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3.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4.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5.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26.xml" ContentType="application/vnd.openxmlformats-officedocument.presentationml.tags+xml"/>
  <Override PartName="/ppt/notesSlides/notesSlide77.xml" ContentType="application/vnd.openxmlformats-officedocument.presentationml.notesSlide+xml"/>
  <Override PartName="/ppt/tags/tag27.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28.xml" ContentType="application/vnd.openxmlformats-officedocument.presentationml.tags+xml"/>
  <Override PartName="/ppt/notesSlides/notesSlide100.xml" ContentType="application/vnd.openxmlformats-officedocument.presentationml.notesSlide+xml"/>
  <Override PartName="/ppt/tags/tag29.xml" ContentType="application/vnd.openxmlformats-officedocument.presentationml.tags+xml"/>
  <Override PartName="/ppt/notesSlides/notesSlide101.xml" ContentType="application/vnd.openxmlformats-officedocument.presentationml.notesSlide+xml"/>
  <Override PartName="/ppt/tags/tag30.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31.xml" ContentType="application/vnd.openxmlformats-officedocument.presentationml.tags+xml"/>
  <Override PartName="/ppt/notesSlides/notesSlide104.xml" ContentType="application/vnd.openxmlformats-officedocument.presentationml.notesSlide+xml"/>
  <Override PartName="/ppt/tags/tag32.xml" ContentType="application/vnd.openxmlformats-officedocument.presentationml.tags+xml"/>
  <Override PartName="/ppt/notesSlides/notesSlide105.xml" ContentType="application/vnd.openxmlformats-officedocument.presentationml.notesSlide+xml"/>
  <Override PartName="/ppt/tags/tag33.xml" ContentType="application/vnd.openxmlformats-officedocument.presentationml.tags+xml"/>
  <Override PartName="/ppt/notesSlides/notesSlide106.xml" ContentType="application/vnd.openxmlformats-officedocument.presentationml.notesSlide+xml"/>
  <Override PartName="/ppt/tags/tag34.xml" ContentType="application/vnd.openxmlformats-officedocument.presentationml.tags+xml"/>
  <Override PartName="/ppt/notesSlides/notesSlide107.xml" ContentType="application/vnd.openxmlformats-officedocument.presentationml.notesSlide+xml"/>
  <Override PartName="/ppt/tags/tag35.xml" ContentType="application/vnd.openxmlformats-officedocument.presentationml.tags+xml"/>
  <Override PartName="/ppt/notesSlides/notesSlide108.xml" ContentType="application/vnd.openxmlformats-officedocument.presentationml.notesSlide+xml"/>
  <Override PartName="/ppt/tags/tag36.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 id="2147483674" r:id="rId3"/>
    <p:sldMasterId id="2147483686" r:id="rId4"/>
  </p:sldMasterIdLst>
  <p:notesMasterIdLst>
    <p:notesMasterId r:id="rId117"/>
  </p:notesMasterIdLst>
  <p:sldIdLst>
    <p:sldId id="512" r:id="rId5"/>
    <p:sldId id="545" r:id="rId6"/>
    <p:sldId id="404" r:id="rId7"/>
    <p:sldId id="448" r:id="rId8"/>
    <p:sldId id="504" r:id="rId9"/>
    <p:sldId id="449" r:id="rId10"/>
    <p:sldId id="450" r:id="rId11"/>
    <p:sldId id="505" r:id="rId12"/>
    <p:sldId id="451" r:id="rId13"/>
    <p:sldId id="440" r:id="rId14"/>
    <p:sldId id="387" r:id="rId15"/>
    <p:sldId id="541" r:id="rId16"/>
    <p:sldId id="325" r:id="rId17"/>
    <p:sldId id="373" r:id="rId18"/>
    <p:sldId id="374" r:id="rId19"/>
    <p:sldId id="276" r:id="rId20"/>
    <p:sldId id="485" r:id="rId21"/>
    <p:sldId id="486" r:id="rId22"/>
    <p:sldId id="384" r:id="rId23"/>
    <p:sldId id="322" r:id="rId24"/>
    <p:sldId id="323" r:id="rId25"/>
    <p:sldId id="452" r:id="rId26"/>
    <p:sldId id="542" r:id="rId27"/>
    <p:sldId id="543" r:id="rId28"/>
    <p:sldId id="319" r:id="rId29"/>
    <p:sldId id="300" r:id="rId30"/>
    <p:sldId id="382" r:id="rId31"/>
    <p:sldId id="383" r:id="rId32"/>
    <p:sldId id="305" r:id="rId33"/>
    <p:sldId id="306" r:id="rId34"/>
    <p:sldId id="457" r:id="rId35"/>
    <p:sldId id="507" r:id="rId36"/>
    <p:sldId id="399" r:id="rId37"/>
    <p:sldId id="520" r:id="rId38"/>
    <p:sldId id="403" r:id="rId39"/>
    <p:sldId id="407" r:id="rId40"/>
    <p:sldId id="391" r:id="rId41"/>
    <p:sldId id="408" r:id="rId42"/>
    <p:sldId id="392" r:id="rId43"/>
    <p:sldId id="409" r:id="rId44"/>
    <p:sldId id="521" r:id="rId45"/>
    <p:sldId id="511" r:id="rId46"/>
    <p:sldId id="503" r:id="rId47"/>
    <p:sldId id="423" r:id="rId48"/>
    <p:sldId id="460" r:id="rId49"/>
    <p:sldId id="458" r:id="rId50"/>
    <p:sldId id="508" r:id="rId51"/>
    <p:sldId id="461" r:id="rId52"/>
    <p:sldId id="509" r:id="rId53"/>
    <p:sldId id="327" r:id="rId54"/>
    <p:sldId id="471" r:id="rId55"/>
    <p:sldId id="426" r:id="rId56"/>
    <p:sldId id="425" r:id="rId57"/>
    <p:sldId id="424" r:id="rId58"/>
    <p:sldId id="388" r:id="rId59"/>
    <p:sldId id="427" r:id="rId60"/>
    <p:sldId id="484" r:id="rId61"/>
    <p:sldId id="299" r:id="rId62"/>
    <p:sldId id="437" r:id="rId63"/>
    <p:sldId id="429" r:id="rId64"/>
    <p:sldId id="433" r:id="rId65"/>
    <p:sldId id="445" r:id="rId66"/>
    <p:sldId id="434" r:id="rId67"/>
    <p:sldId id="472" r:id="rId68"/>
    <p:sldId id="430" r:id="rId69"/>
    <p:sldId id="432" r:id="rId70"/>
    <p:sldId id="455" r:id="rId71"/>
    <p:sldId id="502" r:id="rId72"/>
    <p:sldId id="544" r:id="rId73"/>
    <p:sldId id="475" r:id="rId74"/>
    <p:sldId id="476" r:id="rId75"/>
    <p:sldId id="477" r:id="rId76"/>
    <p:sldId id="478" r:id="rId77"/>
    <p:sldId id="479" r:id="rId78"/>
    <p:sldId id="480" r:id="rId79"/>
    <p:sldId id="482" r:id="rId80"/>
    <p:sldId id="487" r:id="rId81"/>
    <p:sldId id="488" r:id="rId82"/>
    <p:sldId id="540" r:id="rId83"/>
    <p:sldId id="441" r:id="rId84"/>
    <p:sldId id="497" r:id="rId85"/>
    <p:sldId id="498" r:id="rId86"/>
    <p:sldId id="491" r:id="rId87"/>
    <p:sldId id="490" r:id="rId88"/>
    <p:sldId id="495" r:id="rId89"/>
    <p:sldId id="489" r:id="rId90"/>
    <p:sldId id="492" r:id="rId91"/>
    <p:sldId id="493" r:id="rId92"/>
    <p:sldId id="494" r:id="rId93"/>
    <p:sldId id="496" r:id="rId94"/>
    <p:sldId id="456" r:id="rId95"/>
    <p:sldId id="535" r:id="rId96"/>
    <p:sldId id="536" r:id="rId97"/>
    <p:sldId id="537" r:id="rId98"/>
    <p:sldId id="538" r:id="rId99"/>
    <p:sldId id="539" r:id="rId100"/>
    <p:sldId id="447" r:id="rId101"/>
    <p:sldId id="405" r:id="rId102"/>
    <p:sldId id="510" r:id="rId103"/>
    <p:sldId id="367" r:id="rId104"/>
    <p:sldId id="331" r:id="rId105"/>
    <p:sldId id="368" r:id="rId106"/>
    <p:sldId id="518" r:id="rId107"/>
    <p:sldId id="309" r:id="rId108"/>
    <p:sldId id="310" r:id="rId109"/>
    <p:sldId id="365" r:id="rId110"/>
    <p:sldId id="320" r:id="rId111"/>
    <p:sldId id="370" r:id="rId112"/>
    <p:sldId id="298" r:id="rId113"/>
    <p:sldId id="546" r:id="rId114"/>
    <p:sldId id="547" r:id="rId115"/>
    <p:sldId id="548" r:id="rId116"/>
  </p:sldIdLst>
  <p:sldSz cx="9144000" cy="6858000" type="screen4x3"/>
  <p:notesSz cx="6858000" cy="9144000"/>
  <p:custDataLst>
    <p:tags r:id="rId118"/>
  </p:custDataLst>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autoAdjust="0"/>
    <p:restoredTop sz="73600" autoAdjust="0"/>
  </p:normalViewPr>
  <p:slideViewPr>
    <p:cSldViewPr>
      <p:cViewPr varScale="1">
        <p:scale>
          <a:sx n="81" d="100"/>
          <a:sy n="81" d="100"/>
        </p:scale>
        <p:origin x="-2388" y="-48"/>
      </p:cViewPr>
      <p:guideLst>
        <p:guide orient="horz" pos="2160"/>
        <p:guide pos="2880"/>
      </p:guideLst>
    </p:cSldViewPr>
  </p:slideViewPr>
  <p:outlineViewPr>
    <p:cViewPr>
      <p:scale>
        <a:sx n="33" d="100"/>
        <a:sy n="33" d="100"/>
      </p:scale>
      <p:origin x="0" y="5136"/>
    </p:cViewPr>
  </p:outlineViewPr>
  <p:notesTextViewPr>
    <p:cViewPr>
      <p:scale>
        <a:sx n="100" d="100"/>
        <a:sy n="100" d="100"/>
      </p:scale>
      <p:origin x="0" y="0"/>
    </p:cViewPr>
  </p:notesTextViewPr>
  <p:sorterViewPr>
    <p:cViewPr>
      <p:scale>
        <a:sx n="100" d="100"/>
        <a:sy n="100" d="100"/>
      </p:scale>
      <p:origin x="0" y="12"/>
    </p:cViewPr>
  </p:sorterViewPr>
  <p:notesViewPr>
    <p:cSldViewPr>
      <p:cViewPr>
        <p:scale>
          <a:sx n="80" d="100"/>
          <a:sy n="80" d="100"/>
        </p:scale>
        <p:origin x="-3246" y="-2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050"/>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0">
                <a:latin typeface="Times New Roman" charset="0"/>
                <a:cs typeface="+mn-cs"/>
              </a:defRPr>
            </a:lvl1pPr>
          </a:lstStyle>
          <a:p>
            <a:pPr>
              <a:defRPr/>
            </a:pPr>
            <a:endParaRPr lang="en-US"/>
          </a:p>
        </p:txBody>
      </p:sp>
      <p:sp>
        <p:nvSpPr>
          <p:cNvPr id="106499" name="Rectangle 2051"/>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0">
                <a:latin typeface="Times New Roman" charset="0"/>
                <a:cs typeface="+mn-cs"/>
              </a:defRPr>
            </a:lvl1pPr>
          </a:lstStyle>
          <a:p>
            <a:pPr>
              <a:defRPr/>
            </a:pPr>
            <a:endParaRPr lang="en-US"/>
          </a:p>
        </p:txBody>
      </p:sp>
      <p:sp>
        <p:nvSpPr>
          <p:cNvPr id="13316" name="Rectangle 2052"/>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6501" name="Rectangle 2053"/>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2054"/>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0">
                <a:latin typeface="Times New Roman" charset="0"/>
                <a:cs typeface="+mn-cs"/>
              </a:defRPr>
            </a:lvl1pPr>
          </a:lstStyle>
          <a:p>
            <a:pPr>
              <a:defRPr/>
            </a:pPr>
            <a:endParaRPr lang="en-US"/>
          </a:p>
        </p:txBody>
      </p:sp>
      <p:sp>
        <p:nvSpPr>
          <p:cNvPr id="106503" name="Rectangle 2055"/>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latin typeface="Times New Roman" charset="0"/>
                <a:cs typeface="+mn-cs"/>
              </a:defRPr>
            </a:lvl1pPr>
          </a:lstStyle>
          <a:p>
            <a:pPr>
              <a:defRPr/>
            </a:pPr>
            <a:fld id="{9AE73661-0EDE-41B1-8649-99D9F38CD8B8}" type="slidenum">
              <a:rPr lang="en-US" smtClean="0"/>
              <a:pPr>
                <a:defRPr/>
              </a:pPr>
              <a:t>‹#›</a:t>
            </a:fld>
            <a:endParaRPr lang="en-US"/>
          </a:p>
        </p:txBody>
      </p:sp>
    </p:spTree>
    <p:extLst>
      <p:ext uri="{BB962C8B-B14F-4D97-AF65-F5344CB8AC3E}">
        <p14:creationId xmlns:p14="http://schemas.microsoft.com/office/powerpoint/2010/main" val="238042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baseline="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baseline="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baseline="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baseline="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baseline="0">
        <a:solidFill>
          <a:schemeClr val="tx1"/>
        </a:solidFill>
        <a:latin typeface="Times New Roman"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latin typeface="Times New Roman" pitchFamily="18" charset="0"/>
                <a:cs typeface="Times New Roman" pitchFamily="18" charset="0"/>
              </a:rPr>
              <a:t>This presentation begins</a:t>
            </a:r>
            <a:r>
              <a:rPr lang="en-US" baseline="0" dirty="0" smtClean="0">
                <a:latin typeface="Times New Roman" pitchFamily="18" charset="0"/>
                <a:cs typeface="Times New Roman" pitchFamily="18" charset="0"/>
              </a:rPr>
              <a:t> with aerial views and then proceeds through the excavations moving generally from south (the theater) to north (the Roman aqueduct). See also the presentation on the Sharon Plain.</a:t>
            </a:r>
            <a:endParaRPr lang="en-US" dirty="0" smtClean="0">
              <a:latin typeface="Times New Roman" pitchFamily="18" charset="0"/>
              <a:cs typeface="Times New Roman" pitchFamily="18" charset="0"/>
            </a:endParaRPr>
          </a:p>
          <a:p>
            <a:pPr eaLnBrk="1" hangingPunct="1">
              <a:defRPr/>
            </a:pPr>
            <a:endParaRPr lang="en-US" dirty="0" smtClean="0">
              <a:latin typeface="Times New Roman" pitchFamily="18" charset="0"/>
              <a:cs typeface="Times New Roman" pitchFamily="18" charset="0"/>
            </a:endParaRPr>
          </a:p>
          <a:p>
            <a:pPr eaLnBrk="1" hangingPunct="1">
              <a:defRPr/>
            </a:pPr>
            <a:r>
              <a:rPr lang="en-US" dirty="0" smtClean="0">
                <a:latin typeface="Times New Roman" pitchFamily="18" charset="0"/>
                <a:cs typeface="Times New Roman" pitchFamily="18" charset="0"/>
              </a:rPr>
              <a:t>The </a:t>
            </a:r>
            <a:r>
              <a:rPr lang="en-US" i="1" dirty="0">
                <a:latin typeface="Times New Roman" pitchFamily="18" charset="0"/>
                <a:cs typeface="Times New Roman" pitchFamily="18" charset="0"/>
              </a:rPr>
              <a:t>Pictorial Library of Bible Lands </a:t>
            </a:r>
            <a:r>
              <a:rPr lang="en-US" dirty="0">
                <a:latin typeface="Times New Roman" pitchFamily="18" charset="0"/>
                <a:cs typeface="Times New Roman" pitchFamily="18" charset="0"/>
              </a:rPr>
              <a:t>provides PowerPoint files in addition to individual jpg images. The PowerPoint files are </a:t>
            </a:r>
            <a:r>
              <a:rPr lang="en-US" dirty="0" smtClean="0">
                <a:latin typeface="Times New Roman" pitchFamily="18" charset="0"/>
                <a:cs typeface="Times New Roman" pitchFamily="18" charset="0"/>
              </a:rPr>
              <a:t>organized in logical sequence </a:t>
            </a:r>
            <a:r>
              <a:rPr lang="en-US" dirty="0">
                <a:latin typeface="Times New Roman" pitchFamily="18" charset="0"/>
                <a:cs typeface="Times New Roman" pitchFamily="18" charset="0"/>
              </a:rPr>
              <a:t>and may provide a quicker option for copying slides into other presentations. </a:t>
            </a:r>
            <a:r>
              <a:rPr lang="en-US" dirty="0" smtClean="0">
                <a:latin typeface="Times New Roman" pitchFamily="18" charset="0"/>
                <a:cs typeface="Times New Roman" pitchFamily="18" charset="0"/>
              </a:rPr>
              <a:t>The PowerPoint files also include annotations</a:t>
            </a:r>
            <a:r>
              <a:rPr lang="en-US" baseline="0" dirty="0" smtClean="0">
                <a:latin typeface="Times New Roman" pitchFamily="18" charset="0"/>
                <a:cs typeface="Times New Roman" pitchFamily="18" charset="0"/>
              </a:rPr>
              <a:t> about the sites and images that are not available elsewhere.</a:t>
            </a:r>
            <a:endParaRPr lang="en-US" dirty="0">
              <a:latin typeface="Times New Roman" pitchFamily="18" charset="0"/>
              <a:cs typeface="Times New Roman" pitchFamily="18" charset="0"/>
            </a:endParaRPr>
          </a:p>
          <a:p>
            <a:pPr eaLnBrk="1" hangingPunct="1">
              <a:defRPr/>
            </a:pPr>
            <a:endParaRPr lang="en-US" dirty="0" smtClean="0">
              <a:latin typeface="Times New Roman" pitchFamily="18" charset="0"/>
              <a:cs typeface="Times New Roman" pitchFamily="18" charset="0"/>
            </a:endParaRPr>
          </a:p>
          <a:p>
            <a:pPr eaLnBrk="1" hangingPunct="1">
              <a:defRPr/>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images in the </a:t>
            </a:r>
            <a:r>
              <a:rPr lang="en-US" dirty="0" err="1">
                <a:latin typeface="Times New Roman" pitchFamily="18" charset="0"/>
                <a:cs typeface="Times New Roman" pitchFamily="18" charset="0"/>
              </a:rPr>
              <a:t>PowerPoints</a:t>
            </a:r>
            <a:r>
              <a:rPr lang="en-US" dirty="0">
                <a:latin typeface="Times New Roman" pitchFamily="18" charset="0"/>
                <a:cs typeface="Times New Roman" pitchFamily="18" charset="0"/>
              </a:rPr>
              <a:t> are approximately 1024x768 pixels, the maximum size displayed by many projectors. Users will particularly benefit from accessing the individual </a:t>
            </a:r>
            <a:r>
              <a:rPr lang="en-US" dirty="0" smtClean="0">
                <a:latin typeface="Times New Roman" pitchFamily="18" charset="0"/>
                <a:cs typeface="Times New Roman" pitchFamily="18" charset="0"/>
              </a:rPr>
              <a:t>higher-resolution </a:t>
            </a:r>
            <a:r>
              <a:rPr lang="en-US" dirty="0">
                <a:latin typeface="Times New Roman" pitchFamily="18" charset="0"/>
                <a:cs typeface="Times New Roman" pitchFamily="18" charset="0"/>
              </a:rPr>
              <a:t>jpg images if (1) they have a projection system higher </a:t>
            </a:r>
            <a:r>
              <a:rPr lang="en-US" dirty="0" smtClean="0">
                <a:latin typeface="Times New Roman" pitchFamily="18" charset="0"/>
                <a:cs typeface="Times New Roman" pitchFamily="18" charset="0"/>
              </a:rPr>
              <a:t>than 1024x768; </a:t>
            </a:r>
            <a:r>
              <a:rPr lang="en-US" dirty="0">
                <a:latin typeface="Times New Roman" pitchFamily="18" charset="0"/>
                <a:cs typeface="Times New Roman" pitchFamily="18" charset="0"/>
              </a:rPr>
              <a:t>(2) they want to zoom in on a particular portion of an image; or (3) they want to crop, edit, adapt, or print an image. </a:t>
            </a:r>
          </a:p>
          <a:p>
            <a:pPr eaLnBrk="1" hangingPunct="1"/>
            <a:endParaRPr lang="en-US" dirty="0">
              <a:solidFill>
                <a:srgbClr val="000000"/>
              </a:solidFill>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presentation, including its maps and photographs, are copyrighted by Todd Bolen. Permission to use is granted for personal and educational purposes. Commercial use or re-distribution requires written permission.</a:t>
            </a:r>
          </a:p>
          <a:p>
            <a:endParaRPr lang="en-US" dirty="0"/>
          </a:p>
        </p:txBody>
      </p:sp>
      <p:sp>
        <p:nvSpPr>
          <p:cNvPr id="4" name="Slide Number Placeholder 3"/>
          <p:cNvSpPr>
            <a:spLocks noGrp="1"/>
          </p:cNvSpPr>
          <p:nvPr>
            <p:ph type="sldNum" sz="quarter" idx="10"/>
          </p:nvPr>
        </p:nvSpPr>
        <p:spPr/>
        <p:txBody>
          <a:bodyPr/>
          <a:lstStyle/>
          <a:p>
            <a:pPr>
              <a:defRPr/>
            </a:pPr>
            <a:fld id="{4FD885B4-A765-4937-BC72-06E521E696E1}"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799764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r>
              <a:rPr lang="en-US" dirty="0" smtClean="0">
                <a:latin typeface="Times New Roman" pitchFamily="18" charset="0"/>
              </a:rPr>
              <a:t>tb121704924</a:t>
            </a:r>
          </a:p>
        </p:txBody>
      </p:sp>
      <p:sp>
        <p:nvSpPr>
          <p:cNvPr id="33795" name="Slide Number Placeholder 3"/>
          <p:cNvSpPr>
            <a:spLocks noGrp="1"/>
          </p:cNvSpPr>
          <p:nvPr>
            <p:ph type="sldNum" sz="quarter" idx="5"/>
          </p:nvPr>
        </p:nvSpPr>
        <p:spPr>
          <a:noFill/>
        </p:spPr>
        <p:txBody>
          <a:bodyPr/>
          <a:lstStyle/>
          <a:p>
            <a:fld id="{7626E5A2-19F9-49EF-9737-A5B5584C4524}" type="slidenum">
              <a:rPr lang="en-US" smtClean="0">
                <a:latin typeface="Times New Roman" pitchFamily="18" charset="0"/>
                <a:cs typeface="Arial" charset="0"/>
              </a:rPr>
              <a:pPr/>
              <a:t>10</a:t>
            </a:fld>
            <a:endParaRPr lang="en-US" smtClean="0">
              <a:latin typeface="Times New Roman" pitchFamily="18" charset="0"/>
              <a:cs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055"/>
          <p:cNvSpPr>
            <a:spLocks noGrp="1" noChangeArrowheads="1"/>
          </p:cNvSpPr>
          <p:nvPr>
            <p:ph type="sldNum" sz="quarter" idx="5"/>
          </p:nvPr>
        </p:nvSpPr>
        <p:spPr>
          <a:noFill/>
        </p:spPr>
        <p:txBody>
          <a:bodyPr/>
          <a:lstStyle/>
          <a:p>
            <a:fld id="{D03CF965-4A0E-4809-8FB8-5955BDCAC5DF}" type="slidenum">
              <a:rPr lang="en-US" smtClean="0">
                <a:latin typeface="Times New Roman" pitchFamily="18" charset="0"/>
                <a:cs typeface="Arial" charset="0"/>
              </a:rPr>
              <a:pPr/>
              <a:t>100</a:t>
            </a:fld>
            <a:endParaRPr lang="en-US" smtClean="0">
              <a:latin typeface="Times New Roman" pitchFamily="18" charset="0"/>
              <a:cs typeface="Arial"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a:lstStyle/>
          <a:p>
            <a:pPr eaLnBrk="1" hangingPunct="1"/>
            <a:r>
              <a:rPr lang="en-US" smtClean="0">
                <a:latin typeface="Times New Roman" pitchFamily="18" charset="0"/>
              </a:rPr>
              <a:t>tb032504079</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055"/>
          <p:cNvSpPr>
            <a:spLocks noGrp="1" noChangeArrowheads="1"/>
          </p:cNvSpPr>
          <p:nvPr>
            <p:ph type="sldNum" sz="quarter" idx="5"/>
          </p:nvPr>
        </p:nvSpPr>
        <p:spPr>
          <a:noFill/>
        </p:spPr>
        <p:txBody>
          <a:bodyPr/>
          <a:lstStyle/>
          <a:p>
            <a:fld id="{4258C550-6D89-4F5B-BA48-F2C49F6550C0}" type="slidenum">
              <a:rPr lang="en-US" smtClean="0">
                <a:latin typeface="Times New Roman" pitchFamily="18" charset="0"/>
                <a:cs typeface="Arial" charset="0"/>
              </a:rPr>
              <a:pPr/>
              <a:t>101</a:t>
            </a:fld>
            <a:endParaRPr lang="en-US" smtClean="0">
              <a:latin typeface="Times New Roman" pitchFamily="18" charset="0"/>
              <a:cs typeface="Arial"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p:spPr>
        <p:txBody>
          <a:bodyPr/>
          <a:lstStyle/>
          <a:p>
            <a:pPr marL="228600" indent="-228600" eaLnBrk="1" hangingPunct="1"/>
            <a:r>
              <a:rPr lang="en-US" dirty="0" smtClean="0">
                <a:latin typeface="Times New Roman" pitchFamily="18" charset="0"/>
              </a:rPr>
              <a:t>kg111500101</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055"/>
          <p:cNvSpPr>
            <a:spLocks noGrp="1" noChangeArrowheads="1"/>
          </p:cNvSpPr>
          <p:nvPr>
            <p:ph type="sldNum" sz="quarter" idx="5"/>
          </p:nvPr>
        </p:nvSpPr>
        <p:spPr>
          <a:noFill/>
        </p:spPr>
        <p:txBody>
          <a:bodyPr/>
          <a:lstStyle/>
          <a:p>
            <a:fld id="{15826781-DCAA-4FE1-882A-6612F76392DD}" type="slidenum">
              <a:rPr lang="en-US" smtClean="0">
                <a:latin typeface="Times New Roman" pitchFamily="18" charset="0"/>
                <a:cs typeface="Arial" charset="0"/>
              </a:rPr>
              <a:pPr/>
              <a:t>102</a:t>
            </a:fld>
            <a:endParaRPr lang="en-US" smtClean="0">
              <a:latin typeface="Times New Roman" pitchFamily="18" charset="0"/>
              <a:cs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tb032504092</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latin typeface="Times New Roman" pitchFamily="18" charset="0"/>
              </a:rPr>
              <a:t>tb011112413</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816F621D-557D-4C1D-B81A-213F6F6ACCAA}"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20977102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055"/>
          <p:cNvSpPr>
            <a:spLocks noGrp="1" noChangeArrowheads="1"/>
          </p:cNvSpPr>
          <p:nvPr>
            <p:ph type="sldNum" sz="quarter" idx="5"/>
          </p:nvPr>
        </p:nvSpPr>
        <p:spPr>
          <a:noFill/>
        </p:spPr>
        <p:txBody>
          <a:bodyPr/>
          <a:lstStyle/>
          <a:p>
            <a:fld id="{605CF1EC-D62E-4C35-9689-B019819EC10F}" type="slidenum">
              <a:rPr lang="en-US" smtClean="0">
                <a:latin typeface="Times New Roman" pitchFamily="18" charset="0"/>
                <a:cs typeface="Arial" charset="0"/>
              </a:rPr>
              <a:pPr/>
              <a:t>104</a:t>
            </a:fld>
            <a:endParaRPr lang="en-US" smtClean="0">
              <a:latin typeface="Times New Roman" pitchFamily="18" charset="0"/>
              <a:cs typeface="Arial"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tb052600101</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055"/>
          <p:cNvSpPr>
            <a:spLocks noGrp="1" noChangeArrowheads="1"/>
          </p:cNvSpPr>
          <p:nvPr>
            <p:ph type="sldNum" sz="quarter" idx="5"/>
          </p:nvPr>
        </p:nvSpPr>
        <p:spPr>
          <a:noFill/>
        </p:spPr>
        <p:txBody>
          <a:bodyPr/>
          <a:lstStyle/>
          <a:p>
            <a:fld id="{562C2BE0-9D60-48B3-BF2E-31AE73DAB6DC}" type="slidenum">
              <a:rPr lang="en-US" smtClean="0">
                <a:latin typeface="Times New Roman" pitchFamily="18" charset="0"/>
                <a:cs typeface="Arial" charset="0"/>
              </a:rPr>
              <a:pPr/>
              <a:t>105</a:t>
            </a:fld>
            <a:endParaRPr lang="en-US" smtClean="0">
              <a:latin typeface="Times New Roman" pitchFamily="18" charset="0"/>
              <a:cs typeface="Arial" charset="0"/>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tb052600100</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055"/>
          <p:cNvSpPr>
            <a:spLocks noGrp="1" noChangeArrowheads="1"/>
          </p:cNvSpPr>
          <p:nvPr>
            <p:ph type="sldNum" sz="quarter" idx="5"/>
          </p:nvPr>
        </p:nvSpPr>
        <p:spPr>
          <a:noFill/>
        </p:spPr>
        <p:txBody>
          <a:bodyPr/>
          <a:lstStyle/>
          <a:p>
            <a:fld id="{D21A8AE8-215B-45A0-9353-7119937BE879}" type="slidenum">
              <a:rPr lang="en-US" smtClean="0">
                <a:latin typeface="Times New Roman" pitchFamily="18" charset="0"/>
                <a:cs typeface="Arial" charset="0"/>
              </a:rPr>
              <a:pPr/>
              <a:t>106</a:t>
            </a:fld>
            <a:endParaRPr lang="en-US" smtClean="0">
              <a:latin typeface="Times New Roman" pitchFamily="18" charset="0"/>
              <a:cs typeface="Arial"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This cross-section reveals the two earliest portions of the aqueduct. The portion on the right was built by Herod (notice the protrusions on the left side) in the 1st century BC. About AD 135, the Roman legions under Emperor Hadrian constructed a new aqueduct next to the </a:t>
            </a:r>
            <a:r>
              <a:rPr lang="en-US" dirty="0" err="1" smtClean="0">
                <a:latin typeface="Times New Roman" pitchFamily="18" charset="0"/>
              </a:rPr>
              <a:t>Herodian</a:t>
            </a:r>
            <a:r>
              <a:rPr lang="en-US" dirty="0" smtClean="0">
                <a:latin typeface="Times New Roman" pitchFamily="18" charset="0"/>
              </a:rPr>
              <a:t> one (on the left).</a:t>
            </a:r>
          </a:p>
          <a:p>
            <a:pPr eaLnBrk="1" hangingPunct="1"/>
            <a:endParaRPr lang="en-US" dirty="0" smtClean="0">
              <a:latin typeface="Times New Roman" pitchFamily="18" charset="0"/>
            </a:endParaRPr>
          </a:p>
          <a:p>
            <a:pPr eaLnBrk="1" hangingPunct="1"/>
            <a:r>
              <a:rPr lang="en-US" dirty="0" smtClean="0">
                <a:latin typeface="Times New Roman" pitchFamily="18" charset="0"/>
              </a:rPr>
              <a:t>tb032504096</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055"/>
          <p:cNvSpPr>
            <a:spLocks noGrp="1" noChangeArrowheads="1"/>
          </p:cNvSpPr>
          <p:nvPr>
            <p:ph type="sldNum" sz="quarter" idx="5"/>
          </p:nvPr>
        </p:nvSpPr>
        <p:spPr>
          <a:noFill/>
        </p:spPr>
        <p:txBody>
          <a:bodyPr/>
          <a:lstStyle/>
          <a:p>
            <a:fld id="{7A3B7AEC-EA30-4701-B4BF-30E1F0F430A4}" type="slidenum">
              <a:rPr lang="en-US" smtClean="0">
                <a:latin typeface="Times New Roman" pitchFamily="18" charset="0"/>
                <a:cs typeface="Arial" charset="0"/>
              </a:rPr>
              <a:pPr/>
              <a:t>107</a:t>
            </a:fld>
            <a:endParaRPr lang="en-US" smtClean="0">
              <a:latin typeface="Times New Roman" pitchFamily="18" charset="0"/>
              <a:cs typeface="Arial"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Hadrian doubled the capacity of the aqueduct with a western addition in about AD 135. Inscriptions along the aqueduct identify Hadrian as the builder and indicate that construction of the aqueduct was carried out by the Second, Sixth, and Tenth Legions.</a:t>
            </a:r>
          </a:p>
          <a:p>
            <a:pPr eaLnBrk="1" hangingPunct="1"/>
            <a:endParaRPr lang="en-US" dirty="0" smtClean="0">
              <a:latin typeface="Times New Roman" pitchFamily="18" charset="0"/>
            </a:endParaRPr>
          </a:p>
          <a:p>
            <a:pPr eaLnBrk="1" hangingPunct="1"/>
            <a:r>
              <a:rPr lang="en-US" dirty="0" smtClean="0">
                <a:latin typeface="Times New Roman" pitchFamily="18" charset="0"/>
              </a:rPr>
              <a:t>tb062700100</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055"/>
          <p:cNvSpPr>
            <a:spLocks noGrp="1" noChangeArrowheads="1"/>
          </p:cNvSpPr>
          <p:nvPr>
            <p:ph type="sldNum" sz="quarter" idx="5"/>
          </p:nvPr>
        </p:nvSpPr>
        <p:spPr>
          <a:noFill/>
        </p:spPr>
        <p:txBody>
          <a:bodyPr/>
          <a:lstStyle/>
          <a:p>
            <a:fld id="{F0726092-F90B-49EC-B88D-B20F9A0B8DE6}" type="slidenum">
              <a:rPr lang="en-US" smtClean="0">
                <a:latin typeface="Times New Roman" pitchFamily="18" charset="0"/>
                <a:cs typeface="Arial" charset="0"/>
              </a:rPr>
              <a:pPr/>
              <a:t>108</a:t>
            </a:fld>
            <a:endParaRPr lang="en-US" smtClean="0">
              <a:latin typeface="Times New Roman" pitchFamily="18" charset="0"/>
              <a:cs typeface="Arial"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p:spPr>
        <p:txBody>
          <a:bodyPr/>
          <a:lstStyle/>
          <a:p>
            <a:pPr marL="228600" indent="-228600" eaLnBrk="1" hangingPunct="1"/>
            <a:r>
              <a:rPr lang="en-US" b="1" dirty="0" smtClean="0">
                <a:latin typeface="Times New Roman" pitchFamily="18" charset="0"/>
              </a:rPr>
              <a:t>Low-Level Aqueduct</a:t>
            </a:r>
          </a:p>
          <a:p>
            <a:pPr marL="228600" indent="-228600" eaLnBrk="1" hangingPunct="1">
              <a:buFontTx/>
              <a:buAutoNum type="arabicPeriod"/>
            </a:pPr>
            <a:r>
              <a:rPr lang="en-US" dirty="0" smtClean="0">
                <a:latin typeface="Times New Roman" pitchFamily="18" charset="0"/>
              </a:rPr>
              <a:t>The low-level aqueduct dates to the 4th, or early 5th, century AD. It was fed by </a:t>
            </a:r>
            <a:r>
              <a:rPr lang="en-US" dirty="0" err="1" smtClean="0">
                <a:latin typeface="Times New Roman" pitchFamily="18" charset="0"/>
              </a:rPr>
              <a:t>Kabara</a:t>
            </a:r>
            <a:r>
              <a:rPr lang="en-US" dirty="0" smtClean="0">
                <a:latin typeface="Times New Roman" pitchFamily="18" charset="0"/>
              </a:rPr>
              <a:t> Swamp spring water, 2 miles (3 km) north of Caesarea. Because the swamp itself was lower than Caesarea, the water level was raised by the construction of two dams.</a:t>
            </a:r>
          </a:p>
          <a:p>
            <a:pPr marL="228600" indent="-228600" eaLnBrk="1" hangingPunct="1">
              <a:buFontTx/>
              <a:buAutoNum type="arabicPeriod"/>
            </a:pPr>
            <a:r>
              <a:rPr lang="en-US" dirty="0" smtClean="0">
                <a:latin typeface="Times New Roman" pitchFamily="18" charset="0"/>
              </a:rPr>
              <a:t>Estimates of the city’s population, based upon the demand for water in the Byzantine period, indicate a population four times greater than the 2nd century AD population.</a:t>
            </a:r>
            <a:endParaRPr lang="en-US" b="1" dirty="0" smtClean="0">
              <a:latin typeface="Times New Roman" pitchFamily="18" charset="0"/>
            </a:endParaRP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tb032504077</a:t>
            </a:r>
          </a:p>
          <a:p>
            <a:pPr marL="228600" indent="-228600" eaLnBrk="1" hangingPunct="1"/>
            <a:endParaRPr lang="en-US" dirty="0" smtClean="0">
              <a:latin typeface="Times New Roman" pitchFamily="18"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055"/>
          <p:cNvSpPr>
            <a:spLocks noGrp="1" noChangeArrowheads="1"/>
          </p:cNvSpPr>
          <p:nvPr>
            <p:ph type="sldNum" sz="quarter" idx="5"/>
          </p:nvPr>
        </p:nvSpPr>
        <p:spPr>
          <a:noFill/>
        </p:spPr>
        <p:txBody>
          <a:bodyPr/>
          <a:lstStyle/>
          <a:p>
            <a:fld id="{07128DD5-A79C-4996-9CA0-25204E08B923}" type="slidenum">
              <a:rPr lang="en-US" smtClean="0">
                <a:latin typeface="Times New Roman" pitchFamily="18" charset="0"/>
                <a:cs typeface="Arial" charset="0"/>
              </a:rPr>
              <a:pPr/>
              <a:t>109</a:t>
            </a:fld>
            <a:endParaRPr lang="en-US" smtClean="0">
              <a:latin typeface="Times New Roman" pitchFamily="18" charset="0"/>
              <a:cs typeface="Arial" charset="0"/>
            </a:endParaRPr>
          </a:p>
        </p:txBody>
      </p:sp>
      <p:sp>
        <p:nvSpPr>
          <p:cNvPr id="228354"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ln/>
        </p:spPr>
        <p:txBody>
          <a:bodyPr/>
          <a:lstStyle/>
          <a:p>
            <a:pPr eaLnBrk="1" hangingPunct="1">
              <a:defRPr/>
            </a:pPr>
            <a:r>
              <a:rPr lang="en-US" sz="800" b="1" dirty="0" smtClean="0"/>
              <a:t>Helpful Sources on Caesarea</a:t>
            </a:r>
          </a:p>
          <a:p>
            <a:pPr marL="685800" indent="-685800" eaLnBrk="1" hangingPunct="1">
              <a:tabLst>
                <a:tab pos="228600" algn="l"/>
              </a:tabLst>
              <a:defRPr/>
            </a:pPr>
            <a:r>
              <a:rPr lang="en-US" sz="800" dirty="0" smtClean="0"/>
              <a:t>Burrell, Barbara; Kathryn Gleason; and Ehud </a:t>
            </a:r>
            <a:r>
              <a:rPr lang="en-US" sz="800" dirty="0" err="1" smtClean="0"/>
              <a:t>Netzer</a:t>
            </a:r>
            <a:r>
              <a:rPr lang="en-US" sz="800" dirty="0" smtClean="0"/>
              <a:t>.</a:t>
            </a:r>
          </a:p>
          <a:p>
            <a:pPr marL="685800" indent="-685800" eaLnBrk="1" hangingPunct="1">
              <a:tabLst>
                <a:tab pos="228600" algn="l"/>
              </a:tabLst>
              <a:defRPr/>
            </a:pPr>
            <a:r>
              <a:rPr lang="en-US" sz="800" dirty="0" smtClean="0"/>
              <a:t>	1993	Uncovering Herod's Seaside Palace. </a:t>
            </a:r>
            <a:r>
              <a:rPr lang="en-US" sz="800" i="1" dirty="0" smtClean="0"/>
              <a:t>Biblical Archaeology Review </a:t>
            </a:r>
            <a:r>
              <a:rPr lang="en-US" sz="800" dirty="0" smtClean="0"/>
              <a:t>19/3: 50-57, 76.</a:t>
            </a:r>
          </a:p>
          <a:p>
            <a:pPr marL="685800" indent="-685800" eaLnBrk="1" hangingPunct="1">
              <a:tabLst>
                <a:tab pos="228600" algn="l"/>
              </a:tabLst>
              <a:defRPr/>
            </a:pPr>
            <a:r>
              <a:rPr lang="en-US" sz="800" dirty="0" err="1" smtClean="0"/>
              <a:t>Crisler</a:t>
            </a:r>
            <a:r>
              <a:rPr lang="en-US" sz="800" dirty="0" smtClean="0"/>
              <a:t>, B. </a:t>
            </a:r>
            <a:r>
              <a:rPr lang="en-US" sz="800" dirty="0" err="1" smtClean="0"/>
              <a:t>Cobbey</a:t>
            </a:r>
            <a:r>
              <a:rPr lang="en-US" sz="800" dirty="0" smtClean="0"/>
              <a:t>.</a:t>
            </a:r>
          </a:p>
          <a:p>
            <a:pPr marL="685800" indent="-685800" eaLnBrk="1" hangingPunct="1">
              <a:tabLst>
                <a:tab pos="228600" algn="l"/>
              </a:tabLst>
              <a:defRPr/>
            </a:pPr>
            <a:r>
              <a:rPr lang="en-US" sz="800" dirty="0" smtClean="0"/>
              <a:t>	1976	The Acoustics and Crowd Capacity of Natural Theaters in Palestine. </a:t>
            </a:r>
            <a:r>
              <a:rPr lang="en-US" sz="800" i="1" dirty="0" smtClean="0"/>
              <a:t>Biblical Archaeologist </a:t>
            </a:r>
            <a:r>
              <a:rPr lang="en-US" sz="800" dirty="0" smtClean="0"/>
              <a:t>39: 128-41.</a:t>
            </a:r>
          </a:p>
          <a:p>
            <a:pPr marL="685800" indent="-685800" eaLnBrk="1" hangingPunct="1">
              <a:tabLst>
                <a:tab pos="228600" algn="l"/>
              </a:tabLst>
              <a:defRPr/>
            </a:pPr>
            <a:r>
              <a:rPr lang="en-US" sz="800" dirty="0" err="1" smtClean="0"/>
              <a:t>Holum</a:t>
            </a:r>
            <a:r>
              <a:rPr lang="en-US" sz="800" dirty="0" smtClean="0"/>
              <a:t>, Kenneth G. and </a:t>
            </a:r>
            <a:r>
              <a:rPr lang="en-US" sz="800" dirty="0" err="1" smtClean="0"/>
              <a:t>Avner</a:t>
            </a:r>
            <a:r>
              <a:rPr lang="en-US" sz="800" dirty="0" smtClean="0"/>
              <a:t> </a:t>
            </a:r>
            <a:r>
              <a:rPr lang="en-US" sz="800" dirty="0" err="1" smtClean="0"/>
              <a:t>Raban</a:t>
            </a:r>
            <a:r>
              <a:rPr lang="en-US" sz="800" dirty="0" smtClean="0"/>
              <a:t>.</a:t>
            </a:r>
          </a:p>
          <a:p>
            <a:pPr marL="685800" indent="-685800" eaLnBrk="1" hangingPunct="1">
              <a:tabLst>
                <a:tab pos="228600" algn="l"/>
              </a:tabLst>
              <a:defRPr/>
            </a:pPr>
            <a:r>
              <a:rPr lang="en-US" sz="800" dirty="0" smtClean="0"/>
              <a:t>	1993a	Caesarea. Pp. 270-72 in </a:t>
            </a:r>
            <a:r>
              <a:rPr lang="en-US" sz="800" i="1" dirty="0" smtClean="0"/>
              <a:t>The New Encyclopedia of Archaeological Excavations in the Holy Land,</a:t>
            </a:r>
            <a:r>
              <a:rPr lang="en-US" sz="800" dirty="0" smtClean="0"/>
              <a:t> vol. 1, ed. E. Stern. Jerusalem; New York: Israel Exploration Society and </a:t>
            </a:r>
            <a:r>
              <a:rPr lang="en-US" sz="800" dirty="0" err="1" smtClean="0"/>
              <a:t>Carta</a:t>
            </a:r>
            <a:r>
              <a:rPr lang="en-US" sz="800" dirty="0" smtClean="0"/>
              <a:t>; Simon &amp; Schuster.</a:t>
            </a:r>
          </a:p>
          <a:p>
            <a:pPr marL="685800" indent="-685800" eaLnBrk="1" hangingPunct="1">
              <a:tabLst>
                <a:tab pos="228600" algn="l"/>
              </a:tabLst>
              <a:defRPr/>
            </a:pPr>
            <a:r>
              <a:rPr lang="en-US" sz="800" dirty="0" smtClean="0"/>
              <a:t>	1993b	The Joint Expedition's Excavations, Excavations in the 1980s and 1990s, and Summary. Pp. 282-86 in </a:t>
            </a:r>
            <a:r>
              <a:rPr lang="en-US" sz="800" i="1" dirty="0" smtClean="0"/>
              <a:t>The New Encyclopedia of Archaeological Excavations in the Holy Land, </a:t>
            </a:r>
            <a:r>
              <a:rPr lang="en-US" sz="800" dirty="0" smtClean="0"/>
              <a:t>vol. 1, ed. E. Stern. Jerusalem; New York: Israel Exploration Society and </a:t>
            </a:r>
            <a:r>
              <a:rPr lang="en-US" sz="800" dirty="0" err="1" smtClean="0"/>
              <a:t>Carta</a:t>
            </a:r>
            <a:r>
              <a:rPr lang="en-US" sz="800" dirty="0" smtClean="0"/>
              <a:t>; Simon &amp; Schuster.</a:t>
            </a:r>
          </a:p>
          <a:p>
            <a:pPr marL="685800" indent="-685800" eaLnBrk="1" hangingPunct="1">
              <a:tabLst>
                <a:tab pos="228600" algn="l"/>
              </a:tabLst>
              <a:defRPr/>
            </a:pPr>
            <a:r>
              <a:rPr lang="en-US" sz="800" dirty="0" err="1" smtClean="0"/>
              <a:t>Holum</a:t>
            </a:r>
            <a:r>
              <a:rPr lang="en-US" sz="800" dirty="0" smtClean="0"/>
              <a:t>, Kenneth; </a:t>
            </a:r>
            <a:r>
              <a:rPr lang="en-US" sz="800" dirty="0" err="1" smtClean="0"/>
              <a:t>Avner</a:t>
            </a:r>
            <a:r>
              <a:rPr lang="en-US" sz="800" dirty="0" smtClean="0"/>
              <a:t> </a:t>
            </a:r>
            <a:r>
              <a:rPr lang="en-US" sz="800" dirty="0" err="1" smtClean="0"/>
              <a:t>Raban</a:t>
            </a:r>
            <a:r>
              <a:rPr lang="en-US" sz="800" dirty="0" smtClean="0"/>
              <a:t>; and Joseph </a:t>
            </a:r>
            <a:r>
              <a:rPr lang="en-US" sz="800" dirty="0" err="1" smtClean="0"/>
              <a:t>Patrich</a:t>
            </a:r>
            <a:r>
              <a:rPr lang="en-US" sz="800" dirty="0" smtClean="0"/>
              <a:t>.</a:t>
            </a:r>
          </a:p>
          <a:p>
            <a:pPr marL="685800" indent="-685800" eaLnBrk="1" hangingPunct="1">
              <a:tabLst>
                <a:tab pos="228600" algn="l"/>
              </a:tabLst>
              <a:defRPr/>
            </a:pPr>
            <a:r>
              <a:rPr lang="en-US" sz="800" dirty="0" smtClean="0"/>
              <a:t>	2008	Caesarea: The Combined Caesarea Expeditions Excavations. Pp. 1665-84 in </a:t>
            </a:r>
            <a:r>
              <a:rPr lang="en-US" sz="800" i="1" dirty="0" smtClean="0"/>
              <a:t>The New Encyclopedia of Archaeological Excavations in the Holy Land</a:t>
            </a:r>
            <a:r>
              <a:rPr lang="en-US" sz="800" dirty="0" smtClean="0"/>
              <a:t>, vol. 5, ed. E. Stern. Jerusalem: Israel Exploration Society and </a:t>
            </a:r>
            <a:r>
              <a:rPr lang="en-US" sz="800" dirty="0" err="1" smtClean="0"/>
              <a:t>Carta</a:t>
            </a:r>
            <a:r>
              <a:rPr lang="en-US" sz="800" dirty="0" smtClean="0"/>
              <a:t>; New York: Simon &amp; Schuster.</a:t>
            </a:r>
          </a:p>
          <a:p>
            <a:pPr marL="685800" indent="-685800" eaLnBrk="1" hangingPunct="1">
              <a:tabLst>
                <a:tab pos="228600" algn="l"/>
              </a:tabLst>
              <a:defRPr/>
            </a:pPr>
            <a:r>
              <a:rPr lang="en-US" sz="800" dirty="0" smtClean="0"/>
              <a:t>Levine, Lee I. and Ehud </a:t>
            </a:r>
            <a:r>
              <a:rPr lang="en-US" sz="800" dirty="0" err="1" smtClean="0"/>
              <a:t>Netzer</a:t>
            </a:r>
            <a:r>
              <a:rPr lang="en-US" sz="800" dirty="0" smtClean="0"/>
              <a:t>.</a:t>
            </a:r>
          </a:p>
          <a:p>
            <a:pPr marL="685800" indent="-685800" eaLnBrk="1" hangingPunct="1">
              <a:tabLst>
                <a:tab pos="228600" algn="l"/>
              </a:tabLst>
              <a:defRPr/>
            </a:pPr>
            <a:r>
              <a:rPr lang="en-US" sz="800" dirty="0" smtClean="0"/>
              <a:t>	1993	Caesarea: Excavations in the 1970s. Pp. 280-82 in </a:t>
            </a:r>
            <a:r>
              <a:rPr lang="en-US" sz="800" i="1" dirty="0" smtClean="0"/>
              <a:t>The New Encyclopedia of Archaeological Excavations in the Holy Land</a:t>
            </a:r>
            <a:r>
              <a:rPr lang="en-US" sz="800" dirty="0" smtClean="0"/>
              <a:t>, vol. 1, ed. E. Stern. Jerusalem; New York: Israel Exploration Society and </a:t>
            </a:r>
            <a:r>
              <a:rPr lang="en-US" sz="800" dirty="0" err="1" smtClean="0"/>
              <a:t>Carta</a:t>
            </a:r>
            <a:r>
              <a:rPr lang="en-US" sz="800" dirty="0" smtClean="0"/>
              <a:t>; Simon &amp; Schuster.</a:t>
            </a:r>
          </a:p>
          <a:p>
            <a:pPr marL="685800" indent="-685800" eaLnBrk="1" hangingPunct="1">
              <a:tabLst>
                <a:tab pos="228600" algn="l"/>
              </a:tabLst>
              <a:defRPr/>
            </a:pPr>
            <a:r>
              <a:rPr lang="en-US" sz="800" dirty="0" smtClean="0"/>
              <a:t>Murphy-O'Connor, Jerome.</a:t>
            </a:r>
          </a:p>
          <a:p>
            <a:pPr marL="685800" indent="-685800" eaLnBrk="1" hangingPunct="1">
              <a:tabLst>
                <a:tab pos="228600" algn="l"/>
              </a:tabLst>
              <a:defRPr/>
            </a:pPr>
            <a:r>
              <a:rPr lang="en-US" sz="800" dirty="0" smtClean="0"/>
              <a:t>	2008	</a:t>
            </a:r>
            <a:r>
              <a:rPr lang="en-US" sz="800" i="1" dirty="0" smtClean="0"/>
              <a:t>The Holy Land: An Oxford Archaeological Guide. </a:t>
            </a:r>
            <a:r>
              <a:rPr lang="en-US" sz="800" dirty="0" smtClean="0"/>
              <a:t>5th ed. Oxford: Oxford University Press.</a:t>
            </a:r>
          </a:p>
          <a:p>
            <a:pPr marL="685800" indent="-685800" eaLnBrk="1" hangingPunct="1">
              <a:tabLst>
                <a:tab pos="228600" algn="l"/>
              </a:tabLst>
              <a:defRPr/>
            </a:pPr>
            <a:r>
              <a:rPr lang="en-US" sz="800" dirty="0" smtClean="0"/>
              <a:t>Negev, </a:t>
            </a:r>
            <a:r>
              <a:rPr lang="en-US" sz="800" dirty="0" err="1" smtClean="0"/>
              <a:t>Avraham</a:t>
            </a:r>
            <a:r>
              <a:rPr lang="en-US" sz="800" dirty="0" smtClean="0"/>
              <a:t>; Antonio </a:t>
            </a:r>
            <a:r>
              <a:rPr lang="en-US" sz="800" dirty="0" err="1" smtClean="0"/>
              <a:t>Frova</a:t>
            </a:r>
            <a:r>
              <a:rPr lang="en-US" sz="800" dirty="0" smtClean="0"/>
              <a:t>; and Michael </a:t>
            </a:r>
            <a:r>
              <a:rPr lang="en-US" sz="800" dirty="0" err="1" smtClean="0"/>
              <a:t>Avi-Yonah</a:t>
            </a:r>
            <a:r>
              <a:rPr lang="en-US" sz="800" dirty="0" smtClean="0"/>
              <a:t>.</a:t>
            </a:r>
          </a:p>
          <a:p>
            <a:pPr marL="685800" indent="-685800" eaLnBrk="1" hangingPunct="1">
              <a:tabLst>
                <a:tab pos="228600" algn="l"/>
              </a:tabLst>
              <a:defRPr/>
            </a:pPr>
            <a:r>
              <a:rPr lang="en-US" sz="800" dirty="0" smtClean="0"/>
              <a:t>	1993	Caesarea: Excavations in the 1950s and 1960s. Pp. 272-80 in </a:t>
            </a:r>
            <a:r>
              <a:rPr lang="en-US" sz="800" i="1" dirty="0" smtClean="0"/>
              <a:t>The New Encyclopedia of Archaeological Excavations in the Holy Land, </a:t>
            </a:r>
            <a:r>
              <a:rPr lang="en-US" sz="800" dirty="0" smtClean="0"/>
              <a:t>vol. 1, ed. E. Stern. Jerusalem; New York: Israel Exploration Society and </a:t>
            </a:r>
            <a:r>
              <a:rPr lang="en-US" sz="800" dirty="0" err="1" smtClean="0"/>
              <a:t>Carta</a:t>
            </a:r>
            <a:r>
              <a:rPr lang="en-US" sz="800" dirty="0" smtClean="0"/>
              <a:t>; Simon &amp; Schuster.</a:t>
            </a:r>
          </a:p>
          <a:p>
            <a:pPr marL="685800" indent="-685800" eaLnBrk="1" hangingPunct="1">
              <a:tabLst>
                <a:tab pos="228600" algn="l"/>
              </a:tabLst>
              <a:defRPr/>
            </a:pPr>
            <a:r>
              <a:rPr lang="en-US" sz="800" dirty="0" err="1" smtClean="0"/>
              <a:t>Netzer</a:t>
            </a:r>
            <a:r>
              <a:rPr lang="en-US" sz="800" dirty="0" smtClean="0"/>
              <a:t>, Ehud.</a:t>
            </a:r>
          </a:p>
          <a:p>
            <a:pPr marL="685800" indent="-685800" eaLnBrk="1" hangingPunct="1">
              <a:tabLst>
                <a:tab pos="228600" algn="l"/>
              </a:tabLst>
              <a:defRPr/>
            </a:pPr>
            <a:r>
              <a:rPr lang="en-US" sz="800" dirty="0" smtClean="0"/>
              <a:t>	2008	The Architecture of Herod the Great Builder. paperback with new preface ed. . Grand Rapids: Baker.</a:t>
            </a:r>
          </a:p>
          <a:p>
            <a:pPr marL="685800" indent="-685800" eaLnBrk="1" hangingPunct="1">
              <a:tabLst>
                <a:tab pos="228600" algn="l"/>
              </a:tabLst>
              <a:defRPr/>
            </a:pPr>
            <a:r>
              <a:rPr lang="en-US" sz="800" dirty="0" err="1" smtClean="0"/>
              <a:t>Porath</a:t>
            </a:r>
            <a:r>
              <a:rPr lang="en-US" sz="800" dirty="0" smtClean="0"/>
              <a:t>, </a:t>
            </a:r>
            <a:r>
              <a:rPr lang="en-US" sz="800" dirty="0" err="1" smtClean="0"/>
              <a:t>Yosef</a:t>
            </a:r>
            <a:r>
              <a:rPr lang="en-US" sz="800" dirty="0" smtClean="0"/>
              <a:t>.</a:t>
            </a:r>
          </a:p>
          <a:p>
            <a:pPr marL="685800" indent="-685800" eaLnBrk="1" hangingPunct="1">
              <a:tabLst>
                <a:tab pos="228600" algn="l"/>
              </a:tabLst>
              <a:defRPr/>
            </a:pPr>
            <a:r>
              <a:rPr lang="en-US" sz="800" dirty="0" smtClean="0"/>
              <a:t>	2008	Caesarea: The Israel Antiquities Authority Excavations. Pp. 1656-65 in </a:t>
            </a:r>
            <a:r>
              <a:rPr lang="en-US" sz="800" i="1" dirty="0" smtClean="0"/>
              <a:t>The New Encyclopedia of Archaeological Excavations in the Holy Land, </a:t>
            </a:r>
            <a:r>
              <a:rPr lang="en-US" sz="800" dirty="0" smtClean="0"/>
              <a:t>vol. 5, ed. E. Stern. Jerusalem; New York: Israel Exploration Society and </a:t>
            </a:r>
            <a:r>
              <a:rPr lang="en-US" sz="800" dirty="0" err="1" smtClean="0"/>
              <a:t>Carta</a:t>
            </a:r>
            <a:r>
              <a:rPr lang="en-US" sz="800" dirty="0" smtClean="0"/>
              <a:t>; Simon &amp; Schuster.</a:t>
            </a:r>
          </a:p>
          <a:p>
            <a:pPr marL="685800" indent="-685800" eaLnBrk="1" hangingPunct="1">
              <a:tabLst>
                <a:tab pos="228600" algn="l"/>
              </a:tabLst>
              <a:defRPr/>
            </a:pPr>
            <a:r>
              <a:rPr lang="en-US" sz="800" dirty="0" err="1" smtClean="0"/>
              <a:t>Raban</a:t>
            </a:r>
            <a:r>
              <a:rPr lang="en-US" sz="800" dirty="0" smtClean="0"/>
              <a:t>, </a:t>
            </a:r>
            <a:r>
              <a:rPr lang="en-US" sz="800" dirty="0" err="1" smtClean="0"/>
              <a:t>Avner</a:t>
            </a:r>
            <a:r>
              <a:rPr lang="en-US" sz="800" dirty="0" smtClean="0"/>
              <a:t>.</a:t>
            </a:r>
          </a:p>
          <a:p>
            <a:pPr marL="685800" indent="-685800" eaLnBrk="1" hangingPunct="1">
              <a:tabLst>
                <a:tab pos="228600" algn="l"/>
              </a:tabLst>
              <a:defRPr/>
            </a:pPr>
            <a:r>
              <a:rPr lang="en-US" sz="800" dirty="0" smtClean="0"/>
              <a:t>	1993	Caesarea: Maritime Caesarea. Pp. 286-91 </a:t>
            </a:r>
            <a:r>
              <a:rPr lang="en-US" sz="800" i="1" dirty="0" smtClean="0"/>
              <a:t>The New Encyclopedia of Archaeological Excavations in the Holy Land, </a:t>
            </a:r>
            <a:r>
              <a:rPr lang="en-US" sz="800" dirty="0" smtClean="0"/>
              <a:t>vol. 1, ed. E. Stern. Jerusalem; New York: Israel Exploration Society and </a:t>
            </a:r>
            <a:r>
              <a:rPr lang="en-US" sz="800" dirty="0" err="1" smtClean="0"/>
              <a:t>Carta</a:t>
            </a:r>
            <a:r>
              <a:rPr lang="en-US" sz="800" dirty="0" smtClean="0"/>
              <a:t>; Simon &amp; Schuster.</a:t>
            </a:r>
          </a:p>
          <a:p>
            <a:pPr marL="685800" indent="-685800" eaLnBrk="1" hangingPunct="1">
              <a:tabLst>
                <a:tab pos="228600" algn="l"/>
              </a:tabLst>
              <a:defRPr/>
            </a:pPr>
            <a:r>
              <a:rPr lang="en-US" sz="800" dirty="0" smtClean="0"/>
              <a:t>	2008	Caesarea: Underwater Excavations. Pp. 1680-83 in </a:t>
            </a:r>
            <a:r>
              <a:rPr lang="en-US" sz="800" i="1" dirty="0" smtClean="0"/>
              <a:t>The New Encyclopedia of Archaeological Excavations in the Holy Land, </a:t>
            </a:r>
            <a:r>
              <a:rPr lang="en-US" sz="800" dirty="0" smtClean="0"/>
              <a:t>vol. 5, ed. E. Stern. Jerusalem; New York: Israel Exploration Society and Carta; Simon &amp; Schuster.</a:t>
            </a:r>
          </a:p>
          <a:p>
            <a:pPr marL="685800" indent="-685800" eaLnBrk="1" hangingPunct="1">
              <a:tabLst>
                <a:tab pos="228600" algn="l"/>
              </a:tabLst>
              <a:defRPr/>
            </a:pPr>
            <a:r>
              <a:rPr lang="en-US" sz="800" dirty="0" err="1" smtClean="0"/>
              <a:t>Raban</a:t>
            </a:r>
            <a:r>
              <a:rPr lang="en-US" sz="800" dirty="0" smtClean="0"/>
              <a:t>, </a:t>
            </a:r>
            <a:r>
              <a:rPr lang="en-US" sz="800" dirty="0" err="1" smtClean="0"/>
              <a:t>Avner</a:t>
            </a:r>
            <a:r>
              <a:rPr lang="en-US" sz="800" dirty="0" smtClean="0"/>
              <a:t> and Kenneth G. </a:t>
            </a:r>
            <a:r>
              <a:rPr lang="en-US" sz="800" dirty="0" err="1" smtClean="0"/>
              <a:t>Holum</a:t>
            </a:r>
            <a:r>
              <a:rPr lang="en-US" sz="800" dirty="0" smtClean="0"/>
              <a:t>, eds.</a:t>
            </a:r>
          </a:p>
          <a:p>
            <a:pPr marL="685800" indent="-685800" eaLnBrk="1" hangingPunct="1">
              <a:tabLst>
                <a:tab pos="228600" algn="l"/>
              </a:tabLst>
              <a:defRPr/>
            </a:pPr>
            <a:r>
              <a:rPr lang="en-US" sz="800" dirty="0" smtClean="0"/>
              <a:t>	1996	</a:t>
            </a:r>
            <a:r>
              <a:rPr lang="en-US" sz="800" i="1" dirty="0" smtClean="0"/>
              <a:t>Caesarea </a:t>
            </a:r>
            <a:r>
              <a:rPr lang="en-US" sz="800" i="1" dirty="0" err="1" smtClean="0"/>
              <a:t>Maritima</a:t>
            </a:r>
            <a:r>
              <a:rPr lang="en-US" sz="800" i="1" dirty="0" smtClean="0"/>
              <a:t>: A Retrospective after Two Millennia. </a:t>
            </a:r>
            <a:r>
              <a:rPr lang="en-US" sz="800" dirty="0" smtClean="0"/>
              <a:t>Leiden: Brill.</a:t>
            </a:r>
          </a:p>
          <a:p>
            <a:pPr marL="685800" indent="-685800">
              <a:lnSpc>
                <a:spcPct val="80000"/>
              </a:lnSpc>
              <a:tabLst>
                <a:tab pos="228600" algn="l"/>
              </a:tabLst>
              <a:defRPr/>
            </a:pPr>
            <a:r>
              <a:rPr lang="en-US" sz="800" dirty="0" smtClean="0"/>
              <a:t>Richardson, Peter.</a:t>
            </a:r>
          </a:p>
          <a:p>
            <a:pPr marL="685800" indent="-685800">
              <a:lnSpc>
                <a:spcPct val="80000"/>
              </a:lnSpc>
              <a:tabLst>
                <a:tab pos="228600" algn="l"/>
              </a:tabLst>
              <a:defRPr/>
            </a:pPr>
            <a:r>
              <a:rPr lang="en-US" sz="800" dirty="0" smtClean="0"/>
              <a:t>	1996	</a:t>
            </a:r>
            <a:r>
              <a:rPr lang="en-US" sz="800" i="1" dirty="0" smtClean="0"/>
              <a:t>Herod: King of the Jews and Friend of the Romans.</a:t>
            </a:r>
            <a:r>
              <a:rPr lang="en-US" sz="800" dirty="0" smtClean="0"/>
              <a:t> Minneapolis: Fortress.</a:t>
            </a:r>
          </a:p>
          <a:p>
            <a:pPr marL="685800" indent="-685800" eaLnBrk="1" hangingPunct="1">
              <a:tabLst>
                <a:tab pos="228600" algn="l"/>
              </a:tabLst>
              <a:defRPr/>
            </a:pPr>
            <a:r>
              <a:rPr lang="en-US" sz="800" dirty="0" err="1" smtClean="0"/>
              <a:t>Sailhamer</a:t>
            </a:r>
            <a:r>
              <a:rPr lang="en-US" sz="800" dirty="0" smtClean="0"/>
              <a:t>, John H.</a:t>
            </a:r>
          </a:p>
          <a:p>
            <a:pPr marL="685800" indent="-685800" eaLnBrk="1" hangingPunct="1">
              <a:tabLst>
                <a:tab pos="228600" algn="l"/>
              </a:tabLst>
              <a:defRPr/>
            </a:pPr>
            <a:r>
              <a:rPr lang="en-US" sz="800" dirty="0" smtClean="0"/>
              <a:t>	1998	</a:t>
            </a:r>
            <a:r>
              <a:rPr lang="en-US" sz="800" i="1" dirty="0" smtClean="0"/>
              <a:t>Biblical Archaeology. </a:t>
            </a:r>
            <a:r>
              <a:rPr lang="en-US" sz="800" i="0" dirty="0" smtClean="0"/>
              <a:t>Zondervan Quick Reference Library. </a:t>
            </a:r>
            <a:r>
              <a:rPr lang="en-US" sz="800" dirty="0" smtClean="0"/>
              <a:t>Grand Rapids: </a:t>
            </a:r>
            <a:r>
              <a:rPr lang="en-US" sz="800" dirty="0" err="1" smtClean="0"/>
              <a:t>Zondervan</a:t>
            </a:r>
            <a:r>
              <a:rPr lang="en-US" sz="800" dirty="0" smtClean="0"/>
              <a:t>.</a:t>
            </a:r>
          </a:p>
          <a:p>
            <a:pPr marL="685800" indent="-685800">
              <a:lnSpc>
                <a:spcPct val="90000"/>
              </a:lnSpc>
              <a:tabLst>
                <a:tab pos="228600" algn="l"/>
              </a:tabLst>
              <a:defRPr/>
            </a:pPr>
            <a:r>
              <a:rPr lang="en-US" sz="800" dirty="0" smtClean="0"/>
              <a:t>Shanks, Hershel.</a:t>
            </a:r>
          </a:p>
          <a:p>
            <a:pPr marL="685800" indent="-685800">
              <a:lnSpc>
                <a:spcPct val="80000"/>
              </a:lnSpc>
              <a:tabLst>
                <a:tab pos="228600" algn="l"/>
              </a:tabLst>
              <a:defRPr/>
            </a:pPr>
            <a:r>
              <a:rPr lang="en-US" sz="800" dirty="0" smtClean="0"/>
              <a:t>	1994	Caesarea </a:t>
            </a:r>
            <a:r>
              <a:rPr lang="en-US" sz="800" dirty="0" err="1" smtClean="0"/>
              <a:t>Maritima</a:t>
            </a:r>
            <a:r>
              <a:rPr lang="en-US" sz="800" dirty="0" smtClean="0"/>
              <a:t> Yields More Treasures. </a:t>
            </a:r>
            <a:r>
              <a:rPr lang="en-US" sz="800" i="1" dirty="0" smtClean="0"/>
              <a:t>Biblical Archaeology Review </a:t>
            </a:r>
            <a:r>
              <a:rPr lang="en-US" sz="800" dirty="0" smtClean="0"/>
              <a:t>20/1: 52.</a:t>
            </a:r>
          </a:p>
          <a:p>
            <a:pPr eaLnBrk="1" hangingPunct="1">
              <a:defRPr/>
            </a:pPr>
            <a:endParaRPr lang="en-US" sz="800" dirty="0" smtClean="0"/>
          </a:p>
          <a:p>
            <a:pPr eaLnBrk="1" hangingPunct="1">
              <a:defRPr/>
            </a:pPr>
            <a:r>
              <a:rPr lang="en-US" sz="800" dirty="0" smtClean="0"/>
              <a:t>tb011300102</a:t>
            </a:r>
            <a:endParaRPr lang="en-US" sz="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055"/>
          <p:cNvSpPr>
            <a:spLocks noGrp="1" noChangeArrowheads="1"/>
          </p:cNvSpPr>
          <p:nvPr>
            <p:ph type="sldNum" sz="quarter" idx="5"/>
          </p:nvPr>
        </p:nvSpPr>
        <p:spPr>
          <a:noFill/>
        </p:spPr>
        <p:txBody>
          <a:bodyPr/>
          <a:lstStyle/>
          <a:p>
            <a:fld id="{7B1A511B-BC9C-411D-9F7F-57DDD2D0EF45}" type="slidenum">
              <a:rPr lang="en-US" smtClean="0">
                <a:latin typeface="Times New Roman" pitchFamily="18" charset="0"/>
                <a:cs typeface="Arial" charset="0"/>
              </a:rPr>
              <a:pPr/>
              <a:t>11</a:t>
            </a:fld>
            <a:endParaRPr lang="en-US" smtClean="0">
              <a:latin typeface="Times New Roman" pitchFamily="18" charset="0"/>
              <a:cs typeface="Arial"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tb102302066</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D885B4-A765-4937-BC72-06E521E696E1}" type="slidenum">
              <a:rPr lang="en-US" smtClean="0">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37997643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D885B4-A765-4937-BC72-06E521E696E1}" type="slidenum">
              <a:rPr lang="en-US" smtClean="0">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37997643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D885B4-A765-4937-BC72-06E521E696E1}" type="slidenum">
              <a:rPr lang="en-US" smtClean="0">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379976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bb00190048.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30104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055"/>
          <p:cNvSpPr>
            <a:spLocks noGrp="1" noChangeArrowheads="1"/>
          </p:cNvSpPr>
          <p:nvPr>
            <p:ph type="sldNum" sz="quarter" idx="5"/>
          </p:nvPr>
        </p:nvSpPr>
        <p:spPr>
          <a:noFill/>
        </p:spPr>
        <p:txBody>
          <a:bodyPr/>
          <a:lstStyle/>
          <a:p>
            <a:fld id="{BF06CCA5-3B6B-43A6-A515-F4C6853009DE}" type="slidenum">
              <a:rPr lang="en-US" smtClean="0">
                <a:latin typeface="Times New Roman" pitchFamily="18" charset="0"/>
                <a:cs typeface="Arial" charset="0"/>
              </a:rPr>
              <a:pPr/>
              <a:t>13</a:t>
            </a:fld>
            <a:endParaRPr lang="en-US" smtClean="0">
              <a:latin typeface="Times New Roman" pitchFamily="18" charset="0"/>
              <a:cs typeface="Arial"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marL="228600" indent="-228600" eaLnBrk="1" hangingPunct="1"/>
            <a:r>
              <a:rPr lang="en-US" b="1" dirty="0" smtClean="0">
                <a:latin typeface="Times New Roman" pitchFamily="18" charset="0"/>
              </a:rPr>
              <a:t>Construction of the Theater</a:t>
            </a:r>
          </a:p>
          <a:p>
            <a:pPr marL="228600" indent="-228600" eaLnBrk="1" hangingPunct="1">
              <a:buFontTx/>
              <a:buAutoNum type="arabicPeriod"/>
            </a:pPr>
            <a:r>
              <a:rPr lang="en-US" dirty="0" smtClean="0">
                <a:latin typeface="Times New Roman" pitchFamily="18" charset="0"/>
              </a:rPr>
              <a:t>Built in Herod’s time and used for hundreds of years, the theater at Caesarea is apparently the oldest of all the theaters in Israel. Most of the theaters which have been found in Israel were built around AD 200.</a:t>
            </a:r>
          </a:p>
          <a:p>
            <a:pPr marL="228600" indent="-228600" eaLnBrk="1" hangingPunct="1">
              <a:buFontTx/>
              <a:buAutoNum type="arabicPeriod"/>
            </a:pPr>
            <a:r>
              <a:rPr lang="en-US" dirty="0" smtClean="0">
                <a:latin typeface="Times New Roman" pitchFamily="18" charset="0"/>
              </a:rPr>
              <a:t>In the 2nd century, the orchestra floor was covered with plaster, which looked like marble, and the seats were also renovated.</a:t>
            </a:r>
          </a:p>
          <a:p>
            <a:pPr marL="228600" indent="-228600" eaLnBrk="1" hangingPunct="1">
              <a:buFontTx/>
              <a:buAutoNum type="arabicPeriod"/>
            </a:pPr>
            <a:r>
              <a:rPr lang="en-US" dirty="0" smtClean="0">
                <a:latin typeface="Times New Roman" pitchFamily="18" charset="0"/>
              </a:rPr>
              <a:t>The theater held 3,500-4,000 people.</a:t>
            </a:r>
          </a:p>
          <a:p>
            <a:pPr marL="228600" indent="-228600" eaLnBrk="1" hangingPunct="1">
              <a:buFontTx/>
              <a:buAutoNum type="arabicPeriod"/>
            </a:pPr>
            <a:r>
              <a:rPr lang="en-US" dirty="0" smtClean="0">
                <a:latin typeface="Times New Roman" pitchFamily="18" charset="0"/>
              </a:rPr>
              <a:t>During the 3rd-4th centuries, the orchestra was redesigned and the area was filled with water for naval games.</a:t>
            </a:r>
          </a:p>
          <a:p>
            <a:pPr marL="228600" indent="-228600" eaLnBrk="1" hangingPunct="1">
              <a:buFontTx/>
              <a:buAutoNum type="arabicPeriod"/>
            </a:pPr>
            <a:r>
              <a:rPr lang="en-US" dirty="0" smtClean="0">
                <a:latin typeface="Times New Roman" pitchFamily="18" charset="0"/>
              </a:rPr>
              <a:t>The theater was incorporated into a Byzantine fortress in the 6th century, as evidenced by the poorly built wall surrounding it, which made use of the high back of the theater as part of its defenses, but was deserted after the Arab conquest. On the north side of the theater, two round towers from this fortress are visible projecting from a wall which leads to the ocean.</a:t>
            </a: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tb122000108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055"/>
          <p:cNvSpPr>
            <a:spLocks noGrp="1" noChangeArrowheads="1"/>
          </p:cNvSpPr>
          <p:nvPr>
            <p:ph type="sldNum" sz="quarter" idx="5"/>
          </p:nvPr>
        </p:nvSpPr>
        <p:spPr>
          <a:noFill/>
        </p:spPr>
        <p:txBody>
          <a:bodyPr/>
          <a:lstStyle/>
          <a:p>
            <a:fld id="{A93358E1-AAC8-4901-A977-8EBE5735D75E}" type="slidenum">
              <a:rPr lang="en-US" smtClean="0">
                <a:latin typeface="Times New Roman" pitchFamily="18" charset="0"/>
                <a:cs typeface="Arial" charset="0"/>
              </a:rPr>
              <a:pPr/>
              <a:t>14</a:t>
            </a:fld>
            <a:endParaRPr lang="en-US" smtClean="0">
              <a:latin typeface="Times New Roman" pitchFamily="18" charset="0"/>
              <a:cs typeface="Arial"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marL="228600" indent="-228600" eaLnBrk="1" hangingPunct="1"/>
            <a:r>
              <a:rPr lang="en-US" sz="1000" b="1" dirty="0" smtClean="0">
                <a:latin typeface="Times New Roman" pitchFamily="18" charset="0"/>
              </a:rPr>
              <a:t>Features of the Theater</a:t>
            </a:r>
          </a:p>
          <a:p>
            <a:pPr marL="228600" indent="-228600" eaLnBrk="1" hangingPunct="1">
              <a:buFontTx/>
              <a:buAutoNum type="arabicPeriod"/>
            </a:pPr>
            <a:r>
              <a:rPr lang="en-US" sz="1000" dirty="0" smtClean="0">
                <a:latin typeface="Times New Roman" pitchFamily="18" charset="0"/>
              </a:rPr>
              <a:t>The </a:t>
            </a:r>
            <a:r>
              <a:rPr lang="en-US" sz="1000" dirty="0" err="1" smtClean="0">
                <a:latin typeface="Times New Roman" pitchFamily="18" charset="0"/>
              </a:rPr>
              <a:t>scaenae</a:t>
            </a:r>
            <a:r>
              <a:rPr lang="en-US" sz="1000" dirty="0" smtClean="0">
                <a:latin typeface="Times New Roman" pitchFamily="18" charset="0"/>
              </a:rPr>
              <a:t> frons was three stories high. In Greek, “</a:t>
            </a:r>
            <a:r>
              <a:rPr lang="en-US" sz="1000" dirty="0" err="1" smtClean="0">
                <a:latin typeface="Times New Roman" pitchFamily="18" charset="0"/>
              </a:rPr>
              <a:t>scaenae</a:t>
            </a:r>
            <a:r>
              <a:rPr lang="en-US" sz="1000" dirty="0" smtClean="0">
                <a:latin typeface="Times New Roman" pitchFamily="18" charset="0"/>
              </a:rPr>
              <a:t>” means “tent,” and it is from this term that the English word “scene” is derived. Actors would go into a tent to change their costumes and thus began a new “scene.”</a:t>
            </a:r>
          </a:p>
          <a:p>
            <a:pPr marL="228600" indent="-228600" eaLnBrk="1" hangingPunct="1">
              <a:buFontTx/>
              <a:buAutoNum type="arabicPeriod"/>
            </a:pPr>
            <a:r>
              <a:rPr lang="en-US" sz="1000" dirty="0" smtClean="0">
                <a:latin typeface="Times New Roman" pitchFamily="18" charset="0"/>
              </a:rPr>
              <a:t>The </a:t>
            </a:r>
            <a:r>
              <a:rPr lang="en-US" sz="1000" i="1" dirty="0" err="1" smtClean="0">
                <a:latin typeface="Times New Roman" pitchFamily="18" charset="0"/>
              </a:rPr>
              <a:t>cavea</a:t>
            </a:r>
            <a:r>
              <a:rPr lang="en-US" sz="1000" i="1" dirty="0" smtClean="0">
                <a:latin typeface="Times New Roman" pitchFamily="18" charset="0"/>
              </a:rPr>
              <a:t>.</a:t>
            </a:r>
          </a:p>
          <a:p>
            <a:pPr marL="685800" lvl="1" indent="-228600" eaLnBrk="1" hangingPunct="1">
              <a:buFontTx/>
              <a:buAutoNum type="alphaLcPeriod"/>
            </a:pPr>
            <a:r>
              <a:rPr lang="en-US" sz="1000" dirty="0" smtClean="0">
                <a:latin typeface="Times New Roman" pitchFamily="18" charset="0"/>
                <a:ea typeface="ＭＳ Ｐゴシック" pitchFamily="34" charset="-128"/>
              </a:rPr>
              <a:t>The seating area is known as the </a:t>
            </a:r>
            <a:r>
              <a:rPr lang="en-US" sz="1000" dirty="0" err="1" smtClean="0">
                <a:latin typeface="Times New Roman" pitchFamily="18" charset="0"/>
                <a:ea typeface="ＭＳ Ｐゴシック" pitchFamily="34" charset="-128"/>
              </a:rPr>
              <a:t>cavea</a:t>
            </a:r>
            <a:r>
              <a:rPr lang="en-US" sz="1000" dirty="0" smtClean="0">
                <a:latin typeface="Times New Roman" pitchFamily="18" charset="0"/>
                <a:ea typeface="ＭＳ Ｐゴシック" pitchFamily="34" charset="-128"/>
              </a:rPr>
              <a:t>, which was subdivided by a passageway, creating an upper </a:t>
            </a:r>
            <a:r>
              <a:rPr lang="en-US" sz="1000" dirty="0" err="1" smtClean="0">
                <a:latin typeface="Times New Roman" pitchFamily="18" charset="0"/>
                <a:ea typeface="ＭＳ Ｐゴシック" pitchFamily="34" charset="-128"/>
              </a:rPr>
              <a:t>cavea</a:t>
            </a:r>
            <a:r>
              <a:rPr lang="en-US" sz="1000" dirty="0" smtClean="0">
                <a:latin typeface="Times New Roman" pitchFamily="18" charset="0"/>
                <a:ea typeface="ＭＳ Ｐゴシック" pitchFamily="34" charset="-128"/>
              </a:rPr>
              <a:t> (</a:t>
            </a:r>
            <a:r>
              <a:rPr lang="en-US" sz="1000" dirty="0" err="1" smtClean="0">
                <a:latin typeface="Times New Roman" pitchFamily="18" charset="0"/>
                <a:ea typeface="ＭＳ Ｐゴシック" pitchFamily="34" charset="-128"/>
              </a:rPr>
              <a:t>summacavea</a:t>
            </a:r>
            <a:r>
              <a:rPr lang="en-US" sz="1000" dirty="0" smtClean="0">
                <a:latin typeface="Times New Roman" pitchFamily="18" charset="0"/>
                <a:ea typeface="ＭＳ Ｐゴシック" pitchFamily="34" charset="-128"/>
              </a:rPr>
              <a:t>) and a lower </a:t>
            </a:r>
            <a:r>
              <a:rPr lang="en-US" sz="1000" dirty="0" err="1" smtClean="0">
                <a:latin typeface="Times New Roman" pitchFamily="18" charset="0"/>
                <a:ea typeface="ＭＳ Ｐゴシック" pitchFamily="34" charset="-128"/>
              </a:rPr>
              <a:t>cavea</a:t>
            </a:r>
            <a:r>
              <a:rPr lang="en-US" sz="1000" dirty="0" smtClean="0">
                <a:latin typeface="Times New Roman" pitchFamily="18" charset="0"/>
                <a:ea typeface="ＭＳ Ｐゴシック" pitchFamily="34" charset="-128"/>
              </a:rPr>
              <a:t> (</a:t>
            </a:r>
            <a:r>
              <a:rPr lang="en-US" sz="1000" dirty="0" err="1" smtClean="0">
                <a:latin typeface="Times New Roman" pitchFamily="18" charset="0"/>
                <a:ea typeface="ＭＳ Ｐゴシック" pitchFamily="34" charset="-128"/>
              </a:rPr>
              <a:t>immacavea</a:t>
            </a:r>
            <a:r>
              <a:rPr lang="en-US" sz="1000" dirty="0" smtClean="0">
                <a:latin typeface="Times New Roman" pitchFamily="18" charset="0"/>
                <a:ea typeface="ＭＳ Ｐゴシック" pitchFamily="34" charset="-128"/>
              </a:rPr>
              <a:t>). </a:t>
            </a:r>
          </a:p>
          <a:p>
            <a:pPr marL="685800" lvl="1" indent="-228600" eaLnBrk="1" hangingPunct="1">
              <a:buFontTx/>
              <a:buAutoNum type="alphaLcPeriod"/>
            </a:pPr>
            <a:r>
              <a:rPr lang="en-US" sz="1000" dirty="0" smtClean="0">
                <a:latin typeface="Times New Roman" pitchFamily="18" charset="0"/>
                <a:ea typeface="ＭＳ Ｐゴシック" pitchFamily="34" charset="-128"/>
              </a:rPr>
              <a:t>The </a:t>
            </a:r>
            <a:r>
              <a:rPr lang="en-US" sz="1000" i="1" dirty="0" smtClean="0">
                <a:latin typeface="Times New Roman" pitchFamily="18" charset="0"/>
                <a:ea typeface="ＭＳ Ｐゴシック" pitchFamily="34" charset="-128"/>
              </a:rPr>
              <a:t>orchestra</a:t>
            </a:r>
            <a:r>
              <a:rPr lang="en-US" sz="1000" dirty="0" smtClean="0">
                <a:latin typeface="Times New Roman" pitchFamily="18" charset="0"/>
                <a:ea typeface="ＭＳ Ｐゴシック" pitchFamily="34" charset="-128"/>
              </a:rPr>
              <a:t> was in the center of the </a:t>
            </a:r>
            <a:r>
              <a:rPr lang="en-US" sz="1000" dirty="0" err="1" smtClean="0">
                <a:latin typeface="Times New Roman" pitchFamily="18" charset="0"/>
                <a:ea typeface="ＭＳ Ｐゴシック" pitchFamily="34" charset="-128"/>
              </a:rPr>
              <a:t>cavea</a:t>
            </a:r>
            <a:r>
              <a:rPr lang="en-US" sz="1000" dirty="0" smtClean="0">
                <a:latin typeface="Times New Roman" pitchFamily="18" charset="0"/>
                <a:ea typeface="ＭＳ Ｐゴシック" pitchFamily="34" charset="-128"/>
              </a:rPr>
              <a:t>, and was used for the choir. </a:t>
            </a:r>
          </a:p>
          <a:p>
            <a:pPr marL="685800" lvl="1" indent="-228600" eaLnBrk="1" hangingPunct="1">
              <a:buFontTx/>
              <a:buAutoNum type="alphaLcPeriod"/>
            </a:pPr>
            <a:r>
              <a:rPr lang="en-US" sz="1000" dirty="0" smtClean="0">
                <a:latin typeface="Times New Roman" pitchFamily="18" charset="0"/>
                <a:ea typeface="ＭＳ Ｐゴシック" pitchFamily="34" charset="-128"/>
              </a:rPr>
              <a:t>During the Roman period, the choir was not used in the theater, so the orchestra area became the place for seating more important people. Large stone or marble chairs were made for important guests, sometimes with their names engraved upon on them.</a:t>
            </a:r>
          </a:p>
          <a:p>
            <a:pPr marL="228600" indent="-228600" eaLnBrk="1" hangingPunct="1">
              <a:buFontTx/>
              <a:buAutoNum type="arabicPeriod"/>
            </a:pPr>
            <a:r>
              <a:rPr lang="en-US" sz="1000" dirty="0" smtClean="0">
                <a:latin typeface="Times New Roman" pitchFamily="18" charset="0"/>
              </a:rPr>
              <a:t>Six entrance vaults lead into the auditorium. These entrances were called </a:t>
            </a:r>
            <a:r>
              <a:rPr lang="en-US" sz="1000" dirty="0" err="1" smtClean="0">
                <a:latin typeface="Times New Roman" pitchFamily="18" charset="0"/>
              </a:rPr>
              <a:t>vomitoria</a:t>
            </a:r>
            <a:r>
              <a:rPr lang="en-US" sz="1000" dirty="0" smtClean="0">
                <a:latin typeface="Times New Roman" pitchFamily="18" charset="0"/>
              </a:rPr>
              <a:t>, because the Romans visualized the theatre as a big monster that “vomits” the crowds out at the end.</a:t>
            </a:r>
          </a:p>
          <a:p>
            <a:pPr marL="228600" indent="-228600" eaLnBrk="1" hangingPunct="1">
              <a:buFontTx/>
              <a:buAutoNum type="arabicPeriod"/>
            </a:pPr>
            <a:r>
              <a:rPr lang="en-US" sz="1000" dirty="0" smtClean="0">
                <a:latin typeface="Times New Roman" pitchFamily="18" charset="0"/>
              </a:rPr>
              <a:t>A large curtain of cloth or “vellum” could be placed over the theater to provide shade, and was held up by tall wooden supports. </a:t>
            </a:r>
          </a:p>
          <a:p>
            <a:pPr marL="228600" indent="-228600" eaLnBrk="1" hangingPunct="1">
              <a:buFontTx/>
              <a:buAutoNum type="arabicPeriod"/>
            </a:pPr>
            <a:r>
              <a:rPr lang="en-US" sz="1000" dirty="0" smtClean="0">
                <a:latin typeface="Times New Roman" pitchFamily="18" charset="0"/>
              </a:rPr>
              <a:t>“From the focal point of stage center of the theater in Caesarea </a:t>
            </a:r>
            <a:r>
              <a:rPr lang="en-US" sz="1000" dirty="0" err="1" smtClean="0">
                <a:latin typeface="Times New Roman" pitchFamily="18" charset="0"/>
              </a:rPr>
              <a:t>Maritima</a:t>
            </a:r>
            <a:r>
              <a:rPr lang="en-US" sz="1000" dirty="0" smtClean="0">
                <a:latin typeface="Times New Roman" pitchFamily="18" charset="0"/>
              </a:rPr>
              <a:t>, whispers can be heard in the final row of seats” (</a:t>
            </a:r>
            <a:r>
              <a:rPr lang="en-US" sz="1000" dirty="0" err="1" smtClean="0">
                <a:latin typeface="Times New Roman" pitchFamily="18" charset="0"/>
              </a:rPr>
              <a:t>Crisler</a:t>
            </a:r>
            <a:r>
              <a:rPr lang="en-US" sz="1000" dirty="0" smtClean="0">
                <a:latin typeface="Times New Roman" pitchFamily="18" charset="0"/>
              </a:rPr>
              <a:t> 1976: 129). There were all sorts of acoustical devices in the theatres: </a:t>
            </a:r>
          </a:p>
          <a:p>
            <a:pPr marL="685800" lvl="1" indent="-228600" eaLnBrk="1" hangingPunct="1">
              <a:buFontTx/>
              <a:buAutoNum type="alphaLcPeriod"/>
            </a:pPr>
            <a:r>
              <a:rPr lang="en-US" sz="1000" dirty="0" smtClean="0">
                <a:latin typeface="Times New Roman" pitchFamily="18" charset="0"/>
                <a:ea typeface="ＭＳ Ｐゴシック" pitchFamily="34" charset="-128"/>
              </a:rPr>
              <a:t>Empty jars were used for projecting the actor’s voice. </a:t>
            </a:r>
          </a:p>
          <a:p>
            <a:pPr marL="685800" lvl="1" indent="-228600" eaLnBrk="1" hangingPunct="1">
              <a:buFontTx/>
              <a:buAutoNum type="alphaLcPeriod"/>
            </a:pPr>
            <a:r>
              <a:rPr lang="en-US" sz="1000" dirty="0" smtClean="0">
                <a:latin typeface="Times New Roman" pitchFamily="18" charset="0"/>
                <a:ea typeface="ＭＳ Ｐゴシック" pitchFamily="34" charset="-128"/>
              </a:rPr>
              <a:t>A projecting roof from the </a:t>
            </a:r>
            <a:r>
              <a:rPr lang="en-US" sz="1000" dirty="0" err="1" smtClean="0">
                <a:latin typeface="Times New Roman" pitchFamily="18" charset="0"/>
                <a:ea typeface="ＭＳ Ｐゴシック" pitchFamily="34" charset="-128"/>
              </a:rPr>
              <a:t>scenae</a:t>
            </a:r>
            <a:r>
              <a:rPr lang="en-US" sz="1000" dirty="0" smtClean="0">
                <a:latin typeface="Times New Roman" pitchFamily="18" charset="0"/>
                <a:ea typeface="ＭＳ Ｐゴシック" pitchFamily="34" charset="-128"/>
              </a:rPr>
              <a:t> frons also served to project an actor’s voice. </a:t>
            </a:r>
          </a:p>
          <a:p>
            <a:pPr marL="685800" lvl="1" indent="-228600" eaLnBrk="1" hangingPunct="1">
              <a:buFontTx/>
              <a:buAutoNum type="alphaLcPeriod"/>
            </a:pPr>
            <a:r>
              <a:rPr lang="en-US" sz="1000" dirty="0" smtClean="0">
                <a:latin typeface="Times New Roman" pitchFamily="18" charset="0"/>
                <a:ea typeface="ＭＳ Ｐゴシック" pitchFamily="34" charset="-128"/>
              </a:rPr>
              <a:t>Tall shoes may have been used so that more people could see the actors. </a:t>
            </a:r>
          </a:p>
          <a:p>
            <a:pPr marL="685800" lvl="1" indent="-228600" eaLnBrk="1" hangingPunct="1">
              <a:buFontTx/>
              <a:buAutoNum type="alphaLcPeriod"/>
            </a:pPr>
            <a:r>
              <a:rPr lang="en-US" sz="1000" dirty="0" smtClean="0">
                <a:latin typeface="Times New Roman" pitchFamily="18" charset="0"/>
                <a:ea typeface="ＭＳ Ｐゴシック" pitchFamily="34" charset="-128"/>
              </a:rPr>
              <a:t>The actors wore masks which amplified their voices.</a:t>
            </a:r>
          </a:p>
          <a:p>
            <a:pPr marL="228600" indent="-228600" eaLnBrk="1" hangingPunct="1">
              <a:buFontTx/>
              <a:buAutoNum type="arabicPeriod"/>
            </a:pPr>
            <a:r>
              <a:rPr lang="en-US" sz="1000" dirty="0" smtClean="0">
                <a:latin typeface="Times New Roman" pitchFamily="18" charset="0"/>
              </a:rPr>
              <a:t>The seats of the theater were stepped and every seat had a projection, under which the person could put his feet without disturbing the person in front of him. The spectators usually brought their own cushions.</a:t>
            </a:r>
          </a:p>
          <a:p>
            <a:pPr marL="228600" indent="-228600" eaLnBrk="1" hangingPunct="1"/>
            <a:endParaRPr lang="en-US" sz="1000" dirty="0" smtClean="0">
              <a:latin typeface="Times New Roman" pitchFamily="18" charset="0"/>
            </a:endParaRPr>
          </a:p>
          <a:p>
            <a:pPr marL="228600" indent="-228600" eaLnBrk="1" hangingPunct="1"/>
            <a:r>
              <a:rPr lang="en-US" sz="1000" dirty="0" smtClean="0">
                <a:latin typeface="Times New Roman" pitchFamily="18" charset="0"/>
              </a:rPr>
              <a:t>tb052304860</a:t>
            </a:r>
          </a:p>
          <a:p>
            <a:pPr marL="228600" indent="-228600" eaLnBrk="1" hangingPunct="1"/>
            <a:endParaRPr lang="en-US" sz="1000" dirty="0" smtClean="0">
              <a:latin typeface="Times New Roman" pitchFamily="18" charset="0"/>
            </a:endParaRPr>
          </a:p>
          <a:p>
            <a:pPr marL="228600" indent="-228600" eaLnBrk="1" hangingPunct="1"/>
            <a:endParaRPr lang="en-US" sz="1000" dirty="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055"/>
          <p:cNvSpPr>
            <a:spLocks noGrp="1" noChangeArrowheads="1"/>
          </p:cNvSpPr>
          <p:nvPr>
            <p:ph type="sldNum" sz="quarter" idx="5"/>
          </p:nvPr>
        </p:nvSpPr>
        <p:spPr>
          <a:noFill/>
        </p:spPr>
        <p:txBody>
          <a:bodyPr/>
          <a:lstStyle/>
          <a:p>
            <a:fld id="{DFB76E71-57CA-401C-A43E-E9B9C8A643E2}" type="slidenum">
              <a:rPr lang="en-US" smtClean="0">
                <a:latin typeface="Times New Roman" pitchFamily="18" charset="0"/>
                <a:cs typeface="Arial" charset="0"/>
              </a:rPr>
              <a:pPr/>
              <a:t>15</a:t>
            </a:fld>
            <a:endParaRPr lang="en-US" smtClean="0">
              <a:latin typeface="Times New Roman" pitchFamily="18" charset="0"/>
              <a:cs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lnSpc>
                <a:spcPct val="90000"/>
              </a:lnSpc>
            </a:pPr>
            <a:r>
              <a:rPr lang="en-US" dirty="0" smtClean="0">
                <a:latin typeface="Times New Roman" pitchFamily="18" charset="0"/>
              </a:rPr>
              <a:t>For discussion of the possibility of Herod Agrippa I’s death within the theater, see the notes in connection with the hippodrome.</a:t>
            </a:r>
          </a:p>
          <a:p>
            <a:pPr eaLnBrk="1" hangingPunct="1">
              <a:lnSpc>
                <a:spcPct val="90000"/>
              </a:lnSpc>
            </a:pPr>
            <a:endParaRPr lang="en-US" dirty="0" smtClean="0">
              <a:latin typeface="Times New Roman" pitchFamily="18" charset="0"/>
            </a:endParaRPr>
          </a:p>
          <a:p>
            <a:pPr eaLnBrk="1" hangingPunct="1">
              <a:lnSpc>
                <a:spcPct val="90000"/>
              </a:lnSpc>
            </a:pPr>
            <a:r>
              <a:rPr lang="en-US" dirty="0" smtClean="0">
                <a:latin typeface="Times New Roman" pitchFamily="18" charset="0"/>
              </a:rPr>
              <a:t>tb052304866</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055"/>
          <p:cNvSpPr>
            <a:spLocks noGrp="1" noChangeArrowheads="1"/>
          </p:cNvSpPr>
          <p:nvPr>
            <p:ph type="sldNum" sz="quarter" idx="5"/>
          </p:nvPr>
        </p:nvSpPr>
        <p:spPr>
          <a:noFill/>
        </p:spPr>
        <p:txBody>
          <a:bodyPr/>
          <a:lstStyle/>
          <a:p>
            <a:fld id="{97B82137-0AB2-4E63-81B7-3CF2069A3EB7}" type="slidenum">
              <a:rPr lang="en-US" smtClean="0">
                <a:latin typeface="Times New Roman" pitchFamily="18" charset="0"/>
                <a:cs typeface="Arial" charset="0"/>
              </a:rPr>
              <a:pPr/>
              <a:t>16</a:t>
            </a:fld>
            <a:endParaRPr lang="en-US" smtClean="0">
              <a:latin typeface="Times New Roman" pitchFamily="18" charset="0"/>
              <a:cs typeface="Arial"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marL="228600" indent="-228600" eaLnBrk="1" hangingPunct="1"/>
            <a:r>
              <a:rPr lang="en-US" sz="1100" b="1" dirty="0" smtClean="0">
                <a:latin typeface="Times New Roman" pitchFamily="18" charset="0"/>
              </a:rPr>
              <a:t>Pilate Inscription</a:t>
            </a:r>
          </a:p>
          <a:p>
            <a:pPr marL="228600" indent="-228600" eaLnBrk="1" hangingPunct="1">
              <a:buFontTx/>
              <a:buAutoNum type="arabicPeriod"/>
            </a:pPr>
            <a:r>
              <a:rPr lang="en-US" sz="1100" dirty="0" smtClean="0">
                <a:latin typeface="Times New Roman" pitchFamily="18" charset="0"/>
              </a:rPr>
              <a:t>An inscription mentioning Pilate was found in the excavations of the theater in 1961. The original is in the Israel Museum; the inscription shown in this photo is a replica. This stone was found reused as a step in the theater at a later period.</a:t>
            </a:r>
          </a:p>
          <a:p>
            <a:pPr marL="228600" indent="-228600" eaLnBrk="1" hangingPunct="1">
              <a:buFontTx/>
              <a:buAutoNum type="arabicPeriod"/>
            </a:pPr>
            <a:r>
              <a:rPr lang="en-US" sz="1100" dirty="0" smtClean="0">
                <a:latin typeface="Times New Roman" pitchFamily="18" charset="0"/>
              </a:rPr>
              <a:t>A suggested restoration reads: “Pontius Pilate, Prefect of Judea, made and dedicated the </a:t>
            </a:r>
            <a:r>
              <a:rPr lang="en-US" sz="1100" dirty="0" err="1" smtClean="0">
                <a:latin typeface="Times New Roman" pitchFamily="18" charset="0"/>
              </a:rPr>
              <a:t>Tiberium</a:t>
            </a:r>
            <a:r>
              <a:rPr lang="en-US" sz="1100" dirty="0" smtClean="0">
                <a:latin typeface="Times New Roman" pitchFamily="18" charset="0"/>
              </a:rPr>
              <a:t> to the Divine Augustus.” The stone is the first and only mention of Pilate from an archaeological source, and it is currently unknown to which temple this inscription belonged.</a:t>
            </a:r>
          </a:p>
          <a:p>
            <a:pPr marL="228600" indent="-228600" eaLnBrk="1" hangingPunct="1">
              <a:buFontTx/>
              <a:buAutoNum type="arabicPeriod"/>
            </a:pPr>
            <a:r>
              <a:rPr lang="en-US" sz="1100" dirty="0" smtClean="0">
                <a:latin typeface="Times New Roman" pitchFamily="18" charset="0"/>
              </a:rPr>
              <a:t>“One of the most interesting things about this inscription is that Pilate is called a ‘prefect.’ Most historians, based on Josephus and others, have called him a ‘procurator.’ But we know now that Roman governors of Judea were not called procurators until later, during the reign of Claudius (AD 41-54). This inscription confirms that Pilate was indeed a prefect, and the New Testament accurately labels him as ‘governor’ (</a:t>
            </a:r>
            <a:r>
              <a:rPr lang="en-US" sz="1100" i="1" dirty="0" smtClean="0">
                <a:latin typeface="Times New Roman" pitchFamily="18" charset="0"/>
              </a:rPr>
              <a:t>hegemon</a:t>
            </a:r>
            <a:r>
              <a:rPr lang="en-US" sz="1100" dirty="0" smtClean="0">
                <a:latin typeface="Times New Roman" pitchFamily="18" charset="0"/>
              </a:rPr>
              <a:t>), not a procurator” (Sailhamer 1998: 114).</a:t>
            </a:r>
            <a:endParaRPr lang="en-US" sz="1100" b="1" u="sng" dirty="0" smtClean="0">
              <a:latin typeface="Times New Roman" pitchFamily="18" charset="0"/>
            </a:endParaRPr>
          </a:p>
          <a:p>
            <a:pPr marL="228600" indent="-228600" eaLnBrk="1" hangingPunct="1"/>
            <a:endParaRPr lang="en-US" sz="1100" dirty="0" smtClean="0">
              <a:latin typeface="Times New Roman" pitchFamily="18" charset="0"/>
            </a:endParaRPr>
          </a:p>
          <a:p>
            <a:pPr marL="228600" indent="-228600" eaLnBrk="1" hangingPunct="1"/>
            <a:r>
              <a:rPr lang="en-US" sz="1100" dirty="0" smtClean="0">
                <a:latin typeface="Times New Roman" pitchFamily="18" charset="0"/>
              </a:rPr>
              <a:t>tb040603200</a:t>
            </a:r>
          </a:p>
          <a:p>
            <a:pPr marL="228600" indent="-228600" eaLnBrk="1" hangingPunct="1"/>
            <a:endParaRPr lang="en-US" sz="1100" dirty="0" smtClean="0">
              <a:latin typeface="Times New Roman" pitchFamily="18" charset="0"/>
            </a:endParaRPr>
          </a:p>
          <a:p>
            <a:pPr marL="228600" indent="-228600" eaLnBrk="1" hangingPunct="1"/>
            <a:endParaRPr lang="en-US" sz="1100" dirty="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055"/>
          <p:cNvSpPr>
            <a:spLocks noGrp="1" noChangeArrowheads="1"/>
          </p:cNvSpPr>
          <p:nvPr>
            <p:ph type="sldNum" sz="quarter" idx="5"/>
          </p:nvPr>
        </p:nvSpPr>
        <p:spPr>
          <a:noFill/>
        </p:spPr>
        <p:txBody>
          <a:bodyPr/>
          <a:lstStyle/>
          <a:p>
            <a:fld id="{CB7A285C-496E-4B8B-B38B-85DE2BF9B4B7}" type="slidenum">
              <a:rPr lang="en-US" smtClean="0">
                <a:latin typeface="Times New Roman" pitchFamily="18" charset="0"/>
                <a:cs typeface="Arial" charset="0"/>
              </a:rPr>
              <a:pPr/>
              <a:t>17</a:t>
            </a:fld>
            <a:endParaRPr lang="en-US" smtClean="0">
              <a:latin typeface="Times New Roman" pitchFamily="18" charset="0"/>
              <a:cs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tb052304859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055"/>
          <p:cNvSpPr>
            <a:spLocks noGrp="1" noChangeArrowheads="1"/>
          </p:cNvSpPr>
          <p:nvPr>
            <p:ph type="sldNum" sz="quarter" idx="5"/>
          </p:nvPr>
        </p:nvSpPr>
        <p:spPr>
          <a:noFill/>
        </p:spPr>
        <p:txBody>
          <a:bodyPr/>
          <a:lstStyle/>
          <a:p>
            <a:fld id="{04C17CBD-D6CC-47AB-AA74-1168896611DF}" type="slidenum">
              <a:rPr lang="en-US" smtClean="0">
                <a:latin typeface="Times New Roman" pitchFamily="18" charset="0"/>
                <a:cs typeface="Arial" charset="0"/>
              </a:rPr>
              <a:pPr/>
              <a:t>18</a:t>
            </a:fld>
            <a:endParaRPr lang="en-US" smtClean="0">
              <a:latin typeface="Times New Roman" pitchFamily="18" charset="0"/>
              <a:cs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r>
              <a:rPr lang="en-US" smtClean="0">
                <a:latin typeface="Times New Roman" pitchFamily="18" charset="0"/>
              </a:rPr>
              <a:t>tb032504026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055"/>
          <p:cNvSpPr>
            <a:spLocks noGrp="1" noChangeArrowheads="1"/>
          </p:cNvSpPr>
          <p:nvPr>
            <p:ph type="sldNum" sz="quarter" idx="5"/>
          </p:nvPr>
        </p:nvSpPr>
        <p:spPr>
          <a:noFill/>
        </p:spPr>
        <p:txBody>
          <a:bodyPr/>
          <a:lstStyle/>
          <a:p>
            <a:fld id="{6F3BFBA8-0701-4D27-8748-1E69360DEC85}" type="slidenum">
              <a:rPr lang="en-US" smtClean="0">
                <a:latin typeface="Times New Roman" pitchFamily="18" charset="0"/>
                <a:cs typeface="Arial" charset="0"/>
              </a:rPr>
              <a:pPr/>
              <a:t>19</a:t>
            </a:fld>
            <a:endParaRPr lang="en-US" smtClean="0">
              <a:latin typeface="Times New Roman" pitchFamily="18" charset="0"/>
              <a:cs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marL="228600" indent="-228600" eaLnBrk="1" hangingPunct="1"/>
            <a:r>
              <a:rPr lang="en-US" b="1" dirty="0" smtClean="0">
                <a:latin typeface="Times New Roman" pitchFamily="18" charset="0"/>
              </a:rPr>
              <a:t>Promontory Palace</a:t>
            </a:r>
          </a:p>
          <a:p>
            <a:pPr marL="228600" indent="-228600" eaLnBrk="1" hangingPunct="1">
              <a:buFontTx/>
              <a:buAutoNum type="arabicPeriod"/>
            </a:pPr>
            <a:r>
              <a:rPr lang="en-US" dirty="0" smtClean="0">
                <a:latin typeface="Times New Roman" pitchFamily="18" charset="0"/>
              </a:rPr>
              <a:t>Herod built a “most magnificent palace” (Josephus) on a sandstone promontory by the theatre at Caesarea.</a:t>
            </a:r>
          </a:p>
          <a:p>
            <a:pPr marL="228600" indent="-228600" eaLnBrk="1" hangingPunct="1">
              <a:buFontTx/>
              <a:buAutoNum type="arabicPeriod"/>
            </a:pPr>
            <a:r>
              <a:rPr lang="en-US" dirty="0" smtClean="0">
                <a:latin typeface="Times New Roman" pitchFamily="18" charset="0"/>
              </a:rPr>
              <a:t>The centerpiece of this palace is the pool, which is nearly Olympic in size (115 feet [36 m] long, 59 feet [18.5 m] wide, at least 8 feet [2.5 m] deep). A square pedestal, probably for a statue, stood in its center. Water channels that led to the pool from the shore indicate that the pool may have once been filled with fresh water. The three sides of the pool that faced the sea were lined by colonnades. </a:t>
            </a:r>
          </a:p>
          <a:p>
            <a:pPr marL="228600" indent="-228600" eaLnBrk="1" hangingPunct="1">
              <a:buFontTx/>
              <a:buAutoNum type="arabicPeriod"/>
            </a:pPr>
            <a:r>
              <a:rPr lang="en-US" dirty="0" smtClean="0">
                <a:latin typeface="Times New Roman" pitchFamily="18" charset="0"/>
              </a:rPr>
              <a:t>On the east side of the palace was a very beautiful dining room with a multi-colored mosaic. Its design imitated the Roman </a:t>
            </a:r>
            <a:r>
              <a:rPr lang="en-US" i="1" dirty="0" smtClean="0">
                <a:latin typeface="Times New Roman" pitchFamily="18" charset="0"/>
              </a:rPr>
              <a:t>opus </a:t>
            </a:r>
            <a:r>
              <a:rPr lang="en-US" i="1" dirty="0" err="1" smtClean="0">
                <a:latin typeface="Times New Roman" pitchFamily="18" charset="0"/>
              </a:rPr>
              <a:t>sectile</a:t>
            </a:r>
            <a:r>
              <a:rPr lang="en-US" dirty="0" smtClean="0">
                <a:latin typeface="Times New Roman" pitchFamily="18" charset="0"/>
              </a:rPr>
              <a:t> flooring of geometric shapes cut from rare stones.</a:t>
            </a:r>
          </a:p>
          <a:p>
            <a:pPr marL="228600" indent="-228600" eaLnBrk="1" hangingPunct="1">
              <a:buFontTx/>
              <a:buAutoNum type="arabicPeriod"/>
            </a:pPr>
            <a:r>
              <a:rPr lang="en-US" dirty="0" smtClean="0">
                <a:latin typeface="Times New Roman" pitchFamily="18" charset="0"/>
              </a:rPr>
              <a:t>The walls of the promontory palace were made of local sandstone, but they were plastered and painted to give the polished effect of finer stone (contrary to Josephus).</a:t>
            </a:r>
          </a:p>
          <a:p>
            <a:pPr marL="228600" indent="-228600" eaLnBrk="1" hangingPunct="1">
              <a:buFontTx/>
              <a:buAutoNum type="arabicPeriod"/>
            </a:pPr>
            <a:r>
              <a:rPr lang="en-US" dirty="0" smtClean="0">
                <a:latin typeface="Times New Roman" pitchFamily="18" charset="0"/>
              </a:rPr>
              <a:t>Many of the walls had been red and were later repainted white.</a:t>
            </a: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tb102302037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055"/>
          <p:cNvSpPr>
            <a:spLocks noGrp="1" noChangeArrowheads="1"/>
          </p:cNvSpPr>
          <p:nvPr>
            <p:ph type="sldNum" sz="quarter" idx="5"/>
          </p:nvPr>
        </p:nvSpPr>
        <p:spPr>
          <a:noFill/>
        </p:spPr>
        <p:txBody>
          <a:bodyPr/>
          <a:lstStyle/>
          <a:p>
            <a:fld id="{9B53D8E8-C4B2-4A32-A666-4B71E9535A09}" type="slidenum">
              <a:rPr lang="en-US" smtClean="0">
                <a:latin typeface="Times New Roman" pitchFamily="18" charset="0"/>
                <a:cs typeface="Arial" charset="0"/>
              </a:rPr>
              <a:pPr/>
              <a:t>20</a:t>
            </a:fld>
            <a:endParaRPr lang="en-US" smtClean="0">
              <a:latin typeface="Times New Roman" pitchFamily="18" charset="0"/>
              <a:cs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marL="228600" indent="-228600" eaLnBrk="1" hangingPunct="1">
              <a:lnSpc>
                <a:spcPct val="90000"/>
              </a:lnSpc>
            </a:pPr>
            <a:r>
              <a:rPr lang="en-US" sz="1100" b="1" dirty="0" smtClean="0">
                <a:latin typeface="Times New Roman" pitchFamily="18" charset="0"/>
              </a:rPr>
              <a:t>Promontory Palace</a:t>
            </a:r>
            <a:endParaRPr lang="en-US" sz="1100" dirty="0" smtClean="0">
              <a:latin typeface="Times New Roman" pitchFamily="18" charset="0"/>
            </a:endParaRPr>
          </a:p>
          <a:p>
            <a:pPr marL="228600" indent="-228600" eaLnBrk="1" hangingPunct="1">
              <a:lnSpc>
                <a:spcPct val="90000"/>
              </a:lnSpc>
              <a:buFontTx/>
              <a:buAutoNum type="arabicPeriod"/>
            </a:pPr>
            <a:r>
              <a:rPr lang="en-US" sz="1100" dirty="0" smtClean="0">
                <a:latin typeface="Times New Roman" pitchFamily="18" charset="0"/>
              </a:rPr>
              <a:t>The palace at Caesarea had a caldarium for a bath, in which the floor was raised on circular columns made of brick. Hundreds of artifacts have been found on this site.</a:t>
            </a:r>
          </a:p>
          <a:p>
            <a:pPr marL="228600" indent="-228600" eaLnBrk="1" hangingPunct="1">
              <a:lnSpc>
                <a:spcPct val="90000"/>
              </a:lnSpc>
              <a:buFontTx/>
              <a:buAutoNum type="arabicPeriod"/>
            </a:pPr>
            <a:r>
              <a:rPr lang="en-US" sz="1100" dirty="0" smtClean="0">
                <a:latin typeface="Times New Roman" pitchFamily="18" charset="0"/>
              </a:rPr>
              <a:t>Two columns were found at the site bearing inscriptions which reveal the names of some previously unknown governors of the 2nd-3rd centuries AD.</a:t>
            </a:r>
          </a:p>
          <a:p>
            <a:pPr marL="228600" indent="-228600" eaLnBrk="1" hangingPunct="1">
              <a:lnSpc>
                <a:spcPct val="90000"/>
              </a:lnSpc>
              <a:buFontTx/>
              <a:buAutoNum type="arabicPeriod"/>
            </a:pPr>
            <a:r>
              <a:rPr lang="en-US" sz="1100" dirty="0" smtClean="0">
                <a:latin typeface="Times New Roman" pitchFamily="18" charset="0"/>
              </a:rPr>
              <a:t>A colonnaded courtyard and gardens were part of an upper terrace to the east of the palace.</a:t>
            </a:r>
          </a:p>
          <a:p>
            <a:pPr marL="228600" indent="-228600" eaLnBrk="1" hangingPunct="1">
              <a:lnSpc>
                <a:spcPct val="90000"/>
              </a:lnSpc>
              <a:buFontTx/>
              <a:buAutoNum type="arabicPeriod"/>
            </a:pPr>
            <a:r>
              <a:rPr lang="en-US" sz="1100" dirty="0" smtClean="0">
                <a:latin typeface="Times New Roman" pitchFamily="18" charset="0"/>
              </a:rPr>
              <a:t>Herod could spend the cold winters in his palace at Jericho, and then spend the hot summers at his ocean palace at Caesarea. At each of these locations, Herod “triumphed over its disadvantages with masterful engineering…. guests were to be impressed or, if possible, astounded. Thus has architecture become a statement of political power” (Burrell, Gleason, and Netzer 1993: 56).</a:t>
            </a:r>
          </a:p>
          <a:p>
            <a:pPr marL="228600" indent="-228600" eaLnBrk="1" hangingPunct="1">
              <a:lnSpc>
                <a:spcPct val="90000"/>
              </a:lnSpc>
              <a:buFontTx/>
              <a:buAutoNum type="arabicPeriod"/>
            </a:pPr>
            <a:r>
              <a:rPr lang="en-US" sz="1100" dirty="0" smtClean="0">
                <a:latin typeface="Times New Roman" pitchFamily="18" charset="0"/>
              </a:rPr>
              <a:t>If this was the only palace of Herod in Caesarea, then this was the place to which the Jews of Jerusalem came and “gathered around his house and fell to the earth and lay there five days and five nights” so that Pilate would remove the images of Caesar which were at that time placed on the Temple Mount.</a:t>
            </a:r>
          </a:p>
          <a:p>
            <a:pPr marL="228600" indent="-228600" eaLnBrk="1" hangingPunct="1">
              <a:lnSpc>
                <a:spcPct val="90000"/>
              </a:lnSpc>
              <a:buFontTx/>
              <a:buAutoNum type="arabicPeriod"/>
            </a:pPr>
            <a:r>
              <a:rPr lang="en-US" sz="1100" dirty="0" smtClean="0">
                <a:latin typeface="Times New Roman" pitchFamily="18" charset="0"/>
              </a:rPr>
              <a:t>After the building had been destroyed, channels were cut into the rock, and the pool served as a local fish hatchery. </a:t>
            </a:r>
          </a:p>
          <a:p>
            <a:pPr marL="228600" indent="-228600" eaLnBrk="1" hangingPunct="1">
              <a:lnSpc>
                <a:spcPct val="90000"/>
              </a:lnSpc>
              <a:buFontTx/>
              <a:buAutoNum type="arabicPeriod"/>
            </a:pPr>
            <a:r>
              <a:rPr lang="en-US" sz="1100" dirty="0" smtClean="0">
                <a:latin typeface="Times New Roman" pitchFamily="18" charset="0"/>
              </a:rPr>
              <a:t>The palace was first excavated in 1976 by </a:t>
            </a:r>
            <a:r>
              <a:rPr lang="en-US" sz="1100" dirty="0" err="1" smtClean="0">
                <a:latin typeface="Times New Roman" pitchFamily="18" charset="0"/>
              </a:rPr>
              <a:t>Netzer</a:t>
            </a:r>
            <a:r>
              <a:rPr lang="en-US" sz="1100" dirty="0" smtClean="0">
                <a:latin typeface="Times New Roman" pitchFamily="18" charset="0"/>
              </a:rPr>
              <a:t>. He returned in 1990 with an American team.</a:t>
            </a:r>
          </a:p>
          <a:p>
            <a:pPr marL="228600" indent="-228600" eaLnBrk="1" hangingPunct="1">
              <a:lnSpc>
                <a:spcPct val="90000"/>
              </a:lnSpc>
            </a:pPr>
            <a:endParaRPr lang="en-US" sz="1100" dirty="0" smtClean="0">
              <a:latin typeface="Times New Roman" pitchFamily="18" charset="0"/>
            </a:endParaRPr>
          </a:p>
          <a:p>
            <a:pPr marL="228600" indent="-228600" eaLnBrk="1" hangingPunct="1">
              <a:lnSpc>
                <a:spcPct val="90000"/>
              </a:lnSpc>
            </a:pPr>
            <a:r>
              <a:rPr lang="en-US" sz="1100" dirty="0" smtClean="0">
                <a:latin typeface="Times New Roman" pitchFamily="18" charset="0"/>
              </a:rPr>
              <a:t>tb122000106</a:t>
            </a:r>
            <a:endParaRPr lang="en-US" sz="1100" b="1" dirty="0" smtClean="0">
              <a:latin typeface="Times New Roman" pitchFamily="18" charset="0"/>
            </a:endParaRPr>
          </a:p>
          <a:p>
            <a:pPr marL="228600" indent="-228600" eaLnBrk="1" hangingPunct="1">
              <a:lnSpc>
                <a:spcPct val="90000"/>
              </a:lnSpc>
            </a:pPr>
            <a:endParaRPr lang="en-US" sz="1100" dirty="0" smtClean="0">
              <a:latin typeface="Times New Roman" pitchFamily="18" charset="0"/>
            </a:endParaRPr>
          </a:p>
          <a:p>
            <a:pPr marL="228600" indent="-228600" eaLnBrk="1" hangingPunct="1">
              <a:lnSpc>
                <a:spcPct val="90000"/>
              </a:lnSpc>
            </a:pPr>
            <a:endParaRPr lang="en-US" sz="1100" dirty="0"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055"/>
          <p:cNvSpPr>
            <a:spLocks noGrp="1" noChangeArrowheads="1"/>
          </p:cNvSpPr>
          <p:nvPr>
            <p:ph type="sldNum" sz="quarter" idx="5"/>
          </p:nvPr>
        </p:nvSpPr>
        <p:spPr>
          <a:noFill/>
        </p:spPr>
        <p:txBody>
          <a:bodyPr/>
          <a:lstStyle/>
          <a:p>
            <a:fld id="{9232CE70-86A6-4EA0-B076-01ADB9E23211}" type="slidenum">
              <a:rPr lang="en-US" smtClean="0">
                <a:latin typeface="Times New Roman" pitchFamily="18" charset="0"/>
                <a:cs typeface="Arial" charset="0"/>
              </a:rPr>
              <a:pPr/>
              <a:t>21</a:t>
            </a:fld>
            <a:endParaRPr lang="en-US" smtClean="0">
              <a:latin typeface="Times New Roman" pitchFamily="18" charset="0"/>
              <a:cs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tb122000107</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p:spPr>
        <p:txBody>
          <a:bodyPr/>
          <a:lstStyle/>
          <a:p>
            <a:pPr marL="228600" indent="-228600" eaLnBrk="1" hangingPunct="1"/>
            <a:r>
              <a:rPr lang="en-US" b="1" dirty="0" smtClean="0">
                <a:latin typeface="Times New Roman" pitchFamily="18" charset="0"/>
              </a:rPr>
              <a:t>Herodian Hippodrome/Amphitheater</a:t>
            </a:r>
          </a:p>
          <a:p>
            <a:pPr marL="228600" indent="-228600" eaLnBrk="1" hangingPunct="1">
              <a:buFontTx/>
              <a:buAutoNum type="arabicPeriod"/>
            </a:pPr>
            <a:r>
              <a:rPr lang="en-US" dirty="0" smtClean="0">
                <a:latin typeface="Times New Roman" pitchFamily="18" charset="0"/>
              </a:rPr>
              <a:t>Herod constructed this building in the 1st century BC as a hippodrome.</a:t>
            </a:r>
          </a:p>
          <a:p>
            <a:pPr marL="228600" indent="-228600" eaLnBrk="1" hangingPunct="1">
              <a:buFontTx/>
              <a:buAutoNum type="arabicPeriod"/>
            </a:pPr>
            <a:r>
              <a:rPr lang="en-US" dirty="0" smtClean="0">
                <a:latin typeface="Times New Roman" pitchFamily="18" charset="0"/>
              </a:rPr>
              <a:t>In the mid-2nd century AD, the hippodrome was converted into an amphitheater, and horse races were then held in the new hippodrome built by Hadrian.</a:t>
            </a:r>
          </a:p>
          <a:p>
            <a:pPr marL="228600" indent="-228600" eaLnBrk="1" hangingPunct="1">
              <a:buFontTx/>
              <a:buAutoNum type="arabicPeriod"/>
            </a:pPr>
            <a:r>
              <a:rPr lang="en-US" dirty="0" smtClean="0">
                <a:latin typeface="Times New Roman" pitchFamily="18" charset="0"/>
              </a:rPr>
              <a:t>Hippodromes did not exist in the Greek world, but were only built after the beginning of the Roman empire.</a:t>
            </a: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tb121704938</a:t>
            </a:r>
          </a:p>
        </p:txBody>
      </p:sp>
      <p:sp>
        <p:nvSpPr>
          <p:cNvPr id="58371" name="Slide Number Placeholder 3"/>
          <p:cNvSpPr>
            <a:spLocks noGrp="1"/>
          </p:cNvSpPr>
          <p:nvPr>
            <p:ph type="sldNum" sz="quarter" idx="5"/>
          </p:nvPr>
        </p:nvSpPr>
        <p:spPr>
          <a:noFill/>
        </p:spPr>
        <p:txBody>
          <a:bodyPr/>
          <a:lstStyle/>
          <a:p>
            <a:fld id="{0D0410F0-3812-4F1A-9BC6-4BF3BDBDDE20}" type="slidenum">
              <a:rPr lang="en-US" smtClean="0">
                <a:latin typeface="Times New Roman" pitchFamily="18" charset="0"/>
                <a:cs typeface="Arial" charset="0"/>
              </a:rPr>
              <a:pPr/>
              <a:t>22</a:t>
            </a:fld>
            <a:endParaRPr lang="en-US" smtClean="0">
              <a:latin typeface="Times New Roman" pitchFamily="18"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bb00190042.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95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bb00190042.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955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055"/>
          <p:cNvSpPr>
            <a:spLocks noGrp="1" noChangeArrowheads="1"/>
          </p:cNvSpPr>
          <p:nvPr>
            <p:ph type="sldNum" sz="quarter" idx="5"/>
          </p:nvPr>
        </p:nvSpPr>
        <p:spPr>
          <a:noFill/>
        </p:spPr>
        <p:txBody>
          <a:bodyPr/>
          <a:lstStyle/>
          <a:p>
            <a:fld id="{85606F3A-9A43-4C1B-B98C-7650D1630D23}" type="slidenum">
              <a:rPr lang="en-US" smtClean="0">
                <a:latin typeface="Times New Roman" pitchFamily="18" charset="0"/>
                <a:cs typeface="Arial" charset="0"/>
              </a:rPr>
              <a:pPr/>
              <a:t>25</a:t>
            </a:fld>
            <a:endParaRPr lang="en-US" smtClean="0">
              <a:latin typeface="Times New Roman" pitchFamily="18" charset="0"/>
              <a:cs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marL="228600" indent="-228600" eaLnBrk="1" hangingPunct="1"/>
            <a:r>
              <a:rPr lang="en-US" b="1" dirty="0" smtClean="0">
                <a:latin typeface="Times New Roman" pitchFamily="18" charset="0"/>
              </a:rPr>
              <a:t>Hippodrome Design</a:t>
            </a:r>
          </a:p>
          <a:p>
            <a:pPr marL="228600" indent="-228600" eaLnBrk="1" hangingPunct="1">
              <a:buFontTx/>
              <a:buAutoNum type="arabicPeriod"/>
            </a:pPr>
            <a:r>
              <a:rPr lang="en-US" dirty="0" smtClean="0">
                <a:latin typeface="Times New Roman" pitchFamily="18" charset="0"/>
              </a:rPr>
              <a:t>The hippodrome at Caesarea was 985 feet (300 m) long and 164 feet (50 m) wide.</a:t>
            </a:r>
          </a:p>
          <a:p>
            <a:pPr marL="228600" indent="-228600" eaLnBrk="1" hangingPunct="1">
              <a:buFontTx/>
              <a:buAutoNum type="arabicPeriod"/>
            </a:pPr>
            <a:r>
              <a:rPr lang="en-US" dirty="0" smtClean="0">
                <a:latin typeface="Times New Roman" pitchFamily="18" charset="0"/>
              </a:rPr>
              <a:t>Originally, it had 12 rows of seats and space for up to 15,000 spectators.</a:t>
            </a:r>
          </a:p>
          <a:p>
            <a:pPr marL="228600" indent="-228600" eaLnBrk="1" hangingPunct="1">
              <a:buFontTx/>
              <a:buAutoNum type="arabicPeriod"/>
            </a:pPr>
            <a:r>
              <a:rPr lang="en-US" dirty="0" smtClean="0">
                <a:latin typeface="Times New Roman" pitchFamily="18" charset="0"/>
              </a:rPr>
              <a:t>Part of the </a:t>
            </a:r>
            <a:r>
              <a:rPr lang="en-US" dirty="0" err="1" smtClean="0">
                <a:latin typeface="Times New Roman" pitchFamily="18" charset="0"/>
              </a:rPr>
              <a:t>spina</a:t>
            </a:r>
            <a:r>
              <a:rPr lang="en-US" dirty="0" smtClean="0">
                <a:latin typeface="Times New Roman" pitchFamily="18" charset="0"/>
              </a:rPr>
              <a:t> is preserved on the southern side of the hippodrome.</a:t>
            </a:r>
          </a:p>
          <a:p>
            <a:pPr marL="228600" indent="-228600" eaLnBrk="1" hangingPunct="1">
              <a:buFontTx/>
              <a:buAutoNum type="arabicPeriod"/>
            </a:pPr>
            <a:r>
              <a:rPr lang="en-US" dirty="0" smtClean="0">
                <a:latin typeface="Times New Roman" pitchFamily="18" charset="0"/>
              </a:rPr>
              <a:t>Riders emerged from compartments on the northern side of the complex. The hippodrome’s total capacity was 12 chariots, racing simultaneously, for a maximum of seven laps.</a:t>
            </a: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tb062700101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055"/>
          <p:cNvSpPr>
            <a:spLocks noGrp="1" noChangeArrowheads="1"/>
          </p:cNvSpPr>
          <p:nvPr>
            <p:ph type="sldNum" sz="quarter" idx="5"/>
          </p:nvPr>
        </p:nvSpPr>
        <p:spPr>
          <a:noFill/>
        </p:spPr>
        <p:txBody>
          <a:bodyPr/>
          <a:lstStyle/>
          <a:p>
            <a:fld id="{1A801011-09BE-40FB-A4E5-52510F57D13C}" type="slidenum">
              <a:rPr lang="en-US" smtClean="0">
                <a:latin typeface="Times New Roman" pitchFamily="18" charset="0"/>
                <a:cs typeface="Arial" charset="0"/>
              </a:rPr>
              <a:pPr/>
              <a:t>26</a:t>
            </a:fld>
            <a:endParaRPr lang="en-US" smtClean="0">
              <a:latin typeface="Times New Roman" pitchFamily="18" charset="0"/>
              <a:cs typeface="Arial" charset="0"/>
            </a:endParaRPr>
          </a:p>
        </p:txBody>
      </p:sp>
      <p:sp>
        <p:nvSpPr>
          <p:cNvPr id="62466"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ln/>
        </p:spPr>
        <p:txBody>
          <a:bodyPr/>
          <a:lstStyle/>
          <a:p>
            <a:pPr marL="228600" indent="-228600" eaLnBrk="1" hangingPunct="1">
              <a:defRPr/>
            </a:pPr>
            <a:r>
              <a:rPr lang="en-US" b="1" dirty="0" smtClean="0"/>
              <a:t>The Location of Agrippa’s Speech in Acts 12</a:t>
            </a:r>
          </a:p>
          <a:p>
            <a:pPr eaLnBrk="1" hangingPunct="1">
              <a:defRPr/>
            </a:pPr>
            <a:r>
              <a:rPr lang="en-US" dirty="0" smtClean="0"/>
              <a:t>While Josephus describes the death of Herod Agrippa I as occurring in the theater, an analysis of his account indicates that the amphitheater was the setting for his public address. The first clue that Josephus gives is the time of day. He says that it occurred at “the beginning of the day” (</a:t>
            </a:r>
            <a:r>
              <a:rPr lang="en-US" dirty="0" err="1" smtClean="0"/>
              <a:t>ἀρχομένης</a:t>
            </a:r>
            <a:r>
              <a:rPr lang="en-US" dirty="0" smtClean="0"/>
              <a:t> </a:t>
            </a:r>
            <a:r>
              <a:rPr lang="en-US" dirty="0" err="1" smtClean="0"/>
              <a:t>ἡμέρ</a:t>
            </a:r>
            <a:r>
              <a:rPr lang="en-US" dirty="0" smtClean="0"/>
              <a:t>ας). Dressed in a garment made “wholly of silver,” Agrippa dazzled the crowd when his robes were “illuminated by the fresh reflection of the sun’s rays upon it.” The theater, however, faces west. If the king was positioned on the stage, the sun would not have reached over the multi-storied seating area before mid-morning. And if he was speaking from the seating area, the sun would not have reflected off his clothes until even later. The amphitheater, by contrast, is wide, and the twelve rows of seating would not have blocked the sun. Agrippa could have been addressing the crowd from the western side of the amphitheater where the sun would be able to reflect off his clothes early in the morning.</a:t>
            </a:r>
          </a:p>
          <a:p>
            <a:pPr marL="228600" indent="-228600" eaLnBrk="1" hangingPunct="1">
              <a:defRPr/>
            </a:pPr>
            <a:endParaRPr lang="en-US" dirty="0"/>
          </a:p>
          <a:p>
            <a:pPr marL="228600" indent="-228600" eaLnBrk="1" hangingPunct="1">
              <a:defRPr/>
            </a:pPr>
            <a:r>
              <a:rPr lang="en-US" dirty="0"/>
              <a:t>tb011300100</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055"/>
          <p:cNvSpPr>
            <a:spLocks noGrp="1" noChangeArrowheads="1"/>
          </p:cNvSpPr>
          <p:nvPr>
            <p:ph type="sldNum" sz="quarter" idx="5"/>
          </p:nvPr>
        </p:nvSpPr>
        <p:spPr>
          <a:noFill/>
        </p:spPr>
        <p:txBody>
          <a:bodyPr/>
          <a:lstStyle/>
          <a:p>
            <a:fld id="{E9F011CD-47F5-42D4-BC01-9BEA66E371B3}" type="slidenum">
              <a:rPr lang="en-US" smtClean="0">
                <a:latin typeface="Times New Roman" pitchFamily="18" charset="0"/>
                <a:cs typeface="Arial" charset="0"/>
              </a:rPr>
              <a:pPr/>
              <a:t>27</a:t>
            </a:fld>
            <a:endParaRPr lang="en-US" smtClean="0">
              <a:latin typeface="Times New Roman" pitchFamily="18" charset="0"/>
              <a:cs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r>
              <a:rPr lang="en-US" b="1" dirty="0" smtClean="0">
                <a:latin typeface="Times New Roman" pitchFamily="18" charset="0"/>
              </a:rPr>
              <a:t>The Location of Agrippa’s Speech in Acts 12</a:t>
            </a:r>
          </a:p>
          <a:p>
            <a:pPr eaLnBrk="1" hangingPunct="1"/>
            <a:r>
              <a:rPr lang="en-US" dirty="0" smtClean="0">
                <a:latin typeface="Times New Roman" pitchFamily="18" charset="0"/>
              </a:rPr>
              <a:t>The second indication that Agrippa was struck down in the amphitheater is the occasion of his death. Acts says only that it occurred “on the appointed day” (τα</a:t>
            </a:r>
            <a:r>
              <a:rPr lang="en-US" dirty="0" err="1" smtClean="0">
                <a:latin typeface="Times New Roman" pitchFamily="18" charset="0"/>
              </a:rPr>
              <a:t>κτῇ</a:t>
            </a:r>
            <a:r>
              <a:rPr lang="en-US" dirty="0" smtClean="0">
                <a:latin typeface="Times New Roman" pitchFamily="18" charset="0"/>
              </a:rPr>
              <a:t> </a:t>
            </a:r>
            <a:r>
              <a:rPr lang="en-US" dirty="0" err="1" smtClean="0">
                <a:latin typeface="Times New Roman" pitchFamily="18" charset="0"/>
              </a:rPr>
              <a:t>δὲ</a:t>
            </a:r>
            <a:r>
              <a:rPr lang="en-US" dirty="0" smtClean="0">
                <a:latin typeface="Times New Roman" pitchFamily="18" charset="0"/>
              </a:rPr>
              <a:t> </a:t>
            </a:r>
            <a:r>
              <a:rPr lang="en-US" dirty="0" err="1" smtClean="0">
                <a:latin typeface="Times New Roman" pitchFamily="18" charset="0"/>
              </a:rPr>
              <a:t>ἡμέρᾳ</a:t>
            </a:r>
            <a:r>
              <a:rPr lang="en-US" dirty="0" smtClean="0">
                <a:latin typeface="Times New Roman" pitchFamily="18" charset="0"/>
              </a:rPr>
              <a:t>), but Josephus describes the event as occurring on the second day of a festival in honor of Caesar, in which a great multitude was assembled. Scholars identify this festival with either the </a:t>
            </a:r>
            <a:r>
              <a:rPr lang="en-US" dirty="0" err="1" smtClean="0">
                <a:latin typeface="Times New Roman" pitchFamily="18" charset="0"/>
              </a:rPr>
              <a:t>quinquennial</a:t>
            </a:r>
            <a:r>
              <a:rPr lang="en-US" dirty="0" smtClean="0">
                <a:latin typeface="Times New Roman" pitchFamily="18" charset="0"/>
              </a:rPr>
              <a:t> celebration of the city’s founding, on March 5, AD 44, or a celebration of Emperor Claudius’s birthday on August 1 of that same year. The former was originally organized by King Herod in 12 BC and was styled after the Olympic Games, but called “Caesar’s Games” (Josephus, </a:t>
            </a:r>
            <a:r>
              <a:rPr lang="en-US" i="1" dirty="0" smtClean="0">
                <a:latin typeface="Times New Roman" pitchFamily="18" charset="0"/>
              </a:rPr>
              <a:t>War</a:t>
            </a:r>
            <a:r>
              <a:rPr lang="en-US" dirty="0" smtClean="0">
                <a:latin typeface="Times New Roman" pitchFamily="18" charset="0"/>
              </a:rPr>
              <a:t> 1.21.8 §415). These games included combats and horse races (Josephus, </a:t>
            </a:r>
            <a:r>
              <a:rPr lang="en-US" i="1" dirty="0" smtClean="0">
                <a:latin typeface="Times New Roman" pitchFamily="18" charset="0"/>
              </a:rPr>
              <a:t>Ant.</a:t>
            </a:r>
            <a:r>
              <a:rPr lang="en-US" dirty="0" smtClean="0">
                <a:latin typeface="Times New Roman" pitchFamily="18" charset="0"/>
              </a:rPr>
              <a:t> 16.5.1 §§136-141), and were conducted in the amphitheater, not in the theater which was designed for dramatic performances. The emperor’s birthday was also celebrated with sports, and thus a setting in the amphitheater is most likely for this event as well.</a:t>
            </a:r>
          </a:p>
          <a:p>
            <a:pPr eaLnBrk="1" hangingPunct="1"/>
            <a:endParaRPr lang="en-US" dirty="0" smtClean="0">
              <a:latin typeface="Times New Roman" pitchFamily="18" charset="0"/>
            </a:endParaRPr>
          </a:p>
          <a:p>
            <a:pPr eaLnBrk="1" hangingPunct="1"/>
            <a:r>
              <a:rPr lang="en-US" dirty="0" smtClean="0">
                <a:latin typeface="Times New Roman" pitchFamily="18" charset="0"/>
              </a:rPr>
              <a:t>Additional evidence and supporting documentation for this theory is given in an article by Todd Bolen published by the Bible and Interpretation:</a:t>
            </a:r>
          </a:p>
          <a:p>
            <a:pPr eaLnBrk="1" hangingPunct="1"/>
            <a:r>
              <a:rPr lang="en-US" dirty="0" smtClean="0">
                <a:latin typeface="Times New Roman" pitchFamily="18" charset="0"/>
              </a:rPr>
              <a:t>http://www.bibleinterp.com/opeds/agrippa357926.shtml</a:t>
            </a:r>
          </a:p>
          <a:p>
            <a:pPr eaLnBrk="1" hangingPunct="1"/>
            <a:endParaRPr lang="en-US" dirty="0" smtClean="0">
              <a:latin typeface="Times New Roman" pitchFamily="18" charset="0"/>
            </a:endParaRPr>
          </a:p>
          <a:p>
            <a:pPr eaLnBrk="1" hangingPunct="1"/>
            <a:r>
              <a:rPr lang="en-US" dirty="0" smtClean="0">
                <a:latin typeface="Times New Roman" pitchFamily="18" charset="0"/>
              </a:rPr>
              <a:t>tb052304869</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055"/>
          <p:cNvSpPr>
            <a:spLocks noGrp="1" noChangeArrowheads="1"/>
          </p:cNvSpPr>
          <p:nvPr>
            <p:ph type="sldNum" sz="quarter" idx="5"/>
          </p:nvPr>
        </p:nvSpPr>
        <p:spPr>
          <a:noFill/>
        </p:spPr>
        <p:txBody>
          <a:bodyPr/>
          <a:lstStyle/>
          <a:p>
            <a:fld id="{7307AA11-3F44-49BA-9E2A-7408090BBDF6}" type="slidenum">
              <a:rPr lang="en-US" smtClean="0">
                <a:latin typeface="Times New Roman" pitchFamily="18" charset="0"/>
                <a:cs typeface="Arial" charset="0"/>
              </a:rPr>
              <a:pPr/>
              <a:t>28</a:t>
            </a:fld>
            <a:endParaRPr lang="en-US" smtClean="0">
              <a:latin typeface="Times New Roman" pitchFamily="18" charset="0"/>
              <a:cs typeface="Arial"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r>
              <a:rPr lang="en-US" sz="900" b="1" dirty="0" smtClean="0">
                <a:latin typeface="Times New Roman" pitchFamily="18" charset="0"/>
              </a:rPr>
              <a:t>Josephus on the Death of Herod Agrippa I</a:t>
            </a:r>
          </a:p>
          <a:p>
            <a:pPr eaLnBrk="1" hangingPunct="1"/>
            <a:r>
              <a:rPr lang="en-US" sz="900" dirty="0" smtClean="0">
                <a:latin typeface="Times New Roman" pitchFamily="18" charset="0"/>
              </a:rPr>
              <a:t>“Now when Agrippa had reigned three years over all Judea, he came to the city Caesarea, which was formerly called Strato’s Tower; and there he exhibited shows in honor of Caesar, upon his being informed that there was a certain festival celebrated to make vows for his safety. At which festival a great multitude was gotten together of the principal persons, and such as were of dignity through his province. </a:t>
            </a:r>
          </a:p>
          <a:p>
            <a:pPr eaLnBrk="1" hangingPunct="1"/>
            <a:r>
              <a:rPr lang="en-US" sz="900" dirty="0" smtClean="0">
                <a:latin typeface="Times New Roman" pitchFamily="18" charset="0"/>
              </a:rPr>
              <a:t>“On the second day of which shows he put on a garment made wholly of silver, and of a contexture truly wonderful, and </a:t>
            </a:r>
            <a:r>
              <a:rPr lang="en-US" sz="900" b="1" dirty="0" smtClean="0">
                <a:latin typeface="Times New Roman" pitchFamily="18" charset="0"/>
              </a:rPr>
              <a:t>came into the theater early in the morning</a:t>
            </a:r>
            <a:r>
              <a:rPr lang="en-US" sz="900" dirty="0" smtClean="0">
                <a:latin typeface="Times New Roman" pitchFamily="18" charset="0"/>
              </a:rPr>
              <a:t>; at which time the silver of his garment being illuminated by the fresh reflection of the sun’s rays upon it, shone out after a surprising manner, and was so resplendent as to spread a horror over those that looked intently upon him; and presently his flatterers cried out, one from one place, and another from another, (though not for his good,) that he was a god; and they added, ‘Be thou merciful to us; for although we have hitherto reverenced thee only as a man, yet shall we henceforth own thee as superior to mortal nature.’ </a:t>
            </a:r>
          </a:p>
          <a:p>
            <a:pPr eaLnBrk="1" hangingPunct="1"/>
            <a:r>
              <a:rPr lang="en-US" sz="900" dirty="0" smtClean="0">
                <a:latin typeface="Times New Roman" pitchFamily="18" charset="0"/>
              </a:rPr>
              <a:t>“Upon this the king did neither rebuke them, nor reject their impious flattery. But as he presently afterward looked up, he saw an owl sitting on a certain rope over his head, and immediately understood that this bird was the messenger of ill tidings, as it had once been the messenger of good tidings to him; and fell into the deepest sorrow. A severe pain also arose in his belly, and began in a most violent manner. He therefore looked upon his friends, and said, ‘I, whom you call a god, am commanded presently to depart this life; while Providence thus reproves the lying words you just now said to me; and I, who was by you called immortal, am immediately to be hurried away by death. But I am bound to accept of what Providence allots, as it pleases God; for we have by no means lived ill, but in a splendid and happy manner.’ When he said this, his pain was become violent. </a:t>
            </a:r>
          </a:p>
          <a:p>
            <a:pPr eaLnBrk="1" hangingPunct="1"/>
            <a:r>
              <a:rPr lang="en-US" sz="900" dirty="0" smtClean="0">
                <a:latin typeface="Times New Roman" pitchFamily="18" charset="0"/>
              </a:rPr>
              <a:t>“Accordingly he was carried into the palace, and the rumor went abroad every where, that he would certainly die in a little time. But the multitude presently sat in sackcloth, with their wives and children, after the law of their country, and besought God for the king’s recovery. All places were also full of mourning and lamentation. Now the king rested in a high chamber, and as he saw them below lying prostrate on the ground, he could not himself forbear weeping. And when he had been quite worn out by the pain in his belly for five days, he departed this life, being in the fifty-fourth year of his age, and in the seventh year of his reign; for he reigned four years under Caius Caesar, three of them were over Philip’s tetrarchy only, and on the fourth he had that of Herod added to it; and he reigned, besides those, three years under the reign of Claudius Caesar; in which time he reigned over the </a:t>
            </a:r>
            <a:r>
              <a:rPr lang="en-US" sz="900" dirty="0" err="1" smtClean="0">
                <a:latin typeface="Times New Roman" pitchFamily="18" charset="0"/>
              </a:rPr>
              <a:t>forementioned</a:t>
            </a:r>
            <a:r>
              <a:rPr lang="en-US" sz="900" dirty="0" smtClean="0">
                <a:latin typeface="Times New Roman" pitchFamily="18" charset="0"/>
              </a:rPr>
              <a:t> countries, and also had Judea added to them, as well as Samaria and </a:t>
            </a:r>
            <a:r>
              <a:rPr lang="en-US" sz="900" dirty="0" err="1" smtClean="0">
                <a:latin typeface="Times New Roman" pitchFamily="18" charset="0"/>
              </a:rPr>
              <a:t>Cesarea</a:t>
            </a:r>
            <a:r>
              <a:rPr lang="en-US" sz="900" dirty="0" smtClean="0">
                <a:latin typeface="Times New Roman" pitchFamily="18" charset="0"/>
              </a:rPr>
              <a:t>. The revenues that he received out of them were very great, no less than twelve millions of </a:t>
            </a:r>
            <a:r>
              <a:rPr lang="en-US" sz="900" dirty="0" err="1" smtClean="0">
                <a:latin typeface="Times New Roman" pitchFamily="18" charset="0"/>
              </a:rPr>
              <a:t>drachme</a:t>
            </a:r>
            <a:r>
              <a:rPr lang="en-US" sz="900" dirty="0" smtClean="0">
                <a:latin typeface="Times New Roman" pitchFamily="18" charset="0"/>
              </a:rPr>
              <a:t>.  Yet did he borrow great sums from others; for he was so very liberal that his expenses exceeded his incomes, and his generosity was boundless” (</a:t>
            </a:r>
            <a:r>
              <a:rPr lang="en-US" sz="900" i="1" dirty="0" smtClean="0">
                <a:latin typeface="Times New Roman" pitchFamily="18" charset="0"/>
              </a:rPr>
              <a:t>Ant</a:t>
            </a:r>
            <a:r>
              <a:rPr lang="en-US" sz="900" dirty="0" smtClean="0">
                <a:latin typeface="Times New Roman" pitchFamily="18" charset="0"/>
              </a:rPr>
              <a:t>. XIX.8.2).</a:t>
            </a:r>
          </a:p>
          <a:p>
            <a:pPr eaLnBrk="1" hangingPunct="1"/>
            <a:endParaRPr lang="en-US" sz="900" dirty="0" smtClean="0">
              <a:latin typeface="Times New Roman" pitchFamily="18" charset="0"/>
            </a:endParaRPr>
          </a:p>
          <a:p>
            <a:pPr eaLnBrk="1" hangingPunct="1"/>
            <a:r>
              <a:rPr lang="en-US" sz="900" dirty="0" smtClean="0">
                <a:latin typeface="Times New Roman" pitchFamily="18" charset="0"/>
              </a:rPr>
              <a:t>tb102302048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055"/>
          <p:cNvSpPr>
            <a:spLocks noGrp="1" noChangeArrowheads="1"/>
          </p:cNvSpPr>
          <p:nvPr>
            <p:ph type="sldNum" sz="quarter" idx="5"/>
          </p:nvPr>
        </p:nvSpPr>
        <p:spPr>
          <a:noFill/>
        </p:spPr>
        <p:txBody>
          <a:bodyPr/>
          <a:lstStyle/>
          <a:p>
            <a:fld id="{4437828F-5DF2-4F46-9AF6-3ED447564E36}" type="slidenum">
              <a:rPr lang="en-US" smtClean="0">
                <a:latin typeface="Times New Roman" pitchFamily="18" charset="0"/>
                <a:cs typeface="Arial" charset="0"/>
              </a:rPr>
              <a:pPr/>
              <a:t>29</a:t>
            </a:fld>
            <a:endParaRPr lang="en-US" smtClean="0">
              <a:latin typeface="Times New Roman" pitchFamily="18" charset="0"/>
              <a:cs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Within the hippodrome, the seats began at a level above the arena for the protection of the audience, and a tall wall stood between the first rows of seats and the arena.</a:t>
            </a:r>
          </a:p>
          <a:p>
            <a:pPr eaLnBrk="1" hangingPunct="1"/>
            <a:endParaRPr lang="en-US" dirty="0" smtClean="0">
              <a:latin typeface="Times New Roman" pitchFamily="18" charset="0"/>
            </a:endParaRPr>
          </a:p>
          <a:p>
            <a:pPr eaLnBrk="1" hangingPunct="1"/>
            <a:r>
              <a:rPr lang="en-US" dirty="0" smtClean="0">
                <a:latin typeface="Times New Roman" pitchFamily="18" charset="0"/>
              </a:rPr>
              <a:t>tb052600107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pPr marL="228600" indent="-228600" eaLnBrk="1" hangingPunct="1"/>
            <a:r>
              <a:rPr lang="en-US" b="1" dirty="0" smtClean="0">
                <a:latin typeface="Times New Roman" pitchFamily="18" charset="0"/>
              </a:rPr>
              <a:t>Caesarea:</a:t>
            </a:r>
            <a:r>
              <a:rPr lang="en-US" b="1" baseline="0" dirty="0" smtClean="0">
                <a:latin typeface="Times New Roman" pitchFamily="18" charset="0"/>
              </a:rPr>
              <a:t> Introduction</a:t>
            </a:r>
            <a:endParaRPr lang="en-US" b="1" dirty="0" smtClean="0">
              <a:latin typeface="Times New Roman" pitchFamily="18" charset="0"/>
            </a:endParaRPr>
          </a:p>
          <a:p>
            <a:pPr marL="228600" indent="-228600" eaLnBrk="1" hangingPunct="1">
              <a:buFontTx/>
              <a:buAutoNum type="arabicPeriod"/>
            </a:pPr>
            <a:r>
              <a:rPr lang="en-US" dirty="0" smtClean="0">
                <a:latin typeface="Times New Roman" pitchFamily="18" charset="0"/>
              </a:rPr>
              <a:t>Caesarea is located on the northern end of the Sharon Plain, midway between Tel Aviv and Haifa.</a:t>
            </a:r>
          </a:p>
          <a:p>
            <a:pPr marL="228600" indent="-228600" eaLnBrk="1" hangingPunct="1">
              <a:buFontTx/>
              <a:buAutoNum type="arabicPeriod"/>
            </a:pPr>
            <a:r>
              <a:rPr lang="en-US" dirty="0" smtClean="0">
                <a:latin typeface="Times New Roman" pitchFamily="18" charset="0"/>
              </a:rPr>
              <a:t>The ruins occupy nearly 2 miles (3.2 km) of coastal dunes.</a:t>
            </a:r>
          </a:p>
          <a:p>
            <a:pPr marL="228600" indent="-228600" eaLnBrk="1" hangingPunct="1">
              <a:buFontTx/>
              <a:buAutoNum type="arabicPeriod"/>
            </a:pPr>
            <a:r>
              <a:rPr lang="en-US" dirty="0" smtClean="0">
                <a:latin typeface="Times New Roman" pitchFamily="18" charset="0"/>
              </a:rPr>
              <a:t>Caesarea was surveyed by the Palestine Exploration Fund in 1873. Since that time a number of excavators have continued its exploration, including: J. </a:t>
            </a:r>
            <a:r>
              <a:rPr lang="en-US" dirty="0" err="1" smtClean="0">
                <a:latin typeface="Times New Roman" pitchFamily="18" charset="0"/>
              </a:rPr>
              <a:t>Ory</a:t>
            </a:r>
            <a:r>
              <a:rPr lang="en-US" dirty="0" smtClean="0">
                <a:latin typeface="Times New Roman" pitchFamily="18" charset="0"/>
              </a:rPr>
              <a:t> in 1945, S. Yeivin in 1951, Avi-</a:t>
            </a:r>
            <a:r>
              <a:rPr lang="en-US" dirty="0" err="1" smtClean="0">
                <a:latin typeface="Times New Roman" pitchFamily="18" charset="0"/>
              </a:rPr>
              <a:t>Yonah</a:t>
            </a:r>
            <a:r>
              <a:rPr lang="en-US" dirty="0" smtClean="0">
                <a:latin typeface="Times New Roman" pitchFamily="18" charset="0"/>
              </a:rPr>
              <a:t> in 1956 and 1962, the Italians under A. </a:t>
            </a:r>
            <a:r>
              <a:rPr lang="en-US" dirty="0" err="1" smtClean="0">
                <a:latin typeface="Times New Roman" pitchFamily="18" charset="0"/>
              </a:rPr>
              <a:t>Frova</a:t>
            </a:r>
            <a:r>
              <a:rPr lang="en-US" dirty="0" smtClean="0">
                <a:latin typeface="Times New Roman" pitchFamily="18" charset="0"/>
              </a:rPr>
              <a:t> from 1959 to 1964 (the theater), and A. Negev in 1960-64. The Joint Expedition then worked for 12 seasons beginning in 1971, Levine and Netzer excavated in 1975-76, and 1979, and </a:t>
            </a:r>
            <a:r>
              <a:rPr lang="en-US" dirty="0" err="1" smtClean="0">
                <a:latin typeface="Times New Roman" pitchFamily="18" charset="0"/>
              </a:rPr>
              <a:t>Raban</a:t>
            </a:r>
            <a:r>
              <a:rPr lang="en-US" dirty="0" smtClean="0">
                <a:latin typeface="Times New Roman" pitchFamily="18" charset="0"/>
              </a:rPr>
              <a:t> and </a:t>
            </a:r>
            <a:r>
              <a:rPr lang="en-US" dirty="0" err="1" smtClean="0">
                <a:latin typeface="Times New Roman" pitchFamily="18" charset="0"/>
              </a:rPr>
              <a:t>Holum</a:t>
            </a:r>
            <a:r>
              <a:rPr lang="en-US" dirty="0" smtClean="0">
                <a:latin typeface="Times New Roman" pitchFamily="18" charset="0"/>
              </a:rPr>
              <a:t> began their Combined Caesarea Expeditions (CCE) in 1989-90.</a:t>
            </a:r>
          </a:p>
          <a:p>
            <a:pPr marL="228600" indent="-228600"/>
            <a:endParaRPr lang="en-US" dirty="0" smtClean="0">
              <a:latin typeface="Times New Roman" pitchFamily="18" charset="0"/>
            </a:endParaRPr>
          </a:p>
          <a:p>
            <a:pPr marL="228600" indent="-228600"/>
            <a:r>
              <a:rPr lang="en-US" dirty="0" smtClean="0">
                <a:latin typeface="Times New Roman" pitchFamily="18" charset="0"/>
              </a:rPr>
              <a:t>tb121704913</a:t>
            </a:r>
          </a:p>
        </p:txBody>
      </p:sp>
      <p:sp>
        <p:nvSpPr>
          <p:cNvPr id="17411" name="Slide Number Placeholder 3"/>
          <p:cNvSpPr>
            <a:spLocks noGrp="1"/>
          </p:cNvSpPr>
          <p:nvPr>
            <p:ph type="sldNum" sz="quarter" idx="5"/>
          </p:nvPr>
        </p:nvSpPr>
        <p:spPr>
          <a:noFill/>
        </p:spPr>
        <p:txBody>
          <a:bodyPr/>
          <a:lstStyle/>
          <a:p>
            <a:fld id="{D17214ED-3DB0-4D59-BD34-DD1BAC141365}" type="slidenum">
              <a:rPr lang="en-US" smtClean="0">
                <a:latin typeface="Times New Roman" pitchFamily="18" charset="0"/>
                <a:cs typeface="Arial" charset="0"/>
              </a:rPr>
              <a:pPr/>
              <a:t>3</a:t>
            </a:fld>
            <a:endParaRPr lang="en-US" smtClean="0">
              <a:latin typeface="Times New Roman" pitchFamily="18"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055"/>
          <p:cNvSpPr>
            <a:spLocks noGrp="1" noChangeArrowheads="1"/>
          </p:cNvSpPr>
          <p:nvPr>
            <p:ph type="sldNum" sz="quarter" idx="5"/>
          </p:nvPr>
        </p:nvSpPr>
        <p:spPr>
          <a:noFill/>
        </p:spPr>
        <p:txBody>
          <a:bodyPr/>
          <a:lstStyle/>
          <a:p>
            <a:fld id="{DEE672B5-0F42-4F53-AD82-D34F6A13A6DF}" type="slidenum">
              <a:rPr lang="en-US" smtClean="0">
                <a:latin typeface="Times New Roman" pitchFamily="18" charset="0"/>
                <a:cs typeface="Arial" charset="0"/>
              </a:rPr>
              <a:pPr/>
              <a:t>30</a:t>
            </a:fld>
            <a:endParaRPr lang="en-US" smtClean="0">
              <a:latin typeface="Times New Roman" pitchFamily="18" charset="0"/>
              <a:cs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marL="228600" indent="-228600" eaLnBrk="1" hangingPunct="1"/>
            <a:r>
              <a:rPr lang="en-US" smtClean="0">
                <a:latin typeface="Times New Roman" pitchFamily="18" charset="0"/>
              </a:rPr>
              <a:t>The walls of the hippodrome were decorated with beautiful, multi-colored frescoes.</a:t>
            </a:r>
          </a:p>
          <a:p>
            <a:pPr marL="228600" indent="-228600" eaLnBrk="1" hangingPunct="1"/>
            <a:endParaRPr lang="en-US" smtClean="0">
              <a:latin typeface="Times New Roman" pitchFamily="18" charset="0"/>
            </a:endParaRPr>
          </a:p>
          <a:p>
            <a:pPr marL="228600" indent="-228600" eaLnBrk="1" hangingPunct="1"/>
            <a:r>
              <a:rPr lang="en-US" smtClean="0">
                <a:latin typeface="Times New Roman" pitchFamily="18" charset="0"/>
              </a:rPr>
              <a:t>tb052600106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p:spPr>
        <p:txBody>
          <a:bodyPr/>
          <a:lstStyle/>
          <a:p>
            <a:r>
              <a:rPr lang="en-US" dirty="0" smtClean="0">
                <a:latin typeface="Times New Roman" pitchFamily="18" charset="0"/>
              </a:rPr>
              <a:t>tb121704929</a:t>
            </a:r>
          </a:p>
        </p:txBody>
      </p:sp>
      <p:sp>
        <p:nvSpPr>
          <p:cNvPr id="74755" name="Slide Number Placeholder 3"/>
          <p:cNvSpPr>
            <a:spLocks noGrp="1"/>
          </p:cNvSpPr>
          <p:nvPr>
            <p:ph type="sldNum" sz="quarter" idx="5"/>
          </p:nvPr>
        </p:nvSpPr>
        <p:spPr>
          <a:noFill/>
        </p:spPr>
        <p:txBody>
          <a:bodyPr/>
          <a:lstStyle/>
          <a:p>
            <a:fld id="{5F31D9DD-36AB-4BD4-8EFB-B192D214C7FE}" type="slidenum">
              <a:rPr lang="en-US" smtClean="0">
                <a:latin typeface="Times New Roman" pitchFamily="18" charset="0"/>
                <a:cs typeface="Arial" charset="0"/>
              </a:rPr>
              <a:pPr/>
              <a:t>31</a:t>
            </a:fld>
            <a:endParaRPr lang="en-US" smtClean="0">
              <a:latin typeface="Times New Roman" pitchFamily="18"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p:spPr>
        <p:txBody>
          <a:bodyPr/>
          <a:lstStyle/>
          <a:p>
            <a:r>
              <a:rPr lang="en-US" dirty="0" smtClean="0">
                <a:latin typeface="Times New Roman" pitchFamily="18" charset="0"/>
              </a:rPr>
              <a:t>tb121704929</a:t>
            </a:r>
          </a:p>
        </p:txBody>
      </p:sp>
      <p:sp>
        <p:nvSpPr>
          <p:cNvPr id="76803" name="Slide Number Placeholder 3"/>
          <p:cNvSpPr>
            <a:spLocks noGrp="1"/>
          </p:cNvSpPr>
          <p:nvPr>
            <p:ph type="sldNum" sz="quarter" idx="5"/>
          </p:nvPr>
        </p:nvSpPr>
        <p:spPr>
          <a:noFill/>
        </p:spPr>
        <p:txBody>
          <a:bodyPr/>
          <a:lstStyle/>
          <a:p>
            <a:fld id="{F7028D87-313C-499E-BBD2-82264C534AAD}" type="slidenum">
              <a:rPr lang="en-US" smtClean="0">
                <a:latin typeface="Times New Roman" pitchFamily="18" charset="0"/>
                <a:cs typeface="Arial" charset="0"/>
              </a:rPr>
              <a:pPr/>
              <a:t>32</a:t>
            </a:fld>
            <a:endParaRPr lang="en-US" smtClean="0">
              <a:latin typeface="Times New Roman" pitchFamily="18"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055"/>
          <p:cNvSpPr>
            <a:spLocks noGrp="1" noChangeArrowheads="1"/>
          </p:cNvSpPr>
          <p:nvPr>
            <p:ph type="sldNum" sz="quarter" idx="5"/>
          </p:nvPr>
        </p:nvSpPr>
        <p:spPr>
          <a:noFill/>
        </p:spPr>
        <p:txBody>
          <a:bodyPr/>
          <a:lstStyle/>
          <a:p>
            <a:fld id="{3166BA85-B6C5-4767-ADDA-FF74327ED4BC}" type="slidenum">
              <a:rPr lang="en-US" smtClean="0">
                <a:latin typeface="Times New Roman" pitchFamily="18" charset="0"/>
                <a:cs typeface="Arial" charset="0"/>
              </a:rPr>
              <a:pPr/>
              <a:t>33</a:t>
            </a:fld>
            <a:endParaRPr lang="en-US" smtClean="0">
              <a:latin typeface="Times New Roman" pitchFamily="18" charset="0"/>
              <a:cs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marL="228600" indent="-228600" eaLnBrk="1" hangingPunct="1"/>
            <a:r>
              <a:rPr lang="en-US" b="1" dirty="0" smtClean="0">
                <a:latin typeface="Times New Roman" pitchFamily="18" charset="0"/>
              </a:rPr>
              <a:t>The Commercial Area</a:t>
            </a:r>
          </a:p>
          <a:p>
            <a:pPr marL="228600" indent="-228600" eaLnBrk="1" hangingPunct="1">
              <a:buFontTx/>
              <a:buAutoNum type="arabicPeriod"/>
            </a:pPr>
            <a:r>
              <a:rPr lang="en-US" dirty="0" smtClean="0">
                <a:latin typeface="Times New Roman" pitchFamily="18" charset="0"/>
              </a:rPr>
              <a:t>The commercial area of Caesarea was located between the hippodrome and the harbor.</a:t>
            </a:r>
          </a:p>
          <a:p>
            <a:pPr marL="228600" indent="-228600" eaLnBrk="1" hangingPunct="1">
              <a:buFontTx/>
              <a:buAutoNum type="arabicPeriod"/>
            </a:pPr>
            <a:r>
              <a:rPr lang="en-US" dirty="0" smtClean="0">
                <a:latin typeface="Times New Roman" pitchFamily="18" charset="0"/>
              </a:rPr>
              <a:t>These vaults</a:t>
            </a:r>
            <a:r>
              <a:rPr lang="en-US" baseline="0" dirty="0" smtClean="0">
                <a:latin typeface="Times New Roman" pitchFamily="18" charset="0"/>
              </a:rPr>
              <a:t> originally supported the palace of the Roman financial procurator. Later these vaults were converted into </a:t>
            </a:r>
            <a:r>
              <a:rPr lang="en-US" dirty="0" smtClean="0">
                <a:latin typeface="Times New Roman" pitchFamily="18" charset="0"/>
              </a:rPr>
              <a:t>warehouses.</a:t>
            </a:r>
          </a:p>
          <a:p>
            <a:pPr marL="228600" indent="-228600" eaLnBrk="1" hangingPunct="1">
              <a:buFontTx/>
              <a:buAutoNum type="arabicPeriod"/>
            </a:pPr>
            <a:r>
              <a:rPr lang="en-US" dirty="0" smtClean="0">
                <a:latin typeface="Times New Roman" pitchFamily="18" charset="0"/>
              </a:rPr>
              <a:t>One of the vaulted chambers served as a </a:t>
            </a:r>
            <a:r>
              <a:rPr lang="en-US" dirty="0" err="1" smtClean="0">
                <a:latin typeface="Times New Roman" pitchFamily="18" charset="0"/>
              </a:rPr>
              <a:t>Mithraeum</a:t>
            </a:r>
            <a:r>
              <a:rPr lang="en-US" dirty="0" smtClean="0">
                <a:latin typeface="Times New Roman" pitchFamily="18" charset="0"/>
              </a:rPr>
              <a:t> (sanctuary of the god Mithras).</a:t>
            </a:r>
          </a:p>
          <a:p>
            <a:pPr marL="228600" indent="-228600" eaLnBrk="1" hangingPunct="1">
              <a:buFontTx/>
              <a:buAutoNum type="arabicPeriod"/>
            </a:pPr>
            <a:r>
              <a:rPr lang="en-US" dirty="0" smtClean="0">
                <a:latin typeface="Times New Roman" pitchFamily="18" charset="0"/>
              </a:rPr>
              <a:t>A hoard of 99 gold coins from the time of the Roman Empire was found underneath a mosaic floor in a private dwelling in the area.</a:t>
            </a:r>
            <a:endParaRPr lang="en-US" b="1" u="sng" dirty="0" smtClean="0">
              <a:latin typeface="Times New Roman" pitchFamily="18" charset="0"/>
            </a:endParaRP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tb032504038</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latin typeface="Times New Roman" pitchFamily="18" charset="0"/>
              </a:rPr>
              <a:t>This vault was converted into a sanctuary for the cult of Mithras in the 2nd century AD.</a:t>
            </a:r>
          </a:p>
          <a:p>
            <a:endParaRPr lang="en-US" sz="1200" baseline="0" dirty="0" smtClean="0">
              <a:latin typeface="Times New Roman" pitchFamily="18" charset="0"/>
            </a:endParaRPr>
          </a:p>
          <a:p>
            <a:r>
              <a:rPr lang="en-US" sz="1200" baseline="0" dirty="0" smtClean="0">
                <a:latin typeface="Times New Roman" pitchFamily="18" charset="0"/>
              </a:rPr>
              <a:t>tb011112410</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816F621D-557D-4C1D-B81A-213F6F6ACCA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168317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055"/>
          <p:cNvSpPr>
            <a:spLocks noGrp="1" noChangeArrowheads="1"/>
          </p:cNvSpPr>
          <p:nvPr>
            <p:ph type="sldNum" sz="quarter" idx="5"/>
          </p:nvPr>
        </p:nvSpPr>
        <p:spPr>
          <a:noFill/>
        </p:spPr>
        <p:txBody>
          <a:bodyPr/>
          <a:lstStyle/>
          <a:p>
            <a:fld id="{6B593D32-3C30-4010-B9F1-2CAA78AB1123}" type="slidenum">
              <a:rPr lang="en-US" smtClean="0">
                <a:latin typeface="Times New Roman" pitchFamily="18" charset="0"/>
                <a:cs typeface="Arial" charset="0"/>
              </a:rPr>
              <a:pPr/>
              <a:t>35</a:t>
            </a:fld>
            <a:endParaRPr lang="en-US" smtClean="0">
              <a:latin typeface="Times New Roman" pitchFamily="18" charset="0"/>
              <a:cs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tb032504043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a:ln/>
        </p:spPr>
      </p:sp>
      <p:sp>
        <p:nvSpPr>
          <p:cNvPr id="82946" name="Notes Placeholder 2"/>
          <p:cNvSpPr>
            <a:spLocks noGrp="1"/>
          </p:cNvSpPr>
          <p:nvPr>
            <p:ph type="body" idx="1"/>
          </p:nvPr>
        </p:nvSpPr>
        <p:spPr>
          <a:noFill/>
          <a:ln/>
        </p:spPr>
        <p:txBody>
          <a:bodyPr/>
          <a:lstStyle/>
          <a:p>
            <a:r>
              <a:rPr lang="en-US" smtClean="0">
                <a:latin typeface="Times New Roman" pitchFamily="18" charset="0"/>
              </a:rPr>
              <a:t>A large public bathhouse was constructed in insula W2S3 in the fifth century. The courtyard is depicted above with its marble columns.</a:t>
            </a:r>
          </a:p>
          <a:p>
            <a:endParaRPr lang="en-US" smtClean="0">
              <a:latin typeface="Times New Roman" pitchFamily="18" charset="0"/>
            </a:endParaRPr>
          </a:p>
          <a:p>
            <a:r>
              <a:rPr lang="en-US" smtClean="0">
                <a:latin typeface="Times New Roman" pitchFamily="18" charset="0"/>
              </a:rPr>
              <a:t>tb032407464</a:t>
            </a:r>
          </a:p>
        </p:txBody>
      </p:sp>
      <p:sp>
        <p:nvSpPr>
          <p:cNvPr id="82947" name="Slide Number Placeholder 3"/>
          <p:cNvSpPr>
            <a:spLocks noGrp="1"/>
          </p:cNvSpPr>
          <p:nvPr>
            <p:ph type="sldNum" sz="quarter" idx="5"/>
          </p:nvPr>
        </p:nvSpPr>
        <p:spPr>
          <a:noFill/>
        </p:spPr>
        <p:txBody>
          <a:bodyPr/>
          <a:lstStyle/>
          <a:p>
            <a:fld id="{9C4EA603-AD07-4851-AFD9-B3BA15C6E5FF}" type="slidenum">
              <a:rPr lang="en-US" smtClean="0">
                <a:latin typeface="Times New Roman" pitchFamily="18" charset="0"/>
                <a:cs typeface="Arial" charset="0"/>
              </a:rPr>
              <a:pPr/>
              <a:t>36</a:t>
            </a:fld>
            <a:endParaRPr lang="en-US" smtClean="0">
              <a:latin typeface="Times New Roman" pitchFamily="18"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055"/>
          <p:cNvSpPr>
            <a:spLocks noGrp="1" noChangeArrowheads="1"/>
          </p:cNvSpPr>
          <p:nvPr>
            <p:ph type="sldNum" sz="quarter" idx="5"/>
          </p:nvPr>
        </p:nvSpPr>
        <p:spPr>
          <a:noFill/>
        </p:spPr>
        <p:txBody>
          <a:bodyPr/>
          <a:lstStyle/>
          <a:p>
            <a:fld id="{F4CD207F-95F9-47E2-B230-863D7C4F2AEC}" type="slidenum">
              <a:rPr lang="en-US" smtClean="0">
                <a:latin typeface="Times New Roman" pitchFamily="18" charset="0"/>
                <a:cs typeface="Arial" charset="0"/>
              </a:rPr>
              <a:pPr/>
              <a:t>37</a:t>
            </a:fld>
            <a:endParaRPr lang="en-US" smtClean="0">
              <a:latin typeface="Times New Roman" pitchFamily="18" charset="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tb032504046</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p:spPr>
        <p:txBody>
          <a:bodyPr/>
          <a:lstStyle/>
          <a:p>
            <a:r>
              <a:rPr lang="en-US" smtClean="0">
                <a:latin typeface="Times New Roman" pitchFamily="18" charset="0"/>
              </a:rPr>
              <a:t>The caldarium was the steam room, and the hot air was pumped under the elevated floor. Archaeologists also uncovered the dressing room (apodyterium), cold room (frigidarium), palestra, and public latrines.</a:t>
            </a:r>
          </a:p>
          <a:p>
            <a:endParaRPr lang="en-US" smtClean="0">
              <a:latin typeface="Times New Roman" pitchFamily="18" charset="0"/>
            </a:endParaRPr>
          </a:p>
          <a:p>
            <a:r>
              <a:rPr lang="en-US" smtClean="0">
                <a:latin typeface="Times New Roman" pitchFamily="18" charset="0"/>
              </a:rPr>
              <a:t>tb032407457</a:t>
            </a:r>
          </a:p>
        </p:txBody>
      </p:sp>
      <p:sp>
        <p:nvSpPr>
          <p:cNvPr id="87043" name="Slide Number Placeholder 3"/>
          <p:cNvSpPr>
            <a:spLocks noGrp="1"/>
          </p:cNvSpPr>
          <p:nvPr>
            <p:ph type="sldNum" sz="quarter" idx="5"/>
          </p:nvPr>
        </p:nvSpPr>
        <p:spPr>
          <a:noFill/>
        </p:spPr>
        <p:txBody>
          <a:bodyPr/>
          <a:lstStyle/>
          <a:p>
            <a:fld id="{324C276A-5C21-4BF7-BDBF-3C242D4F3A6B}" type="slidenum">
              <a:rPr lang="en-US" smtClean="0">
                <a:latin typeface="Times New Roman" pitchFamily="18" charset="0"/>
                <a:cs typeface="Arial" charset="0"/>
              </a:rPr>
              <a:pPr/>
              <a:t>38</a:t>
            </a:fld>
            <a:endParaRPr lang="en-US" smtClean="0">
              <a:latin typeface="Times New Roman" pitchFamily="18"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055"/>
          <p:cNvSpPr>
            <a:spLocks noGrp="1" noChangeArrowheads="1"/>
          </p:cNvSpPr>
          <p:nvPr>
            <p:ph type="sldNum" sz="quarter" idx="5"/>
          </p:nvPr>
        </p:nvSpPr>
        <p:spPr>
          <a:noFill/>
        </p:spPr>
        <p:txBody>
          <a:bodyPr/>
          <a:lstStyle/>
          <a:p>
            <a:fld id="{350FD096-B2D5-4B37-A671-550766050FCE}" type="slidenum">
              <a:rPr lang="en-US" smtClean="0">
                <a:latin typeface="Times New Roman" pitchFamily="18" charset="0"/>
                <a:cs typeface="Arial" charset="0"/>
              </a:rPr>
              <a:pPr/>
              <a:t>39</a:t>
            </a:fld>
            <a:endParaRPr lang="en-US" smtClean="0">
              <a:latin typeface="Times New Roman" pitchFamily="18" charset="0"/>
              <a:cs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tb032504047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pPr marL="228600" indent="-228600" eaLnBrk="1" hangingPunct="1"/>
            <a:r>
              <a:rPr lang="en-US" b="1" dirty="0" smtClean="0">
                <a:latin typeface="Times New Roman" pitchFamily="18" charset="0"/>
              </a:rPr>
              <a:t>Strato’s Tower</a:t>
            </a:r>
          </a:p>
          <a:p>
            <a:pPr marL="228600" indent="-228600" eaLnBrk="1" hangingPunct="1">
              <a:buFontTx/>
              <a:buAutoNum type="arabicPeriod"/>
            </a:pPr>
            <a:r>
              <a:rPr lang="en-US" dirty="0" smtClean="0">
                <a:latin typeface="Times New Roman" pitchFamily="18" charset="0"/>
              </a:rPr>
              <a:t>Because of their help in fighting the Greeks, the Persians gave the coastline between Dor and Joppa to the Phoenicians. The site was known as “Strato’s Tower.” </a:t>
            </a:r>
            <a:r>
              <a:rPr lang="en-US" dirty="0" err="1" smtClean="0">
                <a:latin typeface="Times New Roman" pitchFamily="18" charset="0"/>
              </a:rPr>
              <a:t>Strato</a:t>
            </a:r>
            <a:r>
              <a:rPr lang="en-US" dirty="0" smtClean="0">
                <a:latin typeface="Times New Roman" pitchFamily="18" charset="0"/>
              </a:rPr>
              <a:t> was the name of three different </a:t>
            </a:r>
            <a:r>
              <a:rPr lang="en-US" dirty="0" err="1" smtClean="0">
                <a:latin typeface="Times New Roman" pitchFamily="18" charset="0"/>
              </a:rPr>
              <a:t>Sidonian</a:t>
            </a:r>
            <a:r>
              <a:rPr lang="en-US" dirty="0" smtClean="0">
                <a:latin typeface="Times New Roman" pitchFamily="18" charset="0"/>
              </a:rPr>
              <a:t> kings in the 4th century BC. </a:t>
            </a:r>
          </a:p>
          <a:p>
            <a:pPr marL="228600" indent="-228600" eaLnBrk="1" hangingPunct="1">
              <a:buFontTx/>
              <a:buAutoNum type="arabicPeriod"/>
            </a:pPr>
            <a:r>
              <a:rPr lang="en-US" dirty="0" smtClean="0">
                <a:latin typeface="Times New Roman" pitchFamily="18" charset="0"/>
              </a:rPr>
              <a:t>Strato’s Tower was first mentioned by </a:t>
            </a:r>
            <a:r>
              <a:rPr lang="en-US" dirty="0" err="1" smtClean="0">
                <a:latin typeface="Times New Roman" pitchFamily="18" charset="0"/>
              </a:rPr>
              <a:t>Zenon</a:t>
            </a:r>
            <a:r>
              <a:rPr lang="en-US" dirty="0" smtClean="0">
                <a:latin typeface="Times New Roman" pitchFamily="18" charset="0"/>
              </a:rPr>
              <a:t>, an Egyptian official who landed at the site for supplies in 259 BC.</a:t>
            </a:r>
          </a:p>
          <a:p>
            <a:pPr marL="228600" indent="-228600" eaLnBrk="1" hangingPunct="1">
              <a:buFontTx/>
              <a:buAutoNum type="arabicPeriod"/>
            </a:pPr>
            <a:r>
              <a:rPr lang="en-US" dirty="0" smtClean="0">
                <a:latin typeface="Times New Roman" pitchFamily="18" charset="0"/>
              </a:rPr>
              <a:t>A “tower,” in this context, does not refer to a “lookout tower” but to a fortified town.</a:t>
            </a:r>
          </a:p>
          <a:p>
            <a:pPr marL="228600" indent="-228600" eaLnBrk="1" hangingPunct="1">
              <a:buFontTx/>
              <a:buAutoNum type="arabicPeriod"/>
            </a:pPr>
            <a:r>
              <a:rPr lang="en-US" dirty="0" smtClean="0">
                <a:latin typeface="Times New Roman" pitchFamily="18" charset="0"/>
              </a:rPr>
              <a:t>Strato’s Tower was conquered by Alexander Jannaeus in 103 BC.</a:t>
            </a:r>
          </a:p>
          <a:p>
            <a:pPr marL="228600" indent="-228600" eaLnBrk="1" hangingPunct="1">
              <a:lnSpc>
                <a:spcPct val="80000"/>
              </a:lnSpc>
            </a:pPr>
            <a:endParaRPr lang="en-US" b="1" u="sng" dirty="0" smtClean="0">
              <a:latin typeface="Times New Roman" pitchFamily="18" charset="0"/>
            </a:endParaRPr>
          </a:p>
          <a:p>
            <a:pPr marL="228600" indent="-228600" eaLnBrk="1" hangingPunct="1">
              <a:lnSpc>
                <a:spcPct val="80000"/>
              </a:lnSpc>
            </a:pPr>
            <a:r>
              <a:rPr lang="en-US" dirty="0" smtClean="0">
                <a:latin typeface="Times New Roman" pitchFamily="18" charset="0"/>
              </a:rPr>
              <a:t>tb121704920</a:t>
            </a:r>
            <a:endParaRPr lang="en-US" b="1" u="sng" dirty="0" smtClean="0">
              <a:latin typeface="Times New Roman" pitchFamily="18" charset="0"/>
            </a:endParaRPr>
          </a:p>
        </p:txBody>
      </p:sp>
      <p:sp>
        <p:nvSpPr>
          <p:cNvPr id="19459" name="Slide Number Placeholder 3"/>
          <p:cNvSpPr>
            <a:spLocks noGrp="1"/>
          </p:cNvSpPr>
          <p:nvPr>
            <p:ph type="sldNum" sz="quarter" idx="5"/>
          </p:nvPr>
        </p:nvSpPr>
        <p:spPr>
          <a:noFill/>
        </p:spPr>
        <p:txBody>
          <a:bodyPr/>
          <a:lstStyle/>
          <a:p>
            <a:fld id="{B0F8CB83-ECBD-4B06-9F7E-1223B661C43B}" type="slidenum">
              <a:rPr lang="en-US" smtClean="0">
                <a:latin typeface="Times New Roman" pitchFamily="18" charset="0"/>
                <a:cs typeface="Arial" charset="0"/>
              </a:rPr>
              <a:pPr/>
              <a:t>4</a:t>
            </a:fld>
            <a:endParaRPr lang="en-US" smtClean="0">
              <a:latin typeface="Times New Roman" pitchFamily="18"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p:spPr>
        <p:txBody>
          <a:bodyPr/>
          <a:lstStyle/>
          <a:p>
            <a:r>
              <a:rPr lang="en-US" dirty="0" smtClean="0">
                <a:latin typeface="Times New Roman" pitchFamily="18" charset="0"/>
              </a:rPr>
              <a:t>tb032407473</a:t>
            </a:r>
          </a:p>
        </p:txBody>
      </p:sp>
      <p:sp>
        <p:nvSpPr>
          <p:cNvPr id="91139" name="Slide Number Placeholder 3"/>
          <p:cNvSpPr>
            <a:spLocks noGrp="1"/>
          </p:cNvSpPr>
          <p:nvPr>
            <p:ph type="sldNum" sz="quarter" idx="5"/>
          </p:nvPr>
        </p:nvSpPr>
        <p:spPr>
          <a:noFill/>
        </p:spPr>
        <p:txBody>
          <a:bodyPr/>
          <a:lstStyle/>
          <a:p>
            <a:fld id="{9BDA6230-FC21-4D82-B630-D246047C0292}" type="slidenum">
              <a:rPr lang="en-US" smtClean="0">
                <a:latin typeface="Times New Roman" pitchFamily="18" charset="0"/>
                <a:cs typeface="Arial" charset="0"/>
              </a:rPr>
              <a:pPr/>
              <a:t>40</a:t>
            </a:fld>
            <a:endParaRPr lang="en-US" smtClean="0">
              <a:latin typeface="Times New Roman" pitchFamily="18"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latin typeface="Times New Roman" pitchFamily="18" charset="0"/>
              </a:rPr>
              <a:t>tb011112406</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816F621D-557D-4C1D-B81A-213F6F6ACCA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636006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p:spPr>
        <p:txBody>
          <a:bodyPr/>
          <a:lstStyle/>
          <a:p>
            <a:r>
              <a:rPr lang="en-US" dirty="0" smtClean="0">
                <a:latin typeface="Times New Roman" pitchFamily="18" charset="0"/>
              </a:rPr>
              <a:t>tb032407467</a:t>
            </a:r>
          </a:p>
        </p:txBody>
      </p:sp>
      <p:sp>
        <p:nvSpPr>
          <p:cNvPr id="95235" name="Slide Number Placeholder 3"/>
          <p:cNvSpPr>
            <a:spLocks noGrp="1"/>
          </p:cNvSpPr>
          <p:nvPr>
            <p:ph type="sldNum" sz="quarter" idx="5"/>
          </p:nvPr>
        </p:nvSpPr>
        <p:spPr>
          <a:noFill/>
        </p:spPr>
        <p:txBody>
          <a:bodyPr/>
          <a:lstStyle/>
          <a:p>
            <a:fld id="{83B6A3BD-9B7D-4242-8AD4-193645625EE1}" type="slidenum">
              <a:rPr lang="en-US" smtClean="0">
                <a:latin typeface="Times New Roman" pitchFamily="18" charset="0"/>
                <a:cs typeface="Arial" charset="0"/>
              </a:rPr>
              <a:pPr/>
              <a:t>42</a:t>
            </a:fld>
            <a:endParaRPr lang="en-US" smtClean="0">
              <a:latin typeface="Times New Roman" pitchFamily="18"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ln/>
        </p:spPr>
      </p:sp>
      <p:sp>
        <p:nvSpPr>
          <p:cNvPr id="97282" name="Notes Placeholder 2"/>
          <p:cNvSpPr>
            <a:spLocks noGrp="1"/>
          </p:cNvSpPr>
          <p:nvPr>
            <p:ph type="body" idx="1"/>
          </p:nvPr>
        </p:nvSpPr>
        <p:spPr>
          <a:noFill/>
          <a:ln/>
        </p:spPr>
        <p:txBody>
          <a:bodyPr/>
          <a:lstStyle/>
          <a:p>
            <a:r>
              <a:rPr lang="en-US" dirty="0" smtClean="0">
                <a:latin typeface="Times New Roman" pitchFamily="18" charset="0"/>
              </a:rPr>
              <a:t>tb100505485</a:t>
            </a:r>
          </a:p>
        </p:txBody>
      </p:sp>
      <p:sp>
        <p:nvSpPr>
          <p:cNvPr id="97283" name="Slide Number Placeholder 3"/>
          <p:cNvSpPr>
            <a:spLocks noGrp="1"/>
          </p:cNvSpPr>
          <p:nvPr>
            <p:ph type="sldNum" sz="quarter" idx="5"/>
          </p:nvPr>
        </p:nvSpPr>
        <p:spPr>
          <a:noFill/>
        </p:spPr>
        <p:txBody>
          <a:bodyPr/>
          <a:lstStyle/>
          <a:p>
            <a:fld id="{51EEC93C-CFF0-4436-A302-04DB17615012}" type="slidenum">
              <a:rPr lang="en-US" smtClean="0">
                <a:latin typeface="Times New Roman" pitchFamily="18" charset="0"/>
                <a:cs typeface="Arial" charset="0"/>
              </a:rPr>
              <a:pPr/>
              <a:t>43</a:t>
            </a:fld>
            <a:endParaRPr lang="en-US" smtClean="0">
              <a:latin typeface="Times New Roman" pitchFamily="18"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228600" indent="-228600" eaLnBrk="1" hangingPunct="1">
              <a:defRPr/>
            </a:pPr>
            <a:r>
              <a:rPr lang="en-US" b="1" dirty="0" smtClean="0"/>
              <a:t>Mosaic Inscription</a:t>
            </a:r>
          </a:p>
          <a:p>
            <a:pPr marL="228600" indent="-228600" eaLnBrk="1" hangingPunct="1">
              <a:buFontTx/>
              <a:buAutoNum type="arabicPeriod"/>
              <a:defRPr/>
            </a:pPr>
            <a:r>
              <a:rPr lang="en-US" dirty="0" smtClean="0"/>
              <a:t>Several inscriptions were found in Caesarea. </a:t>
            </a:r>
          </a:p>
          <a:p>
            <a:pPr marL="228600" indent="-228600" eaLnBrk="1" hangingPunct="1">
              <a:buFontTx/>
              <a:buAutoNum type="arabicPeriod"/>
              <a:defRPr/>
            </a:pPr>
            <a:r>
              <a:rPr lang="en-US" dirty="0" smtClean="0"/>
              <a:t>The imperial governor’s tax department office had a Greek inscription in the mosaic pavement entryway on which was written Romans 13:3b, “If you would not fear the authority, do good and you will receive praise from it.” </a:t>
            </a:r>
          </a:p>
          <a:p>
            <a:pPr>
              <a:defRPr/>
            </a:pPr>
            <a:endParaRPr lang="en-US" dirty="0" smtClean="0"/>
          </a:p>
          <a:p>
            <a:pPr>
              <a:defRPr/>
            </a:pPr>
            <a:r>
              <a:rPr lang="en-US" dirty="0" smtClean="0"/>
              <a:t>tb032407469</a:t>
            </a:r>
            <a:endParaRPr lang="en-US" dirty="0"/>
          </a:p>
        </p:txBody>
      </p:sp>
      <p:sp>
        <p:nvSpPr>
          <p:cNvPr id="99331" name="Slide Number Placeholder 3"/>
          <p:cNvSpPr>
            <a:spLocks noGrp="1"/>
          </p:cNvSpPr>
          <p:nvPr>
            <p:ph type="sldNum" sz="quarter" idx="5"/>
          </p:nvPr>
        </p:nvSpPr>
        <p:spPr>
          <a:noFill/>
        </p:spPr>
        <p:txBody>
          <a:bodyPr/>
          <a:lstStyle/>
          <a:p>
            <a:fld id="{E9897A3F-1A66-469F-BFDA-D7E5C668A5C7}" type="slidenum">
              <a:rPr lang="en-US" smtClean="0">
                <a:latin typeface="Times New Roman" pitchFamily="18" charset="0"/>
                <a:cs typeface="Arial" charset="0"/>
              </a:rPr>
              <a:pPr/>
              <a:t>44</a:t>
            </a:fld>
            <a:endParaRPr lang="en-US" smtClean="0">
              <a:latin typeface="Times New Roman" pitchFamily="18"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190500" indent="-190500" eaLnBrk="1" hangingPunct="1"/>
            <a:r>
              <a:rPr lang="en-US" b="1" dirty="0" smtClean="0">
                <a:latin typeface="Times New Roman" pitchFamily="18" charset="0"/>
              </a:rPr>
              <a:t>Herod’s Harbor: Construction</a:t>
            </a:r>
          </a:p>
          <a:p>
            <a:pPr marL="190500" indent="-190500" eaLnBrk="1" hangingPunct="1">
              <a:buFontTx/>
              <a:buAutoNum type="arabicPeriod"/>
            </a:pPr>
            <a:r>
              <a:rPr lang="en-US" dirty="0" smtClean="0">
                <a:latin typeface="Times New Roman" pitchFamily="18" charset="0"/>
              </a:rPr>
              <a:t>According to Josephus, the builders of Herod’s harbor used stone blocks to build its foundation. The excavations have uncovered wooden forms filled with rubble, which are held together by underwater mortar made of lime combined with </a:t>
            </a:r>
            <a:r>
              <a:rPr lang="en-US" dirty="0" err="1" smtClean="0">
                <a:latin typeface="Times New Roman" pitchFamily="18" charset="0"/>
              </a:rPr>
              <a:t>pozzolana</a:t>
            </a:r>
            <a:r>
              <a:rPr lang="en-US" dirty="0" smtClean="0">
                <a:latin typeface="Times New Roman" pitchFamily="18" charset="0"/>
              </a:rPr>
              <a:t>, a volcanic ash from central Italy. This volcanic ash replaced the sand as the key ingredient of the mixture. Thus, the concrete could be poured, and then would harden, under water.</a:t>
            </a:r>
          </a:p>
          <a:p>
            <a:pPr marL="190500" indent="-190500" eaLnBrk="1" hangingPunct="1">
              <a:buFontTx/>
              <a:buAutoNum type="arabicPeriod"/>
            </a:pPr>
            <a:r>
              <a:rPr lang="en-US" dirty="0" smtClean="0">
                <a:latin typeface="Times New Roman" pitchFamily="18" charset="0"/>
              </a:rPr>
              <a:t>Double-walled wooden forms (13 feet [4 m] tall, 46 feet [14 m] long, and 23 feet [7 m] wide) were used for the construction of the concrete blocks.</a:t>
            </a:r>
          </a:p>
          <a:p>
            <a:pPr marL="190500" indent="-190500" eaLnBrk="1" hangingPunct="1">
              <a:buFontTx/>
              <a:buAutoNum type="arabicPeriod"/>
            </a:pPr>
            <a:r>
              <a:rPr lang="en-US" dirty="0" smtClean="0">
                <a:latin typeface="Times New Roman" pitchFamily="18" charset="0"/>
              </a:rPr>
              <a:t>To make the harbor, the builders used sand pebbles and hydraulic cement as the foundation for the breakwater walls. The breakwaters protected the ships from the prevailing southwest winds.</a:t>
            </a:r>
          </a:p>
          <a:p>
            <a:pPr marL="190500" indent="-190500" eaLnBrk="1" hangingPunct="1">
              <a:buFontTx/>
              <a:buAutoNum type="arabicPeriod"/>
            </a:pPr>
            <a:r>
              <a:rPr lang="en-US" dirty="0" smtClean="0">
                <a:latin typeface="Times New Roman" pitchFamily="18" charset="0"/>
              </a:rPr>
              <a:t>To keep the harbor silt-free, Herod designed a sluice system that allowed the water into the harbor basin, while the continuous current flushed out the existing silt.</a:t>
            </a:r>
          </a:p>
          <a:p>
            <a:pPr marL="190500" indent="-190500"/>
            <a:endParaRPr lang="en-US" dirty="0" smtClean="0">
              <a:latin typeface="Times New Roman" pitchFamily="18" charset="0"/>
            </a:endParaRPr>
          </a:p>
          <a:p>
            <a:pPr marL="190500" indent="-190500"/>
            <a:r>
              <a:rPr lang="en-US" dirty="0" smtClean="0">
                <a:latin typeface="Times New Roman" pitchFamily="18" charset="0"/>
              </a:rPr>
              <a:t>tb121704927</a:t>
            </a:r>
          </a:p>
        </p:txBody>
      </p:sp>
      <p:sp>
        <p:nvSpPr>
          <p:cNvPr id="103427" name="Slide Number Placeholder 3"/>
          <p:cNvSpPr>
            <a:spLocks noGrp="1"/>
          </p:cNvSpPr>
          <p:nvPr>
            <p:ph type="sldNum" sz="quarter" idx="5"/>
          </p:nvPr>
        </p:nvSpPr>
        <p:spPr>
          <a:noFill/>
        </p:spPr>
        <p:txBody>
          <a:bodyPr/>
          <a:lstStyle/>
          <a:p>
            <a:fld id="{38C65EE2-A059-45A7-A2CF-32DD00538595}" type="slidenum">
              <a:rPr lang="en-US" smtClean="0">
                <a:latin typeface="Times New Roman" pitchFamily="18" charset="0"/>
                <a:cs typeface="Arial" charset="0"/>
              </a:rPr>
              <a:pPr/>
              <a:t>45</a:t>
            </a:fld>
            <a:endParaRPr lang="en-US" smtClean="0">
              <a:latin typeface="Times New Roman" pitchFamily="18"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p:spPr>
        <p:txBody>
          <a:bodyPr/>
          <a:lstStyle/>
          <a:p>
            <a:pPr eaLnBrk="1" hangingPunct="1"/>
            <a:r>
              <a:rPr lang="en-US" b="1" dirty="0" smtClean="0">
                <a:latin typeface="Times New Roman" pitchFamily="18" charset="0"/>
              </a:rPr>
              <a:t>Herod’s Harbor: Josephus’ Record</a:t>
            </a:r>
          </a:p>
          <a:p>
            <a:pPr eaLnBrk="1" hangingPunct="1"/>
            <a:r>
              <a:rPr lang="en-US" dirty="0" smtClean="0">
                <a:latin typeface="Times New Roman" pitchFamily="18" charset="0"/>
              </a:rPr>
              <a:t>“Having calculated the relative size of the harbor, Herod let down stone blocks into the sea to a depth of 20 fathoms [120 </a:t>
            </a:r>
            <a:r>
              <a:rPr lang="en-US" dirty="0" err="1" smtClean="0">
                <a:latin typeface="Times New Roman" pitchFamily="18" charset="0"/>
              </a:rPr>
              <a:t>ft</a:t>
            </a:r>
            <a:r>
              <a:rPr lang="en-US" dirty="0" smtClean="0">
                <a:latin typeface="Times New Roman" pitchFamily="18" charset="0"/>
              </a:rPr>
              <a:t>]. Most of them were 50 feet long, 9 high, and 10 wide, some even larger. When the submarine foundation was finished, he then laid out the mole above sea level 200 feet across. Of this, a 100-foot portion was built out to break the force of the waves, and consequently was called the breakwater. The rest supported the stone wall that encircled the harbor. At intervals along it were great towers, the tallest and most magnificent of which was named </a:t>
            </a:r>
            <a:r>
              <a:rPr lang="en-US" dirty="0" err="1" smtClean="0">
                <a:latin typeface="Times New Roman" pitchFamily="18" charset="0"/>
              </a:rPr>
              <a:t>Drusion</a:t>
            </a:r>
            <a:r>
              <a:rPr lang="en-US" dirty="0" smtClean="0">
                <a:latin typeface="Times New Roman" pitchFamily="18" charset="0"/>
              </a:rPr>
              <a:t>, after the stepson of Caesar. There were numerous vaulted chambers for the reception of those entering the harbor, and the whole curving structure in front of them was a wide promenade for those who disembarked. The entrance channel faced north, for in this region the north wind always brings the clearest skies. At the harbor entrance were colossal statues, three on either side set up on columns. A massively built tower supported the columns on the port side of boats entering the harbor whereas those on the starboard side were supported by two upright blocks of stone yoked together and higher than the tower on the other side” (</a:t>
            </a:r>
            <a:r>
              <a:rPr lang="en-US" i="1" dirty="0" smtClean="0">
                <a:latin typeface="Times New Roman" pitchFamily="18" charset="0"/>
              </a:rPr>
              <a:t>War</a:t>
            </a:r>
            <a:r>
              <a:rPr lang="en-US" dirty="0" smtClean="0">
                <a:latin typeface="Times New Roman" pitchFamily="18" charset="0"/>
              </a:rPr>
              <a:t> 1:411-13)</a:t>
            </a:r>
            <a:endParaRPr lang="en-US" b="1" u="sng"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tb121704936</a:t>
            </a:r>
          </a:p>
        </p:txBody>
      </p:sp>
      <p:sp>
        <p:nvSpPr>
          <p:cNvPr id="105475" name="Slide Number Placeholder 3"/>
          <p:cNvSpPr>
            <a:spLocks noGrp="1"/>
          </p:cNvSpPr>
          <p:nvPr>
            <p:ph type="sldNum" sz="quarter" idx="5"/>
          </p:nvPr>
        </p:nvSpPr>
        <p:spPr>
          <a:noFill/>
        </p:spPr>
        <p:txBody>
          <a:bodyPr/>
          <a:lstStyle/>
          <a:p>
            <a:fld id="{CCD13208-13DC-4C1F-9B38-120D3999F9DC}" type="slidenum">
              <a:rPr lang="en-US" smtClean="0">
                <a:latin typeface="Times New Roman" pitchFamily="18" charset="0"/>
                <a:cs typeface="Arial" charset="0"/>
              </a:rPr>
              <a:pPr/>
              <a:t>46</a:t>
            </a:fld>
            <a:endParaRPr lang="en-US" smtClean="0">
              <a:latin typeface="Times New Roman" pitchFamily="18"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p:spPr>
        <p:txBody>
          <a:bodyPr/>
          <a:lstStyle/>
          <a:p>
            <a:r>
              <a:rPr lang="en-US" dirty="0" smtClean="0">
                <a:latin typeface="Times New Roman" pitchFamily="18" charset="0"/>
              </a:rPr>
              <a:t>tb121704936</a:t>
            </a:r>
          </a:p>
        </p:txBody>
      </p:sp>
      <p:sp>
        <p:nvSpPr>
          <p:cNvPr id="107523" name="Slide Number Placeholder 3"/>
          <p:cNvSpPr>
            <a:spLocks noGrp="1"/>
          </p:cNvSpPr>
          <p:nvPr>
            <p:ph type="sldNum" sz="quarter" idx="5"/>
          </p:nvPr>
        </p:nvSpPr>
        <p:spPr>
          <a:noFill/>
        </p:spPr>
        <p:txBody>
          <a:bodyPr/>
          <a:lstStyle/>
          <a:p>
            <a:fld id="{F90D30FF-DEF7-4AB5-BC2D-2AFC748556A4}" type="slidenum">
              <a:rPr lang="en-US" smtClean="0">
                <a:latin typeface="Times New Roman" pitchFamily="18" charset="0"/>
                <a:cs typeface="Arial" charset="0"/>
              </a:rPr>
              <a:pPr/>
              <a:t>47</a:t>
            </a:fld>
            <a:endParaRPr lang="en-US" smtClean="0">
              <a:latin typeface="Times New Roman" pitchFamily="18"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228600" indent="-228600" eaLnBrk="1" hangingPunct="1">
              <a:lnSpc>
                <a:spcPct val="80000"/>
              </a:lnSpc>
              <a:defRPr/>
            </a:pPr>
            <a:r>
              <a:rPr lang="en-US" b="1" dirty="0" smtClean="0"/>
              <a:t>Herod’s Harbor</a:t>
            </a:r>
          </a:p>
          <a:p>
            <a:pPr marL="228600" indent="-228600" eaLnBrk="1" hangingPunct="1">
              <a:lnSpc>
                <a:spcPct val="80000"/>
              </a:lnSpc>
              <a:defRPr/>
            </a:pPr>
            <a:r>
              <a:rPr lang="en-US" dirty="0" smtClean="0"/>
              <a:t>Herod needed a port:</a:t>
            </a:r>
          </a:p>
          <a:p>
            <a:pPr marL="228600" indent="-228600" eaLnBrk="1" hangingPunct="1">
              <a:lnSpc>
                <a:spcPct val="80000"/>
              </a:lnSpc>
              <a:buFontTx/>
              <a:buAutoNum type="arabicPeriod"/>
              <a:defRPr/>
            </a:pPr>
            <a:r>
              <a:rPr lang="en-US" dirty="0" smtClean="0"/>
              <a:t>For economic trade.</a:t>
            </a:r>
          </a:p>
          <a:p>
            <a:pPr marL="228600" indent="-228600" eaLnBrk="1" hangingPunct="1">
              <a:lnSpc>
                <a:spcPct val="80000"/>
              </a:lnSpc>
              <a:buFontTx/>
              <a:buAutoNum type="arabicPeriod"/>
              <a:defRPr/>
            </a:pPr>
            <a:r>
              <a:rPr lang="en-US" dirty="0" smtClean="0"/>
              <a:t>For building material supplies.</a:t>
            </a:r>
          </a:p>
          <a:p>
            <a:pPr marL="228600" indent="-228600" eaLnBrk="1" hangingPunct="1">
              <a:lnSpc>
                <a:spcPct val="80000"/>
              </a:lnSpc>
              <a:buFontTx/>
              <a:buAutoNum type="arabicPeriod"/>
              <a:defRPr/>
            </a:pPr>
            <a:r>
              <a:rPr lang="en-US" dirty="0" smtClean="0"/>
              <a:t>For welcoming certain traveling Roman officials.</a:t>
            </a:r>
          </a:p>
          <a:p>
            <a:pPr marL="228600" indent="-228600" eaLnBrk="1" hangingPunct="1">
              <a:lnSpc>
                <a:spcPct val="80000"/>
              </a:lnSpc>
              <a:buFontTx/>
              <a:buAutoNum type="arabicPeriod"/>
              <a:defRPr/>
            </a:pPr>
            <a:r>
              <a:rPr lang="en-US" dirty="0" smtClean="0"/>
              <a:t>For easy access from the west to his important cities of Sebaste and Jerusalem.</a:t>
            </a:r>
          </a:p>
          <a:p>
            <a:pPr>
              <a:defRPr/>
            </a:pPr>
            <a:endParaRPr lang="en-US" dirty="0" smtClean="0"/>
          </a:p>
          <a:p>
            <a:pPr>
              <a:defRPr/>
            </a:pPr>
            <a:r>
              <a:rPr lang="en-US" dirty="0" smtClean="0"/>
              <a:t>tb121704935</a:t>
            </a:r>
            <a:endParaRPr lang="en-US" dirty="0"/>
          </a:p>
        </p:txBody>
      </p:sp>
      <p:sp>
        <p:nvSpPr>
          <p:cNvPr id="109571" name="Slide Number Placeholder 3"/>
          <p:cNvSpPr>
            <a:spLocks noGrp="1"/>
          </p:cNvSpPr>
          <p:nvPr>
            <p:ph type="sldNum" sz="quarter" idx="5"/>
          </p:nvPr>
        </p:nvSpPr>
        <p:spPr>
          <a:noFill/>
        </p:spPr>
        <p:txBody>
          <a:bodyPr/>
          <a:lstStyle/>
          <a:p>
            <a:fld id="{76757E1A-0C51-4654-8287-E9DBC59BEE5F}" type="slidenum">
              <a:rPr lang="en-US" smtClean="0">
                <a:latin typeface="Times New Roman" pitchFamily="18" charset="0"/>
                <a:cs typeface="Arial" charset="0"/>
              </a:rPr>
              <a:pPr/>
              <a:t>48</a:t>
            </a:fld>
            <a:endParaRPr lang="en-US" smtClean="0">
              <a:latin typeface="Times New Roman" pitchFamily="18"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a:ln/>
        </p:spPr>
      </p:sp>
      <p:sp>
        <p:nvSpPr>
          <p:cNvPr id="111618" name="Notes Placeholder 2"/>
          <p:cNvSpPr>
            <a:spLocks noGrp="1"/>
          </p:cNvSpPr>
          <p:nvPr>
            <p:ph type="body" idx="1"/>
          </p:nvPr>
        </p:nvSpPr>
        <p:spPr>
          <a:noFill/>
          <a:ln/>
        </p:spPr>
        <p:txBody>
          <a:bodyPr/>
          <a:lstStyle/>
          <a:p>
            <a:r>
              <a:rPr lang="en-US" dirty="0" smtClean="0"/>
              <a:t>tb121704935</a:t>
            </a:r>
            <a:endParaRPr lang="en-US" dirty="0" smtClean="0">
              <a:latin typeface="Times New Roman" pitchFamily="18" charset="0"/>
            </a:endParaRPr>
          </a:p>
        </p:txBody>
      </p:sp>
      <p:sp>
        <p:nvSpPr>
          <p:cNvPr id="111619" name="Slide Number Placeholder 3"/>
          <p:cNvSpPr>
            <a:spLocks noGrp="1"/>
          </p:cNvSpPr>
          <p:nvPr>
            <p:ph type="sldNum" sz="quarter" idx="5"/>
          </p:nvPr>
        </p:nvSpPr>
        <p:spPr>
          <a:noFill/>
        </p:spPr>
        <p:txBody>
          <a:bodyPr/>
          <a:lstStyle/>
          <a:p>
            <a:fld id="{04561FDA-B4E4-4794-BE5E-0DDC2F629F4F}" type="slidenum">
              <a:rPr lang="en-US" smtClean="0">
                <a:latin typeface="Times New Roman" pitchFamily="18" charset="0"/>
                <a:cs typeface="Arial" charset="0"/>
              </a:rPr>
              <a:pPr/>
              <a:t>49</a:t>
            </a:fld>
            <a:endParaRPr lang="en-US" smtClean="0">
              <a:latin typeface="Times New Roman" pitchFamily="18"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pPr marL="228600" indent="-228600" eaLnBrk="1" hangingPunct="1">
              <a:lnSpc>
                <a:spcPct val="80000"/>
              </a:lnSpc>
            </a:pPr>
            <a:r>
              <a:rPr lang="en-US" dirty="0" smtClean="0">
                <a:latin typeface="Times New Roman" pitchFamily="18" charset="0"/>
              </a:rPr>
              <a:t>tb121704920</a:t>
            </a:r>
          </a:p>
        </p:txBody>
      </p:sp>
      <p:sp>
        <p:nvSpPr>
          <p:cNvPr id="21507" name="Slide Number Placeholder 3"/>
          <p:cNvSpPr>
            <a:spLocks noGrp="1"/>
          </p:cNvSpPr>
          <p:nvPr>
            <p:ph type="sldNum" sz="quarter" idx="5"/>
          </p:nvPr>
        </p:nvSpPr>
        <p:spPr>
          <a:noFill/>
        </p:spPr>
        <p:txBody>
          <a:bodyPr/>
          <a:lstStyle/>
          <a:p>
            <a:fld id="{DEF4B08C-D2C2-4C72-85EA-FBDCC2542ECA}" type="slidenum">
              <a:rPr lang="en-US" smtClean="0">
                <a:latin typeface="Times New Roman" pitchFamily="18" charset="0"/>
                <a:cs typeface="Arial" charset="0"/>
              </a:rPr>
              <a:pPr/>
              <a:t>5</a:t>
            </a:fld>
            <a:endParaRPr lang="en-US" smtClean="0">
              <a:latin typeface="Times New Roman" pitchFamily="18"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055"/>
          <p:cNvSpPr>
            <a:spLocks noGrp="1" noChangeArrowheads="1"/>
          </p:cNvSpPr>
          <p:nvPr>
            <p:ph type="sldNum" sz="quarter" idx="5"/>
          </p:nvPr>
        </p:nvSpPr>
        <p:spPr>
          <a:noFill/>
        </p:spPr>
        <p:txBody>
          <a:bodyPr/>
          <a:lstStyle/>
          <a:p>
            <a:fld id="{31962151-0DA7-41F2-9071-CA6926979E2B}" type="slidenum">
              <a:rPr lang="en-US" smtClean="0">
                <a:latin typeface="Times New Roman" pitchFamily="18" charset="0"/>
                <a:cs typeface="Arial" charset="0"/>
              </a:rPr>
              <a:pPr/>
              <a:t>50</a:t>
            </a:fld>
            <a:endParaRPr lang="en-US" smtClean="0">
              <a:latin typeface="Times New Roman" pitchFamily="18" charset="0"/>
              <a:cs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marL="228600" indent="-228600" eaLnBrk="1" hangingPunct="1"/>
            <a:r>
              <a:rPr lang="en-US" b="1" dirty="0" smtClean="0">
                <a:latin typeface="Times New Roman" pitchFamily="18" charset="0"/>
              </a:rPr>
              <a:t>Later History of Caesarea </a:t>
            </a:r>
          </a:p>
          <a:p>
            <a:pPr marL="228600" indent="-228600" eaLnBrk="1" hangingPunct="1">
              <a:buFontTx/>
              <a:buAutoNum type="arabicPeriod"/>
            </a:pPr>
            <a:r>
              <a:rPr lang="en-US" dirty="0" smtClean="0">
                <a:latin typeface="Times New Roman" pitchFamily="18" charset="0"/>
              </a:rPr>
              <a:t>In the 7th century AD, the Arabs took the city by surprise, after a Jew informed them of a secret entrance through the low-level aqueduct. The Arabs allowed the port to silt up, but kept the city as one of the richest in the area.</a:t>
            </a:r>
          </a:p>
          <a:p>
            <a:pPr marL="228600" indent="-228600" eaLnBrk="1" hangingPunct="1">
              <a:buFontTx/>
              <a:buAutoNum type="arabicPeriod"/>
            </a:pPr>
            <a:r>
              <a:rPr lang="en-US" dirty="0" smtClean="0">
                <a:latin typeface="Times New Roman" pitchFamily="18" charset="0"/>
              </a:rPr>
              <a:t>The Crusader city occupied only a fraction of the area of earlier cities. The Crusader population was about 12,000. Crusader fortifications and a moat 30 feet (9 m) deep were built by Louis IX of France (1251-1252) but were ineffective against the Sultan </a:t>
            </a:r>
            <a:r>
              <a:rPr lang="en-US" dirty="0" err="1" smtClean="0">
                <a:latin typeface="Times New Roman" pitchFamily="18" charset="0"/>
              </a:rPr>
              <a:t>Baybars</a:t>
            </a:r>
            <a:r>
              <a:rPr lang="en-US" dirty="0" smtClean="0">
                <a:latin typeface="Times New Roman" pitchFamily="18" charset="0"/>
              </a:rPr>
              <a:t> in 1265. The wall was 2,953 feet (900 m or 0.6 mi) long and 43 feet (13 m) high, had gates on all sides but the west, and had several posterns. The principal entrance was the East Gate, which has been beautifully restored. The ruins of the city became a source of building stone and lime.</a:t>
            </a:r>
          </a:p>
          <a:p>
            <a:pPr marL="228600" indent="-228600" eaLnBrk="1" hangingPunct="1">
              <a:buFontTx/>
              <a:buAutoNum type="arabicPeriod"/>
            </a:pPr>
            <a:r>
              <a:rPr lang="en-US" dirty="0" smtClean="0">
                <a:latin typeface="Times New Roman" pitchFamily="18" charset="0"/>
              </a:rPr>
              <a:t>The </a:t>
            </a:r>
            <a:r>
              <a:rPr lang="en-US" dirty="0" err="1" smtClean="0">
                <a:latin typeface="Times New Roman" pitchFamily="18" charset="0"/>
              </a:rPr>
              <a:t>Mamluk</a:t>
            </a:r>
            <a:r>
              <a:rPr lang="en-US" dirty="0" smtClean="0">
                <a:latin typeface="Times New Roman" pitchFamily="18" charset="0"/>
              </a:rPr>
              <a:t> sultan ordered the Crusader city destroyed in order to keep it from ever becoming an entry point for Western invaders.</a:t>
            </a:r>
          </a:p>
          <a:p>
            <a:pPr marL="228600" indent="-228600" eaLnBrk="1" hangingPunct="1">
              <a:buFontTx/>
              <a:buAutoNum type="arabicPeriod"/>
            </a:pPr>
            <a:r>
              <a:rPr lang="en-US" dirty="0" smtClean="0">
                <a:latin typeface="Times New Roman" pitchFamily="18" charset="0"/>
              </a:rPr>
              <a:t>Bosnian Muslim refugees were settled here by the Turks. In 1878 they had a flourishing business here, selling cut stones from the ancient sites. This was destroyed in the 1948 War. All that remains of their settlement is the little mosque beside the port (pictured above).</a:t>
            </a:r>
            <a:endParaRPr lang="en-US" b="1" dirty="0" smtClean="0">
              <a:latin typeface="Times New Roman" pitchFamily="18" charset="0"/>
            </a:endParaRP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tb122000100</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p:spPr>
        <p:txBody>
          <a:bodyPr/>
          <a:lstStyle/>
          <a:p>
            <a:r>
              <a:rPr lang="en-US" smtClean="0">
                <a:latin typeface="Times New Roman" pitchFamily="18" charset="0"/>
              </a:rPr>
              <a:t>This photo was taken in October 1992 before the excavations were covered (see next slide).</a:t>
            </a:r>
          </a:p>
          <a:p>
            <a:endParaRPr lang="en-US" smtClean="0">
              <a:latin typeface="Times New Roman" pitchFamily="18" charset="0"/>
            </a:endParaRPr>
          </a:p>
          <a:p>
            <a:r>
              <a:rPr lang="en-US" smtClean="0">
                <a:latin typeface="Times New Roman" pitchFamily="18" charset="0"/>
              </a:rPr>
              <a:t>tbs70039210</a:t>
            </a:r>
          </a:p>
        </p:txBody>
      </p:sp>
      <p:sp>
        <p:nvSpPr>
          <p:cNvPr id="115715" name="Slide Number Placeholder 3"/>
          <p:cNvSpPr>
            <a:spLocks noGrp="1"/>
          </p:cNvSpPr>
          <p:nvPr>
            <p:ph type="sldNum" sz="quarter" idx="5"/>
          </p:nvPr>
        </p:nvSpPr>
        <p:spPr>
          <a:noFill/>
        </p:spPr>
        <p:txBody>
          <a:bodyPr/>
          <a:lstStyle/>
          <a:p>
            <a:fld id="{24CB62B7-179C-41DD-8CAD-9296A5EB1989}" type="slidenum">
              <a:rPr lang="en-US" smtClean="0">
                <a:latin typeface="Times New Roman" pitchFamily="18" charset="0"/>
                <a:cs typeface="Arial" charset="0"/>
              </a:rPr>
              <a:pPr/>
              <a:t>51</a:t>
            </a:fld>
            <a:endParaRPr lang="en-US" smtClean="0">
              <a:latin typeface="Times New Roman" pitchFamily="18"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228600" indent="-228600" eaLnBrk="1" hangingPunct="1"/>
            <a:r>
              <a:rPr lang="en-US" b="1" dirty="0" smtClean="0">
                <a:latin typeface="Times New Roman" pitchFamily="18" charset="0"/>
              </a:rPr>
              <a:t>Herod’s Harbor: Size and Design</a:t>
            </a:r>
          </a:p>
          <a:p>
            <a:pPr marL="228600" indent="-228600" eaLnBrk="1" hangingPunct="1">
              <a:buFontTx/>
              <a:buAutoNum type="arabicPeriod"/>
            </a:pPr>
            <a:r>
              <a:rPr lang="en-US" dirty="0" smtClean="0">
                <a:latin typeface="Times New Roman" pitchFamily="18" charset="0"/>
              </a:rPr>
              <a:t>Herod’s port anchorage was 40 acres, and Josephus says that it could accommodate 300 ships. The harbor was named </a:t>
            </a:r>
            <a:r>
              <a:rPr lang="en-US" dirty="0" err="1" smtClean="0">
                <a:latin typeface="Times New Roman" pitchFamily="18" charset="0"/>
              </a:rPr>
              <a:t>Sebastos</a:t>
            </a:r>
            <a:r>
              <a:rPr lang="en-US" dirty="0" smtClean="0">
                <a:latin typeface="Times New Roman" pitchFamily="18" charset="0"/>
              </a:rPr>
              <a:t>, the Greek name of Augustus.</a:t>
            </a:r>
          </a:p>
          <a:p>
            <a:pPr marL="228600" indent="-228600" eaLnBrk="1" hangingPunct="1">
              <a:buFontTx/>
              <a:buAutoNum type="arabicPeriod"/>
            </a:pPr>
            <a:r>
              <a:rPr lang="en-US" dirty="0" smtClean="0">
                <a:latin typeface="Times New Roman" pitchFamily="18" charset="0"/>
              </a:rPr>
              <a:t>Three colossal statues, each one set up on a column, greeted the arriving ship as it entered the harbor. </a:t>
            </a:r>
          </a:p>
          <a:p>
            <a:pPr marL="228600" indent="-228600" eaLnBrk="1" hangingPunct="1">
              <a:buFontTx/>
              <a:buAutoNum type="arabicPeriod"/>
            </a:pPr>
            <a:r>
              <a:rPr lang="en-US" dirty="0" smtClean="0">
                <a:latin typeface="Times New Roman" pitchFamily="18" charset="0"/>
              </a:rPr>
              <a:t>Of all the statues, “the tallest and most magnificent...was named </a:t>
            </a:r>
            <a:r>
              <a:rPr lang="en-US" dirty="0" err="1" smtClean="0">
                <a:latin typeface="Times New Roman" pitchFamily="18" charset="0"/>
              </a:rPr>
              <a:t>Drusion</a:t>
            </a:r>
            <a:r>
              <a:rPr lang="en-US" dirty="0" smtClean="0">
                <a:latin typeface="Times New Roman" pitchFamily="18" charset="0"/>
              </a:rPr>
              <a:t>, after the stepson of Caesar” (</a:t>
            </a:r>
            <a:r>
              <a:rPr lang="en-US" i="1" dirty="0" smtClean="0">
                <a:latin typeface="Times New Roman" pitchFamily="18" charset="0"/>
              </a:rPr>
              <a:t>War </a:t>
            </a:r>
            <a:r>
              <a:rPr lang="en-US" dirty="0" smtClean="0">
                <a:latin typeface="Times New Roman" pitchFamily="18" charset="0"/>
              </a:rPr>
              <a:t>1.411). </a:t>
            </a:r>
            <a:r>
              <a:rPr lang="en-US" dirty="0" err="1" smtClean="0">
                <a:latin typeface="Times New Roman" pitchFamily="18" charset="0"/>
              </a:rPr>
              <a:t>Drusion</a:t>
            </a:r>
            <a:r>
              <a:rPr lang="en-US" dirty="0" smtClean="0">
                <a:latin typeface="Times New Roman" pitchFamily="18" charset="0"/>
              </a:rPr>
              <a:t> was apparently the heir at the time. Archaeologists have found foundations of a gigantic tower near the end of this breakwater which may be </a:t>
            </a:r>
            <a:r>
              <a:rPr lang="en-US" dirty="0" err="1" smtClean="0">
                <a:latin typeface="Times New Roman" pitchFamily="18" charset="0"/>
              </a:rPr>
              <a:t>Drusion</a:t>
            </a:r>
            <a:r>
              <a:rPr lang="en-US" dirty="0" smtClean="0">
                <a:latin typeface="Times New Roman" pitchFamily="18" charset="0"/>
              </a:rPr>
              <a:t>.</a:t>
            </a:r>
          </a:p>
          <a:p>
            <a:pPr marL="228600" indent="-228600" eaLnBrk="1" hangingPunct="1">
              <a:buFontTx/>
              <a:buAutoNum type="arabicPeriod"/>
            </a:pPr>
            <a:r>
              <a:rPr lang="en-US" dirty="0" smtClean="0">
                <a:latin typeface="Times New Roman" pitchFamily="18" charset="0"/>
              </a:rPr>
              <a:t>Josephus does not mention the inner harbor, whose eastern limit was just in front of the podium of the temple of Augustus and some 260 feet (80 m) inland from the present shoreline. Its western limit is marked by a circular tower, now in just over 3 feet (1 m) of water, some 65 feet (20 m) from the bathing beach. This tower must have anchored a seawall running to the north.</a:t>
            </a:r>
          </a:p>
          <a:p>
            <a:pPr marL="228600" indent="-228600" eaLnBrk="1" hangingPunct="1">
              <a:buFontTx/>
              <a:buAutoNum type="arabicPeriod"/>
            </a:pPr>
            <a:r>
              <a:rPr lang="en-US" dirty="0" smtClean="0">
                <a:latin typeface="Times New Roman" pitchFamily="18" charset="0"/>
              </a:rPr>
              <a:t>A 1,920-foot (600 m) breakwater, on the southern side, protected the harbor against the prevailing southern winds.</a:t>
            </a:r>
            <a:endParaRPr lang="en-US" b="1" u="sng" dirty="0" smtClean="0">
              <a:latin typeface="Times New Roman" pitchFamily="18" charset="0"/>
            </a:endParaRPr>
          </a:p>
          <a:p>
            <a:pPr marL="228600" indent="-228600"/>
            <a:endParaRPr lang="en-US" dirty="0" smtClean="0">
              <a:latin typeface="Times New Roman" pitchFamily="18" charset="0"/>
            </a:endParaRPr>
          </a:p>
          <a:p>
            <a:pPr marL="228600" indent="-228600"/>
            <a:r>
              <a:rPr lang="en-US" dirty="0" smtClean="0">
                <a:latin typeface="Times New Roman" pitchFamily="18" charset="0"/>
              </a:rPr>
              <a:t>tb100505495</a:t>
            </a:r>
          </a:p>
        </p:txBody>
      </p:sp>
      <p:sp>
        <p:nvSpPr>
          <p:cNvPr id="117763" name="Slide Number Placeholder 3"/>
          <p:cNvSpPr>
            <a:spLocks noGrp="1"/>
          </p:cNvSpPr>
          <p:nvPr>
            <p:ph type="sldNum" sz="quarter" idx="5"/>
          </p:nvPr>
        </p:nvSpPr>
        <p:spPr>
          <a:noFill/>
        </p:spPr>
        <p:txBody>
          <a:bodyPr/>
          <a:lstStyle/>
          <a:p>
            <a:fld id="{4AE88B15-DCF4-42CE-B287-DA442F281918}" type="slidenum">
              <a:rPr lang="en-US" smtClean="0">
                <a:latin typeface="Times New Roman" pitchFamily="18" charset="0"/>
                <a:cs typeface="Arial" charset="0"/>
              </a:rPr>
              <a:pPr/>
              <a:t>52</a:t>
            </a:fld>
            <a:endParaRPr lang="en-US" smtClean="0">
              <a:latin typeface="Times New Roman" pitchFamily="18"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228600" indent="-228600" eaLnBrk="1" hangingPunct="1"/>
            <a:r>
              <a:rPr lang="en-US" b="1" dirty="0" smtClean="0">
                <a:latin typeface="Times New Roman" pitchFamily="18" charset="0"/>
              </a:rPr>
              <a:t>Herod’s Harbor: Destruction and Later History</a:t>
            </a:r>
          </a:p>
          <a:p>
            <a:pPr marL="228600" indent="-228600" eaLnBrk="1" hangingPunct="1">
              <a:buFontTx/>
              <a:buAutoNum type="arabicPeriod"/>
            </a:pPr>
            <a:r>
              <a:rPr lang="en-US" dirty="0" smtClean="0">
                <a:latin typeface="Times New Roman" pitchFamily="18" charset="0"/>
              </a:rPr>
              <a:t>Remains from cargo ships wrecked on the breakwaters indicate that the harbor declined no later than the end of the 1st century AD. This may have happened by the time of the First Revolt, because the Roman legions landed at Akko. They most likely did this because Caesarea was already surrounded by the dangerous reefs of the ancient breakwaters. </a:t>
            </a:r>
          </a:p>
          <a:p>
            <a:pPr marL="228600" indent="-228600" eaLnBrk="1" hangingPunct="1">
              <a:buFontTx/>
              <a:buAutoNum type="arabicPeriod"/>
            </a:pPr>
            <a:r>
              <a:rPr lang="en-US" dirty="0" smtClean="0">
                <a:latin typeface="Times New Roman" pitchFamily="18" charset="0"/>
              </a:rPr>
              <a:t>“Such brilliant ingenuity was defeated by the sinking of the sea bed. The great blocks tilted, separated, and were undercut by the current. The sand it carried gradually wore away the wood and concrete. As the foundations moved and crumbled the structures above collapsed. By the end of the C1 AD, the breakwater had become a rubble mole. A further drop in the sea bed, possibly associated with the earthquake of AD 130, transformed the mole into dangerous reef, ready to tear the bottom out of any unwary ship. At least 23 wrecks have been found on the ruined breakwaters” (Murphy-O’Connor 2008: 246).</a:t>
            </a:r>
          </a:p>
          <a:p>
            <a:pPr marL="228600" indent="-228600" eaLnBrk="1" hangingPunct="1">
              <a:buFontTx/>
              <a:buAutoNum type="arabicPeriod"/>
            </a:pPr>
            <a:r>
              <a:rPr lang="en-US" dirty="0" smtClean="0">
                <a:latin typeface="Times New Roman" pitchFamily="18" charset="0"/>
              </a:rPr>
              <a:t>The harbor was repaired by the Byzantine emperor </a:t>
            </a:r>
            <a:r>
              <a:rPr lang="en-US" dirty="0" err="1" smtClean="0">
                <a:latin typeface="Times New Roman" pitchFamily="18" charset="0"/>
              </a:rPr>
              <a:t>Anastasius</a:t>
            </a:r>
            <a:r>
              <a:rPr lang="en-US" dirty="0" smtClean="0">
                <a:latin typeface="Times New Roman" pitchFamily="18" charset="0"/>
              </a:rPr>
              <a:t> (491-518), but seems to have fallen out of use by the middle of the 6th century because of tectonic movements.</a:t>
            </a:r>
          </a:p>
          <a:p>
            <a:pPr marL="228600" indent="-228600" eaLnBrk="1" hangingPunct="1">
              <a:buFontTx/>
              <a:buAutoNum type="arabicPeriod"/>
            </a:pPr>
            <a:r>
              <a:rPr lang="en-US" dirty="0" smtClean="0">
                <a:latin typeface="Times New Roman" pitchFamily="18" charset="0"/>
              </a:rPr>
              <a:t>The harbor was apparently intentionally filled in following the Muslim conquest. </a:t>
            </a:r>
          </a:p>
          <a:p>
            <a:pPr marL="228600" indent="-228600" eaLnBrk="1" hangingPunct="1">
              <a:buFontTx/>
              <a:buAutoNum type="arabicPeriod"/>
            </a:pPr>
            <a:r>
              <a:rPr lang="en-US" dirty="0" smtClean="0">
                <a:latin typeface="Times New Roman" pitchFamily="18" charset="0"/>
              </a:rPr>
              <a:t>The Crusaders built a new breakwater.</a:t>
            </a:r>
          </a:p>
          <a:p>
            <a:pPr marL="228600" indent="-228600" eaLnBrk="1" hangingPunct="1">
              <a:buFontTx/>
              <a:buAutoNum type="arabicPeriod"/>
            </a:pPr>
            <a:r>
              <a:rPr lang="en-US" dirty="0" smtClean="0">
                <a:latin typeface="Times New Roman" pitchFamily="18" charset="0"/>
              </a:rPr>
              <a:t>A modern fishing dock was built after 1948.</a:t>
            </a:r>
          </a:p>
          <a:p>
            <a:pPr marL="228600" indent="-228600"/>
            <a:endParaRPr lang="en-US" dirty="0" smtClean="0">
              <a:latin typeface="Times New Roman" pitchFamily="18" charset="0"/>
            </a:endParaRPr>
          </a:p>
          <a:p>
            <a:pPr marL="228600" indent="-228600"/>
            <a:r>
              <a:rPr lang="en-US" dirty="0" smtClean="0">
                <a:latin typeface="Times New Roman" pitchFamily="18" charset="0"/>
              </a:rPr>
              <a:t>tb100505496</a:t>
            </a:r>
          </a:p>
        </p:txBody>
      </p:sp>
      <p:sp>
        <p:nvSpPr>
          <p:cNvPr id="119811" name="Slide Number Placeholder 3"/>
          <p:cNvSpPr>
            <a:spLocks noGrp="1"/>
          </p:cNvSpPr>
          <p:nvPr>
            <p:ph type="sldNum" sz="quarter" idx="5"/>
          </p:nvPr>
        </p:nvSpPr>
        <p:spPr>
          <a:noFill/>
        </p:spPr>
        <p:txBody>
          <a:bodyPr/>
          <a:lstStyle/>
          <a:p>
            <a:fld id="{5007B8B4-098C-4489-AD11-C4050D5E21BC}" type="slidenum">
              <a:rPr lang="en-US" smtClean="0">
                <a:latin typeface="Times New Roman" pitchFamily="18" charset="0"/>
                <a:cs typeface="Arial" charset="0"/>
              </a:rPr>
              <a:pPr/>
              <a:t>53</a:t>
            </a:fld>
            <a:endParaRPr lang="en-US" smtClean="0">
              <a:latin typeface="Times New Roman" pitchFamily="18"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t>tb052905368</a:t>
            </a:r>
            <a:endParaRPr lang="en-US" dirty="0"/>
          </a:p>
        </p:txBody>
      </p:sp>
      <p:sp>
        <p:nvSpPr>
          <p:cNvPr id="121859" name="Slide Number Placeholder 3"/>
          <p:cNvSpPr>
            <a:spLocks noGrp="1"/>
          </p:cNvSpPr>
          <p:nvPr>
            <p:ph type="sldNum" sz="quarter" idx="5"/>
          </p:nvPr>
        </p:nvSpPr>
        <p:spPr>
          <a:noFill/>
        </p:spPr>
        <p:txBody>
          <a:bodyPr/>
          <a:lstStyle/>
          <a:p>
            <a:fld id="{84EA4059-7461-4452-B887-560177D1BDBF}" type="slidenum">
              <a:rPr lang="en-US" smtClean="0">
                <a:latin typeface="Times New Roman" pitchFamily="18" charset="0"/>
                <a:cs typeface="Arial" charset="0"/>
              </a:rPr>
              <a:pPr/>
              <a:t>54</a:t>
            </a:fld>
            <a:endParaRPr lang="en-US" smtClean="0">
              <a:latin typeface="Times New Roman" pitchFamily="18"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055"/>
          <p:cNvSpPr>
            <a:spLocks noGrp="1" noChangeArrowheads="1"/>
          </p:cNvSpPr>
          <p:nvPr>
            <p:ph type="sldNum" sz="quarter" idx="5"/>
          </p:nvPr>
        </p:nvSpPr>
        <p:spPr>
          <a:noFill/>
        </p:spPr>
        <p:txBody>
          <a:bodyPr/>
          <a:lstStyle/>
          <a:p>
            <a:fld id="{72AA4977-7B5A-442A-9E1D-81D0EF847910}" type="slidenum">
              <a:rPr lang="en-US" smtClean="0">
                <a:latin typeface="Times New Roman" pitchFamily="18" charset="0"/>
                <a:cs typeface="Arial" charset="0"/>
              </a:rPr>
              <a:pPr/>
              <a:t>55</a:t>
            </a:fld>
            <a:endParaRPr lang="en-US" smtClean="0">
              <a:latin typeface="Times New Roman" pitchFamily="18" charset="0"/>
              <a:cs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tb102302032</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p:spPr>
        <p:txBody>
          <a:bodyPr/>
          <a:lstStyle/>
          <a:p>
            <a:r>
              <a:rPr lang="en-US" dirty="0" smtClean="0">
                <a:latin typeface="Times New Roman" pitchFamily="18" charset="0"/>
              </a:rPr>
              <a:t>tb052508462</a:t>
            </a:r>
          </a:p>
        </p:txBody>
      </p:sp>
      <p:sp>
        <p:nvSpPr>
          <p:cNvPr id="130051" name="Slide Number Placeholder 3"/>
          <p:cNvSpPr>
            <a:spLocks noGrp="1"/>
          </p:cNvSpPr>
          <p:nvPr>
            <p:ph type="sldNum" sz="quarter" idx="5"/>
          </p:nvPr>
        </p:nvSpPr>
        <p:spPr>
          <a:noFill/>
        </p:spPr>
        <p:txBody>
          <a:bodyPr/>
          <a:lstStyle/>
          <a:p>
            <a:fld id="{71426504-3510-487F-8C02-2A2867AC27EB}" type="slidenum">
              <a:rPr lang="en-US" smtClean="0">
                <a:latin typeface="Times New Roman" pitchFamily="18" charset="0"/>
                <a:cs typeface="Arial" charset="0"/>
              </a:rPr>
              <a:pPr/>
              <a:t>56</a:t>
            </a:fld>
            <a:endParaRPr lang="en-US" smtClean="0">
              <a:latin typeface="Times New Roman" pitchFamily="18"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a:ln/>
        </p:spPr>
      </p:sp>
      <p:sp>
        <p:nvSpPr>
          <p:cNvPr id="171010" name="Notes Placeholder 2"/>
          <p:cNvSpPr>
            <a:spLocks noGrp="1"/>
          </p:cNvSpPr>
          <p:nvPr>
            <p:ph type="body" idx="1"/>
          </p:nvPr>
        </p:nvSpPr>
        <p:spPr>
          <a:noFill/>
          <a:ln/>
        </p:spPr>
        <p:txBody>
          <a:bodyPr/>
          <a:lstStyle/>
          <a:p>
            <a:r>
              <a:rPr lang="en-US" dirty="0" smtClean="0">
                <a:latin typeface="Times New Roman" pitchFamily="18" charset="0"/>
              </a:rPr>
              <a:t>tb052508464</a:t>
            </a:r>
          </a:p>
        </p:txBody>
      </p:sp>
      <p:sp>
        <p:nvSpPr>
          <p:cNvPr id="171011" name="Slide Number Placeholder 3"/>
          <p:cNvSpPr>
            <a:spLocks noGrp="1"/>
          </p:cNvSpPr>
          <p:nvPr>
            <p:ph type="sldNum" sz="quarter" idx="5"/>
          </p:nvPr>
        </p:nvSpPr>
        <p:spPr>
          <a:noFill/>
        </p:spPr>
        <p:txBody>
          <a:bodyPr/>
          <a:lstStyle/>
          <a:p>
            <a:fld id="{6A250659-630E-47F1-85BC-162FA0FE1F60}" type="slidenum">
              <a:rPr lang="en-US" smtClean="0">
                <a:latin typeface="Times New Roman" pitchFamily="18" charset="0"/>
                <a:cs typeface="Arial" charset="0"/>
              </a:rPr>
              <a:pPr/>
              <a:t>57</a:t>
            </a:fld>
            <a:endParaRPr lang="en-US" smtClean="0">
              <a:latin typeface="Times New Roman" pitchFamily="18" charset="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055"/>
          <p:cNvSpPr>
            <a:spLocks noGrp="1" noChangeArrowheads="1"/>
          </p:cNvSpPr>
          <p:nvPr>
            <p:ph type="sldNum" sz="quarter" idx="5"/>
          </p:nvPr>
        </p:nvSpPr>
        <p:spPr>
          <a:noFill/>
        </p:spPr>
        <p:txBody>
          <a:bodyPr/>
          <a:lstStyle/>
          <a:p>
            <a:fld id="{614930D1-5581-4CC9-A49D-D79FC5A1DFAC}" type="slidenum">
              <a:rPr lang="en-US" smtClean="0">
                <a:latin typeface="Times New Roman" pitchFamily="18" charset="0"/>
                <a:cs typeface="Arial" charset="0"/>
              </a:rPr>
              <a:pPr/>
              <a:t>58</a:t>
            </a:fld>
            <a:endParaRPr lang="en-US" smtClean="0">
              <a:latin typeface="Times New Roman" pitchFamily="18" charset="0"/>
              <a:cs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tb011300103</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a:ln/>
        </p:spPr>
      </p:sp>
      <p:sp>
        <p:nvSpPr>
          <p:cNvPr id="132098" name="Notes Placeholder 2"/>
          <p:cNvSpPr>
            <a:spLocks noGrp="1"/>
          </p:cNvSpPr>
          <p:nvPr>
            <p:ph type="body" idx="1"/>
          </p:nvPr>
        </p:nvSpPr>
        <p:spPr>
          <a:noFill/>
          <a:ln/>
        </p:spPr>
        <p:txBody>
          <a:bodyPr/>
          <a:lstStyle/>
          <a:p>
            <a:r>
              <a:rPr lang="en-US" dirty="0" smtClean="0">
                <a:latin typeface="Times New Roman" pitchFamily="18" charset="0"/>
              </a:rPr>
              <a:t>tb032407488</a:t>
            </a:r>
          </a:p>
        </p:txBody>
      </p:sp>
      <p:sp>
        <p:nvSpPr>
          <p:cNvPr id="132099" name="Slide Number Placeholder 3"/>
          <p:cNvSpPr>
            <a:spLocks noGrp="1"/>
          </p:cNvSpPr>
          <p:nvPr>
            <p:ph type="sldNum" sz="quarter" idx="5"/>
          </p:nvPr>
        </p:nvSpPr>
        <p:spPr>
          <a:noFill/>
        </p:spPr>
        <p:txBody>
          <a:bodyPr/>
          <a:lstStyle/>
          <a:p>
            <a:fld id="{3CBF66AB-AE4C-4491-9DD2-77C83FEF498D}" type="slidenum">
              <a:rPr lang="en-US" smtClean="0">
                <a:latin typeface="Times New Roman" pitchFamily="18" charset="0"/>
                <a:cs typeface="Arial" charset="0"/>
              </a:rPr>
              <a:pPr/>
              <a:t>59</a:t>
            </a:fld>
            <a:endParaRPr lang="en-US" smtClean="0">
              <a:latin typeface="Times New Roman" pitchFamily="18"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p:spPr>
        <p:txBody>
          <a:bodyPr/>
          <a:lstStyle/>
          <a:p>
            <a:pPr marL="228600" indent="-228600" eaLnBrk="1" hangingPunct="1"/>
            <a:r>
              <a:rPr lang="en-US" b="1" dirty="0" smtClean="0">
                <a:latin typeface="Times New Roman" pitchFamily="18" charset="0"/>
              </a:rPr>
              <a:t>Herod’s City</a:t>
            </a:r>
          </a:p>
          <a:p>
            <a:pPr marL="228600" indent="-228600" eaLnBrk="1" hangingPunct="1">
              <a:buFontTx/>
              <a:buAutoNum type="arabicPeriod"/>
            </a:pPr>
            <a:r>
              <a:rPr lang="en-US" dirty="0" smtClean="0">
                <a:latin typeface="Times New Roman" pitchFamily="18" charset="0"/>
              </a:rPr>
              <a:t>Caesarea was given to King Herod by Caesar Augustus in 30 BC, and construction was begun by Herod in 22. The city was named after the giver, and the port was named </a:t>
            </a:r>
            <a:r>
              <a:rPr lang="en-US" dirty="0" err="1" smtClean="0">
                <a:latin typeface="Times New Roman" pitchFamily="18" charset="0"/>
              </a:rPr>
              <a:t>Sebastos</a:t>
            </a:r>
            <a:r>
              <a:rPr lang="en-US" dirty="0" smtClean="0">
                <a:latin typeface="Times New Roman" pitchFamily="18" charset="0"/>
              </a:rPr>
              <a:t>, which is Greek for Augustus.</a:t>
            </a:r>
          </a:p>
          <a:p>
            <a:pPr marL="228600" indent="-228600" eaLnBrk="1" hangingPunct="1">
              <a:buFontTx/>
              <a:buAutoNum type="arabicPeriod"/>
            </a:pPr>
            <a:r>
              <a:rPr lang="en-US" dirty="0" smtClean="0">
                <a:latin typeface="Times New Roman" pitchFamily="18" charset="0"/>
              </a:rPr>
              <a:t>“The great port city of Caesarea was born out of the genius of one man: Herod the Great (c. 73-74 BC). This Idumean politician, with the support of the rulers at Rome, rose to become king of Judea. On the site of a dilapidated town, he built a glorious new city, splendid in every detail—from its chief temple down to its sewer system. The effort took over a decade (from 22 to 10/9, when festivities were held to commemorate completion), but Herod spared no expense in materials or in construction. He named the new city Caesarea as a politic compliment to the emperor under whose aegis he rose, Caesar Augustus” (Burrell, Gleason, and Netzer 1993: 50).</a:t>
            </a:r>
          </a:p>
          <a:p>
            <a:pPr marL="228600" indent="-228600" eaLnBrk="1" hangingPunct="1">
              <a:buFontTx/>
              <a:buAutoNum type="arabicPeriod"/>
            </a:pPr>
            <a:r>
              <a:rPr lang="en-US" dirty="0" smtClean="0">
                <a:latin typeface="Times New Roman" pitchFamily="18" charset="0"/>
              </a:rPr>
              <a:t>Caesarea was built upon an artificial hill podium. From Herod’s viewpoint, this city was one of the most important cities in his kingdom economically. It is not clear whether Herod’s city was walled or not, but the later Byzantine city was walled.</a:t>
            </a:r>
          </a:p>
          <a:p>
            <a:pPr marL="228600" indent="-228600" eaLnBrk="1" hangingPunct="1">
              <a:buFontTx/>
              <a:buAutoNum type="arabicPeriod"/>
            </a:pPr>
            <a:r>
              <a:rPr lang="en-US" dirty="0" smtClean="0">
                <a:latin typeface="Times New Roman" pitchFamily="18" charset="0"/>
              </a:rPr>
              <a:t>In Herod’s day, the city had a population of 100,000, larger even than Jerusalem, and covered about 170 acres.</a:t>
            </a:r>
          </a:p>
          <a:p>
            <a:pPr marL="228600" indent="-228600" eaLnBrk="1" hangingPunct="1"/>
            <a:endParaRPr lang="en-US" dirty="0" smtClean="0">
              <a:latin typeface="Times New Roman" pitchFamily="18" charset="0"/>
            </a:endParaRPr>
          </a:p>
          <a:p>
            <a:pPr marL="228600" indent="-228600"/>
            <a:r>
              <a:rPr lang="en-US" dirty="0" smtClean="0">
                <a:latin typeface="Times New Roman" pitchFamily="18" charset="0"/>
              </a:rPr>
              <a:t>tb121704923</a:t>
            </a:r>
          </a:p>
        </p:txBody>
      </p:sp>
      <p:sp>
        <p:nvSpPr>
          <p:cNvPr id="23555" name="Slide Number Placeholder 3"/>
          <p:cNvSpPr>
            <a:spLocks noGrp="1"/>
          </p:cNvSpPr>
          <p:nvPr>
            <p:ph type="sldNum" sz="quarter" idx="5"/>
          </p:nvPr>
        </p:nvSpPr>
        <p:spPr>
          <a:noFill/>
        </p:spPr>
        <p:txBody>
          <a:bodyPr/>
          <a:lstStyle/>
          <a:p>
            <a:fld id="{84A7188D-FD12-4472-810B-57F48BB7FFF1}" type="slidenum">
              <a:rPr lang="en-US" smtClean="0">
                <a:latin typeface="Times New Roman" pitchFamily="18" charset="0"/>
                <a:cs typeface="Arial" charset="0"/>
              </a:rPr>
              <a:pPr/>
              <a:t>6</a:t>
            </a:fld>
            <a:endParaRPr lang="en-US" smtClean="0">
              <a:latin typeface="Times New Roman" pitchFamily="18" charset="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a:ln/>
        </p:spPr>
      </p:sp>
      <p:sp>
        <p:nvSpPr>
          <p:cNvPr id="134146" name="Notes Placeholder 2"/>
          <p:cNvSpPr>
            <a:spLocks noGrp="1"/>
          </p:cNvSpPr>
          <p:nvPr>
            <p:ph type="body" idx="1"/>
          </p:nvPr>
        </p:nvSpPr>
        <p:spPr>
          <a:noFill/>
          <a:ln/>
        </p:spPr>
        <p:txBody>
          <a:bodyPr/>
          <a:lstStyle/>
          <a:p>
            <a:r>
              <a:rPr lang="en-US" dirty="0" smtClean="0">
                <a:latin typeface="Times New Roman" pitchFamily="18" charset="0"/>
              </a:rPr>
              <a:t>tb052806609</a:t>
            </a:r>
          </a:p>
        </p:txBody>
      </p:sp>
      <p:sp>
        <p:nvSpPr>
          <p:cNvPr id="134147" name="Slide Number Placeholder 3"/>
          <p:cNvSpPr>
            <a:spLocks noGrp="1"/>
          </p:cNvSpPr>
          <p:nvPr>
            <p:ph type="sldNum" sz="quarter" idx="5"/>
          </p:nvPr>
        </p:nvSpPr>
        <p:spPr>
          <a:noFill/>
        </p:spPr>
        <p:txBody>
          <a:bodyPr/>
          <a:lstStyle/>
          <a:p>
            <a:fld id="{E0603761-78CF-4282-B53B-7CAB1D4CACAD}" type="slidenum">
              <a:rPr lang="en-US" smtClean="0">
                <a:latin typeface="Times New Roman" pitchFamily="18" charset="0"/>
                <a:cs typeface="Arial" charset="0"/>
              </a:rPr>
              <a:pPr/>
              <a:t>60</a:t>
            </a:fld>
            <a:endParaRPr lang="en-US" smtClean="0">
              <a:latin typeface="Times New Roman" pitchFamily="18" charset="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p:spPr>
        <p:txBody>
          <a:bodyPr/>
          <a:lstStyle/>
          <a:p>
            <a:r>
              <a:rPr lang="en-US" dirty="0" smtClean="0">
                <a:latin typeface="Times New Roman" pitchFamily="18" charset="0"/>
              </a:rPr>
              <a:t>tb052905389</a:t>
            </a:r>
          </a:p>
        </p:txBody>
      </p:sp>
      <p:sp>
        <p:nvSpPr>
          <p:cNvPr id="136195" name="Slide Number Placeholder 3"/>
          <p:cNvSpPr>
            <a:spLocks noGrp="1"/>
          </p:cNvSpPr>
          <p:nvPr>
            <p:ph type="sldNum" sz="quarter" idx="5"/>
          </p:nvPr>
        </p:nvSpPr>
        <p:spPr>
          <a:noFill/>
        </p:spPr>
        <p:txBody>
          <a:bodyPr/>
          <a:lstStyle/>
          <a:p>
            <a:fld id="{29870CFE-7633-48BC-BE6D-F9CCD6209C9C}" type="slidenum">
              <a:rPr lang="en-US" smtClean="0">
                <a:latin typeface="Times New Roman" pitchFamily="18" charset="0"/>
                <a:cs typeface="Arial" charset="0"/>
              </a:rPr>
              <a:pPr/>
              <a:t>61</a:t>
            </a:fld>
            <a:endParaRPr lang="en-US" smtClean="0">
              <a:latin typeface="Times New Roman" pitchFamily="18" charset="0"/>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ln/>
        </p:spPr>
      </p:sp>
      <p:sp>
        <p:nvSpPr>
          <p:cNvPr id="138242" name="Notes Placeholder 2"/>
          <p:cNvSpPr>
            <a:spLocks noGrp="1"/>
          </p:cNvSpPr>
          <p:nvPr>
            <p:ph type="body" idx="1"/>
          </p:nvPr>
        </p:nvSpPr>
        <p:spPr>
          <a:noFill/>
          <a:ln/>
        </p:spPr>
        <p:txBody>
          <a:bodyPr/>
          <a:lstStyle/>
          <a:p>
            <a:r>
              <a:rPr lang="en-US" dirty="0" smtClean="0">
                <a:latin typeface="Times New Roman" pitchFamily="18" charset="0"/>
              </a:rPr>
              <a:t>tb052905380</a:t>
            </a:r>
          </a:p>
        </p:txBody>
      </p:sp>
      <p:sp>
        <p:nvSpPr>
          <p:cNvPr id="138243" name="Slide Number Placeholder 3"/>
          <p:cNvSpPr>
            <a:spLocks noGrp="1"/>
          </p:cNvSpPr>
          <p:nvPr>
            <p:ph type="sldNum" sz="quarter" idx="5"/>
          </p:nvPr>
        </p:nvSpPr>
        <p:spPr>
          <a:noFill/>
        </p:spPr>
        <p:txBody>
          <a:bodyPr/>
          <a:lstStyle/>
          <a:p>
            <a:fld id="{220B23C0-22C8-426E-B66D-1577AC8F6E10}" type="slidenum">
              <a:rPr lang="en-US" smtClean="0">
                <a:latin typeface="Times New Roman" pitchFamily="18" charset="0"/>
                <a:cs typeface="Arial" charset="0"/>
              </a:rPr>
              <a:pPr/>
              <a:t>62</a:t>
            </a:fld>
            <a:endParaRPr lang="en-US" smtClean="0">
              <a:latin typeface="Times New Roman" pitchFamily="18" charset="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a:noFill/>
          <a:ln/>
        </p:spPr>
        <p:txBody>
          <a:bodyPr/>
          <a:lstStyle/>
          <a:p>
            <a:r>
              <a:rPr lang="en-US" dirty="0" smtClean="0">
                <a:latin typeface="Times New Roman" pitchFamily="18" charset="0"/>
              </a:rPr>
              <a:t>tb052905397</a:t>
            </a:r>
          </a:p>
        </p:txBody>
      </p:sp>
      <p:sp>
        <p:nvSpPr>
          <p:cNvPr id="140291" name="Slide Number Placeholder 3"/>
          <p:cNvSpPr>
            <a:spLocks noGrp="1"/>
          </p:cNvSpPr>
          <p:nvPr>
            <p:ph type="sldNum" sz="quarter" idx="5"/>
          </p:nvPr>
        </p:nvSpPr>
        <p:spPr>
          <a:noFill/>
        </p:spPr>
        <p:txBody>
          <a:bodyPr/>
          <a:lstStyle/>
          <a:p>
            <a:fld id="{3A7F8C93-14DA-42EF-8C8D-FBCDC733CC3B}" type="slidenum">
              <a:rPr lang="en-US" smtClean="0">
                <a:latin typeface="Times New Roman" pitchFamily="18" charset="0"/>
                <a:cs typeface="Arial" charset="0"/>
              </a:rPr>
              <a:pPr/>
              <a:t>63</a:t>
            </a:fld>
            <a:endParaRPr lang="en-US" smtClean="0">
              <a:latin typeface="Times New Roman" pitchFamily="18" charset="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a:noFill/>
          <a:ln/>
        </p:spPr>
        <p:txBody>
          <a:bodyPr/>
          <a:lstStyle/>
          <a:p>
            <a:r>
              <a:rPr lang="en-US" dirty="0" smtClean="0">
                <a:latin typeface="Times New Roman" pitchFamily="18" charset="0"/>
              </a:rPr>
              <a:t>tbs48329011</a:t>
            </a:r>
          </a:p>
        </p:txBody>
      </p:sp>
      <p:sp>
        <p:nvSpPr>
          <p:cNvPr id="142339" name="Slide Number Placeholder 3"/>
          <p:cNvSpPr>
            <a:spLocks noGrp="1"/>
          </p:cNvSpPr>
          <p:nvPr>
            <p:ph type="sldNum" sz="quarter" idx="5"/>
          </p:nvPr>
        </p:nvSpPr>
        <p:spPr>
          <a:noFill/>
        </p:spPr>
        <p:txBody>
          <a:bodyPr/>
          <a:lstStyle/>
          <a:p>
            <a:fld id="{8296D020-4A8A-421D-AEAB-4EEE839ACEAB}" type="slidenum">
              <a:rPr lang="en-US" smtClean="0">
                <a:latin typeface="Times New Roman" pitchFamily="18" charset="0"/>
                <a:cs typeface="Arial" charset="0"/>
              </a:rPr>
              <a:pPr/>
              <a:t>64</a:t>
            </a:fld>
            <a:endParaRPr lang="en-US" smtClean="0">
              <a:latin typeface="Times New Roman" pitchFamily="18" charset="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a:noFill/>
          <a:ln/>
        </p:spPr>
        <p:txBody>
          <a:bodyPr/>
          <a:lstStyle/>
          <a:p>
            <a:r>
              <a:rPr lang="en-US" b="1" smtClean="0">
                <a:latin typeface="Times New Roman" pitchFamily="18" charset="0"/>
              </a:rPr>
              <a:t>Underwater Excavations</a:t>
            </a:r>
          </a:p>
          <a:p>
            <a:r>
              <a:rPr lang="en-US" smtClean="0">
                <a:latin typeface="Times New Roman" pitchFamily="18" charset="0"/>
              </a:rPr>
              <a:t>The earliest underwater studies were carried out by the Caesarea Ancient Harbour Excavation Project (CAHEP). This program was succeeded by the maritime unit of the Combined Caesarea Expeditions (CCE) under the direction of A. Raban and E. G. Reinhardt. “The ongoing project conducts an annual field season with student volunteers from both institutions [the University of Haifa and McMaster University] as well as others from around the world. The focus of the underwater research has shifted lately toward geoarchaeology, in an attempt to comprehend the history of maritime activity at Caesarea and the demise of Sebastos in the context of environmental changes and topographical alternations on the waterfront” (Raban 2008: 1680).</a:t>
            </a:r>
          </a:p>
          <a:p>
            <a:endParaRPr lang="en-US" smtClean="0">
              <a:latin typeface="Times New Roman" pitchFamily="18" charset="0"/>
            </a:endParaRPr>
          </a:p>
          <a:p>
            <a:r>
              <a:rPr lang="en-US" smtClean="0">
                <a:latin typeface="Times New Roman" pitchFamily="18" charset="0"/>
              </a:rPr>
              <a:t>tb052806600</a:t>
            </a:r>
          </a:p>
        </p:txBody>
      </p:sp>
      <p:sp>
        <p:nvSpPr>
          <p:cNvPr id="144387" name="Slide Number Placeholder 3"/>
          <p:cNvSpPr>
            <a:spLocks noGrp="1"/>
          </p:cNvSpPr>
          <p:nvPr>
            <p:ph type="sldNum" sz="quarter" idx="5"/>
          </p:nvPr>
        </p:nvSpPr>
        <p:spPr>
          <a:noFill/>
        </p:spPr>
        <p:txBody>
          <a:bodyPr/>
          <a:lstStyle/>
          <a:p>
            <a:fld id="{875ED337-13E0-41A8-A7BD-FCAA34A0EC1D}" type="slidenum">
              <a:rPr lang="en-US" smtClean="0">
                <a:latin typeface="Times New Roman" pitchFamily="18" charset="0"/>
                <a:cs typeface="Arial" charset="0"/>
              </a:rPr>
              <a:pPr/>
              <a:t>65</a:t>
            </a:fld>
            <a:endParaRPr lang="en-US" smtClean="0">
              <a:latin typeface="Times New Roman" pitchFamily="18" charset="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r>
              <a:rPr lang="en-US" b="1" smtClean="0">
                <a:latin typeface="Times New Roman" pitchFamily="18" charset="0"/>
              </a:rPr>
              <a:t>Underwater Museum</a:t>
            </a:r>
          </a:p>
          <a:p>
            <a:r>
              <a:rPr lang="en-US" smtClean="0">
                <a:latin typeface="Times New Roman" pitchFamily="18" charset="0"/>
              </a:rPr>
              <a:t>Visitors to Caesarea may tour the ancient harbor underwater by means of four trails. Each diver is provided with a waterproof map of the underwater park by which they can find their way from signpost to signpost. There are a total of 28 marked sites. On the trails, divers can see the harbor foundations, shipwrecks, lighthouse, and a series of anchors from different periods.</a:t>
            </a:r>
          </a:p>
          <a:p>
            <a:endParaRPr lang="en-US" smtClean="0">
              <a:latin typeface="Times New Roman" pitchFamily="18" charset="0"/>
            </a:endParaRPr>
          </a:p>
          <a:p>
            <a:r>
              <a:rPr lang="en-US" smtClean="0">
                <a:latin typeface="Times New Roman" pitchFamily="18" charset="0"/>
              </a:rPr>
              <a:t>tb052806606</a:t>
            </a:r>
          </a:p>
        </p:txBody>
      </p:sp>
      <p:sp>
        <p:nvSpPr>
          <p:cNvPr id="146435" name="Slide Number Placeholder 3"/>
          <p:cNvSpPr>
            <a:spLocks noGrp="1"/>
          </p:cNvSpPr>
          <p:nvPr>
            <p:ph type="sldNum" sz="quarter" idx="5"/>
          </p:nvPr>
        </p:nvSpPr>
        <p:spPr>
          <a:noFill/>
        </p:spPr>
        <p:txBody>
          <a:bodyPr/>
          <a:lstStyle/>
          <a:p>
            <a:fld id="{587D8B8C-B263-43AC-8CC3-6940E784FD68}" type="slidenum">
              <a:rPr lang="en-US" smtClean="0">
                <a:latin typeface="Times New Roman" pitchFamily="18" charset="0"/>
                <a:cs typeface="Arial" charset="0"/>
              </a:rPr>
              <a:pPr/>
              <a:t>66</a:t>
            </a:fld>
            <a:endParaRPr lang="en-US" smtClean="0">
              <a:latin typeface="Times New Roman" pitchFamily="18" charset="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a:ln/>
        </p:spPr>
      </p:sp>
      <p:sp>
        <p:nvSpPr>
          <p:cNvPr id="148482" name="Notes Placeholder 2"/>
          <p:cNvSpPr>
            <a:spLocks noGrp="1"/>
          </p:cNvSpPr>
          <p:nvPr>
            <p:ph type="body" idx="1"/>
          </p:nvPr>
        </p:nvSpPr>
        <p:spPr>
          <a:noFill/>
          <a:ln/>
        </p:spPr>
        <p:txBody>
          <a:bodyPr/>
          <a:lstStyle/>
          <a:p>
            <a:r>
              <a:rPr lang="en-US" dirty="0" smtClean="0">
                <a:latin typeface="Times New Roman" pitchFamily="18" charset="0"/>
              </a:rPr>
              <a:t>tb052905372</a:t>
            </a:r>
          </a:p>
        </p:txBody>
      </p:sp>
      <p:sp>
        <p:nvSpPr>
          <p:cNvPr id="148483" name="Slide Number Placeholder 3"/>
          <p:cNvSpPr>
            <a:spLocks noGrp="1"/>
          </p:cNvSpPr>
          <p:nvPr>
            <p:ph type="sldNum" sz="quarter" idx="5"/>
          </p:nvPr>
        </p:nvSpPr>
        <p:spPr>
          <a:noFill/>
        </p:spPr>
        <p:txBody>
          <a:bodyPr/>
          <a:lstStyle/>
          <a:p>
            <a:fld id="{843707C6-CBEB-4EC4-A330-31468ED99BB4}" type="slidenum">
              <a:rPr lang="en-US" smtClean="0">
                <a:latin typeface="Times New Roman" pitchFamily="18" charset="0"/>
                <a:cs typeface="Arial" charset="0"/>
              </a:rPr>
              <a:pPr/>
              <a:t>67</a:t>
            </a:fld>
            <a:endParaRPr lang="en-US" smtClean="0">
              <a:latin typeface="Times New Roman" pitchFamily="18"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152400" indent="-152400" eaLnBrk="1" hangingPunct="1"/>
            <a:r>
              <a:rPr lang="en-US" b="1" dirty="0" smtClean="0">
                <a:latin typeface="Times New Roman" pitchFamily="18" charset="0"/>
              </a:rPr>
              <a:t>The Early Church in Caesarea</a:t>
            </a:r>
          </a:p>
          <a:p>
            <a:pPr marL="152400" indent="-152400" eaLnBrk="1" hangingPunct="1">
              <a:buFontTx/>
              <a:buAutoNum type="arabicPeriod"/>
            </a:pPr>
            <a:r>
              <a:rPr lang="en-US" dirty="0" smtClean="0">
                <a:latin typeface="Times New Roman" pitchFamily="18" charset="0"/>
              </a:rPr>
              <a:t>Caesarea was the main city for Christianity in the first centuries.</a:t>
            </a:r>
          </a:p>
          <a:p>
            <a:pPr marL="152400" indent="-152400" eaLnBrk="1" hangingPunct="1">
              <a:buFontTx/>
              <a:buAutoNum type="arabicPeriod"/>
            </a:pPr>
            <a:r>
              <a:rPr lang="en-US" dirty="0" smtClean="0">
                <a:latin typeface="Times New Roman" pitchFamily="18" charset="0"/>
              </a:rPr>
              <a:t>Origen lived here from 231 to 250. </a:t>
            </a:r>
          </a:p>
          <a:p>
            <a:pPr marL="152400" indent="-152400" eaLnBrk="1" hangingPunct="1">
              <a:buFontTx/>
              <a:buAutoNum type="arabicPeriod"/>
            </a:pPr>
            <a:r>
              <a:rPr lang="en-US" dirty="0" err="1" smtClean="0">
                <a:latin typeface="Times New Roman" pitchFamily="18" charset="0"/>
              </a:rPr>
              <a:t>Pamphilius</a:t>
            </a:r>
            <a:r>
              <a:rPr lang="en-US" dirty="0" smtClean="0">
                <a:latin typeface="Times New Roman" pitchFamily="18" charset="0"/>
              </a:rPr>
              <a:t> (d. 309) continued Origen’s tradition of scholarship, and created a library second only to that of Alexandria. In 630, the library contained 30,000 volumes.</a:t>
            </a:r>
          </a:p>
          <a:p>
            <a:pPr marL="152400" indent="-152400" eaLnBrk="1" hangingPunct="1">
              <a:buFontTx/>
              <a:buAutoNum type="arabicPeriod"/>
            </a:pPr>
            <a:r>
              <a:rPr lang="en-US" dirty="0" smtClean="0">
                <a:latin typeface="Times New Roman" pitchFamily="18" charset="0"/>
              </a:rPr>
              <a:t>Eusebius (260-340) was </a:t>
            </a:r>
            <a:r>
              <a:rPr lang="en-US" dirty="0" err="1" smtClean="0">
                <a:latin typeface="Times New Roman" pitchFamily="18" charset="0"/>
              </a:rPr>
              <a:t>Pamphilius</a:t>
            </a:r>
            <a:r>
              <a:rPr lang="en-US" dirty="0" smtClean="0">
                <a:latin typeface="Times New Roman" pitchFamily="18" charset="0"/>
              </a:rPr>
              <a:t>’ student. He lived here 25 years, writing the </a:t>
            </a:r>
            <a:r>
              <a:rPr lang="en-US" i="1" u="none" dirty="0" smtClean="0">
                <a:latin typeface="Times New Roman" pitchFamily="18" charset="0"/>
              </a:rPr>
              <a:t>Onomasticon</a:t>
            </a:r>
            <a:r>
              <a:rPr lang="en-US" dirty="0" smtClean="0">
                <a:latin typeface="Times New Roman" pitchFamily="18" charset="0"/>
              </a:rPr>
              <a:t> and </a:t>
            </a:r>
            <a:r>
              <a:rPr lang="en-US" i="1" u="none" dirty="0" smtClean="0">
                <a:latin typeface="Times New Roman" pitchFamily="18" charset="0"/>
              </a:rPr>
              <a:t>Ecclesiastical History.</a:t>
            </a:r>
            <a:r>
              <a:rPr lang="en-US" dirty="0" smtClean="0">
                <a:latin typeface="Times New Roman" pitchFamily="18" charset="0"/>
              </a:rPr>
              <a:t> He became bishop of Caesarea in 314.</a:t>
            </a:r>
          </a:p>
          <a:p>
            <a:pPr marL="152400" indent="-152400" eaLnBrk="1" hangingPunct="1">
              <a:buFontTx/>
              <a:buAutoNum type="arabicPeriod"/>
            </a:pPr>
            <a:r>
              <a:rPr lang="en-US" dirty="0" smtClean="0">
                <a:latin typeface="Times New Roman" pitchFamily="18" charset="0"/>
              </a:rPr>
              <a:t>Caesarea was the capital of the province of Palestine for nearly 600 years.</a:t>
            </a:r>
          </a:p>
          <a:p>
            <a:pPr marL="152400" indent="-152400" eaLnBrk="1" hangingPunct="1">
              <a:buFontTx/>
              <a:buAutoNum type="arabicPeriod"/>
            </a:pPr>
            <a:r>
              <a:rPr lang="en-US" dirty="0" smtClean="0">
                <a:latin typeface="Times New Roman" pitchFamily="18" charset="0"/>
              </a:rPr>
              <a:t>The Byzantine city had an estimated population of 100,000.</a:t>
            </a:r>
          </a:p>
          <a:p>
            <a:pPr marL="152400" indent="-152400"/>
            <a:endParaRPr lang="en-US" dirty="0" smtClean="0">
              <a:latin typeface="Times New Roman" pitchFamily="18" charset="0"/>
            </a:endParaRPr>
          </a:p>
          <a:p>
            <a:pPr marL="152400" indent="-152400"/>
            <a:r>
              <a:rPr lang="en-US" dirty="0" smtClean="0">
                <a:latin typeface="Times New Roman" pitchFamily="18" charset="0"/>
              </a:rPr>
              <a:t>tb100505493</a:t>
            </a:r>
          </a:p>
        </p:txBody>
      </p:sp>
      <p:sp>
        <p:nvSpPr>
          <p:cNvPr id="123907" name="Slide Number Placeholder 3"/>
          <p:cNvSpPr>
            <a:spLocks noGrp="1"/>
          </p:cNvSpPr>
          <p:nvPr>
            <p:ph type="sldNum" sz="quarter" idx="5"/>
          </p:nvPr>
        </p:nvSpPr>
        <p:spPr>
          <a:noFill/>
        </p:spPr>
        <p:txBody>
          <a:bodyPr/>
          <a:lstStyle/>
          <a:p>
            <a:fld id="{76E8771D-9A42-403F-AEB0-69FE5B2FEEDB}" type="slidenum">
              <a:rPr lang="en-US" smtClean="0">
                <a:latin typeface="Times New Roman" pitchFamily="18" charset="0"/>
                <a:cs typeface="Arial" charset="0"/>
              </a:rPr>
              <a:pPr/>
              <a:t>68</a:t>
            </a:fld>
            <a:endParaRPr lang="en-US" smtClean="0">
              <a:latin typeface="Times New Roman" pitchFamily="18" charset="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18" charset="0"/>
              </a:rPr>
              <a:t>The Crusader city occupied only a fraction of the area of the Roman and Byzantine cities, and it had a population of about 12,000.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bb00190102.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88469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eaLnBrk="1" hangingPunct="1">
              <a:defRPr/>
            </a:pPr>
            <a:r>
              <a:rPr lang="en-US" sz="1100" b="1" dirty="0" smtClean="0"/>
              <a:t>Josephus on Herod’s Construction of Caesarea</a:t>
            </a:r>
          </a:p>
          <a:p>
            <a:pPr eaLnBrk="1" hangingPunct="1">
              <a:defRPr/>
            </a:pPr>
            <a:r>
              <a:rPr lang="en-US" sz="1100" dirty="0" smtClean="0"/>
              <a:t> “When Herod had observed that there was a place near the sea, formerly called Strato’s Tower, which was very well suited to be the site of a city, he set about making a magnificent plan and put up buildings all over the city, not of ordinary material but of white stone. He also adorned it with a very costly palace, with civic halls and--what was greatest of all and required the most labor--with a well-protected harbor, of the size of the Piraeus [of Athens], with landing-places and secondary anchorages inside…. In a circle round the harbor there was a continuous line of dwellings constructed of the most polished stone, and in their midst was a mound on which stood a temple of Caesar, visible a great way off to those sailing into the harbor, which had a statue of Rome and also one of Caesar….Herod also built a theater of stone in the city, and on the south side of the harbor, farther back, an amphitheater large enough to hold a great crowd of people, and conveniently situated for a view of the sea” (</a:t>
            </a:r>
            <a:r>
              <a:rPr lang="en-US" sz="1100" i="1" dirty="0" smtClean="0"/>
              <a:t>Ant.</a:t>
            </a:r>
            <a:r>
              <a:rPr lang="en-US" sz="1100" dirty="0" smtClean="0"/>
              <a:t> XV.331-341). Herod “displayed here, as nowhere else, the innate grandeur of his character.” He “triumphed over nature….Notwithstanding the totally recalcitrant nature of the site, he grappled with the difficulties so successfully that the solidity of his masonry defied the sea, while its beauty was such as if no obstacle had existed” (</a:t>
            </a:r>
            <a:r>
              <a:rPr lang="en-US" sz="1100" i="1" dirty="0" smtClean="0"/>
              <a:t>War</a:t>
            </a:r>
            <a:r>
              <a:rPr lang="en-US" sz="1100" dirty="0" smtClean="0"/>
              <a:t> 1.408-15).</a:t>
            </a:r>
          </a:p>
          <a:p>
            <a:pPr marL="228600" indent="-228600" eaLnBrk="1" hangingPunct="1">
              <a:defRPr/>
            </a:pPr>
            <a:r>
              <a:rPr lang="en-US" sz="1100" dirty="0" smtClean="0"/>
              <a:t> </a:t>
            </a:r>
          </a:p>
          <a:p>
            <a:pPr marL="228600" indent="-228600" eaLnBrk="1" hangingPunct="1">
              <a:defRPr/>
            </a:pPr>
            <a:r>
              <a:rPr lang="en-US" sz="1100" dirty="0" smtClean="0"/>
              <a:t>tb121704931</a:t>
            </a:r>
          </a:p>
        </p:txBody>
      </p:sp>
      <p:sp>
        <p:nvSpPr>
          <p:cNvPr id="25603" name="Slide Number Placeholder 3"/>
          <p:cNvSpPr>
            <a:spLocks noGrp="1"/>
          </p:cNvSpPr>
          <p:nvPr>
            <p:ph type="sldNum" sz="quarter" idx="5"/>
          </p:nvPr>
        </p:nvSpPr>
        <p:spPr>
          <a:noFill/>
        </p:spPr>
        <p:txBody>
          <a:bodyPr/>
          <a:lstStyle/>
          <a:p>
            <a:fld id="{FF6C5D49-7C25-42E4-81B7-15F4E874916B}" type="slidenum">
              <a:rPr lang="en-US" smtClean="0">
                <a:latin typeface="Times New Roman" pitchFamily="18" charset="0"/>
                <a:cs typeface="Arial" charset="0"/>
              </a:rPr>
              <a:pPr/>
              <a:t>7</a:t>
            </a:fld>
            <a:endParaRPr lang="en-US" smtClean="0">
              <a:latin typeface="Times New Roman" pitchFamily="18" charset="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ln/>
        </p:spPr>
      </p:sp>
      <p:sp>
        <p:nvSpPr>
          <p:cNvPr id="156674" name="Notes Placeholder 2"/>
          <p:cNvSpPr>
            <a:spLocks noGrp="1"/>
          </p:cNvSpPr>
          <p:nvPr>
            <p:ph type="body" idx="1"/>
          </p:nvPr>
        </p:nvSpPr>
        <p:spPr>
          <a:noFill/>
          <a:ln/>
        </p:spPr>
        <p:txBody>
          <a:bodyPr/>
          <a:lstStyle/>
          <a:p>
            <a:r>
              <a:rPr lang="en-US" dirty="0" smtClean="0">
                <a:latin typeface="Times New Roman" pitchFamily="18" charset="0"/>
              </a:rPr>
              <a:t>tbs48309011</a:t>
            </a:r>
          </a:p>
        </p:txBody>
      </p:sp>
      <p:sp>
        <p:nvSpPr>
          <p:cNvPr id="156675" name="Slide Number Placeholder 3"/>
          <p:cNvSpPr>
            <a:spLocks noGrp="1"/>
          </p:cNvSpPr>
          <p:nvPr>
            <p:ph type="sldNum" sz="quarter" idx="5"/>
          </p:nvPr>
        </p:nvSpPr>
        <p:spPr>
          <a:noFill/>
        </p:spPr>
        <p:txBody>
          <a:bodyPr/>
          <a:lstStyle/>
          <a:p>
            <a:fld id="{2221E566-41FE-4043-8826-368407F49D48}" type="slidenum">
              <a:rPr lang="en-US" smtClean="0">
                <a:latin typeface="Times New Roman" pitchFamily="18" charset="0"/>
                <a:cs typeface="Arial" charset="0"/>
              </a:rPr>
              <a:pPr/>
              <a:t>70</a:t>
            </a:fld>
            <a:endParaRPr lang="en-US" smtClean="0">
              <a:latin typeface="Times New Roman" pitchFamily="18" charset="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055"/>
          <p:cNvSpPr>
            <a:spLocks noGrp="1" noChangeArrowheads="1"/>
          </p:cNvSpPr>
          <p:nvPr>
            <p:ph type="sldNum" sz="quarter" idx="5"/>
          </p:nvPr>
        </p:nvSpPr>
        <p:spPr>
          <a:noFill/>
        </p:spPr>
        <p:txBody>
          <a:bodyPr/>
          <a:lstStyle/>
          <a:p>
            <a:fld id="{FA1AE353-3ED8-4D2A-A630-62AFC7A7D7A2}" type="slidenum">
              <a:rPr lang="en-US" smtClean="0">
                <a:latin typeface="Times New Roman" pitchFamily="18" charset="0"/>
                <a:cs typeface="Arial" charset="0"/>
              </a:rPr>
              <a:pPr/>
              <a:t>71</a:t>
            </a:fld>
            <a:endParaRPr lang="en-US" smtClean="0">
              <a:latin typeface="Times New Roman" pitchFamily="18" charset="0"/>
              <a:cs typeface="Arial"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Crusader fortifications and a 30-foot (9-m) deep moat were built by Louis IX of France (1251-1252) but were ineffective against the Sultan </a:t>
            </a:r>
            <a:r>
              <a:rPr lang="en-US" dirty="0" err="1" smtClean="0">
                <a:latin typeface="Times New Roman" pitchFamily="18" charset="0"/>
              </a:rPr>
              <a:t>Baybars</a:t>
            </a:r>
            <a:r>
              <a:rPr lang="en-US" dirty="0" smtClean="0">
                <a:latin typeface="Times New Roman" pitchFamily="18" charset="0"/>
              </a:rPr>
              <a:t> in 1265. The wall was 2,953 feet (900 m or 0.6 mi) long and 43 feet (13 m) high, had gates on all sides but the west, and had several posterns. The principal entrance was the East Gate, which has been beautifully restored. The ruins of the city became a source of building stone and lime.</a:t>
            </a:r>
          </a:p>
          <a:p>
            <a:pPr eaLnBrk="1" hangingPunct="1"/>
            <a:endParaRPr lang="en-US" b="1" u="sng" dirty="0" smtClean="0">
              <a:latin typeface="Times New Roman" pitchFamily="18" charset="0"/>
            </a:endParaRPr>
          </a:p>
          <a:p>
            <a:pPr eaLnBrk="1" hangingPunct="1"/>
            <a:r>
              <a:rPr lang="en-US" dirty="0" smtClean="0">
                <a:latin typeface="Times New Roman" pitchFamily="18" charset="0"/>
              </a:rPr>
              <a:t>tb052304877</a:t>
            </a:r>
          </a:p>
          <a:p>
            <a:pPr eaLnBrk="1" hangingPunct="1"/>
            <a:endParaRPr lang="en-US" dirty="0" smtClean="0">
              <a:latin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a:ln/>
        </p:spPr>
      </p:sp>
      <p:sp>
        <p:nvSpPr>
          <p:cNvPr id="160770" name="Notes Placeholder 2"/>
          <p:cNvSpPr>
            <a:spLocks noGrp="1"/>
          </p:cNvSpPr>
          <p:nvPr>
            <p:ph type="body" idx="1"/>
          </p:nvPr>
        </p:nvSpPr>
        <p:spPr>
          <a:noFill/>
          <a:ln/>
        </p:spPr>
        <p:txBody>
          <a:bodyPr/>
          <a:lstStyle/>
          <a:p>
            <a:r>
              <a:rPr lang="en-US" dirty="0" smtClean="0">
                <a:latin typeface="Times New Roman" pitchFamily="18" charset="0"/>
              </a:rPr>
              <a:t>tb032407472</a:t>
            </a:r>
          </a:p>
        </p:txBody>
      </p:sp>
      <p:sp>
        <p:nvSpPr>
          <p:cNvPr id="160771" name="Slide Number Placeholder 3"/>
          <p:cNvSpPr>
            <a:spLocks noGrp="1"/>
          </p:cNvSpPr>
          <p:nvPr>
            <p:ph type="sldNum" sz="quarter" idx="5"/>
          </p:nvPr>
        </p:nvSpPr>
        <p:spPr>
          <a:noFill/>
        </p:spPr>
        <p:txBody>
          <a:bodyPr/>
          <a:lstStyle/>
          <a:p>
            <a:fld id="{404ADF60-48C5-4F9E-BF8F-C8424D48C5E8}" type="slidenum">
              <a:rPr lang="en-US" smtClean="0">
                <a:latin typeface="Times New Roman" pitchFamily="18" charset="0"/>
                <a:cs typeface="Arial" charset="0"/>
              </a:rPr>
              <a:pPr/>
              <a:t>72</a:t>
            </a:fld>
            <a:endParaRPr lang="en-US" smtClean="0">
              <a:latin typeface="Times New Roman" pitchFamily="18" charset="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a:ln/>
        </p:spPr>
      </p:sp>
      <p:sp>
        <p:nvSpPr>
          <p:cNvPr id="162818" name="Notes Placeholder 2"/>
          <p:cNvSpPr>
            <a:spLocks noGrp="1"/>
          </p:cNvSpPr>
          <p:nvPr>
            <p:ph type="body" idx="1"/>
          </p:nvPr>
        </p:nvSpPr>
        <p:spPr>
          <a:noFill/>
          <a:ln/>
        </p:spPr>
        <p:txBody>
          <a:bodyPr/>
          <a:lstStyle/>
          <a:p>
            <a:r>
              <a:rPr lang="en-US" dirty="0" smtClean="0">
                <a:latin typeface="Times New Roman" pitchFamily="18" charset="0"/>
              </a:rPr>
              <a:t>The </a:t>
            </a:r>
            <a:r>
              <a:rPr lang="en-US" dirty="0" err="1" smtClean="0">
                <a:latin typeface="Times New Roman" pitchFamily="18" charset="0"/>
              </a:rPr>
              <a:t>Mamluk</a:t>
            </a:r>
            <a:r>
              <a:rPr lang="en-US" dirty="0" smtClean="0">
                <a:latin typeface="Times New Roman" pitchFamily="18" charset="0"/>
              </a:rPr>
              <a:t> sultan ordered the Crusader city destroyed in order to keep it from ever becoming an entry point for Western invaders.</a:t>
            </a:r>
          </a:p>
          <a:p>
            <a:endParaRPr lang="en-US" dirty="0" smtClean="0">
              <a:latin typeface="Times New Roman" pitchFamily="18" charset="0"/>
            </a:endParaRPr>
          </a:p>
          <a:p>
            <a:r>
              <a:rPr lang="en-US" dirty="0" smtClean="0">
                <a:latin typeface="Times New Roman" pitchFamily="18" charset="0"/>
              </a:rPr>
              <a:t>tb052905370</a:t>
            </a:r>
          </a:p>
        </p:txBody>
      </p:sp>
      <p:sp>
        <p:nvSpPr>
          <p:cNvPr id="162819" name="Slide Number Placeholder 3"/>
          <p:cNvSpPr>
            <a:spLocks noGrp="1"/>
          </p:cNvSpPr>
          <p:nvPr>
            <p:ph type="sldNum" sz="quarter" idx="5"/>
          </p:nvPr>
        </p:nvSpPr>
        <p:spPr>
          <a:noFill/>
        </p:spPr>
        <p:txBody>
          <a:bodyPr/>
          <a:lstStyle/>
          <a:p>
            <a:fld id="{77217BB4-CB93-49E1-B4C6-157BB1702E05}" type="slidenum">
              <a:rPr lang="en-US" smtClean="0">
                <a:latin typeface="Times New Roman" pitchFamily="18" charset="0"/>
                <a:cs typeface="Arial" charset="0"/>
              </a:rPr>
              <a:pPr/>
              <a:t>73</a:t>
            </a:fld>
            <a:endParaRPr lang="en-US" smtClean="0">
              <a:latin typeface="Times New Roman" pitchFamily="18" charset="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055"/>
          <p:cNvSpPr>
            <a:spLocks noGrp="1" noChangeArrowheads="1"/>
          </p:cNvSpPr>
          <p:nvPr>
            <p:ph type="sldNum" sz="quarter" idx="5"/>
          </p:nvPr>
        </p:nvSpPr>
        <p:spPr>
          <a:noFill/>
        </p:spPr>
        <p:txBody>
          <a:bodyPr/>
          <a:lstStyle/>
          <a:p>
            <a:fld id="{207EF665-CE28-4BB9-BF67-01C7F2180F3C}" type="slidenum">
              <a:rPr lang="en-US" smtClean="0">
                <a:latin typeface="Times New Roman" pitchFamily="18" charset="0"/>
                <a:cs typeface="Arial" charset="0"/>
              </a:rPr>
              <a:pPr/>
              <a:t>74</a:t>
            </a:fld>
            <a:endParaRPr lang="en-US" smtClean="0">
              <a:latin typeface="Times New Roman" pitchFamily="18" charset="0"/>
              <a:cs typeface="Arial"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The eastern gatehouse has been restored in modern times.</a:t>
            </a:r>
          </a:p>
          <a:p>
            <a:pPr eaLnBrk="1" hangingPunct="1"/>
            <a:endParaRPr lang="en-US" dirty="0" smtClean="0">
              <a:latin typeface="Times New Roman" pitchFamily="18" charset="0"/>
            </a:endParaRPr>
          </a:p>
          <a:p>
            <a:pPr eaLnBrk="1" hangingPunct="1"/>
            <a:r>
              <a:rPr lang="en-US" dirty="0" smtClean="0">
                <a:latin typeface="Times New Roman" pitchFamily="18" charset="0"/>
              </a:rPr>
              <a:t>tb052304871</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055"/>
          <p:cNvSpPr>
            <a:spLocks noGrp="1" noChangeArrowheads="1"/>
          </p:cNvSpPr>
          <p:nvPr>
            <p:ph type="sldNum" sz="quarter" idx="5"/>
          </p:nvPr>
        </p:nvSpPr>
        <p:spPr>
          <a:noFill/>
        </p:spPr>
        <p:txBody>
          <a:bodyPr/>
          <a:lstStyle/>
          <a:p>
            <a:fld id="{5EA5547C-9F0A-444C-A3AF-EE1F7F007FCC}" type="slidenum">
              <a:rPr lang="en-US" smtClean="0">
                <a:latin typeface="Times New Roman" pitchFamily="18" charset="0"/>
                <a:cs typeface="Arial" charset="0"/>
              </a:rPr>
              <a:pPr/>
              <a:t>75</a:t>
            </a:fld>
            <a:endParaRPr lang="en-US" smtClean="0">
              <a:latin typeface="Times New Roman" pitchFamily="18" charset="0"/>
              <a:cs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pPr eaLnBrk="1" hangingPunct="1"/>
            <a:r>
              <a:rPr lang="en-US" smtClean="0">
                <a:latin typeface="Times New Roman" pitchFamily="18" charset="0"/>
              </a:rPr>
              <a:t>tb052304876</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a:ln/>
        </p:spPr>
      </p:sp>
      <p:sp>
        <p:nvSpPr>
          <p:cNvPr id="168962" name="Notes Placeholder 2"/>
          <p:cNvSpPr>
            <a:spLocks noGrp="1"/>
          </p:cNvSpPr>
          <p:nvPr>
            <p:ph type="body" idx="1"/>
          </p:nvPr>
        </p:nvSpPr>
        <p:spPr>
          <a:noFill/>
          <a:ln/>
        </p:spPr>
        <p:txBody>
          <a:bodyPr/>
          <a:lstStyle/>
          <a:p>
            <a:r>
              <a:rPr lang="en-US" dirty="0" smtClean="0">
                <a:latin typeface="Times New Roman" pitchFamily="18" charset="0"/>
              </a:rPr>
              <a:t>tb100505490</a:t>
            </a:r>
          </a:p>
        </p:txBody>
      </p:sp>
      <p:sp>
        <p:nvSpPr>
          <p:cNvPr id="168963" name="Slide Number Placeholder 3"/>
          <p:cNvSpPr>
            <a:spLocks noGrp="1"/>
          </p:cNvSpPr>
          <p:nvPr>
            <p:ph type="sldNum" sz="quarter" idx="5"/>
          </p:nvPr>
        </p:nvSpPr>
        <p:spPr>
          <a:noFill/>
        </p:spPr>
        <p:txBody>
          <a:bodyPr/>
          <a:lstStyle/>
          <a:p>
            <a:fld id="{6645A259-3198-472C-B9B7-769CEA40085F}" type="slidenum">
              <a:rPr lang="en-US" smtClean="0">
                <a:latin typeface="Times New Roman" pitchFamily="18" charset="0"/>
                <a:cs typeface="Arial" charset="0"/>
              </a:rPr>
              <a:pPr/>
              <a:t>76</a:t>
            </a:fld>
            <a:endParaRPr lang="en-US" smtClean="0">
              <a:latin typeface="Times New Roman" pitchFamily="18" charset="0"/>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055"/>
          <p:cNvSpPr>
            <a:spLocks noGrp="1" noChangeArrowheads="1"/>
          </p:cNvSpPr>
          <p:nvPr>
            <p:ph type="sldNum" sz="quarter" idx="5"/>
          </p:nvPr>
        </p:nvSpPr>
        <p:spPr>
          <a:noFill/>
        </p:spPr>
        <p:txBody>
          <a:bodyPr/>
          <a:lstStyle/>
          <a:p>
            <a:fld id="{49975A9F-8F82-4D8E-A0BD-85E229FE8686}" type="slidenum">
              <a:rPr lang="en-US" smtClean="0">
                <a:latin typeface="Times New Roman" pitchFamily="18" charset="0"/>
                <a:cs typeface="Arial" charset="0"/>
              </a:rPr>
              <a:pPr/>
              <a:t>77</a:t>
            </a:fld>
            <a:endParaRPr lang="en-US" smtClean="0">
              <a:latin typeface="Times New Roman" pitchFamily="18" charset="0"/>
              <a:cs typeface="Arial"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The street dates to</a:t>
            </a:r>
            <a:r>
              <a:rPr lang="en-US" baseline="0" dirty="0" smtClean="0">
                <a:latin typeface="Times New Roman" pitchFamily="18" charset="0"/>
              </a:rPr>
              <a:t> the Byzantine period but two statues on display come from the Roman period. The headless porphyry statue is believed to represent the Roman emperor Hadrian (AD 117-38).</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tb052304879</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055"/>
          <p:cNvSpPr>
            <a:spLocks noGrp="1" noChangeArrowheads="1"/>
          </p:cNvSpPr>
          <p:nvPr>
            <p:ph type="sldNum" sz="quarter" idx="5"/>
          </p:nvPr>
        </p:nvSpPr>
        <p:spPr>
          <a:noFill/>
        </p:spPr>
        <p:txBody>
          <a:bodyPr/>
          <a:lstStyle/>
          <a:p>
            <a:fld id="{92ECE420-39CE-4D3B-88B9-AA20D206BE37}" type="slidenum">
              <a:rPr lang="en-US" smtClean="0">
                <a:latin typeface="Times New Roman" pitchFamily="18" charset="0"/>
                <a:cs typeface="Arial" charset="0"/>
              </a:rPr>
              <a:pPr/>
              <a:t>78</a:t>
            </a:fld>
            <a:endParaRPr lang="en-US" smtClean="0">
              <a:latin typeface="Times New Roman" pitchFamily="18" charset="0"/>
              <a:cs typeface="Arial"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tb052304880</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sz="1000" b="1" dirty="0" smtClean="0">
                <a:latin typeface="Times New Roman" pitchFamily="18" charset="0"/>
              </a:rPr>
              <a:t>Hippodromes</a:t>
            </a:r>
          </a:p>
          <a:p>
            <a:pPr marL="228600" indent="-228600" eaLnBrk="1" hangingPunct="1">
              <a:buFontTx/>
              <a:buAutoNum type="arabicPeriod"/>
            </a:pPr>
            <a:r>
              <a:rPr lang="en-US" sz="1000" dirty="0" smtClean="0">
                <a:latin typeface="Times New Roman" pitchFamily="18" charset="0"/>
              </a:rPr>
              <a:t> </a:t>
            </a:r>
            <a:r>
              <a:rPr lang="en-US" sz="1000" b="1" dirty="0" smtClean="0">
                <a:latin typeface="Times New Roman" pitchFamily="18" charset="0"/>
              </a:rPr>
              <a:t>Specific Features</a:t>
            </a:r>
          </a:p>
          <a:p>
            <a:pPr marL="685800" lvl="1" indent="-228600" eaLnBrk="1" hangingPunct="1">
              <a:buFontTx/>
              <a:buAutoNum type="alphaLcPeriod"/>
            </a:pPr>
            <a:r>
              <a:rPr lang="en-US" sz="1000" dirty="0" smtClean="0">
                <a:latin typeface="Times New Roman" pitchFamily="18" charset="0"/>
                <a:ea typeface="ＭＳ Ｐゴシック" pitchFamily="34" charset="-128"/>
              </a:rPr>
              <a:t>This hippodrome was probably a contribution of the emperor Hadrian in AD 130. It is a rectangular 1, 475 foot-long (450 m) space, and could seat 30,000 spectators.</a:t>
            </a:r>
          </a:p>
          <a:p>
            <a:pPr marL="685800" lvl="1" indent="-228600" eaLnBrk="1" hangingPunct="1">
              <a:buFontTx/>
              <a:buAutoNum type="alphaLcPeriod"/>
            </a:pPr>
            <a:r>
              <a:rPr lang="en-US" sz="1000" dirty="0" smtClean="0">
                <a:latin typeface="Times New Roman" pitchFamily="18" charset="0"/>
                <a:ea typeface="ＭＳ Ｐゴシック" pitchFamily="34" charset="-128"/>
              </a:rPr>
              <a:t>The square base of the obelisk lies against the east fence. The granite obelisk itself, which must have been brought from Egypt, was discovered where it fell from the </a:t>
            </a:r>
            <a:r>
              <a:rPr lang="en-US" sz="1000" dirty="0" err="1" smtClean="0">
                <a:latin typeface="Times New Roman" pitchFamily="18" charset="0"/>
                <a:ea typeface="ＭＳ Ｐゴシック" pitchFamily="34" charset="-128"/>
              </a:rPr>
              <a:t>spina</a:t>
            </a:r>
            <a:r>
              <a:rPr lang="en-US" sz="1000" dirty="0" smtClean="0">
                <a:latin typeface="Times New Roman" pitchFamily="18" charset="0"/>
                <a:ea typeface="ＭＳ Ｐゴシック" pitchFamily="34" charset="-128"/>
              </a:rPr>
              <a:t> in the middle of the racecourse. Piled beside it are the bases of the conical turning-points—their upper portions were found in the harbor. A 89 foot-high (27 m) porphyry obelisk was found here.</a:t>
            </a:r>
          </a:p>
          <a:p>
            <a:pPr marL="228600" indent="-228600" eaLnBrk="1" hangingPunct="1">
              <a:buFontTx/>
              <a:buAutoNum type="arabicPeriod"/>
            </a:pPr>
            <a:r>
              <a:rPr lang="en-US" sz="1000" dirty="0" smtClean="0">
                <a:latin typeface="Times New Roman" pitchFamily="18" charset="0"/>
              </a:rPr>
              <a:t> </a:t>
            </a:r>
            <a:r>
              <a:rPr lang="en-US" sz="1000" b="1" dirty="0" smtClean="0">
                <a:latin typeface="Times New Roman" pitchFamily="18" charset="0"/>
              </a:rPr>
              <a:t>Origin</a:t>
            </a:r>
          </a:p>
          <a:p>
            <a:pPr marL="685800" lvl="1" indent="-228600" eaLnBrk="1" hangingPunct="1">
              <a:buFontTx/>
              <a:buAutoNum type="alphaLcPeriod"/>
            </a:pPr>
            <a:r>
              <a:rPr lang="en-US" sz="1000" dirty="0" smtClean="0">
                <a:latin typeface="Times New Roman" pitchFamily="18" charset="0"/>
                <a:ea typeface="ＭＳ Ｐゴシック" pitchFamily="34" charset="-128"/>
              </a:rPr>
              <a:t>Hippodromes were introduced in the early Roman period.</a:t>
            </a:r>
          </a:p>
          <a:p>
            <a:pPr marL="685800" lvl="1" indent="-228600" eaLnBrk="1" hangingPunct="1">
              <a:buFontTx/>
              <a:buAutoNum type="alphaLcPeriod"/>
            </a:pPr>
            <a:r>
              <a:rPr lang="en-US" sz="1000" dirty="0" smtClean="0">
                <a:latin typeface="Times New Roman" pitchFamily="18" charset="0"/>
                <a:ea typeface="ＭＳ Ｐゴシック" pitchFamily="34" charset="-128"/>
              </a:rPr>
              <a:t>The largest hippodrome was the Circus Maximus in Rome, which was 1,640 foot (500 m) long and could hold a quarter of a million people.</a:t>
            </a:r>
          </a:p>
          <a:p>
            <a:pPr marL="685800" lvl="1" indent="-228600" eaLnBrk="1" hangingPunct="1">
              <a:buFontTx/>
              <a:buAutoNum type="alphaLcPeriod"/>
            </a:pPr>
            <a:r>
              <a:rPr lang="en-US" sz="1000" dirty="0" smtClean="0">
                <a:latin typeface="Times New Roman" pitchFamily="18" charset="0"/>
                <a:ea typeface="ＭＳ Ｐゴシック" pitchFamily="34" charset="-128"/>
              </a:rPr>
              <a:t>“Hippodrome” in Greek means “place for horses to run.” The Latin name for this is “circus.”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bb00190108.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35126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marL="228600" indent="-228600" eaLnBrk="1" hangingPunct="1">
              <a:lnSpc>
                <a:spcPct val="80000"/>
              </a:lnSpc>
            </a:pPr>
            <a:r>
              <a:rPr lang="en-US" dirty="0" smtClean="0">
                <a:latin typeface="Times New Roman" pitchFamily="18" charset="0"/>
              </a:rPr>
              <a:t>tb121704931</a:t>
            </a:r>
          </a:p>
        </p:txBody>
      </p:sp>
      <p:sp>
        <p:nvSpPr>
          <p:cNvPr id="27651" name="Slide Number Placeholder 3"/>
          <p:cNvSpPr>
            <a:spLocks noGrp="1"/>
          </p:cNvSpPr>
          <p:nvPr>
            <p:ph type="sldNum" sz="quarter" idx="5"/>
          </p:nvPr>
        </p:nvSpPr>
        <p:spPr>
          <a:noFill/>
        </p:spPr>
        <p:txBody>
          <a:bodyPr/>
          <a:lstStyle/>
          <a:p>
            <a:fld id="{7325B49E-A2B0-4B7B-8B66-4EC1929A3FB3}" type="slidenum">
              <a:rPr lang="en-US" smtClean="0">
                <a:latin typeface="Times New Roman" pitchFamily="18" charset="0"/>
                <a:cs typeface="Arial" charset="0"/>
              </a:rPr>
              <a:pPr/>
              <a:t>8</a:t>
            </a:fld>
            <a:endParaRPr lang="en-US" smtClean="0">
              <a:latin typeface="Times New Roman" pitchFamily="18" charset="0"/>
              <a:cs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228600" indent="-228600" eaLnBrk="1" hangingPunct="1"/>
            <a:r>
              <a:rPr lang="en-US" sz="1000" b="1" dirty="0" smtClean="0">
                <a:latin typeface="Times New Roman" pitchFamily="18" charset="0"/>
              </a:rPr>
              <a:t>Hippodrome</a:t>
            </a:r>
            <a:r>
              <a:rPr lang="en-US" sz="1000" b="1" baseline="0" dirty="0" smtClean="0">
                <a:latin typeface="Times New Roman" pitchFamily="18" charset="0"/>
              </a:rPr>
              <a:t> </a:t>
            </a:r>
            <a:r>
              <a:rPr lang="en-US" sz="1000" b="1" dirty="0" smtClean="0">
                <a:latin typeface="Times New Roman" pitchFamily="18" charset="0"/>
              </a:rPr>
              <a:t>Design</a:t>
            </a:r>
          </a:p>
          <a:p>
            <a:pPr marL="228600" lvl="1" indent="-228600" eaLnBrk="1" hangingPunct="1">
              <a:buFont typeface="+mj-lt"/>
              <a:buAutoNum type="arabicPeriod"/>
            </a:pPr>
            <a:r>
              <a:rPr lang="en-US" sz="1000" dirty="0" smtClean="0">
                <a:latin typeface="Times New Roman" pitchFamily="18" charset="0"/>
                <a:ea typeface="ＭＳ Ｐゴシック" pitchFamily="34" charset="-128"/>
              </a:rPr>
              <a:t>Hippodromes were built for horse and chariot races.</a:t>
            </a:r>
          </a:p>
          <a:p>
            <a:pPr marL="228600" lvl="1" indent="-228600" eaLnBrk="1" hangingPunct="1">
              <a:buFont typeface="+mj-lt"/>
              <a:buAutoNum type="arabicPeriod"/>
            </a:pPr>
            <a:r>
              <a:rPr lang="en-US" sz="1000" dirty="0" smtClean="0">
                <a:latin typeface="Times New Roman" pitchFamily="18" charset="0"/>
                <a:ea typeface="ＭＳ Ｐゴシック" pitchFamily="34" charset="-128"/>
              </a:rPr>
              <a:t>The structure was oblong, rounded on one end and closed off or open on the other end.</a:t>
            </a:r>
          </a:p>
          <a:p>
            <a:pPr marL="228600" lvl="1" indent="-228600" eaLnBrk="1" hangingPunct="1">
              <a:buFont typeface="+mj-lt"/>
              <a:buAutoNum type="arabicPeriod"/>
            </a:pPr>
            <a:r>
              <a:rPr lang="en-US" sz="1000" dirty="0" smtClean="0">
                <a:latin typeface="Times New Roman" pitchFamily="18" charset="0"/>
                <a:ea typeface="ＭＳ Ｐゴシック" pitchFamily="34" charset="-128"/>
              </a:rPr>
              <a:t>A wall was built in the center, around which the horses and chariots raced.</a:t>
            </a:r>
          </a:p>
          <a:p>
            <a:pPr marL="228600" lvl="1" indent="-228600" eaLnBrk="1" hangingPunct="1">
              <a:buFont typeface="+mj-lt"/>
              <a:buAutoNum type="arabicPeriod"/>
            </a:pPr>
            <a:r>
              <a:rPr lang="en-US" sz="1000" dirty="0" smtClean="0">
                <a:latin typeface="Times New Roman" pitchFamily="18" charset="0"/>
                <a:ea typeface="ＭＳ Ｐゴシック" pitchFamily="34" charset="-128"/>
              </a:rPr>
              <a:t>At one end of the </a:t>
            </a:r>
            <a:r>
              <a:rPr lang="en-US" sz="1000" dirty="0" err="1" smtClean="0">
                <a:latin typeface="Times New Roman" pitchFamily="18" charset="0"/>
                <a:ea typeface="ＭＳ Ｐゴシック" pitchFamily="34" charset="-128"/>
              </a:rPr>
              <a:t>spina</a:t>
            </a:r>
            <a:r>
              <a:rPr lang="en-US" sz="1000" dirty="0" smtClean="0">
                <a:latin typeface="Times New Roman" pitchFamily="18" charset="0"/>
                <a:ea typeface="ＭＳ Ｐゴシック" pitchFamily="34" charset="-128"/>
              </a:rPr>
              <a:t> was an obelisk, that is, a tall pillar, that decorated the arena.</a:t>
            </a:r>
          </a:p>
          <a:p>
            <a:pPr marL="228600" lvl="1" indent="-228600" eaLnBrk="1" hangingPunct="1">
              <a:buFont typeface="+mj-lt"/>
              <a:buAutoNum type="arabicPeriod"/>
            </a:pPr>
            <a:r>
              <a:rPr lang="en-US" sz="1000" dirty="0" smtClean="0">
                <a:latin typeface="Times New Roman" pitchFamily="18" charset="0"/>
                <a:ea typeface="ＭＳ Ｐゴシック" pitchFamily="34" charset="-128"/>
              </a:rPr>
              <a:t>Next to the obelisk was a red stone known as a </a:t>
            </a:r>
            <a:r>
              <a:rPr lang="en-US" sz="1000" i="1" dirty="0" err="1" smtClean="0">
                <a:latin typeface="Times New Roman" pitchFamily="18" charset="0"/>
                <a:ea typeface="ＭＳ Ｐゴシック" pitchFamily="34" charset="-128"/>
              </a:rPr>
              <a:t>traxhippos</a:t>
            </a:r>
            <a:r>
              <a:rPr lang="en-US" sz="1000" i="1" dirty="0" smtClean="0">
                <a:latin typeface="Times New Roman" pitchFamily="18" charset="0"/>
                <a:ea typeface="ＭＳ Ｐゴシック" pitchFamily="34" charset="-128"/>
              </a:rPr>
              <a:t>. </a:t>
            </a:r>
            <a:r>
              <a:rPr lang="en-US" sz="1000" dirty="0" smtClean="0">
                <a:latin typeface="Times New Roman" pitchFamily="18" charset="0"/>
                <a:ea typeface="ＭＳ Ｐゴシック" pitchFamily="34" charset="-128"/>
              </a:rPr>
              <a:t>This word means “the one which frightens the horses.” It was put there to encourage the horses to run faster. </a:t>
            </a:r>
          </a:p>
          <a:p>
            <a:pPr marL="228600" indent="-228600"/>
            <a:endParaRPr lang="en-US" sz="1000" dirty="0" smtClean="0">
              <a:latin typeface="Times New Roman" pitchFamily="18" charset="0"/>
            </a:endParaRPr>
          </a:p>
          <a:p>
            <a:pPr marL="228600" indent="-228600"/>
            <a:r>
              <a:rPr lang="en-US" sz="1000" dirty="0" smtClean="0">
                <a:latin typeface="Times New Roman" pitchFamily="18" charset="0"/>
              </a:rPr>
              <a:t>tb100505501</a:t>
            </a:r>
          </a:p>
        </p:txBody>
      </p:sp>
      <p:sp>
        <p:nvSpPr>
          <p:cNvPr id="152579" name="Slide Number Placeholder 3"/>
          <p:cNvSpPr>
            <a:spLocks noGrp="1"/>
          </p:cNvSpPr>
          <p:nvPr>
            <p:ph type="sldNum" sz="quarter" idx="5"/>
          </p:nvPr>
        </p:nvSpPr>
        <p:spPr>
          <a:noFill/>
        </p:spPr>
        <p:txBody>
          <a:bodyPr/>
          <a:lstStyle/>
          <a:p>
            <a:fld id="{DE849E61-B8CD-4133-9A62-731B6F5704DC}" type="slidenum">
              <a:rPr lang="en-US" smtClean="0">
                <a:latin typeface="Times New Roman" pitchFamily="18" charset="0"/>
                <a:cs typeface="Arial" charset="0"/>
              </a:rPr>
              <a:pPr/>
              <a:t>80</a:t>
            </a:fld>
            <a:endParaRPr lang="en-US" smtClean="0">
              <a:latin typeface="Times New Roman" pitchFamily="18" charset="0"/>
              <a:cs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pPr eaLnBrk="1" hangingPunct="1"/>
            <a:r>
              <a:rPr lang="en-US" dirty="0" smtClean="0">
                <a:latin typeface="Times New Roman" pitchFamily="18" charset="0"/>
              </a:rPr>
              <a:t>This beautiful mosaic was part of a large mansion in the Byzantine period. Archaeologists originally discovered the building in the 1950s but they buried it because of a lack of funds to properly excavate and conserve it. In 2004, a grant made possible the excavation and opening of this mosaic to the public. The cost of the excavations</a:t>
            </a:r>
            <a:r>
              <a:rPr lang="en-US" baseline="0" dirty="0" smtClean="0">
                <a:latin typeface="Times New Roman" pitchFamily="18" charset="0"/>
              </a:rPr>
              <a:t> was about $125,000.</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it-IT" dirty="0" smtClean="0">
                <a:latin typeface="Times New Roman" pitchFamily="18" charset="0"/>
              </a:rPr>
              <a:t>tb011006326</a:t>
            </a:r>
            <a:endParaRPr lang="en-US" dirty="0" smtClean="0">
              <a:latin typeface="Times New Roman" pitchFamily="18" charset="0"/>
            </a:endParaRPr>
          </a:p>
        </p:txBody>
      </p:sp>
      <p:sp>
        <p:nvSpPr>
          <p:cNvPr id="179203" name="Slide Number Placeholder 3"/>
          <p:cNvSpPr>
            <a:spLocks noGrp="1"/>
          </p:cNvSpPr>
          <p:nvPr>
            <p:ph type="sldNum" sz="quarter" idx="5"/>
          </p:nvPr>
        </p:nvSpPr>
        <p:spPr>
          <a:noFill/>
        </p:spPr>
        <p:txBody>
          <a:bodyPr/>
          <a:lstStyle/>
          <a:p>
            <a:fld id="{392F1BAA-4F1D-4711-A502-0A445BFBDB47}" type="slidenum">
              <a:rPr lang="en-US" smtClean="0">
                <a:latin typeface="Times New Roman" pitchFamily="18" charset="0"/>
                <a:cs typeface="Arial" charset="0"/>
              </a:rPr>
              <a:pPr/>
              <a:t>81</a:t>
            </a:fld>
            <a:endParaRPr lang="en-US" smtClean="0">
              <a:latin typeface="Times New Roman" pitchFamily="18" charset="0"/>
              <a:cs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ln/>
        </p:spPr>
        <p:txBody>
          <a:bodyPr/>
          <a:lstStyle/>
          <a:p>
            <a:r>
              <a:rPr lang="en-US" dirty="0" smtClean="0">
                <a:latin typeface="Times New Roman" pitchFamily="18" charset="0"/>
              </a:rPr>
              <a:t>The mansion measures</a:t>
            </a:r>
            <a:r>
              <a:rPr lang="en-US" baseline="0" dirty="0" smtClean="0">
                <a:latin typeface="Times New Roman" pitchFamily="18" charset="0"/>
              </a:rPr>
              <a:t> 200 by 130 feet (62 by 40 m) and has a 50 by 46 foot (16 by 14.5 m) mosaic in the center. </a:t>
            </a:r>
          </a:p>
          <a:p>
            <a:endParaRPr lang="en-US" dirty="0" smtClean="0">
              <a:latin typeface="Times New Roman" pitchFamily="18" charset="0"/>
            </a:endParaRPr>
          </a:p>
          <a:p>
            <a:r>
              <a:rPr lang="it-IT" dirty="0" smtClean="0">
                <a:latin typeface="Times New Roman" pitchFamily="18" charset="0"/>
              </a:rPr>
              <a:t>tb011006327</a:t>
            </a:r>
            <a:endParaRPr lang="en-US" dirty="0" smtClean="0">
              <a:latin typeface="Times New Roman" pitchFamily="18" charset="0"/>
            </a:endParaRPr>
          </a:p>
        </p:txBody>
      </p:sp>
      <p:sp>
        <p:nvSpPr>
          <p:cNvPr id="181251" name="Slide Number Placeholder 3"/>
          <p:cNvSpPr>
            <a:spLocks noGrp="1"/>
          </p:cNvSpPr>
          <p:nvPr>
            <p:ph type="sldNum" sz="quarter" idx="5"/>
          </p:nvPr>
        </p:nvSpPr>
        <p:spPr>
          <a:noFill/>
        </p:spPr>
        <p:txBody>
          <a:bodyPr/>
          <a:lstStyle/>
          <a:p>
            <a:fld id="{9CB04A0A-1068-43E3-A0B5-AF17DE60EEDB}" type="slidenum">
              <a:rPr lang="en-US" smtClean="0">
                <a:latin typeface="Times New Roman" pitchFamily="18" charset="0"/>
                <a:cs typeface="Arial" charset="0"/>
              </a:rPr>
              <a:pPr/>
              <a:t>82</a:t>
            </a:fld>
            <a:endParaRPr lang="en-US" smtClean="0">
              <a:latin typeface="Times New Roman" pitchFamily="18" charset="0"/>
              <a:cs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r>
              <a:rPr lang="en-US" smtClean="0">
                <a:latin typeface="Times New Roman" pitchFamily="18" charset="0"/>
              </a:rPr>
              <a:t>Because there are representations of 120 birds in the mosaic, this floor is popularly known as the “birds mosaic.”</a:t>
            </a:r>
          </a:p>
          <a:p>
            <a:endParaRPr lang="en-US" smtClean="0">
              <a:latin typeface="Times New Roman" pitchFamily="18" charset="0"/>
            </a:endParaRPr>
          </a:p>
          <a:p>
            <a:r>
              <a:rPr lang="en-US" smtClean="0">
                <a:latin typeface="Times New Roman" pitchFamily="18" charset="0"/>
              </a:rPr>
              <a:t>tb011006333</a:t>
            </a:r>
          </a:p>
        </p:txBody>
      </p:sp>
      <p:sp>
        <p:nvSpPr>
          <p:cNvPr id="183299" name="Slide Number Placeholder 3"/>
          <p:cNvSpPr>
            <a:spLocks noGrp="1"/>
          </p:cNvSpPr>
          <p:nvPr>
            <p:ph type="sldNum" sz="quarter" idx="5"/>
          </p:nvPr>
        </p:nvSpPr>
        <p:spPr>
          <a:noFill/>
        </p:spPr>
        <p:txBody>
          <a:bodyPr/>
          <a:lstStyle/>
          <a:p>
            <a:fld id="{360A2E83-6D78-493D-A9F8-1D9ABACAEE35}" type="slidenum">
              <a:rPr lang="en-US" smtClean="0">
                <a:latin typeface="Times New Roman" pitchFamily="18" charset="0"/>
                <a:cs typeface="Arial" charset="0"/>
              </a:rPr>
              <a:pPr/>
              <a:t>83</a:t>
            </a:fld>
            <a:endParaRPr lang="en-US" smtClean="0">
              <a:latin typeface="Times New Roman" pitchFamily="18" charset="0"/>
              <a:cs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p:spPr>
        <p:txBody>
          <a:bodyPr/>
          <a:lstStyle/>
          <a:p>
            <a:r>
              <a:rPr lang="en-US" dirty="0" smtClean="0">
                <a:latin typeface="Times New Roman" pitchFamily="18" charset="0"/>
              </a:rPr>
              <a:t>This mansion is located in a neighborhood northeast of the archaeological park, and is easily accessible along the road to the Herodian aqueduct.</a:t>
            </a:r>
          </a:p>
          <a:p>
            <a:endParaRPr lang="en-US" dirty="0" smtClean="0">
              <a:latin typeface="Times New Roman" pitchFamily="18" charset="0"/>
            </a:endParaRPr>
          </a:p>
          <a:p>
            <a:r>
              <a:rPr lang="en-US" dirty="0" smtClean="0">
                <a:latin typeface="Times New Roman" pitchFamily="18" charset="0"/>
              </a:rPr>
              <a:t>tb011006330</a:t>
            </a:r>
          </a:p>
        </p:txBody>
      </p:sp>
      <p:sp>
        <p:nvSpPr>
          <p:cNvPr id="185347" name="Slide Number Placeholder 3"/>
          <p:cNvSpPr>
            <a:spLocks noGrp="1"/>
          </p:cNvSpPr>
          <p:nvPr>
            <p:ph type="sldNum" sz="quarter" idx="5"/>
          </p:nvPr>
        </p:nvSpPr>
        <p:spPr>
          <a:noFill/>
        </p:spPr>
        <p:txBody>
          <a:bodyPr/>
          <a:lstStyle/>
          <a:p>
            <a:fld id="{5E21B0BE-B75B-44F6-B69E-55D82AC28815}" type="slidenum">
              <a:rPr lang="en-US" smtClean="0">
                <a:latin typeface="Times New Roman" pitchFamily="18" charset="0"/>
                <a:cs typeface="Arial" charset="0"/>
              </a:rPr>
              <a:pPr/>
              <a:t>84</a:t>
            </a:fld>
            <a:endParaRPr lang="en-US" smtClean="0">
              <a:latin typeface="Times New Roman" pitchFamily="18" charset="0"/>
              <a:cs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p:spPr>
        <p:txBody>
          <a:bodyPr/>
          <a:lstStyle/>
          <a:p>
            <a:r>
              <a:rPr lang="en-US" dirty="0" smtClean="0">
                <a:latin typeface="Times New Roman" pitchFamily="18" charset="0"/>
              </a:rPr>
              <a:t>tb011006334</a:t>
            </a:r>
          </a:p>
        </p:txBody>
      </p:sp>
      <p:sp>
        <p:nvSpPr>
          <p:cNvPr id="187395" name="Slide Number Placeholder 3"/>
          <p:cNvSpPr>
            <a:spLocks noGrp="1"/>
          </p:cNvSpPr>
          <p:nvPr>
            <p:ph type="sldNum" sz="quarter" idx="5"/>
          </p:nvPr>
        </p:nvSpPr>
        <p:spPr>
          <a:noFill/>
        </p:spPr>
        <p:txBody>
          <a:bodyPr/>
          <a:lstStyle/>
          <a:p>
            <a:fld id="{8D673E37-B454-4A69-A947-ED4CCEF26592}" type="slidenum">
              <a:rPr lang="en-US" smtClean="0">
                <a:latin typeface="Times New Roman" pitchFamily="18" charset="0"/>
                <a:cs typeface="Arial" charset="0"/>
              </a:rPr>
              <a:pPr/>
              <a:t>85</a:t>
            </a:fld>
            <a:endParaRPr lang="en-US" smtClean="0">
              <a:latin typeface="Times New Roman" pitchFamily="18" charset="0"/>
              <a:cs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Times New Roman" pitchFamily="18" charset="0"/>
              </a:rPr>
              <a:t>Various animals are represented along the border, including a bear, elephant, dog, gazelle, lion, ibex, wild boar, and panther.</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tb011006338</a:t>
            </a:r>
          </a:p>
        </p:txBody>
      </p:sp>
      <p:sp>
        <p:nvSpPr>
          <p:cNvPr id="189443" name="Slide Number Placeholder 3"/>
          <p:cNvSpPr>
            <a:spLocks noGrp="1"/>
          </p:cNvSpPr>
          <p:nvPr>
            <p:ph type="sldNum" sz="quarter" idx="5"/>
          </p:nvPr>
        </p:nvSpPr>
        <p:spPr>
          <a:noFill/>
        </p:spPr>
        <p:txBody>
          <a:bodyPr/>
          <a:lstStyle/>
          <a:p>
            <a:fld id="{7B510279-F5D0-4BD4-8EAC-3D8F95815B23}" type="slidenum">
              <a:rPr lang="en-US" smtClean="0">
                <a:latin typeface="Times New Roman" pitchFamily="18" charset="0"/>
                <a:cs typeface="Arial" charset="0"/>
              </a:rPr>
              <a:pPr/>
              <a:t>86</a:t>
            </a:fld>
            <a:endParaRPr lang="en-US" smtClean="0">
              <a:latin typeface="Times New Roman" pitchFamily="18" charset="0"/>
              <a:cs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ln/>
        </p:spPr>
      </p:sp>
      <p:sp>
        <p:nvSpPr>
          <p:cNvPr id="191490" name="Notes Placeholder 2"/>
          <p:cNvSpPr>
            <a:spLocks noGrp="1"/>
          </p:cNvSpPr>
          <p:nvPr>
            <p:ph type="body" idx="1"/>
          </p:nvPr>
        </p:nvSpPr>
        <p:spPr>
          <a:noFill/>
          <a:ln/>
        </p:spPr>
        <p:txBody>
          <a:bodyPr/>
          <a:lstStyle/>
          <a:p>
            <a:r>
              <a:rPr lang="en-US" dirty="0" smtClean="0">
                <a:latin typeface="Times New Roman" pitchFamily="18" charset="0"/>
              </a:rPr>
              <a:t>tb011006339</a:t>
            </a:r>
          </a:p>
        </p:txBody>
      </p:sp>
      <p:sp>
        <p:nvSpPr>
          <p:cNvPr id="191491" name="Slide Number Placeholder 3"/>
          <p:cNvSpPr>
            <a:spLocks noGrp="1"/>
          </p:cNvSpPr>
          <p:nvPr>
            <p:ph type="sldNum" sz="quarter" idx="5"/>
          </p:nvPr>
        </p:nvSpPr>
        <p:spPr>
          <a:noFill/>
        </p:spPr>
        <p:txBody>
          <a:bodyPr/>
          <a:lstStyle/>
          <a:p>
            <a:fld id="{2973D490-6201-46B4-A655-4439C18E8D12}" type="slidenum">
              <a:rPr lang="en-US" smtClean="0">
                <a:latin typeface="Times New Roman" pitchFamily="18" charset="0"/>
                <a:cs typeface="Arial" charset="0"/>
              </a:rPr>
              <a:pPr/>
              <a:t>87</a:t>
            </a:fld>
            <a:endParaRPr lang="en-US" smtClean="0">
              <a:latin typeface="Times New Roman" pitchFamily="18" charset="0"/>
              <a:cs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a:ln/>
        </p:spPr>
      </p:sp>
      <p:sp>
        <p:nvSpPr>
          <p:cNvPr id="193538" name="Notes Placeholder 2"/>
          <p:cNvSpPr>
            <a:spLocks noGrp="1"/>
          </p:cNvSpPr>
          <p:nvPr>
            <p:ph type="body" idx="1"/>
          </p:nvPr>
        </p:nvSpPr>
        <p:spPr>
          <a:noFill/>
          <a:ln/>
        </p:spPr>
        <p:txBody>
          <a:bodyPr/>
          <a:lstStyle/>
          <a:p>
            <a:r>
              <a:rPr lang="en-US" dirty="0" smtClean="0">
                <a:latin typeface="Times New Roman" pitchFamily="18" charset="0"/>
              </a:rPr>
              <a:t>tb011006337</a:t>
            </a:r>
          </a:p>
        </p:txBody>
      </p:sp>
      <p:sp>
        <p:nvSpPr>
          <p:cNvPr id="193539" name="Slide Number Placeholder 3"/>
          <p:cNvSpPr>
            <a:spLocks noGrp="1"/>
          </p:cNvSpPr>
          <p:nvPr>
            <p:ph type="sldNum" sz="quarter" idx="5"/>
          </p:nvPr>
        </p:nvSpPr>
        <p:spPr>
          <a:noFill/>
        </p:spPr>
        <p:txBody>
          <a:bodyPr/>
          <a:lstStyle/>
          <a:p>
            <a:fld id="{8EA6772C-CA72-49FF-9F67-F422EDE0C66E}" type="slidenum">
              <a:rPr lang="en-US" smtClean="0">
                <a:latin typeface="Times New Roman" pitchFamily="18" charset="0"/>
                <a:cs typeface="Arial" charset="0"/>
              </a:rPr>
              <a:pPr/>
              <a:t>88</a:t>
            </a:fld>
            <a:endParaRPr lang="en-US" smtClean="0">
              <a:latin typeface="Times New Roman" pitchFamily="18" charset="0"/>
              <a:cs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a:ln/>
        </p:spPr>
      </p:sp>
      <p:sp>
        <p:nvSpPr>
          <p:cNvPr id="195586" name="Notes Placeholder 2"/>
          <p:cNvSpPr>
            <a:spLocks noGrp="1"/>
          </p:cNvSpPr>
          <p:nvPr>
            <p:ph type="body" idx="1"/>
          </p:nvPr>
        </p:nvSpPr>
        <p:spPr>
          <a:noFill/>
          <a:ln/>
        </p:spPr>
        <p:txBody>
          <a:bodyPr/>
          <a:lstStyle/>
          <a:p>
            <a:r>
              <a:rPr lang="it-IT" dirty="0" smtClean="0">
                <a:latin typeface="Times New Roman" pitchFamily="18" charset="0"/>
              </a:rPr>
              <a:t>tb011006340</a:t>
            </a:r>
            <a:endParaRPr lang="en-US" dirty="0" smtClean="0">
              <a:latin typeface="Times New Roman" pitchFamily="18" charset="0"/>
            </a:endParaRPr>
          </a:p>
        </p:txBody>
      </p:sp>
      <p:sp>
        <p:nvSpPr>
          <p:cNvPr id="195587" name="Slide Number Placeholder 3"/>
          <p:cNvSpPr>
            <a:spLocks noGrp="1"/>
          </p:cNvSpPr>
          <p:nvPr>
            <p:ph type="sldNum" sz="quarter" idx="5"/>
          </p:nvPr>
        </p:nvSpPr>
        <p:spPr>
          <a:noFill/>
        </p:spPr>
        <p:txBody>
          <a:bodyPr/>
          <a:lstStyle/>
          <a:p>
            <a:fld id="{27E77D39-49D2-4DBC-93CE-D548D3D26841}" type="slidenum">
              <a:rPr lang="en-US" smtClean="0">
                <a:latin typeface="Times New Roman" pitchFamily="18" charset="0"/>
                <a:cs typeface="Arial" charset="0"/>
              </a:rPr>
              <a:pPr/>
              <a:t>89</a:t>
            </a:fld>
            <a:endParaRPr lang="en-US" smtClean="0">
              <a:latin typeface="Times New Roman" pitchFamily="18"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p:spPr>
        <p:txBody>
          <a:bodyPr/>
          <a:lstStyle/>
          <a:p>
            <a:pPr marL="228600" indent="-228600" eaLnBrk="1" hangingPunct="1"/>
            <a:r>
              <a:rPr lang="en-US" sz="1000" b="1" dirty="0" smtClean="0">
                <a:latin typeface="Times New Roman" pitchFamily="18" charset="0"/>
              </a:rPr>
              <a:t>Caesarea in the New Testament Period</a:t>
            </a:r>
          </a:p>
          <a:p>
            <a:pPr marL="228600" indent="-228600" eaLnBrk="1" hangingPunct="1">
              <a:buFontTx/>
              <a:buAutoNum type="arabicPeriod"/>
            </a:pPr>
            <a:r>
              <a:rPr lang="en-US" sz="1000" dirty="0" smtClean="0">
                <a:latin typeface="Times New Roman" pitchFamily="18" charset="0"/>
              </a:rPr>
              <a:t>After the removal of Herod’s son Archelaus (AD 6), Rome annexed Judea to the empire and Caesarea became the main port and administrative capital of the Roman province, including the seat of the Roman procurators. Herod’s palace became “Herod’s </a:t>
            </a:r>
            <a:r>
              <a:rPr lang="en-US" sz="1000" dirty="0" err="1" smtClean="0">
                <a:latin typeface="Times New Roman" pitchFamily="18" charset="0"/>
              </a:rPr>
              <a:t>praetorium</a:t>
            </a:r>
            <a:r>
              <a:rPr lang="en-US" sz="1000" dirty="0" smtClean="0">
                <a:latin typeface="Times New Roman" pitchFamily="18" charset="0"/>
              </a:rPr>
              <a:t>,” as mentioned in Acts 23:35, and it was the official residence of the Roman governor, including Pilate, during his rule.</a:t>
            </a:r>
          </a:p>
          <a:p>
            <a:pPr marL="228600" indent="-228600" eaLnBrk="1" hangingPunct="1">
              <a:buFontTx/>
              <a:buAutoNum type="arabicPeriod"/>
            </a:pPr>
            <a:r>
              <a:rPr lang="en-US" sz="1000" dirty="0" smtClean="0">
                <a:latin typeface="Times New Roman" pitchFamily="18" charset="0"/>
              </a:rPr>
              <a:t>Philip the Evangelist set up a house and had a family here in Caesarea, including four daughters who prophesied. Paul once visited Philip here (Acts 8:40, 21:8-9).</a:t>
            </a:r>
          </a:p>
          <a:p>
            <a:pPr marL="228600" indent="-228600" eaLnBrk="1" hangingPunct="1">
              <a:buFontTx/>
              <a:buAutoNum type="arabicPeriod"/>
            </a:pPr>
            <a:r>
              <a:rPr lang="en-US" sz="1000" dirty="0" smtClean="0">
                <a:latin typeface="Times New Roman" pitchFamily="18" charset="0"/>
              </a:rPr>
              <a:t>Peter came to Caesarea to see Cornelius the centurion (Acts 10:1-48; 11:11), and shortly thereafter the first Gentile was converted to Christianity at Caesarea. It is interesting that such conversions took place in a city with so many tensions between Jews and non-Jews. Later, these first Gentile converts were indwelt with the Spirit in a very obvious manner.</a:t>
            </a:r>
          </a:p>
          <a:p>
            <a:pPr marL="228600" indent="-228600" eaLnBrk="1" hangingPunct="1">
              <a:buFontTx/>
              <a:buAutoNum type="arabicPeriod"/>
            </a:pPr>
            <a:r>
              <a:rPr lang="en-US" sz="1000" dirty="0" smtClean="0">
                <a:latin typeface="Times New Roman" pitchFamily="18" charset="0"/>
              </a:rPr>
              <a:t>Agrippa I died here because he chose not to give glory to the real God when the people declared him to be a god (Acts 12:19-23). Throughout history, many Roman leaders declared, or allowed others to declare, that they were gods. So, why would Agrippa be punished for it? Perhaps it was because he was a Jew, and perhaps it was because he was in the land of God’s revelation. It could have been that it was simply the strategic time God had planned for the church.</a:t>
            </a:r>
          </a:p>
          <a:p>
            <a:pPr marL="228600" indent="-228600" eaLnBrk="1" hangingPunct="1">
              <a:buFontTx/>
              <a:buAutoNum type="arabicPeriod"/>
            </a:pPr>
            <a:r>
              <a:rPr lang="en-US" sz="1000" dirty="0" smtClean="0">
                <a:latin typeface="Times New Roman" pitchFamily="18" charset="0"/>
              </a:rPr>
              <a:t>Paul was held in prison in Caesarea (Acts 23:22-35). </a:t>
            </a:r>
            <a:br>
              <a:rPr lang="en-US" sz="1000" dirty="0" smtClean="0">
                <a:latin typeface="Times New Roman" pitchFamily="18" charset="0"/>
              </a:rPr>
            </a:br>
            <a:r>
              <a:rPr lang="en-US" sz="1000" dirty="0" smtClean="0">
                <a:latin typeface="Times New Roman" pitchFamily="18" charset="0"/>
              </a:rPr>
              <a:t>a. Paul stood before three rulers at Caesarea: Felix (Acts 24:1-27), Festus (Acts 25:1-22), and Agrippa II (Acts 25:23-26:32).</a:t>
            </a:r>
            <a:br>
              <a:rPr lang="en-US" sz="1000" dirty="0" smtClean="0">
                <a:latin typeface="Times New Roman" pitchFamily="18" charset="0"/>
              </a:rPr>
            </a:br>
            <a:r>
              <a:rPr lang="en-US" sz="1000" dirty="0" smtClean="0">
                <a:latin typeface="Times New Roman" pitchFamily="18" charset="0"/>
              </a:rPr>
              <a:t>b. Paul departed to Rome from Caesarea (27:1).</a:t>
            </a:r>
          </a:p>
          <a:p>
            <a:pPr marL="228600" indent="-228600" eaLnBrk="1" hangingPunct="1">
              <a:buFontTx/>
              <a:buAutoNum type="arabicPeriod"/>
            </a:pPr>
            <a:r>
              <a:rPr lang="en-US" sz="1000" dirty="0" smtClean="0">
                <a:latin typeface="Times New Roman" pitchFamily="18" charset="0"/>
              </a:rPr>
              <a:t>Caesarea was a very mixed city, and the tensions which arose between the various people groups, particularly related to the desecration of the synagogue, were responsible for the revolt in AD 66. At that time, 20,000 people were killed and others were taken prisoner. Jerusalem was destroyed in 70, but Caesarea remained. It was the headquarters of the Roman troops, used both as a station and for the purpose of rest and relaxation, and eventually became the main supply port for the Romans fighting against the Jews in the Bar Kochba revolt of 135.</a:t>
            </a:r>
          </a:p>
          <a:p>
            <a:pPr marL="228600" indent="-228600"/>
            <a:endParaRPr lang="en-US" sz="1000" dirty="0" smtClean="0">
              <a:latin typeface="Times New Roman" pitchFamily="18" charset="0"/>
            </a:endParaRPr>
          </a:p>
          <a:p>
            <a:pPr marL="228600" indent="-228600"/>
            <a:r>
              <a:rPr lang="en-US" sz="1000" dirty="0" smtClean="0">
                <a:latin typeface="Times New Roman" pitchFamily="18" charset="0"/>
              </a:rPr>
              <a:t>tb121704937</a:t>
            </a:r>
          </a:p>
        </p:txBody>
      </p:sp>
      <p:sp>
        <p:nvSpPr>
          <p:cNvPr id="29699" name="Slide Number Placeholder 3"/>
          <p:cNvSpPr>
            <a:spLocks noGrp="1"/>
          </p:cNvSpPr>
          <p:nvPr>
            <p:ph type="sldNum" sz="quarter" idx="5"/>
          </p:nvPr>
        </p:nvSpPr>
        <p:spPr>
          <a:noFill/>
        </p:spPr>
        <p:txBody>
          <a:bodyPr/>
          <a:lstStyle/>
          <a:p>
            <a:fld id="{BC3FED27-B900-4EB9-A9CA-89B67BCC2B94}" type="slidenum">
              <a:rPr lang="en-US" smtClean="0">
                <a:latin typeface="Times New Roman" pitchFamily="18" charset="0"/>
                <a:cs typeface="Arial" charset="0"/>
              </a:rPr>
              <a:pPr/>
              <a:t>9</a:t>
            </a:fld>
            <a:endParaRPr lang="en-US" smtClean="0">
              <a:latin typeface="Times New Roman" pitchFamily="18" charset="0"/>
              <a:cs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a:ln/>
        </p:spPr>
      </p:sp>
      <p:sp>
        <p:nvSpPr>
          <p:cNvPr id="197634" name="Notes Placeholder 2"/>
          <p:cNvSpPr>
            <a:spLocks noGrp="1"/>
          </p:cNvSpPr>
          <p:nvPr>
            <p:ph type="body" idx="1"/>
          </p:nvPr>
        </p:nvSpPr>
        <p:spPr>
          <a:noFill/>
          <a:ln/>
        </p:spPr>
        <p:txBody>
          <a:bodyPr/>
          <a:lstStyle/>
          <a:p>
            <a:r>
              <a:rPr lang="en-US" dirty="0" smtClean="0">
                <a:latin typeface="Times New Roman" pitchFamily="18" charset="0"/>
              </a:rPr>
              <a:t>The mansion was apparently destroyed</a:t>
            </a:r>
            <a:r>
              <a:rPr lang="en-US" baseline="0" dirty="0" smtClean="0">
                <a:latin typeface="Times New Roman" pitchFamily="18" charset="0"/>
              </a:rPr>
              <a:t> by fire in about AD 640.</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tb011006344</a:t>
            </a:r>
          </a:p>
        </p:txBody>
      </p:sp>
      <p:sp>
        <p:nvSpPr>
          <p:cNvPr id="197635" name="Slide Number Placeholder 3"/>
          <p:cNvSpPr>
            <a:spLocks noGrp="1"/>
          </p:cNvSpPr>
          <p:nvPr>
            <p:ph type="sldNum" sz="quarter" idx="5"/>
          </p:nvPr>
        </p:nvSpPr>
        <p:spPr>
          <a:noFill/>
        </p:spPr>
        <p:txBody>
          <a:bodyPr/>
          <a:lstStyle/>
          <a:p>
            <a:fld id="{6A19F04C-7797-44DF-AF49-EC20B1F476B5}" type="slidenum">
              <a:rPr lang="en-US" smtClean="0">
                <a:latin typeface="Times New Roman" pitchFamily="18" charset="0"/>
                <a:cs typeface="Arial" charset="0"/>
              </a:rPr>
              <a:pPr/>
              <a:t>90</a:t>
            </a:fld>
            <a:endParaRPr lang="en-US" smtClean="0">
              <a:latin typeface="Times New Roman" pitchFamily="18" charset="0"/>
              <a:cs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a:ln/>
        </p:spPr>
      </p:sp>
      <p:sp>
        <p:nvSpPr>
          <p:cNvPr id="201730" name="Notes Placeholder 2"/>
          <p:cNvSpPr>
            <a:spLocks noGrp="1"/>
          </p:cNvSpPr>
          <p:nvPr>
            <p:ph type="body" idx="1"/>
          </p:nvPr>
        </p:nvSpPr>
        <p:spPr>
          <a:noFill/>
          <a:ln/>
        </p:spPr>
        <p:txBody>
          <a:bodyPr/>
          <a:lstStyle/>
          <a:p>
            <a:r>
              <a:rPr lang="en-US" dirty="0" smtClean="0">
                <a:latin typeface="Times New Roman" pitchFamily="18" charset="0"/>
              </a:rPr>
              <a:t>tb100505525</a:t>
            </a:r>
          </a:p>
        </p:txBody>
      </p:sp>
      <p:sp>
        <p:nvSpPr>
          <p:cNvPr id="201731" name="Slide Number Placeholder 3"/>
          <p:cNvSpPr>
            <a:spLocks noGrp="1"/>
          </p:cNvSpPr>
          <p:nvPr>
            <p:ph type="sldNum" sz="quarter" idx="5"/>
          </p:nvPr>
        </p:nvSpPr>
        <p:spPr>
          <a:noFill/>
        </p:spPr>
        <p:txBody>
          <a:bodyPr/>
          <a:lstStyle/>
          <a:p>
            <a:fld id="{4765FA5E-37E0-4D27-A9BE-9548A9033E7D}" type="slidenum">
              <a:rPr lang="en-US" smtClean="0">
                <a:latin typeface="Times New Roman" pitchFamily="18" charset="0"/>
                <a:cs typeface="Arial" charset="0"/>
              </a:rPr>
              <a:pPr/>
              <a:t>91</a:t>
            </a:fld>
            <a:endParaRPr lang="en-US" smtClean="0">
              <a:latin typeface="Times New Roman" pitchFamily="18" charset="0"/>
              <a:cs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b="1" dirty="0" smtClean="0">
                <a:latin typeface="Times New Roman" pitchFamily="18" charset="0"/>
              </a:rPr>
              <a:t>High-Level Aqueduct</a:t>
            </a:r>
          </a:p>
          <a:p>
            <a:pPr marL="228600" indent="-228600" eaLnBrk="1" hangingPunct="1">
              <a:buFontTx/>
              <a:buAutoNum type="arabicPeriod"/>
            </a:pPr>
            <a:r>
              <a:rPr lang="en-US" dirty="0" smtClean="0">
                <a:latin typeface="Times New Roman" pitchFamily="18" charset="0"/>
              </a:rPr>
              <a:t>The high-level aqueduct was fed by the </a:t>
            </a:r>
            <a:r>
              <a:rPr lang="en-US" dirty="0" err="1" smtClean="0">
                <a:latin typeface="Times New Roman" pitchFamily="18" charset="0"/>
              </a:rPr>
              <a:t>Zerka</a:t>
            </a:r>
            <a:r>
              <a:rPr lang="en-US" dirty="0" smtClean="0">
                <a:latin typeface="Times New Roman" pitchFamily="18" charset="0"/>
              </a:rPr>
              <a:t> (</a:t>
            </a:r>
            <a:r>
              <a:rPr lang="en-US" dirty="0" err="1" smtClean="0">
                <a:latin typeface="Times New Roman" pitchFamily="18" charset="0"/>
              </a:rPr>
              <a:t>Shuni</a:t>
            </a:r>
            <a:r>
              <a:rPr lang="en-US" dirty="0" smtClean="0">
                <a:latin typeface="Times New Roman" pitchFamily="18" charset="0"/>
              </a:rPr>
              <a:t>) River, </a:t>
            </a:r>
            <a:r>
              <a:rPr lang="en-US" dirty="0" err="1" smtClean="0">
                <a:latin typeface="Times New Roman" pitchFamily="18" charset="0"/>
              </a:rPr>
              <a:t>Kabara</a:t>
            </a:r>
            <a:r>
              <a:rPr lang="en-US" dirty="0" smtClean="0">
                <a:latin typeface="Times New Roman" pitchFamily="18" charset="0"/>
              </a:rPr>
              <a:t> springs and the Nahal </a:t>
            </a:r>
            <a:r>
              <a:rPr lang="en-US" dirty="0" err="1" smtClean="0">
                <a:latin typeface="Times New Roman" pitchFamily="18" charset="0"/>
              </a:rPr>
              <a:t>Taninim</a:t>
            </a:r>
            <a:r>
              <a:rPr lang="en-US" dirty="0" smtClean="0">
                <a:latin typeface="Times New Roman" pitchFamily="18" charset="0"/>
              </a:rPr>
              <a:t> at the foot of Mount Carmel. </a:t>
            </a:r>
          </a:p>
          <a:p>
            <a:pPr marL="228600" indent="-228600" eaLnBrk="1" hangingPunct="1">
              <a:buFontTx/>
              <a:buAutoNum type="arabicPeriod"/>
            </a:pPr>
            <a:r>
              <a:rPr lang="en-US" dirty="0" smtClean="0">
                <a:latin typeface="Times New Roman" pitchFamily="18" charset="0"/>
              </a:rPr>
              <a:t>The aqueduct is made of two channels with independent foundations. The eastern side was built by Herod while the western side was an addition by Hadrian.</a:t>
            </a:r>
          </a:p>
          <a:p>
            <a:pPr marL="228600" indent="-228600" eaLnBrk="1" hangingPunct="1">
              <a:buFontTx/>
              <a:buAutoNum type="arabicPeriod"/>
            </a:pPr>
            <a:r>
              <a:rPr lang="en-US" dirty="0" smtClean="0">
                <a:latin typeface="Times New Roman" pitchFamily="18" charset="0"/>
              </a:rPr>
              <a:t>The Crusaders filled in one of the channels to create a higher and smaller channel.</a:t>
            </a:r>
          </a:p>
          <a:p>
            <a:pPr marL="228600" indent="-228600" eaLnBrk="1" hangingPunct="1">
              <a:buFontTx/>
              <a:buAutoNum type="arabicPeriod"/>
            </a:pPr>
            <a:r>
              <a:rPr lang="en-US" dirty="0" smtClean="0">
                <a:latin typeface="Times New Roman" pitchFamily="18" charset="0"/>
              </a:rPr>
              <a:t>The arched portion of the aqueduct is 5 miles (9 km) long.</a:t>
            </a:r>
          </a:p>
          <a:p>
            <a:pPr marL="228600" indent="-228600" eaLnBrk="1" hangingPunct="1">
              <a:buFontTx/>
              <a:buAutoNum type="arabicPeriod"/>
            </a:pPr>
            <a:r>
              <a:rPr lang="en-US" dirty="0" smtClean="0">
                <a:latin typeface="Times New Roman" pitchFamily="18" charset="0"/>
              </a:rPr>
              <a:t>The aqueduct has a gradient of 13 inches for each mile (20 cm for each km), and it reached Caesarea at a height of 26 feet (8 m) above sea level.</a:t>
            </a:r>
            <a:endParaRPr lang="en-US" b="1" u="sng" dirty="0" smtClean="0">
              <a:latin typeface="Times New Roman" pitchFamily="18" charset="0"/>
            </a:endParaRPr>
          </a:p>
          <a:p>
            <a:pPr marL="228600" indent="-228600" eaLnBrk="1" hangingPunct="1">
              <a:buFontTx/>
              <a:buAutoNum type="arabicPeriod"/>
            </a:pPr>
            <a:r>
              <a:rPr lang="en-US" dirty="0" smtClean="0">
                <a:latin typeface="Times New Roman" pitchFamily="18" charset="0"/>
              </a:rPr>
              <a:t>The aqueduct passes through a </a:t>
            </a:r>
            <a:r>
              <a:rPr lang="en-US" dirty="0" err="1" smtClean="0">
                <a:latin typeface="Times New Roman" pitchFamily="18" charset="0"/>
              </a:rPr>
              <a:t>kurkar</a:t>
            </a:r>
            <a:r>
              <a:rPr lang="en-US" dirty="0" smtClean="0">
                <a:latin typeface="Times New Roman" pitchFamily="18" charset="0"/>
              </a:rPr>
              <a:t> ridge by means of a 1,312 feet (400 m) hewn tunnel at the Arab village of </a:t>
            </a:r>
            <a:r>
              <a:rPr lang="en-US" dirty="0" err="1" smtClean="0">
                <a:latin typeface="Times New Roman" pitchFamily="18" charset="0"/>
              </a:rPr>
              <a:t>Jisr</a:t>
            </a:r>
            <a:r>
              <a:rPr lang="en-US" dirty="0" smtClean="0">
                <a:latin typeface="Times New Roman" pitchFamily="18" charset="0"/>
              </a:rPr>
              <a:t> </a:t>
            </a:r>
            <a:r>
              <a:rPr lang="en-US" dirty="0" err="1" smtClean="0">
                <a:latin typeface="Times New Roman" pitchFamily="18" charset="0"/>
              </a:rPr>
              <a:t>es-Zarka</a:t>
            </a:r>
            <a:r>
              <a:rPr lang="en-US" dirty="0" smtClean="0">
                <a:latin typeface="Times New Roman" pitchFamily="18" charset="0"/>
              </a:rPr>
              <a:t>.</a:t>
            </a:r>
          </a:p>
          <a:p>
            <a:pPr marL="228600" indent="-228600" eaLnBrk="1" hangingPunct="1">
              <a:buFontTx/>
              <a:buAutoNum type="arabicPeriod"/>
            </a:pPr>
            <a:r>
              <a:rPr lang="en-US" dirty="0" smtClean="0">
                <a:latin typeface="Times New Roman" pitchFamily="18" charset="0"/>
              </a:rPr>
              <a:t>Other</a:t>
            </a:r>
            <a:r>
              <a:rPr lang="en-US" baseline="0" dirty="0" smtClean="0">
                <a:latin typeface="Times New Roman" pitchFamily="18" charset="0"/>
              </a:rPr>
              <a:t> photos of this arched aqueduct are included in the Sharon Plain presentation.</a:t>
            </a:r>
            <a:endParaRPr lang="en-US" dirty="0" smtClean="0">
              <a:latin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bb00190065.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6908840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bb00190065.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16908840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bb00190017.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40982925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bb00190017.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40982925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bb00190022. Photo by Barry Beitzel.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2906192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a:ln/>
        </p:spPr>
      </p:sp>
      <p:sp>
        <p:nvSpPr>
          <p:cNvPr id="203778" name="Notes Placeholder 2"/>
          <p:cNvSpPr>
            <a:spLocks noGrp="1"/>
          </p:cNvSpPr>
          <p:nvPr>
            <p:ph type="body" idx="1"/>
          </p:nvPr>
        </p:nvSpPr>
        <p:spPr>
          <a:noFill/>
          <a:ln/>
        </p:spPr>
        <p:txBody>
          <a:bodyPr/>
          <a:lstStyle/>
          <a:p>
            <a:r>
              <a:rPr lang="en-US" dirty="0" smtClean="0">
                <a:latin typeface="Times New Roman" pitchFamily="18" charset="0"/>
              </a:rPr>
              <a:t>tb121704941</a:t>
            </a:r>
          </a:p>
        </p:txBody>
      </p:sp>
      <p:sp>
        <p:nvSpPr>
          <p:cNvPr id="203779" name="Slide Number Placeholder 3"/>
          <p:cNvSpPr>
            <a:spLocks noGrp="1"/>
          </p:cNvSpPr>
          <p:nvPr>
            <p:ph type="sldNum" sz="quarter" idx="5"/>
          </p:nvPr>
        </p:nvSpPr>
        <p:spPr>
          <a:noFill/>
        </p:spPr>
        <p:txBody>
          <a:bodyPr/>
          <a:lstStyle/>
          <a:p>
            <a:fld id="{6A6F703A-CD38-4517-B2FF-76EA4F063A26}" type="slidenum">
              <a:rPr lang="en-US" smtClean="0">
                <a:latin typeface="Times New Roman" pitchFamily="18" charset="0"/>
                <a:cs typeface="Arial" charset="0"/>
              </a:rPr>
              <a:pPr/>
              <a:t>97</a:t>
            </a:fld>
            <a:endParaRPr lang="en-US" smtClean="0">
              <a:latin typeface="Times New Roman" pitchFamily="18" charset="0"/>
              <a:cs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a:ln/>
        </p:spPr>
      </p:sp>
      <p:sp>
        <p:nvSpPr>
          <p:cNvPr id="205826" name="Notes Placeholder 2"/>
          <p:cNvSpPr>
            <a:spLocks noGrp="1"/>
          </p:cNvSpPr>
          <p:nvPr>
            <p:ph type="body" idx="1"/>
          </p:nvPr>
        </p:nvSpPr>
        <p:spPr>
          <a:noFill/>
          <a:ln/>
        </p:spPr>
        <p:txBody>
          <a:bodyPr/>
          <a:lstStyle/>
          <a:p>
            <a:r>
              <a:rPr lang="en-US" dirty="0" smtClean="0">
                <a:latin typeface="Times New Roman" pitchFamily="18" charset="0"/>
              </a:rPr>
              <a:t>tb121704942</a:t>
            </a:r>
          </a:p>
        </p:txBody>
      </p:sp>
      <p:sp>
        <p:nvSpPr>
          <p:cNvPr id="205827" name="Slide Number Placeholder 3"/>
          <p:cNvSpPr>
            <a:spLocks noGrp="1"/>
          </p:cNvSpPr>
          <p:nvPr>
            <p:ph type="sldNum" sz="quarter" idx="5"/>
          </p:nvPr>
        </p:nvSpPr>
        <p:spPr>
          <a:noFill/>
        </p:spPr>
        <p:txBody>
          <a:bodyPr/>
          <a:lstStyle/>
          <a:p>
            <a:fld id="{FA27596B-A183-47C4-A4CE-D2C0B206BF5C}" type="slidenum">
              <a:rPr lang="en-US" smtClean="0">
                <a:latin typeface="Times New Roman" pitchFamily="18" charset="0"/>
                <a:cs typeface="Arial" charset="0"/>
              </a:rPr>
              <a:pPr/>
              <a:t>98</a:t>
            </a:fld>
            <a:endParaRPr lang="en-US" smtClean="0">
              <a:latin typeface="Times New Roman" pitchFamily="18" charset="0"/>
              <a:cs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a:ln/>
        </p:spPr>
      </p:sp>
      <p:sp>
        <p:nvSpPr>
          <p:cNvPr id="207874" name="Notes Placeholder 2"/>
          <p:cNvSpPr>
            <a:spLocks noGrp="1"/>
          </p:cNvSpPr>
          <p:nvPr>
            <p:ph type="body" idx="1"/>
          </p:nvPr>
        </p:nvSpPr>
        <p:spPr>
          <a:noFill/>
          <a:ln/>
        </p:spPr>
        <p:txBody>
          <a:bodyPr/>
          <a:lstStyle/>
          <a:p>
            <a:r>
              <a:rPr lang="en-US" dirty="0" smtClean="0">
                <a:latin typeface="Times New Roman" pitchFamily="18" charset="0"/>
              </a:rPr>
              <a:t>tb121704942</a:t>
            </a:r>
          </a:p>
        </p:txBody>
      </p:sp>
      <p:sp>
        <p:nvSpPr>
          <p:cNvPr id="207875" name="Slide Number Placeholder 3"/>
          <p:cNvSpPr>
            <a:spLocks noGrp="1"/>
          </p:cNvSpPr>
          <p:nvPr>
            <p:ph type="sldNum" sz="quarter" idx="5"/>
          </p:nvPr>
        </p:nvSpPr>
        <p:spPr>
          <a:noFill/>
        </p:spPr>
        <p:txBody>
          <a:bodyPr/>
          <a:lstStyle/>
          <a:p>
            <a:fld id="{0B9E74C0-A460-445D-87D1-67A662874444}" type="slidenum">
              <a:rPr lang="en-US" smtClean="0">
                <a:latin typeface="Times New Roman" pitchFamily="18" charset="0"/>
                <a:cs typeface="Arial" charset="0"/>
              </a:rPr>
              <a:pPr/>
              <a:t>99</a:t>
            </a:fld>
            <a:endParaRPr lang="en-US" smtClean="0">
              <a:latin typeface="Times New Roman" pitchFamily="18"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5"/>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6"/>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8"/>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9"/>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1"/>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2"/>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4"/>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5"/>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6E200890-933C-456D-BFB9-D600C3DC22AE}"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94138-86CD-4F5E-B039-E8E124DD2F7B}"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85A588-7509-4779-B68C-B32D569C2127}"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912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10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76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732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71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32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00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51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DAA31-BC36-4975-9A63-CE8131BF448D}" type="slidenum">
              <a:rPr lang="en-US"/>
              <a:pPr>
                <a:defRPr/>
              </a:pPr>
              <a:t>‹#›</a:t>
            </a:fld>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146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516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777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542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16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08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721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733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427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621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0DEF29-8945-40AF-8603-BA60055E47BA}" type="slidenum">
              <a:rPr lang="en-US"/>
              <a:pPr>
                <a:defRPr/>
              </a:pPr>
              <a:t>‹#›</a:t>
            </a:fld>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607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457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058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F9514-0DBC-4B36-BB83-31A1462C0339}"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35417D-B2EE-48B2-8DD4-CCCD4136A0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646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959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595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141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6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571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58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6FFEA9-1D24-434A-83A3-209CF587CE21}" type="slidenum">
              <a:rPr lang="en-US"/>
              <a:pPr>
                <a:defRPr/>
              </a:pPr>
              <a:t>‹#›</a:t>
            </a:fld>
            <a:endParaRPr lang="en-US"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25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642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85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74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8/7/2012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68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71511A-9E5B-4458-8EEB-9DB6766F9732}"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BF6BCB-3475-4AEE-A1B8-1C9ADFC982FF}"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94005-B2FB-423A-9DA0-688AF23F564D}"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76797C-A0C7-457A-A44F-25911C916E9C}"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1BB363-EA69-47A4-9F23-023F6D9152CA}"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6F2C173C-C05F-4E49-BE43-509379DE989B}"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DBB1D95-B9A9-49D9-91EB-1D7E84B2C21D}" type="datetimeFigureOut">
              <a:rPr lang="en-US" smtClean="0">
                <a:solidFill>
                  <a:prstClr val="black">
                    <a:tint val="75000"/>
                  </a:prstClr>
                </a:solidFill>
                <a:latin typeface="Calibri"/>
              </a:rPr>
              <a:pPr fontAlgn="auto">
                <a:spcBef>
                  <a:spcPts val="0"/>
                </a:spcBef>
                <a:spcAft>
                  <a:spcPts val="0"/>
                </a:spcAft>
              </a:pPr>
              <a:t>8/7/2012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2BCC9B7-B718-4F15-8076-649CA72FF2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56371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32F9514-0DBC-4B36-BB83-31A1462C0339}" type="datetimeFigureOut">
              <a:rPr lang="en-US" smtClean="0">
                <a:solidFill>
                  <a:prstClr val="black">
                    <a:tint val="75000"/>
                  </a:prstClr>
                </a:solidFill>
                <a:latin typeface="Calibri"/>
                <a:cs typeface="+mn-cs"/>
              </a:rPr>
              <a:pPr fontAlgn="auto">
                <a:spcBef>
                  <a:spcPts val="0"/>
                </a:spcBef>
                <a:spcAft>
                  <a:spcPts val="0"/>
                </a:spcAft>
              </a:pPr>
              <a:t>8/7/2012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D35417D-B2EE-48B2-8DD4-CCCD4136A0DC}"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714118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91ADA50-210C-C24B-94E2-56D439BFBF57}" type="datetimeFigureOut">
              <a:rPr lang="en-US" smtClean="0">
                <a:solidFill>
                  <a:prstClr val="black">
                    <a:tint val="75000"/>
                  </a:prstClr>
                </a:solidFill>
                <a:latin typeface="Calibri"/>
              </a:rPr>
              <a:pPr defTabSz="457200" fontAlgn="auto">
                <a:spcBef>
                  <a:spcPts val="0"/>
                </a:spcBef>
                <a:spcAft>
                  <a:spcPts val="0"/>
                </a:spcAft>
              </a:pPr>
              <a:t>8/7/2012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41B1A18-1464-6843-AE48-98CA8FC3D48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3746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91.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9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93.jpeg"/></Relationships>
</file>

<file path=ppt/slides/_rels/slide10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3.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96.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97.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98.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tags" Target="../tags/tag35.xml"/><Relationship Id="rId4" Type="http://schemas.openxmlformats.org/officeDocument/2006/relationships/image" Target="../media/image99.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10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71.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685800" y="762000"/>
            <a:ext cx="7772400" cy="3276599"/>
          </a:xfrm>
        </p:spPr>
        <p:txBody>
          <a:bodyPr anchor="b">
            <a:normAutofit/>
          </a:bodyPr>
          <a:lstStyle/>
          <a:p>
            <a:r>
              <a:rPr lang="en-US" sz="9600" smtClean="0">
                <a:solidFill>
                  <a:schemeClr val="bg1"/>
                </a:solidFill>
                <a:effectLst>
                  <a:glow rad="50800">
                    <a:schemeClr val="tx2">
                      <a:lumMod val="50000"/>
                      <a:alpha val="60000"/>
                    </a:schemeClr>
                  </a:glow>
                </a:effectLst>
                <a:latin typeface="Calibri" pitchFamily="34" charset="0"/>
                <a:ea typeface="+mn-ea"/>
                <a:cs typeface="Calibri" pitchFamily="34" charset="0"/>
              </a:rPr>
              <a:t>Caesarea</a:t>
            </a:r>
            <a:endParaRPr lang="en-US" sz="9600" dirty="0">
              <a:solidFill>
                <a:schemeClr val="bg1"/>
              </a:solidFill>
              <a:effectLst>
                <a:glow rad="50800">
                  <a:schemeClr val="tx2">
                    <a:lumMod val="50000"/>
                    <a:alpha val="60000"/>
                  </a:schemeClr>
                </a:glow>
              </a:effectLst>
              <a:latin typeface="Calibri" pitchFamily="34" charset="0"/>
              <a:ea typeface="+mn-ea"/>
              <a:cs typeface="Calibri" pitchFamily="34" charset="0"/>
            </a:endParaRPr>
          </a:p>
        </p:txBody>
      </p:sp>
      <p:sp>
        <p:nvSpPr>
          <p:cNvPr id="7" name="Subtitle 6"/>
          <p:cNvSpPr>
            <a:spLocks noGrp="1"/>
          </p:cNvSpPr>
          <p:nvPr>
            <p:ph type="subTitle" idx="1"/>
          </p:nvPr>
        </p:nvSpPr>
        <p:spPr>
          <a:xfrm>
            <a:off x="1371600" y="4419600"/>
            <a:ext cx="6400800" cy="1219200"/>
          </a:xfrm>
        </p:spPr>
        <p:txBody>
          <a:bodyPr>
            <a:noAutofit/>
          </a:bodyPr>
          <a:lstStyle/>
          <a:p>
            <a:r>
              <a:rPr lang="en-US" dirty="0" smtClean="0">
                <a:solidFill>
                  <a:schemeClr val="bg1"/>
                </a:solidFill>
                <a:effectLst>
                  <a:glow rad="50800">
                    <a:schemeClr val="tx2">
                      <a:lumMod val="50000"/>
                      <a:alpha val="60000"/>
                    </a:schemeClr>
                  </a:glow>
                </a:effectLst>
                <a:latin typeface="Calibri" pitchFamily="34" charset="0"/>
                <a:cs typeface="Calibri" pitchFamily="34" charset="0"/>
              </a:rPr>
              <a:t>Herod’s Harbor City</a:t>
            </a:r>
            <a:endParaRPr lang="en-US" dirty="0">
              <a:solidFill>
                <a:schemeClr val="bg1"/>
              </a:solidFill>
              <a:effectLst>
                <a:glow rad="50800">
                  <a:schemeClr val="tx2">
                    <a:lumMod val="50000"/>
                    <a:alpha val="60000"/>
                  </a:schemeClr>
                </a:glow>
              </a:effectLst>
              <a:latin typeface="Calibri" pitchFamily="34" charset="0"/>
              <a:cs typeface="Calibri" pitchFamily="34" charset="0"/>
            </a:endParaRPr>
          </a:p>
        </p:txBody>
      </p:sp>
    </p:spTree>
    <p:extLst>
      <p:ext uri="{BB962C8B-B14F-4D97-AF65-F5344CB8AC3E}">
        <p14:creationId xmlns:p14="http://schemas.microsoft.com/office/powerpoint/2010/main" val="2291420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3"/>
          <p:cNvGrpSpPr>
            <a:grpSpLocks noGrp="1" noUngrp="1" noChangeAspect="1"/>
          </p:cNvGrpSpPr>
          <p:nvPr/>
        </p:nvGrpSpPr>
        <p:grpSpPr bwMode="auto">
          <a:xfrm>
            <a:off x="0" y="0"/>
            <a:ext cx="9144000" cy="6529388"/>
            <a:chOff x="685800" y="844550"/>
            <a:chExt cx="7772400" cy="5549900"/>
          </a:xfrm>
        </p:grpSpPr>
        <p:pic>
          <p:nvPicPr>
            <p:cNvPr id="32770" name="Picture 1" descr="Caesarea palace and theater aerial from west, tb121704924"/>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2771"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algn="ctr"/>
              <a:r>
                <a:rPr lang="en-US" sz="2200">
                  <a:latin typeface="Calibri" pitchFamily="34" charset="0"/>
                </a:rPr>
                <a:t>Caesarea Herod’s Promontory Palace and theater aerial from west</a:t>
              </a: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7" descr="Caesarea aqueduct covered in sand, tb032504079"/>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208898" name="Rectangle 2" hidden="1"/>
          <p:cNvSpPr>
            <a:spLocks noGrp="1" noChangeArrowheads="1"/>
          </p:cNvSpPr>
          <p:nvPr>
            <p:ph type="title"/>
          </p:nvPr>
        </p:nvSpPr>
        <p:spPr/>
        <p:txBody>
          <a:bodyPr/>
          <a:lstStyle/>
          <a:p>
            <a:pPr eaLnBrk="1" hangingPunct="1"/>
            <a:endParaRPr lang="en-US" dirty="0" smtClean="0"/>
          </a:p>
        </p:txBody>
      </p:sp>
      <p:sp>
        <p:nvSpPr>
          <p:cNvPr id="58372"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Roman aqueduct covered in sand</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hidden="1"/>
          <p:cNvSpPr>
            <a:spLocks noGrp="1" noChangeArrowheads="1"/>
          </p:cNvSpPr>
          <p:nvPr>
            <p:ph type="title"/>
          </p:nvPr>
        </p:nvSpPr>
        <p:spPr/>
        <p:txBody>
          <a:bodyPr/>
          <a:lstStyle/>
          <a:p>
            <a:pPr eaLnBrk="1" hangingPunct="1"/>
            <a:endParaRPr lang="en-US" dirty="0" smtClean="0"/>
          </a:p>
        </p:txBody>
      </p:sp>
      <p:pic>
        <p:nvPicPr>
          <p:cNvPr id="210946" name="Picture 3" descr="Caesarea Roman aqueduct, kg n1115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59396"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Roman aqueduct</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5" descr="Caesarea Roman aqueduct with jeep, tb032504092"/>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212994" name="Rectangle 2" hidden="1"/>
          <p:cNvSpPr>
            <a:spLocks noGrp="1" noChangeArrowheads="1"/>
          </p:cNvSpPr>
          <p:nvPr>
            <p:ph type="title"/>
          </p:nvPr>
        </p:nvSpPr>
        <p:spPr/>
        <p:txBody>
          <a:bodyPr/>
          <a:lstStyle/>
          <a:p>
            <a:pPr eaLnBrk="1" hangingPunct="1"/>
            <a:endParaRPr lang="en-US" dirty="0" smtClean="0"/>
          </a:p>
        </p:txBody>
      </p:sp>
      <p:sp>
        <p:nvSpPr>
          <p:cNvPr id="60420"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Roman </a:t>
            </a:r>
            <a:r>
              <a:rPr lang="en-US" sz="2200" dirty="0" smtClean="0">
                <a:solidFill>
                  <a:schemeClr val="bg1"/>
                </a:solidFill>
                <a:effectLst>
                  <a:glow rad="76200">
                    <a:schemeClr val="tx1">
                      <a:alpha val="60000"/>
                    </a:schemeClr>
                  </a:glow>
                </a:effectLst>
                <a:latin typeface="Calibri" pitchFamily="34" charset="0"/>
                <a:cs typeface="Calibri" pitchFamily="34" charset="0"/>
              </a:rPr>
              <a:t>aqueduct</a:t>
            </a:r>
            <a:endParaRPr lang="en-US" sz="2200" dirty="0">
              <a:solidFill>
                <a:schemeClr val="bg1"/>
              </a:solidFill>
              <a:effectLst>
                <a:glow rad="76200">
                  <a:schemeClr val="tx1">
                    <a:alpha val="60000"/>
                  </a:schemeClr>
                </a:glow>
              </a:effectLst>
              <a:latin typeface="Calibri" pitchFamily="34" charset="0"/>
              <a:cs typeface="Calibri"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564780"/>
            <a:chOff x="685800" y="828675"/>
            <a:chExt cx="7772400" cy="5580063"/>
          </a:xfrm>
        </p:grpSpPr>
        <p:pic>
          <p:nvPicPr>
            <p:cNvPr id="2" name="Picture 1" descr="Caesarea Roman aqueduct, tb011112413"/>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Roman aqueduct</a:t>
              </a:r>
              <a:endParaRPr lang="en-US" dirty="0">
                <a:solidFill>
                  <a:prstClr val="black"/>
                </a:solidFill>
                <a:latin typeface="Calibri"/>
                <a:cs typeface="+mn-cs"/>
              </a:endParaRPr>
            </a:p>
          </p:txBody>
        </p:sp>
      </p:grpSp>
    </p:spTree>
    <p:extLst>
      <p:ext uri="{BB962C8B-B14F-4D97-AF65-F5344CB8AC3E}">
        <p14:creationId xmlns:p14="http://schemas.microsoft.com/office/powerpoint/2010/main" val="25814098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hidden="1"/>
          <p:cNvSpPr>
            <a:spLocks noGrp="1" noChangeArrowheads="1"/>
          </p:cNvSpPr>
          <p:nvPr>
            <p:ph type="title"/>
          </p:nvPr>
        </p:nvSpPr>
        <p:spPr/>
        <p:txBody>
          <a:bodyPr/>
          <a:lstStyle/>
          <a:p>
            <a:pPr eaLnBrk="1" hangingPunct="1"/>
            <a:endParaRPr lang="en-US" dirty="0" smtClean="0"/>
          </a:p>
        </p:txBody>
      </p:sp>
      <p:pic>
        <p:nvPicPr>
          <p:cNvPr id="217090" name="Picture 3" descr="Caesarea aqueduct2, tb n0526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65540"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Roman aqueduct</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hidden="1"/>
          <p:cNvSpPr>
            <a:spLocks noGrp="1" noChangeArrowheads="1"/>
          </p:cNvSpPr>
          <p:nvPr>
            <p:ph type="title"/>
          </p:nvPr>
        </p:nvSpPr>
        <p:spPr/>
        <p:txBody>
          <a:bodyPr/>
          <a:lstStyle/>
          <a:p>
            <a:pPr eaLnBrk="1" hangingPunct="1"/>
            <a:endParaRPr lang="en-US" dirty="0" smtClean="0"/>
          </a:p>
        </p:txBody>
      </p:sp>
      <p:pic>
        <p:nvPicPr>
          <p:cNvPr id="219138" name="Picture 3" descr="Caesarea aqueduct with hikers, tb n0526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66564" name="Text Box 4"/>
          <p:cNvSpPr txBox="1">
            <a:spLocks noChangeArrowheads="1"/>
          </p:cNvSpPr>
          <p:nvPr/>
        </p:nvSpPr>
        <p:spPr bwMode="auto">
          <a:xfrm>
            <a:off x="0" y="6324600"/>
            <a:ext cx="9144000" cy="5334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a:t>
            </a:r>
            <a:r>
              <a:rPr lang="en-US" sz="2200" dirty="0" smtClean="0">
                <a:solidFill>
                  <a:schemeClr val="bg1"/>
                </a:solidFill>
                <a:effectLst>
                  <a:glow rad="76200">
                    <a:schemeClr val="tx1">
                      <a:alpha val="60000"/>
                    </a:schemeClr>
                  </a:glow>
                </a:effectLst>
                <a:latin typeface="Calibri" pitchFamily="34" charset="0"/>
                <a:cs typeface="Calibri" pitchFamily="34" charset="0"/>
              </a:rPr>
              <a:t>Roman </a:t>
            </a:r>
            <a:r>
              <a:rPr lang="en-US" sz="2200" dirty="0">
                <a:solidFill>
                  <a:schemeClr val="bg1"/>
                </a:solidFill>
                <a:effectLst>
                  <a:glow rad="76200">
                    <a:schemeClr val="tx1">
                      <a:alpha val="60000"/>
                    </a:schemeClr>
                  </a:glow>
                </a:effectLst>
                <a:latin typeface="Calibri" pitchFamily="34" charset="0"/>
                <a:cs typeface="Calibri" pitchFamily="34" charset="0"/>
              </a:rPr>
              <a:t>aqueduct</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5" descr="Caesarea Herodian and Hadrian aqueducts section, tb032504096"/>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221186" name="Rectangle 2" hidden="1"/>
          <p:cNvSpPr>
            <a:spLocks noGrp="1" noChangeArrowheads="1"/>
          </p:cNvSpPr>
          <p:nvPr>
            <p:ph type="title"/>
          </p:nvPr>
        </p:nvSpPr>
        <p:spPr/>
        <p:txBody>
          <a:bodyPr/>
          <a:lstStyle/>
          <a:p>
            <a:pPr eaLnBrk="1" hangingPunct="1"/>
            <a:endParaRPr lang="en-US" dirty="0" smtClean="0"/>
          </a:p>
        </p:txBody>
      </p:sp>
      <p:sp>
        <p:nvSpPr>
          <p:cNvPr id="67588"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Roman aqueduct cross-section</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hidden="1"/>
          <p:cNvSpPr>
            <a:spLocks noGrp="1" noChangeArrowheads="1"/>
          </p:cNvSpPr>
          <p:nvPr>
            <p:ph type="title"/>
          </p:nvPr>
        </p:nvSpPr>
        <p:spPr/>
        <p:txBody>
          <a:bodyPr/>
          <a:lstStyle/>
          <a:p>
            <a:pPr eaLnBrk="1" hangingPunct="1"/>
            <a:endParaRPr lang="en-US" dirty="0" smtClean="0"/>
          </a:p>
        </p:txBody>
      </p:sp>
      <p:pic>
        <p:nvPicPr>
          <p:cNvPr id="223234" name="Picture 3" descr="Caesarea aqueduct inscription, tb062700100"/>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58000"/>
          </a:xfrm>
          <a:prstGeom prst="rect">
            <a:avLst/>
          </a:prstGeom>
          <a:noFill/>
          <a:ln w="101600" cmpd="thinThick">
            <a:noFill/>
            <a:miter lim="800000"/>
            <a:headEnd/>
            <a:tailEnd/>
          </a:ln>
        </p:spPr>
      </p:pic>
      <p:sp>
        <p:nvSpPr>
          <p:cNvPr id="68612"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Roman aqueduct inscription</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5" descr="Caesarea Byzantine lower aqueduct, tb032504077"/>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225282" name="Rectangle 2" hidden="1"/>
          <p:cNvSpPr>
            <a:spLocks noGrp="1" noChangeArrowheads="1"/>
          </p:cNvSpPr>
          <p:nvPr>
            <p:ph type="title"/>
          </p:nvPr>
        </p:nvSpPr>
        <p:spPr/>
        <p:txBody>
          <a:bodyPr/>
          <a:lstStyle/>
          <a:p>
            <a:pPr eaLnBrk="1" hangingPunct="1"/>
            <a:endParaRPr lang="en-US" dirty="0" smtClean="0"/>
          </a:p>
        </p:txBody>
      </p:sp>
      <p:sp>
        <p:nvSpPr>
          <p:cNvPr id="69636"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Byzantine lower aqueduct</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hidden="1"/>
          <p:cNvSpPr>
            <a:spLocks noGrp="1" noChangeArrowheads="1"/>
          </p:cNvSpPr>
          <p:nvPr>
            <p:ph type="title"/>
          </p:nvPr>
        </p:nvSpPr>
        <p:spPr/>
        <p:txBody>
          <a:bodyPr/>
          <a:lstStyle/>
          <a:p>
            <a:pPr eaLnBrk="1" hangingPunct="1"/>
            <a:endParaRPr lang="en-US" dirty="0" smtClean="0"/>
          </a:p>
        </p:txBody>
      </p:sp>
      <p:pic>
        <p:nvPicPr>
          <p:cNvPr id="227330" name="Picture 3" descr="Caesarea Byzantine aqueduct5, tb n011300 sr"/>
          <p:cNvPicPr preferRelativeResize="0">
            <a:picLocks noChangeAspect="1" noChangeArrowheads="1"/>
          </p:cNvPicPr>
          <p:nvPr>
            <p:custDataLst>
              <p:tags r:id="rId1"/>
            </p:custDataLst>
          </p:nvPr>
        </p:nvPicPr>
        <p:blipFill>
          <a:blip r:embed="rId4" cstate="print"/>
          <a:srcRect/>
          <a:stretch>
            <a:fillRect/>
          </a:stretch>
        </p:blipFill>
        <p:spPr bwMode="auto">
          <a:xfrm>
            <a:off x="-31750" y="-23813"/>
            <a:ext cx="9207500" cy="6905626"/>
          </a:xfrm>
          <a:prstGeom prst="rect">
            <a:avLst/>
          </a:prstGeom>
          <a:noFill/>
          <a:ln w="101600" cmpd="thinThick">
            <a:noFill/>
            <a:miter lim="800000"/>
            <a:headEnd/>
            <a:tailEnd/>
          </a:ln>
        </p:spPr>
      </p:pic>
      <p:sp>
        <p:nvSpPr>
          <p:cNvPr id="70660" name="Text Box 4"/>
          <p:cNvSpPr txBox="1">
            <a:spLocks noChangeArrowheads="1"/>
          </p:cNvSpPr>
          <p:nvPr/>
        </p:nvSpPr>
        <p:spPr bwMode="auto">
          <a:xfrm>
            <a:off x="-49213" y="6400800"/>
            <a:ext cx="9231313" cy="493713"/>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Byzantine lower aqueduct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8" descr="Caesarea theater from promontory palace, tb102302066"/>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36866" name="Rectangle 2" hidden="1"/>
          <p:cNvSpPr>
            <a:spLocks noGrp="1" noChangeArrowheads="1"/>
          </p:cNvSpPr>
          <p:nvPr>
            <p:ph type="title"/>
          </p:nvPr>
        </p:nvSpPr>
        <p:spPr/>
        <p:txBody>
          <a:bodyPr/>
          <a:lstStyle/>
          <a:p>
            <a:pPr eaLnBrk="1" hangingPunct="1"/>
            <a:endParaRPr lang="en-US" dirty="0" smtClean="0"/>
          </a:p>
        </p:txBody>
      </p:sp>
      <p:sp>
        <p:nvSpPr>
          <p:cNvPr id="10244"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theater from Herod’s Promontory Palace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685800" y="762001"/>
            <a:ext cx="7772400" cy="1142999"/>
          </a:xfrm>
        </p:spPr>
        <p:txBody>
          <a:bodyPr anchor="b">
            <a:normAutofit/>
          </a:bodyPr>
          <a:lstStyle/>
          <a:p>
            <a:r>
              <a:rPr lang="en-US" sz="2000" dirty="0" smtClean="0">
                <a:solidFill>
                  <a:schemeClr val="bg1"/>
                </a:solidFill>
                <a:effectLst>
                  <a:glow rad="50800">
                    <a:schemeClr val="tx2">
                      <a:lumMod val="50000"/>
                      <a:alpha val="60000"/>
                    </a:schemeClr>
                  </a:glow>
                </a:effectLst>
                <a:latin typeface="Calibri" pitchFamily="34" charset="0"/>
                <a:ea typeface="+mn-ea"/>
                <a:cs typeface="Calibri" pitchFamily="34" charset="0"/>
              </a:rPr>
              <a:t>This sampler is taken from </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the </a:t>
            </a:r>
            <a:r>
              <a:rPr lang="en-US" sz="2000" i="1" dirty="0" smtClean="0">
                <a:solidFill>
                  <a:schemeClr val="bg1"/>
                </a:solidFill>
                <a:effectLst>
                  <a:glow rad="50800">
                    <a:schemeClr val="tx2">
                      <a:lumMod val="50000"/>
                      <a:alpha val="60000"/>
                    </a:schemeClr>
                  </a:glow>
                </a:effectLst>
                <a:latin typeface="Calibri" pitchFamily="34" charset="0"/>
                <a:cs typeface="Calibri" pitchFamily="34" charset="0"/>
              </a:rPr>
              <a:t>Pictorial Library of Bible Lands</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 Revised and Expanded edition, Volume 2: </a:t>
            </a:r>
            <a:r>
              <a:rPr lang="en-US" sz="2000" i="1" dirty="0" smtClean="0">
                <a:solidFill>
                  <a:schemeClr val="bg1"/>
                </a:solidFill>
                <a:effectLst>
                  <a:glow rad="50800">
                    <a:schemeClr val="tx2">
                      <a:lumMod val="50000"/>
                      <a:alpha val="60000"/>
                    </a:schemeClr>
                  </a:glow>
                </a:effectLst>
                <a:latin typeface="Calibri" pitchFamily="34" charset="0"/>
                <a:cs typeface="Calibri" pitchFamily="34" charset="0"/>
              </a:rPr>
              <a:t>Samaria and the Center</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 </a:t>
            </a:r>
            <a:endParaRPr lang="en-US" sz="2000" dirty="0">
              <a:solidFill>
                <a:schemeClr val="bg1"/>
              </a:solidFill>
              <a:effectLst>
                <a:glow rad="50800">
                  <a:schemeClr val="tx2">
                    <a:lumMod val="50000"/>
                    <a:alpha val="60000"/>
                  </a:schemeClr>
                </a:glow>
              </a:effectLst>
              <a:latin typeface="Calibri" pitchFamily="34" charset="0"/>
              <a:ea typeface="+mn-ea"/>
              <a:cs typeface="Calibri" pitchFamily="34" charset="0"/>
            </a:endParaRPr>
          </a:p>
        </p:txBody>
      </p:sp>
      <p:sp>
        <p:nvSpPr>
          <p:cNvPr id="7" name="Subtitle 6"/>
          <p:cNvSpPr>
            <a:spLocks noGrp="1"/>
          </p:cNvSpPr>
          <p:nvPr>
            <p:ph type="subTitle" idx="1"/>
          </p:nvPr>
        </p:nvSpPr>
        <p:spPr>
          <a:xfrm>
            <a:off x="838200" y="5410200"/>
            <a:ext cx="7467600" cy="762000"/>
          </a:xfrm>
        </p:spPr>
        <p:txBody>
          <a:bodyPr>
            <a:noAutofit/>
          </a:bodyPr>
          <a:lstStyle/>
          <a:p>
            <a:r>
              <a:rPr lang="en-US" sz="1800" dirty="0" smtClean="0">
                <a:solidFill>
                  <a:schemeClr val="bg1"/>
                </a:solidFill>
                <a:effectLst>
                  <a:glow rad="50800">
                    <a:schemeClr val="tx2">
                      <a:lumMod val="50000"/>
                      <a:alpha val="60000"/>
                    </a:schemeClr>
                  </a:glow>
                </a:effectLst>
                <a:latin typeface="Calibri" pitchFamily="34" charset="0"/>
                <a:cs typeface="Calibri" pitchFamily="34" charset="0"/>
              </a:rPr>
              <a:t>For more information about this volume, go to: </a:t>
            </a:r>
            <a:r>
              <a:rPr lang="en-US" sz="1800" dirty="0">
                <a:solidFill>
                  <a:schemeClr val="bg1"/>
                </a:solidFill>
                <a:effectLst>
                  <a:glow rad="50800">
                    <a:schemeClr val="tx2">
                      <a:lumMod val="50000"/>
                      <a:alpha val="60000"/>
                    </a:schemeClr>
                  </a:glow>
                </a:effectLst>
                <a:cs typeface="Calibri" pitchFamily="34" charset="0"/>
              </a:rPr>
              <a:t>http://www.bibleplaces.com/02-samaria-and-the-center-revised.htm</a:t>
            </a:r>
            <a:endParaRPr lang="en-US" sz="1800" dirty="0">
              <a:solidFill>
                <a:schemeClr val="bg1"/>
              </a:solidFill>
              <a:effectLst>
                <a:glow rad="50800">
                  <a:schemeClr val="tx2">
                    <a:lumMod val="50000"/>
                    <a:alpha val="60000"/>
                  </a:schemeClr>
                </a:glow>
              </a:effectLst>
              <a:latin typeface="Calibri" pitchFamily="34" charset="0"/>
              <a:cs typeface="Calibri" pitchFamily="34" charset="0"/>
            </a:endParaRPr>
          </a:p>
        </p:txBody>
      </p:sp>
      <p:sp>
        <p:nvSpPr>
          <p:cNvPr id="8" name="TextBox 7"/>
          <p:cNvSpPr txBox="1">
            <a:spLocks noChangeArrowheads="1"/>
          </p:cNvSpPr>
          <p:nvPr/>
        </p:nvSpPr>
        <p:spPr bwMode="auto">
          <a:xfrm>
            <a:off x="1295400" y="2333205"/>
            <a:ext cx="533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Times New Roman" pitchFamily="18" charset="0"/>
              </a:defRPr>
            </a:lvl1pPr>
            <a:lvl2pPr marL="742950" indent="-285750" eaLnBrk="0" hangingPunct="0">
              <a:defRPr sz="2400">
                <a:solidFill>
                  <a:schemeClr val="tx1"/>
                </a:solidFill>
                <a:latin typeface="Arial" charset="0"/>
                <a:cs typeface="Times New Roman" pitchFamily="18" charset="0"/>
              </a:defRPr>
            </a:lvl2pPr>
            <a:lvl3pPr marL="1143000" indent="-228600" eaLnBrk="0" hangingPunct="0">
              <a:defRPr sz="2400">
                <a:solidFill>
                  <a:schemeClr val="tx1"/>
                </a:solidFill>
                <a:latin typeface="Arial" charset="0"/>
                <a:cs typeface="Times New Roman" pitchFamily="18" charset="0"/>
              </a:defRPr>
            </a:lvl3pPr>
            <a:lvl4pPr marL="1600200" indent="-228600" eaLnBrk="0" hangingPunct="0">
              <a:defRPr sz="2400">
                <a:solidFill>
                  <a:schemeClr val="tx1"/>
                </a:solidFill>
                <a:latin typeface="Arial" charset="0"/>
                <a:cs typeface="Times New Roman" pitchFamily="18" charset="0"/>
              </a:defRPr>
            </a:lvl4pPr>
            <a:lvl5pPr marL="2057400" indent="-228600" eaLnBrk="0" hangingPunct="0">
              <a:defRPr sz="2400">
                <a:solidFill>
                  <a:schemeClr val="tx1"/>
                </a:solidFill>
                <a:latin typeface="Arial" charset="0"/>
                <a:cs typeface="Times New Roman" pitchFamily="18" charset="0"/>
              </a:defRPr>
            </a:lvl5pPr>
            <a:lvl6pPr marL="2514600" indent="-228600" eaLnBrk="0" fontAlgn="base" hangingPunct="0">
              <a:spcBef>
                <a:spcPct val="0"/>
              </a:spcBef>
              <a:spcAft>
                <a:spcPct val="0"/>
              </a:spcAft>
              <a:defRPr sz="2400">
                <a:solidFill>
                  <a:schemeClr val="tx1"/>
                </a:solidFill>
                <a:latin typeface="Arial" charset="0"/>
                <a:cs typeface="Times New Roman" pitchFamily="18" charset="0"/>
              </a:defRPr>
            </a:lvl6pPr>
            <a:lvl7pPr marL="2971800" indent="-228600" eaLnBrk="0" fontAlgn="base" hangingPunct="0">
              <a:spcBef>
                <a:spcPct val="0"/>
              </a:spcBef>
              <a:spcAft>
                <a:spcPct val="0"/>
              </a:spcAft>
              <a:defRPr sz="2400">
                <a:solidFill>
                  <a:schemeClr val="tx1"/>
                </a:solidFill>
                <a:latin typeface="Arial" charset="0"/>
                <a:cs typeface="Times New Roman" pitchFamily="18" charset="0"/>
              </a:defRPr>
            </a:lvl7pPr>
            <a:lvl8pPr marL="3429000" indent="-228600" eaLnBrk="0" fontAlgn="base" hangingPunct="0">
              <a:spcBef>
                <a:spcPct val="0"/>
              </a:spcBef>
              <a:spcAft>
                <a:spcPct val="0"/>
              </a:spcAft>
              <a:defRPr sz="2400">
                <a:solidFill>
                  <a:schemeClr val="tx1"/>
                </a:solidFill>
                <a:latin typeface="Arial" charset="0"/>
                <a:cs typeface="Times New Roman" pitchFamily="18" charset="0"/>
              </a:defRPr>
            </a:lvl8pPr>
            <a:lvl9pPr marL="3886200" indent="-228600" eaLnBrk="0" fontAlgn="base" hangingPunct="0">
              <a:spcBef>
                <a:spcPct val="0"/>
              </a:spcBef>
              <a:spcAft>
                <a:spcPct val="0"/>
              </a:spcAft>
              <a:defRPr sz="2400">
                <a:solidFill>
                  <a:schemeClr val="tx1"/>
                </a:solidFill>
                <a:latin typeface="Arial" charset="0"/>
                <a:cs typeface="Times New Roman" pitchFamily="18" charset="0"/>
              </a:defRPr>
            </a:lvl9pPr>
          </a:lstStyle>
          <a:p>
            <a:pPr marL="285750" indent="-285750" eaLnBrk="1" hangingPunct="1">
              <a:spcAft>
                <a:spcPts val="1200"/>
              </a:spcAft>
              <a:buFont typeface="Arial" pitchFamily="34" charset="0"/>
              <a:buChar char="•"/>
            </a:pPr>
            <a:r>
              <a:rPr lang="en-US" sz="1600" i="1" dirty="0" smtClean="0">
                <a:solidFill>
                  <a:schemeClr val="bg1"/>
                </a:solidFill>
                <a:effectLst>
                  <a:glow rad="50800">
                    <a:schemeClr val="tx2">
                      <a:lumMod val="50000"/>
                      <a:alpha val="60000"/>
                    </a:schemeClr>
                  </a:glow>
                </a:effectLst>
                <a:latin typeface="Calibri" pitchFamily="34" charset="0"/>
                <a:ea typeface="+mj-ea"/>
                <a:cs typeface="Calibri" pitchFamily="34" charset="0"/>
              </a:rPr>
              <a:t>Samaria and the Center </a:t>
            </a:r>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includes more than </a:t>
            </a:r>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1,200 photos </a:t>
            </a:r>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like these – all in </a:t>
            </a:r>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high-resolution.</a:t>
            </a:r>
            <a:endPar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endParaRPr>
          </a:p>
          <a:p>
            <a:pPr marL="285750" indent="-285750" eaLnBrk="1" hangingPunct="1">
              <a:spcAft>
                <a:spcPts val="1200"/>
              </a:spcAft>
              <a:buFont typeface="Arial" pitchFamily="34" charset="0"/>
              <a:buChar char="•"/>
            </a:pPr>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Each photo is clearly labeled.  Most slides have descriptive explanations (see notes section at bottom</a:t>
            </a:r>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a:t>
            </a:r>
            <a:endPar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endParaRPr>
          </a:p>
          <a:p>
            <a:pPr marL="285750" indent="-285750" eaLnBrk="1" hangingPunct="1">
              <a:spcAft>
                <a:spcPts val="1200"/>
              </a:spcAft>
              <a:buFont typeface="Arial" pitchFamily="34" charset="0"/>
              <a:buChar char="•"/>
            </a:pPr>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Designed for ease of use.  PowerPoint </a:t>
            </a:r>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presentations, </a:t>
            </a:r>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jpg files, no watermarks, few restrictions.</a:t>
            </a:r>
          </a:p>
          <a:p>
            <a:pPr marL="285750" indent="-285750" eaLnBrk="1" hangingPunct="1">
              <a:spcAft>
                <a:spcPts val="1200"/>
              </a:spcAft>
              <a:buFont typeface="Arial" pitchFamily="34" charset="0"/>
              <a:buChar char="•"/>
            </a:pPr>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If you don’t love it, return it!</a:t>
            </a:r>
          </a:p>
          <a:p>
            <a:pPr marL="285750" indent="-285750" eaLnBrk="1" hangingPunct="1">
              <a:spcAft>
                <a:spcPts val="1200"/>
              </a:spcAft>
              <a:buFont typeface="Arial" pitchFamily="34" charset="0"/>
              <a:buChar char="•"/>
            </a:pPr>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Free </a:t>
            </a:r>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shipping within U.S</a:t>
            </a:r>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a:t>
            </a:r>
            <a:endPar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endParaRPr>
          </a:p>
        </p:txBody>
      </p:sp>
      <p:pic>
        <p:nvPicPr>
          <p:cNvPr id="1026" name="Picture 2" descr="E:\0Images\Pictorial Library\Revised edition\fronts for isbn\cropped\2-Pictorial-Library-Bible-Lands-Samar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9927" y="2333205"/>
            <a:ext cx="1866873" cy="272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5242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685800" y="762001"/>
            <a:ext cx="7772400" cy="1295399"/>
          </a:xfrm>
        </p:spPr>
        <p:txBody>
          <a:bodyPr anchor="b">
            <a:normAutofit/>
          </a:bodyPr>
          <a:lstStyle/>
          <a:p>
            <a:r>
              <a:rPr lang="en-US" sz="2000" dirty="0" smtClean="0">
                <a:solidFill>
                  <a:schemeClr val="bg1"/>
                </a:solidFill>
                <a:effectLst>
                  <a:glow rad="50800">
                    <a:schemeClr val="tx2">
                      <a:lumMod val="50000"/>
                      <a:alpha val="60000"/>
                    </a:schemeClr>
                  </a:glow>
                </a:effectLst>
                <a:latin typeface="Calibri" pitchFamily="34" charset="0"/>
                <a:ea typeface="+mn-ea"/>
                <a:cs typeface="Calibri" pitchFamily="34" charset="0"/>
              </a:rPr>
              <a:t>This sampler is taken from </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the </a:t>
            </a:r>
            <a:r>
              <a:rPr lang="en-US" sz="2000" i="1" dirty="0" smtClean="0">
                <a:solidFill>
                  <a:schemeClr val="bg1"/>
                </a:solidFill>
                <a:effectLst>
                  <a:glow rad="50800">
                    <a:schemeClr val="tx2">
                      <a:lumMod val="50000"/>
                      <a:alpha val="60000"/>
                    </a:schemeClr>
                  </a:glow>
                </a:effectLst>
                <a:latin typeface="Calibri" pitchFamily="34" charset="0"/>
                <a:cs typeface="Calibri" pitchFamily="34" charset="0"/>
              </a:rPr>
              <a:t>Pictorial Library of Bible Lands</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 Revised and Expanded edition, Volume 2: </a:t>
            </a:r>
            <a:r>
              <a:rPr lang="en-US" sz="2000" i="1" dirty="0" smtClean="0">
                <a:solidFill>
                  <a:schemeClr val="bg1"/>
                </a:solidFill>
                <a:effectLst>
                  <a:glow rad="50800">
                    <a:schemeClr val="tx2">
                      <a:lumMod val="50000"/>
                      <a:alpha val="60000"/>
                    </a:schemeClr>
                  </a:glow>
                </a:effectLst>
                <a:latin typeface="Calibri" pitchFamily="34" charset="0"/>
                <a:cs typeface="Calibri" pitchFamily="34" charset="0"/>
              </a:rPr>
              <a:t>Samaria and the Center</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 Other presentations on this volume include:</a:t>
            </a:r>
            <a:endParaRPr lang="en-US" sz="2000" dirty="0">
              <a:solidFill>
                <a:schemeClr val="bg1"/>
              </a:solidFill>
              <a:effectLst>
                <a:glow rad="50800">
                  <a:schemeClr val="tx2">
                    <a:lumMod val="50000"/>
                    <a:alpha val="60000"/>
                  </a:schemeClr>
                </a:glow>
              </a:effectLst>
              <a:latin typeface="Calibri" pitchFamily="34" charset="0"/>
              <a:ea typeface="+mn-ea"/>
              <a:cs typeface="Calibri" pitchFamily="34" charset="0"/>
            </a:endParaRPr>
          </a:p>
        </p:txBody>
      </p:sp>
      <p:sp>
        <p:nvSpPr>
          <p:cNvPr id="7" name="Subtitle 6"/>
          <p:cNvSpPr>
            <a:spLocks noGrp="1"/>
          </p:cNvSpPr>
          <p:nvPr>
            <p:ph type="subTitle" idx="1"/>
          </p:nvPr>
        </p:nvSpPr>
        <p:spPr>
          <a:xfrm>
            <a:off x="838200" y="5410200"/>
            <a:ext cx="7467600" cy="762000"/>
          </a:xfrm>
        </p:spPr>
        <p:txBody>
          <a:bodyPr>
            <a:noAutofit/>
          </a:bodyPr>
          <a:lstStyle/>
          <a:p>
            <a:r>
              <a:rPr lang="en-US" sz="1800" dirty="0">
                <a:solidFill>
                  <a:schemeClr val="bg1"/>
                </a:solidFill>
                <a:effectLst>
                  <a:glow rad="50800">
                    <a:schemeClr val="tx2">
                      <a:lumMod val="50000"/>
                      <a:alpha val="60000"/>
                    </a:schemeClr>
                  </a:glow>
                </a:effectLst>
                <a:cs typeface="Calibri" pitchFamily="34" charset="0"/>
              </a:rPr>
              <a:t>For more information about this volume, go to: http://www.bibleplaces.com/02-samaria-and-the-center-revised.htm</a:t>
            </a:r>
          </a:p>
        </p:txBody>
      </p:sp>
      <p:sp>
        <p:nvSpPr>
          <p:cNvPr id="8" name="TextBox 7"/>
          <p:cNvSpPr txBox="1">
            <a:spLocks noChangeArrowheads="1"/>
          </p:cNvSpPr>
          <p:nvPr/>
        </p:nvSpPr>
        <p:spPr bwMode="auto">
          <a:xfrm>
            <a:off x="1676400" y="2148540"/>
            <a:ext cx="192693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Times New Roman" pitchFamily="18" charset="0"/>
              </a:defRPr>
            </a:lvl1pPr>
            <a:lvl2pPr marL="742950" indent="-285750" eaLnBrk="0" hangingPunct="0">
              <a:defRPr sz="2400">
                <a:solidFill>
                  <a:schemeClr val="tx1"/>
                </a:solidFill>
                <a:latin typeface="Arial" charset="0"/>
                <a:cs typeface="Times New Roman" pitchFamily="18" charset="0"/>
              </a:defRPr>
            </a:lvl2pPr>
            <a:lvl3pPr marL="1143000" indent="-228600" eaLnBrk="0" hangingPunct="0">
              <a:defRPr sz="2400">
                <a:solidFill>
                  <a:schemeClr val="tx1"/>
                </a:solidFill>
                <a:latin typeface="Arial" charset="0"/>
                <a:cs typeface="Times New Roman" pitchFamily="18" charset="0"/>
              </a:defRPr>
            </a:lvl3pPr>
            <a:lvl4pPr marL="1600200" indent="-228600" eaLnBrk="0" hangingPunct="0">
              <a:defRPr sz="2400">
                <a:solidFill>
                  <a:schemeClr val="tx1"/>
                </a:solidFill>
                <a:latin typeface="Arial" charset="0"/>
                <a:cs typeface="Times New Roman" pitchFamily="18" charset="0"/>
              </a:defRPr>
            </a:lvl4pPr>
            <a:lvl5pPr marL="2057400" indent="-228600" eaLnBrk="0" hangingPunct="0">
              <a:defRPr sz="2400">
                <a:solidFill>
                  <a:schemeClr val="tx1"/>
                </a:solidFill>
                <a:latin typeface="Arial" charset="0"/>
                <a:cs typeface="Times New Roman" pitchFamily="18" charset="0"/>
              </a:defRPr>
            </a:lvl5pPr>
            <a:lvl6pPr marL="2514600" indent="-228600" eaLnBrk="0" fontAlgn="base" hangingPunct="0">
              <a:spcBef>
                <a:spcPct val="0"/>
              </a:spcBef>
              <a:spcAft>
                <a:spcPct val="0"/>
              </a:spcAft>
              <a:defRPr sz="2400">
                <a:solidFill>
                  <a:schemeClr val="tx1"/>
                </a:solidFill>
                <a:latin typeface="Arial" charset="0"/>
                <a:cs typeface="Times New Roman" pitchFamily="18" charset="0"/>
              </a:defRPr>
            </a:lvl6pPr>
            <a:lvl7pPr marL="2971800" indent="-228600" eaLnBrk="0" fontAlgn="base" hangingPunct="0">
              <a:spcBef>
                <a:spcPct val="0"/>
              </a:spcBef>
              <a:spcAft>
                <a:spcPct val="0"/>
              </a:spcAft>
              <a:defRPr sz="2400">
                <a:solidFill>
                  <a:schemeClr val="tx1"/>
                </a:solidFill>
                <a:latin typeface="Arial" charset="0"/>
                <a:cs typeface="Times New Roman" pitchFamily="18" charset="0"/>
              </a:defRPr>
            </a:lvl7pPr>
            <a:lvl8pPr marL="3429000" indent="-228600" eaLnBrk="0" fontAlgn="base" hangingPunct="0">
              <a:spcBef>
                <a:spcPct val="0"/>
              </a:spcBef>
              <a:spcAft>
                <a:spcPct val="0"/>
              </a:spcAft>
              <a:defRPr sz="2400">
                <a:solidFill>
                  <a:schemeClr val="tx1"/>
                </a:solidFill>
                <a:latin typeface="Arial" charset="0"/>
                <a:cs typeface="Times New Roman" pitchFamily="18" charset="0"/>
              </a:defRPr>
            </a:lvl8pPr>
            <a:lvl9pPr marL="3886200" indent="-228600" eaLnBrk="0" fontAlgn="base" hangingPunct="0">
              <a:spcBef>
                <a:spcPct val="0"/>
              </a:spcBef>
              <a:spcAft>
                <a:spcPct val="0"/>
              </a:spcAft>
              <a:defRPr sz="2400">
                <a:solidFill>
                  <a:schemeClr val="tx1"/>
                </a:solidFill>
                <a:latin typeface="Arial" charset="0"/>
                <a:cs typeface="Times New Roman" pitchFamily="18" charset="0"/>
              </a:defRPr>
            </a:lvl9pPr>
          </a:lstStyle>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Benjamin</a:t>
            </a:r>
            <a:endPar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endParaRPr>
          </a:p>
          <a:p>
            <a:pPr eaLnBrk="1" hangingPunct="1"/>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Beth Shean</a:t>
            </a:r>
          </a:p>
          <a:p>
            <a:pPr eaLnBrk="1" hangingPunct="1"/>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Beth Shearim</a:t>
            </a:r>
          </a:p>
          <a:p>
            <a:pPr eaLnBrk="1" hangingPunct="1"/>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Bethel-Ai</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Dor</a:t>
            </a:r>
            <a:endPar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endParaRPr>
          </a:p>
          <a:p>
            <a:pPr eaLnBrk="1" hangingPunct="1"/>
            <a:r>
              <a:rPr lang="en-US" sz="1600" dirty="0">
                <a:solidFill>
                  <a:schemeClr val="bg1"/>
                </a:solidFill>
                <a:effectLst>
                  <a:glow rad="50800">
                    <a:schemeClr val="tx2">
                      <a:lumMod val="50000"/>
                      <a:alpha val="60000"/>
                    </a:schemeClr>
                  </a:glow>
                </a:effectLst>
                <a:latin typeface="Calibri" pitchFamily="34" charset="0"/>
                <a:ea typeface="+mj-ea"/>
                <a:cs typeface="Calibri" pitchFamily="34" charset="0"/>
              </a:rPr>
              <a:t>Gibeon</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Jericho</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Jericho-Later Periods</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Jezreel </a:t>
            </a:r>
            <a:r>
              <a:rPr lang="en-US" sz="1600" dirty="0">
                <a:solidFill>
                  <a:schemeClr val="bg1"/>
                </a:solidFill>
                <a:effectLst>
                  <a:glow rad="50800">
                    <a:schemeClr val="tx2">
                      <a:lumMod val="50000"/>
                      <a:alpha val="60000"/>
                    </a:schemeClr>
                  </a:glow>
                </a:effectLst>
                <a:latin typeface="Calibri" pitchFamily="34" charset="0"/>
                <a:cs typeface="Calibri" pitchFamily="34" charset="0"/>
              </a:rPr>
              <a:t>Valley</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Jordan </a:t>
            </a:r>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Rift</a:t>
            </a:r>
            <a:endParaRPr lang="en-US" sz="1600" dirty="0">
              <a:solidFill>
                <a:schemeClr val="bg1"/>
              </a:solidFill>
              <a:effectLst>
                <a:glow rad="50800">
                  <a:schemeClr val="tx2">
                    <a:lumMod val="50000"/>
                    <a:alpha val="60000"/>
                  </a:schemeClr>
                </a:glow>
              </a:effectLst>
              <a:latin typeface="Calibri" pitchFamily="34" charset="0"/>
              <a:cs typeface="Calibri" pitchFamily="34" charset="0"/>
            </a:endParaRPr>
          </a:p>
        </p:txBody>
      </p:sp>
      <p:sp>
        <p:nvSpPr>
          <p:cNvPr id="2" name="TextBox 1"/>
          <p:cNvSpPr txBox="1"/>
          <p:nvPr/>
        </p:nvSpPr>
        <p:spPr>
          <a:xfrm>
            <a:off x="3810000" y="2148540"/>
            <a:ext cx="2609689" cy="2554545"/>
          </a:xfrm>
          <a:prstGeom prst="rect">
            <a:avLst/>
          </a:prstGeom>
          <a:noFill/>
        </p:spPr>
        <p:txBody>
          <a:bodyPr wrap="none" rtlCol="0">
            <a:spAutoFit/>
          </a:bodyPr>
          <a:lstStyle/>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Kiriath </a:t>
            </a:r>
            <a:r>
              <a:rPr lang="en-US" sz="1600" dirty="0">
                <a:solidFill>
                  <a:schemeClr val="bg1"/>
                </a:solidFill>
                <a:effectLst>
                  <a:glow rad="50800">
                    <a:schemeClr val="tx2">
                      <a:lumMod val="50000"/>
                      <a:alpha val="60000"/>
                    </a:schemeClr>
                  </a:glow>
                </a:effectLst>
                <a:latin typeface="Calibri" pitchFamily="34" charset="0"/>
                <a:cs typeface="Calibri" pitchFamily="34" charset="0"/>
              </a:rPr>
              <a:t>Jearim</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Megiddo</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Michmash and Geba</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Mount Carmel</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Ramat HaNadiv</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Samaria</a:t>
            </a:r>
            <a:endParaRPr lang="en-US" sz="1600" dirty="0">
              <a:solidFill>
                <a:schemeClr val="bg1"/>
              </a:solidFill>
              <a:effectLst>
                <a:glow rad="50800">
                  <a:schemeClr val="tx2">
                    <a:lumMod val="50000"/>
                    <a:alpha val="60000"/>
                  </a:schemeClr>
                </a:glow>
              </a:effectLst>
              <a:latin typeface="Calibri" pitchFamily="34" charset="0"/>
              <a:cs typeface="Calibri" pitchFamily="34" charset="0"/>
            </a:endParaRP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Samaria-Sebaste</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Sharon </a:t>
            </a:r>
            <a:r>
              <a:rPr lang="en-US" sz="1600" dirty="0">
                <a:solidFill>
                  <a:schemeClr val="bg1"/>
                </a:solidFill>
                <a:effectLst>
                  <a:glow rad="50800">
                    <a:schemeClr val="tx2">
                      <a:lumMod val="50000"/>
                      <a:alpha val="60000"/>
                    </a:schemeClr>
                  </a:glow>
                </a:effectLst>
                <a:latin typeface="Calibri" pitchFamily="34" charset="0"/>
                <a:cs typeface="Calibri" pitchFamily="34" charset="0"/>
              </a:rPr>
              <a:t>Plain</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Shechem and Mount Gerizim</a:t>
            </a:r>
          </a:p>
          <a:p>
            <a:r>
              <a:rPr lang="en-US" sz="1600" dirty="0">
                <a:solidFill>
                  <a:schemeClr val="bg1"/>
                </a:solidFill>
                <a:effectLst>
                  <a:glow rad="50800">
                    <a:schemeClr val="tx2">
                      <a:lumMod val="50000"/>
                      <a:alpha val="60000"/>
                    </a:schemeClr>
                  </a:glow>
                </a:effectLst>
                <a:latin typeface="Calibri" pitchFamily="34" charset="0"/>
                <a:cs typeface="Calibri" pitchFamily="34" charset="0"/>
              </a:rPr>
              <a:t>Shiloh</a:t>
            </a:r>
          </a:p>
        </p:txBody>
      </p:sp>
      <p:pic>
        <p:nvPicPr>
          <p:cNvPr id="10" name="Picture 2" descr="E:\0Images\Pictorial Library\Revised edition\fronts for isbn\cropped\2-Pictorial-Library-Bible-Lands-Samar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9927" y="2333205"/>
            <a:ext cx="1866873" cy="272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510426"/>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685800" y="762001"/>
            <a:ext cx="7772400" cy="1295399"/>
          </a:xfrm>
        </p:spPr>
        <p:txBody>
          <a:bodyPr anchor="b">
            <a:normAutofit/>
          </a:bodyPr>
          <a:lstStyle/>
          <a:p>
            <a:r>
              <a:rPr lang="en-US" sz="2000" i="1" dirty="0" smtClean="0">
                <a:solidFill>
                  <a:schemeClr val="bg1"/>
                </a:solidFill>
                <a:effectLst>
                  <a:glow rad="50800">
                    <a:schemeClr val="tx2">
                      <a:lumMod val="50000"/>
                      <a:alpha val="60000"/>
                    </a:schemeClr>
                  </a:glow>
                </a:effectLst>
                <a:latin typeface="Calibri" pitchFamily="34" charset="0"/>
                <a:cs typeface="Calibri" pitchFamily="34" charset="0"/>
              </a:rPr>
              <a:t>Samaria and the Center</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 is volume 2 of the </a:t>
            </a:r>
            <a:r>
              <a:rPr lang="en-US" sz="2000" i="1" dirty="0" smtClean="0">
                <a:solidFill>
                  <a:schemeClr val="bg1"/>
                </a:solidFill>
                <a:effectLst>
                  <a:glow rad="50800">
                    <a:schemeClr val="tx2">
                      <a:lumMod val="50000"/>
                      <a:alpha val="60000"/>
                    </a:schemeClr>
                  </a:glow>
                </a:effectLst>
                <a:latin typeface="Calibri" pitchFamily="34" charset="0"/>
                <a:cs typeface="Calibri" pitchFamily="34" charset="0"/>
              </a:rPr>
              <a:t>Pictorial Library of Bible Lands</a:t>
            </a:r>
            <a:r>
              <a:rPr lang="en-US" sz="2000" dirty="0" smtClean="0">
                <a:solidFill>
                  <a:schemeClr val="bg1"/>
                </a:solidFill>
                <a:effectLst>
                  <a:glow rad="50800">
                    <a:schemeClr val="tx2">
                      <a:lumMod val="50000"/>
                      <a:alpha val="60000"/>
                    </a:schemeClr>
                  </a:glow>
                </a:effectLst>
                <a:latin typeface="Calibri" pitchFamily="34" charset="0"/>
                <a:cs typeface="Calibri" pitchFamily="34" charset="0"/>
              </a:rPr>
              <a:t>, a collection of 17,600 high-resolution images of biblical sites and scenes. Other volumes in the collection include:</a:t>
            </a:r>
            <a:endParaRPr lang="en-US" sz="2000" dirty="0">
              <a:solidFill>
                <a:schemeClr val="bg1"/>
              </a:solidFill>
              <a:effectLst>
                <a:glow rad="50800">
                  <a:schemeClr val="tx2">
                    <a:lumMod val="50000"/>
                    <a:alpha val="60000"/>
                  </a:schemeClr>
                </a:glow>
              </a:effectLst>
              <a:latin typeface="Calibri" pitchFamily="34" charset="0"/>
              <a:ea typeface="+mn-ea"/>
              <a:cs typeface="Calibri" pitchFamily="34" charset="0"/>
            </a:endParaRPr>
          </a:p>
        </p:txBody>
      </p:sp>
      <p:sp>
        <p:nvSpPr>
          <p:cNvPr id="7" name="Subtitle 6"/>
          <p:cNvSpPr>
            <a:spLocks noGrp="1"/>
          </p:cNvSpPr>
          <p:nvPr>
            <p:ph type="subTitle" idx="1"/>
          </p:nvPr>
        </p:nvSpPr>
        <p:spPr>
          <a:xfrm>
            <a:off x="838200" y="5410200"/>
            <a:ext cx="7467600" cy="762000"/>
          </a:xfrm>
        </p:spPr>
        <p:txBody>
          <a:bodyPr>
            <a:noAutofit/>
          </a:bodyPr>
          <a:lstStyle/>
          <a:p>
            <a:r>
              <a:rPr lang="en-US" sz="1800" dirty="0" smtClean="0">
                <a:solidFill>
                  <a:schemeClr val="bg1"/>
                </a:solidFill>
                <a:effectLst>
                  <a:glow rad="50800">
                    <a:schemeClr val="tx2">
                      <a:lumMod val="50000"/>
                      <a:alpha val="60000"/>
                    </a:schemeClr>
                  </a:glow>
                </a:effectLst>
                <a:latin typeface="Calibri" pitchFamily="34" charset="0"/>
                <a:cs typeface="Calibri" pitchFamily="34" charset="0"/>
              </a:rPr>
              <a:t>For more information about the </a:t>
            </a:r>
            <a:r>
              <a:rPr lang="en-US" sz="1800" i="1" dirty="0" smtClean="0">
                <a:solidFill>
                  <a:schemeClr val="bg1"/>
                </a:solidFill>
                <a:effectLst>
                  <a:glow rad="50800">
                    <a:schemeClr val="tx2">
                      <a:lumMod val="50000"/>
                      <a:alpha val="60000"/>
                    </a:schemeClr>
                  </a:glow>
                </a:effectLst>
                <a:latin typeface="Calibri" pitchFamily="34" charset="0"/>
                <a:cs typeface="Calibri" pitchFamily="34" charset="0"/>
              </a:rPr>
              <a:t>Pictorial Library of Bible Lands</a:t>
            </a:r>
            <a:r>
              <a:rPr lang="en-US" sz="1800" dirty="0" smtClean="0">
                <a:solidFill>
                  <a:schemeClr val="bg1"/>
                </a:solidFill>
                <a:effectLst>
                  <a:glow rad="50800">
                    <a:schemeClr val="tx2">
                      <a:lumMod val="50000"/>
                      <a:alpha val="60000"/>
                    </a:schemeClr>
                  </a:glow>
                </a:effectLst>
                <a:latin typeface="Calibri" pitchFamily="34" charset="0"/>
                <a:cs typeface="Calibri" pitchFamily="34" charset="0"/>
              </a:rPr>
              <a:t>, go to: http</a:t>
            </a:r>
            <a:r>
              <a:rPr lang="en-US" sz="1800" smtClean="0">
                <a:solidFill>
                  <a:schemeClr val="bg1"/>
                </a:solidFill>
                <a:effectLst>
                  <a:glow rad="50800">
                    <a:schemeClr val="tx2">
                      <a:lumMod val="50000"/>
                      <a:alpha val="60000"/>
                    </a:schemeClr>
                  </a:glow>
                </a:effectLst>
                <a:latin typeface="Calibri" pitchFamily="34" charset="0"/>
                <a:cs typeface="Calibri" pitchFamily="34" charset="0"/>
              </a:rPr>
              <a:t>://www.bibleplaces.com/details.htm</a:t>
            </a:r>
            <a:endParaRPr lang="en-US" sz="1800" dirty="0">
              <a:solidFill>
                <a:schemeClr val="bg1"/>
              </a:solidFill>
              <a:effectLst>
                <a:glow rad="50800">
                  <a:schemeClr val="tx2">
                    <a:lumMod val="50000"/>
                    <a:alpha val="60000"/>
                  </a:schemeClr>
                </a:glow>
              </a:effectLst>
              <a:latin typeface="Calibri" pitchFamily="34" charset="0"/>
              <a:cs typeface="Calibri" pitchFamily="34" charset="0"/>
            </a:endParaRPr>
          </a:p>
        </p:txBody>
      </p:sp>
      <p:sp>
        <p:nvSpPr>
          <p:cNvPr id="8" name="TextBox 7"/>
          <p:cNvSpPr txBox="1">
            <a:spLocks noChangeArrowheads="1"/>
          </p:cNvSpPr>
          <p:nvPr/>
        </p:nvSpPr>
        <p:spPr bwMode="auto">
          <a:xfrm>
            <a:off x="1143000" y="2263676"/>
            <a:ext cx="24038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Times New Roman" pitchFamily="18" charset="0"/>
              </a:defRPr>
            </a:lvl1pPr>
            <a:lvl2pPr marL="742950" indent="-285750" eaLnBrk="0" hangingPunct="0">
              <a:defRPr sz="2400">
                <a:solidFill>
                  <a:schemeClr val="tx1"/>
                </a:solidFill>
                <a:latin typeface="Arial" charset="0"/>
                <a:cs typeface="Times New Roman" pitchFamily="18" charset="0"/>
              </a:defRPr>
            </a:lvl2pPr>
            <a:lvl3pPr marL="1143000" indent="-228600" eaLnBrk="0" hangingPunct="0">
              <a:defRPr sz="2400">
                <a:solidFill>
                  <a:schemeClr val="tx1"/>
                </a:solidFill>
                <a:latin typeface="Arial" charset="0"/>
                <a:cs typeface="Times New Roman" pitchFamily="18" charset="0"/>
              </a:defRPr>
            </a:lvl3pPr>
            <a:lvl4pPr marL="1600200" indent="-228600" eaLnBrk="0" hangingPunct="0">
              <a:defRPr sz="2400">
                <a:solidFill>
                  <a:schemeClr val="tx1"/>
                </a:solidFill>
                <a:latin typeface="Arial" charset="0"/>
                <a:cs typeface="Times New Roman" pitchFamily="18" charset="0"/>
              </a:defRPr>
            </a:lvl4pPr>
            <a:lvl5pPr marL="2057400" indent="-228600" eaLnBrk="0" hangingPunct="0">
              <a:defRPr sz="2400">
                <a:solidFill>
                  <a:schemeClr val="tx1"/>
                </a:solidFill>
                <a:latin typeface="Arial" charset="0"/>
                <a:cs typeface="Times New Roman" pitchFamily="18" charset="0"/>
              </a:defRPr>
            </a:lvl5pPr>
            <a:lvl6pPr marL="2514600" indent="-228600" eaLnBrk="0" fontAlgn="base" hangingPunct="0">
              <a:spcBef>
                <a:spcPct val="0"/>
              </a:spcBef>
              <a:spcAft>
                <a:spcPct val="0"/>
              </a:spcAft>
              <a:defRPr sz="2400">
                <a:solidFill>
                  <a:schemeClr val="tx1"/>
                </a:solidFill>
                <a:latin typeface="Arial" charset="0"/>
                <a:cs typeface="Times New Roman" pitchFamily="18" charset="0"/>
              </a:defRPr>
            </a:lvl6pPr>
            <a:lvl7pPr marL="2971800" indent="-228600" eaLnBrk="0" fontAlgn="base" hangingPunct="0">
              <a:spcBef>
                <a:spcPct val="0"/>
              </a:spcBef>
              <a:spcAft>
                <a:spcPct val="0"/>
              </a:spcAft>
              <a:defRPr sz="2400">
                <a:solidFill>
                  <a:schemeClr val="tx1"/>
                </a:solidFill>
                <a:latin typeface="Arial" charset="0"/>
                <a:cs typeface="Times New Roman" pitchFamily="18" charset="0"/>
              </a:defRPr>
            </a:lvl7pPr>
            <a:lvl8pPr marL="3429000" indent="-228600" eaLnBrk="0" fontAlgn="base" hangingPunct="0">
              <a:spcBef>
                <a:spcPct val="0"/>
              </a:spcBef>
              <a:spcAft>
                <a:spcPct val="0"/>
              </a:spcAft>
              <a:defRPr sz="2400">
                <a:solidFill>
                  <a:schemeClr val="tx1"/>
                </a:solidFill>
                <a:latin typeface="Arial" charset="0"/>
                <a:cs typeface="Times New Roman" pitchFamily="18" charset="0"/>
              </a:defRPr>
            </a:lvl8pPr>
            <a:lvl9pPr marL="3886200" indent="-228600" eaLnBrk="0" fontAlgn="base" hangingPunct="0">
              <a:spcBef>
                <a:spcPct val="0"/>
              </a:spcBef>
              <a:spcAft>
                <a:spcPct val="0"/>
              </a:spcAft>
              <a:defRPr sz="2400">
                <a:solidFill>
                  <a:schemeClr val="tx1"/>
                </a:solidFill>
                <a:latin typeface="Arial" charset="0"/>
                <a:cs typeface="Times New Roman" pitchFamily="18" charset="0"/>
              </a:defRPr>
            </a:lvl9pPr>
          </a:lstStyle>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Galilee and the North</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Jerusalem</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Judah and the Dead Sea</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Negev and the Wilderness</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Jordan</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Egypt</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Lebanon</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Eastern and Central Turkey</a:t>
            </a:r>
          </a:p>
          <a:p>
            <a:pPr eaLnBrk="1" hangingPunct="1"/>
            <a:r>
              <a:rPr lang="en-US" sz="1600" dirty="0" smtClean="0">
                <a:solidFill>
                  <a:schemeClr val="bg1"/>
                </a:solidFill>
                <a:effectLst>
                  <a:glow rad="50800">
                    <a:schemeClr val="tx2">
                      <a:lumMod val="50000"/>
                      <a:alpha val="60000"/>
                    </a:schemeClr>
                  </a:glow>
                </a:effectLst>
                <a:latin typeface="Calibri" pitchFamily="34" charset="0"/>
                <a:ea typeface="+mj-ea"/>
                <a:cs typeface="Calibri" pitchFamily="34" charset="0"/>
              </a:rPr>
              <a:t>Western Turkey</a:t>
            </a:r>
          </a:p>
        </p:txBody>
      </p:sp>
      <p:sp>
        <p:nvSpPr>
          <p:cNvPr id="2" name="TextBox 1"/>
          <p:cNvSpPr txBox="1"/>
          <p:nvPr/>
        </p:nvSpPr>
        <p:spPr>
          <a:xfrm>
            <a:off x="3657600" y="2263676"/>
            <a:ext cx="2884572" cy="2308324"/>
          </a:xfrm>
          <a:prstGeom prst="rect">
            <a:avLst/>
          </a:prstGeom>
          <a:noFill/>
        </p:spPr>
        <p:txBody>
          <a:bodyPr wrap="none" rtlCol="0">
            <a:spAutoFit/>
          </a:bodyPr>
          <a:lstStyle/>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Greece</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The Greek Islands</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Cyprus and Crete</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Italy and Malta</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Rome</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Trees, Plants, and Flowers</a:t>
            </a:r>
            <a:b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br>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     of the Holy Land</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Cultural Images of the Holy Land</a:t>
            </a:r>
          </a:p>
          <a:p>
            <a:r>
              <a:rPr lang="en-US" sz="1600" dirty="0" smtClean="0">
                <a:solidFill>
                  <a:schemeClr val="bg1"/>
                </a:solidFill>
                <a:effectLst>
                  <a:glow rad="50800">
                    <a:schemeClr val="tx2">
                      <a:lumMod val="50000"/>
                      <a:alpha val="60000"/>
                    </a:schemeClr>
                  </a:glow>
                </a:effectLst>
                <a:latin typeface="Calibri" pitchFamily="34" charset="0"/>
                <a:cs typeface="Calibri" pitchFamily="34" charset="0"/>
              </a:rPr>
              <a:t>Signs of the Holy Land</a:t>
            </a:r>
          </a:p>
        </p:txBody>
      </p:sp>
      <p:pic>
        <p:nvPicPr>
          <p:cNvPr id="2050" name="Picture 2" descr="E:\0webs\bibleplaces3\revised\images\BiblePlacesProduct-PLB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8990" y="2362200"/>
            <a:ext cx="2095501"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2067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430309"/>
            <a:chOff x="685800" y="885825"/>
            <a:chExt cx="7772400" cy="5465763"/>
          </a:xfrm>
        </p:grpSpPr>
        <p:pic>
          <p:nvPicPr>
            <p:cNvPr id="2" name="Picture 1" descr="Caesarea theater aerial from south, bb00190048"/>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85825"/>
              <a:ext cx="7772400" cy="5084763"/>
            </a:xfrm>
            <a:prstGeom prst="rect">
              <a:avLst/>
            </a:prstGeom>
            <a:noFill/>
            <a:ln>
              <a:noFill/>
            </a:ln>
          </p:spPr>
        </p:pic>
        <p:sp>
          <p:nvSpPr>
            <p:cNvPr id="3" name="Rectangle 2"/>
            <p:cNvSpPr/>
            <p:nvPr/>
          </p:nvSpPr>
          <p:spPr>
            <a:xfrm>
              <a:off x="685800" y="6008688"/>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theater aerial from south</a:t>
              </a:r>
              <a:endParaRPr lang="en-US" dirty="0">
                <a:solidFill>
                  <a:prstClr val="black"/>
                </a:solidFill>
                <a:latin typeface="Calibri"/>
                <a:cs typeface="+mn-cs"/>
              </a:endParaRPr>
            </a:p>
          </p:txBody>
        </p:sp>
      </p:grpSp>
    </p:spTree>
    <p:extLst>
      <p:ext uri="{BB962C8B-B14F-4D97-AF65-F5344CB8AC3E}">
        <p14:creationId xmlns:p14="http://schemas.microsoft.com/office/powerpoint/2010/main" val="310446228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050" hidden="1"/>
          <p:cNvSpPr>
            <a:spLocks noGrp="1" noChangeArrowheads="1"/>
          </p:cNvSpPr>
          <p:nvPr>
            <p:ph type="title"/>
          </p:nvPr>
        </p:nvSpPr>
        <p:spPr/>
        <p:txBody>
          <a:bodyPr/>
          <a:lstStyle/>
          <a:p>
            <a:pPr eaLnBrk="1" hangingPunct="1"/>
            <a:endParaRPr lang="en-US" dirty="0" smtClean="0"/>
          </a:p>
        </p:txBody>
      </p:sp>
      <p:pic>
        <p:nvPicPr>
          <p:cNvPr id="38914" name="Picture 2051" descr="Caesarea theater, tb n1220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12292" name="Text Box 2052"/>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theater</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Caesarea theater, tb052304860"/>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40962" name="Rectangle 2" hidden="1"/>
          <p:cNvSpPr>
            <a:spLocks noGrp="1" noChangeArrowheads="1"/>
          </p:cNvSpPr>
          <p:nvPr>
            <p:ph type="title"/>
          </p:nvPr>
        </p:nvSpPr>
        <p:spPr/>
        <p:txBody>
          <a:bodyPr/>
          <a:lstStyle/>
          <a:p>
            <a:pPr eaLnBrk="1" hangingPunct="1"/>
            <a:endParaRPr lang="en-US" dirty="0" smtClean="0"/>
          </a:p>
        </p:txBody>
      </p:sp>
      <p:sp>
        <p:nvSpPr>
          <p:cNvPr id="13316"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theater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descr="Caesarea theater, tb052304866"/>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43010" name="Rectangle 2" hidden="1"/>
          <p:cNvSpPr>
            <a:spLocks noGrp="1" noChangeArrowheads="1"/>
          </p:cNvSpPr>
          <p:nvPr>
            <p:ph type="title"/>
          </p:nvPr>
        </p:nvSpPr>
        <p:spPr/>
        <p:txBody>
          <a:bodyPr/>
          <a:lstStyle/>
          <a:p>
            <a:pPr eaLnBrk="1" hangingPunct="1"/>
            <a:endParaRPr lang="en-US" dirty="0" smtClean="0"/>
          </a:p>
        </p:txBody>
      </p:sp>
      <p:sp>
        <p:nvSpPr>
          <p:cNvPr id="14340"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theater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Caesarea Pontius Pilate inscription, tb p040603"/>
          <p:cNvPicPr>
            <a:picLocks noChangeAspect="1" noChangeArrowheads="1"/>
          </p:cNvPicPr>
          <p:nvPr/>
        </p:nvPicPr>
        <p:blipFill>
          <a:blip r:embed="rId3" cstate="print"/>
          <a:srcRect/>
          <a:stretch>
            <a:fillRect/>
          </a:stretch>
        </p:blipFill>
        <p:spPr bwMode="auto">
          <a:xfrm>
            <a:off x="-3175" y="-6350"/>
            <a:ext cx="9147175" cy="6867525"/>
          </a:xfrm>
          <a:prstGeom prst="rect">
            <a:avLst/>
          </a:prstGeom>
          <a:noFill/>
          <a:ln w="9525">
            <a:noFill/>
            <a:miter lim="800000"/>
            <a:headEnd/>
            <a:tailEnd/>
          </a:ln>
        </p:spPr>
      </p:pic>
      <p:sp>
        <p:nvSpPr>
          <p:cNvPr id="45058" name="Rectangle 2" hidden="1"/>
          <p:cNvSpPr>
            <a:spLocks noGrp="1" noChangeArrowheads="1"/>
          </p:cNvSpPr>
          <p:nvPr>
            <p:ph type="title"/>
          </p:nvPr>
        </p:nvSpPr>
        <p:spPr/>
        <p:txBody>
          <a:bodyPr/>
          <a:lstStyle/>
          <a:p>
            <a:pPr eaLnBrk="1" hangingPunct="1"/>
            <a:endParaRPr lang="en-US" dirty="0" smtClean="0"/>
          </a:p>
        </p:txBody>
      </p:sp>
      <p:sp>
        <p:nvSpPr>
          <p:cNvPr id="15364"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Pontius Pilate </a:t>
            </a:r>
            <a:r>
              <a:rPr lang="en-US" sz="2200" dirty="0" smtClean="0">
                <a:solidFill>
                  <a:schemeClr val="bg1"/>
                </a:solidFill>
                <a:effectLst>
                  <a:glow rad="76200">
                    <a:schemeClr val="tx1">
                      <a:alpha val="60000"/>
                    </a:schemeClr>
                  </a:glow>
                </a:effectLst>
                <a:latin typeface="Calibri" pitchFamily="34" charset="0"/>
                <a:cs typeface="Calibri" pitchFamily="34" charset="0"/>
              </a:rPr>
              <a:t>inscription replica</a:t>
            </a:r>
            <a:endParaRPr lang="en-US" sz="2200" dirty="0">
              <a:solidFill>
                <a:schemeClr val="bg1"/>
              </a:solidFill>
              <a:effectLst>
                <a:glow rad="76200">
                  <a:schemeClr val="tx1">
                    <a:alpha val="60000"/>
                  </a:schemeClr>
                </a:glow>
              </a:effectLst>
              <a:latin typeface="Calibri" pitchFamily="34" charset="0"/>
              <a:cs typeface="Calibri"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Marble statue shepherd with sheep at Caesarea, tb052304859"/>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47106" name="Rectangle 2" hidden="1"/>
          <p:cNvSpPr>
            <a:spLocks noGrp="1" noChangeArrowheads="1"/>
          </p:cNvSpPr>
          <p:nvPr>
            <p:ph type="title"/>
          </p:nvPr>
        </p:nvSpPr>
        <p:spPr/>
        <p:txBody>
          <a:bodyPr/>
          <a:lstStyle/>
          <a:p>
            <a:pPr eaLnBrk="1" hangingPunct="1"/>
            <a:endParaRPr lang="en-US" sz="2400" dirty="0" smtClean="0">
              <a:solidFill>
                <a:schemeClr val="bg1"/>
              </a:solidFill>
            </a:endParaRPr>
          </a:p>
        </p:txBody>
      </p:sp>
      <p:sp>
        <p:nvSpPr>
          <p:cNvPr id="55300"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marble statue of shepherd with sheep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Caesarea lion's head, tb032504026"/>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49154" name="Rectangle 2" hidden="1"/>
          <p:cNvSpPr>
            <a:spLocks noGrp="1" noChangeArrowheads="1"/>
          </p:cNvSpPr>
          <p:nvPr>
            <p:ph type="title"/>
          </p:nvPr>
        </p:nvSpPr>
        <p:spPr/>
        <p:txBody>
          <a:bodyPr/>
          <a:lstStyle/>
          <a:p>
            <a:pPr eaLnBrk="1" hangingPunct="1"/>
            <a:endParaRPr lang="en-US" dirty="0" smtClean="0"/>
          </a:p>
        </p:txBody>
      </p:sp>
      <p:sp>
        <p:nvSpPr>
          <p:cNvPr id="56324"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lion's head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7" descr="Caesarea Herod's promontory palace from se, tb102302037"/>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51202" name="Rectangle 2" hidden="1"/>
          <p:cNvSpPr>
            <a:spLocks noGrp="1" noChangeArrowheads="1"/>
          </p:cNvSpPr>
          <p:nvPr>
            <p:ph type="title"/>
          </p:nvPr>
        </p:nvSpPr>
        <p:spPr/>
        <p:txBody>
          <a:bodyPr/>
          <a:lstStyle/>
          <a:p>
            <a:pPr eaLnBrk="1" hangingPunct="1"/>
            <a:endParaRPr lang="en-US" dirty="0" smtClean="0"/>
          </a:p>
        </p:txBody>
      </p:sp>
      <p:sp>
        <p:nvSpPr>
          <p:cNvPr id="16388"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Herod's Promontory Palace from southeast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maria Map, PLBL 2-01.jpg"/>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5943600"/>
            <a:ext cx="3169720" cy="646331"/>
          </a:xfrm>
          <a:prstGeom prst="rect">
            <a:avLst/>
          </a:prstGeom>
          <a:noFill/>
        </p:spPr>
        <p:txBody>
          <a:bodyPr wrap="none" rtlCol="0">
            <a:spAutoFit/>
          </a:bodyPr>
          <a:lstStyle/>
          <a:p>
            <a:pPr defTabSz="457200" fontAlgn="auto">
              <a:spcBef>
                <a:spcPts val="0"/>
              </a:spcBef>
              <a:spcAft>
                <a:spcPts val="0"/>
              </a:spcAft>
            </a:pPr>
            <a:r>
              <a:rPr lang="en-US" sz="1800" i="1" dirty="0" smtClean="0">
                <a:solidFill>
                  <a:prstClr val="white"/>
                </a:solidFill>
                <a:effectLst>
                  <a:glow rad="50800">
                    <a:prstClr val="black">
                      <a:alpha val="75000"/>
                    </a:prstClr>
                  </a:glow>
                </a:effectLst>
                <a:latin typeface="Calibri"/>
              </a:rPr>
              <a:t>Pictorial Library Vol. 2: Samaria</a:t>
            </a:r>
          </a:p>
          <a:p>
            <a:pPr defTabSz="457200" fontAlgn="auto">
              <a:spcBef>
                <a:spcPts val="0"/>
              </a:spcBef>
              <a:spcAft>
                <a:spcPts val="0"/>
              </a:spcAft>
            </a:pPr>
            <a:r>
              <a:rPr lang="en-US" sz="1800" i="1" dirty="0" smtClean="0">
                <a:solidFill>
                  <a:prstClr val="white"/>
                </a:solidFill>
                <a:effectLst>
                  <a:glow rad="50800">
                    <a:prstClr val="black">
                      <a:alpha val="75000"/>
                    </a:prstClr>
                  </a:glow>
                </a:effectLst>
                <a:latin typeface="Calibri"/>
              </a:rPr>
              <a:t>&amp; the Center</a:t>
            </a:r>
            <a:endParaRPr lang="en-US" sz="1800" i="1" dirty="0">
              <a:solidFill>
                <a:prstClr val="white"/>
              </a:solidFill>
              <a:effectLst>
                <a:glow rad="50800">
                  <a:prstClr val="black">
                    <a:alpha val="75000"/>
                  </a:prstClr>
                </a:glow>
              </a:effectLst>
              <a:latin typeface="Calibri"/>
            </a:endParaRPr>
          </a:p>
        </p:txBody>
      </p:sp>
      <p:sp>
        <p:nvSpPr>
          <p:cNvPr id="4" name="5-Point Star 3"/>
          <p:cNvSpPr/>
          <p:nvPr/>
        </p:nvSpPr>
        <p:spPr>
          <a:xfrm>
            <a:off x="2556394" y="1727998"/>
            <a:ext cx="152400" cy="1524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54027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26" hidden="1"/>
          <p:cNvSpPr>
            <a:spLocks noGrp="1" noChangeArrowheads="1"/>
          </p:cNvSpPr>
          <p:nvPr>
            <p:ph type="title"/>
          </p:nvPr>
        </p:nvSpPr>
        <p:spPr/>
        <p:txBody>
          <a:bodyPr/>
          <a:lstStyle/>
          <a:p>
            <a:pPr eaLnBrk="1" hangingPunct="1"/>
            <a:endParaRPr lang="en-US" dirty="0" smtClean="0"/>
          </a:p>
        </p:txBody>
      </p:sp>
      <p:pic>
        <p:nvPicPr>
          <p:cNvPr id="53250" name="Picture 1027" descr="Caesarea promontory palace, tb n1220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18436" name="Text Box 1028"/>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Herod’s Promontory Palace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hidden="1"/>
          <p:cNvSpPr>
            <a:spLocks noGrp="1" noChangeArrowheads="1"/>
          </p:cNvSpPr>
          <p:nvPr>
            <p:ph type="title"/>
          </p:nvPr>
        </p:nvSpPr>
        <p:spPr/>
        <p:txBody>
          <a:bodyPr/>
          <a:lstStyle/>
          <a:p>
            <a:pPr eaLnBrk="1" hangingPunct="1"/>
            <a:endParaRPr lang="en-US" dirty="0" smtClean="0"/>
          </a:p>
        </p:txBody>
      </p:sp>
      <p:pic>
        <p:nvPicPr>
          <p:cNvPr id="55298" name="Picture 3" descr="Caesarea promontory palace2, tb n1220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19460" name="Text Box 4"/>
          <p:cNvSpPr txBox="1">
            <a:spLocks noChangeArrowheads="1"/>
          </p:cNvSpPr>
          <p:nvPr/>
        </p:nvSpPr>
        <p:spPr bwMode="auto">
          <a:xfrm>
            <a:off x="0" y="6400800"/>
            <a:ext cx="9144000" cy="4699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Herod’s Promontory Palace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3"/>
          <p:cNvGrpSpPr>
            <a:grpSpLocks noGrp="1" noUngrp="1" noChangeAspect="1"/>
          </p:cNvGrpSpPr>
          <p:nvPr/>
        </p:nvGrpSpPr>
        <p:grpSpPr bwMode="auto">
          <a:xfrm>
            <a:off x="0" y="0"/>
            <a:ext cx="9144000" cy="6529388"/>
            <a:chOff x="685800" y="844550"/>
            <a:chExt cx="7772400" cy="5549900"/>
          </a:xfrm>
        </p:grpSpPr>
        <p:pic>
          <p:nvPicPr>
            <p:cNvPr id="57346" name="Picture 1" descr="Caesarea hippodrome aerial from northwest, tb12170493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hippodrome aerial from northwest</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439647"/>
            <a:chOff x="685800" y="882650"/>
            <a:chExt cx="7772400" cy="5473700"/>
          </a:xfrm>
        </p:grpSpPr>
        <p:pic>
          <p:nvPicPr>
            <p:cNvPr id="2" name="Picture 1" descr="Caesarea amphitheater and theater aerial from north, bb0019004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82650"/>
              <a:ext cx="7772400" cy="5092700"/>
            </a:xfrm>
            <a:prstGeom prst="rect">
              <a:avLst/>
            </a:prstGeom>
            <a:noFill/>
            <a:ln>
              <a:noFill/>
            </a:ln>
          </p:spPr>
        </p:pic>
        <p:sp>
          <p:nvSpPr>
            <p:cNvPr id="3" name="Rectangle 2"/>
            <p:cNvSpPr/>
            <p:nvPr/>
          </p:nvSpPr>
          <p:spPr>
            <a:xfrm>
              <a:off x="685800" y="6013450"/>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amphitheater and theater aerial from north</a:t>
              </a:r>
              <a:endParaRPr lang="en-US" dirty="0">
                <a:solidFill>
                  <a:prstClr val="black"/>
                </a:solidFill>
                <a:latin typeface="Calibri"/>
                <a:cs typeface="+mn-cs"/>
              </a:endParaRPr>
            </a:p>
          </p:txBody>
        </p:sp>
      </p:grpSp>
    </p:spTree>
    <p:extLst>
      <p:ext uri="{BB962C8B-B14F-4D97-AF65-F5344CB8AC3E}">
        <p14:creationId xmlns:p14="http://schemas.microsoft.com/office/powerpoint/2010/main" val="146287466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439647"/>
            <a:chOff x="685800" y="882650"/>
            <a:chExt cx="7772400" cy="5473700"/>
          </a:xfrm>
        </p:grpSpPr>
        <p:pic>
          <p:nvPicPr>
            <p:cNvPr id="2" name="Picture 1" descr="Caesarea amphitheater and theater aerial from north, bb0019004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82650"/>
              <a:ext cx="7772400" cy="5092700"/>
            </a:xfrm>
            <a:prstGeom prst="rect">
              <a:avLst/>
            </a:prstGeom>
            <a:noFill/>
            <a:ln>
              <a:noFill/>
            </a:ln>
          </p:spPr>
        </p:pic>
        <p:sp>
          <p:nvSpPr>
            <p:cNvPr id="3" name="Rectangle 2"/>
            <p:cNvSpPr/>
            <p:nvPr/>
          </p:nvSpPr>
          <p:spPr>
            <a:xfrm>
              <a:off x="685800" y="6013450"/>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amphitheater and theater aerial from north</a:t>
              </a:r>
              <a:endParaRPr lang="en-US" dirty="0">
                <a:solidFill>
                  <a:prstClr val="black"/>
                </a:solidFill>
                <a:latin typeface="Calibri"/>
                <a:cs typeface="+mn-cs"/>
              </a:endParaRPr>
            </a:p>
          </p:txBody>
        </p:sp>
      </p:grpSp>
      <p:sp>
        <p:nvSpPr>
          <p:cNvPr id="6" name="Text Box 16"/>
          <p:cNvSpPr txBox="1">
            <a:spLocks noChangeArrowheads="1"/>
          </p:cNvSpPr>
          <p:nvPr/>
        </p:nvSpPr>
        <p:spPr bwMode="auto">
          <a:xfrm>
            <a:off x="6781800" y="3178314"/>
            <a:ext cx="2161244" cy="707886"/>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Herod’s</a:t>
            </a:r>
          </a:p>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Promontory Palace</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7" name="Text Box 16"/>
          <p:cNvSpPr txBox="1">
            <a:spLocks noChangeArrowheads="1"/>
          </p:cNvSpPr>
          <p:nvPr/>
        </p:nvSpPr>
        <p:spPr bwMode="auto">
          <a:xfrm>
            <a:off x="3429000" y="1828800"/>
            <a:ext cx="954107"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theater</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8" name="Text Box 16"/>
          <p:cNvSpPr txBox="1">
            <a:spLocks noChangeArrowheads="1"/>
          </p:cNvSpPr>
          <p:nvPr/>
        </p:nvSpPr>
        <p:spPr bwMode="auto">
          <a:xfrm>
            <a:off x="3916350" y="3886200"/>
            <a:ext cx="1470825"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hippodrome</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Tree>
    <p:extLst>
      <p:ext uri="{BB962C8B-B14F-4D97-AF65-F5344CB8AC3E}">
        <p14:creationId xmlns:p14="http://schemas.microsoft.com/office/powerpoint/2010/main" val="264593375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hidden="1"/>
          <p:cNvSpPr>
            <a:spLocks noGrp="1" noChangeArrowheads="1"/>
          </p:cNvSpPr>
          <p:nvPr>
            <p:ph type="title"/>
          </p:nvPr>
        </p:nvSpPr>
        <p:spPr/>
        <p:txBody>
          <a:bodyPr/>
          <a:lstStyle/>
          <a:p>
            <a:pPr eaLnBrk="1" hangingPunct="1"/>
            <a:endParaRPr lang="en-US" dirty="0" smtClean="0"/>
          </a:p>
        </p:txBody>
      </p:sp>
      <p:pic>
        <p:nvPicPr>
          <p:cNvPr id="59394" name="Picture 1027" descr="Caesarea hippodrome on beach, tb n062700 sr"/>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58000"/>
          </a:xfrm>
          <a:prstGeom prst="rect">
            <a:avLst/>
          </a:prstGeom>
          <a:noFill/>
          <a:ln w="101600" cmpd="thinThick">
            <a:noFill/>
            <a:miter lim="800000"/>
            <a:headEnd/>
            <a:tailEnd/>
          </a:ln>
        </p:spPr>
      </p:pic>
      <p:sp>
        <p:nvSpPr>
          <p:cNvPr id="23556" name="Text Box 1028"/>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hippodrome</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hidden="1"/>
          <p:cNvSpPr>
            <a:spLocks noGrp="1" noChangeArrowheads="1"/>
          </p:cNvSpPr>
          <p:nvPr>
            <p:ph type="title"/>
          </p:nvPr>
        </p:nvSpPr>
        <p:spPr/>
        <p:txBody>
          <a:bodyPr/>
          <a:lstStyle/>
          <a:p>
            <a:pPr eaLnBrk="1" hangingPunct="1"/>
            <a:endParaRPr lang="en-US" dirty="0" smtClean="0"/>
          </a:p>
        </p:txBody>
      </p:sp>
      <p:pic>
        <p:nvPicPr>
          <p:cNvPr id="61442" name="Picture 3" descr="Caesaea amphitheater, tb n011300 sr"/>
          <p:cNvPicPr preferRelativeResize="0">
            <a:picLocks noChangeAspect="1" noChangeArrowheads="1"/>
          </p:cNvPicPr>
          <p:nvPr>
            <p:custDataLst>
              <p:tags r:id="rId1"/>
            </p:custDataLst>
          </p:nvPr>
        </p:nvPicPr>
        <p:blipFill>
          <a:blip r:embed="rId4" cstate="print"/>
          <a:srcRect/>
          <a:stretch>
            <a:fillRect/>
          </a:stretch>
        </p:blipFill>
        <p:spPr bwMode="auto">
          <a:xfrm>
            <a:off x="-31750" y="-23813"/>
            <a:ext cx="9207500" cy="6905626"/>
          </a:xfrm>
          <a:prstGeom prst="rect">
            <a:avLst/>
          </a:prstGeom>
          <a:noFill/>
          <a:ln w="101600" cmpd="thinThick">
            <a:noFill/>
            <a:miter lim="800000"/>
            <a:headEnd/>
            <a:tailEnd/>
          </a:ln>
        </p:spPr>
      </p:pic>
      <p:sp>
        <p:nvSpPr>
          <p:cNvPr id="25604"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hippodrome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 descr="Caesarea hippodrome from south, tb052304869"/>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63490" name="Rectangle 2" hidden="1"/>
          <p:cNvSpPr>
            <a:spLocks noGrp="1" noChangeArrowheads="1"/>
          </p:cNvSpPr>
          <p:nvPr>
            <p:ph type="title"/>
          </p:nvPr>
        </p:nvSpPr>
        <p:spPr/>
        <p:txBody>
          <a:bodyPr/>
          <a:lstStyle/>
          <a:p>
            <a:pPr eaLnBrk="1" hangingPunct="1"/>
            <a:endParaRPr lang="en-US" dirty="0" smtClean="0"/>
          </a:p>
        </p:txBody>
      </p:sp>
      <p:sp>
        <p:nvSpPr>
          <p:cNvPr id="26628"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hippodrome from south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Caesarea hippodrome seating, tb102302048"/>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65538" name="Rectangle 2" hidden="1"/>
          <p:cNvSpPr>
            <a:spLocks noGrp="1" noChangeArrowheads="1"/>
          </p:cNvSpPr>
          <p:nvPr>
            <p:ph type="title"/>
          </p:nvPr>
        </p:nvSpPr>
        <p:spPr/>
        <p:txBody>
          <a:bodyPr/>
          <a:lstStyle/>
          <a:p>
            <a:pPr eaLnBrk="1" hangingPunct="1"/>
            <a:endParaRPr lang="en-US" dirty="0" smtClean="0"/>
          </a:p>
        </p:txBody>
      </p:sp>
      <p:sp>
        <p:nvSpPr>
          <p:cNvPr id="27652"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hippodrome seating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hidden="1"/>
          <p:cNvSpPr>
            <a:spLocks noGrp="1" noChangeArrowheads="1"/>
          </p:cNvSpPr>
          <p:nvPr>
            <p:ph type="title"/>
          </p:nvPr>
        </p:nvSpPr>
        <p:spPr/>
        <p:txBody>
          <a:bodyPr/>
          <a:lstStyle/>
          <a:p>
            <a:pPr eaLnBrk="1" hangingPunct="1"/>
            <a:endParaRPr lang="en-US" dirty="0" smtClean="0"/>
          </a:p>
        </p:txBody>
      </p:sp>
      <p:pic>
        <p:nvPicPr>
          <p:cNvPr id="67586" name="Picture 3" descr="Caesarea amphitheater, some covered with dirt, tb n052600 sr"/>
          <p:cNvPicPr preferRelativeResize="0">
            <a:picLocks noChangeAspect="1" noChangeArrowheads="1"/>
          </p:cNvPicPr>
          <p:nvPr>
            <p:custDataLst>
              <p:tags r:id="rId1"/>
            </p:custDataLst>
          </p:nvPr>
        </p:nvPicPr>
        <p:blipFill>
          <a:blip r:embed="rId4" cstate="print"/>
          <a:srcRect/>
          <a:stretch>
            <a:fillRect/>
          </a:stretch>
        </p:blipFill>
        <p:spPr bwMode="auto">
          <a:xfrm>
            <a:off x="-31750" y="-23813"/>
            <a:ext cx="9207500" cy="6905626"/>
          </a:xfrm>
          <a:prstGeom prst="rect">
            <a:avLst/>
          </a:prstGeom>
          <a:noFill/>
          <a:ln w="101600" cmpd="thinThick">
            <a:noFill/>
            <a:miter lim="800000"/>
            <a:headEnd/>
            <a:tailEnd/>
          </a:ln>
        </p:spPr>
      </p:pic>
      <p:sp>
        <p:nvSpPr>
          <p:cNvPr id="28676" name="Text Box 4"/>
          <p:cNvSpPr txBox="1">
            <a:spLocks noChangeArrowheads="1"/>
          </p:cNvSpPr>
          <p:nvPr/>
        </p:nvSpPr>
        <p:spPr bwMode="auto">
          <a:xfrm>
            <a:off x="0" y="6381750"/>
            <a:ext cx="9144000" cy="47625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hippodrome, some unexcavated</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noGrp="1" noUngrp="1" noChangeAspect="1"/>
          </p:cNvGrpSpPr>
          <p:nvPr/>
        </p:nvGrpSpPr>
        <p:grpSpPr bwMode="auto">
          <a:xfrm>
            <a:off x="0" y="0"/>
            <a:ext cx="9144000" cy="6529388"/>
            <a:chOff x="685800" y="844550"/>
            <a:chExt cx="7772400" cy="5549900"/>
          </a:xfrm>
        </p:grpSpPr>
        <p:pic>
          <p:nvPicPr>
            <p:cNvPr id="16386" name="Picture 1" descr="Caesarea aerial from southwest, tb121704913"/>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aerial from southwest</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hidden="1"/>
          <p:cNvSpPr>
            <a:spLocks noGrp="1" noChangeArrowheads="1"/>
          </p:cNvSpPr>
          <p:nvPr>
            <p:ph type="title"/>
          </p:nvPr>
        </p:nvSpPr>
        <p:spPr/>
        <p:txBody>
          <a:bodyPr/>
          <a:lstStyle/>
          <a:p>
            <a:pPr eaLnBrk="1" hangingPunct="1"/>
            <a:endParaRPr lang="en-US" dirty="0" smtClean="0"/>
          </a:p>
        </p:txBody>
      </p:sp>
      <p:pic>
        <p:nvPicPr>
          <p:cNvPr id="69634" name="Picture 3" descr="Caesarea amphitheater wall mosaic, tb n0526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207500" cy="6905625"/>
          </a:xfrm>
          <a:prstGeom prst="rect">
            <a:avLst/>
          </a:prstGeom>
          <a:noFill/>
          <a:ln w="101600" cmpd="thinThick">
            <a:noFill/>
            <a:miter lim="800000"/>
            <a:headEnd/>
            <a:tailEnd/>
          </a:ln>
        </p:spPr>
      </p:pic>
      <p:sp>
        <p:nvSpPr>
          <p:cNvPr id="29700" name="Text Box 4"/>
          <p:cNvSpPr txBox="1">
            <a:spLocks noChangeArrowheads="1"/>
          </p:cNvSpPr>
          <p:nvPr/>
        </p:nvSpPr>
        <p:spPr bwMode="auto">
          <a:xfrm>
            <a:off x="0" y="6400800"/>
            <a:ext cx="9205913" cy="481013"/>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hippodrome fresco</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3"/>
          <p:cNvGrpSpPr>
            <a:grpSpLocks noGrp="1" noUngrp="1" noChangeAspect="1"/>
          </p:cNvGrpSpPr>
          <p:nvPr/>
        </p:nvGrpSpPr>
        <p:grpSpPr bwMode="auto">
          <a:xfrm>
            <a:off x="0" y="0"/>
            <a:ext cx="9144000" cy="6529388"/>
            <a:chOff x="685800" y="844550"/>
            <a:chExt cx="7772400" cy="5549900"/>
          </a:xfrm>
        </p:grpSpPr>
        <p:pic>
          <p:nvPicPr>
            <p:cNvPr id="73730" name="Picture 1" descr="Caesarea excavations aerial from west, tb121704929"/>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excavations aerial from west</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3"/>
          <p:cNvGrpSpPr>
            <a:grpSpLocks noGrp="1" noUngrp="1" noChangeAspect="1"/>
          </p:cNvGrpSpPr>
          <p:nvPr/>
        </p:nvGrpSpPr>
        <p:grpSpPr bwMode="auto">
          <a:xfrm>
            <a:off x="0" y="0"/>
            <a:ext cx="9144000" cy="6529388"/>
            <a:chOff x="685800" y="844550"/>
            <a:chExt cx="7772400" cy="5549900"/>
          </a:xfrm>
        </p:grpSpPr>
        <p:pic>
          <p:nvPicPr>
            <p:cNvPr id="75799" name="Picture 1" descr="Caesarea excavations aerial from west, tb121704929"/>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excavations aerial from west</a:t>
              </a:r>
            </a:p>
          </p:txBody>
        </p:sp>
      </p:grpSp>
      <p:sp>
        <p:nvSpPr>
          <p:cNvPr id="7" name="Line 9"/>
          <p:cNvSpPr>
            <a:spLocks noChangeShapeType="1"/>
          </p:cNvSpPr>
          <p:nvPr/>
        </p:nvSpPr>
        <p:spPr bwMode="auto">
          <a:xfrm flipH="1" flipV="1">
            <a:off x="3962400" y="4724400"/>
            <a:ext cx="838200" cy="5334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8" name="Text Box 16"/>
          <p:cNvSpPr txBox="1">
            <a:spLocks noChangeArrowheads="1"/>
          </p:cNvSpPr>
          <p:nvPr/>
        </p:nvSpPr>
        <p:spPr bwMode="auto">
          <a:xfrm>
            <a:off x="7849990" y="1600200"/>
            <a:ext cx="1294777"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Byzantine</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bathhouse</a:t>
            </a:r>
          </a:p>
        </p:txBody>
      </p:sp>
      <p:sp>
        <p:nvSpPr>
          <p:cNvPr id="9" name="Oval 8"/>
          <p:cNvSpPr/>
          <p:nvPr/>
        </p:nvSpPr>
        <p:spPr>
          <a:xfrm>
            <a:off x="7162800" y="2362200"/>
            <a:ext cx="1828800" cy="1143000"/>
          </a:xfrm>
          <a:prstGeom prst="ellipse">
            <a:avLst/>
          </a:prstGeom>
          <a:noFill/>
          <a:ln w="22225">
            <a:solidFill>
              <a:schemeClr val="bg1"/>
            </a:solidFill>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Calibri" pitchFamily="34" charset="0"/>
            </a:endParaRPr>
          </a:p>
        </p:txBody>
      </p:sp>
      <p:sp>
        <p:nvSpPr>
          <p:cNvPr id="10" name="Oval 9"/>
          <p:cNvSpPr/>
          <p:nvPr/>
        </p:nvSpPr>
        <p:spPr>
          <a:xfrm>
            <a:off x="2819400" y="2286000"/>
            <a:ext cx="1371600" cy="914400"/>
          </a:xfrm>
          <a:prstGeom prst="ellipse">
            <a:avLst/>
          </a:prstGeom>
          <a:noFill/>
          <a:ln w="22225">
            <a:solidFill>
              <a:schemeClr val="bg1"/>
            </a:solidFill>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Calibri" pitchFamily="34" charset="0"/>
            </a:endParaRPr>
          </a:p>
        </p:txBody>
      </p:sp>
      <p:sp>
        <p:nvSpPr>
          <p:cNvPr id="11" name="Text Box 16"/>
          <p:cNvSpPr txBox="1">
            <a:spLocks noChangeArrowheads="1"/>
          </p:cNvSpPr>
          <p:nvPr/>
        </p:nvSpPr>
        <p:spPr bwMode="auto">
          <a:xfrm>
            <a:off x="3100773" y="1885890"/>
            <a:ext cx="954108"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temple</a:t>
            </a:r>
          </a:p>
        </p:txBody>
      </p:sp>
      <p:sp>
        <p:nvSpPr>
          <p:cNvPr id="12" name="Text Box 16"/>
          <p:cNvSpPr txBox="1">
            <a:spLocks noChangeArrowheads="1"/>
          </p:cNvSpPr>
          <p:nvPr/>
        </p:nvSpPr>
        <p:spPr bwMode="auto">
          <a:xfrm>
            <a:off x="4773104" y="5086290"/>
            <a:ext cx="1782667"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Crusader castle</a:t>
            </a:r>
          </a:p>
        </p:txBody>
      </p:sp>
      <p:sp>
        <p:nvSpPr>
          <p:cNvPr id="13" name="Text Box 16"/>
          <p:cNvSpPr txBox="1">
            <a:spLocks noChangeArrowheads="1"/>
          </p:cNvSpPr>
          <p:nvPr/>
        </p:nvSpPr>
        <p:spPr bwMode="auto">
          <a:xfrm>
            <a:off x="280591" y="4953000"/>
            <a:ext cx="1956689" cy="400110"/>
          </a:xfrm>
          <a:prstGeom prst="rect">
            <a:avLst/>
          </a:prstGeom>
          <a:noFill/>
          <a:ln w="9525">
            <a:noFill/>
            <a:miter lim="800000"/>
            <a:headEnd/>
            <a:tailEnd/>
          </a:ln>
          <a:effectLst/>
        </p:spPr>
        <p:txBody>
          <a:bodyPr wrap="none">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r>
              <a:rPr lang="en-US" sz="2000" dirty="0">
                <a:solidFill>
                  <a:schemeClr val="bg1"/>
                </a:solidFill>
                <a:effectLst>
                  <a:glow rad="76200">
                    <a:schemeClr val="tx1">
                      <a:alpha val="60000"/>
                    </a:schemeClr>
                  </a:glow>
                </a:effectLst>
                <a:latin typeface="Calibri" pitchFamily="34" charset="0"/>
                <a:cs typeface="Calibri" pitchFamily="34" charset="0"/>
              </a:rPr>
              <a:t> harbor</a:t>
            </a:r>
          </a:p>
        </p:txBody>
      </p:sp>
      <p:sp>
        <p:nvSpPr>
          <p:cNvPr id="14" name="Text Box 16"/>
          <p:cNvSpPr txBox="1">
            <a:spLocks noChangeArrowheads="1"/>
          </p:cNvSpPr>
          <p:nvPr/>
        </p:nvSpPr>
        <p:spPr bwMode="auto">
          <a:xfrm>
            <a:off x="1001666" y="4095690"/>
            <a:ext cx="1772344" cy="400110"/>
          </a:xfrm>
          <a:prstGeom prst="rect">
            <a:avLst/>
          </a:prstGeom>
          <a:noFill/>
          <a:ln w="9525">
            <a:noFill/>
            <a:miter lim="800000"/>
            <a:headEnd/>
            <a:tailEnd/>
          </a:ln>
          <a:effectLst/>
        </p:spPr>
        <p:txBody>
          <a:bodyPr wrap="none">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r>
              <a:rPr lang="en-US" sz="2000" dirty="0">
                <a:solidFill>
                  <a:schemeClr val="bg1"/>
                </a:solidFill>
                <a:effectLst>
                  <a:glow rad="76200">
                    <a:schemeClr val="tx1">
                      <a:alpha val="60000"/>
                    </a:schemeClr>
                  </a:glow>
                </a:effectLst>
                <a:latin typeface="Calibri" pitchFamily="34" charset="0"/>
                <a:cs typeface="Calibri" pitchFamily="34" charset="0"/>
              </a:rPr>
              <a:t> quay</a:t>
            </a:r>
          </a:p>
        </p:txBody>
      </p:sp>
      <p:sp>
        <p:nvSpPr>
          <p:cNvPr id="15" name="Line 9"/>
          <p:cNvSpPr>
            <a:spLocks noChangeShapeType="1"/>
          </p:cNvSpPr>
          <p:nvPr/>
        </p:nvSpPr>
        <p:spPr bwMode="auto">
          <a:xfrm flipV="1">
            <a:off x="2209800" y="3581400"/>
            <a:ext cx="457200"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6" name="Oval 15"/>
          <p:cNvSpPr/>
          <p:nvPr/>
        </p:nvSpPr>
        <p:spPr>
          <a:xfrm>
            <a:off x="5486400" y="2667000"/>
            <a:ext cx="1447800" cy="990600"/>
          </a:xfrm>
          <a:prstGeom prst="ellipse">
            <a:avLst/>
          </a:prstGeom>
          <a:noFill/>
          <a:ln w="22225">
            <a:solidFill>
              <a:schemeClr val="bg1"/>
            </a:solidFill>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Calibri" pitchFamily="34" charset="0"/>
            </a:endParaRPr>
          </a:p>
        </p:txBody>
      </p:sp>
      <p:sp>
        <p:nvSpPr>
          <p:cNvPr id="17" name="Text Box 16"/>
          <p:cNvSpPr txBox="1">
            <a:spLocks noChangeArrowheads="1"/>
          </p:cNvSpPr>
          <p:nvPr/>
        </p:nvSpPr>
        <p:spPr bwMode="auto">
          <a:xfrm>
            <a:off x="5405466" y="1981200"/>
            <a:ext cx="1438214"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commercial</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area vaults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descr="Caesarea vaults from west, tb032504038"/>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77826" name="Rectangle 2" hidden="1"/>
          <p:cNvSpPr>
            <a:spLocks noGrp="1" noChangeArrowheads="1"/>
          </p:cNvSpPr>
          <p:nvPr>
            <p:ph type="title"/>
          </p:nvPr>
        </p:nvSpPr>
        <p:spPr/>
        <p:txBody>
          <a:bodyPr/>
          <a:lstStyle/>
          <a:p>
            <a:pPr eaLnBrk="1" hangingPunct="1"/>
            <a:endParaRPr lang="en-US" dirty="0" smtClean="0"/>
          </a:p>
        </p:txBody>
      </p:sp>
      <p:sp>
        <p:nvSpPr>
          <p:cNvPr id="50180"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commercial area vaults from west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564780"/>
            <a:chOff x="685800" y="828675"/>
            <a:chExt cx="7772400" cy="5580063"/>
          </a:xfrm>
        </p:grpSpPr>
        <p:pic>
          <p:nvPicPr>
            <p:cNvPr id="2" name="Picture 1" descr="Caesarea mithraeum, tb011112410"/>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a:t>
              </a:r>
              <a:r>
                <a:rPr lang="en-US" dirty="0" err="1" smtClean="0">
                  <a:solidFill>
                    <a:prstClr val="black"/>
                  </a:solidFill>
                  <a:latin typeface="Calibri"/>
                  <a:cs typeface="+mn-cs"/>
                </a:rPr>
                <a:t>Mithraeum</a:t>
              </a:r>
              <a:endParaRPr lang="en-US" dirty="0">
                <a:solidFill>
                  <a:prstClr val="black"/>
                </a:solidFill>
                <a:latin typeface="Calibri"/>
                <a:cs typeface="+mn-cs"/>
              </a:endParaRPr>
            </a:p>
          </p:txBody>
        </p:sp>
      </p:grpSp>
    </p:spTree>
    <p:extLst>
      <p:ext uri="{BB962C8B-B14F-4D97-AF65-F5344CB8AC3E}">
        <p14:creationId xmlns:p14="http://schemas.microsoft.com/office/powerpoint/2010/main" val="18473038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descr="Caesarea latrine, tb032504043"/>
          <p:cNvPicPr preferRelativeResize="0">
            <a:picLocks noChangeAspect="1" noChangeArrowheads="1"/>
          </p:cNvPicPr>
          <p:nvPr>
            <p:custDataLst>
              <p:tags r:id="rId1"/>
            </p:custDataLst>
          </p:nvPr>
        </p:nvPicPr>
        <p:blipFill>
          <a:blip r:embed="rId4" cstate="print"/>
          <a:srcRect/>
          <a:stretch>
            <a:fillRect/>
          </a:stretch>
        </p:blipFill>
        <p:spPr bwMode="auto">
          <a:xfrm>
            <a:off x="14288" y="11113"/>
            <a:ext cx="9129712" cy="6846887"/>
          </a:xfrm>
          <a:prstGeom prst="rect">
            <a:avLst/>
          </a:prstGeom>
          <a:noFill/>
          <a:ln w="9525">
            <a:noFill/>
            <a:miter lim="800000"/>
            <a:headEnd/>
            <a:tailEnd/>
          </a:ln>
        </p:spPr>
      </p:pic>
      <p:sp>
        <p:nvSpPr>
          <p:cNvPr id="79874" name="Rectangle 2" hidden="1"/>
          <p:cNvSpPr>
            <a:spLocks noGrp="1" noChangeArrowheads="1"/>
          </p:cNvSpPr>
          <p:nvPr>
            <p:ph type="title"/>
          </p:nvPr>
        </p:nvSpPr>
        <p:spPr/>
        <p:txBody>
          <a:bodyPr/>
          <a:lstStyle/>
          <a:p>
            <a:pPr eaLnBrk="1" hangingPunct="1"/>
            <a:endParaRPr lang="en-US" dirty="0" smtClean="0"/>
          </a:p>
        </p:txBody>
      </p:sp>
      <p:sp>
        <p:nvSpPr>
          <p:cNvPr id="31748" name="Text Box 4"/>
          <p:cNvSpPr txBox="1">
            <a:spLocks noChangeArrowheads="1"/>
          </p:cNvSpPr>
          <p:nvPr/>
        </p:nvSpPr>
        <p:spPr bwMode="auto">
          <a:xfrm>
            <a:off x="0" y="639445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latrine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3"/>
          <p:cNvGrpSpPr>
            <a:grpSpLocks noGrp="1" noUngrp="1" noChangeAspect="1"/>
          </p:cNvGrpSpPr>
          <p:nvPr/>
        </p:nvGrpSpPr>
        <p:grpSpPr bwMode="auto">
          <a:xfrm>
            <a:off x="0" y="0"/>
            <a:ext cx="9144000" cy="6573838"/>
            <a:chOff x="685800" y="825500"/>
            <a:chExt cx="7772400" cy="5588000"/>
          </a:xfrm>
        </p:grpSpPr>
        <p:pic>
          <p:nvPicPr>
            <p:cNvPr id="81922" name="Picture 1" descr="Caesarea Byzantine bathhouse, tb032407464"/>
            <p:cNvPicPr>
              <a:picLocks noRot="1" noChangeAspect="1" noMove="1" noResize="1"/>
            </p:cNvPicPr>
            <p:nvPr isPhoto="1"/>
          </p:nvPicPr>
          <p:blipFill>
            <a:blip r:embed="rId3" cstate="print"/>
            <a:srcRect/>
            <a:stretch>
              <a:fillRect/>
            </a:stretch>
          </p:blipFill>
          <p:spPr bwMode="auto">
            <a:xfrm>
              <a:off x="685800" y="825500"/>
              <a:ext cx="7772400" cy="5207000"/>
            </a:xfrm>
            <a:prstGeom prst="rect">
              <a:avLst/>
            </a:prstGeom>
            <a:noFill/>
            <a:ln w="9525">
              <a:noFill/>
              <a:miter lim="800000"/>
              <a:headEnd/>
              <a:tailEnd/>
            </a:ln>
          </p:spPr>
        </p:pic>
        <p:sp>
          <p:nvSpPr>
            <p:cNvPr id="3" name="Rectangle 2"/>
            <p:cNvSpPr/>
            <p:nvPr/>
          </p:nvSpPr>
          <p:spPr>
            <a:xfrm>
              <a:off x="685800" y="6070744"/>
              <a:ext cx="7772400" cy="34275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bathhouse</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descr="Caesarea bathhouse southern section, tb032504046"/>
          <p:cNvPicPr preferRelativeResize="0">
            <a:picLocks noChangeAspect="1" noChangeArrowheads="1"/>
          </p:cNvPicPr>
          <p:nvPr>
            <p:custDataLst>
              <p:tags r:id="rId1"/>
            </p:custDataLst>
          </p:nvPr>
        </p:nvPicPr>
        <p:blipFill>
          <a:blip r:embed="rId4" cstate="print"/>
          <a:srcRect/>
          <a:stretch>
            <a:fillRect/>
          </a:stretch>
        </p:blipFill>
        <p:spPr bwMode="auto">
          <a:xfrm>
            <a:off x="14288" y="11113"/>
            <a:ext cx="9129712" cy="6846887"/>
          </a:xfrm>
          <a:prstGeom prst="rect">
            <a:avLst/>
          </a:prstGeom>
          <a:noFill/>
          <a:ln w="9525">
            <a:noFill/>
            <a:miter lim="800000"/>
            <a:headEnd/>
            <a:tailEnd/>
          </a:ln>
        </p:spPr>
      </p:pic>
      <p:sp>
        <p:nvSpPr>
          <p:cNvPr id="83970" name="Rectangle 2" hidden="1"/>
          <p:cNvSpPr>
            <a:spLocks noGrp="1" noChangeArrowheads="1"/>
          </p:cNvSpPr>
          <p:nvPr>
            <p:ph type="title"/>
          </p:nvPr>
        </p:nvSpPr>
        <p:spPr/>
        <p:txBody>
          <a:bodyPr/>
          <a:lstStyle/>
          <a:p>
            <a:pPr eaLnBrk="1" hangingPunct="1"/>
            <a:endParaRPr lang="en-US" dirty="0" smtClean="0"/>
          </a:p>
        </p:txBody>
      </p:sp>
      <p:sp>
        <p:nvSpPr>
          <p:cNvPr id="34820" name="Text Box 4"/>
          <p:cNvSpPr txBox="1">
            <a:spLocks noChangeArrowheads="1"/>
          </p:cNvSpPr>
          <p:nvPr/>
        </p:nvSpPr>
        <p:spPr bwMode="auto">
          <a:xfrm>
            <a:off x="0" y="639445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Byzantine bathhouse southern section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3"/>
          <p:cNvGrpSpPr>
            <a:grpSpLocks noGrp="1" noUngrp="1" noChangeAspect="1"/>
          </p:cNvGrpSpPr>
          <p:nvPr/>
        </p:nvGrpSpPr>
        <p:grpSpPr bwMode="auto">
          <a:xfrm>
            <a:off x="0" y="0"/>
            <a:ext cx="9144000" cy="6564313"/>
            <a:chOff x="685800" y="828675"/>
            <a:chExt cx="7772400" cy="5580063"/>
          </a:xfrm>
        </p:grpSpPr>
        <p:pic>
          <p:nvPicPr>
            <p:cNvPr id="86018" name="Picture 1" descr="Caesarea Byzantine bathhouse caldarium, tb032407457"/>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bathhouse caldarium</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5" descr="Caesarea bathhouse southern section mosaic, tb032504047"/>
          <p:cNvPicPr preferRelativeResize="0">
            <a:picLocks noChangeAspect="1" noChangeArrowheads="1"/>
          </p:cNvPicPr>
          <p:nvPr>
            <p:custDataLst>
              <p:tags r:id="rId1"/>
            </p:custDataLst>
          </p:nvPr>
        </p:nvPicPr>
        <p:blipFill>
          <a:blip r:embed="rId4" cstate="print"/>
          <a:srcRect/>
          <a:stretch>
            <a:fillRect/>
          </a:stretch>
        </p:blipFill>
        <p:spPr bwMode="auto">
          <a:xfrm>
            <a:off x="14288" y="11113"/>
            <a:ext cx="9129712" cy="6846887"/>
          </a:xfrm>
          <a:prstGeom prst="rect">
            <a:avLst/>
          </a:prstGeom>
          <a:noFill/>
          <a:ln w="9525">
            <a:noFill/>
            <a:miter lim="800000"/>
            <a:headEnd/>
            <a:tailEnd/>
          </a:ln>
        </p:spPr>
      </p:pic>
      <p:sp>
        <p:nvSpPr>
          <p:cNvPr id="88066" name="Rectangle 2" hidden="1"/>
          <p:cNvSpPr>
            <a:spLocks noGrp="1" noChangeArrowheads="1"/>
          </p:cNvSpPr>
          <p:nvPr>
            <p:ph type="title"/>
          </p:nvPr>
        </p:nvSpPr>
        <p:spPr/>
        <p:txBody>
          <a:bodyPr/>
          <a:lstStyle/>
          <a:p>
            <a:pPr eaLnBrk="1" hangingPunct="1"/>
            <a:endParaRPr lang="en-US" dirty="0" smtClean="0"/>
          </a:p>
        </p:txBody>
      </p:sp>
      <p:sp>
        <p:nvSpPr>
          <p:cNvPr id="35844" name="Text Box 4"/>
          <p:cNvSpPr txBox="1">
            <a:spLocks noChangeArrowheads="1"/>
          </p:cNvSpPr>
          <p:nvPr/>
        </p:nvSpPr>
        <p:spPr bwMode="auto">
          <a:xfrm>
            <a:off x="0" y="639445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Byzantine bathhouse southern section mosaic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0" y="0"/>
            <a:ext cx="9144000" cy="6529388"/>
            <a:chOff x="685800" y="844550"/>
            <a:chExt cx="7772400" cy="5549900"/>
          </a:xfrm>
        </p:grpSpPr>
        <p:pic>
          <p:nvPicPr>
            <p:cNvPr id="18434" name="Picture 1" descr="Caesarea aerial from southwest, tb12170492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aerial from southwest</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Group 3"/>
          <p:cNvGrpSpPr>
            <a:grpSpLocks noGrp="1" noUngrp="1" noChangeAspect="1"/>
          </p:cNvGrpSpPr>
          <p:nvPr/>
        </p:nvGrpSpPr>
        <p:grpSpPr bwMode="auto">
          <a:xfrm>
            <a:off x="0" y="0"/>
            <a:ext cx="9144000" cy="6564313"/>
            <a:chOff x="685800" y="828675"/>
            <a:chExt cx="7772400" cy="5580063"/>
          </a:xfrm>
        </p:grpSpPr>
        <p:pic>
          <p:nvPicPr>
            <p:cNvPr id="90114" name="Picture 1" descr="Caesarea Byzantine governor's bath, tb032407473"/>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governor's bath</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564780"/>
            <a:chOff x="685800" y="828675"/>
            <a:chExt cx="7772400" cy="5580063"/>
          </a:xfrm>
        </p:grpSpPr>
        <p:pic>
          <p:nvPicPr>
            <p:cNvPr id="2" name="Picture 1" descr="Caesarea mosaic with decorative medallions, tb011112406"/>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mosaic with decorative medallions</a:t>
              </a:r>
              <a:endParaRPr lang="en-US" dirty="0">
                <a:solidFill>
                  <a:prstClr val="black"/>
                </a:solidFill>
                <a:latin typeface="Calibri"/>
                <a:cs typeface="+mn-cs"/>
              </a:endParaRPr>
            </a:p>
          </p:txBody>
        </p:sp>
      </p:grpSp>
    </p:spTree>
    <p:extLst>
      <p:ext uri="{BB962C8B-B14F-4D97-AF65-F5344CB8AC3E}">
        <p14:creationId xmlns:p14="http://schemas.microsoft.com/office/powerpoint/2010/main" val="25104567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3"/>
          <p:cNvGrpSpPr>
            <a:grpSpLocks noGrp="1" noUngrp="1" noChangeAspect="1"/>
          </p:cNvGrpSpPr>
          <p:nvPr/>
        </p:nvGrpSpPr>
        <p:grpSpPr bwMode="auto">
          <a:xfrm>
            <a:off x="0" y="0"/>
            <a:ext cx="9144000" cy="6564313"/>
            <a:chOff x="685800" y="828675"/>
            <a:chExt cx="7772400" cy="5580063"/>
          </a:xfrm>
        </p:grpSpPr>
        <p:pic>
          <p:nvPicPr>
            <p:cNvPr id="94210" name="Picture 1" descr="Caesarea ibex mosaic, tb032407467"/>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ibex mosaic</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3"/>
          <p:cNvGrpSpPr>
            <a:grpSpLocks noGrp="1" noUngrp="1" noChangeAspect="1"/>
          </p:cNvGrpSpPr>
          <p:nvPr/>
        </p:nvGrpSpPr>
        <p:grpSpPr bwMode="auto">
          <a:xfrm>
            <a:off x="0" y="0"/>
            <a:ext cx="9144000" cy="6529388"/>
            <a:chOff x="685800" y="844550"/>
            <a:chExt cx="7772400" cy="5549900"/>
          </a:xfrm>
        </p:grpSpPr>
        <p:pic>
          <p:nvPicPr>
            <p:cNvPr id="96258" name="Picture 1" descr="Caesarea nymphaeum, tb10050548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t>
              </a:r>
              <a:r>
                <a:rPr lang="en-US" dirty="0" err="1">
                  <a:latin typeface="Calibri" pitchFamily="34" charset="0"/>
                  <a:cs typeface="+mn-cs"/>
                </a:rPr>
                <a:t>nymphaeum</a:t>
              </a:r>
              <a:endParaRPr lang="en-US" dirty="0">
                <a:latin typeface="Calibri" pitchFamily="34" charset="0"/>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3"/>
          <p:cNvGrpSpPr>
            <a:grpSpLocks noGrp="1" noUngrp="1" noChangeAspect="1"/>
          </p:cNvGrpSpPr>
          <p:nvPr/>
        </p:nvGrpSpPr>
        <p:grpSpPr bwMode="auto">
          <a:xfrm>
            <a:off x="0" y="0"/>
            <a:ext cx="9144000" cy="6564313"/>
            <a:chOff x="685800" y="828675"/>
            <a:chExt cx="7772400" cy="5580063"/>
          </a:xfrm>
        </p:grpSpPr>
        <p:pic>
          <p:nvPicPr>
            <p:cNvPr id="98306" name="Picture 1" descr="Caesarea mosaic with Romans 13,3, tb032407469"/>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mosaic with Romans 13:3</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1" name="Group 3"/>
          <p:cNvGrpSpPr>
            <a:grpSpLocks noGrp="1" noUngrp="1" noChangeAspect="1"/>
          </p:cNvGrpSpPr>
          <p:nvPr/>
        </p:nvGrpSpPr>
        <p:grpSpPr bwMode="auto">
          <a:xfrm>
            <a:off x="0" y="0"/>
            <a:ext cx="9144000" cy="6548438"/>
            <a:chOff x="685800" y="836613"/>
            <a:chExt cx="7772400" cy="5565775"/>
          </a:xfrm>
        </p:grpSpPr>
        <p:pic>
          <p:nvPicPr>
            <p:cNvPr id="102402" name="Picture 1" descr="Caesarea harbor aerial from west, tb121704927"/>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aerial from west</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3"/>
          <p:cNvGrpSpPr>
            <a:grpSpLocks noGrp="1" noUngrp="1" noChangeAspect="1"/>
          </p:cNvGrpSpPr>
          <p:nvPr/>
        </p:nvGrpSpPr>
        <p:grpSpPr bwMode="auto">
          <a:xfrm>
            <a:off x="0" y="0"/>
            <a:ext cx="9144000" cy="6529388"/>
            <a:chOff x="685800" y="844550"/>
            <a:chExt cx="7772400" cy="5549900"/>
          </a:xfrm>
        </p:grpSpPr>
        <p:pic>
          <p:nvPicPr>
            <p:cNvPr id="104450" name="Picture 1" descr="Caesarea harbor aerial from west, tb12170493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aerial from west</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3"/>
          <p:cNvGrpSpPr>
            <a:grpSpLocks noGrp="1" noUngrp="1" noChangeAspect="1"/>
          </p:cNvGrpSpPr>
          <p:nvPr/>
        </p:nvGrpSpPr>
        <p:grpSpPr bwMode="auto">
          <a:xfrm>
            <a:off x="0" y="0"/>
            <a:ext cx="9144000" cy="6529388"/>
            <a:chOff x="685800" y="844550"/>
            <a:chExt cx="7772400" cy="5549900"/>
          </a:xfrm>
        </p:grpSpPr>
        <p:pic>
          <p:nvPicPr>
            <p:cNvPr id="106534" name="Picture 1" descr="Caesarea harbor aerial from west, tb12170493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aerial from west</a:t>
              </a:r>
            </a:p>
          </p:txBody>
        </p:sp>
      </p:grpSp>
      <p:sp>
        <p:nvSpPr>
          <p:cNvPr id="6" name="Line 9"/>
          <p:cNvSpPr>
            <a:spLocks noChangeShapeType="1"/>
          </p:cNvSpPr>
          <p:nvPr/>
        </p:nvSpPr>
        <p:spPr bwMode="auto">
          <a:xfrm flipV="1">
            <a:off x="2590800" y="5105400"/>
            <a:ext cx="4572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7" name="Text Box 16"/>
          <p:cNvSpPr txBox="1">
            <a:spLocks noChangeArrowheads="1"/>
          </p:cNvSpPr>
          <p:nvPr/>
        </p:nvSpPr>
        <p:spPr bwMode="auto">
          <a:xfrm>
            <a:off x="1598605" y="5334000"/>
            <a:ext cx="1111586"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harbor</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entrance</a:t>
            </a:r>
          </a:p>
        </p:txBody>
      </p:sp>
      <p:sp>
        <p:nvSpPr>
          <p:cNvPr id="8" name="Line 9"/>
          <p:cNvSpPr>
            <a:spLocks noChangeShapeType="1"/>
          </p:cNvSpPr>
          <p:nvPr/>
        </p:nvSpPr>
        <p:spPr bwMode="auto">
          <a:xfrm flipV="1">
            <a:off x="1563530" y="4495800"/>
            <a:ext cx="646269"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9" name="Text Box 16"/>
          <p:cNvSpPr txBox="1">
            <a:spLocks noChangeArrowheads="1"/>
          </p:cNvSpPr>
          <p:nvPr/>
        </p:nvSpPr>
        <p:spPr bwMode="auto">
          <a:xfrm>
            <a:off x="-1" y="4470737"/>
            <a:ext cx="1730935" cy="1015663"/>
          </a:xfrm>
          <a:prstGeom prst="rect">
            <a:avLst/>
          </a:prstGeom>
          <a:noFill/>
          <a:ln w="9525">
            <a:noFill/>
            <a:miter lim="800000"/>
            <a:headEnd/>
            <a:tailEnd/>
          </a:ln>
          <a:effectLst/>
        </p:spPr>
        <p:txBody>
          <a:bodyPr>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endParaRPr lang="en-US" sz="2000" dirty="0">
              <a:solidFill>
                <a:schemeClr val="bg1"/>
              </a:solidFill>
              <a:effectLst>
                <a:glow rad="76200">
                  <a:schemeClr val="tx1">
                    <a:alpha val="60000"/>
                  </a:schemeClr>
                </a:glow>
              </a:effectLst>
              <a:latin typeface="Calibri" pitchFamily="34" charset="0"/>
              <a:cs typeface="Calibri" pitchFamily="34" charset="0"/>
            </a:endParaRP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breakwater</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(submerged)</a:t>
            </a:r>
          </a:p>
        </p:txBody>
      </p:sp>
      <p:sp>
        <p:nvSpPr>
          <p:cNvPr id="10" name="Text Box 16"/>
          <p:cNvSpPr txBox="1">
            <a:spLocks noChangeArrowheads="1"/>
          </p:cNvSpPr>
          <p:nvPr/>
        </p:nvSpPr>
        <p:spPr bwMode="auto">
          <a:xfrm>
            <a:off x="7467600" y="4953000"/>
            <a:ext cx="1676400" cy="1015663"/>
          </a:xfrm>
          <a:prstGeom prst="rect">
            <a:avLst/>
          </a:prstGeom>
          <a:noFill/>
          <a:ln w="9525">
            <a:noFill/>
            <a:miter lim="800000"/>
            <a:headEnd/>
            <a:tailEnd/>
          </a:ln>
          <a:effectLst/>
        </p:spPr>
        <p:txBody>
          <a:bodyPr>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endParaRPr lang="en-US" sz="2000" dirty="0">
              <a:solidFill>
                <a:schemeClr val="bg1"/>
              </a:solidFill>
              <a:effectLst>
                <a:glow rad="76200">
                  <a:schemeClr val="tx1">
                    <a:alpha val="60000"/>
                  </a:schemeClr>
                </a:glow>
              </a:effectLst>
              <a:latin typeface="Calibri" pitchFamily="34" charset="0"/>
              <a:cs typeface="Calibri" pitchFamily="34" charset="0"/>
            </a:endParaRP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breakwater</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(submerged)</a:t>
            </a:r>
          </a:p>
        </p:txBody>
      </p:sp>
      <p:sp>
        <p:nvSpPr>
          <p:cNvPr id="11" name="Line 9"/>
          <p:cNvSpPr>
            <a:spLocks noChangeShapeType="1"/>
          </p:cNvSpPr>
          <p:nvPr/>
        </p:nvSpPr>
        <p:spPr bwMode="auto">
          <a:xfrm flipH="1" flipV="1">
            <a:off x="6172200" y="4953000"/>
            <a:ext cx="13716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2" name="Line 9"/>
          <p:cNvSpPr>
            <a:spLocks noChangeShapeType="1"/>
          </p:cNvSpPr>
          <p:nvPr/>
        </p:nvSpPr>
        <p:spPr bwMode="auto">
          <a:xfrm flipH="1" flipV="1">
            <a:off x="6781800" y="4038600"/>
            <a:ext cx="762000" cy="1371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3" name="Text Box 16"/>
          <p:cNvSpPr txBox="1">
            <a:spLocks noChangeArrowheads="1"/>
          </p:cNvSpPr>
          <p:nvPr/>
        </p:nvSpPr>
        <p:spPr bwMode="auto">
          <a:xfrm>
            <a:off x="3351934" y="3352800"/>
            <a:ext cx="1145570" cy="707886"/>
          </a:xfrm>
          <a:prstGeom prst="rect">
            <a:avLst/>
          </a:prstGeom>
          <a:noFill/>
          <a:ln w="9525">
            <a:noFill/>
            <a:miter lim="800000"/>
            <a:headEnd/>
            <a:tailEnd/>
          </a:ln>
          <a:effectLst/>
        </p:spPr>
        <p:txBody>
          <a:bodyPr wrap="none">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endParaRPr lang="en-US" sz="2000" dirty="0">
              <a:solidFill>
                <a:schemeClr val="bg1"/>
              </a:solidFill>
              <a:effectLst>
                <a:glow rad="76200">
                  <a:schemeClr val="tx1">
                    <a:alpha val="60000"/>
                  </a:schemeClr>
                </a:glow>
              </a:effectLst>
              <a:latin typeface="Calibri" pitchFamily="34" charset="0"/>
              <a:cs typeface="Calibri" pitchFamily="34" charset="0"/>
            </a:endParaRP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harbor</a:t>
            </a:r>
          </a:p>
        </p:txBody>
      </p:sp>
      <p:sp>
        <p:nvSpPr>
          <p:cNvPr id="14" name="Line 9"/>
          <p:cNvSpPr>
            <a:spLocks noChangeShapeType="1"/>
          </p:cNvSpPr>
          <p:nvPr/>
        </p:nvSpPr>
        <p:spPr bwMode="auto">
          <a:xfrm>
            <a:off x="7010400" y="609600"/>
            <a:ext cx="762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5" name="Text Box 16"/>
          <p:cNvSpPr txBox="1">
            <a:spLocks noChangeArrowheads="1"/>
          </p:cNvSpPr>
          <p:nvPr/>
        </p:nvSpPr>
        <p:spPr bwMode="auto">
          <a:xfrm>
            <a:off x="6387174" y="228600"/>
            <a:ext cx="981359"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theater</a:t>
            </a:r>
          </a:p>
        </p:txBody>
      </p:sp>
      <p:sp>
        <p:nvSpPr>
          <p:cNvPr id="16" name="Line 9"/>
          <p:cNvSpPr>
            <a:spLocks noChangeShapeType="1"/>
          </p:cNvSpPr>
          <p:nvPr/>
        </p:nvSpPr>
        <p:spPr bwMode="auto">
          <a:xfrm flipH="1" flipV="1">
            <a:off x="6934200" y="1600200"/>
            <a:ext cx="1524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7" name="Text Box 16"/>
          <p:cNvSpPr txBox="1">
            <a:spLocks noChangeArrowheads="1"/>
          </p:cNvSpPr>
          <p:nvPr/>
        </p:nvSpPr>
        <p:spPr bwMode="auto">
          <a:xfrm>
            <a:off x="6489446" y="1981200"/>
            <a:ext cx="1470980"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hippodrome</a:t>
            </a:r>
          </a:p>
        </p:txBody>
      </p:sp>
      <p:sp>
        <p:nvSpPr>
          <p:cNvPr id="18" name="Line 9"/>
          <p:cNvSpPr>
            <a:spLocks noChangeShapeType="1"/>
          </p:cNvSpPr>
          <p:nvPr/>
        </p:nvSpPr>
        <p:spPr bwMode="auto">
          <a:xfrm>
            <a:off x="4876800" y="1295400"/>
            <a:ext cx="76200"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9" name="Text Box 16"/>
          <p:cNvSpPr txBox="1">
            <a:spLocks noChangeArrowheads="1"/>
          </p:cNvSpPr>
          <p:nvPr/>
        </p:nvSpPr>
        <p:spPr bwMode="auto">
          <a:xfrm>
            <a:off x="3963790" y="609600"/>
            <a:ext cx="1294777"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Byzantine</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bathhouse</a:t>
            </a:r>
          </a:p>
        </p:txBody>
      </p:sp>
      <p:sp>
        <p:nvSpPr>
          <p:cNvPr id="20" name="Line 9"/>
          <p:cNvSpPr>
            <a:spLocks noChangeShapeType="1"/>
          </p:cNvSpPr>
          <p:nvPr/>
        </p:nvSpPr>
        <p:spPr bwMode="auto">
          <a:xfrm>
            <a:off x="2971800" y="1371600"/>
            <a:ext cx="762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1" name="Text Box 16"/>
          <p:cNvSpPr txBox="1">
            <a:spLocks noChangeArrowheads="1"/>
          </p:cNvSpPr>
          <p:nvPr/>
        </p:nvSpPr>
        <p:spPr bwMode="auto">
          <a:xfrm>
            <a:off x="2345919" y="990600"/>
            <a:ext cx="954108"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temple</a:t>
            </a:r>
          </a:p>
        </p:txBody>
      </p:sp>
      <p:sp>
        <p:nvSpPr>
          <p:cNvPr id="22" name="Line 9"/>
          <p:cNvSpPr>
            <a:spLocks noChangeShapeType="1"/>
          </p:cNvSpPr>
          <p:nvPr/>
        </p:nvSpPr>
        <p:spPr bwMode="auto">
          <a:xfrm flipH="1">
            <a:off x="1371600" y="228600"/>
            <a:ext cx="457200" cy="228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3" name="Text Box 16"/>
          <p:cNvSpPr txBox="1">
            <a:spLocks noChangeArrowheads="1"/>
          </p:cNvSpPr>
          <p:nvPr/>
        </p:nvSpPr>
        <p:spPr bwMode="auto">
          <a:xfrm>
            <a:off x="1796150" y="0"/>
            <a:ext cx="2503699" cy="400110"/>
          </a:xfrm>
          <a:prstGeom prst="rect">
            <a:avLst/>
          </a:prstGeom>
          <a:noFill/>
          <a:ln w="9525">
            <a:noFill/>
            <a:miter lim="800000"/>
            <a:headEnd/>
            <a:tailEnd/>
          </a:ln>
          <a:effectLst/>
        </p:spPr>
        <p:txBody>
          <a:bodyPr wrap="none">
            <a:spAutoFit/>
          </a:bodyPr>
          <a:lstStyle/>
          <a:p>
            <a:pPr algn="ctr">
              <a:defRPr/>
            </a:pPr>
            <a:r>
              <a:rPr lang="en-US" sz="2000" dirty="0" smtClean="0">
                <a:solidFill>
                  <a:schemeClr val="bg1"/>
                </a:solidFill>
                <a:effectLst>
                  <a:glow rad="76200">
                    <a:schemeClr val="tx1">
                      <a:alpha val="60000"/>
                    </a:schemeClr>
                  </a:glow>
                </a:effectLst>
                <a:latin typeface="Calibri" pitchFamily="34" charset="0"/>
                <a:cs typeface="Calibri" pitchFamily="34" charset="0"/>
              </a:rPr>
              <a:t>Hadrian’s hippodrome</a:t>
            </a:r>
            <a:endParaRPr lang="en-US" sz="2000" dirty="0">
              <a:solidFill>
                <a:schemeClr val="bg1"/>
              </a:solidFill>
              <a:effectLst>
                <a:glow rad="76200">
                  <a:schemeClr val="tx1">
                    <a:alpha val="60000"/>
                  </a:schemeClr>
                </a:glow>
              </a:effectLst>
              <a:latin typeface="Calibri" pitchFamily="34" charset="0"/>
              <a:cs typeface="Calibri" pitchFamily="34" charset="0"/>
            </a:endParaRPr>
          </a:p>
        </p:txBody>
      </p:sp>
      <p:sp>
        <p:nvSpPr>
          <p:cNvPr id="24" name="Line 9"/>
          <p:cNvSpPr>
            <a:spLocks noChangeShapeType="1"/>
          </p:cNvSpPr>
          <p:nvPr/>
        </p:nvSpPr>
        <p:spPr bwMode="auto">
          <a:xfrm flipH="1">
            <a:off x="8382000" y="990600"/>
            <a:ext cx="277852"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Text Box 16"/>
          <p:cNvSpPr txBox="1">
            <a:spLocks noChangeArrowheads="1"/>
          </p:cNvSpPr>
          <p:nvPr/>
        </p:nvSpPr>
        <p:spPr bwMode="auto">
          <a:xfrm>
            <a:off x="8228483" y="590490"/>
            <a:ext cx="86273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FF"/>
                </a:solidFill>
                <a:effectLst>
                  <a:glow rad="76200">
                    <a:srgbClr val="000000">
                      <a:alpha val="60000"/>
                    </a:srgbClr>
                  </a:glow>
                </a:effectLst>
                <a:uLnTx/>
                <a:uFillTx/>
                <a:latin typeface="Calibri" pitchFamily="34" charset="0"/>
                <a:cs typeface="Calibri" pitchFamily="34" charset="0"/>
              </a:rPr>
              <a:t>palace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3"/>
          <p:cNvGrpSpPr>
            <a:grpSpLocks noGrp="1" noUngrp="1" noChangeAspect="1"/>
          </p:cNvGrpSpPr>
          <p:nvPr/>
        </p:nvGrpSpPr>
        <p:grpSpPr bwMode="auto">
          <a:xfrm>
            <a:off x="0" y="0"/>
            <a:ext cx="9144000" cy="6529388"/>
            <a:chOff x="685800" y="844550"/>
            <a:chExt cx="7772400" cy="5549900"/>
          </a:xfrm>
        </p:grpSpPr>
        <p:pic>
          <p:nvPicPr>
            <p:cNvPr id="108546" name="Picture 1" descr="Caesarea harbor aerial from west, tb12170493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aerial from west</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3"/>
          <p:cNvGrpSpPr>
            <a:grpSpLocks noGrp="1" noUngrp="1" noChangeAspect="1"/>
          </p:cNvGrpSpPr>
          <p:nvPr/>
        </p:nvGrpSpPr>
        <p:grpSpPr bwMode="auto">
          <a:xfrm>
            <a:off x="0" y="0"/>
            <a:ext cx="9144000" cy="6529388"/>
            <a:chOff x="685800" y="844550"/>
            <a:chExt cx="7772400" cy="5549900"/>
          </a:xfrm>
        </p:grpSpPr>
        <p:pic>
          <p:nvPicPr>
            <p:cNvPr id="110605" name="Picture 1" descr="Caesarea harbor aerial from west, tb12170493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aerial from </a:t>
              </a:r>
              <a:r>
                <a:rPr lang="en-US" dirty="0" smtClean="0">
                  <a:latin typeface="Calibri" pitchFamily="34" charset="0"/>
                  <a:cs typeface="+mn-cs"/>
                </a:rPr>
                <a:t>west </a:t>
              </a:r>
              <a:endParaRPr lang="en-US" dirty="0">
                <a:latin typeface="Calibri" pitchFamily="34" charset="0"/>
                <a:cs typeface="+mn-cs"/>
              </a:endParaRPr>
            </a:p>
          </p:txBody>
        </p:sp>
      </p:grpSp>
      <p:sp>
        <p:nvSpPr>
          <p:cNvPr id="5" name="Text Box 16"/>
          <p:cNvSpPr txBox="1">
            <a:spLocks noChangeArrowheads="1"/>
          </p:cNvSpPr>
          <p:nvPr/>
        </p:nvSpPr>
        <p:spPr bwMode="auto">
          <a:xfrm>
            <a:off x="4038362" y="2971800"/>
            <a:ext cx="1011815"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modern</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harbor</a:t>
            </a:r>
          </a:p>
        </p:txBody>
      </p:sp>
      <p:sp>
        <p:nvSpPr>
          <p:cNvPr id="6" name="Text Box 16"/>
          <p:cNvSpPr txBox="1">
            <a:spLocks noChangeArrowheads="1"/>
          </p:cNvSpPr>
          <p:nvPr/>
        </p:nvSpPr>
        <p:spPr bwMode="auto">
          <a:xfrm>
            <a:off x="3429000" y="1657290"/>
            <a:ext cx="2057400" cy="400110"/>
          </a:xfrm>
          <a:prstGeom prst="rect">
            <a:avLst/>
          </a:prstGeom>
          <a:noFill/>
          <a:ln w="9525">
            <a:noFill/>
            <a:miter lim="800000"/>
            <a:headEnd/>
            <a:tailEnd/>
          </a:ln>
          <a:effectLst/>
        </p:spPr>
        <p:txBody>
          <a:bodyPr>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r>
              <a:rPr lang="en-US" sz="2000" dirty="0">
                <a:solidFill>
                  <a:schemeClr val="bg1"/>
                </a:solidFill>
                <a:effectLst>
                  <a:glow rad="76200">
                    <a:schemeClr val="tx1">
                      <a:alpha val="60000"/>
                    </a:schemeClr>
                  </a:glow>
                </a:effectLst>
                <a:latin typeface="Calibri" pitchFamily="34" charset="0"/>
                <a:cs typeface="Calibri" pitchFamily="34" charset="0"/>
              </a:rPr>
              <a:t> quay</a:t>
            </a:r>
          </a:p>
        </p:txBody>
      </p:sp>
      <p:sp>
        <p:nvSpPr>
          <p:cNvPr id="7" name="Text Box 16"/>
          <p:cNvSpPr txBox="1">
            <a:spLocks noChangeArrowheads="1"/>
          </p:cNvSpPr>
          <p:nvPr/>
        </p:nvSpPr>
        <p:spPr bwMode="auto">
          <a:xfrm>
            <a:off x="4022319" y="971490"/>
            <a:ext cx="954108"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temple</a:t>
            </a:r>
          </a:p>
        </p:txBody>
      </p:sp>
      <p:sp>
        <p:nvSpPr>
          <p:cNvPr id="8" name="Line 9"/>
          <p:cNvSpPr>
            <a:spLocks noChangeShapeType="1"/>
          </p:cNvSpPr>
          <p:nvPr/>
        </p:nvSpPr>
        <p:spPr bwMode="auto">
          <a:xfrm>
            <a:off x="8229600" y="609600"/>
            <a:ext cx="76200"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9" name="Text Box 16"/>
          <p:cNvSpPr txBox="1">
            <a:spLocks noChangeArrowheads="1"/>
          </p:cNvSpPr>
          <p:nvPr/>
        </p:nvSpPr>
        <p:spPr bwMode="auto">
          <a:xfrm>
            <a:off x="7468990" y="-76200"/>
            <a:ext cx="1294777"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Byzantine</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bathhouse</a:t>
            </a:r>
          </a:p>
        </p:txBody>
      </p:sp>
      <p:sp>
        <p:nvSpPr>
          <p:cNvPr id="10" name="Line 9"/>
          <p:cNvSpPr>
            <a:spLocks noChangeShapeType="1"/>
          </p:cNvSpPr>
          <p:nvPr/>
        </p:nvSpPr>
        <p:spPr bwMode="auto">
          <a:xfrm flipH="1">
            <a:off x="7239000" y="2743200"/>
            <a:ext cx="685800" cy="228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1" name="Text Box 16"/>
          <p:cNvSpPr txBox="1">
            <a:spLocks noChangeArrowheads="1"/>
          </p:cNvSpPr>
          <p:nvPr/>
        </p:nvSpPr>
        <p:spPr bwMode="auto">
          <a:xfrm>
            <a:off x="7771598" y="2286000"/>
            <a:ext cx="1122423"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Crusader</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castle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0"/>
            <a:ext cx="9144000" cy="6529388"/>
            <a:chOff x="685800" y="844550"/>
            <a:chExt cx="7772400" cy="5549900"/>
          </a:xfrm>
        </p:grpSpPr>
        <p:pic>
          <p:nvPicPr>
            <p:cNvPr id="20516" name="Picture 1" descr="Caesarea aerial from southwest, tb12170492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aerial from southwest</a:t>
              </a:r>
            </a:p>
          </p:txBody>
        </p:sp>
      </p:grpSp>
      <p:sp>
        <p:nvSpPr>
          <p:cNvPr id="6" name="Line 9"/>
          <p:cNvSpPr>
            <a:spLocks noChangeShapeType="1"/>
          </p:cNvSpPr>
          <p:nvPr/>
        </p:nvSpPr>
        <p:spPr bwMode="auto">
          <a:xfrm flipV="1">
            <a:off x="5486400" y="4419600"/>
            <a:ext cx="3048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7" name="Text Box 16"/>
          <p:cNvSpPr txBox="1">
            <a:spLocks noChangeArrowheads="1"/>
          </p:cNvSpPr>
          <p:nvPr/>
        </p:nvSpPr>
        <p:spPr bwMode="auto">
          <a:xfrm>
            <a:off x="4314383" y="4800600"/>
            <a:ext cx="2163990"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Herod’s</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Promontory Palace</a:t>
            </a:r>
          </a:p>
        </p:txBody>
      </p:sp>
      <p:sp>
        <p:nvSpPr>
          <p:cNvPr id="8" name="Line 9"/>
          <p:cNvSpPr>
            <a:spLocks noChangeShapeType="1"/>
          </p:cNvSpPr>
          <p:nvPr/>
        </p:nvSpPr>
        <p:spPr bwMode="auto">
          <a:xfrm flipH="1">
            <a:off x="7772400" y="3581400"/>
            <a:ext cx="3048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9" name="Text Box 16"/>
          <p:cNvSpPr txBox="1">
            <a:spLocks noChangeArrowheads="1"/>
          </p:cNvSpPr>
          <p:nvPr/>
        </p:nvSpPr>
        <p:spPr bwMode="auto">
          <a:xfrm>
            <a:off x="7758774" y="3200400"/>
            <a:ext cx="981359"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theater</a:t>
            </a:r>
          </a:p>
        </p:txBody>
      </p:sp>
      <p:sp>
        <p:nvSpPr>
          <p:cNvPr id="10" name="Line 9"/>
          <p:cNvSpPr>
            <a:spLocks noChangeShapeType="1"/>
          </p:cNvSpPr>
          <p:nvPr/>
        </p:nvSpPr>
        <p:spPr bwMode="auto">
          <a:xfrm flipH="1">
            <a:off x="7620000" y="2438400"/>
            <a:ext cx="304800" cy="5334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1" name="Text Box 16"/>
          <p:cNvSpPr txBox="1">
            <a:spLocks noChangeArrowheads="1"/>
          </p:cNvSpPr>
          <p:nvPr/>
        </p:nvSpPr>
        <p:spPr bwMode="auto">
          <a:xfrm>
            <a:off x="7543726" y="1741557"/>
            <a:ext cx="1470980" cy="707886"/>
          </a:xfrm>
          <a:prstGeom prst="rect">
            <a:avLst/>
          </a:prstGeom>
          <a:noFill/>
          <a:ln w="9525">
            <a:noFill/>
            <a:miter lim="800000"/>
            <a:headEnd/>
            <a:tailEnd/>
          </a:ln>
          <a:effectLst/>
        </p:spPr>
        <p:txBody>
          <a:bodyPr wrap="none">
            <a:spAutoFit/>
          </a:bodyPr>
          <a:lstStyle/>
          <a:p>
            <a:pPr algn="ctr">
              <a:defRPr/>
            </a:pPr>
            <a:r>
              <a:rPr lang="en-US" sz="2000" dirty="0" smtClean="0">
                <a:solidFill>
                  <a:schemeClr val="bg1"/>
                </a:solidFill>
                <a:effectLst>
                  <a:glow rad="76200">
                    <a:schemeClr val="tx1">
                      <a:alpha val="60000"/>
                    </a:schemeClr>
                  </a:glow>
                </a:effectLst>
                <a:latin typeface="Calibri" pitchFamily="34" charset="0"/>
                <a:cs typeface="Calibri" pitchFamily="34" charset="0"/>
              </a:rPr>
              <a:t>Hadrian’s</a:t>
            </a:r>
            <a:br>
              <a:rPr lang="en-US" sz="2000" dirty="0" smtClean="0">
                <a:solidFill>
                  <a:schemeClr val="bg1"/>
                </a:solidFill>
                <a:effectLst>
                  <a:glow rad="76200">
                    <a:schemeClr val="tx1">
                      <a:alpha val="60000"/>
                    </a:schemeClr>
                  </a:glow>
                </a:effectLst>
                <a:latin typeface="Calibri" pitchFamily="34" charset="0"/>
                <a:cs typeface="Calibri" pitchFamily="34" charset="0"/>
              </a:rPr>
            </a:br>
            <a:r>
              <a:rPr lang="en-US" sz="2000" dirty="0" smtClean="0">
                <a:solidFill>
                  <a:schemeClr val="bg1"/>
                </a:solidFill>
                <a:effectLst>
                  <a:glow rad="76200">
                    <a:schemeClr val="tx1">
                      <a:alpha val="60000"/>
                    </a:schemeClr>
                  </a:glow>
                </a:effectLst>
                <a:latin typeface="Calibri" pitchFamily="34" charset="0"/>
                <a:cs typeface="Calibri" pitchFamily="34" charset="0"/>
              </a:rPr>
              <a:t>hippodrome</a:t>
            </a:r>
            <a:endParaRPr lang="en-US" sz="2000" dirty="0">
              <a:solidFill>
                <a:schemeClr val="bg1"/>
              </a:solidFill>
              <a:effectLst>
                <a:glow rad="76200">
                  <a:schemeClr val="tx1">
                    <a:alpha val="60000"/>
                  </a:schemeClr>
                </a:glow>
              </a:effectLst>
              <a:latin typeface="Calibri" pitchFamily="34" charset="0"/>
              <a:cs typeface="Calibri" pitchFamily="34" charset="0"/>
            </a:endParaRPr>
          </a:p>
        </p:txBody>
      </p:sp>
      <p:sp>
        <p:nvSpPr>
          <p:cNvPr id="12" name="Line 9"/>
          <p:cNvSpPr>
            <a:spLocks noChangeShapeType="1"/>
          </p:cNvSpPr>
          <p:nvPr/>
        </p:nvSpPr>
        <p:spPr bwMode="auto">
          <a:xfrm>
            <a:off x="6096000" y="3200400"/>
            <a:ext cx="152400"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3" name="Text Box 16"/>
          <p:cNvSpPr txBox="1">
            <a:spLocks noChangeArrowheads="1"/>
          </p:cNvSpPr>
          <p:nvPr/>
        </p:nvSpPr>
        <p:spPr bwMode="auto">
          <a:xfrm>
            <a:off x="5387100" y="2568714"/>
            <a:ext cx="1470979" cy="707886"/>
          </a:xfrm>
          <a:prstGeom prst="rect">
            <a:avLst/>
          </a:prstGeom>
          <a:noFill/>
          <a:ln w="9525">
            <a:noFill/>
            <a:miter lim="800000"/>
            <a:headEnd/>
            <a:tailEnd/>
          </a:ln>
          <a:effectLst/>
        </p:spPr>
        <p:txBody>
          <a:bodyPr wrap="none">
            <a:spAutoFit/>
          </a:bodyPr>
          <a:lstStyle/>
          <a:p>
            <a:pPr algn="ctr">
              <a:defRPr/>
            </a:pPr>
            <a:r>
              <a:rPr lang="en-US" sz="2000" dirty="0" smtClean="0">
                <a:solidFill>
                  <a:schemeClr val="bg1"/>
                </a:solidFill>
                <a:effectLst>
                  <a:glow rad="76200">
                    <a:schemeClr val="tx1">
                      <a:alpha val="60000"/>
                    </a:schemeClr>
                  </a:glow>
                </a:effectLst>
                <a:latin typeface="Calibri" pitchFamily="34" charset="0"/>
                <a:cs typeface="Calibri" pitchFamily="34" charset="0"/>
              </a:rPr>
              <a:t>Herod’s</a:t>
            </a:r>
          </a:p>
          <a:p>
            <a:pPr algn="ctr">
              <a:defRPr/>
            </a:pPr>
            <a:r>
              <a:rPr lang="en-US" sz="2000" dirty="0" smtClean="0">
                <a:solidFill>
                  <a:schemeClr val="bg1"/>
                </a:solidFill>
                <a:effectLst>
                  <a:glow rad="76200">
                    <a:schemeClr val="tx1">
                      <a:alpha val="60000"/>
                    </a:schemeClr>
                  </a:glow>
                </a:effectLst>
                <a:latin typeface="Calibri" pitchFamily="34" charset="0"/>
                <a:cs typeface="Calibri" pitchFamily="34" charset="0"/>
              </a:rPr>
              <a:t>hippodrome</a:t>
            </a:r>
            <a:endParaRPr lang="en-US" sz="2000" dirty="0">
              <a:solidFill>
                <a:schemeClr val="bg1"/>
              </a:solidFill>
              <a:effectLst>
                <a:glow rad="76200">
                  <a:schemeClr val="tx1">
                    <a:alpha val="60000"/>
                  </a:schemeClr>
                </a:glow>
              </a:effectLst>
              <a:latin typeface="Calibri" pitchFamily="34" charset="0"/>
              <a:cs typeface="Calibri" pitchFamily="34" charset="0"/>
            </a:endParaRPr>
          </a:p>
        </p:txBody>
      </p:sp>
      <p:sp>
        <p:nvSpPr>
          <p:cNvPr id="14" name="Line 9"/>
          <p:cNvSpPr>
            <a:spLocks noChangeShapeType="1"/>
          </p:cNvSpPr>
          <p:nvPr/>
        </p:nvSpPr>
        <p:spPr bwMode="auto">
          <a:xfrm flipH="1" flipV="1">
            <a:off x="2484119" y="3657600"/>
            <a:ext cx="411481"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5" name="Text Box 16"/>
          <p:cNvSpPr txBox="1">
            <a:spLocks noChangeArrowheads="1"/>
          </p:cNvSpPr>
          <p:nvPr/>
        </p:nvSpPr>
        <p:spPr bwMode="auto">
          <a:xfrm>
            <a:off x="2487104" y="4191000"/>
            <a:ext cx="1782667"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Crusader castle</a:t>
            </a:r>
          </a:p>
        </p:txBody>
      </p:sp>
      <p:sp>
        <p:nvSpPr>
          <p:cNvPr id="16" name="Line 9"/>
          <p:cNvSpPr>
            <a:spLocks noChangeShapeType="1"/>
          </p:cNvSpPr>
          <p:nvPr/>
        </p:nvSpPr>
        <p:spPr bwMode="auto">
          <a:xfrm>
            <a:off x="4876800" y="2895600"/>
            <a:ext cx="152400"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7" name="Text Box 16"/>
          <p:cNvSpPr txBox="1">
            <a:spLocks noChangeArrowheads="1"/>
          </p:cNvSpPr>
          <p:nvPr/>
        </p:nvSpPr>
        <p:spPr bwMode="auto">
          <a:xfrm>
            <a:off x="3961633" y="2209800"/>
            <a:ext cx="1294777"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Byzantine</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bathhouse</a:t>
            </a:r>
          </a:p>
        </p:txBody>
      </p:sp>
      <p:sp>
        <p:nvSpPr>
          <p:cNvPr id="18" name="Text Box 16"/>
          <p:cNvSpPr txBox="1">
            <a:spLocks noChangeArrowheads="1"/>
          </p:cNvSpPr>
          <p:nvPr/>
        </p:nvSpPr>
        <p:spPr bwMode="auto">
          <a:xfrm>
            <a:off x="128191" y="4095690"/>
            <a:ext cx="1956689" cy="400110"/>
          </a:xfrm>
          <a:prstGeom prst="rect">
            <a:avLst/>
          </a:prstGeom>
          <a:noFill/>
          <a:ln w="9525">
            <a:noFill/>
            <a:miter lim="800000"/>
            <a:headEnd/>
            <a:tailEnd/>
          </a:ln>
          <a:effectLst/>
        </p:spPr>
        <p:txBody>
          <a:bodyPr wrap="none">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r>
              <a:rPr lang="en-US" sz="2000" dirty="0">
                <a:solidFill>
                  <a:schemeClr val="bg1"/>
                </a:solidFill>
                <a:effectLst>
                  <a:glow rad="76200">
                    <a:schemeClr val="tx1">
                      <a:alpha val="60000"/>
                    </a:schemeClr>
                  </a:glow>
                </a:effectLst>
                <a:latin typeface="Calibri" pitchFamily="34" charset="0"/>
                <a:cs typeface="Calibri" pitchFamily="34" charset="0"/>
              </a:rPr>
              <a:t> harbor</a:t>
            </a:r>
          </a:p>
        </p:txBody>
      </p:sp>
      <p:sp>
        <p:nvSpPr>
          <p:cNvPr id="19" name="Line 9"/>
          <p:cNvSpPr>
            <a:spLocks noChangeShapeType="1"/>
          </p:cNvSpPr>
          <p:nvPr/>
        </p:nvSpPr>
        <p:spPr bwMode="auto">
          <a:xfrm flipH="1" flipV="1">
            <a:off x="914400" y="3810000"/>
            <a:ext cx="76201"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0" name="Line 9"/>
          <p:cNvSpPr>
            <a:spLocks noChangeShapeType="1"/>
          </p:cNvSpPr>
          <p:nvPr/>
        </p:nvSpPr>
        <p:spPr bwMode="auto">
          <a:xfrm flipH="1">
            <a:off x="0" y="2057400"/>
            <a:ext cx="434175" cy="76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1" name="Text Box 16"/>
          <p:cNvSpPr txBox="1">
            <a:spLocks noChangeArrowheads="1"/>
          </p:cNvSpPr>
          <p:nvPr/>
        </p:nvSpPr>
        <p:spPr bwMode="auto">
          <a:xfrm>
            <a:off x="532060" y="1809690"/>
            <a:ext cx="1271502"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aqueducts</a:t>
            </a:r>
          </a:p>
        </p:txBody>
      </p:sp>
      <p:sp>
        <p:nvSpPr>
          <p:cNvPr id="22" name="Text Box 16"/>
          <p:cNvSpPr txBox="1">
            <a:spLocks noChangeArrowheads="1"/>
          </p:cNvSpPr>
          <p:nvPr/>
        </p:nvSpPr>
        <p:spPr bwMode="auto">
          <a:xfrm>
            <a:off x="4342108" y="990600"/>
            <a:ext cx="1483803"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Sharon Plain</a:t>
            </a:r>
          </a:p>
        </p:txBody>
      </p:sp>
      <p:sp>
        <p:nvSpPr>
          <p:cNvPr id="23" name="Text Box 16"/>
          <p:cNvSpPr txBox="1">
            <a:spLocks noChangeArrowheads="1"/>
          </p:cNvSpPr>
          <p:nvPr/>
        </p:nvSpPr>
        <p:spPr bwMode="auto">
          <a:xfrm>
            <a:off x="5309736" y="76200"/>
            <a:ext cx="2528256"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hill country of Samaria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26" hidden="1"/>
          <p:cNvSpPr>
            <a:spLocks noGrp="1" noChangeArrowheads="1"/>
          </p:cNvSpPr>
          <p:nvPr>
            <p:ph type="title"/>
          </p:nvPr>
        </p:nvSpPr>
        <p:spPr/>
        <p:txBody>
          <a:bodyPr/>
          <a:lstStyle/>
          <a:p>
            <a:pPr eaLnBrk="1" hangingPunct="1"/>
            <a:endParaRPr lang="en-US" dirty="0" smtClean="0"/>
          </a:p>
        </p:txBody>
      </p:sp>
      <p:pic>
        <p:nvPicPr>
          <p:cNvPr id="112642" name="Picture 1027" descr="Caesarea Bosnian mosque, tb n122000 sr"/>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101600" cmpd="thinThick">
            <a:noFill/>
            <a:miter lim="800000"/>
            <a:headEnd/>
            <a:tailEnd/>
          </a:ln>
        </p:spPr>
      </p:pic>
      <p:sp>
        <p:nvSpPr>
          <p:cNvPr id="44036" name="Text Box 1028"/>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Bosnian mosque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3"/>
          <p:cNvGrpSpPr>
            <a:grpSpLocks noGrp="1" noUngrp="1" noChangeAspect="1"/>
          </p:cNvGrpSpPr>
          <p:nvPr/>
        </p:nvGrpSpPr>
        <p:grpSpPr bwMode="auto">
          <a:xfrm>
            <a:off x="0" y="0"/>
            <a:ext cx="9144000" cy="6751638"/>
            <a:chOff x="795338" y="976857"/>
            <a:chExt cx="7551737" cy="5576343"/>
          </a:xfrm>
        </p:grpSpPr>
        <p:pic>
          <p:nvPicPr>
            <p:cNvPr id="114690" name="Picture 1" descr="Caesarea harbor excavations, tbs70039210"/>
            <p:cNvPicPr>
              <a:picLocks noRot="1" noChangeAspect="1" noMove="1" noResize="1"/>
            </p:cNvPicPr>
            <p:nvPr isPhoto="1"/>
          </p:nvPicPr>
          <p:blipFill>
            <a:blip r:embed="rId3" cstate="print"/>
            <a:srcRect t="5305"/>
            <a:stretch>
              <a:fillRect/>
            </a:stretch>
          </p:blipFill>
          <p:spPr bwMode="auto">
            <a:xfrm>
              <a:off x="795338" y="976857"/>
              <a:ext cx="7551737" cy="5195343"/>
            </a:xfrm>
            <a:prstGeom prst="rect">
              <a:avLst/>
            </a:prstGeom>
            <a:noFill/>
            <a:ln w="9525">
              <a:noFill/>
              <a:miter lim="800000"/>
              <a:headEnd/>
              <a:tailEnd/>
            </a:ln>
          </p:spPr>
        </p:pic>
        <p:sp>
          <p:nvSpPr>
            <p:cNvPr id="3" name="Rectangle 2"/>
            <p:cNvSpPr/>
            <p:nvPr/>
          </p:nvSpPr>
          <p:spPr>
            <a:xfrm>
              <a:off x="795338" y="6209677"/>
              <a:ext cx="7551737" cy="343523"/>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excavations</a:t>
              </a:r>
            </a:p>
          </p:txBody>
        </p:sp>
      </p:gr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3"/>
          <p:cNvGrpSpPr>
            <a:grpSpLocks noGrp="1" noUngrp="1" noChangeAspect="1"/>
          </p:cNvGrpSpPr>
          <p:nvPr/>
        </p:nvGrpSpPr>
        <p:grpSpPr bwMode="auto">
          <a:xfrm>
            <a:off x="0" y="0"/>
            <a:ext cx="9144000" cy="6529388"/>
            <a:chOff x="685800" y="844550"/>
            <a:chExt cx="7772400" cy="5549900"/>
          </a:xfrm>
        </p:grpSpPr>
        <p:pic>
          <p:nvPicPr>
            <p:cNvPr id="116738" name="Picture 1" descr="Caesarea modern harbor, tb10050549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5" name="Group 3"/>
          <p:cNvGrpSpPr>
            <a:grpSpLocks noGrp="1" noUngrp="1" noChangeAspect="1"/>
          </p:cNvGrpSpPr>
          <p:nvPr/>
        </p:nvGrpSpPr>
        <p:grpSpPr bwMode="auto">
          <a:xfrm>
            <a:off x="0" y="0"/>
            <a:ext cx="9144000" cy="6529388"/>
            <a:chOff x="685800" y="844550"/>
            <a:chExt cx="7772400" cy="5549900"/>
          </a:xfrm>
        </p:grpSpPr>
        <p:pic>
          <p:nvPicPr>
            <p:cNvPr id="118786" name="Picture 1" descr="Caesarea harbor excavations, tb10050549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excavations</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oup 3"/>
          <p:cNvGrpSpPr>
            <a:grpSpLocks noGrp="1" noUngrp="1" noChangeAspect="1"/>
          </p:cNvGrpSpPr>
          <p:nvPr/>
        </p:nvGrpSpPr>
        <p:grpSpPr bwMode="auto">
          <a:xfrm>
            <a:off x="0" y="0"/>
            <a:ext cx="9144000" cy="6529388"/>
            <a:chOff x="685800" y="844550"/>
            <a:chExt cx="7772400" cy="5549900"/>
          </a:xfrm>
        </p:grpSpPr>
        <p:pic>
          <p:nvPicPr>
            <p:cNvPr id="120834" name="Picture 1" descr="Caesarea ancient harbor area from nw, tb05290536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area from northwest</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5" descr="Caesarea harbor landing, tb102302032"/>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124930" name="Rectangle 2" hidden="1"/>
          <p:cNvSpPr>
            <a:spLocks noGrp="1" noChangeArrowheads="1"/>
          </p:cNvSpPr>
          <p:nvPr>
            <p:ph type="title"/>
          </p:nvPr>
        </p:nvSpPr>
        <p:spPr/>
        <p:txBody>
          <a:bodyPr/>
          <a:lstStyle/>
          <a:p>
            <a:pPr eaLnBrk="1" hangingPunct="1"/>
            <a:endParaRPr lang="en-US" dirty="0" smtClean="0"/>
          </a:p>
        </p:txBody>
      </p:sp>
      <p:sp>
        <p:nvSpPr>
          <p:cNvPr id="49156"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harbor landing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oup 3"/>
          <p:cNvGrpSpPr>
            <a:grpSpLocks noGrp="1" noUngrp="1" noChangeAspect="1"/>
          </p:cNvGrpSpPr>
          <p:nvPr/>
        </p:nvGrpSpPr>
        <p:grpSpPr bwMode="auto">
          <a:xfrm>
            <a:off x="0" y="0"/>
            <a:ext cx="9144000" cy="6564313"/>
            <a:chOff x="685800" y="828675"/>
            <a:chExt cx="7772400" cy="5580063"/>
          </a:xfrm>
        </p:grpSpPr>
        <p:pic>
          <p:nvPicPr>
            <p:cNvPr id="129026" name="Picture 1" descr="Caesarea harbor, tb052508462"/>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5" name="Group 3"/>
          <p:cNvGrpSpPr>
            <a:grpSpLocks noGrp="1" noUngrp="1" noChangeAspect="1"/>
          </p:cNvGrpSpPr>
          <p:nvPr/>
        </p:nvGrpSpPr>
        <p:grpSpPr bwMode="auto">
          <a:xfrm>
            <a:off x="0" y="0"/>
            <a:ext cx="9144000" cy="6564313"/>
            <a:chOff x="685800" y="828675"/>
            <a:chExt cx="7772400" cy="5580063"/>
          </a:xfrm>
        </p:grpSpPr>
        <p:pic>
          <p:nvPicPr>
            <p:cNvPr id="169986" name="Picture 1" descr="Caesarea Crusader castle remains, tb052508464"/>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Crusader castle remains</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Grp="1" noChangeArrowheads="1"/>
          </p:cNvSpPr>
          <p:nvPr>
            <p:ph type="title"/>
          </p:nvPr>
        </p:nvSpPr>
        <p:spPr/>
        <p:txBody>
          <a:bodyPr/>
          <a:lstStyle/>
          <a:p>
            <a:pPr eaLnBrk="1" hangingPunct="1"/>
            <a:endParaRPr lang="en-US" dirty="0" smtClean="0"/>
          </a:p>
        </p:txBody>
      </p:sp>
      <p:pic>
        <p:nvPicPr>
          <p:cNvPr id="126978" name="Picture 3" descr="Caesarea harbor at sunset, tb n011300 sr"/>
          <p:cNvPicPr preferRelativeResize="0">
            <a:picLocks noChangeAspect="1" noChangeArrowheads="1"/>
          </p:cNvPicPr>
          <p:nvPr>
            <p:custDataLst>
              <p:tags r:id="rId1"/>
            </p:custDataLst>
          </p:nvPr>
        </p:nvPicPr>
        <p:blipFill>
          <a:blip r:embed="rId4" cstate="print"/>
          <a:srcRect/>
          <a:stretch>
            <a:fillRect/>
          </a:stretch>
        </p:blipFill>
        <p:spPr bwMode="auto">
          <a:xfrm>
            <a:off x="-6350" y="-4763"/>
            <a:ext cx="9207500" cy="6905626"/>
          </a:xfrm>
          <a:prstGeom prst="rect">
            <a:avLst/>
          </a:prstGeom>
          <a:noFill/>
          <a:ln w="101600" cmpd="thinThick">
            <a:noFill/>
            <a:miter lim="800000"/>
            <a:headEnd/>
            <a:tailEnd/>
          </a:ln>
        </p:spPr>
      </p:pic>
      <p:sp>
        <p:nvSpPr>
          <p:cNvPr id="52228"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harbor at sunset</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3"/>
          <p:cNvGrpSpPr>
            <a:grpSpLocks noGrp="1" noUngrp="1" noChangeAspect="1"/>
          </p:cNvGrpSpPr>
          <p:nvPr/>
        </p:nvGrpSpPr>
        <p:grpSpPr bwMode="auto">
          <a:xfrm>
            <a:off x="0" y="0"/>
            <a:ext cx="9144000" cy="6564313"/>
            <a:chOff x="685800" y="828675"/>
            <a:chExt cx="7772400" cy="5580063"/>
          </a:xfrm>
        </p:grpSpPr>
        <p:pic>
          <p:nvPicPr>
            <p:cNvPr id="131074" name="Picture 1" descr="Caesarea waves on modern harbor, tb032407488"/>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with waves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3"/>
          <p:cNvGrpSpPr>
            <a:grpSpLocks noGrp="1" noUngrp="1" noChangeAspect="1"/>
          </p:cNvGrpSpPr>
          <p:nvPr/>
        </p:nvGrpSpPr>
        <p:grpSpPr bwMode="auto">
          <a:xfrm>
            <a:off x="0" y="0"/>
            <a:ext cx="9144000" cy="6529388"/>
            <a:chOff x="685800" y="844550"/>
            <a:chExt cx="7772400" cy="5549900"/>
          </a:xfrm>
        </p:grpSpPr>
        <p:pic>
          <p:nvPicPr>
            <p:cNvPr id="22530" name="Picture 1" descr="Caesarea aerial from southwest, tb121704923"/>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aerial from southwest</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3"/>
          <p:cNvGrpSpPr>
            <a:grpSpLocks noGrp="1" noUngrp="1" noChangeAspect="1"/>
          </p:cNvGrpSpPr>
          <p:nvPr/>
        </p:nvGrpSpPr>
        <p:grpSpPr bwMode="auto">
          <a:xfrm>
            <a:off x="0" y="0"/>
            <a:ext cx="9144000" cy="6529388"/>
            <a:chOff x="685800" y="844550"/>
            <a:chExt cx="7772400" cy="5549900"/>
          </a:xfrm>
        </p:grpSpPr>
        <p:pic>
          <p:nvPicPr>
            <p:cNvPr id="133122" name="Picture 1" descr="Caesarea harbor, tb052806609"/>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3"/>
          <p:cNvGrpSpPr>
            <a:grpSpLocks noGrp="1" noUngrp="1" noChangeAspect="1"/>
          </p:cNvGrpSpPr>
          <p:nvPr/>
        </p:nvGrpSpPr>
        <p:grpSpPr bwMode="auto">
          <a:xfrm>
            <a:off x="0" y="0"/>
            <a:ext cx="9144000" cy="6529388"/>
            <a:chOff x="685800" y="844550"/>
            <a:chExt cx="7772400" cy="5549900"/>
          </a:xfrm>
        </p:grpSpPr>
        <p:pic>
          <p:nvPicPr>
            <p:cNvPr id="135170" name="Picture 1" descr="Caesarea harbor from north, tb052905389"/>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from north</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7" name="Group 3"/>
          <p:cNvGrpSpPr>
            <a:grpSpLocks noGrp="1" noUngrp="1" noChangeAspect="1"/>
          </p:cNvGrpSpPr>
          <p:nvPr/>
        </p:nvGrpSpPr>
        <p:grpSpPr bwMode="auto">
          <a:xfrm>
            <a:off x="0" y="0"/>
            <a:ext cx="9144000" cy="6529388"/>
            <a:chOff x="685800" y="844550"/>
            <a:chExt cx="7772400" cy="5549900"/>
          </a:xfrm>
        </p:grpSpPr>
        <p:pic>
          <p:nvPicPr>
            <p:cNvPr id="137218" name="Picture 1" descr="Caesarea columns in harbor, tb05290538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columns in water</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3"/>
          <p:cNvGrpSpPr>
            <a:grpSpLocks noGrp="1" noUngrp="1" noChangeAspect="1"/>
          </p:cNvGrpSpPr>
          <p:nvPr/>
        </p:nvGrpSpPr>
        <p:grpSpPr bwMode="auto">
          <a:xfrm>
            <a:off x="0" y="0"/>
            <a:ext cx="9144000" cy="6529388"/>
            <a:chOff x="685800" y="844550"/>
            <a:chExt cx="7772400" cy="5549900"/>
          </a:xfrm>
        </p:grpSpPr>
        <p:pic>
          <p:nvPicPr>
            <p:cNvPr id="139266" name="Picture 1" descr="Caesarea harbor columns in water, tb052905397"/>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columns in water</a:t>
              </a: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3"/>
          <p:cNvGrpSpPr>
            <a:grpSpLocks noGrp="1" noUngrp="1" noChangeAspect="1"/>
          </p:cNvGrpSpPr>
          <p:nvPr/>
        </p:nvGrpSpPr>
        <p:grpSpPr bwMode="auto">
          <a:xfrm>
            <a:off x="0" y="0"/>
            <a:ext cx="9144000" cy="6548438"/>
            <a:chOff x="685800" y="836613"/>
            <a:chExt cx="7772400" cy="5565775"/>
          </a:xfrm>
        </p:grpSpPr>
        <p:pic>
          <p:nvPicPr>
            <p:cNvPr id="141314" name="Picture 1" descr="Caesarea modern harbor, tbs48329011"/>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a:t>
              </a:r>
            </a:p>
          </p:txBody>
        </p:sp>
      </p:gr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3"/>
          <p:cNvGrpSpPr>
            <a:grpSpLocks noGrp="1" noUngrp="1" noChangeAspect="1"/>
          </p:cNvGrpSpPr>
          <p:nvPr/>
        </p:nvGrpSpPr>
        <p:grpSpPr bwMode="auto">
          <a:xfrm>
            <a:off x="0" y="0"/>
            <a:ext cx="9144000" cy="6529388"/>
            <a:chOff x="685800" y="844550"/>
            <a:chExt cx="7772400" cy="5549900"/>
          </a:xfrm>
        </p:grpSpPr>
        <p:pic>
          <p:nvPicPr>
            <p:cNvPr id="143362" name="Picture 1" descr="Caesarea harbor with scuba divers, tb05280660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with scuba divers</a:t>
              </a: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3"/>
          <p:cNvGrpSpPr>
            <a:grpSpLocks noGrp="1" noUngrp="1" noChangeAspect="1"/>
          </p:cNvGrpSpPr>
          <p:nvPr/>
        </p:nvGrpSpPr>
        <p:grpSpPr bwMode="auto">
          <a:xfrm>
            <a:off x="0" y="0"/>
            <a:ext cx="9144000" cy="6529388"/>
            <a:chOff x="685800" y="844550"/>
            <a:chExt cx="7772400" cy="5549900"/>
          </a:xfrm>
        </p:grpSpPr>
        <p:pic>
          <p:nvPicPr>
            <p:cNvPr id="145410" name="Picture 1" descr="Caesarea harbor with scuba divers, tb05280660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harbor with scuba divers</a:t>
              </a: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3"/>
          <p:cNvGrpSpPr>
            <a:grpSpLocks noGrp="1" noUngrp="1" noChangeAspect="1"/>
          </p:cNvGrpSpPr>
          <p:nvPr/>
        </p:nvGrpSpPr>
        <p:grpSpPr bwMode="auto">
          <a:xfrm>
            <a:off x="0" y="0"/>
            <a:ext cx="9144000" cy="6529388"/>
            <a:chOff x="685800" y="844550"/>
            <a:chExt cx="7772400" cy="5549900"/>
          </a:xfrm>
        </p:grpSpPr>
        <p:pic>
          <p:nvPicPr>
            <p:cNvPr id="147458" name="Picture 1" descr="Caesarea buildings near northern breakwater, tb052905372"/>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buildings near northern breakwater</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3"/>
          <p:cNvGrpSpPr>
            <a:grpSpLocks noGrp="1" noUngrp="1" noChangeAspect="1"/>
          </p:cNvGrpSpPr>
          <p:nvPr/>
        </p:nvGrpSpPr>
        <p:grpSpPr bwMode="auto">
          <a:xfrm>
            <a:off x="0" y="0"/>
            <a:ext cx="9144000" cy="6529388"/>
            <a:chOff x="685800" y="844550"/>
            <a:chExt cx="7772400" cy="5549900"/>
          </a:xfrm>
        </p:grpSpPr>
        <p:pic>
          <p:nvPicPr>
            <p:cNvPr id="122882" name="Picture 1" descr="Caesarea Byzantine church above temple, tb100505493"/>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church above temple</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378015"/>
            <a:chOff x="685800" y="908050"/>
            <a:chExt cx="7772400" cy="5421313"/>
          </a:xfrm>
        </p:grpSpPr>
        <p:pic>
          <p:nvPicPr>
            <p:cNvPr id="2" name="Picture 1" descr="Caesarea Crusader fortifications aerial from northeast, bb0019010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908050"/>
              <a:ext cx="7772400" cy="5040313"/>
            </a:xfrm>
            <a:prstGeom prst="rect">
              <a:avLst/>
            </a:prstGeom>
            <a:noFill/>
            <a:ln>
              <a:noFill/>
            </a:ln>
          </p:spPr>
        </p:pic>
        <p:sp>
          <p:nvSpPr>
            <p:cNvPr id="3" name="Rectangle 2"/>
            <p:cNvSpPr/>
            <p:nvPr/>
          </p:nvSpPr>
          <p:spPr>
            <a:xfrm>
              <a:off x="685800" y="5986463"/>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Crusader fortifications aerial from northeast</a:t>
              </a:r>
              <a:endParaRPr lang="en-US" dirty="0">
                <a:solidFill>
                  <a:prstClr val="black"/>
                </a:solidFill>
                <a:latin typeface="Calibri"/>
                <a:cs typeface="+mn-cs"/>
              </a:endParaRPr>
            </a:p>
          </p:txBody>
        </p:sp>
      </p:grpSp>
    </p:spTree>
    <p:extLst>
      <p:ext uri="{BB962C8B-B14F-4D97-AF65-F5344CB8AC3E}">
        <p14:creationId xmlns:p14="http://schemas.microsoft.com/office/powerpoint/2010/main" val="8721585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3"/>
          <p:cNvGrpSpPr>
            <a:grpSpLocks noGrp="1" noUngrp="1" noChangeAspect="1"/>
          </p:cNvGrpSpPr>
          <p:nvPr/>
        </p:nvGrpSpPr>
        <p:grpSpPr bwMode="auto">
          <a:xfrm>
            <a:off x="0" y="0"/>
            <a:ext cx="9144000" cy="6548438"/>
            <a:chOff x="685800" y="836613"/>
            <a:chExt cx="7772400" cy="5565775"/>
          </a:xfrm>
        </p:grpSpPr>
        <p:pic>
          <p:nvPicPr>
            <p:cNvPr id="24578" name="Picture 1" descr="Caesarea aerial from west, tb121704931"/>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aerial from west</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3"/>
          <p:cNvGrpSpPr>
            <a:grpSpLocks noGrp="1" noUngrp="1" noChangeAspect="1"/>
          </p:cNvGrpSpPr>
          <p:nvPr/>
        </p:nvGrpSpPr>
        <p:grpSpPr bwMode="auto">
          <a:xfrm>
            <a:off x="0" y="0"/>
            <a:ext cx="9144000" cy="6548438"/>
            <a:chOff x="685800" y="836613"/>
            <a:chExt cx="7772400" cy="5565775"/>
          </a:xfrm>
        </p:grpSpPr>
        <p:pic>
          <p:nvPicPr>
            <p:cNvPr id="155650" name="Picture 1" descr="Caesarea Crusader walls and moat, tbs48309011"/>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Crusader walls and moat</a:t>
              </a:r>
            </a:p>
          </p:txBody>
        </p:sp>
      </p:gr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6" descr="Caesarea Crusader moat, tb052304877"/>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157698" name="Rectangle 2" hidden="1"/>
          <p:cNvSpPr>
            <a:spLocks noGrp="1" noChangeArrowheads="1"/>
          </p:cNvSpPr>
          <p:nvPr>
            <p:ph type="title"/>
          </p:nvPr>
        </p:nvSpPr>
        <p:spPr/>
        <p:txBody>
          <a:bodyPr/>
          <a:lstStyle/>
          <a:p>
            <a:pPr eaLnBrk="1" hangingPunct="1"/>
            <a:endParaRPr lang="en-US" dirty="0" smtClean="0"/>
          </a:p>
        </p:txBody>
      </p:sp>
      <p:sp>
        <p:nvSpPr>
          <p:cNvPr id="5124"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Crusader moat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5" name="Group 3"/>
          <p:cNvGrpSpPr>
            <a:grpSpLocks noGrp="1" noUngrp="1" noChangeAspect="1"/>
          </p:cNvGrpSpPr>
          <p:nvPr/>
        </p:nvGrpSpPr>
        <p:grpSpPr bwMode="auto">
          <a:xfrm>
            <a:off x="0" y="0"/>
            <a:ext cx="9144000" cy="6564313"/>
            <a:chOff x="685800" y="828675"/>
            <a:chExt cx="7772400" cy="5580063"/>
          </a:xfrm>
        </p:grpSpPr>
        <p:pic>
          <p:nvPicPr>
            <p:cNvPr id="159746" name="Picture 1" descr="Caesarea Crusader moat, tb032407472"/>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Crusader moat</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3" name="Group 3"/>
          <p:cNvGrpSpPr>
            <a:grpSpLocks noGrp="1" noUngrp="1" noChangeAspect="1"/>
          </p:cNvGrpSpPr>
          <p:nvPr/>
        </p:nvGrpSpPr>
        <p:grpSpPr bwMode="auto">
          <a:xfrm>
            <a:off x="0" y="0"/>
            <a:ext cx="9144000" cy="6529388"/>
            <a:chOff x="685800" y="844550"/>
            <a:chExt cx="7772400" cy="5549900"/>
          </a:xfrm>
        </p:grpSpPr>
        <p:pic>
          <p:nvPicPr>
            <p:cNvPr id="161794" name="Picture 1" descr="Caesarea Crusader northern fortifications, tb05290537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Crusader northern fortifications</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5" descr="Caesarea Crusader gatehouse, tb052304871"/>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163842" name="Rectangle 2" hidden="1"/>
          <p:cNvSpPr>
            <a:spLocks noGrp="1" noChangeArrowheads="1"/>
          </p:cNvSpPr>
          <p:nvPr>
            <p:ph type="title"/>
          </p:nvPr>
        </p:nvSpPr>
        <p:spPr/>
        <p:txBody>
          <a:bodyPr/>
          <a:lstStyle/>
          <a:p>
            <a:pPr eaLnBrk="1" hangingPunct="1"/>
            <a:endParaRPr lang="en-US" dirty="0" smtClean="0"/>
          </a:p>
        </p:txBody>
      </p:sp>
      <p:sp>
        <p:nvSpPr>
          <p:cNvPr id="6148"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Crusader gatehouse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6" descr="Caesarea Crusader gatehouse interior, tb052304876"/>
          <p:cNvPicPr>
            <a:picLocks noChangeAspect="1" noChangeArrowheads="1"/>
          </p:cNvPicPr>
          <p:nvPr/>
        </p:nvPicPr>
        <p:blipFill>
          <a:blip r:embed="rId3" cstate="print"/>
          <a:srcRect/>
          <a:stretch>
            <a:fillRect/>
          </a:stretch>
        </p:blipFill>
        <p:spPr bwMode="auto">
          <a:xfrm>
            <a:off x="0" y="-4763"/>
            <a:ext cx="9144000" cy="6864351"/>
          </a:xfrm>
          <a:prstGeom prst="rect">
            <a:avLst/>
          </a:prstGeom>
          <a:noFill/>
          <a:ln w="9525">
            <a:noFill/>
            <a:miter lim="800000"/>
            <a:headEnd/>
            <a:tailEnd/>
          </a:ln>
        </p:spPr>
      </p:pic>
      <p:sp>
        <p:nvSpPr>
          <p:cNvPr id="165890" name="Rectangle 2" hidden="1"/>
          <p:cNvSpPr>
            <a:spLocks noGrp="1" noChangeArrowheads="1"/>
          </p:cNvSpPr>
          <p:nvPr>
            <p:ph type="title"/>
          </p:nvPr>
        </p:nvSpPr>
        <p:spPr/>
        <p:txBody>
          <a:bodyPr/>
          <a:lstStyle/>
          <a:p>
            <a:pPr eaLnBrk="1" hangingPunct="1"/>
            <a:endParaRPr lang="en-US" dirty="0" smtClean="0"/>
          </a:p>
        </p:txBody>
      </p:sp>
      <p:sp>
        <p:nvSpPr>
          <p:cNvPr id="7172"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Crusader gatehouse interior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3"/>
          <p:cNvGrpSpPr>
            <a:grpSpLocks noGrp="1" noUngrp="1" noChangeAspect="1"/>
          </p:cNvGrpSpPr>
          <p:nvPr/>
        </p:nvGrpSpPr>
        <p:grpSpPr bwMode="auto">
          <a:xfrm>
            <a:off x="0" y="0"/>
            <a:ext cx="9144000" cy="6529388"/>
            <a:chOff x="685800" y="844550"/>
            <a:chExt cx="7772400" cy="5549900"/>
          </a:xfrm>
        </p:grpSpPr>
        <p:pic>
          <p:nvPicPr>
            <p:cNvPr id="167938" name="Picture 1" descr="Caesarea Crusader arcade, tb10050549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Crusader arcade</a:t>
              </a: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5" descr="Crusader excavations with porphyry statue, tb052304879"/>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172034" name="Rectangle 2" hidden="1"/>
          <p:cNvSpPr>
            <a:spLocks noGrp="1" noChangeArrowheads="1"/>
          </p:cNvSpPr>
          <p:nvPr>
            <p:ph type="title"/>
          </p:nvPr>
        </p:nvSpPr>
        <p:spPr/>
        <p:txBody>
          <a:bodyPr/>
          <a:lstStyle/>
          <a:p>
            <a:pPr eaLnBrk="1" hangingPunct="1"/>
            <a:endParaRPr lang="en-US" dirty="0" smtClean="0"/>
          </a:p>
        </p:txBody>
      </p:sp>
      <p:sp>
        <p:nvSpPr>
          <p:cNvPr id="53252"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a:defRPr/>
            </a:pPr>
            <a:r>
              <a:rPr lang="en-US" sz="2200" dirty="0">
                <a:solidFill>
                  <a:schemeClr val="bg1"/>
                </a:solidFill>
                <a:effectLst>
                  <a:glow rad="76200">
                    <a:schemeClr val="tx1">
                      <a:alpha val="60000"/>
                    </a:schemeClr>
                  </a:glow>
                </a:effectLst>
                <a:latin typeface="Calibri" pitchFamily="34" charset="0"/>
                <a:cs typeface="Calibri" pitchFamily="34" charset="0"/>
              </a:rPr>
              <a:t>Caesarea </a:t>
            </a:r>
            <a:r>
              <a:rPr lang="en-US" sz="2200" dirty="0" smtClean="0">
                <a:solidFill>
                  <a:schemeClr val="bg1"/>
                </a:solidFill>
                <a:effectLst>
                  <a:glow rad="76200">
                    <a:schemeClr val="tx1">
                      <a:alpha val="60000"/>
                    </a:schemeClr>
                  </a:glow>
                </a:effectLst>
                <a:latin typeface="Calibri" pitchFamily="34" charset="0"/>
                <a:cs typeface="Calibri" pitchFamily="34" charset="0"/>
              </a:rPr>
              <a:t>Byzantine street with </a:t>
            </a:r>
            <a:r>
              <a:rPr lang="en-US" sz="2200" dirty="0">
                <a:solidFill>
                  <a:schemeClr val="bg1"/>
                </a:solidFill>
                <a:effectLst>
                  <a:glow rad="76200">
                    <a:schemeClr val="tx1">
                      <a:alpha val="60000"/>
                    </a:schemeClr>
                  </a:glow>
                </a:effectLst>
                <a:latin typeface="Calibri" pitchFamily="34" charset="0"/>
                <a:cs typeface="Calibri" pitchFamily="34" charset="0"/>
              </a:rPr>
              <a:t>porphyry </a:t>
            </a:r>
            <a:r>
              <a:rPr lang="en-US" sz="2200" dirty="0" smtClean="0">
                <a:solidFill>
                  <a:schemeClr val="bg1"/>
                </a:solidFill>
                <a:effectLst>
                  <a:glow rad="76200">
                    <a:schemeClr val="tx1">
                      <a:alpha val="60000"/>
                    </a:schemeClr>
                  </a:glow>
                </a:effectLst>
                <a:latin typeface="Calibri" pitchFamily="34" charset="0"/>
                <a:cs typeface="Calibri" pitchFamily="34" charset="0"/>
              </a:rPr>
              <a:t>statue of Hadrian</a:t>
            </a:r>
            <a:endParaRPr lang="en-US" sz="2200" dirty="0">
              <a:solidFill>
                <a:schemeClr val="bg1"/>
              </a:solidFill>
              <a:effectLst>
                <a:glow rad="76200">
                  <a:schemeClr val="tx1">
                    <a:alpha val="60000"/>
                  </a:schemeClr>
                </a:glow>
              </a:effectLst>
              <a:latin typeface="Calibri" pitchFamily="34" charset="0"/>
              <a:cs typeface="Calibri"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5" descr="Crusader porphyry statue of emperor, tb052304880"/>
          <p:cNvPicPr preferRelativeResize="0">
            <a:picLocks noChangeAspect="1" noChangeArrowheads="1"/>
          </p:cNvPicPr>
          <p:nvPr>
            <p:custDataLst>
              <p:tags r:id="rId1"/>
            </p:custDataLst>
          </p:nvPr>
        </p:nvPicPr>
        <p:blipFill>
          <a:blip r:embed="rId4" cstate="print"/>
          <a:srcRect/>
          <a:stretch>
            <a:fillRect/>
          </a:stretch>
        </p:blipFill>
        <p:spPr bwMode="auto">
          <a:xfrm>
            <a:off x="0" y="-3175"/>
            <a:ext cx="9144000" cy="6861175"/>
          </a:xfrm>
          <a:prstGeom prst="rect">
            <a:avLst/>
          </a:prstGeom>
          <a:noFill/>
          <a:ln w="9525">
            <a:noFill/>
            <a:miter lim="800000"/>
            <a:headEnd/>
            <a:tailEnd/>
          </a:ln>
        </p:spPr>
      </p:pic>
      <p:sp>
        <p:nvSpPr>
          <p:cNvPr id="174082" name="Rectangle 2" hidden="1"/>
          <p:cNvSpPr>
            <a:spLocks noGrp="1" noChangeArrowheads="1"/>
          </p:cNvSpPr>
          <p:nvPr>
            <p:ph type="title"/>
          </p:nvPr>
        </p:nvSpPr>
        <p:spPr/>
        <p:txBody>
          <a:bodyPr/>
          <a:lstStyle/>
          <a:p>
            <a:pPr eaLnBrk="1" hangingPunct="1"/>
            <a:endParaRPr lang="en-US" dirty="0" smtClean="0"/>
          </a:p>
        </p:txBody>
      </p:sp>
      <p:sp>
        <p:nvSpPr>
          <p:cNvPr id="54276" name="Text Box 4"/>
          <p:cNvSpPr txBox="1">
            <a:spLocks noChangeArrowheads="1"/>
          </p:cNvSpPr>
          <p:nvPr/>
        </p:nvSpPr>
        <p:spPr bwMode="auto">
          <a:xfrm>
            <a:off x="0" y="6400800"/>
            <a:ext cx="9144000" cy="457200"/>
          </a:xfrm>
          <a:prstGeom prst="rect">
            <a:avLst/>
          </a:prstGeom>
          <a:noFill/>
          <a:ln w="9525">
            <a:noFill/>
            <a:miter lim="800000"/>
            <a:headEnd/>
            <a:tailEnd/>
          </a:ln>
        </p:spPr>
        <p:txBody>
          <a:bodyPr/>
          <a:lstStyle/>
          <a:p>
            <a:pPr algn="ctr" defTabSz="909638">
              <a:defRPr/>
            </a:pPr>
            <a:r>
              <a:rPr lang="en-US" sz="2200" dirty="0">
                <a:solidFill>
                  <a:schemeClr val="bg1"/>
                </a:solidFill>
                <a:effectLst>
                  <a:glow rad="76200">
                    <a:schemeClr val="tx1">
                      <a:alpha val="60000"/>
                    </a:schemeClr>
                  </a:glow>
                </a:effectLst>
                <a:latin typeface="Calibri" pitchFamily="34" charset="0"/>
                <a:cs typeface="Calibri" pitchFamily="34" charset="0"/>
              </a:rPr>
              <a:t>Caesarea </a:t>
            </a:r>
            <a:r>
              <a:rPr lang="en-US" sz="2200" dirty="0" smtClean="0">
                <a:solidFill>
                  <a:schemeClr val="bg1"/>
                </a:solidFill>
                <a:effectLst>
                  <a:glow rad="76200">
                    <a:schemeClr val="tx1">
                      <a:alpha val="60000"/>
                    </a:schemeClr>
                  </a:glow>
                </a:effectLst>
                <a:latin typeface="Calibri" pitchFamily="34" charset="0"/>
                <a:cs typeface="Calibri" pitchFamily="34" charset="0"/>
              </a:rPr>
              <a:t>porphyry </a:t>
            </a:r>
            <a:r>
              <a:rPr lang="en-US" sz="2200" dirty="0">
                <a:solidFill>
                  <a:schemeClr val="bg1"/>
                </a:solidFill>
                <a:effectLst>
                  <a:glow rad="76200">
                    <a:schemeClr val="tx1">
                      <a:alpha val="60000"/>
                    </a:schemeClr>
                  </a:glow>
                </a:effectLst>
                <a:latin typeface="Calibri" pitchFamily="34" charset="0"/>
                <a:cs typeface="Calibri" pitchFamily="34" charset="0"/>
              </a:rPr>
              <a:t>statue of </a:t>
            </a:r>
            <a:r>
              <a:rPr lang="en-US" sz="2200" dirty="0" smtClean="0">
                <a:solidFill>
                  <a:schemeClr val="bg1"/>
                </a:solidFill>
                <a:effectLst>
                  <a:glow rad="76200">
                    <a:schemeClr val="tx1">
                      <a:alpha val="60000"/>
                    </a:schemeClr>
                  </a:glow>
                </a:effectLst>
                <a:latin typeface="Calibri" pitchFamily="34" charset="0"/>
                <a:cs typeface="Calibri" pitchFamily="34" charset="0"/>
              </a:rPr>
              <a:t>Hadrian</a:t>
            </a:r>
            <a:endParaRPr lang="en-US" sz="2200" dirty="0">
              <a:solidFill>
                <a:schemeClr val="bg1"/>
              </a:solidFill>
              <a:effectLst>
                <a:glow rad="76200">
                  <a:schemeClr val="tx1">
                    <a:alpha val="60000"/>
                  </a:schemeClr>
                </a:glow>
              </a:effectLst>
              <a:latin typeface="Calibri" pitchFamily="34" charset="0"/>
              <a:cs typeface="Calibri"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 y="0"/>
            <a:ext cx="9143998" cy="6882716"/>
            <a:chOff x="2755900" y="685800"/>
            <a:chExt cx="7334249" cy="5520512"/>
          </a:xfrm>
        </p:grpSpPr>
        <p:pic>
          <p:nvPicPr>
            <p:cNvPr id="2" name="Picture 1" descr="Caesarea hippodrome aerial from north, bb00190108"/>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2755900" y="685800"/>
              <a:ext cx="3632200" cy="5486400"/>
            </a:xfrm>
            <a:prstGeom prst="rect">
              <a:avLst/>
            </a:prstGeom>
            <a:noFill/>
            <a:ln>
              <a:noFill/>
            </a:ln>
          </p:spPr>
        </p:pic>
        <p:sp>
          <p:nvSpPr>
            <p:cNvPr id="3" name="Rectangle 2"/>
            <p:cNvSpPr/>
            <p:nvPr/>
          </p:nvSpPr>
          <p:spPr>
            <a:xfrm>
              <a:off x="6457949" y="5514181"/>
              <a:ext cx="3632200" cy="692131"/>
            </a:xfrm>
            <a:prstGeom prst="rect">
              <a:avLst/>
            </a:prstGeom>
            <a:noFill/>
            <a:ln>
              <a:noFill/>
            </a:ln>
          </p:spPr>
          <p:txBody>
            <a:bodyPr anchor="ctr">
              <a:noAutofit/>
            </a:bodyPr>
            <a:lstStyle/>
            <a:p>
              <a:pPr algn="ctr" fontAlgn="auto">
                <a:spcBef>
                  <a:spcPts val="0"/>
                </a:spcBef>
                <a:spcAft>
                  <a:spcPts val="0"/>
                </a:spcAft>
              </a:pPr>
              <a:r>
                <a:rPr lang="en-US" sz="2200" dirty="0" smtClean="0">
                  <a:solidFill>
                    <a:prstClr val="black"/>
                  </a:solidFill>
                  <a:latin typeface="Calibri"/>
                  <a:cs typeface="+mn-cs"/>
                </a:rPr>
                <a:t>Caesarea hippodrome aerial from north</a:t>
              </a:r>
              <a:endParaRPr lang="en-US" sz="2200" dirty="0">
                <a:solidFill>
                  <a:prstClr val="black"/>
                </a:solidFill>
                <a:latin typeface="Calibri"/>
                <a:cs typeface="+mn-cs"/>
              </a:endParaRPr>
            </a:p>
          </p:txBody>
        </p:sp>
      </p:grpSp>
    </p:spTree>
    <p:extLst>
      <p:ext uri="{BB962C8B-B14F-4D97-AF65-F5344CB8AC3E}">
        <p14:creationId xmlns:p14="http://schemas.microsoft.com/office/powerpoint/2010/main" val="184936029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3"/>
          <p:cNvGrpSpPr>
            <a:grpSpLocks noGrp="1" noUngrp="1" noChangeAspect="1"/>
          </p:cNvGrpSpPr>
          <p:nvPr/>
        </p:nvGrpSpPr>
        <p:grpSpPr bwMode="auto">
          <a:xfrm>
            <a:off x="0" y="0"/>
            <a:ext cx="9144000" cy="6548438"/>
            <a:chOff x="685800" y="836613"/>
            <a:chExt cx="7772400" cy="5565775"/>
          </a:xfrm>
        </p:grpSpPr>
        <p:pic>
          <p:nvPicPr>
            <p:cNvPr id="26666" name="Picture 1" descr="Caesarea aerial from west, tb121704931"/>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aerial from west</a:t>
              </a:r>
            </a:p>
          </p:txBody>
        </p:sp>
      </p:grpSp>
      <p:sp>
        <p:nvSpPr>
          <p:cNvPr id="6" name="Text Box 16"/>
          <p:cNvSpPr txBox="1">
            <a:spLocks noChangeArrowheads="1"/>
          </p:cNvSpPr>
          <p:nvPr/>
        </p:nvSpPr>
        <p:spPr bwMode="auto">
          <a:xfrm>
            <a:off x="1956991" y="3352800"/>
            <a:ext cx="1956689" cy="400110"/>
          </a:xfrm>
          <a:prstGeom prst="rect">
            <a:avLst/>
          </a:prstGeom>
          <a:noFill/>
          <a:ln w="9525">
            <a:noFill/>
            <a:miter lim="800000"/>
            <a:headEnd/>
            <a:tailEnd/>
          </a:ln>
          <a:effectLst/>
        </p:spPr>
        <p:txBody>
          <a:bodyPr wrap="none">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r>
              <a:rPr lang="en-US" sz="2000" dirty="0">
                <a:solidFill>
                  <a:schemeClr val="bg1"/>
                </a:solidFill>
                <a:effectLst>
                  <a:glow rad="76200">
                    <a:schemeClr val="tx1">
                      <a:alpha val="60000"/>
                    </a:schemeClr>
                  </a:glow>
                </a:effectLst>
                <a:latin typeface="Calibri" pitchFamily="34" charset="0"/>
                <a:cs typeface="Calibri" pitchFamily="34" charset="0"/>
              </a:rPr>
              <a:t> harbor</a:t>
            </a:r>
          </a:p>
        </p:txBody>
      </p:sp>
      <p:sp>
        <p:nvSpPr>
          <p:cNvPr id="7" name="Line 9"/>
          <p:cNvSpPr>
            <a:spLocks noChangeShapeType="1"/>
          </p:cNvSpPr>
          <p:nvPr/>
        </p:nvSpPr>
        <p:spPr bwMode="auto">
          <a:xfrm flipV="1">
            <a:off x="3962400" y="3962400"/>
            <a:ext cx="380999" cy="1219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8" name="Text Box 16"/>
          <p:cNvSpPr txBox="1">
            <a:spLocks noChangeArrowheads="1"/>
          </p:cNvSpPr>
          <p:nvPr/>
        </p:nvSpPr>
        <p:spPr bwMode="auto">
          <a:xfrm>
            <a:off x="6981383" y="2819400"/>
            <a:ext cx="2163990"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Herod’s</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Promontory Palace</a:t>
            </a:r>
          </a:p>
        </p:txBody>
      </p:sp>
      <p:sp>
        <p:nvSpPr>
          <p:cNvPr id="9" name="Line 9"/>
          <p:cNvSpPr>
            <a:spLocks noChangeShapeType="1"/>
          </p:cNvSpPr>
          <p:nvPr/>
        </p:nvSpPr>
        <p:spPr bwMode="auto">
          <a:xfrm flipH="1" flipV="1">
            <a:off x="7848599" y="2514600"/>
            <a:ext cx="152401"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0" name="Text Box 16"/>
          <p:cNvSpPr txBox="1">
            <a:spLocks noChangeArrowheads="1"/>
          </p:cNvSpPr>
          <p:nvPr/>
        </p:nvSpPr>
        <p:spPr bwMode="auto">
          <a:xfrm>
            <a:off x="2893140" y="5105400"/>
            <a:ext cx="2395720" cy="707886"/>
          </a:xfrm>
          <a:prstGeom prst="rect">
            <a:avLst/>
          </a:prstGeom>
          <a:noFill/>
          <a:ln w="9525">
            <a:noFill/>
            <a:miter lim="800000"/>
            <a:headEnd/>
            <a:tailEnd/>
          </a:ln>
          <a:effectLst/>
        </p:spPr>
        <p:txBody>
          <a:bodyPr wrap="none">
            <a:spAutoFit/>
          </a:bodyPr>
          <a:lstStyle/>
          <a:p>
            <a:pPr algn="ctr">
              <a:defRPr/>
            </a:pPr>
            <a:r>
              <a:rPr lang="en-US" sz="2000" dirty="0" err="1">
                <a:solidFill>
                  <a:schemeClr val="bg1"/>
                </a:solidFill>
                <a:effectLst>
                  <a:glow rad="76200">
                    <a:schemeClr val="tx1">
                      <a:alpha val="60000"/>
                    </a:schemeClr>
                  </a:glow>
                </a:effectLst>
                <a:latin typeface="Calibri" pitchFamily="34" charset="0"/>
                <a:cs typeface="Calibri" pitchFamily="34" charset="0"/>
              </a:rPr>
              <a:t>Herodian</a:t>
            </a:r>
            <a:r>
              <a:rPr lang="en-US" sz="2000" dirty="0">
                <a:solidFill>
                  <a:schemeClr val="bg1"/>
                </a:solidFill>
                <a:effectLst>
                  <a:glow rad="76200">
                    <a:schemeClr val="tx1">
                      <a:alpha val="60000"/>
                    </a:schemeClr>
                  </a:glow>
                </a:effectLst>
                <a:latin typeface="Calibri" pitchFamily="34" charset="0"/>
                <a:cs typeface="Calibri" pitchFamily="34" charset="0"/>
              </a:rPr>
              <a:t> breakwater</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(submerged)</a:t>
            </a:r>
          </a:p>
        </p:txBody>
      </p:sp>
      <p:sp>
        <p:nvSpPr>
          <p:cNvPr id="11" name="Line 9"/>
          <p:cNvSpPr>
            <a:spLocks noChangeShapeType="1"/>
          </p:cNvSpPr>
          <p:nvPr/>
        </p:nvSpPr>
        <p:spPr bwMode="auto">
          <a:xfrm flipH="1" flipV="1">
            <a:off x="3276599" y="4419600"/>
            <a:ext cx="685801"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2" name="Text Box 16"/>
          <p:cNvSpPr txBox="1">
            <a:spLocks noChangeArrowheads="1"/>
          </p:cNvSpPr>
          <p:nvPr/>
        </p:nvSpPr>
        <p:spPr bwMode="auto">
          <a:xfrm>
            <a:off x="4875998" y="2895600"/>
            <a:ext cx="1122423"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Crusader</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castle</a:t>
            </a:r>
          </a:p>
        </p:txBody>
      </p:sp>
      <p:sp>
        <p:nvSpPr>
          <p:cNvPr id="13" name="Line 9"/>
          <p:cNvSpPr>
            <a:spLocks noChangeShapeType="1"/>
          </p:cNvSpPr>
          <p:nvPr/>
        </p:nvSpPr>
        <p:spPr bwMode="auto">
          <a:xfrm flipH="1" flipV="1">
            <a:off x="4190999" y="2743200"/>
            <a:ext cx="685800" cy="3048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4" name="Line 9"/>
          <p:cNvSpPr>
            <a:spLocks noChangeShapeType="1"/>
          </p:cNvSpPr>
          <p:nvPr/>
        </p:nvSpPr>
        <p:spPr bwMode="auto">
          <a:xfrm flipH="1">
            <a:off x="7315199" y="1524000"/>
            <a:ext cx="45719" cy="381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5" name="Text Box 16"/>
          <p:cNvSpPr txBox="1">
            <a:spLocks noChangeArrowheads="1"/>
          </p:cNvSpPr>
          <p:nvPr/>
        </p:nvSpPr>
        <p:spPr bwMode="auto">
          <a:xfrm>
            <a:off x="6818293" y="1143000"/>
            <a:ext cx="1030306" cy="400110"/>
          </a:xfrm>
          <a:prstGeom prst="rect">
            <a:avLst/>
          </a:prstGeom>
          <a:noFill/>
          <a:ln w="9525">
            <a:noFill/>
            <a:miter lim="800000"/>
            <a:headEnd/>
            <a:tailEnd/>
          </a:ln>
          <a:effectLst/>
        </p:spPr>
        <p:txBody>
          <a:bodyPr>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theater</a:t>
            </a:r>
          </a:p>
        </p:txBody>
      </p:sp>
      <p:sp>
        <p:nvSpPr>
          <p:cNvPr id="16" name="Line 9"/>
          <p:cNvSpPr>
            <a:spLocks noChangeShapeType="1"/>
          </p:cNvSpPr>
          <p:nvPr/>
        </p:nvSpPr>
        <p:spPr bwMode="auto">
          <a:xfrm>
            <a:off x="6096000" y="1676400"/>
            <a:ext cx="304800" cy="5334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7" name="Text Box 16"/>
          <p:cNvSpPr txBox="1">
            <a:spLocks noChangeArrowheads="1"/>
          </p:cNvSpPr>
          <p:nvPr/>
        </p:nvSpPr>
        <p:spPr bwMode="auto">
          <a:xfrm>
            <a:off x="5310898" y="1295400"/>
            <a:ext cx="1470980"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hippodrome</a:t>
            </a:r>
          </a:p>
        </p:txBody>
      </p:sp>
      <p:sp>
        <p:nvSpPr>
          <p:cNvPr id="18" name="Line 9"/>
          <p:cNvSpPr>
            <a:spLocks noChangeShapeType="1"/>
          </p:cNvSpPr>
          <p:nvPr/>
        </p:nvSpPr>
        <p:spPr bwMode="auto">
          <a:xfrm>
            <a:off x="3048000" y="609600"/>
            <a:ext cx="304800" cy="5334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9" name="Text Box 16"/>
          <p:cNvSpPr txBox="1">
            <a:spLocks noChangeArrowheads="1"/>
          </p:cNvSpPr>
          <p:nvPr/>
        </p:nvSpPr>
        <p:spPr bwMode="auto">
          <a:xfrm>
            <a:off x="2057323" y="228600"/>
            <a:ext cx="1470980"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hippodrome</a:t>
            </a:r>
          </a:p>
        </p:txBody>
      </p:sp>
      <p:sp>
        <p:nvSpPr>
          <p:cNvPr id="20" name="Line 9"/>
          <p:cNvSpPr>
            <a:spLocks noChangeShapeType="1"/>
          </p:cNvSpPr>
          <p:nvPr/>
        </p:nvSpPr>
        <p:spPr bwMode="auto">
          <a:xfrm>
            <a:off x="4876800" y="1524000"/>
            <a:ext cx="381000"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1" name="Text Box 16"/>
          <p:cNvSpPr txBox="1">
            <a:spLocks noChangeArrowheads="1"/>
          </p:cNvSpPr>
          <p:nvPr/>
        </p:nvSpPr>
        <p:spPr bwMode="auto">
          <a:xfrm>
            <a:off x="3961633" y="838200"/>
            <a:ext cx="1294777"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Byzantine</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bathhouse</a:t>
            </a:r>
          </a:p>
        </p:txBody>
      </p:sp>
      <p:sp>
        <p:nvSpPr>
          <p:cNvPr id="22" name="Line 9"/>
          <p:cNvSpPr>
            <a:spLocks noChangeShapeType="1"/>
          </p:cNvSpPr>
          <p:nvPr/>
        </p:nvSpPr>
        <p:spPr bwMode="auto">
          <a:xfrm>
            <a:off x="3276600" y="1752600"/>
            <a:ext cx="457200" cy="3048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3" name="Text Box 16"/>
          <p:cNvSpPr txBox="1">
            <a:spLocks noChangeArrowheads="1"/>
          </p:cNvSpPr>
          <p:nvPr/>
        </p:nvSpPr>
        <p:spPr bwMode="auto">
          <a:xfrm>
            <a:off x="2345919" y="1447800"/>
            <a:ext cx="954108"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temple</a:t>
            </a:r>
          </a:p>
        </p:txBody>
      </p:sp>
      <p:sp>
        <p:nvSpPr>
          <p:cNvPr id="24" name="Text Box 16"/>
          <p:cNvSpPr txBox="1">
            <a:spLocks noChangeArrowheads="1"/>
          </p:cNvSpPr>
          <p:nvPr/>
        </p:nvSpPr>
        <p:spPr bwMode="auto">
          <a:xfrm>
            <a:off x="-1595" y="4343400"/>
            <a:ext cx="1111586" cy="707886"/>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harbor</a:t>
            </a:r>
          </a:p>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entrance</a:t>
            </a:r>
          </a:p>
        </p:txBody>
      </p:sp>
      <p:sp>
        <p:nvSpPr>
          <p:cNvPr id="25" name="Line 9"/>
          <p:cNvSpPr>
            <a:spLocks noChangeShapeType="1"/>
          </p:cNvSpPr>
          <p:nvPr/>
        </p:nvSpPr>
        <p:spPr bwMode="auto">
          <a:xfrm flipV="1">
            <a:off x="685800" y="4114800"/>
            <a:ext cx="380999" cy="3048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Group 3"/>
          <p:cNvGrpSpPr>
            <a:grpSpLocks noGrp="1" noUngrp="1" noChangeAspect="1"/>
          </p:cNvGrpSpPr>
          <p:nvPr/>
        </p:nvGrpSpPr>
        <p:grpSpPr bwMode="auto">
          <a:xfrm>
            <a:off x="0" y="0"/>
            <a:ext cx="9144000" cy="6529388"/>
            <a:chOff x="685800" y="844550"/>
            <a:chExt cx="7772400" cy="5549900"/>
          </a:xfrm>
        </p:grpSpPr>
        <p:pic>
          <p:nvPicPr>
            <p:cNvPr id="151554" name="Picture 1" descr="Caesarea hippodrome with obelisk, tb100505501"/>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hippodrome with obelisk</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7" name="Group 3"/>
          <p:cNvGrpSpPr>
            <a:grpSpLocks noGrp="1" noUngrp="1" noChangeAspect="1"/>
          </p:cNvGrpSpPr>
          <p:nvPr/>
        </p:nvGrpSpPr>
        <p:grpSpPr bwMode="auto">
          <a:xfrm>
            <a:off x="0" y="0"/>
            <a:ext cx="9144000" cy="6529388"/>
            <a:chOff x="685800" y="844550"/>
            <a:chExt cx="7772400" cy="5549900"/>
          </a:xfrm>
        </p:grpSpPr>
        <p:pic>
          <p:nvPicPr>
            <p:cNvPr id="178178" name="Picture 1" descr="Caesarea Byzantine mansion mosaic, tb01100632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it-IT" dirty="0">
                  <a:latin typeface="Calibri" pitchFamily="34" charset="0"/>
                  <a:cs typeface="+mn-cs"/>
                </a:rPr>
                <a:t>Caesarea Byzantine mansion mosaic</a:t>
              </a:r>
              <a:endParaRPr lang="en-US" dirty="0">
                <a:latin typeface="Calibri" pitchFamily="34" charset="0"/>
                <a:cs typeface="+mn-cs"/>
              </a:endParaRP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3"/>
          <p:cNvGrpSpPr>
            <a:grpSpLocks noGrp="1" noUngrp="1" noChangeAspect="1"/>
          </p:cNvGrpSpPr>
          <p:nvPr/>
        </p:nvGrpSpPr>
        <p:grpSpPr bwMode="auto">
          <a:xfrm>
            <a:off x="0" y="0"/>
            <a:ext cx="9144000" cy="6529388"/>
            <a:chOff x="685800" y="844550"/>
            <a:chExt cx="7772400" cy="5549900"/>
          </a:xfrm>
        </p:grpSpPr>
        <p:pic>
          <p:nvPicPr>
            <p:cNvPr id="180226" name="Picture 1" descr="Caesarea Byzantine mansion mosaic, entrance, tb011006327"/>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it-IT" dirty="0">
                  <a:latin typeface="Calibri" pitchFamily="34" charset="0"/>
                  <a:cs typeface="+mn-cs"/>
                </a:rPr>
                <a:t>Caesarea Byzantine mansion mosaic, entrance</a:t>
              </a:r>
              <a:endParaRPr lang="en-US" dirty="0">
                <a:latin typeface="Calibri" pitchFamily="34" charset="0"/>
                <a:cs typeface="+mn-cs"/>
              </a:endParaRPr>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273" name="Group 3"/>
          <p:cNvGrpSpPr>
            <a:grpSpLocks noGrp="1" noUngrp="1" noChangeAspect="1"/>
          </p:cNvGrpSpPr>
          <p:nvPr/>
        </p:nvGrpSpPr>
        <p:grpSpPr bwMode="auto">
          <a:xfrm>
            <a:off x="0" y="0"/>
            <a:ext cx="9144000" cy="6529388"/>
            <a:chOff x="685800" y="844550"/>
            <a:chExt cx="7772400" cy="5549900"/>
          </a:xfrm>
        </p:grpSpPr>
        <p:pic>
          <p:nvPicPr>
            <p:cNvPr id="182274" name="Picture 1" descr="Caesarea Byzantine mansion mosaic, bird, tb011006333"/>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mansion mosaic, bird</a:t>
              </a: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21" name="Group 3"/>
          <p:cNvGrpSpPr>
            <a:grpSpLocks noGrp="1" noUngrp="1" noChangeAspect="1"/>
          </p:cNvGrpSpPr>
          <p:nvPr/>
        </p:nvGrpSpPr>
        <p:grpSpPr bwMode="auto">
          <a:xfrm>
            <a:off x="0" y="0"/>
            <a:ext cx="9144000" cy="6529388"/>
            <a:chOff x="685800" y="844550"/>
            <a:chExt cx="7772400" cy="5549900"/>
          </a:xfrm>
        </p:grpSpPr>
        <p:pic>
          <p:nvPicPr>
            <p:cNvPr id="184322" name="Picture 1" descr="Caesarea Byzantine mansion mosaic, bird, tb01100633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mansion mosaic, pelican</a:t>
              </a: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369" name="Group 3"/>
          <p:cNvGrpSpPr>
            <a:grpSpLocks noGrp="1" noUngrp="1" noChangeAspect="1"/>
          </p:cNvGrpSpPr>
          <p:nvPr/>
        </p:nvGrpSpPr>
        <p:grpSpPr bwMode="auto">
          <a:xfrm>
            <a:off x="0" y="0"/>
            <a:ext cx="9144000" cy="6529388"/>
            <a:chOff x="685800" y="844550"/>
            <a:chExt cx="7772400" cy="5549900"/>
          </a:xfrm>
        </p:grpSpPr>
        <p:pic>
          <p:nvPicPr>
            <p:cNvPr id="186370" name="Picture 1" descr="Caesarea Byzantine mansion mosaic, peacock, tb011006334"/>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mansion mosaic, peacock</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7" name="Group 3"/>
          <p:cNvGrpSpPr>
            <a:grpSpLocks noGrp="1" noUngrp="1" noChangeAspect="1"/>
          </p:cNvGrpSpPr>
          <p:nvPr/>
        </p:nvGrpSpPr>
        <p:grpSpPr bwMode="auto">
          <a:xfrm>
            <a:off x="0" y="0"/>
            <a:ext cx="9144000" cy="6529388"/>
            <a:chOff x="685800" y="844550"/>
            <a:chExt cx="7772400" cy="5549900"/>
          </a:xfrm>
        </p:grpSpPr>
        <p:pic>
          <p:nvPicPr>
            <p:cNvPr id="188418" name="Picture 1" descr="Caesarea Byzantine mansion mosaic, bear, tb01100633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mansion mosaic, bear</a:t>
              </a: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465" name="Group 3"/>
          <p:cNvGrpSpPr>
            <a:grpSpLocks noGrp="1" noUngrp="1" noChangeAspect="1"/>
          </p:cNvGrpSpPr>
          <p:nvPr/>
        </p:nvGrpSpPr>
        <p:grpSpPr bwMode="auto">
          <a:xfrm>
            <a:off x="0" y="0"/>
            <a:ext cx="9144000" cy="6529388"/>
            <a:chOff x="685800" y="844550"/>
            <a:chExt cx="7772400" cy="5549900"/>
          </a:xfrm>
        </p:grpSpPr>
        <p:pic>
          <p:nvPicPr>
            <p:cNvPr id="190466" name="Picture 1" descr="Caesarea Byzantine mansion mosaic, dog, tb011006339"/>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mansion mosaic, dog</a:t>
              </a: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513" name="Group 3"/>
          <p:cNvGrpSpPr>
            <a:grpSpLocks noGrp="1" noUngrp="1" noChangeAspect="1"/>
          </p:cNvGrpSpPr>
          <p:nvPr/>
        </p:nvGrpSpPr>
        <p:grpSpPr bwMode="auto">
          <a:xfrm>
            <a:off x="0" y="0"/>
            <a:ext cx="9144000" cy="6529388"/>
            <a:chOff x="685800" y="844550"/>
            <a:chExt cx="7772400" cy="5549900"/>
          </a:xfrm>
        </p:grpSpPr>
        <p:pic>
          <p:nvPicPr>
            <p:cNvPr id="192514" name="Picture 1" descr="Caesarea Byzantine mansion mosaic, gazelle, tb011006337"/>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mansion mosaic, gazelle</a:t>
              </a: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3"/>
          <p:cNvGrpSpPr>
            <a:grpSpLocks noGrp="1" noUngrp="1" noChangeAspect="1"/>
          </p:cNvGrpSpPr>
          <p:nvPr/>
        </p:nvGrpSpPr>
        <p:grpSpPr bwMode="auto">
          <a:xfrm>
            <a:off x="0" y="0"/>
            <a:ext cx="9144000" cy="6529388"/>
            <a:chOff x="685800" y="844550"/>
            <a:chExt cx="7772400" cy="5549900"/>
          </a:xfrm>
        </p:grpSpPr>
        <p:pic>
          <p:nvPicPr>
            <p:cNvPr id="194562" name="Picture 1" descr="Caesarea Byzantine mansion mosaic, lion, tb011006340"/>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it-IT" dirty="0">
                  <a:latin typeface="Calibri" pitchFamily="34" charset="0"/>
                  <a:cs typeface="+mn-cs"/>
                </a:rPr>
                <a:t>Caesarea Byzantine mansion mosaic, lion</a:t>
              </a:r>
              <a:endParaRPr lang="en-US" dirty="0">
                <a:latin typeface="Calibri" pitchFamily="34" charset="0"/>
                <a:cs typeface="+mn-c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noGrp="1" noUngrp="1" noChangeAspect="1"/>
          </p:cNvGrpSpPr>
          <p:nvPr/>
        </p:nvGrpSpPr>
        <p:grpSpPr bwMode="auto">
          <a:xfrm>
            <a:off x="0" y="0"/>
            <a:ext cx="9144000" cy="6548438"/>
            <a:chOff x="685800" y="836613"/>
            <a:chExt cx="7772400" cy="5565775"/>
          </a:xfrm>
        </p:grpSpPr>
        <p:pic>
          <p:nvPicPr>
            <p:cNvPr id="28674" name="Picture 1" descr="Caesarea aerial from northwest, tb121704937"/>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aerial from northwest</a:t>
              </a: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3"/>
          <p:cNvGrpSpPr>
            <a:grpSpLocks noGrp="1" noUngrp="1" noChangeAspect="1"/>
          </p:cNvGrpSpPr>
          <p:nvPr/>
        </p:nvGrpSpPr>
        <p:grpSpPr bwMode="auto">
          <a:xfrm>
            <a:off x="0" y="0"/>
            <a:ext cx="9144000" cy="6529388"/>
            <a:chOff x="685800" y="844550"/>
            <a:chExt cx="7772400" cy="5549900"/>
          </a:xfrm>
        </p:grpSpPr>
        <p:pic>
          <p:nvPicPr>
            <p:cNvPr id="196610" name="Picture 1" descr="Caesarea Byzantine mansion mosaic, tree, tb011006344"/>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Byzantine mansion mosaic, tree</a:t>
              </a: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5" name="Group 3"/>
          <p:cNvGrpSpPr>
            <a:grpSpLocks noGrp="1" noUngrp="1" noChangeAspect="1"/>
          </p:cNvGrpSpPr>
          <p:nvPr/>
        </p:nvGrpSpPr>
        <p:grpSpPr bwMode="auto">
          <a:xfrm>
            <a:off x="0" y="0"/>
            <a:ext cx="9144000" cy="6529388"/>
            <a:chOff x="685800" y="844550"/>
            <a:chExt cx="7772400" cy="5549900"/>
          </a:xfrm>
        </p:grpSpPr>
        <p:pic>
          <p:nvPicPr>
            <p:cNvPr id="200706" name="Picture 1" descr="Caesarea beach, tb10050552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beach</a:t>
              </a: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109074"/>
            <a:chOff x="685800" y="1022350"/>
            <a:chExt cx="7772400" cy="5192713"/>
          </a:xfrm>
        </p:grpSpPr>
        <p:pic>
          <p:nvPicPr>
            <p:cNvPr id="2" name="Picture 1" descr="Caesarea Herodian aqueduct aerial from northeast, bb00190065"/>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1022350"/>
              <a:ext cx="7772400" cy="4811713"/>
            </a:xfrm>
            <a:prstGeom prst="rect">
              <a:avLst/>
            </a:prstGeom>
            <a:noFill/>
            <a:ln>
              <a:noFill/>
            </a:ln>
          </p:spPr>
        </p:pic>
        <p:sp>
          <p:nvSpPr>
            <p:cNvPr id="3" name="Rectangle 2"/>
            <p:cNvSpPr/>
            <p:nvPr/>
          </p:nvSpPr>
          <p:spPr>
            <a:xfrm>
              <a:off x="685800" y="5872163"/>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Herodian aqueduct aerial from northeast</a:t>
              </a:r>
              <a:endParaRPr lang="en-US" dirty="0">
                <a:solidFill>
                  <a:prstClr val="black"/>
                </a:solidFill>
                <a:latin typeface="Calibri"/>
                <a:cs typeface="+mn-cs"/>
              </a:endParaRPr>
            </a:p>
          </p:txBody>
        </p:sp>
      </p:grpSp>
    </p:spTree>
    <p:extLst>
      <p:ext uri="{BB962C8B-B14F-4D97-AF65-F5344CB8AC3E}">
        <p14:creationId xmlns:p14="http://schemas.microsoft.com/office/powerpoint/2010/main" val="332816448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109074"/>
            <a:chOff x="685800" y="1022350"/>
            <a:chExt cx="7772400" cy="5192713"/>
          </a:xfrm>
        </p:grpSpPr>
        <p:pic>
          <p:nvPicPr>
            <p:cNvPr id="2" name="Picture 1" descr="Caesarea Herodian aqueduct aerial from northeast, bb00190065"/>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1022350"/>
              <a:ext cx="7772400" cy="4811713"/>
            </a:xfrm>
            <a:prstGeom prst="rect">
              <a:avLst/>
            </a:prstGeom>
            <a:noFill/>
            <a:ln>
              <a:noFill/>
            </a:ln>
          </p:spPr>
        </p:pic>
        <p:sp>
          <p:nvSpPr>
            <p:cNvPr id="3" name="Rectangle 2"/>
            <p:cNvSpPr/>
            <p:nvPr/>
          </p:nvSpPr>
          <p:spPr>
            <a:xfrm>
              <a:off x="685800" y="5872163"/>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Herodian aqueduct aerial from northeast</a:t>
              </a:r>
              <a:endParaRPr lang="en-US" dirty="0">
                <a:solidFill>
                  <a:prstClr val="black"/>
                </a:solidFill>
                <a:latin typeface="Calibri"/>
                <a:cs typeface="+mn-cs"/>
              </a:endParaRPr>
            </a:p>
          </p:txBody>
        </p:sp>
      </p:grpSp>
      <p:sp>
        <p:nvSpPr>
          <p:cNvPr id="7" name="Freeform 6"/>
          <p:cNvSpPr/>
          <p:nvPr/>
        </p:nvSpPr>
        <p:spPr>
          <a:xfrm>
            <a:off x="203200" y="482600"/>
            <a:ext cx="7886700" cy="5105400"/>
          </a:xfrm>
          <a:custGeom>
            <a:avLst/>
            <a:gdLst>
              <a:gd name="connsiteX0" fmla="*/ 0 w 7886700"/>
              <a:gd name="connsiteY0" fmla="*/ 0 h 5105400"/>
              <a:gd name="connsiteX1" fmla="*/ 7594600 w 7886700"/>
              <a:gd name="connsiteY1" fmla="*/ 2489200 h 5105400"/>
              <a:gd name="connsiteX2" fmla="*/ 7886700 w 7886700"/>
              <a:gd name="connsiteY2" fmla="*/ 2616200 h 5105400"/>
              <a:gd name="connsiteX3" fmla="*/ 4889500 w 7886700"/>
              <a:gd name="connsiteY3" fmla="*/ 5105400 h 5105400"/>
            </a:gdLst>
            <a:ahLst/>
            <a:cxnLst>
              <a:cxn ang="0">
                <a:pos x="connsiteX0" y="connsiteY0"/>
              </a:cxn>
              <a:cxn ang="0">
                <a:pos x="connsiteX1" y="connsiteY1"/>
              </a:cxn>
              <a:cxn ang="0">
                <a:pos x="connsiteX2" y="connsiteY2"/>
              </a:cxn>
              <a:cxn ang="0">
                <a:pos x="connsiteX3" y="connsiteY3"/>
              </a:cxn>
            </a:cxnLst>
            <a:rect l="l" t="t" r="r" b="b"/>
            <a:pathLst>
              <a:path w="7886700" h="5105400">
                <a:moveTo>
                  <a:pt x="0" y="0"/>
                </a:moveTo>
                <a:lnTo>
                  <a:pt x="7594600" y="2489200"/>
                </a:lnTo>
                <a:lnTo>
                  <a:pt x="7886700" y="2616200"/>
                </a:lnTo>
                <a:lnTo>
                  <a:pt x="4889500" y="5105400"/>
                </a:ln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22068331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529294"/>
            <a:chOff x="685800" y="844550"/>
            <a:chExt cx="7772400" cy="5549900"/>
          </a:xfrm>
        </p:grpSpPr>
        <p:pic>
          <p:nvPicPr>
            <p:cNvPr id="2" name="Picture 1" descr="Caesarea Herodian aqueduct aerial from northeast, bb00190017"/>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44550"/>
              <a:ext cx="7772400" cy="5168900"/>
            </a:xfrm>
            <a:prstGeom prst="rect">
              <a:avLst/>
            </a:prstGeom>
            <a:noFill/>
            <a:ln>
              <a:noFill/>
            </a:ln>
          </p:spPr>
        </p:pic>
        <p:sp>
          <p:nvSpPr>
            <p:cNvPr id="3" name="Rectangle 2"/>
            <p:cNvSpPr/>
            <p:nvPr/>
          </p:nvSpPr>
          <p:spPr>
            <a:xfrm>
              <a:off x="685800" y="6051550"/>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Herodian aqueduct aerial from northeast</a:t>
              </a:r>
              <a:endParaRPr lang="en-US" dirty="0">
                <a:solidFill>
                  <a:prstClr val="black"/>
                </a:solidFill>
                <a:latin typeface="Calibri"/>
                <a:cs typeface="+mn-cs"/>
              </a:endParaRPr>
            </a:p>
          </p:txBody>
        </p:sp>
      </p:grpSp>
    </p:spTree>
    <p:extLst>
      <p:ext uri="{BB962C8B-B14F-4D97-AF65-F5344CB8AC3E}">
        <p14:creationId xmlns:p14="http://schemas.microsoft.com/office/powerpoint/2010/main" val="329118888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529294"/>
            <a:chOff x="685800" y="844550"/>
            <a:chExt cx="7772400" cy="5549900"/>
          </a:xfrm>
        </p:grpSpPr>
        <p:pic>
          <p:nvPicPr>
            <p:cNvPr id="2" name="Picture 1" descr="Caesarea Herodian aqueduct aerial from northeast, bb00190017"/>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44550"/>
              <a:ext cx="7772400" cy="5168900"/>
            </a:xfrm>
            <a:prstGeom prst="rect">
              <a:avLst/>
            </a:prstGeom>
            <a:noFill/>
            <a:ln>
              <a:noFill/>
            </a:ln>
          </p:spPr>
        </p:pic>
        <p:sp>
          <p:nvSpPr>
            <p:cNvPr id="3" name="Rectangle 2"/>
            <p:cNvSpPr/>
            <p:nvPr/>
          </p:nvSpPr>
          <p:spPr>
            <a:xfrm>
              <a:off x="685800" y="6051550"/>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Herodian aqueduct aerial from northeast</a:t>
              </a:r>
              <a:endParaRPr lang="en-US" dirty="0">
                <a:solidFill>
                  <a:prstClr val="black"/>
                </a:solidFill>
                <a:latin typeface="Calibri"/>
                <a:cs typeface="+mn-cs"/>
              </a:endParaRPr>
            </a:p>
          </p:txBody>
        </p:sp>
      </p:grpSp>
      <p:sp>
        <p:nvSpPr>
          <p:cNvPr id="6" name="Text Box 16"/>
          <p:cNvSpPr txBox="1">
            <a:spLocks noChangeArrowheads="1"/>
          </p:cNvSpPr>
          <p:nvPr/>
        </p:nvSpPr>
        <p:spPr bwMode="auto">
          <a:xfrm rot="857564">
            <a:off x="4343400" y="2663160"/>
            <a:ext cx="1958238"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Roman aqueduct</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7" name="Text Box 16"/>
          <p:cNvSpPr txBox="1">
            <a:spLocks noChangeArrowheads="1"/>
          </p:cNvSpPr>
          <p:nvPr/>
        </p:nvSpPr>
        <p:spPr bwMode="auto">
          <a:xfrm rot="1522162">
            <a:off x="2842129" y="3725196"/>
            <a:ext cx="2886603"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Byzantine lower aqueduct</a:t>
            </a:r>
          </a:p>
        </p:txBody>
      </p:sp>
      <p:cxnSp>
        <p:nvCxnSpPr>
          <p:cNvPr id="8" name="Straight Arrow Connector 7"/>
          <p:cNvCxnSpPr/>
          <p:nvPr/>
        </p:nvCxnSpPr>
        <p:spPr>
          <a:xfrm rot="10800000">
            <a:off x="990600" y="2590800"/>
            <a:ext cx="5715000" cy="2743200"/>
          </a:xfrm>
          <a:prstGeom prst="straightConnector1">
            <a:avLst/>
          </a:prstGeom>
          <a:ln w="22225">
            <a:solidFill>
              <a:schemeClr val="bg1"/>
            </a:solidFill>
            <a:headEnd type="triangle"/>
            <a:tailEnd type="triangle"/>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a:off x="1295400" y="2057400"/>
            <a:ext cx="6858000" cy="1752600"/>
          </a:xfrm>
          <a:prstGeom prst="straightConnector1">
            <a:avLst/>
          </a:prstGeom>
          <a:ln w="22225">
            <a:solidFill>
              <a:schemeClr val="bg1"/>
            </a:solidFill>
            <a:headEnd type="triangle"/>
            <a:tailEnd type="triangle"/>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697356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439647"/>
            <a:chOff x="685800" y="882650"/>
            <a:chExt cx="7772400" cy="5473700"/>
          </a:xfrm>
        </p:grpSpPr>
        <p:pic>
          <p:nvPicPr>
            <p:cNvPr id="2" name="Picture 1" descr="Caesarea Herodian aqueduct aerial from northeast, bb0019002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82650"/>
              <a:ext cx="7772400" cy="5092700"/>
            </a:xfrm>
            <a:prstGeom prst="rect">
              <a:avLst/>
            </a:prstGeom>
            <a:noFill/>
            <a:ln>
              <a:noFill/>
            </a:ln>
          </p:spPr>
        </p:pic>
        <p:sp>
          <p:nvSpPr>
            <p:cNvPr id="3" name="Rectangle 2"/>
            <p:cNvSpPr/>
            <p:nvPr/>
          </p:nvSpPr>
          <p:spPr>
            <a:xfrm>
              <a:off x="685800" y="6013450"/>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dirty="0" smtClean="0">
                  <a:solidFill>
                    <a:prstClr val="black"/>
                  </a:solidFill>
                  <a:latin typeface="Calibri"/>
                  <a:cs typeface="+mn-cs"/>
                </a:rPr>
                <a:t>Caesarea Herodian aqueduct aerial from northeast</a:t>
              </a:r>
              <a:endParaRPr lang="en-US" dirty="0">
                <a:solidFill>
                  <a:prstClr val="black"/>
                </a:solidFill>
                <a:latin typeface="Calibri"/>
                <a:cs typeface="+mn-cs"/>
              </a:endParaRPr>
            </a:p>
          </p:txBody>
        </p:sp>
      </p:grpSp>
    </p:spTree>
    <p:extLst>
      <p:ext uri="{BB962C8B-B14F-4D97-AF65-F5344CB8AC3E}">
        <p14:creationId xmlns:p14="http://schemas.microsoft.com/office/powerpoint/2010/main" val="64048251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3" name="Group 3"/>
          <p:cNvGrpSpPr>
            <a:grpSpLocks noGrp="1" noUngrp="1" noChangeAspect="1"/>
          </p:cNvGrpSpPr>
          <p:nvPr/>
        </p:nvGrpSpPr>
        <p:grpSpPr bwMode="auto">
          <a:xfrm>
            <a:off x="0" y="0"/>
            <a:ext cx="9144000" cy="6529388"/>
            <a:chOff x="685800" y="844550"/>
            <a:chExt cx="7772400" cy="5549900"/>
          </a:xfrm>
        </p:grpSpPr>
        <p:pic>
          <p:nvPicPr>
            <p:cNvPr id="202754" name="Picture 1" descr="Caesarea aqueduct aerial from west, tb121704941"/>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aqueducts aerial from west</a:t>
              </a: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3"/>
          <p:cNvGrpSpPr>
            <a:grpSpLocks noGrp="1" noUngrp="1" noChangeAspect="1"/>
          </p:cNvGrpSpPr>
          <p:nvPr/>
        </p:nvGrpSpPr>
        <p:grpSpPr bwMode="auto">
          <a:xfrm>
            <a:off x="0" y="0"/>
            <a:ext cx="9144000" cy="6529388"/>
            <a:chOff x="685800" y="844550"/>
            <a:chExt cx="7772400" cy="5549900"/>
          </a:xfrm>
        </p:grpSpPr>
        <p:pic>
          <p:nvPicPr>
            <p:cNvPr id="204802" name="Picture 1" descr="Caesarea aqueduct aerial from west, tb121704942"/>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aqueducts aerial from west</a:t>
              </a:r>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849" name="Group 3"/>
          <p:cNvGrpSpPr>
            <a:grpSpLocks noGrp="1" noUngrp="1" noChangeAspect="1"/>
          </p:cNvGrpSpPr>
          <p:nvPr/>
        </p:nvGrpSpPr>
        <p:grpSpPr bwMode="auto">
          <a:xfrm>
            <a:off x="0" y="0"/>
            <a:ext cx="9144000" cy="6529388"/>
            <a:chOff x="685800" y="844550"/>
            <a:chExt cx="7772400" cy="5549900"/>
          </a:xfrm>
        </p:grpSpPr>
        <p:pic>
          <p:nvPicPr>
            <p:cNvPr id="206854" name="Picture 1" descr="Caesarea aqueduct aerial from west, tb121704942"/>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algn="ctr">
                <a:defRPr/>
              </a:pPr>
              <a:r>
                <a:rPr lang="en-US" dirty="0">
                  <a:latin typeface="Calibri" pitchFamily="34" charset="0"/>
                  <a:cs typeface="+mn-cs"/>
                </a:rPr>
                <a:t>Caesarea aqueducts aerial from west</a:t>
              </a:r>
            </a:p>
          </p:txBody>
        </p:sp>
      </p:grpSp>
      <p:sp>
        <p:nvSpPr>
          <p:cNvPr id="7" name="Text Box 16"/>
          <p:cNvSpPr txBox="1">
            <a:spLocks noChangeArrowheads="1"/>
          </p:cNvSpPr>
          <p:nvPr/>
        </p:nvSpPr>
        <p:spPr bwMode="auto">
          <a:xfrm>
            <a:off x="4342347" y="2362200"/>
            <a:ext cx="1960344"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Roman aqueduct</a:t>
            </a:r>
          </a:p>
        </p:txBody>
      </p:sp>
      <p:sp>
        <p:nvSpPr>
          <p:cNvPr id="9" name="Text Box 16"/>
          <p:cNvSpPr txBox="1">
            <a:spLocks noChangeArrowheads="1"/>
          </p:cNvSpPr>
          <p:nvPr/>
        </p:nvSpPr>
        <p:spPr bwMode="auto">
          <a:xfrm>
            <a:off x="3656467" y="1143000"/>
            <a:ext cx="2888868" cy="400110"/>
          </a:xfrm>
          <a:prstGeom prst="rect">
            <a:avLst/>
          </a:prstGeom>
          <a:noFill/>
          <a:ln w="9525">
            <a:noFill/>
            <a:miter lim="800000"/>
            <a:headEnd/>
            <a:tailEnd/>
          </a:ln>
          <a:effectLst/>
        </p:spPr>
        <p:txBody>
          <a:bodyPr wrap="none">
            <a:spAutoFit/>
          </a:bodyPr>
          <a:lstStyle/>
          <a:p>
            <a:pPr algn="ctr">
              <a:defRPr/>
            </a:pPr>
            <a:r>
              <a:rPr lang="en-US" sz="2000" dirty="0">
                <a:solidFill>
                  <a:schemeClr val="bg1"/>
                </a:solidFill>
                <a:effectLst>
                  <a:glow rad="76200">
                    <a:schemeClr val="tx1">
                      <a:alpha val="60000"/>
                    </a:schemeClr>
                  </a:glow>
                </a:effectLst>
                <a:latin typeface="Calibri" pitchFamily="34" charset="0"/>
                <a:cs typeface="Calibri" pitchFamily="34" charset="0"/>
              </a:rPr>
              <a:t>Byzantine lower aqueduct</a:t>
            </a:r>
          </a:p>
        </p:txBody>
      </p:sp>
      <p:cxnSp>
        <p:nvCxnSpPr>
          <p:cNvPr id="11" name="Straight Arrow Connector 10"/>
          <p:cNvCxnSpPr/>
          <p:nvPr/>
        </p:nvCxnSpPr>
        <p:spPr>
          <a:xfrm rot="10800000" flipV="1">
            <a:off x="1905000" y="1524000"/>
            <a:ext cx="6248400" cy="76200"/>
          </a:xfrm>
          <a:prstGeom prst="straightConnector1">
            <a:avLst/>
          </a:prstGeom>
          <a:ln w="22225">
            <a:solidFill>
              <a:schemeClr val="bg1"/>
            </a:solidFill>
            <a:headEnd type="triangle"/>
            <a:tailEnd type="triangle"/>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0800000" flipV="1">
            <a:off x="1905000" y="2743200"/>
            <a:ext cx="6705600" cy="152400"/>
          </a:xfrm>
          <a:prstGeom prst="straightConnector1">
            <a:avLst/>
          </a:prstGeom>
          <a:ln w="22225">
            <a:solidFill>
              <a:schemeClr val="bg1"/>
            </a:solidFill>
            <a:headEnd type="triangle"/>
            <a:tailEnd type="triangle"/>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ERSION" val="1.0"/>
  <p:tag name="PHOTOALBUM" val="TRUE"/>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0 Adds\1 Galilee\122000 Caesarea\Sr\Caesarea promontory palace2, tb n122000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Caesarea hippodrome on beach, tb n062700 sr.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300 Samaria\Sr\Caesaea amphitheater, tb n011300 sr.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hippodrome from south, tb052304869.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hippodrome seating, tb102302048.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0Adds\1 Galilee adds\052600 Hike adds\sr\Caesarea amphitheater, some covered with dirt, tb n052600 sr.jpg"/>
</p:tagLst>
</file>

<file path=ppt/tags/tag16.xml><?xml version="1.0" encoding="utf-8"?>
<p:tagLst xmlns:a="http://schemas.openxmlformats.org/drawingml/2006/main" xmlns:r="http://schemas.openxmlformats.org/officeDocument/2006/relationships" xmlns:p="http://schemas.openxmlformats.org/presentationml/2006/main">
  <p:tag name="FILENAME" val="D:\0Adds\1 Galilee adds\052600 Hike adds\sr\Caesarea amphitheater wall mosaic, tb n052600 sr.jpg"/>
  <p:tag name="PHOTO" val="TRUE"/>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vaults from west, tb032504038.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latrine, tb032504043.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bathhouse southern section, tb03250404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theater from promontory palace, tb102302066.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bathhouse southern section mosaic, tb032504047.jpg"/>
</p:tagLst>
</file>

<file path=ppt/tags/tag21.xml><?xml version="1.0" encoding="utf-8"?>
<p:tagLst xmlns:a="http://schemas.openxmlformats.org/drawingml/2006/main" xmlns:r="http://schemas.openxmlformats.org/officeDocument/2006/relationships" xmlns:p="http://schemas.openxmlformats.org/presentationml/2006/main">
  <p:tag name="FILENAME" val="D:\0 Adds\1 Galilee\122000 Caesarea\Sr\Caesarea Bosnian mosque, tb n122000 sr.jpg"/>
  <p:tag name="PHOTO" val="TRUE"/>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harbor landing, tb102302032.jpg"/>
</p:tagLst>
</file>

<file path=ppt/tags/tag23.xml><?xml version="1.0" encoding="utf-8"?>
<p:tagLst xmlns:a="http://schemas.openxmlformats.org/drawingml/2006/main" xmlns:r="http://schemas.openxmlformats.org/officeDocument/2006/relationships" xmlns:p="http://schemas.openxmlformats.org/presentationml/2006/main">
  <p:tag name="FILENAME" val="C:\0Images\Todd Sites\0Adds\011300 Samaria\Sr\Caesarea harbor at sunset, tb n011300 sr.jpg"/>
  <p:tag name="PHOTO" val="TRUE"/>
</p:tagLst>
</file>

<file path=ppt/tags/tag24.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Crusader moat, tb052304877.jpg"/>
</p:tagLst>
</file>

<file path=ppt/tags/tag25.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Crusader gatehouse, tb052304871.jpg"/>
</p:tagLst>
</file>

<file path=ppt/tags/tag26.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rusader excavations with porphyry statue, tb052304879.jpg"/>
</p:tagLst>
</file>

<file path=ppt/tags/tag27.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rusader porphyry statue of emperor, tb052304880.jpg"/>
</p:tagLst>
</file>

<file path=ppt/tags/tag28.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aqueduct covered in sand, tb032504079.jpg"/>
</p:tagLst>
</file>

<file path=ppt/tags/tag2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Caesarea Roman aqueduct, kg n1115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 Adds\1 Galilee\122000 Caesarea\Sr\Caesarea theater, tb n122000 sr.jpg"/>
</p:tagLst>
</file>

<file path=ppt/tags/tag30.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Roman aqueduct with jeep, tb032504092.jpg"/>
</p:tagLst>
</file>

<file path=ppt/tags/tag31.xml><?xml version="1.0" encoding="utf-8"?>
<p:tagLst xmlns:a="http://schemas.openxmlformats.org/drawingml/2006/main" xmlns:r="http://schemas.openxmlformats.org/officeDocument/2006/relationships" xmlns:p="http://schemas.openxmlformats.org/presentationml/2006/main">
  <p:tag name="FILENAME" val="D:\0Adds\1 Galilee adds\052600 Hike adds\sr\Caesarea aqueduct2, tb n052600 sr.jpg"/>
  <p:tag name="PHOTO" val="TRUE"/>
</p:tagLst>
</file>

<file path=ppt/tags/tag32.xml><?xml version="1.0" encoding="utf-8"?>
<p:tagLst xmlns:a="http://schemas.openxmlformats.org/drawingml/2006/main" xmlns:r="http://schemas.openxmlformats.org/officeDocument/2006/relationships" xmlns:p="http://schemas.openxmlformats.org/presentationml/2006/main">
  <p:tag name="FILENAME" val="D:\0Adds\1 Galilee adds\052600 Hike adds\sr\Caesarea aqueduct with hikers, tb n052600 sr.jpg"/>
  <p:tag name="PHOTO" val="TRUE"/>
</p:tagLst>
</file>

<file path=ppt/tags/tag33.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Herodian and Hadrian aqueducts section, tb032504096.jpg"/>
</p:tagLst>
</file>

<file path=ppt/tags/tag34.xml><?xml version="1.0" encoding="utf-8"?>
<p:tagLst xmlns:a="http://schemas.openxmlformats.org/drawingml/2006/main" xmlns:r="http://schemas.openxmlformats.org/officeDocument/2006/relationships" xmlns:p="http://schemas.openxmlformats.org/presentationml/2006/main">
  <p:tag name="FILENAME" val="C:\0Images\Todd Sites\0Adds\1 Galilee adds\070100 Detroit trip\sr\Caesarea aqueduct inscription2, tb n062700 sr.jpg"/>
  <p:tag name="PHOTO" val="TRUE"/>
</p:tagLst>
</file>

<file path=ppt/tags/tag35.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Byzantine lower aqueduct, tb032504077.jpg"/>
</p:tagLst>
</file>

<file path=ppt/tags/tag36.xml><?xml version="1.0" encoding="utf-8"?>
<p:tagLst xmlns:a="http://schemas.openxmlformats.org/drawingml/2006/main" xmlns:r="http://schemas.openxmlformats.org/officeDocument/2006/relationships" xmlns:p="http://schemas.openxmlformats.org/presentationml/2006/main">
  <p:tag name="FILENAME" val="C:\0Images\Todd Sites\0Adds\011300 Samaria\Sr\Caesarea Byzantine aqueduct5, tb n0113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theater, tb05230486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theater, tb052304866.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Marble statue shepherd with sheep at Caesarea, tb052304859.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lion's head, tb032504026.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0Adds 2004\02 Samaria\Caesarea\1024c\Caesarea Herod's promontory palace from se, tb102302037.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122000 Caesarea\Sr\Caesarea promontory palace, tb n122000 sr.jpg"/>
</p:tagLst>
</file>

<file path=ppt/theme/theme1.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C:\WINDOWS\Profiles\Todd Bolen\Application Data\Microsoft\Templates\Photo Album Templates\White.pot</Template>
  <TotalTime>3672</TotalTime>
  <Words>7673</Words>
  <Application>Microsoft Office PowerPoint</Application>
  <PresentationFormat>On-screen Show (4:3)</PresentationFormat>
  <Paragraphs>714</Paragraphs>
  <Slides>112</Slides>
  <Notes>112</Notes>
  <HiddenSlides>0</HiddenSlides>
  <MMClips>0</MMClips>
  <ScaleCrop>false</ScaleCrop>
  <HeadingPairs>
    <vt:vector size="4" baseType="variant">
      <vt:variant>
        <vt:lpstr>Theme</vt:lpstr>
      </vt:variant>
      <vt:variant>
        <vt:i4>4</vt:i4>
      </vt:variant>
      <vt:variant>
        <vt:lpstr>Slide Titles</vt:lpstr>
      </vt:variant>
      <vt:variant>
        <vt:i4>112</vt:i4>
      </vt:variant>
    </vt:vector>
  </HeadingPairs>
  <TitlesOfParts>
    <vt:vector size="116" baseType="lpstr">
      <vt:lpstr>White</vt:lpstr>
      <vt:lpstr>1_Office Theme</vt:lpstr>
      <vt:lpstr>Office Theme</vt:lpstr>
      <vt:lpstr>4_Office Theme</vt:lpstr>
      <vt:lpstr>Caesarea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sampler is taken from the Pictorial Library of Bible Lands, Revised and Expanded edition, Volume 2: Samaria and the Center. </vt:lpstr>
      <vt:lpstr>This sampler is taken from the Pictorial Library of Bible Lands, Revised and Expanded edition, Volume 2: Samaria and the Center. Other presentations on this volume include:</vt:lpstr>
      <vt:lpstr>Samaria and the Center is volume 2 of the Pictorial Library of Bible Lands, a collection of 17,600 high-resolution images of biblical sites and scenes. Other volumes in the collection include: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Caesarea</dc:title>
  <dc:creator>Todd Bolen</dc:creator>
  <cp:keywords>Pictorial Library of Bible Lands; BiblePlaces.com</cp:keywords>
  <cp:lastModifiedBy>Todd Bolen</cp:lastModifiedBy>
  <cp:revision>287</cp:revision>
  <dcterms:created xsi:type="dcterms:W3CDTF">2011-10-01T20:11:21Z</dcterms:created>
  <dcterms:modified xsi:type="dcterms:W3CDTF">2012-08-07T20:41:30Z</dcterms:modified>
  <cp:category>Samaria and the Center</cp:category>
</cp:coreProperties>
</file>