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19"/>
  </p:notesMasterIdLst>
  <p:sldIdLst>
    <p:sldId id="460" r:id="rId2"/>
    <p:sldId id="463" r:id="rId3"/>
    <p:sldId id="290" r:id="rId4"/>
    <p:sldId id="299" r:id="rId5"/>
    <p:sldId id="395" r:id="rId6"/>
    <p:sldId id="396" r:id="rId7"/>
    <p:sldId id="435" r:id="rId8"/>
    <p:sldId id="352" r:id="rId9"/>
    <p:sldId id="293" r:id="rId10"/>
    <p:sldId id="294" r:id="rId11"/>
    <p:sldId id="295" r:id="rId12"/>
    <p:sldId id="394" r:id="rId13"/>
    <p:sldId id="366" r:id="rId14"/>
    <p:sldId id="461" r:id="rId15"/>
    <p:sldId id="367" r:id="rId16"/>
    <p:sldId id="365" r:id="rId17"/>
    <p:sldId id="364" r:id="rId18"/>
    <p:sldId id="370" r:id="rId19"/>
    <p:sldId id="369" r:id="rId20"/>
    <p:sldId id="368" r:id="rId21"/>
    <p:sldId id="343" r:id="rId22"/>
    <p:sldId id="304" r:id="rId23"/>
    <p:sldId id="358" r:id="rId24"/>
    <p:sldId id="350" r:id="rId25"/>
    <p:sldId id="302" r:id="rId26"/>
    <p:sldId id="305" r:id="rId27"/>
    <p:sldId id="357" r:id="rId28"/>
    <p:sldId id="351" r:id="rId29"/>
    <p:sldId id="301" r:id="rId30"/>
    <p:sldId id="393" r:id="rId31"/>
    <p:sldId id="372" r:id="rId32"/>
    <p:sldId id="399" r:id="rId33"/>
    <p:sldId id="353" r:id="rId34"/>
    <p:sldId id="306" r:id="rId35"/>
    <p:sldId id="307" r:id="rId36"/>
    <p:sldId id="309" r:id="rId37"/>
    <p:sldId id="308" r:id="rId38"/>
    <p:sldId id="310" r:id="rId39"/>
    <p:sldId id="312" r:id="rId40"/>
    <p:sldId id="314" r:id="rId41"/>
    <p:sldId id="313" r:id="rId42"/>
    <p:sldId id="436" r:id="rId43"/>
    <p:sldId id="311" r:id="rId44"/>
    <p:sldId id="315" r:id="rId45"/>
    <p:sldId id="316" r:id="rId46"/>
    <p:sldId id="317" r:id="rId47"/>
    <p:sldId id="432" r:id="rId48"/>
    <p:sldId id="319" r:id="rId49"/>
    <p:sldId id="437" r:id="rId50"/>
    <p:sldId id="361" r:id="rId51"/>
    <p:sldId id="434" r:id="rId52"/>
    <p:sldId id="373" r:id="rId53"/>
    <p:sldId id="433" r:id="rId54"/>
    <p:sldId id="371" r:id="rId55"/>
    <p:sldId id="416" r:id="rId56"/>
    <p:sldId id="321" r:id="rId57"/>
    <p:sldId id="400" r:id="rId58"/>
    <p:sldId id="401" r:id="rId59"/>
    <p:sldId id="402" r:id="rId60"/>
    <p:sldId id="374" r:id="rId61"/>
    <p:sldId id="322" r:id="rId62"/>
    <p:sldId id="324" r:id="rId63"/>
    <p:sldId id="417" r:id="rId64"/>
    <p:sldId id="323" r:id="rId65"/>
    <p:sldId id="325" r:id="rId66"/>
    <p:sldId id="326" r:id="rId67"/>
    <p:sldId id="375" r:id="rId68"/>
    <p:sldId id="376" r:id="rId69"/>
    <p:sldId id="392" r:id="rId70"/>
    <p:sldId id="438" r:id="rId71"/>
    <p:sldId id="327" r:id="rId72"/>
    <p:sldId id="328" r:id="rId73"/>
    <p:sldId id="439" r:id="rId74"/>
    <p:sldId id="329" r:id="rId75"/>
    <p:sldId id="330" r:id="rId76"/>
    <p:sldId id="420" r:id="rId77"/>
    <p:sldId id="421" r:id="rId78"/>
    <p:sldId id="422" r:id="rId79"/>
    <p:sldId id="419" r:id="rId80"/>
    <p:sldId id="347" r:id="rId81"/>
    <p:sldId id="331" r:id="rId82"/>
    <p:sldId id="333" r:id="rId83"/>
    <p:sldId id="332" r:id="rId84"/>
    <p:sldId id="356" r:id="rId85"/>
    <p:sldId id="334" r:id="rId86"/>
    <p:sldId id="335" r:id="rId87"/>
    <p:sldId id="336" r:id="rId88"/>
    <p:sldId id="337" r:id="rId89"/>
    <p:sldId id="338" r:id="rId90"/>
    <p:sldId id="359" r:id="rId91"/>
    <p:sldId id="377" r:id="rId92"/>
    <p:sldId id="430" r:id="rId93"/>
    <p:sldId id="431" r:id="rId94"/>
    <p:sldId id="462" r:id="rId95"/>
    <p:sldId id="428" r:id="rId96"/>
    <p:sldId id="389" r:id="rId97"/>
    <p:sldId id="383" r:id="rId98"/>
    <p:sldId id="390" r:id="rId99"/>
    <p:sldId id="385" r:id="rId100"/>
    <p:sldId id="379" r:id="rId101"/>
    <p:sldId id="391" r:id="rId102"/>
    <p:sldId id="378" r:id="rId103"/>
    <p:sldId id="380" r:id="rId104"/>
    <p:sldId id="381" r:id="rId105"/>
    <p:sldId id="382" r:id="rId106"/>
    <p:sldId id="386" r:id="rId107"/>
    <p:sldId id="387" r:id="rId108"/>
    <p:sldId id="384" r:id="rId109"/>
    <p:sldId id="341" r:id="rId110"/>
    <p:sldId id="355" r:id="rId111"/>
    <p:sldId id="344" r:id="rId112"/>
    <p:sldId id="427" r:id="rId113"/>
    <p:sldId id="342" r:id="rId114"/>
    <p:sldId id="424" r:id="rId115"/>
    <p:sldId id="426" r:id="rId116"/>
    <p:sldId id="360" r:id="rId117"/>
    <p:sldId id="464" r:id="rId1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hany Bolen" initials="BB" lastIdx="1" clrIdx="0">
    <p:extLst>
      <p:ext uri="{19B8F6BF-5375-455C-9EA6-DF929625EA0E}">
        <p15:presenceInfo xmlns:p15="http://schemas.microsoft.com/office/powerpoint/2012/main" userId="8e338a04f9f0739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00"/>
    <a:srgbClr val="FEFF00"/>
    <a:srgbClr val="FEC000"/>
    <a:srgbClr val="FEFFFF"/>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5" autoAdjust="0"/>
    <p:restoredTop sz="78731" autoAdjust="0"/>
  </p:normalViewPr>
  <p:slideViewPr>
    <p:cSldViewPr>
      <p:cViewPr varScale="1">
        <p:scale>
          <a:sx n="86" d="100"/>
          <a:sy n="86" d="100"/>
        </p:scale>
        <p:origin x="2172"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2944"/>
    </p:cViewPr>
  </p:sorterViewPr>
  <p:notesViewPr>
    <p:cSldViewPr>
      <p:cViewPr varScale="1">
        <p:scale>
          <a:sx n="68" d="100"/>
          <a:sy n="68" d="100"/>
        </p:scale>
        <p:origin x="280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11/16/2019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Joshua 2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https://www.bibleplaces.com/joshua/</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 McKinny,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Joshua volume are provided free, lifetime updates to the collection. </a:t>
            </a:r>
            <a:endParaRPr lang="en-US" sz="12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3668840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a:t>
            </a:r>
            <a:r>
              <a:rPr lang="en-US" baseline="0" dirty="0"/>
              <a:t> shows the location of Tell (or Khirbet) el-</a:t>
            </a:r>
            <a:r>
              <a:rPr lang="en-US" baseline="0" dirty="0" err="1"/>
              <a:t>Kefrein</a:t>
            </a:r>
            <a:r>
              <a:rPr lang="en-US" baseline="0" dirty="0"/>
              <a:t> and Tell el-Hammam, two possible locations for Abel-shittim (Shittim). The Survey of Eastern Palestine was conducted by C. R. Condor in 1881, and this map was published in 1889. See the next slide for labels.</a:t>
            </a:r>
            <a:endParaRPr lang="en-US" dirty="0"/>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3634317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view provides more of the scenery west of Jericho. The Wadi Qilt, marked by the green trees and shrubs near the center of the photo, is one of the larger drainage systems in the northern Judean wilderness. The city of Jericho lies in the right distance, just below the conical hill known as Cypros. See the next slide for labels.</a:t>
            </a:r>
          </a:p>
          <a:p>
            <a:endParaRPr lang="en-US" dirty="0"/>
          </a:p>
          <a:p>
            <a:r>
              <a:rPr lang="en-US" dirty="0"/>
              <a:t>tb051708048</a:t>
            </a:r>
          </a:p>
        </p:txBody>
      </p:sp>
      <p:sp>
        <p:nvSpPr>
          <p:cNvPr id="4" name="Slide Number Placeholder 3"/>
          <p:cNvSpPr>
            <a:spLocks noGrp="1"/>
          </p:cNvSpPr>
          <p:nvPr>
            <p:ph type="sldNum" sz="quarter" idx="10"/>
          </p:nvPr>
        </p:nvSpPr>
        <p:spPr/>
        <p:txBody>
          <a:bodyPr/>
          <a:lstStyle/>
          <a:p>
            <a:fld id="{4E4946A3-FD68-4E77-9DEF-1E7536A4AD96}" type="slidenum">
              <a:rPr lang="en-US" smtClean="0"/>
              <a:t>100</a:t>
            </a:fld>
            <a:endParaRPr lang="en-US"/>
          </a:p>
        </p:txBody>
      </p:sp>
    </p:spTree>
    <p:extLst>
      <p:ext uri="{BB962C8B-B14F-4D97-AF65-F5344CB8AC3E}">
        <p14:creationId xmlns:p14="http://schemas.microsoft.com/office/powerpoint/2010/main" val="25841416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view provides more of the scenery west of Jericho. The Wadi Qilt, marked by the green trees and shrubs near the center of the photo, is one of the larger drainage systems in the northern Judean wilderness. The city of Jericho lies in the right distance, just below the conical hill known as Cypros.</a:t>
            </a:r>
          </a:p>
          <a:p>
            <a:endParaRPr lang="en-US" dirty="0"/>
          </a:p>
          <a:p>
            <a:r>
              <a:rPr lang="en-US" dirty="0"/>
              <a:t>tb051708048</a:t>
            </a:r>
          </a:p>
        </p:txBody>
      </p:sp>
      <p:sp>
        <p:nvSpPr>
          <p:cNvPr id="4" name="Slide Number Placeholder 3"/>
          <p:cNvSpPr>
            <a:spLocks noGrp="1"/>
          </p:cNvSpPr>
          <p:nvPr>
            <p:ph type="sldNum" sz="quarter" idx="10"/>
          </p:nvPr>
        </p:nvSpPr>
        <p:spPr/>
        <p:txBody>
          <a:bodyPr/>
          <a:lstStyle/>
          <a:p>
            <a:fld id="{4E4946A3-FD68-4E77-9DEF-1E7536A4AD96}" type="slidenum">
              <a:rPr lang="en-US" smtClean="0"/>
              <a:t>101</a:t>
            </a:fld>
            <a:endParaRPr lang="en-US"/>
          </a:p>
        </p:txBody>
      </p:sp>
    </p:spTree>
    <p:extLst>
      <p:ext uri="{BB962C8B-B14F-4D97-AF65-F5344CB8AC3E}">
        <p14:creationId xmlns:p14="http://schemas.microsoft.com/office/powerpoint/2010/main" val="25190921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and the ones following provide more imagery for the type of land that the spies would have seen and where they may have hid.</a:t>
            </a:r>
          </a:p>
          <a:p>
            <a:endParaRPr lang="en-US" dirty="0"/>
          </a:p>
          <a:p>
            <a:r>
              <a:rPr lang="en-US" dirty="0"/>
              <a:t>tb091504749</a:t>
            </a:r>
          </a:p>
        </p:txBody>
      </p:sp>
      <p:sp>
        <p:nvSpPr>
          <p:cNvPr id="4" name="Slide Number Placeholder 3"/>
          <p:cNvSpPr>
            <a:spLocks noGrp="1"/>
          </p:cNvSpPr>
          <p:nvPr>
            <p:ph type="sldNum" sz="quarter" idx="10"/>
          </p:nvPr>
        </p:nvSpPr>
        <p:spPr/>
        <p:txBody>
          <a:bodyPr/>
          <a:lstStyle/>
          <a:p>
            <a:fld id="{4E4946A3-FD68-4E77-9DEF-1E7536A4AD96}" type="slidenum">
              <a:rPr lang="en-US" smtClean="0"/>
              <a:t>102</a:t>
            </a:fld>
            <a:endParaRPr lang="en-US"/>
          </a:p>
        </p:txBody>
      </p:sp>
    </p:spTree>
    <p:extLst>
      <p:ext uri="{BB962C8B-B14F-4D97-AF65-F5344CB8AC3E}">
        <p14:creationId xmlns:p14="http://schemas.microsoft.com/office/powerpoint/2010/main" val="40357361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tbs46039010</a:t>
            </a:r>
          </a:p>
        </p:txBody>
      </p:sp>
      <p:sp>
        <p:nvSpPr>
          <p:cNvPr id="4" name="Slide Number Placeholder 3"/>
          <p:cNvSpPr>
            <a:spLocks noGrp="1"/>
          </p:cNvSpPr>
          <p:nvPr>
            <p:ph type="sldNum" sz="quarter" idx="10"/>
          </p:nvPr>
        </p:nvSpPr>
        <p:spPr/>
        <p:txBody>
          <a:bodyPr/>
          <a:lstStyle/>
          <a:p>
            <a:fld id="{4E4946A3-FD68-4E77-9DEF-1E7536A4AD96}" type="slidenum">
              <a:rPr lang="en-US" smtClean="0"/>
              <a:t>103</a:t>
            </a:fld>
            <a:endParaRPr lang="en-US"/>
          </a:p>
        </p:txBody>
      </p:sp>
    </p:spTree>
    <p:extLst>
      <p:ext uri="{BB962C8B-B14F-4D97-AF65-F5344CB8AC3E}">
        <p14:creationId xmlns:p14="http://schemas.microsoft.com/office/powerpoint/2010/main" val="300028368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tb092706258</a:t>
            </a:r>
          </a:p>
        </p:txBody>
      </p:sp>
      <p:sp>
        <p:nvSpPr>
          <p:cNvPr id="4" name="Slide Number Placeholder 3"/>
          <p:cNvSpPr>
            <a:spLocks noGrp="1"/>
          </p:cNvSpPr>
          <p:nvPr>
            <p:ph type="sldNum" sz="quarter" idx="10"/>
          </p:nvPr>
        </p:nvSpPr>
        <p:spPr/>
        <p:txBody>
          <a:bodyPr/>
          <a:lstStyle/>
          <a:p>
            <a:fld id="{4E4946A3-FD68-4E77-9DEF-1E7536A4AD96}" type="slidenum">
              <a:rPr lang="en-US" smtClean="0"/>
              <a:t>104</a:t>
            </a:fld>
            <a:endParaRPr lang="en-US"/>
          </a:p>
        </p:txBody>
      </p:sp>
    </p:spTree>
    <p:extLst>
      <p:ext uri="{BB962C8B-B14F-4D97-AF65-F5344CB8AC3E}">
        <p14:creationId xmlns:p14="http://schemas.microsoft.com/office/powerpoint/2010/main" val="16560557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tb091504754</a:t>
            </a:r>
          </a:p>
        </p:txBody>
      </p:sp>
      <p:sp>
        <p:nvSpPr>
          <p:cNvPr id="4" name="Slide Number Placeholder 3"/>
          <p:cNvSpPr>
            <a:spLocks noGrp="1"/>
          </p:cNvSpPr>
          <p:nvPr>
            <p:ph type="sldNum" sz="quarter" idx="10"/>
          </p:nvPr>
        </p:nvSpPr>
        <p:spPr/>
        <p:txBody>
          <a:bodyPr/>
          <a:lstStyle/>
          <a:p>
            <a:fld id="{4E4946A3-FD68-4E77-9DEF-1E7536A4AD96}" type="slidenum">
              <a:rPr lang="en-US" smtClean="0"/>
              <a:t>105</a:t>
            </a:fld>
            <a:endParaRPr lang="en-US"/>
          </a:p>
        </p:txBody>
      </p:sp>
    </p:spTree>
    <p:extLst>
      <p:ext uri="{BB962C8B-B14F-4D97-AF65-F5344CB8AC3E}">
        <p14:creationId xmlns:p14="http://schemas.microsoft.com/office/powerpoint/2010/main" val="26174529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spies traveled even further west, they may have seen a landscape like the one shown in this photo. These two drainage systems join together to become the Wadi Qilt and flow down to Jericho. Note the presence of caves in the hillside on the</a:t>
            </a:r>
            <a:r>
              <a:rPr lang="en-US" baseline="0" dirty="0"/>
              <a:t> right, a ubiquitous feature in this region.</a:t>
            </a:r>
            <a:endParaRPr lang="en-US" dirty="0"/>
          </a:p>
          <a:p>
            <a:endParaRPr lang="en-US" dirty="0"/>
          </a:p>
          <a:p>
            <a:r>
              <a:rPr lang="en-US" dirty="0"/>
              <a:t>tb020804382</a:t>
            </a:r>
          </a:p>
        </p:txBody>
      </p:sp>
      <p:sp>
        <p:nvSpPr>
          <p:cNvPr id="4" name="Slide Number Placeholder 3"/>
          <p:cNvSpPr>
            <a:spLocks noGrp="1"/>
          </p:cNvSpPr>
          <p:nvPr>
            <p:ph type="sldNum" sz="quarter" idx="10"/>
          </p:nvPr>
        </p:nvSpPr>
        <p:spPr/>
        <p:txBody>
          <a:bodyPr/>
          <a:lstStyle/>
          <a:p>
            <a:fld id="{4E4946A3-FD68-4E77-9DEF-1E7536A4AD96}" type="slidenum">
              <a:rPr lang="en-US" smtClean="0"/>
              <a:t>106</a:t>
            </a:fld>
            <a:endParaRPr lang="en-US"/>
          </a:p>
        </p:txBody>
      </p:sp>
    </p:spTree>
    <p:extLst>
      <p:ext uri="{BB962C8B-B14F-4D97-AF65-F5344CB8AC3E}">
        <p14:creationId xmlns:p14="http://schemas.microsoft.com/office/powerpoint/2010/main" val="25739926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area will later become significant when Jonathan defeats the Philistines (1 Sam 14:1-14), but it’s possible that the spies traveled up this way in an effort to avoid detection.</a:t>
            </a:r>
          </a:p>
          <a:p>
            <a:endParaRPr lang="en-US" dirty="0"/>
          </a:p>
          <a:p>
            <a:r>
              <a:rPr lang="en-US" dirty="0"/>
              <a:t>ws022617015</a:t>
            </a:r>
          </a:p>
        </p:txBody>
      </p:sp>
      <p:sp>
        <p:nvSpPr>
          <p:cNvPr id="4" name="Slide Number Placeholder 3"/>
          <p:cNvSpPr>
            <a:spLocks noGrp="1"/>
          </p:cNvSpPr>
          <p:nvPr>
            <p:ph type="sldNum" sz="quarter" idx="10"/>
          </p:nvPr>
        </p:nvSpPr>
        <p:spPr/>
        <p:txBody>
          <a:bodyPr/>
          <a:lstStyle/>
          <a:p>
            <a:fld id="{4E4946A3-FD68-4E77-9DEF-1E7536A4AD96}" type="slidenum">
              <a:rPr lang="en-US" smtClean="0"/>
              <a:t>107</a:t>
            </a:fld>
            <a:endParaRPr lang="en-US"/>
          </a:p>
        </p:txBody>
      </p:sp>
    </p:spTree>
    <p:extLst>
      <p:ext uri="{BB962C8B-B14F-4D97-AF65-F5344CB8AC3E}">
        <p14:creationId xmlns:p14="http://schemas.microsoft.com/office/powerpoint/2010/main" val="117632095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provides a more close-up perspective of the terrain of this area, making it easier to see how easy</a:t>
            </a:r>
            <a:r>
              <a:rPr lang="en-US" baseline="0" dirty="0"/>
              <a:t> </a:t>
            </a:r>
            <a:r>
              <a:rPr lang="en-US" dirty="0"/>
              <a:t>it would to hide among the cliffs and caves of the Judean wilderness.</a:t>
            </a:r>
          </a:p>
          <a:p>
            <a:endParaRPr lang="en-US" dirty="0"/>
          </a:p>
          <a:p>
            <a:r>
              <a:rPr lang="en-US" dirty="0"/>
              <a:t>tb092706111</a:t>
            </a:r>
          </a:p>
        </p:txBody>
      </p:sp>
      <p:sp>
        <p:nvSpPr>
          <p:cNvPr id="4" name="Slide Number Placeholder 3"/>
          <p:cNvSpPr>
            <a:spLocks noGrp="1"/>
          </p:cNvSpPr>
          <p:nvPr>
            <p:ph type="sldNum" sz="quarter" idx="10"/>
          </p:nvPr>
        </p:nvSpPr>
        <p:spPr/>
        <p:txBody>
          <a:bodyPr/>
          <a:lstStyle/>
          <a:p>
            <a:fld id="{4E4946A3-FD68-4E77-9DEF-1E7536A4AD96}" type="slidenum">
              <a:rPr lang="en-US" smtClean="0"/>
              <a:t>108</a:t>
            </a:fld>
            <a:endParaRPr lang="en-US"/>
          </a:p>
        </p:txBody>
      </p:sp>
    </p:spTree>
    <p:extLst>
      <p:ext uri="{BB962C8B-B14F-4D97-AF65-F5344CB8AC3E}">
        <p14:creationId xmlns:p14="http://schemas.microsoft.com/office/powerpoint/2010/main" val="53513475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This aerial view shows the sharp topographical</a:t>
            </a:r>
            <a:r>
              <a:rPr lang="en-US" baseline="0" dirty="0"/>
              <a:t> difference between the hills to the west and the plain to the east of Jericho. See the next slide for labels.</a:t>
            </a:r>
            <a:endParaRPr lang="en-US" dirty="0"/>
          </a:p>
          <a:p>
            <a:pPr eaLnBrk="1" hangingPunct="1"/>
            <a:endParaRPr lang="en-US" dirty="0"/>
          </a:p>
          <a:p>
            <a:pPr eaLnBrk="1" hangingPunct="1"/>
            <a:r>
              <a:rPr lang="en-US" dirty="0"/>
              <a:t>tb121704191</a:t>
            </a:r>
          </a:p>
        </p:txBody>
      </p:sp>
      <p:sp>
        <p:nvSpPr>
          <p:cNvPr id="4" name="Slide Number Placeholder 3"/>
          <p:cNvSpPr>
            <a:spLocks noGrp="1"/>
          </p:cNvSpPr>
          <p:nvPr>
            <p:ph type="sldNum" sz="quarter" idx="10"/>
          </p:nvPr>
        </p:nvSpPr>
        <p:spPr/>
        <p:txBody>
          <a:bodyPr/>
          <a:lstStyle/>
          <a:p>
            <a:fld id="{4E4946A3-FD68-4E77-9DEF-1E7536A4AD96}" type="slidenum">
              <a:rPr lang="en-US" smtClean="0"/>
              <a:t>109</a:t>
            </a:fld>
            <a:endParaRPr lang="en-US"/>
          </a:p>
        </p:txBody>
      </p:sp>
    </p:spTree>
    <p:extLst>
      <p:ext uri="{BB962C8B-B14F-4D97-AF65-F5344CB8AC3E}">
        <p14:creationId xmlns:p14="http://schemas.microsoft.com/office/powerpoint/2010/main" val="84478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a:t>
            </a:r>
            <a:r>
              <a:rPr lang="en-US" baseline="0" dirty="0"/>
              <a:t> shows the location of Tell (or Khirbet) el-</a:t>
            </a:r>
            <a:r>
              <a:rPr lang="en-US" baseline="0" dirty="0" err="1"/>
              <a:t>Kefrein</a:t>
            </a:r>
            <a:r>
              <a:rPr lang="en-US" baseline="0" dirty="0"/>
              <a:t> and Tell el-Hammam, two possible locations for Abel-shittim (Shittim). The Survey of Eastern Palestine was conducted by C. R. Condor in 1881, and this map was published in 1889. See the next slide for a close-up of the candidates for Shittim.</a:t>
            </a:r>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185229641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This aerial view shows the sharp topographical</a:t>
            </a:r>
            <a:r>
              <a:rPr lang="en-US" baseline="0" dirty="0"/>
              <a:t> difference between the hills to the west and the plain to the east of Jericho. </a:t>
            </a:r>
          </a:p>
          <a:p>
            <a:pPr eaLnBrk="1" hangingPunct="1"/>
            <a:endParaRPr lang="en-US" baseline="0" dirty="0"/>
          </a:p>
          <a:p>
            <a:pPr eaLnBrk="1" hangingPunct="1"/>
            <a:r>
              <a:rPr lang="en-US" dirty="0"/>
              <a:t>tb121704191</a:t>
            </a:r>
          </a:p>
        </p:txBody>
      </p:sp>
      <p:sp>
        <p:nvSpPr>
          <p:cNvPr id="4" name="Slide Number Placeholder 3"/>
          <p:cNvSpPr>
            <a:spLocks noGrp="1"/>
          </p:cNvSpPr>
          <p:nvPr>
            <p:ph type="sldNum" sz="quarter" idx="10"/>
          </p:nvPr>
        </p:nvSpPr>
        <p:spPr/>
        <p:txBody>
          <a:bodyPr/>
          <a:lstStyle/>
          <a:p>
            <a:fld id="{4E4946A3-FD68-4E77-9DEF-1E7536A4AD96}" type="slidenum">
              <a:rPr lang="en-US" smtClean="0"/>
              <a:t>110</a:t>
            </a:fld>
            <a:endParaRPr lang="en-US"/>
          </a:p>
        </p:txBody>
      </p:sp>
    </p:spTree>
    <p:extLst>
      <p:ext uri="{BB962C8B-B14F-4D97-AF65-F5344CB8AC3E}">
        <p14:creationId xmlns:p14="http://schemas.microsoft.com/office/powerpoint/2010/main" val="8447843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view</a:t>
            </a:r>
            <a:r>
              <a:rPr lang="en-US" baseline="0" dirty="0"/>
              <a:t> is looking east in the direction that the spies eventually returned to Joshua and the Israelites. Rahab’s suggestion, which they followed, was to hide in the hills to the west, the edge of which can be seen at the bottom of this photo. See the next slide for labels.</a:t>
            </a:r>
            <a:endParaRPr lang="en-US" dirty="0"/>
          </a:p>
          <a:p>
            <a:endParaRPr lang="en-US" dirty="0"/>
          </a:p>
          <a:p>
            <a:r>
              <a:rPr lang="en-US" dirty="0"/>
              <a:t>tb010703115</a:t>
            </a:r>
          </a:p>
        </p:txBody>
      </p:sp>
      <p:sp>
        <p:nvSpPr>
          <p:cNvPr id="4" name="Slide Number Placeholder 3"/>
          <p:cNvSpPr>
            <a:spLocks noGrp="1"/>
          </p:cNvSpPr>
          <p:nvPr>
            <p:ph type="sldNum" sz="quarter" idx="10"/>
          </p:nvPr>
        </p:nvSpPr>
        <p:spPr/>
        <p:txBody>
          <a:bodyPr/>
          <a:lstStyle/>
          <a:p>
            <a:fld id="{4E4946A3-FD68-4E77-9DEF-1E7536A4AD96}" type="slidenum">
              <a:rPr lang="en-US" smtClean="0"/>
              <a:t>111</a:t>
            </a:fld>
            <a:endParaRPr lang="en-US"/>
          </a:p>
        </p:txBody>
      </p:sp>
    </p:spTree>
    <p:extLst>
      <p:ext uri="{BB962C8B-B14F-4D97-AF65-F5344CB8AC3E}">
        <p14:creationId xmlns:p14="http://schemas.microsoft.com/office/powerpoint/2010/main" val="81322365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view</a:t>
            </a:r>
            <a:r>
              <a:rPr lang="en-US" baseline="0" dirty="0"/>
              <a:t> is looking east in the direction that the spies eventually returned to Joshua and the Israelites. Rahab’s suggestion, which they followed, was to hide in the hills to the west, the edge of which can be seen at the bottom of this photo. </a:t>
            </a:r>
          </a:p>
          <a:p>
            <a:endParaRPr lang="en-US" baseline="0" dirty="0"/>
          </a:p>
          <a:p>
            <a:r>
              <a:rPr lang="en-US" dirty="0"/>
              <a:t>tb010703115</a:t>
            </a:r>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112</a:t>
            </a:fld>
            <a:endParaRPr lang="en-US"/>
          </a:p>
        </p:txBody>
      </p:sp>
    </p:spTree>
    <p:extLst>
      <p:ext uri="{BB962C8B-B14F-4D97-AF65-F5344CB8AC3E}">
        <p14:creationId xmlns:p14="http://schemas.microsoft.com/office/powerpoint/2010/main" val="150255541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spies of Israel would have had to swim the river, perhaps at a place near where this photo</a:t>
            </a:r>
            <a:r>
              <a:rPr lang="en-US" sz="1200" b="0" i="0" kern="1200" baseline="0" dirty="0">
                <a:solidFill>
                  <a:schemeClr val="tx1"/>
                </a:solidFill>
                <a:effectLst/>
                <a:latin typeface="+mn-lt"/>
                <a:ea typeface="+mn-ea"/>
                <a:cs typeface="+mn-cs"/>
              </a:rPr>
              <a:t> was taken. At the time, the river was swollen with spring runoff and would have been much broader and more formidable (cf. 3:15). </a:t>
            </a:r>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American Colony photo was taken </a:t>
            </a:r>
            <a:r>
              <a:rPr lang="en-US" sz="1200" b="0" i="0" kern="1200" dirty="0">
                <a:solidFill>
                  <a:schemeClr val="tx1"/>
                </a:solidFill>
                <a:effectLst/>
                <a:latin typeface="+mn-lt"/>
                <a:ea typeface="+mn-ea"/>
                <a:cs typeface="+mn-cs"/>
              </a:rPr>
              <a:t>between 1934 and 1939.</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mat04186</a:t>
            </a:r>
          </a:p>
        </p:txBody>
      </p:sp>
      <p:sp>
        <p:nvSpPr>
          <p:cNvPr id="4" name="Slide Number Placeholder 3"/>
          <p:cNvSpPr>
            <a:spLocks noGrp="1"/>
          </p:cNvSpPr>
          <p:nvPr>
            <p:ph type="sldNum" sz="quarter" idx="10"/>
          </p:nvPr>
        </p:nvSpPr>
        <p:spPr/>
        <p:txBody>
          <a:bodyPr/>
          <a:lstStyle/>
          <a:p>
            <a:fld id="{4E4946A3-FD68-4E77-9DEF-1E7536A4AD96}" type="slidenum">
              <a:rPr lang="en-US" smtClean="0"/>
              <a:t>113</a:t>
            </a:fld>
            <a:endParaRPr lang="en-US"/>
          </a:p>
        </p:txBody>
      </p:sp>
    </p:spTree>
    <p:extLst>
      <p:ext uri="{BB962C8B-B14F-4D97-AF65-F5344CB8AC3E}">
        <p14:creationId xmlns:p14="http://schemas.microsoft.com/office/powerpoint/2010/main" val="113466072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Jordan River as it flows through the Rift Valley, east of Jericho. This picture</a:t>
            </a:r>
            <a:r>
              <a:rPr lang="en-US" baseline="0" dirty="0"/>
              <a:t> was taken by David Bivin in the 1960s.</a:t>
            </a:r>
            <a:endParaRPr lang="en-US" dirty="0"/>
          </a:p>
          <a:p>
            <a:endParaRPr lang="en-US" dirty="0"/>
          </a:p>
          <a:p>
            <a:r>
              <a:rPr lang="en-US" dirty="0"/>
              <a:t>db6601080703</a:t>
            </a:r>
          </a:p>
        </p:txBody>
      </p:sp>
      <p:sp>
        <p:nvSpPr>
          <p:cNvPr id="4" name="Slide Number Placeholder 3"/>
          <p:cNvSpPr>
            <a:spLocks noGrp="1"/>
          </p:cNvSpPr>
          <p:nvPr>
            <p:ph type="sldNum" sz="quarter" idx="10"/>
          </p:nvPr>
        </p:nvSpPr>
        <p:spPr/>
        <p:txBody>
          <a:bodyPr/>
          <a:lstStyle/>
          <a:p>
            <a:fld id="{4E4946A3-FD68-4E77-9DEF-1E7536A4AD96}" type="slidenum">
              <a:rPr lang="en-US" smtClean="0"/>
              <a:t>114</a:t>
            </a:fld>
            <a:endParaRPr lang="en-US"/>
          </a:p>
        </p:txBody>
      </p:sp>
    </p:spTree>
    <p:extLst>
      <p:ext uri="{BB962C8B-B14F-4D97-AF65-F5344CB8AC3E}">
        <p14:creationId xmlns:p14="http://schemas.microsoft.com/office/powerpoint/2010/main" val="113466072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view of the Jordan River is near Bethany Beyond the Jordan, the traditional southern location of Jesus’s baptism, near Jericho. Notice how </a:t>
            </a:r>
            <a:r>
              <a:rPr lang="en-US"/>
              <a:t>the banks </a:t>
            </a:r>
            <a:r>
              <a:rPr lang="en-US" dirty="0"/>
              <a:t>of the river in the near distance are steep,</a:t>
            </a:r>
            <a:r>
              <a:rPr lang="en-US" baseline="0" dirty="0"/>
              <a:t> not suitable for easy crossing like a ford would be. However, it is quite possible that the spies, knowing that they were the objects of recent pursuit, would choose such a location rather than show their faces at one of the regular crossing places.</a:t>
            </a:r>
            <a:endParaRPr lang="en-US" dirty="0"/>
          </a:p>
          <a:p>
            <a:endParaRPr lang="en-US" dirty="0"/>
          </a:p>
          <a:p>
            <a:r>
              <a:rPr lang="en-US" dirty="0"/>
              <a:t>tb060303267</a:t>
            </a:r>
          </a:p>
        </p:txBody>
      </p:sp>
      <p:sp>
        <p:nvSpPr>
          <p:cNvPr id="4" name="Slide Number Placeholder 3"/>
          <p:cNvSpPr>
            <a:spLocks noGrp="1"/>
          </p:cNvSpPr>
          <p:nvPr>
            <p:ph type="sldNum" sz="quarter" idx="10"/>
          </p:nvPr>
        </p:nvSpPr>
        <p:spPr/>
        <p:txBody>
          <a:bodyPr/>
          <a:lstStyle/>
          <a:p>
            <a:fld id="{4E4946A3-FD68-4E77-9DEF-1E7536A4AD96}" type="slidenum">
              <a:rPr lang="en-US" smtClean="0"/>
              <a:t>115</a:t>
            </a:fld>
            <a:endParaRPr lang="en-US"/>
          </a:p>
        </p:txBody>
      </p:sp>
    </p:spTree>
    <p:extLst>
      <p:ext uri="{BB962C8B-B14F-4D97-AF65-F5344CB8AC3E}">
        <p14:creationId xmlns:p14="http://schemas.microsoft.com/office/powerpoint/2010/main" val="113466072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bronze statue of a young Roman girl chasing a partridge</a:t>
            </a:r>
            <a:r>
              <a:rPr lang="en-US" sz="1200" b="0" i="0" kern="1200" baseline="0" dirty="0">
                <a:solidFill>
                  <a:schemeClr val="tx1"/>
                </a:solidFill>
                <a:effectLst/>
                <a:latin typeface="+mn-lt"/>
                <a:ea typeface="+mn-ea"/>
                <a:cs typeface="+mn-cs"/>
              </a:rPr>
              <a:t> illustrates the vulnerability of the land before the Israelites. It lay before them for the taking, as the spies now realized. This sculpture, which comes from the </a:t>
            </a:r>
            <a:r>
              <a:rPr lang="en-US" sz="1200" b="0" i="0" kern="1200" dirty="0">
                <a:solidFill>
                  <a:schemeClr val="tx1"/>
                </a:solidFill>
                <a:effectLst/>
                <a:latin typeface="+mn-lt"/>
                <a:ea typeface="+mn-ea"/>
                <a:cs typeface="+mn-cs"/>
              </a:rPr>
              <a:t>late 1st century BC</a:t>
            </a:r>
            <a:r>
              <a:rPr lang="en-US" sz="1200" b="0" i="0" kern="1200" baseline="0" dirty="0">
                <a:solidFill>
                  <a:schemeClr val="tx1"/>
                </a:solidFill>
                <a:effectLst/>
                <a:latin typeface="+mn-lt"/>
                <a:ea typeface="+mn-ea"/>
                <a:cs typeface="+mn-cs"/>
              </a:rPr>
              <a:t> to </a:t>
            </a:r>
            <a:r>
              <a:rPr lang="en-US" sz="1200" b="0" i="0" kern="1200" dirty="0">
                <a:solidFill>
                  <a:schemeClr val="tx1"/>
                </a:solidFill>
                <a:effectLst/>
                <a:latin typeface="+mn-lt"/>
                <a:ea typeface="+mn-ea"/>
                <a:cs typeface="+mn-cs"/>
              </a:rPr>
              <a:t>early 1st century AD, is on display at</a:t>
            </a:r>
            <a:r>
              <a:rPr lang="en-US" sz="1200" b="0" i="0" kern="1200" baseline="0" dirty="0">
                <a:solidFill>
                  <a:schemeClr val="tx1"/>
                </a:solidFill>
                <a:effectLst/>
                <a:latin typeface="+mn-lt"/>
                <a:ea typeface="+mn-ea"/>
                <a:cs typeface="+mn-cs"/>
              </a:rPr>
              <a:t> the Metropolitan Museum of Art in New York City.</a:t>
            </a: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adr1605243739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116</a:t>
            </a:fld>
            <a:endParaRPr lang="en-US"/>
          </a:p>
        </p:txBody>
      </p:sp>
    </p:spTree>
    <p:extLst>
      <p:ext uri="{BB962C8B-B14F-4D97-AF65-F5344CB8AC3E}">
        <p14:creationId xmlns:p14="http://schemas.microsoft.com/office/powerpoint/2010/main" val="113466072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Joshua 2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https://www.bibleplaces.com/joshua/</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 McKinny,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Joshua volume are provided free, lifetime updates to the collection. </a:t>
            </a:r>
            <a:endParaRPr lang="en-US" sz="12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117</a:t>
            </a:fld>
            <a:endParaRPr lang="en-US"/>
          </a:p>
        </p:txBody>
      </p:sp>
    </p:spTree>
    <p:extLst>
      <p:ext uri="{BB962C8B-B14F-4D97-AF65-F5344CB8AC3E}">
        <p14:creationId xmlns:p14="http://schemas.microsoft.com/office/powerpoint/2010/main" val="2155038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a:t>
            </a:r>
            <a:r>
              <a:rPr lang="en-US" baseline="0" dirty="0"/>
              <a:t> shows the location of Tell (or Khirbet) el-</a:t>
            </a:r>
            <a:r>
              <a:rPr lang="en-US" baseline="0" dirty="0" err="1"/>
              <a:t>Kefrein</a:t>
            </a:r>
            <a:r>
              <a:rPr lang="en-US" baseline="0" dirty="0"/>
              <a:t> and Tell el-Hammam, two possible locations for Abel-shittim (Shittim). The Survey of Eastern Palestine was conducted by C. R. Condor in 1881, and this map was published in 1889. </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4100823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acropolis of Tell el-Hammam is located in the center of the photo. Its large size indicates that it was a significant city in the Middle Bronze Age, and thus Nelson Glueck proposed that it was Shittim.</a:t>
            </a:r>
          </a:p>
          <a:p>
            <a:endParaRPr lang="en-US" dirty="0"/>
          </a:p>
          <a:p>
            <a:r>
              <a:rPr lang="en-US" dirty="0"/>
              <a:t>tb031315304</a:t>
            </a:r>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1108542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Excavations in</a:t>
            </a:r>
            <a:r>
              <a:rPr lang="en-US" baseline="0" dirty="0"/>
              <a:t> recent years at Tell el-</a:t>
            </a:r>
            <a:r>
              <a:rPr lang="en-US" baseline="0" dirty="0" err="1"/>
              <a:t>Hammam</a:t>
            </a:r>
            <a:r>
              <a:rPr lang="en-US" baseline="0" dirty="0"/>
              <a:t> have revealed extensive Middle Bronze and Iron Age remains, although evidence of the Late Bronze remains scanty.</a:t>
            </a:r>
            <a:endParaRPr lang="en-US" dirty="0"/>
          </a:p>
          <a:p>
            <a:endParaRPr lang="en-US" dirty="0"/>
          </a:p>
          <a:p>
            <a:r>
              <a:rPr lang="en-US" dirty="0"/>
              <a:t>tb060108198</a:t>
            </a:r>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233009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Israelites arrived at Shittim at the end of their wilderness travels, and it was here that they were seduced by the Moabite women (Num 25:1). The prophet later recalled the “journey from Shittim to Gilgal” as evidence of God’s righteousness to His people (Mic 6:5).</a:t>
            </a:r>
          </a:p>
          <a:p>
            <a:endParaRPr lang="en-US" dirty="0"/>
          </a:p>
          <a:p>
            <a:r>
              <a:rPr lang="en-US" dirty="0"/>
              <a:t>tb031315201</a:t>
            </a:r>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3922422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el-Hammam has been excavated by a team directed by Steven Collins since 2005. He believes the site may be biblical Sodom, Shittim, and the Roman city of </a:t>
            </a:r>
            <a:r>
              <a:rPr lang="en-US" dirty="0" err="1"/>
              <a:t>Livias</a:t>
            </a:r>
            <a:r>
              <a:rPr lang="en-US" dirty="0"/>
              <a:t> (</a:t>
            </a:r>
            <a:r>
              <a:rPr lang="en-US" dirty="0" err="1"/>
              <a:t>Julias</a:t>
            </a:r>
            <a:r>
              <a:rPr lang="en-US" dirty="0"/>
              <a:t>).</a:t>
            </a:r>
          </a:p>
          <a:p>
            <a:endParaRPr lang="en-US" dirty="0"/>
          </a:p>
          <a:p>
            <a:r>
              <a:rPr lang="en-US" dirty="0"/>
              <a:t>tb031315190</a:t>
            </a:r>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3563446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two candidates for Shittim are located 1.3 miles (2.1 km) from each other. See the next slide for a label marking Tell el-</a:t>
            </a:r>
            <a:r>
              <a:rPr lang="en-US" dirty="0" err="1"/>
              <a:t>Kefrein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tb031315215</a:t>
            </a:r>
          </a:p>
        </p:txBody>
      </p:sp>
      <p:sp>
        <p:nvSpPr>
          <p:cNvPr id="4" name="Slide Number Placeholder 3"/>
          <p:cNvSpPr>
            <a:spLocks noGrp="1"/>
          </p:cNvSpPr>
          <p:nvPr>
            <p:ph type="sldNum" sz="quarter" idx="10"/>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538224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two candidates for Shittim are located 1.3 miles (2.1 km)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tb031315215</a:t>
            </a:r>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3447605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foreground in this picture is the top of Tell el-</a:t>
            </a:r>
            <a:r>
              <a:rPr lang="en-US" dirty="0" err="1"/>
              <a:t>Kefrein</a:t>
            </a:r>
            <a:r>
              <a:rPr lang="en-US" dirty="0"/>
              <a:t>.</a:t>
            </a:r>
            <a:r>
              <a:rPr lang="en-US" baseline="0" dirty="0"/>
              <a:t> </a:t>
            </a:r>
            <a:r>
              <a:rPr lang="en-US" dirty="0"/>
              <a:t>Tell el-</a:t>
            </a:r>
            <a:r>
              <a:rPr lang="en-US" dirty="0" err="1"/>
              <a:t>Kefrein</a:t>
            </a:r>
            <a:r>
              <a:rPr lang="en-US" dirty="0"/>
              <a:t> (= Tall </a:t>
            </a:r>
            <a:r>
              <a:rPr lang="en-US" dirty="0" err="1"/>
              <a:t>Kafrein</a:t>
            </a:r>
            <a:r>
              <a:rPr lang="en-US" dirty="0"/>
              <a:t>) was on the caravan route from Arabia to the Mediterranean coast. It overlooks all the approaches to the southern</a:t>
            </a:r>
            <a:r>
              <a:rPr lang="en-US" baseline="0" dirty="0"/>
              <a:t> end of the Jordan River valley</a:t>
            </a:r>
            <a:r>
              <a:rPr lang="en-US" dirty="0"/>
              <a:t>, with a view of Jericho and even Jerusalem across the Jordan River. Excavations</a:t>
            </a:r>
            <a:r>
              <a:rPr lang="en-US" baseline="0" dirty="0"/>
              <a:t> by a Greek team began in 2002 and uncovered initial evidence of habitation from prehistoric to Islamic times, with significant levels </a:t>
            </a:r>
            <a:r>
              <a:rPr lang="en-US" dirty="0"/>
              <a:t>that date from the Middle Bronze to the Iron Age. It was suggested as a candidate for Abel-</a:t>
            </a:r>
            <a:r>
              <a:rPr lang="en-US" dirty="0" err="1"/>
              <a:t>shittim</a:t>
            </a:r>
            <a:r>
              <a:rPr lang="en-US" dirty="0"/>
              <a:t> by Albright in the 1920s, by Glueck in the 1940s,</a:t>
            </a:r>
            <a:r>
              <a:rPr lang="en-US" baseline="0" dirty="0"/>
              <a:t> and more recently by Rainey and </a:t>
            </a:r>
            <a:r>
              <a:rPr lang="en-US" baseline="0" dirty="0" err="1"/>
              <a:t>Notley</a:t>
            </a:r>
            <a:r>
              <a:rPr lang="en-US" baseline="0" dirty="0"/>
              <a:t> (2014:</a:t>
            </a:r>
            <a:r>
              <a:rPr lang="en-US" dirty="0"/>
              <a:t> 124)</a:t>
            </a:r>
            <a:r>
              <a:rPr lang="en-US" baseline="0" dirty="0"/>
              <a:t>.</a:t>
            </a:r>
          </a:p>
          <a:p>
            <a:endParaRPr lang="en-US" baseline="0" dirty="0"/>
          </a:p>
          <a:p>
            <a:pPr rtl="0"/>
            <a:r>
              <a:rPr lang="en-US" sz="1200" b="1" i="0" u="none" strike="noStrike" kern="1200" baseline="0" dirty="0">
                <a:solidFill>
                  <a:schemeClr val="tx1"/>
                </a:solidFill>
                <a:latin typeface="+mn-lt"/>
                <a:ea typeface="+mn-ea"/>
                <a:cs typeface="+mn-cs"/>
              </a:rPr>
              <a:t>Reference: </a:t>
            </a:r>
          </a:p>
          <a:p>
            <a:pPr marL="685800" indent="-685800">
              <a:tabLst>
                <a:tab pos="228600" algn="l"/>
              </a:tabLst>
            </a:pPr>
            <a:r>
              <a:rPr lang="en-US" dirty="0">
                <a:solidFill>
                  <a:srgbClr val="000000"/>
                </a:solidFill>
                <a:ea typeface="ＭＳ Ｐゴシック" pitchFamily="34" charset="-128"/>
                <a:cs typeface="Times New Roman" pitchFamily="18" charset="0"/>
              </a:rPr>
              <a:t>Rainey, Anson F. and </a:t>
            </a:r>
            <a:r>
              <a:rPr lang="en-US" dirty="0" err="1">
                <a:solidFill>
                  <a:srgbClr val="000000"/>
                </a:solidFill>
                <a:ea typeface="ＭＳ Ｐゴシック" pitchFamily="34" charset="-128"/>
                <a:cs typeface="Times New Roman" pitchFamily="18" charset="0"/>
              </a:rPr>
              <a:t>Notley</a:t>
            </a:r>
            <a:r>
              <a:rPr lang="en-US" dirty="0">
                <a:solidFill>
                  <a:srgbClr val="000000"/>
                </a:solidFill>
                <a:ea typeface="ＭＳ Ｐゴシック" pitchFamily="34" charset="-128"/>
                <a:cs typeface="Times New Roman" pitchFamily="18" charset="0"/>
              </a:rPr>
              <a:t>, R. Steven.</a:t>
            </a:r>
          </a:p>
          <a:p>
            <a:pPr marL="685800" indent="-457200">
              <a:tabLst>
                <a:tab pos="685800" algn="l"/>
              </a:tabLst>
            </a:pPr>
            <a:r>
              <a:rPr lang="en-US" dirty="0">
                <a:solidFill>
                  <a:srgbClr val="000000"/>
                </a:solidFill>
                <a:ea typeface="ＭＳ Ｐゴシック" pitchFamily="34" charset="-128"/>
                <a:cs typeface="Times New Roman" pitchFamily="18" charset="0"/>
              </a:rPr>
              <a:t>2014	</a:t>
            </a:r>
            <a:r>
              <a:rPr lang="en-US" i="1" dirty="0">
                <a:solidFill>
                  <a:srgbClr val="000000"/>
                </a:solidFill>
                <a:ea typeface="ＭＳ Ｐゴシック" pitchFamily="34" charset="-128"/>
                <a:cs typeface="Times New Roman" pitchFamily="18" charset="0"/>
              </a:rPr>
              <a:t>The Sacred Bridge. </a:t>
            </a:r>
            <a:r>
              <a:rPr lang="en-US" i="0" dirty="0">
                <a:solidFill>
                  <a:srgbClr val="000000"/>
                </a:solidFill>
                <a:ea typeface="ＭＳ Ｐゴシック" pitchFamily="34" charset="-128"/>
                <a:cs typeface="Times New Roman" pitchFamily="18" charset="0"/>
              </a:rPr>
              <a:t>2nd edition. </a:t>
            </a:r>
            <a:r>
              <a:rPr lang="en-US" dirty="0">
                <a:solidFill>
                  <a:srgbClr val="000000"/>
                </a:solidFill>
                <a:ea typeface="ＭＳ Ｐゴシック" pitchFamily="34" charset="-128"/>
                <a:cs typeface="Times New Roman" pitchFamily="18" charset="0"/>
              </a:rPr>
              <a:t>Jerusalem: </a:t>
            </a:r>
            <a:r>
              <a:rPr lang="en-US" dirty="0" err="1">
                <a:solidFill>
                  <a:srgbClr val="000000"/>
                </a:solidFill>
                <a:ea typeface="ＭＳ Ｐゴシック" pitchFamily="34" charset="-128"/>
                <a:cs typeface="Times New Roman" pitchFamily="18" charset="0"/>
              </a:rPr>
              <a:t>Carta</a:t>
            </a:r>
            <a:r>
              <a:rPr lang="en-US" dirty="0">
                <a:solidFill>
                  <a:srgbClr val="000000"/>
                </a:solidFill>
                <a:ea typeface="ＭＳ Ｐゴシック" pitchFamily="34" charset="-128"/>
                <a:cs typeface="Times New Roman" pitchFamily="18" charset="0"/>
              </a:rPr>
              <a:t>.</a:t>
            </a:r>
          </a:p>
          <a:p>
            <a:pPr rtl="0"/>
            <a:endParaRPr lang="en-US" sz="1200" b="1" i="0" u="none" strike="noStrike" kern="1200" baseline="0" dirty="0">
              <a:solidFill>
                <a:schemeClr val="tx1"/>
              </a:solidFill>
              <a:latin typeface="+mn-lt"/>
              <a:ea typeface="+mn-ea"/>
              <a:cs typeface="+mn-cs"/>
            </a:endParaRPr>
          </a:p>
          <a:p>
            <a:r>
              <a:rPr lang="en-US" dirty="0"/>
              <a:t>tb031315156</a:t>
            </a:r>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1063855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is a free sample of the Joshua 2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https://www.bibleplaces.com/joshua/</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 McKinny,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Joshua volume are provided free, lifetime updates to the collection. </a:t>
            </a:r>
            <a:endParaRPr lang="en-US" sz="12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9704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tb031315165</a:t>
            </a:r>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1009791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Hebrew word for acacia</a:t>
            </a:r>
            <a:r>
              <a:rPr lang="en-US" baseline="0" dirty="0"/>
              <a:t> wood is </a:t>
            </a:r>
            <a:r>
              <a:rPr lang="en-US" i="1" baseline="0" dirty="0" err="1"/>
              <a:t>shittah</a:t>
            </a:r>
            <a:r>
              <a:rPr lang="en-US" baseline="0" dirty="0"/>
              <a:t> (</a:t>
            </a:r>
            <a:r>
              <a:rPr lang="he-IL" sz="1200" b="0" i="0" u="none" strike="noStrike" kern="1200" baseline="0" dirty="0">
                <a:solidFill>
                  <a:schemeClr val="tx1"/>
                </a:solidFill>
                <a:latin typeface="+mn-lt"/>
                <a:ea typeface="+mn-ea"/>
                <a:cs typeface="+mn-cs"/>
              </a:rPr>
              <a:t>שִׁטָּה</a:t>
            </a:r>
            <a:r>
              <a:rPr lang="en-US" baseline="0" dirty="0"/>
              <a:t>), or the plural </a:t>
            </a:r>
            <a:r>
              <a:rPr lang="en-US" i="1" baseline="0" dirty="0" err="1"/>
              <a:t>shittim</a:t>
            </a:r>
            <a:r>
              <a:rPr lang="en-US" baseline="0" dirty="0"/>
              <a:t> (</a:t>
            </a:r>
            <a:r>
              <a:rPr lang="he-IL" sz="1200" b="0" i="0" u="none" strike="noStrike" kern="1200" baseline="0" dirty="0">
                <a:solidFill>
                  <a:schemeClr val="tx1"/>
                </a:solidFill>
                <a:latin typeface="+mn-lt"/>
                <a:ea typeface="+mn-ea"/>
                <a:cs typeface="+mn-cs"/>
              </a:rPr>
              <a:t>שִׁטִּים</a:t>
            </a:r>
            <a:r>
              <a:rPr lang="en-US" baseline="0" dirty="0"/>
              <a:t>), which has led some scholars to speculate that the location mentioned in this verse may have been known at that time for its acacia trees.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tb120703102</a:t>
            </a:r>
          </a:p>
        </p:txBody>
      </p:sp>
      <p:sp>
        <p:nvSpPr>
          <p:cNvPr id="4" name="Slide Number Placeholder 3"/>
          <p:cNvSpPr>
            <a:spLocks noGrp="1"/>
          </p:cNvSpPr>
          <p:nvPr>
            <p:ph type="sldNum" sz="quarter" idx="10"/>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1361169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map shows the relation between the area</a:t>
            </a:r>
            <a:r>
              <a:rPr lang="en-US" baseline="0" dirty="0"/>
              <a:t> of Abel-</a:t>
            </a:r>
            <a:r>
              <a:rPr lang="en-US" baseline="0" dirty="0" err="1"/>
              <a:t>shittim</a:t>
            </a:r>
            <a:r>
              <a:rPr lang="en-US" baseline="0" dirty="0"/>
              <a:t> and Jericho. </a:t>
            </a:r>
            <a:r>
              <a:rPr lang="en-US" baseline="0" dirty="0" err="1"/>
              <a:t>Num</a:t>
            </a:r>
            <a:r>
              <a:rPr lang="en-US" baseline="0" dirty="0"/>
              <a:t> 33:49 indicates that the Israelites camped between Beth-</a:t>
            </a:r>
            <a:r>
              <a:rPr lang="en-US" baseline="0" dirty="0" err="1"/>
              <a:t>jeshimoth</a:t>
            </a:r>
            <a:r>
              <a:rPr lang="en-US" baseline="0" dirty="0"/>
              <a:t> and Abel-</a:t>
            </a:r>
            <a:r>
              <a:rPr lang="en-US" baseline="0" dirty="0" err="1"/>
              <a:t>shittim</a:t>
            </a:r>
            <a:r>
              <a:rPr lang="en-US" baseline="0" dirty="0"/>
              <a:t>. </a:t>
            </a:r>
            <a:r>
              <a:rPr lang="en-US" dirty="0"/>
              <a:t>Beth-</a:t>
            </a:r>
            <a:r>
              <a:rPr lang="en-US" dirty="0" err="1"/>
              <a:t>jeshimoth</a:t>
            </a:r>
            <a:r>
              <a:rPr lang="en-US" dirty="0"/>
              <a:t> may be located </a:t>
            </a:r>
            <a:r>
              <a:rPr lang="en-US" baseline="0" dirty="0"/>
              <a:t>at </a:t>
            </a:r>
            <a:r>
              <a:rPr lang="en-US" dirty="0"/>
              <a:t>Tell </a:t>
            </a:r>
            <a:r>
              <a:rPr lang="en-US" dirty="0" err="1"/>
              <a:t>Azeimeh</a:t>
            </a:r>
            <a:r>
              <a:rPr lang="en-US" baseline="0" dirty="0"/>
              <a:t> (Tall al-‘</a:t>
            </a:r>
            <a:r>
              <a:rPr lang="en-US" baseline="0" dirty="0" err="1"/>
              <a:t>Azeimeh</a:t>
            </a:r>
            <a:r>
              <a:rPr lang="en-US" baseline="0" dirty="0"/>
              <a:t>), which preserves the name, fits the geographical details, and has remains from the Iron I-II. The Survey of Eastern Palestine was conducted by C. R. Condor in 1881, and this map was published in 1889. See the next slide for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sep01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460394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map shows the relation between the area</a:t>
            </a:r>
            <a:r>
              <a:rPr lang="en-US" baseline="0" dirty="0"/>
              <a:t> of Abel-shittim and Jericho. </a:t>
            </a:r>
            <a:r>
              <a:rPr lang="en-US" baseline="0" dirty="0" err="1"/>
              <a:t>Num</a:t>
            </a:r>
            <a:r>
              <a:rPr lang="en-US" baseline="0" dirty="0"/>
              <a:t> 33:49 indicates that the Israelites camped between Beth-</a:t>
            </a:r>
            <a:r>
              <a:rPr lang="en-US" baseline="0" dirty="0" err="1"/>
              <a:t>jeshimoth</a:t>
            </a:r>
            <a:r>
              <a:rPr lang="en-US" baseline="0" dirty="0"/>
              <a:t> and Abel-</a:t>
            </a:r>
            <a:r>
              <a:rPr lang="en-US" baseline="0" dirty="0" err="1"/>
              <a:t>shittim</a:t>
            </a:r>
            <a:r>
              <a:rPr lang="en-US" baseline="0" dirty="0"/>
              <a:t>. </a:t>
            </a:r>
            <a:r>
              <a:rPr lang="en-US" dirty="0"/>
              <a:t>Beth-</a:t>
            </a:r>
            <a:r>
              <a:rPr lang="en-US" dirty="0" err="1"/>
              <a:t>jeshimoth</a:t>
            </a:r>
            <a:r>
              <a:rPr lang="en-US" dirty="0"/>
              <a:t> may be located </a:t>
            </a:r>
            <a:r>
              <a:rPr lang="en-US" baseline="0" dirty="0"/>
              <a:t>at </a:t>
            </a:r>
            <a:r>
              <a:rPr lang="en-US" dirty="0"/>
              <a:t>Tell </a:t>
            </a:r>
            <a:r>
              <a:rPr lang="en-US" dirty="0" err="1"/>
              <a:t>Azeimeh</a:t>
            </a:r>
            <a:r>
              <a:rPr lang="en-US" baseline="0" dirty="0"/>
              <a:t> (Tall al-‘</a:t>
            </a:r>
            <a:r>
              <a:rPr lang="en-US" baseline="0" dirty="0" err="1"/>
              <a:t>Azeimeh</a:t>
            </a:r>
            <a:r>
              <a:rPr lang="en-US" baseline="0" dirty="0"/>
              <a:t>), which preserves the name, fits the geographical details, and has remains from the Iron I-II. The Survey of Eastern Palestine was conducted by C. R. Condor in 1881, and this map was published in 1889.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sep01</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460394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aerial view shows the broad, fertile plain that lies between Jericho and the Jordan River. The view is toward the east, looking back toward the Plains of Moab and </a:t>
            </a:r>
            <a:r>
              <a:rPr lang="en-US" baseline="0" dirty="0" err="1"/>
              <a:t>Shittim</a:t>
            </a:r>
            <a:r>
              <a:rPr lang="en-US" baseline="0" dirty="0"/>
              <a:t>. Notice the lushness of this area compared to its surroundings, due to the springs in this area. The prosperity of the city was due to its reliable water sources, which allowed the cultivation of crops. Combined with its low elevation (some 850 ft [260 m] below sea level) and heat, this allowed the regular cultivation of date palms, leading to its name “City of Palms” (</a:t>
            </a:r>
            <a:r>
              <a:rPr lang="en-US" baseline="0" dirty="0" err="1"/>
              <a:t>Judg</a:t>
            </a:r>
            <a:r>
              <a:rPr lang="en-US" baseline="0" dirty="0"/>
              <a:t> 1:16, 3:13). See the next slide for labels.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tb010703108</a:t>
            </a:r>
          </a:p>
        </p:txBody>
      </p:sp>
      <p:sp>
        <p:nvSpPr>
          <p:cNvPr id="4" name="Slide Number Placeholder 3"/>
          <p:cNvSpPr>
            <a:spLocks noGrp="1"/>
          </p:cNvSpPr>
          <p:nvPr>
            <p:ph type="sldNum" sz="quarter" idx="10"/>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425639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aerial view shows the broad, fertile plain that lies between Jericho and the Jordan River. The view is toward the east, looking back toward the Plains of Moab and </a:t>
            </a:r>
            <a:r>
              <a:rPr lang="en-US" baseline="0" dirty="0" err="1"/>
              <a:t>Shittim</a:t>
            </a:r>
            <a:r>
              <a:rPr lang="en-US" baseline="0" dirty="0"/>
              <a:t>. The </a:t>
            </a:r>
            <a:r>
              <a:rPr lang="en-US" baseline="0" dirty="0" err="1"/>
              <a:t>Wadi</a:t>
            </a:r>
            <a:r>
              <a:rPr lang="en-US" baseline="0" dirty="0"/>
              <a:t> </a:t>
            </a:r>
            <a:r>
              <a:rPr lang="en-US" baseline="0" dirty="0" err="1"/>
              <a:t>Qilt</a:t>
            </a:r>
            <a:r>
              <a:rPr lang="en-US" baseline="0" dirty="0"/>
              <a:t>, visible on the far right, originates near Jerusalem. Notice the lushness of this area compared to its surroundings, due to the springs in this area. The prosperity of the city was due to its reliable water sources, which allowed the cultivation of crops. Combined with its low elevation (some 850 </a:t>
            </a:r>
            <a:r>
              <a:rPr lang="en-US" baseline="0" dirty="0" err="1"/>
              <a:t>ft</a:t>
            </a:r>
            <a:r>
              <a:rPr lang="en-US" baseline="0" dirty="0"/>
              <a:t> [260 m] below sea level) and heat, this allowed the regular cultivation of date palms, leading to its name “City of Palms” (</a:t>
            </a:r>
            <a:r>
              <a:rPr lang="en-US" baseline="0" dirty="0" err="1"/>
              <a:t>Judg</a:t>
            </a:r>
            <a:r>
              <a:rPr lang="en-US" baseline="0" dirty="0"/>
              <a:t> 1:16, 3:13).</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tb010703108</a:t>
            </a:r>
          </a:p>
        </p:txBody>
      </p:sp>
      <p:sp>
        <p:nvSpPr>
          <p:cNvPr id="4" name="Slide Number Placeholder 3"/>
          <p:cNvSpPr>
            <a:spLocks noGrp="1"/>
          </p:cNvSpPr>
          <p:nvPr>
            <p:ph type="sldNum" sz="quarter" idx="10"/>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425639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Times New Roman" panose="02020603050405020304" pitchFamily="18" charset="0"/>
              </a:rPr>
              <a:t>This view of Jericho is</a:t>
            </a:r>
            <a:r>
              <a:rPr lang="en-US" baseline="0" dirty="0">
                <a:cs typeface="Times New Roman" panose="02020603050405020304" pitchFamily="18" charset="0"/>
              </a:rPr>
              <a:t> toward the north, up the Jordan Valley. The hills of the Judean desert rise steeply to the west. See the next slide for labels.</a:t>
            </a:r>
            <a:endParaRPr lang="en-US" dirty="0">
              <a:cs typeface="Times New Roman" panose="02020603050405020304" pitchFamily="18" charset="0"/>
            </a:endParaRPr>
          </a:p>
          <a:p>
            <a:pPr eaLnBrk="1" hangingPunct="1"/>
            <a:endParaRPr lang="en-US" dirty="0">
              <a:cs typeface="Times New Roman" panose="02020603050405020304" pitchFamily="18" charset="0"/>
            </a:endParaRPr>
          </a:p>
          <a:p>
            <a:pPr eaLnBrk="1" hangingPunct="1"/>
            <a:r>
              <a:rPr lang="en-US" dirty="0">
                <a:cs typeface="Times New Roman" panose="02020603050405020304" pitchFamily="18" charset="0"/>
              </a:rPr>
              <a:t>tb121704191</a:t>
            </a:r>
          </a:p>
        </p:txBody>
      </p:sp>
      <p:sp>
        <p:nvSpPr>
          <p:cNvPr id="4" name="Slide Number Placeholder 3"/>
          <p:cNvSpPr>
            <a:spLocks noGrp="1"/>
          </p:cNvSpPr>
          <p:nvPr>
            <p:ph type="sldNum" sz="quarter" idx="10"/>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1743092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This view of Jericho is</a:t>
            </a:r>
            <a:r>
              <a:rPr lang="en-US" baseline="0" dirty="0"/>
              <a:t> toward the north, up the Jordan Valley. The hills of the Judean desert rise steeply to the west.</a:t>
            </a:r>
          </a:p>
          <a:p>
            <a:pPr eaLnBrk="1" hangingPunct="1"/>
            <a:endParaRPr lang="en-US" dirty="0"/>
          </a:p>
          <a:p>
            <a:pPr eaLnBrk="1" hangingPunct="1"/>
            <a:r>
              <a:rPr lang="en-US" dirty="0"/>
              <a:t>tb121704191</a:t>
            </a:r>
          </a:p>
        </p:txBody>
      </p:sp>
      <p:sp>
        <p:nvSpPr>
          <p:cNvPr id="4" name="Slide Number Placeholder 3"/>
          <p:cNvSpPr>
            <a:spLocks noGrp="1"/>
          </p:cNvSpPr>
          <p:nvPr>
            <p:ph type="sldNum" sz="quarter" idx="10"/>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1743092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remains of the Old Testament city of Jericho (Tell es-Sultan) lie today on the outskirts of the modern city of Jericho. The mound was</a:t>
            </a:r>
            <a:r>
              <a:rPr lang="en-US" sz="1200" baseline="0" dirty="0"/>
              <a:t> excavated numerous times in the last century, revealing habitation as early as the Neolithic period. Much of the shape of the city is due to the massive Middle Bronze fortifications that were built around its perimeter. A spring, which was the water source for the ancient city, lies on its eastern side. See the next slide for labels.</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tb010703122</a:t>
            </a:r>
          </a:p>
        </p:txBody>
      </p:sp>
      <p:sp>
        <p:nvSpPr>
          <p:cNvPr id="4" name="Slide Number Placeholder 3"/>
          <p:cNvSpPr>
            <a:spLocks noGrp="1"/>
          </p:cNvSpPr>
          <p:nvPr>
            <p:ph type="sldNum" sz="quarter" idx="10"/>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641346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remains of the Old Testament city of Jericho (Tell es-Sultan) lie today on the outskirts of the modern city of Jericho. The mound was</a:t>
            </a:r>
            <a:r>
              <a:rPr lang="en-US" sz="1200" baseline="0" dirty="0"/>
              <a:t> excavated numerous times in the last century, revealing habitation as early as the Neolithic period. Much of the shape of the city is due to the massive Middle Bronze fortifications that were built around its perimeter. A spring, which was the water source for the ancient city, lies on its eastern side.</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tb010703122</a:t>
            </a:r>
          </a:p>
        </p:txBody>
      </p:sp>
      <p:sp>
        <p:nvSpPr>
          <p:cNvPr id="4" name="Slide Number Placeholder 3"/>
          <p:cNvSpPr>
            <a:spLocks noGrp="1"/>
          </p:cNvSpPr>
          <p:nvPr>
            <p:ph type="sldNum" sz="quarter" idx="10"/>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641346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street sign in Jerusalem identifies this street name in Hebrew, Arabic, and English as “Joshua son of Nun.” This street is located near </a:t>
            </a:r>
            <a:r>
              <a:rPr lang="en-US" dirty="0" err="1"/>
              <a:t>Emek</a:t>
            </a:r>
            <a:r>
              <a:rPr lang="en-US" dirty="0"/>
              <a:t> </a:t>
            </a:r>
            <a:r>
              <a:rPr lang="en-US" dirty="0" err="1"/>
              <a:t>Refaim</a:t>
            </a:r>
            <a:r>
              <a:rPr lang="en-US" dirty="0"/>
              <a:t> Street, southwest of the Old City.</a:t>
            </a:r>
          </a:p>
          <a:p>
            <a:endParaRPr lang="en-US" dirty="0"/>
          </a:p>
          <a:p>
            <a:r>
              <a:rPr lang="en-US" dirty="0"/>
              <a:t>tb072404783c</a:t>
            </a:r>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ws092414405</a:t>
            </a:r>
            <a:endParaRPr lang="en-US" sz="1200" dirty="0">
              <a:latin typeface="Times New Roman" pitchFamily="18" charset="0"/>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1305903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was taken by the German Air Force 304 on June 4, 1918 at 6:45 in the morning from an elevation of 16,400 feet (5,000 m). The dramatic effect of “Elisha’s Spring” on its eastern side is evident in the fertile fields.</a:t>
            </a:r>
            <a:r>
              <a:rPr lang="en-US" baseline="0" dirty="0"/>
              <a:t> </a:t>
            </a:r>
            <a:r>
              <a:rPr lang="en-US" dirty="0"/>
              <a:t>This image comes from Gustaf Dalman, </a:t>
            </a:r>
            <a:r>
              <a:rPr lang="de-DE" sz="1200" i="1" kern="1200" dirty="0">
                <a:solidFill>
                  <a:schemeClr val="tx1"/>
                </a:solidFill>
                <a:effectLst/>
                <a:latin typeface="+mn-lt"/>
                <a:ea typeface="+mn-ea"/>
                <a:cs typeface="+mn-cs"/>
              </a:rPr>
              <a:t>Hundert deutsche Fliegerbilder aus Palaestina</a:t>
            </a:r>
            <a:r>
              <a:rPr lang="de-DE" sz="1200" i="0" kern="1200" dirty="0">
                <a:solidFill>
                  <a:schemeClr val="tx1"/>
                </a:solidFill>
                <a:effectLst/>
                <a:latin typeface="+mn-lt"/>
                <a:ea typeface="+mn-ea"/>
                <a:cs typeface="+mn-cs"/>
              </a:rPr>
              <a:t> (1925); an English edition is forthcoming from BiblePlaces.com. See the next slide for labels. </a:t>
            </a:r>
            <a:endParaRPr lang="en-US" dirty="0"/>
          </a:p>
          <a:p>
            <a:endParaRPr lang="en-US" dirty="0"/>
          </a:p>
          <a:p>
            <a:r>
              <a:rPr lang="en-US" dirty="0"/>
              <a:t>gd0071</a:t>
            </a:r>
          </a:p>
        </p:txBody>
      </p:sp>
      <p:sp>
        <p:nvSpPr>
          <p:cNvPr id="4" name="Slide Number Placeholder 3"/>
          <p:cNvSpPr>
            <a:spLocks noGrp="1"/>
          </p:cNvSpPr>
          <p:nvPr>
            <p:ph type="sldNum" sz="quarter" idx="10"/>
          </p:nvPr>
        </p:nvSpPr>
        <p:spPr/>
        <p:txBody>
          <a:bodyPr/>
          <a:lstStyle/>
          <a:p>
            <a:fld id="{4E4946A3-FD68-4E77-9DEF-1E7536A4AD96}" type="slidenum">
              <a:rPr lang="en-US" smtClean="0"/>
              <a:t>31</a:t>
            </a:fld>
            <a:endParaRPr lang="en-US"/>
          </a:p>
        </p:txBody>
      </p:sp>
    </p:spTree>
    <p:extLst>
      <p:ext uri="{BB962C8B-B14F-4D97-AF65-F5344CB8AC3E}">
        <p14:creationId xmlns:p14="http://schemas.microsoft.com/office/powerpoint/2010/main" val="1454828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was taken by the German Air Force 304 on June 4, 1918 at 6:45 in the morning from an elevation of 16,400 feet (5,000 m). The dramatic effect of “Elisha’s Spring” on its eastern side is evident in the fertile fields. Jebel </a:t>
            </a:r>
            <a:r>
              <a:rPr lang="en-US" dirty="0" err="1"/>
              <a:t>Kuruntul</a:t>
            </a:r>
            <a:r>
              <a:rPr lang="en-US" dirty="0"/>
              <a:t> is the traditional Mount of Temptation. Tell es-Samarat is the location of King Herod’s hippodrome. This image comes from </a:t>
            </a:r>
            <a:r>
              <a:rPr lang="en-US" dirty="0" err="1"/>
              <a:t>Gustaf</a:t>
            </a:r>
            <a:r>
              <a:rPr lang="en-US" dirty="0"/>
              <a:t> </a:t>
            </a:r>
            <a:r>
              <a:rPr lang="en-US" dirty="0" err="1"/>
              <a:t>Dalman</a:t>
            </a:r>
            <a:r>
              <a:rPr lang="en-US" dirty="0"/>
              <a:t>, </a:t>
            </a:r>
            <a:r>
              <a:rPr lang="de-DE" sz="1200" i="1" kern="1200" dirty="0">
                <a:solidFill>
                  <a:schemeClr val="tx1"/>
                </a:solidFill>
                <a:effectLst/>
                <a:latin typeface="+mn-lt"/>
                <a:ea typeface="+mn-ea"/>
                <a:cs typeface="+mn-cs"/>
              </a:rPr>
              <a:t>Hundert deutsche Fliegerbilder aus Palaestina</a:t>
            </a:r>
            <a:r>
              <a:rPr lang="de-DE" sz="1200" i="0" kern="1200" dirty="0">
                <a:solidFill>
                  <a:schemeClr val="tx1"/>
                </a:solidFill>
                <a:effectLst/>
                <a:latin typeface="+mn-lt"/>
                <a:ea typeface="+mn-ea"/>
                <a:cs typeface="+mn-cs"/>
              </a:rPr>
              <a:t> (1925); an English edition is forthcoming from BiblePlaces.com. </a:t>
            </a:r>
            <a:endParaRPr lang="en-US" dirty="0"/>
          </a:p>
          <a:p>
            <a:endParaRPr lang="en-US" dirty="0"/>
          </a:p>
          <a:p>
            <a:r>
              <a:rPr lang="en-US" dirty="0"/>
              <a:t>gd0071</a:t>
            </a:r>
          </a:p>
        </p:txBody>
      </p:sp>
      <p:sp>
        <p:nvSpPr>
          <p:cNvPr id="4" name="Slide Number Placeholder 3"/>
          <p:cNvSpPr>
            <a:spLocks noGrp="1"/>
          </p:cNvSpPr>
          <p:nvPr>
            <p:ph type="sldNum" sz="quarter" idx="10"/>
          </p:nvPr>
        </p:nvSpPr>
        <p:spPr/>
        <p:txBody>
          <a:bodyPr/>
          <a:lstStyle/>
          <a:p>
            <a:fld id="{4E4946A3-FD68-4E77-9DEF-1E7536A4AD96}" type="slidenum">
              <a:rPr lang="en-US" smtClean="0"/>
              <a:t>32</a:t>
            </a:fld>
            <a:endParaRPr lang="en-US"/>
          </a:p>
        </p:txBody>
      </p:sp>
    </p:spTree>
    <p:extLst>
      <p:ext uri="{BB962C8B-B14F-4D97-AF65-F5344CB8AC3E}">
        <p14:creationId xmlns:p14="http://schemas.microsoft.com/office/powerpoint/2010/main" val="3702673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name “Jericho” (</a:t>
            </a:r>
            <a:r>
              <a:rPr lang="he-IL" sz="1200" b="0" i="0" u="none" strike="noStrike" kern="1200" baseline="0" dirty="0">
                <a:solidFill>
                  <a:schemeClr val="tx1"/>
                </a:solidFill>
                <a:latin typeface="+mn-lt"/>
                <a:ea typeface="+mn-ea"/>
                <a:cs typeface="+mn-cs"/>
              </a:rPr>
              <a:t>יְרִחוֹ</a:t>
            </a:r>
            <a:r>
              <a:rPr lang="en-US" dirty="0"/>
              <a:t>) may be related to the Hebrew word for “moon,” </a:t>
            </a:r>
            <a:r>
              <a:rPr lang="en-US" sz="1200" b="0" i="1" u="none" strike="noStrike" kern="1200" baseline="0" dirty="0" err="1">
                <a:solidFill>
                  <a:schemeClr val="tx1"/>
                </a:solidFill>
                <a:latin typeface="+mn-lt"/>
                <a:ea typeface="+mn-ea"/>
                <a:cs typeface="+mn-cs"/>
              </a:rPr>
              <a:t>yareach</a:t>
            </a:r>
            <a:r>
              <a:rPr lang="en-US" dirty="0"/>
              <a:t> (</a:t>
            </a:r>
            <a:r>
              <a:rPr lang="he-IL" sz="1200" b="0" i="0" u="none" strike="noStrike" kern="1200" baseline="0" dirty="0">
                <a:solidFill>
                  <a:schemeClr val="tx1"/>
                </a:solidFill>
                <a:latin typeface="+mn-lt"/>
                <a:ea typeface="+mn-ea"/>
                <a:cs typeface="+mn-cs"/>
              </a:rPr>
              <a:t>יָרֵחַ</a:t>
            </a:r>
            <a:r>
              <a:rPr lang="en-US" dirty="0"/>
              <a:t>). It is possible that Jericho was especially associated with the worship of the moon goddess. This</a:t>
            </a:r>
            <a:r>
              <a:rPr lang="en-US" baseline="0" dirty="0"/>
              <a:t> modern sculpture in Jericho features several symbols related to the moon.</a:t>
            </a:r>
            <a:endParaRPr lang="en-US" dirty="0"/>
          </a:p>
          <a:p>
            <a:endParaRPr lang="en-US" dirty="0"/>
          </a:p>
          <a:p>
            <a:r>
              <a:rPr lang="en-US" dirty="0"/>
              <a:t>adr0807115961</a:t>
            </a:r>
          </a:p>
        </p:txBody>
      </p:sp>
      <p:sp>
        <p:nvSpPr>
          <p:cNvPr id="4" name="Slide Number Placeholder 3"/>
          <p:cNvSpPr>
            <a:spLocks noGrp="1"/>
          </p:cNvSpPr>
          <p:nvPr>
            <p:ph type="sldNum" sz="quarter" idx="10"/>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9788178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Archaeology</a:t>
            </a:r>
            <a:r>
              <a:rPr lang="en-US" baseline="0" dirty="0"/>
              <a:t> has shown that v</a:t>
            </a:r>
            <a:r>
              <a:rPr lang="en-US" dirty="0"/>
              <a:t>irtually all construction in ancient Jericho was of either</a:t>
            </a:r>
            <a:r>
              <a:rPr lang="en-US" baseline="0" dirty="0"/>
              <a:t> stone or mudbrick. This small modern house at Jericho is made of mudbrick, although in antiquity roofs were flat, rather than sloped like this one. </a:t>
            </a:r>
            <a:endParaRPr lang="en-US" dirty="0"/>
          </a:p>
          <a:p>
            <a:endParaRPr lang="en-US" dirty="0"/>
          </a:p>
          <a:p>
            <a:r>
              <a:rPr lang="en-US" dirty="0"/>
              <a:t>tb051106878</a:t>
            </a:r>
          </a:p>
        </p:txBody>
      </p:sp>
      <p:sp>
        <p:nvSpPr>
          <p:cNvPr id="4" name="Slide Number Placeholder 3"/>
          <p:cNvSpPr>
            <a:spLocks noGrp="1"/>
          </p:cNvSpPr>
          <p:nvPr>
            <p:ph type="sldNum" sz="quarter" idx="10"/>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11810590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stone-built gate complex from Megiddo,</a:t>
            </a:r>
            <a:r>
              <a:rPr lang="en-US" baseline="0" dirty="0"/>
              <a:t> although incomplete, shows the imposing nature of ancient gate systems. They typically had multiple sets of doors that would be closed in the evening. Rahab told the king that the spies had left during the busy time prior to the closing of the gate, the best time to enter or leave undetected.</a:t>
            </a:r>
            <a:endParaRPr lang="en-US" dirty="0"/>
          </a:p>
          <a:p>
            <a:endParaRPr lang="en-US" dirty="0"/>
          </a:p>
          <a:p>
            <a:r>
              <a:rPr lang="en-US" dirty="0"/>
              <a:t>tb032901104</a:t>
            </a:r>
          </a:p>
        </p:txBody>
      </p:sp>
      <p:sp>
        <p:nvSpPr>
          <p:cNvPr id="4" name="Slide Number Placeholder 3"/>
          <p:cNvSpPr>
            <a:spLocks noGrp="1"/>
          </p:cNvSpPr>
          <p:nvPr>
            <p:ph type="sldNum" sz="quarter" idx="10"/>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1134574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gate of Jericho has not been found, but it may have resembled this well-preserved example from Tel Dan. Along with a mudbrick gate found at Ashkelon, this is a very rare example of an early arched gate. It was the Romans who introduced the wide-scale use of the arch in architecture.</a:t>
            </a:r>
          </a:p>
          <a:p>
            <a:endParaRPr lang="en-US" dirty="0"/>
          </a:p>
          <a:p>
            <a:r>
              <a:rPr lang="en-US" dirty="0"/>
              <a:t>tb011206375</a:t>
            </a:r>
          </a:p>
        </p:txBody>
      </p:sp>
      <p:sp>
        <p:nvSpPr>
          <p:cNvPr id="4" name="Slide Number Placeholder 3"/>
          <p:cNvSpPr>
            <a:spLocks noGrp="1"/>
          </p:cNvSpPr>
          <p:nvPr>
            <p:ph type="sldNum" sz="quarter" idx="10"/>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121701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weathered sign marks a modern entrance to the area of Jericho.</a:t>
            </a:r>
          </a:p>
          <a:p>
            <a:endParaRPr lang="en-US" dirty="0"/>
          </a:p>
          <a:p>
            <a:r>
              <a:rPr lang="en-US" dirty="0"/>
              <a:t>tb113006523</a:t>
            </a:r>
          </a:p>
        </p:txBody>
      </p:sp>
      <p:sp>
        <p:nvSpPr>
          <p:cNvPr id="4" name="Slide Number Placeholder 3"/>
          <p:cNvSpPr>
            <a:spLocks noGrp="1"/>
          </p:cNvSpPr>
          <p:nvPr>
            <p:ph type="sldNum" sz="quarter" idx="10"/>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796918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Later gates often consisted of both a very large set of doors and a smaller door that could be opened for individual persons to pass. This American Colony photograph was taken between 1900 and 1920.</a:t>
            </a:r>
          </a:p>
          <a:p>
            <a:endParaRPr lang="en-US" sz="1200" b="0" i="0" kern="1200" dirty="0">
              <a:solidFill>
                <a:schemeClr val="tx1"/>
              </a:solidFill>
              <a:effectLst/>
              <a:latin typeface="+mn-lt"/>
              <a:ea typeface="+mn-ea"/>
              <a:cs typeface="+mn-cs"/>
            </a:endParaRPr>
          </a:p>
          <a:p>
            <a:r>
              <a:rPr lang="en-US" dirty="0"/>
              <a:t>mat04998</a:t>
            </a:r>
          </a:p>
        </p:txBody>
      </p:sp>
      <p:sp>
        <p:nvSpPr>
          <p:cNvPr id="4" name="Slide Number Placeholder 3"/>
          <p:cNvSpPr>
            <a:spLocks noGrp="1"/>
          </p:cNvSpPr>
          <p:nvPr>
            <p:ph type="sldNum" sz="quarter" idx="10"/>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19168488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reconstruction</a:t>
            </a:r>
            <a:r>
              <a:rPr lang="en-US" baseline="0" dirty="0"/>
              <a:t> at </a:t>
            </a:r>
            <a:r>
              <a:rPr lang="en-US" baseline="0" dirty="0" err="1"/>
              <a:t>Qatzrin</a:t>
            </a:r>
            <a:r>
              <a:rPr lang="en-US" baseline="0" dirty="0"/>
              <a:t> shows the typical way in which flat roofs were constructed. Once the walls were built to their full height, wooden beams were laid across, and smaller sticks were laid across the beams. The entire surface was then coated with plaster, providing a flat, sturdy roof that could also be used for other purposes, including working and sleeping. This photo was taken at the </a:t>
            </a:r>
            <a:r>
              <a:rPr lang="en-US" dirty="0" err="1"/>
              <a:t>Qatzrin</a:t>
            </a:r>
            <a:r>
              <a:rPr lang="en-US" dirty="0"/>
              <a:t> Museum.</a:t>
            </a:r>
          </a:p>
          <a:p>
            <a:endParaRPr lang="en-US" dirty="0"/>
          </a:p>
          <a:p>
            <a:r>
              <a:rPr lang="en-US" dirty="0"/>
              <a:t>tb041103238</a:t>
            </a:r>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1937959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map shows five fords across the Jordan that were recorded in the 19th century, and the map represents the approximate width of the Jordan River at flood stage based on modern information. </a:t>
            </a:r>
            <a:r>
              <a:rPr lang="en-US" baseline="0" dirty="0"/>
              <a:t>The Israelites were encamped between Abel-shittim/Shittim and Beth-</a:t>
            </a:r>
            <a:r>
              <a:rPr lang="en-US" baseline="0" dirty="0" err="1"/>
              <a:t>jeshimoth</a:t>
            </a:r>
            <a:r>
              <a:rPr lang="en-US" baseline="0" dirty="0"/>
              <a:t> (Num 33:49). </a:t>
            </a:r>
            <a:r>
              <a:rPr lang="en-US" sz="1200" kern="1200" dirty="0">
                <a:solidFill>
                  <a:schemeClr val="tx1"/>
                </a:solidFill>
                <a:effectLst/>
                <a:latin typeface="+mn-lt"/>
                <a:ea typeface="+mn-ea"/>
                <a:cs typeface="+mn-cs"/>
              </a:rPr>
              <a:t>This map was created by A.D. Riddle, </a:t>
            </a:r>
            <a:r>
              <a:rPr lang="en-US" sz="1200" kern="1200" dirty="0" err="1">
                <a:solidFill>
                  <a:schemeClr val="tx1"/>
                </a:solidFill>
                <a:effectLst/>
                <a:latin typeface="+mn-lt"/>
                <a:ea typeface="+mn-ea"/>
                <a:cs typeface="+mn-cs"/>
              </a:rPr>
              <a:t>RiddleMaps.com</a:t>
            </a:r>
            <a:r>
              <a:rPr lang="en-US" sz="1200" kern="1200" dirty="0">
                <a:solidFill>
                  <a:schemeClr val="tx1"/>
                </a:solidFill>
                <a:effectLst/>
                <a:latin typeface="+mn-lt"/>
                <a:ea typeface="+mn-ea"/>
                <a:cs typeface="+mn-cs"/>
              </a:rPr>
              <a:t>. Data source: ASTER-GDEM 2 was used to render the terrain (https://</a:t>
            </a:r>
            <a:r>
              <a:rPr lang="en-US" sz="1200" kern="1200" dirty="0" err="1">
                <a:solidFill>
                  <a:schemeClr val="tx1"/>
                </a:solidFill>
                <a:effectLst/>
                <a:latin typeface="+mn-lt"/>
                <a:ea typeface="+mn-ea"/>
                <a:cs typeface="+mn-cs"/>
              </a:rPr>
              <a:t>asterweb.jpl.nasa.gov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gdem.asp</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24543764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layer of mud/plaster on top of the roof can be seen. This photo</a:t>
            </a:r>
            <a:r>
              <a:rPr lang="en-US" baseline="0" dirty="0"/>
              <a:t> was taken at </a:t>
            </a:r>
            <a:r>
              <a:rPr lang="en-US" dirty="0"/>
              <a:t>Nazareth Village.</a:t>
            </a:r>
          </a:p>
          <a:p>
            <a:endParaRPr lang="en-US" dirty="0"/>
          </a:p>
          <a:p>
            <a:r>
              <a:rPr lang="en-US" dirty="0"/>
              <a:t>tb053005488</a:t>
            </a:r>
          </a:p>
        </p:txBody>
      </p:sp>
      <p:sp>
        <p:nvSpPr>
          <p:cNvPr id="4" name="Slide Number Placeholder 3"/>
          <p:cNvSpPr>
            <a:spLocks noGrp="1"/>
          </p:cNvSpPr>
          <p:nvPr>
            <p:ph type="sldNum" sz="quarter" idx="10"/>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18487123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Roofs of this sort required constant maintenance to keep them in</a:t>
            </a:r>
            <a:r>
              <a:rPr lang="en-US" baseline="0" dirty="0"/>
              <a:t> working order. </a:t>
            </a:r>
            <a:r>
              <a:rPr lang="en-US" dirty="0"/>
              <a:t>This photo</a:t>
            </a:r>
            <a:r>
              <a:rPr lang="en-US" baseline="0" dirty="0"/>
              <a:t> was taken at </a:t>
            </a:r>
            <a:r>
              <a:rPr lang="en-US" dirty="0"/>
              <a:t>Nazareth Village.</a:t>
            </a:r>
          </a:p>
          <a:p>
            <a:endParaRPr lang="en-US" dirty="0"/>
          </a:p>
          <a:p>
            <a:r>
              <a:rPr lang="en-US" dirty="0"/>
              <a:t>tb053005496</a:t>
            </a:r>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11956909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long,</a:t>
            </a:r>
            <a:r>
              <a:rPr lang="en-US" baseline="0" dirty="0"/>
              <a:t> hot, dry summers the clay covering on the flat roofs would crack. This was remedied when rain came again by the use of a heavy stone roller that compacted and smoothed the clay, making the roof watertight again.</a:t>
            </a:r>
            <a:r>
              <a:rPr lang="en-US" dirty="0"/>
              <a:t> This roof roller was photographed at the Golan Archaeological Museum at </a:t>
            </a:r>
            <a:r>
              <a:rPr lang="en-US" dirty="0" err="1"/>
              <a:t>Qatzrin</a:t>
            </a:r>
            <a:r>
              <a:rPr lang="en-US" dirty="0"/>
              <a:t>.</a:t>
            </a:r>
          </a:p>
          <a:p>
            <a:endParaRPr lang="en-US" dirty="0"/>
          </a:p>
          <a:p>
            <a:r>
              <a:rPr lang="en-US" dirty="0"/>
              <a:t>tb053016989</a:t>
            </a:r>
          </a:p>
        </p:txBody>
      </p:sp>
      <p:sp>
        <p:nvSpPr>
          <p:cNvPr id="4" name="Slide Number Placeholder 3"/>
          <p:cNvSpPr>
            <a:spLocks noGrp="1"/>
          </p:cNvSpPr>
          <p:nvPr>
            <p:ph type="sldNum" sz="quarter" idx="10"/>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11956909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Roofs made excellent surfaces for drying a variety of different items. They typically had full sun</a:t>
            </a:r>
            <a:r>
              <a:rPr lang="en-US" sz="1200" b="0" i="0" kern="1200" baseline="0" dirty="0">
                <a:solidFill>
                  <a:schemeClr val="tx1"/>
                </a:solidFill>
                <a:effectLst/>
                <a:latin typeface="+mn-lt"/>
                <a:ea typeface="+mn-ea"/>
                <a:cs typeface="+mn-cs"/>
              </a:rPr>
              <a:t> exposure and were out of the way of animals and street-level dirt and dust.</a:t>
            </a:r>
            <a:r>
              <a:rPr lang="en-US" sz="1200" b="0" i="0" kern="1200" dirty="0">
                <a:solidFill>
                  <a:schemeClr val="tx1"/>
                </a:solidFill>
                <a:effectLst/>
                <a:latin typeface="+mn-lt"/>
                <a:ea typeface="+mn-ea"/>
                <a:cs typeface="+mn-cs"/>
              </a:rPr>
              <a:t> This photo shows a flat roof</a:t>
            </a:r>
            <a:r>
              <a:rPr lang="en-US" sz="1200" b="0" i="0" kern="1200" baseline="0" dirty="0">
                <a:solidFill>
                  <a:schemeClr val="tx1"/>
                </a:solidFill>
                <a:effectLst/>
                <a:latin typeface="+mn-lt"/>
                <a:ea typeface="+mn-ea"/>
                <a:cs typeface="+mn-cs"/>
              </a:rPr>
              <a:t> being used for drying fruits. This American Colony photograph was taken between </a:t>
            </a:r>
            <a:r>
              <a:rPr lang="en-US" sz="1200" b="0" i="0" kern="1200" dirty="0">
                <a:solidFill>
                  <a:schemeClr val="tx1"/>
                </a:solidFill>
                <a:effectLst/>
                <a:latin typeface="+mn-lt"/>
                <a:ea typeface="+mn-ea"/>
                <a:cs typeface="+mn-cs"/>
              </a:rPr>
              <a:t>1900 and 1920.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mat05300</a:t>
            </a:r>
          </a:p>
        </p:txBody>
      </p:sp>
      <p:sp>
        <p:nvSpPr>
          <p:cNvPr id="4" name="Slide Number Placeholder 3"/>
          <p:cNvSpPr>
            <a:spLocks noGrp="1"/>
          </p:cNvSpPr>
          <p:nvPr>
            <p:ph type="sldNum" sz="quarter" idx="10"/>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716074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Flax had several different uses in the ancient world. The stems</a:t>
            </a:r>
            <a:r>
              <a:rPr lang="en-US" baseline="0" dirty="0"/>
              <a:t> were valued for their fiber, used to make linen, and is most likely the use intended by Rahab. The seeds, though small, could also be eaten, either whole or ground into a meal. Today the seeds are used to produce linseed oil.</a:t>
            </a:r>
            <a:endParaRPr lang="en-US" dirty="0"/>
          </a:p>
          <a:p>
            <a:endParaRPr lang="en-US" dirty="0"/>
          </a:p>
          <a:p>
            <a:r>
              <a:rPr lang="en-US" dirty="0"/>
              <a:t>gs040197517</a:t>
            </a:r>
          </a:p>
        </p:txBody>
      </p:sp>
      <p:sp>
        <p:nvSpPr>
          <p:cNvPr id="4" name="Slide Number Placeholder 3"/>
          <p:cNvSpPr>
            <a:spLocks noGrp="1"/>
          </p:cNvSpPr>
          <p:nvPr>
            <p:ph type="sldNum" sz="quarter" idx="10"/>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1055065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Ramat HaNadiv is a nature</a:t>
            </a:r>
            <a:r>
              <a:rPr lang="en-US" baseline="0" dirty="0"/>
              <a:t> park in northern Israel, at the southern end of the Mount Carmel range.</a:t>
            </a:r>
            <a:endParaRPr lang="en-US" dirty="0"/>
          </a:p>
          <a:p>
            <a:endParaRPr lang="en-US" dirty="0"/>
          </a:p>
          <a:p>
            <a:r>
              <a:rPr lang="en-US" dirty="0"/>
              <a:t>gs040197521</a:t>
            </a:r>
          </a:p>
        </p:txBody>
      </p:sp>
      <p:sp>
        <p:nvSpPr>
          <p:cNvPr id="4" name="Slide Number Placeholder 3"/>
          <p:cNvSpPr>
            <a:spLocks noGrp="1"/>
          </p:cNvSpPr>
          <p:nvPr>
            <p:ph type="sldNum" sz="quarter" idx="10"/>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14491348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tb032505994</a:t>
            </a:r>
          </a:p>
        </p:txBody>
      </p:sp>
      <p:sp>
        <p:nvSpPr>
          <p:cNvPr id="4" name="Slide Number Placeholder 3"/>
          <p:cNvSpPr>
            <a:spLocks noGrp="1"/>
          </p:cNvSpPr>
          <p:nvPr>
            <p:ph type="sldNum" sz="quarter" idx="10"/>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12175290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cs typeface="Times New Roman" pitchFamily="18" charset="0"/>
              </a:rPr>
              <a:t>In ancient times flax was used for everything from fishing nets to wicks for lamps. The priest’s clothes, according to God’s instructions in Leviticus, were made of linen.</a:t>
            </a:r>
          </a:p>
          <a:p>
            <a:endParaRPr lang="en-US" dirty="0">
              <a:latin typeface="+mn-lt"/>
            </a:endParaRPr>
          </a:p>
          <a:p>
            <a:r>
              <a:rPr lang="en-US" dirty="0">
                <a:latin typeface="+mn-lt"/>
              </a:rPr>
              <a:t>adr1603247174</a:t>
            </a:r>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14390510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men of Jericho hoped to run down the Israelite spies and capture or kill them, as these Assyrian soldiers are doing to their Arab enemies in the relief shown here.</a:t>
            </a:r>
            <a:r>
              <a:rPr lang="en-US" baseline="0" dirty="0"/>
              <a:t> This relief comes from the</a:t>
            </a:r>
            <a:r>
              <a:rPr lang="en-US" dirty="0"/>
              <a:t> north palace of Ashurbanipal</a:t>
            </a:r>
            <a:r>
              <a:rPr lang="en-US" baseline="0" dirty="0"/>
              <a:t> at</a:t>
            </a:r>
            <a:r>
              <a:rPr lang="en-US" dirty="0"/>
              <a:t> Nineveh, dating roughly to 640 BC. It was photographed at the British</a:t>
            </a:r>
            <a:r>
              <a:rPr lang="en-US" baseline="0" dirty="0"/>
              <a:t> Museum.</a:t>
            </a:r>
            <a:endParaRPr lang="en-US" dirty="0"/>
          </a:p>
          <a:p>
            <a:endParaRPr lang="en-US" dirty="0"/>
          </a:p>
          <a:p>
            <a:r>
              <a:rPr lang="en-US" dirty="0"/>
              <a:t>tb112004748</a:t>
            </a:r>
          </a:p>
        </p:txBody>
      </p:sp>
      <p:sp>
        <p:nvSpPr>
          <p:cNvPr id="4" name="Slide Number Placeholder 3"/>
          <p:cNvSpPr>
            <a:spLocks noGrp="1"/>
          </p:cNvSpPr>
          <p:nvPr>
            <p:ph type="sldNum" sz="quarter" idx="10"/>
          </p:nvPr>
        </p:nvSpPr>
        <p:spPr/>
        <p:txBody>
          <a:bodyPr/>
          <a:lstStyle/>
          <a:p>
            <a:fld id="{4E4946A3-FD68-4E77-9DEF-1E7536A4AD96}" type="slidenum">
              <a:rPr lang="en-US" smtClean="0"/>
              <a:t>48</a:t>
            </a:fld>
            <a:endParaRPr lang="en-US"/>
          </a:p>
        </p:txBody>
      </p:sp>
    </p:spTree>
    <p:extLst>
      <p:ext uri="{BB962C8B-B14F-4D97-AF65-F5344CB8AC3E}">
        <p14:creationId xmlns:p14="http://schemas.microsoft.com/office/powerpoint/2010/main" val="17920414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this image, captured Hittite spies are beaten by Egyptians (top right) in front of the war tent of Ramses II. Had the Israelite spies been captured they would have likely experienced a similar fate. This scene appears on the wall of the Great Temple of Ramesses II at Abu Simbel. </a:t>
            </a:r>
          </a:p>
          <a:p>
            <a:endParaRPr lang="en-US" dirty="0">
              <a:cs typeface="Calibri"/>
            </a:endParaRPr>
          </a:p>
          <a:p>
            <a:r>
              <a:rPr lang="en-US" dirty="0"/>
              <a:t>adr1603215724</a:t>
            </a:r>
          </a:p>
        </p:txBody>
      </p:sp>
      <p:sp>
        <p:nvSpPr>
          <p:cNvPr id="4" name="Slide Number Placeholder 3"/>
          <p:cNvSpPr>
            <a:spLocks noGrp="1"/>
          </p:cNvSpPr>
          <p:nvPr>
            <p:ph type="sldNum" sz="quarter" idx="10"/>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1792041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photo provides a broad view of the land where the events of chapter 2 took place. At the beginning of the chapter, the spies leave Shittim and travel to Jericho. At the end, they journey from the hills in the foreground back across the Jordan River to the Israelite encampment. See the next slide for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tb121704157</a:t>
            </a:r>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19093823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the construction of bridges, rivers had to be crossed by wading or swimming across. Some places</a:t>
            </a:r>
            <a:r>
              <a:rPr lang="en-US" baseline="0" dirty="0"/>
              <a:t> were naturally easier to cross because of depth, the steepness of the banks, and the makeup of the river bottom. Roads led to and from these crossing places and would have been the natural place to look for the fleeing spies. In a flat plain like the lower Jordan, the location of fords sometimes changes as the course of the river changes, making it impossible to tell exactly where the ancient ford might have been located. This is an early photo of one of the fords of the Jordan. This photograph comes from </a:t>
            </a:r>
            <a:r>
              <a:rPr lang="en-US" i="1" baseline="0" dirty="0"/>
              <a:t>Earthly Footsteps of the Man of Galilee</a:t>
            </a:r>
            <a:r>
              <a:rPr lang="en-US" i="0" baseline="0" dirty="0"/>
              <a:t> and was taken in the early 1890s.</a:t>
            </a:r>
            <a:endParaRPr lang="en-US" dirty="0"/>
          </a:p>
          <a:p>
            <a:endParaRPr lang="en-US" dirty="0"/>
          </a:p>
          <a:p>
            <a:r>
              <a:rPr lang="en-US" dirty="0"/>
              <a:t>ef0161</a:t>
            </a:r>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17920414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map shows the relation between the area</a:t>
            </a:r>
            <a:r>
              <a:rPr lang="en-US" baseline="0" dirty="0"/>
              <a:t> of </a:t>
            </a:r>
            <a:r>
              <a:rPr lang="en-US" dirty="0"/>
              <a:t>two fords near Jericho</a:t>
            </a:r>
            <a:r>
              <a:rPr lang="en-US" baseline="0" dirty="0"/>
              <a:t>.</a:t>
            </a:r>
            <a:r>
              <a:rPr lang="en-US" dirty="0"/>
              <a:t> The Survey of Eastern Palestine was conducted by C. R. Condor in 1881, and this map was published in 1889. Thompson describes two fords near Jericho as follows: “There are two fords within 8 miles of Jericho: al-</a:t>
            </a:r>
            <a:r>
              <a:rPr lang="en-US" dirty="0" err="1"/>
              <a:t>Maghtas</a:t>
            </a:r>
            <a:r>
              <a:rPr lang="en-US" dirty="0"/>
              <a:t> (at the end of the </a:t>
            </a:r>
            <a:r>
              <a:rPr lang="en-US" dirty="0" err="1"/>
              <a:t>Wâdī</a:t>
            </a:r>
            <a:r>
              <a:rPr lang="en-US" dirty="0"/>
              <a:t> Qilt) and the el-</a:t>
            </a:r>
            <a:r>
              <a:rPr lang="en-US" dirty="0" err="1"/>
              <a:t>Henu</a:t>
            </a:r>
            <a:r>
              <a:rPr lang="en-US" dirty="0"/>
              <a:t> (half a mile to its S)” (Thompson 1992: 957).</a:t>
            </a:r>
            <a:r>
              <a:rPr lang="en-US" dirty="0">
                <a:cs typeface="Calibri"/>
              </a:rPr>
              <a:t> </a:t>
            </a:r>
            <a:endParaRPr lang="en-US" baseline="0" dirty="0">
              <a:cs typeface="Calibri"/>
            </a:endParaRPr>
          </a:p>
          <a:p>
            <a:pPr>
              <a:defRPr/>
            </a:pPr>
            <a:endParaRPr lang="en-US" b="1" dirty="0"/>
          </a:p>
          <a:p>
            <a:pPr>
              <a:defRPr/>
            </a:pPr>
            <a:r>
              <a:rPr lang="en-US" b="1" dirty="0"/>
              <a:t>Reference:</a:t>
            </a:r>
            <a:endParaRPr lang="en-US" dirty="0">
              <a:cs typeface="Calibri"/>
            </a:endParaRPr>
          </a:p>
          <a:p>
            <a:pPr>
              <a:defRPr/>
            </a:pPr>
            <a:r>
              <a:rPr lang="en-US" dirty="0"/>
              <a:t>Thompson, H. O.</a:t>
            </a:r>
          </a:p>
          <a:p>
            <a:pPr marL="685800" indent="-457200">
              <a:tabLst>
                <a:tab pos="685800" algn="l"/>
              </a:tabLst>
              <a:defRPr/>
            </a:pPr>
            <a:r>
              <a:rPr lang="en-US" dirty="0"/>
              <a:t>1992	Jordan River. </a:t>
            </a:r>
            <a:r>
              <a:rPr lang="en-US" i="1" dirty="0"/>
              <a:t>Anchor Bible Dictionary </a:t>
            </a:r>
            <a:r>
              <a:rPr lang="en-US" dirty="0"/>
              <a:t>vol. 3, ed. D. N. Freedman. New York: Doubleday. </a:t>
            </a:r>
            <a:endParaRPr lang="en-US" dirty="0">
              <a:cs typeface="Calibri"/>
            </a:endParaRP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sep01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30635707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aerial view was taken in the</a:t>
            </a:r>
            <a:r>
              <a:rPr lang="en-US" baseline="0" dirty="0"/>
              <a:t> 1920s, looking eastward and slightly to the north. It shows the plain east of Jericho. Notice the dry, arid nature of the plain between Jericho and the Jordan River in the days before widespread irrigation. Jericho itself is just off the map to the left, but the area naturally irrigated by its springs is visible in the lower left corner as a dark splotch. The Jordan River valley is visible, even though the river itself is concealed by vegetation. </a:t>
            </a:r>
            <a:r>
              <a:rPr lang="en-US" dirty="0"/>
              <a:t>This image comes from </a:t>
            </a:r>
            <a:r>
              <a:rPr lang="en-US" dirty="0" err="1"/>
              <a:t>Gustaf</a:t>
            </a:r>
            <a:r>
              <a:rPr lang="en-US" dirty="0"/>
              <a:t> Dalman, </a:t>
            </a:r>
            <a:r>
              <a:rPr lang="de-DE" sz="1200" i="1" kern="1200" dirty="0">
                <a:solidFill>
                  <a:schemeClr val="tx1"/>
                </a:solidFill>
                <a:effectLst/>
                <a:latin typeface="+mn-lt"/>
                <a:ea typeface="+mn-ea"/>
                <a:cs typeface="+mn-cs"/>
              </a:rPr>
              <a:t>Hundert deutsche Fliegerbilder aus Palaestina</a:t>
            </a:r>
            <a:r>
              <a:rPr lang="de-DE" sz="1200" i="0" kern="1200" dirty="0">
                <a:solidFill>
                  <a:schemeClr val="tx1"/>
                </a:solidFill>
                <a:effectLst/>
                <a:latin typeface="+mn-lt"/>
                <a:ea typeface="+mn-ea"/>
                <a:cs typeface="+mn-cs"/>
              </a:rPr>
              <a:t> (1925); an English edition is forthcoming from BiblePlaces.com. See the next slide for labels. </a:t>
            </a:r>
            <a:endParaRPr lang="en-US" dirty="0"/>
          </a:p>
          <a:p>
            <a:endParaRPr lang="en-US" dirty="0"/>
          </a:p>
          <a:p>
            <a:r>
              <a:rPr lang="en-US" dirty="0"/>
              <a:t>gd0079</a:t>
            </a:r>
          </a:p>
        </p:txBody>
      </p:sp>
      <p:sp>
        <p:nvSpPr>
          <p:cNvPr id="4" name="Slide Number Placeholder 3"/>
          <p:cNvSpPr>
            <a:spLocks noGrp="1"/>
          </p:cNvSpPr>
          <p:nvPr>
            <p:ph type="sldNum" sz="quarter" idx="10"/>
          </p:nvPr>
        </p:nvSpPr>
        <p:spPr/>
        <p:txBody>
          <a:bodyPr/>
          <a:lstStyle/>
          <a:p>
            <a:fld id="{4E4946A3-FD68-4E77-9DEF-1E7536A4AD96}" type="slidenum">
              <a:rPr lang="en-US" smtClean="0"/>
              <a:t>52</a:t>
            </a:fld>
            <a:endParaRPr lang="en-US"/>
          </a:p>
        </p:txBody>
      </p:sp>
    </p:spTree>
    <p:extLst>
      <p:ext uri="{BB962C8B-B14F-4D97-AF65-F5344CB8AC3E}">
        <p14:creationId xmlns:p14="http://schemas.microsoft.com/office/powerpoint/2010/main" val="31511262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aerial view was taken in the</a:t>
            </a:r>
            <a:r>
              <a:rPr lang="en-US" baseline="0" dirty="0"/>
              <a:t> 1920s, looking eastward and slightly to the north. It shows the plain east of Jericho. Notice the dry, arid nature of the plain between Jericho and the Jordan River in the days before widespread irrigation. Jericho itself is just off the map to the left, but the area naturally irrigated by its springs is visible in the lower left corner as a dark splotch. The Jordan River valley is visible, even though the river itself is concealed by vegetation. </a:t>
            </a:r>
            <a:r>
              <a:rPr lang="en-US" dirty="0"/>
              <a:t>This image comes from </a:t>
            </a:r>
            <a:r>
              <a:rPr lang="en-US" dirty="0" err="1"/>
              <a:t>Gustaf</a:t>
            </a:r>
            <a:r>
              <a:rPr lang="en-US" dirty="0"/>
              <a:t> Dalman, </a:t>
            </a:r>
            <a:r>
              <a:rPr lang="de-DE" sz="1200" i="1" kern="1200" dirty="0">
                <a:solidFill>
                  <a:schemeClr val="tx1"/>
                </a:solidFill>
                <a:effectLst/>
                <a:latin typeface="+mn-lt"/>
                <a:ea typeface="+mn-ea"/>
                <a:cs typeface="+mn-cs"/>
              </a:rPr>
              <a:t>Hundert deutsche Fliegerbilder aus Palaestina</a:t>
            </a:r>
            <a:r>
              <a:rPr lang="de-DE" sz="1200" i="0" kern="1200" dirty="0">
                <a:solidFill>
                  <a:schemeClr val="tx1"/>
                </a:solidFill>
                <a:effectLst/>
                <a:latin typeface="+mn-lt"/>
                <a:ea typeface="+mn-ea"/>
                <a:cs typeface="+mn-cs"/>
              </a:rPr>
              <a:t> (1925); an English edition is forthcoming from BiblePlaces.com. See the next slide for labels. </a:t>
            </a:r>
            <a:endParaRPr lang="en-US" dirty="0"/>
          </a:p>
          <a:p>
            <a:endParaRPr lang="en-US" dirty="0"/>
          </a:p>
          <a:p>
            <a:r>
              <a:rPr lang="en-US" dirty="0"/>
              <a:t>gd0079</a:t>
            </a:r>
          </a:p>
        </p:txBody>
      </p:sp>
      <p:sp>
        <p:nvSpPr>
          <p:cNvPr id="4" name="Slide Number Placeholder 3"/>
          <p:cNvSpPr>
            <a:spLocks noGrp="1"/>
          </p:cNvSpPr>
          <p:nvPr>
            <p:ph type="sldNum" sz="quarter" idx="10"/>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19621910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aerial photo,</a:t>
            </a:r>
            <a:r>
              <a:rPr lang="en-US" baseline="0" dirty="0"/>
              <a:t> taken in 1918 from a height of 13,100 feet (4000 m), shows the area of the Jordan that lay between Jericho and the Plains of Moab. The best ford at that time is visible in the area crossed by two bridges, which also determined where the roads ran. It can be seen that the river is wider (shallower) in that area, and that the vegetation is less dense there. Notice also that the natural drainage patterns in the low hills on either side of the river affect the routes of the roads. </a:t>
            </a:r>
            <a:r>
              <a:rPr lang="en-US" dirty="0"/>
              <a:t>This image comes from </a:t>
            </a:r>
            <a:r>
              <a:rPr lang="en-US" dirty="0" err="1"/>
              <a:t>Gustaf</a:t>
            </a:r>
            <a:r>
              <a:rPr lang="en-US" dirty="0"/>
              <a:t> Dalman, </a:t>
            </a:r>
            <a:r>
              <a:rPr lang="de-DE" sz="1200" i="1" kern="1200" dirty="0">
                <a:solidFill>
                  <a:schemeClr val="tx1"/>
                </a:solidFill>
                <a:effectLst/>
                <a:latin typeface="+mn-lt"/>
                <a:ea typeface="+mn-ea"/>
                <a:cs typeface="+mn-cs"/>
              </a:rPr>
              <a:t>Hundert deutsche Fliegerbilder aus Palaestina</a:t>
            </a:r>
            <a:r>
              <a:rPr lang="de-DE" sz="1200" i="0" kern="1200" dirty="0">
                <a:solidFill>
                  <a:schemeClr val="tx1"/>
                </a:solidFill>
                <a:effectLst/>
                <a:latin typeface="+mn-lt"/>
                <a:ea typeface="+mn-ea"/>
                <a:cs typeface="+mn-cs"/>
              </a:rPr>
              <a:t> (1925); an English edition is forthcoming from BiblePlaces.com. </a:t>
            </a:r>
            <a:r>
              <a:rPr lang="en-US" sz="1200" i="0" kern="1200" dirty="0">
                <a:solidFill>
                  <a:schemeClr val="tx1"/>
                </a:solidFill>
                <a:effectLst/>
                <a:latin typeface="+mn-lt"/>
                <a:ea typeface="+mn-ea"/>
                <a:cs typeface="+mn-cs"/>
              </a:rPr>
              <a:t>This photograph was taken by the German </a:t>
            </a:r>
            <a:r>
              <a:rPr lang="en-US" sz="1200" i="0" kern="1200" dirty="0" err="1">
                <a:solidFill>
                  <a:schemeClr val="tx1"/>
                </a:solidFill>
                <a:effectLst/>
                <a:latin typeface="+mn-lt"/>
                <a:ea typeface="+mn-ea"/>
                <a:cs typeface="+mn-cs"/>
              </a:rPr>
              <a:t>Airforce</a:t>
            </a:r>
            <a:r>
              <a:rPr lang="en-US" sz="1200" i="0" kern="1200" dirty="0">
                <a:solidFill>
                  <a:schemeClr val="tx1"/>
                </a:solidFill>
                <a:effectLst/>
                <a:latin typeface="+mn-lt"/>
                <a:ea typeface="+mn-ea"/>
                <a:cs typeface="+mn-cs"/>
              </a:rPr>
              <a:t> Division 304 on April 21, 1918, around</a:t>
            </a:r>
            <a:r>
              <a:rPr lang="en-US" sz="1200" i="0" kern="1200" baseline="0" dirty="0">
                <a:solidFill>
                  <a:schemeClr val="tx1"/>
                </a:solidFill>
                <a:effectLst/>
                <a:latin typeface="+mn-lt"/>
                <a:ea typeface="+mn-ea"/>
                <a:cs typeface="+mn-cs"/>
              </a:rPr>
              <a:t> 8 am. See the next slide for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gd0081</a:t>
            </a:r>
          </a:p>
        </p:txBody>
      </p:sp>
      <p:sp>
        <p:nvSpPr>
          <p:cNvPr id="4" name="Slide Number Placeholder 3"/>
          <p:cNvSpPr>
            <a:spLocks noGrp="1"/>
          </p:cNvSpPr>
          <p:nvPr>
            <p:ph type="sldNum" sz="quarter" idx="10"/>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19620427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aerial photo,</a:t>
            </a:r>
            <a:r>
              <a:rPr lang="en-US" baseline="0" dirty="0"/>
              <a:t> taken in 1918 from a height of 13,100 feet (4000 m), shows the area of the Jordan that lay between Jericho and the Plains of Moab. The best ford at that time is visible in the area crossed by two bridges, which also determined where the roads ran. It can be seen that the river is wider (shallower) in that area, and that the vegetation is less dense there. Notice also that the natural drainage patterns in the low hills on either side of the river affect the routes of the roads. </a:t>
            </a:r>
            <a:r>
              <a:rPr lang="en-US" dirty="0"/>
              <a:t>This image comes from </a:t>
            </a:r>
            <a:r>
              <a:rPr lang="en-US" dirty="0" err="1"/>
              <a:t>Gustaf</a:t>
            </a:r>
            <a:r>
              <a:rPr lang="en-US" dirty="0"/>
              <a:t> </a:t>
            </a:r>
            <a:r>
              <a:rPr lang="en-US" dirty="0" err="1"/>
              <a:t>Dalman</a:t>
            </a:r>
            <a:r>
              <a:rPr lang="en-US" dirty="0"/>
              <a:t>, </a:t>
            </a:r>
            <a:r>
              <a:rPr lang="de-DE" sz="1200" i="1" kern="1200" dirty="0">
                <a:solidFill>
                  <a:schemeClr val="tx1"/>
                </a:solidFill>
                <a:effectLst/>
                <a:latin typeface="+mn-lt"/>
                <a:ea typeface="+mn-ea"/>
                <a:cs typeface="+mn-cs"/>
              </a:rPr>
              <a:t>Hundert deutsche Fliegerbilder aus Palaestina</a:t>
            </a:r>
            <a:r>
              <a:rPr lang="de-DE" sz="1200" i="0" kern="1200" dirty="0">
                <a:solidFill>
                  <a:schemeClr val="tx1"/>
                </a:solidFill>
                <a:effectLst/>
                <a:latin typeface="+mn-lt"/>
                <a:ea typeface="+mn-ea"/>
                <a:cs typeface="+mn-cs"/>
              </a:rPr>
              <a:t> (1925); an English edition is forthcoming from BiblePlaces.com. </a:t>
            </a:r>
            <a:r>
              <a:rPr lang="en-US" sz="1200" i="0" kern="1200" dirty="0">
                <a:solidFill>
                  <a:schemeClr val="tx1"/>
                </a:solidFill>
                <a:effectLst/>
                <a:latin typeface="+mn-lt"/>
                <a:ea typeface="+mn-ea"/>
                <a:cs typeface="+mn-cs"/>
              </a:rPr>
              <a:t>This photograph was taken by the German </a:t>
            </a:r>
            <a:r>
              <a:rPr lang="en-US" sz="1200" i="0" kern="1200" dirty="0" err="1">
                <a:solidFill>
                  <a:schemeClr val="tx1"/>
                </a:solidFill>
                <a:effectLst/>
                <a:latin typeface="+mn-lt"/>
                <a:ea typeface="+mn-ea"/>
                <a:cs typeface="+mn-cs"/>
              </a:rPr>
              <a:t>Airforce</a:t>
            </a:r>
            <a:r>
              <a:rPr lang="en-US" sz="1200" i="0" kern="1200" dirty="0">
                <a:solidFill>
                  <a:schemeClr val="tx1"/>
                </a:solidFill>
                <a:effectLst/>
                <a:latin typeface="+mn-lt"/>
                <a:ea typeface="+mn-ea"/>
                <a:cs typeface="+mn-cs"/>
              </a:rPr>
              <a:t> Division 304 on April 21, 1918, around</a:t>
            </a:r>
            <a:r>
              <a:rPr lang="en-US" sz="1200" i="0" kern="1200" baseline="0" dirty="0">
                <a:solidFill>
                  <a:schemeClr val="tx1"/>
                </a:solidFill>
                <a:effectLst/>
                <a:latin typeface="+mn-lt"/>
                <a:ea typeface="+mn-ea"/>
                <a:cs typeface="+mn-cs"/>
              </a:rPr>
              <a:t> 8 am.</a:t>
            </a:r>
          </a:p>
          <a:p>
            <a:endParaRPr lang="en-US" dirty="0"/>
          </a:p>
          <a:p>
            <a:r>
              <a:rPr lang="en-US" dirty="0"/>
              <a:t>gd0081</a:t>
            </a:r>
          </a:p>
        </p:txBody>
      </p:sp>
      <p:sp>
        <p:nvSpPr>
          <p:cNvPr id="4" name="Slide Number Placeholder 3"/>
          <p:cNvSpPr>
            <a:spLocks noGrp="1"/>
          </p:cNvSpPr>
          <p:nvPr>
            <p:ph type="sldNum" sz="quarter" idx="10"/>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19620427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men of Jericho pursued in</a:t>
            </a:r>
            <a:r>
              <a:rPr lang="en-US" baseline="0" dirty="0"/>
              <a:t> the direction they thought the two Israelite spies had gone, toward the fords on the Jordan River. They presumed that the spies were headed back to the plains of Moab, where their camp was located. Although the location of the ford is impossible to pinpoint, it would likely have been somewhere in the area seen here. The Allenby Bridge has been the major crossing point for more than a hundred years (though the bridge itself has been reconstructed several times). See the next slide for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ws122617234</a:t>
            </a:r>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8249480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men of Jericho pursued in</a:t>
            </a:r>
            <a:r>
              <a:rPr lang="en-US" baseline="0" dirty="0"/>
              <a:t> the direction they thought the two Israelite spies had gone, toward the fords on the Jordan River. They presumed that the spies were headed back to the plains of Moab, where their camp was located. Although the location of the ford is impossible to pinpoint, it would likely have been somewhere in the area seen here. The Allenby Bridge has been the major crossing point for more than a hundred years (though the bridge itself has been reconstructed several times).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ws122617234</a:t>
            </a:r>
          </a:p>
        </p:txBody>
      </p:sp>
      <p:sp>
        <p:nvSpPr>
          <p:cNvPr id="4" name="Slide Number Placeholder 3"/>
          <p:cNvSpPr>
            <a:spLocks noGrp="1"/>
          </p:cNvSpPr>
          <p:nvPr>
            <p:ph type="sldNum" sz="quarter" idx="10"/>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36377703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provides a better view of the winding Jordan River. See the next slide for labels.</a:t>
            </a:r>
          </a:p>
          <a:p>
            <a:endParaRPr lang="en-US" dirty="0"/>
          </a:p>
          <a:p>
            <a:r>
              <a:rPr lang="en-US" dirty="0"/>
              <a:t>ws122617276</a:t>
            </a:r>
          </a:p>
        </p:txBody>
      </p:sp>
      <p:sp>
        <p:nvSpPr>
          <p:cNvPr id="4" name="Slide Number Placeholder 3"/>
          <p:cNvSpPr>
            <a:spLocks noGrp="1"/>
          </p:cNvSpPr>
          <p:nvPr>
            <p:ph type="sldNum" sz="quarter" idx="10"/>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26840756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provides a better view of the winding Jordan River. </a:t>
            </a:r>
          </a:p>
          <a:p>
            <a:endParaRPr lang="en-US" dirty="0"/>
          </a:p>
          <a:p>
            <a:r>
              <a:rPr lang="en-US" dirty="0"/>
              <a:t>ws122617276</a:t>
            </a:r>
          </a:p>
        </p:txBody>
      </p:sp>
      <p:sp>
        <p:nvSpPr>
          <p:cNvPr id="4" name="Slide Number Placeholder 3"/>
          <p:cNvSpPr>
            <a:spLocks noGrp="1"/>
          </p:cNvSpPr>
          <p:nvPr>
            <p:ph type="sldNum" sz="quarter" idx="10"/>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3009553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photo provides a broad view of the land where the events of chapter 2 took place. At the beginning of the chapter, the spies leave Shittim and travel to Jericho. At the end, they journey from the hills in the foreground back across the Jordan River to the Israelite encampment.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tb121704157</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5201684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provides a perspective of the land around Jericho. Rahab’s words reflect her knowledge of God’s promise of the land of Canaan to the descendants of Abraham.</a:t>
            </a:r>
            <a:r>
              <a:rPr lang="en-US" baseline="0" dirty="0"/>
              <a:t> Jericho sat at the intersection of several roads; a regional road ran east across the ford toward Amman, a secondary road that traversed the Rift Valley ran by it to the north and to the south, and two major roads ran west, one toward Jerusalem and the other toward Bethel and eventually Joppa on the coast. In this way, Jericho was a significant gateway to the land of Canaan from the east.</a:t>
            </a:r>
            <a:endParaRPr lang="en-US" dirty="0"/>
          </a:p>
          <a:p>
            <a:endParaRPr lang="en-US" dirty="0"/>
          </a:p>
          <a:p>
            <a:r>
              <a:rPr lang="en-US" dirty="0"/>
              <a:t>ws092717013</a:t>
            </a:r>
          </a:p>
        </p:txBody>
      </p:sp>
      <p:sp>
        <p:nvSpPr>
          <p:cNvPr id="4" name="Slide Number Placeholder 3"/>
          <p:cNvSpPr>
            <a:spLocks noGrp="1"/>
          </p:cNvSpPr>
          <p:nvPr>
            <p:ph type="sldNum" sz="quarter" idx="10"/>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35490296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picture is of Lake </a:t>
            </a:r>
            <a:r>
              <a:rPr lang="en-US" dirty="0" err="1"/>
              <a:t>Timsah</a:t>
            </a:r>
            <a:r>
              <a:rPr lang="en-US" dirty="0"/>
              <a:t> in Egypt, one of the bodies of water that has been suggested to be the</a:t>
            </a:r>
            <a:r>
              <a:rPr lang="en-US" baseline="0" dirty="0"/>
              <a:t> Red Sea (lit.</a:t>
            </a:r>
            <a:r>
              <a:rPr lang="en-US" dirty="0"/>
              <a:t> “Sea of Reeds,”) crossed by the Israelites. There are a chain of small lakes and marshes on the Isthmus of Suez, between the modern Gulf of Suez and the Mediterranean Sea. From north to south they are Lake </a:t>
            </a:r>
            <a:r>
              <a:rPr lang="en-US" dirty="0" err="1"/>
              <a:t>Manzala</a:t>
            </a:r>
            <a:r>
              <a:rPr lang="en-US" dirty="0"/>
              <a:t>, the </a:t>
            </a:r>
            <a:r>
              <a:rPr lang="en-US" dirty="0" err="1"/>
              <a:t>Ballah</a:t>
            </a:r>
            <a:r>
              <a:rPr lang="en-US" dirty="0"/>
              <a:t> Lakes, Lake </a:t>
            </a:r>
            <a:r>
              <a:rPr lang="en-US" dirty="0" err="1"/>
              <a:t>Timsah</a:t>
            </a:r>
            <a:r>
              <a:rPr lang="en-US" dirty="0"/>
              <a:t>, and the Bitter Lakes. Today, the lakes are linked by the Suez Canal which joins Port </a:t>
            </a:r>
            <a:r>
              <a:rPr lang="en-US" dirty="0" err="1"/>
              <a:t>Taufiq</a:t>
            </a:r>
            <a:r>
              <a:rPr lang="en-US" dirty="0"/>
              <a:t> with Port Said.</a:t>
            </a:r>
          </a:p>
          <a:p>
            <a:endParaRPr lang="en-US" dirty="0"/>
          </a:p>
          <a:p>
            <a:pPr eaLnBrk="1" hangingPunct="1">
              <a:spcBef>
                <a:spcPct val="0"/>
              </a:spcBef>
            </a:pPr>
            <a:r>
              <a:rPr lang="en-US" b="1" dirty="0"/>
              <a:t>The “Red Sea”</a:t>
            </a:r>
          </a:p>
          <a:p>
            <a:pPr eaLnBrk="1" hangingPunct="1">
              <a:spcBef>
                <a:spcPct val="0"/>
              </a:spcBef>
            </a:pPr>
            <a:r>
              <a:rPr lang="en-US" dirty="0"/>
              <a:t>The Bitter Lakes, Lake </a:t>
            </a:r>
            <a:r>
              <a:rPr lang="en-US" dirty="0" err="1"/>
              <a:t>Timsah</a:t>
            </a:r>
            <a:r>
              <a:rPr lang="en-US" dirty="0"/>
              <a:t>, and the </a:t>
            </a:r>
            <a:r>
              <a:rPr lang="en-US" dirty="0" err="1"/>
              <a:t>Ballah</a:t>
            </a:r>
            <a:r>
              <a:rPr lang="en-US" dirty="0"/>
              <a:t> Lakes have all been regarded as candidates for the location of the Red Sea and the miraculous exodus of the Israelites from Egypt. In Exodus 13:18, the name of the body of water the Israelites crossed is usually translated “Red Sea.” The Hebrew name is </a:t>
            </a:r>
            <a:r>
              <a:rPr lang="en-US" i="1" dirty="0"/>
              <a:t>yam </a:t>
            </a:r>
            <a:r>
              <a:rPr lang="en-US" i="1" dirty="0" err="1"/>
              <a:t>suph</a:t>
            </a:r>
            <a:r>
              <a:rPr lang="en-US" dirty="0"/>
              <a:t>, (</a:t>
            </a:r>
            <a:r>
              <a:rPr lang="he-IL" b="0" i="0" u="none" strike="noStrike" kern="1200" baseline="0" dirty="0">
                <a:solidFill>
                  <a:schemeClr val="tx1"/>
                </a:solidFill>
              </a:rPr>
              <a:t>יָמּ סּוּף</a:t>
            </a:r>
            <a:r>
              <a:rPr lang="en-US" dirty="0"/>
              <a:t>), which is literally “Sea of Reeds,” but which was rendered Red Sea (</a:t>
            </a:r>
            <a:r>
              <a:rPr lang="en-US" i="1" dirty="0" err="1"/>
              <a:t>eruthran</a:t>
            </a:r>
            <a:r>
              <a:rPr lang="en-US" i="1" dirty="0"/>
              <a:t> </a:t>
            </a:r>
            <a:r>
              <a:rPr lang="en-US" i="1" dirty="0" err="1"/>
              <a:t>thalassan</a:t>
            </a:r>
            <a:r>
              <a:rPr lang="en-US" dirty="0"/>
              <a:t>) in the Septuagint. At the same time, 1</a:t>
            </a:r>
            <a:r>
              <a:rPr lang="en-US" baseline="0" dirty="0"/>
              <a:t> Kings 9:26 refers to </a:t>
            </a:r>
            <a:r>
              <a:rPr lang="en-US" baseline="0" dirty="0" err="1"/>
              <a:t>Elat</a:t>
            </a:r>
            <a:r>
              <a:rPr lang="en-US" baseline="0" dirty="0"/>
              <a:t> as a port as located on the </a:t>
            </a:r>
            <a:r>
              <a:rPr lang="en-US" i="1" baseline="0" dirty="0"/>
              <a:t>yam </a:t>
            </a:r>
            <a:r>
              <a:rPr lang="en-US" i="1" baseline="0" dirty="0" err="1"/>
              <a:t>suph</a:t>
            </a:r>
            <a:r>
              <a:rPr lang="en-US" baseline="0" dirty="0"/>
              <a:t>, which is at the northern end of the Red Sea.</a:t>
            </a:r>
            <a:r>
              <a:rPr lang="en-US" dirty="0"/>
              <a:t> Perhaps </a:t>
            </a:r>
            <a:r>
              <a:rPr lang="en-US" i="1" dirty="0"/>
              <a:t>yam </a:t>
            </a:r>
            <a:r>
              <a:rPr lang="en-US" i="1" dirty="0" err="1"/>
              <a:t>suph</a:t>
            </a:r>
            <a:r>
              <a:rPr lang="en-US" i="1" dirty="0"/>
              <a:t> </a:t>
            </a:r>
            <a:r>
              <a:rPr lang="en-US" dirty="0"/>
              <a:t>derived from the Egyptian place name </a:t>
            </a:r>
            <a:r>
              <a:rPr lang="en-US" i="1" dirty="0"/>
              <a:t>p3 </a:t>
            </a:r>
            <a:r>
              <a:rPr lang="en-US" i="1" dirty="0" err="1"/>
              <a:t>twf</a:t>
            </a:r>
            <a:r>
              <a:rPr lang="en-US" dirty="0"/>
              <a:t>(</a:t>
            </a:r>
            <a:r>
              <a:rPr lang="en-US" i="1" dirty="0"/>
              <a:t>y</a:t>
            </a:r>
            <a:r>
              <a:rPr lang="en-US" dirty="0"/>
              <a:t>) which refers to papyrus reeds (Beitzel 2009: 108–09; Hoffmeier 2005: 81–89). According to Hoffmeier, Lake </a:t>
            </a:r>
            <a:r>
              <a:rPr lang="en-US" dirty="0" err="1"/>
              <a:t>Timsah</a:t>
            </a:r>
            <a:r>
              <a:rPr lang="en-US" dirty="0"/>
              <a:t> and the Bitter Lakes were known as “Great Black” in Egyptian (</a:t>
            </a:r>
            <a:r>
              <a:rPr lang="en-US" i="1" dirty="0"/>
              <a:t>km </a:t>
            </a:r>
            <a:r>
              <a:rPr lang="en-US" i="1" dirty="0" err="1"/>
              <a:t>wr</a:t>
            </a:r>
            <a:r>
              <a:rPr lang="en-US" dirty="0"/>
              <a:t>), and they seem to be distinguished from </a:t>
            </a:r>
            <a:r>
              <a:rPr lang="en-US" i="1" dirty="0"/>
              <a:t>p3 </a:t>
            </a:r>
            <a:r>
              <a:rPr lang="en-US" i="1" dirty="0" err="1"/>
              <a:t>twf</a:t>
            </a:r>
            <a:r>
              <a:rPr lang="en-US" dirty="0"/>
              <a:t>(</a:t>
            </a:r>
            <a:r>
              <a:rPr lang="en-US" i="1" dirty="0"/>
              <a:t>y</a:t>
            </a:r>
            <a:r>
              <a:rPr lang="en-US" dirty="0"/>
              <a:t>) which may have been located to the north, i.e. the </a:t>
            </a:r>
            <a:r>
              <a:rPr lang="en-US" dirty="0" err="1"/>
              <a:t>Ballah</a:t>
            </a:r>
            <a:r>
              <a:rPr lang="en-US" dirty="0"/>
              <a:t> Lakes (Hoffmeier 2005: 86). The traditional route has the Israelites crossing the northern tip of the Red</a:t>
            </a:r>
            <a:r>
              <a:rPr lang="en-US" baseline="0" dirty="0"/>
              <a:t> Sea (</a:t>
            </a:r>
            <a:r>
              <a:rPr lang="en-US" baseline="0" dirty="0" err="1"/>
              <a:t>Currid</a:t>
            </a:r>
            <a:r>
              <a:rPr lang="en-US" baseline="0" dirty="0"/>
              <a:t> and Barrett 2010: 85).</a:t>
            </a:r>
          </a:p>
          <a:p>
            <a:pPr eaLnBrk="1" hangingPunct="1">
              <a:spcBef>
                <a:spcPct val="0"/>
              </a:spcBef>
            </a:pPr>
            <a:endParaRPr lang="en-US" baseline="0" dirty="0"/>
          </a:p>
          <a:p>
            <a:pPr eaLnBrk="1" hangingPunct="1">
              <a:spcBef>
                <a:spcPct val="0"/>
              </a:spcBef>
            </a:pPr>
            <a:r>
              <a:rPr lang="en-US" b="1" baseline="0" dirty="0"/>
              <a:t>References:</a:t>
            </a:r>
          </a:p>
          <a:p>
            <a:pPr marL="688975" indent="-688975">
              <a:tabLst>
                <a:tab pos="228600" algn="l"/>
              </a:tabLst>
              <a:defRPr/>
            </a:pPr>
            <a:r>
              <a:rPr lang="en-US" dirty="0" err="1">
                <a:ea typeface="Times New Roman" charset="0"/>
                <a:cs typeface="Times New Roman" charset="0"/>
              </a:rPr>
              <a:t>Beitzel</a:t>
            </a:r>
            <a:r>
              <a:rPr lang="en-US" dirty="0">
                <a:ea typeface="Times New Roman" charset="0"/>
                <a:cs typeface="Times New Roman" charset="0"/>
              </a:rPr>
              <a:t>, Barry J.</a:t>
            </a:r>
          </a:p>
          <a:p>
            <a:pPr marL="688975" indent="-460375">
              <a:tabLst>
                <a:tab pos="685800" algn="l"/>
              </a:tabLst>
              <a:defRPr/>
            </a:pPr>
            <a:r>
              <a:rPr lang="en-US" dirty="0">
                <a:ea typeface="Times New Roman" charset="0"/>
                <a:cs typeface="Times New Roman" charset="0"/>
              </a:rPr>
              <a:t>2009	</a:t>
            </a:r>
            <a:r>
              <a:rPr lang="en-US" i="1" dirty="0">
                <a:ea typeface="Times New Roman" charset="0"/>
                <a:cs typeface="Times New Roman" charset="0"/>
              </a:rPr>
              <a:t>The New Moody Atlas of the Bible</a:t>
            </a:r>
            <a:r>
              <a:rPr lang="en-US" dirty="0">
                <a:ea typeface="Times New Roman" charset="0"/>
                <a:cs typeface="Times New Roman" charset="0"/>
              </a:rPr>
              <a:t>. Chicago: Moody.</a:t>
            </a:r>
          </a:p>
          <a:p>
            <a:pPr marL="688975" indent="-688975">
              <a:tabLst>
                <a:tab pos="228600" algn="l"/>
              </a:tabLst>
              <a:defRPr/>
            </a:pPr>
            <a:r>
              <a:rPr lang="en-US" dirty="0" err="1">
                <a:ea typeface="Times New Roman" charset="0"/>
                <a:cs typeface="Times New Roman" charset="0"/>
              </a:rPr>
              <a:t>Currid</a:t>
            </a:r>
            <a:r>
              <a:rPr lang="en-US" dirty="0">
                <a:ea typeface="Times New Roman" charset="0"/>
                <a:cs typeface="Times New Roman" charset="0"/>
              </a:rPr>
              <a:t>, John D.,</a:t>
            </a:r>
            <a:r>
              <a:rPr lang="en-US" baseline="0" dirty="0">
                <a:ea typeface="Times New Roman" charset="0"/>
                <a:cs typeface="Times New Roman" charset="0"/>
              </a:rPr>
              <a:t> and Barrett, David P. </a:t>
            </a:r>
          </a:p>
          <a:p>
            <a:pPr marL="688975" indent="-455613">
              <a:tabLst>
                <a:tab pos="685800" algn="l"/>
              </a:tabLst>
              <a:defRPr/>
            </a:pPr>
            <a:r>
              <a:rPr lang="en-US" dirty="0">
                <a:ea typeface="Times New Roman" charset="0"/>
                <a:cs typeface="Times New Roman" charset="0"/>
              </a:rPr>
              <a:t>2010	</a:t>
            </a:r>
            <a:r>
              <a:rPr lang="en-US" i="1" dirty="0">
                <a:ea typeface="Times New Roman" charset="0"/>
                <a:cs typeface="Times New Roman" charset="0"/>
              </a:rPr>
              <a:t>ESV Bible Atlas. </a:t>
            </a:r>
            <a:r>
              <a:rPr lang="en-US" dirty="0">
                <a:ea typeface="Times New Roman" charset="0"/>
                <a:cs typeface="Times New Roman" charset="0"/>
              </a:rPr>
              <a:t>Wheaton: Crossway. </a:t>
            </a:r>
          </a:p>
          <a:p>
            <a:pPr marL="685800" indent="-685800" fontAlgn="auto">
              <a:spcBef>
                <a:spcPts val="0"/>
              </a:spcBef>
              <a:spcAft>
                <a:spcPts val="0"/>
              </a:spcAft>
              <a:tabLst>
                <a:tab pos="228600" algn="l"/>
              </a:tabLst>
              <a:defRPr/>
            </a:pPr>
            <a:r>
              <a:rPr lang="en-US" dirty="0" err="1"/>
              <a:t>Hoffmeier</a:t>
            </a:r>
            <a:r>
              <a:rPr lang="en-US" dirty="0"/>
              <a:t>, James K.</a:t>
            </a:r>
          </a:p>
          <a:p>
            <a:pPr marL="685800" indent="-457200" fontAlgn="auto">
              <a:spcBef>
                <a:spcPts val="0"/>
              </a:spcBef>
              <a:spcAft>
                <a:spcPts val="0"/>
              </a:spcAft>
              <a:tabLst>
                <a:tab pos="685800" algn="l"/>
              </a:tabLst>
              <a:defRPr/>
            </a:pPr>
            <a:r>
              <a:rPr lang="en-US" dirty="0"/>
              <a:t>2005	</a:t>
            </a:r>
            <a:r>
              <a:rPr lang="en-US" i="1" dirty="0"/>
              <a:t>Ancient Israel in Sinai: The Evidence for the Authenticity of the Wilderness Tradition</a:t>
            </a:r>
            <a:r>
              <a:rPr lang="en-US" dirty="0"/>
              <a:t>. New York: Oxford University Press.</a:t>
            </a:r>
          </a:p>
          <a:p>
            <a:endParaRPr lang="en-US" dirty="0"/>
          </a:p>
          <a:p>
            <a:r>
              <a:rPr lang="en-US" dirty="0"/>
              <a:t>tb010605557</a:t>
            </a:r>
          </a:p>
        </p:txBody>
      </p:sp>
      <p:sp>
        <p:nvSpPr>
          <p:cNvPr id="4" name="Slide Number Placeholder 3"/>
          <p:cNvSpPr>
            <a:spLocks noGrp="1"/>
          </p:cNvSpPr>
          <p:nvPr>
            <p:ph type="sldNum" sz="quarter" idx="10"/>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5995088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tb010605563</a:t>
            </a:r>
          </a:p>
        </p:txBody>
      </p:sp>
      <p:sp>
        <p:nvSpPr>
          <p:cNvPr id="4" name="Slide Number Placeholder 3"/>
          <p:cNvSpPr>
            <a:spLocks noGrp="1"/>
          </p:cNvSpPr>
          <p:nvPr>
            <p:ph type="sldNum" sz="quarter" idx="10"/>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7574459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possibility is that the Israelites crossed the relatively shallow northern end of the </a:t>
            </a:r>
            <a:r>
              <a:rPr lang="en-US" dirty="0"/>
              <a:t>Gulf of Suez. This</a:t>
            </a:r>
            <a:r>
              <a:rPr lang="en-US" baseline="0" dirty="0"/>
              <a:t> American Colony photo was taken </a:t>
            </a:r>
            <a:r>
              <a:rPr lang="en-US" dirty="0"/>
              <a:t>between 1898 and 1914, not many years after the completion of the Suez</a:t>
            </a:r>
            <a:r>
              <a:rPr lang="en-US" baseline="0" dirty="0"/>
              <a:t> Canal, which connected the gulf with the Mediterranean Sea.</a:t>
            </a:r>
            <a:endParaRPr lang="en-US" dirty="0"/>
          </a:p>
          <a:p>
            <a:endParaRPr lang="en-US" dirty="0"/>
          </a:p>
          <a:p>
            <a:r>
              <a:rPr lang="en-US" dirty="0"/>
              <a:t>mat07224</a:t>
            </a:r>
          </a:p>
        </p:txBody>
      </p:sp>
      <p:sp>
        <p:nvSpPr>
          <p:cNvPr id="4" name="Slide Number Placeholder 3"/>
          <p:cNvSpPr>
            <a:spLocks noGrp="1"/>
          </p:cNvSpPr>
          <p:nvPr>
            <p:ph type="sldNum" sz="quarter" idx="10"/>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7574459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Heshbon</a:t>
            </a:r>
            <a:r>
              <a:rPr lang="en-US" dirty="0"/>
              <a:t> was the</a:t>
            </a:r>
            <a:r>
              <a:rPr lang="en-US" baseline="0" dirty="0"/>
              <a:t> capital of </a:t>
            </a:r>
            <a:r>
              <a:rPr lang="en-US" baseline="0" dirty="0" err="1"/>
              <a:t>Sihon’s</a:t>
            </a:r>
            <a:r>
              <a:rPr lang="en-US" baseline="0" dirty="0"/>
              <a:t> kingdom (</a:t>
            </a:r>
            <a:r>
              <a:rPr lang="en-US" baseline="0" dirty="0" err="1"/>
              <a:t>Num</a:t>
            </a:r>
            <a:r>
              <a:rPr lang="en-US" baseline="0" dirty="0"/>
              <a:t> 21:26). The identification of that ancient city with Tell </a:t>
            </a:r>
            <a:r>
              <a:rPr lang="en-US" baseline="0" dirty="0" err="1"/>
              <a:t>Hesban</a:t>
            </a:r>
            <a:r>
              <a:rPr lang="en-US" baseline="0" dirty="0"/>
              <a:t> remains difficult. Little has been found at the site that predates the Iron Age, except for </a:t>
            </a:r>
            <a:r>
              <a:rPr lang="en-US" b="0" dirty="0"/>
              <a:t>scattered evidence of Egyptian presence during the 18th, 19th, and 22nd dynasties. If Heshbon was located at another site, it could not have been far from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tb061304043</a:t>
            </a:r>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64</a:t>
            </a:fld>
            <a:endParaRPr lang="en-US"/>
          </a:p>
        </p:txBody>
      </p:sp>
    </p:spTree>
    <p:extLst>
      <p:ext uri="{BB962C8B-B14F-4D97-AF65-F5344CB8AC3E}">
        <p14:creationId xmlns:p14="http://schemas.microsoft.com/office/powerpoint/2010/main" val="13801534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Golan Heights are the region of ancient Bashan. It was a fertile and fairly flat land located east of the Sea of Galilee. Bashan was</a:t>
            </a:r>
            <a:r>
              <a:rPr lang="en-US" baseline="0" dirty="0"/>
              <a:t> the</a:t>
            </a:r>
            <a:r>
              <a:rPr lang="en-US" dirty="0"/>
              <a:t> area ruled by </a:t>
            </a:r>
            <a:r>
              <a:rPr lang="en-US" dirty="0" err="1"/>
              <a:t>Og</a:t>
            </a:r>
            <a:r>
              <a:rPr lang="en-US" dirty="0"/>
              <a:t>. The</a:t>
            </a:r>
            <a:r>
              <a:rPr lang="en-US" baseline="0" dirty="0"/>
              <a:t> account of </a:t>
            </a:r>
            <a:r>
              <a:rPr lang="en-US" baseline="0" dirty="0" err="1"/>
              <a:t>Og’s</a:t>
            </a:r>
            <a:r>
              <a:rPr lang="en-US" baseline="0" dirty="0"/>
              <a:t> defeat by Israel appears in Numbers 21:33-35.</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tbs113300011</a:t>
            </a:r>
          </a:p>
        </p:txBody>
      </p:sp>
      <p:sp>
        <p:nvSpPr>
          <p:cNvPr id="4" name="Slide Number Placeholder 3"/>
          <p:cNvSpPr>
            <a:spLocks noGrp="1"/>
          </p:cNvSpPr>
          <p:nvPr>
            <p:ph type="sldNum" sz="quarter" idx="10"/>
          </p:nvPr>
        </p:nvSpPr>
        <p:spPr/>
        <p:txBody>
          <a:bodyPr/>
          <a:lstStyle/>
          <a:p>
            <a:fld id="{4E4946A3-FD68-4E77-9DEF-1E7536A4AD96}" type="slidenum">
              <a:rPr lang="en-US" smtClean="0"/>
              <a:t>65</a:t>
            </a:fld>
            <a:endParaRPr lang="en-US"/>
          </a:p>
        </p:txBody>
      </p:sp>
    </p:spTree>
    <p:extLst>
      <p:ext uri="{BB962C8B-B14F-4D97-AF65-F5344CB8AC3E}">
        <p14:creationId xmlns:p14="http://schemas.microsoft.com/office/powerpoint/2010/main" val="20091184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When</a:t>
            </a:r>
            <a:r>
              <a:rPr lang="en-US" sz="1200" b="0" i="0" kern="1200" baseline="0" dirty="0">
                <a:solidFill>
                  <a:schemeClr val="tx1"/>
                </a:solidFill>
                <a:effectLst/>
                <a:latin typeface="+mn-lt"/>
                <a:ea typeface="+mn-ea"/>
                <a:cs typeface="+mn-cs"/>
              </a:rPr>
              <a:t> the Canaanites heard how God had fought for His people, they were terrified. The same response was intended by the Assyrians when they depicted their brutality in carvings like this limestone </a:t>
            </a:r>
            <a:r>
              <a:rPr lang="en-US" sz="1200" b="0" i="0" kern="1200" baseline="0" dirty="0" err="1">
                <a:solidFill>
                  <a:schemeClr val="tx1"/>
                </a:solidFill>
                <a:effectLst/>
                <a:latin typeface="+mn-lt"/>
                <a:ea typeface="+mn-ea"/>
                <a:cs typeface="+mn-cs"/>
              </a:rPr>
              <a:t>orthostat</a:t>
            </a:r>
            <a:r>
              <a:rPr lang="en-US" sz="1200" b="0" i="0" kern="1200" baseline="0" dirty="0">
                <a:solidFill>
                  <a:schemeClr val="tx1"/>
                </a:solidFill>
                <a:effectLst/>
                <a:latin typeface="+mn-lt"/>
                <a:ea typeface="+mn-ea"/>
                <a:cs typeface="+mn-cs"/>
              </a:rPr>
              <a:t> from </a:t>
            </a:r>
            <a:r>
              <a:rPr lang="en-US" sz="1200" b="0" i="0" kern="1200" dirty="0">
                <a:solidFill>
                  <a:schemeClr val="tx1"/>
                </a:solidFill>
                <a:effectLst/>
                <a:latin typeface="+mn-lt"/>
                <a:ea typeface="+mn-ea"/>
                <a:cs typeface="+mn-cs"/>
              </a:rPr>
              <a:t>Tell </a:t>
            </a:r>
            <a:r>
              <a:rPr lang="en-US" sz="1200" b="0" i="0" kern="1200" dirty="0" err="1">
                <a:solidFill>
                  <a:schemeClr val="tx1"/>
                </a:solidFill>
                <a:effectLst/>
                <a:latin typeface="+mn-lt"/>
                <a:ea typeface="+mn-ea"/>
                <a:cs typeface="+mn-cs"/>
              </a:rPr>
              <a:t>Tayinat</a:t>
            </a:r>
            <a:r>
              <a:rPr lang="en-US" sz="1200" b="0" i="0" kern="1200" dirty="0">
                <a:solidFill>
                  <a:schemeClr val="tx1"/>
                </a:solidFill>
                <a:effectLst/>
                <a:latin typeface="+mn-lt"/>
                <a:ea typeface="+mn-ea"/>
                <a:cs typeface="+mn-cs"/>
              </a:rPr>
              <a:t> in southeast Turkey. This carving,</a:t>
            </a:r>
            <a:r>
              <a:rPr lang="en-US" sz="1200" b="0" i="0" kern="1200" baseline="0" dirty="0">
                <a:solidFill>
                  <a:schemeClr val="tx1"/>
                </a:solidFill>
                <a:effectLst/>
                <a:latin typeface="+mn-lt"/>
                <a:ea typeface="+mn-ea"/>
                <a:cs typeface="+mn-cs"/>
              </a:rPr>
              <a:t> which dates to about </a:t>
            </a:r>
            <a:r>
              <a:rPr lang="en-US" sz="1200" b="0" i="0" kern="1200" dirty="0">
                <a:solidFill>
                  <a:schemeClr val="tx1"/>
                </a:solidFill>
                <a:effectLst/>
                <a:latin typeface="+mn-lt"/>
                <a:ea typeface="+mn-ea"/>
                <a:cs typeface="+mn-cs"/>
              </a:rPr>
              <a:t>750 BC, was photographed at the Oriental Institute Museum at the University of Chicago.</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adr1503110426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66</a:t>
            </a:fld>
            <a:endParaRPr lang="en-US"/>
          </a:p>
        </p:txBody>
      </p:sp>
    </p:spTree>
    <p:extLst>
      <p:ext uri="{BB962C8B-B14F-4D97-AF65-F5344CB8AC3E}">
        <p14:creationId xmlns:p14="http://schemas.microsoft.com/office/powerpoint/2010/main" val="13119134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tb021906198</a:t>
            </a:r>
          </a:p>
        </p:txBody>
      </p:sp>
      <p:sp>
        <p:nvSpPr>
          <p:cNvPr id="4" name="Slide Number Placeholder 3"/>
          <p:cNvSpPr>
            <a:spLocks noGrp="1"/>
          </p:cNvSpPr>
          <p:nvPr>
            <p:ph type="sldNum" sz="quarter" idx="10"/>
          </p:nvPr>
        </p:nvSpPr>
        <p:spPr/>
        <p:txBody>
          <a:bodyPr/>
          <a:lstStyle/>
          <a:p>
            <a:fld id="{4E4946A3-FD68-4E77-9DEF-1E7536A4AD96}" type="slidenum">
              <a:rPr lang="en-US" smtClean="0"/>
              <a:t>67</a:t>
            </a:fld>
            <a:endParaRPr lang="en-US"/>
          </a:p>
        </p:txBody>
      </p:sp>
    </p:spTree>
    <p:extLst>
      <p:ext uri="{BB962C8B-B14F-4D97-AF65-F5344CB8AC3E}">
        <p14:creationId xmlns:p14="http://schemas.microsoft.com/office/powerpoint/2010/main" val="15442021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“earth” that Rahab knew was the environs of Jericho. She would have had a view similar to this one if she ever climbed up the mountain to Jericho’s west. The ancient city is located just left of the center of the photo. See the next slide for a label.</a:t>
            </a:r>
          </a:p>
          <a:p>
            <a:endParaRPr lang="en-US" dirty="0"/>
          </a:p>
          <a:p>
            <a:r>
              <a:rPr lang="en-US" dirty="0"/>
              <a:t>tb091405156</a:t>
            </a:r>
          </a:p>
        </p:txBody>
      </p:sp>
      <p:sp>
        <p:nvSpPr>
          <p:cNvPr id="4" name="Slide Number Placeholder 3"/>
          <p:cNvSpPr>
            <a:spLocks noGrp="1"/>
          </p:cNvSpPr>
          <p:nvPr>
            <p:ph type="sldNum" sz="quarter" idx="10"/>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36617655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“earth” that Rahab knew was the environs of Jericho. She would have had a view similar to this one if she ever climbed up the mountain to Jericho’s west. The ancient city is located just left of the center of the photo.</a:t>
            </a:r>
          </a:p>
          <a:p>
            <a:endParaRPr lang="en-US" dirty="0"/>
          </a:p>
          <a:p>
            <a:r>
              <a:rPr lang="en-US" dirty="0"/>
              <a:t>tb091405156</a:t>
            </a:r>
          </a:p>
        </p:txBody>
      </p:sp>
      <p:sp>
        <p:nvSpPr>
          <p:cNvPr id="4" name="Slide Number Placeholder 3"/>
          <p:cNvSpPr>
            <a:spLocks noGrp="1"/>
          </p:cNvSpPr>
          <p:nvPr>
            <p:ph type="sldNum" sz="quarter" idx="10"/>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2774115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Calibri"/>
              </a:rPr>
              <a:t>Joshua’s sending out of two spies is reminiscent of Numbers 13, where twelve spies were sent by Moses but only two returned with a good report. The two spies</a:t>
            </a:r>
            <a:r>
              <a:rPr lang="en-US" baseline="0" dirty="0">
                <a:cs typeface="Calibri"/>
              </a:rPr>
              <a:t> depicted on the mosaic shown here are easily identified as some of those sent by Moses because of the very large cluster of grapes they carry (cf. </a:t>
            </a:r>
            <a:r>
              <a:rPr lang="en-US" baseline="0" dirty="0" err="1">
                <a:cs typeface="Calibri"/>
              </a:rPr>
              <a:t>Num</a:t>
            </a:r>
            <a:r>
              <a:rPr lang="en-US" baseline="0" dirty="0">
                <a:cs typeface="Calibri"/>
              </a:rPr>
              <a:t> 13:23). </a:t>
            </a:r>
            <a:r>
              <a:rPr lang="en-US" baseline="0" dirty="0"/>
              <a:t>The legend on this modern mosaic from a synagogue in Acre, Israel, reads “the spies” (</a:t>
            </a:r>
            <a:r>
              <a:rPr lang="he-IL" baseline="0" dirty="0" err="1"/>
              <a:t>המרגלימ</a:t>
            </a:r>
            <a:r>
              <a:rPr lang="en-US" baseline="0" dirty="0"/>
              <a:t>). </a:t>
            </a:r>
            <a:r>
              <a:rPr lang="en-US" dirty="0"/>
              <a:t>This image comes from FLLL and is licensed under CC-BY-SA-4.0, via Wikimedia Commons: https://commons.wikimedia.org/wiki/File:Syna_Acco_-_Mosaic_of_the_Land_of_grapes_-Below_coins._(cropped).JPG</a:t>
            </a:r>
          </a:p>
          <a:p>
            <a:pPr eaLnBrk="1" hangingPunct="1"/>
            <a:endParaRPr lang="en-US" dirty="0"/>
          </a:p>
          <a:p>
            <a:pPr eaLnBrk="1" hangingPunct="1"/>
            <a:r>
              <a:rPr lang="en-US" dirty="0"/>
              <a:t>wiki120920152309</a:t>
            </a:r>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25076752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Rahab was concerned for the preservation of her extended family. This American Colony photo of a peasant family at Ramallah </a:t>
            </a:r>
            <a:r>
              <a:rPr lang="en-US" sz="1200" b="0" i="0" kern="1200" baseline="0" dirty="0">
                <a:solidFill>
                  <a:schemeClr val="tx1"/>
                </a:solidFill>
                <a:effectLst/>
                <a:latin typeface="+mn-lt"/>
                <a:ea typeface="+mn-ea"/>
                <a:cs typeface="+mn-cs"/>
              </a:rPr>
              <a:t>was taken </a:t>
            </a:r>
            <a:r>
              <a:rPr lang="en-US" dirty="0"/>
              <a:t>between 1898 and 1914.</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mat06850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13119134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Windows</a:t>
            </a:r>
            <a:r>
              <a:rPr lang="en-US" baseline="0" dirty="0"/>
              <a:t> on the first floor were uncommon in antiquity, since they could provide access to the house by unwanted guests. This limestone window from Tell el-Amarna in Egypt solved the problem with the use of a grill. Rahab’s house was part of the city wall and would have been well above the height that would have required protection like this, and thus could have been open. This photo was taken at the </a:t>
            </a:r>
            <a:r>
              <a:rPr lang="en-US" dirty="0"/>
              <a:t>Ashmolean Museum of the University of Oxford.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adr1305228465</a:t>
            </a:r>
          </a:p>
        </p:txBody>
      </p:sp>
      <p:sp>
        <p:nvSpPr>
          <p:cNvPr id="4" name="Slide Number Placeholder 3"/>
          <p:cNvSpPr>
            <a:spLocks noGrp="1"/>
          </p:cNvSpPr>
          <p:nvPr>
            <p:ph type="sldNum" sz="quarter" idx="10"/>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17691629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tiny window in this crumbling</a:t>
            </a:r>
            <a:r>
              <a:rPr lang="en-US" baseline="0" dirty="0"/>
              <a:t> house at Tell </a:t>
            </a:r>
            <a:r>
              <a:rPr lang="en-US" baseline="0" dirty="0" err="1"/>
              <a:t>Rabud</a:t>
            </a:r>
            <a:r>
              <a:rPr lang="en-US" baseline="0" dirty="0"/>
              <a:t> would be more typical for a ground-level window. It is too small for an adult to use for entry or exit, while still letting in light and air. Tell </a:t>
            </a:r>
            <a:r>
              <a:rPr lang="en-US" baseline="0" dirty="0" err="1"/>
              <a:t>Rabud</a:t>
            </a:r>
            <a:r>
              <a:rPr lang="en-US" baseline="0" dirty="0"/>
              <a:t> is a small village located a few miles southwest of Hebron.</a:t>
            </a:r>
            <a:endParaRPr lang="en-US" dirty="0"/>
          </a:p>
          <a:p>
            <a:endParaRPr lang="en-US" dirty="0"/>
          </a:p>
          <a:p>
            <a:r>
              <a:rPr lang="en-US" dirty="0"/>
              <a:t>tb022407382</a:t>
            </a:r>
          </a:p>
        </p:txBody>
      </p:sp>
      <p:sp>
        <p:nvSpPr>
          <p:cNvPr id="4" name="Slide Number Placeholder 3"/>
          <p:cNvSpPr>
            <a:spLocks noGrp="1"/>
          </p:cNvSpPr>
          <p:nvPr>
            <p:ph type="sldNum" sz="quarter" idx="10"/>
          </p:nvPr>
        </p:nvSpPr>
        <p:spPr/>
        <p:txBody>
          <a:bodyPr/>
          <a:lstStyle/>
          <a:p>
            <a:fld id="{4E4946A3-FD68-4E77-9DEF-1E7536A4AD96}" type="slidenum">
              <a:rPr lang="en-US" smtClean="0"/>
              <a:t>72</a:t>
            </a:fld>
            <a:endParaRPr lang="en-US"/>
          </a:p>
        </p:txBody>
      </p:sp>
    </p:spTree>
    <p:extLst>
      <p:ext uri="{BB962C8B-B14F-4D97-AF65-F5344CB8AC3E}">
        <p14:creationId xmlns:p14="http://schemas.microsoft.com/office/powerpoint/2010/main" val="5849631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comes from James Tissot and is in the public domain, via The Jewish Museum</a:t>
            </a:r>
            <a:r>
              <a:rPr lang="en-US" baseline="0" dirty="0"/>
              <a:t>: https://thejewishmuseum.org/collection/26408-the-flight-of-the-spies.</a:t>
            </a:r>
          </a:p>
          <a:p>
            <a:endParaRPr lang="en-US" baseline="0" dirty="0"/>
          </a:p>
          <a:p>
            <a:r>
              <a:rPr lang="en-US" baseline="0" dirty="0"/>
              <a:t>tjm26408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5849631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picture illustrates dwellings</a:t>
            </a:r>
            <a:r>
              <a:rPr lang="en-US" baseline="0" dirty="0"/>
              <a:t> with windows built into the city wall of 19th–century Damascus. The apostle Paul was let down from a window above the city wall when he fled from the authorities in Damascus (Acts 9:25; 2 Cor 11:33). Although the account of the spies in Joshua 2 does not specify whether the window was set out like those illustrated here, it would certainly not be unreasonable to think that they could have been. This illustration comes from </a:t>
            </a:r>
            <a:r>
              <a:rPr lang="en-US" i="1" baseline="0" dirty="0"/>
              <a:t>Picturesque Palestine</a:t>
            </a:r>
            <a:r>
              <a:rPr lang="en-US" baseline="0" dirty="0"/>
              <a:t>, volume 2.</a:t>
            </a:r>
            <a:endParaRPr lang="en-US" dirty="0"/>
          </a:p>
          <a:p>
            <a:endParaRPr lang="en-US" dirty="0"/>
          </a:p>
          <a:p>
            <a:r>
              <a:rPr lang="en-US" dirty="0"/>
              <a:t>pp2172</a:t>
            </a:r>
          </a:p>
        </p:txBody>
      </p:sp>
      <p:sp>
        <p:nvSpPr>
          <p:cNvPr id="4" name="Slide Number Placeholder 3"/>
          <p:cNvSpPr>
            <a:spLocks noGrp="1"/>
          </p:cNvSpPr>
          <p:nvPr>
            <p:ph type="sldNum" sz="quarter" idx="10"/>
          </p:nvPr>
        </p:nvSpPr>
        <p:spPr/>
        <p:txBody>
          <a:bodyPr/>
          <a:lstStyle/>
          <a:p>
            <a:fld id="{4E4946A3-FD68-4E77-9DEF-1E7536A4AD96}" type="slidenum">
              <a:rPr lang="en-US" smtClean="0"/>
              <a:t>74</a:t>
            </a:fld>
            <a:endParaRPr lang="en-US"/>
          </a:p>
        </p:txBody>
      </p:sp>
    </p:spTree>
    <p:extLst>
      <p:ext uri="{BB962C8B-B14F-4D97-AF65-F5344CB8AC3E}">
        <p14:creationId xmlns:p14="http://schemas.microsoft.com/office/powerpoint/2010/main" val="18158465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Israelite four-room house</a:t>
            </a:r>
            <a:r>
              <a:rPr lang="en-US" baseline="0" dirty="0"/>
              <a:t> at Beersheba is later than the time of Joshua, but illustrates a house built into a city wall. Casemate walls were city walls that were comprised of two walls, with the space in between divided into separate rooms. In this example the back room of the house is actually built in the city wall.</a:t>
            </a:r>
            <a:endParaRPr lang="en-US" dirty="0"/>
          </a:p>
          <a:p>
            <a:endParaRPr lang="en-US" dirty="0"/>
          </a:p>
          <a:p>
            <a:r>
              <a:rPr lang="en-US" dirty="0"/>
              <a:t>tb122304348</a:t>
            </a:r>
          </a:p>
        </p:txBody>
      </p:sp>
      <p:sp>
        <p:nvSpPr>
          <p:cNvPr id="4" name="Slide Number Placeholder 3"/>
          <p:cNvSpPr>
            <a:spLocks noGrp="1"/>
          </p:cNvSpPr>
          <p:nvPr>
            <p:ph type="sldNum" sz="quarter" idx="10"/>
          </p:nvPr>
        </p:nvSpPr>
        <p:spPr/>
        <p:txBody>
          <a:bodyPr/>
          <a:lstStyle/>
          <a:p>
            <a:fld id="{4E4946A3-FD68-4E77-9DEF-1E7536A4AD96}" type="slidenum">
              <a:rPr lang="en-US" smtClean="0"/>
              <a:t>75</a:t>
            </a:fld>
            <a:endParaRPr lang="en-US"/>
          </a:p>
        </p:txBody>
      </p:sp>
    </p:spTree>
    <p:extLst>
      <p:ext uri="{BB962C8B-B14F-4D97-AF65-F5344CB8AC3E}">
        <p14:creationId xmlns:p14="http://schemas.microsoft.com/office/powerpoint/2010/main" val="10448090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multi-chambered</a:t>
            </a:r>
            <a:r>
              <a:rPr lang="en-US" baseline="0" dirty="0"/>
              <a:t> gate at Hazor flanked on either side by casemate walls. The gate itself has six chambers plus two projecting towers. The casemate walls consist of two walls stretching in either direction from the gate. The space between the walls is broken into separate rooms. These were often used for storage or living spaces in times of peace, but could be filled with rubble in times of siege, thus creating a very thick and durable wall. This defensive system at Hazor is widely attributed to Solomon.</a:t>
            </a:r>
            <a:endParaRPr lang="en-US" dirty="0"/>
          </a:p>
          <a:p>
            <a:endParaRPr lang="en-US" dirty="0"/>
          </a:p>
          <a:p>
            <a:r>
              <a:rPr lang="en-US" dirty="0"/>
              <a:t>ws040616013</a:t>
            </a:r>
          </a:p>
        </p:txBody>
      </p:sp>
      <p:sp>
        <p:nvSpPr>
          <p:cNvPr id="4" name="Slide Number Placeholder 3"/>
          <p:cNvSpPr>
            <a:spLocks noGrp="1"/>
          </p:cNvSpPr>
          <p:nvPr>
            <p:ph type="sldNum" sz="quarter" idx="10"/>
          </p:nvPr>
        </p:nvSpPr>
        <p:spPr/>
        <p:txBody>
          <a:bodyPr/>
          <a:lstStyle/>
          <a:p>
            <a:fld id="{4E4946A3-FD68-4E77-9DEF-1E7536A4AD96}" type="slidenum">
              <a:rPr lang="en-US" smtClean="0"/>
              <a:t>76</a:t>
            </a:fld>
            <a:endParaRPr lang="en-US"/>
          </a:p>
        </p:txBody>
      </p:sp>
    </p:spTree>
    <p:extLst>
      <p:ext uri="{BB962C8B-B14F-4D97-AF65-F5344CB8AC3E}">
        <p14:creationId xmlns:p14="http://schemas.microsoft.com/office/powerpoint/2010/main" val="10448090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aerial view of Khirbet </a:t>
            </a:r>
            <a:r>
              <a:rPr lang="en-US" dirty="0" err="1"/>
              <a:t>Qeiyafa</a:t>
            </a:r>
            <a:r>
              <a:rPr lang="en-US" dirty="0"/>
              <a:t> is from the east.</a:t>
            </a:r>
            <a:r>
              <a:rPr lang="en-US" baseline="0" dirty="0"/>
              <a:t> The two gates of the site are visible on the west and south, as are the walls of the site. In the areas that have been excavated, the double-walls of the casemates are clearly visible. It is also notable that most of the cells created by the casemates are open on the city side, thus connecting each of them with the house built against that part of the wall. Khirbet </a:t>
            </a:r>
            <a:r>
              <a:rPr lang="en-US" baseline="0" dirty="0" err="1"/>
              <a:t>Qeiyafa</a:t>
            </a:r>
            <a:r>
              <a:rPr lang="en-US" baseline="0" dirty="0"/>
              <a:t> was only occupied briefly, during the reign of David. See the next slide for labels.</a:t>
            </a:r>
            <a:endParaRPr lang="en-US" dirty="0"/>
          </a:p>
          <a:p>
            <a:endParaRPr lang="en-US" dirty="0"/>
          </a:p>
          <a:p>
            <a:r>
              <a:rPr lang="en-US" dirty="0"/>
              <a:t>ws021917026</a:t>
            </a:r>
          </a:p>
        </p:txBody>
      </p:sp>
      <p:sp>
        <p:nvSpPr>
          <p:cNvPr id="4" name="Slide Number Placeholder 3"/>
          <p:cNvSpPr>
            <a:spLocks noGrp="1"/>
          </p:cNvSpPr>
          <p:nvPr>
            <p:ph type="sldNum" sz="quarter" idx="10"/>
          </p:nvPr>
        </p:nvSpPr>
        <p:spPr/>
        <p:txBody>
          <a:bodyPr/>
          <a:lstStyle/>
          <a:p>
            <a:fld id="{4E4946A3-FD68-4E77-9DEF-1E7536A4AD96}" type="slidenum">
              <a:rPr lang="en-US" smtClean="0"/>
              <a:t>77</a:t>
            </a:fld>
            <a:endParaRPr lang="en-US"/>
          </a:p>
        </p:txBody>
      </p:sp>
    </p:spTree>
    <p:extLst>
      <p:ext uri="{BB962C8B-B14F-4D97-AF65-F5344CB8AC3E}">
        <p14:creationId xmlns:p14="http://schemas.microsoft.com/office/powerpoint/2010/main" val="10448090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aerial view of Khirbet </a:t>
            </a:r>
            <a:r>
              <a:rPr lang="en-US" dirty="0" err="1"/>
              <a:t>Qeiyafa</a:t>
            </a:r>
            <a:r>
              <a:rPr lang="en-US" dirty="0"/>
              <a:t> is from the east.</a:t>
            </a:r>
            <a:r>
              <a:rPr lang="en-US" baseline="0" dirty="0"/>
              <a:t> The two gates of the site are visible on the west and south, as are the walls of the site. In the areas that have been excavated, the double-walls of the casemates are clearly visible. It is also notable that most of the cells created by the casemates are open on the city side, thus connecting each of them with the house built against that part of the wall. Khirbet </a:t>
            </a:r>
            <a:r>
              <a:rPr lang="en-US" baseline="0" dirty="0" err="1"/>
              <a:t>Qeiyafa</a:t>
            </a:r>
            <a:r>
              <a:rPr lang="en-US" baseline="0" dirty="0"/>
              <a:t> was only occupied briefly, during the reign of David. See the next slide for a close-up of a portion of the wall.</a:t>
            </a:r>
            <a:endParaRPr lang="en-US" dirty="0"/>
          </a:p>
          <a:p>
            <a:endParaRPr lang="en-US" dirty="0"/>
          </a:p>
          <a:p>
            <a:r>
              <a:rPr lang="en-US" dirty="0"/>
              <a:t>ws021917026</a:t>
            </a:r>
          </a:p>
        </p:txBody>
      </p:sp>
      <p:sp>
        <p:nvSpPr>
          <p:cNvPr id="4" name="Slide Number Placeholder 3"/>
          <p:cNvSpPr>
            <a:spLocks noGrp="1"/>
          </p:cNvSpPr>
          <p:nvPr>
            <p:ph type="sldNum" sz="quarter" idx="10"/>
          </p:nvPr>
        </p:nvSpPr>
        <p:spPr/>
        <p:txBody>
          <a:bodyPr/>
          <a:lstStyle/>
          <a:p>
            <a:fld id="{4E4946A3-FD68-4E77-9DEF-1E7536A4AD96}" type="slidenum">
              <a:rPr lang="en-US" smtClean="0"/>
              <a:t>78</a:t>
            </a:fld>
            <a:endParaRPr lang="en-US"/>
          </a:p>
        </p:txBody>
      </p:sp>
    </p:spTree>
    <p:extLst>
      <p:ext uri="{BB962C8B-B14F-4D97-AF65-F5344CB8AC3E}">
        <p14:creationId xmlns:p14="http://schemas.microsoft.com/office/powerpoint/2010/main" val="10448090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portion of the Khirbet </a:t>
            </a:r>
            <a:r>
              <a:rPr lang="en-US" dirty="0" err="1"/>
              <a:t>Qeiyafa</a:t>
            </a:r>
            <a:r>
              <a:rPr lang="en-US" dirty="0"/>
              <a:t> casemate wall is near south gate.</a:t>
            </a:r>
            <a:r>
              <a:rPr lang="en-US" baseline="0" dirty="0"/>
              <a:t> Close inspection of the photo will show that the interior section of wall does not meet the next, but a gap (door) is left to access the cell. Thus the city wall itself became a useful part of the house</a:t>
            </a:r>
            <a:r>
              <a:rPr lang="en-US" dirty="0"/>
              <a:t> built against it.</a:t>
            </a:r>
            <a:r>
              <a:rPr lang="en-US" baseline="0" dirty="0"/>
              <a:t> Rahab’s house seems to have been built “upon the wall” in a similar fashion.</a:t>
            </a:r>
            <a:endParaRPr lang="en-US" dirty="0"/>
          </a:p>
          <a:p>
            <a:endParaRPr lang="en-US" dirty="0"/>
          </a:p>
          <a:p>
            <a:r>
              <a:rPr lang="en-US" dirty="0"/>
              <a:t>tb010412804</a:t>
            </a:r>
          </a:p>
        </p:txBody>
      </p:sp>
      <p:sp>
        <p:nvSpPr>
          <p:cNvPr id="4" name="Slide Number Placeholder 3"/>
          <p:cNvSpPr>
            <a:spLocks noGrp="1"/>
          </p:cNvSpPr>
          <p:nvPr>
            <p:ph type="sldNum" sz="quarter" idx="10"/>
          </p:nvPr>
        </p:nvSpPr>
        <p:spPr/>
        <p:txBody>
          <a:bodyPr/>
          <a:lstStyle/>
          <a:p>
            <a:fld id="{4E4946A3-FD68-4E77-9DEF-1E7536A4AD96}" type="slidenum">
              <a:rPr lang="en-US" smtClean="0"/>
              <a:t>79</a:t>
            </a:fld>
            <a:endParaRPr lang="en-US"/>
          </a:p>
        </p:txBody>
      </p:sp>
    </p:spTree>
    <p:extLst>
      <p:ext uri="{BB962C8B-B14F-4D97-AF65-F5344CB8AC3E}">
        <p14:creationId xmlns:p14="http://schemas.microsoft.com/office/powerpoint/2010/main" val="1044809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Shittim (also known as Abel-shittim) should probably be identified with either Tell el-</a:t>
            </a:r>
            <a:r>
              <a:rPr lang="en-US" baseline="0" dirty="0" err="1"/>
              <a:t>Kefrein</a:t>
            </a:r>
            <a:r>
              <a:rPr lang="en-US" baseline="0" dirty="0"/>
              <a:t> or Tell el-Hammam, both of which are located northeast of the Dead Sea in the plains of Moab (Slayton 1992: 222). The text does not specifically state Shittim was a city at the time, so it may be used here as a regional term for a specific locale in the Plains of Moab. The name Abel-shittim means “plain of the acacia trees.” See the next slide for labels.</a:t>
            </a:r>
          </a:p>
          <a:p>
            <a:pPr rtl="0"/>
            <a:endParaRPr lang="en-US"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Reference:</a:t>
            </a:r>
            <a:endParaRPr lang="en-US" b="1" dirty="0"/>
          </a:p>
          <a:p>
            <a:pPr rtl="0"/>
            <a:r>
              <a:rPr lang="en-US" dirty="0"/>
              <a:t>Slayton, J. C. </a:t>
            </a:r>
          </a:p>
          <a:p>
            <a:pPr marL="744538" indent="-511175" rtl="0">
              <a:tabLst>
                <a:tab pos="744538" algn="l"/>
              </a:tabLst>
            </a:pPr>
            <a:r>
              <a:rPr lang="en-US" sz="1200" i="0" u="none" strike="noStrike" kern="1200" baseline="0" dirty="0">
                <a:solidFill>
                  <a:schemeClr val="tx1"/>
                </a:solidFill>
                <a:latin typeface="+mn-lt"/>
                <a:ea typeface="+mn-ea"/>
                <a:cs typeface="+mn-cs"/>
              </a:rPr>
              <a:t>1992</a:t>
            </a:r>
            <a:r>
              <a:rPr lang="en-US" sz="1200" i="0" u="none" strike="noStrike" kern="1200" dirty="0">
                <a:solidFill>
                  <a:schemeClr val="tx1"/>
                </a:solidFill>
                <a:latin typeface="+mn-lt"/>
                <a:ea typeface="+mn-ea"/>
                <a:cs typeface="+mn-cs"/>
              </a:rPr>
              <a:t>	</a:t>
            </a:r>
            <a:r>
              <a:rPr lang="en-US" sz="1200" i="0" u="none" strike="noStrike" kern="1200" dirty="0" err="1">
                <a:solidFill>
                  <a:schemeClr val="tx1"/>
                </a:solidFill>
                <a:latin typeface="+mn-lt"/>
                <a:ea typeface="+mn-ea"/>
                <a:cs typeface="+mn-cs"/>
              </a:rPr>
              <a:t>Shittim</a:t>
            </a:r>
            <a:r>
              <a:rPr lang="en-US" sz="1200" i="0" u="none" strike="noStrike" kern="1200" dirty="0">
                <a:solidFill>
                  <a:schemeClr val="tx1"/>
                </a:solidFill>
                <a:latin typeface="+mn-lt"/>
                <a:ea typeface="+mn-ea"/>
                <a:cs typeface="+mn-cs"/>
              </a:rPr>
              <a:t> (Place). </a:t>
            </a:r>
            <a:r>
              <a:rPr lang="en-US" sz="1200" i="1" u="none" strike="noStrike" kern="1200" dirty="0">
                <a:solidFill>
                  <a:schemeClr val="tx1"/>
                </a:solidFill>
                <a:latin typeface="+mn-lt"/>
                <a:ea typeface="+mn-ea"/>
                <a:cs typeface="+mn-cs"/>
              </a:rPr>
              <a:t>Anchor Bible Dictionary </a:t>
            </a:r>
            <a:r>
              <a:rPr lang="en-US" sz="1200" u="none" strike="noStrike" kern="1200" dirty="0">
                <a:solidFill>
                  <a:schemeClr val="tx1"/>
                </a:solidFill>
                <a:latin typeface="+mn-lt"/>
                <a:ea typeface="+mn-ea"/>
                <a:cs typeface="+mn-cs"/>
              </a:rPr>
              <a:t>vol. 5, ed. D. N. Freedman. New York: Doubleday. </a:t>
            </a:r>
            <a:endParaRPr lang="en-US" sz="1200" i="0" u="none" strike="noStrike" kern="1200" baseline="0" dirty="0">
              <a:solidFill>
                <a:schemeClr val="tx1"/>
              </a:solidFill>
              <a:latin typeface="+mn-lt"/>
              <a:ea typeface="+mn-ea"/>
              <a:cs typeface="+mn-cs"/>
            </a:endParaRPr>
          </a:p>
          <a:p>
            <a:pPr rtl="0"/>
            <a:endParaRPr lang="en-US" sz="1200" b="1"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tb010703748</a:t>
            </a:r>
          </a:p>
        </p:txBody>
      </p:sp>
      <p:sp>
        <p:nvSpPr>
          <p:cNvPr id="4" name="Slide Number Placeholder 3"/>
          <p:cNvSpPr>
            <a:spLocks noGrp="1"/>
          </p:cNvSpPr>
          <p:nvPr>
            <p:ph type="sldNum" sz="quarter" idx="10"/>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20625171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Rahab advised the spies to flee west into the</a:t>
            </a:r>
            <a:r>
              <a:rPr lang="en-US" baseline="0" dirty="0"/>
              <a:t> mountains rather than east toward their camp on the plains of Moab. </a:t>
            </a:r>
            <a:r>
              <a:rPr lang="en-US" dirty="0"/>
              <a:t>They would have likely hidden in the rugged</a:t>
            </a:r>
            <a:r>
              <a:rPr lang="en-US" baseline="0" dirty="0"/>
              <a:t> region of the Judean wilderness to the west of Jericho. Their ascent may have taken the spies near the vicinity of Ai (the Ophrah-Ephraim-</a:t>
            </a:r>
            <a:r>
              <a:rPr lang="en-US" baseline="0" dirty="0" err="1"/>
              <a:t>Taybeh</a:t>
            </a:r>
            <a:r>
              <a:rPr lang="en-US" baseline="0" dirty="0"/>
              <a:t> ridge leads to this region), which would become the next target of the Israelite campaign. See the next slide for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tb010703124</a:t>
            </a:r>
          </a:p>
        </p:txBody>
      </p:sp>
      <p:sp>
        <p:nvSpPr>
          <p:cNvPr id="4" name="Slide Number Placeholder 3"/>
          <p:cNvSpPr>
            <a:spLocks noGrp="1"/>
          </p:cNvSpPr>
          <p:nvPr>
            <p:ph type="sldNum" sz="quarter" idx="10"/>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4118871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Rahab advised the spies to flee west into the</a:t>
            </a:r>
            <a:r>
              <a:rPr lang="en-US" baseline="0" dirty="0"/>
              <a:t> mountains rather than east toward their camp on the plains of Moab. </a:t>
            </a:r>
            <a:r>
              <a:rPr lang="en-US" dirty="0"/>
              <a:t>They would have likely hidden in the rugged</a:t>
            </a:r>
            <a:r>
              <a:rPr lang="en-US" baseline="0" dirty="0"/>
              <a:t> region of the Judean wilderness to the west of Jericho. Their ascent may have taken the spies near the vicinity of Ai (the Ophrah-Ephraim-</a:t>
            </a:r>
            <a:r>
              <a:rPr lang="en-US" baseline="0" dirty="0" err="1"/>
              <a:t>Taybeh</a:t>
            </a:r>
            <a:r>
              <a:rPr lang="en-US" baseline="0" dirty="0"/>
              <a:t> ridge leads to this region), which would become the next target of the Israelite campaign.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tb010703124</a:t>
            </a:r>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4118871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Spinning was a common household occupation in antiquity. The fact that Rahab was</a:t>
            </a:r>
            <a:r>
              <a:rPr lang="en-US" baseline="0" dirty="0"/>
              <a:t> drying flax on her rooftop may indicate that she was also involved in this practice. She may have even had a loom in her home, which would have been a ready source of thread. Looms required the use of weights to pull down the warp threads. They were often made of clay, as shown here.</a:t>
            </a:r>
            <a:r>
              <a:rPr lang="en-US" dirty="0"/>
              <a:t> This photo was taken at the Harvard Semitic Museum.</a:t>
            </a:r>
          </a:p>
          <a:p>
            <a:endParaRPr lang="en-US" dirty="0"/>
          </a:p>
          <a:p>
            <a:r>
              <a:rPr lang="en-US" dirty="0"/>
              <a:t>tb072811120</a:t>
            </a:r>
          </a:p>
        </p:txBody>
      </p:sp>
      <p:sp>
        <p:nvSpPr>
          <p:cNvPr id="4" name="Slide Number Placeholder 3"/>
          <p:cNvSpPr>
            <a:spLocks noGrp="1"/>
          </p:cNvSpPr>
          <p:nvPr>
            <p:ph type="sldNum" sz="quarter" idx="10"/>
          </p:nvPr>
        </p:nvSpPr>
        <p:spPr/>
        <p:txBody>
          <a:bodyPr/>
          <a:lstStyle/>
          <a:p>
            <a:fld id="{4E4946A3-FD68-4E77-9DEF-1E7536A4AD96}" type="slidenum">
              <a:rPr lang="en-US" smtClean="0"/>
              <a:t>82</a:t>
            </a:fld>
            <a:endParaRPr lang="en-US"/>
          </a:p>
        </p:txBody>
      </p:sp>
    </p:spTree>
    <p:extLst>
      <p:ext uri="{BB962C8B-B14F-4D97-AF65-F5344CB8AC3E}">
        <p14:creationId xmlns:p14="http://schemas.microsoft.com/office/powerpoint/2010/main" val="10571083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thread shown here is rather</a:t>
            </a:r>
            <a:r>
              <a:rPr lang="en-US" baseline="0" dirty="0"/>
              <a:t> small, that appears to be the meaning of the word </a:t>
            </a:r>
            <a:r>
              <a:rPr lang="en-US" i="1" baseline="0" dirty="0" err="1"/>
              <a:t>chut</a:t>
            </a:r>
            <a:r>
              <a:rPr lang="en-US" baseline="0" dirty="0"/>
              <a:t> (</a:t>
            </a:r>
            <a:r>
              <a:rPr lang="he-IL" sz="1200" b="0" i="0" u="none" strike="noStrike" kern="1200" baseline="0" dirty="0">
                <a:solidFill>
                  <a:schemeClr val="tx1"/>
                </a:solidFill>
                <a:latin typeface="+mn-lt"/>
                <a:ea typeface="+mn-ea"/>
                <a:cs typeface="+mn-cs"/>
              </a:rPr>
              <a:t>חוּט</a:t>
            </a:r>
            <a:r>
              <a:rPr lang="en-US" baseline="0" dirty="0"/>
              <a:t>), “thread.” (e.g. Gen 14:23). Apparently the sign of the red thread was not supposed to be ostentatious or visible from any great distance, but relatively modest.</a:t>
            </a:r>
            <a:endParaRPr lang="en-US" dirty="0"/>
          </a:p>
          <a:p>
            <a:endParaRPr lang="en-US" dirty="0"/>
          </a:p>
          <a:p>
            <a:r>
              <a:rPr lang="en-US" dirty="0"/>
              <a:t>tb092603059</a:t>
            </a:r>
          </a:p>
        </p:txBody>
      </p:sp>
      <p:sp>
        <p:nvSpPr>
          <p:cNvPr id="4" name="Slide Number Placeholder 3"/>
          <p:cNvSpPr>
            <a:spLocks noGrp="1"/>
          </p:cNvSpPr>
          <p:nvPr>
            <p:ph type="sldNum" sz="quarter" idx="10"/>
          </p:nvPr>
        </p:nvSpPr>
        <p:spPr/>
        <p:txBody>
          <a:bodyPr/>
          <a:lstStyle/>
          <a:p>
            <a:fld id="{4E4946A3-FD68-4E77-9DEF-1E7536A4AD96}" type="slidenum">
              <a:rPr lang="en-US" smtClean="0"/>
              <a:t>83</a:t>
            </a:fld>
            <a:endParaRPr lang="en-US"/>
          </a:p>
        </p:txBody>
      </p:sp>
    </p:spTree>
    <p:extLst>
      <p:ext uri="{BB962C8B-B14F-4D97-AF65-F5344CB8AC3E}">
        <p14:creationId xmlns:p14="http://schemas.microsoft.com/office/powerpoint/2010/main" val="14342584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colored yarn illustrates the kind of thread Rahab may have hung from her window. It was photographed at a carpet maker’s shop in western Turkey.</a:t>
            </a:r>
          </a:p>
          <a:p>
            <a:endParaRPr lang="en-US" dirty="0"/>
          </a:p>
          <a:p>
            <a:r>
              <a:rPr lang="en-US" dirty="0"/>
              <a:t>jc0103150527</a:t>
            </a:r>
          </a:p>
        </p:txBody>
      </p:sp>
      <p:sp>
        <p:nvSpPr>
          <p:cNvPr id="4" name="Slide Number Placeholder 3"/>
          <p:cNvSpPr>
            <a:spLocks noGrp="1"/>
          </p:cNvSpPr>
          <p:nvPr>
            <p:ph type="sldNum" sz="quarter" idx="10"/>
          </p:nvPr>
        </p:nvSpPr>
        <p:spPr/>
        <p:txBody>
          <a:bodyPr/>
          <a:lstStyle/>
          <a:p>
            <a:fld id="{4E4946A3-FD68-4E77-9DEF-1E7536A4AD96}" type="slidenum">
              <a:rPr lang="en-US" smtClean="0"/>
              <a:t>84</a:t>
            </a:fld>
            <a:endParaRPr lang="en-US"/>
          </a:p>
        </p:txBody>
      </p:sp>
    </p:spTree>
    <p:extLst>
      <p:ext uri="{BB962C8B-B14F-4D97-AF65-F5344CB8AC3E}">
        <p14:creationId xmlns:p14="http://schemas.microsoft.com/office/powerpoint/2010/main" val="14342584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Spinning is the production of twisted yarn or thread from clumps</a:t>
            </a:r>
            <a:r>
              <a:rPr lang="en-US" sz="1200" b="0" i="0" kern="1200" baseline="0" dirty="0">
                <a:solidFill>
                  <a:schemeClr val="tx1"/>
                </a:solidFill>
                <a:effectLst/>
                <a:latin typeface="+mn-lt"/>
                <a:ea typeface="+mn-ea"/>
                <a:cs typeface="+mn-cs"/>
              </a:rPr>
              <a:t> of wool, as this Bedouin shepherdess is doing. This process has changed very little since the time of Joshua. </a:t>
            </a:r>
            <a:r>
              <a:rPr lang="en-US" sz="1200" b="0" i="0" kern="1200" dirty="0">
                <a:solidFill>
                  <a:schemeClr val="tx1"/>
                </a:solidFill>
                <a:effectLst/>
                <a:latin typeface="+mn-lt"/>
                <a:ea typeface="+mn-ea"/>
                <a:cs typeface="+mn-cs"/>
              </a:rPr>
              <a:t>This American Colony photo was taken in August 1932.</a:t>
            </a:r>
          </a:p>
          <a:p>
            <a:endParaRPr lang="en-US" sz="1200" b="0" i="0" kern="1200" dirty="0">
              <a:solidFill>
                <a:schemeClr val="tx1"/>
              </a:solidFill>
              <a:effectLst/>
              <a:latin typeface="+mn-lt"/>
              <a:ea typeface="+mn-ea"/>
              <a:cs typeface="+mn-cs"/>
            </a:endParaRPr>
          </a:p>
          <a:p>
            <a:r>
              <a:rPr lang="en-US" dirty="0"/>
              <a:t>mat03790</a:t>
            </a:r>
          </a:p>
        </p:txBody>
      </p:sp>
      <p:sp>
        <p:nvSpPr>
          <p:cNvPr id="4" name="Slide Number Placeholder 3"/>
          <p:cNvSpPr>
            <a:spLocks noGrp="1"/>
          </p:cNvSpPr>
          <p:nvPr>
            <p:ph type="sldNum" sz="quarter" idx="10"/>
          </p:nvPr>
        </p:nvSpPr>
        <p:spPr/>
        <p:txBody>
          <a:bodyPr/>
          <a:lstStyle/>
          <a:p>
            <a:fld id="{4E4946A3-FD68-4E77-9DEF-1E7536A4AD96}" type="slidenum">
              <a:rPr lang="en-US" smtClean="0"/>
              <a:t>85</a:t>
            </a:fld>
            <a:endParaRPr lang="en-US"/>
          </a:p>
        </p:txBody>
      </p:sp>
    </p:spTree>
    <p:extLst>
      <p:ext uri="{BB962C8B-B14F-4D97-AF65-F5344CB8AC3E}">
        <p14:creationId xmlns:p14="http://schemas.microsoft.com/office/powerpoint/2010/main" val="8599544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 photo was taken between 1898 and 1946.</a:t>
            </a:r>
          </a:p>
          <a:p>
            <a:endParaRPr lang="en-US" sz="1200" b="0" i="0" kern="1200" dirty="0">
              <a:solidFill>
                <a:schemeClr val="tx1"/>
              </a:solidFill>
              <a:effectLst/>
              <a:latin typeface="+mn-lt"/>
              <a:ea typeface="+mn-ea"/>
              <a:cs typeface="+mn-cs"/>
            </a:endParaRPr>
          </a:p>
          <a:p>
            <a:r>
              <a:rPr lang="en-US" dirty="0"/>
              <a:t>mat06321</a:t>
            </a:r>
          </a:p>
        </p:txBody>
      </p:sp>
      <p:sp>
        <p:nvSpPr>
          <p:cNvPr id="4" name="Slide Number Placeholder 3"/>
          <p:cNvSpPr>
            <a:spLocks noGrp="1"/>
          </p:cNvSpPr>
          <p:nvPr>
            <p:ph type="sldNum" sz="quarter" idx="10"/>
          </p:nvPr>
        </p:nvSpPr>
        <p:spPr/>
        <p:txBody>
          <a:bodyPr/>
          <a:lstStyle/>
          <a:p>
            <a:fld id="{4E4946A3-FD68-4E77-9DEF-1E7536A4AD96}" type="slidenum">
              <a:rPr lang="en-US" smtClean="0"/>
              <a:t>86</a:t>
            </a:fld>
            <a:endParaRPr lang="en-US"/>
          </a:p>
        </p:txBody>
      </p:sp>
    </p:spTree>
    <p:extLst>
      <p:ext uri="{BB962C8B-B14F-4D97-AF65-F5344CB8AC3E}">
        <p14:creationId xmlns:p14="http://schemas.microsoft.com/office/powerpoint/2010/main" val="3738655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American Colony photo was taken between 1900 and 1920.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mat01235</a:t>
            </a:r>
          </a:p>
        </p:txBody>
      </p:sp>
      <p:sp>
        <p:nvSpPr>
          <p:cNvPr id="4" name="Slide Number Placeholder 3"/>
          <p:cNvSpPr>
            <a:spLocks noGrp="1"/>
          </p:cNvSpPr>
          <p:nvPr>
            <p:ph type="sldNum" sz="quarter" idx="10"/>
          </p:nvPr>
        </p:nvSpPr>
        <p:spPr/>
        <p:txBody>
          <a:bodyPr/>
          <a:lstStyle/>
          <a:p>
            <a:fld id="{4E4946A3-FD68-4E77-9DEF-1E7536A4AD96}" type="slidenum">
              <a:rPr lang="en-US" smtClean="0"/>
              <a:t>87</a:t>
            </a:fld>
            <a:endParaRPr lang="en-US"/>
          </a:p>
        </p:txBody>
      </p:sp>
    </p:spTree>
    <p:extLst>
      <p:ext uri="{BB962C8B-B14F-4D97-AF65-F5344CB8AC3E}">
        <p14:creationId xmlns:p14="http://schemas.microsoft.com/office/powerpoint/2010/main" val="6517714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humble-looking house was</a:t>
            </a:r>
            <a:r>
              <a:rPr lang="en-US" baseline="0" dirty="0"/>
              <a:t> the traditional “House of Naaman” in the 1890s. It was located outside the east gate of Damascus. The mudbrick construction with a wooden door is not far removed from what Rahab’s house may have looked like. This photograph comes from </a:t>
            </a:r>
            <a:r>
              <a:rPr lang="en-US" i="1" baseline="0" dirty="0"/>
              <a:t>Earthly Footsteps of the Man of Galilee</a:t>
            </a:r>
            <a:r>
              <a:rPr lang="en-US" i="0" baseline="0" dirty="0"/>
              <a:t>.</a:t>
            </a:r>
            <a:endParaRPr lang="en-US" dirty="0"/>
          </a:p>
          <a:p>
            <a:endParaRPr lang="en-US" dirty="0"/>
          </a:p>
          <a:p>
            <a:r>
              <a:rPr lang="en-US" dirty="0"/>
              <a:t>ef0282</a:t>
            </a:r>
          </a:p>
        </p:txBody>
      </p:sp>
      <p:sp>
        <p:nvSpPr>
          <p:cNvPr id="4" name="Slide Number Placeholder 3"/>
          <p:cNvSpPr>
            <a:spLocks noGrp="1"/>
          </p:cNvSpPr>
          <p:nvPr>
            <p:ph type="sldNum" sz="quarter" idx="10"/>
          </p:nvPr>
        </p:nvSpPr>
        <p:spPr/>
        <p:txBody>
          <a:bodyPr/>
          <a:lstStyle/>
          <a:p>
            <a:fld id="{4E4946A3-FD68-4E77-9DEF-1E7536A4AD96}" type="slidenum">
              <a:rPr lang="en-US" smtClean="0"/>
              <a:t>88</a:t>
            </a:fld>
            <a:endParaRPr lang="en-US"/>
          </a:p>
        </p:txBody>
      </p:sp>
    </p:spTree>
    <p:extLst>
      <p:ext uri="{BB962C8B-B14F-4D97-AF65-F5344CB8AC3E}">
        <p14:creationId xmlns:p14="http://schemas.microsoft.com/office/powerpoint/2010/main" val="208705769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narrow street shown here between houses at Beersheba illustrates the immediate access from house to street. One step across the threshold placed a person in the street. Notice also that the buildings are constructed of a stone foundation with mudbrick superstructure.</a:t>
            </a:r>
            <a:r>
              <a:rPr lang="en-US" baseline="0" dirty="0"/>
              <a:t> </a:t>
            </a:r>
            <a:r>
              <a:rPr lang="en-US" dirty="0"/>
              <a:t>Although</a:t>
            </a:r>
            <a:r>
              <a:rPr lang="en-US" baseline="0" dirty="0"/>
              <a:t> this street and buildings are centuries later than the time of Joshua, the construction methods would not have been very different. See the next slide for labels.</a:t>
            </a:r>
            <a:endParaRPr lang="en-US" dirty="0"/>
          </a:p>
          <a:p>
            <a:endParaRPr lang="en-US" dirty="0"/>
          </a:p>
          <a:p>
            <a:r>
              <a:rPr lang="en-US" dirty="0"/>
              <a:t>tb110702430</a:t>
            </a:r>
          </a:p>
        </p:txBody>
      </p:sp>
      <p:sp>
        <p:nvSpPr>
          <p:cNvPr id="4" name="Slide Number Placeholder 3"/>
          <p:cNvSpPr>
            <a:spLocks noGrp="1"/>
          </p:cNvSpPr>
          <p:nvPr>
            <p:ph type="sldNum" sz="quarter" idx="10"/>
          </p:nvPr>
        </p:nvSpPr>
        <p:spPr/>
        <p:txBody>
          <a:bodyPr/>
          <a:lstStyle/>
          <a:p>
            <a:fld id="{4E4946A3-FD68-4E77-9DEF-1E7536A4AD96}" type="slidenum">
              <a:rPr lang="en-US" smtClean="0"/>
              <a:t>89</a:t>
            </a:fld>
            <a:endParaRPr lang="en-US"/>
          </a:p>
        </p:txBody>
      </p:sp>
    </p:spTree>
    <p:extLst>
      <p:ext uri="{BB962C8B-B14F-4D97-AF65-F5344CB8AC3E}">
        <p14:creationId xmlns:p14="http://schemas.microsoft.com/office/powerpoint/2010/main" val="178802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Shittim (also known as Abel-shittim) should probably be identified with either Tell el-</a:t>
            </a:r>
            <a:r>
              <a:rPr lang="en-US" baseline="0" dirty="0" err="1"/>
              <a:t>Kefrein</a:t>
            </a:r>
            <a:r>
              <a:rPr lang="en-US" baseline="0" dirty="0"/>
              <a:t> or Tell el-Hammam, both of which are located northeast of the Dead Sea in the plains of Moab (Slayton 1992: 222). The text does not specifically state Shittim was a city at the time, so it may be used here as a regional term for a specific locale in the Plains of Moab. The name Abel-shittim means “plain of the acacia trees.”</a:t>
            </a:r>
          </a:p>
          <a:p>
            <a:pPr rtl="0"/>
            <a:endParaRPr lang="en-US"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Reference:</a:t>
            </a:r>
            <a:endParaRPr lang="en-US" b="1" dirty="0"/>
          </a:p>
          <a:p>
            <a:pPr rtl="0"/>
            <a:r>
              <a:rPr lang="en-US" dirty="0"/>
              <a:t>Slayton, J. C. </a:t>
            </a:r>
          </a:p>
          <a:p>
            <a:pPr marL="744538" indent="-511175" rtl="0">
              <a:tabLst>
                <a:tab pos="744538" algn="l"/>
              </a:tabLst>
            </a:pPr>
            <a:r>
              <a:rPr lang="en-US" sz="1200" i="0" u="none" strike="noStrike" kern="1200" baseline="0" dirty="0">
                <a:solidFill>
                  <a:schemeClr val="tx1"/>
                </a:solidFill>
                <a:latin typeface="+mn-lt"/>
                <a:ea typeface="+mn-ea"/>
                <a:cs typeface="+mn-cs"/>
              </a:rPr>
              <a:t>1992</a:t>
            </a:r>
            <a:r>
              <a:rPr lang="en-US" sz="1200" i="0" u="none" strike="noStrike" kern="1200" dirty="0">
                <a:solidFill>
                  <a:schemeClr val="tx1"/>
                </a:solidFill>
                <a:latin typeface="+mn-lt"/>
                <a:ea typeface="+mn-ea"/>
                <a:cs typeface="+mn-cs"/>
              </a:rPr>
              <a:t> 	</a:t>
            </a:r>
            <a:r>
              <a:rPr lang="en-US" sz="1200" i="0" u="none" strike="noStrike" kern="1200" dirty="0" err="1">
                <a:solidFill>
                  <a:schemeClr val="tx1"/>
                </a:solidFill>
                <a:latin typeface="+mn-lt"/>
                <a:ea typeface="+mn-ea"/>
                <a:cs typeface="+mn-cs"/>
              </a:rPr>
              <a:t>Shittim</a:t>
            </a:r>
            <a:r>
              <a:rPr lang="en-US" sz="1200" i="0" u="none" strike="noStrike" kern="1200" dirty="0">
                <a:solidFill>
                  <a:schemeClr val="tx1"/>
                </a:solidFill>
                <a:latin typeface="+mn-lt"/>
                <a:ea typeface="+mn-ea"/>
                <a:cs typeface="+mn-cs"/>
              </a:rPr>
              <a:t> (Place). </a:t>
            </a:r>
            <a:r>
              <a:rPr lang="en-US" sz="1200" i="1" u="none" strike="noStrike" kern="1200" dirty="0">
                <a:solidFill>
                  <a:schemeClr val="tx1"/>
                </a:solidFill>
                <a:latin typeface="+mn-lt"/>
                <a:ea typeface="+mn-ea"/>
                <a:cs typeface="+mn-cs"/>
              </a:rPr>
              <a:t>Anchor Bible Dictionary </a:t>
            </a:r>
            <a:r>
              <a:rPr lang="en-US" sz="1200" u="none" strike="noStrike" kern="1200" dirty="0">
                <a:solidFill>
                  <a:schemeClr val="tx1"/>
                </a:solidFill>
                <a:latin typeface="+mn-lt"/>
                <a:ea typeface="+mn-ea"/>
                <a:cs typeface="+mn-cs"/>
              </a:rPr>
              <a:t>vol. 5, ed. D. N. Freedman. New York: Doubleday. </a:t>
            </a:r>
            <a:endParaRPr lang="en-US" sz="1200" i="0" u="none" strike="noStrike" kern="1200" baseline="0" dirty="0">
              <a:solidFill>
                <a:schemeClr val="tx1"/>
              </a:solidFill>
              <a:latin typeface="+mn-lt"/>
              <a:ea typeface="+mn-ea"/>
              <a:cs typeface="+mn-cs"/>
            </a:endParaRPr>
          </a:p>
          <a:p>
            <a:pPr rtl="0"/>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tb010703748</a:t>
            </a:r>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20625171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narrow street shown here between houses at Beersheba illustrates the immediate access from house to street. One step across the threshold placed a person in the street. Notice also that the buildings are constructed of a stone foundation with mudbrick superstructure.</a:t>
            </a:r>
            <a:r>
              <a:rPr lang="en-US" baseline="0" dirty="0"/>
              <a:t> </a:t>
            </a:r>
            <a:r>
              <a:rPr lang="en-US" dirty="0"/>
              <a:t>Although</a:t>
            </a:r>
            <a:r>
              <a:rPr lang="en-US" baseline="0" dirty="0"/>
              <a:t> this street and buildings are centuries later than the time of Joshua, the construction methods would not have been very different. </a:t>
            </a:r>
          </a:p>
          <a:p>
            <a:endParaRPr lang="en-US" baseline="0" dirty="0"/>
          </a:p>
          <a:p>
            <a:r>
              <a:rPr lang="en-US" dirty="0"/>
              <a:t>tb110702430</a:t>
            </a:r>
          </a:p>
        </p:txBody>
      </p:sp>
      <p:sp>
        <p:nvSpPr>
          <p:cNvPr id="4" name="Slide Number Placeholder 3"/>
          <p:cNvSpPr>
            <a:spLocks noGrp="1"/>
          </p:cNvSpPr>
          <p:nvPr>
            <p:ph type="sldNum" sz="quarter" idx="10"/>
          </p:nvPr>
        </p:nvSpPr>
        <p:spPr/>
        <p:txBody>
          <a:bodyPr/>
          <a:lstStyle/>
          <a:p>
            <a:fld id="{4E4946A3-FD68-4E77-9DEF-1E7536A4AD96}" type="slidenum">
              <a:rPr lang="en-US" smtClean="0"/>
              <a:t>90</a:t>
            </a:fld>
            <a:endParaRPr lang="en-US"/>
          </a:p>
        </p:txBody>
      </p:sp>
    </p:spTree>
    <p:extLst>
      <p:ext uri="{BB962C8B-B14F-4D97-AF65-F5344CB8AC3E}">
        <p14:creationId xmlns:p14="http://schemas.microsoft.com/office/powerpoint/2010/main" val="1788024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photograph shows the relationship of the walled city where Rahab’s house was to the hills where she sent them for safety. Bryant Wood has suggested that Rahab’s house may have been on the northern side of the city. He writes, “</a:t>
            </a:r>
            <a:r>
              <a:rPr lang="en-US" sz="1200" dirty="0"/>
              <a:t>The German excavation of 1907–1909 found that on the north a short stretch of the lower city wall did not fall as everywhere else. A portion of that mudbrick wall was still standing to a height of 8 ft (</a:t>
            </a:r>
            <a:r>
              <a:rPr lang="en-US" sz="1200" dirty="0" err="1"/>
              <a:t>Sellin</a:t>
            </a:r>
            <a:r>
              <a:rPr lang="en-US" sz="1200" dirty="0"/>
              <a:t> and </a:t>
            </a:r>
            <a:r>
              <a:rPr lang="en-US" sz="1200" dirty="0" err="1"/>
              <a:t>Watzinger</a:t>
            </a:r>
            <a:r>
              <a:rPr lang="en-US" sz="1200" dirty="0"/>
              <a:t> 1973: 58). What is more, there were houses built against the wall! It is quite possible that this is where Rahab’s house was located. Since the city wall formed the back wall of the houses, the spies could have readily escaped. From this location on the north side of the city, it was only a short distance to the hills of the Judean wilderness where the spies hid for three days (Jos 2:16, 22). Real estate values must have been low here, since the houses were positioned on the embankment between the upper and lower city walls. Not the best place to live in time of war! This area was no doubt the overflow from the upper city and the poor part of town, perhaps even a slum district” (Wood 1999: 37). </a:t>
            </a:r>
            <a:r>
              <a:rPr lang="en-US" dirty="0"/>
              <a:t>See the next slide for labels.</a:t>
            </a:r>
            <a:endParaRPr lang="en-US" sz="1200" dirty="0"/>
          </a:p>
          <a:p>
            <a:endParaRPr lang="en-US" sz="1200" dirty="0"/>
          </a:p>
          <a:p>
            <a:r>
              <a:rPr lang="en-US" sz="1200" b="1" dirty="0"/>
              <a:t>Reference:</a:t>
            </a:r>
          </a:p>
          <a:p>
            <a:pPr marL="685800" indent="-685800" eaLnBrk="1" hangingPunct="1">
              <a:tabLst>
                <a:tab pos="228600" algn="l"/>
              </a:tabLst>
            </a:pPr>
            <a:r>
              <a:rPr lang="en-US" sz="1200" dirty="0"/>
              <a:t>Wood, Bryant G.</a:t>
            </a:r>
          </a:p>
          <a:p>
            <a:pPr marL="685800" indent="-685800" eaLnBrk="1" hangingPunct="1">
              <a:tabLst>
                <a:tab pos="228600" algn="l"/>
              </a:tabLst>
            </a:pPr>
            <a:r>
              <a:rPr lang="en-US" sz="1200" dirty="0"/>
              <a:t>	1999	The Walls of Jericho. </a:t>
            </a:r>
            <a:r>
              <a:rPr lang="en-US" sz="1200" i="1" dirty="0"/>
              <a:t>Bible and Spade </a:t>
            </a:r>
            <a:r>
              <a:rPr lang="en-US" sz="1200" dirty="0"/>
              <a:t>12/2: 35–42.</a:t>
            </a:r>
          </a:p>
          <a:p>
            <a:endParaRPr lang="en-US" dirty="0"/>
          </a:p>
          <a:p>
            <a:r>
              <a:rPr lang="en-US" dirty="0"/>
              <a:t>tb010703123</a:t>
            </a:r>
          </a:p>
        </p:txBody>
      </p:sp>
      <p:sp>
        <p:nvSpPr>
          <p:cNvPr id="4" name="Slide Number Placeholder 3"/>
          <p:cNvSpPr>
            <a:spLocks noGrp="1"/>
          </p:cNvSpPr>
          <p:nvPr>
            <p:ph type="sldNum" sz="quarter" idx="10"/>
          </p:nvPr>
        </p:nvSpPr>
        <p:spPr/>
        <p:txBody>
          <a:bodyPr/>
          <a:lstStyle/>
          <a:p>
            <a:fld id="{4E4946A3-FD68-4E77-9DEF-1E7536A4AD96}" type="slidenum">
              <a:rPr lang="en-US" smtClean="0"/>
              <a:t>91</a:t>
            </a:fld>
            <a:endParaRPr lang="en-US"/>
          </a:p>
        </p:txBody>
      </p:sp>
    </p:spTree>
    <p:extLst>
      <p:ext uri="{BB962C8B-B14F-4D97-AF65-F5344CB8AC3E}">
        <p14:creationId xmlns:p14="http://schemas.microsoft.com/office/powerpoint/2010/main" val="26175138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photograph shows the relationship of the walled city where Rahab’s house was to the hills where she sent them for safety. Bryant Wood has suggested that Rahab’s house may have been on the northern side of the city. He writes, “</a:t>
            </a:r>
            <a:r>
              <a:rPr lang="en-US" sz="1200" dirty="0"/>
              <a:t>The German excavation of 1907–1909 found that on the north a short stretch of the lower city wall did not fall as everywhere else. A portion of that mudbrick wall was still standing to a height of 8 ft (</a:t>
            </a:r>
            <a:r>
              <a:rPr lang="en-US" sz="1200" dirty="0" err="1"/>
              <a:t>Sellin</a:t>
            </a:r>
            <a:r>
              <a:rPr lang="en-US" sz="1200" dirty="0"/>
              <a:t> and </a:t>
            </a:r>
            <a:r>
              <a:rPr lang="en-US" sz="1200" dirty="0" err="1"/>
              <a:t>Watzinger</a:t>
            </a:r>
            <a:r>
              <a:rPr lang="en-US" sz="1200" dirty="0"/>
              <a:t> 1973: 58). What is more, there were houses built against the wall! It is quite possible that this is where Rahab’s house was located. Since the city wall formed the back wall of the houses, the spies could have readily escaped. From this location on the north side of the city, it was only a short distance to the hills of the Judean wilderness where the spies hid for three days (Jos 2:16, 22). Real estate values must have been low here, since the houses were positioned on the embankment between the upper and lower city walls. Not the best place to live in time of war! This area was no doubt the overflow from the upper city and the poor part of town, perhaps even a slum district” (Wood 1999: 37).</a:t>
            </a:r>
          </a:p>
          <a:p>
            <a:endParaRPr lang="en-US" sz="1200" dirty="0"/>
          </a:p>
          <a:p>
            <a:r>
              <a:rPr lang="en-US" sz="1200" b="1" dirty="0"/>
              <a:t>Reference:</a:t>
            </a:r>
          </a:p>
          <a:p>
            <a:pPr marL="685800" indent="-685800" eaLnBrk="1" hangingPunct="1">
              <a:tabLst>
                <a:tab pos="228600" algn="l"/>
              </a:tabLst>
            </a:pPr>
            <a:r>
              <a:rPr lang="en-US" sz="1200" dirty="0"/>
              <a:t>Wood, Bryant G.</a:t>
            </a:r>
          </a:p>
          <a:p>
            <a:pPr marL="685800" indent="-685800" eaLnBrk="1" hangingPunct="1">
              <a:tabLst>
                <a:tab pos="228600" algn="l"/>
              </a:tabLst>
            </a:pPr>
            <a:r>
              <a:rPr lang="en-US" sz="1200" dirty="0"/>
              <a:t>	1999	The Walls of Jericho. </a:t>
            </a:r>
            <a:r>
              <a:rPr lang="en-US" sz="1200" i="1" dirty="0"/>
              <a:t>Bible and Spade </a:t>
            </a:r>
            <a:r>
              <a:rPr lang="en-US" sz="1200" dirty="0"/>
              <a:t>12/2: 35–42.</a:t>
            </a:r>
          </a:p>
          <a:p>
            <a:endParaRPr lang="en-US" dirty="0"/>
          </a:p>
          <a:p>
            <a:r>
              <a:rPr lang="en-US" dirty="0"/>
              <a:t>tb010703123</a:t>
            </a:r>
          </a:p>
        </p:txBody>
      </p:sp>
      <p:sp>
        <p:nvSpPr>
          <p:cNvPr id="4" name="Slide Number Placeholder 3"/>
          <p:cNvSpPr>
            <a:spLocks noGrp="1"/>
          </p:cNvSpPr>
          <p:nvPr>
            <p:ph type="sldNum" sz="quarter" idx="10"/>
          </p:nvPr>
        </p:nvSpPr>
        <p:spPr/>
        <p:txBody>
          <a:bodyPr/>
          <a:lstStyle/>
          <a:p>
            <a:fld id="{4E4946A3-FD68-4E77-9DEF-1E7536A4AD96}" type="slidenum">
              <a:rPr lang="en-US" smtClean="0"/>
              <a:t>92</a:t>
            </a:fld>
            <a:endParaRPr lang="en-US"/>
          </a:p>
        </p:txBody>
      </p:sp>
    </p:spTree>
    <p:extLst>
      <p:ext uri="{BB962C8B-B14F-4D97-AF65-F5344CB8AC3E}">
        <p14:creationId xmlns:p14="http://schemas.microsoft.com/office/powerpoint/2010/main" val="26919220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lower perspective showing the same features as the previous slide. The spies would have had to cover 740 yards (0.7 km) before they reached the nearest hill. Their escape must have been facilitated by darkness. The arrow points to the general area on the northern side of the city where a portion of the standing wall was found that some have suggested may have been the location of Rahab’s house. See the next slide for a label.</a:t>
            </a:r>
          </a:p>
          <a:p>
            <a:endParaRPr lang="en-US" dirty="0"/>
          </a:p>
          <a:p>
            <a:r>
              <a:rPr lang="en-US" dirty="0"/>
              <a:t>ws092414418</a:t>
            </a:r>
          </a:p>
        </p:txBody>
      </p:sp>
      <p:sp>
        <p:nvSpPr>
          <p:cNvPr id="4" name="Slide Number Placeholder 3"/>
          <p:cNvSpPr>
            <a:spLocks noGrp="1"/>
          </p:cNvSpPr>
          <p:nvPr>
            <p:ph type="sldNum" sz="quarter" idx="10"/>
          </p:nvPr>
        </p:nvSpPr>
        <p:spPr/>
        <p:txBody>
          <a:bodyPr/>
          <a:lstStyle/>
          <a:p>
            <a:fld id="{4E4946A3-FD68-4E77-9DEF-1E7536A4AD96}" type="slidenum">
              <a:rPr lang="en-US" smtClean="0"/>
              <a:t>93</a:t>
            </a:fld>
            <a:endParaRPr lang="en-US"/>
          </a:p>
        </p:txBody>
      </p:sp>
    </p:spTree>
    <p:extLst>
      <p:ext uri="{BB962C8B-B14F-4D97-AF65-F5344CB8AC3E}">
        <p14:creationId xmlns:p14="http://schemas.microsoft.com/office/powerpoint/2010/main" val="32986582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lower perspective showing the same features as the previous slide. The spies would have had to cover 740 yards (0.7 km) before they reached the nearest hill. Their escape must have been facilitated by darkness. The arrow points to the general area on the northern side of the city where a portion of the standing wall was found that some have suggested may have been the location of Rahab’s house.</a:t>
            </a:r>
          </a:p>
          <a:p>
            <a:endParaRPr lang="en-US" dirty="0"/>
          </a:p>
          <a:p>
            <a:r>
              <a:rPr lang="en-US" dirty="0"/>
              <a:t>ws092414418</a:t>
            </a:r>
          </a:p>
        </p:txBody>
      </p:sp>
      <p:sp>
        <p:nvSpPr>
          <p:cNvPr id="4" name="Slide Number Placeholder 3"/>
          <p:cNvSpPr>
            <a:spLocks noGrp="1"/>
          </p:cNvSpPr>
          <p:nvPr>
            <p:ph type="sldNum" sz="quarter" idx="10"/>
          </p:nvPr>
        </p:nvSpPr>
        <p:spPr/>
        <p:txBody>
          <a:bodyPr/>
          <a:lstStyle/>
          <a:p>
            <a:fld id="{4E4946A3-FD68-4E77-9DEF-1E7536A4AD96}" type="slidenum">
              <a:rPr lang="en-US" smtClean="0"/>
              <a:t>94</a:t>
            </a:fld>
            <a:endParaRPr lang="en-US"/>
          </a:p>
        </p:txBody>
      </p:sp>
    </p:spTree>
    <p:extLst>
      <p:ext uri="{BB962C8B-B14F-4D97-AF65-F5344CB8AC3E}">
        <p14:creationId xmlns:p14="http://schemas.microsoft.com/office/powerpoint/2010/main" val="1804334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spies fled from Jericho west to the hills of the Judean wilderness. This and the following photos provide various views of the area and terrain where they would have hid until it was safe to cross back over the Jordan. See the next slide for labels.</a:t>
            </a:r>
          </a:p>
          <a:p>
            <a:endParaRPr lang="en-US" dirty="0"/>
          </a:p>
          <a:p>
            <a:r>
              <a:rPr lang="en-US" dirty="0"/>
              <a:t>tb010703378</a:t>
            </a:r>
          </a:p>
        </p:txBody>
      </p:sp>
      <p:sp>
        <p:nvSpPr>
          <p:cNvPr id="4" name="Slide Number Placeholder 3"/>
          <p:cNvSpPr>
            <a:spLocks noGrp="1"/>
          </p:cNvSpPr>
          <p:nvPr>
            <p:ph type="sldNum" sz="quarter" idx="10"/>
          </p:nvPr>
        </p:nvSpPr>
        <p:spPr/>
        <p:txBody>
          <a:bodyPr/>
          <a:lstStyle/>
          <a:p>
            <a:fld id="{4E4946A3-FD68-4E77-9DEF-1E7536A4AD96}" type="slidenum">
              <a:rPr lang="en-US" smtClean="0"/>
              <a:t>95</a:t>
            </a:fld>
            <a:endParaRPr lang="en-US"/>
          </a:p>
        </p:txBody>
      </p:sp>
    </p:spTree>
    <p:extLst>
      <p:ext uri="{BB962C8B-B14F-4D97-AF65-F5344CB8AC3E}">
        <p14:creationId xmlns:p14="http://schemas.microsoft.com/office/powerpoint/2010/main" val="16514165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spies fled from Jericho west to the hills of the Judean wilderness. This and the following photos provide various views of the area and terrain where they would have hid until it was safe to cross back over the Jordan.</a:t>
            </a:r>
          </a:p>
          <a:p>
            <a:endParaRPr lang="en-US" dirty="0"/>
          </a:p>
          <a:p>
            <a:r>
              <a:rPr lang="en-US" dirty="0"/>
              <a:t>tb010703378</a:t>
            </a:r>
          </a:p>
        </p:txBody>
      </p:sp>
      <p:sp>
        <p:nvSpPr>
          <p:cNvPr id="4" name="Slide Number Placeholder 3"/>
          <p:cNvSpPr>
            <a:spLocks noGrp="1"/>
          </p:cNvSpPr>
          <p:nvPr>
            <p:ph type="sldNum" sz="quarter" idx="10"/>
          </p:nvPr>
        </p:nvSpPr>
        <p:spPr/>
        <p:txBody>
          <a:bodyPr/>
          <a:lstStyle/>
          <a:p>
            <a:fld id="{4E4946A3-FD68-4E77-9DEF-1E7536A4AD96}" type="slidenum">
              <a:rPr lang="en-US" smtClean="0"/>
              <a:t>96</a:t>
            </a:fld>
            <a:endParaRPr lang="en-US"/>
          </a:p>
        </p:txBody>
      </p:sp>
    </p:spTree>
    <p:extLst>
      <p:ext uri="{BB962C8B-B14F-4D97-AF65-F5344CB8AC3E}">
        <p14:creationId xmlns:p14="http://schemas.microsoft.com/office/powerpoint/2010/main" val="37385870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aerial photo shows more of the rugged terrain of the Judean wilderness. At the bottom, a modern road travels up the ridge from the region of Jericho. This route was known in ancient times and may have been used later by Joshua’s forces when they went up to attack Ai. See the next slide for labels.</a:t>
            </a:r>
          </a:p>
          <a:p>
            <a:endParaRPr lang="en-US" dirty="0"/>
          </a:p>
          <a:p>
            <a:r>
              <a:rPr lang="en-US" dirty="0"/>
              <a:t>ws122617228</a:t>
            </a:r>
          </a:p>
        </p:txBody>
      </p:sp>
      <p:sp>
        <p:nvSpPr>
          <p:cNvPr id="4" name="Slide Number Placeholder 3"/>
          <p:cNvSpPr>
            <a:spLocks noGrp="1"/>
          </p:cNvSpPr>
          <p:nvPr>
            <p:ph type="sldNum" sz="quarter" idx="10"/>
          </p:nvPr>
        </p:nvSpPr>
        <p:spPr/>
        <p:txBody>
          <a:bodyPr/>
          <a:lstStyle/>
          <a:p>
            <a:fld id="{4E4946A3-FD68-4E77-9DEF-1E7536A4AD96}" type="slidenum">
              <a:rPr lang="en-US" smtClean="0"/>
              <a:t>97</a:t>
            </a:fld>
            <a:endParaRPr lang="en-US"/>
          </a:p>
        </p:txBody>
      </p:sp>
    </p:spTree>
    <p:extLst>
      <p:ext uri="{BB962C8B-B14F-4D97-AF65-F5344CB8AC3E}">
        <p14:creationId xmlns:p14="http://schemas.microsoft.com/office/powerpoint/2010/main" val="36304595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aerial photo shows more of the rugged terrain of the Judean wilderness. At the bottom, a modern road travels up the ridge from the region of Jericho. This route was known in ancient times and may have been used later by Joshua’s forces when they went up to attack Ai.</a:t>
            </a:r>
          </a:p>
          <a:p>
            <a:endParaRPr lang="en-US" dirty="0"/>
          </a:p>
          <a:p>
            <a:r>
              <a:rPr lang="en-US" dirty="0"/>
              <a:t>ws122617228</a:t>
            </a:r>
          </a:p>
        </p:txBody>
      </p:sp>
      <p:sp>
        <p:nvSpPr>
          <p:cNvPr id="4" name="Slide Number Placeholder 3"/>
          <p:cNvSpPr>
            <a:spLocks noGrp="1"/>
          </p:cNvSpPr>
          <p:nvPr>
            <p:ph type="sldNum" sz="quarter" idx="10"/>
          </p:nvPr>
        </p:nvSpPr>
        <p:spPr/>
        <p:txBody>
          <a:bodyPr/>
          <a:lstStyle/>
          <a:p>
            <a:fld id="{4E4946A3-FD68-4E77-9DEF-1E7536A4AD96}" type="slidenum">
              <a:rPr lang="en-US" smtClean="0"/>
              <a:t>98</a:t>
            </a:fld>
            <a:endParaRPr lang="en-US"/>
          </a:p>
        </p:txBody>
      </p:sp>
    </p:spTree>
    <p:extLst>
      <p:ext uri="{BB962C8B-B14F-4D97-AF65-F5344CB8AC3E}">
        <p14:creationId xmlns:p14="http://schemas.microsoft.com/office/powerpoint/2010/main" val="37108886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hills are rugged and the terrain difficult for travel, making this an easy place to escape pursuers (as later David would do). This image shows the area in February after the winter rains when there was still some green grass on the hills. The journey of the spies probably took place in March, to judge from the Passover that the Israelites would soon celebrate (5:10).</a:t>
            </a:r>
          </a:p>
          <a:p>
            <a:endParaRPr lang="en-US" dirty="0"/>
          </a:p>
          <a:p>
            <a:r>
              <a:rPr lang="en-US" dirty="0"/>
              <a:t>tb022207359</a:t>
            </a:r>
          </a:p>
        </p:txBody>
      </p:sp>
      <p:sp>
        <p:nvSpPr>
          <p:cNvPr id="4" name="Slide Number Placeholder 3"/>
          <p:cNvSpPr>
            <a:spLocks noGrp="1"/>
          </p:cNvSpPr>
          <p:nvPr>
            <p:ph type="sldNum" sz="quarter" idx="10"/>
          </p:nvPr>
        </p:nvSpPr>
        <p:spPr/>
        <p:txBody>
          <a:bodyPr/>
          <a:lstStyle/>
          <a:p>
            <a:fld id="{4E4946A3-FD68-4E77-9DEF-1E7536A4AD96}" type="slidenum">
              <a:rPr lang="en-US" smtClean="0"/>
              <a:t>99</a:t>
            </a:fld>
            <a:endParaRPr lang="en-US"/>
          </a:p>
        </p:txBody>
      </p:sp>
    </p:spTree>
    <p:extLst>
      <p:ext uri="{BB962C8B-B14F-4D97-AF65-F5344CB8AC3E}">
        <p14:creationId xmlns:p14="http://schemas.microsoft.com/office/powerpoint/2010/main" val="1554191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3227832"/>
            <a:ext cx="9144000" cy="585216"/>
          </a:xfrm>
          <a:noFill/>
        </p:spPr>
        <p:txBody>
          <a:bodyPr anchor="ctr" anchorCtr="0">
            <a:noAutofit/>
          </a:bodyPr>
          <a:lstStyle>
            <a:lvl1pPr marL="0" algn="ctr" defTabSz="914400" rtl="0" eaLnBrk="1" fontAlgn="base" latinLnBrk="0" hangingPunct="1">
              <a:spcBef>
                <a:spcPct val="0"/>
              </a:spcBef>
              <a:spcAft>
                <a:spcPct val="0"/>
              </a:spcAft>
              <a:defRPr lang="en-US" sz="2800" b="1" i="0" cap="all" spc="30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0" y="6519672"/>
            <a:ext cx="8074152" cy="338328"/>
          </a:xfrm>
          <a:solidFill>
            <a:srgbClr val="010000"/>
          </a:solidFill>
        </p:spPr>
        <p:txBody>
          <a:bodyPr anchor="b" anchorCtr="0">
            <a:noAutofit/>
          </a:bodyPr>
          <a:lstStyle>
            <a:lvl1pPr marL="0" indent="0">
              <a:spcBef>
                <a:spcPts val="0"/>
              </a:spcBef>
              <a:buNone/>
              <a:defRPr sz="1600" i="0">
                <a:solidFill>
                  <a:srgbClr val="FEFFFF"/>
                </a:solidFill>
                <a:latin typeface="Calibri" panose="020F0502020204030204" pitchFamily="34" charset="0"/>
                <a:cs typeface="Calibri" panose="020F0502020204030204" pitchFamily="34" charset="0"/>
              </a:defRPr>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rgbClr val="010000"/>
          </a:solidFill>
        </p:spPr>
        <p:txBody>
          <a:bodyPr anchor="b" anchorCtr="0">
            <a:noAutofit/>
          </a:bodyPr>
          <a:lstStyle>
            <a:lvl1pPr marL="342900" indent="-342900" algn="r">
              <a:spcBef>
                <a:spcPts val="0"/>
              </a:spcBef>
              <a:buFont typeface="+mj-lt"/>
              <a:buNone/>
              <a:defRPr lang="en-US" sz="1600" kern="1200" dirty="0">
                <a:solidFill>
                  <a:srgbClr val="FEFFFF"/>
                </a:solidFill>
                <a:latin typeface="Calibri" panose="020F0502020204030204" pitchFamily="34" charset="0"/>
                <a:ea typeface="+mn-ea"/>
                <a:cs typeface="Calibri" panose="020F0502020204030204" pitchFamily="34" charset="0"/>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9332"/>
          </a:xfrm>
          <a:solidFill>
            <a:srgbClr val="000000"/>
          </a:solidFill>
        </p:spPr>
        <p:txBody>
          <a:bodyPr anchor="ctr" anchorCtr="0">
            <a:noAutofit/>
          </a:bodyPr>
          <a:lstStyle>
            <a:lvl1pPr marL="0" algn="l" defTabSz="914400" rtl="0" eaLnBrk="1" fontAlgn="base" latinLnBrk="0" hangingPunct="1">
              <a:spcBef>
                <a:spcPct val="0"/>
              </a:spcBef>
              <a:spcAft>
                <a:spcPct val="0"/>
              </a:spcAft>
              <a:defRPr lang="en-US" sz="18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11/16/2019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23328122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11/16/2019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microsoft.com/office/2007/relationships/hdphoto" Target="../media/hdphoto2.wdp"/></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microsoft.com/office/2007/relationships/hdphoto" Target="../media/hdphoto3.wdp"/></Relationships>
</file>

<file path=ppt/slides/_rels/slide8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microsoft.com/office/2007/relationships/hdphoto" Target="../media/hdphoto4.wdp"/></Relationships>
</file>

<file path=ppt/slides/_rels/slide8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FE7FF4-EABA-4513-800F-E04C01928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dirty="0"/>
              <a:t>JOSHUA 2</a:t>
            </a:r>
          </a:p>
        </p:txBody>
      </p:sp>
      <p:pic>
        <p:nvPicPr>
          <p:cNvPr id="11" name="Picture 10">
            <a:extLst>
              <a:ext uri="{FF2B5EF4-FFF2-40B4-BE49-F238E27FC236}">
                <a16:creationId xmlns:a16="http://schemas.microsoft.com/office/drawing/2014/main" id="{B6DBE0C2-42A2-4125-BD4B-799B9EBC9B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Tree>
    <p:extLst>
      <p:ext uri="{BB962C8B-B14F-4D97-AF65-F5344CB8AC3E}">
        <p14:creationId xmlns:p14="http://schemas.microsoft.com/office/powerpoint/2010/main" val="3829109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Possible locations of Shittim on the Survey of Eastern Palestine</a:t>
            </a:r>
          </a:p>
        </p:txBody>
      </p:sp>
      <p:sp>
        <p:nvSpPr>
          <p:cNvPr id="3" name="Text Placeholder 2"/>
          <p:cNvSpPr>
            <a:spLocks noGrp="1"/>
          </p:cNvSpPr>
          <p:nvPr>
            <p:ph type="body" sz="quarter" idx="12"/>
          </p:nvPr>
        </p:nvSpPr>
        <p:spPr/>
        <p:txBody>
          <a:bodyPr/>
          <a:lstStyle/>
          <a:p>
            <a:r>
              <a:rPr lang="en-US" dirty="0"/>
              <a:t>2:1</a:t>
            </a:r>
          </a:p>
        </p:txBody>
      </p:sp>
      <p:sp>
        <p:nvSpPr>
          <p:cNvPr id="6" name="Title 3"/>
          <p:cNvSpPr>
            <a:spLocks noGrp="1"/>
          </p:cNvSpPr>
          <p:nvPr>
            <p:ph type="title"/>
          </p:nvPr>
        </p:nvSpPr>
        <p:spPr/>
        <p:txBody>
          <a:bodyPr/>
          <a:lstStyle/>
          <a:p>
            <a:r>
              <a:rPr lang="en-US" dirty="0"/>
              <a:t>And Joshua the son of Nun sent out of </a:t>
            </a:r>
            <a:r>
              <a:rPr lang="en-US" dirty="0" err="1"/>
              <a:t>Shittim</a:t>
            </a:r>
            <a:r>
              <a:rPr lang="en-US" dirty="0"/>
              <a:t> two men as spies secretly</a:t>
            </a:r>
          </a:p>
        </p:txBody>
      </p:sp>
      <p:pic>
        <p:nvPicPr>
          <p:cNvPr id="7" name="Picture 6" descr="SHEET Eastern Palesti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3484"/>
            <a:ext cx="9144000" cy="5998464"/>
          </a:xfrm>
          <a:prstGeom prst="rect">
            <a:avLst/>
          </a:prstGeom>
        </p:spPr>
      </p:pic>
    </p:spTree>
    <p:extLst>
      <p:ext uri="{BB962C8B-B14F-4D97-AF65-F5344CB8AC3E}">
        <p14:creationId xmlns:p14="http://schemas.microsoft.com/office/powerpoint/2010/main" val="2873457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109F5D-0B42-4CAE-AADD-C598ADA76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
        <p:nvSpPr>
          <p:cNvPr id="2" name="Text Placeholder 1">
            <a:extLst>
              <a:ext uri="{FF2B5EF4-FFF2-40B4-BE49-F238E27FC236}">
                <a16:creationId xmlns:a16="http://schemas.microsoft.com/office/drawing/2014/main" id="{1BCA834F-F6C9-4093-91A7-24608D67EA0F}"/>
              </a:ext>
            </a:extLst>
          </p:cNvPr>
          <p:cNvSpPr>
            <a:spLocks noGrp="1"/>
          </p:cNvSpPr>
          <p:nvPr>
            <p:ph type="body" sz="quarter" idx="10"/>
          </p:nvPr>
        </p:nvSpPr>
        <p:spPr/>
        <p:txBody>
          <a:bodyPr/>
          <a:lstStyle/>
          <a:p>
            <a:r>
              <a:rPr lang="en-US" dirty="0"/>
              <a:t>Judean wilderness with the Wadi Qilt (from the southwest)</a:t>
            </a:r>
          </a:p>
        </p:txBody>
      </p:sp>
      <p:sp>
        <p:nvSpPr>
          <p:cNvPr id="3" name="Text Placeholder 2">
            <a:extLst>
              <a:ext uri="{FF2B5EF4-FFF2-40B4-BE49-F238E27FC236}">
                <a16:creationId xmlns:a16="http://schemas.microsoft.com/office/drawing/2014/main" id="{3A603FE3-AE94-45A8-B619-92A92F2AD1B7}"/>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FB2BFC47-2A51-46FA-A345-99CCA2F558A3}"/>
              </a:ext>
            </a:extLst>
          </p:cNvPr>
          <p:cNvSpPr>
            <a:spLocks noGrp="1"/>
          </p:cNvSpPr>
          <p:nvPr>
            <p:ph type="title"/>
          </p:nvPr>
        </p:nvSpPr>
        <p:spPr/>
        <p:txBody>
          <a:bodyPr/>
          <a:lstStyle/>
          <a:p>
            <a:r>
              <a:rPr lang="en-US" dirty="0"/>
              <a:t>And they went up into the hills, and stayed there three days, until the pursuers returned</a:t>
            </a:r>
          </a:p>
        </p:txBody>
      </p:sp>
    </p:spTree>
    <p:extLst>
      <p:ext uri="{BB962C8B-B14F-4D97-AF65-F5344CB8AC3E}">
        <p14:creationId xmlns:p14="http://schemas.microsoft.com/office/powerpoint/2010/main" val="22617811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109F5D-0B42-4CAE-AADD-C598ADA76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
        <p:nvSpPr>
          <p:cNvPr id="2" name="Text Placeholder 1">
            <a:extLst>
              <a:ext uri="{FF2B5EF4-FFF2-40B4-BE49-F238E27FC236}">
                <a16:creationId xmlns:a16="http://schemas.microsoft.com/office/drawing/2014/main" id="{1BCA834F-F6C9-4093-91A7-24608D67EA0F}"/>
              </a:ext>
            </a:extLst>
          </p:cNvPr>
          <p:cNvSpPr>
            <a:spLocks noGrp="1"/>
          </p:cNvSpPr>
          <p:nvPr>
            <p:ph type="body" sz="quarter" idx="10"/>
          </p:nvPr>
        </p:nvSpPr>
        <p:spPr/>
        <p:txBody>
          <a:bodyPr/>
          <a:lstStyle/>
          <a:p>
            <a:r>
              <a:rPr lang="en-US" dirty="0"/>
              <a:t>Judean wilderness with the Wadi Qilt (from the southwest)</a:t>
            </a:r>
          </a:p>
        </p:txBody>
      </p:sp>
      <p:sp>
        <p:nvSpPr>
          <p:cNvPr id="3" name="Text Placeholder 2">
            <a:extLst>
              <a:ext uri="{FF2B5EF4-FFF2-40B4-BE49-F238E27FC236}">
                <a16:creationId xmlns:a16="http://schemas.microsoft.com/office/drawing/2014/main" id="{3A603FE3-AE94-45A8-B619-92A92F2AD1B7}"/>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FB2BFC47-2A51-46FA-A345-99CCA2F558A3}"/>
              </a:ext>
            </a:extLst>
          </p:cNvPr>
          <p:cNvSpPr>
            <a:spLocks noGrp="1"/>
          </p:cNvSpPr>
          <p:nvPr>
            <p:ph type="title"/>
          </p:nvPr>
        </p:nvSpPr>
        <p:spPr/>
        <p:txBody>
          <a:bodyPr/>
          <a:lstStyle/>
          <a:p>
            <a:r>
              <a:rPr lang="en-US" dirty="0"/>
              <a:t>And they went up into the hills, and stayed there three days, until the pursuers returned</a:t>
            </a:r>
          </a:p>
        </p:txBody>
      </p:sp>
      <p:sp>
        <p:nvSpPr>
          <p:cNvPr id="7" name="Text Box 16">
            <a:extLst>
              <a:ext uri="{FF2B5EF4-FFF2-40B4-BE49-F238E27FC236}">
                <a16:creationId xmlns:a16="http://schemas.microsoft.com/office/drawing/2014/main" id="{03BACDC5-4C22-4C3B-8978-73797A83B91A}"/>
              </a:ext>
            </a:extLst>
          </p:cNvPr>
          <p:cNvSpPr txBox="1">
            <a:spLocks noChangeArrowheads="1"/>
          </p:cNvSpPr>
          <p:nvPr/>
        </p:nvSpPr>
        <p:spPr bwMode="auto">
          <a:xfrm>
            <a:off x="5694067" y="2039663"/>
            <a:ext cx="922047"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Jericho</a:t>
            </a:r>
          </a:p>
        </p:txBody>
      </p:sp>
      <p:sp>
        <p:nvSpPr>
          <p:cNvPr id="8" name="Text Box 16">
            <a:extLst>
              <a:ext uri="{FF2B5EF4-FFF2-40B4-BE49-F238E27FC236}">
                <a16:creationId xmlns:a16="http://schemas.microsoft.com/office/drawing/2014/main" id="{1099B810-30F8-49E2-87EA-4F43883F7F7B}"/>
              </a:ext>
            </a:extLst>
          </p:cNvPr>
          <p:cNvSpPr txBox="1">
            <a:spLocks noChangeArrowheads="1"/>
          </p:cNvSpPr>
          <p:nvPr/>
        </p:nvSpPr>
        <p:spPr bwMode="auto">
          <a:xfrm>
            <a:off x="7113061" y="2304810"/>
            <a:ext cx="892296"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Cypros</a:t>
            </a:r>
          </a:p>
        </p:txBody>
      </p:sp>
      <p:cxnSp>
        <p:nvCxnSpPr>
          <p:cNvPr id="9" name="Straight Arrow Connector 8">
            <a:extLst>
              <a:ext uri="{FF2B5EF4-FFF2-40B4-BE49-F238E27FC236}">
                <a16:creationId xmlns:a16="http://schemas.microsoft.com/office/drawing/2014/main" id="{203816F6-BF49-408C-ACBA-83F4FD2B81F8}"/>
              </a:ext>
            </a:extLst>
          </p:cNvPr>
          <p:cNvCxnSpPr>
            <a:cxnSpLocks/>
          </p:cNvCxnSpPr>
          <p:nvPr/>
        </p:nvCxnSpPr>
        <p:spPr>
          <a:xfrm>
            <a:off x="6155091" y="2488246"/>
            <a:ext cx="0" cy="433349"/>
          </a:xfrm>
          <a:prstGeom prst="straightConnector1">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cxnSp>
        <p:nvCxnSpPr>
          <p:cNvPr id="10" name="Straight Arrow Connector 9">
            <a:extLst>
              <a:ext uri="{FF2B5EF4-FFF2-40B4-BE49-F238E27FC236}">
                <a16:creationId xmlns:a16="http://schemas.microsoft.com/office/drawing/2014/main" id="{2548881A-4AB8-45C1-A01C-16FE66553117}"/>
              </a:ext>
            </a:extLst>
          </p:cNvPr>
          <p:cNvCxnSpPr>
            <a:cxnSpLocks/>
          </p:cNvCxnSpPr>
          <p:nvPr/>
        </p:nvCxnSpPr>
        <p:spPr>
          <a:xfrm flipH="1">
            <a:off x="6720742" y="2653548"/>
            <a:ext cx="397399" cy="240803"/>
          </a:xfrm>
          <a:prstGeom prst="straightConnector1">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
        <p:nvSpPr>
          <p:cNvPr id="11" name="Text Box 16">
            <a:extLst>
              <a:ext uri="{FF2B5EF4-FFF2-40B4-BE49-F238E27FC236}">
                <a16:creationId xmlns:a16="http://schemas.microsoft.com/office/drawing/2014/main" id="{B95C27D8-1549-4763-A840-7441A19F7415}"/>
              </a:ext>
            </a:extLst>
          </p:cNvPr>
          <p:cNvSpPr txBox="1">
            <a:spLocks noChangeArrowheads="1"/>
          </p:cNvSpPr>
          <p:nvPr/>
        </p:nvSpPr>
        <p:spPr bwMode="auto">
          <a:xfrm>
            <a:off x="3206724" y="3028890"/>
            <a:ext cx="1156792"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Wadi Qilt</a:t>
            </a:r>
          </a:p>
        </p:txBody>
      </p:sp>
      <p:cxnSp>
        <p:nvCxnSpPr>
          <p:cNvPr id="12" name="Straight Arrow Connector 11">
            <a:extLst>
              <a:ext uri="{FF2B5EF4-FFF2-40B4-BE49-F238E27FC236}">
                <a16:creationId xmlns:a16="http://schemas.microsoft.com/office/drawing/2014/main" id="{7211C96D-92F0-41B0-8BA3-39F824CC0A95}"/>
              </a:ext>
            </a:extLst>
          </p:cNvPr>
          <p:cNvCxnSpPr>
            <a:cxnSpLocks/>
          </p:cNvCxnSpPr>
          <p:nvPr/>
        </p:nvCxnSpPr>
        <p:spPr>
          <a:xfrm>
            <a:off x="3792890" y="3420305"/>
            <a:ext cx="0" cy="433349"/>
          </a:xfrm>
          <a:prstGeom prst="straightConnector1">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Tree>
    <p:extLst>
      <p:ext uri="{BB962C8B-B14F-4D97-AF65-F5344CB8AC3E}">
        <p14:creationId xmlns:p14="http://schemas.microsoft.com/office/powerpoint/2010/main" val="24784345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2FC199-A56F-4CF9-919E-16B9FEC09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a:extLst>
              <a:ext uri="{FF2B5EF4-FFF2-40B4-BE49-F238E27FC236}">
                <a16:creationId xmlns:a16="http://schemas.microsoft.com/office/drawing/2014/main" id="{1BCA834F-F6C9-4093-91A7-24608D67EA0F}"/>
              </a:ext>
            </a:extLst>
          </p:cNvPr>
          <p:cNvSpPr>
            <a:spLocks noGrp="1"/>
          </p:cNvSpPr>
          <p:nvPr>
            <p:ph type="body" sz="quarter" idx="10"/>
          </p:nvPr>
        </p:nvSpPr>
        <p:spPr/>
        <p:txBody>
          <a:bodyPr/>
          <a:lstStyle/>
          <a:p>
            <a:r>
              <a:rPr lang="en-US" dirty="0"/>
              <a:t>Judean wilderness with the Wadi Qilt</a:t>
            </a:r>
          </a:p>
        </p:txBody>
      </p:sp>
      <p:sp>
        <p:nvSpPr>
          <p:cNvPr id="3" name="Text Placeholder 2">
            <a:extLst>
              <a:ext uri="{FF2B5EF4-FFF2-40B4-BE49-F238E27FC236}">
                <a16:creationId xmlns:a16="http://schemas.microsoft.com/office/drawing/2014/main" id="{3A603FE3-AE94-45A8-B619-92A92F2AD1B7}"/>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FB2BFC47-2A51-46FA-A345-99CCA2F558A3}"/>
              </a:ext>
            </a:extLst>
          </p:cNvPr>
          <p:cNvSpPr>
            <a:spLocks noGrp="1"/>
          </p:cNvSpPr>
          <p:nvPr>
            <p:ph type="title"/>
          </p:nvPr>
        </p:nvSpPr>
        <p:spPr/>
        <p:txBody>
          <a:bodyPr/>
          <a:lstStyle/>
          <a:p>
            <a:r>
              <a:rPr lang="en-US" dirty="0"/>
              <a:t>And they went up into the hills, and stayed there three days, until the pursuers returned</a:t>
            </a:r>
          </a:p>
        </p:txBody>
      </p:sp>
    </p:spTree>
    <p:extLst>
      <p:ext uri="{BB962C8B-B14F-4D97-AF65-F5344CB8AC3E}">
        <p14:creationId xmlns:p14="http://schemas.microsoft.com/office/powerpoint/2010/main" val="13612902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1946E7-E9D2-43DF-83DF-4EAAEE81D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1480"/>
            <a:ext cx="9144000" cy="6035040"/>
          </a:xfrm>
          <a:prstGeom prst="rect">
            <a:avLst/>
          </a:prstGeom>
        </p:spPr>
      </p:pic>
      <p:sp>
        <p:nvSpPr>
          <p:cNvPr id="2" name="Text Placeholder 1">
            <a:extLst>
              <a:ext uri="{FF2B5EF4-FFF2-40B4-BE49-F238E27FC236}">
                <a16:creationId xmlns:a16="http://schemas.microsoft.com/office/drawing/2014/main" id="{1BCA834F-F6C9-4093-91A7-24608D67EA0F}"/>
              </a:ext>
            </a:extLst>
          </p:cNvPr>
          <p:cNvSpPr>
            <a:spLocks noGrp="1"/>
          </p:cNvSpPr>
          <p:nvPr>
            <p:ph type="body" sz="quarter" idx="10"/>
          </p:nvPr>
        </p:nvSpPr>
        <p:spPr/>
        <p:txBody>
          <a:bodyPr/>
          <a:lstStyle/>
          <a:p>
            <a:r>
              <a:rPr lang="en-US" dirty="0"/>
              <a:t>Wadi Qilt in the Judean wilderness</a:t>
            </a:r>
          </a:p>
        </p:txBody>
      </p:sp>
      <p:sp>
        <p:nvSpPr>
          <p:cNvPr id="3" name="Text Placeholder 2">
            <a:extLst>
              <a:ext uri="{FF2B5EF4-FFF2-40B4-BE49-F238E27FC236}">
                <a16:creationId xmlns:a16="http://schemas.microsoft.com/office/drawing/2014/main" id="{3A603FE3-AE94-45A8-B619-92A92F2AD1B7}"/>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FB2BFC47-2A51-46FA-A345-99CCA2F558A3}"/>
              </a:ext>
            </a:extLst>
          </p:cNvPr>
          <p:cNvSpPr>
            <a:spLocks noGrp="1"/>
          </p:cNvSpPr>
          <p:nvPr>
            <p:ph type="title"/>
          </p:nvPr>
        </p:nvSpPr>
        <p:spPr/>
        <p:txBody>
          <a:bodyPr/>
          <a:lstStyle/>
          <a:p>
            <a:r>
              <a:rPr lang="en-US" dirty="0"/>
              <a:t>And they went up into the hills, and stayed there three days, until the pursuers returned</a:t>
            </a:r>
          </a:p>
        </p:txBody>
      </p:sp>
    </p:spTree>
    <p:extLst>
      <p:ext uri="{BB962C8B-B14F-4D97-AF65-F5344CB8AC3E}">
        <p14:creationId xmlns:p14="http://schemas.microsoft.com/office/powerpoint/2010/main" val="16541657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562AD6-4159-405C-8747-5A90A172C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
        <p:nvSpPr>
          <p:cNvPr id="2" name="Text Placeholder 1">
            <a:extLst>
              <a:ext uri="{FF2B5EF4-FFF2-40B4-BE49-F238E27FC236}">
                <a16:creationId xmlns:a16="http://schemas.microsoft.com/office/drawing/2014/main" id="{1BCA834F-F6C9-4093-91A7-24608D67EA0F}"/>
              </a:ext>
            </a:extLst>
          </p:cNvPr>
          <p:cNvSpPr>
            <a:spLocks noGrp="1"/>
          </p:cNvSpPr>
          <p:nvPr>
            <p:ph type="body" sz="quarter" idx="10"/>
          </p:nvPr>
        </p:nvSpPr>
        <p:spPr/>
        <p:txBody>
          <a:bodyPr/>
          <a:lstStyle/>
          <a:p>
            <a:r>
              <a:rPr lang="en-US" dirty="0"/>
              <a:t>Wadi Qilt in the Judean wilderness (from the south)</a:t>
            </a:r>
          </a:p>
        </p:txBody>
      </p:sp>
      <p:sp>
        <p:nvSpPr>
          <p:cNvPr id="3" name="Text Placeholder 2">
            <a:extLst>
              <a:ext uri="{FF2B5EF4-FFF2-40B4-BE49-F238E27FC236}">
                <a16:creationId xmlns:a16="http://schemas.microsoft.com/office/drawing/2014/main" id="{3A603FE3-AE94-45A8-B619-92A92F2AD1B7}"/>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FB2BFC47-2A51-46FA-A345-99CCA2F558A3}"/>
              </a:ext>
            </a:extLst>
          </p:cNvPr>
          <p:cNvSpPr>
            <a:spLocks noGrp="1"/>
          </p:cNvSpPr>
          <p:nvPr>
            <p:ph type="title"/>
          </p:nvPr>
        </p:nvSpPr>
        <p:spPr/>
        <p:txBody>
          <a:bodyPr/>
          <a:lstStyle/>
          <a:p>
            <a:r>
              <a:rPr lang="en-US" dirty="0"/>
              <a:t>And they went up into the hills, and stayed there three days, until the pursuers returned</a:t>
            </a:r>
          </a:p>
        </p:txBody>
      </p:sp>
    </p:spTree>
    <p:extLst>
      <p:ext uri="{BB962C8B-B14F-4D97-AF65-F5344CB8AC3E}">
        <p14:creationId xmlns:p14="http://schemas.microsoft.com/office/powerpoint/2010/main" val="29953200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EBAEFB-8F1F-44F2-9DC0-79993FDBD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a:extLst>
              <a:ext uri="{FF2B5EF4-FFF2-40B4-BE49-F238E27FC236}">
                <a16:creationId xmlns:a16="http://schemas.microsoft.com/office/drawing/2014/main" id="{1BCA834F-F6C9-4093-91A7-24608D67EA0F}"/>
              </a:ext>
            </a:extLst>
          </p:cNvPr>
          <p:cNvSpPr>
            <a:spLocks noGrp="1"/>
          </p:cNvSpPr>
          <p:nvPr>
            <p:ph type="body" sz="quarter" idx="10"/>
          </p:nvPr>
        </p:nvSpPr>
        <p:spPr/>
        <p:txBody>
          <a:bodyPr/>
          <a:lstStyle/>
          <a:p>
            <a:r>
              <a:rPr lang="en-US" dirty="0"/>
              <a:t>Wadi Qilt in the Judean wilderness</a:t>
            </a:r>
          </a:p>
        </p:txBody>
      </p:sp>
      <p:sp>
        <p:nvSpPr>
          <p:cNvPr id="3" name="Text Placeholder 2">
            <a:extLst>
              <a:ext uri="{FF2B5EF4-FFF2-40B4-BE49-F238E27FC236}">
                <a16:creationId xmlns:a16="http://schemas.microsoft.com/office/drawing/2014/main" id="{3A603FE3-AE94-45A8-B619-92A92F2AD1B7}"/>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FB2BFC47-2A51-46FA-A345-99CCA2F558A3}"/>
              </a:ext>
            </a:extLst>
          </p:cNvPr>
          <p:cNvSpPr>
            <a:spLocks noGrp="1"/>
          </p:cNvSpPr>
          <p:nvPr>
            <p:ph type="title"/>
          </p:nvPr>
        </p:nvSpPr>
        <p:spPr/>
        <p:txBody>
          <a:bodyPr/>
          <a:lstStyle/>
          <a:p>
            <a:r>
              <a:rPr lang="en-US" dirty="0"/>
              <a:t>And they went up into the hills, and stayed there three days, until the pursuers returned</a:t>
            </a:r>
          </a:p>
        </p:txBody>
      </p:sp>
    </p:spTree>
    <p:extLst>
      <p:ext uri="{BB962C8B-B14F-4D97-AF65-F5344CB8AC3E}">
        <p14:creationId xmlns:p14="http://schemas.microsoft.com/office/powerpoint/2010/main" val="32185827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52B1B3-15C8-4426-A3F5-66204342D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1BCA834F-F6C9-4093-91A7-24608D67EA0F}"/>
              </a:ext>
            </a:extLst>
          </p:cNvPr>
          <p:cNvSpPr>
            <a:spLocks noGrp="1"/>
          </p:cNvSpPr>
          <p:nvPr>
            <p:ph type="body" sz="quarter" idx="10"/>
          </p:nvPr>
        </p:nvSpPr>
        <p:spPr/>
        <p:txBody>
          <a:bodyPr/>
          <a:lstStyle/>
          <a:p>
            <a:r>
              <a:rPr lang="en-US" dirty="0"/>
              <a:t>Judean wilderness at the confluence of Nahal Perat and Wadi </a:t>
            </a:r>
            <a:r>
              <a:rPr lang="en-US" dirty="0" err="1"/>
              <a:t>Suwenit</a:t>
            </a:r>
            <a:endParaRPr lang="en-US" dirty="0"/>
          </a:p>
        </p:txBody>
      </p:sp>
      <p:sp>
        <p:nvSpPr>
          <p:cNvPr id="3" name="Text Placeholder 2">
            <a:extLst>
              <a:ext uri="{FF2B5EF4-FFF2-40B4-BE49-F238E27FC236}">
                <a16:creationId xmlns:a16="http://schemas.microsoft.com/office/drawing/2014/main" id="{3A603FE3-AE94-45A8-B619-92A92F2AD1B7}"/>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FB2BFC47-2A51-46FA-A345-99CCA2F558A3}"/>
              </a:ext>
            </a:extLst>
          </p:cNvPr>
          <p:cNvSpPr>
            <a:spLocks noGrp="1"/>
          </p:cNvSpPr>
          <p:nvPr>
            <p:ph type="title"/>
          </p:nvPr>
        </p:nvSpPr>
        <p:spPr/>
        <p:txBody>
          <a:bodyPr/>
          <a:lstStyle/>
          <a:p>
            <a:r>
              <a:rPr lang="en-US" dirty="0"/>
              <a:t>And they went up into the hills, and stayed there three days, until the pursuers returned</a:t>
            </a:r>
          </a:p>
        </p:txBody>
      </p:sp>
    </p:spTree>
    <p:extLst>
      <p:ext uri="{BB962C8B-B14F-4D97-AF65-F5344CB8AC3E}">
        <p14:creationId xmlns:p14="http://schemas.microsoft.com/office/powerpoint/2010/main" val="24947248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E1E31F-5672-4B76-83F0-21B8E7AD5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2" name="Text Placeholder 1">
            <a:extLst>
              <a:ext uri="{FF2B5EF4-FFF2-40B4-BE49-F238E27FC236}">
                <a16:creationId xmlns:a16="http://schemas.microsoft.com/office/drawing/2014/main" id="{1BCA834F-F6C9-4093-91A7-24608D67EA0F}"/>
              </a:ext>
            </a:extLst>
          </p:cNvPr>
          <p:cNvSpPr>
            <a:spLocks noGrp="1"/>
          </p:cNvSpPr>
          <p:nvPr>
            <p:ph type="body" sz="quarter" idx="10"/>
          </p:nvPr>
        </p:nvSpPr>
        <p:spPr/>
        <p:txBody>
          <a:bodyPr/>
          <a:lstStyle/>
          <a:p>
            <a:r>
              <a:rPr lang="en-US" dirty="0"/>
              <a:t>Cliffs of Wadi </a:t>
            </a:r>
            <a:r>
              <a:rPr lang="en-US" dirty="0" err="1"/>
              <a:t>Suwenit</a:t>
            </a:r>
            <a:r>
              <a:rPr lang="en-US" dirty="0"/>
              <a:t> (aerial view from the northwest)</a:t>
            </a:r>
          </a:p>
        </p:txBody>
      </p:sp>
      <p:sp>
        <p:nvSpPr>
          <p:cNvPr id="3" name="Text Placeholder 2">
            <a:extLst>
              <a:ext uri="{FF2B5EF4-FFF2-40B4-BE49-F238E27FC236}">
                <a16:creationId xmlns:a16="http://schemas.microsoft.com/office/drawing/2014/main" id="{3A603FE3-AE94-45A8-B619-92A92F2AD1B7}"/>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FB2BFC47-2A51-46FA-A345-99CCA2F558A3}"/>
              </a:ext>
            </a:extLst>
          </p:cNvPr>
          <p:cNvSpPr>
            <a:spLocks noGrp="1"/>
          </p:cNvSpPr>
          <p:nvPr>
            <p:ph type="title"/>
          </p:nvPr>
        </p:nvSpPr>
        <p:spPr/>
        <p:txBody>
          <a:bodyPr/>
          <a:lstStyle/>
          <a:p>
            <a:r>
              <a:rPr lang="en-US" dirty="0"/>
              <a:t>And they went up into the hills, and stayed there three days, until the pursuers returned</a:t>
            </a:r>
          </a:p>
        </p:txBody>
      </p:sp>
    </p:spTree>
    <p:extLst>
      <p:ext uri="{BB962C8B-B14F-4D97-AF65-F5344CB8AC3E}">
        <p14:creationId xmlns:p14="http://schemas.microsoft.com/office/powerpoint/2010/main" val="14617778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259D14-ABC6-471C-82C0-F41064A31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
        <p:nvSpPr>
          <p:cNvPr id="2" name="Text Placeholder 1">
            <a:extLst>
              <a:ext uri="{FF2B5EF4-FFF2-40B4-BE49-F238E27FC236}">
                <a16:creationId xmlns:a16="http://schemas.microsoft.com/office/drawing/2014/main" id="{1BCA834F-F6C9-4093-91A7-24608D67EA0F}"/>
              </a:ext>
            </a:extLst>
          </p:cNvPr>
          <p:cNvSpPr>
            <a:spLocks noGrp="1"/>
          </p:cNvSpPr>
          <p:nvPr>
            <p:ph type="body" sz="quarter" idx="10"/>
          </p:nvPr>
        </p:nvSpPr>
        <p:spPr/>
        <p:txBody>
          <a:bodyPr/>
          <a:lstStyle/>
          <a:p>
            <a:r>
              <a:rPr lang="en-US" dirty="0"/>
              <a:t>Wadi </a:t>
            </a:r>
            <a:r>
              <a:rPr lang="en-US" dirty="0" err="1"/>
              <a:t>Suwenit</a:t>
            </a:r>
            <a:r>
              <a:rPr lang="en-US" dirty="0"/>
              <a:t> near the cliffs of Michmash</a:t>
            </a:r>
          </a:p>
        </p:txBody>
      </p:sp>
      <p:sp>
        <p:nvSpPr>
          <p:cNvPr id="3" name="Text Placeholder 2">
            <a:extLst>
              <a:ext uri="{FF2B5EF4-FFF2-40B4-BE49-F238E27FC236}">
                <a16:creationId xmlns:a16="http://schemas.microsoft.com/office/drawing/2014/main" id="{3A603FE3-AE94-45A8-B619-92A92F2AD1B7}"/>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FB2BFC47-2A51-46FA-A345-99CCA2F558A3}"/>
              </a:ext>
            </a:extLst>
          </p:cNvPr>
          <p:cNvSpPr>
            <a:spLocks noGrp="1"/>
          </p:cNvSpPr>
          <p:nvPr>
            <p:ph type="title"/>
          </p:nvPr>
        </p:nvSpPr>
        <p:spPr/>
        <p:txBody>
          <a:bodyPr/>
          <a:lstStyle/>
          <a:p>
            <a:r>
              <a:rPr lang="en-US" dirty="0"/>
              <a:t>And they went up into the hills, and stayed there three days, until the pursuers returned</a:t>
            </a:r>
          </a:p>
        </p:txBody>
      </p:sp>
    </p:spTree>
    <p:extLst>
      <p:ext uri="{BB962C8B-B14F-4D97-AF65-F5344CB8AC3E}">
        <p14:creationId xmlns:p14="http://schemas.microsoft.com/office/powerpoint/2010/main" val="36383962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Jericho and the Jordan Valley (aerial view from the south)</a:t>
            </a:r>
          </a:p>
        </p:txBody>
      </p:sp>
      <p:sp>
        <p:nvSpPr>
          <p:cNvPr id="3" name="Text Placeholder 2"/>
          <p:cNvSpPr>
            <a:spLocks noGrp="1"/>
          </p:cNvSpPr>
          <p:nvPr>
            <p:ph type="body" sz="quarter" idx="12"/>
          </p:nvPr>
        </p:nvSpPr>
        <p:spPr/>
        <p:txBody>
          <a:bodyPr/>
          <a:lstStyle/>
          <a:p>
            <a:r>
              <a:rPr lang="en-US" dirty="0"/>
              <a:t>2:23</a:t>
            </a:r>
          </a:p>
        </p:txBody>
      </p:sp>
      <p:sp>
        <p:nvSpPr>
          <p:cNvPr id="4" name="Title 3"/>
          <p:cNvSpPr>
            <a:spLocks noGrp="1"/>
          </p:cNvSpPr>
          <p:nvPr>
            <p:ph type="title"/>
          </p:nvPr>
        </p:nvSpPr>
        <p:spPr/>
        <p:txBody>
          <a:bodyPr/>
          <a:lstStyle/>
          <a:p>
            <a:r>
              <a:rPr lang="en-US" dirty="0"/>
              <a:t>Then the two men returned, and descended from the hills . . . and came to Joshua the son of Nun</a:t>
            </a:r>
          </a:p>
        </p:txBody>
      </p:sp>
      <p:pic>
        <p:nvPicPr>
          <p:cNvPr id="6" name="Picture 5" descr="Jericho area aerial from south, tb12170419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3776"/>
            <a:ext cx="9144000" cy="5870448"/>
          </a:xfrm>
          <a:prstGeom prst="rect">
            <a:avLst/>
          </a:prstGeom>
        </p:spPr>
      </p:pic>
    </p:spTree>
    <p:extLst>
      <p:ext uri="{BB962C8B-B14F-4D97-AF65-F5344CB8AC3E}">
        <p14:creationId xmlns:p14="http://schemas.microsoft.com/office/powerpoint/2010/main" val="2031342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EET Eastern Palesti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3484"/>
            <a:ext cx="9144000" cy="5998464"/>
          </a:xfrm>
          <a:prstGeom prst="rect">
            <a:avLst/>
          </a:prstGeom>
        </p:spPr>
      </p:pic>
      <p:sp>
        <p:nvSpPr>
          <p:cNvPr id="2" name="Text Placeholder 1"/>
          <p:cNvSpPr>
            <a:spLocks noGrp="1"/>
          </p:cNvSpPr>
          <p:nvPr>
            <p:ph type="body" sz="quarter" idx="10"/>
          </p:nvPr>
        </p:nvSpPr>
        <p:spPr/>
        <p:txBody>
          <a:bodyPr/>
          <a:lstStyle/>
          <a:p>
            <a:r>
              <a:rPr lang="en-US" dirty="0"/>
              <a:t>Possible locations of Shittim on the Survey of Eastern Palestine</a:t>
            </a:r>
          </a:p>
        </p:txBody>
      </p:sp>
      <p:sp>
        <p:nvSpPr>
          <p:cNvPr id="3" name="Text Placeholder 2"/>
          <p:cNvSpPr>
            <a:spLocks noGrp="1"/>
          </p:cNvSpPr>
          <p:nvPr>
            <p:ph type="body" sz="quarter" idx="12"/>
          </p:nvPr>
        </p:nvSpPr>
        <p:spPr/>
        <p:txBody>
          <a:bodyPr/>
          <a:lstStyle/>
          <a:p>
            <a:r>
              <a:rPr lang="en-US" dirty="0"/>
              <a:t>2:1</a:t>
            </a:r>
          </a:p>
        </p:txBody>
      </p:sp>
      <p:sp>
        <p:nvSpPr>
          <p:cNvPr id="6" name="Title 3"/>
          <p:cNvSpPr>
            <a:spLocks noGrp="1"/>
          </p:cNvSpPr>
          <p:nvPr>
            <p:ph type="title"/>
          </p:nvPr>
        </p:nvSpPr>
        <p:spPr/>
        <p:txBody>
          <a:bodyPr/>
          <a:lstStyle/>
          <a:p>
            <a:r>
              <a:rPr lang="en-US" dirty="0"/>
              <a:t>And Joshua the son of Nun sent out of </a:t>
            </a:r>
            <a:r>
              <a:rPr lang="en-US" dirty="0" err="1"/>
              <a:t>Shittim</a:t>
            </a:r>
            <a:r>
              <a:rPr lang="en-US" dirty="0"/>
              <a:t> two men as spies secretly</a:t>
            </a:r>
          </a:p>
        </p:txBody>
      </p:sp>
      <p:sp>
        <p:nvSpPr>
          <p:cNvPr id="7" name="Text Box 12"/>
          <p:cNvSpPr txBox="1">
            <a:spLocks noChangeArrowheads="1"/>
          </p:cNvSpPr>
          <p:nvPr/>
        </p:nvSpPr>
        <p:spPr bwMode="auto">
          <a:xfrm>
            <a:off x="304800" y="6090608"/>
            <a:ext cx="1156086"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00"/>
                </a:solidFill>
                <a:effectLst>
                  <a:glow rad="76200">
                    <a:srgbClr val="000000">
                      <a:alpha val="60000"/>
                    </a:srgbClr>
                  </a:glow>
                </a:effectLst>
              </a:rPr>
              <a:t>Dead Sea</a:t>
            </a:r>
            <a:endParaRPr kumimoji="0" lang="en-US" sz="2000" b="0" i="0" u="none" strike="noStrike" kern="0" cap="none" spc="0" normalizeH="0" baseline="0" noProof="0" dirty="0">
              <a:ln>
                <a:noFill/>
              </a:ln>
              <a:solidFill>
                <a:srgbClr val="FFFF00"/>
              </a:solidFill>
              <a:effectLst>
                <a:glow rad="76200">
                  <a:srgbClr val="000000">
                    <a:alpha val="60000"/>
                  </a:srgbClr>
                </a:glow>
              </a:effectLst>
              <a:uLnTx/>
              <a:uFillTx/>
            </a:endParaRPr>
          </a:p>
        </p:txBody>
      </p:sp>
      <p:sp>
        <p:nvSpPr>
          <p:cNvPr id="8" name="Text Box 12"/>
          <p:cNvSpPr txBox="1">
            <a:spLocks noChangeArrowheads="1"/>
          </p:cNvSpPr>
          <p:nvPr/>
        </p:nvSpPr>
        <p:spPr bwMode="auto">
          <a:xfrm rot="16200000">
            <a:off x="351896" y="3978521"/>
            <a:ext cx="2222933" cy="400110"/>
          </a:xfrm>
          <a:prstGeom prst="rect">
            <a:avLst/>
          </a:prstGeom>
          <a:noFill/>
          <a:ln w="9525">
            <a:noFill/>
            <a:miter lim="800000"/>
            <a:headEnd/>
            <a:tailEnd/>
          </a:ln>
          <a:effectLst/>
        </p:spPr>
        <p:txBody>
          <a:bodyPr wrap="squar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00"/>
                </a:solidFill>
                <a:effectLst>
                  <a:glow rad="76200">
                    <a:srgbClr val="000000">
                      <a:alpha val="60000"/>
                    </a:srgbClr>
                  </a:glow>
                </a:effectLst>
              </a:rPr>
              <a:t>Jordan River</a:t>
            </a:r>
            <a:endParaRPr kumimoji="0" lang="en-US" sz="2000" b="0" i="0" u="none" strike="noStrike" kern="0" cap="none" spc="0" normalizeH="0" baseline="0" noProof="0" dirty="0">
              <a:ln>
                <a:noFill/>
              </a:ln>
              <a:solidFill>
                <a:srgbClr val="FFFF00"/>
              </a:solidFill>
              <a:effectLst>
                <a:glow rad="76200">
                  <a:srgbClr val="000000">
                    <a:alpha val="60000"/>
                  </a:srgbClr>
                </a:glow>
              </a:effectLst>
              <a:uLnTx/>
              <a:uFillTx/>
            </a:endParaRPr>
          </a:p>
        </p:txBody>
      </p:sp>
      <p:sp>
        <p:nvSpPr>
          <p:cNvPr id="9" name="Text Box 12"/>
          <p:cNvSpPr txBox="1">
            <a:spLocks noChangeArrowheads="1"/>
          </p:cNvSpPr>
          <p:nvPr/>
        </p:nvSpPr>
        <p:spPr bwMode="auto">
          <a:xfrm>
            <a:off x="6415310" y="2466945"/>
            <a:ext cx="1585690"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00"/>
                </a:solidFill>
                <a:effectLst>
                  <a:glow rad="76200">
                    <a:srgbClr val="000000">
                      <a:alpha val="60000"/>
                    </a:srgbClr>
                  </a:glow>
                </a:effectLst>
              </a:rPr>
              <a:t>Abel-</a:t>
            </a:r>
            <a:r>
              <a:rPr lang="en-US" kern="0" dirty="0" err="1">
                <a:solidFill>
                  <a:srgbClr val="FFFF00"/>
                </a:solidFill>
                <a:effectLst>
                  <a:glow rad="76200">
                    <a:srgbClr val="000000">
                      <a:alpha val="60000"/>
                    </a:srgbClr>
                  </a:glow>
                </a:effectLst>
              </a:rPr>
              <a:t>shittim</a:t>
            </a:r>
            <a:r>
              <a:rPr lang="en-US" kern="0" dirty="0">
                <a:solidFill>
                  <a:srgbClr val="FFFF00"/>
                </a:solidFill>
                <a:effectLst>
                  <a:glow rad="76200">
                    <a:srgbClr val="000000">
                      <a:alpha val="60000"/>
                    </a:srgbClr>
                  </a:glow>
                </a:effectLst>
              </a:rPr>
              <a:t>?</a:t>
            </a:r>
            <a:endParaRPr kumimoji="0" lang="en-US" sz="2000" b="0" i="0" u="none" strike="noStrike" kern="0" cap="none" spc="0" normalizeH="0" baseline="0" noProof="0" dirty="0">
              <a:ln>
                <a:noFill/>
              </a:ln>
              <a:solidFill>
                <a:srgbClr val="FFFF00"/>
              </a:solidFill>
              <a:effectLst>
                <a:glow rad="76200">
                  <a:srgbClr val="000000">
                    <a:alpha val="60000"/>
                  </a:srgbClr>
                </a:glow>
              </a:effectLst>
              <a:uLnTx/>
              <a:uFillTx/>
            </a:endParaRPr>
          </a:p>
        </p:txBody>
      </p:sp>
      <p:sp>
        <p:nvSpPr>
          <p:cNvPr id="10" name="Text Box 12"/>
          <p:cNvSpPr txBox="1">
            <a:spLocks noChangeArrowheads="1"/>
          </p:cNvSpPr>
          <p:nvPr/>
        </p:nvSpPr>
        <p:spPr bwMode="auto">
          <a:xfrm>
            <a:off x="4642916" y="2238345"/>
            <a:ext cx="1585690"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00"/>
                </a:solidFill>
                <a:effectLst>
                  <a:glow rad="76200">
                    <a:srgbClr val="000000">
                      <a:alpha val="60000"/>
                    </a:srgbClr>
                  </a:glow>
                </a:effectLst>
              </a:rPr>
              <a:t>Abel-</a:t>
            </a:r>
            <a:r>
              <a:rPr lang="en-US" kern="0" dirty="0" err="1">
                <a:solidFill>
                  <a:srgbClr val="FFFF00"/>
                </a:solidFill>
                <a:effectLst>
                  <a:glow rad="76200">
                    <a:srgbClr val="000000">
                      <a:alpha val="60000"/>
                    </a:srgbClr>
                  </a:glow>
                </a:effectLst>
              </a:rPr>
              <a:t>shittim</a:t>
            </a:r>
            <a:r>
              <a:rPr lang="en-US" kern="0" dirty="0">
                <a:solidFill>
                  <a:srgbClr val="FFFF00"/>
                </a:solidFill>
                <a:effectLst>
                  <a:glow rad="76200">
                    <a:srgbClr val="000000">
                      <a:alpha val="60000"/>
                    </a:srgbClr>
                  </a:glow>
                </a:effectLst>
              </a:rPr>
              <a:t>?</a:t>
            </a:r>
            <a:endParaRPr kumimoji="0" lang="en-US" sz="2000" b="0" i="0" u="none" strike="noStrike" kern="0" cap="none" spc="0" normalizeH="0" baseline="0" noProof="0" dirty="0">
              <a:ln>
                <a:noFill/>
              </a:ln>
              <a:solidFill>
                <a:srgbClr val="FFFF00"/>
              </a:solidFill>
              <a:effectLst>
                <a:glow rad="76200">
                  <a:srgbClr val="000000">
                    <a:alpha val="60000"/>
                  </a:srgbClr>
                </a:glow>
              </a:effectLst>
              <a:uLnTx/>
              <a:uFillTx/>
            </a:endParaRPr>
          </a:p>
        </p:txBody>
      </p:sp>
      <p:sp>
        <p:nvSpPr>
          <p:cNvPr id="11" name="Oval 10"/>
          <p:cNvSpPr/>
          <p:nvPr/>
        </p:nvSpPr>
        <p:spPr>
          <a:xfrm>
            <a:off x="4872262" y="2683155"/>
            <a:ext cx="1069848" cy="381000"/>
          </a:xfrm>
          <a:prstGeom prst="ellips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12" name="Oval 11"/>
          <p:cNvSpPr/>
          <p:nvPr/>
        </p:nvSpPr>
        <p:spPr>
          <a:xfrm>
            <a:off x="6574805" y="2848005"/>
            <a:ext cx="1296020" cy="444470"/>
          </a:xfrm>
          <a:prstGeom prst="ellips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Tree>
    <p:extLst>
      <p:ext uri="{BB962C8B-B14F-4D97-AF65-F5344CB8AC3E}">
        <p14:creationId xmlns:p14="http://schemas.microsoft.com/office/powerpoint/2010/main" val="1448772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Jericho and the Jordan Valley (aerial view from the south)</a:t>
            </a:r>
          </a:p>
        </p:txBody>
      </p:sp>
      <p:sp>
        <p:nvSpPr>
          <p:cNvPr id="3" name="Text Placeholder 2"/>
          <p:cNvSpPr>
            <a:spLocks noGrp="1"/>
          </p:cNvSpPr>
          <p:nvPr>
            <p:ph type="body" sz="quarter" idx="12"/>
          </p:nvPr>
        </p:nvSpPr>
        <p:spPr/>
        <p:txBody>
          <a:bodyPr/>
          <a:lstStyle/>
          <a:p>
            <a:r>
              <a:rPr lang="en-US" dirty="0"/>
              <a:t>2:23</a:t>
            </a:r>
          </a:p>
        </p:txBody>
      </p:sp>
      <p:sp>
        <p:nvSpPr>
          <p:cNvPr id="4" name="Title 3"/>
          <p:cNvSpPr>
            <a:spLocks noGrp="1"/>
          </p:cNvSpPr>
          <p:nvPr>
            <p:ph type="title"/>
          </p:nvPr>
        </p:nvSpPr>
        <p:spPr/>
        <p:txBody>
          <a:bodyPr/>
          <a:lstStyle/>
          <a:p>
            <a:r>
              <a:rPr lang="en-US" dirty="0"/>
              <a:t>Then the two men returned, and descended from the hills . . . and came to Joshua the son of Nun</a:t>
            </a:r>
          </a:p>
        </p:txBody>
      </p:sp>
      <p:pic>
        <p:nvPicPr>
          <p:cNvPr id="5" name="Picture 4" descr="Jericho area aerial from south, tb12170419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3776"/>
            <a:ext cx="9144000" cy="5870448"/>
          </a:xfrm>
          <a:prstGeom prst="rect">
            <a:avLst/>
          </a:prstGeom>
        </p:spPr>
      </p:pic>
      <p:sp>
        <p:nvSpPr>
          <p:cNvPr id="26" name="Text Box 13"/>
          <p:cNvSpPr txBox="1">
            <a:spLocks noChangeArrowheads="1"/>
          </p:cNvSpPr>
          <p:nvPr/>
        </p:nvSpPr>
        <p:spPr bwMode="auto">
          <a:xfrm>
            <a:off x="3581400" y="3087624"/>
            <a:ext cx="922047" cy="400110"/>
          </a:xfrm>
          <a:prstGeom prst="rect">
            <a:avLst/>
          </a:prstGeom>
          <a:noFill/>
          <a:ln w="9525">
            <a:noFill/>
            <a:miter lim="800000"/>
            <a:headEnd/>
            <a:tailEnd/>
          </a:ln>
          <a:effectLst/>
        </p:spPr>
        <p:txBody>
          <a:bodyPr wrap="none">
            <a:spAutoFit/>
          </a:bodyPr>
          <a:lstStyle/>
          <a:p>
            <a:pPr>
              <a:defRPr/>
            </a:pPr>
            <a:r>
              <a:rPr lang="en-US" sz="2000" kern="0" dirty="0">
                <a:solidFill>
                  <a:srgbClr val="FFFFFF"/>
                </a:solidFill>
                <a:effectLst>
                  <a:glow rad="76200">
                    <a:srgbClr val="000000">
                      <a:alpha val="60000"/>
                    </a:srgbClr>
                  </a:glow>
                </a:effectLst>
                <a:latin typeface="Calibri" pitchFamily="34" charset="0"/>
                <a:cs typeface="Calibri" pitchFamily="34" charset="0"/>
              </a:rPr>
              <a:t>Jericho</a:t>
            </a:r>
          </a:p>
        </p:txBody>
      </p:sp>
      <p:sp>
        <p:nvSpPr>
          <p:cNvPr id="27" name="Oval 26"/>
          <p:cNvSpPr/>
          <p:nvPr/>
        </p:nvSpPr>
        <p:spPr>
          <a:xfrm>
            <a:off x="3257550" y="3487734"/>
            <a:ext cx="514350" cy="29131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cxnSp>
        <p:nvCxnSpPr>
          <p:cNvPr id="6" name="Curved Connector 5"/>
          <p:cNvCxnSpPr/>
          <p:nvPr/>
        </p:nvCxnSpPr>
        <p:spPr>
          <a:xfrm>
            <a:off x="228600" y="2478024"/>
            <a:ext cx="8534400" cy="838200"/>
          </a:xfrm>
          <a:prstGeom prst="curvedConnector3">
            <a:avLst/>
          </a:prstGeom>
          <a:noFill/>
          <a:ln w="22225" cap="flat" cmpd="sng" algn="ctr">
            <a:solidFill>
              <a:srgbClr val="FFC0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
        <p:nvSpPr>
          <p:cNvPr id="18" name="Text Box 8"/>
          <p:cNvSpPr txBox="1">
            <a:spLocks noChangeArrowheads="1"/>
          </p:cNvSpPr>
          <p:nvPr/>
        </p:nvSpPr>
        <p:spPr bwMode="auto">
          <a:xfrm>
            <a:off x="7207117" y="2057995"/>
            <a:ext cx="1734069" cy="400110"/>
          </a:xfrm>
          <a:prstGeom prst="rect">
            <a:avLst/>
          </a:prstGeom>
          <a:noFill/>
          <a:ln w="9525">
            <a:noFill/>
            <a:miter lim="800000"/>
            <a:headEnd/>
            <a:tailEnd/>
          </a:ln>
          <a:effectLst/>
        </p:spPr>
        <p:txBody>
          <a:bodyPr wrap="square">
            <a:spAutoFit/>
          </a:bodyPr>
          <a:lstStyle>
            <a:defPPr>
              <a:defRPr lang="en-US"/>
            </a:defPPr>
            <a:lvl1pPr marR="0" lvl="0" indent="0" fontAlgn="base">
              <a:lnSpc>
                <a:spcPct val="100000"/>
              </a:lnSpc>
              <a:spcBef>
                <a:spcPct val="0"/>
              </a:spcBef>
              <a:spcAft>
                <a:spcPct val="0"/>
              </a:spcAft>
              <a:buClrTx/>
              <a:buSzTx/>
              <a:buFontTx/>
              <a:buNone/>
              <a:tabLst/>
              <a:defRPr sz="2000" kern="0">
                <a:solidFill>
                  <a:srgbClr val="FFFFFF"/>
                </a:solidFill>
                <a:effectLst>
                  <a:glow rad="76200">
                    <a:srgbClr val="000000">
                      <a:alpha val="60000"/>
                    </a:srgbClr>
                  </a:glow>
                </a:effectLst>
                <a:latin typeface="Calibri" pitchFamily="34" charset="0"/>
                <a:cs typeface="Calibri" pitchFamily="34" charset="0"/>
              </a:defRPr>
            </a:lvl1pPr>
          </a:lstStyle>
          <a:p>
            <a:pPr algn="ctr"/>
            <a:r>
              <a:rPr lang="en-US" dirty="0"/>
              <a:t>Jordan River</a:t>
            </a:r>
          </a:p>
        </p:txBody>
      </p:sp>
      <p:sp>
        <p:nvSpPr>
          <p:cNvPr id="28" name="Text Box 8"/>
          <p:cNvSpPr txBox="1">
            <a:spLocks noChangeArrowheads="1"/>
          </p:cNvSpPr>
          <p:nvPr/>
        </p:nvSpPr>
        <p:spPr bwMode="auto">
          <a:xfrm>
            <a:off x="5461000" y="3809294"/>
            <a:ext cx="3429000" cy="400110"/>
          </a:xfrm>
          <a:prstGeom prst="rect">
            <a:avLst/>
          </a:prstGeom>
          <a:noFill/>
          <a:ln w="9525">
            <a:noFill/>
            <a:miter lim="800000"/>
            <a:headEnd/>
            <a:tailEnd/>
          </a:ln>
          <a:effectLst/>
        </p:spPr>
        <p:txBody>
          <a:bodyPr wrap="square">
            <a:spAutoFit/>
          </a:bodyPr>
          <a:lstStyle>
            <a:defPPr>
              <a:defRPr lang="en-US"/>
            </a:defPPr>
            <a:lvl1pPr marR="0" lvl="0" indent="0" fontAlgn="base">
              <a:lnSpc>
                <a:spcPct val="100000"/>
              </a:lnSpc>
              <a:spcBef>
                <a:spcPct val="0"/>
              </a:spcBef>
              <a:spcAft>
                <a:spcPct val="0"/>
              </a:spcAft>
              <a:buClrTx/>
              <a:buSzTx/>
              <a:buFontTx/>
              <a:buNone/>
              <a:tabLst/>
              <a:defRPr sz="2000" kern="0">
                <a:solidFill>
                  <a:srgbClr val="FFFFFF"/>
                </a:solidFill>
                <a:effectLst>
                  <a:glow rad="76200">
                    <a:srgbClr val="000000">
                      <a:alpha val="60000"/>
                    </a:srgbClr>
                  </a:glow>
                </a:effectLst>
                <a:latin typeface="Calibri" pitchFamily="34" charset="0"/>
                <a:cs typeface="Calibri" pitchFamily="34" charset="0"/>
              </a:defRPr>
            </a:lvl1pPr>
          </a:lstStyle>
          <a:p>
            <a:pPr algn="ctr"/>
            <a:r>
              <a:rPr lang="en-US" dirty="0">
                <a:solidFill>
                  <a:srgbClr val="FFFF00"/>
                </a:solidFill>
              </a:rPr>
              <a:t>1. pursuers return from search</a:t>
            </a:r>
          </a:p>
        </p:txBody>
      </p:sp>
      <p:sp>
        <p:nvSpPr>
          <p:cNvPr id="35" name="Text Box 8"/>
          <p:cNvSpPr txBox="1">
            <a:spLocks noChangeArrowheads="1"/>
          </p:cNvSpPr>
          <p:nvPr/>
        </p:nvSpPr>
        <p:spPr bwMode="auto">
          <a:xfrm rot="292531">
            <a:off x="1456563" y="2242018"/>
            <a:ext cx="3429000" cy="400110"/>
          </a:xfrm>
          <a:prstGeom prst="rect">
            <a:avLst/>
          </a:prstGeom>
          <a:noFill/>
          <a:ln w="9525">
            <a:noFill/>
            <a:miter lim="800000"/>
            <a:headEnd/>
            <a:tailEnd/>
          </a:ln>
          <a:effectLst/>
        </p:spPr>
        <p:txBody>
          <a:bodyPr wrap="square">
            <a:spAutoFit/>
          </a:bodyPr>
          <a:lstStyle>
            <a:defPPr>
              <a:defRPr lang="en-US"/>
            </a:defPPr>
            <a:lvl1pPr marR="0" lvl="0" indent="0" fontAlgn="base">
              <a:lnSpc>
                <a:spcPct val="100000"/>
              </a:lnSpc>
              <a:spcBef>
                <a:spcPct val="0"/>
              </a:spcBef>
              <a:spcAft>
                <a:spcPct val="0"/>
              </a:spcAft>
              <a:buClrTx/>
              <a:buSzTx/>
              <a:buFontTx/>
              <a:buNone/>
              <a:tabLst/>
              <a:defRPr sz="2000" kern="0">
                <a:solidFill>
                  <a:srgbClr val="FFFFFF"/>
                </a:solidFill>
                <a:effectLst>
                  <a:glow rad="76200">
                    <a:srgbClr val="000000">
                      <a:alpha val="60000"/>
                    </a:srgbClr>
                  </a:glow>
                </a:effectLst>
                <a:latin typeface="Calibri" pitchFamily="34" charset="0"/>
                <a:cs typeface="Calibri" pitchFamily="34" charset="0"/>
              </a:defRPr>
            </a:lvl1pPr>
          </a:lstStyle>
          <a:p>
            <a:pPr algn="ctr"/>
            <a:r>
              <a:rPr lang="en-US" dirty="0">
                <a:solidFill>
                  <a:srgbClr val="FFC000"/>
                </a:solidFill>
              </a:rPr>
              <a:t>2. spies return to </a:t>
            </a:r>
            <a:r>
              <a:rPr lang="en-US" dirty="0" err="1">
                <a:solidFill>
                  <a:srgbClr val="FFC000"/>
                </a:solidFill>
              </a:rPr>
              <a:t>Shittim</a:t>
            </a:r>
            <a:endParaRPr lang="en-US" dirty="0">
              <a:solidFill>
                <a:srgbClr val="FFC000"/>
              </a:solidFill>
            </a:endParaRPr>
          </a:p>
        </p:txBody>
      </p:sp>
      <p:cxnSp>
        <p:nvCxnSpPr>
          <p:cNvPr id="13" name="Straight Arrow Connector 12"/>
          <p:cNvCxnSpPr/>
          <p:nvPr/>
        </p:nvCxnSpPr>
        <p:spPr>
          <a:xfrm flipH="1">
            <a:off x="7207117" y="2458105"/>
            <a:ext cx="254646" cy="161270"/>
          </a:xfrm>
          <a:prstGeom prst="straightConnector1">
            <a:avLst/>
          </a:prstGeom>
          <a:noFill/>
          <a:ln w="22225" cap="flat" cmpd="sng" algn="ctr">
            <a:solidFill>
              <a:srgbClr val="FE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cxnSp>
        <p:nvCxnSpPr>
          <p:cNvPr id="15" name="Straight Arrow Connector 14"/>
          <p:cNvCxnSpPr/>
          <p:nvPr/>
        </p:nvCxnSpPr>
        <p:spPr>
          <a:xfrm>
            <a:off x="8661913" y="2442073"/>
            <a:ext cx="279273" cy="345049"/>
          </a:xfrm>
          <a:prstGeom prst="straightConnector1">
            <a:avLst/>
          </a:prstGeom>
          <a:noFill/>
          <a:ln w="22225" cap="flat" cmpd="sng" algn="ctr">
            <a:solidFill>
              <a:srgbClr val="FE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
        <p:nvSpPr>
          <p:cNvPr id="9" name="Freeform 8"/>
          <p:cNvSpPr/>
          <p:nvPr/>
        </p:nvSpPr>
        <p:spPr>
          <a:xfrm>
            <a:off x="3867150" y="3599562"/>
            <a:ext cx="5010150" cy="219964"/>
          </a:xfrm>
          <a:custGeom>
            <a:avLst/>
            <a:gdLst>
              <a:gd name="connsiteX0" fmla="*/ 5010150 w 5010150"/>
              <a:gd name="connsiteY0" fmla="*/ 238125 h 238125"/>
              <a:gd name="connsiteX1" fmla="*/ 2505075 w 5010150"/>
              <a:gd name="connsiteY1" fmla="*/ 228600 h 238125"/>
              <a:gd name="connsiteX2" fmla="*/ 1057275 w 5010150"/>
              <a:gd name="connsiteY2" fmla="*/ 0 h 238125"/>
              <a:gd name="connsiteX3" fmla="*/ 0 w 5010150"/>
              <a:gd name="connsiteY3" fmla="*/ 19050 h 238125"/>
              <a:gd name="connsiteX0" fmla="*/ 5010150 w 5010150"/>
              <a:gd name="connsiteY0" fmla="*/ 250803 h 250803"/>
              <a:gd name="connsiteX1" fmla="*/ 2505075 w 5010150"/>
              <a:gd name="connsiteY1" fmla="*/ 241278 h 250803"/>
              <a:gd name="connsiteX2" fmla="*/ 1057275 w 5010150"/>
              <a:gd name="connsiteY2" fmla="*/ 12678 h 250803"/>
              <a:gd name="connsiteX3" fmla="*/ 0 w 5010150"/>
              <a:gd name="connsiteY3" fmla="*/ 31728 h 250803"/>
              <a:gd name="connsiteX0" fmla="*/ 5010150 w 5010150"/>
              <a:gd name="connsiteY0" fmla="*/ 250803 h 260897"/>
              <a:gd name="connsiteX1" fmla="*/ 2505075 w 5010150"/>
              <a:gd name="connsiteY1" fmla="*/ 241278 h 260897"/>
              <a:gd name="connsiteX2" fmla="*/ 1057275 w 5010150"/>
              <a:gd name="connsiteY2" fmla="*/ 12678 h 260897"/>
              <a:gd name="connsiteX3" fmla="*/ 0 w 5010150"/>
              <a:gd name="connsiteY3" fmla="*/ 31728 h 260897"/>
              <a:gd name="connsiteX0" fmla="*/ 5010150 w 5010150"/>
              <a:gd name="connsiteY0" fmla="*/ 219964 h 219964"/>
              <a:gd name="connsiteX1" fmla="*/ 2505075 w 5010150"/>
              <a:gd name="connsiteY1" fmla="*/ 210439 h 219964"/>
              <a:gd name="connsiteX2" fmla="*/ 1057275 w 5010150"/>
              <a:gd name="connsiteY2" fmla="*/ 58039 h 219964"/>
              <a:gd name="connsiteX3" fmla="*/ 0 w 5010150"/>
              <a:gd name="connsiteY3" fmla="*/ 889 h 219964"/>
              <a:gd name="connsiteX0" fmla="*/ 5010150 w 5010150"/>
              <a:gd name="connsiteY0" fmla="*/ 219964 h 219964"/>
              <a:gd name="connsiteX1" fmla="*/ 2505075 w 5010150"/>
              <a:gd name="connsiteY1" fmla="*/ 210439 h 219964"/>
              <a:gd name="connsiteX2" fmla="*/ 1057275 w 5010150"/>
              <a:gd name="connsiteY2" fmla="*/ 58039 h 219964"/>
              <a:gd name="connsiteX3" fmla="*/ 0 w 5010150"/>
              <a:gd name="connsiteY3" fmla="*/ 889 h 219964"/>
            </a:gdLst>
            <a:ahLst/>
            <a:cxnLst>
              <a:cxn ang="0">
                <a:pos x="connsiteX0" y="connsiteY0"/>
              </a:cxn>
              <a:cxn ang="0">
                <a:pos x="connsiteX1" y="connsiteY1"/>
              </a:cxn>
              <a:cxn ang="0">
                <a:pos x="connsiteX2" y="connsiteY2"/>
              </a:cxn>
              <a:cxn ang="0">
                <a:pos x="connsiteX3" y="connsiteY3"/>
              </a:cxn>
            </a:cxnLst>
            <a:rect l="l" t="t" r="r" b="b"/>
            <a:pathLst>
              <a:path w="5010150" h="219964">
                <a:moveTo>
                  <a:pt x="5010150" y="219964"/>
                </a:moveTo>
                <a:lnTo>
                  <a:pt x="2505075" y="210439"/>
                </a:lnTo>
                <a:cubicBezTo>
                  <a:pt x="1845714" y="207932"/>
                  <a:pt x="1474788" y="92964"/>
                  <a:pt x="1057275" y="58039"/>
                </a:cubicBezTo>
                <a:cubicBezTo>
                  <a:pt x="639763" y="23114"/>
                  <a:pt x="352425" y="-5461"/>
                  <a:pt x="0" y="889"/>
                </a:cubicBezTo>
              </a:path>
            </a:pathLst>
          </a:custGeom>
          <a:noFill/>
          <a:ln w="25400" cmpd="sng">
            <a:solidFill>
              <a:srgbClr val="FEFF00"/>
            </a:solidFill>
            <a:tailEnd type="triangle"/>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755406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Jericho aerial from west, tb0107031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Area of Jericho (aerial view from the west)</a:t>
            </a:r>
          </a:p>
        </p:txBody>
      </p:sp>
      <p:sp>
        <p:nvSpPr>
          <p:cNvPr id="3" name="Text Placeholder 2"/>
          <p:cNvSpPr>
            <a:spLocks noGrp="1"/>
          </p:cNvSpPr>
          <p:nvPr>
            <p:ph type="body" sz="quarter" idx="12"/>
          </p:nvPr>
        </p:nvSpPr>
        <p:spPr/>
        <p:txBody>
          <a:bodyPr/>
          <a:lstStyle/>
          <a:p>
            <a:r>
              <a:rPr lang="en-US" dirty="0"/>
              <a:t>2:23</a:t>
            </a:r>
          </a:p>
        </p:txBody>
      </p:sp>
      <p:sp>
        <p:nvSpPr>
          <p:cNvPr id="4" name="Title 3"/>
          <p:cNvSpPr>
            <a:spLocks noGrp="1"/>
          </p:cNvSpPr>
          <p:nvPr>
            <p:ph type="title"/>
          </p:nvPr>
        </p:nvSpPr>
        <p:spPr/>
        <p:txBody>
          <a:bodyPr/>
          <a:lstStyle/>
          <a:p>
            <a:r>
              <a:rPr lang="en-US" dirty="0"/>
              <a:t>Then the two men returned, and descended from the hills . . . and came to Joshua the son of Nun</a:t>
            </a:r>
          </a:p>
        </p:txBody>
      </p:sp>
    </p:spTree>
    <p:extLst>
      <p:ext uri="{BB962C8B-B14F-4D97-AF65-F5344CB8AC3E}">
        <p14:creationId xmlns:p14="http://schemas.microsoft.com/office/powerpoint/2010/main" val="31760967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Jericho aerial from west, tb0107031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Area of Jericho, with a possible return route of the spies (aerial view from the west)</a:t>
            </a:r>
          </a:p>
        </p:txBody>
      </p:sp>
      <p:sp>
        <p:nvSpPr>
          <p:cNvPr id="3" name="Text Placeholder 2"/>
          <p:cNvSpPr>
            <a:spLocks noGrp="1"/>
          </p:cNvSpPr>
          <p:nvPr>
            <p:ph type="body" sz="quarter" idx="12"/>
          </p:nvPr>
        </p:nvSpPr>
        <p:spPr/>
        <p:txBody>
          <a:bodyPr/>
          <a:lstStyle/>
          <a:p>
            <a:r>
              <a:rPr lang="en-US" dirty="0"/>
              <a:t>2:23</a:t>
            </a:r>
          </a:p>
        </p:txBody>
      </p:sp>
      <p:sp>
        <p:nvSpPr>
          <p:cNvPr id="4" name="Title 3"/>
          <p:cNvSpPr>
            <a:spLocks noGrp="1"/>
          </p:cNvSpPr>
          <p:nvPr>
            <p:ph type="title"/>
          </p:nvPr>
        </p:nvSpPr>
        <p:spPr/>
        <p:txBody>
          <a:bodyPr/>
          <a:lstStyle/>
          <a:p>
            <a:r>
              <a:rPr lang="en-US" dirty="0"/>
              <a:t>Then the two men returned, and descended from the hills . . . and came to Joshua the son of Nun</a:t>
            </a:r>
          </a:p>
        </p:txBody>
      </p:sp>
      <p:sp>
        <p:nvSpPr>
          <p:cNvPr id="6" name="Oval 5"/>
          <p:cNvSpPr/>
          <p:nvPr/>
        </p:nvSpPr>
        <p:spPr>
          <a:xfrm>
            <a:off x="1676400" y="3581400"/>
            <a:ext cx="685800" cy="3810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a:solidFill>
                <a:srgbClr val="000000"/>
              </a:solidFill>
              <a:latin typeface="Arial"/>
            </a:endParaRPr>
          </a:p>
        </p:txBody>
      </p:sp>
      <p:sp>
        <p:nvSpPr>
          <p:cNvPr id="7" name="Text Box 8"/>
          <p:cNvSpPr txBox="1">
            <a:spLocks noChangeArrowheads="1"/>
          </p:cNvSpPr>
          <p:nvPr/>
        </p:nvSpPr>
        <p:spPr bwMode="auto">
          <a:xfrm>
            <a:off x="1558276" y="3155890"/>
            <a:ext cx="922047" cy="400110"/>
          </a:xfrm>
          <a:prstGeom prst="rect">
            <a:avLst/>
          </a:prstGeom>
          <a:noFill/>
          <a:ln w="9525">
            <a:noFill/>
            <a:miter lim="800000"/>
            <a:headEnd/>
            <a:tailEnd/>
          </a:ln>
          <a:effectLst/>
        </p:spPr>
        <p:txBody>
          <a:bodyPr wrap="none">
            <a:spAutoFit/>
          </a:bodyPr>
          <a:lstStyle>
            <a:defPPr>
              <a:defRPr lang="en-US"/>
            </a:defPPr>
            <a:lvl1pPr marR="0" lvl="0" indent="0" fontAlgn="base">
              <a:lnSpc>
                <a:spcPct val="100000"/>
              </a:lnSpc>
              <a:spcBef>
                <a:spcPct val="0"/>
              </a:spcBef>
              <a:spcAft>
                <a:spcPct val="0"/>
              </a:spcAft>
              <a:buClrTx/>
              <a:buSzTx/>
              <a:buFontTx/>
              <a:buNone/>
              <a:tabLst/>
              <a:defRPr sz="2000" kern="0">
                <a:solidFill>
                  <a:srgbClr val="FFFFFF"/>
                </a:solidFill>
                <a:effectLst>
                  <a:glow rad="76200">
                    <a:srgbClr val="000000">
                      <a:alpha val="60000"/>
                    </a:srgbClr>
                  </a:glow>
                </a:effectLst>
                <a:latin typeface="Calibri" pitchFamily="34" charset="0"/>
                <a:cs typeface="Calibri" pitchFamily="34" charset="0"/>
              </a:defRPr>
            </a:lvl1pPr>
          </a:lstStyle>
          <a:p>
            <a:pPr algn="ctr"/>
            <a:r>
              <a:rPr lang="en-US"/>
              <a:t>Jericho</a:t>
            </a:r>
            <a:endParaRPr lang="en-US" dirty="0"/>
          </a:p>
        </p:txBody>
      </p:sp>
      <p:sp>
        <p:nvSpPr>
          <p:cNvPr id="8" name="Text Box 8"/>
          <p:cNvSpPr txBox="1">
            <a:spLocks noChangeArrowheads="1"/>
          </p:cNvSpPr>
          <p:nvPr/>
        </p:nvSpPr>
        <p:spPr bwMode="auto">
          <a:xfrm>
            <a:off x="4634812" y="318623"/>
            <a:ext cx="934871" cy="400110"/>
          </a:xfrm>
          <a:prstGeom prst="rect">
            <a:avLst/>
          </a:prstGeom>
          <a:noFill/>
          <a:ln w="9525">
            <a:noFill/>
            <a:miter lim="800000"/>
            <a:headEnd/>
            <a:tailEnd/>
          </a:ln>
          <a:effectLst/>
        </p:spPr>
        <p:txBody>
          <a:bodyPr wrap="none">
            <a:spAutoFit/>
          </a:bodyPr>
          <a:lstStyle>
            <a:defPPr>
              <a:defRPr lang="en-US"/>
            </a:defPPr>
            <a:lvl1pPr marR="0" lvl="0" indent="0" fontAlgn="base">
              <a:lnSpc>
                <a:spcPct val="100000"/>
              </a:lnSpc>
              <a:spcBef>
                <a:spcPct val="0"/>
              </a:spcBef>
              <a:spcAft>
                <a:spcPct val="0"/>
              </a:spcAft>
              <a:buClrTx/>
              <a:buSzTx/>
              <a:buFontTx/>
              <a:buNone/>
              <a:tabLst/>
              <a:defRPr sz="2000" kern="0">
                <a:solidFill>
                  <a:srgbClr val="FFFFFF"/>
                </a:solidFill>
                <a:effectLst>
                  <a:glow rad="76200">
                    <a:srgbClr val="000000">
                      <a:alpha val="60000"/>
                    </a:srgbClr>
                  </a:glow>
                </a:effectLst>
                <a:latin typeface="Calibri" pitchFamily="34" charset="0"/>
                <a:cs typeface="Calibri" pitchFamily="34" charset="0"/>
              </a:defRPr>
            </a:lvl1pPr>
          </a:lstStyle>
          <a:p>
            <a:pPr algn="ctr"/>
            <a:r>
              <a:rPr lang="en-US" dirty="0"/>
              <a:t>Shittim</a:t>
            </a:r>
          </a:p>
        </p:txBody>
      </p:sp>
      <p:sp>
        <p:nvSpPr>
          <p:cNvPr id="10" name="Text Box 8"/>
          <p:cNvSpPr txBox="1">
            <a:spLocks noChangeArrowheads="1"/>
          </p:cNvSpPr>
          <p:nvPr/>
        </p:nvSpPr>
        <p:spPr bwMode="auto">
          <a:xfrm>
            <a:off x="3632830" y="1099342"/>
            <a:ext cx="3261117" cy="400110"/>
          </a:xfrm>
          <a:prstGeom prst="rect">
            <a:avLst/>
          </a:prstGeom>
          <a:noFill/>
          <a:ln w="9525">
            <a:noFill/>
            <a:miter lim="800000"/>
            <a:headEnd/>
            <a:tailEnd/>
          </a:ln>
          <a:effectLst/>
        </p:spPr>
        <p:txBody>
          <a:bodyPr wrap="square">
            <a:spAutoFit/>
          </a:bodyPr>
          <a:lstStyle>
            <a:defPPr>
              <a:defRPr lang="en-US"/>
            </a:defPPr>
            <a:lvl1pPr marR="0" lvl="0" indent="0" fontAlgn="base">
              <a:lnSpc>
                <a:spcPct val="100000"/>
              </a:lnSpc>
              <a:spcBef>
                <a:spcPct val="0"/>
              </a:spcBef>
              <a:spcAft>
                <a:spcPct val="0"/>
              </a:spcAft>
              <a:buClrTx/>
              <a:buSzTx/>
              <a:buFontTx/>
              <a:buNone/>
              <a:tabLst/>
              <a:defRPr sz="2000" kern="0">
                <a:solidFill>
                  <a:srgbClr val="FFFFFF"/>
                </a:solidFill>
                <a:effectLst>
                  <a:glow rad="76200">
                    <a:srgbClr val="000000">
                      <a:alpha val="60000"/>
                    </a:srgbClr>
                  </a:glow>
                </a:effectLst>
                <a:latin typeface="Calibri" pitchFamily="34" charset="0"/>
                <a:cs typeface="Calibri" pitchFamily="34" charset="0"/>
              </a:defRPr>
            </a:lvl1pPr>
          </a:lstStyle>
          <a:p>
            <a:pPr algn="ctr"/>
            <a:r>
              <a:rPr lang="en-US" dirty="0"/>
              <a:t>Jordan River “crossed over”</a:t>
            </a:r>
          </a:p>
        </p:txBody>
      </p:sp>
      <p:sp>
        <p:nvSpPr>
          <p:cNvPr id="35" name="Text Box 8"/>
          <p:cNvSpPr txBox="1">
            <a:spLocks noChangeArrowheads="1"/>
          </p:cNvSpPr>
          <p:nvPr/>
        </p:nvSpPr>
        <p:spPr bwMode="auto">
          <a:xfrm rot="19896369">
            <a:off x="3520505" y="2480391"/>
            <a:ext cx="3429000" cy="400110"/>
          </a:xfrm>
          <a:prstGeom prst="rect">
            <a:avLst/>
          </a:prstGeom>
          <a:noFill/>
          <a:ln w="9525">
            <a:noFill/>
            <a:miter lim="800000"/>
            <a:headEnd/>
            <a:tailEnd/>
          </a:ln>
          <a:effectLst/>
        </p:spPr>
        <p:txBody>
          <a:bodyPr wrap="square">
            <a:spAutoFit/>
          </a:bodyPr>
          <a:lstStyle>
            <a:defPPr>
              <a:defRPr lang="en-US"/>
            </a:defPPr>
            <a:lvl1pPr marR="0" lvl="0" indent="0" fontAlgn="base">
              <a:lnSpc>
                <a:spcPct val="100000"/>
              </a:lnSpc>
              <a:spcBef>
                <a:spcPct val="0"/>
              </a:spcBef>
              <a:spcAft>
                <a:spcPct val="0"/>
              </a:spcAft>
              <a:buClrTx/>
              <a:buSzTx/>
              <a:buFontTx/>
              <a:buNone/>
              <a:tabLst/>
              <a:defRPr sz="2000" kern="0">
                <a:solidFill>
                  <a:srgbClr val="FFFFFF"/>
                </a:solidFill>
                <a:effectLst>
                  <a:glow rad="76200">
                    <a:srgbClr val="000000">
                      <a:alpha val="60000"/>
                    </a:srgbClr>
                  </a:glow>
                </a:effectLst>
                <a:latin typeface="Calibri" pitchFamily="34" charset="0"/>
                <a:cs typeface="Calibri" pitchFamily="34" charset="0"/>
              </a:defRPr>
            </a:lvl1pPr>
          </a:lstStyle>
          <a:p>
            <a:pPr algn="ctr"/>
            <a:r>
              <a:rPr lang="en-US" dirty="0">
                <a:solidFill>
                  <a:srgbClr val="FFFF00"/>
                </a:solidFill>
              </a:rPr>
              <a:t>1. pursuers return from search</a:t>
            </a:r>
          </a:p>
        </p:txBody>
      </p:sp>
      <p:sp>
        <p:nvSpPr>
          <p:cNvPr id="40" name="Text Box 8"/>
          <p:cNvSpPr txBox="1">
            <a:spLocks noChangeArrowheads="1"/>
          </p:cNvSpPr>
          <p:nvPr/>
        </p:nvSpPr>
        <p:spPr bwMode="auto">
          <a:xfrm rot="20169005">
            <a:off x="-112946" y="1722603"/>
            <a:ext cx="3429000" cy="400110"/>
          </a:xfrm>
          <a:prstGeom prst="rect">
            <a:avLst/>
          </a:prstGeom>
          <a:noFill/>
          <a:ln w="9525">
            <a:noFill/>
            <a:miter lim="800000"/>
            <a:headEnd/>
            <a:tailEnd/>
          </a:ln>
          <a:effectLst/>
        </p:spPr>
        <p:txBody>
          <a:bodyPr wrap="square">
            <a:spAutoFit/>
          </a:bodyPr>
          <a:lstStyle>
            <a:defPPr>
              <a:defRPr lang="en-US"/>
            </a:defPPr>
            <a:lvl1pPr marR="0" lvl="0" indent="0" fontAlgn="base">
              <a:lnSpc>
                <a:spcPct val="100000"/>
              </a:lnSpc>
              <a:spcBef>
                <a:spcPct val="0"/>
              </a:spcBef>
              <a:spcAft>
                <a:spcPct val="0"/>
              </a:spcAft>
              <a:buClrTx/>
              <a:buSzTx/>
              <a:buFontTx/>
              <a:buNone/>
              <a:tabLst/>
              <a:defRPr sz="2000" kern="0">
                <a:solidFill>
                  <a:srgbClr val="FFFFFF"/>
                </a:solidFill>
                <a:effectLst>
                  <a:glow rad="76200">
                    <a:srgbClr val="000000">
                      <a:alpha val="60000"/>
                    </a:srgbClr>
                  </a:glow>
                </a:effectLst>
                <a:latin typeface="Calibri" pitchFamily="34" charset="0"/>
                <a:cs typeface="Calibri" pitchFamily="34" charset="0"/>
              </a:defRPr>
            </a:lvl1pPr>
          </a:lstStyle>
          <a:p>
            <a:pPr algn="ctr"/>
            <a:r>
              <a:rPr lang="en-US" dirty="0">
                <a:solidFill>
                  <a:srgbClr val="FFC000"/>
                </a:solidFill>
              </a:rPr>
              <a:t>2. spies return to </a:t>
            </a:r>
            <a:r>
              <a:rPr lang="en-US" dirty="0" err="1">
                <a:solidFill>
                  <a:srgbClr val="FFC000"/>
                </a:solidFill>
              </a:rPr>
              <a:t>Shittim</a:t>
            </a:r>
            <a:endParaRPr lang="en-US" dirty="0">
              <a:solidFill>
                <a:srgbClr val="FFC000"/>
              </a:solidFill>
            </a:endParaRPr>
          </a:p>
        </p:txBody>
      </p:sp>
      <p:sp>
        <p:nvSpPr>
          <p:cNvPr id="5" name="Freeform 4"/>
          <p:cNvSpPr/>
          <p:nvPr/>
        </p:nvSpPr>
        <p:spPr>
          <a:xfrm>
            <a:off x="43543" y="1201057"/>
            <a:ext cx="3458936" cy="2267857"/>
          </a:xfrm>
          <a:custGeom>
            <a:avLst/>
            <a:gdLst>
              <a:gd name="connsiteX0" fmla="*/ 0 w 3236686"/>
              <a:gd name="connsiteY0" fmla="*/ 2191657 h 2191657"/>
              <a:gd name="connsiteX1" fmla="*/ 1640114 w 3236686"/>
              <a:gd name="connsiteY1" fmla="*/ 957943 h 2191657"/>
              <a:gd name="connsiteX2" fmla="*/ 2902857 w 3236686"/>
              <a:gd name="connsiteY2" fmla="*/ 362857 h 2191657"/>
              <a:gd name="connsiteX3" fmla="*/ 3236686 w 3236686"/>
              <a:gd name="connsiteY3" fmla="*/ 0 h 2191657"/>
              <a:gd name="connsiteX0" fmla="*/ 0 w 3236686"/>
              <a:gd name="connsiteY0" fmla="*/ 2191657 h 2191657"/>
              <a:gd name="connsiteX1" fmla="*/ 1640114 w 3236686"/>
              <a:gd name="connsiteY1" fmla="*/ 957943 h 2191657"/>
              <a:gd name="connsiteX2" fmla="*/ 2902857 w 3236686"/>
              <a:gd name="connsiteY2" fmla="*/ 362857 h 2191657"/>
              <a:gd name="connsiteX3" fmla="*/ 3236686 w 3236686"/>
              <a:gd name="connsiteY3" fmla="*/ 0 h 2191657"/>
              <a:gd name="connsiteX0" fmla="*/ 0 w 3236686"/>
              <a:gd name="connsiteY0" fmla="*/ 2191657 h 2191657"/>
              <a:gd name="connsiteX1" fmla="*/ 1640114 w 3236686"/>
              <a:gd name="connsiteY1" fmla="*/ 957943 h 2191657"/>
              <a:gd name="connsiteX2" fmla="*/ 2902857 w 3236686"/>
              <a:gd name="connsiteY2" fmla="*/ 362857 h 2191657"/>
              <a:gd name="connsiteX3" fmla="*/ 3236686 w 3236686"/>
              <a:gd name="connsiteY3" fmla="*/ 0 h 2191657"/>
              <a:gd name="connsiteX0" fmla="*/ 0 w 3236686"/>
              <a:gd name="connsiteY0" fmla="*/ 2191657 h 2191657"/>
              <a:gd name="connsiteX1" fmla="*/ 1640114 w 3236686"/>
              <a:gd name="connsiteY1" fmla="*/ 957943 h 2191657"/>
              <a:gd name="connsiteX2" fmla="*/ 2902857 w 3236686"/>
              <a:gd name="connsiteY2" fmla="*/ 362857 h 2191657"/>
              <a:gd name="connsiteX3" fmla="*/ 3236686 w 3236686"/>
              <a:gd name="connsiteY3" fmla="*/ 0 h 2191657"/>
              <a:gd name="connsiteX0" fmla="*/ 0 w 3458936"/>
              <a:gd name="connsiteY0" fmla="*/ 2267857 h 2267857"/>
              <a:gd name="connsiteX1" fmla="*/ 1640114 w 3458936"/>
              <a:gd name="connsiteY1" fmla="*/ 1034143 h 2267857"/>
              <a:gd name="connsiteX2" fmla="*/ 2902857 w 3458936"/>
              <a:gd name="connsiteY2" fmla="*/ 439057 h 2267857"/>
              <a:gd name="connsiteX3" fmla="*/ 3458936 w 3458936"/>
              <a:gd name="connsiteY3" fmla="*/ 0 h 2267857"/>
            </a:gdLst>
            <a:ahLst/>
            <a:cxnLst>
              <a:cxn ang="0">
                <a:pos x="connsiteX0" y="connsiteY0"/>
              </a:cxn>
              <a:cxn ang="0">
                <a:pos x="connsiteX1" y="connsiteY1"/>
              </a:cxn>
              <a:cxn ang="0">
                <a:pos x="connsiteX2" y="connsiteY2"/>
              </a:cxn>
              <a:cxn ang="0">
                <a:pos x="connsiteX3" y="connsiteY3"/>
              </a:cxn>
            </a:cxnLst>
            <a:rect l="l" t="t" r="r" b="b"/>
            <a:pathLst>
              <a:path w="3458936" h="2267857">
                <a:moveTo>
                  <a:pt x="0" y="2267857"/>
                </a:moveTo>
                <a:cubicBezTo>
                  <a:pt x="546705" y="1856619"/>
                  <a:pt x="1156305" y="1338943"/>
                  <a:pt x="1640114" y="1034143"/>
                </a:cubicBezTo>
                <a:cubicBezTo>
                  <a:pt x="2123923" y="729343"/>
                  <a:pt x="2599720" y="611414"/>
                  <a:pt x="2902857" y="439057"/>
                </a:cubicBezTo>
                <a:cubicBezTo>
                  <a:pt x="3205994" y="266700"/>
                  <a:pt x="3373060" y="140002"/>
                  <a:pt x="3458936" y="0"/>
                </a:cubicBezTo>
              </a:path>
            </a:pathLst>
          </a:custGeom>
          <a:noFill/>
          <a:ln>
            <a:solidFill>
              <a:srgbClr val="FEC000"/>
            </a:solidFill>
            <a:tailEnd type="triangle"/>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672114" y="566057"/>
            <a:ext cx="841829" cy="391886"/>
          </a:xfrm>
          <a:custGeom>
            <a:avLst/>
            <a:gdLst>
              <a:gd name="connsiteX0" fmla="*/ 0 w 841829"/>
              <a:gd name="connsiteY0" fmla="*/ 391886 h 391886"/>
              <a:gd name="connsiteX1" fmla="*/ 362857 w 841829"/>
              <a:gd name="connsiteY1" fmla="*/ 87086 h 391886"/>
              <a:gd name="connsiteX2" fmla="*/ 841829 w 841829"/>
              <a:gd name="connsiteY2" fmla="*/ 0 h 391886"/>
              <a:gd name="connsiteX0" fmla="*/ 0 w 841829"/>
              <a:gd name="connsiteY0" fmla="*/ 391886 h 391886"/>
              <a:gd name="connsiteX1" fmla="*/ 362857 w 841829"/>
              <a:gd name="connsiteY1" fmla="*/ 87086 h 391886"/>
              <a:gd name="connsiteX2" fmla="*/ 841829 w 841829"/>
              <a:gd name="connsiteY2" fmla="*/ 0 h 391886"/>
              <a:gd name="connsiteX0" fmla="*/ 0 w 841829"/>
              <a:gd name="connsiteY0" fmla="*/ 391886 h 391886"/>
              <a:gd name="connsiteX1" fmla="*/ 343807 w 841829"/>
              <a:gd name="connsiteY1" fmla="*/ 125186 h 391886"/>
              <a:gd name="connsiteX2" fmla="*/ 841829 w 841829"/>
              <a:gd name="connsiteY2" fmla="*/ 0 h 391886"/>
            </a:gdLst>
            <a:ahLst/>
            <a:cxnLst>
              <a:cxn ang="0">
                <a:pos x="connsiteX0" y="connsiteY0"/>
              </a:cxn>
              <a:cxn ang="0">
                <a:pos x="connsiteX1" y="connsiteY1"/>
              </a:cxn>
              <a:cxn ang="0">
                <a:pos x="connsiteX2" y="connsiteY2"/>
              </a:cxn>
            </a:cxnLst>
            <a:rect l="l" t="t" r="r" b="b"/>
            <a:pathLst>
              <a:path w="841829" h="391886">
                <a:moveTo>
                  <a:pt x="0" y="391886"/>
                </a:moveTo>
                <a:cubicBezTo>
                  <a:pt x="120952" y="290286"/>
                  <a:pt x="203502" y="190500"/>
                  <a:pt x="343807" y="125186"/>
                </a:cubicBezTo>
                <a:cubicBezTo>
                  <a:pt x="484112" y="59872"/>
                  <a:pt x="682172" y="29029"/>
                  <a:pt x="841829" y="0"/>
                </a:cubicBezTo>
              </a:path>
            </a:pathLst>
          </a:custGeom>
          <a:noFill/>
          <a:ln>
            <a:solidFill>
              <a:srgbClr val="FEC000"/>
            </a:solidFill>
            <a:tailEnd type="triangle"/>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714171" y="1132114"/>
            <a:ext cx="4223658" cy="2525486"/>
          </a:xfrm>
          <a:custGeom>
            <a:avLst/>
            <a:gdLst>
              <a:gd name="connsiteX0" fmla="*/ 4223658 w 4223658"/>
              <a:gd name="connsiteY0" fmla="*/ 0 h 2525486"/>
              <a:gd name="connsiteX1" fmla="*/ 2641600 w 4223658"/>
              <a:gd name="connsiteY1" fmla="*/ 1248229 h 2525486"/>
              <a:gd name="connsiteX2" fmla="*/ 0 w 4223658"/>
              <a:gd name="connsiteY2" fmla="*/ 2525486 h 2525486"/>
              <a:gd name="connsiteX0" fmla="*/ 4223658 w 4223658"/>
              <a:gd name="connsiteY0" fmla="*/ 0 h 2525486"/>
              <a:gd name="connsiteX1" fmla="*/ 2641600 w 4223658"/>
              <a:gd name="connsiteY1" fmla="*/ 1248229 h 2525486"/>
              <a:gd name="connsiteX2" fmla="*/ 0 w 4223658"/>
              <a:gd name="connsiteY2" fmla="*/ 2525486 h 2525486"/>
              <a:gd name="connsiteX0" fmla="*/ 4223658 w 4223658"/>
              <a:gd name="connsiteY0" fmla="*/ 0 h 2525486"/>
              <a:gd name="connsiteX1" fmla="*/ 2641600 w 4223658"/>
              <a:gd name="connsiteY1" fmla="*/ 1248229 h 2525486"/>
              <a:gd name="connsiteX2" fmla="*/ 0 w 4223658"/>
              <a:gd name="connsiteY2" fmla="*/ 2525486 h 2525486"/>
              <a:gd name="connsiteX0" fmla="*/ 4223658 w 4223658"/>
              <a:gd name="connsiteY0" fmla="*/ 0 h 2525486"/>
              <a:gd name="connsiteX1" fmla="*/ 2641600 w 4223658"/>
              <a:gd name="connsiteY1" fmla="*/ 1248229 h 2525486"/>
              <a:gd name="connsiteX2" fmla="*/ 0 w 4223658"/>
              <a:gd name="connsiteY2" fmla="*/ 2525486 h 2525486"/>
            </a:gdLst>
            <a:ahLst/>
            <a:cxnLst>
              <a:cxn ang="0">
                <a:pos x="connsiteX0" y="connsiteY0"/>
              </a:cxn>
              <a:cxn ang="0">
                <a:pos x="connsiteX1" y="connsiteY1"/>
              </a:cxn>
              <a:cxn ang="0">
                <a:pos x="connsiteX2" y="connsiteY2"/>
              </a:cxn>
            </a:cxnLst>
            <a:rect l="l" t="t" r="r" b="b"/>
            <a:pathLst>
              <a:path w="4223658" h="2525486">
                <a:moveTo>
                  <a:pt x="4223658" y="0"/>
                </a:moveTo>
                <a:cubicBezTo>
                  <a:pt x="3812419" y="459619"/>
                  <a:pt x="3345543" y="827315"/>
                  <a:pt x="2641600" y="1248229"/>
                </a:cubicBezTo>
                <a:cubicBezTo>
                  <a:pt x="1937657" y="1669143"/>
                  <a:pt x="880533" y="2099734"/>
                  <a:pt x="0" y="2525486"/>
                </a:cubicBezTo>
              </a:path>
            </a:pathLst>
          </a:custGeom>
          <a:noFill/>
          <a:ln>
            <a:solidFill>
              <a:srgbClr val="FEFF00"/>
            </a:solidFill>
            <a:tailEnd type="triangle"/>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68029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erry boat across Jordan River, mat04186.jpg"/>
          <p:cNvPicPr>
            <a:picLocks noChangeAspect="1"/>
          </p:cNvPicPr>
          <p:nvPr/>
        </p:nvPicPr>
        <p:blipFill rotWithShape="1">
          <a:blip r:embed="rId3">
            <a:extLst>
              <a:ext uri="{28A0092B-C50C-407E-A947-70E740481C1C}">
                <a14:useLocalDpi xmlns:a14="http://schemas.microsoft.com/office/drawing/2010/main" val="0"/>
              </a:ext>
            </a:extLst>
          </a:blip>
          <a:srcRect b="22164"/>
          <a:stretch/>
        </p:blipFill>
        <p:spPr>
          <a:xfrm>
            <a:off x="760095" y="190499"/>
            <a:ext cx="7623810" cy="6667501"/>
          </a:xfrm>
          <a:prstGeom prst="rect">
            <a:avLst/>
          </a:prstGeom>
        </p:spPr>
      </p:pic>
      <p:sp>
        <p:nvSpPr>
          <p:cNvPr id="2" name="Text Placeholder 1"/>
          <p:cNvSpPr>
            <a:spLocks noGrp="1"/>
          </p:cNvSpPr>
          <p:nvPr>
            <p:ph type="body" sz="quarter" idx="10"/>
          </p:nvPr>
        </p:nvSpPr>
        <p:spPr/>
        <p:txBody>
          <a:bodyPr/>
          <a:lstStyle/>
          <a:p>
            <a:r>
              <a:rPr lang="en-US" dirty="0"/>
              <a:t>Ferry boat crossing the Jordan River</a:t>
            </a:r>
          </a:p>
        </p:txBody>
      </p:sp>
      <p:sp>
        <p:nvSpPr>
          <p:cNvPr id="3" name="Text Placeholder 2"/>
          <p:cNvSpPr>
            <a:spLocks noGrp="1"/>
          </p:cNvSpPr>
          <p:nvPr>
            <p:ph type="body" sz="quarter" idx="12"/>
          </p:nvPr>
        </p:nvSpPr>
        <p:spPr/>
        <p:txBody>
          <a:bodyPr/>
          <a:lstStyle/>
          <a:p>
            <a:r>
              <a:rPr lang="en-US" dirty="0"/>
              <a:t>2:23</a:t>
            </a:r>
          </a:p>
        </p:txBody>
      </p:sp>
      <p:sp>
        <p:nvSpPr>
          <p:cNvPr id="4" name="Title 3"/>
          <p:cNvSpPr>
            <a:spLocks noGrp="1"/>
          </p:cNvSpPr>
          <p:nvPr>
            <p:ph type="title"/>
          </p:nvPr>
        </p:nvSpPr>
        <p:spPr/>
        <p:txBody>
          <a:bodyPr/>
          <a:lstStyle/>
          <a:p>
            <a:r>
              <a:rPr lang="en-US" dirty="0"/>
              <a:t>Then the two men returned, and descended from the hills, and crossed over </a:t>
            </a:r>
          </a:p>
        </p:txBody>
      </p:sp>
    </p:spTree>
    <p:extLst>
      <p:ext uri="{BB962C8B-B14F-4D97-AF65-F5344CB8AC3E}">
        <p14:creationId xmlns:p14="http://schemas.microsoft.com/office/powerpoint/2010/main" val="12233120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67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Jordan River east of Jericho</a:t>
            </a:r>
          </a:p>
        </p:txBody>
      </p:sp>
      <p:sp>
        <p:nvSpPr>
          <p:cNvPr id="3" name="Text Placeholder 2"/>
          <p:cNvSpPr>
            <a:spLocks noGrp="1"/>
          </p:cNvSpPr>
          <p:nvPr>
            <p:ph type="body" sz="quarter" idx="12"/>
          </p:nvPr>
        </p:nvSpPr>
        <p:spPr/>
        <p:txBody>
          <a:bodyPr/>
          <a:lstStyle/>
          <a:p>
            <a:r>
              <a:rPr lang="en-US" dirty="0"/>
              <a:t>2:23</a:t>
            </a:r>
          </a:p>
        </p:txBody>
      </p:sp>
      <p:sp>
        <p:nvSpPr>
          <p:cNvPr id="4" name="Title 3"/>
          <p:cNvSpPr>
            <a:spLocks noGrp="1"/>
          </p:cNvSpPr>
          <p:nvPr>
            <p:ph type="title"/>
          </p:nvPr>
        </p:nvSpPr>
        <p:spPr/>
        <p:txBody>
          <a:bodyPr/>
          <a:lstStyle/>
          <a:p>
            <a:r>
              <a:rPr lang="en-US" dirty="0"/>
              <a:t>Then the two men returned, and descended from the hills, and crossed over </a:t>
            </a:r>
          </a:p>
        </p:txBody>
      </p:sp>
    </p:spTree>
    <p:extLst>
      <p:ext uri="{BB962C8B-B14F-4D97-AF65-F5344CB8AC3E}">
        <p14:creationId xmlns:p14="http://schemas.microsoft.com/office/powerpoint/2010/main" val="26788998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041957-13E2-4535-A030-5FEF35711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Jordan River east of Jericho</a:t>
            </a:r>
          </a:p>
        </p:txBody>
      </p:sp>
      <p:sp>
        <p:nvSpPr>
          <p:cNvPr id="3" name="Text Placeholder 2"/>
          <p:cNvSpPr>
            <a:spLocks noGrp="1"/>
          </p:cNvSpPr>
          <p:nvPr>
            <p:ph type="body" sz="quarter" idx="12"/>
          </p:nvPr>
        </p:nvSpPr>
        <p:spPr/>
        <p:txBody>
          <a:bodyPr/>
          <a:lstStyle/>
          <a:p>
            <a:r>
              <a:rPr lang="en-US" dirty="0"/>
              <a:t>2:23</a:t>
            </a:r>
          </a:p>
        </p:txBody>
      </p:sp>
      <p:sp>
        <p:nvSpPr>
          <p:cNvPr id="4" name="Title 3"/>
          <p:cNvSpPr>
            <a:spLocks noGrp="1"/>
          </p:cNvSpPr>
          <p:nvPr>
            <p:ph type="title"/>
          </p:nvPr>
        </p:nvSpPr>
        <p:spPr/>
        <p:txBody>
          <a:bodyPr/>
          <a:lstStyle/>
          <a:p>
            <a:r>
              <a:rPr lang="en-US" dirty="0"/>
              <a:t>Then the two men returned, and descended from the hills, and crossed over </a:t>
            </a:r>
          </a:p>
        </p:txBody>
      </p:sp>
    </p:spTree>
    <p:extLst>
      <p:ext uri="{BB962C8B-B14F-4D97-AF65-F5344CB8AC3E}">
        <p14:creationId xmlns:p14="http://schemas.microsoft.com/office/powerpoint/2010/main" val="35388986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267" b="5385"/>
          <a:stretch/>
        </p:blipFill>
        <p:spPr bwMode="auto">
          <a:xfrm>
            <a:off x="1" y="369332"/>
            <a:ext cx="9144000" cy="648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Roman statue of a girl chasing a partridge, late 1st century BC to early 1st century AD</a:t>
            </a:r>
          </a:p>
        </p:txBody>
      </p:sp>
      <p:sp>
        <p:nvSpPr>
          <p:cNvPr id="3" name="Text Placeholder 2"/>
          <p:cNvSpPr>
            <a:spLocks noGrp="1"/>
          </p:cNvSpPr>
          <p:nvPr>
            <p:ph type="body" sz="quarter" idx="12"/>
          </p:nvPr>
        </p:nvSpPr>
        <p:spPr/>
        <p:txBody>
          <a:bodyPr/>
          <a:lstStyle/>
          <a:p>
            <a:r>
              <a:rPr lang="en-US" dirty="0"/>
              <a:t>2:23</a:t>
            </a:r>
          </a:p>
        </p:txBody>
      </p:sp>
      <p:sp>
        <p:nvSpPr>
          <p:cNvPr id="4" name="Title 3"/>
          <p:cNvSpPr>
            <a:spLocks noGrp="1"/>
          </p:cNvSpPr>
          <p:nvPr>
            <p:ph type="title"/>
          </p:nvPr>
        </p:nvSpPr>
        <p:spPr/>
        <p:txBody>
          <a:bodyPr/>
          <a:lstStyle/>
          <a:p>
            <a:r>
              <a:rPr lang="en-US" dirty="0"/>
              <a:t>All the inhabitants of the land melt away before us </a:t>
            </a:r>
          </a:p>
        </p:txBody>
      </p:sp>
    </p:spTree>
    <p:extLst>
      <p:ext uri="{BB962C8B-B14F-4D97-AF65-F5344CB8AC3E}">
        <p14:creationId xmlns:p14="http://schemas.microsoft.com/office/powerpoint/2010/main" val="34830029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EE5EF84-7CB3-4527-9B83-12EF6EF7D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705" y="268705"/>
            <a:ext cx="6320590" cy="6320590"/>
          </a:xfrm>
          <a:prstGeom prst="rect">
            <a:avLst/>
          </a:prstGeom>
        </p:spPr>
      </p:pic>
      <p:sp>
        <p:nvSpPr>
          <p:cNvPr id="7" name="Rectangle 6">
            <a:extLst>
              <a:ext uri="{FF2B5EF4-FFF2-40B4-BE49-F238E27FC236}">
                <a16:creationId xmlns:a16="http://schemas.microsoft.com/office/drawing/2014/main" id="{AAB4B071-8A23-466E-A4D5-6113E920194C}"/>
              </a:ext>
            </a:extLst>
          </p:cNvPr>
          <p:cNvSpPr/>
          <p:nvPr/>
        </p:nvSpPr>
        <p:spPr>
          <a:xfrm>
            <a:off x="685800" y="6019800"/>
            <a:ext cx="8039100" cy="5694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3,100 slides in PowerPoint format. Available now from BiblePlaces.com.</a:t>
            </a:r>
          </a:p>
        </p:txBody>
      </p:sp>
    </p:spTree>
    <p:extLst>
      <p:ext uri="{BB962C8B-B14F-4D97-AF65-F5344CB8AC3E}">
        <p14:creationId xmlns:p14="http://schemas.microsoft.com/office/powerpoint/2010/main" val="84925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2852D-6E93-4A87-BA7A-8E0926BF0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
            <a:ext cx="9144000" cy="6812280"/>
          </a:xfrm>
          <a:prstGeom prst="rect">
            <a:avLst/>
          </a:prstGeom>
        </p:spPr>
      </p:pic>
      <p:sp>
        <p:nvSpPr>
          <p:cNvPr id="2" name="Text Placeholder 1"/>
          <p:cNvSpPr>
            <a:spLocks noGrp="1"/>
          </p:cNvSpPr>
          <p:nvPr>
            <p:ph type="body" sz="quarter" idx="10"/>
          </p:nvPr>
        </p:nvSpPr>
        <p:spPr/>
        <p:txBody>
          <a:bodyPr/>
          <a:lstStyle/>
          <a:p>
            <a:r>
              <a:rPr lang="en-US" dirty="0"/>
              <a:t>Possible locations of Shittim on the Survey of Eastern Palestine</a:t>
            </a:r>
          </a:p>
        </p:txBody>
      </p:sp>
      <p:sp>
        <p:nvSpPr>
          <p:cNvPr id="3" name="Text Placeholder 2"/>
          <p:cNvSpPr>
            <a:spLocks noGrp="1"/>
          </p:cNvSpPr>
          <p:nvPr>
            <p:ph type="body" sz="quarter" idx="12"/>
          </p:nvPr>
        </p:nvSpPr>
        <p:spPr/>
        <p:txBody>
          <a:bodyPr/>
          <a:lstStyle/>
          <a:p>
            <a:r>
              <a:rPr lang="en-US" dirty="0"/>
              <a:t>2:1</a:t>
            </a:r>
          </a:p>
        </p:txBody>
      </p:sp>
      <p:sp>
        <p:nvSpPr>
          <p:cNvPr id="6" name="Title 3"/>
          <p:cNvSpPr>
            <a:spLocks noGrp="1"/>
          </p:cNvSpPr>
          <p:nvPr>
            <p:ph type="title"/>
          </p:nvPr>
        </p:nvSpPr>
        <p:spPr/>
        <p:txBody>
          <a:bodyPr/>
          <a:lstStyle/>
          <a:p>
            <a:r>
              <a:rPr lang="en-US" dirty="0"/>
              <a:t>And Joshua the son of Nun sent out of </a:t>
            </a:r>
            <a:r>
              <a:rPr lang="en-US" dirty="0" err="1"/>
              <a:t>Shittim</a:t>
            </a:r>
            <a:r>
              <a:rPr lang="en-US" dirty="0"/>
              <a:t> two men as spies secretly</a:t>
            </a:r>
          </a:p>
        </p:txBody>
      </p:sp>
      <p:sp>
        <p:nvSpPr>
          <p:cNvPr id="7" name="Oval 6"/>
          <p:cNvSpPr/>
          <p:nvPr/>
        </p:nvSpPr>
        <p:spPr>
          <a:xfrm>
            <a:off x="3380012" y="2492654"/>
            <a:ext cx="1661888" cy="587095"/>
          </a:xfrm>
          <a:prstGeom prst="ellips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8" name="Oval 7"/>
          <p:cNvSpPr/>
          <p:nvPr/>
        </p:nvSpPr>
        <p:spPr>
          <a:xfrm>
            <a:off x="6002562" y="2841905"/>
            <a:ext cx="2004788" cy="587095"/>
          </a:xfrm>
          <a:prstGeom prst="ellips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Tree>
    <p:extLst>
      <p:ext uri="{BB962C8B-B14F-4D97-AF65-F5344CB8AC3E}">
        <p14:creationId xmlns:p14="http://schemas.microsoft.com/office/powerpoint/2010/main" val="3249008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B450D7-A22C-4C8C-8C29-13370765B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336"/>
            <a:ext cx="9144000" cy="6053328"/>
          </a:xfrm>
          <a:prstGeom prst="rect">
            <a:avLst/>
          </a:prstGeom>
        </p:spPr>
      </p:pic>
      <p:sp>
        <p:nvSpPr>
          <p:cNvPr id="2" name="Text Placeholder 1"/>
          <p:cNvSpPr>
            <a:spLocks noGrp="1"/>
          </p:cNvSpPr>
          <p:nvPr>
            <p:ph type="body" sz="quarter" idx="10"/>
          </p:nvPr>
        </p:nvSpPr>
        <p:spPr/>
        <p:txBody>
          <a:bodyPr/>
          <a:lstStyle/>
          <a:p>
            <a:r>
              <a:rPr lang="en-US" dirty="0"/>
              <a:t>Tell el-Hammam, possible location of Shittim (from the southeast)</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Joshua the son of Nun sent out of Shittim two men as spies secretly</a:t>
            </a:r>
          </a:p>
        </p:txBody>
      </p:sp>
    </p:spTree>
    <p:extLst>
      <p:ext uri="{BB962C8B-B14F-4D97-AF65-F5344CB8AC3E}">
        <p14:creationId xmlns:p14="http://schemas.microsoft.com/office/powerpoint/2010/main" val="2251993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Excavations at Tell el-Hammam, possible location of Shittim</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Joshua the son of Nun sent out of Shittim two men as spies secretly</a:t>
            </a:r>
          </a:p>
        </p:txBody>
      </p:sp>
      <p:pic>
        <p:nvPicPr>
          <p:cNvPr id="6" name="Picture 5" descr="Tell el-Hammam excavations, tb0601081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26480"/>
          </a:xfrm>
          <a:prstGeom prst="rect">
            <a:avLst/>
          </a:prstGeom>
        </p:spPr>
      </p:pic>
    </p:spTree>
    <p:extLst>
      <p:ext uri="{BB962C8B-B14F-4D97-AF65-F5344CB8AC3E}">
        <p14:creationId xmlns:p14="http://schemas.microsoft.com/office/powerpoint/2010/main" val="248627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E662E9-1EB8-4E74-9659-6A5AF9547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336"/>
            <a:ext cx="9144000" cy="6053328"/>
          </a:xfrm>
          <a:prstGeom prst="rect">
            <a:avLst/>
          </a:prstGeom>
        </p:spPr>
      </p:pic>
      <p:sp>
        <p:nvSpPr>
          <p:cNvPr id="2" name="Text Placeholder 1"/>
          <p:cNvSpPr>
            <a:spLocks noGrp="1"/>
          </p:cNvSpPr>
          <p:nvPr>
            <p:ph type="body" sz="quarter" idx="10"/>
          </p:nvPr>
        </p:nvSpPr>
        <p:spPr/>
        <p:txBody>
          <a:bodyPr/>
          <a:lstStyle/>
          <a:p>
            <a:r>
              <a:rPr lang="en-US" dirty="0"/>
              <a:t>Excavations on the acropolis of Tell el-Hammam, possible location of Shittim</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Joshua the son of Nun sent out of Shittim two men as spies secretly</a:t>
            </a:r>
          </a:p>
        </p:txBody>
      </p:sp>
    </p:spTree>
    <p:extLst>
      <p:ext uri="{BB962C8B-B14F-4D97-AF65-F5344CB8AC3E}">
        <p14:creationId xmlns:p14="http://schemas.microsoft.com/office/powerpoint/2010/main" val="2388830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A0844B-4005-44F9-AB7F-D57B28B74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336"/>
            <a:ext cx="9144000" cy="6053328"/>
          </a:xfrm>
          <a:prstGeom prst="rect">
            <a:avLst/>
          </a:prstGeom>
        </p:spPr>
      </p:pic>
      <p:sp>
        <p:nvSpPr>
          <p:cNvPr id="2" name="Text Placeholder 1"/>
          <p:cNvSpPr>
            <a:spLocks noGrp="1"/>
          </p:cNvSpPr>
          <p:nvPr>
            <p:ph type="body" sz="quarter" idx="10"/>
          </p:nvPr>
        </p:nvSpPr>
        <p:spPr/>
        <p:txBody>
          <a:bodyPr/>
          <a:lstStyle/>
          <a:p>
            <a:r>
              <a:rPr lang="en-US" dirty="0"/>
              <a:t>Excavations on the acropolis of Tell el-Hammam, possible location of Shittim</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Joshua the son of Nun sent out of Shittim two men as spies secretly</a:t>
            </a:r>
          </a:p>
        </p:txBody>
      </p:sp>
    </p:spTree>
    <p:extLst>
      <p:ext uri="{BB962C8B-B14F-4D97-AF65-F5344CB8AC3E}">
        <p14:creationId xmlns:p14="http://schemas.microsoft.com/office/powerpoint/2010/main" val="1842817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961344-E265-4AF5-B315-1662CF2B3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336"/>
            <a:ext cx="9144000" cy="6053328"/>
          </a:xfrm>
          <a:prstGeom prst="rect">
            <a:avLst/>
          </a:prstGeom>
        </p:spPr>
      </p:pic>
      <p:sp>
        <p:nvSpPr>
          <p:cNvPr id="2" name="Text Placeholder 1"/>
          <p:cNvSpPr>
            <a:spLocks noGrp="1"/>
          </p:cNvSpPr>
          <p:nvPr>
            <p:ph type="body" sz="quarter" idx="10"/>
          </p:nvPr>
        </p:nvSpPr>
        <p:spPr/>
        <p:txBody>
          <a:bodyPr/>
          <a:lstStyle/>
          <a:p>
            <a:r>
              <a:rPr lang="en-US" dirty="0"/>
              <a:t>View from Tell el-Hammam to Tell el-</a:t>
            </a:r>
            <a:r>
              <a:rPr lang="en-US" dirty="0" err="1"/>
              <a:t>Kefrein</a:t>
            </a:r>
            <a:r>
              <a:rPr lang="en-US" dirty="0"/>
              <a:t>, possible locations of Shittim (from the southeast)</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Joshua the son of Nun sent out of Shittim two men as spies secretly</a:t>
            </a:r>
          </a:p>
        </p:txBody>
      </p:sp>
    </p:spTree>
    <p:extLst>
      <p:ext uri="{BB962C8B-B14F-4D97-AF65-F5344CB8AC3E}">
        <p14:creationId xmlns:p14="http://schemas.microsoft.com/office/powerpoint/2010/main" val="58713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961344-E265-4AF5-B315-1662CF2B3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336"/>
            <a:ext cx="9144000" cy="6053328"/>
          </a:xfrm>
          <a:prstGeom prst="rect">
            <a:avLst/>
          </a:prstGeom>
        </p:spPr>
      </p:pic>
      <p:sp>
        <p:nvSpPr>
          <p:cNvPr id="2" name="Text Placeholder 1"/>
          <p:cNvSpPr>
            <a:spLocks noGrp="1"/>
          </p:cNvSpPr>
          <p:nvPr>
            <p:ph type="body" sz="quarter" idx="10"/>
          </p:nvPr>
        </p:nvSpPr>
        <p:spPr/>
        <p:txBody>
          <a:bodyPr/>
          <a:lstStyle/>
          <a:p>
            <a:r>
              <a:rPr lang="en-US" dirty="0"/>
              <a:t>View from Tell el-Hammam to Tell el-</a:t>
            </a:r>
            <a:r>
              <a:rPr lang="en-US" dirty="0" err="1"/>
              <a:t>Kefrein</a:t>
            </a:r>
            <a:r>
              <a:rPr lang="en-US" dirty="0"/>
              <a:t>, possible locations of Shittim (from the southeast)</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Joshua the son of Nun sent out of Shittim two men as spies secretly</a:t>
            </a:r>
          </a:p>
        </p:txBody>
      </p:sp>
      <p:sp>
        <p:nvSpPr>
          <p:cNvPr id="6" name="Text Box 12">
            <a:extLst>
              <a:ext uri="{FF2B5EF4-FFF2-40B4-BE49-F238E27FC236}">
                <a16:creationId xmlns:a16="http://schemas.microsoft.com/office/drawing/2014/main" id="{E32C266E-BD98-4EB7-B55D-267E590355CA}"/>
              </a:ext>
            </a:extLst>
          </p:cNvPr>
          <p:cNvSpPr txBox="1">
            <a:spLocks noChangeArrowheads="1"/>
          </p:cNvSpPr>
          <p:nvPr/>
        </p:nvSpPr>
        <p:spPr bwMode="auto">
          <a:xfrm>
            <a:off x="3657047" y="2543145"/>
            <a:ext cx="1632178"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Tell el-</a:t>
            </a:r>
            <a:r>
              <a:rPr lang="en-US" kern="0" dirty="0" err="1">
                <a:solidFill>
                  <a:srgbClr val="FFFFFF"/>
                </a:solidFill>
                <a:effectLst>
                  <a:glow rad="76200">
                    <a:srgbClr val="000000">
                      <a:alpha val="60000"/>
                    </a:srgbClr>
                  </a:glow>
                </a:effectLst>
              </a:rPr>
              <a:t>Kefrein</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7" name="Line 9">
            <a:extLst>
              <a:ext uri="{FF2B5EF4-FFF2-40B4-BE49-F238E27FC236}">
                <a16:creationId xmlns:a16="http://schemas.microsoft.com/office/drawing/2014/main" id="{9EE833FD-C8CA-438E-A889-FE38E78C7516}"/>
              </a:ext>
            </a:extLst>
          </p:cNvPr>
          <p:cNvSpPr>
            <a:spLocks noChangeShapeType="1"/>
          </p:cNvSpPr>
          <p:nvPr/>
        </p:nvSpPr>
        <p:spPr bwMode="auto">
          <a:xfrm flipH="1">
            <a:off x="4408714" y="2960720"/>
            <a:ext cx="109191" cy="453741"/>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72943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4B0C1A-8320-4FC6-A6F4-E3EC3D5699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336"/>
            <a:ext cx="9144000" cy="6053328"/>
          </a:xfrm>
          <a:prstGeom prst="rect">
            <a:avLst/>
          </a:prstGeom>
        </p:spPr>
      </p:pic>
      <p:sp>
        <p:nvSpPr>
          <p:cNvPr id="2" name="Text Placeholder 1"/>
          <p:cNvSpPr>
            <a:spLocks noGrp="1"/>
          </p:cNvSpPr>
          <p:nvPr>
            <p:ph type="body" sz="quarter" idx="10"/>
          </p:nvPr>
        </p:nvSpPr>
        <p:spPr/>
        <p:txBody>
          <a:bodyPr/>
          <a:lstStyle/>
          <a:p>
            <a:r>
              <a:rPr lang="en-US" dirty="0"/>
              <a:t>Tell el-</a:t>
            </a:r>
            <a:r>
              <a:rPr lang="en-US" dirty="0" err="1"/>
              <a:t>Kefrein</a:t>
            </a:r>
            <a:r>
              <a:rPr lang="en-US" dirty="0"/>
              <a:t>, possible location of Shittim</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Joshua the son of Nun sent out of Shittim two men as spies secretly</a:t>
            </a:r>
          </a:p>
        </p:txBody>
      </p:sp>
    </p:spTree>
    <p:extLst>
      <p:ext uri="{BB962C8B-B14F-4D97-AF65-F5344CB8AC3E}">
        <p14:creationId xmlns:p14="http://schemas.microsoft.com/office/powerpoint/2010/main" val="1271760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FE7FF4-EABA-4513-800F-E04C01928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dirty="0"/>
              <a:t>JOSHUA 2</a:t>
            </a:r>
          </a:p>
        </p:txBody>
      </p:sp>
      <p:pic>
        <p:nvPicPr>
          <p:cNvPr id="11" name="Picture 10">
            <a:extLst>
              <a:ext uri="{FF2B5EF4-FFF2-40B4-BE49-F238E27FC236}">
                <a16:creationId xmlns:a16="http://schemas.microsoft.com/office/drawing/2014/main" id="{B6DBE0C2-42A2-4125-BD4B-799B9EBC9B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
        <p:nvSpPr>
          <p:cNvPr id="10" name="Title 4">
            <a:extLst>
              <a:ext uri="{FF2B5EF4-FFF2-40B4-BE49-F238E27FC236}">
                <a16:creationId xmlns:a16="http://schemas.microsoft.com/office/drawing/2014/main" id="{CB526A4B-CBAB-43DC-9CDA-B86B87CF08ED}"/>
              </a:ext>
            </a:extLst>
          </p:cNvPr>
          <p:cNvSpPr txBox="1">
            <a:spLocks/>
          </p:cNvSpPr>
          <p:nvPr/>
        </p:nvSpPr>
        <p:spPr>
          <a:xfrm>
            <a:off x="975360" y="1301112"/>
            <a:ext cx="7193280" cy="4551048"/>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t>This is a free sample of the Joshua 2 presentation from the </a:t>
            </a:r>
            <a:r>
              <a:rPr lang="en-US" sz="2000" i="1" dirty="0"/>
              <a:t>Photo Companion to the Bible.</a:t>
            </a:r>
            <a:r>
              <a:rPr lang="en-US" sz="2000" dirty="0"/>
              <a:t> To purchase the full volume, visit https://www.bibleplaces.com/joshua/</a:t>
            </a:r>
            <a:br>
              <a:rPr lang="en-US" sz="2000" dirty="0"/>
            </a:br>
            <a:br>
              <a:rPr lang="en-US" sz="2000" dirty="0"/>
            </a:br>
            <a:r>
              <a:rPr lang="en-US" sz="2000" dirty="0"/>
              <a:t>The </a:t>
            </a:r>
            <a:r>
              <a:rPr lang="en-US" sz="2000" i="1" dirty="0"/>
              <a:t>Photo Companion to the Bible</a:t>
            </a:r>
            <a:r>
              <a:rPr lang="en-US" sz="2000" dirty="0"/>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2000" dirty="0"/>
            </a:br>
            <a:br>
              <a:rPr lang="en-US" sz="2000" dirty="0"/>
            </a:br>
            <a:r>
              <a:rPr lang="en-US" sz="2000" dirty="0"/>
              <a:t>For more details (for this and every slide), see the Notes section below.</a:t>
            </a:r>
            <a:br>
              <a:rPr lang="en-US" sz="2000" dirty="0"/>
            </a:br>
            <a:br>
              <a:rPr lang="en-US" sz="2000" dirty="0"/>
            </a:br>
            <a:endParaRPr lang="en-US" sz="2000" dirty="0"/>
          </a:p>
        </p:txBody>
      </p:sp>
      <p:sp>
        <p:nvSpPr>
          <p:cNvPr id="12" name="Arrow: Right 11">
            <a:extLst>
              <a:ext uri="{FF2B5EF4-FFF2-40B4-BE49-F238E27FC236}">
                <a16:creationId xmlns:a16="http://schemas.microsoft.com/office/drawing/2014/main" id="{B21FC683-7C5E-4604-85C0-3D19AA735DBB}"/>
              </a:ext>
            </a:extLst>
          </p:cNvPr>
          <p:cNvSpPr/>
          <p:nvPr/>
        </p:nvSpPr>
        <p:spPr>
          <a:xfrm rot="5400000">
            <a:off x="4277360" y="5228661"/>
            <a:ext cx="589280" cy="454518"/>
          </a:xfrm>
          <a:prstGeom prst="rightArrow">
            <a:avLst/>
          </a:prstGeom>
          <a:noFill/>
          <a:ln>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5040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4EBC1C-D9A3-4015-9722-9AB6FB64E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336"/>
            <a:ext cx="9144000" cy="6053328"/>
          </a:xfrm>
          <a:prstGeom prst="rect">
            <a:avLst/>
          </a:prstGeom>
        </p:spPr>
      </p:pic>
      <p:sp>
        <p:nvSpPr>
          <p:cNvPr id="2" name="Text Placeholder 1"/>
          <p:cNvSpPr>
            <a:spLocks noGrp="1"/>
          </p:cNvSpPr>
          <p:nvPr>
            <p:ph type="body" sz="quarter" idx="10"/>
          </p:nvPr>
        </p:nvSpPr>
        <p:spPr/>
        <p:txBody>
          <a:bodyPr/>
          <a:lstStyle/>
          <a:p>
            <a:r>
              <a:rPr lang="en-US" dirty="0"/>
              <a:t>Excavations of Tell el-</a:t>
            </a:r>
            <a:r>
              <a:rPr lang="en-US" dirty="0" err="1"/>
              <a:t>Kefrein</a:t>
            </a:r>
            <a:r>
              <a:rPr lang="en-US" dirty="0"/>
              <a:t>, possible location of Shittim</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Joshua the son of Nun sent out of Shittim two men as spies secretly</a:t>
            </a:r>
          </a:p>
        </p:txBody>
      </p:sp>
    </p:spTree>
    <p:extLst>
      <p:ext uri="{BB962C8B-B14F-4D97-AF65-F5344CB8AC3E}">
        <p14:creationId xmlns:p14="http://schemas.microsoft.com/office/powerpoint/2010/main" val="2536380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cacia tree near Dead Sea, tb1207031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Acacia trees (shittim) near the Dead Sea</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Joshua the son of Nun sent out of </a:t>
            </a:r>
            <a:r>
              <a:rPr lang="en-US" dirty="0" err="1"/>
              <a:t>Shittim</a:t>
            </a:r>
            <a:r>
              <a:rPr lang="en-US" dirty="0"/>
              <a:t> two men as spies secretly</a:t>
            </a:r>
          </a:p>
        </p:txBody>
      </p:sp>
    </p:spTree>
    <p:extLst>
      <p:ext uri="{BB962C8B-B14F-4D97-AF65-F5344CB8AC3E}">
        <p14:creationId xmlns:p14="http://schemas.microsoft.com/office/powerpoint/2010/main" val="1375019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Location of Abel-</a:t>
            </a:r>
            <a:r>
              <a:rPr lang="en-US" dirty="0" err="1"/>
              <a:t>shittim</a:t>
            </a:r>
            <a:r>
              <a:rPr lang="en-US" dirty="0"/>
              <a:t> in relation to Jericho</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Go view the land, especially Jericho</a:t>
            </a:r>
          </a:p>
        </p:txBody>
      </p:sp>
      <p:pic>
        <p:nvPicPr>
          <p:cNvPr id="6" name="Picture 5" descr="SHEET Eastern Palestine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75504"/>
          </a:xfrm>
          <a:prstGeom prst="rect">
            <a:avLst/>
          </a:prstGeom>
        </p:spPr>
      </p:pic>
    </p:spTree>
    <p:extLst>
      <p:ext uri="{BB962C8B-B14F-4D97-AF65-F5344CB8AC3E}">
        <p14:creationId xmlns:p14="http://schemas.microsoft.com/office/powerpoint/2010/main" val="1088143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Location of Abel-</a:t>
            </a:r>
            <a:r>
              <a:rPr lang="en-US" dirty="0" err="1"/>
              <a:t>shittim</a:t>
            </a:r>
            <a:r>
              <a:rPr lang="en-US" dirty="0"/>
              <a:t> in relation to Jericho</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Go view the land, especially Jericho</a:t>
            </a:r>
          </a:p>
        </p:txBody>
      </p:sp>
      <p:pic>
        <p:nvPicPr>
          <p:cNvPr id="6" name="Picture 5" descr="SHEET Eastern Palestine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75504"/>
          </a:xfrm>
          <a:prstGeom prst="rect">
            <a:avLst/>
          </a:prstGeom>
        </p:spPr>
      </p:pic>
      <p:sp>
        <p:nvSpPr>
          <p:cNvPr id="7" name="Text Box 12"/>
          <p:cNvSpPr txBox="1">
            <a:spLocks noChangeArrowheads="1"/>
          </p:cNvSpPr>
          <p:nvPr/>
        </p:nvSpPr>
        <p:spPr bwMode="auto">
          <a:xfrm>
            <a:off x="2619375" y="5695950"/>
            <a:ext cx="1156086"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00"/>
                </a:solidFill>
                <a:effectLst>
                  <a:glow rad="76200">
                    <a:srgbClr val="000000">
                      <a:alpha val="60000"/>
                    </a:srgbClr>
                  </a:glow>
                </a:effectLst>
              </a:rPr>
              <a:t>Dead Sea</a:t>
            </a:r>
            <a:endParaRPr kumimoji="0" lang="en-US" sz="2000" b="0" i="0" u="none" strike="noStrike" kern="0" cap="none" spc="0" normalizeH="0" baseline="0" noProof="0" dirty="0">
              <a:ln>
                <a:noFill/>
              </a:ln>
              <a:solidFill>
                <a:srgbClr val="FFFF00"/>
              </a:solidFill>
              <a:effectLst>
                <a:glow rad="76200">
                  <a:srgbClr val="000000">
                    <a:alpha val="60000"/>
                  </a:srgbClr>
                </a:glow>
              </a:effectLst>
              <a:uLnTx/>
              <a:uFillTx/>
            </a:endParaRPr>
          </a:p>
        </p:txBody>
      </p:sp>
      <p:sp>
        <p:nvSpPr>
          <p:cNvPr id="8" name="Text Box 12"/>
          <p:cNvSpPr txBox="1">
            <a:spLocks noChangeArrowheads="1"/>
          </p:cNvSpPr>
          <p:nvPr/>
        </p:nvSpPr>
        <p:spPr bwMode="auto">
          <a:xfrm rot="16200000">
            <a:off x="2802752" y="3784964"/>
            <a:ext cx="1640560" cy="400110"/>
          </a:xfrm>
          <a:prstGeom prst="rect">
            <a:avLst/>
          </a:prstGeom>
          <a:noFill/>
          <a:ln w="9525">
            <a:noFill/>
            <a:miter lim="800000"/>
            <a:headEnd/>
            <a:tailEnd/>
          </a:ln>
          <a:effectLst/>
        </p:spPr>
        <p:txBody>
          <a:bodyPr wrap="squar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00"/>
                </a:solidFill>
                <a:effectLst>
                  <a:glow rad="76200">
                    <a:srgbClr val="000000">
                      <a:alpha val="60000"/>
                    </a:srgbClr>
                  </a:glow>
                </a:effectLst>
              </a:rPr>
              <a:t>Jordan River</a:t>
            </a:r>
            <a:endParaRPr kumimoji="0" lang="en-US" sz="2000" b="0" i="0" u="none" strike="noStrike" kern="0" cap="none" spc="0" normalizeH="0" baseline="0" noProof="0" dirty="0">
              <a:ln>
                <a:noFill/>
              </a:ln>
              <a:solidFill>
                <a:srgbClr val="FFFF00"/>
              </a:solidFill>
              <a:effectLst>
                <a:glow rad="76200">
                  <a:srgbClr val="000000">
                    <a:alpha val="60000"/>
                  </a:srgbClr>
                </a:glow>
              </a:effectLst>
              <a:uLnTx/>
              <a:uFillTx/>
            </a:endParaRPr>
          </a:p>
        </p:txBody>
      </p:sp>
      <p:sp>
        <p:nvSpPr>
          <p:cNvPr id="9" name="Text Box 12"/>
          <p:cNvSpPr txBox="1">
            <a:spLocks noChangeArrowheads="1"/>
          </p:cNvSpPr>
          <p:nvPr/>
        </p:nvSpPr>
        <p:spPr bwMode="auto">
          <a:xfrm>
            <a:off x="7162800" y="2438400"/>
            <a:ext cx="1585690"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00"/>
                </a:solidFill>
                <a:effectLst>
                  <a:glow rad="76200">
                    <a:srgbClr val="000000">
                      <a:alpha val="60000"/>
                    </a:srgbClr>
                  </a:glow>
                </a:effectLst>
              </a:rPr>
              <a:t>Abel-</a:t>
            </a:r>
            <a:r>
              <a:rPr lang="en-US" kern="0" dirty="0" err="1">
                <a:solidFill>
                  <a:srgbClr val="FFFF00"/>
                </a:solidFill>
                <a:effectLst>
                  <a:glow rad="76200">
                    <a:srgbClr val="000000">
                      <a:alpha val="60000"/>
                    </a:srgbClr>
                  </a:glow>
                </a:effectLst>
              </a:rPr>
              <a:t>shittim</a:t>
            </a:r>
            <a:r>
              <a:rPr lang="en-US" kern="0" dirty="0">
                <a:solidFill>
                  <a:srgbClr val="FFFF00"/>
                </a:solidFill>
                <a:effectLst>
                  <a:glow rad="76200">
                    <a:srgbClr val="000000">
                      <a:alpha val="60000"/>
                    </a:srgbClr>
                  </a:glow>
                </a:effectLst>
              </a:rPr>
              <a:t>?</a:t>
            </a:r>
            <a:endParaRPr kumimoji="0" lang="en-US" sz="2000" b="0" i="0" u="none" strike="noStrike" kern="0" cap="none" spc="0" normalizeH="0" baseline="0" noProof="0" dirty="0">
              <a:ln>
                <a:noFill/>
              </a:ln>
              <a:solidFill>
                <a:srgbClr val="FFFF00"/>
              </a:solidFill>
              <a:effectLst>
                <a:glow rad="76200">
                  <a:srgbClr val="000000">
                    <a:alpha val="60000"/>
                  </a:srgbClr>
                </a:glow>
              </a:effectLst>
              <a:uLnTx/>
              <a:uFillTx/>
            </a:endParaRPr>
          </a:p>
        </p:txBody>
      </p:sp>
      <p:sp>
        <p:nvSpPr>
          <p:cNvPr id="10" name="Text Box 12"/>
          <p:cNvSpPr txBox="1">
            <a:spLocks noChangeArrowheads="1"/>
          </p:cNvSpPr>
          <p:nvPr/>
        </p:nvSpPr>
        <p:spPr bwMode="auto">
          <a:xfrm>
            <a:off x="300976" y="1428690"/>
            <a:ext cx="922047"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00"/>
                </a:solidFill>
                <a:effectLst>
                  <a:glow rad="76200">
                    <a:srgbClr val="000000">
                      <a:alpha val="60000"/>
                    </a:srgbClr>
                  </a:glow>
                </a:effectLst>
              </a:rPr>
              <a:t>Jericho</a:t>
            </a:r>
            <a:endParaRPr kumimoji="0" lang="en-US" sz="2000" b="0" i="0" u="none" strike="noStrike" kern="0" cap="none" spc="0" normalizeH="0" baseline="0" noProof="0" dirty="0">
              <a:ln>
                <a:noFill/>
              </a:ln>
              <a:solidFill>
                <a:srgbClr val="FFFF00"/>
              </a:solidFill>
              <a:effectLst>
                <a:glow rad="76200">
                  <a:srgbClr val="000000">
                    <a:alpha val="60000"/>
                  </a:srgbClr>
                </a:glow>
              </a:effectLst>
              <a:uLnTx/>
              <a:uFillTx/>
            </a:endParaRPr>
          </a:p>
        </p:txBody>
      </p:sp>
      <p:sp>
        <p:nvSpPr>
          <p:cNvPr id="11" name="Oval 10"/>
          <p:cNvSpPr/>
          <p:nvPr/>
        </p:nvSpPr>
        <p:spPr>
          <a:xfrm>
            <a:off x="8074152" y="2974239"/>
            <a:ext cx="1069848" cy="381000"/>
          </a:xfrm>
          <a:prstGeom prst="ellips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12" name="Oval 11"/>
          <p:cNvSpPr/>
          <p:nvPr/>
        </p:nvSpPr>
        <p:spPr>
          <a:xfrm>
            <a:off x="6477000" y="2768821"/>
            <a:ext cx="1069848" cy="381000"/>
          </a:xfrm>
          <a:prstGeom prst="ellips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13" name="Oval 12"/>
          <p:cNvSpPr/>
          <p:nvPr/>
        </p:nvSpPr>
        <p:spPr>
          <a:xfrm>
            <a:off x="292227" y="1854421"/>
            <a:ext cx="1069848" cy="381000"/>
          </a:xfrm>
          <a:prstGeom prst="ellips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14" name="Oval 13">
            <a:extLst>
              <a:ext uri="{FF2B5EF4-FFF2-40B4-BE49-F238E27FC236}">
                <a16:creationId xmlns:a16="http://schemas.microsoft.com/office/drawing/2014/main" id="{98381949-1903-43BA-848C-6D86E39BDD54}"/>
              </a:ext>
            </a:extLst>
          </p:cNvPr>
          <p:cNvSpPr/>
          <p:nvPr/>
        </p:nvSpPr>
        <p:spPr>
          <a:xfrm>
            <a:off x="4765841" y="5359630"/>
            <a:ext cx="1069848" cy="381000"/>
          </a:xfrm>
          <a:prstGeom prst="ellips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15" name="Text Box 12">
            <a:extLst>
              <a:ext uri="{FF2B5EF4-FFF2-40B4-BE49-F238E27FC236}">
                <a16:creationId xmlns:a16="http://schemas.microsoft.com/office/drawing/2014/main" id="{61554A87-E2A1-4611-B19D-1432117BB221}"/>
              </a:ext>
            </a:extLst>
          </p:cNvPr>
          <p:cNvSpPr txBox="1">
            <a:spLocks noChangeArrowheads="1"/>
          </p:cNvSpPr>
          <p:nvPr/>
        </p:nvSpPr>
        <p:spPr bwMode="auto">
          <a:xfrm>
            <a:off x="5835216" y="5292350"/>
            <a:ext cx="1915909" cy="400110"/>
          </a:xfrm>
          <a:prstGeom prst="rect">
            <a:avLst/>
          </a:prstGeom>
          <a:noFill/>
          <a:ln w="9525">
            <a:noFill/>
            <a:miter lim="800000"/>
            <a:headEnd/>
            <a:tailEnd/>
          </a:ln>
          <a:effectLst/>
        </p:spPr>
        <p:txBody>
          <a:bodyPr wrap="none" anchor="t">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lvl="0" defTabSz="914400" eaLnBrk="1" fontAlgn="base" latinLnBrk="0" hangingPunct="1">
              <a:buClrTx/>
              <a:buSzTx/>
              <a:buNone/>
              <a:tabLst/>
              <a:defRPr/>
            </a:pPr>
            <a:r>
              <a:rPr lang="en-US" kern="0" dirty="0">
                <a:solidFill>
                  <a:srgbClr val="FFFF00"/>
                </a:solidFill>
                <a:effectLst>
                  <a:glow rad="76200">
                    <a:srgbClr val="000000">
                      <a:alpha val="60000"/>
                    </a:srgbClr>
                  </a:glow>
                </a:effectLst>
              </a:rPr>
              <a:t>Beth-</a:t>
            </a:r>
            <a:r>
              <a:rPr lang="en-US" kern="0" dirty="0" err="1">
                <a:solidFill>
                  <a:srgbClr val="FFFF00"/>
                </a:solidFill>
                <a:effectLst>
                  <a:glow rad="76200">
                    <a:srgbClr val="000000">
                      <a:alpha val="60000"/>
                    </a:srgbClr>
                  </a:glow>
                </a:effectLst>
              </a:rPr>
              <a:t>jeshimoth</a:t>
            </a:r>
            <a:r>
              <a:rPr lang="en-US" kern="0" dirty="0">
                <a:solidFill>
                  <a:srgbClr val="FFFF00"/>
                </a:solidFill>
                <a:effectLst>
                  <a:glow rad="76200">
                    <a:srgbClr val="000000">
                      <a:alpha val="60000"/>
                    </a:srgbClr>
                  </a:glow>
                </a:effectLst>
              </a:rPr>
              <a:t>?</a:t>
            </a:r>
            <a:endParaRPr lang="en-US" dirty="0"/>
          </a:p>
        </p:txBody>
      </p:sp>
    </p:spTree>
    <p:extLst>
      <p:ext uri="{BB962C8B-B14F-4D97-AF65-F5344CB8AC3E}">
        <p14:creationId xmlns:p14="http://schemas.microsoft.com/office/powerpoint/2010/main" val="2084306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E28851-3C94-4892-836D-35DEAE8B5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Area of Jericho (aerial view from the west)</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Go view the land, especially Jericho</a:t>
            </a:r>
          </a:p>
        </p:txBody>
      </p:sp>
    </p:spTree>
    <p:extLst>
      <p:ext uri="{BB962C8B-B14F-4D97-AF65-F5344CB8AC3E}">
        <p14:creationId xmlns:p14="http://schemas.microsoft.com/office/powerpoint/2010/main" val="2083788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C5D7EB-FACE-4810-A1A6-65AE23667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Box 1031"/>
          <p:cNvSpPr txBox="1">
            <a:spLocks noChangeArrowheads="1"/>
          </p:cNvSpPr>
          <p:nvPr/>
        </p:nvSpPr>
        <p:spPr bwMode="auto">
          <a:xfrm>
            <a:off x="2811753" y="2724090"/>
            <a:ext cx="922047" cy="400110"/>
          </a:xfrm>
          <a:prstGeom prst="rect">
            <a:avLst/>
          </a:prstGeom>
          <a:noFill/>
          <a:ln w="9525">
            <a:noFill/>
            <a:miter lim="800000"/>
            <a:headEnd/>
            <a:tailEnd/>
          </a:ln>
          <a:effectLst/>
        </p:spPr>
        <p:txBody>
          <a:bodyPr wrap="none">
            <a:spAutoFit/>
          </a:bodyPr>
          <a:lstStyle>
            <a:defPPr>
              <a:defRPr lang="en-US"/>
            </a:defPPr>
            <a:lvl1pPr marR="0" lvl="0" indent="0" fontAlgn="base">
              <a:lnSpc>
                <a:spcPct val="100000"/>
              </a:lnSpc>
              <a:spcBef>
                <a:spcPct val="0"/>
              </a:spcBef>
              <a:spcAft>
                <a:spcPct val="0"/>
              </a:spcAft>
              <a:buClrTx/>
              <a:buSzTx/>
              <a:buFontTx/>
              <a:buNone/>
              <a:tabLst/>
              <a:defRPr sz="20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t>Jericho</a:t>
            </a:r>
          </a:p>
        </p:txBody>
      </p:sp>
      <p:sp>
        <p:nvSpPr>
          <p:cNvPr id="8" name="Line 1033"/>
          <p:cNvSpPr>
            <a:spLocks noChangeShapeType="1"/>
          </p:cNvSpPr>
          <p:nvPr/>
        </p:nvSpPr>
        <p:spPr bwMode="auto">
          <a:xfrm>
            <a:off x="8229600" y="2514600"/>
            <a:ext cx="152400" cy="6858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9" name="Text Box 1034"/>
          <p:cNvSpPr txBox="1">
            <a:spLocks noChangeArrowheads="1"/>
          </p:cNvSpPr>
          <p:nvPr/>
        </p:nvSpPr>
        <p:spPr bwMode="auto">
          <a:xfrm>
            <a:off x="7604125" y="2093913"/>
            <a:ext cx="1158394" cy="400110"/>
          </a:xfrm>
          <a:prstGeom prst="rect">
            <a:avLst/>
          </a:prstGeom>
          <a:noFill/>
          <a:ln w="9525">
            <a:noFill/>
            <a:miter lim="800000"/>
            <a:headEnd/>
            <a:tailEnd/>
          </a:ln>
          <a:effectLst/>
        </p:spPr>
        <p:txBody>
          <a:bodyPr wrap="none">
            <a:spAutoFit/>
          </a:bodyPr>
          <a:lstStyle>
            <a:defPPr>
              <a:defRPr lang="en-US"/>
            </a:defPPr>
            <a:lvl1pPr>
              <a:defRPr sz="20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err="1"/>
              <a:t>Wadi</a:t>
            </a:r>
            <a:r>
              <a:rPr lang="en-US" dirty="0"/>
              <a:t> </a:t>
            </a:r>
            <a:r>
              <a:rPr lang="en-US" dirty="0" err="1"/>
              <a:t>Qilt</a:t>
            </a:r>
            <a:endParaRPr lang="en-US" dirty="0"/>
          </a:p>
        </p:txBody>
      </p:sp>
      <p:sp>
        <p:nvSpPr>
          <p:cNvPr id="10" name="Line 1035"/>
          <p:cNvSpPr>
            <a:spLocks noChangeShapeType="1"/>
          </p:cNvSpPr>
          <p:nvPr/>
        </p:nvSpPr>
        <p:spPr bwMode="auto">
          <a:xfrm flipV="1">
            <a:off x="8588828" y="585047"/>
            <a:ext cx="250371" cy="121678"/>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11" name="Text Box 1036"/>
          <p:cNvSpPr txBox="1">
            <a:spLocks noChangeArrowheads="1"/>
          </p:cNvSpPr>
          <p:nvPr/>
        </p:nvSpPr>
        <p:spPr bwMode="auto">
          <a:xfrm>
            <a:off x="7452990" y="649636"/>
            <a:ext cx="1156086" cy="400110"/>
          </a:xfrm>
          <a:prstGeom prst="rect">
            <a:avLst/>
          </a:prstGeom>
          <a:noFill/>
          <a:ln w="9525">
            <a:noFill/>
            <a:miter lim="800000"/>
            <a:headEnd/>
            <a:tailEnd/>
          </a:ln>
          <a:effectLst/>
        </p:spPr>
        <p:txBody>
          <a:bodyPr wrap="none">
            <a:spAutoFit/>
          </a:bodyPr>
          <a:lstStyle>
            <a:defPPr>
              <a:defRPr lang="en-US"/>
            </a:defPPr>
            <a:lvl1pPr>
              <a:defRPr sz="20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t>Dead Sea</a:t>
            </a:r>
          </a:p>
        </p:txBody>
      </p:sp>
      <p:sp>
        <p:nvSpPr>
          <p:cNvPr id="16" name="Oval 15"/>
          <p:cNvSpPr/>
          <p:nvPr/>
        </p:nvSpPr>
        <p:spPr>
          <a:xfrm>
            <a:off x="3581400" y="3048000"/>
            <a:ext cx="1066800" cy="3810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2" name="Text Placeholder 1"/>
          <p:cNvSpPr>
            <a:spLocks noGrp="1"/>
          </p:cNvSpPr>
          <p:nvPr>
            <p:ph type="body" sz="quarter" idx="10"/>
          </p:nvPr>
        </p:nvSpPr>
        <p:spPr/>
        <p:txBody>
          <a:bodyPr/>
          <a:lstStyle/>
          <a:p>
            <a:r>
              <a:rPr lang="en-US" dirty="0"/>
              <a:t>Area of Jericho (aerial view from the west)</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Go view the land, especially Jericho</a:t>
            </a:r>
          </a:p>
        </p:txBody>
      </p:sp>
      <p:sp>
        <p:nvSpPr>
          <p:cNvPr id="19" name="Text Box 1036"/>
          <p:cNvSpPr txBox="1">
            <a:spLocks noChangeArrowheads="1"/>
          </p:cNvSpPr>
          <p:nvPr/>
        </p:nvSpPr>
        <p:spPr bwMode="auto">
          <a:xfrm>
            <a:off x="4387573" y="835121"/>
            <a:ext cx="934871" cy="400110"/>
          </a:xfrm>
          <a:prstGeom prst="rect">
            <a:avLst/>
          </a:prstGeom>
          <a:noFill/>
          <a:ln w="9525">
            <a:noFill/>
            <a:miter lim="800000"/>
            <a:headEnd/>
            <a:tailEnd/>
          </a:ln>
          <a:effectLst/>
        </p:spPr>
        <p:txBody>
          <a:bodyPr wrap="none">
            <a:spAutoFit/>
          </a:bodyPr>
          <a:lstStyle>
            <a:defPPr>
              <a:defRPr lang="en-US"/>
            </a:defPPr>
            <a:lvl1pPr>
              <a:defRPr sz="20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err="1"/>
              <a:t>Shittim</a:t>
            </a:r>
            <a:endParaRPr lang="en-US" dirty="0"/>
          </a:p>
        </p:txBody>
      </p:sp>
      <p:sp>
        <p:nvSpPr>
          <p:cNvPr id="20" name="Line 1035"/>
          <p:cNvSpPr>
            <a:spLocks noChangeShapeType="1"/>
          </p:cNvSpPr>
          <p:nvPr/>
        </p:nvSpPr>
        <p:spPr bwMode="auto">
          <a:xfrm flipV="1">
            <a:off x="4855008" y="399990"/>
            <a:ext cx="0" cy="40011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22" name="Text Box 1031"/>
          <p:cNvSpPr txBox="1">
            <a:spLocks noChangeArrowheads="1"/>
          </p:cNvSpPr>
          <p:nvPr/>
        </p:nvSpPr>
        <p:spPr bwMode="auto">
          <a:xfrm>
            <a:off x="1872027" y="706725"/>
            <a:ext cx="1746780" cy="400110"/>
          </a:xfrm>
          <a:prstGeom prst="rect">
            <a:avLst/>
          </a:prstGeom>
          <a:noFill/>
          <a:ln w="9525">
            <a:noFill/>
            <a:miter lim="800000"/>
            <a:headEnd/>
            <a:tailEnd/>
          </a:ln>
          <a:effectLst/>
        </p:spPr>
        <p:txBody>
          <a:bodyPr wrap="square">
            <a:spAutoFit/>
          </a:bodyPr>
          <a:lstStyle>
            <a:defPPr>
              <a:defRPr lang="en-US"/>
            </a:defPPr>
            <a:lvl1pPr marR="0" lvl="0" indent="0" fontAlgn="base">
              <a:lnSpc>
                <a:spcPct val="100000"/>
              </a:lnSpc>
              <a:spcBef>
                <a:spcPct val="0"/>
              </a:spcBef>
              <a:spcAft>
                <a:spcPct val="0"/>
              </a:spcAft>
              <a:buClrTx/>
              <a:buSzTx/>
              <a:buFontTx/>
              <a:buNone/>
              <a:tabLst/>
              <a:defRPr sz="20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t>Jordan River</a:t>
            </a:r>
          </a:p>
        </p:txBody>
      </p:sp>
      <p:sp>
        <p:nvSpPr>
          <p:cNvPr id="17" name="Text Box 1034">
            <a:extLst>
              <a:ext uri="{FF2B5EF4-FFF2-40B4-BE49-F238E27FC236}">
                <a16:creationId xmlns:a16="http://schemas.microsoft.com/office/drawing/2014/main" id="{EB3AD509-2062-4A4D-BB70-9E9389114740}"/>
              </a:ext>
            </a:extLst>
          </p:cNvPr>
          <p:cNvSpPr txBox="1">
            <a:spLocks noChangeArrowheads="1"/>
          </p:cNvSpPr>
          <p:nvPr/>
        </p:nvSpPr>
        <p:spPr bwMode="auto">
          <a:xfrm>
            <a:off x="4069003" y="5241769"/>
            <a:ext cx="2098651" cy="400110"/>
          </a:xfrm>
          <a:prstGeom prst="rect">
            <a:avLst/>
          </a:prstGeom>
          <a:noFill/>
          <a:ln w="9525">
            <a:noFill/>
            <a:miter lim="800000"/>
            <a:headEnd/>
            <a:tailEnd/>
          </a:ln>
          <a:effectLst/>
        </p:spPr>
        <p:txBody>
          <a:bodyPr wrap="none">
            <a:spAutoFit/>
          </a:bodyPr>
          <a:lstStyle>
            <a:defPPr>
              <a:defRPr lang="en-US"/>
            </a:defPPr>
            <a:lvl1pPr>
              <a:defRPr sz="20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t>Judean wilderness</a:t>
            </a:r>
          </a:p>
        </p:txBody>
      </p:sp>
    </p:spTree>
    <p:extLst>
      <p:ext uri="{BB962C8B-B14F-4D97-AF65-F5344CB8AC3E}">
        <p14:creationId xmlns:p14="http://schemas.microsoft.com/office/powerpoint/2010/main" val="91313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ericho area aerial from south, tb12170419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 y="507492"/>
            <a:ext cx="9144000" cy="5870448"/>
          </a:xfrm>
          <a:prstGeom prst="rect">
            <a:avLst/>
          </a:prstGeom>
        </p:spPr>
      </p:pic>
      <p:sp>
        <p:nvSpPr>
          <p:cNvPr id="2" name="Text Placeholder 1"/>
          <p:cNvSpPr>
            <a:spLocks noGrp="1"/>
          </p:cNvSpPr>
          <p:nvPr>
            <p:ph type="body" sz="quarter" idx="10"/>
          </p:nvPr>
        </p:nvSpPr>
        <p:spPr/>
        <p:txBody>
          <a:bodyPr/>
          <a:lstStyle/>
          <a:p>
            <a:r>
              <a:rPr lang="en-US" dirty="0"/>
              <a:t>Area of Jericho (aerial view from the south)</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Go view the land, especially Jericho</a:t>
            </a:r>
          </a:p>
        </p:txBody>
      </p:sp>
    </p:spTree>
    <p:extLst>
      <p:ext uri="{BB962C8B-B14F-4D97-AF65-F5344CB8AC3E}">
        <p14:creationId xmlns:p14="http://schemas.microsoft.com/office/powerpoint/2010/main" val="1503738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ericho area aerial from south, tb12170419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 y="507492"/>
            <a:ext cx="9144000" cy="5870448"/>
          </a:xfrm>
          <a:prstGeom prst="rect">
            <a:avLst/>
          </a:prstGeom>
        </p:spPr>
      </p:pic>
      <p:sp>
        <p:nvSpPr>
          <p:cNvPr id="2" name="Text Placeholder 1"/>
          <p:cNvSpPr>
            <a:spLocks noGrp="1"/>
          </p:cNvSpPr>
          <p:nvPr>
            <p:ph type="body" sz="quarter" idx="10"/>
          </p:nvPr>
        </p:nvSpPr>
        <p:spPr/>
        <p:txBody>
          <a:bodyPr/>
          <a:lstStyle/>
          <a:p>
            <a:r>
              <a:rPr lang="en-US" dirty="0"/>
              <a:t>Area of Jericho (aerial view from the south)</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Go view the land, especially Jericho</a:t>
            </a:r>
          </a:p>
        </p:txBody>
      </p:sp>
      <p:sp>
        <p:nvSpPr>
          <p:cNvPr id="6" name="Text Box 13"/>
          <p:cNvSpPr txBox="1">
            <a:spLocks noChangeArrowheads="1"/>
          </p:cNvSpPr>
          <p:nvPr/>
        </p:nvSpPr>
        <p:spPr bwMode="auto">
          <a:xfrm>
            <a:off x="3581400" y="3124200"/>
            <a:ext cx="1274708" cy="400110"/>
          </a:xfrm>
          <a:prstGeom prst="rect">
            <a:avLst/>
          </a:prstGeom>
          <a:noFill/>
          <a:ln w="9525">
            <a:noFill/>
            <a:miter lim="800000"/>
            <a:headEnd/>
            <a:tailEnd/>
          </a:ln>
          <a:effectLst/>
        </p:spPr>
        <p:txBody>
          <a:bodyPr wrap="none">
            <a:spAutoFit/>
          </a:bodyPr>
          <a:lstStyle/>
          <a:p>
            <a:pPr>
              <a:defRPr/>
            </a:pPr>
            <a:r>
              <a:rPr lang="en-US" sz="2000" kern="0" dirty="0">
                <a:solidFill>
                  <a:srgbClr val="FFFFFF"/>
                </a:solidFill>
                <a:effectLst>
                  <a:glow rad="76200">
                    <a:srgbClr val="000000">
                      <a:alpha val="60000"/>
                    </a:srgbClr>
                  </a:glow>
                </a:effectLst>
                <a:latin typeface="Calibri" pitchFamily="34" charset="0"/>
                <a:cs typeface="Calibri" pitchFamily="34" charset="0"/>
              </a:rPr>
              <a:t>OT Jericho</a:t>
            </a:r>
          </a:p>
        </p:txBody>
      </p:sp>
      <p:sp>
        <p:nvSpPr>
          <p:cNvPr id="7" name="Oval 6"/>
          <p:cNvSpPr/>
          <p:nvPr/>
        </p:nvSpPr>
        <p:spPr>
          <a:xfrm>
            <a:off x="3352800" y="3429000"/>
            <a:ext cx="381000" cy="3810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8" name="Text Box 13"/>
          <p:cNvSpPr txBox="1">
            <a:spLocks noChangeArrowheads="1"/>
          </p:cNvSpPr>
          <p:nvPr/>
        </p:nvSpPr>
        <p:spPr bwMode="auto">
          <a:xfrm>
            <a:off x="5562600" y="3505200"/>
            <a:ext cx="1806905" cy="400110"/>
          </a:xfrm>
          <a:prstGeom prst="rect">
            <a:avLst/>
          </a:prstGeom>
          <a:noFill/>
          <a:ln w="9525">
            <a:noFill/>
            <a:miter lim="800000"/>
            <a:headEnd/>
            <a:tailEnd/>
          </a:ln>
          <a:effectLst/>
        </p:spPr>
        <p:txBody>
          <a:bodyPr wrap="none">
            <a:spAutoFit/>
          </a:bodyPr>
          <a:lstStyle/>
          <a:p>
            <a:pPr>
              <a:defRPr/>
            </a:pPr>
            <a:r>
              <a:rPr lang="en-US" sz="2000" kern="0" dirty="0">
                <a:solidFill>
                  <a:srgbClr val="FFFFFF"/>
                </a:solidFill>
                <a:effectLst>
                  <a:glow rad="76200">
                    <a:srgbClr val="000000">
                      <a:alpha val="60000"/>
                    </a:srgbClr>
                  </a:glow>
                </a:effectLst>
                <a:latin typeface="Calibri" pitchFamily="34" charset="0"/>
                <a:cs typeface="Calibri" pitchFamily="34" charset="0"/>
              </a:rPr>
              <a:t>modern</a:t>
            </a:r>
            <a:r>
              <a:rPr lang="en-US" sz="2000" dirty="0">
                <a:solidFill>
                  <a:srgbClr val="FFFFFF"/>
                </a:solidFill>
                <a:effectLst>
                  <a:glow rad="76200">
                    <a:schemeClr val="tx1">
                      <a:alpha val="60000"/>
                    </a:schemeClr>
                  </a:glow>
                </a:effectLst>
                <a:latin typeface="Calibri" pitchFamily="34" charset="0"/>
                <a:cs typeface="Calibri" pitchFamily="34" charset="0"/>
              </a:rPr>
              <a:t> </a:t>
            </a:r>
            <a:r>
              <a:rPr lang="en-US" sz="2000" kern="0" dirty="0">
                <a:solidFill>
                  <a:srgbClr val="FFFFFF"/>
                </a:solidFill>
                <a:effectLst>
                  <a:glow rad="76200">
                    <a:srgbClr val="000000">
                      <a:alpha val="60000"/>
                    </a:srgbClr>
                  </a:glow>
                </a:effectLst>
                <a:latin typeface="Calibri" pitchFamily="34" charset="0"/>
                <a:cs typeface="Calibri" pitchFamily="34" charset="0"/>
              </a:rPr>
              <a:t>Jericho</a:t>
            </a:r>
          </a:p>
        </p:txBody>
      </p:sp>
      <p:sp>
        <p:nvSpPr>
          <p:cNvPr id="9" name="Text Box 13"/>
          <p:cNvSpPr txBox="1">
            <a:spLocks noChangeArrowheads="1"/>
          </p:cNvSpPr>
          <p:nvPr/>
        </p:nvSpPr>
        <p:spPr bwMode="auto">
          <a:xfrm>
            <a:off x="4132773" y="4476690"/>
            <a:ext cx="1612686" cy="400110"/>
          </a:xfrm>
          <a:prstGeom prst="rect">
            <a:avLst/>
          </a:prstGeom>
          <a:noFill/>
          <a:ln w="9525">
            <a:noFill/>
            <a:miter lim="800000"/>
            <a:headEnd/>
            <a:tailEnd/>
          </a:ln>
          <a:effectLst/>
        </p:spPr>
        <p:txBody>
          <a:bodyPr wrap="none">
            <a:spAutoFit/>
          </a:bodyPr>
          <a:lstStyle/>
          <a:p>
            <a:pPr>
              <a:defRPr/>
            </a:pPr>
            <a:r>
              <a:rPr lang="en-US" sz="2000" kern="0" dirty="0">
                <a:solidFill>
                  <a:srgbClr val="FFFFFF"/>
                </a:solidFill>
                <a:effectLst>
                  <a:glow rad="76200">
                    <a:srgbClr val="000000">
                      <a:alpha val="60000"/>
                    </a:srgbClr>
                  </a:glow>
                </a:effectLst>
                <a:latin typeface="Calibri" pitchFamily="34" charset="0"/>
                <a:cs typeface="Calibri" pitchFamily="34" charset="0"/>
              </a:rPr>
              <a:t>refugee</a:t>
            </a:r>
            <a:r>
              <a:rPr lang="en-US" sz="2000" dirty="0">
                <a:solidFill>
                  <a:srgbClr val="FFFFFF"/>
                </a:solidFill>
                <a:effectLst>
                  <a:glow rad="76200">
                    <a:schemeClr val="tx1">
                      <a:alpha val="60000"/>
                    </a:schemeClr>
                  </a:glow>
                </a:effectLst>
                <a:latin typeface="Calibri" pitchFamily="34" charset="0"/>
                <a:cs typeface="Calibri" pitchFamily="34" charset="0"/>
              </a:rPr>
              <a:t> </a:t>
            </a:r>
            <a:r>
              <a:rPr lang="en-US" sz="2000" kern="0" dirty="0">
                <a:solidFill>
                  <a:srgbClr val="FFFFFF"/>
                </a:solidFill>
                <a:effectLst>
                  <a:glow rad="76200">
                    <a:srgbClr val="000000">
                      <a:alpha val="60000"/>
                    </a:srgbClr>
                  </a:glow>
                </a:effectLst>
                <a:latin typeface="Calibri" pitchFamily="34" charset="0"/>
                <a:cs typeface="Calibri" pitchFamily="34" charset="0"/>
              </a:rPr>
              <a:t>camp</a:t>
            </a:r>
          </a:p>
        </p:txBody>
      </p:sp>
    </p:spTree>
    <p:extLst>
      <p:ext uri="{BB962C8B-B14F-4D97-AF65-F5344CB8AC3E}">
        <p14:creationId xmlns:p14="http://schemas.microsoft.com/office/powerpoint/2010/main" val="1714968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Jericho, Tell es-Sultan aerial from southeast, tb010703122-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Ruins of ancient Jericho (aerial view from the southeast)</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Go view the land, especially Jericho</a:t>
            </a:r>
          </a:p>
        </p:txBody>
      </p:sp>
    </p:spTree>
    <p:extLst>
      <p:ext uri="{BB962C8B-B14F-4D97-AF65-F5344CB8AC3E}">
        <p14:creationId xmlns:p14="http://schemas.microsoft.com/office/powerpoint/2010/main" val="889352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Jericho, Tell es-Sultan aerial from southeast, tb010703122-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Ruins of ancient Jericho (aerial view from the southeast)</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Go view the land, especially Jericho</a:t>
            </a:r>
          </a:p>
        </p:txBody>
      </p:sp>
      <p:sp>
        <p:nvSpPr>
          <p:cNvPr id="6" name="Text Box 8"/>
          <p:cNvSpPr txBox="1">
            <a:spLocks noChangeArrowheads="1"/>
          </p:cNvSpPr>
          <p:nvPr/>
        </p:nvSpPr>
        <p:spPr bwMode="auto">
          <a:xfrm>
            <a:off x="1929781" y="3352800"/>
            <a:ext cx="1794722" cy="400110"/>
          </a:xfrm>
          <a:prstGeom prst="rect">
            <a:avLst/>
          </a:prstGeom>
          <a:noFill/>
          <a:ln w="9525">
            <a:noFill/>
            <a:miter lim="800000"/>
            <a:headEnd/>
            <a:tailEnd/>
          </a:ln>
          <a:effectLst/>
        </p:spPr>
        <p:txBody>
          <a:bodyPr wrap="none">
            <a:spAutoFit/>
          </a:bodyPr>
          <a:lstStyle>
            <a:defPPr>
              <a:defRPr lang="en-US"/>
            </a:defPPr>
            <a:lvl1pPr marR="0" lvl="0" indent="0" fontAlgn="base">
              <a:lnSpc>
                <a:spcPct val="100000"/>
              </a:lnSpc>
              <a:spcBef>
                <a:spcPct val="0"/>
              </a:spcBef>
              <a:spcAft>
                <a:spcPct val="0"/>
              </a:spcAft>
              <a:buClrTx/>
              <a:buSzTx/>
              <a:buFontTx/>
              <a:buNone/>
              <a:tabLst/>
              <a:defRPr sz="20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t>Neolithic tower</a:t>
            </a:r>
          </a:p>
        </p:txBody>
      </p:sp>
      <p:sp>
        <p:nvSpPr>
          <p:cNvPr id="7" name="Text Box 8"/>
          <p:cNvSpPr txBox="1">
            <a:spLocks noChangeArrowheads="1"/>
          </p:cNvSpPr>
          <p:nvPr/>
        </p:nvSpPr>
        <p:spPr bwMode="auto">
          <a:xfrm>
            <a:off x="304800" y="5105400"/>
            <a:ext cx="2699778" cy="400110"/>
          </a:xfrm>
          <a:prstGeom prst="rect">
            <a:avLst/>
          </a:prstGeom>
          <a:noFill/>
          <a:ln w="9525">
            <a:noFill/>
            <a:miter lim="800000"/>
            <a:headEnd/>
            <a:tailEnd/>
          </a:ln>
          <a:effectLst/>
        </p:spPr>
        <p:txBody>
          <a:bodyPr wrap="none">
            <a:spAutoFit/>
          </a:bodyPr>
          <a:lstStyle>
            <a:defPPr>
              <a:defRPr lang="en-US"/>
            </a:defPPr>
            <a:lvl1pPr marR="0" lvl="0" indent="0" fontAlgn="base">
              <a:lnSpc>
                <a:spcPct val="100000"/>
              </a:lnSpc>
              <a:spcBef>
                <a:spcPct val="0"/>
              </a:spcBef>
              <a:spcAft>
                <a:spcPct val="0"/>
              </a:spcAft>
              <a:buClrTx/>
              <a:buSzTx/>
              <a:buFontTx/>
              <a:buNone/>
              <a:tabLst/>
              <a:defRPr sz="2000" kern="0">
                <a:solidFill>
                  <a:srgbClr val="FFFFFF"/>
                </a:solidFill>
                <a:effectLst>
                  <a:glow rad="76200">
                    <a:srgbClr val="000000">
                      <a:alpha val="60000"/>
                    </a:srgbClr>
                  </a:glow>
                </a:effectLst>
                <a:latin typeface="Calibri" pitchFamily="34" charset="0"/>
                <a:cs typeface="Calibri" pitchFamily="34" charset="0"/>
              </a:defRPr>
            </a:lvl1pPr>
          </a:lstStyle>
          <a:p>
            <a:r>
              <a:rPr lang="en-US"/>
              <a:t>exposed revetment wall</a:t>
            </a:r>
            <a:endParaRPr lang="en-US" dirty="0"/>
          </a:p>
        </p:txBody>
      </p:sp>
      <p:sp>
        <p:nvSpPr>
          <p:cNvPr id="8" name="Text Box 8"/>
          <p:cNvSpPr txBox="1">
            <a:spLocks noChangeArrowheads="1"/>
          </p:cNvSpPr>
          <p:nvPr/>
        </p:nvSpPr>
        <p:spPr bwMode="auto">
          <a:xfrm>
            <a:off x="4572000" y="5082209"/>
            <a:ext cx="1649811" cy="400110"/>
          </a:xfrm>
          <a:prstGeom prst="rect">
            <a:avLst/>
          </a:prstGeom>
          <a:noFill/>
          <a:ln w="9525">
            <a:noFill/>
            <a:miter lim="800000"/>
            <a:headEnd/>
            <a:tailEnd/>
          </a:ln>
          <a:effectLst/>
        </p:spPr>
        <p:txBody>
          <a:bodyPr wrap="none">
            <a:spAutoFit/>
          </a:bodyPr>
          <a:lstStyle>
            <a:defPPr>
              <a:defRPr lang="en-US"/>
            </a:defPPr>
            <a:lvl1pPr marR="0" lvl="0" indent="0" fontAlgn="base">
              <a:lnSpc>
                <a:spcPct val="100000"/>
              </a:lnSpc>
              <a:spcBef>
                <a:spcPct val="0"/>
              </a:spcBef>
              <a:spcAft>
                <a:spcPct val="0"/>
              </a:spcAft>
              <a:buClrTx/>
              <a:buSzTx/>
              <a:buFontTx/>
              <a:buNone/>
              <a:tabLst/>
              <a:defRPr sz="2000" kern="0">
                <a:solidFill>
                  <a:srgbClr val="FFFFFF"/>
                </a:solidFill>
                <a:effectLst>
                  <a:glow rad="76200">
                    <a:srgbClr val="000000">
                      <a:alpha val="60000"/>
                    </a:srgbClr>
                  </a:glow>
                </a:effectLst>
                <a:latin typeface="Calibri" pitchFamily="34" charset="0"/>
                <a:cs typeface="Calibri" pitchFamily="34" charset="0"/>
              </a:defRPr>
            </a:lvl1pPr>
          </a:lstStyle>
          <a:p>
            <a:r>
              <a:rPr lang="en-US"/>
              <a:t>Elisha’s spring</a:t>
            </a:r>
            <a:endParaRPr lang="en-US" dirty="0"/>
          </a:p>
        </p:txBody>
      </p:sp>
      <p:sp>
        <p:nvSpPr>
          <p:cNvPr id="9" name="Oval 8"/>
          <p:cNvSpPr/>
          <p:nvPr/>
        </p:nvSpPr>
        <p:spPr>
          <a:xfrm>
            <a:off x="3748748" y="3719780"/>
            <a:ext cx="288328" cy="248824"/>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a:solidFill>
                <a:srgbClr val="000000"/>
              </a:solidFill>
              <a:latin typeface="Arial"/>
            </a:endParaRPr>
          </a:p>
        </p:txBody>
      </p:sp>
      <p:sp>
        <p:nvSpPr>
          <p:cNvPr id="10" name="Oval 9"/>
          <p:cNvSpPr/>
          <p:nvPr/>
        </p:nvSpPr>
        <p:spPr>
          <a:xfrm>
            <a:off x="4724400" y="4763055"/>
            <a:ext cx="288328" cy="248824"/>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a:solidFill>
                <a:srgbClr val="000000"/>
              </a:solidFill>
              <a:latin typeface="Arial"/>
            </a:endParaRPr>
          </a:p>
        </p:txBody>
      </p:sp>
      <p:sp>
        <p:nvSpPr>
          <p:cNvPr id="11" name="Oval 10"/>
          <p:cNvSpPr/>
          <p:nvPr/>
        </p:nvSpPr>
        <p:spPr>
          <a:xfrm>
            <a:off x="2218036" y="4790263"/>
            <a:ext cx="288328" cy="248824"/>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a:solidFill>
                <a:srgbClr val="000000"/>
              </a:solidFill>
              <a:latin typeface="Arial"/>
            </a:endParaRPr>
          </a:p>
        </p:txBody>
      </p:sp>
    </p:spTree>
    <p:extLst>
      <p:ext uri="{BB962C8B-B14F-4D97-AF65-F5344CB8AC3E}">
        <p14:creationId xmlns:p14="http://schemas.microsoft.com/office/powerpoint/2010/main" val="1361401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4914EA-6FA8-4111-8489-C55D6E6F7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“Joshua son of Nun Street,” sign in Jerusalem</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Joshua the son of Nun</a:t>
            </a:r>
          </a:p>
        </p:txBody>
      </p:sp>
    </p:spTree>
    <p:extLst>
      <p:ext uri="{BB962C8B-B14F-4D97-AF65-F5344CB8AC3E}">
        <p14:creationId xmlns:p14="http://schemas.microsoft.com/office/powerpoint/2010/main" val="1380137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491C050-F1D4-4772-8892-BBAC3C6370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Ruins of ancient Jericho (aerial view from the south)</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Go view the land, especially Jericho</a:t>
            </a:r>
          </a:p>
        </p:txBody>
      </p:sp>
    </p:spTree>
    <p:extLst>
      <p:ext uri="{BB962C8B-B14F-4D97-AF65-F5344CB8AC3E}">
        <p14:creationId xmlns:p14="http://schemas.microsoft.com/office/powerpoint/2010/main" val="2668284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C60129-CC18-44A1-B321-901F233C11B7}"/>
              </a:ext>
            </a:extLst>
          </p:cNvPr>
          <p:cNvPicPr>
            <a:picLocks noChangeAspect="1"/>
          </p:cNvPicPr>
          <p:nvPr/>
        </p:nvPicPr>
        <p:blipFill rotWithShape="1">
          <a:blip r:embed="rId3">
            <a:extLst>
              <a:ext uri="{28A0092B-C50C-407E-A947-70E740481C1C}">
                <a14:useLocalDpi xmlns:a14="http://schemas.microsoft.com/office/drawing/2010/main" val="0"/>
              </a:ext>
            </a:extLst>
          </a:blip>
          <a:srcRect l="2807" t="4660" r="3333" b="4290"/>
          <a:stretch/>
        </p:blipFill>
        <p:spPr>
          <a:xfrm>
            <a:off x="256674" y="481263"/>
            <a:ext cx="8582526" cy="5919538"/>
          </a:xfrm>
          <a:prstGeom prst="rect">
            <a:avLst/>
          </a:prstGeom>
        </p:spPr>
      </p:pic>
      <p:sp>
        <p:nvSpPr>
          <p:cNvPr id="2" name="Text Placeholder 1"/>
          <p:cNvSpPr>
            <a:spLocks noGrp="1"/>
          </p:cNvSpPr>
          <p:nvPr>
            <p:ph type="body" sz="quarter" idx="10"/>
          </p:nvPr>
        </p:nvSpPr>
        <p:spPr/>
        <p:txBody>
          <a:bodyPr/>
          <a:lstStyle/>
          <a:p>
            <a:r>
              <a:rPr lang="en-US" dirty="0"/>
              <a:t>Jericho area with tell and Elisha’s spring (aerial view from the southeast)</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Go view the land, especially Jericho</a:t>
            </a:r>
          </a:p>
        </p:txBody>
      </p:sp>
    </p:spTree>
    <p:extLst>
      <p:ext uri="{BB962C8B-B14F-4D97-AF65-F5344CB8AC3E}">
        <p14:creationId xmlns:p14="http://schemas.microsoft.com/office/powerpoint/2010/main" val="2315819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C60129-CC18-44A1-B321-901F233C11B7}"/>
              </a:ext>
            </a:extLst>
          </p:cNvPr>
          <p:cNvPicPr>
            <a:picLocks noChangeAspect="1"/>
          </p:cNvPicPr>
          <p:nvPr/>
        </p:nvPicPr>
        <p:blipFill rotWithShape="1">
          <a:blip r:embed="rId3">
            <a:extLst>
              <a:ext uri="{28A0092B-C50C-407E-A947-70E740481C1C}">
                <a14:useLocalDpi xmlns:a14="http://schemas.microsoft.com/office/drawing/2010/main" val="0"/>
              </a:ext>
            </a:extLst>
          </a:blip>
          <a:srcRect l="2807" t="4660" r="3333" b="4290"/>
          <a:stretch/>
        </p:blipFill>
        <p:spPr>
          <a:xfrm>
            <a:off x="256674" y="481263"/>
            <a:ext cx="8582526" cy="5919538"/>
          </a:xfrm>
          <a:prstGeom prst="rect">
            <a:avLst/>
          </a:prstGeom>
        </p:spPr>
      </p:pic>
      <p:sp>
        <p:nvSpPr>
          <p:cNvPr id="2" name="Text Placeholder 1"/>
          <p:cNvSpPr>
            <a:spLocks noGrp="1"/>
          </p:cNvSpPr>
          <p:nvPr>
            <p:ph type="body" sz="quarter" idx="10"/>
          </p:nvPr>
        </p:nvSpPr>
        <p:spPr/>
        <p:txBody>
          <a:bodyPr/>
          <a:lstStyle/>
          <a:p>
            <a:r>
              <a:rPr lang="en-US" dirty="0"/>
              <a:t>Jericho area with tell and Elisha’s spring (aerial view from the southeast)</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Go view the land, especially Jericho</a:t>
            </a:r>
          </a:p>
        </p:txBody>
      </p:sp>
      <p:sp>
        <p:nvSpPr>
          <p:cNvPr id="16" name="Line 7">
            <a:extLst>
              <a:ext uri="{FF2B5EF4-FFF2-40B4-BE49-F238E27FC236}">
                <a16:creationId xmlns:a16="http://schemas.microsoft.com/office/drawing/2014/main" id="{AC9895AD-45E8-4C88-923F-5C5289927B13}"/>
              </a:ext>
            </a:extLst>
          </p:cNvPr>
          <p:cNvSpPr>
            <a:spLocks noChangeShapeType="1"/>
          </p:cNvSpPr>
          <p:nvPr/>
        </p:nvSpPr>
        <p:spPr bwMode="auto">
          <a:xfrm flipH="1" flipV="1">
            <a:off x="1295400" y="511632"/>
            <a:ext cx="457200" cy="152400"/>
          </a:xfrm>
          <a:prstGeom prst="line">
            <a:avLst/>
          </a:prstGeom>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err="1">
              <a:ln>
                <a:noFill/>
              </a:ln>
              <a:solidFill>
                <a:srgbClr val="FFFF00"/>
              </a:solidFill>
              <a:effectLst>
                <a:glow rad="76200">
                  <a:srgbClr val="000000">
                    <a:alpha val="60000"/>
                  </a:srgbClr>
                </a:glow>
              </a:effectLst>
              <a:uLnTx/>
              <a:uFillTx/>
              <a:latin typeface="Arial"/>
              <a:cs typeface="Calibri" pitchFamily="34" charset="0"/>
            </a:endParaRPr>
          </a:p>
        </p:txBody>
      </p:sp>
      <p:sp>
        <p:nvSpPr>
          <p:cNvPr id="17" name="Line 12">
            <a:extLst>
              <a:ext uri="{FF2B5EF4-FFF2-40B4-BE49-F238E27FC236}">
                <a16:creationId xmlns:a16="http://schemas.microsoft.com/office/drawing/2014/main" id="{DEEA5D31-C00A-430B-9AB8-57221F7F153A}"/>
              </a:ext>
            </a:extLst>
          </p:cNvPr>
          <p:cNvSpPr>
            <a:spLocks noChangeShapeType="1"/>
          </p:cNvSpPr>
          <p:nvPr/>
        </p:nvSpPr>
        <p:spPr bwMode="auto">
          <a:xfrm flipH="1">
            <a:off x="6847114" y="2057400"/>
            <a:ext cx="0" cy="568162"/>
          </a:xfrm>
          <a:prstGeom prst="line">
            <a:avLst/>
          </a:prstGeom>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err="1">
              <a:ln>
                <a:noFill/>
              </a:ln>
              <a:solidFill>
                <a:srgbClr val="FFFF00"/>
              </a:solidFill>
              <a:effectLst>
                <a:glow rad="76200">
                  <a:srgbClr val="000000">
                    <a:alpha val="60000"/>
                  </a:srgbClr>
                </a:glow>
              </a:effectLst>
              <a:uLnTx/>
              <a:uFillTx/>
              <a:latin typeface="Arial"/>
              <a:cs typeface="Calibri" pitchFamily="34" charset="0"/>
            </a:endParaRPr>
          </a:p>
        </p:txBody>
      </p:sp>
      <p:sp>
        <p:nvSpPr>
          <p:cNvPr id="18" name="Text Box 13">
            <a:extLst>
              <a:ext uri="{FF2B5EF4-FFF2-40B4-BE49-F238E27FC236}">
                <a16:creationId xmlns:a16="http://schemas.microsoft.com/office/drawing/2014/main" id="{A8A0DCD0-11A9-421C-BAB7-482B5111AED5}"/>
              </a:ext>
            </a:extLst>
          </p:cNvPr>
          <p:cNvSpPr txBox="1">
            <a:spLocks noChangeArrowheads="1"/>
          </p:cNvSpPr>
          <p:nvPr/>
        </p:nvSpPr>
        <p:spPr bwMode="auto">
          <a:xfrm>
            <a:off x="1676403" y="511632"/>
            <a:ext cx="1143000" cy="707886"/>
          </a:xfrm>
          <a:prstGeom prst="rect">
            <a:avLst/>
          </a:prstGeom>
          <a:noFill/>
          <a:ln w="9525">
            <a:noFill/>
            <a:miter lim="800000"/>
            <a:headEnd/>
            <a:tailEnd/>
          </a:ln>
        </p:spPr>
        <p:txBody>
          <a:bodyPr>
            <a:spAutoFit/>
          </a:bodyPr>
          <a:lstStyle/>
          <a:p>
            <a:pPr algn="ctr" fontAlgn="base">
              <a:spcBef>
                <a:spcPct val="0"/>
              </a:spcBef>
              <a:spcAft>
                <a:spcPct val="0"/>
              </a:spcAft>
              <a:defRPr/>
            </a:pPr>
            <a:r>
              <a:rPr lang="en-US" sz="2000" kern="0" dirty="0">
                <a:solidFill>
                  <a:srgbClr val="FFFF00"/>
                </a:solidFill>
                <a:effectLst>
                  <a:glow rad="76200">
                    <a:srgbClr val="000000">
                      <a:alpha val="60000"/>
                    </a:srgbClr>
                  </a:glow>
                </a:effectLst>
                <a:latin typeface="Calibri" pitchFamily="34" charset="0"/>
                <a:cs typeface="Calibri" pitchFamily="34" charset="0"/>
              </a:rPr>
              <a:t>Jebel </a:t>
            </a:r>
            <a:r>
              <a:rPr lang="en-US" sz="2000" kern="0" dirty="0" err="1">
                <a:solidFill>
                  <a:srgbClr val="FFFF00"/>
                </a:solidFill>
                <a:effectLst>
                  <a:glow rad="76200">
                    <a:srgbClr val="000000">
                      <a:alpha val="60000"/>
                    </a:srgbClr>
                  </a:glow>
                </a:effectLst>
                <a:latin typeface="Calibri" pitchFamily="34" charset="0"/>
                <a:cs typeface="Calibri" pitchFamily="34" charset="0"/>
              </a:rPr>
              <a:t>Kuruntul</a:t>
            </a:r>
            <a:endParaRPr lang="en-US" sz="2000" kern="0" dirty="0">
              <a:solidFill>
                <a:srgbClr val="FFFF00"/>
              </a:solidFill>
              <a:effectLst>
                <a:glow rad="76200">
                  <a:srgbClr val="000000">
                    <a:alpha val="60000"/>
                  </a:srgbClr>
                </a:glow>
              </a:effectLst>
              <a:latin typeface="Calibri" pitchFamily="34" charset="0"/>
              <a:cs typeface="Calibri" pitchFamily="34" charset="0"/>
            </a:endParaRPr>
          </a:p>
        </p:txBody>
      </p:sp>
      <p:sp>
        <p:nvSpPr>
          <p:cNvPr id="19" name="Text Box 14">
            <a:extLst>
              <a:ext uri="{FF2B5EF4-FFF2-40B4-BE49-F238E27FC236}">
                <a16:creationId xmlns:a16="http://schemas.microsoft.com/office/drawing/2014/main" id="{A62782E3-CCCB-4AC8-B319-57D30348F356}"/>
              </a:ext>
            </a:extLst>
          </p:cNvPr>
          <p:cNvSpPr txBox="1">
            <a:spLocks noChangeArrowheads="1"/>
          </p:cNvSpPr>
          <p:nvPr/>
        </p:nvSpPr>
        <p:spPr bwMode="auto">
          <a:xfrm>
            <a:off x="6052457" y="1657290"/>
            <a:ext cx="1807029" cy="400110"/>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n-US" sz="2000" kern="0" dirty="0">
                <a:solidFill>
                  <a:srgbClr val="FFFF00"/>
                </a:solidFill>
                <a:effectLst>
                  <a:glow rad="76200">
                    <a:srgbClr val="000000">
                      <a:alpha val="60000"/>
                    </a:srgbClr>
                  </a:glow>
                </a:effectLst>
                <a:latin typeface="Calibri" pitchFamily="34" charset="0"/>
                <a:cs typeface="Calibri" pitchFamily="34" charset="0"/>
              </a:rPr>
              <a:t>Jericho</a:t>
            </a:r>
          </a:p>
        </p:txBody>
      </p:sp>
      <p:sp>
        <p:nvSpPr>
          <p:cNvPr id="20" name="Line 12">
            <a:extLst>
              <a:ext uri="{FF2B5EF4-FFF2-40B4-BE49-F238E27FC236}">
                <a16:creationId xmlns:a16="http://schemas.microsoft.com/office/drawing/2014/main" id="{916BCC06-D64B-422C-BEC9-F3861B061404}"/>
              </a:ext>
            </a:extLst>
          </p:cNvPr>
          <p:cNvSpPr>
            <a:spLocks noChangeShapeType="1"/>
          </p:cNvSpPr>
          <p:nvPr/>
        </p:nvSpPr>
        <p:spPr bwMode="auto">
          <a:xfrm flipH="1">
            <a:off x="4082143" y="5028087"/>
            <a:ext cx="0" cy="568162"/>
          </a:xfrm>
          <a:prstGeom prst="line">
            <a:avLst/>
          </a:prstGeom>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err="1">
              <a:ln>
                <a:noFill/>
              </a:ln>
              <a:solidFill>
                <a:srgbClr val="FFFF00"/>
              </a:solidFill>
              <a:effectLst>
                <a:glow rad="76200">
                  <a:srgbClr val="000000">
                    <a:alpha val="60000"/>
                  </a:srgbClr>
                </a:glow>
              </a:effectLst>
              <a:uLnTx/>
              <a:uFillTx/>
              <a:latin typeface="Arial"/>
              <a:cs typeface="Calibri" pitchFamily="34" charset="0"/>
            </a:endParaRPr>
          </a:p>
        </p:txBody>
      </p:sp>
      <p:sp>
        <p:nvSpPr>
          <p:cNvPr id="21" name="Text Box 14">
            <a:extLst>
              <a:ext uri="{FF2B5EF4-FFF2-40B4-BE49-F238E27FC236}">
                <a16:creationId xmlns:a16="http://schemas.microsoft.com/office/drawing/2014/main" id="{6DD36762-B29D-4EFF-9102-19F7DA0C2271}"/>
              </a:ext>
            </a:extLst>
          </p:cNvPr>
          <p:cNvSpPr txBox="1">
            <a:spLocks noChangeArrowheads="1"/>
          </p:cNvSpPr>
          <p:nvPr/>
        </p:nvSpPr>
        <p:spPr bwMode="auto">
          <a:xfrm>
            <a:off x="2819403" y="4627977"/>
            <a:ext cx="2471050" cy="400110"/>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n-US" sz="2000" kern="0" dirty="0">
                <a:solidFill>
                  <a:srgbClr val="FFFF00"/>
                </a:solidFill>
                <a:effectLst>
                  <a:glow rad="76200">
                    <a:srgbClr val="000000">
                      <a:alpha val="60000"/>
                    </a:srgbClr>
                  </a:glow>
                </a:effectLst>
                <a:latin typeface="Calibri" pitchFamily="34" charset="0"/>
                <a:cs typeface="Calibri" pitchFamily="34" charset="0"/>
              </a:rPr>
              <a:t>Tell es-Samarat</a:t>
            </a:r>
          </a:p>
        </p:txBody>
      </p:sp>
    </p:spTree>
    <p:extLst>
      <p:ext uri="{BB962C8B-B14F-4D97-AF65-F5344CB8AC3E}">
        <p14:creationId xmlns:p14="http://schemas.microsoft.com/office/powerpoint/2010/main" val="3899396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30" y="0"/>
            <a:ext cx="4320540" cy="6858000"/>
          </a:xfrm>
          <a:prstGeom prst="rect">
            <a:avLst/>
          </a:prstGeom>
        </p:spPr>
      </p:pic>
      <p:sp>
        <p:nvSpPr>
          <p:cNvPr id="2" name="Text Placeholder 1"/>
          <p:cNvSpPr>
            <a:spLocks noGrp="1"/>
          </p:cNvSpPr>
          <p:nvPr>
            <p:ph type="body" sz="quarter" idx="10"/>
          </p:nvPr>
        </p:nvSpPr>
        <p:spPr/>
        <p:txBody>
          <a:bodyPr/>
          <a:lstStyle/>
          <a:p>
            <a:r>
              <a:rPr lang="en-US" dirty="0"/>
              <a:t>“City of the Moon” sculpture at Jericho</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Go view the land, especially Jericho</a:t>
            </a:r>
          </a:p>
        </p:txBody>
      </p:sp>
    </p:spTree>
    <p:extLst>
      <p:ext uri="{BB962C8B-B14F-4D97-AF65-F5344CB8AC3E}">
        <p14:creationId xmlns:p14="http://schemas.microsoft.com/office/powerpoint/2010/main" val="1826119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Mudbrick house at Jericho</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they came into the house of a prostitute whose name was Rahab</a:t>
            </a:r>
          </a:p>
        </p:txBody>
      </p:sp>
      <p:pic>
        <p:nvPicPr>
          <p:cNvPr id="5" name="Picture 4" descr="Jericho mudbrick house with palm tree, tb05110687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122"/>
            <a:ext cx="9144000" cy="6080760"/>
          </a:xfrm>
          <a:prstGeom prst="rect">
            <a:avLst/>
          </a:prstGeom>
        </p:spPr>
      </p:pic>
    </p:spTree>
    <p:extLst>
      <p:ext uri="{BB962C8B-B14F-4D97-AF65-F5344CB8AC3E}">
        <p14:creationId xmlns:p14="http://schemas.microsoft.com/office/powerpoint/2010/main" val="1086559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giddo Middle Bronze gate, tb0329011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Middle Bronze gate at Megiddo, circa 1700 BC</a:t>
            </a:r>
          </a:p>
        </p:txBody>
      </p:sp>
      <p:sp>
        <p:nvSpPr>
          <p:cNvPr id="3" name="Text Placeholder 2"/>
          <p:cNvSpPr>
            <a:spLocks noGrp="1"/>
          </p:cNvSpPr>
          <p:nvPr>
            <p:ph type="body" sz="quarter" idx="12"/>
          </p:nvPr>
        </p:nvSpPr>
        <p:spPr/>
        <p:txBody>
          <a:bodyPr/>
          <a:lstStyle/>
          <a:p>
            <a:r>
              <a:rPr lang="en-US" dirty="0"/>
              <a:t>2:5</a:t>
            </a:r>
          </a:p>
        </p:txBody>
      </p:sp>
      <p:sp>
        <p:nvSpPr>
          <p:cNvPr id="4" name="Title 3"/>
          <p:cNvSpPr>
            <a:spLocks noGrp="1"/>
          </p:cNvSpPr>
          <p:nvPr>
            <p:ph type="title"/>
          </p:nvPr>
        </p:nvSpPr>
        <p:spPr/>
        <p:txBody>
          <a:bodyPr/>
          <a:lstStyle/>
          <a:p>
            <a:r>
              <a:rPr lang="en-US" dirty="0"/>
              <a:t>When it was time to shut the gate</a:t>
            </a:r>
          </a:p>
        </p:txBody>
      </p:sp>
    </p:spTree>
    <p:extLst>
      <p:ext uri="{BB962C8B-B14F-4D97-AF65-F5344CB8AC3E}">
        <p14:creationId xmlns:p14="http://schemas.microsoft.com/office/powerpoint/2010/main" val="1959148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Middle Bronze mudbrick gate at Dan, circa 1800 BC</a:t>
            </a:r>
          </a:p>
        </p:txBody>
      </p:sp>
      <p:sp>
        <p:nvSpPr>
          <p:cNvPr id="3" name="Text Placeholder 2"/>
          <p:cNvSpPr>
            <a:spLocks noGrp="1"/>
          </p:cNvSpPr>
          <p:nvPr>
            <p:ph type="body" sz="quarter" idx="12"/>
          </p:nvPr>
        </p:nvSpPr>
        <p:spPr/>
        <p:txBody>
          <a:bodyPr/>
          <a:lstStyle/>
          <a:p>
            <a:r>
              <a:rPr lang="en-US" dirty="0"/>
              <a:t>2:5</a:t>
            </a:r>
          </a:p>
        </p:txBody>
      </p:sp>
      <p:sp>
        <p:nvSpPr>
          <p:cNvPr id="4" name="Title 3"/>
          <p:cNvSpPr>
            <a:spLocks noGrp="1"/>
          </p:cNvSpPr>
          <p:nvPr>
            <p:ph type="title"/>
          </p:nvPr>
        </p:nvSpPr>
        <p:spPr/>
        <p:txBody>
          <a:bodyPr/>
          <a:lstStyle/>
          <a:p>
            <a:r>
              <a:rPr lang="en-US" dirty="0"/>
              <a:t>When it was time to shut the gate</a:t>
            </a:r>
          </a:p>
        </p:txBody>
      </p:sp>
      <p:pic>
        <p:nvPicPr>
          <p:cNvPr id="5" name="Picture 4" descr="Dan Middle Bronze mudbrick gate, tb0112063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122"/>
            <a:ext cx="9144000" cy="6080760"/>
          </a:xfrm>
          <a:prstGeom prst="rect">
            <a:avLst/>
          </a:prstGeom>
        </p:spPr>
      </p:pic>
    </p:spTree>
    <p:extLst>
      <p:ext uri="{BB962C8B-B14F-4D97-AF65-F5344CB8AC3E}">
        <p14:creationId xmlns:p14="http://schemas.microsoft.com/office/powerpoint/2010/main" val="1874056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“Jericho Gate” sign</a:t>
            </a:r>
          </a:p>
        </p:txBody>
      </p:sp>
      <p:sp>
        <p:nvSpPr>
          <p:cNvPr id="3" name="Text Placeholder 2"/>
          <p:cNvSpPr>
            <a:spLocks noGrp="1"/>
          </p:cNvSpPr>
          <p:nvPr>
            <p:ph type="body" sz="quarter" idx="12"/>
          </p:nvPr>
        </p:nvSpPr>
        <p:spPr/>
        <p:txBody>
          <a:bodyPr/>
          <a:lstStyle/>
          <a:p>
            <a:r>
              <a:rPr lang="en-US" dirty="0"/>
              <a:t>2:5</a:t>
            </a:r>
          </a:p>
        </p:txBody>
      </p:sp>
      <p:sp>
        <p:nvSpPr>
          <p:cNvPr id="4" name="Title 3"/>
          <p:cNvSpPr>
            <a:spLocks noGrp="1"/>
          </p:cNvSpPr>
          <p:nvPr>
            <p:ph type="title"/>
          </p:nvPr>
        </p:nvSpPr>
        <p:spPr/>
        <p:txBody>
          <a:bodyPr/>
          <a:lstStyle/>
          <a:p>
            <a:r>
              <a:rPr lang="en-US" dirty="0"/>
              <a:t>When it was time to shut the gate</a:t>
            </a:r>
          </a:p>
        </p:txBody>
      </p:sp>
      <p:pic>
        <p:nvPicPr>
          <p:cNvPr id="5" name="Picture 4" descr="Jericho Gate sign, tb1130065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26480"/>
          </a:xfrm>
          <a:prstGeom prst="rect">
            <a:avLst/>
          </a:prstGeom>
        </p:spPr>
      </p:pic>
    </p:spTree>
    <p:extLst>
      <p:ext uri="{BB962C8B-B14F-4D97-AF65-F5344CB8AC3E}">
        <p14:creationId xmlns:p14="http://schemas.microsoft.com/office/powerpoint/2010/main" val="1560796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affa Gate closed, showing Needle's Eye, mat049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983707" cy="6858000"/>
          </a:xfrm>
          <a:prstGeom prst="rect">
            <a:avLst/>
          </a:prstGeom>
        </p:spPr>
      </p:pic>
      <p:sp>
        <p:nvSpPr>
          <p:cNvPr id="2" name="Text Placeholder 1"/>
          <p:cNvSpPr>
            <a:spLocks noGrp="1"/>
          </p:cNvSpPr>
          <p:nvPr>
            <p:ph type="body" sz="quarter" idx="10"/>
          </p:nvPr>
        </p:nvSpPr>
        <p:spPr/>
        <p:txBody>
          <a:bodyPr/>
          <a:lstStyle/>
          <a:p>
            <a:r>
              <a:rPr lang="en-US" dirty="0"/>
              <a:t>Jaffa Gate in Jerusalem, closed</a:t>
            </a:r>
          </a:p>
        </p:txBody>
      </p:sp>
      <p:sp>
        <p:nvSpPr>
          <p:cNvPr id="3" name="Text Placeholder 2"/>
          <p:cNvSpPr>
            <a:spLocks noGrp="1"/>
          </p:cNvSpPr>
          <p:nvPr>
            <p:ph type="body" sz="quarter" idx="12"/>
          </p:nvPr>
        </p:nvSpPr>
        <p:spPr/>
        <p:txBody>
          <a:bodyPr/>
          <a:lstStyle/>
          <a:p>
            <a:r>
              <a:rPr lang="en-US" dirty="0"/>
              <a:t>2:5</a:t>
            </a:r>
          </a:p>
        </p:txBody>
      </p:sp>
      <p:sp>
        <p:nvSpPr>
          <p:cNvPr id="4" name="Title 3"/>
          <p:cNvSpPr>
            <a:spLocks noGrp="1"/>
          </p:cNvSpPr>
          <p:nvPr>
            <p:ph type="title"/>
          </p:nvPr>
        </p:nvSpPr>
        <p:spPr/>
        <p:txBody>
          <a:bodyPr/>
          <a:lstStyle/>
          <a:p>
            <a:r>
              <a:rPr lang="en-US" dirty="0"/>
              <a:t>When it was time to shut the gate</a:t>
            </a:r>
          </a:p>
        </p:txBody>
      </p:sp>
    </p:spTree>
    <p:extLst>
      <p:ext uri="{BB962C8B-B14F-4D97-AF65-F5344CB8AC3E}">
        <p14:creationId xmlns:p14="http://schemas.microsoft.com/office/powerpoint/2010/main" val="1770027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40AA5AC-4373-402D-A651-69321357D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Kitchen roof at </a:t>
            </a:r>
            <a:r>
              <a:rPr lang="en-US" dirty="0" err="1"/>
              <a:t>Qatzrin</a:t>
            </a:r>
            <a:endParaRPr lang="en-US" dirty="0"/>
          </a:p>
        </p:txBody>
      </p:sp>
      <p:sp>
        <p:nvSpPr>
          <p:cNvPr id="3" name="Text Placeholder 2"/>
          <p:cNvSpPr>
            <a:spLocks noGrp="1"/>
          </p:cNvSpPr>
          <p:nvPr>
            <p:ph type="body" sz="quarter" idx="12"/>
          </p:nvPr>
        </p:nvSpPr>
        <p:spPr/>
        <p:txBody>
          <a:bodyPr/>
          <a:lstStyle/>
          <a:p>
            <a:r>
              <a:rPr lang="en-US" dirty="0"/>
              <a:t>2:6</a:t>
            </a:r>
          </a:p>
        </p:txBody>
      </p:sp>
      <p:sp>
        <p:nvSpPr>
          <p:cNvPr id="4" name="Title 3"/>
          <p:cNvSpPr>
            <a:spLocks noGrp="1"/>
          </p:cNvSpPr>
          <p:nvPr>
            <p:ph type="title"/>
          </p:nvPr>
        </p:nvSpPr>
        <p:spPr/>
        <p:txBody>
          <a:bodyPr/>
          <a:lstStyle/>
          <a:p>
            <a:r>
              <a:rPr lang="en-US" dirty="0"/>
              <a:t>But she had brought them up to the roof</a:t>
            </a:r>
          </a:p>
        </p:txBody>
      </p:sp>
    </p:spTree>
    <p:extLst>
      <p:ext uri="{BB962C8B-B14F-4D97-AF65-F5344CB8AC3E}">
        <p14:creationId xmlns:p14="http://schemas.microsoft.com/office/powerpoint/2010/main" val="718200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2970E1-A358-7742-A935-335E19D20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4"/>
            <a:ext cx="9144000" cy="6855712"/>
          </a:xfrm>
          <a:prstGeom prst="rect">
            <a:avLst/>
          </a:prstGeom>
        </p:spPr>
      </p:pic>
      <p:sp>
        <p:nvSpPr>
          <p:cNvPr id="2" name="Text Placeholder 1"/>
          <p:cNvSpPr>
            <a:spLocks noGrp="1"/>
          </p:cNvSpPr>
          <p:nvPr>
            <p:ph type="body" sz="quarter" idx="10"/>
          </p:nvPr>
        </p:nvSpPr>
        <p:spPr/>
        <p:txBody>
          <a:bodyPr/>
          <a:lstStyle/>
          <a:p>
            <a:r>
              <a:rPr lang="en-US" dirty="0"/>
              <a:t>Route of spies from the Plains of Moab to Jericho</a:t>
            </a:r>
          </a:p>
        </p:txBody>
      </p:sp>
      <p:sp>
        <p:nvSpPr>
          <p:cNvPr id="3" name="Text Placeholder 2"/>
          <p:cNvSpPr>
            <a:spLocks noGrp="1"/>
          </p:cNvSpPr>
          <p:nvPr>
            <p:ph type="body" sz="quarter" idx="12"/>
          </p:nvPr>
        </p:nvSpPr>
        <p:spPr/>
        <p:txBody>
          <a:bodyPr/>
          <a:lstStyle/>
          <a:p>
            <a:r>
              <a:rPr lang="en-US" dirty="0"/>
              <a:t>2:1</a:t>
            </a:r>
          </a:p>
        </p:txBody>
      </p:sp>
      <p:sp>
        <p:nvSpPr>
          <p:cNvPr id="6" name="Title 3"/>
          <p:cNvSpPr>
            <a:spLocks noGrp="1"/>
          </p:cNvSpPr>
          <p:nvPr>
            <p:ph type="title"/>
          </p:nvPr>
        </p:nvSpPr>
        <p:spPr/>
        <p:txBody>
          <a:bodyPr/>
          <a:lstStyle/>
          <a:p>
            <a:r>
              <a:rPr lang="en-US" dirty="0"/>
              <a:t>And Joshua the son of Nun sent out of Shittim two men as spies secretly</a:t>
            </a:r>
          </a:p>
        </p:txBody>
      </p:sp>
      <p:sp>
        <p:nvSpPr>
          <p:cNvPr id="7" name="Text Box 12"/>
          <p:cNvSpPr txBox="1">
            <a:spLocks noChangeArrowheads="1"/>
          </p:cNvSpPr>
          <p:nvPr/>
        </p:nvSpPr>
        <p:spPr bwMode="auto">
          <a:xfrm>
            <a:off x="3968089" y="6200245"/>
            <a:ext cx="960519" cy="338554"/>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R="0" lvl="0" indent="0" fontAlgn="base">
              <a:lnSpc>
                <a:spcPct val="100000"/>
              </a:lnSpc>
              <a:spcBef>
                <a:spcPct val="0"/>
              </a:spcBef>
              <a:spcAft>
                <a:spcPct val="0"/>
              </a:spcAft>
              <a:buClrTx/>
              <a:buSzTx/>
              <a:buFontTx/>
              <a:buNone/>
              <a:tabLst/>
              <a:defRPr/>
            </a:pPr>
            <a:r>
              <a:rPr lang="en-US" sz="1600" kern="0" dirty="0">
                <a:solidFill>
                  <a:srgbClr val="FEFFFF"/>
                </a:solidFill>
                <a:effectLst>
                  <a:glow rad="76200">
                    <a:srgbClr val="010000">
                      <a:alpha val="60000"/>
                    </a:srgbClr>
                  </a:glow>
                </a:effectLst>
              </a:rPr>
              <a:t>Dead Sea</a:t>
            </a:r>
          </a:p>
        </p:txBody>
      </p:sp>
      <p:sp>
        <p:nvSpPr>
          <p:cNvPr id="8" name="Text Box 12"/>
          <p:cNvSpPr txBox="1">
            <a:spLocks noChangeArrowheads="1"/>
          </p:cNvSpPr>
          <p:nvPr/>
        </p:nvSpPr>
        <p:spPr bwMode="auto">
          <a:xfrm rot="4108518">
            <a:off x="3784726" y="2226691"/>
            <a:ext cx="1713122" cy="338554"/>
          </a:xfrm>
          <a:prstGeom prst="rect">
            <a:avLst/>
          </a:prstGeom>
          <a:noFill/>
          <a:ln w="9525">
            <a:noFill/>
            <a:miter lim="800000"/>
            <a:headEnd/>
            <a:tailEnd/>
          </a:ln>
          <a:effectLst/>
        </p:spPr>
        <p:txBody>
          <a:bodyPr wrap="squar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R="0" lvl="0" indent="0" fontAlgn="base">
              <a:lnSpc>
                <a:spcPct val="100000"/>
              </a:lnSpc>
              <a:spcBef>
                <a:spcPct val="0"/>
              </a:spcBef>
              <a:spcAft>
                <a:spcPct val="0"/>
              </a:spcAft>
              <a:buClrTx/>
              <a:buSzTx/>
              <a:buFontTx/>
              <a:buNone/>
              <a:tabLst/>
              <a:defRPr/>
            </a:pPr>
            <a:r>
              <a:rPr lang="en-US" sz="1600" kern="0" dirty="0">
                <a:solidFill>
                  <a:srgbClr val="FEFFFF"/>
                </a:solidFill>
                <a:effectLst>
                  <a:glow rad="76200">
                    <a:srgbClr val="010000">
                      <a:alpha val="60000"/>
                    </a:srgbClr>
                  </a:glow>
                </a:effectLst>
              </a:rPr>
              <a:t>Jordan River</a:t>
            </a:r>
          </a:p>
        </p:txBody>
      </p:sp>
      <p:sp>
        <p:nvSpPr>
          <p:cNvPr id="9" name="Text Box 12"/>
          <p:cNvSpPr txBox="1">
            <a:spLocks noChangeArrowheads="1"/>
          </p:cNvSpPr>
          <p:nvPr/>
        </p:nvSpPr>
        <p:spPr bwMode="auto">
          <a:xfrm>
            <a:off x="6546356" y="4795886"/>
            <a:ext cx="1677062" cy="584775"/>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fontAlgn="base">
              <a:spcBef>
                <a:spcPct val="0"/>
              </a:spcBef>
              <a:spcAft>
                <a:spcPct val="0"/>
              </a:spcAft>
              <a:defRPr/>
            </a:pPr>
            <a:r>
              <a:rPr lang="en-US" sz="1600" kern="0" dirty="0">
                <a:solidFill>
                  <a:srgbClr val="FEFFFF"/>
                </a:solidFill>
                <a:effectLst>
                  <a:glow rad="76200">
                    <a:srgbClr val="010000">
                      <a:alpha val="60000"/>
                    </a:srgbClr>
                  </a:glow>
                </a:effectLst>
              </a:rPr>
              <a:t>Abel-shittim?</a:t>
            </a:r>
          </a:p>
          <a:p>
            <a:pPr fontAlgn="base">
              <a:spcBef>
                <a:spcPct val="0"/>
              </a:spcBef>
              <a:spcAft>
                <a:spcPct val="0"/>
              </a:spcAft>
              <a:defRPr/>
            </a:pPr>
            <a:r>
              <a:rPr lang="en-US" sz="1600" kern="0" dirty="0">
                <a:solidFill>
                  <a:srgbClr val="FEFFFF"/>
                </a:solidFill>
                <a:effectLst>
                  <a:glow rad="76200">
                    <a:srgbClr val="010000">
                      <a:alpha val="60000"/>
                    </a:srgbClr>
                  </a:glow>
                </a:effectLst>
              </a:rPr>
              <a:t>(Tell el-Hammam)</a:t>
            </a:r>
          </a:p>
        </p:txBody>
      </p:sp>
      <p:sp>
        <p:nvSpPr>
          <p:cNvPr id="14" name="Text Box 12">
            <a:extLst>
              <a:ext uri="{FF2B5EF4-FFF2-40B4-BE49-F238E27FC236}">
                <a16:creationId xmlns:a16="http://schemas.microsoft.com/office/drawing/2014/main" id="{E9CF3F8C-3E50-1A4C-8852-761FD1412FDB}"/>
              </a:ext>
            </a:extLst>
          </p:cNvPr>
          <p:cNvSpPr txBox="1">
            <a:spLocks noChangeArrowheads="1"/>
          </p:cNvSpPr>
          <p:nvPr/>
        </p:nvSpPr>
        <p:spPr bwMode="auto">
          <a:xfrm>
            <a:off x="1437163" y="3941348"/>
            <a:ext cx="1418978" cy="483081"/>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R="0" lvl="0" indent="0" fontAlgn="base">
              <a:lnSpc>
                <a:spcPts val="1500"/>
              </a:lnSpc>
              <a:spcBef>
                <a:spcPct val="0"/>
              </a:spcBef>
              <a:spcAft>
                <a:spcPct val="0"/>
              </a:spcAft>
              <a:buClrTx/>
              <a:buSzTx/>
              <a:buFontTx/>
              <a:buNone/>
              <a:tabLst/>
              <a:defRPr/>
            </a:pPr>
            <a:r>
              <a:rPr lang="en-US" sz="1600" kern="0" dirty="0">
                <a:solidFill>
                  <a:srgbClr val="FEFFFF"/>
                </a:solidFill>
                <a:effectLst>
                  <a:glow rad="76200">
                    <a:srgbClr val="010000">
                      <a:alpha val="60000"/>
                    </a:srgbClr>
                  </a:glow>
                </a:effectLst>
              </a:rPr>
              <a:t>Jericho</a:t>
            </a:r>
          </a:p>
          <a:p>
            <a:pPr fontAlgn="base">
              <a:lnSpc>
                <a:spcPts val="1500"/>
              </a:lnSpc>
              <a:spcBef>
                <a:spcPct val="0"/>
              </a:spcBef>
              <a:spcAft>
                <a:spcPct val="0"/>
              </a:spcAft>
              <a:defRPr/>
            </a:pPr>
            <a:r>
              <a:rPr lang="en-US" sz="1600" kern="0" dirty="0">
                <a:solidFill>
                  <a:srgbClr val="FEFFFF"/>
                </a:solidFill>
                <a:effectLst>
                  <a:glow rad="76200">
                    <a:srgbClr val="010000">
                      <a:alpha val="60000"/>
                    </a:srgbClr>
                  </a:glow>
                </a:effectLst>
              </a:rPr>
              <a:t>(Tell </a:t>
            </a:r>
            <a:r>
              <a:rPr lang="en-US" sz="1600" kern="0" dirty="0" err="1">
                <a:solidFill>
                  <a:srgbClr val="FEFFFF"/>
                </a:solidFill>
                <a:effectLst>
                  <a:glow rad="76200">
                    <a:srgbClr val="010000">
                      <a:alpha val="60000"/>
                    </a:srgbClr>
                  </a:glow>
                </a:effectLst>
              </a:rPr>
              <a:t>es</a:t>
            </a:r>
            <a:r>
              <a:rPr lang="en-US" sz="1600" kern="0" dirty="0">
                <a:solidFill>
                  <a:srgbClr val="FEFFFF"/>
                </a:solidFill>
                <a:effectLst>
                  <a:glow rad="76200">
                    <a:srgbClr val="010000">
                      <a:alpha val="60000"/>
                    </a:srgbClr>
                  </a:glow>
                </a:effectLst>
              </a:rPr>
              <a:t>-Sultan)</a:t>
            </a:r>
          </a:p>
        </p:txBody>
      </p:sp>
      <p:sp>
        <p:nvSpPr>
          <p:cNvPr id="12" name="Text Box 12">
            <a:extLst>
              <a:ext uri="{FF2B5EF4-FFF2-40B4-BE49-F238E27FC236}">
                <a16:creationId xmlns:a16="http://schemas.microsoft.com/office/drawing/2014/main" id="{FB012EC8-DADB-2B45-AFB3-26FE39A1A5A6}"/>
              </a:ext>
            </a:extLst>
          </p:cNvPr>
          <p:cNvSpPr txBox="1">
            <a:spLocks noChangeArrowheads="1"/>
          </p:cNvSpPr>
          <p:nvPr/>
        </p:nvSpPr>
        <p:spPr bwMode="auto">
          <a:xfrm>
            <a:off x="5921024" y="3755996"/>
            <a:ext cx="1463862" cy="584775"/>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fontAlgn="base">
              <a:spcBef>
                <a:spcPct val="0"/>
              </a:spcBef>
              <a:spcAft>
                <a:spcPct val="0"/>
              </a:spcAft>
              <a:defRPr/>
            </a:pPr>
            <a:r>
              <a:rPr lang="en-US" sz="1600" kern="0" dirty="0">
                <a:solidFill>
                  <a:srgbClr val="FEFFFF"/>
                </a:solidFill>
                <a:effectLst>
                  <a:glow rad="76200">
                    <a:srgbClr val="010000">
                      <a:alpha val="60000"/>
                    </a:srgbClr>
                  </a:glow>
                </a:effectLst>
              </a:rPr>
              <a:t>Abel-shittim?</a:t>
            </a:r>
          </a:p>
          <a:p>
            <a:pPr fontAlgn="base">
              <a:spcBef>
                <a:spcPct val="0"/>
              </a:spcBef>
              <a:spcAft>
                <a:spcPct val="0"/>
              </a:spcAft>
              <a:defRPr/>
            </a:pPr>
            <a:r>
              <a:rPr lang="en-US" sz="1600" kern="0" dirty="0">
                <a:solidFill>
                  <a:srgbClr val="FEFFFF"/>
                </a:solidFill>
                <a:effectLst>
                  <a:glow rad="76200">
                    <a:srgbClr val="010000">
                      <a:alpha val="60000"/>
                    </a:srgbClr>
                  </a:glow>
                </a:effectLst>
              </a:rPr>
              <a:t>(Tell el-</a:t>
            </a:r>
            <a:r>
              <a:rPr lang="en-US" sz="1600" kern="0" dirty="0" err="1">
                <a:solidFill>
                  <a:srgbClr val="FEFFFF"/>
                </a:solidFill>
                <a:effectLst>
                  <a:glow rad="76200">
                    <a:srgbClr val="010000">
                      <a:alpha val="60000"/>
                    </a:srgbClr>
                  </a:glow>
                </a:effectLst>
              </a:rPr>
              <a:t>Kefrein</a:t>
            </a:r>
            <a:r>
              <a:rPr lang="en-US" sz="1600" kern="0" dirty="0">
                <a:solidFill>
                  <a:srgbClr val="FEFFFF"/>
                </a:solidFill>
                <a:effectLst>
                  <a:glow rad="76200">
                    <a:srgbClr val="010000">
                      <a:alpha val="60000"/>
                    </a:srgbClr>
                  </a:glow>
                </a:effectLst>
              </a:rPr>
              <a:t>)</a:t>
            </a:r>
          </a:p>
        </p:txBody>
      </p:sp>
      <p:cxnSp>
        <p:nvCxnSpPr>
          <p:cNvPr id="15" name="Straight Arrow Connector 14">
            <a:extLst>
              <a:ext uri="{FF2B5EF4-FFF2-40B4-BE49-F238E27FC236}">
                <a16:creationId xmlns:a16="http://schemas.microsoft.com/office/drawing/2014/main" id="{A0946943-773D-D34B-B618-AE73B48E8EA3}"/>
              </a:ext>
            </a:extLst>
          </p:cNvPr>
          <p:cNvCxnSpPr>
            <a:cxnSpLocks/>
          </p:cNvCxnSpPr>
          <p:nvPr/>
        </p:nvCxnSpPr>
        <p:spPr>
          <a:xfrm flipH="1">
            <a:off x="6380355" y="4239649"/>
            <a:ext cx="60786" cy="369561"/>
          </a:xfrm>
          <a:prstGeom prst="straightConnector1">
            <a:avLst/>
          </a:prstGeom>
          <a:noFill/>
          <a:ln w="22225"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cxnSp>
      <p:sp>
        <p:nvSpPr>
          <p:cNvPr id="19" name="Text Box 12">
            <a:extLst>
              <a:ext uri="{FF2B5EF4-FFF2-40B4-BE49-F238E27FC236}">
                <a16:creationId xmlns:a16="http://schemas.microsoft.com/office/drawing/2014/main" id="{B291CB7B-D851-9C44-A857-2A802F856128}"/>
              </a:ext>
            </a:extLst>
          </p:cNvPr>
          <p:cNvSpPr txBox="1">
            <a:spLocks noChangeArrowheads="1"/>
          </p:cNvSpPr>
          <p:nvPr/>
        </p:nvSpPr>
        <p:spPr bwMode="auto">
          <a:xfrm>
            <a:off x="5809616" y="5662904"/>
            <a:ext cx="1473480" cy="584775"/>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fontAlgn="base">
              <a:spcBef>
                <a:spcPct val="0"/>
              </a:spcBef>
              <a:spcAft>
                <a:spcPct val="0"/>
              </a:spcAft>
              <a:defRPr/>
            </a:pPr>
            <a:r>
              <a:rPr lang="en-US" sz="1600" kern="0" dirty="0">
                <a:solidFill>
                  <a:srgbClr val="FEFFFF"/>
                </a:solidFill>
                <a:effectLst>
                  <a:glow rad="76200">
                    <a:srgbClr val="010000">
                      <a:alpha val="60000"/>
                    </a:srgbClr>
                  </a:glow>
                </a:effectLst>
              </a:rPr>
              <a:t>Beth-</a:t>
            </a:r>
            <a:r>
              <a:rPr lang="en-US" sz="1600" kern="0" dirty="0" err="1">
                <a:solidFill>
                  <a:srgbClr val="FEFFFF"/>
                </a:solidFill>
                <a:effectLst>
                  <a:glow rad="76200">
                    <a:srgbClr val="010000">
                      <a:alpha val="60000"/>
                    </a:srgbClr>
                  </a:glow>
                </a:effectLst>
              </a:rPr>
              <a:t>jeshimoth</a:t>
            </a:r>
            <a:endParaRPr lang="en-US" sz="1600" kern="0" dirty="0">
              <a:solidFill>
                <a:srgbClr val="FEFFFF"/>
              </a:solidFill>
              <a:effectLst>
                <a:glow rad="76200">
                  <a:srgbClr val="010000">
                    <a:alpha val="60000"/>
                  </a:srgbClr>
                </a:glow>
              </a:effectLst>
            </a:endParaRPr>
          </a:p>
          <a:p>
            <a:pPr fontAlgn="base">
              <a:spcBef>
                <a:spcPct val="0"/>
              </a:spcBef>
              <a:spcAft>
                <a:spcPct val="0"/>
              </a:spcAft>
              <a:defRPr/>
            </a:pPr>
            <a:r>
              <a:rPr lang="en-US" sz="1600" kern="0" dirty="0">
                <a:solidFill>
                  <a:srgbClr val="FEFFFF"/>
                </a:solidFill>
                <a:effectLst>
                  <a:glow rad="76200">
                    <a:srgbClr val="010000">
                      <a:alpha val="60000"/>
                    </a:srgbClr>
                  </a:glow>
                </a:effectLst>
              </a:rPr>
              <a:t>(Tell </a:t>
            </a:r>
            <a:r>
              <a:rPr lang="en-US" sz="1600" kern="0" dirty="0" err="1">
                <a:solidFill>
                  <a:srgbClr val="FEFFFF"/>
                </a:solidFill>
                <a:effectLst>
                  <a:glow rad="76200">
                    <a:srgbClr val="010000">
                      <a:alpha val="60000"/>
                    </a:srgbClr>
                  </a:glow>
                </a:effectLst>
              </a:rPr>
              <a:t>Azeimeh</a:t>
            </a:r>
            <a:r>
              <a:rPr lang="en-US" sz="1600" kern="0" dirty="0">
                <a:solidFill>
                  <a:srgbClr val="FEFFFF"/>
                </a:solidFill>
                <a:effectLst>
                  <a:glow rad="76200">
                    <a:srgbClr val="010000">
                      <a:alpha val="60000"/>
                    </a:srgbClr>
                  </a:glow>
                </a:effectLst>
              </a:rPr>
              <a:t>)</a:t>
            </a:r>
          </a:p>
        </p:txBody>
      </p:sp>
    </p:spTree>
    <p:extLst>
      <p:ext uri="{BB962C8B-B14F-4D97-AF65-F5344CB8AC3E}">
        <p14:creationId xmlns:p14="http://schemas.microsoft.com/office/powerpoint/2010/main" val="1160325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33C4D4-BA11-4FB8-B0C0-5F1D01924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Roof made of wood and mud</a:t>
            </a:r>
          </a:p>
        </p:txBody>
      </p:sp>
      <p:sp>
        <p:nvSpPr>
          <p:cNvPr id="3" name="Text Placeholder 2"/>
          <p:cNvSpPr>
            <a:spLocks noGrp="1"/>
          </p:cNvSpPr>
          <p:nvPr>
            <p:ph type="body" sz="quarter" idx="12"/>
          </p:nvPr>
        </p:nvSpPr>
        <p:spPr/>
        <p:txBody>
          <a:bodyPr/>
          <a:lstStyle/>
          <a:p>
            <a:r>
              <a:rPr lang="en-US" dirty="0"/>
              <a:t>2:6</a:t>
            </a:r>
          </a:p>
        </p:txBody>
      </p:sp>
      <p:sp>
        <p:nvSpPr>
          <p:cNvPr id="4" name="Title 3"/>
          <p:cNvSpPr>
            <a:spLocks noGrp="1"/>
          </p:cNvSpPr>
          <p:nvPr>
            <p:ph type="title"/>
          </p:nvPr>
        </p:nvSpPr>
        <p:spPr/>
        <p:txBody>
          <a:bodyPr/>
          <a:lstStyle/>
          <a:p>
            <a:r>
              <a:rPr lang="en-US" dirty="0"/>
              <a:t>But she had brought them up to the roof</a:t>
            </a:r>
          </a:p>
        </p:txBody>
      </p:sp>
    </p:spTree>
    <p:extLst>
      <p:ext uri="{BB962C8B-B14F-4D97-AF65-F5344CB8AC3E}">
        <p14:creationId xmlns:p14="http://schemas.microsoft.com/office/powerpoint/2010/main" val="879572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AB02DD-258F-4980-8B34-039FEB4F3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Roof made of wood and mud</a:t>
            </a:r>
          </a:p>
        </p:txBody>
      </p:sp>
      <p:sp>
        <p:nvSpPr>
          <p:cNvPr id="3" name="Text Placeholder 2"/>
          <p:cNvSpPr>
            <a:spLocks noGrp="1"/>
          </p:cNvSpPr>
          <p:nvPr>
            <p:ph type="body" sz="quarter" idx="12"/>
          </p:nvPr>
        </p:nvSpPr>
        <p:spPr/>
        <p:txBody>
          <a:bodyPr/>
          <a:lstStyle/>
          <a:p>
            <a:r>
              <a:rPr lang="en-US" dirty="0"/>
              <a:t>2:6</a:t>
            </a:r>
          </a:p>
        </p:txBody>
      </p:sp>
      <p:sp>
        <p:nvSpPr>
          <p:cNvPr id="4" name="Title 3"/>
          <p:cNvSpPr>
            <a:spLocks noGrp="1"/>
          </p:cNvSpPr>
          <p:nvPr>
            <p:ph type="title"/>
          </p:nvPr>
        </p:nvSpPr>
        <p:spPr/>
        <p:txBody>
          <a:bodyPr/>
          <a:lstStyle/>
          <a:p>
            <a:r>
              <a:rPr lang="en-US" dirty="0"/>
              <a:t>But she had brought them up to the roof</a:t>
            </a:r>
          </a:p>
        </p:txBody>
      </p:sp>
    </p:spTree>
    <p:extLst>
      <p:ext uri="{BB962C8B-B14F-4D97-AF65-F5344CB8AC3E}">
        <p14:creationId xmlns:p14="http://schemas.microsoft.com/office/powerpoint/2010/main" val="4972365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000"/>
          <a:stretch/>
        </p:blipFill>
        <p:spPr bwMode="auto">
          <a:xfrm>
            <a:off x="0" y="276225"/>
            <a:ext cx="9144000" cy="630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Basalt roof roller, from </a:t>
            </a:r>
            <a:r>
              <a:rPr lang="en-US" dirty="0" err="1"/>
              <a:t>Qatzrin</a:t>
            </a:r>
            <a:endParaRPr lang="en-US" dirty="0"/>
          </a:p>
        </p:txBody>
      </p:sp>
      <p:sp>
        <p:nvSpPr>
          <p:cNvPr id="3" name="Text Placeholder 2"/>
          <p:cNvSpPr>
            <a:spLocks noGrp="1"/>
          </p:cNvSpPr>
          <p:nvPr>
            <p:ph type="body" sz="quarter" idx="12"/>
          </p:nvPr>
        </p:nvSpPr>
        <p:spPr/>
        <p:txBody>
          <a:bodyPr/>
          <a:lstStyle/>
          <a:p>
            <a:r>
              <a:rPr lang="en-US" dirty="0"/>
              <a:t>2:6</a:t>
            </a:r>
          </a:p>
        </p:txBody>
      </p:sp>
      <p:sp>
        <p:nvSpPr>
          <p:cNvPr id="4" name="Title 3"/>
          <p:cNvSpPr>
            <a:spLocks noGrp="1"/>
          </p:cNvSpPr>
          <p:nvPr>
            <p:ph type="title"/>
          </p:nvPr>
        </p:nvSpPr>
        <p:spPr/>
        <p:txBody>
          <a:bodyPr/>
          <a:lstStyle/>
          <a:p>
            <a:r>
              <a:rPr lang="en-US" dirty="0"/>
              <a:t>But she had brought them up to the roof</a:t>
            </a:r>
          </a:p>
        </p:txBody>
      </p:sp>
    </p:spTree>
    <p:extLst>
      <p:ext uri="{BB962C8B-B14F-4D97-AF65-F5344CB8AC3E}">
        <p14:creationId xmlns:p14="http://schemas.microsoft.com/office/powerpoint/2010/main" val="857809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6BB653-6187-4B69-A65F-50C94C276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Fruit drying on a roof</a:t>
            </a:r>
          </a:p>
        </p:txBody>
      </p:sp>
      <p:sp>
        <p:nvSpPr>
          <p:cNvPr id="3" name="Text Placeholder 2"/>
          <p:cNvSpPr>
            <a:spLocks noGrp="1"/>
          </p:cNvSpPr>
          <p:nvPr>
            <p:ph type="body" sz="quarter" idx="12"/>
          </p:nvPr>
        </p:nvSpPr>
        <p:spPr/>
        <p:txBody>
          <a:bodyPr/>
          <a:lstStyle/>
          <a:p>
            <a:r>
              <a:rPr lang="en-US" dirty="0"/>
              <a:t>2:6</a:t>
            </a:r>
          </a:p>
        </p:txBody>
      </p:sp>
      <p:sp>
        <p:nvSpPr>
          <p:cNvPr id="4" name="Title 3"/>
          <p:cNvSpPr>
            <a:spLocks noGrp="1"/>
          </p:cNvSpPr>
          <p:nvPr>
            <p:ph type="title"/>
          </p:nvPr>
        </p:nvSpPr>
        <p:spPr/>
        <p:txBody>
          <a:bodyPr/>
          <a:lstStyle/>
          <a:p>
            <a:r>
              <a:rPr lang="en-US" dirty="0"/>
              <a:t>And hid them with the stalks of flax, which she had laid in order upon the roof</a:t>
            </a:r>
          </a:p>
        </p:txBody>
      </p:sp>
    </p:spTree>
    <p:extLst>
      <p:ext uri="{BB962C8B-B14F-4D97-AF65-F5344CB8AC3E}">
        <p14:creationId xmlns:p14="http://schemas.microsoft.com/office/powerpoint/2010/main" val="16351466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Flax at Ramat </a:t>
            </a:r>
            <a:r>
              <a:rPr lang="en-US" dirty="0" err="1"/>
              <a:t>HaNadiv</a:t>
            </a:r>
            <a:endParaRPr lang="en-US" dirty="0"/>
          </a:p>
        </p:txBody>
      </p:sp>
      <p:sp>
        <p:nvSpPr>
          <p:cNvPr id="3" name="Text Placeholder 2"/>
          <p:cNvSpPr>
            <a:spLocks noGrp="1"/>
          </p:cNvSpPr>
          <p:nvPr>
            <p:ph type="body" sz="quarter" idx="12"/>
          </p:nvPr>
        </p:nvSpPr>
        <p:spPr/>
        <p:txBody>
          <a:bodyPr/>
          <a:lstStyle/>
          <a:p>
            <a:r>
              <a:rPr lang="en-US" dirty="0"/>
              <a:t>2:6</a:t>
            </a:r>
          </a:p>
        </p:txBody>
      </p:sp>
      <p:sp>
        <p:nvSpPr>
          <p:cNvPr id="4" name="Title 3"/>
          <p:cNvSpPr>
            <a:spLocks noGrp="1"/>
          </p:cNvSpPr>
          <p:nvPr>
            <p:ph type="title"/>
          </p:nvPr>
        </p:nvSpPr>
        <p:spPr/>
        <p:txBody>
          <a:bodyPr/>
          <a:lstStyle/>
          <a:p>
            <a:r>
              <a:rPr lang="en-US" dirty="0"/>
              <a:t>And hid them with the stalks of flax, which she had laid in order upon the roof</a:t>
            </a:r>
          </a:p>
        </p:txBody>
      </p:sp>
      <p:pic>
        <p:nvPicPr>
          <p:cNvPr id="6" name="Picture 5" descr="Flax, Ramat HaNadiv, gs0401975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4978"/>
            <a:ext cx="9144000" cy="6099048"/>
          </a:xfrm>
          <a:prstGeom prst="rect">
            <a:avLst/>
          </a:prstGeom>
        </p:spPr>
      </p:pic>
    </p:spTree>
    <p:extLst>
      <p:ext uri="{BB962C8B-B14F-4D97-AF65-F5344CB8AC3E}">
        <p14:creationId xmlns:p14="http://schemas.microsoft.com/office/powerpoint/2010/main" val="1941320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lax, Ramat HaNadiv, gs0401975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1428" y="0"/>
            <a:ext cx="4581144" cy="6858000"/>
          </a:xfrm>
          <a:prstGeom prst="rect">
            <a:avLst/>
          </a:prstGeom>
        </p:spPr>
      </p:pic>
      <p:sp>
        <p:nvSpPr>
          <p:cNvPr id="2" name="Text Placeholder 1"/>
          <p:cNvSpPr>
            <a:spLocks noGrp="1"/>
          </p:cNvSpPr>
          <p:nvPr>
            <p:ph type="body" sz="quarter" idx="10"/>
          </p:nvPr>
        </p:nvSpPr>
        <p:spPr/>
        <p:txBody>
          <a:bodyPr/>
          <a:lstStyle/>
          <a:p>
            <a:r>
              <a:rPr lang="en-US" dirty="0"/>
              <a:t>Flax at Ramat </a:t>
            </a:r>
            <a:r>
              <a:rPr lang="en-US" dirty="0" err="1"/>
              <a:t>HaNadiv</a:t>
            </a:r>
            <a:endParaRPr lang="en-US" dirty="0"/>
          </a:p>
        </p:txBody>
      </p:sp>
      <p:sp>
        <p:nvSpPr>
          <p:cNvPr id="3" name="Text Placeholder 2"/>
          <p:cNvSpPr>
            <a:spLocks noGrp="1"/>
          </p:cNvSpPr>
          <p:nvPr>
            <p:ph type="body" sz="quarter" idx="12"/>
          </p:nvPr>
        </p:nvSpPr>
        <p:spPr/>
        <p:txBody>
          <a:bodyPr/>
          <a:lstStyle/>
          <a:p>
            <a:r>
              <a:rPr lang="en-US" dirty="0"/>
              <a:t>2:6</a:t>
            </a:r>
          </a:p>
        </p:txBody>
      </p:sp>
      <p:sp>
        <p:nvSpPr>
          <p:cNvPr id="4" name="Title 3"/>
          <p:cNvSpPr>
            <a:spLocks noGrp="1"/>
          </p:cNvSpPr>
          <p:nvPr>
            <p:ph type="title"/>
          </p:nvPr>
        </p:nvSpPr>
        <p:spPr/>
        <p:txBody>
          <a:bodyPr/>
          <a:lstStyle/>
          <a:p>
            <a:r>
              <a:rPr lang="en-US" dirty="0"/>
              <a:t>And hid them with the stalks of flax, which she had laid in order upon the roof</a:t>
            </a:r>
          </a:p>
        </p:txBody>
      </p:sp>
    </p:spTree>
    <p:extLst>
      <p:ext uri="{BB962C8B-B14F-4D97-AF65-F5344CB8AC3E}">
        <p14:creationId xmlns:p14="http://schemas.microsoft.com/office/powerpoint/2010/main" val="12062649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Hairy flax on Mount </a:t>
            </a:r>
            <a:r>
              <a:rPr lang="en-US" dirty="0" err="1"/>
              <a:t>Gilboa</a:t>
            </a:r>
            <a:endParaRPr lang="en-US" dirty="0"/>
          </a:p>
        </p:txBody>
      </p:sp>
      <p:sp>
        <p:nvSpPr>
          <p:cNvPr id="3" name="Text Placeholder 2"/>
          <p:cNvSpPr>
            <a:spLocks noGrp="1"/>
          </p:cNvSpPr>
          <p:nvPr>
            <p:ph type="body" sz="quarter" idx="12"/>
          </p:nvPr>
        </p:nvSpPr>
        <p:spPr/>
        <p:txBody>
          <a:bodyPr/>
          <a:lstStyle/>
          <a:p>
            <a:r>
              <a:rPr lang="en-US" dirty="0"/>
              <a:t>2:6</a:t>
            </a:r>
          </a:p>
        </p:txBody>
      </p:sp>
      <p:sp>
        <p:nvSpPr>
          <p:cNvPr id="4" name="Title 3"/>
          <p:cNvSpPr>
            <a:spLocks noGrp="1"/>
          </p:cNvSpPr>
          <p:nvPr>
            <p:ph type="title"/>
          </p:nvPr>
        </p:nvSpPr>
        <p:spPr/>
        <p:txBody>
          <a:bodyPr/>
          <a:lstStyle/>
          <a:p>
            <a:r>
              <a:rPr lang="en-US" dirty="0"/>
              <a:t>And hid them with the stalks of flax, which she had laid in order upon the roof</a:t>
            </a:r>
          </a:p>
        </p:txBody>
      </p:sp>
      <p:pic>
        <p:nvPicPr>
          <p:cNvPr id="6" name="Picture 5" descr="Hairy flax, Mount Gilboa, tb03250599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122"/>
            <a:ext cx="9144000" cy="6080760"/>
          </a:xfrm>
          <a:prstGeom prst="rect">
            <a:avLst/>
          </a:prstGeom>
        </p:spPr>
      </p:pic>
    </p:spTree>
    <p:extLst>
      <p:ext uri="{BB962C8B-B14F-4D97-AF65-F5344CB8AC3E}">
        <p14:creationId xmlns:p14="http://schemas.microsoft.com/office/powerpoint/2010/main" val="19758289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Harvesting and bundling flax, depiction in the </a:t>
            </a:r>
            <a:r>
              <a:rPr lang="en-US" dirty="0" err="1"/>
              <a:t>Petosiris</a:t>
            </a:r>
            <a:r>
              <a:rPr lang="en-US" dirty="0"/>
              <a:t> temple-tomb at Tuna el-Gebel</a:t>
            </a:r>
          </a:p>
        </p:txBody>
      </p:sp>
      <p:sp>
        <p:nvSpPr>
          <p:cNvPr id="3" name="Text Placeholder 2"/>
          <p:cNvSpPr>
            <a:spLocks noGrp="1"/>
          </p:cNvSpPr>
          <p:nvPr>
            <p:ph type="body" sz="quarter" idx="12"/>
          </p:nvPr>
        </p:nvSpPr>
        <p:spPr/>
        <p:txBody>
          <a:bodyPr/>
          <a:lstStyle/>
          <a:p>
            <a:r>
              <a:rPr lang="en-US" dirty="0"/>
              <a:t>2:6</a:t>
            </a:r>
          </a:p>
        </p:txBody>
      </p:sp>
      <p:sp>
        <p:nvSpPr>
          <p:cNvPr id="4" name="Title 3"/>
          <p:cNvSpPr>
            <a:spLocks noGrp="1"/>
          </p:cNvSpPr>
          <p:nvPr>
            <p:ph type="title"/>
          </p:nvPr>
        </p:nvSpPr>
        <p:spPr/>
        <p:txBody>
          <a:bodyPr/>
          <a:lstStyle/>
          <a:p>
            <a:r>
              <a:rPr lang="en-US" dirty="0"/>
              <a:t>And hid them with the stalks of flax, which she had laid in order upon the roof</a:t>
            </a:r>
          </a:p>
        </p:txBody>
      </p:sp>
      <p:pic>
        <p:nvPicPr>
          <p:cNvPr id="7" name="Picture 6">
            <a:extLst>
              <a:ext uri="{FF2B5EF4-FFF2-40B4-BE49-F238E27FC236}">
                <a16:creationId xmlns:a16="http://schemas.microsoft.com/office/drawing/2014/main" id="{CFD43337-FDF0-4B4E-B2B3-2AB119193097}"/>
              </a:ext>
            </a:extLst>
          </p:cNvPr>
          <p:cNvPicPr>
            <a:picLocks noChangeAspect="1"/>
          </p:cNvPicPr>
          <p:nvPr/>
        </p:nvPicPr>
        <p:blipFill rotWithShape="1">
          <a:blip r:embed="rId3">
            <a:extLst>
              <a:ext uri="{28A0092B-C50C-407E-A947-70E740481C1C}">
                <a14:useLocalDpi xmlns:a14="http://schemas.microsoft.com/office/drawing/2010/main" val="0"/>
              </a:ext>
            </a:extLst>
          </a:blip>
          <a:srcRect t="16012"/>
          <a:stretch/>
        </p:blipFill>
        <p:spPr>
          <a:xfrm>
            <a:off x="0" y="886968"/>
            <a:ext cx="9144000" cy="5084064"/>
          </a:xfrm>
          <a:prstGeom prst="rect">
            <a:avLst/>
          </a:prstGeom>
        </p:spPr>
      </p:pic>
    </p:spTree>
    <p:extLst>
      <p:ext uri="{BB962C8B-B14F-4D97-AF65-F5344CB8AC3E}">
        <p14:creationId xmlns:p14="http://schemas.microsoft.com/office/powerpoint/2010/main" val="22481371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19" r="5515"/>
          <a:stretch/>
        </p:blipFill>
        <p:spPr bwMode="auto">
          <a:xfrm>
            <a:off x="-1" y="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Assyrian soldiers pursuing Arabs, circa 640 BC</a:t>
            </a:r>
          </a:p>
        </p:txBody>
      </p:sp>
      <p:sp>
        <p:nvSpPr>
          <p:cNvPr id="3" name="Text Placeholder 2"/>
          <p:cNvSpPr>
            <a:spLocks noGrp="1"/>
          </p:cNvSpPr>
          <p:nvPr>
            <p:ph type="body" sz="quarter" idx="12"/>
          </p:nvPr>
        </p:nvSpPr>
        <p:spPr/>
        <p:txBody>
          <a:bodyPr/>
          <a:lstStyle/>
          <a:p>
            <a:r>
              <a:rPr lang="en-US" dirty="0"/>
              <a:t>2:7</a:t>
            </a:r>
          </a:p>
        </p:txBody>
      </p:sp>
      <p:sp>
        <p:nvSpPr>
          <p:cNvPr id="4" name="Title 3"/>
          <p:cNvSpPr>
            <a:spLocks noGrp="1"/>
          </p:cNvSpPr>
          <p:nvPr>
            <p:ph type="title"/>
          </p:nvPr>
        </p:nvSpPr>
        <p:spPr/>
        <p:txBody>
          <a:bodyPr/>
          <a:lstStyle/>
          <a:p>
            <a:r>
              <a:rPr lang="en-US" dirty="0"/>
              <a:t>And the men pursued them</a:t>
            </a:r>
          </a:p>
        </p:txBody>
      </p:sp>
    </p:spTree>
    <p:extLst>
      <p:ext uri="{BB962C8B-B14F-4D97-AF65-F5344CB8AC3E}">
        <p14:creationId xmlns:p14="http://schemas.microsoft.com/office/powerpoint/2010/main" val="5053188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00"/>
          <a:stretch/>
        </p:blipFill>
        <p:spPr bwMode="auto">
          <a:xfrm>
            <a:off x="0" y="303767"/>
            <a:ext cx="9144000" cy="630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Beating of captured Hittite spies at the Egyptian camp, Battle of Kadesh, about 1270 BC</a:t>
            </a:r>
          </a:p>
        </p:txBody>
      </p:sp>
      <p:sp>
        <p:nvSpPr>
          <p:cNvPr id="3" name="Text Placeholder 2"/>
          <p:cNvSpPr>
            <a:spLocks noGrp="1"/>
          </p:cNvSpPr>
          <p:nvPr>
            <p:ph type="body" sz="quarter" idx="12"/>
          </p:nvPr>
        </p:nvSpPr>
        <p:spPr/>
        <p:txBody>
          <a:bodyPr/>
          <a:lstStyle/>
          <a:p>
            <a:r>
              <a:rPr lang="en-US" dirty="0"/>
              <a:t>2:7</a:t>
            </a:r>
          </a:p>
        </p:txBody>
      </p:sp>
      <p:sp>
        <p:nvSpPr>
          <p:cNvPr id="4" name="Title 3"/>
          <p:cNvSpPr>
            <a:spLocks noGrp="1"/>
          </p:cNvSpPr>
          <p:nvPr>
            <p:ph type="title"/>
          </p:nvPr>
        </p:nvSpPr>
        <p:spPr/>
        <p:txBody>
          <a:bodyPr/>
          <a:lstStyle/>
          <a:p>
            <a:r>
              <a:rPr lang="en-US" dirty="0"/>
              <a:t>And the men pursued them</a:t>
            </a:r>
          </a:p>
        </p:txBody>
      </p:sp>
    </p:spTree>
    <p:extLst>
      <p:ext uri="{BB962C8B-B14F-4D97-AF65-F5344CB8AC3E}">
        <p14:creationId xmlns:p14="http://schemas.microsoft.com/office/powerpoint/2010/main" val="2088146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BEB7CA-5A2C-4642-990A-A07C4EAC0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Region of Jericho and Shittim (aerial view from the west)</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Joshua the son of Nun sent out of </a:t>
            </a:r>
            <a:r>
              <a:rPr lang="en-US" dirty="0" err="1"/>
              <a:t>Shittim</a:t>
            </a:r>
            <a:r>
              <a:rPr lang="en-US" dirty="0"/>
              <a:t> two men as spies secretly</a:t>
            </a:r>
          </a:p>
        </p:txBody>
      </p:sp>
    </p:spTree>
    <p:extLst>
      <p:ext uri="{BB962C8B-B14F-4D97-AF65-F5344CB8AC3E}">
        <p14:creationId xmlns:p14="http://schemas.microsoft.com/office/powerpoint/2010/main" val="12591219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61 Ford of the River Jordan.jpg"/>
          <p:cNvPicPr>
            <a:picLocks noChangeAspect="1"/>
          </p:cNvPicPr>
          <p:nvPr/>
        </p:nvPicPr>
        <p:blipFill rotWithShape="1">
          <a:blip r:embed="rId3">
            <a:extLst>
              <a:ext uri="{28A0092B-C50C-407E-A947-70E740481C1C}">
                <a14:useLocalDpi xmlns:a14="http://schemas.microsoft.com/office/drawing/2010/main" val="0"/>
              </a:ext>
            </a:extLst>
          </a:blip>
          <a:srcRect t="5296" b="2830"/>
          <a:stretch/>
        </p:blipFill>
        <p:spPr>
          <a:xfrm>
            <a:off x="0" y="179294"/>
            <a:ext cx="9144000" cy="6678706"/>
          </a:xfrm>
          <a:prstGeom prst="rect">
            <a:avLst/>
          </a:prstGeom>
        </p:spPr>
      </p:pic>
      <p:sp>
        <p:nvSpPr>
          <p:cNvPr id="2" name="Text Placeholder 1"/>
          <p:cNvSpPr>
            <a:spLocks noGrp="1"/>
          </p:cNvSpPr>
          <p:nvPr>
            <p:ph type="body" sz="quarter" idx="10"/>
          </p:nvPr>
        </p:nvSpPr>
        <p:spPr/>
        <p:txBody>
          <a:bodyPr/>
          <a:lstStyle/>
          <a:p>
            <a:r>
              <a:rPr lang="en-US" dirty="0"/>
              <a:t>Ford of the River Jordan</a:t>
            </a:r>
          </a:p>
        </p:txBody>
      </p:sp>
      <p:sp>
        <p:nvSpPr>
          <p:cNvPr id="3" name="Text Placeholder 2"/>
          <p:cNvSpPr>
            <a:spLocks noGrp="1"/>
          </p:cNvSpPr>
          <p:nvPr>
            <p:ph type="body" sz="quarter" idx="12"/>
          </p:nvPr>
        </p:nvSpPr>
        <p:spPr/>
        <p:txBody>
          <a:bodyPr/>
          <a:lstStyle/>
          <a:p>
            <a:r>
              <a:rPr lang="en-US" dirty="0"/>
              <a:t>2:7</a:t>
            </a:r>
          </a:p>
        </p:txBody>
      </p:sp>
      <p:sp>
        <p:nvSpPr>
          <p:cNvPr id="4" name="Title 3"/>
          <p:cNvSpPr>
            <a:spLocks noGrp="1"/>
          </p:cNvSpPr>
          <p:nvPr>
            <p:ph type="title"/>
          </p:nvPr>
        </p:nvSpPr>
        <p:spPr/>
        <p:txBody>
          <a:bodyPr/>
          <a:lstStyle/>
          <a:p>
            <a:r>
              <a:rPr lang="en-US" dirty="0"/>
              <a:t>And the men pursued them along the way to the Jordan, as far as the fords</a:t>
            </a:r>
          </a:p>
        </p:txBody>
      </p:sp>
    </p:spTree>
    <p:extLst>
      <p:ext uri="{BB962C8B-B14F-4D97-AF65-F5344CB8AC3E}">
        <p14:creationId xmlns:p14="http://schemas.microsoft.com/office/powerpoint/2010/main" val="8330691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Location of Abel-</a:t>
            </a:r>
            <a:r>
              <a:rPr lang="en-US" dirty="0" err="1"/>
              <a:t>shittim</a:t>
            </a:r>
            <a:r>
              <a:rPr lang="en-US" dirty="0"/>
              <a:t> in relation to Jericho</a:t>
            </a:r>
          </a:p>
        </p:txBody>
      </p:sp>
      <p:sp>
        <p:nvSpPr>
          <p:cNvPr id="3" name="Text Placeholder 2"/>
          <p:cNvSpPr>
            <a:spLocks noGrp="1"/>
          </p:cNvSpPr>
          <p:nvPr>
            <p:ph type="body" sz="quarter" idx="12"/>
          </p:nvPr>
        </p:nvSpPr>
        <p:spPr/>
        <p:txBody>
          <a:bodyPr/>
          <a:lstStyle/>
          <a:p>
            <a:r>
              <a:rPr lang="en-US" dirty="0"/>
              <a:t>2:7</a:t>
            </a:r>
          </a:p>
        </p:txBody>
      </p:sp>
      <p:sp>
        <p:nvSpPr>
          <p:cNvPr id="4" name="Title 3"/>
          <p:cNvSpPr>
            <a:spLocks noGrp="1"/>
          </p:cNvSpPr>
          <p:nvPr>
            <p:ph type="title"/>
          </p:nvPr>
        </p:nvSpPr>
        <p:spPr/>
        <p:txBody>
          <a:bodyPr/>
          <a:lstStyle/>
          <a:p>
            <a:r>
              <a:rPr lang="en-US" dirty="0"/>
              <a:t>And the men pursued them along the way to the Jordan, as far as the fords</a:t>
            </a:r>
          </a:p>
          <a:p>
            <a:endParaRPr lang="en-US" dirty="0"/>
          </a:p>
        </p:txBody>
      </p:sp>
      <p:pic>
        <p:nvPicPr>
          <p:cNvPr id="6" name="Picture 5" descr="SHEET Eastern Palestine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75504"/>
          </a:xfrm>
          <a:prstGeom prst="rect">
            <a:avLst/>
          </a:prstGeom>
        </p:spPr>
      </p:pic>
      <p:sp>
        <p:nvSpPr>
          <p:cNvPr id="7" name="Text Box 12"/>
          <p:cNvSpPr txBox="1">
            <a:spLocks noChangeArrowheads="1"/>
          </p:cNvSpPr>
          <p:nvPr/>
        </p:nvSpPr>
        <p:spPr bwMode="auto">
          <a:xfrm>
            <a:off x="2619375" y="5695950"/>
            <a:ext cx="1156086"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00"/>
                </a:solidFill>
                <a:effectLst>
                  <a:glow rad="76200">
                    <a:srgbClr val="000000">
                      <a:alpha val="60000"/>
                    </a:srgbClr>
                  </a:glow>
                </a:effectLst>
              </a:rPr>
              <a:t>Dead Sea</a:t>
            </a:r>
            <a:endParaRPr kumimoji="0" lang="en-US" sz="2000" b="0" i="0" u="none" strike="noStrike" kern="0" cap="none" spc="0" normalizeH="0" baseline="0" noProof="0" dirty="0">
              <a:ln>
                <a:noFill/>
              </a:ln>
              <a:solidFill>
                <a:srgbClr val="FFFF00"/>
              </a:solidFill>
              <a:effectLst>
                <a:glow rad="76200">
                  <a:srgbClr val="000000">
                    <a:alpha val="60000"/>
                  </a:srgbClr>
                </a:glow>
              </a:effectLst>
              <a:uLnTx/>
              <a:uFillTx/>
            </a:endParaRPr>
          </a:p>
        </p:txBody>
      </p:sp>
      <p:sp>
        <p:nvSpPr>
          <p:cNvPr id="9" name="Text Box 12"/>
          <p:cNvSpPr txBox="1">
            <a:spLocks noChangeArrowheads="1"/>
          </p:cNvSpPr>
          <p:nvPr/>
        </p:nvSpPr>
        <p:spPr bwMode="auto">
          <a:xfrm>
            <a:off x="7162800" y="2438400"/>
            <a:ext cx="1585690"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00"/>
                </a:solidFill>
                <a:effectLst>
                  <a:glow rad="76200">
                    <a:srgbClr val="000000">
                      <a:alpha val="60000"/>
                    </a:srgbClr>
                  </a:glow>
                </a:effectLst>
              </a:rPr>
              <a:t>Abel-</a:t>
            </a:r>
            <a:r>
              <a:rPr lang="en-US" kern="0" dirty="0" err="1">
                <a:solidFill>
                  <a:srgbClr val="FFFF00"/>
                </a:solidFill>
                <a:effectLst>
                  <a:glow rad="76200">
                    <a:srgbClr val="000000">
                      <a:alpha val="60000"/>
                    </a:srgbClr>
                  </a:glow>
                </a:effectLst>
              </a:rPr>
              <a:t>shittim</a:t>
            </a:r>
            <a:r>
              <a:rPr lang="en-US" kern="0" dirty="0">
                <a:solidFill>
                  <a:srgbClr val="FFFF00"/>
                </a:solidFill>
                <a:effectLst>
                  <a:glow rad="76200">
                    <a:srgbClr val="000000">
                      <a:alpha val="60000"/>
                    </a:srgbClr>
                  </a:glow>
                </a:effectLst>
              </a:rPr>
              <a:t>?</a:t>
            </a:r>
            <a:endParaRPr kumimoji="0" lang="en-US" sz="2000" b="0" i="0" u="none" strike="noStrike" kern="0" cap="none" spc="0" normalizeH="0" baseline="0" noProof="0" dirty="0">
              <a:ln>
                <a:noFill/>
              </a:ln>
              <a:solidFill>
                <a:srgbClr val="FFFF00"/>
              </a:solidFill>
              <a:effectLst>
                <a:glow rad="76200">
                  <a:srgbClr val="000000">
                    <a:alpha val="60000"/>
                  </a:srgbClr>
                </a:glow>
              </a:effectLst>
              <a:uLnTx/>
              <a:uFillTx/>
            </a:endParaRPr>
          </a:p>
        </p:txBody>
      </p:sp>
      <p:sp>
        <p:nvSpPr>
          <p:cNvPr id="10" name="Text Box 12"/>
          <p:cNvSpPr txBox="1">
            <a:spLocks noChangeArrowheads="1"/>
          </p:cNvSpPr>
          <p:nvPr/>
        </p:nvSpPr>
        <p:spPr bwMode="auto">
          <a:xfrm>
            <a:off x="300976" y="1428690"/>
            <a:ext cx="922047"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00"/>
                </a:solidFill>
                <a:effectLst>
                  <a:glow rad="76200">
                    <a:srgbClr val="000000">
                      <a:alpha val="60000"/>
                    </a:srgbClr>
                  </a:glow>
                </a:effectLst>
              </a:rPr>
              <a:t>Jericho</a:t>
            </a:r>
            <a:endParaRPr kumimoji="0" lang="en-US" sz="2000" b="0" i="0" u="none" strike="noStrike" kern="0" cap="none" spc="0" normalizeH="0" baseline="0" noProof="0" dirty="0">
              <a:ln>
                <a:noFill/>
              </a:ln>
              <a:solidFill>
                <a:srgbClr val="FFFF00"/>
              </a:solidFill>
              <a:effectLst>
                <a:glow rad="76200">
                  <a:srgbClr val="000000">
                    <a:alpha val="60000"/>
                  </a:srgbClr>
                </a:glow>
              </a:effectLst>
              <a:uLnTx/>
              <a:uFillTx/>
            </a:endParaRPr>
          </a:p>
        </p:txBody>
      </p:sp>
      <p:sp>
        <p:nvSpPr>
          <p:cNvPr id="11" name="Oval 10"/>
          <p:cNvSpPr/>
          <p:nvPr/>
        </p:nvSpPr>
        <p:spPr>
          <a:xfrm>
            <a:off x="8074152" y="2974239"/>
            <a:ext cx="1069848" cy="381000"/>
          </a:xfrm>
          <a:prstGeom prst="ellips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12" name="Oval 11"/>
          <p:cNvSpPr/>
          <p:nvPr/>
        </p:nvSpPr>
        <p:spPr>
          <a:xfrm>
            <a:off x="6477000" y="2768821"/>
            <a:ext cx="1069848" cy="381000"/>
          </a:xfrm>
          <a:prstGeom prst="ellips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13" name="Oval 12"/>
          <p:cNvSpPr/>
          <p:nvPr/>
        </p:nvSpPr>
        <p:spPr>
          <a:xfrm>
            <a:off x="292227" y="1854421"/>
            <a:ext cx="1069848" cy="381000"/>
          </a:xfrm>
          <a:prstGeom prst="ellips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14" name="Oval 13">
            <a:extLst>
              <a:ext uri="{FF2B5EF4-FFF2-40B4-BE49-F238E27FC236}">
                <a16:creationId xmlns:a16="http://schemas.microsoft.com/office/drawing/2014/main" id="{98381949-1903-43BA-848C-6D86E39BDD54}"/>
              </a:ext>
            </a:extLst>
          </p:cNvPr>
          <p:cNvSpPr/>
          <p:nvPr/>
        </p:nvSpPr>
        <p:spPr>
          <a:xfrm>
            <a:off x="4765841" y="5359630"/>
            <a:ext cx="1069848" cy="381000"/>
          </a:xfrm>
          <a:prstGeom prst="ellips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15" name="Text Box 12">
            <a:extLst>
              <a:ext uri="{FF2B5EF4-FFF2-40B4-BE49-F238E27FC236}">
                <a16:creationId xmlns:a16="http://schemas.microsoft.com/office/drawing/2014/main" id="{61554A87-E2A1-4611-B19D-1432117BB221}"/>
              </a:ext>
            </a:extLst>
          </p:cNvPr>
          <p:cNvSpPr txBox="1">
            <a:spLocks noChangeArrowheads="1"/>
          </p:cNvSpPr>
          <p:nvPr/>
        </p:nvSpPr>
        <p:spPr bwMode="auto">
          <a:xfrm>
            <a:off x="5835216" y="5292350"/>
            <a:ext cx="1915909" cy="400110"/>
          </a:xfrm>
          <a:prstGeom prst="rect">
            <a:avLst/>
          </a:prstGeom>
          <a:noFill/>
          <a:ln w="9525">
            <a:noFill/>
            <a:miter lim="800000"/>
            <a:headEnd/>
            <a:tailEnd/>
          </a:ln>
          <a:effectLst/>
        </p:spPr>
        <p:txBody>
          <a:bodyPr wrap="none" anchor="t">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lvl="0" defTabSz="914400" eaLnBrk="1" fontAlgn="base" latinLnBrk="0" hangingPunct="1">
              <a:buClrTx/>
              <a:buSzTx/>
              <a:buNone/>
              <a:tabLst/>
              <a:defRPr/>
            </a:pPr>
            <a:r>
              <a:rPr lang="en-US" kern="0" dirty="0">
                <a:solidFill>
                  <a:srgbClr val="FFFF00"/>
                </a:solidFill>
                <a:effectLst>
                  <a:glow rad="76200">
                    <a:srgbClr val="000000">
                      <a:alpha val="60000"/>
                    </a:srgbClr>
                  </a:glow>
                </a:effectLst>
              </a:rPr>
              <a:t>Beth-</a:t>
            </a:r>
            <a:r>
              <a:rPr lang="en-US" kern="0" dirty="0" err="1">
                <a:solidFill>
                  <a:srgbClr val="FFFF00"/>
                </a:solidFill>
                <a:effectLst>
                  <a:glow rad="76200">
                    <a:srgbClr val="000000">
                      <a:alpha val="60000"/>
                    </a:srgbClr>
                  </a:glow>
                </a:effectLst>
              </a:rPr>
              <a:t>jeshimoth</a:t>
            </a:r>
            <a:r>
              <a:rPr lang="en-US" kern="0" dirty="0">
                <a:solidFill>
                  <a:srgbClr val="FFFF00"/>
                </a:solidFill>
                <a:effectLst>
                  <a:glow rad="76200">
                    <a:srgbClr val="000000">
                      <a:alpha val="60000"/>
                    </a:srgbClr>
                  </a:glow>
                </a:effectLst>
              </a:rPr>
              <a:t>?</a:t>
            </a:r>
            <a:endParaRPr lang="en-US" dirty="0"/>
          </a:p>
        </p:txBody>
      </p:sp>
      <p:sp>
        <p:nvSpPr>
          <p:cNvPr id="16" name="Oval 15">
            <a:extLst>
              <a:ext uri="{FF2B5EF4-FFF2-40B4-BE49-F238E27FC236}">
                <a16:creationId xmlns:a16="http://schemas.microsoft.com/office/drawing/2014/main" id="{AF6984B1-99EE-407D-BAB1-D829D16746D5}"/>
              </a:ext>
            </a:extLst>
          </p:cNvPr>
          <p:cNvSpPr/>
          <p:nvPr/>
        </p:nvSpPr>
        <p:spPr>
          <a:xfrm>
            <a:off x="3502360" y="4422976"/>
            <a:ext cx="1069848" cy="381000"/>
          </a:xfrm>
          <a:prstGeom prst="ellips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17" name="Oval 16">
            <a:extLst>
              <a:ext uri="{FF2B5EF4-FFF2-40B4-BE49-F238E27FC236}">
                <a16:creationId xmlns:a16="http://schemas.microsoft.com/office/drawing/2014/main" id="{AD8AEA87-98A2-4728-A8C6-B2A4C12C7C20}"/>
              </a:ext>
            </a:extLst>
          </p:cNvPr>
          <p:cNvSpPr/>
          <p:nvPr/>
        </p:nvSpPr>
        <p:spPr>
          <a:xfrm>
            <a:off x="3615950" y="3713038"/>
            <a:ext cx="1069848" cy="381000"/>
          </a:xfrm>
          <a:prstGeom prst="ellips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18" name="Text Box 12">
            <a:extLst>
              <a:ext uri="{FF2B5EF4-FFF2-40B4-BE49-F238E27FC236}">
                <a16:creationId xmlns:a16="http://schemas.microsoft.com/office/drawing/2014/main" id="{2C5EBC8E-6EB5-4B68-8DA6-48531996705B}"/>
              </a:ext>
            </a:extLst>
          </p:cNvPr>
          <p:cNvSpPr txBox="1">
            <a:spLocks noChangeArrowheads="1"/>
          </p:cNvSpPr>
          <p:nvPr/>
        </p:nvSpPr>
        <p:spPr bwMode="auto">
          <a:xfrm>
            <a:off x="4252054" y="4021561"/>
            <a:ext cx="1519968" cy="400110"/>
          </a:xfrm>
          <a:prstGeom prst="rect">
            <a:avLst/>
          </a:prstGeom>
          <a:noFill/>
          <a:ln w="9525">
            <a:noFill/>
            <a:miter lim="800000"/>
            <a:headEnd/>
            <a:tailEnd/>
          </a:ln>
          <a:effectLst/>
        </p:spPr>
        <p:txBody>
          <a:bodyPr wrap="none" anchor="t">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fontAlgn="base">
              <a:defRPr/>
            </a:pPr>
            <a:r>
              <a:rPr lang="en-US" kern="0" dirty="0">
                <a:solidFill>
                  <a:srgbClr val="FFFF00"/>
                </a:solidFill>
                <a:effectLst>
                  <a:glow rad="76200">
                    <a:srgbClr val="000000">
                      <a:alpha val="60000"/>
                    </a:srgbClr>
                  </a:glow>
                </a:effectLst>
              </a:rPr>
              <a:t>Jordan Fords</a:t>
            </a:r>
            <a:endParaRPr lang="en-US" dirty="0"/>
          </a:p>
        </p:txBody>
      </p:sp>
    </p:spTree>
    <p:extLst>
      <p:ext uri="{BB962C8B-B14F-4D97-AF65-F5344CB8AC3E}">
        <p14:creationId xmlns:p14="http://schemas.microsoft.com/office/powerpoint/2010/main" val="12636404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21D8A1-5720-46C1-A5B4-43C1AFBE2EBE}"/>
              </a:ext>
            </a:extLst>
          </p:cNvPr>
          <p:cNvPicPr>
            <a:picLocks noChangeAspect="1"/>
          </p:cNvPicPr>
          <p:nvPr/>
        </p:nvPicPr>
        <p:blipFill rotWithShape="1">
          <a:blip r:embed="rId3">
            <a:extLst>
              <a:ext uri="{28A0092B-C50C-407E-A947-70E740481C1C}">
                <a14:useLocalDpi xmlns:a14="http://schemas.microsoft.com/office/drawing/2010/main" val="0"/>
              </a:ext>
            </a:extLst>
          </a:blip>
          <a:srcRect l="3077" t="4439" r="3195" b="3236"/>
          <a:stretch/>
        </p:blipFill>
        <p:spPr>
          <a:xfrm>
            <a:off x="0" y="312557"/>
            <a:ext cx="9144000" cy="6232887"/>
          </a:xfrm>
          <a:prstGeom prst="rect">
            <a:avLst/>
          </a:prstGeom>
        </p:spPr>
      </p:pic>
      <p:sp>
        <p:nvSpPr>
          <p:cNvPr id="2" name="Text Placeholder 1"/>
          <p:cNvSpPr>
            <a:spLocks noGrp="1"/>
          </p:cNvSpPr>
          <p:nvPr>
            <p:ph type="body" sz="quarter" idx="10"/>
          </p:nvPr>
        </p:nvSpPr>
        <p:spPr/>
        <p:txBody>
          <a:bodyPr/>
          <a:lstStyle/>
          <a:p>
            <a:r>
              <a:rPr lang="en-US" dirty="0"/>
              <a:t>Jordan Valley near Jericho (aerial view from the southwest)</a:t>
            </a:r>
          </a:p>
        </p:txBody>
      </p:sp>
      <p:sp>
        <p:nvSpPr>
          <p:cNvPr id="3" name="Text Placeholder 2"/>
          <p:cNvSpPr>
            <a:spLocks noGrp="1"/>
          </p:cNvSpPr>
          <p:nvPr>
            <p:ph type="body" sz="quarter" idx="12"/>
          </p:nvPr>
        </p:nvSpPr>
        <p:spPr/>
        <p:txBody>
          <a:bodyPr/>
          <a:lstStyle/>
          <a:p>
            <a:r>
              <a:rPr lang="en-US" dirty="0"/>
              <a:t>2:7</a:t>
            </a:r>
          </a:p>
        </p:txBody>
      </p:sp>
      <p:sp>
        <p:nvSpPr>
          <p:cNvPr id="4" name="Title 3"/>
          <p:cNvSpPr>
            <a:spLocks noGrp="1"/>
          </p:cNvSpPr>
          <p:nvPr>
            <p:ph type="title"/>
          </p:nvPr>
        </p:nvSpPr>
        <p:spPr/>
        <p:txBody>
          <a:bodyPr/>
          <a:lstStyle/>
          <a:p>
            <a:r>
              <a:rPr lang="en-US" dirty="0"/>
              <a:t>And the men pursued them along the way to the Jordan, as far as the fords</a:t>
            </a:r>
          </a:p>
        </p:txBody>
      </p:sp>
    </p:spTree>
    <p:extLst>
      <p:ext uri="{BB962C8B-B14F-4D97-AF65-F5344CB8AC3E}">
        <p14:creationId xmlns:p14="http://schemas.microsoft.com/office/powerpoint/2010/main" val="35153549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21D8A1-5720-46C1-A5B4-43C1AFBE2EBE}"/>
              </a:ext>
            </a:extLst>
          </p:cNvPr>
          <p:cNvPicPr>
            <a:picLocks noChangeAspect="1"/>
          </p:cNvPicPr>
          <p:nvPr/>
        </p:nvPicPr>
        <p:blipFill rotWithShape="1">
          <a:blip r:embed="rId3">
            <a:extLst>
              <a:ext uri="{28A0092B-C50C-407E-A947-70E740481C1C}">
                <a14:useLocalDpi xmlns:a14="http://schemas.microsoft.com/office/drawing/2010/main" val="0"/>
              </a:ext>
            </a:extLst>
          </a:blip>
          <a:srcRect l="3077" t="4439" r="3195" b="3236"/>
          <a:stretch/>
        </p:blipFill>
        <p:spPr>
          <a:xfrm>
            <a:off x="0" y="312557"/>
            <a:ext cx="9144000" cy="6232887"/>
          </a:xfrm>
          <a:prstGeom prst="rect">
            <a:avLst/>
          </a:prstGeom>
        </p:spPr>
      </p:pic>
      <p:sp>
        <p:nvSpPr>
          <p:cNvPr id="2" name="Text Placeholder 1"/>
          <p:cNvSpPr>
            <a:spLocks noGrp="1"/>
          </p:cNvSpPr>
          <p:nvPr>
            <p:ph type="body" sz="quarter" idx="10"/>
          </p:nvPr>
        </p:nvSpPr>
        <p:spPr/>
        <p:txBody>
          <a:bodyPr/>
          <a:lstStyle/>
          <a:p>
            <a:r>
              <a:rPr lang="en-US" dirty="0"/>
              <a:t>Jordan Valley near Jericho (aerial view from the southwest)</a:t>
            </a:r>
          </a:p>
        </p:txBody>
      </p:sp>
      <p:sp>
        <p:nvSpPr>
          <p:cNvPr id="3" name="Text Placeholder 2"/>
          <p:cNvSpPr>
            <a:spLocks noGrp="1"/>
          </p:cNvSpPr>
          <p:nvPr>
            <p:ph type="body" sz="quarter" idx="12"/>
          </p:nvPr>
        </p:nvSpPr>
        <p:spPr/>
        <p:txBody>
          <a:bodyPr/>
          <a:lstStyle/>
          <a:p>
            <a:r>
              <a:rPr lang="en-US" dirty="0"/>
              <a:t>2:7</a:t>
            </a:r>
          </a:p>
        </p:txBody>
      </p:sp>
      <p:sp>
        <p:nvSpPr>
          <p:cNvPr id="4" name="Title 3"/>
          <p:cNvSpPr>
            <a:spLocks noGrp="1"/>
          </p:cNvSpPr>
          <p:nvPr>
            <p:ph type="title"/>
          </p:nvPr>
        </p:nvSpPr>
        <p:spPr/>
        <p:txBody>
          <a:bodyPr/>
          <a:lstStyle/>
          <a:p>
            <a:r>
              <a:rPr lang="en-US" dirty="0"/>
              <a:t>And the men pursued them along the way to the Jordan, as far as the fords</a:t>
            </a:r>
          </a:p>
        </p:txBody>
      </p:sp>
      <p:sp>
        <p:nvSpPr>
          <p:cNvPr id="7" name="Line 12">
            <a:extLst>
              <a:ext uri="{FF2B5EF4-FFF2-40B4-BE49-F238E27FC236}">
                <a16:creationId xmlns:a16="http://schemas.microsoft.com/office/drawing/2014/main" id="{2448DA94-CD4A-40F8-91AF-180607EDD284}"/>
              </a:ext>
            </a:extLst>
          </p:cNvPr>
          <p:cNvSpPr>
            <a:spLocks noChangeShapeType="1"/>
          </p:cNvSpPr>
          <p:nvPr/>
        </p:nvSpPr>
        <p:spPr bwMode="auto">
          <a:xfrm flipH="1">
            <a:off x="127455" y="5240950"/>
            <a:ext cx="267089" cy="284081"/>
          </a:xfrm>
          <a:prstGeom prst="line">
            <a:avLst/>
          </a:prstGeom>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err="1">
              <a:ln>
                <a:noFill/>
              </a:ln>
              <a:solidFill>
                <a:srgbClr val="FFFF00"/>
              </a:solidFill>
              <a:effectLst>
                <a:glow rad="76200">
                  <a:srgbClr val="000000">
                    <a:alpha val="60000"/>
                  </a:srgbClr>
                </a:glow>
              </a:effectLst>
              <a:uLnTx/>
              <a:uFillTx/>
              <a:latin typeface="Arial"/>
              <a:cs typeface="Calibri" pitchFamily="34" charset="0"/>
            </a:endParaRPr>
          </a:p>
        </p:txBody>
      </p:sp>
      <p:sp>
        <p:nvSpPr>
          <p:cNvPr id="8" name="Text Box 14">
            <a:extLst>
              <a:ext uri="{FF2B5EF4-FFF2-40B4-BE49-F238E27FC236}">
                <a16:creationId xmlns:a16="http://schemas.microsoft.com/office/drawing/2014/main" id="{FCD7AA27-F6C2-4020-8195-2CA31A918B7E}"/>
              </a:ext>
            </a:extLst>
          </p:cNvPr>
          <p:cNvSpPr txBox="1">
            <a:spLocks noChangeArrowheads="1"/>
          </p:cNvSpPr>
          <p:nvPr/>
        </p:nvSpPr>
        <p:spPr bwMode="auto">
          <a:xfrm>
            <a:off x="150705" y="4840840"/>
            <a:ext cx="1371600" cy="400110"/>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2000" kern="0" dirty="0">
                <a:solidFill>
                  <a:srgbClr val="FFFF00"/>
                </a:solidFill>
                <a:effectLst>
                  <a:glow rad="76200">
                    <a:srgbClr val="000000">
                      <a:alpha val="60000"/>
                    </a:srgbClr>
                  </a:glow>
                </a:effectLst>
                <a:latin typeface="Calibri" pitchFamily="34" charset="0"/>
                <a:cs typeface="Calibri" pitchFamily="34" charset="0"/>
              </a:rPr>
              <a:t>OT Jericho</a:t>
            </a:r>
          </a:p>
        </p:txBody>
      </p:sp>
      <p:sp>
        <p:nvSpPr>
          <p:cNvPr id="9" name="Text Box 14">
            <a:extLst>
              <a:ext uri="{FF2B5EF4-FFF2-40B4-BE49-F238E27FC236}">
                <a16:creationId xmlns:a16="http://schemas.microsoft.com/office/drawing/2014/main" id="{F2DB8CAA-040E-4754-85F1-BF392307FF20}"/>
              </a:ext>
            </a:extLst>
          </p:cNvPr>
          <p:cNvSpPr txBox="1">
            <a:spLocks noChangeArrowheads="1"/>
          </p:cNvSpPr>
          <p:nvPr/>
        </p:nvSpPr>
        <p:spPr bwMode="auto">
          <a:xfrm>
            <a:off x="2559657" y="3610043"/>
            <a:ext cx="1614778" cy="400110"/>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2000" kern="0" dirty="0">
                <a:solidFill>
                  <a:srgbClr val="FFFF00"/>
                </a:solidFill>
                <a:effectLst>
                  <a:glow rad="76200">
                    <a:srgbClr val="000000">
                      <a:alpha val="60000"/>
                    </a:srgbClr>
                  </a:glow>
                </a:effectLst>
                <a:latin typeface="Calibri" pitchFamily="34" charset="0"/>
                <a:cs typeface="Calibri" pitchFamily="34" charset="0"/>
              </a:rPr>
              <a:t>Jordan River</a:t>
            </a:r>
          </a:p>
        </p:txBody>
      </p:sp>
      <p:sp>
        <p:nvSpPr>
          <p:cNvPr id="10" name="Text Box 14">
            <a:extLst>
              <a:ext uri="{FF2B5EF4-FFF2-40B4-BE49-F238E27FC236}">
                <a16:creationId xmlns:a16="http://schemas.microsoft.com/office/drawing/2014/main" id="{AC96E300-2FFC-46D5-9A99-E89AB5A022B6}"/>
              </a:ext>
            </a:extLst>
          </p:cNvPr>
          <p:cNvSpPr txBox="1">
            <a:spLocks noChangeArrowheads="1"/>
          </p:cNvSpPr>
          <p:nvPr/>
        </p:nvSpPr>
        <p:spPr bwMode="auto">
          <a:xfrm>
            <a:off x="5252058" y="3209933"/>
            <a:ext cx="1961542" cy="400110"/>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2000" kern="0" dirty="0">
                <a:solidFill>
                  <a:srgbClr val="FFFF00"/>
                </a:solidFill>
                <a:effectLst>
                  <a:glow rad="76200">
                    <a:srgbClr val="000000">
                      <a:alpha val="60000"/>
                    </a:srgbClr>
                  </a:glow>
                </a:effectLst>
                <a:latin typeface="Calibri" pitchFamily="34" charset="0"/>
                <a:cs typeface="Calibri" pitchFamily="34" charset="0"/>
              </a:rPr>
              <a:t>Plains of Moab</a:t>
            </a:r>
          </a:p>
        </p:txBody>
      </p:sp>
    </p:spTree>
    <p:extLst>
      <p:ext uri="{BB962C8B-B14F-4D97-AF65-F5344CB8AC3E}">
        <p14:creationId xmlns:p14="http://schemas.microsoft.com/office/powerpoint/2010/main" val="36343702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009826-7A7D-4645-BFB3-D7CF66812805}"/>
              </a:ext>
            </a:extLst>
          </p:cNvPr>
          <p:cNvPicPr>
            <a:picLocks noChangeAspect="1"/>
          </p:cNvPicPr>
          <p:nvPr/>
        </p:nvPicPr>
        <p:blipFill rotWithShape="1">
          <a:blip r:embed="rId3">
            <a:extLst>
              <a:ext uri="{28A0092B-C50C-407E-A947-70E740481C1C}">
                <a14:useLocalDpi xmlns:a14="http://schemas.microsoft.com/office/drawing/2010/main" val="0"/>
              </a:ext>
            </a:extLst>
          </a:blip>
          <a:srcRect l="3016" t="4912" r="2699" b="2528"/>
          <a:stretch/>
        </p:blipFill>
        <p:spPr>
          <a:xfrm>
            <a:off x="275771" y="493486"/>
            <a:ext cx="8621486" cy="6026186"/>
          </a:xfrm>
          <a:prstGeom prst="rect">
            <a:avLst/>
          </a:prstGeom>
        </p:spPr>
      </p:pic>
      <p:sp>
        <p:nvSpPr>
          <p:cNvPr id="2" name="Text Placeholder 1"/>
          <p:cNvSpPr>
            <a:spLocks noGrp="1"/>
          </p:cNvSpPr>
          <p:nvPr>
            <p:ph type="body" sz="quarter" idx="10"/>
          </p:nvPr>
        </p:nvSpPr>
        <p:spPr/>
        <p:txBody>
          <a:bodyPr/>
          <a:lstStyle/>
          <a:p>
            <a:r>
              <a:rPr lang="en-US" dirty="0"/>
              <a:t>Jordan River near Jericho bridge (aerial view from the east)</a:t>
            </a:r>
          </a:p>
        </p:txBody>
      </p:sp>
      <p:sp>
        <p:nvSpPr>
          <p:cNvPr id="3" name="Text Placeholder 2"/>
          <p:cNvSpPr>
            <a:spLocks noGrp="1"/>
          </p:cNvSpPr>
          <p:nvPr>
            <p:ph type="body" sz="quarter" idx="12"/>
          </p:nvPr>
        </p:nvSpPr>
        <p:spPr/>
        <p:txBody>
          <a:bodyPr/>
          <a:lstStyle/>
          <a:p>
            <a:r>
              <a:rPr lang="en-US" dirty="0"/>
              <a:t>2:7</a:t>
            </a:r>
          </a:p>
        </p:txBody>
      </p:sp>
      <p:sp>
        <p:nvSpPr>
          <p:cNvPr id="4" name="Title 3"/>
          <p:cNvSpPr>
            <a:spLocks noGrp="1"/>
          </p:cNvSpPr>
          <p:nvPr>
            <p:ph type="title"/>
          </p:nvPr>
        </p:nvSpPr>
        <p:spPr/>
        <p:txBody>
          <a:bodyPr/>
          <a:lstStyle/>
          <a:p>
            <a:r>
              <a:rPr lang="en-US" dirty="0"/>
              <a:t>And the men pursued them along the way to the Jordan, as far as the fords</a:t>
            </a:r>
          </a:p>
        </p:txBody>
      </p:sp>
    </p:spTree>
    <p:extLst>
      <p:ext uri="{BB962C8B-B14F-4D97-AF65-F5344CB8AC3E}">
        <p14:creationId xmlns:p14="http://schemas.microsoft.com/office/powerpoint/2010/main" val="42657089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009826-7A7D-4645-BFB3-D7CF66812805}"/>
              </a:ext>
            </a:extLst>
          </p:cNvPr>
          <p:cNvPicPr>
            <a:picLocks noChangeAspect="1"/>
          </p:cNvPicPr>
          <p:nvPr/>
        </p:nvPicPr>
        <p:blipFill rotWithShape="1">
          <a:blip r:embed="rId3">
            <a:extLst>
              <a:ext uri="{28A0092B-C50C-407E-A947-70E740481C1C}">
                <a14:useLocalDpi xmlns:a14="http://schemas.microsoft.com/office/drawing/2010/main" val="0"/>
              </a:ext>
            </a:extLst>
          </a:blip>
          <a:srcRect l="3016" t="4912" r="2699" b="2528"/>
          <a:stretch/>
        </p:blipFill>
        <p:spPr>
          <a:xfrm>
            <a:off x="275771" y="493486"/>
            <a:ext cx="8621486" cy="6026186"/>
          </a:xfrm>
          <a:prstGeom prst="rect">
            <a:avLst/>
          </a:prstGeom>
        </p:spPr>
      </p:pic>
      <p:sp>
        <p:nvSpPr>
          <p:cNvPr id="2" name="Text Placeholder 1"/>
          <p:cNvSpPr>
            <a:spLocks noGrp="1"/>
          </p:cNvSpPr>
          <p:nvPr>
            <p:ph type="body" sz="quarter" idx="10"/>
          </p:nvPr>
        </p:nvSpPr>
        <p:spPr/>
        <p:txBody>
          <a:bodyPr/>
          <a:lstStyle/>
          <a:p>
            <a:r>
              <a:rPr lang="en-US" dirty="0"/>
              <a:t>Jordan River near Jericho bridge (aerial view from the east)</a:t>
            </a:r>
          </a:p>
        </p:txBody>
      </p:sp>
      <p:sp>
        <p:nvSpPr>
          <p:cNvPr id="3" name="Text Placeholder 2"/>
          <p:cNvSpPr>
            <a:spLocks noGrp="1"/>
          </p:cNvSpPr>
          <p:nvPr>
            <p:ph type="body" sz="quarter" idx="12"/>
          </p:nvPr>
        </p:nvSpPr>
        <p:spPr/>
        <p:txBody>
          <a:bodyPr/>
          <a:lstStyle/>
          <a:p>
            <a:r>
              <a:rPr lang="en-US" dirty="0"/>
              <a:t>2:7</a:t>
            </a:r>
          </a:p>
        </p:txBody>
      </p:sp>
      <p:sp>
        <p:nvSpPr>
          <p:cNvPr id="4" name="Title 3"/>
          <p:cNvSpPr>
            <a:spLocks noGrp="1"/>
          </p:cNvSpPr>
          <p:nvPr>
            <p:ph type="title"/>
          </p:nvPr>
        </p:nvSpPr>
        <p:spPr/>
        <p:txBody>
          <a:bodyPr/>
          <a:lstStyle/>
          <a:p>
            <a:r>
              <a:rPr lang="en-US" dirty="0"/>
              <a:t>And the men pursued them along the way to the Jordan, as far as the fords</a:t>
            </a:r>
          </a:p>
        </p:txBody>
      </p:sp>
      <p:sp>
        <p:nvSpPr>
          <p:cNvPr id="9" name="Text Box 14"/>
          <p:cNvSpPr txBox="1">
            <a:spLocks noChangeArrowheads="1"/>
          </p:cNvSpPr>
          <p:nvPr/>
        </p:nvSpPr>
        <p:spPr bwMode="auto">
          <a:xfrm>
            <a:off x="2592612" y="934176"/>
            <a:ext cx="1143000" cy="30777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00"/>
                </a:solidFill>
                <a:effectLst>
                  <a:glow rad="76200">
                    <a:srgbClr val="000000">
                      <a:alpha val="60000"/>
                    </a:srgbClr>
                  </a:glow>
                </a:effectLst>
                <a:uLnTx/>
                <a:uFillTx/>
                <a:latin typeface="Arial"/>
                <a:ea typeface="+mn-ea"/>
                <a:cs typeface="Calibri" pitchFamily="34" charset="0"/>
              </a:rPr>
              <a:t>to Jericho</a:t>
            </a:r>
          </a:p>
        </p:txBody>
      </p:sp>
      <p:sp>
        <p:nvSpPr>
          <p:cNvPr id="11" name="Line 12">
            <a:extLst>
              <a:ext uri="{FF2B5EF4-FFF2-40B4-BE49-F238E27FC236}">
                <a16:creationId xmlns:a16="http://schemas.microsoft.com/office/drawing/2014/main" id="{DEEA5D31-C00A-430B-9AB8-57221F7F153A}"/>
              </a:ext>
            </a:extLst>
          </p:cNvPr>
          <p:cNvSpPr>
            <a:spLocks noChangeShapeType="1"/>
          </p:cNvSpPr>
          <p:nvPr/>
        </p:nvSpPr>
        <p:spPr bwMode="auto">
          <a:xfrm>
            <a:off x="4360633" y="2866567"/>
            <a:ext cx="120650" cy="137889"/>
          </a:xfrm>
          <a:prstGeom prst="line">
            <a:avLst/>
          </a:prstGeom>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err="1">
              <a:ln>
                <a:noFill/>
              </a:ln>
              <a:solidFill>
                <a:srgbClr val="FFFF00"/>
              </a:solidFill>
              <a:effectLst>
                <a:glow rad="76200">
                  <a:srgbClr val="000000">
                    <a:alpha val="60000"/>
                  </a:srgbClr>
                </a:glow>
              </a:effectLst>
              <a:uLnTx/>
              <a:uFillTx/>
              <a:latin typeface="Arial"/>
              <a:cs typeface="Calibri" pitchFamily="34" charset="0"/>
            </a:endParaRPr>
          </a:p>
        </p:txBody>
      </p:sp>
      <p:sp>
        <p:nvSpPr>
          <p:cNvPr id="14" name="Text Box 13"/>
          <p:cNvSpPr txBox="1">
            <a:spLocks noChangeArrowheads="1"/>
          </p:cNvSpPr>
          <p:nvPr/>
        </p:nvSpPr>
        <p:spPr bwMode="auto">
          <a:xfrm>
            <a:off x="3577772" y="2561768"/>
            <a:ext cx="1143000" cy="30480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00"/>
                </a:solidFill>
                <a:effectLst>
                  <a:glow rad="76200">
                    <a:srgbClr val="000000">
                      <a:alpha val="60000"/>
                    </a:srgbClr>
                  </a:glow>
                </a:effectLst>
                <a:uLnTx/>
                <a:uFillTx/>
                <a:latin typeface="Arial"/>
                <a:ea typeface="+mn-ea"/>
                <a:cs typeface="Calibri" pitchFamily="34" charset="0"/>
              </a:rPr>
              <a:t>Ford</a:t>
            </a:r>
          </a:p>
        </p:txBody>
      </p:sp>
      <p:sp>
        <p:nvSpPr>
          <p:cNvPr id="15" name="Line 12">
            <a:extLst>
              <a:ext uri="{FF2B5EF4-FFF2-40B4-BE49-F238E27FC236}">
                <a16:creationId xmlns:a16="http://schemas.microsoft.com/office/drawing/2014/main" id="{DEEA5D31-C00A-430B-9AB8-57221F7F153A}"/>
              </a:ext>
            </a:extLst>
          </p:cNvPr>
          <p:cNvSpPr>
            <a:spLocks noChangeShapeType="1"/>
          </p:cNvSpPr>
          <p:nvPr/>
        </p:nvSpPr>
        <p:spPr bwMode="auto">
          <a:xfrm flipV="1">
            <a:off x="3500203" y="629377"/>
            <a:ext cx="207739" cy="304799"/>
          </a:xfrm>
          <a:prstGeom prst="line">
            <a:avLst/>
          </a:prstGeom>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err="1">
              <a:ln>
                <a:noFill/>
              </a:ln>
              <a:solidFill>
                <a:srgbClr val="FFFF00"/>
              </a:solidFill>
              <a:effectLst>
                <a:glow rad="76200">
                  <a:srgbClr val="000000">
                    <a:alpha val="60000"/>
                  </a:srgbClr>
                </a:glow>
              </a:effectLst>
              <a:uLnTx/>
              <a:uFillTx/>
              <a:latin typeface="Arial"/>
              <a:cs typeface="Calibri" pitchFamily="34" charset="0"/>
            </a:endParaRPr>
          </a:p>
        </p:txBody>
      </p:sp>
      <p:sp>
        <p:nvSpPr>
          <p:cNvPr id="16" name="Text Box 14"/>
          <p:cNvSpPr txBox="1">
            <a:spLocks noChangeArrowheads="1"/>
          </p:cNvSpPr>
          <p:nvPr/>
        </p:nvSpPr>
        <p:spPr bwMode="auto">
          <a:xfrm>
            <a:off x="4780641" y="6092008"/>
            <a:ext cx="1478645" cy="30777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00"/>
                </a:solidFill>
                <a:effectLst>
                  <a:glow rad="76200">
                    <a:srgbClr val="000000">
                      <a:alpha val="60000"/>
                    </a:srgbClr>
                  </a:glow>
                </a:effectLst>
                <a:uLnTx/>
                <a:uFillTx/>
                <a:latin typeface="Arial"/>
                <a:ea typeface="+mn-ea"/>
                <a:cs typeface="Calibri" pitchFamily="34" charset="0"/>
              </a:rPr>
              <a:t>Plains of Moab</a:t>
            </a:r>
          </a:p>
        </p:txBody>
      </p:sp>
    </p:spTree>
    <p:extLst>
      <p:ext uri="{BB962C8B-B14F-4D97-AF65-F5344CB8AC3E}">
        <p14:creationId xmlns:p14="http://schemas.microsoft.com/office/powerpoint/2010/main" val="1130556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57FAAC-E747-4BC2-9765-6FF3DCF0A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2" name="Text Placeholder 1"/>
          <p:cNvSpPr>
            <a:spLocks noGrp="1"/>
          </p:cNvSpPr>
          <p:nvPr>
            <p:ph type="body" sz="quarter" idx="10"/>
          </p:nvPr>
        </p:nvSpPr>
        <p:spPr/>
        <p:txBody>
          <a:bodyPr/>
          <a:lstStyle/>
          <a:p>
            <a:r>
              <a:rPr lang="en-US" dirty="0"/>
              <a:t>Jordan River and the Plains of Moab (aerial view from the west)</a:t>
            </a:r>
          </a:p>
        </p:txBody>
      </p:sp>
      <p:sp>
        <p:nvSpPr>
          <p:cNvPr id="3" name="Text Placeholder 2"/>
          <p:cNvSpPr>
            <a:spLocks noGrp="1"/>
          </p:cNvSpPr>
          <p:nvPr>
            <p:ph type="body" sz="quarter" idx="12"/>
          </p:nvPr>
        </p:nvSpPr>
        <p:spPr/>
        <p:txBody>
          <a:bodyPr/>
          <a:lstStyle/>
          <a:p>
            <a:r>
              <a:rPr lang="en-US" dirty="0"/>
              <a:t>2:7</a:t>
            </a:r>
          </a:p>
        </p:txBody>
      </p:sp>
      <p:sp>
        <p:nvSpPr>
          <p:cNvPr id="4" name="Title 3"/>
          <p:cNvSpPr>
            <a:spLocks noGrp="1"/>
          </p:cNvSpPr>
          <p:nvPr>
            <p:ph type="title"/>
          </p:nvPr>
        </p:nvSpPr>
        <p:spPr/>
        <p:txBody>
          <a:bodyPr/>
          <a:lstStyle/>
          <a:p>
            <a:r>
              <a:rPr lang="en-US" dirty="0"/>
              <a:t>And the men pursued them along the way to the Jordan, as far as the fords</a:t>
            </a:r>
          </a:p>
        </p:txBody>
      </p:sp>
    </p:spTree>
    <p:extLst>
      <p:ext uri="{BB962C8B-B14F-4D97-AF65-F5344CB8AC3E}">
        <p14:creationId xmlns:p14="http://schemas.microsoft.com/office/powerpoint/2010/main" val="2509955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57FAAC-E747-4BC2-9765-6FF3DCF0A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2" name="Text Placeholder 1"/>
          <p:cNvSpPr>
            <a:spLocks noGrp="1"/>
          </p:cNvSpPr>
          <p:nvPr>
            <p:ph type="body" sz="quarter" idx="10"/>
          </p:nvPr>
        </p:nvSpPr>
        <p:spPr/>
        <p:txBody>
          <a:bodyPr/>
          <a:lstStyle/>
          <a:p>
            <a:r>
              <a:rPr lang="en-US" dirty="0"/>
              <a:t>Jordan River and the Plains of Moab (aerial view from the west)</a:t>
            </a:r>
          </a:p>
        </p:txBody>
      </p:sp>
      <p:sp>
        <p:nvSpPr>
          <p:cNvPr id="3" name="Text Placeholder 2"/>
          <p:cNvSpPr>
            <a:spLocks noGrp="1"/>
          </p:cNvSpPr>
          <p:nvPr>
            <p:ph type="body" sz="quarter" idx="12"/>
          </p:nvPr>
        </p:nvSpPr>
        <p:spPr/>
        <p:txBody>
          <a:bodyPr/>
          <a:lstStyle/>
          <a:p>
            <a:r>
              <a:rPr lang="en-US" dirty="0"/>
              <a:t>2:7</a:t>
            </a:r>
          </a:p>
        </p:txBody>
      </p:sp>
      <p:sp>
        <p:nvSpPr>
          <p:cNvPr id="4" name="Title 3"/>
          <p:cNvSpPr>
            <a:spLocks noGrp="1"/>
          </p:cNvSpPr>
          <p:nvPr>
            <p:ph type="title"/>
          </p:nvPr>
        </p:nvSpPr>
        <p:spPr/>
        <p:txBody>
          <a:bodyPr/>
          <a:lstStyle/>
          <a:p>
            <a:r>
              <a:rPr lang="en-US" dirty="0"/>
              <a:t>And the men pursued them along the way to the Jordan, as far as the fords</a:t>
            </a:r>
          </a:p>
        </p:txBody>
      </p:sp>
      <p:sp>
        <p:nvSpPr>
          <p:cNvPr id="7" name="Text Box 12"/>
          <p:cNvSpPr txBox="1">
            <a:spLocks noChangeArrowheads="1"/>
          </p:cNvSpPr>
          <p:nvPr/>
        </p:nvSpPr>
        <p:spPr bwMode="auto">
          <a:xfrm>
            <a:off x="3098520" y="2861201"/>
            <a:ext cx="1473480"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Jordan River</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9" name="Line 9"/>
          <p:cNvSpPr>
            <a:spLocks noChangeShapeType="1"/>
          </p:cNvSpPr>
          <p:nvPr/>
        </p:nvSpPr>
        <p:spPr bwMode="auto">
          <a:xfrm>
            <a:off x="6433507" y="1888577"/>
            <a:ext cx="0" cy="265926"/>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0" name="Text Box 12"/>
          <p:cNvSpPr txBox="1">
            <a:spLocks noChangeArrowheads="1"/>
          </p:cNvSpPr>
          <p:nvPr/>
        </p:nvSpPr>
        <p:spPr bwMode="auto">
          <a:xfrm>
            <a:off x="5845846" y="1488467"/>
            <a:ext cx="1053494"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Shittim?</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1" name="Text Box 12"/>
          <p:cNvSpPr txBox="1">
            <a:spLocks noChangeArrowheads="1"/>
          </p:cNvSpPr>
          <p:nvPr/>
        </p:nvSpPr>
        <p:spPr bwMode="auto">
          <a:xfrm>
            <a:off x="5828977" y="2739670"/>
            <a:ext cx="1694695"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Allenby Bridge</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2" name="Text Box 12"/>
          <p:cNvSpPr txBox="1">
            <a:spLocks noChangeArrowheads="1"/>
          </p:cNvSpPr>
          <p:nvPr/>
        </p:nvSpPr>
        <p:spPr bwMode="auto">
          <a:xfrm>
            <a:off x="7294761" y="2145342"/>
            <a:ext cx="1736373"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Plains of Moab</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3" name="Line 9">
            <a:extLst>
              <a:ext uri="{FF2B5EF4-FFF2-40B4-BE49-F238E27FC236}">
                <a16:creationId xmlns:a16="http://schemas.microsoft.com/office/drawing/2014/main" id="{B88F12F5-B0A0-4F42-9C65-664673E5A03F}"/>
              </a:ext>
            </a:extLst>
          </p:cNvPr>
          <p:cNvSpPr>
            <a:spLocks noChangeShapeType="1"/>
          </p:cNvSpPr>
          <p:nvPr/>
        </p:nvSpPr>
        <p:spPr bwMode="auto">
          <a:xfrm>
            <a:off x="6538562" y="3122458"/>
            <a:ext cx="0" cy="265926"/>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4" name="Text Box 12"/>
          <p:cNvSpPr txBox="1">
            <a:spLocks noChangeArrowheads="1"/>
          </p:cNvSpPr>
          <p:nvPr/>
        </p:nvSpPr>
        <p:spPr bwMode="auto">
          <a:xfrm>
            <a:off x="2634290" y="5276672"/>
            <a:ext cx="1200970"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to Jericho</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5" name="Line 9">
            <a:extLst>
              <a:ext uri="{FF2B5EF4-FFF2-40B4-BE49-F238E27FC236}">
                <a16:creationId xmlns:a16="http://schemas.microsoft.com/office/drawing/2014/main" id="{B88F12F5-B0A0-4F42-9C65-664673E5A03F}"/>
              </a:ext>
            </a:extLst>
          </p:cNvPr>
          <p:cNvSpPr>
            <a:spLocks noChangeShapeType="1"/>
          </p:cNvSpPr>
          <p:nvPr/>
        </p:nvSpPr>
        <p:spPr bwMode="auto">
          <a:xfrm flipH="1">
            <a:off x="2796988" y="5659460"/>
            <a:ext cx="361880" cy="265926"/>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962099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Jordan River and the Plains of Moab (aerial view from the northwest)</a:t>
            </a:r>
          </a:p>
        </p:txBody>
      </p:sp>
      <p:sp>
        <p:nvSpPr>
          <p:cNvPr id="3" name="Text Placeholder 2"/>
          <p:cNvSpPr>
            <a:spLocks noGrp="1"/>
          </p:cNvSpPr>
          <p:nvPr>
            <p:ph type="body" sz="quarter" idx="12"/>
          </p:nvPr>
        </p:nvSpPr>
        <p:spPr/>
        <p:txBody>
          <a:bodyPr/>
          <a:lstStyle/>
          <a:p>
            <a:r>
              <a:rPr lang="en-US" dirty="0"/>
              <a:t>2:7</a:t>
            </a:r>
          </a:p>
        </p:txBody>
      </p:sp>
      <p:sp>
        <p:nvSpPr>
          <p:cNvPr id="4" name="Title 3"/>
          <p:cNvSpPr>
            <a:spLocks noGrp="1"/>
          </p:cNvSpPr>
          <p:nvPr>
            <p:ph type="title"/>
          </p:nvPr>
        </p:nvSpPr>
        <p:spPr/>
        <p:txBody>
          <a:bodyPr/>
          <a:lstStyle/>
          <a:p>
            <a:r>
              <a:rPr lang="en-US" dirty="0"/>
              <a:t>And the men pursued them along the way to the Jordan, as far as the fords</a:t>
            </a:r>
          </a:p>
        </p:txBody>
      </p:sp>
      <p:pic>
        <p:nvPicPr>
          <p:cNvPr id="6" name="Picture 5">
            <a:extLst>
              <a:ext uri="{FF2B5EF4-FFF2-40B4-BE49-F238E27FC236}">
                <a16:creationId xmlns:a16="http://schemas.microsoft.com/office/drawing/2014/main" id="{6A5E462A-E306-4E45-A52D-364AF5C1C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Tree>
    <p:extLst>
      <p:ext uri="{BB962C8B-B14F-4D97-AF65-F5344CB8AC3E}">
        <p14:creationId xmlns:p14="http://schemas.microsoft.com/office/powerpoint/2010/main" val="11915283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Jordan River and the Plains of Moab (aerial view from the northwest)</a:t>
            </a:r>
          </a:p>
        </p:txBody>
      </p:sp>
      <p:sp>
        <p:nvSpPr>
          <p:cNvPr id="3" name="Text Placeholder 2"/>
          <p:cNvSpPr>
            <a:spLocks noGrp="1"/>
          </p:cNvSpPr>
          <p:nvPr>
            <p:ph type="body" sz="quarter" idx="12"/>
          </p:nvPr>
        </p:nvSpPr>
        <p:spPr/>
        <p:txBody>
          <a:bodyPr/>
          <a:lstStyle/>
          <a:p>
            <a:r>
              <a:rPr lang="en-US" dirty="0"/>
              <a:t>2:7</a:t>
            </a:r>
          </a:p>
        </p:txBody>
      </p:sp>
      <p:sp>
        <p:nvSpPr>
          <p:cNvPr id="4" name="Title 3"/>
          <p:cNvSpPr>
            <a:spLocks noGrp="1"/>
          </p:cNvSpPr>
          <p:nvPr>
            <p:ph type="title"/>
          </p:nvPr>
        </p:nvSpPr>
        <p:spPr/>
        <p:txBody>
          <a:bodyPr/>
          <a:lstStyle/>
          <a:p>
            <a:r>
              <a:rPr lang="en-US" dirty="0"/>
              <a:t>And the men pursued them along the way to the Jordan, as far as the fords</a:t>
            </a:r>
          </a:p>
        </p:txBody>
      </p:sp>
      <p:pic>
        <p:nvPicPr>
          <p:cNvPr id="6" name="Picture 5">
            <a:extLst>
              <a:ext uri="{FF2B5EF4-FFF2-40B4-BE49-F238E27FC236}">
                <a16:creationId xmlns:a16="http://schemas.microsoft.com/office/drawing/2014/main" id="{6A5E462A-E306-4E45-A52D-364AF5C1C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9" name="Text Box 12">
            <a:extLst>
              <a:ext uri="{FF2B5EF4-FFF2-40B4-BE49-F238E27FC236}">
                <a16:creationId xmlns:a16="http://schemas.microsoft.com/office/drawing/2014/main" id="{C07A8541-D650-475D-B1F8-E5841DA00D48}"/>
              </a:ext>
            </a:extLst>
          </p:cNvPr>
          <p:cNvSpPr txBox="1">
            <a:spLocks noChangeArrowheads="1"/>
          </p:cNvSpPr>
          <p:nvPr/>
        </p:nvSpPr>
        <p:spPr bwMode="auto">
          <a:xfrm>
            <a:off x="1705149" y="3536116"/>
            <a:ext cx="1473480"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Jordan River</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0" name="Line 9">
            <a:extLst>
              <a:ext uri="{FF2B5EF4-FFF2-40B4-BE49-F238E27FC236}">
                <a16:creationId xmlns:a16="http://schemas.microsoft.com/office/drawing/2014/main" id="{0BFE4A1F-0DF0-4B58-BF55-8459DFE9DCBD}"/>
              </a:ext>
            </a:extLst>
          </p:cNvPr>
          <p:cNvSpPr>
            <a:spLocks noChangeShapeType="1"/>
          </p:cNvSpPr>
          <p:nvPr/>
        </p:nvSpPr>
        <p:spPr bwMode="auto">
          <a:xfrm>
            <a:off x="1132164" y="2086682"/>
            <a:ext cx="0" cy="265926"/>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1" name="Text Box 12">
            <a:extLst>
              <a:ext uri="{FF2B5EF4-FFF2-40B4-BE49-F238E27FC236}">
                <a16:creationId xmlns:a16="http://schemas.microsoft.com/office/drawing/2014/main" id="{38006494-9709-48BB-9AD9-253120FAB8F3}"/>
              </a:ext>
            </a:extLst>
          </p:cNvPr>
          <p:cNvSpPr txBox="1">
            <a:spLocks noChangeArrowheads="1"/>
          </p:cNvSpPr>
          <p:nvPr/>
        </p:nvSpPr>
        <p:spPr bwMode="auto">
          <a:xfrm>
            <a:off x="544503" y="1686572"/>
            <a:ext cx="1053494"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Shittim?</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2" name="Text Box 12">
            <a:extLst>
              <a:ext uri="{FF2B5EF4-FFF2-40B4-BE49-F238E27FC236}">
                <a16:creationId xmlns:a16="http://schemas.microsoft.com/office/drawing/2014/main" id="{D265A387-EAEF-4531-9880-FBBB28643E76}"/>
              </a:ext>
            </a:extLst>
          </p:cNvPr>
          <p:cNvSpPr txBox="1">
            <a:spLocks noChangeArrowheads="1"/>
          </p:cNvSpPr>
          <p:nvPr/>
        </p:nvSpPr>
        <p:spPr bwMode="auto">
          <a:xfrm>
            <a:off x="3940678" y="2432861"/>
            <a:ext cx="1736373"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Plains of Moab</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3" name="Text Box 12"/>
          <p:cNvSpPr txBox="1">
            <a:spLocks noChangeArrowheads="1"/>
          </p:cNvSpPr>
          <p:nvPr/>
        </p:nvSpPr>
        <p:spPr bwMode="auto">
          <a:xfrm>
            <a:off x="7343450" y="3228945"/>
            <a:ext cx="1200970"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to Jericho</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4" name="Line 9">
            <a:extLst>
              <a:ext uri="{FF2B5EF4-FFF2-40B4-BE49-F238E27FC236}">
                <a16:creationId xmlns:a16="http://schemas.microsoft.com/office/drawing/2014/main" id="{B88F12F5-B0A0-4F42-9C65-664673E5A03F}"/>
              </a:ext>
            </a:extLst>
          </p:cNvPr>
          <p:cNvSpPr>
            <a:spLocks noChangeShapeType="1"/>
          </p:cNvSpPr>
          <p:nvPr/>
        </p:nvSpPr>
        <p:spPr bwMode="auto">
          <a:xfrm>
            <a:off x="8427720" y="3602014"/>
            <a:ext cx="320040" cy="33241"/>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2270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92BE1C-5A6F-4B25-9CDA-77EFDDF09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Region of Jericho and Shittim (aerial view from the west)</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Joshua the son of Nun sent out of </a:t>
            </a:r>
            <a:r>
              <a:rPr lang="en-US" dirty="0" err="1"/>
              <a:t>Shittim</a:t>
            </a:r>
            <a:r>
              <a:rPr lang="en-US" dirty="0"/>
              <a:t> two men as spies secretly</a:t>
            </a:r>
          </a:p>
        </p:txBody>
      </p:sp>
      <p:sp>
        <p:nvSpPr>
          <p:cNvPr id="7" name="Text Box 12"/>
          <p:cNvSpPr txBox="1">
            <a:spLocks noChangeArrowheads="1"/>
          </p:cNvSpPr>
          <p:nvPr/>
        </p:nvSpPr>
        <p:spPr bwMode="auto">
          <a:xfrm>
            <a:off x="208381" y="2631000"/>
            <a:ext cx="1473480"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Jordan River</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1" name="Text Box 12"/>
          <p:cNvSpPr txBox="1">
            <a:spLocks noChangeArrowheads="1"/>
          </p:cNvSpPr>
          <p:nvPr/>
        </p:nvSpPr>
        <p:spPr bwMode="auto">
          <a:xfrm>
            <a:off x="3015413" y="3617639"/>
            <a:ext cx="922047"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Jericho</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3" name="Text Box 12"/>
          <p:cNvSpPr txBox="1">
            <a:spLocks noChangeArrowheads="1"/>
          </p:cNvSpPr>
          <p:nvPr/>
        </p:nvSpPr>
        <p:spPr bwMode="auto">
          <a:xfrm>
            <a:off x="5544218" y="1785258"/>
            <a:ext cx="1053494"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Shittim?</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5" name="Line 9"/>
          <p:cNvSpPr>
            <a:spLocks noChangeShapeType="1"/>
          </p:cNvSpPr>
          <p:nvPr/>
        </p:nvSpPr>
        <p:spPr bwMode="auto">
          <a:xfrm>
            <a:off x="6070965" y="2212024"/>
            <a:ext cx="0" cy="285691"/>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9" name="Line 9">
            <a:extLst>
              <a:ext uri="{FF2B5EF4-FFF2-40B4-BE49-F238E27FC236}">
                <a16:creationId xmlns:a16="http://schemas.microsoft.com/office/drawing/2014/main" id="{DF0108E5-BABB-48C6-9BE7-8AF4C1CF7695}"/>
              </a:ext>
            </a:extLst>
          </p:cNvPr>
          <p:cNvSpPr>
            <a:spLocks noChangeShapeType="1"/>
          </p:cNvSpPr>
          <p:nvPr/>
        </p:nvSpPr>
        <p:spPr bwMode="auto">
          <a:xfrm>
            <a:off x="3476436" y="3948171"/>
            <a:ext cx="0" cy="297258"/>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20" name="Line 9">
            <a:extLst>
              <a:ext uri="{FF2B5EF4-FFF2-40B4-BE49-F238E27FC236}">
                <a16:creationId xmlns:a16="http://schemas.microsoft.com/office/drawing/2014/main" id="{03E6D170-B7FE-4826-AAAA-A2EADEEEDB42}"/>
              </a:ext>
            </a:extLst>
          </p:cNvPr>
          <p:cNvSpPr>
            <a:spLocks noChangeShapeType="1"/>
          </p:cNvSpPr>
          <p:nvPr/>
        </p:nvSpPr>
        <p:spPr bwMode="auto">
          <a:xfrm>
            <a:off x="874750" y="3031110"/>
            <a:ext cx="0" cy="297258"/>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683819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77D3C6-3ED0-4616-B36A-E162EBDD3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2" name="Text Placeholder 1">
            <a:extLst>
              <a:ext uri="{FF2B5EF4-FFF2-40B4-BE49-F238E27FC236}">
                <a16:creationId xmlns:a16="http://schemas.microsoft.com/office/drawing/2014/main" id="{016D152A-4CDE-4359-B1C3-5E3F2888B9BF}"/>
              </a:ext>
            </a:extLst>
          </p:cNvPr>
          <p:cNvSpPr>
            <a:spLocks noGrp="1"/>
          </p:cNvSpPr>
          <p:nvPr>
            <p:ph type="body" sz="quarter" idx="10"/>
          </p:nvPr>
        </p:nvSpPr>
        <p:spPr/>
        <p:txBody>
          <a:bodyPr/>
          <a:lstStyle/>
          <a:p>
            <a:r>
              <a:rPr lang="en-US" dirty="0"/>
              <a:t>Judean Wilderness looking toward Jericho (aerial view from the west)</a:t>
            </a:r>
          </a:p>
        </p:txBody>
      </p:sp>
      <p:sp>
        <p:nvSpPr>
          <p:cNvPr id="3" name="Text Placeholder 2">
            <a:extLst>
              <a:ext uri="{FF2B5EF4-FFF2-40B4-BE49-F238E27FC236}">
                <a16:creationId xmlns:a16="http://schemas.microsoft.com/office/drawing/2014/main" id="{0D1FBD98-B6C7-45F8-B7E7-2130683EDC0F}"/>
              </a:ext>
            </a:extLst>
          </p:cNvPr>
          <p:cNvSpPr>
            <a:spLocks noGrp="1"/>
          </p:cNvSpPr>
          <p:nvPr>
            <p:ph type="body" sz="quarter" idx="12"/>
          </p:nvPr>
        </p:nvSpPr>
        <p:spPr/>
        <p:txBody>
          <a:bodyPr/>
          <a:lstStyle/>
          <a:p>
            <a:r>
              <a:rPr lang="en-US" dirty="0"/>
              <a:t>2:9</a:t>
            </a:r>
          </a:p>
        </p:txBody>
      </p:sp>
      <p:sp>
        <p:nvSpPr>
          <p:cNvPr id="4" name="Title 3">
            <a:extLst>
              <a:ext uri="{FF2B5EF4-FFF2-40B4-BE49-F238E27FC236}">
                <a16:creationId xmlns:a16="http://schemas.microsoft.com/office/drawing/2014/main" id="{7A98F0DF-A31D-4729-9D20-63418DDA4AA4}"/>
              </a:ext>
            </a:extLst>
          </p:cNvPr>
          <p:cNvSpPr>
            <a:spLocks noGrp="1"/>
          </p:cNvSpPr>
          <p:nvPr>
            <p:ph type="title"/>
          </p:nvPr>
        </p:nvSpPr>
        <p:spPr/>
        <p:txBody>
          <a:bodyPr/>
          <a:lstStyle/>
          <a:p>
            <a:r>
              <a:rPr lang="en-US" dirty="0"/>
              <a:t>I know that Yahweh has given you this land</a:t>
            </a:r>
          </a:p>
        </p:txBody>
      </p:sp>
    </p:spTree>
    <p:extLst>
      <p:ext uri="{BB962C8B-B14F-4D97-AF65-F5344CB8AC3E}">
        <p14:creationId xmlns:p14="http://schemas.microsoft.com/office/powerpoint/2010/main" val="23396735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B3A910-66F1-4F6E-B26D-A92EBC10B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Lake </a:t>
            </a:r>
            <a:r>
              <a:rPr lang="en-US" dirty="0" err="1"/>
              <a:t>Timsah</a:t>
            </a:r>
            <a:r>
              <a:rPr lang="en-US" dirty="0"/>
              <a:t>, a possible candidate for the Red Sea crossing (from the north)</a:t>
            </a:r>
          </a:p>
        </p:txBody>
      </p:sp>
      <p:sp>
        <p:nvSpPr>
          <p:cNvPr id="3" name="Text Placeholder 2"/>
          <p:cNvSpPr>
            <a:spLocks noGrp="1"/>
          </p:cNvSpPr>
          <p:nvPr>
            <p:ph type="body" sz="quarter" idx="12"/>
          </p:nvPr>
        </p:nvSpPr>
        <p:spPr/>
        <p:txBody>
          <a:bodyPr/>
          <a:lstStyle/>
          <a:p>
            <a:r>
              <a:rPr lang="en-US" dirty="0"/>
              <a:t>2:10</a:t>
            </a:r>
          </a:p>
        </p:txBody>
      </p:sp>
      <p:sp>
        <p:nvSpPr>
          <p:cNvPr id="4" name="Title 3"/>
          <p:cNvSpPr>
            <a:spLocks noGrp="1"/>
          </p:cNvSpPr>
          <p:nvPr>
            <p:ph type="title"/>
          </p:nvPr>
        </p:nvSpPr>
        <p:spPr/>
        <p:txBody>
          <a:bodyPr/>
          <a:lstStyle/>
          <a:p>
            <a:r>
              <a:rPr lang="en-US" dirty="0"/>
              <a:t>We have heard how Yahweh dried up the water of the Red Sea before you</a:t>
            </a:r>
          </a:p>
        </p:txBody>
      </p:sp>
    </p:spTree>
    <p:extLst>
      <p:ext uri="{BB962C8B-B14F-4D97-AF65-F5344CB8AC3E}">
        <p14:creationId xmlns:p14="http://schemas.microsoft.com/office/powerpoint/2010/main" val="2232363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131"/>
          <a:stretch/>
        </p:blipFill>
        <p:spPr bwMode="auto">
          <a:xfrm>
            <a:off x="1" y="369332"/>
            <a:ext cx="9144000" cy="6150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Lake </a:t>
            </a:r>
            <a:r>
              <a:rPr lang="en-US" dirty="0" err="1"/>
              <a:t>Timsah</a:t>
            </a:r>
            <a:r>
              <a:rPr lang="en-US" dirty="0"/>
              <a:t>, a possible candidate for the Red Sea crossing (from the northeast)</a:t>
            </a:r>
          </a:p>
        </p:txBody>
      </p:sp>
      <p:sp>
        <p:nvSpPr>
          <p:cNvPr id="3" name="Text Placeholder 2"/>
          <p:cNvSpPr>
            <a:spLocks noGrp="1"/>
          </p:cNvSpPr>
          <p:nvPr>
            <p:ph type="body" sz="quarter" idx="12"/>
          </p:nvPr>
        </p:nvSpPr>
        <p:spPr/>
        <p:txBody>
          <a:bodyPr/>
          <a:lstStyle/>
          <a:p>
            <a:r>
              <a:rPr lang="en-US" dirty="0"/>
              <a:t>2:10</a:t>
            </a:r>
          </a:p>
        </p:txBody>
      </p:sp>
      <p:sp>
        <p:nvSpPr>
          <p:cNvPr id="4" name="Title 3"/>
          <p:cNvSpPr>
            <a:spLocks noGrp="1"/>
          </p:cNvSpPr>
          <p:nvPr>
            <p:ph type="title"/>
          </p:nvPr>
        </p:nvSpPr>
        <p:spPr/>
        <p:txBody>
          <a:bodyPr/>
          <a:lstStyle/>
          <a:p>
            <a:r>
              <a:rPr lang="en-US" dirty="0"/>
              <a:t>We have heard how Yahweh dried up the water of the Red Sea before you</a:t>
            </a:r>
          </a:p>
        </p:txBody>
      </p:sp>
    </p:spTree>
    <p:extLst>
      <p:ext uri="{BB962C8B-B14F-4D97-AF65-F5344CB8AC3E}">
        <p14:creationId xmlns:p14="http://schemas.microsoft.com/office/powerpoint/2010/main" val="12356116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258"/>
          <a:stretch/>
        </p:blipFill>
        <p:spPr bwMode="auto">
          <a:xfrm>
            <a:off x="0" y="-1"/>
            <a:ext cx="9144000" cy="6848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North end of the Gulf of Suez</a:t>
            </a:r>
          </a:p>
        </p:txBody>
      </p:sp>
      <p:sp>
        <p:nvSpPr>
          <p:cNvPr id="3" name="Text Placeholder 2"/>
          <p:cNvSpPr>
            <a:spLocks noGrp="1"/>
          </p:cNvSpPr>
          <p:nvPr>
            <p:ph type="body" sz="quarter" idx="12"/>
          </p:nvPr>
        </p:nvSpPr>
        <p:spPr/>
        <p:txBody>
          <a:bodyPr/>
          <a:lstStyle/>
          <a:p>
            <a:r>
              <a:rPr lang="en-US" dirty="0"/>
              <a:t>2:10</a:t>
            </a:r>
          </a:p>
        </p:txBody>
      </p:sp>
      <p:sp>
        <p:nvSpPr>
          <p:cNvPr id="4" name="Title 3"/>
          <p:cNvSpPr>
            <a:spLocks noGrp="1"/>
          </p:cNvSpPr>
          <p:nvPr>
            <p:ph type="title"/>
          </p:nvPr>
        </p:nvSpPr>
        <p:spPr/>
        <p:txBody>
          <a:bodyPr/>
          <a:lstStyle/>
          <a:p>
            <a:r>
              <a:rPr lang="en-US" dirty="0"/>
              <a:t>We have heard how Yahweh dried up the water of the Red Sea before you</a:t>
            </a:r>
          </a:p>
        </p:txBody>
      </p:sp>
    </p:spTree>
    <p:extLst>
      <p:ext uri="{BB962C8B-B14F-4D97-AF65-F5344CB8AC3E}">
        <p14:creationId xmlns:p14="http://schemas.microsoft.com/office/powerpoint/2010/main" val="14055458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ll Hesban from north, tb061304043-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400"/>
            <a:ext cx="9144000" cy="6080760"/>
          </a:xfrm>
          <a:prstGeom prst="rect">
            <a:avLst/>
          </a:prstGeom>
        </p:spPr>
      </p:pic>
      <p:sp>
        <p:nvSpPr>
          <p:cNvPr id="2" name="Text Placeholder 1"/>
          <p:cNvSpPr>
            <a:spLocks noGrp="1"/>
          </p:cNvSpPr>
          <p:nvPr>
            <p:ph type="body" sz="quarter" idx="10"/>
          </p:nvPr>
        </p:nvSpPr>
        <p:spPr/>
        <p:txBody>
          <a:bodyPr/>
          <a:lstStyle/>
          <a:p>
            <a:r>
              <a:rPr lang="en-US" dirty="0"/>
              <a:t>Tell Hesban, possible Heshbon, capital of Sihon (from the north)</a:t>
            </a:r>
          </a:p>
        </p:txBody>
      </p:sp>
      <p:sp>
        <p:nvSpPr>
          <p:cNvPr id="3" name="Text Placeholder 2"/>
          <p:cNvSpPr>
            <a:spLocks noGrp="1"/>
          </p:cNvSpPr>
          <p:nvPr>
            <p:ph type="body" sz="quarter" idx="12"/>
          </p:nvPr>
        </p:nvSpPr>
        <p:spPr/>
        <p:txBody>
          <a:bodyPr/>
          <a:lstStyle/>
          <a:p>
            <a:r>
              <a:rPr lang="en-US" dirty="0"/>
              <a:t>2:10</a:t>
            </a:r>
          </a:p>
        </p:txBody>
      </p:sp>
      <p:sp>
        <p:nvSpPr>
          <p:cNvPr id="4" name="Title 3"/>
          <p:cNvSpPr>
            <a:spLocks noGrp="1"/>
          </p:cNvSpPr>
          <p:nvPr>
            <p:ph type="title"/>
          </p:nvPr>
        </p:nvSpPr>
        <p:spPr/>
        <p:txBody>
          <a:bodyPr/>
          <a:lstStyle/>
          <a:p>
            <a:r>
              <a:rPr lang="en-US" dirty="0"/>
              <a:t>And what you did unto the two kings of the Amorites . . . unto </a:t>
            </a:r>
            <a:r>
              <a:rPr lang="en-US" dirty="0" err="1"/>
              <a:t>Sihon</a:t>
            </a:r>
            <a:r>
              <a:rPr lang="en-US" dirty="0"/>
              <a:t> and to </a:t>
            </a:r>
            <a:r>
              <a:rPr lang="en-US" dirty="0" err="1"/>
              <a:t>Og</a:t>
            </a:r>
            <a:endParaRPr lang="en-US" dirty="0"/>
          </a:p>
        </p:txBody>
      </p:sp>
    </p:spTree>
    <p:extLst>
      <p:ext uri="{BB962C8B-B14F-4D97-AF65-F5344CB8AC3E}">
        <p14:creationId xmlns:p14="http://schemas.microsoft.com/office/powerpoint/2010/main" val="5628171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olan Heights with cindercones aerial, tbs113300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8751"/>
            <a:ext cx="9144000" cy="6108192"/>
          </a:xfrm>
          <a:prstGeom prst="rect">
            <a:avLst/>
          </a:prstGeom>
        </p:spPr>
      </p:pic>
      <p:sp>
        <p:nvSpPr>
          <p:cNvPr id="2" name="Text Placeholder 1"/>
          <p:cNvSpPr>
            <a:spLocks noGrp="1"/>
          </p:cNvSpPr>
          <p:nvPr>
            <p:ph type="body" sz="quarter" idx="10"/>
          </p:nvPr>
        </p:nvSpPr>
        <p:spPr/>
        <p:txBody>
          <a:bodyPr/>
          <a:lstStyle/>
          <a:p>
            <a:r>
              <a:rPr lang="en-US" dirty="0"/>
              <a:t>Golan Heights, ancient Bashan, home of </a:t>
            </a:r>
            <a:r>
              <a:rPr lang="en-US" dirty="0" err="1"/>
              <a:t>Og</a:t>
            </a:r>
            <a:r>
              <a:rPr lang="en-US" dirty="0"/>
              <a:t> (aerial view from the west)</a:t>
            </a:r>
          </a:p>
        </p:txBody>
      </p:sp>
      <p:sp>
        <p:nvSpPr>
          <p:cNvPr id="3" name="Text Placeholder 2"/>
          <p:cNvSpPr>
            <a:spLocks noGrp="1"/>
          </p:cNvSpPr>
          <p:nvPr>
            <p:ph type="body" sz="quarter" idx="12"/>
          </p:nvPr>
        </p:nvSpPr>
        <p:spPr/>
        <p:txBody>
          <a:bodyPr/>
          <a:lstStyle/>
          <a:p>
            <a:r>
              <a:rPr lang="en-US" dirty="0"/>
              <a:t>2:10</a:t>
            </a:r>
          </a:p>
        </p:txBody>
      </p:sp>
      <p:sp>
        <p:nvSpPr>
          <p:cNvPr id="4" name="Title 3"/>
          <p:cNvSpPr>
            <a:spLocks noGrp="1"/>
          </p:cNvSpPr>
          <p:nvPr>
            <p:ph type="title"/>
          </p:nvPr>
        </p:nvSpPr>
        <p:spPr/>
        <p:txBody>
          <a:bodyPr/>
          <a:lstStyle/>
          <a:p>
            <a:r>
              <a:rPr lang="en-US" dirty="0"/>
              <a:t>And what you did unto the two kings of the Amorites . . . unto </a:t>
            </a:r>
            <a:r>
              <a:rPr lang="en-US" dirty="0" err="1"/>
              <a:t>Sihon</a:t>
            </a:r>
            <a:r>
              <a:rPr lang="en-US" dirty="0"/>
              <a:t> and to </a:t>
            </a:r>
            <a:r>
              <a:rPr lang="en-US" dirty="0" err="1"/>
              <a:t>Og</a:t>
            </a:r>
            <a:endParaRPr lang="en-US" dirty="0"/>
          </a:p>
        </p:txBody>
      </p:sp>
    </p:spTree>
    <p:extLst>
      <p:ext uri="{BB962C8B-B14F-4D97-AF65-F5344CB8AC3E}">
        <p14:creationId xmlns:p14="http://schemas.microsoft.com/office/powerpoint/2010/main" val="11256733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512"/>
          <a:stretch/>
        </p:blipFill>
        <p:spPr bwMode="auto">
          <a:xfrm>
            <a:off x="1922812" y="0"/>
            <a:ext cx="529837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Assyrian soldier holding an enemy head, circa 750 BC</a:t>
            </a:r>
          </a:p>
        </p:txBody>
      </p:sp>
      <p:sp>
        <p:nvSpPr>
          <p:cNvPr id="3" name="Text Placeholder 2"/>
          <p:cNvSpPr>
            <a:spLocks noGrp="1"/>
          </p:cNvSpPr>
          <p:nvPr>
            <p:ph type="body" sz="quarter" idx="12"/>
          </p:nvPr>
        </p:nvSpPr>
        <p:spPr/>
        <p:txBody>
          <a:bodyPr/>
          <a:lstStyle/>
          <a:p>
            <a:r>
              <a:rPr lang="en-US" dirty="0"/>
              <a:t>2:11</a:t>
            </a:r>
          </a:p>
        </p:txBody>
      </p:sp>
      <p:sp>
        <p:nvSpPr>
          <p:cNvPr id="4" name="Title 3"/>
          <p:cNvSpPr>
            <a:spLocks noGrp="1"/>
          </p:cNvSpPr>
          <p:nvPr>
            <p:ph type="title"/>
          </p:nvPr>
        </p:nvSpPr>
        <p:spPr/>
        <p:txBody>
          <a:bodyPr/>
          <a:lstStyle/>
          <a:p>
            <a:r>
              <a:rPr lang="en-US" dirty="0"/>
              <a:t>And as soon as we had heard it, our hearts melted</a:t>
            </a:r>
          </a:p>
        </p:txBody>
      </p:sp>
    </p:spTree>
    <p:extLst>
      <p:ext uri="{BB962C8B-B14F-4D97-AF65-F5344CB8AC3E}">
        <p14:creationId xmlns:p14="http://schemas.microsoft.com/office/powerpoint/2010/main" val="6935609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78D425-CA51-4FEA-8089-F80DEC9F70B7}"/>
              </a:ext>
            </a:extLst>
          </p:cNvPr>
          <p:cNvPicPr>
            <a:picLocks noChangeAspect="1"/>
          </p:cNvPicPr>
          <p:nvPr/>
        </p:nvPicPr>
        <p:blipFill rotWithShape="1">
          <a:blip r:embed="rId3">
            <a:extLst>
              <a:ext uri="{28A0092B-C50C-407E-A947-70E740481C1C}">
                <a14:useLocalDpi xmlns:a14="http://schemas.microsoft.com/office/drawing/2010/main" val="0"/>
              </a:ext>
            </a:extLst>
          </a:blip>
          <a:srcRect r="1189"/>
          <a:stretch/>
        </p:blipFill>
        <p:spPr>
          <a:xfrm>
            <a:off x="-1" y="365760"/>
            <a:ext cx="9144001" cy="6153912"/>
          </a:xfrm>
          <a:prstGeom prst="rect">
            <a:avLst/>
          </a:prstGeom>
        </p:spPr>
      </p:pic>
      <p:sp>
        <p:nvSpPr>
          <p:cNvPr id="2" name="Text Placeholder 1">
            <a:extLst>
              <a:ext uri="{FF2B5EF4-FFF2-40B4-BE49-F238E27FC236}">
                <a16:creationId xmlns:a16="http://schemas.microsoft.com/office/drawing/2014/main" id="{A3543133-2F48-4804-9675-68AA23E75372}"/>
              </a:ext>
            </a:extLst>
          </p:cNvPr>
          <p:cNvSpPr>
            <a:spLocks noGrp="1"/>
          </p:cNvSpPr>
          <p:nvPr>
            <p:ph type="body" sz="quarter" idx="10"/>
          </p:nvPr>
        </p:nvSpPr>
        <p:spPr/>
        <p:txBody>
          <a:bodyPr/>
          <a:lstStyle/>
          <a:p>
            <a:r>
              <a:rPr lang="en-US" dirty="0"/>
              <a:t>Clouds over Dead Sea at sunrise</a:t>
            </a:r>
          </a:p>
        </p:txBody>
      </p:sp>
      <p:sp>
        <p:nvSpPr>
          <p:cNvPr id="3" name="Text Placeholder 2">
            <a:extLst>
              <a:ext uri="{FF2B5EF4-FFF2-40B4-BE49-F238E27FC236}">
                <a16:creationId xmlns:a16="http://schemas.microsoft.com/office/drawing/2014/main" id="{63F49EAE-0A2C-4ADA-8A7F-286FF8BDD059}"/>
              </a:ext>
            </a:extLst>
          </p:cNvPr>
          <p:cNvSpPr>
            <a:spLocks noGrp="1"/>
          </p:cNvSpPr>
          <p:nvPr>
            <p:ph type="body" sz="quarter" idx="12"/>
          </p:nvPr>
        </p:nvSpPr>
        <p:spPr/>
        <p:txBody>
          <a:bodyPr/>
          <a:lstStyle/>
          <a:p>
            <a:r>
              <a:rPr lang="en-US" dirty="0"/>
              <a:t>2:11</a:t>
            </a:r>
          </a:p>
        </p:txBody>
      </p:sp>
      <p:sp>
        <p:nvSpPr>
          <p:cNvPr id="4" name="Title 3">
            <a:extLst>
              <a:ext uri="{FF2B5EF4-FFF2-40B4-BE49-F238E27FC236}">
                <a16:creationId xmlns:a16="http://schemas.microsoft.com/office/drawing/2014/main" id="{C6EEE690-3A1E-463B-BE65-5273E2910DFE}"/>
              </a:ext>
            </a:extLst>
          </p:cNvPr>
          <p:cNvSpPr>
            <a:spLocks noGrp="1"/>
          </p:cNvSpPr>
          <p:nvPr>
            <p:ph type="title"/>
          </p:nvPr>
        </p:nvSpPr>
        <p:spPr/>
        <p:txBody>
          <a:bodyPr/>
          <a:lstStyle/>
          <a:p>
            <a:r>
              <a:rPr lang="en-US" dirty="0"/>
              <a:t>For Yahweh your God, he is God in heaven above</a:t>
            </a:r>
          </a:p>
        </p:txBody>
      </p:sp>
    </p:spTree>
    <p:extLst>
      <p:ext uri="{BB962C8B-B14F-4D97-AF65-F5344CB8AC3E}">
        <p14:creationId xmlns:p14="http://schemas.microsoft.com/office/powerpoint/2010/main" val="29243860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CAE59C-EEF5-4CCE-9544-CEA522A02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a:extLst>
              <a:ext uri="{FF2B5EF4-FFF2-40B4-BE49-F238E27FC236}">
                <a16:creationId xmlns:a16="http://schemas.microsoft.com/office/drawing/2014/main" id="{A3543133-2F48-4804-9675-68AA23E75372}"/>
              </a:ext>
            </a:extLst>
          </p:cNvPr>
          <p:cNvSpPr>
            <a:spLocks noGrp="1"/>
          </p:cNvSpPr>
          <p:nvPr>
            <p:ph type="body" sz="quarter" idx="10"/>
          </p:nvPr>
        </p:nvSpPr>
        <p:spPr/>
        <p:txBody>
          <a:bodyPr/>
          <a:lstStyle/>
          <a:p>
            <a:r>
              <a:rPr lang="en-US" dirty="0"/>
              <a:t>Jericho area (from the northwest)</a:t>
            </a:r>
          </a:p>
        </p:txBody>
      </p:sp>
      <p:sp>
        <p:nvSpPr>
          <p:cNvPr id="3" name="Text Placeholder 2">
            <a:extLst>
              <a:ext uri="{FF2B5EF4-FFF2-40B4-BE49-F238E27FC236}">
                <a16:creationId xmlns:a16="http://schemas.microsoft.com/office/drawing/2014/main" id="{63F49EAE-0A2C-4ADA-8A7F-286FF8BDD059}"/>
              </a:ext>
            </a:extLst>
          </p:cNvPr>
          <p:cNvSpPr>
            <a:spLocks noGrp="1"/>
          </p:cNvSpPr>
          <p:nvPr>
            <p:ph type="body" sz="quarter" idx="12"/>
          </p:nvPr>
        </p:nvSpPr>
        <p:spPr/>
        <p:txBody>
          <a:bodyPr/>
          <a:lstStyle/>
          <a:p>
            <a:r>
              <a:rPr lang="en-US" dirty="0"/>
              <a:t>2:11</a:t>
            </a:r>
          </a:p>
        </p:txBody>
      </p:sp>
      <p:sp>
        <p:nvSpPr>
          <p:cNvPr id="4" name="Title 3">
            <a:extLst>
              <a:ext uri="{FF2B5EF4-FFF2-40B4-BE49-F238E27FC236}">
                <a16:creationId xmlns:a16="http://schemas.microsoft.com/office/drawing/2014/main" id="{C6EEE690-3A1E-463B-BE65-5273E2910DFE}"/>
              </a:ext>
            </a:extLst>
          </p:cNvPr>
          <p:cNvSpPr>
            <a:spLocks noGrp="1"/>
          </p:cNvSpPr>
          <p:nvPr>
            <p:ph type="title"/>
          </p:nvPr>
        </p:nvSpPr>
        <p:spPr/>
        <p:txBody>
          <a:bodyPr/>
          <a:lstStyle/>
          <a:p>
            <a:r>
              <a:rPr lang="en-US" dirty="0"/>
              <a:t>For Yahweh your God, he is God in heaven above and on the earth below</a:t>
            </a:r>
          </a:p>
        </p:txBody>
      </p:sp>
    </p:spTree>
    <p:extLst>
      <p:ext uri="{BB962C8B-B14F-4D97-AF65-F5344CB8AC3E}">
        <p14:creationId xmlns:p14="http://schemas.microsoft.com/office/powerpoint/2010/main" val="32976775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CAE59C-EEF5-4CCE-9544-CEA522A02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a:extLst>
              <a:ext uri="{FF2B5EF4-FFF2-40B4-BE49-F238E27FC236}">
                <a16:creationId xmlns:a16="http://schemas.microsoft.com/office/drawing/2014/main" id="{A3543133-2F48-4804-9675-68AA23E75372}"/>
              </a:ext>
            </a:extLst>
          </p:cNvPr>
          <p:cNvSpPr>
            <a:spLocks noGrp="1"/>
          </p:cNvSpPr>
          <p:nvPr>
            <p:ph type="body" sz="quarter" idx="10"/>
          </p:nvPr>
        </p:nvSpPr>
        <p:spPr/>
        <p:txBody>
          <a:bodyPr/>
          <a:lstStyle/>
          <a:p>
            <a:r>
              <a:rPr lang="en-US" dirty="0"/>
              <a:t>Jericho area (from the northwest)</a:t>
            </a:r>
          </a:p>
        </p:txBody>
      </p:sp>
      <p:sp>
        <p:nvSpPr>
          <p:cNvPr id="3" name="Text Placeholder 2">
            <a:extLst>
              <a:ext uri="{FF2B5EF4-FFF2-40B4-BE49-F238E27FC236}">
                <a16:creationId xmlns:a16="http://schemas.microsoft.com/office/drawing/2014/main" id="{63F49EAE-0A2C-4ADA-8A7F-286FF8BDD059}"/>
              </a:ext>
            </a:extLst>
          </p:cNvPr>
          <p:cNvSpPr>
            <a:spLocks noGrp="1"/>
          </p:cNvSpPr>
          <p:nvPr>
            <p:ph type="body" sz="quarter" idx="12"/>
          </p:nvPr>
        </p:nvSpPr>
        <p:spPr/>
        <p:txBody>
          <a:bodyPr/>
          <a:lstStyle/>
          <a:p>
            <a:r>
              <a:rPr lang="en-US" dirty="0"/>
              <a:t>2:11</a:t>
            </a:r>
          </a:p>
        </p:txBody>
      </p:sp>
      <p:sp>
        <p:nvSpPr>
          <p:cNvPr id="4" name="Title 3">
            <a:extLst>
              <a:ext uri="{FF2B5EF4-FFF2-40B4-BE49-F238E27FC236}">
                <a16:creationId xmlns:a16="http://schemas.microsoft.com/office/drawing/2014/main" id="{C6EEE690-3A1E-463B-BE65-5273E2910DFE}"/>
              </a:ext>
            </a:extLst>
          </p:cNvPr>
          <p:cNvSpPr>
            <a:spLocks noGrp="1"/>
          </p:cNvSpPr>
          <p:nvPr>
            <p:ph type="title"/>
          </p:nvPr>
        </p:nvSpPr>
        <p:spPr/>
        <p:txBody>
          <a:bodyPr/>
          <a:lstStyle/>
          <a:p>
            <a:r>
              <a:rPr lang="en-US" dirty="0"/>
              <a:t>For Yahweh your God, he is God in heaven above and on the earth below</a:t>
            </a:r>
          </a:p>
        </p:txBody>
      </p:sp>
      <p:sp>
        <p:nvSpPr>
          <p:cNvPr id="7" name="Text Box 16">
            <a:extLst>
              <a:ext uri="{FF2B5EF4-FFF2-40B4-BE49-F238E27FC236}">
                <a16:creationId xmlns:a16="http://schemas.microsoft.com/office/drawing/2014/main" id="{89C82E27-33F3-4B1F-AF4D-DD109EE08FB6}"/>
              </a:ext>
            </a:extLst>
          </p:cNvPr>
          <p:cNvSpPr txBox="1">
            <a:spLocks noChangeArrowheads="1"/>
          </p:cNvSpPr>
          <p:nvPr/>
        </p:nvSpPr>
        <p:spPr bwMode="auto">
          <a:xfrm>
            <a:off x="2819113" y="2903101"/>
            <a:ext cx="1622560"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Tell of Jericho</a:t>
            </a:r>
          </a:p>
        </p:txBody>
      </p:sp>
      <p:cxnSp>
        <p:nvCxnSpPr>
          <p:cNvPr id="8" name="Straight Arrow Connector 7">
            <a:extLst>
              <a:ext uri="{FF2B5EF4-FFF2-40B4-BE49-F238E27FC236}">
                <a16:creationId xmlns:a16="http://schemas.microsoft.com/office/drawing/2014/main" id="{01C7EF44-909B-4D85-9419-E1502BEF5C2D}"/>
              </a:ext>
            </a:extLst>
          </p:cNvPr>
          <p:cNvCxnSpPr>
            <a:cxnSpLocks/>
          </p:cNvCxnSpPr>
          <p:nvPr/>
        </p:nvCxnSpPr>
        <p:spPr>
          <a:xfrm>
            <a:off x="3564291" y="3350297"/>
            <a:ext cx="0" cy="433349"/>
          </a:xfrm>
          <a:prstGeom prst="straightConnector1">
            <a:avLst/>
          </a:prstGeom>
          <a:noFill/>
          <a:ln w="22225"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cxnSp>
    </p:spTree>
    <p:extLst>
      <p:ext uri="{BB962C8B-B14F-4D97-AF65-F5344CB8AC3E}">
        <p14:creationId xmlns:p14="http://schemas.microsoft.com/office/powerpoint/2010/main" val="1366382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Return of the spies from Canaan depicted on a mosaic from a synagogue in Acco</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Joshua the son of Nun sent out of </a:t>
            </a:r>
            <a:r>
              <a:rPr lang="en-US" dirty="0" err="1"/>
              <a:t>Shittim</a:t>
            </a:r>
            <a:r>
              <a:rPr lang="en-US" dirty="0"/>
              <a:t> two men as spies secretly</a:t>
            </a: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697" r="14209"/>
          <a:stretch/>
        </p:blipFill>
        <p:spPr bwMode="auto">
          <a:xfrm>
            <a:off x="0" y="723506"/>
            <a:ext cx="9144000" cy="5410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16026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3000" contrast="23000"/>
                    </a14:imgEffect>
                  </a14:imgLayer>
                </a14:imgProps>
              </a:ext>
              <a:ext uri="{28A0092B-C50C-407E-A947-70E740481C1C}">
                <a14:useLocalDpi xmlns:a14="http://schemas.microsoft.com/office/drawing/2010/main" val="0"/>
              </a:ext>
            </a:extLst>
          </a:blip>
          <a:srcRect l="2277" r="3909"/>
          <a:stretch/>
        </p:blipFill>
        <p:spPr bwMode="auto">
          <a:xfrm>
            <a:off x="0" y="369332"/>
            <a:ext cx="9144000" cy="6150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Peasant family of Ramallah</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And that you will save alive my father, and my mother, and my brothers, and my sisters</a:t>
            </a:r>
          </a:p>
        </p:txBody>
      </p:sp>
    </p:spTree>
    <p:extLst>
      <p:ext uri="{BB962C8B-B14F-4D97-AF65-F5344CB8AC3E}">
        <p14:creationId xmlns:p14="http://schemas.microsoft.com/office/powerpoint/2010/main" val="254975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ll el-Amarna, limestone window grille from house, 18th dynasty, ca 1345-1335 BC, adr1305228465.jpg"/>
          <p:cNvPicPr>
            <a:picLocks noChangeAspect="1"/>
          </p:cNvPicPr>
          <p:nvPr/>
        </p:nvPicPr>
        <p:blipFill rotWithShape="1">
          <a:blip r:embed="rId3" cstate="print">
            <a:extLst>
              <a:ext uri="{28A0092B-C50C-407E-A947-70E740481C1C}">
                <a14:useLocalDpi xmlns:a14="http://schemas.microsoft.com/office/drawing/2010/main" val="0"/>
              </a:ext>
            </a:extLst>
          </a:blip>
          <a:srcRect l="150" t="2558"/>
          <a:stretch/>
        </p:blipFill>
        <p:spPr>
          <a:xfrm>
            <a:off x="0" y="-2056"/>
            <a:ext cx="9144000" cy="6862113"/>
          </a:xfrm>
          <a:prstGeom prst="rect">
            <a:avLst/>
          </a:prstGeom>
        </p:spPr>
      </p:pic>
      <p:sp>
        <p:nvSpPr>
          <p:cNvPr id="2" name="Text Placeholder 1"/>
          <p:cNvSpPr>
            <a:spLocks noGrp="1"/>
          </p:cNvSpPr>
          <p:nvPr>
            <p:ph type="body" sz="quarter" idx="10"/>
          </p:nvPr>
        </p:nvSpPr>
        <p:spPr/>
        <p:txBody>
          <a:bodyPr/>
          <a:lstStyle/>
          <a:p>
            <a:r>
              <a:rPr lang="en-US" dirty="0"/>
              <a:t>Window grill from a house at Tell el-Amarna, circa 1345–1335 BC</a:t>
            </a:r>
          </a:p>
        </p:txBody>
      </p:sp>
      <p:sp>
        <p:nvSpPr>
          <p:cNvPr id="3" name="Text Placeholder 2"/>
          <p:cNvSpPr>
            <a:spLocks noGrp="1"/>
          </p:cNvSpPr>
          <p:nvPr>
            <p:ph type="body" sz="quarter" idx="12"/>
          </p:nvPr>
        </p:nvSpPr>
        <p:spPr/>
        <p:txBody>
          <a:bodyPr/>
          <a:lstStyle/>
          <a:p>
            <a:r>
              <a:rPr lang="en-US" dirty="0"/>
              <a:t>2:15</a:t>
            </a:r>
          </a:p>
        </p:txBody>
      </p:sp>
      <p:sp>
        <p:nvSpPr>
          <p:cNvPr id="4" name="Title 3"/>
          <p:cNvSpPr>
            <a:spLocks noGrp="1"/>
          </p:cNvSpPr>
          <p:nvPr>
            <p:ph type="title"/>
          </p:nvPr>
        </p:nvSpPr>
        <p:spPr/>
        <p:txBody>
          <a:bodyPr/>
          <a:lstStyle/>
          <a:p>
            <a:r>
              <a:rPr lang="en-US" dirty="0"/>
              <a:t>Then she let them down by a rope through the window</a:t>
            </a:r>
          </a:p>
        </p:txBody>
      </p:sp>
    </p:spTree>
    <p:extLst>
      <p:ext uri="{BB962C8B-B14F-4D97-AF65-F5344CB8AC3E}">
        <p14:creationId xmlns:p14="http://schemas.microsoft.com/office/powerpoint/2010/main" val="16432807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House made of mudbrick and stone at Tell Rabud</a:t>
            </a:r>
          </a:p>
        </p:txBody>
      </p:sp>
      <p:sp>
        <p:nvSpPr>
          <p:cNvPr id="3" name="Text Placeholder 2"/>
          <p:cNvSpPr>
            <a:spLocks noGrp="1"/>
          </p:cNvSpPr>
          <p:nvPr>
            <p:ph type="body" sz="quarter" idx="12"/>
          </p:nvPr>
        </p:nvSpPr>
        <p:spPr/>
        <p:txBody>
          <a:bodyPr/>
          <a:lstStyle/>
          <a:p>
            <a:r>
              <a:rPr lang="en-US" dirty="0"/>
              <a:t>2:15</a:t>
            </a:r>
          </a:p>
        </p:txBody>
      </p:sp>
      <p:sp>
        <p:nvSpPr>
          <p:cNvPr id="4" name="Title 3"/>
          <p:cNvSpPr>
            <a:spLocks noGrp="1"/>
          </p:cNvSpPr>
          <p:nvPr>
            <p:ph type="title"/>
          </p:nvPr>
        </p:nvSpPr>
        <p:spPr/>
        <p:txBody>
          <a:bodyPr/>
          <a:lstStyle/>
          <a:p>
            <a:r>
              <a:rPr lang="en-US" dirty="0"/>
              <a:t>Then she let them down by a rope through the window</a:t>
            </a:r>
          </a:p>
        </p:txBody>
      </p:sp>
      <p:pic>
        <p:nvPicPr>
          <p:cNvPr id="6" name="Picture 5" descr="Mudbrick and stone house at Tell Rabud, tb02240738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26480"/>
          </a:xfrm>
          <a:prstGeom prst="rect">
            <a:avLst/>
          </a:prstGeom>
        </p:spPr>
      </p:pic>
    </p:spTree>
    <p:extLst>
      <p:ext uri="{BB962C8B-B14F-4D97-AF65-F5344CB8AC3E}">
        <p14:creationId xmlns:p14="http://schemas.microsoft.com/office/powerpoint/2010/main" val="12390512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900" y="0"/>
            <a:ext cx="4448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0"/>
          </p:nvPr>
        </p:nvSpPr>
        <p:spPr/>
        <p:txBody>
          <a:bodyPr/>
          <a:lstStyle/>
          <a:p>
            <a:r>
              <a:rPr lang="en-US" dirty="0"/>
              <a:t>The Flight of the Spies, by James Tissot, circa 1898</a:t>
            </a:r>
          </a:p>
        </p:txBody>
      </p:sp>
      <p:sp>
        <p:nvSpPr>
          <p:cNvPr id="3" name="Text Placeholder 2"/>
          <p:cNvSpPr>
            <a:spLocks noGrp="1"/>
          </p:cNvSpPr>
          <p:nvPr>
            <p:ph type="body" sz="quarter" idx="12"/>
          </p:nvPr>
        </p:nvSpPr>
        <p:spPr/>
        <p:txBody>
          <a:bodyPr/>
          <a:lstStyle/>
          <a:p>
            <a:r>
              <a:rPr lang="en-US" dirty="0"/>
              <a:t>2:15</a:t>
            </a:r>
          </a:p>
        </p:txBody>
      </p:sp>
      <p:sp>
        <p:nvSpPr>
          <p:cNvPr id="4" name="Title 3"/>
          <p:cNvSpPr>
            <a:spLocks noGrp="1"/>
          </p:cNvSpPr>
          <p:nvPr>
            <p:ph type="title"/>
          </p:nvPr>
        </p:nvSpPr>
        <p:spPr/>
        <p:txBody>
          <a:bodyPr/>
          <a:lstStyle/>
          <a:p>
            <a:r>
              <a:rPr lang="en-US" dirty="0"/>
              <a:t>Then she let them down by a rope through the window</a:t>
            </a:r>
          </a:p>
        </p:txBody>
      </p:sp>
    </p:spTree>
    <p:extLst>
      <p:ext uri="{BB962C8B-B14F-4D97-AF65-F5344CB8AC3E}">
        <p14:creationId xmlns:p14="http://schemas.microsoft.com/office/powerpoint/2010/main" val="22198432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72 House on the city wall, Damasc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130" y="0"/>
            <a:ext cx="4903470" cy="6858000"/>
          </a:xfrm>
          <a:prstGeom prst="rect">
            <a:avLst/>
          </a:prstGeom>
        </p:spPr>
      </p:pic>
      <p:sp>
        <p:nvSpPr>
          <p:cNvPr id="2" name="Text Placeholder 1"/>
          <p:cNvSpPr>
            <a:spLocks noGrp="1"/>
          </p:cNvSpPr>
          <p:nvPr>
            <p:ph type="body" sz="quarter" idx="10"/>
          </p:nvPr>
        </p:nvSpPr>
        <p:spPr/>
        <p:txBody>
          <a:bodyPr/>
          <a:lstStyle/>
          <a:p>
            <a:r>
              <a:rPr lang="en-US" dirty="0"/>
              <a:t>Illustration of a house in the city wall of Damascus</a:t>
            </a:r>
          </a:p>
        </p:txBody>
      </p:sp>
      <p:sp>
        <p:nvSpPr>
          <p:cNvPr id="3" name="Text Placeholder 2"/>
          <p:cNvSpPr>
            <a:spLocks noGrp="1"/>
          </p:cNvSpPr>
          <p:nvPr>
            <p:ph type="body" sz="quarter" idx="12"/>
          </p:nvPr>
        </p:nvSpPr>
        <p:spPr/>
        <p:txBody>
          <a:bodyPr/>
          <a:lstStyle/>
          <a:p>
            <a:r>
              <a:rPr lang="en-US" dirty="0"/>
              <a:t>2:15</a:t>
            </a:r>
          </a:p>
        </p:txBody>
      </p:sp>
      <p:sp>
        <p:nvSpPr>
          <p:cNvPr id="4" name="Title 3"/>
          <p:cNvSpPr>
            <a:spLocks noGrp="1"/>
          </p:cNvSpPr>
          <p:nvPr>
            <p:ph type="title"/>
          </p:nvPr>
        </p:nvSpPr>
        <p:spPr/>
        <p:txBody>
          <a:bodyPr/>
          <a:lstStyle/>
          <a:p>
            <a:r>
              <a:rPr lang="en-US" dirty="0"/>
              <a:t>For her house was on the side of the wall, and she lived on the wall</a:t>
            </a:r>
          </a:p>
        </p:txBody>
      </p:sp>
    </p:spTree>
    <p:extLst>
      <p:ext uri="{BB962C8B-B14F-4D97-AF65-F5344CB8AC3E}">
        <p14:creationId xmlns:p14="http://schemas.microsoft.com/office/powerpoint/2010/main" val="8331077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Israelite four-room house at Beersheba, with the back room built into the casemate city wall</a:t>
            </a:r>
          </a:p>
        </p:txBody>
      </p:sp>
      <p:sp>
        <p:nvSpPr>
          <p:cNvPr id="3" name="Text Placeholder 2"/>
          <p:cNvSpPr>
            <a:spLocks noGrp="1"/>
          </p:cNvSpPr>
          <p:nvPr>
            <p:ph type="body" sz="quarter" idx="12"/>
          </p:nvPr>
        </p:nvSpPr>
        <p:spPr/>
        <p:txBody>
          <a:bodyPr/>
          <a:lstStyle/>
          <a:p>
            <a:r>
              <a:rPr lang="en-US" dirty="0"/>
              <a:t>2:15</a:t>
            </a:r>
          </a:p>
        </p:txBody>
      </p:sp>
      <p:sp>
        <p:nvSpPr>
          <p:cNvPr id="4" name="Title 3"/>
          <p:cNvSpPr>
            <a:spLocks noGrp="1"/>
          </p:cNvSpPr>
          <p:nvPr>
            <p:ph type="title"/>
          </p:nvPr>
        </p:nvSpPr>
        <p:spPr/>
        <p:txBody>
          <a:bodyPr/>
          <a:lstStyle/>
          <a:p>
            <a:r>
              <a:rPr lang="en-US" dirty="0"/>
              <a:t>For her house was on the side of the wall, and she lived on the wall</a:t>
            </a:r>
          </a:p>
        </p:txBody>
      </p:sp>
      <p:pic>
        <p:nvPicPr>
          <p:cNvPr id="5" name="Picture 4" descr="Beersheba Israelite four-room house, tb1223043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122"/>
            <a:ext cx="9144000" cy="6080760"/>
          </a:xfrm>
          <a:prstGeom prst="rect">
            <a:avLst/>
          </a:prstGeom>
        </p:spPr>
      </p:pic>
    </p:spTree>
    <p:extLst>
      <p:ext uri="{BB962C8B-B14F-4D97-AF65-F5344CB8AC3E}">
        <p14:creationId xmlns:p14="http://schemas.microsoft.com/office/powerpoint/2010/main" val="17605208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6296"/>
          <a:stretch/>
        </p:blipFill>
        <p:spPr bwMode="auto">
          <a:xfrm>
            <a:off x="0" y="369332"/>
            <a:ext cx="9144000" cy="6150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Casemate wall and gate of Hazor, circa 950 BC</a:t>
            </a:r>
          </a:p>
        </p:txBody>
      </p:sp>
      <p:sp>
        <p:nvSpPr>
          <p:cNvPr id="3" name="Text Placeholder 2"/>
          <p:cNvSpPr>
            <a:spLocks noGrp="1"/>
          </p:cNvSpPr>
          <p:nvPr>
            <p:ph type="body" sz="quarter" idx="12"/>
          </p:nvPr>
        </p:nvSpPr>
        <p:spPr/>
        <p:txBody>
          <a:bodyPr/>
          <a:lstStyle/>
          <a:p>
            <a:r>
              <a:rPr lang="en-US" dirty="0"/>
              <a:t>2:15</a:t>
            </a:r>
          </a:p>
        </p:txBody>
      </p:sp>
      <p:sp>
        <p:nvSpPr>
          <p:cNvPr id="4" name="Title 3"/>
          <p:cNvSpPr>
            <a:spLocks noGrp="1"/>
          </p:cNvSpPr>
          <p:nvPr>
            <p:ph type="title"/>
          </p:nvPr>
        </p:nvSpPr>
        <p:spPr/>
        <p:txBody>
          <a:bodyPr/>
          <a:lstStyle/>
          <a:p>
            <a:r>
              <a:rPr lang="en-US" dirty="0"/>
              <a:t>For her house was on the side of the wall, and she lived on the wall</a:t>
            </a:r>
          </a:p>
        </p:txBody>
      </p:sp>
    </p:spTree>
    <p:extLst>
      <p:ext uri="{BB962C8B-B14F-4D97-AF65-F5344CB8AC3E}">
        <p14:creationId xmlns:p14="http://schemas.microsoft.com/office/powerpoint/2010/main" val="33159077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Casemate walls and gates at Khirbet Qeiyafa, circa 1000 BC (aerial view from the east)</a:t>
            </a:r>
          </a:p>
        </p:txBody>
      </p:sp>
      <p:sp>
        <p:nvSpPr>
          <p:cNvPr id="3" name="Text Placeholder 2"/>
          <p:cNvSpPr>
            <a:spLocks noGrp="1"/>
          </p:cNvSpPr>
          <p:nvPr>
            <p:ph type="body" sz="quarter" idx="12"/>
          </p:nvPr>
        </p:nvSpPr>
        <p:spPr/>
        <p:txBody>
          <a:bodyPr/>
          <a:lstStyle/>
          <a:p>
            <a:r>
              <a:rPr lang="en-US" dirty="0"/>
              <a:t>2:15</a:t>
            </a:r>
          </a:p>
        </p:txBody>
      </p:sp>
      <p:sp>
        <p:nvSpPr>
          <p:cNvPr id="4" name="Title 3"/>
          <p:cNvSpPr>
            <a:spLocks noGrp="1"/>
          </p:cNvSpPr>
          <p:nvPr>
            <p:ph type="title"/>
          </p:nvPr>
        </p:nvSpPr>
        <p:spPr/>
        <p:txBody>
          <a:bodyPr/>
          <a:lstStyle/>
          <a:p>
            <a:r>
              <a:rPr lang="en-US" dirty="0"/>
              <a:t>For her house was on the side of the wall, and she lived on the wall</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152" r="10143"/>
          <a:stretch/>
        </p:blipFill>
        <p:spPr bwMode="auto">
          <a:xfrm>
            <a:off x="0" y="369332"/>
            <a:ext cx="9144000" cy="6150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48761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Casemate walls and gates at Khirbet Qeiyafa, circa 1000 BC (aerial view from the east)</a:t>
            </a:r>
          </a:p>
        </p:txBody>
      </p:sp>
      <p:sp>
        <p:nvSpPr>
          <p:cNvPr id="3" name="Text Placeholder 2"/>
          <p:cNvSpPr>
            <a:spLocks noGrp="1"/>
          </p:cNvSpPr>
          <p:nvPr>
            <p:ph type="body" sz="quarter" idx="12"/>
          </p:nvPr>
        </p:nvSpPr>
        <p:spPr/>
        <p:txBody>
          <a:bodyPr/>
          <a:lstStyle/>
          <a:p>
            <a:r>
              <a:rPr lang="en-US" dirty="0"/>
              <a:t>2:15</a:t>
            </a:r>
          </a:p>
        </p:txBody>
      </p:sp>
      <p:sp>
        <p:nvSpPr>
          <p:cNvPr id="4" name="Title 3"/>
          <p:cNvSpPr>
            <a:spLocks noGrp="1"/>
          </p:cNvSpPr>
          <p:nvPr>
            <p:ph type="title"/>
          </p:nvPr>
        </p:nvSpPr>
        <p:spPr/>
        <p:txBody>
          <a:bodyPr/>
          <a:lstStyle/>
          <a:p>
            <a:r>
              <a:rPr lang="en-US" dirty="0"/>
              <a:t>For her house was on the side of the wall, and she lived on the wall</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152" r="10143"/>
          <a:stretch/>
        </p:blipFill>
        <p:spPr bwMode="auto">
          <a:xfrm>
            <a:off x="0" y="369332"/>
            <a:ext cx="9144000" cy="6150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1031"/>
          <p:cNvSpPr txBox="1">
            <a:spLocks noChangeArrowheads="1"/>
          </p:cNvSpPr>
          <p:nvPr/>
        </p:nvSpPr>
        <p:spPr bwMode="auto">
          <a:xfrm>
            <a:off x="2291053" y="3775805"/>
            <a:ext cx="684803" cy="400110"/>
          </a:xfrm>
          <a:prstGeom prst="rect">
            <a:avLst/>
          </a:prstGeom>
          <a:noFill/>
          <a:ln w="9525">
            <a:noFill/>
            <a:miter lim="800000"/>
            <a:headEnd/>
            <a:tailEnd/>
          </a:ln>
          <a:effectLst/>
        </p:spPr>
        <p:txBody>
          <a:bodyPr wrap="none">
            <a:spAutoFit/>
          </a:bodyPr>
          <a:lstStyle>
            <a:defPPr>
              <a:defRPr lang="en-US"/>
            </a:defPPr>
            <a:lvl1pPr marR="0" lvl="0" indent="0" fontAlgn="base">
              <a:lnSpc>
                <a:spcPct val="100000"/>
              </a:lnSpc>
              <a:spcBef>
                <a:spcPct val="0"/>
              </a:spcBef>
              <a:spcAft>
                <a:spcPct val="0"/>
              </a:spcAft>
              <a:buClrTx/>
              <a:buSzTx/>
              <a:buFontTx/>
              <a:buNone/>
              <a:tabLst/>
              <a:defRPr sz="20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solidFill>
                  <a:srgbClr val="FFFF00"/>
                </a:solidFill>
              </a:rPr>
              <a:t>Gate</a:t>
            </a:r>
          </a:p>
        </p:txBody>
      </p:sp>
      <p:sp>
        <p:nvSpPr>
          <p:cNvPr id="8" name="Line 1033"/>
          <p:cNvSpPr>
            <a:spLocks noChangeShapeType="1"/>
          </p:cNvSpPr>
          <p:nvPr/>
        </p:nvSpPr>
        <p:spPr bwMode="auto">
          <a:xfrm>
            <a:off x="5905500" y="835937"/>
            <a:ext cx="76200" cy="451843"/>
          </a:xfrm>
          <a:prstGeom prst="lin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9" name="Text Box 1034"/>
          <p:cNvSpPr txBox="1">
            <a:spLocks noChangeArrowheads="1"/>
          </p:cNvSpPr>
          <p:nvPr/>
        </p:nvSpPr>
        <p:spPr bwMode="auto">
          <a:xfrm>
            <a:off x="4572000" y="432753"/>
            <a:ext cx="1800493" cy="400110"/>
          </a:xfrm>
          <a:prstGeom prst="rect">
            <a:avLst/>
          </a:prstGeom>
          <a:noFill/>
          <a:ln w="9525">
            <a:noFill/>
            <a:miter lim="800000"/>
            <a:headEnd/>
            <a:tailEnd/>
          </a:ln>
          <a:effectLst/>
        </p:spPr>
        <p:txBody>
          <a:bodyPr wrap="none">
            <a:spAutoFit/>
          </a:bodyPr>
          <a:lstStyle>
            <a:defPPr>
              <a:defRPr lang="en-US"/>
            </a:defPPr>
            <a:lvl1pPr>
              <a:defRPr sz="20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solidFill>
                  <a:srgbClr val="FFFF00"/>
                </a:solidFill>
              </a:rPr>
              <a:t>Casemate walls</a:t>
            </a:r>
          </a:p>
        </p:txBody>
      </p:sp>
      <p:sp>
        <p:nvSpPr>
          <p:cNvPr id="10" name="Oval 9"/>
          <p:cNvSpPr/>
          <p:nvPr/>
        </p:nvSpPr>
        <p:spPr>
          <a:xfrm rot="20196055">
            <a:off x="1599320" y="3706137"/>
            <a:ext cx="671228" cy="539446"/>
          </a:xfrm>
          <a:prstGeom prst="ellips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11" name="Text Box 1031"/>
          <p:cNvSpPr txBox="1">
            <a:spLocks noChangeArrowheads="1"/>
          </p:cNvSpPr>
          <p:nvPr/>
        </p:nvSpPr>
        <p:spPr bwMode="auto">
          <a:xfrm>
            <a:off x="5091820" y="1789525"/>
            <a:ext cx="684803" cy="400110"/>
          </a:xfrm>
          <a:prstGeom prst="rect">
            <a:avLst/>
          </a:prstGeom>
          <a:noFill/>
          <a:ln w="9525">
            <a:noFill/>
            <a:miter lim="800000"/>
            <a:headEnd/>
            <a:tailEnd/>
          </a:ln>
          <a:effectLst/>
        </p:spPr>
        <p:txBody>
          <a:bodyPr wrap="none">
            <a:spAutoFit/>
          </a:bodyPr>
          <a:lstStyle>
            <a:defPPr>
              <a:defRPr lang="en-US"/>
            </a:defPPr>
            <a:lvl1pPr marR="0" lvl="0" indent="0" fontAlgn="base">
              <a:lnSpc>
                <a:spcPct val="100000"/>
              </a:lnSpc>
              <a:spcBef>
                <a:spcPct val="0"/>
              </a:spcBef>
              <a:spcAft>
                <a:spcPct val="0"/>
              </a:spcAft>
              <a:buClrTx/>
              <a:buSzTx/>
              <a:buFontTx/>
              <a:buNone/>
              <a:tabLst/>
              <a:defRPr sz="20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solidFill>
                  <a:srgbClr val="FFFF00"/>
                </a:solidFill>
              </a:rPr>
              <a:t>Gate</a:t>
            </a:r>
          </a:p>
        </p:txBody>
      </p:sp>
      <p:sp>
        <p:nvSpPr>
          <p:cNvPr id="12" name="Oval 11"/>
          <p:cNvSpPr/>
          <p:nvPr/>
        </p:nvSpPr>
        <p:spPr>
          <a:xfrm>
            <a:off x="5091820" y="1178837"/>
            <a:ext cx="671228" cy="539446"/>
          </a:xfrm>
          <a:prstGeom prst="ellips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13" name="Line 1033"/>
          <p:cNvSpPr>
            <a:spLocks noChangeShapeType="1"/>
          </p:cNvSpPr>
          <p:nvPr/>
        </p:nvSpPr>
        <p:spPr bwMode="auto">
          <a:xfrm flipH="1">
            <a:off x="4747260" y="822979"/>
            <a:ext cx="190500" cy="464801"/>
          </a:xfrm>
          <a:prstGeom prst="lin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14" name="Line 1033"/>
          <p:cNvSpPr>
            <a:spLocks noChangeShapeType="1"/>
          </p:cNvSpPr>
          <p:nvPr/>
        </p:nvSpPr>
        <p:spPr bwMode="auto">
          <a:xfrm flipV="1">
            <a:off x="1313411" y="3359230"/>
            <a:ext cx="445055" cy="816685"/>
          </a:xfrm>
          <a:prstGeom prst="lin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15" name="Text Box 1034"/>
          <p:cNvSpPr txBox="1">
            <a:spLocks noChangeArrowheads="1"/>
          </p:cNvSpPr>
          <p:nvPr/>
        </p:nvSpPr>
        <p:spPr bwMode="auto">
          <a:xfrm>
            <a:off x="204428" y="4175915"/>
            <a:ext cx="1315376" cy="714377"/>
          </a:xfrm>
          <a:prstGeom prst="rect">
            <a:avLst/>
          </a:prstGeom>
          <a:noFill/>
          <a:ln w="9525">
            <a:noFill/>
            <a:miter lim="800000"/>
            <a:headEnd/>
            <a:tailEnd/>
          </a:ln>
          <a:effectLst/>
        </p:spPr>
        <p:txBody>
          <a:bodyPr wrap="square">
            <a:spAutoFit/>
          </a:bodyPr>
          <a:lstStyle>
            <a:defPPr>
              <a:defRPr lang="en-US"/>
            </a:defPPr>
            <a:lvl1pPr>
              <a:defRPr sz="2000" kern="0">
                <a:solidFill>
                  <a:srgbClr val="FFFFFF"/>
                </a:solidFill>
                <a:effectLst>
                  <a:glow rad="76200">
                    <a:srgbClr val="000000">
                      <a:alpha val="60000"/>
                    </a:srgbClr>
                  </a:glow>
                </a:effectLst>
                <a:latin typeface="Calibri" pitchFamily="34" charset="0"/>
                <a:cs typeface="Calibri" pitchFamily="34" charset="0"/>
              </a:defRPr>
            </a:lvl1pPr>
          </a:lstStyle>
          <a:p>
            <a:pPr algn="ctr"/>
            <a:r>
              <a:rPr lang="en-US" dirty="0">
                <a:solidFill>
                  <a:srgbClr val="FFFF00"/>
                </a:solidFill>
              </a:rPr>
              <a:t>Casemate walls</a:t>
            </a:r>
          </a:p>
        </p:txBody>
      </p:sp>
      <p:sp>
        <p:nvSpPr>
          <p:cNvPr id="16" name="Line 1033"/>
          <p:cNvSpPr>
            <a:spLocks noChangeShapeType="1"/>
          </p:cNvSpPr>
          <p:nvPr/>
        </p:nvSpPr>
        <p:spPr bwMode="auto">
          <a:xfrm>
            <a:off x="1495471" y="4533104"/>
            <a:ext cx="533786" cy="0"/>
          </a:xfrm>
          <a:prstGeom prst="line">
            <a:avLst/>
          </a:prstGeom>
          <a:noFill/>
          <a:ln w="22225" cap="flat" cmpd="sng" algn="ctr">
            <a:solidFill>
              <a:srgbClr val="FF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Tree>
    <p:extLst>
      <p:ext uri="{BB962C8B-B14F-4D97-AF65-F5344CB8AC3E}">
        <p14:creationId xmlns:p14="http://schemas.microsoft.com/office/powerpoint/2010/main" val="42944906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37"/>
          <a:stretch/>
        </p:blipFill>
        <p:spPr bwMode="auto">
          <a:xfrm>
            <a:off x="1" y="369332"/>
            <a:ext cx="9144000" cy="6150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Casemate wall at Khirbet Qeiyafa, circa 1000 BC </a:t>
            </a:r>
          </a:p>
        </p:txBody>
      </p:sp>
      <p:sp>
        <p:nvSpPr>
          <p:cNvPr id="3" name="Text Placeholder 2"/>
          <p:cNvSpPr>
            <a:spLocks noGrp="1"/>
          </p:cNvSpPr>
          <p:nvPr>
            <p:ph type="body" sz="quarter" idx="12"/>
          </p:nvPr>
        </p:nvSpPr>
        <p:spPr/>
        <p:txBody>
          <a:bodyPr/>
          <a:lstStyle/>
          <a:p>
            <a:r>
              <a:rPr lang="en-US" dirty="0"/>
              <a:t>2:15</a:t>
            </a:r>
          </a:p>
        </p:txBody>
      </p:sp>
      <p:sp>
        <p:nvSpPr>
          <p:cNvPr id="4" name="Title 3"/>
          <p:cNvSpPr>
            <a:spLocks noGrp="1"/>
          </p:cNvSpPr>
          <p:nvPr>
            <p:ph type="title"/>
          </p:nvPr>
        </p:nvSpPr>
        <p:spPr/>
        <p:txBody>
          <a:bodyPr/>
          <a:lstStyle/>
          <a:p>
            <a:r>
              <a:rPr lang="en-US" dirty="0"/>
              <a:t>For her house was on the side of the wall, and she lived on the wall</a:t>
            </a:r>
          </a:p>
        </p:txBody>
      </p:sp>
    </p:spTree>
    <p:extLst>
      <p:ext uri="{BB962C8B-B14F-4D97-AF65-F5344CB8AC3E}">
        <p14:creationId xmlns:p14="http://schemas.microsoft.com/office/powerpoint/2010/main" val="3930102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Jordan River aerial from west, tb010703748-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Possible locations of Shittim (aerial view from the west)</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Joshua the son of Nun sent out of </a:t>
            </a:r>
            <a:r>
              <a:rPr lang="en-US" dirty="0" err="1"/>
              <a:t>Shittim</a:t>
            </a:r>
            <a:r>
              <a:rPr lang="en-US" dirty="0"/>
              <a:t> two men as spies secretly</a:t>
            </a:r>
          </a:p>
        </p:txBody>
      </p:sp>
    </p:spTree>
    <p:extLst>
      <p:ext uri="{BB962C8B-B14F-4D97-AF65-F5344CB8AC3E}">
        <p14:creationId xmlns:p14="http://schemas.microsoft.com/office/powerpoint/2010/main" val="30436056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16FC33-C8D5-4448-9054-5A563D558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Jericho and the Judean wilderness (aerial view from the south)</a:t>
            </a:r>
          </a:p>
        </p:txBody>
      </p:sp>
      <p:sp>
        <p:nvSpPr>
          <p:cNvPr id="3" name="Text Placeholder 2"/>
          <p:cNvSpPr>
            <a:spLocks noGrp="1"/>
          </p:cNvSpPr>
          <p:nvPr>
            <p:ph type="body" sz="quarter" idx="12"/>
          </p:nvPr>
        </p:nvSpPr>
        <p:spPr/>
        <p:txBody>
          <a:bodyPr/>
          <a:lstStyle/>
          <a:p>
            <a:r>
              <a:rPr lang="en-US" dirty="0"/>
              <a:t>2:16</a:t>
            </a:r>
          </a:p>
        </p:txBody>
      </p:sp>
      <p:sp>
        <p:nvSpPr>
          <p:cNvPr id="4" name="Title 3"/>
          <p:cNvSpPr>
            <a:spLocks noGrp="1"/>
          </p:cNvSpPr>
          <p:nvPr>
            <p:ph type="title"/>
          </p:nvPr>
        </p:nvSpPr>
        <p:spPr/>
        <p:txBody>
          <a:bodyPr/>
          <a:lstStyle/>
          <a:p>
            <a:r>
              <a:rPr lang="en-US" dirty="0"/>
              <a:t>Go to the hills, lest the pursuers find you; and hide yourselves there three days</a:t>
            </a:r>
          </a:p>
        </p:txBody>
      </p:sp>
    </p:spTree>
    <p:extLst>
      <p:ext uri="{BB962C8B-B14F-4D97-AF65-F5344CB8AC3E}">
        <p14:creationId xmlns:p14="http://schemas.microsoft.com/office/powerpoint/2010/main" val="32735737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3EEA29-7C76-4171-A35B-166F6F4C06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Box 10"/>
          <p:cNvSpPr txBox="1">
            <a:spLocks noChangeArrowheads="1"/>
          </p:cNvSpPr>
          <p:nvPr/>
        </p:nvSpPr>
        <p:spPr bwMode="auto">
          <a:xfrm>
            <a:off x="6231887" y="895290"/>
            <a:ext cx="1465466" cy="400110"/>
          </a:xfrm>
          <a:prstGeom prst="rect">
            <a:avLst/>
          </a:prstGeom>
          <a:noFill/>
          <a:ln w="9525">
            <a:noFill/>
            <a:miter lim="800000"/>
            <a:headEnd/>
            <a:tailEnd/>
          </a:ln>
          <a:effectLst/>
        </p:spPr>
        <p:txBody>
          <a:bodyPr wrap="none">
            <a:spAutoFit/>
          </a:bodyPr>
          <a:lstStyle>
            <a:defPPr>
              <a:defRPr lang="en-US"/>
            </a:defPPr>
            <a:lvl1pPr>
              <a:defRPr sz="20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t>Mt. </a:t>
            </a:r>
            <a:r>
              <a:rPr lang="en-US" dirty="0" err="1"/>
              <a:t>Hermon</a:t>
            </a:r>
            <a:endParaRPr lang="en-US" dirty="0"/>
          </a:p>
        </p:txBody>
      </p:sp>
      <p:sp>
        <p:nvSpPr>
          <p:cNvPr id="7" name="Text Box 11"/>
          <p:cNvSpPr txBox="1">
            <a:spLocks noChangeArrowheads="1"/>
          </p:cNvSpPr>
          <p:nvPr/>
        </p:nvSpPr>
        <p:spPr bwMode="auto">
          <a:xfrm>
            <a:off x="1295400" y="3562290"/>
            <a:ext cx="1986441" cy="400110"/>
          </a:xfrm>
          <a:prstGeom prst="rect">
            <a:avLst/>
          </a:prstGeom>
          <a:noFill/>
          <a:ln w="9525">
            <a:noFill/>
            <a:miter lim="800000"/>
            <a:headEnd/>
            <a:tailEnd/>
          </a:ln>
          <a:effectLst/>
        </p:spPr>
        <p:txBody>
          <a:bodyPr wrap="none">
            <a:spAutoFit/>
          </a:bodyPr>
          <a:lstStyle>
            <a:defPPr>
              <a:defRPr lang="en-US"/>
            </a:defPPr>
            <a:lvl1pPr>
              <a:defRPr sz="2000" kern="0">
                <a:solidFill>
                  <a:srgbClr val="FFFFFF"/>
                </a:solidFill>
                <a:effectLst>
                  <a:glow rad="76200">
                    <a:srgbClr val="000000">
                      <a:alpha val="60000"/>
                    </a:srgbClr>
                  </a:glow>
                </a:effectLst>
                <a:latin typeface="Calibri" pitchFamily="34" charset="0"/>
                <a:cs typeface="Calibri" pitchFamily="34" charset="0"/>
              </a:defRPr>
            </a:lvl1pPr>
          </a:lstStyle>
          <a:p>
            <a:r>
              <a:rPr lang="en-US" dirty="0"/>
              <a:t>Valley of </a:t>
            </a:r>
            <a:r>
              <a:rPr lang="en-US" dirty="0" err="1"/>
              <a:t>Zeboiim</a:t>
            </a:r>
            <a:endParaRPr lang="en-US" dirty="0"/>
          </a:p>
        </p:txBody>
      </p:sp>
      <p:sp>
        <p:nvSpPr>
          <p:cNvPr id="8" name="Text Box 12"/>
          <p:cNvSpPr txBox="1">
            <a:spLocks noChangeArrowheads="1"/>
          </p:cNvSpPr>
          <p:nvPr/>
        </p:nvSpPr>
        <p:spPr bwMode="auto">
          <a:xfrm>
            <a:off x="7688553" y="3638490"/>
            <a:ext cx="922047" cy="400110"/>
          </a:xfrm>
          <a:prstGeom prst="rect">
            <a:avLst/>
          </a:prstGeom>
          <a:noFill/>
          <a:ln w="9525">
            <a:noFill/>
            <a:miter lim="800000"/>
            <a:headEnd/>
            <a:tailEnd/>
          </a:ln>
          <a:effectLst/>
        </p:spPr>
        <p:txBody>
          <a:bodyPr wrap="none">
            <a:spAutoFit/>
          </a:bodyPr>
          <a:lstStyle/>
          <a:p>
            <a:pPr algn="ctr">
              <a:defRPr/>
            </a:pPr>
            <a:r>
              <a:rPr lang="en-US" sz="2000" kern="0">
                <a:solidFill>
                  <a:srgbClr val="FFFFFF"/>
                </a:solidFill>
                <a:effectLst>
                  <a:glow rad="76200">
                    <a:srgbClr val="000000">
                      <a:alpha val="60000"/>
                    </a:srgbClr>
                  </a:glow>
                </a:effectLst>
                <a:latin typeface="Calibri" pitchFamily="34" charset="0"/>
                <a:cs typeface="Calibri" pitchFamily="34" charset="0"/>
              </a:rPr>
              <a:t>Jericho</a:t>
            </a:r>
            <a:endParaRPr lang="en-US" sz="2000" kern="0" dirty="0">
              <a:solidFill>
                <a:srgbClr val="FFFFFF"/>
              </a:solidFill>
              <a:effectLst>
                <a:glow rad="76200">
                  <a:srgbClr val="000000">
                    <a:alpha val="60000"/>
                  </a:srgbClr>
                </a:glow>
              </a:effectLst>
              <a:latin typeface="Calibri" pitchFamily="34" charset="0"/>
              <a:cs typeface="Calibri" pitchFamily="34" charset="0"/>
            </a:endParaRPr>
          </a:p>
        </p:txBody>
      </p:sp>
      <p:sp>
        <p:nvSpPr>
          <p:cNvPr id="10" name="Text Box 14"/>
          <p:cNvSpPr txBox="1">
            <a:spLocks noChangeArrowheads="1"/>
          </p:cNvSpPr>
          <p:nvPr/>
        </p:nvSpPr>
        <p:spPr bwMode="auto">
          <a:xfrm>
            <a:off x="4724400" y="5334000"/>
            <a:ext cx="1176028" cy="400110"/>
          </a:xfrm>
          <a:prstGeom prst="rect">
            <a:avLst/>
          </a:prstGeom>
          <a:noFill/>
          <a:ln w="9525">
            <a:noFill/>
            <a:miter lim="800000"/>
            <a:headEnd/>
            <a:tailEnd/>
          </a:ln>
          <a:effectLst/>
        </p:spPr>
        <p:txBody>
          <a:bodyPr wrap="none">
            <a:spAutoFit/>
          </a:bodyPr>
          <a:lstStyle/>
          <a:p>
            <a:pPr>
              <a:defRPr/>
            </a:pPr>
            <a:r>
              <a:rPr lang="en-US" sz="2000" kern="0" dirty="0" err="1">
                <a:solidFill>
                  <a:srgbClr val="FFFFFF"/>
                </a:solidFill>
                <a:effectLst>
                  <a:glow rad="76200">
                    <a:srgbClr val="000000">
                      <a:alpha val="60000"/>
                    </a:srgbClr>
                  </a:glow>
                </a:effectLst>
                <a:latin typeface="Calibri" pitchFamily="34" charset="0"/>
                <a:cs typeface="Calibri" pitchFamily="34" charset="0"/>
              </a:rPr>
              <a:t>Wadi</a:t>
            </a:r>
            <a:r>
              <a:rPr lang="en-US" sz="2000" kern="0" dirty="0">
                <a:solidFill>
                  <a:srgbClr val="FFFFFF"/>
                </a:solidFill>
                <a:effectLst>
                  <a:glow rad="76200">
                    <a:srgbClr val="000000">
                      <a:alpha val="60000"/>
                    </a:srgbClr>
                  </a:glow>
                </a:effectLst>
                <a:latin typeface="Calibri" pitchFamily="34" charset="0"/>
                <a:cs typeface="Calibri" pitchFamily="34" charset="0"/>
              </a:rPr>
              <a:t> </a:t>
            </a:r>
            <a:r>
              <a:rPr lang="en-US" sz="2000" kern="0" dirty="0" err="1">
                <a:solidFill>
                  <a:srgbClr val="FFFFFF"/>
                </a:solidFill>
                <a:effectLst>
                  <a:glow rad="76200">
                    <a:srgbClr val="000000">
                      <a:alpha val="60000"/>
                    </a:srgbClr>
                  </a:glow>
                </a:effectLst>
                <a:latin typeface="Calibri" pitchFamily="34" charset="0"/>
                <a:cs typeface="Calibri" pitchFamily="34" charset="0"/>
              </a:rPr>
              <a:t>Qilt</a:t>
            </a:r>
            <a:endParaRPr lang="en-US" sz="2000" kern="0" dirty="0">
              <a:solidFill>
                <a:srgbClr val="FFFFFF"/>
              </a:solidFill>
              <a:effectLst>
                <a:glow rad="76200">
                  <a:srgbClr val="000000">
                    <a:alpha val="60000"/>
                  </a:srgbClr>
                </a:glow>
              </a:effectLst>
              <a:latin typeface="Calibri" pitchFamily="34" charset="0"/>
              <a:cs typeface="Calibri" pitchFamily="34" charset="0"/>
            </a:endParaRPr>
          </a:p>
        </p:txBody>
      </p:sp>
      <p:sp>
        <p:nvSpPr>
          <p:cNvPr id="12" name="Freeform 11"/>
          <p:cNvSpPr/>
          <p:nvPr/>
        </p:nvSpPr>
        <p:spPr>
          <a:xfrm>
            <a:off x="3206750" y="5511800"/>
            <a:ext cx="4749800" cy="1155700"/>
          </a:xfrm>
          <a:custGeom>
            <a:avLst/>
            <a:gdLst>
              <a:gd name="connsiteX0" fmla="*/ 0 w 4749800"/>
              <a:gd name="connsiteY0" fmla="*/ 1155700 h 1155700"/>
              <a:gd name="connsiteX1" fmla="*/ 412750 w 4749800"/>
              <a:gd name="connsiteY1" fmla="*/ 1104900 h 1155700"/>
              <a:gd name="connsiteX2" fmla="*/ 679450 w 4749800"/>
              <a:gd name="connsiteY2" fmla="*/ 1123950 h 1155700"/>
              <a:gd name="connsiteX3" fmla="*/ 933450 w 4749800"/>
              <a:gd name="connsiteY3" fmla="*/ 1098550 h 1155700"/>
              <a:gd name="connsiteX4" fmla="*/ 1149350 w 4749800"/>
              <a:gd name="connsiteY4" fmla="*/ 1016000 h 1155700"/>
              <a:gd name="connsiteX5" fmla="*/ 1289050 w 4749800"/>
              <a:gd name="connsiteY5" fmla="*/ 901700 h 1155700"/>
              <a:gd name="connsiteX6" fmla="*/ 1371600 w 4749800"/>
              <a:gd name="connsiteY6" fmla="*/ 679450 h 1155700"/>
              <a:gd name="connsiteX7" fmla="*/ 1574800 w 4749800"/>
              <a:gd name="connsiteY7" fmla="*/ 469900 h 1155700"/>
              <a:gd name="connsiteX8" fmla="*/ 1943100 w 4749800"/>
              <a:gd name="connsiteY8" fmla="*/ 355600 h 1155700"/>
              <a:gd name="connsiteX9" fmla="*/ 2432050 w 4749800"/>
              <a:gd name="connsiteY9" fmla="*/ 254000 h 1155700"/>
              <a:gd name="connsiteX10" fmla="*/ 2787650 w 4749800"/>
              <a:gd name="connsiteY10" fmla="*/ 171450 h 1155700"/>
              <a:gd name="connsiteX11" fmla="*/ 3086100 w 4749800"/>
              <a:gd name="connsiteY11" fmla="*/ 88900 h 1155700"/>
              <a:gd name="connsiteX12" fmla="*/ 3498850 w 4749800"/>
              <a:gd name="connsiteY12" fmla="*/ 76200 h 1155700"/>
              <a:gd name="connsiteX13" fmla="*/ 3733800 w 4749800"/>
              <a:gd name="connsiteY13" fmla="*/ 50800 h 1155700"/>
              <a:gd name="connsiteX14" fmla="*/ 3968750 w 4749800"/>
              <a:gd name="connsiteY14" fmla="*/ 25400 h 1155700"/>
              <a:gd name="connsiteX15" fmla="*/ 4292600 w 4749800"/>
              <a:gd name="connsiteY15" fmla="*/ 57150 h 1155700"/>
              <a:gd name="connsiteX16" fmla="*/ 4514850 w 4749800"/>
              <a:gd name="connsiteY16" fmla="*/ 38100 h 1155700"/>
              <a:gd name="connsiteX17" fmla="*/ 4749800 w 4749800"/>
              <a:gd name="connsiteY17" fmla="*/ 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49800" h="1155700">
                <a:moveTo>
                  <a:pt x="0" y="1155700"/>
                </a:moveTo>
                <a:cubicBezTo>
                  <a:pt x="149754" y="1132946"/>
                  <a:pt x="299508" y="1110192"/>
                  <a:pt x="412750" y="1104900"/>
                </a:cubicBezTo>
                <a:cubicBezTo>
                  <a:pt x="525992" y="1099608"/>
                  <a:pt x="592667" y="1125008"/>
                  <a:pt x="679450" y="1123950"/>
                </a:cubicBezTo>
                <a:cubicBezTo>
                  <a:pt x="766233" y="1122892"/>
                  <a:pt x="855133" y="1116542"/>
                  <a:pt x="933450" y="1098550"/>
                </a:cubicBezTo>
                <a:cubicBezTo>
                  <a:pt x="1011767" y="1080558"/>
                  <a:pt x="1090083" y="1048808"/>
                  <a:pt x="1149350" y="1016000"/>
                </a:cubicBezTo>
                <a:cubicBezTo>
                  <a:pt x="1208617" y="983192"/>
                  <a:pt x="1252008" y="957792"/>
                  <a:pt x="1289050" y="901700"/>
                </a:cubicBezTo>
                <a:cubicBezTo>
                  <a:pt x="1326092" y="845608"/>
                  <a:pt x="1323975" y="751417"/>
                  <a:pt x="1371600" y="679450"/>
                </a:cubicBezTo>
                <a:cubicBezTo>
                  <a:pt x="1419225" y="607483"/>
                  <a:pt x="1479550" y="523875"/>
                  <a:pt x="1574800" y="469900"/>
                </a:cubicBezTo>
                <a:cubicBezTo>
                  <a:pt x="1670050" y="415925"/>
                  <a:pt x="1800225" y="391583"/>
                  <a:pt x="1943100" y="355600"/>
                </a:cubicBezTo>
                <a:cubicBezTo>
                  <a:pt x="2085975" y="319617"/>
                  <a:pt x="2291292" y="284692"/>
                  <a:pt x="2432050" y="254000"/>
                </a:cubicBezTo>
                <a:cubicBezTo>
                  <a:pt x="2572808" y="223308"/>
                  <a:pt x="2678642" y="198967"/>
                  <a:pt x="2787650" y="171450"/>
                </a:cubicBezTo>
                <a:cubicBezTo>
                  <a:pt x="2896658" y="143933"/>
                  <a:pt x="2967567" y="104775"/>
                  <a:pt x="3086100" y="88900"/>
                </a:cubicBezTo>
                <a:cubicBezTo>
                  <a:pt x="3204633" y="73025"/>
                  <a:pt x="3390900" y="82550"/>
                  <a:pt x="3498850" y="76200"/>
                </a:cubicBezTo>
                <a:cubicBezTo>
                  <a:pt x="3606800" y="69850"/>
                  <a:pt x="3733800" y="50800"/>
                  <a:pt x="3733800" y="50800"/>
                </a:cubicBezTo>
                <a:cubicBezTo>
                  <a:pt x="3812117" y="42333"/>
                  <a:pt x="3875617" y="24342"/>
                  <a:pt x="3968750" y="25400"/>
                </a:cubicBezTo>
                <a:cubicBezTo>
                  <a:pt x="4061883" y="26458"/>
                  <a:pt x="4201583" y="55033"/>
                  <a:pt x="4292600" y="57150"/>
                </a:cubicBezTo>
                <a:cubicBezTo>
                  <a:pt x="4383617" y="59267"/>
                  <a:pt x="4438650" y="47625"/>
                  <a:pt x="4514850" y="38100"/>
                </a:cubicBezTo>
                <a:cubicBezTo>
                  <a:pt x="4591050" y="28575"/>
                  <a:pt x="4749800" y="0"/>
                  <a:pt x="4749800" y="0"/>
                </a:cubicBezTo>
              </a:path>
            </a:pathLst>
          </a:cu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13" name="Freeform 12"/>
          <p:cNvSpPr/>
          <p:nvPr/>
        </p:nvSpPr>
        <p:spPr>
          <a:xfrm>
            <a:off x="177800" y="3376083"/>
            <a:ext cx="5200650" cy="211667"/>
          </a:xfrm>
          <a:custGeom>
            <a:avLst/>
            <a:gdLst>
              <a:gd name="connsiteX0" fmla="*/ 0 w 5200650"/>
              <a:gd name="connsiteY0" fmla="*/ 46567 h 211667"/>
              <a:gd name="connsiteX1" fmla="*/ 406400 w 5200650"/>
              <a:gd name="connsiteY1" fmla="*/ 33867 h 211667"/>
              <a:gd name="connsiteX2" fmla="*/ 793750 w 5200650"/>
              <a:gd name="connsiteY2" fmla="*/ 2117 h 211667"/>
              <a:gd name="connsiteX3" fmla="*/ 1187450 w 5200650"/>
              <a:gd name="connsiteY3" fmla="*/ 46567 h 211667"/>
              <a:gd name="connsiteX4" fmla="*/ 1574800 w 5200650"/>
              <a:gd name="connsiteY4" fmla="*/ 122767 h 211667"/>
              <a:gd name="connsiteX5" fmla="*/ 1930400 w 5200650"/>
              <a:gd name="connsiteY5" fmla="*/ 198967 h 211667"/>
              <a:gd name="connsiteX6" fmla="*/ 2235200 w 5200650"/>
              <a:gd name="connsiteY6" fmla="*/ 198967 h 211667"/>
              <a:gd name="connsiteX7" fmla="*/ 2533650 w 5200650"/>
              <a:gd name="connsiteY7" fmla="*/ 186267 h 211667"/>
              <a:gd name="connsiteX8" fmla="*/ 2755900 w 5200650"/>
              <a:gd name="connsiteY8" fmla="*/ 148167 h 211667"/>
              <a:gd name="connsiteX9" fmla="*/ 3219450 w 5200650"/>
              <a:gd name="connsiteY9" fmla="*/ 103717 h 211667"/>
              <a:gd name="connsiteX10" fmla="*/ 3657600 w 5200650"/>
              <a:gd name="connsiteY10" fmla="*/ 84667 h 211667"/>
              <a:gd name="connsiteX11" fmla="*/ 4013200 w 5200650"/>
              <a:gd name="connsiteY11" fmla="*/ 71967 h 211667"/>
              <a:gd name="connsiteX12" fmla="*/ 4356100 w 5200650"/>
              <a:gd name="connsiteY12" fmla="*/ 135467 h 211667"/>
              <a:gd name="connsiteX13" fmla="*/ 4711700 w 5200650"/>
              <a:gd name="connsiteY13" fmla="*/ 192617 h 211667"/>
              <a:gd name="connsiteX14" fmla="*/ 4984750 w 5200650"/>
              <a:gd name="connsiteY14" fmla="*/ 205317 h 211667"/>
              <a:gd name="connsiteX15" fmla="*/ 5073650 w 5200650"/>
              <a:gd name="connsiteY15" fmla="*/ 160867 h 211667"/>
              <a:gd name="connsiteX16" fmla="*/ 5130800 w 5200650"/>
              <a:gd name="connsiteY16" fmla="*/ 84667 h 211667"/>
              <a:gd name="connsiteX17" fmla="*/ 5200650 w 5200650"/>
              <a:gd name="connsiteY17" fmla="*/ 46567 h 21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00650" h="211667">
                <a:moveTo>
                  <a:pt x="0" y="46567"/>
                </a:moveTo>
                <a:cubicBezTo>
                  <a:pt x="137054" y="43921"/>
                  <a:pt x="274108" y="41275"/>
                  <a:pt x="406400" y="33867"/>
                </a:cubicBezTo>
                <a:cubicBezTo>
                  <a:pt x="538692" y="26459"/>
                  <a:pt x="663575" y="0"/>
                  <a:pt x="793750" y="2117"/>
                </a:cubicBezTo>
                <a:cubicBezTo>
                  <a:pt x="923925" y="4234"/>
                  <a:pt x="1057275" y="26459"/>
                  <a:pt x="1187450" y="46567"/>
                </a:cubicBezTo>
                <a:cubicBezTo>
                  <a:pt x="1317625" y="66675"/>
                  <a:pt x="1574800" y="122767"/>
                  <a:pt x="1574800" y="122767"/>
                </a:cubicBezTo>
                <a:cubicBezTo>
                  <a:pt x="1698625" y="148167"/>
                  <a:pt x="1820333" y="186267"/>
                  <a:pt x="1930400" y="198967"/>
                </a:cubicBezTo>
                <a:cubicBezTo>
                  <a:pt x="2040467" y="211667"/>
                  <a:pt x="2134658" y="201084"/>
                  <a:pt x="2235200" y="198967"/>
                </a:cubicBezTo>
                <a:cubicBezTo>
                  <a:pt x="2335742" y="196850"/>
                  <a:pt x="2446867" y="194734"/>
                  <a:pt x="2533650" y="186267"/>
                </a:cubicBezTo>
                <a:cubicBezTo>
                  <a:pt x="2620433" y="177800"/>
                  <a:pt x="2641600" y="161925"/>
                  <a:pt x="2755900" y="148167"/>
                </a:cubicBezTo>
                <a:cubicBezTo>
                  <a:pt x="2870200" y="134409"/>
                  <a:pt x="3069167" y="114300"/>
                  <a:pt x="3219450" y="103717"/>
                </a:cubicBezTo>
                <a:cubicBezTo>
                  <a:pt x="3369733" y="93134"/>
                  <a:pt x="3657600" y="84667"/>
                  <a:pt x="3657600" y="84667"/>
                </a:cubicBezTo>
                <a:cubicBezTo>
                  <a:pt x="3789892" y="79375"/>
                  <a:pt x="3896783" y="63500"/>
                  <a:pt x="4013200" y="71967"/>
                </a:cubicBezTo>
                <a:cubicBezTo>
                  <a:pt x="4129617" y="80434"/>
                  <a:pt x="4239683" y="115359"/>
                  <a:pt x="4356100" y="135467"/>
                </a:cubicBezTo>
                <a:cubicBezTo>
                  <a:pt x="4472517" y="155575"/>
                  <a:pt x="4606925" y="180975"/>
                  <a:pt x="4711700" y="192617"/>
                </a:cubicBezTo>
                <a:cubicBezTo>
                  <a:pt x="4816475" y="204259"/>
                  <a:pt x="4924425" y="210609"/>
                  <a:pt x="4984750" y="205317"/>
                </a:cubicBezTo>
                <a:cubicBezTo>
                  <a:pt x="5045075" y="200025"/>
                  <a:pt x="5049308" y="180975"/>
                  <a:pt x="5073650" y="160867"/>
                </a:cubicBezTo>
                <a:cubicBezTo>
                  <a:pt x="5097992" y="140759"/>
                  <a:pt x="5109634" y="103717"/>
                  <a:pt x="5130800" y="84667"/>
                </a:cubicBezTo>
                <a:cubicBezTo>
                  <a:pt x="5151966" y="65617"/>
                  <a:pt x="5200650" y="46567"/>
                  <a:pt x="5200650" y="46567"/>
                </a:cubicBezTo>
              </a:path>
            </a:pathLst>
          </a:cu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14" name="Freeform 13"/>
          <p:cNvSpPr/>
          <p:nvPr/>
        </p:nvSpPr>
        <p:spPr>
          <a:xfrm>
            <a:off x="558800" y="2667000"/>
            <a:ext cx="4914900" cy="635000"/>
          </a:xfrm>
          <a:custGeom>
            <a:avLst/>
            <a:gdLst>
              <a:gd name="connsiteX0" fmla="*/ 4914900 w 4914900"/>
              <a:gd name="connsiteY0" fmla="*/ 635000 h 635000"/>
              <a:gd name="connsiteX1" fmla="*/ 4699000 w 4914900"/>
              <a:gd name="connsiteY1" fmla="*/ 565150 h 635000"/>
              <a:gd name="connsiteX2" fmla="*/ 4445000 w 4914900"/>
              <a:gd name="connsiteY2" fmla="*/ 457200 h 635000"/>
              <a:gd name="connsiteX3" fmla="*/ 4260850 w 4914900"/>
              <a:gd name="connsiteY3" fmla="*/ 342900 h 635000"/>
              <a:gd name="connsiteX4" fmla="*/ 3956050 w 4914900"/>
              <a:gd name="connsiteY4" fmla="*/ 260350 h 635000"/>
              <a:gd name="connsiteX5" fmla="*/ 3600450 w 4914900"/>
              <a:gd name="connsiteY5" fmla="*/ 222250 h 635000"/>
              <a:gd name="connsiteX6" fmla="*/ 3219450 w 4914900"/>
              <a:gd name="connsiteY6" fmla="*/ 254000 h 635000"/>
              <a:gd name="connsiteX7" fmla="*/ 3048000 w 4914900"/>
              <a:gd name="connsiteY7" fmla="*/ 273050 h 635000"/>
              <a:gd name="connsiteX8" fmla="*/ 2768600 w 4914900"/>
              <a:gd name="connsiteY8" fmla="*/ 254000 h 635000"/>
              <a:gd name="connsiteX9" fmla="*/ 2413000 w 4914900"/>
              <a:gd name="connsiteY9" fmla="*/ 190500 h 635000"/>
              <a:gd name="connsiteX10" fmla="*/ 2082800 w 4914900"/>
              <a:gd name="connsiteY10" fmla="*/ 146050 h 635000"/>
              <a:gd name="connsiteX11" fmla="*/ 1841500 w 4914900"/>
              <a:gd name="connsiteY11" fmla="*/ 133350 h 635000"/>
              <a:gd name="connsiteX12" fmla="*/ 1549400 w 4914900"/>
              <a:gd name="connsiteY12" fmla="*/ 146050 h 635000"/>
              <a:gd name="connsiteX13" fmla="*/ 1231900 w 4914900"/>
              <a:gd name="connsiteY13" fmla="*/ 107950 h 635000"/>
              <a:gd name="connsiteX14" fmla="*/ 965200 w 4914900"/>
              <a:gd name="connsiteY14" fmla="*/ 50800 h 635000"/>
              <a:gd name="connsiteX15" fmla="*/ 654050 w 4914900"/>
              <a:gd name="connsiteY15" fmla="*/ 50800 h 635000"/>
              <a:gd name="connsiteX16" fmla="*/ 450850 w 4914900"/>
              <a:gd name="connsiteY16" fmla="*/ 25400 h 635000"/>
              <a:gd name="connsiteX17" fmla="*/ 0 w 4914900"/>
              <a:gd name="connsiteY17" fmla="*/ 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4900" h="635000">
                <a:moveTo>
                  <a:pt x="4914900" y="635000"/>
                </a:moveTo>
                <a:cubicBezTo>
                  <a:pt x="4846108" y="614891"/>
                  <a:pt x="4777317" y="594783"/>
                  <a:pt x="4699000" y="565150"/>
                </a:cubicBezTo>
                <a:cubicBezTo>
                  <a:pt x="4620683" y="535517"/>
                  <a:pt x="4518025" y="494242"/>
                  <a:pt x="4445000" y="457200"/>
                </a:cubicBezTo>
                <a:cubicBezTo>
                  <a:pt x="4371975" y="420158"/>
                  <a:pt x="4342342" y="375708"/>
                  <a:pt x="4260850" y="342900"/>
                </a:cubicBezTo>
                <a:cubicBezTo>
                  <a:pt x="4179358" y="310092"/>
                  <a:pt x="4066117" y="280458"/>
                  <a:pt x="3956050" y="260350"/>
                </a:cubicBezTo>
                <a:cubicBezTo>
                  <a:pt x="3845983" y="240242"/>
                  <a:pt x="3723217" y="223308"/>
                  <a:pt x="3600450" y="222250"/>
                </a:cubicBezTo>
                <a:cubicBezTo>
                  <a:pt x="3477683" y="221192"/>
                  <a:pt x="3311525" y="245533"/>
                  <a:pt x="3219450" y="254000"/>
                </a:cubicBezTo>
                <a:cubicBezTo>
                  <a:pt x="3127375" y="262467"/>
                  <a:pt x="3123142" y="273050"/>
                  <a:pt x="3048000" y="273050"/>
                </a:cubicBezTo>
                <a:cubicBezTo>
                  <a:pt x="2972858" y="273050"/>
                  <a:pt x="2874433" y="267758"/>
                  <a:pt x="2768600" y="254000"/>
                </a:cubicBezTo>
                <a:cubicBezTo>
                  <a:pt x="2662767" y="240242"/>
                  <a:pt x="2527300" y="208492"/>
                  <a:pt x="2413000" y="190500"/>
                </a:cubicBezTo>
                <a:cubicBezTo>
                  <a:pt x="2298700" y="172508"/>
                  <a:pt x="2178050" y="155575"/>
                  <a:pt x="2082800" y="146050"/>
                </a:cubicBezTo>
                <a:cubicBezTo>
                  <a:pt x="1987550" y="136525"/>
                  <a:pt x="1930400" y="133350"/>
                  <a:pt x="1841500" y="133350"/>
                </a:cubicBezTo>
                <a:cubicBezTo>
                  <a:pt x="1752600" y="133350"/>
                  <a:pt x="1651000" y="150283"/>
                  <a:pt x="1549400" y="146050"/>
                </a:cubicBezTo>
                <a:cubicBezTo>
                  <a:pt x="1447800" y="141817"/>
                  <a:pt x="1329267" y="123825"/>
                  <a:pt x="1231900" y="107950"/>
                </a:cubicBezTo>
                <a:cubicBezTo>
                  <a:pt x="1134533" y="92075"/>
                  <a:pt x="1061508" y="60325"/>
                  <a:pt x="965200" y="50800"/>
                </a:cubicBezTo>
                <a:cubicBezTo>
                  <a:pt x="868892" y="41275"/>
                  <a:pt x="739775" y="55033"/>
                  <a:pt x="654050" y="50800"/>
                </a:cubicBezTo>
                <a:cubicBezTo>
                  <a:pt x="568325" y="46567"/>
                  <a:pt x="559858" y="33867"/>
                  <a:pt x="450850" y="25400"/>
                </a:cubicBezTo>
                <a:cubicBezTo>
                  <a:pt x="341842" y="16933"/>
                  <a:pt x="0" y="0"/>
                  <a:pt x="0" y="0"/>
                </a:cubicBezTo>
              </a:path>
            </a:pathLst>
          </a:cu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15" name="Text Box 14"/>
          <p:cNvSpPr txBox="1">
            <a:spLocks noChangeArrowheads="1"/>
          </p:cNvSpPr>
          <p:nvPr/>
        </p:nvSpPr>
        <p:spPr bwMode="auto">
          <a:xfrm rot="273625">
            <a:off x="934821" y="2367291"/>
            <a:ext cx="3352200" cy="400110"/>
          </a:xfrm>
          <a:prstGeom prst="rect">
            <a:avLst/>
          </a:prstGeom>
          <a:noFill/>
          <a:ln w="9525">
            <a:noFill/>
            <a:miter lim="800000"/>
            <a:headEnd/>
            <a:tailEnd/>
          </a:ln>
          <a:effectLst/>
        </p:spPr>
        <p:txBody>
          <a:bodyPr wrap="none">
            <a:spAutoFit/>
          </a:bodyPr>
          <a:lstStyle/>
          <a:p>
            <a:pPr>
              <a:defRPr/>
            </a:pPr>
            <a:r>
              <a:rPr lang="en-US" sz="2000" kern="0" dirty="0">
                <a:solidFill>
                  <a:srgbClr val="FFFFFF"/>
                </a:solidFill>
                <a:effectLst>
                  <a:glow rad="76200">
                    <a:srgbClr val="000000">
                      <a:alpha val="60000"/>
                    </a:srgbClr>
                  </a:glow>
                </a:effectLst>
                <a:latin typeface="Calibri" pitchFamily="34" charset="0"/>
                <a:cs typeface="Calibri" pitchFamily="34" charset="0"/>
              </a:rPr>
              <a:t>Ophrah-Ephraim-</a:t>
            </a:r>
            <a:r>
              <a:rPr lang="en-US" sz="2000" kern="0" dirty="0" err="1">
                <a:solidFill>
                  <a:srgbClr val="FFFFFF"/>
                </a:solidFill>
                <a:effectLst>
                  <a:glow rad="76200">
                    <a:srgbClr val="000000">
                      <a:alpha val="60000"/>
                    </a:srgbClr>
                  </a:glow>
                </a:effectLst>
                <a:latin typeface="Calibri" pitchFamily="34" charset="0"/>
                <a:cs typeface="Calibri" pitchFamily="34" charset="0"/>
              </a:rPr>
              <a:t>Taybeh</a:t>
            </a:r>
            <a:r>
              <a:rPr lang="en-US" sz="2000" dirty="0">
                <a:solidFill>
                  <a:srgbClr val="FFFFFF"/>
                </a:solidFill>
                <a:effectLst>
                  <a:glow rad="76200">
                    <a:schemeClr val="tx1">
                      <a:alpha val="60000"/>
                    </a:schemeClr>
                  </a:glow>
                </a:effectLst>
                <a:latin typeface="Calibri" pitchFamily="34" charset="0"/>
                <a:cs typeface="Calibri" pitchFamily="34" charset="0"/>
              </a:rPr>
              <a:t> </a:t>
            </a:r>
            <a:r>
              <a:rPr lang="en-US" sz="2000" kern="0" dirty="0">
                <a:solidFill>
                  <a:srgbClr val="FFFFFF"/>
                </a:solidFill>
                <a:effectLst>
                  <a:glow rad="76200">
                    <a:srgbClr val="000000">
                      <a:alpha val="60000"/>
                    </a:srgbClr>
                  </a:glow>
                </a:effectLst>
                <a:latin typeface="Calibri" pitchFamily="34" charset="0"/>
                <a:cs typeface="Calibri" pitchFamily="34" charset="0"/>
              </a:rPr>
              <a:t>ridge</a:t>
            </a:r>
          </a:p>
        </p:txBody>
      </p:sp>
      <p:sp>
        <p:nvSpPr>
          <p:cNvPr id="16" name="Oval 15"/>
          <p:cNvSpPr/>
          <p:nvPr/>
        </p:nvSpPr>
        <p:spPr>
          <a:xfrm>
            <a:off x="5791200" y="1219200"/>
            <a:ext cx="533400" cy="5334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
        <p:nvSpPr>
          <p:cNvPr id="2" name="Text Placeholder 1"/>
          <p:cNvSpPr>
            <a:spLocks noGrp="1"/>
          </p:cNvSpPr>
          <p:nvPr>
            <p:ph type="body" sz="quarter" idx="10"/>
          </p:nvPr>
        </p:nvSpPr>
        <p:spPr/>
        <p:txBody>
          <a:bodyPr/>
          <a:lstStyle/>
          <a:p>
            <a:r>
              <a:rPr lang="en-US" dirty="0"/>
              <a:t>Jericho and the Judean wilderness (aerial view from the south)</a:t>
            </a:r>
          </a:p>
        </p:txBody>
      </p:sp>
      <p:sp>
        <p:nvSpPr>
          <p:cNvPr id="3" name="Text Placeholder 2"/>
          <p:cNvSpPr>
            <a:spLocks noGrp="1"/>
          </p:cNvSpPr>
          <p:nvPr>
            <p:ph type="body" sz="quarter" idx="12"/>
          </p:nvPr>
        </p:nvSpPr>
        <p:spPr/>
        <p:txBody>
          <a:bodyPr/>
          <a:lstStyle/>
          <a:p>
            <a:r>
              <a:rPr lang="en-US" dirty="0"/>
              <a:t>2:16</a:t>
            </a:r>
          </a:p>
        </p:txBody>
      </p:sp>
      <p:sp>
        <p:nvSpPr>
          <p:cNvPr id="4" name="Title 3"/>
          <p:cNvSpPr>
            <a:spLocks noGrp="1"/>
          </p:cNvSpPr>
          <p:nvPr>
            <p:ph type="title"/>
          </p:nvPr>
        </p:nvSpPr>
        <p:spPr/>
        <p:txBody>
          <a:bodyPr/>
          <a:lstStyle/>
          <a:p>
            <a:r>
              <a:rPr lang="en-US" dirty="0"/>
              <a:t>Go to the hills, lest the pursuers find you; and hide yourselves there three days</a:t>
            </a:r>
          </a:p>
        </p:txBody>
      </p:sp>
      <p:sp>
        <p:nvSpPr>
          <p:cNvPr id="23" name="Oval 22"/>
          <p:cNvSpPr/>
          <p:nvPr/>
        </p:nvSpPr>
        <p:spPr>
          <a:xfrm>
            <a:off x="7957515" y="4098217"/>
            <a:ext cx="381000" cy="3810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dirty="0">
              <a:solidFill>
                <a:srgbClr val="000000"/>
              </a:solidFill>
              <a:latin typeface="Arial"/>
            </a:endParaRPr>
          </a:p>
        </p:txBody>
      </p:sp>
    </p:spTree>
    <p:extLst>
      <p:ext uri="{BB962C8B-B14F-4D97-AF65-F5344CB8AC3E}">
        <p14:creationId xmlns:p14="http://schemas.microsoft.com/office/powerpoint/2010/main" val="3953579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1B00AC-CAB3-4A1C-A9E9-8E67B6022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
        <p:nvSpPr>
          <p:cNvPr id="2" name="Text Placeholder 1"/>
          <p:cNvSpPr>
            <a:spLocks noGrp="1"/>
          </p:cNvSpPr>
          <p:nvPr>
            <p:ph type="body" sz="quarter" idx="10"/>
          </p:nvPr>
        </p:nvSpPr>
        <p:spPr/>
        <p:txBody>
          <a:bodyPr/>
          <a:lstStyle/>
          <a:p>
            <a:r>
              <a:rPr lang="en-US" dirty="0"/>
              <a:t>Loom weights from Dothan and Shechem, Late Bronze and Iron Age II</a:t>
            </a:r>
          </a:p>
        </p:txBody>
      </p:sp>
      <p:sp>
        <p:nvSpPr>
          <p:cNvPr id="3" name="Text Placeholder 2"/>
          <p:cNvSpPr>
            <a:spLocks noGrp="1"/>
          </p:cNvSpPr>
          <p:nvPr>
            <p:ph type="body" sz="quarter" idx="12"/>
          </p:nvPr>
        </p:nvSpPr>
        <p:spPr/>
        <p:txBody>
          <a:bodyPr/>
          <a:lstStyle/>
          <a:p>
            <a:r>
              <a:rPr lang="en-US" dirty="0"/>
              <a:t>2:18</a:t>
            </a:r>
          </a:p>
        </p:txBody>
      </p:sp>
      <p:sp>
        <p:nvSpPr>
          <p:cNvPr id="4" name="Title 3"/>
          <p:cNvSpPr>
            <a:spLocks noGrp="1"/>
          </p:cNvSpPr>
          <p:nvPr>
            <p:ph type="title"/>
          </p:nvPr>
        </p:nvSpPr>
        <p:spPr/>
        <p:txBody>
          <a:bodyPr/>
          <a:lstStyle/>
          <a:p>
            <a:r>
              <a:rPr lang="en-US" dirty="0"/>
              <a:t>You shall tie this cord of scarlet thread in the window</a:t>
            </a:r>
          </a:p>
        </p:txBody>
      </p:sp>
    </p:spTree>
    <p:extLst>
      <p:ext uri="{BB962C8B-B14F-4D97-AF65-F5344CB8AC3E}">
        <p14:creationId xmlns:p14="http://schemas.microsoft.com/office/powerpoint/2010/main" val="786383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rayer hanging by thread at Western Wall, tb0926030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Prayer hanging by a red thread at the Western Wall</a:t>
            </a:r>
          </a:p>
        </p:txBody>
      </p:sp>
      <p:sp>
        <p:nvSpPr>
          <p:cNvPr id="3" name="Text Placeholder 2"/>
          <p:cNvSpPr>
            <a:spLocks noGrp="1"/>
          </p:cNvSpPr>
          <p:nvPr>
            <p:ph type="body" sz="quarter" idx="12"/>
          </p:nvPr>
        </p:nvSpPr>
        <p:spPr/>
        <p:txBody>
          <a:bodyPr/>
          <a:lstStyle/>
          <a:p>
            <a:r>
              <a:rPr lang="en-US" dirty="0"/>
              <a:t>2:18</a:t>
            </a:r>
          </a:p>
        </p:txBody>
      </p:sp>
      <p:sp>
        <p:nvSpPr>
          <p:cNvPr id="4" name="Title 3"/>
          <p:cNvSpPr>
            <a:spLocks noGrp="1"/>
          </p:cNvSpPr>
          <p:nvPr>
            <p:ph type="title"/>
          </p:nvPr>
        </p:nvSpPr>
        <p:spPr/>
        <p:txBody>
          <a:bodyPr/>
          <a:lstStyle/>
          <a:p>
            <a:r>
              <a:rPr lang="en-US" dirty="0"/>
              <a:t>You shall tie this cord of scarlet thread in the window</a:t>
            </a:r>
          </a:p>
        </p:txBody>
      </p:sp>
    </p:spTree>
    <p:extLst>
      <p:ext uri="{BB962C8B-B14F-4D97-AF65-F5344CB8AC3E}">
        <p14:creationId xmlns:p14="http://schemas.microsoft.com/office/powerpoint/2010/main" val="2223716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p:cNvSpPr>
            <a:spLocks noGrp="1"/>
          </p:cNvSpPr>
          <p:nvPr>
            <p:ph type="body" sz="quarter" idx="10"/>
          </p:nvPr>
        </p:nvSpPr>
        <p:spPr/>
        <p:txBody>
          <a:bodyPr/>
          <a:lstStyle/>
          <a:p>
            <a:r>
              <a:rPr lang="en-US" dirty="0"/>
              <a:t>Skeins of colored thread used for weaving</a:t>
            </a:r>
          </a:p>
        </p:txBody>
      </p:sp>
      <p:sp>
        <p:nvSpPr>
          <p:cNvPr id="3" name="Text Placeholder 2"/>
          <p:cNvSpPr>
            <a:spLocks noGrp="1"/>
          </p:cNvSpPr>
          <p:nvPr>
            <p:ph type="body" sz="quarter" idx="12"/>
          </p:nvPr>
        </p:nvSpPr>
        <p:spPr/>
        <p:txBody>
          <a:bodyPr/>
          <a:lstStyle/>
          <a:p>
            <a:r>
              <a:rPr lang="en-US" dirty="0"/>
              <a:t>2:18</a:t>
            </a:r>
          </a:p>
        </p:txBody>
      </p:sp>
      <p:sp>
        <p:nvSpPr>
          <p:cNvPr id="4" name="Title 3"/>
          <p:cNvSpPr>
            <a:spLocks noGrp="1"/>
          </p:cNvSpPr>
          <p:nvPr>
            <p:ph type="title"/>
          </p:nvPr>
        </p:nvSpPr>
        <p:spPr/>
        <p:txBody>
          <a:bodyPr/>
          <a:lstStyle/>
          <a:p>
            <a:r>
              <a:rPr lang="en-US" dirty="0"/>
              <a:t>You shall tie this cord of scarlet thread in the window</a:t>
            </a:r>
          </a:p>
        </p:txBody>
      </p:sp>
    </p:spTree>
    <p:extLst>
      <p:ext uri="{BB962C8B-B14F-4D97-AF65-F5344CB8AC3E}">
        <p14:creationId xmlns:p14="http://schemas.microsoft.com/office/powerpoint/2010/main" val="1153867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edouin shepherdess spinning wool, mat03790.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2000" contrast="18000"/>
                    </a14:imgEffect>
                  </a14:imgLayer>
                </a14:imgProps>
              </a:ext>
              <a:ext uri="{28A0092B-C50C-407E-A947-70E740481C1C}">
                <a14:useLocalDpi xmlns:a14="http://schemas.microsoft.com/office/drawing/2010/main" val="0"/>
              </a:ext>
            </a:extLst>
          </a:blip>
          <a:srcRect t="9653" b="14171"/>
          <a:stretch/>
        </p:blipFill>
        <p:spPr>
          <a:xfrm>
            <a:off x="1398494" y="-1"/>
            <a:ext cx="6347012" cy="6858001"/>
          </a:xfrm>
          <a:prstGeom prst="rect">
            <a:avLst/>
          </a:prstGeom>
        </p:spPr>
      </p:pic>
      <p:sp>
        <p:nvSpPr>
          <p:cNvPr id="2" name="Text Placeholder 1"/>
          <p:cNvSpPr>
            <a:spLocks noGrp="1"/>
          </p:cNvSpPr>
          <p:nvPr>
            <p:ph type="body" sz="quarter" idx="10"/>
          </p:nvPr>
        </p:nvSpPr>
        <p:spPr/>
        <p:txBody>
          <a:bodyPr/>
          <a:lstStyle/>
          <a:p>
            <a:r>
              <a:rPr lang="en-US" dirty="0"/>
              <a:t>Bedouin shepherdess spinning wool</a:t>
            </a:r>
          </a:p>
        </p:txBody>
      </p:sp>
      <p:sp>
        <p:nvSpPr>
          <p:cNvPr id="3" name="Text Placeholder 2"/>
          <p:cNvSpPr>
            <a:spLocks noGrp="1"/>
          </p:cNvSpPr>
          <p:nvPr>
            <p:ph type="body" sz="quarter" idx="12"/>
          </p:nvPr>
        </p:nvSpPr>
        <p:spPr/>
        <p:txBody>
          <a:bodyPr/>
          <a:lstStyle/>
          <a:p>
            <a:r>
              <a:rPr lang="en-US" dirty="0"/>
              <a:t>2:18</a:t>
            </a:r>
          </a:p>
        </p:txBody>
      </p:sp>
      <p:sp>
        <p:nvSpPr>
          <p:cNvPr id="4" name="Title 3"/>
          <p:cNvSpPr>
            <a:spLocks noGrp="1"/>
          </p:cNvSpPr>
          <p:nvPr>
            <p:ph type="title"/>
          </p:nvPr>
        </p:nvSpPr>
        <p:spPr/>
        <p:txBody>
          <a:bodyPr/>
          <a:lstStyle/>
          <a:p>
            <a:r>
              <a:rPr lang="en-US" dirty="0"/>
              <a:t>You shall tie this cord of scarlet thread in the window</a:t>
            </a:r>
          </a:p>
        </p:txBody>
      </p:sp>
    </p:spTree>
    <p:extLst>
      <p:ext uri="{BB962C8B-B14F-4D97-AF65-F5344CB8AC3E}">
        <p14:creationId xmlns:p14="http://schemas.microsoft.com/office/powerpoint/2010/main" val="1473736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douin woman spinning wool, mat06321.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9000" contrast="20000"/>
                    </a14:imgEffect>
                  </a14:imgLayer>
                </a14:imgProps>
              </a:ext>
              <a:ext uri="{28A0092B-C50C-407E-A947-70E740481C1C}">
                <a14:useLocalDpi xmlns:a14="http://schemas.microsoft.com/office/drawing/2010/main" val="0"/>
              </a:ext>
            </a:extLst>
          </a:blip>
          <a:srcRect t="8706" b="14927"/>
          <a:stretch/>
        </p:blipFill>
        <p:spPr>
          <a:xfrm>
            <a:off x="1532125" y="-1"/>
            <a:ext cx="6079751" cy="6858001"/>
          </a:xfrm>
          <a:prstGeom prst="rect">
            <a:avLst/>
          </a:prstGeom>
        </p:spPr>
      </p:pic>
      <p:sp>
        <p:nvSpPr>
          <p:cNvPr id="2" name="Text Placeholder 1"/>
          <p:cNvSpPr>
            <a:spLocks noGrp="1"/>
          </p:cNvSpPr>
          <p:nvPr>
            <p:ph type="body" sz="quarter" idx="10"/>
          </p:nvPr>
        </p:nvSpPr>
        <p:spPr/>
        <p:txBody>
          <a:bodyPr/>
          <a:lstStyle/>
          <a:p>
            <a:r>
              <a:rPr lang="en-US" dirty="0"/>
              <a:t>Bedouin woman spinning wool</a:t>
            </a:r>
          </a:p>
        </p:txBody>
      </p:sp>
      <p:sp>
        <p:nvSpPr>
          <p:cNvPr id="3" name="Text Placeholder 2"/>
          <p:cNvSpPr>
            <a:spLocks noGrp="1"/>
          </p:cNvSpPr>
          <p:nvPr>
            <p:ph type="body" sz="quarter" idx="12"/>
          </p:nvPr>
        </p:nvSpPr>
        <p:spPr/>
        <p:txBody>
          <a:bodyPr/>
          <a:lstStyle/>
          <a:p>
            <a:r>
              <a:rPr lang="en-US" dirty="0"/>
              <a:t>2:18</a:t>
            </a:r>
          </a:p>
        </p:txBody>
      </p:sp>
      <p:sp>
        <p:nvSpPr>
          <p:cNvPr id="4" name="Title 3"/>
          <p:cNvSpPr>
            <a:spLocks noGrp="1"/>
          </p:cNvSpPr>
          <p:nvPr>
            <p:ph type="title"/>
          </p:nvPr>
        </p:nvSpPr>
        <p:spPr/>
        <p:txBody>
          <a:bodyPr/>
          <a:lstStyle/>
          <a:p>
            <a:r>
              <a:rPr lang="en-US" dirty="0"/>
              <a:t>You shall tie this cord of scarlet thread in the window</a:t>
            </a:r>
          </a:p>
        </p:txBody>
      </p:sp>
    </p:spTree>
    <p:extLst>
      <p:ext uri="{BB962C8B-B14F-4D97-AF65-F5344CB8AC3E}">
        <p14:creationId xmlns:p14="http://schemas.microsoft.com/office/powerpoint/2010/main" val="12966643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amily in Nazareth, mat01235.jpg"/>
          <p:cNvPicPr>
            <a:picLocks noChangeAspect="1"/>
          </p:cNvPicPr>
          <p:nvPr/>
        </p:nvPicPr>
        <p:blipFill rotWithShape="1">
          <a:blip r:embed="rId3">
            <a:extLst>
              <a:ext uri="{28A0092B-C50C-407E-A947-70E740481C1C}">
                <a14:useLocalDpi xmlns:a14="http://schemas.microsoft.com/office/drawing/2010/main" val="0"/>
              </a:ext>
            </a:extLst>
          </a:blip>
          <a:srcRect t="18367"/>
          <a:stretch/>
        </p:blipFill>
        <p:spPr>
          <a:xfrm>
            <a:off x="363058" y="0"/>
            <a:ext cx="8417884" cy="6858000"/>
          </a:xfrm>
          <a:prstGeom prst="rect">
            <a:avLst/>
          </a:prstGeom>
        </p:spPr>
      </p:pic>
      <p:sp>
        <p:nvSpPr>
          <p:cNvPr id="2" name="Text Placeholder 1"/>
          <p:cNvSpPr>
            <a:spLocks noGrp="1"/>
          </p:cNvSpPr>
          <p:nvPr>
            <p:ph type="body" sz="quarter" idx="10"/>
          </p:nvPr>
        </p:nvSpPr>
        <p:spPr/>
        <p:txBody>
          <a:bodyPr/>
          <a:lstStyle/>
          <a:p>
            <a:r>
              <a:rPr lang="en-US" dirty="0"/>
              <a:t>Family in Nazareth</a:t>
            </a:r>
          </a:p>
        </p:txBody>
      </p:sp>
      <p:sp>
        <p:nvSpPr>
          <p:cNvPr id="3" name="Text Placeholder 2"/>
          <p:cNvSpPr>
            <a:spLocks noGrp="1"/>
          </p:cNvSpPr>
          <p:nvPr>
            <p:ph type="body" sz="quarter" idx="12"/>
          </p:nvPr>
        </p:nvSpPr>
        <p:spPr/>
        <p:txBody>
          <a:bodyPr/>
          <a:lstStyle/>
          <a:p>
            <a:r>
              <a:rPr lang="en-US" dirty="0"/>
              <a:t>2:18</a:t>
            </a:r>
          </a:p>
        </p:txBody>
      </p:sp>
      <p:sp>
        <p:nvSpPr>
          <p:cNvPr id="4" name="Title 3"/>
          <p:cNvSpPr>
            <a:spLocks noGrp="1"/>
          </p:cNvSpPr>
          <p:nvPr>
            <p:ph type="title"/>
          </p:nvPr>
        </p:nvSpPr>
        <p:spPr/>
        <p:txBody>
          <a:bodyPr/>
          <a:lstStyle/>
          <a:p>
            <a:r>
              <a:rPr lang="en-US" dirty="0"/>
              <a:t>Gather . . . your father, and your mother, and your brothers, and all your father’s household</a:t>
            </a:r>
          </a:p>
        </p:txBody>
      </p:sp>
    </p:spTree>
    <p:extLst>
      <p:ext uri="{BB962C8B-B14F-4D97-AF65-F5344CB8AC3E}">
        <p14:creationId xmlns:p14="http://schemas.microsoft.com/office/powerpoint/2010/main" val="9895297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82 House of Naaman.jpg"/>
          <p:cNvPicPr>
            <a:picLocks noChangeAspect="1"/>
          </p:cNvPicPr>
          <p:nvPr/>
        </p:nvPicPr>
        <p:blipFill rotWithShape="1">
          <a:blip r:embed="rId3">
            <a:extLst>
              <a:ext uri="{28A0092B-C50C-407E-A947-70E740481C1C}">
                <a14:useLocalDpi xmlns:a14="http://schemas.microsoft.com/office/drawing/2010/main" val="0"/>
              </a:ext>
            </a:extLst>
          </a:blip>
          <a:srcRect t="5041"/>
          <a:stretch/>
        </p:blipFill>
        <p:spPr>
          <a:xfrm>
            <a:off x="0" y="0"/>
            <a:ext cx="9144000" cy="6850912"/>
          </a:xfrm>
          <a:prstGeom prst="rect">
            <a:avLst/>
          </a:prstGeom>
        </p:spPr>
      </p:pic>
      <p:sp>
        <p:nvSpPr>
          <p:cNvPr id="2" name="Text Placeholder 1"/>
          <p:cNvSpPr>
            <a:spLocks noGrp="1"/>
          </p:cNvSpPr>
          <p:nvPr>
            <p:ph type="body" sz="quarter" idx="10"/>
          </p:nvPr>
        </p:nvSpPr>
        <p:spPr/>
        <p:txBody>
          <a:bodyPr/>
          <a:lstStyle/>
          <a:p>
            <a:r>
              <a:rPr lang="en-US" dirty="0"/>
              <a:t>“House of Naaman” in Damascus</a:t>
            </a:r>
          </a:p>
        </p:txBody>
      </p:sp>
      <p:sp>
        <p:nvSpPr>
          <p:cNvPr id="3" name="Text Placeholder 2"/>
          <p:cNvSpPr>
            <a:spLocks noGrp="1"/>
          </p:cNvSpPr>
          <p:nvPr>
            <p:ph type="body" sz="quarter" idx="12"/>
          </p:nvPr>
        </p:nvSpPr>
        <p:spPr/>
        <p:txBody>
          <a:bodyPr/>
          <a:lstStyle/>
          <a:p>
            <a:r>
              <a:rPr lang="en-US" dirty="0"/>
              <a:t>2:19</a:t>
            </a:r>
          </a:p>
        </p:txBody>
      </p:sp>
      <p:sp>
        <p:nvSpPr>
          <p:cNvPr id="4" name="Title 3"/>
          <p:cNvSpPr>
            <a:spLocks noGrp="1"/>
          </p:cNvSpPr>
          <p:nvPr>
            <p:ph type="title"/>
          </p:nvPr>
        </p:nvSpPr>
        <p:spPr/>
        <p:txBody>
          <a:bodyPr/>
          <a:lstStyle/>
          <a:p>
            <a:r>
              <a:rPr lang="en-US" dirty="0"/>
              <a:t>Whoever shall go out of the doors of your house into the street</a:t>
            </a:r>
          </a:p>
        </p:txBody>
      </p:sp>
    </p:spTree>
    <p:extLst>
      <p:ext uri="{BB962C8B-B14F-4D97-AF65-F5344CB8AC3E}">
        <p14:creationId xmlns:p14="http://schemas.microsoft.com/office/powerpoint/2010/main" val="6626821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0D0E43-95B9-4BF3-B8B3-5951A8285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Iron Age houses and streets at the tell of Beersheba</a:t>
            </a:r>
          </a:p>
        </p:txBody>
      </p:sp>
      <p:sp>
        <p:nvSpPr>
          <p:cNvPr id="3" name="Text Placeholder 2"/>
          <p:cNvSpPr>
            <a:spLocks noGrp="1"/>
          </p:cNvSpPr>
          <p:nvPr>
            <p:ph type="body" sz="quarter" idx="12"/>
          </p:nvPr>
        </p:nvSpPr>
        <p:spPr/>
        <p:txBody>
          <a:bodyPr/>
          <a:lstStyle/>
          <a:p>
            <a:r>
              <a:rPr lang="en-US" dirty="0"/>
              <a:t>2:19</a:t>
            </a:r>
          </a:p>
        </p:txBody>
      </p:sp>
      <p:sp>
        <p:nvSpPr>
          <p:cNvPr id="4" name="Title 3"/>
          <p:cNvSpPr>
            <a:spLocks noGrp="1"/>
          </p:cNvSpPr>
          <p:nvPr>
            <p:ph type="title"/>
          </p:nvPr>
        </p:nvSpPr>
        <p:spPr/>
        <p:txBody>
          <a:bodyPr/>
          <a:lstStyle/>
          <a:p>
            <a:r>
              <a:rPr lang="en-US" dirty="0"/>
              <a:t>Whoever shall go out of the doors of your house into the street</a:t>
            </a:r>
          </a:p>
        </p:txBody>
      </p:sp>
    </p:spTree>
    <p:extLst>
      <p:ext uri="{BB962C8B-B14F-4D97-AF65-F5344CB8AC3E}">
        <p14:creationId xmlns:p14="http://schemas.microsoft.com/office/powerpoint/2010/main" val="1115725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Jordan River aerial from west, tb010703748-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Possible locations of Shittim (aerial view from the west)</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Joshua the son of Nun sent out of </a:t>
            </a:r>
            <a:r>
              <a:rPr lang="en-US" dirty="0" err="1"/>
              <a:t>Shittim</a:t>
            </a:r>
            <a:r>
              <a:rPr lang="en-US" dirty="0"/>
              <a:t> two men as spies secretly</a:t>
            </a:r>
          </a:p>
        </p:txBody>
      </p:sp>
      <p:sp>
        <p:nvSpPr>
          <p:cNvPr id="7" name="Text Box 12"/>
          <p:cNvSpPr txBox="1">
            <a:spLocks noChangeArrowheads="1"/>
          </p:cNvSpPr>
          <p:nvPr/>
        </p:nvSpPr>
        <p:spPr bwMode="auto">
          <a:xfrm>
            <a:off x="2387460" y="3381345"/>
            <a:ext cx="1473480"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Jordan River</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0" name="Text Box 12"/>
          <p:cNvSpPr txBox="1">
            <a:spLocks noChangeArrowheads="1"/>
          </p:cNvSpPr>
          <p:nvPr/>
        </p:nvSpPr>
        <p:spPr bwMode="auto">
          <a:xfrm>
            <a:off x="6139878" y="590490"/>
            <a:ext cx="1175322"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Mt. Nebo</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1" name="Text Box 12"/>
          <p:cNvSpPr txBox="1">
            <a:spLocks noChangeArrowheads="1"/>
          </p:cNvSpPr>
          <p:nvPr/>
        </p:nvSpPr>
        <p:spPr bwMode="auto">
          <a:xfrm>
            <a:off x="8092875" y="2885634"/>
            <a:ext cx="1156086"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Dead Sea</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3" name="Text Box 12"/>
          <p:cNvSpPr txBox="1">
            <a:spLocks noChangeArrowheads="1"/>
          </p:cNvSpPr>
          <p:nvPr/>
        </p:nvSpPr>
        <p:spPr bwMode="auto">
          <a:xfrm>
            <a:off x="2963094" y="618862"/>
            <a:ext cx="1903085"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Tell el-</a:t>
            </a:r>
            <a:r>
              <a:rPr lang="en-US" kern="0" dirty="0" err="1">
                <a:solidFill>
                  <a:srgbClr val="FFFFFF"/>
                </a:solidFill>
                <a:effectLst>
                  <a:glow rad="76200">
                    <a:srgbClr val="000000">
                      <a:alpha val="60000"/>
                    </a:srgbClr>
                  </a:glow>
                </a:effectLst>
              </a:rPr>
              <a:t>Hammam</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4" name="Text Box 12"/>
          <p:cNvSpPr txBox="1">
            <a:spLocks noChangeArrowheads="1"/>
          </p:cNvSpPr>
          <p:nvPr/>
        </p:nvSpPr>
        <p:spPr bwMode="auto">
          <a:xfrm>
            <a:off x="2012811" y="1754552"/>
            <a:ext cx="1632178"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dirty="0">
                <a:solidFill>
                  <a:srgbClr val="FFFFFF"/>
                </a:solidFill>
                <a:effectLst>
                  <a:glow rad="76200">
                    <a:srgbClr val="000000">
                      <a:alpha val="60000"/>
                    </a:srgbClr>
                  </a:glow>
                </a:effectLst>
              </a:rPr>
              <a:t>Tell el-</a:t>
            </a:r>
            <a:r>
              <a:rPr lang="en-US" kern="0" dirty="0" err="1">
                <a:solidFill>
                  <a:srgbClr val="FFFFFF"/>
                </a:solidFill>
                <a:effectLst>
                  <a:glow rad="76200">
                    <a:srgbClr val="000000">
                      <a:alpha val="60000"/>
                    </a:srgbClr>
                  </a:glow>
                </a:effectLst>
              </a:rPr>
              <a:t>Kefrein</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5" name="Line 9"/>
          <p:cNvSpPr>
            <a:spLocks noChangeShapeType="1"/>
          </p:cNvSpPr>
          <p:nvPr/>
        </p:nvSpPr>
        <p:spPr bwMode="auto">
          <a:xfrm>
            <a:off x="3874155" y="990600"/>
            <a:ext cx="162921" cy="285691"/>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6" name="Line 9"/>
          <p:cNvSpPr>
            <a:spLocks noChangeShapeType="1"/>
          </p:cNvSpPr>
          <p:nvPr/>
        </p:nvSpPr>
        <p:spPr bwMode="auto">
          <a:xfrm flipV="1">
            <a:off x="3131128" y="1445465"/>
            <a:ext cx="304800" cy="330532"/>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8" name="Oval 17"/>
          <p:cNvSpPr/>
          <p:nvPr/>
        </p:nvSpPr>
        <p:spPr>
          <a:xfrm>
            <a:off x="7244467" y="866188"/>
            <a:ext cx="288328" cy="248824"/>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a:solidFill>
                <a:srgbClr val="000000"/>
              </a:solidFill>
              <a:latin typeface="Arial"/>
            </a:endParaRPr>
          </a:p>
        </p:txBody>
      </p:sp>
    </p:spTree>
    <p:extLst>
      <p:ext uri="{BB962C8B-B14F-4D97-AF65-F5344CB8AC3E}">
        <p14:creationId xmlns:p14="http://schemas.microsoft.com/office/powerpoint/2010/main" val="15056739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55502A5-B5E0-4FC2-B793-61B59902F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Iron Age houses and streets at the tell of Beersheba</a:t>
            </a:r>
          </a:p>
        </p:txBody>
      </p:sp>
      <p:sp>
        <p:nvSpPr>
          <p:cNvPr id="3" name="Text Placeholder 2"/>
          <p:cNvSpPr>
            <a:spLocks noGrp="1"/>
          </p:cNvSpPr>
          <p:nvPr>
            <p:ph type="body" sz="quarter" idx="12"/>
          </p:nvPr>
        </p:nvSpPr>
        <p:spPr/>
        <p:txBody>
          <a:bodyPr/>
          <a:lstStyle/>
          <a:p>
            <a:r>
              <a:rPr lang="en-US" dirty="0"/>
              <a:t>2:19</a:t>
            </a:r>
          </a:p>
        </p:txBody>
      </p:sp>
      <p:sp>
        <p:nvSpPr>
          <p:cNvPr id="4" name="Title 3"/>
          <p:cNvSpPr>
            <a:spLocks noGrp="1"/>
          </p:cNvSpPr>
          <p:nvPr>
            <p:ph type="title"/>
          </p:nvPr>
        </p:nvSpPr>
        <p:spPr/>
        <p:txBody>
          <a:bodyPr/>
          <a:lstStyle/>
          <a:p>
            <a:r>
              <a:rPr lang="en-US" dirty="0"/>
              <a:t>Whoever shall go out of the doors of your house into the street</a:t>
            </a:r>
          </a:p>
        </p:txBody>
      </p:sp>
      <p:sp>
        <p:nvSpPr>
          <p:cNvPr id="7" name="Text Box 13"/>
          <p:cNvSpPr txBox="1">
            <a:spLocks noChangeArrowheads="1"/>
          </p:cNvSpPr>
          <p:nvPr/>
        </p:nvSpPr>
        <p:spPr bwMode="auto">
          <a:xfrm>
            <a:off x="5268035" y="4067145"/>
            <a:ext cx="805029" cy="400110"/>
          </a:xfrm>
          <a:prstGeom prst="rect">
            <a:avLst/>
          </a:prstGeom>
          <a:noFill/>
          <a:ln w="9525">
            <a:noFill/>
            <a:miter lim="800000"/>
            <a:headEnd/>
            <a:tailEnd/>
          </a:ln>
          <a:effectLst/>
        </p:spPr>
        <p:txBody>
          <a:bodyPr wrap="none">
            <a:spAutoFit/>
          </a:bodyPr>
          <a:lstStyle/>
          <a:p>
            <a:pPr>
              <a:defRPr/>
            </a:pPr>
            <a:r>
              <a:rPr lang="en-US" sz="2000" kern="0" dirty="0">
                <a:solidFill>
                  <a:srgbClr val="FFFFFF"/>
                </a:solidFill>
                <a:effectLst>
                  <a:glow rad="76200">
                    <a:srgbClr val="000000">
                      <a:alpha val="60000"/>
                    </a:srgbClr>
                  </a:glow>
                </a:effectLst>
                <a:latin typeface="Calibri" pitchFamily="34" charset="0"/>
                <a:cs typeface="Calibri" pitchFamily="34" charset="0"/>
              </a:rPr>
              <a:t>street</a:t>
            </a:r>
          </a:p>
        </p:txBody>
      </p:sp>
      <p:cxnSp>
        <p:nvCxnSpPr>
          <p:cNvPr id="8" name="Straight Arrow Connector 7"/>
          <p:cNvCxnSpPr/>
          <p:nvPr/>
        </p:nvCxnSpPr>
        <p:spPr>
          <a:xfrm flipH="1" flipV="1">
            <a:off x="3105150" y="4267200"/>
            <a:ext cx="5130800" cy="304800"/>
          </a:xfrm>
          <a:prstGeom prst="straightConnector1">
            <a:avLst/>
          </a:prstGeom>
          <a:noFill/>
          <a:ln w="22225" cap="flat" cmpd="sng" algn="ctr">
            <a:solidFill>
              <a:srgbClr val="FFFFFF"/>
            </a:solidFill>
            <a:prstDash val="solid"/>
            <a:round/>
            <a:headEnd type="triangle" w="med" len="med"/>
            <a:tailEnd type="triangle" w="med" len="med"/>
          </a:ln>
          <a:effectLst>
            <a:glow rad="50800">
              <a:srgbClr val="000000">
                <a:alpha val="60000"/>
              </a:srgbClr>
            </a:glow>
            <a:outerShdw blurRad="40000" dist="20000" dir="5400000" rotWithShape="0">
              <a:srgbClr val="000000">
                <a:alpha val="38000"/>
              </a:srgbClr>
            </a:outerShdw>
          </a:effectLst>
        </p:spPr>
      </p:cxnSp>
      <p:sp>
        <p:nvSpPr>
          <p:cNvPr id="9" name="Text Box 13"/>
          <p:cNvSpPr txBox="1">
            <a:spLocks noChangeArrowheads="1"/>
          </p:cNvSpPr>
          <p:nvPr/>
        </p:nvSpPr>
        <p:spPr bwMode="auto">
          <a:xfrm>
            <a:off x="7671637" y="5838795"/>
            <a:ext cx="1099981" cy="400110"/>
          </a:xfrm>
          <a:prstGeom prst="rect">
            <a:avLst/>
          </a:prstGeom>
          <a:noFill/>
          <a:ln w="9525">
            <a:noFill/>
            <a:miter lim="800000"/>
            <a:headEnd/>
            <a:tailEnd/>
          </a:ln>
          <a:effectLst/>
        </p:spPr>
        <p:txBody>
          <a:bodyPr wrap="none">
            <a:spAutoFit/>
          </a:bodyPr>
          <a:lstStyle/>
          <a:p>
            <a:pPr>
              <a:defRPr/>
            </a:pPr>
            <a:r>
              <a:rPr lang="en-US" sz="2000" kern="0" dirty="0">
                <a:solidFill>
                  <a:srgbClr val="FFFFFF"/>
                </a:solidFill>
                <a:effectLst>
                  <a:glow rad="76200">
                    <a:srgbClr val="000000">
                      <a:alpha val="60000"/>
                    </a:srgbClr>
                  </a:glow>
                </a:effectLst>
                <a:latin typeface="Calibri" pitchFamily="34" charset="0"/>
                <a:cs typeface="Calibri" pitchFamily="34" charset="0"/>
              </a:rPr>
              <a:t>doorway</a:t>
            </a:r>
          </a:p>
        </p:txBody>
      </p:sp>
      <p:sp>
        <p:nvSpPr>
          <p:cNvPr id="10" name="Text Box 13"/>
          <p:cNvSpPr txBox="1">
            <a:spLocks noChangeArrowheads="1"/>
          </p:cNvSpPr>
          <p:nvPr/>
        </p:nvSpPr>
        <p:spPr bwMode="auto">
          <a:xfrm>
            <a:off x="2337637" y="5095845"/>
            <a:ext cx="1099981" cy="400110"/>
          </a:xfrm>
          <a:prstGeom prst="rect">
            <a:avLst/>
          </a:prstGeom>
          <a:noFill/>
          <a:ln w="9525">
            <a:noFill/>
            <a:miter lim="800000"/>
            <a:headEnd/>
            <a:tailEnd/>
          </a:ln>
          <a:effectLst/>
        </p:spPr>
        <p:txBody>
          <a:bodyPr wrap="none">
            <a:spAutoFit/>
          </a:bodyPr>
          <a:lstStyle/>
          <a:p>
            <a:pPr>
              <a:defRPr/>
            </a:pPr>
            <a:r>
              <a:rPr lang="en-US" sz="2000" kern="0" dirty="0">
                <a:solidFill>
                  <a:srgbClr val="FFFFFF"/>
                </a:solidFill>
                <a:effectLst>
                  <a:glow rad="76200">
                    <a:srgbClr val="000000">
                      <a:alpha val="60000"/>
                    </a:srgbClr>
                  </a:glow>
                </a:effectLst>
                <a:latin typeface="Calibri" pitchFamily="34" charset="0"/>
                <a:cs typeface="Calibri" pitchFamily="34" charset="0"/>
              </a:rPr>
              <a:t>doorway</a:t>
            </a:r>
          </a:p>
        </p:txBody>
      </p:sp>
    </p:spTree>
    <p:extLst>
      <p:ext uri="{BB962C8B-B14F-4D97-AF65-F5344CB8AC3E}">
        <p14:creationId xmlns:p14="http://schemas.microsoft.com/office/powerpoint/2010/main" val="14885866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C71276-AAB1-448E-9071-ECD1A5EE0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1BCA834F-F6C9-4093-91A7-24608D67EA0F}"/>
              </a:ext>
            </a:extLst>
          </p:cNvPr>
          <p:cNvSpPr>
            <a:spLocks noGrp="1"/>
          </p:cNvSpPr>
          <p:nvPr>
            <p:ph type="body" sz="quarter" idx="10"/>
          </p:nvPr>
        </p:nvSpPr>
        <p:spPr/>
        <p:txBody>
          <a:bodyPr/>
          <a:lstStyle/>
          <a:p>
            <a:r>
              <a:rPr lang="en-US" dirty="0"/>
              <a:t>Jericho and the hills where the spies fled (aerial view from the east)</a:t>
            </a:r>
          </a:p>
        </p:txBody>
      </p:sp>
      <p:sp>
        <p:nvSpPr>
          <p:cNvPr id="3" name="Text Placeholder 2">
            <a:extLst>
              <a:ext uri="{FF2B5EF4-FFF2-40B4-BE49-F238E27FC236}">
                <a16:creationId xmlns:a16="http://schemas.microsoft.com/office/drawing/2014/main" id="{3A603FE3-AE94-45A8-B619-92A92F2AD1B7}"/>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FB2BFC47-2A51-46FA-A345-99CCA2F558A3}"/>
              </a:ext>
            </a:extLst>
          </p:cNvPr>
          <p:cNvSpPr>
            <a:spLocks noGrp="1"/>
          </p:cNvSpPr>
          <p:nvPr>
            <p:ph type="title"/>
          </p:nvPr>
        </p:nvSpPr>
        <p:spPr/>
        <p:txBody>
          <a:bodyPr/>
          <a:lstStyle/>
          <a:p>
            <a:r>
              <a:rPr lang="en-US" dirty="0"/>
              <a:t>And they went up into the hills, and stayed there three days, until the pursuers returned</a:t>
            </a:r>
          </a:p>
        </p:txBody>
      </p:sp>
    </p:spTree>
    <p:extLst>
      <p:ext uri="{BB962C8B-B14F-4D97-AF65-F5344CB8AC3E}">
        <p14:creationId xmlns:p14="http://schemas.microsoft.com/office/powerpoint/2010/main" val="7633124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C71276-AAB1-448E-9071-ECD1A5EE0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1BCA834F-F6C9-4093-91A7-24608D67EA0F}"/>
              </a:ext>
            </a:extLst>
          </p:cNvPr>
          <p:cNvSpPr>
            <a:spLocks noGrp="1"/>
          </p:cNvSpPr>
          <p:nvPr>
            <p:ph type="body" sz="quarter" idx="10"/>
          </p:nvPr>
        </p:nvSpPr>
        <p:spPr/>
        <p:txBody>
          <a:bodyPr/>
          <a:lstStyle/>
          <a:p>
            <a:r>
              <a:rPr lang="en-US" dirty="0"/>
              <a:t>Jericho and the hills where the spies fled (aerial view from the east)</a:t>
            </a:r>
          </a:p>
        </p:txBody>
      </p:sp>
      <p:sp>
        <p:nvSpPr>
          <p:cNvPr id="3" name="Text Placeholder 2">
            <a:extLst>
              <a:ext uri="{FF2B5EF4-FFF2-40B4-BE49-F238E27FC236}">
                <a16:creationId xmlns:a16="http://schemas.microsoft.com/office/drawing/2014/main" id="{3A603FE3-AE94-45A8-B619-92A92F2AD1B7}"/>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FB2BFC47-2A51-46FA-A345-99CCA2F558A3}"/>
              </a:ext>
            </a:extLst>
          </p:cNvPr>
          <p:cNvSpPr>
            <a:spLocks noGrp="1"/>
          </p:cNvSpPr>
          <p:nvPr>
            <p:ph type="title"/>
          </p:nvPr>
        </p:nvSpPr>
        <p:spPr/>
        <p:txBody>
          <a:bodyPr/>
          <a:lstStyle/>
          <a:p>
            <a:r>
              <a:rPr lang="en-US" dirty="0"/>
              <a:t>And they went up into the hills, and stayed there three days, until the pursuers returned</a:t>
            </a:r>
          </a:p>
        </p:txBody>
      </p:sp>
      <p:sp>
        <p:nvSpPr>
          <p:cNvPr id="7" name="Text Box 12">
            <a:extLst>
              <a:ext uri="{FF2B5EF4-FFF2-40B4-BE49-F238E27FC236}">
                <a16:creationId xmlns:a16="http://schemas.microsoft.com/office/drawing/2014/main" id="{4DEB27CC-817E-46A0-9632-55400514C4C3}"/>
              </a:ext>
            </a:extLst>
          </p:cNvPr>
          <p:cNvSpPr txBox="1">
            <a:spLocks noChangeArrowheads="1"/>
          </p:cNvSpPr>
          <p:nvPr/>
        </p:nvSpPr>
        <p:spPr bwMode="auto">
          <a:xfrm>
            <a:off x="1199408" y="4218214"/>
            <a:ext cx="922047"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noProof="0" dirty="0">
                <a:solidFill>
                  <a:srgbClr val="FFFFFF"/>
                </a:solidFill>
                <a:effectLst>
                  <a:glow rad="76200">
                    <a:srgbClr val="000000">
                      <a:alpha val="60000"/>
                    </a:srgbClr>
                  </a:glow>
                </a:effectLst>
              </a:rPr>
              <a:t>Jericho</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8" name="Line 9">
            <a:extLst>
              <a:ext uri="{FF2B5EF4-FFF2-40B4-BE49-F238E27FC236}">
                <a16:creationId xmlns:a16="http://schemas.microsoft.com/office/drawing/2014/main" id="{AC942D86-FA22-4F41-AF48-85DB6F38224E}"/>
              </a:ext>
            </a:extLst>
          </p:cNvPr>
          <p:cNvSpPr>
            <a:spLocks noChangeShapeType="1"/>
          </p:cNvSpPr>
          <p:nvPr/>
        </p:nvSpPr>
        <p:spPr bwMode="auto">
          <a:xfrm>
            <a:off x="1656608" y="4599214"/>
            <a:ext cx="108437" cy="297417"/>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0" name="Text Box 12">
            <a:extLst>
              <a:ext uri="{FF2B5EF4-FFF2-40B4-BE49-F238E27FC236}">
                <a16:creationId xmlns:a16="http://schemas.microsoft.com/office/drawing/2014/main" id="{03BCEF73-8E05-4194-A551-AE52F87A7BE6}"/>
              </a:ext>
            </a:extLst>
          </p:cNvPr>
          <p:cNvSpPr txBox="1">
            <a:spLocks noChangeArrowheads="1"/>
          </p:cNvSpPr>
          <p:nvPr/>
        </p:nvSpPr>
        <p:spPr bwMode="auto">
          <a:xfrm>
            <a:off x="2713694" y="4417563"/>
            <a:ext cx="1653017" cy="369332"/>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sz="1800" kern="0" noProof="0" dirty="0">
                <a:solidFill>
                  <a:srgbClr val="FFFFFF"/>
                </a:solidFill>
                <a:effectLst>
                  <a:glow rad="76200">
                    <a:srgbClr val="000000">
                      <a:alpha val="60000"/>
                    </a:srgbClr>
                  </a:glow>
                </a:effectLst>
              </a:rPr>
              <a:t>Rahab’s house?</a:t>
            </a:r>
            <a:endParaRPr kumimoji="0" lang="en-US" sz="18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11" name="Line 9">
            <a:extLst>
              <a:ext uri="{FF2B5EF4-FFF2-40B4-BE49-F238E27FC236}">
                <a16:creationId xmlns:a16="http://schemas.microsoft.com/office/drawing/2014/main" id="{D8B190B9-E001-409A-857E-61F7E06DBAB5}"/>
              </a:ext>
            </a:extLst>
          </p:cNvPr>
          <p:cNvSpPr>
            <a:spLocks noChangeShapeType="1"/>
          </p:cNvSpPr>
          <p:nvPr/>
        </p:nvSpPr>
        <p:spPr bwMode="auto">
          <a:xfrm flipH="1">
            <a:off x="2597947" y="4736887"/>
            <a:ext cx="239468" cy="248181"/>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347573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B00FD1-CBC1-4085-A1CA-7FD06361E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1BCA834F-F6C9-4093-91A7-24608D67EA0F}"/>
              </a:ext>
            </a:extLst>
          </p:cNvPr>
          <p:cNvSpPr>
            <a:spLocks noGrp="1"/>
          </p:cNvSpPr>
          <p:nvPr>
            <p:ph type="body" sz="quarter" idx="10"/>
          </p:nvPr>
        </p:nvSpPr>
        <p:spPr/>
        <p:txBody>
          <a:bodyPr/>
          <a:lstStyle/>
          <a:p>
            <a:r>
              <a:rPr lang="en-US" dirty="0"/>
              <a:t>Jericho and the hills where the spies fled (aerial view from the east)</a:t>
            </a:r>
          </a:p>
        </p:txBody>
      </p:sp>
      <p:sp>
        <p:nvSpPr>
          <p:cNvPr id="3" name="Text Placeholder 2">
            <a:extLst>
              <a:ext uri="{FF2B5EF4-FFF2-40B4-BE49-F238E27FC236}">
                <a16:creationId xmlns:a16="http://schemas.microsoft.com/office/drawing/2014/main" id="{3A603FE3-AE94-45A8-B619-92A92F2AD1B7}"/>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FB2BFC47-2A51-46FA-A345-99CCA2F558A3}"/>
              </a:ext>
            </a:extLst>
          </p:cNvPr>
          <p:cNvSpPr>
            <a:spLocks noGrp="1"/>
          </p:cNvSpPr>
          <p:nvPr>
            <p:ph type="title"/>
          </p:nvPr>
        </p:nvSpPr>
        <p:spPr/>
        <p:txBody>
          <a:bodyPr/>
          <a:lstStyle/>
          <a:p>
            <a:r>
              <a:rPr lang="en-US" dirty="0"/>
              <a:t>And they went up into the hills, and stayed there three days, until the pursuers returned</a:t>
            </a:r>
          </a:p>
        </p:txBody>
      </p:sp>
    </p:spTree>
    <p:extLst>
      <p:ext uri="{BB962C8B-B14F-4D97-AF65-F5344CB8AC3E}">
        <p14:creationId xmlns:p14="http://schemas.microsoft.com/office/powerpoint/2010/main" val="35784393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B00FD1-CBC1-4085-A1CA-7FD06361E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1BCA834F-F6C9-4093-91A7-24608D67EA0F}"/>
              </a:ext>
            </a:extLst>
          </p:cNvPr>
          <p:cNvSpPr>
            <a:spLocks noGrp="1"/>
          </p:cNvSpPr>
          <p:nvPr>
            <p:ph type="body" sz="quarter" idx="10"/>
          </p:nvPr>
        </p:nvSpPr>
        <p:spPr/>
        <p:txBody>
          <a:bodyPr/>
          <a:lstStyle/>
          <a:p>
            <a:r>
              <a:rPr lang="en-US" dirty="0"/>
              <a:t>Jericho and the hills where the spies fled (aerial view from the east)</a:t>
            </a:r>
          </a:p>
        </p:txBody>
      </p:sp>
      <p:sp>
        <p:nvSpPr>
          <p:cNvPr id="3" name="Text Placeholder 2">
            <a:extLst>
              <a:ext uri="{FF2B5EF4-FFF2-40B4-BE49-F238E27FC236}">
                <a16:creationId xmlns:a16="http://schemas.microsoft.com/office/drawing/2014/main" id="{3A603FE3-AE94-45A8-B619-92A92F2AD1B7}"/>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FB2BFC47-2A51-46FA-A345-99CCA2F558A3}"/>
              </a:ext>
            </a:extLst>
          </p:cNvPr>
          <p:cNvSpPr>
            <a:spLocks noGrp="1"/>
          </p:cNvSpPr>
          <p:nvPr>
            <p:ph type="title"/>
          </p:nvPr>
        </p:nvSpPr>
        <p:spPr/>
        <p:txBody>
          <a:bodyPr/>
          <a:lstStyle/>
          <a:p>
            <a:r>
              <a:rPr lang="en-US" dirty="0"/>
              <a:t>And they went up into the hills, and stayed there three days, until the pursuers returned</a:t>
            </a:r>
          </a:p>
        </p:txBody>
      </p:sp>
      <p:sp>
        <p:nvSpPr>
          <p:cNvPr id="6" name="Text Box 12">
            <a:extLst>
              <a:ext uri="{FF2B5EF4-FFF2-40B4-BE49-F238E27FC236}">
                <a16:creationId xmlns:a16="http://schemas.microsoft.com/office/drawing/2014/main" id="{20C05CEB-12EA-4A41-B9F2-47B29A355483}"/>
              </a:ext>
            </a:extLst>
          </p:cNvPr>
          <p:cNvSpPr txBox="1">
            <a:spLocks noChangeArrowheads="1"/>
          </p:cNvSpPr>
          <p:nvPr/>
        </p:nvSpPr>
        <p:spPr bwMode="auto">
          <a:xfrm>
            <a:off x="7148796" y="3075188"/>
            <a:ext cx="1814920" cy="400110"/>
          </a:xfrm>
          <a:prstGeom prst="rect">
            <a:avLst/>
          </a:prstGeom>
          <a:noFill/>
          <a:ln w="9525">
            <a:noFill/>
            <a:miter lim="800000"/>
            <a:headEnd/>
            <a:tailEnd/>
          </a:ln>
          <a:effectLst/>
        </p:spPr>
        <p:txBody>
          <a:bodyPr wrap="none">
            <a:spAutoFit/>
          </a:bodyPr>
          <a:lstStyle>
            <a:defPPr>
              <a:defRPr lang="en-US"/>
            </a:defPPr>
            <a:lvl1pPr>
              <a:defRPr sz="2000">
                <a:solidFill>
                  <a:schemeClr val="bg1"/>
                </a:solidFill>
                <a:effectLst>
                  <a:glow rad="76200">
                    <a:schemeClr val="tx1">
                      <a:alpha val="60000"/>
                    </a:schemeClr>
                  </a:glow>
                </a:effectLst>
                <a:latin typeface="Calibri" pitchFamily="34" charset="0"/>
                <a:cs typeface="Calibri" pitchFamily="34" charset="0"/>
              </a:defRPr>
            </a:lvl1pPr>
          </a:lstStyle>
          <a:p>
            <a:pPr marL="0" marR="0" lvl="0" indent="0" defTabSz="914400" eaLnBrk="1" fontAlgn="base" latinLnBrk="0" hangingPunct="1">
              <a:lnSpc>
                <a:spcPct val="100000"/>
              </a:lnSpc>
              <a:spcBef>
                <a:spcPct val="0"/>
              </a:spcBef>
              <a:spcAft>
                <a:spcPct val="0"/>
              </a:spcAft>
              <a:buClrTx/>
              <a:buSzTx/>
              <a:buFontTx/>
              <a:buNone/>
              <a:tabLst/>
              <a:defRPr/>
            </a:pPr>
            <a:r>
              <a:rPr lang="en-US" kern="0" noProof="0" dirty="0">
                <a:solidFill>
                  <a:srgbClr val="FFFFFF"/>
                </a:solidFill>
                <a:effectLst>
                  <a:glow rad="76200">
                    <a:srgbClr val="000000">
                      <a:alpha val="60000"/>
                    </a:srgbClr>
                  </a:glow>
                </a:effectLst>
              </a:rPr>
              <a:t>Rahab’s house?</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endParaRPr>
          </a:p>
        </p:txBody>
      </p:sp>
      <p:sp>
        <p:nvSpPr>
          <p:cNvPr id="8" name="Line 9">
            <a:extLst>
              <a:ext uri="{FF2B5EF4-FFF2-40B4-BE49-F238E27FC236}">
                <a16:creationId xmlns:a16="http://schemas.microsoft.com/office/drawing/2014/main" id="{04B823C3-C92C-44AF-9991-12B14760F905}"/>
              </a:ext>
            </a:extLst>
          </p:cNvPr>
          <p:cNvSpPr>
            <a:spLocks noChangeShapeType="1"/>
          </p:cNvSpPr>
          <p:nvPr/>
        </p:nvSpPr>
        <p:spPr bwMode="auto">
          <a:xfrm flipH="1">
            <a:off x="7396223" y="3451027"/>
            <a:ext cx="94027" cy="297417"/>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642325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242B83-75D4-4605-A640-571F1FECC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9" y="0"/>
            <a:ext cx="9119681" cy="6858000"/>
          </a:xfrm>
          <a:prstGeom prst="rect">
            <a:avLst/>
          </a:prstGeom>
        </p:spPr>
      </p:pic>
      <p:sp>
        <p:nvSpPr>
          <p:cNvPr id="2" name="Text Placeholder 1">
            <a:extLst>
              <a:ext uri="{FF2B5EF4-FFF2-40B4-BE49-F238E27FC236}">
                <a16:creationId xmlns:a16="http://schemas.microsoft.com/office/drawing/2014/main" id="{1BCA834F-F6C9-4093-91A7-24608D67EA0F}"/>
              </a:ext>
            </a:extLst>
          </p:cNvPr>
          <p:cNvSpPr>
            <a:spLocks noGrp="1"/>
          </p:cNvSpPr>
          <p:nvPr>
            <p:ph type="body" sz="quarter" idx="10"/>
          </p:nvPr>
        </p:nvSpPr>
        <p:spPr/>
        <p:txBody>
          <a:bodyPr/>
          <a:lstStyle/>
          <a:p>
            <a:r>
              <a:rPr lang="en-US" dirty="0"/>
              <a:t>Judean wilderness (aerial view from the south)</a:t>
            </a:r>
          </a:p>
        </p:txBody>
      </p:sp>
      <p:sp>
        <p:nvSpPr>
          <p:cNvPr id="3" name="Text Placeholder 2">
            <a:extLst>
              <a:ext uri="{FF2B5EF4-FFF2-40B4-BE49-F238E27FC236}">
                <a16:creationId xmlns:a16="http://schemas.microsoft.com/office/drawing/2014/main" id="{3A603FE3-AE94-45A8-B619-92A92F2AD1B7}"/>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FB2BFC47-2A51-46FA-A345-99CCA2F558A3}"/>
              </a:ext>
            </a:extLst>
          </p:cNvPr>
          <p:cNvSpPr>
            <a:spLocks noGrp="1"/>
          </p:cNvSpPr>
          <p:nvPr>
            <p:ph type="title"/>
          </p:nvPr>
        </p:nvSpPr>
        <p:spPr/>
        <p:txBody>
          <a:bodyPr/>
          <a:lstStyle/>
          <a:p>
            <a:r>
              <a:rPr lang="en-US" dirty="0"/>
              <a:t>And they went up into the hills, and stayed there three days, until the pursuers returned</a:t>
            </a:r>
          </a:p>
        </p:txBody>
      </p:sp>
    </p:spTree>
    <p:extLst>
      <p:ext uri="{BB962C8B-B14F-4D97-AF65-F5344CB8AC3E}">
        <p14:creationId xmlns:p14="http://schemas.microsoft.com/office/powerpoint/2010/main" val="29128361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242B83-75D4-4605-A640-571F1FECC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9" y="0"/>
            <a:ext cx="9119681" cy="6858000"/>
          </a:xfrm>
          <a:prstGeom prst="rect">
            <a:avLst/>
          </a:prstGeom>
        </p:spPr>
      </p:pic>
      <p:sp>
        <p:nvSpPr>
          <p:cNvPr id="2" name="Text Placeholder 1">
            <a:extLst>
              <a:ext uri="{FF2B5EF4-FFF2-40B4-BE49-F238E27FC236}">
                <a16:creationId xmlns:a16="http://schemas.microsoft.com/office/drawing/2014/main" id="{1BCA834F-F6C9-4093-91A7-24608D67EA0F}"/>
              </a:ext>
            </a:extLst>
          </p:cNvPr>
          <p:cNvSpPr>
            <a:spLocks noGrp="1"/>
          </p:cNvSpPr>
          <p:nvPr>
            <p:ph type="body" sz="quarter" idx="10"/>
          </p:nvPr>
        </p:nvSpPr>
        <p:spPr/>
        <p:txBody>
          <a:bodyPr/>
          <a:lstStyle/>
          <a:p>
            <a:r>
              <a:rPr lang="en-US" dirty="0"/>
              <a:t>Judean wilderness (aerial view from the south)</a:t>
            </a:r>
          </a:p>
        </p:txBody>
      </p:sp>
      <p:sp>
        <p:nvSpPr>
          <p:cNvPr id="3" name="Text Placeholder 2">
            <a:extLst>
              <a:ext uri="{FF2B5EF4-FFF2-40B4-BE49-F238E27FC236}">
                <a16:creationId xmlns:a16="http://schemas.microsoft.com/office/drawing/2014/main" id="{3A603FE3-AE94-45A8-B619-92A92F2AD1B7}"/>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FB2BFC47-2A51-46FA-A345-99CCA2F558A3}"/>
              </a:ext>
            </a:extLst>
          </p:cNvPr>
          <p:cNvSpPr>
            <a:spLocks noGrp="1"/>
          </p:cNvSpPr>
          <p:nvPr>
            <p:ph type="title"/>
          </p:nvPr>
        </p:nvSpPr>
        <p:spPr/>
        <p:txBody>
          <a:bodyPr/>
          <a:lstStyle/>
          <a:p>
            <a:r>
              <a:rPr lang="en-US" dirty="0"/>
              <a:t>And they went up into the hills, and stayed there three days, until the pursuers returned</a:t>
            </a:r>
          </a:p>
        </p:txBody>
      </p:sp>
      <p:sp>
        <p:nvSpPr>
          <p:cNvPr id="9" name="Text Box 16">
            <a:extLst>
              <a:ext uri="{FF2B5EF4-FFF2-40B4-BE49-F238E27FC236}">
                <a16:creationId xmlns:a16="http://schemas.microsoft.com/office/drawing/2014/main" id="{26696A90-EB78-4D19-8A01-D82CAC8C91A8}"/>
              </a:ext>
            </a:extLst>
          </p:cNvPr>
          <p:cNvSpPr txBox="1">
            <a:spLocks noChangeArrowheads="1"/>
          </p:cNvSpPr>
          <p:nvPr/>
        </p:nvSpPr>
        <p:spPr bwMode="auto">
          <a:xfrm>
            <a:off x="4114800" y="5334000"/>
            <a:ext cx="1154608" cy="400110"/>
          </a:xfrm>
          <a:prstGeom prst="rect">
            <a:avLst/>
          </a:prstGeom>
          <a:noFill/>
          <a:ln w="9525">
            <a:noFill/>
            <a:miter lim="800000"/>
            <a:headEnd/>
            <a:tailEnd/>
          </a:ln>
          <a:effectLst/>
        </p:spPr>
        <p:txBody>
          <a:bodyPr wrap="none">
            <a:spAutoFit/>
          </a:bodyPr>
          <a:lstStyle/>
          <a:p>
            <a:pPr>
              <a:defRPr/>
            </a:pPr>
            <a:r>
              <a:rPr lang="en-US" sz="2000" kern="0" dirty="0" err="1">
                <a:solidFill>
                  <a:srgbClr val="FEFFFF"/>
                </a:solidFill>
                <a:effectLst>
                  <a:glow rad="76200">
                    <a:srgbClr val="010000">
                      <a:alpha val="60000"/>
                    </a:srgbClr>
                  </a:glow>
                </a:effectLst>
                <a:latin typeface="Calibri" pitchFamily="34" charset="0"/>
                <a:cs typeface="Calibri" pitchFamily="34" charset="0"/>
              </a:rPr>
              <a:t>Wadi</a:t>
            </a:r>
            <a:r>
              <a:rPr lang="en-US" sz="2000" kern="0" dirty="0">
                <a:solidFill>
                  <a:srgbClr val="FEFFFF"/>
                </a:solidFill>
                <a:effectLst>
                  <a:glow rad="76200">
                    <a:srgbClr val="010000">
                      <a:alpha val="60000"/>
                    </a:srgbClr>
                  </a:glow>
                </a:effectLst>
                <a:latin typeface="Calibri" pitchFamily="34" charset="0"/>
                <a:cs typeface="Calibri" pitchFamily="34" charset="0"/>
              </a:rPr>
              <a:t> </a:t>
            </a:r>
            <a:r>
              <a:rPr lang="en-US" sz="2000" kern="0" dirty="0" err="1">
                <a:solidFill>
                  <a:srgbClr val="FEFFFF"/>
                </a:solidFill>
                <a:effectLst>
                  <a:glow rad="76200">
                    <a:srgbClr val="010000">
                      <a:alpha val="60000"/>
                    </a:srgbClr>
                  </a:glow>
                </a:effectLst>
                <a:latin typeface="Calibri" pitchFamily="34" charset="0"/>
                <a:cs typeface="Calibri" pitchFamily="34" charset="0"/>
              </a:rPr>
              <a:t>Qilt</a:t>
            </a:r>
            <a:endParaRPr lang="en-US" sz="2000" kern="0" dirty="0">
              <a:solidFill>
                <a:srgbClr val="FEFFFF"/>
              </a:solidFill>
              <a:effectLst>
                <a:glow rad="76200">
                  <a:srgbClr val="010000">
                    <a:alpha val="60000"/>
                  </a:srgbClr>
                </a:glow>
              </a:effectLst>
              <a:latin typeface="Calibri" pitchFamily="34" charset="0"/>
              <a:cs typeface="Calibri" pitchFamily="34" charset="0"/>
            </a:endParaRPr>
          </a:p>
        </p:txBody>
      </p:sp>
      <p:sp>
        <p:nvSpPr>
          <p:cNvPr id="10" name="Text Box 16">
            <a:extLst>
              <a:ext uri="{FF2B5EF4-FFF2-40B4-BE49-F238E27FC236}">
                <a16:creationId xmlns:a16="http://schemas.microsoft.com/office/drawing/2014/main" id="{A3926B64-23A4-4EC2-A0BE-3C5519EB02AF}"/>
              </a:ext>
            </a:extLst>
          </p:cNvPr>
          <p:cNvSpPr txBox="1">
            <a:spLocks noChangeArrowheads="1"/>
          </p:cNvSpPr>
          <p:nvPr/>
        </p:nvSpPr>
        <p:spPr bwMode="auto">
          <a:xfrm>
            <a:off x="8223205" y="2895600"/>
            <a:ext cx="920795"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Jericho</a:t>
            </a:r>
          </a:p>
        </p:txBody>
      </p:sp>
      <p:sp>
        <p:nvSpPr>
          <p:cNvPr id="11" name="Text Box 16">
            <a:extLst>
              <a:ext uri="{FF2B5EF4-FFF2-40B4-BE49-F238E27FC236}">
                <a16:creationId xmlns:a16="http://schemas.microsoft.com/office/drawing/2014/main" id="{DE2BEDFB-89EB-432E-B2A7-A282DA585B45}"/>
              </a:ext>
            </a:extLst>
          </p:cNvPr>
          <p:cNvSpPr txBox="1">
            <a:spLocks noChangeArrowheads="1"/>
          </p:cNvSpPr>
          <p:nvPr/>
        </p:nvSpPr>
        <p:spPr bwMode="auto">
          <a:xfrm>
            <a:off x="7467600" y="1524000"/>
            <a:ext cx="1293994"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Jordan Rift</a:t>
            </a:r>
          </a:p>
        </p:txBody>
      </p:sp>
      <p:sp>
        <p:nvSpPr>
          <p:cNvPr id="12" name="Text Box 16">
            <a:extLst>
              <a:ext uri="{FF2B5EF4-FFF2-40B4-BE49-F238E27FC236}">
                <a16:creationId xmlns:a16="http://schemas.microsoft.com/office/drawing/2014/main" id="{6A0EA0F8-0EDB-40A4-A212-9CB455FB8435}"/>
              </a:ext>
            </a:extLst>
          </p:cNvPr>
          <p:cNvSpPr txBox="1">
            <a:spLocks noChangeArrowheads="1"/>
          </p:cNvSpPr>
          <p:nvPr/>
        </p:nvSpPr>
        <p:spPr bwMode="auto">
          <a:xfrm>
            <a:off x="1530952" y="3228945"/>
            <a:ext cx="2098652"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Judean wilderness</a:t>
            </a:r>
          </a:p>
        </p:txBody>
      </p:sp>
    </p:spTree>
    <p:extLst>
      <p:ext uri="{BB962C8B-B14F-4D97-AF65-F5344CB8AC3E}">
        <p14:creationId xmlns:p14="http://schemas.microsoft.com/office/powerpoint/2010/main" val="6282621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CCF50D-A4FA-42BE-A533-B2570E5FC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2" name="Text Placeholder 1">
            <a:extLst>
              <a:ext uri="{FF2B5EF4-FFF2-40B4-BE49-F238E27FC236}">
                <a16:creationId xmlns:a16="http://schemas.microsoft.com/office/drawing/2014/main" id="{1BCA834F-F6C9-4093-91A7-24608D67EA0F}"/>
              </a:ext>
            </a:extLst>
          </p:cNvPr>
          <p:cNvSpPr>
            <a:spLocks noGrp="1"/>
          </p:cNvSpPr>
          <p:nvPr>
            <p:ph type="body" sz="quarter" idx="10"/>
          </p:nvPr>
        </p:nvSpPr>
        <p:spPr/>
        <p:txBody>
          <a:bodyPr/>
          <a:lstStyle/>
          <a:p>
            <a:r>
              <a:rPr lang="en-US" dirty="0"/>
              <a:t>Judean wilderness with the Ephraim ridge ascent (aerial view from the west)</a:t>
            </a:r>
          </a:p>
        </p:txBody>
      </p:sp>
      <p:sp>
        <p:nvSpPr>
          <p:cNvPr id="3" name="Text Placeholder 2">
            <a:extLst>
              <a:ext uri="{FF2B5EF4-FFF2-40B4-BE49-F238E27FC236}">
                <a16:creationId xmlns:a16="http://schemas.microsoft.com/office/drawing/2014/main" id="{3A603FE3-AE94-45A8-B619-92A92F2AD1B7}"/>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FB2BFC47-2A51-46FA-A345-99CCA2F558A3}"/>
              </a:ext>
            </a:extLst>
          </p:cNvPr>
          <p:cNvSpPr>
            <a:spLocks noGrp="1"/>
          </p:cNvSpPr>
          <p:nvPr>
            <p:ph type="title"/>
          </p:nvPr>
        </p:nvSpPr>
        <p:spPr/>
        <p:txBody>
          <a:bodyPr/>
          <a:lstStyle/>
          <a:p>
            <a:r>
              <a:rPr lang="en-US" dirty="0"/>
              <a:t>And they went up into the hills, and stayed there three days, until the pursuers returned</a:t>
            </a:r>
          </a:p>
        </p:txBody>
      </p:sp>
    </p:spTree>
    <p:extLst>
      <p:ext uri="{BB962C8B-B14F-4D97-AF65-F5344CB8AC3E}">
        <p14:creationId xmlns:p14="http://schemas.microsoft.com/office/powerpoint/2010/main" val="34430676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CCF50D-A4FA-42BE-A533-B2570E5FC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2" name="Text Placeholder 1">
            <a:extLst>
              <a:ext uri="{FF2B5EF4-FFF2-40B4-BE49-F238E27FC236}">
                <a16:creationId xmlns:a16="http://schemas.microsoft.com/office/drawing/2014/main" id="{1BCA834F-F6C9-4093-91A7-24608D67EA0F}"/>
              </a:ext>
            </a:extLst>
          </p:cNvPr>
          <p:cNvSpPr>
            <a:spLocks noGrp="1"/>
          </p:cNvSpPr>
          <p:nvPr>
            <p:ph type="body" sz="quarter" idx="10"/>
          </p:nvPr>
        </p:nvSpPr>
        <p:spPr/>
        <p:txBody>
          <a:bodyPr/>
          <a:lstStyle/>
          <a:p>
            <a:r>
              <a:rPr lang="en-US" dirty="0"/>
              <a:t>Judean wilderness with the Ephraim ridge ascent (aerial view from the west)</a:t>
            </a:r>
          </a:p>
        </p:txBody>
      </p:sp>
      <p:sp>
        <p:nvSpPr>
          <p:cNvPr id="3" name="Text Placeholder 2">
            <a:extLst>
              <a:ext uri="{FF2B5EF4-FFF2-40B4-BE49-F238E27FC236}">
                <a16:creationId xmlns:a16="http://schemas.microsoft.com/office/drawing/2014/main" id="{3A603FE3-AE94-45A8-B619-92A92F2AD1B7}"/>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FB2BFC47-2A51-46FA-A345-99CCA2F558A3}"/>
              </a:ext>
            </a:extLst>
          </p:cNvPr>
          <p:cNvSpPr>
            <a:spLocks noGrp="1"/>
          </p:cNvSpPr>
          <p:nvPr>
            <p:ph type="title"/>
          </p:nvPr>
        </p:nvSpPr>
        <p:spPr/>
        <p:txBody>
          <a:bodyPr/>
          <a:lstStyle/>
          <a:p>
            <a:r>
              <a:rPr lang="en-US" dirty="0"/>
              <a:t>And they went up into the hills, and stayed there three days, until the pursuers returned</a:t>
            </a:r>
          </a:p>
        </p:txBody>
      </p:sp>
      <p:sp>
        <p:nvSpPr>
          <p:cNvPr id="7" name="Text Box 16">
            <a:extLst>
              <a:ext uri="{FF2B5EF4-FFF2-40B4-BE49-F238E27FC236}">
                <a16:creationId xmlns:a16="http://schemas.microsoft.com/office/drawing/2014/main" id="{E3819B60-9C74-4ABB-920A-FF6F793C0101}"/>
              </a:ext>
            </a:extLst>
          </p:cNvPr>
          <p:cNvSpPr txBox="1">
            <a:spLocks noChangeArrowheads="1"/>
          </p:cNvSpPr>
          <p:nvPr/>
        </p:nvSpPr>
        <p:spPr bwMode="auto">
          <a:xfrm>
            <a:off x="6919381" y="3254829"/>
            <a:ext cx="2098652"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Judean wilderness</a:t>
            </a:r>
          </a:p>
        </p:txBody>
      </p:sp>
      <p:sp>
        <p:nvSpPr>
          <p:cNvPr id="8" name="Text Box 16">
            <a:extLst>
              <a:ext uri="{FF2B5EF4-FFF2-40B4-BE49-F238E27FC236}">
                <a16:creationId xmlns:a16="http://schemas.microsoft.com/office/drawing/2014/main" id="{774B5FD4-0E4A-402C-B298-25A76965FF6E}"/>
              </a:ext>
            </a:extLst>
          </p:cNvPr>
          <p:cNvSpPr txBox="1">
            <a:spLocks noChangeArrowheads="1"/>
          </p:cNvSpPr>
          <p:nvPr/>
        </p:nvSpPr>
        <p:spPr bwMode="auto">
          <a:xfrm>
            <a:off x="7968707" y="1454732"/>
            <a:ext cx="1156087"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Dead Sea</a:t>
            </a:r>
          </a:p>
        </p:txBody>
      </p:sp>
      <p:sp>
        <p:nvSpPr>
          <p:cNvPr id="9" name="Text Box 16">
            <a:extLst>
              <a:ext uri="{FF2B5EF4-FFF2-40B4-BE49-F238E27FC236}">
                <a16:creationId xmlns:a16="http://schemas.microsoft.com/office/drawing/2014/main" id="{DD87F2ED-8BD8-4BAF-AD5A-3FC643C3BF5B}"/>
              </a:ext>
            </a:extLst>
          </p:cNvPr>
          <p:cNvSpPr txBox="1">
            <a:spLocks noChangeArrowheads="1"/>
          </p:cNvSpPr>
          <p:nvPr/>
        </p:nvSpPr>
        <p:spPr bwMode="auto">
          <a:xfrm>
            <a:off x="5498414" y="1607701"/>
            <a:ext cx="922047"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Jericho</a:t>
            </a:r>
          </a:p>
        </p:txBody>
      </p:sp>
      <p:sp>
        <p:nvSpPr>
          <p:cNvPr id="10" name="Text Box 16">
            <a:extLst>
              <a:ext uri="{FF2B5EF4-FFF2-40B4-BE49-F238E27FC236}">
                <a16:creationId xmlns:a16="http://schemas.microsoft.com/office/drawing/2014/main" id="{DB8EFADB-6860-4135-A770-DF65DD2BAF2C}"/>
              </a:ext>
            </a:extLst>
          </p:cNvPr>
          <p:cNvSpPr txBox="1">
            <a:spLocks noChangeArrowheads="1"/>
          </p:cNvSpPr>
          <p:nvPr/>
        </p:nvSpPr>
        <p:spPr bwMode="auto">
          <a:xfrm>
            <a:off x="4106390" y="1282436"/>
            <a:ext cx="931217" cy="400110"/>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Shittim</a:t>
            </a:r>
          </a:p>
        </p:txBody>
      </p:sp>
      <p:sp>
        <p:nvSpPr>
          <p:cNvPr id="11" name="Text Box 16">
            <a:extLst>
              <a:ext uri="{FF2B5EF4-FFF2-40B4-BE49-F238E27FC236}">
                <a16:creationId xmlns:a16="http://schemas.microsoft.com/office/drawing/2014/main" id="{88AC2752-DD00-4846-A91D-97A6262EA01A}"/>
              </a:ext>
            </a:extLst>
          </p:cNvPr>
          <p:cNvSpPr txBox="1">
            <a:spLocks noChangeArrowheads="1"/>
          </p:cNvSpPr>
          <p:nvPr/>
        </p:nvSpPr>
        <p:spPr bwMode="auto">
          <a:xfrm>
            <a:off x="3942103" y="3588617"/>
            <a:ext cx="1639231" cy="707886"/>
          </a:xfrm>
          <a:prstGeom prst="rect">
            <a:avLst/>
          </a:prstGeom>
          <a:noFill/>
          <a:ln w="9525">
            <a:noFill/>
            <a:miter lim="800000"/>
            <a:headEnd/>
            <a:tailEnd/>
          </a:ln>
          <a:effectLst/>
        </p:spPr>
        <p:txBody>
          <a:bodyPr wrap="none">
            <a:spAutoFit/>
          </a:bodyPr>
          <a:lstStyle/>
          <a:p>
            <a:pPr>
              <a:defRPr/>
            </a:pPr>
            <a:r>
              <a:rPr lang="en-US" sz="2000" kern="0" dirty="0">
                <a:solidFill>
                  <a:srgbClr val="FEFFFF"/>
                </a:solidFill>
                <a:effectLst>
                  <a:glow rad="76200">
                    <a:srgbClr val="010000">
                      <a:alpha val="60000"/>
                    </a:srgbClr>
                  </a:glow>
                </a:effectLst>
                <a:latin typeface="Calibri" pitchFamily="34" charset="0"/>
                <a:cs typeface="Calibri" pitchFamily="34" charset="0"/>
              </a:rPr>
              <a:t>Ephraim ridge</a:t>
            </a:r>
            <a:br>
              <a:rPr lang="en-US" sz="2000" kern="0" dirty="0">
                <a:solidFill>
                  <a:srgbClr val="FEFFFF"/>
                </a:solidFill>
                <a:effectLst>
                  <a:glow rad="76200">
                    <a:srgbClr val="010000">
                      <a:alpha val="60000"/>
                    </a:srgbClr>
                  </a:glow>
                </a:effectLst>
                <a:latin typeface="Calibri" pitchFamily="34" charset="0"/>
                <a:cs typeface="Calibri" pitchFamily="34" charset="0"/>
              </a:rPr>
            </a:br>
            <a:r>
              <a:rPr lang="en-US" sz="2000" kern="0" dirty="0">
                <a:solidFill>
                  <a:srgbClr val="FEFFFF"/>
                </a:solidFill>
                <a:effectLst>
                  <a:glow rad="76200">
                    <a:srgbClr val="010000">
                      <a:alpha val="60000"/>
                    </a:srgbClr>
                  </a:glow>
                </a:effectLst>
                <a:latin typeface="Calibri" pitchFamily="34" charset="0"/>
                <a:cs typeface="Calibri" pitchFamily="34" charset="0"/>
              </a:rPr>
              <a:t>route</a:t>
            </a:r>
          </a:p>
        </p:txBody>
      </p:sp>
      <p:cxnSp>
        <p:nvCxnSpPr>
          <p:cNvPr id="13" name="Straight Arrow Connector 12">
            <a:extLst>
              <a:ext uri="{FF2B5EF4-FFF2-40B4-BE49-F238E27FC236}">
                <a16:creationId xmlns:a16="http://schemas.microsoft.com/office/drawing/2014/main" id="{FBE6E10B-5D66-4416-9283-638D27393137}"/>
              </a:ext>
            </a:extLst>
          </p:cNvPr>
          <p:cNvCxnSpPr>
            <a:cxnSpLocks/>
          </p:cNvCxnSpPr>
          <p:nvPr/>
        </p:nvCxnSpPr>
        <p:spPr>
          <a:xfrm>
            <a:off x="8741229" y="1854842"/>
            <a:ext cx="276804" cy="516757"/>
          </a:xfrm>
          <a:prstGeom prst="straightConnector1">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cxnSp>
        <p:nvCxnSpPr>
          <p:cNvPr id="17" name="Straight Arrow Connector 16">
            <a:extLst>
              <a:ext uri="{FF2B5EF4-FFF2-40B4-BE49-F238E27FC236}">
                <a16:creationId xmlns:a16="http://schemas.microsoft.com/office/drawing/2014/main" id="{EEDB5D6B-BF5A-49A6-9EC8-408FAE8F7368}"/>
              </a:ext>
            </a:extLst>
          </p:cNvPr>
          <p:cNvCxnSpPr>
            <a:cxnSpLocks/>
          </p:cNvCxnSpPr>
          <p:nvPr/>
        </p:nvCxnSpPr>
        <p:spPr>
          <a:xfrm>
            <a:off x="5904719" y="2054897"/>
            <a:ext cx="0" cy="433349"/>
          </a:xfrm>
          <a:prstGeom prst="straightConnector1">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cxnSp>
        <p:nvCxnSpPr>
          <p:cNvPr id="19" name="Straight Arrow Connector 18">
            <a:extLst>
              <a:ext uri="{FF2B5EF4-FFF2-40B4-BE49-F238E27FC236}">
                <a16:creationId xmlns:a16="http://schemas.microsoft.com/office/drawing/2014/main" id="{D5A3D753-D286-4E2A-BFCB-97E3B578603A}"/>
              </a:ext>
            </a:extLst>
          </p:cNvPr>
          <p:cNvCxnSpPr>
            <a:cxnSpLocks/>
          </p:cNvCxnSpPr>
          <p:nvPr/>
        </p:nvCxnSpPr>
        <p:spPr>
          <a:xfrm>
            <a:off x="4659086" y="1688592"/>
            <a:ext cx="102633" cy="369643"/>
          </a:xfrm>
          <a:prstGeom prst="straightConnector1">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cxnSp>
        <p:nvCxnSpPr>
          <p:cNvPr id="20" name="Straight Arrow Connector 19">
            <a:extLst>
              <a:ext uri="{FF2B5EF4-FFF2-40B4-BE49-F238E27FC236}">
                <a16:creationId xmlns:a16="http://schemas.microsoft.com/office/drawing/2014/main" id="{1DB2E1A7-145C-4C4E-BF2B-9E852E6054E2}"/>
              </a:ext>
            </a:extLst>
          </p:cNvPr>
          <p:cNvCxnSpPr>
            <a:cxnSpLocks/>
          </p:cNvCxnSpPr>
          <p:nvPr/>
        </p:nvCxnSpPr>
        <p:spPr>
          <a:xfrm>
            <a:off x="4761719" y="4327387"/>
            <a:ext cx="0" cy="433349"/>
          </a:xfrm>
          <a:prstGeom prst="straightConnector1">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Tree>
    <p:extLst>
      <p:ext uri="{BB962C8B-B14F-4D97-AF65-F5344CB8AC3E}">
        <p14:creationId xmlns:p14="http://schemas.microsoft.com/office/powerpoint/2010/main" val="19895424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0B5904-7D6A-4D67-864E-205E69D08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
        <p:nvSpPr>
          <p:cNvPr id="2" name="Text Placeholder 1">
            <a:extLst>
              <a:ext uri="{FF2B5EF4-FFF2-40B4-BE49-F238E27FC236}">
                <a16:creationId xmlns:a16="http://schemas.microsoft.com/office/drawing/2014/main" id="{1BCA834F-F6C9-4093-91A7-24608D67EA0F}"/>
              </a:ext>
            </a:extLst>
          </p:cNvPr>
          <p:cNvSpPr>
            <a:spLocks noGrp="1"/>
          </p:cNvSpPr>
          <p:nvPr>
            <p:ph type="body" sz="quarter" idx="10"/>
          </p:nvPr>
        </p:nvSpPr>
        <p:spPr/>
        <p:txBody>
          <a:bodyPr/>
          <a:lstStyle/>
          <a:p>
            <a:r>
              <a:rPr lang="en-US" dirty="0"/>
              <a:t>Judean wilderness in springtime near Jericho</a:t>
            </a:r>
          </a:p>
        </p:txBody>
      </p:sp>
      <p:sp>
        <p:nvSpPr>
          <p:cNvPr id="3" name="Text Placeholder 2">
            <a:extLst>
              <a:ext uri="{FF2B5EF4-FFF2-40B4-BE49-F238E27FC236}">
                <a16:creationId xmlns:a16="http://schemas.microsoft.com/office/drawing/2014/main" id="{3A603FE3-AE94-45A8-B619-92A92F2AD1B7}"/>
              </a:ext>
            </a:extLst>
          </p:cNvPr>
          <p:cNvSpPr>
            <a:spLocks noGrp="1"/>
          </p:cNvSpPr>
          <p:nvPr>
            <p:ph type="body" sz="quarter" idx="12"/>
          </p:nvPr>
        </p:nvSpPr>
        <p:spPr/>
        <p:txBody>
          <a:bodyPr/>
          <a:lstStyle/>
          <a:p>
            <a:r>
              <a:rPr lang="en-US" dirty="0"/>
              <a:t>2:22</a:t>
            </a:r>
          </a:p>
        </p:txBody>
      </p:sp>
      <p:sp>
        <p:nvSpPr>
          <p:cNvPr id="4" name="Title 3">
            <a:extLst>
              <a:ext uri="{FF2B5EF4-FFF2-40B4-BE49-F238E27FC236}">
                <a16:creationId xmlns:a16="http://schemas.microsoft.com/office/drawing/2014/main" id="{FB2BFC47-2A51-46FA-A345-99CCA2F558A3}"/>
              </a:ext>
            </a:extLst>
          </p:cNvPr>
          <p:cNvSpPr>
            <a:spLocks noGrp="1"/>
          </p:cNvSpPr>
          <p:nvPr>
            <p:ph type="title"/>
          </p:nvPr>
        </p:nvSpPr>
        <p:spPr/>
        <p:txBody>
          <a:bodyPr/>
          <a:lstStyle/>
          <a:p>
            <a:r>
              <a:rPr lang="en-US" dirty="0"/>
              <a:t>And they went up into the hills, and stayed there three days, until the pursuers returned</a:t>
            </a:r>
          </a:p>
        </p:txBody>
      </p:sp>
    </p:spTree>
    <p:extLst>
      <p:ext uri="{BB962C8B-B14F-4D97-AF65-F5344CB8AC3E}">
        <p14:creationId xmlns:p14="http://schemas.microsoft.com/office/powerpoint/2010/main" val="566003487"/>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hotoCompan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156FBC7D-6AC8-4052-8D38-BB651D9D29B5}" vid="{07EA9D4B-09B1-4793-8212-CF3BEBDEEA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Template>
  <TotalTime>27</TotalTime>
  <Words>11988</Words>
  <Application>Microsoft Office PowerPoint</Application>
  <PresentationFormat>On-screen Show (4:3)</PresentationFormat>
  <Paragraphs>949</Paragraphs>
  <Slides>117</Slides>
  <Notes>117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117</vt:i4>
      </vt:variant>
    </vt:vector>
  </HeadingPairs>
  <TitlesOfParts>
    <vt:vector size="121" baseType="lpstr">
      <vt:lpstr>Arial</vt:lpstr>
      <vt:lpstr>Calibri</vt:lpstr>
      <vt:lpstr>Times New Roman</vt:lpstr>
      <vt:lpstr>PhotoCompanion</vt:lpstr>
      <vt:lpstr>JOSHUA 2</vt:lpstr>
      <vt:lpstr>JOSHUA 2</vt:lpstr>
      <vt:lpstr>And Joshua the son of Nun</vt:lpstr>
      <vt:lpstr>And Joshua the son of Nun sent out of Shittim two men as spies secretly</vt:lpstr>
      <vt:lpstr>And Joshua the son of Nun sent out of Shittim two men as spies secretly</vt:lpstr>
      <vt:lpstr>And Joshua the son of Nun sent out of Shittim two men as spies secretly</vt:lpstr>
      <vt:lpstr>And Joshua the son of Nun sent out of Shittim two men as spies secretly</vt:lpstr>
      <vt:lpstr>And Joshua the son of Nun sent out of Shittim two men as spies secretly</vt:lpstr>
      <vt:lpstr>And Joshua the son of Nun sent out of Shittim two men as spies secretly</vt:lpstr>
      <vt:lpstr>And Joshua the son of Nun sent out of Shittim two men as spies secretly</vt:lpstr>
      <vt:lpstr>And Joshua the son of Nun sent out of Shittim two men as spies secretly</vt:lpstr>
      <vt:lpstr>And Joshua the son of Nun sent out of Shittim two men as spies secretly</vt:lpstr>
      <vt:lpstr>And Joshua the son of Nun sent out of Shittim two men as spies secretly</vt:lpstr>
      <vt:lpstr>And Joshua the son of Nun sent out of Shittim two men as spies secretly</vt:lpstr>
      <vt:lpstr>And Joshua the son of Nun sent out of Shittim two men as spies secretly</vt:lpstr>
      <vt:lpstr>And Joshua the son of Nun sent out of Shittim two men as spies secretly</vt:lpstr>
      <vt:lpstr>And Joshua the son of Nun sent out of Shittim two men as spies secretly</vt:lpstr>
      <vt:lpstr>And Joshua the son of Nun sent out of Shittim two men as spies secretly</vt:lpstr>
      <vt:lpstr>And Joshua the son of Nun sent out of Shittim two men as spies secretly</vt:lpstr>
      <vt:lpstr>And Joshua the son of Nun sent out of Shittim two men as spies secretly</vt:lpstr>
      <vt:lpstr>And Joshua the son of Nun sent out of Shittim two men as spies secretly</vt:lpstr>
      <vt:lpstr>Go view the land, especially Jericho</vt:lpstr>
      <vt:lpstr>Go view the land, especially Jericho</vt:lpstr>
      <vt:lpstr>Go view the land, especially Jericho</vt:lpstr>
      <vt:lpstr>Go view the land, especially Jericho</vt:lpstr>
      <vt:lpstr>Go view the land, especially Jericho</vt:lpstr>
      <vt:lpstr>Go view the land, especially Jericho</vt:lpstr>
      <vt:lpstr>Go view the land, especially Jericho</vt:lpstr>
      <vt:lpstr>Go view the land, especially Jericho</vt:lpstr>
      <vt:lpstr>Go view the land, especially Jericho</vt:lpstr>
      <vt:lpstr>Go view the land, especially Jericho</vt:lpstr>
      <vt:lpstr>Go view the land, especially Jericho</vt:lpstr>
      <vt:lpstr>Go view the land, especially Jericho</vt:lpstr>
      <vt:lpstr>And they came into the house of a prostitute whose name was Rahab</vt:lpstr>
      <vt:lpstr>When it was time to shut the gate</vt:lpstr>
      <vt:lpstr>When it was time to shut the gate</vt:lpstr>
      <vt:lpstr>When it was time to shut the gate</vt:lpstr>
      <vt:lpstr>When it was time to shut the gate</vt:lpstr>
      <vt:lpstr>But she had brought them up to the roof</vt:lpstr>
      <vt:lpstr>But she had brought them up to the roof</vt:lpstr>
      <vt:lpstr>But she had brought them up to the roof</vt:lpstr>
      <vt:lpstr>But she had brought them up to the roof</vt:lpstr>
      <vt:lpstr>And hid them with the stalks of flax, which she had laid in order upon the roof</vt:lpstr>
      <vt:lpstr>And hid them with the stalks of flax, which she had laid in order upon the roof</vt:lpstr>
      <vt:lpstr>And hid them with the stalks of flax, which she had laid in order upon the roof</vt:lpstr>
      <vt:lpstr>And hid them with the stalks of flax, which she had laid in order upon the roof</vt:lpstr>
      <vt:lpstr>And hid them with the stalks of flax, which she had laid in order upon the roof</vt:lpstr>
      <vt:lpstr>And the men pursued them</vt:lpstr>
      <vt:lpstr>And the men pursued them</vt:lpstr>
      <vt:lpstr>And the men pursued them along the way to the Jordan, as far as the fords</vt:lpstr>
      <vt:lpstr>And the men pursued them along the way to the Jordan, as far as the fords </vt:lpstr>
      <vt:lpstr>And the men pursued them along the way to the Jordan, as far as the fords</vt:lpstr>
      <vt:lpstr>And the men pursued them along the way to the Jordan, as far as the fords</vt:lpstr>
      <vt:lpstr>And the men pursued them along the way to the Jordan, as far as the fords</vt:lpstr>
      <vt:lpstr>And the men pursued them along the way to the Jordan, as far as the fords</vt:lpstr>
      <vt:lpstr>And the men pursued them along the way to the Jordan, as far as the fords</vt:lpstr>
      <vt:lpstr>And the men pursued them along the way to the Jordan, as far as the fords</vt:lpstr>
      <vt:lpstr>And the men pursued them along the way to the Jordan, as far as the fords</vt:lpstr>
      <vt:lpstr>And the men pursued them along the way to the Jordan, as far as the fords</vt:lpstr>
      <vt:lpstr>I know that Yahweh has given you this land</vt:lpstr>
      <vt:lpstr>We have heard how Yahweh dried up the water of the Red Sea before you</vt:lpstr>
      <vt:lpstr>We have heard how Yahweh dried up the water of the Red Sea before you</vt:lpstr>
      <vt:lpstr>We have heard how Yahweh dried up the water of the Red Sea before you</vt:lpstr>
      <vt:lpstr>And what you did unto the two kings of the Amorites . . . unto Sihon and to Og</vt:lpstr>
      <vt:lpstr>And what you did unto the two kings of the Amorites . . . unto Sihon and to Og</vt:lpstr>
      <vt:lpstr>And as soon as we had heard it, our hearts melted</vt:lpstr>
      <vt:lpstr>For Yahweh your God, he is God in heaven above</vt:lpstr>
      <vt:lpstr>For Yahweh your God, he is God in heaven above and on the earth below</vt:lpstr>
      <vt:lpstr>For Yahweh your God, he is God in heaven above and on the earth below</vt:lpstr>
      <vt:lpstr>And that you will save alive my father, and my mother, and my brothers, and my sisters</vt:lpstr>
      <vt:lpstr>Then she let them down by a rope through the window</vt:lpstr>
      <vt:lpstr>Then she let them down by a rope through the window</vt:lpstr>
      <vt:lpstr>Then she let them down by a rope through the window</vt:lpstr>
      <vt:lpstr>For her house was on the side of the wall, and she lived on the wall</vt:lpstr>
      <vt:lpstr>For her house was on the side of the wall, and she lived on the wall</vt:lpstr>
      <vt:lpstr>For her house was on the side of the wall, and she lived on the wall</vt:lpstr>
      <vt:lpstr>For her house was on the side of the wall, and she lived on the wall</vt:lpstr>
      <vt:lpstr>For her house was on the side of the wall, and she lived on the wall</vt:lpstr>
      <vt:lpstr>For her house was on the side of the wall, and she lived on the wall</vt:lpstr>
      <vt:lpstr>Go to the hills, lest the pursuers find you; and hide yourselves there three days</vt:lpstr>
      <vt:lpstr>Go to the hills, lest the pursuers find you; and hide yourselves there three days</vt:lpstr>
      <vt:lpstr>You shall tie this cord of scarlet thread in the window</vt:lpstr>
      <vt:lpstr>You shall tie this cord of scarlet thread in the window</vt:lpstr>
      <vt:lpstr>You shall tie this cord of scarlet thread in the window</vt:lpstr>
      <vt:lpstr>You shall tie this cord of scarlet thread in the window</vt:lpstr>
      <vt:lpstr>You shall tie this cord of scarlet thread in the window</vt:lpstr>
      <vt:lpstr>Gather . . . your father, and your mother, and your brothers, and all your father’s household</vt:lpstr>
      <vt:lpstr>Whoever shall go out of the doors of your house into the street</vt:lpstr>
      <vt:lpstr>Whoever shall go out of the doors of your house into the street</vt:lpstr>
      <vt:lpstr>Whoever shall go out of the doors of your house into the street</vt:lpstr>
      <vt:lpstr>And they went up into the hills, and stayed there three days, until the pursuers returned</vt:lpstr>
      <vt:lpstr>And they went up into the hills, and stayed there three days, until the pursuers returned</vt:lpstr>
      <vt:lpstr>And they went up into the hills, and stayed there three days, until the pursuers returned</vt:lpstr>
      <vt:lpstr>And they went up into the hills, and stayed there three days, until the pursuers returned</vt:lpstr>
      <vt:lpstr>And they went up into the hills, and stayed there three days, until the pursuers returned</vt:lpstr>
      <vt:lpstr>And they went up into the hills, and stayed there three days, until the pursuers returned</vt:lpstr>
      <vt:lpstr>And they went up into the hills, and stayed there three days, until the pursuers returned</vt:lpstr>
      <vt:lpstr>And they went up into the hills, and stayed there three days, until the pursuers returned</vt:lpstr>
      <vt:lpstr>And they went up into the hills, and stayed there three days, until the pursuers returned</vt:lpstr>
      <vt:lpstr>And they went up into the hills, and stayed there three days, until the pursuers returned</vt:lpstr>
      <vt:lpstr>And they went up into the hills, and stayed there three days, until the pursuers returned</vt:lpstr>
      <vt:lpstr>And they went up into the hills, and stayed there three days, until the pursuers returned</vt:lpstr>
      <vt:lpstr>And they went up into the hills, and stayed there three days, until the pursuers returned</vt:lpstr>
      <vt:lpstr>And they went up into the hills, and stayed there three days, until the pursuers returned</vt:lpstr>
      <vt:lpstr>And they went up into the hills, and stayed there three days, until the pursuers returned</vt:lpstr>
      <vt:lpstr>And they went up into the hills, and stayed there three days, until the pursuers returned</vt:lpstr>
      <vt:lpstr>And they went up into the hills, and stayed there three days, until the pursuers returned</vt:lpstr>
      <vt:lpstr>And they went up into the hills, and stayed there three days, until the pursuers returned</vt:lpstr>
      <vt:lpstr>Then the two men returned, and descended from the hills . . . and came to Joshua the son of Nun</vt:lpstr>
      <vt:lpstr>Then the two men returned, and descended from the hills . . . and came to Joshua the son of Nun</vt:lpstr>
      <vt:lpstr>Then the two men returned, and descended from the hills . . . and came to Joshua the son of Nun</vt:lpstr>
      <vt:lpstr>Then the two men returned, and descended from the hills . . . and came to Joshua the son of Nun</vt:lpstr>
      <vt:lpstr>Then the two men returned, and descended from the hills, and crossed over </vt:lpstr>
      <vt:lpstr>Then the two men returned, and descended from the hills, and crossed over </vt:lpstr>
      <vt:lpstr>Then the two men returned, and descended from the hills, and crossed over </vt:lpstr>
      <vt:lpstr>All the inhabitants of the land melt away before us </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Joshua 2, Photo Companion to the Bible</dc:title>
  <dc:subject>Photo Companion to the Bible</dc:subject>
  <dc:creator>BiblePlaces.com</dc:creator>
  <cp:lastModifiedBy>Todd Bolen</cp:lastModifiedBy>
  <cp:revision>7</cp:revision>
  <dcterms:created xsi:type="dcterms:W3CDTF">2019-09-26T23:49:19Z</dcterms:created>
  <dcterms:modified xsi:type="dcterms:W3CDTF">2019-11-16T20:03:22Z</dcterms:modified>
</cp:coreProperties>
</file>