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sldIdLst>
    <p:sldId id="393" r:id="rId2"/>
    <p:sldId id="399" r:id="rId3"/>
    <p:sldId id="394" r:id="rId4"/>
    <p:sldId id="395" r:id="rId5"/>
    <p:sldId id="293" r:id="rId6"/>
    <p:sldId id="294" r:id="rId7"/>
    <p:sldId id="295" r:id="rId8"/>
    <p:sldId id="296" r:id="rId9"/>
    <p:sldId id="297" r:id="rId10"/>
    <p:sldId id="388" r:id="rId11"/>
    <p:sldId id="298" r:id="rId12"/>
    <p:sldId id="299" r:id="rId13"/>
    <p:sldId id="300" r:id="rId14"/>
    <p:sldId id="301" r:id="rId15"/>
    <p:sldId id="391" r:id="rId16"/>
    <p:sldId id="302" r:id="rId17"/>
    <p:sldId id="303" r:id="rId18"/>
    <p:sldId id="396" r:id="rId19"/>
    <p:sldId id="397" r:id="rId20"/>
    <p:sldId id="398" r:id="rId21"/>
    <p:sldId id="305" r:id="rId22"/>
    <p:sldId id="306" r:id="rId23"/>
    <p:sldId id="307" r:id="rId24"/>
    <p:sldId id="308" r:id="rId25"/>
    <p:sldId id="309" r:id="rId26"/>
    <p:sldId id="310" r:id="rId27"/>
    <p:sldId id="311" r:id="rId28"/>
    <p:sldId id="312" r:id="rId29"/>
    <p:sldId id="313" r:id="rId30"/>
    <p:sldId id="314" r:id="rId31"/>
    <p:sldId id="315" r:id="rId32"/>
    <p:sldId id="7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000"/>
    <a:srgbClr val="FEFFFF"/>
    <a:srgbClr val="FEFF00"/>
    <a:srgbClr val="FFFFFF"/>
    <a:srgbClr val="000000"/>
    <a:srgbClr val="CC00CC"/>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806900-1D62-42AE-A42B-BF21C3CCB7EF}" v="1" dt="2019-12-21T23:34:44.7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5" autoAdjust="0"/>
    <p:restoredTop sz="78496" autoAdjust="0"/>
  </p:normalViewPr>
  <p:slideViewPr>
    <p:cSldViewPr>
      <p:cViewPr varScale="1">
        <p:scale>
          <a:sx n="86" d="100"/>
          <a:sy n="86" d="100"/>
        </p:scale>
        <p:origin x="205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806" y="-26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ECCC14-810E-455D-A119-B200546DAE01}" type="datetimeFigureOut">
              <a:rPr lang="en-US" smtClean="0"/>
              <a:t>5/13/2020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4946A3-FD68-4E77-9DEF-1E7536A4AD96}" type="slidenum">
              <a:rPr lang="en-US" smtClean="0"/>
              <a:t>‹#›</a:t>
            </a:fld>
            <a:endParaRPr lang="en-US"/>
          </a:p>
        </p:txBody>
      </p:sp>
    </p:spTree>
    <p:extLst>
      <p:ext uri="{BB962C8B-B14F-4D97-AF65-F5344CB8AC3E}">
        <p14:creationId xmlns:p14="http://schemas.microsoft.com/office/powerpoint/2010/main" val="3137958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is a free sample of the initial verses of the Ruth 2 presentation from the </a:t>
            </a:r>
            <a:r>
              <a:rPr lang="en-US" sz="1100" i="1" kern="1200" dirty="0">
                <a:solidFill>
                  <a:schemeClr val="tx1"/>
                </a:solidFill>
                <a:effectLst/>
                <a:latin typeface="+mn-lt"/>
                <a:ea typeface="+mn-ea"/>
                <a:cs typeface="+mn-cs"/>
              </a:rPr>
              <a:t>Photo Companion to the Bible.</a:t>
            </a:r>
            <a:r>
              <a:rPr lang="en-US" sz="1100" kern="1200" dirty="0">
                <a:solidFill>
                  <a:schemeClr val="tx1"/>
                </a:solidFill>
                <a:effectLst/>
                <a:latin typeface="+mn-lt"/>
                <a:ea typeface="+mn-ea"/>
                <a:cs typeface="+mn-cs"/>
              </a:rPr>
              <a:t> The complete Ruth 2 presentation includes more than 100 slides, and the Ruth volume includes more than 350 slides. </a:t>
            </a:r>
            <a:r>
              <a:rPr lang="en-US" sz="1100" dirty="0"/>
              <a:t>To purchase the full volume, visit https://www.bibleplaces.com/ruth/</a:t>
            </a:r>
            <a:endParaRPr lang="en-US"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The </a:t>
            </a:r>
            <a:r>
              <a:rPr lang="en-US" sz="1100" i="1" kern="1200" dirty="0">
                <a:solidFill>
                  <a:schemeClr val="tx1"/>
                </a:solidFill>
                <a:effectLst/>
                <a:latin typeface="+mn-lt"/>
                <a:ea typeface="+mn-ea"/>
                <a:cs typeface="+mn-cs"/>
              </a:rPr>
              <a:t>Photo Companion to the Bible</a:t>
            </a:r>
            <a:r>
              <a:rPr lang="en-US" sz="1100" kern="1200" dirty="0">
                <a:solidFill>
                  <a:schemeClr val="tx1"/>
                </a:solidFill>
                <a:effectLst/>
                <a:latin typeface="+mn-lt"/>
                <a:ea typeface="+mn-ea"/>
                <a:cs typeface="+mn-cs"/>
              </a:rPr>
              <a:t> is an image-rich resource for Bible students, teachers, and researchers. Just as a librarian stocks the shelves with as many relevant materials as possible, so we have tried to provide a broad selection of images. We do not expect many situations where someone will need, desire, or even approve of every image, but our goal is that you will find in this “library” whatever it is you are looking for. </a:t>
            </a:r>
          </a:p>
          <a:p>
            <a:endParaRPr lang="en-US" sz="1100" kern="1200" dirty="0">
              <a:solidFill>
                <a:schemeClr val="tx1"/>
              </a:solidFill>
              <a:effectLst/>
              <a:latin typeface="+mn-lt"/>
              <a:ea typeface="+mn-ea"/>
              <a:cs typeface="+mn-cs"/>
            </a:endParaRPr>
          </a:p>
          <a:p>
            <a:pPr rtl="0"/>
            <a:r>
              <a:rPr lang="en-US" sz="1100" b="1" kern="1200" dirty="0">
                <a:solidFill>
                  <a:schemeClr val="tx1"/>
                </a:solidFill>
                <a:effectLst/>
                <a:latin typeface="+mn-lt"/>
                <a:ea typeface="+mn-ea"/>
                <a:cs typeface="+mn-cs"/>
              </a:rPr>
              <a:t>Credits:</a:t>
            </a:r>
            <a:r>
              <a:rPr lang="en-US" sz="1100" kern="1200" dirty="0">
                <a:solidFill>
                  <a:schemeClr val="tx1"/>
                </a:solidFill>
                <a:effectLst/>
                <a:latin typeface="+mn-lt"/>
                <a:ea typeface="+mn-ea"/>
                <a:cs typeface="+mn-cs"/>
              </a:rPr>
              <a:t> The primary creators of this presentation are Todd Bolen, Steven D. Anderson, Chris McKinny, and A.D. Riddle. The photographs have an individual file code which usually includes the initials of the photographer. Other images have additional credit or source information.</a:t>
            </a:r>
          </a:p>
          <a:p>
            <a:endParaRPr lang="en-US" sz="11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Updates:</a:t>
            </a:r>
            <a:r>
              <a:rPr lang="en-US" sz="1100" kern="1200" dirty="0">
                <a:solidFill>
                  <a:schemeClr val="tx1"/>
                </a:solidFill>
                <a:effectLst/>
                <a:latin typeface="+mn-lt"/>
                <a:ea typeface="+mn-ea"/>
                <a:cs typeface="+mn-cs"/>
              </a:rPr>
              <a:t> We plan to update this collection as we are able. We welcome your suggestions for improving this resource (photocompanion@bibleplaces.com). Purchasers of the Ruth volume are provided free, lifetime updates to the volume.</a:t>
            </a:r>
          </a:p>
          <a:p>
            <a:endParaRPr lang="en-US" sz="11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Copyright:</a:t>
            </a:r>
            <a:r>
              <a:rPr lang="en-US" sz="1100" kern="1200" dirty="0">
                <a:solidFill>
                  <a:schemeClr val="tx1"/>
                </a:solidFill>
                <a:effectLst/>
                <a:latin typeface="+mn-lt"/>
                <a:ea typeface="+mn-ea"/>
                <a:cs typeface="+mn-cs"/>
              </a:rPr>
              <a:t> This photo collection is protected by copyright law and may not be distributed without written permission from BiblePlaces.com. Slide notes should be treated as any other copyrighted written material, with credit given when quoting from these notes.</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For more information, see our complete “Introduction to the </a:t>
            </a:r>
            <a:r>
              <a:rPr lang="en-US" sz="1100" i="1" kern="1200" dirty="0">
                <a:solidFill>
                  <a:schemeClr val="tx1"/>
                </a:solidFill>
                <a:effectLst/>
                <a:latin typeface="+mn-lt"/>
                <a:ea typeface="+mn-ea"/>
                <a:cs typeface="+mn-cs"/>
              </a:rPr>
              <a:t>Photo Companion to the Bible</a:t>
            </a:r>
            <a:r>
              <a:rPr lang="en-US" sz="1100" kern="1200" dirty="0">
                <a:solidFill>
                  <a:schemeClr val="tx1"/>
                </a:solidFill>
                <a:effectLst/>
                <a:latin typeface="+mn-lt"/>
                <a:ea typeface="+mn-ea"/>
                <a:cs typeface="+mn-cs"/>
              </a:rPr>
              <a:t>” online at http://www.BiblePlaces.com/Intro-Photo-Companion-Bible/. Here you will find more information about photo selection, explanatory notes, Bible translation, credit information, and copyright allowances. </a:t>
            </a:r>
          </a:p>
        </p:txBody>
      </p:sp>
      <p:sp>
        <p:nvSpPr>
          <p:cNvPr id="4" name="Slide Number Placeholder 3"/>
          <p:cNvSpPr>
            <a:spLocks noGrp="1"/>
          </p:cNvSpPr>
          <p:nvPr>
            <p:ph type="sldNum" sz="quarter" idx="10"/>
          </p:nvPr>
        </p:nvSpPr>
        <p:spPr/>
        <p:txBody>
          <a:bodyPr/>
          <a:lstStyle/>
          <a:p>
            <a:fld id="{4E4946A3-FD68-4E77-9DEF-1E7536A4AD96}" type="slidenum">
              <a:rPr lang="en-US" smtClean="0"/>
              <a:t>1</a:t>
            </a:fld>
            <a:endParaRPr lang="en-US"/>
          </a:p>
        </p:txBody>
      </p:sp>
    </p:spTree>
    <p:extLst>
      <p:ext uri="{BB962C8B-B14F-4D97-AF65-F5344CB8AC3E}">
        <p14:creationId xmlns:p14="http://schemas.microsoft.com/office/powerpoint/2010/main" val="3047146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Lord commanded his people that when they harvested the grain they were not to reap to the very edges, but they were to leave behind gleanings for the poor and foreigner (Lev 19:9-10). The field shown above is in the Shephelah, about 20 miles (32 km) west of Bethlehem.</a:t>
            </a:r>
          </a:p>
          <a:p>
            <a:endParaRPr lang="en-US" dirty="0"/>
          </a:p>
          <a:p>
            <a:r>
              <a:rPr lang="en-US" dirty="0"/>
              <a:t>ws061217782</a:t>
            </a:r>
          </a:p>
        </p:txBody>
      </p:sp>
      <p:sp>
        <p:nvSpPr>
          <p:cNvPr id="4" name="Slide Number Placeholder 3"/>
          <p:cNvSpPr>
            <a:spLocks noGrp="1"/>
          </p:cNvSpPr>
          <p:nvPr>
            <p:ph type="sldNum" sz="quarter" idx="10"/>
          </p:nvPr>
        </p:nvSpPr>
        <p:spPr/>
        <p:txBody>
          <a:bodyPr/>
          <a:lstStyle/>
          <a:p>
            <a:fld id="{4E4946A3-FD68-4E77-9DEF-1E7536A4AD96}" type="slidenum">
              <a:rPr lang="en-US" smtClean="0"/>
              <a:t>10</a:t>
            </a:fld>
            <a:endParaRPr lang="en-US"/>
          </a:p>
        </p:txBody>
      </p:sp>
    </p:spTree>
    <p:extLst>
      <p:ext uri="{BB962C8B-B14F-4D97-AF65-F5344CB8AC3E}">
        <p14:creationId xmlns:p14="http://schemas.microsoft.com/office/powerpoint/2010/main" val="3427597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A71DFB-4943-4537-842F-CAE432A7283D}" type="slidenum">
              <a:rPr lang="en-US"/>
              <a:pPr/>
              <a:t>11</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sz="1200" b="0" i="0" kern="1200" dirty="0">
                <a:solidFill>
                  <a:schemeClr val="tx1"/>
                </a:solidFill>
                <a:effectLst/>
                <a:latin typeface="+mn-lt"/>
                <a:ea typeface="+mn-ea"/>
                <a:cs typeface="+mn-cs"/>
              </a:rPr>
              <a:t>This</a:t>
            </a:r>
            <a:r>
              <a:rPr lang="en-US" sz="1200" b="0" i="0" kern="1200" baseline="0" dirty="0">
                <a:solidFill>
                  <a:schemeClr val="tx1"/>
                </a:solidFill>
                <a:effectLst/>
                <a:latin typeface="+mn-lt"/>
                <a:ea typeface="+mn-ea"/>
                <a:cs typeface="+mn-cs"/>
              </a:rPr>
              <a:t> American Colony photograph was taken </a:t>
            </a:r>
            <a:r>
              <a:rPr lang="en-US" sz="1200" b="0" i="0" kern="1200" dirty="0">
                <a:solidFill>
                  <a:schemeClr val="tx1"/>
                </a:solidFill>
                <a:effectLst/>
                <a:latin typeface="+mn-lt"/>
                <a:ea typeface="+mn-ea"/>
                <a:cs typeface="+mn-cs"/>
              </a:rPr>
              <a:t>between 1898 and 1946, probably on the outskirts of Bethlehem.</a:t>
            </a:r>
          </a:p>
          <a:p>
            <a:endParaRPr lang="en-US" sz="1200" b="0" i="0" kern="1200" dirty="0">
              <a:solidFill>
                <a:schemeClr val="tx1"/>
              </a:solidFill>
              <a:effectLst/>
              <a:latin typeface="+mn-lt"/>
              <a:ea typeface="+mn-ea"/>
              <a:cs typeface="+mn-cs"/>
            </a:endParaRPr>
          </a:p>
          <a:p>
            <a:r>
              <a:rPr lang="en-US" sz="1200" dirty="0"/>
              <a:t>mat10135</a:t>
            </a:r>
            <a:endParaRPr lang="en-US" dirty="0"/>
          </a:p>
        </p:txBody>
      </p:sp>
    </p:spTree>
    <p:extLst>
      <p:ext uri="{BB962C8B-B14F-4D97-AF65-F5344CB8AC3E}">
        <p14:creationId xmlns:p14="http://schemas.microsoft.com/office/powerpoint/2010/main" val="1198191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A71DFB-4943-4537-842F-CAE432A7283D}" type="slidenum">
              <a:rPr lang="en-US"/>
              <a:pPr/>
              <a:t>12</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photograph was taken on the outskirts of Bethlehem in 1987.</a:t>
            </a:r>
          </a:p>
          <a:p>
            <a:endParaRPr lang="en-US" sz="1200" dirty="0"/>
          </a:p>
          <a:p>
            <a:r>
              <a:rPr lang="en-US" sz="1200" dirty="0"/>
              <a:t>cd060087010</a:t>
            </a:r>
            <a:endParaRPr lang="en-US" dirty="0"/>
          </a:p>
        </p:txBody>
      </p:sp>
    </p:spTree>
    <p:extLst>
      <p:ext uri="{BB962C8B-B14F-4D97-AF65-F5344CB8AC3E}">
        <p14:creationId xmlns:p14="http://schemas.microsoft.com/office/powerpoint/2010/main" val="1091908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a:t>
            </a:r>
            <a:r>
              <a:rPr lang="en-US" sz="1200" b="0" i="0" kern="1200" baseline="0" dirty="0">
                <a:solidFill>
                  <a:schemeClr val="tx1"/>
                </a:solidFill>
                <a:effectLst/>
                <a:latin typeface="+mn-lt"/>
                <a:ea typeface="+mn-ea"/>
                <a:cs typeface="+mn-cs"/>
              </a:rPr>
              <a:t> American Colony photograph was taken </a:t>
            </a:r>
            <a:r>
              <a:rPr lang="en-US" sz="1200" b="0" i="0" kern="1200" dirty="0">
                <a:solidFill>
                  <a:schemeClr val="tx1"/>
                </a:solidFill>
                <a:effectLst/>
                <a:latin typeface="+mn-lt"/>
                <a:ea typeface="+mn-ea"/>
                <a:cs typeface="+mn-cs"/>
              </a:rPr>
              <a:t>between 1898 and 1946. It appears to have been taken on the eastern side of the Mount of Olives.</a:t>
            </a:r>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dirty="0"/>
              <a:t>mat07433</a:t>
            </a:r>
          </a:p>
        </p:txBody>
      </p:sp>
      <p:sp>
        <p:nvSpPr>
          <p:cNvPr id="4" name="Slide Number Placeholder 3"/>
          <p:cNvSpPr>
            <a:spLocks noGrp="1"/>
          </p:cNvSpPr>
          <p:nvPr>
            <p:ph type="sldNum" sz="quarter" idx="10"/>
          </p:nvPr>
        </p:nvSpPr>
        <p:spPr/>
        <p:txBody>
          <a:bodyPr/>
          <a:lstStyle/>
          <a:p>
            <a:fld id="{4E4946A3-FD68-4E77-9DEF-1E7536A4AD96}" type="slidenum">
              <a:rPr lang="en-US" smtClean="0"/>
              <a:t>13</a:t>
            </a:fld>
            <a:endParaRPr lang="en-US"/>
          </a:p>
        </p:txBody>
      </p:sp>
    </p:spTree>
    <p:extLst>
      <p:ext uri="{BB962C8B-B14F-4D97-AF65-F5344CB8AC3E}">
        <p14:creationId xmlns:p14="http://schemas.microsoft.com/office/powerpoint/2010/main" val="2494264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Different field activities are documented in this tomb in Upper Egypt that dates to the time of the 18th dynasty. See the next slide for labels.</a:t>
            </a:r>
          </a:p>
          <a:p>
            <a:endParaRPr lang="en-US" dirty="0"/>
          </a:p>
          <a:p>
            <a:r>
              <a:rPr lang="en-US" dirty="0"/>
              <a:t>adr1603226673</a:t>
            </a:r>
          </a:p>
        </p:txBody>
      </p:sp>
      <p:sp>
        <p:nvSpPr>
          <p:cNvPr id="4" name="Slide Number Placeholder 3"/>
          <p:cNvSpPr>
            <a:spLocks noGrp="1"/>
          </p:cNvSpPr>
          <p:nvPr>
            <p:ph type="sldNum" sz="quarter" idx="10"/>
          </p:nvPr>
        </p:nvSpPr>
        <p:spPr/>
        <p:txBody>
          <a:bodyPr/>
          <a:lstStyle/>
          <a:p>
            <a:fld id="{4E4946A3-FD68-4E77-9DEF-1E7536A4AD96}" type="slidenum">
              <a:rPr lang="en-US" smtClean="0"/>
              <a:t>14</a:t>
            </a:fld>
            <a:endParaRPr lang="en-US"/>
          </a:p>
        </p:txBody>
      </p:sp>
    </p:spTree>
    <p:extLst>
      <p:ext uri="{BB962C8B-B14F-4D97-AF65-F5344CB8AC3E}">
        <p14:creationId xmlns:p14="http://schemas.microsoft.com/office/powerpoint/2010/main" val="10890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Different field activities are documented in this tomb in Upper Egypt that dates to the time of the 18th dynasty.</a:t>
            </a:r>
          </a:p>
          <a:p>
            <a:endParaRPr lang="en-US" dirty="0"/>
          </a:p>
          <a:p>
            <a:r>
              <a:rPr lang="en-US" dirty="0"/>
              <a:t>adr1603226673</a:t>
            </a:r>
          </a:p>
        </p:txBody>
      </p:sp>
      <p:sp>
        <p:nvSpPr>
          <p:cNvPr id="4" name="Slide Number Placeholder 3"/>
          <p:cNvSpPr>
            <a:spLocks noGrp="1"/>
          </p:cNvSpPr>
          <p:nvPr>
            <p:ph type="sldNum" sz="quarter" idx="10"/>
          </p:nvPr>
        </p:nvSpPr>
        <p:spPr/>
        <p:txBody>
          <a:bodyPr/>
          <a:lstStyle/>
          <a:p>
            <a:fld id="{4E4946A3-FD68-4E77-9DEF-1E7536A4AD96}" type="slidenum">
              <a:rPr lang="en-US" smtClean="0"/>
              <a:t>15</a:t>
            </a:fld>
            <a:endParaRPr lang="en-US"/>
          </a:p>
        </p:txBody>
      </p:sp>
    </p:spTree>
    <p:extLst>
      <p:ext uri="{BB962C8B-B14F-4D97-AF65-F5344CB8AC3E}">
        <p14:creationId xmlns:p14="http://schemas.microsoft.com/office/powerpoint/2010/main" val="1018673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Ramesses III ruled during the 12th century BC, making him roughly contemporary with the time of Ruth.</a:t>
            </a:r>
          </a:p>
          <a:p>
            <a:endParaRPr lang="en-US" dirty="0"/>
          </a:p>
          <a:p>
            <a:r>
              <a:rPr lang="en-US" dirty="0"/>
              <a:t>adr1603143109</a:t>
            </a:r>
          </a:p>
        </p:txBody>
      </p:sp>
      <p:sp>
        <p:nvSpPr>
          <p:cNvPr id="4" name="Slide Number Placeholder 3"/>
          <p:cNvSpPr>
            <a:spLocks noGrp="1"/>
          </p:cNvSpPr>
          <p:nvPr>
            <p:ph type="sldNum" sz="quarter" idx="10"/>
          </p:nvPr>
        </p:nvSpPr>
        <p:spPr/>
        <p:txBody>
          <a:bodyPr/>
          <a:lstStyle/>
          <a:p>
            <a:fld id="{4E4946A3-FD68-4E77-9DEF-1E7536A4AD96}" type="slidenum">
              <a:rPr lang="en-US" smtClean="0"/>
              <a:t>16</a:t>
            </a:fld>
            <a:endParaRPr lang="en-US"/>
          </a:p>
        </p:txBody>
      </p:sp>
    </p:spTree>
    <p:extLst>
      <p:ext uri="{BB962C8B-B14F-4D97-AF65-F5344CB8AC3E}">
        <p14:creationId xmlns:p14="http://schemas.microsoft.com/office/powerpoint/2010/main" val="3864274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artifact was photographed in the University of Pennsylvania Museum of Archaeology and Anthropology. Beth Shemesh is located 13 miles (21 km) west of Bethlehem. These artifacts date to many hundreds</a:t>
            </a:r>
            <a:r>
              <a:rPr lang="en-US" baseline="0" dirty="0"/>
              <a:t> of </a:t>
            </a:r>
            <a:r>
              <a:rPr lang="en-US" dirty="0"/>
              <a:t>years after the time of Ruth.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adr1605266786</a:t>
            </a:r>
          </a:p>
        </p:txBody>
      </p:sp>
      <p:sp>
        <p:nvSpPr>
          <p:cNvPr id="4" name="Slide Number Placeholder 3"/>
          <p:cNvSpPr>
            <a:spLocks noGrp="1"/>
          </p:cNvSpPr>
          <p:nvPr>
            <p:ph type="sldNum" sz="quarter" idx="10"/>
          </p:nvPr>
        </p:nvSpPr>
        <p:spPr/>
        <p:txBody>
          <a:bodyPr/>
          <a:lstStyle/>
          <a:p>
            <a:fld id="{4E4946A3-FD68-4E77-9DEF-1E7536A4AD96}" type="slidenum">
              <a:rPr lang="en-US" smtClean="0"/>
              <a:t>17</a:t>
            </a:fld>
            <a:endParaRPr lang="en-US"/>
          </a:p>
        </p:txBody>
      </p:sp>
    </p:spTree>
    <p:extLst>
      <p:ext uri="{BB962C8B-B14F-4D97-AF65-F5344CB8AC3E}">
        <p14:creationId xmlns:p14="http://schemas.microsoft.com/office/powerpoint/2010/main" val="3344064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A71DFB-4943-4537-842F-CAE432A7283D}" type="slidenum">
              <a:rPr lang="en-US"/>
              <a:pPr/>
              <a:t>18</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dirty="0"/>
              <a:t>This aerial photograph shows the greater</a:t>
            </a:r>
            <a:r>
              <a:rPr lang="en-US" baseline="0" dirty="0"/>
              <a:t> Bethlehem area, with the Church of the Nativity (labeled on the next slide) marking the location of the ancient village. This perspective </a:t>
            </a:r>
            <a:r>
              <a:rPr lang="en-US" dirty="0"/>
              <a:t>provides some idea for the many possible fields where Ruth might have gone to gather grain. In God’s providence, she “happened” to choose the field owned</a:t>
            </a:r>
            <a:r>
              <a:rPr lang="en-US" baseline="0" dirty="0"/>
              <a:t> by Naomi’s relative, the righteous Boaz.</a:t>
            </a:r>
            <a:endParaRPr lang="en-US" dirty="0"/>
          </a:p>
          <a:p>
            <a:endParaRPr lang="en-US" dirty="0"/>
          </a:p>
          <a:p>
            <a:r>
              <a:rPr lang="en-US" dirty="0"/>
              <a:t>ws120915354</a:t>
            </a:r>
          </a:p>
        </p:txBody>
      </p:sp>
    </p:spTree>
    <p:extLst>
      <p:ext uri="{BB962C8B-B14F-4D97-AF65-F5344CB8AC3E}">
        <p14:creationId xmlns:p14="http://schemas.microsoft.com/office/powerpoint/2010/main" val="3997811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A71DFB-4943-4537-842F-CAE432A7283D}" type="slidenum">
              <a:rPr lang="en-US"/>
              <a:pPr/>
              <a:t>19</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dirty="0"/>
              <a:t>This aerial photograph shows the greater</a:t>
            </a:r>
            <a:r>
              <a:rPr lang="en-US" baseline="0" dirty="0"/>
              <a:t> Bethlehem area, with the Church of the Nativity marking the location of the ancient village. This perspective </a:t>
            </a:r>
            <a:r>
              <a:rPr lang="en-US" dirty="0"/>
              <a:t>provides some idea for the many possible fields where Ruth might have gone to gather grain. In God’s providence, she “happened” to choose the field owned</a:t>
            </a:r>
            <a:r>
              <a:rPr lang="en-US" baseline="0" dirty="0"/>
              <a:t> by Naomi’s relative, the righteous Boaz.</a:t>
            </a:r>
            <a:endParaRPr lang="en-US" dirty="0"/>
          </a:p>
          <a:p>
            <a:endParaRPr lang="en-US" dirty="0"/>
          </a:p>
          <a:p>
            <a:r>
              <a:rPr lang="en-US" dirty="0"/>
              <a:t>ws120915354</a:t>
            </a:r>
          </a:p>
        </p:txBody>
      </p:sp>
    </p:spTree>
    <p:extLst>
      <p:ext uri="{BB962C8B-B14F-4D97-AF65-F5344CB8AC3E}">
        <p14:creationId xmlns:p14="http://schemas.microsoft.com/office/powerpoint/2010/main" val="116013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is a free sample of the initial verses of the Ruth 2 presentation from the </a:t>
            </a:r>
            <a:r>
              <a:rPr lang="en-US" sz="1100" i="1" kern="1200" dirty="0">
                <a:solidFill>
                  <a:schemeClr val="tx1"/>
                </a:solidFill>
                <a:effectLst/>
                <a:latin typeface="+mn-lt"/>
                <a:ea typeface="+mn-ea"/>
                <a:cs typeface="+mn-cs"/>
              </a:rPr>
              <a:t>Photo Companion to the Bible.</a:t>
            </a:r>
            <a:r>
              <a:rPr lang="en-US" sz="1100" kern="1200" dirty="0">
                <a:solidFill>
                  <a:schemeClr val="tx1"/>
                </a:solidFill>
                <a:effectLst/>
                <a:latin typeface="+mn-lt"/>
                <a:ea typeface="+mn-ea"/>
                <a:cs typeface="+mn-cs"/>
              </a:rPr>
              <a:t> The complete Ruth 2 presentation includes more than 100 slides, and the Ruth volume includes more than 350 slides. </a:t>
            </a:r>
            <a:r>
              <a:rPr lang="en-US" sz="1100" dirty="0"/>
              <a:t>To purchase the full volume, visit https://www.bibleplaces.com/ruth/</a:t>
            </a:r>
            <a:endParaRPr lang="en-US"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The </a:t>
            </a:r>
            <a:r>
              <a:rPr lang="en-US" sz="1100" i="1" kern="1200" dirty="0">
                <a:solidFill>
                  <a:schemeClr val="tx1"/>
                </a:solidFill>
                <a:effectLst/>
                <a:latin typeface="+mn-lt"/>
                <a:ea typeface="+mn-ea"/>
                <a:cs typeface="+mn-cs"/>
              </a:rPr>
              <a:t>Photo Companion to the Bible</a:t>
            </a:r>
            <a:r>
              <a:rPr lang="en-US" sz="1100" kern="1200" dirty="0">
                <a:solidFill>
                  <a:schemeClr val="tx1"/>
                </a:solidFill>
                <a:effectLst/>
                <a:latin typeface="+mn-lt"/>
                <a:ea typeface="+mn-ea"/>
                <a:cs typeface="+mn-cs"/>
              </a:rPr>
              <a:t> is an image-rich resource for Bible students, teachers, and researchers. Just as a librarian stocks the shelves with as many relevant materials as possible, so we have tried to provide a broad selection of images. We do not expect many situations where someone will need, desire, or even approve of every image, but our goal is that you will find in this “library” whatever it is you are looking for. </a:t>
            </a:r>
          </a:p>
          <a:p>
            <a:endParaRPr lang="en-US" sz="1100" kern="1200" dirty="0">
              <a:solidFill>
                <a:schemeClr val="tx1"/>
              </a:solidFill>
              <a:effectLst/>
              <a:latin typeface="+mn-lt"/>
              <a:ea typeface="+mn-ea"/>
              <a:cs typeface="+mn-cs"/>
            </a:endParaRPr>
          </a:p>
          <a:p>
            <a:pPr rtl="0"/>
            <a:r>
              <a:rPr lang="en-US" sz="1100" b="1" kern="1200" dirty="0">
                <a:solidFill>
                  <a:schemeClr val="tx1"/>
                </a:solidFill>
                <a:effectLst/>
                <a:latin typeface="+mn-lt"/>
                <a:ea typeface="+mn-ea"/>
                <a:cs typeface="+mn-cs"/>
              </a:rPr>
              <a:t>Credits:</a:t>
            </a:r>
            <a:r>
              <a:rPr lang="en-US" sz="1100" kern="1200" dirty="0">
                <a:solidFill>
                  <a:schemeClr val="tx1"/>
                </a:solidFill>
                <a:effectLst/>
                <a:latin typeface="+mn-lt"/>
                <a:ea typeface="+mn-ea"/>
                <a:cs typeface="+mn-cs"/>
              </a:rPr>
              <a:t> The primary creators of this presentation are Todd Bolen, Steven D. Anderson, Chris McKinny, and A.D. Riddle. The photographs have an individual file code which usually includes the initials of the photographer. Other images have additional credit or source information.</a:t>
            </a:r>
          </a:p>
          <a:p>
            <a:endParaRPr lang="en-US" sz="11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Updates:</a:t>
            </a:r>
            <a:r>
              <a:rPr lang="en-US" sz="1100" kern="1200" dirty="0">
                <a:solidFill>
                  <a:schemeClr val="tx1"/>
                </a:solidFill>
                <a:effectLst/>
                <a:latin typeface="+mn-lt"/>
                <a:ea typeface="+mn-ea"/>
                <a:cs typeface="+mn-cs"/>
              </a:rPr>
              <a:t> We plan to update this collection as we are able. We welcome your suggestions for improving this resource (photocompanion@bibleplaces.com). Purchasers of the Ruth volume are provided free, lifetime updates to the volume.</a:t>
            </a:r>
          </a:p>
          <a:p>
            <a:endParaRPr lang="en-US" sz="11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Copyright:</a:t>
            </a:r>
            <a:r>
              <a:rPr lang="en-US" sz="1100" kern="1200" dirty="0">
                <a:solidFill>
                  <a:schemeClr val="tx1"/>
                </a:solidFill>
                <a:effectLst/>
                <a:latin typeface="+mn-lt"/>
                <a:ea typeface="+mn-ea"/>
                <a:cs typeface="+mn-cs"/>
              </a:rPr>
              <a:t> This photo collection is protected by copyright law and may not be distributed without written permission from BiblePlaces.com. Slide notes should be treated as any other copyrighted written material, with credit given when quoting from these notes.</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For more information, see our complete “Introduction to the </a:t>
            </a:r>
            <a:r>
              <a:rPr lang="en-US" sz="1100" i="1" kern="1200" dirty="0">
                <a:solidFill>
                  <a:schemeClr val="tx1"/>
                </a:solidFill>
                <a:effectLst/>
                <a:latin typeface="+mn-lt"/>
                <a:ea typeface="+mn-ea"/>
                <a:cs typeface="+mn-cs"/>
              </a:rPr>
              <a:t>Photo Companion to the Bible</a:t>
            </a:r>
            <a:r>
              <a:rPr lang="en-US" sz="1100" kern="1200" dirty="0">
                <a:solidFill>
                  <a:schemeClr val="tx1"/>
                </a:solidFill>
                <a:effectLst/>
                <a:latin typeface="+mn-lt"/>
                <a:ea typeface="+mn-ea"/>
                <a:cs typeface="+mn-cs"/>
              </a:rPr>
              <a:t>” online at http://www.BiblePlaces.com/Intro-Photo-Companion-Bible/. Here you will find more information about photo selection, explanatory notes, Bible translation, credit information, and copyright allowances. </a:t>
            </a:r>
          </a:p>
        </p:txBody>
      </p:sp>
      <p:sp>
        <p:nvSpPr>
          <p:cNvPr id="4" name="Slide Number Placeholder 3"/>
          <p:cNvSpPr>
            <a:spLocks noGrp="1"/>
          </p:cNvSpPr>
          <p:nvPr>
            <p:ph type="sldNum" sz="quarter" idx="10"/>
          </p:nvPr>
        </p:nvSpPr>
        <p:spPr/>
        <p:txBody>
          <a:bodyPr/>
          <a:lstStyle/>
          <a:p>
            <a:fld id="{4E4946A3-FD68-4E77-9DEF-1E7536A4AD96}" type="slidenum">
              <a:rPr lang="en-US" smtClean="0"/>
              <a:t>2</a:t>
            </a:fld>
            <a:endParaRPr lang="en-US"/>
          </a:p>
        </p:txBody>
      </p:sp>
    </p:spTree>
    <p:extLst>
      <p:ext uri="{BB962C8B-B14F-4D97-AF65-F5344CB8AC3E}">
        <p14:creationId xmlns:p14="http://schemas.microsoft.com/office/powerpoint/2010/main" val="18385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Boundaries between fields were often created</a:t>
            </a:r>
            <a:r>
              <a:rPr lang="en-US" baseline="0" dirty="0"/>
              <a:t> by removing stones from the field itself and placing the stones in a line, as can be seen until today throughout the West Bank.</a:t>
            </a:r>
          </a:p>
          <a:p>
            <a:endParaRPr lang="en-US" dirty="0"/>
          </a:p>
          <a:p>
            <a:r>
              <a:rPr lang="en-US" dirty="0"/>
              <a:t>tbs43289009</a:t>
            </a:r>
          </a:p>
        </p:txBody>
      </p:sp>
      <p:sp>
        <p:nvSpPr>
          <p:cNvPr id="4" name="Slide Number Placeholder 3"/>
          <p:cNvSpPr>
            <a:spLocks noGrp="1"/>
          </p:cNvSpPr>
          <p:nvPr>
            <p:ph type="sldNum" sz="quarter" idx="10"/>
          </p:nvPr>
        </p:nvSpPr>
        <p:spPr/>
        <p:txBody>
          <a:bodyPr/>
          <a:lstStyle/>
          <a:p>
            <a:fld id="{4E4946A3-FD68-4E77-9DEF-1E7536A4AD96}" type="slidenum">
              <a:rPr lang="en-US" smtClean="0"/>
              <a:t>20</a:t>
            </a:fld>
            <a:endParaRPr lang="en-US"/>
          </a:p>
        </p:txBody>
      </p:sp>
    </p:spTree>
    <p:extLst>
      <p:ext uri="{BB962C8B-B14F-4D97-AF65-F5344CB8AC3E}">
        <p14:creationId xmlns:p14="http://schemas.microsoft.com/office/powerpoint/2010/main" val="948976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photo, taken by David Bivin in southern Judah in 1968, shows fields that were separated by stone walls.</a:t>
            </a:r>
          </a:p>
          <a:p>
            <a:endParaRPr lang="en-US" dirty="0"/>
          </a:p>
          <a:p>
            <a:r>
              <a:rPr lang="en-US" dirty="0"/>
              <a:t>db6811166003</a:t>
            </a:r>
          </a:p>
        </p:txBody>
      </p:sp>
      <p:sp>
        <p:nvSpPr>
          <p:cNvPr id="4" name="Slide Number Placeholder 3"/>
          <p:cNvSpPr>
            <a:spLocks noGrp="1"/>
          </p:cNvSpPr>
          <p:nvPr>
            <p:ph type="sldNum" sz="quarter" idx="10"/>
          </p:nvPr>
        </p:nvSpPr>
        <p:spPr/>
        <p:txBody>
          <a:bodyPr/>
          <a:lstStyle/>
          <a:p>
            <a:fld id="{4E4946A3-FD68-4E77-9DEF-1E7536A4AD96}" type="slidenum">
              <a:rPr lang="en-US" smtClean="0"/>
              <a:t>21</a:t>
            </a:fld>
            <a:endParaRPr lang="en-US"/>
          </a:p>
        </p:txBody>
      </p:sp>
    </p:spTree>
    <p:extLst>
      <p:ext uri="{BB962C8B-B14F-4D97-AF65-F5344CB8AC3E}">
        <p14:creationId xmlns:p14="http://schemas.microsoft.com/office/powerpoint/2010/main" val="3882922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Neot Kedumim Biblical Landscape Reserve is located 20 miles (32 km) northwest of Bethlehem.</a:t>
            </a:r>
          </a:p>
          <a:p>
            <a:endParaRPr lang="en-US" dirty="0"/>
          </a:p>
          <a:p>
            <a:r>
              <a:rPr lang="en-US" dirty="0"/>
              <a:t>tb011010376</a:t>
            </a:r>
          </a:p>
        </p:txBody>
      </p:sp>
      <p:sp>
        <p:nvSpPr>
          <p:cNvPr id="4" name="Slide Number Placeholder 3"/>
          <p:cNvSpPr>
            <a:spLocks noGrp="1"/>
          </p:cNvSpPr>
          <p:nvPr>
            <p:ph type="sldNum" sz="quarter" idx="10"/>
          </p:nvPr>
        </p:nvSpPr>
        <p:spPr/>
        <p:txBody>
          <a:bodyPr/>
          <a:lstStyle/>
          <a:p>
            <a:fld id="{4E4946A3-FD68-4E77-9DEF-1E7536A4AD96}" type="slidenum">
              <a:rPr lang="en-US" smtClean="0"/>
              <a:t>22</a:t>
            </a:fld>
            <a:endParaRPr lang="en-US"/>
          </a:p>
        </p:txBody>
      </p:sp>
    </p:spTree>
    <p:extLst>
      <p:ext uri="{BB962C8B-B14F-4D97-AF65-F5344CB8AC3E}">
        <p14:creationId xmlns:p14="http://schemas.microsoft.com/office/powerpoint/2010/main" val="1255551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photograph and the preceding one were taken in January, shortly after the wheat had sprouted. Ruth arrived in Boaz’s field at harvest time when the grain was mature. This photo is provided to illustrate fields and “the part of the field” that belonged to Boaz.</a:t>
            </a:r>
          </a:p>
          <a:p>
            <a:endParaRPr lang="en-US" dirty="0"/>
          </a:p>
          <a:p>
            <a:r>
              <a:rPr lang="en-US" dirty="0"/>
              <a:t>tb011010381</a:t>
            </a:r>
          </a:p>
        </p:txBody>
      </p:sp>
      <p:sp>
        <p:nvSpPr>
          <p:cNvPr id="4" name="Slide Number Placeholder 3"/>
          <p:cNvSpPr>
            <a:spLocks noGrp="1"/>
          </p:cNvSpPr>
          <p:nvPr>
            <p:ph type="sldNum" sz="quarter" idx="10"/>
          </p:nvPr>
        </p:nvSpPr>
        <p:spPr/>
        <p:txBody>
          <a:bodyPr/>
          <a:lstStyle/>
          <a:p>
            <a:fld id="{4E4946A3-FD68-4E77-9DEF-1E7536A4AD96}" type="slidenum">
              <a:rPr lang="en-US" smtClean="0"/>
              <a:t>23</a:t>
            </a:fld>
            <a:endParaRPr lang="en-US"/>
          </a:p>
        </p:txBody>
      </p:sp>
    </p:spTree>
    <p:extLst>
      <p:ext uri="{BB962C8B-B14F-4D97-AF65-F5344CB8AC3E}">
        <p14:creationId xmlns:p14="http://schemas.microsoft.com/office/powerpoint/2010/main" val="2958880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photo is included here to show a field that has been partly harvested, but it also shows another reality: flocks and fields are not compatible until after harvest time. Because sheep and goats will eat the crop, farmers don’t want the shepherd bringing his flock around until after the harvest. Then the animals are welcomed, as they will eat only what remains and provide fertilizer with their droppings. This</a:t>
            </a:r>
            <a:r>
              <a:rPr lang="en-US" sz="1200" b="0" i="0" kern="1200" baseline="0" dirty="0">
                <a:solidFill>
                  <a:schemeClr val="tx1"/>
                </a:solidFill>
                <a:effectLst/>
                <a:latin typeface="+mn-lt"/>
                <a:ea typeface="+mn-ea"/>
                <a:cs typeface="+mn-cs"/>
              </a:rPr>
              <a:t> American Colony photograph was taken between </a:t>
            </a:r>
            <a:r>
              <a:rPr lang="en-US" sz="1200" b="0" i="0" kern="1200" dirty="0">
                <a:solidFill>
                  <a:schemeClr val="tx1"/>
                </a:solidFill>
                <a:effectLst/>
                <a:latin typeface="+mn-lt"/>
                <a:ea typeface="+mn-ea"/>
                <a:cs typeface="+mn-cs"/>
              </a:rPr>
              <a:t>1920 and 1933.</a:t>
            </a:r>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dirty="0"/>
              <a:t>mat02612</a:t>
            </a:r>
          </a:p>
        </p:txBody>
      </p:sp>
      <p:sp>
        <p:nvSpPr>
          <p:cNvPr id="4" name="Slide Number Placeholder 3"/>
          <p:cNvSpPr>
            <a:spLocks noGrp="1"/>
          </p:cNvSpPr>
          <p:nvPr>
            <p:ph type="sldNum" sz="quarter" idx="10"/>
          </p:nvPr>
        </p:nvSpPr>
        <p:spPr/>
        <p:txBody>
          <a:bodyPr/>
          <a:lstStyle/>
          <a:p>
            <a:fld id="{4E4946A3-FD68-4E77-9DEF-1E7536A4AD96}" type="slidenum">
              <a:rPr lang="en-US" smtClean="0"/>
              <a:t>24</a:t>
            </a:fld>
            <a:endParaRPr lang="en-US"/>
          </a:p>
        </p:txBody>
      </p:sp>
    </p:spTree>
    <p:extLst>
      <p:ext uri="{BB962C8B-B14F-4D97-AF65-F5344CB8AC3E}">
        <p14:creationId xmlns:p14="http://schemas.microsoft.com/office/powerpoint/2010/main" val="334644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The ancient tell of Bethlehem is located to the south and east of the Church of the Nativity. Remains from the Iron I–II periods (circa 1200–586 BC) were uncovered at the tell. See the next slide for a label for the location of the Church of the Nativity.</a:t>
            </a:r>
          </a:p>
          <a:p>
            <a:endParaRPr lang="en-US" dirty="0"/>
          </a:p>
          <a:p>
            <a:r>
              <a:rPr lang="en-US" dirty="0"/>
              <a:t>ws120915337</a:t>
            </a:r>
          </a:p>
        </p:txBody>
      </p:sp>
      <p:sp>
        <p:nvSpPr>
          <p:cNvPr id="4" name="Slide Number Placeholder 3"/>
          <p:cNvSpPr>
            <a:spLocks noGrp="1"/>
          </p:cNvSpPr>
          <p:nvPr>
            <p:ph type="sldNum" sz="quarter" idx="10"/>
          </p:nvPr>
        </p:nvSpPr>
        <p:spPr/>
        <p:txBody>
          <a:bodyPr/>
          <a:lstStyle/>
          <a:p>
            <a:fld id="{4E4946A3-FD68-4E77-9DEF-1E7536A4AD96}" type="slidenum">
              <a:rPr lang="en-US" smtClean="0"/>
              <a:t>25</a:t>
            </a:fld>
            <a:endParaRPr lang="en-US"/>
          </a:p>
        </p:txBody>
      </p:sp>
    </p:spTree>
    <p:extLst>
      <p:ext uri="{BB962C8B-B14F-4D97-AF65-F5344CB8AC3E}">
        <p14:creationId xmlns:p14="http://schemas.microsoft.com/office/powerpoint/2010/main" val="3824613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The ancient tell of Bethlehem is located to the south and east of the Church of the Nativity. Remains from the Iron I–II periods (circa 1200–586 BC) were uncovered at the tell. </a:t>
            </a:r>
          </a:p>
          <a:p>
            <a:endParaRPr lang="en-US" dirty="0"/>
          </a:p>
          <a:p>
            <a:r>
              <a:rPr lang="en-US" dirty="0"/>
              <a:t>ws120915337</a:t>
            </a:r>
          </a:p>
        </p:txBody>
      </p:sp>
      <p:sp>
        <p:nvSpPr>
          <p:cNvPr id="4" name="Slide Number Placeholder 3"/>
          <p:cNvSpPr>
            <a:spLocks noGrp="1"/>
          </p:cNvSpPr>
          <p:nvPr>
            <p:ph type="sldNum" sz="quarter" idx="10"/>
          </p:nvPr>
        </p:nvSpPr>
        <p:spPr/>
        <p:txBody>
          <a:bodyPr/>
          <a:lstStyle/>
          <a:p>
            <a:fld id="{4E4946A3-FD68-4E77-9DEF-1E7536A4AD96}" type="slidenum">
              <a:rPr lang="en-US" smtClean="0"/>
              <a:t>26</a:t>
            </a:fld>
            <a:endParaRPr lang="en-US"/>
          </a:p>
        </p:txBody>
      </p:sp>
    </p:spTree>
    <p:extLst>
      <p:ext uri="{BB962C8B-B14F-4D97-AF65-F5344CB8AC3E}">
        <p14:creationId xmlns:p14="http://schemas.microsoft.com/office/powerpoint/2010/main" val="348786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A71DFB-4943-4537-842F-CAE432A7283D}" type="slidenum">
              <a:rPr lang="en-US"/>
              <a:pPr/>
              <a:t>27</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dirty="0"/>
              <a:t>This photo shows the area of ancient Bethlehem. The site was surrounded by fields which have been covered with modern construction in recent decades. See the next slide for labels.</a:t>
            </a:r>
          </a:p>
          <a:p>
            <a:endParaRPr lang="en-US" dirty="0"/>
          </a:p>
          <a:p>
            <a:r>
              <a:rPr lang="en-US" dirty="0"/>
              <a:t>ws110117673</a:t>
            </a:r>
          </a:p>
        </p:txBody>
      </p:sp>
    </p:spTree>
    <p:extLst>
      <p:ext uri="{BB962C8B-B14F-4D97-AF65-F5344CB8AC3E}">
        <p14:creationId xmlns:p14="http://schemas.microsoft.com/office/powerpoint/2010/main" val="807844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A71DFB-4943-4537-842F-CAE432A7283D}" type="slidenum">
              <a:rPr lang="en-US"/>
              <a:pPr/>
              <a:t>28</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dirty="0"/>
              <a:t>This photo shows the area of ancient Bethlehem. The site was surrounded by fields which have been covered with modern construction in recent decades. The Church of the Nativity is labeled as a point of reference.</a:t>
            </a:r>
          </a:p>
          <a:p>
            <a:endParaRPr lang="en-US" dirty="0"/>
          </a:p>
          <a:p>
            <a:r>
              <a:rPr lang="en-US" dirty="0"/>
              <a:t>ws110117673</a:t>
            </a:r>
          </a:p>
        </p:txBody>
      </p:sp>
    </p:spTree>
    <p:extLst>
      <p:ext uri="{BB962C8B-B14F-4D97-AF65-F5344CB8AC3E}">
        <p14:creationId xmlns:p14="http://schemas.microsoft.com/office/powerpoint/2010/main" val="607069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a:t>
            </a:r>
            <a:r>
              <a:rPr lang="en-US" sz="1200" b="0" i="0" kern="1200" baseline="0" dirty="0">
                <a:solidFill>
                  <a:schemeClr val="tx1"/>
                </a:solidFill>
                <a:effectLst/>
                <a:latin typeface="+mn-lt"/>
                <a:ea typeface="+mn-ea"/>
                <a:cs typeface="+mn-cs"/>
              </a:rPr>
              <a:t> American Colony photograph, taken </a:t>
            </a:r>
            <a:r>
              <a:rPr lang="en-US" sz="1200" b="0" i="0" kern="1200" dirty="0">
                <a:solidFill>
                  <a:schemeClr val="tx1"/>
                </a:solidFill>
                <a:effectLst/>
                <a:latin typeface="+mn-lt"/>
                <a:ea typeface="+mn-ea"/>
                <a:cs typeface="+mn-cs"/>
              </a:rPr>
              <a:t>between 1934 and 1939, shows the relation between the fields around Bethlehem and the area of the ancient village, located east of the Church of the Nativity. See the next slide for labels.</a:t>
            </a:r>
          </a:p>
          <a:p>
            <a:endParaRPr lang="en-US" sz="1200" b="0" i="0" kern="1200" baseline="0" dirty="0">
              <a:solidFill>
                <a:schemeClr val="tx1"/>
              </a:solidFill>
              <a:effectLst/>
              <a:latin typeface="+mn-lt"/>
              <a:ea typeface="+mn-ea"/>
              <a:cs typeface="+mn-cs"/>
            </a:endParaRPr>
          </a:p>
          <a:p>
            <a:r>
              <a:rPr lang="en-US" dirty="0"/>
              <a:t>mat04038</a:t>
            </a:r>
          </a:p>
        </p:txBody>
      </p:sp>
      <p:sp>
        <p:nvSpPr>
          <p:cNvPr id="4" name="Slide Number Placeholder 3"/>
          <p:cNvSpPr>
            <a:spLocks noGrp="1"/>
          </p:cNvSpPr>
          <p:nvPr>
            <p:ph type="sldNum" sz="quarter" idx="10"/>
          </p:nvPr>
        </p:nvSpPr>
        <p:spPr/>
        <p:txBody>
          <a:bodyPr/>
          <a:lstStyle/>
          <a:p>
            <a:fld id="{4E4946A3-FD68-4E77-9DEF-1E7536A4AD96}" type="slidenum">
              <a:rPr lang="en-US" smtClean="0"/>
              <a:t>29</a:t>
            </a:fld>
            <a:endParaRPr lang="en-US"/>
          </a:p>
        </p:txBody>
      </p:sp>
    </p:spTree>
    <p:extLst>
      <p:ext uri="{BB962C8B-B14F-4D97-AF65-F5344CB8AC3E}">
        <p14:creationId xmlns:p14="http://schemas.microsoft.com/office/powerpoint/2010/main" val="4216195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Naomi is remembered in the name of a street in Jerusalem, south of the Old City in Abu Tor.</a:t>
            </a:r>
          </a:p>
          <a:p>
            <a:endParaRPr lang="en-US" dirty="0"/>
          </a:p>
          <a:p>
            <a:r>
              <a:rPr lang="en-US" dirty="0"/>
              <a:t>tb07240483e</a:t>
            </a:r>
          </a:p>
        </p:txBody>
      </p:sp>
      <p:sp>
        <p:nvSpPr>
          <p:cNvPr id="4" name="Slide Number Placeholder 3"/>
          <p:cNvSpPr>
            <a:spLocks noGrp="1"/>
          </p:cNvSpPr>
          <p:nvPr>
            <p:ph type="sldNum" sz="quarter" idx="10"/>
          </p:nvPr>
        </p:nvSpPr>
        <p:spPr/>
        <p:txBody>
          <a:bodyPr/>
          <a:lstStyle/>
          <a:p>
            <a:fld id="{4E4946A3-FD68-4E77-9DEF-1E7536A4AD96}" type="slidenum">
              <a:rPr lang="en-US" smtClean="0"/>
              <a:t>3</a:t>
            </a:fld>
            <a:endParaRPr lang="en-US"/>
          </a:p>
        </p:txBody>
      </p:sp>
    </p:spTree>
    <p:extLst>
      <p:ext uri="{BB962C8B-B14F-4D97-AF65-F5344CB8AC3E}">
        <p14:creationId xmlns:p14="http://schemas.microsoft.com/office/powerpoint/2010/main" val="18537387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a:t>
            </a:r>
            <a:r>
              <a:rPr lang="en-US" sz="1200" b="0" i="0" kern="1200" baseline="0" dirty="0">
                <a:solidFill>
                  <a:schemeClr val="tx1"/>
                </a:solidFill>
                <a:effectLst/>
                <a:latin typeface="+mn-lt"/>
                <a:ea typeface="+mn-ea"/>
                <a:cs typeface="+mn-cs"/>
              </a:rPr>
              <a:t> American Colony photograph, taken </a:t>
            </a:r>
            <a:r>
              <a:rPr lang="en-US" sz="1200" b="0" i="0" kern="1200" dirty="0">
                <a:solidFill>
                  <a:schemeClr val="tx1"/>
                </a:solidFill>
                <a:effectLst/>
                <a:latin typeface="+mn-lt"/>
                <a:ea typeface="+mn-ea"/>
                <a:cs typeface="+mn-cs"/>
              </a:rPr>
              <a:t>between 1934 and 1939, shows the relation between the fields around Bethlehem and the area of the ancient village, located east of the Church of the Nativity. </a:t>
            </a:r>
          </a:p>
          <a:p>
            <a:endParaRPr lang="en-US" sz="1200" b="0" i="0" kern="1200" baseline="0" dirty="0">
              <a:solidFill>
                <a:schemeClr val="tx1"/>
              </a:solidFill>
              <a:effectLst/>
              <a:latin typeface="+mn-lt"/>
              <a:ea typeface="+mn-ea"/>
              <a:cs typeface="+mn-cs"/>
            </a:endParaRPr>
          </a:p>
          <a:p>
            <a:r>
              <a:rPr lang="en-US" dirty="0"/>
              <a:t>mat04038</a:t>
            </a:r>
          </a:p>
        </p:txBody>
      </p:sp>
      <p:sp>
        <p:nvSpPr>
          <p:cNvPr id="4" name="Slide Number Placeholder 3"/>
          <p:cNvSpPr>
            <a:spLocks noGrp="1"/>
          </p:cNvSpPr>
          <p:nvPr>
            <p:ph type="sldNum" sz="quarter" idx="10"/>
          </p:nvPr>
        </p:nvSpPr>
        <p:spPr/>
        <p:txBody>
          <a:bodyPr/>
          <a:lstStyle/>
          <a:p>
            <a:fld id="{4E4946A3-FD68-4E77-9DEF-1E7536A4AD96}" type="slidenum">
              <a:rPr lang="en-US" smtClean="0"/>
              <a:t>30</a:t>
            </a:fld>
            <a:endParaRPr lang="en-US"/>
          </a:p>
        </p:txBody>
      </p:sp>
    </p:spTree>
    <p:extLst>
      <p:ext uri="{BB962C8B-B14F-4D97-AF65-F5344CB8AC3E}">
        <p14:creationId xmlns:p14="http://schemas.microsoft.com/office/powerpoint/2010/main" val="3279098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A71DFB-4943-4537-842F-CAE432A7283D}" type="slidenum">
              <a:rPr lang="en-US"/>
              <a:pPr/>
              <a:t>31</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sz="1200" b="0" i="0" kern="1200" dirty="0">
                <a:solidFill>
                  <a:schemeClr val="tx1"/>
                </a:solidFill>
                <a:effectLst/>
                <a:latin typeface="+mn-lt"/>
                <a:ea typeface="+mn-ea"/>
                <a:cs typeface="+mn-cs"/>
              </a:rPr>
              <a:t>This</a:t>
            </a:r>
            <a:r>
              <a:rPr lang="en-US" sz="1200" b="0" i="0" kern="1200" baseline="0" dirty="0">
                <a:solidFill>
                  <a:schemeClr val="tx1"/>
                </a:solidFill>
                <a:effectLst/>
                <a:latin typeface="+mn-lt"/>
                <a:ea typeface="+mn-ea"/>
                <a:cs typeface="+mn-cs"/>
              </a:rPr>
              <a:t> American Colony photograph was taken </a:t>
            </a:r>
            <a:r>
              <a:rPr lang="en-US" sz="1200" b="0" i="0" kern="1200" dirty="0">
                <a:solidFill>
                  <a:schemeClr val="tx1"/>
                </a:solidFill>
                <a:effectLst/>
                <a:latin typeface="+mn-lt"/>
                <a:ea typeface="+mn-ea"/>
                <a:cs typeface="+mn-cs"/>
              </a:rPr>
              <a:t>between 1925 and 1946.</a:t>
            </a:r>
          </a:p>
          <a:p>
            <a:endParaRPr lang="en-US" sz="1200" b="0" i="0" kern="1200" dirty="0">
              <a:solidFill>
                <a:schemeClr val="tx1"/>
              </a:solidFill>
              <a:effectLst/>
              <a:latin typeface="+mn-lt"/>
              <a:ea typeface="+mn-ea"/>
              <a:cs typeface="+mn-cs"/>
            </a:endParaRPr>
          </a:p>
          <a:p>
            <a:r>
              <a:rPr lang="en-US" sz="1200" dirty="0"/>
              <a:t>mat14347</a:t>
            </a:r>
            <a:endParaRPr lang="en-US" dirty="0"/>
          </a:p>
        </p:txBody>
      </p:sp>
    </p:spTree>
    <p:extLst>
      <p:ext uri="{BB962C8B-B14F-4D97-AF65-F5344CB8AC3E}">
        <p14:creationId xmlns:p14="http://schemas.microsoft.com/office/powerpoint/2010/main" val="37985724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is a free sample of the initial verses of the Ruth 2 presentation from the </a:t>
            </a:r>
            <a:r>
              <a:rPr lang="en-US" sz="1100" i="1" kern="1200" dirty="0">
                <a:solidFill>
                  <a:schemeClr val="tx1"/>
                </a:solidFill>
                <a:effectLst/>
                <a:latin typeface="+mn-lt"/>
                <a:ea typeface="+mn-ea"/>
                <a:cs typeface="+mn-cs"/>
              </a:rPr>
              <a:t>Photo Companion to the Bible.</a:t>
            </a:r>
            <a:r>
              <a:rPr lang="en-US" sz="1100" kern="1200" dirty="0">
                <a:solidFill>
                  <a:schemeClr val="tx1"/>
                </a:solidFill>
                <a:effectLst/>
                <a:latin typeface="+mn-lt"/>
                <a:ea typeface="+mn-ea"/>
                <a:cs typeface="+mn-cs"/>
              </a:rPr>
              <a:t> The complete Ruth 2 presentation includes more than 100 slides, and the Ruth volume includes more than 350 slides. </a:t>
            </a:r>
            <a:r>
              <a:rPr lang="en-US" sz="1100" dirty="0"/>
              <a:t>To purchase the full volume, visit https://www.bibleplaces.com/ruth/</a:t>
            </a:r>
            <a:endParaRPr lang="en-US"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The </a:t>
            </a:r>
            <a:r>
              <a:rPr lang="en-US" sz="1100" i="1" kern="1200" dirty="0">
                <a:solidFill>
                  <a:schemeClr val="tx1"/>
                </a:solidFill>
                <a:effectLst/>
                <a:latin typeface="+mn-lt"/>
                <a:ea typeface="+mn-ea"/>
                <a:cs typeface="+mn-cs"/>
              </a:rPr>
              <a:t>Photo Companion to the Bible</a:t>
            </a:r>
            <a:r>
              <a:rPr lang="en-US" sz="1100" kern="1200" dirty="0">
                <a:solidFill>
                  <a:schemeClr val="tx1"/>
                </a:solidFill>
                <a:effectLst/>
                <a:latin typeface="+mn-lt"/>
                <a:ea typeface="+mn-ea"/>
                <a:cs typeface="+mn-cs"/>
              </a:rPr>
              <a:t> is an image-rich resource for Bible students, teachers, and researchers. Just as a librarian stocks the shelves with as many relevant materials as possible, so we have tried to provide a broad selection of images. Our goal is that you will find in this “library” whatever it is you are looking for. </a:t>
            </a:r>
          </a:p>
          <a:p>
            <a:endParaRPr lang="en-US" sz="11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Credits:</a:t>
            </a:r>
            <a:r>
              <a:rPr lang="en-US" sz="1100" kern="1200" dirty="0">
                <a:solidFill>
                  <a:schemeClr val="tx1"/>
                </a:solidFill>
                <a:effectLst/>
                <a:latin typeface="+mn-lt"/>
                <a:ea typeface="+mn-ea"/>
                <a:cs typeface="+mn-cs"/>
              </a:rPr>
              <a:t> The primary creators of this presentation are Steven D. Anderson, A.D. Riddle, Christian Locatell, Kris Udd, and Todd Bolen. The photographs have an individual file code which usually includes the initials of the photographer. Other images have additional credit or source information.</a:t>
            </a:r>
          </a:p>
          <a:p>
            <a:endParaRPr lang="en-US" sz="11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Updates:</a:t>
            </a:r>
            <a:r>
              <a:rPr lang="en-US" sz="1100" kern="1200" dirty="0">
                <a:solidFill>
                  <a:schemeClr val="tx1"/>
                </a:solidFill>
                <a:effectLst/>
                <a:latin typeface="+mn-lt"/>
                <a:ea typeface="+mn-ea"/>
                <a:cs typeface="+mn-cs"/>
              </a:rPr>
              <a:t> We plan to update this collection as we are able. We welcome your suggestions for improving this resource (photocompanion@bibleplaces.com). Purchasers of the Ruth volume are provided free, lifetime updates to the volume. </a:t>
            </a:r>
          </a:p>
          <a:p>
            <a:endParaRPr lang="en-US" sz="11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Copyright:</a:t>
            </a:r>
            <a:r>
              <a:rPr lang="en-US" sz="1100" kern="1200" dirty="0">
                <a:solidFill>
                  <a:schemeClr val="tx1"/>
                </a:solidFill>
                <a:effectLst/>
                <a:latin typeface="+mn-lt"/>
                <a:ea typeface="+mn-ea"/>
                <a:cs typeface="+mn-cs"/>
              </a:rPr>
              <a:t> This photo collection is protected by copyright law and may not be distributed without written permission from BiblePlaces.com. Slide notes should be treated as any other copyrighted written material, with credit given when quoting from these notes.</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For more information, see our complete “Introduction to the </a:t>
            </a:r>
            <a:r>
              <a:rPr lang="en-US" sz="1100" i="1" kern="1200" dirty="0">
                <a:solidFill>
                  <a:schemeClr val="tx1"/>
                </a:solidFill>
                <a:effectLst/>
                <a:latin typeface="+mn-lt"/>
                <a:ea typeface="+mn-ea"/>
                <a:cs typeface="+mn-cs"/>
              </a:rPr>
              <a:t>Photo Companion to the Bible</a:t>
            </a:r>
            <a:r>
              <a:rPr lang="en-US" sz="1100" kern="1200" dirty="0">
                <a:solidFill>
                  <a:schemeClr val="tx1"/>
                </a:solidFill>
                <a:effectLst/>
                <a:latin typeface="+mn-lt"/>
                <a:ea typeface="+mn-ea"/>
                <a:cs typeface="+mn-cs"/>
              </a:rPr>
              <a:t>” online at http://www.BiblePlaces.com/Intro-Photo-Companion-Bible/. Here you will find more information about photo selection, explanatory notes, Bible translation, credit information, and copyright allowances. </a:t>
            </a:r>
          </a:p>
          <a:p>
            <a:endParaRPr lang="en-US" sz="1100" dirty="0"/>
          </a:p>
        </p:txBody>
      </p:sp>
      <p:sp>
        <p:nvSpPr>
          <p:cNvPr id="4" name="Slide Number Placeholder 3"/>
          <p:cNvSpPr>
            <a:spLocks noGrp="1"/>
          </p:cNvSpPr>
          <p:nvPr>
            <p:ph type="sldNum" sz="quarter" idx="10"/>
          </p:nvPr>
        </p:nvSpPr>
        <p:spPr/>
        <p:txBody>
          <a:bodyPr/>
          <a:lstStyle/>
          <a:p>
            <a:fld id="{4E4946A3-FD68-4E77-9DEF-1E7536A4AD96}" type="slidenum">
              <a:rPr lang="en-US" smtClean="0"/>
              <a:t>32</a:t>
            </a:fld>
            <a:endParaRPr lang="en-US"/>
          </a:p>
        </p:txBody>
      </p:sp>
    </p:spTree>
    <p:extLst>
      <p:ext uri="{BB962C8B-B14F-4D97-AF65-F5344CB8AC3E}">
        <p14:creationId xmlns:p14="http://schemas.microsoft.com/office/powerpoint/2010/main" val="865298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A71DFB-4943-4537-842F-CAE432A7283D}" type="slidenum">
              <a:rPr lang="en-US"/>
              <a:pPr/>
              <a:t>4</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sz="1200" b="0" i="0" kern="1200" dirty="0">
                <a:solidFill>
                  <a:schemeClr val="tx1"/>
                </a:solidFill>
                <a:effectLst/>
                <a:latin typeface="+mn-lt"/>
                <a:ea typeface="+mn-ea"/>
                <a:cs typeface="+mn-cs"/>
              </a:rPr>
              <a:t>Boaz’s wealth was likely measured in his land holdings, which produced abundant quantities of food with which he could provide for a large household with many servants. The Hebrew words translated here as “a man of great wealth” are </a:t>
            </a:r>
            <a:r>
              <a:rPr lang="en-US" sz="1200" i="1" dirty="0" err="1"/>
              <a:t>gibbôr</a:t>
            </a:r>
            <a:r>
              <a:rPr lang="en-US" sz="1200" i="1" dirty="0"/>
              <a:t> </a:t>
            </a:r>
            <a:r>
              <a:rPr lang="en-US" sz="1200" i="1" dirty="0" err="1"/>
              <a:t>ḥayil</a:t>
            </a:r>
            <a:r>
              <a:rPr lang="en-US" sz="1200" i="1" dirty="0"/>
              <a:t>, </a:t>
            </a:r>
            <a:r>
              <a:rPr lang="en-US" sz="1200" i="0" dirty="0"/>
              <a:t>which corresponds to the description of Ruth as “a woman of </a:t>
            </a:r>
            <a:r>
              <a:rPr lang="en-US" sz="1200" i="1" dirty="0" err="1"/>
              <a:t>ḥayil</a:t>
            </a:r>
            <a:r>
              <a:rPr lang="en-US" sz="1200" i="0" dirty="0"/>
              <a:t> [noble character]” in 3:11).</a:t>
            </a:r>
            <a:r>
              <a:rPr lang="en-US" sz="1200" b="0" i="0" kern="1200" dirty="0">
                <a:solidFill>
                  <a:schemeClr val="tx1"/>
                </a:solidFill>
                <a:effectLst/>
                <a:latin typeface="+mn-lt"/>
                <a:ea typeface="+mn-ea"/>
                <a:cs typeface="+mn-cs"/>
              </a:rPr>
              <a:t> This</a:t>
            </a:r>
            <a:r>
              <a:rPr lang="en-US" sz="1200" b="0" i="0" kern="1200" baseline="0" dirty="0">
                <a:solidFill>
                  <a:schemeClr val="tx1"/>
                </a:solidFill>
                <a:effectLst/>
                <a:latin typeface="+mn-lt"/>
                <a:ea typeface="+mn-ea"/>
                <a:cs typeface="+mn-cs"/>
              </a:rPr>
              <a:t> American Colony photograph was taken </a:t>
            </a:r>
            <a:r>
              <a:rPr lang="en-US" sz="1200" b="0" i="0" kern="1200" dirty="0">
                <a:solidFill>
                  <a:schemeClr val="tx1"/>
                </a:solidFill>
                <a:effectLst/>
                <a:latin typeface="+mn-lt"/>
                <a:ea typeface="+mn-ea"/>
                <a:cs typeface="+mn-cs"/>
              </a:rPr>
              <a:t>between 1898 and 1946.</a:t>
            </a:r>
          </a:p>
          <a:p>
            <a:endParaRPr lang="en-US" sz="1200" b="0" i="0" kern="1200" dirty="0">
              <a:solidFill>
                <a:schemeClr val="tx1"/>
              </a:solidFill>
              <a:effectLst/>
              <a:latin typeface="+mn-lt"/>
              <a:ea typeface="+mn-ea"/>
              <a:cs typeface="+mn-cs"/>
            </a:endParaRPr>
          </a:p>
          <a:p>
            <a:r>
              <a:rPr lang="en-US" sz="1200" dirty="0"/>
              <a:t>mat10151</a:t>
            </a:r>
            <a:endParaRPr lang="en-US" dirty="0"/>
          </a:p>
        </p:txBody>
      </p:sp>
    </p:spTree>
    <p:extLst>
      <p:ext uri="{BB962C8B-B14F-4D97-AF65-F5344CB8AC3E}">
        <p14:creationId xmlns:p14="http://schemas.microsoft.com/office/powerpoint/2010/main" val="378518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photochrom image was taken in the 1890s.</a:t>
            </a:r>
          </a:p>
          <a:p>
            <a:endParaRPr lang="en-US" dirty="0"/>
          </a:p>
          <a:p>
            <a:r>
              <a:rPr lang="en-US" dirty="0"/>
              <a:t>pcm02753</a:t>
            </a:r>
          </a:p>
        </p:txBody>
      </p:sp>
      <p:sp>
        <p:nvSpPr>
          <p:cNvPr id="4" name="Slide Number Placeholder 3"/>
          <p:cNvSpPr>
            <a:spLocks noGrp="1"/>
          </p:cNvSpPr>
          <p:nvPr>
            <p:ph type="sldNum" sz="quarter" idx="10"/>
          </p:nvPr>
        </p:nvSpPr>
        <p:spPr/>
        <p:txBody>
          <a:bodyPr/>
          <a:lstStyle/>
          <a:p>
            <a:fld id="{4E4946A3-FD68-4E77-9DEF-1E7536A4AD96}" type="slidenum">
              <a:rPr lang="en-US" smtClean="0"/>
              <a:t>5</a:t>
            </a:fld>
            <a:endParaRPr lang="en-US"/>
          </a:p>
        </p:txBody>
      </p:sp>
    </p:spTree>
    <p:extLst>
      <p:ext uri="{BB962C8B-B14F-4D97-AF65-F5344CB8AC3E}">
        <p14:creationId xmlns:p14="http://schemas.microsoft.com/office/powerpoint/2010/main" val="38085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shows items that belonged to a wealthy family in Egypt. This display was photographed at the Egyptian Museum and Papyrus Collection</a:t>
            </a:r>
            <a:r>
              <a:rPr lang="en-US" baseline="0" dirty="0"/>
              <a:t> in</a:t>
            </a:r>
            <a:r>
              <a:rPr lang="en-US" dirty="0"/>
              <a:t> Berlin.</a:t>
            </a:r>
          </a:p>
          <a:p>
            <a:endParaRPr lang="en-US" dirty="0"/>
          </a:p>
          <a:p>
            <a:r>
              <a:rPr lang="en-US" dirty="0"/>
              <a:t>adr070511619</a:t>
            </a:r>
          </a:p>
        </p:txBody>
      </p:sp>
      <p:sp>
        <p:nvSpPr>
          <p:cNvPr id="4" name="Slide Number Placeholder 3"/>
          <p:cNvSpPr>
            <a:spLocks noGrp="1"/>
          </p:cNvSpPr>
          <p:nvPr>
            <p:ph type="sldNum" sz="quarter" idx="10"/>
          </p:nvPr>
        </p:nvSpPr>
        <p:spPr/>
        <p:txBody>
          <a:bodyPr/>
          <a:lstStyle/>
          <a:p>
            <a:fld id="{4E4946A3-FD68-4E77-9DEF-1E7536A4AD96}" type="slidenum">
              <a:rPr lang="en-US" smtClean="0"/>
              <a:t>6</a:t>
            </a:fld>
            <a:endParaRPr lang="en-US"/>
          </a:p>
        </p:txBody>
      </p:sp>
    </p:spTree>
    <p:extLst>
      <p:ext uri="{BB962C8B-B14F-4D97-AF65-F5344CB8AC3E}">
        <p14:creationId xmlns:p14="http://schemas.microsoft.com/office/powerpoint/2010/main" val="1294948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A71DFB-4943-4537-842F-CAE432A7283D}" type="slidenum">
              <a:rPr lang="en-US"/>
              <a:pPr/>
              <a:t>7</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sz="1200" b="0" i="0" kern="1200" dirty="0">
                <a:solidFill>
                  <a:schemeClr val="tx1"/>
                </a:solidFill>
                <a:effectLst/>
                <a:latin typeface="+mn-lt"/>
                <a:ea typeface="+mn-ea"/>
                <a:cs typeface="+mn-cs"/>
              </a:rPr>
              <a:t>This</a:t>
            </a:r>
            <a:r>
              <a:rPr lang="en-US" sz="1200" b="0" i="0" kern="1200" baseline="0" dirty="0">
                <a:solidFill>
                  <a:schemeClr val="tx1"/>
                </a:solidFill>
                <a:effectLst/>
                <a:latin typeface="+mn-lt"/>
                <a:ea typeface="+mn-ea"/>
                <a:cs typeface="+mn-cs"/>
              </a:rPr>
              <a:t> American Colony photograph was taken </a:t>
            </a:r>
            <a:r>
              <a:rPr lang="en-US" sz="1200" b="0" i="0" kern="1200" dirty="0">
                <a:solidFill>
                  <a:schemeClr val="tx1"/>
                </a:solidFill>
                <a:effectLst/>
                <a:latin typeface="+mn-lt"/>
                <a:ea typeface="+mn-ea"/>
                <a:cs typeface="+mn-cs"/>
              </a:rPr>
              <a:t>between 1898 and 1946.</a:t>
            </a:r>
          </a:p>
          <a:p>
            <a:endParaRPr lang="en-US" sz="1200" b="0" i="0" kern="1200" dirty="0">
              <a:solidFill>
                <a:schemeClr val="tx1"/>
              </a:solidFill>
              <a:effectLst/>
              <a:latin typeface="+mn-lt"/>
              <a:ea typeface="+mn-ea"/>
              <a:cs typeface="+mn-cs"/>
            </a:endParaRPr>
          </a:p>
          <a:p>
            <a:r>
              <a:rPr lang="en-US" sz="1200" dirty="0"/>
              <a:t>mat10186</a:t>
            </a:r>
            <a:endParaRPr lang="en-US" dirty="0"/>
          </a:p>
        </p:txBody>
      </p:sp>
    </p:spTree>
    <p:extLst>
      <p:ext uri="{BB962C8B-B14F-4D97-AF65-F5344CB8AC3E}">
        <p14:creationId xmlns:p14="http://schemas.microsoft.com/office/powerpoint/2010/main" val="1658761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A71DFB-4943-4537-842F-CAE432A7283D}" type="slidenum">
              <a:rPr lang="en-US"/>
              <a:pPr/>
              <a:t>8</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dirty="0"/>
              <a:t>This relief was photographed at the Metropolitan Museum of Art in New York City.</a:t>
            </a:r>
          </a:p>
          <a:p>
            <a:endParaRPr lang="en-US" dirty="0"/>
          </a:p>
          <a:p>
            <a:r>
              <a:rPr lang="en-US" dirty="0"/>
              <a:t>adr1605232252</a:t>
            </a:r>
          </a:p>
        </p:txBody>
      </p:sp>
    </p:spTree>
    <p:extLst>
      <p:ext uri="{BB962C8B-B14F-4D97-AF65-F5344CB8AC3E}">
        <p14:creationId xmlns:p14="http://schemas.microsoft.com/office/powerpoint/2010/main" val="1779212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j-lt"/>
                <a:ea typeface="Calibri"/>
              </a:rPr>
              <a:t>Kiriath Gath is located on the southern coastal plain of Israel about 25 miles (40 km) southwest of Bethlehem.</a:t>
            </a:r>
          </a:p>
          <a:p>
            <a:endParaRPr lang="en-US" sz="1200" dirty="0">
              <a:effectLst/>
              <a:latin typeface="Times New Roman"/>
            </a:endParaRPr>
          </a:p>
          <a:p>
            <a:r>
              <a:rPr lang="en-US" dirty="0"/>
              <a:t>tb052203320</a:t>
            </a:r>
          </a:p>
        </p:txBody>
      </p:sp>
      <p:sp>
        <p:nvSpPr>
          <p:cNvPr id="4" name="Slide Number Placeholder 3"/>
          <p:cNvSpPr>
            <a:spLocks noGrp="1"/>
          </p:cNvSpPr>
          <p:nvPr>
            <p:ph type="sldNum" sz="quarter" idx="10"/>
          </p:nvPr>
        </p:nvSpPr>
        <p:spPr/>
        <p:txBody>
          <a:bodyPr/>
          <a:lstStyle/>
          <a:p>
            <a:fld id="{4E4946A3-FD68-4E77-9DEF-1E7536A4AD96}" type="slidenum">
              <a:rPr lang="en-US" smtClean="0"/>
              <a:t>9</a:t>
            </a:fld>
            <a:endParaRPr lang="en-US"/>
          </a:p>
        </p:txBody>
      </p:sp>
    </p:spTree>
    <p:extLst>
      <p:ext uri="{BB962C8B-B14F-4D97-AF65-F5344CB8AC3E}">
        <p14:creationId xmlns:p14="http://schemas.microsoft.com/office/powerpoint/2010/main" val="908967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754077-4F67-407A-91D1-C0F87332270D}"/>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7">
            <a:extLst>
              <a:ext uri="{FF2B5EF4-FFF2-40B4-BE49-F238E27FC236}">
                <a16:creationId xmlns:a16="http://schemas.microsoft.com/office/drawing/2014/main" id="{946CDFF6-DC76-4CE0-8A46-71F5DB7AC7D6}"/>
              </a:ext>
            </a:extLst>
          </p:cNvPr>
          <p:cNvSpPr>
            <a:spLocks noGrp="1"/>
          </p:cNvSpPr>
          <p:nvPr>
            <p:ph type="title" hasCustomPrompt="1"/>
          </p:nvPr>
        </p:nvSpPr>
        <p:spPr>
          <a:xfrm>
            <a:off x="0" y="3227832"/>
            <a:ext cx="9144000" cy="585216"/>
          </a:xfrm>
          <a:noFill/>
        </p:spPr>
        <p:txBody>
          <a:bodyPr anchor="ctr" anchorCtr="0">
            <a:noAutofit/>
          </a:bodyPr>
          <a:lstStyle>
            <a:lvl1pPr marL="0" algn="ctr" defTabSz="914400" rtl="0" eaLnBrk="1" fontAlgn="base" latinLnBrk="0" hangingPunct="1">
              <a:spcBef>
                <a:spcPct val="0"/>
              </a:spcBef>
              <a:spcAft>
                <a:spcPct val="0"/>
              </a:spcAft>
              <a:defRPr lang="en-US" sz="2800" b="1" i="0" cap="all" spc="300" baseline="0" dirty="0">
                <a:solidFill>
                  <a:srgbClr val="FEFFFF"/>
                </a:solidFill>
                <a:latin typeface="+mj-lt"/>
                <a:cs typeface="Calibri" panose="020F0502020204030204" pitchFamily="34" charset="0"/>
              </a:defRPr>
            </a:lvl1pPr>
          </a:lstStyle>
          <a:p>
            <a:r>
              <a:rPr lang="en-US" dirty="0"/>
              <a:t>Chapter</a:t>
            </a:r>
          </a:p>
        </p:txBody>
      </p:sp>
    </p:spTree>
    <p:extLst>
      <p:ext uri="{BB962C8B-B14F-4D97-AF65-F5344CB8AC3E}">
        <p14:creationId xmlns:p14="http://schemas.microsoft.com/office/powerpoint/2010/main" val="278794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21C66B-4871-4E97-8C98-4AB1B90A13EB}"/>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0" y="6519672"/>
            <a:ext cx="8074152" cy="338328"/>
          </a:xfrm>
          <a:solidFill>
            <a:srgbClr val="010000"/>
          </a:solidFill>
        </p:spPr>
        <p:txBody>
          <a:bodyPr anchor="b" anchorCtr="0">
            <a:noAutofit/>
          </a:bodyPr>
          <a:lstStyle>
            <a:lvl1pPr marL="0" indent="0">
              <a:spcBef>
                <a:spcPts val="0"/>
              </a:spcBef>
              <a:buNone/>
              <a:defRPr sz="1600" i="0">
                <a:solidFill>
                  <a:srgbClr val="FEFFFF"/>
                </a:solidFill>
                <a:latin typeface="Calibri" panose="020F0502020204030204" pitchFamily="34" charset="0"/>
                <a:cs typeface="Calibri" panose="020F0502020204030204" pitchFamily="34" charset="0"/>
              </a:defRPr>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rgbClr val="010000"/>
          </a:solidFill>
        </p:spPr>
        <p:txBody>
          <a:bodyPr anchor="b" anchorCtr="0">
            <a:noAutofit/>
          </a:bodyPr>
          <a:lstStyle>
            <a:lvl1pPr marL="342900" indent="-342900" algn="r">
              <a:spcBef>
                <a:spcPts val="0"/>
              </a:spcBef>
              <a:buFont typeface="+mj-lt"/>
              <a:buNone/>
              <a:defRPr lang="en-US" sz="1600" kern="1200" dirty="0">
                <a:solidFill>
                  <a:srgbClr val="FEFFFF"/>
                </a:solidFill>
                <a:latin typeface="Calibri" panose="020F0502020204030204" pitchFamily="34" charset="0"/>
                <a:ea typeface="+mn-ea"/>
                <a:cs typeface="Calibri" panose="020F0502020204030204" pitchFamily="34" charset="0"/>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9332"/>
          </a:xfrm>
          <a:solidFill>
            <a:srgbClr val="000000"/>
          </a:solidFill>
        </p:spPr>
        <p:txBody>
          <a:bodyPr anchor="ctr" anchorCtr="0">
            <a:noAutofit/>
          </a:bodyPr>
          <a:lstStyle>
            <a:lvl1pPr marL="0" algn="l" defTabSz="914400" rtl="0" eaLnBrk="1" fontAlgn="base" latinLnBrk="0" hangingPunct="1">
              <a:spcBef>
                <a:spcPct val="0"/>
              </a:spcBef>
              <a:spcAft>
                <a:spcPct val="0"/>
              </a:spcAft>
              <a:defRPr lang="en-US" sz="1800" i="1" dirty="0">
                <a:solidFill>
                  <a:srgbClr val="FE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8243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643A83-CC93-44D9-BC3E-EFDFB76602A7}"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36866-7909-4FA5-8D06-7EA27414A1CE}" type="slidenum">
              <a:rPr lang="en-US" smtClean="0"/>
              <a:pPr/>
              <a:t>‹#›</a:t>
            </a:fld>
            <a:endParaRPr lang="en-US"/>
          </a:p>
        </p:txBody>
      </p:sp>
    </p:spTree>
    <p:extLst>
      <p:ext uri="{BB962C8B-B14F-4D97-AF65-F5344CB8AC3E}">
        <p14:creationId xmlns:p14="http://schemas.microsoft.com/office/powerpoint/2010/main" val="12196432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43A83-CC93-44D9-BC3E-EFDFB76602A7}" type="datetimeFigureOut">
              <a:rPr lang="en-US" smtClean="0"/>
              <a:t>5/13/2020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36866-7909-4FA5-8D06-7EA27414A1CE}" type="slidenum">
              <a:rPr lang="en-US" smtClean="0"/>
              <a:t>‹#›</a:t>
            </a:fld>
            <a:endParaRPr lang="en-US"/>
          </a:p>
        </p:txBody>
      </p:sp>
    </p:spTree>
    <p:extLst>
      <p:ext uri="{BB962C8B-B14F-4D97-AF65-F5344CB8AC3E}">
        <p14:creationId xmlns:p14="http://schemas.microsoft.com/office/powerpoint/2010/main" val="3670653478"/>
      </p:ext>
    </p:extLst>
  </p:cSld>
  <p:clrMap bg1="dk1" tx1="lt1" bg2="dk2" tx2="lt2" accent1="accent1" accent2="accent2" accent3="accent3" accent4="accent4" accent5="accent5" accent6="accent6" hlink="hlink" folHlink="folHlink"/>
  <p:sldLayoutIdLst>
    <p:sldLayoutId id="2147483703" r:id="rId1"/>
    <p:sldLayoutId id="2147483702" r:id="rId2"/>
    <p:sldLayoutId id="214748370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generated with high confidence">
            <a:extLst>
              <a:ext uri="{FF2B5EF4-FFF2-40B4-BE49-F238E27FC236}">
                <a16:creationId xmlns:a16="http://schemas.microsoft.com/office/drawing/2014/main" id="{A61D530D-27E4-4262-B46B-4AC3B06EF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2"/>
            <a:ext cx="9144006" cy="6858004"/>
          </a:xfrm>
          <a:prstGeom prst="rect">
            <a:avLst/>
          </a:prstGeom>
        </p:spPr>
      </p:pic>
      <p:sp>
        <p:nvSpPr>
          <p:cNvPr id="5" name="Title 4"/>
          <p:cNvSpPr>
            <a:spLocks noGrp="1"/>
          </p:cNvSpPr>
          <p:nvPr>
            <p:ph type="title"/>
          </p:nvPr>
        </p:nvSpPr>
        <p:spPr/>
        <p:txBody>
          <a:bodyPr/>
          <a:lstStyle/>
          <a:p>
            <a:r>
              <a:rPr lang="en-US" dirty="0"/>
              <a:t>RUTH 2</a:t>
            </a:r>
          </a:p>
        </p:txBody>
      </p:sp>
    </p:spTree>
    <p:extLst>
      <p:ext uri="{BB962C8B-B14F-4D97-AF65-F5344CB8AC3E}">
        <p14:creationId xmlns:p14="http://schemas.microsoft.com/office/powerpoint/2010/main" val="4170379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dry grass field&#10;&#10;Description generated with very high confidence">
            <a:extLst>
              <a:ext uri="{FF2B5EF4-FFF2-40B4-BE49-F238E27FC236}">
                <a16:creationId xmlns:a16="http://schemas.microsoft.com/office/drawing/2014/main" id="{E2A446EB-FE65-4E74-8431-2BC959CAC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a:extLst>
              <a:ext uri="{FF2B5EF4-FFF2-40B4-BE49-F238E27FC236}">
                <a16:creationId xmlns:a16="http://schemas.microsoft.com/office/drawing/2014/main" id="{69AB2833-5B25-4DD1-8EA4-F1CA730989BC}"/>
              </a:ext>
            </a:extLst>
          </p:cNvPr>
          <p:cNvSpPr>
            <a:spLocks noGrp="1"/>
          </p:cNvSpPr>
          <p:nvPr>
            <p:ph type="body" sz="quarter" idx="10"/>
          </p:nvPr>
        </p:nvSpPr>
        <p:spPr/>
        <p:txBody>
          <a:bodyPr/>
          <a:lstStyle/>
          <a:p>
            <a:r>
              <a:rPr lang="en-US" dirty="0"/>
              <a:t>Wheat left on edge of field in Sorek Valley near Timnah</a:t>
            </a:r>
          </a:p>
        </p:txBody>
      </p:sp>
      <p:sp>
        <p:nvSpPr>
          <p:cNvPr id="3" name="Text Placeholder 2">
            <a:extLst>
              <a:ext uri="{FF2B5EF4-FFF2-40B4-BE49-F238E27FC236}">
                <a16:creationId xmlns:a16="http://schemas.microsoft.com/office/drawing/2014/main" id="{98131E1A-8624-4FB0-9DB8-822039CD92F2}"/>
              </a:ext>
            </a:extLst>
          </p:cNvPr>
          <p:cNvSpPr>
            <a:spLocks noGrp="1"/>
          </p:cNvSpPr>
          <p:nvPr>
            <p:ph type="body" sz="quarter" idx="12"/>
          </p:nvPr>
        </p:nvSpPr>
        <p:spPr/>
        <p:txBody>
          <a:bodyPr/>
          <a:lstStyle/>
          <a:p>
            <a:r>
              <a:rPr lang="en-US" dirty="0"/>
              <a:t>2:2</a:t>
            </a:r>
          </a:p>
        </p:txBody>
      </p:sp>
      <p:sp>
        <p:nvSpPr>
          <p:cNvPr id="4" name="Title 3">
            <a:extLst>
              <a:ext uri="{FF2B5EF4-FFF2-40B4-BE49-F238E27FC236}">
                <a16:creationId xmlns:a16="http://schemas.microsoft.com/office/drawing/2014/main" id="{926EFA9A-63BD-4A4F-AC88-E95C7E49BB7A}"/>
              </a:ext>
            </a:extLst>
          </p:cNvPr>
          <p:cNvSpPr>
            <a:spLocks noGrp="1"/>
          </p:cNvSpPr>
          <p:nvPr>
            <p:ph type="title"/>
          </p:nvPr>
        </p:nvSpPr>
        <p:spPr/>
        <p:txBody>
          <a:bodyPr/>
          <a:lstStyle/>
          <a:p>
            <a:r>
              <a:rPr lang="en-US" dirty="0"/>
              <a:t>Ruth . . . said to Naomi, “Let me now go to the field and glean among the ears of grain”</a:t>
            </a:r>
          </a:p>
        </p:txBody>
      </p:sp>
    </p:spTree>
    <p:extLst>
      <p:ext uri="{BB962C8B-B14F-4D97-AF65-F5344CB8AC3E}">
        <p14:creationId xmlns:p14="http://schemas.microsoft.com/office/powerpoint/2010/main" val="236009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PLBL\HVHL - the 1900s\06 Traditional Life and Customs\Ruth Story\Ruth 2,3, She began to glean in the fields behind the harvesters, mat10135.jpg"/>
          <p:cNvPicPr>
            <a:picLocks noChangeAspect="1" noChangeArrowheads="1"/>
          </p:cNvPicPr>
          <p:nvPr/>
        </p:nvPicPr>
        <p:blipFill rotWithShape="1">
          <a:blip r:embed="rId3">
            <a:extLst>
              <a:ext uri="{28A0092B-C50C-407E-A947-70E740481C1C}">
                <a14:useLocalDpi xmlns:a14="http://schemas.microsoft.com/office/drawing/2010/main" val="0"/>
              </a:ext>
            </a:extLst>
          </a:blip>
          <a:srcRect t="1540"/>
          <a:stretch/>
        </p:blipFill>
        <p:spPr bwMode="auto">
          <a:xfrm>
            <a:off x="0" y="371697"/>
            <a:ext cx="9144000" cy="611460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p:nvPr>
        </p:nvSpPr>
        <p:spPr/>
        <p:txBody>
          <a:bodyPr/>
          <a:lstStyle/>
          <a:p>
            <a:r>
              <a:rPr lang="en-US" dirty="0"/>
              <a:t>Reapers and gleaners, from a reenactment of the story of Ruth</a:t>
            </a:r>
          </a:p>
        </p:txBody>
      </p:sp>
      <p:sp>
        <p:nvSpPr>
          <p:cNvPr id="4" name="Text Placeholder 3"/>
          <p:cNvSpPr>
            <a:spLocks noGrp="1"/>
          </p:cNvSpPr>
          <p:nvPr>
            <p:ph type="body" sz="quarter" idx="12"/>
          </p:nvPr>
        </p:nvSpPr>
        <p:spPr/>
        <p:txBody>
          <a:bodyPr/>
          <a:lstStyle/>
          <a:p>
            <a:r>
              <a:rPr lang="en-US"/>
              <a:t>2:3</a:t>
            </a:r>
            <a:endParaRPr lang="en-US" dirty="0"/>
          </a:p>
        </p:txBody>
      </p:sp>
      <p:sp>
        <p:nvSpPr>
          <p:cNvPr id="2" name="Title 1"/>
          <p:cNvSpPr>
            <a:spLocks noGrp="1"/>
          </p:cNvSpPr>
          <p:nvPr>
            <p:ph type="title"/>
          </p:nvPr>
        </p:nvSpPr>
        <p:spPr/>
        <p:txBody>
          <a:bodyPr/>
          <a:lstStyle/>
          <a:p>
            <a:r>
              <a:rPr lang="en-US" dirty="0"/>
              <a:t>So she departed and went and gleaned in the field behind the reapers</a:t>
            </a:r>
          </a:p>
        </p:txBody>
      </p:sp>
    </p:spTree>
    <p:extLst>
      <p:ext uri="{BB962C8B-B14F-4D97-AF65-F5344CB8AC3E}">
        <p14:creationId xmlns:p14="http://schemas.microsoft.com/office/powerpoint/2010/main" val="1084666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PLBL\04 Judah and the Dead Sea\Bethlehem\Women harvesting wheat near Bethlehem, cd060087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6090"/>
            <a:ext cx="9144000" cy="602582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p:nvPr>
        </p:nvSpPr>
        <p:spPr/>
        <p:txBody>
          <a:bodyPr/>
          <a:lstStyle/>
          <a:p>
            <a:r>
              <a:rPr lang="en-US" dirty="0"/>
              <a:t>Women harvesting wheat near Bethlehem</a:t>
            </a:r>
          </a:p>
        </p:txBody>
      </p:sp>
      <p:sp>
        <p:nvSpPr>
          <p:cNvPr id="4" name="Text Placeholder 3"/>
          <p:cNvSpPr>
            <a:spLocks noGrp="1"/>
          </p:cNvSpPr>
          <p:nvPr>
            <p:ph type="body" sz="quarter" idx="12"/>
          </p:nvPr>
        </p:nvSpPr>
        <p:spPr/>
        <p:txBody>
          <a:bodyPr/>
          <a:lstStyle/>
          <a:p>
            <a:r>
              <a:rPr lang="en-US" dirty="0"/>
              <a:t>2:3</a:t>
            </a:r>
          </a:p>
        </p:txBody>
      </p:sp>
      <p:sp>
        <p:nvSpPr>
          <p:cNvPr id="2" name="Title 1"/>
          <p:cNvSpPr>
            <a:spLocks noGrp="1"/>
          </p:cNvSpPr>
          <p:nvPr>
            <p:ph type="title"/>
          </p:nvPr>
        </p:nvSpPr>
        <p:spPr/>
        <p:txBody>
          <a:bodyPr/>
          <a:lstStyle/>
          <a:p>
            <a:r>
              <a:rPr lang="en-US" dirty="0"/>
              <a:t>So she departed and went and gleaned in the field behind the reapers</a:t>
            </a:r>
          </a:p>
        </p:txBody>
      </p:sp>
    </p:spTree>
    <p:extLst>
      <p:ext uri="{BB962C8B-B14F-4D97-AF65-F5344CB8AC3E}">
        <p14:creationId xmlns:p14="http://schemas.microsoft.com/office/powerpoint/2010/main" val="492552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F31F1E-B9CD-4CCA-B070-045B3A47AF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a:extLst>
              <a:ext uri="{FF2B5EF4-FFF2-40B4-BE49-F238E27FC236}">
                <a16:creationId xmlns:a16="http://schemas.microsoft.com/office/drawing/2014/main" id="{8F354E64-6EF1-48DB-99FA-213A8540587B}"/>
              </a:ext>
            </a:extLst>
          </p:cNvPr>
          <p:cNvSpPr>
            <a:spLocks noGrp="1"/>
          </p:cNvSpPr>
          <p:nvPr>
            <p:ph type="body" sz="quarter" idx="10"/>
          </p:nvPr>
        </p:nvSpPr>
        <p:spPr/>
        <p:txBody>
          <a:bodyPr/>
          <a:lstStyle/>
          <a:p>
            <a:r>
              <a:rPr lang="en-US" dirty="0"/>
              <a:t>Arab peasants reaping in grain field</a:t>
            </a:r>
          </a:p>
        </p:txBody>
      </p:sp>
      <p:sp>
        <p:nvSpPr>
          <p:cNvPr id="3" name="Text Placeholder 2">
            <a:extLst>
              <a:ext uri="{FF2B5EF4-FFF2-40B4-BE49-F238E27FC236}">
                <a16:creationId xmlns:a16="http://schemas.microsoft.com/office/drawing/2014/main" id="{E49311A2-1B41-4A55-A5AC-F3F627F69FB2}"/>
              </a:ext>
            </a:extLst>
          </p:cNvPr>
          <p:cNvSpPr>
            <a:spLocks noGrp="1"/>
          </p:cNvSpPr>
          <p:nvPr>
            <p:ph type="body" sz="quarter" idx="12"/>
          </p:nvPr>
        </p:nvSpPr>
        <p:spPr/>
        <p:txBody>
          <a:bodyPr/>
          <a:lstStyle/>
          <a:p>
            <a:r>
              <a:rPr lang="en-US" dirty="0"/>
              <a:t>2:3</a:t>
            </a:r>
          </a:p>
        </p:txBody>
      </p:sp>
      <p:sp>
        <p:nvSpPr>
          <p:cNvPr id="4" name="Title 3">
            <a:extLst>
              <a:ext uri="{FF2B5EF4-FFF2-40B4-BE49-F238E27FC236}">
                <a16:creationId xmlns:a16="http://schemas.microsoft.com/office/drawing/2014/main" id="{2E151606-16CD-48F9-8067-AB551131B3D3}"/>
              </a:ext>
            </a:extLst>
          </p:cNvPr>
          <p:cNvSpPr>
            <a:spLocks noGrp="1"/>
          </p:cNvSpPr>
          <p:nvPr>
            <p:ph type="title"/>
          </p:nvPr>
        </p:nvSpPr>
        <p:spPr/>
        <p:txBody>
          <a:bodyPr/>
          <a:lstStyle/>
          <a:p>
            <a:r>
              <a:rPr lang="en-US" dirty="0"/>
              <a:t>So she departed and went and gleaned in the field behind the reapers</a:t>
            </a:r>
          </a:p>
        </p:txBody>
      </p:sp>
    </p:spTree>
    <p:extLst>
      <p:ext uri="{BB962C8B-B14F-4D97-AF65-F5344CB8AC3E}">
        <p14:creationId xmlns:p14="http://schemas.microsoft.com/office/powerpoint/2010/main" val="1099441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2A9E74-0B8C-4CF4-ADEB-9E48BA1E4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13" y="0"/>
            <a:ext cx="9035573" cy="6858000"/>
          </a:xfrm>
          <a:prstGeom prst="rect">
            <a:avLst/>
          </a:prstGeom>
        </p:spPr>
      </p:pic>
      <p:sp>
        <p:nvSpPr>
          <p:cNvPr id="2" name="Text Placeholder 1">
            <a:extLst>
              <a:ext uri="{FF2B5EF4-FFF2-40B4-BE49-F238E27FC236}">
                <a16:creationId xmlns:a16="http://schemas.microsoft.com/office/drawing/2014/main" id="{D02CC44E-CEC9-49A0-9F3B-948ACE1E2299}"/>
              </a:ext>
            </a:extLst>
          </p:cNvPr>
          <p:cNvSpPr>
            <a:spLocks noGrp="1"/>
          </p:cNvSpPr>
          <p:nvPr>
            <p:ph type="body" sz="quarter" idx="10"/>
          </p:nvPr>
        </p:nvSpPr>
        <p:spPr/>
        <p:txBody>
          <a:bodyPr/>
          <a:lstStyle/>
          <a:p>
            <a:r>
              <a:rPr lang="en-US" dirty="0"/>
              <a:t>Depiction of plowing, hoeing, reaping, threshing, and winnowing from tomb of </a:t>
            </a:r>
            <a:r>
              <a:rPr lang="en-US" dirty="0" err="1"/>
              <a:t>Paheri</a:t>
            </a:r>
            <a:r>
              <a:rPr lang="en-US" dirty="0"/>
              <a:t> in El-</a:t>
            </a:r>
            <a:r>
              <a:rPr lang="en-US" dirty="0" err="1"/>
              <a:t>Kab</a:t>
            </a:r>
            <a:endParaRPr lang="en-US" dirty="0"/>
          </a:p>
        </p:txBody>
      </p:sp>
      <p:sp>
        <p:nvSpPr>
          <p:cNvPr id="3" name="Text Placeholder 2">
            <a:extLst>
              <a:ext uri="{FF2B5EF4-FFF2-40B4-BE49-F238E27FC236}">
                <a16:creationId xmlns:a16="http://schemas.microsoft.com/office/drawing/2014/main" id="{D9341916-815A-4047-BA35-D01F98F30354}"/>
              </a:ext>
            </a:extLst>
          </p:cNvPr>
          <p:cNvSpPr>
            <a:spLocks noGrp="1"/>
          </p:cNvSpPr>
          <p:nvPr>
            <p:ph type="body" sz="quarter" idx="12"/>
          </p:nvPr>
        </p:nvSpPr>
        <p:spPr/>
        <p:txBody>
          <a:bodyPr/>
          <a:lstStyle/>
          <a:p>
            <a:r>
              <a:rPr lang="en-US" dirty="0"/>
              <a:t>2:3</a:t>
            </a:r>
          </a:p>
        </p:txBody>
      </p:sp>
      <p:sp>
        <p:nvSpPr>
          <p:cNvPr id="4" name="Title 3">
            <a:extLst>
              <a:ext uri="{FF2B5EF4-FFF2-40B4-BE49-F238E27FC236}">
                <a16:creationId xmlns:a16="http://schemas.microsoft.com/office/drawing/2014/main" id="{9201428C-785F-4764-B233-90EA8B211D0F}"/>
              </a:ext>
            </a:extLst>
          </p:cNvPr>
          <p:cNvSpPr>
            <a:spLocks noGrp="1"/>
          </p:cNvSpPr>
          <p:nvPr>
            <p:ph type="title"/>
          </p:nvPr>
        </p:nvSpPr>
        <p:spPr/>
        <p:txBody>
          <a:bodyPr/>
          <a:lstStyle/>
          <a:p>
            <a:r>
              <a:rPr lang="en-US" dirty="0"/>
              <a:t>So she departed and went and gleaned in the field behind the reapers</a:t>
            </a:r>
          </a:p>
        </p:txBody>
      </p:sp>
    </p:spTree>
    <p:extLst>
      <p:ext uri="{BB962C8B-B14F-4D97-AF65-F5344CB8AC3E}">
        <p14:creationId xmlns:p14="http://schemas.microsoft.com/office/powerpoint/2010/main" val="914942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2A9E74-0B8C-4CF4-ADEB-9E48BA1E4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13" y="0"/>
            <a:ext cx="9035573" cy="6858000"/>
          </a:xfrm>
          <a:prstGeom prst="rect">
            <a:avLst/>
          </a:prstGeom>
        </p:spPr>
      </p:pic>
      <p:sp>
        <p:nvSpPr>
          <p:cNvPr id="2" name="Text Placeholder 1">
            <a:extLst>
              <a:ext uri="{FF2B5EF4-FFF2-40B4-BE49-F238E27FC236}">
                <a16:creationId xmlns:a16="http://schemas.microsoft.com/office/drawing/2014/main" id="{D02CC44E-CEC9-49A0-9F3B-948ACE1E2299}"/>
              </a:ext>
            </a:extLst>
          </p:cNvPr>
          <p:cNvSpPr>
            <a:spLocks noGrp="1"/>
          </p:cNvSpPr>
          <p:nvPr>
            <p:ph type="body" sz="quarter" idx="10"/>
          </p:nvPr>
        </p:nvSpPr>
        <p:spPr/>
        <p:txBody>
          <a:bodyPr/>
          <a:lstStyle/>
          <a:p>
            <a:r>
              <a:rPr lang="en-US" dirty="0"/>
              <a:t>Depiction of plowing, hoeing, reaping, threshing, and winnowing from tomb of </a:t>
            </a:r>
            <a:r>
              <a:rPr lang="en-US" dirty="0" err="1"/>
              <a:t>Paheri</a:t>
            </a:r>
            <a:r>
              <a:rPr lang="en-US" dirty="0"/>
              <a:t> in El-</a:t>
            </a:r>
            <a:r>
              <a:rPr lang="en-US" dirty="0" err="1"/>
              <a:t>Kab</a:t>
            </a:r>
            <a:endParaRPr lang="en-US" dirty="0"/>
          </a:p>
        </p:txBody>
      </p:sp>
      <p:sp>
        <p:nvSpPr>
          <p:cNvPr id="3" name="Text Placeholder 2">
            <a:extLst>
              <a:ext uri="{FF2B5EF4-FFF2-40B4-BE49-F238E27FC236}">
                <a16:creationId xmlns:a16="http://schemas.microsoft.com/office/drawing/2014/main" id="{D9341916-815A-4047-BA35-D01F98F30354}"/>
              </a:ext>
            </a:extLst>
          </p:cNvPr>
          <p:cNvSpPr>
            <a:spLocks noGrp="1"/>
          </p:cNvSpPr>
          <p:nvPr>
            <p:ph type="body" sz="quarter" idx="12"/>
          </p:nvPr>
        </p:nvSpPr>
        <p:spPr/>
        <p:txBody>
          <a:bodyPr/>
          <a:lstStyle/>
          <a:p>
            <a:r>
              <a:rPr lang="en-US" dirty="0"/>
              <a:t>2:3</a:t>
            </a:r>
          </a:p>
        </p:txBody>
      </p:sp>
      <p:sp>
        <p:nvSpPr>
          <p:cNvPr id="4" name="Title 3">
            <a:extLst>
              <a:ext uri="{FF2B5EF4-FFF2-40B4-BE49-F238E27FC236}">
                <a16:creationId xmlns:a16="http://schemas.microsoft.com/office/drawing/2014/main" id="{9201428C-785F-4764-B233-90EA8B211D0F}"/>
              </a:ext>
            </a:extLst>
          </p:cNvPr>
          <p:cNvSpPr>
            <a:spLocks noGrp="1"/>
          </p:cNvSpPr>
          <p:nvPr>
            <p:ph type="title"/>
          </p:nvPr>
        </p:nvSpPr>
        <p:spPr/>
        <p:txBody>
          <a:bodyPr/>
          <a:lstStyle/>
          <a:p>
            <a:r>
              <a:rPr lang="en-US" dirty="0"/>
              <a:t>So she departed and went and gleaned in the field behind the reapers</a:t>
            </a:r>
          </a:p>
        </p:txBody>
      </p:sp>
      <p:sp>
        <p:nvSpPr>
          <p:cNvPr id="7" name="Text Box 1029">
            <a:extLst>
              <a:ext uri="{FF2B5EF4-FFF2-40B4-BE49-F238E27FC236}">
                <a16:creationId xmlns:a16="http://schemas.microsoft.com/office/drawing/2014/main" id="{77F6D2E0-B051-45A9-9A22-47FE2E0B2BC0}"/>
              </a:ext>
            </a:extLst>
          </p:cNvPr>
          <p:cNvSpPr txBox="1">
            <a:spLocks noChangeArrowheads="1"/>
          </p:cNvSpPr>
          <p:nvPr/>
        </p:nvSpPr>
        <p:spPr bwMode="auto">
          <a:xfrm>
            <a:off x="228600" y="4191000"/>
            <a:ext cx="1466299" cy="707886"/>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lang="en-US" sz="2000" dirty="0">
                <a:solidFill>
                  <a:srgbClr val="FFFFFF"/>
                </a:solidFill>
                <a:effectLst>
                  <a:glow rad="76200">
                    <a:srgbClr val="000000">
                      <a:alpha val="60000"/>
                    </a:srgbClr>
                  </a:glow>
                </a:effectLst>
                <a:cs typeface="Calibri" pitchFamily="34" charset="0"/>
              </a:rPr>
              <a:t>sowing seed</a:t>
            </a:r>
          </a:p>
          <a:p>
            <a:pPr algn="ctr" fontAlgn="base">
              <a:spcBef>
                <a:spcPct val="0"/>
              </a:spcBef>
              <a:spcAft>
                <a:spcPct val="0"/>
              </a:spcAft>
              <a:defRPr/>
            </a:pPr>
            <a:r>
              <a:rPr lang="en-US" sz="2000" dirty="0">
                <a:solidFill>
                  <a:srgbClr val="FFFFFF"/>
                </a:solidFill>
                <a:effectLst>
                  <a:glow rad="76200">
                    <a:srgbClr val="000000">
                      <a:alpha val="60000"/>
                    </a:srgbClr>
                  </a:glow>
                </a:effectLst>
                <a:cs typeface="Calibri" pitchFamily="34" charset="0"/>
              </a:rPr>
              <a:t>by hand</a:t>
            </a:r>
          </a:p>
        </p:txBody>
      </p:sp>
      <p:sp>
        <p:nvSpPr>
          <p:cNvPr id="8" name="Text Box 1029">
            <a:extLst>
              <a:ext uri="{FF2B5EF4-FFF2-40B4-BE49-F238E27FC236}">
                <a16:creationId xmlns:a16="http://schemas.microsoft.com/office/drawing/2014/main" id="{69DBD02C-C964-4A94-A43F-CDBCFD66EF71}"/>
              </a:ext>
            </a:extLst>
          </p:cNvPr>
          <p:cNvSpPr txBox="1">
            <a:spLocks noChangeArrowheads="1"/>
          </p:cNvSpPr>
          <p:nvPr/>
        </p:nvSpPr>
        <p:spPr bwMode="auto">
          <a:xfrm>
            <a:off x="54213" y="5669934"/>
            <a:ext cx="3042756" cy="400110"/>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lang="en-US" sz="2000">
                <a:solidFill>
                  <a:srgbClr val="FFFFFF"/>
                </a:solidFill>
                <a:effectLst>
                  <a:glow rad="76200">
                    <a:srgbClr val="000000">
                      <a:alpha val="60000"/>
                    </a:srgbClr>
                  </a:glow>
                </a:effectLst>
                <a:cs typeface="Calibri" pitchFamily="34" charset="0"/>
              </a:rPr>
              <a:t>plowing with team </a:t>
            </a:r>
            <a:r>
              <a:rPr lang="en-US" sz="2000" dirty="0">
                <a:solidFill>
                  <a:srgbClr val="FFFFFF"/>
                </a:solidFill>
                <a:effectLst>
                  <a:glow rad="76200">
                    <a:srgbClr val="000000">
                      <a:alpha val="60000"/>
                    </a:srgbClr>
                  </a:glow>
                </a:effectLst>
                <a:cs typeface="Calibri" pitchFamily="34" charset="0"/>
              </a:rPr>
              <a:t>of cattle</a:t>
            </a:r>
          </a:p>
        </p:txBody>
      </p:sp>
      <p:sp>
        <p:nvSpPr>
          <p:cNvPr id="9" name="Text Box 1029">
            <a:extLst>
              <a:ext uri="{FF2B5EF4-FFF2-40B4-BE49-F238E27FC236}">
                <a16:creationId xmlns:a16="http://schemas.microsoft.com/office/drawing/2014/main" id="{922038D8-FE4B-4B32-9383-E19AB51028ED}"/>
              </a:ext>
            </a:extLst>
          </p:cNvPr>
          <p:cNvSpPr txBox="1">
            <a:spLocks noChangeArrowheads="1"/>
          </p:cNvSpPr>
          <p:nvPr/>
        </p:nvSpPr>
        <p:spPr bwMode="auto">
          <a:xfrm>
            <a:off x="3953555" y="4626114"/>
            <a:ext cx="1530419" cy="707886"/>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lang="en-US" sz="2000" dirty="0">
                <a:solidFill>
                  <a:srgbClr val="FFFFFF"/>
                </a:solidFill>
                <a:effectLst>
                  <a:glow rad="76200">
                    <a:srgbClr val="000000">
                      <a:alpha val="60000"/>
                    </a:srgbClr>
                  </a:glow>
                </a:effectLst>
                <a:cs typeface="Calibri" pitchFamily="34" charset="0"/>
              </a:rPr>
              <a:t>plowing with</a:t>
            </a:r>
          </a:p>
          <a:p>
            <a:pPr algn="ctr" fontAlgn="base">
              <a:spcBef>
                <a:spcPct val="0"/>
              </a:spcBef>
              <a:spcAft>
                <a:spcPct val="0"/>
              </a:spcAft>
              <a:defRPr/>
            </a:pPr>
            <a:r>
              <a:rPr lang="en-US" sz="2000" dirty="0">
                <a:solidFill>
                  <a:srgbClr val="FFFFFF"/>
                </a:solidFill>
                <a:effectLst>
                  <a:glow rad="76200">
                    <a:srgbClr val="000000">
                      <a:alpha val="60000"/>
                    </a:srgbClr>
                  </a:glow>
                </a:effectLst>
                <a:cs typeface="Calibri" pitchFamily="34" charset="0"/>
              </a:rPr>
              <a:t>hoes</a:t>
            </a:r>
          </a:p>
        </p:txBody>
      </p:sp>
      <p:sp>
        <p:nvSpPr>
          <p:cNvPr id="10" name="Text Box 1029">
            <a:extLst>
              <a:ext uri="{FF2B5EF4-FFF2-40B4-BE49-F238E27FC236}">
                <a16:creationId xmlns:a16="http://schemas.microsoft.com/office/drawing/2014/main" id="{2F6AB7A4-998D-45E0-83DA-897CF485FF20}"/>
              </a:ext>
            </a:extLst>
          </p:cNvPr>
          <p:cNvSpPr txBox="1">
            <a:spLocks noChangeArrowheads="1"/>
          </p:cNvSpPr>
          <p:nvPr/>
        </p:nvSpPr>
        <p:spPr bwMode="auto">
          <a:xfrm>
            <a:off x="6185143" y="5334000"/>
            <a:ext cx="2925673" cy="400110"/>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lang="en-US" sz="2000" dirty="0">
                <a:solidFill>
                  <a:srgbClr val="FFFFFF"/>
                </a:solidFill>
                <a:effectLst>
                  <a:glow rad="76200">
                    <a:srgbClr val="000000">
                      <a:alpha val="60000"/>
                    </a:srgbClr>
                  </a:glow>
                </a:effectLst>
                <a:cs typeface="Calibri" pitchFamily="34" charset="0"/>
              </a:rPr>
              <a:t>plowing </a:t>
            </a:r>
            <a:r>
              <a:rPr lang="en-US" sz="2000">
                <a:solidFill>
                  <a:srgbClr val="FFFFFF"/>
                </a:solidFill>
                <a:effectLst>
                  <a:glow rad="76200">
                    <a:srgbClr val="000000">
                      <a:alpha val="60000"/>
                    </a:srgbClr>
                  </a:glow>
                </a:effectLst>
                <a:cs typeface="Calibri" pitchFamily="34" charset="0"/>
              </a:rPr>
              <a:t>with team of men</a:t>
            </a:r>
            <a:endParaRPr lang="en-US" sz="2000" dirty="0">
              <a:solidFill>
                <a:srgbClr val="FFFFFF"/>
              </a:solidFill>
              <a:effectLst>
                <a:glow rad="76200">
                  <a:srgbClr val="000000">
                    <a:alpha val="60000"/>
                  </a:srgbClr>
                </a:glow>
              </a:effectLst>
              <a:cs typeface="Calibri" pitchFamily="34" charset="0"/>
            </a:endParaRPr>
          </a:p>
        </p:txBody>
      </p:sp>
      <p:sp>
        <p:nvSpPr>
          <p:cNvPr id="11" name="Text Box 1029">
            <a:extLst>
              <a:ext uri="{FF2B5EF4-FFF2-40B4-BE49-F238E27FC236}">
                <a16:creationId xmlns:a16="http://schemas.microsoft.com/office/drawing/2014/main" id="{7F129182-0470-445D-AED7-70C338965E9B}"/>
              </a:ext>
            </a:extLst>
          </p:cNvPr>
          <p:cNvSpPr txBox="1">
            <a:spLocks noChangeArrowheads="1"/>
          </p:cNvSpPr>
          <p:nvPr/>
        </p:nvSpPr>
        <p:spPr bwMode="auto">
          <a:xfrm>
            <a:off x="2514600" y="3565880"/>
            <a:ext cx="2225161" cy="400110"/>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lang="en-US" sz="2000" dirty="0">
                <a:solidFill>
                  <a:srgbClr val="FFFFFF"/>
                </a:solidFill>
                <a:effectLst>
                  <a:glow rad="76200">
                    <a:srgbClr val="000000">
                      <a:alpha val="60000"/>
                    </a:srgbClr>
                  </a:glow>
                </a:effectLst>
                <a:cs typeface="Calibri" pitchFamily="34" charset="0"/>
              </a:rPr>
              <a:t>reaping with sickles</a:t>
            </a:r>
          </a:p>
        </p:txBody>
      </p:sp>
      <p:sp>
        <p:nvSpPr>
          <p:cNvPr id="12" name="Text Box 1029">
            <a:extLst>
              <a:ext uri="{FF2B5EF4-FFF2-40B4-BE49-F238E27FC236}">
                <a16:creationId xmlns:a16="http://schemas.microsoft.com/office/drawing/2014/main" id="{F15B3F78-D4C4-42C7-A71B-E613EE39B7C5}"/>
              </a:ext>
            </a:extLst>
          </p:cNvPr>
          <p:cNvSpPr txBox="1">
            <a:spLocks noChangeArrowheads="1"/>
          </p:cNvSpPr>
          <p:nvPr/>
        </p:nvSpPr>
        <p:spPr bwMode="auto">
          <a:xfrm>
            <a:off x="3843656" y="1568814"/>
            <a:ext cx="2334230" cy="400110"/>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lang="en-US" sz="2000">
                <a:solidFill>
                  <a:srgbClr val="FFFFFF"/>
                </a:solidFill>
                <a:effectLst>
                  <a:glow rad="76200">
                    <a:srgbClr val="000000">
                      <a:alpha val="60000"/>
                    </a:srgbClr>
                  </a:glow>
                </a:effectLst>
                <a:cs typeface="Calibri" pitchFamily="34" charset="0"/>
              </a:rPr>
              <a:t>threshing with cattle</a:t>
            </a:r>
            <a:endParaRPr lang="en-US" sz="2000" dirty="0">
              <a:solidFill>
                <a:srgbClr val="FFFFFF"/>
              </a:solidFill>
              <a:effectLst>
                <a:glow rad="76200">
                  <a:srgbClr val="000000">
                    <a:alpha val="60000"/>
                  </a:srgbClr>
                </a:glow>
              </a:effectLst>
              <a:cs typeface="Calibri" pitchFamily="34" charset="0"/>
            </a:endParaRPr>
          </a:p>
        </p:txBody>
      </p:sp>
      <p:sp>
        <p:nvSpPr>
          <p:cNvPr id="13" name="Text Box 1029">
            <a:extLst>
              <a:ext uri="{FF2B5EF4-FFF2-40B4-BE49-F238E27FC236}">
                <a16:creationId xmlns:a16="http://schemas.microsoft.com/office/drawing/2014/main" id="{5770A064-D255-412A-A36E-F770B2EFFA0F}"/>
              </a:ext>
            </a:extLst>
          </p:cNvPr>
          <p:cNvSpPr txBox="1">
            <a:spLocks noChangeArrowheads="1"/>
          </p:cNvSpPr>
          <p:nvPr/>
        </p:nvSpPr>
        <p:spPr bwMode="auto">
          <a:xfrm>
            <a:off x="6846127" y="1261038"/>
            <a:ext cx="2297873" cy="707886"/>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lang="en-US" sz="2000" dirty="0">
                <a:solidFill>
                  <a:srgbClr val="FFFFFF"/>
                </a:solidFill>
                <a:effectLst>
                  <a:glow rad="76200">
                    <a:srgbClr val="000000">
                      <a:alpha val="60000"/>
                    </a:srgbClr>
                  </a:glow>
                </a:effectLst>
                <a:cs typeface="Calibri" pitchFamily="34" charset="0"/>
              </a:rPr>
              <a:t>carrying baskets</a:t>
            </a:r>
          </a:p>
          <a:p>
            <a:pPr algn="ctr" fontAlgn="base">
              <a:spcBef>
                <a:spcPct val="0"/>
              </a:spcBef>
              <a:spcAft>
                <a:spcPct val="0"/>
              </a:spcAft>
              <a:defRPr/>
            </a:pPr>
            <a:r>
              <a:rPr lang="en-US" sz="2000" dirty="0">
                <a:solidFill>
                  <a:srgbClr val="FFFFFF"/>
                </a:solidFill>
                <a:effectLst>
                  <a:glow rad="76200">
                    <a:srgbClr val="000000">
                      <a:alpha val="60000"/>
                    </a:srgbClr>
                  </a:glow>
                </a:effectLst>
                <a:cs typeface="Calibri" pitchFamily="34" charset="0"/>
              </a:rPr>
              <a:t>of grain to threshing</a:t>
            </a:r>
          </a:p>
        </p:txBody>
      </p:sp>
      <p:sp>
        <p:nvSpPr>
          <p:cNvPr id="14" name="Text Box 1029">
            <a:extLst>
              <a:ext uri="{FF2B5EF4-FFF2-40B4-BE49-F238E27FC236}">
                <a16:creationId xmlns:a16="http://schemas.microsoft.com/office/drawing/2014/main" id="{7575F82C-B11A-4D97-8916-7221B72B1BEE}"/>
              </a:ext>
            </a:extLst>
          </p:cNvPr>
          <p:cNvSpPr txBox="1">
            <a:spLocks noChangeArrowheads="1"/>
          </p:cNvSpPr>
          <p:nvPr/>
        </p:nvSpPr>
        <p:spPr bwMode="auto">
          <a:xfrm>
            <a:off x="1729340" y="1445151"/>
            <a:ext cx="1847814" cy="707886"/>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lang="en-US" sz="2000" dirty="0">
                <a:solidFill>
                  <a:srgbClr val="FFFFFF"/>
                </a:solidFill>
                <a:effectLst>
                  <a:glow rad="76200">
                    <a:srgbClr val="000000">
                      <a:alpha val="60000"/>
                    </a:srgbClr>
                  </a:glow>
                </a:effectLst>
                <a:cs typeface="Calibri" pitchFamily="34" charset="0"/>
              </a:rPr>
              <a:t>winnowing with</a:t>
            </a:r>
          </a:p>
          <a:p>
            <a:pPr algn="ctr" fontAlgn="base">
              <a:spcBef>
                <a:spcPct val="0"/>
              </a:spcBef>
              <a:spcAft>
                <a:spcPct val="0"/>
              </a:spcAft>
              <a:defRPr/>
            </a:pPr>
            <a:r>
              <a:rPr lang="en-US" sz="2000" dirty="0">
                <a:solidFill>
                  <a:srgbClr val="FFFFFF"/>
                </a:solidFill>
                <a:effectLst>
                  <a:glow rad="76200">
                    <a:srgbClr val="000000">
                      <a:alpha val="60000"/>
                    </a:srgbClr>
                  </a:glow>
                </a:effectLst>
                <a:cs typeface="Calibri" pitchFamily="34" charset="0"/>
              </a:rPr>
              <a:t>hand shovels</a:t>
            </a:r>
          </a:p>
        </p:txBody>
      </p:sp>
      <p:sp>
        <p:nvSpPr>
          <p:cNvPr id="15" name="Text Box 1029">
            <a:extLst>
              <a:ext uri="{FF2B5EF4-FFF2-40B4-BE49-F238E27FC236}">
                <a16:creationId xmlns:a16="http://schemas.microsoft.com/office/drawing/2014/main" id="{F88D5768-4E9E-4DAB-9780-FFF770886766}"/>
              </a:ext>
            </a:extLst>
          </p:cNvPr>
          <p:cNvSpPr txBox="1">
            <a:spLocks noChangeArrowheads="1"/>
          </p:cNvSpPr>
          <p:nvPr/>
        </p:nvSpPr>
        <p:spPr bwMode="auto">
          <a:xfrm>
            <a:off x="93230" y="520596"/>
            <a:ext cx="1339020" cy="707886"/>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lang="en-US" sz="2000" dirty="0">
                <a:solidFill>
                  <a:srgbClr val="FFFFFF"/>
                </a:solidFill>
                <a:effectLst>
                  <a:glow rad="76200">
                    <a:srgbClr val="000000">
                      <a:alpha val="60000"/>
                    </a:srgbClr>
                  </a:glow>
                </a:effectLst>
                <a:cs typeface="Calibri" pitchFamily="34" charset="0"/>
              </a:rPr>
              <a:t>scribe atop</a:t>
            </a:r>
          </a:p>
          <a:p>
            <a:pPr algn="ctr" fontAlgn="base">
              <a:spcBef>
                <a:spcPct val="0"/>
              </a:spcBef>
              <a:spcAft>
                <a:spcPct val="0"/>
              </a:spcAft>
              <a:defRPr/>
            </a:pPr>
            <a:r>
              <a:rPr lang="en-US" sz="2000" dirty="0">
                <a:solidFill>
                  <a:srgbClr val="FFFFFF"/>
                </a:solidFill>
                <a:effectLst>
                  <a:glow rad="76200">
                    <a:srgbClr val="000000">
                      <a:alpha val="60000"/>
                    </a:srgbClr>
                  </a:glow>
                </a:effectLst>
                <a:cs typeface="Calibri" pitchFamily="34" charset="0"/>
              </a:rPr>
              <a:t>grain pile</a:t>
            </a:r>
          </a:p>
        </p:txBody>
      </p:sp>
      <p:sp>
        <p:nvSpPr>
          <p:cNvPr id="16" name="Text Box 1029">
            <a:extLst>
              <a:ext uri="{FF2B5EF4-FFF2-40B4-BE49-F238E27FC236}">
                <a16:creationId xmlns:a16="http://schemas.microsoft.com/office/drawing/2014/main" id="{790A1E74-5BA2-4CAE-B4A0-39A884760BBB}"/>
              </a:ext>
            </a:extLst>
          </p:cNvPr>
          <p:cNvSpPr txBox="1">
            <a:spLocks noChangeArrowheads="1"/>
          </p:cNvSpPr>
          <p:nvPr/>
        </p:nvSpPr>
        <p:spPr bwMode="auto">
          <a:xfrm>
            <a:off x="994406" y="2173970"/>
            <a:ext cx="3521670" cy="400110"/>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lang="en-US" sz="2000" dirty="0">
                <a:solidFill>
                  <a:srgbClr val="FFFFFF"/>
                </a:solidFill>
                <a:effectLst>
                  <a:glow rad="76200">
                    <a:srgbClr val="000000">
                      <a:alpha val="60000"/>
                    </a:srgbClr>
                  </a:glow>
                </a:effectLst>
                <a:cs typeface="Calibri" pitchFamily="34" charset="0"/>
              </a:rPr>
              <a:t>stopping to drink for work is hot</a:t>
            </a:r>
          </a:p>
        </p:txBody>
      </p:sp>
      <p:sp>
        <p:nvSpPr>
          <p:cNvPr id="17" name="Arc 16">
            <a:extLst>
              <a:ext uri="{FF2B5EF4-FFF2-40B4-BE49-F238E27FC236}">
                <a16:creationId xmlns:a16="http://schemas.microsoft.com/office/drawing/2014/main" id="{A7149FD2-51AC-4E22-97E5-8A1C5E1BB361}"/>
              </a:ext>
            </a:extLst>
          </p:cNvPr>
          <p:cNvSpPr/>
          <p:nvPr/>
        </p:nvSpPr>
        <p:spPr>
          <a:xfrm rot="21336551">
            <a:off x="4114803" y="2349547"/>
            <a:ext cx="912084" cy="914400"/>
          </a:xfrm>
          <a:prstGeom prst="arc">
            <a:avLst>
              <a:gd name="adj1" fmla="val 15509174"/>
              <a:gd name="adj2" fmla="val 20357738"/>
            </a:avLst>
          </a:prstGeom>
          <a:noFill/>
          <a:ln w="22225" cap="flat" cmpd="sng" algn="ctr">
            <a:solidFill>
              <a:srgbClr val="FFFFFF"/>
            </a:solidFill>
            <a:prstDash val="solid"/>
            <a:round/>
            <a:headEnd type="none" w="med" len="med"/>
            <a:tailEnd type="triangle" w="med" len="med"/>
          </a:ln>
          <a:effectLst>
            <a:glow rad="50800">
              <a:srgbClr val="000000">
                <a:alpha val="60000"/>
              </a:srgbClr>
            </a:glow>
            <a:outerShdw blurRad="40000" dist="20000" dir="5400000" rotWithShape="0">
              <a:srgbClr val="000000">
                <a:alpha val="38000"/>
              </a:srgbClr>
            </a:outerShdw>
          </a:effectLst>
        </p:spPr>
        <p:txBody>
          <a:bodyPr/>
          <a:lstStyle/>
          <a:p>
            <a:pPr fontAlgn="base">
              <a:spcBef>
                <a:spcPct val="0"/>
              </a:spcBef>
              <a:spcAft>
                <a:spcPct val="0"/>
              </a:spcAft>
            </a:pPr>
            <a:endParaRPr lang="en-US" sz="2400" kern="0">
              <a:solidFill>
                <a:srgbClr val="000000"/>
              </a:solidFill>
              <a:latin typeface="Arial"/>
              <a:ea typeface=""/>
              <a:cs typeface=""/>
            </a:endParaRPr>
          </a:p>
        </p:txBody>
      </p:sp>
      <p:sp>
        <p:nvSpPr>
          <p:cNvPr id="18" name="Text Box 1029">
            <a:extLst>
              <a:ext uri="{FF2B5EF4-FFF2-40B4-BE49-F238E27FC236}">
                <a16:creationId xmlns:a16="http://schemas.microsoft.com/office/drawing/2014/main" id="{2761B53E-3D7D-48A7-99D1-8A4937526DF7}"/>
              </a:ext>
            </a:extLst>
          </p:cNvPr>
          <p:cNvSpPr txBox="1">
            <a:spLocks noChangeArrowheads="1"/>
          </p:cNvSpPr>
          <p:nvPr/>
        </p:nvSpPr>
        <p:spPr bwMode="auto">
          <a:xfrm>
            <a:off x="-8292" y="1493076"/>
            <a:ext cx="1529265" cy="707886"/>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lang="en-US" sz="2000" dirty="0">
                <a:solidFill>
                  <a:srgbClr val="FFFFFF"/>
                </a:solidFill>
                <a:effectLst>
                  <a:glow rad="76200">
                    <a:srgbClr val="000000">
                      <a:alpha val="60000"/>
                    </a:srgbClr>
                  </a:glow>
                </a:effectLst>
                <a:cs typeface="Calibri" pitchFamily="34" charset="0"/>
              </a:rPr>
              <a:t>sacking grain</a:t>
            </a:r>
          </a:p>
          <a:p>
            <a:pPr algn="ctr" fontAlgn="base">
              <a:spcBef>
                <a:spcPct val="0"/>
              </a:spcBef>
              <a:spcAft>
                <a:spcPct val="0"/>
              </a:spcAft>
              <a:defRPr/>
            </a:pPr>
            <a:r>
              <a:rPr lang="en-US" sz="2000" dirty="0">
                <a:solidFill>
                  <a:srgbClr val="FFFFFF"/>
                </a:solidFill>
                <a:effectLst>
                  <a:glow rad="76200">
                    <a:srgbClr val="000000">
                      <a:alpha val="60000"/>
                    </a:srgbClr>
                  </a:glow>
                </a:effectLst>
                <a:cs typeface="Calibri" pitchFamily="34" charset="0"/>
              </a:rPr>
              <a:t>for granary</a:t>
            </a:r>
          </a:p>
        </p:txBody>
      </p:sp>
      <p:sp>
        <p:nvSpPr>
          <p:cNvPr id="19" name="Text Box 1029">
            <a:extLst>
              <a:ext uri="{FF2B5EF4-FFF2-40B4-BE49-F238E27FC236}">
                <a16:creationId xmlns:a16="http://schemas.microsoft.com/office/drawing/2014/main" id="{FF478854-229B-471C-951F-EE56CD8F00C5}"/>
              </a:ext>
            </a:extLst>
          </p:cNvPr>
          <p:cNvSpPr txBox="1">
            <a:spLocks noChangeArrowheads="1"/>
          </p:cNvSpPr>
          <p:nvPr/>
        </p:nvSpPr>
        <p:spPr bwMode="auto">
          <a:xfrm>
            <a:off x="7031352" y="3517320"/>
            <a:ext cx="2141677" cy="707886"/>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lang="en-US" sz="2000" dirty="0">
                <a:solidFill>
                  <a:srgbClr val="FFFFFF"/>
                </a:solidFill>
                <a:effectLst>
                  <a:glow rad="76200">
                    <a:srgbClr val="000000">
                      <a:alpha val="60000"/>
                    </a:srgbClr>
                  </a:glow>
                </a:effectLst>
                <a:cs typeface="Calibri" pitchFamily="34" charset="0"/>
              </a:rPr>
              <a:t>fanning jars to</a:t>
            </a:r>
          </a:p>
          <a:p>
            <a:pPr algn="ctr" fontAlgn="base">
              <a:spcBef>
                <a:spcPct val="0"/>
              </a:spcBef>
              <a:spcAft>
                <a:spcPct val="0"/>
              </a:spcAft>
              <a:defRPr/>
            </a:pPr>
            <a:r>
              <a:rPr lang="en-US" sz="2000" dirty="0">
                <a:solidFill>
                  <a:srgbClr val="FFFFFF"/>
                </a:solidFill>
                <a:effectLst>
                  <a:glow rad="76200">
                    <a:srgbClr val="000000">
                      <a:alpha val="60000"/>
                    </a:srgbClr>
                  </a:glow>
                </a:effectLst>
                <a:cs typeface="Calibri" pitchFamily="34" charset="0"/>
              </a:rPr>
              <a:t>keep contents cool</a:t>
            </a:r>
          </a:p>
        </p:txBody>
      </p:sp>
      <p:sp>
        <p:nvSpPr>
          <p:cNvPr id="20" name="Arc 19">
            <a:extLst>
              <a:ext uri="{FF2B5EF4-FFF2-40B4-BE49-F238E27FC236}">
                <a16:creationId xmlns:a16="http://schemas.microsoft.com/office/drawing/2014/main" id="{4E497757-AE6C-41A9-934C-A6C7B2C57B01}"/>
              </a:ext>
            </a:extLst>
          </p:cNvPr>
          <p:cNvSpPr/>
          <p:nvPr/>
        </p:nvSpPr>
        <p:spPr>
          <a:xfrm rot="21336551">
            <a:off x="1388773" y="4386028"/>
            <a:ext cx="912084" cy="914400"/>
          </a:xfrm>
          <a:prstGeom prst="arc">
            <a:avLst>
              <a:gd name="adj1" fmla="val 15509174"/>
              <a:gd name="adj2" fmla="val 20357738"/>
            </a:avLst>
          </a:prstGeom>
          <a:noFill/>
          <a:ln w="22225" cap="flat" cmpd="sng" algn="ctr">
            <a:solidFill>
              <a:srgbClr val="FFFFFF"/>
            </a:solidFill>
            <a:prstDash val="solid"/>
            <a:round/>
            <a:headEnd type="none" w="med" len="med"/>
            <a:tailEnd type="triangle" w="med" len="med"/>
          </a:ln>
          <a:effectLst>
            <a:glow rad="50800">
              <a:srgbClr val="000000">
                <a:alpha val="60000"/>
              </a:srgbClr>
            </a:glow>
            <a:outerShdw blurRad="40000" dist="20000" dir="5400000" rotWithShape="0">
              <a:srgbClr val="000000">
                <a:alpha val="38000"/>
              </a:srgbClr>
            </a:outerShdw>
          </a:effectLst>
        </p:spPr>
        <p:txBody>
          <a:bodyPr/>
          <a:lstStyle/>
          <a:p>
            <a:pPr fontAlgn="base">
              <a:spcBef>
                <a:spcPct val="0"/>
              </a:spcBef>
              <a:spcAft>
                <a:spcPct val="0"/>
              </a:spcAft>
            </a:pPr>
            <a:endParaRPr lang="en-US" sz="2400" kern="0">
              <a:solidFill>
                <a:srgbClr val="000000"/>
              </a:solidFill>
              <a:latin typeface="Arial"/>
              <a:ea typeface=""/>
              <a:cs typeface=""/>
            </a:endParaRPr>
          </a:p>
        </p:txBody>
      </p:sp>
      <p:sp>
        <p:nvSpPr>
          <p:cNvPr id="21" name="Text Box 1029">
            <a:extLst>
              <a:ext uri="{FF2B5EF4-FFF2-40B4-BE49-F238E27FC236}">
                <a16:creationId xmlns:a16="http://schemas.microsoft.com/office/drawing/2014/main" id="{9583DFC0-A478-4037-BB33-4A0FAC8E172A}"/>
              </a:ext>
            </a:extLst>
          </p:cNvPr>
          <p:cNvSpPr txBox="1">
            <a:spLocks noChangeArrowheads="1"/>
          </p:cNvSpPr>
          <p:nvPr/>
        </p:nvSpPr>
        <p:spPr bwMode="auto">
          <a:xfrm>
            <a:off x="3254310" y="4215563"/>
            <a:ext cx="1383712" cy="400110"/>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lang="en-US" sz="2000">
                <a:solidFill>
                  <a:srgbClr val="FFFFFF"/>
                </a:solidFill>
                <a:effectLst>
                  <a:glow rad="76200">
                    <a:srgbClr val="000000">
                      <a:alpha val="60000"/>
                    </a:srgbClr>
                  </a:glow>
                </a:effectLst>
                <a:cs typeface="Calibri" pitchFamily="34" charset="0"/>
              </a:rPr>
              <a:t>bag of seed</a:t>
            </a:r>
            <a:endParaRPr lang="en-US" sz="2000" dirty="0">
              <a:solidFill>
                <a:srgbClr val="FFFFFF"/>
              </a:solidFill>
              <a:effectLst>
                <a:glow rad="76200">
                  <a:srgbClr val="000000">
                    <a:alpha val="60000"/>
                  </a:srgbClr>
                </a:glow>
              </a:effectLst>
              <a:cs typeface="Calibri" pitchFamily="34" charset="0"/>
            </a:endParaRPr>
          </a:p>
        </p:txBody>
      </p:sp>
      <p:cxnSp>
        <p:nvCxnSpPr>
          <p:cNvPr id="22" name="Straight Arrow Connector 21">
            <a:extLst>
              <a:ext uri="{FF2B5EF4-FFF2-40B4-BE49-F238E27FC236}">
                <a16:creationId xmlns:a16="http://schemas.microsoft.com/office/drawing/2014/main" id="{4E66E472-8F2D-4C56-8133-412225B12712}"/>
              </a:ext>
            </a:extLst>
          </p:cNvPr>
          <p:cNvCxnSpPr/>
          <p:nvPr/>
        </p:nvCxnSpPr>
        <p:spPr>
          <a:xfrm flipH="1">
            <a:off x="3037285" y="4544943"/>
            <a:ext cx="340284" cy="612927"/>
          </a:xfrm>
          <a:prstGeom prst="straightConnector1">
            <a:avLst/>
          </a:prstGeom>
          <a:noFill/>
          <a:ln w="22225" cap="flat" cmpd="sng" algn="ctr">
            <a:solidFill>
              <a:srgbClr val="FFFFFF"/>
            </a:solidFill>
            <a:prstDash val="solid"/>
            <a:round/>
            <a:headEnd type="none" w="med" len="med"/>
            <a:tailEnd type="triangle" w="med" len="med"/>
          </a:ln>
          <a:effectLst>
            <a:glow rad="50800">
              <a:srgbClr val="000000">
                <a:alpha val="60000"/>
              </a:srgbClr>
            </a:glow>
            <a:outerShdw blurRad="40000" dist="20000" dir="5400000" rotWithShape="0">
              <a:srgbClr val="000000">
                <a:alpha val="38000"/>
              </a:srgbClr>
            </a:outerShdw>
          </a:effectLst>
        </p:spPr>
      </p:cxnSp>
      <p:sp>
        <p:nvSpPr>
          <p:cNvPr id="23" name="Text Box 1029">
            <a:extLst>
              <a:ext uri="{FF2B5EF4-FFF2-40B4-BE49-F238E27FC236}">
                <a16:creationId xmlns:a16="http://schemas.microsoft.com/office/drawing/2014/main" id="{7A215C44-B755-4604-8B72-E412EDFA3569}"/>
              </a:ext>
            </a:extLst>
          </p:cNvPr>
          <p:cNvSpPr txBox="1">
            <a:spLocks noChangeArrowheads="1"/>
          </p:cNvSpPr>
          <p:nvPr/>
        </p:nvSpPr>
        <p:spPr bwMode="auto">
          <a:xfrm>
            <a:off x="655235" y="2598512"/>
            <a:ext cx="1968103" cy="1015663"/>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lang="en-US" sz="2000" dirty="0">
                <a:solidFill>
                  <a:srgbClr val="FFFFFF"/>
                </a:solidFill>
                <a:effectLst>
                  <a:glow rad="76200">
                    <a:srgbClr val="000000">
                      <a:alpha val="60000"/>
                    </a:srgbClr>
                  </a:glow>
                </a:effectLst>
                <a:cs typeface="Calibri" pitchFamily="34" charset="0"/>
              </a:rPr>
              <a:t>woman and child</a:t>
            </a:r>
          </a:p>
          <a:p>
            <a:pPr algn="ctr" fontAlgn="base">
              <a:spcBef>
                <a:spcPct val="0"/>
              </a:spcBef>
              <a:spcAft>
                <a:spcPct val="0"/>
              </a:spcAft>
              <a:defRPr/>
            </a:pPr>
            <a:r>
              <a:rPr lang="en-US" sz="2000" dirty="0">
                <a:solidFill>
                  <a:srgbClr val="FFFFFF"/>
                </a:solidFill>
                <a:effectLst>
                  <a:glow rad="76200">
                    <a:srgbClr val="000000">
                      <a:alpha val="60000"/>
                    </a:srgbClr>
                  </a:glow>
                </a:effectLst>
                <a:cs typeface="Calibri" pitchFamily="34" charset="0"/>
              </a:rPr>
              <a:t>gleaning behind</a:t>
            </a:r>
          </a:p>
          <a:p>
            <a:pPr algn="ctr" fontAlgn="base">
              <a:spcBef>
                <a:spcPct val="0"/>
              </a:spcBef>
              <a:spcAft>
                <a:spcPct val="0"/>
              </a:spcAft>
              <a:defRPr/>
            </a:pPr>
            <a:r>
              <a:rPr lang="en-US" sz="2000" dirty="0">
                <a:solidFill>
                  <a:srgbClr val="FFFFFF"/>
                </a:solidFill>
                <a:effectLst>
                  <a:glow rad="76200">
                    <a:srgbClr val="000000">
                      <a:alpha val="60000"/>
                    </a:srgbClr>
                  </a:glow>
                </a:effectLst>
                <a:cs typeface="Calibri" pitchFamily="34" charset="0"/>
              </a:rPr>
              <a:t>reapers</a:t>
            </a:r>
          </a:p>
        </p:txBody>
      </p:sp>
    </p:spTree>
    <p:extLst>
      <p:ext uri="{BB962C8B-B14F-4D97-AF65-F5344CB8AC3E}">
        <p14:creationId xmlns:p14="http://schemas.microsoft.com/office/powerpoint/2010/main" val="17662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2ED93A-ED53-4B60-9240-740AF1D40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9072" y="0"/>
            <a:ext cx="5705856" cy="6858000"/>
          </a:xfrm>
          <a:prstGeom prst="rect">
            <a:avLst/>
          </a:prstGeom>
        </p:spPr>
      </p:pic>
      <p:pic>
        <p:nvPicPr>
          <p:cNvPr id="8" name="Picture 7">
            <a:extLst>
              <a:ext uri="{FF2B5EF4-FFF2-40B4-BE49-F238E27FC236}">
                <a16:creationId xmlns:a16="http://schemas.microsoft.com/office/drawing/2014/main" id="{3B55BD43-0250-40C2-8FE0-C18E1E3E7D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7319" y="33951"/>
            <a:ext cx="5649362" cy="6790099"/>
          </a:xfrm>
          <a:prstGeom prst="rect">
            <a:avLst/>
          </a:prstGeom>
        </p:spPr>
      </p:pic>
      <p:pic>
        <p:nvPicPr>
          <p:cNvPr id="10" name="Picture 9">
            <a:extLst>
              <a:ext uri="{FF2B5EF4-FFF2-40B4-BE49-F238E27FC236}">
                <a16:creationId xmlns:a16="http://schemas.microsoft.com/office/drawing/2014/main" id="{BCA92F45-CA6F-4879-BBCB-EA9C5ABDC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9072" y="0"/>
            <a:ext cx="5705856" cy="6858000"/>
          </a:xfrm>
          <a:prstGeom prst="rect">
            <a:avLst/>
          </a:prstGeom>
        </p:spPr>
      </p:pic>
      <p:sp>
        <p:nvSpPr>
          <p:cNvPr id="2" name="Text Placeholder 1">
            <a:extLst>
              <a:ext uri="{FF2B5EF4-FFF2-40B4-BE49-F238E27FC236}">
                <a16:creationId xmlns:a16="http://schemas.microsoft.com/office/drawing/2014/main" id="{50C53678-3D2A-4D4E-83AA-F45411A47FC2}"/>
              </a:ext>
            </a:extLst>
          </p:cNvPr>
          <p:cNvSpPr>
            <a:spLocks noGrp="1"/>
          </p:cNvSpPr>
          <p:nvPr>
            <p:ph type="body" sz="quarter" idx="10"/>
          </p:nvPr>
        </p:nvSpPr>
        <p:spPr/>
        <p:txBody>
          <a:bodyPr/>
          <a:lstStyle/>
          <a:p>
            <a:r>
              <a:rPr lang="en-US" dirty="0"/>
              <a:t>Depiction of Ramesses III reaping, from the Mortuary Temple at </a:t>
            </a:r>
            <a:r>
              <a:rPr lang="en-US" dirty="0" err="1"/>
              <a:t>Medinet</a:t>
            </a:r>
            <a:r>
              <a:rPr lang="en-US" dirty="0"/>
              <a:t> </a:t>
            </a:r>
            <a:r>
              <a:rPr lang="en-US" dirty="0" err="1"/>
              <a:t>Habu</a:t>
            </a:r>
            <a:endParaRPr lang="en-US" dirty="0"/>
          </a:p>
        </p:txBody>
      </p:sp>
      <p:sp>
        <p:nvSpPr>
          <p:cNvPr id="3" name="Text Placeholder 2">
            <a:extLst>
              <a:ext uri="{FF2B5EF4-FFF2-40B4-BE49-F238E27FC236}">
                <a16:creationId xmlns:a16="http://schemas.microsoft.com/office/drawing/2014/main" id="{78293516-DE89-4680-B625-BB1030B2921F}"/>
              </a:ext>
            </a:extLst>
          </p:cNvPr>
          <p:cNvSpPr>
            <a:spLocks noGrp="1"/>
          </p:cNvSpPr>
          <p:nvPr>
            <p:ph type="body" sz="quarter" idx="12"/>
          </p:nvPr>
        </p:nvSpPr>
        <p:spPr/>
        <p:txBody>
          <a:bodyPr/>
          <a:lstStyle/>
          <a:p>
            <a:r>
              <a:rPr lang="en-US" dirty="0"/>
              <a:t>2:3</a:t>
            </a:r>
          </a:p>
        </p:txBody>
      </p:sp>
      <p:sp>
        <p:nvSpPr>
          <p:cNvPr id="4" name="Title 3">
            <a:extLst>
              <a:ext uri="{FF2B5EF4-FFF2-40B4-BE49-F238E27FC236}">
                <a16:creationId xmlns:a16="http://schemas.microsoft.com/office/drawing/2014/main" id="{2FA480AD-1346-4846-A139-697D74E48CB2}"/>
              </a:ext>
            </a:extLst>
          </p:cNvPr>
          <p:cNvSpPr>
            <a:spLocks noGrp="1"/>
          </p:cNvSpPr>
          <p:nvPr>
            <p:ph type="title"/>
          </p:nvPr>
        </p:nvSpPr>
        <p:spPr/>
        <p:txBody>
          <a:bodyPr/>
          <a:lstStyle/>
          <a:p>
            <a:r>
              <a:rPr lang="en-US" dirty="0"/>
              <a:t>So she departed and went and gleaned in the field behind the reapers</a:t>
            </a:r>
          </a:p>
        </p:txBody>
      </p:sp>
    </p:spTree>
    <p:extLst>
      <p:ext uri="{BB962C8B-B14F-4D97-AF65-F5344CB8AC3E}">
        <p14:creationId xmlns:p14="http://schemas.microsoft.com/office/powerpoint/2010/main" val="3032065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F024F7-FD83-4267-A710-4770EA877335}"/>
              </a:ext>
            </a:extLst>
          </p:cNvPr>
          <p:cNvSpPr>
            <a:spLocks noGrp="1"/>
          </p:cNvSpPr>
          <p:nvPr>
            <p:ph type="body" sz="quarter" idx="10"/>
          </p:nvPr>
        </p:nvSpPr>
        <p:spPr/>
        <p:txBody>
          <a:bodyPr/>
          <a:lstStyle/>
          <a:p>
            <a:r>
              <a:rPr lang="en-US" dirty="0"/>
              <a:t>Iron scythe (or sickle) from Beth </a:t>
            </a:r>
            <a:r>
              <a:rPr lang="en-US" dirty="0" err="1"/>
              <a:t>Shemesh</a:t>
            </a:r>
            <a:r>
              <a:rPr lang="en-US" dirty="0"/>
              <a:t>, 701–586 BC</a:t>
            </a:r>
          </a:p>
        </p:txBody>
      </p:sp>
      <p:sp>
        <p:nvSpPr>
          <p:cNvPr id="3" name="Text Placeholder 2">
            <a:extLst>
              <a:ext uri="{FF2B5EF4-FFF2-40B4-BE49-F238E27FC236}">
                <a16:creationId xmlns:a16="http://schemas.microsoft.com/office/drawing/2014/main" id="{6097BD73-CDDD-4988-A43F-DAB9C586FB17}"/>
              </a:ext>
            </a:extLst>
          </p:cNvPr>
          <p:cNvSpPr>
            <a:spLocks noGrp="1"/>
          </p:cNvSpPr>
          <p:nvPr>
            <p:ph type="body" sz="quarter" idx="12"/>
          </p:nvPr>
        </p:nvSpPr>
        <p:spPr/>
        <p:txBody>
          <a:bodyPr/>
          <a:lstStyle/>
          <a:p>
            <a:r>
              <a:rPr lang="en-US" dirty="0"/>
              <a:t>2:3</a:t>
            </a:r>
          </a:p>
        </p:txBody>
      </p:sp>
      <p:sp>
        <p:nvSpPr>
          <p:cNvPr id="4" name="Title 3">
            <a:extLst>
              <a:ext uri="{FF2B5EF4-FFF2-40B4-BE49-F238E27FC236}">
                <a16:creationId xmlns:a16="http://schemas.microsoft.com/office/drawing/2014/main" id="{7552DC7D-1FBB-4B29-86F4-681137F8C039}"/>
              </a:ext>
            </a:extLst>
          </p:cNvPr>
          <p:cNvSpPr>
            <a:spLocks noGrp="1"/>
          </p:cNvSpPr>
          <p:nvPr>
            <p:ph type="title"/>
          </p:nvPr>
        </p:nvSpPr>
        <p:spPr/>
        <p:txBody>
          <a:bodyPr/>
          <a:lstStyle/>
          <a:p>
            <a:r>
              <a:rPr lang="en-US" dirty="0"/>
              <a:t>So she departed and went and gleaned in the field behind the reapers</a:t>
            </a:r>
          </a:p>
        </p:txBody>
      </p:sp>
      <p:pic>
        <p:nvPicPr>
          <p:cNvPr id="6" name="Picture 5">
            <a:extLst>
              <a:ext uri="{FF2B5EF4-FFF2-40B4-BE49-F238E27FC236}">
                <a16:creationId xmlns:a16="http://schemas.microsoft.com/office/drawing/2014/main" id="{5DC1C350-4C2E-4E38-B865-B089F128D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3292"/>
            <a:ext cx="9144000" cy="4471416"/>
          </a:xfrm>
          <a:prstGeom prst="rect">
            <a:avLst/>
          </a:prstGeom>
        </p:spPr>
      </p:pic>
    </p:spTree>
    <p:extLst>
      <p:ext uri="{BB962C8B-B14F-4D97-AF65-F5344CB8AC3E}">
        <p14:creationId xmlns:p14="http://schemas.microsoft.com/office/powerpoint/2010/main" val="3084718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rock&#10;&#10;Description generated with high confidence">
            <a:extLst>
              <a:ext uri="{FF2B5EF4-FFF2-40B4-BE49-F238E27FC236}">
                <a16:creationId xmlns:a16="http://schemas.microsoft.com/office/drawing/2014/main" id="{0E6329FF-36A5-4CB8-A4F9-895FDB18AA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9536"/>
            <a:ext cx="9144000" cy="5138928"/>
          </a:xfrm>
          <a:prstGeom prst="rect">
            <a:avLst/>
          </a:prstGeom>
        </p:spPr>
      </p:pic>
      <p:sp>
        <p:nvSpPr>
          <p:cNvPr id="3" name="Text Placeholder 2"/>
          <p:cNvSpPr>
            <a:spLocks noGrp="1"/>
          </p:cNvSpPr>
          <p:nvPr>
            <p:ph type="body" sz="quarter" idx="10"/>
          </p:nvPr>
        </p:nvSpPr>
        <p:spPr/>
        <p:txBody>
          <a:bodyPr/>
          <a:lstStyle/>
          <a:p>
            <a:r>
              <a:rPr lang="en-US" dirty="0"/>
              <a:t>Environs of Bethlehem (aerial view from the northwest)</a:t>
            </a:r>
          </a:p>
        </p:txBody>
      </p:sp>
      <p:sp>
        <p:nvSpPr>
          <p:cNvPr id="4" name="Text Placeholder 3"/>
          <p:cNvSpPr>
            <a:spLocks noGrp="1"/>
          </p:cNvSpPr>
          <p:nvPr>
            <p:ph type="body" sz="quarter" idx="12"/>
          </p:nvPr>
        </p:nvSpPr>
        <p:spPr/>
        <p:txBody>
          <a:bodyPr/>
          <a:lstStyle/>
          <a:p>
            <a:r>
              <a:rPr lang="en-US" dirty="0"/>
              <a:t>2:3</a:t>
            </a:r>
          </a:p>
        </p:txBody>
      </p:sp>
      <p:sp>
        <p:nvSpPr>
          <p:cNvPr id="2" name="Title 1"/>
          <p:cNvSpPr>
            <a:spLocks noGrp="1"/>
          </p:cNvSpPr>
          <p:nvPr>
            <p:ph type="title"/>
          </p:nvPr>
        </p:nvSpPr>
        <p:spPr/>
        <p:txBody>
          <a:bodyPr/>
          <a:lstStyle/>
          <a:p>
            <a:r>
              <a:rPr lang="en-US" dirty="0"/>
              <a:t>She happened to come to the part of the field that belonged to Boaz . . . of the clan of </a:t>
            </a:r>
            <a:r>
              <a:rPr lang="en-US" dirty="0" err="1"/>
              <a:t>Elimelech</a:t>
            </a:r>
            <a:endParaRPr lang="en-US" dirty="0"/>
          </a:p>
        </p:txBody>
      </p:sp>
    </p:spTree>
    <p:extLst>
      <p:ext uri="{BB962C8B-B14F-4D97-AF65-F5344CB8AC3E}">
        <p14:creationId xmlns:p14="http://schemas.microsoft.com/office/powerpoint/2010/main" val="338909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rock&#10;&#10;Description generated with high confidence">
            <a:extLst>
              <a:ext uri="{FF2B5EF4-FFF2-40B4-BE49-F238E27FC236}">
                <a16:creationId xmlns:a16="http://schemas.microsoft.com/office/drawing/2014/main" id="{0E6329FF-36A5-4CB8-A4F9-895FDB18AA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9536"/>
            <a:ext cx="9144000" cy="5138928"/>
          </a:xfrm>
          <a:prstGeom prst="rect">
            <a:avLst/>
          </a:prstGeom>
        </p:spPr>
      </p:pic>
      <p:sp>
        <p:nvSpPr>
          <p:cNvPr id="3" name="Text Placeholder 2"/>
          <p:cNvSpPr>
            <a:spLocks noGrp="1"/>
          </p:cNvSpPr>
          <p:nvPr>
            <p:ph type="body" sz="quarter" idx="10"/>
          </p:nvPr>
        </p:nvSpPr>
        <p:spPr/>
        <p:txBody>
          <a:bodyPr/>
          <a:lstStyle/>
          <a:p>
            <a:r>
              <a:rPr lang="en-US" dirty="0"/>
              <a:t>Environs of Bethlehem (aerial view from the northwest)</a:t>
            </a:r>
          </a:p>
        </p:txBody>
      </p:sp>
      <p:sp>
        <p:nvSpPr>
          <p:cNvPr id="4" name="Text Placeholder 3"/>
          <p:cNvSpPr>
            <a:spLocks noGrp="1"/>
          </p:cNvSpPr>
          <p:nvPr>
            <p:ph type="body" sz="quarter" idx="12"/>
          </p:nvPr>
        </p:nvSpPr>
        <p:spPr/>
        <p:txBody>
          <a:bodyPr/>
          <a:lstStyle/>
          <a:p>
            <a:r>
              <a:rPr lang="en-US" dirty="0"/>
              <a:t>2:3</a:t>
            </a:r>
          </a:p>
        </p:txBody>
      </p:sp>
      <p:sp>
        <p:nvSpPr>
          <p:cNvPr id="2" name="Title 1"/>
          <p:cNvSpPr>
            <a:spLocks noGrp="1"/>
          </p:cNvSpPr>
          <p:nvPr>
            <p:ph type="title"/>
          </p:nvPr>
        </p:nvSpPr>
        <p:spPr/>
        <p:txBody>
          <a:bodyPr/>
          <a:lstStyle/>
          <a:p>
            <a:r>
              <a:rPr lang="en-US" dirty="0"/>
              <a:t>She happened to come to the part of the field that belonged to Boaz . . . of the clan of </a:t>
            </a:r>
            <a:r>
              <a:rPr lang="en-US" dirty="0" err="1"/>
              <a:t>Elimelech</a:t>
            </a:r>
            <a:endParaRPr lang="en-US" dirty="0"/>
          </a:p>
        </p:txBody>
      </p:sp>
      <p:sp>
        <p:nvSpPr>
          <p:cNvPr id="9" name="Text Box 1029">
            <a:extLst>
              <a:ext uri="{FF2B5EF4-FFF2-40B4-BE49-F238E27FC236}">
                <a16:creationId xmlns:a16="http://schemas.microsoft.com/office/drawing/2014/main" id="{5DCCC472-CF55-4E4A-A0A6-C3146C51E579}"/>
              </a:ext>
            </a:extLst>
          </p:cNvPr>
          <p:cNvSpPr txBox="1">
            <a:spLocks noChangeArrowheads="1"/>
          </p:cNvSpPr>
          <p:nvPr/>
        </p:nvSpPr>
        <p:spPr bwMode="auto">
          <a:xfrm>
            <a:off x="4572000" y="2343090"/>
            <a:ext cx="2464393" cy="400110"/>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2000" dirty="0">
                <a:solidFill>
                  <a:srgbClr val="FFFFFF"/>
                </a:solidFill>
                <a:effectLst>
                  <a:glow rad="76200">
                    <a:srgbClr val="000000">
                      <a:alpha val="60000"/>
                    </a:srgbClr>
                  </a:glow>
                </a:effectLst>
                <a:cs typeface="Calibri" pitchFamily="34" charset="0"/>
              </a:rPr>
              <a:t>Church of the Nativity</a:t>
            </a:r>
          </a:p>
        </p:txBody>
      </p:sp>
      <p:sp>
        <p:nvSpPr>
          <p:cNvPr id="11" name="Oval 10">
            <a:extLst>
              <a:ext uri="{FF2B5EF4-FFF2-40B4-BE49-F238E27FC236}">
                <a16:creationId xmlns:a16="http://schemas.microsoft.com/office/drawing/2014/main" id="{E355109B-7834-4CFF-9C06-FBF3E2808E0F}"/>
              </a:ext>
            </a:extLst>
          </p:cNvPr>
          <p:cNvSpPr/>
          <p:nvPr/>
        </p:nvSpPr>
        <p:spPr>
          <a:xfrm>
            <a:off x="4318299" y="2743200"/>
            <a:ext cx="634701" cy="304800"/>
          </a:xfrm>
          <a:prstGeom prst="ellipse">
            <a:avLst/>
          </a:prstGeom>
          <a:noFill/>
          <a:ln w="22225" cap="flat" cmpd="sng" algn="ctr">
            <a:solidFill>
              <a:srgbClr val="FFFFFF"/>
            </a:solidFill>
            <a:prstDash val="solid"/>
            <a:round/>
            <a:headEnd type="none" w="med" len="med"/>
            <a:tailEnd type="triangle" w="med" len="med"/>
          </a:ln>
          <a:effectLst>
            <a:glow rad="50800">
              <a:srgbClr val="000000">
                <a:alpha val="60000"/>
              </a:srgbClr>
            </a:glow>
            <a:outerShdw blurRad="40000" dist="20000" dir="5400000" rotWithShape="0">
              <a:srgbClr val="000000">
                <a:alpha val="38000"/>
              </a:srgbClr>
            </a:outerShdw>
          </a:effectLst>
        </p:spPr>
        <p:txBody>
          <a:bodyPr/>
          <a:lstStyle/>
          <a:p>
            <a:pPr fontAlgn="base">
              <a:spcBef>
                <a:spcPct val="0"/>
              </a:spcBef>
              <a:spcAft>
                <a:spcPct val="0"/>
              </a:spcAft>
            </a:pPr>
            <a:endParaRPr lang="en-US" sz="2400" kern="0">
              <a:solidFill>
                <a:srgbClr val="000000"/>
              </a:solidFill>
              <a:latin typeface="Arial"/>
            </a:endParaRPr>
          </a:p>
        </p:txBody>
      </p:sp>
    </p:spTree>
    <p:extLst>
      <p:ext uri="{BB962C8B-B14F-4D97-AF65-F5344CB8AC3E}">
        <p14:creationId xmlns:p14="http://schemas.microsoft.com/office/powerpoint/2010/main" val="1645035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generated with high confidence">
            <a:extLst>
              <a:ext uri="{FF2B5EF4-FFF2-40B4-BE49-F238E27FC236}">
                <a16:creationId xmlns:a16="http://schemas.microsoft.com/office/drawing/2014/main" id="{A61D530D-27E4-4262-B46B-4AC3B06EF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2"/>
            <a:ext cx="9144006" cy="6858004"/>
          </a:xfrm>
          <a:prstGeom prst="rect">
            <a:avLst/>
          </a:prstGeom>
        </p:spPr>
      </p:pic>
      <p:sp>
        <p:nvSpPr>
          <p:cNvPr id="5" name="Title 4"/>
          <p:cNvSpPr>
            <a:spLocks noGrp="1"/>
          </p:cNvSpPr>
          <p:nvPr>
            <p:ph type="title"/>
          </p:nvPr>
        </p:nvSpPr>
        <p:spPr/>
        <p:txBody>
          <a:bodyPr/>
          <a:lstStyle/>
          <a:p>
            <a:r>
              <a:rPr lang="en-US" dirty="0"/>
              <a:t>RUTH 2</a:t>
            </a:r>
          </a:p>
        </p:txBody>
      </p:sp>
      <p:sp>
        <p:nvSpPr>
          <p:cNvPr id="4" name="Title 4">
            <a:extLst>
              <a:ext uri="{FF2B5EF4-FFF2-40B4-BE49-F238E27FC236}">
                <a16:creationId xmlns:a16="http://schemas.microsoft.com/office/drawing/2014/main" id="{0FC2B8FA-E354-4C4F-A5FC-AC0885429A17}"/>
              </a:ext>
            </a:extLst>
          </p:cNvPr>
          <p:cNvSpPr txBox="1">
            <a:spLocks/>
          </p:cNvSpPr>
          <p:nvPr/>
        </p:nvSpPr>
        <p:spPr>
          <a:xfrm>
            <a:off x="975360" y="1301112"/>
            <a:ext cx="7193280" cy="4551048"/>
          </a:xfrm>
          <a:prstGeom prst="rect">
            <a:avLst/>
          </a:prstGeom>
          <a:solidFill>
            <a:srgbClr val="010000"/>
          </a:solidFill>
        </p:spPr>
        <p:txBody>
          <a:bodyPr vert="horz" lIns="91440" tIns="45720" rIns="91440" bIns="45720" rtlCol="0" anchor="ctr" anchorCtr="0">
            <a:noAutofit/>
          </a:bodyPr>
          <a:lstStyle>
            <a:lvl1pPr marL="0" algn="ctr" defTabSz="914400" rtl="0" eaLnBrk="1" fontAlgn="base" latinLnBrk="0" hangingPunct="1">
              <a:spcBef>
                <a:spcPct val="0"/>
              </a:spcBef>
              <a:spcAft>
                <a:spcPct val="0"/>
              </a:spcAft>
              <a:buNone/>
              <a:defRPr lang="en-US" sz="2800" b="1" i="0" kern="1200" cap="all" spc="300" baseline="0" dirty="0">
                <a:solidFill>
                  <a:srgbClr val="FEFFFF"/>
                </a:solidFill>
                <a:latin typeface="+mj-lt"/>
                <a:ea typeface="+mj-ea"/>
                <a:cs typeface="Calibri" panose="020F0502020204030204" pitchFamily="34" charset="0"/>
              </a:defRPr>
            </a:lvl1pPr>
          </a:lstStyle>
          <a:p>
            <a:r>
              <a:rPr lang="en-US" sz="2000" b="0" cap="none" spc="0" dirty="0"/>
              <a:t>This is a free sample of the initial verses of the Ruth 2 presentation from the </a:t>
            </a:r>
            <a:r>
              <a:rPr lang="en-US" sz="2000" b="0" i="1" cap="none" spc="0" dirty="0"/>
              <a:t>Photo Companion to the Bible</a:t>
            </a:r>
            <a:r>
              <a:rPr lang="en-US" sz="2000" b="0" cap="none" spc="0" dirty="0"/>
              <a:t>. To purchase the full volume, visit https://www.bibleplaces.com/ruth/</a:t>
            </a:r>
            <a:br>
              <a:rPr lang="en-US" sz="2000" b="0" cap="none" spc="0" dirty="0"/>
            </a:br>
            <a:br>
              <a:rPr lang="en-US" sz="2000" b="0" cap="none" spc="0" dirty="0"/>
            </a:br>
            <a:r>
              <a:rPr lang="en-US" sz="2000" b="0" cap="none" spc="0" dirty="0"/>
              <a:t>The </a:t>
            </a:r>
            <a:r>
              <a:rPr lang="en-US" sz="2000" b="0" i="1" cap="none" spc="0" dirty="0"/>
              <a:t>Photo Companion to the Bible</a:t>
            </a:r>
            <a:r>
              <a:rPr lang="en-US" sz="2000" b="0" cap="none" spc="0" dirty="0"/>
              <a:t> is an image-rich resource for Bible students, teachers, and researchers. Just as a librarian stocks the shelves with as many relevant materials as possible, so we have tried to provide a broad selection of images. Our goal is that you will find in this “library” whatever it is you are looking for. </a:t>
            </a:r>
            <a:br>
              <a:rPr lang="en-US" sz="2000" b="0" cap="none" spc="0" dirty="0"/>
            </a:br>
            <a:br>
              <a:rPr lang="en-US" sz="2000" b="0" cap="none" spc="0" dirty="0"/>
            </a:br>
            <a:r>
              <a:rPr lang="en-US" sz="2000" b="0" cap="none" spc="0" dirty="0"/>
              <a:t>For more details (for this and every slide), see the Notes section below.</a:t>
            </a:r>
            <a:br>
              <a:rPr lang="en-US" sz="2000" b="0" cap="none" spc="0" dirty="0"/>
            </a:br>
            <a:br>
              <a:rPr lang="en-US" sz="2000" b="0" cap="none" spc="0" dirty="0"/>
            </a:br>
            <a:endParaRPr lang="en-US" sz="2000" b="0" cap="none" spc="0" dirty="0"/>
          </a:p>
        </p:txBody>
      </p:sp>
      <p:sp>
        <p:nvSpPr>
          <p:cNvPr id="7" name="Arrow: Right 6">
            <a:extLst>
              <a:ext uri="{FF2B5EF4-FFF2-40B4-BE49-F238E27FC236}">
                <a16:creationId xmlns:a16="http://schemas.microsoft.com/office/drawing/2014/main" id="{214FE8CC-1F95-47A4-A8B8-E6BCA6F01CA5}"/>
              </a:ext>
            </a:extLst>
          </p:cNvPr>
          <p:cNvSpPr/>
          <p:nvPr/>
        </p:nvSpPr>
        <p:spPr>
          <a:xfrm rot="5400000">
            <a:off x="4277360" y="5228661"/>
            <a:ext cx="589280" cy="454518"/>
          </a:xfrm>
          <a:prstGeom prst="rightArrow">
            <a:avLst/>
          </a:prstGeom>
          <a:noFill/>
          <a:ln>
            <a:solidFill>
              <a:srgbClr val="416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80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5900"/>
            <a:ext cx="9144000" cy="6419088"/>
          </a:xfrm>
          <a:prstGeom prst="rect">
            <a:avLst/>
          </a:prstGeom>
        </p:spPr>
      </p:pic>
      <p:sp>
        <p:nvSpPr>
          <p:cNvPr id="2" name="Text Placeholder 1"/>
          <p:cNvSpPr>
            <a:spLocks noGrp="1"/>
          </p:cNvSpPr>
          <p:nvPr>
            <p:ph type="body" sz="quarter" idx="10"/>
          </p:nvPr>
        </p:nvSpPr>
        <p:spPr/>
        <p:txBody>
          <a:bodyPr/>
          <a:lstStyle/>
          <a:p>
            <a:r>
              <a:rPr lang="en-US" dirty="0"/>
              <a:t>Fields west of Bethlehem with stone walls</a:t>
            </a:r>
          </a:p>
        </p:txBody>
      </p:sp>
      <p:sp>
        <p:nvSpPr>
          <p:cNvPr id="3" name="Text Placeholder 2"/>
          <p:cNvSpPr>
            <a:spLocks noGrp="1"/>
          </p:cNvSpPr>
          <p:nvPr>
            <p:ph type="body" sz="quarter" idx="12"/>
          </p:nvPr>
        </p:nvSpPr>
        <p:spPr/>
        <p:txBody>
          <a:bodyPr/>
          <a:lstStyle/>
          <a:p>
            <a:r>
              <a:rPr lang="en-US" dirty="0"/>
              <a:t>2:3</a:t>
            </a:r>
          </a:p>
        </p:txBody>
      </p:sp>
      <p:sp>
        <p:nvSpPr>
          <p:cNvPr id="4" name="Title 3"/>
          <p:cNvSpPr>
            <a:spLocks noGrp="1"/>
          </p:cNvSpPr>
          <p:nvPr>
            <p:ph type="title"/>
          </p:nvPr>
        </p:nvSpPr>
        <p:spPr/>
        <p:txBody>
          <a:bodyPr/>
          <a:lstStyle/>
          <a:p>
            <a:r>
              <a:rPr lang="en-US" dirty="0"/>
              <a:t>She happened to come to the part of the field that belonged to Boaz . . . of the clan of </a:t>
            </a:r>
            <a:r>
              <a:rPr lang="en-US" dirty="0" err="1"/>
              <a:t>Elimelech</a:t>
            </a:r>
            <a:endParaRPr lang="en-US" dirty="0"/>
          </a:p>
        </p:txBody>
      </p:sp>
    </p:spTree>
    <p:extLst>
      <p:ext uri="{BB962C8B-B14F-4D97-AF65-F5344CB8AC3E}">
        <p14:creationId xmlns:p14="http://schemas.microsoft.com/office/powerpoint/2010/main" val="1881595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9E1356-272B-4278-801D-8BAC34EA0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a:extLst>
              <a:ext uri="{FF2B5EF4-FFF2-40B4-BE49-F238E27FC236}">
                <a16:creationId xmlns:a16="http://schemas.microsoft.com/office/drawing/2014/main" id="{CE963CFB-CFA3-43CB-9C25-015F231C0482}"/>
              </a:ext>
            </a:extLst>
          </p:cNvPr>
          <p:cNvSpPr>
            <a:spLocks noGrp="1"/>
          </p:cNvSpPr>
          <p:nvPr>
            <p:ph type="body" sz="quarter" idx="10"/>
          </p:nvPr>
        </p:nvSpPr>
        <p:spPr/>
        <p:txBody>
          <a:bodyPr/>
          <a:lstStyle/>
          <a:p>
            <a:r>
              <a:rPr lang="en-US" dirty="0"/>
              <a:t>Plowed fields with stone walls near </a:t>
            </a:r>
            <a:r>
              <a:rPr lang="en-US" dirty="0" err="1"/>
              <a:t>Simiya</a:t>
            </a:r>
            <a:r>
              <a:rPr lang="en-US" dirty="0"/>
              <a:t> and Deir </a:t>
            </a:r>
            <a:r>
              <a:rPr lang="en-US" dirty="0" err="1"/>
              <a:t>Samit</a:t>
            </a:r>
            <a:r>
              <a:rPr lang="en-US" dirty="0"/>
              <a:t> (from the west)</a:t>
            </a:r>
          </a:p>
        </p:txBody>
      </p:sp>
      <p:sp>
        <p:nvSpPr>
          <p:cNvPr id="3" name="Text Placeholder 2">
            <a:extLst>
              <a:ext uri="{FF2B5EF4-FFF2-40B4-BE49-F238E27FC236}">
                <a16:creationId xmlns:a16="http://schemas.microsoft.com/office/drawing/2014/main" id="{4FD27439-C3E0-43E3-803D-F3F35C50DAF3}"/>
              </a:ext>
            </a:extLst>
          </p:cNvPr>
          <p:cNvSpPr>
            <a:spLocks noGrp="1"/>
          </p:cNvSpPr>
          <p:nvPr>
            <p:ph type="body" sz="quarter" idx="12"/>
          </p:nvPr>
        </p:nvSpPr>
        <p:spPr/>
        <p:txBody>
          <a:bodyPr/>
          <a:lstStyle/>
          <a:p>
            <a:r>
              <a:rPr lang="en-US" dirty="0"/>
              <a:t>2:3</a:t>
            </a:r>
          </a:p>
        </p:txBody>
      </p:sp>
      <p:sp>
        <p:nvSpPr>
          <p:cNvPr id="4" name="Title 3">
            <a:extLst>
              <a:ext uri="{FF2B5EF4-FFF2-40B4-BE49-F238E27FC236}">
                <a16:creationId xmlns:a16="http://schemas.microsoft.com/office/drawing/2014/main" id="{043641B0-E8DF-426B-8439-C67B28F8C8F6}"/>
              </a:ext>
            </a:extLst>
          </p:cNvPr>
          <p:cNvSpPr>
            <a:spLocks noGrp="1"/>
          </p:cNvSpPr>
          <p:nvPr>
            <p:ph type="title"/>
          </p:nvPr>
        </p:nvSpPr>
        <p:spPr/>
        <p:txBody>
          <a:bodyPr/>
          <a:lstStyle/>
          <a:p>
            <a:r>
              <a:rPr lang="en-US" dirty="0"/>
              <a:t>She happened to come to the part of the field that belonged to Boaz . . . of the clan of Elimelech</a:t>
            </a:r>
          </a:p>
        </p:txBody>
      </p:sp>
    </p:spTree>
    <p:extLst>
      <p:ext uri="{BB962C8B-B14F-4D97-AF65-F5344CB8AC3E}">
        <p14:creationId xmlns:p14="http://schemas.microsoft.com/office/powerpoint/2010/main" val="4175970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DE54DA-C9ED-4CB8-B019-8F81D71FA8A6}"/>
              </a:ext>
            </a:extLst>
          </p:cNvPr>
          <p:cNvSpPr>
            <a:spLocks noGrp="1"/>
          </p:cNvSpPr>
          <p:nvPr>
            <p:ph type="body" sz="quarter" idx="10"/>
          </p:nvPr>
        </p:nvSpPr>
        <p:spPr/>
        <p:txBody>
          <a:bodyPr/>
          <a:lstStyle/>
          <a:p>
            <a:r>
              <a:rPr lang="en-US" dirty="0"/>
              <a:t>Newly planted wheat field at Neot Kedumim</a:t>
            </a:r>
          </a:p>
        </p:txBody>
      </p:sp>
      <p:sp>
        <p:nvSpPr>
          <p:cNvPr id="3" name="Text Placeholder 2">
            <a:extLst>
              <a:ext uri="{FF2B5EF4-FFF2-40B4-BE49-F238E27FC236}">
                <a16:creationId xmlns:a16="http://schemas.microsoft.com/office/drawing/2014/main" id="{2BF70D25-6F49-410E-BE8D-95BC3C4B5D7D}"/>
              </a:ext>
            </a:extLst>
          </p:cNvPr>
          <p:cNvSpPr>
            <a:spLocks noGrp="1"/>
          </p:cNvSpPr>
          <p:nvPr>
            <p:ph type="body" sz="quarter" idx="12"/>
          </p:nvPr>
        </p:nvSpPr>
        <p:spPr/>
        <p:txBody>
          <a:bodyPr/>
          <a:lstStyle/>
          <a:p>
            <a:r>
              <a:rPr lang="en-US" dirty="0"/>
              <a:t>2:3</a:t>
            </a:r>
          </a:p>
        </p:txBody>
      </p:sp>
      <p:sp>
        <p:nvSpPr>
          <p:cNvPr id="4" name="Title 3">
            <a:extLst>
              <a:ext uri="{FF2B5EF4-FFF2-40B4-BE49-F238E27FC236}">
                <a16:creationId xmlns:a16="http://schemas.microsoft.com/office/drawing/2014/main" id="{5268B110-28D2-4B01-9A32-2FA0DD76917B}"/>
              </a:ext>
            </a:extLst>
          </p:cNvPr>
          <p:cNvSpPr>
            <a:spLocks noGrp="1"/>
          </p:cNvSpPr>
          <p:nvPr>
            <p:ph type="title"/>
          </p:nvPr>
        </p:nvSpPr>
        <p:spPr/>
        <p:txBody>
          <a:bodyPr/>
          <a:lstStyle/>
          <a:p>
            <a:r>
              <a:rPr lang="en-US" dirty="0"/>
              <a:t>She happened to come to the part of the field that belonged to Boaz . . . of the clan of Elimelech</a:t>
            </a:r>
          </a:p>
        </p:txBody>
      </p:sp>
      <p:pic>
        <p:nvPicPr>
          <p:cNvPr id="6" name="Picture 5">
            <a:extLst>
              <a:ext uri="{FF2B5EF4-FFF2-40B4-BE49-F238E27FC236}">
                <a16:creationId xmlns:a16="http://schemas.microsoft.com/office/drawing/2014/main" id="{D8EE476F-C047-4FA6-8C16-D178E567F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0332"/>
            <a:ext cx="9144000" cy="6117336"/>
          </a:xfrm>
          <a:prstGeom prst="rect">
            <a:avLst/>
          </a:prstGeom>
        </p:spPr>
      </p:pic>
    </p:spTree>
    <p:extLst>
      <p:ext uri="{BB962C8B-B14F-4D97-AF65-F5344CB8AC3E}">
        <p14:creationId xmlns:p14="http://schemas.microsoft.com/office/powerpoint/2010/main" val="814060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BFED15-E180-4E50-9C11-E0C020EA8E35}"/>
              </a:ext>
            </a:extLst>
          </p:cNvPr>
          <p:cNvSpPr>
            <a:spLocks noGrp="1"/>
          </p:cNvSpPr>
          <p:nvPr>
            <p:ph type="body" sz="quarter" idx="10"/>
          </p:nvPr>
        </p:nvSpPr>
        <p:spPr/>
        <p:txBody>
          <a:bodyPr/>
          <a:lstStyle/>
          <a:p>
            <a:r>
              <a:rPr lang="en-US" dirty="0"/>
              <a:t>Newly planted wheat field at Neot Kedumim</a:t>
            </a:r>
          </a:p>
        </p:txBody>
      </p:sp>
      <p:sp>
        <p:nvSpPr>
          <p:cNvPr id="3" name="Text Placeholder 2">
            <a:extLst>
              <a:ext uri="{FF2B5EF4-FFF2-40B4-BE49-F238E27FC236}">
                <a16:creationId xmlns:a16="http://schemas.microsoft.com/office/drawing/2014/main" id="{0E9B21B9-7EE8-479C-8B0F-B4146694FBB6}"/>
              </a:ext>
            </a:extLst>
          </p:cNvPr>
          <p:cNvSpPr>
            <a:spLocks noGrp="1"/>
          </p:cNvSpPr>
          <p:nvPr>
            <p:ph type="body" sz="quarter" idx="12"/>
          </p:nvPr>
        </p:nvSpPr>
        <p:spPr/>
        <p:txBody>
          <a:bodyPr/>
          <a:lstStyle/>
          <a:p>
            <a:r>
              <a:rPr lang="en-US" dirty="0"/>
              <a:t>2:3</a:t>
            </a:r>
          </a:p>
        </p:txBody>
      </p:sp>
      <p:sp>
        <p:nvSpPr>
          <p:cNvPr id="4" name="Title 3">
            <a:extLst>
              <a:ext uri="{FF2B5EF4-FFF2-40B4-BE49-F238E27FC236}">
                <a16:creationId xmlns:a16="http://schemas.microsoft.com/office/drawing/2014/main" id="{43430681-8B3C-42A7-9C11-E47F2BCACD2D}"/>
              </a:ext>
            </a:extLst>
          </p:cNvPr>
          <p:cNvSpPr>
            <a:spLocks noGrp="1"/>
          </p:cNvSpPr>
          <p:nvPr>
            <p:ph type="title"/>
          </p:nvPr>
        </p:nvSpPr>
        <p:spPr/>
        <p:txBody>
          <a:bodyPr/>
          <a:lstStyle/>
          <a:p>
            <a:r>
              <a:rPr lang="en-US" dirty="0"/>
              <a:t>She happened to come to the part of the field that belonged to Boaz . . . of the clan of Elimelech</a:t>
            </a:r>
          </a:p>
        </p:txBody>
      </p:sp>
      <p:pic>
        <p:nvPicPr>
          <p:cNvPr id="6" name="Picture 5">
            <a:extLst>
              <a:ext uri="{FF2B5EF4-FFF2-40B4-BE49-F238E27FC236}">
                <a16:creationId xmlns:a16="http://schemas.microsoft.com/office/drawing/2014/main" id="{2E5D1C73-5F99-4F11-9D29-1913EF3FE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0332"/>
            <a:ext cx="9144000" cy="6117336"/>
          </a:xfrm>
          <a:prstGeom prst="rect">
            <a:avLst/>
          </a:prstGeom>
        </p:spPr>
      </p:pic>
    </p:spTree>
    <p:extLst>
      <p:ext uri="{BB962C8B-B14F-4D97-AF65-F5344CB8AC3E}">
        <p14:creationId xmlns:p14="http://schemas.microsoft.com/office/powerpoint/2010/main" val="2362048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200"/>
            <a:ext cx="9144000" cy="6446520"/>
          </a:xfrm>
          <a:prstGeom prst="rect">
            <a:avLst/>
          </a:prstGeom>
        </p:spPr>
      </p:pic>
      <p:sp>
        <p:nvSpPr>
          <p:cNvPr id="2" name="Text Placeholder 1"/>
          <p:cNvSpPr>
            <a:spLocks noGrp="1"/>
          </p:cNvSpPr>
          <p:nvPr>
            <p:ph type="body" sz="quarter" idx="10"/>
          </p:nvPr>
        </p:nvSpPr>
        <p:spPr/>
        <p:txBody>
          <a:bodyPr/>
          <a:lstStyle/>
          <a:p>
            <a:r>
              <a:rPr lang="en-US" dirty="0"/>
              <a:t>Sheep in harvested fields near Bethlehem</a:t>
            </a:r>
          </a:p>
        </p:txBody>
      </p:sp>
      <p:sp>
        <p:nvSpPr>
          <p:cNvPr id="3" name="Text Placeholder 2"/>
          <p:cNvSpPr>
            <a:spLocks noGrp="1"/>
          </p:cNvSpPr>
          <p:nvPr>
            <p:ph type="body" sz="quarter" idx="12"/>
          </p:nvPr>
        </p:nvSpPr>
        <p:spPr/>
        <p:txBody>
          <a:bodyPr/>
          <a:lstStyle/>
          <a:p>
            <a:r>
              <a:rPr lang="en-US"/>
              <a:t>2:3</a:t>
            </a:r>
          </a:p>
        </p:txBody>
      </p:sp>
      <p:sp>
        <p:nvSpPr>
          <p:cNvPr id="4" name="Title 3"/>
          <p:cNvSpPr>
            <a:spLocks noGrp="1"/>
          </p:cNvSpPr>
          <p:nvPr>
            <p:ph type="title"/>
          </p:nvPr>
        </p:nvSpPr>
        <p:spPr/>
        <p:txBody>
          <a:bodyPr/>
          <a:lstStyle/>
          <a:p>
            <a:r>
              <a:rPr lang="en-US" dirty="0"/>
              <a:t>She happened to come to the part of the field that belonged to Boaz . . . of the clan of </a:t>
            </a:r>
            <a:r>
              <a:rPr lang="en-US" dirty="0" err="1"/>
              <a:t>Elimelech</a:t>
            </a:r>
            <a:endParaRPr lang="en-US" dirty="0"/>
          </a:p>
        </p:txBody>
      </p:sp>
    </p:spTree>
    <p:extLst>
      <p:ext uri="{BB962C8B-B14F-4D97-AF65-F5344CB8AC3E}">
        <p14:creationId xmlns:p14="http://schemas.microsoft.com/office/powerpoint/2010/main" val="3405905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Bethlehem (aerial view from the northwest)</a:t>
            </a:r>
          </a:p>
        </p:txBody>
      </p:sp>
      <p:sp>
        <p:nvSpPr>
          <p:cNvPr id="3" name="Text Placeholder 2"/>
          <p:cNvSpPr>
            <a:spLocks noGrp="1"/>
          </p:cNvSpPr>
          <p:nvPr>
            <p:ph type="body" sz="quarter" idx="12"/>
          </p:nvPr>
        </p:nvSpPr>
        <p:spPr/>
        <p:txBody>
          <a:bodyPr/>
          <a:lstStyle/>
          <a:p>
            <a:r>
              <a:rPr lang="en-US" dirty="0"/>
              <a:t>2:4</a:t>
            </a:r>
          </a:p>
        </p:txBody>
      </p:sp>
      <p:sp>
        <p:nvSpPr>
          <p:cNvPr id="4" name="Title 3"/>
          <p:cNvSpPr>
            <a:spLocks noGrp="1"/>
          </p:cNvSpPr>
          <p:nvPr>
            <p:ph type="title"/>
          </p:nvPr>
        </p:nvSpPr>
        <p:spPr/>
        <p:txBody>
          <a:bodyPr/>
          <a:lstStyle/>
          <a:p>
            <a:r>
              <a:rPr lang="en-US" dirty="0"/>
              <a:t>Boaz came from Bethlehem and said to the reapers, “Yahweh be with you”</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50900"/>
            <a:ext cx="9144000" cy="5148072"/>
          </a:xfrm>
          <a:prstGeom prst="rect">
            <a:avLst/>
          </a:prstGeom>
        </p:spPr>
      </p:pic>
    </p:spTree>
    <p:extLst>
      <p:ext uri="{BB962C8B-B14F-4D97-AF65-F5344CB8AC3E}">
        <p14:creationId xmlns:p14="http://schemas.microsoft.com/office/powerpoint/2010/main" val="3361366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Bethlehem (aerial view from the northwest)</a:t>
            </a:r>
          </a:p>
        </p:txBody>
      </p:sp>
      <p:sp>
        <p:nvSpPr>
          <p:cNvPr id="3" name="Text Placeholder 2"/>
          <p:cNvSpPr>
            <a:spLocks noGrp="1"/>
          </p:cNvSpPr>
          <p:nvPr>
            <p:ph type="body" sz="quarter" idx="12"/>
          </p:nvPr>
        </p:nvSpPr>
        <p:spPr/>
        <p:txBody>
          <a:bodyPr/>
          <a:lstStyle/>
          <a:p>
            <a:r>
              <a:rPr lang="en-US" dirty="0"/>
              <a:t>2:4</a:t>
            </a:r>
          </a:p>
        </p:txBody>
      </p:sp>
      <p:sp>
        <p:nvSpPr>
          <p:cNvPr id="4" name="Title 3"/>
          <p:cNvSpPr>
            <a:spLocks noGrp="1"/>
          </p:cNvSpPr>
          <p:nvPr>
            <p:ph type="title"/>
          </p:nvPr>
        </p:nvSpPr>
        <p:spPr/>
        <p:txBody>
          <a:bodyPr/>
          <a:lstStyle/>
          <a:p>
            <a:r>
              <a:rPr lang="en-US" dirty="0"/>
              <a:t>Boaz came from Bethlehem and said to the reapers, “Yahweh be with you”</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50900"/>
            <a:ext cx="9144000" cy="5148072"/>
          </a:xfrm>
          <a:prstGeom prst="rect">
            <a:avLst/>
          </a:prstGeom>
        </p:spPr>
      </p:pic>
      <p:sp>
        <p:nvSpPr>
          <p:cNvPr id="7" name="Text Box 1029">
            <a:extLst>
              <a:ext uri="{FF2B5EF4-FFF2-40B4-BE49-F238E27FC236}">
                <a16:creationId xmlns:a16="http://schemas.microsoft.com/office/drawing/2014/main" id="{D70F533C-3F28-4977-97D2-A61A6DBF81C9}"/>
              </a:ext>
            </a:extLst>
          </p:cNvPr>
          <p:cNvSpPr txBox="1">
            <a:spLocks noChangeArrowheads="1"/>
          </p:cNvSpPr>
          <p:nvPr/>
        </p:nvSpPr>
        <p:spPr bwMode="auto">
          <a:xfrm>
            <a:off x="1001114" y="1828800"/>
            <a:ext cx="3255418" cy="400110"/>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2000" dirty="0">
                <a:solidFill>
                  <a:srgbClr val="FFFFFF"/>
                </a:solidFill>
                <a:effectLst>
                  <a:glow rad="76200">
                    <a:srgbClr val="000000">
                      <a:alpha val="60000"/>
                    </a:srgbClr>
                  </a:glow>
                </a:effectLst>
                <a:cs typeface="Calibri" pitchFamily="34" charset="0"/>
              </a:rPr>
              <a:t>Bethlehem Church of Nativity</a:t>
            </a:r>
          </a:p>
        </p:txBody>
      </p:sp>
      <p:sp>
        <p:nvSpPr>
          <p:cNvPr id="8" name="Oval 7">
            <a:extLst>
              <a:ext uri="{FF2B5EF4-FFF2-40B4-BE49-F238E27FC236}">
                <a16:creationId xmlns:a16="http://schemas.microsoft.com/office/drawing/2014/main" id="{AEB412E6-4F53-4B77-A494-4811C53AFC55}"/>
              </a:ext>
            </a:extLst>
          </p:cNvPr>
          <p:cNvSpPr/>
          <p:nvPr/>
        </p:nvSpPr>
        <p:spPr>
          <a:xfrm>
            <a:off x="4142232" y="2175828"/>
            <a:ext cx="228600" cy="200055"/>
          </a:xfrm>
          <a:prstGeom prst="ellipse">
            <a:avLst/>
          </a:prstGeom>
          <a:noFill/>
          <a:ln w="22225" cap="flat" cmpd="sng" algn="ctr">
            <a:solidFill>
              <a:srgbClr val="FFFFFF"/>
            </a:solidFill>
            <a:prstDash val="solid"/>
            <a:round/>
            <a:headEnd type="none" w="med" len="med"/>
            <a:tailEnd type="triangle" w="med" len="med"/>
          </a:ln>
          <a:effectLst>
            <a:glow rad="50800">
              <a:srgbClr val="000000">
                <a:alpha val="60000"/>
              </a:srgbClr>
            </a:glow>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
              <a:cs typeface=""/>
            </a:endParaRPr>
          </a:p>
        </p:txBody>
      </p:sp>
    </p:spTree>
    <p:extLst>
      <p:ext uri="{BB962C8B-B14F-4D97-AF65-F5344CB8AC3E}">
        <p14:creationId xmlns:p14="http://schemas.microsoft.com/office/powerpoint/2010/main" val="3434895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Bethlehem (aerial view from the northwest)</a:t>
            </a:r>
          </a:p>
        </p:txBody>
      </p:sp>
      <p:sp>
        <p:nvSpPr>
          <p:cNvPr id="4" name="Text Placeholder 3"/>
          <p:cNvSpPr>
            <a:spLocks noGrp="1"/>
          </p:cNvSpPr>
          <p:nvPr>
            <p:ph type="body" sz="quarter" idx="12"/>
          </p:nvPr>
        </p:nvSpPr>
        <p:spPr/>
        <p:txBody>
          <a:bodyPr/>
          <a:lstStyle/>
          <a:p>
            <a:r>
              <a:rPr lang="en-US" dirty="0"/>
              <a:t>2:4</a:t>
            </a:r>
          </a:p>
        </p:txBody>
      </p:sp>
      <p:sp>
        <p:nvSpPr>
          <p:cNvPr id="2" name="Title 1"/>
          <p:cNvSpPr>
            <a:spLocks noGrp="1"/>
          </p:cNvSpPr>
          <p:nvPr>
            <p:ph type="title"/>
          </p:nvPr>
        </p:nvSpPr>
        <p:spPr/>
        <p:txBody>
          <a:bodyPr/>
          <a:lstStyle/>
          <a:p>
            <a:r>
              <a:rPr lang="en-US" dirty="0"/>
              <a:t>Boaz came from Bethlehem and said to the reapers, “Yahweh be with you”</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900"/>
            <a:ext cx="9144000" cy="5148072"/>
          </a:xfrm>
          <a:prstGeom prst="rect">
            <a:avLst/>
          </a:prstGeom>
        </p:spPr>
      </p:pic>
    </p:spTree>
    <p:extLst>
      <p:ext uri="{BB962C8B-B14F-4D97-AF65-F5344CB8AC3E}">
        <p14:creationId xmlns:p14="http://schemas.microsoft.com/office/powerpoint/2010/main" val="1662924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Bethlehem (aerial view from the northwest)</a:t>
            </a:r>
          </a:p>
        </p:txBody>
      </p:sp>
      <p:sp>
        <p:nvSpPr>
          <p:cNvPr id="4" name="Text Placeholder 3"/>
          <p:cNvSpPr>
            <a:spLocks noGrp="1"/>
          </p:cNvSpPr>
          <p:nvPr>
            <p:ph type="body" sz="quarter" idx="12"/>
          </p:nvPr>
        </p:nvSpPr>
        <p:spPr/>
        <p:txBody>
          <a:bodyPr/>
          <a:lstStyle/>
          <a:p>
            <a:r>
              <a:rPr lang="en-US" dirty="0"/>
              <a:t>2:4</a:t>
            </a:r>
          </a:p>
        </p:txBody>
      </p:sp>
      <p:sp>
        <p:nvSpPr>
          <p:cNvPr id="2" name="Title 1"/>
          <p:cNvSpPr>
            <a:spLocks noGrp="1"/>
          </p:cNvSpPr>
          <p:nvPr>
            <p:ph type="title"/>
          </p:nvPr>
        </p:nvSpPr>
        <p:spPr/>
        <p:txBody>
          <a:bodyPr/>
          <a:lstStyle/>
          <a:p>
            <a:r>
              <a:rPr lang="en-US" dirty="0"/>
              <a:t>Boaz came from Bethlehem and said to the reapers, “Yahweh be with you”</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900"/>
            <a:ext cx="9144000" cy="5148072"/>
          </a:xfrm>
          <a:prstGeom prst="rect">
            <a:avLst/>
          </a:prstGeom>
        </p:spPr>
      </p:pic>
      <p:sp>
        <p:nvSpPr>
          <p:cNvPr id="6" name="Text Box 1029"/>
          <p:cNvSpPr txBox="1">
            <a:spLocks noChangeArrowheads="1"/>
          </p:cNvSpPr>
          <p:nvPr/>
        </p:nvSpPr>
        <p:spPr bwMode="auto">
          <a:xfrm>
            <a:off x="2538872" y="5052984"/>
            <a:ext cx="2057486" cy="400110"/>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2000" dirty="0">
                <a:solidFill>
                  <a:srgbClr val="FFFFFF"/>
                </a:solidFill>
                <a:effectLst>
                  <a:glow rad="76200">
                    <a:srgbClr val="000000">
                      <a:alpha val="60000"/>
                    </a:srgbClr>
                  </a:glow>
                </a:effectLst>
                <a:cs typeface="Calibri" pitchFamily="34" charset="0"/>
              </a:rPr>
              <a:t>Church of Nativity</a:t>
            </a:r>
          </a:p>
        </p:txBody>
      </p:sp>
      <p:sp>
        <p:nvSpPr>
          <p:cNvPr id="7" name="Text Box 1029"/>
          <p:cNvSpPr txBox="1">
            <a:spLocks noChangeArrowheads="1"/>
          </p:cNvSpPr>
          <p:nvPr/>
        </p:nvSpPr>
        <p:spPr bwMode="auto">
          <a:xfrm>
            <a:off x="2569352" y="3588004"/>
            <a:ext cx="2348720" cy="707886"/>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2000" dirty="0">
                <a:solidFill>
                  <a:srgbClr val="FFFFFF"/>
                </a:solidFill>
                <a:effectLst>
                  <a:glow rad="76200">
                    <a:srgbClr val="000000">
                      <a:alpha val="60000"/>
                    </a:srgbClr>
                  </a:glow>
                </a:effectLst>
                <a:cs typeface="Calibri" pitchFamily="34" charset="0"/>
              </a:rPr>
              <a:t>approximate area of </a:t>
            </a:r>
          </a:p>
          <a:p>
            <a:pPr algn="ctr" fontAlgn="base">
              <a:spcBef>
                <a:spcPct val="0"/>
              </a:spcBef>
              <a:spcAft>
                <a:spcPct val="0"/>
              </a:spcAft>
              <a:defRPr/>
            </a:pPr>
            <a:r>
              <a:rPr lang="en-US" sz="2000" dirty="0">
                <a:solidFill>
                  <a:srgbClr val="FFFFFF"/>
                </a:solidFill>
                <a:effectLst>
                  <a:glow rad="76200">
                    <a:srgbClr val="000000">
                      <a:alpha val="60000"/>
                    </a:srgbClr>
                  </a:glow>
                </a:effectLst>
                <a:cs typeface="Calibri" pitchFamily="34" charset="0"/>
              </a:rPr>
              <a:t>Iron Age village</a:t>
            </a:r>
          </a:p>
        </p:txBody>
      </p:sp>
      <p:sp>
        <p:nvSpPr>
          <p:cNvPr id="8" name="Oval 7"/>
          <p:cNvSpPr/>
          <p:nvPr/>
        </p:nvSpPr>
        <p:spPr>
          <a:xfrm rot="478754">
            <a:off x="2371068" y="3355834"/>
            <a:ext cx="3439530" cy="1465516"/>
          </a:xfrm>
          <a:prstGeom prst="ellipse">
            <a:avLst/>
          </a:prstGeom>
          <a:noFill/>
          <a:ln w="22225" cap="flat" cmpd="sng" algn="ctr">
            <a:solidFill>
              <a:srgbClr val="FFFFFF"/>
            </a:solidFill>
            <a:prstDash val="sysDash"/>
            <a:round/>
            <a:headEnd type="none" w="med" len="med"/>
            <a:tailEnd type="none" w="med" len="med"/>
          </a:ln>
          <a:effectLst>
            <a:glow rad="50800">
              <a:srgbClr val="000000">
                <a:alpha val="60000"/>
              </a:srgbClr>
            </a:glow>
            <a:outerShdw blurRad="40000" dist="20000" dir="5400000" rotWithShape="0">
              <a:srgbClr val="000000">
                <a:alpha val="38000"/>
              </a:srgbClr>
            </a:outerShdw>
          </a:effectLst>
        </p:spPr>
        <p:txBody>
          <a:bodyPr/>
          <a:lstStyle/>
          <a:p>
            <a:pPr fontAlgn="base">
              <a:spcBef>
                <a:spcPct val="0"/>
              </a:spcBef>
              <a:spcAft>
                <a:spcPct val="0"/>
              </a:spcAft>
            </a:pPr>
            <a:endParaRPr lang="en-US" sz="2400" kern="0">
              <a:solidFill>
                <a:srgbClr val="000000"/>
              </a:solidFill>
              <a:latin typeface="Arial"/>
              <a:ea typeface=""/>
              <a:cs typeface=""/>
            </a:endParaRPr>
          </a:p>
        </p:txBody>
      </p:sp>
      <p:sp>
        <p:nvSpPr>
          <p:cNvPr id="11" name="Line 9"/>
          <p:cNvSpPr>
            <a:spLocks noChangeShapeType="1"/>
          </p:cNvSpPr>
          <p:nvPr/>
        </p:nvSpPr>
        <p:spPr bwMode="auto">
          <a:xfrm flipV="1">
            <a:off x="4069341" y="4487825"/>
            <a:ext cx="304800" cy="565159"/>
          </a:xfrm>
          <a:prstGeom prst="line">
            <a:avLst/>
          </a:prstGeom>
          <a:noFill/>
          <a:ln w="22225" cap="flat" cmpd="sng" algn="ctr">
            <a:solidFill>
              <a:srgbClr val="FFFFFF"/>
            </a:solidFill>
            <a:prstDash val="solid"/>
            <a:round/>
            <a:headEnd type="none" w="med" len="med"/>
            <a:tailEnd type="triangle" w="med" len="med"/>
          </a:ln>
          <a:effectLst>
            <a:glow rad="50800">
              <a:srgbClr val="000000">
                <a:alpha val="60000"/>
              </a:srgbClr>
            </a:glow>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
              <a:cs typeface=""/>
            </a:endParaRPr>
          </a:p>
        </p:txBody>
      </p:sp>
    </p:spTree>
    <p:extLst>
      <p:ext uri="{BB962C8B-B14F-4D97-AF65-F5344CB8AC3E}">
        <p14:creationId xmlns:p14="http://schemas.microsoft.com/office/powerpoint/2010/main" val="842470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B58935-2593-42C8-895A-CF87BCEC3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
            <a:ext cx="9144000" cy="6400800"/>
          </a:xfrm>
          <a:prstGeom prst="rect">
            <a:avLst/>
          </a:prstGeom>
        </p:spPr>
      </p:pic>
      <p:sp>
        <p:nvSpPr>
          <p:cNvPr id="2" name="Text Placeholder 1">
            <a:extLst>
              <a:ext uri="{FF2B5EF4-FFF2-40B4-BE49-F238E27FC236}">
                <a16:creationId xmlns:a16="http://schemas.microsoft.com/office/drawing/2014/main" id="{053530A5-3F07-4F8B-A182-31504BC81CCC}"/>
              </a:ext>
            </a:extLst>
          </p:cNvPr>
          <p:cNvSpPr>
            <a:spLocks noGrp="1"/>
          </p:cNvSpPr>
          <p:nvPr>
            <p:ph type="body" sz="quarter" idx="10"/>
          </p:nvPr>
        </p:nvSpPr>
        <p:spPr/>
        <p:txBody>
          <a:bodyPr/>
          <a:lstStyle/>
          <a:p>
            <a:r>
              <a:rPr lang="en-US" dirty="0"/>
              <a:t>Bethlehem (from the southwest)</a:t>
            </a:r>
          </a:p>
        </p:txBody>
      </p:sp>
      <p:sp>
        <p:nvSpPr>
          <p:cNvPr id="3" name="Text Placeholder 2">
            <a:extLst>
              <a:ext uri="{FF2B5EF4-FFF2-40B4-BE49-F238E27FC236}">
                <a16:creationId xmlns:a16="http://schemas.microsoft.com/office/drawing/2014/main" id="{56D47959-B47B-4C71-98CE-69887F502626}"/>
              </a:ext>
            </a:extLst>
          </p:cNvPr>
          <p:cNvSpPr>
            <a:spLocks noGrp="1"/>
          </p:cNvSpPr>
          <p:nvPr>
            <p:ph type="body" sz="quarter" idx="12"/>
          </p:nvPr>
        </p:nvSpPr>
        <p:spPr/>
        <p:txBody>
          <a:bodyPr/>
          <a:lstStyle/>
          <a:p>
            <a:r>
              <a:rPr lang="en-US" dirty="0"/>
              <a:t>2:4</a:t>
            </a:r>
          </a:p>
        </p:txBody>
      </p:sp>
      <p:sp>
        <p:nvSpPr>
          <p:cNvPr id="4" name="Title 3">
            <a:extLst>
              <a:ext uri="{FF2B5EF4-FFF2-40B4-BE49-F238E27FC236}">
                <a16:creationId xmlns:a16="http://schemas.microsoft.com/office/drawing/2014/main" id="{DCFD87DF-6111-4967-B3EE-7465DC11C789}"/>
              </a:ext>
            </a:extLst>
          </p:cNvPr>
          <p:cNvSpPr>
            <a:spLocks noGrp="1"/>
          </p:cNvSpPr>
          <p:nvPr>
            <p:ph type="title"/>
          </p:nvPr>
        </p:nvSpPr>
        <p:spPr/>
        <p:txBody>
          <a:bodyPr/>
          <a:lstStyle/>
          <a:p>
            <a:r>
              <a:rPr lang="en-US" dirty="0"/>
              <a:t>Boaz came from Bethlehem and said to the reapers, “Yahweh be with you”</a:t>
            </a:r>
          </a:p>
        </p:txBody>
      </p:sp>
    </p:spTree>
    <p:extLst>
      <p:ext uri="{BB962C8B-B14F-4D97-AF65-F5344CB8AC3E}">
        <p14:creationId xmlns:p14="http://schemas.microsoft.com/office/powerpoint/2010/main" val="1087366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ign on the side of a building&#10;&#10;Description generated with very high confidence">
            <a:extLst>
              <a:ext uri="{FF2B5EF4-FFF2-40B4-BE49-F238E27FC236}">
                <a16:creationId xmlns:a16="http://schemas.microsoft.com/office/drawing/2014/main" id="{7EF965AD-5066-47BB-8FBC-30167AA0E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8620"/>
            <a:ext cx="9144000" cy="6080760"/>
          </a:xfrm>
          <a:prstGeom prst="rect">
            <a:avLst/>
          </a:prstGeom>
        </p:spPr>
      </p:pic>
      <p:sp>
        <p:nvSpPr>
          <p:cNvPr id="2" name="Text Placeholder 1"/>
          <p:cNvSpPr>
            <a:spLocks noGrp="1"/>
          </p:cNvSpPr>
          <p:nvPr>
            <p:ph type="body" sz="quarter" idx="10"/>
          </p:nvPr>
        </p:nvSpPr>
        <p:spPr/>
        <p:txBody>
          <a:bodyPr/>
          <a:lstStyle/>
          <a:p>
            <a:r>
              <a:rPr lang="en-US" dirty="0"/>
              <a:t>“Naomi Street” sign in Jerusalem</a:t>
            </a:r>
          </a:p>
        </p:txBody>
      </p:sp>
      <p:sp>
        <p:nvSpPr>
          <p:cNvPr id="3" name="Text Placeholder 2"/>
          <p:cNvSpPr>
            <a:spLocks noGrp="1"/>
          </p:cNvSpPr>
          <p:nvPr>
            <p:ph type="body" sz="quarter" idx="12"/>
          </p:nvPr>
        </p:nvSpPr>
        <p:spPr/>
        <p:txBody>
          <a:bodyPr/>
          <a:lstStyle/>
          <a:p>
            <a:r>
              <a:rPr lang="en-US" dirty="0"/>
              <a:t>2:1</a:t>
            </a:r>
          </a:p>
        </p:txBody>
      </p:sp>
      <p:sp>
        <p:nvSpPr>
          <p:cNvPr id="4" name="Title 3"/>
          <p:cNvSpPr>
            <a:spLocks noGrp="1"/>
          </p:cNvSpPr>
          <p:nvPr>
            <p:ph type="title"/>
          </p:nvPr>
        </p:nvSpPr>
        <p:spPr/>
        <p:txBody>
          <a:bodyPr/>
          <a:lstStyle/>
          <a:p>
            <a:r>
              <a:rPr lang="en-US" dirty="0"/>
              <a:t>Naomi had a relative of her husband, a man of great wealth . . . whose name was Boaz</a:t>
            </a:r>
          </a:p>
        </p:txBody>
      </p:sp>
    </p:spTree>
    <p:extLst>
      <p:ext uri="{BB962C8B-B14F-4D97-AF65-F5344CB8AC3E}">
        <p14:creationId xmlns:p14="http://schemas.microsoft.com/office/powerpoint/2010/main" val="1196012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B58935-2593-42C8-895A-CF87BCEC3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
            <a:ext cx="9144000" cy="6400800"/>
          </a:xfrm>
          <a:prstGeom prst="rect">
            <a:avLst/>
          </a:prstGeom>
        </p:spPr>
      </p:pic>
      <p:sp>
        <p:nvSpPr>
          <p:cNvPr id="2" name="Text Placeholder 1">
            <a:extLst>
              <a:ext uri="{FF2B5EF4-FFF2-40B4-BE49-F238E27FC236}">
                <a16:creationId xmlns:a16="http://schemas.microsoft.com/office/drawing/2014/main" id="{053530A5-3F07-4F8B-A182-31504BC81CCC}"/>
              </a:ext>
            </a:extLst>
          </p:cNvPr>
          <p:cNvSpPr>
            <a:spLocks noGrp="1"/>
          </p:cNvSpPr>
          <p:nvPr>
            <p:ph type="body" sz="quarter" idx="10"/>
          </p:nvPr>
        </p:nvSpPr>
        <p:spPr/>
        <p:txBody>
          <a:bodyPr/>
          <a:lstStyle/>
          <a:p>
            <a:r>
              <a:rPr lang="en-US" dirty="0"/>
              <a:t>Bethlehem (from the southwest)</a:t>
            </a:r>
          </a:p>
        </p:txBody>
      </p:sp>
      <p:sp>
        <p:nvSpPr>
          <p:cNvPr id="3" name="Text Placeholder 2">
            <a:extLst>
              <a:ext uri="{FF2B5EF4-FFF2-40B4-BE49-F238E27FC236}">
                <a16:creationId xmlns:a16="http://schemas.microsoft.com/office/drawing/2014/main" id="{56D47959-B47B-4C71-98CE-69887F502626}"/>
              </a:ext>
            </a:extLst>
          </p:cNvPr>
          <p:cNvSpPr>
            <a:spLocks noGrp="1"/>
          </p:cNvSpPr>
          <p:nvPr>
            <p:ph type="body" sz="quarter" idx="12"/>
          </p:nvPr>
        </p:nvSpPr>
        <p:spPr/>
        <p:txBody>
          <a:bodyPr/>
          <a:lstStyle/>
          <a:p>
            <a:r>
              <a:rPr lang="en-US" dirty="0"/>
              <a:t>2:4</a:t>
            </a:r>
          </a:p>
        </p:txBody>
      </p:sp>
      <p:sp>
        <p:nvSpPr>
          <p:cNvPr id="4" name="Title 3">
            <a:extLst>
              <a:ext uri="{FF2B5EF4-FFF2-40B4-BE49-F238E27FC236}">
                <a16:creationId xmlns:a16="http://schemas.microsoft.com/office/drawing/2014/main" id="{DCFD87DF-6111-4967-B3EE-7465DC11C789}"/>
              </a:ext>
            </a:extLst>
          </p:cNvPr>
          <p:cNvSpPr>
            <a:spLocks noGrp="1"/>
          </p:cNvSpPr>
          <p:nvPr>
            <p:ph type="title"/>
          </p:nvPr>
        </p:nvSpPr>
        <p:spPr/>
        <p:txBody>
          <a:bodyPr/>
          <a:lstStyle/>
          <a:p>
            <a:r>
              <a:rPr lang="en-US" dirty="0"/>
              <a:t>Boaz came from Bethlehem and said to the reapers, “Yahweh be with you”</a:t>
            </a:r>
          </a:p>
        </p:txBody>
      </p:sp>
      <p:sp>
        <p:nvSpPr>
          <p:cNvPr id="7" name="Text Box 1029">
            <a:extLst>
              <a:ext uri="{FF2B5EF4-FFF2-40B4-BE49-F238E27FC236}">
                <a16:creationId xmlns:a16="http://schemas.microsoft.com/office/drawing/2014/main" id="{4FE78CC6-A34D-44CA-BA66-D138ECB260D1}"/>
              </a:ext>
            </a:extLst>
          </p:cNvPr>
          <p:cNvSpPr txBox="1">
            <a:spLocks noChangeArrowheads="1"/>
          </p:cNvSpPr>
          <p:nvPr/>
        </p:nvSpPr>
        <p:spPr bwMode="auto">
          <a:xfrm>
            <a:off x="2895514" y="1600200"/>
            <a:ext cx="2057486" cy="400110"/>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2000" dirty="0">
                <a:solidFill>
                  <a:srgbClr val="FFFFFF"/>
                </a:solidFill>
                <a:effectLst>
                  <a:glow rad="76200">
                    <a:srgbClr val="000000">
                      <a:alpha val="60000"/>
                    </a:srgbClr>
                  </a:glow>
                </a:effectLst>
                <a:cs typeface="Calibri" pitchFamily="34" charset="0"/>
              </a:rPr>
              <a:t>Church of Nativity</a:t>
            </a:r>
          </a:p>
        </p:txBody>
      </p:sp>
      <p:sp>
        <p:nvSpPr>
          <p:cNvPr id="8" name="Text Box 1029">
            <a:extLst>
              <a:ext uri="{FF2B5EF4-FFF2-40B4-BE49-F238E27FC236}">
                <a16:creationId xmlns:a16="http://schemas.microsoft.com/office/drawing/2014/main" id="{0B7BF1F8-37DF-4D3B-9B67-99FC25913A1A}"/>
              </a:ext>
            </a:extLst>
          </p:cNvPr>
          <p:cNvSpPr txBox="1">
            <a:spLocks noChangeArrowheads="1"/>
          </p:cNvSpPr>
          <p:nvPr/>
        </p:nvSpPr>
        <p:spPr bwMode="auto">
          <a:xfrm>
            <a:off x="5907986" y="1846871"/>
            <a:ext cx="1777731" cy="400110"/>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2000" dirty="0">
                <a:solidFill>
                  <a:srgbClr val="FFFFFF"/>
                </a:solidFill>
                <a:effectLst>
                  <a:glow rad="76200">
                    <a:srgbClr val="000000">
                      <a:alpha val="60000"/>
                    </a:srgbClr>
                  </a:glow>
                </a:effectLst>
                <a:cs typeface="Calibri" pitchFamily="34" charset="0"/>
              </a:rPr>
              <a:t>Iron Age village</a:t>
            </a:r>
          </a:p>
        </p:txBody>
      </p:sp>
      <p:sp>
        <p:nvSpPr>
          <p:cNvPr id="9" name="Oval 8">
            <a:extLst>
              <a:ext uri="{FF2B5EF4-FFF2-40B4-BE49-F238E27FC236}">
                <a16:creationId xmlns:a16="http://schemas.microsoft.com/office/drawing/2014/main" id="{13978EBC-0E80-4E57-8D65-84E743E633E3}"/>
              </a:ext>
            </a:extLst>
          </p:cNvPr>
          <p:cNvSpPr/>
          <p:nvPr/>
        </p:nvSpPr>
        <p:spPr>
          <a:xfrm>
            <a:off x="3141679" y="2046926"/>
            <a:ext cx="3428996" cy="1382074"/>
          </a:xfrm>
          <a:prstGeom prst="ellipse">
            <a:avLst/>
          </a:prstGeom>
          <a:noFill/>
          <a:ln w="22225" cap="flat" cmpd="sng" algn="ctr">
            <a:solidFill>
              <a:srgbClr val="FFFFFF"/>
            </a:solidFill>
            <a:prstDash val="sysDash"/>
            <a:round/>
            <a:headEnd type="none" w="med" len="med"/>
            <a:tailEnd type="none" w="med" len="med"/>
          </a:ln>
          <a:effectLst>
            <a:glow rad="50800">
              <a:srgbClr val="000000">
                <a:alpha val="60000"/>
              </a:srgbClr>
            </a:glow>
            <a:outerShdw blurRad="40000" dist="20000" dir="5400000" rotWithShape="0">
              <a:srgbClr val="000000">
                <a:alpha val="38000"/>
              </a:srgbClr>
            </a:outerShdw>
          </a:effectLst>
        </p:spPr>
        <p:txBody>
          <a:bodyPr/>
          <a:lstStyle/>
          <a:p>
            <a:pPr fontAlgn="base">
              <a:spcBef>
                <a:spcPct val="0"/>
              </a:spcBef>
              <a:spcAft>
                <a:spcPct val="0"/>
              </a:spcAft>
            </a:pPr>
            <a:endParaRPr lang="en-US" sz="2400" kern="0">
              <a:solidFill>
                <a:srgbClr val="000000"/>
              </a:solidFill>
              <a:latin typeface="Arial"/>
              <a:ea typeface=""/>
              <a:cs typeface=""/>
            </a:endParaRPr>
          </a:p>
        </p:txBody>
      </p:sp>
      <p:sp>
        <p:nvSpPr>
          <p:cNvPr id="10" name="Line 9">
            <a:extLst>
              <a:ext uri="{FF2B5EF4-FFF2-40B4-BE49-F238E27FC236}">
                <a16:creationId xmlns:a16="http://schemas.microsoft.com/office/drawing/2014/main" id="{91657174-130A-468D-9880-8C1875A46CFE}"/>
              </a:ext>
            </a:extLst>
          </p:cNvPr>
          <p:cNvSpPr>
            <a:spLocks noChangeShapeType="1"/>
          </p:cNvSpPr>
          <p:nvPr/>
        </p:nvSpPr>
        <p:spPr bwMode="auto">
          <a:xfrm>
            <a:off x="3924257" y="2028855"/>
            <a:ext cx="0" cy="273688"/>
          </a:xfrm>
          <a:prstGeom prst="line">
            <a:avLst/>
          </a:prstGeom>
          <a:noFill/>
          <a:ln w="22225" cap="flat" cmpd="sng" algn="ctr">
            <a:solidFill>
              <a:srgbClr val="FFFFFF"/>
            </a:solidFill>
            <a:prstDash val="solid"/>
            <a:round/>
            <a:headEnd type="none" w="med" len="med"/>
            <a:tailEnd type="triangle" w="med" len="med"/>
          </a:ln>
          <a:effectLst>
            <a:glow rad="50800">
              <a:srgbClr val="000000">
                <a:alpha val="60000"/>
              </a:srgbClr>
            </a:glow>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
              <a:cs typeface=""/>
            </a:endParaRPr>
          </a:p>
        </p:txBody>
      </p:sp>
    </p:spTree>
    <p:extLst>
      <p:ext uri="{BB962C8B-B14F-4D97-AF65-F5344CB8AC3E}">
        <p14:creationId xmlns:p14="http://schemas.microsoft.com/office/powerpoint/2010/main" val="2464044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PLBL\HVHL - the 1900s\06 Traditional Life and Customs\Ruth Story\Ruth 2,4, Boaz greeted the harvesters, mat14347.jpg"/>
          <p:cNvPicPr>
            <a:picLocks noChangeAspect="1" noChangeArrowheads="1"/>
          </p:cNvPicPr>
          <p:nvPr/>
        </p:nvPicPr>
        <p:blipFill rotWithShape="1">
          <a:blip r:embed="rId3">
            <a:extLst>
              <a:ext uri="{28A0092B-C50C-407E-A947-70E740481C1C}">
                <a14:useLocalDpi xmlns:a14="http://schemas.microsoft.com/office/drawing/2010/main" val="0"/>
              </a:ext>
            </a:extLst>
          </a:blip>
          <a:srcRect t="1706"/>
          <a:stretch/>
        </p:blipFill>
        <p:spPr bwMode="auto">
          <a:xfrm>
            <a:off x="0" y="366444"/>
            <a:ext cx="9144741" cy="612511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p:nvPr>
        </p:nvSpPr>
        <p:spPr/>
        <p:txBody>
          <a:bodyPr/>
          <a:lstStyle/>
          <a:p>
            <a:r>
              <a:rPr lang="en-US" dirty="0"/>
              <a:t>Man greeting harvesters, from a reenactment of the story of Ruth</a:t>
            </a:r>
          </a:p>
        </p:txBody>
      </p:sp>
      <p:sp>
        <p:nvSpPr>
          <p:cNvPr id="4" name="Text Placeholder 3"/>
          <p:cNvSpPr>
            <a:spLocks noGrp="1"/>
          </p:cNvSpPr>
          <p:nvPr>
            <p:ph type="body" sz="quarter" idx="12"/>
          </p:nvPr>
        </p:nvSpPr>
        <p:spPr/>
        <p:txBody>
          <a:bodyPr/>
          <a:lstStyle/>
          <a:p>
            <a:r>
              <a:rPr lang="en-US"/>
              <a:t>2:4</a:t>
            </a:r>
            <a:endParaRPr lang="en-US" dirty="0"/>
          </a:p>
        </p:txBody>
      </p:sp>
      <p:sp>
        <p:nvSpPr>
          <p:cNvPr id="2" name="Title 1"/>
          <p:cNvSpPr>
            <a:spLocks noGrp="1"/>
          </p:cNvSpPr>
          <p:nvPr>
            <p:ph type="title"/>
          </p:nvPr>
        </p:nvSpPr>
        <p:spPr/>
        <p:txBody>
          <a:bodyPr/>
          <a:lstStyle/>
          <a:p>
            <a:r>
              <a:rPr lang="en-US" dirty="0"/>
              <a:t>Boaz came from Bethlehem and said to the reapers, “Yahweh be with you”</a:t>
            </a:r>
          </a:p>
        </p:txBody>
      </p:sp>
    </p:spTree>
    <p:extLst>
      <p:ext uri="{BB962C8B-B14F-4D97-AF65-F5344CB8AC3E}">
        <p14:creationId xmlns:p14="http://schemas.microsoft.com/office/powerpoint/2010/main" val="1747999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76E51D-403A-4EA9-B4E9-E5A5D45AC78A}"/>
              </a:ext>
            </a:extLst>
          </p:cNvPr>
          <p:cNvPicPr>
            <a:picLocks noChangeAspect="1"/>
          </p:cNvPicPr>
          <p:nvPr/>
        </p:nvPicPr>
        <p:blipFill rotWithShape="1">
          <a:blip r:embed="rId3">
            <a:extLst>
              <a:ext uri="{28A0092B-C50C-407E-A947-70E740481C1C}">
                <a14:useLocalDpi xmlns:a14="http://schemas.microsoft.com/office/drawing/2010/main" val="0"/>
              </a:ext>
            </a:extLst>
          </a:blip>
          <a:srcRect t="4652" b="5784"/>
          <a:stretch/>
        </p:blipFill>
        <p:spPr>
          <a:xfrm>
            <a:off x="95250" y="0"/>
            <a:ext cx="8953500" cy="6019800"/>
          </a:xfrm>
          <a:prstGeom prst="rect">
            <a:avLst/>
          </a:prstGeom>
        </p:spPr>
      </p:pic>
      <p:sp>
        <p:nvSpPr>
          <p:cNvPr id="7" name="Rectangle 6">
            <a:extLst>
              <a:ext uri="{FF2B5EF4-FFF2-40B4-BE49-F238E27FC236}">
                <a16:creationId xmlns:a16="http://schemas.microsoft.com/office/drawing/2014/main" id="{BA40784F-89D3-43FC-B32A-3B31FD8F7A71}"/>
              </a:ext>
            </a:extLst>
          </p:cNvPr>
          <p:cNvSpPr/>
          <p:nvPr/>
        </p:nvSpPr>
        <p:spPr>
          <a:xfrm>
            <a:off x="952500" y="6019800"/>
            <a:ext cx="7505700" cy="5694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More than 350 slides in PowerPoint format. Available now from BiblePlaces.com.</a:t>
            </a:r>
          </a:p>
        </p:txBody>
      </p:sp>
    </p:spTree>
    <p:extLst>
      <p:ext uri="{BB962C8B-B14F-4D97-AF65-F5344CB8AC3E}">
        <p14:creationId xmlns:p14="http://schemas.microsoft.com/office/powerpoint/2010/main" val="3906473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LBL\HVHL - the 1900s\06 Traditional Life and Customs\Ruth Story\Ruth 2,1, Naomi had a relative whose name was Boaz, mat10151.jpg"/>
          <p:cNvPicPr>
            <a:picLocks noChangeAspect="1" noChangeArrowheads="1"/>
          </p:cNvPicPr>
          <p:nvPr/>
        </p:nvPicPr>
        <p:blipFill rotWithShape="1">
          <a:blip r:embed="rId3">
            <a:extLst>
              <a:ext uri="{28A0092B-C50C-407E-A947-70E740481C1C}">
                <a14:useLocalDpi xmlns:a14="http://schemas.microsoft.com/office/drawing/2010/main" val="0"/>
              </a:ext>
            </a:extLst>
          </a:blip>
          <a:srcRect t="4178"/>
          <a:stretch/>
        </p:blipFill>
        <p:spPr bwMode="auto">
          <a:xfrm>
            <a:off x="0" y="380557"/>
            <a:ext cx="9144000" cy="6096886"/>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p:nvPr>
        </p:nvSpPr>
        <p:spPr/>
        <p:txBody>
          <a:bodyPr/>
          <a:lstStyle/>
          <a:p>
            <a:r>
              <a:rPr lang="en-US" dirty="0"/>
              <a:t>“Boaz” seated in a reenactment of the story of Ruth</a:t>
            </a:r>
          </a:p>
        </p:txBody>
      </p:sp>
      <p:sp>
        <p:nvSpPr>
          <p:cNvPr id="4" name="Text Placeholder 3"/>
          <p:cNvSpPr>
            <a:spLocks noGrp="1"/>
          </p:cNvSpPr>
          <p:nvPr>
            <p:ph type="body" sz="quarter" idx="12"/>
          </p:nvPr>
        </p:nvSpPr>
        <p:spPr/>
        <p:txBody>
          <a:bodyPr/>
          <a:lstStyle/>
          <a:p>
            <a:r>
              <a:rPr lang="en-US" dirty="0"/>
              <a:t>2:1</a:t>
            </a:r>
          </a:p>
        </p:txBody>
      </p:sp>
      <p:sp>
        <p:nvSpPr>
          <p:cNvPr id="2" name="Title 1"/>
          <p:cNvSpPr>
            <a:spLocks noGrp="1"/>
          </p:cNvSpPr>
          <p:nvPr>
            <p:ph type="title"/>
          </p:nvPr>
        </p:nvSpPr>
        <p:spPr/>
        <p:txBody>
          <a:bodyPr/>
          <a:lstStyle/>
          <a:p>
            <a:r>
              <a:rPr lang="en-US" dirty="0"/>
              <a:t>Naomi had a relative of her husband, a man of great wealth . . . whose name was Boaz</a:t>
            </a:r>
          </a:p>
        </p:txBody>
      </p:sp>
    </p:spTree>
    <p:extLst>
      <p:ext uri="{BB962C8B-B14F-4D97-AF65-F5344CB8AC3E}">
        <p14:creationId xmlns:p14="http://schemas.microsoft.com/office/powerpoint/2010/main" val="4255064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8151CF-BBDA-410C-B946-91585F5CFD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969" y="0"/>
            <a:ext cx="5068062" cy="6858000"/>
          </a:xfrm>
          <a:prstGeom prst="rect">
            <a:avLst/>
          </a:prstGeom>
        </p:spPr>
      </p:pic>
      <p:sp>
        <p:nvSpPr>
          <p:cNvPr id="2" name="Text Placeholder 1">
            <a:extLst>
              <a:ext uri="{FF2B5EF4-FFF2-40B4-BE49-F238E27FC236}">
                <a16:creationId xmlns:a16="http://schemas.microsoft.com/office/drawing/2014/main" id="{2A0FDDCB-64FD-435D-AB7D-311F81D59A60}"/>
              </a:ext>
            </a:extLst>
          </p:cNvPr>
          <p:cNvSpPr>
            <a:spLocks noGrp="1"/>
          </p:cNvSpPr>
          <p:nvPr>
            <p:ph type="body" sz="quarter" idx="10"/>
          </p:nvPr>
        </p:nvSpPr>
        <p:spPr/>
        <p:txBody>
          <a:bodyPr/>
          <a:lstStyle/>
          <a:p>
            <a:r>
              <a:rPr lang="en-US" dirty="0"/>
              <a:t>Sheikh of a village</a:t>
            </a:r>
          </a:p>
        </p:txBody>
      </p:sp>
      <p:sp>
        <p:nvSpPr>
          <p:cNvPr id="3" name="Text Placeholder 2">
            <a:extLst>
              <a:ext uri="{FF2B5EF4-FFF2-40B4-BE49-F238E27FC236}">
                <a16:creationId xmlns:a16="http://schemas.microsoft.com/office/drawing/2014/main" id="{BA4DF91E-992A-489F-9B9C-B7D6A5D345D2}"/>
              </a:ext>
            </a:extLst>
          </p:cNvPr>
          <p:cNvSpPr>
            <a:spLocks noGrp="1"/>
          </p:cNvSpPr>
          <p:nvPr>
            <p:ph type="body" sz="quarter" idx="12"/>
          </p:nvPr>
        </p:nvSpPr>
        <p:spPr/>
        <p:txBody>
          <a:bodyPr/>
          <a:lstStyle/>
          <a:p>
            <a:r>
              <a:rPr lang="en-US" dirty="0"/>
              <a:t>2:1</a:t>
            </a:r>
          </a:p>
        </p:txBody>
      </p:sp>
      <p:sp>
        <p:nvSpPr>
          <p:cNvPr id="4" name="Title 3">
            <a:extLst>
              <a:ext uri="{FF2B5EF4-FFF2-40B4-BE49-F238E27FC236}">
                <a16:creationId xmlns:a16="http://schemas.microsoft.com/office/drawing/2014/main" id="{EAC15754-EF0E-47D0-AA60-46E44C016F88}"/>
              </a:ext>
            </a:extLst>
          </p:cNvPr>
          <p:cNvSpPr>
            <a:spLocks noGrp="1"/>
          </p:cNvSpPr>
          <p:nvPr>
            <p:ph type="title"/>
          </p:nvPr>
        </p:nvSpPr>
        <p:spPr/>
        <p:txBody>
          <a:bodyPr/>
          <a:lstStyle/>
          <a:p>
            <a:r>
              <a:rPr lang="en-US" dirty="0"/>
              <a:t>Naomi had a relative of her husband, a man of great wealth . . . whose name was Boaz</a:t>
            </a:r>
          </a:p>
        </p:txBody>
      </p:sp>
    </p:spTree>
    <p:extLst>
      <p:ext uri="{BB962C8B-B14F-4D97-AF65-F5344CB8AC3E}">
        <p14:creationId xmlns:p14="http://schemas.microsoft.com/office/powerpoint/2010/main" val="3727111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A114DA-323A-4C45-AE15-4984AEF941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98" y="0"/>
            <a:ext cx="8953003" cy="6858000"/>
          </a:xfrm>
          <a:prstGeom prst="rect">
            <a:avLst/>
          </a:prstGeom>
        </p:spPr>
      </p:pic>
      <p:sp>
        <p:nvSpPr>
          <p:cNvPr id="2" name="Text Placeholder 1">
            <a:extLst>
              <a:ext uri="{FF2B5EF4-FFF2-40B4-BE49-F238E27FC236}">
                <a16:creationId xmlns:a16="http://schemas.microsoft.com/office/drawing/2014/main" id="{7370D986-B1ED-47FF-84C4-45D7467BC96D}"/>
              </a:ext>
            </a:extLst>
          </p:cNvPr>
          <p:cNvSpPr>
            <a:spLocks noGrp="1"/>
          </p:cNvSpPr>
          <p:nvPr>
            <p:ph type="body" sz="quarter" idx="10"/>
          </p:nvPr>
        </p:nvSpPr>
        <p:spPr/>
        <p:txBody>
          <a:bodyPr/>
          <a:lstStyle/>
          <a:p>
            <a:r>
              <a:rPr lang="en-US" dirty="0"/>
              <a:t>Interior furnishings of a distinguished family, 18th–20th dynasties</a:t>
            </a:r>
          </a:p>
        </p:txBody>
      </p:sp>
      <p:sp>
        <p:nvSpPr>
          <p:cNvPr id="3" name="Text Placeholder 2">
            <a:extLst>
              <a:ext uri="{FF2B5EF4-FFF2-40B4-BE49-F238E27FC236}">
                <a16:creationId xmlns:a16="http://schemas.microsoft.com/office/drawing/2014/main" id="{DBBB2996-0739-42F8-8DAD-8A8DE90E010C}"/>
              </a:ext>
            </a:extLst>
          </p:cNvPr>
          <p:cNvSpPr>
            <a:spLocks noGrp="1"/>
          </p:cNvSpPr>
          <p:nvPr>
            <p:ph type="body" sz="quarter" idx="12"/>
          </p:nvPr>
        </p:nvSpPr>
        <p:spPr/>
        <p:txBody>
          <a:bodyPr/>
          <a:lstStyle/>
          <a:p>
            <a:r>
              <a:rPr lang="en-US" dirty="0"/>
              <a:t>2:1</a:t>
            </a:r>
          </a:p>
        </p:txBody>
      </p:sp>
      <p:sp>
        <p:nvSpPr>
          <p:cNvPr id="4" name="Title 3">
            <a:extLst>
              <a:ext uri="{FF2B5EF4-FFF2-40B4-BE49-F238E27FC236}">
                <a16:creationId xmlns:a16="http://schemas.microsoft.com/office/drawing/2014/main" id="{71FBB2D4-26B0-4C51-B307-A931F08C5838}"/>
              </a:ext>
            </a:extLst>
          </p:cNvPr>
          <p:cNvSpPr>
            <a:spLocks noGrp="1"/>
          </p:cNvSpPr>
          <p:nvPr>
            <p:ph type="title"/>
          </p:nvPr>
        </p:nvSpPr>
        <p:spPr/>
        <p:txBody>
          <a:bodyPr/>
          <a:lstStyle/>
          <a:p>
            <a:r>
              <a:rPr lang="en-US" dirty="0"/>
              <a:t>Naomi had a relative of her husband, a man of great wealth . . . whose name was Boaz</a:t>
            </a:r>
          </a:p>
        </p:txBody>
      </p:sp>
    </p:spTree>
    <p:extLst>
      <p:ext uri="{BB962C8B-B14F-4D97-AF65-F5344CB8AC3E}">
        <p14:creationId xmlns:p14="http://schemas.microsoft.com/office/powerpoint/2010/main" val="3866406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PLBL\HVHL - the 1900s\06 Traditional Life and Customs\Ruth Story\Ruth 2,2, Ruth the Moabitess said to Naomi, mat10186.jpg"/>
          <p:cNvPicPr>
            <a:picLocks noChangeAspect="1" noChangeArrowheads="1"/>
          </p:cNvPicPr>
          <p:nvPr/>
        </p:nvPicPr>
        <p:blipFill rotWithShape="1">
          <a:blip r:embed="rId3">
            <a:extLst>
              <a:ext uri="{28A0092B-C50C-407E-A947-70E740481C1C}">
                <a14:useLocalDpi xmlns:a14="http://schemas.microsoft.com/office/drawing/2010/main" val="0"/>
              </a:ext>
            </a:extLst>
          </a:blip>
          <a:srcRect b="4946"/>
          <a:stretch/>
        </p:blipFill>
        <p:spPr bwMode="auto">
          <a:xfrm>
            <a:off x="0" y="398721"/>
            <a:ext cx="9144741" cy="606055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p:nvPr>
        </p:nvSpPr>
        <p:spPr/>
        <p:txBody>
          <a:bodyPr/>
          <a:lstStyle/>
          <a:p>
            <a:r>
              <a:rPr lang="en-US" dirty="0"/>
              <a:t>Two women in the courtyard of an old house, from a reenactment of the story of Ruth</a:t>
            </a:r>
          </a:p>
        </p:txBody>
      </p:sp>
      <p:sp>
        <p:nvSpPr>
          <p:cNvPr id="4" name="Text Placeholder 3"/>
          <p:cNvSpPr>
            <a:spLocks noGrp="1"/>
          </p:cNvSpPr>
          <p:nvPr>
            <p:ph type="body" sz="quarter" idx="12"/>
          </p:nvPr>
        </p:nvSpPr>
        <p:spPr/>
        <p:txBody>
          <a:bodyPr/>
          <a:lstStyle/>
          <a:p>
            <a:r>
              <a:rPr lang="en-US" dirty="0"/>
              <a:t>2:2</a:t>
            </a:r>
          </a:p>
        </p:txBody>
      </p:sp>
      <p:sp>
        <p:nvSpPr>
          <p:cNvPr id="2" name="Title 1"/>
          <p:cNvSpPr>
            <a:spLocks noGrp="1"/>
          </p:cNvSpPr>
          <p:nvPr>
            <p:ph type="title"/>
          </p:nvPr>
        </p:nvSpPr>
        <p:spPr/>
        <p:txBody>
          <a:bodyPr/>
          <a:lstStyle/>
          <a:p>
            <a:r>
              <a:rPr lang="en-US" dirty="0"/>
              <a:t>Ruth . . . said to Naomi, “Let me now go to the field and glean among the ears of grain”</a:t>
            </a:r>
          </a:p>
        </p:txBody>
      </p:sp>
    </p:spTree>
    <p:extLst>
      <p:ext uri="{BB962C8B-B14F-4D97-AF65-F5344CB8AC3E}">
        <p14:creationId xmlns:p14="http://schemas.microsoft.com/office/powerpoint/2010/main" val="3840105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153BB23-7F17-4D47-9895-FB46AA141A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0160"/>
            <a:ext cx="9144000" cy="4297680"/>
          </a:xfrm>
          <a:prstGeom prst="rect">
            <a:avLst/>
          </a:prstGeom>
        </p:spPr>
      </p:pic>
      <p:sp>
        <p:nvSpPr>
          <p:cNvPr id="3" name="Text Placeholder 2"/>
          <p:cNvSpPr>
            <a:spLocks noGrp="1"/>
          </p:cNvSpPr>
          <p:nvPr>
            <p:ph type="body" sz="quarter" idx="10"/>
          </p:nvPr>
        </p:nvSpPr>
        <p:spPr/>
        <p:txBody>
          <a:bodyPr/>
          <a:lstStyle/>
          <a:p>
            <a:r>
              <a:rPr lang="en-US" dirty="0"/>
              <a:t>Ripe barley depicted on a relief from Tell el-Amarna, reign of Akhenaten, 18th dynasty</a:t>
            </a:r>
          </a:p>
        </p:txBody>
      </p:sp>
      <p:sp>
        <p:nvSpPr>
          <p:cNvPr id="4" name="Text Placeholder 3"/>
          <p:cNvSpPr>
            <a:spLocks noGrp="1"/>
          </p:cNvSpPr>
          <p:nvPr>
            <p:ph type="body" sz="quarter" idx="12"/>
          </p:nvPr>
        </p:nvSpPr>
        <p:spPr/>
        <p:txBody>
          <a:bodyPr/>
          <a:lstStyle/>
          <a:p>
            <a:r>
              <a:rPr lang="en-US" dirty="0"/>
              <a:t>2:2</a:t>
            </a:r>
          </a:p>
        </p:txBody>
      </p:sp>
      <p:sp>
        <p:nvSpPr>
          <p:cNvPr id="2" name="Title 1"/>
          <p:cNvSpPr>
            <a:spLocks noGrp="1"/>
          </p:cNvSpPr>
          <p:nvPr>
            <p:ph type="title"/>
          </p:nvPr>
        </p:nvSpPr>
        <p:spPr/>
        <p:txBody>
          <a:bodyPr/>
          <a:lstStyle/>
          <a:p>
            <a:r>
              <a:rPr lang="en-US" dirty="0"/>
              <a:t>Ruth . . . said to Naomi, “Let me now go to the field and glean among the ears of grain”</a:t>
            </a:r>
          </a:p>
        </p:txBody>
      </p:sp>
    </p:spTree>
    <p:extLst>
      <p:ext uri="{BB962C8B-B14F-4D97-AF65-F5344CB8AC3E}">
        <p14:creationId xmlns:p14="http://schemas.microsoft.com/office/powerpoint/2010/main" val="3717955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F4CB51-6DFF-4075-BE2F-37233E12D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a:extLst>
              <a:ext uri="{FF2B5EF4-FFF2-40B4-BE49-F238E27FC236}">
                <a16:creationId xmlns:a16="http://schemas.microsoft.com/office/drawing/2014/main" id="{69AB2833-5B25-4DD1-8EA4-F1CA730989BC}"/>
              </a:ext>
            </a:extLst>
          </p:cNvPr>
          <p:cNvSpPr>
            <a:spLocks noGrp="1"/>
          </p:cNvSpPr>
          <p:nvPr>
            <p:ph type="body" sz="quarter" idx="10"/>
          </p:nvPr>
        </p:nvSpPr>
        <p:spPr/>
        <p:txBody>
          <a:bodyPr/>
          <a:lstStyle/>
          <a:p>
            <a:r>
              <a:rPr lang="en-US" dirty="0"/>
              <a:t>Barley field near </a:t>
            </a:r>
            <a:r>
              <a:rPr lang="en-US" dirty="0" err="1"/>
              <a:t>Kiriath</a:t>
            </a:r>
            <a:r>
              <a:rPr lang="en-US" dirty="0"/>
              <a:t> Gat</a:t>
            </a:r>
          </a:p>
        </p:txBody>
      </p:sp>
      <p:sp>
        <p:nvSpPr>
          <p:cNvPr id="3" name="Text Placeholder 2">
            <a:extLst>
              <a:ext uri="{FF2B5EF4-FFF2-40B4-BE49-F238E27FC236}">
                <a16:creationId xmlns:a16="http://schemas.microsoft.com/office/drawing/2014/main" id="{98131E1A-8624-4FB0-9DB8-822039CD92F2}"/>
              </a:ext>
            </a:extLst>
          </p:cNvPr>
          <p:cNvSpPr>
            <a:spLocks noGrp="1"/>
          </p:cNvSpPr>
          <p:nvPr>
            <p:ph type="body" sz="quarter" idx="12"/>
          </p:nvPr>
        </p:nvSpPr>
        <p:spPr/>
        <p:txBody>
          <a:bodyPr/>
          <a:lstStyle/>
          <a:p>
            <a:r>
              <a:rPr lang="en-US" dirty="0"/>
              <a:t>2:2</a:t>
            </a:r>
          </a:p>
        </p:txBody>
      </p:sp>
      <p:sp>
        <p:nvSpPr>
          <p:cNvPr id="4" name="Title 3">
            <a:extLst>
              <a:ext uri="{FF2B5EF4-FFF2-40B4-BE49-F238E27FC236}">
                <a16:creationId xmlns:a16="http://schemas.microsoft.com/office/drawing/2014/main" id="{926EFA9A-63BD-4A4F-AC88-E95C7E49BB7A}"/>
              </a:ext>
            </a:extLst>
          </p:cNvPr>
          <p:cNvSpPr>
            <a:spLocks noGrp="1"/>
          </p:cNvSpPr>
          <p:nvPr>
            <p:ph type="title"/>
          </p:nvPr>
        </p:nvSpPr>
        <p:spPr/>
        <p:txBody>
          <a:bodyPr/>
          <a:lstStyle/>
          <a:p>
            <a:r>
              <a:rPr lang="en-US" dirty="0"/>
              <a:t>Ruth . . . said to Naomi, “Let me now go to the field and glean among the ears of grain”</a:t>
            </a:r>
          </a:p>
        </p:txBody>
      </p:sp>
    </p:spTree>
    <p:extLst>
      <p:ext uri="{BB962C8B-B14F-4D97-AF65-F5344CB8AC3E}">
        <p14:creationId xmlns:p14="http://schemas.microsoft.com/office/powerpoint/2010/main" val="3703299222"/>
      </p:ext>
    </p:extLst>
  </p:cSld>
  <p:clrMapOvr>
    <a:masterClrMapping/>
  </p:clrMapOvr>
</p:sld>
</file>

<file path=ppt/theme/theme1.xml><?xml version="1.0" encoding="utf-8"?>
<a:theme xmlns:a="http://schemas.openxmlformats.org/drawingml/2006/main" name="PhotoCompan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hotoCompanio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otoCompanion.potx" id="{156FBC7D-6AC8-4052-8D38-BB651D9D29B5}" vid="{07EA9D4B-09B1-4793-8212-CF3BEBDEEA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PhotoCompanion</Template>
  <TotalTime>218</TotalTime>
  <Words>3142</Words>
  <Application>Microsoft Office PowerPoint</Application>
  <PresentationFormat>On-screen Show (4:3)</PresentationFormat>
  <Paragraphs>273</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Times New Roman</vt:lpstr>
      <vt:lpstr>PhotoCompanion</vt:lpstr>
      <vt:lpstr>RUTH 2</vt:lpstr>
      <vt:lpstr>RUTH 2</vt:lpstr>
      <vt:lpstr>Naomi had a relative of her husband, a man of great wealth . . . whose name was Boaz</vt:lpstr>
      <vt:lpstr>Naomi had a relative of her husband, a man of great wealth . . . whose name was Boaz</vt:lpstr>
      <vt:lpstr>Naomi had a relative of her husband, a man of great wealth . . . whose name was Boaz</vt:lpstr>
      <vt:lpstr>Naomi had a relative of her husband, a man of great wealth . . . whose name was Boaz</vt:lpstr>
      <vt:lpstr>Ruth . . . said to Naomi, “Let me now go to the field and glean among the ears of grain”</vt:lpstr>
      <vt:lpstr>Ruth . . . said to Naomi, “Let me now go to the field and glean among the ears of grain”</vt:lpstr>
      <vt:lpstr>Ruth . . . said to Naomi, “Let me now go to the field and glean among the ears of grain”</vt:lpstr>
      <vt:lpstr>Ruth . . . said to Naomi, “Let me now go to the field and glean among the ears of grain”</vt:lpstr>
      <vt:lpstr>So she departed and went and gleaned in the field behind the reapers</vt:lpstr>
      <vt:lpstr>So she departed and went and gleaned in the field behind the reapers</vt:lpstr>
      <vt:lpstr>So she departed and went and gleaned in the field behind the reapers</vt:lpstr>
      <vt:lpstr>So she departed and went and gleaned in the field behind the reapers</vt:lpstr>
      <vt:lpstr>So she departed and went and gleaned in the field behind the reapers</vt:lpstr>
      <vt:lpstr>So she departed and went and gleaned in the field behind the reapers</vt:lpstr>
      <vt:lpstr>So she departed and went and gleaned in the field behind the reapers</vt:lpstr>
      <vt:lpstr>She happened to come to the part of the field that belonged to Boaz . . . of the clan of Elimelech</vt:lpstr>
      <vt:lpstr>She happened to come to the part of the field that belonged to Boaz . . . of the clan of Elimelech</vt:lpstr>
      <vt:lpstr>She happened to come to the part of the field that belonged to Boaz . . . of the clan of Elimelech</vt:lpstr>
      <vt:lpstr>She happened to come to the part of the field that belonged to Boaz . . . of the clan of Elimelech</vt:lpstr>
      <vt:lpstr>She happened to come to the part of the field that belonged to Boaz . . . of the clan of Elimelech</vt:lpstr>
      <vt:lpstr>She happened to come to the part of the field that belonged to Boaz . . . of the clan of Elimelech</vt:lpstr>
      <vt:lpstr>She happened to come to the part of the field that belonged to Boaz . . . of the clan of Elimelech</vt:lpstr>
      <vt:lpstr>Boaz came from Bethlehem and said to the reapers, “Yahweh be with you”</vt:lpstr>
      <vt:lpstr>Boaz came from Bethlehem and said to the reapers, “Yahweh be with you”</vt:lpstr>
      <vt:lpstr>Boaz came from Bethlehem and said to the reapers, “Yahweh be with you”</vt:lpstr>
      <vt:lpstr>Boaz came from Bethlehem and said to the reapers, “Yahweh be with you”</vt:lpstr>
      <vt:lpstr>Boaz came from Bethlehem and said to the reapers, “Yahweh be with you”</vt:lpstr>
      <vt:lpstr>Boaz came from Bethlehem and said to the reapers, “Yahweh be with you”</vt:lpstr>
      <vt:lpstr>Boaz came from Bethlehem and said to the reapers, “Yahweh be with you”</vt:lpstr>
      <vt:lpstr>PowerPoint Presentation</vt:lpstr>
    </vt:vector>
  </TitlesOfParts>
  <Company>BiblePlaces.com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Ruth 2, Photo Companion to the Bible</dc:title>
  <dc:subject>Photo Companion to the Bible</dc:subject>
  <dc:creator>BiblePlaces.com</dc:creator>
  <cp:lastModifiedBy>Todd Bolen</cp:lastModifiedBy>
  <cp:revision>6</cp:revision>
  <dcterms:created xsi:type="dcterms:W3CDTF">2019-10-09T03:43:12Z</dcterms:created>
  <dcterms:modified xsi:type="dcterms:W3CDTF">2020-05-14T01:32:31Z</dcterms:modified>
</cp:coreProperties>
</file>