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8"/>
  </p:notesMasterIdLst>
  <p:sldIdLst>
    <p:sldId id="647" r:id="rId3"/>
    <p:sldId id="470" r:id="rId4"/>
    <p:sldId id="495" r:id="rId5"/>
    <p:sldId id="498" r:id="rId6"/>
    <p:sldId id="637" r:id="rId7"/>
    <p:sldId id="578" r:id="rId8"/>
    <p:sldId id="579" r:id="rId9"/>
    <p:sldId id="618" r:id="rId10"/>
    <p:sldId id="619" r:id="rId11"/>
    <p:sldId id="615" r:id="rId12"/>
    <p:sldId id="616" r:id="rId13"/>
    <p:sldId id="617" r:id="rId14"/>
    <p:sldId id="639" r:id="rId15"/>
    <p:sldId id="640" r:id="rId16"/>
    <p:sldId id="303" r:id="rId17"/>
    <p:sldId id="633" r:id="rId18"/>
    <p:sldId id="558" r:id="rId19"/>
    <p:sldId id="562" r:id="rId20"/>
    <p:sldId id="560" r:id="rId21"/>
    <p:sldId id="641" r:id="rId22"/>
    <p:sldId id="643" r:id="rId23"/>
    <p:sldId id="645" r:id="rId24"/>
    <p:sldId id="644" r:id="rId25"/>
    <p:sldId id="571" r:id="rId26"/>
    <p:sldId id="357" r:id="rId27"/>
    <p:sldId id="459" r:id="rId28"/>
    <p:sldId id="347" r:id="rId29"/>
    <p:sldId id="623" r:id="rId30"/>
    <p:sldId id="436" r:id="rId31"/>
    <p:sldId id="437" r:id="rId32"/>
    <p:sldId id="586" r:id="rId33"/>
    <p:sldId id="649" r:id="rId34"/>
    <p:sldId id="582" r:id="rId35"/>
    <p:sldId id="583" r:id="rId36"/>
    <p:sldId id="58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elyn Peay" initials="KP" lastIdx="4" clrIdx="0">
    <p:extLst>
      <p:ext uri="{19B8F6BF-5375-455C-9EA6-DF929625EA0E}">
        <p15:presenceInfo xmlns:p15="http://schemas.microsoft.com/office/powerpoint/2012/main" userId="S::peayke@masters.edu::d9836348-eda7-44aa-9814-3f2f7ad2c6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5562" autoAdjust="0"/>
  </p:normalViewPr>
  <p:slideViewPr>
    <p:cSldViewPr>
      <p:cViewPr varScale="1">
        <p:scale>
          <a:sx n="82" d="100"/>
          <a:sy n="82" d="100"/>
        </p:scale>
        <p:origin x="229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6654"/>
    </p:cViewPr>
  </p:sorterViewPr>
  <p:notesViewPr>
    <p:cSldViewPr>
      <p:cViewPr varScale="1">
        <p:scale>
          <a:sx n="54" d="100"/>
          <a:sy n="54" d="100"/>
        </p:scale>
        <p:origin x="282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1/25/2020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ibleplaces.com/gospels-photo-companion-to-the-bibl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ibleplaces.com/details/" TargetMode="External"/><Relationship Id="rId4" Type="http://schemas.openxmlformats.org/officeDocument/2006/relationships/hyperlink" Target="https://www.bibleplaces.com/historicview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ibleplaces.com/gospels-photo-companion-to-the-bibl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bibleplaces.com/historicview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ibleplaces.com/historicview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ibleplaces.com/detail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cs typeface="Times New Roman" pitchFamily="18" charset="0"/>
              </a:rPr>
              <a:t>These images are</a:t>
            </a:r>
            <a:r>
              <a:rPr lang="en-US" baseline="0" dirty="0">
                <a:latin typeface="+mj-lt"/>
                <a:cs typeface="Times New Roman" pitchFamily="18" charset="0"/>
              </a:rPr>
              <a:t> distributed with the January 2020 edition of the BiblePlaces Newsletter. They come f</a:t>
            </a:r>
            <a:r>
              <a:rPr lang="en-US" dirty="0">
                <a:latin typeface="+mj-lt"/>
                <a:cs typeface="Times New Roman" pitchFamily="18" charset="0"/>
              </a:rPr>
              <a:t>rom the collections of BiblePlaces.com and other sources. Images without source information are from the </a:t>
            </a:r>
            <a:r>
              <a:rPr lang="en-US" i="1" dirty="0">
                <a:latin typeface="+mj-lt"/>
                <a:cs typeface="Times New Roman" pitchFamily="18" charset="0"/>
              </a:rPr>
              <a:t>Pictorial Library of Bible Lands</a:t>
            </a:r>
            <a:r>
              <a:rPr lang="en-US" dirty="0">
                <a:latin typeface="+mj-lt"/>
                <a:cs typeface="Times New Roman" pitchFamily="18" charset="0"/>
              </a:rPr>
              <a:t>. This presentation is </a:t>
            </a:r>
            <a:r>
              <a:rPr lang="en-US" baseline="0" dirty="0">
                <a:latin typeface="+mj-lt"/>
              </a:rPr>
              <a:t>copyrighted by Todd Bolen; individual photographs may have different copyright allowances. Permission to use is granted for personal and educational purposes. Commercial use or re-distribution requires written permission.</a:t>
            </a:r>
          </a:p>
          <a:p>
            <a:endParaRPr lang="en-US" baseline="0" dirty="0">
              <a:latin typeface="+mj-lt"/>
            </a:endParaRPr>
          </a:p>
          <a:p>
            <a:endParaRPr lang="en-US" dirty="0">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885B4-A765-4937-BC72-06E521E696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970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Horns of Hattin is an extinct volcano in eastern Galilee that is most famous for being the scene of the Crusaders’ defeat at the hands of Saladin on July 4, 1187. This view looks northeast from the Horns of Hattin, down to the cliffs of Arbel and the pass through the Valley of Doves below. The northwestern corner of the Sea of Galilee is visible, and the slopes of the Golan Heights rise in the distance. This photograph comes from </a:t>
            </a:r>
            <a:r>
              <a:rPr lang="en-US" i="1" dirty="0"/>
              <a:t>The American Colony and Eric Matson Collection, volume 1: Northern Palestine</a:t>
            </a:r>
            <a:r>
              <a:rPr lang="en-US" dirty="0"/>
              <a:t>. </a:t>
            </a:r>
          </a:p>
          <a:p>
            <a:endParaRPr lang="en-US" dirty="0"/>
          </a:p>
          <a:p>
            <a:r>
              <a:rPr lang="en-US" dirty="0"/>
              <a:t>mat05691</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420961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Israeli village of Arbel was settled in 1949 close to the site of an ancient Jewish village where a 4th-century synagogue has been discovered. This photograph comes from </a:t>
            </a:r>
            <a:r>
              <a:rPr lang="en-US" i="1" dirty="0"/>
              <a:t>Views That Have Vanished: The Photographs of David Bivin</a:t>
            </a:r>
            <a:r>
              <a:rPr lang="en-US" dirty="0"/>
              <a:t>. </a:t>
            </a:r>
          </a:p>
          <a:p>
            <a:endParaRPr lang="en-US" dirty="0"/>
          </a:p>
          <a:p>
            <a:r>
              <a:rPr lang="en-US" dirty="0"/>
              <a:t>db6505172112</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52353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village of </a:t>
            </a:r>
            <a:r>
              <a:rPr lang="en-US" dirty="0" err="1"/>
              <a:t>Kfar</a:t>
            </a:r>
            <a:r>
              <a:rPr lang="en-US" dirty="0"/>
              <a:t> </a:t>
            </a:r>
            <a:r>
              <a:rPr lang="en-US" dirty="0" err="1"/>
              <a:t>Zeitim</a:t>
            </a:r>
            <a:r>
              <a:rPr lang="en-US" dirty="0"/>
              <a:t> is visible on the lower left. It was founded in 1950 by Jewish immigrants from Yemen. The snow-covered summit of Mount Hermon is visible on the far left.</a:t>
            </a:r>
          </a:p>
          <a:p>
            <a:endParaRPr lang="en-US" dirty="0"/>
          </a:p>
          <a:p>
            <a:r>
              <a:rPr lang="en-US" dirty="0"/>
              <a:t>tb041003204</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1142416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ruins were first identified as Chorazin by the British explorer Charles Wilson in 1869. Some initial clearing of the site took place in 1926 under the direction of the Department of Antiquities of Palestine. This photograph was probably taken at about that same time. This photograph comes from </a:t>
            </a:r>
            <a:r>
              <a:rPr lang="en-US" i="1" dirty="0"/>
              <a:t>The American Colony and Eric Matson Collection, volume 1: Northern Palestine</a:t>
            </a:r>
            <a:r>
              <a:rPr lang="en-US" dirty="0"/>
              <a:t>. </a:t>
            </a:r>
          </a:p>
          <a:p>
            <a:endParaRPr lang="en-US" dirty="0"/>
          </a:p>
          <a:p>
            <a:r>
              <a:rPr lang="en-US" dirty="0"/>
              <a:t>mat15353</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55374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excavations and reconstruction took place under </a:t>
            </a:r>
            <a:r>
              <a:rPr lang="en-US" dirty="0" err="1"/>
              <a:t>Zeev</a:t>
            </a:r>
            <a:r>
              <a:rPr lang="en-US" dirty="0"/>
              <a:t> Yeivin in 1962–65 and 1982–86. The site is now in Israel’s National Park system. This synagogue is believed to have been first built in the second century AD.</a:t>
            </a:r>
          </a:p>
          <a:p>
            <a:endParaRPr lang="en-US" dirty="0"/>
          </a:p>
          <a:p>
            <a:r>
              <a:rPr lang="en-US" dirty="0"/>
              <a:t>tb102502011</a:t>
            </a:r>
          </a:p>
        </p:txBody>
      </p:sp>
      <p:sp>
        <p:nvSpPr>
          <p:cNvPr id="4" name="Slide Number Placeholder 3"/>
          <p:cNvSpPr>
            <a:spLocks noGrp="1"/>
          </p:cNvSpPr>
          <p:nvPr>
            <p:ph type="sldNum" sz="quarter" idx="5"/>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68226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rare perspective was taken from an elevated position in the partially reconstructed synagogue of Capernaum. The octagonal structure in the distance is the Byzantine church built over the traditional house of Peter. The shoreline of the Sea of Galilee is just beyond the line of trees. This photograph comes from </a:t>
            </a:r>
            <a:r>
              <a:rPr lang="en-US" i="1" dirty="0"/>
              <a:t>Views That Have Vanished: The Photographs of David Bivin</a:t>
            </a:r>
            <a:r>
              <a:rPr lang="en-US" dirty="0"/>
              <a:t>. </a:t>
            </a:r>
          </a:p>
          <a:p>
            <a:endParaRPr lang="en-US" dirty="0"/>
          </a:p>
          <a:p>
            <a:r>
              <a:rPr lang="en-US" dirty="0"/>
              <a:t>db6804063409</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58224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possible to take a modern photo from the same position as the previous slide because of later reconstruction of the synagogue and rules forbidding the climbing of the ancient structures. But this similar perspective shows the excavated ruins of houses next to the synagogue as well as the modern Catholic Church, dedicated in 1990, that seems to hover over the remains of the place where early Christians gathered. A glass floor in the center of the church enables visitors to look down into the rooms identified as the first-century house of the apostle Peter.</a:t>
            </a:r>
          </a:p>
          <a:p>
            <a:endParaRPr lang="en-US" dirty="0"/>
          </a:p>
          <a:p>
            <a:r>
              <a:rPr lang="en-US" dirty="0"/>
              <a:t>tb052604018</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275458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and the following two slides show some of the changes in fishing over the years. This image comes from </a:t>
            </a:r>
            <a:r>
              <a:rPr lang="en-US" sz="1200" i="1" kern="1200" dirty="0">
                <a:solidFill>
                  <a:schemeClr val="tx1"/>
                </a:solidFill>
                <a:effectLst/>
                <a:latin typeface="+mn-lt"/>
                <a:ea typeface="+mn-ea"/>
                <a:cs typeface="+mn-cs"/>
              </a:rPr>
              <a:t>The Holy Land in Photochrom</a:t>
            </a:r>
            <a:r>
              <a:rPr lang="en-US" sz="1200" kern="1200" dirty="0">
                <a:solidFill>
                  <a:schemeClr val="tx1"/>
                </a:solidFill>
                <a:effectLst/>
                <a:latin typeface="+mn-lt"/>
                <a:ea typeface="+mn-ea"/>
                <a:cs typeface="+mn-cs"/>
              </a:rPr>
              <a:t>, a collection recently added to the Historic Views of the Holy Land. The original source of this image is available from the Library of Congress: https://www.loc.gov/collections/photochrom-prints/about-this-collection/.</a:t>
            </a:r>
            <a:endParaRPr lang="en-US" dirty="0"/>
          </a:p>
          <a:p>
            <a:endParaRPr lang="en-US" dirty="0"/>
          </a:p>
          <a:p>
            <a:r>
              <a:rPr lang="en-US" dirty="0"/>
              <a:t>pcm02740</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299324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photograph comes from </a:t>
            </a:r>
            <a:r>
              <a:rPr lang="en-US" i="1" dirty="0"/>
              <a:t>The American Colony and Eric Matson Collection, volume 1: Northern Palestine</a:t>
            </a:r>
            <a:r>
              <a:rPr lang="en-US" dirty="0"/>
              <a:t>. </a:t>
            </a:r>
          </a:p>
          <a:p>
            <a:endParaRPr lang="en-US" dirty="0"/>
          </a:p>
          <a:p>
            <a:r>
              <a:rPr lang="en-US" dirty="0"/>
              <a:t>mat21868</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243886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Overfishing has led to a great reduction in, and at times government prohibition of, fishing in the Sea of Galilee. </a:t>
            </a:r>
          </a:p>
          <a:p>
            <a:endParaRPr lang="en-US" dirty="0"/>
          </a:p>
          <a:p>
            <a:r>
              <a:rPr lang="en-US" dirty="0"/>
              <a:t>tb041203201</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283184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The spring of Caesarea Philippi emerges from the base of Mount Hermon. The site was sacred in the Hellenistic and Roman periods, and King Herod constructed an imperial temple in front of the cave. This photograph shows rubble surrounding the cave entrance, as well as the </a:t>
            </a:r>
            <a:r>
              <a:rPr lang="en-US" altLang="en-US" dirty="0" err="1"/>
              <a:t>wely</a:t>
            </a:r>
            <a:r>
              <a:rPr lang="en-US" altLang="en-US" dirty="0"/>
              <a:t> (shrine) of </a:t>
            </a:r>
            <a:r>
              <a:rPr lang="en-US" dirty="0"/>
              <a:t>el-Khader, a saint sacred to Muslims and Druze,</a:t>
            </a:r>
            <a:r>
              <a:rPr lang="en-US" altLang="en-US" dirty="0"/>
              <a:t> </a:t>
            </a:r>
            <a:r>
              <a:rPr lang="fr-FR" dirty="0"/>
              <a:t>on the upper left and at least one sacred niche to the right of the cave. This photograph comes from </a:t>
            </a:r>
            <a:r>
              <a:rPr lang="fr-FR" i="1" dirty="0"/>
              <a:t>Voyage d'exploration a la mer Morte, a Petra, et sur la rive gauche du Jourdain</a:t>
            </a:r>
            <a:r>
              <a:rPr lang="fr-FR" dirty="0"/>
              <a:t>, by M. Le Comte De </a:t>
            </a:r>
            <a:r>
              <a:rPr lang="en-US" sz="1200" kern="1200" dirty="0" err="1">
                <a:solidFill>
                  <a:schemeClr val="tx1"/>
                </a:solidFill>
                <a:effectLst/>
                <a:latin typeface="+mn-lt"/>
                <a:ea typeface="+mn-ea"/>
                <a:cs typeface="+mn-cs"/>
              </a:rPr>
              <a:t>Vogüé</a:t>
            </a:r>
            <a:r>
              <a:rPr lang="en-US" sz="1200" kern="1200" dirty="0">
                <a:solidFill>
                  <a:schemeClr val="tx1"/>
                </a:solidFill>
                <a:effectLst/>
                <a:latin typeface="+mn-lt"/>
                <a:ea typeface="+mn-ea"/>
                <a:cs typeface="+mn-cs"/>
              </a:rPr>
              <a:t> (Paris, 1874), available via the New York Public Library at </a:t>
            </a:r>
            <a:r>
              <a:rPr lang="en-US" dirty="0"/>
              <a:t>https://digitalcollections.nypl.org/items/510d47d9-5cf5-a3d9-e040-e00a18064a99</a:t>
            </a:r>
          </a:p>
          <a:p>
            <a:endParaRPr lang="en-US" dirty="0"/>
          </a:p>
          <a:p>
            <a:r>
              <a:rPr lang="en-US" dirty="0"/>
              <a:t>nypl76967</a:t>
            </a: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850859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Tiberias has been a continuously inhabited village on the western shore of the Sea of Galilee since the time of Jesus. The population included both Jews and Arabs for centuries, though since 1948, almost all of the population is Jewish. This photograph comes from </a:t>
            </a:r>
            <a:r>
              <a:rPr lang="en-US" i="1" dirty="0"/>
              <a:t>The American Colony and Eric Matson Collection, volume 1: Northern Palestine</a:t>
            </a:r>
            <a:r>
              <a:rPr lang="en-US" dirty="0"/>
              <a:t>. </a:t>
            </a:r>
            <a:endParaRPr lang="en-US" altLang="en-US" dirty="0"/>
          </a:p>
          <a:p>
            <a:pPr eaLnBrk="1" hangingPunct="1"/>
            <a:endParaRPr lang="en-US" altLang="en-US" dirty="0"/>
          </a:p>
          <a:p>
            <a:pPr eaLnBrk="1" hangingPunct="1"/>
            <a:r>
              <a:rPr lang="en-US" altLang="en-US" dirty="0"/>
              <a:t>mat07012</a:t>
            </a:r>
          </a:p>
        </p:txBody>
      </p:sp>
      <p:sp>
        <p:nvSpPr>
          <p:cNvPr id="4" name="Slide Number Placeholder 3"/>
          <p:cNvSpPr>
            <a:spLocks noGrp="1"/>
          </p:cNvSpPr>
          <p:nvPr>
            <p:ph type="sldNum" sz="quarter" idx="5"/>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726265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The shoreline of Tiberias is today dominated by hotels, restaurants, and shops, as this city is the most popular overnight destination for tourists in Galilee. </a:t>
            </a:r>
          </a:p>
          <a:p>
            <a:pPr eaLnBrk="1" hangingPunct="1"/>
            <a:endParaRPr lang="en-US" sz="1200" dirty="0"/>
          </a:p>
          <a:p>
            <a:pPr eaLnBrk="1" hangingPunct="1"/>
            <a:r>
              <a:rPr lang="en-US" sz="1200" dirty="0"/>
              <a:t>tb032705562</a:t>
            </a:r>
            <a:endParaRPr lang="en-US" alt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845547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crowds are gathered on the dock and on the shoreline in anticipation of the arrival of the first seaplane on the Sea of Galilee. This photograph comes from </a:t>
            </a:r>
            <a:r>
              <a:rPr lang="en-US" i="1" dirty="0"/>
              <a:t>The American Colony and Eric Matson Collection, volume 1: Northern Palestine</a:t>
            </a:r>
            <a:r>
              <a:rPr lang="en-US" dirty="0"/>
              <a:t>. </a:t>
            </a:r>
          </a:p>
          <a:p>
            <a:pPr eaLnBrk="1" hangingPunct="1"/>
            <a:endParaRPr lang="en-US" altLang="en-US" dirty="0"/>
          </a:p>
          <a:p>
            <a:pPr eaLnBrk="1" hangingPunct="1"/>
            <a:r>
              <a:rPr lang="en-US" altLang="en-US" dirty="0"/>
              <a:t>mat06451</a:t>
            </a:r>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745359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chemeClr val="tx1"/>
                </a:solidFill>
                <a:effectLst>
                  <a:glow rad="76200">
                    <a:schemeClr val="bg1">
                      <a:alpha val="60000"/>
                    </a:schemeClr>
                  </a:glow>
                </a:effectLst>
              </a:rPr>
              <a:t>No seaplanes land on the Sea of Galilee today, and most of the boat traffic consists of vessels carrying tourists to see the famous lake where Jesus calmed the storm and walked on water.</a:t>
            </a:r>
          </a:p>
          <a:p>
            <a:pPr eaLnBrk="1" hangingPunct="1"/>
            <a:endParaRPr lang="en-US" dirty="0">
              <a:solidFill>
                <a:schemeClr val="tx1"/>
              </a:solidFill>
              <a:effectLst>
                <a:glow rad="76200">
                  <a:schemeClr val="bg1">
                    <a:alpha val="60000"/>
                  </a:schemeClr>
                </a:glow>
              </a:effectLst>
            </a:endParaRPr>
          </a:p>
          <a:p>
            <a:pPr eaLnBrk="1" hangingPunct="1"/>
            <a:r>
              <a:rPr lang="en-US" dirty="0">
                <a:solidFill>
                  <a:schemeClr val="tx1"/>
                </a:solidFill>
                <a:effectLst>
                  <a:glow rad="76200">
                    <a:schemeClr val="bg1">
                      <a:alpha val="60000"/>
                    </a:schemeClr>
                  </a:glow>
                </a:effectLst>
              </a:rPr>
              <a:t>tb032705565</a:t>
            </a:r>
            <a:endParaRPr lang="en-US" alt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2160027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traditional well where Mary came to get water, and the tradition makes sense as water sources usually don’t move. The town well was a popular place for women to gather and socialize. This image comes from </a:t>
            </a:r>
            <a:r>
              <a:rPr lang="en-US" sz="1200" i="1" kern="1200" dirty="0">
                <a:solidFill>
                  <a:schemeClr val="tx1"/>
                </a:solidFill>
                <a:effectLst/>
                <a:latin typeface="+mn-lt"/>
                <a:ea typeface="+mn-ea"/>
                <a:cs typeface="+mn-cs"/>
              </a:rPr>
              <a:t>The Holy Land in Photochrom</a:t>
            </a:r>
            <a:r>
              <a:rPr lang="en-US" sz="1200" kern="1200" dirty="0">
                <a:solidFill>
                  <a:schemeClr val="tx1"/>
                </a:solidFill>
                <a:effectLst/>
                <a:latin typeface="+mn-lt"/>
                <a:ea typeface="+mn-ea"/>
                <a:cs typeface="+mn-cs"/>
              </a:rPr>
              <a:t>, a collection recently added to the Historic Views of the Holy Land. </a:t>
            </a:r>
            <a:endParaRPr lang="en-US" dirty="0"/>
          </a:p>
          <a:p>
            <a:endParaRPr lang="en-US" dirty="0"/>
          </a:p>
          <a:p>
            <a:r>
              <a:rPr lang="en-US" dirty="0"/>
              <a:t>pcm02731</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2303896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photograph comes from </a:t>
            </a:r>
            <a:r>
              <a:rPr lang="en-US" i="1" dirty="0"/>
              <a:t>Earthly Footsteps of the Man of Galilee</a:t>
            </a:r>
            <a:r>
              <a:rPr lang="en-US" i="0" dirty="0"/>
              <a:t>. Though the given date for both photos is 1890, they clearly were not taken at the same time, as evidenced by the different access visible in each photo. We know (from comparison with a photo not included here) that this photo was taken after the previous slide but published in a book in 1894, suggesting that the previous one may date to the 1880s.</a:t>
            </a:r>
            <a:endParaRPr lang="en-US" dirty="0"/>
          </a:p>
          <a:p>
            <a:endParaRPr lang="en-US" dirty="0"/>
          </a:p>
          <a:p>
            <a:r>
              <a:rPr lang="en-US" dirty="0"/>
              <a:t>ef0105</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563834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comes from </a:t>
            </a:r>
            <a:r>
              <a:rPr lang="en-US" i="1" dirty="0"/>
              <a:t>The Photographs of Charles Lee Feinberg</a:t>
            </a:r>
            <a:r>
              <a:rPr lang="en-US" dirty="0"/>
              <a:t>. With the advent</a:t>
            </a:r>
            <a:r>
              <a:rPr lang="en-US" baseline="0" dirty="0"/>
              <a:t> of modern plumbing, the well’s purpose has changed, and it is now a tourist stop.</a:t>
            </a:r>
            <a:endParaRPr lang="en-US" dirty="0"/>
          </a:p>
          <a:p>
            <a:endParaRPr lang="en-US" dirty="0"/>
          </a:p>
          <a:p>
            <a:r>
              <a:rPr lang="en-US" dirty="0"/>
              <a:t>cf13-70</a:t>
            </a:r>
          </a:p>
        </p:txBody>
      </p:sp>
      <p:sp>
        <p:nvSpPr>
          <p:cNvPr id="4" name="Slide Number Placeholder 3"/>
          <p:cNvSpPr>
            <a:spLocks noGrp="1"/>
          </p:cNvSpPr>
          <p:nvPr>
            <p:ph type="sldNum" sz="quarter" idx="10"/>
          </p:nvPr>
        </p:nvSpPr>
        <p:spPr/>
        <p:txBody>
          <a:bodyPr/>
          <a:lstStyle/>
          <a:p>
            <a:fld id="{4FB31529-CB04-4178-A3F9-BAC688BC4BF2}" type="slidenum">
              <a:rPr lang="en-US" smtClean="0"/>
              <a:t>26</a:t>
            </a:fld>
            <a:endParaRPr lang="en-US"/>
          </a:p>
        </p:txBody>
      </p:sp>
    </p:spTree>
    <p:extLst>
      <p:ext uri="{BB962C8B-B14F-4D97-AF65-F5344CB8AC3E}">
        <p14:creationId xmlns:p14="http://schemas.microsoft.com/office/powerpoint/2010/main" val="1676407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accommodate large tourist groups, the municipality constructed a large paved plaza in front of the site. </a:t>
            </a:r>
          </a:p>
          <a:p>
            <a:endParaRPr lang="en-US" dirty="0"/>
          </a:p>
          <a:p>
            <a:r>
              <a:rPr lang="en-US" dirty="0"/>
              <a:t>tb041003218</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995296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Beth Shean is a favorite tourist stop today, but most would be surprised to see how it looked before excavations began in the 1980s. The Greco-Roman city is completely buried at the base of the prominent tell, though part of one pillar (not visible here) was visible according to early reports. This photograph comes from </a:t>
            </a:r>
            <a:r>
              <a:rPr lang="en-US" i="1" dirty="0"/>
              <a:t>The American Colony and Eric Matson Collection, volume 1: Northern Palestine</a:t>
            </a:r>
            <a:r>
              <a:rPr lang="en-US" dirty="0"/>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mat02786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721705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visitor to the site in the 1960s could hardly imagine the spectacular ruins that lay buried under this field. This photograph comes from </a:t>
            </a:r>
            <a:r>
              <a:rPr lang="en-US" i="1" dirty="0"/>
              <a:t>Views That Have Vanished: The Photographs of David Bivin</a:t>
            </a:r>
            <a:r>
              <a:rPr lang="en-US" dirty="0"/>
              <a:t>. </a:t>
            </a:r>
            <a:endParaRPr lang="en-US" altLang="en-US" dirty="0">
              <a:latin typeface="Times New Roman" pitchFamily="-112" charset="0"/>
            </a:endParaRPr>
          </a:p>
          <a:p>
            <a:endParaRPr lang="en-US" altLang="en-US" dirty="0">
              <a:latin typeface="Times New Roman" pitchFamily="-112" charset="0"/>
            </a:endParaRPr>
          </a:p>
          <a:p>
            <a:r>
              <a:rPr lang="en-US" altLang="en-US" dirty="0">
                <a:latin typeface="Times New Roman" pitchFamily="-112" charset="0"/>
              </a:rPr>
              <a:t>db6804063302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14499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comes from </a:t>
            </a:r>
            <a:r>
              <a:rPr lang="en-US" i="1" dirty="0"/>
              <a:t>Picturesque Palestine, volume 2: Samaria, Galilee, and Syria</a:t>
            </a:r>
            <a:r>
              <a:rPr lang="en-US" dirty="0"/>
              <a:t>. </a:t>
            </a:r>
          </a:p>
          <a:p>
            <a:endParaRPr lang="en-US" dirty="0"/>
          </a:p>
          <a:p>
            <a:r>
              <a:rPr lang="en-US" dirty="0"/>
              <a:t>pp2110</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972730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Excavations beginning in the 1980s exposed Roman and Byzantine ruins of the city of Scythopolis, including several large bathhouses (one visible on the left), colonnaded paved streets, and monumental buildings. The site has been partially reconstructed. The top of the tell has also been excavated, revealing remains from the Canaanite and Israelite periods.</a:t>
            </a:r>
          </a:p>
          <a:p>
            <a:endParaRPr lang="en-US" dirty="0"/>
          </a:p>
          <a:p>
            <a:r>
              <a:rPr lang="en-US" dirty="0"/>
              <a:t>tb011506672</a:t>
            </a:r>
          </a:p>
        </p:txBody>
      </p:sp>
      <p:sp>
        <p:nvSpPr>
          <p:cNvPr id="4" name="Slide Number Placeholder 3"/>
          <p:cNvSpPr>
            <a:spLocks noGrp="1"/>
          </p:cNvSpPr>
          <p:nvPr>
            <p:ph type="sldNum" sz="quarter" idx="5"/>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2443431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 unique digital resource that illustrates the biblical text with modern and historic photographs of ancient sites, museum artifacts, and cultural scenes. This PowerPoint-based collection goes verse by verse through each Bible book, providing beautiful photographs, descriptive text, and explanatory notes to enhance Bible study and teaching. For more information, go to </a:t>
            </a:r>
            <a:r>
              <a:rPr lang="en-US" dirty="0">
                <a:hlinkClick r:id="rId3"/>
              </a:rPr>
              <a:t>https://www.bibleplaces.com/gospels-photo-companion-to-the-bible/</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Historic Views of the Holy Land </a:t>
            </a:r>
            <a:r>
              <a:rPr lang="en-US" sz="1200" kern="1200" dirty="0">
                <a:solidFill>
                  <a:schemeClr val="tx1"/>
                </a:solidFill>
                <a:effectLst/>
                <a:latin typeface="+mn-lt"/>
                <a:ea typeface="+mn-ea"/>
                <a:cs typeface="+mn-cs"/>
              </a:rPr>
              <a:t>is a collection of stunning photographs, beautiful engravings, and fascinating descriptions from the early explorers of Palestine. These discs are ideal for study, research, and teaching. All of the illustrations are included as high-resolution jpg files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in ready-made PowerPoint files. The text is in edit-able, search-able, copy-able, and print-able PDF format – making it suitable for any use. All of the books preserve the original layout and pagination. </a:t>
            </a:r>
            <a:r>
              <a:rPr lang="en-US" dirty="0">
                <a:hlinkClick r:id="rId4"/>
              </a:rPr>
              <a:t>https://www.bibleplaces.com/historicviews/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Pictorial Library of Bible Lands</a:t>
            </a:r>
            <a:r>
              <a:rPr lang="en-US" sz="1200" kern="1200" dirty="0">
                <a:solidFill>
                  <a:schemeClr val="tx1"/>
                </a:solidFill>
                <a:effectLst/>
                <a:latin typeface="+mn-lt"/>
                <a:ea typeface="+mn-ea"/>
                <a:cs typeface="+mn-cs"/>
              </a:rPr>
              <a:t> is an extensive collection of high-quality, high-resolution photographs for use in teaching the Bible and ancient history. The complete collection includes more than 19,000 photographs in 19 volumes, making images available to Bible teachers and students without royalty fees for educational use. The photographs are illuminated by extensive annotations included in pre-made PowerPoint presentations organized by subject for easy access and use by pastors, teachers, and students. </a:t>
            </a:r>
            <a:r>
              <a:rPr lang="en-US" dirty="0">
                <a:hlinkClick r:id="rId5"/>
              </a:rPr>
              <a:t>https://www.bibleplaces.com/details/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pPr/>
              <a:t>31</a:t>
            </a:fld>
            <a:endParaRPr lang="en-US"/>
          </a:p>
        </p:txBody>
      </p:sp>
    </p:spTree>
    <p:extLst>
      <p:ext uri="{BB962C8B-B14F-4D97-AF65-F5344CB8AC3E}">
        <p14:creationId xmlns:p14="http://schemas.microsoft.com/office/powerpoint/2010/main" val="2741173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 unique digital resource that illustrates the biblical text with modern and historic photographs of ancient sites, museum artifacts, and cultural scenes. This PowerPoint-based collection goes verse by verse through each Bible book, providing beautiful photographs, descriptive text, and explanatory notes to enhance Bible study and teaching. For more information, go to </a:t>
            </a:r>
            <a:r>
              <a:rPr lang="en-US" dirty="0">
                <a:hlinkClick r:id="rId3"/>
              </a:rPr>
              <a:t>https://www.bibleplaces.com/gospels-photo-companion-to-the-bible/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pPr/>
              <a:t>32</a:t>
            </a:fld>
            <a:endParaRPr lang="en-US"/>
          </a:p>
        </p:txBody>
      </p:sp>
    </p:spTree>
    <p:extLst>
      <p:ext uri="{BB962C8B-B14F-4D97-AF65-F5344CB8AC3E}">
        <p14:creationId xmlns:p14="http://schemas.microsoft.com/office/powerpoint/2010/main" val="3352494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Historic Views of the Holy Land </a:t>
            </a:r>
            <a:r>
              <a:rPr lang="en-US" sz="1200" kern="1200" dirty="0">
                <a:solidFill>
                  <a:schemeClr val="tx1"/>
                </a:solidFill>
                <a:effectLst/>
                <a:latin typeface="+mn-lt"/>
                <a:ea typeface="+mn-ea"/>
                <a:cs typeface="+mn-cs"/>
              </a:rPr>
              <a:t>is a collection of stunning photographs, beautiful engravings, and fascinating descriptions from the early explorers of Palestine. These discs are ideal for study, research, and teaching. All of the illustrations are included as high-resolution jpg files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in ready-made PowerPoint files. The text is in edit-able, search-able, copy-able, and print-able PDF format—making it suitable for any use. All of the books preserve the original layout and pagination. </a:t>
            </a:r>
            <a:r>
              <a:rPr lang="en-US" dirty="0">
                <a:hlinkClick r:id="rId3"/>
              </a:rPr>
              <a:t>https://www.bibleplaces.com/historicviews/</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33</a:t>
            </a:fld>
            <a:endParaRPr lang="en-US"/>
          </a:p>
        </p:txBody>
      </p:sp>
    </p:spTree>
    <p:extLst>
      <p:ext uri="{BB962C8B-B14F-4D97-AF65-F5344CB8AC3E}">
        <p14:creationId xmlns:p14="http://schemas.microsoft.com/office/powerpoint/2010/main" val="2434750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Historic Views of the Holy Land </a:t>
            </a:r>
            <a:r>
              <a:rPr lang="en-US" sz="1200" kern="1200" dirty="0">
                <a:solidFill>
                  <a:schemeClr val="tx1"/>
                </a:solidFill>
                <a:effectLst/>
                <a:latin typeface="+mn-lt"/>
                <a:ea typeface="+mn-ea"/>
                <a:cs typeface="+mn-cs"/>
              </a:rPr>
              <a:t>is a collection of stunning photographs, beautiful engravings, and fascinating descriptions from the early explorers of Palestine. These discs are ideal for study, research, and teaching. All of the illustrations are included as high-resolution jpg files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in ready-made PowerPoint files. The text is in edit-able, search-able, copy-able, and print-able PDF format—making it suitable for any use. All of the books preserve the original layout and pagination. </a:t>
            </a:r>
            <a:r>
              <a:rPr lang="en-US" dirty="0">
                <a:hlinkClick r:id="rId3"/>
              </a:rPr>
              <a:t>https://www.bibleplaces.com/historicviews/</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34</a:t>
            </a:fld>
            <a:endParaRPr lang="en-US"/>
          </a:p>
        </p:txBody>
      </p:sp>
    </p:spTree>
    <p:extLst>
      <p:ext uri="{BB962C8B-B14F-4D97-AF65-F5344CB8AC3E}">
        <p14:creationId xmlns:p14="http://schemas.microsoft.com/office/powerpoint/2010/main" val="1691043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Pictorial Library of Bible Lands</a:t>
            </a:r>
            <a:r>
              <a:rPr lang="en-US" sz="1200" kern="1200" dirty="0">
                <a:solidFill>
                  <a:schemeClr val="tx1"/>
                </a:solidFill>
                <a:effectLst/>
                <a:latin typeface="+mn-lt"/>
                <a:ea typeface="+mn-ea"/>
                <a:cs typeface="+mn-cs"/>
              </a:rPr>
              <a:t> is an extensive collection of high-quality, high-resolution photographs for use in teaching the Bible and ancient history. The complete collection includes more than 19,000 photographs in 19 volumes, making images available to Bible teachers and students without royalty fees for educational use. The photographs are illuminated by extensive annotations included in pre-made PowerPoint presentations organized by subject for easy access and use by pastors, teachers, and students. </a:t>
            </a:r>
            <a:r>
              <a:rPr lang="en-US" dirty="0">
                <a:hlinkClick r:id="rId3"/>
              </a:rPr>
              <a:t>https://www.bibleplaces.com/details/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35</a:t>
            </a:fld>
            <a:endParaRPr lang="en-US"/>
          </a:p>
        </p:txBody>
      </p:sp>
    </p:spTree>
    <p:extLst>
      <p:ext uri="{BB962C8B-B14F-4D97-AF65-F5344CB8AC3E}">
        <p14:creationId xmlns:p14="http://schemas.microsoft.com/office/powerpoint/2010/main" val="247204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site was on the Syrian side of the border until the 1967 war, little development for tourists had been done at the time of this photograph. This image comes from </a:t>
            </a:r>
            <a:r>
              <a:rPr lang="en-US" i="1" dirty="0"/>
              <a:t>Views That Have Vanished: The Photographs of David Bivin</a:t>
            </a:r>
            <a:r>
              <a:rPr lang="en-US" dirty="0"/>
              <a:t>. </a:t>
            </a:r>
          </a:p>
          <a:p>
            <a:endParaRPr lang="en-US" dirty="0"/>
          </a:p>
          <a:p>
            <a:r>
              <a:rPr lang="en-US" dirty="0"/>
              <a:t>db6804073605</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85723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Caesarea Philippi (Banias) is one of Israel’s National Parks, and recent excavations are explained with signage along the tourist paths. Walkways have also been constructed to allow tourists to easily pass over the flowing water from the spring.</a:t>
            </a:r>
          </a:p>
          <a:p>
            <a:endParaRPr lang="en-US" dirty="0"/>
          </a:p>
          <a:p>
            <a:r>
              <a:rPr lang="en-US" dirty="0"/>
              <a:t>tb050112077</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88047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Located on the slopes of Mount Hermon with a spectacular view of the Huleh Valley, Nimrod’s Fortress is associated in legend with the biblical figure mentioned in Genesis 10:8-9. Built by the Muslims in the 12th century, this castle changed hands several times that same century. This photograph shows the site before any reconstruction had been done. This photograph comes from </a:t>
            </a:r>
            <a:r>
              <a:rPr lang="en-US" i="1" dirty="0"/>
              <a:t>Earthly Footsteps of the Man of Galilee</a:t>
            </a:r>
            <a:r>
              <a:rPr lang="en-US" dirty="0"/>
              <a:t>. </a:t>
            </a:r>
          </a:p>
          <a:p>
            <a:endParaRPr lang="en-US" dirty="0"/>
          </a:p>
          <a:p>
            <a:r>
              <a:rPr lang="en-US" dirty="0"/>
              <a:t>ef0211</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4061453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now a national park, with trails, staircases, guardrails, and lighting installed to enhance the visitors’ experience. The view shown here looks from the southern end of the castle up to the elevated keep.</a:t>
            </a:r>
          </a:p>
          <a:p>
            <a:endParaRPr lang="en-US" dirty="0"/>
          </a:p>
          <a:p>
            <a:r>
              <a:rPr lang="en-US" dirty="0"/>
              <a:t>tb100705576</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29739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was taken during the excavations of John Garstang in 1928. This is one of two rows in a building later known as an Israelite tripartite pillared building, the function of which has been long debated. The waters of Lake Huleh are visible in the distance as are the mountains of the Golan Heights. This photograph comes from </a:t>
            </a:r>
            <a:r>
              <a:rPr lang="en-US" i="1" dirty="0"/>
              <a:t>The American Colony and Eric Matson Collection, volume 1: Northern Palestine</a:t>
            </a:r>
            <a:r>
              <a:rPr lang="en-US" dirty="0"/>
              <a:t>. </a:t>
            </a:r>
          </a:p>
          <a:p>
            <a:endParaRPr lang="en-US" dirty="0"/>
          </a:p>
          <a:p>
            <a:r>
              <a:rPr lang="en-US" dirty="0"/>
              <a:t>mat09289</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6325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complete building was revealed during the excavations of Yigael Yadin (1955–58); during the later excavations of Amnon Ben-Tor, the pillared building was moved and reconstructed at the present location in order to allow excavation of earlier remains. Some snow on Mount Hermon is visible in the upper left.</a:t>
            </a:r>
          </a:p>
          <a:p>
            <a:endParaRPr lang="en-US" dirty="0"/>
          </a:p>
          <a:p>
            <a:r>
              <a:rPr lang="en-US" dirty="0"/>
              <a:t>tb032607746</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3791553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58973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82550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26184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28B633D-03A9-459D-83EE-E5159557514C}" type="slidenum">
              <a:rPr lang="en-US" altLang="en-US"/>
              <a:pPr/>
              <a:t>‹#›</a:t>
            </a:fld>
            <a:endParaRPr lang="en-US" altLang="en-US"/>
          </a:p>
        </p:txBody>
      </p:sp>
    </p:spTree>
    <p:extLst>
      <p:ext uri="{BB962C8B-B14F-4D97-AF65-F5344CB8AC3E}">
        <p14:creationId xmlns:p14="http://schemas.microsoft.com/office/powerpoint/2010/main" val="203548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CFE886-7D67-45C8-82CF-2B048062A4C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257499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FE886-7D67-45C8-82CF-2B048062A4C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4139569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CFE886-7D67-45C8-82CF-2B048062A4C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1242140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CFE886-7D67-45C8-82CF-2B048062A4C1}"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670574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CFE886-7D67-45C8-82CF-2B048062A4C1}" type="datetimeFigureOut">
              <a:rPr lang="en-US" smtClean="0"/>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603453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FE886-7D67-45C8-82CF-2B048062A4C1}" type="datetimeFigureOut">
              <a:rPr lang="en-US" smtClean="0"/>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35496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427113"/>
            <a:ext cx="9144000" cy="430887"/>
          </a:xfrm>
          <a:solidFill>
            <a:schemeClr val="bg1"/>
          </a:solidFill>
        </p:spPr>
        <p:txBody>
          <a:bodyPr wrap="square">
            <a:spAutoFit/>
          </a:bodyPr>
          <a:lstStyle>
            <a:lvl1pPr marL="0" indent="0" algn="ctr">
              <a:spcBef>
                <a:spcPts val="0"/>
              </a:spcBef>
              <a:buNone/>
              <a:defRPr sz="2200"/>
            </a:lvl1pPr>
          </a:lstStyle>
          <a:p>
            <a:pPr lvl="0"/>
            <a:r>
              <a:rPr lang="en-US" dirty="0"/>
              <a:t>Description</a:t>
            </a:r>
          </a:p>
        </p:txBody>
      </p:sp>
    </p:spTree>
    <p:extLst>
      <p:ext uri="{BB962C8B-B14F-4D97-AF65-F5344CB8AC3E}">
        <p14:creationId xmlns:p14="http://schemas.microsoft.com/office/powerpoint/2010/main" val="1282436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FE886-7D67-45C8-82CF-2B048062A4C1}" type="datetimeFigureOut">
              <a:rPr lang="en-US" smtClean="0"/>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1085599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CFE886-7D67-45C8-82CF-2B048062A4C1}"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709882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CFE886-7D67-45C8-82CF-2B048062A4C1}"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1175522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FE886-7D67-45C8-82CF-2B048062A4C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3647207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FE886-7D67-45C8-82CF-2B048062A4C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E925-58A6-4787-A15A-7CBF56208E07}" type="slidenum">
              <a:rPr lang="en-US" smtClean="0"/>
              <a:t>‹#›</a:t>
            </a:fld>
            <a:endParaRPr lang="en-US"/>
          </a:p>
        </p:txBody>
      </p:sp>
    </p:spTree>
    <p:extLst>
      <p:ext uri="{BB962C8B-B14F-4D97-AF65-F5344CB8AC3E}">
        <p14:creationId xmlns:p14="http://schemas.microsoft.com/office/powerpoint/2010/main" val="101308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46462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43A83-CC93-44D9-BC3E-EFDFB76602A7}"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28379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43A83-CC93-44D9-BC3E-EFDFB76602A7}"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57828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43A83-CC93-44D9-BC3E-EFDFB76602A7}" type="datetimeFigureOut">
              <a:rPr lang="en-US" smtClean="0"/>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480174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43A83-CC93-44D9-BC3E-EFDFB76602A7}" type="datetimeFigureOut">
              <a:rPr lang="en-US" smtClean="0"/>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8477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52928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4267043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697" r:id="rId1"/>
    <p:sldLayoutId id="2147483702"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690" r:id="rId12"/>
    <p:sldLayoutId id="214748372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FE886-7D67-45C8-82CF-2B048062A4C1}" type="datetimeFigureOut">
              <a:rPr lang="en-US" smtClean="0"/>
              <a:t>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8E925-58A6-4787-A15A-7CBF56208E07}" type="slidenum">
              <a:rPr lang="en-US" smtClean="0"/>
              <a:t>‹#›</a:t>
            </a:fld>
            <a:endParaRPr lang="en-US"/>
          </a:p>
        </p:txBody>
      </p:sp>
    </p:spTree>
    <p:extLst>
      <p:ext uri="{BB962C8B-B14F-4D97-AF65-F5344CB8AC3E}">
        <p14:creationId xmlns:p14="http://schemas.microsoft.com/office/powerpoint/2010/main" val="22712647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jp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g"/><Relationship Id="rId9" Type="http://schemas.openxmlformats.org/officeDocument/2006/relationships/image" Target="../media/image40.jpeg"/></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4.jpg"/><Relationship Id="rId7"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Images\Pictorial Library\Revised edition\ppt slides and labels\BPBL-PowerPoint-Volumes\BPBL-PowerPoint-Bl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685800" y="1066800"/>
            <a:ext cx="7772400" cy="3200399"/>
          </a:xfrm>
        </p:spPr>
        <p:txBody>
          <a:bodyPr anchor="b">
            <a:normAutofit/>
          </a:bodyPr>
          <a:lstStyle/>
          <a:p>
            <a:r>
              <a:rPr lang="en-US" sz="8800" dirty="0">
                <a:solidFill>
                  <a:schemeClr val="bg1"/>
                </a:solidFill>
                <a:effectLst>
                  <a:glow rad="50800">
                    <a:schemeClr val="tx2">
                      <a:lumMod val="50000"/>
                      <a:alpha val="60000"/>
                    </a:schemeClr>
                  </a:glow>
                </a:effectLst>
                <a:latin typeface="Calibri" pitchFamily="34" charset="0"/>
                <a:ea typeface="+mn-ea"/>
                <a:cs typeface="Calibri" pitchFamily="34" charset="0"/>
              </a:rPr>
              <a:t>Galilee:</a:t>
            </a:r>
            <a:br>
              <a:rPr lang="en-US" sz="8800" dirty="0">
                <a:solidFill>
                  <a:schemeClr val="bg1"/>
                </a:solidFill>
                <a:effectLst>
                  <a:glow rad="50800">
                    <a:schemeClr val="tx2">
                      <a:lumMod val="50000"/>
                      <a:alpha val="60000"/>
                    </a:schemeClr>
                  </a:glow>
                </a:effectLst>
                <a:latin typeface="Calibri" pitchFamily="34" charset="0"/>
                <a:ea typeface="+mn-ea"/>
                <a:cs typeface="Calibri" pitchFamily="34" charset="0"/>
              </a:rPr>
            </a:br>
            <a:r>
              <a:rPr lang="en-US" sz="8800" dirty="0">
                <a:solidFill>
                  <a:schemeClr val="bg1"/>
                </a:solidFill>
                <a:effectLst>
                  <a:glow rad="50800">
                    <a:schemeClr val="tx2">
                      <a:lumMod val="50000"/>
                      <a:alpha val="60000"/>
                    </a:schemeClr>
                  </a:glow>
                </a:effectLst>
                <a:latin typeface="Calibri" pitchFamily="34" charset="0"/>
                <a:ea typeface="+mn-ea"/>
                <a:cs typeface="Calibri" pitchFamily="34" charset="0"/>
              </a:rPr>
              <a:t>Then and Now</a:t>
            </a:r>
          </a:p>
        </p:txBody>
      </p:sp>
      <p:sp>
        <p:nvSpPr>
          <p:cNvPr id="7" name="Subtitle 6"/>
          <p:cNvSpPr>
            <a:spLocks noGrp="1"/>
          </p:cNvSpPr>
          <p:nvPr>
            <p:ph type="subTitle" idx="1"/>
          </p:nvPr>
        </p:nvSpPr>
        <p:spPr>
          <a:xfrm>
            <a:off x="838200" y="4495800"/>
            <a:ext cx="7467600" cy="1524000"/>
          </a:xfrm>
        </p:spPr>
        <p:txBody>
          <a:bodyPr>
            <a:noAutofit/>
          </a:bodyPr>
          <a:lstStyle/>
          <a:p>
            <a:r>
              <a:rPr lang="en-US" sz="2800" dirty="0">
                <a:solidFill>
                  <a:schemeClr val="bg1"/>
                </a:solidFill>
                <a:effectLst>
                  <a:glow rad="50800">
                    <a:schemeClr val="tx2">
                      <a:lumMod val="50000"/>
                      <a:alpha val="60000"/>
                    </a:schemeClr>
                  </a:glow>
                </a:effectLst>
                <a:latin typeface="Calibri" pitchFamily="34" charset="0"/>
                <a:cs typeface="Calibri" pitchFamily="34" charset="0"/>
              </a:rPr>
              <a:t>From the creators of </a:t>
            </a:r>
            <a:br>
              <a:rPr lang="en-US" sz="2800" dirty="0">
                <a:solidFill>
                  <a:schemeClr val="bg1"/>
                </a:solidFill>
                <a:effectLst>
                  <a:glow rad="50800">
                    <a:schemeClr val="tx2">
                      <a:lumMod val="50000"/>
                      <a:alpha val="60000"/>
                    </a:schemeClr>
                  </a:glow>
                </a:effectLst>
                <a:latin typeface="Calibri" pitchFamily="34" charset="0"/>
                <a:cs typeface="Calibri" pitchFamily="34" charset="0"/>
              </a:rPr>
            </a:br>
            <a:r>
              <a:rPr lang="en-US" sz="2800" dirty="0">
                <a:solidFill>
                  <a:schemeClr val="bg1"/>
                </a:solidFill>
                <a:effectLst>
                  <a:glow rad="50800">
                    <a:schemeClr val="tx2">
                      <a:lumMod val="50000"/>
                      <a:alpha val="60000"/>
                    </a:schemeClr>
                  </a:glow>
                </a:effectLst>
                <a:latin typeface="Calibri" pitchFamily="34" charset="0"/>
                <a:cs typeface="Calibri" pitchFamily="34" charset="0"/>
              </a:rPr>
              <a:t>the </a:t>
            </a:r>
            <a:r>
              <a:rPr lang="en-US" sz="2800" i="1" dirty="0">
                <a:solidFill>
                  <a:schemeClr val="bg1"/>
                </a:solidFill>
                <a:effectLst>
                  <a:glow rad="50800">
                    <a:schemeClr val="tx2">
                      <a:lumMod val="50000"/>
                      <a:alpha val="60000"/>
                    </a:schemeClr>
                  </a:glow>
                </a:effectLst>
                <a:latin typeface="Calibri" pitchFamily="34" charset="0"/>
                <a:cs typeface="Calibri" pitchFamily="34" charset="0"/>
              </a:rPr>
              <a:t>Pictorial Library of Bible Lands</a:t>
            </a:r>
            <a:r>
              <a:rPr lang="en-US" sz="2800" dirty="0">
                <a:solidFill>
                  <a:schemeClr val="bg1"/>
                </a:solidFill>
                <a:effectLst>
                  <a:glow rad="50800">
                    <a:schemeClr val="tx2">
                      <a:lumMod val="50000"/>
                      <a:alpha val="60000"/>
                    </a:schemeClr>
                  </a:glow>
                </a:effectLst>
                <a:latin typeface="Calibri" pitchFamily="34" charset="0"/>
                <a:cs typeface="Calibri" pitchFamily="34" charset="0"/>
              </a:rPr>
              <a:t> </a:t>
            </a:r>
            <a:br>
              <a:rPr lang="en-US" sz="2800" dirty="0">
                <a:solidFill>
                  <a:schemeClr val="bg1"/>
                </a:solidFill>
                <a:effectLst>
                  <a:glow rad="50800">
                    <a:schemeClr val="tx2">
                      <a:lumMod val="50000"/>
                      <a:alpha val="60000"/>
                    </a:schemeClr>
                  </a:glow>
                </a:effectLst>
                <a:latin typeface="Calibri" pitchFamily="34" charset="0"/>
                <a:cs typeface="Calibri" pitchFamily="34" charset="0"/>
              </a:rPr>
            </a:br>
            <a:r>
              <a:rPr lang="en-US" sz="2800" dirty="0">
                <a:solidFill>
                  <a:schemeClr val="bg1"/>
                </a:solidFill>
                <a:effectLst>
                  <a:glow rad="50800">
                    <a:schemeClr val="tx2">
                      <a:lumMod val="50000"/>
                      <a:alpha val="60000"/>
                    </a:schemeClr>
                  </a:glow>
                </a:effectLst>
                <a:latin typeface="Calibri" pitchFamily="34" charset="0"/>
                <a:cs typeface="Calibri" pitchFamily="34" charset="0"/>
              </a:rPr>
              <a:t>and the </a:t>
            </a:r>
            <a:r>
              <a:rPr lang="en-US" sz="2800" i="1" dirty="0">
                <a:solidFill>
                  <a:schemeClr val="bg1"/>
                </a:solidFill>
                <a:effectLst>
                  <a:glow rad="50800">
                    <a:schemeClr val="tx2">
                      <a:lumMod val="50000"/>
                      <a:alpha val="60000"/>
                    </a:schemeClr>
                  </a:glow>
                </a:effectLst>
                <a:latin typeface="Calibri" pitchFamily="34" charset="0"/>
                <a:cs typeface="Calibri" pitchFamily="34" charset="0"/>
              </a:rPr>
              <a:t>Historic Views of the Holy Land</a:t>
            </a:r>
          </a:p>
        </p:txBody>
      </p:sp>
    </p:spTree>
    <p:extLst>
      <p:ext uri="{BB962C8B-B14F-4D97-AF65-F5344CB8AC3E}">
        <p14:creationId xmlns:p14="http://schemas.microsoft.com/office/powerpoint/2010/main" val="46238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FD517-A444-4FE4-AB35-E3DFF24BC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Sea of Galilee and Arbel from the Horns of Hattin, circa 1910</a:t>
            </a:r>
          </a:p>
        </p:txBody>
      </p:sp>
    </p:spTree>
    <p:extLst>
      <p:ext uri="{BB962C8B-B14F-4D97-AF65-F5344CB8AC3E}">
        <p14:creationId xmlns:p14="http://schemas.microsoft.com/office/powerpoint/2010/main" val="1131284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9B361D-2FD0-4324-B61D-EA9679E77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56248"/>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Sea of Galilee and Arbel from the Horns of Hattin, 1965</a:t>
            </a:r>
          </a:p>
        </p:txBody>
      </p:sp>
    </p:spTree>
    <p:extLst>
      <p:ext uri="{BB962C8B-B14F-4D97-AF65-F5344CB8AC3E}">
        <p14:creationId xmlns:p14="http://schemas.microsoft.com/office/powerpoint/2010/main" val="3014071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50F7-045A-4B9D-A765-5636522CA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Sea of Galilee and Arbel from the Horns of Hattin, 2003</a:t>
            </a:r>
          </a:p>
        </p:txBody>
      </p:sp>
    </p:spTree>
    <p:extLst>
      <p:ext uri="{BB962C8B-B14F-4D97-AF65-F5344CB8AC3E}">
        <p14:creationId xmlns:p14="http://schemas.microsoft.com/office/powerpoint/2010/main" val="3259112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BC97A4-D56F-455B-A0A0-C396CF2F5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9712"/>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Chorazin synagogue, circa 1926</a:t>
            </a:r>
          </a:p>
        </p:txBody>
      </p:sp>
    </p:spTree>
    <p:extLst>
      <p:ext uri="{BB962C8B-B14F-4D97-AF65-F5344CB8AC3E}">
        <p14:creationId xmlns:p14="http://schemas.microsoft.com/office/powerpoint/2010/main" val="3428549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05C7A-48BF-40A6-AAEA-FD5FFC5C6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981F1A3A-9CF9-4FD3-A401-375C1F5489B9}"/>
              </a:ext>
            </a:extLst>
          </p:cNvPr>
          <p:cNvSpPr>
            <a:spLocks noGrp="1"/>
          </p:cNvSpPr>
          <p:nvPr>
            <p:ph type="body" sz="quarter" idx="10"/>
          </p:nvPr>
        </p:nvSpPr>
        <p:spPr/>
        <p:txBody>
          <a:bodyPr/>
          <a:lstStyle/>
          <a:p>
            <a:r>
              <a:rPr lang="en-US" dirty="0"/>
              <a:t>Chorazin synagogue, 2002</a:t>
            </a:r>
          </a:p>
        </p:txBody>
      </p:sp>
    </p:spTree>
    <p:extLst>
      <p:ext uri="{BB962C8B-B14F-4D97-AF65-F5344CB8AC3E}">
        <p14:creationId xmlns:p14="http://schemas.microsoft.com/office/powerpoint/2010/main" val="2938079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93225A-4663-46CB-9234-02C8C85A0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128" y="0"/>
            <a:ext cx="6871743"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Capernaum Peter’s house from synagogue, 1968</a:t>
            </a:r>
          </a:p>
        </p:txBody>
      </p:sp>
    </p:spTree>
    <p:extLst>
      <p:ext uri="{BB962C8B-B14F-4D97-AF65-F5344CB8AC3E}">
        <p14:creationId xmlns:p14="http://schemas.microsoft.com/office/powerpoint/2010/main" val="137233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91815-2CB6-4D5B-BB13-4EE23B706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Capernaum Peter’s house from synagogue, 2004</a:t>
            </a:r>
          </a:p>
        </p:txBody>
      </p:sp>
    </p:spTree>
    <p:extLst>
      <p:ext uri="{BB962C8B-B14F-4D97-AF65-F5344CB8AC3E}">
        <p14:creationId xmlns:p14="http://schemas.microsoft.com/office/powerpoint/2010/main" val="2566544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91815-2CB6-4D5B-BB13-4EE23B706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93408"/>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Fishing boat on the Sea of Galilee, 1890</a:t>
            </a:r>
          </a:p>
        </p:txBody>
      </p:sp>
    </p:spTree>
    <p:extLst>
      <p:ext uri="{BB962C8B-B14F-4D97-AF65-F5344CB8AC3E}">
        <p14:creationId xmlns:p14="http://schemas.microsoft.com/office/powerpoint/2010/main" val="3822651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91815-2CB6-4D5B-BB13-4EE23B706EEC}"/>
              </a:ext>
            </a:extLst>
          </p:cNvPr>
          <p:cNvPicPr>
            <a:picLocks noChangeAspect="1"/>
          </p:cNvPicPr>
          <p:nvPr/>
        </p:nvPicPr>
        <p:blipFill rotWithShape="1">
          <a:blip r:embed="rId3">
            <a:extLst>
              <a:ext uri="{28A0092B-C50C-407E-A947-70E740481C1C}">
                <a14:useLocalDpi xmlns:a14="http://schemas.microsoft.com/office/drawing/2010/main" val="0"/>
              </a:ext>
            </a:extLst>
          </a:blip>
          <a:srcRect l="13692" r="1415"/>
          <a:stretch/>
        </p:blipFill>
        <p:spPr>
          <a:xfrm>
            <a:off x="0" y="0"/>
            <a:ext cx="9144000" cy="6484239"/>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Fishing boat on the Sea of Galilee, 1945</a:t>
            </a:r>
          </a:p>
        </p:txBody>
      </p:sp>
    </p:spTree>
    <p:extLst>
      <p:ext uri="{BB962C8B-B14F-4D97-AF65-F5344CB8AC3E}">
        <p14:creationId xmlns:p14="http://schemas.microsoft.com/office/powerpoint/2010/main" val="272729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91815-2CB6-4D5B-BB13-4EE23B706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8"/>
            <a:ext cx="9144000" cy="6857999"/>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Fishing boat on the Sea of Galilee, 2003</a:t>
            </a:r>
          </a:p>
        </p:txBody>
      </p:sp>
    </p:spTree>
    <p:extLst>
      <p:ext uri="{BB962C8B-B14F-4D97-AF65-F5344CB8AC3E}">
        <p14:creationId xmlns:p14="http://schemas.microsoft.com/office/powerpoint/2010/main" val="340459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FD517-A444-4FE4-AB35-E3DFF24BC6C1}"/>
              </a:ext>
            </a:extLst>
          </p:cNvPr>
          <p:cNvPicPr>
            <a:picLocks noChangeAspect="1"/>
          </p:cNvPicPr>
          <p:nvPr/>
        </p:nvPicPr>
        <p:blipFill rotWithShape="1">
          <a:blip r:embed="rId3">
            <a:extLst>
              <a:ext uri="{28A0092B-C50C-407E-A947-70E740481C1C}">
                <a14:useLocalDpi xmlns:a14="http://schemas.microsoft.com/office/drawing/2010/main" val="0"/>
              </a:ext>
            </a:extLst>
          </a:blip>
          <a:srcRect b="3350"/>
          <a:stretch/>
        </p:blipFill>
        <p:spPr>
          <a:xfrm>
            <a:off x="0" y="0"/>
            <a:ext cx="9144000"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Caesarea Philippi sacred cave, 1874</a:t>
            </a:r>
          </a:p>
        </p:txBody>
      </p:sp>
    </p:spTree>
    <p:extLst>
      <p:ext uri="{BB962C8B-B14F-4D97-AF65-F5344CB8AC3E}">
        <p14:creationId xmlns:p14="http://schemas.microsoft.com/office/powerpoint/2010/main" val="3020247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iberias from lake, mat07012">
            <a:extLst>
              <a:ext uri="{FF2B5EF4-FFF2-40B4-BE49-F238E27FC236}">
                <a16:creationId xmlns:a16="http://schemas.microsoft.com/office/drawing/2014/main" id="{065DA14A-7531-4F1F-9046-A6D1D67FD9FF}"/>
              </a:ext>
            </a:extLst>
          </p:cNvPr>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t="2205"/>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1CB0A468-B0A8-4562-B1AF-C1DD3A7F6E2A}"/>
              </a:ext>
            </a:extLst>
          </p:cNvPr>
          <p:cNvSpPr>
            <a:spLocks noGrp="1"/>
          </p:cNvSpPr>
          <p:nvPr>
            <p:ph type="body" sz="quarter" idx="10"/>
          </p:nvPr>
        </p:nvSpPr>
        <p:spPr/>
        <p:txBody>
          <a:bodyPr/>
          <a:lstStyle/>
          <a:p>
            <a:r>
              <a:rPr lang="en-US" dirty="0"/>
              <a:t>Tiberias shoreline, circa 1910</a:t>
            </a:r>
          </a:p>
        </p:txBody>
      </p:sp>
    </p:spTree>
    <p:extLst>
      <p:ext uri="{BB962C8B-B14F-4D97-AF65-F5344CB8AC3E}">
        <p14:creationId xmlns:p14="http://schemas.microsoft.com/office/powerpoint/2010/main" val="3888227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0A468-B0A8-4562-B1AF-C1DD3A7F6E2A}"/>
              </a:ext>
            </a:extLst>
          </p:cNvPr>
          <p:cNvSpPr>
            <a:spLocks noGrp="1"/>
          </p:cNvSpPr>
          <p:nvPr>
            <p:ph type="body" sz="quarter" idx="10"/>
          </p:nvPr>
        </p:nvSpPr>
        <p:spPr/>
        <p:txBody>
          <a:bodyPr/>
          <a:lstStyle/>
          <a:p>
            <a:r>
              <a:rPr lang="en-US" dirty="0"/>
              <a:t>Tiberias shoreline, 2005</a:t>
            </a:r>
          </a:p>
        </p:txBody>
      </p:sp>
      <p:pic>
        <p:nvPicPr>
          <p:cNvPr id="6" name="Picture 5">
            <a:extLst>
              <a:ext uri="{FF2B5EF4-FFF2-40B4-BE49-F238E27FC236}">
                <a16:creationId xmlns:a16="http://schemas.microsoft.com/office/drawing/2014/main" id="{3F9DBB63-7796-42B0-9493-71D73DBE215C}"/>
              </a:ext>
            </a:extLst>
          </p:cNvPr>
          <p:cNvPicPr>
            <a:picLocks noChangeAspect="1"/>
          </p:cNvPicPr>
          <p:nvPr/>
        </p:nvPicPr>
        <p:blipFill rotWithShape="1">
          <a:blip r:embed="rId3">
            <a:extLst>
              <a:ext uri="{28A0092B-C50C-407E-A947-70E740481C1C}">
                <a14:useLocalDpi xmlns:a14="http://schemas.microsoft.com/office/drawing/2010/main" val="0"/>
              </a:ext>
            </a:extLst>
          </a:blip>
          <a:srcRect r="5389"/>
          <a:stretch/>
        </p:blipFill>
        <p:spPr>
          <a:xfrm>
            <a:off x="0" y="-1"/>
            <a:ext cx="9144000" cy="6427113"/>
          </a:xfrm>
          <a:prstGeom prst="rect">
            <a:avLst/>
          </a:prstGeom>
        </p:spPr>
      </p:pic>
    </p:spTree>
    <p:extLst>
      <p:ext uri="{BB962C8B-B14F-4D97-AF65-F5344CB8AC3E}">
        <p14:creationId xmlns:p14="http://schemas.microsoft.com/office/powerpoint/2010/main" val="2432960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iberias, awaiting 1st sea plane on Sea of Galilee, mat06451">
            <a:extLst>
              <a:ext uri="{FF2B5EF4-FFF2-40B4-BE49-F238E27FC236}">
                <a16:creationId xmlns:a16="http://schemas.microsoft.com/office/drawing/2014/main" id="{557605F6-FA55-4BFB-8D84-C9D8EEB17F30}"/>
              </a:ext>
            </a:extLst>
          </p:cNvPr>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t="5529"/>
          <a:stretch/>
        </p:blipFill>
        <p:spPr bwMode="auto">
          <a:xfrm>
            <a:off x="1" y="0"/>
            <a:ext cx="9144000" cy="685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1CB0A468-B0A8-4562-B1AF-C1DD3A7F6E2A}"/>
              </a:ext>
            </a:extLst>
          </p:cNvPr>
          <p:cNvSpPr>
            <a:spLocks noGrp="1"/>
          </p:cNvSpPr>
          <p:nvPr>
            <p:ph type="body" sz="quarter" idx="10"/>
          </p:nvPr>
        </p:nvSpPr>
        <p:spPr/>
        <p:txBody>
          <a:bodyPr/>
          <a:lstStyle/>
          <a:p>
            <a:r>
              <a:rPr lang="en-US" dirty="0"/>
              <a:t>Tiberias shoreline, 1931</a:t>
            </a:r>
          </a:p>
        </p:txBody>
      </p:sp>
    </p:spTree>
    <p:extLst>
      <p:ext uri="{BB962C8B-B14F-4D97-AF65-F5344CB8AC3E}">
        <p14:creationId xmlns:p14="http://schemas.microsoft.com/office/powerpoint/2010/main" val="161790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0A468-B0A8-4562-B1AF-C1DD3A7F6E2A}"/>
              </a:ext>
            </a:extLst>
          </p:cNvPr>
          <p:cNvSpPr>
            <a:spLocks noGrp="1"/>
          </p:cNvSpPr>
          <p:nvPr>
            <p:ph type="body" sz="quarter" idx="10"/>
          </p:nvPr>
        </p:nvSpPr>
        <p:spPr/>
        <p:txBody>
          <a:bodyPr/>
          <a:lstStyle/>
          <a:p>
            <a:r>
              <a:rPr lang="en-US" dirty="0"/>
              <a:t>Tiberias shoreline, 2005</a:t>
            </a:r>
          </a:p>
        </p:txBody>
      </p:sp>
      <p:pic>
        <p:nvPicPr>
          <p:cNvPr id="3" name="Picture 2">
            <a:extLst>
              <a:ext uri="{FF2B5EF4-FFF2-40B4-BE49-F238E27FC236}">
                <a16:creationId xmlns:a16="http://schemas.microsoft.com/office/drawing/2014/main" id="{930B1B4D-382D-44D5-A4A7-59782599016E}"/>
              </a:ext>
            </a:extLst>
          </p:cNvPr>
          <p:cNvPicPr>
            <a:picLocks noChangeAspect="1"/>
          </p:cNvPicPr>
          <p:nvPr/>
        </p:nvPicPr>
        <p:blipFill rotWithShape="1">
          <a:blip r:embed="rId3">
            <a:extLst>
              <a:ext uri="{28A0092B-C50C-407E-A947-70E740481C1C}">
                <a14:useLocalDpi xmlns:a14="http://schemas.microsoft.com/office/drawing/2010/main" val="0"/>
              </a:ext>
            </a:extLst>
          </a:blip>
          <a:srcRect l="5389"/>
          <a:stretch/>
        </p:blipFill>
        <p:spPr>
          <a:xfrm>
            <a:off x="0" y="-1"/>
            <a:ext cx="9144000" cy="6427113"/>
          </a:xfrm>
          <a:prstGeom prst="rect">
            <a:avLst/>
          </a:prstGeom>
        </p:spPr>
      </p:pic>
    </p:spTree>
    <p:extLst>
      <p:ext uri="{BB962C8B-B14F-4D97-AF65-F5344CB8AC3E}">
        <p14:creationId xmlns:p14="http://schemas.microsoft.com/office/powerpoint/2010/main" val="345756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7E916-8769-48C1-ADEB-B9043BC2F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1228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Nazareth Mary’s Well, 1890</a:t>
            </a:r>
          </a:p>
        </p:txBody>
      </p:sp>
    </p:spTree>
    <p:extLst>
      <p:ext uri="{BB962C8B-B14F-4D97-AF65-F5344CB8AC3E}">
        <p14:creationId xmlns:p14="http://schemas.microsoft.com/office/powerpoint/2010/main" val="2228090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145F80-19F2-47FC-8AE1-135FD882D9CC}"/>
              </a:ext>
            </a:extLst>
          </p:cNvPr>
          <p:cNvPicPr>
            <a:picLocks noChangeAspect="1"/>
          </p:cNvPicPr>
          <p:nvPr/>
        </p:nvPicPr>
        <p:blipFill rotWithShape="1">
          <a:blip r:embed="rId3">
            <a:extLst>
              <a:ext uri="{28A0092B-C50C-407E-A947-70E740481C1C}">
                <a14:useLocalDpi xmlns:a14="http://schemas.microsoft.com/office/drawing/2010/main" val="0"/>
              </a:ext>
            </a:extLst>
          </a:blip>
          <a:srcRect t="4215"/>
          <a:stretch/>
        </p:blipFill>
        <p:spPr>
          <a:xfrm>
            <a:off x="0" y="0"/>
            <a:ext cx="9144000"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Nazareth Mary’s Well, 1890</a:t>
            </a:r>
          </a:p>
        </p:txBody>
      </p:sp>
    </p:spTree>
    <p:extLst>
      <p:ext uri="{BB962C8B-B14F-4D97-AF65-F5344CB8AC3E}">
        <p14:creationId xmlns:p14="http://schemas.microsoft.com/office/powerpoint/2010/main" val="1977961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9506A6-F7D5-4EBC-9EF3-41F173CA1DF1}"/>
              </a:ext>
            </a:extLst>
          </p:cNvPr>
          <p:cNvPicPr>
            <a:picLocks noChangeAspect="1"/>
          </p:cNvPicPr>
          <p:nvPr/>
        </p:nvPicPr>
        <p:blipFill rotWithShape="1">
          <a:blip r:embed="rId3">
            <a:extLst>
              <a:ext uri="{28A0092B-C50C-407E-A947-70E740481C1C}">
                <a14:useLocalDpi xmlns:a14="http://schemas.microsoft.com/office/drawing/2010/main" val="0"/>
              </a:ext>
            </a:extLst>
          </a:blip>
          <a:srcRect r="6250"/>
          <a:stretch/>
        </p:blipFill>
        <p:spPr>
          <a:xfrm>
            <a:off x="0" y="-1"/>
            <a:ext cx="9144000" cy="6554419"/>
          </a:xfrm>
          <a:prstGeom prst="rect">
            <a:avLst/>
          </a:prstGeom>
        </p:spPr>
      </p:pic>
      <p:sp>
        <p:nvSpPr>
          <p:cNvPr id="109570" name="Rectangle 2" hidden="1"/>
          <p:cNvSpPr>
            <a:spLocks noGrp="1" noChangeArrowheads="1"/>
          </p:cNvSpPr>
          <p:nvPr>
            <p:ph type="title"/>
          </p:nvPr>
        </p:nvSpPr>
        <p:spPr/>
        <p:txBody>
          <a:bodyPr/>
          <a:lstStyle/>
          <a:p>
            <a:r>
              <a:rPr lang="en-US" altLang="en-US"/>
              <a:t>Nazareth Mary's Well</a:t>
            </a:r>
          </a:p>
        </p:txBody>
      </p:sp>
      <p:sp>
        <p:nvSpPr>
          <p:cNvPr id="109572" name="Text Box 4"/>
          <p:cNvSpPr txBox="1">
            <a:spLocks noChangeArrowheads="1"/>
          </p:cNvSpPr>
          <p:nvPr/>
        </p:nvSpPr>
        <p:spPr bwMode="auto">
          <a:xfrm>
            <a:off x="0" y="6421017"/>
            <a:ext cx="9144000" cy="381000"/>
          </a:xfrm>
          <a:prstGeom prst="rect">
            <a:avLst/>
          </a:prstGeom>
          <a:solidFill>
            <a:schemeClr val="bg1"/>
          </a:solidFill>
          <a:ln>
            <a:noFill/>
          </a:ln>
          <a:effectLst/>
        </p:spPr>
        <p:txBody>
          <a:bodyPr/>
          <a:lstStyle/>
          <a:p>
            <a:pPr algn="ctr"/>
            <a:r>
              <a:rPr lang="en-US" sz="2200" dirty="0"/>
              <a:t>Nazareth Mary’s Well, 1961</a:t>
            </a:r>
          </a:p>
        </p:txBody>
      </p:sp>
    </p:spTree>
    <p:extLst>
      <p:ext uri="{BB962C8B-B14F-4D97-AF65-F5344CB8AC3E}">
        <p14:creationId xmlns:p14="http://schemas.microsoft.com/office/powerpoint/2010/main" val="56416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08870-4952-4696-8D14-57E8A7B07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Nazareth Mary’s Well, 2003</a:t>
            </a:r>
          </a:p>
        </p:txBody>
      </p:sp>
    </p:spTree>
    <p:extLst>
      <p:ext uri="{BB962C8B-B14F-4D97-AF65-F5344CB8AC3E}">
        <p14:creationId xmlns:p14="http://schemas.microsoft.com/office/powerpoint/2010/main" val="3429708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47CA7-222C-4581-B4CD-4C45CCB0D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Beth Shean, circa 1925</a:t>
            </a:r>
          </a:p>
        </p:txBody>
      </p:sp>
    </p:spTree>
    <p:extLst>
      <p:ext uri="{BB962C8B-B14F-4D97-AF65-F5344CB8AC3E}">
        <p14:creationId xmlns:p14="http://schemas.microsoft.com/office/powerpoint/2010/main" val="80450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47CA7-222C-4581-B4CD-4C45CCB0D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917" y="-1"/>
            <a:ext cx="6844283"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Beth Shean, 1968</a:t>
            </a:r>
          </a:p>
        </p:txBody>
      </p:sp>
    </p:spTree>
    <p:extLst>
      <p:ext uri="{BB962C8B-B14F-4D97-AF65-F5344CB8AC3E}">
        <p14:creationId xmlns:p14="http://schemas.microsoft.com/office/powerpoint/2010/main" val="3796942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FD517-A444-4FE4-AB35-E3DFF24BC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
            <a:ext cx="4572000" cy="643038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Caesarea Philippi sacred cave, 1880</a:t>
            </a:r>
          </a:p>
        </p:txBody>
      </p:sp>
    </p:spTree>
    <p:extLst>
      <p:ext uri="{BB962C8B-B14F-4D97-AF65-F5344CB8AC3E}">
        <p14:creationId xmlns:p14="http://schemas.microsoft.com/office/powerpoint/2010/main" val="1068127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0A468-B0A8-4562-B1AF-C1DD3A7F6E2A}"/>
              </a:ext>
            </a:extLst>
          </p:cNvPr>
          <p:cNvSpPr>
            <a:spLocks noGrp="1"/>
          </p:cNvSpPr>
          <p:nvPr>
            <p:ph type="body" sz="quarter" idx="10"/>
          </p:nvPr>
        </p:nvSpPr>
        <p:spPr/>
        <p:txBody>
          <a:bodyPr/>
          <a:lstStyle/>
          <a:p>
            <a:r>
              <a:rPr lang="en-US" dirty="0"/>
              <a:t>Beth Shean, 2006</a:t>
            </a:r>
          </a:p>
        </p:txBody>
      </p:sp>
      <p:pic>
        <p:nvPicPr>
          <p:cNvPr id="4" name="Picture 3">
            <a:extLst>
              <a:ext uri="{FF2B5EF4-FFF2-40B4-BE49-F238E27FC236}">
                <a16:creationId xmlns:a16="http://schemas.microsoft.com/office/drawing/2014/main" id="{4696A3A2-6DB1-4221-836B-752366680440}"/>
              </a:ext>
            </a:extLst>
          </p:cNvPr>
          <p:cNvPicPr>
            <a:picLocks noChangeAspect="1"/>
          </p:cNvPicPr>
          <p:nvPr/>
        </p:nvPicPr>
        <p:blipFill rotWithShape="1">
          <a:blip r:embed="rId3">
            <a:extLst>
              <a:ext uri="{28A0092B-C50C-407E-A947-70E740481C1C}">
                <a14:useLocalDpi xmlns:a14="http://schemas.microsoft.com/office/drawing/2010/main" val="0"/>
              </a:ext>
            </a:extLst>
          </a:blip>
          <a:srcRect r="5389"/>
          <a:stretch/>
        </p:blipFill>
        <p:spPr>
          <a:xfrm>
            <a:off x="0" y="-1"/>
            <a:ext cx="9144000" cy="6427113"/>
          </a:xfrm>
          <a:prstGeom prst="rect">
            <a:avLst/>
          </a:prstGeom>
        </p:spPr>
      </p:pic>
    </p:spTree>
    <p:extLst>
      <p:ext uri="{BB962C8B-B14F-4D97-AF65-F5344CB8AC3E}">
        <p14:creationId xmlns:p14="http://schemas.microsoft.com/office/powerpoint/2010/main" val="923527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903"/>
          </a:xfrm>
          <a:prstGeom prst="rect">
            <a:avLst/>
          </a:prstGeom>
        </p:spPr>
      </p:pic>
    </p:spTree>
    <p:extLst>
      <p:ext uri="{BB962C8B-B14F-4D97-AF65-F5344CB8AC3E}">
        <p14:creationId xmlns:p14="http://schemas.microsoft.com/office/powerpoint/2010/main" val="2516126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DB1F9-F8AE-4EFB-B435-45EE5D746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
            <a:ext cx="9144000" cy="6856903"/>
          </a:xfrm>
          <a:prstGeom prst="rect">
            <a:avLst/>
          </a:prstGeom>
        </p:spPr>
      </p:pic>
      <p:pic>
        <p:nvPicPr>
          <p:cNvPr id="4" name="Picture 3">
            <a:extLst>
              <a:ext uri="{FF2B5EF4-FFF2-40B4-BE49-F238E27FC236}">
                <a16:creationId xmlns:a16="http://schemas.microsoft.com/office/drawing/2014/main" id="{FBF23CDC-6DFF-42DA-A0C3-39EDBD6CF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411" y="1447800"/>
            <a:ext cx="8231178" cy="5302250"/>
          </a:xfrm>
          <a:prstGeom prst="rect">
            <a:avLst/>
          </a:prstGeom>
        </p:spPr>
      </p:pic>
    </p:spTree>
    <p:extLst>
      <p:ext uri="{BB962C8B-B14F-4D97-AF65-F5344CB8AC3E}">
        <p14:creationId xmlns:p14="http://schemas.microsoft.com/office/powerpoint/2010/main" val="201852429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903"/>
          </a:xfrm>
          <a:prstGeom prst="rect">
            <a:avLst/>
          </a:prstGeom>
        </p:spPr>
      </p:pic>
      <p:pic>
        <p:nvPicPr>
          <p:cNvPr id="5" name="Picture 4">
            <a:extLst>
              <a:ext uri="{FF2B5EF4-FFF2-40B4-BE49-F238E27FC236}">
                <a16:creationId xmlns:a16="http://schemas.microsoft.com/office/drawing/2014/main" id="{7BEA339A-EB0D-4E11-92DF-AB2798699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899" y="2184486"/>
            <a:ext cx="1819701" cy="1828800"/>
          </a:xfrm>
          <a:prstGeom prst="rect">
            <a:avLst/>
          </a:prstGeom>
        </p:spPr>
      </p:pic>
      <p:pic>
        <p:nvPicPr>
          <p:cNvPr id="4" name="Picture 3" descr="A picture containing text, book&#10;&#10;Description generated with very high confidence">
            <a:extLst>
              <a:ext uri="{FF2B5EF4-FFF2-40B4-BE49-F238E27FC236}">
                <a16:creationId xmlns:a16="http://schemas.microsoft.com/office/drawing/2014/main" id="{6FCBAA6D-193F-4A4C-82E3-D50AE7C73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696" y="2192342"/>
            <a:ext cx="1817250" cy="1828800"/>
          </a:xfrm>
          <a:prstGeom prst="rect">
            <a:avLst/>
          </a:prstGeom>
        </p:spPr>
      </p:pic>
      <p:pic>
        <p:nvPicPr>
          <p:cNvPr id="6" name="Picture 5" descr="A sign on the side of a building&#10;&#10;Description generated with very high confidence">
            <a:extLst>
              <a:ext uri="{FF2B5EF4-FFF2-40B4-BE49-F238E27FC236}">
                <a16:creationId xmlns:a16="http://schemas.microsoft.com/office/drawing/2014/main" id="{E11E3A3A-BFFC-4472-9C4A-5270827F7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1553" y="2184486"/>
            <a:ext cx="1817893" cy="1828800"/>
          </a:xfrm>
          <a:prstGeom prst="rect">
            <a:avLst/>
          </a:prstGeom>
        </p:spPr>
      </p:pic>
      <p:pic>
        <p:nvPicPr>
          <p:cNvPr id="12" name="Picture 11" descr="A picture containing text, book, water, boat&#10;&#10;Description generated with very high confidence">
            <a:extLst>
              <a:ext uri="{FF2B5EF4-FFF2-40B4-BE49-F238E27FC236}">
                <a16:creationId xmlns:a16="http://schemas.microsoft.com/office/drawing/2014/main" id="{3FAFEA90-0833-49A6-8AE3-670FE2AE04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5175" y="4163157"/>
            <a:ext cx="1817250" cy="1828800"/>
          </a:xfrm>
          <a:prstGeom prst="rect">
            <a:avLst/>
          </a:prstGeom>
        </p:spPr>
      </p:pic>
      <p:pic>
        <p:nvPicPr>
          <p:cNvPr id="14" name="Picture 13" descr="A picture containing text, book, building, photo&#10;&#10;Description generated with very high confidence">
            <a:extLst>
              <a:ext uri="{FF2B5EF4-FFF2-40B4-BE49-F238E27FC236}">
                <a16:creationId xmlns:a16="http://schemas.microsoft.com/office/drawing/2014/main" id="{608D6E85-8999-4DEB-A3CC-589591070A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4856" y="4163157"/>
            <a:ext cx="1817250" cy="1828800"/>
          </a:xfrm>
          <a:prstGeom prst="rect">
            <a:avLst/>
          </a:prstGeom>
        </p:spPr>
      </p:pic>
      <p:pic>
        <p:nvPicPr>
          <p:cNvPr id="18" name="Picture 17" descr="A picture containing book, text, outdoor, tree&#10;&#10;Description generated with very high confidence">
            <a:extLst>
              <a:ext uri="{FF2B5EF4-FFF2-40B4-BE49-F238E27FC236}">
                <a16:creationId xmlns:a16="http://schemas.microsoft.com/office/drawing/2014/main" id="{B98E8A5A-A517-4242-8AC9-3B1EBD4D6E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5016" y="4163157"/>
            <a:ext cx="1817250" cy="1828800"/>
          </a:xfrm>
          <a:prstGeom prst="rect">
            <a:avLst/>
          </a:prstGeom>
        </p:spPr>
      </p:pic>
      <p:pic>
        <p:nvPicPr>
          <p:cNvPr id="20" name="Picture 19" descr="A picture containing text, book, sign, photo&#10;&#10;Description generated with very high confidence">
            <a:extLst>
              <a:ext uri="{FF2B5EF4-FFF2-40B4-BE49-F238E27FC236}">
                <a16:creationId xmlns:a16="http://schemas.microsoft.com/office/drawing/2014/main" id="{C6B37C41-8CBF-488D-B29F-C8F4EE104A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696" y="4163157"/>
            <a:ext cx="1817250" cy="1828800"/>
          </a:xfrm>
          <a:prstGeom prst="rect">
            <a:avLst/>
          </a:prstGeom>
        </p:spPr>
      </p:pic>
      <p:pic>
        <p:nvPicPr>
          <p:cNvPr id="22" name="Picture 21" descr="A crowd of people at a beach&#10;&#10;Description generated with very high confidence">
            <a:extLst>
              <a:ext uri="{FF2B5EF4-FFF2-40B4-BE49-F238E27FC236}">
                <a16:creationId xmlns:a16="http://schemas.microsoft.com/office/drawing/2014/main" id="{048657E2-4221-47E4-8500-EE155E2E2E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29400" y="2184486"/>
            <a:ext cx="1828800" cy="1828800"/>
          </a:xfrm>
          <a:prstGeom prst="rect">
            <a:avLst/>
          </a:prstGeom>
        </p:spPr>
      </p:pic>
    </p:spTree>
    <p:extLst>
      <p:ext uri="{BB962C8B-B14F-4D97-AF65-F5344CB8AC3E}">
        <p14:creationId xmlns:p14="http://schemas.microsoft.com/office/powerpoint/2010/main" val="458587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903"/>
          </a:xfrm>
          <a:prstGeom prst="rect">
            <a:avLst/>
          </a:prstGeom>
        </p:spPr>
      </p:pic>
      <p:pic>
        <p:nvPicPr>
          <p:cNvPr id="17" name="Picture 16" descr="A vintage photo of a sign&#10;&#10;Description generated with high confidence">
            <a:extLst>
              <a:ext uri="{FF2B5EF4-FFF2-40B4-BE49-F238E27FC236}">
                <a16:creationId xmlns:a16="http://schemas.microsoft.com/office/drawing/2014/main" id="{DC9A522A-AF38-43DA-B8E5-E0C6CA7D7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2184486"/>
            <a:ext cx="1821514" cy="1828800"/>
          </a:xfrm>
          <a:prstGeom prst="rect">
            <a:avLst/>
          </a:prstGeom>
        </p:spPr>
      </p:pic>
      <p:pic>
        <p:nvPicPr>
          <p:cNvPr id="11" name="Picture 10" descr="A group of people walking in front of a building&#10;&#10;Description generated with very high confidence">
            <a:extLst>
              <a:ext uri="{FF2B5EF4-FFF2-40B4-BE49-F238E27FC236}">
                <a16:creationId xmlns:a16="http://schemas.microsoft.com/office/drawing/2014/main" id="{5971BE73-77F9-41F7-A63E-4FF4D6952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0088" y="2184486"/>
            <a:ext cx="1821514" cy="1828800"/>
          </a:xfrm>
          <a:prstGeom prst="rect">
            <a:avLst/>
          </a:prstGeom>
        </p:spPr>
      </p:pic>
      <p:pic>
        <p:nvPicPr>
          <p:cNvPr id="5" name="Picture 4" descr="A person riding a horse in a field&#10;&#10;Description generated with high confidence">
            <a:extLst>
              <a:ext uri="{FF2B5EF4-FFF2-40B4-BE49-F238E27FC236}">
                <a16:creationId xmlns:a16="http://schemas.microsoft.com/office/drawing/2014/main" id="{F119123C-8A36-4BE3-A1DC-EFEC31839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163157"/>
            <a:ext cx="1810693" cy="1828800"/>
          </a:xfrm>
          <a:prstGeom prst="rect">
            <a:avLst/>
          </a:prstGeom>
        </p:spPr>
      </p:pic>
      <p:pic>
        <p:nvPicPr>
          <p:cNvPr id="8" name="Picture 7" descr="A small boat in a body of water&#10;&#10;Description generated with very high confidence">
            <a:extLst>
              <a:ext uri="{FF2B5EF4-FFF2-40B4-BE49-F238E27FC236}">
                <a16:creationId xmlns:a16="http://schemas.microsoft.com/office/drawing/2014/main" id="{096C16E7-C0F5-49AD-8213-39603E0914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432" y="2184486"/>
            <a:ext cx="1821514" cy="1828800"/>
          </a:xfrm>
          <a:prstGeom prst="rect">
            <a:avLst/>
          </a:prstGeom>
        </p:spPr>
      </p:pic>
      <p:pic>
        <p:nvPicPr>
          <p:cNvPr id="15" name="Picture 14" descr="A sign in front of a lake&#10;&#10;Description generated with very high confidence">
            <a:extLst>
              <a:ext uri="{FF2B5EF4-FFF2-40B4-BE49-F238E27FC236}">
                <a16:creationId xmlns:a16="http://schemas.microsoft.com/office/drawing/2014/main" id="{B0B1FDCA-FE2B-4D44-AD86-A1AC3D879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9744" y="2184486"/>
            <a:ext cx="1821514" cy="1828800"/>
          </a:xfrm>
          <a:prstGeom prst="rect">
            <a:avLst/>
          </a:prstGeom>
        </p:spPr>
      </p:pic>
      <p:pic>
        <p:nvPicPr>
          <p:cNvPr id="21" name="Picture 20" descr="A sign on the side of a river&#10;&#10;Description generated with high confidence">
            <a:extLst>
              <a:ext uri="{FF2B5EF4-FFF2-40B4-BE49-F238E27FC236}">
                <a16:creationId xmlns:a16="http://schemas.microsoft.com/office/drawing/2014/main" id="{DC19F338-D90B-4F91-A4CF-356E693143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432" y="4163157"/>
            <a:ext cx="1821514" cy="1828800"/>
          </a:xfrm>
          <a:prstGeom prst="rect">
            <a:avLst/>
          </a:prstGeom>
        </p:spPr>
      </p:pic>
      <p:pic>
        <p:nvPicPr>
          <p:cNvPr id="24" name="Picture 23" descr="A picture containing text, book, building, grass&#10;&#10;Description generated with very high confidence">
            <a:extLst>
              <a:ext uri="{FF2B5EF4-FFF2-40B4-BE49-F238E27FC236}">
                <a16:creationId xmlns:a16="http://schemas.microsoft.com/office/drawing/2014/main" id="{4A2771A8-595B-4B85-98AA-FF4ED4EF39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0088" y="4163157"/>
            <a:ext cx="1821514" cy="1828800"/>
          </a:xfrm>
          <a:prstGeom prst="rect">
            <a:avLst/>
          </a:prstGeom>
        </p:spPr>
      </p:pic>
      <p:pic>
        <p:nvPicPr>
          <p:cNvPr id="26" name="Picture 25" descr="A group of people standing in front of a building&#10;&#10;Description generated with very high confidence">
            <a:extLst>
              <a:ext uri="{FF2B5EF4-FFF2-40B4-BE49-F238E27FC236}">
                <a16:creationId xmlns:a16="http://schemas.microsoft.com/office/drawing/2014/main" id="{0D833F9B-31B8-495F-8566-62922C7F4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9744" y="4163157"/>
            <a:ext cx="1821514" cy="1828800"/>
          </a:xfrm>
          <a:prstGeom prst="rect">
            <a:avLst/>
          </a:prstGeom>
        </p:spPr>
      </p:pic>
    </p:spTree>
    <p:extLst>
      <p:ext uri="{BB962C8B-B14F-4D97-AF65-F5344CB8AC3E}">
        <p14:creationId xmlns:p14="http://schemas.microsoft.com/office/powerpoint/2010/main" val="2818357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903"/>
          </a:xfrm>
          <a:prstGeom prst="rect">
            <a:avLst/>
          </a:prstGeom>
        </p:spPr>
      </p:pic>
      <p:pic>
        <p:nvPicPr>
          <p:cNvPr id="4" name="Picture 3" descr="A close up of a sign&#10;&#10;Description generated with very high confidence">
            <a:extLst>
              <a:ext uri="{FF2B5EF4-FFF2-40B4-BE49-F238E27FC236}">
                <a16:creationId xmlns:a16="http://schemas.microsoft.com/office/drawing/2014/main" id="{E4DE41DF-E4EE-4215-BA12-F9F3C1F08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326" y="1561772"/>
            <a:ext cx="6475474" cy="4794652"/>
          </a:xfrm>
          <a:prstGeom prst="rect">
            <a:avLst/>
          </a:prstGeom>
        </p:spPr>
      </p:pic>
    </p:spTree>
    <p:extLst>
      <p:ext uri="{BB962C8B-B14F-4D97-AF65-F5344CB8AC3E}">
        <p14:creationId xmlns:p14="http://schemas.microsoft.com/office/powerpoint/2010/main" val="1954934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FD517-A444-4FE4-AB35-E3DFF24BC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633" y="-1"/>
            <a:ext cx="6830567" cy="685800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Caesarea Philippi sacred cave, 1968</a:t>
            </a:r>
          </a:p>
        </p:txBody>
      </p:sp>
    </p:spTree>
    <p:extLst>
      <p:ext uri="{BB962C8B-B14F-4D97-AF65-F5344CB8AC3E}">
        <p14:creationId xmlns:p14="http://schemas.microsoft.com/office/powerpoint/2010/main" val="81064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6EE32-9A1F-448E-A756-DA5FE7822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9712"/>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Caesarea Philippi sacred cave, 2012</a:t>
            </a:r>
          </a:p>
        </p:txBody>
      </p:sp>
    </p:spTree>
    <p:extLst>
      <p:ext uri="{BB962C8B-B14F-4D97-AF65-F5344CB8AC3E}">
        <p14:creationId xmlns:p14="http://schemas.microsoft.com/office/powerpoint/2010/main" val="409811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901EC-1F1A-4B6A-85AE-1FA9FEE01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73952"/>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Nimrod’s Fortress and Mount Hermon, 1894</a:t>
            </a:r>
          </a:p>
        </p:txBody>
      </p:sp>
    </p:spTree>
    <p:extLst>
      <p:ext uri="{BB962C8B-B14F-4D97-AF65-F5344CB8AC3E}">
        <p14:creationId xmlns:p14="http://schemas.microsoft.com/office/powerpoint/2010/main" val="327160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9EB6C-42D8-4779-9349-43BA05FE0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46520"/>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Nimrod’s Fortress and Mount Hermon, 2005</a:t>
            </a:r>
          </a:p>
        </p:txBody>
      </p:sp>
    </p:spTree>
    <p:extLst>
      <p:ext uri="{BB962C8B-B14F-4D97-AF65-F5344CB8AC3E}">
        <p14:creationId xmlns:p14="http://schemas.microsoft.com/office/powerpoint/2010/main" val="4026431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FD517-A444-4FE4-AB35-E3DFF24BC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104" y="1"/>
            <a:ext cx="6254495" cy="6857999"/>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Hazor excavations of stables, 1928</a:t>
            </a:r>
          </a:p>
        </p:txBody>
      </p:sp>
    </p:spTree>
    <p:extLst>
      <p:ext uri="{BB962C8B-B14F-4D97-AF65-F5344CB8AC3E}">
        <p14:creationId xmlns:p14="http://schemas.microsoft.com/office/powerpoint/2010/main" val="226373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BA43-0CD9-42D2-826A-13C24BA555C6}"/>
              </a:ext>
            </a:extLst>
          </p:cNvPr>
          <p:cNvPicPr>
            <a:picLocks noChangeAspect="1"/>
          </p:cNvPicPr>
          <p:nvPr/>
        </p:nvPicPr>
        <p:blipFill rotWithShape="1">
          <a:blip r:embed="rId3">
            <a:extLst>
              <a:ext uri="{28A0092B-C50C-407E-A947-70E740481C1C}">
                <a14:useLocalDpi xmlns:a14="http://schemas.microsoft.com/office/drawing/2010/main" val="0"/>
              </a:ext>
            </a:extLst>
          </a:blip>
          <a:srcRect r="4820"/>
          <a:stretch/>
        </p:blipFill>
        <p:spPr>
          <a:xfrm>
            <a:off x="0" y="-1"/>
            <a:ext cx="9144000" cy="6427113"/>
          </a:xfrm>
          <a:prstGeom prst="rect">
            <a:avLst/>
          </a:prstGeom>
        </p:spPr>
      </p:pic>
      <p:sp>
        <p:nvSpPr>
          <p:cNvPr id="2" name="Text Placeholder 1"/>
          <p:cNvSpPr>
            <a:spLocks noGrp="1"/>
          </p:cNvSpPr>
          <p:nvPr>
            <p:ph type="body" sz="quarter" idx="10"/>
          </p:nvPr>
        </p:nvSpPr>
        <p:spPr>
          <a:xfrm>
            <a:off x="0" y="6427113"/>
            <a:ext cx="9144000" cy="430887"/>
          </a:xfrm>
          <a:solidFill>
            <a:schemeClr val="bg1"/>
          </a:solidFill>
        </p:spPr>
        <p:txBody>
          <a:bodyPr/>
          <a:lstStyle/>
          <a:p>
            <a:r>
              <a:rPr lang="en-US" dirty="0"/>
              <a:t>Hazor excavations of stables, 2007</a:t>
            </a:r>
          </a:p>
        </p:txBody>
      </p:sp>
    </p:spTree>
    <p:extLst>
      <p:ext uri="{BB962C8B-B14F-4D97-AF65-F5344CB8AC3E}">
        <p14:creationId xmlns:p14="http://schemas.microsoft.com/office/powerpoint/2010/main" val="23113992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3a Israel-Galilee sr\Tiberias\Tiberias from lake, mat0701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3a Israel-Galilee sr\Tiberias\Tiberias, awaiting 1st sea plane on Sea of Galilee, mat06451.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ictorialLibrary.potx" id="{6CC5790B-EC38-4D07-85FF-D37C4F0A1F0C}" vid="{FEBE4220-1A74-463E-895A-2B85D823DA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Pictorial-Library</Template>
  <TotalTime>593</TotalTime>
  <Words>2572</Words>
  <Application>Microsoft Office PowerPoint</Application>
  <PresentationFormat>On-screen Show (4:3)</PresentationFormat>
  <Paragraphs>164</Paragraphs>
  <Slides>35</Slides>
  <Notes>35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Times New Roman</vt:lpstr>
      <vt:lpstr>PhotoCompanion</vt:lpstr>
      <vt:lpstr>Office Theme</vt:lpstr>
      <vt:lpstr>Galilee: Then and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Nazareth Mary's 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Jerusalem: Then and Now</dc:title>
  <dc:creator>Todd Bolen</dc:creator>
  <cp:lastModifiedBy>Todd Bolen</cp:lastModifiedBy>
  <cp:revision>76</cp:revision>
  <dcterms:created xsi:type="dcterms:W3CDTF">2019-09-09T17:47:22Z</dcterms:created>
  <dcterms:modified xsi:type="dcterms:W3CDTF">2020-01-25T20:03:04Z</dcterms:modified>
</cp:coreProperties>
</file>