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xml" ContentType="application/vnd.openxmlformats-officedocument.presentationml.tags+xml"/>
  <Override PartName="/ppt/notesSlides/notesSlide51.xml" ContentType="application/vnd.openxmlformats-officedocument.presentationml.notesSlide+xml"/>
  <Override PartName="/ppt/tags/tag2.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93"/>
  </p:notesMasterIdLst>
  <p:sldIdLst>
    <p:sldId id="424" r:id="rId2"/>
    <p:sldId id="426" r:id="rId3"/>
    <p:sldId id="300" r:id="rId4"/>
    <p:sldId id="376" r:id="rId5"/>
    <p:sldId id="282" r:id="rId6"/>
    <p:sldId id="298" r:id="rId7"/>
    <p:sldId id="377" r:id="rId8"/>
    <p:sldId id="378" r:id="rId9"/>
    <p:sldId id="301" r:id="rId10"/>
    <p:sldId id="375" r:id="rId11"/>
    <p:sldId id="425" r:id="rId12"/>
    <p:sldId id="398" r:id="rId13"/>
    <p:sldId id="399" r:id="rId14"/>
    <p:sldId id="386" r:id="rId15"/>
    <p:sldId id="387" r:id="rId16"/>
    <p:sldId id="388" r:id="rId17"/>
    <p:sldId id="389" r:id="rId18"/>
    <p:sldId id="390" r:id="rId19"/>
    <p:sldId id="392" r:id="rId20"/>
    <p:sldId id="400" r:id="rId21"/>
    <p:sldId id="401" r:id="rId22"/>
    <p:sldId id="287" r:id="rId23"/>
    <p:sldId id="380" r:id="rId24"/>
    <p:sldId id="402" r:id="rId25"/>
    <p:sldId id="381" r:id="rId26"/>
    <p:sldId id="307" r:id="rId27"/>
    <p:sldId id="303" r:id="rId28"/>
    <p:sldId id="304" r:id="rId29"/>
    <p:sldId id="305" r:id="rId30"/>
    <p:sldId id="288" r:id="rId31"/>
    <p:sldId id="403" r:id="rId32"/>
    <p:sldId id="326" r:id="rId33"/>
    <p:sldId id="327" r:id="rId34"/>
    <p:sldId id="283" r:id="rId35"/>
    <p:sldId id="404" r:id="rId36"/>
    <p:sldId id="405" r:id="rId37"/>
    <p:sldId id="361" r:id="rId38"/>
    <p:sldId id="284" r:id="rId39"/>
    <p:sldId id="335" r:id="rId40"/>
    <p:sldId id="289" r:id="rId41"/>
    <p:sldId id="422" r:id="rId42"/>
    <p:sldId id="423" r:id="rId43"/>
    <p:sldId id="348" r:id="rId44"/>
    <p:sldId id="359" r:id="rId45"/>
    <p:sldId id="337" r:id="rId46"/>
    <p:sldId id="339" r:id="rId47"/>
    <p:sldId id="340" r:id="rId48"/>
    <p:sldId id="362" r:id="rId49"/>
    <p:sldId id="408" r:id="rId50"/>
    <p:sldId id="415" r:id="rId51"/>
    <p:sldId id="294" r:id="rId52"/>
    <p:sldId id="295" r:id="rId53"/>
    <p:sldId id="416" r:id="rId54"/>
    <p:sldId id="341" r:id="rId55"/>
    <p:sldId id="409" r:id="rId56"/>
    <p:sldId id="342" r:id="rId57"/>
    <p:sldId id="344" r:id="rId58"/>
    <p:sldId id="346" r:id="rId59"/>
    <p:sldId id="417" r:id="rId60"/>
    <p:sldId id="349" r:id="rId61"/>
    <p:sldId id="360" r:id="rId62"/>
    <p:sldId id="350" r:id="rId63"/>
    <p:sldId id="410" r:id="rId64"/>
    <p:sldId id="290" r:id="rId65"/>
    <p:sldId id="411" r:id="rId66"/>
    <p:sldId id="297" r:id="rId67"/>
    <p:sldId id="412" r:id="rId68"/>
    <p:sldId id="357" r:id="rId69"/>
    <p:sldId id="363" r:id="rId70"/>
    <p:sldId id="413" r:id="rId71"/>
    <p:sldId id="414" r:id="rId72"/>
    <p:sldId id="364" r:id="rId73"/>
    <p:sldId id="419" r:id="rId74"/>
    <p:sldId id="418" r:id="rId75"/>
    <p:sldId id="371" r:id="rId76"/>
    <p:sldId id="285" r:id="rId77"/>
    <p:sldId id="421" r:id="rId78"/>
    <p:sldId id="366" r:id="rId79"/>
    <p:sldId id="372" r:id="rId80"/>
    <p:sldId id="352" r:id="rId81"/>
    <p:sldId id="296" r:id="rId82"/>
    <p:sldId id="354" r:id="rId83"/>
    <p:sldId id="358" r:id="rId84"/>
    <p:sldId id="373" r:id="rId85"/>
    <p:sldId id="356" r:id="rId86"/>
    <p:sldId id="367" r:id="rId87"/>
    <p:sldId id="368" r:id="rId88"/>
    <p:sldId id="369" r:id="rId89"/>
    <p:sldId id="370" r:id="rId90"/>
    <p:sldId id="420" r:id="rId91"/>
    <p:sldId id="578"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FEFF00"/>
    <a:srgbClr val="FEFFFF"/>
    <a:srgbClr val="F9C090"/>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5" autoAdjust="0"/>
    <p:restoredTop sz="78966" autoAdjust="0"/>
  </p:normalViewPr>
  <p:slideViewPr>
    <p:cSldViewPr>
      <p:cViewPr varScale="1">
        <p:scale>
          <a:sx n="86" d="100"/>
          <a:sy n="86" d="100"/>
        </p:scale>
        <p:origin x="2058"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8/2/2020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digitalcollections.nypl.org/items/510d47d9-47fc-a3d9-e040-e00a18064a99"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digitalcollections.nypl.org/items/510d47d9-47e5-a3d9-e040-e00a18064a99"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enhg.org/bulletin/b07/07_09.ht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digitalcollections.nypl.org/items/510d47d9-47fc-a3d9-e040-e00a18064a99"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digitalcollections.nypl.org/items/510d47d9-47fc-a3d9-e040-e00a18064a99"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digitalcollections.nypl.org/items/510d47dc-474f-a3d9-e040-e00a18064a99"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digitalcollections.nypl.org/items/510d47d9-5a60-a3d9-e040-e00a18064a99"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1 Samuel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https://www.bibleplaces.com/1samuel/</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Kris Udd, Steven Anderson,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Samuel volume are provided free, lifetime updates to the collection.</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3668840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inscribed potsherd (ostracon) is one of the earliest known Hebrew inscriptions. It dates to approximately the time of 1 Samuel 4. It was discovered </a:t>
            </a:r>
            <a:r>
              <a:rPr lang="en-US" sz="1200" baseline="0" dirty="0"/>
              <a:t>at Izbet Sartah, and it has five lines of text scratched onto it. The top four lines are lightly written and quite difficult to read. The bottom line is etched more deeply by a firmer hand and is clearly an abecedary of the Hebrew alphabet. The writing is from left to right, and a </a:t>
            </a:r>
            <a:r>
              <a:rPr lang="en-US" sz="1200" b="0" baseline="0" dirty="0"/>
              <a:t>couple of letters are indistinct (such as the </a:t>
            </a:r>
            <a:r>
              <a:rPr lang="en-US" sz="1200" b="0" i="1" baseline="0" dirty="0"/>
              <a:t>mem</a:t>
            </a:r>
            <a:r>
              <a:rPr lang="en-US" sz="1200" b="0" baseline="0" dirty="0"/>
              <a:t>) or not in the modern order (</a:t>
            </a:r>
            <a:r>
              <a:rPr lang="en-US" sz="1200" b="0" i="1" baseline="0" dirty="0" err="1"/>
              <a:t>zayin</a:t>
            </a:r>
            <a:r>
              <a:rPr lang="en-US" sz="1200" b="0" baseline="0" dirty="0"/>
              <a:t> and </a:t>
            </a:r>
            <a:r>
              <a:rPr lang="en-US" sz="1200" b="0" i="1" baseline="0" dirty="0" err="1"/>
              <a:t>chet</a:t>
            </a:r>
            <a:r>
              <a:rPr lang="en-US" sz="1200" b="0" baseline="0" dirty="0"/>
              <a:t> are reversed, as are </a:t>
            </a:r>
            <a:r>
              <a:rPr lang="en-US" sz="1200" b="0" i="1" baseline="0" dirty="0"/>
              <a:t>ayin</a:t>
            </a:r>
            <a:r>
              <a:rPr lang="en-US" sz="1200" b="0" baseline="0" dirty="0"/>
              <a:t> and </a:t>
            </a:r>
            <a:r>
              <a:rPr lang="en-US" sz="1200" b="0" i="1" baseline="0" dirty="0" err="1"/>
              <a:t>pe</a:t>
            </a:r>
            <a:r>
              <a:rPr lang="en-US" sz="1200" b="0" baseline="0" dirty="0"/>
              <a:t>)</a:t>
            </a:r>
            <a:r>
              <a:rPr lang="en-US" sz="1200" baseline="0" dirty="0"/>
              <a:t>. Shea has suggested that this inscription records the same events as 1 Samuel 4 (Shea 1990), but the inscription is very difficult to make out and Shea’s reading has not generally been accepted (</a:t>
            </a:r>
            <a:r>
              <a:rPr lang="en-US" sz="1200" kern="1200" baseline="0" dirty="0" err="1">
                <a:solidFill>
                  <a:schemeClr val="tx1"/>
                </a:solidFill>
                <a:latin typeface="+mn-lt"/>
                <a:ea typeface="+mn-ea"/>
                <a:cs typeface="+mn-cs"/>
              </a:rPr>
              <a:t>Mykytiuk</a:t>
            </a:r>
            <a:r>
              <a:rPr lang="en-US" sz="1200" kern="1200" baseline="0" dirty="0">
                <a:solidFill>
                  <a:schemeClr val="tx1"/>
                </a:solidFill>
                <a:latin typeface="+mn-lt"/>
                <a:ea typeface="+mn-ea"/>
                <a:cs typeface="+mn-cs"/>
              </a:rPr>
              <a:t> 1998; cf. </a:t>
            </a:r>
            <a:r>
              <a:rPr lang="en-US" sz="1200" kern="1200" baseline="0" dirty="0" err="1">
                <a:solidFill>
                  <a:schemeClr val="tx1"/>
                </a:solidFill>
                <a:latin typeface="+mn-lt"/>
                <a:ea typeface="+mn-ea"/>
                <a:cs typeface="+mn-cs"/>
              </a:rPr>
              <a:t>Kochavi</a:t>
            </a:r>
            <a:r>
              <a:rPr lang="en-US" sz="1200" kern="1200" baseline="0" dirty="0">
                <a:solidFill>
                  <a:schemeClr val="tx1"/>
                </a:solidFill>
                <a:latin typeface="+mn-lt"/>
                <a:ea typeface="+mn-ea"/>
                <a:cs typeface="+mn-cs"/>
              </a:rPr>
              <a:t> 1977). </a:t>
            </a:r>
            <a:r>
              <a:rPr lang="en-US" sz="1200" dirty="0"/>
              <a:t>This artifact was photographed in the Israel Museum. The next slide includes labels for the letters of the abecedary, the</a:t>
            </a:r>
            <a:r>
              <a:rPr lang="en-US" sz="1200" baseline="0" dirty="0"/>
              <a:t> clearest line of the inscription and one on which most scholars are generally agreed.</a:t>
            </a:r>
            <a:endParaRPr lang="en-US" sz="1200" dirty="0"/>
          </a:p>
          <a:p>
            <a:endParaRPr lang="en-US" sz="1200" dirty="0"/>
          </a:p>
          <a:p>
            <a:r>
              <a:rPr lang="en-US" sz="1200" b="1" dirty="0"/>
              <a:t>References:</a:t>
            </a:r>
          </a:p>
          <a:p>
            <a:r>
              <a:rPr lang="en-US" sz="1200" kern="1200" baseline="0" dirty="0" err="1">
                <a:solidFill>
                  <a:schemeClr val="tx1"/>
                </a:solidFill>
                <a:latin typeface="+mn-lt"/>
                <a:ea typeface="+mn-ea"/>
                <a:cs typeface="+mn-cs"/>
              </a:rPr>
              <a:t>Kochavi</a:t>
            </a:r>
            <a:r>
              <a:rPr lang="en-US" sz="1200" kern="1200" baseline="0" dirty="0">
                <a:solidFill>
                  <a:schemeClr val="tx1"/>
                </a:solidFill>
                <a:latin typeface="+mn-lt"/>
                <a:ea typeface="+mn-ea"/>
                <a:cs typeface="+mn-cs"/>
              </a:rPr>
              <a:t>, M.</a:t>
            </a:r>
          </a:p>
          <a:p>
            <a:pPr marL="685800" indent="-457200">
              <a:tabLst>
                <a:tab pos="685800" algn="l"/>
              </a:tabLst>
            </a:pPr>
            <a:r>
              <a:rPr lang="en-US" sz="1200" kern="1200" baseline="0" dirty="0">
                <a:solidFill>
                  <a:schemeClr val="tx1"/>
                </a:solidFill>
                <a:latin typeface="+mn-lt"/>
                <a:ea typeface="+mn-ea"/>
                <a:cs typeface="+mn-cs"/>
              </a:rPr>
              <a:t>1977	An Ostracon of the Period of the Judges from ‘</a:t>
            </a:r>
            <a:r>
              <a:rPr lang="en-US" sz="1200" kern="1200" baseline="0" dirty="0" err="1">
                <a:solidFill>
                  <a:schemeClr val="tx1"/>
                </a:solidFill>
                <a:latin typeface="+mn-lt"/>
                <a:ea typeface="+mn-ea"/>
                <a:cs typeface="+mn-cs"/>
              </a:rPr>
              <a:t>Izbet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Ṣarṭah</a:t>
            </a:r>
            <a:r>
              <a:rPr lang="en-US" dirty="0"/>
              <a:t>.</a:t>
            </a:r>
            <a:r>
              <a:rPr lang="en-US" sz="1200" kern="1200" baseline="0" dirty="0">
                <a:solidFill>
                  <a:schemeClr val="tx1"/>
                </a:solidFill>
                <a:latin typeface="+mn-lt"/>
                <a:ea typeface="+mn-ea"/>
                <a:cs typeface="+mn-cs"/>
              </a:rPr>
              <a:t> </a:t>
            </a:r>
            <a:r>
              <a:rPr lang="en-US" sz="1200" i="1" kern="1200" baseline="0" dirty="0">
                <a:solidFill>
                  <a:schemeClr val="tx1"/>
                </a:solidFill>
                <a:latin typeface="+mn-lt"/>
                <a:ea typeface="+mn-ea"/>
                <a:cs typeface="+mn-cs"/>
              </a:rPr>
              <a:t>Tel Aviv</a:t>
            </a:r>
            <a:r>
              <a:rPr lang="en-US" sz="1200" i="0" kern="1200" baseline="0" dirty="0">
                <a:solidFill>
                  <a:schemeClr val="tx1"/>
                </a:solidFill>
                <a:latin typeface="+mn-lt"/>
                <a:ea typeface="+mn-ea"/>
                <a:cs typeface="+mn-cs"/>
              </a:rPr>
              <a:t> 4: 1–13.</a:t>
            </a:r>
            <a:endParaRPr lang="en-US" sz="1200" kern="1200" baseline="0" dirty="0">
              <a:solidFill>
                <a:schemeClr val="tx1"/>
              </a:solidFill>
              <a:latin typeface="+mn-lt"/>
              <a:ea typeface="+mn-ea"/>
              <a:cs typeface="+mn-cs"/>
            </a:endParaRPr>
          </a:p>
          <a:p>
            <a:r>
              <a:rPr lang="en-US" sz="1200" kern="1200" baseline="0" dirty="0" err="1">
                <a:solidFill>
                  <a:schemeClr val="tx1"/>
                </a:solidFill>
                <a:latin typeface="+mn-lt"/>
                <a:ea typeface="+mn-ea"/>
                <a:cs typeface="+mn-cs"/>
              </a:rPr>
              <a:t>Mykytiuk</a:t>
            </a:r>
            <a:r>
              <a:rPr lang="en-US" sz="1200" kern="1200" baseline="0" dirty="0">
                <a:solidFill>
                  <a:schemeClr val="tx1"/>
                </a:solidFill>
                <a:latin typeface="+mn-lt"/>
                <a:ea typeface="+mn-ea"/>
                <a:cs typeface="+mn-cs"/>
              </a:rPr>
              <a:t>, Lawrence J. </a:t>
            </a:r>
          </a:p>
          <a:p>
            <a:pPr marL="685800" indent="-457200">
              <a:tabLst>
                <a:tab pos="685800" algn="l"/>
              </a:tabLst>
            </a:pPr>
            <a:r>
              <a:rPr lang="en-US" sz="1200" kern="1200" baseline="0" dirty="0">
                <a:solidFill>
                  <a:schemeClr val="tx1"/>
                </a:solidFill>
                <a:latin typeface="+mn-lt"/>
                <a:ea typeface="+mn-ea"/>
                <a:cs typeface="+mn-cs"/>
              </a:rPr>
              <a:t>1998	Is Hophni in the Izbet Sartah Ostracon? </a:t>
            </a:r>
            <a:r>
              <a:rPr lang="en-US" i="1" dirty="0"/>
              <a:t>Andrews University Seminary Studies </a:t>
            </a:r>
            <a:r>
              <a:rPr lang="en-US" sz="1200" kern="1200" baseline="0" dirty="0">
                <a:solidFill>
                  <a:schemeClr val="tx1"/>
                </a:solidFill>
                <a:latin typeface="+mn-lt"/>
                <a:ea typeface="+mn-ea"/>
                <a:cs typeface="+mn-cs"/>
              </a:rPr>
              <a:t>36, 69–80.</a:t>
            </a:r>
          </a:p>
          <a:p>
            <a:r>
              <a:rPr lang="en-US" dirty="0" err="1"/>
              <a:t>Shea</a:t>
            </a:r>
            <a:r>
              <a:rPr lang="en-US" dirty="0"/>
              <a:t>, William H.</a:t>
            </a:r>
          </a:p>
          <a:p>
            <a:pPr marL="685800" indent="-457200">
              <a:tabLst>
                <a:tab pos="685800" algn="l"/>
              </a:tabLst>
            </a:pPr>
            <a:r>
              <a:rPr lang="en-US" dirty="0"/>
              <a:t>1990	The Izbet Sartah Ostracon. </a:t>
            </a:r>
            <a:r>
              <a:rPr lang="en-US" i="1" dirty="0"/>
              <a:t>Andrews University Seminary Studies </a:t>
            </a:r>
            <a:r>
              <a:rPr lang="en-US" dirty="0"/>
              <a:t>28: 59–86.</a:t>
            </a:r>
          </a:p>
          <a:p>
            <a:endParaRPr lang="en-US" sz="1200" dirty="0"/>
          </a:p>
          <a:p>
            <a:r>
              <a:rPr lang="en-US" dirty="0"/>
              <a:t>adr1306213219</a:t>
            </a:r>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3153286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inscribed potsherd (ostracon) is one of the earliest known Hebrew inscriptions. It dates to approximately the time of 1 Samuel 4. It was discovered </a:t>
            </a:r>
            <a:r>
              <a:rPr lang="en-US" sz="1200" baseline="0" dirty="0"/>
              <a:t>at </a:t>
            </a:r>
            <a:r>
              <a:rPr lang="en-US" sz="1200" baseline="0" dirty="0" err="1"/>
              <a:t>Izbet</a:t>
            </a:r>
            <a:r>
              <a:rPr lang="en-US" sz="1200" baseline="0" dirty="0"/>
              <a:t> </a:t>
            </a:r>
            <a:r>
              <a:rPr lang="en-US" sz="1200" baseline="0" dirty="0" err="1"/>
              <a:t>Sartah</a:t>
            </a:r>
            <a:r>
              <a:rPr lang="en-US" sz="1200" baseline="0" dirty="0"/>
              <a:t>, and it has five lines of text scratched onto it. The top four lines are lightly written and quite difficult to read. The bottom line is etched more deeply by a firmer hand and is clearly an abecedary of the Hebrew alphabet. The writing is from left to right, and a </a:t>
            </a:r>
            <a:r>
              <a:rPr lang="en-US" sz="1200" b="0" baseline="0" dirty="0"/>
              <a:t>couple of letters are indistinct (such as the </a:t>
            </a:r>
            <a:r>
              <a:rPr lang="en-US" sz="1200" b="0" i="1" baseline="0" dirty="0"/>
              <a:t>mem</a:t>
            </a:r>
            <a:r>
              <a:rPr lang="en-US" sz="1200" b="0" baseline="0" dirty="0"/>
              <a:t>) or not in the modern order (</a:t>
            </a:r>
            <a:r>
              <a:rPr lang="en-US" sz="1200" b="0" i="1" baseline="0" dirty="0"/>
              <a:t>zayin</a:t>
            </a:r>
            <a:r>
              <a:rPr lang="en-US" sz="1200" b="0" baseline="0" dirty="0"/>
              <a:t> and </a:t>
            </a:r>
            <a:r>
              <a:rPr lang="en-US" sz="1200" b="0" i="1" baseline="0" dirty="0" err="1"/>
              <a:t>chet</a:t>
            </a:r>
            <a:r>
              <a:rPr lang="en-US" sz="1200" b="0" baseline="0" dirty="0"/>
              <a:t> are reversed, as are </a:t>
            </a:r>
            <a:r>
              <a:rPr lang="en-US" sz="1200" b="0" i="1" baseline="0" dirty="0" err="1"/>
              <a:t>ayin</a:t>
            </a:r>
            <a:r>
              <a:rPr lang="en-US" sz="1200" b="0" baseline="0" dirty="0"/>
              <a:t> and </a:t>
            </a:r>
            <a:r>
              <a:rPr lang="en-US" sz="1200" b="0" i="1" baseline="0" dirty="0"/>
              <a:t>pe</a:t>
            </a:r>
            <a:r>
              <a:rPr lang="en-US" sz="1200" b="0" baseline="0" dirty="0"/>
              <a:t>)</a:t>
            </a:r>
            <a:r>
              <a:rPr lang="en-US" sz="1200" baseline="0" dirty="0"/>
              <a:t>. Shea has suggested that this inscription records the same events as 1 Samuel 4 (Shea 1990), but the inscription is very difficult to make out and Shea’s reading has not generally been accepted (</a:t>
            </a:r>
            <a:r>
              <a:rPr lang="en-US" sz="1200" kern="1200" baseline="0" dirty="0" err="1">
                <a:solidFill>
                  <a:schemeClr val="tx1"/>
                </a:solidFill>
                <a:latin typeface="+mn-lt"/>
                <a:ea typeface="+mn-ea"/>
                <a:cs typeface="+mn-cs"/>
              </a:rPr>
              <a:t>Mykytiuk</a:t>
            </a:r>
            <a:r>
              <a:rPr lang="en-US" sz="1200" kern="1200" baseline="0" dirty="0">
                <a:solidFill>
                  <a:schemeClr val="tx1"/>
                </a:solidFill>
                <a:latin typeface="+mn-lt"/>
                <a:ea typeface="+mn-ea"/>
                <a:cs typeface="+mn-cs"/>
              </a:rPr>
              <a:t> 1998; cf. Kochavi 1977). </a:t>
            </a:r>
            <a:r>
              <a:rPr lang="en-US" sz="1200" dirty="0"/>
              <a:t>This artifact was photographed in the Israel Museum. </a:t>
            </a:r>
            <a:r>
              <a:rPr lang="en-US" baseline="0" dirty="0"/>
              <a:t>An editable version is included behind this graphic for those who may wish to change it.</a:t>
            </a:r>
            <a:endParaRPr lang="en-US" sz="1200" dirty="0"/>
          </a:p>
          <a:p>
            <a:endParaRPr lang="en-US" sz="1200" dirty="0"/>
          </a:p>
          <a:p>
            <a:r>
              <a:rPr lang="en-US" b="1" dirty="0"/>
              <a:t>References:</a:t>
            </a:r>
          </a:p>
          <a:p>
            <a:r>
              <a:rPr lang="en-US" dirty="0" err="1"/>
              <a:t>Kochavi</a:t>
            </a:r>
            <a:r>
              <a:rPr lang="en-US" dirty="0"/>
              <a:t>, M.</a:t>
            </a:r>
          </a:p>
          <a:p>
            <a:pPr marL="685800" indent="-457200">
              <a:tabLst>
                <a:tab pos="685800" algn="l"/>
              </a:tabLst>
            </a:pPr>
            <a:r>
              <a:rPr lang="en-US" dirty="0"/>
              <a:t>1977	An Ostracon of the Period of the Judges from ‘</a:t>
            </a:r>
            <a:r>
              <a:rPr lang="en-US" dirty="0" err="1"/>
              <a:t>Izbet</a:t>
            </a:r>
            <a:r>
              <a:rPr lang="en-US" dirty="0"/>
              <a:t> </a:t>
            </a:r>
            <a:r>
              <a:rPr lang="en-US" dirty="0" err="1"/>
              <a:t>Ṣarṭah</a:t>
            </a:r>
            <a:r>
              <a:rPr lang="en-US" dirty="0"/>
              <a:t>. </a:t>
            </a:r>
            <a:r>
              <a:rPr lang="en-US" i="1" dirty="0"/>
              <a:t>Tel Aviv</a:t>
            </a:r>
            <a:r>
              <a:rPr lang="en-US" dirty="0"/>
              <a:t> 4: 1–13.</a:t>
            </a:r>
          </a:p>
          <a:p>
            <a:r>
              <a:rPr lang="en-US" dirty="0" err="1"/>
              <a:t>Mykytiuk</a:t>
            </a:r>
            <a:r>
              <a:rPr lang="en-US" dirty="0"/>
              <a:t>, Lawrence J. </a:t>
            </a:r>
          </a:p>
          <a:p>
            <a:pPr marL="685800" indent="-457200">
              <a:tabLst>
                <a:tab pos="685800" algn="l"/>
              </a:tabLst>
            </a:pPr>
            <a:r>
              <a:rPr lang="en-US" dirty="0"/>
              <a:t>1998	Is </a:t>
            </a:r>
            <a:r>
              <a:rPr lang="en-US" dirty="0" err="1"/>
              <a:t>Hophni</a:t>
            </a:r>
            <a:r>
              <a:rPr lang="en-US" dirty="0"/>
              <a:t> in the </a:t>
            </a:r>
            <a:r>
              <a:rPr lang="en-US" dirty="0" err="1"/>
              <a:t>Izbet</a:t>
            </a:r>
            <a:r>
              <a:rPr lang="en-US" dirty="0"/>
              <a:t> </a:t>
            </a:r>
            <a:r>
              <a:rPr lang="en-US" dirty="0" err="1"/>
              <a:t>Sartah</a:t>
            </a:r>
            <a:r>
              <a:rPr lang="en-US" dirty="0"/>
              <a:t> Ostracon? </a:t>
            </a:r>
            <a:r>
              <a:rPr lang="en-US" i="1" dirty="0"/>
              <a:t>Andrews University Seminary Studies </a:t>
            </a:r>
            <a:r>
              <a:rPr lang="en-US" dirty="0"/>
              <a:t>36, 69–80.</a:t>
            </a:r>
          </a:p>
          <a:p>
            <a:r>
              <a:rPr lang="en-US" dirty="0" err="1"/>
              <a:t>Shea</a:t>
            </a:r>
            <a:r>
              <a:rPr lang="en-US" dirty="0"/>
              <a:t>, William H.</a:t>
            </a:r>
          </a:p>
          <a:p>
            <a:pPr marL="685800" indent="-457200">
              <a:tabLst>
                <a:tab pos="685800" algn="l"/>
              </a:tabLst>
            </a:pPr>
            <a:r>
              <a:rPr lang="en-US" dirty="0"/>
              <a:t>1990	The </a:t>
            </a:r>
            <a:r>
              <a:rPr lang="en-US" dirty="0" err="1"/>
              <a:t>Izbet</a:t>
            </a:r>
            <a:r>
              <a:rPr lang="en-US" dirty="0"/>
              <a:t> </a:t>
            </a:r>
            <a:r>
              <a:rPr lang="en-US" dirty="0" err="1"/>
              <a:t>Sartah</a:t>
            </a:r>
            <a:r>
              <a:rPr lang="en-US" dirty="0"/>
              <a:t> Ostracon. </a:t>
            </a:r>
            <a:r>
              <a:rPr lang="en-US" i="1" dirty="0"/>
              <a:t>Andrews University Seminary Studies </a:t>
            </a:r>
            <a:r>
              <a:rPr lang="en-US" dirty="0"/>
              <a:t>28: 59–86.</a:t>
            </a:r>
          </a:p>
          <a:p>
            <a:endParaRPr lang="en-US" sz="1200" dirty="0"/>
          </a:p>
          <a:p>
            <a:r>
              <a:rPr lang="en-US" dirty="0"/>
              <a:t>adr1306213219</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3442098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indent="0" eaLnBrk="1" hangingPunct="1">
              <a:buFontTx/>
              <a:buNone/>
              <a:defRPr/>
            </a:pPr>
            <a:r>
              <a:rPr lang="en-US" dirty="0"/>
              <a:t>Most historians believe that the Sea Peoples (of whom</a:t>
            </a:r>
            <a:r>
              <a:rPr lang="en-US" baseline="0" dirty="0"/>
              <a:t> the Philistines are the best-known tribe) arrived in the Levant around 1200 BC, about a century before the events recorded in 1 Samuel 4. It seems that they came from the west, somewhere in the Aegean. They may have travelled down the coast of Israel by both land and sea, confronting the Egyptians during the reign of Ramesses III. The Egyptians were able to repulse the Sea Peoples, who then settled along the coast of Israel. Ramesses III commemorated his victory by inscribing scenes from the battle on the north wall of his mortuary temple at Medinet Habu. These scenes comprise our best source of what the Philistines looked like at about the time of Eli and Samuel. The next slide includes labels. This image comes from </a:t>
            </a:r>
            <a:r>
              <a:rPr lang="en-US" dirty="0"/>
              <a:t>Steve F-E-Cameron and is licensed under CC BY 3.0, via Wikimedia Commons: https://commons.wikimedia.org/wiki/File:SFEC_AEH_-ThebesNecropolis-2010-RamsesIII036.jpg.</a:t>
            </a:r>
          </a:p>
          <a:p>
            <a:endParaRPr lang="en-US" dirty="0"/>
          </a:p>
          <a:p>
            <a:r>
              <a:rPr lang="en-US" dirty="0"/>
              <a:t>wiki0219201020413264</a:t>
            </a:r>
          </a:p>
        </p:txBody>
      </p:sp>
    </p:spTree>
    <p:extLst>
      <p:ext uri="{BB962C8B-B14F-4D97-AF65-F5344CB8AC3E}">
        <p14:creationId xmlns:p14="http://schemas.microsoft.com/office/powerpoint/2010/main" val="556881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indent="0" eaLnBrk="1" hangingPunct="1">
              <a:buFontTx/>
              <a:buNone/>
              <a:defRPr/>
            </a:pPr>
            <a:r>
              <a:rPr lang="en-US" dirty="0"/>
              <a:t>Most historians believe that the Sea Peoples (of whom</a:t>
            </a:r>
            <a:r>
              <a:rPr lang="en-US" baseline="0" dirty="0"/>
              <a:t> the Philistines are the best-known tribe) arrived in the Levant around 1200 BC, about a century before the events recorded in 1 Samuel 4. It seems that they came from the west, somewhere in the Aegean. They may have travelled down the coast of Israel by both land and sea, confronting the Egyptians during the reign of Ramesses III. The Egyptians were able to repulse the Sea Peoples, who then settled along the coast of Israel. Ramesses III commemorated his victory by inscribing scenes from the battle on the north wall of his mortuary temple at Medinet Habu. These scenes comprise our best source of what the Philistines looked like at about the time of Eli and Samuel. This image comes from </a:t>
            </a:r>
            <a:r>
              <a:rPr lang="en-US" dirty="0"/>
              <a:t>Steve F-E-Cameron and is licensed under CC BY 3.0, via Wikimedia Commons: https://commons.wikimedia.org/wiki/File:SFEC_AEH_-ThebesNecropolis-2010-RamsesIII036.jpg.</a:t>
            </a:r>
          </a:p>
          <a:p>
            <a:endParaRPr lang="en-US" dirty="0"/>
          </a:p>
          <a:p>
            <a:r>
              <a:rPr lang="en-US" dirty="0"/>
              <a:t>wiki0219201020413264</a:t>
            </a:r>
          </a:p>
        </p:txBody>
      </p:sp>
    </p:spTree>
    <p:extLst>
      <p:ext uri="{BB962C8B-B14F-4D97-AF65-F5344CB8AC3E}">
        <p14:creationId xmlns:p14="http://schemas.microsoft.com/office/powerpoint/2010/main" val="556881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r>
              <a:rPr lang="en-US" dirty="0"/>
              <a:t>This is a view</a:t>
            </a:r>
            <a:r>
              <a:rPr lang="en-US" baseline="0" dirty="0"/>
              <a:t> of the north wall of the mortuary temple of Ramesses III at Medinet Habu. The scenes of the battle with the Sea Peoples run from right to left, and includes preparation for battle, the march to battle, land and sea battles, and the victory celebration. The next slide includes labels. </a:t>
            </a:r>
          </a:p>
          <a:p>
            <a:pPr eaLnBrk="1" hangingPunct="1">
              <a:defRPr/>
            </a:pPr>
            <a:endParaRPr lang="en-US" dirty="0"/>
          </a:p>
          <a:p>
            <a:pPr eaLnBrk="1" hangingPunct="1">
              <a:defRPr/>
            </a:pPr>
            <a:r>
              <a:rPr lang="en-US" dirty="0"/>
              <a:t>tb011105873</a:t>
            </a:r>
          </a:p>
        </p:txBody>
      </p:sp>
    </p:spTree>
    <p:extLst>
      <p:ext uri="{BB962C8B-B14F-4D97-AF65-F5344CB8AC3E}">
        <p14:creationId xmlns:p14="http://schemas.microsoft.com/office/powerpoint/2010/main" val="117898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r>
              <a:rPr lang="en-US" dirty="0"/>
              <a:t>This is a view</a:t>
            </a:r>
            <a:r>
              <a:rPr lang="en-US" baseline="0" dirty="0"/>
              <a:t> of the north wall of the mortuary temple of Ramesses III at Medinet Habu. The scenes of the battle with the Sea Peoples run from right to left, and includes preparation for battle, the march to battle, land and sea battles, and the victory celebration. </a:t>
            </a:r>
          </a:p>
          <a:p>
            <a:pPr eaLnBrk="1" hangingPunct="1">
              <a:defRPr/>
            </a:pPr>
            <a:endParaRPr lang="en-US" dirty="0"/>
          </a:p>
          <a:p>
            <a:pPr eaLnBrk="1" hangingPunct="1">
              <a:defRPr/>
            </a:pPr>
            <a:r>
              <a:rPr lang="en-US" dirty="0"/>
              <a:t>tb011105873</a:t>
            </a:r>
          </a:p>
        </p:txBody>
      </p:sp>
    </p:spTree>
    <p:extLst>
      <p:ext uri="{BB962C8B-B14F-4D97-AF65-F5344CB8AC3E}">
        <p14:creationId xmlns:p14="http://schemas.microsoft.com/office/powerpoint/2010/main" val="857903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r>
              <a:rPr lang="en-US" dirty="0"/>
              <a:t>This is a general view of the north wall at Medinet Habu.</a:t>
            </a:r>
          </a:p>
          <a:p>
            <a:pPr eaLnBrk="1" hangingPunct="1">
              <a:defRPr/>
            </a:pPr>
            <a:endParaRPr lang="en-US" dirty="0"/>
          </a:p>
          <a:p>
            <a:pPr eaLnBrk="1" hangingPunct="1">
              <a:defRPr/>
            </a:pPr>
            <a:r>
              <a:rPr lang="en-US" dirty="0"/>
              <a:t>tb011105828</a:t>
            </a:r>
          </a:p>
        </p:txBody>
      </p:sp>
    </p:spTree>
    <p:extLst>
      <p:ext uri="{BB962C8B-B14F-4D97-AF65-F5344CB8AC3E}">
        <p14:creationId xmlns:p14="http://schemas.microsoft.com/office/powerpoint/2010/main" val="71543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r>
              <a:rPr lang="en-US" dirty="0"/>
              <a:t>The most prominent figure visible in this photo is the Egyptian king, Ramesses III, driving his chariot toward the Sea</a:t>
            </a:r>
            <a:r>
              <a:rPr lang="en-US" baseline="0" dirty="0"/>
              <a:t> Peoples who attacked Egypt by land.</a:t>
            </a:r>
          </a:p>
          <a:p>
            <a:pPr eaLnBrk="1" hangingPunct="1">
              <a:defRPr/>
            </a:pPr>
            <a:endParaRPr lang="en-US" dirty="0"/>
          </a:p>
          <a:p>
            <a:pPr eaLnBrk="1" hangingPunct="1">
              <a:defRPr/>
            </a:pPr>
            <a:r>
              <a:rPr lang="en-US" dirty="0"/>
              <a:t>tb011105823</a:t>
            </a:r>
          </a:p>
        </p:txBody>
      </p:sp>
    </p:spTree>
    <p:extLst>
      <p:ext uri="{BB962C8B-B14F-4D97-AF65-F5344CB8AC3E}">
        <p14:creationId xmlns:p14="http://schemas.microsoft.com/office/powerpoint/2010/main" val="957391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r>
              <a:rPr lang="en-US" dirty="0"/>
              <a:t>In this view the Sea Peoples are shown fleeing before Ramesses III and his army. The central block in this photo shows oxen pulling</a:t>
            </a:r>
            <a:r>
              <a:rPr lang="en-US" baseline="0" dirty="0"/>
              <a:t> a cart with large wooden wheels. A similar kind of cart was likely used by the Philistines when they returned the ark of God to the Israelites (1 Sam 6:7-11).</a:t>
            </a:r>
          </a:p>
          <a:p>
            <a:pPr eaLnBrk="1" hangingPunct="1">
              <a:defRPr/>
            </a:pPr>
            <a:endParaRPr lang="en-US" dirty="0"/>
          </a:p>
          <a:p>
            <a:pPr eaLnBrk="1" hangingPunct="1">
              <a:defRPr/>
            </a:pPr>
            <a:r>
              <a:rPr lang="en-US" dirty="0"/>
              <a:t>tb011105838</a:t>
            </a:r>
          </a:p>
        </p:txBody>
      </p:sp>
    </p:spTree>
    <p:extLst>
      <p:ext uri="{BB962C8B-B14F-4D97-AF65-F5344CB8AC3E}">
        <p14:creationId xmlns:p14="http://schemas.microsoft.com/office/powerpoint/2010/main" val="1408239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r>
              <a:rPr lang="en-US" dirty="0"/>
              <a:t>Ramesses III had three famous military campaigns. In years 5 and 11 of his reign, he fought the Libyans, and in year 8 (circa 1175 BC) he successfully stopped the Sea Peoples from invading Egypt. </a:t>
            </a:r>
            <a:r>
              <a:rPr lang="en-US" dirty="0">
                <a:latin typeface="Times New Roman" pitchFamily="18" charset="0"/>
              </a:rPr>
              <a:t>The Sea Peoples attacked the Egyptians both from the sea and from the land. The sea portion of the battle must have occurred in the branches of the Nile and the Delta. Ramesses claimed that he “capsized and overwhelmed the naval fleet.” The problem with this Egyptian declaration of victory is that it does not explain certain key outcomes. For example, how did the Philistines survive, and not only that, but how did they settle in some of the best land in Canaan? Was the victory actually a crushing defeat, or was the advance simply stopped? </a:t>
            </a:r>
          </a:p>
          <a:p>
            <a:pPr eaLnBrk="1" hangingPunct="1"/>
            <a:endParaRPr lang="en-US" b="1" dirty="0">
              <a:latin typeface="Times New Roman" pitchFamily="18" charset="0"/>
            </a:endParaRPr>
          </a:p>
          <a:p>
            <a:pPr eaLnBrk="1" hangingPunct="1"/>
            <a:r>
              <a:rPr lang="en-US" dirty="0">
                <a:latin typeface="Times New Roman" pitchFamily="18" charset="0"/>
              </a:rPr>
              <a:t>tb011105866</a:t>
            </a:r>
          </a:p>
        </p:txBody>
      </p:sp>
    </p:spTree>
    <p:extLst>
      <p:ext uri="{BB962C8B-B14F-4D97-AF65-F5344CB8AC3E}">
        <p14:creationId xmlns:p14="http://schemas.microsoft.com/office/powerpoint/2010/main" val="1412431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1 Samuel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https://www.bibleplaces.com/1samuel/</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Kris Udd, Steven Anderson,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Samuel volume are provided free, lifetime updates to the collection.</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1412290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Egyptians did not portray their enemies in stances of strength, but nearly always showed them in the tumult of battle or as captives. </a:t>
            </a:r>
            <a:r>
              <a:rPr lang="en-US" dirty="0"/>
              <a:t>One of the distinctive</a:t>
            </a:r>
            <a:r>
              <a:rPr lang="en-US" baseline="0" dirty="0"/>
              <a:t> ways in which the Egyptians portrayed the Philistines was their tall headdresses. These are typically shown with vertical lines, perhaps indicating that they were made of feathers.</a:t>
            </a:r>
          </a:p>
          <a:p>
            <a:endParaRPr lang="en-US" dirty="0"/>
          </a:p>
          <a:p>
            <a:r>
              <a:rPr lang="en-US" dirty="0"/>
              <a:t>tb011105848</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98104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full-color faience depiction of a Philistine was recovered from the palace of Ramesses III at Medinet Habu. In addition to the colorful robe, note the beard and the tall headdress. This depiction comes from only a generation or two before the time of 1 Samuel 4. This </a:t>
            </a:r>
            <a:r>
              <a:rPr lang="en-US" dirty="0"/>
              <a:t>artifact was photographed at the Boston Museum of Fine Arts. For more information on this artifact, see http://www.mfa.org/collections/object/tile-with-philistine-chief-130485.</a:t>
            </a:r>
          </a:p>
          <a:p>
            <a:endParaRPr lang="en-US" dirty="0"/>
          </a:p>
          <a:p>
            <a:r>
              <a:rPr lang="en-US" dirty="0"/>
              <a:t>adr1711203216b</a:t>
            </a:r>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98104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indent="0" eaLnBrk="1" hangingPunct="1">
              <a:buFontTx/>
              <a:buNone/>
            </a:pPr>
            <a:r>
              <a:rPr lang="en-US" dirty="0">
                <a:latin typeface="Times New Roman" pitchFamily="18" charset="0"/>
              </a:rPr>
              <a:t>The site of Aphek is to be identified with Tell </a:t>
            </a:r>
            <a:r>
              <a:rPr lang="en-US" dirty="0" err="1">
                <a:latin typeface="Times New Roman" pitchFamily="18" charset="0"/>
              </a:rPr>
              <a:t>Ras</a:t>
            </a:r>
            <a:r>
              <a:rPr lang="en-US" dirty="0">
                <a:latin typeface="Times New Roman" pitchFamily="18" charset="0"/>
              </a:rPr>
              <a:t> el-Ain, which means “Head of the Spring,” a reference to this site being at the head of a water source. The large spring at the foot</a:t>
            </a:r>
            <a:r>
              <a:rPr lang="en-US" baseline="0" dirty="0">
                <a:latin typeface="Times New Roman" pitchFamily="18" charset="0"/>
              </a:rPr>
              <a:t> of the tell forms the headwaters of the Yarkon River. This was a strategic location, not just because of the plentiful water source, but because it was located at a crossroads of the major north-south international highway.</a:t>
            </a:r>
            <a:endParaRPr lang="en-US" dirty="0">
              <a:latin typeface="Times New Roman" pitchFamily="18" charset="0"/>
            </a:endParaRPr>
          </a:p>
          <a:p>
            <a:pPr marL="0" indent="0" eaLnBrk="1" hangingPunct="1">
              <a:buFontTx/>
              <a:buNone/>
            </a:pPr>
            <a:endParaRPr lang="en-US" dirty="0">
              <a:latin typeface="Times New Roman" pitchFamily="18" charset="0"/>
            </a:endParaRPr>
          </a:p>
          <a:p>
            <a:pPr marL="0" indent="0" eaLnBrk="1" hangingPunct="1">
              <a:buFontTx/>
              <a:buNone/>
            </a:pPr>
            <a:r>
              <a:rPr lang="en-US" dirty="0">
                <a:latin typeface="Times New Roman" pitchFamily="18" charset="0"/>
              </a:rPr>
              <a:t>The Ottoman fortress visible in this</a:t>
            </a:r>
            <a:r>
              <a:rPr lang="en-US" baseline="0" dirty="0">
                <a:latin typeface="Times New Roman" pitchFamily="18" charset="0"/>
              </a:rPr>
              <a:t> photo</a:t>
            </a:r>
            <a:r>
              <a:rPr lang="en-US" dirty="0">
                <a:latin typeface="Times New Roman" pitchFamily="18" charset="0"/>
              </a:rPr>
              <a:t> was built in the 16th century, shortly after the Old City walls of Jerusalem. It was then called </a:t>
            </a:r>
            <a:r>
              <a:rPr lang="en-US" dirty="0" err="1">
                <a:latin typeface="Times New Roman" pitchFamily="18" charset="0"/>
              </a:rPr>
              <a:t>Binar</a:t>
            </a:r>
            <a:r>
              <a:rPr lang="en-US" dirty="0">
                <a:latin typeface="Times New Roman" pitchFamily="18" charset="0"/>
              </a:rPr>
              <a:t> </a:t>
            </a:r>
            <a:r>
              <a:rPr lang="en-US" dirty="0" err="1">
                <a:latin typeface="Times New Roman" pitchFamily="18" charset="0"/>
              </a:rPr>
              <a:t>Bashi</a:t>
            </a:r>
            <a:r>
              <a:rPr lang="en-US" dirty="0">
                <a:latin typeface="Times New Roman" pitchFamily="18" charset="0"/>
              </a:rPr>
              <a:t> and was one of a series of Turkish forts in the area. The remains of an earlier Turkish fort are inside the present walls.</a:t>
            </a:r>
            <a:r>
              <a:rPr lang="en-US" sz="1200" b="0" i="0" kern="1200" dirty="0">
                <a:solidFill>
                  <a:schemeClr val="tx1"/>
                </a:solidFill>
                <a:effectLst/>
                <a:latin typeface="+mn-lt"/>
                <a:ea typeface="+mn-ea"/>
                <a:cs typeface="+mn-cs"/>
              </a:rPr>
              <a:t> This American Colony photograph was taken between 1925 and 1946. The next slide includes labels.</a:t>
            </a:r>
          </a:p>
          <a:p>
            <a:endParaRPr lang="en-US" sz="1200" dirty="0"/>
          </a:p>
          <a:p>
            <a:r>
              <a:rPr lang="en-US" sz="1200" dirty="0"/>
              <a:t>mat14389</a:t>
            </a:r>
            <a:endParaRPr lang="en-US" dirty="0"/>
          </a:p>
        </p:txBody>
      </p:sp>
    </p:spTree>
    <p:extLst>
      <p:ext uri="{BB962C8B-B14F-4D97-AF65-F5344CB8AC3E}">
        <p14:creationId xmlns:p14="http://schemas.microsoft.com/office/powerpoint/2010/main" val="2559369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indent="0" eaLnBrk="1" hangingPunct="1">
              <a:buFontTx/>
              <a:buNone/>
            </a:pPr>
            <a:r>
              <a:rPr lang="en-US" dirty="0">
                <a:latin typeface="Times New Roman" pitchFamily="18" charset="0"/>
              </a:rPr>
              <a:t>The site of Aphek is to be identified with Tell Ras el-Ain, which means “Head of the Spring,” a reference to this site being at the head of a water source. The large spring at the foot</a:t>
            </a:r>
            <a:r>
              <a:rPr lang="en-US" baseline="0" dirty="0">
                <a:latin typeface="Times New Roman" pitchFamily="18" charset="0"/>
              </a:rPr>
              <a:t> of the tell forms the headwaters of the Yarkon River. This was a strategic location, not just because of the plentiful water source, but because it was located at a crossroads of the major north-south international highway.</a:t>
            </a:r>
            <a:endParaRPr lang="en-US" dirty="0">
              <a:latin typeface="Times New Roman" pitchFamily="18" charset="0"/>
            </a:endParaRPr>
          </a:p>
          <a:p>
            <a:pPr marL="0" indent="0" eaLnBrk="1" hangingPunct="1">
              <a:buFontTx/>
              <a:buNone/>
            </a:pPr>
            <a:endParaRPr lang="en-US" dirty="0">
              <a:latin typeface="Times New Roman" pitchFamily="18" charset="0"/>
            </a:endParaRPr>
          </a:p>
          <a:p>
            <a:pPr marL="0" indent="0" eaLnBrk="1" hangingPunct="1">
              <a:buFontTx/>
              <a:buNone/>
            </a:pPr>
            <a:r>
              <a:rPr lang="en-US" dirty="0">
                <a:latin typeface="Times New Roman" pitchFamily="18" charset="0"/>
              </a:rPr>
              <a:t>The Ottoman fortress visible in this</a:t>
            </a:r>
            <a:r>
              <a:rPr lang="en-US" baseline="0" dirty="0">
                <a:latin typeface="Times New Roman" pitchFamily="18" charset="0"/>
              </a:rPr>
              <a:t> photo</a:t>
            </a:r>
            <a:r>
              <a:rPr lang="en-US" dirty="0">
                <a:latin typeface="Times New Roman" pitchFamily="18" charset="0"/>
              </a:rPr>
              <a:t> was built in the 16th century, shortly after the Old City walls of Jerusalem. It was then called </a:t>
            </a:r>
            <a:r>
              <a:rPr lang="en-US" dirty="0" err="1">
                <a:latin typeface="Times New Roman" pitchFamily="18" charset="0"/>
              </a:rPr>
              <a:t>Binar</a:t>
            </a:r>
            <a:r>
              <a:rPr lang="en-US" dirty="0">
                <a:latin typeface="Times New Roman" pitchFamily="18" charset="0"/>
              </a:rPr>
              <a:t> </a:t>
            </a:r>
            <a:r>
              <a:rPr lang="en-US" dirty="0" err="1">
                <a:latin typeface="Times New Roman" pitchFamily="18" charset="0"/>
              </a:rPr>
              <a:t>Bashi</a:t>
            </a:r>
            <a:r>
              <a:rPr lang="en-US" dirty="0">
                <a:latin typeface="Times New Roman" pitchFamily="18" charset="0"/>
              </a:rPr>
              <a:t> and was one of a series of Turkish forts in the area. The remains of an earlier Turkish fort are inside the present walls.</a:t>
            </a:r>
            <a:r>
              <a:rPr lang="en-US" sz="1200" b="0" i="0" kern="1200" dirty="0">
                <a:solidFill>
                  <a:schemeClr val="tx1"/>
                </a:solidFill>
                <a:effectLst/>
                <a:latin typeface="+mn-lt"/>
                <a:ea typeface="+mn-ea"/>
                <a:cs typeface="+mn-cs"/>
              </a:rPr>
              <a:t> This American Colony photograph was taken between 1925 and 1946. </a:t>
            </a:r>
          </a:p>
          <a:p>
            <a:pPr marL="0" indent="0" eaLnBrk="1" hangingPunct="1">
              <a:buFontTx/>
              <a:buNone/>
            </a:pPr>
            <a:endParaRPr lang="en-US" sz="1200" dirty="0"/>
          </a:p>
          <a:p>
            <a:r>
              <a:rPr lang="en-US" sz="1200" dirty="0"/>
              <a:t>mat14389</a:t>
            </a:r>
            <a:endParaRPr lang="en-US" dirty="0"/>
          </a:p>
        </p:txBody>
      </p:sp>
    </p:spTree>
    <p:extLst>
      <p:ext uri="{BB962C8B-B14F-4D97-AF65-F5344CB8AC3E}">
        <p14:creationId xmlns:p14="http://schemas.microsoft.com/office/powerpoint/2010/main" val="2559369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1" hangingPunct="1">
              <a:buFont typeface="+mj-lt"/>
              <a:buNone/>
            </a:pPr>
            <a:r>
              <a:rPr lang="en-US" dirty="0">
                <a:ea typeface="ＭＳ Ｐゴシック" pitchFamily="34" charset="-128"/>
              </a:rPr>
              <a:t>This</a:t>
            </a:r>
            <a:r>
              <a:rPr lang="en-US" baseline="0" dirty="0">
                <a:ea typeface="ＭＳ Ｐゴシック" pitchFamily="34" charset="-128"/>
              </a:rPr>
              <a:t> view looks from Aphek toward Ebenezer, a mere 2 miles (3.2 km) away. This view also illustrates a significant reason why Aphek had become such an important city. The city is located at the head of the Yarkon River. The river runs toward the west, to the Mediterranean Sea, and poses a barrier to travel between Aphek and the coast. For this reason the international highway through this region skirted Aphek. As can be seen, travel around the east side of Aphek (in the background of this photo) was clear. This allowed Aphek to control travel along the highway and made it a very strategically important city.</a:t>
            </a:r>
            <a:endParaRPr lang="en-US" dirty="0">
              <a:ea typeface="ＭＳ Ｐゴシック" pitchFamily="34" charset="-128"/>
            </a:endParaRPr>
          </a:p>
          <a:p>
            <a:pPr marL="0" lvl="1" indent="0" eaLnBrk="1" hangingPunct="1">
              <a:buFont typeface="+mj-lt"/>
              <a:buNone/>
            </a:pPr>
            <a:endParaRPr lang="en-US" dirty="0">
              <a:ea typeface="ＭＳ Ｐゴシック" pitchFamily="34" charset="-128"/>
            </a:endParaRPr>
          </a:p>
          <a:p>
            <a:pPr marL="0" lvl="1" indent="0" eaLnBrk="1" hangingPunct="1">
              <a:buFont typeface="+mj-lt"/>
              <a:buNone/>
            </a:pPr>
            <a:r>
              <a:rPr lang="en-US" dirty="0">
                <a:ea typeface="ＭＳ Ｐゴシック" pitchFamily="34" charset="-128"/>
              </a:rPr>
              <a:t>During the preceding Late Bronze</a:t>
            </a:r>
            <a:r>
              <a:rPr lang="en-US" baseline="0" dirty="0">
                <a:ea typeface="ＭＳ Ｐゴシック" pitchFamily="34" charset="-128"/>
              </a:rPr>
              <a:t> Age, Aphek was under the control of Egypt, as evidenced by the Egyptian governor’s palace that was discovered there. The city was </a:t>
            </a:r>
            <a:r>
              <a:rPr lang="en-US" dirty="0"/>
              <a:t>destroyed in battle,</a:t>
            </a:r>
            <a:r>
              <a:rPr lang="en-US" baseline="0" dirty="0"/>
              <a:t> probably in the 13th century BC</a:t>
            </a:r>
            <a:r>
              <a:rPr lang="en-US" dirty="0"/>
              <a:t>, as indicated by the arrowheads found in its debris and the conflagration that consumed it. It was controlled by the Philistines</a:t>
            </a:r>
            <a:r>
              <a:rPr lang="en-US" baseline="0" dirty="0"/>
              <a:t> until finally being conquered by David around 1000 BC (Beck and </a:t>
            </a:r>
            <a:r>
              <a:rPr lang="en-US" baseline="0" dirty="0" err="1"/>
              <a:t>Kochavi</a:t>
            </a:r>
            <a:r>
              <a:rPr lang="en-US" baseline="0" dirty="0"/>
              <a:t> 1993: 68–69).</a:t>
            </a:r>
            <a:r>
              <a:rPr lang="en-US" dirty="0"/>
              <a:t> This American Colony photograph was taken in 1932. The next slide includes labels.</a:t>
            </a:r>
          </a:p>
          <a:p>
            <a:pPr marL="0" lvl="1" indent="0" eaLnBrk="1" hangingPunct="1">
              <a:buFont typeface="+mj-lt"/>
              <a:buNone/>
            </a:pPr>
            <a:endParaRPr lang="en-US" dirty="0"/>
          </a:p>
          <a:p>
            <a:pPr marL="0" lvl="1" indent="0" eaLnBrk="1" hangingPunct="1">
              <a:buFont typeface="+mj-lt"/>
              <a:buNone/>
            </a:pPr>
            <a:r>
              <a:rPr lang="en-US" b="1" dirty="0"/>
              <a:t>Reference:</a:t>
            </a:r>
          </a:p>
          <a:p>
            <a:pPr marL="0" lvl="1" indent="0" eaLnBrk="1" hangingPunct="1">
              <a:buFont typeface="+mj-lt"/>
              <a:buNone/>
            </a:pPr>
            <a:r>
              <a:rPr lang="en-US" dirty="0"/>
              <a:t>Beck,</a:t>
            </a:r>
            <a:r>
              <a:rPr lang="en-US" baseline="0" dirty="0"/>
              <a:t> </a:t>
            </a:r>
            <a:r>
              <a:rPr lang="en-US" baseline="0" dirty="0" err="1"/>
              <a:t>Pirhiya</a:t>
            </a:r>
            <a:r>
              <a:rPr lang="en-US" baseline="0" dirty="0"/>
              <a:t>, and </a:t>
            </a:r>
            <a:r>
              <a:rPr lang="en-US" baseline="0" dirty="0" err="1"/>
              <a:t>Kochavi</a:t>
            </a:r>
            <a:r>
              <a:rPr lang="en-US" baseline="0" dirty="0"/>
              <a:t>, Moshe.</a:t>
            </a:r>
          </a:p>
          <a:p>
            <a:pPr marL="685800" lvl="1" indent="-457200" eaLnBrk="1" hangingPunct="1">
              <a:buFont typeface="+mj-lt"/>
              <a:buNone/>
              <a:tabLst>
                <a:tab pos="685800" algn="l"/>
              </a:tabLst>
            </a:pPr>
            <a:r>
              <a:rPr lang="en-US" baseline="0" dirty="0"/>
              <a:t>1993	Aphek. </a:t>
            </a:r>
            <a:r>
              <a:rPr lang="en-US" i="1" baseline="0" dirty="0"/>
              <a:t>New Encyclopedia of Archaeological Excavations in the Holy Land, </a:t>
            </a:r>
            <a:r>
              <a:rPr lang="en-US" baseline="0" dirty="0"/>
              <a:t>vol. 1, ed. E. Stern</a:t>
            </a:r>
            <a:r>
              <a:rPr lang="en-US" dirty="0"/>
              <a:t>.</a:t>
            </a:r>
            <a:r>
              <a:rPr lang="en-US" baseline="0" dirty="0"/>
              <a:t> Jerusalem: Carta.</a:t>
            </a:r>
            <a:endParaRPr lang="en-US" dirty="0"/>
          </a:p>
          <a:p>
            <a:pPr marL="0" indent="0" eaLnBrk="1" hangingPunct="1">
              <a:buFontTx/>
              <a:buNone/>
            </a:pPr>
            <a:endParaRPr lang="en-US" dirty="0"/>
          </a:p>
          <a:p>
            <a:pPr marL="0" indent="0" eaLnBrk="1" hangingPunct="1">
              <a:buFontTx/>
              <a:buNone/>
            </a:pPr>
            <a:r>
              <a:rPr lang="en-US" dirty="0"/>
              <a:t>mat22182</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1" hangingPunct="1">
              <a:buFont typeface="+mj-lt"/>
              <a:buNone/>
            </a:pPr>
            <a:r>
              <a:rPr lang="en-US" dirty="0">
                <a:ea typeface="ＭＳ Ｐゴシック" pitchFamily="34" charset="-128"/>
              </a:rPr>
              <a:t>This</a:t>
            </a:r>
            <a:r>
              <a:rPr lang="en-US" baseline="0" dirty="0">
                <a:ea typeface="ＭＳ Ｐゴシック" pitchFamily="34" charset="-128"/>
              </a:rPr>
              <a:t> view looks from Aphek toward Ebenezer, a mere 2 miles (3.2 km) away. This view also illustrates a significant reason why Aphek had become such an important city. The city is located at the head of the Yarkon River. The river runs toward the west, to the Mediterranean Sea, and poses a barrier to travel between Aphek and the coast. For this reason the international highway through this region skirted Aphek. As can be seen, travel around the east side of Aphek (in the background of this photo) was clear. This allowed Aphek to control travel along the highway and made it a very strategically important city.</a:t>
            </a:r>
            <a:endParaRPr lang="en-US" dirty="0">
              <a:ea typeface="ＭＳ Ｐゴシック" pitchFamily="34" charset="-128"/>
            </a:endParaRPr>
          </a:p>
          <a:p>
            <a:pPr marL="0" lvl="1" indent="0" eaLnBrk="1" hangingPunct="1">
              <a:buFont typeface="+mj-lt"/>
              <a:buNone/>
            </a:pPr>
            <a:endParaRPr lang="en-US" dirty="0">
              <a:ea typeface="ＭＳ Ｐゴシック" pitchFamily="34" charset="-128"/>
            </a:endParaRPr>
          </a:p>
          <a:p>
            <a:pPr marL="0" lvl="1" indent="0" eaLnBrk="1" hangingPunct="1">
              <a:buFont typeface="+mj-lt"/>
              <a:buNone/>
            </a:pPr>
            <a:r>
              <a:rPr lang="en-US" dirty="0">
                <a:ea typeface="ＭＳ Ｐゴシック" pitchFamily="34" charset="-128"/>
              </a:rPr>
              <a:t>During the preceding Late Bronze</a:t>
            </a:r>
            <a:r>
              <a:rPr lang="en-US" baseline="0" dirty="0">
                <a:ea typeface="ＭＳ Ｐゴシック" pitchFamily="34" charset="-128"/>
              </a:rPr>
              <a:t> Age, Aphek was under the control of Egypt, as evidenced by the Egyptian governor’s palace that was discovered there. The city was </a:t>
            </a:r>
            <a:r>
              <a:rPr lang="en-US" dirty="0"/>
              <a:t>destroyed in battle,</a:t>
            </a:r>
            <a:r>
              <a:rPr lang="en-US" baseline="0" dirty="0"/>
              <a:t> probably in the 13th century BC</a:t>
            </a:r>
            <a:r>
              <a:rPr lang="en-US" dirty="0"/>
              <a:t>, as indicated by the arrowheads found in its debris and the conflagration that consumed it. It was controlled by the Philistines</a:t>
            </a:r>
            <a:r>
              <a:rPr lang="en-US" baseline="0" dirty="0"/>
              <a:t> until finally being conquered by David around 1000 BC (Beck and Kochavi 1993: 68–69).</a:t>
            </a:r>
            <a:r>
              <a:rPr lang="en-US" dirty="0"/>
              <a:t> This American Colony photograph was taken in 1932. </a:t>
            </a:r>
          </a:p>
          <a:p>
            <a:pPr marL="0" lvl="1" indent="0" eaLnBrk="1" hangingPunct="1">
              <a:buFont typeface="+mj-lt"/>
              <a:buNone/>
            </a:pPr>
            <a:endParaRPr lang="en-US" dirty="0"/>
          </a:p>
          <a:p>
            <a:pPr marL="0" lvl="1"/>
            <a:r>
              <a:rPr lang="en-US" b="1" dirty="0"/>
              <a:t>Reference:</a:t>
            </a:r>
          </a:p>
          <a:p>
            <a:pPr marL="0" lvl="1"/>
            <a:r>
              <a:rPr lang="en-US" dirty="0"/>
              <a:t>Beck, </a:t>
            </a:r>
            <a:r>
              <a:rPr lang="en-US" dirty="0" err="1"/>
              <a:t>Pirhiya</a:t>
            </a:r>
            <a:r>
              <a:rPr lang="en-US" dirty="0"/>
              <a:t>, and </a:t>
            </a:r>
            <a:r>
              <a:rPr lang="en-US" dirty="0" err="1"/>
              <a:t>Kochavi</a:t>
            </a:r>
            <a:r>
              <a:rPr lang="en-US" dirty="0"/>
              <a:t>, Moshe.</a:t>
            </a:r>
          </a:p>
          <a:p>
            <a:pPr marL="685800" lvl="1" indent="-457200">
              <a:tabLst>
                <a:tab pos="685800" algn="l"/>
              </a:tabLst>
            </a:pPr>
            <a:r>
              <a:rPr lang="en-US" dirty="0"/>
              <a:t>1993	Aphek. </a:t>
            </a:r>
            <a:r>
              <a:rPr lang="en-US" i="1" dirty="0"/>
              <a:t>New Encyclopedia of Archaeological Excavations in the Holy Land, </a:t>
            </a:r>
            <a:r>
              <a:rPr lang="en-US" dirty="0"/>
              <a:t>vol. 1, ed. E. Stern. Jerusalem: Carta.</a:t>
            </a:r>
          </a:p>
          <a:p>
            <a:pPr marL="0" indent="0" eaLnBrk="1" hangingPunct="1">
              <a:buFontTx/>
              <a:buNone/>
            </a:pPr>
            <a:endParaRPr lang="en-US" dirty="0"/>
          </a:p>
          <a:p>
            <a:pPr marL="0" indent="0" eaLnBrk="1" hangingPunct="1">
              <a:buFontTx/>
              <a:buNone/>
            </a:pPr>
            <a:r>
              <a:rPr lang="en-US" dirty="0"/>
              <a:t>mat22182</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defRPr/>
            </a:pPr>
            <a:r>
              <a:rPr lang="en-US" dirty="0"/>
              <a:t>Aphek is only about 9 miles (15 km) from the Mediterranean Sea. In</a:t>
            </a:r>
            <a:r>
              <a:rPr lang="en-US" baseline="0" dirty="0"/>
              <a:t> this aerial photo, which looks toward the southwest, the outer edge of Tel Aviv can be seen along the horizon. The marshy area on the right is where the headwaters of the Yarkon River are located.</a:t>
            </a:r>
            <a:endParaRPr lang="en-US"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ws032715903</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1430359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1" hangingPunct="1">
              <a:buFont typeface="+mj-lt"/>
              <a:buNone/>
            </a:pPr>
            <a:r>
              <a:rPr lang="en-US" dirty="0">
                <a:latin typeface="Times New Roman" pitchFamily="18" charset="0"/>
                <a:ea typeface="ＭＳ Ｐゴシック" pitchFamily="34" charset="-128"/>
              </a:rPr>
              <a:t>Aphek has been excavated a number of times in the last century. In 1923, Albright’s survey confirmed identification of the site as Aphek. From 1935 to 1936, J. </a:t>
            </a:r>
            <a:r>
              <a:rPr lang="en-US" dirty="0" err="1">
                <a:latin typeface="Times New Roman" pitchFamily="18" charset="0"/>
                <a:ea typeface="ＭＳ Ｐゴシック" pitchFamily="34" charset="-128"/>
              </a:rPr>
              <a:t>Ory</a:t>
            </a:r>
            <a:r>
              <a:rPr lang="en-US" dirty="0">
                <a:latin typeface="Times New Roman" pitchFamily="18" charset="0"/>
                <a:ea typeface="ＭＳ Ｐゴシック" pitchFamily="34" charset="-128"/>
              </a:rPr>
              <a:t>, an employee of the British Department of Antiquities, dug test pits in two areas on the north side of the site, in connection with the British pumping station. The Palestine Department of Antiquities excavated in 1946. In 1961, A. </a:t>
            </a:r>
            <a:r>
              <a:rPr lang="en-US" dirty="0" err="1">
                <a:latin typeface="Times New Roman" pitchFamily="18" charset="0"/>
                <a:ea typeface="ＭＳ Ｐゴシック" pitchFamily="34" charset="-128"/>
              </a:rPr>
              <a:t>Eitan</a:t>
            </a:r>
            <a:r>
              <a:rPr lang="en-US" dirty="0">
                <a:latin typeface="Times New Roman" pitchFamily="18" charset="0"/>
                <a:ea typeface="ＭＳ Ｐゴシック" pitchFamily="34" charset="-128"/>
              </a:rPr>
              <a:t> excavated for the Israel Department of Antiquities. From 1972 to 1985, a major excavation was carried out by Moshe Kochavi of Tel Aviv University. This aerial photo shows some of the excavations within the Turkish fort.</a:t>
            </a:r>
            <a:endParaRPr lang="en-US"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ws032715897</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2061472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1" hangingPunct="1">
              <a:buFont typeface="Calibri" pitchFamily="34" charset="0"/>
              <a:buNone/>
            </a:pPr>
            <a:r>
              <a:rPr lang="en-US" dirty="0">
                <a:latin typeface="Times New Roman" pitchFamily="18" charset="0"/>
                <a:ea typeface="ＭＳ Ｐゴシック" pitchFamily="34" charset="-128"/>
              </a:rPr>
              <a:t>Excavations have shown that the site was inhabited from the Chalcolithic period. An Early Bronze broad-house was found in a residential quarter in Area A. The entire mound was occupied in Early Bronze I. This was followed by a long occupation gap until Aphek was resettled in Middle Bronze IIA. The Middle Bronze IIA was undoubtedly Aphek’s high point as an urban center of the central coastal plain. There were four phases of development in Middle Bronze IIA. In phase B, a new city wall was constructed and the first palace was built on the acropolis. The walls of the palace were uniformly thick (3.9 feet [1.2 m]) and built of a single, stone course with bricks on top. The city wall was cleared by archaeologists for 82 feet (25 m), and two watch towers were found. Palace II of Phase C (Middle Bronze IIA) was built almost 330 feet (100 m) west of the earlier palace. </a:t>
            </a:r>
          </a:p>
          <a:p>
            <a:pPr marL="0" indent="0" eaLnBrk="1" hangingPunct="1">
              <a:buFontTx/>
              <a:buNone/>
            </a:pPr>
            <a:endParaRPr lang="en-US" dirty="0"/>
          </a:p>
          <a:p>
            <a:pPr eaLnBrk="1" hangingPunct="1"/>
            <a:r>
              <a:rPr lang="en-US" dirty="0">
                <a:latin typeface="Times New Roman" pitchFamily="18" charset="0"/>
              </a:rPr>
              <a:t>tb032504023</a:t>
            </a: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813282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latin typeface="Times New Roman" pitchFamily="18" charset="0"/>
              </a:rPr>
              <a:t>The Late Bronze (circa 1500–1200 BC) settlement occupied only the acropolis and its immediate vicinity, and it seems to have consisted of only the Egyptian governor’s residence. “Instead of a spacious palace with courtyards, halls, and rooms, it was a public, fortress-like structure only about 400 </a:t>
            </a:r>
            <a:r>
              <a:rPr lang="en-US" dirty="0" err="1">
                <a:latin typeface="Times New Roman" pitchFamily="18" charset="0"/>
              </a:rPr>
              <a:t>sq</a:t>
            </a:r>
            <a:r>
              <a:rPr lang="en-US" dirty="0">
                <a:latin typeface="Times New Roman" pitchFamily="18" charset="0"/>
              </a:rPr>
              <a:t> m [4,300 </a:t>
            </a:r>
            <a:r>
              <a:rPr lang="en-US" dirty="0" err="1">
                <a:latin typeface="Times New Roman" pitchFamily="18" charset="0"/>
              </a:rPr>
              <a:t>sq</a:t>
            </a:r>
            <a:r>
              <a:rPr lang="en-US" dirty="0">
                <a:latin typeface="Times New Roman" pitchFamily="18" charset="0"/>
              </a:rPr>
              <a:t> ft]. Its walls were uniformly thick (1.4 m [4.6 ft]), and it had at least two stories. Its walls were built of stone up to 2 m [6.5 ft] in height, above which bricks were used. A paved ramp led to the building from the north toward a well-defended gate….The upper story was apparently residential. This was a typical fortified palace, similar to other Egyptian governors’ residences built at key locations in Canaan during the period of Egyptian rule (at Beth-</a:t>
            </a:r>
            <a:r>
              <a:rPr lang="en-US" dirty="0" err="1">
                <a:latin typeface="Times New Roman" pitchFamily="18" charset="0"/>
              </a:rPr>
              <a:t>Shean</a:t>
            </a:r>
            <a:r>
              <a:rPr lang="en-US" dirty="0">
                <a:latin typeface="Times New Roman" pitchFamily="18" charset="0"/>
              </a:rPr>
              <a:t>, Tell el-</a:t>
            </a:r>
            <a:r>
              <a:rPr lang="en-US" dirty="0" err="1">
                <a:latin typeface="Times New Roman" pitchFamily="18" charset="0"/>
              </a:rPr>
              <a:t>Far’ah</a:t>
            </a:r>
            <a:r>
              <a:rPr lang="en-US" dirty="0">
                <a:latin typeface="Times New Roman" pitchFamily="18" charset="0"/>
              </a:rPr>
              <a:t> [South], Tel Sera’, Tel </a:t>
            </a:r>
            <a:r>
              <a:rPr lang="en-US" dirty="0" err="1">
                <a:latin typeface="Times New Roman" pitchFamily="18" charset="0"/>
              </a:rPr>
              <a:t>Mor</a:t>
            </a:r>
            <a:r>
              <a:rPr lang="en-US" dirty="0">
                <a:latin typeface="Times New Roman" pitchFamily="18" charset="0"/>
              </a:rPr>
              <a:t>, and </a:t>
            </a:r>
            <a:r>
              <a:rPr lang="en-US" dirty="0" err="1">
                <a:latin typeface="Times New Roman" pitchFamily="18" charset="0"/>
              </a:rPr>
              <a:t>Deir</a:t>
            </a:r>
            <a:r>
              <a:rPr lang="en-US" dirty="0">
                <a:latin typeface="Times New Roman" pitchFamily="18" charset="0"/>
              </a:rPr>
              <a:t> el-</a:t>
            </a:r>
            <a:r>
              <a:rPr lang="en-US" dirty="0" err="1">
                <a:latin typeface="Times New Roman" pitchFamily="18" charset="0"/>
              </a:rPr>
              <a:t>Balah</a:t>
            </a:r>
            <a:r>
              <a:rPr lang="en-US" dirty="0">
                <a:latin typeface="Times New Roman" pitchFamily="18" charset="0"/>
              </a:rPr>
              <a:t>). The structure was destroyed in a violent conflagration; its debris rises to a height of 2 m [6.5 feet]. ‘Canaanite’ storage jars and a collared-rim </a:t>
            </a:r>
            <a:r>
              <a:rPr lang="en-US" dirty="0" err="1">
                <a:latin typeface="Times New Roman" pitchFamily="18" charset="0"/>
              </a:rPr>
              <a:t>pithos</a:t>
            </a:r>
            <a:r>
              <a:rPr lang="en-US" dirty="0">
                <a:latin typeface="Times New Roman" pitchFamily="18" charset="0"/>
              </a:rPr>
              <a:t> were found on the ground floor. Egyptian bowls were found in the debris of the second story” (Beck and </a:t>
            </a:r>
            <a:r>
              <a:rPr lang="en-US" dirty="0" err="1">
                <a:latin typeface="Times New Roman" pitchFamily="18" charset="0"/>
              </a:rPr>
              <a:t>Kochavi</a:t>
            </a:r>
            <a:r>
              <a:rPr lang="en-US" dirty="0">
                <a:latin typeface="Times New Roman" pitchFamily="18" charset="0"/>
              </a:rPr>
              <a:t> 1993: 68). Eleven written documents were also found—two Egyptian, one Hittite, two lexicons in cuneiform script, two administrative documents, two letters, and two fragments in Akkadian. No other Late Bronze buildings were found on the tell.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lvl="1" indent="0" eaLnBrk="1" hangingPunct="1">
              <a:buFont typeface="+mj-lt"/>
              <a:buNone/>
            </a:pPr>
            <a:r>
              <a:rPr lang="en-US" b="1" dirty="0">
                <a:latin typeface="Times New Roman" pitchFamily="18" charset="0"/>
              </a:rPr>
              <a:t>Reference:</a:t>
            </a:r>
          </a:p>
          <a:p>
            <a:pPr marL="0" lvl="1" indent="0" eaLnBrk="1" hangingPunct="1">
              <a:buFont typeface="+mj-lt"/>
              <a:buNone/>
            </a:pPr>
            <a:r>
              <a:rPr lang="en-US" dirty="0"/>
              <a:t>Beck,</a:t>
            </a:r>
            <a:r>
              <a:rPr lang="en-US" baseline="0" dirty="0"/>
              <a:t> </a:t>
            </a:r>
            <a:r>
              <a:rPr lang="en-US" baseline="0" dirty="0" err="1"/>
              <a:t>Pirhiya</a:t>
            </a:r>
            <a:r>
              <a:rPr lang="en-US" baseline="0" dirty="0"/>
              <a:t>, and </a:t>
            </a:r>
            <a:r>
              <a:rPr lang="en-US" baseline="0" dirty="0" err="1"/>
              <a:t>Kochavi</a:t>
            </a:r>
            <a:r>
              <a:rPr lang="en-US" baseline="0" dirty="0"/>
              <a:t>, Moshe.</a:t>
            </a:r>
          </a:p>
          <a:p>
            <a:pPr marL="685800" lvl="1" indent="-457200" eaLnBrk="1" hangingPunct="1">
              <a:buFont typeface="+mj-lt"/>
              <a:buNone/>
              <a:tabLst>
                <a:tab pos="685800" algn="l"/>
              </a:tabLst>
            </a:pPr>
            <a:r>
              <a:rPr lang="en-US" baseline="0" dirty="0"/>
              <a:t>1993	Aphek. </a:t>
            </a:r>
            <a:r>
              <a:rPr lang="en-US" i="1" baseline="0" dirty="0"/>
              <a:t>New Encyclopedia of Archaeological Excavations in the Holy Land, </a:t>
            </a:r>
            <a:r>
              <a:rPr lang="en-US" baseline="0" dirty="0"/>
              <a:t>vol. 1, ed. E. Stern</a:t>
            </a:r>
            <a:r>
              <a:rPr lang="en-US" dirty="0"/>
              <a:t>.</a:t>
            </a:r>
            <a:r>
              <a:rPr lang="en-US" baseline="0" dirty="0"/>
              <a:t> Jerusalem: Carta.</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r>
              <a:rPr lang="en-US" dirty="0"/>
              <a:t>ws032715899</a:t>
            </a:r>
            <a:endParaRPr lang="en-US" dirty="0">
              <a:latin typeface="Times New Roman" pitchFamily="18" charset="0"/>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1337481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literary</a:t>
            </a:r>
            <a:r>
              <a:rPr lang="en-US" baseline="0" dirty="0"/>
              <a:t> standpoint, t</a:t>
            </a:r>
            <a:r>
              <a:rPr lang="en-US" dirty="0"/>
              <a:t>his</a:t>
            </a:r>
            <a:r>
              <a:rPr lang="en-US" baseline="0" dirty="0"/>
              <a:t> phrase belongs with the previous section, at the end of 1 Samuel 3. </a:t>
            </a:r>
            <a:r>
              <a:rPr lang="en-US" dirty="0"/>
              <a:t>This image comes from </a:t>
            </a:r>
            <a:r>
              <a:rPr lang="en-US" dirty="0" err="1"/>
              <a:t>Djkeddie</a:t>
            </a:r>
            <a:r>
              <a:rPr lang="en-US" dirty="0"/>
              <a:t> and is licensed under CC BY-SA 4.0, via Wikimedia Commons: https://commons.wikimedia.org/wiki/File:St._Joseph%27s_Seminary_(Princeton,_New_Jersey)_Samuel_relief.jpg.</a:t>
            </a:r>
          </a:p>
          <a:p>
            <a:endParaRPr lang="en-US" dirty="0"/>
          </a:p>
          <a:p>
            <a:r>
              <a:rPr lang="en-US" dirty="0"/>
              <a:t>wiki06082015085600</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245146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30</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This ground-level view of Aphek</a:t>
            </a:r>
            <a:r>
              <a:rPr lang="en-US" sz="1200" baseline="0" dirty="0"/>
              <a:t> illustrates how the tell is situated on a rise above the swampy area to the north and west.</a:t>
            </a:r>
          </a:p>
          <a:p>
            <a:endParaRPr lang="en-US" sz="1200" dirty="0"/>
          </a:p>
          <a:p>
            <a:r>
              <a:rPr lang="en-US" sz="1200" dirty="0"/>
              <a:t>tb032801101</a:t>
            </a:r>
            <a:endParaRPr lang="en-US" dirty="0"/>
          </a:p>
        </p:txBody>
      </p:sp>
    </p:spTree>
    <p:extLst>
      <p:ext uri="{BB962C8B-B14F-4D97-AF65-F5344CB8AC3E}">
        <p14:creationId xmlns:p14="http://schemas.microsoft.com/office/powerpoint/2010/main" val="1864888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indent="0" eaLnBrk="1" hangingPunct="1">
              <a:buFontTx/>
              <a:buNone/>
              <a:defRPr/>
            </a:pPr>
            <a:r>
              <a:rPr lang="en-US" dirty="0"/>
              <a:t>As noted above, one of the most common and easily recognizable</a:t>
            </a:r>
            <a:r>
              <a:rPr lang="en-US" baseline="0" dirty="0"/>
              <a:t> ways in which the Egyptians depicted the Philistines was wearing tall headdresses. </a:t>
            </a:r>
            <a:r>
              <a:rPr lang="en-US" dirty="0"/>
              <a:t>The Philistines can also be recognized because of their use of swan decorations, two-edged swords, spears, and rounded shields. The Egyptians on the other hand, used sickle swords and tombstone shaped shields. Philistine women and children are shown in ox-driven carts, indicating that the Sea Peoples were not only military invaders, but migrants. The majority of the Sea Peoples are clean-shaven, but some Philistines are depicted with beards. </a:t>
            </a:r>
          </a:p>
          <a:p>
            <a:pPr eaLnBrk="1" hangingPunct="1">
              <a:defRPr/>
            </a:pPr>
            <a:endParaRPr lang="en-US" dirty="0"/>
          </a:p>
          <a:p>
            <a:pPr eaLnBrk="1" hangingPunct="1">
              <a:defRPr/>
            </a:pPr>
            <a:r>
              <a:rPr lang="en-US" dirty="0"/>
              <a:t>tb011105856</a:t>
            </a:r>
          </a:p>
        </p:txBody>
      </p:sp>
    </p:spTree>
    <p:extLst>
      <p:ext uri="{BB962C8B-B14F-4D97-AF65-F5344CB8AC3E}">
        <p14:creationId xmlns:p14="http://schemas.microsoft.com/office/powerpoint/2010/main" val="635366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close-up view of Philistine captives illustrates their distinctive head gear.</a:t>
            </a:r>
          </a:p>
          <a:p>
            <a:endParaRPr lang="en-US" dirty="0"/>
          </a:p>
          <a:p>
            <a:r>
              <a:rPr lang="en-US" dirty="0"/>
              <a:t>tb011105849</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1701663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pitchFamily="18" charset="0"/>
              </a:rPr>
              <a:t>This photo provides a side view, and a few rare front views, of the Philistines. They are shown in contorted positions</a:t>
            </a:r>
            <a:r>
              <a:rPr lang="en-US" baseline="0" dirty="0">
                <a:latin typeface="Times New Roman" pitchFamily="18" charset="0"/>
              </a:rPr>
              <a:t> with their hands and arms tied behind them or even above them. They are also being led by a rope, which is held by the oversized hand in the upper left corner of this photo.</a:t>
            </a:r>
            <a:endParaRPr lang="en-US" dirty="0">
              <a:latin typeface="Times New Roman" pitchFamily="18" charset="0"/>
            </a:endParaRPr>
          </a:p>
          <a:p>
            <a:pPr eaLnBrk="1" hangingPunct="1"/>
            <a:endParaRPr lang="en-US" dirty="0">
              <a:latin typeface="Times New Roman" pitchFamily="18" charset="0"/>
            </a:endParaRPr>
          </a:p>
          <a:p>
            <a:pPr eaLnBrk="1" hangingPunct="1"/>
            <a:r>
              <a:rPr lang="en-US" dirty="0">
                <a:latin typeface="Times New Roman" pitchFamily="18" charset="0"/>
              </a:rPr>
              <a:t>tb110600434</a:t>
            </a:r>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1870169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a:t>
            </a:r>
            <a:r>
              <a:rPr lang="en-US" baseline="0" dirty="0"/>
              <a:t> statue of a dying Gaul illustrates the defeat that Israel suffered. The Gaul has been wounded in the chest; he is shown resting on his shield with his sword beside him. The statue is considered to be a 1st century BC copy of a 3rd century BC original that had been commissioned by </a:t>
            </a:r>
            <a:r>
              <a:rPr lang="en-US" baseline="0" dirty="0" err="1"/>
              <a:t>Attalus</a:t>
            </a:r>
            <a:r>
              <a:rPr lang="en-US" baseline="0" dirty="0"/>
              <a:t> I, king of </a:t>
            </a:r>
            <a:r>
              <a:rPr lang="en-US" baseline="0" dirty="0" err="1"/>
              <a:t>Pergamon</a:t>
            </a:r>
            <a:r>
              <a:rPr lang="en-US" baseline="0" dirty="0"/>
              <a:t>. This copy was recovered from the Gardens of Sallust in Rome. It was photographed at the </a:t>
            </a:r>
            <a:r>
              <a:rPr lang="en-US" dirty="0"/>
              <a:t>Capitoline</a:t>
            </a:r>
            <a:r>
              <a:rPr lang="en-US" baseline="0" dirty="0"/>
              <a:t> Museums in Rome.</a:t>
            </a:r>
            <a:endParaRPr lang="en-US" dirty="0"/>
          </a:p>
          <a:p>
            <a:endParaRPr lang="en-US" dirty="0"/>
          </a:p>
          <a:p>
            <a:r>
              <a:rPr lang="en-US" dirty="0"/>
              <a:t>tb0514179918</a:t>
            </a:r>
          </a:p>
        </p:txBody>
      </p:sp>
    </p:spTree>
    <p:extLst>
      <p:ext uri="{BB962C8B-B14F-4D97-AF65-F5344CB8AC3E}">
        <p14:creationId xmlns:p14="http://schemas.microsoft.com/office/powerpoint/2010/main" val="4110877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Bow</a:t>
            </a:r>
            <a:r>
              <a:rPr lang="en-US" sz="1200" baseline="0" dirty="0"/>
              <a:t> and arrow technology did not change significantly from the Late Bronze Age to the Iron Age. Although these arrowheads predate the battle at Aphek by a couple of centuries, they are similar to what would have been used by archers during the battle. </a:t>
            </a:r>
            <a:r>
              <a:rPr lang="en-US" sz="1200" dirty="0"/>
              <a:t>These bronze arrowheads</a:t>
            </a:r>
            <a:r>
              <a:rPr lang="en-US" sz="1200" baseline="0" dirty="0"/>
              <a:t> </a:t>
            </a:r>
            <a:r>
              <a:rPr lang="en-US" sz="1200" dirty="0"/>
              <a:t>were photographed in the Israel Museum.</a:t>
            </a:r>
          </a:p>
          <a:p>
            <a:endParaRPr lang="en-US" sz="1200" dirty="0"/>
          </a:p>
          <a:p>
            <a:r>
              <a:rPr lang="en-US" sz="1200" dirty="0"/>
              <a:t>tb032014141</a:t>
            </a:r>
            <a:endParaRPr lang="en-US" dirty="0"/>
          </a:p>
        </p:txBody>
      </p:sp>
    </p:spTree>
    <p:extLst>
      <p:ext uri="{BB962C8B-B14F-4D97-AF65-F5344CB8AC3E}">
        <p14:creationId xmlns:p14="http://schemas.microsoft.com/office/powerpoint/2010/main" val="4110877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Based on its style this sword could date as early as the events of 1 Samuel 4, although it is likely</a:t>
            </a:r>
            <a:r>
              <a:rPr lang="en-US" sz="1200" baseline="0" dirty="0"/>
              <a:t> somewhat later. It is known that the Philistines carried double-edged swords of this kind. Although this sword was discovered some distance from Aphek, it is likely a close approximation of the type of sword carried by the Philistines. </a:t>
            </a:r>
            <a:r>
              <a:rPr lang="en-US" sz="1200" dirty="0"/>
              <a:t>This sword was photographed in the Sharjah Museum of</a:t>
            </a:r>
            <a:r>
              <a:rPr lang="en-US" sz="1200" baseline="0" dirty="0"/>
              <a:t> Islamic Civilization in the United Arab Emirates</a:t>
            </a:r>
            <a:r>
              <a:rPr lang="en-US" sz="1200" dirty="0"/>
              <a:t>.</a:t>
            </a:r>
          </a:p>
          <a:p>
            <a:endParaRPr lang="en-US" sz="1200" dirty="0"/>
          </a:p>
          <a:p>
            <a:r>
              <a:rPr lang="en-US" dirty="0"/>
              <a:t>tb050217432</a:t>
            </a:r>
          </a:p>
        </p:txBody>
      </p:sp>
    </p:spTree>
    <p:extLst>
      <p:ext uri="{BB962C8B-B14F-4D97-AF65-F5344CB8AC3E}">
        <p14:creationId xmlns:p14="http://schemas.microsoft.com/office/powerpoint/2010/main" val="4110877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drawing of one of the battle scenes from Medinet Habu illustrates the tumult of war. In the scenes at Medinet Habu, the Philistines are portrayed as defeated, whereas in 1 Samuel 4 they were the victors and Israel was defeated. </a:t>
            </a:r>
            <a:r>
              <a:rPr lang="en-US" sz="1200" kern="1200" dirty="0">
                <a:solidFill>
                  <a:schemeClr val="tx1"/>
                </a:solidFill>
                <a:effectLst/>
                <a:latin typeface="+mn-lt"/>
                <a:ea typeface="+mn-ea"/>
                <a:cs typeface="+mn-cs"/>
              </a:rPr>
              <a:t>This illustration comes from Carlo </a:t>
            </a:r>
            <a:r>
              <a:rPr lang="en-US" sz="1200" kern="1200" dirty="0" err="1">
                <a:solidFill>
                  <a:schemeClr val="tx1"/>
                </a:solidFill>
                <a:effectLst/>
                <a:latin typeface="+mn-lt"/>
                <a:ea typeface="+mn-ea"/>
                <a:cs typeface="+mn-cs"/>
              </a:rPr>
              <a:t>Lasinio</a:t>
            </a:r>
            <a:r>
              <a:rPr lang="en-US" sz="1200" kern="1200" dirty="0">
                <a:solidFill>
                  <a:schemeClr val="tx1"/>
                </a:solidFill>
                <a:effectLst/>
                <a:latin typeface="+mn-lt"/>
                <a:ea typeface="+mn-ea"/>
                <a:cs typeface="+mn-cs"/>
              </a:rPr>
              <a:t> and Giuseppe </a:t>
            </a:r>
            <a:r>
              <a:rPr lang="en-US" sz="1200" kern="1200" dirty="0" err="1">
                <a:solidFill>
                  <a:schemeClr val="tx1"/>
                </a:solidFill>
                <a:effectLst/>
                <a:latin typeface="+mn-lt"/>
                <a:ea typeface="+mn-ea"/>
                <a:cs typeface="+mn-cs"/>
              </a:rPr>
              <a:t>Angelelli</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t>
            </a:r>
            <a:r>
              <a:rPr lang="en-US" sz="1200" i="1" kern="1200" dirty="0" err="1">
                <a:solidFill>
                  <a:schemeClr val="tx1"/>
                </a:solidFill>
                <a:effectLst/>
                <a:latin typeface="+mn-lt"/>
                <a:ea typeface="+mn-ea"/>
                <a:cs typeface="+mn-cs"/>
              </a:rPr>
              <a:t>Monumenti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dell'Egitto</a:t>
            </a:r>
            <a:r>
              <a:rPr lang="en-US" sz="1200" kern="1200" dirty="0">
                <a:solidFill>
                  <a:schemeClr val="tx1"/>
                </a:solidFill>
                <a:effectLst/>
                <a:latin typeface="+mn-lt"/>
                <a:ea typeface="+mn-ea"/>
                <a:cs typeface="+mn-cs"/>
              </a:rPr>
              <a:t>, published in 1832–44. Public domain, from The New York Public Library, </a:t>
            </a:r>
            <a:r>
              <a:rPr lang="en-US" sz="1200" u="sng" kern="1200" dirty="0">
                <a:solidFill>
                  <a:schemeClr val="tx1"/>
                </a:solidFill>
                <a:effectLst/>
                <a:latin typeface="+mn-lt"/>
                <a:ea typeface="+mn-ea"/>
                <a:cs typeface="+mn-cs"/>
                <a:hlinkClick r:id="rId3"/>
              </a:rPr>
              <a:t>http://digitalcollections.nypl.org/items/510d47d9-47fc-a3d9-e040-e00a18064a99</a:t>
            </a:r>
            <a:endParaRPr lang="en-US" dirty="0"/>
          </a:p>
          <a:p>
            <a:endParaRPr lang="en-US" dirty="0"/>
          </a:p>
          <a:p>
            <a:r>
              <a:rPr lang="en-US" dirty="0"/>
              <a:t>nypl</a:t>
            </a:r>
            <a:r>
              <a:rPr lang="en-US" sz="1200" b="0" i="0" kern="1200" dirty="0">
                <a:solidFill>
                  <a:schemeClr val="tx1"/>
                </a:solidFill>
                <a:effectLst/>
                <a:latin typeface="+mn-lt"/>
                <a:ea typeface="+mn-ea"/>
                <a:cs typeface="+mn-cs"/>
              </a:rPr>
              <a:t>425620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105661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This model of the tabernacle and ark were photographed at Timna Park in southern Israel.</a:t>
            </a:r>
          </a:p>
          <a:p>
            <a:endParaRPr lang="en-US" sz="1200" dirty="0"/>
          </a:p>
          <a:p>
            <a:r>
              <a:rPr lang="en-US" sz="1200" dirty="0"/>
              <a:t>tb010710938</a:t>
            </a:r>
            <a:endParaRPr lang="en-US" dirty="0"/>
          </a:p>
        </p:txBody>
      </p:sp>
    </p:spTree>
    <p:extLst>
      <p:ext uri="{BB962C8B-B14F-4D97-AF65-F5344CB8AC3E}">
        <p14:creationId xmlns:p14="http://schemas.microsoft.com/office/powerpoint/2010/main" val="14646759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a:t>
            </a:r>
            <a:r>
              <a:rPr lang="en-US" baseline="0" dirty="0"/>
              <a:t> tabernacle and ark were located at Shiloh in central Israel, some 20 miles (32 km) from the Israelite camp at Ebenezer. One possibility for the place where the tabernacle was located at Shiloh is the flat bench located at the northern end of the site.</a:t>
            </a:r>
          </a:p>
          <a:p>
            <a:endParaRPr lang="en-US" dirty="0"/>
          </a:p>
          <a:p>
            <a:r>
              <a:rPr lang="en-US" dirty="0"/>
              <a:t>ws030515644</a:t>
            </a:r>
          </a:p>
        </p:txBody>
      </p:sp>
    </p:spTree>
    <p:extLst>
      <p:ext uri="{BB962C8B-B14F-4D97-AF65-F5344CB8AC3E}">
        <p14:creationId xmlns:p14="http://schemas.microsoft.com/office/powerpoint/2010/main" val="968898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street sign shown here identifies</a:t>
            </a:r>
            <a:r>
              <a:rPr lang="en-US" baseline="0" dirty="0"/>
              <a:t> a street named after Samuel, “Shmuel Ha-Navi,” “Samuel the Prophet.” </a:t>
            </a:r>
            <a:r>
              <a:rPr lang="en-US" sz="1200" dirty="0"/>
              <a:t>This street is located in the Kerem Avraham neighborhood of Jerusalem.</a:t>
            </a:r>
          </a:p>
          <a:p>
            <a:endParaRPr lang="en-US" dirty="0"/>
          </a:p>
          <a:p>
            <a:r>
              <a:rPr lang="en-US" dirty="0"/>
              <a:t>tb072404721</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245146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40</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This model of the ark of the covenant was photographed at Timna Park in southern</a:t>
            </a:r>
            <a:r>
              <a:rPr lang="en-US" sz="1200" baseline="0" dirty="0"/>
              <a:t> Israel.</a:t>
            </a:r>
            <a:endParaRPr lang="en-US" sz="1200" dirty="0"/>
          </a:p>
          <a:p>
            <a:endParaRPr lang="en-US" sz="1200" dirty="0"/>
          </a:p>
          <a:p>
            <a:r>
              <a:rPr lang="en-US" sz="1200" dirty="0"/>
              <a:t>tb022804706</a:t>
            </a:r>
            <a:endParaRPr lang="en-US" dirty="0"/>
          </a:p>
        </p:txBody>
      </p:sp>
    </p:spTree>
    <p:extLst>
      <p:ext uri="{BB962C8B-B14F-4D97-AF65-F5344CB8AC3E}">
        <p14:creationId xmlns:p14="http://schemas.microsoft.com/office/powerpoint/2010/main" val="283855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The name “Yahweh</a:t>
            </a:r>
            <a:r>
              <a:rPr lang="en-US" b="0" baseline="0" dirty="0"/>
              <a:t> of Hosts” (Heb. </a:t>
            </a:r>
            <a:r>
              <a:rPr lang="en-US" b="0" i="1" baseline="0" dirty="0"/>
              <a:t>Yahweh </a:t>
            </a:r>
            <a:r>
              <a:rPr lang="en-US" b="0" i="1" baseline="0" dirty="0" err="1"/>
              <a:t>Sabaot</a:t>
            </a:r>
            <a:r>
              <a:rPr lang="en-US" b="0" baseline="0" dirty="0"/>
              <a:t>, </a:t>
            </a:r>
            <a:r>
              <a:rPr lang="he-IL" sz="1200" b="0" i="0" u="none" strike="noStrike" kern="1200" baseline="0" dirty="0">
                <a:solidFill>
                  <a:schemeClr val="tx1"/>
                </a:solidFill>
                <a:latin typeface="+mn-lt"/>
                <a:ea typeface="+mn-ea"/>
                <a:cs typeface="+mn-cs"/>
              </a:rPr>
              <a:t>יהוה צְבָאוֹת</a:t>
            </a:r>
            <a:r>
              <a:rPr lang="en-US" b="0" baseline="0" dirty="0"/>
              <a:t>) could as easily be rendered “Yahweh of Armies.” This name highlights the fact that the Israelites hoped to move their God to action and bring them victory in battle against the Philistines. The inscription shown here refers to God by that name. </a:t>
            </a:r>
            <a:r>
              <a:rPr lang="en-US" b="0" dirty="0"/>
              <a:t>The full inscription on this limestone slab reads, “Cursed be </a:t>
            </a:r>
            <a:r>
              <a:rPr lang="en-US" b="0" baseline="0" dirty="0" err="1"/>
              <a:t>Ḥ</a:t>
            </a:r>
            <a:r>
              <a:rPr lang="en-US" b="0" dirty="0" err="1"/>
              <a:t>agap</a:t>
            </a:r>
            <a:r>
              <a:rPr lang="en-US" b="0" dirty="0"/>
              <a:t> son of </a:t>
            </a:r>
            <a:r>
              <a:rPr lang="en-US" b="0" baseline="0" dirty="0" err="1"/>
              <a:t>Ḥa</a:t>
            </a:r>
            <a:r>
              <a:rPr lang="en-US" b="0" dirty="0" err="1"/>
              <a:t>gab</a:t>
            </a:r>
            <a:r>
              <a:rPr lang="en-US" b="0" dirty="0"/>
              <a:t>,</a:t>
            </a:r>
            <a:r>
              <a:rPr lang="en-US" b="0" baseline="0" dirty="0"/>
              <a:t> by Yahweh </a:t>
            </a:r>
            <a:r>
              <a:rPr lang="en-US" b="0" baseline="0" dirty="0" err="1"/>
              <a:t>Ṣabaot</a:t>
            </a:r>
            <a:r>
              <a:rPr lang="en-US" b="0" baseline="0" dirty="0"/>
              <a:t>” (</a:t>
            </a:r>
            <a:r>
              <a:rPr lang="he-IL" b="0" baseline="0" dirty="0"/>
              <a:t>ארר חגף בן חגב ליהוה צבאת</a:t>
            </a:r>
            <a:r>
              <a:rPr lang="en-US" b="0" baseline="0" dirty="0"/>
              <a:t>). </a:t>
            </a:r>
            <a:r>
              <a:rPr lang="en-US" dirty="0"/>
              <a:t>This</a:t>
            </a:r>
            <a:r>
              <a:rPr lang="en-US" baseline="0" dirty="0"/>
              <a:t> inscription was photographed at the Bible Lands Museum in Jerusalem. The next slide includes labels for this name.</a:t>
            </a:r>
            <a:endParaRPr lang="en-US" dirty="0"/>
          </a:p>
          <a:p>
            <a:endParaRPr lang="en-US" dirty="0"/>
          </a:p>
          <a:p>
            <a:r>
              <a:rPr lang="en-US" dirty="0"/>
              <a:t>mjb1904257031</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319508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The name “Yahweh</a:t>
            </a:r>
            <a:r>
              <a:rPr lang="en-US" b="0" baseline="0" dirty="0"/>
              <a:t> of Hosts” (Heb. </a:t>
            </a:r>
            <a:r>
              <a:rPr lang="en-US" b="0" i="1" baseline="0" dirty="0"/>
              <a:t>Yahweh </a:t>
            </a:r>
            <a:r>
              <a:rPr lang="en-US" b="0" i="1" baseline="0" dirty="0" err="1"/>
              <a:t>Sabaot</a:t>
            </a:r>
            <a:r>
              <a:rPr lang="en-US" b="0" baseline="0" dirty="0"/>
              <a:t>, </a:t>
            </a:r>
            <a:r>
              <a:rPr lang="he-IL" sz="1200" b="0" i="0" u="none" strike="noStrike" kern="1200" baseline="0" dirty="0">
                <a:solidFill>
                  <a:schemeClr val="tx1"/>
                </a:solidFill>
                <a:latin typeface="+mn-lt"/>
                <a:ea typeface="+mn-ea"/>
                <a:cs typeface="+mn-cs"/>
              </a:rPr>
              <a:t>יהוה צְבָאוֹת</a:t>
            </a:r>
            <a:r>
              <a:rPr lang="en-US" b="0" baseline="0" dirty="0"/>
              <a:t>) could as easily be rendered “Yahweh of Armies.” This name highlights the fact that the Israelites hoped to move their God to action and bring them victory in battle against the Philistines. The inscription shown here refers to God by that name. </a:t>
            </a:r>
            <a:r>
              <a:rPr lang="en-US" b="0" dirty="0"/>
              <a:t>The full inscription on this limestone slab reads, “Cursed be </a:t>
            </a:r>
            <a:r>
              <a:rPr lang="en-US" b="0" baseline="0" dirty="0" err="1"/>
              <a:t>Ḥ</a:t>
            </a:r>
            <a:r>
              <a:rPr lang="en-US" b="0" dirty="0" err="1"/>
              <a:t>agap</a:t>
            </a:r>
            <a:r>
              <a:rPr lang="en-US" b="0" dirty="0"/>
              <a:t> son of </a:t>
            </a:r>
            <a:r>
              <a:rPr lang="en-US" b="0" baseline="0" dirty="0" err="1"/>
              <a:t>Ḥa</a:t>
            </a:r>
            <a:r>
              <a:rPr lang="en-US" b="0" dirty="0" err="1"/>
              <a:t>gab</a:t>
            </a:r>
            <a:r>
              <a:rPr lang="en-US" b="0" dirty="0"/>
              <a:t>,</a:t>
            </a:r>
            <a:r>
              <a:rPr lang="en-US" b="0" baseline="0" dirty="0"/>
              <a:t> by Yahweh </a:t>
            </a:r>
            <a:r>
              <a:rPr lang="en-US" b="0" baseline="0" dirty="0" err="1"/>
              <a:t>Ṣabaot</a:t>
            </a:r>
            <a:r>
              <a:rPr lang="en-US" b="0" baseline="0" dirty="0"/>
              <a:t>” (</a:t>
            </a:r>
            <a:r>
              <a:rPr lang="he-IL" b="0" baseline="0" dirty="0"/>
              <a:t>ארר חגף בן חגב ליהוה צבאת</a:t>
            </a:r>
            <a:r>
              <a:rPr lang="en-US" b="0" baseline="0" dirty="0"/>
              <a:t>). </a:t>
            </a:r>
            <a:r>
              <a:rPr lang="en-US" dirty="0"/>
              <a:t>This</a:t>
            </a:r>
            <a:r>
              <a:rPr lang="en-US" baseline="0" dirty="0"/>
              <a:t> inscription was photographed at the Bible Lands Museum in Jerusalem. The word “Yahweh” is highlighted in red, and “</a:t>
            </a:r>
            <a:r>
              <a:rPr lang="en-US" baseline="0" dirty="0" err="1"/>
              <a:t>Sabaoth</a:t>
            </a:r>
            <a:r>
              <a:rPr lang="en-US" baseline="0" dirty="0"/>
              <a:t>” (hosts, or armies, </a:t>
            </a:r>
            <a:r>
              <a:rPr lang="he-IL" sz="1200" b="0" i="0" u="none" strike="noStrike" kern="1200" baseline="0" dirty="0">
                <a:solidFill>
                  <a:schemeClr val="tx1"/>
                </a:solidFill>
                <a:latin typeface="+mn-lt"/>
                <a:ea typeface="+mn-ea"/>
                <a:cs typeface="+mn-cs"/>
              </a:rPr>
              <a:t>צְבָאוֹת</a:t>
            </a:r>
            <a:r>
              <a:rPr lang="en-US" baseline="0" dirty="0"/>
              <a:t>) is highlighted in black. An editable version is included behind this graphic for those who may wish to change it.</a:t>
            </a:r>
            <a:endParaRPr lang="en-US" dirty="0"/>
          </a:p>
          <a:p>
            <a:endParaRPr lang="en-US" dirty="0"/>
          </a:p>
          <a:p>
            <a:r>
              <a:rPr lang="en-US" dirty="0"/>
              <a:t>mjb1904257031</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319508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their misbehavior as priests (1 Sam 2:12-17), Hophni and Phinehas were the two leading religious figures</a:t>
            </a:r>
            <a:r>
              <a:rPr lang="en-US" baseline="0" dirty="0"/>
              <a:t> at this time. </a:t>
            </a:r>
            <a:r>
              <a:rPr lang="en-US" dirty="0"/>
              <a:t>This marble relief was photographed at the Caesarea </a:t>
            </a:r>
            <a:r>
              <a:rPr lang="en-US" dirty="0" err="1"/>
              <a:t>Maritima</a:t>
            </a:r>
            <a:r>
              <a:rPr lang="en-US" dirty="0"/>
              <a:t> Museum.</a:t>
            </a:r>
          </a:p>
          <a:p>
            <a:endParaRPr lang="en-US" dirty="0"/>
          </a:p>
          <a:p>
            <a:r>
              <a:rPr lang="en-US" dirty="0"/>
              <a:t>cm1706250717</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595355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Presumably the priests carried</a:t>
            </a:r>
            <a:r>
              <a:rPr lang="en-US" baseline="0" dirty="0"/>
              <a:t> the ark of the covenant to Ebenezer on their shoulders, as depicted in this drawing of the crossing of the Jordan River in the days of Joshua (cf. Josh 3). </a:t>
            </a:r>
            <a:r>
              <a:rPr lang="en-US" dirty="0"/>
              <a:t>This illustration comes from Charles Foster, </a:t>
            </a:r>
            <a:r>
              <a:rPr lang="en-US" i="1" dirty="0"/>
              <a:t>Bible Pictures and What They Teach Us</a:t>
            </a:r>
            <a:r>
              <a:rPr lang="en-US" dirty="0"/>
              <a:t> (1886, 1914).</a:t>
            </a:r>
          </a:p>
          <a:p>
            <a:endParaRPr lang="en-US" dirty="0"/>
          </a:p>
          <a:p>
            <a:r>
              <a:rPr lang="en-US" dirty="0"/>
              <a:t>fbp086</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8277303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that the Israelite army was fairly large, it would have been located somewhere outside of the small village of Ebenezer (Izbet Sartah). Sometimes army camps were fortified,</a:t>
            </a:r>
            <a:r>
              <a:rPr lang="en-US" baseline="0" dirty="0"/>
              <a:t> like the one shown in this photo, particularly when a protracted battle or siege was expected. This depiction of a military camp comes from the Lachish Reliefs in the palace of Sennacherib at Nineveh. </a:t>
            </a:r>
            <a:r>
              <a:rPr lang="en-US" dirty="0"/>
              <a:t>Sennacherib’s relief</a:t>
            </a:r>
            <a:r>
              <a:rPr lang="en-US" baseline="0" dirty="0"/>
              <a:t> </a:t>
            </a:r>
            <a:r>
              <a:rPr lang="en-US" dirty="0"/>
              <a:t>depicts two priests</a:t>
            </a:r>
            <a:r>
              <a:rPr lang="en-US" baseline="0" dirty="0"/>
              <a:t> offering incense as well as other cultic related objects (upper left quadrant). This relief was photographed at the British Museum. </a:t>
            </a:r>
          </a:p>
          <a:p>
            <a:endParaRPr lang="en-US" dirty="0"/>
          </a:p>
          <a:p>
            <a:r>
              <a:rPr lang="en-US" dirty="0"/>
              <a:t>tb112004338</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17159203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This illustration comes from Carlo </a:t>
            </a:r>
            <a:r>
              <a:rPr lang="en-US" sz="1200" kern="1200" dirty="0" err="1">
                <a:solidFill>
                  <a:schemeClr val="tx1"/>
                </a:solidFill>
                <a:effectLst/>
                <a:latin typeface="+mn-lt"/>
                <a:ea typeface="+mn-ea"/>
                <a:cs typeface="+mn-cs"/>
              </a:rPr>
              <a:t>Lasinio</a:t>
            </a:r>
            <a:r>
              <a:rPr lang="en-US" sz="1200" kern="1200" dirty="0">
                <a:solidFill>
                  <a:schemeClr val="tx1"/>
                </a:solidFill>
                <a:effectLst/>
                <a:latin typeface="+mn-lt"/>
                <a:ea typeface="+mn-ea"/>
                <a:cs typeface="+mn-cs"/>
              </a:rPr>
              <a:t> and Giuseppe </a:t>
            </a:r>
            <a:r>
              <a:rPr lang="en-US" sz="1200" kern="1200" dirty="0" err="1">
                <a:solidFill>
                  <a:schemeClr val="tx1"/>
                </a:solidFill>
                <a:effectLst/>
                <a:latin typeface="+mn-lt"/>
                <a:ea typeface="+mn-ea"/>
                <a:cs typeface="+mn-cs"/>
              </a:rPr>
              <a:t>Angelelli</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t>
            </a:r>
            <a:r>
              <a:rPr lang="en-US" sz="1200" i="1" kern="1200" dirty="0" err="1">
                <a:solidFill>
                  <a:schemeClr val="tx1"/>
                </a:solidFill>
                <a:effectLst/>
                <a:latin typeface="+mn-lt"/>
                <a:ea typeface="+mn-ea"/>
                <a:cs typeface="+mn-cs"/>
              </a:rPr>
              <a:t>Monumenti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dell'Egitto</a:t>
            </a:r>
            <a:r>
              <a:rPr lang="en-US" sz="1200" kern="1200" dirty="0">
                <a:solidFill>
                  <a:schemeClr val="tx1"/>
                </a:solidFill>
                <a:effectLst/>
                <a:latin typeface="+mn-lt"/>
                <a:ea typeface="+mn-ea"/>
                <a:cs typeface="+mn-cs"/>
              </a:rPr>
              <a:t>, published in 1832–44. Public domain, from The New York Public Library, </a:t>
            </a:r>
            <a:r>
              <a:rPr lang="en-US" sz="1200" u="sng" kern="1200" dirty="0">
                <a:solidFill>
                  <a:schemeClr val="tx1"/>
                </a:solidFill>
                <a:effectLst/>
                <a:latin typeface="+mn-lt"/>
                <a:ea typeface="+mn-ea"/>
                <a:cs typeface="+mn-cs"/>
                <a:hlinkClick r:id="rId3"/>
              </a:rPr>
              <a:t>http://digitalcollections.nypl.org/items/510d47d9-47e5-a3d9-e040-e00a18064a99</a:t>
            </a:r>
            <a:endParaRPr lang="en-US" dirty="0"/>
          </a:p>
          <a:p>
            <a:endParaRPr lang="en-US" dirty="0"/>
          </a:p>
          <a:p>
            <a:r>
              <a:rPr lang="en-US" dirty="0"/>
              <a:t>nypl</a:t>
            </a:r>
            <a:r>
              <a:rPr lang="en-US" sz="1200" b="0" i="0" kern="1200" dirty="0">
                <a:solidFill>
                  <a:schemeClr val="tx1"/>
                </a:solidFill>
                <a:effectLst/>
                <a:latin typeface="+mn-lt"/>
                <a:ea typeface="+mn-ea"/>
                <a:cs typeface="+mn-cs"/>
              </a:rPr>
              <a:t>425597</a:t>
            </a:r>
            <a:endParaRPr lang="en-US" dirty="0"/>
          </a:p>
        </p:txBody>
      </p:sp>
    </p:spTree>
    <p:extLst>
      <p:ext uri="{BB962C8B-B14F-4D97-AF65-F5344CB8AC3E}">
        <p14:creationId xmlns:p14="http://schemas.microsoft.com/office/powerpoint/2010/main" val="12351042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a:t>
            </a:r>
            <a:r>
              <a:rPr lang="en-US" baseline="0" dirty="0"/>
              <a:t> the surrounding nations, the Philistines likely envisioned the Israelite God as a personified deity, one who took on human form like the god shown in this photo. </a:t>
            </a:r>
            <a:r>
              <a:rPr lang="en-US" dirty="0"/>
              <a:t>This relief was discovered in the ruins</a:t>
            </a:r>
            <a:r>
              <a:rPr lang="en-US" baseline="0" dirty="0"/>
              <a:t> of the palace of Tiglath-pileser III</a:t>
            </a:r>
            <a:r>
              <a:rPr lang="en-US" dirty="0"/>
              <a:t> at Nimrud;</a:t>
            </a:r>
            <a:r>
              <a:rPr lang="en-US" baseline="0" dirty="0"/>
              <a:t> it was photographed at the </a:t>
            </a:r>
            <a:r>
              <a:rPr lang="en-US" dirty="0"/>
              <a:t>British Museum.</a:t>
            </a:r>
          </a:p>
          <a:p>
            <a:endParaRPr lang="en-US" dirty="0"/>
          </a:p>
          <a:p>
            <a:r>
              <a:rPr lang="en-US" dirty="0"/>
              <a:t>adr1805171968</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1799894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Philistines appear to have been truly afraid of the Israelite God, considering themselves at a severe disadvantage.</a:t>
            </a:r>
            <a:r>
              <a:rPr lang="en-US" baseline="0" dirty="0"/>
              <a:t> Their cry of “Woe to us!” is a cry of desperation, almost of grief. This limestone relief of Egyptian women in mourning was photographed at the </a:t>
            </a:r>
            <a:r>
              <a:rPr lang="en-US" dirty="0"/>
              <a:t>Brooklyn Museum in New York City.</a:t>
            </a:r>
          </a:p>
          <a:p>
            <a:endParaRPr lang="en-US" dirty="0"/>
          </a:p>
          <a:p>
            <a:r>
              <a:rPr lang="en-US" dirty="0"/>
              <a:t>adr1606021598</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17998948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American Colony photograph was taken in 1936.</a:t>
            </a:r>
          </a:p>
          <a:p>
            <a:endParaRPr lang="en-US" dirty="0"/>
          </a:p>
          <a:p>
            <a:r>
              <a:rPr lang="en-US" dirty="0"/>
              <a:t>mat00274</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1799894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modern depiction of Philistines is based on relief</a:t>
            </a:r>
            <a:r>
              <a:rPr lang="en-US" baseline="0" dirty="0"/>
              <a:t> carvings of Philistine soldiers from ancient Egypt. Although the time of year is not given in this passage, it can be deduced from the later narrative. The ark, which was shortly to be captured, was in Philistine territory for seven months (1 Sam 6:1); it was returned during the wheat harvest (1 Sam 6:13), which in this region occurs in late April or early May. This implies that the battle of Aphek took place in the fall, around late October or </a:t>
            </a:r>
            <a:r>
              <a:rPr lang="en-US" baseline="0"/>
              <a:t>early November.</a:t>
            </a:r>
            <a:endParaRPr lang="en-US" dirty="0"/>
          </a:p>
          <a:p>
            <a:endParaRPr lang="en-US" dirty="0"/>
          </a:p>
          <a:p>
            <a:r>
              <a:rPr lang="en-US" dirty="0"/>
              <a:t>adr08071304511</a:t>
            </a:r>
          </a:p>
        </p:txBody>
      </p:sp>
    </p:spTree>
    <p:extLst>
      <p:ext uri="{BB962C8B-B14F-4D97-AF65-F5344CB8AC3E}">
        <p14:creationId xmlns:p14="http://schemas.microsoft.com/office/powerpoint/2010/main" val="6816152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Colossi of Memnon are one of the iconic remains of ancient</a:t>
            </a:r>
            <a:r>
              <a:rPr lang="en-US" baseline="0" dirty="0"/>
              <a:t> Egypt. They were constructed during the reign of Amenhotep III to guard his mortuary temple at Thebes. This photo was taken in the 19th century by Antonio </a:t>
            </a:r>
            <a:r>
              <a:rPr lang="en-US" baseline="0" dirty="0" err="1"/>
              <a:t>Beato</a:t>
            </a:r>
            <a:r>
              <a:rPr lang="en-US" baseline="0" dirty="0"/>
              <a:t>. It is </a:t>
            </a:r>
            <a:r>
              <a:rPr lang="en-US" dirty="0"/>
              <a:t>part of the collection</a:t>
            </a:r>
            <a:r>
              <a:rPr lang="en-US" baseline="0" dirty="0"/>
              <a:t> of the Brooklyn Museum. </a:t>
            </a:r>
            <a:r>
              <a:rPr lang="en-US" dirty="0"/>
              <a:t>This image comes from Antonio </a:t>
            </a:r>
            <a:r>
              <a:rPr lang="en-US" dirty="0" err="1"/>
              <a:t>Beato</a:t>
            </a:r>
            <a:r>
              <a:rPr lang="en-US" dirty="0"/>
              <a:t> and is in the public domain, via Wikimedia Commons: https://commons.wikimedia.org/wiki/File:Antonio_Beato,_Colosses_de_Memnon,_19th_century.jpg.</a:t>
            </a:r>
          </a:p>
          <a:p>
            <a:endParaRPr lang="en-US" dirty="0"/>
          </a:p>
          <a:p>
            <a:r>
              <a:rPr lang="en-US" dirty="0"/>
              <a:t>wiki062620140813561536</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17998948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defRPr>
            </a:lvl1pPr>
            <a:lvl2pPr marL="702756" indent="-270291" defTabSz="914485" eaLnBrk="0" hangingPunct="0">
              <a:defRPr sz="2300">
                <a:solidFill>
                  <a:schemeClr val="tx1"/>
                </a:solidFill>
                <a:latin typeface="Arial" charset="0"/>
                <a:ea typeface="ＭＳ Ｐゴシック" charset="0"/>
              </a:defRPr>
            </a:lvl2pPr>
            <a:lvl3pPr marL="1081164" indent="-216233" defTabSz="914485" eaLnBrk="0" hangingPunct="0">
              <a:defRPr sz="2300">
                <a:solidFill>
                  <a:schemeClr val="tx1"/>
                </a:solidFill>
                <a:latin typeface="Arial" charset="0"/>
                <a:ea typeface="ＭＳ Ｐゴシック" charset="0"/>
              </a:defRPr>
            </a:lvl3pPr>
            <a:lvl4pPr marL="1513629" indent="-216233" defTabSz="914485" eaLnBrk="0" hangingPunct="0">
              <a:defRPr sz="2300">
                <a:solidFill>
                  <a:schemeClr val="tx1"/>
                </a:solidFill>
                <a:latin typeface="Arial" charset="0"/>
                <a:ea typeface="ＭＳ Ｐゴシック" charset="0"/>
              </a:defRPr>
            </a:lvl4pPr>
            <a:lvl5pPr marL="1946095" indent="-216233" defTabSz="914485" eaLnBrk="0" hangingPunct="0">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2FC3FB08-92CF-4C4B-A45D-C408AAC142E7}" type="slidenum">
              <a:rPr lang="en-US" sz="1200">
                <a:latin typeface="Times New Roman" charset="0"/>
              </a:rPr>
              <a:pPr eaLnBrk="1" hangingPunct="1"/>
              <a:t>51</a:t>
            </a:fld>
            <a:endParaRPr lang="en-US" sz="1200">
              <a:latin typeface="Times New Roman"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dirty="0"/>
              <a:t>It is noteworthy that the Philistines were aware of the mighty acts of Yahweh in bringing his people</a:t>
            </a:r>
            <a:r>
              <a:rPr lang="en-US" altLang="ja-JP" baseline="0" dirty="0"/>
              <a:t> out of Egypt more than three centuries earlier. In this statement they seem to get some of the facts confused (the plagues took place in Egypt, not in the wilderness), but are duly impressed with the power of the God of Israel. The plague of l</a:t>
            </a:r>
            <a:r>
              <a:rPr lang="en-US" altLang="ja-JP" dirty="0"/>
              <a:t>ocusts was just one of the plagues in </a:t>
            </a:r>
            <a:r>
              <a:rPr lang="en-US" altLang="ja-JP" baseline="0" dirty="0"/>
              <a:t>Egypt (Exod 10:1-20). An interesting description of the locust swarms of 1915 was given by John Whiting: </a:t>
            </a:r>
            <a:r>
              <a:rPr lang="ja-JP" altLang="en-US" dirty="0"/>
              <a:t>“</a:t>
            </a:r>
            <a:r>
              <a:rPr lang="en-US" dirty="0"/>
              <a:t>Attention was drawn to them by sudden darkening of the bright sunshine, and then by a veritable shower of their excretions, which fell thick and fast and resembled those of mice, especially noticeable on the white macadam roads. At times their elevation was in the hundreds</a:t>
            </a:r>
            <a:r>
              <a:rPr lang="en-US" i="1" dirty="0"/>
              <a:t> </a:t>
            </a:r>
            <a:r>
              <a:rPr lang="en-US" dirty="0"/>
              <a:t>of feet; at other times they came down quite low, detached members alighting. The clouds of them would be so dense as to appear quite black with the edges vignettes till they thinned down and faded away into the clear blue sky around</a:t>
            </a:r>
            <a:r>
              <a:rPr lang="ja-JP" altLang="en-US" dirty="0"/>
              <a:t>”</a:t>
            </a:r>
            <a:r>
              <a:rPr lang="en-US" dirty="0"/>
              <a:t> (Whiting 1915: 513).</a:t>
            </a:r>
          </a:p>
          <a:p>
            <a:pPr eaLnBrk="1" hangingPunct="1"/>
            <a:endParaRPr lang="en-US" dirty="0"/>
          </a:p>
          <a:p>
            <a:pPr eaLnBrk="1" hangingPunct="1"/>
            <a:r>
              <a:rPr lang="ja-JP" altLang="en-US" dirty="0"/>
              <a:t>“</a:t>
            </a:r>
            <a:r>
              <a:rPr lang="en-US" dirty="0"/>
              <a:t>They can migrate enormous distances between </a:t>
            </a:r>
            <a:r>
              <a:rPr lang="en-US" dirty="0" err="1"/>
              <a:t>breedings</a:t>
            </a:r>
            <a:r>
              <a:rPr lang="en-US" dirty="0"/>
              <a:t>; recorded instances of swarms travelling 1000–3000 miles are common. Wind tunnel tests have shown that a locust can fly continuously for 17 hours. . . . Locusts in general fly at about 10 or 12 miles per hour and tend to move down-wind. They can rise to heights of several hundred meters on up-currents of air in hot conditions</a:t>
            </a:r>
            <a:r>
              <a:rPr lang="ja-JP" altLang="en-US" dirty="0"/>
              <a:t>”</a:t>
            </a:r>
            <a:r>
              <a:rPr lang="en-US" dirty="0"/>
              <a:t> (Harris 1979).</a:t>
            </a:r>
          </a:p>
          <a:p>
            <a:pPr eaLnBrk="1" hangingPunct="1"/>
            <a:endParaRPr lang="en-US" dirty="0"/>
          </a:p>
          <a:p>
            <a:pPr eaLnBrk="1" hangingPunct="1"/>
            <a:r>
              <a:rPr lang="en-US" dirty="0"/>
              <a:t>This American Colony photograph</a:t>
            </a:r>
            <a:r>
              <a:rPr lang="en-US" baseline="0" dirty="0"/>
              <a:t> was taken in </a:t>
            </a:r>
            <a:r>
              <a:rPr lang="en-US" dirty="0"/>
              <a:t>1915.</a:t>
            </a:r>
          </a:p>
          <a:p>
            <a:pPr eaLnBrk="1" hangingPunct="1"/>
            <a:endParaRPr lang="en-US" dirty="0"/>
          </a:p>
          <a:p>
            <a:pPr eaLnBrk="1" hangingPunct="1"/>
            <a:r>
              <a:rPr lang="en-US" b="1" dirty="0"/>
              <a:t>References:</a:t>
            </a:r>
          </a:p>
          <a:p>
            <a:pPr marL="692150" indent="-692150" eaLnBrk="1" hangingPunct="1">
              <a:tabLst>
                <a:tab pos="234950" algn="l"/>
              </a:tabLst>
              <a:defRPr/>
            </a:pPr>
            <a:r>
              <a:rPr lang="en-US" dirty="0"/>
              <a:t>Harris, Tony.</a:t>
            </a:r>
          </a:p>
          <a:p>
            <a:pPr marL="692150" indent="-463550" eaLnBrk="1" hangingPunct="1">
              <a:tabLst>
                <a:tab pos="685800" algn="l"/>
              </a:tabLst>
              <a:defRPr/>
            </a:pPr>
            <a:r>
              <a:rPr lang="en-US" dirty="0"/>
              <a:t>1979	The Desert Locust. </a:t>
            </a:r>
            <a:r>
              <a:rPr lang="en-US" i="1" u="none" dirty="0"/>
              <a:t>Bulletin of the Abu Dhabi Natural History Group. </a:t>
            </a:r>
            <a:r>
              <a:rPr lang="en-US" dirty="0">
                <a:hlinkClick r:id="rId3"/>
              </a:rPr>
              <a:t>http://www.enhg.org/bulletin/b07/07_09.htm</a:t>
            </a:r>
            <a:r>
              <a:rPr lang="en-US" dirty="0"/>
              <a:t> (15 Aug. 2007).</a:t>
            </a:r>
          </a:p>
          <a:p>
            <a:pPr marL="692150" indent="-692150" eaLnBrk="1" hangingPunct="1">
              <a:tabLst>
                <a:tab pos="234950" algn="l"/>
              </a:tabLst>
              <a:defRPr/>
            </a:pPr>
            <a:r>
              <a:rPr lang="en-US" dirty="0"/>
              <a:t>Whiting, John. </a:t>
            </a:r>
          </a:p>
          <a:p>
            <a:pPr marL="692150" indent="-463550" eaLnBrk="1" hangingPunct="1">
              <a:tabLst>
                <a:tab pos="685800" algn="l"/>
              </a:tabLst>
              <a:defRPr/>
            </a:pPr>
            <a:r>
              <a:rPr lang="en-US" dirty="0"/>
              <a:t>1915 	Jerusalem’s Locust Plague. </a:t>
            </a:r>
            <a:r>
              <a:rPr lang="en-US" i="1" u="none" dirty="0"/>
              <a:t>National Geographic </a:t>
            </a:r>
            <a:r>
              <a:rPr lang="en-US" dirty="0"/>
              <a:t>28: 511–50. </a:t>
            </a:r>
          </a:p>
          <a:p>
            <a:pPr eaLnBrk="1" hangingPunct="1"/>
            <a:endParaRPr lang="en-US" dirty="0"/>
          </a:p>
          <a:p>
            <a:pPr eaLnBrk="1" hangingPunct="1"/>
            <a:r>
              <a:rPr lang="en-US" dirty="0"/>
              <a:t>mat01889</a:t>
            </a:r>
          </a:p>
        </p:txBody>
      </p:sp>
    </p:spTree>
    <p:extLst>
      <p:ext uri="{BB962C8B-B14F-4D97-AF65-F5344CB8AC3E}">
        <p14:creationId xmlns:p14="http://schemas.microsoft.com/office/powerpoint/2010/main" val="8288446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defRPr>
            </a:lvl1pPr>
            <a:lvl2pPr marL="702756" indent="-270291" defTabSz="914485" eaLnBrk="0" hangingPunct="0">
              <a:defRPr sz="2300">
                <a:solidFill>
                  <a:schemeClr val="tx1"/>
                </a:solidFill>
                <a:latin typeface="Arial" charset="0"/>
                <a:ea typeface="ＭＳ Ｐゴシック" charset="0"/>
              </a:defRPr>
            </a:lvl2pPr>
            <a:lvl3pPr marL="1081164" indent="-216233" defTabSz="914485" eaLnBrk="0" hangingPunct="0">
              <a:defRPr sz="2300">
                <a:solidFill>
                  <a:schemeClr val="tx1"/>
                </a:solidFill>
                <a:latin typeface="Arial" charset="0"/>
                <a:ea typeface="ＭＳ Ｐゴシック" charset="0"/>
              </a:defRPr>
            </a:lvl3pPr>
            <a:lvl4pPr marL="1513629" indent="-216233" defTabSz="914485" eaLnBrk="0" hangingPunct="0">
              <a:defRPr sz="2300">
                <a:solidFill>
                  <a:schemeClr val="tx1"/>
                </a:solidFill>
                <a:latin typeface="Arial" charset="0"/>
                <a:ea typeface="ＭＳ Ｐゴシック" charset="0"/>
              </a:defRPr>
            </a:lvl4pPr>
            <a:lvl5pPr marL="1946095" indent="-216233" defTabSz="914485" eaLnBrk="0" hangingPunct="0">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436C0110-1F48-3C4D-BE51-3512006087BB}" type="slidenum">
              <a:rPr lang="en-US" sz="1200">
                <a:latin typeface="Times New Roman" charset="0"/>
              </a:rPr>
              <a:pPr eaLnBrk="1" hangingPunct="1"/>
              <a:t>52</a:t>
            </a:fld>
            <a:endParaRPr lang="en-US" sz="1200">
              <a:latin typeface="Times New Roman"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a:t>
            </a:r>
            <a:r>
              <a:rPr lang="en-US" dirty="0"/>
              <a:t>Predictions were rampant as to the terrible results which would accrue, but now we can see that not even the worst pictured the actual ravages as severe as we now see them</a:t>
            </a:r>
            <a:r>
              <a:rPr lang="ja-JP" altLang="en-US" dirty="0"/>
              <a:t>”</a:t>
            </a:r>
            <a:r>
              <a:rPr lang="en-US" dirty="0"/>
              <a:t> (Whiting 1915: 513). This American Colony photograph</a:t>
            </a:r>
            <a:r>
              <a:rPr lang="en-US" baseline="0" dirty="0"/>
              <a:t> was taken in </a:t>
            </a:r>
            <a:r>
              <a:rPr lang="en-US" dirty="0"/>
              <a:t>1915.</a:t>
            </a:r>
          </a:p>
          <a:p>
            <a:pPr eaLnBrk="1" hangingPunct="1"/>
            <a:endParaRPr lang="en-US" dirty="0"/>
          </a:p>
          <a:p>
            <a:pPr eaLnBrk="1" hangingPunct="1"/>
            <a:r>
              <a:rPr lang="en-US" b="1" dirty="0"/>
              <a:t>Reference: </a:t>
            </a:r>
          </a:p>
          <a:p>
            <a:pPr marL="692150" indent="-692150" eaLnBrk="1" hangingPunct="1">
              <a:tabLst>
                <a:tab pos="234950" algn="l"/>
              </a:tabLst>
              <a:defRPr/>
            </a:pPr>
            <a:r>
              <a:rPr lang="en-US" dirty="0"/>
              <a:t>Whiting, John. </a:t>
            </a:r>
          </a:p>
          <a:p>
            <a:pPr marL="692150" indent="-463550" eaLnBrk="1" hangingPunct="1">
              <a:tabLst>
                <a:tab pos="685800" algn="l"/>
              </a:tabLst>
              <a:defRPr/>
            </a:pPr>
            <a:r>
              <a:rPr lang="en-US" dirty="0"/>
              <a:t>1915 	Jerusalem's Locust Plague. </a:t>
            </a:r>
            <a:r>
              <a:rPr lang="en-US" i="1" u="none" dirty="0"/>
              <a:t>National Geographic </a:t>
            </a:r>
            <a:r>
              <a:rPr lang="en-US" dirty="0"/>
              <a:t>28: 511–50. </a:t>
            </a:r>
          </a:p>
          <a:p>
            <a:pPr eaLnBrk="1" hangingPunct="1"/>
            <a:endParaRPr lang="en-US" dirty="0"/>
          </a:p>
          <a:p>
            <a:pPr eaLnBrk="1" hangingPunct="1"/>
            <a:r>
              <a:rPr lang="en-US" dirty="0"/>
              <a:t>mat00136</a:t>
            </a:r>
          </a:p>
        </p:txBody>
      </p:sp>
    </p:spTree>
    <p:extLst>
      <p:ext uri="{BB962C8B-B14F-4D97-AF65-F5344CB8AC3E}">
        <p14:creationId xmlns:p14="http://schemas.microsoft.com/office/powerpoint/2010/main" val="31109222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it is not specifically mentioned in this verse, the most significant and</a:t>
            </a:r>
            <a:r>
              <a:rPr lang="en-US" baseline="0" dirty="0"/>
              <a:t> relevant episode in the Exodus was the destruction of Pharaoh’s army in the Red Sea. This event is depicted here in </a:t>
            </a:r>
            <a:r>
              <a:rPr lang="en-US" dirty="0"/>
              <a:t>oil on canvas.</a:t>
            </a:r>
            <a:r>
              <a:rPr lang="en-US" baseline="0" dirty="0"/>
              <a:t> Knowledge of such an event would have certainly struck fear in the hearts of the Philistines. This painting is in a</a:t>
            </a:r>
            <a:r>
              <a:rPr lang="en-US" dirty="0"/>
              <a:t> private collection. This image comes from Ivan </a:t>
            </a:r>
            <a:r>
              <a:rPr lang="en-US" dirty="0" err="1"/>
              <a:t>Aivazovsky</a:t>
            </a:r>
            <a:r>
              <a:rPr lang="en-US" dirty="0"/>
              <a:t> and is in the public domain, via Wikimedia Commons: https://commons.wikimedia.org/wiki/File:Aivazovsky_Passage_of_the_Jews_through_the_Red_Sea.jpg.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wiki0730201301281891</a:t>
            </a:r>
          </a:p>
        </p:txBody>
      </p:sp>
    </p:spTree>
    <p:extLst>
      <p:ext uri="{BB962C8B-B14F-4D97-AF65-F5344CB8AC3E}">
        <p14:creationId xmlns:p14="http://schemas.microsoft.com/office/powerpoint/2010/main" val="34410847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illustration comes from Carlo </a:t>
            </a:r>
            <a:r>
              <a:rPr lang="en-US" sz="1200" kern="1200" dirty="0" err="1">
                <a:solidFill>
                  <a:schemeClr val="tx1"/>
                </a:solidFill>
                <a:effectLst/>
                <a:latin typeface="+mn-lt"/>
                <a:ea typeface="+mn-ea"/>
                <a:cs typeface="+mn-cs"/>
              </a:rPr>
              <a:t>Lasinio</a:t>
            </a:r>
            <a:r>
              <a:rPr lang="en-US" sz="1200" kern="1200" dirty="0">
                <a:solidFill>
                  <a:schemeClr val="tx1"/>
                </a:solidFill>
                <a:effectLst/>
                <a:latin typeface="+mn-lt"/>
                <a:ea typeface="+mn-ea"/>
                <a:cs typeface="+mn-cs"/>
              </a:rPr>
              <a:t> and Giuseppe </a:t>
            </a:r>
            <a:r>
              <a:rPr lang="en-US" sz="1200" kern="1200" dirty="0" err="1">
                <a:solidFill>
                  <a:schemeClr val="tx1"/>
                </a:solidFill>
                <a:effectLst/>
                <a:latin typeface="+mn-lt"/>
                <a:ea typeface="+mn-ea"/>
                <a:cs typeface="+mn-cs"/>
              </a:rPr>
              <a:t>Angelelli</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t>
            </a:r>
            <a:r>
              <a:rPr lang="en-US" sz="1200" i="1" kern="1200" dirty="0" err="1">
                <a:solidFill>
                  <a:schemeClr val="tx1"/>
                </a:solidFill>
                <a:effectLst/>
                <a:latin typeface="+mn-lt"/>
                <a:ea typeface="+mn-ea"/>
                <a:cs typeface="+mn-cs"/>
              </a:rPr>
              <a:t>Monumenti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dell'Egitto</a:t>
            </a:r>
            <a:r>
              <a:rPr lang="en-US" sz="1200" kern="1200" dirty="0">
                <a:solidFill>
                  <a:schemeClr val="tx1"/>
                </a:solidFill>
                <a:effectLst/>
                <a:latin typeface="+mn-lt"/>
                <a:ea typeface="+mn-ea"/>
                <a:cs typeface="+mn-cs"/>
              </a:rPr>
              <a:t>, published in 1832–44. Public domain, from The New York Public Library, </a:t>
            </a:r>
            <a:r>
              <a:rPr lang="en-US" sz="1200" u="sng" kern="1200" dirty="0">
                <a:solidFill>
                  <a:schemeClr val="tx1"/>
                </a:solidFill>
                <a:effectLst/>
                <a:latin typeface="+mn-lt"/>
                <a:ea typeface="+mn-ea"/>
                <a:cs typeface="+mn-cs"/>
                <a:hlinkClick r:id="rId3"/>
              </a:rPr>
              <a:t>http://digitalcollections.nypl.org/items/510d47d9-47fc-a3d9-e040-e00a18064a99</a:t>
            </a:r>
            <a:endParaRPr lang="en-US" dirty="0"/>
          </a:p>
          <a:p>
            <a:endParaRPr lang="en-US" dirty="0"/>
          </a:p>
          <a:p>
            <a:r>
              <a:rPr lang="en-US" dirty="0"/>
              <a:t>nypl</a:t>
            </a:r>
            <a:r>
              <a:rPr lang="en-US" sz="1200" b="0" i="0" kern="1200" dirty="0">
                <a:solidFill>
                  <a:schemeClr val="tx1"/>
                </a:solidFill>
                <a:effectLst/>
                <a:latin typeface="+mn-lt"/>
                <a:ea typeface="+mn-ea"/>
                <a:cs typeface="+mn-cs"/>
              </a:rPr>
              <a:t>425620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11212750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Depictions</a:t>
            </a:r>
            <a:r>
              <a:rPr lang="en-US" baseline="0" dirty="0"/>
              <a:t> of actual Philistine warriors from the Iron Age I are rare, and they are usually executed by their enemies and not themselves. This depiction of a Greek wrestler conveys the sense of determination and resolve that the Philistines seem to have ginned up for themselves in the face of the Israelites’ new tactic. Inspired by classical art, the Italian artist </a:t>
            </a:r>
            <a:r>
              <a:rPr lang="en-US" dirty="0"/>
              <a:t>Antonio Canova created this piece in 1801, and it </a:t>
            </a:r>
            <a:r>
              <a:rPr lang="en-US" baseline="0" dirty="0"/>
              <a:t>was purchased by Pope Pius VII to replace statuary stolen from the Vatican by Napoleon.</a:t>
            </a:r>
            <a:r>
              <a:rPr lang="en-US" dirty="0"/>
              <a:t> </a:t>
            </a:r>
            <a:r>
              <a:rPr lang="en-US" baseline="0" dirty="0"/>
              <a:t>It was photographed at the </a:t>
            </a:r>
            <a:r>
              <a:rPr lang="en-US" dirty="0"/>
              <a:t>Vatican Museums. Additional information on this statue can be found at http://www.patronsvaticanmuseums.org/en/projects/classical-pugilists-creugas-and-damoxenos/.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tb011801013</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11212750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illustration comes from Carlo </a:t>
            </a:r>
            <a:r>
              <a:rPr lang="en-US" sz="1200" kern="1200" dirty="0" err="1">
                <a:solidFill>
                  <a:schemeClr val="tx1"/>
                </a:solidFill>
                <a:effectLst/>
                <a:latin typeface="+mn-lt"/>
                <a:ea typeface="+mn-ea"/>
                <a:cs typeface="+mn-cs"/>
              </a:rPr>
              <a:t>Lasinio</a:t>
            </a:r>
            <a:r>
              <a:rPr lang="en-US" sz="1200" kern="1200" dirty="0">
                <a:solidFill>
                  <a:schemeClr val="tx1"/>
                </a:solidFill>
                <a:effectLst/>
                <a:latin typeface="+mn-lt"/>
                <a:ea typeface="+mn-ea"/>
                <a:cs typeface="+mn-cs"/>
              </a:rPr>
              <a:t> and Giuseppe </a:t>
            </a:r>
            <a:r>
              <a:rPr lang="en-US" sz="1200" kern="1200" dirty="0" err="1">
                <a:solidFill>
                  <a:schemeClr val="tx1"/>
                </a:solidFill>
                <a:effectLst/>
                <a:latin typeface="+mn-lt"/>
                <a:ea typeface="+mn-ea"/>
                <a:cs typeface="+mn-cs"/>
              </a:rPr>
              <a:t>Angelelli</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t>
            </a:r>
            <a:r>
              <a:rPr lang="en-US" sz="1200" i="1" kern="1200" dirty="0" err="1">
                <a:solidFill>
                  <a:schemeClr val="tx1"/>
                </a:solidFill>
                <a:effectLst/>
                <a:latin typeface="+mn-lt"/>
                <a:ea typeface="+mn-ea"/>
                <a:cs typeface="+mn-cs"/>
              </a:rPr>
              <a:t>Monumenti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dell'Egitto</a:t>
            </a:r>
            <a:r>
              <a:rPr lang="en-US" sz="1200" kern="1200" dirty="0">
                <a:solidFill>
                  <a:schemeClr val="tx1"/>
                </a:solidFill>
                <a:effectLst/>
                <a:latin typeface="+mn-lt"/>
                <a:ea typeface="+mn-ea"/>
                <a:cs typeface="+mn-cs"/>
              </a:rPr>
              <a:t>, published in 1832–44. Public domain, from The New York Public Library, </a:t>
            </a:r>
            <a:r>
              <a:rPr lang="en-US" sz="1200" u="sng" kern="1200" dirty="0">
                <a:solidFill>
                  <a:schemeClr val="tx1"/>
                </a:solidFill>
                <a:effectLst/>
                <a:latin typeface="+mn-lt"/>
                <a:ea typeface="+mn-ea"/>
                <a:cs typeface="+mn-cs"/>
                <a:hlinkClick r:id="rId3"/>
              </a:rPr>
              <a:t>http://digitalcollections.nypl.org/items/510d47d9-47fc-a3d9-e040-e00a18064a99</a:t>
            </a:r>
            <a:endParaRPr lang="en-US" dirty="0"/>
          </a:p>
          <a:p>
            <a:endParaRPr lang="en-US" dirty="0"/>
          </a:p>
          <a:p>
            <a:r>
              <a:rPr lang="en-US" dirty="0"/>
              <a:t>nypl</a:t>
            </a:r>
            <a:r>
              <a:rPr lang="en-US" sz="1200" b="0" i="0" kern="1200" dirty="0">
                <a:solidFill>
                  <a:schemeClr val="tx1"/>
                </a:solidFill>
                <a:effectLst/>
                <a:latin typeface="+mn-lt"/>
                <a:ea typeface="+mn-ea"/>
                <a:cs typeface="+mn-cs"/>
              </a:rPr>
              <a:t>425620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19403727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verse seems to indicate that there was still a part (majority?) of the Israelite population that lived in tents. This may explain some of the paucity of evidence for a widespread Israelite</a:t>
            </a:r>
            <a:r>
              <a:rPr lang="en-US" baseline="0" dirty="0"/>
              <a:t> presence in the centuries leading up to kingship.</a:t>
            </a:r>
            <a:endParaRPr lang="en-US" dirty="0"/>
          </a:p>
          <a:p>
            <a:endParaRPr lang="en-US" dirty="0"/>
          </a:p>
          <a:p>
            <a:r>
              <a:rPr lang="en-US" dirty="0"/>
              <a:t>db6904196706</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4148678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illustration comes from Sir Austen Henry Layard, </a:t>
            </a:r>
            <a:r>
              <a:rPr lang="en-US" sz="1200" i="1" kern="1200" dirty="0">
                <a:solidFill>
                  <a:schemeClr val="tx1"/>
                </a:solidFill>
                <a:effectLst/>
                <a:latin typeface="+mn-lt"/>
                <a:ea typeface="+mn-ea"/>
                <a:cs typeface="+mn-cs"/>
              </a:rPr>
              <a:t>Second Series of the Monuments of Nineveh</a:t>
            </a:r>
            <a:r>
              <a:rPr lang="en-US" sz="1200" kern="1200" dirty="0">
                <a:solidFill>
                  <a:schemeClr val="tx1"/>
                </a:solidFill>
                <a:effectLst/>
                <a:latin typeface="+mn-lt"/>
                <a:ea typeface="+mn-ea"/>
                <a:cs typeface="+mn-cs"/>
              </a:rPr>
              <a:t>, published in 1853. Public domain, from The New York Public Library, </a:t>
            </a:r>
            <a:r>
              <a:rPr lang="en-US" sz="1200" u="sng" kern="1200" dirty="0">
                <a:solidFill>
                  <a:schemeClr val="tx1"/>
                </a:solidFill>
                <a:effectLst/>
                <a:latin typeface="+mn-lt"/>
                <a:ea typeface="+mn-ea"/>
                <a:cs typeface="+mn-cs"/>
                <a:hlinkClick r:id="rId3"/>
              </a:rPr>
              <a:t>http://digitalcollections.nypl.org/items/510d47dc-474f-a3d9-e040-e00a18064a99</a:t>
            </a:r>
            <a:endParaRPr lang="en-US" dirty="0"/>
          </a:p>
          <a:p>
            <a:endParaRPr lang="en-US" dirty="0"/>
          </a:p>
          <a:p>
            <a:r>
              <a:rPr lang="en-US" dirty="0"/>
              <a:t>nypl</a:t>
            </a:r>
            <a:r>
              <a:rPr lang="en-US" sz="1200" b="0" i="0" kern="1200" dirty="0">
                <a:solidFill>
                  <a:schemeClr val="tx1"/>
                </a:solidFill>
                <a:effectLst/>
                <a:latin typeface="+mn-lt"/>
                <a:ea typeface="+mn-ea"/>
                <a:cs typeface="+mn-cs"/>
              </a:rPr>
              <a:t>494765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16376501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that the ark was being carried by the priests, Hophni and Phinehas, the capture of the ark would almost certainly entail their deaths. This image comes from The </a:t>
            </a:r>
            <a:r>
              <a:rPr lang="en-US" dirty="0" err="1"/>
              <a:t>Yorck</a:t>
            </a:r>
            <a:r>
              <a:rPr lang="en-US" dirty="0"/>
              <a:t> Project and is in the public domain, via Wikimedia Commons: https://commons.wikimedia.org/wiki/File:Gerrit_Claesz._Bleker_001.jpg.</a:t>
            </a:r>
          </a:p>
          <a:p>
            <a:endParaRPr lang="en-US" dirty="0"/>
          </a:p>
          <a:p>
            <a:r>
              <a:rPr lang="en-US" dirty="0"/>
              <a:t>wiki0519200503241329</a:t>
            </a: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1765100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baseline="0" dirty="0"/>
              <a:t>Ebenezer (1 Sam 4:1; 5:1) is typically identified with Izbet Sartah, which fits the geographical context of 1 Samuel 4 (which mentions Aphek) and the archaeological setting of the early Israelite-Philistine conflict (Iron Age I Israelite remains). The reference to Ebenezer in 1 Samuel 7:12 may indicate either that there were two distinct sites named Ebenezer or simply that the latter recalled the earlier conflict with the Philistines. In any event, the literary connection between the two Ebenezers is strong. </a:t>
            </a:r>
          </a:p>
          <a:p>
            <a:endParaRPr lang="en-US" sz="1200" dirty="0"/>
          </a:p>
          <a:p>
            <a:r>
              <a:rPr lang="en-US" sz="1200" dirty="0"/>
              <a:t>tb050106606</a:t>
            </a:r>
            <a:endParaRPr lang="en-US" dirty="0"/>
          </a:p>
        </p:txBody>
      </p:sp>
    </p:spTree>
    <p:extLst>
      <p:ext uri="{BB962C8B-B14F-4D97-AF65-F5344CB8AC3E}">
        <p14:creationId xmlns:p14="http://schemas.microsoft.com/office/powerpoint/2010/main" val="9167465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Egyptian painted relief shows Asiatic soldiers who are being struck down by the forces of the Egyptian king. This image comes from The Metropolitan Museum of Art and is in the public domain. Source: https://www.metmuseum.org/art/collection/search/544720</a:t>
            </a:r>
          </a:p>
          <a:p>
            <a:endParaRPr lang="en-US" dirty="0"/>
          </a:p>
          <a:p>
            <a:r>
              <a:rPr lang="en-US" dirty="0"/>
              <a:t>met544720</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17651006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“Benjamin Street” is located in the Baka neighborhood, south of the Old City. This</a:t>
            </a:r>
            <a:r>
              <a:rPr lang="en-US" baseline="0" dirty="0"/>
              <a:t> sign identifies the street in Hebrew, Arabic, and English.</a:t>
            </a:r>
            <a:endParaRPr lang="en-US" dirty="0"/>
          </a:p>
          <a:p>
            <a:endParaRPr lang="en-US" dirty="0"/>
          </a:p>
          <a:p>
            <a:r>
              <a:rPr lang="en-US" dirty="0"/>
              <a:t>lbd102218465</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41572857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tribe of Benjamin was located south of Ephraim (the tribe within which both Ebenezer and Shiloh were located). In this mosaic map, which is oriented toward the east, it can be seen just to the left (north) of the central feature, which is the city of Jerusalem. The labels on this mosaic are written in Greek. The Medeba Map is the earliest known map of the Holy Land, and it depicts the sites as they were known circa AD 580. It is located in a church building in the city of Medeba in Jordan. The next slide includes labels.</a:t>
            </a:r>
            <a:endParaRPr lang="en-US" dirty="0"/>
          </a:p>
          <a:p>
            <a:r>
              <a:rPr lang="en-US" baseline="0" dirty="0"/>
              <a:t> </a:t>
            </a:r>
            <a:endParaRPr lang="en-US" dirty="0"/>
          </a:p>
          <a:p>
            <a:r>
              <a:rPr lang="en-US" dirty="0"/>
              <a:t>tb031315496</a:t>
            </a:r>
          </a:p>
        </p:txBody>
      </p:sp>
    </p:spTree>
    <p:extLst>
      <p:ext uri="{BB962C8B-B14F-4D97-AF65-F5344CB8AC3E}">
        <p14:creationId xmlns:p14="http://schemas.microsoft.com/office/powerpoint/2010/main" val="7101119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tribe of Benjamin was located south of Ephraim (the tribe within which both Ebenezer and Shiloh were located). In this mosaic map, which is oriented toward the east, it can be seen just to the left (north) of the central feature, which is the city of Jerusalem. The labels on this mosaic are written in Greek. The Medeba Map is the earliest known map of the Holy Land, and it depicts the sites as they were known circa AD 580. It is located in a church building in the city of Medeba in Jordan. </a:t>
            </a:r>
            <a:endParaRPr lang="en-US" dirty="0"/>
          </a:p>
          <a:p>
            <a:endParaRPr lang="en-US" dirty="0"/>
          </a:p>
          <a:p>
            <a:r>
              <a:rPr lang="en-US" dirty="0"/>
              <a:t>tb031315496</a:t>
            </a:r>
          </a:p>
        </p:txBody>
      </p:sp>
    </p:spTree>
    <p:extLst>
      <p:ext uri="{BB962C8B-B14F-4D97-AF65-F5344CB8AC3E}">
        <p14:creationId xmlns:p14="http://schemas.microsoft.com/office/powerpoint/2010/main" val="7101119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This would have been the messenger’s view</a:t>
            </a:r>
            <a:r>
              <a:rPr lang="en-US" sz="1200" baseline="0" dirty="0"/>
              <a:t> as he approached Shiloh. The distance from the battlefield at Aphek to Shiloh was about 20 miles (32 km), and much of it would have been uphill. To run this distance in a day, following whatever time it would have taken for the outcome of the battle to become clear, would have been a significant feat. In this view of Shiloh, taken from the ridge to the west, Tel Shiloh blends into the taller hill behind it. The next slide includes a label identifying Shiloh.</a:t>
            </a:r>
            <a:endParaRPr lang="en-US" sz="1200" dirty="0"/>
          </a:p>
          <a:p>
            <a:endParaRPr lang="en-US" sz="1200" dirty="0"/>
          </a:p>
          <a:p>
            <a:r>
              <a:rPr lang="en-US" sz="1200" dirty="0"/>
              <a:t>tb120806860</a:t>
            </a:r>
            <a:endParaRPr lang="en-US" dirty="0"/>
          </a:p>
        </p:txBody>
      </p:sp>
    </p:spTree>
    <p:extLst>
      <p:ext uri="{BB962C8B-B14F-4D97-AF65-F5344CB8AC3E}">
        <p14:creationId xmlns:p14="http://schemas.microsoft.com/office/powerpoint/2010/main" val="29019471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This would have been the messenger’s view</a:t>
            </a:r>
            <a:r>
              <a:rPr lang="en-US" sz="1200" baseline="0" dirty="0"/>
              <a:t> as he approached Shiloh. The distance from the battlefield at Aphek to Shiloh was about 20 miles (32 km), and much of it would have been uphill. To run this distance in a day, following whatever time it would have taken for the outcome of the battle to become clear, would have been a significant feat. In this view of Shiloh, taken from the ridge to the west, Tel Shiloh blends into the taller hill behind it.  </a:t>
            </a:r>
            <a:endParaRPr lang="en-US" sz="1200" dirty="0"/>
          </a:p>
          <a:p>
            <a:endParaRPr lang="en-US" sz="1200" dirty="0"/>
          </a:p>
          <a:p>
            <a:r>
              <a:rPr lang="en-US" sz="1200" dirty="0"/>
              <a:t>tb120806860</a:t>
            </a:r>
            <a:endParaRPr lang="en-US" dirty="0"/>
          </a:p>
        </p:txBody>
      </p:sp>
    </p:spTree>
    <p:extLst>
      <p:ext uri="{BB962C8B-B14F-4D97-AF65-F5344CB8AC3E}">
        <p14:creationId xmlns:p14="http://schemas.microsoft.com/office/powerpoint/2010/main" val="29019471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Some scholars believe that the most likely location for the tabernacle was on the bench located at the northern end of Tel Shiloh. This makes sense given the details in the next verse, where the messenger first informs the city and then tells Eli. This indicates that the messenger entered the city from the south and then continued to the northern end to the tabernacle. The</a:t>
            </a:r>
            <a:r>
              <a:rPr lang="en-US" sz="1200" baseline="0" dirty="0"/>
              <a:t> next slide includes labels.</a:t>
            </a:r>
            <a:endParaRPr lang="en-US" sz="1200" dirty="0"/>
          </a:p>
          <a:p>
            <a:endParaRPr lang="en-US" sz="1200" dirty="0"/>
          </a:p>
          <a:p>
            <a:r>
              <a:rPr lang="en-US" sz="1200" dirty="0"/>
              <a:t>ws030515634</a:t>
            </a:r>
            <a:endParaRPr lang="en-US" dirty="0"/>
          </a:p>
        </p:txBody>
      </p:sp>
    </p:spTree>
    <p:extLst>
      <p:ext uri="{BB962C8B-B14F-4D97-AF65-F5344CB8AC3E}">
        <p14:creationId xmlns:p14="http://schemas.microsoft.com/office/powerpoint/2010/main" val="16058031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Some scholars believe that the most likely location for the tabernacle was on the bench located at the northern end of Tel Shiloh. This makes sense given the details in the next verse, where the messenger first informs the city and then tells Eli. This indicates that the messenger entered the city from the south and then continued to the northern end to the tabernacle.</a:t>
            </a:r>
          </a:p>
          <a:p>
            <a:endParaRPr lang="en-US" sz="1200" dirty="0"/>
          </a:p>
          <a:p>
            <a:r>
              <a:rPr lang="en-US" sz="1200" dirty="0"/>
              <a:t>ws030515634</a:t>
            </a:r>
            <a:endParaRPr lang="en-US" dirty="0"/>
          </a:p>
        </p:txBody>
      </p:sp>
    </p:spTree>
    <p:extLst>
      <p:ext uri="{BB962C8B-B14F-4D97-AF65-F5344CB8AC3E}">
        <p14:creationId xmlns:p14="http://schemas.microsoft.com/office/powerpoint/2010/main" val="16058031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Torn clothing and dust or ashes on the head were classic signs of mourning (e.g.,</a:t>
            </a:r>
            <a:r>
              <a:rPr lang="en-US" baseline="0" dirty="0"/>
              <a:t> Josh 7:6, 2 Sam 1:2). This sculpture was photographed at the Yad HaShmonah Biblical Gardens in the Judean hills.</a:t>
            </a:r>
          </a:p>
          <a:p>
            <a:endParaRPr lang="en-US" dirty="0"/>
          </a:p>
          <a:p>
            <a:r>
              <a:rPr lang="en-US" dirty="0"/>
              <a:t>tb052816718</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11285070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Eli himself was fearful of what had happened.</a:t>
            </a:r>
            <a:r>
              <a:rPr lang="en-US" sz="1200" baseline="0" dirty="0"/>
              <a:t> He probably knew that God had declared that His people would suffer defeat if they turned away from his commands (Deut 28:25-26). This view of the northern end of Shiloh takes in the approximate area where Eli must have waited, assuming that the tabernacle was situated in this vicinity.</a:t>
            </a:r>
            <a:endParaRPr lang="en-US" sz="1200" dirty="0"/>
          </a:p>
          <a:p>
            <a:endParaRPr lang="en-US" sz="1200" dirty="0"/>
          </a:p>
          <a:p>
            <a:r>
              <a:rPr lang="en-US" sz="1200" dirty="0"/>
              <a:t>tb051808075</a:t>
            </a:r>
            <a:endParaRPr lang="en-US" dirty="0"/>
          </a:p>
        </p:txBody>
      </p:sp>
    </p:spTree>
    <p:extLst>
      <p:ext uri="{BB962C8B-B14F-4D97-AF65-F5344CB8AC3E}">
        <p14:creationId xmlns:p14="http://schemas.microsoft.com/office/powerpoint/2010/main" val="4078247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distance from Shiloh to Ebenezer (Izbet Sartah) is about 20 miles (32 km). Izbet Sartah is only 2 miles (3.2 km) from the Philistine camp at Aphek. This is a detail of map 5-1 from the </a:t>
            </a:r>
            <a:r>
              <a:rPr lang="en-US" i="1" dirty="0"/>
              <a:t>Satellite Bible Atlas</a:t>
            </a:r>
            <a:r>
              <a:rPr lang="en-US" dirty="0"/>
              <a:t>, by William Schlegel; it is used with permission. </a:t>
            </a:r>
          </a:p>
        </p:txBody>
      </p:sp>
    </p:spTree>
    <p:extLst>
      <p:ext uri="{BB962C8B-B14F-4D97-AF65-F5344CB8AC3E}">
        <p14:creationId xmlns:p14="http://schemas.microsoft.com/office/powerpoint/2010/main" val="9167465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70</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Eli’s seat may have been a permanent sort of seat like this stone stool from Heraklion</a:t>
            </a:r>
            <a:r>
              <a:rPr lang="en-US" sz="1200" baseline="0" dirty="0"/>
              <a:t>. This example predates the time of Eli by a few centuries. It was photographed at the Heraklion Museum on the island of Crete.</a:t>
            </a:r>
            <a:endParaRPr lang="en-US" sz="1200" dirty="0"/>
          </a:p>
          <a:p>
            <a:endParaRPr lang="en-US" sz="1200" dirty="0"/>
          </a:p>
          <a:p>
            <a:r>
              <a:rPr lang="en-US" dirty="0"/>
              <a:t>tb041504225</a:t>
            </a:r>
          </a:p>
        </p:txBody>
      </p:sp>
    </p:spTree>
    <p:extLst>
      <p:ext uri="{BB962C8B-B14F-4D97-AF65-F5344CB8AC3E}">
        <p14:creationId xmlns:p14="http://schemas.microsoft.com/office/powerpoint/2010/main" val="40782478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It is also possible that Eli used a lighter-weight seat like this stool</a:t>
            </a:r>
            <a:r>
              <a:rPr lang="en-US" sz="1200" baseline="0" dirty="0"/>
              <a:t> of Tutankhamun. This ornate example was photographed at the Egyptian Museum in Cairo.</a:t>
            </a:r>
            <a:endParaRPr lang="en-US" sz="1200" dirty="0"/>
          </a:p>
          <a:p>
            <a:endParaRPr lang="en-US" sz="1200" dirty="0"/>
          </a:p>
          <a:p>
            <a:r>
              <a:rPr lang="en-US" dirty="0"/>
              <a:t>adr1603194845</a:t>
            </a:r>
          </a:p>
        </p:txBody>
      </p:sp>
    </p:spTree>
    <p:extLst>
      <p:ext uri="{BB962C8B-B14F-4D97-AF65-F5344CB8AC3E}">
        <p14:creationId xmlns:p14="http://schemas.microsoft.com/office/powerpoint/2010/main" val="40782478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With valleys surrounding Shiloh on three sides, the entrance to the city was on the south. The messenger likely entered this way and informed the people. Eli was sitting near the tabernacle, at the far end of the city, and when he heard the outcry, he feared its significance. The messenger then continued north through Shiloh to inform Eli of the bad news. The</a:t>
            </a:r>
            <a:r>
              <a:rPr lang="en-US" baseline="0" dirty="0"/>
              <a:t> next slide includes labels.</a:t>
            </a:r>
            <a:endParaRPr lang="en-US" dirty="0"/>
          </a:p>
          <a:p>
            <a:endParaRPr lang="en-US" dirty="0"/>
          </a:p>
          <a:p>
            <a:r>
              <a:rPr lang="en-US" dirty="0"/>
              <a:t>ws042016046</a:t>
            </a:r>
          </a:p>
        </p:txBody>
      </p:sp>
    </p:spTree>
    <p:extLst>
      <p:ext uri="{BB962C8B-B14F-4D97-AF65-F5344CB8AC3E}">
        <p14:creationId xmlns:p14="http://schemas.microsoft.com/office/powerpoint/2010/main" val="40782478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With valleys surrounding Shiloh on three sides, the entrance to the city was on the south. The messenger likely entered this way and informed the people. Eli was sitting near the tabernacle, at the far end of the city, and when he heard the outcry, he feared its significance. The messenger then continued north through Shiloh to inform Eli of the bad news.</a:t>
            </a:r>
          </a:p>
          <a:p>
            <a:endParaRPr lang="en-US" dirty="0"/>
          </a:p>
          <a:p>
            <a:r>
              <a:rPr lang="en-US" dirty="0"/>
              <a:t>ws042016046</a:t>
            </a:r>
          </a:p>
        </p:txBody>
      </p:sp>
    </p:spTree>
    <p:extLst>
      <p:ext uri="{BB962C8B-B14F-4D97-AF65-F5344CB8AC3E}">
        <p14:creationId xmlns:p14="http://schemas.microsoft.com/office/powerpoint/2010/main" val="40782478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inhabitants of the city of Shiloh would have quickly gathered to hear the</a:t>
            </a:r>
            <a:r>
              <a:rPr lang="en-US" baseline="0" dirty="0"/>
              <a:t> news from the battlefield. They had recently watched as the ark was taken from Shiloh, and they would have been anxious to hear news from the front lines. </a:t>
            </a:r>
            <a:r>
              <a:rPr lang="en-US" dirty="0"/>
              <a:t>This American Colony photograph was taken April 3, 1942.</a:t>
            </a:r>
          </a:p>
          <a:p>
            <a:endParaRPr lang="en-US" dirty="0"/>
          </a:p>
          <a:p>
            <a:r>
              <a:rPr lang="en-US" dirty="0"/>
              <a:t>mat21206</a:t>
            </a:r>
          </a:p>
        </p:txBody>
      </p:sp>
    </p:spTree>
    <p:extLst>
      <p:ext uri="{BB962C8B-B14F-4D97-AF65-F5344CB8AC3E}">
        <p14:creationId xmlns:p14="http://schemas.microsoft.com/office/powerpoint/2010/main" val="6271401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messenger would have known that Eli should be informed as well. This American Colony photo was taken between 1934 and 1939.</a:t>
            </a:r>
          </a:p>
          <a:p>
            <a:endParaRPr lang="en-US" dirty="0"/>
          </a:p>
          <a:p>
            <a:r>
              <a:rPr lang="en-US" dirty="0"/>
              <a:t>mat16534</a:t>
            </a:r>
          </a:p>
        </p:txBody>
      </p:sp>
    </p:spTree>
    <p:extLst>
      <p:ext uri="{BB962C8B-B14F-4D97-AF65-F5344CB8AC3E}">
        <p14:creationId xmlns:p14="http://schemas.microsoft.com/office/powerpoint/2010/main" val="40782478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a:t>
            </a:r>
            <a:r>
              <a:rPr lang="en-US" dirty="0" err="1"/>
              <a:t>photochrom</a:t>
            </a:r>
            <a:r>
              <a:rPr lang="en-US" dirty="0"/>
              <a:t> image was taken in the 1890s. </a:t>
            </a:r>
            <a:endParaRPr lang="en-US" sz="1200" dirty="0"/>
          </a:p>
          <a:p>
            <a:endParaRPr lang="en-US" sz="1200" dirty="0"/>
          </a:p>
          <a:p>
            <a:r>
              <a:rPr lang="en-US" sz="1200" dirty="0"/>
              <a:t>pcm02756</a:t>
            </a:r>
            <a:endParaRPr lang="en-US" dirty="0"/>
          </a:p>
        </p:txBody>
      </p:sp>
    </p:spTree>
    <p:extLst>
      <p:ext uri="{BB962C8B-B14F-4D97-AF65-F5344CB8AC3E}">
        <p14:creationId xmlns:p14="http://schemas.microsoft.com/office/powerpoint/2010/main" val="17232137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 detail is given as to how this man escaped, but this bronze figurine of a running man illustrates the idea of escaping from a disastrous defeat. </a:t>
            </a:r>
            <a:r>
              <a:rPr lang="en-US" sz="1200" kern="1200" dirty="0">
                <a:solidFill>
                  <a:schemeClr val="tx1"/>
                </a:solidFill>
                <a:effectLst/>
                <a:latin typeface="+mn-lt"/>
                <a:ea typeface="+mn-ea"/>
                <a:cs typeface="+mn-cs"/>
              </a:rPr>
              <a:t>This image comes from The Metropolitan Museum of Art and is in the public domain. Source: </a:t>
            </a:r>
            <a:r>
              <a:rPr lang="en-US" baseline="0" dirty="0"/>
              <a:t>https://www.metmuseum.org/art/collection/search/255406. A removable box has been added to avoid causing surprise or offense.</a:t>
            </a:r>
            <a:endParaRPr lang="en-US" dirty="0"/>
          </a:p>
          <a:p>
            <a:endParaRPr lang="en-US" dirty="0"/>
          </a:p>
          <a:p>
            <a:r>
              <a:rPr lang="en-US" baseline="0" dirty="0"/>
              <a:t>met255406</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38265943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messenger had no good news to share. The Israelite forces had been defeated, and Eli’s two sons had been killed. One</a:t>
            </a:r>
            <a:r>
              <a:rPr lang="en-US" baseline="0" dirty="0"/>
              <a:t> would expect that the two priests were with the ark when it was taken, and that hearing of their deaths Eli would have immediately known that the ark was doomed. The statue of a dying soldier shown here is part of a collection of such statues from </a:t>
            </a:r>
            <a:r>
              <a:rPr lang="en-US" baseline="0" dirty="0" err="1"/>
              <a:t>Pergamon</a:t>
            </a:r>
            <a:r>
              <a:rPr lang="en-US" baseline="0" dirty="0"/>
              <a:t> that are thought to have been part of a votive offering. Scholars consider them to be 2nd century AD copies of 2nd century BC originals. This statue was photographed at the </a:t>
            </a:r>
            <a:r>
              <a:rPr lang="en-US" dirty="0"/>
              <a:t>Naples Archaeological</a:t>
            </a:r>
            <a:r>
              <a:rPr lang="en-US" baseline="0" dirty="0"/>
              <a:t> Museum.</a:t>
            </a:r>
          </a:p>
          <a:p>
            <a:endParaRPr lang="en-US" baseline="0" dirty="0"/>
          </a:p>
          <a:p>
            <a:r>
              <a:rPr lang="en-US" dirty="0"/>
              <a:t>tb0515171472</a:t>
            </a:r>
          </a:p>
        </p:txBody>
      </p:sp>
    </p:spTree>
    <p:extLst>
      <p:ext uri="{BB962C8B-B14F-4D97-AF65-F5344CB8AC3E}">
        <p14:creationId xmlns:p14="http://schemas.microsoft.com/office/powerpoint/2010/main" val="40782478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ark of the covenant was carried on poles on the shoulders of the priests, which presumably</a:t>
            </a:r>
            <a:r>
              <a:rPr lang="en-US" baseline="0" dirty="0"/>
              <a:t> was the way that the Philistines also carried it from the battlefield. This orthostat from the Hittite city of </a:t>
            </a:r>
            <a:r>
              <a:rPr lang="en-US" baseline="0" dirty="0" err="1"/>
              <a:t>Arslan</a:t>
            </a:r>
            <a:r>
              <a:rPr lang="en-US" baseline="0" dirty="0"/>
              <a:t> Tash shows two men carrying a box suspended from poles in a similar manner. This artifact was photographed at the </a:t>
            </a:r>
            <a:r>
              <a:rPr lang="en-US" dirty="0"/>
              <a:t>Bible Lands Museum in Jerusalem.</a:t>
            </a:r>
          </a:p>
          <a:p>
            <a:endParaRPr lang="en-US" dirty="0"/>
          </a:p>
          <a:p>
            <a:r>
              <a:rPr lang="en-US" dirty="0"/>
              <a:t>adr1806251447</a:t>
            </a:r>
          </a:p>
        </p:txBody>
      </p:sp>
    </p:spTree>
    <p:extLst>
      <p:ext uri="{BB962C8B-B14F-4D97-AF65-F5344CB8AC3E}">
        <p14:creationId xmlns:p14="http://schemas.microsoft.com/office/powerpoint/2010/main" val="4078247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r>
              <a:rPr lang="en-US" dirty="0">
                <a:latin typeface="Times New Roman" pitchFamily="18" charset="0"/>
              </a:rPr>
              <a:t>Located at the edge of the Ephraim foothills, Ebenezer (Izbet Sartah) is within view of the city of Aphek. It was while the Israelites were encamped at Ebenezer, and the Philistines were based at Aphek, that the battle took place which resulted in the capture of the ark of the covenant. Izbet Sartah was a small village. </a:t>
            </a:r>
            <a:r>
              <a:rPr lang="en-US" dirty="0">
                <a:solidFill>
                  <a:prstClr val="white"/>
                </a:solidFill>
              </a:rPr>
              <a:t>Excavations revealed only one substantial building—a typical “Israelite four room house,” located in the middle; poorer farm buildings surrounded it to form a protective belt.</a:t>
            </a:r>
            <a:endParaRPr lang="en-US" dirty="0">
              <a:latin typeface="Times New Roman" pitchFamily="18" charset="0"/>
            </a:endParaRPr>
          </a:p>
          <a:p>
            <a:pPr eaLnBrk="1" hangingPunct="1"/>
            <a:r>
              <a:rPr lang="en-US" dirty="0">
                <a:latin typeface="Times New Roman" pitchFamily="18" charset="0"/>
              </a:rPr>
              <a:t> </a:t>
            </a:r>
          </a:p>
          <a:p>
            <a:r>
              <a:rPr lang="en-US" sz="1200" dirty="0"/>
              <a:t>tb050106616</a:t>
            </a:r>
            <a:endParaRPr lang="en-US" dirty="0"/>
          </a:p>
        </p:txBody>
      </p:sp>
    </p:spTree>
    <p:extLst>
      <p:ext uri="{BB962C8B-B14F-4D97-AF65-F5344CB8AC3E}">
        <p14:creationId xmlns:p14="http://schemas.microsoft.com/office/powerpoint/2010/main" val="143440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another artist’s idea of what the ark of the covenant may have looked like. The long poles were used by the priests to carry the ark and prevent them from touching the object itself. This replica is located in the Augusta Victoria Church</a:t>
            </a:r>
            <a:r>
              <a:rPr lang="en-US" baseline="0" dirty="0"/>
              <a:t> on the Mount of Olives.</a:t>
            </a:r>
            <a:endParaRPr lang="en-US" dirty="0"/>
          </a:p>
          <a:p>
            <a:endParaRPr lang="en-US" dirty="0"/>
          </a:p>
          <a:p>
            <a:r>
              <a:rPr lang="en-US" dirty="0"/>
              <a:t>tb060116172</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18456042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City gates were often places where city elders convened and where judges heard their cases. Given his age and frailty, it is difficult to imagine that Eli travelled far from the tabernacle. Perhaps this reference to a gate, beside the road (1 Sam 4:13), is another indicator</a:t>
            </a:r>
            <a:r>
              <a:rPr lang="en-US" sz="1200" baseline="0" dirty="0"/>
              <a:t> of a more permanent structure for the tabernacle and its precinct at Shiloh (cf. 1 Sam 1:7; 1:9; 3:14). The small platform in this photo, situated next to the entrance to the city at Dan, is thought by some to have been a seat where a judge or ruler once sat. This may be analogous to Eli’s seat at Shiloh.</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tb052907098</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5919406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Given Eli’s age, ninety-eight, it is probably more surprising</a:t>
            </a:r>
            <a:r>
              <a:rPr lang="en-US" baseline="0" dirty="0"/>
              <a:t> that he had not died already. As it was, he lived to see the curse of God begin to unfold within his family, a curse that was due at least in part to his own unwillingness to discipline his sons (1 Sam 2:27-36). It may also be noted that God had previously accused Eli of making himself “fat” (Heb. </a:t>
            </a:r>
            <a:r>
              <a:rPr lang="en-US" i="1" baseline="0" dirty="0" err="1"/>
              <a:t>barah</a:t>
            </a:r>
            <a:r>
              <a:rPr lang="en-US" baseline="0" dirty="0"/>
              <a:t>, </a:t>
            </a:r>
            <a:r>
              <a:rPr lang="he-IL" sz="1200" b="0" i="0" u="none" strike="noStrike" kern="1200" baseline="0" dirty="0">
                <a:solidFill>
                  <a:schemeClr val="tx1"/>
                </a:solidFill>
                <a:latin typeface="+mn-lt"/>
                <a:ea typeface="+mn-ea"/>
                <a:cs typeface="+mn-cs"/>
              </a:rPr>
              <a:t>בָּרָא</a:t>
            </a:r>
            <a:r>
              <a:rPr lang="en-US" baseline="0" dirty="0"/>
              <a:t>) by taking the choicest of the sacrifices (1 Sam 2:29), a description repeated here by the narrator.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tb043007027</a:t>
            </a:r>
          </a:p>
        </p:txBody>
      </p:sp>
      <p:sp>
        <p:nvSpPr>
          <p:cNvPr id="4" name="Slide Number Placeholder 3"/>
          <p:cNvSpPr>
            <a:spLocks noGrp="1"/>
          </p:cNvSpPr>
          <p:nvPr>
            <p:ph type="sldNum" sz="quarter" idx="10"/>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10114004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 may be a play on words in this phrase. Eli was heavy (Heb. </a:t>
            </a:r>
            <a:r>
              <a:rPr lang="en-US" i="1" dirty="0" err="1"/>
              <a:t>kabed</a:t>
            </a:r>
            <a:r>
              <a:rPr lang="en-US" dirty="0"/>
              <a:t>, </a:t>
            </a:r>
            <a:r>
              <a:rPr lang="he-IL" sz="1200" kern="1200" dirty="0">
                <a:solidFill>
                  <a:schemeClr val="tx1"/>
                </a:solidFill>
                <a:effectLst/>
                <a:latin typeface="+mn-lt"/>
                <a:ea typeface="+mn-ea"/>
                <a:cs typeface="+mn-cs"/>
              </a:rPr>
              <a:t>כָבֵד</a:t>
            </a:r>
            <a:r>
              <a:rPr lang="en-US" dirty="0"/>
              <a:t>),</a:t>
            </a:r>
            <a:r>
              <a:rPr lang="en-US" baseline="0" dirty="0"/>
              <a:t> and when his grandson was born he was named Ichabod (Heb. </a:t>
            </a:r>
            <a:r>
              <a:rPr lang="en-US" i="1" baseline="0" dirty="0"/>
              <a:t>I-</a:t>
            </a:r>
            <a:r>
              <a:rPr lang="en-US" i="1" baseline="0" dirty="0" err="1"/>
              <a:t>kabod</a:t>
            </a:r>
            <a:r>
              <a:rPr lang="en-US" baseline="0" dirty="0"/>
              <a:t>, </a:t>
            </a:r>
            <a:r>
              <a:rPr lang="he-IL" sz="1200" kern="1200" dirty="0">
                <a:solidFill>
                  <a:schemeClr val="tx1"/>
                </a:solidFill>
                <a:effectLst/>
                <a:latin typeface="+mn-lt"/>
                <a:ea typeface="+mn-ea"/>
                <a:cs typeface="+mn-cs"/>
              </a:rPr>
              <a:t>אִי־כָבוֹד</a:t>
            </a:r>
            <a:r>
              <a:rPr lang="en-US" baseline="0" dirty="0"/>
              <a:t>), because the glory (Heb. </a:t>
            </a:r>
            <a:r>
              <a:rPr lang="en-US" i="1" baseline="0" dirty="0" err="1"/>
              <a:t>kabod</a:t>
            </a:r>
            <a:r>
              <a:rPr lang="en-US" baseline="0" dirty="0"/>
              <a:t>, </a:t>
            </a:r>
            <a:r>
              <a:rPr lang="he-IL" sz="1200" kern="1200" dirty="0">
                <a:solidFill>
                  <a:schemeClr val="tx1"/>
                </a:solidFill>
                <a:effectLst/>
                <a:latin typeface="+mn-lt"/>
                <a:ea typeface="+mn-ea"/>
                <a:cs typeface="+mn-cs"/>
              </a:rPr>
              <a:t>כָבוֹד</a:t>
            </a:r>
            <a:r>
              <a:rPr lang="en-US" baseline="0" dirty="0"/>
              <a:t>) of Yahweh had departed (cf. 1 Sam 4:18-22). In this drawing, the artist has shown not only the death of Eli before the messenger, but also the birth of Ichabod (note the women behind the messenger). The artist has also portrayed the people of the city in a state of grief or panic. </a:t>
            </a:r>
            <a:r>
              <a:rPr lang="en-US" dirty="0"/>
              <a:t>This illustration comes from Charles Foster, </a:t>
            </a:r>
            <a:r>
              <a:rPr lang="en-US" i="1" dirty="0"/>
              <a:t>Bible Pictures and What They Teach Us</a:t>
            </a:r>
            <a:r>
              <a:rPr lang="en-US" dirty="0"/>
              <a:t> (1886, 1914).</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fbp101</a:t>
            </a:r>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16144730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figurine shows a seated pregnant woman with her hand over her belly. This figurine was photographed in the Hecht Museum at the University of Haifa.</a:t>
            </a:r>
          </a:p>
          <a:p>
            <a:endParaRPr lang="en-US" sz="1200" kern="1200" dirty="0">
              <a:solidFill>
                <a:schemeClr val="tx1"/>
              </a:solidFill>
              <a:effectLst/>
              <a:latin typeface="+mn-lt"/>
              <a:ea typeface="+mn-ea"/>
              <a:cs typeface="+mn-cs"/>
            </a:endParaRPr>
          </a:p>
          <a:p>
            <a:r>
              <a:rPr lang="en-US" dirty="0"/>
              <a:t>cm1706260766</a:t>
            </a:r>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2642337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stylized scene shows an</a:t>
            </a:r>
            <a:r>
              <a:rPr lang="en-US" sz="1200" kern="1200" baseline="0" dirty="0">
                <a:solidFill>
                  <a:schemeClr val="tx1"/>
                </a:solidFill>
                <a:effectLst/>
                <a:latin typeface="+mn-lt"/>
                <a:ea typeface="+mn-ea"/>
                <a:cs typeface="+mn-cs"/>
              </a:rPr>
              <a:t> Egyptian woman, supported from behind by a midwife, giving birth to a child who is being pulled from her by another midwife. The woman at the far right is shown breastfeeding her newborn. </a:t>
            </a:r>
            <a:r>
              <a:rPr lang="en-US" sz="1200" kern="1200" dirty="0">
                <a:solidFill>
                  <a:schemeClr val="tx1"/>
                </a:solidFill>
                <a:effectLst/>
                <a:latin typeface="+mn-lt"/>
                <a:ea typeface="+mn-ea"/>
                <a:cs typeface="+mn-cs"/>
              </a:rPr>
              <a:t>This illustration comes from Richard </a:t>
            </a:r>
            <a:r>
              <a:rPr lang="en-US" sz="1200" kern="1200" dirty="0" err="1">
                <a:solidFill>
                  <a:schemeClr val="tx1"/>
                </a:solidFill>
                <a:effectLst/>
                <a:latin typeface="+mn-lt"/>
                <a:ea typeface="+mn-ea"/>
                <a:cs typeface="+mn-cs"/>
              </a:rPr>
              <a:t>Lepsius</a:t>
            </a:r>
            <a:r>
              <a:rPr lang="en-US" sz="1200" kern="1200" dirty="0">
                <a:solidFill>
                  <a:schemeClr val="tx1"/>
                </a:solidFill>
                <a:effectLst/>
                <a:latin typeface="+mn-lt"/>
                <a:ea typeface="+mn-ea"/>
                <a:cs typeface="+mn-cs"/>
              </a:rPr>
              <a:t> and Ernst </a:t>
            </a:r>
            <a:r>
              <a:rPr lang="en-US" sz="1200" kern="1200" dirty="0" err="1">
                <a:solidFill>
                  <a:schemeClr val="tx1"/>
                </a:solidFill>
                <a:effectLst/>
                <a:latin typeface="+mn-lt"/>
                <a:ea typeface="+mn-ea"/>
                <a:cs typeface="+mn-cs"/>
              </a:rPr>
              <a:t>Weidenbach</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Denkmaeler</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Aegypten</a:t>
            </a:r>
            <a:r>
              <a:rPr lang="en-US" sz="1200" i="1" kern="1200" dirty="0">
                <a:solidFill>
                  <a:schemeClr val="tx1"/>
                </a:solidFill>
                <a:effectLst/>
                <a:latin typeface="+mn-lt"/>
                <a:ea typeface="+mn-ea"/>
                <a:cs typeface="+mn-cs"/>
              </a:rPr>
              <a:t> und </a:t>
            </a:r>
            <a:r>
              <a:rPr lang="en-US" sz="1200" i="1" kern="1200" dirty="0" err="1">
                <a:solidFill>
                  <a:schemeClr val="tx1"/>
                </a:solidFill>
                <a:effectLst/>
                <a:latin typeface="+mn-lt"/>
                <a:ea typeface="+mn-ea"/>
                <a:cs typeface="+mn-cs"/>
              </a:rPr>
              <a:t>Aethiopien</a:t>
            </a:r>
            <a:r>
              <a:rPr lang="en-US" sz="1200" kern="1200" dirty="0">
                <a:solidFill>
                  <a:schemeClr val="tx1"/>
                </a:solidFill>
                <a:effectLst/>
                <a:latin typeface="+mn-lt"/>
                <a:ea typeface="+mn-ea"/>
                <a:cs typeface="+mn-cs"/>
              </a:rPr>
              <a:t>, published in 1849–56. Public domain, from The New York Public Library, </a:t>
            </a:r>
            <a:r>
              <a:rPr lang="en-US" sz="1200" u="sng" kern="1200" dirty="0">
                <a:solidFill>
                  <a:schemeClr val="tx1"/>
                </a:solidFill>
                <a:effectLst/>
                <a:latin typeface="+mn-lt"/>
                <a:ea typeface="+mn-ea"/>
                <a:cs typeface="+mn-cs"/>
                <a:hlinkClick r:id="rId3"/>
              </a:rPr>
              <a:t>http://digitalcollections.nypl.org/items/510d47d9-5a60-a3d9-e040-e00a18064a99</a:t>
            </a:r>
            <a:endParaRPr lang="en-US" dirty="0"/>
          </a:p>
          <a:p>
            <a:endParaRPr lang="en-US" dirty="0"/>
          </a:p>
          <a:p>
            <a:r>
              <a:rPr lang="en-US" dirty="0"/>
              <a:t>nypl</a:t>
            </a:r>
            <a:r>
              <a:rPr lang="en-US" sz="1200" b="0" i="0" kern="1200" dirty="0">
                <a:solidFill>
                  <a:schemeClr val="tx1"/>
                </a:solidFill>
                <a:effectLst/>
                <a:latin typeface="+mn-lt"/>
                <a:ea typeface="+mn-ea"/>
                <a:cs typeface="+mn-cs"/>
              </a:rPr>
              <a:t>44080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2642337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stress of the combined events of her husband’s death, the</a:t>
            </a:r>
            <a:r>
              <a:rPr lang="en-US" baseline="0" dirty="0"/>
              <a:t> death of her father-in-law, the loss of the ark of the covenant, and the possibility that the Philistines could be approaching Shiloh itself caused the woman to go into labor. This model was recovered from the sea off the Phoenician coast, which explains some of the encrustation. This artifact was photographed in the </a:t>
            </a:r>
            <a:r>
              <a:rPr lang="en-US" dirty="0"/>
              <a:t>Hecht Museum at the University of Haifa.</a:t>
            </a:r>
          </a:p>
          <a:p>
            <a:endParaRPr lang="en-US" dirty="0"/>
          </a:p>
          <a:p>
            <a:r>
              <a:rPr lang="en-US" dirty="0"/>
              <a:t>adr1805228347</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2642337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statue was</a:t>
            </a:r>
            <a:r>
              <a:rPr lang="en-US" baseline="0" dirty="0"/>
              <a:t> photographed at the </a:t>
            </a:r>
            <a:r>
              <a:rPr lang="en-US" dirty="0"/>
              <a:t>Vatican Museums.</a:t>
            </a:r>
          </a:p>
          <a:p>
            <a:endParaRPr lang="en-US" dirty="0"/>
          </a:p>
          <a:p>
            <a:r>
              <a:rPr lang="en-US" dirty="0"/>
              <a:t>tb0512176801</a:t>
            </a:r>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2642337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verse</a:t>
            </a:r>
            <a:r>
              <a:rPr lang="en-US" baseline="0" dirty="0"/>
              <a:t> goes on to state that she was mourning the loss of the ark, the death of her father-in-law Eli, and the death of her husband Phinehas. </a:t>
            </a:r>
            <a:r>
              <a:rPr lang="en-US" dirty="0"/>
              <a:t>This also marked the</a:t>
            </a:r>
            <a:r>
              <a:rPr lang="en-US" baseline="0" dirty="0"/>
              <a:t> start of the curse against the house of Eli, which would lead to them begging (1 Sam 2:36). </a:t>
            </a:r>
            <a:r>
              <a:rPr lang="en-US" dirty="0"/>
              <a:t>This image comes from Willem van de Poll and is in the public domain, via Wikimedia Commons: https://commons.wikimedia.org/wiki/File:Bedelares_zit_tegen_de_muur_in_de_looproute_van_bezoekers_naar_de_markt,_Bestanddeelnr_255-2277.jpg.</a:t>
            </a:r>
          </a:p>
          <a:p>
            <a:endParaRPr lang="en-US" dirty="0"/>
          </a:p>
          <a:p>
            <a:r>
              <a:rPr lang="en-US" dirty="0"/>
              <a:t>wiki010119642552277</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2642337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daughter-in-law</a:t>
            </a:r>
            <a:r>
              <a:rPr lang="en-US" baseline="0" dirty="0"/>
              <a:t> of Eli recognized that the </a:t>
            </a:r>
            <a:r>
              <a:rPr lang="en-US" dirty="0"/>
              <a:t>real loss for the nation was the loss of the ark of God.</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tb022804707</a:t>
            </a:r>
          </a:p>
        </p:txBody>
      </p:sp>
      <p:sp>
        <p:nvSpPr>
          <p:cNvPr id="4" name="Slide Number Placeholder 3"/>
          <p:cNvSpPr>
            <a:spLocks noGrp="1"/>
          </p:cNvSpPr>
          <p:nvPr>
            <p:ph type="sldNum" sz="quarter" idx="10"/>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264233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r>
              <a:rPr lang="en-US" dirty="0">
                <a:latin typeface="Times New Roman" pitchFamily="18" charset="0"/>
              </a:rPr>
              <a:t>Israel Finkelstein was the field director for excavations at this site from 1976 to 1978, and during that time identified 43 small, stone-lined, underground grain silos </a:t>
            </a:r>
            <a:r>
              <a:rPr lang="en-US" dirty="0">
                <a:solidFill>
                  <a:prstClr val="white"/>
                </a:solidFill>
              </a:rPr>
              <a:t>that filled the area in between the buildings.</a:t>
            </a:r>
            <a:r>
              <a:rPr lang="en-US" baseline="0" dirty="0">
                <a:solidFill>
                  <a:prstClr val="white"/>
                </a:solidFill>
              </a:rPr>
              <a:t> He also found a few </a:t>
            </a:r>
            <a:r>
              <a:rPr lang="en-US" dirty="0">
                <a:solidFill>
                  <a:prstClr val="white"/>
                </a:solidFill>
              </a:rPr>
              <a:t>crude, rock-cut cisterns, showing that the ancient Israelites had to rely on stored rainwater because the only nearby living source of water, the Yarkon River springs, was controlled by Canaanite (and later Philistine) Aphek. The (overgrown) stone-lined pit in this photo is one of the Israelite grain silos.</a:t>
            </a:r>
            <a:endParaRPr lang="en-US" dirty="0">
              <a:latin typeface="Times New Roman" pitchFamily="18" charset="0"/>
            </a:endParaRPr>
          </a:p>
          <a:p>
            <a:pPr eaLnBrk="1" hangingPunct="1"/>
            <a:endParaRPr lang="en-US" dirty="0">
              <a:latin typeface="Times New Roman" pitchFamily="18" charset="0"/>
            </a:endParaRPr>
          </a:p>
          <a:p>
            <a:pPr eaLnBrk="1" hangingPunct="1"/>
            <a:r>
              <a:rPr lang="en-US" dirty="0">
                <a:latin typeface="Calibri" pitchFamily="34" charset="0"/>
                <a:cs typeface="+mn-cs"/>
              </a:rPr>
              <a:t>tb050106615</a:t>
            </a:r>
            <a:endParaRPr lang="en-US" dirty="0">
              <a:latin typeface="Times New Roman" pitchFamily="18" charset="0"/>
            </a:endParaRPr>
          </a:p>
        </p:txBody>
      </p:sp>
    </p:spTree>
    <p:extLst>
      <p:ext uri="{BB962C8B-B14F-4D97-AF65-F5344CB8AC3E}">
        <p14:creationId xmlns:p14="http://schemas.microsoft.com/office/powerpoint/2010/main" val="16417416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defeat of Israel would have allowed the Philistines access into the central hill country, including the region around Shiloh. Although it is never mentioned in any historical narrative, Jeremiah records that Shiloh was indeed destroyed about this time (</a:t>
            </a:r>
            <a:r>
              <a:rPr lang="en-US" sz="1200" kern="1200" dirty="0" err="1">
                <a:solidFill>
                  <a:schemeClr val="tx1"/>
                </a:solidFill>
                <a:effectLst/>
                <a:latin typeface="+mn-lt"/>
                <a:ea typeface="+mn-ea"/>
                <a:cs typeface="+mn-cs"/>
              </a:rPr>
              <a:t>Jer</a:t>
            </a:r>
            <a:r>
              <a:rPr lang="en-US" sz="1200" kern="1200" dirty="0">
                <a:solidFill>
                  <a:schemeClr val="tx1"/>
                </a:solidFill>
                <a:effectLst/>
                <a:latin typeface="+mn-lt"/>
                <a:ea typeface="+mn-ea"/>
                <a:cs typeface="+mn-cs"/>
              </a:rPr>
              <a:t> 7:12; cf. Ps 78:60-61). It should also be observed that neither the ark nor tabernacle is ever mentioned again in connection with Shiloh. In fact the ark, when returned by the Philistines seven months after its capture, settled at Kiriath-</a:t>
            </a:r>
            <a:r>
              <a:rPr lang="en-US" sz="1200" kern="1200" dirty="0" err="1">
                <a:solidFill>
                  <a:schemeClr val="tx1"/>
                </a:solidFill>
                <a:effectLst/>
                <a:latin typeface="+mn-lt"/>
                <a:ea typeface="+mn-ea"/>
                <a:cs typeface="+mn-cs"/>
              </a:rPr>
              <a:t>jearim</a:t>
            </a:r>
            <a:r>
              <a:rPr lang="en-US" sz="1200" kern="1200" dirty="0">
                <a:solidFill>
                  <a:schemeClr val="tx1"/>
                </a:solidFill>
                <a:effectLst/>
                <a:latin typeface="+mn-lt"/>
                <a:ea typeface="+mn-ea"/>
                <a:cs typeface="+mn-cs"/>
              </a:rPr>
              <a:t> rather than at Shiloh. This would be easily explained if Shiloh had been destroyed. If this is correct, it does seem that the tabernacle was hurriedly taken down and spirited</a:t>
            </a:r>
            <a:r>
              <a:rPr lang="en-US" sz="1200" kern="1200" baseline="0" dirty="0">
                <a:solidFill>
                  <a:schemeClr val="tx1"/>
                </a:solidFill>
                <a:effectLst/>
                <a:latin typeface="+mn-lt"/>
                <a:ea typeface="+mn-ea"/>
                <a:cs typeface="+mn-cs"/>
              </a:rPr>
              <a:t> away, as it eventually found its way to the high place of Gibeon (1 Chr 21:29) and later to the storerooms of the temple built by Solomon (1 Kings 8:4). </a:t>
            </a:r>
            <a:r>
              <a:rPr lang="en-US" dirty="0"/>
              <a:t>The smoke in this American Colony photo comes from the village</a:t>
            </a:r>
            <a:r>
              <a:rPr lang="en-US" baseline="0" dirty="0"/>
              <a:t> of </a:t>
            </a:r>
            <a:r>
              <a:rPr lang="en-US" baseline="0" dirty="0" err="1"/>
              <a:t>Artuf</a:t>
            </a:r>
            <a:r>
              <a:rPr lang="en-US" baseline="0" dirty="0"/>
              <a:t>, burned during the </a:t>
            </a:r>
            <a:r>
              <a:rPr lang="en-US" dirty="0"/>
              <a:t>1929 riots, illustrating the likely fate of Shiloh. </a:t>
            </a:r>
            <a:r>
              <a:rPr lang="en-US" dirty="0" err="1"/>
              <a:t>Artuf</a:t>
            </a:r>
            <a:r>
              <a:rPr lang="en-US" dirty="0"/>
              <a:t> was located north </a:t>
            </a:r>
            <a:r>
              <a:rPr lang="en-US"/>
              <a:t>of Beth-shemesh</a:t>
            </a:r>
            <a:r>
              <a:rPr lang="en-US" dirty="0"/>
              <a:t>.</a:t>
            </a:r>
          </a:p>
          <a:p>
            <a:endParaRPr lang="en-US" dirty="0"/>
          </a:p>
          <a:p>
            <a:r>
              <a:rPr lang="en-US" dirty="0"/>
              <a:t>mat03043</a:t>
            </a:r>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2642337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1 Samuel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https://www.bibleplaces.com/1samuel/</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Steven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Samuel volume are provided free, lifetime updates to the collection.</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1116845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pPr/>
              <a:t>8/2/2020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pPr/>
              <a:t>‹#›</a:t>
            </a:fld>
            <a:endParaRPr lang="en-US"/>
          </a:p>
        </p:txBody>
      </p:sp>
    </p:spTree>
    <p:extLst>
      <p:ext uri="{BB962C8B-B14F-4D97-AF65-F5344CB8AC3E}">
        <p14:creationId xmlns:p14="http://schemas.microsoft.com/office/powerpoint/2010/main" val="33121792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8/2/2020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8.jpeg"/></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microsoft.com/office/2007/relationships/hdphoto" Target="../media/hdphoto4.wdp"/></Relationships>
</file>

<file path=ppt/slides/_rels/slide7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microsoft.com/office/2007/relationships/hdphoto" Target="../media/hdphoto5.wdp"/></Relationships>
</file>

<file path=ppt/slides/_rels/slide8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microsoft.com/office/2007/relationships/hdphoto" Target="../media/hdphoto6.wdp"/></Relationships>
</file>

<file path=ppt/slides/_rels/slide8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355911-52E0-4F6F-A3A3-93499CA0E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t>1 </a:t>
            </a:r>
            <a:r>
              <a:rPr lang="en-US"/>
              <a:t>Samuel 4</a:t>
            </a:r>
            <a:endParaRPr lang="en-US" dirty="0"/>
          </a:p>
        </p:txBody>
      </p:sp>
      <p:pic>
        <p:nvPicPr>
          <p:cNvPr id="9" name="Picture 8">
            <a:extLst>
              <a:ext uri="{FF2B5EF4-FFF2-40B4-BE49-F238E27FC236}">
                <a16:creationId xmlns:a16="http://schemas.microsoft.com/office/drawing/2014/main" id="{574BF887-FAF1-4F7C-9000-7A2C488BC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Tree>
    <p:extLst>
      <p:ext uri="{BB962C8B-B14F-4D97-AF65-F5344CB8AC3E}">
        <p14:creationId xmlns:p14="http://schemas.microsoft.com/office/powerpoint/2010/main" val="3829109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3 Museums 2014\Israel Museums\Israel Museum\Iron Age Inscriptions\Izbet Sartah, ostracon with abecedary, 12th c BC, adr1306213219.jpg"/>
          <p:cNvPicPr>
            <a:picLocks noChangeAspect="1" noChangeArrowheads="1"/>
          </p:cNvPicPr>
          <p:nvPr/>
        </p:nvPicPr>
        <p:blipFill rotWithShape="1">
          <a:blip r:embed="rId3">
            <a:extLst>
              <a:ext uri="{28A0092B-C50C-407E-A947-70E740481C1C}">
                <a14:useLocalDpi xmlns:a14="http://schemas.microsoft.com/office/drawing/2010/main" val="0"/>
              </a:ext>
            </a:extLst>
          </a:blip>
          <a:srcRect l="10001" t="10846" r="9999" b="12963"/>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Ostracon with abecedary from Izbet Sartah, 12th century BC</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Israel went out to meet the Philistines in battle and encamped beside Ebenezer</a:t>
            </a:r>
          </a:p>
        </p:txBody>
      </p:sp>
    </p:spTree>
    <p:extLst>
      <p:ext uri="{BB962C8B-B14F-4D97-AF65-F5344CB8AC3E}">
        <p14:creationId xmlns:p14="http://schemas.microsoft.com/office/powerpoint/2010/main" val="2715871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144000" cy="6858001"/>
            <a:chOff x="0" y="-1"/>
            <a:chExt cx="9144000" cy="6858001"/>
          </a:xfrm>
        </p:grpSpPr>
        <p:pic>
          <p:nvPicPr>
            <p:cNvPr id="6" name="Picture 2" descr="C:\Users\Kris\Documents\Bolen\03 Museums 2014\Israel Museums\Israel Museum\Iron Age Inscriptions\Izbet Sartah, ostracon with abecedary, 12th c BC, adr1306213219.jpg"/>
            <p:cNvPicPr>
              <a:picLocks noChangeAspect="1" noChangeArrowheads="1"/>
            </p:cNvPicPr>
            <p:nvPr/>
          </p:nvPicPr>
          <p:blipFill rotWithShape="1">
            <a:blip r:embed="rId3">
              <a:extLst>
                <a:ext uri="{28A0092B-C50C-407E-A947-70E740481C1C}">
                  <a14:useLocalDpi xmlns:a14="http://schemas.microsoft.com/office/drawing/2010/main" val="0"/>
                </a:ext>
              </a:extLst>
            </a:blip>
            <a:srcRect l="10001" t="10846" r="9999" b="12963"/>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76300" y="4183856"/>
              <a:ext cx="6396037" cy="752841"/>
              <a:chOff x="876300" y="4183856"/>
              <a:chExt cx="6396037" cy="752841"/>
            </a:xfrm>
          </p:grpSpPr>
          <p:sp>
            <p:nvSpPr>
              <p:cNvPr id="8" name="TextBox 7"/>
              <p:cNvSpPr txBox="1"/>
              <p:nvPr/>
            </p:nvSpPr>
            <p:spPr>
              <a:xfrm>
                <a:off x="876300" y="4238625"/>
                <a:ext cx="110608"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א</a:t>
                </a:r>
                <a:endParaRPr lang="en-US" dirty="0">
                  <a:solidFill>
                    <a:srgbClr val="F9C090"/>
                  </a:solidFill>
                  <a:cs typeface="Times New Roman" panose="02020603050405020304" pitchFamily="18" charset="0"/>
                </a:endParaRPr>
              </a:p>
            </p:txBody>
          </p:sp>
          <p:sp>
            <p:nvSpPr>
              <p:cNvPr id="9" name="TextBox 8"/>
              <p:cNvSpPr txBox="1"/>
              <p:nvPr/>
            </p:nvSpPr>
            <p:spPr>
              <a:xfrm>
                <a:off x="1116759" y="4269601"/>
                <a:ext cx="105798"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ב</a:t>
                </a:r>
                <a:endParaRPr lang="en-US" dirty="0">
                  <a:solidFill>
                    <a:srgbClr val="F9C090"/>
                  </a:solidFill>
                  <a:cs typeface="Times New Roman" panose="02020603050405020304" pitchFamily="18" charset="0"/>
                </a:endParaRPr>
              </a:p>
            </p:txBody>
          </p:sp>
          <p:sp>
            <p:nvSpPr>
              <p:cNvPr id="10" name="TextBox 9"/>
              <p:cNvSpPr txBox="1"/>
              <p:nvPr/>
            </p:nvSpPr>
            <p:spPr>
              <a:xfrm>
                <a:off x="1316459" y="4287838"/>
                <a:ext cx="76944"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ג</a:t>
                </a:r>
                <a:endParaRPr lang="en-US" dirty="0">
                  <a:solidFill>
                    <a:srgbClr val="F9C090"/>
                  </a:solidFill>
                  <a:cs typeface="Times New Roman" panose="02020603050405020304" pitchFamily="18" charset="0"/>
                </a:endParaRPr>
              </a:p>
            </p:txBody>
          </p:sp>
          <p:sp>
            <p:nvSpPr>
              <p:cNvPr id="11" name="TextBox 10"/>
              <p:cNvSpPr txBox="1"/>
              <p:nvPr/>
            </p:nvSpPr>
            <p:spPr>
              <a:xfrm>
                <a:off x="1562358" y="4283075"/>
                <a:ext cx="96180"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ד</a:t>
                </a:r>
                <a:endParaRPr lang="en-US" dirty="0">
                  <a:solidFill>
                    <a:srgbClr val="F9C090"/>
                  </a:solidFill>
                  <a:cs typeface="Times New Roman" panose="02020603050405020304" pitchFamily="18" charset="0"/>
                </a:endParaRPr>
              </a:p>
            </p:txBody>
          </p:sp>
          <p:sp>
            <p:nvSpPr>
              <p:cNvPr id="12" name="TextBox 11"/>
              <p:cNvSpPr txBox="1"/>
              <p:nvPr/>
            </p:nvSpPr>
            <p:spPr>
              <a:xfrm>
                <a:off x="1898067" y="4282301"/>
                <a:ext cx="109004"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ה</a:t>
                </a:r>
                <a:endParaRPr lang="en-US" dirty="0">
                  <a:solidFill>
                    <a:srgbClr val="F9C090"/>
                  </a:solidFill>
                  <a:cs typeface="Times New Roman" panose="02020603050405020304" pitchFamily="18" charset="0"/>
                </a:endParaRPr>
              </a:p>
            </p:txBody>
          </p:sp>
          <p:sp>
            <p:nvSpPr>
              <p:cNvPr id="13" name="TextBox 12"/>
              <p:cNvSpPr txBox="1"/>
              <p:nvPr/>
            </p:nvSpPr>
            <p:spPr>
              <a:xfrm>
                <a:off x="2158712" y="4312850"/>
                <a:ext cx="64120"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ו</a:t>
                </a:r>
                <a:endParaRPr lang="en-US" dirty="0">
                  <a:solidFill>
                    <a:srgbClr val="F9C090"/>
                  </a:solidFill>
                  <a:cs typeface="Times New Roman" panose="02020603050405020304" pitchFamily="18" charset="0"/>
                </a:endParaRPr>
              </a:p>
            </p:txBody>
          </p:sp>
          <p:sp>
            <p:nvSpPr>
              <p:cNvPr id="14" name="TextBox 13"/>
              <p:cNvSpPr txBox="1"/>
              <p:nvPr/>
            </p:nvSpPr>
            <p:spPr>
              <a:xfrm>
                <a:off x="2399248" y="4310449"/>
                <a:ext cx="110608"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ח</a:t>
                </a:r>
                <a:endParaRPr lang="en-US" dirty="0">
                  <a:solidFill>
                    <a:srgbClr val="F9C090"/>
                  </a:solidFill>
                  <a:cs typeface="Times New Roman" panose="02020603050405020304" pitchFamily="18" charset="0"/>
                </a:endParaRPr>
              </a:p>
            </p:txBody>
          </p:sp>
          <p:sp>
            <p:nvSpPr>
              <p:cNvPr id="15" name="TextBox 14"/>
              <p:cNvSpPr txBox="1"/>
              <p:nvPr/>
            </p:nvSpPr>
            <p:spPr>
              <a:xfrm>
                <a:off x="2696857" y="4277925"/>
                <a:ext cx="65724"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ז</a:t>
                </a:r>
                <a:endParaRPr lang="en-US" dirty="0">
                  <a:solidFill>
                    <a:srgbClr val="F9C090"/>
                  </a:solidFill>
                  <a:cs typeface="Times New Roman" panose="02020603050405020304" pitchFamily="18" charset="0"/>
                </a:endParaRPr>
              </a:p>
            </p:txBody>
          </p:sp>
          <p:sp>
            <p:nvSpPr>
              <p:cNvPr id="16" name="TextBox 15"/>
              <p:cNvSpPr txBox="1"/>
              <p:nvPr/>
            </p:nvSpPr>
            <p:spPr>
              <a:xfrm>
                <a:off x="2914280" y="4253696"/>
                <a:ext cx="109004"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ט</a:t>
                </a:r>
                <a:endParaRPr lang="en-US" dirty="0">
                  <a:solidFill>
                    <a:srgbClr val="F9C090"/>
                  </a:solidFill>
                  <a:cs typeface="Times New Roman" panose="02020603050405020304" pitchFamily="18" charset="0"/>
                </a:endParaRPr>
              </a:p>
            </p:txBody>
          </p:sp>
          <p:sp>
            <p:nvSpPr>
              <p:cNvPr id="17" name="TextBox 16"/>
              <p:cNvSpPr txBox="1"/>
              <p:nvPr/>
            </p:nvSpPr>
            <p:spPr>
              <a:xfrm>
                <a:off x="3240881" y="4193400"/>
                <a:ext cx="60914"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י</a:t>
                </a:r>
                <a:endParaRPr lang="en-US" dirty="0">
                  <a:solidFill>
                    <a:srgbClr val="F9C090"/>
                  </a:solidFill>
                  <a:cs typeface="Times New Roman" panose="02020603050405020304" pitchFamily="18" charset="0"/>
                </a:endParaRPr>
              </a:p>
            </p:txBody>
          </p:sp>
          <p:sp>
            <p:nvSpPr>
              <p:cNvPr id="18" name="TextBox 17"/>
              <p:cNvSpPr txBox="1"/>
              <p:nvPr/>
            </p:nvSpPr>
            <p:spPr>
              <a:xfrm>
                <a:off x="3495571" y="4183856"/>
                <a:ext cx="99386"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כ</a:t>
                </a:r>
                <a:endParaRPr lang="en-US" dirty="0">
                  <a:solidFill>
                    <a:srgbClr val="F9C090"/>
                  </a:solidFill>
                  <a:cs typeface="Times New Roman" panose="02020603050405020304" pitchFamily="18" charset="0"/>
                </a:endParaRPr>
              </a:p>
            </p:txBody>
          </p:sp>
          <p:sp>
            <p:nvSpPr>
              <p:cNvPr id="19" name="TextBox 18"/>
              <p:cNvSpPr txBox="1"/>
              <p:nvPr/>
            </p:nvSpPr>
            <p:spPr>
              <a:xfrm>
                <a:off x="3819838" y="4285049"/>
                <a:ext cx="99386"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ל</a:t>
                </a:r>
                <a:endParaRPr lang="en-US" dirty="0">
                  <a:solidFill>
                    <a:srgbClr val="F9C090"/>
                  </a:solidFill>
                  <a:cs typeface="Times New Roman" panose="02020603050405020304" pitchFamily="18" charset="0"/>
                </a:endParaRPr>
              </a:p>
            </p:txBody>
          </p:sp>
          <p:sp>
            <p:nvSpPr>
              <p:cNvPr id="20" name="TextBox 19"/>
              <p:cNvSpPr txBox="1"/>
              <p:nvPr/>
            </p:nvSpPr>
            <p:spPr>
              <a:xfrm>
                <a:off x="4088684" y="4258081"/>
                <a:ext cx="219612" cy="276999"/>
              </a:xfrm>
              <a:prstGeom prst="rect">
                <a:avLst/>
              </a:prstGeom>
              <a:noFill/>
            </p:spPr>
            <p:txBody>
              <a:bodyPr wrap="none" lIns="0" tIns="0" rIns="0" bIns="0" rtlCol="0">
                <a:spAutoFit/>
              </a:bodyPr>
              <a:lstStyle/>
              <a:p>
                <a:r>
                  <a:rPr lang="en-US" sz="1200" dirty="0">
                    <a:solidFill>
                      <a:srgbClr val="F9C090"/>
                    </a:solidFill>
                    <a:latin typeface="Times New Roman" panose="02020603050405020304" pitchFamily="18" charset="0"/>
                    <a:cs typeface="Times New Roman" panose="02020603050405020304" pitchFamily="18" charset="0"/>
                  </a:rPr>
                  <a:t>? </a:t>
                </a:r>
                <a:r>
                  <a:rPr lang="he-IL" dirty="0">
                    <a:solidFill>
                      <a:srgbClr val="F9C090"/>
                    </a:solidFill>
                    <a:latin typeface="Times New Roman" panose="02020603050405020304" pitchFamily="18" charset="0"/>
                    <a:cs typeface="Times New Roman" panose="02020603050405020304" pitchFamily="18" charset="0"/>
                  </a:rPr>
                  <a:t>מ</a:t>
                </a:r>
                <a:endParaRPr lang="en-US" dirty="0">
                  <a:solidFill>
                    <a:srgbClr val="F9C09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462493" y="4573180"/>
                <a:ext cx="70532"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נ</a:t>
                </a:r>
                <a:endParaRPr lang="en-US" dirty="0">
                  <a:solidFill>
                    <a:srgbClr val="F9C090"/>
                  </a:solidFill>
                  <a:cs typeface="Times New Roman" panose="02020603050405020304" pitchFamily="18" charset="0"/>
                </a:endParaRPr>
              </a:p>
            </p:txBody>
          </p:sp>
          <p:sp>
            <p:nvSpPr>
              <p:cNvPr id="22" name="TextBox 21"/>
              <p:cNvSpPr txBox="1"/>
              <p:nvPr/>
            </p:nvSpPr>
            <p:spPr>
              <a:xfrm>
                <a:off x="5058309" y="4635460"/>
                <a:ext cx="109004"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ס</a:t>
                </a:r>
                <a:endParaRPr lang="en-US" dirty="0">
                  <a:solidFill>
                    <a:srgbClr val="F9C090"/>
                  </a:solidFill>
                  <a:cs typeface="Times New Roman" panose="02020603050405020304" pitchFamily="18" charset="0"/>
                </a:endParaRPr>
              </a:p>
            </p:txBody>
          </p:sp>
          <p:sp>
            <p:nvSpPr>
              <p:cNvPr id="23" name="TextBox 22"/>
              <p:cNvSpPr txBox="1"/>
              <p:nvPr/>
            </p:nvSpPr>
            <p:spPr>
              <a:xfrm>
                <a:off x="5296635" y="4404112"/>
                <a:ext cx="100990"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פ</a:t>
                </a:r>
                <a:endParaRPr lang="en-US" dirty="0">
                  <a:solidFill>
                    <a:srgbClr val="F9C090"/>
                  </a:solidFill>
                  <a:cs typeface="Times New Roman" panose="02020603050405020304" pitchFamily="18" charset="0"/>
                </a:endParaRPr>
              </a:p>
            </p:txBody>
          </p:sp>
          <p:sp>
            <p:nvSpPr>
              <p:cNvPr id="24" name="TextBox 23"/>
              <p:cNvSpPr txBox="1"/>
              <p:nvPr/>
            </p:nvSpPr>
            <p:spPr>
              <a:xfrm>
                <a:off x="5588232" y="4443004"/>
                <a:ext cx="104196"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ע</a:t>
                </a:r>
                <a:endParaRPr lang="en-US" dirty="0">
                  <a:solidFill>
                    <a:srgbClr val="F9C090"/>
                  </a:solidFill>
                  <a:cs typeface="Times New Roman" panose="02020603050405020304" pitchFamily="18" charset="0"/>
                </a:endParaRPr>
              </a:p>
            </p:txBody>
          </p:sp>
          <p:sp>
            <p:nvSpPr>
              <p:cNvPr id="25" name="TextBox 24"/>
              <p:cNvSpPr txBox="1"/>
              <p:nvPr/>
            </p:nvSpPr>
            <p:spPr>
              <a:xfrm>
                <a:off x="5896670" y="4567604"/>
                <a:ext cx="105798"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צ</a:t>
                </a:r>
                <a:endParaRPr lang="en-US" dirty="0">
                  <a:solidFill>
                    <a:srgbClr val="F9C090"/>
                  </a:solidFill>
                  <a:cs typeface="Times New Roman" panose="02020603050405020304" pitchFamily="18" charset="0"/>
                </a:endParaRPr>
              </a:p>
            </p:txBody>
          </p:sp>
          <p:sp>
            <p:nvSpPr>
              <p:cNvPr id="26" name="TextBox 25"/>
              <p:cNvSpPr txBox="1"/>
              <p:nvPr/>
            </p:nvSpPr>
            <p:spPr>
              <a:xfrm>
                <a:off x="6205265" y="4606498"/>
                <a:ext cx="109004"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ק</a:t>
                </a:r>
                <a:endParaRPr lang="en-US" dirty="0">
                  <a:solidFill>
                    <a:srgbClr val="F9C090"/>
                  </a:solidFill>
                  <a:cs typeface="Times New Roman" panose="02020603050405020304" pitchFamily="18" charset="0"/>
                </a:endParaRPr>
              </a:p>
            </p:txBody>
          </p:sp>
          <p:sp>
            <p:nvSpPr>
              <p:cNvPr id="27" name="TextBox 26"/>
              <p:cNvSpPr txBox="1"/>
              <p:nvPr/>
            </p:nvSpPr>
            <p:spPr>
              <a:xfrm>
                <a:off x="6458094" y="4659698"/>
                <a:ext cx="109004"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ר</a:t>
                </a:r>
                <a:endParaRPr lang="en-US" dirty="0">
                  <a:solidFill>
                    <a:srgbClr val="F9C090"/>
                  </a:solidFill>
                  <a:cs typeface="Times New Roman" panose="02020603050405020304" pitchFamily="18" charset="0"/>
                </a:endParaRPr>
              </a:p>
            </p:txBody>
          </p:sp>
          <p:sp>
            <p:nvSpPr>
              <p:cNvPr id="28" name="TextBox 27"/>
              <p:cNvSpPr txBox="1"/>
              <p:nvPr/>
            </p:nvSpPr>
            <p:spPr>
              <a:xfrm>
                <a:off x="6767305" y="4499747"/>
                <a:ext cx="141064"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ש</a:t>
                </a:r>
                <a:endParaRPr lang="en-US" dirty="0">
                  <a:solidFill>
                    <a:srgbClr val="F9C090"/>
                  </a:solidFill>
                  <a:cs typeface="Times New Roman" panose="02020603050405020304" pitchFamily="18" charset="0"/>
                </a:endParaRPr>
              </a:p>
            </p:txBody>
          </p:sp>
          <p:sp>
            <p:nvSpPr>
              <p:cNvPr id="29" name="TextBox 28"/>
              <p:cNvSpPr txBox="1"/>
              <p:nvPr/>
            </p:nvSpPr>
            <p:spPr>
              <a:xfrm>
                <a:off x="7156921" y="4562047"/>
                <a:ext cx="115416" cy="276999"/>
              </a:xfrm>
              <a:prstGeom prst="rect">
                <a:avLst/>
              </a:prstGeom>
              <a:noFill/>
            </p:spPr>
            <p:txBody>
              <a:bodyPr wrap="none" lIns="0" tIns="0" rIns="0" bIns="0" rtlCol="0">
                <a:spAutoFit/>
              </a:bodyPr>
              <a:lstStyle/>
              <a:p>
                <a:r>
                  <a:rPr lang="he-IL" dirty="0">
                    <a:solidFill>
                      <a:srgbClr val="F9C090"/>
                    </a:solidFill>
                    <a:cs typeface="Times New Roman" panose="02020603050405020304" pitchFamily="18" charset="0"/>
                  </a:rPr>
                  <a:t>ת</a:t>
                </a:r>
                <a:endParaRPr lang="en-US" dirty="0">
                  <a:solidFill>
                    <a:srgbClr val="F9C090"/>
                  </a:solidFill>
                  <a:cs typeface="Times New Roman" panose="02020603050405020304" pitchFamily="18" charset="0"/>
                </a:endParaRPr>
              </a:p>
            </p:txBody>
          </p:sp>
        </p:grpSp>
        <p:grpSp>
          <p:nvGrpSpPr>
            <p:cNvPr id="30" name="Group 29"/>
            <p:cNvGrpSpPr/>
            <p:nvPr/>
          </p:nvGrpSpPr>
          <p:grpSpPr>
            <a:xfrm>
              <a:off x="876300" y="3393281"/>
              <a:ext cx="6578600" cy="1432719"/>
              <a:chOff x="876300" y="3393281"/>
              <a:chExt cx="6578600" cy="1432719"/>
            </a:xfrm>
          </p:grpSpPr>
          <p:sp>
            <p:nvSpPr>
              <p:cNvPr id="31" name="Freeform 30"/>
              <p:cNvSpPr/>
              <p:nvPr/>
            </p:nvSpPr>
            <p:spPr>
              <a:xfrm>
                <a:off x="3550073" y="3783757"/>
                <a:ext cx="319458" cy="321518"/>
              </a:xfrm>
              <a:custGeom>
                <a:avLst/>
                <a:gdLst>
                  <a:gd name="connsiteX0" fmla="*/ 2752 w 319458"/>
                  <a:gd name="connsiteY0" fmla="*/ 321518 h 321518"/>
                  <a:gd name="connsiteX1" fmla="*/ 2752 w 319458"/>
                  <a:gd name="connsiteY1" fmla="*/ 321518 h 321518"/>
                  <a:gd name="connsiteX2" fmla="*/ 371 w 319458"/>
                  <a:gd name="connsiteY2" fmla="*/ 300087 h 321518"/>
                  <a:gd name="connsiteX3" fmla="*/ 9896 w 319458"/>
                  <a:gd name="connsiteY3" fmla="*/ 285799 h 321518"/>
                  <a:gd name="connsiteX4" fmla="*/ 19421 w 319458"/>
                  <a:gd name="connsiteY4" fmla="*/ 271512 h 321518"/>
                  <a:gd name="connsiteX5" fmla="*/ 24183 w 319458"/>
                  <a:gd name="connsiteY5" fmla="*/ 264368 h 321518"/>
                  <a:gd name="connsiteX6" fmla="*/ 31327 w 319458"/>
                  <a:gd name="connsiteY6" fmla="*/ 250081 h 321518"/>
                  <a:gd name="connsiteX7" fmla="*/ 36090 w 319458"/>
                  <a:gd name="connsiteY7" fmla="*/ 235793 h 321518"/>
                  <a:gd name="connsiteX8" fmla="*/ 40852 w 319458"/>
                  <a:gd name="connsiteY8" fmla="*/ 228649 h 321518"/>
                  <a:gd name="connsiteX9" fmla="*/ 45615 w 319458"/>
                  <a:gd name="connsiteY9" fmla="*/ 214362 h 321518"/>
                  <a:gd name="connsiteX10" fmla="*/ 52758 w 319458"/>
                  <a:gd name="connsiteY10" fmla="*/ 200074 h 321518"/>
                  <a:gd name="connsiteX11" fmla="*/ 59902 w 319458"/>
                  <a:gd name="connsiteY11" fmla="*/ 161974 h 321518"/>
                  <a:gd name="connsiteX12" fmla="*/ 64665 w 319458"/>
                  <a:gd name="connsiteY12" fmla="*/ 145306 h 321518"/>
                  <a:gd name="connsiteX13" fmla="*/ 69427 w 319458"/>
                  <a:gd name="connsiteY13" fmla="*/ 138162 h 321518"/>
                  <a:gd name="connsiteX14" fmla="*/ 71808 w 319458"/>
                  <a:gd name="connsiteY14" fmla="*/ 131018 h 321518"/>
                  <a:gd name="connsiteX15" fmla="*/ 81333 w 319458"/>
                  <a:gd name="connsiteY15" fmla="*/ 116731 h 321518"/>
                  <a:gd name="connsiteX16" fmla="*/ 93240 w 319458"/>
                  <a:gd name="connsiteY16" fmla="*/ 95299 h 321518"/>
                  <a:gd name="connsiteX17" fmla="*/ 98002 w 319458"/>
                  <a:gd name="connsiteY17" fmla="*/ 88156 h 321518"/>
                  <a:gd name="connsiteX18" fmla="*/ 102765 w 319458"/>
                  <a:gd name="connsiteY18" fmla="*/ 81012 h 321518"/>
                  <a:gd name="connsiteX19" fmla="*/ 109908 w 319458"/>
                  <a:gd name="connsiteY19" fmla="*/ 66724 h 321518"/>
                  <a:gd name="connsiteX20" fmla="*/ 117052 w 319458"/>
                  <a:gd name="connsiteY20" fmla="*/ 45293 h 321518"/>
                  <a:gd name="connsiteX21" fmla="*/ 119433 w 319458"/>
                  <a:gd name="connsiteY21" fmla="*/ 38149 h 321518"/>
                  <a:gd name="connsiteX22" fmla="*/ 124196 w 319458"/>
                  <a:gd name="connsiteY22" fmla="*/ 31006 h 321518"/>
                  <a:gd name="connsiteX23" fmla="*/ 131340 w 319458"/>
                  <a:gd name="connsiteY23" fmla="*/ 16718 h 321518"/>
                  <a:gd name="connsiteX24" fmla="*/ 138483 w 319458"/>
                  <a:gd name="connsiteY24" fmla="*/ 14337 h 321518"/>
                  <a:gd name="connsiteX25" fmla="*/ 157533 w 319458"/>
                  <a:gd name="connsiteY25" fmla="*/ 16718 h 321518"/>
                  <a:gd name="connsiteX26" fmla="*/ 174202 w 319458"/>
                  <a:gd name="connsiteY26" fmla="*/ 21481 h 321518"/>
                  <a:gd name="connsiteX27" fmla="*/ 226590 w 319458"/>
                  <a:gd name="connsiteY27" fmla="*/ 19099 h 321518"/>
                  <a:gd name="connsiteX28" fmla="*/ 252783 w 319458"/>
                  <a:gd name="connsiteY28" fmla="*/ 11956 h 321518"/>
                  <a:gd name="connsiteX29" fmla="*/ 288502 w 319458"/>
                  <a:gd name="connsiteY29" fmla="*/ 7193 h 321518"/>
                  <a:gd name="connsiteX30" fmla="*/ 317077 w 319458"/>
                  <a:gd name="connsiteY30" fmla="*/ 49 h 321518"/>
                  <a:gd name="connsiteX31" fmla="*/ 319458 w 319458"/>
                  <a:gd name="connsiteY31" fmla="*/ 49 h 321518"/>
                  <a:gd name="connsiteX32" fmla="*/ 319458 w 319458"/>
                  <a:gd name="connsiteY32" fmla="*/ 49 h 32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9458" h="321518">
                    <a:moveTo>
                      <a:pt x="2752" y="321518"/>
                    </a:moveTo>
                    <a:lnTo>
                      <a:pt x="2752" y="321518"/>
                    </a:lnTo>
                    <a:cubicBezTo>
                      <a:pt x="1958" y="314374"/>
                      <a:pt x="-1039" y="307135"/>
                      <a:pt x="371" y="300087"/>
                    </a:cubicBezTo>
                    <a:cubicBezTo>
                      <a:pt x="1494" y="294474"/>
                      <a:pt x="6721" y="290562"/>
                      <a:pt x="9896" y="285799"/>
                    </a:cubicBezTo>
                    <a:lnTo>
                      <a:pt x="19421" y="271512"/>
                    </a:lnTo>
                    <a:cubicBezTo>
                      <a:pt x="21008" y="269131"/>
                      <a:pt x="23278" y="267083"/>
                      <a:pt x="24183" y="264368"/>
                    </a:cubicBezTo>
                    <a:cubicBezTo>
                      <a:pt x="27470" y="254509"/>
                      <a:pt x="25173" y="259313"/>
                      <a:pt x="31327" y="250081"/>
                    </a:cubicBezTo>
                    <a:cubicBezTo>
                      <a:pt x="32915" y="245318"/>
                      <a:pt x="33305" y="239970"/>
                      <a:pt x="36090" y="235793"/>
                    </a:cubicBezTo>
                    <a:cubicBezTo>
                      <a:pt x="37677" y="233412"/>
                      <a:pt x="39690" y="231264"/>
                      <a:pt x="40852" y="228649"/>
                    </a:cubicBezTo>
                    <a:cubicBezTo>
                      <a:pt x="42891" y="224062"/>
                      <a:pt x="42831" y="218539"/>
                      <a:pt x="45615" y="214362"/>
                    </a:cubicBezTo>
                    <a:cubicBezTo>
                      <a:pt x="51769" y="205129"/>
                      <a:pt x="49472" y="209933"/>
                      <a:pt x="52758" y="200074"/>
                    </a:cubicBezTo>
                    <a:cubicBezTo>
                      <a:pt x="55952" y="174529"/>
                      <a:pt x="53588" y="187232"/>
                      <a:pt x="59902" y="161974"/>
                    </a:cubicBezTo>
                    <a:cubicBezTo>
                      <a:pt x="60667" y="158914"/>
                      <a:pt x="62954" y="148728"/>
                      <a:pt x="64665" y="145306"/>
                    </a:cubicBezTo>
                    <a:cubicBezTo>
                      <a:pt x="65945" y="142746"/>
                      <a:pt x="68147" y="140722"/>
                      <a:pt x="69427" y="138162"/>
                    </a:cubicBezTo>
                    <a:cubicBezTo>
                      <a:pt x="70549" y="135917"/>
                      <a:pt x="70589" y="133212"/>
                      <a:pt x="71808" y="131018"/>
                    </a:cubicBezTo>
                    <a:cubicBezTo>
                      <a:pt x="74588" y="126015"/>
                      <a:pt x="79523" y="122161"/>
                      <a:pt x="81333" y="116731"/>
                    </a:cubicBezTo>
                    <a:cubicBezTo>
                      <a:pt x="85525" y="104157"/>
                      <a:pt x="82323" y="111675"/>
                      <a:pt x="93240" y="95299"/>
                    </a:cubicBezTo>
                    <a:lnTo>
                      <a:pt x="98002" y="88156"/>
                    </a:lnTo>
                    <a:lnTo>
                      <a:pt x="102765" y="81012"/>
                    </a:lnTo>
                    <a:cubicBezTo>
                      <a:pt x="111444" y="54972"/>
                      <a:pt x="97605" y="94405"/>
                      <a:pt x="109908" y="66724"/>
                    </a:cubicBezTo>
                    <a:cubicBezTo>
                      <a:pt x="109914" y="66710"/>
                      <a:pt x="115859" y="48872"/>
                      <a:pt x="117052" y="45293"/>
                    </a:cubicBezTo>
                    <a:cubicBezTo>
                      <a:pt x="117846" y="42912"/>
                      <a:pt x="118040" y="40237"/>
                      <a:pt x="119433" y="38149"/>
                    </a:cubicBezTo>
                    <a:lnTo>
                      <a:pt x="124196" y="31006"/>
                    </a:lnTo>
                    <a:cubicBezTo>
                      <a:pt x="125765" y="26299"/>
                      <a:pt x="127142" y="20076"/>
                      <a:pt x="131340" y="16718"/>
                    </a:cubicBezTo>
                    <a:cubicBezTo>
                      <a:pt x="133300" y="15150"/>
                      <a:pt x="136102" y="15131"/>
                      <a:pt x="138483" y="14337"/>
                    </a:cubicBezTo>
                    <a:cubicBezTo>
                      <a:pt x="144833" y="15131"/>
                      <a:pt x="151221" y="15666"/>
                      <a:pt x="157533" y="16718"/>
                    </a:cubicBezTo>
                    <a:cubicBezTo>
                      <a:pt x="163518" y="17715"/>
                      <a:pt x="168537" y="19592"/>
                      <a:pt x="174202" y="21481"/>
                    </a:cubicBezTo>
                    <a:cubicBezTo>
                      <a:pt x="191665" y="20687"/>
                      <a:pt x="209157" y="20390"/>
                      <a:pt x="226590" y="19099"/>
                    </a:cubicBezTo>
                    <a:cubicBezTo>
                      <a:pt x="253067" y="17138"/>
                      <a:pt x="222689" y="16256"/>
                      <a:pt x="252783" y="11956"/>
                    </a:cubicBezTo>
                    <a:cubicBezTo>
                      <a:pt x="275787" y="8669"/>
                      <a:pt x="263883" y="10270"/>
                      <a:pt x="288502" y="7193"/>
                    </a:cubicBezTo>
                    <a:cubicBezTo>
                      <a:pt x="304868" y="1739"/>
                      <a:pt x="300245" y="2454"/>
                      <a:pt x="317077" y="49"/>
                    </a:cubicBezTo>
                    <a:cubicBezTo>
                      <a:pt x="317863" y="-63"/>
                      <a:pt x="318664" y="49"/>
                      <a:pt x="319458" y="49"/>
                    </a:cubicBezTo>
                    <a:lnTo>
                      <a:pt x="319458" y="49"/>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3693319" y="3657600"/>
                <a:ext cx="188119" cy="138113"/>
              </a:xfrm>
              <a:custGeom>
                <a:avLst/>
                <a:gdLst>
                  <a:gd name="connsiteX0" fmla="*/ 0 w 188119"/>
                  <a:gd name="connsiteY0" fmla="*/ 138113 h 138113"/>
                  <a:gd name="connsiteX1" fmla="*/ 0 w 188119"/>
                  <a:gd name="connsiteY1" fmla="*/ 138113 h 138113"/>
                  <a:gd name="connsiteX2" fmla="*/ 26194 w 188119"/>
                  <a:gd name="connsiteY2" fmla="*/ 121444 h 138113"/>
                  <a:gd name="connsiteX3" fmla="*/ 40481 w 188119"/>
                  <a:gd name="connsiteY3" fmla="*/ 109538 h 138113"/>
                  <a:gd name="connsiteX4" fmla="*/ 47625 w 188119"/>
                  <a:gd name="connsiteY4" fmla="*/ 107156 h 138113"/>
                  <a:gd name="connsiteX5" fmla="*/ 61912 w 188119"/>
                  <a:gd name="connsiteY5" fmla="*/ 97631 h 138113"/>
                  <a:gd name="connsiteX6" fmla="*/ 76200 w 188119"/>
                  <a:gd name="connsiteY6" fmla="*/ 88106 h 138113"/>
                  <a:gd name="connsiteX7" fmla="*/ 83344 w 188119"/>
                  <a:gd name="connsiteY7" fmla="*/ 83344 h 138113"/>
                  <a:gd name="connsiteX8" fmla="*/ 90487 w 188119"/>
                  <a:gd name="connsiteY8" fmla="*/ 80963 h 138113"/>
                  <a:gd name="connsiteX9" fmla="*/ 133350 w 188119"/>
                  <a:gd name="connsiteY9" fmla="*/ 52388 h 138113"/>
                  <a:gd name="connsiteX10" fmla="*/ 147637 w 188119"/>
                  <a:gd name="connsiteY10" fmla="*/ 42863 h 138113"/>
                  <a:gd name="connsiteX11" fmla="*/ 154781 w 188119"/>
                  <a:gd name="connsiteY11" fmla="*/ 38100 h 138113"/>
                  <a:gd name="connsiteX12" fmla="*/ 176212 w 188119"/>
                  <a:gd name="connsiteY12" fmla="*/ 19050 h 138113"/>
                  <a:gd name="connsiteX13" fmla="*/ 188119 w 188119"/>
                  <a:gd name="connsiteY13" fmla="*/ 0 h 138113"/>
                  <a:gd name="connsiteX14" fmla="*/ 188119 w 188119"/>
                  <a:gd name="connsiteY14" fmla="*/ 0 h 13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19" h="138113">
                    <a:moveTo>
                      <a:pt x="0" y="138113"/>
                    </a:moveTo>
                    <a:lnTo>
                      <a:pt x="0" y="138113"/>
                    </a:lnTo>
                    <a:cubicBezTo>
                      <a:pt x="8731" y="132557"/>
                      <a:pt x="18876" y="128763"/>
                      <a:pt x="26194" y="121444"/>
                    </a:cubicBezTo>
                    <a:cubicBezTo>
                      <a:pt x="31463" y="116175"/>
                      <a:pt x="33848" y="112855"/>
                      <a:pt x="40481" y="109538"/>
                    </a:cubicBezTo>
                    <a:cubicBezTo>
                      <a:pt x="42726" y="108415"/>
                      <a:pt x="45431" y="108375"/>
                      <a:pt x="47625" y="107156"/>
                    </a:cubicBezTo>
                    <a:cubicBezTo>
                      <a:pt x="52628" y="104376"/>
                      <a:pt x="57150" y="100806"/>
                      <a:pt x="61912" y="97631"/>
                    </a:cubicBezTo>
                    <a:lnTo>
                      <a:pt x="76200" y="88106"/>
                    </a:lnTo>
                    <a:cubicBezTo>
                      <a:pt x="78581" y="86519"/>
                      <a:pt x="80629" y="84249"/>
                      <a:pt x="83344" y="83344"/>
                    </a:cubicBezTo>
                    <a:lnTo>
                      <a:pt x="90487" y="80963"/>
                    </a:lnTo>
                    <a:lnTo>
                      <a:pt x="133350" y="52388"/>
                    </a:lnTo>
                    <a:lnTo>
                      <a:pt x="147637" y="42863"/>
                    </a:lnTo>
                    <a:cubicBezTo>
                      <a:pt x="150018" y="41275"/>
                      <a:pt x="152757" y="40124"/>
                      <a:pt x="154781" y="38100"/>
                    </a:cubicBezTo>
                    <a:cubicBezTo>
                      <a:pt x="171093" y="21789"/>
                      <a:pt x="163465" y="27550"/>
                      <a:pt x="176212" y="19050"/>
                    </a:cubicBezTo>
                    <a:cubicBezTo>
                      <a:pt x="186722" y="3286"/>
                      <a:pt x="183177" y="9882"/>
                      <a:pt x="188119" y="0"/>
                    </a:cubicBezTo>
                    <a:lnTo>
                      <a:pt x="188119" y="0"/>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3688556" y="3555206"/>
                <a:ext cx="114449" cy="235744"/>
              </a:xfrm>
              <a:custGeom>
                <a:avLst/>
                <a:gdLst>
                  <a:gd name="connsiteX0" fmla="*/ 0 w 114449"/>
                  <a:gd name="connsiteY0" fmla="*/ 235744 h 235744"/>
                  <a:gd name="connsiteX1" fmla="*/ 0 w 114449"/>
                  <a:gd name="connsiteY1" fmla="*/ 235744 h 235744"/>
                  <a:gd name="connsiteX2" fmla="*/ 9525 w 114449"/>
                  <a:gd name="connsiteY2" fmla="*/ 216694 h 235744"/>
                  <a:gd name="connsiteX3" fmla="*/ 14288 w 114449"/>
                  <a:gd name="connsiteY3" fmla="*/ 209550 h 235744"/>
                  <a:gd name="connsiteX4" fmla="*/ 16669 w 114449"/>
                  <a:gd name="connsiteY4" fmla="*/ 202407 h 235744"/>
                  <a:gd name="connsiteX5" fmla="*/ 23813 w 114449"/>
                  <a:gd name="connsiteY5" fmla="*/ 197644 h 235744"/>
                  <a:gd name="connsiteX6" fmla="*/ 33338 w 114449"/>
                  <a:gd name="connsiteY6" fmla="*/ 183357 h 235744"/>
                  <a:gd name="connsiteX7" fmla="*/ 35719 w 114449"/>
                  <a:gd name="connsiteY7" fmla="*/ 176213 h 235744"/>
                  <a:gd name="connsiteX8" fmla="*/ 42863 w 114449"/>
                  <a:gd name="connsiteY8" fmla="*/ 171450 h 235744"/>
                  <a:gd name="connsiteX9" fmla="*/ 54769 w 114449"/>
                  <a:gd name="connsiteY9" fmla="*/ 152400 h 235744"/>
                  <a:gd name="connsiteX10" fmla="*/ 59532 w 114449"/>
                  <a:gd name="connsiteY10" fmla="*/ 138113 h 235744"/>
                  <a:gd name="connsiteX11" fmla="*/ 64294 w 114449"/>
                  <a:gd name="connsiteY11" fmla="*/ 130969 h 235744"/>
                  <a:gd name="connsiteX12" fmla="*/ 66675 w 114449"/>
                  <a:gd name="connsiteY12" fmla="*/ 123825 h 235744"/>
                  <a:gd name="connsiteX13" fmla="*/ 76200 w 114449"/>
                  <a:gd name="connsiteY13" fmla="*/ 109538 h 235744"/>
                  <a:gd name="connsiteX14" fmla="*/ 80963 w 114449"/>
                  <a:gd name="connsiteY14" fmla="*/ 102394 h 235744"/>
                  <a:gd name="connsiteX15" fmla="*/ 85725 w 114449"/>
                  <a:gd name="connsiteY15" fmla="*/ 88107 h 235744"/>
                  <a:gd name="connsiteX16" fmla="*/ 88107 w 114449"/>
                  <a:gd name="connsiteY16" fmla="*/ 80963 h 235744"/>
                  <a:gd name="connsiteX17" fmla="*/ 92869 w 114449"/>
                  <a:gd name="connsiteY17" fmla="*/ 73819 h 235744"/>
                  <a:gd name="connsiteX18" fmla="*/ 97632 w 114449"/>
                  <a:gd name="connsiteY18" fmla="*/ 59532 h 235744"/>
                  <a:gd name="connsiteX19" fmla="*/ 104775 w 114449"/>
                  <a:gd name="connsiteY19" fmla="*/ 38100 h 235744"/>
                  <a:gd name="connsiteX20" fmla="*/ 109538 w 114449"/>
                  <a:gd name="connsiteY20" fmla="*/ 23813 h 235744"/>
                  <a:gd name="connsiteX21" fmla="*/ 114300 w 114449"/>
                  <a:gd name="connsiteY21" fmla="*/ 7144 h 235744"/>
                  <a:gd name="connsiteX22" fmla="*/ 114300 w 114449"/>
                  <a:gd name="connsiteY22" fmla="*/ 0 h 235744"/>
                  <a:gd name="connsiteX23" fmla="*/ 114300 w 114449"/>
                  <a:gd name="connsiteY23" fmla="*/ 0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449" h="235744">
                    <a:moveTo>
                      <a:pt x="0" y="235744"/>
                    </a:moveTo>
                    <a:lnTo>
                      <a:pt x="0" y="235744"/>
                    </a:lnTo>
                    <a:cubicBezTo>
                      <a:pt x="3175" y="229394"/>
                      <a:pt x="6125" y="222927"/>
                      <a:pt x="9525" y="216694"/>
                    </a:cubicBezTo>
                    <a:cubicBezTo>
                      <a:pt x="10896" y="214181"/>
                      <a:pt x="13008" y="212110"/>
                      <a:pt x="14288" y="209550"/>
                    </a:cubicBezTo>
                    <a:cubicBezTo>
                      <a:pt x="15410" y="207305"/>
                      <a:pt x="15101" y="204367"/>
                      <a:pt x="16669" y="202407"/>
                    </a:cubicBezTo>
                    <a:cubicBezTo>
                      <a:pt x="18457" y="200172"/>
                      <a:pt x="21432" y="199232"/>
                      <a:pt x="23813" y="197644"/>
                    </a:cubicBezTo>
                    <a:cubicBezTo>
                      <a:pt x="26988" y="192882"/>
                      <a:pt x="31528" y="188787"/>
                      <a:pt x="33338" y="183357"/>
                    </a:cubicBezTo>
                    <a:cubicBezTo>
                      <a:pt x="34132" y="180976"/>
                      <a:pt x="34151" y="178173"/>
                      <a:pt x="35719" y="176213"/>
                    </a:cubicBezTo>
                    <a:cubicBezTo>
                      <a:pt x="37507" y="173978"/>
                      <a:pt x="40482" y="173038"/>
                      <a:pt x="42863" y="171450"/>
                    </a:cubicBezTo>
                    <a:cubicBezTo>
                      <a:pt x="48530" y="154448"/>
                      <a:pt x="43448" y="159948"/>
                      <a:pt x="54769" y="152400"/>
                    </a:cubicBezTo>
                    <a:cubicBezTo>
                      <a:pt x="56357" y="147638"/>
                      <a:pt x="56748" y="142290"/>
                      <a:pt x="59532" y="138113"/>
                    </a:cubicBezTo>
                    <a:cubicBezTo>
                      <a:pt x="61119" y="135732"/>
                      <a:pt x="63014" y="133529"/>
                      <a:pt x="64294" y="130969"/>
                    </a:cubicBezTo>
                    <a:cubicBezTo>
                      <a:pt x="65416" y="128724"/>
                      <a:pt x="65456" y="126019"/>
                      <a:pt x="66675" y="123825"/>
                    </a:cubicBezTo>
                    <a:cubicBezTo>
                      <a:pt x="69455" y="118822"/>
                      <a:pt x="73025" y="114300"/>
                      <a:pt x="76200" y="109538"/>
                    </a:cubicBezTo>
                    <a:lnTo>
                      <a:pt x="80963" y="102394"/>
                    </a:lnTo>
                    <a:lnTo>
                      <a:pt x="85725" y="88107"/>
                    </a:lnTo>
                    <a:cubicBezTo>
                      <a:pt x="86519" y="85726"/>
                      <a:pt x="86715" y="83052"/>
                      <a:pt x="88107" y="80963"/>
                    </a:cubicBezTo>
                    <a:cubicBezTo>
                      <a:pt x="89694" y="78582"/>
                      <a:pt x="91707" y="76434"/>
                      <a:pt x="92869" y="73819"/>
                    </a:cubicBezTo>
                    <a:cubicBezTo>
                      <a:pt x="94908" y="69232"/>
                      <a:pt x="96044" y="64294"/>
                      <a:pt x="97632" y="59532"/>
                    </a:cubicBezTo>
                    <a:lnTo>
                      <a:pt x="104775" y="38100"/>
                    </a:lnTo>
                    <a:lnTo>
                      <a:pt x="109538" y="23813"/>
                    </a:lnTo>
                    <a:cubicBezTo>
                      <a:pt x="111234" y="18725"/>
                      <a:pt x="113553" y="12376"/>
                      <a:pt x="114300" y="7144"/>
                    </a:cubicBezTo>
                    <a:cubicBezTo>
                      <a:pt x="114637" y="4787"/>
                      <a:pt x="114300" y="2381"/>
                      <a:pt x="114300" y="0"/>
                    </a:cubicBezTo>
                    <a:lnTo>
                      <a:pt x="114300" y="0"/>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683794" y="3459956"/>
                <a:ext cx="71437" cy="314325"/>
              </a:xfrm>
              <a:custGeom>
                <a:avLst/>
                <a:gdLst>
                  <a:gd name="connsiteX0" fmla="*/ 0 w 71437"/>
                  <a:gd name="connsiteY0" fmla="*/ 314325 h 314325"/>
                  <a:gd name="connsiteX1" fmla="*/ 0 w 71437"/>
                  <a:gd name="connsiteY1" fmla="*/ 314325 h 314325"/>
                  <a:gd name="connsiteX2" fmla="*/ 4762 w 71437"/>
                  <a:gd name="connsiteY2" fmla="*/ 292894 h 314325"/>
                  <a:gd name="connsiteX3" fmla="*/ 14287 w 71437"/>
                  <a:gd name="connsiteY3" fmla="*/ 278607 h 314325"/>
                  <a:gd name="connsiteX4" fmla="*/ 19050 w 71437"/>
                  <a:gd name="connsiteY4" fmla="*/ 271463 h 314325"/>
                  <a:gd name="connsiteX5" fmla="*/ 26194 w 71437"/>
                  <a:gd name="connsiteY5" fmla="*/ 230982 h 314325"/>
                  <a:gd name="connsiteX6" fmla="*/ 33337 w 71437"/>
                  <a:gd name="connsiteY6" fmla="*/ 123825 h 314325"/>
                  <a:gd name="connsiteX7" fmla="*/ 38100 w 71437"/>
                  <a:gd name="connsiteY7" fmla="*/ 104775 h 314325"/>
                  <a:gd name="connsiteX8" fmla="*/ 40481 w 71437"/>
                  <a:gd name="connsiteY8" fmla="*/ 97632 h 314325"/>
                  <a:gd name="connsiteX9" fmla="*/ 42862 w 71437"/>
                  <a:gd name="connsiteY9" fmla="*/ 88107 h 314325"/>
                  <a:gd name="connsiteX10" fmla="*/ 50006 w 71437"/>
                  <a:gd name="connsiteY10" fmla="*/ 66675 h 314325"/>
                  <a:gd name="connsiteX11" fmla="*/ 52387 w 71437"/>
                  <a:gd name="connsiteY11" fmla="*/ 59532 h 314325"/>
                  <a:gd name="connsiteX12" fmla="*/ 59531 w 71437"/>
                  <a:gd name="connsiteY12" fmla="*/ 26194 h 314325"/>
                  <a:gd name="connsiteX13" fmla="*/ 64294 w 71437"/>
                  <a:gd name="connsiteY13" fmla="*/ 11907 h 314325"/>
                  <a:gd name="connsiteX14" fmla="*/ 71437 w 71437"/>
                  <a:gd name="connsiteY14" fmla="*/ 0 h 314325"/>
                  <a:gd name="connsiteX15" fmla="*/ 71437 w 71437"/>
                  <a:gd name="connsiteY15" fmla="*/ 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37" h="314325">
                    <a:moveTo>
                      <a:pt x="0" y="314325"/>
                    </a:moveTo>
                    <a:lnTo>
                      <a:pt x="0" y="314325"/>
                    </a:lnTo>
                    <a:cubicBezTo>
                      <a:pt x="1587" y="307181"/>
                      <a:pt x="2044" y="299689"/>
                      <a:pt x="4762" y="292894"/>
                    </a:cubicBezTo>
                    <a:cubicBezTo>
                      <a:pt x="6888" y="287580"/>
                      <a:pt x="11112" y="283369"/>
                      <a:pt x="14287" y="278607"/>
                    </a:cubicBezTo>
                    <a:lnTo>
                      <a:pt x="19050" y="271463"/>
                    </a:lnTo>
                    <a:cubicBezTo>
                      <a:pt x="26584" y="248858"/>
                      <a:pt x="23357" y="262175"/>
                      <a:pt x="26194" y="230982"/>
                    </a:cubicBezTo>
                    <a:cubicBezTo>
                      <a:pt x="26841" y="215463"/>
                      <a:pt x="28903" y="141560"/>
                      <a:pt x="33337" y="123825"/>
                    </a:cubicBezTo>
                    <a:cubicBezTo>
                      <a:pt x="34925" y="117475"/>
                      <a:pt x="36030" y="110985"/>
                      <a:pt x="38100" y="104775"/>
                    </a:cubicBezTo>
                    <a:cubicBezTo>
                      <a:pt x="38894" y="102394"/>
                      <a:pt x="39792" y="100045"/>
                      <a:pt x="40481" y="97632"/>
                    </a:cubicBezTo>
                    <a:cubicBezTo>
                      <a:pt x="41380" y="94485"/>
                      <a:pt x="41922" y="91242"/>
                      <a:pt x="42862" y="88107"/>
                    </a:cubicBezTo>
                    <a:cubicBezTo>
                      <a:pt x="45026" y="80894"/>
                      <a:pt x="47625" y="73819"/>
                      <a:pt x="50006" y="66675"/>
                    </a:cubicBezTo>
                    <a:cubicBezTo>
                      <a:pt x="50800" y="64294"/>
                      <a:pt x="51974" y="62008"/>
                      <a:pt x="52387" y="59532"/>
                    </a:cubicBezTo>
                    <a:cubicBezTo>
                      <a:pt x="54385" y="47550"/>
                      <a:pt x="55578" y="38051"/>
                      <a:pt x="59531" y="26194"/>
                    </a:cubicBezTo>
                    <a:cubicBezTo>
                      <a:pt x="61119" y="21432"/>
                      <a:pt x="61510" y="16084"/>
                      <a:pt x="64294" y="11907"/>
                    </a:cubicBezTo>
                    <a:cubicBezTo>
                      <a:pt x="70040" y="3286"/>
                      <a:pt x="67776" y="7323"/>
                      <a:pt x="71437" y="0"/>
                    </a:cubicBezTo>
                    <a:lnTo>
                      <a:pt x="71437" y="0"/>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4407694" y="4064794"/>
                <a:ext cx="226498" cy="509659"/>
              </a:xfrm>
              <a:custGeom>
                <a:avLst/>
                <a:gdLst>
                  <a:gd name="connsiteX0" fmla="*/ 100012 w 226498"/>
                  <a:gd name="connsiteY0" fmla="*/ 0 h 509659"/>
                  <a:gd name="connsiteX1" fmla="*/ 100012 w 226498"/>
                  <a:gd name="connsiteY1" fmla="*/ 0 h 509659"/>
                  <a:gd name="connsiteX2" fmla="*/ 90487 w 226498"/>
                  <a:gd name="connsiteY2" fmla="*/ 19050 h 509659"/>
                  <a:gd name="connsiteX3" fmla="*/ 85725 w 226498"/>
                  <a:gd name="connsiteY3" fmla="*/ 26194 h 509659"/>
                  <a:gd name="connsiteX4" fmla="*/ 78581 w 226498"/>
                  <a:gd name="connsiteY4" fmla="*/ 40481 h 509659"/>
                  <a:gd name="connsiteX5" fmla="*/ 71437 w 226498"/>
                  <a:gd name="connsiteY5" fmla="*/ 54769 h 509659"/>
                  <a:gd name="connsiteX6" fmla="*/ 66675 w 226498"/>
                  <a:gd name="connsiteY6" fmla="*/ 69056 h 509659"/>
                  <a:gd name="connsiteX7" fmla="*/ 64294 w 226498"/>
                  <a:gd name="connsiteY7" fmla="*/ 76200 h 509659"/>
                  <a:gd name="connsiteX8" fmla="*/ 54769 w 226498"/>
                  <a:gd name="connsiteY8" fmla="*/ 90487 h 509659"/>
                  <a:gd name="connsiteX9" fmla="*/ 50006 w 226498"/>
                  <a:gd name="connsiteY9" fmla="*/ 97631 h 509659"/>
                  <a:gd name="connsiteX10" fmla="*/ 40481 w 226498"/>
                  <a:gd name="connsiteY10" fmla="*/ 119062 h 509659"/>
                  <a:gd name="connsiteX11" fmla="*/ 35719 w 226498"/>
                  <a:gd name="connsiteY11" fmla="*/ 135731 h 509659"/>
                  <a:gd name="connsiteX12" fmla="*/ 28575 w 226498"/>
                  <a:gd name="connsiteY12" fmla="*/ 157162 h 509659"/>
                  <a:gd name="connsiteX13" fmla="*/ 26194 w 226498"/>
                  <a:gd name="connsiteY13" fmla="*/ 164306 h 509659"/>
                  <a:gd name="connsiteX14" fmla="*/ 23812 w 226498"/>
                  <a:gd name="connsiteY14" fmla="*/ 173831 h 509659"/>
                  <a:gd name="connsiteX15" fmla="*/ 21431 w 226498"/>
                  <a:gd name="connsiteY15" fmla="*/ 180975 h 509659"/>
                  <a:gd name="connsiteX16" fmla="*/ 16669 w 226498"/>
                  <a:gd name="connsiteY16" fmla="*/ 207169 h 509659"/>
                  <a:gd name="connsiteX17" fmla="*/ 14287 w 226498"/>
                  <a:gd name="connsiteY17" fmla="*/ 214312 h 509659"/>
                  <a:gd name="connsiteX18" fmla="*/ 11906 w 226498"/>
                  <a:gd name="connsiteY18" fmla="*/ 228600 h 509659"/>
                  <a:gd name="connsiteX19" fmla="*/ 11906 w 226498"/>
                  <a:gd name="connsiteY19" fmla="*/ 402431 h 509659"/>
                  <a:gd name="connsiteX20" fmla="*/ 16669 w 226498"/>
                  <a:gd name="connsiteY20" fmla="*/ 395287 h 509659"/>
                  <a:gd name="connsiteX21" fmla="*/ 30956 w 226498"/>
                  <a:gd name="connsiteY21" fmla="*/ 385762 h 509659"/>
                  <a:gd name="connsiteX22" fmla="*/ 38100 w 226498"/>
                  <a:gd name="connsiteY22" fmla="*/ 381000 h 509659"/>
                  <a:gd name="connsiteX23" fmla="*/ 52387 w 226498"/>
                  <a:gd name="connsiteY23" fmla="*/ 369094 h 509659"/>
                  <a:gd name="connsiteX24" fmla="*/ 69056 w 226498"/>
                  <a:gd name="connsiteY24" fmla="*/ 350044 h 509659"/>
                  <a:gd name="connsiteX25" fmla="*/ 80962 w 226498"/>
                  <a:gd name="connsiteY25" fmla="*/ 328612 h 509659"/>
                  <a:gd name="connsiteX26" fmla="*/ 85725 w 226498"/>
                  <a:gd name="connsiteY26" fmla="*/ 321469 h 509659"/>
                  <a:gd name="connsiteX27" fmla="*/ 97631 w 226498"/>
                  <a:gd name="connsiteY27" fmla="*/ 300037 h 509659"/>
                  <a:gd name="connsiteX28" fmla="*/ 102394 w 226498"/>
                  <a:gd name="connsiteY28" fmla="*/ 292894 h 509659"/>
                  <a:gd name="connsiteX29" fmla="*/ 116681 w 226498"/>
                  <a:gd name="connsiteY29" fmla="*/ 278606 h 509659"/>
                  <a:gd name="connsiteX30" fmla="*/ 126206 w 226498"/>
                  <a:gd name="connsiteY30" fmla="*/ 266700 h 509659"/>
                  <a:gd name="connsiteX31" fmla="*/ 130969 w 226498"/>
                  <a:gd name="connsiteY31" fmla="*/ 259556 h 509659"/>
                  <a:gd name="connsiteX32" fmla="*/ 138112 w 226498"/>
                  <a:gd name="connsiteY32" fmla="*/ 252412 h 509659"/>
                  <a:gd name="connsiteX33" fmla="*/ 150019 w 226498"/>
                  <a:gd name="connsiteY33" fmla="*/ 240506 h 509659"/>
                  <a:gd name="connsiteX34" fmla="*/ 161925 w 226498"/>
                  <a:gd name="connsiteY34" fmla="*/ 226219 h 509659"/>
                  <a:gd name="connsiteX35" fmla="*/ 176212 w 226498"/>
                  <a:gd name="connsiteY35" fmla="*/ 216694 h 509659"/>
                  <a:gd name="connsiteX36" fmla="*/ 190500 w 226498"/>
                  <a:gd name="connsiteY36" fmla="*/ 202406 h 509659"/>
                  <a:gd name="connsiteX37" fmla="*/ 204787 w 226498"/>
                  <a:gd name="connsiteY37" fmla="*/ 192881 h 509659"/>
                  <a:gd name="connsiteX38" fmla="*/ 216694 w 226498"/>
                  <a:gd name="connsiteY38" fmla="*/ 183356 h 509659"/>
                  <a:gd name="connsiteX39" fmla="*/ 221456 w 226498"/>
                  <a:gd name="connsiteY39" fmla="*/ 176212 h 509659"/>
                  <a:gd name="connsiteX40" fmla="*/ 223837 w 226498"/>
                  <a:gd name="connsiteY40" fmla="*/ 195262 h 509659"/>
                  <a:gd name="connsiteX41" fmla="*/ 219075 w 226498"/>
                  <a:gd name="connsiteY41" fmla="*/ 209550 h 509659"/>
                  <a:gd name="connsiteX42" fmla="*/ 216694 w 226498"/>
                  <a:gd name="connsiteY42" fmla="*/ 297656 h 509659"/>
                  <a:gd name="connsiteX43" fmla="*/ 211931 w 226498"/>
                  <a:gd name="connsiteY43" fmla="*/ 347662 h 509659"/>
                  <a:gd name="connsiteX44" fmla="*/ 209550 w 226498"/>
                  <a:gd name="connsiteY44" fmla="*/ 364331 h 509659"/>
                  <a:gd name="connsiteX45" fmla="*/ 204787 w 226498"/>
                  <a:gd name="connsiteY45" fmla="*/ 378619 h 509659"/>
                  <a:gd name="connsiteX46" fmla="*/ 197644 w 226498"/>
                  <a:gd name="connsiteY46" fmla="*/ 402431 h 509659"/>
                  <a:gd name="connsiteX47" fmla="*/ 192881 w 226498"/>
                  <a:gd name="connsiteY47" fmla="*/ 426244 h 509659"/>
                  <a:gd name="connsiteX48" fmla="*/ 190500 w 226498"/>
                  <a:gd name="connsiteY48" fmla="*/ 433387 h 509659"/>
                  <a:gd name="connsiteX49" fmla="*/ 185737 w 226498"/>
                  <a:gd name="connsiteY49" fmla="*/ 440531 h 509659"/>
                  <a:gd name="connsiteX50" fmla="*/ 183356 w 226498"/>
                  <a:gd name="connsiteY50" fmla="*/ 447675 h 509659"/>
                  <a:gd name="connsiteX51" fmla="*/ 159544 w 226498"/>
                  <a:gd name="connsiteY51" fmla="*/ 476250 h 509659"/>
                  <a:gd name="connsiteX52" fmla="*/ 145256 w 226498"/>
                  <a:gd name="connsiteY52" fmla="*/ 485775 h 509659"/>
                  <a:gd name="connsiteX53" fmla="*/ 138112 w 226498"/>
                  <a:gd name="connsiteY53" fmla="*/ 490537 h 509659"/>
                  <a:gd name="connsiteX54" fmla="*/ 116681 w 226498"/>
                  <a:gd name="connsiteY54" fmla="*/ 495300 h 509659"/>
                  <a:gd name="connsiteX55" fmla="*/ 102394 w 226498"/>
                  <a:gd name="connsiteY55" fmla="*/ 500062 h 509659"/>
                  <a:gd name="connsiteX56" fmla="*/ 83344 w 226498"/>
                  <a:gd name="connsiteY56" fmla="*/ 504825 h 509659"/>
                  <a:gd name="connsiteX57" fmla="*/ 50006 w 226498"/>
                  <a:gd name="connsiteY57" fmla="*/ 507206 h 509659"/>
                  <a:gd name="connsiteX58" fmla="*/ 0 w 226498"/>
                  <a:gd name="connsiteY58" fmla="*/ 509587 h 509659"/>
                  <a:gd name="connsiteX59" fmla="*/ 0 w 226498"/>
                  <a:gd name="connsiteY59" fmla="*/ 509587 h 50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26498" h="509659">
                    <a:moveTo>
                      <a:pt x="100012" y="0"/>
                    </a:moveTo>
                    <a:lnTo>
                      <a:pt x="100012" y="0"/>
                    </a:lnTo>
                    <a:cubicBezTo>
                      <a:pt x="96837" y="6350"/>
                      <a:pt x="93887" y="12817"/>
                      <a:pt x="90487" y="19050"/>
                    </a:cubicBezTo>
                    <a:cubicBezTo>
                      <a:pt x="89117" y="21562"/>
                      <a:pt x="87005" y="23634"/>
                      <a:pt x="85725" y="26194"/>
                    </a:cubicBezTo>
                    <a:cubicBezTo>
                      <a:pt x="75871" y="45903"/>
                      <a:pt x="92226" y="20015"/>
                      <a:pt x="78581" y="40481"/>
                    </a:cubicBezTo>
                    <a:cubicBezTo>
                      <a:pt x="69899" y="66530"/>
                      <a:pt x="83745" y="27077"/>
                      <a:pt x="71437" y="54769"/>
                    </a:cubicBezTo>
                    <a:cubicBezTo>
                      <a:pt x="69398" y="59356"/>
                      <a:pt x="68262" y="64294"/>
                      <a:pt x="66675" y="69056"/>
                    </a:cubicBezTo>
                    <a:cubicBezTo>
                      <a:pt x="65881" y="71437"/>
                      <a:pt x="65686" y="74111"/>
                      <a:pt x="64294" y="76200"/>
                    </a:cubicBezTo>
                    <a:lnTo>
                      <a:pt x="54769" y="90487"/>
                    </a:lnTo>
                    <a:lnTo>
                      <a:pt x="50006" y="97631"/>
                    </a:lnTo>
                    <a:cubicBezTo>
                      <a:pt x="44339" y="114634"/>
                      <a:pt x="48029" y="107742"/>
                      <a:pt x="40481" y="119062"/>
                    </a:cubicBezTo>
                    <a:cubicBezTo>
                      <a:pt x="32469" y="143100"/>
                      <a:pt x="44701" y="105792"/>
                      <a:pt x="35719" y="135731"/>
                    </a:cubicBezTo>
                    <a:cubicBezTo>
                      <a:pt x="33555" y="142944"/>
                      <a:pt x="30956" y="150018"/>
                      <a:pt x="28575" y="157162"/>
                    </a:cubicBezTo>
                    <a:cubicBezTo>
                      <a:pt x="27781" y="159543"/>
                      <a:pt x="26803" y="161871"/>
                      <a:pt x="26194" y="164306"/>
                    </a:cubicBezTo>
                    <a:cubicBezTo>
                      <a:pt x="25400" y="167481"/>
                      <a:pt x="24711" y="170684"/>
                      <a:pt x="23812" y="173831"/>
                    </a:cubicBezTo>
                    <a:cubicBezTo>
                      <a:pt x="23122" y="176245"/>
                      <a:pt x="22040" y="178540"/>
                      <a:pt x="21431" y="180975"/>
                    </a:cubicBezTo>
                    <a:cubicBezTo>
                      <a:pt x="17090" y="198343"/>
                      <a:pt x="20925" y="188021"/>
                      <a:pt x="16669" y="207169"/>
                    </a:cubicBezTo>
                    <a:cubicBezTo>
                      <a:pt x="16124" y="209619"/>
                      <a:pt x="15081" y="211931"/>
                      <a:pt x="14287" y="214312"/>
                    </a:cubicBezTo>
                    <a:cubicBezTo>
                      <a:pt x="13493" y="219075"/>
                      <a:pt x="12411" y="223798"/>
                      <a:pt x="11906" y="228600"/>
                    </a:cubicBezTo>
                    <a:cubicBezTo>
                      <a:pt x="5568" y="288815"/>
                      <a:pt x="10751" y="333124"/>
                      <a:pt x="11906" y="402431"/>
                    </a:cubicBezTo>
                    <a:cubicBezTo>
                      <a:pt x="13494" y="400050"/>
                      <a:pt x="14515" y="397172"/>
                      <a:pt x="16669" y="395287"/>
                    </a:cubicBezTo>
                    <a:cubicBezTo>
                      <a:pt x="20976" y="391518"/>
                      <a:pt x="26194" y="388937"/>
                      <a:pt x="30956" y="385762"/>
                    </a:cubicBezTo>
                    <a:cubicBezTo>
                      <a:pt x="33337" y="384175"/>
                      <a:pt x="36076" y="383024"/>
                      <a:pt x="38100" y="381000"/>
                    </a:cubicBezTo>
                    <a:cubicBezTo>
                      <a:pt x="47267" y="371833"/>
                      <a:pt x="42442" y="375724"/>
                      <a:pt x="52387" y="369094"/>
                    </a:cubicBezTo>
                    <a:cubicBezTo>
                      <a:pt x="63499" y="352425"/>
                      <a:pt x="57149" y="357981"/>
                      <a:pt x="69056" y="350044"/>
                    </a:cubicBezTo>
                    <a:cubicBezTo>
                      <a:pt x="73246" y="337471"/>
                      <a:pt x="70046" y="344986"/>
                      <a:pt x="80962" y="328612"/>
                    </a:cubicBezTo>
                    <a:lnTo>
                      <a:pt x="85725" y="321469"/>
                    </a:lnTo>
                    <a:cubicBezTo>
                      <a:pt x="89915" y="308896"/>
                      <a:pt x="86715" y="316411"/>
                      <a:pt x="97631" y="300037"/>
                    </a:cubicBezTo>
                    <a:cubicBezTo>
                      <a:pt x="99218" y="297656"/>
                      <a:pt x="100370" y="294918"/>
                      <a:pt x="102394" y="292894"/>
                    </a:cubicBezTo>
                    <a:lnTo>
                      <a:pt x="116681" y="278606"/>
                    </a:lnTo>
                    <a:cubicBezTo>
                      <a:pt x="121316" y="264698"/>
                      <a:pt x="115435" y="277470"/>
                      <a:pt x="126206" y="266700"/>
                    </a:cubicBezTo>
                    <a:cubicBezTo>
                      <a:pt x="128230" y="264676"/>
                      <a:pt x="129137" y="261755"/>
                      <a:pt x="130969" y="259556"/>
                    </a:cubicBezTo>
                    <a:cubicBezTo>
                      <a:pt x="133125" y="256969"/>
                      <a:pt x="135956" y="254999"/>
                      <a:pt x="138112" y="252412"/>
                    </a:cubicBezTo>
                    <a:cubicBezTo>
                      <a:pt x="148032" y="240508"/>
                      <a:pt x="136924" y="249236"/>
                      <a:pt x="150019" y="240506"/>
                    </a:cubicBezTo>
                    <a:cubicBezTo>
                      <a:pt x="154253" y="234153"/>
                      <a:pt x="155576" y="231157"/>
                      <a:pt x="161925" y="226219"/>
                    </a:cubicBezTo>
                    <a:cubicBezTo>
                      <a:pt x="166443" y="222705"/>
                      <a:pt x="172165" y="220741"/>
                      <a:pt x="176212" y="216694"/>
                    </a:cubicBezTo>
                    <a:cubicBezTo>
                      <a:pt x="180975" y="211931"/>
                      <a:pt x="184896" y="206142"/>
                      <a:pt x="190500" y="202406"/>
                    </a:cubicBezTo>
                    <a:lnTo>
                      <a:pt x="204787" y="192881"/>
                    </a:lnTo>
                    <a:cubicBezTo>
                      <a:pt x="218439" y="172404"/>
                      <a:pt x="200260" y="196504"/>
                      <a:pt x="216694" y="183356"/>
                    </a:cubicBezTo>
                    <a:cubicBezTo>
                      <a:pt x="218929" y="181568"/>
                      <a:pt x="219869" y="178593"/>
                      <a:pt x="221456" y="176212"/>
                    </a:cubicBezTo>
                    <a:cubicBezTo>
                      <a:pt x="227928" y="185919"/>
                      <a:pt x="227539" y="181688"/>
                      <a:pt x="223837" y="195262"/>
                    </a:cubicBezTo>
                    <a:cubicBezTo>
                      <a:pt x="222516" y="200105"/>
                      <a:pt x="219075" y="209550"/>
                      <a:pt x="219075" y="209550"/>
                    </a:cubicBezTo>
                    <a:cubicBezTo>
                      <a:pt x="218281" y="238919"/>
                      <a:pt x="217762" y="268296"/>
                      <a:pt x="216694" y="297656"/>
                    </a:cubicBezTo>
                    <a:cubicBezTo>
                      <a:pt x="215151" y="340091"/>
                      <a:pt x="218666" y="327458"/>
                      <a:pt x="211931" y="347662"/>
                    </a:cubicBezTo>
                    <a:cubicBezTo>
                      <a:pt x="211137" y="353218"/>
                      <a:pt x="210812" y="358862"/>
                      <a:pt x="209550" y="364331"/>
                    </a:cubicBezTo>
                    <a:cubicBezTo>
                      <a:pt x="208421" y="369223"/>
                      <a:pt x="206375" y="373856"/>
                      <a:pt x="204787" y="378619"/>
                    </a:cubicBezTo>
                    <a:cubicBezTo>
                      <a:pt x="202143" y="386552"/>
                      <a:pt x="199399" y="394240"/>
                      <a:pt x="197644" y="402431"/>
                    </a:cubicBezTo>
                    <a:cubicBezTo>
                      <a:pt x="195948" y="410346"/>
                      <a:pt x="195441" y="418565"/>
                      <a:pt x="192881" y="426244"/>
                    </a:cubicBezTo>
                    <a:cubicBezTo>
                      <a:pt x="192087" y="428625"/>
                      <a:pt x="191622" y="431142"/>
                      <a:pt x="190500" y="433387"/>
                    </a:cubicBezTo>
                    <a:cubicBezTo>
                      <a:pt x="189220" y="435947"/>
                      <a:pt x="187325" y="438150"/>
                      <a:pt x="185737" y="440531"/>
                    </a:cubicBezTo>
                    <a:cubicBezTo>
                      <a:pt x="184943" y="442912"/>
                      <a:pt x="184575" y="445481"/>
                      <a:pt x="183356" y="447675"/>
                    </a:cubicBezTo>
                    <a:cubicBezTo>
                      <a:pt x="178190" y="456975"/>
                      <a:pt x="168353" y="470378"/>
                      <a:pt x="159544" y="476250"/>
                    </a:cubicBezTo>
                    <a:lnTo>
                      <a:pt x="145256" y="485775"/>
                    </a:lnTo>
                    <a:cubicBezTo>
                      <a:pt x="142875" y="487362"/>
                      <a:pt x="140827" y="489632"/>
                      <a:pt x="138112" y="490537"/>
                    </a:cubicBezTo>
                    <a:cubicBezTo>
                      <a:pt x="117692" y="497347"/>
                      <a:pt x="150175" y="486927"/>
                      <a:pt x="116681" y="495300"/>
                    </a:cubicBezTo>
                    <a:cubicBezTo>
                      <a:pt x="111811" y="496517"/>
                      <a:pt x="107156" y="498475"/>
                      <a:pt x="102394" y="500062"/>
                    </a:cubicBezTo>
                    <a:cubicBezTo>
                      <a:pt x="95108" y="502491"/>
                      <a:pt x="91751" y="503940"/>
                      <a:pt x="83344" y="504825"/>
                    </a:cubicBezTo>
                    <a:cubicBezTo>
                      <a:pt x="72264" y="505991"/>
                      <a:pt x="61111" y="506318"/>
                      <a:pt x="50006" y="507206"/>
                    </a:cubicBezTo>
                    <a:cubicBezTo>
                      <a:pt x="11257" y="510306"/>
                      <a:pt x="36789" y="509587"/>
                      <a:pt x="0" y="509587"/>
                    </a:cubicBezTo>
                    <a:lnTo>
                      <a:pt x="0" y="509587"/>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4221956" y="3943350"/>
                <a:ext cx="95964" cy="126985"/>
              </a:xfrm>
              <a:custGeom>
                <a:avLst/>
                <a:gdLst>
                  <a:gd name="connsiteX0" fmla="*/ 0 w 95964"/>
                  <a:gd name="connsiteY0" fmla="*/ 0 h 126985"/>
                  <a:gd name="connsiteX1" fmla="*/ 0 w 95964"/>
                  <a:gd name="connsiteY1" fmla="*/ 0 h 126985"/>
                  <a:gd name="connsiteX2" fmla="*/ 14288 w 95964"/>
                  <a:gd name="connsiteY2" fmla="*/ 16669 h 126985"/>
                  <a:gd name="connsiteX3" fmla="*/ 16669 w 95964"/>
                  <a:gd name="connsiteY3" fmla="*/ 23813 h 126985"/>
                  <a:gd name="connsiteX4" fmla="*/ 11907 w 95964"/>
                  <a:gd name="connsiteY4" fmla="*/ 59531 h 126985"/>
                  <a:gd name="connsiteX5" fmla="*/ 9525 w 95964"/>
                  <a:gd name="connsiteY5" fmla="*/ 76200 h 126985"/>
                  <a:gd name="connsiteX6" fmla="*/ 11907 w 95964"/>
                  <a:gd name="connsiteY6" fmla="*/ 102394 h 126985"/>
                  <a:gd name="connsiteX7" fmla="*/ 9525 w 95964"/>
                  <a:gd name="connsiteY7" fmla="*/ 126206 h 126985"/>
                  <a:gd name="connsiteX8" fmla="*/ 16669 w 95964"/>
                  <a:gd name="connsiteY8" fmla="*/ 123825 h 126985"/>
                  <a:gd name="connsiteX9" fmla="*/ 28575 w 95964"/>
                  <a:gd name="connsiteY9" fmla="*/ 111919 h 126985"/>
                  <a:gd name="connsiteX10" fmla="*/ 33338 w 95964"/>
                  <a:gd name="connsiteY10" fmla="*/ 104775 h 126985"/>
                  <a:gd name="connsiteX11" fmla="*/ 47625 w 95964"/>
                  <a:gd name="connsiteY11" fmla="*/ 95250 h 126985"/>
                  <a:gd name="connsiteX12" fmla="*/ 54769 w 95964"/>
                  <a:gd name="connsiteY12" fmla="*/ 90488 h 126985"/>
                  <a:gd name="connsiteX13" fmla="*/ 61913 w 95964"/>
                  <a:gd name="connsiteY13" fmla="*/ 85725 h 126985"/>
                  <a:gd name="connsiteX14" fmla="*/ 64294 w 95964"/>
                  <a:gd name="connsiteY14" fmla="*/ 78581 h 126985"/>
                  <a:gd name="connsiteX15" fmla="*/ 78582 w 95964"/>
                  <a:gd name="connsiteY15" fmla="*/ 64294 h 126985"/>
                  <a:gd name="connsiteX16" fmla="*/ 85725 w 95964"/>
                  <a:gd name="connsiteY16" fmla="*/ 50006 h 126985"/>
                  <a:gd name="connsiteX17" fmla="*/ 92869 w 95964"/>
                  <a:gd name="connsiteY17" fmla="*/ 54769 h 126985"/>
                  <a:gd name="connsiteX18" fmla="*/ 95250 w 95964"/>
                  <a:gd name="connsiteY18" fmla="*/ 97631 h 126985"/>
                  <a:gd name="connsiteX19" fmla="*/ 95250 w 95964"/>
                  <a:gd name="connsiteY19" fmla="*/ 100013 h 1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964" h="126985">
                    <a:moveTo>
                      <a:pt x="0" y="0"/>
                    </a:moveTo>
                    <a:lnTo>
                      <a:pt x="0" y="0"/>
                    </a:lnTo>
                    <a:cubicBezTo>
                      <a:pt x="4763" y="5556"/>
                      <a:pt x="10091" y="10674"/>
                      <a:pt x="14288" y="16669"/>
                    </a:cubicBezTo>
                    <a:cubicBezTo>
                      <a:pt x="15727" y="18725"/>
                      <a:pt x="16669" y="21303"/>
                      <a:pt x="16669" y="23813"/>
                    </a:cubicBezTo>
                    <a:cubicBezTo>
                      <a:pt x="16669" y="56641"/>
                      <a:pt x="15415" y="40241"/>
                      <a:pt x="11907" y="59531"/>
                    </a:cubicBezTo>
                    <a:cubicBezTo>
                      <a:pt x="10903" y="65053"/>
                      <a:pt x="10319" y="70644"/>
                      <a:pt x="9525" y="76200"/>
                    </a:cubicBezTo>
                    <a:cubicBezTo>
                      <a:pt x="10319" y="84931"/>
                      <a:pt x="11907" y="93627"/>
                      <a:pt x="11907" y="102394"/>
                    </a:cubicBezTo>
                    <a:cubicBezTo>
                      <a:pt x="11907" y="110371"/>
                      <a:pt x="7795" y="118419"/>
                      <a:pt x="9525" y="126206"/>
                    </a:cubicBezTo>
                    <a:cubicBezTo>
                      <a:pt x="10069" y="128656"/>
                      <a:pt x="14288" y="124619"/>
                      <a:pt x="16669" y="123825"/>
                    </a:cubicBezTo>
                    <a:cubicBezTo>
                      <a:pt x="29371" y="104773"/>
                      <a:pt x="12700" y="127794"/>
                      <a:pt x="28575" y="111919"/>
                    </a:cubicBezTo>
                    <a:cubicBezTo>
                      <a:pt x="30599" y="109895"/>
                      <a:pt x="31184" y="106660"/>
                      <a:pt x="33338" y="104775"/>
                    </a:cubicBezTo>
                    <a:cubicBezTo>
                      <a:pt x="37645" y="101006"/>
                      <a:pt x="42863" y="98425"/>
                      <a:pt x="47625" y="95250"/>
                    </a:cubicBezTo>
                    <a:lnTo>
                      <a:pt x="54769" y="90488"/>
                    </a:lnTo>
                    <a:lnTo>
                      <a:pt x="61913" y="85725"/>
                    </a:lnTo>
                    <a:cubicBezTo>
                      <a:pt x="62707" y="83344"/>
                      <a:pt x="62753" y="80562"/>
                      <a:pt x="64294" y="78581"/>
                    </a:cubicBezTo>
                    <a:cubicBezTo>
                      <a:pt x="68429" y="73265"/>
                      <a:pt x="78582" y="64294"/>
                      <a:pt x="78582" y="64294"/>
                    </a:cubicBezTo>
                    <a:cubicBezTo>
                      <a:pt x="79362" y="61954"/>
                      <a:pt x="82428" y="50665"/>
                      <a:pt x="85725" y="50006"/>
                    </a:cubicBezTo>
                    <a:cubicBezTo>
                      <a:pt x="88531" y="49445"/>
                      <a:pt x="90488" y="53181"/>
                      <a:pt x="92869" y="54769"/>
                    </a:cubicBezTo>
                    <a:cubicBezTo>
                      <a:pt x="97945" y="75075"/>
                      <a:pt x="95250" y="61021"/>
                      <a:pt x="95250" y="97631"/>
                    </a:cubicBezTo>
                    <a:lnTo>
                      <a:pt x="95250" y="100013"/>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5283994" y="3902869"/>
                <a:ext cx="250031" cy="450056"/>
              </a:xfrm>
              <a:custGeom>
                <a:avLst/>
                <a:gdLst>
                  <a:gd name="connsiteX0" fmla="*/ 250031 w 250031"/>
                  <a:gd name="connsiteY0" fmla="*/ 0 h 450056"/>
                  <a:gd name="connsiteX1" fmla="*/ 250031 w 250031"/>
                  <a:gd name="connsiteY1" fmla="*/ 0 h 450056"/>
                  <a:gd name="connsiteX2" fmla="*/ 233362 w 250031"/>
                  <a:gd name="connsiteY2" fmla="*/ 16669 h 450056"/>
                  <a:gd name="connsiteX3" fmla="*/ 226219 w 250031"/>
                  <a:gd name="connsiteY3" fmla="*/ 21431 h 450056"/>
                  <a:gd name="connsiteX4" fmla="*/ 211931 w 250031"/>
                  <a:gd name="connsiteY4" fmla="*/ 35719 h 450056"/>
                  <a:gd name="connsiteX5" fmla="*/ 204787 w 250031"/>
                  <a:gd name="connsiteY5" fmla="*/ 40481 h 450056"/>
                  <a:gd name="connsiteX6" fmla="*/ 192881 w 250031"/>
                  <a:gd name="connsiteY6" fmla="*/ 54769 h 450056"/>
                  <a:gd name="connsiteX7" fmla="*/ 185737 w 250031"/>
                  <a:gd name="connsiteY7" fmla="*/ 59531 h 450056"/>
                  <a:gd name="connsiteX8" fmla="*/ 173831 w 250031"/>
                  <a:gd name="connsiteY8" fmla="*/ 69056 h 450056"/>
                  <a:gd name="connsiteX9" fmla="*/ 169069 w 250031"/>
                  <a:gd name="connsiteY9" fmla="*/ 76200 h 450056"/>
                  <a:gd name="connsiteX10" fmla="*/ 147637 w 250031"/>
                  <a:gd name="connsiteY10" fmla="*/ 90487 h 450056"/>
                  <a:gd name="connsiteX11" fmla="*/ 140494 w 250031"/>
                  <a:gd name="connsiteY11" fmla="*/ 95250 h 450056"/>
                  <a:gd name="connsiteX12" fmla="*/ 107156 w 250031"/>
                  <a:gd name="connsiteY12" fmla="*/ 104775 h 450056"/>
                  <a:gd name="connsiteX13" fmla="*/ 100012 w 250031"/>
                  <a:gd name="connsiteY13" fmla="*/ 107156 h 450056"/>
                  <a:gd name="connsiteX14" fmla="*/ 85725 w 250031"/>
                  <a:gd name="connsiteY14" fmla="*/ 116681 h 450056"/>
                  <a:gd name="connsiteX15" fmla="*/ 78581 w 250031"/>
                  <a:gd name="connsiteY15" fmla="*/ 121444 h 450056"/>
                  <a:gd name="connsiteX16" fmla="*/ 71437 w 250031"/>
                  <a:gd name="connsiteY16" fmla="*/ 123825 h 450056"/>
                  <a:gd name="connsiteX17" fmla="*/ 66675 w 250031"/>
                  <a:gd name="connsiteY17" fmla="*/ 130969 h 450056"/>
                  <a:gd name="connsiteX18" fmla="*/ 52387 w 250031"/>
                  <a:gd name="connsiteY18" fmla="*/ 145256 h 450056"/>
                  <a:gd name="connsiteX19" fmla="*/ 42862 w 250031"/>
                  <a:gd name="connsiteY19" fmla="*/ 159544 h 450056"/>
                  <a:gd name="connsiteX20" fmla="*/ 38100 w 250031"/>
                  <a:gd name="connsiteY20" fmla="*/ 173831 h 450056"/>
                  <a:gd name="connsiteX21" fmla="*/ 35719 w 250031"/>
                  <a:gd name="connsiteY21" fmla="*/ 180975 h 450056"/>
                  <a:gd name="connsiteX22" fmla="*/ 30956 w 250031"/>
                  <a:gd name="connsiteY22" fmla="*/ 188119 h 450056"/>
                  <a:gd name="connsiteX23" fmla="*/ 33337 w 250031"/>
                  <a:gd name="connsiteY23" fmla="*/ 285750 h 450056"/>
                  <a:gd name="connsiteX24" fmla="*/ 35719 w 250031"/>
                  <a:gd name="connsiteY24" fmla="*/ 295275 h 450056"/>
                  <a:gd name="connsiteX25" fmla="*/ 42862 w 250031"/>
                  <a:gd name="connsiteY25" fmla="*/ 316706 h 450056"/>
                  <a:gd name="connsiteX26" fmla="*/ 45244 w 250031"/>
                  <a:gd name="connsiteY26" fmla="*/ 323850 h 450056"/>
                  <a:gd name="connsiteX27" fmla="*/ 47625 w 250031"/>
                  <a:gd name="connsiteY27" fmla="*/ 335756 h 450056"/>
                  <a:gd name="connsiteX28" fmla="*/ 50006 w 250031"/>
                  <a:gd name="connsiteY28" fmla="*/ 350044 h 450056"/>
                  <a:gd name="connsiteX29" fmla="*/ 54769 w 250031"/>
                  <a:gd name="connsiteY29" fmla="*/ 373856 h 450056"/>
                  <a:gd name="connsiteX30" fmla="*/ 52387 w 250031"/>
                  <a:gd name="connsiteY30" fmla="*/ 407194 h 450056"/>
                  <a:gd name="connsiteX31" fmla="*/ 33337 w 250031"/>
                  <a:gd name="connsiteY31" fmla="*/ 423862 h 450056"/>
                  <a:gd name="connsiteX32" fmla="*/ 19050 w 250031"/>
                  <a:gd name="connsiteY32" fmla="*/ 433387 h 450056"/>
                  <a:gd name="connsiteX33" fmla="*/ 11906 w 250031"/>
                  <a:gd name="connsiteY33" fmla="*/ 438150 h 450056"/>
                  <a:gd name="connsiteX34" fmla="*/ 0 w 250031"/>
                  <a:gd name="connsiteY34" fmla="*/ 450056 h 450056"/>
                  <a:gd name="connsiteX35" fmla="*/ 0 w 250031"/>
                  <a:gd name="connsiteY35" fmla="*/ 450056 h 45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0031" h="450056">
                    <a:moveTo>
                      <a:pt x="250031" y="0"/>
                    </a:moveTo>
                    <a:lnTo>
                      <a:pt x="250031" y="0"/>
                    </a:lnTo>
                    <a:cubicBezTo>
                      <a:pt x="244475" y="5556"/>
                      <a:pt x="239203" y="11412"/>
                      <a:pt x="233362" y="16669"/>
                    </a:cubicBezTo>
                    <a:cubicBezTo>
                      <a:pt x="231235" y="18583"/>
                      <a:pt x="228358" y="19530"/>
                      <a:pt x="226219" y="21431"/>
                    </a:cubicBezTo>
                    <a:cubicBezTo>
                      <a:pt x="221185" y="25906"/>
                      <a:pt x="217535" y="31983"/>
                      <a:pt x="211931" y="35719"/>
                    </a:cubicBezTo>
                    <a:cubicBezTo>
                      <a:pt x="209550" y="37306"/>
                      <a:pt x="206986" y="38649"/>
                      <a:pt x="204787" y="40481"/>
                    </a:cubicBezTo>
                    <a:cubicBezTo>
                      <a:pt x="181381" y="59986"/>
                      <a:pt x="211614" y="36037"/>
                      <a:pt x="192881" y="54769"/>
                    </a:cubicBezTo>
                    <a:cubicBezTo>
                      <a:pt x="190857" y="56793"/>
                      <a:pt x="188118" y="57944"/>
                      <a:pt x="185737" y="59531"/>
                    </a:cubicBezTo>
                    <a:cubicBezTo>
                      <a:pt x="172090" y="80004"/>
                      <a:pt x="190262" y="55911"/>
                      <a:pt x="173831" y="69056"/>
                    </a:cubicBezTo>
                    <a:cubicBezTo>
                      <a:pt x="171596" y="70844"/>
                      <a:pt x="171223" y="74315"/>
                      <a:pt x="169069" y="76200"/>
                    </a:cubicBezTo>
                    <a:cubicBezTo>
                      <a:pt x="169059" y="76208"/>
                      <a:pt x="151214" y="88102"/>
                      <a:pt x="147637" y="90487"/>
                    </a:cubicBezTo>
                    <a:cubicBezTo>
                      <a:pt x="145256" y="92074"/>
                      <a:pt x="143270" y="94556"/>
                      <a:pt x="140494" y="95250"/>
                    </a:cubicBezTo>
                    <a:cubicBezTo>
                      <a:pt x="116566" y="101231"/>
                      <a:pt x="127659" y="97941"/>
                      <a:pt x="107156" y="104775"/>
                    </a:cubicBezTo>
                    <a:lnTo>
                      <a:pt x="100012" y="107156"/>
                    </a:lnTo>
                    <a:lnTo>
                      <a:pt x="85725" y="116681"/>
                    </a:lnTo>
                    <a:cubicBezTo>
                      <a:pt x="83344" y="118269"/>
                      <a:pt x="81296" y="120539"/>
                      <a:pt x="78581" y="121444"/>
                    </a:cubicBezTo>
                    <a:lnTo>
                      <a:pt x="71437" y="123825"/>
                    </a:lnTo>
                    <a:cubicBezTo>
                      <a:pt x="69850" y="126206"/>
                      <a:pt x="68576" y="128830"/>
                      <a:pt x="66675" y="130969"/>
                    </a:cubicBezTo>
                    <a:cubicBezTo>
                      <a:pt x="62200" y="136003"/>
                      <a:pt x="56123" y="139652"/>
                      <a:pt x="52387" y="145256"/>
                    </a:cubicBezTo>
                    <a:lnTo>
                      <a:pt x="42862" y="159544"/>
                    </a:lnTo>
                    <a:lnTo>
                      <a:pt x="38100" y="173831"/>
                    </a:lnTo>
                    <a:cubicBezTo>
                      <a:pt x="37306" y="176212"/>
                      <a:pt x="37111" y="178887"/>
                      <a:pt x="35719" y="180975"/>
                    </a:cubicBezTo>
                    <a:lnTo>
                      <a:pt x="30956" y="188119"/>
                    </a:lnTo>
                    <a:cubicBezTo>
                      <a:pt x="31750" y="220663"/>
                      <a:pt x="31891" y="253229"/>
                      <a:pt x="33337" y="285750"/>
                    </a:cubicBezTo>
                    <a:cubicBezTo>
                      <a:pt x="33482" y="289020"/>
                      <a:pt x="34779" y="292140"/>
                      <a:pt x="35719" y="295275"/>
                    </a:cubicBezTo>
                    <a:cubicBezTo>
                      <a:pt x="37883" y="302487"/>
                      <a:pt x="40481" y="309562"/>
                      <a:pt x="42862" y="316706"/>
                    </a:cubicBezTo>
                    <a:cubicBezTo>
                      <a:pt x="43656" y="319087"/>
                      <a:pt x="44752" y="321389"/>
                      <a:pt x="45244" y="323850"/>
                    </a:cubicBezTo>
                    <a:cubicBezTo>
                      <a:pt x="46038" y="327819"/>
                      <a:pt x="46901" y="331774"/>
                      <a:pt x="47625" y="335756"/>
                    </a:cubicBezTo>
                    <a:cubicBezTo>
                      <a:pt x="48489" y="340506"/>
                      <a:pt x="49059" y="345309"/>
                      <a:pt x="50006" y="350044"/>
                    </a:cubicBezTo>
                    <a:cubicBezTo>
                      <a:pt x="57120" y="385619"/>
                      <a:pt x="46593" y="324820"/>
                      <a:pt x="54769" y="373856"/>
                    </a:cubicBezTo>
                    <a:cubicBezTo>
                      <a:pt x="53975" y="384969"/>
                      <a:pt x="54323" y="396223"/>
                      <a:pt x="52387" y="407194"/>
                    </a:cubicBezTo>
                    <a:cubicBezTo>
                      <a:pt x="51064" y="414690"/>
                      <a:pt x="36776" y="421569"/>
                      <a:pt x="33337" y="423862"/>
                    </a:cubicBezTo>
                    <a:lnTo>
                      <a:pt x="19050" y="433387"/>
                    </a:lnTo>
                    <a:cubicBezTo>
                      <a:pt x="16669" y="434975"/>
                      <a:pt x="13930" y="436126"/>
                      <a:pt x="11906" y="438150"/>
                    </a:cubicBezTo>
                    <a:lnTo>
                      <a:pt x="0" y="450056"/>
                    </a:lnTo>
                    <a:lnTo>
                      <a:pt x="0" y="450056"/>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329238" y="4081463"/>
                <a:ext cx="107156" cy="54817"/>
              </a:xfrm>
              <a:custGeom>
                <a:avLst/>
                <a:gdLst>
                  <a:gd name="connsiteX0" fmla="*/ 0 w 107156"/>
                  <a:gd name="connsiteY0" fmla="*/ 0 h 54817"/>
                  <a:gd name="connsiteX1" fmla="*/ 0 w 107156"/>
                  <a:gd name="connsiteY1" fmla="*/ 0 h 54817"/>
                  <a:gd name="connsiteX2" fmla="*/ 23812 w 107156"/>
                  <a:gd name="connsiteY2" fmla="*/ 16668 h 54817"/>
                  <a:gd name="connsiteX3" fmla="*/ 30956 w 107156"/>
                  <a:gd name="connsiteY3" fmla="*/ 21431 h 54817"/>
                  <a:gd name="connsiteX4" fmla="*/ 38100 w 107156"/>
                  <a:gd name="connsiteY4" fmla="*/ 23812 h 54817"/>
                  <a:gd name="connsiteX5" fmla="*/ 52387 w 107156"/>
                  <a:gd name="connsiteY5" fmla="*/ 30956 h 54817"/>
                  <a:gd name="connsiteX6" fmla="*/ 59531 w 107156"/>
                  <a:gd name="connsiteY6" fmla="*/ 35718 h 54817"/>
                  <a:gd name="connsiteX7" fmla="*/ 73818 w 107156"/>
                  <a:gd name="connsiteY7" fmla="*/ 40481 h 54817"/>
                  <a:gd name="connsiteX8" fmla="*/ 80962 w 107156"/>
                  <a:gd name="connsiteY8" fmla="*/ 45243 h 54817"/>
                  <a:gd name="connsiteX9" fmla="*/ 95250 w 107156"/>
                  <a:gd name="connsiteY9" fmla="*/ 50006 h 54817"/>
                  <a:gd name="connsiteX10" fmla="*/ 107156 w 107156"/>
                  <a:gd name="connsiteY10" fmla="*/ 54768 h 54817"/>
                  <a:gd name="connsiteX11" fmla="*/ 107156 w 107156"/>
                  <a:gd name="connsiteY11" fmla="*/ 54768 h 5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156" h="54817">
                    <a:moveTo>
                      <a:pt x="0" y="0"/>
                    </a:moveTo>
                    <a:lnTo>
                      <a:pt x="0" y="0"/>
                    </a:lnTo>
                    <a:lnTo>
                      <a:pt x="23812" y="16668"/>
                    </a:lnTo>
                    <a:cubicBezTo>
                      <a:pt x="26165" y="18297"/>
                      <a:pt x="28241" y="20526"/>
                      <a:pt x="30956" y="21431"/>
                    </a:cubicBezTo>
                    <a:lnTo>
                      <a:pt x="38100" y="23812"/>
                    </a:lnTo>
                    <a:cubicBezTo>
                      <a:pt x="58556" y="37452"/>
                      <a:pt x="32683" y="21105"/>
                      <a:pt x="52387" y="30956"/>
                    </a:cubicBezTo>
                    <a:cubicBezTo>
                      <a:pt x="54947" y="32236"/>
                      <a:pt x="56916" y="34556"/>
                      <a:pt x="59531" y="35718"/>
                    </a:cubicBezTo>
                    <a:cubicBezTo>
                      <a:pt x="64118" y="37757"/>
                      <a:pt x="69641" y="37697"/>
                      <a:pt x="73818" y="40481"/>
                    </a:cubicBezTo>
                    <a:cubicBezTo>
                      <a:pt x="76199" y="42068"/>
                      <a:pt x="78347" y="44081"/>
                      <a:pt x="80962" y="45243"/>
                    </a:cubicBezTo>
                    <a:cubicBezTo>
                      <a:pt x="85550" y="47282"/>
                      <a:pt x="95250" y="50006"/>
                      <a:pt x="95250" y="50006"/>
                    </a:cubicBezTo>
                    <a:cubicBezTo>
                      <a:pt x="103714" y="55649"/>
                      <a:pt x="99531" y="54768"/>
                      <a:pt x="107156" y="54768"/>
                    </a:cubicBezTo>
                    <a:lnTo>
                      <a:pt x="107156" y="54768"/>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3214688" y="3393281"/>
                <a:ext cx="240506" cy="690563"/>
              </a:xfrm>
              <a:custGeom>
                <a:avLst/>
                <a:gdLst>
                  <a:gd name="connsiteX0" fmla="*/ 240506 w 240506"/>
                  <a:gd name="connsiteY0" fmla="*/ 0 h 690563"/>
                  <a:gd name="connsiteX1" fmla="*/ 240506 w 240506"/>
                  <a:gd name="connsiteY1" fmla="*/ 0 h 690563"/>
                  <a:gd name="connsiteX2" fmla="*/ 219075 w 240506"/>
                  <a:gd name="connsiteY2" fmla="*/ 2382 h 690563"/>
                  <a:gd name="connsiteX3" fmla="*/ 207168 w 240506"/>
                  <a:gd name="connsiteY3" fmla="*/ 14288 h 690563"/>
                  <a:gd name="connsiteX4" fmla="*/ 200025 w 240506"/>
                  <a:gd name="connsiteY4" fmla="*/ 21432 h 690563"/>
                  <a:gd name="connsiteX5" fmla="*/ 195262 w 240506"/>
                  <a:gd name="connsiteY5" fmla="*/ 28575 h 690563"/>
                  <a:gd name="connsiteX6" fmla="*/ 188118 w 240506"/>
                  <a:gd name="connsiteY6" fmla="*/ 30957 h 690563"/>
                  <a:gd name="connsiteX7" fmla="*/ 183356 w 240506"/>
                  <a:gd name="connsiteY7" fmla="*/ 45244 h 690563"/>
                  <a:gd name="connsiteX8" fmla="*/ 171450 w 240506"/>
                  <a:gd name="connsiteY8" fmla="*/ 66675 h 690563"/>
                  <a:gd name="connsiteX9" fmla="*/ 171450 w 240506"/>
                  <a:gd name="connsiteY9" fmla="*/ 214313 h 690563"/>
                  <a:gd name="connsiteX10" fmla="*/ 166687 w 240506"/>
                  <a:gd name="connsiteY10" fmla="*/ 230982 h 690563"/>
                  <a:gd name="connsiteX11" fmla="*/ 159543 w 240506"/>
                  <a:gd name="connsiteY11" fmla="*/ 254794 h 690563"/>
                  <a:gd name="connsiteX12" fmla="*/ 157162 w 240506"/>
                  <a:gd name="connsiteY12" fmla="*/ 261938 h 690563"/>
                  <a:gd name="connsiteX13" fmla="*/ 154781 w 240506"/>
                  <a:gd name="connsiteY13" fmla="*/ 269082 h 690563"/>
                  <a:gd name="connsiteX14" fmla="*/ 152400 w 240506"/>
                  <a:gd name="connsiteY14" fmla="*/ 288132 h 690563"/>
                  <a:gd name="connsiteX15" fmla="*/ 150018 w 240506"/>
                  <a:gd name="connsiteY15" fmla="*/ 295275 h 690563"/>
                  <a:gd name="connsiteX16" fmla="*/ 147637 w 240506"/>
                  <a:gd name="connsiteY16" fmla="*/ 309563 h 690563"/>
                  <a:gd name="connsiteX17" fmla="*/ 145256 w 240506"/>
                  <a:gd name="connsiteY17" fmla="*/ 316707 h 690563"/>
                  <a:gd name="connsiteX18" fmla="*/ 142875 w 240506"/>
                  <a:gd name="connsiteY18" fmla="*/ 328613 h 690563"/>
                  <a:gd name="connsiteX19" fmla="*/ 138112 w 240506"/>
                  <a:gd name="connsiteY19" fmla="*/ 342900 h 690563"/>
                  <a:gd name="connsiteX20" fmla="*/ 135731 w 240506"/>
                  <a:gd name="connsiteY20" fmla="*/ 354807 h 690563"/>
                  <a:gd name="connsiteX21" fmla="*/ 133350 w 240506"/>
                  <a:gd name="connsiteY21" fmla="*/ 369094 h 690563"/>
                  <a:gd name="connsiteX22" fmla="*/ 130968 w 240506"/>
                  <a:gd name="connsiteY22" fmla="*/ 376238 h 690563"/>
                  <a:gd name="connsiteX23" fmla="*/ 128587 w 240506"/>
                  <a:gd name="connsiteY23" fmla="*/ 390525 h 690563"/>
                  <a:gd name="connsiteX24" fmla="*/ 123825 w 240506"/>
                  <a:gd name="connsiteY24" fmla="*/ 409575 h 690563"/>
                  <a:gd name="connsiteX25" fmla="*/ 121443 w 240506"/>
                  <a:gd name="connsiteY25" fmla="*/ 431007 h 690563"/>
                  <a:gd name="connsiteX26" fmla="*/ 116681 w 240506"/>
                  <a:gd name="connsiteY26" fmla="*/ 445294 h 690563"/>
                  <a:gd name="connsiteX27" fmla="*/ 109537 w 240506"/>
                  <a:gd name="connsiteY27" fmla="*/ 459582 h 690563"/>
                  <a:gd name="connsiteX28" fmla="*/ 107156 w 240506"/>
                  <a:gd name="connsiteY28" fmla="*/ 466725 h 690563"/>
                  <a:gd name="connsiteX29" fmla="*/ 97631 w 240506"/>
                  <a:gd name="connsiteY29" fmla="*/ 481013 h 690563"/>
                  <a:gd name="connsiteX30" fmla="*/ 90487 w 240506"/>
                  <a:gd name="connsiteY30" fmla="*/ 495300 h 690563"/>
                  <a:gd name="connsiteX31" fmla="*/ 80962 w 240506"/>
                  <a:gd name="connsiteY31" fmla="*/ 516732 h 690563"/>
                  <a:gd name="connsiteX32" fmla="*/ 73818 w 240506"/>
                  <a:gd name="connsiteY32" fmla="*/ 540544 h 690563"/>
                  <a:gd name="connsiteX33" fmla="*/ 71437 w 240506"/>
                  <a:gd name="connsiteY33" fmla="*/ 547688 h 690563"/>
                  <a:gd name="connsiteX34" fmla="*/ 66675 w 240506"/>
                  <a:gd name="connsiteY34" fmla="*/ 554832 h 690563"/>
                  <a:gd name="connsiteX35" fmla="*/ 59531 w 240506"/>
                  <a:gd name="connsiteY35" fmla="*/ 576263 h 690563"/>
                  <a:gd name="connsiteX36" fmla="*/ 57150 w 240506"/>
                  <a:gd name="connsiteY36" fmla="*/ 583407 h 690563"/>
                  <a:gd name="connsiteX37" fmla="*/ 52387 w 240506"/>
                  <a:gd name="connsiteY37" fmla="*/ 590550 h 690563"/>
                  <a:gd name="connsiteX38" fmla="*/ 50006 w 240506"/>
                  <a:gd name="connsiteY38" fmla="*/ 597694 h 690563"/>
                  <a:gd name="connsiteX39" fmla="*/ 40481 w 240506"/>
                  <a:gd name="connsiteY39" fmla="*/ 611982 h 690563"/>
                  <a:gd name="connsiteX40" fmla="*/ 33337 w 240506"/>
                  <a:gd name="connsiteY40" fmla="*/ 626269 h 690563"/>
                  <a:gd name="connsiteX41" fmla="*/ 30956 w 240506"/>
                  <a:gd name="connsiteY41" fmla="*/ 633413 h 690563"/>
                  <a:gd name="connsiteX42" fmla="*/ 21431 w 240506"/>
                  <a:gd name="connsiteY42" fmla="*/ 647700 h 690563"/>
                  <a:gd name="connsiteX43" fmla="*/ 16668 w 240506"/>
                  <a:gd name="connsiteY43" fmla="*/ 661988 h 690563"/>
                  <a:gd name="connsiteX44" fmla="*/ 7143 w 240506"/>
                  <a:gd name="connsiteY44" fmla="*/ 676275 h 690563"/>
                  <a:gd name="connsiteX45" fmla="*/ 4762 w 240506"/>
                  <a:gd name="connsiteY45" fmla="*/ 683419 h 690563"/>
                  <a:gd name="connsiteX46" fmla="*/ 0 w 240506"/>
                  <a:gd name="connsiteY46" fmla="*/ 690563 h 690563"/>
                  <a:gd name="connsiteX47" fmla="*/ 0 w 240506"/>
                  <a:gd name="connsiteY47" fmla="*/ 690563 h 69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0506" h="690563">
                    <a:moveTo>
                      <a:pt x="240506" y="0"/>
                    </a:moveTo>
                    <a:lnTo>
                      <a:pt x="240506" y="0"/>
                    </a:lnTo>
                    <a:cubicBezTo>
                      <a:pt x="233362" y="794"/>
                      <a:pt x="226048" y="639"/>
                      <a:pt x="219075" y="2382"/>
                    </a:cubicBezTo>
                    <a:cubicBezTo>
                      <a:pt x="211722" y="4220"/>
                      <a:pt x="211346" y="9274"/>
                      <a:pt x="207168" y="14288"/>
                    </a:cubicBezTo>
                    <a:cubicBezTo>
                      <a:pt x="205012" y="16875"/>
                      <a:pt x="202181" y="18845"/>
                      <a:pt x="200025" y="21432"/>
                    </a:cubicBezTo>
                    <a:cubicBezTo>
                      <a:pt x="198193" y="23630"/>
                      <a:pt x="197497" y="26787"/>
                      <a:pt x="195262" y="28575"/>
                    </a:cubicBezTo>
                    <a:cubicBezTo>
                      <a:pt x="193302" y="30143"/>
                      <a:pt x="190499" y="30163"/>
                      <a:pt x="188118" y="30957"/>
                    </a:cubicBezTo>
                    <a:cubicBezTo>
                      <a:pt x="186531" y="35719"/>
                      <a:pt x="186140" y="41067"/>
                      <a:pt x="183356" y="45244"/>
                    </a:cubicBezTo>
                    <a:cubicBezTo>
                      <a:pt x="172439" y="61620"/>
                      <a:pt x="175641" y="54102"/>
                      <a:pt x="171450" y="66675"/>
                    </a:cubicBezTo>
                    <a:cubicBezTo>
                      <a:pt x="175865" y="132913"/>
                      <a:pt x="175484" y="111455"/>
                      <a:pt x="171450" y="214313"/>
                    </a:cubicBezTo>
                    <a:cubicBezTo>
                      <a:pt x="171281" y="218622"/>
                      <a:pt x="167938" y="226601"/>
                      <a:pt x="166687" y="230982"/>
                    </a:cubicBezTo>
                    <a:cubicBezTo>
                      <a:pt x="159492" y="256167"/>
                      <a:pt x="170858" y="220851"/>
                      <a:pt x="159543" y="254794"/>
                    </a:cubicBezTo>
                    <a:lnTo>
                      <a:pt x="157162" y="261938"/>
                    </a:lnTo>
                    <a:lnTo>
                      <a:pt x="154781" y="269082"/>
                    </a:lnTo>
                    <a:cubicBezTo>
                      <a:pt x="153987" y="275432"/>
                      <a:pt x="153545" y="281836"/>
                      <a:pt x="152400" y="288132"/>
                    </a:cubicBezTo>
                    <a:cubicBezTo>
                      <a:pt x="151951" y="290601"/>
                      <a:pt x="150563" y="292825"/>
                      <a:pt x="150018" y="295275"/>
                    </a:cubicBezTo>
                    <a:cubicBezTo>
                      <a:pt x="148970" y="299988"/>
                      <a:pt x="148684" y="304850"/>
                      <a:pt x="147637" y="309563"/>
                    </a:cubicBezTo>
                    <a:cubicBezTo>
                      <a:pt x="147093" y="312013"/>
                      <a:pt x="145865" y="314272"/>
                      <a:pt x="145256" y="316707"/>
                    </a:cubicBezTo>
                    <a:cubicBezTo>
                      <a:pt x="144274" y="320633"/>
                      <a:pt x="143940" y="324708"/>
                      <a:pt x="142875" y="328613"/>
                    </a:cubicBezTo>
                    <a:cubicBezTo>
                      <a:pt x="141554" y="333456"/>
                      <a:pt x="139096" y="337977"/>
                      <a:pt x="138112" y="342900"/>
                    </a:cubicBezTo>
                    <a:cubicBezTo>
                      <a:pt x="137318" y="346869"/>
                      <a:pt x="136455" y="350825"/>
                      <a:pt x="135731" y="354807"/>
                    </a:cubicBezTo>
                    <a:cubicBezTo>
                      <a:pt x="134867" y="359557"/>
                      <a:pt x="134397" y="364381"/>
                      <a:pt x="133350" y="369094"/>
                    </a:cubicBezTo>
                    <a:cubicBezTo>
                      <a:pt x="132805" y="371544"/>
                      <a:pt x="131762" y="373857"/>
                      <a:pt x="130968" y="376238"/>
                    </a:cubicBezTo>
                    <a:cubicBezTo>
                      <a:pt x="130174" y="381000"/>
                      <a:pt x="129599" y="385804"/>
                      <a:pt x="128587" y="390525"/>
                    </a:cubicBezTo>
                    <a:cubicBezTo>
                      <a:pt x="127216" y="396925"/>
                      <a:pt x="123825" y="409575"/>
                      <a:pt x="123825" y="409575"/>
                    </a:cubicBezTo>
                    <a:cubicBezTo>
                      <a:pt x="123031" y="416719"/>
                      <a:pt x="122853" y="423959"/>
                      <a:pt x="121443" y="431007"/>
                    </a:cubicBezTo>
                    <a:cubicBezTo>
                      <a:pt x="120458" y="435929"/>
                      <a:pt x="118268" y="440532"/>
                      <a:pt x="116681" y="445294"/>
                    </a:cubicBezTo>
                    <a:cubicBezTo>
                      <a:pt x="113395" y="455154"/>
                      <a:pt x="115693" y="450349"/>
                      <a:pt x="109537" y="459582"/>
                    </a:cubicBezTo>
                    <a:cubicBezTo>
                      <a:pt x="108743" y="461963"/>
                      <a:pt x="108375" y="464531"/>
                      <a:pt x="107156" y="466725"/>
                    </a:cubicBezTo>
                    <a:cubicBezTo>
                      <a:pt x="104376" y="471729"/>
                      <a:pt x="99441" y="475583"/>
                      <a:pt x="97631" y="481013"/>
                    </a:cubicBezTo>
                    <a:cubicBezTo>
                      <a:pt x="94345" y="490872"/>
                      <a:pt x="96643" y="486069"/>
                      <a:pt x="90487" y="495300"/>
                    </a:cubicBezTo>
                    <a:cubicBezTo>
                      <a:pt x="84820" y="512303"/>
                      <a:pt x="88510" y="505411"/>
                      <a:pt x="80962" y="516732"/>
                    </a:cubicBezTo>
                    <a:cubicBezTo>
                      <a:pt x="77363" y="531131"/>
                      <a:pt x="79618" y="523146"/>
                      <a:pt x="73818" y="540544"/>
                    </a:cubicBezTo>
                    <a:cubicBezTo>
                      <a:pt x="73024" y="542925"/>
                      <a:pt x="72829" y="545599"/>
                      <a:pt x="71437" y="547688"/>
                    </a:cubicBezTo>
                    <a:cubicBezTo>
                      <a:pt x="69850" y="550069"/>
                      <a:pt x="67837" y="552217"/>
                      <a:pt x="66675" y="554832"/>
                    </a:cubicBezTo>
                    <a:cubicBezTo>
                      <a:pt x="66669" y="554846"/>
                      <a:pt x="60724" y="572684"/>
                      <a:pt x="59531" y="576263"/>
                    </a:cubicBezTo>
                    <a:cubicBezTo>
                      <a:pt x="58737" y="578644"/>
                      <a:pt x="58543" y="581319"/>
                      <a:pt x="57150" y="583407"/>
                    </a:cubicBezTo>
                    <a:lnTo>
                      <a:pt x="52387" y="590550"/>
                    </a:lnTo>
                    <a:cubicBezTo>
                      <a:pt x="51593" y="592931"/>
                      <a:pt x="51225" y="595500"/>
                      <a:pt x="50006" y="597694"/>
                    </a:cubicBezTo>
                    <a:cubicBezTo>
                      <a:pt x="47226" y="602698"/>
                      <a:pt x="42291" y="606552"/>
                      <a:pt x="40481" y="611982"/>
                    </a:cubicBezTo>
                    <a:cubicBezTo>
                      <a:pt x="37195" y="621840"/>
                      <a:pt x="39492" y="617037"/>
                      <a:pt x="33337" y="626269"/>
                    </a:cubicBezTo>
                    <a:cubicBezTo>
                      <a:pt x="32543" y="628650"/>
                      <a:pt x="32175" y="631219"/>
                      <a:pt x="30956" y="633413"/>
                    </a:cubicBezTo>
                    <a:cubicBezTo>
                      <a:pt x="28176" y="638416"/>
                      <a:pt x="21431" y="647700"/>
                      <a:pt x="21431" y="647700"/>
                    </a:cubicBezTo>
                    <a:cubicBezTo>
                      <a:pt x="19843" y="652463"/>
                      <a:pt x="19453" y="657811"/>
                      <a:pt x="16668" y="661988"/>
                    </a:cubicBezTo>
                    <a:lnTo>
                      <a:pt x="7143" y="676275"/>
                    </a:lnTo>
                    <a:cubicBezTo>
                      <a:pt x="6349" y="678656"/>
                      <a:pt x="5884" y="681174"/>
                      <a:pt x="4762" y="683419"/>
                    </a:cubicBezTo>
                    <a:cubicBezTo>
                      <a:pt x="3482" y="685979"/>
                      <a:pt x="0" y="690563"/>
                      <a:pt x="0" y="690563"/>
                    </a:cubicBezTo>
                    <a:lnTo>
                      <a:pt x="0" y="690563"/>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3400425" y="3436144"/>
                <a:ext cx="130969" cy="157162"/>
              </a:xfrm>
              <a:custGeom>
                <a:avLst/>
                <a:gdLst>
                  <a:gd name="connsiteX0" fmla="*/ 130969 w 130969"/>
                  <a:gd name="connsiteY0" fmla="*/ 0 h 157162"/>
                  <a:gd name="connsiteX1" fmla="*/ 130969 w 130969"/>
                  <a:gd name="connsiteY1" fmla="*/ 0 h 157162"/>
                  <a:gd name="connsiteX2" fmla="*/ 121444 w 130969"/>
                  <a:gd name="connsiteY2" fmla="*/ 19050 h 157162"/>
                  <a:gd name="connsiteX3" fmla="*/ 111919 w 130969"/>
                  <a:gd name="connsiteY3" fmla="*/ 33337 h 157162"/>
                  <a:gd name="connsiteX4" fmla="*/ 104775 w 130969"/>
                  <a:gd name="connsiteY4" fmla="*/ 47625 h 157162"/>
                  <a:gd name="connsiteX5" fmla="*/ 100013 w 130969"/>
                  <a:gd name="connsiteY5" fmla="*/ 61912 h 157162"/>
                  <a:gd name="connsiteX6" fmla="*/ 90488 w 130969"/>
                  <a:gd name="connsiteY6" fmla="*/ 76200 h 157162"/>
                  <a:gd name="connsiteX7" fmla="*/ 85725 w 130969"/>
                  <a:gd name="connsiteY7" fmla="*/ 83344 h 157162"/>
                  <a:gd name="connsiteX8" fmla="*/ 78581 w 130969"/>
                  <a:gd name="connsiteY8" fmla="*/ 90487 h 157162"/>
                  <a:gd name="connsiteX9" fmla="*/ 61913 w 130969"/>
                  <a:gd name="connsiteY9" fmla="*/ 109537 h 157162"/>
                  <a:gd name="connsiteX10" fmla="*/ 50006 w 130969"/>
                  <a:gd name="connsiteY10" fmla="*/ 121444 h 157162"/>
                  <a:gd name="connsiteX11" fmla="*/ 35719 w 130969"/>
                  <a:gd name="connsiteY11" fmla="*/ 130969 h 157162"/>
                  <a:gd name="connsiteX12" fmla="*/ 23813 w 130969"/>
                  <a:gd name="connsiteY12" fmla="*/ 145256 h 157162"/>
                  <a:gd name="connsiteX13" fmla="*/ 2381 w 130969"/>
                  <a:gd name="connsiteY13" fmla="*/ 154781 h 157162"/>
                  <a:gd name="connsiteX14" fmla="*/ 0 w 130969"/>
                  <a:gd name="connsiteY14" fmla="*/ 157162 h 157162"/>
                  <a:gd name="connsiteX15" fmla="*/ 0 w 130969"/>
                  <a:gd name="connsiteY15"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969" h="157162">
                    <a:moveTo>
                      <a:pt x="130969" y="0"/>
                    </a:moveTo>
                    <a:lnTo>
                      <a:pt x="130969" y="0"/>
                    </a:lnTo>
                    <a:cubicBezTo>
                      <a:pt x="127794" y="6350"/>
                      <a:pt x="124966" y="12886"/>
                      <a:pt x="121444" y="19050"/>
                    </a:cubicBezTo>
                    <a:cubicBezTo>
                      <a:pt x="118604" y="24020"/>
                      <a:pt x="111919" y="33337"/>
                      <a:pt x="111919" y="33337"/>
                    </a:cubicBezTo>
                    <a:cubicBezTo>
                      <a:pt x="103237" y="59386"/>
                      <a:pt x="117083" y="19933"/>
                      <a:pt x="104775" y="47625"/>
                    </a:cubicBezTo>
                    <a:cubicBezTo>
                      <a:pt x="102736" y="52212"/>
                      <a:pt x="102797" y="57735"/>
                      <a:pt x="100013" y="61912"/>
                    </a:cubicBezTo>
                    <a:lnTo>
                      <a:pt x="90488" y="76200"/>
                    </a:lnTo>
                    <a:cubicBezTo>
                      <a:pt x="88900" y="78581"/>
                      <a:pt x="87749" y="81320"/>
                      <a:pt x="85725" y="83344"/>
                    </a:cubicBezTo>
                    <a:cubicBezTo>
                      <a:pt x="83344" y="85725"/>
                      <a:pt x="80648" y="87829"/>
                      <a:pt x="78581" y="90487"/>
                    </a:cubicBezTo>
                    <a:cubicBezTo>
                      <a:pt x="63620" y="109722"/>
                      <a:pt x="75743" y="100317"/>
                      <a:pt x="61913" y="109537"/>
                    </a:cubicBezTo>
                    <a:cubicBezTo>
                      <a:pt x="53181" y="122634"/>
                      <a:pt x="61913" y="111522"/>
                      <a:pt x="50006" y="121444"/>
                    </a:cubicBezTo>
                    <a:cubicBezTo>
                      <a:pt x="38115" y="131353"/>
                      <a:pt x="48274" y="126783"/>
                      <a:pt x="35719" y="130969"/>
                    </a:cubicBezTo>
                    <a:cubicBezTo>
                      <a:pt x="32756" y="135413"/>
                      <a:pt x="28663" y="142561"/>
                      <a:pt x="23813" y="145256"/>
                    </a:cubicBezTo>
                    <a:cubicBezTo>
                      <a:pt x="-4117" y="160774"/>
                      <a:pt x="19932" y="141619"/>
                      <a:pt x="2381" y="154781"/>
                    </a:cubicBezTo>
                    <a:cubicBezTo>
                      <a:pt x="1483" y="155454"/>
                      <a:pt x="794" y="156368"/>
                      <a:pt x="0" y="157162"/>
                    </a:cubicBezTo>
                    <a:lnTo>
                      <a:pt x="0" y="157162"/>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2850356" y="3748088"/>
                <a:ext cx="311944" cy="447675"/>
              </a:xfrm>
              <a:custGeom>
                <a:avLst/>
                <a:gdLst>
                  <a:gd name="connsiteX0" fmla="*/ 240507 w 311944"/>
                  <a:gd name="connsiteY0" fmla="*/ 38100 h 447675"/>
                  <a:gd name="connsiteX1" fmla="*/ 240507 w 311944"/>
                  <a:gd name="connsiteY1" fmla="*/ 38100 h 447675"/>
                  <a:gd name="connsiteX2" fmla="*/ 221457 w 311944"/>
                  <a:gd name="connsiteY2" fmla="*/ 28575 h 447675"/>
                  <a:gd name="connsiteX3" fmla="*/ 207169 w 311944"/>
                  <a:gd name="connsiteY3" fmla="*/ 19050 h 447675"/>
                  <a:gd name="connsiteX4" fmla="*/ 202407 w 311944"/>
                  <a:gd name="connsiteY4" fmla="*/ 11906 h 447675"/>
                  <a:gd name="connsiteX5" fmla="*/ 178594 w 311944"/>
                  <a:gd name="connsiteY5" fmla="*/ 2381 h 447675"/>
                  <a:gd name="connsiteX6" fmla="*/ 171450 w 311944"/>
                  <a:gd name="connsiteY6" fmla="*/ 0 h 447675"/>
                  <a:gd name="connsiteX7" fmla="*/ 147638 w 311944"/>
                  <a:gd name="connsiteY7" fmla="*/ 4762 h 447675"/>
                  <a:gd name="connsiteX8" fmla="*/ 133350 w 311944"/>
                  <a:gd name="connsiteY8" fmla="*/ 14287 h 447675"/>
                  <a:gd name="connsiteX9" fmla="*/ 119063 w 311944"/>
                  <a:gd name="connsiteY9" fmla="*/ 23812 h 447675"/>
                  <a:gd name="connsiteX10" fmla="*/ 111919 w 311944"/>
                  <a:gd name="connsiteY10" fmla="*/ 28575 h 447675"/>
                  <a:gd name="connsiteX11" fmla="*/ 100013 w 311944"/>
                  <a:gd name="connsiteY11" fmla="*/ 38100 h 447675"/>
                  <a:gd name="connsiteX12" fmla="*/ 95250 w 311944"/>
                  <a:gd name="connsiteY12" fmla="*/ 45243 h 447675"/>
                  <a:gd name="connsiteX13" fmla="*/ 78582 w 311944"/>
                  <a:gd name="connsiteY13" fmla="*/ 66675 h 447675"/>
                  <a:gd name="connsiteX14" fmla="*/ 69057 w 311944"/>
                  <a:gd name="connsiteY14" fmla="*/ 80962 h 447675"/>
                  <a:gd name="connsiteX15" fmla="*/ 64294 w 311944"/>
                  <a:gd name="connsiteY15" fmla="*/ 88106 h 447675"/>
                  <a:gd name="connsiteX16" fmla="*/ 54769 w 311944"/>
                  <a:gd name="connsiteY16" fmla="*/ 109537 h 447675"/>
                  <a:gd name="connsiteX17" fmla="*/ 52388 w 311944"/>
                  <a:gd name="connsiteY17" fmla="*/ 116681 h 447675"/>
                  <a:gd name="connsiteX18" fmla="*/ 47625 w 311944"/>
                  <a:gd name="connsiteY18" fmla="*/ 142875 h 447675"/>
                  <a:gd name="connsiteX19" fmla="*/ 40482 w 311944"/>
                  <a:gd name="connsiteY19" fmla="*/ 157162 h 447675"/>
                  <a:gd name="connsiteX20" fmla="*/ 35719 w 311944"/>
                  <a:gd name="connsiteY20" fmla="*/ 171450 h 447675"/>
                  <a:gd name="connsiteX21" fmla="*/ 33338 w 311944"/>
                  <a:gd name="connsiteY21" fmla="*/ 178593 h 447675"/>
                  <a:gd name="connsiteX22" fmla="*/ 28575 w 311944"/>
                  <a:gd name="connsiteY22" fmla="*/ 185737 h 447675"/>
                  <a:gd name="connsiteX23" fmla="*/ 19050 w 311944"/>
                  <a:gd name="connsiteY23" fmla="*/ 214312 h 447675"/>
                  <a:gd name="connsiteX24" fmla="*/ 16669 w 311944"/>
                  <a:gd name="connsiteY24" fmla="*/ 221456 h 447675"/>
                  <a:gd name="connsiteX25" fmla="*/ 7144 w 311944"/>
                  <a:gd name="connsiteY25" fmla="*/ 235743 h 447675"/>
                  <a:gd name="connsiteX26" fmla="*/ 2382 w 311944"/>
                  <a:gd name="connsiteY26" fmla="*/ 250031 h 447675"/>
                  <a:gd name="connsiteX27" fmla="*/ 0 w 311944"/>
                  <a:gd name="connsiteY27" fmla="*/ 257175 h 447675"/>
                  <a:gd name="connsiteX28" fmla="*/ 2382 w 311944"/>
                  <a:gd name="connsiteY28" fmla="*/ 326231 h 447675"/>
                  <a:gd name="connsiteX29" fmla="*/ 9525 w 311944"/>
                  <a:gd name="connsiteY29" fmla="*/ 340518 h 447675"/>
                  <a:gd name="connsiteX30" fmla="*/ 14288 w 311944"/>
                  <a:gd name="connsiteY30" fmla="*/ 354806 h 447675"/>
                  <a:gd name="connsiteX31" fmla="*/ 19050 w 311944"/>
                  <a:gd name="connsiteY31" fmla="*/ 369093 h 447675"/>
                  <a:gd name="connsiteX32" fmla="*/ 21432 w 311944"/>
                  <a:gd name="connsiteY32" fmla="*/ 376237 h 447675"/>
                  <a:gd name="connsiteX33" fmla="*/ 26194 w 311944"/>
                  <a:gd name="connsiteY33" fmla="*/ 395287 h 447675"/>
                  <a:gd name="connsiteX34" fmla="*/ 30957 w 311944"/>
                  <a:gd name="connsiteY34" fmla="*/ 411956 h 447675"/>
                  <a:gd name="connsiteX35" fmla="*/ 40482 w 311944"/>
                  <a:gd name="connsiteY35" fmla="*/ 426243 h 447675"/>
                  <a:gd name="connsiteX36" fmla="*/ 47625 w 311944"/>
                  <a:gd name="connsiteY36" fmla="*/ 431006 h 447675"/>
                  <a:gd name="connsiteX37" fmla="*/ 52388 w 311944"/>
                  <a:gd name="connsiteY37" fmla="*/ 438150 h 447675"/>
                  <a:gd name="connsiteX38" fmla="*/ 59532 w 311944"/>
                  <a:gd name="connsiteY38" fmla="*/ 440531 h 447675"/>
                  <a:gd name="connsiteX39" fmla="*/ 73819 w 311944"/>
                  <a:gd name="connsiteY39" fmla="*/ 447675 h 447675"/>
                  <a:gd name="connsiteX40" fmla="*/ 119063 w 311944"/>
                  <a:gd name="connsiteY40" fmla="*/ 445293 h 447675"/>
                  <a:gd name="connsiteX41" fmla="*/ 126207 w 311944"/>
                  <a:gd name="connsiteY41" fmla="*/ 440531 h 447675"/>
                  <a:gd name="connsiteX42" fmla="*/ 133350 w 311944"/>
                  <a:gd name="connsiteY42" fmla="*/ 438150 h 447675"/>
                  <a:gd name="connsiteX43" fmla="*/ 140494 w 311944"/>
                  <a:gd name="connsiteY43" fmla="*/ 433387 h 447675"/>
                  <a:gd name="connsiteX44" fmla="*/ 150019 w 311944"/>
                  <a:gd name="connsiteY44" fmla="*/ 428625 h 447675"/>
                  <a:gd name="connsiteX45" fmla="*/ 157163 w 311944"/>
                  <a:gd name="connsiteY45" fmla="*/ 421481 h 447675"/>
                  <a:gd name="connsiteX46" fmla="*/ 171450 w 311944"/>
                  <a:gd name="connsiteY46" fmla="*/ 411956 h 447675"/>
                  <a:gd name="connsiteX47" fmla="*/ 192882 w 311944"/>
                  <a:gd name="connsiteY47" fmla="*/ 397668 h 447675"/>
                  <a:gd name="connsiteX48" fmla="*/ 207169 w 311944"/>
                  <a:gd name="connsiteY48" fmla="*/ 388143 h 447675"/>
                  <a:gd name="connsiteX49" fmla="*/ 216694 w 311944"/>
                  <a:gd name="connsiteY49" fmla="*/ 381000 h 447675"/>
                  <a:gd name="connsiteX50" fmla="*/ 226219 w 311944"/>
                  <a:gd name="connsiteY50" fmla="*/ 366712 h 447675"/>
                  <a:gd name="connsiteX51" fmla="*/ 240507 w 311944"/>
                  <a:gd name="connsiteY51" fmla="*/ 357187 h 447675"/>
                  <a:gd name="connsiteX52" fmla="*/ 252413 w 311944"/>
                  <a:gd name="connsiteY52" fmla="*/ 342900 h 447675"/>
                  <a:gd name="connsiteX53" fmla="*/ 261938 w 311944"/>
                  <a:gd name="connsiteY53" fmla="*/ 328612 h 447675"/>
                  <a:gd name="connsiteX54" fmla="*/ 276225 w 311944"/>
                  <a:gd name="connsiteY54" fmla="*/ 307181 h 447675"/>
                  <a:gd name="connsiteX55" fmla="*/ 285750 w 311944"/>
                  <a:gd name="connsiteY55" fmla="*/ 292893 h 447675"/>
                  <a:gd name="connsiteX56" fmla="*/ 290513 w 311944"/>
                  <a:gd name="connsiteY56" fmla="*/ 285750 h 447675"/>
                  <a:gd name="connsiteX57" fmla="*/ 297657 w 311944"/>
                  <a:gd name="connsiteY57" fmla="*/ 271462 h 447675"/>
                  <a:gd name="connsiteX58" fmla="*/ 302419 w 311944"/>
                  <a:gd name="connsiteY58" fmla="*/ 257175 h 447675"/>
                  <a:gd name="connsiteX59" fmla="*/ 307182 w 311944"/>
                  <a:gd name="connsiteY59" fmla="*/ 238125 h 447675"/>
                  <a:gd name="connsiteX60" fmla="*/ 311944 w 311944"/>
                  <a:gd name="connsiteY60" fmla="*/ 202406 h 447675"/>
                  <a:gd name="connsiteX61" fmla="*/ 307182 w 311944"/>
                  <a:gd name="connsiteY61" fmla="*/ 150018 h 447675"/>
                  <a:gd name="connsiteX62" fmla="*/ 302419 w 311944"/>
                  <a:gd name="connsiteY62" fmla="*/ 135731 h 447675"/>
                  <a:gd name="connsiteX63" fmla="*/ 300038 w 311944"/>
                  <a:gd name="connsiteY63" fmla="*/ 128587 h 447675"/>
                  <a:gd name="connsiteX64" fmla="*/ 295275 w 311944"/>
                  <a:gd name="connsiteY64" fmla="*/ 100012 h 447675"/>
                  <a:gd name="connsiteX65" fmla="*/ 290513 w 311944"/>
                  <a:gd name="connsiteY65" fmla="*/ 92868 h 447675"/>
                  <a:gd name="connsiteX66" fmla="*/ 283369 w 311944"/>
                  <a:gd name="connsiteY66" fmla="*/ 78581 h 447675"/>
                  <a:gd name="connsiteX67" fmla="*/ 271463 w 311944"/>
                  <a:gd name="connsiteY67" fmla="*/ 57150 h 447675"/>
                  <a:gd name="connsiteX68" fmla="*/ 264319 w 311944"/>
                  <a:gd name="connsiteY68" fmla="*/ 54768 h 447675"/>
                  <a:gd name="connsiteX69" fmla="*/ 259557 w 311944"/>
                  <a:gd name="connsiteY69" fmla="*/ 47625 h 447675"/>
                  <a:gd name="connsiteX70" fmla="*/ 245269 w 311944"/>
                  <a:gd name="connsiteY70" fmla="*/ 40481 h 447675"/>
                  <a:gd name="connsiteX71" fmla="*/ 240507 w 311944"/>
                  <a:gd name="connsiteY71" fmla="*/ 38100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11944" h="447675">
                    <a:moveTo>
                      <a:pt x="240507" y="38100"/>
                    </a:moveTo>
                    <a:lnTo>
                      <a:pt x="240507" y="38100"/>
                    </a:lnTo>
                    <a:cubicBezTo>
                      <a:pt x="234157" y="34925"/>
                      <a:pt x="227621" y="32097"/>
                      <a:pt x="221457" y="28575"/>
                    </a:cubicBezTo>
                    <a:cubicBezTo>
                      <a:pt x="216487" y="25735"/>
                      <a:pt x="207169" y="19050"/>
                      <a:pt x="207169" y="19050"/>
                    </a:cubicBezTo>
                    <a:cubicBezTo>
                      <a:pt x="205582" y="16669"/>
                      <a:pt x="204605" y="13738"/>
                      <a:pt x="202407" y="11906"/>
                    </a:cubicBezTo>
                    <a:cubicBezTo>
                      <a:pt x="197734" y="8011"/>
                      <a:pt x="183038" y="3862"/>
                      <a:pt x="178594" y="2381"/>
                    </a:cubicBezTo>
                    <a:lnTo>
                      <a:pt x="171450" y="0"/>
                    </a:lnTo>
                    <a:cubicBezTo>
                      <a:pt x="167310" y="591"/>
                      <a:pt x="153392" y="1566"/>
                      <a:pt x="147638" y="4762"/>
                    </a:cubicBezTo>
                    <a:cubicBezTo>
                      <a:pt x="142634" y="7542"/>
                      <a:pt x="138113" y="11112"/>
                      <a:pt x="133350" y="14287"/>
                    </a:cubicBezTo>
                    <a:lnTo>
                      <a:pt x="119063" y="23812"/>
                    </a:lnTo>
                    <a:lnTo>
                      <a:pt x="111919" y="28575"/>
                    </a:lnTo>
                    <a:cubicBezTo>
                      <a:pt x="98275" y="49041"/>
                      <a:pt x="116442" y="24958"/>
                      <a:pt x="100013" y="38100"/>
                    </a:cubicBezTo>
                    <a:cubicBezTo>
                      <a:pt x="97778" y="39888"/>
                      <a:pt x="97082" y="43045"/>
                      <a:pt x="95250" y="45243"/>
                    </a:cubicBezTo>
                    <a:cubicBezTo>
                      <a:pt x="76602" y="67621"/>
                      <a:pt x="102652" y="30571"/>
                      <a:pt x="78582" y="66675"/>
                    </a:cubicBezTo>
                    <a:lnTo>
                      <a:pt x="69057" y="80962"/>
                    </a:lnTo>
                    <a:lnTo>
                      <a:pt x="64294" y="88106"/>
                    </a:lnTo>
                    <a:cubicBezTo>
                      <a:pt x="58627" y="105108"/>
                      <a:pt x="62317" y="98216"/>
                      <a:pt x="54769" y="109537"/>
                    </a:cubicBezTo>
                    <a:cubicBezTo>
                      <a:pt x="53975" y="111918"/>
                      <a:pt x="52932" y="114231"/>
                      <a:pt x="52388" y="116681"/>
                    </a:cubicBezTo>
                    <a:cubicBezTo>
                      <a:pt x="48140" y="135800"/>
                      <a:pt x="51962" y="125530"/>
                      <a:pt x="47625" y="142875"/>
                    </a:cubicBezTo>
                    <a:cubicBezTo>
                      <a:pt x="43903" y="157761"/>
                      <a:pt x="47133" y="142197"/>
                      <a:pt x="40482" y="157162"/>
                    </a:cubicBezTo>
                    <a:cubicBezTo>
                      <a:pt x="38443" y="161750"/>
                      <a:pt x="37307" y="166687"/>
                      <a:pt x="35719" y="171450"/>
                    </a:cubicBezTo>
                    <a:cubicBezTo>
                      <a:pt x="34925" y="173831"/>
                      <a:pt x="34730" y="176505"/>
                      <a:pt x="33338" y="178593"/>
                    </a:cubicBezTo>
                    <a:lnTo>
                      <a:pt x="28575" y="185737"/>
                    </a:lnTo>
                    <a:lnTo>
                      <a:pt x="19050" y="214312"/>
                    </a:lnTo>
                    <a:cubicBezTo>
                      <a:pt x="18256" y="216693"/>
                      <a:pt x="18061" y="219367"/>
                      <a:pt x="16669" y="221456"/>
                    </a:cubicBezTo>
                    <a:lnTo>
                      <a:pt x="7144" y="235743"/>
                    </a:lnTo>
                    <a:lnTo>
                      <a:pt x="2382" y="250031"/>
                    </a:lnTo>
                    <a:lnTo>
                      <a:pt x="0" y="257175"/>
                    </a:lnTo>
                    <a:cubicBezTo>
                      <a:pt x="794" y="280194"/>
                      <a:pt x="945" y="303244"/>
                      <a:pt x="2382" y="326231"/>
                    </a:cubicBezTo>
                    <a:cubicBezTo>
                      <a:pt x="2856" y="333812"/>
                      <a:pt x="6576" y="333884"/>
                      <a:pt x="9525" y="340518"/>
                    </a:cubicBezTo>
                    <a:cubicBezTo>
                      <a:pt x="11564" y="345106"/>
                      <a:pt x="12700" y="350043"/>
                      <a:pt x="14288" y="354806"/>
                    </a:cubicBezTo>
                    <a:lnTo>
                      <a:pt x="19050" y="369093"/>
                    </a:lnTo>
                    <a:cubicBezTo>
                      <a:pt x="19844" y="371474"/>
                      <a:pt x="20940" y="373776"/>
                      <a:pt x="21432" y="376237"/>
                    </a:cubicBezTo>
                    <a:cubicBezTo>
                      <a:pt x="26273" y="400443"/>
                      <a:pt x="21313" y="378202"/>
                      <a:pt x="26194" y="395287"/>
                    </a:cubicBezTo>
                    <a:cubicBezTo>
                      <a:pt x="26921" y="397831"/>
                      <a:pt x="29275" y="408930"/>
                      <a:pt x="30957" y="411956"/>
                    </a:cubicBezTo>
                    <a:cubicBezTo>
                      <a:pt x="33737" y="416959"/>
                      <a:pt x="35720" y="423068"/>
                      <a:pt x="40482" y="426243"/>
                    </a:cubicBezTo>
                    <a:lnTo>
                      <a:pt x="47625" y="431006"/>
                    </a:lnTo>
                    <a:cubicBezTo>
                      <a:pt x="49213" y="433387"/>
                      <a:pt x="50153" y="436362"/>
                      <a:pt x="52388" y="438150"/>
                    </a:cubicBezTo>
                    <a:cubicBezTo>
                      <a:pt x="54348" y="439718"/>
                      <a:pt x="57287" y="439409"/>
                      <a:pt x="59532" y="440531"/>
                    </a:cubicBezTo>
                    <a:cubicBezTo>
                      <a:pt x="78004" y="449767"/>
                      <a:pt x="55854" y="441685"/>
                      <a:pt x="73819" y="447675"/>
                    </a:cubicBezTo>
                    <a:cubicBezTo>
                      <a:pt x="88900" y="446881"/>
                      <a:pt x="104099" y="447334"/>
                      <a:pt x="119063" y="445293"/>
                    </a:cubicBezTo>
                    <a:cubicBezTo>
                      <a:pt x="121899" y="444906"/>
                      <a:pt x="123647" y="441811"/>
                      <a:pt x="126207" y="440531"/>
                    </a:cubicBezTo>
                    <a:cubicBezTo>
                      <a:pt x="128452" y="439409"/>
                      <a:pt x="130969" y="438944"/>
                      <a:pt x="133350" y="438150"/>
                    </a:cubicBezTo>
                    <a:cubicBezTo>
                      <a:pt x="135731" y="436562"/>
                      <a:pt x="138009" y="434807"/>
                      <a:pt x="140494" y="433387"/>
                    </a:cubicBezTo>
                    <a:cubicBezTo>
                      <a:pt x="143576" y="431626"/>
                      <a:pt x="147130" y="430688"/>
                      <a:pt x="150019" y="428625"/>
                    </a:cubicBezTo>
                    <a:cubicBezTo>
                      <a:pt x="152759" y="426668"/>
                      <a:pt x="154505" y="423549"/>
                      <a:pt x="157163" y="421481"/>
                    </a:cubicBezTo>
                    <a:cubicBezTo>
                      <a:pt x="161681" y="417967"/>
                      <a:pt x="166688" y="415131"/>
                      <a:pt x="171450" y="411956"/>
                    </a:cubicBezTo>
                    <a:lnTo>
                      <a:pt x="192882" y="397668"/>
                    </a:lnTo>
                    <a:lnTo>
                      <a:pt x="207169" y="388143"/>
                    </a:lnTo>
                    <a:lnTo>
                      <a:pt x="216694" y="381000"/>
                    </a:lnTo>
                    <a:cubicBezTo>
                      <a:pt x="219869" y="376237"/>
                      <a:pt x="221456" y="369887"/>
                      <a:pt x="226219" y="366712"/>
                    </a:cubicBezTo>
                    <a:lnTo>
                      <a:pt x="240507" y="357187"/>
                    </a:lnTo>
                    <a:cubicBezTo>
                      <a:pt x="257517" y="331668"/>
                      <a:pt x="231031" y="370391"/>
                      <a:pt x="252413" y="342900"/>
                    </a:cubicBezTo>
                    <a:cubicBezTo>
                      <a:pt x="255927" y="338382"/>
                      <a:pt x="258763" y="333375"/>
                      <a:pt x="261938" y="328612"/>
                    </a:cubicBezTo>
                    <a:lnTo>
                      <a:pt x="276225" y="307181"/>
                    </a:lnTo>
                    <a:lnTo>
                      <a:pt x="285750" y="292893"/>
                    </a:lnTo>
                    <a:lnTo>
                      <a:pt x="290513" y="285750"/>
                    </a:lnTo>
                    <a:cubicBezTo>
                      <a:pt x="299195" y="259701"/>
                      <a:pt x="285349" y="299154"/>
                      <a:pt x="297657" y="271462"/>
                    </a:cubicBezTo>
                    <a:cubicBezTo>
                      <a:pt x="299696" y="266875"/>
                      <a:pt x="301201" y="262045"/>
                      <a:pt x="302419" y="257175"/>
                    </a:cubicBezTo>
                    <a:cubicBezTo>
                      <a:pt x="304007" y="250825"/>
                      <a:pt x="306256" y="244605"/>
                      <a:pt x="307182" y="238125"/>
                    </a:cubicBezTo>
                    <a:cubicBezTo>
                      <a:pt x="310468" y="215121"/>
                      <a:pt x="308867" y="227025"/>
                      <a:pt x="311944" y="202406"/>
                    </a:cubicBezTo>
                    <a:cubicBezTo>
                      <a:pt x="310545" y="177226"/>
                      <a:pt x="312767" y="168634"/>
                      <a:pt x="307182" y="150018"/>
                    </a:cubicBezTo>
                    <a:cubicBezTo>
                      <a:pt x="305739" y="145210"/>
                      <a:pt x="304007" y="140493"/>
                      <a:pt x="302419" y="135731"/>
                    </a:cubicBezTo>
                    <a:lnTo>
                      <a:pt x="300038" y="128587"/>
                    </a:lnTo>
                    <a:cubicBezTo>
                      <a:pt x="299683" y="126104"/>
                      <a:pt x="296884" y="104303"/>
                      <a:pt x="295275" y="100012"/>
                    </a:cubicBezTo>
                    <a:cubicBezTo>
                      <a:pt x="294270" y="97332"/>
                      <a:pt x="291793" y="95428"/>
                      <a:pt x="290513" y="92868"/>
                    </a:cubicBezTo>
                    <a:cubicBezTo>
                      <a:pt x="280659" y="73159"/>
                      <a:pt x="297014" y="99047"/>
                      <a:pt x="283369" y="78581"/>
                    </a:cubicBezTo>
                    <a:cubicBezTo>
                      <a:pt x="279819" y="67928"/>
                      <a:pt x="280630" y="63261"/>
                      <a:pt x="271463" y="57150"/>
                    </a:cubicBezTo>
                    <a:cubicBezTo>
                      <a:pt x="269374" y="55758"/>
                      <a:pt x="266700" y="55562"/>
                      <a:pt x="264319" y="54768"/>
                    </a:cubicBezTo>
                    <a:cubicBezTo>
                      <a:pt x="262732" y="52387"/>
                      <a:pt x="261580" y="49648"/>
                      <a:pt x="259557" y="47625"/>
                    </a:cubicBezTo>
                    <a:cubicBezTo>
                      <a:pt x="254940" y="43008"/>
                      <a:pt x="251081" y="42418"/>
                      <a:pt x="245269" y="40481"/>
                    </a:cubicBezTo>
                    <a:cubicBezTo>
                      <a:pt x="237191" y="35095"/>
                      <a:pt x="241301" y="38497"/>
                      <a:pt x="240507" y="38100"/>
                    </a:cubicBezTo>
                    <a:close/>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2883694" y="3917156"/>
                <a:ext cx="257175" cy="109538"/>
              </a:xfrm>
              <a:custGeom>
                <a:avLst/>
                <a:gdLst>
                  <a:gd name="connsiteX0" fmla="*/ 0 w 257175"/>
                  <a:gd name="connsiteY0" fmla="*/ 0 h 109538"/>
                  <a:gd name="connsiteX1" fmla="*/ 0 w 257175"/>
                  <a:gd name="connsiteY1" fmla="*/ 0 h 109538"/>
                  <a:gd name="connsiteX2" fmla="*/ 21431 w 257175"/>
                  <a:gd name="connsiteY2" fmla="*/ 9525 h 109538"/>
                  <a:gd name="connsiteX3" fmla="*/ 38100 w 257175"/>
                  <a:gd name="connsiteY3" fmla="*/ 16669 h 109538"/>
                  <a:gd name="connsiteX4" fmla="*/ 59531 w 257175"/>
                  <a:gd name="connsiteY4" fmla="*/ 28575 h 109538"/>
                  <a:gd name="connsiteX5" fmla="*/ 73819 w 257175"/>
                  <a:gd name="connsiteY5" fmla="*/ 35719 h 109538"/>
                  <a:gd name="connsiteX6" fmla="*/ 83344 w 257175"/>
                  <a:gd name="connsiteY6" fmla="*/ 40482 h 109538"/>
                  <a:gd name="connsiteX7" fmla="*/ 92869 w 257175"/>
                  <a:gd name="connsiteY7" fmla="*/ 42863 h 109538"/>
                  <a:gd name="connsiteX8" fmla="*/ 116681 w 257175"/>
                  <a:gd name="connsiteY8" fmla="*/ 47625 h 109538"/>
                  <a:gd name="connsiteX9" fmla="*/ 128587 w 257175"/>
                  <a:gd name="connsiteY9" fmla="*/ 50007 h 109538"/>
                  <a:gd name="connsiteX10" fmla="*/ 157162 w 257175"/>
                  <a:gd name="connsiteY10" fmla="*/ 59532 h 109538"/>
                  <a:gd name="connsiteX11" fmla="*/ 164306 w 257175"/>
                  <a:gd name="connsiteY11" fmla="*/ 61913 h 109538"/>
                  <a:gd name="connsiteX12" fmla="*/ 185737 w 257175"/>
                  <a:gd name="connsiteY12" fmla="*/ 73819 h 109538"/>
                  <a:gd name="connsiteX13" fmla="*/ 192881 w 257175"/>
                  <a:gd name="connsiteY13" fmla="*/ 78582 h 109538"/>
                  <a:gd name="connsiteX14" fmla="*/ 207169 w 257175"/>
                  <a:gd name="connsiteY14" fmla="*/ 83344 h 109538"/>
                  <a:gd name="connsiteX15" fmla="*/ 228600 w 257175"/>
                  <a:gd name="connsiteY15" fmla="*/ 92869 h 109538"/>
                  <a:gd name="connsiteX16" fmla="*/ 235744 w 257175"/>
                  <a:gd name="connsiteY16" fmla="*/ 95250 h 109538"/>
                  <a:gd name="connsiteX17" fmla="*/ 250031 w 257175"/>
                  <a:gd name="connsiteY17" fmla="*/ 104775 h 109538"/>
                  <a:gd name="connsiteX18" fmla="*/ 257175 w 257175"/>
                  <a:gd name="connsiteY18" fmla="*/ 109538 h 109538"/>
                  <a:gd name="connsiteX19" fmla="*/ 257175 w 257175"/>
                  <a:gd name="connsiteY19" fmla="*/ 1095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7175" h="109538">
                    <a:moveTo>
                      <a:pt x="0" y="0"/>
                    </a:moveTo>
                    <a:lnTo>
                      <a:pt x="0" y="0"/>
                    </a:lnTo>
                    <a:lnTo>
                      <a:pt x="21431" y="9525"/>
                    </a:lnTo>
                    <a:cubicBezTo>
                      <a:pt x="36733" y="16588"/>
                      <a:pt x="25091" y="12333"/>
                      <a:pt x="38100" y="16669"/>
                    </a:cubicBezTo>
                    <a:cubicBezTo>
                      <a:pt x="54476" y="27586"/>
                      <a:pt x="46957" y="24384"/>
                      <a:pt x="59531" y="28575"/>
                    </a:cubicBezTo>
                    <a:cubicBezTo>
                      <a:pt x="73262" y="37730"/>
                      <a:pt x="60014" y="29803"/>
                      <a:pt x="73819" y="35719"/>
                    </a:cubicBezTo>
                    <a:cubicBezTo>
                      <a:pt x="77082" y="37117"/>
                      <a:pt x="80020" y="39236"/>
                      <a:pt x="83344" y="40482"/>
                    </a:cubicBezTo>
                    <a:cubicBezTo>
                      <a:pt x="86408" y="41631"/>
                      <a:pt x="89669" y="42177"/>
                      <a:pt x="92869" y="42863"/>
                    </a:cubicBezTo>
                    <a:cubicBezTo>
                      <a:pt x="100784" y="44559"/>
                      <a:pt x="108744" y="46037"/>
                      <a:pt x="116681" y="47625"/>
                    </a:cubicBezTo>
                    <a:cubicBezTo>
                      <a:pt x="120650" y="48419"/>
                      <a:pt x="124747" y="48727"/>
                      <a:pt x="128587" y="50007"/>
                    </a:cubicBezTo>
                    <a:lnTo>
                      <a:pt x="157162" y="59532"/>
                    </a:lnTo>
                    <a:cubicBezTo>
                      <a:pt x="159543" y="60326"/>
                      <a:pt x="162217" y="60521"/>
                      <a:pt x="164306" y="61913"/>
                    </a:cubicBezTo>
                    <a:cubicBezTo>
                      <a:pt x="180682" y="72830"/>
                      <a:pt x="173164" y="69628"/>
                      <a:pt x="185737" y="73819"/>
                    </a:cubicBezTo>
                    <a:cubicBezTo>
                      <a:pt x="188118" y="75407"/>
                      <a:pt x="190266" y="77420"/>
                      <a:pt x="192881" y="78582"/>
                    </a:cubicBezTo>
                    <a:cubicBezTo>
                      <a:pt x="197469" y="80621"/>
                      <a:pt x="207169" y="83344"/>
                      <a:pt x="207169" y="83344"/>
                    </a:cubicBezTo>
                    <a:cubicBezTo>
                      <a:pt x="218489" y="90892"/>
                      <a:pt x="211597" y="87202"/>
                      <a:pt x="228600" y="92869"/>
                    </a:cubicBezTo>
                    <a:lnTo>
                      <a:pt x="235744" y="95250"/>
                    </a:lnTo>
                    <a:lnTo>
                      <a:pt x="250031" y="104775"/>
                    </a:lnTo>
                    <a:lnTo>
                      <a:pt x="257175" y="109538"/>
                    </a:lnTo>
                    <a:lnTo>
                      <a:pt x="257175" y="109538"/>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2943050" y="3786188"/>
                <a:ext cx="145431" cy="402431"/>
              </a:xfrm>
              <a:custGeom>
                <a:avLst/>
                <a:gdLst>
                  <a:gd name="connsiteX0" fmla="*/ 145431 w 145431"/>
                  <a:gd name="connsiteY0" fmla="*/ 0 h 402431"/>
                  <a:gd name="connsiteX1" fmla="*/ 145431 w 145431"/>
                  <a:gd name="connsiteY1" fmla="*/ 0 h 402431"/>
                  <a:gd name="connsiteX2" fmla="*/ 135906 w 145431"/>
                  <a:gd name="connsiteY2" fmla="*/ 19050 h 402431"/>
                  <a:gd name="connsiteX3" fmla="*/ 131144 w 145431"/>
                  <a:gd name="connsiteY3" fmla="*/ 26193 h 402431"/>
                  <a:gd name="connsiteX4" fmla="*/ 126381 w 145431"/>
                  <a:gd name="connsiteY4" fmla="*/ 40481 h 402431"/>
                  <a:gd name="connsiteX5" fmla="*/ 124000 w 145431"/>
                  <a:gd name="connsiteY5" fmla="*/ 47625 h 402431"/>
                  <a:gd name="connsiteX6" fmla="*/ 119238 w 145431"/>
                  <a:gd name="connsiteY6" fmla="*/ 54768 h 402431"/>
                  <a:gd name="connsiteX7" fmla="*/ 114475 w 145431"/>
                  <a:gd name="connsiteY7" fmla="*/ 69056 h 402431"/>
                  <a:gd name="connsiteX8" fmla="*/ 104950 w 145431"/>
                  <a:gd name="connsiteY8" fmla="*/ 83343 h 402431"/>
                  <a:gd name="connsiteX9" fmla="*/ 95425 w 145431"/>
                  <a:gd name="connsiteY9" fmla="*/ 104775 h 402431"/>
                  <a:gd name="connsiteX10" fmla="*/ 85900 w 145431"/>
                  <a:gd name="connsiteY10" fmla="*/ 133350 h 402431"/>
                  <a:gd name="connsiteX11" fmla="*/ 83519 w 145431"/>
                  <a:gd name="connsiteY11" fmla="*/ 140493 h 402431"/>
                  <a:gd name="connsiteX12" fmla="*/ 78756 w 145431"/>
                  <a:gd name="connsiteY12" fmla="*/ 147637 h 402431"/>
                  <a:gd name="connsiteX13" fmla="*/ 69231 w 145431"/>
                  <a:gd name="connsiteY13" fmla="*/ 169068 h 402431"/>
                  <a:gd name="connsiteX14" fmla="*/ 62088 w 145431"/>
                  <a:gd name="connsiteY14" fmla="*/ 183356 h 402431"/>
                  <a:gd name="connsiteX15" fmla="*/ 54944 w 145431"/>
                  <a:gd name="connsiteY15" fmla="*/ 197643 h 402431"/>
                  <a:gd name="connsiteX16" fmla="*/ 50181 w 145431"/>
                  <a:gd name="connsiteY16" fmla="*/ 211931 h 402431"/>
                  <a:gd name="connsiteX17" fmla="*/ 45419 w 145431"/>
                  <a:gd name="connsiteY17" fmla="*/ 219075 h 402431"/>
                  <a:gd name="connsiteX18" fmla="*/ 38275 w 145431"/>
                  <a:gd name="connsiteY18" fmla="*/ 233362 h 402431"/>
                  <a:gd name="connsiteX19" fmla="*/ 31131 w 145431"/>
                  <a:gd name="connsiteY19" fmla="*/ 254793 h 402431"/>
                  <a:gd name="connsiteX20" fmla="*/ 28750 w 145431"/>
                  <a:gd name="connsiteY20" fmla="*/ 261937 h 402431"/>
                  <a:gd name="connsiteX21" fmla="*/ 26369 w 145431"/>
                  <a:gd name="connsiteY21" fmla="*/ 269081 h 402431"/>
                  <a:gd name="connsiteX22" fmla="*/ 21606 w 145431"/>
                  <a:gd name="connsiteY22" fmla="*/ 288131 h 402431"/>
                  <a:gd name="connsiteX23" fmla="*/ 19225 w 145431"/>
                  <a:gd name="connsiteY23" fmla="*/ 297656 h 402431"/>
                  <a:gd name="connsiteX24" fmla="*/ 16844 w 145431"/>
                  <a:gd name="connsiteY24" fmla="*/ 314325 h 402431"/>
                  <a:gd name="connsiteX25" fmla="*/ 9700 w 145431"/>
                  <a:gd name="connsiteY25" fmla="*/ 338137 h 402431"/>
                  <a:gd name="connsiteX26" fmla="*/ 7319 w 145431"/>
                  <a:gd name="connsiteY26" fmla="*/ 345281 h 402431"/>
                  <a:gd name="connsiteX27" fmla="*/ 4938 w 145431"/>
                  <a:gd name="connsiteY27" fmla="*/ 371475 h 402431"/>
                  <a:gd name="connsiteX28" fmla="*/ 2556 w 145431"/>
                  <a:gd name="connsiteY28" fmla="*/ 383381 h 402431"/>
                  <a:gd name="connsiteX29" fmla="*/ 175 w 145431"/>
                  <a:gd name="connsiteY29" fmla="*/ 392906 h 402431"/>
                  <a:gd name="connsiteX30" fmla="*/ 175 w 145431"/>
                  <a:gd name="connsiteY30" fmla="*/ 402431 h 402431"/>
                  <a:gd name="connsiteX31" fmla="*/ 175 w 145431"/>
                  <a:gd name="connsiteY31" fmla="*/ 402431 h 40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431" h="402431">
                    <a:moveTo>
                      <a:pt x="145431" y="0"/>
                    </a:moveTo>
                    <a:lnTo>
                      <a:pt x="145431" y="0"/>
                    </a:lnTo>
                    <a:cubicBezTo>
                      <a:pt x="142256" y="6350"/>
                      <a:pt x="139306" y="12817"/>
                      <a:pt x="135906" y="19050"/>
                    </a:cubicBezTo>
                    <a:cubicBezTo>
                      <a:pt x="134536" y="21562"/>
                      <a:pt x="132306" y="23578"/>
                      <a:pt x="131144" y="26193"/>
                    </a:cubicBezTo>
                    <a:cubicBezTo>
                      <a:pt x="129105" y="30781"/>
                      <a:pt x="127969" y="35718"/>
                      <a:pt x="126381" y="40481"/>
                    </a:cubicBezTo>
                    <a:cubicBezTo>
                      <a:pt x="125587" y="42862"/>
                      <a:pt x="125392" y="45536"/>
                      <a:pt x="124000" y="47625"/>
                    </a:cubicBezTo>
                    <a:cubicBezTo>
                      <a:pt x="122413" y="50006"/>
                      <a:pt x="120400" y="52153"/>
                      <a:pt x="119238" y="54768"/>
                    </a:cubicBezTo>
                    <a:cubicBezTo>
                      <a:pt x="117199" y="59356"/>
                      <a:pt x="117260" y="64879"/>
                      <a:pt x="114475" y="69056"/>
                    </a:cubicBezTo>
                    <a:lnTo>
                      <a:pt x="104950" y="83343"/>
                    </a:lnTo>
                    <a:cubicBezTo>
                      <a:pt x="99283" y="100346"/>
                      <a:pt x="102973" y="93454"/>
                      <a:pt x="95425" y="104775"/>
                    </a:cubicBezTo>
                    <a:lnTo>
                      <a:pt x="85900" y="133350"/>
                    </a:lnTo>
                    <a:cubicBezTo>
                      <a:pt x="85106" y="135731"/>
                      <a:pt x="84911" y="138405"/>
                      <a:pt x="83519" y="140493"/>
                    </a:cubicBezTo>
                    <a:lnTo>
                      <a:pt x="78756" y="147637"/>
                    </a:lnTo>
                    <a:cubicBezTo>
                      <a:pt x="73089" y="164640"/>
                      <a:pt x="76779" y="157748"/>
                      <a:pt x="69231" y="169068"/>
                    </a:cubicBezTo>
                    <a:cubicBezTo>
                      <a:pt x="63248" y="187018"/>
                      <a:pt x="71317" y="164898"/>
                      <a:pt x="62088" y="183356"/>
                    </a:cubicBezTo>
                    <a:cubicBezTo>
                      <a:pt x="52232" y="203068"/>
                      <a:pt x="68587" y="177179"/>
                      <a:pt x="54944" y="197643"/>
                    </a:cubicBezTo>
                    <a:cubicBezTo>
                      <a:pt x="53356" y="202406"/>
                      <a:pt x="52966" y="207754"/>
                      <a:pt x="50181" y="211931"/>
                    </a:cubicBezTo>
                    <a:cubicBezTo>
                      <a:pt x="48594" y="214312"/>
                      <a:pt x="46699" y="216515"/>
                      <a:pt x="45419" y="219075"/>
                    </a:cubicBezTo>
                    <a:cubicBezTo>
                      <a:pt x="35565" y="238784"/>
                      <a:pt x="51920" y="212896"/>
                      <a:pt x="38275" y="233362"/>
                    </a:cubicBezTo>
                    <a:lnTo>
                      <a:pt x="31131" y="254793"/>
                    </a:lnTo>
                    <a:lnTo>
                      <a:pt x="28750" y="261937"/>
                    </a:lnTo>
                    <a:cubicBezTo>
                      <a:pt x="27956" y="264318"/>
                      <a:pt x="26978" y="266646"/>
                      <a:pt x="26369" y="269081"/>
                    </a:cubicBezTo>
                    <a:lnTo>
                      <a:pt x="21606" y="288131"/>
                    </a:lnTo>
                    <a:cubicBezTo>
                      <a:pt x="20812" y="291306"/>
                      <a:pt x="19688" y="294416"/>
                      <a:pt x="19225" y="297656"/>
                    </a:cubicBezTo>
                    <a:cubicBezTo>
                      <a:pt x="18431" y="303212"/>
                      <a:pt x="17848" y="308803"/>
                      <a:pt x="16844" y="314325"/>
                    </a:cubicBezTo>
                    <a:cubicBezTo>
                      <a:pt x="15404" y="322247"/>
                      <a:pt x="12187" y="330675"/>
                      <a:pt x="9700" y="338137"/>
                    </a:cubicBezTo>
                    <a:lnTo>
                      <a:pt x="7319" y="345281"/>
                    </a:lnTo>
                    <a:cubicBezTo>
                      <a:pt x="6525" y="354012"/>
                      <a:pt x="6026" y="362775"/>
                      <a:pt x="4938" y="371475"/>
                    </a:cubicBezTo>
                    <a:cubicBezTo>
                      <a:pt x="4436" y="375491"/>
                      <a:pt x="3434" y="379430"/>
                      <a:pt x="2556" y="383381"/>
                    </a:cubicBezTo>
                    <a:cubicBezTo>
                      <a:pt x="1846" y="386576"/>
                      <a:pt x="581" y="389659"/>
                      <a:pt x="175" y="392906"/>
                    </a:cubicBezTo>
                    <a:cubicBezTo>
                      <a:pt x="-219" y="396056"/>
                      <a:pt x="175" y="399256"/>
                      <a:pt x="175" y="402431"/>
                    </a:cubicBezTo>
                    <a:lnTo>
                      <a:pt x="175" y="402431"/>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2314575" y="3712369"/>
                <a:ext cx="233385" cy="521494"/>
              </a:xfrm>
              <a:custGeom>
                <a:avLst/>
                <a:gdLst>
                  <a:gd name="connsiteX0" fmla="*/ 209550 w 233385"/>
                  <a:gd name="connsiteY0" fmla="*/ 0 h 521494"/>
                  <a:gd name="connsiteX1" fmla="*/ 209550 w 233385"/>
                  <a:gd name="connsiteY1" fmla="*/ 0 h 521494"/>
                  <a:gd name="connsiteX2" fmla="*/ 171450 w 233385"/>
                  <a:gd name="connsiteY2" fmla="*/ 9525 h 521494"/>
                  <a:gd name="connsiteX3" fmla="*/ 150019 w 233385"/>
                  <a:gd name="connsiteY3" fmla="*/ 19050 h 521494"/>
                  <a:gd name="connsiteX4" fmla="*/ 123825 w 233385"/>
                  <a:gd name="connsiteY4" fmla="*/ 21431 h 521494"/>
                  <a:gd name="connsiteX5" fmla="*/ 97631 w 233385"/>
                  <a:gd name="connsiteY5" fmla="*/ 26194 h 521494"/>
                  <a:gd name="connsiteX6" fmla="*/ 83344 w 233385"/>
                  <a:gd name="connsiteY6" fmla="*/ 33337 h 521494"/>
                  <a:gd name="connsiteX7" fmla="*/ 57150 w 233385"/>
                  <a:gd name="connsiteY7" fmla="*/ 38100 h 521494"/>
                  <a:gd name="connsiteX8" fmla="*/ 33338 w 233385"/>
                  <a:gd name="connsiteY8" fmla="*/ 42862 h 521494"/>
                  <a:gd name="connsiteX9" fmla="*/ 19050 w 233385"/>
                  <a:gd name="connsiteY9" fmla="*/ 47625 h 521494"/>
                  <a:gd name="connsiteX10" fmla="*/ 11906 w 233385"/>
                  <a:gd name="connsiteY10" fmla="*/ 50006 h 521494"/>
                  <a:gd name="connsiteX11" fmla="*/ 4763 w 233385"/>
                  <a:gd name="connsiteY11" fmla="*/ 54769 h 521494"/>
                  <a:gd name="connsiteX12" fmla="*/ 0 w 233385"/>
                  <a:gd name="connsiteY12" fmla="*/ 61912 h 521494"/>
                  <a:gd name="connsiteX13" fmla="*/ 16669 w 233385"/>
                  <a:gd name="connsiteY13" fmla="*/ 157162 h 521494"/>
                  <a:gd name="connsiteX14" fmla="*/ 21431 w 233385"/>
                  <a:gd name="connsiteY14" fmla="*/ 283369 h 521494"/>
                  <a:gd name="connsiteX15" fmla="*/ 23813 w 233385"/>
                  <a:gd name="connsiteY15" fmla="*/ 290512 h 521494"/>
                  <a:gd name="connsiteX16" fmla="*/ 26194 w 233385"/>
                  <a:gd name="connsiteY16" fmla="*/ 300037 h 521494"/>
                  <a:gd name="connsiteX17" fmla="*/ 28575 w 233385"/>
                  <a:gd name="connsiteY17" fmla="*/ 323850 h 521494"/>
                  <a:gd name="connsiteX18" fmla="*/ 33338 w 233385"/>
                  <a:gd name="connsiteY18" fmla="*/ 354806 h 521494"/>
                  <a:gd name="connsiteX19" fmla="*/ 35719 w 233385"/>
                  <a:gd name="connsiteY19" fmla="*/ 407194 h 521494"/>
                  <a:gd name="connsiteX20" fmla="*/ 40481 w 233385"/>
                  <a:gd name="connsiteY20" fmla="*/ 433387 h 521494"/>
                  <a:gd name="connsiteX21" fmla="*/ 42863 w 233385"/>
                  <a:gd name="connsiteY21" fmla="*/ 440531 h 521494"/>
                  <a:gd name="connsiteX22" fmla="*/ 47625 w 233385"/>
                  <a:gd name="connsiteY22" fmla="*/ 461962 h 521494"/>
                  <a:gd name="connsiteX23" fmla="*/ 52388 w 233385"/>
                  <a:gd name="connsiteY23" fmla="*/ 507206 h 521494"/>
                  <a:gd name="connsiteX24" fmla="*/ 54769 w 233385"/>
                  <a:gd name="connsiteY24" fmla="*/ 516731 h 521494"/>
                  <a:gd name="connsiteX25" fmla="*/ 61913 w 233385"/>
                  <a:gd name="connsiteY25" fmla="*/ 521494 h 521494"/>
                  <a:gd name="connsiteX26" fmla="*/ 133350 w 233385"/>
                  <a:gd name="connsiteY26" fmla="*/ 519112 h 521494"/>
                  <a:gd name="connsiteX27" fmla="*/ 154781 w 233385"/>
                  <a:gd name="connsiteY27" fmla="*/ 507206 h 521494"/>
                  <a:gd name="connsiteX28" fmla="*/ 161925 w 233385"/>
                  <a:gd name="connsiteY28" fmla="*/ 502444 h 521494"/>
                  <a:gd name="connsiteX29" fmla="*/ 190500 w 233385"/>
                  <a:gd name="connsiteY29" fmla="*/ 497681 h 521494"/>
                  <a:gd name="connsiteX30" fmla="*/ 207169 w 233385"/>
                  <a:gd name="connsiteY30" fmla="*/ 492919 h 521494"/>
                  <a:gd name="connsiteX31" fmla="*/ 228600 w 233385"/>
                  <a:gd name="connsiteY31" fmla="*/ 476250 h 521494"/>
                  <a:gd name="connsiteX32" fmla="*/ 233363 w 233385"/>
                  <a:gd name="connsiteY32" fmla="*/ 461962 h 521494"/>
                  <a:gd name="connsiteX33" fmla="*/ 230981 w 233385"/>
                  <a:gd name="connsiteY33" fmla="*/ 426244 h 521494"/>
                  <a:gd name="connsiteX34" fmla="*/ 228600 w 233385"/>
                  <a:gd name="connsiteY34" fmla="*/ 404812 h 521494"/>
                  <a:gd name="connsiteX35" fmla="*/ 226219 w 233385"/>
                  <a:gd name="connsiteY35" fmla="*/ 381000 h 521494"/>
                  <a:gd name="connsiteX36" fmla="*/ 228600 w 233385"/>
                  <a:gd name="connsiteY36" fmla="*/ 307181 h 521494"/>
                  <a:gd name="connsiteX37" fmla="*/ 233363 w 233385"/>
                  <a:gd name="connsiteY37" fmla="*/ 269081 h 521494"/>
                  <a:gd name="connsiteX38" fmla="*/ 228600 w 233385"/>
                  <a:gd name="connsiteY38" fmla="*/ 228600 h 521494"/>
                  <a:gd name="connsiteX39" fmla="*/ 226219 w 233385"/>
                  <a:gd name="connsiteY39" fmla="*/ 221456 h 521494"/>
                  <a:gd name="connsiteX40" fmla="*/ 221456 w 233385"/>
                  <a:gd name="connsiteY40" fmla="*/ 214312 h 521494"/>
                  <a:gd name="connsiteX41" fmla="*/ 216694 w 233385"/>
                  <a:gd name="connsiteY41" fmla="*/ 197644 h 521494"/>
                  <a:gd name="connsiteX42" fmla="*/ 214313 w 233385"/>
                  <a:gd name="connsiteY42" fmla="*/ 183356 h 521494"/>
                  <a:gd name="connsiteX43" fmla="*/ 211931 w 233385"/>
                  <a:gd name="connsiteY43" fmla="*/ 173831 h 521494"/>
                  <a:gd name="connsiteX44" fmla="*/ 209550 w 233385"/>
                  <a:gd name="connsiteY44" fmla="*/ 159544 h 521494"/>
                  <a:gd name="connsiteX45" fmla="*/ 207169 w 233385"/>
                  <a:gd name="connsiteY45" fmla="*/ 147637 h 521494"/>
                  <a:gd name="connsiteX46" fmla="*/ 204788 w 233385"/>
                  <a:gd name="connsiteY46" fmla="*/ 138112 h 521494"/>
                  <a:gd name="connsiteX47" fmla="*/ 202406 w 233385"/>
                  <a:gd name="connsiteY47" fmla="*/ 123825 h 521494"/>
                  <a:gd name="connsiteX48" fmla="*/ 204788 w 233385"/>
                  <a:gd name="connsiteY48" fmla="*/ 76200 h 521494"/>
                  <a:gd name="connsiteX49" fmla="*/ 209550 w 233385"/>
                  <a:gd name="connsiteY49" fmla="*/ 0 h 52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33385" h="521494">
                    <a:moveTo>
                      <a:pt x="209550" y="0"/>
                    </a:moveTo>
                    <a:lnTo>
                      <a:pt x="209550" y="0"/>
                    </a:lnTo>
                    <a:cubicBezTo>
                      <a:pt x="206109" y="688"/>
                      <a:pt x="177729" y="5339"/>
                      <a:pt x="171450" y="9525"/>
                    </a:cubicBezTo>
                    <a:cubicBezTo>
                      <a:pt x="164212" y="14350"/>
                      <a:pt x="159860" y="18156"/>
                      <a:pt x="150019" y="19050"/>
                    </a:cubicBezTo>
                    <a:lnTo>
                      <a:pt x="123825" y="21431"/>
                    </a:lnTo>
                    <a:cubicBezTo>
                      <a:pt x="107441" y="26892"/>
                      <a:pt x="127251" y="20808"/>
                      <a:pt x="97631" y="26194"/>
                    </a:cubicBezTo>
                    <a:cubicBezTo>
                      <a:pt x="86016" y="28306"/>
                      <a:pt x="94580" y="28522"/>
                      <a:pt x="83344" y="33337"/>
                    </a:cubicBezTo>
                    <a:cubicBezTo>
                      <a:pt x="77726" y="35745"/>
                      <a:pt x="61021" y="37547"/>
                      <a:pt x="57150" y="38100"/>
                    </a:cubicBezTo>
                    <a:cubicBezTo>
                      <a:pt x="37334" y="44705"/>
                      <a:pt x="68920" y="34650"/>
                      <a:pt x="33338" y="42862"/>
                    </a:cubicBezTo>
                    <a:cubicBezTo>
                      <a:pt x="28446" y="43991"/>
                      <a:pt x="23813" y="46037"/>
                      <a:pt x="19050" y="47625"/>
                    </a:cubicBezTo>
                    <a:lnTo>
                      <a:pt x="11906" y="50006"/>
                    </a:lnTo>
                    <a:cubicBezTo>
                      <a:pt x="9525" y="51594"/>
                      <a:pt x="6787" y="52745"/>
                      <a:pt x="4763" y="54769"/>
                    </a:cubicBezTo>
                    <a:cubicBezTo>
                      <a:pt x="2739" y="56793"/>
                      <a:pt x="0" y="61912"/>
                      <a:pt x="0" y="61912"/>
                    </a:cubicBezTo>
                    <a:lnTo>
                      <a:pt x="16669" y="157162"/>
                    </a:lnTo>
                    <a:cubicBezTo>
                      <a:pt x="16776" y="162067"/>
                      <a:pt x="14254" y="247489"/>
                      <a:pt x="21431" y="283369"/>
                    </a:cubicBezTo>
                    <a:cubicBezTo>
                      <a:pt x="21923" y="285830"/>
                      <a:pt x="23123" y="288099"/>
                      <a:pt x="23813" y="290512"/>
                    </a:cubicBezTo>
                    <a:cubicBezTo>
                      <a:pt x="24712" y="293659"/>
                      <a:pt x="25400" y="296862"/>
                      <a:pt x="26194" y="300037"/>
                    </a:cubicBezTo>
                    <a:cubicBezTo>
                      <a:pt x="26988" y="307975"/>
                      <a:pt x="27643" y="315927"/>
                      <a:pt x="28575" y="323850"/>
                    </a:cubicBezTo>
                    <a:cubicBezTo>
                      <a:pt x="29803" y="334285"/>
                      <a:pt x="31612" y="344456"/>
                      <a:pt x="33338" y="354806"/>
                    </a:cubicBezTo>
                    <a:cubicBezTo>
                      <a:pt x="34132" y="372269"/>
                      <a:pt x="34474" y="389758"/>
                      <a:pt x="35719" y="407194"/>
                    </a:cubicBezTo>
                    <a:cubicBezTo>
                      <a:pt x="35931" y="410165"/>
                      <a:pt x="39529" y="429580"/>
                      <a:pt x="40481" y="433387"/>
                    </a:cubicBezTo>
                    <a:cubicBezTo>
                      <a:pt x="41090" y="435822"/>
                      <a:pt x="42173" y="438117"/>
                      <a:pt x="42863" y="440531"/>
                    </a:cubicBezTo>
                    <a:cubicBezTo>
                      <a:pt x="45104" y="448372"/>
                      <a:pt x="45990" y="453785"/>
                      <a:pt x="47625" y="461962"/>
                    </a:cubicBezTo>
                    <a:cubicBezTo>
                      <a:pt x="48686" y="473638"/>
                      <a:pt x="50304" y="494705"/>
                      <a:pt x="52388" y="507206"/>
                    </a:cubicBezTo>
                    <a:cubicBezTo>
                      <a:pt x="52926" y="510434"/>
                      <a:pt x="52954" y="514008"/>
                      <a:pt x="54769" y="516731"/>
                    </a:cubicBezTo>
                    <a:cubicBezTo>
                      <a:pt x="56357" y="519112"/>
                      <a:pt x="59532" y="519906"/>
                      <a:pt x="61913" y="521494"/>
                    </a:cubicBezTo>
                    <a:cubicBezTo>
                      <a:pt x="85725" y="520700"/>
                      <a:pt x="109568" y="520553"/>
                      <a:pt x="133350" y="519112"/>
                    </a:cubicBezTo>
                    <a:cubicBezTo>
                      <a:pt x="140267" y="518693"/>
                      <a:pt x="151305" y="509523"/>
                      <a:pt x="154781" y="507206"/>
                    </a:cubicBezTo>
                    <a:cubicBezTo>
                      <a:pt x="157162" y="505619"/>
                      <a:pt x="159210" y="503349"/>
                      <a:pt x="161925" y="502444"/>
                    </a:cubicBezTo>
                    <a:cubicBezTo>
                      <a:pt x="175888" y="497789"/>
                      <a:pt x="166574" y="500339"/>
                      <a:pt x="190500" y="497681"/>
                    </a:cubicBezTo>
                    <a:cubicBezTo>
                      <a:pt x="192741" y="497121"/>
                      <a:pt x="204375" y="494471"/>
                      <a:pt x="207169" y="492919"/>
                    </a:cubicBezTo>
                    <a:cubicBezTo>
                      <a:pt x="219985" y="485799"/>
                      <a:pt x="219923" y="484927"/>
                      <a:pt x="228600" y="476250"/>
                    </a:cubicBezTo>
                    <a:cubicBezTo>
                      <a:pt x="230188" y="471487"/>
                      <a:pt x="233697" y="466971"/>
                      <a:pt x="233363" y="461962"/>
                    </a:cubicBezTo>
                    <a:cubicBezTo>
                      <a:pt x="232569" y="450056"/>
                      <a:pt x="231972" y="438135"/>
                      <a:pt x="230981" y="426244"/>
                    </a:cubicBezTo>
                    <a:cubicBezTo>
                      <a:pt x="230384" y="419081"/>
                      <a:pt x="229352" y="411960"/>
                      <a:pt x="228600" y="404812"/>
                    </a:cubicBezTo>
                    <a:cubicBezTo>
                      <a:pt x="227765" y="396879"/>
                      <a:pt x="227013" y="388937"/>
                      <a:pt x="226219" y="381000"/>
                    </a:cubicBezTo>
                    <a:cubicBezTo>
                      <a:pt x="227013" y="356394"/>
                      <a:pt x="227401" y="331771"/>
                      <a:pt x="228600" y="307181"/>
                    </a:cubicBezTo>
                    <a:cubicBezTo>
                      <a:pt x="229390" y="290992"/>
                      <a:pt x="230923" y="283715"/>
                      <a:pt x="233363" y="269081"/>
                    </a:cubicBezTo>
                    <a:cubicBezTo>
                      <a:pt x="231544" y="245446"/>
                      <a:pt x="233233" y="244818"/>
                      <a:pt x="228600" y="228600"/>
                    </a:cubicBezTo>
                    <a:cubicBezTo>
                      <a:pt x="227910" y="226186"/>
                      <a:pt x="227342" y="223701"/>
                      <a:pt x="226219" y="221456"/>
                    </a:cubicBezTo>
                    <a:cubicBezTo>
                      <a:pt x="224939" y="218896"/>
                      <a:pt x="223044" y="216693"/>
                      <a:pt x="221456" y="214312"/>
                    </a:cubicBezTo>
                    <a:cubicBezTo>
                      <a:pt x="219186" y="207503"/>
                      <a:pt x="218189" y="205120"/>
                      <a:pt x="216694" y="197644"/>
                    </a:cubicBezTo>
                    <a:cubicBezTo>
                      <a:pt x="215747" y="192909"/>
                      <a:pt x="215260" y="188091"/>
                      <a:pt x="214313" y="183356"/>
                    </a:cubicBezTo>
                    <a:cubicBezTo>
                      <a:pt x="213671" y="180147"/>
                      <a:pt x="212573" y="177040"/>
                      <a:pt x="211931" y="173831"/>
                    </a:cubicBezTo>
                    <a:cubicBezTo>
                      <a:pt x="210984" y="169097"/>
                      <a:pt x="210414" y="164294"/>
                      <a:pt x="209550" y="159544"/>
                    </a:cubicBezTo>
                    <a:cubicBezTo>
                      <a:pt x="208826" y="155562"/>
                      <a:pt x="208047" y="151588"/>
                      <a:pt x="207169" y="147637"/>
                    </a:cubicBezTo>
                    <a:cubicBezTo>
                      <a:pt x="206459" y="144442"/>
                      <a:pt x="205430" y="141321"/>
                      <a:pt x="204788" y="138112"/>
                    </a:cubicBezTo>
                    <a:cubicBezTo>
                      <a:pt x="203841" y="133378"/>
                      <a:pt x="203200" y="128587"/>
                      <a:pt x="202406" y="123825"/>
                    </a:cubicBezTo>
                    <a:cubicBezTo>
                      <a:pt x="203200" y="107950"/>
                      <a:pt x="204140" y="92082"/>
                      <a:pt x="204788" y="76200"/>
                    </a:cubicBezTo>
                    <a:cubicBezTo>
                      <a:pt x="205727" y="53187"/>
                      <a:pt x="208756" y="12700"/>
                      <a:pt x="209550" y="0"/>
                    </a:cubicBezTo>
                    <a:close/>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2347913" y="3960013"/>
                <a:ext cx="195262" cy="40487"/>
              </a:xfrm>
              <a:custGeom>
                <a:avLst/>
                <a:gdLst>
                  <a:gd name="connsiteX0" fmla="*/ 0 w 195262"/>
                  <a:gd name="connsiteY0" fmla="*/ 40487 h 40487"/>
                  <a:gd name="connsiteX1" fmla="*/ 0 w 195262"/>
                  <a:gd name="connsiteY1" fmla="*/ 40487 h 40487"/>
                  <a:gd name="connsiteX2" fmla="*/ 26193 w 195262"/>
                  <a:gd name="connsiteY2" fmla="*/ 38106 h 40487"/>
                  <a:gd name="connsiteX3" fmla="*/ 33337 w 195262"/>
                  <a:gd name="connsiteY3" fmla="*/ 35725 h 40487"/>
                  <a:gd name="connsiteX4" fmla="*/ 59531 w 195262"/>
                  <a:gd name="connsiteY4" fmla="*/ 30962 h 40487"/>
                  <a:gd name="connsiteX5" fmla="*/ 73818 w 195262"/>
                  <a:gd name="connsiteY5" fmla="*/ 26200 h 40487"/>
                  <a:gd name="connsiteX6" fmla="*/ 88106 w 195262"/>
                  <a:gd name="connsiteY6" fmla="*/ 21437 h 40487"/>
                  <a:gd name="connsiteX7" fmla="*/ 95250 w 195262"/>
                  <a:gd name="connsiteY7" fmla="*/ 19056 h 40487"/>
                  <a:gd name="connsiteX8" fmla="*/ 111918 w 195262"/>
                  <a:gd name="connsiteY8" fmla="*/ 16675 h 40487"/>
                  <a:gd name="connsiteX9" fmla="*/ 123825 w 195262"/>
                  <a:gd name="connsiteY9" fmla="*/ 14293 h 40487"/>
                  <a:gd name="connsiteX10" fmla="*/ 140493 w 195262"/>
                  <a:gd name="connsiteY10" fmla="*/ 11912 h 40487"/>
                  <a:gd name="connsiteX11" fmla="*/ 157162 w 195262"/>
                  <a:gd name="connsiteY11" fmla="*/ 7150 h 40487"/>
                  <a:gd name="connsiteX12" fmla="*/ 164306 w 195262"/>
                  <a:gd name="connsiteY12" fmla="*/ 4768 h 40487"/>
                  <a:gd name="connsiteX13" fmla="*/ 185737 w 195262"/>
                  <a:gd name="connsiteY13" fmla="*/ 2387 h 40487"/>
                  <a:gd name="connsiteX14" fmla="*/ 195262 w 195262"/>
                  <a:gd name="connsiteY14" fmla="*/ 6 h 40487"/>
                  <a:gd name="connsiteX15" fmla="*/ 195262 w 195262"/>
                  <a:gd name="connsiteY15" fmla="*/ 6 h 4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62" h="40487">
                    <a:moveTo>
                      <a:pt x="0" y="40487"/>
                    </a:moveTo>
                    <a:lnTo>
                      <a:pt x="0" y="40487"/>
                    </a:lnTo>
                    <a:cubicBezTo>
                      <a:pt x="8731" y="39693"/>
                      <a:pt x="17514" y="39346"/>
                      <a:pt x="26193" y="38106"/>
                    </a:cubicBezTo>
                    <a:cubicBezTo>
                      <a:pt x="28678" y="37751"/>
                      <a:pt x="30887" y="36270"/>
                      <a:pt x="33337" y="35725"/>
                    </a:cubicBezTo>
                    <a:cubicBezTo>
                      <a:pt x="43122" y="33550"/>
                      <a:pt x="50011" y="33558"/>
                      <a:pt x="59531" y="30962"/>
                    </a:cubicBezTo>
                    <a:cubicBezTo>
                      <a:pt x="64374" y="29641"/>
                      <a:pt x="69056" y="27787"/>
                      <a:pt x="73818" y="26200"/>
                    </a:cubicBezTo>
                    <a:lnTo>
                      <a:pt x="88106" y="21437"/>
                    </a:lnTo>
                    <a:cubicBezTo>
                      <a:pt x="90487" y="20643"/>
                      <a:pt x="92765" y="19411"/>
                      <a:pt x="95250" y="19056"/>
                    </a:cubicBezTo>
                    <a:cubicBezTo>
                      <a:pt x="100806" y="18262"/>
                      <a:pt x="106382" y="17598"/>
                      <a:pt x="111918" y="16675"/>
                    </a:cubicBezTo>
                    <a:cubicBezTo>
                      <a:pt x="115911" y="16010"/>
                      <a:pt x="119832" y="14958"/>
                      <a:pt x="123825" y="14293"/>
                    </a:cubicBezTo>
                    <a:cubicBezTo>
                      <a:pt x="129361" y="13370"/>
                      <a:pt x="134937" y="12706"/>
                      <a:pt x="140493" y="11912"/>
                    </a:cubicBezTo>
                    <a:cubicBezTo>
                      <a:pt x="157642" y="6196"/>
                      <a:pt x="136205" y="13138"/>
                      <a:pt x="157162" y="7150"/>
                    </a:cubicBezTo>
                    <a:cubicBezTo>
                      <a:pt x="159576" y="6460"/>
                      <a:pt x="161830" y="5181"/>
                      <a:pt x="164306" y="4768"/>
                    </a:cubicBezTo>
                    <a:cubicBezTo>
                      <a:pt x="171396" y="3586"/>
                      <a:pt x="178593" y="3181"/>
                      <a:pt x="185737" y="2387"/>
                    </a:cubicBezTo>
                    <a:cubicBezTo>
                      <a:pt x="193634" y="-245"/>
                      <a:pt x="190371" y="6"/>
                      <a:pt x="195262" y="6"/>
                    </a:cubicBezTo>
                    <a:lnTo>
                      <a:pt x="195262" y="6"/>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626519" y="3729038"/>
                <a:ext cx="95250" cy="455474"/>
              </a:xfrm>
              <a:custGeom>
                <a:avLst/>
                <a:gdLst>
                  <a:gd name="connsiteX0" fmla="*/ 0 w 95250"/>
                  <a:gd name="connsiteY0" fmla="*/ 0 h 455474"/>
                  <a:gd name="connsiteX1" fmla="*/ 0 w 95250"/>
                  <a:gd name="connsiteY1" fmla="*/ 0 h 455474"/>
                  <a:gd name="connsiteX2" fmla="*/ 2381 w 95250"/>
                  <a:gd name="connsiteY2" fmla="*/ 88106 h 455474"/>
                  <a:gd name="connsiteX3" fmla="*/ 4762 w 95250"/>
                  <a:gd name="connsiteY3" fmla="*/ 95250 h 455474"/>
                  <a:gd name="connsiteX4" fmla="*/ 11906 w 95250"/>
                  <a:gd name="connsiteY4" fmla="*/ 119062 h 455474"/>
                  <a:gd name="connsiteX5" fmla="*/ 16669 w 95250"/>
                  <a:gd name="connsiteY5" fmla="*/ 126206 h 455474"/>
                  <a:gd name="connsiteX6" fmla="*/ 19050 w 95250"/>
                  <a:gd name="connsiteY6" fmla="*/ 133350 h 455474"/>
                  <a:gd name="connsiteX7" fmla="*/ 28575 w 95250"/>
                  <a:gd name="connsiteY7" fmla="*/ 147637 h 455474"/>
                  <a:gd name="connsiteX8" fmla="*/ 40481 w 95250"/>
                  <a:gd name="connsiteY8" fmla="*/ 169068 h 455474"/>
                  <a:gd name="connsiteX9" fmla="*/ 45244 w 95250"/>
                  <a:gd name="connsiteY9" fmla="*/ 176212 h 455474"/>
                  <a:gd name="connsiteX10" fmla="*/ 47625 w 95250"/>
                  <a:gd name="connsiteY10" fmla="*/ 183356 h 455474"/>
                  <a:gd name="connsiteX11" fmla="*/ 61912 w 95250"/>
                  <a:gd name="connsiteY11" fmla="*/ 192881 h 455474"/>
                  <a:gd name="connsiteX12" fmla="*/ 69056 w 95250"/>
                  <a:gd name="connsiteY12" fmla="*/ 207168 h 455474"/>
                  <a:gd name="connsiteX13" fmla="*/ 61912 w 95250"/>
                  <a:gd name="connsiteY13" fmla="*/ 235743 h 455474"/>
                  <a:gd name="connsiteX14" fmla="*/ 59531 w 95250"/>
                  <a:gd name="connsiteY14" fmla="*/ 242887 h 455474"/>
                  <a:gd name="connsiteX15" fmla="*/ 57150 w 95250"/>
                  <a:gd name="connsiteY15" fmla="*/ 250031 h 455474"/>
                  <a:gd name="connsiteX16" fmla="*/ 52387 w 95250"/>
                  <a:gd name="connsiteY16" fmla="*/ 257175 h 455474"/>
                  <a:gd name="connsiteX17" fmla="*/ 50006 w 95250"/>
                  <a:gd name="connsiteY17" fmla="*/ 269081 h 455474"/>
                  <a:gd name="connsiteX18" fmla="*/ 47625 w 95250"/>
                  <a:gd name="connsiteY18" fmla="*/ 288131 h 455474"/>
                  <a:gd name="connsiteX19" fmla="*/ 42862 w 95250"/>
                  <a:gd name="connsiteY19" fmla="*/ 307181 h 455474"/>
                  <a:gd name="connsiteX20" fmla="*/ 38100 w 95250"/>
                  <a:gd name="connsiteY20" fmla="*/ 330993 h 455474"/>
                  <a:gd name="connsiteX21" fmla="*/ 33337 w 95250"/>
                  <a:gd name="connsiteY21" fmla="*/ 345281 h 455474"/>
                  <a:gd name="connsiteX22" fmla="*/ 30956 w 95250"/>
                  <a:gd name="connsiteY22" fmla="*/ 352425 h 455474"/>
                  <a:gd name="connsiteX23" fmla="*/ 21431 w 95250"/>
                  <a:gd name="connsiteY23" fmla="*/ 366712 h 455474"/>
                  <a:gd name="connsiteX24" fmla="*/ 19050 w 95250"/>
                  <a:gd name="connsiteY24" fmla="*/ 376237 h 455474"/>
                  <a:gd name="connsiteX25" fmla="*/ 14287 w 95250"/>
                  <a:gd name="connsiteY25" fmla="*/ 390525 h 455474"/>
                  <a:gd name="connsiteX26" fmla="*/ 9525 w 95250"/>
                  <a:gd name="connsiteY26" fmla="*/ 404812 h 455474"/>
                  <a:gd name="connsiteX27" fmla="*/ 7144 w 95250"/>
                  <a:gd name="connsiteY27" fmla="*/ 411956 h 455474"/>
                  <a:gd name="connsiteX28" fmla="*/ 4762 w 95250"/>
                  <a:gd name="connsiteY28" fmla="*/ 419100 h 455474"/>
                  <a:gd name="connsiteX29" fmla="*/ 7144 w 95250"/>
                  <a:gd name="connsiteY29" fmla="*/ 428625 h 455474"/>
                  <a:gd name="connsiteX30" fmla="*/ 14287 w 95250"/>
                  <a:gd name="connsiteY30" fmla="*/ 433387 h 455474"/>
                  <a:gd name="connsiteX31" fmla="*/ 30956 w 95250"/>
                  <a:gd name="connsiteY31" fmla="*/ 442912 h 455474"/>
                  <a:gd name="connsiteX32" fmla="*/ 50006 w 95250"/>
                  <a:gd name="connsiteY32" fmla="*/ 450056 h 455474"/>
                  <a:gd name="connsiteX33" fmla="*/ 95250 w 95250"/>
                  <a:gd name="connsiteY33" fmla="*/ 454818 h 455474"/>
                  <a:gd name="connsiteX34" fmla="*/ 95250 w 95250"/>
                  <a:gd name="connsiteY34" fmla="*/ 454818 h 45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5250" h="455474">
                    <a:moveTo>
                      <a:pt x="0" y="0"/>
                    </a:moveTo>
                    <a:lnTo>
                      <a:pt x="0" y="0"/>
                    </a:lnTo>
                    <a:cubicBezTo>
                      <a:pt x="794" y="29369"/>
                      <a:pt x="914" y="58763"/>
                      <a:pt x="2381" y="88106"/>
                    </a:cubicBezTo>
                    <a:cubicBezTo>
                      <a:pt x="2506" y="90613"/>
                      <a:pt x="4072" y="92836"/>
                      <a:pt x="4762" y="95250"/>
                    </a:cubicBezTo>
                    <a:cubicBezTo>
                      <a:pt x="6425" y="101069"/>
                      <a:pt x="9080" y="114824"/>
                      <a:pt x="11906" y="119062"/>
                    </a:cubicBezTo>
                    <a:lnTo>
                      <a:pt x="16669" y="126206"/>
                    </a:lnTo>
                    <a:cubicBezTo>
                      <a:pt x="17463" y="128587"/>
                      <a:pt x="17831" y="131156"/>
                      <a:pt x="19050" y="133350"/>
                    </a:cubicBezTo>
                    <a:cubicBezTo>
                      <a:pt x="21830" y="138353"/>
                      <a:pt x="28575" y="147637"/>
                      <a:pt x="28575" y="147637"/>
                    </a:cubicBezTo>
                    <a:cubicBezTo>
                      <a:pt x="32766" y="160211"/>
                      <a:pt x="29564" y="152693"/>
                      <a:pt x="40481" y="169068"/>
                    </a:cubicBezTo>
                    <a:lnTo>
                      <a:pt x="45244" y="176212"/>
                    </a:lnTo>
                    <a:cubicBezTo>
                      <a:pt x="46038" y="178593"/>
                      <a:pt x="45850" y="181581"/>
                      <a:pt x="47625" y="183356"/>
                    </a:cubicBezTo>
                    <a:cubicBezTo>
                      <a:pt x="51672" y="187403"/>
                      <a:pt x="61912" y="192881"/>
                      <a:pt x="61912" y="192881"/>
                    </a:cubicBezTo>
                    <a:cubicBezTo>
                      <a:pt x="64320" y="196493"/>
                      <a:pt x="69056" y="202239"/>
                      <a:pt x="69056" y="207168"/>
                    </a:cubicBezTo>
                    <a:cubicBezTo>
                      <a:pt x="69056" y="216791"/>
                      <a:pt x="64869" y="226874"/>
                      <a:pt x="61912" y="235743"/>
                    </a:cubicBezTo>
                    <a:lnTo>
                      <a:pt x="59531" y="242887"/>
                    </a:lnTo>
                    <a:cubicBezTo>
                      <a:pt x="58737" y="245268"/>
                      <a:pt x="58542" y="247943"/>
                      <a:pt x="57150" y="250031"/>
                    </a:cubicBezTo>
                    <a:lnTo>
                      <a:pt x="52387" y="257175"/>
                    </a:lnTo>
                    <a:cubicBezTo>
                      <a:pt x="51593" y="261144"/>
                      <a:pt x="50621" y="265081"/>
                      <a:pt x="50006" y="269081"/>
                    </a:cubicBezTo>
                    <a:cubicBezTo>
                      <a:pt x="49033" y="275406"/>
                      <a:pt x="48804" y="281841"/>
                      <a:pt x="47625" y="288131"/>
                    </a:cubicBezTo>
                    <a:cubicBezTo>
                      <a:pt x="46419" y="294564"/>
                      <a:pt x="43938" y="300725"/>
                      <a:pt x="42862" y="307181"/>
                    </a:cubicBezTo>
                    <a:cubicBezTo>
                      <a:pt x="41254" y="316832"/>
                      <a:pt x="40763" y="322115"/>
                      <a:pt x="38100" y="330993"/>
                    </a:cubicBezTo>
                    <a:cubicBezTo>
                      <a:pt x="36657" y="335802"/>
                      <a:pt x="34925" y="340518"/>
                      <a:pt x="33337" y="345281"/>
                    </a:cubicBezTo>
                    <a:cubicBezTo>
                      <a:pt x="32543" y="347662"/>
                      <a:pt x="32348" y="350336"/>
                      <a:pt x="30956" y="352425"/>
                    </a:cubicBezTo>
                    <a:lnTo>
                      <a:pt x="21431" y="366712"/>
                    </a:lnTo>
                    <a:cubicBezTo>
                      <a:pt x="20637" y="369887"/>
                      <a:pt x="19990" y="373102"/>
                      <a:pt x="19050" y="376237"/>
                    </a:cubicBezTo>
                    <a:cubicBezTo>
                      <a:pt x="17607" y="381046"/>
                      <a:pt x="15875" y="385762"/>
                      <a:pt x="14287" y="390525"/>
                    </a:cubicBezTo>
                    <a:lnTo>
                      <a:pt x="9525" y="404812"/>
                    </a:lnTo>
                    <a:lnTo>
                      <a:pt x="7144" y="411956"/>
                    </a:lnTo>
                    <a:lnTo>
                      <a:pt x="4762" y="419100"/>
                    </a:lnTo>
                    <a:cubicBezTo>
                      <a:pt x="5556" y="422275"/>
                      <a:pt x="5329" y="425902"/>
                      <a:pt x="7144" y="428625"/>
                    </a:cubicBezTo>
                    <a:cubicBezTo>
                      <a:pt x="8731" y="431006"/>
                      <a:pt x="12089" y="431555"/>
                      <a:pt x="14287" y="433387"/>
                    </a:cubicBezTo>
                    <a:cubicBezTo>
                      <a:pt x="26447" y="443521"/>
                      <a:pt x="15538" y="439058"/>
                      <a:pt x="30956" y="442912"/>
                    </a:cubicBezTo>
                    <a:cubicBezTo>
                      <a:pt x="43387" y="451200"/>
                      <a:pt x="32578" y="445304"/>
                      <a:pt x="50006" y="450056"/>
                    </a:cubicBezTo>
                    <a:cubicBezTo>
                      <a:pt x="79433" y="458081"/>
                      <a:pt x="48278" y="454818"/>
                      <a:pt x="95250" y="454818"/>
                    </a:cubicBezTo>
                    <a:lnTo>
                      <a:pt x="95250" y="454818"/>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2759869" y="3721690"/>
                <a:ext cx="85725" cy="469392"/>
              </a:xfrm>
              <a:custGeom>
                <a:avLst/>
                <a:gdLst>
                  <a:gd name="connsiteX0" fmla="*/ 0 w 85725"/>
                  <a:gd name="connsiteY0" fmla="*/ 464548 h 469392"/>
                  <a:gd name="connsiteX1" fmla="*/ 0 w 85725"/>
                  <a:gd name="connsiteY1" fmla="*/ 464548 h 469392"/>
                  <a:gd name="connsiteX2" fmla="*/ 30956 w 85725"/>
                  <a:gd name="connsiteY2" fmla="*/ 466929 h 469392"/>
                  <a:gd name="connsiteX3" fmla="*/ 45244 w 85725"/>
                  <a:gd name="connsiteY3" fmla="*/ 462166 h 469392"/>
                  <a:gd name="connsiteX4" fmla="*/ 47625 w 85725"/>
                  <a:gd name="connsiteY4" fmla="*/ 455023 h 469392"/>
                  <a:gd name="connsiteX5" fmla="*/ 52387 w 85725"/>
                  <a:gd name="connsiteY5" fmla="*/ 431210 h 469392"/>
                  <a:gd name="connsiteX6" fmla="*/ 57150 w 85725"/>
                  <a:gd name="connsiteY6" fmla="*/ 416923 h 469392"/>
                  <a:gd name="connsiteX7" fmla="*/ 59531 w 85725"/>
                  <a:gd name="connsiteY7" fmla="*/ 409779 h 469392"/>
                  <a:gd name="connsiteX8" fmla="*/ 61912 w 85725"/>
                  <a:gd name="connsiteY8" fmla="*/ 397873 h 469392"/>
                  <a:gd name="connsiteX9" fmla="*/ 59531 w 85725"/>
                  <a:gd name="connsiteY9" fmla="*/ 364535 h 469392"/>
                  <a:gd name="connsiteX10" fmla="*/ 54769 w 85725"/>
                  <a:gd name="connsiteY10" fmla="*/ 350248 h 469392"/>
                  <a:gd name="connsiteX11" fmla="*/ 50006 w 85725"/>
                  <a:gd name="connsiteY11" fmla="*/ 300241 h 469392"/>
                  <a:gd name="connsiteX12" fmla="*/ 40481 w 85725"/>
                  <a:gd name="connsiteY12" fmla="*/ 271666 h 469392"/>
                  <a:gd name="connsiteX13" fmla="*/ 35719 w 85725"/>
                  <a:gd name="connsiteY13" fmla="*/ 257379 h 469392"/>
                  <a:gd name="connsiteX14" fmla="*/ 28575 w 85725"/>
                  <a:gd name="connsiteY14" fmla="*/ 221660 h 469392"/>
                  <a:gd name="connsiteX15" fmla="*/ 23812 w 85725"/>
                  <a:gd name="connsiteY15" fmla="*/ 207373 h 469392"/>
                  <a:gd name="connsiteX16" fmla="*/ 28575 w 85725"/>
                  <a:gd name="connsiteY16" fmla="*/ 176416 h 469392"/>
                  <a:gd name="connsiteX17" fmla="*/ 38100 w 85725"/>
                  <a:gd name="connsiteY17" fmla="*/ 162129 h 469392"/>
                  <a:gd name="connsiteX18" fmla="*/ 42862 w 85725"/>
                  <a:gd name="connsiteY18" fmla="*/ 154985 h 469392"/>
                  <a:gd name="connsiteX19" fmla="*/ 47625 w 85725"/>
                  <a:gd name="connsiteY19" fmla="*/ 147841 h 469392"/>
                  <a:gd name="connsiteX20" fmla="*/ 57150 w 85725"/>
                  <a:gd name="connsiteY20" fmla="*/ 126410 h 469392"/>
                  <a:gd name="connsiteX21" fmla="*/ 66675 w 85725"/>
                  <a:gd name="connsiteY21" fmla="*/ 104979 h 469392"/>
                  <a:gd name="connsiteX22" fmla="*/ 73819 w 85725"/>
                  <a:gd name="connsiteY22" fmla="*/ 90691 h 469392"/>
                  <a:gd name="connsiteX23" fmla="*/ 80962 w 85725"/>
                  <a:gd name="connsiteY23" fmla="*/ 69260 h 469392"/>
                  <a:gd name="connsiteX24" fmla="*/ 83344 w 85725"/>
                  <a:gd name="connsiteY24" fmla="*/ 62116 h 469392"/>
                  <a:gd name="connsiteX25" fmla="*/ 85725 w 85725"/>
                  <a:gd name="connsiteY25" fmla="*/ 54973 h 469392"/>
                  <a:gd name="connsiteX26" fmla="*/ 83344 w 85725"/>
                  <a:gd name="connsiteY26" fmla="*/ 28779 h 469392"/>
                  <a:gd name="connsiteX27" fmla="*/ 80962 w 85725"/>
                  <a:gd name="connsiteY27" fmla="*/ 19254 h 469392"/>
                  <a:gd name="connsiteX28" fmla="*/ 73819 w 85725"/>
                  <a:gd name="connsiteY28" fmla="*/ 14491 h 469392"/>
                  <a:gd name="connsiteX29" fmla="*/ 57150 w 85725"/>
                  <a:gd name="connsiteY29" fmla="*/ 4966 h 469392"/>
                  <a:gd name="connsiteX30" fmla="*/ 7144 w 85725"/>
                  <a:gd name="connsiteY30" fmla="*/ 204 h 469392"/>
                  <a:gd name="connsiteX31" fmla="*/ 7144 w 85725"/>
                  <a:gd name="connsiteY31" fmla="*/ 204 h 46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725" h="469392">
                    <a:moveTo>
                      <a:pt x="0" y="464548"/>
                    </a:moveTo>
                    <a:lnTo>
                      <a:pt x="0" y="464548"/>
                    </a:lnTo>
                    <a:cubicBezTo>
                      <a:pt x="21064" y="469229"/>
                      <a:pt x="15924" y="471439"/>
                      <a:pt x="30956" y="466929"/>
                    </a:cubicBezTo>
                    <a:cubicBezTo>
                      <a:pt x="35765" y="465486"/>
                      <a:pt x="45244" y="462166"/>
                      <a:pt x="45244" y="462166"/>
                    </a:cubicBezTo>
                    <a:cubicBezTo>
                      <a:pt x="46038" y="459785"/>
                      <a:pt x="47081" y="457473"/>
                      <a:pt x="47625" y="455023"/>
                    </a:cubicBezTo>
                    <a:cubicBezTo>
                      <a:pt x="51300" y="438482"/>
                      <a:pt x="48322" y="444758"/>
                      <a:pt x="52387" y="431210"/>
                    </a:cubicBezTo>
                    <a:cubicBezTo>
                      <a:pt x="53830" y="426402"/>
                      <a:pt x="55562" y="421685"/>
                      <a:pt x="57150" y="416923"/>
                    </a:cubicBezTo>
                    <a:cubicBezTo>
                      <a:pt x="57944" y="414542"/>
                      <a:pt x="59039" y="412240"/>
                      <a:pt x="59531" y="409779"/>
                    </a:cubicBezTo>
                    <a:lnTo>
                      <a:pt x="61912" y="397873"/>
                    </a:lnTo>
                    <a:cubicBezTo>
                      <a:pt x="61118" y="386760"/>
                      <a:pt x="61183" y="375553"/>
                      <a:pt x="59531" y="364535"/>
                    </a:cubicBezTo>
                    <a:cubicBezTo>
                      <a:pt x="58786" y="359571"/>
                      <a:pt x="54769" y="350248"/>
                      <a:pt x="54769" y="350248"/>
                    </a:cubicBezTo>
                    <a:cubicBezTo>
                      <a:pt x="53181" y="333579"/>
                      <a:pt x="55301" y="316126"/>
                      <a:pt x="50006" y="300241"/>
                    </a:cubicBezTo>
                    <a:lnTo>
                      <a:pt x="40481" y="271666"/>
                    </a:lnTo>
                    <a:lnTo>
                      <a:pt x="35719" y="257379"/>
                    </a:lnTo>
                    <a:cubicBezTo>
                      <a:pt x="33732" y="245460"/>
                      <a:pt x="32059" y="233272"/>
                      <a:pt x="28575" y="221660"/>
                    </a:cubicBezTo>
                    <a:cubicBezTo>
                      <a:pt x="27132" y="216852"/>
                      <a:pt x="23812" y="207373"/>
                      <a:pt x="23812" y="207373"/>
                    </a:cubicBezTo>
                    <a:cubicBezTo>
                      <a:pt x="24162" y="203876"/>
                      <a:pt x="24390" y="183950"/>
                      <a:pt x="28575" y="176416"/>
                    </a:cubicBezTo>
                    <a:cubicBezTo>
                      <a:pt x="31355" y="171413"/>
                      <a:pt x="34925" y="166891"/>
                      <a:pt x="38100" y="162129"/>
                    </a:cubicBezTo>
                    <a:lnTo>
                      <a:pt x="42862" y="154985"/>
                    </a:lnTo>
                    <a:lnTo>
                      <a:pt x="47625" y="147841"/>
                    </a:lnTo>
                    <a:cubicBezTo>
                      <a:pt x="53292" y="130839"/>
                      <a:pt x="49602" y="137731"/>
                      <a:pt x="57150" y="126410"/>
                    </a:cubicBezTo>
                    <a:cubicBezTo>
                      <a:pt x="62817" y="109408"/>
                      <a:pt x="59127" y="116300"/>
                      <a:pt x="66675" y="104979"/>
                    </a:cubicBezTo>
                    <a:cubicBezTo>
                      <a:pt x="75357" y="78930"/>
                      <a:pt x="61511" y="118383"/>
                      <a:pt x="73819" y="90691"/>
                    </a:cubicBezTo>
                    <a:cubicBezTo>
                      <a:pt x="73823" y="90683"/>
                      <a:pt x="79770" y="72836"/>
                      <a:pt x="80962" y="69260"/>
                    </a:cubicBezTo>
                    <a:lnTo>
                      <a:pt x="83344" y="62116"/>
                    </a:lnTo>
                    <a:lnTo>
                      <a:pt x="85725" y="54973"/>
                    </a:lnTo>
                    <a:cubicBezTo>
                      <a:pt x="84931" y="46242"/>
                      <a:pt x="84503" y="37469"/>
                      <a:pt x="83344" y="28779"/>
                    </a:cubicBezTo>
                    <a:cubicBezTo>
                      <a:pt x="82911" y="25535"/>
                      <a:pt x="82777" y="21977"/>
                      <a:pt x="80962" y="19254"/>
                    </a:cubicBezTo>
                    <a:cubicBezTo>
                      <a:pt x="79375" y="16873"/>
                      <a:pt x="76200" y="16079"/>
                      <a:pt x="73819" y="14491"/>
                    </a:cubicBezTo>
                    <a:cubicBezTo>
                      <a:pt x="69845" y="2575"/>
                      <a:pt x="74037" y="8132"/>
                      <a:pt x="57150" y="4966"/>
                    </a:cubicBezTo>
                    <a:cubicBezTo>
                      <a:pt x="22623" y="-1508"/>
                      <a:pt x="43754" y="204"/>
                      <a:pt x="7144" y="204"/>
                    </a:cubicBezTo>
                    <a:lnTo>
                      <a:pt x="7144" y="204"/>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2664619" y="3721894"/>
                <a:ext cx="61912" cy="7144"/>
              </a:xfrm>
              <a:custGeom>
                <a:avLst/>
                <a:gdLst>
                  <a:gd name="connsiteX0" fmla="*/ 61912 w 61912"/>
                  <a:gd name="connsiteY0" fmla="*/ 7144 h 7144"/>
                  <a:gd name="connsiteX1" fmla="*/ 61912 w 61912"/>
                  <a:gd name="connsiteY1" fmla="*/ 7144 h 7144"/>
                  <a:gd name="connsiteX2" fmla="*/ 35719 w 61912"/>
                  <a:gd name="connsiteY2" fmla="*/ 4762 h 7144"/>
                  <a:gd name="connsiteX3" fmla="*/ 26194 w 61912"/>
                  <a:gd name="connsiteY3" fmla="*/ 2381 h 7144"/>
                  <a:gd name="connsiteX4" fmla="*/ 0 w 61912"/>
                  <a:gd name="connsiteY4" fmla="*/ 0 h 7144"/>
                  <a:gd name="connsiteX5" fmla="*/ 0 w 61912"/>
                  <a:gd name="connsiteY5" fmla="*/ 0 h 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12" h="7144">
                    <a:moveTo>
                      <a:pt x="61912" y="7144"/>
                    </a:moveTo>
                    <a:lnTo>
                      <a:pt x="61912" y="7144"/>
                    </a:lnTo>
                    <a:cubicBezTo>
                      <a:pt x="53181" y="6350"/>
                      <a:pt x="44409" y="5921"/>
                      <a:pt x="35719" y="4762"/>
                    </a:cubicBezTo>
                    <a:cubicBezTo>
                      <a:pt x="32475" y="4329"/>
                      <a:pt x="29434" y="2844"/>
                      <a:pt x="26194" y="2381"/>
                    </a:cubicBezTo>
                    <a:cubicBezTo>
                      <a:pt x="8972" y="-79"/>
                      <a:pt x="9624" y="0"/>
                      <a:pt x="0" y="0"/>
                    </a:cubicBezTo>
                    <a:lnTo>
                      <a:pt x="0" y="0"/>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1876425" y="3771685"/>
                <a:ext cx="164306" cy="2677"/>
              </a:xfrm>
              <a:custGeom>
                <a:avLst/>
                <a:gdLst>
                  <a:gd name="connsiteX0" fmla="*/ 164306 w 164306"/>
                  <a:gd name="connsiteY0" fmla="*/ 215 h 2677"/>
                  <a:gd name="connsiteX1" fmla="*/ 164306 w 164306"/>
                  <a:gd name="connsiteY1" fmla="*/ 215 h 2677"/>
                  <a:gd name="connsiteX2" fmla="*/ 85725 w 164306"/>
                  <a:gd name="connsiteY2" fmla="*/ 215 h 2677"/>
                  <a:gd name="connsiteX3" fmla="*/ 0 w 164306"/>
                  <a:gd name="connsiteY3" fmla="*/ 215 h 2677"/>
                  <a:gd name="connsiteX4" fmla="*/ 0 w 164306"/>
                  <a:gd name="connsiteY4" fmla="*/ 215 h 2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06" h="2677">
                    <a:moveTo>
                      <a:pt x="164306" y="215"/>
                    </a:moveTo>
                    <a:lnTo>
                      <a:pt x="164306" y="215"/>
                    </a:lnTo>
                    <a:cubicBezTo>
                      <a:pt x="116099" y="5035"/>
                      <a:pt x="162695" y="1519"/>
                      <a:pt x="85725" y="215"/>
                    </a:cubicBezTo>
                    <a:cubicBezTo>
                      <a:pt x="57154" y="-269"/>
                      <a:pt x="28575" y="215"/>
                      <a:pt x="0" y="215"/>
                    </a:cubicBezTo>
                    <a:lnTo>
                      <a:pt x="0" y="215"/>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1864519" y="3800475"/>
                <a:ext cx="152400" cy="438150"/>
              </a:xfrm>
              <a:custGeom>
                <a:avLst/>
                <a:gdLst>
                  <a:gd name="connsiteX0" fmla="*/ 0 w 152400"/>
                  <a:gd name="connsiteY0" fmla="*/ 0 h 438150"/>
                  <a:gd name="connsiteX1" fmla="*/ 0 w 152400"/>
                  <a:gd name="connsiteY1" fmla="*/ 0 h 438150"/>
                  <a:gd name="connsiteX2" fmla="*/ 2381 w 152400"/>
                  <a:gd name="connsiteY2" fmla="*/ 42863 h 438150"/>
                  <a:gd name="connsiteX3" fmla="*/ 7144 w 152400"/>
                  <a:gd name="connsiteY3" fmla="*/ 57150 h 438150"/>
                  <a:gd name="connsiteX4" fmla="*/ 9525 w 152400"/>
                  <a:gd name="connsiteY4" fmla="*/ 69056 h 438150"/>
                  <a:gd name="connsiteX5" fmla="*/ 11906 w 152400"/>
                  <a:gd name="connsiteY5" fmla="*/ 78581 h 438150"/>
                  <a:gd name="connsiteX6" fmla="*/ 14287 w 152400"/>
                  <a:gd name="connsiteY6" fmla="*/ 95250 h 438150"/>
                  <a:gd name="connsiteX7" fmla="*/ 7144 w 152400"/>
                  <a:gd name="connsiteY7" fmla="*/ 197644 h 438150"/>
                  <a:gd name="connsiteX8" fmla="*/ 4762 w 152400"/>
                  <a:gd name="connsiteY8" fmla="*/ 204788 h 438150"/>
                  <a:gd name="connsiteX9" fmla="*/ 7144 w 152400"/>
                  <a:gd name="connsiteY9" fmla="*/ 235744 h 438150"/>
                  <a:gd name="connsiteX10" fmla="*/ 11906 w 152400"/>
                  <a:gd name="connsiteY10" fmla="*/ 250031 h 438150"/>
                  <a:gd name="connsiteX11" fmla="*/ 14287 w 152400"/>
                  <a:gd name="connsiteY11" fmla="*/ 259556 h 438150"/>
                  <a:gd name="connsiteX12" fmla="*/ 16669 w 152400"/>
                  <a:gd name="connsiteY12" fmla="*/ 304800 h 438150"/>
                  <a:gd name="connsiteX13" fmla="*/ 21431 w 152400"/>
                  <a:gd name="connsiteY13" fmla="*/ 328613 h 438150"/>
                  <a:gd name="connsiteX14" fmla="*/ 26194 w 152400"/>
                  <a:gd name="connsiteY14" fmla="*/ 342900 h 438150"/>
                  <a:gd name="connsiteX15" fmla="*/ 28575 w 152400"/>
                  <a:gd name="connsiteY15" fmla="*/ 354806 h 438150"/>
                  <a:gd name="connsiteX16" fmla="*/ 26194 w 152400"/>
                  <a:gd name="connsiteY16" fmla="*/ 392906 h 438150"/>
                  <a:gd name="connsiteX17" fmla="*/ 23812 w 152400"/>
                  <a:gd name="connsiteY17" fmla="*/ 402431 h 438150"/>
                  <a:gd name="connsiteX18" fmla="*/ 26194 w 152400"/>
                  <a:gd name="connsiteY18" fmla="*/ 419100 h 438150"/>
                  <a:gd name="connsiteX19" fmla="*/ 50006 w 152400"/>
                  <a:gd name="connsiteY19" fmla="*/ 433388 h 438150"/>
                  <a:gd name="connsiteX20" fmla="*/ 64294 w 152400"/>
                  <a:gd name="connsiteY20" fmla="*/ 438150 h 438150"/>
                  <a:gd name="connsiteX21" fmla="*/ 107156 w 152400"/>
                  <a:gd name="connsiteY21" fmla="*/ 435769 h 438150"/>
                  <a:gd name="connsiteX22" fmla="*/ 121444 w 152400"/>
                  <a:gd name="connsiteY22" fmla="*/ 431006 h 438150"/>
                  <a:gd name="connsiteX23" fmla="*/ 128587 w 152400"/>
                  <a:gd name="connsiteY23" fmla="*/ 428625 h 438150"/>
                  <a:gd name="connsiteX24" fmla="*/ 135731 w 152400"/>
                  <a:gd name="connsiteY24" fmla="*/ 426244 h 438150"/>
                  <a:gd name="connsiteX25" fmla="*/ 152400 w 152400"/>
                  <a:gd name="connsiteY25" fmla="*/ 426244 h 438150"/>
                  <a:gd name="connsiteX26" fmla="*/ 152400 w 152400"/>
                  <a:gd name="connsiteY26" fmla="*/ 426244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2400" h="438150">
                    <a:moveTo>
                      <a:pt x="0" y="0"/>
                    </a:moveTo>
                    <a:lnTo>
                      <a:pt x="0" y="0"/>
                    </a:lnTo>
                    <a:cubicBezTo>
                      <a:pt x="794" y="14288"/>
                      <a:pt x="606" y="28664"/>
                      <a:pt x="2381" y="42863"/>
                    </a:cubicBezTo>
                    <a:cubicBezTo>
                      <a:pt x="3004" y="47844"/>
                      <a:pt x="6160" y="52227"/>
                      <a:pt x="7144" y="57150"/>
                    </a:cubicBezTo>
                    <a:cubicBezTo>
                      <a:pt x="7938" y="61119"/>
                      <a:pt x="8647" y="65105"/>
                      <a:pt x="9525" y="69056"/>
                    </a:cubicBezTo>
                    <a:cubicBezTo>
                      <a:pt x="10235" y="72251"/>
                      <a:pt x="11321" y="75361"/>
                      <a:pt x="11906" y="78581"/>
                    </a:cubicBezTo>
                    <a:cubicBezTo>
                      <a:pt x="12910" y="84103"/>
                      <a:pt x="13493" y="89694"/>
                      <a:pt x="14287" y="95250"/>
                    </a:cubicBezTo>
                    <a:cubicBezTo>
                      <a:pt x="13799" y="111359"/>
                      <a:pt x="16384" y="169931"/>
                      <a:pt x="7144" y="197644"/>
                    </a:cubicBezTo>
                    <a:lnTo>
                      <a:pt x="4762" y="204788"/>
                    </a:lnTo>
                    <a:cubicBezTo>
                      <a:pt x="5556" y="215107"/>
                      <a:pt x="5530" y="225521"/>
                      <a:pt x="7144" y="235744"/>
                    </a:cubicBezTo>
                    <a:cubicBezTo>
                      <a:pt x="7927" y="240702"/>
                      <a:pt x="10689" y="245161"/>
                      <a:pt x="11906" y="250031"/>
                    </a:cubicBezTo>
                    <a:lnTo>
                      <a:pt x="14287" y="259556"/>
                    </a:lnTo>
                    <a:cubicBezTo>
                      <a:pt x="15081" y="274637"/>
                      <a:pt x="15465" y="289746"/>
                      <a:pt x="16669" y="304800"/>
                    </a:cubicBezTo>
                    <a:cubicBezTo>
                      <a:pt x="17137" y="310650"/>
                      <a:pt x="19540" y="322311"/>
                      <a:pt x="21431" y="328613"/>
                    </a:cubicBezTo>
                    <a:cubicBezTo>
                      <a:pt x="22874" y="333421"/>
                      <a:pt x="25210" y="337977"/>
                      <a:pt x="26194" y="342900"/>
                    </a:cubicBezTo>
                    <a:lnTo>
                      <a:pt x="28575" y="354806"/>
                    </a:lnTo>
                    <a:cubicBezTo>
                      <a:pt x="27781" y="367506"/>
                      <a:pt x="27460" y="380244"/>
                      <a:pt x="26194" y="392906"/>
                    </a:cubicBezTo>
                    <a:cubicBezTo>
                      <a:pt x="25868" y="396163"/>
                      <a:pt x="23812" y="399158"/>
                      <a:pt x="23812" y="402431"/>
                    </a:cubicBezTo>
                    <a:cubicBezTo>
                      <a:pt x="23812" y="408044"/>
                      <a:pt x="23181" y="414365"/>
                      <a:pt x="26194" y="419100"/>
                    </a:cubicBezTo>
                    <a:cubicBezTo>
                      <a:pt x="28102" y="422099"/>
                      <a:pt x="44871" y="431334"/>
                      <a:pt x="50006" y="433388"/>
                    </a:cubicBezTo>
                    <a:cubicBezTo>
                      <a:pt x="54667" y="435252"/>
                      <a:pt x="64294" y="438150"/>
                      <a:pt x="64294" y="438150"/>
                    </a:cubicBezTo>
                    <a:cubicBezTo>
                      <a:pt x="78581" y="437356"/>
                      <a:pt x="92957" y="437544"/>
                      <a:pt x="107156" y="435769"/>
                    </a:cubicBezTo>
                    <a:cubicBezTo>
                      <a:pt x="112138" y="435146"/>
                      <a:pt x="116681" y="432594"/>
                      <a:pt x="121444" y="431006"/>
                    </a:cubicBezTo>
                    <a:lnTo>
                      <a:pt x="128587" y="428625"/>
                    </a:lnTo>
                    <a:cubicBezTo>
                      <a:pt x="130968" y="427831"/>
                      <a:pt x="133221" y="426244"/>
                      <a:pt x="135731" y="426244"/>
                    </a:cubicBezTo>
                    <a:lnTo>
                      <a:pt x="152400" y="426244"/>
                    </a:lnTo>
                    <a:lnTo>
                      <a:pt x="152400" y="426244"/>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1876425" y="3976688"/>
                <a:ext cx="114300" cy="11906"/>
              </a:xfrm>
              <a:custGeom>
                <a:avLst/>
                <a:gdLst>
                  <a:gd name="connsiteX0" fmla="*/ 0 w 114300"/>
                  <a:gd name="connsiteY0" fmla="*/ 7143 h 11906"/>
                  <a:gd name="connsiteX1" fmla="*/ 0 w 114300"/>
                  <a:gd name="connsiteY1" fmla="*/ 7143 h 11906"/>
                  <a:gd name="connsiteX2" fmla="*/ 42863 w 114300"/>
                  <a:gd name="connsiteY2" fmla="*/ 4762 h 11906"/>
                  <a:gd name="connsiteX3" fmla="*/ 57150 w 114300"/>
                  <a:gd name="connsiteY3" fmla="*/ 2381 h 11906"/>
                  <a:gd name="connsiteX4" fmla="*/ 83344 w 114300"/>
                  <a:gd name="connsiteY4" fmla="*/ 0 h 11906"/>
                  <a:gd name="connsiteX5" fmla="*/ 102394 w 114300"/>
                  <a:gd name="connsiteY5" fmla="*/ 4762 h 11906"/>
                  <a:gd name="connsiteX6" fmla="*/ 109538 w 114300"/>
                  <a:gd name="connsiteY6" fmla="*/ 9525 h 11906"/>
                  <a:gd name="connsiteX7" fmla="*/ 114300 w 114300"/>
                  <a:gd name="connsiteY7" fmla="*/ 11906 h 11906"/>
                  <a:gd name="connsiteX8" fmla="*/ 114300 w 114300"/>
                  <a:gd name="connsiteY8" fmla="*/ 11906 h 1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906">
                    <a:moveTo>
                      <a:pt x="0" y="7143"/>
                    </a:moveTo>
                    <a:lnTo>
                      <a:pt x="0" y="7143"/>
                    </a:lnTo>
                    <a:cubicBezTo>
                      <a:pt x="14288" y="6349"/>
                      <a:pt x="28603" y="5950"/>
                      <a:pt x="42863" y="4762"/>
                    </a:cubicBezTo>
                    <a:cubicBezTo>
                      <a:pt x="47674" y="4361"/>
                      <a:pt x="52355" y="2945"/>
                      <a:pt x="57150" y="2381"/>
                    </a:cubicBezTo>
                    <a:cubicBezTo>
                      <a:pt x="65857" y="1357"/>
                      <a:pt x="74613" y="794"/>
                      <a:pt x="83344" y="0"/>
                    </a:cubicBezTo>
                    <a:cubicBezTo>
                      <a:pt x="87870" y="905"/>
                      <a:pt x="97514" y="2322"/>
                      <a:pt x="102394" y="4762"/>
                    </a:cubicBezTo>
                    <a:cubicBezTo>
                      <a:pt x="104954" y="6042"/>
                      <a:pt x="107084" y="8052"/>
                      <a:pt x="109538" y="9525"/>
                    </a:cubicBezTo>
                    <a:cubicBezTo>
                      <a:pt x="111060" y="10438"/>
                      <a:pt x="112713" y="11112"/>
                      <a:pt x="114300" y="11906"/>
                    </a:cubicBezTo>
                    <a:lnTo>
                      <a:pt x="114300" y="11906"/>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1521619" y="3811351"/>
                <a:ext cx="242887" cy="436989"/>
              </a:xfrm>
              <a:custGeom>
                <a:avLst/>
                <a:gdLst>
                  <a:gd name="connsiteX0" fmla="*/ 0 w 242887"/>
                  <a:gd name="connsiteY0" fmla="*/ 5793 h 436989"/>
                  <a:gd name="connsiteX1" fmla="*/ 0 w 242887"/>
                  <a:gd name="connsiteY1" fmla="*/ 5793 h 436989"/>
                  <a:gd name="connsiteX2" fmla="*/ 2381 w 242887"/>
                  <a:gd name="connsiteY2" fmla="*/ 41512 h 436989"/>
                  <a:gd name="connsiteX3" fmla="*/ 7144 w 242887"/>
                  <a:gd name="connsiteY3" fmla="*/ 72468 h 436989"/>
                  <a:gd name="connsiteX4" fmla="*/ 9525 w 242887"/>
                  <a:gd name="connsiteY4" fmla="*/ 93899 h 436989"/>
                  <a:gd name="connsiteX5" fmla="*/ 11906 w 242887"/>
                  <a:gd name="connsiteY5" fmla="*/ 110568 h 436989"/>
                  <a:gd name="connsiteX6" fmla="*/ 9525 w 242887"/>
                  <a:gd name="connsiteY6" fmla="*/ 189149 h 436989"/>
                  <a:gd name="connsiteX7" fmla="*/ 7144 w 242887"/>
                  <a:gd name="connsiteY7" fmla="*/ 217724 h 436989"/>
                  <a:gd name="connsiteX8" fmla="*/ 11906 w 242887"/>
                  <a:gd name="connsiteY8" fmla="*/ 305830 h 436989"/>
                  <a:gd name="connsiteX9" fmla="*/ 14287 w 242887"/>
                  <a:gd name="connsiteY9" fmla="*/ 362980 h 436989"/>
                  <a:gd name="connsiteX10" fmla="*/ 21431 w 242887"/>
                  <a:gd name="connsiteY10" fmla="*/ 391555 h 436989"/>
                  <a:gd name="connsiteX11" fmla="*/ 23812 w 242887"/>
                  <a:gd name="connsiteY11" fmla="*/ 398699 h 436989"/>
                  <a:gd name="connsiteX12" fmla="*/ 26194 w 242887"/>
                  <a:gd name="connsiteY12" fmla="*/ 429655 h 436989"/>
                  <a:gd name="connsiteX13" fmla="*/ 30956 w 242887"/>
                  <a:gd name="connsiteY13" fmla="*/ 436799 h 436989"/>
                  <a:gd name="connsiteX14" fmla="*/ 38100 w 242887"/>
                  <a:gd name="connsiteY14" fmla="*/ 434418 h 436989"/>
                  <a:gd name="connsiteX15" fmla="*/ 52387 w 242887"/>
                  <a:gd name="connsiteY15" fmla="*/ 432037 h 436989"/>
                  <a:gd name="connsiteX16" fmla="*/ 73819 w 242887"/>
                  <a:gd name="connsiteY16" fmla="*/ 417749 h 436989"/>
                  <a:gd name="connsiteX17" fmla="*/ 80962 w 242887"/>
                  <a:gd name="connsiteY17" fmla="*/ 412987 h 436989"/>
                  <a:gd name="connsiteX18" fmla="*/ 95250 w 242887"/>
                  <a:gd name="connsiteY18" fmla="*/ 401080 h 436989"/>
                  <a:gd name="connsiteX19" fmla="*/ 100012 w 242887"/>
                  <a:gd name="connsiteY19" fmla="*/ 393937 h 436989"/>
                  <a:gd name="connsiteX20" fmla="*/ 114300 w 242887"/>
                  <a:gd name="connsiteY20" fmla="*/ 379649 h 436989"/>
                  <a:gd name="connsiteX21" fmla="*/ 130969 w 242887"/>
                  <a:gd name="connsiteY21" fmla="*/ 358218 h 436989"/>
                  <a:gd name="connsiteX22" fmla="*/ 138112 w 242887"/>
                  <a:gd name="connsiteY22" fmla="*/ 353455 h 436989"/>
                  <a:gd name="connsiteX23" fmla="*/ 150019 w 242887"/>
                  <a:gd name="connsiteY23" fmla="*/ 332024 h 436989"/>
                  <a:gd name="connsiteX24" fmla="*/ 154781 w 242887"/>
                  <a:gd name="connsiteY24" fmla="*/ 324880 h 436989"/>
                  <a:gd name="connsiteX25" fmla="*/ 159544 w 242887"/>
                  <a:gd name="connsiteY25" fmla="*/ 310593 h 436989"/>
                  <a:gd name="connsiteX26" fmla="*/ 164306 w 242887"/>
                  <a:gd name="connsiteY26" fmla="*/ 303449 h 436989"/>
                  <a:gd name="connsiteX27" fmla="*/ 169069 w 242887"/>
                  <a:gd name="connsiteY27" fmla="*/ 289162 h 436989"/>
                  <a:gd name="connsiteX28" fmla="*/ 173831 w 242887"/>
                  <a:gd name="connsiteY28" fmla="*/ 282018 h 436989"/>
                  <a:gd name="connsiteX29" fmla="*/ 176212 w 242887"/>
                  <a:gd name="connsiteY29" fmla="*/ 274874 h 436989"/>
                  <a:gd name="connsiteX30" fmla="*/ 183356 w 242887"/>
                  <a:gd name="connsiteY30" fmla="*/ 270112 h 436989"/>
                  <a:gd name="connsiteX31" fmla="*/ 185737 w 242887"/>
                  <a:gd name="connsiteY31" fmla="*/ 262968 h 436989"/>
                  <a:gd name="connsiteX32" fmla="*/ 190500 w 242887"/>
                  <a:gd name="connsiteY32" fmla="*/ 255824 h 436989"/>
                  <a:gd name="connsiteX33" fmla="*/ 195262 w 242887"/>
                  <a:gd name="connsiteY33" fmla="*/ 241537 h 436989"/>
                  <a:gd name="connsiteX34" fmla="*/ 197644 w 242887"/>
                  <a:gd name="connsiteY34" fmla="*/ 234393 h 436989"/>
                  <a:gd name="connsiteX35" fmla="*/ 204787 w 242887"/>
                  <a:gd name="connsiteY35" fmla="*/ 198674 h 436989"/>
                  <a:gd name="connsiteX36" fmla="*/ 209550 w 242887"/>
                  <a:gd name="connsiteY36" fmla="*/ 167718 h 436989"/>
                  <a:gd name="connsiteX37" fmla="*/ 211931 w 242887"/>
                  <a:gd name="connsiteY37" fmla="*/ 151049 h 436989"/>
                  <a:gd name="connsiteX38" fmla="*/ 216694 w 242887"/>
                  <a:gd name="connsiteY38" fmla="*/ 131999 h 436989"/>
                  <a:gd name="connsiteX39" fmla="*/ 219075 w 242887"/>
                  <a:gd name="connsiteY39" fmla="*/ 122474 h 436989"/>
                  <a:gd name="connsiteX40" fmla="*/ 221456 w 242887"/>
                  <a:gd name="connsiteY40" fmla="*/ 101043 h 436989"/>
                  <a:gd name="connsiteX41" fmla="*/ 223837 w 242887"/>
                  <a:gd name="connsiteY41" fmla="*/ 93899 h 436989"/>
                  <a:gd name="connsiteX42" fmla="*/ 226219 w 242887"/>
                  <a:gd name="connsiteY42" fmla="*/ 81993 h 436989"/>
                  <a:gd name="connsiteX43" fmla="*/ 228600 w 242887"/>
                  <a:gd name="connsiteY43" fmla="*/ 74849 h 436989"/>
                  <a:gd name="connsiteX44" fmla="*/ 230981 w 242887"/>
                  <a:gd name="connsiteY44" fmla="*/ 65324 h 436989"/>
                  <a:gd name="connsiteX45" fmla="*/ 238125 w 242887"/>
                  <a:gd name="connsiteY45" fmla="*/ 43893 h 436989"/>
                  <a:gd name="connsiteX46" fmla="*/ 240506 w 242887"/>
                  <a:gd name="connsiteY46" fmla="*/ 36749 h 436989"/>
                  <a:gd name="connsiteX47" fmla="*/ 242887 w 242887"/>
                  <a:gd name="connsiteY47" fmla="*/ 29605 h 436989"/>
                  <a:gd name="connsiteX48" fmla="*/ 240506 w 242887"/>
                  <a:gd name="connsiteY48" fmla="*/ 17699 h 436989"/>
                  <a:gd name="connsiteX49" fmla="*/ 235744 w 242887"/>
                  <a:gd name="connsiteY49" fmla="*/ 10555 h 436989"/>
                  <a:gd name="connsiteX50" fmla="*/ 214312 w 242887"/>
                  <a:gd name="connsiteY50" fmla="*/ 5793 h 436989"/>
                  <a:gd name="connsiteX51" fmla="*/ 154781 w 242887"/>
                  <a:gd name="connsiteY51" fmla="*/ 3412 h 436989"/>
                  <a:gd name="connsiteX52" fmla="*/ 0 w 242887"/>
                  <a:gd name="connsiteY52" fmla="*/ 5793 h 43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2887" h="436989">
                    <a:moveTo>
                      <a:pt x="0" y="5793"/>
                    </a:moveTo>
                    <a:lnTo>
                      <a:pt x="0" y="5793"/>
                    </a:lnTo>
                    <a:cubicBezTo>
                      <a:pt x="794" y="17699"/>
                      <a:pt x="1347" y="29624"/>
                      <a:pt x="2381" y="41512"/>
                    </a:cubicBezTo>
                    <a:cubicBezTo>
                      <a:pt x="5578" y="78287"/>
                      <a:pt x="3308" y="45617"/>
                      <a:pt x="7144" y="72468"/>
                    </a:cubicBezTo>
                    <a:cubicBezTo>
                      <a:pt x="8161" y="79583"/>
                      <a:pt x="8634" y="86767"/>
                      <a:pt x="9525" y="93899"/>
                    </a:cubicBezTo>
                    <a:cubicBezTo>
                      <a:pt x="10221" y="99468"/>
                      <a:pt x="11112" y="105012"/>
                      <a:pt x="11906" y="110568"/>
                    </a:cubicBezTo>
                    <a:cubicBezTo>
                      <a:pt x="11112" y="136762"/>
                      <a:pt x="10688" y="162969"/>
                      <a:pt x="9525" y="189149"/>
                    </a:cubicBezTo>
                    <a:cubicBezTo>
                      <a:pt x="9101" y="198698"/>
                      <a:pt x="7144" y="208166"/>
                      <a:pt x="7144" y="217724"/>
                    </a:cubicBezTo>
                    <a:cubicBezTo>
                      <a:pt x="7144" y="289655"/>
                      <a:pt x="3480" y="272121"/>
                      <a:pt x="11906" y="305830"/>
                    </a:cubicBezTo>
                    <a:cubicBezTo>
                      <a:pt x="12700" y="324880"/>
                      <a:pt x="13019" y="343956"/>
                      <a:pt x="14287" y="362980"/>
                    </a:cubicBezTo>
                    <a:cubicBezTo>
                      <a:pt x="15089" y="375001"/>
                      <a:pt x="17644" y="380192"/>
                      <a:pt x="21431" y="391555"/>
                    </a:cubicBezTo>
                    <a:lnTo>
                      <a:pt x="23812" y="398699"/>
                    </a:lnTo>
                    <a:cubicBezTo>
                      <a:pt x="24606" y="409018"/>
                      <a:pt x="24287" y="419483"/>
                      <a:pt x="26194" y="429655"/>
                    </a:cubicBezTo>
                    <a:cubicBezTo>
                      <a:pt x="26721" y="432468"/>
                      <a:pt x="28299" y="435736"/>
                      <a:pt x="30956" y="436799"/>
                    </a:cubicBezTo>
                    <a:cubicBezTo>
                      <a:pt x="33287" y="437731"/>
                      <a:pt x="35650" y="434962"/>
                      <a:pt x="38100" y="434418"/>
                    </a:cubicBezTo>
                    <a:cubicBezTo>
                      <a:pt x="42813" y="433371"/>
                      <a:pt x="47625" y="432831"/>
                      <a:pt x="52387" y="432037"/>
                    </a:cubicBezTo>
                    <a:lnTo>
                      <a:pt x="73819" y="417749"/>
                    </a:lnTo>
                    <a:cubicBezTo>
                      <a:pt x="76200" y="416162"/>
                      <a:pt x="78939" y="415010"/>
                      <a:pt x="80962" y="412987"/>
                    </a:cubicBezTo>
                    <a:cubicBezTo>
                      <a:pt x="90130" y="403819"/>
                      <a:pt x="85304" y="407711"/>
                      <a:pt x="95250" y="401080"/>
                    </a:cubicBezTo>
                    <a:cubicBezTo>
                      <a:pt x="96837" y="398699"/>
                      <a:pt x="98111" y="396076"/>
                      <a:pt x="100012" y="393937"/>
                    </a:cubicBezTo>
                    <a:cubicBezTo>
                      <a:pt x="104487" y="388903"/>
                      <a:pt x="110564" y="385253"/>
                      <a:pt x="114300" y="379649"/>
                    </a:cubicBezTo>
                    <a:cubicBezTo>
                      <a:pt x="120939" y="369690"/>
                      <a:pt x="122575" y="365214"/>
                      <a:pt x="130969" y="358218"/>
                    </a:cubicBezTo>
                    <a:cubicBezTo>
                      <a:pt x="133167" y="356386"/>
                      <a:pt x="135731" y="355043"/>
                      <a:pt x="138112" y="353455"/>
                    </a:cubicBezTo>
                    <a:cubicBezTo>
                      <a:pt x="142305" y="340882"/>
                      <a:pt x="139101" y="348402"/>
                      <a:pt x="150019" y="332024"/>
                    </a:cubicBezTo>
                    <a:cubicBezTo>
                      <a:pt x="151606" y="329643"/>
                      <a:pt x="153876" y="327595"/>
                      <a:pt x="154781" y="324880"/>
                    </a:cubicBezTo>
                    <a:cubicBezTo>
                      <a:pt x="156369" y="320118"/>
                      <a:pt x="156760" y="314770"/>
                      <a:pt x="159544" y="310593"/>
                    </a:cubicBezTo>
                    <a:cubicBezTo>
                      <a:pt x="161131" y="308212"/>
                      <a:pt x="163144" y="306064"/>
                      <a:pt x="164306" y="303449"/>
                    </a:cubicBezTo>
                    <a:cubicBezTo>
                      <a:pt x="166345" y="298862"/>
                      <a:pt x="166285" y="293339"/>
                      <a:pt x="169069" y="289162"/>
                    </a:cubicBezTo>
                    <a:cubicBezTo>
                      <a:pt x="170656" y="286781"/>
                      <a:pt x="172551" y="284578"/>
                      <a:pt x="173831" y="282018"/>
                    </a:cubicBezTo>
                    <a:cubicBezTo>
                      <a:pt x="174953" y="279773"/>
                      <a:pt x="174644" y="276834"/>
                      <a:pt x="176212" y="274874"/>
                    </a:cubicBezTo>
                    <a:cubicBezTo>
                      <a:pt x="178000" y="272639"/>
                      <a:pt x="180975" y="271699"/>
                      <a:pt x="183356" y="270112"/>
                    </a:cubicBezTo>
                    <a:cubicBezTo>
                      <a:pt x="184150" y="267731"/>
                      <a:pt x="184614" y="265213"/>
                      <a:pt x="185737" y="262968"/>
                    </a:cubicBezTo>
                    <a:cubicBezTo>
                      <a:pt x="187017" y="260408"/>
                      <a:pt x="189338" y="258439"/>
                      <a:pt x="190500" y="255824"/>
                    </a:cubicBezTo>
                    <a:cubicBezTo>
                      <a:pt x="192539" y="251237"/>
                      <a:pt x="193675" y="246299"/>
                      <a:pt x="195262" y="241537"/>
                    </a:cubicBezTo>
                    <a:lnTo>
                      <a:pt x="197644" y="234393"/>
                    </a:lnTo>
                    <a:cubicBezTo>
                      <a:pt x="202819" y="203342"/>
                      <a:pt x="199353" y="214979"/>
                      <a:pt x="204787" y="198674"/>
                    </a:cubicBezTo>
                    <a:cubicBezTo>
                      <a:pt x="211715" y="150190"/>
                      <a:pt x="202923" y="210797"/>
                      <a:pt x="209550" y="167718"/>
                    </a:cubicBezTo>
                    <a:cubicBezTo>
                      <a:pt x="210403" y="162171"/>
                      <a:pt x="210830" y="156553"/>
                      <a:pt x="211931" y="151049"/>
                    </a:cubicBezTo>
                    <a:cubicBezTo>
                      <a:pt x="213215" y="144631"/>
                      <a:pt x="215106" y="138349"/>
                      <a:pt x="216694" y="131999"/>
                    </a:cubicBezTo>
                    <a:lnTo>
                      <a:pt x="219075" y="122474"/>
                    </a:lnTo>
                    <a:cubicBezTo>
                      <a:pt x="219869" y="115330"/>
                      <a:pt x="220274" y="108133"/>
                      <a:pt x="221456" y="101043"/>
                    </a:cubicBezTo>
                    <a:cubicBezTo>
                      <a:pt x="221869" y="98567"/>
                      <a:pt x="223228" y="96334"/>
                      <a:pt x="223837" y="93899"/>
                    </a:cubicBezTo>
                    <a:cubicBezTo>
                      <a:pt x="224819" y="89973"/>
                      <a:pt x="225237" y="85919"/>
                      <a:pt x="226219" y="81993"/>
                    </a:cubicBezTo>
                    <a:cubicBezTo>
                      <a:pt x="226828" y="79558"/>
                      <a:pt x="227910" y="77263"/>
                      <a:pt x="228600" y="74849"/>
                    </a:cubicBezTo>
                    <a:cubicBezTo>
                      <a:pt x="229499" y="71702"/>
                      <a:pt x="230041" y="68459"/>
                      <a:pt x="230981" y="65324"/>
                    </a:cubicBezTo>
                    <a:cubicBezTo>
                      <a:pt x="233145" y="58111"/>
                      <a:pt x="235744" y="51037"/>
                      <a:pt x="238125" y="43893"/>
                    </a:cubicBezTo>
                    <a:lnTo>
                      <a:pt x="240506" y="36749"/>
                    </a:lnTo>
                    <a:lnTo>
                      <a:pt x="242887" y="29605"/>
                    </a:lnTo>
                    <a:cubicBezTo>
                      <a:pt x="242093" y="25636"/>
                      <a:pt x="241927" y="21489"/>
                      <a:pt x="240506" y="17699"/>
                    </a:cubicBezTo>
                    <a:cubicBezTo>
                      <a:pt x="239501" y="15019"/>
                      <a:pt x="237979" y="12343"/>
                      <a:pt x="235744" y="10555"/>
                    </a:cubicBezTo>
                    <a:cubicBezTo>
                      <a:pt x="232659" y="8087"/>
                      <a:pt x="214457" y="5817"/>
                      <a:pt x="214312" y="5793"/>
                    </a:cubicBezTo>
                    <a:cubicBezTo>
                      <a:pt x="185698" y="-3746"/>
                      <a:pt x="205038" y="766"/>
                      <a:pt x="154781" y="3412"/>
                    </a:cubicBezTo>
                    <a:cubicBezTo>
                      <a:pt x="95396" y="15288"/>
                      <a:pt x="25797" y="5396"/>
                      <a:pt x="0" y="5793"/>
                    </a:cubicBezTo>
                    <a:close/>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1335881" y="3824288"/>
                <a:ext cx="119063" cy="469106"/>
              </a:xfrm>
              <a:custGeom>
                <a:avLst/>
                <a:gdLst>
                  <a:gd name="connsiteX0" fmla="*/ 0 w 119063"/>
                  <a:gd name="connsiteY0" fmla="*/ 469106 h 469106"/>
                  <a:gd name="connsiteX1" fmla="*/ 0 w 119063"/>
                  <a:gd name="connsiteY1" fmla="*/ 469106 h 469106"/>
                  <a:gd name="connsiteX2" fmla="*/ 7144 w 119063"/>
                  <a:gd name="connsiteY2" fmla="*/ 450056 h 469106"/>
                  <a:gd name="connsiteX3" fmla="*/ 11907 w 119063"/>
                  <a:gd name="connsiteY3" fmla="*/ 442912 h 469106"/>
                  <a:gd name="connsiteX4" fmla="*/ 14288 w 119063"/>
                  <a:gd name="connsiteY4" fmla="*/ 435768 h 469106"/>
                  <a:gd name="connsiteX5" fmla="*/ 23813 w 119063"/>
                  <a:gd name="connsiteY5" fmla="*/ 421481 h 469106"/>
                  <a:gd name="connsiteX6" fmla="*/ 23813 w 119063"/>
                  <a:gd name="connsiteY6" fmla="*/ 392906 h 469106"/>
                  <a:gd name="connsiteX7" fmla="*/ 19050 w 119063"/>
                  <a:gd name="connsiteY7" fmla="*/ 385762 h 469106"/>
                  <a:gd name="connsiteX8" fmla="*/ 21432 w 119063"/>
                  <a:gd name="connsiteY8" fmla="*/ 352425 h 469106"/>
                  <a:gd name="connsiteX9" fmla="*/ 26194 w 119063"/>
                  <a:gd name="connsiteY9" fmla="*/ 338137 h 469106"/>
                  <a:gd name="connsiteX10" fmla="*/ 28575 w 119063"/>
                  <a:gd name="connsiteY10" fmla="*/ 321468 h 469106"/>
                  <a:gd name="connsiteX11" fmla="*/ 35719 w 119063"/>
                  <a:gd name="connsiteY11" fmla="*/ 64293 h 469106"/>
                  <a:gd name="connsiteX12" fmla="*/ 33338 w 119063"/>
                  <a:gd name="connsiteY12" fmla="*/ 38100 h 469106"/>
                  <a:gd name="connsiteX13" fmla="*/ 28575 w 119063"/>
                  <a:gd name="connsiteY13" fmla="*/ 30956 h 469106"/>
                  <a:gd name="connsiteX14" fmla="*/ 23813 w 119063"/>
                  <a:gd name="connsiteY14" fmla="*/ 16668 h 469106"/>
                  <a:gd name="connsiteX15" fmla="*/ 30957 w 119063"/>
                  <a:gd name="connsiteY15" fmla="*/ 14287 h 469106"/>
                  <a:gd name="connsiteX16" fmla="*/ 38100 w 119063"/>
                  <a:gd name="connsiteY16" fmla="*/ 9525 h 469106"/>
                  <a:gd name="connsiteX17" fmla="*/ 54769 w 119063"/>
                  <a:gd name="connsiteY17" fmla="*/ 7143 h 469106"/>
                  <a:gd name="connsiteX18" fmla="*/ 80963 w 119063"/>
                  <a:gd name="connsiteY18" fmla="*/ 0 h 469106"/>
                  <a:gd name="connsiteX19" fmla="*/ 90488 w 119063"/>
                  <a:gd name="connsiteY19" fmla="*/ 2381 h 469106"/>
                  <a:gd name="connsiteX20" fmla="*/ 107157 w 119063"/>
                  <a:gd name="connsiteY20" fmla="*/ 4762 h 469106"/>
                  <a:gd name="connsiteX21" fmla="*/ 102394 w 119063"/>
                  <a:gd name="connsiteY21" fmla="*/ 19050 h 469106"/>
                  <a:gd name="connsiteX22" fmla="*/ 104775 w 119063"/>
                  <a:gd name="connsiteY22" fmla="*/ 42862 h 469106"/>
                  <a:gd name="connsiteX23" fmla="*/ 109538 w 119063"/>
                  <a:gd name="connsiteY23" fmla="*/ 57150 h 469106"/>
                  <a:gd name="connsiteX24" fmla="*/ 114300 w 119063"/>
                  <a:gd name="connsiteY24" fmla="*/ 71437 h 469106"/>
                  <a:gd name="connsiteX25" fmla="*/ 119063 w 119063"/>
                  <a:gd name="connsiteY25" fmla="*/ 85725 h 469106"/>
                  <a:gd name="connsiteX26" fmla="*/ 119063 w 119063"/>
                  <a:gd name="connsiteY26" fmla="*/ 90487 h 469106"/>
                  <a:gd name="connsiteX27" fmla="*/ 119063 w 119063"/>
                  <a:gd name="connsiteY27" fmla="*/ 92868 h 46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9063" h="469106">
                    <a:moveTo>
                      <a:pt x="0" y="469106"/>
                    </a:moveTo>
                    <a:lnTo>
                      <a:pt x="0" y="469106"/>
                    </a:lnTo>
                    <a:cubicBezTo>
                      <a:pt x="2381" y="462756"/>
                      <a:pt x="4338" y="456230"/>
                      <a:pt x="7144" y="450056"/>
                    </a:cubicBezTo>
                    <a:cubicBezTo>
                      <a:pt x="8328" y="447450"/>
                      <a:pt x="10627" y="445472"/>
                      <a:pt x="11907" y="442912"/>
                    </a:cubicBezTo>
                    <a:cubicBezTo>
                      <a:pt x="13030" y="440667"/>
                      <a:pt x="13069" y="437962"/>
                      <a:pt x="14288" y="435768"/>
                    </a:cubicBezTo>
                    <a:cubicBezTo>
                      <a:pt x="17068" y="430765"/>
                      <a:pt x="23813" y="421481"/>
                      <a:pt x="23813" y="421481"/>
                    </a:cubicBezTo>
                    <a:cubicBezTo>
                      <a:pt x="26940" y="408971"/>
                      <a:pt x="28175" y="408901"/>
                      <a:pt x="23813" y="392906"/>
                    </a:cubicBezTo>
                    <a:cubicBezTo>
                      <a:pt x="23060" y="390145"/>
                      <a:pt x="20638" y="388143"/>
                      <a:pt x="19050" y="385762"/>
                    </a:cubicBezTo>
                    <a:cubicBezTo>
                      <a:pt x="19844" y="374650"/>
                      <a:pt x="19779" y="363442"/>
                      <a:pt x="21432" y="352425"/>
                    </a:cubicBezTo>
                    <a:cubicBezTo>
                      <a:pt x="22177" y="347460"/>
                      <a:pt x="26194" y="338137"/>
                      <a:pt x="26194" y="338137"/>
                    </a:cubicBezTo>
                    <a:cubicBezTo>
                      <a:pt x="26988" y="332581"/>
                      <a:pt x="28471" y="327080"/>
                      <a:pt x="28575" y="321468"/>
                    </a:cubicBezTo>
                    <a:cubicBezTo>
                      <a:pt x="29881" y="250976"/>
                      <a:pt x="8722" y="145296"/>
                      <a:pt x="35719" y="64293"/>
                    </a:cubicBezTo>
                    <a:cubicBezTo>
                      <a:pt x="34925" y="55562"/>
                      <a:pt x="35175" y="46672"/>
                      <a:pt x="33338" y="38100"/>
                    </a:cubicBezTo>
                    <a:cubicBezTo>
                      <a:pt x="32738" y="35301"/>
                      <a:pt x="29737" y="33571"/>
                      <a:pt x="28575" y="30956"/>
                    </a:cubicBezTo>
                    <a:cubicBezTo>
                      <a:pt x="26536" y="26368"/>
                      <a:pt x="23813" y="16668"/>
                      <a:pt x="23813" y="16668"/>
                    </a:cubicBezTo>
                    <a:cubicBezTo>
                      <a:pt x="26194" y="15874"/>
                      <a:pt x="28712" y="15409"/>
                      <a:pt x="30957" y="14287"/>
                    </a:cubicBezTo>
                    <a:cubicBezTo>
                      <a:pt x="33517" y="13007"/>
                      <a:pt x="35359" y="10347"/>
                      <a:pt x="38100" y="9525"/>
                    </a:cubicBezTo>
                    <a:cubicBezTo>
                      <a:pt x="43476" y="7912"/>
                      <a:pt x="49265" y="8244"/>
                      <a:pt x="54769" y="7143"/>
                    </a:cubicBezTo>
                    <a:cubicBezTo>
                      <a:pt x="68199" y="4457"/>
                      <a:pt x="70698" y="3421"/>
                      <a:pt x="80963" y="0"/>
                    </a:cubicBezTo>
                    <a:cubicBezTo>
                      <a:pt x="84138" y="794"/>
                      <a:pt x="87268" y="1796"/>
                      <a:pt x="90488" y="2381"/>
                    </a:cubicBezTo>
                    <a:cubicBezTo>
                      <a:pt x="96010" y="3385"/>
                      <a:pt x="103895" y="195"/>
                      <a:pt x="107157" y="4762"/>
                    </a:cubicBezTo>
                    <a:cubicBezTo>
                      <a:pt x="110075" y="8847"/>
                      <a:pt x="102394" y="19050"/>
                      <a:pt x="102394" y="19050"/>
                    </a:cubicBezTo>
                    <a:cubicBezTo>
                      <a:pt x="103188" y="26987"/>
                      <a:pt x="103305" y="35022"/>
                      <a:pt x="104775" y="42862"/>
                    </a:cubicBezTo>
                    <a:cubicBezTo>
                      <a:pt x="105700" y="47796"/>
                      <a:pt x="107950" y="52387"/>
                      <a:pt x="109538" y="57150"/>
                    </a:cubicBezTo>
                    <a:lnTo>
                      <a:pt x="114300" y="71437"/>
                    </a:lnTo>
                    <a:lnTo>
                      <a:pt x="119063" y="85725"/>
                    </a:lnTo>
                    <a:lnTo>
                      <a:pt x="119063" y="90487"/>
                    </a:lnTo>
                    <a:lnTo>
                      <a:pt x="119063" y="92868"/>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1152096" y="3871913"/>
                <a:ext cx="140923" cy="197643"/>
              </a:xfrm>
              <a:custGeom>
                <a:avLst/>
                <a:gdLst>
                  <a:gd name="connsiteX0" fmla="*/ 19479 w 140923"/>
                  <a:gd name="connsiteY0" fmla="*/ 197643 h 197643"/>
                  <a:gd name="connsiteX1" fmla="*/ 19479 w 140923"/>
                  <a:gd name="connsiteY1" fmla="*/ 197643 h 197643"/>
                  <a:gd name="connsiteX2" fmla="*/ 38529 w 140923"/>
                  <a:gd name="connsiteY2" fmla="*/ 188118 h 197643"/>
                  <a:gd name="connsiteX3" fmla="*/ 45673 w 140923"/>
                  <a:gd name="connsiteY3" fmla="*/ 185737 h 197643"/>
                  <a:gd name="connsiteX4" fmla="*/ 52817 w 140923"/>
                  <a:gd name="connsiteY4" fmla="*/ 178593 h 197643"/>
                  <a:gd name="connsiteX5" fmla="*/ 69485 w 140923"/>
                  <a:gd name="connsiteY5" fmla="*/ 173831 h 197643"/>
                  <a:gd name="connsiteX6" fmla="*/ 90917 w 140923"/>
                  <a:gd name="connsiteY6" fmla="*/ 161925 h 197643"/>
                  <a:gd name="connsiteX7" fmla="*/ 105204 w 140923"/>
                  <a:gd name="connsiteY7" fmla="*/ 150018 h 197643"/>
                  <a:gd name="connsiteX8" fmla="*/ 119492 w 140923"/>
                  <a:gd name="connsiteY8" fmla="*/ 138112 h 197643"/>
                  <a:gd name="connsiteX9" fmla="*/ 129017 w 140923"/>
                  <a:gd name="connsiteY9" fmla="*/ 128587 h 197643"/>
                  <a:gd name="connsiteX10" fmla="*/ 131398 w 140923"/>
                  <a:gd name="connsiteY10" fmla="*/ 121443 h 197643"/>
                  <a:gd name="connsiteX11" fmla="*/ 140923 w 140923"/>
                  <a:gd name="connsiteY11" fmla="*/ 107156 h 197643"/>
                  <a:gd name="connsiteX12" fmla="*/ 138542 w 140923"/>
                  <a:gd name="connsiteY12" fmla="*/ 78581 h 197643"/>
                  <a:gd name="connsiteX13" fmla="*/ 133779 w 140923"/>
                  <a:gd name="connsiteY13" fmla="*/ 64293 h 197643"/>
                  <a:gd name="connsiteX14" fmla="*/ 131398 w 140923"/>
                  <a:gd name="connsiteY14" fmla="*/ 57150 h 197643"/>
                  <a:gd name="connsiteX15" fmla="*/ 124254 w 140923"/>
                  <a:gd name="connsiteY15" fmla="*/ 21431 h 197643"/>
                  <a:gd name="connsiteX16" fmla="*/ 121873 w 140923"/>
                  <a:gd name="connsiteY16" fmla="*/ 14287 h 197643"/>
                  <a:gd name="connsiteX17" fmla="*/ 107585 w 140923"/>
                  <a:gd name="connsiteY17" fmla="*/ 9525 h 197643"/>
                  <a:gd name="connsiteX18" fmla="*/ 100442 w 140923"/>
                  <a:gd name="connsiteY18" fmla="*/ 7143 h 197643"/>
                  <a:gd name="connsiteX19" fmla="*/ 88535 w 140923"/>
                  <a:gd name="connsiteY19" fmla="*/ 4762 h 197643"/>
                  <a:gd name="connsiteX20" fmla="*/ 74248 w 140923"/>
                  <a:gd name="connsiteY20" fmla="*/ 0 h 197643"/>
                  <a:gd name="connsiteX21" fmla="*/ 48054 w 140923"/>
                  <a:gd name="connsiteY21" fmla="*/ 2381 h 197643"/>
                  <a:gd name="connsiteX22" fmla="*/ 26623 w 140923"/>
                  <a:gd name="connsiteY22" fmla="*/ 16668 h 197643"/>
                  <a:gd name="connsiteX23" fmla="*/ 21860 w 140923"/>
                  <a:gd name="connsiteY23" fmla="*/ 23812 h 197643"/>
                  <a:gd name="connsiteX24" fmla="*/ 14717 w 140923"/>
                  <a:gd name="connsiteY24" fmla="*/ 28575 h 197643"/>
                  <a:gd name="connsiteX25" fmla="*/ 9954 w 140923"/>
                  <a:gd name="connsiteY25" fmla="*/ 42862 h 197643"/>
                  <a:gd name="connsiteX26" fmla="*/ 5192 w 140923"/>
                  <a:gd name="connsiteY26" fmla="*/ 50006 h 197643"/>
                  <a:gd name="connsiteX27" fmla="*/ 429 w 140923"/>
                  <a:gd name="connsiteY27" fmla="*/ 64293 h 197643"/>
                  <a:gd name="connsiteX28" fmla="*/ 2810 w 140923"/>
                  <a:gd name="connsiteY28" fmla="*/ 130968 h 197643"/>
                  <a:gd name="connsiteX29" fmla="*/ 17098 w 140923"/>
                  <a:gd name="connsiteY29" fmla="*/ 135731 h 197643"/>
                  <a:gd name="connsiteX30" fmla="*/ 62342 w 140923"/>
                  <a:gd name="connsiteY30" fmla="*/ 128587 h 197643"/>
                  <a:gd name="connsiteX31" fmla="*/ 67104 w 140923"/>
                  <a:gd name="connsiteY31" fmla="*/ 121443 h 197643"/>
                  <a:gd name="connsiteX32" fmla="*/ 64723 w 140923"/>
                  <a:gd name="connsiteY32" fmla="*/ 102393 h 197643"/>
                  <a:gd name="connsiteX33" fmla="*/ 59960 w 140923"/>
                  <a:gd name="connsiteY33" fmla="*/ 95250 h 197643"/>
                  <a:gd name="connsiteX34" fmla="*/ 57579 w 140923"/>
                  <a:gd name="connsiteY34" fmla="*/ 66675 h 197643"/>
                  <a:gd name="connsiteX35" fmla="*/ 55198 w 140923"/>
                  <a:gd name="connsiteY35" fmla="*/ 59531 h 197643"/>
                  <a:gd name="connsiteX36" fmla="*/ 48054 w 140923"/>
                  <a:gd name="connsiteY36" fmla="*/ 54768 h 197643"/>
                  <a:gd name="connsiteX37" fmla="*/ 40910 w 140923"/>
                  <a:gd name="connsiteY37" fmla="*/ 52387 h 197643"/>
                  <a:gd name="connsiteX38" fmla="*/ 19479 w 140923"/>
                  <a:gd name="connsiteY38" fmla="*/ 47625 h 197643"/>
                  <a:gd name="connsiteX39" fmla="*/ 19479 w 140923"/>
                  <a:gd name="connsiteY39" fmla="*/ 47625 h 19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0923" h="197643">
                    <a:moveTo>
                      <a:pt x="19479" y="197643"/>
                    </a:moveTo>
                    <a:lnTo>
                      <a:pt x="19479" y="197643"/>
                    </a:lnTo>
                    <a:cubicBezTo>
                      <a:pt x="25829" y="194468"/>
                      <a:pt x="32066" y="191056"/>
                      <a:pt x="38529" y="188118"/>
                    </a:cubicBezTo>
                    <a:cubicBezTo>
                      <a:pt x="40814" y="187079"/>
                      <a:pt x="43584" y="187129"/>
                      <a:pt x="45673" y="185737"/>
                    </a:cubicBezTo>
                    <a:cubicBezTo>
                      <a:pt x="48475" y="183869"/>
                      <a:pt x="50015" y="180461"/>
                      <a:pt x="52817" y="178593"/>
                    </a:cubicBezTo>
                    <a:cubicBezTo>
                      <a:pt x="54867" y="177226"/>
                      <a:pt x="68215" y="174149"/>
                      <a:pt x="69485" y="173831"/>
                    </a:cubicBezTo>
                    <a:cubicBezTo>
                      <a:pt x="85862" y="162914"/>
                      <a:pt x="78343" y="166116"/>
                      <a:pt x="90917" y="161925"/>
                    </a:cubicBezTo>
                    <a:cubicBezTo>
                      <a:pt x="108663" y="150092"/>
                      <a:pt x="86856" y="165307"/>
                      <a:pt x="105204" y="150018"/>
                    </a:cubicBezTo>
                    <a:cubicBezTo>
                      <a:pt x="125096" y="133442"/>
                      <a:pt x="98620" y="158984"/>
                      <a:pt x="119492" y="138112"/>
                    </a:cubicBezTo>
                    <a:cubicBezTo>
                      <a:pt x="125841" y="119061"/>
                      <a:pt x="116317" y="141287"/>
                      <a:pt x="129017" y="128587"/>
                    </a:cubicBezTo>
                    <a:cubicBezTo>
                      <a:pt x="130792" y="126812"/>
                      <a:pt x="130179" y="123637"/>
                      <a:pt x="131398" y="121443"/>
                    </a:cubicBezTo>
                    <a:cubicBezTo>
                      <a:pt x="134178" y="116440"/>
                      <a:pt x="140923" y="107156"/>
                      <a:pt x="140923" y="107156"/>
                    </a:cubicBezTo>
                    <a:cubicBezTo>
                      <a:pt x="140129" y="97631"/>
                      <a:pt x="140113" y="88009"/>
                      <a:pt x="138542" y="78581"/>
                    </a:cubicBezTo>
                    <a:cubicBezTo>
                      <a:pt x="137717" y="73629"/>
                      <a:pt x="135367" y="69056"/>
                      <a:pt x="133779" y="64293"/>
                    </a:cubicBezTo>
                    <a:lnTo>
                      <a:pt x="131398" y="57150"/>
                    </a:lnTo>
                    <a:cubicBezTo>
                      <a:pt x="128462" y="30724"/>
                      <a:pt x="131291" y="42540"/>
                      <a:pt x="124254" y="21431"/>
                    </a:cubicBezTo>
                    <a:cubicBezTo>
                      <a:pt x="123460" y="19050"/>
                      <a:pt x="124254" y="15081"/>
                      <a:pt x="121873" y="14287"/>
                    </a:cubicBezTo>
                    <a:lnTo>
                      <a:pt x="107585" y="9525"/>
                    </a:lnTo>
                    <a:cubicBezTo>
                      <a:pt x="105204" y="8731"/>
                      <a:pt x="102903" y="7635"/>
                      <a:pt x="100442" y="7143"/>
                    </a:cubicBezTo>
                    <a:cubicBezTo>
                      <a:pt x="96473" y="6349"/>
                      <a:pt x="92440" y="5827"/>
                      <a:pt x="88535" y="4762"/>
                    </a:cubicBezTo>
                    <a:cubicBezTo>
                      <a:pt x="83692" y="3441"/>
                      <a:pt x="74248" y="0"/>
                      <a:pt x="74248" y="0"/>
                    </a:cubicBezTo>
                    <a:cubicBezTo>
                      <a:pt x="65517" y="794"/>
                      <a:pt x="56733" y="1141"/>
                      <a:pt x="48054" y="2381"/>
                    </a:cubicBezTo>
                    <a:cubicBezTo>
                      <a:pt x="39655" y="3581"/>
                      <a:pt x="31802" y="10454"/>
                      <a:pt x="26623" y="16668"/>
                    </a:cubicBezTo>
                    <a:cubicBezTo>
                      <a:pt x="24791" y="18867"/>
                      <a:pt x="23884" y="21788"/>
                      <a:pt x="21860" y="23812"/>
                    </a:cubicBezTo>
                    <a:cubicBezTo>
                      <a:pt x="19836" y="25836"/>
                      <a:pt x="17098" y="26987"/>
                      <a:pt x="14717" y="28575"/>
                    </a:cubicBezTo>
                    <a:cubicBezTo>
                      <a:pt x="13129" y="33337"/>
                      <a:pt x="12738" y="38685"/>
                      <a:pt x="9954" y="42862"/>
                    </a:cubicBezTo>
                    <a:cubicBezTo>
                      <a:pt x="8367" y="45243"/>
                      <a:pt x="6354" y="47391"/>
                      <a:pt x="5192" y="50006"/>
                    </a:cubicBezTo>
                    <a:cubicBezTo>
                      <a:pt x="3153" y="54593"/>
                      <a:pt x="429" y="64293"/>
                      <a:pt x="429" y="64293"/>
                    </a:cubicBezTo>
                    <a:cubicBezTo>
                      <a:pt x="1223" y="86518"/>
                      <a:pt x="-2243" y="109311"/>
                      <a:pt x="2810" y="130968"/>
                    </a:cubicBezTo>
                    <a:cubicBezTo>
                      <a:pt x="3951" y="135857"/>
                      <a:pt x="17098" y="135731"/>
                      <a:pt x="17098" y="135731"/>
                    </a:cubicBezTo>
                    <a:cubicBezTo>
                      <a:pt x="30024" y="134923"/>
                      <a:pt x="50915" y="140015"/>
                      <a:pt x="62342" y="128587"/>
                    </a:cubicBezTo>
                    <a:cubicBezTo>
                      <a:pt x="64366" y="126563"/>
                      <a:pt x="65517" y="123824"/>
                      <a:pt x="67104" y="121443"/>
                    </a:cubicBezTo>
                    <a:cubicBezTo>
                      <a:pt x="66310" y="115093"/>
                      <a:pt x="66407" y="108567"/>
                      <a:pt x="64723" y="102393"/>
                    </a:cubicBezTo>
                    <a:cubicBezTo>
                      <a:pt x="63970" y="99632"/>
                      <a:pt x="60521" y="98056"/>
                      <a:pt x="59960" y="95250"/>
                    </a:cubicBezTo>
                    <a:cubicBezTo>
                      <a:pt x="58085" y="85878"/>
                      <a:pt x="58842" y="76149"/>
                      <a:pt x="57579" y="66675"/>
                    </a:cubicBezTo>
                    <a:cubicBezTo>
                      <a:pt x="57247" y="64187"/>
                      <a:pt x="56766" y="61491"/>
                      <a:pt x="55198" y="59531"/>
                    </a:cubicBezTo>
                    <a:cubicBezTo>
                      <a:pt x="53410" y="57296"/>
                      <a:pt x="50614" y="56048"/>
                      <a:pt x="48054" y="54768"/>
                    </a:cubicBezTo>
                    <a:cubicBezTo>
                      <a:pt x="45809" y="53645"/>
                      <a:pt x="43291" y="53181"/>
                      <a:pt x="40910" y="52387"/>
                    </a:cubicBezTo>
                    <a:cubicBezTo>
                      <a:pt x="29804" y="44983"/>
                      <a:pt x="36629" y="47625"/>
                      <a:pt x="19479" y="47625"/>
                    </a:cubicBezTo>
                    <a:lnTo>
                      <a:pt x="19479" y="47625"/>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876300" y="3924300"/>
                <a:ext cx="223838" cy="150019"/>
              </a:xfrm>
              <a:custGeom>
                <a:avLst/>
                <a:gdLst>
                  <a:gd name="connsiteX0" fmla="*/ 28575 w 223838"/>
                  <a:gd name="connsiteY0" fmla="*/ 150019 h 150019"/>
                  <a:gd name="connsiteX1" fmla="*/ 28575 w 223838"/>
                  <a:gd name="connsiteY1" fmla="*/ 150019 h 150019"/>
                  <a:gd name="connsiteX2" fmla="*/ 61913 w 223838"/>
                  <a:gd name="connsiteY2" fmla="*/ 138113 h 150019"/>
                  <a:gd name="connsiteX3" fmla="*/ 69056 w 223838"/>
                  <a:gd name="connsiteY3" fmla="*/ 130969 h 150019"/>
                  <a:gd name="connsiteX4" fmla="*/ 90488 w 223838"/>
                  <a:gd name="connsiteY4" fmla="*/ 123825 h 150019"/>
                  <a:gd name="connsiteX5" fmla="*/ 97631 w 223838"/>
                  <a:gd name="connsiteY5" fmla="*/ 121444 h 150019"/>
                  <a:gd name="connsiteX6" fmla="*/ 114300 w 223838"/>
                  <a:gd name="connsiteY6" fmla="*/ 111919 h 150019"/>
                  <a:gd name="connsiteX7" fmla="*/ 121444 w 223838"/>
                  <a:gd name="connsiteY7" fmla="*/ 109538 h 150019"/>
                  <a:gd name="connsiteX8" fmla="*/ 135731 w 223838"/>
                  <a:gd name="connsiteY8" fmla="*/ 100013 h 150019"/>
                  <a:gd name="connsiteX9" fmla="*/ 142875 w 223838"/>
                  <a:gd name="connsiteY9" fmla="*/ 97631 h 150019"/>
                  <a:gd name="connsiteX10" fmla="*/ 157163 w 223838"/>
                  <a:gd name="connsiteY10" fmla="*/ 90488 h 150019"/>
                  <a:gd name="connsiteX11" fmla="*/ 176213 w 223838"/>
                  <a:gd name="connsiteY11" fmla="*/ 85725 h 150019"/>
                  <a:gd name="connsiteX12" fmla="*/ 190500 w 223838"/>
                  <a:gd name="connsiteY12" fmla="*/ 80963 h 150019"/>
                  <a:gd name="connsiteX13" fmla="*/ 209550 w 223838"/>
                  <a:gd name="connsiteY13" fmla="*/ 64294 h 150019"/>
                  <a:gd name="connsiteX14" fmla="*/ 216694 w 223838"/>
                  <a:gd name="connsiteY14" fmla="*/ 57150 h 150019"/>
                  <a:gd name="connsiteX15" fmla="*/ 223838 w 223838"/>
                  <a:gd name="connsiteY15" fmla="*/ 42863 h 150019"/>
                  <a:gd name="connsiteX16" fmla="*/ 219075 w 223838"/>
                  <a:gd name="connsiteY16" fmla="*/ 23813 h 150019"/>
                  <a:gd name="connsiteX17" fmla="*/ 211931 w 223838"/>
                  <a:gd name="connsiteY17" fmla="*/ 19050 h 150019"/>
                  <a:gd name="connsiteX18" fmla="*/ 204788 w 223838"/>
                  <a:gd name="connsiteY18" fmla="*/ 4763 h 150019"/>
                  <a:gd name="connsiteX19" fmla="*/ 197644 w 223838"/>
                  <a:gd name="connsiteY19" fmla="*/ 0 h 150019"/>
                  <a:gd name="connsiteX20" fmla="*/ 150019 w 223838"/>
                  <a:gd name="connsiteY20" fmla="*/ 4763 h 150019"/>
                  <a:gd name="connsiteX21" fmla="*/ 133350 w 223838"/>
                  <a:gd name="connsiteY21" fmla="*/ 7144 h 150019"/>
                  <a:gd name="connsiteX22" fmla="*/ 119063 w 223838"/>
                  <a:gd name="connsiteY22" fmla="*/ 11906 h 150019"/>
                  <a:gd name="connsiteX23" fmla="*/ 111919 w 223838"/>
                  <a:gd name="connsiteY23" fmla="*/ 19050 h 150019"/>
                  <a:gd name="connsiteX24" fmla="*/ 97631 w 223838"/>
                  <a:gd name="connsiteY24" fmla="*/ 23813 h 150019"/>
                  <a:gd name="connsiteX25" fmla="*/ 90488 w 223838"/>
                  <a:gd name="connsiteY25" fmla="*/ 28575 h 150019"/>
                  <a:gd name="connsiteX26" fmla="*/ 66675 w 223838"/>
                  <a:gd name="connsiteY26" fmla="*/ 35719 h 150019"/>
                  <a:gd name="connsiteX27" fmla="*/ 59531 w 223838"/>
                  <a:gd name="connsiteY27" fmla="*/ 38100 h 150019"/>
                  <a:gd name="connsiteX28" fmla="*/ 38100 w 223838"/>
                  <a:gd name="connsiteY28" fmla="*/ 47625 h 150019"/>
                  <a:gd name="connsiteX29" fmla="*/ 30956 w 223838"/>
                  <a:gd name="connsiteY29" fmla="*/ 50006 h 150019"/>
                  <a:gd name="connsiteX30" fmla="*/ 23813 w 223838"/>
                  <a:gd name="connsiteY30" fmla="*/ 54769 h 150019"/>
                  <a:gd name="connsiteX31" fmla="*/ 9525 w 223838"/>
                  <a:gd name="connsiteY31" fmla="*/ 59531 h 150019"/>
                  <a:gd name="connsiteX32" fmla="*/ 0 w 223838"/>
                  <a:gd name="connsiteY32" fmla="*/ 64294 h 150019"/>
                  <a:gd name="connsiteX33" fmla="*/ 0 w 223838"/>
                  <a:gd name="connsiteY33" fmla="*/ 64294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3838" h="150019">
                    <a:moveTo>
                      <a:pt x="28575" y="150019"/>
                    </a:moveTo>
                    <a:lnTo>
                      <a:pt x="28575" y="150019"/>
                    </a:lnTo>
                    <a:cubicBezTo>
                      <a:pt x="39688" y="146050"/>
                      <a:pt x="53570" y="146457"/>
                      <a:pt x="61913" y="138113"/>
                    </a:cubicBezTo>
                    <a:cubicBezTo>
                      <a:pt x="64294" y="135732"/>
                      <a:pt x="66112" y="132604"/>
                      <a:pt x="69056" y="130969"/>
                    </a:cubicBezTo>
                    <a:cubicBezTo>
                      <a:pt x="69062" y="130966"/>
                      <a:pt x="86913" y="125017"/>
                      <a:pt x="90488" y="123825"/>
                    </a:cubicBezTo>
                    <a:lnTo>
                      <a:pt x="97631" y="121444"/>
                    </a:lnTo>
                    <a:cubicBezTo>
                      <a:pt x="104807" y="116660"/>
                      <a:pt x="105839" y="115545"/>
                      <a:pt x="114300" y="111919"/>
                    </a:cubicBezTo>
                    <a:cubicBezTo>
                      <a:pt x="116607" y="110930"/>
                      <a:pt x="119063" y="110332"/>
                      <a:pt x="121444" y="109538"/>
                    </a:cubicBezTo>
                    <a:cubicBezTo>
                      <a:pt x="126206" y="106363"/>
                      <a:pt x="130301" y="101823"/>
                      <a:pt x="135731" y="100013"/>
                    </a:cubicBezTo>
                    <a:cubicBezTo>
                      <a:pt x="138112" y="99219"/>
                      <a:pt x="140630" y="98754"/>
                      <a:pt x="142875" y="97631"/>
                    </a:cubicBezTo>
                    <a:cubicBezTo>
                      <a:pt x="155880" y="91129"/>
                      <a:pt x="143996" y="94079"/>
                      <a:pt x="157163" y="90488"/>
                    </a:cubicBezTo>
                    <a:cubicBezTo>
                      <a:pt x="163478" y="88766"/>
                      <a:pt x="170003" y="87795"/>
                      <a:pt x="176213" y="85725"/>
                    </a:cubicBezTo>
                    <a:lnTo>
                      <a:pt x="190500" y="80963"/>
                    </a:lnTo>
                    <a:cubicBezTo>
                      <a:pt x="216101" y="63896"/>
                      <a:pt x="197147" y="79178"/>
                      <a:pt x="209550" y="64294"/>
                    </a:cubicBezTo>
                    <a:cubicBezTo>
                      <a:pt x="211706" y="61707"/>
                      <a:pt x="214538" y="59737"/>
                      <a:pt x="216694" y="57150"/>
                    </a:cubicBezTo>
                    <a:cubicBezTo>
                      <a:pt x="221821" y="50997"/>
                      <a:pt x="221451" y="50020"/>
                      <a:pt x="223838" y="42863"/>
                    </a:cubicBezTo>
                    <a:cubicBezTo>
                      <a:pt x="223720" y="42273"/>
                      <a:pt x="221027" y="26253"/>
                      <a:pt x="219075" y="23813"/>
                    </a:cubicBezTo>
                    <a:cubicBezTo>
                      <a:pt x="217287" y="21578"/>
                      <a:pt x="214312" y="20638"/>
                      <a:pt x="211931" y="19050"/>
                    </a:cubicBezTo>
                    <a:cubicBezTo>
                      <a:pt x="209995" y="13240"/>
                      <a:pt x="209404" y="9379"/>
                      <a:pt x="204788" y="4763"/>
                    </a:cubicBezTo>
                    <a:cubicBezTo>
                      <a:pt x="202764" y="2739"/>
                      <a:pt x="200025" y="1588"/>
                      <a:pt x="197644" y="0"/>
                    </a:cubicBezTo>
                    <a:cubicBezTo>
                      <a:pt x="166855" y="5131"/>
                      <a:pt x="200889" y="-82"/>
                      <a:pt x="150019" y="4763"/>
                    </a:cubicBezTo>
                    <a:cubicBezTo>
                      <a:pt x="144432" y="5295"/>
                      <a:pt x="138906" y="6350"/>
                      <a:pt x="133350" y="7144"/>
                    </a:cubicBezTo>
                    <a:cubicBezTo>
                      <a:pt x="128588" y="8731"/>
                      <a:pt x="122613" y="8356"/>
                      <a:pt x="119063" y="11906"/>
                    </a:cubicBezTo>
                    <a:cubicBezTo>
                      <a:pt x="116682" y="14287"/>
                      <a:pt x="114863" y="17414"/>
                      <a:pt x="111919" y="19050"/>
                    </a:cubicBezTo>
                    <a:cubicBezTo>
                      <a:pt x="107530" y="21488"/>
                      <a:pt x="101808" y="21028"/>
                      <a:pt x="97631" y="23813"/>
                    </a:cubicBezTo>
                    <a:cubicBezTo>
                      <a:pt x="95250" y="25400"/>
                      <a:pt x="93103" y="27413"/>
                      <a:pt x="90488" y="28575"/>
                    </a:cubicBezTo>
                    <a:cubicBezTo>
                      <a:pt x="80299" y="33104"/>
                      <a:pt x="76374" y="32948"/>
                      <a:pt x="66675" y="35719"/>
                    </a:cubicBezTo>
                    <a:cubicBezTo>
                      <a:pt x="64261" y="36409"/>
                      <a:pt x="61912" y="37306"/>
                      <a:pt x="59531" y="38100"/>
                    </a:cubicBezTo>
                    <a:cubicBezTo>
                      <a:pt x="48211" y="45648"/>
                      <a:pt x="55103" y="41958"/>
                      <a:pt x="38100" y="47625"/>
                    </a:cubicBezTo>
                    <a:lnTo>
                      <a:pt x="30956" y="50006"/>
                    </a:lnTo>
                    <a:cubicBezTo>
                      <a:pt x="28575" y="51594"/>
                      <a:pt x="26428" y="53607"/>
                      <a:pt x="23813" y="54769"/>
                    </a:cubicBezTo>
                    <a:cubicBezTo>
                      <a:pt x="19225" y="56808"/>
                      <a:pt x="9525" y="59531"/>
                      <a:pt x="9525" y="59531"/>
                    </a:cubicBezTo>
                    <a:cubicBezTo>
                      <a:pt x="1721" y="64734"/>
                      <a:pt x="5243" y="64294"/>
                      <a:pt x="0" y="64294"/>
                    </a:cubicBezTo>
                    <a:lnTo>
                      <a:pt x="0" y="64294"/>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928688" y="3924300"/>
                <a:ext cx="88106" cy="100013"/>
              </a:xfrm>
              <a:custGeom>
                <a:avLst/>
                <a:gdLst>
                  <a:gd name="connsiteX0" fmla="*/ 0 w 88106"/>
                  <a:gd name="connsiteY0" fmla="*/ 0 h 100013"/>
                  <a:gd name="connsiteX1" fmla="*/ 0 w 88106"/>
                  <a:gd name="connsiteY1" fmla="*/ 0 h 100013"/>
                  <a:gd name="connsiteX2" fmla="*/ 16668 w 88106"/>
                  <a:gd name="connsiteY2" fmla="*/ 16669 h 100013"/>
                  <a:gd name="connsiteX3" fmla="*/ 21431 w 88106"/>
                  <a:gd name="connsiteY3" fmla="*/ 23813 h 100013"/>
                  <a:gd name="connsiteX4" fmla="*/ 28575 w 88106"/>
                  <a:gd name="connsiteY4" fmla="*/ 30956 h 100013"/>
                  <a:gd name="connsiteX5" fmla="*/ 30956 w 88106"/>
                  <a:gd name="connsiteY5" fmla="*/ 38100 h 100013"/>
                  <a:gd name="connsiteX6" fmla="*/ 45243 w 88106"/>
                  <a:gd name="connsiteY6" fmla="*/ 47625 h 100013"/>
                  <a:gd name="connsiteX7" fmla="*/ 52387 w 88106"/>
                  <a:gd name="connsiteY7" fmla="*/ 61913 h 100013"/>
                  <a:gd name="connsiteX8" fmla="*/ 59531 w 88106"/>
                  <a:gd name="connsiteY8" fmla="*/ 66675 h 100013"/>
                  <a:gd name="connsiteX9" fmla="*/ 76200 w 88106"/>
                  <a:gd name="connsiteY9" fmla="*/ 83344 h 100013"/>
                  <a:gd name="connsiteX10" fmla="*/ 78581 w 88106"/>
                  <a:gd name="connsiteY10" fmla="*/ 90488 h 100013"/>
                  <a:gd name="connsiteX11" fmla="*/ 88106 w 88106"/>
                  <a:gd name="connsiteY11" fmla="*/ 100013 h 100013"/>
                  <a:gd name="connsiteX12" fmla="*/ 88106 w 88106"/>
                  <a:gd name="connsiteY12" fmla="*/ 100013 h 10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106" h="100013">
                    <a:moveTo>
                      <a:pt x="0" y="0"/>
                    </a:moveTo>
                    <a:lnTo>
                      <a:pt x="0" y="0"/>
                    </a:lnTo>
                    <a:cubicBezTo>
                      <a:pt x="5556" y="5556"/>
                      <a:pt x="11412" y="10828"/>
                      <a:pt x="16668" y="16669"/>
                    </a:cubicBezTo>
                    <a:cubicBezTo>
                      <a:pt x="18583" y="18796"/>
                      <a:pt x="19599" y="21614"/>
                      <a:pt x="21431" y="23813"/>
                    </a:cubicBezTo>
                    <a:cubicBezTo>
                      <a:pt x="23587" y="26400"/>
                      <a:pt x="26194" y="28575"/>
                      <a:pt x="28575" y="30956"/>
                    </a:cubicBezTo>
                    <a:cubicBezTo>
                      <a:pt x="29369" y="33337"/>
                      <a:pt x="29181" y="36325"/>
                      <a:pt x="30956" y="38100"/>
                    </a:cubicBezTo>
                    <a:cubicBezTo>
                      <a:pt x="35003" y="42147"/>
                      <a:pt x="45243" y="47625"/>
                      <a:pt x="45243" y="47625"/>
                    </a:cubicBezTo>
                    <a:cubicBezTo>
                      <a:pt x="47180" y="53433"/>
                      <a:pt x="47773" y="57299"/>
                      <a:pt x="52387" y="61913"/>
                    </a:cubicBezTo>
                    <a:cubicBezTo>
                      <a:pt x="54411" y="63937"/>
                      <a:pt x="57150" y="65088"/>
                      <a:pt x="59531" y="66675"/>
                    </a:cubicBezTo>
                    <a:cubicBezTo>
                      <a:pt x="70448" y="83052"/>
                      <a:pt x="63626" y="79153"/>
                      <a:pt x="76200" y="83344"/>
                    </a:cubicBezTo>
                    <a:cubicBezTo>
                      <a:pt x="76994" y="85725"/>
                      <a:pt x="77013" y="88528"/>
                      <a:pt x="78581" y="90488"/>
                    </a:cubicBezTo>
                    <a:cubicBezTo>
                      <a:pt x="93904" y="109641"/>
                      <a:pt x="80289" y="84375"/>
                      <a:pt x="88106" y="100013"/>
                    </a:cubicBezTo>
                    <a:lnTo>
                      <a:pt x="88106" y="100013"/>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155825" y="3829050"/>
                <a:ext cx="107950" cy="996950"/>
              </a:xfrm>
              <a:custGeom>
                <a:avLst/>
                <a:gdLst>
                  <a:gd name="connsiteX0" fmla="*/ 0 w 107950"/>
                  <a:gd name="connsiteY0" fmla="*/ 0 h 996950"/>
                  <a:gd name="connsiteX1" fmla="*/ 0 w 107950"/>
                  <a:gd name="connsiteY1" fmla="*/ 0 h 996950"/>
                  <a:gd name="connsiteX2" fmla="*/ 12700 w 107950"/>
                  <a:gd name="connsiteY2" fmla="*/ 79375 h 996950"/>
                  <a:gd name="connsiteX3" fmla="*/ 19050 w 107950"/>
                  <a:gd name="connsiteY3" fmla="*/ 98425 h 996950"/>
                  <a:gd name="connsiteX4" fmla="*/ 25400 w 107950"/>
                  <a:gd name="connsiteY4" fmla="*/ 123825 h 996950"/>
                  <a:gd name="connsiteX5" fmla="*/ 28575 w 107950"/>
                  <a:gd name="connsiteY5" fmla="*/ 133350 h 996950"/>
                  <a:gd name="connsiteX6" fmla="*/ 38100 w 107950"/>
                  <a:gd name="connsiteY6" fmla="*/ 139700 h 996950"/>
                  <a:gd name="connsiteX7" fmla="*/ 47625 w 107950"/>
                  <a:gd name="connsiteY7" fmla="*/ 149225 h 996950"/>
                  <a:gd name="connsiteX8" fmla="*/ 50800 w 107950"/>
                  <a:gd name="connsiteY8" fmla="*/ 298450 h 996950"/>
                  <a:gd name="connsiteX9" fmla="*/ 57150 w 107950"/>
                  <a:gd name="connsiteY9" fmla="*/ 317500 h 996950"/>
                  <a:gd name="connsiteX10" fmla="*/ 69850 w 107950"/>
                  <a:gd name="connsiteY10" fmla="*/ 336550 h 996950"/>
                  <a:gd name="connsiteX11" fmla="*/ 73025 w 107950"/>
                  <a:gd name="connsiteY11" fmla="*/ 346075 h 996950"/>
                  <a:gd name="connsiteX12" fmla="*/ 85725 w 107950"/>
                  <a:gd name="connsiteY12" fmla="*/ 365125 h 996950"/>
                  <a:gd name="connsiteX13" fmla="*/ 88900 w 107950"/>
                  <a:gd name="connsiteY13" fmla="*/ 374650 h 996950"/>
                  <a:gd name="connsiteX14" fmla="*/ 95250 w 107950"/>
                  <a:gd name="connsiteY14" fmla="*/ 384175 h 996950"/>
                  <a:gd name="connsiteX15" fmla="*/ 101600 w 107950"/>
                  <a:gd name="connsiteY15" fmla="*/ 403225 h 996950"/>
                  <a:gd name="connsiteX16" fmla="*/ 98425 w 107950"/>
                  <a:gd name="connsiteY16" fmla="*/ 444500 h 996950"/>
                  <a:gd name="connsiteX17" fmla="*/ 92075 w 107950"/>
                  <a:gd name="connsiteY17" fmla="*/ 454025 h 996950"/>
                  <a:gd name="connsiteX18" fmla="*/ 88900 w 107950"/>
                  <a:gd name="connsiteY18" fmla="*/ 542925 h 996950"/>
                  <a:gd name="connsiteX19" fmla="*/ 92075 w 107950"/>
                  <a:gd name="connsiteY19" fmla="*/ 587375 h 996950"/>
                  <a:gd name="connsiteX20" fmla="*/ 98425 w 107950"/>
                  <a:gd name="connsiteY20" fmla="*/ 606425 h 996950"/>
                  <a:gd name="connsiteX21" fmla="*/ 101600 w 107950"/>
                  <a:gd name="connsiteY21" fmla="*/ 615950 h 996950"/>
                  <a:gd name="connsiteX22" fmla="*/ 107950 w 107950"/>
                  <a:gd name="connsiteY22" fmla="*/ 673100 h 996950"/>
                  <a:gd name="connsiteX23" fmla="*/ 101600 w 107950"/>
                  <a:gd name="connsiteY23" fmla="*/ 730250 h 996950"/>
                  <a:gd name="connsiteX24" fmla="*/ 95250 w 107950"/>
                  <a:gd name="connsiteY24" fmla="*/ 755650 h 996950"/>
                  <a:gd name="connsiteX25" fmla="*/ 95250 w 107950"/>
                  <a:gd name="connsiteY25" fmla="*/ 996950 h 996950"/>
                  <a:gd name="connsiteX26" fmla="*/ 95250 w 107950"/>
                  <a:gd name="connsiteY26"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950" h="996950">
                    <a:moveTo>
                      <a:pt x="0" y="0"/>
                    </a:moveTo>
                    <a:lnTo>
                      <a:pt x="0" y="0"/>
                    </a:lnTo>
                    <a:cubicBezTo>
                      <a:pt x="19324" y="51531"/>
                      <a:pt x="2076" y="-2074"/>
                      <a:pt x="12700" y="79375"/>
                    </a:cubicBezTo>
                    <a:cubicBezTo>
                      <a:pt x="13566" y="86012"/>
                      <a:pt x="17427" y="91931"/>
                      <a:pt x="19050" y="98425"/>
                    </a:cubicBezTo>
                    <a:cubicBezTo>
                      <a:pt x="21167" y="106892"/>
                      <a:pt x="22640" y="115546"/>
                      <a:pt x="25400" y="123825"/>
                    </a:cubicBezTo>
                    <a:cubicBezTo>
                      <a:pt x="26458" y="127000"/>
                      <a:pt x="26484" y="130737"/>
                      <a:pt x="28575" y="133350"/>
                    </a:cubicBezTo>
                    <a:cubicBezTo>
                      <a:pt x="30959" y="136330"/>
                      <a:pt x="35169" y="137257"/>
                      <a:pt x="38100" y="139700"/>
                    </a:cubicBezTo>
                    <a:cubicBezTo>
                      <a:pt x="41549" y="142575"/>
                      <a:pt x="44450" y="146050"/>
                      <a:pt x="47625" y="149225"/>
                    </a:cubicBezTo>
                    <a:cubicBezTo>
                      <a:pt x="48683" y="198967"/>
                      <a:pt x="47988" y="248777"/>
                      <a:pt x="50800" y="298450"/>
                    </a:cubicBezTo>
                    <a:cubicBezTo>
                      <a:pt x="51178" y="305133"/>
                      <a:pt x="53437" y="311931"/>
                      <a:pt x="57150" y="317500"/>
                    </a:cubicBezTo>
                    <a:cubicBezTo>
                      <a:pt x="61383" y="323850"/>
                      <a:pt x="67437" y="329310"/>
                      <a:pt x="69850" y="336550"/>
                    </a:cubicBezTo>
                    <a:cubicBezTo>
                      <a:pt x="70908" y="339725"/>
                      <a:pt x="71400" y="343149"/>
                      <a:pt x="73025" y="346075"/>
                    </a:cubicBezTo>
                    <a:cubicBezTo>
                      <a:pt x="76731" y="352746"/>
                      <a:pt x="83312" y="357885"/>
                      <a:pt x="85725" y="365125"/>
                    </a:cubicBezTo>
                    <a:cubicBezTo>
                      <a:pt x="86783" y="368300"/>
                      <a:pt x="87403" y="371657"/>
                      <a:pt x="88900" y="374650"/>
                    </a:cubicBezTo>
                    <a:cubicBezTo>
                      <a:pt x="90607" y="378063"/>
                      <a:pt x="93700" y="380688"/>
                      <a:pt x="95250" y="384175"/>
                    </a:cubicBezTo>
                    <a:cubicBezTo>
                      <a:pt x="97968" y="390292"/>
                      <a:pt x="101600" y="403225"/>
                      <a:pt x="101600" y="403225"/>
                    </a:cubicBezTo>
                    <a:cubicBezTo>
                      <a:pt x="100542" y="416983"/>
                      <a:pt x="100968" y="430937"/>
                      <a:pt x="98425" y="444500"/>
                    </a:cubicBezTo>
                    <a:cubicBezTo>
                      <a:pt x="97722" y="448251"/>
                      <a:pt x="92443" y="450227"/>
                      <a:pt x="92075" y="454025"/>
                    </a:cubicBezTo>
                    <a:cubicBezTo>
                      <a:pt x="89219" y="483539"/>
                      <a:pt x="89958" y="513292"/>
                      <a:pt x="88900" y="542925"/>
                    </a:cubicBezTo>
                    <a:cubicBezTo>
                      <a:pt x="89958" y="557742"/>
                      <a:pt x="89871" y="572685"/>
                      <a:pt x="92075" y="587375"/>
                    </a:cubicBezTo>
                    <a:cubicBezTo>
                      <a:pt x="93068" y="593994"/>
                      <a:pt x="96308" y="600075"/>
                      <a:pt x="98425" y="606425"/>
                    </a:cubicBezTo>
                    <a:cubicBezTo>
                      <a:pt x="99483" y="609600"/>
                      <a:pt x="101050" y="612649"/>
                      <a:pt x="101600" y="615950"/>
                    </a:cubicBezTo>
                    <a:cubicBezTo>
                      <a:pt x="106870" y="647571"/>
                      <a:pt x="104240" y="628585"/>
                      <a:pt x="107950" y="673100"/>
                    </a:cubicBezTo>
                    <a:cubicBezTo>
                      <a:pt x="106327" y="692577"/>
                      <a:pt x="105816" y="711278"/>
                      <a:pt x="101600" y="730250"/>
                    </a:cubicBezTo>
                    <a:cubicBezTo>
                      <a:pt x="98983" y="742025"/>
                      <a:pt x="95429" y="741120"/>
                      <a:pt x="95250" y="755650"/>
                    </a:cubicBezTo>
                    <a:cubicBezTo>
                      <a:pt x="94257" y="836077"/>
                      <a:pt x="95250" y="916517"/>
                      <a:pt x="95250" y="996950"/>
                    </a:cubicBezTo>
                    <a:lnTo>
                      <a:pt x="95250" y="996950"/>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5581650" y="4016375"/>
                <a:ext cx="234950" cy="368580"/>
              </a:xfrm>
              <a:custGeom>
                <a:avLst/>
                <a:gdLst>
                  <a:gd name="connsiteX0" fmla="*/ 234950 w 234950"/>
                  <a:gd name="connsiteY0" fmla="*/ 130175 h 368580"/>
                  <a:gd name="connsiteX1" fmla="*/ 234950 w 234950"/>
                  <a:gd name="connsiteY1" fmla="*/ 130175 h 368580"/>
                  <a:gd name="connsiteX2" fmla="*/ 212725 w 234950"/>
                  <a:gd name="connsiteY2" fmla="*/ 111125 h 368580"/>
                  <a:gd name="connsiteX3" fmla="*/ 193675 w 234950"/>
                  <a:gd name="connsiteY3" fmla="*/ 98425 h 368580"/>
                  <a:gd name="connsiteX4" fmla="*/ 184150 w 234950"/>
                  <a:gd name="connsiteY4" fmla="*/ 92075 h 368580"/>
                  <a:gd name="connsiteX5" fmla="*/ 174625 w 234950"/>
                  <a:gd name="connsiteY5" fmla="*/ 85725 h 368580"/>
                  <a:gd name="connsiteX6" fmla="*/ 155575 w 234950"/>
                  <a:gd name="connsiteY6" fmla="*/ 69850 h 368580"/>
                  <a:gd name="connsiteX7" fmla="*/ 152400 w 234950"/>
                  <a:gd name="connsiteY7" fmla="*/ 57150 h 368580"/>
                  <a:gd name="connsiteX8" fmla="*/ 158750 w 234950"/>
                  <a:gd name="connsiteY8" fmla="*/ 38100 h 368580"/>
                  <a:gd name="connsiteX9" fmla="*/ 155575 w 234950"/>
                  <a:gd name="connsiteY9" fmla="*/ 28575 h 368580"/>
                  <a:gd name="connsiteX10" fmla="*/ 146050 w 234950"/>
                  <a:gd name="connsiteY10" fmla="*/ 25400 h 368580"/>
                  <a:gd name="connsiteX11" fmla="*/ 136525 w 234950"/>
                  <a:gd name="connsiteY11" fmla="*/ 19050 h 368580"/>
                  <a:gd name="connsiteX12" fmla="*/ 127000 w 234950"/>
                  <a:gd name="connsiteY12" fmla="*/ 15875 h 368580"/>
                  <a:gd name="connsiteX13" fmla="*/ 117475 w 234950"/>
                  <a:gd name="connsiteY13" fmla="*/ 9525 h 368580"/>
                  <a:gd name="connsiteX14" fmla="*/ 85725 w 234950"/>
                  <a:gd name="connsiteY14" fmla="*/ 0 h 368580"/>
                  <a:gd name="connsiteX15" fmla="*/ 66675 w 234950"/>
                  <a:gd name="connsiteY15" fmla="*/ 3175 h 368580"/>
                  <a:gd name="connsiteX16" fmla="*/ 57150 w 234950"/>
                  <a:gd name="connsiteY16" fmla="*/ 12700 h 368580"/>
                  <a:gd name="connsiteX17" fmla="*/ 47625 w 234950"/>
                  <a:gd name="connsiteY17" fmla="*/ 19050 h 368580"/>
                  <a:gd name="connsiteX18" fmla="*/ 34925 w 234950"/>
                  <a:gd name="connsiteY18" fmla="*/ 38100 h 368580"/>
                  <a:gd name="connsiteX19" fmla="*/ 28575 w 234950"/>
                  <a:gd name="connsiteY19" fmla="*/ 47625 h 368580"/>
                  <a:gd name="connsiteX20" fmla="*/ 22225 w 234950"/>
                  <a:gd name="connsiteY20" fmla="*/ 66675 h 368580"/>
                  <a:gd name="connsiteX21" fmla="*/ 15875 w 234950"/>
                  <a:gd name="connsiteY21" fmla="*/ 111125 h 368580"/>
                  <a:gd name="connsiteX22" fmla="*/ 12700 w 234950"/>
                  <a:gd name="connsiteY22" fmla="*/ 120650 h 368580"/>
                  <a:gd name="connsiteX23" fmla="*/ 9525 w 234950"/>
                  <a:gd name="connsiteY23" fmla="*/ 133350 h 368580"/>
                  <a:gd name="connsiteX24" fmla="*/ 3175 w 234950"/>
                  <a:gd name="connsiteY24" fmla="*/ 215900 h 368580"/>
                  <a:gd name="connsiteX25" fmla="*/ 0 w 234950"/>
                  <a:gd name="connsiteY25" fmla="*/ 225425 h 368580"/>
                  <a:gd name="connsiteX26" fmla="*/ 3175 w 234950"/>
                  <a:gd name="connsiteY26" fmla="*/ 260350 h 368580"/>
                  <a:gd name="connsiteX27" fmla="*/ 6350 w 234950"/>
                  <a:gd name="connsiteY27" fmla="*/ 279400 h 368580"/>
                  <a:gd name="connsiteX28" fmla="*/ 9525 w 234950"/>
                  <a:gd name="connsiteY28" fmla="*/ 301625 h 368580"/>
                  <a:gd name="connsiteX29" fmla="*/ 15875 w 234950"/>
                  <a:gd name="connsiteY29" fmla="*/ 342900 h 368580"/>
                  <a:gd name="connsiteX30" fmla="*/ 19050 w 234950"/>
                  <a:gd name="connsiteY30" fmla="*/ 355600 h 368580"/>
                  <a:gd name="connsiteX31" fmla="*/ 28575 w 234950"/>
                  <a:gd name="connsiteY31" fmla="*/ 358775 h 368580"/>
                  <a:gd name="connsiteX32" fmla="*/ 57150 w 234950"/>
                  <a:gd name="connsiteY32" fmla="*/ 361950 h 368580"/>
                  <a:gd name="connsiteX33" fmla="*/ 76200 w 234950"/>
                  <a:gd name="connsiteY33" fmla="*/ 368300 h 368580"/>
                  <a:gd name="connsiteX34" fmla="*/ 120650 w 234950"/>
                  <a:gd name="connsiteY34" fmla="*/ 361950 h 368580"/>
                  <a:gd name="connsiteX35" fmla="*/ 130175 w 234950"/>
                  <a:gd name="connsiteY35" fmla="*/ 358775 h 368580"/>
                  <a:gd name="connsiteX36" fmla="*/ 152400 w 234950"/>
                  <a:gd name="connsiteY36" fmla="*/ 333375 h 368580"/>
                  <a:gd name="connsiteX37" fmla="*/ 158750 w 234950"/>
                  <a:gd name="connsiteY37" fmla="*/ 314325 h 368580"/>
                  <a:gd name="connsiteX38" fmla="*/ 177800 w 234950"/>
                  <a:gd name="connsiteY38" fmla="*/ 298450 h 368580"/>
                  <a:gd name="connsiteX39" fmla="*/ 190500 w 234950"/>
                  <a:gd name="connsiteY39" fmla="*/ 279400 h 368580"/>
                  <a:gd name="connsiteX40" fmla="*/ 196850 w 234950"/>
                  <a:gd name="connsiteY40" fmla="*/ 260350 h 368580"/>
                  <a:gd name="connsiteX41" fmla="*/ 206375 w 234950"/>
                  <a:gd name="connsiteY41" fmla="*/ 231775 h 368580"/>
                  <a:gd name="connsiteX42" fmla="*/ 209550 w 234950"/>
                  <a:gd name="connsiteY42" fmla="*/ 222250 h 368580"/>
                  <a:gd name="connsiteX43" fmla="*/ 219075 w 234950"/>
                  <a:gd name="connsiteY43" fmla="*/ 203200 h 368580"/>
                  <a:gd name="connsiteX44" fmla="*/ 225425 w 234950"/>
                  <a:gd name="connsiteY44" fmla="*/ 193675 h 368580"/>
                  <a:gd name="connsiteX45" fmla="*/ 234950 w 234950"/>
                  <a:gd name="connsiteY45" fmla="*/ 161925 h 368580"/>
                  <a:gd name="connsiteX46" fmla="*/ 219075 w 234950"/>
                  <a:gd name="connsiteY46" fmla="*/ 123825 h 368580"/>
                  <a:gd name="connsiteX47" fmla="*/ 234950 w 234950"/>
                  <a:gd name="connsiteY47" fmla="*/ 130175 h 368580"/>
                  <a:gd name="connsiteX0" fmla="*/ 234950 w 234950"/>
                  <a:gd name="connsiteY0" fmla="*/ 130175 h 368580"/>
                  <a:gd name="connsiteX1" fmla="*/ 234950 w 234950"/>
                  <a:gd name="connsiteY1" fmla="*/ 130175 h 368580"/>
                  <a:gd name="connsiteX2" fmla="*/ 212725 w 234950"/>
                  <a:gd name="connsiteY2" fmla="*/ 111125 h 368580"/>
                  <a:gd name="connsiteX3" fmla="*/ 193675 w 234950"/>
                  <a:gd name="connsiteY3" fmla="*/ 98425 h 368580"/>
                  <a:gd name="connsiteX4" fmla="*/ 184150 w 234950"/>
                  <a:gd name="connsiteY4" fmla="*/ 92075 h 368580"/>
                  <a:gd name="connsiteX5" fmla="*/ 174625 w 234950"/>
                  <a:gd name="connsiteY5" fmla="*/ 85725 h 368580"/>
                  <a:gd name="connsiteX6" fmla="*/ 155575 w 234950"/>
                  <a:gd name="connsiteY6" fmla="*/ 69850 h 368580"/>
                  <a:gd name="connsiteX7" fmla="*/ 158750 w 234950"/>
                  <a:gd name="connsiteY7" fmla="*/ 38100 h 368580"/>
                  <a:gd name="connsiteX8" fmla="*/ 155575 w 234950"/>
                  <a:gd name="connsiteY8" fmla="*/ 28575 h 368580"/>
                  <a:gd name="connsiteX9" fmla="*/ 146050 w 234950"/>
                  <a:gd name="connsiteY9" fmla="*/ 25400 h 368580"/>
                  <a:gd name="connsiteX10" fmla="*/ 136525 w 234950"/>
                  <a:gd name="connsiteY10" fmla="*/ 19050 h 368580"/>
                  <a:gd name="connsiteX11" fmla="*/ 127000 w 234950"/>
                  <a:gd name="connsiteY11" fmla="*/ 15875 h 368580"/>
                  <a:gd name="connsiteX12" fmla="*/ 117475 w 234950"/>
                  <a:gd name="connsiteY12" fmla="*/ 9525 h 368580"/>
                  <a:gd name="connsiteX13" fmla="*/ 85725 w 234950"/>
                  <a:gd name="connsiteY13" fmla="*/ 0 h 368580"/>
                  <a:gd name="connsiteX14" fmla="*/ 66675 w 234950"/>
                  <a:gd name="connsiteY14" fmla="*/ 3175 h 368580"/>
                  <a:gd name="connsiteX15" fmla="*/ 57150 w 234950"/>
                  <a:gd name="connsiteY15" fmla="*/ 12700 h 368580"/>
                  <a:gd name="connsiteX16" fmla="*/ 47625 w 234950"/>
                  <a:gd name="connsiteY16" fmla="*/ 19050 h 368580"/>
                  <a:gd name="connsiteX17" fmla="*/ 34925 w 234950"/>
                  <a:gd name="connsiteY17" fmla="*/ 38100 h 368580"/>
                  <a:gd name="connsiteX18" fmla="*/ 28575 w 234950"/>
                  <a:gd name="connsiteY18" fmla="*/ 47625 h 368580"/>
                  <a:gd name="connsiteX19" fmla="*/ 22225 w 234950"/>
                  <a:gd name="connsiteY19" fmla="*/ 66675 h 368580"/>
                  <a:gd name="connsiteX20" fmla="*/ 15875 w 234950"/>
                  <a:gd name="connsiteY20" fmla="*/ 111125 h 368580"/>
                  <a:gd name="connsiteX21" fmla="*/ 12700 w 234950"/>
                  <a:gd name="connsiteY21" fmla="*/ 120650 h 368580"/>
                  <a:gd name="connsiteX22" fmla="*/ 9525 w 234950"/>
                  <a:gd name="connsiteY22" fmla="*/ 133350 h 368580"/>
                  <a:gd name="connsiteX23" fmla="*/ 3175 w 234950"/>
                  <a:gd name="connsiteY23" fmla="*/ 215900 h 368580"/>
                  <a:gd name="connsiteX24" fmla="*/ 0 w 234950"/>
                  <a:gd name="connsiteY24" fmla="*/ 225425 h 368580"/>
                  <a:gd name="connsiteX25" fmla="*/ 3175 w 234950"/>
                  <a:gd name="connsiteY25" fmla="*/ 260350 h 368580"/>
                  <a:gd name="connsiteX26" fmla="*/ 6350 w 234950"/>
                  <a:gd name="connsiteY26" fmla="*/ 279400 h 368580"/>
                  <a:gd name="connsiteX27" fmla="*/ 9525 w 234950"/>
                  <a:gd name="connsiteY27" fmla="*/ 301625 h 368580"/>
                  <a:gd name="connsiteX28" fmla="*/ 15875 w 234950"/>
                  <a:gd name="connsiteY28" fmla="*/ 342900 h 368580"/>
                  <a:gd name="connsiteX29" fmla="*/ 19050 w 234950"/>
                  <a:gd name="connsiteY29" fmla="*/ 355600 h 368580"/>
                  <a:gd name="connsiteX30" fmla="*/ 28575 w 234950"/>
                  <a:gd name="connsiteY30" fmla="*/ 358775 h 368580"/>
                  <a:gd name="connsiteX31" fmla="*/ 57150 w 234950"/>
                  <a:gd name="connsiteY31" fmla="*/ 361950 h 368580"/>
                  <a:gd name="connsiteX32" fmla="*/ 76200 w 234950"/>
                  <a:gd name="connsiteY32" fmla="*/ 368300 h 368580"/>
                  <a:gd name="connsiteX33" fmla="*/ 120650 w 234950"/>
                  <a:gd name="connsiteY33" fmla="*/ 361950 h 368580"/>
                  <a:gd name="connsiteX34" fmla="*/ 130175 w 234950"/>
                  <a:gd name="connsiteY34" fmla="*/ 358775 h 368580"/>
                  <a:gd name="connsiteX35" fmla="*/ 152400 w 234950"/>
                  <a:gd name="connsiteY35" fmla="*/ 333375 h 368580"/>
                  <a:gd name="connsiteX36" fmla="*/ 158750 w 234950"/>
                  <a:gd name="connsiteY36" fmla="*/ 314325 h 368580"/>
                  <a:gd name="connsiteX37" fmla="*/ 177800 w 234950"/>
                  <a:gd name="connsiteY37" fmla="*/ 298450 h 368580"/>
                  <a:gd name="connsiteX38" fmla="*/ 190500 w 234950"/>
                  <a:gd name="connsiteY38" fmla="*/ 279400 h 368580"/>
                  <a:gd name="connsiteX39" fmla="*/ 196850 w 234950"/>
                  <a:gd name="connsiteY39" fmla="*/ 260350 h 368580"/>
                  <a:gd name="connsiteX40" fmla="*/ 206375 w 234950"/>
                  <a:gd name="connsiteY40" fmla="*/ 231775 h 368580"/>
                  <a:gd name="connsiteX41" fmla="*/ 209550 w 234950"/>
                  <a:gd name="connsiteY41" fmla="*/ 222250 h 368580"/>
                  <a:gd name="connsiteX42" fmla="*/ 219075 w 234950"/>
                  <a:gd name="connsiteY42" fmla="*/ 203200 h 368580"/>
                  <a:gd name="connsiteX43" fmla="*/ 225425 w 234950"/>
                  <a:gd name="connsiteY43" fmla="*/ 193675 h 368580"/>
                  <a:gd name="connsiteX44" fmla="*/ 234950 w 234950"/>
                  <a:gd name="connsiteY44" fmla="*/ 161925 h 368580"/>
                  <a:gd name="connsiteX45" fmla="*/ 219075 w 234950"/>
                  <a:gd name="connsiteY45" fmla="*/ 123825 h 368580"/>
                  <a:gd name="connsiteX46" fmla="*/ 234950 w 234950"/>
                  <a:gd name="connsiteY46" fmla="*/ 130175 h 368580"/>
                  <a:gd name="connsiteX0" fmla="*/ 234950 w 234950"/>
                  <a:gd name="connsiteY0" fmla="*/ 130175 h 368580"/>
                  <a:gd name="connsiteX1" fmla="*/ 234950 w 234950"/>
                  <a:gd name="connsiteY1" fmla="*/ 130175 h 368580"/>
                  <a:gd name="connsiteX2" fmla="*/ 212725 w 234950"/>
                  <a:gd name="connsiteY2" fmla="*/ 111125 h 368580"/>
                  <a:gd name="connsiteX3" fmla="*/ 193675 w 234950"/>
                  <a:gd name="connsiteY3" fmla="*/ 98425 h 368580"/>
                  <a:gd name="connsiteX4" fmla="*/ 184150 w 234950"/>
                  <a:gd name="connsiteY4" fmla="*/ 92075 h 368580"/>
                  <a:gd name="connsiteX5" fmla="*/ 174625 w 234950"/>
                  <a:gd name="connsiteY5" fmla="*/ 85725 h 368580"/>
                  <a:gd name="connsiteX6" fmla="*/ 158750 w 234950"/>
                  <a:gd name="connsiteY6" fmla="*/ 38100 h 368580"/>
                  <a:gd name="connsiteX7" fmla="*/ 155575 w 234950"/>
                  <a:gd name="connsiteY7" fmla="*/ 28575 h 368580"/>
                  <a:gd name="connsiteX8" fmla="*/ 146050 w 234950"/>
                  <a:gd name="connsiteY8" fmla="*/ 25400 h 368580"/>
                  <a:gd name="connsiteX9" fmla="*/ 136525 w 234950"/>
                  <a:gd name="connsiteY9" fmla="*/ 19050 h 368580"/>
                  <a:gd name="connsiteX10" fmla="*/ 127000 w 234950"/>
                  <a:gd name="connsiteY10" fmla="*/ 15875 h 368580"/>
                  <a:gd name="connsiteX11" fmla="*/ 117475 w 234950"/>
                  <a:gd name="connsiteY11" fmla="*/ 9525 h 368580"/>
                  <a:gd name="connsiteX12" fmla="*/ 85725 w 234950"/>
                  <a:gd name="connsiteY12" fmla="*/ 0 h 368580"/>
                  <a:gd name="connsiteX13" fmla="*/ 66675 w 234950"/>
                  <a:gd name="connsiteY13" fmla="*/ 3175 h 368580"/>
                  <a:gd name="connsiteX14" fmla="*/ 57150 w 234950"/>
                  <a:gd name="connsiteY14" fmla="*/ 12700 h 368580"/>
                  <a:gd name="connsiteX15" fmla="*/ 47625 w 234950"/>
                  <a:gd name="connsiteY15" fmla="*/ 19050 h 368580"/>
                  <a:gd name="connsiteX16" fmla="*/ 34925 w 234950"/>
                  <a:gd name="connsiteY16" fmla="*/ 38100 h 368580"/>
                  <a:gd name="connsiteX17" fmla="*/ 28575 w 234950"/>
                  <a:gd name="connsiteY17" fmla="*/ 47625 h 368580"/>
                  <a:gd name="connsiteX18" fmla="*/ 22225 w 234950"/>
                  <a:gd name="connsiteY18" fmla="*/ 66675 h 368580"/>
                  <a:gd name="connsiteX19" fmla="*/ 15875 w 234950"/>
                  <a:gd name="connsiteY19" fmla="*/ 111125 h 368580"/>
                  <a:gd name="connsiteX20" fmla="*/ 12700 w 234950"/>
                  <a:gd name="connsiteY20" fmla="*/ 120650 h 368580"/>
                  <a:gd name="connsiteX21" fmla="*/ 9525 w 234950"/>
                  <a:gd name="connsiteY21" fmla="*/ 133350 h 368580"/>
                  <a:gd name="connsiteX22" fmla="*/ 3175 w 234950"/>
                  <a:gd name="connsiteY22" fmla="*/ 215900 h 368580"/>
                  <a:gd name="connsiteX23" fmla="*/ 0 w 234950"/>
                  <a:gd name="connsiteY23" fmla="*/ 225425 h 368580"/>
                  <a:gd name="connsiteX24" fmla="*/ 3175 w 234950"/>
                  <a:gd name="connsiteY24" fmla="*/ 260350 h 368580"/>
                  <a:gd name="connsiteX25" fmla="*/ 6350 w 234950"/>
                  <a:gd name="connsiteY25" fmla="*/ 279400 h 368580"/>
                  <a:gd name="connsiteX26" fmla="*/ 9525 w 234950"/>
                  <a:gd name="connsiteY26" fmla="*/ 301625 h 368580"/>
                  <a:gd name="connsiteX27" fmla="*/ 15875 w 234950"/>
                  <a:gd name="connsiteY27" fmla="*/ 342900 h 368580"/>
                  <a:gd name="connsiteX28" fmla="*/ 19050 w 234950"/>
                  <a:gd name="connsiteY28" fmla="*/ 355600 h 368580"/>
                  <a:gd name="connsiteX29" fmla="*/ 28575 w 234950"/>
                  <a:gd name="connsiteY29" fmla="*/ 358775 h 368580"/>
                  <a:gd name="connsiteX30" fmla="*/ 57150 w 234950"/>
                  <a:gd name="connsiteY30" fmla="*/ 361950 h 368580"/>
                  <a:gd name="connsiteX31" fmla="*/ 76200 w 234950"/>
                  <a:gd name="connsiteY31" fmla="*/ 368300 h 368580"/>
                  <a:gd name="connsiteX32" fmla="*/ 120650 w 234950"/>
                  <a:gd name="connsiteY32" fmla="*/ 361950 h 368580"/>
                  <a:gd name="connsiteX33" fmla="*/ 130175 w 234950"/>
                  <a:gd name="connsiteY33" fmla="*/ 358775 h 368580"/>
                  <a:gd name="connsiteX34" fmla="*/ 152400 w 234950"/>
                  <a:gd name="connsiteY34" fmla="*/ 333375 h 368580"/>
                  <a:gd name="connsiteX35" fmla="*/ 158750 w 234950"/>
                  <a:gd name="connsiteY35" fmla="*/ 314325 h 368580"/>
                  <a:gd name="connsiteX36" fmla="*/ 177800 w 234950"/>
                  <a:gd name="connsiteY36" fmla="*/ 298450 h 368580"/>
                  <a:gd name="connsiteX37" fmla="*/ 190500 w 234950"/>
                  <a:gd name="connsiteY37" fmla="*/ 279400 h 368580"/>
                  <a:gd name="connsiteX38" fmla="*/ 196850 w 234950"/>
                  <a:gd name="connsiteY38" fmla="*/ 260350 h 368580"/>
                  <a:gd name="connsiteX39" fmla="*/ 206375 w 234950"/>
                  <a:gd name="connsiteY39" fmla="*/ 231775 h 368580"/>
                  <a:gd name="connsiteX40" fmla="*/ 209550 w 234950"/>
                  <a:gd name="connsiteY40" fmla="*/ 222250 h 368580"/>
                  <a:gd name="connsiteX41" fmla="*/ 219075 w 234950"/>
                  <a:gd name="connsiteY41" fmla="*/ 203200 h 368580"/>
                  <a:gd name="connsiteX42" fmla="*/ 225425 w 234950"/>
                  <a:gd name="connsiteY42" fmla="*/ 193675 h 368580"/>
                  <a:gd name="connsiteX43" fmla="*/ 234950 w 234950"/>
                  <a:gd name="connsiteY43" fmla="*/ 161925 h 368580"/>
                  <a:gd name="connsiteX44" fmla="*/ 219075 w 234950"/>
                  <a:gd name="connsiteY44" fmla="*/ 123825 h 368580"/>
                  <a:gd name="connsiteX45" fmla="*/ 234950 w 234950"/>
                  <a:gd name="connsiteY45" fmla="*/ 130175 h 368580"/>
                  <a:gd name="connsiteX0" fmla="*/ 234950 w 234950"/>
                  <a:gd name="connsiteY0" fmla="*/ 130175 h 368580"/>
                  <a:gd name="connsiteX1" fmla="*/ 234950 w 234950"/>
                  <a:gd name="connsiteY1" fmla="*/ 130175 h 368580"/>
                  <a:gd name="connsiteX2" fmla="*/ 212725 w 234950"/>
                  <a:gd name="connsiteY2" fmla="*/ 111125 h 368580"/>
                  <a:gd name="connsiteX3" fmla="*/ 193675 w 234950"/>
                  <a:gd name="connsiteY3" fmla="*/ 98425 h 368580"/>
                  <a:gd name="connsiteX4" fmla="*/ 184150 w 234950"/>
                  <a:gd name="connsiteY4" fmla="*/ 92075 h 368580"/>
                  <a:gd name="connsiteX5" fmla="*/ 158750 w 234950"/>
                  <a:gd name="connsiteY5" fmla="*/ 38100 h 368580"/>
                  <a:gd name="connsiteX6" fmla="*/ 155575 w 234950"/>
                  <a:gd name="connsiteY6" fmla="*/ 28575 h 368580"/>
                  <a:gd name="connsiteX7" fmla="*/ 146050 w 234950"/>
                  <a:gd name="connsiteY7" fmla="*/ 25400 h 368580"/>
                  <a:gd name="connsiteX8" fmla="*/ 136525 w 234950"/>
                  <a:gd name="connsiteY8" fmla="*/ 19050 h 368580"/>
                  <a:gd name="connsiteX9" fmla="*/ 127000 w 234950"/>
                  <a:gd name="connsiteY9" fmla="*/ 15875 h 368580"/>
                  <a:gd name="connsiteX10" fmla="*/ 117475 w 234950"/>
                  <a:gd name="connsiteY10" fmla="*/ 9525 h 368580"/>
                  <a:gd name="connsiteX11" fmla="*/ 85725 w 234950"/>
                  <a:gd name="connsiteY11" fmla="*/ 0 h 368580"/>
                  <a:gd name="connsiteX12" fmla="*/ 66675 w 234950"/>
                  <a:gd name="connsiteY12" fmla="*/ 3175 h 368580"/>
                  <a:gd name="connsiteX13" fmla="*/ 57150 w 234950"/>
                  <a:gd name="connsiteY13" fmla="*/ 12700 h 368580"/>
                  <a:gd name="connsiteX14" fmla="*/ 47625 w 234950"/>
                  <a:gd name="connsiteY14" fmla="*/ 19050 h 368580"/>
                  <a:gd name="connsiteX15" fmla="*/ 34925 w 234950"/>
                  <a:gd name="connsiteY15" fmla="*/ 38100 h 368580"/>
                  <a:gd name="connsiteX16" fmla="*/ 28575 w 234950"/>
                  <a:gd name="connsiteY16" fmla="*/ 47625 h 368580"/>
                  <a:gd name="connsiteX17" fmla="*/ 22225 w 234950"/>
                  <a:gd name="connsiteY17" fmla="*/ 66675 h 368580"/>
                  <a:gd name="connsiteX18" fmla="*/ 15875 w 234950"/>
                  <a:gd name="connsiteY18" fmla="*/ 111125 h 368580"/>
                  <a:gd name="connsiteX19" fmla="*/ 12700 w 234950"/>
                  <a:gd name="connsiteY19" fmla="*/ 120650 h 368580"/>
                  <a:gd name="connsiteX20" fmla="*/ 9525 w 234950"/>
                  <a:gd name="connsiteY20" fmla="*/ 133350 h 368580"/>
                  <a:gd name="connsiteX21" fmla="*/ 3175 w 234950"/>
                  <a:gd name="connsiteY21" fmla="*/ 215900 h 368580"/>
                  <a:gd name="connsiteX22" fmla="*/ 0 w 234950"/>
                  <a:gd name="connsiteY22" fmla="*/ 225425 h 368580"/>
                  <a:gd name="connsiteX23" fmla="*/ 3175 w 234950"/>
                  <a:gd name="connsiteY23" fmla="*/ 260350 h 368580"/>
                  <a:gd name="connsiteX24" fmla="*/ 6350 w 234950"/>
                  <a:gd name="connsiteY24" fmla="*/ 279400 h 368580"/>
                  <a:gd name="connsiteX25" fmla="*/ 9525 w 234950"/>
                  <a:gd name="connsiteY25" fmla="*/ 301625 h 368580"/>
                  <a:gd name="connsiteX26" fmla="*/ 15875 w 234950"/>
                  <a:gd name="connsiteY26" fmla="*/ 342900 h 368580"/>
                  <a:gd name="connsiteX27" fmla="*/ 19050 w 234950"/>
                  <a:gd name="connsiteY27" fmla="*/ 355600 h 368580"/>
                  <a:gd name="connsiteX28" fmla="*/ 28575 w 234950"/>
                  <a:gd name="connsiteY28" fmla="*/ 358775 h 368580"/>
                  <a:gd name="connsiteX29" fmla="*/ 57150 w 234950"/>
                  <a:gd name="connsiteY29" fmla="*/ 361950 h 368580"/>
                  <a:gd name="connsiteX30" fmla="*/ 76200 w 234950"/>
                  <a:gd name="connsiteY30" fmla="*/ 368300 h 368580"/>
                  <a:gd name="connsiteX31" fmla="*/ 120650 w 234950"/>
                  <a:gd name="connsiteY31" fmla="*/ 361950 h 368580"/>
                  <a:gd name="connsiteX32" fmla="*/ 130175 w 234950"/>
                  <a:gd name="connsiteY32" fmla="*/ 358775 h 368580"/>
                  <a:gd name="connsiteX33" fmla="*/ 152400 w 234950"/>
                  <a:gd name="connsiteY33" fmla="*/ 333375 h 368580"/>
                  <a:gd name="connsiteX34" fmla="*/ 158750 w 234950"/>
                  <a:gd name="connsiteY34" fmla="*/ 314325 h 368580"/>
                  <a:gd name="connsiteX35" fmla="*/ 177800 w 234950"/>
                  <a:gd name="connsiteY35" fmla="*/ 298450 h 368580"/>
                  <a:gd name="connsiteX36" fmla="*/ 190500 w 234950"/>
                  <a:gd name="connsiteY36" fmla="*/ 279400 h 368580"/>
                  <a:gd name="connsiteX37" fmla="*/ 196850 w 234950"/>
                  <a:gd name="connsiteY37" fmla="*/ 260350 h 368580"/>
                  <a:gd name="connsiteX38" fmla="*/ 206375 w 234950"/>
                  <a:gd name="connsiteY38" fmla="*/ 231775 h 368580"/>
                  <a:gd name="connsiteX39" fmla="*/ 209550 w 234950"/>
                  <a:gd name="connsiteY39" fmla="*/ 222250 h 368580"/>
                  <a:gd name="connsiteX40" fmla="*/ 219075 w 234950"/>
                  <a:gd name="connsiteY40" fmla="*/ 203200 h 368580"/>
                  <a:gd name="connsiteX41" fmla="*/ 225425 w 234950"/>
                  <a:gd name="connsiteY41" fmla="*/ 193675 h 368580"/>
                  <a:gd name="connsiteX42" fmla="*/ 234950 w 234950"/>
                  <a:gd name="connsiteY42" fmla="*/ 161925 h 368580"/>
                  <a:gd name="connsiteX43" fmla="*/ 219075 w 234950"/>
                  <a:gd name="connsiteY43" fmla="*/ 123825 h 368580"/>
                  <a:gd name="connsiteX44" fmla="*/ 234950 w 234950"/>
                  <a:gd name="connsiteY44" fmla="*/ 130175 h 368580"/>
                  <a:gd name="connsiteX0" fmla="*/ 234950 w 234950"/>
                  <a:gd name="connsiteY0" fmla="*/ 130175 h 368580"/>
                  <a:gd name="connsiteX1" fmla="*/ 234950 w 234950"/>
                  <a:gd name="connsiteY1" fmla="*/ 130175 h 368580"/>
                  <a:gd name="connsiteX2" fmla="*/ 212725 w 234950"/>
                  <a:gd name="connsiteY2" fmla="*/ 111125 h 368580"/>
                  <a:gd name="connsiteX3" fmla="*/ 193675 w 234950"/>
                  <a:gd name="connsiteY3" fmla="*/ 98425 h 368580"/>
                  <a:gd name="connsiteX4" fmla="*/ 158750 w 234950"/>
                  <a:gd name="connsiteY4" fmla="*/ 38100 h 368580"/>
                  <a:gd name="connsiteX5" fmla="*/ 155575 w 234950"/>
                  <a:gd name="connsiteY5" fmla="*/ 28575 h 368580"/>
                  <a:gd name="connsiteX6" fmla="*/ 146050 w 234950"/>
                  <a:gd name="connsiteY6" fmla="*/ 25400 h 368580"/>
                  <a:gd name="connsiteX7" fmla="*/ 136525 w 234950"/>
                  <a:gd name="connsiteY7" fmla="*/ 19050 h 368580"/>
                  <a:gd name="connsiteX8" fmla="*/ 127000 w 234950"/>
                  <a:gd name="connsiteY8" fmla="*/ 15875 h 368580"/>
                  <a:gd name="connsiteX9" fmla="*/ 117475 w 234950"/>
                  <a:gd name="connsiteY9" fmla="*/ 9525 h 368580"/>
                  <a:gd name="connsiteX10" fmla="*/ 85725 w 234950"/>
                  <a:gd name="connsiteY10" fmla="*/ 0 h 368580"/>
                  <a:gd name="connsiteX11" fmla="*/ 66675 w 234950"/>
                  <a:gd name="connsiteY11" fmla="*/ 3175 h 368580"/>
                  <a:gd name="connsiteX12" fmla="*/ 57150 w 234950"/>
                  <a:gd name="connsiteY12" fmla="*/ 12700 h 368580"/>
                  <a:gd name="connsiteX13" fmla="*/ 47625 w 234950"/>
                  <a:gd name="connsiteY13" fmla="*/ 19050 h 368580"/>
                  <a:gd name="connsiteX14" fmla="*/ 34925 w 234950"/>
                  <a:gd name="connsiteY14" fmla="*/ 38100 h 368580"/>
                  <a:gd name="connsiteX15" fmla="*/ 28575 w 234950"/>
                  <a:gd name="connsiteY15" fmla="*/ 47625 h 368580"/>
                  <a:gd name="connsiteX16" fmla="*/ 22225 w 234950"/>
                  <a:gd name="connsiteY16" fmla="*/ 66675 h 368580"/>
                  <a:gd name="connsiteX17" fmla="*/ 15875 w 234950"/>
                  <a:gd name="connsiteY17" fmla="*/ 111125 h 368580"/>
                  <a:gd name="connsiteX18" fmla="*/ 12700 w 234950"/>
                  <a:gd name="connsiteY18" fmla="*/ 120650 h 368580"/>
                  <a:gd name="connsiteX19" fmla="*/ 9525 w 234950"/>
                  <a:gd name="connsiteY19" fmla="*/ 133350 h 368580"/>
                  <a:gd name="connsiteX20" fmla="*/ 3175 w 234950"/>
                  <a:gd name="connsiteY20" fmla="*/ 215900 h 368580"/>
                  <a:gd name="connsiteX21" fmla="*/ 0 w 234950"/>
                  <a:gd name="connsiteY21" fmla="*/ 225425 h 368580"/>
                  <a:gd name="connsiteX22" fmla="*/ 3175 w 234950"/>
                  <a:gd name="connsiteY22" fmla="*/ 260350 h 368580"/>
                  <a:gd name="connsiteX23" fmla="*/ 6350 w 234950"/>
                  <a:gd name="connsiteY23" fmla="*/ 279400 h 368580"/>
                  <a:gd name="connsiteX24" fmla="*/ 9525 w 234950"/>
                  <a:gd name="connsiteY24" fmla="*/ 301625 h 368580"/>
                  <a:gd name="connsiteX25" fmla="*/ 15875 w 234950"/>
                  <a:gd name="connsiteY25" fmla="*/ 342900 h 368580"/>
                  <a:gd name="connsiteX26" fmla="*/ 19050 w 234950"/>
                  <a:gd name="connsiteY26" fmla="*/ 355600 h 368580"/>
                  <a:gd name="connsiteX27" fmla="*/ 28575 w 234950"/>
                  <a:gd name="connsiteY27" fmla="*/ 358775 h 368580"/>
                  <a:gd name="connsiteX28" fmla="*/ 57150 w 234950"/>
                  <a:gd name="connsiteY28" fmla="*/ 361950 h 368580"/>
                  <a:gd name="connsiteX29" fmla="*/ 76200 w 234950"/>
                  <a:gd name="connsiteY29" fmla="*/ 368300 h 368580"/>
                  <a:gd name="connsiteX30" fmla="*/ 120650 w 234950"/>
                  <a:gd name="connsiteY30" fmla="*/ 361950 h 368580"/>
                  <a:gd name="connsiteX31" fmla="*/ 130175 w 234950"/>
                  <a:gd name="connsiteY31" fmla="*/ 358775 h 368580"/>
                  <a:gd name="connsiteX32" fmla="*/ 152400 w 234950"/>
                  <a:gd name="connsiteY32" fmla="*/ 333375 h 368580"/>
                  <a:gd name="connsiteX33" fmla="*/ 158750 w 234950"/>
                  <a:gd name="connsiteY33" fmla="*/ 314325 h 368580"/>
                  <a:gd name="connsiteX34" fmla="*/ 177800 w 234950"/>
                  <a:gd name="connsiteY34" fmla="*/ 298450 h 368580"/>
                  <a:gd name="connsiteX35" fmla="*/ 190500 w 234950"/>
                  <a:gd name="connsiteY35" fmla="*/ 279400 h 368580"/>
                  <a:gd name="connsiteX36" fmla="*/ 196850 w 234950"/>
                  <a:gd name="connsiteY36" fmla="*/ 260350 h 368580"/>
                  <a:gd name="connsiteX37" fmla="*/ 206375 w 234950"/>
                  <a:gd name="connsiteY37" fmla="*/ 231775 h 368580"/>
                  <a:gd name="connsiteX38" fmla="*/ 209550 w 234950"/>
                  <a:gd name="connsiteY38" fmla="*/ 222250 h 368580"/>
                  <a:gd name="connsiteX39" fmla="*/ 219075 w 234950"/>
                  <a:gd name="connsiteY39" fmla="*/ 203200 h 368580"/>
                  <a:gd name="connsiteX40" fmla="*/ 225425 w 234950"/>
                  <a:gd name="connsiteY40" fmla="*/ 193675 h 368580"/>
                  <a:gd name="connsiteX41" fmla="*/ 234950 w 234950"/>
                  <a:gd name="connsiteY41" fmla="*/ 161925 h 368580"/>
                  <a:gd name="connsiteX42" fmla="*/ 219075 w 234950"/>
                  <a:gd name="connsiteY42" fmla="*/ 123825 h 368580"/>
                  <a:gd name="connsiteX43" fmla="*/ 234950 w 234950"/>
                  <a:gd name="connsiteY43" fmla="*/ 130175 h 368580"/>
                  <a:gd name="connsiteX0" fmla="*/ 234950 w 234950"/>
                  <a:gd name="connsiteY0" fmla="*/ 130175 h 368580"/>
                  <a:gd name="connsiteX1" fmla="*/ 234950 w 234950"/>
                  <a:gd name="connsiteY1" fmla="*/ 130175 h 368580"/>
                  <a:gd name="connsiteX2" fmla="*/ 212725 w 234950"/>
                  <a:gd name="connsiteY2" fmla="*/ 111125 h 368580"/>
                  <a:gd name="connsiteX3" fmla="*/ 158750 w 234950"/>
                  <a:gd name="connsiteY3" fmla="*/ 38100 h 368580"/>
                  <a:gd name="connsiteX4" fmla="*/ 155575 w 234950"/>
                  <a:gd name="connsiteY4" fmla="*/ 28575 h 368580"/>
                  <a:gd name="connsiteX5" fmla="*/ 146050 w 234950"/>
                  <a:gd name="connsiteY5" fmla="*/ 25400 h 368580"/>
                  <a:gd name="connsiteX6" fmla="*/ 136525 w 234950"/>
                  <a:gd name="connsiteY6" fmla="*/ 19050 h 368580"/>
                  <a:gd name="connsiteX7" fmla="*/ 127000 w 234950"/>
                  <a:gd name="connsiteY7" fmla="*/ 15875 h 368580"/>
                  <a:gd name="connsiteX8" fmla="*/ 117475 w 234950"/>
                  <a:gd name="connsiteY8" fmla="*/ 9525 h 368580"/>
                  <a:gd name="connsiteX9" fmla="*/ 85725 w 234950"/>
                  <a:gd name="connsiteY9" fmla="*/ 0 h 368580"/>
                  <a:gd name="connsiteX10" fmla="*/ 66675 w 234950"/>
                  <a:gd name="connsiteY10" fmla="*/ 3175 h 368580"/>
                  <a:gd name="connsiteX11" fmla="*/ 57150 w 234950"/>
                  <a:gd name="connsiteY11" fmla="*/ 12700 h 368580"/>
                  <a:gd name="connsiteX12" fmla="*/ 47625 w 234950"/>
                  <a:gd name="connsiteY12" fmla="*/ 19050 h 368580"/>
                  <a:gd name="connsiteX13" fmla="*/ 34925 w 234950"/>
                  <a:gd name="connsiteY13" fmla="*/ 38100 h 368580"/>
                  <a:gd name="connsiteX14" fmla="*/ 28575 w 234950"/>
                  <a:gd name="connsiteY14" fmla="*/ 47625 h 368580"/>
                  <a:gd name="connsiteX15" fmla="*/ 22225 w 234950"/>
                  <a:gd name="connsiteY15" fmla="*/ 66675 h 368580"/>
                  <a:gd name="connsiteX16" fmla="*/ 15875 w 234950"/>
                  <a:gd name="connsiteY16" fmla="*/ 111125 h 368580"/>
                  <a:gd name="connsiteX17" fmla="*/ 12700 w 234950"/>
                  <a:gd name="connsiteY17" fmla="*/ 120650 h 368580"/>
                  <a:gd name="connsiteX18" fmla="*/ 9525 w 234950"/>
                  <a:gd name="connsiteY18" fmla="*/ 133350 h 368580"/>
                  <a:gd name="connsiteX19" fmla="*/ 3175 w 234950"/>
                  <a:gd name="connsiteY19" fmla="*/ 215900 h 368580"/>
                  <a:gd name="connsiteX20" fmla="*/ 0 w 234950"/>
                  <a:gd name="connsiteY20" fmla="*/ 225425 h 368580"/>
                  <a:gd name="connsiteX21" fmla="*/ 3175 w 234950"/>
                  <a:gd name="connsiteY21" fmla="*/ 260350 h 368580"/>
                  <a:gd name="connsiteX22" fmla="*/ 6350 w 234950"/>
                  <a:gd name="connsiteY22" fmla="*/ 279400 h 368580"/>
                  <a:gd name="connsiteX23" fmla="*/ 9525 w 234950"/>
                  <a:gd name="connsiteY23" fmla="*/ 301625 h 368580"/>
                  <a:gd name="connsiteX24" fmla="*/ 15875 w 234950"/>
                  <a:gd name="connsiteY24" fmla="*/ 342900 h 368580"/>
                  <a:gd name="connsiteX25" fmla="*/ 19050 w 234950"/>
                  <a:gd name="connsiteY25" fmla="*/ 355600 h 368580"/>
                  <a:gd name="connsiteX26" fmla="*/ 28575 w 234950"/>
                  <a:gd name="connsiteY26" fmla="*/ 358775 h 368580"/>
                  <a:gd name="connsiteX27" fmla="*/ 57150 w 234950"/>
                  <a:gd name="connsiteY27" fmla="*/ 361950 h 368580"/>
                  <a:gd name="connsiteX28" fmla="*/ 76200 w 234950"/>
                  <a:gd name="connsiteY28" fmla="*/ 368300 h 368580"/>
                  <a:gd name="connsiteX29" fmla="*/ 120650 w 234950"/>
                  <a:gd name="connsiteY29" fmla="*/ 361950 h 368580"/>
                  <a:gd name="connsiteX30" fmla="*/ 130175 w 234950"/>
                  <a:gd name="connsiteY30" fmla="*/ 358775 h 368580"/>
                  <a:gd name="connsiteX31" fmla="*/ 152400 w 234950"/>
                  <a:gd name="connsiteY31" fmla="*/ 333375 h 368580"/>
                  <a:gd name="connsiteX32" fmla="*/ 158750 w 234950"/>
                  <a:gd name="connsiteY32" fmla="*/ 314325 h 368580"/>
                  <a:gd name="connsiteX33" fmla="*/ 177800 w 234950"/>
                  <a:gd name="connsiteY33" fmla="*/ 298450 h 368580"/>
                  <a:gd name="connsiteX34" fmla="*/ 190500 w 234950"/>
                  <a:gd name="connsiteY34" fmla="*/ 279400 h 368580"/>
                  <a:gd name="connsiteX35" fmla="*/ 196850 w 234950"/>
                  <a:gd name="connsiteY35" fmla="*/ 260350 h 368580"/>
                  <a:gd name="connsiteX36" fmla="*/ 206375 w 234950"/>
                  <a:gd name="connsiteY36" fmla="*/ 231775 h 368580"/>
                  <a:gd name="connsiteX37" fmla="*/ 209550 w 234950"/>
                  <a:gd name="connsiteY37" fmla="*/ 222250 h 368580"/>
                  <a:gd name="connsiteX38" fmla="*/ 219075 w 234950"/>
                  <a:gd name="connsiteY38" fmla="*/ 203200 h 368580"/>
                  <a:gd name="connsiteX39" fmla="*/ 225425 w 234950"/>
                  <a:gd name="connsiteY39" fmla="*/ 193675 h 368580"/>
                  <a:gd name="connsiteX40" fmla="*/ 234950 w 234950"/>
                  <a:gd name="connsiteY40" fmla="*/ 161925 h 368580"/>
                  <a:gd name="connsiteX41" fmla="*/ 219075 w 234950"/>
                  <a:gd name="connsiteY41" fmla="*/ 123825 h 368580"/>
                  <a:gd name="connsiteX42" fmla="*/ 234950 w 234950"/>
                  <a:gd name="connsiteY42" fmla="*/ 130175 h 3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34950" h="368580">
                    <a:moveTo>
                      <a:pt x="234950" y="130175"/>
                    </a:moveTo>
                    <a:lnTo>
                      <a:pt x="234950" y="130175"/>
                    </a:lnTo>
                    <a:cubicBezTo>
                      <a:pt x="227542" y="123825"/>
                      <a:pt x="225425" y="126471"/>
                      <a:pt x="212725" y="111125"/>
                    </a:cubicBezTo>
                    <a:cubicBezTo>
                      <a:pt x="200025" y="95779"/>
                      <a:pt x="168275" y="51858"/>
                      <a:pt x="158750" y="38100"/>
                    </a:cubicBezTo>
                    <a:cubicBezTo>
                      <a:pt x="149225" y="24342"/>
                      <a:pt x="157942" y="30942"/>
                      <a:pt x="155575" y="28575"/>
                    </a:cubicBezTo>
                    <a:cubicBezTo>
                      <a:pt x="153208" y="26208"/>
                      <a:pt x="149043" y="26897"/>
                      <a:pt x="146050" y="25400"/>
                    </a:cubicBezTo>
                    <a:cubicBezTo>
                      <a:pt x="142637" y="23693"/>
                      <a:pt x="139938" y="20757"/>
                      <a:pt x="136525" y="19050"/>
                    </a:cubicBezTo>
                    <a:cubicBezTo>
                      <a:pt x="133532" y="17553"/>
                      <a:pt x="129993" y="17372"/>
                      <a:pt x="127000" y="15875"/>
                    </a:cubicBezTo>
                    <a:cubicBezTo>
                      <a:pt x="123587" y="14168"/>
                      <a:pt x="120962" y="11075"/>
                      <a:pt x="117475" y="9525"/>
                    </a:cubicBezTo>
                    <a:cubicBezTo>
                      <a:pt x="107537" y="5108"/>
                      <a:pt x="96280" y="2639"/>
                      <a:pt x="85725" y="0"/>
                    </a:cubicBezTo>
                    <a:cubicBezTo>
                      <a:pt x="79375" y="1058"/>
                      <a:pt x="72558" y="560"/>
                      <a:pt x="66675" y="3175"/>
                    </a:cubicBezTo>
                    <a:cubicBezTo>
                      <a:pt x="62572" y="4999"/>
                      <a:pt x="60599" y="9825"/>
                      <a:pt x="57150" y="12700"/>
                    </a:cubicBezTo>
                    <a:cubicBezTo>
                      <a:pt x="54219" y="15143"/>
                      <a:pt x="50800" y="16933"/>
                      <a:pt x="47625" y="19050"/>
                    </a:cubicBezTo>
                    <a:lnTo>
                      <a:pt x="34925" y="38100"/>
                    </a:lnTo>
                    <a:cubicBezTo>
                      <a:pt x="32808" y="41275"/>
                      <a:pt x="29782" y="44005"/>
                      <a:pt x="28575" y="47625"/>
                    </a:cubicBezTo>
                    <a:lnTo>
                      <a:pt x="22225" y="66675"/>
                    </a:lnTo>
                    <a:cubicBezTo>
                      <a:pt x="20852" y="77660"/>
                      <a:pt x="18491" y="99354"/>
                      <a:pt x="15875" y="111125"/>
                    </a:cubicBezTo>
                    <a:cubicBezTo>
                      <a:pt x="15149" y="114392"/>
                      <a:pt x="13619" y="117432"/>
                      <a:pt x="12700" y="120650"/>
                    </a:cubicBezTo>
                    <a:cubicBezTo>
                      <a:pt x="11501" y="124846"/>
                      <a:pt x="10583" y="129117"/>
                      <a:pt x="9525" y="133350"/>
                    </a:cubicBezTo>
                    <a:cubicBezTo>
                      <a:pt x="8150" y="160849"/>
                      <a:pt x="9190" y="188834"/>
                      <a:pt x="3175" y="215900"/>
                    </a:cubicBezTo>
                    <a:cubicBezTo>
                      <a:pt x="2449" y="219167"/>
                      <a:pt x="1058" y="222250"/>
                      <a:pt x="0" y="225425"/>
                    </a:cubicBezTo>
                    <a:cubicBezTo>
                      <a:pt x="1058" y="237067"/>
                      <a:pt x="1809" y="248740"/>
                      <a:pt x="3175" y="260350"/>
                    </a:cubicBezTo>
                    <a:cubicBezTo>
                      <a:pt x="3927" y="266743"/>
                      <a:pt x="5371" y="273037"/>
                      <a:pt x="6350" y="279400"/>
                    </a:cubicBezTo>
                    <a:cubicBezTo>
                      <a:pt x="7488" y="286797"/>
                      <a:pt x="8651" y="294193"/>
                      <a:pt x="9525" y="301625"/>
                    </a:cubicBezTo>
                    <a:cubicBezTo>
                      <a:pt x="16163" y="358051"/>
                      <a:pt x="8352" y="316568"/>
                      <a:pt x="15875" y="342900"/>
                    </a:cubicBezTo>
                    <a:cubicBezTo>
                      <a:pt x="17074" y="347096"/>
                      <a:pt x="16324" y="352193"/>
                      <a:pt x="19050" y="355600"/>
                    </a:cubicBezTo>
                    <a:cubicBezTo>
                      <a:pt x="21141" y="358213"/>
                      <a:pt x="25274" y="358225"/>
                      <a:pt x="28575" y="358775"/>
                    </a:cubicBezTo>
                    <a:cubicBezTo>
                      <a:pt x="38028" y="360351"/>
                      <a:pt x="47625" y="360892"/>
                      <a:pt x="57150" y="361950"/>
                    </a:cubicBezTo>
                    <a:cubicBezTo>
                      <a:pt x="63500" y="364067"/>
                      <a:pt x="69706" y="369923"/>
                      <a:pt x="76200" y="368300"/>
                    </a:cubicBezTo>
                    <a:cubicBezTo>
                      <a:pt x="99219" y="362545"/>
                      <a:pt x="84558" y="365559"/>
                      <a:pt x="120650" y="361950"/>
                    </a:cubicBezTo>
                    <a:cubicBezTo>
                      <a:pt x="123825" y="360892"/>
                      <a:pt x="127182" y="360272"/>
                      <a:pt x="130175" y="358775"/>
                    </a:cubicBezTo>
                    <a:cubicBezTo>
                      <a:pt x="140547" y="353589"/>
                      <a:pt x="148590" y="344805"/>
                      <a:pt x="152400" y="333375"/>
                    </a:cubicBezTo>
                    <a:cubicBezTo>
                      <a:pt x="154517" y="327025"/>
                      <a:pt x="154017" y="319058"/>
                      <a:pt x="158750" y="314325"/>
                    </a:cubicBezTo>
                    <a:cubicBezTo>
                      <a:pt x="170973" y="302102"/>
                      <a:pt x="164539" y="307291"/>
                      <a:pt x="177800" y="298450"/>
                    </a:cubicBezTo>
                    <a:cubicBezTo>
                      <a:pt x="188304" y="266938"/>
                      <a:pt x="170681" y="315075"/>
                      <a:pt x="190500" y="279400"/>
                    </a:cubicBezTo>
                    <a:cubicBezTo>
                      <a:pt x="193751" y="273549"/>
                      <a:pt x="194733" y="266700"/>
                      <a:pt x="196850" y="260350"/>
                    </a:cubicBezTo>
                    <a:lnTo>
                      <a:pt x="206375" y="231775"/>
                    </a:lnTo>
                    <a:cubicBezTo>
                      <a:pt x="207433" y="228600"/>
                      <a:pt x="207694" y="225035"/>
                      <a:pt x="209550" y="222250"/>
                    </a:cubicBezTo>
                    <a:cubicBezTo>
                      <a:pt x="227748" y="194953"/>
                      <a:pt x="205930" y="229490"/>
                      <a:pt x="219075" y="203200"/>
                    </a:cubicBezTo>
                    <a:cubicBezTo>
                      <a:pt x="220782" y="199787"/>
                      <a:pt x="223875" y="197162"/>
                      <a:pt x="225425" y="193675"/>
                    </a:cubicBezTo>
                    <a:cubicBezTo>
                      <a:pt x="229842" y="183737"/>
                      <a:pt x="232311" y="172480"/>
                      <a:pt x="234950" y="161925"/>
                    </a:cubicBezTo>
                    <a:cubicBezTo>
                      <a:pt x="231824" y="130665"/>
                      <a:pt x="241057" y="132618"/>
                      <a:pt x="219075" y="123825"/>
                    </a:cubicBezTo>
                    <a:lnTo>
                      <a:pt x="234950" y="130175"/>
                    </a:lnTo>
                    <a:close/>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5676900" y="4164580"/>
                <a:ext cx="47783" cy="65004"/>
              </a:xfrm>
              <a:custGeom>
                <a:avLst/>
                <a:gdLst>
                  <a:gd name="connsiteX0" fmla="*/ 44450 w 47783"/>
                  <a:gd name="connsiteY0" fmla="*/ 1020 h 65004"/>
                  <a:gd name="connsiteX1" fmla="*/ 44450 w 47783"/>
                  <a:gd name="connsiteY1" fmla="*/ 1020 h 65004"/>
                  <a:gd name="connsiteX2" fmla="*/ 6350 w 47783"/>
                  <a:gd name="connsiteY2" fmla="*/ 29595 h 65004"/>
                  <a:gd name="connsiteX3" fmla="*/ 0 w 47783"/>
                  <a:gd name="connsiteY3" fmla="*/ 48645 h 65004"/>
                  <a:gd name="connsiteX4" fmla="*/ 3175 w 47783"/>
                  <a:gd name="connsiteY4" fmla="*/ 64520 h 65004"/>
                  <a:gd name="connsiteX5" fmla="*/ 22225 w 47783"/>
                  <a:gd name="connsiteY5" fmla="*/ 58170 h 65004"/>
                  <a:gd name="connsiteX6" fmla="*/ 28575 w 47783"/>
                  <a:gd name="connsiteY6" fmla="*/ 48645 h 65004"/>
                  <a:gd name="connsiteX7" fmla="*/ 34925 w 47783"/>
                  <a:gd name="connsiteY7" fmla="*/ 29595 h 65004"/>
                  <a:gd name="connsiteX8" fmla="*/ 38100 w 47783"/>
                  <a:gd name="connsiteY8" fmla="*/ 20070 h 65004"/>
                  <a:gd name="connsiteX9" fmla="*/ 44450 w 47783"/>
                  <a:gd name="connsiteY9" fmla="*/ 10545 h 65004"/>
                  <a:gd name="connsiteX10" fmla="*/ 47625 w 47783"/>
                  <a:gd name="connsiteY10" fmla="*/ 1020 h 65004"/>
                  <a:gd name="connsiteX11" fmla="*/ 44450 w 47783"/>
                  <a:gd name="connsiteY11" fmla="*/ 1020 h 6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83" h="65004">
                    <a:moveTo>
                      <a:pt x="44450" y="1020"/>
                    </a:moveTo>
                    <a:lnTo>
                      <a:pt x="44450" y="1020"/>
                    </a:lnTo>
                    <a:cubicBezTo>
                      <a:pt x="23899" y="8727"/>
                      <a:pt x="13942" y="6818"/>
                      <a:pt x="6350" y="29595"/>
                    </a:cubicBezTo>
                    <a:lnTo>
                      <a:pt x="0" y="48645"/>
                    </a:lnTo>
                    <a:cubicBezTo>
                      <a:pt x="1058" y="53937"/>
                      <a:pt x="-1785" y="62394"/>
                      <a:pt x="3175" y="64520"/>
                    </a:cubicBezTo>
                    <a:cubicBezTo>
                      <a:pt x="9327" y="67157"/>
                      <a:pt x="22225" y="58170"/>
                      <a:pt x="22225" y="58170"/>
                    </a:cubicBezTo>
                    <a:cubicBezTo>
                      <a:pt x="24342" y="54995"/>
                      <a:pt x="27025" y="52132"/>
                      <a:pt x="28575" y="48645"/>
                    </a:cubicBezTo>
                    <a:cubicBezTo>
                      <a:pt x="31293" y="42528"/>
                      <a:pt x="32808" y="35945"/>
                      <a:pt x="34925" y="29595"/>
                    </a:cubicBezTo>
                    <a:cubicBezTo>
                      <a:pt x="35983" y="26420"/>
                      <a:pt x="36244" y="22855"/>
                      <a:pt x="38100" y="20070"/>
                    </a:cubicBezTo>
                    <a:cubicBezTo>
                      <a:pt x="40217" y="16895"/>
                      <a:pt x="42743" y="13958"/>
                      <a:pt x="44450" y="10545"/>
                    </a:cubicBezTo>
                    <a:cubicBezTo>
                      <a:pt x="45947" y="7552"/>
                      <a:pt x="48437" y="4267"/>
                      <a:pt x="47625" y="1020"/>
                    </a:cubicBezTo>
                    <a:cubicBezTo>
                      <a:pt x="47051" y="-1276"/>
                      <a:pt x="44979" y="1020"/>
                      <a:pt x="44450" y="1020"/>
                    </a:cubicBezTo>
                    <a:close/>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5845175" y="3908425"/>
                <a:ext cx="447675" cy="101600"/>
              </a:xfrm>
              <a:custGeom>
                <a:avLst/>
                <a:gdLst>
                  <a:gd name="connsiteX0" fmla="*/ 0 w 447675"/>
                  <a:gd name="connsiteY0" fmla="*/ 0 h 101600"/>
                  <a:gd name="connsiteX1" fmla="*/ 0 w 447675"/>
                  <a:gd name="connsiteY1" fmla="*/ 0 h 101600"/>
                  <a:gd name="connsiteX2" fmla="*/ 25400 w 447675"/>
                  <a:gd name="connsiteY2" fmla="*/ 9525 h 101600"/>
                  <a:gd name="connsiteX3" fmla="*/ 34925 w 447675"/>
                  <a:gd name="connsiteY3" fmla="*/ 15875 h 101600"/>
                  <a:gd name="connsiteX4" fmla="*/ 53975 w 447675"/>
                  <a:gd name="connsiteY4" fmla="*/ 22225 h 101600"/>
                  <a:gd name="connsiteX5" fmla="*/ 63500 w 447675"/>
                  <a:gd name="connsiteY5" fmla="*/ 25400 h 101600"/>
                  <a:gd name="connsiteX6" fmla="*/ 73025 w 447675"/>
                  <a:gd name="connsiteY6" fmla="*/ 28575 h 101600"/>
                  <a:gd name="connsiteX7" fmla="*/ 82550 w 447675"/>
                  <a:gd name="connsiteY7" fmla="*/ 38100 h 101600"/>
                  <a:gd name="connsiteX8" fmla="*/ 88900 w 447675"/>
                  <a:gd name="connsiteY8" fmla="*/ 47625 h 101600"/>
                  <a:gd name="connsiteX9" fmla="*/ 107950 w 447675"/>
                  <a:gd name="connsiteY9" fmla="*/ 60325 h 101600"/>
                  <a:gd name="connsiteX10" fmla="*/ 117475 w 447675"/>
                  <a:gd name="connsiteY10" fmla="*/ 66675 h 101600"/>
                  <a:gd name="connsiteX11" fmla="*/ 136525 w 447675"/>
                  <a:gd name="connsiteY11" fmla="*/ 73025 h 101600"/>
                  <a:gd name="connsiteX12" fmla="*/ 146050 w 447675"/>
                  <a:gd name="connsiteY12" fmla="*/ 76200 h 101600"/>
                  <a:gd name="connsiteX13" fmla="*/ 165100 w 447675"/>
                  <a:gd name="connsiteY13" fmla="*/ 88900 h 101600"/>
                  <a:gd name="connsiteX14" fmla="*/ 174625 w 447675"/>
                  <a:gd name="connsiteY14" fmla="*/ 95250 h 101600"/>
                  <a:gd name="connsiteX15" fmla="*/ 193675 w 447675"/>
                  <a:gd name="connsiteY15" fmla="*/ 101600 h 101600"/>
                  <a:gd name="connsiteX16" fmla="*/ 288925 w 447675"/>
                  <a:gd name="connsiteY16" fmla="*/ 98425 h 101600"/>
                  <a:gd name="connsiteX17" fmla="*/ 298450 w 447675"/>
                  <a:gd name="connsiteY17" fmla="*/ 95250 h 101600"/>
                  <a:gd name="connsiteX18" fmla="*/ 317500 w 447675"/>
                  <a:gd name="connsiteY18" fmla="*/ 92075 h 101600"/>
                  <a:gd name="connsiteX19" fmla="*/ 384175 w 447675"/>
                  <a:gd name="connsiteY19" fmla="*/ 85725 h 101600"/>
                  <a:gd name="connsiteX20" fmla="*/ 403225 w 447675"/>
                  <a:gd name="connsiteY20" fmla="*/ 79375 h 101600"/>
                  <a:gd name="connsiteX21" fmla="*/ 412750 w 447675"/>
                  <a:gd name="connsiteY21" fmla="*/ 76200 h 101600"/>
                  <a:gd name="connsiteX22" fmla="*/ 441325 w 447675"/>
                  <a:gd name="connsiteY22" fmla="*/ 69850 h 101600"/>
                  <a:gd name="connsiteX23" fmla="*/ 447675 w 447675"/>
                  <a:gd name="connsiteY23" fmla="*/ 63500 h 101600"/>
                  <a:gd name="connsiteX24" fmla="*/ 447675 w 447675"/>
                  <a:gd name="connsiteY24" fmla="*/ 635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675" h="101600">
                    <a:moveTo>
                      <a:pt x="0" y="0"/>
                    </a:moveTo>
                    <a:lnTo>
                      <a:pt x="0" y="0"/>
                    </a:lnTo>
                    <a:cubicBezTo>
                      <a:pt x="8467" y="3175"/>
                      <a:pt x="17168" y="5783"/>
                      <a:pt x="25400" y="9525"/>
                    </a:cubicBezTo>
                    <a:cubicBezTo>
                      <a:pt x="28874" y="11104"/>
                      <a:pt x="31438" y="14325"/>
                      <a:pt x="34925" y="15875"/>
                    </a:cubicBezTo>
                    <a:cubicBezTo>
                      <a:pt x="41042" y="18593"/>
                      <a:pt x="47625" y="20108"/>
                      <a:pt x="53975" y="22225"/>
                    </a:cubicBezTo>
                    <a:lnTo>
                      <a:pt x="63500" y="25400"/>
                    </a:lnTo>
                    <a:lnTo>
                      <a:pt x="73025" y="28575"/>
                    </a:lnTo>
                    <a:cubicBezTo>
                      <a:pt x="76200" y="31750"/>
                      <a:pt x="79675" y="34651"/>
                      <a:pt x="82550" y="38100"/>
                    </a:cubicBezTo>
                    <a:cubicBezTo>
                      <a:pt x="84993" y="41031"/>
                      <a:pt x="86028" y="45112"/>
                      <a:pt x="88900" y="47625"/>
                    </a:cubicBezTo>
                    <a:cubicBezTo>
                      <a:pt x="94643" y="52651"/>
                      <a:pt x="101600" y="56092"/>
                      <a:pt x="107950" y="60325"/>
                    </a:cubicBezTo>
                    <a:cubicBezTo>
                      <a:pt x="111125" y="62442"/>
                      <a:pt x="113855" y="65468"/>
                      <a:pt x="117475" y="66675"/>
                    </a:cubicBezTo>
                    <a:lnTo>
                      <a:pt x="136525" y="73025"/>
                    </a:lnTo>
                    <a:lnTo>
                      <a:pt x="146050" y="76200"/>
                    </a:lnTo>
                    <a:cubicBezTo>
                      <a:pt x="164106" y="94256"/>
                      <a:pt x="146720" y="79710"/>
                      <a:pt x="165100" y="88900"/>
                    </a:cubicBezTo>
                    <a:cubicBezTo>
                      <a:pt x="168513" y="90607"/>
                      <a:pt x="171138" y="93700"/>
                      <a:pt x="174625" y="95250"/>
                    </a:cubicBezTo>
                    <a:cubicBezTo>
                      <a:pt x="180742" y="97968"/>
                      <a:pt x="193675" y="101600"/>
                      <a:pt x="193675" y="101600"/>
                    </a:cubicBezTo>
                    <a:cubicBezTo>
                      <a:pt x="225425" y="100542"/>
                      <a:pt x="257216" y="100347"/>
                      <a:pt x="288925" y="98425"/>
                    </a:cubicBezTo>
                    <a:cubicBezTo>
                      <a:pt x="292266" y="98223"/>
                      <a:pt x="295183" y="95976"/>
                      <a:pt x="298450" y="95250"/>
                    </a:cubicBezTo>
                    <a:cubicBezTo>
                      <a:pt x="304734" y="93853"/>
                      <a:pt x="311098" y="92749"/>
                      <a:pt x="317500" y="92075"/>
                    </a:cubicBezTo>
                    <a:cubicBezTo>
                      <a:pt x="438765" y="79310"/>
                      <a:pt x="300882" y="96137"/>
                      <a:pt x="384175" y="85725"/>
                    </a:cubicBezTo>
                    <a:lnTo>
                      <a:pt x="403225" y="79375"/>
                    </a:lnTo>
                    <a:cubicBezTo>
                      <a:pt x="406400" y="78317"/>
                      <a:pt x="409449" y="76750"/>
                      <a:pt x="412750" y="76200"/>
                    </a:cubicBezTo>
                    <a:cubicBezTo>
                      <a:pt x="416597" y="75559"/>
                      <a:pt x="435313" y="73457"/>
                      <a:pt x="441325" y="69850"/>
                    </a:cubicBezTo>
                    <a:cubicBezTo>
                      <a:pt x="443892" y="68310"/>
                      <a:pt x="445558" y="65617"/>
                      <a:pt x="447675" y="63500"/>
                    </a:cubicBezTo>
                    <a:lnTo>
                      <a:pt x="447675" y="63500"/>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5946363" y="4013200"/>
                <a:ext cx="105300" cy="533400"/>
              </a:xfrm>
              <a:custGeom>
                <a:avLst/>
                <a:gdLst>
                  <a:gd name="connsiteX0" fmla="*/ 105187 w 105300"/>
                  <a:gd name="connsiteY0" fmla="*/ 0 h 533400"/>
                  <a:gd name="connsiteX1" fmla="*/ 105187 w 105300"/>
                  <a:gd name="connsiteY1" fmla="*/ 0 h 533400"/>
                  <a:gd name="connsiteX2" fmla="*/ 98837 w 105300"/>
                  <a:gd name="connsiteY2" fmla="*/ 63500 h 533400"/>
                  <a:gd name="connsiteX3" fmla="*/ 92487 w 105300"/>
                  <a:gd name="connsiteY3" fmla="*/ 73025 h 533400"/>
                  <a:gd name="connsiteX4" fmla="*/ 86137 w 105300"/>
                  <a:gd name="connsiteY4" fmla="*/ 114300 h 533400"/>
                  <a:gd name="connsiteX5" fmla="*/ 76612 w 105300"/>
                  <a:gd name="connsiteY5" fmla="*/ 146050 h 533400"/>
                  <a:gd name="connsiteX6" fmla="*/ 73437 w 105300"/>
                  <a:gd name="connsiteY6" fmla="*/ 165100 h 533400"/>
                  <a:gd name="connsiteX7" fmla="*/ 67087 w 105300"/>
                  <a:gd name="connsiteY7" fmla="*/ 184150 h 533400"/>
                  <a:gd name="connsiteX8" fmla="*/ 63912 w 105300"/>
                  <a:gd name="connsiteY8" fmla="*/ 193675 h 533400"/>
                  <a:gd name="connsiteX9" fmla="*/ 57562 w 105300"/>
                  <a:gd name="connsiteY9" fmla="*/ 219075 h 533400"/>
                  <a:gd name="connsiteX10" fmla="*/ 54387 w 105300"/>
                  <a:gd name="connsiteY10" fmla="*/ 231775 h 533400"/>
                  <a:gd name="connsiteX11" fmla="*/ 51212 w 105300"/>
                  <a:gd name="connsiteY11" fmla="*/ 247650 h 533400"/>
                  <a:gd name="connsiteX12" fmla="*/ 48037 w 105300"/>
                  <a:gd name="connsiteY12" fmla="*/ 269875 h 533400"/>
                  <a:gd name="connsiteX13" fmla="*/ 44862 w 105300"/>
                  <a:gd name="connsiteY13" fmla="*/ 279400 h 533400"/>
                  <a:gd name="connsiteX14" fmla="*/ 41687 w 105300"/>
                  <a:gd name="connsiteY14" fmla="*/ 298450 h 533400"/>
                  <a:gd name="connsiteX15" fmla="*/ 38512 w 105300"/>
                  <a:gd name="connsiteY15" fmla="*/ 327025 h 533400"/>
                  <a:gd name="connsiteX16" fmla="*/ 32162 w 105300"/>
                  <a:gd name="connsiteY16" fmla="*/ 352425 h 533400"/>
                  <a:gd name="connsiteX17" fmla="*/ 22637 w 105300"/>
                  <a:gd name="connsiteY17" fmla="*/ 393700 h 533400"/>
                  <a:gd name="connsiteX18" fmla="*/ 16287 w 105300"/>
                  <a:gd name="connsiteY18" fmla="*/ 415925 h 533400"/>
                  <a:gd name="connsiteX19" fmla="*/ 9937 w 105300"/>
                  <a:gd name="connsiteY19" fmla="*/ 434975 h 533400"/>
                  <a:gd name="connsiteX20" fmla="*/ 3587 w 105300"/>
                  <a:gd name="connsiteY20" fmla="*/ 457200 h 533400"/>
                  <a:gd name="connsiteX21" fmla="*/ 412 w 105300"/>
                  <a:gd name="connsiteY21" fmla="*/ 533400 h 533400"/>
                  <a:gd name="connsiteX22" fmla="*/ 412 w 105300"/>
                  <a:gd name="connsiteY22" fmla="*/ 533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00" h="533400">
                    <a:moveTo>
                      <a:pt x="105187" y="0"/>
                    </a:moveTo>
                    <a:lnTo>
                      <a:pt x="105187" y="0"/>
                    </a:lnTo>
                    <a:cubicBezTo>
                      <a:pt x="105001" y="3154"/>
                      <a:pt x="107120" y="46935"/>
                      <a:pt x="98837" y="63500"/>
                    </a:cubicBezTo>
                    <a:cubicBezTo>
                      <a:pt x="97130" y="66913"/>
                      <a:pt x="94604" y="69850"/>
                      <a:pt x="92487" y="73025"/>
                    </a:cubicBezTo>
                    <a:cubicBezTo>
                      <a:pt x="91816" y="77725"/>
                      <a:pt x="87605" y="108426"/>
                      <a:pt x="86137" y="114300"/>
                    </a:cubicBezTo>
                    <a:cubicBezTo>
                      <a:pt x="78038" y="146697"/>
                      <a:pt x="81651" y="120854"/>
                      <a:pt x="76612" y="146050"/>
                    </a:cubicBezTo>
                    <a:cubicBezTo>
                      <a:pt x="75349" y="152363"/>
                      <a:pt x="74998" y="158855"/>
                      <a:pt x="73437" y="165100"/>
                    </a:cubicBezTo>
                    <a:cubicBezTo>
                      <a:pt x="71814" y="171594"/>
                      <a:pt x="69204" y="177800"/>
                      <a:pt x="67087" y="184150"/>
                    </a:cubicBezTo>
                    <a:cubicBezTo>
                      <a:pt x="66029" y="187325"/>
                      <a:pt x="64724" y="190428"/>
                      <a:pt x="63912" y="193675"/>
                    </a:cubicBezTo>
                    <a:lnTo>
                      <a:pt x="57562" y="219075"/>
                    </a:lnTo>
                    <a:cubicBezTo>
                      <a:pt x="56504" y="223308"/>
                      <a:pt x="55243" y="227496"/>
                      <a:pt x="54387" y="231775"/>
                    </a:cubicBezTo>
                    <a:cubicBezTo>
                      <a:pt x="53329" y="237067"/>
                      <a:pt x="52099" y="242327"/>
                      <a:pt x="51212" y="247650"/>
                    </a:cubicBezTo>
                    <a:cubicBezTo>
                      <a:pt x="49982" y="255032"/>
                      <a:pt x="49505" y="262537"/>
                      <a:pt x="48037" y="269875"/>
                    </a:cubicBezTo>
                    <a:cubicBezTo>
                      <a:pt x="47381" y="273157"/>
                      <a:pt x="45588" y="276133"/>
                      <a:pt x="44862" y="279400"/>
                    </a:cubicBezTo>
                    <a:cubicBezTo>
                      <a:pt x="43465" y="285684"/>
                      <a:pt x="42538" y="292069"/>
                      <a:pt x="41687" y="298450"/>
                    </a:cubicBezTo>
                    <a:cubicBezTo>
                      <a:pt x="40420" y="307950"/>
                      <a:pt x="39867" y="317538"/>
                      <a:pt x="38512" y="327025"/>
                    </a:cubicBezTo>
                    <a:cubicBezTo>
                      <a:pt x="34611" y="354331"/>
                      <a:pt x="37087" y="332727"/>
                      <a:pt x="32162" y="352425"/>
                    </a:cubicBezTo>
                    <a:cubicBezTo>
                      <a:pt x="27125" y="372574"/>
                      <a:pt x="30540" y="369992"/>
                      <a:pt x="22637" y="393700"/>
                    </a:cubicBezTo>
                    <a:cubicBezTo>
                      <a:pt x="11967" y="425711"/>
                      <a:pt x="28247" y="376058"/>
                      <a:pt x="16287" y="415925"/>
                    </a:cubicBezTo>
                    <a:cubicBezTo>
                      <a:pt x="14364" y="422336"/>
                      <a:pt x="11560" y="428481"/>
                      <a:pt x="9937" y="434975"/>
                    </a:cubicBezTo>
                    <a:cubicBezTo>
                      <a:pt x="5950" y="450922"/>
                      <a:pt x="8142" y="443535"/>
                      <a:pt x="3587" y="457200"/>
                    </a:cubicBezTo>
                    <a:cubicBezTo>
                      <a:pt x="-1688" y="499403"/>
                      <a:pt x="412" y="474067"/>
                      <a:pt x="412" y="533400"/>
                    </a:cubicBezTo>
                    <a:lnTo>
                      <a:pt x="412" y="533400"/>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6207125" y="4121150"/>
                <a:ext cx="223346" cy="469900"/>
              </a:xfrm>
              <a:custGeom>
                <a:avLst/>
                <a:gdLst>
                  <a:gd name="connsiteX0" fmla="*/ 22225 w 223346"/>
                  <a:gd name="connsiteY0" fmla="*/ 469900 h 469900"/>
                  <a:gd name="connsiteX1" fmla="*/ 22225 w 223346"/>
                  <a:gd name="connsiteY1" fmla="*/ 469900 h 469900"/>
                  <a:gd name="connsiteX2" fmla="*/ 31750 w 223346"/>
                  <a:gd name="connsiteY2" fmla="*/ 428625 h 469900"/>
                  <a:gd name="connsiteX3" fmla="*/ 34925 w 223346"/>
                  <a:gd name="connsiteY3" fmla="*/ 419100 h 469900"/>
                  <a:gd name="connsiteX4" fmla="*/ 44450 w 223346"/>
                  <a:gd name="connsiteY4" fmla="*/ 412750 h 469900"/>
                  <a:gd name="connsiteX5" fmla="*/ 50800 w 223346"/>
                  <a:gd name="connsiteY5" fmla="*/ 393700 h 469900"/>
                  <a:gd name="connsiteX6" fmla="*/ 53975 w 223346"/>
                  <a:gd name="connsiteY6" fmla="*/ 384175 h 469900"/>
                  <a:gd name="connsiteX7" fmla="*/ 60325 w 223346"/>
                  <a:gd name="connsiteY7" fmla="*/ 320675 h 469900"/>
                  <a:gd name="connsiteX8" fmla="*/ 63500 w 223346"/>
                  <a:gd name="connsiteY8" fmla="*/ 311150 h 469900"/>
                  <a:gd name="connsiteX9" fmla="*/ 66675 w 223346"/>
                  <a:gd name="connsiteY9" fmla="*/ 269875 h 469900"/>
                  <a:gd name="connsiteX10" fmla="*/ 69850 w 223346"/>
                  <a:gd name="connsiteY10" fmla="*/ 254000 h 469900"/>
                  <a:gd name="connsiteX11" fmla="*/ 73025 w 223346"/>
                  <a:gd name="connsiteY11" fmla="*/ 225425 h 469900"/>
                  <a:gd name="connsiteX12" fmla="*/ 79375 w 223346"/>
                  <a:gd name="connsiteY12" fmla="*/ 206375 h 469900"/>
                  <a:gd name="connsiteX13" fmla="*/ 82550 w 223346"/>
                  <a:gd name="connsiteY13" fmla="*/ 196850 h 469900"/>
                  <a:gd name="connsiteX14" fmla="*/ 85725 w 223346"/>
                  <a:gd name="connsiteY14" fmla="*/ 187325 h 469900"/>
                  <a:gd name="connsiteX15" fmla="*/ 79375 w 223346"/>
                  <a:gd name="connsiteY15" fmla="*/ 177800 h 469900"/>
                  <a:gd name="connsiteX16" fmla="*/ 66675 w 223346"/>
                  <a:gd name="connsiteY16" fmla="*/ 174625 h 469900"/>
                  <a:gd name="connsiteX17" fmla="*/ 57150 w 223346"/>
                  <a:gd name="connsiteY17" fmla="*/ 171450 h 469900"/>
                  <a:gd name="connsiteX18" fmla="*/ 28575 w 223346"/>
                  <a:gd name="connsiteY18" fmla="*/ 152400 h 469900"/>
                  <a:gd name="connsiteX19" fmla="*/ 9525 w 223346"/>
                  <a:gd name="connsiteY19" fmla="*/ 139700 h 469900"/>
                  <a:gd name="connsiteX20" fmla="*/ 0 w 223346"/>
                  <a:gd name="connsiteY20" fmla="*/ 133350 h 469900"/>
                  <a:gd name="connsiteX21" fmla="*/ 3175 w 223346"/>
                  <a:gd name="connsiteY21" fmla="*/ 123825 h 469900"/>
                  <a:gd name="connsiteX22" fmla="*/ 12700 w 223346"/>
                  <a:gd name="connsiteY22" fmla="*/ 117475 h 469900"/>
                  <a:gd name="connsiteX23" fmla="*/ 9525 w 223346"/>
                  <a:gd name="connsiteY23" fmla="*/ 98425 h 469900"/>
                  <a:gd name="connsiteX24" fmla="*/ 12700 w 223346"/>
                  <a:gd name="connsiteY24" fmla="*/ 66675 h 469900"/>
                  <a:gd name="connsiteX25" fmla="*/ 25400 w 223346"/>
                  <a:gd name="connsiteY25" fmla="*/ 47625 h 469900"/>
                  <a:gd name="connsiteX26" fmla="*/ 41275 w 223346"/>
                  <a:gd name="connsiteY26" fmla="*/ 28575 h 469900"/>
                  <a:gd name="connsiteX27" fmla="*/ 47625 w 223346"/>
                  <a:gd name="connsiteY27" fmla="*/ 19050 h 469900"/>
                  <a:gd name="connsiteX28" fmla="*/ 66675 w 223346"/>
                  <a:gd name="connsiteY28" fmla="*/ 6350 h 469900"/>
                  <a:gd name="connsiteX29" fmla="*/ 85725 w 223346"/>
                  <a:gd name="connsiteY29" fmla="*/ 0 h 469900"/>
                  <a:gd name="connsiteX30" fmla="*/ 161925 w 223346"/>
                  <a:gd name="connsiteY30" fmla="*/ 3175 h 469900"/>
                  <a:gd name="connsiteX31" fmla="*/ 180975 w 223346"/>
                  <a:gd name="connsiteY31" fmla="*/ 15875 h 469900"/>
                  <a:gd name="connsiteX32" fmla="*/ 200025 w 223346"/>
                  <a:gd name="connsiteY32" fmla="*/ 22225 h 469900"/>
                  <a:gd name="connsiteX33" fmla="*/ 212725 w 223346"/>
                  <a:gd name="connsiteY33" fmla="*/ 41275 h 469900"/>
                  <a:gd name="connsiteX34" fmla="*/ 219075 w 223346"/>
                  <a:gd name="connsiteY34" fmla="*/ 50800 h 469900"/>
                  <a:gd name="connsiteX35" fmla="*/ 219075 w 223346"/>
                  <a:gd name="connsiteY35" fmla="*/ 114300 h 469900"/>
                  <a:gd name="connsiteX36" fmla="*/ 212725 w 223346"/>
                  <a:gd name="connsiteY36" fmla="*/ 133350 h 469900"/>
                  <a:gd name="connsiteX37" fmla="*/ 209550 w 223346"/>
                  <a:gd name="connsiteY37" fmla="*/ 142875 h 469900"/>
                  <a:gd name="connsiteX38" fmla="*/ 203200 w 223346"/>
                  <a:gd name="connsiteY38" fmla="*/ 152400 h 469900"/>
                  <a:gd name="connsiteX39" fmla="*/ 196850 w 223346"/>
                  <a:gd name="connsiteY39" fmla="*/ 171450 h 469900"/>
                  <a:gd name="connsiteX40" fmla="*/ 190500 w 223346"/>
                  <a:gd name="connsiteY40" fmla="*/ 190500 h 469900"/>
                  <a:gd name="connsiteX41" fmla="*/ 187325 w 223346"/>
                  <a:gd name="connsiteY41" fmla="*/ 200025 h 469900"/>
                  <a:gd name="connsiteX42" fmla="*/ 177800 w 223346"/>
                  <a:gd name="connsiteY42" fmla="*/ 203200 h 469900"/>
                  <a:gd name="connsiteX43" fmla="*/ 107950 w 223346"/>
                  <a:gd name="connsiteY43" fmla="*/ 206375 h 469900"/>
                  <a:gd name="connsiteX44" fmla="*/ 107950 w 223346"/>
                  <a:gd name="connsiteY44" fmla="*/ 206375 h 469900"/>
                  <a:gd name="connsiteX0" fmla="*/ 22225 w 223346"/>
                  <a:gd name="connsiteY0" fmla="*/ 469900 h 469900"/>
                  <a:gd name="connsiteX1" fmla="*/ 22225 w 223346"/>
                  <a:gd name="connsiteY1" fmla="*/ 469900 h 469900"/>
                  <a:gd name="connsiteX2" fmla="*/ 31750 w 223346"/>
                  <a:gd name="connsiteY2" fmla="*/ 428625 h 469900"/>
                  <a:gd name="connsiteX3" fmla="*/ 34925 w 223346"/>
                  <a:gd name="connsiteY3" fmla="*/ 419100 h 469900"/>
                  <a:gd name="connsiteX4" fmla="*/ 44450 w 223346"/>
                  <a:gd name="connsiteY4" fmla="*/ 412750 h 469900"/>
                  <a:gd name="connsiteX5" fmla="*/ 50800 w 223346"/>
                  <a:gd name="connsiteY5" fmla="*/ 393700 h 469900"/>
                  <a:gd name="connsiteX6" fmla="*/ 53975 w 223346"/>
                  <a:gd name="connsiteY6" fmla="*/ 384175 h 469900"/>
                  <a:gd name="connsiteX7" fmla="*/ 60325 w 223346"/>
                  <a:gd name="connsiteY7" fmla="*/ 320675 h 469900"/>
                  <a:gd name="connsiteX8" fmla="*/ 63500 w 223346"/>
                  <a:gd name="connsiteY8" fmla="*/ 311150 h 469900"/>
                  <a:gd name="connsiteX9" fmla="*/ 66675 w 223346"/>
                  <a:gd name="connsiteY9" fmla="*/ 269875 h 469900"/>
                  <a:gd name="connsiteX10" fmla="*/ 69850 w 223346"/>
                  <a:gd name="connsiteY10" fmla="*/ 254000 h 469900"/>
                  <a:gd name="connsiteX11" fmla="*/ 73025 w 223346"/>
                  <a:gd name="connsiteY11" fmla="*/ 225425 h 469900"/>
                  <a:gd name="connsiteX12" fmla="*/ 79375 w 223346"/>
                  <a:gd name="connsiteY12" fmla="*/ 206375 h 469900"/>
                  <a:gd name="connsiteX13" fmla="*/ 82550 w 223346"/>
                  <a:gd name="connsiteY13" fmla="*/ 196850 h 469900"/>
                  <a:gd name="connsiteX14" fmla="*/ 85725 w 223346"/>
                  <a:gd name="connsiteY14" fmla="*/ 187325 h 469900"/>
                  <a:gd name="connsiteX15" fmla="*/ 79375 w 223346"/>
                  <a:gd name="connsiteY15" fmla="*/ 177800 h 469900"/>
                  <a:gd name="connsiteX16" fmla="*/ 66675 w 223346"/>
                  <a:gd name="connsiteY16" fmla="*/ 174625 h 469900"/>
                  <a:gd name="connsiteX17" fmla="*/ 57150 w 223346"/>
                  <a:gd name="connsiteY17" fmla="*/ 171450 h 469900"/>
                  <a:gd name="connsiteX18" fmla="*/ 28575 w 223346"/>
                  <a:gd name="connsiteY18" fmla="*/ 152400 h 469900"/>
                  <a:gd name="connsiteX19" fmla="*/ 9525 w 223346"/>
                  <a:gd name="connsiteY19" fmla="*/ 139700 h 469900"/>
                  <a:gd name="connsiteX20" fmla="*/ 0 w 223346"/>
                  <a:gd name="connsiteY20" fmla="*/ 133350 h 469900"/>
                  <a:gd name="connsiteX21" fmla="*/ 3175 w 223346"/>
                  <a:gd name="connsiteY21" fmla="*/ 123825 h 469900"/>
                  <a:gd name="connsiteX22" fmla="*/ 9525 w 223346"/>
                  <a:gd name="connsiteY22" fmla="*/ 98425 h 469900"/>
                  <a:gd name="connsiteX23" fmla="*/ 12700 w 223346"/>
                  <a:gd name="connsiteY23" fmla="*/ 66675 h 469900"/>
                  <a:gd name="connsiteX24" fmla="*/ 25400 w 223346"/>
                  <a:gd name="connsiteY24" fmla="*/ 47625 h 469900"/>
                  <a:gd name="connsiteX25" fmla="*/ 41275 w 223346"/>
                  <a:gd name="connsiteY25" fmla="*/ 28575 h 469900"/>
                  <a:gd name="connsiteX26" fmla="*/ 47625 w 223346"/>
                  <a:gd name="connsiteY26" fmla="*/ 19050 h 469900"/>
                  <a:gd name="connsiteX27" fmla="*/ 66675 w 223346"/>
                  <a:gd name="connsiteY27" fmla="*/ 6350 h 469900"/>
                  <a:gd name="connsiteX28" fmla="*/ 85725 w 223346"/>
                  <a:gd name="connsiteY28" fmla="*/ 0 h 469900"/>
                  <a:gd name="connsiteX29" fmla="*/ 161925 w 223346"/>
                  <a:gd name="connsiteY29" fmla="*/ 3175 h 469900"/>
                  <a:gd name="connsiteX30" fmla="*/ 180975 w 223346"/>
                  <a:gd name="connsiteY30" fmla="*/ 15875 h 469900"/>
                  <a:gd name="connsiteX31" fmla="*/ 200025 w 223346"/>
                  <a:gd name="connsiteY31" fmla="*/ 22225 h 469900"/>
                  <a:gd name="connsiteX32" fmla="*/ 212725 w 223346"/>
                  <a:gd name="connsiteY32" fmla="*/ 41275 h 469900"/>
                  <a:gd name="connsiteX33" fmla="*/ 219075 w 223346"/>
                  <a:gd name="connsiteY33" fmla="*/ 50800 h 469900"/>
                  <a:gd name="connsiteX34" fmla="*/ 219075 w 223346"/>
                  <a:gd name="connsiteY34" fmla="*/ 114300 h 469900"/>
                  <a:gd name="connsiteX35" fmla="*/ 212725 w 223346"/>
                  <a:gd name="connsiteY35" fmla="*/ 133350 h 469900"/>
                  <a:gd name="connsiteX36" fmla="*/ 209550 w 223346"/>
                  <a:gd name="connsiteY36" fmla="*/ 142875 h 469900"/>
                  <a:gd name="connsiteX37" fmla="*/ 203200 w 223346"/>
                  <a:gd name="connsiteY37" fmla="*/ 152400 h 469900"/>
                  <a:gd name="connsiteX38" fmla="*/ 196850 w 223346"/>
                  <a:gd name="connsiteY38" fmla="*/ 171450 h 469900"/>
                  <a:gd name="connsiteX39" fmla="*/ 190500 w 223346"/>
                  <a:gd name="connsiteY39" fmla="*/ 190500 h 469900"/>
                  <a:gd name="connsiteX40" fmla="*/ 187325 w 223346"/>
                  <a:gd name="connsiteY40" fmla="*/ 200025 h 469900"/>
                  <a:gd name="connsiteX41" fmla="*/ 177800 w 223346"/>
                  <a:gd name="connsiteY41" fmla="*/ 203200 h 469900"/>
                  <a:gd name="connsiteX42" fmla="*/ 107950 w 223346"/>
                  <a:gd name="connsiteY42" fmla="*/ 206375 h 469900"/>
                  <a:gd name="connsiteX43" fmla="*/ 107950 w 223346"/>
                  <a:gd name="connsiteY43" fmla="*/ 206375 h 469900"/>
                  <a:gd name="connsiteX0" fmla="*/ 22225 w 223346"/>
                  <a:gd name="connsiteY0" fmla="*/ 469900 h 469900"/>
                  <a:gd name="connsiteX1" fmla="*/ 22225 w 223346"/>
                  <a:gd name="connsiteY1" fmla="*/ 469900 h 469900"/>
                  <a:gd name="connsiteX2" fmla="*/ 31750 w 223346"/>
                  <a:gd name="connsiteY2" fmla="*/ 428625 h 469900"/>
                  <a:gd name="connsiteX3" fmla="*/ 34925 w 223346"/>
                  <a:gd name="connsiteY3" fmla="*/ 419100 h 469900"/>
                  <a:gd name="connsiteX4" fmla="*/ 44450 w 223346"/>
                  <a:gd name="connsiteY4" fmla="*/ 412750 h 469900"/>
                  <a:gd name="connsiteX5" fmla="*/ 50800 w 223346"/>
                  <a:gd name="connsiteY5" fmla="*/ 393700 h 469900"/>
                  <a:gd name="connsiteX6" fmla="*/ 53975 w 223346"/>
                  <a:gd name="connsiteY6" fmla="*/ 384175 h 469900"/>
                  <a:gd name="connsiteX7" fmla="*/ 60325 w 223346"/>
                  <a:gd name="connsiteY7" fmla="*/ 320675 h 469900"/>
                  <a:gd name="connsiteX8" fmla="*/ 63500 w 223346"/>
                  <a:gd name="connsiteY8" fmla="*/ 311150 h 469900"/>
                  <a:gd name="connsiteX9" fmla="*/ 66675 w 223346"/>
                  <a:gd name="connsiteY9" fmla="*/ 269875 h 469900"/>
                  <a:gd name="connsiteX10" fmla="*/ 69850 w 223346"/>
                  <a:gd name="connsiteY10" fmla="*/ 254000 h 469900"/>
                  <a:gd name="connsiteX11" fmla="*/ 73025 w 223346"/>
                  <a:gd name="connsiteY11" fmla="*/ 225425 h 469900"/>
                  <a:gd name="connsiteX12" fmla="*/ 79375 w 223346"/>
                  <a:gd name="connsiteY12" fmla="*/ 206375 h 469900"/>
                  <a:gd name="connsiteX13" fmla="*/ 82550 w 223346"/>
                  <a:gd name="connsiteY13" fmla="*/ 196850 h 469900"/>
                  <a:gd name="connsiteX14" fmla="*/ 85725 w 223346"/>
                  <a:gd name="connsiteY14" fmla="*/ 187325 h 469900"/>
                  <a:gd name="connsiteX15" fmla="*/ 79375 w 223346"/>
                  <a:gd name="connsiteY15" fmla="*/ 177800 h 469900"/>
                  <a:gd name="connsiteX16" fmla="*/ 66675 w 223346"/>
                  <a:gd name="connsiteY16" fmla="*/ 174625 h 469900"/>
                  <a:gd name="connsiteX17" fmla="*/ 57150 w 223346"/>
                  <a:gd name="connsiteY17" fmla="*/ 171450 h 469900"/>
                  <a:gd name="connsiteX18" fmla="*/ 28575 w 223346"/>
                  <a:gd name="connsiteY18" fmla="*/ 152400 h 469900"/>
                  <a:gd name="connsiteX19" fmla="*/ 9525 w 223346"/>
                  <a:gd name="connsiteY19" fmla="*/ 139700 h 469900"/>
                  <a:gd name="connsiteX20" fmla="*/ 0 w 223346"/>
                  <a:gd name="connsiteY20" fmla="*/ 133350 h 469900"/>
                  <a:gd name="connsiteX21" fmla="*/ 3175 w 223346"/>
                  <a:gd name="connsiteY21" fmla="*/ 123825 h 469900"/>
                  <a:gd name="connsiteX22" fmla="*/ 12700 w 223346"/>
                  <a:gd name="connsiteY22" fmla="*/ 66675 h 469900"/>
                  <a:gd name="connsiteX23" fmla="*/ 25400 w 223346"/>
                  <a:gd name="connsiteY23" fmla="*/ 47625 h 469900"/>
                  <a:gd name="connsiteX24" fmla="*/ 41275 w 223346"/>
                  <a:gd name="connsiteY24" fmla="*/ 28575 h 469900"/>
                  <a:gd name="connsiteX25" fmla="*/ 47625 w 223346"/>
                  <a:gd name="connsiteY25" fmla="*/ 19050 h 469900"/>
                  <a:gd name="connsiteX26" fmla="*/ 66675 w 223346"/>
                  <a:gd name="connsiteY26" fmla="*/ 6350 h 469900"/>
                  <a:gd name="connsiteX27" fmla="*/ 85725 w 223346"/>
                  <a:gd name="connsiteY27" fmla="*/ 0 h 469900"/>
                  <a:gd name="connsiteX28" fmla="*/ 161925 w 223346"/>
                  <a:gd name="connsiteY28" fmla="*/ 3175 h 469900"/>
                  <a:gd name="connsiteX29" fmla="*/ 180975 w 223346"/>
                  <a:gd name="connsiteY29" fmla="*/ 15875 h 469900"/>
                  <a:gd name="connsiteX30" fmla="*/ 200025 w 223346"/>
                  <a:gd name="connsiteY30" fmla="*/ 22225 h 469900"/>
                  <a:gd name="connsiteX31" fmla="*/ 212725 w 223346"/>
                  <a:gd name="connsiteY31" fmla="*/ 41275 h 469900"/>
                  <a:gd name="connsiteX32" fmla="*/ 219075 w 223346"/>
                  <a:gd name="connsiteY32" fmla="*/ 50800 h 469900"/>
                  <a:gd name="connsiteX33" fmla="*/ 219075 w 223346"/>
                  <a:gd name="connsiteY33" fmla="*/ 114300 h 469900"/>
                  <a:gd name="connsiteX34" fmla="*/ 212725 w 223346"/>
                  <a:gd name="connsiteY34" fmla="*/ 133350 h 469900"/>
                  <a:gd name="connsiteX35" fmla="*/ 209550 w 223346"/>
                  <a:gd name="connsiteY35" fmla="*/ 142875 h 469900"/>
                  <a:gd name="connsiteX36" fmla="*/ 203200 w 223346"/>
                  <a:gd name="connsiteY36" fmla="*/ 152400 h 469900"/>
                  <a:gd name="connsiteX37" fmla="*/ 196850 w 223346"/>
                  <a:gd name="connsiteY37" fmla="*/ 171450 h 469900"/>
                  <a:gd name="connsiteX38" fmla="*/ 190500 w 223346"/>
                  <a:gd name="connsiteY38" fmla="*/ 190500 h 469900"/>
                  <a:gd name="connsiteX39" fmla="*/ 187325 w 223346"/>
                  <a:gd name="connsiteY39" fmla="*/ 200025 h 469900"/>
                  <a:gd name="connsiteX40" fmla="*/ 177800 w 223346"/>
                  <a:gd name="connsiteY40" fmla="*/ 203200 h 469900"/>
                  <a:gd name="connsiteX41" fmla="*/ 107950 w 223346"/>
                  <a:gd name="connsiteY41" fmla="*/ 206375 h 469900"/>
                  <a:gd name="connsiteX42" fmla="*/ 107950 w 223346"/>
                  <a:gd name="connsiteY42" fmla="*/ 206375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3346" h="469900">
                    <a:moveTo>
                      <a:pt x="22225" y="469900"/>
                    </a:moveTo>
                    <a:lnTo>
                      <a:pt x="22225" y="469900"/>
                    </a:lnTo>
                    <a:cubicBezTo>
                      <a:pt x="27914" y="413013"/>
                      <a:pt x="18735" y="454656"/>
                      <a:pt x="31750" y="428625"/>
                    </a:cubicBezTo>
                    <a:cubicBezTo>
                      <a:pt x="33247" y="425632"/>
                      <a:pt x="32834" y="421713"/>
                      <a:pt x="34925" y="419100"/>
                    </a:cubicBezTo>
                    <a:cubicBezTo>
                      <a:pt x="37309" y="416120"/>
                      <a:pt x="41275" y="414867"/>
                      <a:pt x="44450" y="412750"/>
                    </a:cubicBezTo>
                    <a:lnTo>
                      <a:pt x="50800" y="393700"/>
                    </a:lnTo>
                    <a:lnTo>
                      <a:pt x="53975" y="384175"/>
                    </a:lnTo>
                    <a:cubicBezTo>
                      <a:pt x="55822" y="356475"/>
                      <a:pt x="54602" y="343567"/>
                      <a:pt x="60325" y="320675"/>
                    </a:cubicBezTo>
                    <a:cubicBezTo>
                      <a:pt x="61137" y="317428"/>
                      <a:pt x="62442" y="314325"/>
                      <a:pt x="63500" y="311150"/>
                    </a:cubicBezTo>
                    <a:cubicBezTo>
                      <a:pt x="64558" y="297392"/>
                      <a:pt x="65151" y="283590"/>
                      <a:pt x="66675" y="269875"/>
                    </a:cubicBezTo>
                    <a:cubicBezTo>
                      <a:pt x="67271" y="264512"/>
                      <a:pt x="69087" y="259342"/>
                      <a:pt x="69850" y="254000"/>
                    </a:cubicBezTo>
                    <a:cubicBezTo>
                      <a:pt x="71205" y="244513"/>
                      <a:pt x="71145" y="234823"/>
                      <a:pt x="73025" y="225425"/>
                    </a:cubicBezTo>
                    <a:cubicBezTo>
                      <a:pt x="74338" y="218861"/>
                      <a:pt x="77258" y="212725"/>
                      <a:pt x="79375" y="206375"/>
                    </a:cubicBezTo>
                    <a:lnTo>
                      <a:pt x="82550" y="196850"/>
                    </a:lnTo>
                    <a:lnTo>
                      <a:pt x="85725" y="187325"/>
                    </a:lnTo>
                    <a:cubicBezTo>
                      <a:pt x="83608" y="184150"/>
                      <a:pt x="82550" y="179917"/>
                      <a:pt x="79375" y="177800"/>
                    </a:cubicBezTo>
                    <a:cubicBezTo>
                      <a:pt x="75744" y="175379"/>
                      <a:pt x="70871" y="175824"/>
                      <a:pt x="66675" y="174625"/>
                    </a:cubicBezTo>
                    <a:cubicBezTo>
                      <a:pt x="63457" y="173706"/>
                      <a:pt x="60076" y="173075"/>
                      <a:pt x="57150" y="171450"/>
                    </a:cubicBezTo>
                    <a:lnTo>
                      <a:pt x="28575" y="152400"/>
                    </a:lnTo>
                    <a:lnTo>
                      <a:pt x="9525" y="139700"/>
                    </a:lnTo>
                    <a:lnTo>
                      <a:pt x="0" y="133350"/>
                    </a:lnTo>
                    <a:cubicBezTo>
                      <a:pt x="1058" y="130175"/>
                      <a:pt x="1058" y="134937"/>
                      <a:pt x="3175" y="123825"/>
                    </a:cubicBezTo>
                    <a:cubicBezTo>
                      <a:pt x="5292" y="112713"/>
                      <a:pt x="8996" y="79375"/>
                      <a:pt x="12700" y="66675"/>
                    </a:cubicBezTo>
                    <a:cubicBezTo>
                      <a:pt x="16404" y="53975"/>
                      <a:pt x="21167" y="53975"/>
                      <a:pt x="25400" y="47625"/>
                    </a:cubicBezTo>
                    <a:cubicBezTo>
                      <a:pt x="41166" y="23976"/>
                      <a:pt x="20903" y="53021"/>
                      <a:pt x="41275" y="28575"/>
                    </a:cubicBezTo>
                    <a:cubicBezTo>
                      <a:pt x="43718" y="25644"/>
                      <a:pt x="44753" y="21563"/>
                      <a:pt x="47625" y="19050"/>
                    </a:cubicBezTo>
                    <a:cubicBezTo>
                      <a:pt x="53368" y="14024"/>
                      <a:pt x="59435" y="8763"/>
                      <a:pt x="66675" y="6350"/>
                    </a:cubicBezTo>
                    <a:lnTo>
                      <a:pt x="85725" y="0"/>
                    </a:lnTo>
                    <a:cubicBezTo>
                      <a:pt x="111125" y="1058"/>
                      <a:pt x="136572" y="1297"/>
                      <a:pt x="161925" y="3175"/>
                    </a:cubicBezTo>
                    <a:cubicBezTo>
                      <a:pt x="176469" y="4252"/>
                      <a:pt x="168065" y="8703"/>
                      <a:pt x="180975" y="15875"/>
                    </a:cubicBezTo>
                    <a:cubicBezTo>
                      <a:pt x="186826" y="19126"/>
                      <a:pt x="200025" y="22225"/>
                      <a:pt x="200025" y="22225"/>
                    </a:cubicBezTo>
                    <a:lnTo>
                      <a:pt x="212725" y="41275"/>
                    </a:lnTo>
                    <a:lnTo>
                      <a:pt x="219075" y="50800"/>
                    </a:lnTo>
                    <a:cubicBezTo>
                      <a:pt x="224571" y="78281"/>
                      <a:pt x="224965" y="73070"/>
                      <a:pt x="219075" y="114300"/>
                    </a:cubicBezTo>
                    <a:cubicBezTo>
                      <a:pt x="218128" y="120926"/>
                      <a:pt x="214842" y="127000"/>
                      <a:pt x="212725" y="133350"/>
                    </a:cubicBezTo>
                    <a:cubicBezTo>
                      <a:pt x="211667" y="136525"/>
                      <a:pt x="211406" y="140090"/>
                      <a:pt x="209550" y="142875"/>
                    </a:cubicBezTo>
                    <a:cubicBezTo>
                      <a:pt x="207433" y="146050"/>
                      <a:pt x="204750" y="148913"/>
                      <a:pt x="203200" y="152400"/>
                    </a:cubicBezTo>
                    <a:cubicBezTo>
                      <a:pt x="200482" y="158517"/>
                      <a:pt x="198967" y="165100"/>
                      <a:pt x="196850" y="171450"/>
                    </a:cubicBezTo>
                    <a:lnTo>
                      <a:pt x="190500" y="190500"/>
                    </a:lnTo>
                    <a:cubicBezTo>
                      <a:pt x="189442" y="193675"/>
                      <a:pt x="190500" y="198967"/>
                      <a:pt x="187325" y="200025"/>
                    </a:cubicBezTo>
                    <a:cubicBezTo>
                      <a:pt x="184150" y="201083"/>
                      <a:pt x="181133" y="202897"/>
                      <a:pt x="177800" y="203200"/>
                    </a:cubicBezTo>
                    <a:cubicBezTo>
                      <a:pt x="141039" y="206542"/>
                      <a:pt x="133396" y="206375"/>
                      <a:pt x="107950" y="206375"/>
                    </a:cubicBezTo>
                    <a:lnTo>
                      <a:pt x="107950" y="206375"/>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6499225" y="4083050"/>
                <a:ext cx="159477" cy="558800"/>
              </a:xfrm>
              <a:custGeom>
                <a:avLst/>
                <a:gdLst>
                  <a:gd name="connsiteX0" fmla="*/ 0 w 159477"/>
                  <a:gd name="connsiteY0" fmla="*/ 558800 h 558800"/>
                  <a:gd name="connsiteX1" fmla="*/ 0 w 159477"/>
                  <a:gd name="connsiteY1" fmla="*/ 558800 h 558800"/>
                  <a:gd name="connsiteX2" fmla="*/ 6350 w 159477"/>
                  <a:gd name="connsiteY2" fmla="*/ 530225 h 558800"/>
                  <a:gd name="connsiteX3" fmla="*/ 12700 w 159477"/>
                  <a:gd name="connsiteY3" fmla="*/ 511175 h 558800"/>
                  <a:gd name="connsiteX4" fmla="*/ 15875 w 159477"/>
                  <a:gd name="connsiteY4" fmla="*/ 501650 h 558800"/>
                  <a:gd name="connsiteX5" fmla="*/ 19050 w 159477"/>
                  <a:gd name="connsiteY5" fmla="*/ 485775 h 558800"/>
                  <a:gd name="connsiteX6" fmla="*/ 22225 w 159477"/>
                  <a:gd name="connsiteY6" fmla="*/ 428625 h 558800"/>
                  <a:gd name="connsiteX7" fmla="*/ 28575 w 159477"/>
                  <a:gd name="connsiteY7" fmla="*/ 409575 h 558800"/>
                  <a:gd name="connsiteX8" fmla="*/ 41275 w 159477"/>
                  <a:gd name="connsiteY8" fmla="*/ 371475 h 558800"/>
                  <a:gd name="connsiteX9" fmla="*/ 44450 w 159477"/>
                  <a:gd name="connsiteY9" fmla="*/ 361950 h 558800"/>
                  <a:gd name="connsiteX10" fmla="*/ 47625 w 159477"/>
                  <a:gd name="connsiteY10" fmla="*/ 352425 h 558800"/>
                  <a:gd name="connsiteX11" fmla="*/ 50800 w 159477"/>
                  <a:gd name="connsiteY11" fmla="*/ 336550 h 558800"/>
                  <a:gd name="connsiteX12" fmla="*/ 57150 w 159477"/>
                  <a:gd name="connsiteY12" fmla="*/ 282575 h 558800"/>
                  <a:gd name="connsiteX13" fmla="*/ 63500 w 159477"/>
                  <a:gd name="connsiteY13" fmla="*/ 215900 h 558800"/>
                  <a:gd name="connsiteX14" fmla="*/ 73025 w 159477"/>
                  <a:gd name="connsiteY14" fmla="*/ 196850 h 558800"/>
                  <a:gd name="connsiteX15" fmla="*/ 104775 w 159477"/>
                  <a:gd name="connsiteY15" fmla="*/ 187325 h 558800"/>
                  <a:gd name="connsiteX16" fmla="*/ 123825 w 159477"/>
                  <a:gd name="connsiteY16" fmla="*/ 177800 h 558800"/>
                  <a:gd name="connsiteX17" fmla="*/ 146050 w 159477"/>
                  <a:gd name="connsiteY17" fmla="*/ 155575 h 558800"/>
                  <a:gd name="connsiteX18" fmla="*/ 149225 w 159477"/>
                  <a:gd name="connsiteY18" fmla="*/ 146050 h 558800"/>
                  <a:gd name="connsiteX19" fmla="*/ 158750 w 159477"/>
                  <a:gd name="connsiteY19" fmla="*/ 136525 h 558800"/>
                  <a:gd name="connsiteX20" fmla="*/ 155575 w 159477"/>
                  <a:gd name="connsiteY20" fmla="*/ 34925 h 558800"/>
                  <a:gd name="connsiteX21" fmla="*/ 139700 w 159477"/>
                  <a:gd name="connsiteY21" fmla="*/ 22225 h 558800"/>
                  <a:gd name="connsiteX22" fmla="*/ 130175 w 159477"/>
                  <a:gd name="connsiteY22" fmla="*/ 15875 h 558800"/>
                  <a:gd name="connsiteX23" fmla="*/ 120650 w 159477"/>
                  <a:gd name="connsiteY23" fmla="*/ 12700 h 558800"/>
                  <a:gd name="connsiteX24" fmla="*/ 111125 w 159477"/>
                  <a:gd name="connsiteY24" fmla="*/ 6350 h 558800"/>
                  <a:gd name="connsiteX25" fmla="*/ 92075 w 159477"/>
                  <a:gd name="connsiteY25" fmla="*/ 0 h 558800"/>
                  <a:gd name="connsiteX26" fmla="*/ 53975 w 159477"/>
                  <a:gd name="connsiteY26" fmla="*/ 6350 h 558800"/>
                  <a:gd name="connsiteX27" fmla="*/ 44450 w 159477"/>
                  <a:gd name="connsiteY27" fmla="*/ 12700 h 558800"/>
                  <a:gd name="connsiteX28" fmla="*/ 31750 w 159477"/>
                  <a:gd name="connsiteY28" fmla="*/ 28575 h 558800"/>
                  <a:gd name="connsiteX29" fmla="*/ 28575 w 159477"/>
                  <a:gd name="connsiteY29" fmla="*/ 38100 h 558800"/>
                  <a:gd name="connsiteX30" fmla="*/ 19050 w 159477"/>
                  <a:gd name="connsiteY30" fmla="*/ 57150 h 558800"/>
                  <a:gd name="connsiteX31" fmla="*/ 15875 w 159477"/>
                  <a:gd name="connsiteY31" fmla="*/ 98425 h 558800"/>
                  <a:gd name="connsiteX32" fmla="*/ 19050 w 159477"/>
                  <a:gd name="connsiteY32" fmla="*/ 158750 h 558800"/>
                  <a:gd name="connsiteX33" fmla="*/ 22225 w 159477"/>
                  <a:gd name="connsiteY33" fmla="*/ 168275 h 558800"/>
                  <a:gd name="connsiteX34" fmla="*/ 31750 w 159477"/>
                  <a:gd name="connsiteY34" fmla="*/ 180975 h 558800"/>
                  <a:gd name="connsiteX35" fmla="*/ 31750 w 159477"/>
                  <a:gd name="connsiteY35" fmla="*/ 180975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9477" h="558800">
                    <a:moveTo>
                      <a:pt x="0" y="558800"/>
                    </a:moveTo>
                    <a:lnTo>
                      <a:pt x="0" y="558800"/>
                    </a:lnTo>
                    <a:cubicBezTo>
                      <a:pt x="2117" y="549275"/>
                      <a:pt x="3836" y="539653"/>
                      <a:pt x="6350" y="530225"/>
                    </a:cubicBezTo>
                    <a:cubicBezTo>
                      <a:pt x="8075" y="523758"/>
                      <a:pt x="10583" y="517525"/>
                      <a:pt x="12700" y="511175"/>
                    </a:cubicBezTo>
                    <a:cubicBezTo>
                      <a:pt x="13758" y="508000"/>
                      <a:pt x="15219" y="504932"/>
                      <a:pt x="15875" y="501650"/>
                    </a:cubicBezTo>
                    <a:lnTo>
                      <a:pt x="19050" y="485775"/>
                    </a:lnTo>
                    <a:cubicBezTo>
                      <a:pt x="20108" y="466725"/>
                      <a:pt x="19858" y="447557"/>
                      <a:pt x="22225" y="428625"/>
                    </a:cubicBezTo>
                    <a:cubicBezTo>
                      <a:pt x="23055" y="421983"/>
                      <a:pt x="26458" y="415925"/>
                      <a:pt x="28575" y="409575"/>
                    </a:cubicBezTo>
                    <a:lnTo>
                      <a:pt x="41275" y="371475"/>
                    </a:lnTo>
                    <a:lnTo>
                      <a:pt x="44450" y="361950"/>
                    </a:lnTo>
                    <a:cubicBezTo>
                      <a:pt x="45508" y="358775"/>
                      <a:pt x="46969" y="355707"/>
                      <a:pt x="47625" y="352425"/>
                    </a:cubicBezTo>
                    <a:cubicBezTo>
                      <a:pt x="48683" y="347133"/>
                      <a:pt x="49913" y="341873"/>
                      <a:pt x="50800" y="336550"/>
                    </a:cubicBezTo>
                    <a:cubicBezTo>
                      <a:pt x="53699" y="319158"/>
                      <a:pt x="55761" y="299937"/>
                      <a:pt x="57150" y="282575"/>
                    </a:cubicBezTo>
                    <a:cubicBezTo>
                      <a:pt x="59196" y="257002"/>
                      <a:pt x="58340" y="239122"/>
                      <a:pt x="63500" y="215900"/>
                    </a:cubicBezTo>
                    <a:cubicBezTo>
                      <a:pt x="64560" y="211129"/>
                      <a:pt x="68606" y="199612"/>
                      <a:pt x="73025" y="196850"/>
                    </a:cubicBezTo>
                    <a:cubicBezTo>
                      <a:pt x="79379" y="192879"/>
                      <a:pt x="96557" y="189673"/>
                      <a:pt x="104775" y="187325"/>
                    </a:cubicBezTo>
                    <a:cubicBezTo>
                      <a:pt x="116277" y="184039"/>
                      <a:pt x="113389" y="184757"/>
                      <a:pt x="123825" y="177800"/>
                    </a:cubicBezTo>
                    <a:cubicBezTo>
                      <a:pt x="138381" y="155965"/>
                      <a:pt x="129285" y="161163"/>
                      <a:pt x="146050" y="155575"/>
                    </a:cubicBezTo>
                    <a:cubicBezTo>
                      <a:pt x="147108" y="152400"/>
                      <a:pt x="147369" y="148835"/>
                      <a:pt x="149225" y="146050"/>
                    </a:cubicBezTo>
                    <a:cubicBezTo>
                      <a:pt x="151716" y="142314"/>
                      <a:pt x="158494" y="141008"/>
                      <a:pt x="158750" y="136525"/>
                    </a:cubicBezTo>
                    <a:cubicBezTo>
                      <a:pt x="160683" y="102697"/>
                      <a:pt x="158469" y="68684"/>
                      <a:pt x="155575" y="34925"/>
                    </a:cubicBezTo>
                    <a:cubicBezTo>
                      <a:pt x="154616" y="23741"/>
                      <a:pt x="146488" y="25619"/>
                      <a:pt x="139700" y="22225"/>
                    </a:cubicBezTo>
                    <a:cubicBezTo>
                      <a:pt x="136287" y="20518"/>
                      <a:pt x="133588" y="17582"/>
                      <a:pt x="130175" y="15875"/>
                    </a:cubicBezTo>
                    <a:cubicBezTo>
                      <a:pt x="127182" y="14378"/>
                      <a:pt x="123643" y="14197"/>
                      <a:pt x="120650" y="12700"/>
                    </a:cubicBezTo>
                    <a:cubicBezTo>
                      <a:pt x="117237" y="10993"/>
                      <a:pt x="114612" y="7900"/>
                      <a:pt x="111125" y="6350"/>
                    </a:cubicBezTo>
                    <a:cubicBezTo>
                      <a:pt x="105008" y="3632"/>
                      <a:pt x="92075" y="0"/>
                      <a:pt x="92075" y="0"/>
                    </a:cubicBezTo>
                    <a:cubicBezTo>
                      <a:pt x="83021" y="1006"/>
                      <a:pt x="64613" y="1031"/>
                      <a:pt x="53975" y="6350"/>
                    </a:cubicBezTo>
                    <a:cubicBezTo>
                      <a:pt x="50562" y="8057"/>
                      <a:pt x="47625" y="10583"/>
                      <a:pt x="44450" y="12700"/>
                    </a:cubicBezTo>
                    <a:cubicBezTo>
                      <a:pt x="36470" y="36641"/>
                      <a:pt x="48163" y="8059"/>
                      <a:pt x="31750" y="28575"/>
                    </a:cubicBezTo>
                    <a:cubicBezTo>
                      <a:pt x="29659" y="31188"/>
                      <a:pt x="30072" y="35107"/>
                      <a:pt x="28575" y="38100"/>
                    </a:cubicBezTo>
                    <a:cubicBezTo>
                      <a:pt x="16265" y="62719"/>
                      <a:pt x="27030" y="33209"/>
                      <a:pt x="19050" y="57150"/>
                    </a:cubicBezTo>
                    <a:cubicBezTo>
                      <a:pt x="17992" y="70908"/>
                      <a:pt x="15875" y="84626"/>
                      <a:pt x="15875" y="98425"/>
                    </a:cubicBezTo>
                    <a:cubicBezTo>
                      <a:pt x="15875" y="118561"/>
                      <a:pt x="17227" y="138697"/>
                      <a:pt x="19050" y="158750"/>
                    </a:cubicBezTo>
                    <a:cubicBezTo>
                      <a:pt x="19353" y="162083"/>
                      <a:pt x="20728" y="165282"/>
                      <a:pt x="22225" y="168275"/>
                    </a:cubicBezTo>
                    <a:cubicBezTo>
                      <a:pt x="25815" y="175455"/>
                      <a:pt x="27285" y="176510"/>
                      <a:pt x="31750" y="180975"/>
                    </a:cubicBezTo>
                    <a:lnTo>
                      <a:pt x="31750" y="180975"/>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6718156" y="4021134"/>
                <a:ext cx="251206" cy="419100"/>
              </a:xfrm>
              <a:custGeom>
                <a:avLst/>
                <a:gdLst>
                  <a:gd name="connsiteX0" fmla="*/ 144 w 251206"/>
                  <a:gd name="connsiteY0" fmla="*/ 409575 h 419100"/>
                  <a:gd name="connsiteX1" fmla="*/ 144 w 251206"/>
                  <a:gd name="connsiteY1" fmla="*/ 409575 h 419100"/>
                  <a:gd name="connsiteX2" fmla="*/ 31894 w 251206"/>
                  <a:gd name="connsiteY2" fmla="*/ 412750 h 419100"/>
                  <a:gd name="connsiteX3" fmla="*/ 57294 w 251206"/>
                  <a:gd name="connsiteY3" fmla="*/ 419100 h 419100"/>
                  <a:gd name="connsiteX4" fmla="*/ 89044 w 251206"/>
                  <a:gd name="connsiteY4" fmla="*/ 415925 h 419100"/>
                  <a:gd name="connsiteX5" fmla="*/ 101744 w 251206"/>
                  <a:gd name="connsiteY5" fmla="*/ 412750 h 419100"/>
                  <a:gd name="connsiteX6" fmla="*/ 174769 w 251206"/>
                  <a:gd name="connsiteY6" fmla="*/ 406400 h 419100"/>
                  <a:gd name="connsiteX7" fmla="*/ 190644 w 251206"/>
                  <a:gd name="connsiteY7" fmla="*/ 403225 h 419100"/>
                  <a:gd name="connsiteX8" fmla="*/ 200169 w 251206"/>
                  <a:gd name="connsiteY8" fmla="*/ 396875 h 419100"/>
                  <a:gd name="connsiteX9" fmla="*/ 209694 w 251206"/>
                  <a:gd name="connsiteY9" fmla="*/ 377825 h 419100"/>
                  <a:gd name="connsiteX10" fmla="*/ 212869 w 251206"/>
                  <a:gd name="connsiteY10" fmla="*/ 355600 h 419100"/>
                  <a:gd name="connsiteX11" fmla="*/ 216044 w 251206"/>
                  <a:gd name="connsiteY11" fmla="*/ 339725 h 419100"/>
                  <a:gd name="connsiteX12" fmla="*/ 219219 w 251206"/>
                  <a:gd name="connsiteY12" fmla="*/ 320675 h 419100"/>
                  <a:gd name="connsiteX13" fmla="*/ 216044 w 251206"/>
                  <a:gd name="connsiteY13" fmla="*/ 288925 h 419100"/>
                  <a:gd name="connsiteX14" fmla="*/ 206519 w 251206"/>
                  <a:gd name="connsiteY14" fmla="*/ 282575 h 419100"/>
                  <a:gd name="connsiteX15" fmla="*/ 187469 w 251206"/>
                  <a:gd name="connsiteY15" fmla="*/ 276225 h 419100"/>
                  <a:gd name="connsiteX16" fmla="*/ 136669 w 251206"/>
                  <a:gd name="connsiteY16" fmla="*/ 279400 h 419100"/>
                  <a:gd name="connsiteX17" fmla="*/ 123969 w 251206"/>
                  <a:gd name="connsiteY17" fmla="*/ 282575 h 419100"/>
                  <a:gd name="connsiteX18" fmla="*/ 82694 w 251206"/>
                  <a:gd name="connsiteY18" fmla="*/ 276225 h 419100"/>
                  <a:gd name="connsiteX19" fmla="*/ 6494 w 251206"/>
                  <a:gd name="connsiteY19" fmla="*/ 273050 h 419100"/>
                  <a:gd name="connsiteX20" fmla="*/ 144 w 251206"/>
                  <a:gd name="connsiteY20" fmla="*/ 263525 h 419100"/>
                  <a:gd name="connsiteX21" fmla="*/ 6494 w 251206"/>
                  <a:gd name="connsiteY21" fmla="*/ 209550 h 419100"/>
                  <a:gd name="connsiteX22" fmla="*/ 9669 w 251206"/>
                  <a:gd name="connsiteY22" fmla="*/ 187325 h 419100"/>
                  <a:gd name="connsiteX23" fmla="*/ 16019 w 251206"/>
                  <a:gd name="connsiteY23" fmla="*/ 168275 h 419100"/>
                  <a:gd name="connsiteX24" fmla="*/ 25544 w 251206"/>
                  <a:gd name="connsiteY24" fmla="*/ 161925 h 419100"/>
                  <a:gd name="connsiteX25" fmla="*/ 44594 w 251206"/>
                  <a:gd name="connsiteY25" fmla="*/ 155575 h 419100"/>
                  <a:gd name="connsiteX26" fmla="*/ 114444 w 251206"/>
                  <a:gd name="connsiteY26" fmla="*/ 158750 h 419100"/>
                  <a:gd name="connsiteX27" fmla="*/ 133494 w 251206"/>
                  <a:gd name="connsiteY27" fmla="*/ 165100 h 419100"/>
                  <a:gd name="connsiteX28" fmla="*/ 152544 w 251206"/>
                  <a:gd name="connsiteY28" fmla="*/ 171450 h 419100"/>
                  <a:gd name="connsiteX29" fmla="*/ 162069 w 251206"/>
                  <a:gd name="connsiteY29" fmla="*/ 174625 h 419100"/>
                  <a:gd name="connsiteX30" fmla="*/ 222394 w 251206"/>
                  <a:gd name="connsiteY30" fmla="*/ 180975 h 419100"/>
                  <a:gd name="connsiteX31" fmla="*/ 231919 w 251206"/>
                  <a:gd name="connsiteY31" fmla="*/ 184150 h 419100"/>
                  <a:gd name="connsiteX32" fmla="*/ 244619 w 251206"/>
                  <a:gd name="connsiteY32" fmla="*/ 155575 h 419100"/>
                  <a:gd name="connsiteX33" fmla="*/ 247794 w 251206"/>
                  <a:gd name="connsiteY33" fmla="*/ 146050 h 419100"/>
                  <a:gd name="connsiteX34" fmla="*/ 247794 w 251206"/>
                  <a:gd name="connsiteY34" fmla="*/ 73025 h 419100"/>
                  <a:gd name="connsiteX35" fmla="*/ 241444 w 251206"/>
                  <a:gd name="connsiteY35" fmla="*/ 47625 h 419100"/>
                  <a:gd name="connsiteX36" fmla="*/ 225569 w 251206"/>
                  <a:gd name="connsiteY36" fmla="*/ 31750 h 419100"/>
                  <a:gd name="connsiteX37" fmla="*/ 216044 w 251206"/>
                  <a:gd name="connsiteY37" fmla="*/ 28575 h 419100"/>
                  <a:gd name="connsiteX38" fmla="*/ 206519 w 251206"/>
                  <a:gd name="connsiteY38" fmla="*/ 22225 h 419100"/>
                  <a:gd name="connsiteX39" fmla="*/ 187469 w 251206"/>
                  <a:gd name="connsiteY39" fmla="*/ 15875 h 419100"/>
                  <a:gd name="connsiteX40" fmla="*/ 168419 w 251206"/>
                  <a:gd name="connsiteY40" fmla="*/ 19050 h 419100"/>
                  <a:gd name="connsiteX41" fmla="*/ 158894 w 251206"/>
                  <a:gd name="connsiteY41" fmla="*/ 22225 h 419100"/>
                  <a:gd name="connsiteX42" fmla="*/ 123969 w 251206"/>
                  <a:gd name="connsiteY42" fmla="*/ 19050 h 419100"/>
                  <a:gd name="connsiteX43" fmla="*/ 104919 w 251206"/>
                  <a:gd name="connsiteY43" fmla="*/ 12700 h 419100"/>
                  <a:gd name="connsiteX44" fmla="*/ 95394 w 251206"/>
                  <a:gd name="connsiteY44" fmla="*/ 9525 h 419100"/>
                  <a:gd name="connsiteX45" fmla="*/ 82694 w 251206"/>
                  <a:gd name="connsiteY45" fmla="*/ 6350 h 419100"/>
                  <a:gd name="connsiteX46" fmla="*/ 63644 w 251206"/>
                  <a:gd name="connsiteY46" fmla="*/ 0 h 419100"/>
                  <a:gd name="connsiteX47" fmla="*/ 63644 w 251206"/>
                  <a:gd name="connsiteY47"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1206" h="419100">
                    <a:moveTo>
                      <a:pt x="144" y="409575"/>
                    </a:moveTo>
                    <a:lnTo>
                      <a:pt x="144" y="409575"/>
                    </a:lnTo>
                    <a:cubicBezTo>
                      <a:pt x="10727" y="410633"/>
                      <a:pt x="21403" y="411001"/>
                      <a:pt x="31894" y="412750"/>
                    </a:cubicBezTo>
                    <a:cubicBezTo>
                      <a:pt x="40502" y="414185"/>
                      <a:pt x="57294" y="419100"/>
                      <a:pt x="57294" y="419100"/>
                    </a:cubicBezTo>
                    <a:cubicBezTo>
                      <a:pt x="67877" y="418042"/>
                      <a:pt x="78515" y="417429"/>
                      <a:pt x="89044" y="415925"/>
                    </a:cubicBezTo>
                    <a:cubicBezTo>
                      <a:pt x="93364" y="415308"/>
                      <a:pt x="97410" y="413260"/>
                      <a:pt x="101744" y="412750"/>
                    </a:cubicBezTo>
                    <a:cubicBezTo>
                      <a:pt x="162926" y="405552"/>
                      <a:pt x="122118" y="413420"/>
                      <a:pt x="174769" y="406400"/>
                    </a:cubicBezTo>
                    <a:cubicBezTo>
                      <a:pt x="180118" y="405687"/>
                      <a:pt x="185352" y="404283"/>
                      <a:pt x="190644" y="403225"/>
                    </a:cubicBezTo>
                    <a:cubicBezTo>
                      <a:pt x="193819" y="401108"/>
                      <a:pt x="197471" y="399573"/>
                      <a:pt x="200169" y="396875"/>
                    </a:cubicBezTo>
                    <a:cubicBezTo>
                      <a:pt x="206324" y="390720"/>
                      <a:pt x="207112" y="385572"/>
                      <a:pt x="209694" y="377825"/>
                    </a:cubicBezTo>
                    <a:cubicBezTo>
                      <a:pt x="210752" y="370417"/>
                      <a:pt x="211639" y="362982"/>
                      <a:pt x="212869" y="355600"/>
                    </a:cubicBezTo>
                    <a:cubicBezTo>
                      <a:pt x="213756" y="350277"/>
                      <a:pt x="215079" y="345034"/>
                      <a:pt x="216044" y="339725"/>
                    </a:cubicBezTo>
                    <a:cubicBezTo>
                      <a:pt x="217196" y="333391"/>
                      <a:pt x="218161" y="327025"/>
                      <a:pt x="219219" y="320675"/>
                    </a:cubicBezTo>
                    <a:cubicBezTo>
                      <a:pt x="218161" y="310092"/>
                      <a:pt x="219407" y="299015"/>
                      <a:pt x="216044" y="288925"/>
                    </a:cubicBezTo>
                    <a:cubicBezTo>
                      <a:pt x="214837" y="285305"/>
                      <a:pt x="210006" y="284125"/>
                      <a:pt x="206519" y="282575"/>
                    </a:cubicBezTo>
                    <a:cubicBezTo>
                      <a:pt x="200402" y="279857"/>
                      <a:pt x="187469" y="276225"/>
                      <a:pt x="187469" y="276225"/>
                    </a:cubicBezTo>
                    <a:cubicBezTo>
                      <a:pt x="170536" y="277283"/>
                      <a:pt x="153551" y="277712"/>
                      <a:pt x="136669" y="279400"/>
                    </a:cubicBezTo>
                    <a:cubicBezTo>
                      <a:pt x="132327" y="279834"/>
                      <a:pt x="128333" y="282575"/>
                      <a:pt x="123969" y="282575"/>
                    </a:cubicBezTo>
                    <a:cubicBezTo>
                      <a:pt x="76131" y="282575"/>
                      <a:pt x="117740" y="278642"/>
                      <a:pt x="82694" y="276225"/>
                    </a:cubicBezTo>
                    <a:cubicBezTo>
                      <a:pt x="57332" y="274476"/>
                      <a:pt x="31894" y="274108"/>
                      <a:pt x="6494" y="273050"/>
                    </a:cubicBezTo>
                    <a:cubicBezTo>
                      <a:pt x="4377" y="269875"/>
                      <a:pt x="416" y="267331"/>
                      <a:pt x="144" y="263525"/>
                    </a:cubicBezTo>
                    <a:cubicBezTo>
                      <a:pt x="-907" y="248816"/>
                      <a:pt x="4045" y="225467"/>
                      <a:pt x="6494" y="209550"/>
                    </a:cubicBezTo>
                    <a:cubicBezTo>
                      <a:pt x="7632" y="202153"/>
                      <a:pt x="7986" y="194617"/>
                      <a:pt x="9669" y="187325"/>
                    </a:cubicBezTo>
                    <a:cubicBezTo>
                      <a:pt x="11174" y="180803"/>
                      <a:pt x="10450" y="171988"/>
                      <a:pt x="16019" y="168275"/>
                    </a:cubicBezTo>
                    <a:cubicBezTo>
                      <a:pt x="19194" y="166158"/>
                      <a:pt x="22057" y="163475"/>
                      <a:pt x="25544" y="161925"/>
                    </a:cubicBezTo>
                    <a:cubicBezTo>
                      <a:pt x="31661" y="159207"/>
                      <a:pt x="44594" y="155575"/>
                      <a:pt x="44594" y="155575"/>
                    </a:cubicBezTo>
                    <a:cubicBezTo>
                      <a:pt x="67877" y="156633"/>
                      <a:pt x="91269" y="156267"/>
                      <a:pt x="114444" y="158750"/>
                    </a:cubicBezTo>
                    <a:cubicBezTo>
                      <a:pt x="121099" y="159463"/>
                      <a:pt x="127144" y="162983"/>
                      <a:pt x="133494" y="165100"/>
                    </a:cubicBezTo>
                    <a:lnTo>
                      <a:pt x="152544" y="171450"/>
                    </a:lnTo>
                    <a:cubicBezTo>
                      <a:pt x="155719" y="172508"/>
                      <a:pt x="158734" y="174347"/>
                      <a:pt x="162069" y="174625"/>
                    </a:cubicBezTo>
                    <a:cubicBezTo>
                      <a:pt x="207627" y="178421"/>
                      <a:pt x="187553" y="175998"/>
                      <a:pt x="222394" y="180975"/>
                    </a:cubicBezTo>
                    <a:cubicBezTo>
                      <a:pt x="225569" y="182033"/>
                      <a:pt x="228572" y="184150"/>
                      <a:pt x="231919" y="184150"/>
                    </a:cubicBezTo>
                    <a:cubicBezTo>
                      <a:pt x="249111" y="184150"/>
                      <a:pt x="242120" y="169322"/>
                      <a:pt x="244619" y="155575"/>
                    </a:cubicBezTo>
                    <a:cubicBezTo>
                      <a:pt x="245218" y="152282"/>
                      <a:pt x="246736" y="149225"/>
                      <a:pt x="247794" y="146050"/>
                    </a:cubicBezTo>
                    <a:cubicBezTo>
                      <a:pt x="250861" y="96972"/>
                      <a:pt x="253622" y="107992"/>
                      <a:pt x="247794" y="73025"/>
                    </a:cubicBezTo>
                    <a:cubicBezTo>
                      <a:pt x="246888" y="67591"/>
                      <a:pt x="244511" y="53759"/>
                      <a:pt x="241444" y="47625"/>
                    </a:cubicBezTo>
                    <a:cubicBezTo>
                      <a:pt x="237211" y="39158"/>
                      <a:pt x="234036" y="35983"/>
                      <a:pt x="225569" y="31750"/>
                    </a:cubicBezTo>
                    <a:cubicBezTo>
                      <a:pt x="222576" y="30253"/>
                      <a:pt x="219037" y="30072"/>
                      <a:pt x="216044" y="28575"/>
                    </a:cubicBezTo>
                    <a:cubicBezTo>
                      <a:pt x="212631" y="26868"/>
                      <a:pt x="210006" y="23775"/>
                      <a:pt x="206519" y="22225"/>
                    </a:cubicBezTo>
                    <a:cubicBezTo>
                      <a:pt x="200402" y="19507"/>
                      <a:pt x="187469" y="15875"/>
                      <a:pt x="187469" y="15875"/>
                    </a:cubicBezTo>
                    <a:cubicBezTo>
                      <a:pt x="181119" y="16933"/>
                      <a:pt x="174703" y="17653"/>
                      <a:pt x="168419" y="19050"/>
                    </a:cubicBezTo>
                    <a:cubicBezTo>
                      <a:pt x="165152" y="19776"/>
                      <a:pt x="162241" y="22225"/>
                      <a:pt x="158894" y="22225"/>
                    </a:cubicBezTo>
                    <a:cubicBezTo>
                      <a:pt x="147204" y="22225"/>
                      <a:pt x="135611" y="20108"/>
                      <a:pt x="123969" y="19050"/>
                    </a:cubicBezTo>
                    <a:lnTo>
                      <a:pt x="104919" y="12700"/>
                    </a:lnTo>
                    <a:cubicBezTo>
                      <a:pt x="101744" y="11642"/>
                      <a:pt x="98641" y="10337"/>
                      <a:pt x="95394" y="9525"/>
                    </a:cubicBezTo>
                    <a:cubicBezTo>
                      <a:pt x="91161" y="8467"/>
                      <a:pt x="86874" y="7604"/>
                      <a:pt x="82694" y="6350"/>
                    </a:cubicBezTo>
                    <a:cubicBezTo>
                      <a:pt x="76283" y="4427"/>
                      <a:pt x="63644" y="0"/>
                      <a:pt x="63644" y="0"/>
                    </a:cubicBezTo>
                    <a:lnTo>
                      <a:pt x="63644" y="0"/>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7026275" y="4202109"/>
                <a:ext cx="428625" cy="98425"/>
              </a:xfrm>
              <a:custGeom>
                <a:avLst/>
                <a:gdLst>
                  <a:gd name="connsiteX0" fmla="*/ 0 w 428625"/>
                  <a:gd name="connsiteY0" fmla="*/ 92075 h 98425"/>
                  <a:gd name="connsiteX1" fmla="*/ 0 w 428625"/>
                  <a:gd name="connsiteY1" fmla="*/ 92075 h 98425"/>
                  <a:gd name="connsiteX2" fmla="*/ 41275 w 428625"/>
                  <a:gd name="connsiteY2" fmla="*/ 95250 h 98425"/>
                  <a:gd name="connsiteX3" fmla="*/ 53975 w 428625"/>
                  <a:gd name="connsiteY3" fmla="*/ 98425 h 98425"/>
                  <a:gd name="connsiteX4" fmla="*/ 133350 w 428625"/>
                  <a:gd name="connsiteY4" fmla="*/ 95250 h 98425"/>
                  <a:gd name="connsiteX5" fmla="*/ 177800 w 428625"/>
                  <a:gd name="connsiteY5" fmla="*/ 82550 h 98425"/>
                  <a:gd name="connsiteX6" fmla="*/ 187325 w 428625"/>
                  <a:gd name="connsiteY6" fmla="*/ 79375 h 98425"/>
                  <a:gd name="connsiteX7" fmla="*/ 206375 w 428625"/>
                  <a:gd name="connsiteY7" fmla="*/ 69850 h 98425"/>
                  <a:gd name="connsiteX8" fmla="*/ 241300 w 428625"/>
                  <a:gd name="connsiteY8" fmla="*/ 63500 h 98425"/>
                  <a:gd name="connsiteX9" fmla="*/ 260350 w 428625"/>
                  <a:gd name="connsiteY9" fmla="*/ 57150 h 98425"/>
                  <a:gd name="connsiteX10" fmla="*/ 269875 w 428625"/>
                  <a:gd name="connsiteY10" fmla="*/ 53975 h 98425"/>
                  <a:gd name="connsiteX11" fmla="*/ 311150 w 428625"/>
                  <a:gd name="connsiteY11" fmla="*/ 47625 h 98425"/>
                  <a:gd name="connsiteX12" fmla="*/ 330200 w 428625"/>
                  <a:gd name="connsiteY12" fmla="*/ 44450 h 98425"/>
                  <a:gd name="connsiteX13" fmla="*/ 349250 w 428625"/>
                  <a:gd name="connsiteY13" fmla="*/ 38100 h 98425"/>
                  <a:gd name="connsiteX14" fmla="*/ 358775 w 428625"/>
                  <a:gd name="connsiteY14" fmla="*/ 34925 h 98425"/>
                  <a:gd name="connsiteX15" fmla="*/ 368300 w 428625"/>
                  <a:gd name="connsiteY15" fmla="*/ 31750 h 98425"/>
                  <a:gd name="connsiteX16" fmla="*/ 381000 w 428625"/>
                  <a:gd name="connsiteY16" fmla="*/ 28575 h 98425"/>
                  <a:gd name="connsiteX17" fmla="*/ 400050 w 428625"/>
                  <a:gd name="connsiteY17" fmla="*/ 22225 h 98425"/>
                  <a:gd name="connsiteX18" fmla="*/ 409575 w 428625"/>
                  <a:gd name="connsiteY18" fmla="*/ 19050 h 98425"/>
                  <a:gd name="connsiteX19" fmla="*/ 415925 w 428625"/>
                  <a:gd name="connsiteY19" fmla="*/ 9525 h 98425"/>
                  <a:gd name="connsiteX20" fmla="*/ 428625 w 428625"/>
                  <a:gd name="connsiteY20" fmla="*/ 0 h 98425"/>
                  <a:gd name="connsiteX21" fmla="*/ 428625 w 428625"/>
                  <a:gd name="connsiteY21" fmla="*/ 0 h 9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625" h="98425">
                    <a:moveTo>
                      <a:pt x="0" y="92075"/>
                    </a:moveTo>
                    <a:lnTo>
                      <a:pt x="0" y="92075"/>
                    </a:lnTo>
                    <a:cubicBezTo>
                      <a:pt x="13758" y="93133"/>
                      <a:pt x="27571" y="93638"/>
                      <a:pt x="41275" y="95250"/>
                    </a:cubicBezTo>
                    <a:cubicBezTo>
                      <a:pt x="45609" y="95760"/>
                      <a:pt x="49611" y="98425"/>
                      <a:pt x="53975" y="98425"/>
                    </a:cubicBezTo>
                    <a:cubicBezTo>
                      <a:pt x="80454" y="98425"/>
                      <a:pt x="106892" y="96308"/>
                      <a:pt x="133350" y="95250"/>
                    </a:cubicBezTo>
                    <a:cubicBezTo>
                      <a:pt x="165244" y="87277"/>
                      <a:pt x="150471" y="91660"/>
                      <a:pt x="177800" y="82550"/>
                    </a:cubicBezTo>
                    <a:cubicBezTo>
                      <a:pt x="180975" y="81492"/>
                      <a:pt x="184540" y="81231"/>
                      <a:pt x="187325" y="79375"/>
                    </a:cubicBezTo>
                    <a:cubicBezTo>
                      <a:pt x="195888" y="73667"/>
                      <a:pt x="196516" y="72041"/>
                      <a:pt x="206375" y="69850"/>
                    </a:cubicBezTo>
                    <a:cubicBezTo>
                      <a:pt x="219444" y="66946"/>
                      <a:pt x="228588" y="66967"/>
                      <a:pt x="241300" y="63500"/>
                    </a:cubicBezTo>
                    <a:cubicBezTo>
                      <a:pt x="247758" y="61739"/>
                      <a:pt x="254000" y="59267"/>
                      <a:pt x="260350" y="57150"/>
                    </a:cubicBezTo>
                    <a:cubicBezTo>
                      <a:pt x="263525" y="56092"/>
                      <a:pt x="266554" y="54390"/>
                      <a:pt x="269875" y="53975"/>
                    </a:cubicBezTo>
                    <a:cubicBezTo>
                      <a:pt x="312895" y="48597"/>
                      <a:pt x="279151" y="53443"/>
                      <a:pt x="311150" y="47625"/>
                    </a:cubicBezTo>
                    <a:cubicBezTo>
                      <a:pt x="317484" y="46473"/>
                      <a:pt x="323955" y="46011"/>
                      <a:pt x="330200" y="44450"/>
                    </a:cubicBezTo>
                    <a:cubicBezTo>
                      <a:pt x="336694" y="42827"/>
                      <a:pt x="342900" y="40217"/>
                      <a:pt x="349250" y="38100"/>
                    </a:cubicBezTo>
                    <a:lnTo>
                      <a:pt x="358775" y="34925"/>
                    </a:lnTo>
                    <a:cubicBezTo>
                      <a:pt x="361950" y="33867"/>
                      <a:pt x="365053" y="32562"/>
                      <a:pt x="368300" y="31750"/>
                    </a:cubicBezTo>
                    <a:cubicBezTo>
                      <a:pt x="372533" y="30692"/>
                      <a:pt x="376820" y="29829"/>
                      <a:pt x="381000" y="28575"/>
                    </a:cubicBezTo>
                    <a:cubicBezTo>
                      <a:pt x="387411" y="26652"/>
                      <a:pt x="393700" y="24342"/>
                      <a:pt x="400050" y="22225"/>
                    </a:cubicBezTo>
                    <a:lnTo>
                      <a:pt x="409575" y="19050"/>
                    </a:lnTo>
                    <a:cubicBezTo>
                      <a:pt x="411692" y="15875"/>
                      <a:pt x="412945" y="11909"/>
                      <a:pt x="415925" y="9525"/>
                    </a:cubicBezTo>
                    <a:cubicBezTo>
                      <a:pt x="432272" y="-3553"/>
                      <a:pt x="420717" y="15817"/>
                      <a:pt x="428625" y="0"/>
                    </a:cubicBezTo>
                    <a:lnTo>
                      <a:pt x="428625" y="0"/>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7201253" y="4021134"/>
                <a:ext cx="66322" cy="542925"/>
              </a:xfrm>
              <a:custGeom>
                <a:avLst/>
                <a:gdLst>
                  <a:gd name="connsiteX0" fmla="*/ 48006 w 63881"/>
                  <a:gd name="connsiteY0" fmla="*/ 0 h 542925"/>
                  <a:gd name="connsiteX1" fmla="*/ 48006 w 63881"/>
                  <a:gd name="connsiteY1" fmla="*/ 0 h 542925"/>
                  <a:gd name="connsiteX2" fmla="*/ 57531 w 63881"/>
                  <a:gd name="connsiteY2" fmla="*/ 25400 h 542925"/>
                  <a:gd name="connsiteX3" fmla="*/ 60706 w 63881"/>
                  <a:gd name="connsiteY3" fmla="*/ 41275 h 542925"/>
                  <a:gd name="connsiteX4" fmla="*/ 63881 w 63881"/>
                  <a:gd name="connsiteY4" fmla="*/ 50800 h 542925"/>
                  <a:gd name="connsiteX5" fmla="*/ 63881 w 63881"/>
                  <a:gd name="connsiteY5" fmla="*/ 152400 h 542925"/>
                  <a:gd name="connsiteX6" fmla="*/ 57531 w 63881"/>
                  <a:gd name="connsiteY6" fmla="*/ 282575 h 542925"/>
                  <a:gd name="connsiteX7" fmla="*/ 54356 w 63881"/>
                  <a:gd name="connsiteY7" fmla="*/ 349250 h 542925"/>
                  <a:gd name="connsiteX8" fmla="*/ 51181 w 63881"/>
                  <a:gd name="connsiteY8" fmla="*/ 358775 h 542925"/>
                  <a:gd name="connsiteX9" fmla="*/ 38481 w 63881"/>
                  <a:gd name="connsiteY9" fmla="*/ 377825 h 542925"/>
                  <a:gd name="connsiteX10" fmla="*/ 28956 w 63881"/>
                  <a:gd name="connsiteY10" fmla="*/ 384175 h 542925"/>
                  <a:gd name="connsiteX11" fmla="*/ 22606 w 63881"/>
                  <a:gd name="connsiteY11" fmla="*/ 454025 h 542925"/>
                  <a:gd name="connsiteX12" fmla="*/ 16256 w 63881"/>
                  <a:gd name="connsiteY12" fmla="*/ 473075 h 542925"/>
                  <a:gd name="connsiteX13" fmla="*/ 381 w 63881"/>
                  <a:gd name="connsiteY13" fmla="*/ 501650 h 542925"/>
                  <a:gd name="connsiteX14" fmla="*/ 381 w 63881"/>
                  <a:gd name="connsiteY14" fmla="*/ 542925 h 542925"/>
                  <a:gd name="connsiteX15" fmla="*/ 381 w 63881"/>
                  <a:gd name="connsiteY15" fmla="*/ 542925 h 542925"/>
                  <a:gd name="connsiteX0" fmla="*/ 48006 w 63881"/>
                  <a:gd name="connsiteY0" fmla="*/ 0 h 542925"/>
                  <a:gd name="connsiteX1" fmla="*/ 48006 w 63881"/>
                  <a:gd name="connsiteY1" fmla="*/ 0 h 542925"/>
                  <a:gd name="connsiteX2" fmla="*/ 57531 w 63881"/>
                  <a:gd name="connsiteY2" fmla="*/ 25400 h 542925"/>
                  <a:gd name="connsiteX3" fmla="*/ 60706 w 63881"/>
                  <a:gd name="connsiteY3" fmla="*/ 41275 h 542925"/>
                  <a:gd name="connsiteX4" fmla="*/ 63881 w 63881"/>
                  <a:gd name="connsiteY4" fmla="*/ 50800 h 542925"/>
                  <a:gd name="connsiteX5" fmla="*/ 63881 w 63881"/>
                  <a:gd name="connsiteY5" fmla="*/ 152400 h 542925"/>
                  <a:gd name="connsiteX6" fmla="*/ 57531 w 63881"/>
                  <a:gd name="connsiteY6" fmla="*/ 282575 h 542925"/>
                  <a:gd name="connsiteX7" fmla="*/ 54356 w 63881"/>
                  <a:gd name="connsiteY7" fmla="*/ 349250 h 542925"/>
                  <a:gd name="connsiteX8" fmla="*/ 38481 w 63881"/>
                  <a:gd name="connsiteY8" fmla="*/ 377825 h 542925"/>
                  <a:gd name="connsiteX9" fmla="*/ 28956 w 63881"/>
                  <a:gd name="connsiteY9" fmla="*/ 384175 h 542925"/>
                  <a:gd name="connsiteX10" fmla="*/ 22606 w 63881"/>
                  <a:gd name="connsiteY10" fmla="*/ 454025 h 542925"/>
                  <a:gd name="connsiteX11" fmla="*/ 16256 w 63881"/>
                  <a:gd name="connsiteY11" fmla="*/ 473075 h 542925"/>
                  <a:gd name="connsiteX12" fmla="*/ 381 w 63881"/>
                  <a:gd name="connsiteY12" fmla="*/ 501650 h 542925"/>
                  <a:gd name="connsiteX13" fmla="*/ 381 w 63881"/>
                  <a:gd name="connsiteY13" fmla="*/ 542925 h 542925"/>
                  <a:gd name="connsiteX14" fmla="*/ 381 w 63881"/>
                  <a:gd name="connsiteY14" fmla="*/ 542925 h 542925"/>
                  <a:gd name="connsiteX0" fmla="*/ 48006 w 63881"/>
                  <a:gd name="connsiteY0" fmla="*/ 0 h 542925"/>
                  <a:gd name="connsiteX1" fmla="*/ 48006 w 63881"/>
                  <a:gd name="connsiteY1" fmla="*/ 0 h 542925"/>
                  <a:gd name="connsiteX2" fmla="*/ 57531 w 63881"/>
                  <a:gd name="connsiteY2" fmla="*/ 25400 h 542925"/>
                  <a:gd name="connsiteX3" fmla="*/ 60706 w 63881"/>
                  <a:gd name="connsiteY3" fmla="*/ 41275 h 542925"/>
                  <a:gd name="connsiteX4" fmla="*/ 63881 w 63881"/>
                  <a:gd name="connsiteY4" fmla="*/ 50800 h 542925"/>
                  <a:gd name="connsiteX5" fmla="*/ 63881 w 63881"/>
                  <a:gd name="connsiteY5" fmla="*/ 152400 h 542925"/>
                  <a:gd name="connsiteX6" fmla="*/ 57531 w 63881"/>
                  <a:gd name="connsiteY6" fmla="*/ 282575 h 542925"/>
                  <a:gd name="connsiteX7" fmla="*/ 38481 w 63881"/>
                  <a:gd name="connsiteY7" fmla="*/ 377825 h 542925"/>
                  <a:gd name="connsiteX8" fmla="*/ 28956 w 63881"/>
                  <a:gd name="connsiteY8" fmla="*/ 384175 h 542925"/>
                  <a:gd name="connsiteX9" fmla="*/ 22606 w 63881"/>
                  <a:gd name="connsiteY9" fmla="*/ 454025 h 542925"/>
                  <a:gd name="connsiteX10" fmla="*/ 16256 w 63881"/>
                  <a:gd name="connsiteY10" fmla="*/ 473075 h 542925"/>
                  <a:gd name="connsiteX11" fmla="*/ 381 w 63881"/>
                  <a:gd name="connsiteY11" fmla="*/ 501650 h 542925"/>
                  <a:gd name="connsiteX12" fmla="*/ 381 w 63881"/>
                  <a:gd name="connsiteY12" fmla="*/ 542925 h 542925"/>
                  <a:gd name="connsiteX13" fmla="*/ 381 w 63881"/>
                  <a:gd name="connsiteY13" fmla="*/ 542925 h 542925"/>
                  <a:gd name="connsiteX0" fmla="*/ 48006 w 63881"/>
                  <a:gd name="connsiteY0" fmla="*/ 0 h 542925"/>
                  <a:gd name="connsiteX1" fmla="*/ 48006 w 63881"/>
                  <a:gd name="connsiteY1" fmla="*/ 0 h 542925"/>
                  <a:gd name="connsiteX2" fmla="*/ 57531 w 63881"/>
                  <a:gd name="connsiteY2" fmla="*/ 25400 h 542925"/>
                  <a:gd name="connsiteX3" fmla="*/ 60706 w 63881"/>
                  <a:gd name="connsiteY3" fmla="*/ 41275 h 542925"/>
                  <a:gd name="connsiteX4" fmla="*/ 63881 w 63881"/>
                  <a:gd name="connsiteY4" fmla="*/ 50800 h 542925"/>
                  <a:gd name="connsiteX5" fmla="*/ 63881 w 63881"/>
                  <a:gd name="connsiteY5" fmla="*/ 152400 h 542925"/>
                  <a:gd name="connsiteX6" fmla="*/ 57531 w 63881"/>
                  <a:gd name="connsiteY6" fmla="*/ 282575 h 542925"/>
                  <a:gd name="connsiteX7" fmla="*/ 38481 w 63881"/>
                  <a:gd name="connsiteY7" fmla="*/ 377825 h 542925"/>
                  <a:gd name="connsiteX8" fmla="*/ 22606 w 63881"/>
                  <a:gd name="connsiteY8" fmla="*/ 454025 h 542925"/>
                  <a:gd name="connsiteX9" fmla="*/ 16256 w 63881"/>
                  <a:gd name="connsiteY9" fmla="*/ 473075 h 542925"/>
                  <a:gd name="connsiteX10" fmla="*/ 381 w 63881"/>
                  <a:gd name="connsiteY10" fmla="*/ 501650 h 542925"/>
                  <a:gd name="connsiteX11" fmla="*/ 381 w 63881"/>
                  <a:gd name="connsiteY11" fmla="*/ 542925 h 542925"/>
                  <a:gd name="connsiteX12" fmla="*/ 381 w 63881"/>
                  <a:gd name="connsiteY12" fmla="*/ 542925 h 542925"/>
                  <a:gd name="connsiteX0" fmla="*/ 48006 w 63881"/>
                  <a:gd name="connsiteY0" fmla="*/ 0 h 542925"/>
                  <a:gd name="connsiteX1" fmla="*/ 48006 w 63881"/>
                  <a:gd name="connsiteY1" fmla="*/ 0 h 542925"/>
                  <a:gd name="connsiteX2" fmla="*/ 57531 w 63881"/>
                  <a:gd name="connsiteY2" fmla="*/ 25400 h 542925"/>
                  <a:gd name="connsiteX3" fmla="*/ 60706 w 63881"/>
                  <a:gd name="connsiteY3" fmla="*/ 41275 h 542925"/>
                  <a:gd name="connsiteX4" fmla="*/ 63881 w 63881"/>
                  <a:gd name="connsiteY4" fmla="*/ 50800 h 542925"/>
                  <a:gd name="connsiteX5" fmla="*/ 63881 w 63881"/>
                  <a:gd name="connsiteY5" fmla="*/ 152400 h 542925"/>
                  <a:gd name="connsiteX6" fmla="*/ 57531 w 63881"/>
                  <a:gd name="connsiteY6" fmla="*/ 282575 h 542925"/>
                  <a:gd name="connsiteX7" fmla="*/ 38481 w 63881"/>
                  <a:gd name="connsiteY7" fmla="*/ 377825 h 542925"/>
                  <a:gd name="connsiteX8" fmla="*/ 16256 w 63881"/>
                  <a:gd name="connsiteY8" fmla="*/ 473075 h 542925"/>
                  <a:gd name="connsiteX9" fmla="*/ 381 w 63881"/>
                  <a:gd name="connsiteY9" fmla="*/ 501650 h 542925"/>
                  <a:gd name="connsiteX10" fmla="*/ 381 w 63881"/>
                  <a:gd name="connsiteY10" fmla="*/ 542925 h 542925"/>
                  <a:gd name="connsiteX11" fmla="*/ 381 w 63881"/>
                  <a:gd name="connsiteY11" fmla="*/ 542925 h 542925"/>
                  <a:gd name="connsiteX0" fmla="*/ 50447 w 66322"/>
                  <a:gd name="connsiteY0" fmla="*/ 0 h 542925"/>
                  <a:gd name="connsiteX1" fmla="*/ 50447 w 66322"/>
                  <a:gd name="connsiteY1" fmla="*/ 0 h 542925"/>
                  <a:gd name="connsiteX2" fmla="*/ 59972 w 66322"/>
                  <a:gd name="connsiteY2" fmla="*/ 25400 h 542925"/>
                  <a:gd name="connsiteX3" fmla="*/ 63147 w 66322"/>
                  <a:gd name="connsiteY3" fmla="*/ 41275 h 542925"/>
                  <a:gd name="connsiteX4" fmla="*/ 66322 w 66322"/>
                  <a:gd name="connsiteY4" fmla="*/ 50800 h 542925"/>
                  <a:gd name="connsiteX5" fmla="*/ 66322 w 66322"/>
                  <a:gd name="connsiteY5" fmla="*/ 152400 h 542925"/>
                  <a:gd name="connsiteX6" fmla="*/ 59972 w 66322"/>
                  <a:gd name="connsiteY6" fmla="*/ 282575 h 542925"/>
                  <a:gd name="connsiteX7" fmla="*/ 40922 w 66322"/>
                  <a:gd name="connsiteY7" fmla="*/ 377825 h 542925"/>
                  <a:gd name="connsiteX8" fmla="*/ 2822 w 66322"/>
                  <a:gd name="connsiteY8" fmla="*/ 501650 h 542925"/>
                  <a:gd name="connsiteX9" fmla="*/ 2822 w 66322"/>
                  <a:gd name="connsiteY9" fmla="*/ 542925 h 542925"/>
                  <a:gd name="connsiteX10" fmla="*/ 2822 w 66322"/>
                  <a:gd name="connsiteY10" fmla="*/ 5429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22" h="542925">
                    <a:moveTo>
                      <a:pt x="50447" y="0"/>
                    </a:moveTo>
                    <a:lnTo>
                      <a:pt x="50447" y="0"/>
                    </a:lnTo>
                    <a:cubicBezTo>
                      <a:pt x="53622" y="8467"/>
                      <a:pt x="57313" y="16757"/>
                      <a:pt x="59972" y="25400"/>
                    </a:cubicBezTo>
                    <a:cubicBezTo>
                      <a:pt x="61559" y="30558"/>
                      <a:pt x="61838" y="36040"/>
                      <a:pt x="63147" y="41275"/>
                    </a:cubicBezTo>
                    <a:cubicBezTo>
                      <a:pt x="63959" y="44522"/>
                      <a:pt x="65264" y="47625"/>
                      <a:pt x="66322" y="50800"/>
                    </a:cubicBezTo>
                    <a:cubicBezTo>
                      <a:pt x="58930" y="146898"/>
                      <a:pt x="66322" y="27592"/>
                      <a:pt x="66322" y="152400"/>
                    </a:cubicBezTo>
                    <a:cubicBezTo>
                      <a:pt x="66322" y="165672"/>
                      <a:pt x="64205" y="245004"/>
                      <a:pt x="59972" y="282575"/>
                    </a:cubicBezTo>
                    <a:cubicBezTo>
                      <a:pt x="55739" y="320146"/>
                      <a:pt x="50447" y="341313"/>
                      <a:pt x="40922" y="377825"/>
                    </a:cubicBezTo>
                    <a:cubicBezTo>
                      <a:pt x="31397" y="414337"/>
                      <a:pt x="9172" y="474133"/>
                      <a:pt x="2822" y="501650"/>
                    </a:cubicBezTo>
                    <a:cubicBezTo>
                      <a:pt x="-3528" y="529167"/>
                      <a:pt x="2822" y="529167"/>
                      <a:pt x="2822" y="542925"/>
                    </a:cubicBezTo>
                    <a:lnTo>
                      <a:pt x="2822" y="542925"/>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3771876" y="3898106"/>
                <a:ext cx="331018" cy="330994"/>
              </a:xfrm>
              <a:custGeom>
                <a:avLst/>
                <a:gdLst>
                  <a:gd name="connsiteX0" fmla="*/ 223862 w 331018"/>
                  <a:gd name="connsiteY0" fmla="*/ 180975 h 330994"/>
                  <a:gd name="connsiteX1" fmla="*/ 223862 w 331018"/>
                  <a:gd name="connsiteY1" fmla="*/ 180975 h 330994"/>
                  <a:gd name="connsiteX2" fmla="*/ 207193 w 331018"/>
                  <a:gd name="connsiteY2" fmla="*/ 192882 h 330994"/>
                  <a:gd name="connsiteX3" fmla="*/ 192905 w 331018"/>
                  <a:gd name="connsiteY3" fmla="*/ 197644 h 330994"/>
                  <a:gd name="connsiteX4" fmla="*/ 150043 w 331018"/>
                  <a:gd name="connsiteY4" fmla="*/ 202407 h 330994"/>
                  <a:gd name="connsiteX5" fmla="*/ 90512 w 331018"/>
                  <a:gd name="connsiteY5" fmla="*/ 204788 h 330994"/>
                  <a:gd name="connsiteX6" fmla="*/ 76224 w 331018"/>
                  <a:gd name="connsiteY6" fmla="*/ 207169 h 330994"/>
                  <a:gd name="connsiteX7" fmla="*/ 52412 w 331018"/>
                  <a:gd name="connsiteY7" fmla="*/ 202407 h 330994"/>
                  <a:gd name="connsiteX8" fmla="*/ 38124 w 331018"/>
                  <a:gd name="connsiteY8" fmla="*/ 192882 h 330994"/>
                  <a:gd name="connsiteX9" fmla="*/ 26218 w 331018"/>
                  <a:gd name="connsiteY9" fmla="*/ 178594 h 330994"/>
                  <a:gd name="connsiteX10" fmla="*/ 16693 w 331018"/>
                  <a:gd name="connsiteY10" fmla="*/ 164307 h 330994"/>
                  <a:gd name="connsiteX11" fmla="*/ 7168 w 331018"/>
                  <a:gd name="connsiteY11" fmla="*/ 150019 h 330994"/>
                  <a:gd name="connsiteX12" fmla="*/ 2405 w 331018"/>
                  <a:gd name="connsiteY12" fmla="*/ 142875 h 330994"/>
                  <a:gd name="connsiteX13" fmla="*/ 24 w 331018"/>
                  <a:gd name="connsiteY13" fmla="*/ 135732 h 330994"/>
                  <a:gd name="connsiteX14" fmla="*/ 2405 w 331018"/>
                  <a:gd name="connsiteY14" fmla="*/ 97632 h 330994"/>
                  <a:gd name="connsiteX15" fmla="*/ 19074 w 331018"/>
                  <a:gd name="connsiteY15" fmla="*/ 78582 h 330994"/>
                  <a:gd name="connsiteX16" fmla="*/ 30980 w 331018"/>
                  <a:gd name="connsiteY16" fmla="*/ 64294 h 330994"/>
                  <a:gd name="connsiteX17" fmla="*/ 45268 w 331018"/>
                  <a:gd name="connsiteY17" fmla="*/ 52388 h 330994"/>
                  <a:gd name="connsiteX18" fmla="*/ 50030 w 331018"/>
                  <a:gd name="connsiteY18" fmla="*/ 45244 h 330994"/>
                  <a:gd name="connsiteX19" fmla="*/ 64318 w 331018"/>
                  <a:gd name="connsiteY19" fmla="*/ 35719 h 330994"/>
                  <a:gd name="connsiteX20" fmla="*/ 69080 w 331018"/>
                  <a:gd name="connsiteY20" fmla="*/ 28575 h 330994"/>
                  <a:gd name="connsiteX21" fmla="*/ 83368 w 331018"/>
                  <a:gd name="connsiteY21" fmla="*/ 23813 h 330994"/>
                  <a:gd name="connsiteX22" fmla="*/ 97655 w 331018"/>
                  <a:gd name="connsiteY22" fmla="*/ 14288 h 330994"/>
                  <a:gd name="connsiteX23" fmla="*/ 111943 w 331018"/>
                  <a:gd name="connsiteY23" fmla="*/ 9525 h 330994"/>
                  <a:gd name="connsiteX24" fmla="*/ 121468 w 331018"/>
                  <a:gd name="connsiteY24" fmla="*/ 7144 h 330994"/>
                  <a:gd name="connsiteX25" fmla="*/ 135755 w 331018"/>
                  <a:gd name="connsiteY25" fmla="*/ 2382 h 330994"/>
                  <a:gd name="connsiteX26" fmla="*/ 150043 w 331018"/>
                  <a:gd name="connsiteY26" fmla="*/ 0 h 330994"/>
                  <a:gd name="connsiteX27" fmla="*/ 233387 w 331018"/>
                  <a:gd name="connsiteY27" fmla="*/ 2382 h 330994"/>
                  <a:gd name="connsiteX28" fmla="*/ 247674 w 331018"/>
                  <a:gd name="connsiteY28" fmla="*/ 7144 h 330994"/>
                  <a:gd name="connsiteX29" fmla="*/ 254818 w 331018"/>
                  <a:gd name="connsiteY29" fmla="*/ 9525 h 330994"/>
                  <a:gd name="connsiteX30" fmla="*/ 269105 w 331018"/>
                  <a:gd name="connsiteY30" fmla="*/ 19050 h 330994"/>
                  <a:gd name="connsiteX31" fmla="*/ 297680 w 331018"/>
                  <a:gd name="connsiteY31" fmla="*/ 42863 h 330994"/>
                  <a:gd name="connsiteX32" fmla="*/ 307205 w 331018"/>
                  <a:gd name="connsiteY32" fmla="*/ 57150 h 330994"/>
                  <a:gd name="connsiteX33" fmla="*/ 311968 w 331018"/>
                  <a:gd name="connsiteY33" fmla="*/ 64294 h 330994"/>
                  <a:gd name="connsiteX34" fmla="*/ 319112 w 331018"/>
                  <a:gd name="connsiteY34" fmla="*/ 85725 h 330994"/>
                  <a:gd name="connsiteX35" fmla="*/ 321493 w 331018"/>
                  <a:gd name="connsiteY35" fmla="*/ 92869 h 330994"/>
                  <a:gd name="connsiteX36" fmla="*/ 323874 w 331018"/>
                  <a:gd name="connsiteY36" fmla="*/ 100013 h 330994"/>
                  <a:gd name="connsiteX37" fmla="*/ 328637 w 331018"/>
                  <a:gd name="connsiteY37" fmla="*/ 119063 h 330994"/>
                  <a:gd name="connsiteX38" fmla="*/ 331018 w 331018"/>
                  <a:gd name="connsiteY38" fmla="*/ 142875 h 330994"/>
                  <a:gd name="connsiteX39" fmla="*/ 323874 w 331018"/>
                  <a:gd name="connsiteY39" fmla="*/ 197644 h 330994"/>
                  <a:gd name="connsiteX40" fmla="*/ 321493 w 331018"/>
                  <a:gd name="connsiteY40" fmla="*/ 207169 h 330994"/>
                  <a:gd name="connsiteX41" fmla="*/ 316730 w 331018"/>
                  <a:gd name="connsiteY41" fmla="*/ 221457 h 330994"/>
                  <a:gd name="connsiteX42" fmla="*/ 314349 w 331018"/>
                  <a:gd name="connsiteY42" fmla="*/ 230982 h 330994"/>
                  <a:gd name="connsiteX43" fmla="*/ 307205 w 331018"/>
                  <a:gd name="connsiteY43" fmla="*/ 257175 h 330994"/>
                  <a:gd name="connsiteX44" fmla="*/ 304824 w 331018"/>
                  <a:gd name="connsiteY44" fmla="*/ 264319 h 330994"/>
                  <a:gd name="connsiteX45" fmla="*/ 297680 w 331018"/>
                  <a:gd name="connsiteY45" fmla="*/ 269082 h 330994"/>
                  <a:gd name="connsiteX46" fmla="*/ 285774 w 331018"/>
                  <a:gd name="connsiteY46" fmla="*/ 280988 h 330994"/>
                  <a:gd name="connsiteX47" fmla="*/ 273868 w 331018"/>
                  <a:gd name="connsiteY47" fmla="*/ 292894 h 330994"/>
                  <a:gd name="connsiteX48" fmla="*/ 261962 w 331018"/>
                  <a:gd name="connsiteY48" fmla="*/ 302419 h 330994"/>
                  <a:gd name="connsiteX49" fmla="*/ 257199 w 331018"/>
                  <a:gd name="connsiteY49" fmla="*/ 309563 h 330994"/>
                  <a:gd name="connsiteX50" fmla="*/ 250055 w 331018"/>
                  <a:gd name="connsiteY50" fmla="*/ 311944 h 330994"/>
                  <a:gd name="connsiteX51" fmla="*/ 226243 w 331018"/>
                  <a:gd name="connsiteY51" fmla="*/ 316707 h 330994"/>
                  <a:gd name="connsiteX52" fmla="*/ 202430 w 331018"/>
                  <a:gd name="connsiteY52" fmla="*/ 319088 h 330994"/>
                  <a:gd name="connsiteX53" fmla="*/ 188143 w 331018"/>
                  <a:gd name="connsiteY53" fmla="*/ 321469 h 330994"/>
                  <a:gd name="connsiteX54" fmla="*/ 171474 w 331018"/>
                  <a:gd name="connsiteY54" fmla="*/ 323850 h 330994"/>
                  <a:gd name="connsiteX55" fmla="*/ 123849 w 331018"/>
                  <a:gd name="connsiteY55" fmla="*/ 330994 h 330994"/>
                  <a:gd name="connsiteX56" fmla="*/ 61937 w 331018"/>
                  <a:gd name="connsiteY56" fmla="*/ 328613 h 330994"/>
                  <a:gd name="connsiteX57" fmla="*/ 30980 w 331018"/>
                  <a:gd name="connsiteY57" fmla="*/ 323850 h 330994"/>
                  <a:gd name="connsiteX58" fmla="*/ 30980 w 331018"/>
                  <a:gd name="connsiteY58" fmla="*/ 323850 h 3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31018" h="330994">
                    <a:moveTo>
                      <a:pt x="223862" y="180975"/>
                    </a:moveTo>
                    <a:lnTo>
                      <a:pt x="223862" y="180975"/>
                    </a:lnTo>
                    <a:cubicBezTo>
                      <a:pt x="218306" y="184944"/>
                      <a:pt x="213205" y="189645"/>
                      <a:pt x="207193" y="192882"/>
                    </a:cubicBezTo>
                    <a:cubicBezTo>
                      <a:pt x="202773" y="195262"/>
                      <a:pt x="197775" y="196427"/>
                      <a:pt x="192905" y="197644"/>
                    </a:cubicBezTo>
                    <a:cubicBezTo>
                      <a:pt x="173663" y="202454"/>
                      <a:pt x="182930" y="200720"/>
                      <a:pt x="150043" y="202407"/>
                    </a:cubicBezTo>
                    <a:cubicBezTo>
                      <a:pt x="130210" y="203424"/>
                      <a:pt x="110356" y="203994"/>
                      <a:pt x="90512" y="204788"/>
                    </a:cubicBezTo>
                    <a:cubicBezTo>
                      <a:pt x="85749" y="205582"/>
                      <a:pt x="81052" y="207169"/>
                      <a:pt x="76224" y="207169"/>
                    </a:cubicBezTo>
                    <a:cubicBezTo>
                      <a:pt x="65278" y="207169"/>
                      <a:pt x="61210" y="205340"/>
                      <a:pt x="52412" y="202407"/>
                    </a:cubicBezTo>
                    <a:cubicBezTo>
                      <a:pt x="47649" y="199232"/>
                      <a:pt x="41299" y="197645"/>
                      <a:pt x="38124" y="192882"/>
                    </a:cubicBezTo>
                    <a:cubicBezTo>
                      <a:pt x="21120" y="167372"/>
                      <a:pt x="47594" y="206076"/>
                      <a:pt x="26218" y="178594"/>
                    </a:cubicBezTo>
                    <a:cubicBezTo>
                      <a:pt x="22704" y="174076"/>
                      <a:pt x="19868" y="169069"/>
                      <a:pt x="16693" y="164307"/>
                    </a:cubicBezTo>
                    <a:lnTo>
                      <a:pt x="7168" y="150019"/>
                    </a:lnTo>
                    <a:lnTo>
                      <a:pt x="2405" y="142875"/>
                    </a:lnTo>
                    <a:cubicBezTo>
                      <a:pt x="1611" y="140494"/>
                      <a:pt x="24" y="138242"/>
                      <a:pt x="24" y="135732"/>
                    </a:cubicBezTo>
                    <a:cubicBezTo>
                      <a:pt x="24" y="123007"/>
                      <a:pt x="-415" y="110040"/>
                      <a:pt x="2405" y="97632"/>
                    </a:cubicBezTo>
                    <a:cubicBezTo>
                      <a:pt x="5595" y="83594"/>
                      <a:pt x="11128" y="85203"/>
                      <a:pt x="19074" y="78582"/>
                    </a:cubicBezTo>
                    <a:cubicBezTo>
                      <a:pt x="42482" y="59076"/>
                      <a:pt x="12248" y="83026"/>
                      <a:pt x="30980" y="64294"/>
                    </a:cubicBezTo>
                    <a:cubicBezTo>
                      <a:pt x="49712" y="45562"/>
                      <a:pt x="25762" y="75796"/>
                      <a:pt x="45268" y="52388"/>
                    </a:cubicBezTo>
                    <a:cubicBezTo>
                      <a:pt x="47100" y="50189"/>
                      <a:pt x="47876" y="47129"/>
                      <a:pt x="50030" y="45244"/>
                    </a:cubicBezTo>
                    <a:cubicBezTo>
                      <a:pt x="54338" y="41475"/>
                      <a:pt x="64318" y="35719"/>
                      <a:pt x="64318" y="35719"/>
                    </a:cubicBezTo>
                    <a:cubicBezTo>
                      <a:pt x="65905" y="33338"/>
                      <a:pt x="66653" y="30092"/>
                      <a:pt x="69080" y="28575"/>
                    </a:cubicBezTo>
                    <a:cubicBezTo>
                      <a:pt x="73337" y="25914"/>
                      <a:pt x="83368" y="23813"/>
                      <a:pt x="83368" y="23813"/>
                    </a:cubicBezTo>
                    <a:cubicBezTo>
                      <a:pt x="88130" y="20638"/>
                      <a:pt x="92225" y="16098"/>
                      <a:pt x="97655" y="14288"/>
                    </a:cubicBezTo>
                    <a:cubicBezTo>
                      <a:pt x="102418" y="12700"/>
                      <a:pt x="107073" y="10742"/>
                      <a:pt x="111943" y="9525"/>
                    </a:cubicBezTo>
                    <a:cubicBezTo>
                      <a:pt x="115118" y="8731"/>
                      <a:pt x="118333" y="8084"/>
                      <a:pt x="121468" y="7144"/>
                    </a:cubicBezTo>
                    <a:cubicBezTo>
                      <a:pt x="126276" y="5702"/>
                      <a:pt x="130803" y="3207"/>
                      <a:pt x="135755" y="2382"/>
                    </a:cubicBezTo>
                    <a:lnTo>
                      <a:pt x="150043" y="0"/>
                    </a:lnTo>
                    <a:cubicBezTo>
                      <a:pt x="177824" y="794"/>
                      <a:pt x="205668" y="354"/>
                      <a:pt x="233387" y="2382"/>
                    </a:cubicBezTo>
                    <a:cubicBezTo>
                      <a:pt x="238394" y="2748"/>
                      <a:pt x="242912" y="5557"/>
                      <a:pt x="247674" y="7144"/>
                    </a:cubicBezTo>
                    <a:lnTo>
                      <a:pt x="254818" y="9525"/>
                    </a:lnTo>
                    <a:cubicBezTo>
                      <a:pt x="270672" y="25379"/>
                      <a:pt x="253598" y="10435"/>
                      <a:pt x="269105" y="19050"/>
                    </a:cubicBezTo>
                    <a:cubicBezTo>
                      <a:pt x="278410" y="24219"/>
                      <a:pt x="291804" y="34049"/>
                      <a:pt x="297680" y="42863"/>
                    </a:cubicBezTo>
                    <a:lnTo>
                      <a:pt x="307205" y="57150"/>
                    </a:lnTo>
                    <a:lnTo>
                      <a:pt x="311968" y="64294"/>
                    </a:lnTo>
                    <a:lnTo>
                      <a:pt x="319112" y="85725"/>
                    </a:lnTo>
                    <a:lnTo>
                      <a:pt x="321493" y="92869"/>
                    </a:lnTo>
                    <a:cubicBezTo>
                      <a:pt x="322287" y="95250"/>
                      <a:pt x="323265" y="97578"/>
                      <a:pt x="323874" y="100013"/>
                    </a:cubicBezTo>
                    <a:lnTo>
                      <a:pt x="328637" y="119063"/>
                    </a:lnTo>
                    <a:cubicBezTo>
                      <a:pt x="329431" y="127000"/>
                      <a:pt x="331018" y="134898"/>
                      <a:pt x="331018" y="142875"/>
                    </a:cubicBezTo>
                    <a:cubicBezTo>
                      <a:pt x="331018" y="160416"/>
                      <a:pt x="327736" y="180262"/>
                      <a:pt x="323874" y="197644"/>
                    </a:cubicBezTo>
                    <a:cubicBezTo>
                      <a:pt x="323164" y="200839"/>
                      <a:pt x="322433" y="204034"/>
                      <a:pt x="321493" y="207169"/>
                    </a:cubicBezTo>
                    <a:cubicBezTo>
                      <a:pt x="320050" y="211978"/>
                      <a:pt x="317947" y="216587"/>
                      <a:pt x="316730" y="221457"/>
                    </a:cubicBezTo>
                    <a:cubicBezTo>
                      <a:pt x="315936" y="224632"/>
                      <a:pt x="315059" y="227787"/>
                      <a:pt x="314349" y="230982"/>
                    </a:cubicBezTo>
                    <a:cubicBezTo>
                      <a:pt x="309861" y="251179"/>
                      <a:pt x="314640" y="234871"/>
                      <a:pt x="307205" y="257175"/>
                    </a:cubicBezTo>
                    <a:cubicBezTo>
                      <a:pt x="306411" y="259556"/>
                      <a:pt x="306912" y="262927"/>
                      <a:pt x="304824" y="264319"/>
                    </a:cubicBezTo>
                    <a:lnTo>
                      <a:pt x="297680" y="269082"/>
                    </a:lnTo>
                    <a:cubicBezTo>
                      <a:pt x="284980" y="288132"/>
                      <a:pt x="301651" y="265110"/>
                      <a:pt x="285774" y="280988"/>
                    </a:cubicBezTo>
                    <a:cubicBezTo>
                      <a:pt x="269903" y="296860"/>
                      <a:pt x="292915" y="280198"/>
                      <a:pt x="273868" y="292894"/>
                    </a:cubicBezTo>
                    <a:cubicBezTo>
                      <a:pt x="260217" y="313370"/>
                      <a:pt x="278394" y="289273"/>
                      <a:pt x="261962" y="302419"/>
                    </a:cubicBezTo>
                    <a:cubicBezTo>
                      <a:pt x="259727" y="304207"/>
                      <a:pt x="259434" y="307775"/>
                      <a:pt x="257199" y="309563"/>
                    </a:cubicBezTo>
                    <a:cubicBezTo>
                      <a:pt x="255239" y="311131"/>
                      <a:pt x="252469" y="311254"/>
                      <a:pt x="250055" y="311944"/>
                    </a:cubicBezTo>
                    <a:cubicBezTo>
                      <a:pt x="242086" y="314221"/>
                      <a:pt x="234552" y="315668"/>
                      <a:pt x="226243" y="316707"/>
                    </a:cubicBezTo>
                    <a:cubicBezTo>
                      <a:pt x="218327" y="317697"/>
                      <a:pt x="210346" y="318099"/>
                      <a:pt x="202430" y="319088"/>
                    </a:cubicBezTo>
                    <a:cubicBezTo>
                      <a:pt x="197639" y="319687"/>
                      <a:pt x="192915" y="320735"/>
                      <a:pt x="188143" y="321469"/>
                    </a:cubicBezTo>
                    <a:cubicBezTo>
                      <a:pt x="182596" y="322322"/>
                      <a:pt x="177030" y="323056"/>
                      <a:pt x="171474" y="323850"/>
                    </a:cubicBezTo>
                    <a:cubicBezTo>
                      <a:pt x="146618" y="332137"/>
                      <a:pt x="162194" y="328255"/>
                      <a:pt x="123849" y="330994"/>
                    </a:cubicBezTo>
                    <a:cubicBezTo>
                      <a:pt x="103212" y="330200"/>
                      <a:pt x="82518" y="330328"/>
                      <a:pt x="61937" y="328613"/>
                    </a:cubicBezTo>
                    <a:cubicBezTo>
                      <a:pt x="-821" y="323383"/>
                      <a:pt x="56989" y="323850"/>
                      <a:pt x="30980" y="323850"/>
                    </a:cubicBezTo>
                    <a:lnTo>
                      <a:pt x="30980" y="323850"/>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4938713" y="4167188"/>
                <a:ext cx="266702" cy="509587"/>
                <a:chOff x="4938713" y="4167188"/>
                <a:chExt cx="266702" cy="509587"/>
              </a:xfrm>
            </p:grpSpPr>
            <p:sp>
              <p:nvSpPr>
                <p:cNvPr id="69" name="Freeform 68"/>
                <p:cNvSpPr/>
                <p:nvPr/>
              </p:nvSpPr>
              <p:spPr>
                <a:xfrm>
                  <a:off x="5162550" y="4167188"/>
                  <a:ext cx="42865" cy="509587"/>
                </a:xfrm>
                <a:custGeom>
                  <a:avLst/>
                  <a:gdLst>
                    <a:gd name="connsiteX0" fmla="*/ 0 w 42865"/>
                    <a:gd name="connsiteY0" fmla="*/ 0 h 509587"/>
                    <a:gd name="connsiteX1" fmla="*/ 0 w 42865"/>
                    <a:gd name="connsiteY1" fmla="*/ 0 h 509587"/>
                    <a:gd name="connsiteX2" fmla="*/ 4763 w 42865"/>
                    <a:gd name="connsiteY2" fmla="*/ 328612 h 509587"/>
                    <a:gd name="connsiteX3" fmla="*/ 14288 w 42865"/>
                    <a:gd name="connsiteY3" fmla="*/ 357187 h 509587"/>
                    <a:gd name="connsiteX4" fmla="*/ 23813 w 42865"/>
                    <a:gd name="connsiteY4" fmla="*/ 395287 h 509587"/>
                    <a:gd name="connsiteX5" fmla="*/ 28575 w 42865"/>
                    <a:gd name="connsiteY5" fmla="*/ 447675 h 509587"/>
                    <a:gd name="connsiteX6" fmla="*/ 33338 w 42865"/>
                    <a:gd name="connsiteY6" fmla="*/ 461962 h 509587"/>
                    <a:gd name="connsiteX7" fmla="*/ 42863 w 42865"/>
                    <a:gd name="connsiteY7" fmla="*/ 504825 h 509587"/>
                    <a:gd name="connsiteX8" fmla="*/ 42863 w 42865"/>
                    <a:gd name="connsiteY8" fmla="*/ 509587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5" h="509587">
                      <a:moveTo>
                        <a:pt x="0" y="0"/>
                      </a:moveTo>
                      <a:lnTo>
                        <a:pt x="0" y="0"/>
                      </a:lnTo>
                      <a:cubicBezTo>
                        <a:pt x="1588" y="109537"/>
                        <a:pt x="384" y="219151"/>
                        <a:pt x="4763" y="328612"/>
                      </a:cubicBezTo>
                      <a:cubicBezTo>
                        <a:pt x="5164" y="338644"/>
                        <a:pt x="11113" y="347662"/>
                        <a:pt x="14288" y="357187"/>
                      </a:cubicBezTo>
                      <a:cubicBezTo>
                        <a:pt x="21608" y="379149"/>
                        <a:pt x="18067" y="366561"/>
                        <a:pt x="23813" y="395287"/>
                      </a:cubicBezTo>
                      <a:cubicBezTo>
                        <a:pt x="25400" y="412750"/>
                        <a:pt x="26095" y="430317"/>
                        <a:pt x="28575" y="447675"/>
                      </a:cubicBezTo>
                      <a:cubicBezTo>
                        <a:pt x="29285" y="452645"/>
                        <a:pt x="32017" y="457119"/>
                        <a:pt x="33338" y="461962"/>
                      </a:cubicBezTo>
                      <a:cubicBezTo>
                        <a:pt x="43248" y="498297"/>
                        <a:pt x="42863" y="487372"/>
                        <a:pt x="42863" y="504825"/>
                      </a:cubicBezTo>
                      <a:lnTo>
                        <a:pt x="42863" y="509587"/>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5024411" y="4562475"/>
                  <a:ext cx="157189" cy="100013"/>
                </a:xfrm>
                <a:custGeom>
                  <a:avLst/>
                  <a:gdLst>
                    <a:gd name="connsiteX0" fmla="*/ 157189 w 157189"/>
                    <a:gd name="connsiteY0" fmla="*/ 0 h 100013"/>
                    <a:gd name="connsiteX1" fmla="*/ 157189 w 157189"/>
                    <a:gd name="connsiteY1" fmla="*/ 0 h 100013"/>
                    <a:gd name="connsiteX2" fmla="*/ 128614 w 157189"/>
                    <a:gd name="connsiteY2" fmla="*/ 33338 h 100013"/>
                    <a:gd name="connsiteX3" fmla="*/ 85752 w 157189"/>
                    <a:gd name="connsiteY3" fmla="*/ 52388 h 100013"/>
                    <a:gd name="connsiteX4" fmla="*/ 71464 w 157189"/>
                    <a:gd name="connsiteY4" fmla="*/ 61913 h 100013"/>
                    <a:gd name="connsiteX5" fmla="*/ 42889 w 157189"/>
                    <a:gd name="connsiteY5" fmla="*/ 71438 h 100013"/>
                    <a:gd name="connsiteX6" fmla="*/ 14314 w 157189"/>
                    <a:gd name="connsiteY6" fmla="*/ 85725 h 100013"/>
                    <a:gd name="connsiteX7" fmla="*/ 27 w 157189"/>
                    <a:gd name="connsiteY7" fmla="*/ 100013 h 100013"/>
                    <a:gd name="connsiteX8" fmla="*/ 27 w 157189"/>
                    <a:gd name="connsiteY8" fmla="*/ 100013 h 10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89" h="100013">
                      <a:moveTo>
                        <a:pt x="157189" y="0"/>
                      </a:moveTo>
                      <a:lnTo>
                        <a:pt x="157189" y="0"/>
                      </a:lnTo>
                      <a:cubicBezTo>
                        <a:pt x="147664" y="11113"/>
                        <a:pt x="138963" y="22989"/>
                        <a:pt x="128614" y="33338"/>
                      </a:cubicBezTo>
                      <a:cubicBezTo>
                        <a:pt x="109230" y="52723"/>
                        <a:pt x="114045" y="33527"/>
                        <a:pt x="85752" y="52388"/>
                      </a:cubicBezTo>
                      <a:cubicBezTo>
                        <a:pt x="80989" y="55563"/>
                        <a:pt x="76695" y="59588"/>
                        <a:pt x="71464" y="61913"/>
                      </a:cubicBezTo>
                      <a:cubicBezTo>
                        <a:pt x="62289" y="65991"/>
                        <a:pt x="51243" y="65869"/>
                        <a:pt x="42889" y="71438"/>
                      </a:cubicBezTo>
                      <a:cubicBezTo>
                        <a:pt x="24425" y="83748"/>
                        <a:pt x="34032" y="79153"/>
                        <a:pt x="14314" y="85725"/>
                      </a:cubicBezTo>
                      <a:cubicBezTo>
                        <a:pt x="-1294" y="96131"/>
                        <a:pt x="27" y="89526"/>
                        <a:pt x="27" y="100013"/>
                      </a:cubicBezTo>
                      <a:lnTo>
                        <a:pt x="27" y="100013"/>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5043488" y="4495800"/>
                  <a:ext cx="123825" cy="80963"/>
                </a:xfrm>
                <a:custGeom>
                  <a:avLst/>
                  <a:gdLst>
                    <a:gd name="connsiteX0" fmla="*/ 123825 w 123825"/>
                    <a:gd name="connsiteY0" fmla="*/ 0 h 80963"/>
                    <a:gd name="connsiteX1" fmla="*/ 123825 w 123825"/>
                    <a:gd name="connsiteY1" fmla="*/ 0 h 80963"/>
                    <a:gd name="connsiteX2" fmla="*/ 76200 w 123825"/>
                    <a:gd name="connsiteY2" fmla="*/ 33338 h 80963"/>
                    <a:gd name="connsiteX3" fmla="*/ 71437 w 123825"/>
                    <a:gd name="connsiteY3" fmla="*/ 47625 h 80963"/>
                    <a:gd name="connsiteX4" fmla="*/ 57150 w 123825"/>
                    <a:gd name="connsiteY4" fmla="*/ 52388 h 80963"/>
                    <a:gd name="connsiteX5" fmla="*/ 14287 w 123825"/>
                    <a:gd name="connsiteY5" fmla="*/ 76200 h 80963"/>
                    <a:gd name="connsiteX6" fmla="*/ 0 w 123825"/>
                    <a:gd name="connsiteY6" fmla="*/ 80963 h 80963"/>
                    <a:gd name="connsiteX7" fmla="*/ 0 w 123825"/>
                    <a:gd name="connsiteY7" fmla="*/ 80963 h 8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80963">
                      <a:moveTo>
                        <a:pt x="123825" y="0"/>
                      </a:moveTo>
                      <a:lnTo>
                        <a:pt x="123825" y="0"/>
                      </a:lnTo>
                      <a:cubicBezTo>
                        <a:pt x="107950" y="11113"/>
                        <a:pt x="82329" y="14955"/>
                        <a:pt x="76200" y="33338"/>
                      </a:cubicBezTo>
                      <a:cubicBezTo>
                        <a:pt x="74612" y="38100"/>
                        <a:pt x="74987" y="44075"/>
                        <a:pt x="71437" y="47625"/>
                      </a:cubicBezTo>
                      <a:cubicBezTo>
                        <a:pt x="67887" y="51175"/>
                        <a:pt x="61912" y="50800"/>
                        <a:pt x="57150" y="52388"/>
                      </a:cubicBezTo>
                      <a:cubicBezTo>
                        <a:pt x="35762" y="73775"/>
                        <a:pt x="49252" y="64544"/>
                        <a:pt x="14287" y="76200"/>
                      </a:cubicBezTo>
                      <a:lnTo>
                        <a:pt x="0" y="80963"/>
                      </a:lnTo>
                      <a:lnTo>
                        <a:pt x="0" y="80963"/>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5000625" y="4367213"/>
                  <a:ext cx="161925" cy="52878"/>
                </a:xfrm>
                <a:custGeom>
                  <a:avLst/>
                  <a:gdLst>
                    <a:gd name="connsiteX0" fmla="*/ 161925 w 161925"/>
                    <a:gd name="connsiteY0" fmla="*/ 0 h 52878"/>
                    <a:gd name="connsiteX1" fmla="*/ 161925 w 161925"/>
                    <a:gd name="connsiteY1" fmla="*/ 0 h 52878"/>
                    <a:gd name="connsiteX2" fmla="*/ 123825 w 161925"/>
                    <a:gd name="connsiteY2" fmla="*/ 19050 h 52878"/>
                    <a:gd name="connsiteX3" fmla="*/ 109538 w 161925"/>
                    <a:gd name="connsiteY3" fmla="*/ 23812 h 52878"/>
                    <a:gd name="connsiteX4" fmla="*/ 95250 w 161925"/>
                    <a:gd name="connsiteY4" fmla="*/ 33337 h 52878"/>
                    <a:gd name="connsiteX5" fmla="*/ 47625 w 161925"/>
                    <a:gd name="connsiteY5" fmla="*/ 47625 h 52878"/>
                    <a:gd name="connsiteX6" fmla="*/ 33338 w 161925"/>
                    <a:gd name="connsiteY6" fmla="*/ 52387 h 52878"/>
                    <a:gd name="connsiteX7" fmla="*/ 0 w 161925"/>
                    <a:gd name="connsiteY7" fmla="*/ 52387 h 52878"/>
                    <a:gd name="connsiteX8" fmla="*/ 0 w 161925"/>
                    <a:gd name="connsiteY8" fmla="*/ 52387 h 5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25" h="52878">
                      <a:moveTo>
                        <a:pt x="161925" y="0"/>
                      </a:moveTo>
                      <a:lnTo>
                        <a:pt x="161925" y="0"/>
                      </a:lnTo>
                      <a:cubicBezTo>
                        <a:pt x="149225" y="6350"/>
                        <a:pt x="136751" y="13174"/>
                        <a:pt x="123825" y="19050"/>
                      </a:cubicBezTo>
                      <a:cubicBezTo>
                        <a:pt x="119255" y="21127"/>
                        <a:pt x="114028" y="21567"/>
                        <a:pt x="109538" y="23812"/>
                      </a:cubicBezTo>
                      <a:cubicBezTo>
                        <a:pt x="104418" y="26372"/>
                        <a:pt x="100481" y="31012"/>
                        <a:pt x="95250" y="33337"/>
                      </a:cubicBezTo>
                      <a:cubicBezTo>
                        <a:pt x="74884" y="42388"/>
                        <a:pt x="67016" y="42085"/>
                        <a:pt x="47625" y="47625"/>
                      </a:cubicBezTo>
                      <a:cubicBezTo>
                        <a:pt x="42798" y="49004"/>
                        <a:pt x="38333" y="51888"/>
                        <a:pt x="33338" y="52387"/>
                      </a:cubicBezTo>
                      <a:cubicBezTo>
                        <a:pt x="22280" y="53493"/>
                        <a:pt x="11113" y="52387"/>
                        <a:pt x="0" y="52387"/>
                      </a:cubicBezTo>
                      <a:lnTo>
                        <a:pt x="0" y="52387"/>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4938713" y="4452938"/>
                  <a:ext cx="223837" cy="61999"/>
                </a:xfrm>
                <a:custGeom>
                  <a:avLst/>
                  <a:gdLst>
                    <a:gd name="connsiteX0" fmla="*/ 223837 w 223837"/>
                    <a:gd name="connsiteY0" fmla="*/ 0 h 61999"/>
                    <a:gd name="connsiteX1" fmla="*/ 223837 w 223837"/>
                    <a:gd name="connsiteY1" fmla="*/ 0 h 61999"/>
                    <a:gd name="connsiteX2" fmla="*/ 200025 w 223837"/>
                    <a:gd name="connsiteY2" fmla="*/ 33337 h 61999"/>
                    <a:gd name="connsiteX3" fmla="*/ 147637 w 223837"/>
                    <a:gd name="connsiteY3" fmla="*/ 47625 h 61999"/>
                    <a:gd name="connsiteX4" fmla="*/ 114300 w 223837"/>
                    <a:gd name="connsiteY4" fmla="*/ 57150 h 61999"/>
                    <a:gd name="connsiteX5" fmla="*/ 0 w 223837"/>
                    <a:gd name="connsiteY5" fmla="*/ 61912 h 61999"/>
                    <a:gd name="connsiteX6" fmla="*/ 0 w 223837"/>
                    <a:gd name="connsiteY6" fmla="*/ 61912 h 6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837" h="61999">
                      <a:moveTo>
                        <a:pt x="223837" y="0"/>
                      </a:moveTo>
                      <a:lnTo>
                        <a:pt x="223837" y="0"/>
                      </a:lnTo>
                      <a:cubicBezTo>
                        <a:pt x="215900" y="11112"/>
                        <a:pt x="210594" y="24690"/>
                        <a:pt x="200025" y="33337"/>
                      </a:cubicBezTo>
                      <a:cubicBezTo>
                        <a:pt x="191035" y="40692"/>
                        <a:pt x="159313" y="44706"/>
                        <a:pt x="147637" y="47625"/>
                      </a:cubicBezTo>
                      <a:cubicBezTo>
                        <a:pt x="133194" y="51236"/>
                        <a:pt x="130326" y="55369"/>
                        <a:pt x="114300" y="57150"/>
                      </a:cubicBezTo>
                      <a:cubicBezTo>
                        <a:pt x="61264" y="63043"/>
                        <a:pt x="48908" y="61912"/>
                        <a:pt x="0" y="61912"/>
                      </a:cubicBezTo>
                      <a:lnTo>
                        <a:pt x="0" y="61912"/>
                      </a:lnTo>
                    </a:path>
                  </a:pathLst>
                </a:custGeom>
                <a:noFill/>
                <a:ln w="19050" cap="rnd">
                  <a:solidFill>
                    <a:srgbClr val="01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77" name="Picture 76">
            <a:extLst>
              <a:ext uri="{FF2B5EF4-FFF2-40B4-BE49-F238E27FC236}">
                <a16:creationId xmlns:a16="http://schemas.microsoft.com/office/drawing/2014/main" id="{9AD3E235-DCA9-42A8-9665-EC651E31D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Ostracon with abecedary from Izbet Sartah, 12th century BC</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Israel went out to meet the Philistines in battle and encamped beside Ebenezer</a:t>
            </a:r>
          </a:p>
        </p:txBody>
      </p:sp>
    </p:spTree>
    <p:extLst>
      <p:ext uri="{BB962C8B-B14F-4D97-AF65-F5344CB8AC3E}">
        <p14:creationId xmlns:p14="http://schemas.microsoft.com/office/powerpoint/2010/main" val="1341804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EF79A9-167B-414D-A0A3-7C95C17B9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3"/>
          <p:cNvSpPr>
            <a:spLocks noGrp="1"/>
          </p:cNvSpPr>
          <p:nvPr>
            <p:ph type="body" sz="quarter" idx="10"/>
          </p:nvPr>
        </p:nvSpPr>
        <p:spPr/>
        <p:txBody>
          <a:bodyPr/>
          <a:lstStyle/>
          <a:p>
            <a:r>
              <a:rPr lang="en-US" dirty="0"/>
              <a:t>Mortuary temple of Ramses III at Medinet Habu (aerial view from the east)</a:t>
            </a:r>
          </a:p>
        </p:txBody>
      </p:sp>
      <p:sp>
        <p:nvSpPr>
          <p:cNvPr id="8" name="Text Placeholder 7"/>
          <p:cNvSpPr>
            <a:spLocks noGrp="1"/>
          </p:cNvSpPr>
          <p:nvPr>
            <p:ph type="body" sz="quarter" idx="12"/>
          </p:nvPr>
        </p:nvSpPr>
        <p:spPr/>
        <p:txBody>
          <a:bodyPr/>
          <a:lstStyle/>
          <a:p>
            <a:r>
              <a:rPr lang="en-US"/>
              <a:t>4:1</a:t>
            </a:r>
            <a:endParaRPr lang="en-US" dirty="0"/>
          </a:p>
        </p:txBody>
      </p:sp>
      <p:sp>
        <p:nvSpPr>
          <p:cNvPr id="3" name="Title 2"/>
          <p:cNvSpPr>
            <a:spLocks noGrp="1"/>
          </p:cNvSpPr>
          <p:nvPr>
            <p:ph type="title"/>
          </p:nvPr>
        </p:nvSpPr>
        <p:spPr/>
        <p:txBody>
          <a:bodyPr/>
          <a:lstStyle/>
          <a:p>
            <a:r>
              <a:rPr lang="en-US"/>
              <a:t>Israel went out to meet the Philistines in battle . . . and the Philistines encamped in Aphek</a:t>
            </a:r>
            <a:endParaRPr lang="en-US" dirty="0"/>
          </a:p>
        </p:txBody>
      </p:sp>
    </p:spTree>
    <p:extLst>
      <p:ext uri="{BB962C8B-B14F-4D97-AF65-F5344CB8AC3E}">
        <p14:creationId xmlns:p14="http://schemas.microsoft.com/office/powerpoint/2010/main" val="1937080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F9598D-0BCC-4B11-ACB4-55D221F86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3"/>
          <p:cNvSpPr>
            <a:spLocks noGrp="1"/>
          </p:cNvSpPr>
          <p:nvPr>
            <p:ph type="body" sz="quarter" idx="10"/>
          </p:nvPr>
        </p:nvSpPr>
        <p:spPr/>
        <p:txBody>
          <a:bodyPr/>
          <a:lstStyle/>
          <a:p>
            <a:r>
              <a:rPr lang="en-US" dirty="0"/>
              <a:t>Mortuary temple of Ramses III at Medinet Habu (aerial view from the east)</a:t>
            </a:r>
          </a:p>
        </p:txBody>
      </p:sp>
      <p:sp>
        <p:nvSpPr>
          <p:cNvPr id="8" name="Text Placeholder 7"/>
          <p:cNvSpPr>
            <a:spLocks noGrp="1"/>
          </p:cNvSpPr>
          <p:nvPr>
            <p:ph type="body" sz="quarter" idx="12"/>
          </p:nvPr>
        </p:nvSpPr>
        <p:spPr/>
        <p:txBody>
          <a:bodyPr/>
          <a:lstStyle/>
          <a:p>
            <a:r>
              <a:rPr lang="en-US"/>
              <a:t>4:1</a:t>
            </a:r>
            <a:endParaRPr lang="en-US" dirty="0"/>
          </a:p>
        </p:txBody>
      </p:sp>
      <p:sp>
        <p:nvSpPr>
          <p:cNvPr id="3" name="Title 2"/>
          <p:cNvSpPr>
            <a:spLocks noGrp="1"/>
          </p:cNvSpPr>
          <p:nvPr>
            <p:ph type="title"/>
          </p:nvPr>
        </p:nvSpPr>
        <p:spPr/>
        <p:txBody>
          <a:bodyPr/>
          <a:lstStyle/>
          <a:p>
            <a:r>
              <a:rPr lang="en-US"/>
              <a:t>Israel went out to meet the Philistines in battle . . . and the Philistines encamped in Aphek</a:t>
            </a:r>
            <a:endParaRPr lang="en-US" dirty="0"/>
          </a:p>
        </p:txBody>
      </p:sp>
      <p:sp>
        <p:nvSpPr>
          <p:cNvPr id="7" name="Text Box 15"/>
          <p:cNvSpPr txBox="1">
            <a:spLocks noChangeArrowheads="1"/>
          </p:cNvSpPr>
          <p:nvPr/>
        </p:nvSpPr>
        <p:spPr bwMode="auto">
          <a:xfrm>
            <a:off x="4631043" y="1510461"/>
            <a:ext cx="1086708" cy="646331"/>
          </a:xfrm>
          <a:prstGeom prst="rect">
            <a:avLst/>
          </a:prstGeom>
          <a:noFill/>
          <a:ln w="9525">
            <a:noFill/>
            <a:miter lim="800000"/>
            <a:headEnd/>
            <a:tailEnd/>
          </a:ln>
          <a:effectLst>
            <a:glow rad="50800">
              <a:schemeClr val="bg1">
                <a:alpha val="60000"/>
              </a:schemeClr>
            </a:glow>
          </a:effectLst>
        </p:spPr>
        <p:txBody>
          <a:bodyPr wrap="none">
            <a:prstTxWarp prst="textNoShape">
              <a:avLst/>
            </a:prstTxWarp>
            <a:spAutoFit/>
          </a:bodyPr>
          <a:lstStyle/>
          <a:p>
            <a:pPr algn="ctr" fontAlgn="auto">
              <a:spcBef>
                <a:spcPts val="0"/>
              </a:spcBef>
              <a:spcAft>
                <a:spcPts val="0"/>
              </a:spcAft>
            </a:pPr>
            <a:r>
              <a:rPr lang="en-US" dirty="0">
                <a:solidFill>
                  <a:prstClr val="white"/>
                </a:solidFill>
                <a:effectLst>
                  <a:glow rad="76200">
                    <a:prstClr val="black">
                      <a:alpha val="60000"/>
                    </a:prstClr>
                  </a:glow>
                </a:effectLst>
                <a:latin typeface="Calibri" pitchFamily="34" charset="0"/>
                <a:cs typeface="Calibri" pitchFamily="34" charset="0"/>
              </a:rPr>
              <a:t>hypostyle</a:t>
            </a:r>
          </a:p>
          <a:p>
            <a:pPr algn="ctr" fontAlgn="auto">
              <a:spcBef>
                <a:spcPts val="0"/>
              </a:spcBef>
              <a:spcAft>
                <a:spcPts val="0"/>
              </a:spcAft>
            </a:pPr>
            <a:r>
              <a:rPr lang="en-US" dirty="0">
                <a:solidFill>
                  <a:prstClr val="white"/>
                </a:solidFill>
                <a:effectLst>
                  <a:glow rad="76200">
                    <a:prstClr val="black">
                      <a:alpha val="60000"/>
                    </a:prstClr>
                  </a:glow>
                </a:effectLst>
                <a:latin typeface="Calibri" pitchFamily="34" charset="0"/>
                <a:cs typeface="Calibri" pitchFamily="34" charset="0"/>
              </a:rPr>
              <a:t>hall</a:t>
            </a:r>
          </a:p>
        </p:txBody>
      </p:sp>
      <p:sp>
        <p:nvSpPr>
          <p:cNvPr id="9" name="Text Box 15"/>
          <p:cNvSpPr txBox="1">
            <a:spLocks noChangeArrowheads="1"/>
          </p:cNvSpPr>
          <p:nvPr/>
        </p:nvSpPr>
        <p:spPr bwMode="auto">
          <a:xfrm rot="1155000">
            <a:off x="2510054" y="3224112"/>
            <a:ext cx="1122743" cy="369332"/>
          </a:xfrm>
          <a:prstGeom prst="rect">
            <a:avLst/>
          </a:prstGeom>
          <a:noFill/>
          <a:ln w="9525">
            <a:noFill/>
            <a:miter lim="800000"/>
            <a:headEnd/>
            <a:tailEnd/>
          </a:ln>
          <a:effectLst>
            <a:glow rad="50800">
              <a:schemeClr val="bg1">
                <a:alpha val="60000"/>
              </a:schemeClr>
            </a:glow>
          </a:effectLst>
        </p:spPr>
        <p:txBody>
          <a:bodyPr wrap="none">
            <a:prstTxWarp prst="textNoShape">
              <a:avLst/>
            </a:prstTxWarp>
            <a:spAutoFit/>
          </a:bodyPr>
          <a:lstStyle/>
          <a:p>
            <a:pPr algn="ctr" fontAlgn="auto">
              <a:spcBef>
                <a:spcPts val="0"/>
              </a:spcBef>
              <a:spcAft>
                <a:spcPts val="0"/>
              </a:spcAft>
            </a:pPr>
            <a:r>
              <a:rPr lang="en-US" dirty="0">
                <a:solidFill>
                  <a:prstClr val="white"/>
                </a:solidFill>
                <a:effectLst>
                  <a:glow rad="76200">
                    <a:prstClr val="black">
                      <a:alpha val="60000"/>
                    </a:prstClr>
                  </a:glow>
                </a:effectLst>
                <a:latin typeface="Calibri" pitchFamily="34" charset="0"/>
                <a:cs typeface="Calibri" pitchFamily="34" charset="0"/>
              </a:rPr>
              <a:t>first pylon</a:t>
            </a:r>
          </a:p>
        </p:txBody>
      </p:sp>
      <p:sp>
        <p:nvSpPr>
          <p:cNvPr id="10" name="Text Box 15"/>
          <p:cNvSpPr txBox="1">
            <a:spLocks noChangeArrowheads="1"/>
          </p:cNvSpPr>
          <p:nvPr/>
        </p:nvSpPr>
        <p:spPr bwMode="auto">
          <a:xfrm rot="1054564">
            <a:off x="3190062" y="2580714"/>
            <a:ext cx="1425518" cy="369332"/>
          </a:xfrm>
          <a:prstGeom prst="rect">
            <a:avLst/>
          </a:prstGeom>
          <a:noFill/>
          <a:ln w="9525">
            <a:noFill/>
            <a:miter lim="800000"/>
            <a:headEnd/>
            <a:tailEnd/>
          </a:ln>
          <a:effectLst>
            <a:glow rad="50800">
              <a:schemeClr val="bg1">
                <a:alpha val="60000"/>
              </a:schemeClr>
            </a:glow>
          </a:effectLst>
        </p:spPr>
        <p:txBody>
          <a:bodyPr wrap="none">
            <a:prstTxWarp prst="textNoShape">
              <a:avLst/>
            </a:prstTxWarp>
            <a:spAutoFit/>
          </a:bodyPr>
          <a:lstStyle/>
          <a:p>
            <a:pPr algn="ctr" fontAlgn="auto">
              <a:spcBef>
                <a:spcPts val="0"/>
              </a:spcBef>
              <a:spcAft>
                <a:spcPts val="0"/>
              </a:spcAft>
            </a:pPr>
            <a:r>
              <a:rPr lang="en-US" dirty="0">
                <a:solidFill>
                  <a:prstClr val="white"/>
                </a:solidFill>
                <a:effectLst>
                  <a:glow rad="76200">
                    <a:prstClr val="black">
                      <a:alpha val="60000"/>
                    </a:prstClr>
                  </a:glow>
                </a:effectLst>
                <a:latin typeface="Calibri" pitchFamily="34" charset="0"/>
                <a:cs typeface="Calibri" pitchFamily="34" charset="0"/>
              </a:rPr>
              <a:t>second pylon</a:t>
            </a:r>
          </a:p>
        </p:txBody>
      </p:sp>
      <p:sp>
        <p:nvSpPr>
          <p:cNvPr id="11" name="Text Box 15"/>
          <p:cNvSpPr txBox="1">
            <a:spLocks noChangeArrowheads="1"/>
          </p:cNvSpPr>
          <p:nvPr/>
        </p:nvSpPr>
        <p:spPr bwMode="auto">
          <a:xfrm>
            <a:off x="1272482" y="2399691"/>
            <a:ext cx="1464183" cy="646331"/>
          </a:xfrm>
          <a:prstGeom prst="rect">
            <a:avLst/>
          </a:prstGeom>
          <a:noFill/>
          <a:ln w="9525">
            <a:noFill/>
            <a:miter lim="800000"/>
            <a:headEnd/>
            <a:tailEnd/>
          </a:ln>
          <a:effectLst>
            <a:glow rad="50800">
              <a:schemeClr val="bg1">
                <a:alpha val="60000"/>
              </a:schemeClr>
            </a:glow>
          </a:effectLst>
        </p:spPr>
        <p:txBody>
          <a:bodyPr wrap="none">
            <a:prstTxWarp prst="textNoShape">
              <a:avLst/>
            </a:prstTxWarp>
            <a:spAutoFit/>
          </a:bodyPr>
          <a:lstStyle/>
          <a:p>
            <a:pPr algn="ctr" fontAlgn="auto">
              <a:spcBef>
                <a:spcPts val="0"/>
              </a:spcBef>
              <a:spcAft>
                <a:spcPts val="0"/>
              </a:spcAft>
            </a:pPr>
            <a:r>
              <a:rPr lang="en-US" dirty="0">
                <a:solidFill>
                  <a:prstClr val="white"/>
                </a:solidFill>
                <a:effectLst>
                  <a:glow rad="76200">
                    <a:prstClr val="black">
                      <a:alpha val="60000"/>
                    </a:prstClr>
                  </a:glow>
                </a:effectLst>
                <a:latin typeface="Calibri" pitchFamily="34" charset="0"/>
                <a:cs typeface="Calibri" pitchFamily="34" charset="0"/>
              </a:rPr>
              <a:t>Ramesses III’s</a:t>
            </a:r>
          </a:p>
          <a:p>
            <a:pPr algn="ctr" fontAlgn="auto">
              <a:spcBef>
                <a:spcPts val="0"/>
              </a:spcBef>
              <a:spcAft>
                <a:spcPts val="0"/>
              </a:spcAft>
            </a:pPr>
            <a:r>
              <a:rPr lang="en-US" dirty="0">
                <a:solidFill>
                  <a:prstClr val="white"/>
                </a:solidFill>
                <a:effectLst>
                  <a:glow rad="76200">
                    <a:prstClr val="black">
                      <a:alpha val="60000"/>
                    </a:prstClr>
                  </a:glow>
                </a:effectLst>
                <a:latin typeface="Calibri" pitchFamily="34" charset="0"/>
                <a:cs typeface="Calibri" pitchFamily="34" charset="0"/>
              </a:rPr>
              <a:t>palace </a:t>
            </a:r>
          </a:p>
        </p:txBody>
      </p:sp>
      <p:sp>
        <p:nvSpPr>
          <p:cNvPr id="12" name="Text Box 15"/>
          <p:cNvSpPr txBox="1">
            <a:spLocks noChangeArrowheads="1"/>
          </p:cNvSpPr>
          <p:nvPr/>
        </p:nvSpPr>
        <p:spPr bwMode="auto">
          <a:xfrm rot="19554227">
            <a:off x="4853869" y="2240195"/>
            <a:ext cx="1139093" cy="369332"/>
          </a:xfrm>
          <a:prstGeom prst="rect">
            <a:avLst/>
          </a:prstGeom>
          <a:noFill/>
          <a:ln w="9525">
            <a:noFill/>
            <a:miter lim="800000"/>
            <a:headEnd/>
            <a:tailEnd/>
          </a:ln>
          <a:effectLst>
            <a:glow rad="50800">
              <a:schemeClr val="bg1">
                <a:alpha val="60000"/>
              </a:schemeClr>
            </a:glow>
          </a:effectLst>
        </p:spPr>
        <p:txBody>
          <a:bodyPr wrap="none">
            <a:prstTxWarp prst="textNoShape">
              <a:avLst/>
            </a:prstTxWarp>
            <a:spAutoFit/>
          </a:bodyPr>
          <a:lstStyle/>
          <a:p>
            <a:pPr algn="ctr" fontAlgn="auto">
              <a:spcBef>
                <a:spcPts val="0"/>
              </a:spcBef>
              <a:spcAft>
                <a:spcPts val="0"/>
              </a:spcAft>
            </a:pPr>
            <a:r>
              <a:rPr lang="en-US" dirty="0">
                <a:solidFill>
                  <a:prstClr val="white"/>
                </a:solidFill>
                <a:effectLst>
                  <a:glow rad="76200">
                    <a:prstClr val="black">
                      <a:alpha val="60000"/>
                    </a:prstClr>
                  </a:glow>
                </a:effectLst>
                <a:latin typeface="Calibri" pitchFamily="34" charset="0"/>
                <a:cs typeface="Calibri" pitchFamily="34" charset="0"/>
              </a:rPr>
              <a:t>north wall</a:t>
            </a:r>
          </a:p>
        </p:txBody>
      </p:sp>
    </p:spTree>
    <p:extLst>
      <p:ext uri="{BB962C8B-B14F-4D97-AF65-F5344CB8AC3E}">
        <p14:creationId xmlns:p14="http://schemas.microsoft.com/office/powerpoint/2010/main" val="3219823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North wall of Ramses III’s mortuary temple at Medinet Habu, circa 1185 BC</a:t>
            </a:r>
          </a:p>
        </p:txBody>
      </p:sp>
      <p:sp>
        <p:nvSpPr>
          <p:cNvPr id="8" name="Text Placeholder 7"/>
          <p:cNvSpPr>
            <a:spLocks noGrp="1"/>
          </p:cNvSpPr>
          <p:nvPr>
            <p:ph type="body" sz="quarter" idx="12"/>
          </p:nvPr>
        </p:nvSpPr>
        <p:spPr/>
        <p:txBody>
          <a:bodyPr/>
          <a:lstStyle/>
          <a:p>
            <a:r>
              <a:rPr lang="en-US"/>
              <a:t>4:1</a:t>
            </a:r>
            <a:endParaRPr lang="en-US" dirty="0"/>
          </a:p>
        </p:txBody>
      </p:sp>
      <p:sp>
        <p:nvSpPr>
          <p:cNvPr id="3" name="Title 2"/>
          <p:cNvSpPr>
            <a:spLocks noGrp="1"/>
          </p:cNvSpPr>
          <p:nvPr>
            <p:ph type="title"/>
          </p:nvPr>
        </p:nvSpPr>
        <p:spPr/>
        <p:txBody>
          <a:bodyPr/>
          <a:lstStyle/>
          <a:p>
            <a:r>
              <a:rPr lang="en-US"/>
              <a:t>Israel went out to meet the Philistines in battle . . . and the Philistines encamped in Aphek</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2599765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North wall of Ramses III’s mortuary temple at Medinet Habu, circa 1185 BC</a:t>
            </a:r>
          </a:p>
        </p:txBody>
      </p:sp>
      <p:sp>
        <p:nvSpPr>
          <p:cNvPr id="8" name="Text Placeholder 7"/>
          <p:cNvSpPr>
            <a:spLocks noGrp="1"/>
          </p:cNvSpPr>
          <p:nvPr>
            <p:ph type="body" sz="quarter" idx="12"/>
          </p:nvPr>
        </p:nvSpPr>
        <p:spPr/>
        <p:txBody>
          <a:bodyPr/>
          <a:lstStyle/>
          <a:p>
            <a:r>
              <a:rPr lang="en-US"/>
              <a:t>4:1</a:t>
            </a:r>
            <a:endParaRPr lang="en-US" dirty="0"/>
          </a:p>
        </p:txBody>
      </p:sp>
      <p:sp>
        <p:nvSpPr>
          <p:cNvPr id="3" name="Title 2"/>
          <p:cNvSpPr>
            <a:spLocks noGrp="1"/>
          </p:cNvSpPr>
          <p:nvPr>
            <p:ph type="title"/>
          </p:nvPr>
        </p:nvSpPr>
        <p:spPr/>
        <p:txBody>
          <a:bodyPr/>
          <a:lstStyle/>
          <a:p>
            <a:r>
              <a:rPr lang="en-US"/>
              <a:t>Israel went out to meet the Philistines in battle . . . and the Philistines encamped in Aphek</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38" name="Text Box 16"/>
          <p:cNvSpPr txBox="1">
            <a:spLocks noChangeArrowheads="1"/>
          </p:cNvSpPr>
          <p:nvPr/>
        </p:nvSpPr>
        <p:spPr bwMode="auto">
          <a:xfrm>
            <a:off x="3043044" y="892314"/>
            <a:ext cx="1482778" cy="707886"/>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Sea Peoples’</a:t>
            </a:r>
          </a:p>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Sea Battle</a:t>
            </a:r>
          </a:p>
        </p:txBody>
      </p:sp>
      <p:sp>
        <p:nvSpPr>
          <p:cNvPr id="39" name="Text Box 16"/>
          <p:cNvSpPr txBox="1">
            <a:spLocks noChangeArrowheads="1"/>
          </p:cNvSpPr>
          <p:nvPr/>
        </p:nvSpPr>
        <p:spPr bwMode="auto">
          <a:xfrm>
            <a:off x="4541979" y="892314"/>
            <a:ext cx="1482778" cy="707886"/>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Sea Peoples’</a:t>
            </a:r>
          </a:p>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Land Battle</a:t>
            </a:r>
          </a:p>
        </p:txBody>
      </p:sp>
      <p:sp>
        <p:nvSpPr>
          <p:cNvPr id="40" name="Freeform 39"/>
          <p:cNvSpPr/>
          <p:nvPr/>
        </p:nvSpPr>
        <p:spPr>
          <a:xfrm>
            <a:off x="7308850" y="2784614"/>
            <a:ext cx="1835150" cy="1263650"/>
          </a:xfrm>
          <a:custGeom>
            <a:avLst/>
            <a:gdLst>
              <a:gd name="connsiteX0" fmla="*/ 25400 w 1835150"/>
              <a:gd name="connsiteY0" fmla="*/ 127000 h 1263650"/>
              <a:gd name="connsiteX1" fmla="*/ 0 w 1835150"/>
              <a:gd name="connsiteY1" fmla="*/ 1212850 h 1263650"/>
              <a:gd name="connsiteX2" fmla="*/ 1828800 w 1835150"/>
              <a:gd name="connsiteY2" fmla="*/ 1263650 h 1263650"/>
              <a:gd name="connsiteX3" fmla="*/ 1835150 w 1835150"/>
              <a:gd name="connsiteY3" fmla="*/ 0 h 1263650"/>
              <a:gd name="connsiteX4" fmla="*/ 25400 w 1835150"/>
              <a:gd name="connsiteY4" fmla="*/ 127000 h 126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150" h="1263650">
                <a:moveTo>
                  <a:pt x="25400" y="127000"/>
                </a:moveTo>
                <a:lnTo>
                  <a:pt x="0" y="1212850"/>
                </a:lnTo>
                <a:lnTo>
                  <a:pt x="1828800" y="1263650"/>
                </a:lnTo>
                <a:cubicBezTo>
                  <a:pt x="1830917" y="842433"/>
                  <a:pt x="1835150" y="0"/>
                  <a:pt x="1835150" y="0"/>
                </a:cubicBezTo>
                <a:lnTo>
                  <a:pt x="25400" y="127000"/>
                </a:lnTo>
                <a:close/>
              </a:path>
            </a:pathLst>
          </a:cu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41" name="Text Box 16"/>
          <p:cNvSpPr txBox="1">
            <a:spLocks noChangeArrowheads="1"/>
          </p:cNvSpPr>
          <p:nvPr/>
        </p:nvSpPr>
        <p:spPr bwMode="auto">
          <a:xfrm>
            <a:off x="7728228" y="1629251"/>
            <a:ext cx="1415772" cy="1015663"/>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celebrating</a:t>
            </a:r>
          </a:p>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victory over</a:t>
            </a:r>
          </a:p>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Libyans</a:t>
            </a:r>
          </a:p>
        </p:txBody>
      </p:sp>
      <p:sp>
        <p:nvSpPr>
          <p:cNvPr id="42" name="Freeform 41"/>
          <p:cNvSpPr/>
          <p:nvPr/>
        </p:nvSpPr>
        <p:spPr>
          <a:xfrm>
            <a:off x="6276974" y="2917964"/>
            <a:ext cx="1031875" cy="1079500"/>
          </a:xfrm>
          <a:custGeom>
            <a:avLst/>
            <a:gdLst>
              <a:gd name="connsiteX0" fmla="*/ 0 w 1022350"/>
              <a:gd name="connsiteY0" fmla="*/ 88900 h 1079500"/>
              <a:gd name="connsiteX1" fmla="*/ 0 w 1022350"/>
              <a:gd name="connsiteY1" fmla="*/ 1054100 h 1079500"/>
              <a:gd name="connsiteX2" fmla="*/ 996950 w 1022350"/>
              <a:gd name="connsiteY2" fmla="*/ 1079500 h 1079500"/>
              <a:gd name="connsiteX3" fmla="*/ 1022350 w 1022350"/>
              <a:gd name="connsiteY3" fmla="*/ 0 h 1079500"/>
              <a:gd name="connsiteX4" fmla="*/ 0 w 1022350"/>
              <a:gd name="connsiteY4" fmla="*/ 88900 h 1079500"/>
              <a:gd name="connsiteX0" fmla="*/ 0 w 1031875"/>
              <a:gd name="connsiteY0" fmla="*/ 69850 h 1079500"/>
              <a:gd name="connsiteX1" fmla="*/ 9525 w 1031875"/>
              <a:gd name="connsiteY1" fmla="*/ 1054100 h 1079500"/>
              <a:gd name="connsiteX2" fmla="*/ 1006475 w 1031875"/>
              <a:gd name="connsiteY2" fmla="*/ 1079500 h 1079500"/>
              <a:gd name="connsiteX3" fmla="*/ 1031875 w 1031875"/>
              <a:gd name="connsiteY3" fmla="*/ 0 h 1079500"/>
              <a:gd name="connsiteX4" fmla="*/ 0 w 1031875"/>
              <a:gd name="connsiteY4" fmla="*/ 69850 h 1079500"/>
              <a:gd name="connsiteX0" fmla="*/ 0 w 1031875"/>
              <a:gd name="connsiteY0" fmla="*/ 69850 h 1079500"/>
              <a:gd name="connsiteX1" fmla="*/ 0 w 1031875"/>
              <a:gd name="connsiteY1" fmla="*/ 1063625 h 1079500"/>
              <a:gd name="connsiteX2" fmla="*/ 1006475 w 1031875"/>
              <a:gd name="connsiteY2" fmla="*/ 1079500 h 1079500"/>
              <a:gd name="connsiteX3" fmla="*/ 1031875 w 1031875"/>
              <a:gd name="connsiteY3" fmla="*/ 0 h 1079500"/>
              <a:gd name="connsiteX4" fmla="*/ 0 w 1031875"/>
              <a:gd name="connsiteY4" fmla="*/ 6985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 h="1079500">
                <a:moveTo>
                  <a:pt x="0" y="69850"/>
                </a:moveTo>
                <a:lnTo>
                  <a:pt x="0" y="1063625"/>
                </a:lnTo>
                <a:lnTo>
                  <a:pt x="1006475" y="1079500"/>
                </a:lnTo>
                <a:lnTo>
                  <a:pt x="1031875" y="0"/>
                </a:lnTo>
                <a:lnTo>
                  <a:pt x="0" y="69850"/>
                </a:lnTo>
                <a:close/>
              </a:path>
            </a:pathLst>
          </a:cu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43" name="Freeform 42"/>
          <p:cNvSpPr/>
          <p:nvPr/>
        </p:nvSpPr>
        <p:spPr>
          <a:xfrm>
            <a:off x="5646736" y="2981464"/>
            <a:ext cx="627063" cy="996950"/>
          </a:xfrm>
          <a:custGeom>
            <a:avLst/>
            <a:gdLst>
              <a:gd name="connsiteX0" fmla="*/ 0 w 622300"/>
              <a:gd name="connsiteY0" fmla="*/ 44450 h 977900"/>
              <a:gd name="connsiteX1" fmla="*/ 0 w 622300"/>
              <a:gd name="connsiteY1" fmla="*/ 958850 h 977900"/>
              <a:gd name="connsiteX2" fmla="*/ 622300 w 622300"/>
              <a:gd name="connsiteY2" fmla="*/ 977900 h 977900"/>
              <a:gd name="connsiteX3" fmla="*/ 622300 w 622300"/>
              <a:gd name="connsiteY3" fmla="*/ 0 h 977900"/>
              <a:gd name="connsiteX4" fmla="*/ 0 w 622300"/>
              <a:gd name="connsiteY4" fmla="*/ 44450 h 977900"/>
              <a:gd name="connsiteX0" fmla="*/ 0 w 627063"/>
              <a:gd name="connsiteY0" fmla="*/ 15875 h 977900"/>
              <a:gd name="connsiteX1" fmla="*/ 4763 w 627063"/>
              <a:gd name="connsiteY1" fmla="*/ 958850 h 977900"/>
              <a:gd name="connsiteX2" fmla="*/ 627063 w 627063"/>
              <a:gd name="connsiteY2" fmla="*/ 977900 h 977900"/>
              <a:gd name="connsiteX3" fmla="*/ 627063 w 627063"/>
              <a:gd name="connsiteY3" fmla="*/ 0 h 977900"/>
              <a:gd name="connsiteX4" fmla="*/ 0 w 627063"/>
              <a:gd name="connsiteY4" fmla="*/ 15875 h 977900"/>
              <a:gd name="connsiteX0" fmla="*/ 0 w 627063"/>
              <a:gd name="connsiteY0" fmla="*/ 34925 h 996950"/>
              <a:gd name="connsiteX1" fmla="*/ 4763 w 627063"/>
              <a:gd name="connsiteY1" fmla="*/ 977900 h 996950"/>
              <a:gd name="connsiteX2" fmla="*/ 627063 w 627063"/>
              <a:gd name="connsiteY2" fmla="*/ 996950 h 996950"/>
              <a:gd name="connsiteX3" fmla="*/ 627063 w 627063"/>
              <a:gd name="connsiteY3" fmla="*/ 0 h 996950"/>
              <a:gd name="connsiteX4" fmla="*/ 0 w 627063"/>
              <a:gd name="connsiteY4" fmla="*/ 34925 h 99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063" h="996950">
                <a:moveTo>
                  <a:pt x="0" y="34925"/>
                </a:moveTo>
                <a:cubicBezTo>
                  <a:pt x="1588" y="349250"/>
                  <a:pt x="3175" y="663575"/>
                  <a:pt x="4763" y="977900"/>
                </a:cubicBezTo>
                <a:lnTo>
                  <a:pt x="627063" y="996950"/>
                </a:lnTo>
                <a:lnTo>
                  <a:pt x="627063" y="0"/>
                </a:lnTo>
                <a:lnTo>
                  <a:pt x="0" y="34925"/>
                </a:lnTo>
                <a:close/>
              </a:path>
            </a:pathLst>
          </a:cu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44" name="Freeform 43"/>
          <p:cNvSpPr/>
          <p:nvPr/>
        </p:nvSpPr>
        <p:spPr>
          <a:xfrm>
            <a:off x="4756150" y="3010039"/>
            <a:ext cx="884238" cy="949325"/>
          </a:xfrm>
          <a:custGeom>
            <a:avLst/>
            <a:gdLst>
              <a:gd name="connsiteX0" fmla="*/ 0 w 889000"/>
              <a:gd name="connsiteY0" fmla="*/ 914400 h 958850"/>
              <a:gd name="connsiteX1" fmla="*/ 12700 w 889000"/>
              <a:gd name="connsiteY1" fmla="*/ 76200 h 958850"/>
              <a:gd name="connsiteX2" fmla="*/ 889000 w 889000"/>
              <a:gd name="connsiteY2" fmla="*/ 0 h 958850"/>
              <a:gd name="connsiteX3" fmla="*/ 882650 w 889000"/>
              <a:gd name="connsiteY3" fmla="*/ 958850 h 958850"/>
              <a:gd name="connsiteX4" fmla="*/ 0 w 889000"/>
              <a:gd name="connsiteY4" fmla="*/ 914400 h 958850"/>
              <a:gd name="connsiteX0" fmla="*/ 0 w 884238"/>
              <a:gd name="connsiteY0" fmla="*/ 904875 h 949325"/>
              <a:gd name="connsiteX1" fmla="*/ 12700 w 884238"/>
              <a:gd name="connsiteY1" fmla="*/ 66675 h 949325"/>
              <a:gd name="connsiteX2" fmla="*/ 884238 w 884238"/>
              <a:gd name="connsiteY2" fmla="*/ 0 h 949325"/>
              <a:gd name="connsiteX3" fmla="*/ 882650 w 884238"/>
              <a:gd name="connsiteY3" fmla="*/ 949325 h 949325"/>
              <a:gd name="connsiteX4" fmla="*/ 0 w 884238"/>
              <a:gd name="connsiteY4" fmla="*/ 904875 h 94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238" h="949325">
                <a:moveTo>
                  <a:pt x="0" y="904875"/>
                </a:moveTo>
                <a:lnTo>
                  <a:pt x="12700" y="66675"/>
                </a:lnTo>
                <a:cubicBezTo>
                  <a:pt x="304800" y="41275"/>
                  <a:pt x="592138" y="25400"/>
                  <a:pt x="884238" y="0"/>
                </a:cubicBezTo>
                <a:cubicBezTo>
                  <a:pt x="882121" y="319617"/>
                  <a:pt x="882650" y="949325"/>
                  <a:pt x="882650" y="949325"/>
                </a:cubicBezTo>
                <a:lnTo>
                  <a:pt x="0" y="904875"/>
                </a:lnTo>
                <a:close/>
              </a:path>
            </a:pathLst>
          </a:cu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45" name="Line 8"/>
          <p:cNvSpPr>
            <a:spLocks noChangeShapeType="1"/>
          </p:cNvSpPr>
          <p:nvPr/>
        </p:nvSpPr>
        <p:spPr bwMode="auto">
          <a:xfrm flipH="1">
            <a:off x="8229600" y="2644914"/>
            <a:ext cx="76200" cy="5334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46" name="Line 8"/>
          <p:cNvSpPr>
            <a:spLocks noChangeShapeType="1"/>
          </p:cNvSpPr>
          <p:nvPr/>
        </p:nvSpPr>
        <p:spPr bwMode="auto">
          <a:xfrm flipH="1">
            <a:off x="6781800" y="1730514"/>
            <a:ext cx="152400" cy="1600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47" name="Text Box 16"/>
          <p:cNvSpPr txBox="1">
            <a:spLocks noChangeArrowheads="1"/>
          </p:cNvSpPr>
          <p:nvPr/>
        </p:nvSpPr>
        <p:spPr bwMode="auto">
          <a:xfrm>
            <a:off x="5486400" y="1806714"/>
            <a:ext cx="1132316" cy="707886"/>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march to</a:t>
            </a:r>
          </a:p>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battle</a:t>
            </a:r>
          </a:p>
        </p:txBody>
      </p:sp>
      <p:sp>
        <p:nvSpPr>
          <p:cNvPr id="48" name="Line 8"/>
          <p:cNvSpPr>
            <a:spLocks noChangeShapeType="1"/>
          </p:cNvSpPr>
          <p:nvPr/>
        </p:nvSpPr>
        <p:spPr bwMode="auto">
          <a:xfrm flipH="1">
            <a:off x="5943600" y="2492514"/>
            <a:ext cx="76200" cy="762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49" name="Text Box 16"/>
          <p:cNvSpPr txBox="1">
            <a:spLocks noChangeArrowheads="1"/>
          </p:cNvSpPr>
          <p:nvPr/>
        </p:nvSpPr>
        <p:spPr bwMode="auto">
          <a:xfrm>
            <a:off x="4191000" y="2035314"/>
            <a:ext cx="672455" cy="707886"/>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lion</a:t>
            </a:r>
          </a:p>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hunt</a:t>
            </a:r>
          </a:p>
        </p:txBody>
      </p:sp>
      <p:sp>
        <p:nvSpPr>
          <p:cNvPr id="50" name="Line 8"/>
          <p:cNvSpPr>
            <a:spLocks noChangeShapeType="1"/>
          </p:cNvSpPr>
          <p:nvPr/>
        </p:nvSpPr>
        <p:spPr bwMode="auto">
          <a:xfrm flipH="1">
            <a:off x="5181600" y="1654314"/>
            <a:ext cx="76200" cy="1600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51" name="Freeform 50"/>
          <p:cNvSpPr/>
          <p:nvPr/>
        </p:nvSpPr>
        <p:spPr>
          <a:xfrm>
            <a:off x="4178300" y="3070364"/>
            <a:ext cx="565150" cy="844550"/>
          </a:xfrm>
          <a:custGeom>
            <a:avLst/>
            <a:gdLst>
              <a:gd name="connsiteX0" fmla="*/ 0 w 565150"/>
              <a:gd name="connsiteY0" fmla="*/ 819150 h 844550"/>
              <a:gd name="connsiteX1" fmla="*/ 19050 w 565150"/>
              <a:gd name="connsiteY1" fmla="*/ 50800 h 844550"/>
              <a:gd name="connsiteX2" fmla="*/ 565150 w 565150"/>
              <a:gd name="connsiteY2" fmla="*/ 0 h 844550"/>
              <a:gd name="connsiteX3" fmla="*/ 552450 w 565150"/>
              <a:gd name="connsiteY3" fmla="*/ 844550 h 844550"/>
              <a:gd name="connsiteX4" fmla="*/ 0 w 565150"/>
              <a:gd name="connsiteY4" fmla="*/ 819150 h 844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50" h="844550">
                <a:moveTo>
                  <a:pt x="0" y="819150"/>
                </a:moveTo>
                <a:lnTo>
                  <a:pt x="19050" y="50800"/>
                </a:lnTo>
                <a:lnTo>
                  <a:pt x="565150" y="0"/>
                </a:lnTo>
                <a:lnTo>
                  <a:pt x="552450" y="844550"/>
                </a:lnTo>
                <a:lnTo>
                  <a:pt x="0" y="819150"/>
                </a:lnTo>
                <a:close/>
              </a:path>
            </a:pathLst>
          </a:cu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52" name="Freeform 51"/>
          <p:cNvSpPr/>
          <p:nvPr/>
        </p:nvSpPr>
        <p:spPr>
          <a:xfrm>
            <a:off x="3517900" y="3121164"/>
            <a:ext cx="666750" cy="762000"/>
          </a:xfrm>
          <a:custGeom>
            <a:avLst/>
            <a:gdLst>
              <a:gd name="connsiteX0" fmla="*/ 0 w 666750"/>
              <a:gd name="connsiteY0" fmla="*/ 76200 h 762000"/>
              <a:gd name="connsiteX1" fmla="*/ 6350 w 666750"/>
              <a:gd name="connsiteY1" fmla="*/ 717550 h 762000"/>
              <a:gd name="connsiteX2" fmla="*/ 654050 w 666750"/>
              <a:gd name="connsiteY2" fmla="*/ 762000 h 762000"/>
              <a:gd name="connsiteX3" fmla="*/ 666750 w 666750"/>
              <a:gd name="connsiteY3" fmla="*/ 0 h 762000"/>
              <a:gd name="connsiteX4" fmla="*/ 0 w 666750"/>
              <a:gd name="connsiteY4" fmla="*/ 7620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762000">
                <a:moveTo>
                  <a:pt x="0" y="76200"/>
                </a:moveTo>
                <a:cubicBezTo>
                  <a:pt x="2117" y="289983"/>
                  <a:pt x="6350" y="717550"/>
                  <a:pt x="6350" y="717550"/>
                </a:cubicBezTo>
                <a:lnTo>
                  <a:pt x="654050" y="762000"/>
                </a:lnTo>
                <a:lnTo>
                  <a:pt x="666750" y="0"/>
                </a:lnTo>
                <a:lnTo>
                  <a:pt x="0" y="76200"/>
                </a:lnTo>
                <a:close/>
              </a:path>
            </a:pathLst>
          </a:cu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53" name="Freeform 52"/>
          <p:cNvSpPr/>
          <p:nvPr/>
        </p:nvSpPr>
        <p:spPr>
          <a:xfrm>
            <a:off x="2851150" y="3191014"/>
            <a:ext cx="660400" cy="647700"/>
          </a:xfrm>
          <a:custGeom>
            <a:avLst/>
            <a:gdLst>
              <a:gd name="connsiteX0" fmla="*/ 25400 w 660400"/>
              <a:gd name="connsiteY0" fmla="*/ 69850 h 647700"/>
              <a:gd name="connsiteX1" fmla="*/ 0 w 660400"/>
              <a:gd name="connsiteY1" fmla="*/ 628650 h 647700"/>
              <a:gd name="connsiteX2" fmla="*/ 660400 w 660400"/>
              <a:gd name="connsiteY2" fmla="*/ 647700 h 647700"/>
              <a:gd name="connsiteX3" fmla="*/ 660400 w 660400"/>
              <a:gd name="connsiteY3" fmla="*/ 0 h 647700"/>
              <a:gd name="connsiteX4" fmla="*/ 25400 w 660400"/>
              <a:gd name="connsiteY4" fmla="*/ 6985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0" h="647700">
                <a:moveTo>
                  <a:pt x="25400" y="69850"/>
                </a:moveTo>
                <a:lnTo>
                  <a:pt x="0" y="628650"/>
                </a:lnTo>
                <a:lnTo>
                  <a:pt x="660400" y="647700"/>
                </a:lnTo>
                <a:lnTo>
                  <a:pt x="660400" y="0"/>
                </a:lnTo>
                <a:lnTo>
                  <a:pt x="25400" y="69850"/>
                </a:lnTo>
                <a:close/>
              </a:path>
            </a:pathLst>
          </a:cu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54" name="Line 8"/>
          <p:cNvSpPr>
            <a:spLocks noChangeShapeType="1"/>
          </p:cNvSpPr>
          <p:nvPr/>
        </p:nvSpPr>
        <p:spPr bwMode="auto">
          <a:xfrm flipH="1">
            <a:off x="4495800" y="2721114"/>
            <a:ext cx="45719" cy="5334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55" name="Text Box 16"/>
          <p:cNvSpPr txBox="1">
            <a:spLocks noChangeArrowheads="1"/>
          </p:cNvSpPr>
          <p:nvPr/>
        </p:nvSpPr>
        <p:spPr bwMode="auto">
          <a:xfrm>
            <a:off x="1828800" y="1578114"/>
            <a:ext cx="1415772" cy="1015663"/>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celebrating</a:t>
            </a:r>
          </a:p>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victory over</a:t>
            </a:r>
          </a:p>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Sea Peoples</a:t>
            </a:r>
          </a:p>
        </p:txBody>
      </p:sp>
      <p:sp>
        <p:nvSpPr>
          <p:cNvPr id="56" name="Line 8"/>
          <p:cNvSpPr>
            <a:spLocks noChangeShapeType="1"/>
          </p:cNvSpPr>
          <p:nvPr/>
        </p:nvSpPr>
        <p:spPr bwMode="auto">
          <a:xfrm>
            <a:off x="3764281" y="1578114"/>
            <a:ext cx="45719" cy="1752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57" name="Line 8"/>
          <p:cNvSpPr>
            <a:spLocks noChangeShapeType="1"/>
          </p:cNvSpPr>
          <p:nvPr/>
        </p:nvSpPr>
        <p:spPr bwMode="auto">
          <a:xfrm>
            <a:off x="2590800" y="2492514"/>
            <a:ext cx="533400" cy="838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58" name="Text Box 16"/>
          <p:cNvSpPr txBox="1">
            <a:spLocks noChangeArrowheads="1"/>
          </p:cNvSpPr>
          <p:nvPr/>
        </p:nvSpPr>
        <p:spPr bwMode="auto">
          <a:xfrm>
            <a:off x="152400" y="4146828"/>
            <a:ext cx="763626" cy="707886"/>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First</a:t>
            </a:r>
          </a:p>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Pylon</a:t>
            </a:r>
          </a:p>
        </p:txBody>
      </p:sp>
      <p:sp>
        <p:nvSpPr>
          <p:cNvPr id="59" name="Text Box 16"/>
          <p:cNvSpPr txBox="1">
            <a:spLocks noChangeArrowheads="1"/>
          </p:cNvSpPr>
          <p:nvPr/>
        </p:nvSpPr>
        <p:spPr bwMode="auto">
          <a:xfrm>
            <a:off x="1143000" y="4473714"/>
            <a:ext cx="941208" cy="707886"/>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Second</a:t>
            </a:r>
          </a:p>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Pylon</a:t>
            </a:r>
          </a:p>
        </p:txBody>
      </p:sp>
      <p:sp>
        <p:nvSpPr>
          <p:cNvPr id="60" name="Line 8"/>
          <p:cNvSpPr>
            <a:spLocks noChangeShapeType="1"/>
          </p:cNvSpPr>
          <p:nvPr/>
        </p:nvSpPr>
        <p:spPr bwMode="auto">
          <a:xfrm flipV="1">
            <a:off x="2057400" y="3787914"/>
            <a:ext cx="609600" cy="838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61" name="Line 8"/>
          <p:cNvSpPr>
            <a:spLocks noChangeShapeType="1"/>
          </p:cNvSpPr>
          <p:nvPr/>
        </p:nvSpPr>
        <p:spPr bwMode="auto">
          <a:xfrm flipV="1">
            <a:off x="838200" y="3787914"/>
            <a:ext cx="457200" cy="5334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70" name="Text Box 16"/>
          <p:cNvSpPr txBox="1">
            <a:spLocks noChangeArrowheads="1"/>
          </p:cNvSpPr>
          <p:nvPr/>
        </p:nvSpPr>
        <p:spPr bwMode="auto">
          <a:xfrm>
            <a:off x="6215528" y="660737"/>
            <a:ext cx="1709272" cy="1015663"/>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preparing</a:t>
            </a:r>
          </a:p>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for battle with</a:t>
            </a:r>
          </a:p>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Sea Peoples</a:t>
            </a:r>
          </a:p>
        </p:txBody>
      </p:sp>
    </p:spTree>
    <p:extLst>
      <p:ext uri="{BB962C8B-B14F-4D97-AF65-F5344CB8AC3E}">
        <p14:creationId xmlns:p14="http://schemas.microsoft.com/office/powerpoint/2010/main" val="493644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North wall of Ramses III’s mortuary temple at Medinet Habu, circa 1185 BC</a:t>
            </a:r>
          </a:p>
        </p:txBody>
      </p:sp>
      <p:sp>
        <p:nvSpPr>
          <p:cNvPr id="8" name="Text Placeholder 7"/>
          <p:cNvSpPr>
            <a:spLocks noGrp="1"/>
          </p:cNvSpPr>
          <p:nvPr>
            <p:ph type="body" sz="quarter" idx="12"/>
          </p:nvPr>
        </p:nvSpPr>
        <p:spPr/>
        <p:txBody>
          <a:bodyPr/>
          <a:lstStyle/>
          <a:p>
            <a:r>
              <a:rPr lang="en-US"/>
              <a:t>4:1</a:t>
            </a:r>
            <a:endParaRPr lang="en-US" dirty="0"/>
          </a:p>
        </p:txBody>
      </p:sp>
      <p:sp>
        <p:nvSpPr>
          <p:cNvPr id="3" name="Title 2"/>
          <p:cNvSpPr>
            <a:spLocks noGrp="1"/>
          </p:cNvSpPr>
          <p:nvPr>
            <p:ph type="title"/>
          </p:nvPr>
        </p:nvSpPr>
        <p:spPr/>
        <p:txBody>
          <a:bodyPr/>
          <a:lstStyle/>
          <a:p>
            <a:r>
              <a:rPr lang="en-US" dirty="0"/>
              <a:t>Israel went out to meet the Philistines in battle . . . and the Philistines encamped in </a:t>
            </a:r>
            <a:r>
              <a:rPr lang="en-US" dirty="0" err="1"/>
              <a:t>Aphek</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775818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Relief of the Sea Peoples’ land battle on the north wall at Medinet Habu, circa 1185 BC</a:t>
            </a:r>
          </a:p>
        </p:txBody>
      </p:sp>
      <p:sp>
        <p:nvSpPr>
          <p:cNvPr id="8" name="Text Placeholder 7"/>
          <p:cNvSpPr>
            <a:spLocks noGrp="1"/>
          </p:cNvSpPr>
          <p:nvPr>
            <p:ph type="body" sz="quarter" idx="12"/>
          </p:nvPr>
        </p:nvSpPr>
        <p:spPr/>
        <p:txBody>
          <a:bodyPr/>
          <a:lstStyle/>
          <a:p>
            <a:r>
              <a:rPr lang="en-US"/>
              <a:t>4:1</a:t>
            </a:r>
            <a:endParaRPr lang="en-US" dirty="0"/>
          </a:p>
        </p:txBody>
      </p:sp>
      <p:sp>
        <p:nvSpPr>
          <p:cNvPr id="3" name="Title 2"/>
          <p:cNvSpPr>
            <a:spLocks noGrp="1"/>
          </p:cNvSpPr>
          <p:nvPr>
            <p:ph type="title"/>
          </p:nvPr>
        </p:nvSpPr>
        <p:spPr/>
        <p:txBody>
          <a:bodyPr/>
          <a:lstStyle/>
          <a:p>
            <a:r>
              <a:rPr lang="en-US" dirty="0"/>
              <a:t>Israel went out to meet the Philistines in battle . . . and the Philistines encamped in </a:t>
            </a:r>
            <a:r>
              <a:rPr lang="en-US" dirty="0" err="1"/>
              <a:t>Aphek</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4235400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Relief of the Sea Peoples’ land battle on the north wall at Medinet Habu, circa 1185 BC</a:t>
            </a:r>
          </a:p>
        </p:txBody>
      </p:sp>
      <p:sp>
        <p:nvSpPr>
          <p:cNvPr id="8" name="Text Placeholder 7"/>
          <p:cNvSpPr>
            <a:spLocks noGrp="1"/>
          </p:cNvSpPr>
          <p:nvPr>
            <p:ph type="body" sz="quarter" idx="12"/>
          </p:nvPr>
        </p:nvSpPr>
        <p:spPr/>
        <p:txBody>
          <a:bodyPr/>
          <a:lstStyle/>
          <a:p>
            <a:r>
              <a:rPr lang="en-US"/>
              <a:t>4:1</a:t>
            </a:r>
            <a:endParaRPr lang="en-US" dirty="0"/>
          </a:p>
        </p:txBody>
      </p:sp>
      <p:sp>
        <p:nvSpPr>
          <p:cNvPr id="3" name="Title 2"/>
          <p:cNvSpPr>
            <a:spLocks noGrp="1"/>
          </p:cNvSpPr>
          <p:nvPr>
            <p:ph type="title"/>
          </p:nvPr>
        </p:nvSpPr>
        <p:spPr/>
        <p:txBody>
          <a:bodyPr/>
          <a:lstStyle/>
          <a:p>
            <a:r>
              <a:rPr lang="en-US" dirty="0"/>
              <a:t>Israel went out to meet the Philistines in battle . . . and the Philistines encamped in </a:t>
            </a:r>
            <a:r>
              <a:rPr lang="en-US" dirty="0" err="1"/>
              <a:t>Aphek</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2694501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Relief of the Sea Peoples’ sea battle on the north wall at Medinet Habu, circa 1185 BC</a:t>
            </a:r>
          </a:p>
        </p:txBody>
      </p:sp>
      <p:sp>
        <p:nvSpPr>
          <p:cNvPr id="4" name="Text Placeholder 3"/>
          <p:cNvSpPr>
            <a:spLocks noGrp="1"/>
          </p:cNvSpPr>
          <p:nvPr>
            <p:ph type="body" sz="quarter" idx="12"/>
          </p:nvPr>
        </p:nvSpPr>
        <p:spPr/>
        <p:txBody>
          <a:bodyPr/>
          <a:lstStyle/>
          <a:p>
            <a:r>
              <a:rPr lang="en-US"/>
              <a:t>4:1</a:t>
            </a:r>
            <a:endParaRPr lang="en-US" dirty="0"/>
          </a:p>
        </p:txBody>
      </p:sp>
      <p:sp>
        <p:nvSpPr>
          <p:cNvPr id="2" name="Title 1"/>
          <p:cNvSpPr>
            <a:spLocks noGrp="1"/>
          </p:cNvSpPr>
          <p:nvPr>
            <p:ph type="title"/>
          </p:nvPr>
        </p:nvSpPr>
        <p:spPr/>
        <p:txBody>
          <a:bodyPr/>
          <a:lstStyle/>
          <a:p>
            <a:r>
              <a:rPr lang="en-US" dirty="0"/>
              <a:t>Israel went out to meet the Philistines in battle . . . and the Philistines encamped in Aphek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2732900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355911-52E0-4F6F-A3A3-93499CA0E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t>1 </a:t>
            </a:r>
            <a:r>
              <a:rPr lang="en-US"/>
              <a:t>Samuel 4</a:t>
            </a:r>
            <a:endParaRPr lang="en-US" dirty="0"/>
          </a:p>
        </p:txBody>
      </p:sp>
      <p:pic>
        <p:nvPicPr>
          <p:cNvPr id="9" name="Picture 8">
            <a:extLst>
              <a:ext uri="{FF2B5EF4-FFF2-40B4-BE49-F238E27FC236}">
                <a16:creationId xmlns:a16="http://schemas.microsoft.com/office/drawing/2014/main" id="{574BF887-FAF1-4F7C-9000-7A2C488BC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
        <p:nvSpPr>
          <p:cNvPr id="2" name="Title 4">
            <a:extLst>
              <a:ext uri="{FF2B5EF4-FFF2-40B4-BE49-F238E27FC236}">
                <a16:creationId xmlns:a16="http://schemas.microsoft.com/office/drawing/2014/main" id="{5946D906-5C88-42DE-B42B-96E7538733A7}"/>
              </a:ext>
            </a:extLst>
          </p:cNvPr>
          <p:cNvSpPr txBox="1">
            <a:spLocks/>
          </p:cNvSpPr>
          <p:nvPr/>
        </p:nvSpPr>
        <p:spPr>
          <a:xfrm>
            <a:off x="975360" y="1301112"/>
            <a:ext cx="7193280" cy="455104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This is a free sample of the 1 Samuel 4 presentation from the </a:t>
            </a:r>
            <a:r>
              <a:rPr lang="en-US" sz="2000" i="1" dirty="0"/>
              <a:t>Photo Companion to the Bible.</a:t>
            </a:r>
            <a:r>
              <a:rPr lang="en-US" sz="2000" dirty="0"/>
              <a:t> To purchase the full volume, visit https://www.bibleplaces.com/1samuel/</a:t>
            </a:r>
            <a:br>
              <a:rPr lang="en-US" sz="2000" dirty="0"/>
            </a:br>
            <a:br>
              <a:rPr lang="en-US" sz="2000" dirty="0"/>
            </a:br>
            <a:r>
              <a:rPr lang="en-US" sz="2000" dirty="0"/>
              <a:t>The </a:t>
            </a:r>
            <a:r>
              <a:rPr lang="en-US" sz="2000" i="1" dirty="0"/>
              <a:t>Photo Companion to the Bible</a:t>
            </a:r>
            <a:r>
              <a:rPr lang="en-US" sz="2000" dirty="0"/>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dirty="0"/>
            </a:br>
            <a:br>
              <a:rPr lang="en-US" sz="2000" dirty="0"/>
            </a:br>
            <a:r>
              <a:rPr lang="en-US" sz="2000" dirty="0"/>
              <a:t>For more details (for this and every slide), see the Notes section below.</a:t>
            </a:r>
            <a:br>
              <a:rPr lang="en-US" sz="2000" dirty="0"/>
            </a:br>
            <a:br>
              <a:rPr lang="en-US" sz="2000" dirty="0"/>
            </a:br>
            <a:endParaRPr lang="en-US" sz="2000" dirty="0"/>
          </a:p>
        </p:txBody>
      </p:sp>
      <p:sp>
        <p:nvSpPr>
          <p:cNvPr id="4" name="Arrow: Right 3">
            <a:extLst>
              <a:ext uri="{FF2B5EF4-FFF2-40B4-BE49-F238E27FC236}">
                <a16:creationId xmlns:a16="http://schemas.microsoft.com/office/drawing/2014/main" id="{DE0C5434-C65D-4715-A26C-EDEA8B41040B}"/>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8143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Philistine captives at celebration of victory over Sea Peoples, from Medinet Habu, circa 1185 BC</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Israel went out to meet the Philistines in battle . . . and the Philistines encamped in Aphek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591361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209550"/>
            <a:ext cx="17484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dirty="0"/>
              <a:t>Depiction of a Philistine chief, from Medinet Habu, circa 1180 BC</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Israel went out to meet the Philistines in battle . . . and the Philistines encamped in Aphek</a:t>
            </a:r>
          </a:p>
        </p:txBody>
      </p:sp>
    </p:spTree>
    <p:extLst>
      <p:ext uri="{BB962C8B-B14F-4D97-AF65-F5344CB8AC3E}">
        <p14:creationId xmlns:p14="http://schemas.microsoft.com/office/powerpoint/2010/main" val="3055486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PLBL\HVHL - the 1900s\01 Northern Palestine\Sharon Plain\Aphek, Antipatris, aerial view from east, mat1438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959" b="9959"/>
          <a:stretch/>
        </p:blipFill>
        <p:spPr bwMode="auto">
          <a:xfrm>
            <a:off x="0" y="380999"/>
            <a:ext cx="9143999" cy="6096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err="1"/>
              <a:t>Aphek</a:t>
            </a:r>
            <a:r>
              <a:rPr lang="en-US" dirty="0"/>
              <a:t> (aerial view from the east, from the direction of Ebenezer)</a:t>
            </a:r>
          </a:p>
        </p:txBody>
      </p:sp>
      <p:sp>
        <p:nvSpPr>
          <p:cNvPr id="4" name="Text Placeholder 3"/>
          <p:cNvSpPr>
            <a:spLocks noGrp="1"/>
          </p:cNvSpPr>
          <p:nvPr>
            <p:ph type="body" sz="quarter" idx="12"/>
          </p:nvPr>
        </p:nvSpPr>
        <p:spPr/>
        <p:txBody>
          <a:bodyPr/>
          <a:lstStyle/>
          <a:p>
            <a:r>
              <a:rPr lang="en-US" dirty="0"/>
              <a:t>4:1</a:t>
            </a:r>
          </a:p>
        </p:txBody>
      </p:sp>
      <p:sp>
        <p:nvSpPr>
          <p:cNvPr id="2" name="Title 1"/>
          <p:cNvSpPr>
            <a:spLocks noGrp="1"/>
          </p:cNvSpPr>
          <p:nvPr>
            <p:ph type="title"/>
          </p:nvPr>
        </p:nvSpPr>
        <p:spPr/>
        <p:txBody>
          <a:bodyPr/>
          <a:lstStyle/>
          <a:p>
            <a:r>
              <a:rPr lang="en-US" dirty="0"/>
              <a:t>Israel went out to meet the Philistines in battle . . . and the Philistines encamped in Aphek</a:t>
            </a:r>
          </a:p>
        </p:txBody>
      </p:sp>
    </p:spTree>
    <p:extLst>
      <p:ext uri="{BB962C8B-B14F-4D97-AF65-F5344CB8AC3E}">
        <p14:creationId xmlns:p14="http://schemas.microsoft.com/office/powerpoint/2010/main" val="2164664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PLBL\HVHL - the 1900s\01 Northern Palestine\Sharon Plain\Aphek, Antipatris, aerial view from east, mat1438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959" b="9959"/>
          <a:stretch/>
        </p:blipFill>
        <p:spPr bwMode="auto">
          <a:xfrm>
            <a:off x="0" y="380999"/>
            <a:ext cx="9143999" cy="6096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err="1"/>
              <a:t>Aphek</a:t>
            </a:r>
            <a:r>
              <a:rPr lang="en-US" dirty="0"/>
              <a:t> (aerial view from the east, from the direction of Ebenezer)</a:t>
            </a:r>
          </a:p>
        </p:txBody>
      </p:sp>
      <p:sp>
        <p:nvSpPr>
          <p:cNvPr id="4" name="Text Placeholder 3"/>
          <p:cNvSpPr>
            <a:spLocks noGrp="1"/>
          </p:cNvSpPr>
          <p:nvPr>
            <p:ph type="body" sz="quarter" idx="12"/>
          </p:nvPr>
        </p:nvSpPr>
        <p:spPr/>
        <p:txBody>
          <a:bodyPr/>
          <a:lstStyle/>
          <a:p>
            <a:r>
              <a:rPr lang="en-US" dirty="0"/>
              <a:t>4:1</a:t>
            </a:r>
          </a:p>
        </p:txBody>
      </p:sp>
      <p:sp>
        <p:nvSpPr>
          <p:cNvPr id="2" name="Title 1"/>
          <p:cNvSpPr>
            <a:spLocks noGrp="1"/>
          </p:cNvSpPr>
          <p:nvPr>
            <p:ph type="title"/>
          </p:nvPr>
        </p:nvSpPr>
        <p:spPr/>
        <p:txBody>
          <a:bodyPr/>
          <a:lstStyle/>
          <a:p>
            <a:r>
              <a:rPr lang="en-US" dirty="0"/>
              <a:t>Israel went out to meet the Philistines in battle . . . and the Philistines encamped in Aphek</a:t>
            </a:r>
          </a:p>
        </p:txBody>
      </p:sp>
      <p:sp>
        <p:nvSpPr>
          <p:cNvPr id="7" name="Text Box 10"/>
          <p:cNvSpPr txBox="1">
            <a:spLocks noChangeArrowheads="1"/>
          </p:cNvSpPr>
          <p:nvPr/>
        </p:nvSpPr>
        <p:spPr bwMode="auto">
          <a:xfrm>
            <a:off x="4819299" y="1344067"/>
            <a:ext cx="1213922" cy="338554"/>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1600" dirty="0">
                <a:solidFill>
                  <a:srgbClr val="FFFF00"/>
                </a:solidFill>
                <a:effectLst>
                  <a:glow rad="76200">
                    <a:prstClr val="black">
                      <a:alpha val="60000"/>
                    </a:prstClr>
                  </a:glow>
                </a:effectLst>
                <a:cs typeface="Calibri" pitchFamily="34" charset="0"/>
              </a:rPr>
              <a:t>Yarkon River</a:t>
            </a:r>
          </a:p>
        </p:txBody>
      </p:sp>
      <p:cxnSp>
        <p:nvCxnSpPr>
          <p:cNvPr id="8" name="Straight Arrow Connector 7"/>
          <p:cNvCxnSpPr/>
          <p:nvPr/>
        </p:nvCxnSpPr>
        <p:spPr>
          <a:xfrm flipH="1">
            <a:off x="4336256" y="1633538"/>
            <a:ext cx="550069" cy="490537"/>
          </a:xfrm>
          <a:prstGeom prst="straightConnector1">
            <a:avLst/>
          </a:prstGeom>
          <a:noFill/>
          <a:ln w="22225" cap="flat" cmpd="sng" algn="ctr">
            <a:solidFill>
              <a:srgbClr val="FFFF00"/>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cxnSp>
      <p:sp>
        <p:nvSpPr>
          <p:cNvPr id="9" name="Text Box 10"/>
          <p:cNvSpPr txBox="1">
            <a:spLocks noChangeArrowheads="1"/>
          </p:cNvSpPr>
          <p:nvPr/>
        </p:nvSpPr>
        <p:spPr bwMode="auto">
          <a:xfrm>
            <a:off x="2289285" y="4179570"/>
            <a:ext cx="848309" cy="40011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srgbClr val="FFFF00"/>
                </a:solidFill>
                <a:effectLst>
                  <a:glow rad="76200">
                    <a:prstClr val="black">
                      <a:alpha val="60000"/>
                    </a:prstClr>
                  </a:glow>
                </a:effectLst>
                <a:cs typeface="Calibri" pitchFamily="34" charset="0"/>
              </a:rPr>
              <a:t>Aphek</a:t>
            </a:r>
          </a:p>
        </p:txBody>
      </p:sp>
      <p:cxnSp>
        <p:nvCxnSpPr>
          <p:cNvPr id="15" name="Straight Arrow Connector 14"/>
          <p:cNvCxnSpPr/>
          <p:nvPr/>
        </p:nvCxnSpPr>
        <p:spPr>
          <a:xfrm>
            <a:off x="5972175" y="1633538"/>
            <a:ext cx="485775" cy="438150"/>
          </a:xfrm>
          <a:prstGeom prst="straightConnector1">
            <a:avLst/>
          </a:prstGeom>
          <a:noFill/>
          <a:ln w="22225" cap="flat" cmpd="sng" algn="ctr">
            <a:solidFill>
              <a:srgbClr val="FFFF00"/>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cxnSp>
    </p:spTree>
    <p:extLst>
      <p:ext uri="{BB962C8B-B14F-4D97-AF65-F5344CB8AC3E}">
        <p14:creationId xmlns:p14="http://schemas.microsoft.com/office/powerpoint/2010/main" val="1640096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573"/>
          <a:stretch/>
        </p:blipFill>
        <p:spPr bwMode="auto">
          <a:xfrm>
            <a:off x="-1" y="290513"/>
            <a:ext cx="9144001" cy="648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Aphek (aerial from the west, looking toward Ebenezer)</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Israel went out to meet the Philistines in battle . . . and the Philistines encamped in Aphek</a:t>
            </a:r>
          </a:p>
        </p:txBody>
      </p:sp>
    </p:spTree>
    <p:extLst>
      <p:ext uri="{BB962C8B-B14F-4D97-AF65-F5344CB8AC3E}">
        <p14:creationId xmlns:p14="http://schemas.microsoft.com/office/powerpoint/2010/main" val="4215647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573"/>
          <a:stretch/>
        </p:blipFill>
        <p:spPr bwMode="auto">
          <a:xfrm>
            <a:off x="-1" y="290513"/>
            <a:ext cx="9144001" cy="648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Aphek (aerial from the west, looking toward Ebenezer)</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Israel went out to meet the Philistines in battle . . . and the Philistines encamped in Aphek</a:t>
            </a:r>
          </a:p>
        </p:txBody>
      </p:sp>
      <p:sp>
        <p:nvSpPr>
          <p:cNvPr id="6" name="Text Box 10"/>
          <p:cNvSpPr txBox="1">
            <a:spLocks noChangeArrowheads="1"/>
          </p:cNvSpPr>
          <p:nvPr/>
        </p:nvSpPr>
        <p:spPr bwMode="auto">
          <a:xfrm>
            <a:off x="4479438" y="893505"/>
            <a:ext cx="1420406" cy="584775"/>
          </a:xfrm>
          <a:prstGeom prst="rect">
            <a:avLst/>
          </a:prstGeom>
          <a:noFill/>
          <a:ln w="9525">
            <a:noFill/>
            <a:miter lim="800000"/>
            <a:headEnd/>
            <a:tailEnd/>
          </a:ln>
          <a:effectLst/>
        </p:spPr>
        <p:txBody>
          <a:bodyPr wrap="square">
            <a:spAutoFit/>
          </a:bodyPr>
          <a:lstStyle/>
          <a:p>
            <a:pPr algn="ctr" fontAlgn="base">
              <a:spcBef>
                <a:spcPct val="0"/>
              </a:spcBef>
              <a:spcAft>
                <a:spcPct val="0"/>
              </a:spcAft>
              <a:defRPr/>
            </a:pPr>
            <a:r>
              <a:rPr lang="en-US" sz="1600" dirty="0">
                <a:solidFill>
                  <a:srgbClr val="FFFF00"/>
                </a:solidFill>
                <a:effectLst>
                  <a:glow rad="76200">
                    <a:prstClr val="black">
                      <a:alpha val="60000"/>
                    </a:prstClr>
                  </a:glow>
                </a:effectLst>
                <a:cs typeface="Calibri" pitchFamily="34" charset="0"/>
              </a:rPr>
              <a:t>Ebenezer</a:t>
            </a:r>
          </a:p>
          <a:p>
            <a:pPr algn="ctr" fontAlgn="base">
              <a:spcBef>
                <a:spcPct val="0"/>
              </a:spcBef>
              <a:spcAft>
                <a:spcPct val="0"/>
              </a:spcAft>
              <a:defRPr/>
            </a:pPr>
            <a:r>
              <a:rPr lang="en-US" sz="1600" dirty="0">
                <a:solidFill>
                  <a:srgbClr val="FFFF00"/>
                </a:solidFill>
                <a:effectLst>
                  <a:glow rad="76200">
                    <a:prstClr val="black">
                      <a:alpha val="60000"/>
                    </a:prstClr>
                  </a:glow>
                </a:effectLst>
                <a:cs typeface="Calibri" pitchFamily="34" charset="0"/>
              </a:rPr>
              <a:t>(Izbet Sartah)</a:t>
            </a:r>
          </a:p>
        </p:txBody>
      </p:sp>
      <p:cxnSp>
        <p:nvCxnSpPr>
          <p:cNvPr id="7" name="Straight Arrow Connector 6"/>
          <p:cNvCxnSpPr/>
          <p:nvPr/>
        </p:nvCxnSpPr>
        <p:spPr>
          <a:xfrm>
            <a:off x="5200650" y="1478280"/>
            <a:ext cx="152400" cy="327660"/>
          </a:xfrm>
          <a:prstGeom prst="straightConnector1">
            <a:avLst/>
          </a:prstGeom>
          <a:noFill/>
          <a:ln w="22225" cap="flat" cmpd="sng" algn="ctr">
            <a:solidFill>
              <a:srgbClr val="FFFF00"/>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cxnSp>
      <p:sp>
        <p:nvSpPr>
          <p:cNvPr id="8" name="Text Box 10"/>
          <p:cNvSpPr txBox="1">
            <a:spLocks noChangeArrowheads="1"/>
          </p:cNvSpPr>
          <p:nvPr/>
        </p:nvSpPr>
        <p:spPr bwMode="auto">
          <a:xfrm>
            <a:off x="5051535" y="3055620"/>
            <a:ext cx="848309" cy="40011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srgbClr val="FFFF00"/>
                </a:solidFill>
                <a:effectLst>
                  <a:glow rad="76200">
                    <a:prstClr val="black">
                      <a:alpha val="60000"/>
                    </a:prstClr>
                  </a:glow>
                </a:effectLst>
                <a:cs typeface="Calibri" pitchFamily="34" charset="0"/>
              </a:rPr>
              <a:t>Aphek</a:t>
            </a:r>
          </a:p>
        </p:txBody>
      </p:sp>
    </p:spTree>
    <p:extLst>
      <p:ext uri="{BB962C8B-B14F-4D97-AF65-F5344CB8AC3E}">
        <p14:creationId xmlns:p14="http://schemas.microsoft.com/office/powerpoint/2010/main" val="2770077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Turkish fort and Late Bronze Egyptian fort at </a:t>
            </a:r>
            <a:r>
              <a:rPr lang="en-US" dirty="0" err="1"/>
              <a:t>Aphek</a:t>
            </a:r>
            <a:r>
              <a:rPr lang="en-US" dirty="0"/>
              <a:t> (aerial view from the northeast)</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Israel went out to meet the Philistines in battle . . . and the Philistines encamped in Aphek</a:t>
            </a:r>
          </a:p>
        </p:txBody>
      </p:sp>
    </p:spTree>
    <p:extLst>
      <p:ext uri="{BB962C8B-B14F-4D97-AF65-F5344CB8AC3E}">
        <p14:creationId xmlns:p14="http://schemas.microsoft.com/office/powerpoint/2010/main" val="2117286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phek Turkish fort and LB Egyptian fort aerial from south, ws03271589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Turkish fort and Late Bronze Egyptian fort at Aphek (aerial view from the south)</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Israel went out to meet the Philistines in battle . . . and the Philistines encamped in Aphek</a:t>
            </a:r>
          </a:p>
        </p:txBody>
      </p:sp>
    </p:spTree>
    <p:extLst>
      <p:ext uri="{BB962C8B-B14F-4D97-AF65-F5344CB8AC3E}">
        <p14:creationId xmlns:p14="http://schemas.microsoft.com/office/powerpoint/2010/main" val="909100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Todd\Desktop\sr pics\sharonsr\Aphek earlier wall below Turkish fort wall, tb032504023.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Earlier wall visible beneath the Turkish fort at </a:t>
            </a:r>
            <a:r>
              <a:rPr lang="en-US" dirty="0" err="1"/>
              <a:t>Aphek</a:t>
            </a:r>
            <a:endParaRPr lang="en-US" dirty="0"/>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Israel went out to meet the Philistines in battle . . . and the Philistines encamped in Aphek</a:t>
            </a:r>
          </a:p>
        </p:txBody>
      </p:sp>
    </p:spTree>
    <p:extLst>
      <p:ext uri="{BB962C8B-B14F-4D97-AF65-F5344CB8AC3E}">
        <p14:creationId xmlns:p14="http://schemas.microsoft.com/office/powerpoint/2010/main" val="431282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Turkish fort and Late Bronze Egyptian fort at </a:t>
            </a:r>
            <a:r>
              <a:rPr lang="en-US" dirty="0" err="1"/>
              <a:t>Aphek</a:t>
            </a:r>
            <a:r>
              <a:rPr lang="en-US" dirty="0"/>
              <a:t> (aerial view from the southeast)</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Israel went out to meet the Philistines in battle . . . and the Philistines encamped in Aphek</a:t>
            </a:r>
          </a:p>
        </p:txBody>
      </p:sp>
    </p:spTree>
    <p:extLst>
      <p:ext uri="{BB962C8B-B14F-4D97-AF65-F5344CB8AC3E}">
        <p14:creationId xmlns:p14="http://schemas.microsoft.com/office/powerpoint/2010/main" val="1602482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377A72-2520-4A28-AA04-FF09C44A29BF}"/>
              </a:ext>
            </a:extLst>
          </p:cNvPr>
          <p:cNvPicPr>
            <a:picLocks noChangeAspect="1"/>
          </p:cNvPicPr>
          <p:nvPr/>
        </p:nvPicPr>
        <p:blipFill rotWithShape="1">
          <a:blip r:embed="rId3">
            <a:extLst>
              <a:ext uri="{28A0092B-C50C-407E-A947-70E740481C1C}">
                <a14:useLocalDpi xmlns:a14="http://schemas.microsoft.com/office/drawing/2010/main" val="0"/>
              </a:ext>
            </a:extLst>
          </a:blip>
          <a:srcRect b="13462"/>
          <a:stretch/>
        </p:blipFill>
        <p:spPr>
          <a:xfrm>
            <a:off x="1594917" y="0"/>
            <a:ext cx="5948883" cy="6858000"/>
          </a:xfrm>
          <a:prstGeom prst="rect">
            <a:avLst/>
          </a:prstGeom>
        </p:spPr>
      </p:pic>
      <p:sp>
        <p:nvSpPr>
          <p:cNvPr id="2" name="Text Placeholder 1"/>
          <p:cNvSpPr>
            <a:spLocks noGrp="1"/>
          </p:cNvSpPr>
          <p:nvPr>
            <p:ph type="body" sz="quarter" idx="10"/>
          </p:nvPr>
        </p:nvSpPr>
        <p:spPr/>
        <p:txBody>
          <a:bodyPr/>
          <a:lstStyle/>
          <a:p>
            <a:r>
              <a:rPr lang="en-US" dirty="0"/>
              <a:t>Relief of Samuel, at St. Joseph’s Seminary, Princeton, New Jersey</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And the word of Samuel came to all Israel</a:t>
            </a:r>
          </a:p>
        </p:txBody>
      </p:sp>
    </p:spTree>
    <p:extLst>
      <p:ext uri="{BB962C8B-B14F-4D97-AF65-F5344CB8AC3E}">
        <p14:creationId xmlns:p14="http://schemas.microsoft.com/office/powerpoint/2010/main" val="648399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PLBL\02 Samaria and the Center\Sharon Plain\Aphek Turkish fort from west, tb032801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a:t>Turkish fort at Aphek (from the west)</a:t>
            </a:r>
            <a:endParaRPr lang="en-US" dirty="0"/>
          </a:p>
        </p:txBody>
      </p:sp>
      <p:sp>
        <p:nvSpPr>
          <p:cNvPr id="4" name="Text Placeholder 3"/>
          <p:cNvSpPr>
            <a:spLocks noGrp="1"/>
          </p:cNvSpPr>
          <p:nvPr>
            <p:ph type="body" sz="quarter" idx="12"/>
          </p:nvPr>
        </p:nvSpPr>
        <p:spPr/>
        <p:txBody>
          <a:bodyPr/>
          <a:lstStyle/>
          <a:p>
            <a:r>
              <a:rPr lang="en-US" dirty="0"/>
              <a:t>4:1</a:t>
            </a:r>
          </a:p>
        </p:txBody>
      </p:sp>
      <p:sp>
        <p:nvSpPr>
          <p:cNvPr id="2" name="Title 1"/>
          <p:cNvSpPr>
            <a:spLocks noGrp="1"/>
          </p:cNvSpPr>
          <p:nvPr>
            <p:ph type="title"/>
          </p:nvPr>
        </p:nvSpPr>
        <p:spPr/>
        <p:txBody>
          <a:bodyPr/>
          <a:lstStyle/>
          <a:p>
            <a:r>
              <a:rPr lang="en-US" dirty="0"/>
              <a:t>Israel went out to meet the Philistines in battle . . . and the Philistines encamped in Aphek</a:t>
            </a:r>
          </a:p>
        </p:txBody>
      </p:sp>
    </p:spTree>
    <p:extLst>
      <p:ext uri="{BB962C8B-B14F-4D97-AF65-F5344CB8AC3E}">
        <p14:creationId xmlns:p14="http://schemas.microsoft.com/office/powerpoint/2010/main" val="1719886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308F53-7B23-4266-BEF4-CB3F38978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4" name="Text Placeholder 3"/>
          <p:cNvSpPr>
            <a:spLocks noGrp="1"/>
          </p:cNvSpPr>
          <p:nvPr>
            <p:ph type="body" sz="quarter" idx="10"/>
          </p:nvPr>
        </p:nvSpPr>
        <p:spPr/>
        <p:txBody>
          <a:bodyPr/>
          <a:lstStyle/>
          <a:p>
            <a:r>
              <a:rPr lang="en-US" dirty="0"/>
              <a:t>Relief of Philistine captives at the Sea Peoples’ sea battle on the north wall at Medinet Habu</a:t>
            </a:r>
          </a:p>
        </p:txBody>
      </p:sp>
      <p:sp>
        <p:nvSpPr>
          <p:cNvPr id="8" name="Text Placeholder 7"/>
          <p:cNvSpPr>
            <a:spLocks noGrp="1"/>
          </p:cNvSpPr>
          <p:nvPr>
            <p:ph type="body" sz="quarter" idx="12"/>
          </p:nvPr>
        </p:nvSpPr>
        <p:spPr/>
        <p:txBody>
          <a:bodyPr/>
          <a:lstStyle/>
          <a:p>
            <a:r>
              <a:rPr lang="en-US" dirty="0"/>
              <a:t>4:2</a:t>
            </a:r>
          </a:p>
        </p:txBody>
      </p:sp>
      <p:sp>
        <p:nvSpPr>
          <p:cNvPr id="3" name="Title 2"/>
          <p:cNvSpPr>
            <a:spLocks noGrp="1"/>
          </p:cNvSpPr>
          <p:nvPr>
            <p:ph type="title"/>
          </p:nvPr>
        </p:nvSpPr>
        <p:spPr/>
        <p:txBody>
          <a:bodyPr/>
          <a:lstStyle/>
          <a:p>
            <a:r>
              <a:rPr lang="en-US" dirty="0"/>
              <a:t>And the Philistines put themselves in array against Israel</a:t>
            </a:r>
          </a:p>
        </p:txBody>
      </p:sp>
    </p:spTree>
    <p:extLst>
      <p:ext uri="{BB962C8B-B14F-4D97-AF65-F5344CB8AC3E}">
        <p14:creationId xmlns:p14="http://schemas.microsoft.com/office/powerpoint/2010/main" val="456297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Philistine captives shown at the celebration of victory over the Sea Peoples, from </a:t>
            </a:r>
            <a:r>
              <a:rPr lang="en-US" dirty="0" err="1"/>
              <a:t>Medinet</a:t>
            </a:r>
            <a:r>
              <a:rPr lang="en-US" dirty="0"/>
              <a:t> </a:t>
            </a:r>
            <a:r>
              <a:rPr lang="en-US" dirty="0" err="1"/>
              <a:t>Habu</a:t>
            </a:r>
            <a:endParaRPr lang="en-US" dirty="0"/>
          </a:p>
        </p:txBody>
      </p:sp>
      <p:sp>
        <p:nvSpPr>
          <p:cNvPr id="3" name="Text Placeholder 2"/>
          <p:cNvSpPr>
            <a:spLocks noGrp="1"/>
          </p:cNvSpPr>
          <p:nvPr>
            <p:ph type="body" sz="quarter" idx="12"/>
          </p:nvPr>
        </p:nvSpPr>
        <p:spPr/>
        <p:txBody>
          <a:bodyPr/>
          <a:lstStyle/>
          <a:p>
            <a:r>
              <a:rPr lang="en-US" dirty="0"/>
              <a:t>4:2</a:t>
            </a:r>
          </a:p>
        </p:txBody>
      </p:sp>
      <p:sp>
        <p:nvSpPr>
          <p:cNvPr id="4" name="Title 3"/>
          <p:cNvSpPr>
            <a:spLocks noGrp="1"/>
          </p:cNvSpPr>
          <p:nvPr>
            <p:ph type="title"/>
          </p:nvPr>
        </p:nvSpPr>
        <p:spPr/>
        <p:txBody>
          <a:bodyPr/>
          <a:lstStyle/>
          <a:p>
            <a:r>
              <a:rPr lang="en-US" dirty="0"/>
              <a:t>And the Philistines put themselves in array against Israel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1462081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Relief of Philistines captured by Egyptians, from Medinet Habu, 12th century BC</a:t>
            </a:r>
          </a:p>
        </p:txBody>
      </p:sp>
      <p:sp>
        <p:nvSpPr>
          <p:cNvPr id="3" name="Text Placeholder 2"/>
          <p:cNvSpPr>
            <a:spLocks noGrp="1"/>
          </p:cNvSpPr>
          <p:nvPr>
            <p:ph type="body" sz="quarter" idx="12"/>
          </p:nvPr>
        </p:nvSpPr>
        <p:spPr/>
        <p:txBody>
          <a:bodyPr/>
          <a:lstStyle/>
          <a:p>
            <a:r>
              <a:rPr lang="en-US" dirty="0"/>
              <a:t>4:2</a:t>
            </a:r>
          </a:p>
        </p:txBody>
      </p:sp>
      <p:sp>
        <p:nvSpPr>
          <p:cNvPr id="4" name="Title 3"/>
          <p:cNvSpPr>
            <a:spLocks noGrp="1"/>
          </p:cNvSpPr>
          <p:nvPr>
            <p:ph type="title"/>
          </p:nvPr>
        </p:nvSpPr>
        <p:spPr/>
        <p:txBody>
          <a:bodyPr/>
          <a:lstStyle/>
          <a:p>
            <a:r>
              <a:rPr lang="en-US" dirty="0"/>
              <a:t>And the Philistines put themselves in array against Israel</a:t>
            </a:r>
          </a:p>
        </p:txBody>
      </p:sp>
    </p:spTree>
    <p:extLst>
      <p:ext uri="{BB962C8B-B14F-4D97-AF65-F5344CB8AC3E}">
        <p14:creationId xmlns:p14="http://schemas.microsoft.com/office/powerpoint/2010/main" val="1434876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4 0Adds 2012\19 Museum\Rome Museums\Capitoline Museum\Palazzo Nuovo\Capitoline Galatian, known as Dying Gaul, 1st c BC copy of 230-220 BC monument statue erected by Attalus I, from Gardens of Sallust in Rome, tb0514179918.jpg"/>
          <p:cNvPicPr>
            <a:picLocks noChangeAspect="1" noChangeArrowheads="1"/>
          </p:cNvPicPr>
          <p:nvPr/>
        </p:nvPicPr>
        <p:blipFill rotWithShape="1">
          <a:blip r:embed="rId3">
            <a:extLst>
              <a:ext uri="{28A0092B-C50C-407E-A947-70E740481C1C}">
                <a14:useLocalDpi xmlns:a14="http://schemas.microsoft.com/office/drawing/2010/main" val="0"/>
              </a:ext>
            </a:extLst>
          </a:blip>
          <a:srcRect r="2939"/>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Statue of a wounded and dying Gaul, 1st century BC</a:t>
            </a:r>
          </a:p>
        </p:txBody>
      </p:sp>
      <p:sp>
        <p:nvSpPr>
          <p:cNvPr id="4" name="Text Placeholder 3"/>
          <p:cNvSpPr>
            <a:spLocks noGrp="1"/>
          </p:cNvSpPr>
          <p:nvPr>
            <p:ph type="body" sz="quarter" idx="12"/>
          </p:nvPr>
        </p:nvSpPr>
        <p:spPr/>
        <p:txBody>
          <a:bodyPr/>
          <a:lstStyle/>
          <a:p>
            <a:r>
              <a:rPr lang="en-US"/>
              <a:t>4:2</a:t>
            </a:r>
            <a:endParaRPr lang="en-US" dirty="0"/>
          </a:p>
        </p:txBody>
      </p:sp>
      <p:sp>
        <p:nvSpPr>
          <p:cNvPr id="2" name="Title 1"/>
          <p:cNvSpPr>
            <a:spLocks noGrp="1"/>
          </p:cNvSpPr>
          <p:nvPr>
            <p:ph type="title"/>
          </p:nvPr>
        </p:nvSpPr>
        <p:spPr/>
        <p:txBody>
          <a:bodyPr/>
          <a:lstStyle/>
          <a:p>
            <a:r>
              <a:rPr lang="en-US" dirty="0"/>
              <a:t>And when they joined battle, Israel was defeated before the Philistines</a:t>
            </a:r>
          </a:p>
        </p:txBody>
      </p:sp>
    </p:spTree>
    <p:extLst>
      <p:ext uri="{BB962C8B-B14F-4D97-AF65-F5344CB8AC3E}">
        <p14:creationId xmlns:p14="http://schemas.microsoft.com/office/powerpoint/2010/main" val="3942975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PLBL\Israel Museums\Israel Museum\Late Bronze Age\Arrowheads from Acco, bronze, 14th c BC, tb03201414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39" y="399362"/>
            <a:ext cx="9146078" cy="605927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Arrowheads from </a:t>
            </a:r>
            <a:r>
              <a:rPr lang="en-US" dirty="0" err="1"/>
              <a:t>Acco</a:t>
            </a:r>
            <a:r>
              <a:rPr lang="en-US" dirty="0"/>
              <a:t>, circa 14th century BC</a:t>
            </a:r>
          </a:p>
        </p:txBody>
      </p:sp>
      <p:sp>
        <p:nvSpPr>
          <p:cNvPr id="4" name="Text Placeholder 3"/>
          <p:cNvSpPr>
            <a:spLocks noGrp="1"/>
          </p:cNvSpPr>
          <p:nvPr>
            <p:ph type="body" sz="quarter" idx="12"/>
          </p:nvPr>
        </p:nvSpPr>
        <p:spPr/>
        <p:txBody>
          <a:bodyPr/>
          <a:lstStyle/>
          <a:p>
            <a:r>
              <a:rPr lang="en-US"/>
              <a:t>4:2</a:t>
            </a:r>
            <a:endParaRPr lang="en-US" dirty="0"/>
          </a:p>
        </p:txBody>
      </p:sp>
      <p:sp>
        <p:nvSpPr>
          <p:cNvPr id="2" name="Title 1"/>
          <p:cNvSpPr>
            <a:spLocks noGrp="1"/>
          </p:cNvSpPr>
          <p:nvPr>
            <p:ph type="title"/>
          </p:nvPr>
        </p:nvSpPr>
        <p:spPr/>
        <p:txBody>
          <a:bodyPr/>
          <a:lstStyle/>
          <a:p>
            <a:r>
              <a:rPr lang="en-US" dirty="0"/>
              <a:t>And when they joined battle, Israel was defeated before the Philistines</a:t>
            </a:r>
          </a:p>
        </p:txBody>
      </p:sp>
    </p:spTree>
    <p:extLst>
      <p:ext uri="{BB962C8B-B14F-4D97-AF65-F5344CB8AC3E}">
        <p14:creationId xmlns:p14="http://schemas.microsoft.com/office/powerpoint/2010/main" val="1573646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Bronze short sword, from an Iron Age tomb at Jebel al-</a:t>
            </a:r>
            <a:r>
              <a:rPr lang="en-US" dirty="0" err="1"/>
              <a:t>Buhais</a:t>
            </a:r>
            <a:r>
              <a:rPr lang="en-US" dirty="0"/>
              <a:t>, 1100–300 BC </a:t>
            </a:r>
          </a:p>
        </p:txBody>
      </p:sp>
      <p:sp>
        <p:nvSpPr>
          <p:cNvPr id="4" name="Text Placeholder 3"/>
          <p:cNvSpPr>
            <a:spLocks noGrp="1"/>
          </p:cNvSpPr>
          <p:nvPr>
            <p:ph type="body" sz="quarter" idx="12"/>
          </p:nvPr>
        </p:nvSpPr>
        <p:spPr/>
        <p:txBody>
          <a:bodyPr/>
          <a:lstStyle/>
          <a:p>
            <a:r>
              <a:rPr lang="en-US"/>
              <a:t>4:2</a:t>
            </a:r>
            <a:endParaRPr lang="en-US" dirty="0"/>
          </a:p>
        </p:txBody>
      </p:sp>
      <p:sp>
        <p:nvSpPr>
          <p:cNvPr id="2" name="Title 1"/>
          <p:cNvSpPr>
            <a:spLocks noGrp="1"/>
          </p:cNvSpPr>
          <p:nvPr>
            <p:ph type="title"/>
          </p:nvPr>
        </p:nvSpPr>
        <p:spPr/>
        <p:txBody>
          <a:bodyPr/>
          <a:lstStyle/>
          <a:p>
            <a:r>
              <a:rPr lang="en-US" dirty="0"/>
              <a:t>And when they joined battle, Israel was defeated before the Philistines</a:t>
            </a:r>
          </a:p>
        </p:txBody>
      </p:sp>
      <p:pic>
        <p:nvPicPr>
          <p:cNvPr id="5" name="Picture 2" descr="C:\Users\Kris\Documents\Bolen\04 0Adds 2012\61 UAE\Museums\Sharjah Museum\Bronze short sword, from Iron Age tomb at Jebel al-Buhais, 1100-300 BC, tb050217432.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7293" r="8544"/>
          <a:stretch/>
        </p:blipFill>
        <p:spPr bwMode="auto">
          <a:xfrm>
            <a:off x="0" y="1027884"/>
            <a:ext cx="9144000" cy="480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536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C93635-3656-41D6-A9DE-C7C170662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8" y="0"/>
            <a:ext cx="8988204" cy="6858000"/>
          </a:xfrm>
          <a:prstGeom prst="rect">
            <a:avLst/>
          </a:prstGeom>
        </p:spPr>
      </p:pic>
      <p:sp>
        <p:nvSpPr>
          <p:cNvPr id="2" name="Text Placeholder 1"/>
          <p:cNvSpPr>
            <a:spLocks noGrp="1"/>
          </p:cNvSpPr>
          <p:nvPr>
            <p:ph type="body" sz="quarter" idx="10"/>
          </p:nvPr>
        </p:nvSpPr>
        <p:spPr/>
        <p:txBody>
          <a:bodyPr/>
          <a:lstStyle/>
          <a:p>
            <a:r>
              <a:rPr lang="en-US" dirty="0"/>
              <a:t>Relief of the Sea Peoples’ land battle on the north wall at Medinet Habu (sketch)</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And the elders of Israel said, “Why has Yahweh struck us this day before the Philistines?”</a:t>
            </a:r>
          </a:p>
        </p:txBody>
      </p:sp>
    </p:spTree>
    <p:extLst>
      <p:ext uri="{BB962C8B-B14F-4D97-AF65-F5344CB8AC3E}">
        <p14:creationId xmlns:p14="http://schemas.microsoft.com/office/powerpoint/2010/main" val="1497758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PLBL\05 Negev and the Wilderness\Tabernacle Model\Tabernacle model Ark of the Covenant behind curtain, tb0107109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 y="367910"/>
            <a:ext cx="9144741" cy="612218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Model of the ark of the covenant, visible behind the curtain</a:t>
            </a:r>
          </a:p>
        </p:txBody>
      </p:sp>
      <p:sp>
        <p:nvSpPr>
          <p:cNvPr id="4" name="Text Placeholder 3"/>
          <p:cNvSpPr>
            <a:spLocks noGrp="1"/>
          </p:cNvSpPr>
          <p:nvPr>
            <p:ph type="body" sz="quarter" idx="12"/>
          </p:nvPr>
        </p:nvSpPr>
        <p:spPr/>
        <p:txBody>
          <a:bodyPr/>
          <a:lstStyle/>
          <a:p>
            <a:r>
              <a:rPr lang="en-US"/>
              <a:t>4:3</a:t>
            </a:r>
            <a:endParaRPr lang="en-US" dirty="0"/>
          </a:p>
        </p:txBody>
      </p:sp>
      <p:sp>
        <p:nvSpPr>
          <p:cNvPr id="2" name="Title 1"/>
          <p:cNvSpPr>
            <a:spLocks noGrp="1"/>
          </p:cNvSpPr>
          <p:nvPr>
            <p:ph type="title"/>
          </p:nvPr>
        </p:nvSpPr>
        <p:spPr/>
        <p:txBody>
          <a:bodyPr/>
          <a:lstStyle/>
          <a:p>
            <a:r>
              <a:rPr lang="en-US" dirty="0"/>
              <a:t>Let us bring the ark of the covenant of Yahweh to us here, from Shiloh</a:t>
            </a:r>
          </a:p>
        </p:txBody>
      </p:sp>
    </p:spTree>
    <p:extLst>
      <p:ext uri="{BB962C8B-B14F-4D97-AF65-F5344CB8AC3E}">
        <p14:creationId xmlns:p14="http://schemas.microsoft.com/office/powerpoint/2010/main" val="3933563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sz="quarter" idx="10"/>
          </p:nvPr>
        </p:nvSpPr>
        <p:spPr/>
        <p:txBody>
          <a:bodyPr/>
          <a:lstStyle/>
          <a:p>
            <a:r>
              <a:rPr lang="en-US" dirty="0"/>
              <a:t>Excavations at Shiloh (aerial view from the south)</a:t>
            </a:r>
          </a:p>
        </p:txBody>
      </p:sp>
      <p:sp>
        <p:nvSpPr>
          <p:cNvPr id="4" name="Text Placeholder 3"/>
          <p:cNvSpPr>
            <a:spLocks noGrp="1"/>
          </p:cNvSpPr>
          <p:nvPr>
            <p:ph type="body" sz="quarter" idx="12"/>
          </p:nvPr>
        </p:nvSpPr>
        <p:spPr/>
        <p:txBody>
          <a:bodyPr/>
          <a:lstStyle/>
          <a:p>
            <a:r>
              <a:rPr lang="en-US"/>
              <a:t>4:3</a:t>
            </a:r>
            <a:endParaRPr lang="en-US" dirty="0"/>
          </a:p>
        </p:txBody>
      </p:sp>
      <p:sp>
        <p:nvSpPr>
          <p:cNvPr id="2" name="Title 1"/>
          <p:cNvSpPr>
            <a:spLocks noGrp="1"/>
          </p:cNvSpPr>
          <p:nvPr>
            <p:ph type="title"/>
          </p:nvPr>
        </p:nvSpPr>
        <p:spPr/>
        <p:txBody>
          <a:bodyPr/>
          <a:lstStyle/>
          <a:p>
            <a:r>
              <a:rPr lang="en-US" dirty="0"/>
              <a:t>Let us bring the ark of the covenant of Yahweh to us here, from Shiloh</a:t>
            </a:r>
          </a:p>
        </p:txBody>
      </p:sp>
    </p:spTree>
    <p:extLst>
      <p:ext uri="{BB962C8B-B14F-4D97-AF65-F5344CB8AC3E}">
        <p14:creationId xmlns:p14="http://schemas.microsoft.com/office/powerpoint/2010/main" val="1377835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“Samuel the Prophet Street” sign in Jerusalem</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And the word of Samuel came to all Israel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1704216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LBL\1sam\Ark of the Covenant, tb022804706.jpg"/>
          <p:cNvPicPr>
            <a:picLocks noChangeAspect="1" noChangeArrowheads="1"/>
          </p:cNvPicPr>
          <p:nvPr/>
        </p:nvPicPr>
        <p:blipFill rotWithShape="1">
          <a:blip r:embed="rId3">
            <a:extLst>
              <a:ext uri="{28A0092B-C50C-407E-A947-70E740481C1C}">
                <a14:useLocalDpi xmlns:a14="http://schemas.microsoft.com/office/drawing/2010/main" val="0"/>
              </a:ext>
            </a:extLst>
          </a:blip>
          <a:srcRect b="7225"/>
          <a:stretch/>
        </p:blipFill>
        <p:spPr bwMode="auto">
          <a:xfrm>
            <a:off x="-370" y="323573"/>
            <a:ext cx="9144740" cy="6362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Model of the ark of the covenant</a:t>
            </a:r>
          </a:p>
        </p:txBody>
      </p:sp>
      <p:sp>
        <p:nvSpPr>
          <p:cNvPr id="4" name="Text Placeholder 3"/>
          <p:cNvSpPr>
            <a:spLocks noGrp="1"/>
          </p:cNvSpPr>
          <p:nvPr>
            <p:ph type="body" sz="quarter" idx="12"/>
          </p:nvPr>
        </p:nvSpPr>
        <p:spPr/>
        <p:txBody>
          <a:bodyPr/>
          <a:lstStyle/>
          <a:p>
            <a:r>
              <a:rPr lang="en-US"/>
              <a:t>4:4</a:t>
            </a:r>
            <a:endParaRPr lang="en-US" dirty="0"/>
          </a:p>
        </p:txBody>
      </p:sp>
      <p:sp>
        <p:nvSpPr>
          <p:cNvPr id="2" name="Title 1"/>
          <p:cNvSpPr>
            <a:spLocks noGrp="1"/>
          </p:cNvSpPr>
          <p:nvPr>
            <p:ph type="title"/>
          </p:nvPr>
        </p:nvSpPr>
        <p:spPr/>
        <p:txBody>
          <a:bodyPr/>
          <a:lstStyle/>
          <a:p>
            <a:r>
              <a:rPr lang="en-US" dirty="0"/>
              <a:t>They brought the ark of the covenant of Yahweh of hosts, who sits above the cherubim</a:t>
            </a:r>
          </a:p>
        </p:txBody>
      </p:sp>
    </p:spTree>
    <p:extLst>
      <p:ext uri="{BB962C8B-B14F-4D97-AF65-F5344CB8AC3E}">
        <p14:creationId xmlns:p14="http://schemas.microsoft.com/office/powerpoint/2010/main" val="3829022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92AB382-BC85-4F80-922A-BB7A641D8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1812"/>
            <a:ext cx="9144000" cy="5294376"/>
          </a:xfrm>
          <a:prstGeom prst="rect">
            <a:avLst/>
          </a:prstGeom>
        </p:spPr>
      </p:pic>
      <p:sp>
        <p:nvSpPr>
          <p:cNvPr id="2" name="Text Placeholder 1"/>
          <p:cNvSpPr>
            <a:spLocks noGrp="1"/>
          </p:cNvSpPr>
          <p:nvPr>
            <p:ph type="body" sz="quarter" idx="10"/>
          </p:nvPr>
        </p:nvSpPr>
        <p:spPr/>
        <p:txBody>
          <a:bodyPr/>
          <a:lstStyle/>
          <a:p>
            <a:r>
              <a:rPr lang="en-US" dirty="0"/>
              <a:t>Hebrew inscription mentioning “Yahweh of Armies,” 8th century BC</a:t>
            </a:r>
          </a:p>
        </p:txBody>
      </p:sp>
      <p:sp>
        <p:nvSpPr>
          <p:cNvPr id="3" name="Text Placeholder 2"/>
          <p:cNvSpPr>
            <a:spLocks noGrp="1"/>
          </p:cNvSpPr>
          <p:nvPr>
            <p:ph type="body" sz="quarter" idx="12"/>
          </p:nvPr>
        </p:nvSpPr>
        <p:spPr/>
        <p:txBody>
          <a:bodyPr/>
          <a:lstStyle/>
          <a:p>
            <a:r>
              <a:rPr lang="en-US" dirty="0"/>
              <a:t>4:4</a:t>
            </a:r>
          </a:p>
        </p:txBody>
      </p:sp>
      <p:sp>
        <p:nvSpPr>
          <p:cNvPr id="4" name="Title 3"/>
          <p:cNvSpPr>
            <a:spLocks noGrp="1"/>
          </p:cNvSpPr>
          <p:nvPr>
            <p:ph type="title"/>
          </p:nvPr>
        </p:nvSpPr>
        <p:spPr/>
        <p:txBody>
          <a:bodyPr/>
          <a:lstStyle/>
          <a:p>
            <a:r>
              <a:rPr lang="en-US" dirty="0"/>
              <a:t>They brought the ark of the covenant of Yahweh of hosts, who sits above the cherubim</a:t>
            </a:r>
          </a:p>
        </p:txBody>
      </p:sp>
    </p:spTree>
    <p:extLst>
      <p:ext uri="{BB962C8B-B14F-4D97-AF65-F5344CB8AC3E}">
        <p14:creationId xmlns:p14="http://schemas.microsoft.com/office/powerpoint/2010/main" val="2880355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5F24E0-21B6-4305-9860-75B09DEBC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1812"/>
            <a:ext cx="9144000" cy="5294376"/>
          </a:xfrm>
          <a:prstGeom prst="rect">
            <a:avLst/>
          </a:prstGeom>
        </p:spPr>
      </p:pic>
      <p:pic>
        <p:nvPicPr>
          <p:cNvPr id="20" name="Picture 19">
            <a:extLst>
              <a:ext uri="{FF2B5EF4-FFF2-40B4-BE49-F238E27FC236}">
                <a16:creationId xmlns:a16="http://schemas.microsoft.com/office/drawing/2014/main" id="{392AB382-BC85-4F80-922A-BB7A641D8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81812"/>
            <a:ext cx="9144000" cy="5294376"/>
          </a:xfrm>
          <a:prstGeom prst="rect">
            <a:avLst/>
          </a:prstGeom>
        </p:spPr>
      </p:pic>
      <p:sp>
        <p:nvSpPr>
          <p:cNvPr id="2" name="Text Placeholder 1"/>
          <p:cNvSpPr>
            <a:spLocks noGrp="1"/>
          </p:cNvSpPr>
          <p:nvPr>
            <p:ph type="body" sz="quarter" idx="10"/>
          </p:nvPr>
        </p:nvSpPr>
        <p:spPr/>
        <p:txBody>
          <a:bodyPr/>
          <a:lstStyle/>
          <a:p>
            <a:r>
              <a:rPr lang="en-US" dirty="0"/>
              <a:t>Hebrew inscription mentioning “Yahweh of Armies,” 8th century BC</a:t>
            </a:r>
          </a:p>
        </p:txBody>
      </p:sp>
      <p:sp>
        <p:nvSpPr>
          <p:cNvPr id="3" name="Text Placeholder 2"/>
          <p:cNvSpPr>
            <a:spLocks noGrp="1"/>
          </p:cNvSpPr>
          <p:nvPr>
            <p:ph type="body" sz="quarter" idx="12"/>
          </p:nvPr>
        </p:nvSpPr>
        <p:spPr/>
        <p:txBody>
          <a:bodyPr/>
          <a:lstStyle/>
          <a:p>
            <a:r>
              <a:rPr lang="en-US" dirty="0"/>
              <a:t>4:4</a:t>
            </a:r>
          </a:p>
        </p:txBody>
      </p:sp>
      <p:sp>
        <p:nvSpPr>
          <p:cNvPr id="4" name="Title 3"/>
          <p:cNvSpPr>
            <a:spLocks noGrp="1"/>
          </p:cNvSpPr>
          <p:nvPr>
            <p:ph type="title"/>
          </p:nvPr>
        </p:nvSpPr>
        <p:spPr/>
        <p:txBody>
          <a:bodyPr/>
          <a:lstStyle/>
          <a:p>
            <a:r>
              <a:rPr lang="en-US" dirty="0"/>
              <a:t>They brought the ark of the covenant of Yahweh of hosts, who sits above the cherubim</a:t>
            </a:r>
          </a:p>
        </p:txBody>
      </p:sp>
      <p:sp>
        <p:nvSpPr>
          <p:cNvPr id="5" name="Freeform 4"/>
          <p:cNvSpPr/>
          <p:nvPr/>
        </p:nvSpPr>
        <p:spPr>
          <a:xfrm>
            <a:off x="3666551" y="3503614"/>
            <a:ext cx="978477" cy="538162"/>
          </a:xfrm>
          <a:custGeom>
            <a:avLst/>
            <a:gdLst>
              <a:gd name="connsiteX0" fmla="*/ 0 w 1035050"/>
              <a:gd name="connsiteY0" fmla="*/ 0 h 552450"/>
              <a:gd name="connsiteX1" fmla="*/ 0 w 1035050"/>
              <a:gd name="connsiteY1" fmla="*/ 311150 h 552450"/>
              <a:gd name="connsiteX2" fmla="*/ 679450 w 1035050"/>
              <a:gd name="connsiteY2" fmla="*/ 171450 h 552450"/>
              <a:gd name="connsiteX3" fmla="*/ 266700 w 1035050"/>
              <a:gd name="connsiteY3" fmla="*/ 361950 h 552450"/>
              <a:gd name="connsiteX4" fmla="*/ 958850 w 1035050"/>
              <a:gd name="connsiteY4" fmla="*/ 273050 h 552450"/>
              <a:gd name="connsiteX5" fmla="*/ 1035050 w 1035050"/>
              <a:gd name="connsiteY5" fmla="*/ 171450 h 552450"/>
              <a:gd name="connsiteX6" fmla="*/ 971550 w 1035050"/>
              <a:gd name="connsiteY6" fmla="*/ 273050 h 552450"/>
              <a:gd name="connsiteX7" fmla="*/ 381000 w 1035050"/>
              <a:gd name="connsiteY7" fmla="*/ 552450 h 552450"/>
              <a:gd name="connsiteX0" fmla="*/ 0 w 1035050"/>
              <a:gd name="connsiteY0" fmla="*/ 0 h 552450"/>
              <a:gd name="connsiteX1" fmla="*/ 0 w 1035050"/>
              <a:gd name="connsiteY1" fmla="*/ 311150 h 552450"/>
              <a:gd name="connsiteX2" fmla="*/ 679450 w 1035050"/>
              <a:gd name="connsiteY2" fmla="*/ 171450 h 552450"/>
              <a:gd name="connsiteX3" fmla="*/ 266700 w 1035050"/>
              <a:gd name="connsiteY3" fmla="*/ 361950 h 552450"/>
              <a:gd name="connsiteX4" fmla="*/ 958850 w 1035050"/>
              <a:gd name="connsiteY4" fmla="*/ 273050 h 552450"/>
              <a:gd name="connsiteX5" fmla="*/ 1035050 w 1035050"/>
              <a:gd name="connsiteY5" fmla="*/ 171450 h 552450"/>
              <a:gd name="connsiteX6" fmla="*/ 971550 w 1035050"/>
              <a:gd name="connsiteY6" fmla="*/ 273050 h 552450"/>
              <a:gd name="connsiteX7" fmla="*/ 381000 w 1035050"/>
              <a:gd name="connsiteY7" fmla="*/ 552450 h 552450"/>
              <a:gd name="connsiteX0" fmla="*/ 0 w 1035050"/>
              <a:gd name="connsiteY0" fmla="*/ 0 h 552450"/>
              <a:gd name="connsiteX1" fmla="*/ 0 w 1035050"/>
              <a:gd name="connsiteY1" fmla="*/ 311150 h 552450"/>
              <a:gd name="connsiteX2" fmla="*/ 679450 w 1035050"/>
              <a:gd name="connsiteY2" fmla="*/ 171450 h 552450"/>
              <a:gd name="connsiteX3" fmla="*/ 266700 w 1035050"/>
              <a:gd name="connsiteY3" fmla="*/ 361950 h 552450"/>
              <a:gd name="connsiteX4" fmla="*/ 958850 w 1035050"/>
              <a:gd name="connsiteY4" fmla="*/ 273050 h 552450"/>
              <a:gd name="connsiteX5" fmla="*/ 1035050 w 1035050"/>
              <a:gd name="connsiteY5" fmla="*/ 171450 h 552450"/>
              <a:gd name="connsiteX6" fmla="*/ 971550 w 1035050"/>
              <a:gd name="connsiteY6" fmla="*/ 273050 h 552450"/>
              <a:gd name="connsiteX7" fmla="*/ 381000 w 1035050"/>
              <a:gd name="connsiteY7" fmla="*/ 552450 h 552450"/>
              <a:gd name="connsiteX0" fmla="*/ 0 w 1035050"/>
              <a:gd name="connsiteY0" fmla="*/ 0 h 552450"/>
              <a:gd name="connsiteX1" fmla="*/ 0 w 1035050"/>
              <a:gd name="connsiteY1" fmla="*/ 311150 h 552450"/>
              <a:gd name="connsiteX2" fmla="*/ 679450 w 1035050"/>
              <a:gd name="connsiteY2" fmla="*/ 171450 h 552450"/>
              <a:gd name="connsiteX3" fmla="*/ 266700 w 1035050"/>
              <a:gd name="connsiteY3" fmla="*/ 361950 h 552450"/>
              <a:gd name="connsiteX4" fmla="*/ 958850 w 1035050"/>
              <a:gd name="connsiteY4" fmla="*/ 273050 h 552450"/>
              <a:gd name="connsiteX5" fmla="*/ 1035050 w 1035050"/>
              <a:gd name="connsiteY5" fmla="*/ 171450 h 552450"/>
              <a:gd name="connsiteX6" fmla="*/ 971550 w 1035050"/>
              <a:gd name="connsiteY6" fmla="*/ 273050 h 552450"/>
              <a:gd name="connsiteX7" fmla="*/ 381000 w 1035050"/>
              <a:gd name="connsiteY7" fmla="*/ 552450 h 552450"/>
              <a:gd name="connsiteX0" fmla="*/ 0 w 1035050"/>
              <a:gd name="connsiteY0" fmla="*/ 0 h 552450"/>
              <a:gd name="connsiteX1" fmla="*/ 0 w 1035050"/>
              <a:gd name="connsiteY1" fmla="*/ 311150 h 552450"/>
              <a:gd name="connsiteX2" fmla="*/ 679450 w 1035050"/>
              <a:gd name="connsiteY2" fmla="*/ 171450 h 552450"/>
              <a:gd name="connsiteX3" fmla="*/ 271463 w 1035050"/>
              <a:gd name="connsiteY3" fmla="*/ 357187 h 552450"/>
              <a:gd name="connsiteX4" fmla="*/ 958850 w 1035050"/>
              <a:gd name="connsiteY4" fmla="*/ 273050 h 552450"/>
              <a:gd name="connsiteX5" fmla="*/ 1035050 w 1035050"/>
              <a:gd name="connsiteY5" fmla="*/ 171450 h 552450"/>
              <a:gd name="connsiteX6" fmla="*/ 971550 w 1035050"/>
              <a:gd name="connsiteY6" fmla="*/ 273050 h 552450"/>
              <a:gd name="connsiteX7" fmla="*/ 381000 w 1035050"/>
              <a:gd name="connsiteY7" fmla="*/ 552450 h 552450"/>
              <a:gd name="connsiteX0" fmla="*/ 0 w 1035050"/>
              <a:gd name="connsiteY0" fmla="*/ 0 h 552450"/>
              <a:gd name="connsiteX1" fmla="*/ 9525 w 1035050"/>
              <a:gd name="connsiteY1" fmla="*/ 292100 h 552450"/>
              <a:gd name="connsiteX2" fmla="*/ 679450 w 1035050"/>
              <a:gd name="connsiteY2" fmla="*/ 171450 h 552450"/>
              <a:gd name="connsiteX3" fmla="*/ 271463 w 1035050"/>
              <a:gd name="connsiteY3" fmla="*/ 357187 h 552450"/>
              <a:gd name="connsiteX4" fmla="*/ 958850 w 1035050"/>
              <a:gd name="connsiteY4" fmla="*/ 273050 h 552450"/>
              <a:gd name="connsiteX5" fmla="*/ 1035050 w 1035050"/>
              <a:gd name="connsiteY5" fmla="*/ 171450 h 552450"/>
              <a:gd name="connsiteX6" fmla="*/ 971550 w 1035050"/>
              <a:gd name="connsiteY6" fmla="*/ 273050 h 552450"/>
              <a:gd name="connsiteX7" fmla="*/ 381000 w 1035050"/>
              <a:gd name="connsiteY7" fmla="*/ 552450 h 552450"/>
              <a:gd name="connsiteX0" fmla="*/ 0 w 1035050"/>
              <a:gd name="connsiteY0" fmla="*/ 0 h 552450"/>
              <a:gd name="connsiteX1" fmla="*/ 9525 w 1035050"/>
              <a:gd name="connsiteY1" fmla="*/ 292100 h 552450"/>
              <a:gd name="connsiteX2" fmla="*/ 612775 w 1035050"/>
              <a:gd name="connsiteY2" fmla="*/ 171450 h 552450"/>
              <a:gd name="connsiteX3" fmla="*/ 271463 w 1035050"/>
              <a:gd name="connsiteY3" fmla="*/ 357187 h 552450"/>
              <a:gd name="connsiteX4" fmla="*/ 958850 w 1035050"/>
              <a:gd name="connsiteY4" fmla="*/ 273050 h 552450"/>
              <a:gd name="connsiteX5" fmla="*/ 1035050 w 1035050"/>
              <a:gd name="connsiteY5" fmla="*/ 171450 h 552450"/>
              <a:gd name="connsiteX6" fmla="*/ 971550 w 1035050"/>
              <a:gd name="connsiteY6" fmla="*/ 273050 h 552450"/>
              <a:gd name="connsiteX7" fmla="*/ 381000 w 1035050"/>
              <a:gd name="connsiteY7" fmla="*/ 552450 h 552450"/>
              <a:gd name="connsiteX0" fmla="*/ 0 w 1035050"/>
              <a:gd name="connsiteY0" fmla="*/ 0 h 552450"/>
              <a:gd name="connsiteX1" fmla="*/ 9525 w 1035050"/>
              <a:gd name="connsiteY1" fmla="*/ 292100 h 552450"/>
              <a:gd name="connsiteX2" fmla="*/ 693737 w 1035050"/>
              <a:gd name="connsiteY2" fmla="*/ 166687 h 552450"/>
              <a:gd name="connsiteX3" fmla="*/ 271463 w 1035050"/>
              <a:gd name="connsiteY3" fmla="*/ 357187 h 552450"/>
              <a:gd name="connsiteX4" fmla="*/ 958850 w 1035050"/>
              <a:gd name="connsiteY4" fmla="*/ 273050 h 552450"/>
              <a:gd name="connsiteX5" fmla="*/ 1035050 w 1035050"/>
              <a:gd name="connsiteY5" fmla="*/ 171450 h 552450"/>
              <a:gd name="connsiteX6" fmla="*/ 971550 w 1035050"/>
              <a:gd name="connsiteY6" fmla="*/ 273050 h 552450"/>
              <a:gd name="connsiteX7" fmla="*/ 381000 w 1035050"/>
              <a:gd name="connsiteY7" fmla="*/ 552450 h 552450"/>
              <a:gd name="connsiteX0" fmla="*/ 0 w 1035050"/>
              <a:gd name="connsiteY0" fmla="*/ 0 h 552450"/>
              <a:gd name="connsiteX1" fmla="*/ 9525 w 1035050"/>
              <a:gd name="connsiteY1" fmla="*/ 292100 h 552450"/>
              <a:gd name="connsiteX2" fmla="*/ 693737 w 1035050"/>
              <a:gd name="connsiteY2" fmla="*/ 166687 h 552450"/>
              <a:gd name="connsiteX3" fmla="*/ 271463 w 1035050"/>
              <a:gd name="connsiteY3" fmla="*/ 357187 h 552450"/>
              <a:gd name="connsiteX4" fmla="*/ 958850 w 1035050"/>
              <a:gd name="connsiteY4" fmla="*/ 273050 h 552450"/>
              <a:gd name="connsiteX5" fmla="*/ 1035050 w 1035050"/>
              <a:gd name="connsiteY5" fmla="*/ 171450 h 552450"/>
              <a:gd name="connsiteX6" fmla="*/ 971550 w 1035050"/>
              <a:gd name="connsiteY6" fmla="*/ 273050 h 552450"/>
              <a:gd name="connsiteX7" fmla="*/ 381000 w 1035050"/>
              <a:gd name="connsiteY7" fmla="*/ 552450 h 552450"/>
              <a:gd name="connsiteX0" fmla="*/ 0 w 1035050"/>
              <a:gd name="connsiteY0" fmla="*/ 0 h 552450"/>
              <a:gd name="connsiteX1" fmla="*/ 47625 w 1035050"/>
              <a:gd name="connsiteY1" fmla="*/ 315912 h 552450"/>
              <a:gd name="connsiteX2" fmla="*/ 693737 w 1035050"/>
              <a:gd name="connsiteY2" fmla="*/ 166687 h 552450"/>
              <a:gd name="connsiteX3" fmla="*/ 271463 w 1035050"/>
              <a:gd name="connsiteY3" fmla="*/ 357187 h 552450"/>
              <a:gd name="connsiteX4" fmla="*/ 958850 w 1035050"/>
              <a:gd name="connsiteY4" fmla="*/ 273050 h 552450"/>
              <a:gd name="connsiteX5" fmla="*/ 1035050 w 1035050"/>
              <a:gd name="connsiteY5" fmla="*/ 171450 h 552450"/>
              <a:gd name="connsiteX6" fmla="*/ 971550 w 1035050"/>
              <a:gd name="connsiteY6" fmla="*/ 273050 h 552450"/>
              <a:gd name="connsiteX7" fmla="*/ 381000 w 1035050"/>
              <a:gd name="connsiteY7" fmla="*/ 552450 h 552450"/>
              <a:gd name="connsiteX0" fmla="*/ 19326 w 987701"/>
              <a:gd name="connsiteY0" fmla="*/ 0 h 523875"/>
              <a:gd name="connsiteX1" fmla="*/ 276 w 987701"/>
              <a:gd name="connsiteY1" fmla="*/ 287337 h 523875"/>
              <a:gd name="connsiteX2" fmla="*/ 646388 w 987701"/>
              <a:gd name="connsiteY2" fmla="*/ 138112 h 523875"/>
              <a:gd name="connsiteX3" fmla="*/ 224114 w 987701"/>
              <a:gd name="connsiteY3" fmla="*/ 328612 h 523875"/>
              <a:gd name="connsiteX4" fmla="*/ 911501 w 987701"/>
              <a:gd name="connsiteY4" fmla="*/ 244475 h 523875"/>
              <a:gd name="connsiteX5" fmla="*/ 987701 w 987701"/>
              <a:gd name="connsiteY5" fmla="*/ 142875 h 523875"/>
              <a:gd name="connsiteX6" fmla="*/ 924201 w 987701"/>
              <a:gd name="connsiteY6" fmla="*/ 244475 h 523875"/>
              <a:gd name="connsiteX7" fmla="*/ 333651 w 987701"/>
              <a:gd name="connsiteY7" fmla="*/ 523875 h 523875"/>
              <a:gd name="connsiteX0" fmla="*/ 14621 w 987758"/>
              <a:gd name="connsiteY0" fmla="*/ 0 h 542925"/>
              <a:gd name="connsiteX1" fmla="*/ 333 w 987758"/>
              <a:gd name="connsiteY1" fmla="*/ 306387 h 542925"/>
              <a:gd name="connsiteX2" fmla="*/ 646445 w 987758"/>
              <a:gd name="connsiteY2" fmla="*/ 157162 h 542925"/>
              <a:gd name="connsiteX3" fmla="*/ 224171 w 987758"/>
              <a:gd name="connsiteY3" fmla="*/ 347662 h 542925"/>
              <a:gd name="connsiteX4" fmla="*/ 911558 w 987758"/>
              <a:gd name="connsiteY4" fmla="*/ 263525 h 542925"/>
              <a:gd name="connsiteX5" fmla="*/ 987758 w 987758"/>
              <a:gd name="connsiteY5" fmla="*/ 161925 h 542925"/>
              <a:gd name="connsiteX6" fmla="*/ 924258 w 987758"/>
              <a:gd name="connsiteY6" fmla="*/ 263525 h 542925"/>
              <a:gd name="connsiteX7" fmla="*/ 333708 w 987758"/>
              <a:gd name="connsiteY7" fmla="*/ 542925 h 542925"/>
              <a:gd name="connsiteX0" fmla="*/ 5340 w 978477"/>
              <a:gd name="connsiteY0" fmla="*/ 0 h 542925"/>
              <a:gd name="connsiteX1" fmla="*/ 577 w 978477"/>
              <a:gd name="connsiteY1" fmla="*/ 306387 h 542925"/>
              <a:gd name="connsiteX2" fmla="*/ 637164 w 978477"/>
              <a:gd name="connsiteY2" fmla="*/ 157162 h 542925"/>
              <a:gd name="connsiteX3" fmla="*/ 214890 w 978477"/>
              <a:gd name="connsiteY3" fmla="*/ 347662 h 542925"/>
              <a:gd name="connsiteX4" fmla="*/ 902277 w 978477"/>
              <a:gd name="connsiteY4" fmla="*/ 263525 h 542925"/>
              <a:gd name="connsiteX5" fmla="*/ 978477 w 978477"/>
              <a:gd name="connsiteY5" fmla="*/ 161925 h 542925"/>
              <a:gd name="connsiteX6" fmla="*/ 914977 w 978477"/>
              <a:gd name="connsiteY6" fmla="*/ 263525 h 542925"/>
              <a:gd name="connsiteX7" fmla="*/ 324427 w 978477"/>
              <a:gd name="connsiteY7" fmla="*/ 542925 h 542925"/>
              <a:gd name="connsiteX0" fmla="*/ 5340 w 978477"/>
              <a:gd name="connsiteY0" fmla="*/ 0 h 542925"/>
              <a:gd name="connsiteX1" fmla="*/ 577 w 978477"/>
              <a:gd name="connsiteY1" fmla="*/ 306387 h 542925"/>
              <a:gd name="connsiteX2" fmla="*/ 637164 w 978477"/>
              <a:gd name="connsiteY2" fmla="*/ 157162 h 542925"/>
              <a:gd name="connsiteX3" fmla="*/ 248227 w 978477"/>
              <a:gd name="connsiteY3" fmla="*/ 352425 h 542925"/>
              <a:gd name="connsiteX4" fmla="*/ 902277 w 978477"/>
              <a:gd name="connsiteY4" fmla="*/ 263525 h 542925"/>
              <a:gd name="connsiteX5" fmla="*/ 978477 w 978477"/>
              <a:gd name="connsiteY5" fmla="*/ 161925 h 542925"/>
              <a:gd name="connsiteX6" fmla="*/ 914977 w 978477"/>
              <a:gd name="connsiteY6" fmla="*/ 263525 h 542925"/>
              <a:gd name="connsiteX7" fmla="*/ 324427 w 978477"/>
              <a:gd name="connsiteY7" fmla="*/ 542925 h 542925"/>
              <a:gd name="connsiteX0" fmla="*/ 5340 w 978477"/>
              <a:gd name="connsiteY0" fmla="*/ 0 h 538162"/>
              <a:gd name="connsiteX1" fmla="*/ 577 w 978477"/>
              <a:gd name="connsiteY1" fmla="*/ 306387 h 538162"/>
              <a:gd name="connsiteX2" fmla="*/ 637164 w 978477"/>
              <a:gd name="connsiteY2" fmla="*/ 157162 h 538162"/>
              <a:gd name="connsiteX3" fmla="*/ 248227 w 978477"/>
              <a:gd name="connsiteY3" fmla="*/ 352425 h 538162"/>
              <a:gd name="connsiteX4" fmla="*/ 902277 w 978477"/>
              <a:gd name="connsiteY4" fmla="*/ 263525 h 538162"/>
              <a:gd name="connsiteX5" fmla="*/ 978477 w 978477"/>
              <a:gd name="connsiteY5" fmla="*/ 161925 h 538162"/>
              <a:gd name="connsiteX6" fmla="*/ 914977 w 978477"/>
              <a:gd name="connsiteY6" fmla="*/ 263525 h 538162"/>
              <a:gd name="connsiteX7" fmla="*/ 362527 w 978477"/>
              <a:gd name="connsiteY7" fmla="*/ 538162 h 5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477" h="538162">
                <a:moveTo>
                  <a:pt x="5340" y="0"/>
                </a:moveTo>
                <a:cubicBezTo>
                  <a:pt x="8515" y="97367"/>
                  <a:pt x="-2598" y="209020"/>
                  <a:pt x="577" y="306387"/>
                </a:cubicBezTo>
                <a:cubicBezTo>
                  <a:pt x="373904" y="200289"/>
                  <a:pt x="409093" y="198966"/>
                  <a:pt x="637164" y="157162"/>
                </a:cubicBezTo>
                <a:lnTo>
                  <a:pt x="248227" y="352425"/>
                </a:lnTo>
                <a:lnTo>
                  <a:pt x="902277" y="263525"/>
                </a:lnTo>
                <a:cubicBezTo>
                  <a:pt x="927677" y="229658"/>
                  <a:pt x="957840" y="229129"/>
                  <a:pt x="978477" y="161925"/>
                </a:cubicBezTo>
                <a:cubicBezTo>
                  <a:pt x="957310" y="210080"/>
                  <a:pt x="936144" y="229658"/>
                  <a:pt x="914977" y="263525"/>
                </a:cubicBezTo>
                <a:cubicBezTo>
                  <a:pt x="718127" y="356658"/>
                  <a:pt x="630815" y="440266"/>
                  <a:pt x="362527" y="538162"/>
                </a:cubicBezTo>
              </a:path>
            </a:pathLst>
          </a:custGeom>
          <a:noFill/>
          <a:ln w="508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066926" y="3473452"/>
            <a:ext cx="1371600" cy="1116012"/>
          </a:xfrm>
          <a:custGeom>
            <a:avLst/>
            <a:gdLst>
              <a:gd name="connsiteX0" fmla="*/ 1282700 w 1371600"/>
              <a:gd name="connsiteY0" fmla="*/ 323850 h 1187450"/>
              <a:gd name="connsiteX1" fmla="*/ 812800 w 1371600"/>
              <a:gd name="connsiteY1" fmla="*/ 425450 h 1187450"/>
              <a:gd name="connsiteX2" fmla="*/ 1352550 w 1371600"/>
              <a:gd name="connsiteY2" fmla="*/ 0 h 1187450"/>
              <a:gd name="connsiteX3" fmla="*/ 1371600 w 1371600"/>
              <a:gd name="connsiteY3" fmla="*/ 336550 h 1187450"/>
              <a:gd name="connsiteX4" fmla="*/ 1250950 w 1371600"/>
              <a:gd name="connsiteY4" fmla="*/ 927100 h 1187450"/>
              <a:gd name="connsiteX5" fmla="*/ 812800 w 1371600"/>
              <a:gd name="connsiteY5" fmla="*/ 1041400 h 1187450"/>
              <a:gd name="connsiteX6" fmla="*/ 539750 w 1371600"/>
              <a:gd name="connsiteY6" fmla="*/ 1054100 h 1187450"/>
              <a:gd name="connsiteX7" fmla="*/ 0 w 1371600"/>
              <a:gd name="connsiteY7" fmla="*/ 1187450 h 1187450"/>
              <a:gd name="connsiteX0" fmla="*/ 1282700 w 1371600"/>
              <a:gd name="connsiteY0" fmla="*/ 323850 h 1187450"/>
              <a:gd name="connsiteX1" fmla="*/ 793750 w 1371600"/>
              <a:gd name="connsiteY1" fmla="*/ 425450 h 1187450"/>
              <a:gd name="connsiteX2" fmla="*/ 1352550 w 1371600"/>
              <a:gd name="connsiteY2" fmla="*/ 0 h 1187450"/>
              <a:gd name="connsiteX3" fmla="*/ 1371600 w 1371600"/>
              <a:gd name="connsiteY3" fmla="*/ 336550 h 1187450"/>
              <a:gd name="connsiteX4" fmla="*/ 1250950 w 1371600"/>
              <a:gd name="connsiteY4" fmla="*/ 927100 h 1187450"/>
              <a:gd name="connsiteX5" fmla="*/ 812800 w 1371600"/>
              <a:gd name="connsiteY5" fmla="*/ 1041400 h 1187450"/>
              <a:gd name="connsiteX6" fmla="*/ 539750 w 1371600"/>
              <a:gd name="connsiteY6" fmla="*/ 1054100 h 1187450"/>
              <a:gd name="connsiteX7" fmla="*/ 0 w 1371600"/>
              <a:gd name="connsiteY7" fmla="*/ 1187450 h 1187450"/>
              <a:gd name="connsiteX0" fmla="*/ 1282700 w 1371600"/>
              <a:gd name="connsiteY0" fmla="*/ 323850 h 1187450"/>
              <a:gd name="connsiteX1" fmla="*/ 793750 w 1371600"/>
              <a:gd name="connsiteY1" fmla="*/ 425450 h 1187450"/>
              <a:gd name="connsiteX2" fmla="*/ 1352550 w 1371600"/>
              <a:gd name="connsiteY2" fmla="*/ 0 h 1187450"/>
              <a:gd name="connsiteX3" fmla="*/ 1371600 w 1371600"/>
              <a:gd name="connsiteY3" fmla="*/ 336550 h 1187450"/>
              <a:gd name="connsiteX4" fmla="*/ 1250950 w 1371600"/>
              <a:gd name="connsiteY4" fmla="*/ 927100 h 1187450"/>
              <a:gd name="connsiteX5" fmla="*/ 812800 w 1371600"/>
              <a:gd name="connsiteY5" fmla="*/ 1041400 h 1187450"/>
              <a:gd name="connsiteX6" fmla="*/ 539750 w 1371600"/>
              <a:gd name="connsiteY6" fmla="*/ 1054100 h 1187450"/>
              <a:gd name="connsiteX7" fmla="*/ 0 w 1371600"/>
              <a:gd name="connsiteY7" fmla="*/ 1187450 h 1187450"/>
              <a:gd name="connsiteX0" fmla="*/ 1282700 w 1371600"/>
              <a:gd name="connsiteY0" fmla="*/ 323850 h 1187450"/>
              <a:gd name="connsiteX1" fmla="*/ 793750 w 1371600"/>
              <a:gd name="connsiteY1" fmla="*/ 425450 h 1187450"/>
              <a:gd name="connsiteX2" fmla="*/ 1352550 w 1371600"/>
              <a:gd name="connsiteY2" fmla="*/ 0 h 1187450"/>
              <a:gd name="connsiteX3" fmla="*/ 1371600 w 1371600"/>
              <a:gd name="connsiteY3" fmla="*/ 336550 h 1187450"/>
              <a:gd name="connsiteX4" fmla="*/ 1250950 w 1371600"/>
              <a:gd name="connsiteY4" fmla="*/ 927100 h 1187450"/>
              <a:gd name="connsiteX5" fmla="*/ 812800 w 1371600"/>
              <a:gd name="connsiteY5" fmla="*/ 1041400 h 1187450"/>
              <a:gd name="connsiteX6" fmla="*/ 539750 w 1371600"/>
              <a:gd name="connsiteY6" fmla="*/ 1054100 h 1187450"/>
              <a:gd name="connsiteX7" fmla="*/ 0 w 1371600"/>
              <a:gd name="connsiteY7" fmla="*/ 1187450 h 1187450"/>
              <a:gd name="connsiteX0" fmla="*/ 1354137 w 1371600"/>
              <a:gd name="connsiteY0" fmla="*/ 319087 h 1187450"/>
              <a:gd name="connsiteX1" fmla="*/ 793750 w 1371600"/>
              <a:gd name="connsiteY1" fmla="*/ 425450 h 1187450"/>
              <a:gd name="connsiteX2" fmla="*/ 1352550 w 1371600"/>
              <a:gd name="connsiteY2" fmla="*/ 0 h 1187450"/>
              <a:gd name="connsiteX3" fmla="*/ 1371600 w 1371600"/>
              <a:gd name="connsiteY3" fmla="*/ 336550 h 1187450"/>
              <a:gd name="connsiteX4" fmla="*/ 1250950 w 1371600"/>
              <a:gd name="connsiteY4" fmla="*/ 927100 h 1187450"/>
              <a:gd name="connsiteX5" fmla="*/ 812800 w 1371600"/>
              <a:gd name="connsiteY5" fmla="*/ 1041400 h 1187450"/>
              <a:gd name="connsiteX6" fmla="*/ 539750 w 1371600"/>
              <a:gd name="connsiteY6" fmla="*/ 1054100 h 1187450"/>
              <a:gd name="connsiteX7" fmla="*/ 0 w 1371600"/>
              <a:gd name="connsiteY7" fmla="*/ 1187450 h 1187450"/>
              <a:gd name="connsiteX0" fmla="*/ 1335087 w 1371600"/>
              <a:gd name="connsiteY0" fmla="*/ 333374 h 1187450"/>
              <a:gd name="connsiteX1" fmla="*/ 793750 w 1371600"/>
              <a:gd name="connsiteY1" fmla="*/ 425450 h 1187450"/>
              <a:gd name="connsiteX2" fmla="*/ 1352550 w 1371600"/>
              <a:gd name="connsiteY2" fmla="*/ 0 h 1187450"/>
              <a:gd name="connsiteX3" fmla="*/ 1371600 w 1371600"/>
              <a:gd name="connsiteY3" fmla="*/ 336550 h 1187450"/>
              <a:gd name="connsiteX4" fmla="*/ 1250950 w 1371600"/>
              <a:gd name="connsiteY4" fmla="*/ 927100 h 1187450"/>
              <a:gd name="connsiteX5" fmla="*/ 812800 w 1371600"/>
              <a:gd name="connsiteY5" fmla="*/ 1041400 h 1187450"/>
              <a:gd name="connsiteX6" fmla="*/ 539750 w 1371600"/>
              <a:gd name="connsiteY6" fmla="*/ 1054100 h 1187450"/>
              <a:gd name="connsiteX7" fmla="*/ 0 w 1371600"/>
              <a:gd name="connsiteY7" fmla="*/ 1187450 h 1187450"/>
              <a:gd name="connsiteX0" fmla="*/ 1335087 w 1371600"/>
              <a:gd name="connsiteY0" fmla="*/ 333374 h 1187450"/>
              <a:gd name="connsiteX1" fmla="*/ 793750 w 1371600"/>
              <a:gd name="connsiteY1" fmla="*/ 425450 h 1187450"/>
              <a:gd name="connsiteX2" fmla="*/ 1352550 w 1371600"/>
              <a:gd name="connsiteY2" fmla="*/ 0 h 1187450"/>
              <a:gd name="connsiteX3" fmla="*/ 1371600 w 1371600"/>
              <a:gd name="connsiteY3" fmla="*/ 336550 h 1187450"/>
              <a:gd name="connsiteX4" fmla="*/ 1250950 w 1371600"/>
              <a:gd name="connsiteY4" fmla="*/ 927100 h 1187450"/>
              <a:gd name="connsiteX5" fmla="*/ 812800 w 1371600"/>
              <a:gd name="connsiteY5" fmla="*/ 1041400 h 1187450"/>
              <a:gd name="connsiteX6" fmla="*/ 539750 w 1371600"/>
              <a:gd name="connsiteY6" fmla="*/ 1054100 h 1187450"/>
              <a:gd name="connsiteX7" fmla="*/ 0 w 1371600"/>
              <a:gd name="connsiteY7" fmla="*/ 1187450 h 1187450"/>
              <a:gd name="connsiteX0" fmla="*/ 1335087 w 1371600"/>
              <a:gd name="connsiteY0" fmla="*/ 333374 h 1187450"/>
              <a:gd name="connsiteX1" fmla="*/ 793750 w 1371600"/>
              <a:gd name="connsiteY1" fmla="*/ 425450 h 1187450"/>
              <a:gd name="connsiteX2" fmla="*/ 1352550 w 1371600"/>
              <a:gd name="connsiteY2" fmla="*/ 0 h 1187450"/>
              <a:gd name="connsiteX3" fmla="*/ 1371600 w 1371600"/>
              <a:gd name="connsiteY3" fmla="*/ 336550 h 1187450"/>
              <a:gd name="connsiteX4" fmla="*/ 1250950 w 1371600"/>
              <a:gd name="connsiteY4" fmla="*/ 927100 h 1187450"/>
              <a:gd name="connsiteX5" fmla="*/ 812800 w 1371600"/>
              <a:gd name="connsiteY5" fmla="*/ 1041400 h 1187450"/>
              <a:gd name="connsiteX6" fmla="*/ 539750 w 1371600"/>
              <a:gd name="connsiteY6" fmla="*/ 1054100 h 1187450"/>
              <a:gd name="connsiteX7" fmla="*/ 0 w 1371600"/>
              <a:gd name="connsiteY7" fmla="*/ 1187450 h 1187450"/>
              <a:gd name="connsiteX0" fmla="*/ 1335087 w 1371600"/>
              <a:gd name="connsiteY0" fmla="*/ 333374 h 1187450"/>
              <a:gd name="connsiteX1" fmla="*/ 793750 w 1371600"/>
              <a:gd name="connsiteY1" fmla="*/ 425450 h 1187450"/>
              <a:gd name="connsiteX2" fmla="*/ 1352550 w 1371600"/>
              <a:gd name="connsiteY2" fmla="*/ 0 h 1187450"/>
              <a:gd name="connsiteX3" fmla="*/ 1371600 w 1371600"/>
              <a:gd name="connsiteY3" fmla="*/ 336550 h 1187450"/>
              <a:gd name="connsiteX4" fmla="*/ 1250950 w 1371600"/>
              <a:gd name="connsiteY4" fmla="*/ 927100 h 1187450"/>
              <a:gd name="connsiteX5" fmla="*/ 812800 w 1371600"/>
              <a:gd name="connsiteY5" fmla="*/ 1041400 h 1187450"/>
              <a:gd name="connsiteX6" fmla="*/ 539750 w 1371600"/>
              <a:gd name="connsiteY6" fmla="*/ 1054100 h 1187450"/>
              <a:gd name="connsiteX7" fmla="*/ 0 w 1371600"/>
              <a:gd name="connsiteY7" fmla="*/ 1187450 h 1187450"/>
              <a:gd name="connsiteX0" fmla="*/ 1335087 w 1371600"/>
              <a:gd name="connsiteY0" fmla="*/ 333374 h 1187450"/>
              <a:gd name="connsiteX1" fmla="*/ 793750 w 1371600"/>
              <a:gd name="connsiteY1" fmla="*/ 425450 h 1187450"/>
              <a:gd name="connsiteX2" fmla="*/ 1352550 w 1371600"/>
              <a:gd name="connsiteY2" fmla="*/ 0 h 1187450"/>
              <a:gd name="connsiteX3" fmla="*/ 1371600 w 1371600"/>
              <a:gd name="connsiteY3" fmla="*/ 336550 h 1187450"/>
              <a:gd name="connsiteX4" fmla="*/ 1250950 w 1371600"/>
              <a:gd name="connsiteY4" fmla="*/ 927100 h 1187450"/>
              <a:gd name="connsiteX5" fmla="*/ 812800 w 1371600"/>
              <a:gd name="connsiteY5" fmla="*/ 1041400 h 1187450"/>
              <a:gd name="connsiteX6" fmla="*/ 539750 w 1371600"/>
              <a:gd name="connsiteY6" fmla="*/ 1054100 h 1187450"/>
              <a:gd name="connsiteX7" fmla="*/ 0 w 1371600"/>
              <a:gd name="connsiteY7" fmla="*/ 1187450 h 1187450"/>
              <a:gd name="connsiteX0" fmla="*/ 1335087 w 1371600"/>
              <a:gd name="connsiteY0" fmla="*/ 333374 h 1187450"/>
              <a:gd name="connsiteX1" fmla="*/ 793750 w 1371600"/>
              <a:gd name="connsiteY1" fmla="*/ 425450 h 1187450"/>
              <a:gd name="connsiteX2" fmla="*/ 1352550 w 1371600"/>
              <a:gd name="connsiteY2" fmla="*/ 0 h 1187450"/>
              <a:gd name="connsiteX3" fmla="*/ 1371600 w 1371600"/>
              <a:gd name="connsiteY3" fmla="*/ 336550 h 1187450"/>
              <a:gd name="connsiteX4" fmla="*/ 1250950 w 1371600"/>
              <a:gd name="connsiteY4" fmla="*/ 927100 h 1187450"/>
              <a:gd name="connsiteX5" fmla="*/ 812800 w 1371600"/>
              <a:gd name="connsiteY5" fmla="*/ 1041400 h 1187450"/>
              <a:gd name="connsiteX6" fmla="*/ 539750 w 1371600"/>
              <a:gd name="connsiteY6" fmla="*/ 1054100 h 1187450"/>
              <a:gd name="connsiteX7" fmla="*/ 0 w 1371600"/>
              <a:gd name="connsiteY7" fmla="*/ 1187450 h 1187450"/>
              <a:gd name="connsiteX0" fmla="*/ 1335087 w 1371600"/>
              <a:gd name="connsiteY0" fmla="*/ 333374 h 1187450"/>
              <a:gd name="connsiteX1" fmla="*/ 793750 w 1371600"/>
              <a:gd name="connsiteY1" fmla="*/ 425450 h 1187450"/>
              <a:gd name="connsiteX2" fmla="*/ 1352550 w 1371600"/>
              <a:gd name="connsiteY2" fmla="*/ 0 h 1187450"/>
              <a:gd name="connsiteX3" fmla="*/ 1371600 w 1371600"/>
              <a:gd name="connsiteY3" fmla="*/ 336550 h 1187450"/>
              <a:gd name="connsiteX4" fmla="*/ 1250950 w 1371600"/>
              <a:gd name="connsiteY4" fmla="*/ 927100 h 1187450"/>
              <a:gd name="connsiteX5" fmla="*/ 812800 w 1371600"/>
              <a:gd name="connsiteY5" fmla="*/ 1041400 h 1187450"/>
              <a:gd name="connsiteX6" fmla="*/ 544513 w 1371600"/>
              <a:gd name="connsiteY6" fmla="*/ 1082675 h 1187450"/>
              <a:gd name="connsiteX7" fmla="*/ 0 w 1371600"/>
              <a:gd name="connsiteY7" fmla="*/ 1187450 h 1187450"/>
              <a:gd name="connsiteX0" fmla="*/ 1335087 w 1371600"/>
              <a:gd name="connsiteY0" fmla="*/ 333374 h 1187450"/>
              <a:gd name="connsiteX1" fmla="*/ 850900 w 1371600"/>
              <a:gd name="connsiteY1" fmla="*/ 425450 h 1187450"/>
              <a:gd name="connsiteX2" fmla="*/ 1352550 w 1371600"/>
              <a:gd name="connsiteY2" fmla="*/ 0 h 1187450"/>
              <a:gd name="connsiteX3" fmla="*/ 1371600 w 1371600"/>
              <a:gd name="connsiteY3" fmla="*/ 336550 h 1187450"/>
              <a:gd name="connsiteX4" fmla="*/ 1250950 w 1371600"/>
              <a:gd name="connsiteY4" fmla="*/ 927100 h 1187450"/>
              <a:gd name="connsiteX5" fmla="*/ 812800 w 1371600"/>
              <a:gd name="connsiteY5" fmla="*/ 1041400 h 1187450"/>
              <a:gd name="connsiteX6" fmla="*/ 544513 w 1371600"/>
              <a:gd name="connsiteY6" fmla="*/ 1082675 h 1187450"/>
              <a:gd name="connsiteX7" fmla="*/ 0 w 1371600"/>
              <a:gd name="connsiteY7" fmla="*/ 1187450 h 1187450"/>
              <a:gd name="connsiteX0" fmla="*/ 1335087 w 1371600"/>
              <a:gd name="connsiteY0" fmla="*/ 285749 h 1139825"/>
              <a:gd name="connsiteX1" fmla="*/ 850900 w 1371600"/>
              <a:gd name="connsiteY1" fmla="*/ 377825 h 1139825"/>
              <a:gd name="connsiteX2" fmla="*/ 1366837 w 1371600"/>
              <a:gd name="connsiteY2" fmla="*/ 0 h 1139825"/>
              <a:gd name="connsiteX3" fmla="*/ 1371600 w 1371600"/>
              <a:gd name="connsiteY3" fmla="*/ 288925 h 1139825"/>
              <a:gd name="connsiteX4" fmla="*/ 1250950 w 1371600"/>
              <a:gd name="connsiteY4" fmla="*/ 879475 h 1139825"/>
              <a:gd name="connsiteX5" fmla="*/ 812800 w 1371600"/>
              <a:gd name="connsiteY5" fmla="*/ 993775 h 1139825"/>
              <a:gd name="connsiteX6" fmla="*/ 544513 w 1371600"/>
              <a:gd name="connsiteY6" fmla="*/ 1035050 h 1139825"/>
              <a:gd name="connsiteX7" fmla="*/ 0 w 1371600"/>
              <a:gd name="connsiteY7" fmla="*/ 1139825 h 1139825"/>
              <a:gd name="connsiteX0" fmla="*/ 1335087 w 1371600"/>
              <a:gd name="connsiteY0" fmla="*/ 261936 h 1116012"/>
              <a:gd name="connsiteX1" fmla="*/ 850900 w 1371600"/>
              <a:gd name="connsiteY1" fmla="*/ 354012 h 1116012"/>
              <a:gd name="connsiteX2" fmla="*/ 1366837 w 1371600"/>
              <a:gd name="connsiteY2" fmla="*/ 0 h 1116012"/>
              <a:gd name="connsiteX3" fmla="*/ 1371600 w 1371600"/>
              <a:gd name="connsiteY3" fmla="*/ 265112 h 1116012"/>
              <a:gd name="connsiteX4" fmla="*/ 1250950 w 1371600"/>
              <a:gd name="connsiteY4" fmla="*/ 855662 h 1116012"/>
              <a:gd name="connsiteX5" fmla="*/ 812800 w 1371600"/>
              <a:gd name="connsiteY5" fmla="*/ 969962 h 1116012"/>
              <a:gd name="connsiteX6" fmla="*/ 544513 w 1371600"/>
              <a:gd name="connsiteY6" fmla="*/ 1011237 h 1116012"/>
              <a:gd name="connsiteX7" fmla="*/ 0 w 1371600"/>
              <a:gd name="connsiteY7" fmla="*/ 1116012 h 11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600" h="1116012">
                <a:moveTo>
                  <a:pt x="1335087" y="261936"/>
                </a:moveTo>
                <a:cubicBezTo>
                  <a:pt x="1154641" y="292628"/>
                  <a:pt x="1031346" y="323320"/>
                  <a:pt x="850900" y="354012"/>
                </a:cubicBezTo>
                <a:cubicBezTo>
                  <a:pt x="1046692" y="159808"/>
                  <a:pt x="1194857" y="89429"/>
                  <a:pt x="1366837" y="0"/>
                </a:cubicBezTo>
                <a:cubicBezTo>
                  <a:pt x="1368425" y="96308"/>
                  <a:pt x="1370012" y="168804"/>
                  <a:pt x="1371600" y="265112"/>
                </a:cubicBezTo>
                <a:lnTo>
                  <a:pt x="1250950" y="855662"/>
                </a:lnTo>
                <a:cubicBezTo>
                  <a:pt x="1191154" y="877888"/>
                  <a:pt x="930539" y="944033"/>
                  <a:pt x="812800" y="969962"/>
                </a:cubicBezTo>
                <a:cubicBezTo>
                  <a:pt x="695061" y="995891"/>
                  <a:pt x="678132" y="997275"/>
                  <a:pt x="544513" y="1011237"/>
                </a:cubicBezTo>
                <a:cubicBezTo>
                  <a:pt x="360190" y="1030497"/>
                  <a:pt x="179917" y="1071562"/>
                  <a:pt x="0" y="1116012"/>
                </a:cubicBezTo>
              </a:path>
            </a:pathLst>
          </a:custGeom>
          <a:noFill/>
          <a:ln w="508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316161" y="3408363"/>
            <a:ext cx="641350" cy="1473200"/>
          </a:xfrm>
          <a:custGeom>
            <a:avLst/>
            <a:gdLst>
              <a:gd name="connsiteX0" fmla="*/ 546100 w 641350"/>
              <a:gd name="connsiteY0" fmla="*/ 0 h 1473200"/>
              <a:gd name="connsiteX1" fmla="*/ 0 w 641350"/>
              <a:gd name="connsiteY1" fmla="*/ 355600 h 1473200"/>
              <a:gd name="connsiteX2" fmla="*/ 641350 w 641350"/>
              <a:gd name="connsiteY2" fmla="*/ 146050 h 1473200"/>
              <a:gd name="connsiteX3" fmla="*/ 241300 w 641350"/>
              <a:gd name="connsiteY3" fmla="*/ 273050 h 1473200"/>
              <a:gd name="connsiteX4" fmla="*/ 139700 w 641350"/>
              <a:gd name="connsiteY4" fmla="*/ 19050 h 1473200"/>
              <a:gd name="connsiteX5" fmla="*/ 311150 w 641350"/>
              <a:gd name="connsiteY5" fmla="*/ 444500 h 1473200"/>
              <a:gd name="connsiteX6" fmla="*/ 400050 w 641350"/>
              <a:gd name="connsiteY6" fmla="*/ 971550 h 1473200"/>
              <a:gd name="connsiteX7" fmla="*/ 571500 w 641350"/>
              <a:gd name="connsiteY7" fmla="*/ 1473200 h 1473200"/>
              <a:gd name="connsiteX0" fmla="*/ 546100 w 641350"/>
              <a:gd name="connsiteY0" fmla="*/ 0 h 1473200"/>
              <a:gd name="connsiteX1" fmla="*/ 0 w 641350"/>
              <a:gd name="connsiteY1" fmla="*/ 355600 h 1473200"/>
              <a:gd name="connsiteX2" fmla="*/ 641350 w 641350"/>
              <a:gd name="connsiteY2" fmla="*/ 146050 h 1473200"/>
              <a:gd name="connsiteX3" fmla="*/ 241300 w 641350"/>
              <a:gd name="connsiteY3" fmla="*/ 273050 h 1473200"/>
              <a:gd name="connsiteX4" fmla="*/ 139700 w 641350"/>
              <a:gd name="connsiteY4" fmla="*/ 19050 h 1473200"/>
              <a:gd name="connsiteX5" fmla="*/ 311150 w 641350"/>
              <a:gd name="connsiteY5" fmla="*/ 444500 h 1473200"/>
              <a:gd name="connsiteX6" fmla="*/ 400050 w 641350"/>
              <a:gd name="connsiteY6" fmla="*/ 971550 h 1473200"/>
              <a:gd name="connsiteX7" fmla="*/ 571500 w 641350"/>
              <a:gd name="connsiteY7" fmla="*/ 1473200 h 1473200"/>
              <a:gd name="connsiteX0" fmla="*/ 546100 w 641350"/>
              <a:gd name="connsiteY0" fmla="*/ 0 h 1473200"/>
              <a:gd name="connsiteX1" fmla="*/ 0 w 641350"/>
              <a:gd name="connsiteY1" fmla="*/ 355600 h 1473200"/>
              <a:gd name="connsiteX2" fmla="*/ 641350 w 641350"/>
              <a:gd name="connsiteY2" fmla="*/ 146050 h 1473200"/>
              <a:gd name="connsiteX3" fmla="*/ 241300 w 641350"/>
              <a:gd name="connsiteY3" fmla="*/ 273050 h 1473200"/>
              <a:gd name="connsiteX4" fmla="*/ 139700 w 641350"/>
              <a:gd name="connsiteY4" fmla="*/ 19050 h 1473200"/>
              <a:gd name="connsiteX5" fmla="*/ 311150 w 641350"/>
              <a:gd name="connsiteY5" fmla="*/ 444500 h 1473200"/>
              <a:gd name="connsiteX6" fmla="*/ 400050 w 641350"/>
              <a:gd name="connsiteY6" fmla="*/ 971550 h 1473200"/>
              <a:gd name="connsiteX7" fmla="*/ 571500 w 641350"/>
              <a:gd name="connsiteY7" fmla="*/ 1473200 h 1473200"/>
              <a:gd name="connsiteX0" fmla="*/ 546100 w 641350"/>
              <a:gd name="connsiteY0" fmla="*/ 0 h 1473200"/>
              <a:gd name="connsiteX1" fmla="*/ 0 w 641350"/>
              <a:gd name="connsiteY1" fmla="*/ 355600 h 1473200"/>
              <a:gd name="connsiteX2" fmla="*/ 641350 w 641350"/>
              <a:gd name="connsiteY2" fmla="*/ 146050 h 1473200"/>
              <a:gd name="connsiteX3" fmla="*/ 241300 w 641350"/>
              <a:gd name="connsiteY3" fmla="*/ 273050 h 1473200"/>
              <a:gd name="connsiteX4" fmla="*/ 139700 w 641350"/>
              <a:gd name="connsiteY4" fmla="*/ 19050 h 1473200"/>
              <a:gd name="connsiteX5" fmla="*/ 311150 w 641350"/>
              <a:gd name="connsiteY5" fmla="*/ 444500 h 1473200"/>
              <a:gd name="connsiteX6" fmla="*/ 400050 w 641350"/>
              <a:gd name="connsiteY6" fmla="*/ 971550 h 1473200"/>
              <a:gd name="connsiteX7" fmla="*/ 571500 w 641350"/>
              <a:gd name="connsiteY7" fmla="*/ 1473200 h 1473200"/>
              <a:gd name="connsiteX0" fmla="*/ 546100 w 641350"/>
              <a:gd name="connsiteY0" fmla="*/ 0 h 1473200"/>
              <a:gd name="connsiteX1" fmla="*/ 0 w 641350"/>
              <a:gd name="connsiteY1" fmla="*/ 355600 h 1473200"/>
              <a:gd name="connsiteX2" fmla="*/ 641350 w 641350"/>
              <a:gd name="connsiteY2" fmla="*/ 146050 h 1473200"/>
              <a:gd name="connsiteX3" fmla="*/ 241300 w 641350"/>
              <a:gd name="connsiteY3" fmla="*/ 273050 h 1473200"/>
              <a:gd name="connsiteX4" fmla="*/ 139700 w 641350"/>
              <a:gd name="connsiteY4" fmla="*/ 19050 h 1473200"/>
              <a:gd name="connsiteX5" fmla="*/ 311150 w 641350"/>
              <a:gd name="connsiteY5" fmla="*/ 444500 h 1473200"/>
              <a:gd name="connsiteX6" fmla="*/ 400050 w 641350"/>
              <a:gd name="connsiteY6" fmla="*/ 971550 h 1473200"/>
              <a:gd name="connsiteX7" fmla="*/ 571500 w 641350"/>
              <a:gd name="connsiteY7" fmla="*/ 1473200 h 147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350" h="1473200">
                <a:moveTo>
                  <a:pt x="546100" y="0"/>
                </a:moveTo>
                <a:lnTo>
                  <a:pt x="0" y="355600"/>
                </a:lnTo>
                <a:lnTo>
                  <a:pt x="641350" y="146050"/>
                </a:lnTo>
                <a:lnTo>
                  <a:pt x="241300" y="273050"/>
                </a:lnTo>
                <a:lnTo>
                  <a:pt x="139700" y="19050"/>
                </a:lnTo>
                <a:cubicBezTo>
                  <a:pt x="151342" y="47625"/>
                  <a:pt x="267758" y="285750"/>
                  <a:pt x="311150" y="444500"/>
                </a:cubicBezTo>
                <a:cubicBezTo>
                  <a:pt x="354542" y="603250"/>
                  <a:pt x="357141" y="799435"/>
                  <a:pt x="400050" y="971550"/>
                </a:cubicBezTo>
                <a:cubicBezTo>
                  <a:pt x="442797" y="1143015"/>
                  <a:pt x="514350" y="1305983"/>
                  <a:pt x="571500" y="1473200"/>
                </a:cubicBezTo>
              </a:path>
            </a:pathLst>
          </a:custGeom>
          <a:noFill/>
          <a:ln w="508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528755" y="3505200"/>
            <a:ext cx="984250" cy="654050"/>
          </a:xfrm>
          <a:custGeom>
            <a:avLst/>
            <a:gdLst>
              <a:gd name="connsiteX0" fmla="*/ 781050 w 984250"/>
              <a:gd name="connsiteY0" fmla="*/ 0 h 654050"/>
              <a:gd name="connsiteX1" fmla="*/ 508000 w 984250"/>
              <a:gd name="connsiteY1" fmla="*/ 177800 h 654050"/>
              <a:gd name="connsiteX2" fmla="*/ 984250 w 984250"/>
              <a:gd name="connsiteY2" fmla="*/ 501650 h 654050"/>
              <a:gd name="connsiteX3" fmla="*/ 323850 w 984250"/>
              <a:gd name="connsiteY3" fmla="*/ 38100 h 654050"/>
              <a:gd name="connsiteX4" fmla="*/ 508000 w 984250"/>
              <a:gd name="connsiteY4" fmla="*/ 165100 h 654050"/>
              <a:gd name="connsiteX5" fmla="*/ 209550 w 984250"/>
              <a:gd name="connsiteY5" fmla="*/ 342900 h 654050"/>
              <a:gd name="connsiteX6" fmla="*/ 0 w 984250"/>
              <a:gd name="connsiteY6" fmla="*/ 654050 h 654050"/>
              <a:gd name="connsiteX0" fmla="*/ 781050 w 984250"/>
              <a:gd name="connsiteY0" fmla="*/ 0 h 654050"/>
              <a:gd name="connsiteX1" fmla="*/ 508000 w 984250"/>
              <a:gd name="connsiteY1" fmla="*/ 177800 h 654050"/>
              <a:gd name="connsiteX2" fmla="*/ 984250 w 984250"/>
              <a:gd name="connsiteY2" fmla="*/ 501650 h 654050"/>
              <a:gd name="connsiteX3" fmla="*/ 323850 w 984250"/>
              <a:gd name="connsiteY3" fmla="*/ 38100 h 654050"/>
              <a:gd name="connsiteX4" fmla="*/ 508000 w 984250"/>
              <a:gd name="connsiteY4" fmla="*/ 165100 h 654050"/>
              <a:gd name="connsiteX5" fmla="*/ 209550 w 984250"/>
              <a:gd name="connsiteY5" fmla="*/ 342900 h 654050"/>
              <a:gd name="connsiteX6" fmla="*/ 0 w 984250"/>
              <a:gd name="connsiteY6" fmla="*/ 654050 h 654050"/>
              <a:gd name="connsiteX0" fmla="*/ 781050 w 984250"/>
              <a:gd name="connsiteY0" fmla="*/ 0 h 654050"/>
              <a:gd name="connsiteX1" fmla="*/ 508000 w 984250"/>
              <a:gd name="connsiteY1" fmla="*/ 177800 h 654050"/>
              <a:gd name="connsiteX2" fmla="*/ 984250 w 984250"/>
              <a:gd name="connsiteY2" fmla="*/ 501650 h 654050"/>
              <a:gd name="connsiteX3" fmla="*/ 323850 w 984250"/>
              <a:gd name="connsiteY3" fmla="*/ 38100 h 654050"/>
              <a:gd name="connsiteX4" fmla="*/ 508000 w 984250"/>
              <a:gd name="connsiteY4" fmla="*/ 165100 h 654050"/>
              <a:gd name="connsiteX5" fmla="*/ 209550 w 984250"/>
              <a:gd name="connsiteY5" fmla="*/ 342900 h 654050"/>
              <a:gd name="connsiteX6" fmla="*/ 0 w 984250"/>
              <a:gd name="connsiteY6" fmla="*/ 654050 h 654050"/>
              <a:gd name="connsiteX0" fmla="*/ 781050 w 984250"/>
              <a:gd name="connsiteY0" fmla="*/ 0 h 654050"/>
              <a:gd name="connsiteX1" fmla="*/ 508000 w 984250"/>
              <a:gd name="connsiteY1" fmla="*/ 177800 h 654050"/>
              <a:gd name="connsiteX2" fmla="*/ 984250 w 984250"/>
              <a:gd name="connsiteY2" fmla="*/ 501650 h 654050"/>
              <a:gd name="connsiteX3" fmla="*/ 323850 w 984250"/>
              <a:gd name="connsiteY3" fmla="*/ 38100 h 654050"/>
              <a:gd name="connsiteX4" fmla="*/ 508000 w 984250"/>
              <a:gd name="connsiteY4" fmla="*/ 165100 h 654050"/>
              <a:gd name="connsiteX5" fmla="*/ 209550 w 984250"/>
              <a:gd name="connsiteY5" fmla="*/ 342900 h 654050"/>
              <a:gd name="connsiteX6" fmla="*/ 0 w 984250"/>
              <a:gd name="connsiteY6" fmla="*/ 654050 h 65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4250" h="654050">
                <a:moveTo>
                  <a:pt x="781050" y="0"/>
                </a:moveTo>
                <a:lnTo>
                  <a:pt x="508000" y="177800"/>
                </a:lnTo>
                <a:lnTo>
                  <a:pt x="984250" y="501650"/>
                </a:lnTo>
                <a:lnTo>
                  <a:pt x="323850" y="38100"/>
                </a:lnTo>
                <a:lnTo>
                  <a:pt x="508000" y="165100"/>
                </a:lnTo>
                <a:cubicBezTo>
                  <a:pt x="488950" y="215900"/>
                  <a:pt x="256157" y="304320"/>
                  <a:pt x="209550" y="342900"/>
                </a:cubicBezTo>
                <a:cubicBezTo>
                  <a:pt x="147680" y="394114"/>
                  <a:pt x="69850" y="550333"/>
                  <a:pt x="0" y="654050"/>
                </a:cubicBezTo>
              </a:path>
            </a:pathLst>
          </a:custGeom>
          <a:noFill/>
          <a:ln w="508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4765040" y="3002756"/>
            <a:ext cx="2915920" cy="1943894"/>
            <a:chOff x="4765040" y="3002756"/>
            <a:chExt cx="2915920" cy="1943894"/>
          </a:xfrm>
        </p:grpSpPr>
        <p:sp>
          <p:nvSpPr>
            <p:cNvPr id="23" name="Freeform 22"/>
            <p:cNvSpPr/>
            <p:nvPr/>
          </p:nvSpPr>
          <p:spPr>
            <a:xfrm>
              <a:off x="6918960" y="3048000"/>
              <a:ext cx="762000" cy="499984"/>
            </a:xfrm>
            <a:custGeom>
              <a:avLst/>
              <a:gdLst>
                <a:gd name="connsiteX0" fmla="*/ 0 w 762000"/>
                <a:gd name="connsiteY0" fmla="*/ 251460 h 518160"/>
                <a:gd name="connsiteX1" fmla="*/ 472440 w 762000"/>
                <a:gd name="connsiteY1" fmla="*/ 0 h 518160"/>
                <a:gd name="connsiteX2" fmla="*/ 373380 w 762000"/>
                <a:gd name="connsiteY2" fmla="*/ 281940 h 518160"/>
                <a:gd name="connsiteX3" fmla="*/ 53340 w 762000"/>
                <a:gd name="connsiteY3" fmla="*/ 358140 h 518160"/>
                <a:gd name="connsiteX4" fmla="*/ 373380 w 762000"/>
                <a:gd name="connsiteY4" fmla="*/ 281940 h 518160"/>
                <a:gd name="connsiteX5" fmla="*/ 358140 w 762000"/>
                <a:gd name="connsiteY5" fmla="*/ 518160 h 518160"/>
                <a:gd name="connsiteX6" fmla="*/ 762000 w 762000"/>
                <a:gd name="connsiteY6" fmla="*/ 320040 h 518160"/>
                <a:gd name="connsiteX0" fmla="*/ 0 w 762000"/>
                <a:gd name="connsiteY0" fmla="*/ 251460 h 518926"/>
                <a:gd name="connsiteX1" fmla="*/ 472440 w 762000"/>
                <a:gd name="connsiteY1" fmla="*/ 0 h 518926"/>
                <a:gd name="connsiteX2" fmla="*/ 373380 w 762000"/>
                <a:gd name="connsiteY2" fmla="*/ 281940 h 518926"/>
                <a:gd name="connsiteX3" fmla="*/ 53340 w 762000"/>
                <a:gd name="connsiteY3" fmla="*/ 358140 h 518926"/>
                <a:gd name="connsiteX4" fmla="*/ 373380 w 762000"/>
                <a:gd name="connsiteY4" fmla="*/ 281940 h 518926"/>
                <a:gd name="connsiteX5" fmla="*/ 358140 w 762000"/>
                <a:gd name="connsiteY5" fmla="*/ 518160 h 518926"/>
                <a:gd name="connsiteX6" fmla="*/ 762000 w 762000"/>
                <a:gd name="connsiteY6" fmla="*/ 320040 h 518926"/>
                <a:gd name="connsiteX0" fmla="*/ 0 w 762000"/>
                <a:gd name="connsiteY0" fmla="*/ 251460 h 518926"/>
                <a:gd name="connsiteX1" fmla="*/ 472440 w 762000"/>
                <a:gd name="connsiteY1" fmla="*/ 0 h 518926"/>
                <a:gd name="connsiteX2" fmla="*/ 373380 w 762000"/>
                <a:gd name="connsiteY2" fmla="*/ 281940 h 518926"/>
                <a:gd name="connsiteX3" fmla="*/ 53340 w 762000"/>
                <a:gd name="connsiteY3" fmla="*/ 358140 h 518926"/>
                <a:gd name="connsiteX4" fmla="*/ 373380 w 762000"/>
                <a:gd name="connsiteY4" fmla="*/ 281940 h 518926"/>
                <a:gd name="connsiteX5" fmla="*/ 358140 w 762000"/>
                <a:gd name="connsiteY5" fmla="*/ 518160 h 518926"/>
                <a:gd name="connsiteX6" fmla="*/ 762000 w 762000"/>
                <a:gd name="connsiteY6" fmla="*/ 320040 h 518926"/>
                <a:gd name="connsiteX0" fmla="*/ 0 w 762000"/>
                <a:gd name="connsiteY0" fmla="*/ 251460 h 518926"/>
                <a:gd name="connsiteX1" fmla="*/ 472440 w 762000"/>
                <a:gd name="connsiteY1" fmla="*/ 0 h 518926"/>
                <a:gd name="connsiteX2" fmla="*/ 373380 w 762000"/>
                <a:gd name="connsiteY2" fmla="*/ 281940 h 518926"/>
                <a:gd name="connsiteX3" fmla="*/ 53340 w 762000"/>
                <a:gd name="connsiteY3" fmla="*/ 358140 h 518926"/>
                <a:gd name="connsiteX4" fmla="*/ 373380 w 762000"/>
                <a:gd name="connsiteY4" fmla="*/ 281940 h 518926"/>
                <a:gd name="connsiteX5" fmla="*/ 358140 w 762000"/>
                <a:gd name="connsiteY5" fmla="*/ 518160 h 518926"/>
                <a:gd name="connsiteX6" fmla="*/ 762000 w 762000"/>
                <a:gd name="connsiteY6" fmla="*/ 320040 h 518926"/>
                <a:gd name="connsiteX0" fmla="*/ 0 w 762000"/>
                <a:gd name="connsiteY0" fmla="*/ 251460 h 518926"/>
                <a:gd name="connsiteX1" fmla="*/ 472440 w 762000"/>
                <a:gd name="connsiteY1" fmla="*/ 0 h 518926"/>
                <a:gd name="connsiteX2" fmla="*/ 373380 w 762000"/>
                <a:gd name="connsiteY2" fmla="*/ 281940 h 518926"/>
                <a:gd name="connsiteX3" fmla="*/ 53340 w 762000"/>
                <a:gd name="connsiteY3" fmla="*/ 358140 h 518926"/>
                <a:gd name="connsiteX4" fmla="*/ 373380 w 762000"/>
                <a:gd name="connsiteY4" fmla="*/ 281940 h 518926"/>
                <a:gd name="connsiteX5" fmla="*/ 358140 w 762000"/>
                <a:gd name="connsiteY5" fmla="*/ 518160 h 518926"/>
                <a:gd name="connsiteX6" fmla="*/ 762000 w 762000"/>
                <a:gd name="connsiteY6" fmla="*/ 320040 h 518926"/>
                <a:gd name="connsiteX0" fmla="*/ 0 w 762000"/>
                <a:gd name="connsiteY0" fmla="*/ 251460 h 518926"/>
                <a:gd name="connsiteX1" fmla="*/ 472440 w 762000"/>
                <a:gd name="connsiteY1" fmla="*/ 0 h 518926"/>
                <a:gd name="connsiteX2" fmla="*/ 373380 w 762000"/>
                <a:gd name="connsiteY2" fmla="*/ 281940 h 518926"/>
                <a:gd name="connsiteX3" fmla="*/ 53340 w 762000"/>
                <a:gd name="connsiteY3" fmla="*/ 358140 h 518926"/>
                <a:gd name="connsiteX4" fmla="*/ 373380 w 762000"/>
                <a:gd name="connsiteY4" fmla="*/ 281940 h 518926"/>
                <a:gd name="connsiteX5" fmla="*/ 358140 w 762000"/>
                <a:gd name="connsiteY5" fmla="*/ 518160 h 518926"/>
                <a:gd name="connsiteX6" fmla="*/ 762000 w 762000"/>
                <a:gd name="connsiteY6" fmla="*/ 320040 h 518926"/>
                <a:gd name="connsiteX0" fmla="*/ 0 w 762000"/>
                <a:gd name="connsiteY0" fmla="*/ 251460 h 518926"/>
                <a:gd name="connsiteX1" fmla="*/ 472440 w 762000"/>
                <a:gd name="connsiteY1" fmla="*/ 0 h 518926"/>
                <a:gd name="connsiteX2" fmla="*/ 373380 w 762000"/>
                <a:gd name="connsiteY2" fmla="*/ 281940 h 518926"/>
                <a:gd name="connsiteX3" fmla="*/ 53340 w 762000"/>
                <a:gd name="connsiteY3" fmla="*/ 358140 h 518926"/>
                <a:gd name="connsiteX4" fmla="*/ 373380 w 762000"/>
                <a:gd name="connsiteY4" fmla="*/ 281940 h 518926"/>
                <a:gd name="connsiteX5" fmla="*/ 358140 w 762000"/>
                <a:gd name="connsiteY5" fmla="*/ 518160 h 518926"/>
                <a:gd name="connsiteX6" fmla="*/ 762000 w 762000"/>
                <a:gd name="connsiteY6" fmla="*/ 320040 h 518926"/>
                <a:gd name="connsiteX0" fmla="*/ 0 w 762000"/>
                <a:gd name="connsiteY0" fmla="*/ 251460 h 518926"/>
                <a:gd name="connsiteX1" fmla="*/ 472440 w 762000"/>
                <a:gd name="connsiteY1" fmla="*/ 0 h 518926"/>
                <a:gd name="connsiteX2" fmla="*/ 373380 w 762000"/>
                <a:gd name="connsiteY2" fmla="*/ 281940 h 518926"/>
                <a:gd name="connsiteX3" fmla="*/ 53340 w 762000"/>
                <a:gd name="connsiteY3" fmla="*/ 358140 h 518926"/>
                <a:gd name="connsiteX4" fmla="*/ 373380 w 762000"/>
                <a:gd name="connsiteY4" fmla="*/ 281940 h 518926"/>
                <a:gd name="connsiteX5" fmla="*/ 358140 w 762000"/>
                <a:gd name="connsiteY5" fmla="*/ 518160 h 518926"/>
                <a:gd name="connsiteX6" fmla="*/ 762000 w 762000"/>
                <a:gd name="connsiteY6" fmla="*/ 320040 h 518926"/>
                <a:gd name="connsiteX0" fmla="*/ 0 w 762000"/>
                <a:gd name="connsiteY0" fmla="*/ 251460 h 518926"/>
                <a:gd name="connsiteX1" fmla="*/ 472440 w 762000"/>
                <a:gd name="connsiteY1" fmla="*/ 0 h 518926"/>
                <a:gd name="connsiteX2" fmla="*/ 373380 w 762000"/>
                <a:gd name="connsiteY2" fmla="*/ 281940 h 518926"/>
                <a:gd name="connsiteX3" fmla="*/ 53340 w 762000"/>
                <a:gd name="connsiteY3" fmla="*/ 358140 h 518926"/>
                <a:gd name="connsiteX4" fmla="*/ 373380 w 762000"/>
                <a:gd name="connsiteY4" fmla="*/ 281940 h 518926"/>
                <a:gd name="connsiteX5" fmla="*/ 358140 w 762000"/>
                <a:gd name="connsiteY5" fmla="*/ 518160 h 518926"/>
                <a:gd name="connsiteX6" fmla="*/ 762000 w 762000"/>
                <a:gd name="connsiteY6" fmla="*/ 320040 h 518926"/>
                <a:gd name="connsiteX0" fmla="*/ 0 w 762000"/>
                <a:gd name="connsiteY0" fmla="*/ 251460 h 518926"/>
                <a:gd name="connsiteX1" fmla="*/ 472440 w 762000"/>
                <a:gd name="connsiteY1" fmla="*/ 0 h 518926"/>
                <a:gd name="connsiteX2" fmla="*/ 373380 w 762000"/>
                <a:gd name="connsiteY2" fmla="*/ 281940 h 518926"/>
                <a:gd name="connsiteX3" fmla="*/ 53340 w 762000"/>
                <a:gd name="connsiteY3" fmla="*/ 358140 h 518926"/>
                <a:gd name="connsiteX4" fmla="*/ 373380 w 762000"/>
                <a:gd name="connsiteY4" fmla="*/ 281940 h 518926"/>
                <a:gd name="connsiteX5" fmla="*/ 358140 w 762000"/>
                <a:gd name="connsiteY5" fmla="*/ 518160 h 518926"/>
                <a:gd name="connsiteX6" fmla="*/ 762000 w 762000"/>
                <a:gd name="connsiteY6" fmla="*/ 320040 h 518926"/>
                <a:gd name="connsiteX0" fmla="*/ 0 w 762000"/>
                <a:gd name="connsiteY0" fmla="*/ 251460 h 518926"/>
                <a:gd name="connsiteX1" fmla="*/ 472440 w 762000"/>
                <a:gd name="connsiteY1" fmla="*/ 0 h 518926"/>
                <a:gd name="connsiteX2" fmla="*/ 373380 w 762000"/>
                <a:gd name="connsiteY2" fmla="*/ 281940 h 518926"/>
                <a:gd name="connsiteX3" fmla="*/ 53340 w 762000"/>
                <a:gd name="connsiteY3" fmla="*/ 358140 h 518926"/>
                <a:gd name="connsiteX4" fmla="*/ 373380 w 762000"/>
                <a:gd name="connsiteY4" fmla="*/ 281940 h 518926"/>
                <a:gd name="connsiteX5" fmla="*/ 358140 w 762000"/>
                <a:gd name="connsiteY5" fmla="*/ 518160 h 518926"/>
                <a:gd name="connsiteX6" fmla="*/ 762000 w 762000"/>
                <a:gd name="connsiteY6" fmla="*/ 320040 h 518926"/>
                <a:gd name="connsiteX0" fmla="*/ 0 w 762000"/>
                <a:gd name="connsiteY0" fmla="*/ 251460 h 518926"/>
                <a:gd name="connsiteX1" fmla="*/ 472440 w 762000"/>
                <a:gd name="connsiteY1" fmla="*/ 0 h 518926"/>
                <a:gd name="connsiteX2" fmla="*/ 373380 w 762000"/>
                <a:gd name="connsiteY2" fmla="*/ 281940 h 518926"/>
                <a:gd name="connsiteX3" fmla="*/ 53340 w 762000"/>
                <a:gd name="connsiteY3" fmla="*/ 358140 h 518926"/>
                <a:gd name="connsiteX4" fmla="*/ 366237 w 762000"/>
                <a:gd name="connsiteY4" fmla="*/ 267652 h 518926"/>
                <a:gd name="connsiteX5" fmla="*/ 358140 w 762000"/>
                <a:gd name="connsiteY5" fmla="*/ 518160 h 518926"/>
                <a:gd name="connsiteX6" fmla="*/ 762000 w 762000"/>
                <a:gd name="connsiteY6" fmla="*/ 320040 h 518926"/>
                <a:gd name="connsiteX0" fmla="*/ 0 w 762000"/>
                <a:gd name="connsiteY0" fmla="*/ 251460 h 518926"/>
                <a:gd name="connsiteX1" fmla="*/ 472440 w 762000"/>
                <a:gd name="connsiteY1" fmla="*/ 0 h 518926"/>
                <a:gd name="connsiteX2" fmla="*/ 373380 w 762000"/>
                <a:gd name="connsiteY2" fmla="*/ 281940 h 518926"/>
                <a:gd name="connsiteX3" fmla="*/ 53340 w 762000"/>
                <a:gd name="connsiteY3" fmla="*/ 358140 h 518926"/>
                <a:gd name="connsiteX4" fmla="*/ 366237 w 762000"/>
                <a:gd name="connsiteY4" fmla="*/ 267652 h 518926"/>
                <a:gd name="connsiteX5" fmla="*/ 358140 w 762000"/>
                <a:gd name="connsiteY5" fmla="*/ 518160 h 518926"/>
                <a:gd name="connsiteX6" fmla="*/ 762000 w 762000"/>
                <a:gd name="connsiteY6" fmla="*/ 320040 h 518926"/>
                <a:gd name="connsiteX0" fmla="*/ 0 w 762000"/>
                <a:gd name="connsiteY0" fmla="*/ 251460 h 518926"/>
                <a:gd name="connsiteX1" fmla="*/ 472440 w 762000"/>
                <a:gd name="connsiteY1" fmla="*/ 0 h 518926"/>
                <a:gd name="connsiteX2" fmla="*/ 373380 w 762000"/>
                <a:gd name="connsiteY2" fmla="*/ 281940 h 518926"/>
                <a:gd name="connsiteX3" fmla="*/ 53340 w 762000"/>
                <a:gd name="connsiteY3" fmla="*/ 358140 h 518926"/>
                <a:gd name="connsiteX4" fmla="*/ 371000 w 762000"/>
                <a:gd name="connsiteY4" fmla="*/ 281940 h 518926"/>
                <a:gd name="connsiteX5" fmla="*/ 358140 w 762000"/>
                <a:gd name="connsiteY5" fmla="*/ 518160 h 518926"/>
                <a:gd name="connsiteX6" fmla="*/ 762000 w 762000"/>
                <a:gd name="connsiteY6" fmla="*/ 320040 h 518926"/>
                <a:gd name="connsiteX0" fmla="*/ 0 w 762000"/>
                <a:gd name="connsiteY0" fmla="*/ 251460 h 485798"/>
                <a:gd name="connsiteX1" fmla="*/ 472440 w 762000"/>
                <a:gd name="connsiteY1" fmla="*/ 0 h 485798"/>
                <a:gd name="connsiteX2" fmla="*/ 373380 w 762000"/>
                <a:gd name="connsiteY2" fmla="*/ 281940 h 485798"/>
                <a:gd name="connsiteX3" fmla="*/ 53340 w 762000"/>
                <a:gd name="connsiteY3" fmla="*/ 358140 h 485798"/>
                <a:gd name="connsiteX4" fmla="*/ 371000 w 762000"/>
                <a:gd name="connsiteY4" fmla="*/ 281940 h 485798"/>
                <a:gd name="connsiteX5" fmla="*/ 362902 w 762000"/>
                <a:gd name="connsiteY5" fmla="*/ 484823 h 485798"/>
                <a:gd name="connsiteX6" fmla="*/ 762000 w 762000"/>
                <a:gd name="connsiteY6" fmla="*/ 320040 h 485798"/>
                <a:gd name="connsiteX0" fmla="*/ 0 w 762000"/>
                <a:gd name="connsiteY0" fmla="*/ 251460 h 499984"/>
                <a:gd name="connsiteX1" fmla="*/ 472440 w 762000"/>
                <a:gd name="connsiteY1" fmla="*/ 0 h 499984"/>
                <a:gd name="connsiteX2" fmla="*/ 373380 w 762000"/>
                <a:gd name="connsiteY2" fmla="*/ 281940 h 499984"/>
                <a:gd name="connsiteX3" fmla="*/ 53340 w 762000"/>
                <a:gd name="connsiteY3" fmla="*/ 358140 h 499984"/>
                <a:gd name="connsiteX4" fmla="*/ 371000 w 762000"/>
                <a:gd name="connsiteY4" fmla="*/ 281940 h 499984"/>
                <a:gd name="connsiteX5" fmla="*/ 360520 w 762000"/>
                <a:gd name="connsiteY5" fmla="*/ 499111 h 499984"/>
                <a:gd name="connsiteX6" fmla="*/ 762000 w 762000"/>
                <a:gd name="connsiteY6" fmla="*/ 320040 h 499984"/>
                <a:gd name="connsiteX0" fmla="*/ 0 w 762000"/>
                <a:gd name="connsiteY0" fmla="*/ 251460 h 499984"/>
                <a:gd name="connsiteX1" fmla="*/ 472440 w 762000"/>
                <a:gd name="connsiteY1" fmla="*/ 0 h 499984"/>
                <a:gd name="connsiteX2" fmla="*/ 373380 w 762000"/>
                <a:gd name="connsiteY2" fmla="*/ 281940 h 499984"/>
                <a:gd name="connsiteX3" fmla="*/ 53340 w 762000"/>
                <a:gd name="connsiteY3" fmla="*/ 358140 h 499984"/>
                <a:gd name="connsiteX4" fmla="*/ 371000 w 762000"/>
                <a:gd name="connsiteY4" fmla="*/ 281940 h 499984"/>
                <a:gd name="connsiteX5" fmla="*/ 360520 w 762000"/>
                <a:gd name="connsiteY5" fmla="*/ 499111 h 499984"/>
                <a:gd name="connsiteX6" fmla="*/ 762000 w 762000"/>
                <a:gd name="connsiteY6" fmla="*/ 320040 h 49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499984">
                  <a:moveTo>
                    <a:pt x="0" y="251460"/>
                  </a:moveTo>
                  <a:cubicBezTo>
                    <a:pt x="226537" y="72390"/>
                    <a:pt x="448310" y="-11430"/>
                    <a:pt x="472440" y="0"/>
                  </a:cubicBezTo>
                  <a:cubicBezTo>
                    <a:pt x="444182" y="115412"/>
                    <a:pt x="375444" y="218916"/>
                    <a:pt x="373380" y="281940"/>
                  </a:cubicBezTo>
                  <a:lnTo>
                    <a:pt x="53340" y="358140"/>
                  </a:lnTo>
                  <a:cubicBezTo>
                    <a:pt x="146685" y="333533"/>
                    <a:pt x="264320" y="307340"/>
                    <a:pt x="371000" y="281940"/>
                  </a:cubicBezTo>
                  <a:cubicBezTo>
                    <a:pt x="354014" y="365443"/>
                    <a:pt x="358456" y="422752"/>
                    <a:pt x="360520" y="499111"/>
                  </a:cubicBezTo>
                  <a:cubicBezTo>
                    <a:pt x="392746" y="511652"/>
                    <a:pt x="627380" y="386080"/>
                    <a:pt x="762000" y="320040"/>
                  </a:cubicBezTo>
                </a:path>
              </a:pathLst>
            </a:custGeom>
            <a:noFill/>
            <a:ln w="50800" cap="rnd">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6187440" y="3055620"/>
              <a:ext cx="1127760" cy="1303020"/>
            </a:xfrm>
            <a:custGeom>
              <a:avLst/>
              <a:gdLst>
                <a:gd name="connsiteX0" fmla="*/ 1127760 w 1127760"/>
                <a:gd name="connsiteY0" fmla="*/ 1303020 h 1303020"/>
                <a:gd name="connsiteX1" fmla="*/ 632460 w 1127760"/>
                <a:gd name="connsiteY1" fmla="*/ 411480 h 1303020"/>
                <a:gd name="connsiteX2" fmla="*/ 144780 w 1127760"/>
                <a:gd name="connsiteY2" fmla="*/ 754380 h 1303020"/>
                <a:gd name="connsiteX3" fmla="*/ 647700 w 1127760"/>
                <a:gd name="connsiteY3" fmla="*/ 419100 h 1303020"/>
                <a:gd name="connsiteX4" fmla="*/ 533400 w 1127760"/>
                <a:gd name="connsiteY4" fmla="*/ 281940 h 1303020"/>
                <a:gd name="connsiteX5" fmla="*/ 76200 w 1127760"/>
                <a:gd name="connsiteY5" fmla="*/ 510540 h 1303020"/>
                <a:gd name="connsiteX6" fmla="*/ 548640 w 1127760"/>
                <a:gd name="connsiteY6" fmla="*/ 281940 h 1303020"/>
                <a:gd name="connsiteX7" fmla="*/ 426720 w 1127760"/>
                <a:gd name="connsiteY7" fmla="*/ 129540 h 1303020"/>
                <a:gd name="connsiteX8" fmla="*/ 541020 w 1127760"/>
                <a:gd name="connsiteY8" fmla="*/ 0 h 1303020"/>
                <a:gd name="connsiteX9" fmla="*/ 0 w 1127760"/>
                <a:gd name="connsiteY9" fmla="*/ 388620 h 1303020"/>
                <a:gd name="connsiteX0" fmla="*/ 1127760 w 1127760"/>
                <a:gd name="connsiteY0" fmla="*/ 1303020 h 1303020"/>
                <a:gd name="connsiteX1" fmla="*/ 632460 w 1127760"/>
                <a:gd name="connsiteY1" fmla="*/ 411480 h 1303020"/>
                <a:gd name="connsiteX2" fmla="*/ 144780 w 1127760"/>
                <a:gd name="connsiteY2" fmla="*/ 754380 h 1303020"/>
                <a:gd name="connsiteX3" fmla="*/ 633413 w 1127760"/>
                <a:gd name="connsiteY3" fmla="*/ 411956 h 1303020"/>
                <a:gd name="connsiteX4" fmla="*/ 533400 w 1127760"/>
                <a:gd name="connsiteY4" fmla="*/ 281940 h 1303020"/>
                <a:gd name="connsiteX5" fmla="*/ 76200 w 1127760"/>
                <a:gd name="connsiteY5" fmla="*/ 510540 h 1303020"/>
                <a:gd name="connsiteX6" fmla="*/ 548640 w 1127760"/>
                <a:gd name="connsiteY6" fmla="*/ 281940 h 1303020"/>
                <a:gd name="connsiteX7" fmla="*/ 426720 w 1127760"/>
                <a:gd name="connsiteY7" fmla="*/ 129540 h 1303020"/>
                <a:gd name="connsiteX8" fmla="*/ 541020 w 1127760"/>
                <a:gd name="connsiteY8" fmla="*/ 0 h 1303020"/>
                <a:gd name="connsiteX9" fmla="*/ 0 w 1127760"/>
                <a:gd name="connsiteY9" fmla="*/ 388620 h 1303020"/>
                <a:gd name="connsiteX0" fmla="*/ 1127760 w 1127760"/>
                <a:gd name="connsiteY0" fmla="*/ 1303020 h 1303020"/>
                <a:gd name="connsiteX1" fmla="*/ 632460 w 1127760"/>
                <a:gd name="connsiteY1" fmla="*/ 411480 h 1303020"/>
                <a:gd name="connsiteX2" fmla="*/ 144780 w 1127760"/>
                <a:gd name="connsiteY2" fmla="*/ 754380 h 1303020"/>
                <a:gd name="connsiteX3" fmla="*/ 633413 w 1127760"/>
                <a:gd name="connsiteY3" fmla="*/ 411956 h 1303020"/>
                <a:gd name="connsiteX4" fmla="*/ 533400 w 1127760"/>
                <a:gd name="connsiteY4" fmla="*/ 281940 h 1303020"/>
                <a:gd name="connsiteX5" fmla="*/ 76200 w 1127760"/>
                <a:gd name="connsiteY5" fmla="*/ 510540 h 1303020"/>
                <a:gd name="connsiteX6" fmla="*/ 534353 w 1127760"/>
                <a:gd name="connsiteY6" fmla="*/ 286702 h 1303020"/>
                <a:gd name="connsiteX7" fmla="*/ 426720 w 1127760"/>
                <a:gd name="connsiteY7" fmla="*/ 129540 h 1303020"/>
                <a:gd name="connsiteX8" fmla="*/ 541020 w 1127760"/>
                <a:gd name="connsiteY8" fmla="*/ 0 h 1303020"/>
                <a:gd name="connsiteX9" fmla="*/ 0 w 1127760"/>
                <a:gd name="connsiteY9" fmla="*/ 388620 h 1303020"/>
                <a:gd name="connsiteX0" fmla="*/ 1127760 w 1127760"/>
                <a:gd name="connsiteY0" fmla="*/ 1303020 h 1303020"/>
                <a:gd name="connsiteX1" fmla="*/ 632460 w 1127760"/>
                <a:gd name="connsiteY1" fmla="*/ 411480 h 1303020"/>
                <a:gd name="connsiteX2" fmla="*/ 144780 w 1127760"/>
                <a:gd name="connsiteY2" fmla="*/ 754380 h 1303020"/>
                <a:gd name="connsiteX3" fmla="*/ 633413 w 1127760"/>
                <a:gd name="connsiteY3" fmla="*/ 411956 h 1303020"/>
                <a:gd name="connsiteX4" fmla="*/ 533400 w 1127760"/>
                <a:gd name="connsiteY4" fmla="*/ 281940 h 1303020"/>
                <a:gd name="connsiteX5" fmla="*/ 76200 w 1127760"/>
                <a:gd name="connsiteY5" fmla="*/ 510540 h 1303020"/>
                <a:gd name="connsiteX6" fmla="*/ 534353 w 1127760"/>
                <a:gd name="connsiteY6" fmla="*/ 286702 h 1303020"/>
                <a:gd name="connsiteX7" fmla="*/ 417195 w 1127760"/>
                <a:gd name="connsiteY7" fmla="*/ 124778 h 1303020"/>
                <a:gd name="connsiteX8" fmla="*/ 541020 w 1127760"/>
                <a:gd name="connsiteY8" fmla="*/ 0 h 1303020"/>
                <a:gd name="connsiteX9" fmla="*/ 0 w 1127760"/>
                <a:gd name="connsiteY9" fmla="*/ 388620 h 1303020"/>
                <a:gd name="connsiteX0" fmla="*/ 1127760 w 1127760"/>
                <a:gd name="connsiteY0" fmla="*/ 1303020 h 1303020"/>
                <a:gd name="connsiteX1" fmla="*/ 632460 w 1127760"/>
                <a:gd name="connsiteY1" fmla="*/ 411480 h 1303020"/>
                <a:gd name="connsiteX2" fmla="*/ 144780 w 1127760"/>
                <a:gd name="connsiteY2" fmla="*/ 754380 h 1303020"/>
                <a:gd name="connsiteX3" fmla="*/ 633413 w 1127760"/>
                <a:gd name="connsiteY3" fmla="*/ 411956 h 1303020"/>
                <a:gd name="connsiteX4" fmla="*/ 533400 w 1127760"/>
                <a:gd name="connsiteY4" fmla="*/ 281940 h 1303020"/>
                <a:gd name="connsiteX5" fmla="*/ 76200 w 1127760"/>
                <a:gd name="connsiteY5" fmla="*/ 510540 h 1303020"/>
                <a:gd name="connsiteX6" fmla="*/ 534353 w 1127760"/>
                <a:gd name="connsiteY6" fmla="*/ 286702 h 1303020"/>
                <a:gd name="connsiteX7" fmla="*/ 417195 w 1127760"/>
                <a:gd name="connsiteY7" fmla="*/ 124778 h 1303020"/>
                <a:gd name="connsiteX8" fmla="*/ 541020 w 1127760"/>
                <a:gd name="connsiteY8" fmla="*/ 0 h 1303020"/>
                <a:gd name="connsiteX9" fmla="*/ 0 w 1127760"/>
                <a:gd name="connsiteY9" fmla="*/ 388620 h 1303020"/>
                <a:gd name="connsiteX0" fmla="*/ 1127760 w 1127760"/>
                <a:gd name="connsiteY0" fmla="*/ 1303020 h 1303020"/>
                <a:gd name="connsiteX1" fmla="*/ 632460 w 1127760"/>
                <a:gd name="connsiteY1" fmla="*/ 411480 h 1303020"/>
                <a:gd name="connsiteX2" fmla="*/ 144780 w 1127760"/>
                <a:gd name="connsiteY2" fmla="*/ 754380 h 1303020"/>
                <a:gd name="connsiteX3" fmla="*/ 633413 w 1127760"/>
                <a:gd name="connsiteY3" fmla="*/ 411956 h 1303020"/>
                <a:gd name="connsiteX4" fmla="*/ 533400 w 1127760"/>
                <a:gd name="connsiteY4" fmla="*/ 281940 h 1303020"/>
                <a:gd name="connsiteX5" fmla="*/ 76200 w 1127760"/>
                <a:gd name="connsiteY5" fmla="*/ 510540 h 1303020"/>
                <a:gd name="connsiteX6" fmla="*/ 534353 w 1127760"/>
                <a:gd name="connsiteY6" fmla="*/ 286702 h 1303020"/>
                <a:gd name="connsiteX7" fmla="*/ 417195 w 1127760"/>
                <a:gd name="connsiteY7" fmla="*/ 124778 h 1303020"/>
                <a:gd name="connsiteX8" fmla="*/ 541020 w 1127760"/>
                <a:gd name="connsiteY8" fmla="*/ 0 h 1303020"/>
                <a:gd name="connsiteX9" fmla="*/ 0 w 1127760"/>
                <a:gd name="connsiteY9" fmla="*/ 367189 h 1303020"/>
                <a:gd name="connsiteX0" fmla="*/ 1127760 w 1127760"/>
                <a:gd name="connsiteY0" fmla="*/ 1303020 h 1303020"/>
                <a:gd name="connsiteX1" fmla="*/ 632460 w 1127760"/>
                <a:gd name="connsiteY1" fmla="*/ 411480 h 1303020"/>
                <a:gd name="connsiteX2" fmla="*/ 144780 w 1127760"/>
                <a:gd name="connsiteY2" fmla="*/ 754380 h 1303020"/>
                <a:gd name="connsiteX3" fmla="*/ 633413 w 1127760"/>
                <a:gd name="connsiteY3" fmla="*/ 411956 h 1303020"/>
                <a:gd name="connsiteX4" fmla="*/ 533400 w 1127760"/>
                <a:gd name="connsiteY4" fmla="*/ 281940 h 1303020"/>
                <a:gd name="connsiteX5" fmla="*/ 66675 w 1127760"/>
                <a:gd name="connsiteY5" fmla="*/ 508159 h 1303020"/>
                <a:gd name="connsiteX6" fmla="*/ 534353 w 1127760"/>
                <a:gd name="connsiteY6" fmla="*/ 286702 h 1303020"/>
                <a:gd name="connsiteX7" fmla="*/ 417195 w 1127760"/>
                <a:gd name="connsiteY7" fmla="*/ 124778 h 1303020"/>
                <a:gd name="connsiteX8" fmla="*/ 541020 w 1127760"/>
                <a:gd name="connsiteY8" fmla="*/ 0 h 1303020"/>
                <a:gd name="connsiteX9" fmla="*/ 0 w 1127760"/>
                <a:gd name="connsiteY9" fmla="*/ 367189 h 1303020"/>
                <a:gd name="connsiteX0" fmla="*/ 1127760 w 1127760"/>
                <a:gd name="connsiteY0" fmla="*/ 1303020 h 1303020"/>
                <a:gd name="connsiteX1" fmla="*/ 632460 w 1127760"/>
                <a:gd name="connsiteY1" fmla="*/ 411480 h 1303020"/>
                <a:gd name="connsiteX2" fmla="*/ 144780 w 1127760"/>
                <a:gd name="connsiteY2" fmla="*/ 754380 h 1303020"/>
                <a:gd name="connsiteX3" fmla="*/ 420053 w 1127760"/>
                <a:gd name="connsiteY3" fmla="*/ 639128 h 1303020"/>
                <a:gd name="connsiteX4" fmla="*/ 633413 w 1127760"/>
                <a:gd name="connsiteY4" fmla="*/ 411956 h 1303020"/>
                <a:gd name="connsiteX5" fmla="*/ 533400 w 1127760"/>
                <a:gd name="connsiteY5" fmla="*/ 281940 h 1303020"/>
                <a:gd name="connsiteX6" fmla="*/ 66675 w 1127760"/>
                <a:gd name="connsiteY6" fmla="*/ 508159 h 1303020"/>
                <a:gd name="connsiteX7" fmla="*/ 534353 w 1127760"/>
                <a:gd name="connsiteY7" fmla="*/ 286702 h 1303020"/>
                <a:gd name="connsiteX8" fmla="*/ 417195 w 1127760"/>
                <a:gd name="connsiteY8" fmla="*/ 124778 h 1303020"/>
                <a:gd name="connsiteX9" fmla="*/ 541020 w 1127760"/>
                <a:gd name="connsiteY9" fmla="*/ 0 h 1303020"/>
                <a:gd name="connsiteX10" fmla="*/ 0 w 1127760"/>
                <a:gd name="connsiteY10" fmla="*/ 367189 h 1303020"/>
                <a:gd name="connsiteX0" fmla="*/ 1127760 w 1127760"/>
                <a:gd name="connsiteY0" fmla="*/ 1303020 h 1303020"/>
                <a:gd name="connsiteX1" fmla="*/ 632460 w 1127760"/>
                <a:gd name="connsiteY1" fmla="*/ 411480 h 1303020"/>
                <a:gd name="connsiteX2" fmla="*/ 420053 w 1127760"/>
                <a:gd name="connsiteY2" fmla="*/ 646271 h 1303020"/>
                <a:gd name="connsiteX3" fmla="*/ 144780 w 1127760"/>
                <a:gd name="connsiteY3" fmla="*/ 754380 h 1303020"/>
                <a:gd name="connsiteX4" fmla="*/ 420053 w 1127760"/>
                <a:gd name="connsiteY4" fmla="*/ 639128 h 1303020"/>
                <a:gd name="connsiteX5" fmla="*/ 633413 w 1127760"/>
                <a:gd name="connsiteY5" fmla="*/ 411956 h 1303020"/>
                <a:gd name="connsiteX6" fmla="*/ 533400 w 1127760"/>
                <a:gd name="connsiteY6" fmla="*/ 281940 h 1303020"/>
                <a:gd name="connsiteX7" fmla="*/ 66675 w 1127760"/>
                <a:gd name="connsiteY7" fmla="*/ 508159 h 1303020"/>
                <a:gd name="connsiteX8" fmla="*/ 534353 w 1127760"/>
                <a:gd name="connsiteY8" fmla="*/ 286702 h 1303020"/>
                <a:gd name="connsiteX9" fmla="*/ 417195 w 1127760"/>
                <a:gd name="connsiteY9" fmla="*/ 124778 h 1303020"/>
                <a:gd name="connsiteX10" fmla="*/ 541020 w 1127760"/>
                <a:gd name="connsiteY10" fmla="*/ 0 h 1303020"/>
                <a:gd name="connsiteX11" fmla="*/ 0 w 1127760"/>
                <a:gd name="connsiteY11" fmla="*/ 367189 h 1303020"/>
                <a:gd name="connsiteX0" fmla="*/ 1127760 w 1127760"/>
                <a:gd name="connsiteY0" fmla="*/ 1303020 h 1303020"/>
                <a:gd name="connsiteX1" fmla="*/ 632460 w 1127760"/>
                <a:gd name="connsiteY1" fmla="*/ 411480 h 1303020"/>
                <a:gd name="connsiteX2" fmla="*/ 420053 w 1127760"/>
                <a:gd name="connsiteY2" fmla="*/ 646271 h 1303020"/>
                <a:gd name="connsiteX3" fmla="*/ 144780 w 1127760"/>
                <a:gd name="connsiteY3" fmla="*/ 754380 h 1303020"/>
                <a:gd name="connsiteX4" fmla="*/ 420053 w 1127760"/>
                <a:gd name="connsiteY4" fmla="*/ 639128 h 1303020"/>
                <a:gd name="connsiteX5" fmla="*/ 633413 w 1127760"/>
                <a:gd name="connsiteY5" fmla="*/ 411956 h 1303020"/>
                <a:gd name="connsiteX6" fmla="*/ 533400 w 1127760"/>
                <a:gd name="connsiteY6" fmla="*/ 281940 h 1303020"/>
                <a:gd name="connsiteX7" fmla="*/ 66675 w 1127760"/>
                <a:gd name="connsiteY7" fmla="*/ 508159 h 1303020"/>
                <a:gd name="connsiteX8" fmla="*/ 534353 w 1127760"/>
                <a:gd name="connsiteY8" fmla="*/ 286702 h 1303020"/>
                <a:gd name="connsiteX9" fmla="*/ 417195 w 1127760"/>
                <a:gd name="connsiteY9" fmla="*/ 124778 h 1303020"/>
                <a:gd name="connsiteX10" fmla="*/ 541020 w 1127760"/>
                <a:gd name="connsiteY10" fmla="*/ 0 h 1303020"/>
                <a:gd name="connsiteX11" fmla="*/ 0 w 1127760"/>
                <a:gd name="connsiteY11" fmla="*/ 367189 h 13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 h="1303020">
                  <a:moveTo>
                    <a:pt x="1127760" y="1303020"/>
                  </a:moveTo>
                  <a:lnTo>
                    <a:pt x="632460" y="411480"/>
                  </a:lnTo>
                  <a:cubicBezTo>
                    <a:pt x="544195" y="472281"/>
                    <a:pt x="489268" y="575945"/>
                    <a:pt x="420053" y="646271"/>
                  </a:cubicBezTo>
                  <a:lnTo>
                    <a:pt x="144780" y="754380"/>
                  </a:lnTo>
                  <a:cubicBezTo>
                    <a:pt x="196850" y="719138"/>
                    <a:pt x="367983" y="674370"/>
                    <a:pt x="420053" y="639128"/>
                  </a:cubicBezTo>
                  <a:lnTo>
                    <a:pt x="633413" y="411956"/>
                  </a:lnTo>
                  <a:lnTo>
                    <a:pt x="533400" y="281940"/>
                  </a:lnTo>
                  <a:lnTo>
                    <a:pt x="66675" y="508159"/>
                  </a:lnTo>
                  <a:lnTo>
                    <a:pt x="534353" y="286702"/>
                  </a:lnTo>
                  <a:lnTo>
                    <a:pt x="417195" y="124778"/>
                  </a:lnTo>
                  <a:lnTo>
                    <a:pt x="541020" y="0"/>
                  </a:lnTo>
                  <a:cubicBezTo>
                    <a:pt x="360680" y="129540"/>
                    <a:pt x="363696" y="209074"/>
                    <a:pt x="0" y="367189"/>
                  </a:cubicBezTo>
                </a:path>
              </a:pathLst>
            </a:custGeom>
            <a:noFill/>
            <a:ln w="50800" cap="rnd">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897880" y="3002756"/>
              <a:ext cx="708660" cy="1912143"/>
            </a:xfrm>
            <a:custGeom>
              <a:avLst/>
              <a:gdLst>
                <a:gd name="connsiteX0" fmla="*/ 708660 w 708660"/>
                <a:gd name="connsiteY0" fmla="*/ 1905000 h 1905000"/>
                <a:gd name="connsiteX1" fmla="*/ 525780 w 708660"/>
                <a:gd name="connsiteY1" fmla="*/ 1242060 h 1905000"/>
                <a:gd name="connsiteX2" fmla="*/ 182880 w 708660"/>
                <a:gd name="connsiteY2" fmla="*/ 259080 h 1905000"/>
                <a:gd name="connsiteX3" fmla="*/ 68580 w 708660"/>
                <a:gd name="connsiteY3" fmla="*/ 396240 h 1905000"/>
                <a:gd name="connsiteX4" fmla="*/ 281940 w 708660"/>
                <a:gd name="connsiteY4" fmla="*/ 121920 h 1905000"/>
                <a:gd name="connsiteX5" fmla="*/ 0 w 708660"/>
                <a:gd name="connsiteY5" fmla="*/ 167640 h 1905000"/>
                <a:gd name="connsiteX6" fmla="*/ 167640 w 708660"/>
                <a:gd name="connsiteY6" fmla="*/ 0 h 1905000"/>
                <a:gd name="connsiteX0" fmla="*/ 708660 w 708660"/>
                <a:gd name="connsiteY0" fmla="*/ 1905000 h 1905000"/>
                <a:gd name="connsiteX1" fmla="*/ 525780 w 708660"/>
                <a:gd name="connsiteY1" fmla="*/ 1242060 h 1905000"/>
                <a:gd name="connsiteX2" fmla="*/ 182880 w 708660"/>
                <a:gd name="connsiteY2" fmla="*/ 259080 h 1905000"/>
                <a:gd name="connsiteX3" fmla="*/ 68580 w 708660"/>
                <a:gd name="connsiteY3" fmla="*/ 396240 h 1905000"/>
                <a:gd name="connsiteX4" fmla="*/ 281940 w 708660"/>
                <a:gd name="connsiteY4" fmla="*/ 121920 h 1905000"/>
                <a:gd name="connsiteX5" fmla="*/ 0 w 708660"/>
                <a:gd name="connsiteY5" fmla="*/ 167640 h 1905000"/>
                <a:gd name="connsiteX6" fmla="*/ 167640 w 708660"/>
                <a:gd name="connsiteY6" fmla="*/ 0 h 1905000"/>
                <a:gd name="connsiteX0" fmla="*/ 708660 w 708660"/>
                <a:gd name="connsiteY0" fmla="*/ 1912143 h 1912143"/>
                <a:gd name="connsiteX1" fmla="*/ 525780 w 708660"/>
                <a:gd name="connsiteY1" fmla="*/ 1249203 h 1912143"/>
                <a:gd name="connsiteX2" fmla="*/ 182880 w 708660"/>
                <a:gd name="connsiteY2" fmla="*/ 266223 h 1912143"/>
                <a:gd name="connsiteX3" fmla="*/ 68580 w 708660"/>
                <a:gd name="connsiteY3" fmla="*/ 403383 h 1912143"/>
                <a:gd name="connsiteX4" fmla="*/ 281940 w 708660"/>
                <a:gd name="connsiteY4" fmla="*/ 129063 h 1912143"/>
                <a:gd name="connsiteX5" fmla="*/ 0 w 708660"/>
                <a:gd name="connsiteY5" fmla="*/ 174783 h 1912143"/>
                <a:gd name="connsiteX6" fmla="*/ 148590 w 708660"/>
                <a:gd name="connsiteY6" fmla="*/ 0 h 1912143"/>
                <a:gd name="connsiteX0" fmla="*/ 708660 w 708660"/>
                <a:gd name="connsiteY0" fmla="*/ 1912143 h 1912143"/>
                <a:gd name="connsiteX1" fmla="*/ 525780 w 708660"/>
                <a:gd name="connsiteY1" fmla="*/ 1249203 h 1912143"/>
                <a:gd name="connsiteX2" fmla="*/ 182880 w 708660"/>
                <a:gd name="connsiteY2" fmla="*/ 266223 h 1912143"/>
                <a:gd name="connsiteX3" fmla="*/ 68580 w 708660"/>
                <a:gd name="connsiteY3" fmla="*/ 403383 h 1912143"/>
                <a:gd name="connsiteX4" fmla="*/ 281940 w 708660"/>
                <a:gd name="connsiteY4" fmla="*/ 129063 h 1912143"/>
                <a:gd name="connsiteX5" fmla="*/ 0 w 708660"/>
                <a:gd name="connsiteY5" fmla="*/ 174783 h 1912143"/>
                <a:gd name="connsiteX6" fmla="*/ 148590 w 708660"/>
                <a:gd name="connsiteY6" fmla="*/ 0 h 1912143"/>
                <a:gd name="connsiteX0" fmla="*/ 708660 w 708660"/>
                <a:gd name="connsiteY0" fmla="*/ 1912143 h 1912143"/>
                <a:gd name="connsiteX1" fmla="*/ 525780 w 708660"/>
                <a:gd name="connsiteY1" fmla="*/ 1249203 h 1912143"/>
                <a:gd name="connsiteX2" fmla="*/ 182880 w 708660"/>
                <a:gd name="connsiteY2" fmla="*/ 266223 h 1912143"/>
                <a:gd name="connsiteX3" fmla="*/ 68580 w 708660"/>
                <a:gd name="connsiteY3" fmla="*/ 403383 h 1912143"/>
                <a:gd name="connsiteX4" fmla="*/ 281940 w 708660"/>
                <a:gd name="connsiteY4" fmla="*/ 129063 h 1912143"/>
                <a:gd name="connsiteX5" fmla="*/ 0 w 708660"/>
                <a:gd name="connsiteY5" fmla="*/ 174783 h 1912143"/>
                <a:gd name="connsiteX6" fmla="*/ 148590 w 708660"/>
                <a:gd name="connsiteY6" fmla="*/ 0 h 1912143"/>
                <a:gd name="connsiteX0" fmla="*/ 708660 w 708660"/>
                <a:gd name="connsiteY0" fmla="*/ 1912143 h 1912143"/>
                <a:gd name="connsiteX1" fmla="*/ 525780 w 708660"/>
                <a:gd name="connsiteY1" fmla="*/ 1249203 h 1912143"/>
                <a:gd name="connsiteX2" fmla="*/ 182880 w 708660"/>
                <a:gd name="connsiteY2" fmla="*/ 266223 h 1912143"/>
                <a:gd name="connsiteX3" fmla="*/ 68580 w 708660"/>
                <a:gd name="connsiteY3" fmla="*/ 403383 h 1912143"/>
                <a:gd name="connsiteX4" fmla="*/ 281940 w 708660"/>
                <a:gd name="connsiteY4" fmla="*/ 129063 h 1912143"/>
                <a:gd name="connsiteX5" fmla="*/ 0 w 708660"/>
                <a:gd name="connsiteY5" fmla="*/ 174783 h 1912143"/>
                <a:gd name="connsiteX6" fmla="*/ 148590 w 708660"/>
                <a:gd name="connsiteY6" fmla="*/ 0 h 1912143"/>
                <a:gd name="connsiteX0" fmla="*/ 708660 w 708660"/>
                <a:gd name="connsiteY0" fmla="*/ 1912143 h 1912143"/>
                <a:gd name="connsiteX1" fmla="*/ 525780 w 708660"/>
                <a:gd name="connsiteY1" fmla="*/ 1249203 h 1912143"/>
                <a:gd name="connsiteX2" fmla="*/ 182880 w 708660"/>
                <a:gd name="connsiteY2" fmla="*/ 266223 h 1912143"/>
                <a:gd name="connsiteX3" fmla="*/ 44767 w 708660"/>
                <a:gd name="connsiteY3" fmla="*/ 405764 h 1912143"/>
                <a:gd name="connsiteX4" fmla="*/ 281940 w 708660"/>
                <a:gd name="connsiteY4" fmla="*/ 129063 h 1912143"/>
                <a:gd name="connsiteX5" fmla="*/ 0 w 708660"/>
                <a:gd name="connsiteY5" fmla="*/ 174783 h 1912143"/>
                <a:gd name="connsiteX6" fmla="*/ 148590 w 708660"/>
                <a:gd name="connsiteY6" fmla="*/ 0 h 1912143"/>
                <a:gd name="connsiteX0" fmla="*/ 708660 w 708660"/>
                <a:gd name="connsiteY0" fmla="*/ 1912143 h 1912143"/>
                <a:gd name="connsiteX1" fmla="*/ 525780 w 708660"/>
                <a:gd name="connsiteY1" fmla="*/ 1249203 h 1912143"/>
                <a:gd name="connsiteX2" fmla="*/ 182880 w 708660"/>
                <a:gd name="connsiteY2" fmla="*/ 266223 h 1912143"/>
                <a:gd name="connsiteX3" fmla="*/ 44767 w 708660"/>
                <a:gd name="connsiteY3" fmla="*/ 405764 h 1912143"/>
                <a:gd name="connsiteX4" fmla="*/ 281940 w 708660"/>
                <a:gd name="connsiteY4" fmla="*/ 129063 h 1912143"/>
                <a:gd name="connsiteX5" fmla="*/ 0 w 708660"/>
                <a:gd name="connsiteY5" fmla="*/ 174783 h 1912143"/>
                <a:gd name="connsiteX6" fmla="*/ 148590 w 708660"/>
                <a:gd name="connsiteY6" fmla="*/ 0 h 1912143"/>
                <a:gd name="connsiteX0" fmla="*/ 708660 w 708660"/>
                <a:gd name="connsiteY0" fmla="*/ 1912143 h 1912143"/>
                <a:gd name="connsiteX1" fmla="*/ 525780 w 708660"/>
                <a:gd name="connsiteY1" fmla="*/ 1249203 h 1912143"/>
                <a:gd name="connsiteX2" fmla="*/ 173355 w 708660"/>
                <a:gd name="connsiteY2" fmla="*/ 244791 h 1912143"/>
                <a:gd name="connsiteX3" fmla="*/ 44767 w 708660"/>
                <a:gd name="connsiteY3" fmla="*/ 405764 h 1912143"/>
                <a:gd name="connsiteX4" fmla="*/ 281940 w 708660"/>
                <a:gd name="connsiteY4" fmla="*/ 129063 h 1912143"/>
                <a:gd name="connsiteX5" fmla="*/ 0 w 708660"/>
                <a:gd name="connsiteY5" fmla="*/ 174783 h 1912143"/>
                <a:gd name="connsiteX6" fmla="*/ 148590 w 708660"/>
                <a:gd name="connsiteY6" fmla="*/ 0 h 1912143"/>
                <a:gd name="connsiteX0" fmla="*/ 708660 w 708660"/>
                <a:gd name="connsiteY0" fmla="*/ 1912143 h 1912143"/>
                <a:gd name="connsiteX1" fmla="*/ 525780 w 708660"/>
                <a:gd name="connsiteY1" fmla="*/ 1249203 h 1912143"/>
                <a:gd name="connsiteX2" fmla="*/ 173355 w 708660"/>
                <a:gd name="connsiteY2" fmla="*/ 244791 h 1912143"/>
                <a:gd name="connsiteX3" fmla="*/ 44767 w 708660"/>
                <a:gd name="connsiteY3" fmla="*/ 405764 h 1912143"/>
                <a:gd name="connsiteX4" fmla="*/ 281940 w 708660"/>
                <a:gd name="connsiteY4" fmla="*/ 129063 h 1912143"/>
                <a:gd name="connsiteX5" fmla="*/ 0 w 708660"/>
                <a:gd name="connsiteY5" fmla="*/ 174783 h 1912143"/>
                <a:gd name="connsiteX6" fmla="*/ 148590 w 708660"/>
                <a:gd name="connsiteY6" fmla="*/ 0 h 191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660" h="1912143">
                  <a:moveTo>
                    <a:pt x="708660" y="1912143"/>
                  </a:moveTo>
                  <a:lnTo>
                    <a:pt x="525780" y="1249203"/>
                  </a:lnTo>
                  <a:lnTo>
                    <a:pt x="173355" y="244791"/>
                  </a:lnTo>
                  <a:cubicBezTo>
                    <a:pt x="116204" y="303212"/>
                    <a:pt x="87630" y="352106"/>
                    <a:pt x="44767" y="405764"/>
                  </a:cubicBezTo>
                  <a:cubicBezTo>
                    <a:pt x="137319" y="259556"/>
                    <a:pt x="265589" y="163353"/>
                    <a:pt x="281940" y="129063"/>
                  </a:cubicBezTo>
                  <a:cubicBezTo>
                    <a:pt x="254635" y="125253"/>
                    <a:pt x="39212" y="183355"/>
                    <a:pt x="0" y="174783"/>
                  </a:cubicBezTo>
                  <a:cubicBezTo>
                    <a:pt x="13017" y="111759"/>
                    <a:pt x="92710" y="55880"/>
                    <a:pt x="148590" y="0"/>
                  </a:cubicBezTo>
                </a:path>
              </a:pathLst>
            </a:custGeom>
            <a:noFill/>
            <a:ln w="50800" cap="rnd">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4765040" y="3460750"/>
              <a:ext cx="1775460" cy="1485900"/>
            </a:xfrm>
            <a:custGeom>
              <a:avLst/>
              <a:gdLst>
                <a:gd name="connsiteX0" fmla="*/ 1775460 w 1775460"/>
                <a:gd name="connsiteY0" fmla="*/ 1485900 h 1485900"/>
                <a:gd name="connsiteX1" fmla="*/ 1478280 w 1775460"/>
                <a:gd name="connsiteY1" fmla="*/ 1005840 h 1485900"/>
                <a:gd name="connsiteX2" fmla="*/ 1051560 w 1775460"/>
                <a:gd name="connsiteY2" fmla="*/ 586740 h 1485900"/>
                <a:gd name="connsiteX3" fmla="*/ 800100 w 1775460"/>
                <a:gd name="connsiteY3" fmla="*/ 243840 h 1485900"/>
                <a:gd name="connsiteX4" fmla="*/ 1089660 w 1775460"/>
                <a:gd name="connsiteY4" fmla="*/ 0 h 1485900"/>
                <a:gd name="connsiteX5" fmla="*/ 487680 w 1775460"/>
                <a:gd name="connsiteY5" fmla="*/ 434340 h 1485900"/>
                <a:gd name="connsiteX6" fmla="*/ 0 w 1775460"/>
                <a:gd name="connsiteY6" fmla="*/ 624840 h 1485900"/>
                <a:gd name="connsiteX0" fmla="*/ 1775460 w 1775460"/>
                <a:gd name="connsiteY0" fmla="*/ 1485900 h 1485900"/>
                <a:gd name="connsiteX1" fmla="*/ 1478280 w 1775460"/>
                <a:gd name="connsiteY1" fmla="*/ 1005840 h 1485900"/>
                <a:gd name="connsiteX2" fmla="*/ 1051560 w 1775460"/>
                <a:gd name="connsiteY2" fmla="*/ 586740 h 1485900"/>
                <a:gd name="connsiteX3" fmla="*/ 800100 w 1775460"/>
                <a:gd name="connsiteY3" fmla="*/ 243840 h 1485900"/>
                <a:gd name="connsiteX4" fmla="*/ 1089660 w 1775460"/>
                <a:gd name="connsiteY4" fmla="*/ 0 h 1485900"/>
                <a:gd name="connsiteX5" fmla="*/ 487680 w 1775460"/>
                <a:gd name="connsiteY5" fmla="*/ 434340 h 1485900"/>
                <a:gd name="connsiteX6" fmla="*/ 0 w 1775460"/>
                <a:gd name="connsiteY6" fmla="*/ 624840 h 1485900"/>
                <a:gd name="connsiteX0" fmla="*/ 1775460 w 1775460"/>
                <a:gd name="connsiteY0" fmla="*/ 1485900 h 1485900"/>
                <a:gd name="connsiteX1" fmla="*/ 1478280 w 1775460"/>
                <a:gd name="connsiteY1" fmla="*/ 1005840 h 1485900"/>
                <a:gd name="connsiteX2" fmla="*/ 1051560 w 1775460"/>
                <a:gd name="connsiteY2" fmla="*/ 586740 h 1485900"/>
                <a:gd name="connsiteX3" fmla="*/ 800100 w 1775460"/>
                <a:gd name="connsiteY3" fmla="*/ 243840 h 1485900"/>
                <a:gd name="connsiteX4" fmla="*/ 1089660 w 1775460"/>
                <a:gd name="connsiteY4" fmla="*/ 0 h 1485900"/>
                <a:gd name="connsiteX5" fmla="*/ 530542 w 1775460"/>
                <a:gd name="connsiteY5" fmla="*/ 391477 h 1485900"/>
                <a:gd name="connsiteX6" fmla="*/ 0 w 1775460"/>
                <a:gd name="connsiteY6" fmla="*/ 624840 h 1485900"/>
                <a:gd name="connsiteX0" fmla="*/ 1775460 w 1775460"/>
                <a:gd name="connsiteY0" fmla="*/ 1485900 h 1485900"/>
                <a:gd name="connsiteX1" fmla="*/ 1478280 w 1775460"/>
                <a:gd name="connsiteY1" fmla="*/ 1005840 h 1485900"/>
                <a:gd name="connsiteX2" fmla="*/ 1051560 w 1775460"/>
                <a:gd name="connsiteY2" fmla="*/ 586740 h 1485900"/>
                <a:gd name="connsiteX3" fmla="*/ 788194 w 1775460"/>
                <a:gd name="connsiteY3" fmla="*/ 222409 h 1485900"/>
                <a:gd name="connsiteX4" fmla="*/ 1089660 w 1775460"/>
                <a:gd name="connsiteY4" fmla="*/ 0 h 1485900"/>
                <a:gd name="connsiteX5" fmla="*/ 530542 w 1775460"/>
                <a:gd name="connsiteY5" fmla="*/ 391477 h 1485900"/>
                <a:gd name="connsiteX6" fmla="*/ 0 w 1775460"/>
                <a:gd name="connsiteY6" fmla="*/ 624840 h 1485900"/>
                <a:gd name="connsiteX0" fmla="*/ 1775460 w 1775460"/>
                <a:gd name="connsiteY0" fmla="*/ 1485900 h 1485900"/>
                <a:gd name="connsiteX1" fmla="*/ 1478280 w 1775460"/>
                <a:gd name="connsiteY1" fmla="*/ 1005840 h 1485900"/>
                <a:gd name="connsiteX2" fmla="*/ 1051560 w 1775460"/>
                <a:gd name="connsiteY2" fmla="*/ 586740 h 1485900"/>
                <a:gd name="connsiteX3" fmla="*/ 788194 w 1775460"/>
                <a:gd name="connsiteY3" fmla="*/ 222409 h 1485900"/>
                <a:gd name="connsiteX4" fmla="*/ 1089660 w 1775460"/>
                <a:gd name="connsiteY4" fmla="*/ 0 h 1485900"/>
                <a:gd name="connsiteX5" fmla="*/ 530542 w 1775460"/>
                <a:gd name="connsiteY5" fmla="*/ 391477 h 1485900"/>
                <a:gd name="connsiteX6" fmla="*/ 0 w 1775460"/>
                <a:gd name="connsiteY6" fmla="*/ 624840 h 1485900"/>
                <a:gd name="connsiteX0" fmla="*/ 1775460 w 1775460"/>
                <a:gd name="connsiteY0" fmla="*/ 1485900 h 1485900"/>
                <a:gd name="connsiteX1" fmla="*/ 1478280 w 1775460"/>
                <a:gd name="connsiteY1" fmla="*/ 1005840 h 1485900"/>
                <a:gd name="connsiteX2" fmla="*/ 1051560 w 1775460"/>
                <a:gd name="connsiteY2" fmla="*/ 586740 h 1485900"/>
                <a:gd name="connsiteX3" fmla="*/ 788194 w 1775460"/>
                <a:gd name="connsiteY3" fmla="*/ 222409 h 1485900"/>
                <a:gd name="connsiteX4" fmla="*/ 1089660 w 1775460"/>
                <a:gd name="connsiteY4" fmla="*/ 0 h 1485900"/>
                <a:gd name="connsiteX5" fmla="*/ 530542 w 1775460"/>
                <a:gd name="connsiteY5" fmla="*/ 391477 h 1485900"/>
                <a:gd name="connsiteX6" fmla="*/ 0 w 1775460"/>
                <a:gd name="connsiteY6" fmla="*/ 624840 h 1485900"/>
                <a:gd name="connsiteX0" fmla="*/ 1775460 w 1775460"/>
                <a:gd name="connsiteY0" fmla="*/ 1485900 h 1485900"/>
                <a:gd name="connsiteX1" fmla="*/ 1478280 w 1775460"/>
                <a:gd name="connsiteY1" fmla="*/ 1005840 h 1485900"/>
                <a:gd name="connsiteX2" fmla="*/ 1068229 w 1775460"/>
                <a:gd name="connsiteY2" fmla="*/ 589121 h 1485900"/>
                <a:gd name="connsiteX3" fmla="*/ 788194 w 1775460"/>
                <a:gd name="connsiteY3" fmla="*/ 222409 h 1485900"/>
                <a:gd name="connsiteX4" fmla="*/ 1089660 w 1775460"/>
                <a:gd name="connsiteY4" fmla="*/ 0 h 1485900"/>
                <a:gd name="connsiteX5" fmla="*/ 530542 w 1775460"/>
                <a:gd name="connsiteY5" fmla="*/ 391477 h 1485900"/>
                <a:gd name="connsiteX6" fmla="*/ 0 w 1775460"/>
                <a:gd name="connsiteY6" fmla="*/ 624840 h 1485900"/>
                <a:gd name="connsiteX0" fmla="*/ 1775460 w 1775460"/>
                <a:gd name="connsiteY0" fmla="*/ 1485900 h 1485900"/>
                <a:gd name="connsiteX1" fmla="*/ 1478280 w 1775460"/>
                <a:gd name="connsiteY1" fmla="*/ 1005840 h 1485900"/>
                <a:gd name="connsiteX2" fmla="*/ 1068229 w 1775460"/>
                <a:gd name="connsiteY2" fmla="*/ 589121 h 1485900"/>
                <a:gd name="connsiteX3" fmla="*/ 788194 w 1775460"/>
                <a:gd name="connsiteY3" fmla="*/ 222409 h 1485900"/>
                <a:gd name="connsiteX4" fmla="*/ 1089660 w 1775460"/>
                <a:gd name="connsiteY4" fmla="*/ 0 h 1485900"/>
                <a:gd name="connsiteX5" fmla="*/ 530542 w 1775460"/>
                <a:gd name="connsiteY5" fmla="*/ 391477 h 1485900"/>
                <a:gd name="connsiteX6" fmla="*/ 0 w 1775460"/>
                <a:gd name="connsiteY6" fmla="*/ 624840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5460" h="1485900">
                  <a:moveTo>
                    <a:pt x="1775460" y="1485900"/>
                  </a:moveTo>
                  <a:cubicBezTo>
                    <a:pt x="1676400" y="1325880"/>
                    <a:pt x="1596152" y="1155303"/>
                    <a:pt x="1478280" y="1005840"/>
                  </a:cubicBezTo>
                  <a:cubicBezTo>
                    <a:pt x="1360408" y="856377"/>
                    <a:pt x="1183243" y="719693"/>
                    <a:pt x="1068229" y="589121"/>
                  </a:cubicBezTo>
                  <a:cubicBezTo>
                    <a:pt x="953215" y="458549"/>
                    <a:pt x="891382" y="386874"/>
                    <a:pt x="788194" y="222409"/>
                  </a:cubicBezTo>
                  <a:lnTo>
                    <a:pt x="1089660" y="0"/>
                  </a:lnTo>
                  <a:cubicBezTo>
                    <a:pt x="1037590" y="31750"/>
                    <a:pt x="712152" y="287337"/>
                    <a:pt x="530542" y="391477"/>
                  </a:cubicBezTo>
                  <a:cubicBezTo>
                    <a:pt x="348932" y="495617"/>
                    <a:pt x="162560" y="561340"/>
                    <a:pt x="0" y="624840"/>
                  </a:cubicBezTo>
                </a:path>
              </a:pathLst>
            </a:custGeom>
            <a:noFill/>
            <a:ln w="50800" cap="rnd">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5072221" y="3887469"/>
              <a:ext cx="523399" cy="268605"/>
            </a:xfrm>
            <a:custGeom>
              <a:avLst/>
              <a:gdLst>
                <a:gd name="connsiteX0" fmla="*/ 563880 w 563880"/>
                <a:gd name="connsiteY0" fmla="*/ 0 h 297180"/>
                <a:gd name="connsiteX1" fmla="*/ 297180 w 563880"/>
                <a:gd name="connsiteY1" fmla="*/ 182880 h 297180"/>
                <a:gd name="connsiteX2" fmla="*/ 0 w 563880"/>
                <a:gd name="connsiteY2" fmla="*/ 297180 h 297180"/>
                <a:gd name="connsiteX0" fmla="*/ 563880 w 563880"/>
                <a:gd name="connsiteY0" fmla="*/ 0 h 297180"/>
                <a:gd name="connsiteX1" fmla="*/ 297180 w 563880"/>
                <a:gd name="connsiteY1" fmla="*/ 182880 h 297180"/>
                <a:gd name="connsiteX2" fmla="*/ 0 w 563880"/>
                <a:gd name="connsiteY2" fmla="*/ 297180 h 297180"/>
                <a:gd name="connsiteX0" fmla="*/ 523399 w 523399"/>
                <a:gd name="connsiteY0" fmla="*/ 0 h 268605"/>
                <a:gd name="connsiteX1" fmla="*/ 256699 w 523399"/>
                <a:gd name="connsiteY1" fmla="*/ 182880 h 268605"/>
                <a:gd name="connsiteX2" fmla="*/ 0 w 523399"/>
                <a:gd name="connsiteY2" fmla="*/ 268605 h 268605"/>
                <a:gd name="connsiteX0" fmla="*/ 523399 w 523399"/>
                <a:gd name="connsiteY0" fmla="*/ 0 h 268605"/>
                <a:gd name="connsiteX1" fmla="*/ 261462 w 523399"/>
                <a:gd name="connsiteY1" fmla="*/ 168592 h 268605"/>
                <a:gd name="connsiteX2" fmla="*/ 0 w 523399"/>
                <a:gd name="connsiteY2" fmla="*/ 268605 h 268605"/>
              </a:gdLst>
              <a:ahLst/>
              <a:cxnLst>
                <a:cxn ang="0">
                  <a:pos x="connsiteX0" y="connsiteY0"/>
                </a:cxn>
                <a:cxn ang="0">
                  <a:pos x="connsiteX1" y="connsiteY1"/>
                </a:cxn>
                <a:cxn ang="0">
                  <a:pos x="connsiteX2" y="connsiteY2"/>
                </a:cxn>
              </a:cxnLst>
              <a:rect l="l" t="t" r="r" b="b"/>
              <a:pathLst>
                <a:path w="523399" h="268605">
                  <a:moveTo>
                    <a:pt x="523399" y="0"/>
                  </a:moveTo>
                  <a:cubicBezTo>
                    <a:pt x="434499" y="60960"/>
                    <a:pt x="355442" y="119062"/>
                    <a:pt x="261462" y="168592"/>
                  </a:cubicBezTo>
                  <a:cubicBezTo>
                    <a:pt x="167482" y="218122"/>
                    <a:pt x="99060" y="230505"/>
                    <a:pt x="0" y="268605"/>
                  </a:cubicBezTo>
                </a:path>
              </a:pathLst>
            </a:custGeom>
            <a:noFill/>
            <a:ln w="50800" cap="rnd">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109369" y="4070350"/>
              <a:ext cx="562451" cy="320516"/>
            </a:xfrm>
            <a:custGeom>
              <a:avLst/>
              <a:gdLst>
                <a:gd name="connsiteX0" fmla="*/ 579120 w 579120"/>
                <a:gd name="connsiteY0" fmla="*/ 0 h 365760"/>
                <a:gd name="connsiteX1" fmla="*/ 281940 w 579120"/>
                <a:gd name="connsiteY1" fmla="*/ 243840 h 365760"/>
                <a:gd name="connsiteX2" fmla="*/ 152400 w 579120"/>
                <a:gd name="connsiteY2" fmla="*/ 312420 h 365760"/>
                <a:gd name="connsiteX3" fmla="*/ 0 w 579120"/>
                <a:gd name="connsiteY3" fmla="*/ 365760 h 365760"/>
                <a:gd name="connsiteX0" fmla="*/ 579120 w 579120"/>
                <a:gd name="connsiteY0" fmla="*/ 0 h 365760"/>
                <a:gd name="connsiteX1" fmla="*/ 281940 w 579120"/>
                <a:gd name="connsiteY1" fmla="*/ 243840 h 365760"/>
                <a:gd name="connsiteX2" fmla="*/ 152400 w 579120"/>
                <a:gd name="connsiteY2" fmla="*/ 312420 h 365760"/>
                <a:gd name="connsiteX3" fmla="*/ 0 w 579120"/>
                <a:gd name="connsiteY3" fmla="*/ 365760 h 365760"/>
                <a:gd name="connsiteX0" fmla="*/ 579120 w 579120"/>
                <a:gd name="connsiteY0" fmla="*/ 0 h 365760"/>
                <a:gd name="connsiteX1" fmla="*/ 281940 w 579120"/>
                <a:gd name="connsiteY1" fmla="*/ 243840 h 365760"/>
                <a:gd name="connsiteX2" fmla="*/ 152400 w 579120"/>
                <a:gd name="connsiteY2" fmla="*/ 312420 h 365760"/>
                <a:gd name="connsiteX3" fmla="*/ 0 w 579120"/>
                <a:gd name="connsiteY3" fmla="*/ 365760 h 365760"/>
                <a:gd name="connsiteX0" fmla="*/ 579120 w 579120"/>
                <a:gd name="connsiteY0" fmla="*/ 0 h 365760"/>
                <a:gd name="connsiteX1" fmla="*/ 281940 w 579120"/>
                <a:gd name="connsiteY1" fmla="*/ 243840 h 365760"/>
                <a:gd name="connsiteX2" fmla="*/ 152400 w 579120"/>
                <a:gd name="connsiteY2" fmla="*/ 329089 h 365760"/>
                <a:gd name="connsiteX3" fmla="*/ 0 w 579120"/>
                <a:gd name="connsiteY3" fmla="*/ 365760 h 365760"/>
                <a:gd name="connsiteX0" fmla="*/ 579120 w 579120"/>
                <a:gd name="connsiteY0" fmla="*/ 0 h 365760"/>
                <a:gd name="connsiteX1" fmla="*/ 360521 w 579120"/>
                <a:gd name="connsiteY1" fmla="*/ 196215 h 365760"/>
                <a:gd name="connsiteX2" fmla="*/ 152400 w 579120"/>
                <a:gd name="connsiteY2" fmla="*/ 329089 h 365760"/>
                <a:gd name="connsiteX3" fmla="*/ 0 w 579120"/>
                <a:gd name="connsiteY3" fmla="*/ 365760 h 365760"/>
                <a:gd name="connsiteX0" fmla="*/ 579120 w 579120"/>
                <a:gd name="connsiteY0" fmla="*/ 0 h 365760"/>
                <a:gd name="connsiteX1" fmla="*/ 360521 w 579120"/>
                <a:gd name="connsiteY1" fmla="*/ 196215 h 365760"/>
                <a:gd name="connsiteX2" fmla="*/ 152400 w 579120"/>
                <a:gd name="connsiteY2" fmla="*/ 329089 h 365760"/>
                <a:gd name="connsiteX3" fmla="*/ 0 w 579120"/>
                <a:gd name="connsiteY3" fmla="*/ 365760 h 365760"/>
                <a:gd name="connsiteX0" fmla="*/ 562451 w 562451"/>
                <a:gd name="connsiteY0" fmla="*/ 0 h 335490"/>
                <a:gd name="connsiteX1" fmla="*/ 343852 w 562451"/>
                <a:gd name="connsiteY1" fmla="*/ 196215 h 335490"/>
                <a:gd name="connsiteX2" fmla="*/ 135731 w 562451"/>
                <a:gd name="connsiteY2" fmla="*/ 329089 h 335490"/>
                <a:gd name="connsiteX3" fmla="*/ 0 w 562451"/>
                <a:gd name="connsiteY3" fmla="*/ 320516 h 335490"/>
                <a:gd name="connsiteX0" fmla="*/ 562451 w 562451"/>
                <a:gd name="connsiteY0" fmla="*/ 0 h 320516"/>
                <a:gd name="connsiteX1" fmla="*/ 343852 w 562451"/>
                <a:gd name="connsiteY1" fmla="*/ 196215 h 320516"/>
                <a:gd name="connsiteX2" fmla="*/ 0 w 562451"/>
                <a:gd name="connsiteY2" fmla="*/ 320516 h 320516"/>
                <a:gd name="connsiteX0" fmla="*/ 562451 w 562451"/>
                <a:gd name="connsiteY0" fmla="*/ 0 h 320516"/>
                <a:gd name="connsiteX1" fmla="*/ 327183 w 562451"/>
                <a:gd name="connsiteY1" fmla="*/ 186690 h 320516"/>
                <a:gd name="connsiteX2" fmla="*/ 0 w 562451"/>
                <a:gd name="connsiteY2" fmla="*/ 320516 h 320516"/>
              </a:gdLst>
              <a:ahLst/>
              <a:cxnLst>
                <a:cxn ang="0">
                  <a:pos x="connsiteX0" y="connsiteY0"/>
                </a:cxn>
                <a:cxn ang="0">
                  <a:pos x="connsiteX1" y="connsiteY1"/>
                </a:cxn>
                <a:cxn ang="0">
                  <a:pos x="connsiteX2" y="connsiteY2"/>
                </a:cxn>
              </a:cxnLst>
              <a:rect l="l" t="t" r="r" b="b"/>
              <a:pathLst>
                <a:path w="562451" h="320516">
                  <a:moveTo>
                    <a:pt x="562451" y="0"/>
                  </a:moveTo>
                  <a:cubicBezTo>
                    <a:pt x="463391" y="81280"/>
                    <a:pt x="420925" y="133271"/>
                    <a:pt x="327183" y="186690"/>
                  </a:cubicBezTo>
                  <a:cubicBezTo>
                    <a:pt x="233441" y="240109"/>
                    <a:pt x="71636" y="294620"/>
                    <a:pt x="0" y="320516"/>
                  </a:cubicBezTo>
                </a:path>
              </a:pathLst>
            </a:custGeom>
            <a:noFill/>
            <a:ln w="50800" cap="rnd">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9867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04 0Adds 2012\19 Museum\McKinny museums\Caesarea Maritima Museum\Courtyard of Museum\Roman Statue, marble, priests with offering, Caesarea, cm17062507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575"/>
            <a:ext cx="9144000" cy="6546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Two priests with offerings, from Caesarea, Roman period</a:t>
            </a:r>
          </a:p>
        </p:txBody>
      </p:sp>
      <p:sp>
        <p:nvSpPr>
          <p:cNvPr id="3" name="Text Placeholder 2"/>
          <p:cNvSpPr>
            <a:spLocks noGrp="1"/>
          </p:cNvSpPr>
          <p:nvPr>
            <p:ph type="body" sz="quarter" idx="12"/>
          </p:nvPr>
        </p:nvSpPr>
        <p:spPr/>
        <p:txBody>
          <a:bodyPr/>
          <a:lstStyle/>
          <a:p>
            <a:r>
              <a:rPr lang="en-US" dirty="0"/>
              <a:t>4:4</a:t>
            </a:r>
          </a:p>
        </p:txBody>
      </p:sp>
      <p:sp>
        <p:nvSpPr>
          <p:cNvPr id="4" name="Title 3"/>
          <p:cNvSpPr>
            <a:spLocks noGrp="1"/>
          </p:cNvSpPr>
          <p:nvPr>
            <p:ph type="title"/>
          </p:nvPr>
        </p:nvSpPr>
        <p:spPr/>
        <p:txBody>
          <a:bodyPr/>
          <a:lstStyle/>
          <a:p>
            <a:r>
              <a:rPr lang="en-US" dirty="0"/>
              <a:t>And the two sons of Eli, </a:t>
            </a:r>
            <a:r>
              <a:rPr lang="en-US" dirty="0" err="1"/>
              <a:t>Hophni</a:t>
            </a:r>
            <a:r>
              <a:rPr lang="en-US" dirty="0"/>
              <a:t> and Phinehas, were there with the ark of the covenant of God</a:t>
            </a:r>
          </a:p>
        </p:txBody>
      </p:sp>
    </p:spTree>
    <p:extLst>
      <p:ext uri="{BB962C8B-B14F-4D97-AF65-F5344CB8AC3E}">
        <p14:creationId xmlns:p14="http://schemas.microsoft.com/office/powerpoint/2010/main" val="2000579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70" r="1129"/>
          <a:stretch/>
        </p:blipFill>
        <p:spPr>
          <a:xfrm>
            <a:off x="1266825" y="0"/>
            <a:ext cx="6619875" cy="6858000"/>
          </a:xfrm>
          <a:prstGeom prst="rect">
            <a:avLst/>
          </a:prstGeom>
        </p:spPr>
      </p:pic>
      <p:sp>
        <p:nvSpPr>
          <p:cNvPr id="2" name="Text Placeholder 1"/>
          <p:cNvSpPr>
            <a:spLocks noGrp="1"/>
          </p:cNvSpPr>
          <p:nvPr>
            <p:ph type="body" sz="quarter" idx="10"/>
          </p:nvPr>
        </p:nvSpPr>
        <p:spPr/>
        <p:txBody>
          <a:bodyPr/>
          <a:lstStyle/>
          <a:p>
            <a:r>
              <a:rPr lang="en-US" dirty="0"/>
              <a:t>Illustration of the Israelites crossing the Jordan River</a:t>
            </a:r>
          </a:p>
        </p:txBody>
      </p:sp>
      <p:sp>
        <p:nvSpPr>
          <p:cNvPr id="3" name="Text Placeholder 2"/>
          <p:cNvSpPr>
            <a:spLocks noGrp="1"/>
          </p:cNvSpPr>
          <p:nvPr>
            <p:ph type="body" sz="quarter" idx="12"/>
          </p:nvPr>
        </p:nvSpPr>
        <p:spPr/>
        <p:txBody>
          <a:bodyPr/>
          <a:lstStyle/>
          <a:p>
            <a:r>
              <a:rPr lang="en-US" dirty="0"/>
              <a:t>4:4</a:t>
            </a:r>
          </a:p>
        </p:txBody>
      </p:sp>
      <p:sp>
        <p:nvSpPr>
          <p:cNvPr id="4" name="Title 3"/>
          <p:cNvSpPr>
            <a:spLocks noGrp="1"/>
          </p:cNvSpPr>
          <p:nvPr>
            <p:ph type="title"/>
          </p:nvPr>
        </p:nvSpPr>
        <p:spPr/>
        <p:txBody>
          <a:bodyPr/>
          <a:lstStyle/>
          <a:p>
            <a:r>
              <a:rPr lang="en-US" dirty="0"/>
              <a:t>And the two sons of Eli, </a:t>
            </a:r>
            <a:r>
              <a:rPr lang="en-US" dirty="0" err="1"/>
              <a:t>Hophni</a:t>
            </a:r>
            <a:r>
              <a:rPr lang="en-US" dirty="0"/>
              <a:t> and Phinehas, were there with the ark of the covenant of God</a:t>
            </a:r>
          </a:p>
        </p:txBody>
      </p:sp>
    </p:spTree>
    <p:extLst>
      <p:ext uri="{BB962C8B-B14F-4D97-AF65-F5344CB8AC3E}">
        <p14:creationId xmlns:p14="http://schemas.microsoft.com/office/powerpoint/2010/main" val="433072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333FC9-1866-4158-B526-5A71A0067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Depiction of a siege camp, from the Lachish reliefs, 7th century BC</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When the ark of the covenant of Yahweh came into the camp, all Israel shouted with a shout</a:t>
            </a:r>
          </a:p>
        </p:txBody>
      </p:sp>
    </p:spTree>
    <p:extLst>
      <p:ext uri="{BB962C8B-B14F-4D97-AF65-F5344CB8AC3E}">
        <p14:creationId xmlns:p14="http://schemas.microsoft.com/office/powerpoint/2010/main" val="1432053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CFB1D9-269E-4D06-9AB9-BDDA661A0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16" y="338328"/>
            <a:ext cx="8353168" cy="6181344"/>
          </a:xfrm>
          <a:prstGeom prst="rect">
            <a:avLst/>
          </a:prstGeom>
        </p:spPr>
      </p:pic>
      <p:sp>
        <p:nvSpPr>
          <p:cNvPr id="3" name="Text Placeholder 2"/>
          <p:cNvSpPr>
            <a:spLocks noGrp="1"/>
          </p:cNvSpPr>
          <p:nvPr>
            <p:ph type="body" sz="quarter" idx="10"/>
          </p:nvPr>
        </p:nvSpPr>
        <p:spPr/>
        <p:txBody>
          <a:bodyPr/>
          <a:lstStyle/>
          <a:p>
            <a:r>
              <a:rPr lang="en-US" dirty="0"/>
              <a:t>Sketched relief depictions of bound Sea Peoples</a:t>
            </a:r>
          </a:p>
        </p:txBody>
      </p:sp>
      <p:sp>
        <p:nvSpPr>
          <p:cNvPr id="4" name="Text Placeholder 3"/>
          <p:cNvSpPr>
            <a:spLocks noGrp="1"/>
          </p:cNvSpPr>
          <p:nvPr>
            <p:ph type="body" sz="quarter" idx="12"/>
          </p:nvPr>
        </p:nvSpPr>
        <p:spPr/>
        <p:txBody>
          <a:bodyPr/>
          <a:lstStyle/>
          <a:p>
            <a:r>
              <a:rPr lang="en-US" dirty="0"/>
              <a:t>4:6</a:t>
            </a:r>
          </a:p>
        </p:txBody>
      </p:sp>
      <p:sp>
        <p:nvSpPr>
          <p:cNvPr id="2" name="Title 1"/>
          <p:cNvSpPr>
            <a:spLocks noGrp="1"/>
          </p:cNvSpPr>
          <p:nvPr>
            <p:ph type="title"/>
          </p:nvPr>
        </p:nvSpPr>
        <p:spPr/>
        <p:txBody>
          <a:bodyPr/>
          <a:lstStyle/>
          <a:p>
            <a:r>
              <a:rPr lang="en-US" dirty="0"/>
              <a:t>When the Philistines heard the shout, they said, “What does the noise mean?”</a:t>
            </a:r>
          </a:p>
        </p:txBody>
      </p:sp>
    </p:spTree>
    <p:extLst>
      <p:ext uri="{BB962C8B-B14F-4D97-AF65-F5344CB8AC3E}">
        <p14:creationId xmlns:p14="http://schemas.microsoft.com/office/powerpoint/2010/main" val="370743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PCB size\British Museum-pcb\Assyria\Nimrud, Assyrian soldiers carry away gods of defeated enemy, reign of Tiglath-pileser III, adr1805171968.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9375" b="4063"/>
          <a:stretch/>
        </p:blipFill>
        <p:spPr bwMode="auto">
          <a:xfrm>
            <a:off x="1671540" y="365761"/>
            <a:ext cx="5800920" cy="615391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Assyrian soldiers carrying the god of a defeated enemy, from Nimrud, 8th century BC</a:t>
            </a:r>
          </a:p>
        </p:txBody>
      </p:sp>
      <p:sp>
        <p:nvSpPr>
          <p:cNvPr id="3" name="Text Placeholder 2"/>
          <p:cNvSpPr>
            <a:spLocks noGrp="1"/>
          </p:cNvSpPr>
          <p:nvPr>
            <p:ph type="body" sz="quarter" idx="12"/>
          </p:nvPr>
        </p:nvSpPr>
        <p:spPr/>
        <p:txBody>
          <a:bodyPr/>
          <a:lstStyle/>
          <a:p>
            <a:r>
              <a:rPr lang="en-US" dirty="0"/>
              <a:t>4:7</a:t>
            </a:r>
          </a:p>
        </p:txBody>
      </p:sp>
      <p:sp>
        <p:nvSpPr>
          <p:cNvPr id="4" name="Title 3"/>
          <p:cNvSpPr>
            <a:spLocks noGrp="1"/>
          </p:cNvSpPr>
          <p:nvPr>
            <p:ph type="title"/>
          </p:nvPr>
        </p:nvSpPr>
        <p:spPr/>
        <p:txBody>
          <a:bodyPr/>
          <a:lstStyle/>
          <a:p>
            <a:r>
              <a:rPr lang="en-US" dirty="0"/>
              <a:t>Then the Philistines were afraid, saying, “God has come into the camp”</a:t>
            </a:r>
          </a:p>
        </p:txBody>
      </p:sp>
    </p:spTree>
    <p:extLst>
      <p:ext uri="{BB962C8B-B14F-4D97-AF65-F5344CB8AC3E}">
        <p14:creationId xmlns:p14="http://schemas.microsoft.com/office/powerpoint/2010/main" val="461781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cuments\Bolen\04 0Adds 2012\19 Museum\US Museums\Brooklyn Museum-pcb\Egypt\8-Late Period\Egypt, relief of mourning women beating their breasts, limestone, 31st dynasty, adr16060215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38"/>
            <a:ext cx="9144000" cy="67389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of mourning women beating their breasts, from Egypt, 4th century BC</a:t>
            </a:r>
          </a:p>
        </p:txBody>
      </p:sp>
      <p:sp>
        <p:nvSpPr>
          <p:cNvPr id="3" name="Text Placeholder 2"/>
          <p:cNvSpPr>
            <a:spLocks noGrp="1"/>
          </p:cNvSpPr>
          <p:nvPr>
            <p:ph type="body" sz="quarter" idx="12"/>
          </p:nvPr>
        </p:nvSpPr>
        <p:spPr/>
        <p:txBody>
          <a:bodyPr/>
          <a:lstStyle/>
          <a:p>
            <a:r>
              <a:rPr lang="en-US" dirty="0"/>
              <a:t>4:8</a:t>
            </a:r>
          </a:p>
        </p:txBody>
      </p:sp>
      <p:sp>
        <p:nvSpPr>
          <p:cNvPr id="4" name="Title 3"/>
          <p:cNvSpPr>
            <a:spLocks noGrp="1"/>
          </p:cNvSpPr>
          <p:nvPr>
            <p:ph type="title"/>
          </p:nvPr>
        </p:nvSpPr>
        <p:spPr/>
        <p:txBody>
          <a:bodyPr/>
          <a:lstStyle/>
          <a:p>
            <a:r>
              <a:rPr lang="en-US" dirty="0"/>
              <a:t>Woe to us! Who will deliver us from the hand of these mighty gods?</a:t>
            </a:r>
          </a:p>
        </p:txBody>
      </p:sp>
    </p:spTree>
    <p:extLst>
      <p:ext uri="{BB962C8B-B14F-4D97-AF65-F5344CB8AC3E}">
        <p14:creationId xmlns:p14="http://schemas.microsoft.com/office/powerpoint/2010/main" val="431564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Kris\Documents\Bolen\02 HVHL\45 Egypt and Sinai\Giza Pyramids\Giza, Nile overflow near pyramids, mat00274.jpg"/>
          <p:cNvPicPr>
            <a:picLocks noChangeAspect="1" noChangeArrowheads="1"/>
          </p:cNvPicPr>
          <p:nvPr/>
        </p:nvPicPr>
        <p:blipFill rotWithShape="1">
          <a:blip r:embed="rId3">
            <a:extLst>
              <a:ext uri="{28A0092B-C50C-407E-A947-70E740481C1C}">
                <a14:useLocalDpi xmlns:a14="http://schemas.microsoft.com/office/drawing/2010/main" val="0"/>
              </a:ext>
            </a:extLst>
          </a:blip>
          <a:srcRect t="5253"/>
          <a:stretch/>
        </p:blipFill>
        <p:spPr bwMode="auto">
          <a:xfrm>
            <a:off x="0" y="0"/>
            <a:ext cx="9144000" cy="680909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Nile overflow near the pyramids at Giza</a:t>
            </a:r>
          </a:p>
        </p:txBody>
      </p:sp>
      <p:sp>
        <p:nvSpPr>
          <p:cNvPr id="3" name="Text Placeholder 2"/>
          <p:cNvSpPr>
            <a:spLocks noGrp="1"/>
          </p:cNvSpPr>
          <p:nvPr>
            <p:ph type="body" sz="quarter" idx="12"/>
          </p:nvPr>
        </p:nvSpPr>
        <p:spPr/>
        <p:txBody>
          <a:bodyPr/>
          <a:lstStyle/>
          <a:p>
            <a:r>
              <a:rPr lang="en-US" dirty="0"/>
              <a:t>4:8</a:t>
            </a:r>
          </a:p>
        </p:txBody>
      </p:sp>
      <p:sp>
        <p:nvSpPr>
          <p:cNvPr id="4" name="Title 3"/>
          <p:cNvSpPr>
            <a:spLocks noGrp="1"/>
          </p:cNvSpPr>
          <p:nvPr>
            <p:ph type="title"/>
          </p:nvPr>
        </p:nvSpPr>
        <p:spPr/>
        <p:txBody>
          <a:bodyPr/>
          <a:lstStyle/>
          <a:p>
            <a:r>
              <a:rPr lang="en-US" dirty="0"/>
              <a:t>These are the gods that struck the Egyptians with all manner of plagues in the wilderness</a:t>
            </a:r>
          </a:p>
        </p:txBody>
      </p:sp>
    </p:spTree>
    <p:extLst>
      <p:ext uri="{BB962C8B-B14F-4D97-AF65-F5344CB8AC3E}">
        <p14:creationId xmlns:p14="http://schemas.microsoft.com/office/powerpoint/2010/main" val="698628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3" name="Text Placeholder 2"/>
          <p:cNvSpPr>
            <a:spLocks noGrp="1"/>
          </p:cNvSpPr>
          <p:nvPr>
            <p:ph type="body" sz="quarter" idx="10"/>
          </p:nvPr>
        </p:nvSpPr>
        <p:spPr/>
        <p:txBody>
          <a:bodyPr/>
          <a:lstStyle/>
          <a:p>
            <a:r>
              <a:rPr lang="en-US" dirty="0"/>
              <a:t>Philistine silhouettes sign at Gath</a:t>
            </a:r>
          </a:p>
        </p:txBody>
      </p:sp>
      <p:sp>
        <p:nvSpPr>
          <p:cNvPr id="4" name="Text Placeholder 3"/>
          <p:cNvSpPr>
            <a:spLocks noGrp="1"/>
          </p:cNvSpPr>
          <p:nvPr>
            <p:ph type="body" sz="quarter" idx="12"/>
          </p:nvPr>
        </p:nvSpPr>
        <p:spPr/>
        <p:txBody>
          <a:bodyPr/>
          <a:lstStyle/>
          <a:p>
            <a:r>
              <a:rPr lang="en-US"/>
              <a:t>4:1</a:t>
            </a:r>
            <a:endParaRPr lang="en-US" dirty="0"/>
          </a:p>
        </p:txBody>
      </p:sp>
      <p:sp>
        <p:nvSpPr>
          <p:cNvPr id="2" name="Title 1"/>
          <p:cNvSpPr>
            <a:spLocks noGrp="1"/>
          </p:cNvSpPr>
          <p:nvPr>
            <p:ph type="title"/>
          </p:nvPr>
        </p:nvSpPr>
        <p:spPr/>
        <p:txBody>
          <a:bodyPr/>
          <a:lstStyle/>
          <a:p>
            <a:r>
              <a:rPr lang="en-US" dirty="0"/>
              <a:t>Israel went out to meet the Philistines in battle</a:t>
            </a:r>
          </a:p>
        </p:txBody>
      </p:sp>
    </p:spTree>
    <p:extLst>
      <p:ext uri="{BB962C8B-B14F-4D97-AF65-F5344CB8AC3E}">
        <p14:creationId xmlns:p14="http://schemas.microsoft.com/office/powerpoint/2010/main" val="3926807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thumb/e/ee/Antonio_Beato%2C_Colosses_de_Memnon%2C_19th_century.jpg/989px-Antonio_Beato%2C_Colosses_de_Memnon%2C_19th_century.jpg"/>
          <p:cNvPicPr>
            <a:picLocks noChangeAspect="1" noChangeArrowheads="1"/>
          </p:cNvPicPr>
          <p:nvPr/>
        </p:nvPicPr>
        <p:blipFill rotWithShape="1">
          <a:blip r:embed="rId3">
            <a:extLst>
              <a:ext uri="{28A0092B-C50C-407E-A947-70E740481C1C}">
                <a14:useLocalDpi xmlns:a14="http://schemas.microsoft.com/office/drawing/2010/main" val="0"/>
              </a:ext>
            </a:extLst>
          </a:blip>
          <a:srcRect t="341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The Colossi of Memnon, 14th century BC</a:t>
            </a:r>
          </a:p>
        </p:txBody>
      </p:sp>
      <p:sp>
        <p:nvSpPr>
          <p:cNvPr id="3" name="Text Placeholder 2"/>
          <p:cNvSpPr>
            <a:spLocks noGrp="1"/>
          </p:cNvSpPr>
          <p:nvPr>
            <p:ph type="body" sz="quarter" idx="12"/>
          </p:nvPr>
        </p:nvSpPr>
        <p:spPr/>
        <p:txBody>
          <a:bodyPr/>
          <a:lstStyle/>
          <a:p>
            <a:r>
              <a:rPr lang="en-US" dirty="0"/>
              <a:t>4:8</a:t>
            </a:r>
          </a:p>
        </p:txBody>
      </p:sp>
      <p:sp>
        <p:nvSpPr>
          <p:cNvPr id="4" name="Title 3"/>
          <p:cNvSpPr>
            <a:spLocks noGrp="1"/>
          </p:cNvSpPr>
          <p:nvPr>
            <p:ph type="title"/>
          </p:nvPr>
        </p:nvSpPr>
        <p:spPr/>
        <p:txBody>
          <a:bodyPr/>
          <a:lstStyle/>
          <a:p>
            <a:r>
              <a:rPr lang="en-US" dirty="0"/>
              <a:t>These are the gods that struck the Egyptians with all manner of plagues in the wilderness</a:t>
            </a:r>
          </a:p>
        </p:txBody>
      </p:sp>
    </p:spTree>
    <p:extLst>
      <p:ext uri="{BB962C8B-B14F-4D97-AF65-F5344CB8AC3E}">
        <p14:creationId xmlns:p14="http://schemas.microsoft.com/office/powerpoint/2010/main" val="3057036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01889uLocust Plague 1915, cloud of locust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143919" y="794"/>
            <a:ext cx="4856162"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p:txBody>
          <a:bodyPr/>
          <a:lstStyle/>
          <a:p>
            <a:r>
              <a:rPr lang="en-US" dirty="0"/>
              <a:t>Cloud of locusts from the locust plague of 1915</a:t>
            </a:r>
          </a:p>
        </p:txBody>
      </p:sp>
      <p:sp>
        <p:nvSpPr>
          <p:cNvPr id="4" name="Text Placeholder 3"/>
          <p:cNvSpPr>
            <a:spLocks noGrp="1"/>
          </p:cNvSpPr>
          <p:nvPr>
            <p:ph type="body" sz="quarter" idx="12"/>
          </p:nvPr>
        </p:nvSpPr>
        <p:spPr/>
        <p:txBody>
          <a:bodyPr/>
          <a:lstStyle/>
          <a:p>
            <a:r>
              <a:rPr lang="en-US" dirty="0"/>
              <a:t>4:8</a:t>
            </a:r>
          </a:p>
        </p:txBody>
      </p:sp>
      <p:sp>
        <p:nvSpPr>
          <p:cNvPr id="7" name="Title 6"/>
          <p:cNvSpPr>
            <a:spLocks noGrp="1"/>
          </p:cNvSpPr>
          <p:nvPr>
            <p:ph type="title"/>
          </p:nvPr>
        </p:nvSpPr>
        <p:spPr/>
        <p:txBody>
          <a:bodyPr/>
          <a:lstStyle/>
          <a:p>
            <a:r>
              <a:rPr lang="en-US" dirty="0"/>
              <a:t>These are the gods that struck the Egyptians with all manner of plagues in the wilderness</a:t>
            </a:r>
          </a:p>
        </p:txBody>
      </p:sp>
    </p:spTree>
    <p:extLst>
      <p:ext uri="{BB962C8B-B14F-4D97-AF65-F5344CB8AC3E}">
        <p14:creationId xmlns:p14="http://schemas.microsoft.com/office/powerpoint/2010/main" val="4170037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00136uLocust plague of 1915, locust foraging"/>
          <p:cNvPicPr preferRelativeResize="0">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t="27455" b="14022"/>
          <a:stretch/>
        </p:blipFill>
        <p:spPr bwMode="auto">
          <a:xfrm>
            <a:off x="1185069" y="381001"/>
            <a:ext cx="67738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0"/>
          </p:nvPr>
        </p:nvSpPr>
        <p:spPr/>
        <p:txBody>
          <a:bodyPr/>
          <a:lstStyle/>
          <a:p>
            <a:r>
              <a:rPr lang="en-US" dirty="0"/>
              <a:t>Locusts foraging during the locust plague of 1915</a:t>
            </a:r>
          </a:p>
        </p:txBody>
      </p:sp>
      <p:sp>
        <p:nvSpPr>
          <p:cNvPr id="3" name="Text Placeholder 2"/>
          <p:cNvSpPr>
            <a:spLocks noGrp="1"/>
          </p:cNvSpPr>
          <p:nvPr>
            <p:ph type="body" sz="quarter" idx="12"/>
          </p:nvPr>
        </p:nvSpPr>
        <p:spPr/>
        <p:txBody>
          <a:bodyPr/>
          <a:lstStyle/>
          <a:p>
            <a:r>
              <a:rPr lang="en-US" dirty="0"/>
              <a:t>4:8</a:t>
            </a:r>
          </a:p>
        </p:txBody>
      </p:sp>
      <p:sp>
        <p:nvSpPr>
          <p:cNvPr id="4" name="Title 3"/>
          <p:cNvSpPr>
            <a:spLocks noGrp="1"/>
          </p:cNvSpPr>
          <p:nvPr>
            <p:ph type="title"/>
          </p:nvPr>
        </p:nvSpPr>
        <p:spPr/>
        <p:txBody>
          <a:bodyPr/>
          <a:lstStyle/>
          <a:p>
            <a:r>
              <a:rPr lang="en-US" dirty="0"/>
              <a:t>These are the gods that struck the Egyptians with all manner of plagues in the wilderness</a:t>
            </a:r>
          </a:p>
        </p:txBody>
      </p:sp>
    </p:spTree>
    <p:extLst>
      <p:ext uri="{BB962C8B-B14F-4D97-AF65-F5344CB8AC3E}">
        <p14:creationId xmlns:p14="http://schemas.microsoft.com/office/powerpoint/2010/main" val="173106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i="1" dirty="0"/>
              <a:t>Passage of the Jews Through the Red Sea</a:t>
            </a:r>
            <a:r>
              <a:rPr lang="en-US" dirty="0"/>
              <a:t>, by Ivan </a:t>
            </a:r>
            <a:r>
              <a:rPr lang="en-US" dirty="0" err="1"/>
              <a:t>Aivazovsky</a:t>
            </a:r>
            <a:r>
              <a:rPr lang="en-US" dirty="0"/>
              <a:t>, 1891</a:t>
            </a:r>
          </a:p>
        </p:txBody>
      </p:sp>
      <p:sp>
        <p:nvSpPr>
          <p:cNvPr id="4" name="Text Placeholder 3"/>
          <p:cNvSpPr>
            <a:spLocks noGrp="1"/>
          </p:cNvSpPr>
          <p:nvPr>
            <p:ph type="body" sz="quarter" idx="12"/>
          </p:nvPr>
        </p:nvSpPr>
        <p:spPr/>
        <p:txBody>
          <a:bodyPr/>
          <a:lstStyle/>
          <a:p>
            <a:r>
              <a:rPr lang="en-US" dirty="0"/>
              <a:t>4:8</a:t>
            </a:r>
          </a:p>
        </p:txBody>
      </p:sp>
      <p:sp>
        <p:nvSpPr>
          <p:cNvPr id="2" name="Title 1"/>
          <p:cNvSpPr>
            <a:spLocks noGrp="1"/>
          </p:cNvSpPr>
          <p:nvPr>
            <p:ph type="title"/>
          </p:nvPr>
        </p:nvSpPr>
        <p:spPr/>
        <p:txBody>
          <a:bodyPr/>
          <a:lstStyle/>
          <a:p>
            <a:r>
              <a:rPr lang="en-US" dirty="0"/>
              <a:t>These are the gods that struck the Egyptians with all manner of plagues in the wilderness</a:t>
            </a:r>
          </a:p>
        </p:txBody>
      </p:sp>
      <p:pic>
        <p:nvPicPr>
          <p:cNvPr id="5122" name="Picture 2" descr="https://upload.wikimedia.org/wikipedia/commons/9/96/Aivazovsky_Passage_of_the_Jews_through_the_Red_Sea.jpg"/>
          <p:cNvPicPr>
            <a:picLocks noChangeAspect="1" noChangeArrowheads="1"/>
          </p:cNvPicPr>
          <p:nvPr/>
        </p:nvPicPr>
        <p:blipFill rotWithShape="1">
          <a:blip r:embed="rId3">
            <a:extLst>
              <a:ext uri="{28A0092B-C50C-407E-A947-70E740481C1C}">
                <a14:useLocalDpi xmlns:a14="http://schemas.microsoft.com/office/drawing/2010/main" val="0"/>
              </a:ext>
            </a:extLst>
          </a:blip>
          <a:srcRect l="4000"/>
          <a:stretch/>
        </p:blipFill>
        <p:spPr bwMode="auto">
          <a:xfrm>
            <a:off x="0" y="781050"/>
            <a:ext cx="9144000" cy="52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230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715B31-27FB-4CC3-92F5-74876C1A3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8" y="0"/>
            <a:ext cx="9023684" cy="6858000"/>
          </a:xfrm>
          <a:prstGeom prst="rect">
            <a:avLst/>
          </a:prstGeom>
        </p:spPr>
      </p:pic>
      <p:sp>
        <p:nvSpPr>
          <p:cNvPr id="2" name="Text Placeholder 1"/>
          <p:cNvSpPr>
            <a:spLocks noGrp="1"/>
          </p:cNvSpPr>
          <p:nvPr>
            <p:ph type="body" sz="quarter" idx="10"/>
          </p:nvPr>
        </p:nvSpPr>
        <p:spPr/>
        <p:txBody>
          <a:bodyPr/>
          <a:lstStyle/>
          <a:p>
            <a:r>
              <a:rPr lang="en-US" dirty="0"/>
              <a:t>Relief of the Sea Peoples’ land battle on the north wall at Medinet Habu (sketch)</a:t>
            </a:r>
          </a:p>
        </p:txBody>
      </p:sp>
      <p:sp>
        <p:nvSpPr>
          <p:cNvPr id="3" name="Text Placeholder 2"/>
          <p:cNvSpPr>
            <a:spLocks noGrp="1"/>
          </p:cNvSpPr>
          <p:nvPr>
            <p:ph type="body" sz="quarter" idx="12"/>
          </p:nvPr>
        </p:nvSpPr>
        <p:spPr/>
        <p:txBody>
          <a:bodyPr/>
          <a:lstStyle/>
          <a:p>
            <a:r>
              <a:rPr lang="en-US" dirty="0"/>
              <a:t>4:9</a:t>
            </a:r>
          </a:p>
        </p:txBody>
      </p:sp>
      <p:sp>
        <p:nvSpPr>
          <p:cNvPr id="4" name="Title 3"/>
          <p:cNvSpPr>
            <a:spLocks noGrp="1"/>
          </p:cNvSpPr>
          <p:nvPr>
            <p:ph type="title"/>
          </p:nvPr>
        </p:nvSpPr>
        <p:spPr/>
        <p:txBody>
          <a:bodyPr/>
          <a:lstStyle/>
          <a:p>
            <a:r>
              <a:rPr lang="en-US" dirty="0"/>
              <a:t>Be strong, and act like men, O you Philistines, that you may not be servants to the Hebrews</a:t>
            </a:r>
          </a:p>
        </p:txBody>
      </p:sp>
    </p:spTree>
    <p:extLst>
      <p:ext uri="{BB962C8B-B14F-4D97-AF65-F5344CB8AC3E}">
        <p14:creationId xmlns:p14="http://schemas.microsoft.com/office/powerpoint/2010/main" val="2052343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cuments\Bolen\03 Museums 2014\Italy Museums\Vatican Museum\Wrestler statue with hand wrapped close-up, tb011801013.jpg"/>
          <p:cNvPicPr>
            <a:picLocks noChangeAspect="1" noChangeArrowheads="1"/>
          </p:cNvPicPr>
          <p:nvPr/>
        </p:nvPicPr>
        <p:blipFill rotWithShape="1">
          <a:blip r:embed="rId3">
            <a:extLst>
              <a:ext uri="{28A0092B-C50C-407E-A947-70E740481C1C}">
                <a14:useLocalDpi xmlns:a14="http://schemas.microsoft.com/office/drawing/2010/main" val="0"/>
              </a:ext>
            </a:extLst>
          </a:blip>
          <a:srcRect b="5313"/>
          <a:stretch/>
        </p:blipFill>
        <p:spPr bwMode="auto">
          <a:xfrm>
            <a:off x="0" y="364330"/>
            <a:ext cx="9144000" cy="649367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Statue of the Greek boxer </a:t>
            </a:r>
            <a:r>
              <a:rPr lang="en-US" dirty="0" err="1"/>
              <a:t>Damoxenes</a:t>
            </a:r>
            <a:r>
              <a:rPr lang="en-US" dirty="0"/>
              <a:t> with a wrapped hand</a:t>
            </a:r>
          </a:p>
        </p:txBody>
      </p:sp>
      <p:sp>
        <p:nvSpPr>
          <p:cNvPr id="3" name="Text Placeholder 2"/>
          <p:cNvSpPr>
            <a:spLocks noGrp="1"/>
          </p:cNvSpPr>
          <p:nvPr>
            <p:ph type="body" sz="quarter" idx="12"/>
          </p:nvPr>
        </p:nvSpPr>
        <p:spPr/>
        <p:txBody>
          <a:bodyPr/>
          <a:lstStyle/>
          <a:p>
            <a:r>
              <a:rPr lang="en-US" dirty="0"/>
              <a:t>4:9</a:t>
            </a:r>
          </a:p>
        </p:txBody>
      </p:sp>
      <p:sp>
        <p:nvSpPr>
          <p:cNvPr id="4" name="Title 3"/>
          <p:cNvSpPr>
            <a:spLocks noGrp="1"/>
          </p:cNvSpPr>
          <p:nvPr>
            <p:ph type="title"/>
          </p:nvPr>
        </p:nvSpPr>
        <p:spPr/>
        <p:txBody>
          <a:bodyPr/>
          <a:lstStyle/>
          <a:p>
            <a:r>
              <a:rPr lang="en-US" dirty="0"/>
              <a:t>Be strong, and act like men, O you Philistines, that you may not be servants to the Hebrews</a:t>
            </a:r>
          </a:p>
        </p:txBody>
      </p:sp>
    </p:spTree>
    <p:extLst>
      <p:ext uri="{BB962C8B-B14F-4D97-AF65-F5344CB8AC3E}">
        <p14:creationId xmlns:p14="http://schemas.microsoft.com/office/powerpoint/2010/main" val="3611398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0AE0CF-C927-4F3E-8516-AC6647CD4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2668"/>
            <a:ext cx="9144000" cy="5312664"/>
          </a:xfrm>
          <a:prstGeom prst="rect">
            <a:avLst/>
          </a:prstGeom>
        </p:spPr>
      </p:pic>
      <p:sp>
        <p:nvSpPr>
          <p:cNvPr id="2" name="Text Placeholder 1"/>
          <p:cNvSpPr>
            <a:spLocks noGrp="1"/>
          </p:cNvSpPr>
          <p:nvPr>
            <p:ph type="body" sz="quarter" idx="10"/>
          </p:nvPr>
        </p:nvSpPr>
        <p:spPr/>
        <p:txBody>
          <a:bodyPr/>
          <a:lstStyle/>
          <a:p>
            <a:r>
              <a:rPr lang="en-US" dirty="0"/>
              <a:t>Relief of the Sea Peoples’ land battle on the north wall at Medinet Habu (sketch)</a:t>
            </a:r>
          </a:p>
        </p:txBody>
      </p:sp>
      <p:sp>
        <p:nvSpPr>
          <p:cNvPr id="3" name="Text Placeholder 2"/>
          <p:cNvSpPr>
            <a:spLocks noGrp="1"/>
          </p:cNvSpPr>
          <p:nvPr>
            <p:ph type="body" sz="quarter" idx="12"/>
          </p:nvPr>
        </p:nvSpPr>
        <p:spPr/>
        <p:txBody>
          <a:bodyPr/>
          <a:lstStyle/>
          <a:p>
            <a:r>
              <a:rPr lang="en-US" dirty="0"/>
              <a:t>4:10</a:t>
            </a:r>
          </a:p>
        </p:txBody>
      </p:sp>
      <p:sp>
        <p:nvSpPr>
          <p:cNvPr id="4" name="Title 3"/>
          <p:cNvSpPr>
            <a:spLocks noGrp="1"/>
          </p:cNvSpPr>
          <p:nvPr>
            <p:ph type="title"/>
          </p:nvPr>
        </p:nvSpPr>
        <p:spPr/>
        <p:txBody>
          <a:bodyPr/>
          <a:lstStyle/>
          <a:p>
            <a:r>
              <a:rPr lang="en-US" dirty="0"/>
              <a:t>And the Philistines fought, and Israel was defeated and they fled</a:t>
            </a:r>
          </a:p>
        </p:txBody>
      </p:sp>
    </p:spTree>
    <p:extLst>
      <p:ext uri="{BB962C8B-B14F-4D97-AF65-F5344CB8AC3E}">
        <p14:creationId xmlns:p14="http://schemas.microsoft.com/office/powerpoint/2010/main" val="1298546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Bedouin tents near Beersheba</a:t>
            </a:r>
          </a:p>
        </p:txBody>
      </p:sp>
      <p:sp>
        <p:nvSpPr>
          <p:cNvPr id="3" name="Text Placeholder 2"/>
          <p:cNvSpPr>
            <a:spLocks noGrp="1"/>
          </p:cNvSpPr>
          <p:nvPr>
            <p:ph type="body" sz="quarter" idx="12"/>
          </p:nvPr>
        </p:nvSpPr>
        <p:spPr/>
        <p:txBody>
          <a:bodyPr/>
          <a:lstStyle/>
          <a:p>
            <a:r>
              <a:rPr lang="en-US"/>
              <a:t>4:10</a:t>
            </a:r>
          </a:p>
        </p:txBody>
      </p:sp>
      <p:sp>
        <p:nvSpPr>
          <p:cNvPr id="4" name="Title 3"/>
          <p:cNvSpPr>
            <a:spLocks noGrp="1"/>
          </p:cNvSpPr>
          <p:nvPr>
            <p:ph type="title"/>
          </p:nvPr>
        </p:nvSpPr>
        <p:spPr/>
        <p:txBody>
          <a:bodyPr/>
          <a:lstStyle/>
          <a:p>
            <a:r>
              <a:rPr lang="en-US" dirty="0"/>
              <a:t>And the Philistines fought, and Israel was defeated and they fled, every man to his tent</a:t>
            </a:r>
          </a:p>
        </p:txBody>
      </p:sp>
    </p:spTree>
    <p:extLst>
      <p:ext uri="{BB962C8B-B14F-4D97-AF65-F5344CB8AC3E}">
        <p14:creationId xmlns:p14="http://schemas.microsoft.com/office/powerpoint/2010/main" val="16195495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274750-D32F-43B7-B52F-C10B97229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1" y="434225"/>
            <a:ext cx="7720318" cy="5890375"/>
          </a:xfrm>
          <a:prstGeom prst="rect">
            <a:avLst/>
          </a:prstGeom>
        </p:spPr>
      </p:pic>
      <p:sp>
        <p:nvSpPr>
          <p:cNvPr id="2" name="Text Placeholder 1"/>
          <p:cNvSpPr>
            <a:spLocks noGrp="1"/>
          </p:cNvSpPr>
          <p:nvPr>
            <p:ph type="body" sz="quarter" idx="10"/>
          </p:nvPr>
        </p:nvSpPr>
        <p:spPr/>
        <p:txBody>
          <a:bodyPr/>
          <a:lstStyle/>
          <a:p>
            <a:r>
              <a:rPr lang="en-US" dirty="0"/>
              <a:t>Relief of an Assyrian battle with men and horses being driven into a river</a:t>
            </a:r>
          </a:p>
        </p:txBody>
      </p:sp>
      <p:sp>
        <p:nvSpPr>
          <p:cNvPr id="3" name="Text Placeholder 2"/>
          <p:cNvSpPr>
            <a:spLocks noGrp="1"/>
          </p:cNvSpPr>
          <p:nvPr>
            <p:ph type="body" sz="quarter" idx="12"/>
          </p:nvPr>
        </p:nvSpPr>
        <p:spPr/>
        <p:txBody>
          <a:bodyPr/>
          <a:lstStyle/>
          <a:p>
            <a:r>
              <a:rPr lang="en-US" dirty="0"/>
              <a:t>4:10</a:t>
            </a:r>
          </a:p>
        </p:txBody>
      </p:sp>
      <p:sp>
        <p:nvSpPr>
          <p:cNvPr id="4" name="Title 3"/>
          <p:cNvSpPr>
            <a:spLocks noGrp="1"/>
          </p:cNvSpPr>
          <p:nvPr>
            <p:ph type="title"/>
          </p:nvPr>
        </p:nvSpPr>
        <p:spPr/>
        <p:txBody>
          <a:bodyPr/>
          <a:lstStyle/>
          <a:p>
            <a:r>
              <a:rPr lang="en-US" dirty="0"/>
              <a:t>And there was a very great slaughter, for there fell of Israel 30,000 foot soldiers</a:t>
            </a:r>
          </a:p>
        </p:txBody>
      </p:sp>
    </p:spTree>
    <p:extLst>
      <p:ext uri="{BB962C8B-B14F-4D97-AF65-F5344CB8AC3E}">
        <p14:creationId xmlns:p14="http://schemas.microsoft.com/office/powerpoint/2010/main" val="2624157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436E7F-C411-411F-ACDF-47AB3AD1B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616"/>
            <a:ext cx="9144000" cy="6144768"/>
          </a:xfrm>
          <a:prstGeom prst="rect">
            <a:avLst/>
          </a:prstGeom>
        </p:spPr>
      </p:pic>
      <p:sp>
        <p:nvSpPr>
          <p:cNvPr id="2" name="Text Placeholder 1"/>
          <p:cNvSpPr>
            <a:spLocks noGrp="1"/>
          </p:cNvSpPr>
          <p:nvPr>
            <p:ph type="body" sz="quarter" idx="10"/>
          </p:nvPr>
        </p:nvSpPr>
        <p:spPr/>
        <p:txBody>
          <a:bodyPr/>
          <a:lstStyle/>
          <a:p>
            <a:r>
              <a:rPr lang="en-US" i="1" dirty="0"/>
              <a:t>The Battle of Ebenezer</a:t>
            </a:r>
            <a:r>
              <a:rPr lang="en-US" dirty="0"/>
              <a:t>, by </a:t>
            </a:r>
            <a:r>
              <a:rPr lang="en-US" dirty="0" err="1"/>
              <a:t>Gerrit</a:t>
            </a:r>
            <a:r>
              <a:rPr lang="en-US" dirty="0"/>
              <a:t> </a:t>
            </a:r>
            <a:r>
              <a:rPr lang="en-US" dirty="0" err="1"/>
              <a:t>Claesz</a:t>
            </a:r>
            <a:r>
              <a:rPr lang="en-US" dirty="0"/>
              <a:t> </a:t>
            </a:r>
            <a:r>
              <a:rPr lang="en-US" dirty="0" err="1"/>
              <a:t>Bleker</a:t>
            </a:r>
            <a:r>
              <a:rPr lang="en-US" dirty="0"/>
              <a:t>, 1640</a:t>
            </a:r>
          </a:p>
        </p:txBody>
      </p:sp>
      <p:sp>
        <p:nvSpPr>
          <p:cNvPr id="3" name="Text Placeholder 2"/>
          <p:cNvSpPr>
            <a:spLocks noGrp="1"/>
          </p:cNvSpPr>
          <p:nvPr>
            <p:ph type="body" sz="quarter" idx="12"/>
          </p:nvPr>
        </p:nvSpPr>
        <p:spPr/>
        <p:txBody>
          <a:bodyPr/>
          <a:lstStyle/>
          <a:p>
            <a:r>
              <a:rPr lang="en-US" dirty="0"/>
              <a:t>4:11</a:t>
            </a:r>
          </a:p>
        </p:txBody>
      </p:sp>
      <p:sp>
        <p:nvSpPr>
          <p:cNvPr id="4" name="Title 3"/>
          <p:cNvSpPr>
            <a:spLocks noGrp="1"/>
          </p:cNvSpPr>
          <p:nvPr>
            <p:ph type="title"/>
          </p:nvPr>
        </p:nvSpPr>
        <p:spPr/>
        <p:txBody>
          <a:bodyPr/>
          <a:lstStyle/>
          <a:p>
            <a:r>
              <a:rPr lang="en-US" dirty="0"/>
              <a:t>And the ark of God was taken</a:t>
            </a:r>
          </a:p>
        </p:txBody>
      </p:sp>
    </p:spTree>
    <p:extLst>
      <p:ext uri="{BB962C8B-B14F-4D97-AF65-F5344CB8AC3E}">
        <p14:creationId xmlns:p14="http://schemas.microsoft.com/office/powerpoint/2010/main" val="1813566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02 Samaria and the Center\Sharon Plain\Izbet Sartah, Ebenezer, four-room house, tb0501066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8698"/>
            <a:ext cx="9144000" cy="608060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Israelite four-room house at Ebenezer (Izbet Sartah)</a:t>
            </a:r>
          </a:p>
        </p:txBody>
      </p:sp>
      <p:sp>
        <p:nvSpPr>
          <p:cNvPr id="4" name="Text Placeholder 3"/>
          <p:cNvSpPr>
            <a:spLocks noGrp="1"/>
          </p:cNvSpPr>
          <p:nvPr>
            <p:ph type="body" sz="quarter" idx="12"/>
          </p:nvPr>
        </p:nvSpPr>
        <p:spPr/>
        <p:txBody>
          <a:bodyPr/>
          <a:lstStyle/>
          <a:p>
            <a:r>
              <a:rPr lang="en-US"/>
              <a:t>4:1</a:t>
            </a:r>
            <a:endParaRPr lang="en-US" dirty="0"/>
          </a:p>
        </p:txBody>
      </p:sp>
      <p:sp>
        <p:nvSpPr>
          <p:cNvPr id="2" name="Title 1"/>
          <p:cNvSpPr>
            <a:spLocks noGrp="1"/>
          </p:cNvSpPr>
          <p:nvPr>
            <p:ph type="title"/>
          </p:nvPr>
        </p:nvSpPr>
        <p:spPr/>
        <p:txBody>
          <a:bodyPr/>
          <a:lstStyle/>
          <a:p>
            <a:r>
              <a:rPr lang="en-US" dirty="0"/>
              <a:t>Israel went out to meet the Philistines in battle and encamped beside Ebenezer</a:t>
            </a:r>
          </a:p>
        </p:txBody>
      </p:sp>
    </p:spTree>
    <p:extLst>
      <p:ext uri="{BB962C8B-B14F-4D97-AF65-F5344CB8AC3E}">
        <p14:creationId xmlns:p14="http://schemas.microsoft.com/office/powerpoint/2010/main" val="3109832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66B9FD-0A47-40BD-8D93-4E22012B1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1832"/>
            <a:ext cx="9144000" cy="4974336"/>
          </a:xfrm>
          <a:prstGeom prst="rect">
            <a:avLst/>
          </a:prstGeom>
        </p:spPr>
      </p:pic>
      <p:sp>
        <p:nvSpPr>
          <p:cNvPr id="2" name="Text Placeholder 1"/>
          <p:cNvSpPr>
            <a:spLocks noGrp="1"/>
          </p:cNvSpPr>
          <p:nvPr>
            <p:ph type="body" sz="quarter" idx="10"/>
          </p:nvPr>
        </p:nvSpPr>
        <p:spPr/>
        <p:txBody>
          <a:bodyPr/>
          <a:lstStyle/>
          <a:p>
            <a:r>
              <a:rPr lang="en-US" dirty="0"/>
              <a:t>Asiatic soldiers trampled by royal chariot, from el-</a:t>
            </a:r>
            <a:r>
              <a:rPr lang="en-US" dirty="0" err="1"/>
              <a:t>Asasif</a:t>
            </a:r>
            <a:r>
              <a:rPr lang="en-US" dirty="0"/>
              <a:t>, 15th century BC</a:t>
            </a:r>
          </a:p>
        </p:txBody>
      </p:sp>
      <p:sp>
        <p:nvSpPr>
          <p:cNvPr id="3" name="Text Placeholder 2"/>
          <p:cNvSpPr>
            <a:spLocks noGrp="1"/>
          </p:cNvSpPr>
          <p:nvPr>
            <p:ph type="body" sz="quarter" idx="12"/>
          </p:nvPr>
        </p:nvSpPr>
        <p:spPr/>
        <p:txBody>
          <a:bodyPr/>
          <a:lstStyle/>
          <a:p>
            <a:r>
              <a:rPr lang="en-US" dirty="0"/>
              <a:t>4:11</a:t>
            </a:r>
          </a:p>
        </p:txBody>
      </p:sp>
      <p:sp>
        <p:nvSpPr>
          <p:cNvPr id="4" name="Title 3"/>
          <p:cNvSpPr>
            <a:spLocks noGrp="1"/>
          </p:cNvSpPr>
          <p:nvPr>
            <p:ph type="title"/>
          </p:nvPr>
        </p:nvSpPr>
        <p:spPr/>
        <p:txBody>
          <a:bodyPr/>
          <a:lstStyle/>
          <a:p>
            <a:r>
              <a:rPr lang="en-US" dirty="0"/>
              <a:t>And the ark of God was taken, and the two sons of Eli, </a:t>
            </a:r>
            <a:r>
              <a:rPr lang="en-US" dirty="0" err="1"/>
              <a:t>Hophni</a:t>
            </a:r>
            <a:r>
              <a:rPr lang="en-US" dirty="0"/>
              <a:t> and Phinehas, were killed </a:t>
            </a:r>
          </a:p>
        </p:txBody>
      </p:sp>
    </p:spTree>
    <p:extLst>
      <p:ext uri="{BB962C8B-B14F-4D97-AF65-F5344CB8AC3E}">
        <p14:creationId xmlns:p14="http://schemas.microsoft.com/office/powerpoint/2010/main" val="4160066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“Benjamin Street” sign in Jerusalem</a:t>
            </a:r>
          </a:p>
        </p:txBody>
      </p:sp>
      <p:sp>
        <p:nvSpPr>
          <p:cNvPr id="3" name="Text Placeholder 2"/>
          <p:cNvSpPr>
            <a:spLocks noGrp="1"/>
          </p:cNvSpPr>
          <p:nvPr>
            <p:ph type="body" sz="quarter" idx="12"/>
          </p:nvPr>
        </p:nvSpPr>
        <p:spPr/>
        <p:txBody>
          <a:bodyPr/>
          <a:lstStyle/>
          <a:p>
            <a:r>
              <a:rPr lang="en-US" dirty="0"/>
              <a:t>4:12</a:t>
            </a:r>
          </a:p>
        </p:txBody>
      </p:sp>
      <p:sp>
        <p:nvSpPr>
          <p:cNvPr id="4" name="Title 3"/>
          <p:cNvSpPr>
            <a:spLocks noGrp="1"/>
          </p:cNvSpPr>
          <p:nvPr>
            <p:ph type="title"/>
          </p:nvPr>
        </p:nvSpPr>
        <p:spPr/>
        <p:txBody>
          <a:bodyPr/>
          <a:lstStyle/>
          <a:p>
            <a:r>
              <a:rPr lang="en-US" dirty="0"/>
              <a:t>A man of Benjamin ran from the battle line</a:t>
            </a:r>
          </a:p>
        </p:txBody>
      </p:sp>
      <p:pic>
        <p:nvPicPr>
          <p:cNvPr id="6" name="Picture 5">
            <a:extLst>
              <a:ext uri="{FF2B5EF4-FFF2-40B4-BE49-F238E27FC236}">
                <a16:creationId xmlns:a16="http://schemas.microsoft.com/office/drawing/2014/main" id="{36B3596D-8523-45ED-AF4A-809CFB7DD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3518791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Medeba map, with Jerusalem and the region of Benjamin, 6th century AD</a:t>
            </a:r>
          </a:p>
        </p:txBody>
      </p:sp>
      <p:sp>
        <p:nvSpPr>
          <p:cNvPr id="4" name="Text Placeholder 3"/>
          <p:cNvSpPr>
            <a:spLocks noGrp="1"/>
          </p:cNvSpPr>
          <p:nvPr>
            <p:ph type="body" sz="quarter" idx="12"/>
          </p:nvPr>
        </p:nvSpPr>
        <p:spPr/>
        <p:txBody>
          <a:bodyPr/>
          <a:lstStyle/>
          <a:p>
            <a:r>
              <a:rPr lang="en-US"/>
              <a:t>4:12</a:t>
            </a:r>
            <a:endParaRPr lang="en-US" dirty="0"/>
          </a:p>
        </p:txBody>
      </p:sp>
      <p:sp>
        <p:nvSpPr>
          <p:cNvPr id="2" name="Title 1"/>
          <p:cNvSpPr>
            <a:spLocks noGrp="1"/>
          </p:cNvSpPr>
          <p:nvPr>
            <p:ph type="title"/>
          </p:nvPr>
        </p:nvSpPr>
        <p:spPr/>
        <p:txBody>
          <a:bodyPr/>
          <a:lstStyle/>
          <a:p>
            <a:r>
              <a:rPr lang="en-US" dirty="0"/>
              <a:t>A man of Benjamin ran from the battle line</a:t>
            </a:r>
          </a:p>
        </p:txBody>
      </p:sp>
      <p:pic>
        <p:nvPicPr>
          <p:cNvPr id="2050" name="Picture 2" descr="C:\Users\Kris\Documents\Bolen\04 0Adds 2012\06 Jordan\Medeba Map\Medeba map, Jerusalem, tb0313154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1638"/>
            <a:ext cx="9144000" cy="6053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147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Medeba map, with Jerusalem and the region of Benjamin, 6th century AD</a:t>
            </a:r>
          </a:p>
        </p:txBody>
      </p:sp>
      <p:sp>
        <p:nvSpPr>
          <p:cNvPr id="4" name="Text Placeholder 3"/>
          <p:cNvSpPr>
            <a:spLocks noGrp="1"/>
          </p:cNvSpPr>
          <p:nvPr>
            <p:ph type="body" sz="quarter" idx="12"/>
          </p:nvPr>
        </p:nvSpPr>
        <p:spPr/>
        <p:txBody>
          <a:bodyPr/>
          <a:lstStyle/>
          <a:p>
            <a:r>
              <a:rPr lang="en-US"/>
              <a:t>4:12</a:t>
            </a:r>
            <a:endParaRPr lang="en-US" dirty="0"/>
          </a:p>
        </p:txBody>
      </p:sp>
      <p:sp>
        <p:nvSpPr>
          <p:cNvPr id="2" name="Title 1"/>
          <p:cNvSpPr>
            <a:spLocks noGrp="1"/>
          </p:cNvSpPr>
          <p:nvPr>
            <p:ph type="title"/>
          </p:nvPr>
        </p:nvSpPr>
        <p:spPr/>
        <p:txBody>
          <a:bodyPr/>
          <a:lstStyle/>
          <a:p>
            <a:r>
              <a:rPr lang="en-US" dirty="0"/>
              <a:t>A man of Benjamin ran from the battle line</a:t>
            </a:r>
          </a:p>
        </p:txBody>
      </p:sp>
      <p:pic>
        <p:nvPicPr>
          <p:cNvPr id="2050" name="Picture 2" descr="C:\Users\Kris\Documents\Bolen\04 0Adds 2012\06 Jordan\Medeba Map\Medeba map, Jerusalem, tb0313154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1638"/>
            <a:ext cx="9144000" cy="605313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2">
            <a:extLst>
              <a:ext uri="{FF2B5EF4-FFF2-40B4-BE49-F238E27FC236}">
                <a16:creationId xmlns:a16="http://schemas.microsoft.com/office/drawing/2014/main" id="{01B8A75D-8F5F-4C04-9A39-A3B82AF3350F}"/>
              </a:ext>
            </a:extLst>
          </p:cNvPr>
          <p:cNvSpPr txBox="1">
            <a:spLocks noChangeArrowheads="1"/>
          </p:cNvSpPr>
          <p:nvPr/>
        </p:nvSpPr>
        <p:spPr bwMode="auto">
          <a:xfrm>
            <a:off x="741441" y="2310816"/>
            <a:ext cx="1534855" cy="707886"/>
          </a:xfrm>
          <a:prstGeom prst="rect">
            <a:avLst/>
          </a:prstGeom>
          <a:noFill/>
          <a:ln w="9525">
            <a:noFill/>
            <a:miter lim="800000"/>
            <a:headEnd/>
            <a:tailEnd/>
          </a:ln>
          <a:effectLst/>
        </p:spPr>
        <p:txBody>
          <a:bodyPr wrap="squar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kern="0" noProof="0" dirty="0">
                <a:solidFill>
                  <a:srgbClr val="FFFF00"/>
                </a:solidFill>
                <a:effectLst>
                  <a:glow rad="76200">
                    <a:srgbClr val="000000">
                      <a:alpha val="60000"/>
                    </a:srgbClr>
                  </a:glow>
                </a:effectLst>
              </a:rPr>
              <a:t>Tribe of Benjamin</a:t>
            </a:r>
            <a:endParaRPr kumimoji="0" lang="en-US" sz="2000" b="0" i="0" u="none" strike="noStrike" kern="0" cap="none" spc="0" normalizeH="0" baseline="0" noProof="0" dirty="0">
              <a:ln>
                <a:noFill/>
              </a:ln>
              <a:solidFill>
                <a:srgbClr val="FFFF00"/>
              </a:solidFill>
              <a:effectLst>
                <a:glow rad="76200">
                  <a:srgbClr val="000000">
                    <a:alpha val="60000"/>
                  </a:srgbClr>
                </a:glow>
              </a:effectLst>
              <a:uLnTx/>
              <a:uFillTx/>
            </a:endParaRPr>
          </a:p>
        </p:txBody>
      </p:sp>
      <p:sp>
        <p:nvSpPr>
          <p:cNvPr id="7" name="Rectangle 6">
            <a:extLst>
              <a:ext uri="{FF2B5EF4-FFF2-40B4-BE49-F238E27FC236}">
                <a16:creationId xmlns:a16="http://schemas.microsoft.com/office/drawing/2014/main" id="{0C163595-18F0-4083-BB91-6874117F7A7C}"/>
              </a:ext>
            </a:extLst>
          </p:cNvPr>
          <p:cNvSpPr/>
          <p:nvPr/>
        </p:nvSpPr>
        <p:spPr>
          <a:xfrm rot="21426923">
            <a:off x="823513" y="3167898"/>
            <a:ext cx="1444896" cy="349793"/>
          </a:xfrm>
          <a:prstGeom prst="rect">
            <a:avLst/>
          </a:prstGeom>
          <a:noFill/>
          <a:ln>
            <a:solidFill>
              <a:srgbClr val="FEFF00"/>
            </a:solidFill>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2423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PLBL\02 Samaria and the Center\Shiloh\Shiloh from west, tb1208068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 y="367910"/>
            <a:ext cx="9144741" cy="612218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Shiloh (from the west)</a:t>
            </a:r>
          </a:p>
        </p:txBody>
      </p:sp>
      <p:sp>
        <p:nvSpPr>
          <p:cNvPr id="4" name="Text Placeholder 3"/>
          <p:cNvSpPr>
            <a:spLocks noGrp="1"/>
          </p:cNvSpPr>
          <p:nvPr>
            <p:ph type="body" sz="quarter" idx="12"/>
          </p:nvPr>
        </p:nvSpPr>
        <p:spPr/>
        <p:txBody>
          <a:bodyPr/>
          <a:lstStyle/>
          <a:p>
            <a:r>
              <a:rPr lang="en-US"/>
              <a:t>4:12</a:t>
            </a:r>
            <a:endParaRPr lang="en-US" dirty="0"/>
          </a:p>
        </p:txBody>
      </p:sp>
      <p:sp>
        <p:nvSpPr>
          <p:cNvPr id="2" name="Title 1"/>
          <p:cNvSpPr>
            <a:spLocks noGrp="1"/>
          </p:cNvSpPr>
          <p:nvPr>
            <p:ph type="title"/>
          </p:nvPr>
        </p:nvSpPr>
        <p:spPr/>
        <p:txBody>
          <a:bodyPr/>
          <a:lstStyle/>
          <a:p>
            <a:r>
              <a:rPr lang="en-US" dirty="0"/>
              <a:t>A man of Benjamin ran from the battle line and came to Shiloh the same day</a:t>
            </a:r>
          </a:p>
        </p:txBody>
      </p:sp>
    </p:spTree>
    <p:extLst>
      <p:ext uri="{BB962C8B-B14F-4D97-AF65-F5344CB8AC3E}">
        <p14:creationId xmlns:p14="http://schemas.microsoft.com/office/powerpoint/2010/main" val="28761003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PLBL\02 Samaria and the Center\Shiloh\Shiloh from west, tb1208068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 y="367910"/>
            <a:ext cx="9144741" cy="612218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Shiloh (from the west)</a:t>
            </a:r>
          </a:p>
        </p:txBody>
      </p:sp>
      <p:sp>
        <p:nvSpPr>
          <p:cNvPr id="4" name="Text Placeholder 3"/>
          <p:cNvSpPr>
            <a:spLocks noGrp="1"/>
          </p:cNvSpPr>
          <p:nvPr>
            <p:ph type="body" sz="quarter" idx="12"/>
          </p:nvPr>
        </p:nvSpPr>
        <p:spPr/>
        <p:txBody>
          <a:bodyPr/>
          <a:lstStyle/>
          <a:p>
            <a:r>
              <a:rPr lang="en-US"/>
              <a:t>4:12</a:t>
            </a:r>
            <a:endParaRPr lang="en-US" dirty="0"/>
          </a:p>
        </p:txBody>
      </p:sp>
      <p:sp>
        <p:nvSpPr>
          <p:cNvPr id="2" name="Title 1"/>
          <p:cNvSpPr>
            <a:spLocks noGrp="1"/>
          </p:cNvSpPr>
          <p:nvPr>
            <p:ph type="title"/>
          </p:nvPr>
        </p:nvSpPr>
        <p:spPr/>
        <p:txBody>
          <a:bodyPr/>
          <a:lstStyle/>
          <a:p>
            <a:r>
              <a:rPr lang="en-US" dirty="0"/>
              <a:t>A man of Benjamin ran from the battle line and came to Shiloh the same day</a:t>
            </a:r>
          </a:p>
        </p:txBody>
      </p:sp>
      <p:sp>
        <p:nvSpPr>
          <p:cNvPr id="6" name="Rectangle 5"/>
          <p:cNvSpPr/>
          <p:nvPr/>
        </p:nvSpPr>
        <p:spPr>
          <a:xfrm>
            <a:off x="2771775" y="2061701"/>
            <a:ext cx="1371600" cy="1028700"/>
          </a:xfrm>
          <a:prstGeom prst="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possible area of the tabernacle</a:t>
            </a:r>
          </a:p>
        </p:txBody>
      </p:sp>
      <p:sp>
        <p:nvSpPr>
          <p:cNvPr id="7" name="Line 9">
            <a:extLst>
              <a:ext uri="{FF2B5EF4-FFF2-40B4-BE49-F238E27FC236}">
                <a16:creationId xmlns:a16="http://schemas.microsoft.com/office/drawing/2014/main" id="{83B3C58F-8B87-424F-99C1-C5561D538606}"/>
              </a:ext>
            </a:extLst>
          </p:cNvPr>
          <p:cNvSpPr>
            <a:spLocks noChangeShapeType="1"/>
          </p:cNvSpPr>
          <p:nvPr/>
        </p:nvSpPr>
        <p:spPr bwMode="auto">
          <a:xfrm>
            <a:off x="3562350" y="3090400"/>
            <a:ext cx="163830" cy="410159"/>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 name="Text Box 16"/>
          <p:cNvSpPr txBox="1">
            <a:spLocks noChangeArrowheads="1"/>
          </p:cNvSpPr>
          <p:nvPr/>
        </p:nvSpPr>
        <p:spPr bwMode="auto">
          <a:xfrm>
            <a:off x="4247783" y="3500559"/>
            <a:ext cx="825867" cy="400110"/>
          </a:xfrm>
          <a:prstGeom prst="rect">
            <a:avLst/>
          </a:prstGeom>
          <a:noFill/>
          <a:ln w="9525">
            <a:noFill/>
            <a:miter lim="800000"/>
            <a:headEnd/>
            <a:tailEnd/>
          </a:ln>
          <a:effectLst/>
        </p:spPr>
        <p:txBody>
          <a:bodyPr wrap="none">
            <a:spAutoFit/>
          </a:bodyPr>
          <a:lstStyle/>
          <a:p>
            <a:pPr algn="ctr">
              <a:defRPr/>
            </a:pPr>
            <a:r>
              <a:rPr lang="en-US" sz="2000" dirty="0">
                <a:solidFill>
                  <a:prstClr val="white"/>
                </a:solidFill>
                <a:effectLst>
                  <a:glow rad="76200">
                    <a:prstClr val="black">
                      <a:alpha val="60000"/>
                    </a:prstClr>
                  </a:glow>
                </a:effectLst>
                <a:cs typeface="Calibri" pitchFamily="34" charset="0"/>
              </a:rPr>
              <a:t>Shiloh</a:t>
            </a:r>
          </a:p>
        </p:txBody>
      </p:sp>
      <p:sp>
        <p:nvSpPr>
          <p:cNvPr id="9" name="Freeform 8"/>
          <p:cNvSpPr/>
          <p:nvPr/>
        </p:nvSpPr>
        <p:spPr>
          <a:xfrm>
            <a:off x="3502818" y="3524250"/>
            <a:ext cx="618331" cy="133358"/>
          </a:xfrm>
          <a:custGeom>
            <a:avLst/>
            <a:gdLst>
              <a:gd name="connsiteX0" fmla="*/ 0 w 615950"/>
              <a:gd name="connsiteY0" fmla="*/ 19050 h 95250"/>
              <a:gd name="connsiteX1" fmla="*/ 469900 w 615950"/>
              <a:gd name="connsiteY1" fmla="*/ 0 h 95250"/>
              <a:gd name="connsiteX2" fmla="*/ 615950 w 615950"/>
              <a:gd name="connsiteY2" fmla="*/ 63500 h 95250"/>
              <a:gd name="connsiteX3" fmla="*/ 279400 w 615950"/>
              <a:gd name="connsiteY3" fmla="*/ 95250 h 95250"/>
              <a:gd name="connsiteX4" fmla="*/ 0 w 615950"/>
              <a:gd name="connsiteY4" fmla="*/ 19050 h 95250"/>
              <a:gd name="connsiteX0" fmla="*/ 0 w 615950"/>
              <a:gd name="connsiteY0" fmla="*/ 57150 h 133350"/>
              <a:gd name="connsiteX1" fmla="*/ 455612 w 615950"/>
              <a:gd name="connsiteY1" fmla="*/ 0 h 133350"/>
              <a:gd name="connsiteX2" fmla="*/ 615950 w 615950"/>
              <a:gd name="connsiteY2" fmla="*/ 101600 h 133350"/>
              <a:gd name="connsiteX3" fmla="*/ 279400 w 615950"/>
              <a:gd name="connsiteY3" fmla="*/ 133350 h 133350"/>
              <a:gd name="connsiteX4" fmla="*/ 0 w 615950"/>
              <a:gd name="connsiteY4" fmla="*/ 57150 h 133350"/>
              <a:gd name="connsiteX0" fmla="*/ 0 w 618331"/>
              <a:gd name="connsiteY0" fmla="*/ 35719 h 133350"/>
              <a:gd name="connsiteX1" fmla="*/ 457993 w 618331"/>
              <a:gd name="connsiteY1" fmla="*/ 0 h 133350"/>
              <a:gd name="connsiteX2" fmla="*/ 618331 w 618331"/>
              <a:gd name="connsiteY2" fmla="*/ 101600 h 133350"/>
              <a:gd name="connsiteX3" fmla="*/ 281781 w 618331"/>
              <a:gd name="connsiteY3" fmla="*/ 133350 h 133350"/>
              <a:gd name="connsiteX4" fmla="*/ 0 w 618331"/>
              <a:gd name="connsiteY4" fmla="*/ 35719 h 133350"/>
              <a:gd name="connsiteX0" fmla="*/ 0 w 618331"/>
              <a:gd name="connsiteY0" fmla="*/ 35719 h 133350"/>
              <a:gd name="connsiteX1" fmla="*/ 457993 w 618331"/>
              <a:gd name="connsiteY1" fmla="*/ 0 h 133350"/>
              <a:gd name="connsiteX2" fmla="*/ 618331 w 618331"/>
              <a:gd name="connsiteY2" fmla="*/ 101600 h 133350"/>
              <a:gd name="connsiteX3" fmla="*/ 281781 w 618331"/>
              <a:gd name="connsiteY3" fmla="*/ 133350 h 133350"/>
              <a:gd name="connsiteX4" fmla="*/ 0 w 618331"/>
              <a:gd name="connsiteY4" fmla="*/ 35719 h 133350"/>
              <a:gd name="connsiteX0" fmla="*/ 0 w 618331"/>
              <a:gd name="connsiteY0" fmla="*/ 35719 h 133350"/>
              <a:gd name="connsiteX1" fmla="*/ 457993 w 618331"/>
              <a:gd name="connsiteY1" fmla="*/ 0 h 133350"/>
              <a:gd name="connsiteX2" fmla="*/ 618331 w 618331"/>
              <a:gd name="connsiteY2" fmla="*/ 101600 h 133350"/>
              <a:gd name="connsiteX3" fmla="*/ 281781 w 618331"/>
              <a:gd name="connsiteY3" fmla="*/ 133350 h 133350"/>
              <a:gd name="connsiteX4" fmla="*/ 0 w 618331"/>
              <a:gd name="connsiteY4" fmla="*/ 35719 h 133350"/>
              <a:gd name="connsiteX0" fmla="*/ 0 w 618331"/>
              <a:gd name="connsiteY0" fmla="*/ 35719 h 133350"/>
              <a:gd name="connsiteX1" fmla="*/ 457993 w 618331"/>
              <a:gd name="connsiteY1" fmla="*/ 0 h 133350"/>
              <a:gd name="connsiteX2" fmla="*/ 618331 w 618331"/>
              <a:gd name="connsiteY2" fmla="*/ 101600 h 133350"/>
              <a:gd name="connsiteX3" fmla="*/ 281781 w 618331"/>
              <a:gd name="connsiteY3" fmla="*/ 133350 h 133350"/>
              <a:gd name="connsiteX4" fmla="*/ 0 w 618331"/>
              <a:gd name="connsiteY4" fmla="*/ 35719 h 133350"/>
              <a:gd name="connsiteX0" fmla="*/ 0 w 618331"/>
              <a:gd name="connsiteY0" fmla="*/ 35719 h 133350"/>
              <a:gd name="connsiteX1" fmla="*/ 457993 w 618331"/>
              <a:gd name="connsiteY1" fmla="*/ 0 h 133350"/>
              <a:gd name="connsiteX2" fmla="*/ 618331 w 618331"/>
              <a:gd name="connsiteY2" fmla="*/ 101600 h 133350"/>
              <a:gd name="connsiteX3" fmla="*/ 281781 w 618331"/>
              <a:gd name="connsiteY3" fmla="*/ 133350 h 133350"/>
              <a:gd name="connsiteX4" fmla="*/ 0 w 618331"/>
              <a:gd name="connsiteY4" fmla="*/ 35719 h 133350"/>
              <a:gd name="connsiteX0" fmla="*/ 0 w 618331"/>
              <a:gd name="connsiteY0" fmla="*/ 35719 h 133358"/>
              <a:gd name="connsiteX1" fmla="*/ 457993 w 618331"/>
              <a:gd name="connsiteY1" fmla="*/ 0 h 133358"/>
              <a:gd name="connsiteX2" fmla="*/ 618331 w 618331"/>
              <a:gd name="connsiteY2" fmla="*/ 101600 h 133358"/>
              <a:gd name="connsiteX3" fmla="*/ 281781 w 618331"/>
              <a:gd name="connsiteY3" fmla="*/ 133350 h 133358"/>
              <a:gd name="connsiteX4" fmla="*/ 0 w 618331"/>
              <a:gd name="connsiteY4" fmla="*/ 35719 h 13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331" h="133358">
                <a:moveTo>
                  <a:pt x="0" y="35719"/>
                </a:moveTo>
                <a:cubicBezTo>
                  <a:pt x="135995" y="4763"/>
                  <a:pt x="305329" y="11906"/>
                  <a:pt x="457993" y="0"/>
                </a:cubicBezTo>
                <a:cubicBezTo>
                  <a:pt x="482864" y="38630"/>
                  <a:pt x="617273" y="67733"/>
                  <a:pt x="618331" y="101600"/>
                </a:cubicBezTo>
                <a:lnTo>
                  <a:pt x="281781" y="133350"/>
                </a:lnTo>
                <a:cubicBezTo>
                  <a:pt x="252148" y="134143"/>
                  <a:pt x="27252" y="80169"/>
                  <a:pt x="0" y="35719"/>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781300" y="3441350"/>
            <a:ext cx="4425950" cy="387699"/>
          </a:xfrm>
          <a:custGeom>
            <a:avLst/>
            <a:gdLst>
              <a:gd name="connsiteX0" fmla="*/ 0 w 4425950"/>
              <a:gd name="connsiteY0" fmla="*/ 387350 h 387350"/>
              <a:gd name="connsiteX1" fmla="*/ 514350 w 4425950"/>
              <a:gd name="connsiteY1" fmla="*/ 152400 h 387350"/>
              <a:gd name="connsiteX2" fmla="*/ 1206500 w 4425950"/>
              <a:gd name="connsiteY2" fmla="*/ 114300 h 387350"/>
              <a:gd name="connsiteX3" fmla="*/ 1822450 w 4425950"/>
              <a:gd name="connsiteY3" fmla="*/ 0 h 387350"/>
              <a:gd name="connsiteX4" fmla="*/ 2781300 w 4425950"/>
              <a:gd name="connsiteY4" fmla="*/ 107950 h 387350"/>
              <a:gd name="connsiteX5" fmla="*/ 4349750 w 4425950"/>
              <a:gd name="connsiteY5" fmla="*/ 146050 h 387350"/>
              <a:gd name="connsiteX6" fmla="*/ 4425950 w 4425950"/>
              <a:gd name="connsiteY6" fmla="*/ 184150 h 387350"/>
              <a:gd name="connsiteX0" fmla="*/ 0 w 4425950"/>
              <a:gd name="connsiteY0" fmla="*/ 387359 h 387359"/>
              <a:gd name="connsiteX1" fmla="*/ 514350 w 4425950"/>
              <a:gd name="connsiteY1" fmla="*/ 152409 h 387359"/>
              <a:gd name="connsiteX2" fmla="*/ 1206500 w 4425950"/>
              <a:gd name="connsiteY2" fmla="*/ 114309 h 387359"/>
              <a:gd name="connsiteX3" fmla="*/ 1822450 w 4425950"/>
              <a:gd name="connsiteY3" fmla="*/ 9 h 387359"/>
              <a:gd name="connsiteX4" fmla="*/ 2781300 w 4425950"/>
              <a:gd name="connsiteY4" fmla="*/ 107959 h 387359"/>
              <a:gd name="connsiteX5" fmla="*/ 4349750 w 4425950"/>
              <a:gd name="connsiteY5" fmla="*/ 146059 h 387359"/>
              <a:gd name="connsiteX6" fmla="*/ 4425950 w 4425950"/>
              <a:gd name="connsiteY6" fmla="*/ 184159 h 387359"/>
              <a:gd name="connsiteX0" fmla="*/ 0 w 4425950"/>
              <a:gd name="connsiteY0" fmla="*/ 387359 h 387359"/>
              <a:gd name="connsiteX1" fmla="*/ 514350 w 4425950"/>
              <a:gd name="connsiteY1" fmla="*/ 152409 h 387359"/>
              <a:gd name="connsiteX2" fmla="*/ 1206500 w 4425950"/>
              <a:gd name="connsiteY2" fmla="*/ 114309 h 387359"/>
              <a:gd name="connsiteX3" fmla="*/ 1822450 w 4425950"/>
              <a:gd name="connsiteY3" fmla="*/ 9 h 387359"/>
              <a:gd name="connsiteX4" fmla="*/ 2781300 w 4425950"/>
              <a:gd name="connsiteY4" fmla="*/ 107959 h 387359"/>
              <a:gd name="connsiteX5" fmla="*/ 4349750 w 4425950"/>
              <a:gd name="connsiteY5" fmla="*/ 146059 h 387359"/>
              <a:gd name="connsiteX6" fmla="*/ 4425950 w 4425950"/>
              <a:gd name="connsiteY6" fmla="*/ 184159 h 387359"/>
              <a:gd name="connsiteX0" fmla="*/ 0 w 4425950"/>
              <a:gd name="connsiteY0" fmla="*/ 387359 h 387359"/>
              <a:gd name="connsiteX1" fmla="*/ 565150 w 4425950"/>
              <a:gd name="connsiteY1" fmla="*/ 158759 h 387359"/>
              <a:gd name="connsiteX2" fmla="*/ 1206500 w 4425950"/>
              <a:gd name="connsiteY2" fmla="*/ 114309 h 387359"/>
              <a:gd name="connsiteX3" fmla="*/ 1822450 w 4425950"/>
              <a:gd name="connsiteY3" fmla="*/ 9 h 387359"/>
              <a:gd name="connsiteX4" fmla="*/ 2781300 w 4425950"/>
              <a:gd name="connsiteY4" fmla="*/ 107959 h 387359"/>
              <a:gd name="connsiteX5" fmla="*/ 4349750 w 4425950"/>
              <a:gd name="connsiteY5" fmla="*/ 146059 h 387359"/>
              <a:gd name="connsiteX6" fmla="*/ 4425950 w 4425950"/>
              <a:gd name="connsiteY6" fmla="*/ 184159 h 387359"/>
              <a:gd name="connsiteX0" fmla="*/ 0 w 4425950"/>
              <a:gd name="connsiteY0" fmla="*/ 387543 h 387543"/>
              <a:gd name="connsiteX1" fmla="*/ 565150 w 4425950"/>
              <a:gd name="connsiteY1" fmla="*/ 158943 h 387543"/>
              <a:gd name="connsiteX2" fmla="*/ 1177925 w 4425950"/>
              <a:gd name="connsiteY2" fmla="*/ 83537 h 387543"/>
              <a:gd name="connsiteX3" fmla="*/ 1822450 w 4425950"/>
              <a:gd name="connsiteY3" fmla="*/ 193 h 387543"/>
              <a:gd name="connsiteX4" fmla="*/ 2781300 w 4425950"/>
              <a:gd name="connsiteY4" fmla="*/ 108143 h 387543"/>
              <a:gd name="connsiteX5" fmla="*/ 4349750 w 4425950"/>
              <a:gd name="connsiteY5" fmla="*/ 146243 h 387543"/>
              <a:gd name="connsiteX6" fmla="*/ 4425950 w 4425950"/>
              <a:gd name="connsiteY6" fmla="*/ 184343 h 387543"/>
              <a:gd name="connsiteX0" fmla="*/ 0 w 4425950"/>
              <a:gd name="connsiteY0" fmla="*/ 387543 h 387543"/>
              <a:gd name="connsiteX1" fmla="*/ 665163 w 4425950"/>
              <a:gd name="connsiteY1" fmla="*/ 125606 h 387543"/>
              <a:gd name="connsiteX2" fmla="*/ 1177925 w 4425950"/>
              <a:gd name="connsiteY2" fmla="*/ 83537 h 387543"/>
              <a:gd name="connsiteX3" fmla="*/ 1822450 w 4425950"/>
              <a:gd name="connsiteY3" fmla="*/ 193 h 387543"/>
              <a:gd name="connsiteX4" fmla="*/ 2781300 w 4425950"/>
              <a:gd name="connsiteY4" fmla="*/ 108143 h 387543"/>
              <a:gd name="connsiteX5" fmla="*/ 4349750 w 4425950"/>
              <a:gd name="connsiteY5" fmla="*/ 146243 h 387543"/>
              <a:gd name="connsiteX6" fmla="*/ 4425950 w 4425950"/>
              <a:gd name="connsiteY6" fmla="*/ 184343 h 387543"/>
              <a:gd name="connsiteX0" fmla="*/ 0 w 4425950"/>
              <a:gd name="connsiteY0" fmla="*/ 387699 h 387699"/>
              <a:gd name="connsiteX1" fmla="*/ 665163 w 4425950"/>
              <a:gd name="connsiteY1" fmla="*/ 125762 h 387699"/>
              <a:gd name="connsiteX2" fmla="*/ 1163638 w 4425950"/>
              <a:gd name="connsiteY2" fmla="*/ 76549 h 387699"/>
              <a:gd name="connsiteX3" fmla="*/ 1822450 w 4425950"/>
              <a:gd name="connsiteY3" fmla="*/ 349 h 387699"/>
              <a:gd name="connsiteX4" fmla="*/ 2781300 w 4425950"/>
              <a:gd name="connsiteY4" fmla="*/ 108299 h 387699"/>
              <a:gd name="connsiteX5" fmla="*/ 4349750 w 4425950"/>
              <a:gd name="connsiteY5" fmla="*/ 146399 h 387699"/>
              <a:gd name="connsiteX6" fmla="*/ 4425950 w 4425950"/>
              <a:gd name="connsiteY6" fmla="*/ 184499 h 387699"/>
              <a:gd name="connsiteX0" fmla="*/ 0 w 4425950"/>
              <a:gd name="connsiteY0" fmla="*/ 387699 h 387699"/>
              <a:gd name="connsiteX1" fmla="*/ 665163 w 4425950"/>
              <a:gd name="connsiteY1" fmla="*/ 125762 h 387699"/>
              <a:gd name="connsiteX2" fmla="*/ 1163638 w 4425950"/>
              <a:gd name="connsiteY2" fmla="*/ 76549 h 387699"/>
              <a:gd name="connsiteX3" fmla="*/ 1822450 w 4425950"/>
              <a:gd name="connsiteY3" fmla="*/ 349 h 387699"/>
              <a:gd name="connsiteX4" fmla="*/ 2781300 w 4425950"/>
              <a:gd name="connsiteY4" fmla="*/ 108299 h 387699"/>
              <a:gd name="connsiteX5" fmla="*/ 4349750 w 4425950"/>
              <a:gd name="connsiteY5" fmla="*/ 146399 h 387699"/>
              <a:gd name="connsiteX6" fmla="*/ 4425950 w 4425950"/>
              <a:gd name="connsiteY6" fmla="*/ 184499 h 38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5950" h="387699">
                <a:moveTo>
                  <a:pt x="0" y="387699"/>
                </a:moveTo>
                <a:cubicBezTo>
                  <a:pt x="171450" y="309382"/>
                  <a:pt x="471223" y="177620"/>
                  <a:pt x="665163" y="125762"/>
                </a:cubicBezTo>
                <a:cubicBezTo>
                  <a:pt x="859103" y="73904"/>
                  <a:pt x="945621" y="101949"/>
                  <a:pt x="1163638" y="76549"/>
                </a:cubicBezTo>
                <a:cubicBezTo>
                  <a:pt x="1381655" y="51149"/>
                  <a:pt x="1552840" y="-4943"/>
                  <a:pt x="1822450" y="349"/>
                </a:cubicBezTo>
                <a:cubicBezTo>
                  <a:pt x="2092060" y="5641"/>
                  <a:pt x="2360083" y="83957"/>
                  <a:pt x="2781300" y="108299"/>
                </a:cubicBezTo>
                <a:cubicBezTo>
                  <a:pt x="3304117" y="120999"/>
                  <a:pt x="3718983" y="57499"/>
                  <a:pt x="4349750" y="146399"/>
                </a:cubicBezTo>
                <a:lnTo>
                  <a:pt x="4425950" y="184499"/>
                </a:lnTo>
              </a:path>
            </a:pathLst>
          </a:custGeom>
          <a:noFill/>
          <a:ln w="12700" cap="rnd">
            <a:solidFill>
              <a:srgbClr val="FE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3074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Drone\drone-pcb\2 Samaria\Shiloh\Shiloh aerial from south, ws0305156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p:txBody>
          <a:bodyPr/>
          <a:lstStyle/>
          <a:p>
            <a:r>
              <a:rPr lang="en-US" dirty="0"/>
              <a:t>Shiloh (aerial view from the south)</a:t>
            </a:r>
          </a:p>
        </p:txBody>
      </p:sp>
      <p:sp>
        <p:nvSpPr>
          <p:cNvPr id="5" name="Text Placeholder 4"/>
          <p:cNvSpPr>
            <a:spLocks noGrp="1"/>
          </p:cNvSpPr>
          <p:nvPr>
            <p:ph type="body" sz="quarter" idx="12"/>
          </p:nvPr>
        </p:nvSpPr>
        <p:spPr/>
        <p:txBody>
          <a:bodyPr/>
          <a:lstStyle/>
          <a:p>
            <a:r>
              <a:rPr lang="en-US"/>
              <a:t>4:12</a:t>
            </a:r>
            <a:endParaRPr lang="en-US" dirty="0"/>
          </a:p>
        </p:txBody>
      </p:sp>
      <p:sp>
        <p:nvSpPr>
          <p:cNvPr id="3" name="Title 2"/>
          <p:cNvSpPr>
            <a:spLocks noGrp="1"/>
          </p:cNvSpPr>
          <p:nvPr>
            <p:ph type="title"/>
          </p:nvPr>
        </p:nvSpPr>
        <p:spPr/>
        <p:txBody>
          <a:bodyPr/>
          <a:lstStyle/>
          <a:p>
            <a:r>
              <a:rPr lang="en-US" dirty="0"/>
              <a:t>A man of Benjamin ran from the battle line and came to Shiloh the same day</a:t>
            </a:r>
          </a:p>
        </p:txBody>
      </p:sp>
    </p:spTree>
    <p:extLst>
      <p:ext uri="{BB962C8B-B14F-4D97-AF65-F5344CB8AC3E}">
        <p14:creationId xmlns:p14="http://schemas.microsoft.com/office/powerpoint/2010/main" val="24909398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Drone\drone-pcb\2 Samaria\Shiloh\Shiloh aerial from south, ws0305156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p:txBody>
          <a:bodyPr/>
          <a:lstStyle/>
          <a:p>
            <a:r>
              <a:rPr lang="en-US" dirty="0"/>
              <a:t>Shiloh (aerial view from the south)</a:t>
            </a:r>
          </a:p>
        </p:txBody>
      </p:sp>
      <p:sp>
        <p:nvSpPr>
          <p:cNvPr id="5" name="Text Placeholder 4"/>
          <p:cNvSpPr>
            <a:spLocks noGrp="1"/>
          </p:cNvSpPr>
          <p:nvPr>
            <p:ph type="body" sz="quarter" idx="12"/>
          </p:nvPr>
        </p:nvSpPr>
        <p:spPr/>
        <p:txBody>
          <a:bodyPr/>
          <a:lstStyle/>
          <a:p>
            <a:r>
              <a:rPr lang="en-US"/>
              <a:t>4:12</a:t>
            </a:r>
            <a:endParaRPr lang="en-US" dirty="0"/>
          </a:p>
        </p:txBody>
      </p:sp>
      <p:sp>
        <p:nvSpPr>
          <p:cNvPr id="3" name="Title 2"/>
          <p:cNvSpPr>
            <a:spLocks noGrp="1"/>
          </p:cNvSpPr>
          <p:nvPr>
            <p:ph type="title"/>
          </p:nvPr>
        </p:nvSpPr>
        <p:spPr/>
        <p:txBody>
          <a:bodyPr/>
          <a:lstStyle/>
          <a:p>
            <a:r>
              <a:rPr lang="en-US" dirty="0"/>
              <a:t>A man of Benjamin ran from the battle line and came to Shiloh the same day</a:t>
            </a:r>
          </a:p>
        </p:txBody>
      </p:sp>
      <p:sp>
        <p:nvSpPr>
          <p:cNvPr id="2" name="Freeform 1"/>
          <p:cNvSpPr/>
          <p:nvPr/>
        </p:nvSpPr>
        <p:spPr>
          <a:xfrm>
            <a:off x="961251" y="2578100"/>
            <a:ext cx="1641210" cy="1918215"/>
          </a:xfrm>
          <a:custGeom>
            <a:avLst/>
            <a:gdLst>
              <a:gd name="connsiteX0" fmla="*/ 2749550 w 2749550"/>
              <a:gd name="connsiteY0" fmla="*/ 336550 h 488950"/>
              <a:gd name="connsiteX1" fmla="*/ 1657350 w 2749550"/>
              <a:gd name="connsiteY1" fmla="*/ 488950 h 488950"/>
              <a:gd name="connsiteX2" fmla="*/ 882650 w 2749550"/>
              <a:gd name="connsiteY2" fmla="*/ 330200 h 488950"/>
              <a:gd name="connsiteX3" fmla="*/ 76200 w 2749550"/>
              <a:gd name="connsiteY3" fmla="*/ 95250 h 488950"/>
              <a:gd name="connsiteX4" fmla="*/ 184150 w 2749550"/>
              <a:gd name="connsiteY4" fmla="*/ 31750 h 488950"/>
              <a:gd name="connsiteX5" fmla="*/ 0 w 2749550"/>
              <a:gd name="connsiteY5" fmla="*/ 0 h 488950"/>
              <a:gd name="connsiteX0" fmla="*/ 2749550 w 2749550"/>
              <a:gd name="connsiteY0" fmla="*/ 336550 h 491273"/>
              <a:gd name="connsiteX1" fmla="*/ 1657350 w 2749550"/>
              <a:gd name="connsiteY1" fmla="*/ 488950 h 491273"/>
              <a:gd name="connsiteX2" fmla="*/ 882650 w 2749550"/>
              <a:gd name="connsiteY2" fmla="*/ 330200 h 491273"/>
              <a:gd name="connsiteX3" fmla="*/ 76200 w 2749550"/>
              <a:gd name="connsiteY3" fmla="*/ 95250 h 491273"/>
              <a:gd name="connsiteX4" fmla="*/ 184150 w 2749550"/>
              <a:gd name="connsiteY4" fmla="*/ 31750 h 491273"/>
              <a:gd name="connsiteX5" fmla="*/ 0 w 2749550"/>
              <a:gd name="connsiteY5" fmla="*/ 0 h 491273"/>
              <a:gd name="connsiteX0" fmla="*/ 2749550 w 2749550"/>
              <a:gd name="connsiteY0" fmla="*/ 336550 h 490806"/>
              <a:gd name="connsiteX1" fmla="*/ 1657350 w 2749550"/>
              <a:gd name="connsiteY1" fmla="*/ 488950 h 490806"/>
              <a:gd name="connsiteX2" fmla="*/ 882650 w 2749550"/>
              <a:gd name="connsiteY2" fmla="*/ 330200 h 490806"/>
              <a:gd name="connsiteX3" fmla="*/ 76200 w 2749550"/>
              <a:gd name="connsiteY3" fmla="*/ 95250 h 490806"/>
              <a:gd name="connsiteX4" fmla="*/ 184150 w 2749550"/>
              <a:gd name="connsiteY4" fmla="*/ 31750 h 490806"/>
              <a:gd name="connsiteX5" fmla="*/ 0 w 2749550"/>
              <a:gd name="connsiteY5" fmla="*/ 0 h 490806"/>
              <a:gd name="connsiteX0" fmla="*/ 2749550 w 2749550"/>
              <a:gd name="connsiteY0" fmla="*/ 336550 h 490806"/>
              <a:gd name="connsiteX1" fmla="*/ 1657350 w 2749550"/>
              <a:gd name="connsiteY1" fmla="*/ 488950 h 490806"/>
              <a:gd name="connsiteX2" fmla="*/ 882650 w 2749550"/>
              <a:gd name="connsiteY2" fmla="*/ 330200 h 490806"/>
              <a:gd name="connsiteX3" fmla="*/ 76200 w 2749550"/>
              <a:gd name="connsiteY3" fmla="*/ 95250 h 490806"/>
              <a:gd name="connsiteX4" fmla="*/ 184150 w 2749550"/>
              <a:gd name="connsiteY4" fmla="*/ 31750 h 490806"/>
              <a:gd name="connsiteX5" fmla="*/ 0 w 2749550"/>
              <a:gd name="connsiteY5" fmla="*/ 0 h 490806"/>
              <a:gd name="connsiteX0" fmla="*/ 2749550 w 2749550"/>
              <a:gd name="connsiteY0" fmla="*/ 336550 h 490806"/>
              <a:gd name="connsiteX1" fmla="*/ 1657350 w 2749550"/>
              <a:gd name="connsiteY1" fmla="*/ 488950 h 490806"/>
              <a:gd name="connsiteX2" fmla="*/ 882650 w 2749550"/>
              <a:gd name="connsiteY2" fmla="*/ 330200 h 490806"/>
              <a:gd name="connsiteX3" fmla="*/ 109538 w 2749550"/>
              <a:gd name="connsiteY3" fmla="*/ 109538 h 490806"/>
              <a:gd name="connsiteX4" fmla="*/ 184150 w 2749550"/>
              <a:gd name="connsiteY4" fmla="*/ 31750 h 490806"/>
              <a:gd name="connsiteX5" fmla="*/ 0 w 2749550"/>
              <a:gd name="connsiteY5" fmla="*/ 0 h 490806"/>
              <a:gd name="connsiteX0" fmla="*/ 2749550 w 2749550"/>
              <a:gd name="connsiteY0" fmla="*/ 336550 h 490806"/>
              <a:gd name="connsiteX1" fmla="*/ 1657350 w 2749550"/>
              <a:gd name="connsiteY1" fmla="*/ 488950 h 490806"/>
              <a:gd name="connsiteX2" fmla="*/ 882650 w 2749550"/>
              <a:gd name="connsiteY2" fmla="*/ 330200 h 490806"/>
              <a:gd name="connsiteX3" fmla="*/ 109538 w 2749550"/>
              <a:gd name="connsiteY3" fmla="*/ 109538 h 490806"/>
              <a:gd name="connsiteX4" fmla="*/ 184150 w 2749550"/>
              <a:gd name="connsiteY4" fmla="*/ 31750 h 490806"/>
              <a:gd name="connsiteX5" fmla="*/ 0 w 2749550"/>
              <a:gd name="connsiteY5" fmla="*/ 0 h 490806"/>
              <a:gd name="connsiteX0" fmla="*/ 2749550 w 2749550"/>
              <a:gd name="connsiteY0" fmla="*/ 336550 h 490806"/>
              <a:gd name="connsiteX1" fmla="*/ 1657350 w 2749550"/>
              <a:gd name="connsiteY1" fmla="*/ 488950 h 490806"/>
              <a:gd name="connsiteX2" fmla="*/ 882650 w 2749550"/>
              <a:gd name="connsiteY2" fmla="*/ 330200 h 490806"/>
              <a:gd name="connsiteX3" fmla="*/ 109538 w 2749550"/>
              <a:gd name="connsiteY3" fmla="*/ 109538 h 490806"/>
              <a:gd name="connsiteX4" fmla="*/ 184150 w 2749550"/>
              <a:gd name="connsiteY4" fmla="*/ 31750 h 490806"/>
              <a:gd name="connsiteX5" fmla="*/ 0 w 2749550"/>
              <a:gd name="connsiteY5" fmla="*/ 0 h 490806"/>
              <a:gd name="connsiteX0" fmla="*/ 2749550 w 2749550"/>
              <a:gd name="connsiteY0" fmla="*/ 336550 h 761518"/>
              <a:gd name="connsiteX1" fmla="*/ 1039512 w 2749550"/>
              <a:gd name="connsiteY1" fmla="*/ 760799 h 761518"/>
              <a:gd name="connsiteX2" fmla="*/ 882650 w 2749550"/>
              <a:gd name="connsiteY2" fmla="*/ 330200 h 761518"/>
              <a:gd name="connsiteX3" fmla="*/ 109538 w 2749550"/>
              <a:gd name="connsiteY3" fmla="*/ 109538 h 761518"/>
              <a:gd name="connsiteX4" fmla="*/ 184150 w 2749550"/>
              <a:gd name="connsiteY4" fmla="*/ 31750 h 761518"/>
              <a:gd name="connsiteX5" fmla="*/ 0 w 2749550"/>
              <a:gd name="connsiteY5" fmla="*/ 0 h 761518"/>
              <a:gd name="connsiteX0" fmla="*/ 426480 w 1059109"/>
              <a:gd name="connsiteY0" fmla="*/ 1522799 h 1523021"/>
              <a:gd name="connsiteX1" fmla="*/ 1039512 w 1059109"/>
              <a:gd name="connsiteY1" fmla="*/ 760799 h 1523021"/>
              <a:gd name="connsiteX2" fmla="*/ 882650 w 1059109"/>
              <a:gd name="connsiteY2" fmla="*/ 330200 h 1523021"/>
              <a:gd name="connsiteX3" fmla="*/ 109538 w 1059109"/>
              <a:gd name="connsiteY3" fmla="*/ 109538 h 1523021"/>
              <a:gd name="connsiteX4" fmla="*/ 184150 w 1059109"/>
              <a:gd name="connsiteY4" fmla="*/ 31750 h 1523021"/>
              <a:gd name="connsiteX5" fmla="*/ 0 w 1059109"/>
              <a:gd name="connsiteY5" fmla="*/ 0 h 1523021"/>
              <a:gd name="connsiteX0" fmla="*/ 426480 w 958197"/>
              <a:gd name="connsiteY0" fmla="*/ 1522799 h 1523045"/>
              <a:gd name="connsiteX1" fmla="*/ 891231 w 958197"/>
              <a:gd name="connsiteY1" fmla="*/ 834939 h 1523045"/>
              <a:gd name="connsiteX2" fmla="*/ 882650 w 958197"/>
              <a:gd name="connsiteY2" fmla="*/ 330200 h 1523045"/>
              <a:gd name="connsiteX3" fmla="*/ 109538 w 958197"/>
              <a:gd name="connsiteY3" fmla="*/ 109538 h 1523045"/>
              <a:gd name="connsiteX4" fmla="*/ 184150 w 958197"/>
              <a:gd name="connsiteY4" fmla="*/ 31750 h 1523045"/>
              <a:gd name="connsiteX5" fmla="*/ 0 w 958197"/>
              <a:gd name="connsiteY5" fmla="*/ 0 h 1523045"/>
              <a:gd name="connsiteX0" fmla="*/ 426480 w 887287"/>
              <a:gd name="connsiteY0" fmla="*/ 1522799 h 1522799"/>
              <a:gd name="connsiteX1" fmla="*/ 882650 w 887287"/>
              <a:gd name="connsiteY1" fmla="*/ 330200 h 1522799"/>
              <a:gd name="connsiteX2" fmla="*/ 109538 w 887287"/>
              <a:gd name="connsiteY2" fmla="*/ 109538 h 1522799"/>
              <a:gd name="connsiteX3" fmla="*/ 184150 w 887287"/>
              <a:gd name="connsiteY3" fmla="*/ 31750 h 1522799"/>
              <a:gd name="connsiteX4" fmla="*/ 0 w 887287"/>
              <a:gd name="connsiteY4" fmla="*/ 0 h 1522799"/>
              <a:gd name="connsiteX0" fmla="*/ 154631 w 885547"/>
              <a:gd name="connsiteY0" fmla="*/ 1448658 h 1448658"/>
              <a:gd name="connsiteX1" fmla="*/ 882650 w 885547"/>
              <a:gd name="connsiteY1" fmla="*/ 330200 h 1448658"/>
              <a:gd name="connsiteX2" fmla="*/ 109538 w 885547"/>
              <a:gd name="connsiteY2" fmla="*/ 109538 h 1448658"/>
              <a:gd name="connsiteX3" fmla="*/ 184150 w 885547"/>
              <a:gd name="connsiteY3" fmla="*/ 31750 h 1448658"/>
              <a:gd name="connsiteX4" fmla="*/ 0 w 885547"/>
              <a:gd name="connsiteY4" fmla="*/ 0 h 1448658"/>
              <a:gd name="connsiteX0" fmla="*/ 0 w 1421477"/>
              <a:gd name="connsiteY0" fmla="*/ 1918215 h 1918215"/>
              <a:gd name="connsiteX1" fmla="*/ 1419997 w 1421477"/>
              <a:gd name="connsiteY1" fmla="*/ 330200 h 1918215"/>
              <a:gd name="connsiteX2" fmla="*/ 646885 w 1421477"/>
              <a:gd name="connsiteY2" fmla="*/ 109538 h 1918215"/>
              <a:gd name="connsiteX3" fmla="*/ 721497 w 1421477"/>
              <a:gd name="connsiteY3" fmla="*/ 31750 h 1918215"/>
              <a:gd name="connsiteX4" fmla="*/ 537347 w 1421477"/>
              <a:gd name="connsiteY4" fmla="*/ 0 h 1918215"/>
              <a:gd name="connsiteX0" fmla="*/ 0 w 1637181"/>
              <a:gd name="connsiteY0" fmla="*/ 1918215 h 1918215"/>
              <a:gd name="connsiteX1" fmla="*/ 1635897 w 1637181"/>
              <a:gd name="connsiteY1" fmla="*/ 476250 h 1918215"/>
              <a:gd name="connsiteX2" fmla="*/ 646885 w 1637181"/>
              <a:gd name="connsiteY2" fmla="*/ 109538 h 1918215"/>
              <a:gd name="connsiteX3" fmla="*/ 721497 w 1637181"/>
              <a:gd name="connsiteY3" fmla="*/ 31750 h 1918215"/>
              <a:gd name="connsiteX4" fmla="*/ 537347 w 1637181"/>
              <a:gd name="connsiteY4" fmla="*/ 0 h 1918215"/>
              <a:gd name="connsiteX0" fmla="*/ 0 w 1681597"/>
              <a:gd name="connsiteY0" fmla="*/ 1918215 h 1918215"/>
              <a:gd name="connsiteX1" fmla="*/ 1680347 w 1681597"/>
              <a:gd name="connsiteY1" fmla="*/ 450850 h 1918215"/>
              <a:gd name="connsiteX2" fmla="*/ 646885 w 1681597"/>
              <a:gd name="connsiteY2" fmla="*/ 109538 h 1918215"/>
              <a:gd name="connsiteX3" fmla="*/ 721497 w 1681597"/>
              <a:gd name="connsiteY3" fmla="*/ 31750 h 1918215"/>
              <a:gd name="connsiteX4" fmla="*/ 537347 w 1681597"/>
              <a:gd name="connsiteY4" fmla="*/ 0 h 1918215"/>
              <a:gd name="connsiteX0" fmla="*/ 0 w 1680868"/>
              <a:gd name="connsiteY0" fmla="*/ 1918215 h 1918215"/>
              <a:gd name="connsiteX1" fmla="*/ 1680347 w 1680868"/>
              <a:gd name="connsiteY1" fmla="*/ 450850 h 1918215"/>
              <a:gd name="connsiteX2" fmla="*/ 646885 w 1680868"/>
              <a:gd name="connsiteY2" fmla="*/ 109538 h 1918215"/>
              <a:gd name="connsiteX3" fmla="*/ 721497 w 1680868"/>
              <a:gd name="connsiteY3" fmla="*/ 31750 h 1918215"/>
              <a:gd name="connsiteX4" fmla="*/ 537347 w 1680868"/>
              <a:gd name="connsiteY4" fmla="*/ 0 h 1918215"/>
              <a:gd name="connsiteX0" fmla="*/ 0 w 1723646"/>
              <a:gd name="connsiteY0" fmla="*/ 1918215 h 1918215"/>
              <a:gd name="connsiteX1" fmla="*/ 1680347 w 1723646"/>
              <a:gd name="connsiteY1" fmla="*/ 450850 h 1918215"/>
              <a:gd name="connsiteX2" fmla="*/ 1178699 w 1723646"/>
              <a:gd name="connsiteY2" fmla="*/ 273050 h 1918215"/>
              <a:gd name="connsiteX3" fmla="*/ 646885 w 1723646"/>
              <a:gd name="connsiteY3" fmla="*/ 109538 h 1918215"/>
              <a:gd name="connsiteX4" fmla="*/ 721497 w 1723646"/>
              <a:gd name="connsiteY4" fmla="*/ 31750 h 1918215"/>
              <a:gd name="connsiteX5" fmla="*/ 537347 w 1723646"/>
              <a:gd name="connsiteY5" fmla="*/ 0 h 1918215"/>
              <a:gd name="connsiteX0" fmla="*/ 0 w 1641210"/>
              <a:gd name="connsiteY0" fmla="*/ 1918215 h 1918215"/>
              <a:gd name="connsiteX1" fmla="*/ 1591447 w 1641210"/>
              <a:gd name="connsiteY1" fmla="*/ 565150 h 1918215"/>
              <a:gd name="connsiteX2" fmla="*/ 1178699 w 1641210"/>
              <a:gd name="connsiteY2" fmla="*/ 273050 h 1918215"/>
              <a:gd name="connsiteX3" fmla="*/ 646885 w 1641210"/>
              <a:gd name="connsiteY3" fmla="*/ 109538 h 1918215"/>
              <a:gd name="connsiteX4" fmla="*/ 721497 w 1641210"/>
              <a:gd name="connsiteY4" fmla="*/ 31750 h 1918215"/>
              <a:gd name="connsiteX5" fmla="*/ 537347 w 1641210"/>
              <a:gd name="connsiteY5" fmla="*/ 0 h 1918215"/>
              <a:gd name="connsiteX0" fmla="*/ 0 w 1641210"/>
              <a:gd name="connsiteY0" fmla="*/ 1918215 h 1918215"/>
              <a:gd name="connsiteX1" fmla="*/ 1591447 w 1641210"/>
              <a:gd name="connsiteY1" fmla="*/ 565150 h 1918215"/>
              <a:gd name="connsiteX2" fmla="*/ 1178699 w 1641210"/>
              <a:gd name="connsiteY2" fmla="*/ 273050 h 1918215"/>
              <a:gd name="connsiteX3" fmla="*/ 646885 w 1641210"/>
              <a:gd name="connsiteY3" fmla="*/ 109538 h 1918215"/>
              <a:gd name="connsiteX4" fmla="*/ 721497 w 1641210"/>
              <a:gd name="connsiteY4" fmla="*/ 31750 h 1918215"/>
              <a:gd name="connsiteX5" fmla="*/ 537347 w 1641210"/>
              <a:gd name="connsiteY5" fmla="*/ 0 h 191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1210" h="1918215">
                <a:moveTo>
                  <a:pt x="0" y="1918215"/>
                </a:moveTo>
                <a:cubicBezTo>
                  <a:pt x="95036" y="1669757"/>
                  <a:pt x="1394997" y="839344"/>
                  <a:pt x="1591447" y="565150"/>
                </a:cubicBezTo>
                <a:cubicBezTo>
                  <a:pt x="1787897" y="290956"/>
                  <a:pt x="1350943" y="329935"/>
                  <a:pt x="1178699" y="273050"/>
                </a:cubicBezTo>
                <a:cubicBezTo>
                  <a:pt x="1006455" y="216165"/>
                  <a:pt x="723085" y="149755"/>
                  <a:pt x="646885" y="109538"/>
                </a:cubicBezTo>
                <a:cubicBezTo>
                  <a:pt x="570685" y="69321"/>
                  <a:pt x="726219" y="51524"/>
                  <a:pt x="721497" y="31750"/>
                </a:cubicBezTo>
                <a:cubicBezTo>
                  <a:pt x="717264" y="14023"/>
                  <a:pt x="598730" y="10583"/>
                  <a:pt x="537347" y="0"/>
                </a:cubicBezTo>
              </a:path>
            </a:pathLst>
          </a:custGeom>
          <a:noFill/>
          <a:ln cap="rnd">
            <a:solidFill>
              <a:srgbClr val="FEFF00"/>
            </a:solidFill>
            <a:prstDash val="sysDash"/>
            <a:headEnd type="triangle"/>
          </a:ln>
          <a:effectLst>
            <a:glow rad="381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95250" y="2222500"/>
            <a:ext cx="666750" cy="234950"/>
          </a:xfrm>
          <a:custGeom>
            <a:avLst/>
            <a:gdLst>
              <a:gd name="connsiteX0" fmla="*/ 666750 w 666750"/>
              <a:gd name="connsiteY0" fmla="*/ 234950 h 234950"/>
              <a:gd name="connsiteX1" fmla="*/ 311150 w 666750"/>
              <a:gd name="connsiteY1" fmla="*/ 190500 h 234950"/>
              <a:gd name="connsiteX2" fmla="*/ 539750 w 666750"/>
              <a:gd name="connsiteY2" fmla="*/ 95250 h 234950"/>
              <a:gd name="connsiteX3" fmla="*/ 222250 w 666750"/>
              <a:gd name="connsiteY3" fmla="*/ 95250 h 234950"/>
              <a:gd name="connsiteX4" fmla="*/ 0 w 666750"/>
              <a:gd name="connsiteY4" fmla="*/ 0 h 234950"/>
              <a:gd name="connsiteX0" fmla="*/ 666750 w 666750"/>
              <a:gd name="connsiteY0" fmla="*/ 234950 h 234950"/>
              <a:gd name="connsiteX1" fmla="*/ 311150 w 666750"/>
              <a:gd name="connsiteY1" fmla="*/ 190500 h 234950"/>
              <a:gd name="connsiteX2" fmla="*/ 539750 w 666750"/>
              <a:gd name="connsiteY2" fmla="*/ 95250 h 234950"/>
              <a:gd name="connsiteX3" fmla="*/ 222250 w 666750"/>
              <a:gd name="connsiteY3" fmla="*/ 95250 h 234950"/>
              <a:gd name="connsiteX4" fmla="*/ 0 w 666750"/>
              <a:gd name="connsiteY4" fmla="*/ 0 h 234950"/>
              <a:gd name="connsiteX0" fmla="*/ 666750 w 666750"/>
              <a:gd name="connsiteY0" fmla="*/ 234950 h 234950"/>
              <a:gd name="connsiteX1" fmla="*/ 311150 w 666750"/>
              <a:gd name="connsiteY1" fmla="*/ 190500 h 234950"/>
              <a:gd name="connsiteX2" fmla="*/ 539750 w 666750"/>
              <a:gd name="connsiteY2" fmla="*/ 95250 h 234950"/>
              <a:gd name="connsiteX3" fmla="*/ 222250 w 666750"/>
              <a:gd name="connsiteY3" fmla="*/ 95250 h 234950"/>
              <a:gd name="connsiteX4" fmla="*/ 0 w 666750"/>
              <a:gd name="connsiteY4" fmla="*/ 0 h 234950"/>
              <a:gd name="connsiteX0" fmla="*/ 666750 w 666750"/>
              <a:gd name="connsiteY0" fmla="*/ 234950 h 234950"/>
              <a:gd name="connsiteX1" fmla="*/ 311150 w 666750"/>
              <a:gd name="connsiteY1" fmla="*/ 190500 h 234950"/>
              <a:gd name="connsiteX2" fmla="*/ 539750 w 666750"/>
              <a:gd name="connsiteY2" fmla="*/ 95250 h 234950"/>
              <a:gd name="connsiteX3" fmla="*/ 222250 w 666750"/>
              <a:gd name="connsiteY3" fmla="*/ 95250 h 234950"/>
              <a:gd name="connsiteX4" fmla="*/ 0 w 666750"/>
              <a:gd name="connsiteY4" fmla="*/ 0 h 234950"/>
              <a:gd name="connsiteX0" fmla="*/ 666750 w 666750"/>
              <a:gd name="connsiteY0" fmla="*/ 234950 h 234950"/>
              <a:gd name="connsiteX1" fmla="*/ 311150 w 666750"/>
              <a:gd name="connsiteY1" fmla="*/ 190500 h 234950"/>
              <a:gd name="connsiteX2" fmla="*/ 539750 w 666750"/>
              <a:gd name="connsiteY2" fmla="*/ 95250 h 234950"/>
              <a:gd name="connsiteX3" fmla="*/ 222250 w 666750"/>
              <a:gd name="connsiteY3" fmla="*/ 95250 h 234950"/>
              <a:gd name="connsiteX4" fmla="*/ 0 w 666750"/>
              <a:gd name="connsiteY4" fmla="*/ 0 h 234950"/>
              <a:gd name="connsiteX0" fmla="*/ 666750 w 666750"/>
              <a:gd name="connsiteY0" fmla="*/ 234950 h 234950"/>
              <a:gd name="connsiteX1" fmla="*/ 311150 w 666750"/>
              <a:gd name="connsiteY1" fmla="*/ 190500 h 234950"/>
              <a:gd name="connsiteX2" fmla="*/ 539750 w 666750"/>
              <a:gd name="connsiteY2" fmla="*/ 95250 h 234950"/>
              <a:gd name="connsiteX3" fmla="*/ 224631 w 666750"/>
              <a:gd name="connsiteY3" fmla="*/ 73819 h 234950"/>
              <a:gd name="connsiteX4" fmla="*/ 0 w 666750"/>
              <a:gd name="connsiteY4" fmla="*/ 0 h 234950"/>
              <a:gd name="connsiteX0" fmla="*/ 666750 w 666750"/>
              <a:gd name="connsiteY0" fmla="*/ 234950 h 234950"/>
              <a:gd name="connsiteX1" fmla="*/ 311150 w 666750"/>
              <a:gd name="connsiteY1" fmla="*/ 190500 h 234950"/>
              <a:gd name="connsiteX2" fmla="*/ 539750 w 666750"/>
              <a:gd name="connsiteY2" fmla="*/ 95250 h 234950"/>
              <a:gd name="connsiteX3" fmla="*/ 224631 w 666750"/>
              <a:gd name="connsiteY3" fmla="*/ 73819 h 234950"/>
              <a:gd name="connsiteX4" fmla="*/ 0 w 666750"/>
              <a:gd name="connsiteY4" fmla="*/ 0 h 23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234950">
                <a:moveTo>
                  <a:pt x="666750" y="234950"/>
                </a:moveTo>
                <a:cubicBezTo>
                  <a:pt x="548217" y="220133"/>
                  <a:pt x="332317" y="213783"/>
                  <a:pt x="311150" y="190500"/>
                </a:cubicBezTo>
                <a:cubicBezTo>
                  <a:pt x="289983" y="167217"/>
                  <a:pt x="554170" y="114697"/>
                  <a:pt x="539750" y="95250"/>
                </a:cubicBezTo>
                <a:cubicBezTo>
                  <a:pt x="525330" y="75803"/>
                  <a:pt x="320500" y="100278"/>
                  <a:pt x="224631" y="73819"/>
                </a:cubicBezTo>
                <a:cubicBezTo>
                  <a:pt x="146936" y="52376"/>
                  <a:pt x="97895" y="10318"/>
                  <a:pt x="0" y="0"/>
                </a:cubicBezTo>
              </a:path>
            </a:pathLst>
          </a:custGeom>
          <a:noFill/>
          <a:ln w="19050" cap="rnd">
            <a:solidFill>
              <a:srgbClr val="FEFF00"/>
            </a:solidFill>
            <a:prstDash val="sysDash"/>
          </a:ln>
          <a:effectLst>
            <a:glow rad="381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26180" y="1388946"/>
            <a:ext cx="1371600" cy="1028700"/>
          </a:xfrm>
          <a:prstGeom prst="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possible area of the tabernacle</a:t>
            </a:r>
          </a:p>
        </p:txBody>
      </p:sp>
      <p:sp>
        <p:nvSpPr>
          <p:cNvPr id="9" name="Line 9">
            <a:extLst>
              <a:ext uri="{FF2B5EF4-FFF2-40B4-BE49-F238E27FC236}">
                <a16:creationId xmlns:a16="http://schemas.microsoft.com/office/drawing/2014/main" id="{83B3C58F-8B87-424F-99C1-C5561D538606}"/>
              </a:ext>
            </a:extLst>
          </p:cNvPr>
          <p:cNvSpPr>
            <a:spLocks noChangeShapeType="1"/>
          </p:cNvSpPr>
          <p:nvPr/>
        </p:nvSpPr>
        <p:spPr bwMode="auto">
          <a:xfrm>
            <a:off x="4516755" y="2417645"/>
            <a:ext cx="163830" cy="410159"/>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Rectangle 9"/>
          <p:cNvSpPr/>
          <p:nvPr/>
        </p:nvSpPr>
        <p:spPr>
          <a:xfrm>
            <a:off x="330994" y="1863474"/>
            <a:ext cx="1474787" cy="275682"/>
          </a:xfrm>
          <a:prstGeom prst="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to Ebenezer</a:t>
            </a:r>
          </a:p>
        </p:txBody>
      </p:sp>
      <p:sp>
        <p:nvSpPr>
          <p:cNvPr id="11" name="Line 9">
            <a:extLst>
              <a:ext uri="{FF2B5EF4-FFF2-40B4-BE49-F238E27FC236}">
                <a16:creationId xmlns:a16="http://schemas.microsoft.com/office/drawing/2014/main" id="{83B3C58F-8B87-424F-99C1-C5561D538606}"/>
              </a:ext>
            </a:extLst>
          </p:cNvPr>
          <p:cNvSpPr>
            <a:spLocks noChangeShapeType="1"/>
          </p:cNvSpPr>
          <p:nvPr/>
        </p:nvSpPr>
        <p:spPr bwMode="auto">
          <a:xfrm flipH="1">
            <a:off x="120650" y="2044699"/>
            <a:ext cx="307975" cy="55292"/>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4248150" y="3314700"/>
            <a:ext cx="1371600" cy="249354"/>
          </a:xfrm>
          <a:prstGeom prst="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Tel Shiloh</a:t>
            </a:r>
          </a:p>
        </p:txBody>
      </p:sp>
      <p:sp>
        <p:nvSpPr>
          <p:cNvPr id="7" name="Freeform 6"/>
          <p:cNvSpPr/>
          <p:nvPr/>
        </p:nvSpPr>
        <p:spPr>
          <a:xfrm>
            <a:off x="4270375" y="2853252"/>
            <a:ext cx="1689100" cy="255145"/>
          </a:xfrm>
          <a:custGeom>
            <a:avLst/>
            <a:gdLst>
              <a:gd name="connsiteX0" fmla="*/ 0 w 1660525"/>
              <a:gd name="connsiteY0" fmla="*/ 44450 h 250825"/>
              <a:gd name="connsiteX1" fmla="*/ 85725 w 1660525"/>
              <a:gd name="connsiteY1" fmla="*/ 142875 h 250825"/>
              <a:gd name="connsiteX2" fmla="*/ 539750 w 1660525"/>
              <a:gd name="connsiteY2" fmla="*/ 114300 h 250825"/>
              <a:gd name="connsiteX3" fmla="*/ 619125 w 1660525"/>
              <a:gd name="connsiteY3" fmla="*/ 63500 h 250825"/>
              <a:gd name="connsiteX4" fmla="*/ 730250 w 1660525"/>
              <a:gd name="connsiteY4" fmla="*/ 123825 h 250825"/>
              <a:gd name="connsiteX5" fmla="*/ 1095375 w 1660525"/>
              <a:gd name="connsiteY5" fmla="*/ 161925 h 250825"/>
              <a:gd name="connsiteX6" fmla="*/ 1374775 w 1660525"/>
              <a:gd name="connsiteY6" fmla="*/ 250825 h 250825"/>
              <a:gd name="connsiteX7" fmla="*/ 1660525 w 1660525"/>
              <a:gd name="connsiteY7" fmla="*/ 146050 h 250825"/>
              <a:gd name="connsiteX8" fmla="*/ 800100 w 1660525"/>
              <a:gd name="connsiteY8" fmla="*/ 0 h 250825"/>
              <a:gd name="connsiteX9" fmla="*/ 0 w 1660525"/>
              <a:gd name="connsiteY9" fmla="*/ 44450 h 250825"/>
              <a:gd name="connsiteX0" fmla="*/ 0 w 1660525"/>
              <a:gd name="connsiteY0" fmla="*/ 48698 h 255073"/>
              <a:gd name="connsiteX1" fmla="*/ 85725 w 1660525"/>
              <a:gd name="connsiteY1" fmla="*/ 147123 h 255073"/>
              <a:gd name="connsiteX2" fmla="*/ 539750 w 1660525"/>
              <a:gd name="connsiteY2" fmla="*/ 118548 h 255073"/>
              <a:gd name="connsiteX3" fmla="*/ 619125 w 1660525"/>
              <a:gd name="connsiteY3" fmla="*/ 67748 h 255073"/>
              <a:gd name="connsiteX4" fmla="*/ 730250 w 1660525"/>
              <a:gd name="connsiteY4" fmla="*/ 128073 h 255073"/>
              <a:gd name="connsiteX5" fmla="*/ 1095375 w 1660525"/>
              <a:gd name="connsiteY5" fmla="*/ 166173 h 255073"/>
              <a:gd name="connsiteX6" fmla="*/ 1374775 w 1660525"/>
              <a:gd name="connsiteY6" fmla="*/ 255073 h 255073"/>
              <a:gd name="connsiteX7" fmla="*/ 1660525 w 1660525"/>
              <a:gd name="connsiteY7" fmla="*/ 150298 h 255073"/>
              <a:gd name="connsiteX8" fmla="*/ 800100 w 1660525"/>
              <a:gd name="connsiteY8" fmla="*/ 4248 h 255073"/>
              <a:gd name="connsiteX9" fmla="*/ 0 w 1660525"/>
              <a:gd name="connsiteY9" fmla="*/ 48698 h 255073"/>
              <a:gd name="connsiteX0" fmla="*/ 0 w 1689100"/>
              <a:gd name="connsiteY0" fmla="*/ 48698 h 255073"/>
              <a:gd name="connsiteX1" fmla="*/ 114300 w 1689100"/>
              <a:gd name="connsiteY1" fmla="*/ 147123 h 255073"/>
              <a:gd name="connsiteX2" fmla="*/ 568325 w 1689100"/>
              <a:gd name="connsiteY2" fmla="*/ 118548 h 255073"/>
              <a:gd name="connsiteX3" fmla="*/ 647700 w 1689100"/>
              <a:gd name="connsiteY3" fmla="*/ 67748 h 255073"/>
              <a:gd name="connsiteX4" fmla="*/ 758825 w 1689100"/>
              <a:gd name="connsiteY4" fmla="*/ 128073 h 255073"/>
              <a:gd name="connsiteX5" fmla="*/ 1123950 w 1689100"/>
              <a:gd name="connsiteY5" fmla="*/ 166173 h 255073"/>
              <a:gd name="connsiteX6" fmla="*/ 1403350 w 1689100"/>
              <a:gd name="connsiteY6" fmla="*/ 255073 h 255073"/>
              <a:gd name="connsiteX7" fmla="*/ 1689100 w 1689100"/>
              <a:gd name="connsiteY7" fmla="*/ 150298 h 255073"/>
              <a:gd name="connsiteX8" fmla="*/ 828675 w 1689100"/>
              <a:gd name="connsiteY8" fmla="*/ 4248 h 255073"/>
              <a:gd name="connsiteX9" fmla="*/ 0 w 1689100"/>
              <a:gd name="connsiteY9" fmla="*/ 48698 h 255073"/>
              <a:gd name="connsiteX0" fmla="*/ 0 w 1689100"/>
              <a:gd name="connsiteY0" fmla="*/ 48698 h 255073"/>
              <a:gd name="connsiteX1" fmla="*/ 114300 w 1689100"/>
              <a:gd name="connsiteY1" fmla="*/ 147123 h 255073"/>
              <a:gd name="connsiteX2" fmla="*/ 568325 w 1689100"/>
              <a:gd name="connsiteY2" fmla="*/ 118548 h 255073"/>
              <a:gd name="connsiteX3" fmla="*/ 647700 w 1689100"/>
              <a:gd name="connsiteY3" fmla="*/ 67748 h 255073"/>
              <a:gd name="connsiteX4" fmla="*/ 758825 w 1689100"/>
              <a:gd name="connsiteY4" fmla="*/ 128073 h 255073"/>
              <a:gd name="connsiteX5" fmla="*/ 1123950 w 1689100"/>
              <a:gd name="connsiteY5" fmla="*/ 166173 h 255073"/>
              <a:gd name="connsiteX6" fmla="*/ 1403350 w 1689100"/>
              <a:gd name="connsiteY6" fmla="*/ 255073 h 255073"/>
              <a:gd name="connsiteX7" fmla="*/ 1689100 w 1689100"/>
              <a:gd name="connsiteY7" fmla="*/ 150298 h 255073"/>
              <a:gd name="connsiteX8" fmla="*/ 828675 w 1689100"/>
              <a:gd name="connsiteY8" fmla="*/ 4248 h 255073"/>
              <a:gd name="connsiteX9" fmla="*/ 0 w 1689100"/>
              <a:gd name="connsiteY9" fmla="*/ 48698 h 255073"/>
              <a:gd name="connsiteX0" fmla="*/ 0 w 1689100"/>
              <a:gd name="connsiteY0" fmla="*/ 48698 h 255073"/>
              <a:gd name="connsiteX1" fmla="*/ 114300 w 1689100"/>
              <a:gd name="connsiteY1" fmla="*/ 147123 h 255073"/>
              <a:gd name="connsiteX2" fmla="*/ 568325 w 1689100"/>
              <a:gd name="connsiteY2" fmla="*/ 118548 h 255073"/>
              <a:gd name="connsiteX3" fmla="*/ 647700 w 1689100"/>
              <a:gd name="connsiteY3" fmla="*/ 67748 h 255073"/>
              <a:gd name="connsiteX4" fmla="*/ 758825 w 1689100"/>
              <a:gd name="connsiteY4" fmla="*/ 128073 h 255073"/>
              <a:gd name="connsiteX5" fmla="*/ 1123950 w 1689100"/>
              <a:gd name="connsiteY5" fmla="*/ 166173 h 255073"/>
              <a:gd name="connsiteX6" fmla="*/ 1403350 w 1689100"/>
              <a:gd name="connsiteY6" fmla="*/ 255073 h 255073"/>
              <a:gd name="connsiteX7" fmla="*/ 1689100 w 1689100"/>
              <a:gd name="connsiteY7" fmla="*/ 150298 h 255073"/>
              <a:gd name="connsiteX8" fmla="*/ 828675 w 1689100"/>
              <a:gd name="connsiteY8" fmla="*/ 4248 h 255073"/>
              <a:gd name="connsiteX9" fmla="*/ 0 w 1689100"/>
              <a:gd name="connsiteY9" fmla="*/ 48698 h 255073"/>
              <a:gd name="connsiteX0" fmla="*/ 0 w 1689100"/>
              <a:gd name="connsiteY0" fmla="*/ 48698 h 255145"/>
              <a:gd name="connsiteX1" fmla="*/ 114300 w 1689100"/>
              <a:gd name="connsiteY1" fmla="*/ 147123 h 255145"/>
              <a:gd name="connsiteX2" fmla="*/ 568325 w 1689100"/>
              <a:gd name="connsiteY2" fmla="*/ 118548 h 255145"/>
              <a:gd name="connsiteX3" fmla="*/ 647700 w 1689100"/>
              <a:gd name="connsiteY3" fmla="*/ 67748 h 255145"/>
              <a:gd name="connsiteX4" fmla="*/ 758825 w 1689100"/>
              <a:gd name="connsiteY4" fmla="*/ 128073 h 255145"/>
              <a:gd name="connsiteX5" fmla="*/ 1123950 w 1689100"/>
              <a:gd name="connsiteY5" fmla="*/ 166173 h 255145"/>
              <a:gd name="connsiteX6" fmla="*/ 1403350 w 1689100"/>
              <a:gd name="connsiteY6" fmla="*/ 255073 h 255145"/>
              <a:gd name="connsiteX7" fmla="*/ 1689100 w 1689100"/>
              <a:gd name="connsiteY7" fmla="*/ 150298 h 255145"/>
              <a:gd name="connsiteX8" fmla="*/ 828675 w 1689100"/>
              <a:gd name="connsiteY8" fmla="*/ 4248 h 255145"/>
              <a:gd name="connsiteX9" fmla="*/ 0 w 1689100"/>
              <a:gd name="connsiteY9" fmla="*/ 48698 h 255145"/>
              <a:gd name="connsiteX0" fmla="*/ 0 w 1689100"/>
              <a:gd name="connsiteY0" fmla="*/ 48698 h 255145"/>
              <a:gd name="connsiteX1" fmla="*/ 114300 w 1689100"/>
              <a:gd name="connsiteY1" fmla="*/ 147123 h 255145"/>
              <a:gd name="connsiteX2" fmla="*/ 568325 w 1689100"/>
              <a:gd name="connsiteY2" fmla="*/ 118548 h 255145"/>
              <a:gd name="connsiteX3" fmla="*/ 647700 w 1689100"/>
              <a:gd name="connsiteY3" fmla="*/ 67748 h 255145"/>
              <a:gd name="connsiteX4" fmla="*/ 758825 w 1689100"/>
              <a:gd name="connsiteY4" fmla="*/ 128073 h 255145"/>
              <a:gd name="connsiteX5" fmla="*/ 1123950 w 1689100"/>
              <a:gd name="connsiteY5" fmla="*/ 166173 h 255145"/>
              <a:gd name="connsiteX6" fmla="*/ 1403350 w 1689100"/>
              <a:gd name="connsiteY6" fmla="*/ 255073 h 255145"/>
              <a:gd name="connsiteX7" fmla="*/ 1689100 w 1689100"/>
              <a:gd name="connsiteY7" fmla="*/ 150298 h 255145"/>
              <a:gd name="connsiteX8" fmla="*/ 828675 w 1689100"/>
              <a:gd name="connsiteY8" fmla="*/ 4248 h 255145"/>
              <a:gd name="connsiteX9" fmla="*/ 0 w 1689100"/>
              <a:gd name="connsiteY9" fmla="*/ 48698 h 255145"/>
              <a:gd name="connsiteX0" fmla="*/ 0 w 1689100"/>
              <a:gd name="connsiteY0" fmla="*/ 48698 h 255145"/>
              <a:gd name="connsiteX1" fmla="*/ 114300 w 1689100"/>
              <a:gd name="connsiteY1" fmla="*/ 147123 h 255145"/>
              <a:gd name="connsiteX2" fmla="*/ 568325 w 1689100"/>
              <a:gd name="connsiteY2" fmla="*/ 118548 h 255145"/>
              <a:gd name="connsiteX3" fmla="*/ 647700 w 1689100"/>
              <a:gd name="connsiteY3" fmla="*/ 67748 h 255145"/>
              <a:gd name="connsiteX4" fmla="*/ 758825 w 1689100"/>
              <a:gd name="connsiteY4" fmla="*/ 128073 h 255145"/>
              <a:gd name="connsiteX5" fmla="*/ 1123950 w 1689100"/>
              <a:gd name="connsiteY5" fmla="*/ 166173 h 255145"/>
              <a:gd name="connsiteX6" fmla="*/ 1403350 w 1689100"/>
              <a:gd name="connsiteY6" fmla="*/ 255073 h 255145"/>
              <a:gd name="connsiteX7" fmla="*/ 1689100 w 1689100"/>
              <a:gd name="connsiteY7" fmla="*/ 150298 h 255145"/>
              <a:gd name="connsiteX8" fmla="*/ 828675 w 1689100"/>
              <a:gd name="connsiteY8" fmla="*/ 4248 h 255145"/>
              <a:gd name="connsiteX9" fmla="*/ 0 w 1689100"/>
              <a:gd name="connsiteY9" fmla="*/ 48698 h 255145"/>
              <a:gd name="connsiteX0" fmla="*/ 0 w 1689100"/>
              <a:gd name="connsiteY0" fmla="*/ 48698 h 255145"/>
              <a:gd name="connsiteX1" fmla="*/ 114300 w 1689100"/>
              <a:gd name="connsiteY1" fmla="*/ 147123 h 255145"/>
              <a:gd name="connsiteX2" fmla="*/ 568325 w 1689100"/>
              <a:gd name="connsiteY2" fmla="*/ 118548 h 255145"/>
              <a:gd name="connsiteX3" fmla="*/ 647700 w 1689100"/>
              <a:gd name="connsiteY3" fmla="*/ 67748 h 255145"/>
              <a:gd name="connsiteX4" fmla="*/ 758825 w 1689100"/>
              <a:gd name="connsiteY4" fmla="*/ 128073 h 255145"/>
              <a:gd name="connsiteX5" fmla="*/ 1123950 w 1689100"/>
              <a:gd name="connsiteY5" fmla="*/ 166173 h 255145"/>
              <a:gd name="connsiteX6" fmla="*/ 1403350 w 1689100"/>
              <a:gd name="connsiteY6" fmla="*/ 255073 h 255145"/>
              <a:gd name="connsiteX7" fmla="*/ 1689100 w 1689100"/>
              <a:gd name="connsiteY7" fmla="*/ 150298 h 255145"/>
              <a:gd name="connsiteX8" fmla="*/ 828675 w 1689100"/>
              <a:gd name="connsiteY8" fmla="*/ 4248 h 255145"/>
              <a:gd name="connsiteX9" fmla="*/ 0 w 1689100"/>
              <a:gd name="connsiteY9" fmla="*/ 48698 h 255145"/>
              <a:gd name="connsiteX0" fmla="*/ 0 w 1689100"/>
              <a:gd name="connsiteY0" fmla="*/ 48698 h 255145"/>
              <a:gd name="connsiteX1" fmla="*/ 114300 w 1689100"/>
              <a:gd name="connsiteY1" fmla="*/ 147123 h 255145"/>
              <a:gd name="connsiteX2" fmla="*/ 568325 w 1689100"/>
              <a:gd name="connsiteY2" fmla="*/ 118548 h 255145"/>
              <a:gd name="connsiteX3" fmla="*/ 650081 w 1689100"/>
              <a:gd name="connsiteY3" fmla="*/ 79654 h 255145"/>
              <a:gd name="connsiteX4" fmla="*/ 758825 w 1689100"/>
              <a:gd name="connsiteY4" fmla="*/ 128073 h 255145"/>
              <a:gd name="connsiteX5" fmla="*/ 1123950 w 1689100"/>
              <a:gd name="connsiteY5" fmla="*/ 166173 h 255145"/>
              <a:gd name="connsiteX6" fmla="*/ 1403350 w 1689100"/>
              <a:gd name="connsiteY6" fmla="*/ 255073 h 255145"/>
              <a:gd name="connsiteX7" fmla="*/ 1689100 w 1689100"/>
              <a:gd name="connsiteY7" fmla="*/ 150298 h 255145"/>
              <a:gd name="connsiteX8" fmla="*/ 828675 w 1689100"/>
              <a:gd name="connsiteY8" fmla="*/ 4248 h 255145"/>
              <a:gd name="connsiteX9" fmla="*/ 0 w 1689100"/>
              <a:gd name="connsiteY9" fmla="*/ 48698 h 255145"/>
              <a:gd name="connsiteX0" fmla="*/ 0 w 1689100"/>
              <a:gd name="connsiteY0" fmla="*/ 48698 h 255145"/>
              <a:gd name="connsiteX1" fmla="*/ 114300 w 1689100"/>
              <a:gd name="connsiteY1" fmla="*/ 147123 h 255145"/>
              <a:gd name="connsiteX2" fmla="*/ 568325 w 1689100"/>
              <a:gd name="connsiteY2" fmla="*/ 118548 h 255145"/>
              <a:gd name="connsiteX3" fmla="*/ 650081 w 1689100"/>
              <a:gd name="connsiteY3" fmla="*/ 79654 h 255145"/>
              <a:gd name="connsiteX4" fmla="*/ 744537 w 1689100"/>
              <a:gd name="connsiteY4" fmla="*/ 128073 h 255145"/>
              <a:gd name="connsiteX5" fmla="*/ 1123950 w 1689100"/>
              <a:gd name="connsiteY5" fmla="*/ 166173 h 255145"/>
              <a:gd name="connsiteX6" fmla="*/ 1403350 w 1689100"/>
              <a:gd name="connsiteY6" fmla="*/ 255073 h 255145"/>
              <a:gd name="connsiteX7" fmla="*/ 1689100 w 1689100"/>
              <a:gd name="connsiteY7" fmla="*/ 150298 h 255145"/>
              <a:gd name="connsiteX8" fmla="*/ 828675 w 1689100"/>
              <a:gd name="connsiteY8" fmla="*/ 4248 h 255145"/>
              <a:gd name="connsiteX9" fmla="*/ 0 w 1689100"/>
              <a:gd name="connsiteY9" fmla="*/ 48698 h 255145"/>
              <a:gd name="connsiteX0" fmla="*/ 0 w 1689100"/>
              <a:gd name="connsiteY0" fmla="*/ 48698 h 255145"/>
              <a:gd name="connsiteX1" fmla="*/ 114300 w 1689100"/>
              <a:gd name="connsiteY1" fmla="*/ 147123 h 255145"/>
              <a:gd name="connsiteX2" fmla="*/ 568325 w 1689100"/>
              <a:gd name="connsiteY2" fmla="*/ 118548 h 255145"/>
              <a:gd name="connsiteX3" fmla="*/ 650081 w 1689100"/>
              <a:gd name="connsiteY3" fmla="*/ 79654 h 255145"/>
              <a:gd name="connsiteX4" fmla="*/ 744537 w 1689100"/>
              <a:gd name="connsiteY4" fmla="*/ 128073 h 255145"/>
              <a:gd name="connsiteX5" fmla="*/ 1123950 w 1689100"/>
              <a:gd name="connsiteY5" fmla="*/ 166173 h 255145"/>
              <a:gd name="connsiteX6" fmla="*/ 1403350 w 1689100"/>
              <a:gd name="connsiteY6" fmla="*/ 255073 h 255145"/>
              <a:gd name="connsiteX7" fmla="*/ 1689100 w 1689100"/>
              <a:gd name="connsiteY7" fmla="*/ 150298 h 255145"/>
              <a:gd name="connsiteX8" fmla="*/ 828675 w 1689100"/>
              <a:gd name="connsiteY8" fmla="*/ 4248 h 255145"/>
              <a:gd name="connsiteX9" fmla="*/ 0 w 1689100"/>
              <a:gd name="connsiteY9" fmla="*/ 48698 h 25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9100" h="255145">
                <a:moveTo>
                  <a:pt x="0" y="48698"/>
                </a:moveTo>
                <a:lnTo>
                  <a:pt x="114300" y="147123"/>
                </a:lnTo>
                <a:cubicBezTo>
                  <a:pt x="440267" y="102673"/>
                  <a:pt x="416983" y="128073"/>
                  <a:pt x="568325" y="118548"/>
                </a:cubicBezTo>
                <a:cubicBezTo>
                  <a:pt x="594783" y="101615"/>
                  <a:pt x="620712" y="78067"/>
                  <a:pt x="650081" y="79654"/>
                </a:cubicBezTo>
                <a:cubicBezTo>
                  <a:pt x="679450" y="81241"/>
                  <a:pt x="717549" y="114051"/>
                  <a:pt x="744537" y="128073"/>
                </a:cubicBezTo>
                <a:cubicBezTo>
                  <a:pt x="823912" y="144477"/>
                  <a:pt x="1014148" y="145006"/>
                  <a:pt x="1123950" y="166173"/>
                </a:cubicBezTo>
                <a:cubicBezTo>
                  <a:pt x="1233752" y="187340"/>
                  <a:pt x="1309158" y="257719"/>
                  <a:pt x="1403350" y="255073"/>
                </a:cubicBezTo>
                <a:cubicBezTo>
                  <a:pt x="1524000" y="236023"/>
                  <a:pt x="1628775" y="216973"/>
                  <a:pt x="1689100" y="150298"/>
                </a:cubicBezTo>
                <a:cubicBezTo>
                  <a:pt x="1593321" y="108494"/>
                  <a:pt x="1110192" y="21181"/>
                  <a:pt x="828675" y="4248"/>
                </a:cubicBezTo>
                <a:cubicBezTo>
                  <a:pt x="547158" y="-12685"/>
                  <a:pt x="119062" y="24886"/>
                  <a:pt x="0" y="48698"/>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324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C9355C-855A-4260-B8B0-15201C344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885" y="0"/>
            <a:ext cx="6412230" cy="6858000"/>
          </a:xfrm>
          <a:prstGeom prst="rect">
            <a:avLst/>
          </a:prstGeom>
        </p:spPr>
      </p:pic>
      <p:sp>
        <p:nvSpPr>
          <p:cNvPr id="2" name="Text Placeholder 1"/>
          <p:cNvSpPr>
            <a:spLocks noGrp="1"/>
          </p:cNvSpPr>
          <p:nvPr>
            <p:ph type="body" sz="quarter" idx="10"/>
          </p:nvPr>
        </p:nvSpPr>
        <p:spPr/>
        <p:txBody>
          <a:bodyPr/>
          <a:lstStyle/>
          <a:p>
            <a:r>
              <a:rPr lang="en-US" dirty="0"/>
              <a:t>Statue of an anguished man rending his garment</a:t>
            </a:r>
          </a:p>
        </p:txBody>
      </p:sp>
      <p:sp>
        <p:nvSpPr>
          <p:cNvPr id="3" name="Text Placeholder 2"/>
          <p:cNvSpPr>
            <a:spLocks noGrp="1"/>
          </p:cNvSpPr>
          <p:nvPr>
            <p:ph type="body" sz="quarter" idx="12"/>
          </p:nvPr>
        </p:nvSpPr>
        <p:spPr/>
        <p:txBody>
          <a:bodyPr/>
          <a:lstStyle/>
          <a:p>
            <a:r>
              <a:rPr lang="en-US" dirty="0"/>
              <a:t>4:12</a:t>
            </a:r>
          </a:p>
        </p:txBody>
      </p:sp>
      <p:sp>
        <p:nvSpPr>
          <p:cNvPr id="4" name="Title 3"/>
          <p:cNvSpPr>
            <a:spLocks noGrp="1"/>
          </p:cNvSpPr>
          <p:nvPr>
            <p:ph type="title"/>
          </p:nvPr>
        </p:nvSpPr>
        <p:spPr/>
        <p:txBody>
          <a:bodyPr/>
          <a:lstStyle/>
          <a:p>
            <a:r>
              <a:rPr lang="en-US" dirty="0"/>
              <a:t>With his clothes rent, and dirt on his head</a:t>
            </a:r>
          </a:p>
        </p:txBody>
      </p:sp>
    </p:spTree>
    <p:extLst>
      <p:ext uri="{BB962C8B-B14F-4D97-AF65-F5344CB8AC3E}">
        <p14:creationId xmlns:p14="http://schemas.microsoft.com/office/powerpoint/2010/main" val="8799131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LBL\02 Samaria and the Center\Shiloh\Shiloh ruins from north, tb0518080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8158"/>
            <a:ext cx="9144000" cy="612168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Ruins of Shiloh (from the north)</a:t>
            </a:r>
          </a:p>
        </p:txBody>
      </p:sp>
      <p:sp>
        <p:nvSpPr>
          <p:cNvPr id="4" name="Text Placeholder 3"/>
          <p:cNvSpPr>
            <a:spLocks noGrp="1"/>
          </p:cNvSpPr>
          <p:nvPr>
            <p:ph type="body" sz="quarter" idx="12"/>
          </p:nvPr>
        </p:nvSpPr>
        <p:spPr/>
        <p:txBody>
          <a:bodyPr/>
          <a:lstStyle/>
          <a:p>
            <a:r>
              <a:rPr lang="en-US"/>
              <a:t>4:13</a:t>
            </a:r>
            <a:endParaRPr lang="en-US" dirty="0"/>
          </a:p>
        </p:txBody>
      </p:sp>
      <p:sp>
        <p:nvSpPr>
          <p:cNvPr id="2" name="Title 1"/>
          <p:cNvSpPr>
            <a:spLocks noGrp="1"/>
          </p:cNvSpPr>
          <p:nvPr>
            <p:ph type="title"/>
          </p:nvPr>
        </p:nvSpPr>
        <p:spPr/>
        <p:txBody>
          <a:bodyPr/>
          <a:lstStyle/>
          <a:p>
            <a:r>
              <a:rPr lang="en-US" dirty="0"/>
              <a:t>Eli was sitting on his seat by the road, watching; for his heart trembled for the ark of God</a:t>
            </a:r>
          </a:p>
        </p:txBody>
      </p:sp>
    </p:spTree>
    <p:extLst>
      <p:ext uri="{BB962C8B-B14F-4D97-AF65-F5344CB8AC3E}">
        <p14:creationId xmlns:p14="http://schemas.microsoft.com/office/powerpoint/2010/main" val="3546953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5A2699-DB14-4FEC-813C-3410DB3085FD}"/>
              </a:ext>
            </a:extLst>
          </p:cNvPr>
          <p:cNvPicPr>
            <a:picLocks noChangeAspect="1"/>
          </p:cNvPicPr>
          <p:nvPr/>
        </p:nvPicPr>
        <p:blipFill rotWithShape="1">
          <a:blip r:embed="rId3">
            <a:extLst>
              <a:ext uri="{28A0092B-C50C-407E-A947-70E740481C1C}">
                <a14:useLocalDpi xmlns:a14="http://schemas.microsoft.com/office/drawing/2010/main" val="0"/>
              </a:ext>
            </a:extLst>
          </a:blip>
          <a:srcRect b="7129"/>
          <a:stretch/>
        </p:blipFill>
        <p:spPr>
          <a:xfrm>
            <a:off x="-16598" y="-1"/>
            <a:ext cx="9182340" cy="6648451"/>
          </a:xfrm>
          <a:prstGeom prst="rect">
            <a:avLst/>
          </a:prstGeom>
        </p:spPr>
      </p:pic>
      <p:sp>
        <p:nvSpPr>
          <p:cNvPr id="3" name="Text Placeholder 2"/>
          <p:cNvSpPr>
            <a:spLocks noGrp="1"/>
          </p:cNvSpPr>
          <p:nvPr>
            <p:ph type="body" sz="quarter" idx="10"/>
          </p:nvPr>
        </p:nvSpPr>
        <p:spPr/>
        <p:txBody>
          <a:bodyPr/>
          <a:lstStyle/>
          <a:p>
            <a:r>
              <a:rPr lang="en-US" dirty="0"/>
              <a:t>Map of the battle of Aphek, 1104 BC</a:t>
            </a:r>
          </a:p>
        </p:txBody>
      </p:sp>
      <p:sp>
        <p:nvSpPr>
          <p:cNvPr id="4" name="Text Placeholder 3"/>
          <p:cNvSpPr>
            <a:spLocks noGrp="1"/>
          </p:cNvSpPr>
          <p:nvPr>
            <p:ph type="body" sz="quarter" idx="12"/>
          </p:nvPr>
        </p:nvSpPr>
        <p:spPr/>
        <p:txBody>
          <a:bodyPr/>
          <a:lstStyle/>
          <a:p>
            <a:r>
              <a:rPr lang="en-US"/>
              <a:t>4:1</a:t>
            </a:r>
            <a:endParaRPr lang="en-US" dirty="0"/>
          </a:p>
        </p:txBody>
      </p:sp>
      <p:sp>
        <p:nvSpPr>
          <p:cNvPr id="2" name="Title 1"/>
          <p:cNvSpPr>
            <a:spLocks noGrp="1"/>
          </p:cNvSpPr>
          <p:nvPr>
            <p:ph type="title"/>
          </p:nvPr>
        </p:nvSpPr>
        <p:spPr/>
        <p:txBody>
          <a:bodyPr/>
          <a:lstStyle/>
          <a:p>
            <a:r>
              <a:rPr lang="en-US" dirty="0"/>
              <a:t>Israel went out to meet the Philistines in battle and encamped beside Ebenezer</a:t>
            </a:r>
          </a:p>
        </p:txBody>
      </p:sp>
    </p:spTree>
    <p:extLst>
      <p:ext uri="{BB962C8B-B14F-4D97-AF65-F5344CB8AC3E}">
        <p14:creationId xmlns:p14="http://schemas.microsoft.com/office/powerpoint/2010/main" val="6284542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03 Museums 2014\Greek Islands Museums\Heraklion Museum, Crete\Stone stool from Poros, Heraklion, 16th c BC, tb041504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Stone seat from </a:t>
            </a:r>
            <a:r>
              <a:rPr lang="en-US" dirty="0" err="1"/>
              <a:t>Poros</a:t>
            </a:r>
            <a:r>
              <a:rPr lang="en-US" dirty="0"/>
              <a:t>, Heraklion, 16th century BC</a:t>
            </a:r>
          </a:p>
        </p:txBody>
      </p:sp>
      <p:sp>
        <p:nvSpPr>
          <p:cNvPr id="4" name="Text Placeholder 3"/>
          <p:cNvSpPr>
            <a:spLocks noGrp="1"/>
          </p:cNvSpPr>
          <p:nvPr>
            <p:ph type="body" sz="quarter" idx="12"/>
          </p:nvPr>
        </p:nvSpPr>
        <p:spPr/>
        <p:txBody>
          <a:bodyPr/>
          <a:lstStyle/>
          <a:p>
            <a:r>
              <a:rPr lang="en-US"/>
              <a:t>4:13</a:t>
            </a:r>
            <a:endParaRPr lang="en-US" dirty="0"/>
          </a:p>
        </p:txBody>
      </p:sp>
      <p:sp>
        <p:nvSpPr>
          <p:cNvPr id="2" name="Title 1"/>
          <p:cNvSpPr>
            <a:spLocks noGrp="1"/>
          </p:cNvSpPr>
          <p:nvPr>
            <p:ph type="title"/>
          </p:nvPr>
        </p:nvSpPr>
        <p:spPr/>
        <p:txBody>
          <a:bodyPr/>
          <a:lstStyle/>
          <a:p>
            <a:r>
              <a:rPr lang="en-US" dirty="0"/>
              <a:t>Eli was sitting on his seat by the road, watching; for his heart trembled for the ark of God</a:t>
            </a:r>
          </a:p>
        </p:txBody>
      </p:sp>
    </p:spTree>
    <p:extLst>
      <p:ext uri="{BB962C8B-B14F-4D97-AF65-F5344CB8AC3E}">
        <p14:creationId xmlns:p14="http://schemas.microsoft.com/office/powerpoint/2010/main" val="14516226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04 0Adds 2012\07 Egypt\Egyptian Museum in Cairo\Valley of the Kings, Tutankhamun stool, wood painted white, adr160319484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978" b="8102"/>
          <a:stretch/>
        </p:blipFill>
        <p:spPr bwMode="auto">
          <a:xfrm>
            <a:off x="0" y="136186"/>
            <a:ext cx="9144000" cy="65758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Tutankhamun stool, wood painted white, from King Tutankhamun’s tomb, 14th century BC</a:t>
            </a:r>
          </a:p>
        </p:txBody>
      </p:sp>
      <p:sp>
        <p:nvSpPr>
          <p:cNvPr id="4" name="Text Placeholder 3"/>
          <p:cNvSpPr>
            <a:spLocks noGrp="1"/>
          </p:cNvSpPr>
          <p:nvPr>
            <p:ph type="body" sz="quarter" idx="12"/>
          </p:nvPr>
        </p:nvSpPr>
        <p:spPr/>
        <p:txBody>
          <a:bodyPr/>
          <a:lstStyle/>
          <a:p>
            <a:r>
              <a:rPr lang="en-US"/>
              <a:t>4:13</a:t>
            </a:r>
            <a:endParaRPr lang="en-US" dirty="0"/>
          </a:p>
        </p:txBody>
      </p:sp>
      <p:sp>
        <p:nvSpPr>
          <p:cNvPr id="2" name="Title 1"/>
          <p:cNvSpPr>
            <a:spLocks noGrp="1"/>
          </p:cNvSpPr>
          <p:nvPr>
            <p:ph type="title"/>
          </p:nvPr>
        </p:nvSpPr>
        <p:spPr/>
        <p:txBody>
          <a:bodyPr/>
          <a:lstStyle/>
          <a:p>
            <a:r>
              <a:rPr lang="en-US" dirty="0"/>
              <a:t>Eli was sitting on his seat by the road, watching; for his heart trembled for the ark of God</a:t>
            </a:r>
          </a:p>
        </p:txBody>
      </p:sp>
    </p:spTree>
    <p:extLst>
      <p:ext uri="{BB962C8B-B14F-4D97-AF65-F5344CB8AC3E}">
        <p14:creationId xmlns:p14="http://schemas.microsoft.com/office/powerpoint/2010/main" val="4186836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95EEC0-923A-4941-AB76-CE56F08EA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3" name="Text Placeholder 2"/>
          <p:cNvSpPr>
            <a:spLocks noGrp="1"/>
          </p:cNvSpPr>
          <p:nvPr>
            <p:ph type="body" sz="quarter" idx="10"/>
          </p:nvPr>
        </p:nvSpPr>
        <p:spPr/>
        <p:txBody>
          <a:bodyPr/>
          <a:lstStyle/>
          <a:p>
            <a:r>
              <a:rPr lang="en-US" dirty="0"/>
              <a:t>Shiloh (aerial view from the northeast)</a:t>
            </a:r>
          </a:p>
        </p:txBody>
      </p:sp>
      <p:sp>
        <p:nvSpPr>
          <p:cNvPr id="4" name="Text Placeholder 3"/>
          <p:cNvSpPr>
            <a:spLocks noGrp="1"/>
          </p:cNvSpPr>
          <p:nvPr>
            <p:ph type="body" sz="quarter" idx="12"/>
          </p:nvPr>
        </p:nvSpPr>
        <p:spPr/>
        <p:txBody>
          <a:bodyPr/>
          <a:lstStyle/>
          <a:p>
            <a:r>
              <a:rPr lang="en-US" dirty="0"/>
              <a:t>4:13</a:t>
            </a:r>
          </a:p>
        </p:txBody>
      </p:sp>
      <p:sp>
        <p:nvSpPr>
          <p:cNvPr id="2" name="Title 1"/>
          <p:cNvSpPr>
            <a:spLocks noGrp="1"/>
          </p:cNvSpPr>
          <p:nvPr>
            <p:ph type="title"/>
          </p:nvPr>
        </p:nvSpPr>
        <p:spPr/>
        <p:txBody>
          <a:bodyPr/>
          <a:lstStyle/>
          <a:p>
            <a:r>
              <a:rPr lang="en-US" dirty="0"/>
              <a:t>Then the man came to tell it in the city, and all the city cried out</a:t>
            </a:r>
          </a:p>
        </p:txBody>
      </p:sp>
    </p:spTree>
    <p:extLst>
      <p:ext uri="{BB962C8B-B14F-4D97-AF65-F5344CB8AC3E}">
        <p14:creationId xmlns:p14="http://schemas.microsoft.com/office/powerpoint/2010/main" val="5035571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95EEC0-923A-4941-AB76-CE56F08EA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3" name="Text Placeholder 2"/>
          <p:cNvSpPr>
            <a:spLocks noGrp="1"/>
          </p:cNvSpPr>
          <p:nvPr>
            <p:ph type="body" sz="quarter" idx="10"/>
          </p:nvPr>
        </p:nvSpPr>
        <p:spPr/>
        <p:txBody>
          <a:bodyPr/>
          <a:lstStyle/>
          <a:p>
            <a:r>
              <a:rPr lang="en-US" dirty="0"/>
              <a:t>Shiloh (aerial view from the northeast)</a:t>
            </a:r>
          </a:p>
        </p:txBody>
      </p:sp>
      <p:sp>
        <p:nvSpPr>
          <p:cNvPr id="4" name="Text Placeholder 3"/>
          <p:cNvSpPr>
            <a:spLocks noGrp="1"/>
          </p:cNvSpPr>
          <p:nvPr>
            <p:ph type="body" sz="quarter" idx="12"/>
          </p:nvPr>
        </p:nvSpPr>
        <p:spPr/>
        <p:txBody>
          <a:bodyPr/>
          <a:lstStyle/>
          <a:p>
            <a:r>
              <a:rPr lang="en-US" dirty="0"/>
              <a:t>4:13</a:t>
            </a:r>
          </a:p>
        </p:txBody>
      </p:sp>
      <p:sp>
        <p:nvSpPr>
          <p:cNvPr id="2" name="Title 1"/>
          <p:cNvSpPr>
            <a:spLocks noGrp="1"/>
          </p:cNvSpPr>
          <p:nvPr>
            <p:ph type="title"/>
          </p:nvPr>
        </p:nvSpPr>
        <p:spPr/>
        <p:txBody>
          <a:bodyPr/>
          <a:lstStyle/>
          <a:p>
            <a:r>
              <a:rPr lang="en-US" dirty="0"/>
              <a:t>Then the man came to tell it in the city, and all the city cried out</a:t>
            </a:r>
          </a:p>
        </p:txBody>
      </p:sp>
      <p:sp>
        <p:nvSpPr>
          <p:cNvPr id="7" name="Freeform: Shape 6">
            <a:extLst>
              <a:ext uri="{FF2B5EF4-FFF2-40B4-BE49-F238E27FC236}">
                <a16:creationId xmlns:a16="http://schemas.microsoft.com/office/drawing/2014/main" id="{317C8F31-D096-401D-A1EE-7756BC66EEDA}"/>
              </a:ext>
            </a:extLst>
          </p:cNvPr>
          <p:cNvSpPr/>
          <p:nvPr/>
        </p:nvSpPr>
        <p:spPr>
          <a:xfrm>
            <a:off x="2389313" y="2529331"/>
            <a:ext cx="6743015" cy="1548811"/>
          </a:xfrm>
          <a:custGeom>
            <a:avLst/>
            <a:gdLst>
              <a:gd name="connsiteX0" fmla="*/ 6203092 w 6203092"/>
              <a:gd name="connsiteY0" fmla="*/ 1112108 h 1556952"/>
              <a:gd name="connsiteX1" fmla="*/ 4794421 w 6203092"/>
              <a:gd name="connsiteY1" fmla="*/ 790833 h 1556952"/>
              <a:gd name="connsiteX2" fmla="*/ 2965621 w 6203092"/>
              <a:gd name="connsiteY2" fmla="*/ 247135 h 1556952"/>
              <a:gd name="connsiteX3" fmla="*/ 1606378 w 6203092"/>
              <a:gd name="connsiteY3" fmla="*/ 98854 h 1556952"/>
              <a:gd name="connsiteX4" fmla="*/ 543697 w 6203092"/>
              <a:gd name="connsiteY4" fmla="*/ 0 h 1556952"/>
              <a:gd name="connsiteX5" fmla="*/ 0 w 6203092"/>
              <a:gd name="connsiteY5" fmla="*/ 148281 h 1556952"/>
              <a:gd name="connsiteX6" fmla="*/ 0 w 6203092"/>
              <a:gd name="connsiteY6" fmla="*/ 395416 h 1556952"/>
              <a:gd name="connsiteX7" fmla="*/ 593124 w 6203092"/>
              <a:gd name="connsiteY7" fmla="*/ 642552 h 1556952"/>
              <a:gd name="connsiteX8" fmla="*/ 1482811 w 6203092"/>
              <a:gd name="connsiteY8" fmla="*/ 1161535 h 1556952"/>
              <a:gd name="connsiteX9" fmla="*/ 2224216 w 6203092"/>
              <a:gd name="connsiteY9" fmla="*/ 1556952 h 1556952"/>
              <a:gd name="connsiteX0" fmla="*/ 6203092 w 6203092"/>
              <a:gd name="connsiteY0" fmla="*/ 1112108 h 1556952"/>
              <a:gd name="connsiteX1" fmla="*/ 4794421 w 6203092"/>
              <a:gd name="connsiteY1" fmla="*/ 790833 h 1556952"/>
              <a:gd name="connsiteX2" fmla="*/ 1606378 w 6203092"/>
              <a:gd name="connsiteY2" fmla="*/ 98854 h 1556952"/>
              <a:gd name="connsiteX3" fmla="*/ 543697 w 6203092"/>
              <a:gd name="connsiteY3" fmla="*/ 0 h 1556952"/>
              <a:gd name="connsiteX4" fmla="*/ 0 w 6203092"/>
              <a:gd name="connsiteY4" fmla="*/ 148281 h 1556952"/>
              <a:gd name="connsiteX5" fmla="*/ 0 w 6203092"/>
              <a:gd name="connsiteY5" fmla="*/ 395416 h 1556952"/>
              <a:gd name="connsiteX6" fmla="*/ 593124 w 6203092"/>
              <a:gd name="connsiteY6" fmla="*/ 642552 h 1556952"/>
              <a:gd name="connsiteX7" fmla="*/ 1482811 w 6203092"/>
              <a:gd name="connsiteY7" fmla="*/ 1161535 h 1556952"/>
              <a:gd name="connsiteX8" fmla="*/ 2224216 w 6203092"/>
              <a:gd name="connsiteY8" fmla="*/ 1556952 h 1556952"/>
              <a:gd name="connsiteX0" fmla="*/ 6660292 w 6660292"/>
              <a:gd name="connsiteY0" fmla="*/ 1429608 h 1556952"/>
              <a:gd name="connsiteX1" fmla="*/ 4794421 w 6660292"/>
              <a:gd name="connsiteY1" fmla="*/ 790833 h 1556952"/>
              <a:gd name="connsiteX2" fmla="*/ 1606378 w 6660292"/>
              <a:gd name="connsiteY2" fmla="*/ 98854 h 1556952"/>
              <a:gd name="connsiteX3" fmla="*/ 543697 w 6660292"/>
              <a:gd name="connsiteY3" fmla="*/ 0 h 1556952"/>
              <a:gd name="connsiteX4" fmla="*/ 0 w 6660292"/>
              <a:gd name="connsiteY4" fmla="*/ 148281 h 1556952"/>
              <a:gd name="connsiteX5" fmla="*/ 0 w 6660292"/>
              <a:gd name="connsiteY5" fmla="*/ 395416 h 1556952"/>
              <a:gd name="connsiteX6" fmla="*/ 593124 w 6660292"/>
              <a:gd name="connsiteY6" fmla="*/ 642552 h 1556952"/>
              <a:gd name="connsiteX7" fmla="*/ 1482811 w 6660292"/>
              <a:gd name="connsiteY7" fmla="*/ 1161535 h 1556952"/>
              <a:gd name="connsiteX8" fmla="*/ 2224216 w 6660292"/>
              <a:gd name="connsiteY8" fmla="*/ 1556952 h 1556952"/>
              <a:gd name="connsiteX0" fmla="*/ 6660292 w 6660292"/>
              <a:gd name="connsiteY0" fmla="*/ 1429608 h 1556952"/>
              <a:gd name="connsiteX1" fmla="*/ 1606378 w 6660292"/>
              <a:gd name="connsiteY1" fmla="*/ 98854 h 1556952"/>
              <a:gd name="connsiteX2" fmla="*/ 543697 w 6660292"/>
              <a:gd name="connsiteY2" fmla="*/ 0 h 1556952"/>
              <a:gd name="connsiteX3" fmla="*/ 0 w 6660292"/>
              <a:gd name="connsiteY3" fmla="*/ 148281 h 1556952"/>
              <a:gd name="connsiteX4" fmla="*/ 0 w 6660292"/>
              <a:gd name="connsiteY4" fmla="*/ 395416 h 1556952"/>
              <a:gd name="connsiteX5" fmla="*/ 593124 w 6660292"/>
              <a:gd name="connsiteY5" fmla="*/ 642552 h 1556952"/>
              <a:gd name="connsiteX6" fmla="*/ 1482811 w 6660292"/>
              <a:gd name="connsiteY6" fmla="*/ 1161535 h 1556952"/>
              <a:gd name="connsiteX7" fmla="*/ 2224216 w 6660292"/>
              <a:gd name="connsiteY7" fmla="*/ 1556952 h 1556952"/>
              <a:gd name="connsiteX0" fmla="*/ 6660292 w 6660292"/>
              <a:gd name="connsiteY0" fmla="*/ 1429608 h 1556952"/>
              <a:gd name="connsiteX1" fmla="*/ 543697 w 6660292"/>
              <a:gd name="connsiteY1" fmla="*/ 0 h 1556952"/>
              <a:gd name="connsiteX2" fmla="*/ 0 w 6660292"/>
              <a:gd name="connsiteY2" fmla="*/ 148281 h 1556952"/>
              <a:gd name="connsiteX3" fmla="*/ 0 w 6660292"/>
              <a:gd name="connsiteY3" fmla="*/ 395416 h 1556952"/>
              <a:gd name="connsiteX4" fmla="*/ 593124 w 6660292"/>
              <a:gd name="connsiteY4" fmla="*/ 642552 h 1556952"/>
              <a:gd name="connsiteX5" fmla="*/ 1482811 w 6660292"/>
              <a:gd name="connsiteY5" fmla="*/ 1161535 h 1556952"/>
              <a:gd name="connsiteX6" fmla="*/ 2224216 w 6660292"/>
              <a:gd name="connsiteY6" fmla="*/ 1556952 h 1556952"/>
              <a:gd name="connsiteX0" fmla="*/ 6771861 w 6771861"/>
              <a:gd name="connsiteY0" fmla="*/ 1505858 h 1633202"/>
              <a:gd name="connsiteX1" fmla="*/ 655266 w 6771861"/>
              <a:gd name="connsiteY1" fmla="*/ 76250 h 1633202"/>
              <a:gd name="connsiteX2" fmla="*/ 111569 w 6771861"/>
              <a:gd name="connsiteY2" fmla="*/ 224531 h 1633202"/>
              <a:gd name="connsiteX3" fmla="*/ 111569 w 6771861"/>
              <a:gd name="connsiteY3" fmla="*/ 471666 h 1633202"/>
              <a:gd name="connsiteX4" fmla="*/ 704693 w 6771861"/>
              <a:gd name="connsiteY4" fmla="*/ 718802 h 1633202"/>
              <a:gd name="connsiteX5" fmla="*/ 1594380 w 6771861"/>
              <a:gd name="connsiteY5" fmla="*/ 1237785 h 1633202"/>
              <a:gd name="connsiteX6" fmla="*/ 2335785 w 6771861"/>
              <a:gd name="connsiteY6" fmla="*/ 1633202 h 1633202"/>
              <a:gd name="connsiteX0" fmla="*/ 6807818 w 6807818"/>
              <a:gd name="connsiteY0" fmla="*/ 1467805 h 1595149"/>
              <a:gd name="connsiteX1" fmla="*/ 691223 w 6807818"/>
              <a:gd name="connsiteY1" fmla="*/ 38197 h 1595149"/>
              <a:gd name="connsiteX2" fmla="*/ 147526 w 6807818"/>
              <a:gd name="connsiteY2" fmla="*/ 433613 h 1595149"/>
              <a:gd name="connsiteX3" fmla="*/ 740650 w 6807818"/>
              <a:gd name="connsiteY3" fmla="*/ 680749 h 1595149"/>
              <a:gd name="connsiteX4" fmla="*/ 1630337 w 6807818"/>
              <a:gd name="connsiteY4" fmla="*/ 1199732 h 1595149"/>
              <a:gd name="connsiteX5" fmla="*/ 2371742 w 6807818"/>
              <a:gd name="connsiteY5" fmla="*/ 1595149 h 1595149"/>
              <a:gd name="connsiteX0" fmla="*/ 6834817 w 6834817"/>
              <a:gd name="connsiteY0" fmla="*/ 1374063 h 1590307"/>
              <a:gd name="connsiteX1" fmla="*/ 692822 w 6834817"/>
              <a:gd name="connsiteY1" fmla="*/ 33355 h 1590307"/>
              <a:gd name="connsiteX2" fmla="*/ 149125 w 6834817"/>
              <a:gd name="connsiteY2" fmla="*/ 428771 h 1590307"/>
              <a:gd name="connsiteX3" fmla="*/ 742249 w 6834817"/>
              <a:gd name="connsiteY3" fmla="*/ 675907 h 1590307"/>
              <a:gd name="connsiteX4" fmla="*/ 1631936 w 6834817"/>
              <a:gd name="connsiteY4" fmla="*/ 1194890 h 1590307"/>
              <a:gd name="connsiteX5" fmla="*/ 2373341 w 6834817"/>
              <a:gd name="connsiteY5" fmla="*/ 1590307 h 1590307"/>
              <a:gd name="connsiteX0" fmla="*/ 6834817 w 6834817"/>
              <a:gd name="connsiteY0" fmla="*/ 1374063 h 1590307"/>
              <a:gd name="connsiteX1" fmla="*/ 692822 w 6834817"/>
              <a:gd name="connsiteY1" fmla="*/ 33355 h 1590307"/>
              <a:gd name="connsiteX2" fmla="*/ 149125 w 6834817"/>
              <a:gd name="connsiteY2" fmla="*/ 428771 h 1590307"/>
              <a:gd name="connsiteX3" fmla="*/ 742249 w 6834817"/>
              <a:gd name="connsiteY3" fmla="*/ 675907 h 1590307"/>
              <a:gd name="connsiteX4" fmla="*/ 1631936 w 6834817"/>
              <a:gd name="connsiteY4" fmla="*/ 1194890 h 1590307"/>
              <a:gd name="connsiteX5" fmla="*/ 2373341 w 6834817"/>
              <a:gd name="connsiteY5" fmla="*/ 1590307 h 1590307"/>
              <a:gd name="connsiteX0" fmla="*/ 6869289 w 6869289"/>
              <a:gd name="connsiteY0" fmla="*/ 1370739 h 1586983"/>
              <a:gd name="connsiteX1" fmla="*/ 727294 w 6869289"/>
              <a:gd name="connsiteY1" fmla="*/ 30031 h 1586983"/>
              <a:gd name="connsiteX2" fmla="*/ 183597 w 6869289"/>
              <a:gd name="connsiteY2" fmla="*/ 425447 h 1586983"/>
              <a:gd name="connsiteX3" fmla="*/ 776721 w 6869289"/>
              <a:gd name="connsiteY3" fmla="*/ 672583 h 1586983"/>
              <a:gd name="connsiteX4" fmla="*/ 1666408 w 6869289"/>
              <a:gd name="connsiteY4" fmla="*/ 1191566 h 1586983"/>
              <a:gd name="connsiteX5" fmla="*/ 2407813 w 6869289"/>
              <a:gd name="connsiteY5" fmla="*/ 1586983 h 1586983"/>
              <a:gd name="connsiteX0" fmla="*/ 6855533 w 6855533"/>
              <a:gd name="connsiteY0" fmla="*/ 1373944 h 1590188"/>
              <a:gd name="connsiteX1" fmla="*/ 713538 w 6855533"/>
              <a:gd name="connsiteY1" fmla="*/ 33236 h 1590188"/>
              <a:gd name="connsiteX2" fmla="*/ 169841 w 6855533"/>
              <a:gd name="connsiteY2" fmla="*/ 428652 h 1590188"/>
              <a:gd name="connsiteX3" fmla="*/ 1093165 w 6855533"/>
              <a:gd name="connsiteY3" fmla="*/ 663088 h 1590188"/>
              <a:gd name="connsiteX4" fmla="*/ 1652652 w 6855533"/>
              <a:gd name="connsiteY4" fmla="*/ 1194771 h 1590188"/>
              <a:gd name="connsiteX5" fmla="*/ 2394057 w 6855533"/>
              <a:gd name="connsiteY5" fmla="*/ 1590188 h 1590188"/>
              <a:gd name="connsiteX0" fmla="*/ 6862856 w 6862856"/>
              <a:gd name="connsiteY0" fmla="*/ 1367493 h 1583737"/>
              <a:gd name="connsiteX1" fmla="*/ 720861 w 6862856"/>
              <a:gd name="connsiteY1" fmla="*/ 26785 h 1583737"/>
              <a:gd name="connsiteX2" fmla="*/ 164464 w 6862856"/>
              <a:gd name="connsiteY2" fmla="*/ 485701 h 1583737"/>
              <a:gd name="connsiteX3" fmla="*/ 1100488 w 6862856"/>
              <a:gd name="connsiteY3" fmla="*/ 656637 h 1583737"/>
              <a:gd name="connsiteX4" fmla="*/ 1659975 w 6862856"/>
              <a:gd name="connsiteY4" fmla="*/ 1188320 h 1583737"/>
              <a:gd name="connsiteX5" fmla="*/ 2401380 w 6862856"/>
              <a:gd name="connsiteY5" fmla="*/ 1583737 h 1583737"/>
              <a:gd name="connsiteX0" fmla="*/ 6704791 w 6704791"/>
              <a:gd name="connsiteY0" fmla="*/ 1342988 h 1559232"/>
              <a:gd name="connsiteX1" fmla="*/ 1191963 w 6704791"/>
              <a:gd name="connsiteY1" fmla="*/ 333510 h 1559232"/>
              <a:gd name="connsiteX2" fmla="*/ 562796 w 6704791"/>
              <a:gd name="connsiteY2" fmla="*/ 2280 h 1559232"/>
              <a:gd name="connsiteX3" fmla="*/ 6399 w 6704791"/>
              <a:gd name="connsiteY3" fmla="*/ 461196 h 1559232"/>
              <a:gd name="connsiteX4" fmla="*/ 942423 w 6704791"/>
              <a:gd name="connsiteY4" fmla="*/ 632132 h 1559232"/>
              <a:gd name="connsiteX5" fmla="*/ 1501910 w 6704791"/>
              <a:gd name="connsiteY5" fmla="*/ 1163815 h 1559232"/>
              <a:gd name="connsiteX6" fmla="*/ 2243315 w 6704791"/>
              <a:gd name="connsiteY6" fmla="*/ 1559232 h 1559232"/>
              <a:gd name="connsiteX0" fmla="*/ 6862856 w 6862856"/>
              <a:gd name="connsiteY0" fmla="*/ 1367492 h 1583736"/>
              <a:gd name="connsiteX1" fmla="*/ 720861 w 6862856"/>
              <a:gd name="connsiteY1" fmla="*/ 26784 h 1583736"/>
              <a:gd name="connsiteX2" fmla="*/ 164464 w 6862856"/>
              <a:gd name="connsiteY2" fmla="*/ 485700 h 1583736"/>
              <a:gd name="connsiteX3" fmla="*/ 1100488 w 6862856"/>
              <a:gd name="connsiteY3" fmla="*/ 656636 h 1583736"/>
              <a:gd name="connsiteX4" fmla="*/ 1659975 w 6862856"/>
              <a:gd name="connsiteY4" fmla="*/ 1188319 h 1583736"/>
              <a:gd name="connsiteX5" fmla="*/ 2401380 w 6862856"/>
              <a:gd name="connsiteY5" fmla="*/ 1583736 h 1583736"/>
              <a:gd name="connsiteX0" fmla="*/ 6701605 w 6701605"/>
              <a:gd name="connsiteY0" fmla="*/ 1186492 h 1402736"/>
              <a:gd name="connsiteX1" fmla="*/ 978710 w 6701605"/>
              <a:gd name="connsiteY1" fmla="*/ 36284 h 1402736"/>
              <a:gd name="connsiteX2" fmla="*/ 3213 w 6701605"/>
              <a:gd name="connsiteY2" fmla="*/ 304700 h 1402736"/>
              <a:gd name="connsiteX3" fmla="*/ 939237 w 6701605"/>
              <a:gd name="connsiteY3" fmla="*/ 475636 h 1402736"/>
              <a:gd name="connsiteX4" fmla="*/ 1498724 w 6701605"/>
              <a:gd name="connsiteY4" fmla="*/ 1007319 h 1402736"/>
              <a:gd name="connsiteX5" fmla="*/ 2240129 w 6701605"/>
              <a:gd name="connsiteY5" fmla="*/ 1402736 h 1402736"/>
              <a:gd name="connsiteX0" fmla="*/ 6699443 w 6699443"/>
              <a:gd name="connsiteY0" fmla="*/ 1241468 h 1457712"/>
              <a:gd name="connsiteX1" fmla="*/ 976548 w 6699443"/>
              <a:gd name="connsiteY1" fmla="*/ 91260 h 1457712"/>
              <a:gd name="connsiteX2" fmla="*/ 1051 w 6699443"/>
              <a:gd name="connsiteY2" fmla="*/ 359676 h 1457712"/>
              <a:gd name="connsiteX3" fmla="*/ 937075 w 6699443"/>
              <a:gd name="connsiteY3" fmla="*/ 530612 h 1457712"/>
              <a:gd name="connsiteX4" fmla="*/ 1496562 w 6699443"/>
              <a:gd name="connsiteY4" fmla="*/ 1062295 h 1457712"/>
              <a:gd name="connsiteX5" fmla="*/ 2237967 w 6699443"/>
              <a:gd name="connsiteY5" fmla="*/ 1457712 h 1457712"/>
              <a:gd name="connsiteX0" fmla="*/ 6701604 w 6701604"/>
              <a:gd name="connsiteY0" fmla="*/ 1186492 h 1402736"/>
              <a:gd name="connsiteX1" fmla="*/ 978709 w 6701604"/>
              <a:gd name="connsiteY1" fmla="*/ 36284 h 1402736"/>
              <a:gd name="connsiteX2" fmla="*/ 3212 w 6701604"/>
              <a:gd name="connsiteY2" fmla="*/ 304700 h 1402736"/>
              <a:gd name="connsiteX3" fmla="*/ 939236 w 6701604"/>
              <a:gd name="connsiteY3" fmla="*/ 475636 h 1402736"/>
              <a:gd name="connsiteX4" fmla="*/ 1498723 w 6701604"/>
              <a:gd name="connsiteY4" fmla="*/ 1007319 h 1402736"/>
              <a:gd name="connsiteX5" fmla="*/ 2240128 w 6701604"/>
              <a:gd name="connsiteY5" fmla="*/ 1402736 h 1402736"/>
              <a:gd name="connsiteX0" fmla="*/ 6731793 w 6731793"/>
              <a:gd name="connsiteY0" fmla="*/ 1183338 h 1399582"/>
              <a:gd name="connsiteX1" fmla="*/ 1008898 w 6731793"/>
              <a:gd name="connsiteY1" fmla="*/ 33130 h 1399582"/>
              <a:gd name="connsiteX2" fmla="*/ 33401 w 6731793"/>
              <a:gd name="connsiteY2" fmla="*/ 301546 h 1399582"/>
              <a:gd name="connsiteX3" fmla="*/ 969425 w 6731793"/>
              <a:gd name="connsiteY3" fmla="*/ 472482 h 1399582"/>
              <a:gd name="connsiteX4" fmla="*/ 1528912 w 6731793"/>
              <a:gd name="connsiteY4" fmla="*/ 1004165 h 1399582"/>
              <a:gd name="connsiteX5" fmla="*/ 2270317 w 6731793"/>
              <a:gd name="connsiteY5" fmla="*/ 1399582 h 1399582"/>
              <a:gd name="connsiteX0" fmla="*/ 6731793 w 6731793"/>
              <a:gd name="connsiteY0" fmla="*/ 1183338 h 1399582"/>
              <a:gd name="connsiteX1" fmla="*/ 1008898 w 6731793"/>
              <a:gd name="connsiteY1" fmla="*/ 33130 h 1399582"/>
              <a:gd name="connsiteX2" fmla="*/ 33401 w 6731793"/>
              <a:gd name="connsiteY2" fmla="*/ 301546 h 1399582"/>
              <a:gd name="connsiteX3" fmla="*/ 969425 w 6731793"/>
              <a:gd name="connsiteY3" fmla="*/ 472482 h 1399582"/>
              <a:gd name="connsiteX4" fmla="*/ 1528912 w 6731793"/>
              <a:gd name="connsiteY4" fmla="*/ 1004165 h 1399582"/>
              <a:gd name="connsiteX5" fmla="*/ 2270317 w 6731793"/>
              <a:gd name="connsiteY5" fmla="*/ 1399582 h 1399582"/>
              <a:gd name="connsiteX0" fmla="*/ 6731793 w 6731793"/>
              <a:gd name="connsiteY0" fmla="*/ 1183338 h 1399582"/>
              <a:gd name="connsiteX1" fmla="*/ 1008898 w 6731793"/>
              <a:gd name="connsiteY1" fmla="*/ 33130 h 1399582"/>
              <a:gd name="connsiteX2" fmla="*/ 33401 w 6731793"/>
              <a:gd name="connsiteY2" fmla="*/ 301546 h 1399582"/>
              <a:gd name="connsiteX3" fmla="*/ 969425 w 6731793"/>
              <a:gd name="connsiteY3" fmla="*/ 472482 h 1399582"/>
              <a:gd name="connsiteX4" fmla="*/ 1528912 w 6731793"/>
              <a:gd name="connsiteY4" fmla="*/ 1004165 h 1399582"/>
              <a:gd name="connsiteX5" fmla="*/ 2270317 w 6731793"/>
              <a:gd name="connsiteY5" fmla="*/ 1399582 h 1399582"/>
              <a:gd name="connsiteX0" fmla="*/ 6731793 w 6731793"/>
              <a:gd name="connsiteY0" fmla="*/ 1183338 h 1399582"/>
              <a:gd name="connsiteX1" fmla="*/ 1008898 w 6731793"/>
              <a:gd name="connsiteY1" fmla="*/ 33130 h 1399582"/>
              <a:gd name="connsiteX2" fmla="*/ 33401 w 6731793"/>
              <a:gd name="connsiteY2" fmla="*/ 301546 h 1399582"/>
              <a:gd name="connsiteX3" fmla="*/ 969425 w 6731793"/>
              <a:gd name="connsiteY3" fmla="*/ 472482 h 1399582"/>
              <a:gd name="connsiteX4" fmla="*/ 1699026 w 6731793"/>
              <a:gd name="connsiteY4" fmla="*/ 963799 h 1399582"/>
              <a:gd name="connsiteX5" fmla="*/ 1528912 w 6731793"/>
              <a:gd name="connsiteY5" fmla="*/ 1004165 h 1399582"/>
              <a:gd name="connsiteX6" fmla="*/ 2270317 w 6731793"/>
              <a:gd name="connsiteY6" fmla="*/ 1399582 h 1399582"/>
              <a:gd name="connsiteX0" fmla="*/ 6731793 w 6731793"/>
              <a:gd name="connsiteY0" fmla="*/ 1183338 h 1399582"/>
              <a:gd name="connsiteX1" fmla="*/ 1008898 w 6731793"/>
              <a:gd name="connsiteY1" fmla="*/ 33130 h 1399582"/>
              <a:gd name="connsiteX2" fmla="*/ 33401 w 6731793"/>
              <a:gd name="connsiteY2" fmla="*/ 301546 h 1399582"/>
              <a:gd name="connsiteX3" fmla="*/ 969425 w 6731793"/>
              <a:gd name="connsiteY3" fmla="*/ 472482 h 1399582"/>
              <a:gd name="connsiteX4" fmla="*/ 1528912 w 6731793"/>
              <a:gd name="connsiteY4" fmla="*/ 1004165 h 1399582"/>
              <a:gd name="connsiteX5" fmla="*/ 2270317 w 6731793"/>
              <a:gd name="connsiteY5" fmla="*/ 1399582 h 1399582"/>
              <a:gd name="connsiteX0" fmla="*/ 6731793 w 6731793"/>
              <a:gd name="connsiteY0" fmla="*/ 1183338 h 1399582"/>
              <a:gd name="connsiteX1" fmla="*/ 1008898 w 6731793"/>
              <a:gd name="connsiteY1" fmla="*/ 33130 h 1399582"/>
              <a:gd name="connsiteX2" fmla="*/ 33401 w 6731793"/>
              <a:gd name="connsiteY2" fmla="*/ 301546 h 1399582"/>
              <a:gd name="connsiteX3" fmla="*/ 969425 w 6731793"/>
              <a:gd name="connsiteY3" fmla="*/ 472482 h 1399582"/>
              <a:gd name="connsiteX4" fmla="*/ 1528912 w 6731793"/>
              <a:gd name="connsiteY4" fmla="*/ 1004165 h 1399582"/>
              <a:gd name="connsiteX5" fmla="*/ 1676166 w 6731793"/>
              <a:gd name="connsiteY5" fmla="*/ 971419 h 1399582"/>
              <a:gd name="connsiteX6" fmla="*/ 2270317 w 6731793"/>
              <a:gd name="connsiteY6" fmla="*/ 1399582 h 1399582"/>
              <a:gd name="connsiteX0" fmla="*/ 6731793 w 6731793"/>
              <a:gd name="connsiteY0" fmla="*/ 1183338 h 1399582"/>
              <a:gd name="connsiteX1" fmla="*/ 1008898 w 6731793"/>
              <a:gd name="connsiteY1" fmla="*/ 33130 h 1399582"/>
              <a:gd name="connsiteX2" fmla="*/ 33401 w 6731793"/>
              <a:gd name="connsiteY2" fmla="*/ 301546 h 1399582"/>
              <a:gd name="connsiteX3" fmla="*/ 969425 w 6731793"/>
              <a:gd name="connsiteY3" fmla="*/ 472482 h 1399582"/>
              <a:gd name="connsiteX4" fmla="*/ 1528912 w 6731793"/>
              <a:gd name="connsiteY4" fmla="*/ 1004165 h 1399582"/>
              <a:gd name="connsiteX5" fmla="*/ 2270317 w 6731793"/>
              <a:gd name="connsiteY5" fmla="*/ 1399582 h 1399582"/>
              <a:gd name="connsiteX0" fmla="*/ 6731793 w 6731793"/>
              <a:gd name="connsiteY0" fmla="*/ 1183338 h 1399582"/>
              <a:gd name="connsiteX1" fmla="*/ 1008898 w 6731793"/>
              <a:gd name="connsiteY1" fmla="*/ 33130 h 1399582"/>
              <a:gd name="connsiteX2" fmla="*/ 33401 w 6731793"/>
              <a:gd name="connsiteY2" fmla="*/ 301546 h 1399582"/>
              <a:gd name="connsiteX3" fmla="*/ 969425 w 6731793"/>
              <a:gd name="connsiteY3" fmla="*/ 472482 h 1399582"/>
              <a:gd name="connsiteX4" fmla="*/ 1688932 w 6731793"/>
              <a:gd name="connsiteY4" fmla="*/ 935585 h 1399582"/>
              <a:gd name="connsiteX5" fmla="*/ 2270317 w 6731793"/>
              <a:gd name="connsiteY5" fmla="*/ 1399582 h 1399582"/>
              <a:gd name="connsiteX0" fmla="*/ 6698676 w 6698676"/>
              <a:gd name="connsiteY0" fmla="*/ 1187763 h 1404007"/>
              <a:gd name="connsiteX1" fmla="*/ 975781 w 6698676"/>
              <a:gd name="connsiteY1" fmla="*/ 37555 h 1404007"/>
              <a:gd name="connsiteX2" fmla="*/ 284 w 6698676"/>
              <a:gd name="connsiteY2" fmla="*/ 305971 h 1404007"/>
              <a:gd name="connsiteX3" fmla="*/ 882968 w 6698676"/>
              <a:gd name="connsiteY3" fmla="*/ 575967 h 1404007"/>
              <a:gd name="connsiteX4" fmla="*/ 1655815 w 6698676"/>
              <a:gd name="connsiteY4" fmla="*/ 940010 h 1404007"/>
              <a:gd name="connsiteX5" fmla="*/ 2237200 w 6698676"/>
              <a:gd name="connsiteY5" fmla="*/ 1404007 h 1404007"/>
              <a:gd name="connsiteX0" fmla="*/ 6722726 w 6722726"/>
              <a:gd name="connsiteY0" fmla="*/ 1186879 h 1403123"/>
              <a:gd name="connsiteX1" fmla="*/ 999831 w 6722726"/>
              <a:gd name="connsiteY1" fmla="*/ 36671 h 1403123"/>
              <a:gd name="connsiteX2" fmla="*/ 24334 w 6722726"/>
              <a:gd name="connsiteY2" fmla="*/ 305087 h 1403123"/>
              <a:gd name="connsiteX3" fmla="*/ 907018 w 6722726"/>
              <a:gd name="connsiteY3" fmla="*/ 575083 h 1403123"/>
              <a:gd name="connsiteX4" fmla="*/ 1679865 w 6722726"/>
              <a:gd name="connsiteY4" fmla="*/ 939126 h 1403123"/>
              <a:gd name="connsiteX5" fmla="*/ 2261250 w 6722726"/>
              <a:gd name="connsiteY5" fmla="*/ 1403123 h 1403123"/>
              <a:gd name="connsiteX0" fmla="*/ 6722726 w 6722726"/>
              <a:gd name="connsiteY0" fmla="*/ 1186879 h 1563143"/>
              <a:gd name="connsiteX1" fmla="*/ 999831 w 6722726"/>
              <a:gd name="connsiteY1" fmla="*/ 36671 h 1563143"/>
              <a:gd name="connsiteX2" fmla="*/ 24334 w 6722726"/>
              <a:gd name="connsiteY2" fmla="*/ 305087 h 1563143"/>
              <a:gd name="connsiteX3" fmla="*/ 907018 w 6722726"/>
              <a:gd name="connsiteY3" fmla="*/ 575083 h 1563143"/>
              <a:gd name="connsiteX4" fmla="*/ 1679865 w 6722726"/>
              <a:gd name="connsiteY4" fmla="*/ 939126 h 1563143"/>
              <a:gd name="connsiteX5" fmla="*/ 2832750 w 6722726"/>
              <a:gd name="connsiteY5" fmla="*/ 1563143 h 1563143"/>
              <a:gd name="connsiteX0" fmla="*/ 6722726 w 6722726"/>
              <a:gd name="connsiteY0" fmla="*/ 1186879 h 1601243"/>
              <a:gd name="connsiteX1" fmla="*/ 999831 w 6722726"/>
              <a:gd name="connsiteY1" fmla="*/ 36671 h 1601243"/>
              <a:gd name="connsiteX2" fmla="*/ 24334 w 6722726"/>
              <a:gd name="connsiteY2" fmla="*/ 305087 h 1601243"/>
              <a:gd name="connsiteX3" fmla="*/ 907018 w 6722726"/>
              <a:gd name="connsiteY3" fmla="*/ 575083 h 1601243"/>
              <a:gd name="connsiteX4" fmla="*/ 1679865 w 6722726"/>
              <a:gd name="connsiteY4" fmla="*/ 939126 h 1601243"/>
              <a:gd name="connsiteX5" fmla="*/ 3068970 w 6722726"/>
              <a:gd name="connsiteY5" fmla="*/ 1601243 h 1601243"/>
              <a:gd name="connsiteX0" fmla="*/ 6722726 w 6722726"/>
              <a:gd name="connsiteY0" fmla="*/ 1186879 h 1601243"/>
              <a:gd name="connsiteX1" fmla="*/ 999831 w 6722726"/>
              <a:gd name="connsiteY1" fmla="*/ 36671 h 1601243"/>
              <a:gd name="connsiteX2" fmla="*/ 24334 w 6722726"/>
              <a:gd name="connsiteY2" fmla="*/ 305087 h 1601243"/>
              <a:gd name="connsiteX3" fmla="*/ 907018 w 6722726"/>
              <a:gd name="connsiteY3" fmla="*/ 575083 h 1601243"/>
              <a:gd name="connsiteX4" fmla="*/ 1679865 w 6722726"/>
              <a:gd name="connsiteY4" fmla="*/ 939126 h 1601243"/>
              <a:gd name="connsiteX5" fmla="*/ 3068970 w 6722726"/>
              <a:gd name="connsiteY5" fmla="*/ 1601243 h 1601243"/>
              <a:gd name="connsiteX0" fmla="*/ 6722726 w 6722726"/>
              <a:gd name="connsiteY0" fmla="*/ 1186879 h 1601243"/>
              <a:gd name="connsiteX1" fmla="*/ 999831 w 6722726"/>
              <a:gd name="connsiteY1" fmla="*/ 36671 h 1601243"/>
              <a:gd name="connsiteX2" fmla="*/ 24334 w 6722726"/>
              <a:gd name="connsiteY2" fmla="*/ 305087 h 1601243"/>
              <a:gd name="connsiteX3" fmla="*/ 907018 w 6722726"/>
              <a:gd name="connsiteY3" fmla="*/ 575083 h 1601243"/>
              <a:gd name="connsiteX4" fmla="*/ 2022765 w 6722726"/>
              <a:gd name="connsiteY4" fmla="*/ 1022946 h 1601243"/>
              <a:gd name="connsiteX5" fmla="*/ 3068970 w 6722726"/>
              <a:gd name="connsiteY5" fmla="*/ 1601243 h 1601243"/>
              <a:gd name="connsiteX0" fmla="*/ 6722726 w 6722726"/>
              <a:gd name="connsiteY0" fmla="*/ 1186879 h 1601243"/>
              <a:gd name="connsiteX1" fmla="*/ 999831 w 6722726"/>
              <a:gd name="connsiteY1" fmla="*/ 36671 h 1601243"/>
              <a:gd name="connsiteX2" fmla="*/ 24334 w 6722726"/>
              <a:gd name="connsiteY2" fmla="*/ 305087 h 1601243"/>
              <a:gd name="connsiteX3" fmla="*/ 907018 w 6722726"/>
              <a:gd name="connsiteY3" fmla="*/ 575083 h 1601243"/>
              <a:gd name="connsiteX4" fmla="*/ 2022765 w 6722726"/>
              <a:gd name="connsiteY4" fmla="*/ 1022946 h 1601243"/>
              <a:gd name="connsiteX5" fmla="*/ 3046110 w 6722726"/>
              <a:gd name="connsiteY5" fmla="*/ 1601243 h 1601243"/>
              <a:gd name="connsiteX0" fmla="*/ 6722726 w 6722726"/>
              <a:gd name="connsiteY0" fmla="*/ 1186879 h 1601243"/>
              <a:gd name="connsiteX1" fmla="*/ 999831 w 6722726"/>
              <a:gd name="connsiteY1" fmla="*/ 36671 h 1601243"/>
              <a:gd name="connsiteX2" fmla="*/ 24334 w 6722726"/>
              <a:gd name="connsiteY2" fmla="*/ 305087 h 1601243"/>
              <a:gd name="connsiteX3" fmla="*/ 907018 w 6722726"/>
              <a:gd name="connsiteY3" fmla="*/ 575083 h 1601243"/>
              <a:gd name="connsiteX4" fmla="*/ 2022765 w 6722726"/>
              <a:gd name="connsiteY4" fmla="*/ 1022946 h 1601243"/>
              <a:gd name="connsiteX5" fmla="*/ 3046110 w 6722726"/>
              <a:gd name="connsiteY5" fmla="*/ 1601243 h 1601243"/>
              <a:gd name="connsiteX0" fmla="*/ 6722726 w 6722726"/>
              <a:gd name="connsiteY0" fmla="*/ 1186879 h 1601243"/>
              <a:gd name="connsiteX1" fmla="*/ 999831 w 6722726"/>
              <a:gd name="connsiteY1" fmla="*/ 36671 h 1601243"/>
              <a:gd name="connsiteX2" fmla="*/ 24334 w 6722726"/>
              <a:gd name="connsiteY2" fmla="*/ 305087 h 1601243"/>
              <a:gd name="connsiteX3" fmla="*/ 907018 w 6722726"/>
              <a:gd name="connsiteY3" fmla="*/ 575083 h 1601243"/>
              <a:gd name="connsiteX4" fmla="*/ 2022765 w 6722726"/>
              <a:gd name="connsiteY4" fmla="*/ 1022946 h 1601243"/>
              <a:gd name="connsiteX5" fmla="*/ 3046110 w 6722726"/>
              <a:gd name="connsiteY5" fmla="*/ 1601243 h 1601243"/>
              <a:gd name="connsiteX0" fmla="*/ 6701231 w 6701231"/>
              <a:gd name="connsiteY0" fmla="*/ 1162253 h 1576617"/>
              <a:gd name="connsiteX1" fmla="*/ 978336 w 6701231"/>
              <a:gd name="connsiteY1" fmla="*/ 12045 h 1576617"/>
              <a:gd name="connsiteX2" fmla="*/ 2839 w 6701231"/>
              <a:gd name="connsiteY2" fmla="*/ 280461 h 1576617"/>
              <a:gd name="connsiteX3" fmla="*/ 885523 w 6701231"/>
              <a:gd name="connsiteY3" fmla="*/ 550457 h 1576617"/>
              <a:gd name="connsiteX4" fmla="*/ 2001270 w 6701231"/>
              <a:gd name="connsiteY4" fmla="*/ 998320 h 1576617"/>
              <a:gd name="connsiteX5" fmla="*/ 3024615 w 6701231"/>
              <a:gd name="connsiteY5" fmla="*/ 1576617 h 1576617"/>
              <a:gd name="connsiteX0" fmla="*/ 6701387 w 6701387"/>
              <a:gd name="connsiteY0" fmla="*/ 1152225 h 1566589"/>
              <a:gd name="connsiteX1" fmla="*/ 978492 w 6701387"/>
              <a:gd name="connsiteY1" fmla="*/ 2017 h 1566589"/>
              <a:gd name="connsiteX2" fmla="*/ 2995 w 6701387"/>
              <a:gd name="connsiteY2" fmla="*/ 270433 h 1566589"/>
              <a:gd name="connsiteX3" fmla="*/ 885679 w 6701387"/>
              <a:gd name="connsiteY3" fmla="*/ 540429 h 1566589"/>
              <a:gd name="connsiteX4" fmla="*/ 2001426 w 6701387"/>
              <a:gd name="connsiteY4" fmla="*/ 988292 h 1566589"/>
              <a:gd name="connsiteX5" fmla="*/ 3024771 w 6701387"/>
              <a:gd name="connsiteY5" fmla="*/ 1566589 h 1566589"/>
              <a:gd name="connsiteX0" fmla="*/ 6698769 w 6698769"/>
              <a:gd name="connsiteY0" fmla="*/ 1099510 h 1513874"/>
              <a:gd name="connsiteX1" fmla="*/ 808234 w 6698769"/>
              <a:gd name="connsiteY1" fmla="*/ 2642 h 1513874"/>
              <a:gd name="connsiteX2" fmla="*/ 377 w 6698769"/>
              <a:gd name="connsiteY2" fmla="*/ 217718 h 1513874"/>
              <a:gd name="connsiteX3" fmla="*/ 883061 w 6698769"/>
              <a:gd name="connsiteY3" fmla="*/ 487714 h 1513874"/>
              <a:gd name="connsiteX4" fmla="*/ 1998808 w 6698769"/>
              <a:gd name="connsiteY4" fmla="*/ 935577 h 1513874"/>
              <a:gd name="connsiteX5" fmla="*/ 3022153 w 6698769"/>
              <a:gd name="connsiteY5" fmla="*/ 1513874 h 1513874"/>
              <a:gd name="connsiteX0" fmla="*/ 6743015 w 6743015"/>
              <a:gd name="connsiteY0" fmla="*/ 1067772 h 1548811"/>
              <a:gd name="connsiteX1" fmla="*/ 852480 w 6743015"/>
              <a:gd name="connsiteY1" fmla="*/ 37579 h 1548811"/>
              <a:gd name="connsiteX2" fmla="*/ 44623 w 6743015"/>
              <a:gd name="connsiteY2" fmla="*/ 252655 h 1548811"/>
              <a:gd name="connsiteX3" fmla="*/ 927307 w 6743015"/>
              <a:gd name="connsiteY3" fmla="*/ 522651 h 1548811"/>
              <a:gd name="connsiteX4" fmla="*/ 2043054 w 6743015"/>
              <a:gd name="connsiteY4" fmla="*/ 970514 h 1548811"/>
              <a:gd name="connsiteX5" fmla="*/ 3066399 w 6743015"/>
              <a:gd name="connsiteY5" fmla="*/ 1548811 h 1548811"/>
              <a:gd name="connsiteX0" fmla="*/ 6743015 w 6743015"/>
              <a:gd name="connsiteY0" fmla="*/ 1067772 h 1548811"/>
              <a:gd name="connsiteX1" fmla="*/ 852480 w 6743015"/>
              <a:gd name="connsiteY1" fmla="*/ 37579 h 1548811"/>
              <a:gd name="connsiteX2" fmla="*/ 44623 w 6743015"/>
              <a:gd name="connsiteY2" fmla="*/ 252655 h 1548811"/>
              <a:gd name="connsiteX3" fmla="*/ 927307 w 6743015"/>
              <a:gd name="connsiteY3" fmla="*/ 522651 h 1548811"/>
              <a:gd name="connsiteX4" fmla="*/ 2043054 w 6743015"/>
              <a:gd name="connsiteY4" fmla="*/ 970514 h 1548811"/>
              <a:gd name="connsiteX5" fmla="*/ 3066399 w 6743015"/>
              <a:gd name="connsiteY5" fmla="*/ 1548811 h 154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3015" h="1548811">
                <a:moveTo>
                  <a:pt x="6743015" y="1067772"/>
                </a:moveTo>
                <a:cubicBezTo>
                  <a:pt x="5387233" y="1083733"/>
                  <a:pt x="1968879" y="173432"/>
                  <a:pt x="852480" y="37579"/>
                </a:cubicBezTo>
                <a:cubicBezTo>
                  <a:pt x="-263919" y="-98274"/>
                  <a:pt x="32152" y="171810"/>
                  <a:pt x="44623" y="252655"/>
                </a:cubicBezTo>
                <a:cubicBezTo>
                  <a:pt x="57094" y="333500"/>
                  <a:pt x="594235" y="403008"/>
                  <a:pt x="927307" y="522651"/>
                </a:cubicBezTo>
                <a:cubicBezTo>
                  <a:pt x="1260379" y="642294"/>
                  <a:pt x="1945584" y="881008"/>
                  <a:pt x="2043054" y="970514"/>
                </a:cubicBezTo>
                <a:cubicBezTo>
                  <a:pt x="2427509" y="1079311"/>
                  <a:pt x="2553800" y="1496912"/>
                  <a:pt x="3066399" y="1548811"/>
                </a:cubicBezTo>
              </a:path>
            </a:pathLst>
          </a:custGeom>
          <a:noFill/>
          <a:ln w="25400" cmpd="sng">
            <a:solidFill>
              <a:srgbClr val="FEFF00"/>
            </a:solidFill>
            <a:prstDash val="dash"/>
            <a:tailEnd type="triangle"/>
          </a:ln>
          <a:effectLst>
            <a:glow rad="381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09450" y="3916418"/>
            <a:ext cx="1371600" cy="1028700"/>
          </a:xfrm>
          <a:prstGeom prst="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possible area of the tabernacle</a:t>
            </a:r>
          </a:p>
        </p:txBody>
      </p:sp>
      <p:sp>
        <p:nvSpPr>
          <p:cNvPr id="12" name="Rectangle 11"/>
          <p:cNvSpPr/>
          <p:nvPr/>
        </p:nvSpPr>
        <p:spPr>
          <a:xfrm>
            <a:off x="3243112" y="2991877"/>
            <a:ext cx="1371600" cy="249354"/>
          </a:xfrm>
          <a:prstGeom prst="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Tel Shiloh</a:t>
            </a:r>
          </a:p>
        </p:txBody>
      </p:sp>
      <p:sp>
        <p:nvSpPr>
          <p:cNvPr id="5" name="Freeform 4"/>
          <p:cNvSpPr/>
          <p:nvPr/>
        </p:nvSpPr>
        <p:spPr>
          <a:xfrm>
            <a:off x="5003800" y="3822700"/>
            <a:ext cx="1930400" cy="1244600"/>
          </a:xfrm>
          <a:custGeom>
            <a:avLst/>
            <a:gdLst>
              <a:gd name="connsiteX0" fmla="*/ 1244600 w 1930400"/>
              <a:gd name="connsiteY0" fmla="*/ 0 h 1244600"/>
              <a:gd name="connsiteX1" fmla="*/ 0 w 1930400"/>
              <a:gd name="connsiteY1" fmla="*/ 660400 h 1244600"/>
              <a:gd name="connsiteX2" fmla="*/ 457200 w 1930400"/>
              <a:gd name="connsiteY2" fmla="*/ 1244600 h 1244600"/>
              <a:gd name="connsiteX3" fmla="*/ 1930400 w 1930400"/>
              <a:gd name="connsiteY3" fmla="*/ 127000 h 1244600"/>
              <a:gd name="connsiteX4" fmla="*/ 1244600 w 1930400"/>
              <a:gd name="connsiteY4" fmla="*/ 0 h 124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00" h="1244600">
                <a:moveTo>
                  <a:pt x="1244600" y="0"/>
                </a:moveTo>
                <a:lnTo>
                  <a:pt x="0" y="660400"/>
                </a:lnTo>
                <a:lnTo>
                  <a:pt x="457200" y="1244600"/>
                </a:lnTo>
                <a:lnTo>
                  <a:pt x="1930400" y="127000"/>
                </a:lnTo>
                <a:lnTo>
                  <a:pt x="1244600" y="0"/>
                </a:ln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9">
            <a:extLst>
              <a:ext uri="{FF2B5EF4-FFF2-40B4-BE49-F238E27FC236}">
                <a16:creationId xmlns:a16="http://schemas.microsoft.com/office/drawing/2014/main" id="{83B3C58F-8B87-424F-99C1-C5561D538606}"/>
              </a:ext>
            </a:extLst>
          </p:cNvPr>
          <p:cNvSpPr>
            <a:spLocks noChangeShapeType="1"/>
          </p:cNvSpPr>
          <p:nvPr/>
        </p:nvSpPr>
        <p:spPr bwMode="auto">
          <a:xfrm flipH="1" flipV="1">
            <a:off x="6261099" y="4293896"/>
            <a:ext cx="899078" cy="136871"/>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5457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02 HVHL\49 American Colony Matson additional\Matson15k1\Crowds\Good Friday procession along Via Dolorosa Station 3, mat212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075"/>
            <a:ext cx="9144000" cy="6419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Crowd gathered in the Old City of Jerusalem, Good Friday, 1942</a:t>
            </a:r>
          </a:p>
        </p:txBody>
      </p:sp>
      <p:sp>
        <p:nvSpPr>
          <p:cNvPr id="4" name="Text Placeholder 3"/>
          <p:cNvSpPr>
            <a:spLocks noGrp="1"/>
          </p:cNvSpPr>
          <p:nvPr>
            <p:ph type="body" sz="quarter" idx="12"/>
          </p:nvPr>
        </p:nvSpPr>
        <p:spPr/>
        <p:txBody>
          <a:bodyPr/>
          <a:lstStyle/>
          <a:p>
            <a:r>
              <a:rPr lang="en-US" dirty="0"/>
              <a:t>4:13</a:t>
            </a:r>
          </a:p>
        </p:txBody>
      </p:sp>
      <p:sp>
        <p:nvSpPr>
          <p:cNvPr id="2" name="Title 1"/>
          <p:cNvSpPr>
            <a:spLocks noGrp="1"/>
          </p:cNvSpPr>
          <p:nvPr>
            <p:ph type="title"/>
          </p:nvPr>
        </p:nvSpPr>
        <p:spPr/>
        <p:txBody>
          <a:bodyPr/>
          <a:lstStyle/>
          <a:p>
            <a:r>
              <a:rPr lang="en-US" dirty="0"/>
              <a:t>Then the man came to tell it in the city, and all the city cried out</a:t>
            </a:r>
          </a:p>
        </p:txBody>
      </p:sp>
    </p:spTree>
    <p:extLst>
      <p:ext uri="{BB962C8B-B14F-4D97-AF65-F5344CB8AC3E}">
        <p14:creationId xmlns:p14="http://schemas.microsoft.com/office/powerpoint/2010/main" val="41173924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cuments\Bolen\02 HVHL\49 American Colony Matson additional\Matson15k1\People\Old man at Western Wall, mat16534.jpg"/>
          <p:cNvPicPr>
            <a:picLocks noChangeAspect="1" noChangeArrowheads="1"/>
          </p:cNvPicPr>
          <p:nvPr/>
        </p:nvPicPr>
        <p:blipFill rotWithShape="1">
          <a:blip r:embed="rId3">
            <a:extLst>
              <a:ext uri="{28A0092B-C50C-407E-A947-70E740481C1C}">
                <a14:useLocalDpi xmlns:a14="http://schemas.microsoft.com/office/drawing/2010/main" val="0"/>
              </a:ext>
            </a:extLst>
          </a:blip>
          <a:srcRect t="8885"/>
          <a:stretch/>
        </p:blipFill>
        <p:spPr bwMode="auto">
          <a:xfrm>
            <a:off x="0" y="171450"/>
            <a:ext cx="9144000" cy="6381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Old man at the Western Wall in Jerusalem, circa 1935</a:t>
            </a:r>
          </a:p>
        </p:txBody>
      </p:sp>
      <p:sp>
        <p:nvSpPr>
          <p:cNvPr id="4" name="Text Placeholder 3"/>
          <p:cNvSpPr>
            <a:spLocks noGrp="1"/>
          </p:cNvSpPr>
          <p:nvPr>
            <p:ph type="body" sz="quarter" idx="12"/>
          </p:nvPr>
        </p:nvSpPr>
        <p:spPr/>
        <p:txBody>
          <a:bodyPr/>
          <a:lstStyle/>
          <a:p>
            <a:r>
              <a:rPr lang="en-US" dirty="0"/>
              <a:t>4:14</a:t>
            </a:r>
          </a:p>
        </p:txBody>
      </p:sp>
      <p:sp>
        <p:nvSpPr>
          <p:cNvPr id="2" name="Title 1"/>
          <p:cNvSpPr>
            <a:spLocks noGrp="1"/>
          </p:cNvSpPr>
          <p:nvPr>
            <p:ph type="title"/>
          </p:nvPr>
        </p:nvSpPr>
        <p:spPr/>
        <p:txBody>
          <a:bodyPr/>
          <a:lstStyle/>
          <a:p>
            <a:r>
              <a:rPr lang="en-US" dirty="0"/>
              <a:t>Then the man came hurriedly and told Eli</a:t>
            </a:r>
          </a:p>
        </p:txBody>
      </p:sp>
    </p:spTree>
    <p:extLst>
      <p:ext uri="{BB962C8B-B14F-4D97-AF65-F5344CB8AC3E}">
        <p14:creationId xmlns:p14="http://schemas.microsoft.com/office/powerpoint/2010/main" val="18095714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PLBL\photochrom-greene\Traditional Life and People\Jewish men in Jerusalem, pcm027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490" b="2119"/>
          <a:stretch/>
        </p:blipFill>
        <p:spPr bwMode="auto">
          <a:xfrm>
            <a:off x="1877494" y="365760"/>
            <a:ext cx="5389012" cy="615391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Jewish men in Jerusalem</a:t>
            </a:r>
          </a:p>
        </p:txBody>
      </p:sp>
      <p:sp>
        <p:nvSpPr>
          <p:cNvPr id="4" name="Text Placeholder 3"/>
          <p:cNvSpPr>
            <a:spLocks noGrp="1"/>
          </p:cNvSpPr>
          <p:nvPr>
            <p:ph type="body" sz="quarter" idx="12"/>
          </p:nvPr>
        </p:nvSpPr>
        <p:spPr/>
        <p:txBody>
          <a:bodyPr/>
          <a:lstStyle/>
          <a:p>
            <a:r>
              <a:rPr lang="en-US"/>
              <a:t>4:15</a:t>
            </a:r>
            <a:endParaRPr lang="en-US" dirty="0"/>
          </a:p>
        </p:txBody>
      </p:sp>
      <p:sp>
        <p:nvSpPr>
          <p:cNvPr id="2" name="Title 1"/>
          <p:cNvSpPr>
            <a:spLocks noGrp="1"/>
          </p:cNvSpPr>
          <p:nvPr>
            <p:ph type="title"/>
          </p:nvPr>
        </p:nvSpPr>
        <p:spPr/>
        <p:txBody>
          <a:bodyPr/>
          <a:lstStyle/>
          <a:p>
            <a:r>
              <a:rPr lang="en-US" dirty="0"/>
              <a:t>Now Eli was ninety-eight years old; and his eyes were set, so that he could not see</a:t>
            </a:r>
          </a:p>
        </p:txBody>
      </p:sp>
    </p:spTree>
    <p:extLst>
      <p:ext uri="{BB962C8B-B14F-4D97-AF65-F5344CB8AC3E}">
        <p14:creationId xmlns:p14="http://schemas.microsoft.com/office/powerpoint/2010/main" val="28042099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61"/>
            <a:ext cx="9144000" cy="681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870A2507-6C80-4D95-B027-931DE1B39725}"/>
              </a:ext>
            </a:extLst>
          </p:cNvPr>
          <p:cNvSpPr>
            <a:spLocks noGrp="1"/>
          </p:cNvSpPr>
          <p:nvPr>
            <p:ph type="body" sz="quarter" idx="10"/>
          </p:nvPr>
        </p:nvSpPr>
        <p:spPr/>
        <p:txBody>
          <a:bodyPr/>
          <a:lstStyle/>
          <a:p>
            <a:r>
              <a:rPr lang="en-US" dirty="0"/>
              <a:t>Greek statuette of a runner, circa 100 BC</a:t>
            </a:r>
          </a:p>
        </p:txBody>
      </p:sp>
      <p:sp>
        <p:nvSpPr>
          <p:cNvPr id="3" name="Text Placeholder 2">
            <a:extLst>
              <a:ext uri="{FF2B5EF4-FFF2-40B4-BE49-F238E27FC236}">
                <a16:creationId xmlns:a16="http://schemas.microsoft.com/office/drawing/2014/main" id="{C8622930-C075-4D04-B54A-668A781F45E4}"/>
              </a:ext>
            </a:extLst>
          </p:cNvPr>
          <p:cNvSpPr>
            <a:spLocks noGrp="1"/>
          </p:cNvSpPr>
          <p:nvPr>
            <p:ph type="body" sz="quarter" idx="12"/>
          </p:nvPr>
        </p:nvSpPr>
        <p:spPr/>
        <p:txBody>
          <a:bodyPr/>
          <a:lstStyle/>
          <a:p>
            <a:r>
              <a:rPr lang="en-US" dirty="0"/>
              <a:t>4:16</a:t>
            </a:r>
          </a:p>
        </p:txBody>
      </p:sp>
      <p:sp>
        <p:nvSpPr>
          <p:cNvPr id="4" name="Title 3">
            <a:extLst>
              <a:ext uri="{FF2B5EF4-FFF2-40B4-BE49-F238E27FC236}">
                <a16:creationId xmlns:a16="http://schemas.microsoft.com/office/drawing/2014/main" id="{4E9A50A5-A466-4ADA-B39D-6B6E3EDD206B}"/>
              </a:ext>
            </a:extLst>
          </p:cNvPr>
          <p:cNvSpPr>
            <a:spLocks noGrp="1"/>
          </p:cNvSpPr>
          <p:nvPr>
            <p:ph type="title"/>
          </p:nvPr>
        </p:nvSpPr>
        <p:spPr/>
        <p:txBody>
          <a:bodyPr/>
          <a:lstStyle/>
          <a:p>
            <a:r>
              <a:rPr lang="en-US" dirty="0"/>
              <a:t>And the man said, “I am the one who came from the battle line; I escaped from it today”</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5938" y="3429000"/>
            <a:ext cx="33337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4107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Small </a:t>
            </a:r>
            <a:r>
              <a:rPr lang="en-US" dirty="0" err="1"/>
              <a:t>Pergamene</a:t>
            </a:r>
            <a:r>
              <a:rPr lang="en-US" dirty="0"/>
              <a:t> Votive Offering, 2nd century AD</a:t>
            </a:r>
          </a:p>
        </p:txBody>
      </p:sp>
      <p:sp>
        <p:nvSpPr>
          <p:cNvPr id="4" name="Text Placeholder 3"/>
          <p:cNvSpPr>
            <a:spLocks noGrp="1"/>
          </p:cNvSpPr>
          <p:nvPr>
            <p:ph type="body" sz="quarter" idx="12"/>
          </p:nvPr>
        </p:nvSpPr>
        <p:spPr/>
        <p:txBody>
          <a:bodyPr/>
          <a:lstStyle/>
          <a:p>
            <a:r>
              <a:rPr lang="en-US" dirty="0"/>
              <a:t>4:17</a:t>
            </a:r>
          </a:p>
        </p:txBody>
      </p:sp>
      <p:sp>
        <p:nvSpPr>
          <p:cNvPr id="2" name="Title 1"/>
          <p:cNvSpPr>
            <a:spLocks noGrp="1"/>
          </p:cNvSpPr>
          <p:nvPr>
            <p:ph type="title"/>
          </p:nvPr>
        </p:nvSpPr>
        <p:spPr/>
        <p:txBody>
          <a:bodyPr/>
          <a:lstStyle/>
          <a:p>
            <a:r>
              <a:rPr lang="en-US" dirty="0"/>
              <a:t>Israel has fled from before the Philistines . . . and Hophni and Phinehas are dead</a:t>
            </a:r>
          </a:p>
        </p:txBody>
      </p:sp>
      <p:pic>
        <p:nvPicPr>
          <p:cNvPr id="3074" name="Picture 2" descr="C:\Users\Kris\Documents\Bolen\04 0Adds 2012\19 Museum\Rome Museums\Naples Museum\Farnese Collection\Small Pergamene Votive Offering, 2nd c AD copy of 2nd c BC original, tb0515171472.jpg"/>
          <p:cNvPicPr>
            <a:picLocks noChangeAspect="1" noChangeArrowheads="1"/>
          </p:cNvPicPr>
          <p:nvPr/>
        </p:nvPicPr>
        <p:blipFill rotWithShape="1">
          <a:blip r:embed="rId3">
            <a:extLst>
              <a:ext uri="{28A0092B-C50C-407E-A947-70E740481C1C}">
                <a14:useLocalDpi xmlns:a14="http://schemas.microsoft.com/office/drawing/2010/main" val="0"/>
              </a:ext>
            </a:extLst>
          </a:blip>
          <a:srcRect l="5145" r="5650"/>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988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PCB size\Bible Lands Museum-pcb\Syria and Levant\Arslan Tash, orthostat with tribute bearers carrying box on poles, 800-750 BC, adr1806251447.jpg"/>
          <p:cNvPicPr>
            <a:picLocks noChangeAspect="1" noChangeArrowheads="1"/>
          </p:cNvPicPr>
          <p:nvPr/>
        </p:nvPicPr>
        <p:blipFill rotWithShape="1">
          <a:blip r:embed="rId3">
            <a:extLst>
              <a:ext uri="{28A0092B-C50C-407E-A947-70E740481C1C}">
                <a14:useLocalDpi xmlns:a14="http://schemas.microsoft.com/office/drawing/2010/main" val="0"/>
              </a:ext>
            </a:extLst>
          </a:blip>
          <a:srcRect b="446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Tribute bearers carrying a box on poles, from </a:t>
            </a:r>
            <a:r>
              <a:rPr lang="en-US" dirty="0" err="1"/>
              <a:t>Arslan</a:t>
            </a:r>
            <a:r>
              <a:rPr lang="en-US" dirty="0"/>
              <a:t> Tash, 8th century BC</a:t>
            </a:r>
          </a:p>
        </p:txBody>
      </p:sp>
      <p:sp>
        <p:nvSpPr>
          <p:cNvPr id="4" name="Text Placeholder 3"/>
          <p:cNvSpPr>
            <a:spLocks noGrp="1"/>
          </p:cNvSpPr>
          <p:nvPr>
            <p:ph type="body" sz="quarter" idx="12"/>
          </p:nvPr>
        </p:nvSpPr>
        <p:spPr/>
        <p:txBody>
          <a:bodyPr/>
          <a:lstStyle/>
          <a:p>
            <a:r>
              <a:rPr lang="en-US" dirty="0"/>
              <a:t>4:17</a:t>
            </a:r>
          </a:p>
        </p:txBody>
      </p:sp>
      <p:sp>
        <p:nvSpPr>
          <p:cNvPr id="2" name="Title 1"/>
          <p:cNvSpPr>
            <a:spLocks noGrp="1"/>
          </p:cNvSpPr>
          <p:nvPr>
            <p:ph type="title"/>
          </p:nvPr>
        </p:nvSpPr>
        <p:spPr/>
        <p:txBody>
          <a:bodyPr/>
          <a:lstStyle/>
          <a:p>
            <a:r>
              <a:rPr lang="en-US" dirty="0"/>
              <a:t>And also the ark of God has been taken</a:t>
            </a:r>
          </a:p>
        </p:txBody>
      </p:sp>
    </p:spTree>
    <p:extLst>
      <p:ext uri="{BB962C8B-B14F-4D97-AF65-F5344CB8AC3E}">
        <p14:creationId xmlns:p14="http://schemas.microsoft.com/office/powerpoint/2010/main" val="1476626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PLBL\02 Samaria and the Center\Sharon Plain\Izbet Sartah, Ebenezer, Israelite grain silo, four-room house, tb0501066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43" b="15001"/>
          <a:stretch/>
        </p:blipFill>
        <p:spPr bwMode="auto">
          <a:xfrm>
            <a:off x="1842250" y="365760"/>
            <a:ext cx="5459500" cy="615391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Israelite grain silo and four-room house at Izbet Sartah (Ebenezer)</a:t>
            </a:r>
          </a:p>
        </p:txBody>
      </p:sp>
      <p:sp>
        <p:nvSpPr>
          <p:cNvPr id="4" name="Text Placeholder 3"/>
          <p:cNvSpPr>
            <a:spLocks noGrp="1"/>
          </p:cNvSpPr>
          <p:nvPr>
            <p:ph type="body" sz="quarter" idx="12"/>
          </p:nvPr>
        </p:nvSpPr>
        <p:spPr/>
        <p:txBody>
          <a:bodyPr/>
          <a:lstStyle/>
          <a:p>
            <a:r>
              <a:rPr lang="en-US" dirty="0"/>
              <a:t>4:1</a:t>
            </a:r>
          </a:p>
        </p:txBody>
      </p:sp>
      <p:sp>
        <p:nvSpPr>
          <p:cNvPr id="2" name="Title 1"/>
          <p:cNvSpPr>
            <a:spLocks noGrp="1"/>
          </p:cNvSpPr>
          <p:nvPr>
            <p:ph type="title"/>
          </p:nvPr>
        </p:nvSpPr>
        <p:spPr/>
        <p:txBody>
          <a:bodyPr/>
          <a:lstStyle/>
          <a:p>
            <a:r>
              <a:rPr lang="en-US" dirty="0"/>
              <a:t>Israel went out to meet the Philistines in battle and encamped beside Ebenezer</a:t>
            </a:r>
          </a:p>
        </p:txBody>
      </p:sp>
    </p:spTree>
    <p:extLst>
      <p:ext uri="{BB962C8B-B14F-4D97-AF65-F5344CB8AC3E}">
        <p14:creationId xmlns:p14="http://schemas.microsoft.com/office/powerpoint/2010/main" val="11049667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Ark of the covenant replica in the Augusta Victoria Church, Jerusalem</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When he made mention of the ark of God</a:t>
            </a:r>
          </a:p>
        </p:txBody>
      </p:sp>
      <p:pic>
        <p:nvPicPr>
          <p:cNvPr id="3074" name="Picture 2" descr="C:\Users\Kris\Documents\Bolen\04 0Adds 2012\Israel2016\03 Jerusalem\Mount of Olives\Ark of Covenant replica in Augusta Victoria church, tb0601161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1638"/>
            <a:ext cx="9144000" cy="6053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535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8247"/>
            <a:ext cx="9144000" cy="6121506"/>
          </a:xfrm>
          <a:prstGeom prst="rect">
            <a:avLst/>
          </a:prstGeom>
        </p:spPr>
      </p:pic>
      <p:sp>
        <p:nvSpPr>
          <p:cNvPr id="3" name="Text Placeholder 2"/>
          <p:cNvSpPr>
            <a:spLocks noGrp="1"/>
          </p:cNvSpPr>
          <p:nvPr>
            <p:ph type="body" sz="quarter" idx="10"/>
          </p:nvPr>
        </p:nvSpPr>
        <p:spPr/>
        <p:txBody>
          <a:bodyPr/>
          <a:lstStyle/>
          <a:p>
            <a:r>
              <a:rPr lang="en-US" dirty="0"/>
              <a:t>City gate of Dan with podium for ruler</a:t>
            </a:r>
          </a:p>
        </p:txBody>
      </p:sp>
      <p:sp>
        <p:nvSpPr>
          <p:cNvPr id="8" name="Text Placeholder 7"/>
          <p:cNvSpPr>
            <a:spLocks noGrp="1"/>
          </p:cNvSpPr>
          <p:nvPr>
            <p:ph type="body" sz="quarter" idx="12"/>
          </p:nvPr>
        </p:nvSpPr>
        <p:spPr/>
        <p:txBody>
          <a:bodyPr/>
          <a:lstStyle/>
          <a:p>
            <a:r>
              <a:rPr lang="en-US" dirty="0"/>
              <a:t>4:18</a:t>
            </a:r>
          </a:p>
        </p:txBody>
      </p:sp>
      <p:sp>
        <p:nvSpPr>
          <p:cNvPr id="6" name="Title 5">
            <a:extLst>
              <a:ext uri="{FF2B5EF4-FFF2-40B4-BE49-F238E27FC236}">
                <a16:creationId xmlns:a16="http://schemas.microsoft.com/office/drawing/2014/main" id="{6DBD1822-4274-4CBB-9B95-EF2BBE407A00}"/>
              </a:ext>
            </a:extLst>
          </p:cNvPr>
          <p:cNvSpPr>
            <a:spLocks noGrp="1"/>
          </p:cNvSpPr>
          <p:nvPr>
            <p:ph type="title"/>
          </p:nvPr>
        </p:nvSpPr>
        <p:spPr/>
        <p:txBody>
          <a:bodyPr/>
          <a:lstStyle/>
          <a:p>
            <a:r>
              <a:rPr lang="en-US" dirty="0"/>
              <a:t>When he made mention of the ark of God, Eli fell off his seat backward by the side of the gate</a:t>
            </a:r>
          </a:p>
        </p:txBody>
      </p:sp>
    </p:spTree>
    <p:extLst>
      <p:ext uri="{BB962C8B-B14F-4D97-AF65-F5344CB8AC3E}">
        <p14:creationId xmlns:p14="http://schemas.microsoft.com/office/powerpoint/2010/main" val="10011594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Samaritan elder before the Passover service</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And his neck broke, and he died, for he was an old man, and heavy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188"/>
            <a:ext cx="9144000" cy="6135624"/>
          </a:xfrm>
          <a:prstGeom prst="rect">
            <a:avLst/>
          </a:prstGeom>
        </p:spPr>
      </p:pic>
    </p:spTree>
    <p:extLst>
      <p:ext uri="{BB962C8B-B14F-4D97-AF65-F5344CB8AC3E}">
        <p14:creationId xmlns:p14="http://schemas.microsoft.com/office/powerpoint/2010/main" val="16338956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01" r="906"/>
          <a:stretch/>
        </p:blipFill>
        <p:spPr>
          <a:xfrm>
            <a:off x="571499" y="0"/>
            <a:ext cx="8008621" cy="6858000"/>
          </a:xfrm>
          <a:prstGeom prst="rect">
            <a:avLst/>
          </a:prstGeom>
        </p:spPr>
      </p:pic>
      <p:sp>
        <p:nvSpPr>
          <p:cNvPr id="2" name="Text Placeholder 1"/>
          <p:cNvSpPr>
            <a:spLocks noGrp="1"/>
          </p:cNvSpPr>
          <p:nvPr>
            <p:ph type="body" sz="quarter" idx="10"/>
          </p:nvPr>
        </p:nvSpPr>
        <p:spPr/>
        <p:txBody>
          <a:bodyPr/>
          <a:lstStyle/>
          <a:p>
            <a:r>
              <a:rPr lang="en-US" dirty="0"/>
              <a:t>Illustration of Eli falling over dead</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And his neck broke, and he died, for he was an old man, and heavy</a:t>
            </a:r>
          </a:p>
        </p:txBody>
      </p:sp>
    </p:spTree>
    <p:extLst>
      <p:ext uri="{BB962C8B-B14F-4D97-AF65-F5344CB8AC3E}">
        <p14:creationId xmlns:p14="http://schemas.microsoft.com/office/powerpoint/2010/main" val="375335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cuments\Bolen\04 0Adds 2012\19 Museum\McKinny museums\Hecht Museum\Phoenician Exhibit with Achzib Cemetery\Phoenician female figurine, pregnant with hand on belly, 6th-5th c BC, cm1706260766.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139" b="6649"/>
          <a:stretch/>
        </p:blipFill>
        <p:spPr bwMode="auto">
          <a:xfrm>
            <a:off x="2184595" y="365761"/>
            <a:ext cx="4774811" cy="615391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Pregnant Phoenician female figurine, 6th–5th centuries BC</a:t>
            </a:r>
          </a:p>
        </p:txBody>
      </p:sp>
      <p:sp>
        <p:nvSpPr>
          <p:cNvPr id="3" name="Text Placeholder 2"/>
          <p:cNvSpPr>
            <a:spLocks noGrp="1"/>
          </p:cNvSpPr>
          <p:nvPr>
            <p:ph type="body" sz="quarter" idx="12"/>
          </p:nvPr>
        </p:nvSpPr>
        <p:spPr/>
        <p:txBody>
          <a:bodyPr/>
          <a:lstStyle/>
          <a:p>
            <a:r>
              <a:rPr lang="en-US" dirty="0"/>
              <a:t>4:19</a:t>
            </a:r>
          </a:p>
        </p:txBody>
      </p:sp>
      <p:sp>
        <p:nvSpPr>
          <p:cNvPr id="4" name="Title 3"/>
          <p:cNvSpPr>
            <a:spLocks noGrp="1"/>
          </p:cNvSpPr>
          <p:nvPr>
            <p:ph type="title"/>
          </p:nvPr>
        </p:nvSpPr>
        <p:spPr/>
        <p:txBody>
          <a:bodyPr/>
          <a:lstStyle/>
          <a:p>
            <a:r>
              <a:rPr lang="en-US" dirty="0"/>
              <a:t>And his daughter-in-law, Phinehas’s wife, was with child, near delivery</a:t>
            </a:r>
          </a:p>
        </p:txBody>
      </p:sp>
    </p:spTree>
    <p:extLst>
      <p:ext uri="{BB962C8B-B14F-4D97-AF65-F5344CB8AC3E}">
        <p14:creationId xmlns:p14="http://schemas.microsoft.com/office/powerpoint/2010/main" val="24788375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D582BB-76E0-473F-B97F-D934E14A1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1328"/>
            <a:ext cx="9144000" cy="3895344"/>
          </a:xfrm>
          <a:prstGeom prst="rect">
            <a:avLst/>
          </a:prstGeom>
        </p:spPr>
      </p:pic>
      <p:sp>
        <p:nvSpPr>
          <p:cNvPr id="2" name="Text Placeholder 1"/>
          <p:cNvSpPr>
            <a:spLocks noGrp="1"/>
          </p:cNvSpPr>
          <p:nvPr>
            <p:ph type="body" sz="quarter" idx="10"/>
          </p:nvPr>
        </p:nvSpPr>
        <p:spPr/>
        <p:txBody>
          <a:bodyPr/>
          <a:lstStyle/>
          <a:p>
            <a:r>
              <a:rPr lang="en-US" dirty="0"/>
              <a:t>Relief of an Egyptian woman giving birth with the aid of midwives, Ptolemaic period, 305–30 BC</a:t>
            </a:r>
          </a:p>
        </p:txBody>
      </p:sp>
      <p:sp>
        <p:nvSpPr>
          <p:cNvPr id="3" name="Text Placeholder 2"/>
          <p:cNvSpPr>
            <a:spLocks noGrp="1"/>
          </p:cNvSpPr>
          <p:nvPr>
            <p:ph type="body" sz="quarter" idx="12"/>
          </p:nvPr>
        </p:nvSpPr>
        <p:spPr/>
        <p:txBody>
          <a:bodyPr/>
          <a:lstStyle/>
          <a:p>
            <a:r>
              <a:rPr lang="en-US" dirty="0"/>
              <a:t>4:19</a:t>
            </a:r>
          </a:p>
        </p:txBody>
      </p:sp>
      <p:sp>
        <p:nvSpPr>
          <p:cNvPr id="4" name="Title 3"/>
          <p:cNvSpPr>
            <a:spLocks noGrp="1"/>
          </p:cNvSpPr>
          <p:nvPr>
            <p:ph type="title"/>
          </p:nvPr>
        </p:nvSpPr>
        <p:spPr/>
        <p:txBody>
          <a:bodyPr/>
          <a:lstStyle/>
          <a:p>
            <a:r>
              <a:rPr lang="en-US" dirty="0"/>
              <a:t>And his daughter-in-law, Phinehas’s wife, was with child, near delivery</a:t>
            </a:r>
          </a:p>
        </p:txBody>
      </p:sp>
    </p:spTree>
    <p:extLst>
      <p:ext uri="{BB962C8B-B14F-4D97-AF65-F5344CB8AC3E}">
        <p14:creationId xmlns:p14="http://schemas.microsoft.com/office/powerpoint/2010/main" val="9362097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cuments\Bolen\PCB size\Religions and Cult\Sea off Phoenician coast, midwife with woman giving birth, Persian period, 6th-5th c BC, adr1805228347.jpg"/>
          <p:cNvPicPr>
            <a:picLocks noChangeAspect="1" noChangeArrowheads="1"/>
          </p:cNvPicPr>
          <p:nvPr/>
        </p:nvPicPr>
        <p:blipFill rotWithShape="1">
          <a:blip r:embed="rId3">
            <a:extLst>
              <a:ext uri="{28A0092B-C50C-407E-A947-70E740481C1C}">
                <a14:useLocalDpi xmlns:a14="http://schemas.microsoft.com/office/drawing/2010/main" val="0"/>
              </a:ext>
            </a:extLst>
          </a:blip>
          <a:srcRect t="6298"/>
          <a:stretch/>
        </p:blipFill>
        <p:spPr bwMode="auto">
          <a:xfrm>
            <a:off x="0" y="0"/>
            <a:ext cx="9144000" cy="680243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Midwives with a woman giving birth, Persian period, 6th–5th century BC</a:t>
            </a:r>
          </a:p>
        </p:txBody>
      </p:sp>
      <p:sp>
        <p:nvSpPr>
          <p:cNvPr id="3" name="Text Placeholder 2"/>
          <p:cNvSpPr>
            <a:spLocks noGrp="1"/>
          </p:cNvSpPr>
          <p:nvPr>
            <p:ph type="body" sz="quarter" idx="12"/>
          </p:nvPr>
        </p:nvSpPr>
        <p:spPr/>
        <p:txBody>
          <a:bodyPr/>
          <a:lstStyle/>
          <a:p>
            <a:r>
              <a:rPr lang="en-US" dirty="0"/>
              <a:t>4:19</a:t>
            </a:r>
          </a:p>
        </p:txBody>
      </p:sp>
      <p:sp>
        <p:nvSpPr>
          <p:cNvPr id="4" name="Title 3"/>
          <p:cNvSpPr>
            <a:spLocks noGrp="1"/>
          </p:cNvSpPr>
          <p:nvPr>
            <p:ph type="title"/>
          </p:nvPr>
        </p:nvSpPr>
        <p:spPr/>
        <p:txBody>
          <a:bodyPr/>
          <a:lstStyle/>
          <a:p>
            <a:r>
              <a:rPr lang="en-US" dirty="0"/>
              <a:t>She kneeled down and gave birth, for her pains came upon her</a:t>
            </a:r>
          </a:p>
        </p:txBody>
      </p:sp>
    </p:spTree>
    <p:extLst>
      <p:ext uri="{BB962C8B-B14F-4D97-AF65-F5344CB8AC3E}">
        <p14:creationId xmlns:p14="http://schemas.microsoft.com/office/powerpoint/2010/main" val="25420064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ris\Documents\Bolen\04 0Adds 2012\19 Museum\Rome Museums\Vatican Museum\Museo Chiaramonti\Statue of goddess breastfeeding baby, early 1st c AD, from Quirinal, tb05121768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836" y="152400"/>
            <a:ext cx="3768329" cy="656550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Statue of a woman breastfeeding a baby, from Quirinal, 1st century AD</a:t>
            </a:r>
          </a:p>
        </p:txBody>
      </p:sp>
      <p:sp>
        <p:nvSpPr>
          <p:cNvPr id="3" name="Text Placeholder 2"/>
          <p:cNvSpPr>
            <a:spLocks noGrp="1"/>
          </p:cNvSpPr>
          <p:nvPr>
            <p:ph type="body" sz="quarter" idx="12"/>
          </p:nvPr>
        </p:nvSpPr>
        <p:spPr/>
        <p:txBody>
          <a:bodyPr/>
          <a:lstStyle/>
          <a:p>
            <a:r>
              <a:rPr lang="en-US" dirty="0"/>
              <a:t>4:20</a:t>
            </a:r>
          </a:p>
        </p:txBody>
      </p:sp>
      <p:sp>
        <p:nvSpPr>
          <p:cNvPr id="4" name="Title 3"/>
          <p:cNvSpPr>
            <a:spLocks noGrp="1"/>
          </p:cNvSpPr>
          <p:nvPr>
            <p:ph type="title"/>
          </p:nvPr>
        </p:nvSpPr>
        <p:spPr/>
        <p:txBody>
          <a:bodyPr/>
          <a:lstStyle/>
          <a:p>
            <a:r>
              <a:rPr lang="en-US" dirty="0"/>
              <a:t>The women who stood by her said, “Do not be afraid, for you have given birth to a son”</a:t>
            </a:r>
          </a:p>
        </p:txBody>
      </p:sp>
    </p:spTree>
    <p:extLst>
      <p:ext uri="{BB962C8B-B14F-4D97-AF65-F5344CB8AC3E}">
        <p14:creationId xmlns:p14="http://schemas.microsoft.com/office/powerpoint/2010/main" val="16399671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121702"/>
            <a:ext cx="9144000" cy="661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dirty="0"/>
              <a:t>A beggar in Jerusalem, circa 1964</a:t>
            </a:r>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And she called the boy Ichabod, saying, “The glory has departed from Israel”</a:t>
            </a:r>
          </a:p>
        </p:txBody>
      </p:sp>
    </p:spTree>
    <p:extLst>
      <p:ext uri="{BB962C8B-B14F-4D97-AF65-F5344CB8AC3E}">
        <p14:creationId xmlns:p14="http://schemas.microsoft.com/office/powerpoint/2010/main" val="17941882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Model of the ark of the covenant</a:t>
            </a:r>
          </a:p>
        </p:txBody>
      </p:sp>
      <p:sp>
        <p:nvSpPr>
          <p:cNvPr id="3" name="Text Placeholder 2"/>
          <p:cNvSpPr>
            <a:spLocks noGrp="1"/>
          </p:cNvSpPr>
          <p:nvPr>
            <p:ph type="body" sz="quarter" idx="12"/>
          </p:nvPr>
        </p:nvSpPr>
        <p:spPr/>
        <p:txBody>
          <a:bodyPr/>
          <a:lstStyle/>
          <a:p>
            <a:r>
              <a:rPr lang="en-US" dirty="0"/>
              <a:t>4:22</a:t>
            </a:r>
          </a:p>
        </p:txBody>
      </p:sp>
      <p:sp>
        <p:nvSpPr>
          <p:cNvPr id="4" name="Title 3"/>
          <p:cNvSpPr>
            <a:spLocks noGrp="1"/>
          </p:cNvSpPr>
          <p:nvPr>
            <p:ph type="title"/>
          </p:nvPr>
        </p:nvSpPr>
        <p:spPr/>
        <p:txBody>
          <a:bodyPr/>
          <a:lstStyle/>
          <a:p>
            <a:r>
              <a:rPr lang="en-US" dirty="0"/>
              <a:t>She said, “The glory had departed from Israel, for the ark of God was taken”</a:t>
            </a:r>
          </a:p>
        </p:txBody>
      </p:sp>
    </p:spTree>
    <p:extLst>
      <p:ext uri="{BB962C8B-B14F-4D97-AF65-F5344CB8AC3E}">
        <p14:creationId xmlns:p14="http://schemas.microsoft.com/office/powerpoint/2010/main" val="2792608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Israelite grain silo at Izbet Sartah (Ebenezer)</a:t>
            </a:r>
          </a:p>
        </p:txBody>
      </p:sp>
      <p:sp>
        <p:nvSpPr>
          <p:cNvPr id="4" name="Text Placeholder 3"/>
          <p:cNvSpPr>
            <a:spLocks noGrp="1"/>
          </p:cNvSpPr>
          <p:nvPr>
            <p:ph type="body" sz="quarter" idx="12"/>
          </p:nvPr>
        </p:nvSpPr>
        <p:spPr/>
        <p:txBody>
          <a:bodyPr/>
          <a:lstStyle/>
          <a:p>
            <a:r>
              <a:rPr lang="en-US" dirty="0"/>
              <a:t>4:1</a:t>
            </a:r>
          </a:p>
        </p:txBody>
      </p:sp>
      <p:sp>
        <p:nvSpPr>
          <p:cNvPr id="2" name="Title 1"/>
          <p:cNvSpPr>
            <a:spLocks noGrp="1"/>
          </p:cNvSpPr>
          <p:nvPr>
            <p:ph type="title"/>
          </p:nvPr>
        </p:nvSpPr>
        <p:spPr/>
        <p:txBody>
          <a:bodyPr/>
          <a:lstStyle/>
          <a:p>
            <a:r>
              <a:rPr lang="en-US" dirty="0"/>
              <a:t>Israel went out to meet the Philistines in battle and encamped beside Ebenezer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14683391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Burning village in the Shephelah of Judah</a:t>
            </a:r>
          </a:p>
        </p:txBody>
      </p:sp>
      <p:sp>
        <p:nvSpPr>
          <p:cNvPr id="3" name="Text Placeholder 2"/>
          <p:cNvSpPr>
            <a:spLocks noGrp="1"/>
          </p:cNvSpPr>
          <p:nvPr>
            <p:ph type="body" sz="quarter" idx="12"/>
          </p:nvPr>
        </p:nvSpPr>
        <p:spPr/>
        <p:txBody>
          <a:bodyPr/>
          <a:lstStyle/>
          <a:p>
            <a:r>
              <a:rPr lang="en-US" dirty="0"/>
              <a:t>4:22</a:t>
            </a:r>
          </a:p>
        </p:txBody>
      </p:sp>
      <p:sp>
        <p:nvSpPr>
          <p:cNvPr id="4" name="Title 3"/>
          <p:cNvSpPr>
            <a:spLocks noGrp="1"/>
          </p:cNvSpPr>
          <p:nvPr>
            <p:ph type="title"/>
          </p:nvPr>
        </p:nvSpPr>
        <p:spPr/>
        <p:txBody>
          <a:bodyPr/>
          <a:lstStyle/>
          <a:p>
            <a:r>
              <a:rPr lang="en-US" dirty="0"/>
              <a:t>She said, “The glory had departed from Israel, for the ark of God was taken”</a:t>
            </a:r>
          </a:p>
        </p:txBody>
      </p:sp>
      <p:pic>
        <p:nvPicPr>
          <p:cNvPr id="1026" name="Picture 2" descr="C:\Users\Kris\Documents\Bolen\02 HVHL\47 Early 20th Century History\1929 Arab Riots and Aftermath\1929 riots, Artuf burning, Jewish colony, mat03043.jpg"/>
          <p:cNvPicPr>
            <a:picLocks noChangeAspect="1" noChangeArrowheads="1"/>
          </p:cNvPicPr>
          <p:nvPr/>
        </p:nvPicPr>
        <p:blipFill rotWithShape="1">
          <a:blip r:embed="rId3">
            <a:extLst>
              <a:ext uri="{28A0092B-C50C-407E-A947-70E740481C1C}">
                <a14:useLocalDpi xmlns:a14="http://schemas.microsoft.com/office/drawing/2010/main" val="0"/>
              </a:ext>
            </a:extLst>
          </a:blip>
          <a:srcRect l="1328"/>
          <a:stretch/>
        </p:blipFill>
        <p:spPr bwMode="auto">
          <a:xfrm>
            <a:off x="0" y="365760"/>
            <a:ext cx="9144000" cy="615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6451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CA1FA2-DF22-4C3E-82A3-9B007EF1222B}"/>
              </a:ext>
            </a:extLst>
          </p:cNvPr>
          <p:cNvSpPr/>
          <p:nvPr/>
        </p:nvSpPr>
        <p:spPr>
          <a:xfrm>
            <a:off x="685800" y="6019800"/>
            <a:ext cx="80391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3,000 slides in PowerPoint format. Available now from BiblePlaces.com.</a:t>
            </a:r>
          </a:p>
        </p:txBody>
      </p:sp>
      <p:pic>
        <p:nvPicPr>
          <p:cNvPr id="3" name="Picture 2">
            <a:extLst>
              <a:ext uri="{FF2B5EF4-FFF2-40B4-BE49-F238E27FC236}">
                <a16:creationId xmlns:a16="http://schemas.microsoft.com/office/drawing/2014/main" id="{BCA01F08-2F90-420C-A9D1-C4B579AE9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55756"/>
            <a:ext cx="5943600" cy="5943600"/>
          </a:xfrm>
          <a:prstGeom prst="rect">
            <a:avLst/>
          </a:prstGeom>
        </p:spPr>
      </p:pic>
    </p:spTree>
    <p:extLst>
      <p:ext uri="{BB962C8B-B14F-4D97-AF65-F5344CB8AC3E}">
        <p14:creationId xmlns:p14="http://schemas.microsoft.com/office/powerpoint/2010/main" val="17931224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Locust Plagues\sr\01889uLocust Plague 1915, cloud of locusts.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Locust Plagues\sr\00136uLocust plague of 1915, locust foraging.jpg"/>
</p:tagLst>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122</TotalTime>
  <Words>11630</Words>
  <Application>Microsoft Office PowerPoint</Application>
  <PresentationFormat>On-screen Show (4:3)</PresentationFormat>
  <Paragraphs>767</Paragraphs>
  <Slides>91</Slides>
  <Notes>91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91</vt:i4>
      </vt:variant>
    </vt:vector>
  </HeadingPairs>
  <TitlesOfParts>
    <vt:vector size="95" baseType="lpstr">
      <vt:lpstr>Arial</vt:lpstr>
      <vt:lpstr>Calibri</vt:lpstr>
      <vt:lpstr>Times New Roman</vt:lpstr>
      <vt:lpstr>PhotoCompanion</vt:lpstr>
      <vt:lpstr>1 Samuel 4</vt:lpstr>
      <vt:lpstr>1 Samuel 4</vt:lpstr>
      <vt:lpstr>And the word of Samuel came to all Israel</vt:lpstr>
      <vt:lpstr>And the word of Samuel came to all Israel</vt:lpstr>
      <vt:lpstr>Israel went out to meet the Philistines in battle</vt:lpstr>
      <vt:lpstr>Israel went out to meet the Philistines in battle and encamped beside Ebenezer</vt:lpstr>
      <vt:lpstr>Israel went out to meet the Philistines in battle and encamped beside Ebenezer</vt:lpstr>
      <vt:lpstr>Israel went out to meet the Philistines in battle and encamped beside Ebenezer</vt:lpstr>
      <vt:lpstr>Israel went out to meet the Philistines in battle and encamped beside Ebenezer</vt:lpstr>
      <vt:lpstr>Israel went out to meet the Philistines in battle and encamped beside Ebenezer</vt:lpstr>
      <vt:lpstr>Israel went out to meet the Philistines in battle and encamped beside Ebenezer</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Israel went out to meet the Philistines in battle . . . and the Philistines encamped in Aphek</vt:lpstr>
      <vt:lpstr>And the Philistines put themselves in array against Israel</vt:lpstr>
      <vt:lpstr>And the Philistines put themselves in array against Israel</vt:lpstr>
      <vt:lpstr>And the Philistines put themselves in array against Israel</vt:lpstr>
      <vt:lpstr>And when they joined battle, Israel was defeated before the Philistines</vt:lpstr>
      <vt:lpstr>And when they joined battle, Israel was defeated before the Philistines</vt:lpstr>
      <vt:lpstr>And when they joined battle, Israel was defeated before the Philistines</vt:lpstr>
      <vt:lpstr>And the elders of Israel said, “Why has Yahweh struck us this day before the Philistines?”</vt:lpstr>
      <vt:lpstr>Let us bring the ark of the covenant of Yahweh to us here, from Shiloh</vt:lpstr>
      <vt:lpstr>Let us bring the ark of the covenant of Yahweh to us here, from Shiloh</vt:lpstr>
      <vt:lpstr>They brought the ark of the covenant of Yahweh of hosts, who sits above the cherubim</vt:lpstr>
      <vt:lpstr>They brought the ark of the covenant of Yahweh of hosts, who sits above the cherubim</vt:lpstr>
      <vt:lpstr>They brought the ark of the covenant of Yahweh of hosts, who sits above the cherubim</vt:lpstr>
      <vt:lpstr>And the two sons of Eli, Hophni and Phinehas, were there with the ark of the covenant of God</vt:lpstr>
      <vt:lpstr>And the two sons of Eli, Hophni and Phinehas, were there with the ark of the covenant of God</vt:lpstr>
      <vt:lpstr>When the ark of the covenant of Yahweh came into the camp, all Israel shouted with a shout</vt:lpstr>
      <vt:lpstr>When the Philistines heard the shout, they said, “What does the noise mean?”</vt:lpstr>
      <vt:lpstr>Then the Philistines were afraid, saying, “God has come into the camp”</vt:lpstr>
      <vt:lpstr>Woe to us! Who will deliver us from the hand of these mighty gods?</vt:lpstr>
      <vt:lpstr>These are the gods that struck the Egyptians with all manner of plagues in the wilderness</vt:lpstr>
      <vt:lpstr>These are the gods that struck the Egyptians with all manner of plagues in the wilderness</vt:lpstr>
      <vt:lpstr>These are the gods that struck the Egyptians with all manner of plagues in the wilderness</vt:lpstr>
      <vt:lpstr>These are the gods that struck the Egyptians with all manner of plagues in the wilderness</vt:lpstr>
      <vt:lpstr>These are the gods that struck the Egyptians with all manner of plagues in the wilderness</vt:lpstr>
      <vt:lpstr>Be strong, and act like men, O you Philistines, that you may not be servants to the Hebrews</vt:lpstr>
      <vt:lpstr>Be strong, and act like men, O you Philistines, that you may not be servants to the Hebrews</vt:lpstr>
      <vt:lpstr>And the Philistines fought, and Israel was defeated and they fled</vt:lpstr>
      <vt:lpstr>And the Philistines fought, and Israel was defeated and they fled, every man to his tent</vt:lpstr>
      <vt:lpstr>And there was a very great slaughter, for there fell of Israel 30,000 foot soldiers</vt:lpstr>
      <vt:lpstr>And the ark of God was taken</vt:lpstr>
      <vt:lpstr>And the ark of God was taken, and the two sons of Eli, Hophni and Phinehas, were killed </vt:lpstr>
      <vt:lpstr>A man of Benjamin ran from the battle line</vt:lpstr>
      <vt:lpstr>A man of Benjamin ran from the battle line</vt:lpstr>
      <vt:lpstr>A man of Benjamin ran from the battle line</vt:lpstr>
      <vt:lpstr>A man of Benjamin ran from the battle line and came to Shiloh the same day</vt:lpstr>
      <vt:lpstr>A man of Benjamin ran from the battle line and came to Shiloh the same day</vt:lpstr>
      <vt:lpstr>A man of Benjamin ran from the battle line and came to Shiloh the same day</vt:lpstr>
      <vt:lpstr>A man of Benjamin ran from the battle line and came to Shiloh the same day</vt:lpstr>
      <vt:lpstr>With his clothes rent, and dirt on his head</vt:lpstr>
      <vt:lpstr>Eli was sitting on his seat by the road, watching; for his heart trembled for the ark of God</vt:lpstr>
      <vt:lpstr>Eli was sitting on his seat by the road, watching; for his heart trembled for the ark of God</vt:lpstr>
      <vt:lpstr>Eli was sitting on his seat by the road, watching; for his heart trembled for the ark of God</vt:lpstr>
      <vt:lpstr>Then the man came to tell it in the city, and all the city cried out</vt:lpstr>
      <vt:lpstr>Then the man came to tell it in the city, and all the city cried out</vt:lpstr>
      <vt:lpstr>Then the man came to tell it in the city, and all the city cried out</vt:lpstr>
      <vt:lpstr>Then the man came hurriedly and told Eli</vt:lpstr>
      <vt:lpstr>Now Eli was ninety-eight years old; and his eyes were set, so that he could not see</vt:lpstr>
      <vt:lpstr>And the man said, “I am the one who came from the battle line; I escaped from it today”</vt:lpstr>
      <vt:lpstr>Israel has fled from before the Philistines . . . and Hophni and Phinehas are dead</vt:lpstr>
      <vt:lpstr>And also the ark of God has been taken</vt:lpstr>
      <vt:lpstr>When he made mention of the ark of God</vt:lpstr>
      <vt:lpstr>When he made mention of the ark of God, Eli fell off his seat backward by the side of the gate</vt:lpstr>
      <vt:lpstr>And his neck broke, and he died, for he was an old man, and heavy</vt:lpstr>
      <vt:lpstr>And his neck broke, and he died, for he was an old man, and heavy</vt:lpstr>
      <vt:lpstr>And his daughter-in-law, Phinehas’s wife, was with child, near delivery</vt:lpstr>
      <vt:lpstr>And his daughter-in-law, Phinehas’s wife, was with child, near delivery</vt:lpstr>
      <vt:lpstr>She kneeled down and gave birth, for her pains came upon her</vt:lpstr>
      <vt:lpstr>The women who stood by her said, “Do not be afraid, for you have given birth to a son”</vt:lpstr>
      <vt:lpstr>And she called the boy Ichabod, saying, “The glory has departed from Israel”</vt:lpstr>
      <vt:lpstr>She said, “The glory had departed from Israel, for the ark of God was taken”</vt:lpstr>
      <vt:lpstr>She said, “The glory had departed from Israel, for the ark of God was taken”</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Samuel 4, Photo Companion</dc:title>
  <dc:subject>Photo Companion to the Bible</dc:subject>
  <dc:creator>BiblePlaces.com</dc:creator>
  <cp:lastModifiedBy>Todd Bolen</cp:lastModifiedBy>
  <cp:revision>17</cp:revision>
  <dcterms:created xsi:type="dcterms:W3CDTF">2019-10-12T17:59:55Z</dcterms:created>
  <dcterms:modified xsi:type="dcterms:W3CDTF">2020-08-03T00:58:51Z</dcterms:modified>
</cp:coreProperties>
</file>