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3.xml" ContentType="application/vnd.openxmlformats-officedocument.presentationml.tags+xml"/>
  <Override PartName="/ppt/notesSlides/notesSlide32.xml" ContentType="application/vnd.openxmlformats-officedocument.presentationml.notesSlide+xml"/>
  <Override PartName="/ppt/tags/tag4.xml" ContentType="application/vnd.openxmlformats-officedocument.presentationml.tags+xml"/>
  <Override PartName="/ppt/notesSlides/notesSlide33.xml" ContentType="application/vnd.openxmlformats-officedocument.presentationml.notesSlide+xml"/>
  <Override PartName="/ppt/tags/tag5.xml" ContentType="application/vnd.openxmlformats-officedocument.presentationml.tags+xml"/>
  <Override PartName="/ppt/notesSlides/notesSlide3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35.xml" ContentType="application/vnd.openxmlformats-officedocument.presentationml.notesSlide+xml"/>
  <Override PartName="/ppt/tags/tag8.xml" ContentType="application/vnd.openxmlformats-officedocument.presentationml.tags+xml"/>
  <Override PartName="/ppt/notesSlides/notesSlide36.xml" ContentType="application/vnd.openxmlformats-officedocument.presentationml.notesSlide+xml"/>
  <Override PartName="/ppt/tags/tag9.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0.xml" ContentType="application/vnd.openxmlformats-officedocument.presentationml.tags+xml"/>
  <Override PartName="/ppt/notesSlides/notesSlide48.xml" ContentType="application/vnd.openxmlformats-officedocument.presentationml.notesSlide+xml"/>
  <Override PartName="/ppt/tags/tag11.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tags/tag12.xml" ContentType="application/vnd.openxmlformats-officedocument.presentationml.tags+xml"/>
  <Override PartName="/ppt/notesSlides/notesSlide106.xml" ContentType="application/vnd.openxmlformats-officedocument.presentationml.notesSlide+xml"/>
  <Override PartName="/ppt/tags/tag13.xml" ContentType="application/vnd.openxmlformats-officedocument.presentationml.tags+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tags/tag14.xml" ContentType="application/vnd.openxmlformats-officedocument.presentationml.tags+xml"/>
  <Override PartName="/ppt/notesSlides/notesSlide130.xml" ContentType="application/vnd.openxmlformats-officedocument.presentationml.notesSlide+xml"/>
  <Override PartName="/ppt/tags/tag15.xml" ContentType="application/vnd.openxmlformats-officedocument.presentationml.tags+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41"/>
  </p:notesMasterIdLst>
  <p:sldIdLst>
    <p:sldId id="584" r:id="rId2"/>
    <p:sldId id="586" r:id="rId3"/>
    <p:sldId id="290" r:id="rId4"/>
    <p:sldId id="293" r:id="rId5"/>
    <p:sldId id="294" r:id="rId6"/>
    <p:sldId id="295" r:id="rId7"/>
    <p:sldId id="296" r:id="rId8"/>
    <p:sldId id="297" r:id="rId9"/>
    <p:sldId id="425" r:id="rId10"/>
    <p:sldId id="399" r:id="rId11"/>
    <p:sldId id="301" r:id="rId12"/>
    <p:sldId id="413" r:id="rId13"/>
    <p:sldId id="426" r:id="rId14"/>
    <p:sldId id="458" r:id="rId15"/>
    <p:sldId id="459" r:id="rId16"/>
    <p:sldId id="303" r:id="rId17"/>
    <p:sldId id="427" r:id="rId18"/>
    <p:sldId id="304" r:id="rId19"/>
    <p:sldId id="400" r:id="rId20"/>
    <p:sldId id="305" r:id="rId21"/>
    <p:sldId id="428" r:id="rId22"/>
    <p:sldId id="431" r:id="rId23"/>
    <p:sldId id="432" r:id="rId24"/>
    <p:sldId id="433" r:id="rId25"/>
    <p:sldId id="429" r:id="rId26"/>
    <p:sldId id="414" r:id="rId27"/>
    <p:sldId id="302" r:id="rId28"/>
    <p:sldId id="401" r:id="rId29"/>
    <p:sldId id="434" r:id="rId30"/>
    <p:sldId id="315" r:id="rId31"/>
    <p:sldId id="435" r:id="rId32"/>
    <p:sldId id="309" r:id="rId33"/>
    <p:sldId id="310" r:id="rId34"/>
    <p:sldId id="311" r:id="rId35"/>
    <p:sldId id="312" r:id="rId36"/>
    <p:sldId id="313" r:id="rId37"/>
    <p:sldId id="314" r:id="rId38"/>
    <p:sldId id="317" r:id="rId39"/>
    <p:sldId id="396" r:id="rId40"/>
    <p:sldId id="319" r:id="rId41"/>
    <p:sldId id="436" r:id="rId42"/>
    <p:sldId id="437" r:id="rId43"/>
    <p:sldId id="395" r:id="rId44"/>
    <p:sldId id="438" r:id="rId45"/>
    <p:sldId id="325" r:id="rId46"/>
    <p:sldId id="397" r:id="rId47"/>
    <p:sldId id="327" r:id="rId48"/>
    <p:sldId id="320" r:id="rId49"/>
    <p:sldId id="439" r:id="rId50"/>
    <p:sldId id="329" r:id="rId51"/>
    <p:sldId id="441" r:id="rId52"/>
    <p:sldId id="442" r:id="rId53"/>
    <p:sldId id="444" r:id="rId54"/>
    <p:sldId id="445" r:id="rId55"/>
    <p:sldId id="332" r:id="rId56"/>
    <p:sldId id="581" r:id="rId57"/>
    <p:sldId id="333" r:id="rId58"/>
    <p:sldId id="334" r:id="rId59"/>
    <p:sldId id="446" r:id="rId60"/>
    <p:sldId id="398" r:id="rId61"/>
    <p:sldId id="336" r:id="rId62"/>
    <p:sldId id="576" r:id="rId63"/>
    <p:sldId id="571" r:id="rId64"/>
    <p:sldId id="577" r:id="rId65"/>
    <p:sldId id="572" r:id="rId66"/>
    <p:sldId id="578" r:id="rId67"/>
    <p:sldId id="339" r:id="rId68"/>
    <p:sldId id="574" r:id="rId69"/>
    <p:sldId id="579" r:id="rId70"/>
    <p:sldId id="575" r:id="rId71"/>
    <p:sldId id="341" r:id="rId72"/>
    <p:sldId id="343" r:id="rId73"/>
    <p:sldId id="342" r:id="rId74"/>
    <p:sldId id="344" r:id="rId75"/>
    <p:sldId id="345" r:id="rId76"/>
    <p:sldId id="340" r:id="rId77"/>
    <p:sldId id="348" r:id="rId78"/>
    <p:sldId id="346" r:id="rId79"/>
    <p:sldId id="347" r:id="rId80"/>
    <p:sldId id="349" r:id="rId81"/>
    <p:sldId id="350" r:id="rId82"/>
    <p:sldId id="351" r:id="rId83"/>
    <p:sldId id="353" r:id="rId84"/>
    <p:sldId id="585" r:id="rId85"/>
    <p:sldId id="583" r:id="rId86"/>
    <p:sldId id="447" r:id="rId87"/>
    <p:sldId id="354" r:id="rId88"/>
    <p:sldId id="415" r:id="rId89"/>
    <p:sldId id="404" r:id="rId90"/>
    <p:sldId id="403" r:id="rId91"/>
    <p:sldId id="405" r:id="rId92"/>
    <p:sldId id="358" r:id="rId93"/>
    <p:sldId id="357" r:id="rId94"/>
    <p:sldId id="356" r:id="rId95"/>
    <p:sldId id="359" r:id="rId96"/>
    <p:sldId id="448" r:id="rId97"/>
    <p:sldId id="416" r:id="rId98"/>
    <p:sldId id="363" r:id="rId99"/>
    <p:sldId id="417" r:id="rId100"/>
    <p:sldId id="361" r:id="rId101"/>
    <p:sldId id="364" r:id="rId102"/>
    <p:sldId id="449" r:id="rId103"/>
    <p:sldId id="450" r:id="rId104"/>
    <p:sldId id="582" r:id="rId105"/>
    <p:sldId id="385" r:id="rId106"/>
    <p:sldId id="393" r:id="rId107"/>
    <p:sldId id="394" r:id="rId108"/>
    <p:sldId id="391" r:id="rId109"/>
    <p:sldId id="392" r:id="rId110"/>
    <p:sldId id="387" r:id="rId111"/>
    <p:sldId id="388" r:id="rId112"/>
    <p:sldId id="383" r:id="rId113"/>
    <p:sldId id="384" r:id="rId114"/>
    <p:sldId id="451" r:id="rId115"/>
    <p:sldId id="365" r:id="rId116"/>
    <p:sldId id="382" r:id="rId117"/>
    <p:sldId id="378" r:id="rId118"/>
    <p:sldId id="377" r:id="rId119"/>
    <p:sldId id="580" r:id="rId120"/>
    <p:sldId id="379" r:id="rId121"/>
    <p:sldId id="380" r:id="rId122"/>
    <p:sldId id="381" r:id="rId123"/>
    <p:sldId id="452" r:id="rId124"/>
    <p:sldId id="453" r:id="rId125"/>
    <p:sldId id="376" r:id="rId126"/>
    <p:sldId id="455" r:id="rId127"/>
    <p:sldId id="406" r:id="rId128"/>
    <p:sldId id="374" r:id="rId129"/>
    <p:sldId id="375" r:id="rId130"/>
    <p:sldId id="371" r:id="rId131"/>
    <p:sldId id="372" r:id="rId132"/>
    <p:sldId id="456" r:id="rId133"/>
    <p:sldId id="457" r:id="rId134"/>
    <p:sldId id="373" r:id="rId135"/>
    <p:sldId id="370" r:id="rId136"/>
    <p:sldId id="368" r:id="rId137"/>
    <p:sldId id="369" r:id="rId138"/>
    <p:sldId id="460" r:id="rId139"/>
    <p:sldId id="587" r:id="rId1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000"/>
    <a:srgbClr val="FEFF00"/>
    <a:srgbClr val="989DA3"/>
    <a:srgbClr val="FE0000"/>
    <a:srgbClr val="FEFFFF"/>
    <a:srgbClr val="FFFFFF"/>
    <a:srgbClr val="000000"/>
    <a:srgbClr val="CC00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26" autoAdjust="0"/>
    <p:restoredTop sz="82491" autoAdjust="0"/>
  </p:normalViewPr>
  <p:slideViewPr>
    <p:cSldViewPr snapToGrid="0" snapToObjects="1">
      <p:cViewPr varScale="1">
        <p:scale>
          <a:sx n="90" d="100"/>
          <a:sy n="90" d="100"/>
        </p:scale>
        <p:origin x="202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p:scale>
          <a:sx n="100" d="100"/>
          <a:sy n="100" d="100"/>
        </p:scale>
        <p:origin x="2112" y="-75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2/2/2021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digitalcollections.nypl.org/items/510d47dc-4746-a3d9-e040-e00a18064a99"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3" Type="http://schemas.openxmlformats.org/officeDocument/2006/relationships/hyperlink" Target="http://digitalcollections.nypl.org/items/510d47dc-4771-a3d9-e040-e00a18064a99" TargetMode="External"/><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digitalcollections.nypl.org/items/510d47dc-472f-a3d9-e040-e00a18064a99"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is a free sample of the 2 Samuel 2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https://www.bibleplaces.com/2samuel/</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Chris McKinny,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2 Samuel volume are provided free, lifetime updates to the collection.</a:t>
            </a:r>
            <a:endParaRPr lang="en-US" sz="1200" kern="1200" dirty="0">
              <a:solidFill>
                <a:schemeClr val="tx1"/>
              </a:solidFill>
              <a:effectLst/>
              <a:latin typeface="+mn-lt"/>
              <a:ea typeface="+mn-ea"/>
              <a:cs typeface="+mn-cs"/>
            </a:endParaRP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a:p>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a:t>
            </a:fld>
            <a:endParaRPr lang="en-US"/>
          </a:p>
        </p:txBody>
      </p:sp>
    </p:spTree>
    <p:extLst>
      <p:ext uri="{BB962C8B-B14F-4D97-AF65-F5344CB8AC3E}">
        <p14:creationId xmlns:p14="http://schemas.microsoft.com/office/powerpoint/2010/main" val="3668840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David’s wife is honored today by a street named after her in the Abu Tor neighborhood of Jerusalem, south of the Old City. The sign is written in Hebrew (top), Arabic (middle), and English. Below Abigail’s name in Hebrew is written “wife of King David.”</a:t>
            </a:r>
          </a:p>
          <a:p>
            <a:endParaRPr lang="en-US" dirty="0"/>
          </a:p>
          <a:p>
            <a:r>
              <a:rPr lang="en-US" dirty="0"/>
              <a:t>lbd102318720</a:t>
            </a:r>
          </a:p>
        </p:txBody>
      </p:sp>
      <p:sp>
        <p:nvSpPr>
          <p:cNvPr id="4" name="Slide Number Placeholder 3"/>
          <p:cNvSpPr>
            <a:spLocks noGrp="1"/>
          </p:cNvSpPr>
          <p:nvPr>
            <p:ph type="sldNum" sz="quarter" idx="10"/>
          </p:nvPr>
        </p:nvSpPr>
        <p:spPr/>
        <p:txBody>
          <a:bodyPr/>
          <a:lstStyle/>
          <a:p>
            <a:fld id="{4E4946A3-FD68-4E77-9DEF-1E7536A4AD96}" type="slidenum">
              <a:rPr lang="en-US" smtClean="0"/>
              <a:t>10</a:t>
            </a:fld>
            <a:endParaRPr lang="en-US"/>
          </a:p>
        </p:txBody>
      </p:sp>
    </p:spTree>
    <p:extLst>
      <p:ext uri="{BB962C8B-B14F-4D97-AF65-F5344CB8AC3E}">
        <p14:creationId xmlns:p14="http://schemas.microsoft.com/office/powerpoint/2010/main" val="292009275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passage clearly implies that Abner’s spear was sharp on both ends</a:t>
            </a:r>
            <a:r>
              <a:rPr lang="en-US" baseline="0" dirty="0"/>
              <a:t>. </a:t>
            </a:r>
            <a:r>
              <a:rPr lang="en-US" dirty="0">
                <a:cs typeface="Times New Roman"/>
              </a:rPr>
              <a:t>This illustration comes from Sir Austen Henry Layard, </a:t>
            </a:r>
            <a:r>
              <a:rPr lang="en-US" i="1" dirty="0">
                <a:cs typeface="Times New Roman"/>
              </a:rPr>
              <a:t>Second Series of the Monuments of Nineveh</a:t>
            </a:r>
            <a:r>
              <a:rPr lang="en-US" dirty="0">
                <a:cs typeface="Times New Roman"/>
              </a:rPr>
              <a:t>, published in 1853. Public domain, from The New York Public Library, </a:t>
            </a:r>
            <a:r>
              <a:rPr lang="en-US" dirty="0">
                <a:cs typeface="Times New Roman"/>
                <a:hlinkClick r:id="rId3">
                  <a:extLst>
                    <a:ext uri="{A12FA001-AC4F-418D-AE19-62706E023703}">
                      <ahyp:hlinkClr xmlns:ahyp="http://schemas.microsoft.com/office/drawing/2018/hyperlinkcolor" val="tx"/>
                    </a:ext>
                  </a:extLst>
                </a:hlinkClick>
              </a:rPr>
              <a:t>http</a:t>
            </a:r>
            <a:r>
              <a:rPr lang="en-US" dirty="0">
                <a:hlinkClick r:id="rId3">
                  <a:extLst>
                    <a:ext uri="{A12FA001-AC4F-418D-AE19-62706E023703}">
                      <ahyp:hlinkClr xmlns:ahyp="http://schemas.microsoft.com/office/drawing/2018/hyperlinkcolor" val="tx"/>
                    </a:ext>
                  </a:extLst>
                </a:hlinkClick>
              </a:rPr>
              <a:t>://digitalcollections.nypl.org/items/510d47dc-4746-a3d9-e040-e00a18064a99</a:t>
            </a:r>
            <a:endParaRPr lang="en-US" dirty="0"/>
          </a:p>
          <a:p>
            <a:pPr marL="0" indent="0" algn="l" defTabSz="914400" rtl="0" eaLnBrk="1" fontAlgn="auto" latinLnBrk="0" hangingPunct="1">
              <a:spcBef>
                <a:spcPts val="0"/>
              </a:spcBef>
              <a:spcAft>
                <a:spcPts val="0"/>
              </a:spcAft>
              <a:buClrTx/>
              <a:buSzTx/>
              <a:buFontTx/>
              <a:buNone/>
              <a:tabLst/>
              <a:defRPr/>
            </a:pPr>
            <a:endParaRPr lang="en-US" dirty="0"/>
          </a:p>
          <a:p>
            <a:pPr marL="0" indent="0" algn="l" defTabSz="914400" rtl="0" eaLnBrk="1" fontAlgn="auto" latinLnBrk="0" hangingPunct="1">
              <a:spcBef>
                <a:spcPts val="0"/>
              </a:spcBef>
              <a:spcAft>
                <a:spcPts val="0"/>
              </a:spcAft>
              <a:buClrTx/>
              <a:buSzTx/>
              <a:buFontTx/>
              <a:buNone/>
              <a:tabLst/>
              <a:defRPr/>
            </a:pPr>
            <a:r>
              <a:rPr lang="en-US" dirty="0"/>
              <a:t>nypl494756</a:t>
            </a:r>
          </a:p>
        </p:txBody>
      </p:sp>
      <p:sp>
        <p:nvSpPr>
          <p:cNvPr id="4" name="Slide Number Placeholder 3"/>
          <p:cNvSpPr>
            <a:spLocks noGrp="1"/>
          </p:cNvSpPr>
          <p:nvPr>
            <p:ph type="sldNum" sz="quarter" idx="10"/>
          </p:nvPr>
        </p:nvSpPr>
        <p:spPr/>
        <p:txBody>
          <a:bodyPr/>
          <a:lstStyle/>
          <a:p>
            <a:fld id="{4E4946A3-FD68-4E77-9DEF-1E7536A4AD96}" type="slidenum">
              <a:rPr lang="en-US" smtClean="0"/>
              <a:t>100</a:t>
            </a:fld>
            <a:endParaRPr lang="en-US"/>
          </a:p>
        </p:txBody>
      </p:sp>
    </p:spTree>
    <p:extLst>
      <p:ext uri="{BB962C8B-B14F-4D97-AF65-F5344CB8AC3E}">
        <p14:creationId xmlns:p14="http://schemas.microsoft.com/office/powerpoint/2010/main" val="37989403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spear point was photographed in the University of Pennsylvania Museum of Archaeology and Anthropology.</a:t>
            </a:r>
          </a:p>
          <a:p>
            <a:endParaRPr lang="en-US" dirty="0"/>
          </a:p>
          <a:p>
            <a:r>
              <a:rPr lang="en-US" dirty="0"/>
              <a:t>tb072311485</a:t>
            </a:r>
          </a:p>
        </p:txBody>
      </p:sp>
      <p:sp>
        <p:nvSpPr>
          <p:cNvPr id="4" name="Slide Number Placeholder 3"/>
          <p:cNvSpPr>
            <a:spLocks noGrp="1"/>
          </p:cNvSpPr>
          <p:nvPr>
            <p:ph type="sldNum" sz="quarter" idx="10"/>
          </p:nvPr>
        </p:nvSpPr>
        <p:spPr/>
        <p:txBody>
          <a:bodyPr/>
          <a:lstStyle/>
          <a:p>
            <a:fld id="{4E4946A3-FD68-4E77-9DEF-1E7536A4AD96}" type="slidenum">
              <a:rPr lang="en-US" smtClean="0"/>
              <a:t>101</a:t>
            </a:fld>
            <a:endParaRPr lang="en-US"/>
          </a:p>
        </p:txBody>
      </p:sp>
    </p:spTree>
    <p:extLst>
      <p:ext uri="{BB962C8B-B14F-4D97-AF65-F5344CB8AC3E}">
        <p14:creationId xmlns:p14="http://schemas.microsoft.com/office/powerpoint/2010/main" val="70110362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a:t>
            </a:r>
            <a:r>
              <a:rPr lang="en-US" baseline="0" dirty="0" err="1"/>
              <a:t>pelike</a:t>
            </a:r>
            <a:r>
              <a:rPr lang="en-US" baseline="0" dirty="0"/>
              <a:t> was photographed at the </a:t>
            </a:r>
            <a:r>
              <a:rPr lang="en-US" dirty="0"/>
              <a:t>Louvre exhibit at the National</a:t>
            </a:r>
            <a:r>
              <a:rPr lang="en-US" baseline="0" dirty="0"/>
              <a:t> Museum of Iran in Tehran.</a:t>
            </a:r>
            <a:endParaRPr lang="en-US" dirty="0"/>
          </a:p>
          <a:p>
            <a:endParaRPr lang="en-US" dirty="0"/>
          </a:p>
          <a:p>
            <a:r>
              <a:rPr lang="en-US" dirty="0"/>
              <a:t>tb0514184540</a:t>
            </a:r>
          </a:p>
        </p:txBody>
      </p:sp>
      <p:sp>
        <p:nvSpPr>
          <p:cNvPr id="4" name="Slide Number Placeholder 3"/>
          <p:cNvSpPr>
            <a:spLocks noGrp="1"/>
          </p:cNvSpPr>
          <p:nvPr>
            <p:ph type="sldNum" sz="quarter" idx="10"/>
          </p:nvPr>
        </p:nvSpPr>
        <p:spPr/>
        <p:txBody>
          <a:bodyPr/>
          <a:lstStyle/>
          <a:p>
            <a:fld id="{4E4946A3-FD68-4E77-9DEF-1E7536A4AD96}" type="slidenum">
              <a:rPr lang="en-US" smtClean="0"/>
              <a:t>102</a:t>
            </a:fld>
            <a:endParaRPr lang="en-US"/>
          </a:p>
        </p:txBody>
      </p:sp>
    </p:spTree>
    <p:extLst>
      <p:ext uri="{BB962C8B-B14F-4D97-AF65-F5344CB8AC3E}">
        <p14:creationId xmlns:p14="http://schemas.microsoft.com/office/powerpoint/2010/main" val="70110362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103</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This relief was photographed at the Vatican Museums</a:t>
            </a:r>
            <a:r>
              <a:rPr lang="en-US" sz="1200" kern="1200" dirty="0">
                <a:solidFill>
                  <a:schemeClr val="tx1"/>
                </a:solidFill>
                <a:effectLst/>
                <a:latin typeface="+mn-lt"/>
                <a:ea typeface="+mn-ea"/>
                <a:cs typeface="+mn-cs"/>
              </a:rPr>
              <a:t>.</a:t>
            </a:r>
            <a:endParaRPr lang="en-US" dirty="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tb0512176440</a:t>
            </a:r>
            <a:endParaRPr lang="en-US" dirty="0">
              <a:latin typeface="Times New Roman" pitchFamily="18" charset="0"/>
            </a:endParaRPr>
          </a:p>
        </p:txBody>
      </p:sp>
    </p:spTree>
    <p:extLst>
      <p:ext uri="{BB962C8B-B14F-4D97-AF65-F5344CB8AC3E}">
        <p14:creationId xmlns:p14="http://schemas.microsoft.com/office/powerpoint/2010/main" val="45187200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104</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gouache on board painting was photographed at The</a:t>
            </a:r>
            <a:r>
              <a:rPr lang="en-US" baseline="0" dirty="0"/>
              <a:t> Jewish Museum in New York City. This image is in the public domain, via The Jewish Museum: https://thejewishmuseum.org/collection/26525-abner-and-asahel.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tjm26525</a:t>
            </a:r>
            <a:endParaRPr lang="en-US" dirty="0"/>
          </a:p>
        </p:txBody>
      </p:sp>
    </p:spTree>
    <p:extLst>
      <p:ext uri="{BB962C8B-B14F-4D97-AF65-F5344CB8AC3E}">
        <p14:creationId xmlns:p14="http://schemas.microsoft.com/office/powerpoint/2010/main" val="45187200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tb102806251</a:t>
            </a:r>
          </a:p>
        </p:txBody>
      </p:sp>
      <p:sp>
        <p:nvSpPr>
          <p:cNvPr id="4" name="Slide Number Placeholder 3"/>
          <p:cNvSpPr>
            <a:spLocks noGrp="1"/>
          </p:cNvSpPr>
          <p:nvPr>
            <p:ph type="sldNum" sz="quarter" idx="10"/>
          </p:nvPr>
        </p:nvSpPr>
        <p:spPr/>
        <p:txBody>
          <a:bodyPr/>
          <a:lstStyle/>
          <a:p>
            <a:fld id="{4E4946A3-FD68-4E77-9DEF-1E7536A4AD96}" type="slidenum">
              <a:rPr lang="en-US" smtClean="0"/>
              <a:t>105</a:t>
            </a:fld>
            <a:endParaRPr lang="en-US"/>
          </a:p>
        </p:txBody>
      </p:sp>
    </p:spTree>
    <p:extLst>
      <p:ext uri="{BB962C8B-B14F-4D97-AF65-F5344CB8AC3E}">
        <p14:creationId xmlns:p14="http://schemas.microsoft.com/office/powerpoint/2010/main" val="100367520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The location of the hill of </a:t>
            </a:r>
            <a:r>
              <a:rPr lang="en-US" b="0" baseline="0" dirty="0" err="1"/>
              <a:t>Ammah</a:t>
            </a:r>
            <a:r>
              <a:rPr lang="en-US" b="0" baseline="0" dirty="0"/>
              <a:t> is unknown, but must have been located to the east of Gibeon and perhaps near Wadi </a:t>
            </a:r>
            <a:r>
              <a:rPr lang="en-US" b="0" baseline="0" dirty="0" err="1"/>
              <a:t>es</a:t>
            </a:r>
            <a:r>
              <a:rPr lang="en-US" b="0" baseline="0" dirty="0"/>
              <a:t>-Suwenit since the MT’s </a:t>
            </a:r>
            <a:r>
              <a:rPr lang="en-US" b="0" baseline="0" dirty="0" err="1"/>
              <a:t>Giah</a:t>
            </a:r>
            <a:r>
              <a:rPr lang="en-US" b="0" baseline="0" dirty="0"/>
              <a:t> may be a reference to a valley (the</a:t>
            </a:r>
            <a:r>
              <a:rPr lang="en-US" b="0" i="0" baseline="0" dirty="0"/>
              <a:t> LXX reads </a:t>
            </a:r>
            <a:r>
              <a:rPr lang="en-US" b="0" i="1" baseline="0" dirty="0" err="1"/>
              <a:t>gai</a:t>
            </a:r>
            <a:r>
              <a:rPr lang="en-US" b="0" i="1" baseline="0" dirty="0"/>
              <a:t> </a:t>
            </a:r>
            <a:r>
              <a:rPr lang="en-US" b="0" i="0" baseline="0" dirty="0"/>
              <a:t>in place of </a:t>
            </a:r>
            <a:r>
              <a:rPr lang="en-US" b="0" i="0" baseline="0" dirty="0" err="1"/>
              <a:t>Giah</a:t>
            </a:r>
            <a:r>
              <a:rPr lang="en-US" b="0" i="0" baseline="0" dirty="0"/>
              <a:t>) and Wadi </a:t>
            </a:r>
            <a:r>
              <a:rPr lang="en-US" b="0" i="0" baseline="0" dirty="0" err="1"/>
              <a:t>es</a:t>
            </a:r>
            <a:r>
              <a:rPr lang="en-US" b="0" i="0" baseline="0" dirty="0"/>
              <a:t>-Suwenit is the largest and deepest valley in the vicinity. The next slide includes labels.</a:t>
            </a:r>
          </a:p>
          <a:p>
            <a:endParaRPr lang="en-US" b="0" i="0" baseline="0" dirty="0"/>
          </a:p>
          <a:p>
            <a:r>
              <a:rPr lang="en-US" b="1" dirty="0"/>
              <a:t>References:</a:t>
            </a:r>
          </a:p>
          <a:p>
            <a:r>
              <a:rPr lang="tr-TR" sz="1200" b="0" i="0" u="none" strike="noStrike" kern="1200" baseline="0" dirty="0">
                <a:solidFill>
                  <a:schemeClr val="tx1"/>
                </a:solidFill>
                <a:latin typeface="+mn-lt"/>
                <a:ea typeface="+mn-ea"/>
                <a:cs typeface="+mn-cs"/>
              </a:rPr>
              <a:t>Dyck, E. </a:t>
            </a:r>
            <a:endParaRPr lang="en-US" dirty="0"/>
          </a:p>
          <a:p>
            <a:pPr marL="685800" indent="-457200">
              <a:tabLst>
                <a:tab pos="685800" algn="l"/>
              </a:tabLst>
            </a:pPr>
            <a:r>
              <a:rPr lang="en-US" dirty="0"/>
              <a:t>1992	</a:t>
            </a:r>
            <a:r>
              <a:rPr lang="en-US" dirty="0" err="1"/>
              <a:t>Giah</a:t>
            </a:r>
            <a:r>
              <a:rPr lang="en-US" dirty="0"/>
              <a:t>.</a:t>
            </a:r>
            <a:r>
              <a:rPr lang="tr-TR" sz="1200" b="0" i="0" u="none" strike="noStrike" kern="1200" baseline="0" dirty="0">
                <a:solidFill>
                  <a:schemeClr val="tx1"/>
                </a:solidFill>
                <a:latin typeface="+mn-lt"/>
                <a:ea typeface="+mn-ea"/>
                <a:cs typeface="+mn-cs"/>
              </a:rPr>
              <a:t> </a:t>
            </a:r>
            <a:r>
              <a:rPr lang="tr-TR" sz="1200" b="0" i="1" u="none" strike="noStrike" kern="1200" baseline="0" dirty="0">
                <a:solidFill>
                  <a:schemeClr val="tx1"/>
                </a:solidFill>
                <a:latin typeface="+mn-lt"/>
                <a:ea typeface="+mn-ea"/>
                <a:cs typeface="+mn-cs"/>
              </a:rPr>
              <a:t>Anchor Bible Dictionary</a:t>
            </a:r>
            <a:r>
              <a:rPr lang="en-US" sz="1200" b="0" i="1" u="none" strike="noStrike" kern="1200" baseline="0" dirty="0">
                <a:solidFill>
                  <a:schemeClr val="tx1"/>
                </a:solidFill>
                <a:latin typeface="+mn-lt"/>
                <a:ea typeface="+mn-ea"/>
                <a:cs typeface="+mn-cs"/>
              </a:rPr>
              <a:t>, </a:t>
            </a:r>
            <a:r>
              <a:rPr lang="en-US" dirty="0"/>
              <a:t>vol. 2</a:t>
            </a:r>
            <a:r>
              <a:rPr lang="tr-TR"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ed. D.</a:t>
            </a:r>
            <a:r>
              <a:rPr lang="en-US" sz="1200" b="0" i="0" u="none" strike="noStrike" kern="1200" dirty="0">
                <a:solidFill>
                  <a:schemeClr val="tx1"/>
                </a:solidFill>
                <a:latin typeface="+mn-lt"/>
                <a:ea typeface="+mn-ea"/>
                <a:cs typeface="+mn-cs"/>
              </a:rPr>
              <a:t> N. Freedman. New York: Doubleday.</a:t>
            </a:r>
            <a:endParaRPr lang="tr-TR" sz="1200" b="0" i="0" u="none" strike="noStrike" kern="1200" baseline="0" dirty="0">
              <a:solidFill>
                <a:schemeClr val="tx1"/>
              </a:solidFill>
              <a:latin typeface="+mn-lt"/>
              <a:ea typeface="+mn-ea"/>
              <a:cs typeface="+mn-cs"/>
            </a:endParaRPr>
          </a:p>
          <a:p>
            <a:r>
              <a:rPr lang="tr-TR" sz="1200" b="0" i="0" u="none" strike="noStrike" kern="1200" baseline="0" dirty="0">
                <a:solidFill>
                  <a:schemeClr val="tx1"/>
                </a:solidFill>
                <a:latin typeface="+mn-lt"/>
                <a:ea typeface="+mn-ea"/>
                <a:cs typeface="+mn-cs"/>
              </a:rPr>
              <a:t>McGarry, S.</a:t>
            </a:r>
            <a:r>
              <a:rPr lang="en-US" sz="1200" b="0" i="0" u="none" strike="noStrike" kern="1200" baseline="0" dirty="0">
                <a:solidFill>
                  <a:schemeClr val="tx1"/>
                </a:solidFill>
                <a:latin typeface="+mn-lt"/>
                <a:ea typeface="+mn-ea"/>
                <a:cs typeface="+mn-cs"/>
              </a:rPr>
              <a:t> </a:t>
            </a:r>
            <a:r>
              <a:rPr lang="tr-TR" sz="1200" b="0" i="0" u="none" strike="noStrike" kern="1200" baseline="0" dirty="0">
                <a:solidFill>
                  <a:schemeClr val="tx1"/>
                </a:solidFill>
                <a:latin typeface="+mn-lt"/>
                <a:ea typeface="+mn-ea"/>
                <a:cs typeface="+mn-cs"/>
              </a:rPr>
              <a:t>E</a:t>
            </a:r>
            <a:r>
              <a:rPr lang="en-US" sz="1200" b="0" i="0" u="none" strike="noStrike" kern="1200" baseline="0" dirty="0">
                <a:solidFill>
                  <a:schemeClr val="tx1"/>
                </a:solidFill>
                <a:latin typeface="+mn-lt"/>
                <a:ea typeface="+mn-ea"/>
                <a:cs typeface="+mn-cs"/>
              </a:rPr>
              <a:t>.</a:t>
            </a:r>
            <a:endParaRPr lang="en-US" dirty="0"/>
          </a:p>
          <a:p>
            <a:pPr marL="685800" indent="-457200">
              <a:tabLst>
                <a:tab pos="685800" algn="l"/>
              </a:tabLst>
            </a:pPr>
            <a:r>
              <a:rPr lang="en-US" dirty="0"/>
              <a:t>1992	</a:t>
            </a:r>
            <a:r>
              <a:rPr lang="en-US" dirty="0" err="1"/>
              <a:t>Ammah</a:t>
            </a:r>
            <a:r>
              <a:rPr lang="en-US" dirty="0"/>
              <a:t>.</a:t>
            </a:r>
            <a:r>
              <a:rPr lang="tr-TR" sz="1200" b="0" i="0" u="none" strike="noStrike" kern="1200" baseline="0" dirty="0">
                <a:solidFill>
                  <a:schemeClr val="tx1"/>
                </a:solidFill>
                <a:latin typeface="+mn-lt"/>
                <a:ea typeface="+mn-ea"/>
                <a:cs typeface="+mn-cs"/>
              </a:rPr>
              <a:t> </a:t>
            </a:r>
            <a:r>
              <a:rPr lang="tr-TR" sz="1200" b="0" i="1" u="none" strike="noStrike" kern="1200" baseline="0" dirty="0">
                <a:solidFill>
                  <a:schemeClr val="tx1"/>
                </a:solidFill>
                <a:latin typeface="+mn-lt"/>
                <a:ea typeface="+mn-ea"/>
                <a:cs typeface="+mn-cs"/>
              </a:rPr>
              <a:t>Anchor Bible Dictionary</a:t>
            </a:r>
            <a:r>
              <a:rPr lang="en-US" sz="1200" b="0" i="1" u="none" strike="noStrike" kern="1200" baseline="0" dirty="0">
                <a:solidFill>
                  <a:schemeClr val="tx1"/>
                </a:solidFill>
                <a:latin typeface="+mn-lt"/>
                <a:ea typeface="+mn-ea"/>
                <a:cs typeface="+mn-cs"/>
              </a:rPr>
              <a:t>, </a:t>
            </a:r>
            <a:r>
              <a:rPr lang="en-US" sz="1200" b="0" u="none" strike="noStrike" kern="1200" baseline="0" dirty="0">
                <a:solidFill>
                  <a:schemeClr val="tx1"/>
                </a:solidFill>
                <a:latin typeface="+mn-lt"/>
                <a:ea typeface="+mn-ea"/>
                <a:cs typeface="+mn-cs"/>
              </a:rPr>
              <a:t>vol</a:t>
            </a:r>
            <a:r>
              <a:rPr lang="en-US" dirty="0"/>
              <a:t>. 1</a:t>
            </a:r>
            <a:r>
              <a:rPr lang="tr-TR"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ed. D. N. Freedman. New York: Doubleday.</a:t>
            </a:r>
            <a:endParaRPr lang="en-US" b="1" dirty="0"/>
          </a:p>
          <a:p>
            <a:pPr eaLnBrk="1" hangingPunct="1"/>
            <a:endParaRPr lang="en-US" dirty="0">
              <a:ea typeface="ＭＳ Ｐゴシック" pitchFamily="34" charset="-128"/>
            </a:endParaRPr>
          </a:p>
          <a:p>
            <a:pPr eaLnBrk="1" hangingPunct="1"/>
            <a:r>
              <a:rPr lang="en-US" dirty="0">
                <a:ea typeface="ＭＳ Ｐゴシック" pitchFamily="34" charset="-128"/>
              </a:rPr>
              <a:t>tb010703103</a:t>
            </a:r>
          </a:p>
        </p:txBody>
      </p:sp>
      <p:sp>
        <p:nvSpPr>
          <p:cNvPr id="4" name="Slide Number Placeholder 3"/>
          <p:cNvSpPr>
            <a:spLocks noGrp="1"/>
          </p:cNvSpPr>
          <p:nvPr>
            <p:ph type="sldNum" sz="quarter" idx="10"/>
          </p:nvPr>
        </p:nvSpPr>
        <p:spPr/>
        <p:txBody>
          <a:bodyPr/>
          <a:lstStyle/>
          <a:p>
            <a:fld id="{4E4946A3-FD68-4E77-9DEF-1E7536A4AD96}" type="slidenum">
              <a:rPr lang="en-US" smtClean="0"/>
              <a:t>106</a:t>
            </a:fld>
            <a:endParaRPr lang="en-US"/>
          </a:p>
        </p:txBody>
      </p:sp>
    </p:spTree>
    <p:extLst>
      <p:ext uri="{BB962C8B-B14F-4D97-AF65-F5344CB8AC3E}">
        <p14:creationId xmlns:p14="http://schemas.microsoft.com/office/powerpoint/2010/main" val="100367520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The location of the hill of </a:t>
            </a:r>
            <a:r>
              <a:rPr lang="en-US" b="0" baseline="0" dirty="0" err="1"/>
              <a:t>Ammah</a:t>
            </a:r>
            <a:r>
              <a:rPr lang="en-US" b="0" baseline="0" dirty="0"/>
              <a:t> is unknown, but must have been located to the east of Gibeon and perhaps near Wadi </a:t>
            </a:r>
            <a:r>
              <a:rPr lang="en-US" b="0" baseline="0" dirty="0" err="1"/>
              <a:t>es</a:t>
            </a:r>
            <a:r>
              <a:rPr lang="en-US" b="0" baseline="0" dirty="0"/>
              <a:t>-Suwenit since the MT’s </a:t>
            </a:r>
            <a:r>
              <a:rPr lang="en-US" b="0" baseline="0" dirty="0" err="1"/>
              <a:t>Giah</a:t>
            </a:r>
            <a:r>
              <a:rPr lang="en-US" b="0" baseline="0" dirty="0"/>
              <a:t> may be a reference to a valley (the</a:t>
            </a:r>
            <a:r>
              <a:rPr lang="en-US" b="0" i="0" baseline="0" dirty="0"/>
              <a:t> LXX reads </a:t>
            </a:r>
            <a:r>
              <a:rPr lang="en-US" b="0" i="1" baseline="0" dirty="0" err="1"/>
              <a:t>gai</a:t>
            </a:r>
            <a:r>
              <a:rPr lang="en-US" b="0" i="1" baseline="0" dirty="0"/>
              <a:t> </a:t>
            </a:r>
            <a:r>
              <a:rPr lang="en-US" b="0" i="0" baseline="0" dirty="0"/>
              <a:t>in place of </a:t>
            </a:r>
            <a:r>
              <a:rPr lang="en-US" b="0" i="0" baseline="0" dirty="0" err="1"/>
              <a:t>Giah</a:t>
            </a:r>
            <a:r>
              <a:rPr lang="en-US" b="0" i="0" baseline="0" dirty="0"/>
              <a:t>) and Wadi </a:t>
            </a:r>
            <a:r>
              <a:rPr lang="en-US" b="0" i="0" baseline="0" dirty="0" err="1"/>
              <a:t>es</a:t>
            </a:r>
            <a:r>
              <a:rPr lang="en-US" b="0" i="0" baseline="0" dirty="0"/>
              <a:t>-Suwenit is the largest and deepest valley in the vicinity. </a:t>
            </a:r>
          </a:p>
          <a:p>
            <a:endParaRPr lang="en-US" b="0" i="0" baseline="0" dirty="0"/>
          </a:p>
          <a:p>
            <a:r>
              <a:rPr lang="en-US" b="1" dirty="0"/>
              <a:t>References:</a:t>
            </a:r>
          </a:p>
          <a:p>
            <a:r>
              <a:rPr lang="tr-TR" sz="1200" b="0" i="0" u="none" strike="noStrike" kern="1200" baseline="0" dirty="0">
                <a:solidFill>
                  <a:schemeClr val="tx1"/>
                </a:solidFill>
                <a:latin typeface="+mn-lt"/>
                <a:ea typeface="+mn-ea"/>
                <a:cs typeface="+mn-cs"/>
              </a:rPr>
              <a:t>Dyck, E. </a:t>
            </a:r>
            <a:endParaRPr lang="en-US" dirty="0"/>
          </a:p>
          <a:p>
            <a:pPr marL="685800" indent="-457200">
              <a:tabLst>
                <a:tab pos="685800" algn="l"/>
              </a:tabLst>
            </a:pPr>
            <a:r>
              <a:rPr lang="en-US" dirty="0"/>
              <a:t>1992	</a:t>
            </a:r>
            <a:r>
              <a:rPr lang="en-US" dirty="0" err="1"/>
              <a:t>Giah</a:t>
            </a:r>
            <a:r>
              <a:rPr lang="en-US" dirty="0"/>
              <a:t>.</a:t>
            </a:r>
            <a:r>
              <a:rPr lang="tr-TR" sz="1200" b="0" i="0" u="none" strike="noStrike" kern="1200" baseline="0" dirty="0">
                <a:solidFill>
                  <a:schemeClr val="tx1"/>
                </a:solidFill>
                <a:latin typeface="+mn-lt"/>
                <a:ea typeface="+mn-ea"/>
                <a:cs typeface="+mn-cs"/>
              </a:rPr>
              <a:t> </a:t>
            </a:r>
            <a:r>
              <a:rPr lang="tr-TR" sz="1200" b="0" i="1" u="none" strike="noStrike" kern="1200" baseline="0" dirty="0">
                <a:solidFill>
                  <a:schemeClr val="tx1"/>
                </a:solidFill>
                <a:latin typeface="+mn-lt"/>
                <a:ea typeface="+mn-ea"/>
                <a:cs typeface="+mn-cs"/>
              </a:rPr>
              <a:t>Anchor Bible Dictionary</a:t>
            </a:r>
            <a:r>
              <a:rPr lang="en-US" sz="1200" b="0" i="1" u="none" strike="noStrike" kern="1200" baseline="0" dirty="0">
                <a:solidFill>
                  <a:schemeClr val="tx1"/>
                </a:solidFill>
                <a:latin typeface="+mn-lt"/>
                <a:ea typeface="+mn-ea"/>
                <a:cs typeface="+mn-cs"/>
              </a:rPr>
              <a:t>, </a:t>
            </a:r>
            <a:r>
              <a:rPr lang="en-US" dirty="0"/>
              <a:t>vol. 2</a:t>
            </a:r>
            <a:r>
              <a:rPr lang="tr-TR"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ed. D.</a:t>
            </a:r>
            <a:r>
              <a:rPr lang="en-US" sz="1200" b="0" i="0" u="none" strike="noStrike" kern="1200" dirty="0">
                <a:solidFill>
                  <a:schemeClr val="tx1"/>
                </a:solidFill>
                <a:latin typeface="+mn-lt"/>
                <a:ea typeface="+mn-ea"/>
                <a:cs typeface="+mn-cs"/>
              </a:rPr>
              <a:t> N. Freedman. New York: Doubleday.</a:t>
            </a:r>
            <a:endParaRPr lang="tr-TR" sz="1200" b="0" i="0" u="none" strike="noStrike" kern="1200" baseline="0" dirty="0">
              <a:solidFill>
                <a:schemeClr val="tx1"/>
              </a:solidFill>
              <a:latin typeface="+mn-lt"/>
              <a:ea typeface="+mn-ea"/>
              <a:cs typeface="+mn-cs"/>
            </a:endParaRPr>
          </a:p>
          <a:p>
            <a:r>
              <a:rPr lang="tr-TR" sz="1200" b="0" i="0" u="none" strike="noStrike" kern="1200" baseline="0" dirty="0">
                <a:solidFill>
                  <a:schemeClr val="tx1"/>
                </a:solidFill>
                <a:latin typeface="+mn-lt"/>
                <a:ea typeface="+mn-ea"/>
                <a:cs typeface="+mn-cs"/>
              </a:rPr>
              <a:t>McGarry, S.</a:t>
            </a:r>
            <a:r>
              <a:rPr lang="en-US" sz="1200" b="0" i="0" u="none" strike="noStrike" kern="1200" baseline="0" dirty="0">
                <a:solidFill>
                  <a:schemeClr val="tx1"/>
                </a:solidFill>
                <a:latin typeface="+mn-lt"/>
                <a:ea typeface="+mn-ea"/>
                <a:cs typeface="+mn-cs"/>
              </a:rPr>
              <a:t> </a:t>
            </a:r>
            <a:r>
              <a:rPr lang="tr-TR" sz="1200" b="0" i="0" u="none" strike="noStrike" kern="1200" baseline="0" dirty="0">
                <a:solidFill>
                  <a:schemeClr val="tx1"/>
                </a:solidFill>
                <a:latin typeface="+mn-lt"/>
                <a:ea typeface="+mn-ea"/>
                <a:cs typeface="+mn-cs"/>
              </a:rPr>
              <a:t>E</a:t>
            </a:r>
            <a:r>
              <a:rPr lang="en-US" sz="1200" b="0" i="0" u="none" strike="noStrike" kern="1200" baseline="0" dirty="0">
                <a:solidFill>
                  <a:schemeClr val="tx1"/>
                </a:solidFill>
                <a:latin typeface="+mn-lt"/>
                <a:ea typeface="+mn-ea"/>
                <a:cs typeface="+mn-cs"/>
              </a:rPr>
              <a:t>.</a:t>
            </a:r>
            <a:endParaRPr lang="en-US" dirty="0"/>
          </a:p>
          <a:p>
            <a:pPr marL="685800" indent="-457200">
              <a:tabLst>
                <a:tab pos="685800" algn="l"/>
              </a:tabLst>
            </a:pPr>
            <a:r>
              <a:rPr lang="en-US" dirty="0"/>
              <a:t>1992	</a:t>
            </a:r>
            <a:r>
              <a:rPr lang="en-US" dirty="0" err="1"/>
              <a:t>Ammah</a:t>
            </a:r>
            <a:r>
              <a:rPr lang="en-US" dirty="0"/>
              <a:t>.</a:t>
            </a:r>
            <a:r>
              <a:rPr lang="tr-TR" sz="1200" b="0" i="0" u="none" strike="noStrike" kern="1200" baseline="0" dirty="0">
                <a:solidFill>
                  <a:schemeClr val="tx1"/>
                </a:solidFill>
                <a:latin typeface="+mn-lt"/>
                <a:ea typeface="+mn-ea"/>
                <a:cs typeface="+mn-cs"/>
              </a:rPr>
              <a:t> </a:t>
            </a:r>
            <a:r>
              <a:rPr lang="tr-TR" sz="1200" b="0" i="1" u="none" strike="noStrike" kern="1200" baseline="0" dirty="0">
                <a:solidFill>
                  <a:schemeClr val="tx1"/>
                </a:solidFill>
                <a:latin typeface="+mn-lt"/>
                <a:ea typeface="+mn-ea"/>
                <a:cs typeface="+mn-cs"/>
              </a:rPr>
              <a:t>Anchor Bible Dictionary</a:t>
            </a:r>
            <a:r>
              <a:rPr lang="en-US" sz="1200" b="0" i="1" u="none" strike="noStrike" kern="1200" baseline="0" dirty="0">
                <a:solidFill>
                  <a:schemeClr val="tx1"/>
                </a:solidFill>
                <a:latin typeface="+mn-lt"/>
                <a:ea typeface="+mn-ea"/>
                <a:cs typeface="+mn-cs"/>
              </a:rPr>
              <a:t>, </a:t>
            </a:r>
            <a:r>
              <a:rPr lang="en-US" sz="1200" b="0" u="none" strike="noStrike" kern="1200" baseline="0" dirty="0">
                <a:solidFill>
                  <a:schemeClr val="tx1"/>
                </a:solidFill>
                <a:latin typeface="+mn-lt"/>
                <a:ea typeface="+mn-ea"/>
                <a:cs typeface="+mn-cs"/>
              </a:rPr>
              <a:t>vol</a:t>
            </a:r>
            <a:r>
              <a:rPr lang="en-US" dirty="0"/>
              <a:t>. 1</a:t>
            </a:r>
            <a:r>
              <a:rPr lang="tr-TR"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ed. D. N. Freedman. New York: Doubleday.</a:t>
            </a:r>
            <a:endParaRPr lang="en-US" b="1" dirty="0"/>
          </a:p>
          <a:p>
            <a:pPr eaLnBrk="1" hangingPunct="1"/>
            <a:endParaRPr lang="en-US" dirty="0">
              <a:ea typeface="ＭＳ Ｐゴシック" pitchFamily="34" charset="-128"/>
            </a:endParaRPr>
          </a:p>
          <a:p>
            <a:pPr eaLnBrk="1" hangingPunct="1"/>
            <a:r>
              <a:rPr lang="en-US" dirty="0">
                <a:ea typeface="ＭＳ Ｐゴシック" pitchFamily="34" charset="-128"/>
              </a:rPr>
              <a:t>tb010703103</a:t>
            </a:r>
          </a:p>
        </p:txBody>
      </p:sp>
      <p:sp>
        <p:nvSpPr>
          <p:cNvPr id="4" name="Slide Number Placeholder 3"/>
          <p:cNvSpPr>
            <a:spLocks noGrp="1"/>
          </p:cNvSpPr>
          <p:nvPr>
            <p:ph type="sldNum" sz="quarter" idx="10"/>
          </p:nvPr>
        </p:nvSpPr>
        <p:spPr/>
        <p:txBody>
          <a:bodyPr/>
          <a:lstStyle/>
          <a:p>
            <a:fld id="{4E4946A3-FD68-4E77-9DEF-1E7536A4AD96}" type="slidenum">
              <a:rPr lang="en-US" smtClean="0"/>
              <a:t>107</a:t>
            </a:fld>
            <a:endParaRPr lang="en-US"/>
          </a:p>
        </p:txBody>
      </p:sp>
    </p:spTree>
    <p:extLst>
      <p:ext uri="{BB962C8B-B14F-4D97-AF65-F5344CB8AC3E}">
        <p14:creationId xmlns:p14="http://schemas.microsoft.com/office/powerpoint/2010/main" val="100367520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baseline="0" dirty="0"/>
              <a:t>Alternatively, some believe that the “wilderness of Gibeon” should be emended to the wilderness of Geba or Gibeah since the wilderness is east of Tell el-</a:t>
            </a:r>
            <a:r>
              <a:rPr lang="en-US" b="0" i="0" baseline="0" dirty="0" err="1"/>
              <a:t>Ful</a:t>
            </a:r>
            <a:r>
              <a:rPr lang="en-US" b="0" i="0" baseline="0" dirty="0"/>
              <a:t> (Gibeah) and Geba (</a:t>
            </a:r>
            <a:r>
              <a:rPr lang="en-US" b="0" i="0" baseline="0" dirty="0" err="1"/>
              <a:t>Jeba</a:t>
            </a:r>
            <a:r>
              <a:rPr lang="en-US" b="0" i="0" baseline="0" dirty="0"/>
              <a:t>’). The next slide includes labels.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tb092706191</a:t>
            </a:r>
          </a:p>
        </p:txBody>
      </p:sp>
      <p:sp>
        <p:nvSpPr>
          <p:cNvPr id="4" name="Slide Number Placeholder 3"/>
          <p:cNvSpPr>
            <a:spLocks noGrp="1"/>
          </p:cNvSpPr>
          <p:nvPr>
            <p:ph type="sldNum" sz="quarter" idx="10"/>
          </p:nvPr>
        </p:nvSpPr>
        <p:spPr/>
        <p:txBody>
          <a:bodyPr/>
          <a:lstStyle/>
          <a:p>
            <a:fld id="{4E4946A3-FD68-4E77-9DEF-1E7536A4AD96}" type="slidenum">
              <a:rPr lang="en-US" smtClean="0"/>
              <a:t>108</a:t>
            </a:fld>
            <a:endParaRPr lang="en-US"/>
          </a:p>
        </p:txBody>
      </p:sp>
    </p:spTree>
    <p:extLst>
      <p:ext uri="{BB962C8B-B14F-4D97-AF65-F5344CB8AC3E}">
        <p14:creationId xmlns:p14="http://schemas.microsoft.com/office/powerpoint/2010/main" val="355788941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baseline="0" dirty="0"/>
              <a:t>Alternatively, some believe that the “wilderness of Gibeon” should be emended to the wilderness of Geba or Gibeah since the wilderness is east of Tell el-</a:t>
            </a:r>
            <a:r>
              <a:rPr lang="en-US" b="0" i="0" baseline="0" dirty="0" err="1"/>
              <a:t>Ful</a:t>
            </a:r>
            <a:r>
              <a:rPr lang="en-US" b="0" i="0" baseline="0" dirty="0"/>
              <a:t> (Gibeah) and Geba (</a:t>
            </a:r>
            <a:r>
              <a:rPr lang="en-US" b="0" i="0" baseline="0" dirty="0" err="1"/>
              <a:t>Jeba</a:t>
            </a:r>
            <a:r>
              <a:rPr lang="en-US" b="0" i="0"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tb092706191</a:t>
            </a:r>
          </a:p>
        </p:txBody>
      </p:sp>
      <p:sp>
        <p:nvSpPr>
          <p:cNvPr id="4" name="Slide Number Placeholder 3"/>
          <p:cNvSpPr>
            <a:spLocks noGrp="1"/>
          </p:cNvSpPr>
          <p:nvPr>
            <p:ph type="sldNum" sz="quarter" idx="10"/>
          </p:nvPr>
        </p:nvSpPr>
        <p:spPr/>
        <p:txBody>
          <a:bodyPr/>
          <a:lstStyle/>
          <a:p>
            <a:fld id="{4E4946A3-FD68-4E77-9DEF-1E7536A4AD96}" type="slidenum">
              <a:rPr lang="en-US" smtClean="0"/>
              <a:t>109</a:t>
            </a:fld>
            <a:endParaRPr lang="en-US"/>
          </a:p>
        </p:txBody>
      </p:sp>
    </p:spTree>
    <p:extLst>
      <p:ext uri="{BB962C8B-B14F-4D97-AF65-F5344CB8AC3E}">
        <p14:creationId xmlns:p14="http://schemas.microsoft.com/office/powerpoint/2010/main" val="3557889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David’s wife Abigail was from Carmel, the location of which is preserved today by its Arabic name. Here Nabal had a sheep-sheering business while apparently living in </a:t>
            </a:r>
            <a:r>
              <a:rPr lang="en-US" b="0" baseline="0" dirty="0" err="1"/>
              <a:t>Maon</a:t>
            </a:r>
            <a:r>
              <a:rPr lang="en-US" b="0" baseline="0" dirty="0"/>
              <a:t> (1 Sam 25:2). Nabal is known as the Carmelite because this is where he conducted his profitable occupation. </a:t>
            </a:r>
            <a:r>
              <a:rPr lang="en-US" dirty="0">
                <a:solidFill>
                  <a:srgbClr val="000000"/>
                </a:solidFill>
              </a:rPr>
              <a:t>Saul had previously erected a victory stele in Carmel, after defeating the Amalekites (1 Sam 15:12).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dad2153</a:t>
            </a:r>
          </a:p>
        </p:txBody>
      </p:sp>
      <p:sp>
        <p:nvSpPr>
          <p:cNvPr id="4" name="Slide Number Placeholder 3"/>
          <p:cNvSpPr>
            <a:spLocks noGrp="1"/>
          </p:cNvSpPr>
          <p:nvPr>
            <p:ph type="sldNum" sz="quarter" idx="10"/>
          </p:nvPr>
        </p:nvSpPr>
        <p:spPr/>
        <p:txBody>
          <a:bodyPr/>
          <a:lstStyle/>
          <a:p>
            <a:fld id="{4E4946A3-FD68-4E77-9DEF-1E7536A4AD96}" type="slidenum">
              <a:rPr lang="en-US" smtClean="0"/>
              <a:t>11</a:t>
            </a:fld>
            <a:endParaRPr lang="en-US"/>
          </a:p>
        </p:txBody>
      </p:sp>
    </p:spTree>
    <p:extLst>
      <p:ext uri="{BB962C8B-B14F-4D97-AF65-F5344CB8AC3E}">
        <p14:creationId xmlns:p14="http://schemas.microsoft.com/office/powerpoint/2010/main" val="9961895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tb010703130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110</a:t>
            </a:fld>
            <a:endParaRPr lang="en-US"/>
          </a:p>
        </p:txBody>
      </p:sp>
    </p:spTree>
    <p:extLst>
      <p:ext uri="{BB962C8B-B14F-4D97-AF65-F5344CB8AC3E}">
        <p14:creationId xmlns:p14="http://schemas.microsoft.com/office/powerpoint/2010/main" val="206401893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tb010703130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111</a:t>
            </a:fld>
            <a:endParaRPr lang="en-US"/>
          </a:p>
        </p:txBody>
      </p:sp>
    </p:spTree>
    <p:extLst>
      <p:ext uri="{BB962C8B-B14F-4D97-AF65-F5344CB8AC3E}">
        <p14:creationId xmlns:p14="http://schemas.microsoft.com/office/powerpoint/2010/main" val="87408258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Calibri"/>
              </a:rPr>
              <a:t>This illustration comes from Sir Austen Henry Layard, </a:t>
            </a:r>
            <a:r>
              <a:rPr lang="en-US" i="1" dirty="0">
                <a:latin typeface="Calibri"/>
              </a:rPr>
              <a:t>Monuments of Nineveh</a:t>
            </a:r>
            <a:r>
              <a:rPr lang="en-US" dirty="0">
                <a:latin typeface="Calibri"/>
              </a:rPr>
              <a:t>, published in 1849. Public domain, from The New York Public Library, </a:t>
            </a:r>
            <a:r>
              <a:rPr lang="en-US" dirty="0">
                <a:latin typeface="Calibri"/>
                <a:hlinkClick r:id="rId3">
                  <a:extLst>
                    <a:ext uri="{A12FA001-AC4F-418D-AE19-62706E023703}">
                      <ahyp:hlinkClr xmlns:ahyp="http://schemas.microsoft.com/office/drawing/2018/hyperlinkcolor" val="tx"/>
                    </a:ext>
                  </a:extLst>
                </a:hlinkClick>
              </a:rPr>
              <a:t>http</a:t>
            </a:r>
            <a:r>
              <a:rPr lang="en-US" dirty="0">
                <a:hlinkClick r:id="rId3">
                  <a:extLst>
                    <a:ext uri="{A12FA001-AC4F-418D-AE19-62706E023703}">
                      <ahyp:hlinkClr xmlns:ahyp="http://schemas.microsoft.com/office/drawing/2018/hyperlinkcolor" val="tx"/>
                    </a:ext>
                  </a:extLst>
                </a:hlinkClick>
              </a:rPr>
              <a:t>://digitalcollections.nypl.org/items/510d47dc-4771-a3d9-e040-e00a18064a99</a:t>
            </a:r>
            <a:endParaRPr lang="en-US" dirty="0"/>
          </a:p>
          <a:p>
            <a:pPr marL="0" indent="0" algn="l" defTabSz="914400" rtl="0" eaLnBrk="1" fontAlgn="auto" latinLnBrk="0" hangingPunct="1">
              <a:spcBef>
                <a:spcPts val="0"/>
              </a:spcBef>
              <a:spcAft>
                <a:spcPts val="0"/>
              </a:spcAft>
              <a:buClrTx/>
              <a:buSzTx/>
              <a:buFontTx/>
              <a:buNone/>
              <a:tabLst/>
              <a:defRPr/>
            </a:pPr>
            <a:endParaRPr lang="en-US" dirty="0">
              <a:latin typeface="Calibri"/>
            </a:endParaRPr>
          </a:p>
          <a:p>
            <a:pPr marL="0" indent="0" algn="l" defTabSz="914400" rtl="0" eaLnBrk="1" fontAlgn="auto" latinLnBrk="0" hangingPunct="1">
              <a:spcBef>
                <a:spcPts val="0"/>
              </a:spcBef>
              <a:spcAft>
                <a:spcPts val="0"/>
              </a:spcAft>
              <a:buClrTx/>
              <a:buSzTx/>
              <a:buFontTx/>
              <a:buNone/>
              <a:tabLst/>
              <a:defRPr/>
            </a:pPr>
            <a:r>
              <a:rPr lang="en-US" dirty="0">
                <a:latin typeface="Calibri"/>
              </a:rPr>
              <a:t>nypl494863</a:t>
            </a:r>
          </a:p>
        </p:txBody>
      </p:sp>
      <p:sp>
        <p:nvSpPr>
          <p:cNvPr id="4" name="Slide Number Placeholder 3"/>
          <p:cNvSpPr>
            <a:spLocks noGrp="1"/>
          </p:cNvSpPr>
          <p:nvPr>
            <p:ph type="sldNum" sz="quarter" idx="10"/>
          </p:nvPr>
        </p:nvSpPr>
        <p:spPr/>
        <p:txBody>
          <a:bodyPr/>
          <a:lstStyle/>
          <a:p>
            <a:fld id="{4E4946A3-FD68-4E77-9DEF-1E7536A4AD96}" type="slidenum">
              <a:rPr lang="en-US" smtClean="0"/>
              <a:t>112</a:t>
            </a:fld>
            <a:endParaRPr lang="en-US"/>
          </a:p>
        </p:txBody>
      </p:sp>
    </p:spTree>
    <p:extLst>
      <p:ext uri="{BB962C8B-B14F-4D97-AF65-F5344CB8AC3E}">
        <p14:creationId xmlns:p14="http://schemas.microsoft.com/office/powerpoint/2010/main" val="3549832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weapons were photographed at the National Museum of Iran in Tehran.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tb0514183987</a:t>
            </a:r>
          </a:p>
        </p:txBody>
      </p:sp>
      <p:sp>
        <p:nvSpPr>
          <p:cNvPr id="4" name="Slide Number Placeholder 3"/>
          <p:cNvSpPr>
            <a:spLocks noGrp="1"/>
          </p:cNvSpPr>
          <p:nvPr>
            <p:ph type="sldNum" sz="quarter" idx="10"/>
          </p:nvPr>
        </p:nvSpPr>
        <p:spPr/>
        <p:txBody>
          <a:bodyPr/>
          <a:lstStyle/>
          <a:p>
            <a:fld id="{4E4946A3-FD68-4E77-9DEF-1E7536A4AD96}" type="slidenum">
              <a:rPr lang="en-US" smtClean="0"/>
              <a:t>113</a:t>
            </a:fld>
            <a:endParaRPr lang="en-US"/>
          </a:p>
        </p:txBody>
      </p:sp>
    </p:spTree>
    <p:extLst>
      <p:ext uri="{BB962C8B-B14F-4D97-AF65-F5344CB8AC3E}">
        <p14:creationId xmlns:p14="http://schemas.microsoft.com/office/powerpoint/2010/main" val="392926585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That</a:t>
            </a:r>
            <a:r>
              <a:rPr lang="en-US" baseline="0" dirty="0"/>
              <a:t> which is bitter (Heb. </a:t>
            </a:r>
            <a:r>
              <a:rPr lang="en-US" i="1" baseline="0" dirty="0" err="1"/>
              <a:t>marah</a:t>
            </a:r>
            <a:r>
              <a:rPr lang="en-US" baseline="0" dirty="0"/>
              <a:t>, </a:t>
            </a:r>
            <a:r>
              <a:rPr lang="he-IL" sz="1200" b="0" i="0" u="none" strike="noStrike" kern="1200" baseline="0" dirty="0">
                <a:solidFill>
                  <a:schemeClr val="tx1"/>
                </a:solidFill>
                <a:latin typeface="+mn-lt"/>
                <a:ea typeface="+mn-ea"/>
                <a:cs typeface="+mn-cs"/>
              </a:rPr>
              <a:t>מָרָה</a:t>
            </a:r>
            <a:r>
              <a:rPr lang="en-US" baseline="0" dirty="0"/>
              <a:t>) leaves a bad taste in the mouth. Traditionally the bitter herbs served at Passover include grated horseradish, lettuce, and beets. It is considered a reminder of the bitterness of the slavery experienced by the Israelites in Egypt. Abner suggests that the continuation of this battle will, at best, lead to a bitter victory.</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tb042305384</a:t>
            </a:r>
          </a:p>
        </p:txBody>
      </p:sp>
      <p:sp>
        <p:nvSpPr>
          <p:cNvPr id="4" name="Slide Number Placeholder 3"/>
          <p:cNvSpPr>
            <a:spLocks noGrp="1"/>
          </p:cNvSpPr>
          <p:nvPr>
            <p:ph type="sldNum" sz="quarter" idx="10"/>
          </p:nvPr>
        </p:nvSpPr>
        <p:spPr/>
        <p:txBody>
          <a:bodyPr/>
          <a:lstStyle/>
          <a:p>
            <a:fld id="{4E4946A3-FD68-4E77-9DEF-1E7536A4AD96}" type="slidenum">
              <a:rPr lang="en-US" smtClean="0"/>
              <a:t>114</a:t>
            </a:fld>
            <a:endParaRPr lang="en-US"/>
          </a:p>
        </p:txBody>
      </p:sp>
    </p:spTree>
    <p:extLst>
      <p:ext uri="{BB962C8B-B14F-4D97-AF65-F5344CB8AC3E}">
        <p14:creationId xmlns:p14="http://schemas.microsoft.com/office/powerpoint/2010/main" val="392926585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was taken near the tabernacle model in Timna Park in southern Israel.</a:t>
            </a:r>
          </a:p>
          <a:p>
            <a:endParaRPr lang="en-US" dirty="0"/>
          </a:p>
          <a:p>
            <a:r>
              <a:rPr lang="en-US" dirty="0"/>
              <a:t>tb052201370</a:t>
            </a:r>
          </a:p>
        </p:txBody>
      </p:sp>
      <p:sp>
        <p:nvSpPr>
          <p:cNvPr id="4" name="Slide Number Placeholder 3"/>
          <p:cNvSpPr>
            <a:spLocks noGrp="1"/>
          </p:cNvSpPr>
          <p:nvPr>
            <p:ph type="sldNum" sz="quarter" idx="10"/>
          </p:nvPr>
        </p:nvSpPr>
        <p:spPr/>
        <p:txBody>
          <a:bodyPr/>
          <a:lstStyle/>
          <a:p>
            <a:fld id="{4E4946A3-FD68-4E77-9DEF-1E7536A4AD96}" type="slidenum">
              <a:rPr lang="en-US" smtClean="0"/>
              <a:t>115</a:t>
            </a:fld>
            <a:endParaRPr lang="en-US"/>
          </a:p>
        </p:txBody>
      </p:sp>
    </p:spTree>
    <p:extLst>
      <p:ext uri="{BB962C8B-B14F-4D97-AF65-F5344CB8AC3E}">
        <p14:creationId xmlns:p14="http://schemas.microsoft.com/office/powerpoint/2010/main" val="194982607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American Colony photograph was taken between 1934 and 1939.</a:t>
            </a:r>
          </a:p>
          <a:p>
            <a:endParaRPr lang="en-US" sz="1200" b="0" i="0" kern="1200" dirty="0">
              <a:solidFill>
                <a:schemeClr val="tx1"/>
              </a:solidFill>
              <a:effectLst/>
              <a:latin typeface="+mn-lt"/>
              <a:ea typeface="+mn-ea"/>
              <a:cs typeface="+mn-cs"/>
            </a:endParaRPr>
          </a:p>
          <a:p>
            <a:r>
              <a:rPr lang="en-US" dirty="0"/>
              <a:t>mat03283</a:t>
            </a:r>
          </a:p>
        </p:txBody>
      </p:sp>
      <p:sp>
        <p:nvSpPr>
          <p:cNvPr id="4" name="Slide Number Placeholder 3"/>
          <p:cNvSpPr>
            <a:spLocks noGrp="1"/>
          </p:cNvSpPr>
          <p:nvPr>
            <p:ph type="sldNum" sz="quarter" idx="10"/>
          </p:nvPr>
        </p:nvSpPr>
        <p:spPr/>
        <p:txBody>
          <a:bodyPr/>
          <a:lstStyle/>
          <a:p>
            <a:fld id="{4E4946A3-FD68-4E77-9DEF-1E7536A4AD96}" type="slidenum">
              <a:rPr lang="en-US" smtClean="0"/>
              <a:t>116</a:t>
            </a:fld>
            <a:endParaRPr lang="en-US"/>
          </a:p>
        </p:txBody>
      </p:sp>
    </p:spTree>
    <p:extLst>
      <p:ext uri="{BB962C8B-B14F-4D97-AF65-F5344CB8AC3E}">
        <p14:creationId xmlns:p14="http://schemas.microsoft.com/office/powerpoint/2010/main" val="194982607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It</a:t>
            </a:r>
            <a:r>
              <a:rPr lang="en-US" baseline="0" dirty="0"/>
              <a:t> is unclear if Abner and his men would have crossed the Jordan River at the fords of Jericho or further upstream at Adam. Either way, their journey from the vicinity of Jericho to the mouth of the Jabbok River, where they would have turned eastward to ascend into the hills of Gilead, would have been roughly 25 miles (40 km). Such a journey would have taken all night, especially since travel at night is necessarily slower.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tb010703748</a:t>
            </a:r>
          </a:p>
        </p:txBody>
      </p:sp>
      <p:sp>
        <p:nvSpPr>
          <p:cNvPr id="4" name="Slide Number Placeholder 3"/>
          <p:cNvSpPr>
            <a:spLocks noGrp="1"/>
          </p:cNvSpPr>
          <p:nvPr>
            <p:ph type="sldNum" sz="quarter" idx="10"/>
          </p:nvPr>
        </p:nvSpPr>
        <p:spPr/>
        <p:txBody>
          <a:bodyPr/>
          <a:lstStyle/>
          <a:p>
            <a:fld id="{4E4946A3-FD68-4E77-9DEF-1E7536A4AD96}" type="slidenum">
              <a:rPr lang="en-US" smtClean="0"/>
              <a:t>117</a:t>
            </a:fld>
            <a:endParaRPr lang="en-US"/>
          </a:p>
        </p:txBody>
      </p:sp>
    </p:spTree>
    <p:extLst>
      <p:ext uri="{BB962C8B-B14F-4D97-AF65-F5344CB8AC3E}">
        <p14:creationId xmlns:p14="http://schemas.microsoft.com/office/powerpoint/2010/main" val="189976827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aerial view looks up the Arabah in the direction that Abner and the Israelites would have travelled. In modern Israel today, the term Arabah refers to the Jordan Rift south of the Dead Sea (and on to the Red Sea). But this passage is one of several that proves that the biblical usage of the term Arabah refers to the Jordan Rift north of the Dead Sea.</a:t>
            </a:r>
          </a:p>
          <a:p>
            <a:endParaRPr lang="en-US" dirty="0"/>
          </a:p>
          <a:p>
            <a:r>
              <a:rPr lang="en-US" dirty="0"/>
              <a:t>tb010703125</a:t>
            </a:r>
          </a:p>
        </p:txBody>
      </p:sp>
      <p:sp>
        <p:nvSpPr>
          <p:cNvPr id="4" name="Slide Number Placeholder 3"/>
          <p:cNvSpPr>
            <a:spLocks noGrp="1"/>
          </p:cNvSpPr>
          <p:nvPr>
            <p:ph type="sldNum" sz="quarter" idx="10"/>
          </p:nvPr>
        </p:nvSpPr>
        <p:spPr/>
        <p:txBody>
          <a:bodyPr/>
          <a:lstStyle/>
          <a:p>
            <a:fld id="{4E4946A3-FD68-4E77-9DEF-1E7536A4AD96}" type="slidenum">
              <a:rPr lang="en-US" smtClean="0"/>
              <a:t>118</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view, taken from the general area of the traditional “Bethany” opposite Jericho, shows a view straight up the Arabah. The travelers would have surely taken a good path and avoided the rugged landscape around the Jordan, choosing to cross at a suitable ford, such as at Adam.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ws082718493</a:t>
            </a:r>
          </a:p>
        </p:txBody>
      </p:sp>
      <p:sp>
        <p:nvSpPr>
          <p:cNvPr id="4" name="Slide Number Placeholder 3"/>
          <p:cNvSpPr>
            <a:spLocks noGrp="1"/>
          </p:cNvSpPr>
          <p:nvPr>
            <p:ph type="sldNum" sz="quarter" idx="10"/>
          </p:nvPr>
        </p:nvSpPr>
        <p:spPr/>
        <p:txBody>
          <a:bodyPr/>
          <a:lstStyle/>
          <a:p>
            <a:fld id="{4E4946A3-FD68-4E77-9DEF-1E7536A4AD96}" type="slidenum">
              <a:rPr lang="en-US" smtClean="0"/>
              <a:t>119</a:t>
            </a:fld>
            <a:endParaRPr lang="en-US"/>
          </a:p>
        </p:txBody>
      </p:sp>
    </p:spTree>
    <p:extLst>
      <p:ext uri="{BB962C8B-B14F-4D97-AF65-F5344CB8AC3E}">
        <p14:creationId xmlns:p14="http://schemas.microsoft.com/office/powerpoint/2010/main" val="3205489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“cities of Hebron” is a reference to the villages surrounding the larger city; such towns were considered to fall under the protection of the larger city and to be, in a sense, daughter cities (cf. Josh 15:41-47, etc.).</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photograph was taken by Francis Firth in about 1862. </a:t>
            </a:r>
            <a:r>
              <a:rPr lang="en-US" dirty="0">
                <a:solidFill>
                  <a:srgbClr val="000000"/>
                </a:solidFill>
                <a:latin typeface="+mn-lt"/>
              </a:rPr>
              <a:t>Public domain, from The New York Public Library, </a:t>
            </a:r>
            <a:r>
              <a:rPr lang="en-US" dirty="0"/>
              <a:t>https://digitalcollections.nypl.org/items/510d47d9-60be-a3d9-e040-e00a18064a99</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nypl85257</a:t>
            </a:r>
          </a:p>
        </p:txBody>
      </p:sp>
      <p:sp>
        <p:nvSpPr>
          <p:cNvPr id="4" name="Slide Number Placeholder 3"/>
          <p:cNvSpPr>
            <a:spLocks noGrp="1"/>
          </p:cNvSpPr>
          <p:nvPr>
            <p:ph type="sldNum" sz="quarter" idx="10"/>
          </p:nvPr>
        </p:nvSpPr>
        <p:spPr/>
        <p:txBody>
          <a:bodyPr/>
          <a:lstStyle/>
          <a:p>
            <a:fld id="{4E4946A3-FD68-4E77-9DEF-1E7536A4AD96}" type="slidenum">
              <a:rPr lang="en-US" smtClean="0"/>
              <a:t>12</a:t>
            </a:fld>
            <a:endParaRPr lang="en-US"/>
          </a:p>
        </p:txBody>
      </p:sp>
    </p:spTree>
    <p:extLst>
      <p:ext uri="{BB962C8B-B14F-4D97-AF65-F5344CB8AC3E}">
        <p14:creationId xmlns:p14="http://schemas.microsoft.com/office/powerpoint/2010/main" val="99618954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sign in modern Hebrew points to a bridge that crosses over the Jordan River into the country of Jordan. The bridge has served in the past for agricultural vehicles, but it has since been closed due to security reasons. </a:t>
            </a:r>
          </a:p>
          <a:p>
            <a:endParaRPr lang="en-US" dirty="0"/>
          </a:p>
          <a:p>
            <a:r>
              <a:rPr lang="en-US" dirty="0"/>
              <a:t>tb032505869</a:t>
            </a:r>
          </a:p>
        </p:txBody>
      </p:sp>
      <p:sp>
        <p:nvSpPr>
          <p:cNvPr id="4" name="Slide Number Placeholder 3"/>
          <p:cNvSpPr>
            <a:spLocks noGrp="1"/>
          </p:cNvSpPr>
          <p:nvPr>
            <p:ph type="sldNum" sz="quarter" idx="10"/>
          </p:nvPr>
        </p:nvSpPr>
        <p:spPr/>
        <p:txBody>
          <a:bodyPr/>
          <a:lstStyle/>
          <a:p>
            <a:fld id="{4E4946A3-FD68-4E77-9DEF-1E7536A4AD96}" type="slidenum">
              <a:rPr lang="en-US" smtClean="0"/>
              <a:t>120</a:t>
            </a:fld>
            <a:endParaRPr lang="en-US"/>
          </a:p>
        </p:txBody>
      </p:sp>
    </p:spTree>
    <p:extLst>
      <p:ext uri="{BB962C8B-B14F-4D97-AF65-F5344CB8AC3E}">
        <p14:creationId xmlns:p14="http://schemas.microsoft.com/office/powerpoint/2010/main" val="201769636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Adam</a:t>
            </a:r>
            <a:r>
              <a:rPr lang="en-US" baseline="0" dirty="0"/>
              <a:t> is traditionally identified with the ruin of </a:t>
            </a:r>
            <a:r>
              <a:rPr lang="en-US" baseline="0" dirty="0" err="1"/>
              <a:t>ed-Damieh</a:t>
            </a:r>
            <a:r>
              <a:rPr lang="en-US" baseline="0" dirty="0"/>
              <a:t>, which seems to preserve the ancient name of the site. Ed-</a:t>
            </a:r>
            <a:r>
              <a:rPr lang="en-US" baseline="0" dirty="0" err="1"/>
              <a:t>Damieh</a:t>
            </a:r>
            <a:r>
              <a:rPr lang="en-US" baseline="0" dirty="0"/>
              <a:t> sits on the Transjordan side of the Jordan River opposite Wadi Farah. Wadi Farah was an important route that brought traffic from the central hill country sites (e.g., Shechem, Tirzah, Dothan) into the Jordan Valley at which point travelers could head north towards Beth-shean, south towards Jericho, or continue east into Transjordan. </a:t>
            </a:r>
          </a:p>
          <a:p>
            <a:endParaRPr lang="en-US" dirty="0"/>
          </a:p>
          <a:p>
            <a:r>
              <a:rPr lang="en-US" dirty="0"/>
              <a:t>tb121704120</a:t>
            </a:r>
          </a:p>
        </p:txBody>
      </p:sp>
      <p:sp>
        <p:nvSpPr>
          <p:cNvPr id="4" name="Slide Number Placeholder 3"/>
          <p:cNvSpPr>
            <a:spLocks noGrp="1"/>
          </p:cNvSpPr>
          <p:nvPr>
            <p:ph type="sldNum" sz="quarter" idx="10"/>
          </p:nvPr>
        </p:nvSpPr>
        <p:spPr/>
        <p:txBody>
          <a:bodyPr/>
          <a:lstStyle/>
          <a:p>
            <a:fld id="{4E4946A3-FD68-4E77-9DEF-1E7536A4AD96}" type="slidenum">
              <a:rPr lang="en-US" smtClean="0"/>
              <a:t>121</a:t>
            </a:fld>
            <a:endParaRPr lang="en-US"/>
          </a:p>
        </p:txBody>
      </p:sp>
    </p:spTree>
    <p:extLst>
      <p:ext uri="{BB962C8B-B14F-4D97-AF65-F5344CB8AC3E}">
        <p14:creationId xmlns:p14="http://schemas.microsoft.com/office/powerpoint/2010/main" val="82283051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no fords between Jericho and Adam, these fords are the best candidate for where Abner’s men crossed over, able to wait no longer in order to head east up the Jabbok River to Mahanaim.</a:t>
            </a:r>
          </a:p>
          <a:p>
            <a:endParaRPr lang="en-US" dirty="0"/>
          </a:p>
          <a:p>
            <a:r>
              <a:rPr lang="en-US" dirty="0"/>
              <a:t>tb121704117</a:t>
            </a:r>
          </a:p>
        </p:txBody>
      </p:sp>
      <p:sp>
        <p:nvSpPr>
          <p:cNvPr id="4" name="Slide Number Placeholder 3"/>
          <p:cNvSpPr>
            <a:spLocks noGrp="1"/>
          </p:cNvSpPr>
          <p:nvPr>
            <p:ph type="sldNum" sz="quarter" idx="10"/>
          </p:nvPr>
        </p:nvSpPr>
        <p:spPr/>
        <p:txBody>
          <a:bodyPr/>
          <a:lstStyle/>
          <a:p>
            <a:fld id="{4E4946A3-FD68-4E77-9DEF-1E7536A4AD96}" type="slidenum">
              <a:rPr lang="en-US" smtClean="0"/>
              <a:t>122</a:t>
            </a:fld>
            <a:endParaRPr lang="en-US"/>
          </a:p>
        </p:txBody>
      </p:sp>
    </p:spTree>
    <p:extLst>
      <p:ext uri="{BB962C8B-B14F-4D97-AF65-F5344CB8AC3E}">
        <p14:creationId xmlns:p14="http://schemas.microsoft.com/office/powerpoint/2010/main" val="204830749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Mahanaim is to be associated with </a:t>
            </a:r>
            <a:r>
              <a:rPr lang="en-US" sz="1200" dirty="0"/>
              <a:t>Tell </a:t>
            </a:r>
            <a:r>
              <a:rPr lang="en-US" sz="1200" dirty="0" err="1"/>
              <a:t>adh-Dhahab</a:t>
            </a:r>
            <a:r>
              <a:rPr lang="en-US" sz="1200" dirty="0"/>
              <a:t> ash-</a:t>
            </a:r>
            <a:r>
              <a:rPr lang="en-US" sz="1200" dirty="0" err="1"/>
              <a:t>Sharqiyya</a:t>
            </a:r>
            <a:r>
              <a:rPr lang="en-US" sz="1200" dirty="0"/>
              <a:t> as suggested earlier (see slides for 2 Sam 2:8),</a:t>
            </a:r>
            <a:r>
              <a:rPr lang="en-US" sz="1200" baseline="0" dirty="0"/>
              <a:t> there would have been an additional 5 miles (8 km) of travel up the Jabbok River or over the nearby hills to get from the Jordan Valley to the city</a:t>
            </a:r>
            <a:r>
              <a:rPr lang="en-US" baseline="0" dirty="0"/>
              <a:t>. The next slide includes labels.</a:t>
            </a:r>
          </a:p>
          <a:p>
            <a:endParaRPr lang="en-US" baseline="0" dirty="0"/>
          </a:p>
          <a:p>
            <a:r>
              <a:rPr lang="en-US" dirty="0"/>
              <a:t>tb121704102</a:t>
            </a:r>
          </a:p>
        </p:txBody>
      </p:sp>
      <p:sp>
        <p:nvSpPr>
          <p:cNvPr id="4" name="Slide Number Placeholder 3"/>
          <p:cNvSpPr>
            <a:spLocks noGrp="1"/>
          </p:cNvSpPr>
          <p:nvPr>
            <p:ph type="sldNum" sz="quarter" idx="10"/>
          </p:nvPr>
        </p:nvSpPr>
        <p:spPr/>
        <p:txBody>
          <a:bodyPr/>
          <a:lstStyle/>
          <a:p>
            <a:fld id="{4E4946A3-FD68-4E77-9DEF-1E7536A4AD96}" type="slidenum">
              <a:rPr lang="en-US" smtClean="0"/>
              <a:t>123</a:t>
            </a:fld>
            <a:endParaRPr lang="en-US"/>
          </a:p>
        </p:txBody>
      </p:sp>
    </p:spTree>
    <p:extLst>
      <p:ext uri="{BB962C8B-B14F-4D97-AF65-F5344CB8AC3E}">
        <p14:creationId xmlns:p14="http://schemas.microsoft.com/office/powerpoint/2010/main" val="288171752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Mahanaim is to be associated with </a:t>
            </a:r>
            <a:r>
              <a:rPr lang="en-US" sz="1200" dirty="0"/>
              <a:t>Tell </a:t>
            </a:r>
            <a:r>
              <a:rPr lang="en-US" sz="1200" dirty="0" err="1"/>
              <a:t>adh-Dhahab</a:t>
            </a:r>
            <a:r>
              <a:rPr lang="en-US" sz="1200" dirty="0"/>
              <a:t> ash-</a:t>
            </a:r>
            <a:r>
              <a:rPr lang="en-US" sz="1200" dirty="0" err="1"/>
              <a:t>Sharqiyya</a:t>
            </a:r>
            <a:r>
              <a:rPr lang="en-US" sz="1200" dirty="0"/>
              <a:t> as suggested earlier (see slides for 2 Sam 2:8),</a:t>
            </a:r>
            <a:r>
              <a:rPr lang="en-US" sz="1200" baseline="0" dirty="0"/>
              <a:t> there would have been an additional 5 miles (8 km) of travel up the Jabbok River or over the nearby hills to get from the Jordan Valley to the city</a:t>
            </a:r>
            <a:r>
              <a:rPr lang="en-US" baseline="0" dirty="0"/>
              <a:t>.  </a:t>
            </a:r>
          </a:p>
          <a:p>
            <a:endParaRPr lang="en-US" baseline="0" dirty="0"/>
          </a:p>
          <a:p>
            <a:r>
              <a:rPr lang="en-US" dirty="0"/>
              <a:t>tb121704102</a:t>
            </a:r>
          </a:p>
        </p:txBody>
      </p:sp>
      <p:sp>
        <p:nvSpPr>
          <p:cNvPr id="4" name="Slide Number Placeholder 3"/>
          <p:cNvSpPr>
            <a:spLocks noGrp="1"/>
          </p:cNvSpPr>
          <p:nvPr>
            <p:ph type="sldNum" sz="quarter" idx="10"/>
          </p:nvPr>
        </p:nvSpPr>
        <p:spPr/>
        <p:txBody>
          <a:bodyPr/>
          <a:lstStyle/>
          <a:p>
            <a:fld id="{4E4946A3-FD68-4E77-9DEF-1E7536A4AD96}" type="slidenum">
              <a:rPr lang="en-US" smtClean="0"/>
              <a:t>124</a:t>
            </a:fld>
            <a:endParaRPr lang="en-US"/>
          </a:p>
        </p:txBody>
      </p:sp>
    </p:spTree>
    <p:extLst>
      <p:ext uri="{BB962C8B-B14F-4D97-AF65-F5344CB8AC3E}">
        <p14:creationId xmlns:p14="http://schemas.microsoft.com/office/powerpoint/2010/main" val="288171752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relief, which is part of the British Museum collection, was photographed at the Getty Villa in southern California. </a:t>
            </a:r>
          </a:p>
          <a:p>
            <a:endParaRPr lang="en-US" dirty="0"/>
          </a:p>
          <a:p>
            <a:r>
              <a:rPr lang="en-US" dirty="0"/>
              <a:t>tb100919330</a:t>
            </a:r>
          </a:p>
        </p:txBody>
      </p:sp>
      <p:sp>
        <p:nvSpPr>
          <p:cNvPr id="4" name="Slide Number Placeholder 3"/>
          <p:cNvSpPr>
            <a:spLocks noGrp="1"/>
          </p:cNvSpPr>
          <p:nvPr>
            <p:ph type="sldNum" sz="quarter" idx="10"/>
          </p:nvPr>
        </p:nvSpPr>
        <p:spPr/>
        <p:txBody>
          <a:bodyPr/>
          <a:lstStyle/>
          <a:p>
            <a:fld id="{4E4946A3-FD68-4E77-9DEF-1E7536A4AD96}" type="slidenum">
              <a:rPr lang="en-US" smtClean="0"/>
              <a:t>125</a:t>
            </a:fld>
            <a:endParaRPr lang="en-US"/>
          </a:p>
        </p:txBody>
      </p:sp>
    </p:spTree>
    <p:extLst>
      <p:ext uri="{BB962C8B-B14F-4D97-AF65-F5344CB8AC3E}">
        <p14:creationId xmlns:p14="http://schemas.microsoft.com/office/powerpoint/2010/main" val="65675649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not uncommon for body parts to be used to count the dead</a:t>
            </a:r>
            <a:r>
              <a:rPr lang="en-US" baseline="0" dirty="0"/>
              <a:t> in antiquity. In the relief shown here, hands have been collected as a way to calculate the number killed. Behind each pile and counter stands a scribe with pen and scroll, recording the number.</a:t>
            </a:r>
          </a:p>
          <a:p>
            <a:endParaRPr lang="en-US" dirty="0"/>
          </a:p>
          <a:p>
            <a:r>
              <a:rPr lang="en-US" dirty="0"/>
              <a:t>tb011105877</a:t>
            </a:r>
          </a:p>
        </p:txBody>
      </p:sp>
      <p:sp>
        <p:nvSpPr>
          <p:cNvPr id="4" name="Slide Number Placeholder 3"/>
          <p:cNvSpPr>
            <a:spLocks noGrp="1"/>
          </p:cNvSpPr>
          <p:nvPr>
            <p:ph type="sldNum" sz="quarter" idx="10"/>
          </p:nvPr>
        </p:nvSpPr>
        <p:spPr/>
        <p:txBody>
          <a:bodyPr/>
          <a:lstStyle/>
          <a:p>
            <a:fld id="{4E4946A3-FD68-4E77-9DEF-1E7536A4AD96}" type="slidenum">
              <a:rPr lang="en-US" smtClean="0"/>
              <a:t>126</a:t>
            </a:fld>
            <a:endParaRPr lang="en-US"/>
          </a:p>
        </p:txBody>
      </p:sp>
    </p:spTree>
    <p:extLst>
      <p:ext uri="{BB962C8B-B14F-4D97-AF65-F5344CB8AC3E}">
        <p14:creationId xmlns:p14="http://schemas.microsoft.com/office/powerpoint/2010/main" val="65675649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“Asahel Street” is located in the Abu Tor neighborhood, south of the Old City.</a:t>
            </a:r>
          </a:p>
          <a:p>
            <a:endParaRPr lang="en-US" dirty="0"/>
          </a:p>
          <a:p>
            <a:r>
              <a:rPr lang="en-US" dirty="0"/>
              <a:t>lbd102318763</a:t>
            </a:r>
          </a:p>
        </p:txBody>
      </p:sp>
      <p:sp>
        <p:nvSpPr>
          <p:cNvPr id="4" name="Slide Number Placeholder 3"/>
          <p:cNvSpPr>
            <a:spLocks noGrp="1"/>
          </p:cNvSpPr>
          <p:nvPr>
            <p:ph type="sldNum" sz="quarter" idx="10"/>
          </p:nvPr>
        </p:nvSpPr>
        <p:spPr/>
        <p:txBody>
          <a:bodyPr/>
          <a:lstStyle/>
          <a:p>
            <a:fld id="{4E4946A3-FD68-4E77-9DEF-1E7536A4AD96}" type="slidenum">
              <a:rPr lang="en-US" smtClean="0"/>
              <a:t>127</a:t>
            </a:fld>
            <a:endParaRPr lang="en-US"/>
          </a:p>
        </p:txBody>
      </p:sp>
    </p:spTree>
    <p:extLst>
      <p:ext uri="{BB962C8B-B14F-4D97-AF65-F5344CB8AC3E}">
        <p14:creationId xmlns:p14="http://schemas.microsoft.com/office/powerpoint/2010/main" val="139796117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solidFill>
                  <a:srgbClr val="000000"/>
                </a:solidFill>
                <a:cs typeface="Times New Roman" pitchFamily="18" charset="0"/>
              </a:rPr>
              <a:t>Bethlehem was, of</a:t>
            </a:r>
            <a:r>
              <a:rPr lang="en-US" baseline="0" dirty="0">
                <a:solidFill>
                  <a:srgbClr val="000000"/>
                </a:solidFill>
                <a:cs typeface="Times New Roman" pitchFamily="18" charset="0"/>
              </a:rPr>
              <a:t> course, the hometown of David as well. Nothing is known of the burial site of Asahel.</a:t>
            </a:r>
          </a:p>
          <a:p>
            <a:pPr eaLnBrk="1" hangingPunct="1"/>
            <a:endParaRPr lang="en-US" dirty="0">
              <a:solidFill>
                <a:srgbClr val="000000"/>
              </a:solidFill>
              <a:cs typeface="Times New Roman" pitchFamily="18" charset="0"/>
            </a:endParaRPr>
          </a:p>
          <a:p>
            <a:pPr eaLnBrk="1" hangingPunct="1"/>
            <a:r>
              <a:rPr lang="en-US" dirty="0">
                <a:solidFill>
                  <a:srgbClr val="000000"/>
                </a:solidFill>
                <a:cs typeface="Times New Roman" pitchFamily="18" charset="0"/>
              </a:rPr>
              <a:t>tb111106895</a:t>
            </a:r>
          </a:p>
        </p:txBody>
      </p:sp>
      <p:sp>
        <p:nvSpPr>
          <p:cNvPr id="4" name="Slide Number Placeholder 3"/>
          <p:cNvSpPr>
            <a:spLocks noGrp="1"/>
          </p:cNvSpPr>
          <p:nvPr>
            <p:ph type="sldNum" sz="quarter" idx="10"/>
          </p:nvPr>
        </p:nvSpPr>
        <p:spPr/>
        <p:txBody>
          <a:bodyPr/>
          <a:lstStyle/>
          <a:p>
            <a:fld id="{4E4946A3-FD68-4E77-9DEF-1E7536A4AD96}" type="slidenum">
              <a:rPr lang="en-US" smtClean="0"/>
              <a:t>128</a:t>
            </a:fld>
            <a:endParaRPr lang="en-US"/>
          </a:p>
        </p:txBody>
      </p:sp>
    </p:spTree>
    <p:extLst>
      <p:ext uri="{BB962C8B-B14F-4D97-AF65-F5344CB8AC3E}">
        <p14:creationId xmlns:p14="http://schemas.microsoft.com/office/powerpoint/2010/main" val="326445991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This photo provides a closer view of the historic center of Bethlehem, with the bell tower of the Church of Nativity visible in the center. The church was built on the edge of where the city was located in the time of David.</a:t>
            </a:r>
          </a:p>
          <a:p>
            <a:endParaRPr lang="en-US" sz="1200" baseline="0" dirty="0"/>
          </a:p>
          <a:p>
            <a:r>
              <a:rPr lang="en-US" sz="1200" baseline="0" dirty="0"/>
              <a:t>tb030103225</a:t>
            </a:r>
            <a:endParaRPr lang="en-US" baseline="0" dirty="0"/>
          </a:p>
        </p:txBody>
      </p:sp>
      <p:sp>
        <p:nvSpPr>
          <p:cNvPr id="4" name="Slide Number Placeholder 3"/>
          <p:cNvSpPr>
            <a:spLocks noGrp="1"/>
          </p:cNvSpPr>
          <p:nvPr>
            <p:ph type="sldNum" sz="quarter" idx="10"/>
          </p:nvPr>
        </p:nvSpPr>
        <p:spPr/>
        <p:txBody>
          <a:bodyPr/>
          <a:lstStyle/>
          <a:p>
            <a:fld id="{4E4946A3-FD68-4E77-9DEF-1E7536A4AD96}" type="slidenum">
              <a:rPr lang="en-US" smtClean="0"/>
              <a:t>129</a:t>
            </a:fld>
            <a:endParaRPr lang="en-US"/>
          </a:p>
        </p:txBody>
      </p:sp>
    </p:spTree>
    <p:extLst>
      <p:ext uri="{BB962C8B-B14F-4D97-AF65-F5344CB8AC3E}">
        <p14:creationId xmlns:p14="http://schemas.microsoft.com/office/powerpoint/2010/main" val="3264459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photo shows the terrain that is typical of the Hebron area, in which David’s men would have settled. With David’s entourage numbering 600 men or more, plus women and children, it is not surprising that they could not all reside in the city of Hebron. This photograph was taken by David Bivin in 1966.</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db6601060209</a:t>
            </a:r>
          </a:p>
        </p:txBody>
      </p:sp>
      <p:sp>
        <p:nvSpPr>
          <p:cNvPr id="4" name="Slide Number Placeholder 3"/>
          <p:cNvSpPr>
            <a:spLocks noGrp="1"/>
          </p:cNvSpPr>
          <p:nvPr>
            <p:ph type="sldNum" sz="quarter" idx="10"/>
          </p:nvPr>
        </p:nvSpPr>
        <p:spPr/>
        <p:txBody>
          <a:bodyPr/>
          <a:lstStyle/>
          <a:p>
            <a:fld id="{4E4946A3-FD68-4E77-9DEF-1E7536A4AD96}" type="slidenum">
              <a:rPr lang="en-US" smtClean="0"/>
              <a:t>13</a:t>
            </a:fld>
            <a:endParaRPr lang="en-US"/>
          </a:p>
        </p:txBody>
      </p:sp>
    </p:spTree>
    <p:extLst>
      <p:ext uri="{BB962C8B-B14F-4D97-AF65-F5344CB8AC3E}">
        <p14:creationId xmlns:p14="http://schemas.microsoft.com/office/powerpoint/2010/main" val="99618954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a typeface="ＭＳ Ｐゴシック" pitchFamily="34" charset="-128"/>
                <a:cs typeface="Times New Roman" pitchFamily="18" charset="0"/>
              </a:rPr>
              <a:t>A survey in 1969 by Berman and </a:t>
            </a:r>
            <a:r>
              <a:rPr lang="en-US" dirty="0" err="1">
                <a:solidFill>
                  <a:srgbClr val="000000"/>
                </a:solidFill>
                <a:ea typeface="ＭＳ Ｐゴシック" pitchFamily="34" charset="-128"/>
                <a:cs typeface="Times New Roman" pitchFamily="18" charset="0"/>
              </a:rPr>
              <a:t>Gutman</a:t>
            </a:r>
            <a:r>
              <a:rPr lang="en-US" dirty="0">
                <a:solidFill>
                  <a:srgbClr val="000000"/>
                </a:solidFill>
                <a:ea typeface="ＭＳ Ｐゴシック" pitchFamily="34" charset="-128"/>
                <a:cs typeface="Times New Roman" pitchFamily="18" charset="0"/>
              </a:rPr>
              <a:t> produced Iron Age pottery in the area to the east and south of the Church of the Nativity, suggesting that this area was the tell of ancient Bethlehem. The present town extends to the northwest. </a:t>
            </a:r>
            <a:r>
              <a:rPr lang="en-US" sz="1200" kern="1200" dirty="0">
                <a:solidFill>
                  <a:schemeClr val="tx1"/>
                </a:solidFill>
                <a:effectLst/>
                <a:ea typeface="+mn-ea"/>
                <a:cs typeface="+mn-cs"/>
              </a:rPr>
              <a:t>This image comes from Gustaf Dalman, </a:t>
            </a:r>
            <a:r>
              <a:rPr lang="en-US" sz="1200" i="1" kern="1200" dirty="0" err="1">
                <a:solidFill>
                  <a:schemeClr val="tx1"/>
                </a:solidFill>
                <a:effectLst/>
                <a:ea typeface="+mn-ea"/>
                <a:cs typeface="+mn-cs"/>
              </a:rPr>
              <a:t>Hundert</a:t>
            </a:r>
            <a:r>
              <a:rPr lang="en-US" sz="1200" i="1" kern="1200" dirty="0">
                <a:solidFill>
                  <a:schemeClr val="tx1"/>
                </a:solidFill>
                <a:effectLst/>
                <a:ea typeface="+mn-ea"/>
                <a:cs typeface="+mn-cs"/>
              </a:rPr>
              <a:t> deutsche </a:t>
            </a:r>
            <a:r>
              <a:rPr lang="en-US" sz="1200" i="1" kern="1200" dirty="0" err="1">
                <a:solidFill>
                  <a:schemeClr val="tx1"/>
                </a:solidFill>
                <a:effectLst/>
                <a:ea typeface="+mn-ea"/>
                <a:cs typeface="+mn-cs"/>
              </a:rPr>
              <a:t>Fliegerbilder</a:t>
            </a:r>
            <a:r>
              <a:rPr lang="en-US" sz="1200" i="1" kern="1200" dirty="0">
                <a:solidFill>
                  <a:schemeClr val="tx1"/>
                </a:solidFill>
                <a:effectLst/>
                <a:ea typeface="+mn-ea"/>
                <a:cs typeface="+mn-cs"/>
              </a:rPr>
              <a:t> </a:t>
            </a:r>
            <a:r>
              <a:rPr lang="en-US" sz="1200" i="1" kern="1200" dirty="0" err="1">
                <a:solidFill>
                  <a:schemeClr val="tx1"/>
                </a:solidFill>
                <a:effectLst/>
                <a:ea typeface="+mn-ea"/>
                <a:cs typeface="+mn-cs"/>
              </a:rPr>
              <a:t>aus</a:t>
            </a:r>
            <a:r>
              <a:rPr lang="en-US" sz="1200" i="1" kern="1200" dirty="0">
                <a:solidFill>
                  <a:schemeClr val="tx1"/>
                </a:solidFill>
                <a:effectLst/>
                <a:ea typeface="+mn-ea"/>
                <a:cs typeface="+mn-cs"/>
              </a:rPr>
              <a:t> </a:t>
            </a:r>
            <a:r>
              <a:rPr lang="en-US" sz="1200" i="1" kern="1200" dirty="0" err="1">
                <a:solidFill>
                  <a:schemeClr val="tx1"/>
                </a:solidFill>
                <a:effectLst/>
                <a:ea typeface="+mn-ea"/>
                <a:cs typeface="+mn-cs"/>
              </a:rPr>
              <a:t>Palaestina</a:t>
            </a:r>
            <a:r>
              <a:rPr lang="en-US" sz="1200" kern="1200" dirty="0">
                <a:solidFill>
                  <a:schemeClr val="tx1"/>
                </a:solidFill>
                <a:effectLst/>
                <a:ea typeface="+mn-ea"/>
                <a:cs typeface="+mn-cs"/>
              </a:rPr>
              <a:t> (1925); an English edition is forthcoming from BiblePlaces.com. This photograph was taken by the German Airforce Division 302 on July 13, 1918, at around 6:30 a.m., from a height of 9,600 feet (3,000 m). See the next slide for labels.</a:t>
            </a:r>
            <a:endParaRPr lang="en-US" dirty="0"/>
          </a:p>
          <a:p>
            <a:endParaRPr lang="en-US" dirty="0"/>
          </a:p>
          <a:p>
            <a:r>
              <a:rPr lang="en-US" dirty="0"/>
              <a:t>gd0032</a:t>
            </a:r>
          </a:p>
        </p:txBody>
      </p:sp>
      <p:sp>
        <p:nvSpPr>
          <p:cNvPr id="4" name="Slide Number Placeholder 3"/>
          <p:cNvSpPr>
            <a:spLocks noGrp="1"/>
          </p:cNvSpPr>
          <p:nvPr>
            <p:ph type="sldNum" sz="quarter" idx="10"/>
          </p:nvPr>
        </p:nvSpPr>
        <p:spPr/>
        <p:txBody>
          <a:bodyPr/>
          <a:lstStyle/>
          <a:p>
            <a:fld id="{4E4946A3-FD68-4E77-9DEF-1E7536A4AD96}" type="slidenum">
              <a:rPr lang="en-US" smtClean="0"/>
              <a:t>130</a:t>
            </a:fld>
            <a:endParaRPr lang="en-US"/>
          </a:p>
        </p:txBody>
      </p:sp>
    </p:spTree>
    <p:extLst>
      <p:ext uri="{BB962C8B-B14F-4D97-AF65-F5344CB8AC3E}">
        <p14:creationId xmlns:p14="http://schemas.microsoft.com/office/powerpoint/2010/main" val="326445991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a typeface="ＭＳ Ｐゴシック" pitchFamily="34" charset="-128"/>
                <a:cs typeface="Times New Roman" pitchFamily="18" charset="0"/>
              </a:rPr>
              <a:t>A survey in 1969 by Berman and </a:t>
            </a:r>
            <a:r>
              <a:rPr lang="en-US" dirty="0" err="1">
                <a:solidFill>
                  <a:srgbClr val="000000"/>
                </a:solidFill>
                <a:ea typeface="ＭＳ Ｐゴシック" pitchFamily="34" charset="-128"/>
                <a:cs typeface="Times New Roman" pitchFamily="18" charset="0"/>
              </a:rPr>
              <a:t>Gutman</a:t>
            </a:r>
            <a:r>
              <a:rPr lang="en-US" dirty="0">
                <a:solidFill>
                  <a:srgbClr val="000000"/>
                </a:solidFill>
                <a:ea typeface="ＭＳ Ｐゴシック" pitchFamily="34" charset="-128"/>
                <a:cs typeface="Times New Roman" pitchFamily="18" charset="0"/>
              </a:rPr>
              <a:t> produced Iron Age pottery in the area to the east and south of the Church of the Nativity, suggesting that this area was the tell of ancient Bethlehem. The present town extends to the northwest. </a:t>
            </a:r>
            <a:r>
              <a:rPr lang="en-US" sz="1200" kern="1200" dirty="0">
                <a:solidFill>
                  <a:schemeClr val="tx1"/>
                </a:solidFill>
                <a:effectLst/>
                <a:ea typeface="+mn-ea"/>
                <a:cs typeface="+mn-cs"/>
              </a:rPr>
              <a:t>This image comes from Gustaf Dalman, </a:t>
            </a:r>
            <a:r>
              <a:rPr lang="en-US" sz="1200" i="1" kern="1200" dirty="0" err="1">
                <a:solidFill>
                  <a:schemeClr val="tx1"/>
                </a:solidFill>
                <a:effectLst/>
                <a:ea typeface="+mn-ea"/>
                <a:cs typeface="+mn-cs"/>
              </a:rPr>
              <a:t>Hundert</a:t>
            </a:r>
            <a:r>
              <a:rPr lang="en-US" sz="1200" i="1" kern="1200" dirty="0">
                <a:solidFill>
                  <a:schemeClr val="tx1"/>
                </a:solidFill>
                <a:effectLst/>
                <a:ea typeface="+mn-ea"/>
                <a:cs typeface="+mn-cs"/>
              </a:rPr>
              <a:t> deutsche </a:t>
            </a:r>
            <a:r>
              <a:rPr lang="en-US" sz="1200" i="1" kern="1200" dirty="0" err="1">
                <a:solidFill>
                  <a:schemeClr val="tx1"/>
                </a:solidFill>
                <a:effectLst/>
                <a:ea typeface="+mn-ea"/>
                <a:cs typeface="+mn-cs"/>
              </a:rPr>
              <a:t>Fliegerbilder</a:t>
            </a:r>
            <a:r>
              <a:rPr lang="en-US" sz="1200" i="1" kern="1200" dirty="0">
                <a:solidFill>
                  <a:schemeClr val="tx1"/>
                </a:solidFill>
                <a:effectLst/>
                <a:ea typeface="+mn-ea"/>
                <a:cs typeface="+mn-cs"/>
              </a:rPr>
              <a:t> </a:t>
            </a:r>
            <a:r>
              <a:rPr lang="en-US" sz="1200" i="1" kern="1200" dirty="0" err="1">
                <a:solidFill>
                  <a:schemeClr val="tx1"/>
                </a:solidFill>
                <a:effectLst/>
                <a:ea typeface="+mn-ea"/>
                <a:cs typeface="+mn-cs"/>
              </a:rPr>
              <a:t>aus</a:t>
            </a:r>
            <a:r>
              <a:rPr lang="en-US" sz="1200" i="1" kern="1200" dirty="0">
                <a:solidFill>
                  <a:schemeClr val="tx1"/>
                </a:solidFill>
                <a:effectLst/>
                <a:ea typeface="+mn-ea"/>
                <a:cs typeface="+mn-cs"/>
              </a:rPr>
              <a:t> </a:t>
            </a:r>
            <a:r>
              <a:rPr lang="en-US" sz="1200" i="1" kern="1200" dirty="0" err="1">
                <a:solidFill>
                  <a:schemeClr val="tx1"/>
                </a:solidFill>
                <a:effectLst/>
                <a:ea typeface="+mn-ea"/>
                <a:cs typeface="+mn-cs"/>
              </a:rPr>
              <a:t>Palaestina</a:t>
            </a:r>
            <a:r>
              <a:rPr lang="en-US" sz="1200" kern="1200" dirty="0">
                <a:solidFill>
                  <a:schemeClr val="tx1"/>
                </a:solidFill>
                <a:effectLst/>
                <a:ea typeface="+mn-ea"/>
                <a:cs typeface="+mn-cs"/>
              </a:rPr>
              <a:t> (1925); an English edition is forthcoming from BiblePlaces.com. This photograph was taken by the German Airforce Division 302 on July 13, 1918, at around 6:30 a.m., from a height of 9,600 feet (3,000 m). </a:t>
            </a:r>
          </a:p>
          <a:p>
            <a:endParaRPr lang="en-US" dirty="0"/>
          </a:p>
          <a:p>
            <a:r>
              <a:rPr lang="en-US" dirty="0"/>
              <a:t>gd0032</a:t>
            </a:r>
          </a:p>
        </p:txBody>
      </p:sp>
      <p:sp>
        <p:nvSpPr>
          <p:cNvPr id="4" name="Slide Number Placeholder 3"/>
          <p:cNvSpPr>
            <a:spLocks noGrp="1"/>
          </p:cNvSpPr>
          <p:nvPr>
            <p:ph type="sldNum" sz="quarter" idx="10"/>
          </p:nvPr>
        </p:nvSpPr>
        <p:spPr/>
        <p:txBody>
          <a:bodyPr/>
          <a:lstStyle/>
          <a:p>
            <a:fld id="{4E4946A3-FD68-4E77-9DEF-1E7536A4AD96}" type="slidenum">
              <a:rPr lang="en-US" smtClean="0"/>
              <a:t>131</a:t>
            </a:fld>
            <a:endParaRPr lang="en-US"/>
          </a:p>
        </p:txBody>
      </p:sp>
    </p:spTree>
    <p:extLst>
      <p:ext uri="{BB962C8B-B14F-4D97-AF65-F5344CB8AC3E}">
        <p14:creationId xmlns:p14="http://schemas.microsoft.com/office/powerpoint/2010/main" val="326445991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132</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view of Bethlehem shows the location of the Iron Age</a:t>
            </a:r>
            <a:r>
              <a:rPr lang="en-US" sz="1200" b="0" i="0" kern="1200" baseline="0" dirty="0">
                <a:solidFill>
                  <a:schemeClr val="tx1"/>
                </a:solidFill>
                <a:effectLst/>
                <a:latin typeface="+mn-lt"/>
                <a:ea typeface="+mn-ea"/>
                <a:cs typeface="+mn-cs"/>
              </a:rPr>
              <a:t> town. </a:t>
            </a:r>
            <a:r>
              <a:rPr lang="en-US" sz="1200" b="0" i="0" kern="1200" dirty="0">
                <a:solidFill>
                  <a:schemeClr val="tx1"/>
                </a:solidFill>
                <a:effectLst/>
                <a:latin typeface="+mn-lt"/>
                <a:ea typeface="+mn-ea"/>
                <a:cs typeface="+mn-cs"/>
              </a:rPr>
              <a:t>The road in the distance is the central ridge route that leads</a:t>
            </a:r>
            <a:r>
              <a:rPr lang="en-US" sz="1200" b="0" i="0" kern="1200" baseline="0" dirty="0">
                <a:solidFill>
                  <a:schemeClr val="tx1"/>
                </a:solidFill>
                <a:effectLst/>
                <a:latin typeface="+mn-lt"/>
                <a:ea typeface="+mn-ea"/>
                <a:cs typeface="+mn-cs"/>
              </a:rPr>
              <a:t> to Hebron</a:t>
            </a:r>
            <a:r>
              <a:rPr lang="en-US" sz="1200" b="0" i="0" kern="1200" dirty="0">
                <a:solidFill>
                  <a:schemeClr val="tx1"/>
                </a:solidFill>
                <a:effectLst/>
                <a:latin typeface="+mn-lt"/>
                <a:ea typeface="+mn-ea"/>
                <a:cs typeface="+mn-cs"/>
              </a:rPr>
              <a:t>, also known as the “Road of the Patriarchs.” Together with the</a:t>
            </a:r>
            <a:r>
              <a:rPr lang="en-US" sz="1200" b="0" i="0" kern="1200" baseline="0" dirty="0">
                <a:solidFill>
                  <a:schemeClr val="tx1"/>
                </a:solidFill>
                <a:effectLst/>
                <a:latin typeface="+mn-lt"/>
                <a:ea typeface="+mn-ea"/>
                <a:cs typeface="+mn-cs"/>
              </a:rPr>
              <a:t> previous photograph taken by the German Airforce, this photo is very useful in seeing the area of the ancient village, given that so much of this land is covered by modern construction today. </a:t>
            </a:r>
            <a:r>
              <a:rPr lang="en-US" sz="1200" b="0" i="0" kern="1200" dirty="0">
                <a:solidFill>
                  <a:schemeClr val="tx1"/>
                </a:solidFill>
                <a:effectLst/>
                <a:latin typeface="+mn-lt"/>
                <a:ea typeface="+mn-ea"/>
                <a:cs typeface="+mn-cs"/>
              </a:rPr>
              <a:t>This</a:t>
            </a:r>
            <a:r>
              <a:rPr lang="en-US" sz="1200" b="0" i="0" kern="1200" baseline="0" dirty="0">
                <a:solidFill>
                  <a:schemeClr val="tx1"/>
                </a:solidFill>
                <a:effectLst/>
                <a:latin typeface="+mn-lt"/>
                <a:ea typeface="+mn-ea"/>
                <a:cs typeface="+mn-cs"/>
              </a:rPr>
              <a:t> American Colony photograph was taken in </a:t>
            </a:r>
            <a:r>
              <a:rPr lang="en-US" sz="1200" b="0" i="0" kern="1200" dirty="0">
                <a:solidFill>
                  <a:schemeClr val="tx1"/>
                </a:solidFill>
                <a:effectLst/>
                <a:latin typeface="+mn-lt"/>
                <a:ea typeface="+mn-ea"/>
                <a:cs typeface="+mn-cs"/>
              </a:rPr>
              <a:t>1931. See the next slide for labels.</a:t>
            </a:r>
          </a:p>
          <a:p>
            <a:endParaRPr lang="en-US" sz="1200" b="0" i="0" kern="1200" dirty="0">
              <a:solidFill>
                <a:schemeClr val="tx1"/>
              </a:solidFill>
              <a:effectLst/>
              <a:latin typeface="+mn-lt"/>
              <a:ea typeface="+mn-ea"/>
              <a:cs typeface="+mn-cs"/>
            </a:endParaRPr>
          </a:p>
          <a:p>
            <a:r>
              <a:rPr lang="is-IS" dirty="0"/>
              <a:t>mat22177</a:t>
            </a:r>
          </a:p>
        </p:txBody>
      </p:sp>
    </p:spTree>
    <p:extLst>
      <p:ext uri="{BB962C8B-B14F-4D97-AF65-F5344CB8AC3E}">
        <p14:creationId xmlns:p14="http://schemas.microsoft.com/office/powerpoint/2010/main" val="231856905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133</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b="0" i="0" kern="1200" dirty="0">
                <a:solidFill>
                  <a:schemeClr val="tx1"/>
                </a:solidFill>
                <a:effectLst/>
                <a:latin typeface="+mn-lt"/>
                <a:ea typeface="+mn-ea"/>
                <a:cs typeface="+mn-cs"/>
              </a:rPr>
              <a:t>This view of Bethlehem shows the location of the Iron Age</a:t>
            </a:r>
            <a:r>
              <a:rPr lang="en-US" sz="1200" b="0" i="0" kern="1200" baseline="0" dirty="0">
                <a:solidFill>
                  <a:schemeClr val="tx1"/>
                </a:solidFill>
                <a:effectLst/>
                <a:latin typeface="+mn-lt"/>
                <a:ea typeface="+mn-ea"/>
                <a:cs typeface="+mn-cs"/>
              </a:rPr>
              <a:t> town. </a:t>
            </a:r>
            <a:r>
              <a:rPr lang="en-US" sz="1200" b="0" i="0" kern="1200" dirty="0">
                <a:solidFill>
                  <a:schemeClr val="tx1"/>
                </a:solidFill>
                <a:effectLst/>
                <a:latin typeface="+mn-lt"/>
                <a:ea typeface="+mn-ea"/>
                <a:cs typeface="+mn-cs"/>
              </a:rPr>
              <a:t>The road in the distance is the central ridge route that leads</a:t>
            </a:r>
            <a:r>
              <a:rPr lang="en-US" sz="1200" b="0" i="0" kern="1200" baseline="0" dirty="0">
                <a:solidFill>
                  <a:schemeClr val="tx1"/>
                </a:solidFill>
                <a:effectLst/>
                <a:latin typeface="+mn-lt"/>
                <a:ea typeface="+mn-ea"/>
                <a:cs typeface="+mn-cs"/>
              </a:rPr>
              <a:t> to Hebron</a:t>
            </a:r>
            <a:r>
              <a:rPr lang="en-US" sz="1200" b="0" i="0" kern="1200" dirty="0">
                <a:solidFill>
                  <a:schemeClr val="tx1"/>
                </a:solidFill>
                <a:effectLst/>
                <a:latin typeface="+mn-lt"/>
                <a:ea typeface="+mn-ea"/>
                <a:cs typeface="+mn-cs"/>
              </a:rPr>
              <a:t>, also known as the “Road of the Patriarchs.” Together with the</a:t>
            </a:r>
            <a:r>
              <a:rPr lang="en-US" sz="1200" b="0" i="0" kern="1200" baseline="0" dirty="0">
                <a:solidFill>
                  <a:schemeClr val="tx1"/>
                </a:solidFill>
                <a:effectLst/>
                <a:latin typeface="+mn-lt"/>
                <a:ea typeface="+mn-ea"/>
                <a:cs typeface="+mn-cs"/>
              </a:rPr>
              <a:t> previous photograph taken by the German Airforce, this photo is very useful in seeing the area of the ancient village, given that so much of this land is covered by modern construction today. </a:t>
            </a:r>
            <a:r>
              <a:rPr lang="en-US" sz="1200" b="0" i="0" kern="1200" dirty="0">
                <a:solidFill>
                  <a:schemeClr val="tx1"/>
                </a:solidFill>
                <a:effectLst/>
                <a:latin typeface="+mn-lt"/>
                <a:ea typeface="+mn-ea"/>
                <a:cs typeface="+mn-cs"/>
              </a:rPr>
              <a:t>This</a:t>
            </a:r>
            <a:r>
              <a:rPr lang="en-US" sz="1200" b="0" i="0" kern="1200" baseline="0" dirty="0">
                <a:solidFill>
                  <a:schemeClr val="tx1"/>
                </a:solidFill>
                <a:effectLst/>
                <a:latin typeface="+mn-lt"/>
                <a:ea typeface="+mn-ea"/>
                <a:cs typeface="+mn-cs"/>
              </a:rPr>
              <a:t> American Colony photograph was taken in </a:t>
            </a:r>
            <a:r>
              <a:rPr lang="en-US" sz="1200" b="0" i="0" kern="1200" dirty="0">
                <a:solidFill>
                  <a:schemeClr val="tx1"/>
                </a:solidFill>
                <a:effectLst/>
                <a:latin typeface="+mn-lt"/>
                <a:ea typeface="+mn-ea"/>
                <a:cs typeface="+mn-cs"/>
              </a:rPr>
              <a:t>1931. </a:t>
            </a:r>
          </a:p>
          <a:p>
            <a:endParaRPr lang="en-US" sz="1200" b="0" i="0" kern="1200" dirty="0">
              <a:solidFill>
                <a:schemeClr val="tx1"/>
              </a:solidFill>
              <a:effectLst/>
              <a:latin typeface="+mn-lt"/>
              <a:ea typeface="+mn-ea"/>
              <a:cs typeface="+mn-cs"/>
            </a:endParaRPr>
          </a:p>
          <a:p>
            <a:r>
              <a:rPr lang="is-IS" dirty="0"/>
              <a:t>mat22177</a:t>
            </a:r>
          </a:p>
        </p:txBody>
      </p:sp>
    </p:spTree>
    <p:extLst>
      <p:ext uri="{BB962C8B-B14F-4D97-AF65-F5344CB8AC3E}">
        <p14:creationId xmlns:p14="http://schemas.microsoft.com/office/powerpoint/2010/main" val="298621222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solidFill>
                  <a:srgbClr val="000000"/>
                </a:solidFill>
                <a:cs typeface="Times New Roman" pitchFamily="18" charset="0"/>
              </a:rPr>
              <a:t>The route from Bethlehem to Hebron is approximately 15 miles (24 km). Sometimes referred to as the “Road of the Patriarchs,” the road in the center of the photo follows the line of the central ridge through the hill country. Mar Elias is the location of a monastery that commemorates a resting spot of the prophet Elijah in his flight from Jezebel. The original monastery was built in the 6th century AD and was rebuilt during the Crusader period. Tantur Ecumenical Institute for Theological Studies intends to foster dialogue between the religious faiths of the country. The modern Israeli road that bypasses Bethlehem is visible beginning on the right side of Tantur. The next slide includes labels.</a:t>
            </a:r>
          </a:p>
          <a:p>
            <a:pPr marL="228600" indent="-228600" eaLnBrk="1" hangingPunct="1"/>
            <a:endParaRPr lang="en-US" dirty="0">
              <a:solidFill>
                <a:srgbClr val="000000"/>
              </a:solidFill>
              <a:cs typeface="Times New Roman" pitchFamily="18" charset="0"/>
            </a:endParaRPr>
          </a:p>
          <a:p>
            <a:pPr marL="228600" indent="-228600" eaLnBrk="1" hangingPunct="1"/>
            <a:r>
              <a:rPr lang="en-US" dirty="0">
                <a:solidFill>
                  <a:srgbClr val="000000"/>
                </a:solidFill>
                <a:cs typeface="Times New Roman" pitchFamily="18" charset="0"/>
              </a:rPr>
              <a:t>df010703221</a:t>
            </a:r>
          </a:p>
        </p:txBody>
      </p:sp>
      <p:sp>
        <p:nvSpPr>
          <p:cNvPr id="4" name="Slide Number Placeholder 3"/>
          <p:cNvSpPr>
            <a:spLocks noGrp="1"/>
          </p:cNvSpPr>
          <p:nvPr>
            <p:ph type="sldNum" sz="quarter" idx="10"/>
          </p:nvPr>
        </p:nvSpPr>
        <p:spPr/>
        <p:txBody>
          <a:bodyPr/>
          <a:lstStyle/>
          <a:p>
            <a:fld id="{4E4946A3-FD68-4E77-9DEF-1E7536A4AD96}" type="slidenum">
              <a:rPr lang="en-US" smtClean="0"/>
              <a:t>134</a:t>
            </a:fld>
            <a:endParaRPr lang="en-US"/>
          </a:p>
        </p:txBody>
      </p:sp>
    </p:spTree>
    <p:extLst>
      <p:ext uri="{BB962C8B-B14F-4D97-AF65-F5344CB8AC3E}">
        <p14:creationId xmlns:p14="http://schemas.microsoft.com/office/powerpoint/2010/main" val="58828005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solidFill>
                  <a:srgbClr val="000000"/>
                </a:solidFill>
                <a:cs typeface="Times New Roman" pitchFamily="18" charset="0"/>
              </a:rPr>
              <a:t>The route from Bethlehem to Hebron is approximately 15 miles (24 km). Sometimes referred to as the “Road of the Patriarchs,” the road in the center of the photo follows the line of the central ridge through the hill country. Mar Elias is the location of a monastery that commemorates a resting spot of the prophet Elijah in his flight from Jezebel. The original monastery was built in the 6th century AD and was rebuilt during the Crusader period. Tantur Ecumenical Institute for Theological Studies intends to foster dialogue between the religious faiths of the country. The modern Israeli road that bypasses Bethlehem is visible beginning on the right side of Tantur.</a:t>
            </a:r>
          </a:p>
          <a:p>
            <a:pPr marL="228600" indent="-228600" eaLnBrk="1" hangingPunct="1"/>
            <a:endParaRPr lang="en-US" dirty="0">
              <a:solidFill>
                <a:srgbClr val="000000"/>
              </a:solidFill>
              <a:cs typeface="Times New Roman" pitchFamily="18" charset="0"/>
            </a:endParaRPr>
          </a:p>
          <a:p>
            <a:pPr marL="228600" indent="-228600" eaLnBrk="1" hangingPunct="1"/>
            <a:r>
              <a:rPr lang="en-US" dirty="0">
                <a:solidFill>
                  <a:srgbClr val="000000"/>
                </a:solidFill>
                <a:cs typeface="Times New Roman" pitchFamily="18" charset="0"/>
              </a:rPr>
              <a:t>df010703221</a:t>
            </a:r>
          </a:p>
        </p:txBody>
      </p:sp>
      <p:sp>
        <p:nvSpPr>
          <p:cNvPr id="4" name="Slide Number Placeholder 3"/>
          <p:cNvSpPr>
            <a:spLocks noGrp="1"/>
          </p:cNvSpPr>
          <p:nvPr>
            <p:ph type="sldNum" sz="quarter" idx="10"/>
          </p:nvPr>
        </p:nvSpPr>
        <p:spPr/>
        <p:txBody>
          <a:bodyPr/>
          <a:lstStyle/>
          <a:p>
            <a:fld id="{4E4946A3-FD68-4E77-9DEF-1E7536A4AD96}" type="slidenum">
              <a:rPr lang="en-US" smtClean="0"/>
              <a:t>135</a:t>
            </a:fld>
            <a:endParaRPr lang="en-US"/>
          </a:p>
        </p:txBody>
      </p:sp>
    </p:spTree>
    <p:extLst>
      <p:ext uri="{BB962C8B-B14F-4D97-AF65-F5344CB8AC3E}">
        <p14:creationId xmlns:p14="http://schemas.microsoft.com/office/powerpoint/2010/main" val="58828005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Hebron was a major city</a:t>
            </a:r>
            <a:r>
              <a:rPr lang="en-US" baseline="0" dirty="0"/>
              <a:t> of Judah. It was an important site for the Israelites, not only due to its strategic location but also because it was the location where a number of the patriarchs and their wives were buried. </a:t>
            </a:r>
            <a:r>
              <a:rPr lang="en-US" sz="1200" kern="1200" baseline="0" dirty="0">
                <a:solidFill>
                  <a:schemeClr val="tx1"/>
                </a:solidFill>
                <a:effectLst/>
                <a:latin typeface="+mn-lt"/>
                <a:ea typeface="+mn-ea"/>
                <a:cs typeface="+mn-cs"/>
              </a:rPr>
              <a:t>The </a:t>
            </a:r>
            <a:r>
              <a:rPr lang="en-US" sz="1200" b="0" i="0" kern="1200" baseline="0" dirty="0">
                <a:solidFill>
                  <a:schemeClr val="tx1"/>
                </a:solidFill>
                <a:effectLst/>
                <a:latin typeface="+mn-lt"/>
                <a:ea typeface="+mn-ea"/>
                <a:cs typeface="+mn-cs"/>
              </a:rPr>
              <a:t>tombs of the patriarchs, known as the Cave of Machpelah is visible on the right side of the photo between two minarets. </a:t>
            </a:r>
            <a:r>
              <a:rPr lang="en-US" dirty="0"/>
              <a:t>This photochrom image was taken in the 1890s. </a:t>
            </a:r>
            <a:r>
              <a:rPr lang="en-US" baseline="0" dirty="0"/>
              <a:t>It shows Hebron prior to the modern urbanization of the city.</a:t>
            </a:r>
            <a:endParaRPr lang="en-US" sz="1200" dirty="0"/>
          </a:p>
          <a:p>
            <a:endParaRPr lang="en-US" sz="1200" dirty="0"/>
          </a:p>
          <a:p>
            <a:r>
              <a:rPr lang="en-US" sz="1200" dirty="0"/>
              <a:t>pcm02677</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136</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remains of the ancient city, partially excavated, can be seen in the foreground of this photo. The location venerated as the Tomb of the Patriarchs (the Machpelah) is located further to the east, marked by a large edifice built over it in later years by King Herod. See the next slide for labels.</a:t>
            </a:r>
            <a:endParaRPr lang="en-US" dirty="0"/>
          </a:p>
          <a:p>
            <a:endParaRPr lang="en-US" dirty="0"/>
          </a:p>
          <a:p>
            <a:r>
              <a:rPr lang="en-US" dirty="0"/>
              <a:t>ws120616728</a:t>
            </a:r>
          </a:p>
        </p:txBody>
      </p:sp>
      <p:sp>
        <p:nvSpPr>
          <p:cNvPr id="4" name="Slide Number Placeholder 3"/>
          <p:cNvSpPr>
            <a:spLocks noGrp="1"/>
          </p:cNvSpPr>
          <p:nvPr>
            <p:ph type="sldNum" sz="quarter" idx="10"/>
          </p:nvPr>
        </p:nvSpPr>
        <p:spPr/>
        <p:txBody>
          <a:bodyPr/>
          <a:lstStyle/>
          <a:p>
            <a:fld id="{4E4946A3-FD68-4E77-9DEF-1E7536A4AD96}" type="slidenum">
              <a:rPr lang="en-US" smtClean="0"/>
              <a:t>137</a:t>
            </a:fld>
            <a:endParaRPr lang="en-US"/>
          </a:p>
        </p:txBody>
      </p:sp>
    </p:spTree>
    <p:extLst>
      <p:ext uri="{BB962C8B-B14F-4D97-AF65-F5344CB8AC3E}">
        <p14:creationId xmlns:p14="http://schemas.microsoft.com/office/powerpoint/2010/main" val="59203695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remains of the ancient city, partially excavated, can be seen in the foreground of this photo. The location venerated as the Tomb of the Patriarchs (the Machpelah) is located further to the east, marked by a large edifice built over it in later years by King Herod. </a:t>
            </a:r>
            <a:endParaRPr lang="en-US" dirty="0"/>
          </a:p>
          <a:p>
            <a:endParaRPr lang="en-US" dirty="0"/>
          </a:p>
          <a:p>
            <a:r>
              <a:rPr lang="en-US" dirty="0"/>
              <a:t>ws120616728</a:t>
            </a:r>
          </a:p>
        </p:txBody>
      </p:sp>
      <p:sp>
        <p:nvSpPr>
          <p:cNvPr id="4" name="Slide Number Placeholder 3"/>
          <p:cNvSpPr>
            <a:spLocks noGrp="1"/>
          </p:cNvSpPr>
          <p:nvPr>
            <p:ph type="sldNum" sz="quarter" idx="10"/>
          </p:nvPr>
        </p:nvSpPr>
        <p:spPr/>
        <p:txBody>
          <a:bodyPr/>
          <a:lstStyle/>
          <a:p>
            <a:fld id="{4E4946A3-FD68-4E77-9DEF-1E7536A4AD96}" type="slidenum">
              <a:rPr lang="en-US" smtClean="0"/>
              <a:t>138</a:t>
            </a:fld>
            <a:endParaRPr lang="en-US"/>
          </a:p>
        </p:txBody>
      </p:sp>
    </p:spTree>
    <p:extLst>
      <p:ext uri="{BB962C8B-B14F-4D97-AF65-F5344CB8AC3E}">
        <p14:creationId xmlns:p14="http://schemas.microsoft.com/office/powerpoint/2010/main" val="227671596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is a free sample of the 2 Samuel 2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https://www.bibleplaces.com/2samuel/</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Chris McKinny,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2 Samuel volume are provided free, lifetime updates to the collection.</a:t>
            </a:r>
            <a:endParaRPr lang="en-US" sz="1200" kern="1200" dirty="0">
              <a:solidFill>
                <a:schemeClr val="tx1"/>
              </a:solidFill>
              <a:effectLst/>
              <a:latin typeface="+mn-lt"/>
              <a:ea typeface="+mn-ea"/>
              <a:cs typeface="+mn-cs"/>
            </a:endParaRP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p:txBody>
      </p:sp>
      <p:sp>
        <p:nvSpPr>
          <p:cNvPr id="4" name="Slide Number Placeholder 3"/>
          <p:cNvSpPr>
            <a:spLocks noGrp="1"/>
          </p:cNvSpPr>
          <p:nvPr>
            <p:ph type="sldNum" sz="quarter" idx="10"/>
          </p:nvPr>
        </p:nvSpPr>
        <p:spPr/>
        <p:txBody>
          <a:bodyPr/>
          <a:lstStyle/>
          <a:p>
            <a:fld id="{4E4946A3-FD68-4E77-9DEF-1E7536A4AD96}" type="slidenum">
              <a:rPr lang="en-US" smtClean="0"/>
              <a:t>139</a:t>
            </a:fld>
            <a:endParaRPr lang="en-US"/>
          </a:p>
        </p:txBody>
      </p:sp>
    </p:spTree>
    <p:extLst>
      <p:ext uri="{BB962C8B-B14F-4D97-AF65-F5344CB8AC3E}">
        <p14:creationId xmlns:p14="http://schemas.microsoft.com/office/powerpoint/2010/main" val="1116845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One of the cities belonging to Hebron was likely </a:t>
            </a:r>
            <a:r>
              <a:rPr lang="en-US" b="0" baseline="0" dirty="0" err="1"/>
              <a:t>Humtah</a:t>
            </a:r>
            <a:r>
              <a:rPr lang="en-US" b="0" baseline="0" dirty="0"/>
              <a:t> (Josh 15:54), which may be identified with the ruins of </a:t>
            </a:r>
            <a:r>
              <a:rPr lang="it-IT" sz="1200" kern="1200" dirty="0">
                <a:effectLst/>
                <a:latin typeface="+mn-lt"/>
                <a:ea typeface="+mn-ea"/>
                <a:cs typeface="+mn-cs"/>
              </a:rPr>
              <a:t>Tell el-Hadab, seen near the top right of this photo.</a:t>
            </a:r>
            <a:r>
              <a:rPr lang="it-IT" sz="1200" kern="1200" baseline="0" dirty="0">
                <a:effectLst/>
                <a:latin typeface="+mn-lt"/>
                <a:ea typeface="+mn-ea"/>
                <a:cs typeface="+mn-cs"/>
              </a:rPr>
              <a:t> </a:t>
            </a:r>
            <a:r>
              <a:rPr lang="en-US" sz="1200" b="0" kern="1200" baseline="0" dirty="0">
                <a:effectLst/>
                <a:latin typeface="+mn-lt"/>
                <a:ea typeface="+mn-ea"/>
                <a:cs typeface="+mn-cs"/>
              </a:rPr>
              <a:t>Surveys at the site revealed significant occupation from throughout the Iron Age II. Another is </a:t>
            </a:r>
            <a:r>
              <a:rPr lang="en-US" sz="1200" b="0" kern="1200" baseline="0" dirty="0" err="1">
                <a:effectLst/>
                <a:latin typeface="+mn-lt"/>
                <a:ea typeface="+mn-ea"/>
                <a:cs typeface="+mn-cs"/>
              </a:rPr>
              <a:t>Zior</a:t>
            </a:r>
            <a:r>
              <a:rPr lang="en-US" sz="1200" b="0" kern="1200" baseline="0" dirty="0">
                <a:effectLst/>
                <a:latin typeface="+mn-lt"/>
                <a:ea typeface="+mn-ea"/>
                <a:cs typeface="+mn-cs"/>
              </a:rPr>
              <a:t> (Josh 15:54), </a:t>
            </a:r>
            <a:r>
              <a:rPr lang="en-US" b="0" baseline="0" dirty="0"/>
              <a:t>preserved in </a:t>
            </a:r>
            <a:r>
              <a:rPr lang="en-US" sz="1200" kern="1200" dirty="0" err="1">
                <a:effectLst/>
                <a:latin typeface="+mn-lt"/>
                <a:ea typeface="+mn-ea"/>
                <a:cs typeface="+mn-cs"/>
              </a:rPr>
              <a:t>Si’ir</a:t>
            </a:r>
            <a:r>
              <a:rPr lang="en-US" sz="1200" kern="1200" dirty="0">
                <a:effectLst/>
                <a:latin typeface="+mn-lt"/>
                <a:ea typeface="+mn-ea"/>
                <a:cs typeface="+mn-cs"/>
              </a:rPr>
              <a:t> (not pictured),</a:t>
            </a:r>
            <a:r>
              <a:rPr lang="en-US" sz="1200" kern="1200" baseline="0" dirty="0">
                <a:effectLst/>
                <a:latin typeface="+mn-lt"/>
                <a:ea typeface="+mn-ea"/>
                <a:cs typeface="+mn-cs"/>
              </a:rPr>
              <a:t> which has remains from throughout the Iron II. </a:t>
            </a:r>
            <a:r>
              <a:rPr lang="en-US" sz="1200" kern="1200" baseline="0" dirty="0" err="1">
                <a:effectLst/>
                <a:latin typeface="+mn-lt"/>
                <a:ea typeface="+mn-ea"/>
                <a:cs typeface="+mn-cs"/>
              </a:rPr>
              <a:t>Si’ir</a:t>
            </a:r>
            <a:r>
              <a:rPr lang="en-US" sz="1200" kern="1200" baseline="0" dirty="0">
                <a:effectLst/>
                <a:latin typeface="+mn-lt"/>
                <a:ea typeface="+mn-ea"/>
                <a:cs typeface="+mn-cs"/>
              </a:rPr>
              <a:t> is located 4.5 miles (7 km) northeast of Hebron.</a:t>
            </a:r>
            <a:r>
              <a:rPr lang="en-US" dirty="0"/>
              <a:t> </a:t>
            </a:r>
            <a:r>
              <a:rPr lang="en-US" b="0" baseline="0" dirty="0"/>
              <a:t>Hebron itself is located at </a:t>
            </a:r>
            <a:r>
              <a:rPr lang="en-US" b="0" baseline="0" dirty="0" err="1"/>
              <a:t>er</a:t>
            </a:r>
            <a:r>
              <a:rPr lang="en-US" b="0" baseline="0" dirty="0"/>
              <a:t>-Rumeida, which is the largest tell in the southern hill country. </a:t>
            </a:r>
            <a:r>
              <a:rPr lang="en-US" dirty="0"/>
              <a:t>This image comes from Gustaf Dalman, </a:t>
            </a:r>
            <a:r>
              <a:rPr lang="de-DE" sz="1200" i="1" kern="1200" dirty="0">
                <a:effectLst/>
                <a:latin typeface="+mn-lt"/>
                <a:ea typeface="+mn-ea"/>
                <a:cs typeface="+mn-cs"/>
              </a:rPr>
              <a:t>Hundert deutsche Fliegerbilder aus Palaestina</a:t>
            </a:r>
            <a:r>
              <a:rPr lang="de-DE" sz="1200" i="0" kern="1200" dirty="0">
                <a:effectLst/>
                <a:latin typeface="+mn-lt"/>
                <a:ea typeface="+mn-ea"/>
                <a:cs typeface="+mn-cs"/>
              </a:rPr>
              <a:t> (1925); an English edition is forthcoming from BiblePlaces.com. This photograph was taken</a:t>
            </a:r>
            <a:r>
              <a:rPr lang="de-DE" sz="1200" i="0" kern="1200" baseline="0" dirty="0">
                <a:effectLst/>
                <a:latin typeface="+mn-lt"/>
                <a:ea typeface="+mn-ea"/>
                <a:cs typeface="+mn-cs"/>
              </a:rPr>
              <a:t> in the morning in approximately 1918. </a:t>
            </a:r>
            <a:r>
              <a:rPr lang="en-US" sz="1200" dirty="0"/>
              <a:t>The next slide includes labels for Hebron and </a:t>
            </a:r>
            <a:r>
              <a:rPr lang="en-US" sz="1200" dirty="0" err="1"/>
              <a:t>Humtah</a:t>
            </a:r>
            <a:r>
              <a:rPr lang="en-US" sz="1200" dirty="0"/>
              <a:t>.</a:t>
            </a:r>
            <a:r>
              <a:rPr lang="en-US" sz="1200" baseline="0" dirty="0"/>
              <a:t>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gd0036</a:t>
            </a:r>
          </a:p>
        </p:txBody>
      </p:sp>
      <p:sp>
        <p:nvSpPr>
          <p:cNvPr id="4" name="Slide Number Placeholder 3"/>
          <p:cNvSpPr>
            <a:spLocks noGrp="1"/>
          </p:cNvSpPr>
          <p:nvPr>
            <p:ph type="sldNum" sz="quarter" idx="10"/>
          </p:nvPr>
        </p:nvSpPr>
        <p:spPr/>
        <p:txBody>
          <a:bodyPr/>
          <a:lstStyle/>
          <a:p>
            <a:fld id="{4E4946A3-FD68-4E77-9DEF-1E7536A4AD96}" type="slidenum">
              <a:rPr lang="en-US" smtClean="0"/>
              <a:t>14</a:t>
            </a:fld>
            <a:endParaRPr lang="en-US"/>
          </a:p>
        </p:txBody>
      </p:sp>
    </p:spTree>
    <p:extLst>
      <p:ext uri="{BB962C8B-B14F-4D97-AF65-F5344CB8AC3E}">
        <p14:creationId xmlns:p14="http://schemas.microsoft.com/office/powerpoint/2010/main" val="1599943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One of the cities belonging to Hebron was likely </a:t>
            </a:r>
            <a:r>
              <a:rPr lang="en-US" b="0" baseline="0" dirty="0" err="1"/>
              <a:t>Humtah</a:t>
            </a:r>
            <a:r>
              <a:rPr lang="en-US" b="0" baseline="0" dirty="0"/>
              <a:t> (Josh 15:54), which may be identified with the ruins of </a:t>
            </a:r>
            <a:r>
              <a:rPr lang="it-IT" sz="1200" kern="1200" dirty="0">
                <a:solidFill>
                  <a:schemeClr val="tx1"/>
                </a:solidFill>
                <a:effectLst/>
                <a:latin typeface="+mn-lt"/>
                <a:ea typeface="+mn-ea"/>
                <a:cs typeface="+mn-cs"/>
              </a:rPr>
              <a:t>Tell el-Hadab, seen near the top right of this photo.</a:t>
            </a:r>
            <a:r>
              <a:rPr lang="it-IT" sz="1200" kern="1200" baseline="0" dirty="0">
                <a:solidFill>
                  <a:schemeClr val="tx1"/>
                </a:solidFill>
                <a:effectLst/>
                <a:latin typeface="+mn-lt"/>
                <a:ea typeface="+mn-ea"/>
                <a:cs typeface="+mn-cs"/>
              </a:rPr>
              <a:t> </a:t>
            </a:r>
            <a:r>
              <a:rPr lang="en-US" sz="1200" b="0" kern="1200" baseline="0" dirty="0">
                <a:solidFill>
                  <a:schemeClr val="tx1"/>
                </a:solidFill>
                <a:effectLst/>
                <a:latin typeface="+mn-lt"/>
                <a:ea typeface="+mn-ea"/>
                <a:cs typeface="+mn-cs"/>
              </a:rPr>
              <a:t>Surveys at the site revealed significant occupation from throughout the Iron Age II. Another is </a:t>
            </a:r>
            <a:r>
              <a:rPr lang="en-US" sz="1200" b="0" kern="1200" baseline="0" dirty="0" err="1">
                <a:solidFill>
                  <a:schemeClr val="tx1"/>
                </a:solidFill>
                <a:effectLst/>
                <a:latin typeface="+mn-lt"/>
                <a:ea typeface="+mn-ea"/>
                <a:cs typeface="+mn-cs"/>
              </a:rPr>
              <a:t>Zior</a:t>
            </a:r>
            <a:r>
              <a:rPr lang="en-US" sz="1200" b="0" kern="1200" baseline="0" dirty="0">
                <a:solidFill>
                  <a:schemeClr val="tx1"/>
                </a:solidFill>
                <a:effectLst/>
                <a:latin typeface="+mn-lt"/>
                <a:ea typeface="+mn-ea"/>
                <a:cs typeface="+mn-cs"/>
              </a:rPr>
              <a:t> (Josh 15:54), </a:t>
            </a:r>
            <a:r>
              <a:rPr lang="en-US" b="0" baseline="0" dirty="0"/>
              <a:t>preserved in </a:t>
            </a:r>
            <a:r>
              <a:rPr lang="en-US" sz="1200" kern="1200" dirty="0" err="1">
                <a:solidFill>
                  <a:schemeClr val="tx1"/>
                </a:solidFill>
                <a:effectLst/>
                <a:latin typeface="+mn-lt"/>
                <a:ea typeface="+mn-ea"/>
                <a:cs typeface="+mn-cs"/>
              </a:rPr>
              <a:t>Si’ir</a:t>
            </a:r>
            <a:r>
              <a:rPr lang="en-US" sz="1200" kern="1200" dirty="0">
                <a:solidFill>
                  <a:schemeClr val="tx1"/>
                </a:solidFill>
                <a:effectLst/>
                <a:latin typeface="+mn-lt"/>
                <a:ea typeface="+mn-ea"/>
                <a:cs typeface="+mn-cs"/>
              </a:rPr>
              <a:t> (not pictured),</a:t>
            </a:r>
            <a:r>
              <a:rPr lang="en-US" sz="1200" kern="1200" baseline="0" dirty="0">
                <a:solidFill>
                  <a:schemeClr val="tx1"/>
                </a:solidFill>
                <a:effectLst/>
                <a:latin typeface="+mn-lt"/>
                <a:ea typeface="+mn-ea"/>
                <a:cs typeface="+mn-cs"/>
              </a:rPr>
              <a:t> which has remains from throughout the Iron II. </a:t>
            </a:r>
            <a:r>
              <a:rPr lang="en-US" sz="1200" kern="1200" baseline="0" dirty="0" err="1">
                <a:solidFill>
                  <a:schemeClr val="tx1"/>
                </a:solidFill>
                <a:effectLst/>
                <a:latin typeface="+mn-lt"/>
                <a:ea typeface="+mn-ea"/>
                <a:cs typeface="+mn-cs"/>
              </a:rPr>
              <a:t>Si’ir</a:t>
            </a:r>
            <a:r>
              <a:rPr lang="en-US" sz="1200" kern="1200" baseline="0" dirty="0">
                <a:solidFill>
                  <a:schemeClr val="tx1"/>
                </a:solidFill>
                <a:effectLst/>
                <a:latin typeface="+mn-lt"/>
                <a:ea typeface="+mn-ea"/>
                <a:cs typeface="+mn-cs"/>
              </a:rPr>
              <a:t> is located 4.5 miles (7 km) northeast of Hebron.</a:t>
            </a:r>
            <a:r>
              <a:rPr lang="en-US" dirty="0"/>
              <a:t> </a:t>
            </a:r>
            <a:r>
              <a:rPr lang="en-US" b="0" baseline="0" dirty="0"/>
              <a:t>Hebron itself is located at </a:t>
            </a:r>
            <a:r>
              <a:rPr lang="en-US" b="0" baseline="0" dirty="0" err="1"/>
              <a:t>er</a:t>
            </a:r>
            <a:r>
              <a:rPr lang="en-US" b="0" baseline="0" dirty="0"/>
              <a:t>-Rumeida, which is the largest tell in the southern hill country. </a:t>
            </a:r>
            <a:r>
              <a:rPr lang="en-US" dirty="0"/>
              <a:t>This image comes from Gustaf Dalman, </a:t>
            </a:r>
            <a:r>
              <a:rPr lang="de-DE" sz="1200" i="1" kern="1200" dirty="0">
                <a:solidFill>
                  <a:schemeClr val="tx1"/>
                </a:solidFill>
                <a:effectLst/>
                <a:latin typeface="+mn-lt"/>
                <a:ea typeface="+mn-ea"/>
                <a:cs typeface="+mn-cs"/>
              </a:rPr>
              <a:t>Hundert deutsche Fliegerbilder aus Palaestina</a:t>
            </a:r>
            <a:r>
              <a:rPr lang="de-DE" sz="1200" i="0" kern="1200" dirty="0">
                <a:solidFill>
                  <a:schemeClr val="tx1"/>
                </a:solidFill>
                <a:effectLst/>
                <a:latin typeface="+mn-lt"/>
                <a:ea typeface="+mn-ea"/>
                <a:cs typeface="+mn-cs"/>
              </a:rPr>
              <a:t> (1925); an English edition is forthcoming from BiblePlaces.com. This photograph was taken</a:t>
            </a:r>
            <a:r>
              <a:rPr lang="de-DE" sz="1200" i="0" kern="1200" baseline="0" dirty="0">
                <a:solidFill>
                  <a:schemeClr val="tx1"/>
                </a:solidFill>
                <a:effectLst/>
                <a:latin typeface="+mn-lt"/>
                <a:ea typeface="+mn-ea"/>
                <a:cs typeface="+mn-cs"/>
              </a:rPr>
              <a:t> in the morning in approximately 1918.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gd0036</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15</a:t>
            </a:fld>
            <a:endParaRPr lang="en-US"/>
          </a:p>
        </p:txBody>
      </p:sp>
    </p:spTree>
    <p:extLst>
      <p:ext uri="{BB962C8B-B14F-4D97-AF65-F5344CB8AC3E}">
        <p14:creationId xmlns:p14="http://schemas.microsoft.com/office/powerpoint/2010/main" val="1599943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Kings</a:t>
            </a:r>
            <a:r>
              <a:rPr lang="en-US" baseline="0" dirty="0"/>
              <a:t> of Israel were anointed with olive oil, as seen in the cup in this display. The oil was poured from a horn (cf. 1 Sam 16:1; see slides below).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gs080094c26</a:t>
            </a:r>
          </a:p>
        </p:txBody>
      </p:sp>
      <p:sp>
        <p:nvSpPr>
          <p:cNvPr id="4" name="Slide Number Placeholder 3"/>
          <p:cNvSpPr>
            <a:spLocks noGrp="1"/>
          </p:cNvSpPr>
          <p:nvPr>
            <p:ph type="sldNum" sz="quarter" idx="10"/>
          </p:nvPr>
        </p:nvSpPr>
        <p:spPr/>
        <p:txBody>
          <a:bodyPr/>
          <a:lstStyle/>
          <a:p>
            <a:fld id="{4E4946A3-FD68-4E77-9DEF-1E7536A4AD96}" type="slidenum">
              <a:rPr lang="en-US" smtClean="0"/>
              <a:t>16</a:t>
            </a:fld>
            <a:endParaRPr lang="en-US"/>
          </a:p>
        </p:txBody>
      </p:sp>
    </p:spTree>
    <p:extLst>
      <p:ext uri="{BB962C8B-B14F-4D97-AF65-F5344CB8AC3E}">
        <p14:creationId xmlns:p14="http://schemas.microsoft.com/office/powerpoint/2010/main" val="1969506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17</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The horn (Heb. </a:t>
            </a:r>
            <a:r>
              <a:rPr lang="en-US" sz="1200" i="1" dirty="0" err="1"/>
              <a:t>qeren</a:t>
            </a:r>
            <a:r>
              <a:rPr lang="en-US" sz="1200" dirty="0"/>
              <a:t>, </a:t>
            </a:r>
            <a:r>
              <a:rPr lang="he-IL" sz="1200" b="0" i="0" u="none" strike="noStrike" kern="1200" baseline="0" dirty="0">
                <a:solidFill>
                  <a:schemeClr val="tx1"/>
                </a:solidFill>
                <a:latin typeface="+mn-lt"/>
                <a:ea typeface="+mn-ea"/>
                <a:cs typeface="+mn-cs"/>
              </a:rPr>
              <a:t>קֶרֶן</a:t>
            </a:r>
            <a:r>
              <a:rPr lang="en-US" sz="1200" b="0" i="0" u="none" strike="noStrike" kern="1200" baseline="0" dirty="0">
                <a:solidFill>
                  <a:schemeClr val="tx1"/>
                </a:solidFill>
                <a:latin typeface="+mn-lt"/>
                <a:ea typeface="+mn-ea"/>
                <a:cs typeface="+mn-cs"/>
              </a:rPr>
              <a:t>, cf. 1 Sam 16:1) would have been an animal horn that had been cleaned, hollowed out, and affixed with a stopper. Such a horn could have come from a sheep, goat, cow, or a wild animal. It is uncertain why horns were used in this way, although perhaps the fact that they were impervious and difficult to break were factors. </a:t>
            </a:r>
            <a:r>
              <a:rPr lang="en-US" sz="1200" dirty="0"/>
              <a:t>This artifact was photographed at the Ashmolean Museum at the University of Oxford.</a:t>
            </a:r>
          </a:p>
          <a:p>
            <a:endParaRPr lang="en-US" sz="1200" dirty="0"/>
          </a:p>
          <a:p>
            <a:r>
              <a:rPr lang="en-US" sz="1200" dirty="0"/>
              <a:t>adr1305240961</a:t>
            </a:r>
            <a:endParaRPr lang="en-US" dirty="0"/>
          </a:p>
        </p:txBody>
      </p:sp>
    </p:spTree>
    <p:extLst>
      <p:ext uri="{BB962C8B-B14F-4D97-AF65-F5344CB8AC3E}">
        <p14:creationId xmlns:p14="http://schemas.microsoft.com/office/powerpoint/2010/main" val="7965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American Colony photograph was taken between 1900 and 1920 </a:t>
            </a:r>
            <a:r>
              <a:rPr lang="en-US" sz="1200" b="0" i="0" kern="1200" baseline="0" dirty="0">
                <a:solidFill>
                  <a:schemeClr val="tx1"/>
                </a:solidFill>
                <a:effectLst/>
                <a:latin typeface="+mn-lt"/>
                <a:ea typeface="+mn-ea"/>
                <a:cs typeface="+mn-cs"/>
              </a:rPr>
              <a:t>and later colorized.</a:t>
            </a: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mat14932</a:t>
            </a:r>
          </a:p>
        </p:txBody>
      </p:sp>
      <p:sp>
        <p:nvSpPr>
          <p:cNvPr id="4" name="Slide Number Placeholder 3"/>
          <p:cNvSpPr>
            <a:spLocks noGrp="1"/>
          </p:cNvSpPr>
          <p:nvPr>
            <p:ph type="sldNum" sz="quarter" idx="10"/>
          </p:nvPr>
        </p:nvSpPr>
        <p:spPr/>
        <p:txBody>
          <a:bodyPr/>
          <a:lstStyle/>
          <a:p>
            <a:fld id="{4E4946A3-FD68-4E77-9DEF-1E7536A4AD96}" type="slidenum">
              <a:rPr lang="en-US" smtClean="0"/>
              <a:t>18</a:t>
            </a:fld>
            <a:endParaRPr lang="en-US"/>
          </a:p>
        </p:txBody>
      </p:sp>
    </p:spTree>
    <p:extLst>
      <p:ext uri="{BB962C8B-B14F-4D97-AF65-F5344CB8AC3E}">
        <p14:creationId xmlns:p14="http://schemas.microsoft.com/office/powerpoint/2010/main" val="1969506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David was first anointed king by Samuel (1 Sam 16); the context implies</a:t>
            </a:r>
            <a:r>
              <a:rPr lang="en-US" baseline="0" dirty="0"/>
              <a:t> that Samuel anointed him king over all Israel (cf. 1 Sam 16:1). In 1 Samuel 2:4, David is anointed by the men of Judah as the king of Judah only. It would be another seven and a half years before David was anointed for a third time, as king over all Israel (2 Sam 5:1-3). Incidentally, 2 Samuel 5:4-5 records that David was 30 years old when he was anointed king of Judah at Hebron. </a:t>
            </a:r>
            <a:r>
              <a:rPr lang="en-US" dirty="0"/>
              <a:t>“Judah Street” is located in the Baka neighborhood, south of the Old City.</a:t>
            </a:r>
          </a:p>
          <a:p>
            <a:endParaRPr lang="en-US" dirty="0"/>
          </a:p>
          <a:p>
            <a:r>
              <a:rPr lang="en-US" dirty="0"/>
              <a:t>lbd102218486</a:t>
            </a:r>
          </a:p>
        </p:txBody>
      </p:sp>
      <p:sp>
        <p:nvSpPr>
          <p:cNvPr id="4" name="Slide Number Placeholder 3"/>
          <p:cNvSpPr>
            <a:spLocks noGrp="1"/>
          </p:cNvSpPr>
          <p:nvPr>
            <p:ph type="sldNum" sz="quarter" idx="10"/>
          </p:nvPr>
        </p:nvSpPr>
        <p:spPr/>
        <p:txBody>
          <a:bodyPr/>
          <a:lstStyle/>
          <a:p>
            <a:fld id="{4E4946A3-FD68-4E77-9DEF-1E7536A4AD96}" type="slidenum">
              <a:rPr lang="en-US" smtClean="0"/>
              <a:t>19</a:t>
            </a:fld>
            <a:endParaRPr lang="en-US"/>
          </a:p>
        </p:txBody>
      </p:sp>
    </p:spTree>
    <p:extLst>
      <p:ext uri="{BB962C8B-B14F-4D97-AF65-F5344CB8AC3E}">
        <p14:creationId xmlns:p14="http://schemas.microsoft.com/office/powerpoint/2010/main" val="3011184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is a free sample of the 2 Samuel 2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https://www.bibleplaces.com/2samuel/</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Chris McKinny,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2 Samuel volume are provided free, lifetime updates to the collection.</a:t>
            </a:r>
            <a:endParaRPr lang="en-US" sz="1200" kern="1200" dirty="0">
              <a:solidFill>
                <a:schemeClr val="tx1"/>
              </a:solidFill>
              <a:effectLst/>
              <a:latin typeface="+mn-lt"/>
              <a:ea typeface="+mn-ea"/>
              <a:cs typeface="+mn-cs"/>
            </a:endParaRP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a:p>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2</a:t>
            </a:fld>
            <a:endParaRPr lang="en-US"/>
          </a:p>
        </p:txBody>
      </p:sp>
    </p:spTree>
    <p:extLst>
      <p:ext uri="{BB962C8B-B14F-4D97-AF65-F5344CB8AC3E}">
        <p14:creationId xmlns:p14="http://schemas.microsoft.com/office/powerpoint/2010/main" val="372751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sz="1200" dirty="0"/>
              <a:t>Jabesh-</a:t>
            </a:r>
            <a:r>
              <a:rPr lang="en-US" sz="1200" dirty="0" err="1"/>
              <a:t>gilead</a:t>
            </a:r>
            <a:r>
              <a:rPr lang="en-US" sz="1200" dirty="0"/>
              <a:t> is most likely to be identified with Tell Maqlub. Eusebius locates Jabesh-</a:t>
            </a:r>
            <a:r>
              <a:rPr lang="en-US" sz="1200" dirty="0" err="1"/>
              <a:t>gilead</a:t>
            </a:r>
            <a:r>
              <a:rPr lang="en-US" sz="1200" dirty="0"/>
              <a:t> in the mountains near the 6th milestone from Pella on the road to Gerasa. This description fits with Tell Maqlub. A surface survey of the site revealed Iron Age pottery; it has not been excavated.</a:t>
            </a:r>
          </a:p>
          <a:p>
            <a:endParaRPr lang="en-US" sz="1200" dirty="0"/>
          </a:p>
          <a:p>
            <a:r>
              <a:rPr lang="en-US" sz="1200" dirty="0"/>
              <a:t>tb110703083</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20</a:t>
            </a:fld>
            <a:endParaRPr lang="en-US"/>
          </a:p>
        </p:txBody>
      </p:sp>
    </p:spTree>
    <p:extLst>
      <p:ext uri="{BB962C8B-B14F-4D97-AF65-F5344CB8AC3E}">
        <p14:creationId xmlns:p14="http://schemas.microsoft.com/office/powerpoint/2010/main" val="1078700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21</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Another candidate for Jabesh-gilead is </a:t>
            </a:r>
            <a:r>
              <a:rPr lang="en-US" dirty="0"/>
              <a:t>Tell Abu el-</a:t>
            </a:r>
            <a:r>
              <a:rPr lang="en-US" dirty="0" err="1"/>
              <a:t>Kharaz</a:t>
            </a:r>
            <a:r>
              <a:rPr lang="en-US" dirty="0"/>
              <a:t>. The site’s name means “the mound of the father of beads.” Nelson Glueck first proposed this location in 1951. The site is 30 acres (12 ha) in size and was settled in the Bronze (3150–1200 BC) and Iron (1200–586 BC) Ages. The site has a commanding view over the Central Jordan Valley, and it is located 9 miles (15 km) southeast of Beth-</a:t>
            </a:r>
            <a:r>
              <a:rPr lang="en-US" dirty="0" err="1"/>
              <a:t>shean</a:t>
            </a:r>
            <a:r>
              <a:rPr lang="en-US" dirty="0"/>
              <a:t>.</a:t>
            </a:r>
          </a:p>
          <a:p>
            <a:endParaRPr lang="en-US" sz="1200" dirty="0"/>
          </a:p>
          <a:p>
            <a:r>
              <a:rPr lang="en-US" sz="1200" dirty="0"/>
              <a:t>tb030915520</a:t>
            </a:r>
            <a:endParaRPr lang="en-US" dirty="0"/>
          </a:p>
        </p:txBody>
      </p:sp>
    </p:spTree>
    <p:extLst>
      <p:ext uri="{BB962C8B-B14F-4D97-AF65-F5344CB8AC3E}">
        <p14:creationId xmlns:p14="http://schemas.microsoft.com/office/powerpoint/2010/main" val="1254586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distance from Hebron to Jabesh-gilead was approximately 85 miles (135 km). Messengers typically travelled on foot (cf. 2 Sam 18:19-23); this group was travelling such a distance that they may have also taken pack animals with food and supplies. </a:t>
            </a:r>
            <a:r>
              <a:rPr lang="en-US" sz="1200" kern="1200" dirty="0">
                <a:solidFill>
                  <a:schemeClr val="tx1"/>
                </a:solidFill>
                <a:effectLst/>
                <a:latin typeface="+mn-lt"/>
                <a:ea typeface="+mn-ea"/>
                <a:cs typeface="+mn-cs"/>
              </a:rPr>
              <a:t>This image comes from The Metropolitan Museum of Art and is in the public domain. Source: </a:t>
            </a:r>
            <a:r>
              <a:rPr lang="en-US" baseline="0" dirty="0"/>
              <a:t>https://www.metmuseum.org/art/collection/search/255406. A removable graphic has been added to avoid causing surprise or offense.</a:t>
            </a:r>
            <a:endParaRPr lang="en-US" dirty="0"/>
          </a:p>
          <a:p>
            <a:endParaRPr lang="en-US" dirty="0"/>
          </a:p>
          <a:p>
            <a:r>
              <a:rPr lang="en-US" baseline="0" dirty="0"/>
              <a:t>met255406</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22</a:t>
            </a:fld>
            <a:endParaRPr lang="en-US"/>
          </a:p>
        </p:txBody>
      </p:sp>
    </p:spTree>
    <p:extLst>
      <p:ext uri="{BB962C8B-B14F-4D97-AF65-F5344CB8AC3E}">
        <p14:creationId xmlns:p14="http://schemas.microsoft.com/office/powerpoint/2010/main" val="3826594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amulet shown here is inscribed with the text of the priestly blessing recorded in Numbers 6:24-26, and it is the oldest known portion of Scripture found to date. It originally had the phrase “May Yahweh bless you” (</a:t>
            </a:r>
            <a:r>
              <a:rPr lang="he-IL" dirty="0"/>
              <a:t>יברכך</a:t>
            </a:r>
            <a:r>
              <a:rPr lang="he-IL" baseline="0" dirty="0"/>
              <a:t> יהוה</a:t>
            </a:r>
            <a:r>
              <a:rPr lang="en-US" dirty="0"/>
              <a:t>), thus</a:t>
            </a:r>
            <a:r>
              <a:rPr lang="en-US" baseline="0" dirty="0"/>
              <a:t> preserving both the verb “to bless” and the divine name. </a:t>
            </a:r>
            <a:r>
              <a:rPr lang="en-US" dirty="0"/>
              <a:t>However, some of the letters along</a:t>
            </a:r>
            <a:r>
              <a:rPr lang="en-US" baseline="0" dirty="0"/>
              <a:t> the edges have eroded away. </a:t>
            </a:r>
            <a:r>
              <a:rPr lang="en-US" dirty="0"/>
              <a:t>It was discovered in a tomb at the site of Ketef Hinnom on the western slope of the Hinnom Valley in Jerusalem. This artifact was photographed in the Israel Museum. The next slide</a:t>
            </a:r>
            <a:r>
              <a:rPr lang="en-US" baseline="0" dirty="0"/>
              <a:t> includes highlights for the relevant words</a:t>
            </a:r>
            <a:r>
              <a:rPr lang="en-US" dirty="0"/>
              <a:t>.</a:t>
            </a:r>
          </a:p>
          <a:p>
            <a:endParaRPr lang="en-US" dirty="0"/>
          </a:p>
          <a:p>
            <a:r>
              <a:rPr lang="en-US" dirty="0"/>
              <a:t>adr1806199661c</a:t>
            </a:r>
          </a:p>
        </p:txBody>
      </p:sp>
      <p:sp>
        <p:nvSpPr>
          <p:cNvPr id="4" name="Slide Number Placeholder 3"/>
          <p:cNvSpPr>
            <a:spLocks noGrp="1"/>
          </p:cNvSpPr>
          <p:nvPr>
            <p:ph type="sldNum" sz="quarter" idx="10"/>
          </p:nvPr>
        </p:nvSpPr>
        <p:spPr/>
        <p:txBody>
          <a:bodyPr/>
          <a:lstStyle/>
          <a:p>
            <a:fld id="{4E4946A3-FD68-4E77-9DEF-1E7536A4AD96}" type="slidenum">
              <a:rPr lang="en-US" smtClean="0"/>
              <a:t>23</a:t>
            </a:fld>
            <a:endParaRPr lang="en-US"/>
          </a:p>
        </p:txBody>
      </p:sp>
    </p:spTree>
    <p:extLst>
      <p:ext uri="{BB962C8B-B14F-4D97-AF65-F5344CB8AC3E}">
        <p14:creationId xmlns:p14="http://schemas.microsoft.com/office/powerpoint/2010/main" val="25934928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amulet shown here is inscribed with the text of the priestly blessing recorded in Numbers 6:24-26, and it is the oldest known portion of Scripture found to date. It originally had the phrase “May Yahweh bless you” (</a:t>
            </a:r>
            <a:r>
              <a:rPr lang="he-IL" dirty="0"/>
              <a:t>יברכך</a:t>
            </a:r>
            <a:r>
              <a:rPr lang="he-IL" baseline="0" dirty="0"/>
              <a:t> יהוה</a:t>
            </a:r>
            <a:r>
              <a:rPr lang="en-US" dirty="0"/>
              <a:t>), thus</a:t>
            </a:r>
            <a:r>
              <a:rPr lang="en-US" baseline="0" dirty="0"/>
              <a:t> preserving both the verb “to bless” and the divine name. </a:t>
            </a:r>
            <a:r>
              <a:rPr lang="en-US" dirty="0"/>
              <a:t>However, some of the letters along</a:t>
            </a:r>
            <a:r>
              <a:rPr lang="en-US" baseline="0" dirty="0"/>
              <a:t> the edges have eroded away. </a:t>
            </a:r>
            <a:r>
              <a:rPr lang="en-US" dirty="0"/>
              <a:t>It was discovered in a tomb at the site of Ketef Hinnom on the western slope of the Hinnom Valley in Jerusalem. This artifact was photographed in the Israel Museum. The partially preserved upper word that has been highlighted is the verb “to bless” (</a:t>
            </a:r>
            <a:r>
              <a:rPr lang="en-US" b="0" i="1" dirty="0" err="1"/>
              <a:t>barak</a:t>
            </a:r>
            <a:r>
              <a:rPr lang="en-US" dirty="0"/>
              <a:t>, </a:t>
            </a:r>
            <a:r>
              <a:rPr lang="he-IL" dirty="0"/>
              <a:t>ברך</a:t>
            </a:r>
            <a:r>
              <a:rPr lang="en-US" dirty="0"/>
              <a:t>), while the highlighted word on the next line is the divine name Yahweh. </a:t>
            </a:r>
            <a:r>
              <a:rPr lang="en-US" sz="1200" i="0" kern="1200" baseline="0" dirty="0">
                <a:solidFill>
                  <a:schemeClr val="tx1"/>
                </a:solidFill>
                <a:effectLst/>
                <a:latin typeface="+mn-lt"/>
                <a:ea typeface="+mn-ea"/>
                <a:cs typeface="+mn-cs"/>
              </a:rPr>
              <a:t>An editable version is included beneath the graphic for those who wish to modify it. </a:t>
            </a:r>
          </a:p>
          <a:p>
            <a:endParaRPr lang="en-US" dirty="0"/>
          </a:p>
          <a:p>
            <a:r>
              <a:rPr lang="en-US" dirty="0"/>
              <a:t>adr1806199661c</a:t>
            </a:r>
          </a:p>
        </p:txBody>
      </p:sp>
      <p:sp>
        <p:nvSpPr>
          <p:cNvPr id="4" name="Slide Number Placeholder 3"/>
          <p:cNvSpPr>
            <a:spLocks noGrp="1"/>
          </p:cNvSpPr>
          <p:nvPr>
            <p:ph type="sldNum" sz="quarter" idx="10"/>
          </p:nvPr>
        </p:nvSpPr>
        <p:spPr/>
        <p:txBody>
          <a:bodyPr/>
          <a:lstStyle/>
          <a:p>
            <a:fld id="{4E4946A3-FD68-4E77-9DEF-1E7536A4AD96}" type="slidenum">
              <a:rPr lang="en-US" smtClean="0"/>
              <a:t>24</a:t>
            </a:fld>
            <a:endParaRPr lang="en-US"/>
          </a:p>
        </p:txBody>
      </p:sp>
    </p:spTree>
    <p:extLst>
      <p:ext uri="{BB962C8B-B14F-4D97-AF65-F5344CB8AC3E}">
        <p14:creationId xmlns:p14="http://schemas.microsoft.com/office/powerpoint/2010/main" val="2593492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Burial practices in the Iron I (1200–1000 BC) and</a:t>
            </a:r>
            <a:r>
              <a:rPr lang="en-US" baseline="0" dirty="0"/>
              <a:t> early Iron II (1000–900 BC) are not as well-known as the Iron IIB–C (900–586 BC), when rock-cut burials were used in Judah and Israel. During the earlier period, some scholars believe that the Israelites used simple ground burials for their deceased, similar to the one shown here. </a:t>
            </a:r>
            <a:r>
              <a:rPr lang="en-US" sz="1200" b="0" i="0" kern="1200" dirty="0">
                <a:solidFill>
                  <a:schemeClr val="tx1"/>
                </a:solidFill>
                <a:effectLst/>
                <a:latin typeface="+mn-lt"/>
                <a:ea typeface="+mn-ea"/>
                <a:cs typeface="+mn-cs"/>
              </a:rPr>
              <a:t>This American</a:t>
            </a:r>
            <a:r>
              <a:rPr lang="en-US" sz="1200" b="0" i="0" kern="1200" baseline="0" dirty="0">
                <a:solidFill>
                  <a:schemeClr val="tx1"/>
                </a:solidFill>
                <a:effectLst/>
                <a:latin typeface="+mn-lt"/>
                <a:ea typeface="+mn-ea"/>
                <a:cs typeface="+mn-cs"/>
              </a:rPr>
              <a:t> Colony photograph was taken between 1</a:t>
            </a:r>
            <a:r>
              <a:rPr lang="en-US" sz="1200" b="0" i="0" kern="1200" dirty="0">
                <a:solidFill>
                  <a:schemeClr val="tx1"/>
                </a:solidFill>
                <a:effectLst/>
                <a:latin typeface="+mn-lt"/>
                <a:ea typeface="+mn-ea"/>
                <a:cs typeface="+mn-cs"/>
              </a:rPr>
              <a:t>921 and 1933.</a:t>
            </a:r>
            <a:endParaRPr lang="en-US" dirty="0"/>
          </a:p>
          <a:p>
            <a:endParaRPr lang="en-US" dirty="0"/>
          </a:p>
          <a:p>
            <a:r>
              <a:rPr lang="en-US" dirty="0"/>
              <a:t>mat05149</a:t>
            </a:r>
          </a:p>
        </p:txBody>
      </p:sp>
      <p:sp>
        <p:nvSpPr>
          <p:cNvPr id="4" name="Slide Number Placeholder 3"/>
          <p:cNvSpPr>
            <a:spLocks noGrp="1"/>
          </p:cNvSpPr>
          <p:nvPr>
            <p:ph type="sldNum" sz="quarter" idx="10"/>
          </p:nvPr>
        </p:nvSpPr>
        <p:spPr/>
        <p:txBody>
          <a:bodyPr/>
          <a:lstStyle/>
          <a:p>
            <a:fld id="{4E4946A3-FD68-4E77-9DEF-1E7536A4AD96}" type="slidenum">
              <a:rPr lang="en-US" smtClean="0"/>
              <a:t>25</a:t>
            </a:fld>
            <a:endParaRPr lang="en-US"/>
          </a:p>
        </p:txBody>
      </p:sp>
    </p:spTree>
    <p:extLst>
      <p:ext uri="{BB962C8B-B14F-4D97-AF65-F5344CB8AC3E}">
        <p14:creationId xmlns:p14="http://schemas.microsoft.com/office/powerpoint/2010/main" val="1119161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word “lovingkindness” (Heb. </a:t>
            </a:r>
            <a:r>
              <a:rPr lang="en-US" i="1" baseline="0" dirty="0" err="1"/>
              <a:t>hesed</a:t>
            </a:r>
            <a:r>
              <a:rPr lang="en-US" baseline="0" dirty="0"/>
              <a:t>, </a:t>
            </a:r>
            <a:r>
              <a:rPr lang="he-IL" sz="1200" b="0" i="0" u="none" strike="noStrike" kern="1200" baseline="0" dirty="0">
                <a:solidFill>
                  <a:schemeClr val="tx1"/>
                </a:solidFill>
                <a:latin typeface="+mn-lt"/>
                <a:ea typeface="+mn-ea"/>
                <a:cs typeface="+mn-cs"/>
              </a:rPr>
              <a:t>חֶסֶד</a:t>
            </a:r>
            <a:r>
              <a:rPr lang="en-US" baseline="0" dirty="0"/>
              <a:t>) indicates loyalty or faithfulness that is due to a pledge or obligation. The idea is illustrated here by a handshake between a man and his wife (named on the gravestone as </a:t>
            </a:r>
            <a:r>
              <a:rPr lang="en-US" dirty="0" err="1"/>
              <a:t>Philoxenos</a:t>
            </a:r>
            <a:r>
              <a:rPr lang="en-US" dirty="0"/>
              <a:t> and </a:t>
            </a:r>
            <a:r>
              <a:rPr lang="en-US" dirty="0" err="1"/>
              <a:t>Philoumene</a:t>
            </a:r>
            <a:r>
              <a:rPr lang="en-US" dirty="0"/>
              <a:t>), a sign that at</a:t>
            </a:r>
            <a:r>
              <a:rPr lang="en-US" baseline="0" dirty="0"/>
              <a:t> that time was often used to symbolize the marriage covenant. A number of the prophets also used the metaphor of marriage to describe God’s relationship to Israel (e.g., Isa 54:5-7; </a:t>
            </a:r>
            <a:r>
              <a:rPr lang="en-US" baseline="0" dirty="0" err="1"/>
              <a:t>Jer</a:t>
            </a:r>
            <a:r>
              <a:rPr lang="en-US" baseline="0" dirty="0"/>
              <a:t> 3:6-11). This tombstone was photographed at the </a:t>
            </a:r>
            <a:r>
              <a:rPr lang="en-US" dirty="0"/>
              <a:t>Getty Villa in southern California.</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tb100919769</a:t>
            </a:r>
          </a:p>
        </p:txBody>
      </p:sp>
      <p:sp>
        <p:nvSpPr>
          <p:cNvPr id="4" name="Slide Number Placeholder 3"/>
          <p:cNvSpPr>
            <a:spLocks noGrp="1"/>
          </p:cNvSpPr>
          <p:nvPr>
            <p:ph type="sldNum" sz="quarter" idx="10"/>
          </p:nvPr>
        </p:nvSpPr>
        <p:spPr/>
        <p:txBody>
          <a:bodyPr/>
          <a:lstStyle/>
          <a:p>
            <a:fld id="{4E4946A3-FD68-4E77-9DEF-1E7536A4AD96}" type="slidenum">
              <a:rPr lang="en-US" smtClean="0"/>
              <a:t>26</a:t>
            </a:fld>
            <a:endParaRPr lang="en-US"/>
          </a:p>
        </p:txBody>
      </p:sp>
    </p:spTree>
    <p:extLst>
      <p:ext uri="{BB962C8B-B14F-4D97-AF65-F5344CB8AC3E}">
        <p14:creationId xmlns:p14="http://schemas.microsoft.com/office/powerpoint/2010/main" val="996189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David</a:t>
            </a:r>
            <a:r>
              <a:rPr lang="en-US" baseline="0" dirty="0"/>
              <a:t>’s diplomatic statement may in part have been directed at making Jabesh-gilead (an important city in Transjordan) part of his newly founded kingdom. The Wadi </a:t>
            </a:r>
            <a:r>
              <a:rPr lang="en-US" baseline="0" dirty="0" err="1"/>
              <a:t>Yabes</a:t>
            </a:r>
            <a:r>
              <a:rPr lang="en-US" baseline="0" dirty="0"/>
              <a:t> (</a:t>
            </a:r>
            <a:r>
              <a:rPr lang="en-US" b="0" dirty="0"/>
              <a:t>Wadi al-Rayan) is located in the</a:t>
            </a:r>
            <a:r>
              <a:rPr lang="en-US" b="0" baseline="0" dirty="0"/>
              <a:t> region of Jabesh-gilead. </a:t>
            </a:r>
            <a:r>
              <a:rPr lang="en-US" dirty="0"/>
              <a:t>The Hebrew name of this wadi, Wadi </a:t>
            </a:r>
            <a:r>
              <a:rPr lang="en-US" dirty="0" err="1"/>
              <a:t>Yabes</a:t>
            </a:r>
            <a:r>
              <a:rPr lang="en-US" dirty="0"/>
              <a:t>, means “dry,” which doesn’t make sense since the valley is very lush today. Thus the name properly preserves an ancient name (i.e., </a:t>
            </a:r>
            <a:r>
              <a:rPr lang="en-US" dirty="0" err="1"/>
              <a:t>Jabesh-gilead</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indent="-228600" eaLnBrk="1" hangingPunct="1"/>
            <a:r>
              <a:rPr lang="en-US" dirty="0"/>
              <a:t>tb060403159</a:t>
            </a:r>
          </a:p>
        </p:txBody>
      </p:sp>
      <p:sp>
        <p:nvSpPr>
          <p:cNvPr id="4" name="Slide Number Placeholder 3"/>
          <p:cNvSpPr>
            <a:spLocks noGrp="1"/>
          </p:cNvSpPr>
          <p:nvPr>
            <p:ph type="sldNum" sz="quarter" idx="10"/>
          </p:nvPr>
        </p:nvSpPr>
        <p:spPr/>
        <p:txBody>
          <a:bodyPr/>
          <a:lstStyle/>
          <a:p>
            <a:fld id="{4E4946A3-FD68-4E77-9DEF-1E7536A4AD96}" type="slidenum">
              <a:rPr lang="en-US" smtClean="0"/>
              <a:t>27</a:t>
            </a:fld>
            <a:endParaRPr lang="en-US"/>
          </a:p>
        </p:txBody>
      </p:sp>
    </p:spTree>
    <p:extLst>
      <p:ext uri="{BB962C8B-B14F-4D97-AF65-F5344CB8AC3E}">
        <p14:creationId xmlns:p14="http://schemas.microsoft.com/office/powerpoint/2010/main" val="10787006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“Abner son of </a:t>
            </a:r>
            <a:r>
              <a:rPr lang="en-US" dirty="0" err="1"/>
              <a:t>Ner</a:t>
            </a:r>
            <a:r>
              <a:rPr lang="en-US" dirty="0"/>
              <a:t> Street” is located in the German Colony neighborhood, southwest of the Old City. The description line in Hebrew reads “commander of the army in the days of Saul and David” (cf. 1 Sam 14:50).</a:t>
            </a:r>
          </a:p>
          <a:p>
            <a:endParaRPr lang="sv-SE" dirty="0"/>
          </a:p>
          <a:p>
            <a:r>
              <a:rPr lang="sv-SE" dirty="0"/>
              <a:t>lbd102318973</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28</a:t>
            </a:fld>
            <a:endParaRPr lang="en-US"/>
          </a:p>
        </p:txBody>
      </p:sp>
    </p:spTree>
    <p:extLst>
      <p:ext uri="{BB962C8B-B14F-4D97-AF65-F5344CB8AC3E}">
        <p14:creationId xmlns:p14="http://schemas.microsoft.com/office/powerpoint/2010/main" val="3038274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will be clear in the next chapter, Abner was buried in Hebron (2 Sam 3:32). In post-biblical history, the earliest references to the existence of this tomb come from the 12th century AD.</a:t>
            </a:r>
          </a:p>
          <a:p>
            <a:endParaRPr lang="sv-SE" dirty="0"/>
          </a:p>
          <a:p>
            <a:r>
              <a:rPr lang="en-US" dirty="0"/>
              <a:t>tb052816021</a:t>
            </a:r>
          </a:p>
        </p:txBody>
      </p:sp>
      <p:sp>
        <p:nvSpPr>
          <p:cNvPr id="4" name="Slide Number Placeholder 3"/>
          <p:cNvSpPr>
            <a:spLocks noGrp="1"/>
          </p:cNvSpPr>
          <p:nvPr>
            <p:ph type="sldNum" sz="quarter" idx="10"/>
          </p:nvPr>
        </p:nvSpPr>
        <p:spPr/>
        <p:txBody>
          <a:bodyPr/>
          <a:lstStyle/>
          <a:p>
            <a:fld id="{4E4946A3-FD68-4E77-9DEF-1E7536A4AD96}" type="slidenum">
              <a:rPr lang="en-US" smtClean="0"/>
              <a:t>29</a:t>
            </a:fld>
            <a:endParaRPr lang="en-US"/>
          </a:p>
        </p:txBody>
      </p:sp>
    </p:spTree>
    <p:extLst>
      <p:ext uri="{BB962C8B-B14F-4D97-AF65-F5344CB8AC3E}">
        <p14:creationId xmlns:p14="http://schemas.microsoft.com/office/powerpoint/2010/main" val="3038274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time David and his men were still living in Ziklag (2 Sam 1:1), a city given to him by Achish the king of Gath (1 Sam 27:6). The</a:t>
            </a:r>
            <a:r>
              <a:rPr lang="en-US" baseline="0" dirty="0"/>
              <a:t> bulk of the territory inhabited by the tribe of Judah was to the east and north of Ziklag, in the hills of Judah. From </a:t>
            </a:r>
            <a:r>
              <a:rPr lang="en-US" baseline="0" dirty="0" err="1"/>
              <a:t>Ziklag</a:t>
            </a:r>
            <a:r>
              <a:rPr lang="en-US" baseline="0" dirty="0"/>
              <a:t>, David literally would have had to go “up” to reach the heartland, including his hometown of Bethlehem.</a:t>
            </a:r>
            <a:endParaRPr lang="en-US" dirty="0"/>
          </a:p>
          <a:p>
            <a:endParaRPr lang="en-US" dirty="0"/>
          </a:p>
          <a:p>
            <a:r>
              <a:rPr lang="en-US" dirty="0"/>
              <a:t>tb030407761</a:t>
            </a:r>
          </a:p>
        </p:txBody>
      </p:sp>
      <p:sp>
        <p:nvSpPr>
          <p:cNvPr id="4" name="Slide Number Placeholder 3"/>
          <p:cNvSpPr>
            <a:spLocks noGrp="1"/>
          </p:cNvSpPr>
          <p:nvPr>
            <p:ph type="sldNum" sz="quarter" idx="10"/>
          </p:nvPr>
        </p:nvSpPr>
        <p:spPr/>
        <p:txBody>
          <a:bodyPr/>
          <a:lstStyle/>
          <a:p>
            <a:fld id="{4E4946A3-FD68-4E77-9DEF-1E7536A4AD96}" type="slidenum">
              <a:rPr lang="en-US" smtClean="0"/>
              <a:t>3</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Abner sought to continue Saul’s line by installing and protecting his son, </a:t>
            </a:r>
            <a:r>
              <a:rPr lang="en-US" dirty="0" err="1"/>
              <a:t>Ish-bosheth</a:t>
            </a:r>
            <a:r>
              <a:rPr lang="en-US" dirty="0"/>
              <a:t>. The name</a:t>
            </a:r>
            <a:r>
              <a:rPr lang="en-US" baseline="0" dirty="0"/>
              <a:t> “</a:t>
            </a:r>
            <a:r>
              <a:rPr lang="en-US" baseline="0" dirty="0" err="1"/>
              <a:t>Ish-bosheth</a:t>
            </a:r>
            <a:r>
              <a:rPr lang="en-US" baseline="0" dirty="0"/>
              <a:t>” (Heb. </a:t>
            </a:r>
            <a:r>
              <a:rPr lang="he-IL" sz="1200" b="0" i="0" u="none" strike="noStrike" kern="1200" baseline="0" dirty="0">
                <a:solidFill>
                  <a:schemeClr val="tx1"/>
                </a:solidFill>
                <a:latin typeface="+mn-lt"/>
                <a:ea typeface="+mn-ea"/>
                <a:cs typeface="+mn-cs"/>
              </a:rPr>
              <a:t>אִישׁ־בֹּשֶׁת</a:t>
            </a:r>
            <a:r>
              <a:rPr lang="en-US" baseline="0" dirty="0"/>
              <a:t>) means “man of shame.” The alternative name “</a:t>
            </a:r>
            <a:r>
              <a:rPr lang="en-US" baseline="0" dirty="0" err="1"/>
              <a:t>Esh-baal</a:t>
            </a:r>
            <a:r>
              <a:rPr lang="en-US" baseline="0" dirty="0"/>
              <a:t>” (Heb. </a:t>
            </a:r>
            <a:r>
              <a:rPr lang="he-IL" sz="1200" b="0" i="0" u="none" strike="noStrike" kern="1200" baseline="0" dirty="0">
                <a:solidFill>
                  <a:schemeClr val="tx1"/>
                </a:solidFill>
                <a:latin typeface="+mn-lt"/>
                <a:ea typeface="+mn-ea"/>
                <a:cs typeface="+mn-cs"/>
              </a:rPr>
              <a:t>אֶשְׁבַּ֫עַל</a:t>
            </a:r>
            <a:r>
              <a:rPr lang="en-US" sz="1200" b="0" i="0" u="none" strike="noStrike" kern="1200" baseline="0" dirty="0">
                <a:solidFill>
                  <a:schemeClr val="tx1"/>
                </a:solidFill>
                <a:latin typeface="+mn-lt"/>
                <a:ea typeface="+mn-ea"/>
                <a:cs typeface="+mn-cs"/>
              </a:rPr>
              <a:t>, 1 Chr 8:33</a:t>
            </a:r>
            <a:r>
              <a:rPr lang="en-US" baseline="0" dirty="0"/>
              <a:t>) means “man of Baal.” Abner’s action in moving the capital across the Jordan Valley from Gibeah to Mahanaim was likely intended to distance it from the land controlled by the Philistines (cf. 1 Sam 31:7). It is noteworthy that David himself went to the same place when he fled from Absalom, suggesting that Mahanaim was a secure retreat (2 Sam 17:24). The route from Gibeah and the Jerusalem area to Mahanaim is about 50 miles (80 km). This aerial photo views Mahanaim from the west, across the Jordan River Valley and up the valley of the Jabbok River. The next slide includes labels.</a:t>
            </a:r>
          </a:p>
          <a:p>
            <a:endParaRPr lang="en-US" baseline="0" dirty="0"/>
          </a:p>
          <a:p>
            <a:r>
              <a:rPr lang="en-US" dirty="0"/>
              <a:t>tb121704102</a:t>
            </a:r>
          </a:p>
        </p:txBody>
      </p:sp>
      <p:sp>
        <p:nvSpPr>
          <p:cNvPr id="4" name="Slide Number Placeholder 3"/>
          <p:cNvSpPr>
            <a:spLocks noGrp="1"/>
          </p:cNvSpPr>
          <p:nvPr>
            <p:ph type="sldNum" sz="quarter" idx="10"/>
          </p:nvPr>
        </p:nvSpPr>
        <p:spPr/>
        <p:txBody>
          <a:bodyPr/>
          <a:lstStyle/>
          <a:p>
            <a:fld id="{4E4946A3-FD68-4E77-9DEF-1E7536A4AD96}" type="slidenum">
              <a:rPr lang="en-US" smtClean="0"/>
              <a:t>30</a:t>
            </a:fld>
            <a:endParaRPr lang="en-US"/>
          </a:p>
        </p:txBody>
      </p:sp>
    </p:spTree>
    <p:extLst>
      <p:ext uri="{BB962C8B-B14F-4D97-AF65-F5344CB8AC3E}">
        <p14:creationId xmlns:p14="http://schemas.microsoft.com/office/powerpoint/2010/main" val="2881717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Abner sought to continue Saul’s line by installing and protecting his son, </a:t>
            </a:r>
            <a:r>
              <a:rPr lang="en-US" dirty="0" err="1"/>
              <a:t>Ish-bosheth</a:t>
            </a:r>
            <a:r>
              <a:rPr lang="en-US" dirty="0"/>
              <a:t>. The name</a:t>
            </a:r>
            <a:r>
              <a:rPr lang="en-US" baseline="0" dirty="0"/>
              <a:t> “</a:t>
            </a:r>
            <a:r>
              <a:rPr lang="en-US" baseline="0" dirty="0" err="1"/>
              <a:t>Ish-bosheth</a:t>
            </a:r>
            <a:r>
              <a:rPr lang="en-US" baseline="0" dirty="0"/>
              <a:t>” (Heb. </a:t>
            </a:r>
            <a:r>
              <a:rPr lang="he-IL" sz="1200" b="0" i="0" u="none" strike="noStrike" kern="1200" baseline="0" dirty="0" err="1">
                <a:solidFill>
                  <a:schemeClr val="tx1"/>
                </a:solidFill>
                <a:latin typeface="+mn-lt"/>
                <a:ea typeface="+mn-ea"/>
                <a:cs typeface="+mn-cs"/>
              </a:rPr>
              <a:t>אִישׁ־בֹּשֶׁת</a:t>
            </a:r>
            <a:r>
              <a:rPr lang="en-US" baseline="0" dirty="0"/>
              <a:t>) means “man of shame.” The alternative name “</a:t>
            </a:r>
            <a:r>
              <a:rPr lang="en-US" baseline="0" dirty="0" err="1"/>
              <a:t>Esh-baal</a:t>
            </a:r>
            <a:r>
              <a:rPr lang="en-US" baseline="0" dirty="0"/>
              <a:t>” (Heb. </a:t>
            </a:r>
            <a:r>
              <a:rPr lang="he-IL" sz="1200" b="0" i="0" u="none" strike="noStrike" kern="1200" baseline="0" dirty="0" err="1">
                <a:solidFill>
                  <a:schemeClr val="tx1"/>
                </a:solidFill>
                <a:latin typeface="+mn-lt"/>
                <a:ea typeface="+mn-ea"/>
                <a:cs typeface="+mn-cs"/>
              </a:rPr>
              <a:t>אֶשְׁבַּ֫עַל</a:t>
            </a:r>
            <a:r>
              <a:rPr lang="en-US" sz="1200" b="0" i="0" u="none" strike="noStrike" kern="1200" baseline="0" dirty="0">
                <a:solidFill>
                  <a:schemeClr val="tx1"/>
                </a:solidFill>
                <a:latin typeface="+mn-lt"/>
                <a:ea typeface="+mn-ea"/>
                <a:cs typeface="+mn-cs"/>
              </a:rPr>
              <a:t>, 1 Chr 8:33</a:t>
            </a:r>
            <a:r>
              <a:rPr lang="en-US" baseline="0" dirty="0"/>
              <a:t>) means “man of Baal.” Abner’s action in moving the capital across the Jordan Valley from Gibeah to Mahanaim was likely intended to distance it from the land controlled by the Philistines (cf. 1 Sam 31:7). It is noteworthy that David himself went to the same place when he fled from Absalom, suggesting that Mahanaim was a secure retreat (2 Sam 17:24). The route from Gibeah and the Jerusalem area to Mahanaim is about 50 miles (80 km). This aerial photo views Mahanaim from the west, across the Jordan River Valley and up the valley of the Jabbok River. </a:t>
            </a:r>
          </a:p>
          <a:p>
            <a:endParaRPr lang="en-US" baseline="0" dirty="0"/>
          </a:p>
          <a:p>
            <a:r>
              <a:rPr lang="en-US" dirty="0"/>
              <a:t>tb121704102</a:t>
            </a:r>
          </a:p>
        </p:txBody>
      </p:sp>
      <p:sp>
        <p:nvSpPr>
          <p:cNvPr id="4" name="Slide Number Placeholder 3"/>
          <p:cNvSpPr>
            <a:spLocks noGrp="1"/>
          </p:cNvSpPr>
          <p:nvPr>
            <p:ph type="sldNum" sz="quarter" idx="10"/>
          </p:nvPr>
        </p:nvSpPr>
        <p:spPr/>
        <p:txBody>
          <a:bodyPr/>
          <a:lstStyle/>
          <a:p>
            <a:fld id="{4E4946A3-FD68-4E77-9DEF-1E7536A4AD96}" type="slidenum">
              <a:rPr lang="en-US" smtClean="0"/>
              <a:t>31</a:t>
            </a:fld>
            <a:endParaRPr lang="en-US"/>
          </a:p>
        </p:txBody>
      </p:sp>
    </p:spTree>
    <p:extLst>
      <p:ext uri="{BB962C8B-B14F-4D97-AF65-F5344CB8AC3E}">
        <p14:creationId xmlns:p14="http://schemas.microsoft.com/office/powerpoint/2010/main" val="28817175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a:t>The site identification of Mahanaim is difficult and debated. Based on biblical evidence, it is likely that</a:t>
            </a:r>
            <a:r>
              <a:rPr lang="en-US" sz="1200" baseline="0" dirty="0"/>
              <a:t> </a:t>
            </a:r>
            <a:r>
              <a:rPr lang="en-US" sz="1200" dirty="0"/>
              <a:t>Mahanaim is to be found east of Penuel, near the fords of the Jabbok. Mahanaim and Penuel are</a:t>
            </a:r>
            <a:r>
              <a:rPr lang="en-US" sz="1200" baseline="0" dirty="0"/>
              <a:t> likely in</a:t>
            </a:r>
            <a:r>
              <a:rPr lang="en-US" sz="1200" dirty="0"/>
              <a:t> relatively close proximity. Mahanaim and Penuel have therefore</a:t>
            </a:r>
            <a:r>
              <a:rPr lang="en-US" sz="1200" baseline="0" dirty="0"/>
              <a:t> been identified with</a:t>
            </a:r>
            <a:r>
              <a:rPr lang="en-US" sz="1200" dirty="0"/>
              <a:t> the twin sites of </a:t>
            </a:r>
            <a:r>
              <a:rPr lang="en-US" sz="1200" dirty="0" err="1"/>
              <a:t>Tulul</a:t>
            </a:r>
            <a:r>
              <a:rPr lang="en-US" sz="1200" dirty="0"/>
              <a:t> </a:t>
            </a:r>
            <a:r>
              <a:rPr lang="en-US" sz="1200" dirty="0" err="1"/>
              <a:t>adh-Dhahab</a:t>
            </a:r>
            <a:r>
              <a:rPr lang="en-US" sz="1200" dirty="0"/>
              <a:t>. Mahanaim is identified with Tell </a:t>
            </a:r>
            <a:r>
              <a:rPr lang="en-US" sz="1200" dirty="0" err="1"/>
              <a:t>adh-Dhahab</a:t>
            </a:r>
            <a:r>
              <a:rPr lang="en-US" sz="1200" dirty="0"/>
              <a:t> ash-</a:t>
            </a:r>
            <a:r>
              <a:rPr lang="en-US" sz="1200" dirty="0" err="1"/>
              <a:t>Sharqiyya</a:t>
            </a:r>
            <a:r>
              <a:rPr lang="en-US" sz="1200" dirty="0"/>
              <a:t> (east), and Penuel is believed to be Tell </a:t>
            </a:r>
            <a:r>
              <a:rPr lang="en-US" sz="1200" dirty="0" err="1"/>
              <a:t>adh-Dhahab</a:t>
            </a:r>
            <a:r>
              <a:rPr lang="en-US" sz="1200" dirty="0"/>
              <a:t> al-</a:t>
            </a:r>
            <a:r>
              <a:rPr lang="en-US" sz="1200" dirty="0" err="1"/>
              <a:t>Garbiyya</a:t>
            </a:r>
            <a:r>
              <a:rPr lang="en-US" sz="1200" dirty="0"/>
              <a:t> (west). The latter is shown in this photo. The next slide includes a circle around the site. </a:t>
            </a:r>
          </a:p>
          <a:p>
            <a:pPr marL="228600" indent="-228600" eaLnBrk="1" hangingPunct="1"/>
            <a:endParaRPr lang="en-US" sz="1200" dirty="0"/>
          </a:p>
          <a:p>
            <a:pPr eaLnBrk="1" hangingPunct="1"/>
            <a:r>
              <a:rPr lang="en-US" sz="1200" dirty="0"/>
              <a:t>For more discussion and a different conclusion, see Burton MacDonald, </a:t>
            </a:r>
            <a:r>
              <a:rPr lang="en-US" sz="1200" i="1" u="none" dirty="0"/>
              <a:t>East of the Jordan </a:t>
            </a:r>
            <a:r>
              <a:rPr lang="en-US" sz="1200" dirty="0"/>
              <a:t>(American Schools of Oriental Research, 2000), pp. 140–42.</a:t>
            </a:r>
          </a:p>
          <a:p>
            <a:pPr marL="228600" indent="-228600" eaLnBrk="1" hangingPunct="1"/>
            <a:endParaRPr lang="en-US" sz="1200" dirty="0"/>
          </a:p>
          <a:p>
            <a:pPr marL="228600" indent="-228600" eaLnBrk="1" hangingPunct="1"/>
            <a:r>
              <a:rPr lang="en-US" sz="1200" dirty="0"/>
              <a:t>tb031701145</a:t>
            </a:r>
          </a:p>
        </p:txBody>
      </p:sp>
      <p:sp>
        <p:nvSpPr>
          <p:cNvPr id="4" name="Slide Number Placeholder 3"/>
          <p:cNvSpPr>
            <a:spLocks noGrp="1"/>
          </p:cNvSpPr>
          <p:nvPr>
            <p:ph type="sldNum" sz="quarter" idx="10"/>
          </p:nvPr>
        </p:nvSpPr>
        <p:spPr/>
        <p:txBody>
          <a:bodyPr/>
          <a:lstStyle/>
          <a:p>
            <a:fld id="{4E4946A3-FD68-4E77-9DEF-1E7536A4AD96}" type="slidenum">
              <a:rPr lang="en-US" smtClean="0"/>
              <a:t>32</a:t>
            </a:fld>
            <a:endParaRPr lang="en-US"/>
          </a:p>
        </p:txBody>
      </p:sp>
    </p:spTree>
    <p:extLst>
      <p:ext uri="{BB962C8B-B14F-4D97-AF65-F5344CB8AC3E}">
        <p14:creationId xmlns:p14="http://schemas.microsoft.com/office/powerpoint/2010/main" val="6436590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a:t>The site identification of Mahanaim is difficult and debated. Based on biblical evidence, it is likely that</a:t>
            </a:r>
            <a:r>
              <a:rPr lang="en-US" sz="1200" baseline="0" dirty="0"/>
              <a:t> </a:t>
            </a:r>
            <a:r>
              <a:rPr lang="en-US" sz="1200" dirty="0"/>
              <a:t>Mahanaim is to be found east of Penuel, near the fords of the Jabbok. Mahanaim and Penuel are</a:t>
            </a:r>
            <a:r>
              <a:rPr lang="en-US" sz="1200" baseline="0" dirty="0"/>
              <a:t> likely in</a:t>
            </a:r>
            <a:r>
              <a:rPr lang="en-US" sz="1200" dirty="0"/>
              <a:t> relatively close proximity. Mahanaim and Penuel have therefore</a:t>
            </a:r>
            <a:r>
              <a:rPr lang="en-US" sz="1200" baseline="0" dirty="0"/>
              <a:t> been identified with</a:t>
            </a:r>
            <a:r>
              <a:rPr lang="en-US" sz="1200" dirty="0"/>
              <a:t> the twin sites of </a:t>
            </a:r>
            <a:r>
              <a:rPr lang="en-US" sz="1200" dirty="0" err="1"/>
              <a:t>Tulul</a:t>
            </a:r>
            <a:r>
              <a:rPr lang="en-US" sz="1200" dirty="0"/>
              <a:t> </a:t>
            </a:r>
            <a:r>
              <a:rPr lang="en-US" sz="1200" dirty="0" err="1"/>
              <a:t>adh-Dhahab</a:t>
            </a:r>
            <a:r>
              <a:rPr lang="en-US" sz="1200" dirty="0"/>
              <a:t>. Mahanaim is identified with Tell </a:t>
            </a:r>
            <a:r>
              <a:rPr lang="en-US" sz="1200" dirty="0" err="1"/>
              <a:t>adh-Dhahab</a:t>
            </a:r>
            <a:r>
              <a:rPr lang="en-US" sz="1200" dirty="0"/>
              <a:t> ash-</a:t>
            </a:r>
            <a:r>
              <a:rPr lang="en-US" sz="1200" dirty="0" err="1"/>
              <a:t>Sharqiyya</a:t>
            </a:r>
            <a:r>
              <a:rPr lang="en-US" sz="1200" dirty="0"/>
              <a:t> (east), and Penuel is believed to be Tell </a:t>
            </a:r>
            <a:r>
              <a:rPr lang="en-US" sz="1200" dirty="0" err="1"/>
              <a:t>adh-Dhahab</a:t>
            </a:r>
            <a:r>
              <a:rPr lang="en-US" sz="1200" dirty="0"/>
              <a:t> al-</a:t>
            </a:r>
            <a:r>
              <a:rPr lang="en-US" sz="1200" dirty="0" err="1"/>
              <a:t>Garbiyya</a:t>
            </a:r>
            <a:r>
              <a:rPr lang="en-US" sz="1200" dirty="0"/>
              <a:t> (west). The latter is shown in this photo.</a:t>
            </a:r>
          </a:p>
          <a:p>
            <a:pPr eaLnBrk="1" hangingPunct="1"/>
            <a:endParaRPr lang="en-US" sz="1200" dirty="0"/>
          </a:p>
          <a:p>
            <a:pPr eaLnBrk="1" hangingPunct="1"/>
            <a:r>
              <a:rPr lang="en-US" sz="1200" dirty="0"/>
              <a:t>For more discussion and a different conclusion, see Burton MacDonald, </a:t>
            </a:r>
            <a:r>
              <a:rPr lang="en-US" sz="1200" i="1" u="none" dirty="0"/>
              <a:t>East of the Jordan </a:t>
            </a:r>
            <a:r>
              <a:rPr lang="en-US" sz="1200" dirty="0"/>
              <a:t>(American Schools of Oriental Research, 2000), pp. 140–42.</a:t>
            </a:r>
          </a:p>
          <a:p>
            <a:pPr marL="228600" indent="-228600" eaLnBrk="1" hangingPunct="1"/>
            <a:endParaRPr lang="en-US" sz="1200" dirty="0"/>
          </a:p>
          <a:p>
            <a:pPr marL="228600" indent="-228600" eaLnBrk="1" hangingPunct="1"/>
            <a:r>
              <a:rPr lang="en-US" sz="1200" dirty="0"/>
              <a:t>tb031701145</a:t>
            </a:r>
          </a:p>
        </p:txBody>
      </p:sp>
      <p:sp>
        <p:nvSpPr>
          <p:cNvPr id="4" name="Slide Number Placeholder 3"/>
          <p:cNvSpPr>
            <a:spLocks noGrp="1"/>
          </p:cNvSpPr>
          <p:nvPr>
            <p:ph type="sldNum" sz="quarter" idx="10"/>
          </p:nvPr>
        </p:nvSpPr>
        <p:spPr/>
        <p:txBody>
          <a:bodyPr/>
          <a:lstStyle/>
          <a:p>
            <a:fld id="{4E4946A3-FD68-4E77-9DEF-1E7536A4AD96}" type="slidenum">
              <a:rPr lang="en-US" smtClean="0"/>
              <a:t>33</a:t>
            </a:fld>
            <a:endParaRPr lang="en-US"/>
          </a:p>
        </p:txBody>
      </p:sp>
    </p:spTree>
    <p:extLst>
      <p:ext uri="{BB962C8B-B14F-4D97-AF65-F5344CB8AC3E}">
        <p14:creationId xmlns:p14="http://schemas.microsoft.com/office/powerpoint/2010/main" val="6436590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view of </a:t>
            </a:r>
            <a:r>
              <a:rPr lang="en-US" sz="1200" dirty="0"/>
              <a:t>Tell </a:t>
            </a:r>
            <a:r>
              <a:rPr lang="en-US" sz="1200" dirty="0" err="1"/>
              <a:t>adh-Dhahab</a:t>
            </a:r>
            <a:r>
              <a:rPr lang="en-US" sz="1200" dirty="0"/>
              <a:t> ash-</a:t>
            </a:r>
            <a:r>
              <a:rPr lang="en-US" sz="1200" dirty="0" err="1"/>
              <a:t>Sharqiyya</a:t>
            </a:r>
            <a:r>
              <a:rPr lang="en-US" sz="1200" dirty="0"/>
              <a:t> is from Penuel (Tell </a:t>
            </a:r>
            <a:r>
              <a:rPr lang="en-US" sz="1200" dirty="0" err="1"/>
              <a:t>adh-Dhahab</a:t>
            </a:r>
            <a:r>
              <a:rPr lang="en-US" sz="1200" dirty="0"/>
              <a:t> al-</a:t>
            </a:r>
            <a:r>
              <a:rPr lang="en-US" sz="1200" dirty="0" err="1"/>
              <a:t>Garbiyya</a:t>
            </a:r>
            <a:r>
              <a:rPr lang="en-US" sz="1200" dirty="0"/>
              <a:t>). The bed of the Jabbok</a:t>
            </a:r>
            <a:r>
              <a:rPr lang="en-US" sz="1200" baseline="0" dirty="0"/>
              <a:t> River is visible at the lower right. The next slide includes a label for the site.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tb031701143</a:t>
            </a:r>
          </a:p>
        </p:txBody>
      </p:sp>
      <p:sp>
        <p:nvSpPr>
          <p:cNvPr id="4" name="Slide Number Placeholder 3"/>
          <p:cNvSpPr>
            <a:spLocks noGrp="1"/>
          </p:cNvSpPr>
          <p:nvPr>
            <p:ph type="sldNum" sz="quarter" idx="10"/>
          </p:nvPr>
        </p:nvSpPr>
        <p:spPr/>
        <p:txBody>
          <a:bodyPr/>
          <a:lstStyle/>
          <a:p>
            <a:fld id="{4E4946A3-FD68-4E77-9DEF-1E7536A4AD96}" type="slidenum">
              <a:rPr lang="en-US" smtClean="0"/>
              <a:t>34</a:t>
            </a:fld>
            <a:endParaRPr lang="en-US"/>
          </a:p>
        </p:txBody>
      </p:sp>
    </p:spTree>
    <p:extLst>
      <p:ext uri="{BB962C8B-B14F-4D97-AF65-F5344CB8AC3E}">
        <p14:creationId xmlns:p14="http://schemas.microsoft.com/office/powerpoint/2010/main" val="6436590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view of </a:t>
            </a:r>
            <a:r>
              <a:rPr lang="en-US" sz="1200" dirty="0"/>
              <a:t>Tell </a:t>
            </a:r>
            <a:r>
              <a:rPr lang="en-US" sz="1200" dirty="0" err="1"/>
              <a:t>adh-Dhahab</a:t>
            </a:r>
            <a:r>
              <a:rPr lang="en-US" sz="1200" dirty="0"/>
              <a:t> ash-</a:t>
            </a:r>
            <a:r>
              <a:rPr lang="en-US" sz="1200" dirty="0" err="1"/>
              <a:t>Sharqiyya</a:t>
            </a:r>
            <a:r>
              <a:rPr lang="en-US" sz="1200" dirty="0"/>
              <a:t> is from Penuel (Tell </a:t>
            </a:r>
            <a:r>
              <a:rPr lang="en-US" sz="1200" dirty="0" err="1"/>
              <a:t>adh-Dhahab</a:t>
            </a:r>
            <a:r>
              <a:rPr lang="en-US" sz="1200" dirty="0"/>
              <a:t> al-</a:t>
            </a:r>
            <a:r>
              <a:rPr lang="en-US" sz="1200" dirty="0" err="1"/>
              <a:t>Garbiyya</a:t>
            </a:r>
            <a:r>
              <a:rPr lang="en-US" sz="1200" dirty="0"/>
              <a:t>). The bed of the Jabbok</a:t>
            </a:r>
            <a:r>
              <a:rPr lang="en-US" sz="1200" baseline="0" dirty="0"/>
              <a:t> River is visible at the lower right.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tb031701143</a:t>
            </a:r>
          </a:p>
        </p:txBody>
      </p:sp>
      <p:sp>
        <p:nvSpPr>
          <p:cNvPr id="4" name="Slide Number Placeholder 3"/>
          <p:cNvSpPr>
            <a:spLocks noGrp="1"/>
          </p:cNvSpPr>
          <p:nvPr>
            <p:ph type="sldNum" sz="quarter" idx="10"/>
          </p:nvPr>
        </p:nvSpPr>
        <p:spPr/>
        <p:txBody>
          <a:bodyPr/>
          <a:lstStyle/>
          <a:p>
            <a:fld id="{4E4946A3-FD68-4E77-9DEF-1E7536A4AD96}" type="slidenum">
              <a:rPr lang="en-US" smtClean="0"/>
              <a:t>35</a:t>
            </a:fld>
            <a:endParaRPr lang="en-US"/>
          </a:p>
        </p:txBody>
      </p:sp>
    </p:spTree>
    <p:extLst>
      <p:ext uri="{BB962C8B-B14F-4D97-AF65-F5344CB8AC3E}">
        <p14:creationId xmlns:p14="http://schemas.microsoft.com/office/powerpoint/2010/main" val="6436590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r>
              <a:rPr lang="en-US" dirty="0"/>
              <a:t>In this view, the site of Mahanaim (Tell </a:t>
            </a:r>
            <a:r>
              <a:rPr lang="en-US" dirty="0" err="1"/>
              <a:t>adh-Dhahab</a:t>
            </a:r>
            <a:r>
              <a:rPr lang="en-US" dirty="0"/>
              <a:t> ash-</a:t>
            </a:r>
            <a:r>
              <a:rPr lang="en-US" dirty="0" err="1"/>
              <a:t>Sharqiyya</a:t>
            </a:r>
            <a:r>
              <a:rPr lang="en-US" dirty="0"/>
              <a:t>) is seen from the south. The Jabbok River is visible on the left. The next slide includes a circle around</a:t>
            </a:r>
            <a:r>
              <a:rPr lang="en-US" baseline="0" dirty="0"/>
              <a:t> the site.</a:t>
            </a:r>
            <a:endParaRPr lang="en-US" dirty="0"/>
          </a:p>
          <a:p>
            <a:pPr marL="0" indent="0" eaLnBrk="1" hangingPunct="1"/>
            <a:endParaRPr lang="en-US" dirty="0"/>
          </a:p>
          <a:p>
            <a:pPr marL="0" indent="0" eaLnBrk="1" hangingPunct="1"/>
            <a:r>
              <a:rPr lang="en-US" dirty="0"/>
              <a:t>tb031701147</a:t>
            </a:r>
          </a:p>
        </p:txBody>
      </p:sp>
      <p:sp>
        <p:nvSpPr>
          <p:cNvPr id="4" name="Slide Number Placeholder 3"/>
          <p:cNvSpPr>
            <a:spLocks noGrp="1"/>
          </p:cNvSpPr>
          <p:nvPr>
            <p:ph type="sldNum" sz="quarter" idx="10"/>
          </p:nvPr>
        </p:nvSpPr>
        <p:spPr/>
        <p:txBody>
          <a:bodyPr/>
          <a:lstStyle/>
          <a:p>
            <a:fld id="{4E4946A3-FD68-4E77-9DEF-1E7536A4AD96}" type="slidenum">
              <a:rPr lang="en-US" smtClean="0"/>
              <a:t>36</a:t>
            </a:fld>
            <a:endParaRPr lang="en-US"/>
          </a:p>
        </p:txBody>
      </p:sp>
    </p:spTree>
    <p:extLst>
      <p:ext uri="{BB962C8B-B14F-4D97-AF65-F5344CB8AC3E}">
        <p14:creationId xmlns:p14="http://schemas.microsoft.com/office/powerpoint/2010/main" val="6436590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r>
              <a:rPr lang="en-US" dirty="0"/>
              <a:t>In this view, the site of Mahanaim (Tell </a:t>
            </a:r>
            <a:r>
              <a:rPr lang="en-US" dirty="0" err="1"/>
              <a:t>adh-Dhahab</a:t>
            </a:r>
            <a:r>
              <a:rPr lang="en-US" dirty="0"/>
              <a:t> ash-</a:t>
            </a:r>
            <a:r>
              <a:rPr lang="en-US" dirty="0" err="1"/>
              <a:t>Sharqiyya</a:t>
            </a:r>
            <a:r>
              <a:rPr lang="en-US" dirty="0"/>
              <a:t>) is seen from the south. The Jabbok River is visible on the left. </a:t>
            </a:r>
          </a:p>
          <a:p>
            <a:pPr marL="0" indent="0" eaLnBrk="1" hangingPunct="1"/>
            <a:endParaRPr lang="en-US" dirty="0"/>
          </a:p>
          <a:p>
            <a:pPr marL="0" indent="0" eaLnBrk="1" hangingPunct="1"/>
            <a:r>
              <a:rPr lang="en-US" dirty="0"/>
              <a:t>tb031701147</a:t>
            </a:r>
          </a:p>
        </p:txBody>
      </p:sp>
      <p:sp>
        <p:nvSpPr>
          <p:cNvPr id="4" name="Slide Number Placeholder 3"/>
          <p:cNvSpPr>
            <a:spLocks noGrp="1"/>
          </p:cNvSpPr>
          <p:nvPr>
            <p:ph type="sldNum" sz="quarter" idx="10"/>
          </p:nvPr>
        </p:nvSpPr>
        <p:spPr/>
        <p:txBody>
          <a:bodyPr/>
          <a:lstStyle/>
          <a:p>
            <a:fld id="{4E4946A3-FD68-4E77-9DEF-1E7536A4AD96}" type="slidenum">
              <a:rPr lang="en-US" smtClean="0"/>
              <a:t>37</a:t>
            </a:fld>
            <a:endParaRPr lang="en-US"/>
          </a:p>
        </p:txBody>
      </p:sp>
    </p:spTree>
    <p:extLst>
      <p:ext uri="{BB962C8B-B14F-4D97-AF65-F5344CB8AC3E}">
        <p14:creationId xmlns:p14="http://schemas.microsoft.com/office/powerpoint/2010/main" val="6436590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Gilead is the mountainous</a:t>
            </a:r>
            <a:r>
              <a:rPr lang="en-US" baseline="0" dirty="0"/>
              <a:t> region east of the Jordan Valley, both north and south of the Jabbok River. It thus refers to the region surrounding the new capital at Mahanaim. This view of Gilead is about 20 miles (32 km) north of the Jabbok River.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tb121704089</a:t>
            </a:r>
          </a:p>
        </p:txBody>
      </p:sp>
      <p:sp>
        <p:nvSpPr>
          <p:cNvPr id="4" name="Slide Number Placeholder 3"/>
          <p:cNvSpPr>
            <a:spLocks noGrp="1"/>
          </p:cNvSpPr>
          <p:nvPr>
            <p:ph type="sldNum" sz="quarter" idx="10"/>
          </p:nvPr>
        </p:nvSpPr>
        <p:spPr/>
        <p:txBody>
          <a:bodyPr/>
          <a:lstStyle/>
          <a:p>
            <a:fld id="{4E4946A3-FD68-4E77-9DEF-1E7536A4AD96}" type="slidenum">
              <a:rPr lang="en-US" smtClean="0"/>
              <a:t>38</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dirty="0" err="1"/>
              <a:t>Ashurites</a:t>
            </a:r>
            <a:r>
              <a:rPr lang="en-US" dirty="0"/>
              <a:t>” are probably to be identified with the tribe of Asher. </a:t>
            </a:r>
            <a:r>
              <a:rPr lang="en-US" baseline="0" dirty="0"/>
              <a:t>This area would have been the farthest from Mahanaim to the northwest. This and the subsequent places named in this description seem to be situated in an arc that swings from the northern regions to the south, encompassing all of Israelite territory north of the tribe of Judah, demonstrating that </a:t>
            </a:r>
            <a:r>
              <a:rPr lang="en-US" baseline="0" dirty="0" err="1"/>
              <a:t>Ish-bosheth</a:t>
            </a:r>
            <a:r>
              <a:rPr lang="en-US" baseline="0" dirty="0"/>
              <a:t> retained (or at least claimed) all of the elements of Saul’s kingdom outside of Judah. </a:t>
            </a:r>
            <a:r>
              <a:rPr lang="en-US" dirty="0"/>
              <a:t>“Asher Street” is located in the Baka neighborhood, south of the Old City.</a:t>
            </a:r>
            <a:endParaRPr lang="en-US" baseline="0" dirty="0"/>
          </a:p>
          <a:p>
            <a:endParaRPr lang="en-US" dirty="0"/>
          </a:p>
          <a:p>
            <a:r>
              <a:rPr lang="en-US" dirty="0"/>
              <a:t>lbd102218483</a:t>
            </a:r>
          </a:p>
        </p:txBody>
      </p:sp>
      <p:sp>
        <p:nvSpPr>
          <p:cNvPr id="4" name="Slide Number Placeholder 3"/>
          <p:cNvSpPr>
            <a:spLocks noGrp="1"/>
          </p:cNvSpPr>
          <p:nvPr>
            <p:ph type="sldNum" sz="quarter" idx="10"/>
          </p:nvPr>
        </p:nvSpPr>
        <p:spPr/>
        <p:txBody>
          <a:bodyPr/>
          <a:lstStyle/>
          <a:p>
            <a:fld id="{4E4946A3-FD68-4E77-9DEF-1E7536A4AD96}" type="slidenum">
              <a:rPr lang="en-US" smtClean="0"/>
              <a:t>39</a:t>
            </a:fld>
            <a:endParaRPr lang="en-US"/>
          </a:p>
        </p:txBody>
      </p:sp>
    </p:spTree>
    <p:extLst>
      <p:ext uri="{BB962C8B-B14F-4D97-AF65-F5344CB8AC3E}">
        <p14:creationId xmlns:p14="http://schemas.microsoft.com/office/powerpoint/2010/main" val="2763435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sign in the modern city of Hebron points tourists to some of the major sites in the area. Because of the political situation, few tourists have visited Hebron for many decades.</a:t>
            </a:r>
          </a:p>
          <a:p>
            <a:endParaRPr lang="en-US" dirty="0"/>
          </a:p>
          <a:p>
            <a:r>
              <a:rPr lang="en-US" dirty="0"/>
              <a:t>tb092204937</a:t>
            </a:r>
          </a:p>
        </p:txBody>
      </p:sp>
      <p:sp>
        <p:nvSpPr>
          <p:cNvPr id="4" name="Slide Number Placeholder 3"/>
          <p:cNvSpPr>
            <a:spLocks noGrp="1"/>
          </p:cNvSpPr>
          <p:nvPr>
            <p:ph type="sldNum" sz="quarter" idx="10"/>
          </p:nvPr>
        </p:nvSpPr>
        <p:spPr/>
        <p:txBody>
          <a:bodyPr/>
          <a:lstStyle/>
          <a:p>
            <a:fld id="{4E4946A3-FD68-4E77-9DEF-1E7536A4AD96}" type="slidenum">
              <a:rPr lang="en-US" smtClean="0"/>
              <a:t>4</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territory of Asher encompassed the Bay of Acco</a:t>
            </a:r>
            <a:r>
              <a:rPr lang="en-US" baseline="0" dirty="0"/>
              <a:t> and the coastal plain north of Mount Carmel. In this aerial photo, the Bay of Acco is visible to the left, and the western end of the Carmel Range is visible to the right. Today the modern city of Haifa is located here. </a:t>
            </a:r>
          </a:p>
          <a:p>
            <a:endParaRPr lang="en-US" dirty="0"/>
          </a:p>
          <a:p>
            <a:r>
              <a:rPr lang="en-US" dirty="0"/>
              <a:t>ws101715051</a:t>
            </a:r>
          </a:p>
        </p:txBody>
      </p:sp>
      <p:sp>
        <p:nvSpPr>
          <p:cNvPr id="4" name="Slide Number Placeholder 3"/>
          <p:cNvSpPr>
            <a:spLocks noGrp="1"/>
          </p:cNvSpPr>
          <p:nvPr>
            <p:ph type="sldNum" sz="quarter" idx="10"/>
          </p:nvPr>
        </p:nvSpPr>
        <p:spPr/>
        <p:txBody>
          <a:bodyPr/>
          <a:lstStyle/>
          <a:p>
            <a:fld id="{4E4946A3-FD68-4E77-9DEF-1E7536A4AD96}" type="slidenum">
              <a:rPr lang="en-US" smtClean="0"/>
              <a:t>40</a:t>
            </a:fld>
            <a:endParaRPr lang="en-US"/>
          </a:p>
        </p:txBody>
      </p:sp>
    </p:spTree>
    <p:extLst>
      <p:ext uri="{BB962C8B-B14F-4D97-AF65-F5344CB8AC3E}">
        <p14:creationId xmlns:p14="http://schemas.microsoft.com/office/powerpoint/2010/main" val="10546085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reference here to Jezreel could refer to the Valley of Jezreel or to the city of Jezreel. The former seems more likely, as the</a:t>
            </a:r>
            <a:r>
              <a:rPr lang="en-US" baseline="0" dirty="0"/>
              <a:t> valley is referred to by this name in earlier texts (e.g., 1 Sam 29:11; cf. Josh 17:16). Also, the other referents in this list all seem to be territories, not cities.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tb061216377</a:t>
            </a:r>
          </a:p>
        </p:txBody>
      </p:sp>
      <p:sp>
        <p:nvSpPr>
          <p:cNvPr id="4" name="Slide Number Placeholder 3"/>
          <p:cNvSpPr>
            <a:spLocks noGrp="1"/>
          </p:cNvSpPr>
          <p:nvPr>
            <p:ph type="sldNum" sz="quarter" idx="10"/>
          </p:nvPr>
        </p:nvSpPr>
        <p:spPr/>
        <p:txBody>
          <a:bodyPr/>
          <a:lstStyle/>
          <a:p>
            <a:fld id="{4E4946A3-FD68-4E77-9DEF-1E7536A4AD96}" type="slidenum">
              <a:rPr lang="en-US" smtClean="0"/>
              <a:t>41</a:t>
            </a:fld>
            <a:endParaRPr lang="en-US"/>
          </a:p>
        </p:txBody>
      </p:sp>
    </p:spTree>
    <p:extLst>
      <p:ext uri="{BB962C8B-B14F-4D97-AF65-F5344CB8AC3E}">
        <p14:creationId xmlns:p14="http://schemas.microsoft.com/office/powerpoint/2010/main" val="17744847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city of Jezreel does</a:t>
            </a:r>
            <a:r>
              <a:rPr lang="en-US" baseline="0" dirty="0"/>
              <a:t> not seem to have been a significant city at this time, although it is mentioned in earlier texts (Josh 15:56). It became much more significant in the Iron Age IIA (circa 1000–800 BC), particularly as a royal city of Ahab. </a:t>
            </a:r>
            <a:r>
              <a:rPr lang="en-US" sz="1200" dirty="0"/>
              <a:t>Excavations of Tel Jezreel were conducted by John Woodhead of the British School of Archaeology and David Ussishkin of Tel Aviv University in 1990–95. There were high expectations for this site because it was the last royal site to be excavated, but the results were disappointing because the stones had been robbed out in previous periods.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In the 9th century BC, it is clear that the site was developed under a new plan. The headers and stretchers found here are like those at Samaria. This type of masonry was typical of Ahab’s construction projects. A moat protected the site on the south side, where the elevation was the lowest. Excavations revealed that the site was deserted shortly after its reconstruction by Ahab, and not because of a military destruction. </a:t>
            </a:r>
            <a:r>
              <a:rPr lang="en-US" sz="1200" dirty="0">
                <a:ea typeface="ＭＳ Ｐゴシック" pitchFamily="34" charset="-128"/>
              </a:rPr>
              <a:t>There are remains of later, poor Iron Age habitation. </a:t>
            </a:r>
            <a:r>
              <a:rPr lang="en-US" b="0" baseline="0" dirty="0"/>
              <a:t>Since 2013, Jezreel and the nearby spring have been excavated by Norma Franklin and Jenny Ebeling. So far, the project has focused mainly on the area of the spring and the nearby area, where evidence of winepresses attest to the ancient presence of vineyards. </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ws011215039</a:t>
            </a:r>
          </a:p>
        </p:txBody>
      </p:sp>
      <p:sp>
        <p:nvSpPr>
          <p:cNvPr id="4" name="Slide Number Placeholder 3"/>
          <p:cNvSpPr>
            <a:spLocks noGrp="1"/>
          </p:cNvSpPr>
          <p:nvPr>
            <p:ph type="sldNum" sz="quarter" idx="10"/>
          </p:nvPr>
        </p:nvSpPr>
        <p:spPr/>
        <p:txBody>
          <a:bodyPr/>
          <a:lstStyle/>
          <a:p>
            <a:fld id="{4E4946A3-FD68-4E77-9DEF-1E7536A4AD96}" type="slidenum">
              <a:rPr lang="en-US" smtClean="0"/>
              <a:t>42</a:t>
            </a:fld>
            <a:endParaRPr lang="en-US"/>
          </a:p>
        </p:txBody>
      </p:sp>
    </p:spTree>
    <p:extLst>
      <p:ext uri="{BB962C8B-B14F-4D97-AF65-F5344CB8AC3E}">
        <p14:creationId xmlns:p14="http://schemas.microsoft.com/office/powerpoint/2010/main" val="17744847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“Ephraim Street” is located in the Baka neighborhood, south of the Old City.</a:t>
            </a:r>
          </a:p>
          <a:p>
            <a:endParaRPr lang="en-US" dirty="0"/>
          </a:p>
          <a:p>
            <a:r>
              <a:rPr lang="en-US" dirty="0"/>
              <a:t>lbd102218343</a:t>
            </a:r>
          </a:p>
        </p:txBody>
      </p:sp>
      <p:sp>
        <p:nvSpPr>
          <p:cNvPr id="4" name="Slide Number Placeholder 3"/>
          <p:cNvSpPr>
            <a:spLocks noGrp="1"/>
          </p:cNvSpPr>
          <p:nvPr>
            <p:ph type="sldNum" sz="quarter" idx="10"/>
          </p:nvPr>
        </p:nvSpPr>
        <p:spPr/>
        <p:txBody>
          <a:bodyPr/>
          <a:lstStyle/>
          <a:p>
            <a:fld id="{4E4946A3-FD68-4E77-9DEF-1E7536A4AD96}" type="slidenum">
              <a:rPr lang="en-US" smtClean="0"/>
              <a:t>43</a:t>
            </a:fld>
            <a:endParaRPr lang="en-US"/>
          </a:p>
        </p:txBody>
      </p:sp>
    </p:spTree>
    <p:extLst>
      <p:ext uri="{BB962C8B-B14F-4D97-AF65-F5344CB8AC3E}">
        <p14:creationId xmlns:p14="http://schemas.microsoft.com/office/powerpoint/2010/main" val="40046143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Ephraim was located in the hill country between Manasseh (to the north) and Benjamin (to the south). Shiloh, which was for several centuries the home of the tabernacle and ark, was located in the center of the territory of Ephraim.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ws042016014</a:t>
            </a:r>
          </a:p>
        </p:txBody>
      </p:sp>
      <p:sp>
        <p:nvSpPr>
          <p:cNvPr id="4" name="Slide Number Placeholder 3"/>
          <p:cNvSpPr>
            <a:spLocks noGrp="1"/>
          </p:cNvSpPr>
          <p:nvPr>
            <p:ph type="sldNum" sz="quarter" idx="10"/>
          </p:nvPr>
        </p:nvSpPr>
        <p:spPr/>
        <p:txBody>
          <a:bodyPr/>
          <a:lstStyle/>
          <a:p>
            <a:fld id="{4E4946A3-FD68-4E77-9DEF-1E7536A4AD96}" type="slidenum">
              <a:rPr lang="en-US" smtClean="0"/>
              <a:t>44</a:t>
            </a:fld>
            <a:endParaRPr lang="en-US"/>
          </a:p>
        </p:txBody>
      </p:sp>
    </p:spTree>
    <p:extLst>
      <p:ext uri="{BB962C8B-B14F-4D97-AF65-F5344CB8AC3E}">
        <p14:creationId xmlns:p14="http://schemas.microsoft.com/office/powerpoint/2010/main" val="40046143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Burj</a:t>
            </a:r>
            <a:r>
              <a:rPr lang="en-US" baseline="0" dirty="0"/>
              <a:t> Beitin, shown in this photo, is located near the central ridge route at the southern edge of Ephraim.</a:t>
            </a:r>
            <a:endParaRPr lang="en-US" dirty="0"/>
          </a:p>
          <a:p>
            <a:endParaRPr lang="en-US" dirty="0"/>
          </a:p>
          <a:p>
            <a:r>
              <a:rPr lang="en-US" dirty="0"/>
              <a:t>ws071617243</a:t>
            </a:r>
          </a:p>
        </p:txBody>
      </p:sp>
      <p:sp>
        <p:nvSpPr>
          <p:cNvPr id="4" name="Slide Number Placeholder 3"/>
          <p:cNvSpPr>
            <a:spLocks noGrp="1"/>
          </p:cNvSpPr>
          <p:nvPr>
            <p:ph type="sldNum" sz="quarter" idx="10"/>
          </p:nvPr>
        </p:nvSpPr>
        <p:spPr/>
        <p:txBody>
          <a:bodyPr/>
          <a:lstStyle/>
          <a:p>
            <a:fld id="{4E4946A3-FD68-4E77-9DEF-1E7536A4AD96}" type="slidenum">
              <a:rPr lang="en-US" smtClean="0"/>
              <a:t>45</a:t>
            </a:fld>
            <a:endParaRPr lang="en-US"/>
          </a:p>
        </p:txBody>
      </p:sp>
    </p:spTree>
    <p:extLst>
      <p:ext uri="{BB962C8B-B14F-4D97-AF65-F5344CB8AC3E}">
        <p14:creationId xmlns:p14="http://schemas.microsoft.com/office/powerpoint/2010/main" val="21166217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“Benjamin Street” is located in the Baka neighborhood, south of the Old City. </a:t>
            </a:r>
            <a:r>
              <a:rPr lang="en-US"/>
              <a:t>The description lines reads, “Named after the tribe of Benjamin, one of the twelve tribes of Israel.”</a:t>
            </a:r>
            <a:endParaRPr lang="en-US" dirty="0"/>
          </a:p>
          <a:p>
            <a:endParaRPr lang="en-US" dirty="0"/>
          </a:p>
          <a:p>
            <a:r>
              <a:rPr lang="en-US" dirty="0"/>
              <a:t>lbd102218466</a:t>
            </a:r>
          </a:p>
        </p:txBody>
      </p:sp>
      <p:sp>
        <p:nvSpPr>
          <p:cNvPr id="4" name="Slide Number Placeholder 3"/>
          <p:cNvSpPr>
            <a:spLocks noGrp="1"/>
          </p:cNvSpPr>
          <p:nvPr>
            <p:ph type="sldNum" sz="quarter" idx="10"/>
          </p:nvPr>
        </p:nvSpPr>
        <p:spPr/>
        <p:txBody>
          <a:bodyPr/>
          <a:lstStyle/>
          <a:p>
            <a:fld id="{4E4946A3-FD68-4E77-9DEF-1E7536A4AD96}" type="slidenum">
              <a:rPr lang="en-US" smtClean="0"/>
              <a:t>46</a:t>
            </a:fld>
            <a:endParaRPr lang="en-US"/>
          </a:p>
        </p:txBody>
      </p:sp>
    </p:spTree>
    <p:extLst>
      <p:ext uri="{BB962C8B-B14F-4D97-AF65-F5344CB8AC3E}">
        <p14:creationId xmlns:p14="http://schemas.microsoft.com/office/powerpoint/2010/main" val="12925797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ridge route followed by the modern road in this photo</a:t>
            </a:r>
            <a:r>
              <a:rPr lang="en-US" baseline="0" dirty="0"/>
              <a:t> may have been the border between Ephraim and Benjamin.</a:t>
            </a:r>
          </a:p>
          <a:p>
            <a:endParaRPr lang="en-US" dirty="0"/>
          </a:p>
          <a:p>
            <a:r>
              <a:rPr lang="en-US" dirty="0"/>
              <a:t>tb121704146</a:t>
            </a:r>
          </a:p>
        </p:txBody>
      </p:sp>
      <p:sp>
        <p:nvSpPr>
          <p:cNvPr id="4" name="Slide Number Placeholder 3"/>
          <p:cNvSpPr>
            <a:spLocks noGrp="1"/>
          </p:cNvSpPr>
          <p:nvPr>
            <p:ph type="sldNum" sz="quarter" idx="10"/>
          </p:nvPr>
        </p:nvSpPr>
        <p:spPr/>
        <p:txBody>
          <a:bodyPr/>
          <a:lstStyle/>
          <a:p>
            <a:fld id="{4E4946A3-FD68-4E77-9DEF-1E7536A4AD96}" type="slidenum">
              <a:rPr lang="en-US" smtClean="0"/>
              <a:t>47</a:t>
            </a:fld>
            <a:endParaRPr lang="en-US"/>
          </a:p>
        </p:txBody>
      </p:sp>
    </p:spTree>
    <p:extLst>
      <p:ext uri="{BB962C8B-B14F-4D97-AF65-F5344CB8AC3E}">
        <p14:creationId xmlns:p14="http://schemas.microsoft.com/office/powerpoint/2010/main" val="26753786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heart of the small territory of Benjamin is the central Benjamin Plateau.</a:t>
            </a:r>
            <a:r>
              <a:rPr lang="en-US" baseline="0" dirty="0"/>
              <a:t> Two of the prominent cities shown in this photo are Ramah and Gibeon. The next slide includes labels.</a:t>
            </a:r>
          </a:p>
          <a:p>
            <a:endParaRPr lang="en-US" dirty="0"/>
          </a:p>
          <a:p>
            <a:r>
              <a:rPr lang="en-US" dirty="0"/>
              <a:t>tb010703103</a:t>
            </a:r>
          </a:p>
        </p:txBody>
      </p:sp>
      <p:sp>
        <p:nvSpPr>
          <p:cNvPr id="4" name="Slide Number Placeholder 3"/>
          <p:cNvSpPr>
            <a:spLocks noGrp="1"/>
          </p:cNvSpPr>
          <p:nvPr>
            <p:ph type="sldNum" sz="quarter" idx="10"/>
          </p:nvPr>
        </p:nvSpPr>
        <p:spPr/>
        <p:txBody>
          <a:bodyPr/>
          <a:lstStyle/>
          <a:p>
            <a:fld id="{4E4946A3-FD68-4E77-9DEF-1E7536A4AD96}" type="slidenum">
              <a:rPr lang="en-US" smtClean="0"/>
              <a:t>48</a:t>
            </a:fld>
            <a:endParaRPr lang="en-US"/>
          </a:p>
        </p:txBody>
      </p:sp>
    </p:spTree>
    <p:extLst>
      <p:ext uri="{BB962C8B-B14F-4D97-AF65-F5344CB8AC3E}">
        <p14:creationId xmlns:p14="http://schemas.microsoft.com/office/powerpoint/2010/main" val="5648260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heart of the small territory of Benjamin is the central Benjamin Plateau.</a:t>
            </a:r>
            <a:r>
              <a:rPr lang="en-US" baseline="0" dirty="0"/>
              <a:t> Two of the prominent cities shown in this photo are Ramah and Gibeon.</a:t>
            </a:r>
          </a:p>
          <a:p>
            <a:endParaRPr lang="en-US" dirty="0"/>
          </a:p>
          <a:p>
            <a:r>
              <a:rPr lang="en-US" dirty="0"/>
              <a:t>tb0107031030</a:t>
            </a:r>
          </a:p>
        </p:txBody>
      </p:sp>
      <p:sp>
        <p:nvSpPr>
          <p:cNvPr id="4" name="Slide Number Placeholder 3"/>
          <p:cNvSpPr>
            <a:spLocks noGrp="1"/>
          </p:cNvSpPr>
          <p:nvPr>
            <p:ph type="sldNum" sz="quarter" idx="10"/>
          </p:nvPr>
        </p:nvSpPr>
        <p:spPr/>
        <p:txBody>
          <a:bodyPr/>
          <a:lstStyle/>
          <a:p>
            <a:fld id="{4E4946A3-FD68-4E77-9DEF-1E7536A4AD96}" type="slidenum">
              <a:rPr lang="en-US" smtClean="0"/>
              <a:t>49</a:t>
            </a:fld>
            <a:endParaRPr lang="en-US"/>
          </a:p>
        </p:txBody>
      </p:sp>
    </p:spTree>
    <p:extLst>
      <p:ext uri="{BB962C8B-B14F-4D97-AF65-F5344CB8AC3E}">
        <p14:creationId xmlns:p14="http://schemas.microsoft.com/office/powerpoint/2010/main" val="1382751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Hebron was an ideal location for David to live, given its significance within the tribe of Judah. This importance went back to patriarchal days, when Abraham purchased a burial plot for his wife (Gen 23:7-19). Later he and some of his descendants were buried in the same tomb (Gen 25:8-10; 50:12-14). The largest feature in the center distance of this photo is a monumental structure built by King Herod in the 1st century BC to honor the tombs of the patriarchs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This American Colony photograph was taken between 1898 and 1946.</a:t>
            </a:r>
          </a:p>
          <a:p>
            <a:endParaRPr lang="en-US" sz="1200" b="0" i="0" kern="1200" dirty="0">
              <a:solidFill>
                <a:schemeClr val="tx1"/>
              </a:solidFill>
              <a:effectLst/>
              <a:latin typeface="+mn-lt"/>
              <a:ea typeface="+mn-ea"/>
              <a:cs typeface="+mn-cs"/>
            </a:endParaRPr>
          </a:p>
          <a:p>
            <a:r>
              <a:rPr lang="en-US" dirty="0"/>
              <a:t>mat05912</a:t>
            </a:r>
          </a:p>
        </p:txBody>
      </p:sp>
      <p:sp>
        <p:nvSpPr>
          <p:cNvPr id="4" name="Slide Number Placeholder 3"/>
          <p:cNvSpPr>
            <a:spLocks noGrp="1"/>
          </p:cNvSpPr>
          <p:nvPr>
            <p:ph type="sldNum" sz="quarter" idx="10"/>
          </p:nvPr>
        </p:nvSpPr>
        <p:spPr/>
        <p:txBody>
          <a:bodyPr/>
          <a:lstStyle/>
          <a:p>
            <a:fld id="{4E4946A3-FD68-4E77-9DEF-1E7536A4AD96}" type="slidenum">
              <a:rPr lang="en-US" smtClean="0"/>
              <a:t>5</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pitchFamily="34" charset="-128"/>
              </a:rPr>
              <a:t>Shechem here is used to illustrate “all Israel,” given the site’s prominence from the days of Abraham through the covenant ceremony in the time of Joshua and beyond (Gen 12; Josh 8, 24).</a:t>
            </a:r>
          </a:p>
          <a:p>
            <a:endParaRPr lang="en-US" dirty="0">
              <a:ea typeface="ＭＳ Ｐゴシック" pitchFamily="34" charset="-128"/>
            </a:endParaRPr>
          </a:p>
          <a:p>
            <a:r>
              <a:rPr lang="en-US" dirty="0">
                <a:ea typeface="ＭＳ Ｐゴシック" pitchFamily="34" charset="-128"/>
              </a:rPr>
              <a:t>tb070507673</a:t>
            </a:r>
          </a:p>
        </p:txBody>
      </p:sp>
      <p:sp>
        <p:nvSpPr>
          <p:cNvPr id="4" name="Slide Number Placeholder 3"/>
          <p:cNvSpPr>
            <a:spLocks noGrp="1"/>
          </p:cNvSpPr>
          <p:nvPr>
            <p:ph type="sldNum" sz="quarter" idx="10"/>
          </p:nvPr>
        </p:nvSpPr>
        <p:spPr/>
        <p:txBody>
          <a:bodyPr/>
          <a:lstStyle/>
          <a:p>
            <a:fld id="{4E4946A3-FD68-4E77-9DEF-1E7536A4AD96}" type="slidenum">
              <a:rPr lang="en-US" smtClean="0"/>
              <a:t>50</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For many years, the</a:t>
            </a:r>
            <a:r>
              <a:rPr lang="en-US" baseline="0" dirty="0"/>
              <a:t> earliest known extra-biblical reference to Israel was the Merneptah Stele, dating to about 1210 BC. More recently the name has been discovered on the so-called Berlin Statue Pedestal Relief 21687, which may date as early as the 18th dynasty, or roughly 1400 BC (see discussion in van der Veen et al. 2010). The inscription shown here is later but was found in Israel. The phrase highlighted in white chalk is “house of David” (</a:t>
            </a:r>
            <a:r>
              <a:rPr lang="he-IL" baseline="0" dirty="0"/>
              <a:t>בית דוד</a:t>
            </a:r>
            <a:r>
              <a:rPr lang="en-US" baseline="0" dirty="0"/>
              <a:t>), for which the inscription has become well known. The line above, however, includes the phrase “king of Israel” (Heb. </a:t>
            </a:r>
            <a:r>
              <a:rPr lang="he-IL" baseline="0" dirty="0"/>
              <a:t>מלך ישראל</a:t>
            </a:r>
            <a:r>
              <a:rPr lang="en-US" baseline="0" dirty="0"/>
              <a:t>). See the next slide for labels marking these words. This inscription was photographed at the Israel Museum. </a:t>
            </a:r>
          </a:p>
          <a:p>
            <a:pPr rtl="0"/>
            <a:endParaRPr lang="en-US" baseline="0" dirty="0"/>
          </a:p>
          <a:p>
            <a:pPr rtl="0"/>
            <a:r>
              <a:rPr lang="en-US" b="1" baseline="0" dirty="0"/>
              <a:t>Reference:</a:t>
            </a:r>
          </a:p>
          <a:p>
            <a:pPr rtl="0"/>
            <a:r>
              <a:rPr lang="en-US" baseline="0" dirty="0"/>
              <a:t>van der Veen, Peter;</a:t>
            </a:r>
            <a:r>
              <a:rPr lang="en-US" dirty="0"/>
              <a:t> </a:t>
            </a:r>
            <a:r>
              <a:rPr lang="en-US" dirty="0" err="1"/>
              <a:t>Theis</a:t>
            </a:r>
            <a:r>
              <a:rPr lang="en-US" dirty="0"/>
              <a:t>, </a:t>
            </a:r>
            <a:r>
              <a:rPr lang="en-US" baseline="0" dirty="0"/>
              <a:t>Christopher; and </a:t>
            </a:r>
            <a:r>
              <a:rPr lang="en-US" baseline="0" dirty="0" err="1"/>
              <a:t>Görg</a:t>
            </a:r>
            <a:r>
              <a:rPr lang="en-US" baseline="0" dirty="0"/>
              <a:t>, Manfred.</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t>2010	</a:t>
            </a:r>
            <a:r>
              <a:rPr lang="en-US" sz="1200" kern="1200" dirty="0">
                <a:solidFill>
                  <a:schemeClr val="tx1"/>
                </a:solidFill>
                <a:effectLst/>
                <a:latin typeface="+mn-lt"/>
                <a:ea typeface="+mn-ea"/>
                <a:cs typeface="+mn-cs"/>
              </a:rPr>
              <a:t>Israel</a:t>
            </a:r>
            <a:r>
              <a:rPr lang="en-US" sz="1200" kern="1200" baseline="0" dirty="0">
                <a:solidFill>
                  <a:schemeClr val="tx1"/>
                </a:solidFill>
                <a:effectLst/>
                <a:latin typeface="+mn-lt"/>
                <a:ea typeface="+mn-ea"/>
                <a:cs typeface="+mn-cs"/>
              </a:rPr>
              <a:t> in Canaan (Long) Before Pharaoh Merneptah? A Fresh Look at Berlin Pedestal Base Inscription 21687</a:t>
            </a:r>
            <a:r>
              <a:rPr lang="en-US" dirty="0"/>
              <a:t>.</a:t>
            </a:r>
            <a:r>
              <a:rPr lang="en-US" sz="1200" kern="1200" baseline="0" dirty="0">
                <a:solidFill>
                  <a:schemeClr val="tx1"/>
                </a:solidFill>
                <a:effectLst/>
                <a:latin typeface="+mn-lt"/>
                <a:ea typeface="+mn-ea"/>
                <a:cs typeface="+mn-cs"/>
              </a:rPr>
              <a:t> </a:t>
            </a:r>
            <a:r>
              <a:rPr lang="en-US" sz="1200" i="1" kern="1200" baseline="0" dirty="0">
                <a:solidFill>
                  <a:schemeClr val="tx1"/>
                </a:solidFill>
                <a:effectLst/>
                <a:latin typeface="+mn-lt"/>
                <a:ea typeface="+mn-ea"/>
                <a:cs typeface="+mn-cs"/>
              </a:rPr>
              <a:t>Journal of Egyptian Interconnections </a:t>
            </a:r>
            <a:r>
              <a:rPr lang="en-US" sz="1200" kern="1200" baseline="0" dirty="0">
                <a:solidFill>
                  <a:schemeClr val="tx1"/>
                </a:solidFill>
                <a:effectLst/>
                <a:latin typeface="+mn-lt"/>
                <a:ea typeface="+mn-ea"/>
                <a:cs typeface="+mn-cs"/>
              </a:rPr>
              <a:t>2: 15–25.</a:t>
            </a:r>
            <a:endParaRPr lang="en-US" dirty="0"/>
          </a:p>
          <a:p>
            <a:pPr rtl="0"/>
            <a:endParaRPr lang="en-US" dirty="0"/>
          </a:p>
          <a:p>
            <a:pPr rtl="0"/>
            <a:r>
              <a:rPr lang="en-US" dirty="0"/>
              <a:t>tb032014247</a:t>
            </a:r>
          </a:p>
        </p:txBody>
      </p:sp>
      <p:sp>
        <p:nvSpPr>
          <p:cNvPr id="4" name="Slide Number Placeholder 3"/>
          <p:cNvSpPr>
            <a:spLocks noGrp="1"/>
          </p:cNvSpPr>
          <p:nvPr>
            <p:ph type="sldNum" sz="quarter" idx="10"/>
          </p:nvPr>
        </p:nvSpPr>
        <p:spPr/>
        <p:txBody>
          <a:bodyPr/>
          <a:lstStyle/>
          <a:p>
            <a:fld id="{4E4946A3-FD68-4E77-9DEF-1E7536A4AD96}" type="slidenum">
              <a:rPr lang="en-US" smtClean="0"/>
              <a:t>51</a:t>
            </a:fld>
            <a:endParaRPr lang="en-US"/>
          </a:p>
        </p:txBody>
      </p:sp>
    </p:spTree>
    <p:extLst>
      <p:ext uri="{BB962C8B-B14F-4D97-AF65-F5344CB8AC3E}">
        <p14:creationId xmlns:p14="http://schemas.microsoft.com/office/powerpoint/2010/main" val="25934928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many years, the</a:t>
            </a:r>
            <a:r>
              <a:rPr lang="en-US" baseline="0" dirty="0"/>
              <a:t> earliest known extra-biblical reference to Israel was the Merneptah Stele, dating to about 1210 BC. More recently the name has been discovered on the so-called Berlin Statue Pedestal Relief 21687, which may date as early as the 18th dynasty, or roughly 1400 BC (see discussion in van der Veen et al. 2010). The inscription shown here is later but was found in Israel. The phrase highlighted in white chalk is “house of David” (</a:t>
            </a:r>
            <a:r>
              <a:rPr lang="he-IL" baseline="0" dirty="0"/>
              <a:t>בית דוד</a:t>
            </a:r>
            <a:r>
              <a:rPr lang="en-US" baseline="0" dirty="0"/>
              <a:t>), for which the inscription has become well known. The line above, however, includes the phrase “king of Israel” (Heb. </a:t>
            </a:r>
            <a:r>
              <a:rPr lang="he-IL" baseline="0" dirty="0"/>
              <a:t>מלך ישראל</a:t>
            </a:r>
            <a:r>
              <a:rPr lang="en-US" baseline="0" dirty="0"/>
              <a:t>). This inscription was photographed at the Israel Museum. </a:t>
            </a:r>
            <a:r>
              <a:rPr lang="en-US" sz="1200" i="0" kern="1200" baseline="0" dirty="0">
                <a:solidFill>
                  <a:schemeClr val="tx1"/>
                </a:solidFill>
                <a:effectLst/>
                <a:latin typeface="+mn-lt"/>
                <a:ea typeface="+mn-ea"/>
                <a:cs typeface="+mn-cs"/>
              </a:rPr>
              <a:t>An editable version is included beneath the graphic for those who wish to modify it.</a:t>
            </a:r>
            <a:endParaRPr lang="en-US" baseline="0" dirty="0"/>
          </a:p>
          <a:p>
            <a:pPr rtl="0"/>
            <a:endParaRPr lang="en-US" baseline="0" dirty="0"/>
          </a:p>
          <a:p>
            <a:pPr rtl="0"/>
            <a:r>
              <a:rPr lang="en-US" b="1" baseline="0" dirty="0"/>
              <a:t>Reference:</a:t>
            </a:r>
          </a:p>
          <a:p>
            <a:pPr rtl="0"/>
            <a:r>
              <a:rPr lang="en-US" baseline="0" dirty="0"/>
              <a:t>van der Veen, Peter;</a:t>
            </a:r>
            <a:r>
              <a:rPr lang="en-US" dirty="0"/>
              <a:t> </a:t>
            </a:r>
            <a:r>
              <a:rPr lang="en-US" dirty="0" err="1"/>
              <a:t>Theis</a:t>
            </a:r>
            <a:r>
              <a:rPr lang="en-US" dirty="0"/>
              <a:t>, </a:t>
            </a:r>
            <a:r>
              <a:rPr lang="en-US" baseline="0" dirty="0"/>
              <a:t>Christopher; and </a:t>
            </a:r>
            <a:r>
              <a:rPr lang="en-US" baseline="0" dirty="0" err="1"/>
              <a:t>Görg</a:t>
            </a:r>
            <a:r>
              <a:rPr lang="en-US" baseline="0" dirty="0"/>
              <a:t>, Manfred.</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t>2010	</a:t>
            </a:r>
            <a:r>
              <a:rPr lang="en-US" sz="1200" kern="1200" dirty="0">
                <a:solidFill>
                  <a:schemeClr val="tx1"/>
                </a:solidFill>
                <a:effectLst/>
                <a:latin typeface="+mn-lt"/>
                <a:ea typeface="+mn-ea"/>
                <a:cs typeface="+mn-cs"/>
              </a:rPr>
              <a:t>Israel</a:t>
            </a:r>
            <a:r>
              <a:rPr lang="en-US" sz="1200" kern="1200" baseline="0" dirty="0">
                <a:solidFill>
                  <a:schemeClr val="tx1"/>
                </a:solidFill>
                <a:effectLst/>
                <a:latin typeface="+mn-lt"/>
                <a:ea typeface="+mn-ea"/>
                <a:cs typeface="+mn-cs"/>
              </a:rPr>
              <a:t> in Canaan (Long) Before Pharaoh Merneptah? A Fresh Look at Berlin Pedestal Base Inscription 21687</a:t>
            </a:r>
            <a:r>
              <a:rPr lang="en-US" dirty="0"/>
              <a:t>.</a:t>
            </a:r>
            <a:r>
              <a:rPr lang="en-US" sz="1200" kern="1200" baseline="0" dirty="0">
                <a:solidFill>
                  <a:schemeClr val="tx1"/>
                </a:solidFill>
                <a:effectLst/>
                <a:latin typeface="+mn-lt"/>
                <a:ea typeface="+mn-ea"/>
                <a:cs typeface="+mn-cs"/>
              </a:rPr>
              <a:t> </a:t>
            </a:r>
            <a:r>
              <a:rPr lang="en-US" sz="1200" i="1" kern="1200" baseline="0" dirty="0">
                <a:solidFill>
                  <a:schemeClr val="tx1"/>
                </a:solidFill>
                <a:effectLst/>
                <a:latin typeface="+mn-lt"/>
                <a:ea typeface="+mn-ea"/>
                <a:cs typeface="+mn-cs"/>
              </a:rPr>
              <a:t>Journal of Egyptian Interconnections </a:t>
            </a:r>
            <a:r>
              <a:rPr lang="en-US" sz="1200" kern="1200" baseline="0" dirty="0">
                <a:solidFill>
                  <a:schemeClr val="tx1"/>
                </a:solidFill>
                <a:effectLst/>
                <a:latin typeface="+mn-lt"/>
                <a:ea typeface="+mn-ea"/>
                <a:cs typeface="+mn-cs"/>
              </a:rPr>
              <a:t>2: 15–25.</a:t>
            </a:r>
            <a:endParaRPr lang="en-US" dirty="0"/>
          </a:p>
          <a:p>
            <a:pPr rtl="0"/>
            <a:endParaRPr lang="en-US" dirty="0"/>
          </a:p>
          <a:p>
            <a:pPr rtl="0"/>
            <a:r>
              <a:rPr lang="en-US" dirty="0"/>
              <a:t>tb032014247</a:t>
            </a:r>
          </a:p>
        </p:txBody>
      </p:sp>
      <p:sp>
        <p:nvSpPr>
          <p:cNvPr id="4" name="Slide Number Placeholder 3"/>
          <p:cNvSpPr>
            <a:spLocks noGrp="1"/>
          </p:cNvSpPr>
          <p:nvPr>
            <p:ph type="sldNum" sz="quarter" idx="10"/>
          </p:nvPr>
        </p:nvSpPr>
        <p:spPr/>
        <p:txBody>
          <a:bodyPr/>
          <a:lstStyle/>
          <a:p>
            <a:fld id="{4E4946A3-FD68-4E77-9DEF-1E7536A4AD96}" type="slidenum">
              <a:rPr lang="en-US" smtClean="0"/>
              <a:t>52</a:t>
            </a:fld>
            <a:endParaRPr lang="en-US"/>
          </a:p>
        </p:txBody>
      </p:sp>
    </p:spTree>
    <p:extLst>
      <p:ext uri="{BB962C8B-B14F-4D97-AF65-F5344CB8AC3E}">
        <p14:creationId xmlns:p14="http://schemas.microsoft.com/office/powerpoint/2010/main" val="25934928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inscription shown here once marked the tomb of Uzziah, king of Judah. The Aramaic inscription reads, </a:t>
            </a:r>
            <a:r>
              <a:rPr lang="en-US" sz="1200" kern="1200" dirty="0">
                <a:solidFill>
                  <a:schemeClr val="tx1"/>
                </a:solidFill>
                <a:latin typeface="+mn-lt"/>
                <a:ea typeface="+mn-ea"/>
                <a:cs typeface="+mn-cs"/>
              </a:rPr>
              <a:t>“To this place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were brought the bones of Uzziah, king of Judah. Do not open” (Heb. </a:t>
            </a:r>
            <a:r>
              <a:rPr lang="he-IL" sz="1200" kern="1200" dirty="0">
                <a:solidFill>
                  <a:schemeClr val="tx1"/>
                </a:solidFill>
                <a:latin typeface="+mn-lt"/>
                <a:ea typeface="+mn-ea"/>
                <a:cs typeface="+mn-cs"/>
              </a:rPr>
              <a:t>לכה התות בזמו עזזיה מלך</a:t>
            </a:r>
            <a:r>
              <a:rPr lang="he-IL" sz="1200" kern="1200" baseline="0" dirty="0">
                <a:solidFill>
                  <a:schemeClr val="tx1"/>
                </a:solidFill>
                <a:latin typeface="+mn-lt"/>
                <a:ea typeface="+mn-ea"/>
                <a:cs typeface="+mn-cs"/>
              </a:rPr>
              <a:t> יהודה ולא למ פתח</a:t>
            </a:r>
            <a:r>
              <a:rPr lang="en-US" sz="1200" kern="1200" baseline="0" dirty="0">
                <a:solidFill>
                  <a:schemeClr val="tx1"/>
                </a:solidFill>
                <a:latin typeface="+mn-lt"/>
                <a:ea typeface="+mn-ea"/>
                <a:cs typeface="+mn-cs"/>
              </a:rPr>
              <a:t>). Apparently the bones of Uzziah, who was not buried in the royal tombs because of his leprosy (2 </a:t>
            </a:r>
            <a:r>
              <a:rPr lang="en-US" sz="1200" kern="1200" baseline="0" dirty="0" err="1">
                <a:solidFill>
                  <a:schemeClr val="tx1"/>
                </a:solidFill>
                <a:latin typeface="+mn-lt"/>
                <a:ea typeface="+mn-ea"/>
                <a:cs typeface="+mn-cs"/>
              </a:rPr>
              <a:t>Chr</a:t>
            </a:r>
            <a:r>
              <a:rPr lang="en-US" sz="1200" kern="1200" baseline="0" dirty="0">
                <a:solidFill>
                  <a:schemeClr val="tx1"/>
                </a:solidFill>
                <a:latin typeface="+mn-lt"/>
                <a:ea typeface="+mn-ea"/>
                <a:cs typeface="+mn-cs"/>
              </a:rPr>
              <a:t> 26:23), were moved when the city of Jerusalem expanded in the 1st century BC, and this plaque marked the spot of the new burial. This artifact was photographed at the </a:t>
            </a:r>
            <a:r>
              <a:rPr lang="en-US" dirty="0"/>
              <a:t>Israel</a:t>
            </a:r>
            <a:r>
              <a:rPr lang="en-US" baseline="0" dirty="0"/>
              <a:t> Museum. The next slide includes highlights.</a:t>
            </a:r>
            <a:endParaRPr lang="en-US" dirty="0"/>
          </a:p>
          <a:p>
            <a:endParaRPr lang="en-US" dirty="0"/>
          </a:p>
          <a:p>
            <a:r>
              <a:rPr lang="en-US" dirty="0"/>
              <a:t>tb032014277</a:t>
            </a:r>
          </a:p>
        </p:txBody>
      </p:sp>
      <p:sp>
        <p:nvSpPr>
          <p:cNvPr id="4" name="Slide Number Placeholder 3"/>
          <p:cNvSpPr>
            <a:spLocks noGrp="1"/>
          </p:cNvSpPr>
          <p:nvPr>
            <p:ph type="sldNum" sz="quarter" idx="10"/>
          </p:nvPr>
        </p:nvSpPr>
        <p:spPr/>
        <p:txBody>
          <a:bodyPr/>
          <a:lstStyle/>
          <a:p>
            <a:fld id="{4E4946A3-FD68-4E77-9DEF-1E7536A4AD96}" type="slidenum">
              <a:rPr lang="en-US" smtClean="0"/>
              <a:t>53</a:t>
            </a:fld>
            <a:endParaRPr lang="en-US"/>
          </a:p>
        </p:txBody>
      </p:sp>
    </p:spTree>
    <p:extLst>
      <p:ext uri="{BB962C8B-B14F-4D97-AF65-F5344CB8AC3E}">
        <p14:creationId xmlns:p14="http://schemas.microsoft.com/office/powerpoint/2010/main" val="23106808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inscription shown here once marked the tomb of Uzziah, king of Judah. The Aramaic inscription reads, </a:t>
            </a:r>
            <a:r>
              <a:rPr lang="en-US" sz="1200" kern="1200" dirty="0">
                <a:solidFill>
                  <a:schemeClr val="tx1"/>
                </a:solidFill>
                <a:latin typeface="+mn-lt"/>
                <a:ea typeface="+mn-ea"/>
                <a:cs typeface="+mn-cs"/>
              </a:rPr>
              <a:t>“To this place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were brought the bones of Uzziah, king of Judah. Do not open” (Heb. </a:t>
            </a:r>
            <a:r>
              <a:rPr lang="he-IL" sz="1200" kern="1200" dirty="0">
                <a:solidFill>
                  <a:schemeClr val="tx1"/>
                </a:solidFill>
                <a:latin typeface="+mn-lt"/>
                <a:ea typeface="+mn-ea"/>
                <a:cs typeface="+mn-cs"/>
              </a:rPr>
              <a:t>לכה התות בזמו עזזיה מלך</a:t>
            </a:r>
            <a:r>
              <a:rPr lang="he-IL" sz="1200" kern="1200" baseline="0" dirty="0">
                <a:solidFill>
                  <a:schemeClr val="tx1"/>
                </a:solidFill>
                <a:latin typeface="+mn-lt"/>
                <a:ea typeface="+mn-ea"/>
                <a:cs typeface="+mn-cs"/>
              </a:rPr>
              <a:t> יהודה ולא למ פתח</a:t>
            </a:r>
            <a:r>
              <a:rPr lang="en-US" sz="1200" kern="1200" baseline="0" dirty="0">
                <a:solidFill>
                  <a:schemeClr val="tx1"/>
                </a:solidFill>
                <a:latin typeface="+mn-lt"/>
                <a:ea typeface="+mn-ea"/>
                <a:cs typeface="+mn-cs"/>
              </a:rPr>
              <a:t>). Apparently the bones of Uzziah, who was not buried in the royal tombs because of his leprosy (2 </a:t>
            </a:r>
            <a:r>
              <a:rPr lang="en-US" sz="1200" kern="1200" baseline="0" dirty="0" err="1">
                <a:solidFill>
                  <a:schemeClr val="tx1"/>
                </a:solidFill>
                <a:latin typeface="+mn-lt"/>
                <a:ea typeface="+mn-ea"/>
                <a:cs typeface="+mn-cs"/>
              </a:rPr>
              <a:t>Chr</a:t>
            </a:r>
            <a:r>
              <a:rPr lang="en-US" sz="1200" kern="1200" baseline="0" dirty="0">
                <a:solidFill>
                  <a:schemeClr val="tx1"/>
                </a:solidFill>
                <a:latin typeface="+mn-lt"/>
                <a:ea typeface="+mn-ea"/>
                <a:cs typeface="+mn-cs"/>
              </a:rPr>
              <a:t> 26:23), were moved when the city of Jerusalem expanded in the 1st century BC, and this plaque marked the spot of the new burial. This artifact was photographed at the </a:t>
            </a:r>
            <a:r>
              <a:rPr lang="en-US" dirty="0"/>
              <a:t>Israel</a:t>
            </a:r>
            <a:r>
              <a:rPr lang="en-US" baseline="0" dirty="0"/>
              <a:t> Museum. The title “King of Israel” (Heb. </a:t>
            </a:r>
            <a:r>
              <a:rPr lang="he-IL" baseline="0" dirty="0"/>
              <a:t>מלך יהודה</a:t>
            </a:r>
            <a:r>
              <a:rPr lang="en-US" baseline="0" dirty="0"/>
              <a:t>) is highlighted; the previous word (at the left end of the second line) is the name of the king, Uzziah (Heb. </a:t>
            </a:r>
            <a:r>
              <a:rPr lang="he-IL" baseline="0" dirty="0"/>
              <a:t>עזזיה</a:t>
            </a:r>
            <a:r>
              <a:rPr lang="en-US" baseline="0" dirty="0"/>
              <a:t>). </a:t>
            </a:r>
            <a:r>
              <a:rPr lang="en-US" sz="1200" i="0" kern="1200" baseline="0" dirty="0">
                <a:solidFill>
                  <a:schemeClr val="tx1"/>
                </a:solidFill>
                <a:effectLst/>
                <a:latin typeface="+mn-lt"/>
                <a:ea typeface="+mn-ea"/>
                <a:cs typeface="+mn-cs"/>
              </a:rPr>
              <a:t>An editable version is included beneath the graphic for those who wish to modify it.</a:t>
            </a:r>
            <a:endParaRPr lang="en-US" baseline="0" dirty="0"/>
          </a:p>
          <a:p>
            <a:endParaRPr lang="en-US" dirty="0"/>
          </a:p>
          <a:p>
            <a:r>
              <a:rPr lang="en-US" dirty="0"/>
              <a:t>tb032014277</a:t>
            </a:r>
          </a:p>
        </p:txBody>
      </p:sp>
      <p:sp>
        <p:nvSpPr>
          <p:cNvPr id="4" name="Slide Number Placeholder 3"/>
          <p:cNvSpPr>
            <a:spLocks noGrp="1"/>
          </p:cNvSpPr>
          <p:nvPr>
            <p:ph type="sldNum" sz="quarter" idx="10"/>
          </p:nvPr>
        </p:nvSpPr>
        <p:spPr/>
        <p:txBody>
          <a:bodyPr/>
          <a:lstStyle/>
          <a:p>
            <a:fld id="{4E4946A3-FD68-4E77-9DEF-1E7536A4AD96}" type="slidenum">
              <a:rPr lang="en-US" smtClean="0"/>
              <a:t>54</a:t>
            </a:fld>
            <a:endParaRPr lang="en-US"/>
          </a:p>
        </p:txBody>
      </p:sp>
    </p:spTree>
    <p:extLst>
      <p:ext uri="{BB962C8B-B14F-4D97-AF65-F5344CB8AC3E}">
        <p14:creationId xmlns:p14="http://schemas.microsoft.com/office/powerpoint/2010/main" val="23106808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0"/>
              </a:spcBef>
              <a:buFontTx/>
              <a:buNone/>
            </a:pPr>
            <a:r>
              <a:rPr lang="en-US" sz="1200" kern="1200" dirty="0">
                <a:solidFill>
                  <a:schemeClr val="tx1"/>
                </a:solidFill>
                <a:effectLst/>
                <a:latin typeface="+mn-lt"/>
                <a:ea typeface="+mn-ea"/>
                <a:cs typeface="+mn-cs"/>
              </a:rPr>
              <a:t>This map adapted from a detail of map</a:t>
            </a:r>
            <a:r>
              <a:rPr lang="en-US" sz="1200" kern="1200" baseline="0" dirty="0">
                <a:solidFill>
                  <a:schemeClr val="tx1"/>
                </a:solidFill>
                <a:effectLst/>
                <a:latin typeface="+mn-lt"/>
                <a:ea typeface="+mn-ea"/>
                <a:cs typeface="+mn-cs"/>
              </a:rPr>
              <a:t> 4-1 </a:t>
            </a:r>
            <a:r>
              <a:rPr lang="en-US" dirty="0"/>
              <a:t>from the </a:t>
            </a:r>
            <a:r>
              <a:rPr lang="en-US" i="1" dirty="0"/>
              <a:t>Satellite Bible Atlas</a:t>
            </a:r>
            <a:r>
              <a:rPr lang="en-US" dirty="0"/>
              <a:t>, by William Schlegel.</a:t>
            </a:r>
          </a:p>
        </p:txBody>
      </p:sp>
      <p:sp>
        <p:nvSpPr>
          <p:cNvPr id="4" name="Slide Number Placeholder 3"/>
          <p:cNvSpPr>
            <a:spLocks noGrp="1"/>
          </p:cNvSpPr>
          <p:nvPr>
            <p:ph type="sldNum" sz="quarter" idx="10"/>
          </p:nvPr>
        </p:nvSpPr>
        <p:spPr/>
        <p:txBody>
          <a:bodyPr/>
          <a:lstStyle/>
          <a:p>
            <a:fld id="{4E4946A3-FD68-4E77-9DEF-1E7536A4AD96}" type="slidenum">
              <a:rPr lang="en-US" smtClean="0"/>
              <a:t>55</a:t>
            </a:fld>
            <a:endParaRPr lang="en-US"/>
          </a:p>
        </p:txBody>
      </p:sp>
    </p:spTree>
    <p:extLst>
      <p:ext uri="{BB962C8B-B14F-4D97-AF65-F5344CB8AC3E}">
        <p14:creationId xmlns:p14="http://schemas.microsoft.com/office/powerpoint/2010/main" val="9033656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0"/>
              </a:spcBef>
              <a:buFontTx/>
              <a:buNone/>
            </a:pPr>
            <a:r>
              <a:rPr lang="en-US" dirty="0"/>
              <a:t>The biblical site of Gibeon is to be identified with the modern Arab village of el-Jib. The first modern scholar to propose this identification was Edward Robinson in 1838. Gibeon was excavated by James B. Pritchard in 1956, 1957, 1959, 1960 and 1962. The identification was confirmed when the name </a:t>
            </a:r>
            <a:r>
              <a:rPr lang="en-US" i="1" dirty="0" err="1"/>
              <a:t>gb‘n</a:t>
            </a:r>
            <a:r>
              <a:rPr lang="en-US" dirty="0"/>
              <a:t> stamped on 31 jar handles was excavated by Pritchard. Albrecht</a:t>
            </a:r>
            <a:r>
              <a:rPr lang="en-US" baseline="0" dirty="0"/>
              <a:t> </a:t>
            </a:r>
            <a:r>
              <a:rPr lang="en-US" dirty="0"/>
              <a:t>Alt previously had rejected this identification because of information from Eusebius’s </a:t>
            </a:r>
            <a:r>
              <a:rPr lang="en-US" i="1" dirty="0"/>
              <a:t>Onomasticon</a:t>
            </a:r>
            <a:r>
              <a:rPr lang="en-US" dirty="0"/>
              <a:t>. A survey of late Iron Age burial caves near Gibeon was conducted by </a:t>
            </a:r>
            <a:r>
              <a:rPr lang="en-US" dirty="0" err="1"/>
              <a:t>Hanan</a:t>
            </a:r>
            <a:r>
              <a:rPr lang="en-US" dirty="0"/>
              <a:t> </a:t>
            </a:r>
            <a:r>
              <a:rPr lang="en-US" dirty="0" err="1"/>
              <a:t>Eshel</a:t>
            </a:r>
            <a:r>
              <a:rPr lang="en-US" dirty="0"/>
              <a:t> in 1983–84. The next</a:t>
            </a:r>
            <a:r>
              <a:rPr lang="en-US" baseline="0" dirty="0"/>
              <a:t> site includes labels.</a:t>
            </a:r>
            <a:endParaRPr lang="en-US" dirty="0"/>
          </a:p>
          <a:p>
            <a:pPr marL="228600" indent="-228600">
              <a:spcBef>
                <a:spcPct val="0"/>
              </a:spcBef>
            </a:pPr>
            <a:endParaRPr lang="en-US" dirty="0"/>
          </a:p>
          <a:p>
            <a:pPr marL="228600" indent="-228600">
              <a:spcBef>
                <a:spcPct val="0"/>
              </a:spcBef>
            </a:pPr>
            <a:r>
              <a:rPr lang="en-US" dirty="0"/>
              <a:t>tb010703106</a:t>
            </a:r>
          </a:p>
        </p:txBody>
      </p:sp>
      <p:sp>
        <p:nvSpPr>
          <p:cNvPr id="4" name="Slide Number Placeholder 3"/>
          <p:cNvSpPr>
            <a:spLocks noGrp="1"/>
          </p:cNvSpPr>
          <p:nvPr>
            <p:ph type="sldNum" sz="quarter" idx="10"/>
          </p:nvPr>
        </p:nvSpPr>
        <p:spPr/>
        <p:txBody>
          <a:bodyPr/>
          <a:lstStyle/>
          <a:p>
            <a:fld id="{4E4946A3-FD68-4E77-9DEF-1E7536A4AD96}" type="slidenum">
              <a:rPr lang="en-US" smtClean="0"/>
              <a:t>56</a:t>
            </a:fld>
            <a:endParaRPr lang="en-US"/>
          </a:p>
        </p:txBody>
      </p:sp>
    </p:spTree>
    <p:extLst>
      <p:ext uri="{BB962C8B-B14F-4D97-AF65-F5344CB8AC3E}">
        <p14:creationId xmlns:p14="http://schemas.microsoft.com/office/powerpoint/2010/main" val="32483166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0"/>
              </a:spcBef>
              <a:buFontTx/>
              <a:buNone/>
            </a:pPr>
            <a:r>
              <a:rPr lang="en-US" dirty="0"/>
              <a:t>The biblical site of Gibeon is to be identified with the modern Arab village of el-Jib. The first modern scholar to propose this identification was Edward Robinson in 1838. Gibeon was excavated by James B. Pritchard in 1956, 1957, 1959, 1960 and 1962. The identification was confirmed when the name </a:t>
            </a:r>
            <a:r>
              <a:rPr lang="en-US" i="1" dirty="0" err="1"/>
              <a:t>gb‘n</a:t>
            </a:r>
            <a:r>
              <a:rPr lang="en-US" dirty="0"/>
              <a:t> stamped on 31 jar handles was excavated by Pritchard. Albrecht</a:t>
            </a:r>
            <a:r>
              <a:rPr lang="en-US" baseline="0" dirty="0"/>
              <a:t> </a:t>
            </a:r>
            <a:r>
              <a:rPr lang="en-US" dirty="0"/>
              <a:t>Alt previously had rejected this identification because of information from Eusebius’s </a:t>
            </a:r>
            <a:r>
              <a:rPr lang="en-US" i="1" dirty="0"/>
              <a:t>Onomasticon</a:t>
            </a:r>
            <a:r>
              <a:rPr lang="en-US" dirty="0"/>
              <a:t>. A survey of late Iron Age burial caves near Gibeon was conducted by Hanan Eshel in 1983–84.</a:t>
            </a:r>
          </a:p>
          <a:p>
            <a:pPr marL="228600" indent="-228600">
              <a:spcBef>
                <a:spcPct val="0"/>
              </a:spcBef>
            </a:pPr>
            <a:endParaRPr lang="en-US" dirty="0"/>
          </a:p>
          <a:p>
            <a:pPr marL="228600" indent="-228600">
              <a:spcBef>
                <a:spcPct val="0"/>
              </a:spcBef>
            </a:pPr>
            <a:r>
              <a:rPr lang="en-US" dirty="0"/>
              <a:t>tb010703106</a:t>
            </a:r>
          </a:p>
        </p:txBody>
      </p:sp>
      <p:sp>
        <p:nvSpPr>
          <p:cNvPr id="4" name="Slide Number Placeholder 3"/>
          <p:cNvSpPr>
            <a:spLocks noGrp="1"/>
          </p:cNvSpPr>
          <p:nvPr>
            <p:ph type="sldNum" sz="quarter" idx="10"/>
          </p:nvPr>
        </p:nvSpPr>
        <p:spPr/>
        <p:txBody>
          <a:bodyPr/>
          <a:lstStyle/>
          <a:p>
            <a:fld id="{4E4946A3-FD68-4E77-9DEF-1E7536A4AD96}" type="slidenum">
              <a:rPr lang="en-US" smtClean="0"/>
              <a:t>57</a:t>
            </a:fld>
            <a:endParaRPr lang="en-US"/>
          </a:p>
        </p:txBody>
      </p:sp>
    </p:spTree>
    <p:extLst>
      <p:ext uri="{BB962C8B-B14F-4D97-AF65-F5344CB8AC3E}">
        <p14:creationId xmlns:p14="http://schemas.microsoft.com/office/powerpoint/2010/main" val="15137581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0"/>
              </a:spcBef>
              <a:buFontTx/>
              <a:buNone/>
            </a:pPr>
            <a:r>
              <a:rPr lang="en-US" dirty="0"/>
              <a:t>The choice of this location for battle is not clear. Perhaps Abner was trying to gain more territory to the south, in what was ruled by David. Perhaps the people of Gibeon were friendly to David, given Saul’s treatment of them (cf. 2 Sam 21:1). Perhaps</a:t>
            </a:r>
            <a:r>
              <a:rPr lang="en-US" baseline="0" dirty="0"/>
              <a:t> the fact that it was a city inhabited by Canaanites/Hivites was a factor, since damage to the city would not have the same political repercussions as damage to an ethnically Israelite city.</a:t>
            </a:r>
          </a:p>
          <a:p>
            <a:pPr marL="228600" indent="-228600">
              <a:spcBef>
                <a:spcPct val="0"/>
              </a:spcBef>
            </a:pPr>
            <a:endParaRPr lang="en-US" dirty="0"/>
          </a:p>
          <a:p>
            <a:r>
              <a:rPr lang="en-US" dirty="0"/>
              <a:t>tb040304296</a:t>
            </a:r>
          </a:p>
        </p:txBody>
      </p:sp>
      <p:sp>
        <p:nvSpPr>
          <p:cNvPr id="4" name="Slide Number Placeholder 3"/>
          <p:cNvSpPr>
            <a:spLocks noGrp="1"/>
          </p:cNvSpPr>
          <p:nvPr>
            <p:ph type="sldNum" sz="quarter" idx="10"/>
          </p:nvPr>
        </p:nvSpPr>
        <p:spPr/>
        <p:txBody>
          <a:bodyPr/>
          <a:lstStyle/>
          <a:p>
            <a:fld id="{4E4946A3-FD68-4E77-9DEF-1E7536A4AD96}" type="slidenum">
              <a:rPr lang="en-US" smtClean="0"/>
              <a:t>58</a:t>
            </a:fld>
            <a:endParaRPr lang="en-US"/>
          </a:p>
        </p:txBody>
      </p:sp>
    </p:spTree>
    <p:extLst>
      <p:ext uri="{BB962C8B-B14F-4D97-AF65-F5344CB8AC3E}">
        <p14:creationId xmlns:p14="http://schemas.microsoft.com/office/powerpoint/2010/main" val="18128814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inscription scratched into this handle reads, “Gibeon, vineyard of </a:t>
            </a:r>
            <a:r>
              <a:rPr lang="en-US" dirty="0" err="1"/>
              <a:t>Ameryahu</a:t>
            </a:r>
            <a:r>
              <a:rPr lang="en-US" dirty="0"/>
              <a:t>” (Heb. </a:t>
            </a:r>
            <a:r>
              <a:rPr lang="he-IL" dirty="0"/>
              <a:t>גבען</a:t>
            </a:r>
            <a:r>
              <a:rPr lang="he-IL" baseline="0" dirty="0"/>
              <a:t> גדר אמריהו</a:t>
            </a:r>
            <a:r>
              <a:rPr lang="en-US" dirty="0"/>
              <a:t>).</a:t>
            </a:r>
            <a:r>
              <a:rPr lang="en-US" baseline="0" dirty="0"/>
              <a:t> </a:t>
            </a:r>
            <a:r>
              <a:rPr lang="en-US" dirty="0"/>
              <a:t>The jar dates to the Iron Age IIC (701–586 BC). This is one of the jar handles that confirmed the identification of el-Jib as Gibeon. It was photographed</a:t>
            </a:r>
            <a:r>
              <a:rPr lang="en-US" baseline="0" dirty="0"/>
              <a:t> at the University of Pennsylvania Museum of Archaeology and Anthropology.</a:t>
            </a:r>
            <a:endParaRPr lang="en-US" dirty="0"/>
          </a:p>
          <a:p>
            <a:endParaRPr lang="en-US" dirty="0"/>
          </a:p>
          <a:p>
            <a:r>
              <a:rPr lang="en-US" dirty="0"/>
              <a:t>adr1605267162</a:t>
            </a:r>
          </a:p>
        </p:txBody>
      </p:sp>
      <p:sp>
        <p:nvSpPr>
          <p:cNvPr id="4" name="Slide Number Placeholder 3"/>
          <p:cNvSpPr>
            <a:spLocks noGrp="1"/>
          </p:cNvSpPr>
          <p:nvPr>
            <p:ph type="sldNum" sz="quarter" idx="10"/>
          </p:nvPr>
        </p:nvSpPr>
        <p:spPr/>
        <p:txBody>
          <a:bodyPr/>
          <a:lstStyle/>
          <a:p>
            <a:fld id="{4E4946A3-FD68-4E77-9DEF-1E7536A4AD96}" type="slidenum">
              <a:rPr lang="en-US" smtClean="0"/>
              <a:t>59</a:t>
            </a:fld>
            <a:endParaRPr lang="en-US"/>
          </a:p>
        </p:txBody>
      </p:sp>
    </p:spTree>
    <p:extLst>
      <p:ext uri="{BB962C8B-B14F-4D97-AF65-F5344CB8AC3E}">
        <p14:creationId xmlns:p14="http://schemas.microsoft.com/office/powerpoint/2010/main" val="529798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Although the floor-plan is difficult to make out from</a:t>
            </a:r>
            <a:r>
              <a:rPr lang="en-US" baseline="0" dirty="0"/>
              <a:t> this photo, the remains shown here are from an Israelite four-room house. This architectural plan is typical of the Israelites during the Iron Age, and hardly found elsewhere (Faust 2006: 71–84).</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Faust, Avraham</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baseline="0" dirty="0"/>
              <a:t>2006	</a:t>
            </a:r>
            <a:r>
              <a:rPr lang="en-US" i="1" dirty="0"/>
              <a:t>Israel’s </a:t>
            </a:r>
            <a:r>
              <a:rPr lang="en-US" i="1" dirty="0" err="1"/>
              <a:t>Ethnogenesis</a:t>
            </a:r>
            <a:r>
              <a:rPr lang="en-US" dirty="0"/>
              <a:t>, London:</a:t>
            </a:r>
            <a:r>
              <a:rPr lang="en-US" baseline="0" dirty="0"/>
              <a:t> Routledge.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tb092204944</a:t>
            </a:r>
          </a:p>
        </p:txBody>
      </p:sp>
      <p:sp>
        <p:nvSpPr>
          <p:cNvPr id="4" name="Slide Number Placeholder 3"/>
          <p:cNvSpPr>
            <a:spLocks noGrp="1"/>
          </p:cNvSpPr>
          <p:nvPr>
            <p:ph type="sldNum" sz="quarter" idx="10"/>
          </p:nvPr>
        </p:nvSpPr>
        <p:spPr/>
        <p:txBody>
          <a:bodyPr/>
          <a:lstStyle/>
          <a:p>
            <a:fld id="{4E4946A3-FD68-4E77-9DEF-1E7536A4AD96}" type="slidenum">
              <a:rPr lang="en-US" smtClean="0"/>
              <a:t>6</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“Joab Street” is located in the German Colony neighborhood, southwest of the Old City. The Hebrew description line reads, “Commander of the army in the days of King David.”</a:t>
            </a:r>
          </a:p>
          <a:p>
            <a:endParaRPr lang="en-US" dirty="0"/>
          </a:p>
          <a:p>
            <a:r>
              <a:rPr lang="en-US" dirty="0"/>
              <a:t>lbd102318964</a:t>
            </a:r>
          </a:p>
        </p:txBody>
      </p:sp>
      <p:sp>
        <p:nvSpPr>
          <p:cNvPr id="4" name="Slide Number Placeholder 3"/>
          <p:cNvSpPr>
            <a:spLocks noGrp="1"/>
          </p:cNvSpPr>
          <p:nvPr>
            <p:ph type="sldNum" sz="quarter" idx="10"/>
          </p:nvPr>
        </p:nvSpPr>
        <p:spPr/>
        <p:txBody>
          <a:bodyPr/>
          <a:lstStyle/>
          <a:p>
            <a:fld id="{4E4946A3-FD68-4E77-9DEF-1E7536A4AD96}" type="slidenum">
              <a:rPr lang="en-US" smtClean="0"/>
              <a:t>60</a:t>
            </a:fld>
            <a:endParaRPr lang="en-US"/>
          </a:p>
        </p:txBody>
      </p:sp>
    </p:spTree>
    <p:extLst>
      <p:ext uri="{BB962C8B-B14F-4D97-AF65-F5344CB8AC3E}">
        <p14:creationId xmlns:p14="http://schemas.microsoft.com/office/powerpoint/2010/main" val="38688126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“pool at Gibeon” may</a:t>
            </a:r>
            <a:r>
              <a:rPr lang="en-US" baseline="0" dirty="0"/>
              <a:t> refer </a:t>
            </a:r>
            <a:r>
              <a:rPr lang="en-US" dirty="0"/>
              <a:t>to a pool outside of the city near one of the several springs located at</a:t>
            </a:r>
            <a:r>
              <a:rPr lang="en-US" baseline="0" dirty="0"/>
              <a:t> the base of the tell. This pool is most likely the same as the “great pool in Gibeon” mentioned in Jeremiah 41:12. Pritchard’s excavations at Gibeon revealed two large water systems that seem to date to the Iron Age, which some scholars have related to the “pool of Gibeon” mentioned in the battle between Abner and David’s servants. The striking discovery of such a massive water system at a biblical site that speaks of a “pool” with a dramatic event makes the connection attractive. It should be noted, however, that a recent re-analysis of Pritchard’s excavation by Shimon Gibson seems to indicate that the “large pool” was first used as a granary and only later turned into a water system. The next slide includes labels.</a:t>
            </a:r>
          </a:p>
          <a:p>
            <a:endParaRPr lang="en-US" dirty="0"/>
          </a:p>
          <a:p>
            <a:r>
              <a:rPr lang="en-US" dirty="0"/>
              <a:t>ws053017166</a:t>
            </a:r>
          </a:p>
        </p:txBody>
      </p:sp>
      <p:sp>
        <p:nvSpPr>
          <p:cNvPr id="4" name="Slide Number Placeholder 3"/>
          <p:cNvSpPr>
            <a:spLocks noGrp="1"/>
          </p:cNvSpPr>
          <p:nvPr>
            <p:ph type="sldNum" sz="quarter" idx="10"/>
          </p:nvPr>
        </p:nvSpPr>
        <p:spPr/>
        <p:txBody>
          <a:bodyPr/>
          <a:lstStyle/>
          <a:p>
            <a:fld id="{4E4946A3-FD68-4E77-9DEF-1E7536A4AD96}" type="slidenum">
              <a:rPr lang="en-US" smtClean="0"/>
              <a:t>61</a:t>
            </a:fld>
            <a:endParaRPr lang="en-US"/>
          </a:p>
        </p:txBody>
      </p:sp>
    </p:spTree>
    <p:extLst>
      <p:ext uri="{BB962C8B-B14F-4D97-AF65-F5344CB8AC3E}">
        <p14:creationId xmlns:p14="http://schemas.microsoft.com/office/powerpoint/2010/main" val="34492831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“pool at Gibeon” may</a:t>
            </a:r>
            <a:r>
              <a:rPr lang="en-US" baseline="0" dirty="0"/>
              <a:t> refer </a:t>
            </a:r>
            <a:r>
              <a:rPr lang="en-US" dirty="0"/>
              <a:t>to a pool outside of the city near one of the several springs located at</a:t>
            </a:r>
            <a:r>
              <a:rPr lang="en-US" baseline="0" dirty="0"/>
              <a:t> the base of the tell. This pool is most likely the same as the “great pool in Gibeon” mentioned in Jeremiah 41:12. Pritchard’s excavations at Gibeon revealed two large water systems that seem to date to the Iron Age, which some scholars have related to the “pool of Gibeon” mentioned in the battle between Abner and David’s servants. The striking discovery of such a massive water system at a biblical site that speaks of a “pool” with a dramatic event makes the connection attractive. It should be noted, however, that a recent re-analysis of Pritchard’s excavation by Shimon Gibson seems to indicate that the “large pool” was first used as a granary and only later turned into a water system. </a:t>
            </a:r>
          </a:p>
          <a:p>
            <a:endParaRPr lang="en-US" dirty="0"/>
          </a:p>
          <a:p>
            <a:r>
              <a:rPr lang="en-US" dirty="0"/>
              <a:t>ws053017166</a:t>
            </a:r>
          </a:p>
        </p:txBody>
      </p:sp>
      <p:sp>
        <p:nvSpPr>
          <p:cNvPr id="4" name="Slide Number Placeholder 3"/>
          <p:cNvSpPr>
            <a:spLocks noGrp="1"/>
          </p:cNvSpPr>
          <p:nvPr>
            <p:ph type="sldNum" sz="quarter" idx="10"/>
          </p:nvPr>
        </p:nvSpPr>
        <p:spPr/>
        <p:txBody>
          <a:bodyPr/>
          <a:lstStyle/>
          <a:p>
            <a:fld id="{4E4946A3-FD68-4E77-9DEF-1E7536A4AD96}" type="slidenum">
              <a:rPr lang="en-US" smtClean="0"/>
              <a:t>62</a:t>
            </a:fld>
            <a:endParaRPr lang="en-US"/>
          </a:p>
        </p:txBody>
      </p:sp>
    </p:spTree>
    <p:extLst>
      <p:ext uri="{BB962C8B-B14F-4D97-AF65-F5344CB8AC3E}">
        <p14:creationId xmlns:p14="http://schemas.microsoft.com/office/powerpoint/2010/main" val="18928697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 a close-up of the photo on the previous slide. The modern village of el-Jib (on the right) is built over part of the ancient city. </a:t>
            </a:r>
            <a:r>
              <a:rPr lang="en-US" baseline="0" dirty="0"/>
              <a:t>The next slide includes labels.</a:t>
            </a:r>
          </a:p>
          <a:p>
            <a:endParaRPr lang="en-US" dirty="0"/>
          </a:p>
          <a:p>
            <a:r>
              <a:rPr lang="en-US" dirty="0"/>
              <a:t>ws053017166</a:t>
            </a:r>
          </a:p>
        </p:txBody>
      </p:sp>
      <p:sp>
        <p:nvSpPr>
          <p:cNvPr id="4" name="Slide Number Placeholder 3"/>
          <p:cNvSpPr>
            <a:spLocks noGrp="1"/>
          </p:cNvSpPr>
          <p:nvPr>
            <p:ph type="sldNum" sz="quarter" idx="10"/>
          </p:nvPr>
        </p:nvSpPr>
        <p:spPr/>
        <p:txBody>
          <a:bodyPr/>
          <a:lstStyle/>
          <a:p>
            <a:fld id="{4E4946A3-FD68-4E77-9DEF-1E7536A4AD96}" type="slidenum">
              <a:rPr lang="en-US" smtClean="0"/>
              <a:t>63</a:t>
            </a:fld>
            <a:endParaRPr lang="en-US"/>
          </a:p>
        </p:txBody>
      </p:sp>
    </p:spTree>
    <p:extLst>
      <p:ext uri="{BB962C8B-B14F-4D97-AF65-F5344CB8AC3E}">
        <p14:creationId xmlns:p14="http://schemas.microsoft.com/office/powerpoint/2010/main" val="24793519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 a close-up of the photo on the previous slide. The modern village of el-Jib (on the right) is built over part of the ancient city. </a:t>
            </a:r>
            <a:endParaRPr lang="en-US" baseline="0" dirty="0"/>
          </a:p>
          <a:p>
            <a:endParaRPr lang="en-US" dirty="0"/>
          </a:p>
          <a:p>
            <a:r>
              <a:rPr lang="en-US" dirty="0"/>
              <a:t>ws053017166</a:t>
            </a:r>
          </a:p>
        </p:txBody>
      </p:sp>
      <p:sp>
        <p:nvSpPr>
          <p:cNvPr id="4" name="Slide Number Placeholder 3"/>
          <p:cNvSpPr>
            <a:spLocks noGrp="1"/>
          </p:cNvSpPr>
          <p:nvPr>
            <p:ph type="sldNum" sz="quarter" idx="10"/>
          </p:nvPr>
        </p:nvSpPr>
        <p:spPr/>
        <p:txBody>
          <a:bodyPr/>
          <a:lstStyle/>
          <a:p>
            <a:fld id="{4E4946A3-FD68-4E77-9DEF-1E7536A4AD96}" type="slidenum">
              <a:rPr lang="en-US" smtClean="0"/>
              <a:t>64</a:t>
            </a:fld>
            <a:endParaRPr lang="en-US"/>
          </a:p>
        </p:txBody>
      </p:sp>
    </p:spTree>
    <p:extLst>
      <p:ext uri="{BB962C8B-B14F-4D97-AF65-F5344CB8AC3E}">
        <p14:creationId xmlns:p14="http://schemas.microsoft.com/office/powerpoint/2010/main" val="7558197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aerial view shows nicely the relationship between the water shaft and the spring. An additional feature revealed in excavations, the wine cellars, is visible to the right of the water shaft. </a:t>
            </a:r>
            <a:r>
              <a:rPr lang="en-US" baseline="0" dirty="0"/>
              <a:t>The next slide includes labels.</a:t>
            </a:r>
          </a:p>
          <a:p>
            <a:endParaRPr lang="en-US" dirty="0"/>
          </a:p>
          <a:p>
            <a:r>
              <a:rPr lang="en-US" dirty="0"/>
              <a:t>ws022217013</a:t>
            </a:r>
          </a:p>
        </p:txBody>
      </p:sp>
      <p:sp>
        <p:nvSpPr>
          <p:cNvPr id="4" name="Slide Number Placeholder 3"/>
          <p:cNvSpPr>
            <a:spLocks noGrp="1"/>
          </p:cNvSpPr>
          <p:nvPr>
            <p:ph type="sldNum" sz="quarter" idx="10"/>
          </p:nvPr>
        </p:nvSpPr>
        <p:spPr/>
        <p:txBody>
          <a:bodyPr/>
          <a:lstStyle/>
          <a:p>
            <a:fld id="{4E4946A3-FD68-4E77-9DEF-1E7536A4AD96}" type="slidenum">
              <a:rPr lang="en-US" smtClean="0"/>
              <a:t>65</a:t>
            </a:fld>
            <a:endParaRPr lang="en-US"/>
          </a:p>
        </p:txBody>
      </p:sp>
    </p:spTree>
    <p:extLst>
      <p:ext uri="{BB962C8B-B14F-4D97-AF65-F5344CB8AC3E}">
        <p14:creationId xmlns:p14="http://schemas.microsoft.com/office/powerpoint/2010/main" val="21731813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aerial view shows nicely the relationship between the water shaft and the spring. An additional feature revealed in excavations, the wine cellars, is visible to the right of the water shaft. </a:t>
            </a:r>
            <a:endParaRPr lang="en-US" baseline="0" dirty="0"/>
          </a:p>
          <a:p>
            <a:endParaRPr lang="en-US" dirty="0"/>
          </a:p>
          <a:p>
            <a:r>
              <a:rPr lang="en-US" dirty="0"/>
              <a:t>ws022217013</a:t>
            </a:r>
          </a:p>
        </p:txBody>
      </p:sp>
      <p:sp>
        <p:nvSpPr>
          <p:cNvPr id="4" name="Slide Number Placeholder 3"/>
          <p:cNvSpPr>
            <a:spLocks noGrp="1"/>
          </p:cNvSpPr>
          <p:nvPr>
            <p:ph type="sldNum" sz="quarter" idx="10"/>
          </p:nvPr>
        </p:nvSpPr>
        <p:spPr/>
        <p:txBody>
          <a:bodyPr/>
          <a:lstStyle/>
          <a:p>
            <a:fld id="{4E4946A3-FD68-4E77-9DEF-1E7536A4AD96}" type="slidenum">
              <a:rPr lang="en-US" smtClean="0"/>
              <a:t>66</a:t>
            </a:fld>
            <a:endParaRPr lang="en-US"/>
          </a:p>
        </p:txBody>
      </p:sp>
    </p:spTree>
    <p:extLst>
      <p:ext uri="{BB962C8B-B14F-4D97-AF65-F5344CB8AC3E}">
        <p14:creationId xmlns:p14="http://schemas.microsoft.com/office/powerpoint/2010/main" val="28293151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0"/>
              </a:spcBef>
              <a:buFontTx/>
              <a:buNone/>
            </a:pPr>
            <a:r>
              <a:rPr lang="en-US" dirty="0"/>
              <a:t>Gibeon had two separate water systems,</a:t>
            </a:r>
            <a:r>
              <a:rPr lang="en-US" baseline="0" dirty="0"/>
              <a:t> both of which </a:t>
            </a:r>
            <a:r>
              <a:rPr lang="en-US" dirty="0"/>
              <a:t>were apparently built during the Iron Age. The first was in the shape of a large cylinder, cut into bedrock. It has a diameter of 38 feet (11.6 m) and is 35 feet (10.7 m) deep. At the bottom, a stairway continues further into a tunnel to provide access to a water chamber which is 44 feet (13 m) below the floor of the pool. The inhabitants were able to get fresh water by descending the 79 steps to 79 feet (24 m) below the level of the city. Approximately 3,000 tons (2,700</a:t>
            </a:r>
            <a:r>
              <a:rPr lang="en-US" baseline="0" dirty="0"/>
              <a:t> t)</a:t>
            </a:r>
            <a:r>
              <a:rPr lang="en-US" dirty="0"/>
              <a:t> of limestone were removed to create this system. </a:t>
            </a:r>
          </a:p>
          <a:p>
            <a:pPr marL="0" indent="0">
              <a:spcBef>
                <a:spcPct val="0"/>
              </a:spcBef>
              <a:buFontTx/>
              <a:buNone/>
            </a:pPr>
            <a:endParaRPr lang="en-US" dirty="0"/>
          </a:p>
          <a:p>
            <a:pPr marL="228600" indent="-228600">
              <a:spcBef>
                <a:spcPct val="0"/>
              </a:spcBef>
            </a:pPr>
            <a:r>
              <a:rPr lang="en-US" dirty="0"/>
              <a:t>tb051407492</a:t>
            </a:r>
          </a:p>
        </p:txBody>
      </p:sp>
      <p:sp>
        <p:nvSpPr>
          <p:cNvPr id="4" name="Slide Number Placeholder 3"/>
          <p:cNvSpPr>
            <a:spLocks noGrp="1"/>
          </p:cNvSpPr>
          <p:nvPr>
            <p:ph type="sldNum" sz="quarter" idx="10"/>
          </p:nvPr>
        </p:nvSpPr>
        <p:spPr/>
        <p:txBody>
          <a:bodyPr/>
          <a:lstStyle/>
          <a:p>
            <a:fld id="{4E4946A3-FD68-4E77-9DEF-1E7536A4AD96}" type="slidenum">
              <a:rPr lang="en-US" smtClean="0"/>
              <a:t>67</a:t>
            </a:fld>
            <a:endParaRPr lang="en-US"/>
          </a:p>
        </p:txBody>
      </p:sp>
    </p:spTree>
    <p:extLst>
      <p:ext uri="{BB962C8B-B14F-4D97-AF65-F5344CB8AC3E}">
        <p14:creationId xmlns:p14="http://schemas.microsoft.com/office/powerpoint/2010/main" val="34492831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0"/>
              </a:spcBef>
              <a:buFontTx/>
              <a:buNone/>
            </a:pPr>
            <a:r>
              <a:rPr lang="en-US" dirty="0"/>
              <a:t>At a later time the step tunnel was built, possibly because the water flow into the first water system (the water shaft) was inadequate. This stepped tunnel has 93 steps that descend to a water chamber which is connected to a spring by means of a feeding tunnel. </a:t>
            </a:r>
            <a:r>
              <a:rPr lang="en-US" baseline="0" dirty="0"/>
              <a:t>The next slide includes a label marking the tunnel.</a:t>
            </a:r>
          </a:p>
          <a:p>
            <a:endParaRPr lang="en-US" dirty="0"/>
          </a:p>
          <a:p>
            <a:r>
              <a:rPr lang="en-US" dirty="0"/>
              <a:t>ws053017138</a:t>
            </a:r>
          </a:p>
        </p:txBody>
      </p:sp>
      <p:sp>
        <p:nvSpPr>
          <p:cNvPr id="4" name="Slide Number Placeholder 3"/>
          <p:cNvSpPr>
            <a:spLocks noGrp="1"/>
          </p:cNvSpPr>
          <p:nvPr>
            <p:ph type="sldNum" sz="quarter" idx="10"/>
          </p:nvPr>
        </p:nvSpPr>
        <p:spPr/>
        <p:txBody>
          <a:bodyPr/>
          <a:lstStyle/>
          <a:p>
            <a:fld id="{4E4946A3-FD68-4E77-9DEF-1E7536A4AD96}" type="slidenum">
              <a:rPr lang="en-US" smtClean="0"/>
              <a:t>68</a:t>
            </a:fld>
            <a:endParaRPr lang="en-US"/>
          </a:p>
        </p:txBody>
      </p:sp>
    </p:spTree>
    <p:extLst>
      <p:ext uri="{BB962C8B-B14F-4D97-AF65-F5344CB8AC3E}">
        <p14:creationId xmlns:p14="http://schemas.microsoft.com/office/powerpoint/2010/main" val="19969326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0"/>
              </a:spcBef>
              <a:buFontTx/>
              <a:buNone/>
            </a:pPr>
            <a:r>
              <a:rPr lang="en-US" dirty="0"/>
              <a:t>At a later time the step tunnel was built, possibly because the water flow into the first water system (the water shaft) was inadequate. This stepped tunnel has 93 steps that descend to a water chamber which is connected to a spring by means of a feeding tunnel. </a:t>
            </a:r>
            <a:endParaRPr lang="en-US" baseline="0" dirty="0"/>
          </a:p>
          <a:p>
            <a:endParaRPr lang="en-US" dirty="0"/>
          </a:p>
          <a:p>
            <a:r>
              <a:rPr lang="en-US" dirty="0"/>
              <a:t>ws053017138</a:t>
            </a:r>
          </a:p>
        </p:txBody>
      </p:sp>
      <p:sp>
        <p:nvSpPr>
          <p:cNvPr id="4" name="Slide Number Placeholder 3"/>
          <p:cNvSpPr>
            <a:spLocks noGrp="1"/>
          </p:cNvSpPr>
          <p:nvPr>
            <p:ph type="sldNum" sz="quarter" idx="10"/>
          </p:nvPr>
        </p:nvSpPr>
        <p:spPr/>
        <p:txBody>
          <a:bodyPr/>
          <a:lstStyle/>
          <a:p>
            <a:fld id="{4E4946A3-FD68-4E77-9DEF-1E7536A4AD96}" type="slidenum">
              <a:rPr lang="en-US" smtClean="0"/>
              <a:t>69</a:t>
            </a:fld>
            <a:endParaRPr lang="en-US"/>
          </a:p>
        </p:txBody>
      </p:sp>
    </p:spTree>
    <p:extLst>
      <p:ext uri="{BB962C8B-B14F-4D97-AF65-F5344CB8AC3E}">
        <p14:creationId xmlns:p14="http://schemas.microsoft.com/office/powerpoint/2010/main" val="2209533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Hebron</a:t>
            </a:r>
            <a:r>
              <a:rPr lang="en-US" baseline="0" dirty="0"/>
              <a:t> has long been a strategic city in the hill country of Israel because it is situated on the southern end of the ridge route, controlling traffic coming from the south. Hebron is one of the highest cities in Israel’s hill country, and this photograph was taken one December after a recent snowfall.</a:t>
            </a:r>
          </a:p>
          <a:p>
            <a:endParaRPr lang="en-US" dirty="0"/>
          </a:p>
          <a:p>
            <a:r>
              <a:rPr lang="en-US" dirty="0"/>
              <a:t>tb122906179</a:t>
            </a:r>
          </a:p>
        </p:txBody>
      </p:sp>
      <p:sp>
        <p:nvSpPr>
          <p:cNvPr id="4" name="Slide Number Placeholder 3"/>
          <p:cNvSpPr>
            <a:spLocks noGrp="1"/>
          </p:cNvSpPr>
          <p:nvPr>
            <p:ph type="sldNum" sz="quarter" idx="10"/>
          </p:nvPr>
        </p:nvSpPr>
        <p:spPr/>
        <p:txBody>
          <a:bodyPr/>
          <a:lstStyle/>
          <a:p>
            <a:fld id="{4E4946A3-FD68-4E77-9DEF-1E7536A4AD96}" type="slidenum">
              <a:rPr lang="en-US" smtClean="0"/>
              <a:t>7</a:t>
            </a:fld>
            <a:endParaRPr lang="en-US"/>
          </a:p>
        </p:txBody>
      </p:sp>
    </p:spTree>
    <p:extLst>
      <p:ext uri="{BB962C8B-B14F-4D97-AF65-F5344CB8AC3E}">
        <p14:creationId xmlns:p14="http://schemas.microsoft.com/office/powerpoint/2010/main" val="5920369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striking nature of this shaft, and the potential correspondence of it with the event described in 2 Samuel, inclines us to include a larger number of photographs. This may also be helpful because few tourists are able to visit Gibeon today due to the political situation and the difficulty of access to the area.</a:t>
            </a:r>
          </a:p>
          <a:p>
            <a:endParaRPr lang="en-US" dirty="0"/>
          </a:p>
          <a:p>
            <a:r>
              <a:rPr lang="en-US" dirty="0"/>
              <a:t>ws053017124</a:t>
            </a:r>
          </a:p>
        </p:txBody>
      </p:sp>
      <p:sp>
        <p:nvSpPr>
          <p:cNvPr id="4" name="Slide Number Placeholder 3"/>
          <p:cNvSpPr>
            <a:spLocks noGrp="1"/>
          </p:cNvSpPr>
          <p:nvPr>
            <p:ph type="sldNum" sz="quarter" idx="10"/>
          </p:nvPr>
        </p:nvSpPr>
        <p:spPr/>
        <p:txBody>
          <a:bodyPr/>
          <a:lstStyle/>
          <a:p>
            <a:fld id="{4E4946A3-FD68-4E77-9DEF-1E7536A4AD96}" type="slidenum">
              <a:rPr lang="en-US" smtClean="0"/>
              <a:t>70</a:t>
            </a:fld>
            <a:endParaRPr lang="en-US"/>
          </a:p>
        </p:txBody>
      </p:sp>
    </p:spTree>
    <p:extLst>
      <p:ext uri="{BB962C8B-B14F-4D97-AF65-F5344CB8AC3E}">
        <p14:creationId xmlns:p14="http://schemas.microsoft.com/office/powerpoint/2010/main" val="14560669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0"/>
              </a:spcBef>
              <a:buFontTx/>
              <a:buNone/>
            </a:pPr>
            <a:r>
              <a:rPr lang="en-US" dirty="0"/>
              <a:t>James Pritchard dated the tunnel to later than the shaft, in part because the 90-degree turn seems to avoid the cylindrical water shaft. Amihai Mazar disagrees and reverses the construction order of these two systems (1992: 481).</a:t>
            </a:r>
          </a:p>
          <a:p>
            <a:pPr marL="0" indent="0">
              <a:spcBef>
                <a:spcPct val="0"/>
              </a:spcBef>
              <a:buFontTx/>
              <a:buNone/>
            </a:pPr>
            <a:endParaRPr lang="en-US" b="1" dirty="0"/>
          </a:p>
          <a:p>
            <a:pPr marL="0" indent="0">
              <a:spcBef>
                <a:spcPct val="0"/>
              </a:spcBef>
              <a:buFontTx/>
              <a:buNone/>
            </a:pPr>
            <a:r>
              <a:rPr lang="en-US" b="1" dirty="0"/>
              <a:t>Reference: </a:t>
            </a:r>
          </a:p>
          <a:p>
            <a:pPr marL="685800" indent="-685800">
              <a:tabLst>
                <a:tab pos="228600" algn="l"/>
              </a:tabLst>
            </a:pPr>
            <a:r>
              <a:rPr lang="en-US" dirty="0" err="1">
                <a:solidFill>
                  <a:srgbClr val="000000"/>
                </a:solidFill>
                <a:ea typeface="ＭＳ Ｐゴシック" pitchFamily="34" charset="-128"/>
              </a:rPr>
              <a:t>Mazar</a:t>
            </a:r>
            <a:r>
              <a:rPr lang="en-US" dirty="0">
                <a:solidFill>
                  <a:srgbClr val="000000"/>
                </a:solidFill>
                <a:ea typeface="ＭＳ Ｐゴシック" pitchFamily="34" charset="-128"/>
              </a:rPr>
              <a:t>, </a:t>
            </a:r>
            <a:r>
              <a:rPr lang="en-US" dirty="0" err="1">
                <a:solidFill>
                  <a:srgbClr val="000000"/>
                </a:solidFill>
                <a:ea typeface="ＭＳ Ｐゴシック" pitchFamily="34" charset="-128"/>
              </a:rPr>
              <a:t>Amihai</a:t>
            </a:r>
            <a:r>
              <a:rPr lang="en-US" dirty="0">
                <a:solidFill>
                  <a:srgbClr val="000000"/>
                </a:solidFill>
                <a:ea typeface="ＭＳ Ｐゴシック" pitchFamily="34" charset="-128"/>
              </a:rPr>
              <a:t>.</a:t>
            </a:r>
          </a:p>
          <a:p>
            <a:pPr marL="685800" indent="-457200">
              <a:tabLst>
                <a:tab pos="685800" algn="l"/>
              </a:tabLst>
            </a:pPr>
            <a:r>
              <a:rPr lang="en-US" dirty="0">
                <a:solidFill>
                  <a:srgbClr val="000000"/>
                </a:solidFill>
                <a:ea typeface="ＭＳ Ｐゴシック" pitchFamily="34" charset="-128"/>
              </a:rPr>
              <a:t>1992	</a:t>
            </a:r>
            <a:r>
              <a:rPr lang="en-US" i="1" dirty="0">
                <a:solidFill>
                  <a:srgbClr val="000000"/>
                </a:solidFill>
                <a:ea typeface="ＭＳ Ｐゴシック" pitchFamily="34" charset="-128"/>
              </a:rPr>
              <a:t>Archaeology of the Land of the Bible 10,000–586 B.C.E.</a:t>
            </a:r>
            <a:r>
              <a:rPr lang="en-US" dirty="0">
                <a:solidFill>
                  <a:srgbClr val="000000"/>
                </a:solidFill>
                <a:ea typeface="ＭＳ Ｐゴシック" pitchFamily="34" charset="-128"/>
              </a:rPr>
              <a:t> The Anchor Bible Reference Library. New York: Doubleday.</a:t>
            </a:r>
            <a:endParaRPr lang="en-US" b="1" dirty="0"/>
          </a:p>
          <a:p>
            <a:pPr marL="228600" indent="-228600">
              <a:spcBef>
                <a:spcPct val="0"/>
              </a:spcBef>
            </a:pPr>
            <a:endParaRPr lang="en-US" dirty="0"/>
          </a:p>
          <a:p>
            <a:pPr marL="228600" indent="-228600">
              <a:spcBef>
                <a:spcPct val="0"/>
              </a:spcBef>
            </a:pPr>
            <a:r>
              <a:rPr lang="en-US" dirty="0"/>
              <a:t>tb051407455</a:t>
            </a:r>
          </a:p>
        </p:txBody>
      </p:sp>
      <p:sp>
        <p:nvSpPr>
          <p:cNvPr id="4" name="Slide Number Placeholder 3"/>
          <p:cNvSpPr>
            <a:spLocks noGrp="1"/>
          </p:cNvSpPr>
          <p:nvPr>
            <p:ph type="sldNum" sz="quarter" idx="10"/>
          </p:nvPr>
        </p:nvSpPr>
        <p:spPr/>
        <p:txBody>
          <a:bodyPr/>
          <a:lstStyle/>
          <a:p>
            <a:fld id="{4E4946A3-FD68-4E77-9DEF-1E7536A4AD96}" type="slidenum">
              <a:rPr lang="en-US" smtClean="0"/>
              <a:t>71</a:t>
            </a:fld>
            <a:endParaRPr lang="en-US"/>
          </a:p>
        </p:txBody>
      </p:sp>
    </p:spTree>
    <p:extLst>
      <p:ext uri="{BB962C8B-B14F-4D97-AF65-F5344CB8AC3E}">
        <p14:creationId xmlns:p14="http://schemas.microsoft.com/office/powerpoint/2010/main" val="34492831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ct val="0"/>
              </a:spcBef>
            </a:pPr>
            <a:r>
              <a:rPr lang="en-US" dirty="0"/>
              <a:t>The people standing on the staircase provide some perspective of the size of this massive shaft. For a photo without people, see the next slide.</a:t>
            </a:r>
          </a:p>
          <a:p>
            <a:pPr marL="228600" indent="-228600">
              <a:spcBef>
                <a:spcPct val="0"/>
              </a:spcBef>
            </a:pPr>
            <a:endParaRPr lang="en-US" dirty="0"/>
          </a:p>
          <a:p>
            <a:pPr marL="228600" indent="-228600">
              <a:spcBef>
                <a:spcPct val="0"/>
              </a:spcBef>
            </a:pPr>
            <a:r>
              <a:rPr lang="en-US" dirty="0"/>
              <a:t>tb051407434</a:t>
            </a:r>
          </a:p>
        </p:txBody>
      </p:sp>
      <p:sp>
        <p:nvSpPr>
          <p:cNvPr id="4" name="Slide Number Placeholder 3"/>
          <p:cNvSpPr>
            <a:spLocks noGrp="1"/>
          </p:cNvSpPr>
          <p:nvPr>
            <p:ph type="sldNum" sz="quarter" idx="10"/>
          </p:nvPr>
        </p:nvSpPr>
        <p:spPr/>
        <p:txBody>
          <a:bodyPr/>
          <a:lstStyle/>
          <a:p>
            <a:fld id="{4E4946A3-FD68-4E77-9DEF-1E7536A4AD96}" type="slidenum">
              <a:rPr lang="en-US" smtClean="0"/>
              <a:t>72</a:t>
            </a:fld>
            <a:endParaRPr lang="en-US"/>
          </a:p>
        </p:txBody>
      </p:sp>
    </p:spTree>
    <p:extLst>
      <p:ext uri="{BB962C8B-B14F-4D97-AF65-F5344CB8AC3E}">
        <p14:creationId xmlns:p14="http://schemas.microsoft.com/office/powerpoint/2010/main" val="34492831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ct val="0"/>
              </a:spcBef>
            </a:pPr>
            <a:r>
              <a:rPr lang="en-US" dirty="0"/>
              <a:t>tb051407433</a:t>
            </a:r>
          </a:p>
        </p:txBody>
      </p:sp>
      <p:sp>
        <p:nvSpPr>
          <p:cNvPr id="4" name="Slide Number Placeholder 3"/>
          <p:cNvSpPr>
            <a:spLocks noGrp="1"/>
          </p:cNvSpPr>
          <p:nvPr>
            <p:ph type="sldNum" sz="quarter" idx="10"/>
          </p:nvPr>
        </p:nvSpPr>
        <p:spPr/>
        <p:txBody>
          <a:bodyPr/>
          <a:lstStyle/>
          <a:p>
            <a:fld id="{4E4946A3-FD68-4E77-9DEF-1E7536A4AD96}" type="slidenum">
              <a:rPr lang="en-US" smtClean="0"/>
              <a:t>73</a:t>
            </a:fld>
            <a:endParaRPr lang="en-US"/>
          </a:p>
        </p:txBody>
      </p:sp>
    </p:spTree>
    <p:extLst>
      <p:ext uri="{BB962C8B-B14F-4D97-AF65-F5344CB8AC3E}">
        <p14:creationId xmlns:p14="http://schemas.microsoft.com/office/powerpoint/2010/main" val="34492831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ct val="0"/>
              </a:spcBef>
            </a:pPr>
            <a:r>
              <a:rPr lang="en-US" dirty="0"/>
              <a:t>tb051407438</a:t>
            </a:r>
          </a:p>
        </p:txBody>
      </p:sp>
      <p:sp>
        <p:nvSpPr>
          <p:cNvPr id="4" name="Slide Number Placeholder 3"/>
          <p:cNvSpPr>
            <a:spLocks noGrp="1"/>
          </p:cNvSpPr>
          <p:nvPr>
            <p:ph type="sldNum" sz="quarter" idx="10"/>
          </p:nvPr>
        </p:nvSpPr>
        <p:spPr/>
        <p:txBody>
          <a:bodyPr/>
          <a:lstStyle/>
          <a:p>
            <a:fld id="{4E4946A3-FD68-4E77-9DEF-1E7536A4AD96}" type="slidenum">
              <a:rPr lang="en-US" smtClean="0"/>
              <a:t>74</a:t>
            </a:fld>
            <a:endParaRPr lang="en-US"/>
          </a:p>
        </p:txBody>
      </p:sp>
    </p:spTree>
    <p:extLst>
      <p:ext uri="{BB962C8B-B14F-4D97-AF65-F5344CB8AC3E}">
        <p14:creationId xmlns:p14="http://schemas.microsoft.com/office/powerpoint/2010/main" val="34492831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ct val="0"/>
              </a:spcBef>
            </a:pPr>
            <a:r>
              <a:rPr lang="en-US" dirty="0"/>
              <a:t>tb051407440</a:t>
            </a:r>
          </a:p>
        </p:txBody>
      </p:sp>
      <p:sp>
        <p:nvSpPr>
          <p:cNvPr id="4" name="Slide Number Placeholder 3"/>
          <p:cNvSpPr>
            <a:spLocks noGrp="1"/>
          </p:cNvSpPr>
          <p:nvPr>
            <p:ph type="sldNum" sz="quarter" idx="10"/>
          </p:nvPr>
        </p:nvSpPr>
        <p:spPr/>
        <p:txBody>
          <a:bodyPr/>
          <a:lstStyle/>
          <a:p>
            <a:fld id="{4E4946A3-FD68-4E77-9DEF-1E7536A4AD96}" type="slidenum">
              <a:rPr lang="en-US" smtClean="0"/>
              <a:t>75</a:t>
            </a:fld>
            <a:endParaRPr lang="en-US"/>
          </a:p>
        </p:txBody>
      </p:sp>
    </p:spTree>
    <p:extLst>
      <p:ext uri="{BB962C8B-B14F-4D97-AF65-F5344CB8AC3E}">
        <p14:creationId xmlns:p14="http://schemas.microsoft.com/office/powerpoint/2010/main" val="34492831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ct val="0"/>
              </a:spcBef>
            </a:pPr>
            <a:r>
              <a:rPr lang="en-US" dirty="0"/>
              <a:t>This photo reveals the opening to the tunnel (foreground)</a:t>
            </a:r>
            <a:r>
              <a:rPr lang="en-US" baseline="0" dirty="0"/>
              <a:t> that leads to the spring, along with the water shaft (fenced in).</a:t>
            </a:r>
          </a:p>
          <a:p>
            <a:pPr marL="228600" indent="-228600">
              <a:spcBef>
                <a:spcPct val="0"/>
              </a:spcBef>
            </a:pPr>
            <a:endParaRPr lang="en-US" dirty="0"/>
          </a:p>
          <a:p>
            <a:pPr marL="228600" indent="-228600">
              <a:spcBef>
                <a:spcPct val="0"/>
              </a:spcBef>
            </a:pPr>
            <a:r>
              <a:rPr lang="en-US" dirty="0"/>
              <a:t>tb051407477</a:t>
            </a:r>
          </a:p>
        </p:txBody>
      </p:sp>
      <p:sp>
        <p:nvSpPr>
          <p:cNvPr id="4" name="Slide Number Placeholder 3"/>
          <p:cNvSpPr>
            <a:spLocks noGrp="1"/>
          </p:cNvSpPr>
          <p:nvPr>
            <p:ph type="sldNum" sz="quarter" idx="10"/>
          </p:nvPr>
        </p:nvSpPr>
        <p:spPr/>
        <p:txBody>
          <a:bodyPr/>
          <a:lstStyle/>
          <a:p>
            <a:fld id="{4E4946A3-FD68-4E77-9DEF-1E7536A4AD96}" type="slidenum">
              <a:rPr lang="en-US" smtClean="0"/>
              <a:t>76</a:t>
            </a:fld>
            <a:endParaRPr lang="en-US"/>
          </a:p>
        </p:txBody>
      </p:sp>
    </p:spTree>
    <p:extLst>
      <p:ext uri="{BB962C8B-B14F-4D97-AF65-F5344CB8AC3E}">
        <p14:creationId xmlns:p14="http://schemas.microsoft.com/office/powerpoint/2010/main" val="344928315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ct val="0"/>
              </a:spcBef>
            </a:pPr>
            <a:r>
              <a:rPr lang="en-US" dirty="0"/>
              <a:t>tb051407474</a:t>
            </a:r>
          </a:p>
        </p:txBody>
      </p:sp>
      <p:sp>
        <p:nvSpPr>
          <p:cNvPr id="4" name="Slide Number Placeholder 3"/>
          <p:cNvSpPr>
            <a:spLocks noGrp="1"/>
          </p:cNvSpPr>
          <p:nvPr>
            <p:ph type="sldNum" sz="quarter" idx="10"/>
          </p:nvPr>
        </p:nvSpPr>
        <p:spPr/>
        <p:txBody>
          <a:bodyPr/>
          <a:lstStyle/>
          <a:p>
            <a:fld id="{4E4946A3-FD68-4E77-9DEF-1E7536A4AD96}" type="slidenum">
              <a:rPr lang="en-US" smtClean="0"/>
              <a:t>77</a:t>
            </a:fld>
            <a:endParaRPr lang="en-US"/>
          </a:p>
        </p:txBody>
      </p:sp>
    </p:spTree>
    <p:extLst>
      <p:ext uri="{BB962C8B-B14F-4D97-AF65-F5344CB8AC3E}">
        <p14:creationId xmlns:p14="http://schemas.microsoft.com/office/powerpoint/2010/main" val="34492831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ct val="0"/>
              </a:spcBef>
            </a:pPr>
            <a:r>
              <a:rPr lang="en-US" dirty="0"/>
              <a:t>tb051407446</a:t>
            </a:r>
          </a:p>
        </p:txBody>
      </p:sp>
      <p:sp>
        <p:nvSpPr>
          <p:cNvPr id="4" name="Slide Number Placeholder 3"/>
          <p:cNvSpPr>
            <a:spLocks noGrp="1"/>
          </p:cNvSpPr>
          <p:nvPr>
            <p:ph type="sldNum" sz="quarter" idx="10"/>
          </p:nvPr>
        </p:nvSpPr>
        <p:spPr/>
        <p:txBody>
          <a:bodyPr/>
          <a:lstStyle/>
          <a:p>
            <a:fld id="{4E4946A3-FD68-4E77-9DEF-1E7536A4AD96}" type="slidenum">
              <a:rPr lang="en-US" smtClean="0"/>
              <a:t>78</a:t>
            </a:fld>
            <a:endParaRPr lang="en-US"/>
          </a:p>
        </p:txBody>
      </p:sp>
    </p:spTree>
    <p:extLst>
      <p:ext uri="{BB962C8B-B14F-4D97-AF65-F5344CB8AC3E}">
        <p14:creationId xmlns:p14="http://schemas.microsoft.com/office/powerpoint/2010/main" val="34492831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ct val="0"/>
              </a:spcBef>
            </a:pPr>
            <a:r>
              <a:rPr lang="en-US" dirty="0"/>
              <a:t>tb051407459</a:t>
            </a:r>
          </a:p>
        </p:txBody>
      </p:sp>
      <p:sp>
        <p:nvSpPr>
          <p:cNvPr id="4" name="Slide Number Placeholder 3"/>
          <p:cNvSpPr>
            <a:spLocks noGrp="1"/>
          </p:cNvSpPr>
          <p:nvPr>
            <p:ph type="sldNum" sz="quarter" idx="10"/>
          </p:nvPr>
        </p:nvSpPr>
        <p:spPr/>
        <p:txBody>
          <a:bodyPr/>
          <a:lstStyle/>
          <a:p>
            <a:fld id="{4E4946A3-FD68-4E77-9DEF-1E7536A4AD96}" type="slidenum">
              <a:rPr lang="en-US" smtClean="0"/>
              <a:t>79</a:t>
            </a:fld>
            <a:endParaRPr lang="en-US"/>
          </a:p>
        </p:txBody>
      </p:sp>
    </p:spTree>
    <p:extLst>
      <p:ext uri="{BB962C8B-B14F-4D97-AF65-F5344CB8AC3E}">
        <p14:creationId xmlns:p14="http://schemas.microsoft.com/office/powerpoint/2010/main" val="3449283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Hebron area is very well suited for vineyards and olive groves, as well as livestock. In antiquity, wine and olive oil were produced in such abundance that they were considered something of a cash crop. Perhaps the most lucrative market was Egypt, where neither grapes nor olives thrive. These vineyards recall the visit of the twelve spies, as well as Caleb’s request to live in this desirable area (Num 13; Josh 14). When the Lord directed David to Hebron, he was directing him to an agriculturally productive area, though it was only to be temporary.</a:t>
            </a:r>
          </a:p>
          <a:p>
            <a:endParaRPr lang="en-US" dirty="0"/>
          </a:p>
          <a:p>
            <a:r>
              <a:rPr lang="en-US" dirty="0"/>
              <a:t>tb111706185</a:t>
            </a:r>
          </a:p>
        </p:txBody>
      </p:sp>
      <p:sp>
        <p:nvSpPr>
          <p:cNvPr id="4" name="Slide Number Placeholder 3"/>
          <p:cNvSpPr>
            <a:spLocks noGrp="1"/>
          </p:cNvSpPr>
          <p:nvPr>
            <p:ph type="sldNum" sz="quarter" idx="10"/>
          </p:nvPr>
        </p:nvSpPr>
        <p:spPr/>
        <p:txBody>
          <a:bodyPr/>
          <a:lstStyle/>
          <a:p>
            <a:fld id="{4E4946A3-FD68-4E77-9DEF-1E7536A4AD96}" type="slidenum">
              <a:rPr lang="en-US" smtClean="0"/>
              <a:t>8</a:t>
            </a:fld>
            <a:endParaRPr lang="en-US"/>
          </a:p>
        </p:txBody>
      </p:sp>
    </p:spTree>
    <p:extLst>
      <p:ext uri="{BB962C8B-B14F-4D97-AF65-F5344CB8AC3E}">
        <p14:creationId xmlns:p14="http://schemas.microsoft.com/office/powerpoint/2010/main" val="59203695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ct val="0"/>
              </a:spcBef>
            </a:pPr>
            <a:r>
              <a:rPr lang="en-US" dirty="0"/>
              <a:t>Today the water from the spring collects at the base of the tunnel. Perhaps in antiquity, the spring water flowed out the hillside and was collected in a built pool. If so, that could be the pool mentioned in this account.</a:t>
            </a:r>
          </a:p>
          <a:p>
            <a:pPr marL="228600" indent="-228600">
              <a:spcBef>
                <a:spcPct val="0"/>
              </a:spcBef>
            </a:pPr>
            <a:endParaRPr lang="en-US" dirty="0"/>
          </a:p>
          <a:p>
            <a:pPr marL="228600" indent="-228600">
              <a:spcBef>
                <a:spcPct val="0"/>
              </a:spcBef>
            </a:pPr>
            <a:r>
              <a:rPr lang="en-US" dirty="0"/>
              <a:t>tbs72309212</a:t>
            </a:r>
          </a:p>
        </p:txBody>
      </p:sp>
      <p:sp>
        <p:nvSpPr>
          <p:cNvPr id="4" name="Slide Number Placeholder 3"/>
          <p:cNvSpPr>
            <a:spLocks noGrp="1"/>
          </p:cNvSpPr>
          <p:nvPr>
            <p:ph type="sldNum" sz="quarter" idx="10"/>
          </p:nvPr>
        </p:nvSpPr>
        <p:spPr/>
        <p:txBody>
          <a:bodyPr/>
          <a:lstStyle/>
          <a:p>
            <a:fld id="{4E4946A3-FD68-4E77-9DEF-1E7536A4AD96}" type="slidenum">
              <a:rPr lang="en-US" smtClean="0"/>
              <a:t>80</a:t>
            </a:fld>
            <a:endParaRPr lang="en-US"/>
          </a:p>
        </p:txBody>
      </p:sp>
    </p:spTree>
    <p:extLst>
      <p:ext uri="{BB962C8B-B14F-4D97-AF65-F5344CB8AC3E}">
        <p14:creationId xmlns:p14="http://schemas.microsoft.com/office/powerpoint/2010/main" val="344928315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relief was photographed in the British Museum.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tb112004287</a:t>
            </a:r>
          </a:p>
        </p:txBody>
      </p:sp>
      <p:sp>
        <p:nvSpPr>
          <p:cNvPr id="4" name="Slide Number Placeholder 3"/>
          <p:cNvSpPr>
            <a:spLocks noGrp="1"/>
          </p:cNvSpPr>
          <p:nvPr>
            <p:ph type="sldNum" sz="quarter" idx="10"/>
          </p:nvPr>
        </p:nvSpPr>
        <p:spPr/>
        <p:txBody>
          <a:bodyPr/>
          <a:lstStyle/>
          <a:p>
            <a:fld id="{4E4946A3-FD68-4E77-9DEF-1E7536A4AD96}" type="slidenum">
              <a:rPr lang="en-US" smtClean="0"/>
              <a:t>81</a:t>
            </a:fld>
            <a:endParaRPr lang="en-US"/>
          </a:p>
        </p:txBody>
      </p:sp>
    </p:spTree>
    <p:extLst>
      <p:ext uri="{BB962C8B-B14F-4D97-AF65-F5344CB8AC3E}">
        <p14:creationId xmlns:p14="http://schemas.microsoft.com/office/powerpoint/2010/main" val="34974988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rPr>
              <a:t>This illustration comes from Sir Austen Henry Layard, </a:t>
            </a:r>
            <a:r>
              <a:rPr lang="en-US" i="1" dirty="0">
                <a:latin typeface="Calibri"/>
              </a:rPr>
              <a:t>Second Series of the Monuments of Nineveh</a:t>
            </a:r>
            <a:r>
              <a:rPr lang="en-US" dirty="0">
                <a:latin typeface="Calibri"/>
              </a:rPr>
              <a:t>, published in 1853. Public domain, from The New York Public Library, </a:t>
            </a:r>
            <a:r>
              <a:rPr lang="en-US" dirty="0">
                <a:hlinkClick r:id="rId3">
                  <a:extLst>
                    <a:ext uri="{A12FA001-AC4F-418D-AE19-62706E023703}">
                      <ahyp:hlinkClr xmlns:ahyp="http://schemas.microsoft.com/office/drawing/2018/hyperlinkcolor" val="tx"/>
                    </a:ext>
                  </a:extLst>
                </a:hlinkClick>
              </a:rPr>
              <a:t>http://digitalcollections.nypl.org/items/510d47dc-472f-a3d9-e040-e00a18064a99</a:t>
            </a:r>
            <a:endParaRPr lang="en-US" dirty="0"/>
          </a:p>
          <a:p>
            <a:endParaRPr lang="en-US" dirty="0">
              <a:latin typeface="Calibri"/>
            </a:endParaRPr>
          </a:p>
          <a:p>
            <a:r>
              <a:rPr lang="en-US" dirty="0">
                <a:latin typeface="Calibri"/>
              </a:rPr>
              <a:t>nypl494733</a:t>
            </a:r>
          </a:p>
        </p:txBody>
      </p:sp>
      <p:sp>
        <p:nvSpPr>
          <p:cNvPr id="4" name="Slide Number Placeholder 3"/>
          <p:cNvSpPr>
            <a:spLocks noGrp="1"/>
          </p:cNvSpPr>
          <p:nvPr>
            <p:ph type="sldNum" sz="quarter" idx="10"/>
          </p:nvPr>
        </p:nvSpPr>
        <p:spPr/>
        <p:txBody>
          <a:bodyPr/>
          <a:lstStyle/>
          <a:p>
            <a:fld id="{4E4946A3-FD68-4E77-9DEF-1E7536A4AD96}" type="slidenum">
              <a:rPr lang="en-US" smtClean="0"/>
              <a:t>82</a:t>
            </a:fld>
            <a:endParaRPr lang="en-US"/>
          </a:p>
        </p:txBody>
      </p:sp>
    </p:spTree>
    <p:extLst>
      <p:ext uri="{BB962C8B-B14F-4D97-AF65-F5344CB8AC3E}">
        <p14:creationId xmlns:p14="http://schemas.microsoft.com/office/powerpoint/2010/main" val="33595408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orthostat was photographed in the Berlin Museum of the Ancient Near East.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adr070513273</a:t>
            </a:r>
          </a:p>
        </p:txBody>
      </p:sp>
      <p:sp>
        <p:nvSpPr>
          <p:cNvPr id="4" name="Slide Number Placeholder 3"/>
          <p:cNvSpPr>
            <a:spLocks noGrp="1"/>
          </p:cNvSpPr>
          <p:nvPr>
            <p:ph type="sldNum" sz="quarter" idx="10"/>
          </p:nvPr>
        </p:nvSpPr>
        <p:spPr/>
        <p:txBody>
          <a:bodyPr/>
          <a:lstStyle/>
          <a:p>
            <a:fld id="{4E4946A3-FD68-4E77-9DEF-1E7536A4AD96}" type="slidenum">
              <a:rPr lang="en-US" smtClean="0"/>
              <a:t>83</a:t>
            </a:fld>
            <a:endParaRPr lang="en-US"/>
          </a:p>
        </p:txBody>
      </p:sp>
    </p:spTree>
    <p:extLst>
      <p:ext uri="{BB962C8B-B14F-4D97-AF65-F5344CB8AC3E}">
        <p14:creationId xmlns:p14="http://schemas.microsoft.com/office/powerpoint/2010/main" val="16355428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bronze basin was photographed at the Boston Museum of Fine Arts.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adr1711203023</a:t>
            </a:r>
          </a:p>
        </p:txBody>
      </p:sp>
      <p:sp>
        <p:nvSpPr>
          <p:cNvPr id="4" name="Slide Number Placeholder 3"/>
          <p:cNvSpPr>
            <a:spLocks noGrp="1"/>
          </p:cNvSpPr>
          <p:nvPr>
            <p:ph type="sldNum" sz="quarter" idx="10"/>
          </p:nvPr>
        </p:nvSpPr>
        <p:spPr/>
        <p:txBody>
          <a:bodyPr/>
          <a:lstStyle/>
          <a:p>
            <a:fld id="{4E4946A3-FD68-4E77-9DEF-1E7536A4AD96}" type="slidenum">
              <a:rPr lang="en-US" smtClean="0"/>
              <a:t>84</a:t>
            </a:fld>
            <a:endParaRPr lang="en-US"/>
          </a:p>
        </p:txBody>
      </p:sp>
    </p:spTree>
    <p:extLst>
      <p:ext uri="{BB962C8B-B14F-4D97-AF65-F5344CB8AC3E}">
        <p14:creationId xmlns:p14="http://schemas.microsoft.com/office/powerpoint/2010/main" val="94650271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image is in the public</a:t>
            </a:r>
            <a:r>
              <a:rPr lang="en-US" baseline="0" dirty="0"/>
              <a:t> domain, via The Jewish Museum: https://thejewishmuseum.org/collection/26524-the-valiant-of-gibeon.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tjm26524</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85</a:t>
            </a:fld>
            <a:endParaRPr lang="en-US"/>
          </a:p>
        </p:txBody>
      </p:sp>
    </p:spTree>
    <p:extLst>
      <p:ext uri="{BB962C8B-B14F-4D97-AF65-F5344CB8AC3E}">
        <p14:creationId xmlns:p14="http://schemas.microsoft.com/office/powerpoint/2010/main" val="163554281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sculpture is thought to be a Roman copy of an original Greek exemplar from the 2nd century BC. It was photographed at the Naples Archaeological Museum. A removable graphic has been added to avoid causing offense or surprise.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tb0515171470</a:t>
            </a:r>
          </a:p>
        </p:txBody>
      </p:sp>
      <p:sp>
        <p:nvSpPr>
          <p:cNvPr id="4" name="Slide Number Placeholder 3"/>
          <p:cNvSpPr>
            <a:spLocks noGrp="1"/>
          </p:cNvSpPr>
          <p:nvPr>
            <p:ph type="sldNum" sz="quarter" idx="10"/>
          </p:nvPr>
        </p:nvSpPr>
        <p:spPr/>
        <p:txBody>
          <a:bodyPr/>
          <a:lstStyle/>
          <a:p>
            <a:fld id="{4E4946A3-FD68-4E77-9DEF-1E7536A4AD96}" type="slidenum">
              <a:rPr lang="en-US" smtClean="0"/>
              <a:t>86</a:t>
            </a:fld>
            <a:endParaRPr lang="en-US"/>
          </a:p>
        </p:txBody>
      </p:sp>
    </p:spTree>
    <p:extLst>
      <p:ext uri="{BB962C8B-B14F-4D97-AF65-F5344CB8AC3E}">
        <p14:creationId xmlns:p14="http://schemas.microsoft.com/office/powerpoint/2010/main" val="163554281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Helkath-hazzurim</a:t>
            </a:r>
            <a:r>
              <a:rPr lang="en-US" dirty="0"/>
              <a:t> may mean “field of sword edges,” but this</a:t>
            </a:r>
            <a:r>
              <a:rPr lang="en-US" baseline="0" dirty="0"/>
              <a:t> meaning is not certain (Kobayashi 1992: 127). </a:t>
            </a:r>
            <a:r>
              <a:rPr lang="en-US" sz="1200" b="0" i="0" u="none" strike="noStrike" kern="1200" baseline="0" dirty="0">
                <a:solidFill>
                  <a:schemeClr val="tx1"/>
                </a:solidFill>
                <a:latin typeface="+mn-lt"/>
                <a:ea typeface="+mn-ea"/>
                <a:cs typeface="+mn-cs"/>
              </a:rPr>
              <a:t>These swords were photographed at the Israel Museum.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Reference: </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Kobayashi, Y.</a:t>
            </a:r>
          </a:p>
          <a:p>
            <a:pPr marL="685800" marR="0" indent="-457200" algn="l" defTabSz="914400" rtl="0" eaLnBrk="1" fontAlgn="auto" latinLnBrk="0" hangingPunct="1">
              <a:lnSpc>
                <a:spcPct val="100000"/>
              </a:lnSpc>
              <a:spcBef>
                <a:spcPts val="0"/>
              </a:spcBef>
              <a:spcAft>
                <a:spcPts val="0"/>
              </a:spcAft>
              <a:buClrTx/>
              <a:buSzTx/>
              <a:tabLst>
                <a:tab pos="685800" algn="l"/>
              </a:tabLst>
              <a:defRPr/>
            </a:pPr>
            <a:r>
              <a:rPr lang="en-US" sz="1200" b="0" i="0" u="none" strike="noStrike" kern="1200" baseline="0" dirty="0">
                <a:solidFill>
                  <a:schemeClr val="tx1"/>
                </a:solidFill>
                <a:latin typeface="+mn-lt"/>
                <a:ea typeface="+mn-ea"/>
                <a:cs typeface="+mn-cs"/>
              </a:rPr>
              <a:t>1992	</a:t>
            </a:r>
            <a:r>
              <a:rPr lang="en-US" sz="1200" b="0" i="0" u="none" strike="noStrike" kern="1200" baseline="0" dirty="0" err="1">
                <a:solidFill>
                  <a:schemeClr val="tx1"/>
                </a:solidFill>
                <a:latin typeface="+mn-lt"/>
                <a:ea typeface="+mn-ea"/>
                <a:cs typeface="+mn-cs"/>
              </a:rPr>
              <a:t>Helkath-Hazzurim</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Anchor Bible Dictionary, </a:t>
            </a:r>
            <a:r>
              <a:rPr lang="en-US" sz="1200" b="0" u="none" strike="noStrike" kern="1200" baseline="0" dirty="0">
                <a:solidFill>
                  <a:schemeClr val="tx1"/>
                </a:solidFill>
                <a:latin typeface="+mn-lt"/>
                <a:ea typeface="+mn-ea"/>
                <a:cs typeface="+mn-cs"/>
              </a:rPr>
              <a:t>vol</a:t>
            </a:r>
            <a:r>
              <a:rPr lang="en-US" dirty="0"/>
              <a:t>. 3, ed. D. N. Freedman</a:t>
            </a:r>
            <a:r>
              <a:rPr lang="en-US" sz="1200" b="0" i="0" u="none" strike="noStrike" kern="1200" baseline="0" dirty="0">
                <a:solidFill>
                  <a:schemeClr val="tx1"/>
                </a:solidFill>
                <a:latin typeface="+mn-lt"/>
                <a:ea typeface="+mn-ea"/>
                <a:cs typeface="+mn-cs"/>
              </a:rPr>
              <a:t>. New York: Doubleday.</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adr1306212513</a:t>
            </a:r>
          </a:p>
        </p:txBody>
      </p:sp>
      <p:sp>
        <p:nvSpPr>
          <p:cNvPr id="4" name="Slide Number Placeholder 3"/>
          <p:cNvSpPr>
            <a:spLocks noGrp="1"/>
          </p:cNvSpPr>
          <p:nvPr>
            <p:ph type="sldNum" sz="quarter" idx="10"/>
          </p:nvPr>
        </p:nvSpPr>
        <p:spPr/>
        <p:txBody>
          <a:bodyPr/>
          <a:lstStyle/>
          <a:p>
            <a:fld id="{4E4946A3-FD68-4E77-9DEF-1E7536A4AD96}" type="slidenum">
              <a:rPr lang="en-US" smtClean="0"/>
              <a:t>87</a:t>
            </a:fld>
            <a:endParaRPr lang="en-US"/>
          </a:p>
        </p:txBody>
      </p:sp>
    </p:spTree>
    <p:extLst>
      <p:ext uri="{BB962C8B-B14F-4D97-AF65-F5344CB8AC3E}">
        <p14:creationId xmlns:p14="http://schemas.microsoft.com/office/powerpoint/2010/main" val="343775016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relief was photographed</a:t>
            </a:r>
            <a:r>
              <a:rPr lang="en-US" baseline="0" dirty="0"/>
              <a:t> at the British Museum.</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adr1805194387</a:t>
            </a:r>
          </a:p>
        </p:txBody>
      </p:sp>
      <p:sp>
        <p:nvSpPr>
          <p:cNvPr id="4" name="Slide Number Placeholder 3"/>
          <p:cNvSpPr>
            <a:spLocks noGrp="1"/>
          </p:cNvSpPr>
          <p:nvPr>
            <p:ph type="sldNum" sz="quarter" idx="10"/>
          </p:nvPr>
        </p:nvSpPr>
        <p:spPr/>
        <p:txBody>
          <a:bodyPr/>
          <a:lstStyle/>
          <a:p>
            <a:fld id="{4E4946A3-FD68-4E77-9DEF-1E7536A4AD96}" type="slidenum">
              <a:rPr lang="en-US" smtClean="0"/>
              <a:t>88</a:t>
            </a:fld>
            <a:endParaRPr lang="en-US"/>
          </a:p>
        </p:txBody>
      </p:sp>
    </p:spTree>
    <p:extLst>
      <p:ext uri="{BB962C8B-B14F-4D97-AF65-F5344CB8AC3E}">
        <p14:creationId xmlns:p14="http://schemas.microsoft.com/office/powerpoint/2010/main" val="9961895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Zeruiah</a:t>
            </a:r>
            <a:r>
              <a:rPr lang="en-US" dirty="0"/>
              <a:t> was one of David’s sisters (1 Chr 2:16). She and her sons are all honored today by streets named after them in Jerusalem. (Two of her sons are shown in the following slides; for Joab see a slide for 2:13.) “Zeruiah Street” is located in the Abu Tor neighborhood, south of the Old City.</a:t>
            </a:r>
          </a:p>
          <a:p>
            <a:endParaRPr lang="en-US" dirty="0"/>
          </a:p>
          <a:p>
            <a:r>
              <a:rPr lang="en-US" dirty="0"/>
              <a:t>lbd102318794</a:t>
            </a:r>
          </a:p>
        </p:txBody>
      </p:sp>
      <p:sp>
        <p:nvSpPr>
          <p:cNvPr id="4" name="Slide Number Placeholder 3"/>
          <p:cNvSpPr>
            <a:spLocks noGrp="1"/>
          </p:cNvSpPr>
          <p:nvPr>
            <p:ph type="sldNum" sz="quarter" idx="10"/>
          </p:nvPr>
        </p:nvSpPr>
        <p:spPr/>
        <p:txBody>
          <a:bodyPr/>
          <a:lstStyle/>
          <a:p>
            <a:fld id="{4E4946A3-FD68-4E77-9DEF-1E7536A4AD96}" type="slidenum">
              <a:rPr lang="en-US" smtClean="0"/>
              <a:t>89</a:t>
            </a:fld>
            <a:endParaRPr lang="en-US"/>
          </a:p>
        </p:txBody>
      </p:sp>
    </p:spTree>
    <p:extLst>
      <p:ext uri="{BB962C8B-B14F-4D97-AF65-F5344CB8AC3E}">
        <p14:creationId xmlns:p14="http://schemas.microsoft.com/office/powerpoint/2010/main" val="3088105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map shows the relative locations of David’s temporary home at Ziklag,</a:t>
            </a:r>
            <a:r>
              <a:rPr lang="en-US" sz="1200" kern="1200" baseline="0" dirty="0">
                <a:solidFill>
                  <a:schemeClr val="tx1"/>
                </a:solidFill>
                <a:effectLst/>
                <a:latin typeface="+mn-lt"/>
                <a:ea typeface="+mn-ea"/>
                <a:cs typeface="+mn-cs"/>
              </a:rPr>
              <a:t> the hometowns of his two wives, and the location of Hebron, the city that was to become his home and capital city for the next seven years (cf. 2 Sam 2:11). </a:t>
            </a:r>
            <a:r>
              <a:rPr lang="en-US" dirty="0" err="1"/>
              <a:t>Ahinoam</a:t>
            </a:r>
            <a:r>
              <a:rPr lang="en-US" baseline="0" dirty="0"/>
              <a:t> is probably from Jezreel of Judah and not the northern more prominent Jezreel (cf. 2 Kgs 9). </a:t>
            </a:r>
            <a:r>
              <a:rPr lang="en-US" b="0" baseline="0" dirty="0"/>
              <a:t>Jezreel of Judah is mentioned several other times in the Bible (</a:t>
            </a:r>
            <a:r>
              <a:rPr lang="sk-SK" sz="1200" kern="1200" dirty="0">
                <a:solidFill>
                  <a:schemeClr val="tx1"/>
                </a:solidFill>
                <a:effectLst/>
                <a:latin typeface="+mn-lt"/>
                <a:ea typeface="+mn-ea"/>
                <a:cs typeface="+mn-cs"/>
              </a:rPr>
              <a:t>1 Sam 25:43; 27:2; 30:5; 2 Sam. 3:2; 1 Chr 3:1, cf. </a:t>
            </a:r>
            <a:r>
              <a:rPr lang="sk-SK" sz="1200" i="1" kern="1200" dirty="0">
                <a:solidFill>
                  <a:schemeClr val="tx1"/>
                </a:solidFill>
                <a:effectLst/>
                <a:latin typeface="+mn-lt"/>
                <a:ea typeface="+mn-ea"/>
                <a:cs typeface="+mn-cs"/>
              </a:rPr>
              <a:t>Onom </a:t>
            </a:r>
            <a:r>
              <a:rPr lang="sk-SK" sz="1200" kern="1200" dirty="0">
                <a:solidFill>
                  <a:schemeClr val="tx1"/>
                </a:solidFill>
                <a:effectLst/>
                <a:latin typeface="+mn-lt"/>
                <a:ea typeface="+mn-ea"/>
                <a:cs typeface="+mn-cs"/>
              </a:rPr>
              <a:t>108.4, 8</a:t>
            </a:r>
            <a:r>
              <a:rPr lang="en-US" b="0" baseline="0" dirty="0"/>
              <a:t>) and may be located at </a:t>
            </a:r>
            <a:r>
              <a:rPr lang="en-US" sz="1200" kern="1200" dirty="0">
                <a:solidFill>
                  <a:schemeClr val="tx1"/>
                </a:solidFill>
                <a:effectLst/>
                <a:latin typeface="+mn-lt"/>
                <a:ea typeface="+mn-ea"/>
                <a:cs typeface="+mn-cs"/>
              </a:rPr>
              <a:t>Khirbet el-</a:t>
            </a:r>
            <a:r>
              <a:rPr lang="en-US" sz="1200" kern="1200" dirty="0" err="1">
                <a:solidFill>
                  <a:schemeClr val="tx1"/>
                </a:solidFill>
                <a:effectLst/>
                <a:latin typeface="+mn-lt"/>
                <a:ea typeface="+mn-ea"/>
                <a:cs typeface="+mn-cs"/>
              </a:rPr>
              <a:t>Kufeir</a:t>
            </a:r>
            <a:r>
              <a:rPr lang="en-US" sz="1200" kern="1200" baseline="0" dirty="0">
                <a:solidFill>
                  <a:schemeClr val="tx1"/>
                </a:solidFill>
                <a:effectLst/>
                <a:latin typeface="+mn-lt"/>
                <a:ea typeface="+mn-ea"/>
                <a:cs typeface="+mn-cs"/>
              </a:rPr>
              <a:t> near </a:t>
            </a:r>
            <a:r>
              <a:rPr lang="en-US" sz="1200" kern="1200" baseline="0" dirty="0" err="1">
                <a:solidFill>
                  <a:schemeClr val="tx1"/>
                </a:solidFill>
                <a:effectLst/>
                <a:latin typeface="+mn-lt"/>
                <a:ea typeface="+mn-ea"/>
                <a:cs typeface="+mn-cs"/>
              </a:rPr>
              <a:t>Juttah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Yatta</a:t>
            </a:r>
            <a:r>
              <a:rPr lang="en-US" sz="1200" kern="1200" baseline="0" dirty="0">
                <a:solidFill>
                  <a:schemeClr val="tx1"/>
                </a:solidFill>
                <a:effectLst/>
                <a:latin typeface="+mn-lt"/>
                <a:ea typeface="+mn-ea"/>
                <a:cs typeface="+mn-cs"/>
              </a:rPr>
              <a:t>), which has remains from throughout the Iron II (circa 1000–586 BC). Carmel (hometown of Nabal and Abigail) is located at Khirbet </a:t>
            </a:r>
            <a:r>
              <a:rPr lang="en-US" sz="1200" kern="1200" baseline="0" dirty="0" err="1">
                <a:solidFill>
                  <a:schemeClr val="tx1"/>
                </a:solidFill>
                <a:effectLst/>
                <a:latin typeface="+mn-lt"/>
                <a:ea typeface="+mn-ea"/>
                <a:cs typeface="+mn-cs"/>
              </a:rPr>
              <a:t>Karmil</a:t>
            </a:r>
            <a:r>
              <a:rPr lang="en-US" sz="1200" kern="1200" baseline="0" dirty="0">
                <a:solidFill>
                  <a:schemeClr val="tx1"/>
                </a:solidFill>
                <a:effectLst/>
                <a:latin typeface="+mn-lt"/>
                <a:ea typeface="+mn-ea"/>
                <a:cs typeface="+mn-cs"/>
              </a:rPr>
              <a:t>, which was inhabited during the Iron II. These marriages indicate close ties between David and the Judahite heartland near Hebron. </a:t>
            </a:r>
            <a:r>
              <a:rPr lang="en-US" sz="1200" kern="1200" dirty="0">
                <a:solidFill>
                  <a:schemeClr val="tx1"/>
                </a:solidFill>
                <a:effectLst/>
                <a:latin typeface="+mn-lt"/>
                <a:ea typeface="+mn-ea"/>
                <a:cs typeface="+mn-cs"/>
              </a:rPr>
              <a:t>This map adapted from a detail of map</a:t>
            </a:r>
            <a:r>
              <a:rPr lang="en-US" sz="1200" kern="1200" baseline="0" dirty="0">
                <a:solidFill>
                  <a:schemeClr val="tx1"/>
                </a:solidFill>
                <a:effectLst/>
                <a:latin typeface="+mn-lt"/>
                <a:ea typeface="+mn-ea"/>
                <a:cs typeface="+mn-cs"/>
              </a:rPr>
              <a:t> 4-1 </a:t>
            </a:r>
            <a:r>
              <a:rPr lang="en-US" dirty="0"/>
              <a:t>from the </a:t>
            </a:r>
            <a:r>
              <a:rPr lang="en-US" i="1" dirty="0"/>
              <a:t>Satellite Bible Atlas</a:t>
            </a:r>
            <a:r>
              <a:rPr lang="en-US" dirty="0"/>
              <a:t>, by William Schlegel. Used by permission. </a:t>
            </a:r>
            <a:r>
              <a:rPr lang="en-US" baseline="0" dirty="0"/>
              <a:t>An editable version is included behind this graphic for those who may wish to change portions of it.</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9</a:t>
            </a:fld>
            <a:endParaRPr lang="en-US"/>
          </a:p>
        </p:txBody>
      </p:sp>
    </p:spTree>
    <p:extLst>
      <p:ext uri="{BB962C8B-B14F-4D97-AF65-F5344CB8AC3E}">
        <p14:creationId xmlns:p14="http://schemas.microsoft.com/office/powerpoint/2010/main" val="1385836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“Abishai Street” is located in the German Colony neighborhood, southwest of the Old City. The description line on the sign identifies Abishai as “from the mighty men in the days of King David.”</a:t>
            </a:r>
          </a:p>
          <a:p>
            <a:endParaRPr lang="en-US" dirty="0"/>
          </a:p>
          <a:p>
            <a:r>
              <a:rPr lang="en-US" dirty="0"/>
              <a:t>lbd102318970</a:t>
            </a:r>
          </a:p>
        </p:txBody>
      </p:sp>
      <p:sp>
        <p:nvSpPr>
          <p:cNvPr id="4" name="Slide Number Placeholder 3"/>
          <p:cNvSpPr>
            <a:spLocks noGrp="1"/>
          </p:cNvSpPr>
          <p:nvPr>
            <p:ph type="sldNum" sz="quarter" idx="10"/>
          </p:nvPr>
        </p:nvSpPr>
        <p:spPr/>
        <p:txBody>
          <a:bodyPr/>
          <a:lstStyle/>
          <a:p>
            <a:fld id="{4E4946A3-FD68-4E77-9DEF-1E7536A4AD96}" type="slidenum">
              <a:rPr lang="en-US" smtClean="0"/>
              <a:t>90</a:t>
            </a:fld>
            <a:endParaRPr lang="en-US"/>
          </a:p>
        </p:txBody>
      </p:sp>
    </p:spTree>
    <p:extLst>
      <p:ext uri="{BB962C8B-B14F-4D97-AF65-F5344CB8AC3E}">
        <p14:creationId xmlns:p14="http://schemas.microsoft.com/office/powerpoint/2010/main" val="121902936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“Asahel Street” is located in the Abu Tor neighborhood, south of the Old City. The description line on the sign identifies Asahel as “commander of the army of King David.”</a:t>
            </a:r>
          </a:p>
          <a:p>
            <a:endParaRPr lang="en-US" dirty="0"/>
          </a:p>
          <a:p>
            <a:r>
              <a:rPr lang="en-US" dirty="0"/>
              <a:t>lbd102318757</a:t>
            </a:r>
          </a:p>
        </p:txBody>
      </p:sp>
      <p:sp>
        <p:nvSpPr>
          <p:cNvPr id="4" name="Slide Number Placeholder 3"/>
          <p:cNvSpPr>
            <a:spLocks noGrp="1"/>
          </p:cNvSpPr>
          <p:nvPr>
            <p:ph type="sldNum" sz="quarter" idx="10"/>
          </p:nvPr>
        </p:nvSpPr>
        <p:spPr/>
        <p:txBody>
          <a:bodyPr/>
          <a:lstStyle/>
          <a:p>
            <a:fld id="{4E4946A3-FD68-4E77-9DEF-1E7536A4AD96}" type="slidenum">
              <a:rPr lang="en-US" smtClean="0"/>
              <a:t>91</a:t>
            </a:fld>
            <a:endParaRPr lang="en-US"/>
          </a:p>
        </p:txBody>
      </p:sp>
    </p:spTree>
    <p:extLst>
      <p:ext uri="{BB962C8B-B14F-4D97-AF65-F5344CB8AC3E}">
        <p14:creationId xmlns:p14="http://schemas.microsoft.com/office/powerpoint/2010/main" val="36339375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Palestine mountain gazelle (</a:t>
            </a:r>
            <a:r>
              <a:rPr lang="en-US" i="1" dirty="0" err="1"/>
              <a:t>Gazella</a:t>
            </a:r>
            <a:r>
              <a:rPr lang="en-US" i="1" dirty="0"/>
              <a:t> </a:t>
            </a:r>
            <a:r>
              <a:rPr lang="en-US" i="1" dirty="0" err="1"/>
              <a:t>gazella</a:t>
            </a:r>
            <a:r>
              <a:rPr lang="en-US" dirty="0"/>
              <a:t>) is most abundant in the West Bank and</a:t>
            </a:r>
            <a:r>
              <a:rPr lang="en-US" baseline="0" dirty="0"/>
              <a:t> Golan Heights, although populations also exist in Jordan and Turkey. </a:t>
            </a:r>
            <a:r>
              <a:rPr lang="en-US" dirty="0"/>
              <a:t>A wild male gazelle can range from 40–65 lbs (18–30 kg), while females are usually 35–55 lbs</a:t>
            </a:r>
            <a:r>
              <a:rPr lang="en-US" baseline="0" dirty="0"/>
              <a:t> (</a:t>
            </a:r>
            <a:r>
              <a:rPr lang="en-US" dirty="0"/>
              <a:t>16–25 kg) in weight.</a:t>
            </a:r>
          </a:p>
          <a:p>
            <a:endParaRPr lang="en-US" dirty="0"/>
          </a:p>
          <a:p>
            <a:r>
              <a:rPr lang="en-US" dirty="0"/>
              <a:t>tb021705552</a:t>
            </a:r>
          </a:p>
        </p:txBody>
      </p:sp>
      <p:sp>
        <p:nvSpPr>
          <p:cNvPr id="4" name="Slide Number Placeholder 3"/>
          <p:cNvSpPr>
            <a:spLocks noGrp="1"/>
          </p:cNvSpPr>
          <p:nvPr>
            <p:ph type="sldNum" sz="quarter" idx="10"/>
          </p:nvPr>
        </p:nvSpPr>
        <p:spPr/>
        <p:txBody>
          <a:bodyPr/>
          <a:lstStyle/>
          <a:p>
            <a:fld id="{4E4946A3-FD68-4E77-9DEF-1E7536A4AD96}" type="slidenum">
              <a:rPr lang="en-US" smtClean="0"/>
              <a:t>92</a:t>
            </a:fld>
            <a:endParaRPr lang="en-US"/>
          </a:p>
        </p:txBody>
      </p:sp>
    </p:spTree>
    <p:extLst>
      <p:ext uri="{BB962C8B-B14F-4D97-AF65-F5344CB8AC3E}">
        <p14:creationId xmlns:p14="http://schemas.microsoft.com/office/powerpoint/2010/main" val="108279341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tb032807070</a:t>
            </a:r>
          </a:p>
        </p:txBody>
      </p:sp>
      <p:sp>
        <p:nvSpPr>
          <p:cNvPr id="4" name="Slide Number Placeholder 3"/>
          <p:cNvSpPr>
            <a:spLocks noGrp="1"/>
          </p:cNvSpPr>
          <p:nvPr>
            <p:ph type="sldNum" sz="quarter" idx="10"/>
          </p:nvPr>
        </p:nvSpPr>
        <p:spPr/>
        <p:txBody>
          <a:bodyPr/>
          <a:lstStyle/>
          <a:p>
            <a:fld id="{4E4946A3-FD68-4E77-9DEF-1E7536A4AD96}" type="slidenum">
              <a:rPr lang="en-US" smtClean="0"/>
              <a:t>93</a:t>
            </a:fld>
            <a:endParaRPr lang="en-US"/>
          </a:p>
        </p:txBody>
      </p:sp>
    </p:spTree>
    <p:extLst>
      <p:ext uri="{BB962C8B-B14F-4D97-AF65-F5344CB8AC3E}">
        <p14:creationId xmlns:p14="http://schemas.microsoft.com/office/powerpoint/2010/main" val="108279341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Mountain gazelles can reach running speeds up to 50 mph (80 </a:t>
            </a:r>
            <a:r>
              <a:rPr lang="en-US" dirty="0" err="1"/>
              <a:t>kph</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tb113006660</a:t>
            </a:r>
          </a:p>
        </p:txBody>
      </p:sp>
      <p:sp>
        <p:nvSpPr>
          <p:cNvPr id="4" name="Slide Number Placeholder 3"/>
          <p:cNvSpPr>
            <a:spLocks noGrp="1"/>
          </p:cNvSpPr>
          <p:nvPr>
            <p:ph type="sldNum" sz="quarter" idx="10"/>
          </p:nvPr>
        </p:nvSpPr>
        <p:spPr/>
        <p:txBody>
          <a:bodyPr/>
          <a:lstStyle/>
          <a:p>
            <a:fld id="{4E4946A3-FD68-4E77-9DEF-1E7536A4AD96}" type="slidenum">
              <a:rPr lang="en-US" smtClean="0"/>
              <a:t>94</a:t>
            </a:fld>
            <a:endParaRPr lang="en-US"/>
          </a:p>
        </p:txBody>
      </p:sp>
    </p:spTree>
    <p:extLst>
      <p:ext uri="{BB962C8B-B14F-4D97-AF65-F5344CB8AC3E}">
        <p14:creationId xmlns:p14="http://schemas.microsoft.com/office/powerpoint/2010/main" val="108279341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artifact,</a:t>
            </a:r>
            <a:r>
              <a:rPr lang="en-US" baseline="0" dirty="0"/>
              <a:t> from the north hall of the citadel at </a:t>
            </a:r>
            <a:r>
              <a:rPr lang="en-US" baseline="0" dirty="0" err="1"/>
              <a:t>Zincirli</a:t>
            </a:r>
            <a:r>
              <a:rPr lang="en-US" baseline="0" dirty="0"/>
              <a:t>,</a:t>
            </a:r>
            <a:r>
              <a:rPr lang="en-US" dirty="0"/>
              <a:t> was photographed in the Berlin Museum of the Ancient Near East.</a:t>
            </a:r>
          </a:p>
          <a:p>
            <a:endParaRPr lang="en-US" dirty="0"/>
          </a:p>
          <a:p>
            <a:r>
              <a:rPr lang="en-US" dirty="0"/>
              <a:t>adr070513182</a:t>
            </a:r>
          </a:p>
        </p:txBody>
      </p:sp>
      <p:sp>
        <p:nvSpPr>
          <p:cNvPr id="4" name="Slide Number Placeholder 3"/>
          <p:cNvSpPr>
            <a:spLocks noGrp="1"/>
          </p:cNvSpPr>
          <p:nvPr>
            <p:ph type="sldNum" sz="quarter" idx="10"/>
          </p:nvPr>
        </p:nvSpPr>
        <p:spPr/>
        <p:txBody>
          <a:bodyPr/>
          <a:lstStyle/>
          <a:p>
            <a:fld id="{4E4946A3-FD68-4E77-9DEF-1E7536A4AD96}" type="slidenum">
              <a:rPr lang="en-US" smtClean="0"/>
              <a:t>95</a:t>
            </a:fld>
            <a:endParaRPr lang="en-US"/>
          </a:p>
        </p:txBody>
      </p:sp>
    </p:spTree>
    <p:extLst>
      <p:ext uri="{BB962C8B-B14F-4D97-AF65-F5344CB8AC3E}">
        <p14:creationId xmlns:p14="http://schemas.microsoft.com/office/powerpoint/2010/main" val="10827934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96</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err="1"/>
              <a:t>hoplitodromos</a:t>
            </a:r>
            <a:r>
              <a:rPr lang="en-US" dirty="0"/>
              <a:t> was a Greek foot race in which the competitors were required to wear a battle helmet, greaves, and to carry a shield. The name of the race</a:t>
            </a:r>
            <a:r>
              <a:rPr lang="en-US" baseline="0" dirty="0"/>
              <a:t> comes from a combination of the words for a heavily armored foot soldier (Gk. </a:t>
            </a:r>
            <a:r>
              <a:rPr lang="en-US" i="1" baseline="0" dirty="0" err="1"/>
              <a:t>hoplitēs</a:t>
            </a:r>
            <a:r>
              <a:rPr lang="en-US" baseline="0" dirty="0"/>
              <a:t>, </a:t>
            </a:r>
            <a:r>
              <a:rPr lang="en-US" dirty="0"/>
              <a:t>ὁπ</a:t>
            </a:r>
            <a:r>
              <a:rPr lang="en-US" dirty="0" err="1"/>
              <a:t>λίτης</a:t>
            </a:r>
            <a:r>
              <a:rPr lang="en-US" baseline="0" dirty="0"/>
              <a:t>) and the word for a foot race (Gk. </a:t>
            </a:r>
            <a:r>
              <a:rPr lang="en-US" i="1" baseline="0" dirty="0" err="1"/>
              <a:t>dromos</a:t>
            </a:r>
            <a:r>
              <a:rPr lang="en-US" baseline="0" dirty="0"/>
              <a:t>, </a:t>
            </a:r>
            <a:r>
              <a:rPr lang="el-GR" sz="1200" b="0" i="0" u="none" strike="noStrike" kern="1200" baseline="0" dirty="0">
                <a:solidFill>
                  <a:schemeClr val="tx1"/>
                </a:solidFill>
                <a:latin typeface="+mn-lt"/>
                <a:ea typeface="+mn-ea"/>
                <a:cs typeface="+mn-cs"/>
              </a:rPr>
              <a:t>δρόμος</a:t>
            </a:r>
            <a:r>
              <a:rPr lang="en-US" baseline="0" dirty="0"/>
              <a:t>). Presumably Asahel and Abner were both still in possession of whatever equipment they had when they began the battle. </a:t>
            </a:r>
            <a:r>
              <a:rPr lang="en-US" dirty="0"/>
              <a:t>This amphora</a:t>
            </a:r>
            <a:r>
              <a:rPr lang="en-US" baseline="0" dirty="0"/>
              <a:t> </a:t>
            </a:r>
            <a:r>
              <a:rPr lang="en-US" dirty="0"/>
              <a:t>was photographed at the Louvre Museum. </a:t>
            </a:r>
            <a:r>
              <a:rPr lang="en-US" sz="1200" kern="1200" dirty="0">
                <a:solidFill>
                  <a:schemeClr val="tx1"/>
                </a:solidFill>
                <a:effectLst/>
                <a:latin typeface="+mn-lt"/>
                <a:ea typeface="+mn-ea"/>
                <a:cs typeface="+mn-cs"/>
              </a:rPr>
              <a:t>This image comes from Marie-Lan Nguyen and is licensed under CC BY 2.5, via Wikimedia Commons: </a:t>
            </a:r>
            <a:r>
              <a:rPr lang="en-US" dirty="0"/>
              <a:t>https://commons.wikimedia.org/wiki/File:Hoplitodromos_Louvre_MN704.jpg.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wiki0802201223012175</a:t>
            </a:r>
            <a:endParaRPr lang="en-US" dirty="0"/>
          </a:p>
        </p:txBody>
      </p:sp>
    </p:spTree>
    <p:extLst>
      <p:ext uri="{BB962C8B-B14F-4D97-AF65-F5344CB8AC3E}">
        <p14:creationId xmlns:p14="http://schemas.microsoft.com/office/powerpoint/2010/main" val="402550044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comes from The Metropolitan Museum of Art and is in the public domain. Source: https://www.metmuseum.org/art/collection/search/250926</a:t>
            </a:r>
          </a:p>
          <a:p>
            <a:endParaRPr lang="en-US" dirty="0"/>
          </a:p>
          <a:p>
            <a:r>
              <a:rPr lang="en-US" dirty="0"/>
              <a:t>met250926</a:t>
            </a:r>
          </a:p>
        </p:txBody>
      </p:sp>
      <p:sp>
        <p:nvSpPr>
          <p:cNvPr id="4" name="Slide Number Placeholder 3"/>
          <p:cNvSpPr>
            <a:spLocks noGrp="1"/>
          </p:cNvSpPr>
          <p:nvPr>
            <p:ph type="sldNum" sz="quarter" idx="10"/>
          </p:nvPr>
        </p:nvSpPr>
        <p:spPr/>
        <p:txBody>
          <a:bodyPr/>
          <a:lstStyle/>
          <a:p>
            <a:fld id="{4E4946A3-FD68-4E77-9DEF-1E7536A4AD96}" type="slidenum">
              <a:rPr lang="en-US" smtClean="0"/>
              <a:t>97</a:t>
            </a:fld>
            <a:endParaRPr lang="en-US"/>
          </a:p>
        </p:txBody>
      </p:sp>
    </p:spTree>
    <p:extLst>
      <p:ext uri="{BB962C8B-B14F-4D97-AF65-F5344CB8AC3E}">
        <p14:creationId xmlns:p14="http://schemas.microsoft.com/office/powerpoint/2010/main" val="99618954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Abner tried to dissuade Asahel from attacking him</a:t>
            </a:r>
            <a:r>
              <a:rPr lang="en-US" baseline="0" dirty="0"/>
              <a:t> by telling him to fight someone who was a lesser fighter and take his “gear” (Heb. </a:t>
            </a:r>
            <a:r>
              <a:rPr lang="en-US" i="1" baseline="0" dirty="0" err="1"/>
              <a:t>chalitsah</a:t>
            </a:r>
            <a:r>
              <a:rPr lang="en-US" baseline="0" dirty="0"/>
              <a:t>, </a:t>
            </a:r>
            <a:r>
              <a:rPr lang="he-IL" sz="1200" b="0" i="0" u="none" strike="noStrike" kern="1200" baseline="0" dirty="0">
                <a:solidFill>
                  <a:schemeClr val="tx1"/>
                </a:solidFill>
                <a:latin typeface="+mn-lt"/>
                <a:ea typeface="+mn-ea"/>
                <a:cs typeface="+mn-cs"/>
              </a:rPr>
              <a:t>חֲלִיצָה</a:t>
            </a:r>
            <a:r>
              <a:rPr lang="en-US" baseline="0" dirty="0"/>
              <a:t>), likely a reference to weapons, armor, and clothing. This implies that Asahel was attempting to kill Abner for his own glory. This display was </a:t>
            </a:r>
            <a:r>
              <a:rPr lang="en-US" dirty="0"/>
              <a:t>photographed in the Berlin Museum of the Ancient Near East.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adr070513215</a:t>
            </a:r>
          </a:p>
        </p:txBody>
      </p:sp>
      <p:sp>
        <p:nvSpPr>
          <p:cNvPr id="4" name="Slide Number Placeholder 3"/>
          <p:cNvSpPr>
            <a:spLocks noGrp="1"/>
          </p:cNvSpPr>
          <p:nvPr>
            <p:ph type="sldNum" sz="quarter" idx="10"/>
          </p:nvPr>
        </p:nvSpPr>
        <p:spPr/>
        <p:txBody>
          <a:bodyPr/>
          <a:lstStyle/>
          <a:p>
            <a:fld id="{4E4946A3-FD68-4E77-9DEF-1E7536A4AD96}" type="slidenum">
              <a:rPr lang="en-US" smtClean="0"/>
              <a:t>98</a:t>
            </a:fld>
            <a:endParaRPr lang="en-US"/>
          </a:p>
        </p:txBody>
      </p:sp>
    </p:spTree>
    <p:extLst>
      <p:ext uri="{BB962C8B-B14F-4D97-AF65-F5344CB8AC3E}">
        <p14:creationId xmlns:p14="http://schemas.microsoft.com/office/powerpoint/2010/main" val="134086594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Abner</a:t>
            </a:r>
            <a:r>
              <a:rPr lang="en-US" baseline="0" dirty="0"/>
              <a:t> likely held his spear in a threatening manner while he spoke to Asahel, much like this figurine of the Syrian god Baal (whose spear has been broken off). This figurine was photographed at the </a:t>
            </a:r>
            <a:r>
              <a:rPr lang="en-US" dirty="0"/>
              <a:t>Bible Lands Museum in Jerusalem.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adr1806274280</a:t>
            </a:r>
          </a:p>
        </p:txBody>
      </p:sp>
      <p:sp>
        <p:nvSpPr>
          <p:cNvPr id="4" name="Slide Number Placeholder 3"/>
          <p:cNvSpPr>
            <a:spLocks noGrp="1"/>
          </p:cNvSpPr>
          <p:nvPr>
            <p:ph type="sldNum" sz="quarter" idx="10"/>
          </p:nvPr>
        </p:nvSpPr>
        <p:spPr/>
        <p:txBody>
          <a:bodyPr/>
          <a:lstStyle/>
          <a:p>
            <a:fld id="{4E4946A3-FD68-4E77-9DEF-1E7536A4AD96}" type="slidenum">
              <a:rPr lang="en-US" smtClean="0"/>
              <a:t>99</a:t>
            </a:fld>
            <a:endParaRPr lang="en-US"/>
          </a:p>
        </p:txBody>
      </p:sp>
    </p:spTree>
    <p:extLst>
      <p:ext uri="{BB962C8B-B14F-4D97-AF65-F5344CB8AC3E}">
        <p14:creationId xmlns:p14="http://schemas.microsoft.com/office/powerpoint/2010/main" val="996189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3227832"/>
            <a:ext cx="9144000" cy="585216"/>
          </a:xfrm>
          <a:noFill/>
        </p:spPr>
        <p:txBody>
          <a:bodyPr anchor="ctr" anchorCtr="0">
            <a:noAutofit/>
          </a:bodyPr>
          <a:lstStyle>
            <a:lvl1pPr marL="0" algn="ctr" defTabSz="914400" rtl="0" eaLnBrk="1" fontAlgn="base" latinLnBrk="0" hangingPunct="1">
              <a:spcBef>
                <a:spcPct val="0"/>
              </a:spcBef>
              <a:spcAft>
                <a:spcPct val="0"/>
              </a:spcAft>
              <a:defRPr lang="en-US" sz="2800" b="1" i="0" cap="all" spc="30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27879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0" y="6519672"/>
            <a:ext cx="8074152" cy="338328"/>
          </a:xfrm>
          <a:solidFill>
            <a:srgbClr val="010000"/>
          </a:solidFill>
        </p:spPr>
        <p:txBody>
          <a:bodyPr anchor="b" anchorCtr="0">
            <a:noAutofit/>
          </a:bodyPr>
          <a:lstStyle>
            <a:lvl1pPr marL="0" indent="0">
              <a:spcBef>
                <a:spcPts val="0"/>
              </a:spcBef>
              <a:buNone/>
              <a:defRPr sz="1600" i="0">
                <a:solidFill>
                  <a:srgbClr val="FEFFFF"/>
                </a:solidFill>
                <a:latin typeface="Calibri" panose="020F0502020204030204" pitchFamily="34" charset="0"/>
                <a:cs typeface="Calibri" panose="020F0502020204030204" pitchFamily="34" charset="0"/>
              </a:defRPr>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rgbClr val="010000"/>
          </a:solidFill>
        </p:spPr>
        <p:txBody>
          <a:bodyPr anchor="b" anchorCtr="0">
            <a:noAutofit/>
          </a:bodyPr>
          <a:lstStyle>
            <a:lvl1pPr marL="342900" indent="-342900" algn="r">
              <a:spcBef>
                <a:spcPts val="0"/>
              </a:spcBef>
              <a:buFont typeface="+mj-lt"/>
              <a:buNone/>
              <a:defRPr lang="en-US" sz="1600" kern="1200" dirty="0">
                <a:solidFill>
                  <a:srgbClr val="FEFFFF"/>
                </a:solidFill>
                <a:latin typeface="Calibri" panose="020F0502020204030204" pitchFamily="34" charset="0"/>
                <a:ea typeface="+mn-ea"/>
                <a:cs typeface="Calibri" panose="020F0502020204030204" pitchFamily="34" charset="0"/>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9332"/>
          </a:xfrm>
          <a:solidFill>
            <a:srgbClr val="000000"/>
          </a:solidFill>
        </p:spPr>
        <p:txBody>
          <a:bodyPr anchor="ctr" anchorCtr="0">
            <a:noAutofit/>
          </a:bodyPr>
          <a:lstStyle>
            <a:lvl1pPr marL="0" algn="l" defTabSz="914400" rtl="0" eaLnBrk="1" fontAlgn="base" latinLnBrk="0" hangingPunct="1">
              <a:spcBef>
                <a:spcPct val="0"/>
              </a:spcBef>
              <a:spcAft>
                <a:spcPct val="0"/>
              </a:spcAft>
              <a:defRPr lang="en-US" sz="18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8243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6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6519672"/>
            <a:ext cx="8074152" cy="338328"/>
          </a:xfrm>
          <a:solidFill>
            <a:schemeClr val="bg1"/>
          </a:solidFill>
        </p:spPr>
        <p:txBody>
          <a:bodyPr>
            <a:spAutoFit/>
          </a:bodyPr>
          <a:lstStyle>
            <a:lvl1pPr marL="0" indent="0">
              <a:spcBef>
                <a:spcPts val="0"/>
              </a:spcBef>
              <a:buNone/>
              <a:defRPr sz="1600"/>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chemeClr val="bg1"/>
          </a:solidFill>
        </p:spPr>
        <p:txBody>
          <a:bodyPr>
            <a:spAutoFit/>
          </a:bodyPr>
          <a:lstStyle>
            <a:lvl1pPr marL="342900" indent="-342900" algn="r">
              <a:spcBef>
                <a:spcPts val="0"/>
              </a:spcBef>
              <a:buFont typeface="+mj-lt"/>
              <a:buNone/>
              <a:defRPr lang="en-US" sz="1600" kern="1200" dirty="0">
                <a:solidFill>
                  <a:schemeClr val="tx1"/>
                </a:solidFill>
                <a:latin typeface="+mn-lt"/>
                <a:ea typeface="+mn-ea"/>
                <a:cs typeface="+mn-cs"/>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5760"/>
          </a:xfrm>
          <a:solidFill>
            <a:schemeClr val="bg1"/>
          </a:solidFill>
        </p:spPr>
        <p:txBody>
          <a:bodyPr anchor="t" anchorCtr="0">
            <a:spAutoFit/>
          </a:bodyPr>
          <a:lstStyle>
            <a:lvl1pPr marL="0" algn="l" defTabSz="914400" rtl="0" eaLnBrk="1" fontAlgn="base" latinLnBrk="0" hangingPunct="1">
              <a:spcBef>
                <a:spcPct val="0"/>
              </a:spcBef>
              <a:spcAft>
                <a:spcPct val="0"/>
              </a:spcAft>
              <a:defRPr lang="en-US" sz="18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5620938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43A83-CC93-44D9-BC3E-EFDFB76602A7}" type="datetimeFigureOut">
              <a:rPr lang="en-US" smtClean="0"/>
              <a:t>2/2/2021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703" r:id="rId1"/>
    <p:sldLayoutId id="2147483702" r:id="rId2"/>
    <p:sldLayoutId id="214748370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6.jpe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46.jpeg"/></Relationships>
</file>

<file path=ppt/slides/_rels/slide10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17.jpe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17.jpeg"/></Relationships>
</file>

<file path=ppt/slides/_rels/slide132.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34.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46.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46.jpe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49.jpg"/></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51.jpg"/><Relationship Id="rId4" Type="http://schemas.microsoft.com/office/2007/relationships/hdphoto" Target="../media/hdphoto2.wdp"/></Relationships>
</file>

<file path=ppt/slides/_rels/slide5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microsoft.com/office/2007/relationships/hdphoto" Target="../media/hdphoto3.wdp"/></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microsoft.com/office/2007/relationships/hdphoto" Target="../media/hdphoto3.wdp"/></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microsoft.com/office/2007/relationships/hdphoto" Target="../media/hdphoto4.wdp"/></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microsoft.com/office/2007/relationships/hdphoto" Target="../media/hdphoto5.wdp"/></Relationships>
</file>

<file path=ppt/slides/_rels/slide7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75.png"/><Relationship Id="rId4" Type="http://schemas.microsoft.com/office/2007/relationships/hdphoto" Target="../media/hdphoto6.wdp"/></Relationships>
</file>

<file path=ppt/slides/_rels/slide8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microsoft.com/office/2007/relationships/hdphoto" Target="../media/hdphoto8.wdp"/></Relationships>
</file>

<file path=ppt/slides/_rels/slide8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microsoft.com/office/2007/relationships/hdphoto" Target="../media/hdphoto9.wdp"/></Relationships>
</file>

<file path=ppt/slides/_rels/slide9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D5F998-4C63-4E56-8E25-75BC5153C8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dirty="0"/>
              <a:t>2 </a:t>
            </a:r>
            <a:r>
              <a:rPr lang="en-US"/>
              <a:t>Samuel 2</a:t>
            </a:r>
            <a:endParaRPr lang="en-US" dirty="0"/>
          </a:p>
        </p:txBody>
      </p:sp>
      <p:pic>
        <p:nvPicPr>
          <p:cNvPr id="9" name="Picture 8">
            <a:extLst>
              <a:ext uri="{FF2B5EF4-FFF2-40B4-BE49-F238E27FC236}">
                <a16:creationId xmlns:a16="http://schemas.microsoft.com/office/drawing/2014/main" id="{574BF887-FAF1-4F7C-9000-7A2C488BC9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840" y="4022778"/>
            <a:ext cx="4846320" cy="272505"/>
          </a:xfrm>
          <a:prstGeom prst="rect">
            <a:avLst/>
          </a:prstGeom>
        </p:spPr>
      </p:pic>
    </p:spTree>
    <p:extLst>
      <p:ext uri="{BB962C8B-B14F-4D97-AF65-F5344CB8AC3E}">
        <p14:creationId xmlns:p14="http://schemas.microsoft.com/office/powerpoint/2010/main" val="3829109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“Abigail Street” sign in Jerusalem</a:t>
            </a:r>
          </a:p>
        </p:txBody>
      </p:sp>
      <p:sp>
        <p:nvSpPr>
          <p:cNvPr id="3" name="Text Placeholder 2"/>
          <p:cNvSpPr>
            <a:spLocks noGrp="1"/>
          </p:cNvSpPr>
          <p:nvPr>
            <p:ph type="body" sz="quarter" idx="12"/>
          </p:nvPr>
        </p:nvSpPr>
        <p:spPr/>
        <p:txBody>
          <a:bodyPr/>
          <a:lstStyle/>
          <a:p>
            <a:r>
              <a:rPr lang="en-US" dirty="0"/>
              <a:t>2:2</a:t>
            </a:r>
          </a:p>
        </p:txBody>
      </p:sp>
      <p:sp>
        <p:nvSpPr>
          <p:cNvPr id="4" name="Title 3"/>
          <p:cNvSpPr>
            <a:spLocks noGrp="1"/>
          </p:cNvSpPr>
          <p:nvPr>
            <p:ph type="title"/>
          </p:nvPr>
        </p:nvSpPr>
        <p:spPr/>
        <p:txBody>
          <a:bodyPr/>
          <a:lstStyle/>
          <a:p>
            <a:r>
              <a:rPr lang="en-US" dirty="0"/>
              <a:t>David went and his two wives . . . </a:t>
            </a:r>
            <a:r>
              <a:rPr lang="en-US" dirty="0" err="1"/>
              <a:t>Ahinoam</a:t>
            </a:r>
            <a:r>
              <a:rPr lang="en-US" dirty="0"/>
              <a:t> of Jezreel and Abigail the wife of </a:t>
            </a:r>
            <a:r>
              <a:rPr lang="en-US" dirty="0" err="1"/>
              <a:t>Nabal</a:t>
            </a:r>
            <a:r>
              <a:rPr lang="en-US" dirty="0"/>
              <a:t> the Carmelite</a:t>
            </a:r>
          </a:p>
        </p:txBody>
      </p:sp>
      <p:pic>
        <p:nvPicPr>
          <p:cNvPr id="6" name="Picture 5">
            <a:extLst>
              <a:ext uri="{FF2B5EF4-FFF2-40B4-BE49-F238E27FC236}">
                <a16:creationId xmlns:a16="http://schemas.microsoft.com/office/drawing/2014/main" id="{4F55667F-01C1-4C9C-A830-121CF1101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Tree>
    <p:extLst>
      <p:ext uri="{BB962C8B-B14F-4D97-AF65-F5344CB8AC3E}">
        <p14:creationId xmlns:p14="http://schemas.microsoft.com/office/powerpoint/2010/main" val="8776996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2-02 at 4.46.41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387" y="0"/>
            <a:ext cx="7079226" cy="6858000"/>
          </a:xfrm>
          <a:prstGeom prst="rect">
            <a:avLst/>
          </a:prstGeom>
        </p:spPr>
      </p:pic>
      <p:sp>
        <p:nvSpPr>
          <p:cNvPr id="2" name="Text Placeholder 1"/>
          <p:cNvSpPr>
            <a:spLocks noGrp="1"/>
          </p:cNvSpPr>
          <p:nvPr>
            <p:ph type="body" sz="quarter" idx="10"/>
          </p:nvPr>
        </p:nvSpPr>
        <p:spPr/>
        <p:txBody>
          <a:bodyPr/>
          <a:lstStyle/>
          <a:p>
            <a:r>
              <a:rPr lang="en-US" dirty="0"/>
              <a:t>Relief of a fight in mountainous territory, from Sennacherib’s palace in Nineveh (sketch)</a:t>
            </a:r>
          </a:p>
        </p:txBody>
      </p:sp>
      <p:sp>
        <p:nvSpPr>
          <p:cNvPr id="3" name="Text Placeholder 2"/>
          <p:cNvSpPr>
            <a:spLocks noGrp="1"/>
          </p:cNvSpPr>
          <p:nvPr>
            <p:ph type="body" sz="quarter" idx="12"/>
          </p:nvPr>
        </p:nvSpPr>
        <p:spPr/>
        <p:txBody>
          <a:bodyPr/>
          <a:lstStyle/>
          <a:p>
            <a:r>
              <a:rPr lang="en-US" dirty="0"/>
              <a:t>2:23</a:t>
            </a:r>
          </a:p>
        </p:txBody>
      </p:sp>
      <p:sp>
        <p:nvSpPr>
          <p:cNvPr id="4" name="Title 3"/>
          <p:cNvSpPr>
            <a:spLocks noGrp="1"/>
          </p:cNvSpPr>
          <p:nvPr>
            <p:ph type="title"/>
          </p:nvPr>
        </p:nvSpPr>
        <p:spPr/>
        <p:txBody>
          <a:bodyPr/>
          <a:lstStyle/>
          <a:p>
            <a:r>
              <a:rPr lang="en-US" dirty="0"/>
              <a:t>Abner struck him in the belly with the butt end of his spear, so that the spear came out his back</a:t>
            </a:r>
          </a:p>
        </p:txBody>
      </p:sp>
    </p:spTree>
    <p:extLst>
      <p:ext uri="{BB962C8B-B14F-4D97-AF65-F5344CB8AC3E}">
        <p14:creationId xmlns:p14="http://schemas.microsoft.com/office/powerpoint/2010/main" val="996842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Iron spearhead from Beth Shemesh, 10th–7th centuries BC</a:t>
            </a:r>
          </a:p>
        </p:txBody>
      </p:sp>
      <p:sp>
        <p:nvSpPr>
          <p:cNvPr id="3" name="Text Placeholder 2"/>
          <p:cNvSpPr>
            <a:spLocks noGrp="1"/>
          </p:cNvSpPr>
          <p:nvPr>
            <p:ph type="body" sz="quarter" idx="12"/>
          </p:nvPr>
        </p:nvSpPr>
        <p:spPr/>
        <p:txBody>
          <a:bodyPr/>
          <a:lstStyle/>
          <a:p>
            <a:r>
              <a:rPr lang="en-US" dirty="0"/>
              <a:t>2:23</a:t>
            </a:r>
          </a:p>
        </p:txBody>
      </p:sp>
      <p:sp>
        <p:nvSpPr>
          <p:cNvPr id="4" name="Title 3"/>
          <p:cNvSpPr>
            <a:spLocks noGrp="1"/>
          </p:cNvSpPr>
          <p:nvPr>
            <p:ph type="title"/>
          </p:nvPr>
        </p:nvSpPr>
        <p:spPr/>
        <p:txBody>
          <a:bodyPr/>
          <a:lstStyle/>
          <a:p>
            <a:r>
              <a:rPr lang="en-US" dirty="0"/>
              <a:t>Abner struck him in the belly with the butt end of his spear, so that the spear came out his back</a:t>
            </a:r>
          </a:p>
        </p:txBody>
      </p:sp>
      <p:pic>
        <p:nvPicPr>
          <p:cNvPr id="5" name="Picture 4" descr="Iron spear point, Iron II, from Beth Shemesh, tb072311485.jpg"/>
          <p:cNvPicPr>
            <a:picLocks noChangeAspect="1"/>
          </p:cNvPicPr>
          <p:nvPr/>
        </p:nvPicPr>
        <p:blipFill rotWithShape="1">
          <a:blip r:embed="rId3" cstate="print">
            <a:extLst>
              <a:ext uri="{28A0092B-C50C-407E-A947-70E740481C1C}">
                <a14:useLocalDpi xmlns:a14="http://schemas.microsoft.com/office/drawing/2010/main" val="0"/>
              </a:ext>
            </a:extLst>
          </a:blip>
          <a:srcRect b="5714"/>
          <a:stretch/>
        </p:blipFill>
        <p:spPr>
          <a:xfrm>
            <a:off x="869" y="1752430"/>
            <a:ext cx="9142262" cy="3353140"/>
          </a:xfrm>
          <a:prstGeom prst="rect">
            <a:avLst/>
          </a:prstGeom>
        </p:spPr>
      </p:pic>
    </p:spTree>
    <p:extLst>
      <p:ext uri="{BB962C8B-B14F-4D97-AF65-F5344CB8AC3E}">
        <p14:creationId xmlns:p14="http://schemas.microsoft.com/office/powerpoint/2010/main" val="23540504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998" b="5020"/>
          <a:stretch/>
        </p:blipFill>
        <p:spPr bwMode="auto">
          <a:xfrm>
            <a:off x="1947863" y="0"/>
            <a:ext cx="52482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type="body" sz="quarter" idx="10"/>
          </p:nvPr>
        </p:nvSpPr>
        <p:spPr/>
        <p:txBody>
          <a:bodyPr/>
          <a:lstStyle/>
          <a:p>
            <a:r>
              <a:rPr lang="en-US" dirty="0" err="1"/>
              <a:t>Pelike</a:t>
            </a:r>
            <a:r>
              <a:rPr lang="en-US" dirty="0"/>
              <a:t> with Dionysus fighting giant, discovered in Nola, 5th century BC</a:t>
            </a:r>
          </a:p>
        </p:txBody>
      </p:sp>
      <p:sp>
        <p:nvSpPr>
          <p:cNvPr id="3" name="Text Placeholder 2"/>
          <p:cNvSpPr>
            <a:spLocks noGrp="1"/>
          </p:cNvSpPr>
          <p:nvPr>
            <p:ph type="body" sz="quarter" idx="12"/>
          </p:nvPr>
        </p:nvSpPr>
        <p:spPr/>
        <p:txBody>
          <a:bodyPr/>
          <a:lstStyle/>
          <a:p>
            <a:r>
              <a:rPr lang="en-US" dirty="0"/>
              <a:t>2:23</a:t>
            </a:r>
          </a:p>
        </p:txBody>
      </p:sp>
      <p:sp>
        <p:nvSpPr>
          <p:cNvPr id="4" name="Title 3"/>
          <p:cNvSpPr>
            <a:spLocks noGrp="1"/>
          </p:cNvSpPr>
          <p:nvPr>
            <p:ph type="title"/>
          </p:nvPr>
        </p:nvSpPr>
        <p:spPr/>
        <p:txBody>
          <a:bodyPr/>
          <a:lstStyle/>
          <a:p>
            <a:r>
              <a:rPr lang="en-US" dirty="0"/>
              <a:t>Abner struck him in the belly with the butt end of his spear, so that the spear came out his back</a:t>
            </a:r>
          </a:p>
        </p:txBody>
      </p:sp>
    </p:spTree>
    <p:extLst>
      <p:ext uri="{BB962C8B-B14F-4D97-AF65-F5344CB8AC3E}">
        <p14:creationId xmlns:p14="http://schemas.microsoft.com/office/powerpoint/2010/main" val="12458899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Kris\Documents\Bolen\04 0Adds 2012\19 Museum\Rome Museums\Vatican Museum\Gregoriano Egyptian\Assyrian officer killing a fallen enemy, from Nineveh palace of Ashurbanipal, 648-631 BC, tb05121764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6962" y="0"/>
            <a:ext cx="44100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p:txBody>
          <a:bodyPr/>
          <a:lstStyle/>
          <a:p>
            <a:r>
              <a:rPr lang="en-US" dirty="0"/>
              <a:t>Assyrian officer killing a fallen enemy, from the palace of Ashurbanipal at Nineveh, 648–631 BC</a:t>
            </a:r>
          </a:p>
        </p:txBody>
      </p:sp>
      <p:sp>
        <p:nvSpPr>
          <p:cNvPr id="8" name="Text Placeholder 7"/>
          <p:cNvSpPr>
            <a:spLocks noGrp="1"/>
          </p:cNvSpPr>
          <p:nvPr>
            <p:ph type="body" sz="quarter" idx="12"/>
          </p:nvPr>
        </p:nvSpPr>
        <p:spPr/>
        <p:txBody>
          <a:bodyPr/>
          <a:lstStyle/>
          <a:p>
            <a:r>
              <a:rPr lang="en-US" dirty="0"/>
              <a:t>2:23</a:t>
            </a:r>
          </a:p>
        </p:txBody>
      </p:sp>
      <p:sp>
        <p:nvSpPr>
          <p:cNvPr id="3" name="Title 2"/>
          <p:cNvSpPr>
            <a:spLocks noGrp="1"/>
          </p:cNvSpPr>
          <p:nvPr>
            <p:ph type="title"/>
          </p:nvPr>
        </p:nvSpPr>
        <p:spPr/>
        <p:txBody>
          <a:bodyPr/>
          <a:lstStyle/>
          <a:p>
            <a:r>
              <a:rPr lang="en-US" dirty="0"/>
              <a:t>Abner struck him in the belly with the butt end of his spear, so that the spear came out his back</a:t>
            </a:r>
          </a:p>
        </p:txBody>
      </p:sp>
    </p:spTree>
    <p:extLst>
      <p:ext uri="{BB962C8B-B14F-4D97-AF65-F5344CB8AC3E}">
        <p14:creationId xmlns:p14="http://schemas.microsoft.com/office/powerpoint/2010/main" val="8130254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9837" y="0"/>
            <a:ext cx="3764326" cy="6519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3"/>
          <p:cNvSpPr>
            <a:spLocks noGrp="1"/>
          </p:cNvSpPr>
          <p:nvPr>
            <p:ph type="body" sz="quarter" idx="10"/>
          </p:nvPr>
        </p:nvSpPr>
        <p:spPr/>
        <p:txBody>
          <a:bodyPr/>
          <a:lstStyle/>
          <a:p>
            <a:r>
              <a:rPr lang="en-US" i="1" dirty="0"/>
              <a:t>Abner and Asahel</a:t>
            </a:r>
            <a:r>
              <a:rPr lang="en-US" dirty="0"/>
              <a:t>, by James Tissot, circa 1899</a:t>
            </a:r>
          </a:p>
        </p:txBody>
      </p:sp>
      <p:sp>
        <p:nvSpPr>
          <p:cNvPr id="8" name="Text Placeholder 7"/>
          <p:cNvSpPr>
            <a:spLocks noGrp="1"/>
          </p:cNvSpPr>
          <p:nvPr>
            <p:ph type="body" sz="quarter" idx="12"/>
          </p:nvPr>
        </p:nvSpPr>
        <p:spPr/>
        <p:txBody>
          <a:bodyPr/>
          <a:lstStyle/>
          <a:p>
            <a:r>
              <a:rPr lang="en-US" dirty="0"/>
              <a:t>2:23</a:t>
            </a:r>
          </a:p>
        </p:txBody>
      </p:sp>
      <p:sp>
        <p:nvSpPr>
          <p:cNvPr id="3" name="Title 2"/>
          <p:cNvSpPr>
            <a:spLocks noGrp="1"/>
          </p:cNvSpPr>
          <p:nvPr>
            <p:ph type="title"/>
          </p:nvPr>
        </p:nvSpPr>
        <p:spPr/>
        <p:txBody>
          <a:bodyPr/>
          <a:lstStyle/>
          <a:p>
            <a:r>
              <a:rPr lang="en-US" dirty="0"/>
              <a:t>Abner struck him in the belly with the butt end of his spear, so that the spear came out his back</a:t>
            </a:r>
          </a:p>
        </p:txBody>
      </p:sp>
    </p:spTree>
    <p:extLst>
      <p:ext uri="{BB962C8B-B14F-4D97-AF65-F5344CB8AC3E}">
        <p14:creationId xmlns:p14="http://schemas.microsoft.com/office/powerpoint/2010/main" val="283236165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Sunset over the Mediterranean</a:t>
            </a:r>
          </a:p>
        </p:txBody>
      </p:sp>
      <p:sp>
        <p:nvSpPr>
          <p:cNvPr id="3" name="Text Placeholder 2"/>
          <p:cNvSpPr>
            <a:spLocks noGrp="1"/>
          </p:cNvSpPr>
          <p:nvPr>
            <p:ph type="body" sz="quarter" idx="12"/>
          </p:nvPr>
        </p:nvSpPr>
        <p:spPr/>
        <p:txBody>
          <a:bodyPr/>
          <a:lstStyle/>
          <a:p>
            <a:r>
              <a:rPr lang="en-US" dirty="0"/>
              <a:t>2:24</a:t>
            </a:r>
          </a:p>
        </p:txBody>
      </p:sp>
      <p:sp>
        <p:nvSpPr>
          <p:cNvPr id="4" name="Title 3"/>
          <p:cNvSpPr>
            <a:spLocks noGrp="1"/>
          </p:cNvSpPr>
          <p:nvPr>
            <p:ph type="title"/>
          </p:nvPr>
        </p:nvSpPr>
        <p:spPr/>
        <p:txBody>
          <a:bodyPr/>
          <a:lstStyle/>
          <a:p>
            <a:r>
              <a:rPr lang="en-US" dirty="0"/>
              <a:t>Joab and Abishai pursued Abner, but the sun went down as they came to the hill of </a:t>
            </a:r>
            <a:r>
              <a:rPr lang="en-US" dirty="0" err="1"/>
              <a:t>Ammah</a:t>
            </a:r>
            <a:endParaRPr lang="en-US" dirty="0"/>
          </a:p>
        </p:txBody>
      </p:sp>
      <p:pic>
        <p:nvPicPr>
          <p:cNvPr id="5" name="Picture 4" descr="Sunset over Mediterranean, tb1028062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760"/>
            <a:ext cx="9144000" cy="6126480"/>
          </a:xfrm>
          <a:prstGeom prst="rect">
            <a:avLst/>
          </a:prstGeom>
        </p:spPr>
      </p:pic>
    </p:spTree>
    <p:extLst>
      <p:ext uri="{BB962C8B-B14F-4D97-AF65-F5344CB8AC3E}">
        <p14:creationId xmlns:p14="http://schemas.microsoft.com/office/powerpoint/2010/main" val="41829106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27" descr="Central Benjamin Plateau aerial from south"/>
          <p:cNvPicPr preferRelativeResize="0">
            <a:picLocks noChangeAspect="1" noChangeArrowheads="1"/>
          </p:cNvPicPr>
          <p:nvPr>
            <p:custDataLst>
              <p:tags r:id="rId1"/>
            </p:custDataLst>
          </p:nvPr>
        </p:nvPicPr>
        <p:blipFill>
          <a:blip r:embed="rId4" cstate="print"/>
          <a:srcRect/>
          <a:stretch>
            <a:fillRect/>
          </a:stretch>
        </p:blipFill>
        <p:spPr bwMode="auto">
          <a:xfrm>
            <a:off x="0" y="-1588"/>
            <a:ext cx="9144000" cy="6861176"/>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Central Benjamin Plateau (aerial view from the south)</a:t>
            </a:r>
          </a:p>
        </p:txBody>
      </p:sp>
      <p:sp>
        <p:nvSpPr>
          <p:cNvPr id="3" name="Text Placeholder 2"/>
          <p:cNvSpPr>
            <a:spLocks noGrp="1"/>
          </p:cNvSpPr>
          <p:nvPr>
            <p:ph type="body" sz="quarter" idx="12"/>
          </p:nvPr>
        </p:nvSpPr>
        <p:spPr/>
        <p:txBody>
          <a:bodyPr/>
          <a:lstStyle/>
          <a:p>
            <a:r>
              <a:rPr lang="en-US" dirty="0"/>
              <a:t>2:24</a:t>
            </a:r>
          </a:p>
        </p:txBody>
      </p:sp>
      <p:sp>
        <p:nvSpPr>
          <p:cNvPr id="4" name="Title 3"/>
          <p:cNvSpPr>
            <a:spLocks noGrp="1"/>
          </p:cNvSpPr>
          <p:nvPr>
            <p:ph type="title"/>
          </p:nvPr>
        </p:nvSpPr>
        <p:spPr/>
        <p:txBody>
          <a:bodyPr/>
          <a:lstStyle/>
          <a:p>
            <a:r>
              <a:rPr lang="en-US" dirty="0"/>
              <a:t>They came to the hill of </a:t>
            </a:r>
            <a:r>
              <a:rPr lang="en-US" dirty="0" err="1"/>
              <a:t>Ammah</a:t>
            </a:r>
            <a:r>
              <a:rPr lang="en-US" dirty="0"/>
              <a:t>, that lies before </a:t>
            </a:r>
            <a:r>
              <a:rPr lang="en-US" dirty="0" err="1"/>
              <a:t>Giah</a:t>
            </a:r>
            <a:r>
              <a:rPr lang="en-US" dirty="0"/>
              <a:t> by the way of the wilderness of Gibeon</a:t>
            </a:r>
          </a:p>
        </p:txBody>
      </p:sp>
    </p:spTree>
    <p:extLst>
      <p:ext uri="{BB962C8B-B14F-4D97-AF65-F5344CB8AC3E}">
        <p14:creationId xmlns:p14="http://schemas.microsoft.com/office/powerpoint/2010/main" val="236540046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27" descr="Central Benjamin Plateau aerial from south"/>
          <p:cNvPicPr preferRelativeResize="0">
            <a:picLocks noChangeAspect="1" noChangeArrowheads="1"/>
          </p:cNvPicPr>
          <p:nvPr>
            <p:custDataLst>
              <p:tags r:id="rId1"/>
            </p:custDataLst>
          </p:nvPr>
        </p:nvPicPr>
        <p:blipFill>
          <a:blip r:embed="rId4" cstate="print"/>
          <a:srcRect/>
          <a:stretch>
            <a:fillRect/>
          </a:stretch>
        </p:blipFill>
        <p:spPr bwMode="auto">
          <a:xfrm>
            <a:off x="0" y="-1588"/>
            <a:ext cx="9144000" cy="6861176"/>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Central Benjamin Plateau (aerial view from the south)</a:t>
            </a:r>
          </a:p>
        </p:txBody>
      </p:sp>
      <p:sp>
        <p:nvSpPr>
          <p:cNvPr id="3" name="Text Placeholder 2"/>
          <p:cNvSpPr>
            <a:spLocks noGrp="1"/>
          </p:cNvSpPr>
          <p:nvPr>
            <p:ph type="body" sz="quarter" idx="12"/>
          </p:nvPr>
        </p:nvSpPr>
        <p:spPr/>
        <p:txBody>
          <a:bodyPr/>
          <a:lstStyle/>
          <a:p>
            <a:r>
              <a:rPr lang="en-US" dirty="0"/>
              <a:t>2:24</a:t>
            </a:r>
          </a:p>
        </p:txBody>
      </p:sp>
      <p:sp>
        <p:nvSpPr>
          <p:cNvPr id="4" name="Title 3"/>
          <p:cNvSpPr>
            <a:spLocks noGrp="1"/>
          </p:cNvSpPr>
          <p:nvPr>
            <p:ph type="title"/>
          </p:nvPr>
        </p:nvSpPr>
        <p:spPr/>
        <p:txBody>
          <a:bodyPr/>
          <a:lstStyle/>
          <a:p>
            <a:r>
              <a:rPr lang="en-US" dirty="0"/>
              <a:t>They came to the hill of </a:t>
            </a:r>
            <a:r>
              <a:rPr lang="en-US" dirty="0" err="1"/>
              <a:t>Ammah</a:t>
            </a:r>
            <a:r>
              <a:rPr lang="en-US" dirty="0"/>
              <a:t>, that lies before </a:t>
            </a:r>
            <a:r>
              <a:rPr lang="en-US" dirty="0" err="1"/>
              <a:t>Giah</a:t>
            </a:r>
            <a:r>
              <a:rPr lang="en-US" dirty="0"/>
              <a:t> by the way of the wilderness of Gibeon</a:t>
            </a:r>
          </a:p>
        </p:txBody>
      </p:sp>
      <p:sp>
        <p:nvSpPr>
          <p:cNvPr id="27" name="Text Box 1030"/>
          <p:cNvSpPr txBox="1">
            <a:spLocks noChangeArrowheads="1"/>
          </p:cNvSpPr>
          <p:nvPr/>
        </p:nvSpPr>
        <p:spPr bwMode="auto">
          <a:xfrm>
            <a:off x="4114800" y="3714690"/>
            <a:ext cx="938077"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Gibeon</a:t>
            </a:r>
          </a:p>
        </p:txBody>
      </p:sp>
      <p:sp>
        <p:nvSpPr>
          <p:cNvPr id="28" name="Text Box 1032"/>
          <p:cNvSpPr txBox="1">
            <a:spLocks noChangeArrowheads="1"/>
          </p:cNvSpPr>
          <p:nvPr/>
        </p:nvSpPr>
        <p:spPr bwMode="auto">
          <a:xfrm>
            <a:off x="6358713" y="2362200"/>
            <a:ext cx="957313"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Mizpah</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29" name="Line 1033"/>
          <p:cNvSpPr>
            <a:spLocks noChangeShapeType="1"/>
          </p:cNvSpPr>
          <p:nvPr/>
        </p:nvSpPr>
        <p:spPr bwMode="auto">
          <a:xfrm>
            <a:off x="8610600" y="2438400"/>
            <a:ext cx="457200" cy="457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itchFamily="34" charset="0"/>
              <a:cs typeface="+mn-cs"/>
            </a:endParaRPr>
          </a:p>
        </p:txBody>
      </p:sp>
      <p:sp>
        <p:nvSpPr>
          <p:cNvPr id="30" name="Text Box 1034"/>
          <p:cNvSpPr txBox="1">
            <a:spLocks noChangeArrowheads="1"/>
          </p:cNvSpPr>
          <p:nvPr/>
        </p:nvSpPr>
        <p:spPr bwMode="auto">
          <a:xfrm>
            <a:off x="7924800" y="2057400"/>
            <a:ext cx="910827"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Ramah</a:t>
            </a:r>
          </a:p>
        </p:txBody>
      </p:sp>
      <p:sp>
        <p:nvSpPr>
          <p:cNvPr id="31" name="Line 1035"/>
          <p:cNvSpPr>
            <a:spLocks noChangeShapeType="1"/>
          </p:cNvSpPr>
          <p:nvPr/>
        </p:nvSpPr>
        <p:spPr bwMode="auto">
          <a:xfrm flipH="1">
            <a:off x="76200" y="2819400"/>
            <a:ext cx="762000" cy="3810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itchFamily="34" charset="0"/>
              <a:cs typeface="+mn-cs"/>
            </a:endParaRPr>
          </a:p>
        </p:txBody>
      </p:sp>
      <p:sp>
        <p:nvSpPr>
          <p:cNvPr id="32" name="Text Box 1036"/>
          <p:cNvSpPr txBox="1">
            <a:spLocks noChangeArrowheads="1"/>
          </p:cNvSpPr>
          <p:nvPr/>
        </p:nvSpPr>
        <p:spPr bwMode="auto">
          <a:xfrm>
            <a:off x="228369" y="2133600"/>
            <a:ext cx="1379865" cy="707886"/>
          </a:xfrm>
          <a:prstGeom prst="rect">
            <a:avLst/>
          </a:prstGeom>
          <a:noFill/>
          <a:ln w="9525">
            <a:noFill/>
            <a:miter lim="800000"/>
            <a:headEnd/>
            <a:tailEnd/>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Beth </a:t>
            </a: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Horon</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Ridge</a:t>
            </a:r>
          </a:p>
        </p:txBody>
      </p:sp>
      <p:sp>
        <p:nvSpPr>
          <p:cNvPr id="35" name="Text Box 1040"/>
          <p:cNvSpPr txBox="1">
            <a:spLocks noChangeArrowheads="1"/>
          </p:cNvSpPr>
          <p:nvPr/>
        </p:nvSpPr>
        <p:spPr bwMode="auto">
          <a:xfrm>
            <a:off x="4953000" y="361890"/>
            <a:ext cx="1521570"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Mt. </a:t>
            </a: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Hermon</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36" name="Text Box 1042"/>
          <p:cNvSpPr txBox="1">
            <a:spLocks noChangeArrowheads="1"/>
          </p:cNvSpPr>
          <p:nvPr/>
        </p:nvSpPr>
        <p:spPr bwMode="auto">
          <a:xfrm>
            <a:off x="1507851" y="5562600"/>
            <a:ext cx="931537" cy="707886"/>
          </a:xfrm>
          <a:prstGeom prst="rect">
            <a:avLst/>
          </a:prstGeom>
          <a:noFill/>
          <a:ln w="9525">
            <a:noFill/>
            <a:miter lim="800000"/>
            <a:headEnd/>
            <a:tailEnd/>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Nebi</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Samwil</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37" name="Oval 36"/>
          <p:cNvSpPr/>
          <p:nvPr/>
        </p:nvSpPr>
        <p:spPr>
          <a:xfrm>
            <a:off x="2590800" y="3733800"/>
            <a:ext cx="1676400" cy="1371600"/>
          </a:xfrm>
          <a:prstGeom prst="ellipse">
            <a:avLst/>
          </a:prstGeom>
          <a:noFill/>
          <a:ln w="22225" cap="flat" cmpd="sng" algn="ctr">
            <a:solidFill>
              <a:srgbClr val="FFFFFF"/>
            </a:solidFill>
            <a:prstDash val="solid"/>
            <a:round/>
            <a:headEnd type="none" w="med" len="med"/>
            <a:tailEnd type="none" w="med" len="med"/>
          </a:ln>
          <a:effectLst>
            <a:glow rad="50800">
              <a:srgbClr val="000000">
                <a:alpha val="60000"/>
              </a:srgbClr>
            </a:glow>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itchFamily="34" charset="0"/>
              <a:ea typeface="+mn-ea"/>
              <a:cs typeface="+mn-cs"/>
            </a:endParaRPr>
          </a:p>
        </p:txBody>
      </p:sp>
      <p:sp>
        <p:nvSpPr>
          <p:cNvPr id="38" name="Oval 37"/>
          <p:cNvSpPr/>
          <p:nvPr/>
        </p:nvSpPr>
        <p:spPr>
          <a:xfrm>
            <a:off x="2362200" y="5867400"/>
            <a:ext cx="1295400" cy="652272"/>
          </a:xfrm>
          <a:prstGeom prst="ellipse">
            <a:avLst/>
          </a:prstGeom>
          <a:noFill/>
          <a:ln w="22225" cap="flat" cmpd="sng" algn="ctr">
            <a:solidFill>
              <a:srgbClr val="FFFFFF"/>
            </a:solidFill>
            <a:prstDash val="solid"/>
            <a:round/>
            <a:headEnd type="none" w="med" len="med"/>
            <a:tailEnd type="none" w="med" len="med"/>
          </a:ln>
          <a:effectLst>
            <a:glow rad="50800">
              <a:srgbClr val="000000">
                <a:alpha val="60000"/>
              </a:srgbClr>
            </a:glow>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itchFamily="34" charset="0"/>
              <a:ea typeface="+mn-ea"/>
              <a:cs typeface="+mn-cs"/>
            </a:endParaRPr>
          </a:p>
        </p:txBody>
      </p:sp>
      <p:sp>
        <p:nvSpPr>
          <p:cNvPr id="39" name="Oval 38"/>
          <p:cNvSpPr/>
          <p:nvPr/>
        </p:nvSpPr>
        <p:spPr>
          <a:xfrm>
            <a:off x="4724400" y="762000"/>
            <a:ext cx="457200" cy="457200"/>
          </a:xfrm>
          <a:prstGeom prst="ellipse">
            <a:avLst/>
          </a:prstGeom>
          <a:noFill/>
          <a:ln w="22225" cap="flat" cmpd="sng" algn="ctr">
            <a:solidFill>
              <a:srgbClr val="FFFFFF"/>
            </a:solidFill>
            <a:prstDash val="solid"/>
            <a:round/>
            <a:headEnd type="none" w="med" len="med"/>
            <a:tailEnd type="none" w="med" len="med"/>
          </a:ln>
          <a:effectLst>
            <a:glow rad="50800">
              <a:srgbClr val="000000">
                <a:alpha val="60000"/>
              </a:srgbClr>
            </a:glow>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itchFamily="34" charset="0"/>
              <a:ea typeface="+mn-ea"/>
              <a:cs typeface="+mn-cs"/>
            </a:endParaRPr>
          </a:p>
        </p:txBody>
      </p:sp>
      <p:sp>
        <p:nvSpPr>
          <p:cNvPr id="40" name="Oval 39"/>
          <p:cNvSpPr/>
          <p:nvPr/>
        </p:nvSpPr>
        <p:spPr>
          <a:xfrm>
            <a:off x="5715000" y="1981200"/>
            <a:ext cx="685800" cy="609600"/>
          </a:xfrm>
          <a:prstGeom prst="ellipse">
            <a:avLst/>
          </a:prstGeom>
          <a:noFill/>
          <a:ln w="22225" cap="flat" cmpd="sng" algn="ctr">
            <a:solidFill>
              <a:srgbClr val="FFFFFF"/>
            </a:solidFill>
            <a:prstDash val="solid"/>
            <a:round/>
            <a:headEnd type="none" w="med" len="med"/>
            <a:tailEnd type="none" w="med" len="med"/>
          </a:ln>
          <a:effectLst>
            <a:glow rad="50800">
              <a:srgbClr val="000000">
                <a:alpha val="60000"/>
              </a:srgbClr>
            </a:glow>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itchFamily="34" charset="0"/>
              <a:ea typeface="+mn-ea"/>
              <a:cs typeface="+mn-cs"/>
            </a:endParaRPr>
          </a:p>
        </p:txBody>
      </p:sp>
      <p:sp>
        <p:nvSpPr>
          <p:cNvPr id="41" name="Oval 40"/>
          <p:cNvSpPr/>
          <p:nvPr/>
        </p:nvSpPr>
        <p:spPr>
          <a:xfrm>
            <a:off x="7391400" y="1524000"/>
            <a:ext cx="381000" cy="381000"/>
          </a:xfrm>
          <a:prstGeom prst="ellipse">
            <a:avLst/>
          </a:prstGeom>
          <a:noFill/>
          <a:ln w="22225" cap="flat" cmpd="sng" algn="ctr">
            <a:solidFill>
              <a:srgbClr val="FFFFFF"/>
            </a:solidFill>
            <a:prstDash val="solid"/>
            <a:round/>
            <a:headEnd type="none" w="med" len="med"/>
            <a:tailEnd type="none" w="med" len="med"/>
          </a:ln>
          <a:effectLst>
            <a:glow rad="50800">
              <a:srgbClr val="000000">
                <a:alpha val="60000"/>
              </a:srgbClr>
            </a:glow>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itchFamily="34" charset="0"/>
              <a:ea typeface="+mn-ea"/>
              <a:cs typeface="+mn-cs"/>
            </a:endParaRPr>
          </a:p>
        </p:txBody>
      </p:sp>
      <p:sp>
        <p:nvSpPr>
          <p:cNvPr id="43" name="Text Box 1032"/>
          <p:cNvSpPr txBox="1">
            <a:spLocks noChangeArrowheads="1"/>
          </p:cNvSpPr>
          <p:nvPr/>
        </p:nvSpPr>
        <p:spPr bwMode="auto">
          <a:xfrm>
            <a:off x="7772400" y="1314390"/>
            <a:ext cx="849913"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et-Tell</a:t>
            </a:r>
          </a:p>
        </p:txBody>
      </p:sp>
      <p:sp>
        <p:nvSpPr>
          <p:cNvPr id="44" name="Text Box 1032"/>
          <p:cNvSpPr txBox="1">
            <a:spLocks noChangeArrowheads="1"/>
          </p:cNvSpPr>
          <p:nvPr/>
        </p:nvSpPr>
        <p:spPr bwMode="auto">
          <a:xfrm>
            <a:off x="4867978" y="1504890"/>
            <a:ext cx="861133"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Bethel</a:t>
            </a:r>
          </a:p>
        </p:txBody>
      </p:sp>
      <p:sp>
        <p:nvSpPr>
          <p:cNvPr id="45" name="Oval 44"/>
          <p:cNvSpPr/>
          <p:nvPr/>
        </p:nvSpPr>
        <p:spPr>
          <a:xfrm>
            <a:off x="6400800" y="1219200"/>
            <a:ext cx="304800" cy="304800"/>
          </a:xfrm>
          <a:prstGeom prst="ellipse">
            <a:avLst/>
          </a:prstGeom>
          <a:noFill/>
          <a:ln w="22225" cap="flat" cmpd="sng" algn="ctr">
            <a:solidFill>
              <a:srgbClr val="FFFFFF"/>
            </a:solidFill>
            <a:prstDash val="solid"/>
            <a:round/>
            <a:headEnd type="none" w="med" len="med"/>
            <a:tailEnd type="none" w="med" len="med"/>
          </a:ln>
          <a:effectLst>
            <a:glow rad="50800">
              <a:srgbClr val="000000">
                <a:alpha val="60000"/>
              </a:srgbClr>
            </a:glow>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itchFamily="34" charset="0"/>
              <a:ea typeface="+mn-ea"/>
              <a:cs typeface="+mn-cs"/>
            </a:endParaRPr>
          </a:p>
        </p:txBody>
      </p:sp>
      <p:sp>
        <p:nvSpPr>
          <p:cNvPr id="46" name="Text Box 1040"/>
          <p:cNvSpPr txBox="1">
            <a:spLocks noChangeArrowheads="1"/>
          </p:cNvSpPr>
          <p:nvPr/>
        </p:nvSpPr>
        <p:spPr bwMode="auto">
          <a:xfrm>
            <a:off x="6553200" y="866745"/>
            <a:ext cx="1291507"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Baal </a:t>
            </a: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Hazor</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Tree>
    <p:extLst>
      <p:ext uri="{BB962C8B-B14F-4D97-AF65-F5344CB8AC3E}">
        <p14:creationId xmlns:p14="http://schemas.microsoft.com/office/powerpoint/2010/main" val="34721328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ba and Michmash from southwest, tb09270619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262"/>
            <a:ext cx="9144000" cy="6126480"/>
          </a:xfrm>
          <a:prstGeom prst="rect">
            <a:avLst/>
          </a:prstGeom>
        </p:spPr>
      </p:pic>
      <p:sp>
        <p:nvSpPr>
          <p:cNvPr id="2" name="Text Placeholder 1"/>
          <p:cNvSpPr>
            <a:spLocks noGrp="1"/>
          </p:cNvSpPr>
          <p:nvPr>
            <p:ph type="body" sz="quarter" idx="10"/>
          </p:nvPr>
        </p:nvSpPr>
        <p:spPr/>
        <p:txBody>
          <a:bodyPr/>
          <a:lstStyle/>
          <a:p>
            <a:r>
              <a:rPr lang="en-US" dirty="0"/>
              <a:t>Geba and Michmash (from the southwest)</a:t>
            </a:r>
          </a:p>
        </p:txBody>
      </p:sp>
      <p:sp>
        <p:nvSpPr>
          <p:cNvPr id="3" name="Text Placeholder 2"/>
          <p:cNvSpPr>
            <a:spLocks noGrp="1"/>
          </p:cNvSpPr>
          <p:nvPr>
            <p:ph type="body" sz="quarter" idx="12"/>
          </p:nvPr>
        </p:nvSpPr>
        <p:spPr/>
        <p:txBody>
          <a:bodyPr/>
          <a:lstStyle/>
          <a:p>
            <a:r>
              <a:rPr lang="en-US" dirty="0"/>
              <a:t>2:24</a:t>
            </a:r>
          </a:p>
        </p:txBody>
      </p:sp>
      <p:sp>
        <p:nvSpPr>
          <p:cNvPr id="4" name="Title 3"/>
          <p:cNvSpPr>
            <a:spLocks noGrp="1"/>
          </p:cNvSpPr>
          <p:nvPr>
            <p:ph type="title"/>
          </p:nvPr>
        </p:nvSpPr>
        <p:spPr/>
        <p:txBody>
          <a:bodyPr/>
          <a:lstStyle/>
          <a:p>
            <a:r>
              <a:rPr lang="en-US" dirty="0"/>
              <a:t>They came to the hill of </a:t>
            </a:r>
            <a:r>
              <a:rPr lang="en-US" dirty="0" err="1"/>
              <a:t>Ammah</a:t>
            </a:r>
            <a:r>
              <a:rPr lang="en-US" dirty="0"/>
              <a:t>, that lies before </a:t>
            </a:r>
            <a:r>
              <a:rPr lang="en-US" dirty="0" err="1"/>
              <a:t>Giah</a:t>
            </a:r>
            <a:r>
              <a:rPr lang="en-US" dirty="0"/>
              <a:t> by the way of the wilderness of Gibeon</a:t>
            </a:r>
          </a:p>
        </p:txBody>
      </p:sp>
    </p:spTree>
    <p:extLst>
      <p:ext uri="{BB962C8B-B14F-4D97-AF65-F5344CB8AC3E}">
        <p14:creationId xmlns:p14="http://schemas.microsoft.com/office/powerpoint/2010/main" val="18960120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ba and Michmash from southwest, tb09270619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126480"/>
          </a:xfrm>
          <a:prstGeom prst="rect">
            <a:avLst/>
          </a:prstGeom>
        </p:spPr>
      </p:pic>
      <p:sp>
        <p:nvSpPr>
          <p:cNvPr id="2" name="Text Placeholder 1"/>
          <p:cNvSpPr>
            <a:spLocks noGrp="1"/>
          </p:cNvSpPr>
          <p:nvPr>
            <p:ph type="body" sz="quarter" idx="10"/>
          </p:nvPr>
        </p:nvSpPr>
        <p:spPr/>
        <p:txBody>
          <a:bodyPr/>
          <a:lstStyle/>
          <a:p>
            <a:r>
              <a:rPr lang="en-US" dirty="0"/>
              <a:t>Geba and Michmash (from the southwest)</a:t>
            </a:r>
          </a:p>
        </p:txBody>
      </p:sp>
      <p:sp>
        <p:nvSpPr>
          <p:cNvPr id="3" name="Text Placeholder 2"/>
          <p:cNvSpPr>
            <a:spLocks noGrp="1"/>
          </p:cNvSpPr>
          <p:nvPr>
            <p:ph type="body" sz="quarter" idx="12"/>
          </p:nvPr>
        </p:nvSpPr>
        <p:spPr/>
        <p:txBody>
          <a:bodyPr/>
          <a:lstStyle/>
          <a:p>
            <a:r>
              <a:rPr lang="en-US" dirty="0"/>
              <a:t>2:24</a:t>
            </a:r>
          </a:p>
        </p:txBody>
      </p:sp>
      <p:sp>
        <p:nvSpPr>
          <p:cNvPr id="4" name="Title 3"/>
          <p:cNvSpPr>
            <a:spLocks noGrp="1"/>
          </p:cNvSpPr>
          <p:nvPr>
            <p:ph type="title"/>
          </p:nvPr>
        </p:nvSpPr>
        <p:spPr/>
        <p:txBody>
          <a:bodyPr/>
          <a:lstStyle/>
          <a:p>
            <a:r>
              <a:rPr lang="en-US" dirty="0"/>
              <a:t>They came to the hill of </a:t>
            </a:r>
            <a:r>
              <a:rPr lang="en-US" dirty="0" err="1"/>
              <a:t>Ammah</a:t>
            </a:r>
            <a:r>
              <a:rPr lang="en-US" dirty="0"/>
              <a:t>, that lies before </a:t>
            </a:r>
            <a:r>
              <a:rPr lang="en-US" dirty="0" err="1"/>
              <a:t>Giah</a:t>
            </a:r>
            <a:r>
              <a:rPr lang="en-US" dirty="0"/>
              <a:t> by the way of the wilderness of Gibeon</a:t>
            </a:r>
          </a:p>
        </p:txBody>
      </p:sp>
      <p:sp>
        <p:nvSpPr>
          <p:cNvPr id="9" name="Text Box 15"/>
          <p:cNvSpPr txBox="1">
            <a:spLocks noChangeArrowheads="1"/>
          </p:cNvSpPr>
          <p:nvPr/>
        </p:nvSpPr>
        <p:spPr bwMode="auto">
          <a:xfrm>
            <a:off x="3332001" y="3823023"/>
            <a:ext cx="732893"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Geba</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0" name="Text Box 15"/>
          <p:cNvSpPr txBox="1">
            <a:spLocks noChangeArrowheads="1"/>
          </p:cNvSpPr>
          <p:nvPr/>
        </p:nvSpPr>
        <p:spPr bwMode="auto">
          <a:xfrm>
            <a:off x="5125741" y="2097164"/>
            <a:ext cx="1271502"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Michmash</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1" name="Line 1033">
            <a:extLst>
              <a:ext uri="{FF2B5EF4-FFF2-40B4-BE49-F238E27FC236}">
                <a16:creationId xmlns:a16="http://schemas.microsoft.com/office/drawing/2014/main" id="{2396B3F2-0D52-498C-9F5D-28E3C88E8CDA}"/>
              </a:ext>
            </a:extLst>
          </p:cNvPr>
          <p:cNvSpPr>
            <a:spLocks noChangeShapeType="1"/>
          </p:cNvSpPr>
          <p:nvPr/>
        </p:nvSpPr>
        <p:spPr bwMode="auto">
          <a:xfrm>
            <a:off x="5761492" y="2508942"/>
            <a:ext cx="0" cy="67324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itchFamily="34" charset="0"/>
              <a:cs typeface="+mn-cs"/>
            </a:endParaRPr>
          </a:p>
        </p:txBody>
      </p:sp>
    </p:spTree>
    <p:extLst>
      <p:ext uri="{BB962C8B-B14F-4D97-AF65-F5344CB8AC3E}">
        <p14:creationId xmlns:p14="http://schemas.microsoft.com/office/powerpoint/2010/main" val="21411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rmel, with Main to S, dad21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1168"/>
            <a:ext cx="9144000" cy="6455664"/>
          </a:xfrm>
          <a:prstGeom prst="rect">
            <a:avLst/>
          </a:prstGeom>
        </p:spPr>
      </p:pic>
      <p:sp>
        <p:nvSpPr>
          <p:cNvPr id="2" name="Text Placeholder 1"/>
          <p:cNvSpPr>
            <a:spLocks noGrp="1"/>
          </p:cNvSpPr>
          <p:nvPr>
            <p:ph type="body" sz="quarter" idx="10"/>
          </p:nvPr>
        </p:nvSpPr>
        <p:spPr/>
        <p:txBody>
          <a:bodyPr/>
          <a:lstStyle/>
          <a:p>
            <a:r>
              <a:rPr lang="en-US" dirty="0"/>
              <a:t>Carmel, with a view to </a:t>
            </a:r>
            <a:r>
              <a:rPr lang="en-US" dirty="0" err="1"/>
              <a:t>Maon</a:t>
            </a:r>
            <a:r>
              <a:rPr lang="en-US" dirty="0"/>
              <a:t> (from the north)</a:t>
            </a:r>
          </a:p>
        </p:txBody>
      </p:sp>
      <p:sp>
        <p:nvSpPr>
          <p:cNvPr id="3" name="Text Placeholder 2"/>
          <p:cNvSpPr>
            <a:spLocks noGrp="1"/>
          </p:cNvSpPr>
          <p:nvPr>
            <p:ph type="body" sz="quarter" idx="12"/>
          </p:nvPr>
        </p:nvSpPr>
        <p:spPr/>
        <p:txBody>
          <a:bodyPr/>
          <a:lstStyle/>
          <a:p>
            <a:r>
              <a:rPr lang="en-US" dirty="0"/>
              <a:t>2:2</a:t>
            </a:r>
          </a:p>
        </p:txBody>
      </p:sp>
      <p:sp>
        <p:nvSpPr>
          <p:cNvPr id="4" name="Title 3"/>
          <p:cNvSpPr>
            <a:spLocks noGrp="1"/>
          </p:cNvSpPr>
          <p:nvPr>
            <p:ph type="title"/>
          </p:nvPr>
        </p:nvSpPr>
        <p:spPr/>
        <p:txBody>
          <a:bodyPr/>
          <a:lstStyle/>
          <a:p>
            <a:r>
              <a:rPr lang="en-US" dirty="0"/>
              <a:t>David went and his two wives . . . Ahinoam of Jezreel and Abigail the wife of Nabal the Carmelite</a:t>
            </a:r>
          </a:p>
        </p:txBody>
      </p:sp>
    </p:spTree>
    <p:extLst>
      <p:ext uri="{BB962C8B-B14F-4D97-AF65-F5344CB8AC3E}">
        <p14:creationId xmlns:p14="http://schemas.microsoft.com/office/powerpoint/2010/main" val="207063081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Michmash and the Pass (aerial view from the southeast)</a:t>
            </a:r>
          </a:p>
        </p:txBody>
      </p:sp>
      <p:sp>
        <p:nvSpPr>
          <p:cNvPr id="3" name="Text Placeholder 2"/>
          <p:cNvSpPr>
            <a:spLocks noGrp="1"/>
          </p:cNvSpPr>
          <p:nvPr>
            <p:ph type="body" sz="quarter" idx="12"/>
          </p:nvPr>
        </p:nvSpPr>
        <p:spPr/>
        <p:txBody>
          <a:bodyPr/>
          <a:lstStyle/>
          <a:p>
            <a:r>
              <a:rPr lang="en-US" dirty="0"/>
              <a:t>2:24</a:t>
            </a:r>
          </a:p>
        </p:txBody>
      </p:sp>
      <p:sp>
        <p:nvSpPr>
          <p:cNvPr id="4" name="Title 3"/>
          <p:cNvSpPr>
            <a:spLocks noGrp="1"/>
          </p:cNvSpPr>
          <p:nvPr>
            <p:ph type="title"/>
          </p:nvPr>
        </p:nvSpPr>
        <p:spPr/>
        <p:txBody>
          <a:bodyPr/>
          <a:lstStyle/>
          <a:p>
            <a:r>
              <a:rPr lang="en-US" dirty="0"/>
              <a:t>They came to the hill of </a:t>
            </a:r>
            <a:r>
              <a:rPr lang="en-US" dirty="0" err="1"/>
              <a:t>Ammah</a:t>
            </a:r>
            <a:r>
              <a:rPr lang="en-US" dirty="0"/>
              <a:t>, that lies before </a:t>
            </a:r>
            <a:r>
              <a:rPr lang="en-US" dirty="0" err="1"/>
              <a:t>Giah</a:t>
            </a:r>
            <a:r>
              <a:rPr lang="en-US" dirty="0"/>
              <a:t> by the way of the wilderness of Gibeon</a:t>
            </a:r>
          </a:p>
        </p:txBody>
      </p:sp>
    </p:spTree>
    <p:extLst>
      <p:ext uri="{BB962C8B-B14F-4D97-AF65-F5344CB8AC3E}">
        <p14:creationId xmlns:p14="http://schemas.microsoft.com/office/powerpoint/2010/main" val="38936132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Michmash and the Pass (aerial view from the southeast)</a:t>
            </a:r>
          </a:p>
        </p:txBody>
      </p:sp>
      <p:sp>
        <p:nvSpPr>
          <p:cNvPr id="3" name="Text Placeholder 2"/>
          <p:cNvSpPr>
            <a:spLocks noGrp="1"/>
          </p:cNvSpPr>
          <p:nvPr>
            <p:ph type="body" sz="quarter" idx="12"/>
          </p:nvPr>
        </p:nvSpPr>
        <p:spPr/>
        <p:txBody>
          <a:bodyPr/>
          <a:lstStyle/>
          <a:p>
            <a:r>
              <a:rPr lang="en-US" dirty="0"/>
              <a:t>2:24</a:t>
            </a:r>
          </a:p>
        </p:txBody>
      </p:sp>
      <p:sp>
        <p:nvSpPr>
          <p:cNvPr id="4" name="Title 3"/>
          <p:cNvSpPr>
            <a:spLocks noGrp="1"/>
          </p:cNvSpPr>
          <p:nvPr>
            <p:ph type="title"/>
          </p:nvPr>
        </p:nvSpPr>
        <p:spPr/>
        <p:txBody>
          <a:bodyPr/>
          <a:lstStyle/>
          <a:p>
            <a:r>
              <a:rPr lang="en-US" dirty="0"/>
              <a:t>They came to the hill of </a:t>
            </a:r>
            <a:r>
              <a:rPr lang="en-US" dirty="0" err="1"/>
              <a:t>Ammah</a:t>
            </a:r>
            <a:r>
              <a:rPr lang="en-US" dirty="0"/>
              <a:t>, that lies before </a:t>
            </a:r>
            <a:r>
              <a:rPr lang="en-US" dirty="0" err="1"/>
              <a:t>Giah</a:t>
            </a:r>
            <a:r>
              <a:rPr lang="en-US" dirty="0"/>
              <a:t> by the way of the wilderness of Gibeon</a:t>
            </a:r>
          </a:p>
        </p:txBody>
      </p:sp>
      <p:sp>
        <p:nvSpPr>
          <p:cNvPr id="6" name="Line 7"/>
          <p:cNvSpPr>
            <a:spLocks noChangeShapeType="1"/>
          </p:cNvSpPr>
          <p:nvPr/>
        </p:nvSpPr>
        <p:spPr bwMode="auto">
          <a:xfrm flipV="1">
            <a:off x="3581400" y="5105400"/>
            <a:ext cx="1066800" cy="152400"/>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a:ea typeface="+mn-ea"/>
              <a:cs typeface="+mn-cs"/>
            </a:endParaRPr>
          </a:p>
        </p:txBody>
      </p:sp>
      <p:sp>
        <p:nvSpPr>
          <p:cNvPr id="7" name="Text Box 8"/>
          <p:cNvSpPr txBox="1">
            <a:spLocks noChangeArrowheads="1"/>
          </p:cNvSpPr>
          <p:nvPr/>
        </p:nvSpPr>
        <p:spPr bwMode="auto">
          <a:xfrm>
            <a:off x="1676400" y="4933890"/>
            <a:ext cx="1936823" cy="400110"/>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000" dirty="0">
                <a:solidFill>
                  <a:prstClr val="white"/>
                </a:solidFill>
                <a:effectLst>
                  <a:glow rad="76200">
                    <a:prstClr val="black">
                      <a:alpha val="60000"/>
                    </a:prstClr>
                  </a:glow>
                </a:effectLst>
                <a:cs typeface="Calibri" pitchFamily="34" charset="0"/>
              </a:rPr>
              <a:t>Wadi es-Suwenit</a:t>
            </a:r>
          </a:p>
        </p:txBody>
      </p:sp>
      <p:sp>
        <p:nvSpPr>
          <p:cNvPr id="8" name="Text Box 9"/>
          <p:cNvSpPr txBox="1">
            <a:spLocks noChangeArrowheads="1"/>
          </p:cNvSpPr>
          <p:nvPr/>
        </p:nvSpPr>
        <p:spPr bwMode="auto">
          <a:xfrm>
            <a:off x="2056012" y="3486090"/>
            <a:ext cx="1083245" cy="400110"/>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000" dirty="0">
                <a:solidFill>
                  <a:prstClr val="white"/>
                </a:solidFill>
                <a:effectLst>
                  <a:glow rad="76200">
                    <a:prstClr val="black">
                      <a:alpha val="60000"/>
                    </a:prstClr>
                  </a:glow>
                </a:effectLst>
                <a:cs typeface="Calibri" pitchFamily="34" charset="0"/>
              </a:rPr>
              <a:t>The Pass</a:t>
            </a:r>
          </a:p>
        </p:txBody>
      </p:sp>
      <p:sp>
        <p:nvSpPr>
          <p:cNvPr id="9" name="Text Box 10"/>
          <p:cNvSpPr txBox="1">
            <a:spLocks noChangeArrowheads="1"/>
          </p:cNvSpPr>
          <p:nvPr/>
        </p:nvSpPr>
        <p:spPr bwMode="auto">
          <a:xfrm>
            <a:off x="7645238" y="3257490"/>
            <a:ext cx="1271502" cy="400110"/>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000" dirty="0" err="1">
                <a:solidFill>
                  <a:prstClr val="white"/>
                </a:solidFill>
                <a:effectLst>
                  <a:glow rad="76200">
                    <a:prstClr val="black">
                      <a:alpha val="60000"/>
                    </a:prstClr>
                  </a:glow>
                </a:effectLst>
                <a:cs typeface="Calibri" pitchFamily="34" charset="0"/>
              </a:rPr>
              <a:t>Michmash</a:t>
            </a:r>
            <a:endParaRPr lang="en-US" sz="2000" dirty="0">
              <a:solidFill>
                <a:prstClr val="white"/>
              </a:solidFill>
              <a:effectLst>
                <a:glow rad="76200">
                  <a:prstClr val="black">
                    <a:alpha val="60000"/>
                  </a:prstClr>
                </a:glow>
              </a:effectLst>
              <a:cs typeface="Calibri" pitchFamily="34" charset="0"/>
            </a:endParaRPr>
          </a:p>
        </p:txBody>
      </p:sp>
      <p:sp>
        <p:nvSpPr>
          <p:cNvPr id="12" name="Oval 11"/>
          <p:cNvSpPr/>
          <p:nvPr/>
        </p:nvSpPr>
        <p:spPr>
          <a:xfrm>
            <a:off x="6477000" y="3505200"/>
            <a:ext cx="1447800" cy="990600"/>
          </a:xfrm>
          <a:prstGeom prst="ellips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a:ea typeface="+mn-ea"/>
              <a:cs typeface="+mn-cs"/>
            </a:endParaRPr>
          </a:p>
        </p:txBody>
      </p:sp>
      <p:sp>
        <p:nvSpPr>
          <p:cNvPr id="13" name="Freeform 12"/>
          <p:cNvSpPr/>
          <p:nvPr/>
        </p:nvSpPr>
        <p:spPr>
          <a:xfrm>
            <a:off x="662634" y="3768966"/>
            <a:ext cx="3823948" cy="96640"/>
          </a:xfrm>
          <a:custGeom>
            <a:avLst/>
            <a:gdLst>
              <a:gd name="connsiteX0" fmla="*/ 0 w 3823948"/>
              <a:gd name="connsiteY0" fmla="*/ 27612 h 96640"/>
              <a:gd name="connsiteX1" fmla="*/ 1201023 w 3823948"/>
              <a:gd name="connsiteY1" fmla="*/ 82835 h 96640"/>
              <a:gd name="connsiteX2" fmla="*/ 1849852 w 3823948"/>
              <a:gd name="connsiteY2" fmla="*/ 96640 h 96640"/>
              <a:gd name="connsiteX3" fmla="*/ 2567705 w 3823948"/>
              <a:gd name="connsiteY3" fmla="*/ 82835 h 96640"/>
              <a:gd name="connsiteX4" fmla="*/ 3023266 w 3823948"/>
              <a:gd name="connsiteY4" fmla="*/ 69029 h 96640"/>
              <a:gd name="connsiteX5" fmla="*/ 3658290 w 3823948"/>
              <a:gd name="connsiteY5" fmla="*/ 41417 h 96640"/>
              <a:gd name="connsiteX6" fmla="*/ 3823948 w 3823948"/>
              <a:gd name="connsiteY6" fmla="*/ 0 h 9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948" h="96640">
                <a:moveTo>
                  <a:pt x="0" y="27612"/>
                </a:moveTo>
                <a:lnTo>
                  <a:pt x="1201023" y="82835"/>
                </a:lnTo>
                <a:cubicBezTo>
                  <a:pt x="1509332" y="94340"/>
                  <a:pt x="1622072" y="96640"/>
                  <a:pt x="1849852" y="96640"/>
                </a:cubicBezTo>
                <a:cubicBezTo>
                  <a:pt x="2077632" y="96640"/>
                  <a:pt x="2567705" y="82835"/>
                  <a:pt x="2567705" y="82835"/>
                </a:cubicBezTo>
                <a:lnTo>
                  <a:pt x="3023266" y="69029"/>
                </a:lnTo>
                <a:cubicBezTo>
                  <a:pt x="3205030" y="62126"/>
                  <a:pt x="3524843" y="52922"/>
                  <a:pt x="3658290" y="41417"/>
                </a:cubicBezTo>
                <a:cubicBezTo>
                  <a:pt x="3791737" y="29912"/>
                  <a:pt x="3823948" y="0"/>
                  <a:pt x="3823948" y="0"/>
                </a:cubicBezTo>
              </a:path>
            </a:pathLst>
          </a:custGeom>
          <a:noFill/>
          <a:ln w="22225" cap="flat" cmpd="sng" algn="ctr">
            <a:solidFill>
              <a:sysClr val="window" lastClr="FFFFFF"/>
            </a:solidFill>
            <a:prstDash val="solid"/>
            <a:round/>
            <a:headEnd type="triangl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a:ea typeface="+mn-ea"/>
              <a:cs typeface="+mn-cs"/>
            </a:endParaRPr>
          </a:p>
        </p:txBody>
      </p:sp>
      <p:sp>
        <p:nvSpPr>
          <p:cNvPr id="14" name="Line 7"/>
          <p:cNvSpPr>
            <a:spLocks noChangeShapeType="1"/>
          </p:cNvSpPr>
          <p:nvPr/>
        </p:nvSpPr>
        <p:spPr bwMode="auto">
          <a:xfrm flipH="1" flipV="1">
            <a:off x="152400" y="4038600"/>
            <a:ext cx="381000" cy="228600"/>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a:ea typeface="+mn-ea"/>
              <a:cs typeface="+mn-cs"/>
            </a:endParaRPr>
          </a:p>
        </p:txBody>
      </p:sp>
      <p:sp>
        <p:nvSpPr>
          <p:cNvPr id="15" name="Text Box 8"/>
          <p:cNvSpPr txBox="1">
            <a:spLocks noChangeArrowheads="1"/>
          </p:cNvSpPr>
          <p:nvPr/>
        </p:nvSpPr>
        <p:spPr bwMode="auto">
          <a:xfrm>
            <a:off x="486908" y="4095690"/>
            <a:ext cx="732893" cy="400110"/>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000" dirty="0" err="1">
                <a:solidFill>
                  <a:prstClr val="white"/>
                </a:solidFill>
                <a:effectLst>
                  <a:glow rad="76200">
                    <a:prstClr val="black">
                      <a:alpha val="60000"/>
                    </a:prstClr>
                  </a:glow>
                </a:effectLst>
                <a:cs typeface="Calibri" pitchFamily="34" charset="0"/>
              </a:rPr>
              <a:t>Geba</a:t>
            </a:r>
            <a:endParaRPr lang="en-US" sz="2000" dirty="0">
              <a:solidFill>
                <a:prstClr val="white"/>
              </a:solidFill>
              <a:effectLst>
                <a:glow rad="76200">
                  <a:prstClr val="black">
                    <a:alpha val="60000"/>
                  </a:prstClr>
                </a:glow>
              </a:effectLst>
              <a:cs typeface="Calibri" pitchFamily="34" charset="0"/>
            </a:endParaRPr>
          </a:p>
        </p:txBody>
      </p:sp>
    </p:spTree>
    <p:extLst>
      <p:ext uri="{BB962C8B-B14F-4D97-AF65-F5344CB8AC3E}">
        <p14:creationId xmlns:p14="http://schemas.microsoft.com/office/powerpoint/2010/main" val="5204111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8C6EC2-067D-419D-974E-3FCAD4A79D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5488"/>
            <a:ext cx="9144000" cy="5907024"/>
          </a:xfrm>
          <a:prstGeom prst="rect">
            <a:avLst/>
          </a:prstGeom>
        </p:spPr>
      </p:pic>
      <p:sp>
        <p:nvSpPr>
          <p:cNvPr id="2" name="Text Placeholder 1"/>
          <p:cNvSpPr>
            <a:spLocks noGrp="1"/>
          </p:cNvSpPr>
          <p:nvPr>
            <p:ph type="body" sz="quarter" idx="10"/>
          </p:nvPr>
        </p:nvSpPr>
        <p:spPr/>
        <p:txBody>
          <a:bodyPr/>
          <a:lstStyle/>
          <a:p>
            <a:r>
              <a:rPr lang="en-US" dirty="0"/>
              <a:t>Relief of the invasion of a mountainous country (sketch)</a:t>
            </a:r>
          </a:p>
        </p:txBody>
      </p:sp>
      <p:sp>
        <p:nvSpPr>
          <p:cNvPr id="3" name="Text Placeholder 2"/>
          <p:cNvSpPr>
            <a:spLocks noGrp="1"/>
          </p:cNvSpPr>
          <p:nvPr>
            <p:ph type="body" sz="quarter" idx="12"/>
          </p:nvPr>
        </p:nvSpPr>
        <p:spPr/>
        <p:txBody>
          <a:bodyPr/>
          <a:lstStyle/>
          <a:p>
            <a:r>
              <a:rPr lang="en-US" dirty="0"/>
              <a:t>2:25</a:t>
            </a:r>
          </a:p>
        </p:txBody>
      </p:sp>
      <p:sp>
        <p:nvSpPr>
          <p:cNvPr id="4" name="Title 3"/>
          <p:cNvSpPr>
            <a:spLocks noGrp="1"/>
          </p:cNvSpPr>
          <p:nvPr>
            <p:ph type="title"/>
          </p:nvPr>
        </p:nvSpPr>
        <p:spPr/>
        <p:txBody>
          <a:bodyPr/>
          <a:lstStyle/>
          <a:p>
            <a:r>
              <a:rPr lang="en-US" dirty="0"/>
              <a:t>Then the Benjamites gathered together with Abner on top of a certain hill</a:t>
            </a:r>
          </a:p>
        </p:txBody>
      </p:sp>
    </p:spTree>
    <p:extLst>
      <p:ext uri="{BB962C8B-B14F-4D97-AF65-F5344CB8AC3E}">
        <p14:creationId xmlns:p14="http://schemas.microsoft.com/office/powerpoint/2010/main" val="323335151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Bronze swords and daggers, from </a:t>
            </a:r>
            <a:r>
              <a:rPr lang="en-US" dirty="0" err="1"/>
              <a:t>Lorestan</a:t>
            </a:r>
            <a:r>
              <a:rPr lang="en-US" dirty="0"/>
              <a:t>, early 1st millennium BC</a:t>
            </a:r>
          </a:p>
        </p:txBody>
      </p:sp>
      <p:sp>
        <p:nvSpPr>
          <p:cNvPr id="3" name="Text Placeholder 2"/>
          <p:cNvSpPr>
            <a:spLocks noGrp="1"/>
          </p:cNvSpPr>
          <p:nvPr>
            <p:ph type="body" sz="quarter" idx="12"/>
          </p:nvPr>
        </p:nvSpPr>
        <p:spPr/>
        <p:txBody>
          <a:bodyPr/>
          <a:lstStyle/>
          <a:p>
            <a:r>
              <a:rPr lang="en-US" dirty="0"/>
              <a:t>2:26</a:t>
            </a:r>
          </a:p>
        </p:txBody>
      </p:sp>
      <p:sp>
        <p:nvSpPr>
          <p:cNvPr id="4" name="Title 3"/>
          <p:cNvSpPr>
            <a:spLocks noGrp="1"/>
          </p:cNvSpPr>
          <p:nvPr>
            <p:ph type="title"/>
          </p:nvPr>
        </p:nvSpPr>
        <p:spPr/>
        <p:txBody>
          <a:bodyPr/>
          <a:lstStyle/>
          <a:p>
            <a:r>
              <a:rPr lang="en-US" dirty="0"/>
              <a:t>And Abner called to Joab and said, “Shall the sword devour forever?”</a:t>
            </a:r>
          </a:p>
        </p:txBody>
      </p:sp>
      <p:pic>
        <p:nvPicPr>
          <p:cNvPr id="6146" name="Picture 2" descr="C:\Users\Kris\Documents\Bolen\PCB size\19 Persia-pcb\National Museum of Iran\Daggers, bronze, from Lorestan, 1st millennium BC, tb05141839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5688"/>
            <a:ext cx="9144000" cy="4745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1458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Bitter herbs eaten at a Passover Seder</a:t>
            </a:r>
          </a:p>
        </p:txBody>
      </p:sp>
      <p:sp>
        <p:nvSpPr>
          <p:cNvPr id="3" name="Text Placeholder 2"/>
          <p:cNvSpPr>
            <a:spLocks noGrp="1"/>
          </p:cNvSpPr>
          <p:nvPr>
            <p:ph type="body" sz="quarter" idx="12"/>
          </p:nvPr>
        </p:nvSpPr>
        <p:spPr/>
        <p:txBody>
          <a:bodyPr/>
          <a:lstStyle/>
          <a:p>
            <a:r>
              <a:rPr lang="en-US" dirty="0"/>
              <a:t>2:26</a:t>
            </a:r>
          </a:p>
        </p:txBody>
      </p:sp>
      <p:sp>
        <p:nvSpPr>
          <p:cNvPr id="4" name="Title 3"/>
          <p:cNvSpPr>
            <a:spLocks noGrp="1"/>
          </p:cNvSpPr>
          <p:nvPr>
            <p:ph type="title"/>
          </p:nvPr>
        </p:nvSpPr>
        <p:spPr/>
        <p:txBody>
          <a:bodyPr/>
          <a:lstStyle/>
          <a:p>
            <a:r>
              <a:rPr lang="en-US" dirty="0"/>
              <a:t>Do you not know that it will be bitter in the end?</a:t>
            </a:r>
          </a:p>
        </p:txBody>
      </p:sp>
      <p:pic>
        <p:nvPicPr>
          <p:cNvPr id="7170" name="Picture 2" descr="C:\Users\Kris\Documents\Bolen\01b PLBL, PCB size\17 Cultural Images of the Holy Land\Jewish Holidays\Passover seder bitter herbs and mortar, tb042305384.jpg"/>
          <p:cNvPicPr>
            <a:picLocks noChangeAspect="1" noChangeArrowheads="1"/>
          </p:cNvPicPr>
          <p:nvPr/>
        </p:nvPicPr>
        <p:blipFill rotWithShape="1">
          <a:blip r:embed="rId3">
            <a:extLst>
              <a:ext uri="{28A0092B-C50C-407E-A947-70E740481C1C}">
                <a14:useLocalDpi xmlns:a14="http://schemas.microsoft.com/office/drawing/2010/main" val="0"/>
              </a:ext>
            </a:extLst>
          </a:blip>
          <a:srcRect l="1141"/>
          <a:stretch/>
        </p:blipFill>
        <p:spPr bwMode="auto">
          <a:xfrm>
            <a:off x="0" y="369332"/>
            <a:ext cx="9144000"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09130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iest blowing shofar, tb052201370-002.jpg"/>
          <p:cNvPicPr>
            <a:picLocks noChangeAspect="1"/>
          </p:cNvPicPr>
          <p:nvPr/>
        </p:nvPicPr>
        <p:blipFill rotWithShape="1">
          <a:blip r:embed="rId3">
            <a:extLst>
              <a:ext uri="{28A0092B-C50C-407E-A947-70E740481C1C}">
                <a14:useLocalDpi xmlns:a14="http://schemas.microsoft.com/office/drawing/2010/main" val="0"/>
              </a:ext>
            </a:extLst>
          </a:blip>
          <a:srcRect t="4167"/>
          <a:stretch/>
        </p:blipFill>
        <p:spPr>
          <a:xfrm>
            <a:off x="0" y="0"/>
            <a:ext cx="9144000" cy="6572250"/>
          </a:xfrm>
          <a:prstGeom prst="rect">
            <a:avLst/>
          </a:prstGeom>
        </p:spPr>
      </p:pic>
      <p:sp>
        <p:nvSpPr>
          <p:cNvPr id="2" name="Text Placeholder 1"/>
          <p:cNvSpPr>
            <a:spLocks noGrp="1"/>
          </p:cNvSpPr>
          <p:nvPr>
            <p:ph type="body" sz="quarter" idx="10"/>
          </p:nvPr>
        </p:nvSpPr>
        <p:spPr/>
        <p:txBody>
          <a:bodyPr/>
          <a:lstStyle/>
          <a:p>
            <a:r>
              <a:rPr lang="en-US" dirty="0"/>
              <a:t>Priest blowing a shofar</a:t>
            </a:r>
          </a:p>
        </p:txBody>
      </p:sp>
      <p:sp>
        <p:nvSpPr>
          <p:cNvPr id="3" name="Text Placeholder 2"/>
          <p:cNvSpPr>
            <a:spLocks noGrp="1"/>
          </p:cNvSpPr>
          <p:nvPr>
            <p:ph type="body" sz="quarter" idx="12"/>
          </p:nvPr>
        </p:nvSpPr>
        <p:spPr/>
        <p:txBody>
          <a:bodyPr/>
          <a:lstStyle/>
          <a:p>
            <a:r>
              <a:rPr lang="en-US" dirty="0"/>
              <a:t>2:28</a:t>
            </a:r>
          </a:p>
        </p:txBody>
      </p:sp>
      <p:sp>
        <p:nvSpPr>
          <p:cNvPr id="4" name="Title 3"/>
          <p:cNvSpPr>
            <a:spLocks noGrp="1"/>
          </p:cNvSpPr>
          <p:nvPr>
            <p:ph type="title"/>
          </p:nvPr>
        </p:nvSpPr>
        <p:spPr/>
        <p:txBody>
          <a:bodyPr/>
          <a:lstStyle/>
          <a:p>
            <a:r>
              <a:rPr lang="en-US" dirty="0"/>
              <a:t>So Joab blew the trumpet, and all the people stopped, and they no longer pursued Israel</a:t>
            </a:r>
          </a:p>
        </p:txBody>
      </p:sp>
    </p:spTree>
    <p:extLst>
      <p:ext uri="{BB962C8B-B14F-4D97-AF65-F5344CB8AC3E}">
        <p14:creationId xmlns:p14="http://schemas.microsoft.com/office/powerpoint/2010/main" val="4345620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Yemenite Jew blowing shofar, Sabbath horn, mat03283.jpg"/>
          <p:cNvPicPr>
            <a:picLocks noChangeAspect="1"/>
          </p:cNvPicPr>
          <p:nvPr/>
        </p:nvPicPr>
        <p:blipFill rotWithShape="1">
          <a:blip r:embed="rId3">
            <a:extLst>
              <a:ext uri="{28A0092B-C50C-407E-A947-70E740481C1C}">
                <a14:useLocalDpi xmlns:a14="http://schemas.microsoft.com/office/drawing/2010/main" val="0"/>
              </a:ext>
            </a:extLst>
          </a:blip>
          <a:srcRect t="7687" b="24555"/>
          <a:stretch/>
        </p:blipFill>
        <p:spPr>
          <a:xfrm>
            <a:off x="1333500" y="152399"/>
            <a:ext cx="6477000" cy="6629401"/>
          </a:xfrm>
          <a:prstGeom prst="rect">
            <a:avLst/>
          </a:prstGeom>
        </p:spPr>
      </p:pic>
      <p:sp>
        <p:nvSpPr>
          <p:cNvPr id="2" name="Text Placeholder 1"/>
          <p:cNvSpPr>
            <a:spLocks noGrp="1"/>
          </p:cNvSpPr>
          <p:nvPr>
            <p:ph type="body" sz="quarter" idx="10"/>
          </p:nvPr>
        </p:nvSpPr>
        <p:spPr/>
        <p:txBody>
          <a:bodyPr/>
          <a:lstStyle/>
          <a:p>
            <a:r>
              <a:rPr lang="en-US" dirty="0"/>
              <a:t>Yemenite Jew blowing a shofar</a:t>
            </a:r>
          </a:p>
        </p:txBody>
      </p:sp>
      <p:sp>
        <p:nvSpPr>
          <p:cNvPr id="3" name="Text Placeholder 2"/>
          <p:cNvSpPr>
            <a:spLocks noGrp="1"/>
          </p:cNvSpPr>
          <p:nvPr>
            <p:ph type="body" sz="quarter" idx="12"/>
          </p:nvPr>
        </p:nvSpPr>
        <p:spPr/>
        <p:txBody>
          <a:bodyPr/>
          <a:lstStyle/>
          <a:p>
            <a:r>
              <a:rPr lang="en-US" dirty="0"/>
              <a:t>2:28</a:t>
            </a:r>
          </a:p>
        </p:txBody>
      </p:sp>
      <p:sp>
        <p:nvSpPr>
          <p:cNvPr id="4" name="Title 3"/>
          <p:cNvSpPr>
            <a:spLocks noGrp="1"/>
          </p:cNvSpPr>
          <p:nvPr>
            <p:ph type="title"/>
          </p:nvPr>
        </p:nvSpPr>
        <p:spPr/>
        <p:txBody>
          <a:bodyPr/>
          <a:lstStyle/>
          <a:p>
            <a:r>
              <a:rPr lang="en-US" dirty="0"/>
              <a:t>So Joab blew the trumpet, and all the people stopped, and they no longer pursued Israel</a:t>
            </a:r>
          </a:p>
        </p:txBody>
      </p:sp>
    </p:spTree>
    <p:extLst>
      <p:ext uri="{BB962C8B-B14F-4D97-AF65-F5344CB8AC3E}">
        <p14:creationId xmlns:p14="http://schemas.microsoft.com/office/powerpoint/2010/main" val="29592240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ordan River aerial from west, tb0107037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Jordan Rift near the Dead Sea (aerial view from the west)</a:t>
            </a:r>
          </a:p>
        </p:txBody>
      </p:sp>
      <p:sp>
        <p:nvSpPr>
          <p:cNvPr id="3" name="Text Placeholder 2"/>
          <p:cNvSpPr>
            <a:spLocks noGrp="1"/>
          </p:cNvSpPr>
          <p:nvPr>
            <p:ph type="body" sz="quarter" idx="12"/>
          </p:nvPr>
        </p:nvSpPr>
        <p:spPr/>
        <p:txBody>
          <a:bodyPr/>
          <a:lstStyle/>
          <a:p>
            <a:r>
              <a:rPr lang="en-US" dirty="0"/>
              <a:t>2:29</a:t>
            </a:r>
          </a:p>
        </p:txBody>
      </p:sp>
      <p:sp>
        <p:nvSpPr>
          <p:cNvPr id="4" name="Title 3"/>
          <p:cNvSpPr>
            <a:spLocks noGrp="1"/>
          </p:cNvSpPr>
          <p:nvPr>
            <p:ph type="title"/>
          </p:nvPr>
        </p:nvSpPr>
        <p:spPr/>
        <p:txBody>
          <a:bodyPr/>
          <a:lstStyle/>
          <a:p>
            <a:r>
              <a:rPr lang="en-US" dirty="0"/>
              <a:t>Abner and his men travelled all that night through the Arabah and passed over the Jordan</a:t>
            </a:r>
          </a:p>
        </p:txBody>
      </p:sp>
    </p:spTree>
    <p:extLst>
      <p:ext uri="{BB962C8B-B14F-4D97-AF65-F5344CB8AC3E}">
        <p14:creationId xmlns:p14="http://schemas.microsoft.com/office/powerpoint/2010/main" val="17492383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Jordan Rift aerial from southwest, tb0107031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Jordan Rift (aerial view from the southwest)</a:t>
            </a:r>
          </a:p>
        </p:txBody>
      </p:sp>
      <p:sp>
        <p:nvSpPr>
          <p:cNvPr id="3" name="Text Placeholder 2"/>
          <p:cNvSpPr>
            <a:spLocks noGrp="1"/>
          </p:cNvSpPr>
          <p:nvPr>
            <p:ph type="body" sz="quarter" idx="12"/>
          </p:nvPr>
        </p:nvSpPr>
        <p:spPr/>
        <p:txBody>
          <a:bodyPr/>
          <a:lstStyle/>
          <a:p>
            <a:r>
              <a:rPr lang="en-US" dirty="0"/>
              <a:t>2:29</a:t>
            </a:r>
          </a:p>
        </p:txBody>
      </p:sp>
      <p:sp>
        <p:nvSpPr>
          <p:cNvPr id="4" name="Title 3"/>
          <p:cNvSpPr>
            <a:spLocks noGrp="1"/>
          </p:cNvSpPr>
          <p:nvPr>
            <p:ph type="title"/>
          </p:nvPr>
        </p:nvSpPr>
        <p:spPr/>
        <p:txBody>
          <a:bodyPr/>
          <a:lstStyle/>
          <a:p>
            <a:r>
              <a:rPr lang="en-US" dirty="0"/>
              <a:t>Abner and his men travelled all that night through the Arabah and passed over the Jordan</a:t>
            </a:r>
          </a:p>
        </p:txBody>
      </p:sp>
    </p:spTree>
    <p:extLst>
      <p:ext uri="{BB962C8B-B14F-4D97-AF65-F5344CB8AC3E}">
        <p14:creationId xmlns:p14="http://schemas.microsoft.com/office/powerpoint/2010/main" val="24673035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view of a beach&#10;&#10;Description automatically generated">
            <a:extLst>
              <a:ext uri="{FF2B5EF4-FFF2-40B4-BE49-F238E27FC236}">
                <a16:creationId xmlns:a16="http://schemas.microsoft.com/office/drawing/2014/main" id="{72EDEB34-DDAC-485D-B962-8DE27159A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7472"/>
            <a:ext cx="9144000" cy="6163056"/>
          </a:xfrm>
          <a:prstGeom prst="rect">
            <a:avLst/>
          </a:prstGeom>
        </p:spPr>
      </p:pic>
      <p:sp>
        <p:nvSpPr>
          <p:cNvPr id="2" name="Text Placeholder 1"/>
          <p:cNvSpPr>
            <a:spLocks noGrp="1"/>
          </p:cNvSpPr>
          <p:nvPr>
            <p:ph type="body" sz="quarter" idx="10"/>
          </p:nvPr>
        </p:nvSpPr>
        <p:spPr/>
        <p:txBody>
          <a:bodyPr/>
          <a:lstStyle/>
          <a:p>
            <a:r>
              <a:rPr lang="en-US" dirty="0"/>
              <a:t>Jordan River (aerial view from the south)</a:t>
            </a:r>
          </a:p>
        </p:txBody>
      </p:sp>
      <p:sp>
        <p:nvSpPr>
          <p:cNvPr id="3" name="Text Placeholder 2"/>
          <p:cNvSpPr>
            <a:spLocks noGrp="1"/>
          </p:cNvSpPr>
          <p:nvPr>
            <p:ph type="body" sz="quarter" idx="12"/>
          </p:nvPr>
        </p:nvSpPr>
        <p:spPr/>
        <p:txBody>
          <a:bodyPr/>
          <a:lstStyle/>
          <a:p>
            <a:r>
              <a:rPr lang="en-US" dirty="0"/>
              <a:t>2:29</a:t>
            </a:r>
          </a:p>
        </p:txBody>
      </p:sp>
      <p:sp>
        <p:nvSpPr>
          <p:cNvPr id="4" name="Title 3"/>
          <p:cNvSpPr>
            <a:spLocks noGrp="1"/>
          </p:cNvSpPr>
          <p:nvPr>
            <p:ph type="title"/>
          </p:nvPr>
        </p:nvSpPr>
        <p:spPr/>
        <p:txBody>
          <a:bodyPr/>
          <a:lstStyle/>
          <a:p>
            <a:r>
              <a:rPr lang="en-US" dirty="0"/>
              <a:t>Abner and his men travelled all that night through the Arabah and passed over the Jordan</a:t>
            </a:r>
          </a:p>
        </p:txBody>
      </p:sp>
    </p:spTree>
    <p:extLst>
      <p:ext uri="{BB962C8B-B14F-4D97-AF65-F5344CB8AC3E}">
        <p14:creationId xmlns:p14="http://schemas.microsoft.com/office/powerpoint/2010/main" val="3407849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cuments\Bolen\02 HVHL\50 NYPL Books\Queens Bible of 1862\Hebron from northwest, nypl85257.jpg"/>
          <p:cNvPicPr>
            <a:picLocks noChangeAspect="1" noChangeArrowheads="1"/>
          </p:cNvPicPr>
          <p:nvPr/>
        </p:nvPicPr>
        <p:blipFill rotWithShape="1">
          <a:blip r:embed="rId3">
            <a:extLst>
              <a:ext uri="{28A0092B-C50C-407E-A947-70E740481C1C}">
                <a14:useLocalDpi xmlns:a14="http://schemas.microsoft.com/office/drawing/2010/main" val="0"/>
              </a:ext>
            </a:extLst>
          </a:blip>
          <a:srcRect l="2439"/>
          <a:stretch/>
        </p:blipFill>
        <p:spPr bwMode="auto">
          <a:xfrm>
            <a:off x="-1" y="305443"/>
            <a:ext cx="9144001" cy="621423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Hebron (from the northwest)</a:t>
            </a:r>
          </a:p>
        </p:txBody>
      </p:sp>
      <p:sp>
        <p:nvSpPr>
          <p:cNvPr id="3" name="Text Placeholder 2"/>
          <p:cNvSpPr>
            <a:spLocks noGrp="1"/>
          </p:cNvSpPr>
          <p:nvPr>
            <p:ph type="body" sz="quarter" idx="12"/>
          </p:nvPr>
        </p:nvSpPr>
        <p:spPr/>
        <p:txBody>
          <a:bodyPr/>
          <a:lstStyle/>
          <a:p>
            <a:r>
              <a:rPr lang="en-US" dirty="0"/>
              <a:t>2:3</a:t>
            </a:r>
          </a:p>
        </p:txBody>
      </p:sp>
      <p:sp>
        <p:nvSpPr>
          <p:cNvPr id="4" name="Title 3"/>
          <p:cNvSpPr>
            <a:spLocks noGrp="1"/>
          </p:cNvSpPr>
          <p:nvPr>
            <p:ph type="title"/>
          </p:nvPr>
        </p:nvSpPr>
        <p:spPr/>
        <p:txBody>
          <a:bodyPr/>
          <a:lstStyle/>
          <a:p>
            <a:r>
              <a:rPr lang="en-US" dirty="0"/>
              <a:t>Then David and his men and their households lived in the cities of Hebron</a:t>
            </a:r>
          </a:p>
        </p:txBody>
      </p:sp>
    </p:spTree>
    <p:extLst>
      <p:ext uri="{BB962C8B-B14F-4D97-AF65-F5344CB8AC3E}">
        <p14:creationId xmlns:p14="http://schemas.microsoft.com/office/powerpoint/2010/main" val="248420119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dam Bridge sign, tb03250586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p:cNvSpPr>
            <a:spLocks noGrp="1"/>
          </p:cNvSpPr>
          <p:nvPr>
            <p:ph type="body" sz="quarter" idx="10"/>
          </p:nvPr>
        </p:nvSpPr>
        <p:spPr/>
        <p:txBody>
          <a:bodyPr/>
          <a:lstStyle/>
          <a:p>
            <a:r>
              <a:rPr lang="en-US" dirty="0"/>
              <a:t>“Adam Bridge” sign</a:t>
            </a:r>
          </a:p>
        </p:txBody>
      </p:sp>
      <p:sp>
        <p:nvSpPr>
          <p:cNvPr id="3" name="Text Placeholder 2"/>
          <p:cNvSpPr>
            <a:spLocks noGrp="1"/>
          </p:cNvSpPr>
          <p:nvPr>
            <p:ph type="body" sz="quarter" idx="12"/>
          </p:nvPr>
        </p:nvSpPr>
        <p:spPr/>
        <p:txBody>
          <a:bodyPr/>
          <a:lstStyle/>
          <a:p>
            <a:r>
              <a:rPr lang="en-US" dirty="0"/>
              <a:t>2:29</a:t>
            </a:r>
          </a:p>
        </p:txBody>
      </p:sp>
      <p:sp>
        <p:nvSpPr>
          <p:cNvPr id="4" name="Title 3"/>
          <p:cNvSpPr>
            <a:spLocks noGrp="1"/>
          </p:cNvSpPr>
          <p:nvPr>
            <p:ph type="title"/>
          </p:nvPr>
        </p:nvSpPr>
        <p:spPr/>
        <p:txBody>
          <a:bodyPr/>
          <a:lstStyle/>
          <a:p>
            <a:r>
              <a:rPr lang="en-US" dirty="0"/>
              <a:t>Abner and his men travelled all that night through the Arabah and passed over the Jordan</a:t>
            </a:r>
          </a:p>
        </p:txBody>
      </p:sp>
    </p:spTree>
    <p:extLst>
      <p:ext uri="{BB962C8B-B14F-4D97-AF65-F5344CB8AC3E}">
        <p14:creationId xmlns:p14="http://schemas.microsoft.com/office/powerpoint/2010/main" val="168846963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dam fords aerial from west, tb1217041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p:cNvSpPr>
            <a:spLocks noGrp="1"/>
          </p:cNvSpPr>
          <p:nvPr>
            <p:ph type="body" sz="quarter" idx="10"/>
          </p:nvPr>
        </p:nvSpPr>
        <p:spPr/>
        <p:txBody>
          <a:bodyPr/>
          <a:lstStyle/>
          <a:p>
            <a:r>
              <a:rPr lang="en-US" dirty="0"/>
              <a:t>Fords of Adam (aerial view from the west)</a:t>
            </a:r>
          </a:p>
        </p:txBody>
      </p:sp>
      <p:sp>
        <p:nvSpPr>
          <p:cNvPr id="3" name="Text Placeholder 2"/>
          <p:cNvSpPr>
            <a:spLocks noGrp="1"/>
          </p:cNvSpPr>
          <p:nvPr>
            <p:ph type="body" sz="quarter" idx="12"/>
          </p:nvPr>
        </p:nvSpPr>
        <p:spPr/>
        <p:txBody>
          <a:bodyPr/>
          <a:lstStyle/>
          <a:p>
            <a:r>
              <a:rPr lang="en-US" dirty="0"/>
              <a:t>2:29</a:t>
            </a:r>
          </a:p>
        </p:txBody>
      </p:sp>
      <p:sp>
        <p:nvSpPr>
          <p:cNvPr id="4" name="Title 3"/>
          <p:cNvSpPr>
            <a:spLocks noGrp="1"/>
          </p:cNvSpPr>
          <p:nvPr>
            <p:ph type="title"/>
          </p:nvPr>
        </p:nvSpPr>
        <p:spPr/>
        <p:txBody>
          <a:bodyPr/>
          <a:lstStyle/>
          <a:p>
            <a:r>
              <a:rPr lang="en-US" dirty="0"/>
              <a:t>Abner and his men travelled all that night through the Arabah and passed over the Jordan</a:t>
            </a:r>
          </a:p>
        </p:txBody>
      </p:sp>
    </p:spTree>
    <p:extLst>
      <p:ext uri="{BB962C8B-B14F-4D97-AF65-F5344CB8AC3E}">
        <p14:creationId xmlns:p14="http://schemas.microsoft.com/office/powerpoint/2010/main" val="28917256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dam fords aerial from west, tb1217041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4122"/>
            <a:ext cx="9144000" cy="6080760"/>
          </a:xfrm>
          <a:prstGeom prst="rect">
            <a:avLst/>
          </a:prstGeom>
        </p:spPr>
      </p:pic>
      <p:sp>
        <p:nvSpPr>
          <p:cNvPr id="2" name="Text Placeholder 1"/>
          <p:cNvSpPr>
            <a:spLocks noGrp="1"/>
          </p:cNvSpPr>
          <p:nvPr>
            <p:ph type="body" sz="quarter" idx="10"/>
          </p:nvPr>
        </p:nvSpPr>
        <p:spPr/>
        <p:txBody>
          <a:bodyPr/>
          <a:lstStyle/>
          <a:p>
            <a:r>
              <a:rPr lang="en-US" dirty="0"/>
              <a:t>Fords of Adam (aerial view from the west)</a:t>
            </a:r>
          </a:p>
        </p:txBody>
      </p:sp>
      <p:sp>
        <p:nvSpPr>
          <p:cNvPr id="3" name="Text Placeholder 2"/>
          <p:cNvSpPr>
            <a:spLocks noGrp="1"/>
          </p:cNvSpPr>
          <p:nvPr>
            <p:ph type="body" sz="quarter" idx="12"/>
          </p:nvPr>
        </p:nvSpPr>
        <p:spPr/>
        <p:txBody>
          <a:bodyPr/>
          <a:lstStyle/>
          <a:p>
            <a:r>
              <a:rPr lang="en-US" dirty="0"/>
              <a:t>2:29</a:t>
            </a:r>
          </a:p>
        </p:txBody>
      </p:sp>
      <p:sp>
        <p:nvSpPr>
          <p:cNvPr id="4" name="Title 3"/>
          <p:cNvSpPr>
            <a:spLocks noGrp="1"/>
          </p:cNvSpPr>
          <p:nvPr>
            <p:ph type="title"/>
          </p:nvPr>
        </p:nvSpPr>
        <p:spPr/>
        <p:txBody>
          <a:bodyPr/>
          <a:lstStyle/>
          <a:p>
            <a:r>
              <a:rPr lang="en-US" dirty="0"/>
              <a:t>Abner and his men travelled all that night through the Arabah and passed over the Jordan</a:t>
            </a:r>
          </a:p>
        </p:txBody>
      </p:sp>
    </p:spTree>
    <p:extLst>
      <p:ext uri="{BB962C8B-B14F-4D97-AF65-F5344CB8AC3E}">
        <p14:creationId xmlns:p14="http://schemas.microsoft.com/office/powerpoint/2010/main" val="227588641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abbok River aerial from west, tb121704102-001.jpg"/>
          <p:cNvPicPr>
            <a:picLocks noChangeAspect="1"/>
          </p:cNvPicPr>
          <p:nvPr/>
        </p:nvPicPr>
        <p:blipFill rotWithShape="1">
          <a:blip r:embed="rId3">
            <a:extLst>
              <a:ext uri="{28A0092B-C50C-407E-A947-70E740481C1C}">
                <a14:useLocalDpi xmlns:a14="http://schemas.microsoft.com/office/drawing/2010/main" val="0"/>
              </a:ext>
            </a:extLst>
          </a:blip>
          <a:srcRect r="14958"/>
          <a:stretch/>
        </p:blipFill>
        <p:spPr>
          <a:xfrm>
            <a:off x="-1" y="369332"/>
            <a:ext cx="9144001" cy="6150340"/>
          </a:xfrm>
          <a:prstGeom prst="rect">
            <a:avLst/>
          </a:prstGeom>
        </p:spPr>
      </p:pic>
      <p:sp>
        <p:nvSpPr>
          <p:cNvPr id="2" name="Text Placeholder 1"/>
          <p:cNvSpPr>
            <a:spLocks noGrp="1"/>
          </p:cNvSpPr>
          <p:nvPr>
            <p:ph type="body" sz="quarter" idx="10"/>
          </p:nvPr>
        </p:nvSpPr>
        <p:spPr/>
        <p:txBody>
          <a:bodyPr/>
          <a:lstStyle/>
          <a:p>
            <a:r>
              <a:rPr lang="en-US" dirty="0"/>
              <a:t>Jabbok River and possible area of Mahanaim (aerial view from the west)</a:t>
            </a:r>
          </a:p>
        </p:txBody>
      </p:sp>
      <p:sp>
        <p:nvSpPr>
          <p:cNvPr id="3" name="Text Placeholder 2"/>
          <p:cNvSpPr>
            <a:spLocks noGrp="1"/>
          </p:cNvSpPr>
          <p:nvPr>
            <p:ph type="body" sz="quarter" idx="12"/>
          </p:nvPr>
        </p:nvSpPr>
        <p:spPr/>
        <p:txBody>
          <a:bodyPr/>
          <a:lstStyle/>
          <a:p>
            <a:r>
              <a:rPr lang="en-US" dirty="0"/>
              <a:t>2:29</a:t>
            </a:r>
          </a:p>
        </p:txBody>
      </p:sp>
      <p:sp>
        <p:nvSpPr>
          <p:cNvPr id="4" name="Title 3"/>
          <p:cNvSpPr>
            <a:spLocks noGrp="1"/>
          </p:cNvSpPr>
          <p:nvPr>
            <p:ph type="title"/>
          </p:nvPr>
        </p:nvSpPr>
        <p:spPr/>
        <p:txBody>
          <a:bodyPr/>
          <a:lstStyle/>
          <a:p>
            <a:r>
              <a:rPr lang="en-US" dirty="0"/>
              <a:t>And marching the whole morning, they came to Mahanaim</a:t>
            </a:r>
          </a:p>
        </p:txBody>
      </p:sp>
    </p:spTree>
    <p:extLst>
      <p:ext uri="{BB962C8B-B14F-4D97-AF65-F5344CB8AC3E}">
        <p14:creationId xmlns:p14="http://schemas.microsoft.com/office/powerpoint/2010/main" val="115416276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abbok River aerial from west, tb121704102-001.jpg"/>
          <p:cNvPicPr>
            <a:picLocks noChangeAspect="1"/>
          </p:cNvPicPr>
          <p:nvPr/>
        </p:nvPicPr>
        <p:blipFill rotWithShape="1">
          <a:blip r:embed="rId3">
            <a:extLst>
              <a:ext uri="{28A0092B-C50C-407E-A947-70E740481C1C}">
                <a14:useLocalDpi xmlns:a14="http://schemas.microsoft.com/office/drawing/2010/main" val="0"/>
              </a:ext>
            </a:extLst>
          </a:blip>
          <a:srcRect r="14958"/>
          <a:stretch/>
        </p:blipFill>
        <p:spPr>
          <a:xfrm>
            <a:off x="-1" y="369332"/>
            <a:ext cx="9144001" cy="6150340"/>
          </a:xfrm>
          <a:prstGeom prst="rect">
            <a:avLst/>
          </a:prstGeom>
        </p:spPr>
      </p:pic>
      <p:sp>
        <p:nvSpPr>
          <p:cNvPr id="2" name="Text Placeholder 1"/>
          <p:cNvSpPr>
            <a:spLocks noGrp="1"/>
          </p:cNvSpPr>
          <p:nvPr>
            <p:ph type="body" sz="quarter" idx="10"/>
          </p:nvPr>
        </p:nvSpPr>
        <p:spPr/>
        <p:txBody>
          <a:bodyPr/>
          <a:lstStyle/>
          <a:p>
            <a:r>
              <a:rPr lang="en-US" dirty="0"/>
              <a:t>Jabbok River and possible area of Mahanaim (aerial view from the west)</a:t>
            </a:r>
          </a:p>
        </p:txBody>
      </p:sp>
      <p:sp>
        <p:nvSpPr>
          <p:cNvPr id="3" name="Text Placeholder 2"/>
          <p:cNvSpPr>
            <a:spLocks noGrp="1"/>
          </p:cNvSpPr>
          <p:nvPr>
            <p:ph type="body" sz="quarter" idx="12"/>
          </p:nvPr>
        </p:nvSpPr>
        <p:spPr/>
        <p:txBody>
          <a:bodyPr/>
          <a:lstStyle/>
          <a:p>
            <a:r>
              <a:rPr lang="en-US" dirty="0"/>
              <a:t>2:29</a:t>
            </a:r>
          </a:p>
        </p:txBody>
      </p:sp>
      <p:sp>
        <p:nvSpPr>
          <p:cNvPr id="4" name="Title 3"/>
          <p:cNvSpPr>
            <a:spLocks noGrp="1"/>
          </p:cNvSpPr>
          <p:nvPr>
            <p:ph type="title"/>
          </p:nvPr>
        </p:nvSpPr>
        <p:spPr/>
        <p:txBody>
          <a:bodyPr/>
          <a:lstStyle/>
          <a:p>
            <a:r>
              <a:rPr lang="en-US" dirty="0"/>
              <a:t>And marching the whole morning, they came to Mahanaim</a:t>
            </a:r>
          </a:p>
        </p:txBody>
      </p:sp>
      <p:sp>
        <p:nvSpPr>
          <p:cNvPr id="18" name="Text Box 16"/>
          <p:cNvSpPr txBox="1">
            <a:spLocks noChangeArrowheads="1"/>
          </p:cNvSpPr>
          <p:nvPr/>
        </p:nvSpPr>
        <p:spPr bwMode="auto">
          <a:xfrm>
            <a:off x="2892612" y="3476861"/>
            <a:ext cx="1654620" cy="707886"/>
          </a:xfrm>
          <a:prstGeom prst="rect">
            <a:avLst/>
          </a:prstGeom>
          <a:noFill/>
          <a:ln w="9525">
            <a:noFill/>
            <a:miter lim="800000"/>
            <a:headEnd/>
            <a:tailEnd/>
          </a:ln>
          <a:effectLst/>
        </p:spPr>
        <p:txBody>
          <a:bodyPr wrap="none">
            <a:spAutoFit/>
          </a:bodyPr>
          <a:lstStyle/>
          <a:p>
            <a:pPr lvl="0" algn="ctr">
              <a:defRPr/>
            </a:pPr>
            <a:r>
              <a:rPr lang="en-US" sz="2000" kern="0" dirty="0">
                <a:solidFill>
                  <a:srgbClr val="FFFFFF"/>
                </a:solidFill>
                <a:effectLst>
                  <a:glow rad="76200">
                    <a:srgbClr val="000000">
                      <a:alpha val="60000"/>
                    </a:srgbClr>
                  </a:glow>
                </a:effectLst>
                <a:latin typeface="Calibri" pitchFamily="34" charset="0"/>
                <a:cs typeface="Calibri" pitchFamily="34" charset="0"/>
              </a:rPr>
              <a:t>Succoth? </a:t>
            </a:r>
            <a:br>
              <a:rPr lang="en-US" sz="2000" kern="0" dirty="0">
                <a:solidFill>
                  <a:srgbClr val="FFFFFF"/>
                </a:solidFill>
                <a:effectLst>
                  <a:glow rad="76200">
                    <a:srgbClr val="000000">
                      <a:alpha val="60000"/>
                    </a:srgbClr>
                  </a:glow>
                </a:effectLst>
                <a:latin typeface="Calibri" pitchFamily="34" charset="0"/>
                <a:cs typeface="Calibri" pitchFamily="34" charset="0"/>
              </a:rPr>
            </a:br>
            <a:r>
              <a:rPr lang="en-US" sz="2000" kern="0" dirty="0">
                <a:solidFill>
                  <a:srgbClr val="FFFFFF"/>
                </a:solidFill>
                <a:effectLst>
                  <a:glow rad="76200">
                    <a:srgbClr val="000000">
                      <a:alpha val="60000"/>
                    </a:srgbClr>
                  </a:glow>
                </a:effectLst>
                <a:latin typeface="Calibri" pitchFamily="34" charset="0"/>
                <a:cs typeface="Calibri" pitchFamily="34" charset="0"/>
              </a:rPr>
              <a:t>(Tell Deir Alla)</a:t>
            </a:r>
          </a:p>
        </p:txBody>
      </p:sp>
      <p:sp>
        <p:nvSpPr>
          <p:cNvPr id="19" name="Oval 18"/>
          <p:cNvSpPr/>
          <p:nvPr/>
        </p:nvSpPr>
        <p:spPr>
          <a:xfrm>
            <a:off x="4462407" y="3591568"/>
            <a:ext cx="381000" cy="3810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0" name="Text Box 16"/>
          <p:cNvSpPr txBox="1">
            <a:spLocks noChangeArrowheads="1"/>
          </p:cNvSpPr>
          <p:nvPr/>
        </p:nvSpPr>
        <p:spPr bwMode="auto">
          <a:xfrm>
            <a:off x="6132388" y="1662946"/>
            <a:ext cx="1426994" cy="707886"/>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Penuel and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Mahanaim?</a:t>
            </a:r>
          </a:p>
        </p:txBody>
      </p:sp>
      <p:sp>
        <p:nvSpPr>
          <p:cNvPr id="21" name="Line 9"/>
          <p:cNvSpPr>
            <a:spLocks noChangeShapeType="1"/>
          </p:cNvSpPr>
          <p:nvPr/>
        </p:nvSpPr>
        <p:spPr bwMode="auto">
          <a:xfrm>
            <a:off x="4876800" y="1858018"/>
            <a:ext cx="457200" cy="1219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2" name="Text Box 16"/>
          <p:cNvSpPr txBox="1">
            <a:spLocks noChangeArrowheads="1"/>
          </p:cNvSpPr>
          <p:nvPr/>
        </p:nvSpPr>
        <p:spPr bwMode="auto">
          <a:xfrm>
            <a:off x="4075795" y="1420541"/>
            <a:ext cx="1497125"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Jabbok</a:t>
            </a: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 River</a:t>
            </a:r>
          </a:p>
        </p:txBody>
      </p:sp>
      <p:sp>
        <p:nvSpPr>
          <p:cNvPr id="23" name="Line 9"/>
          <p:cNvSpPr>
            <a:spLocks noChangeShapeType="1"/>
          </p:cNvSpPr>
          <p:nvPr/>
        </p:nvSpPr>
        <p:spPr bwMode="auto">
          <a:xfrm flipH="1">
            <a:off x="722082" y="4857028"/>
            <a:ext cx="1219200" cy="3048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4" name="Text Box 16"/>
          <p:cNvSpPr txBox="1">
            <a:spLocks noChangeArrowheads="1"/>
          </p:cNvSpPr>
          <p:nvPr/>
        </p:nvSpPr>
        <p:spPr bwMode="auto">
          <a:xfrm>
            <a:off x="1388614" y="4456918"/>
            <a:ext cx="1467068"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Jordan River</a:t>
            </a:r>
          </a:p>
        </p:txBody>
      </p:sp>
      <p:sp>
        <p:nvSpPr>
          <p:cNvPr id="25" name="Line 9"/>
          <p:cNvSpPr>
            <a:spLocks noChangeShapeType="1"/>
          </p:cNvSpPr>
          <p:nvPr/>
        </p:nvSpPr>
        <p:spPr bwMode="auto">
          <a:xfrm>
            <a:off x="1941282" y="4857028"/>
            <a:ext cx="1600200" cy="1543772"/>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6" name="Line 9"/>
          <p:cNvSpPr>
            <a:spLocks noChangeShapeType="1"/>
          </p:cNvSpPr>
          <p:nvPr/>
        </p:nvSpPr>
        <p:spPr bwMode="auto">
          <a:xfrm>
            <a:off x="4876800" y="1858018"/>
            <a:ext cx="933450" cy="457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7" name="Oval 26"/>
          <p:cNvSpPr/>
          <p:nvPr/>
        </p:nvSpPr>
        <p:spPr>
          <a:xfrm>
            <a:off x="5946681" y="2315218"/>
            <a:ext cx="344424" cy="3048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8" name="Text Box 16"/>
          <p:cNvSpPr txBox="1">
            <a:spLocks noChangeArrowheads="1"/>
          </p:cNvSpPr>
          <p:nvPr/>
        </p:nvSpPr>
        <p:spPr bwMode="auto">
          <a:xfrm>
            <a:off x="5679226" y="4127349"/>
            <a:ext cx="1466747"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Tell el-</a:t>
            </a: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Ahsas</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29" name="Oval 28"/>
          <p:cNvSpPr/>
          <p:nvPr/>
        </p:nvSpPr>
        <p:spPr>
          <a:xfrm>
            <a:off x="5350668" y="4401669"/>
            <a:ext cx="381000" cy="3048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9571406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Soldiers fallen in battle, from the central palace at Nimrud, 8th century BC</a:t>
            </a:r>
          </a:p>
        </p:txBody>
      </p:sp>
      <p:sp>
        <p:nvSpPr>
          <p:cNvPr id="3" name="Text Placeholder 2"/>
          <p:cNvSpPr>
            <a:spLocks noGrp="1"/>
          </p:cNvSpPr>
          <p:nvPr>
            <p:ph type="body" sz="quarter" idx="12"/>
          </p:nvPr>
        </p:nvSpPr>
        <p:spPr/>
        <p:txBody>
          <a:bodyPr/>
          <a:lstStyle/>
          <a:p>
            <a:r>
              <a:rPr lang="en-US" dirty="0"/>
              <a:t>2:30</a:t>
            </a:r>
          </a:p>
        </p:txBody>
      </p:sp>
      <p:sp>
        <p:nvSpPr>
          <p:cNvPr id="4" name="Title 3"/>
          <p:cNvSpPr>
            <a:spLocks noGrp="1"/>
          </p:cNvSpPr>
          <p:nvPr>
            <p:ph type="title"/>
          </p:nvPr>
        </p:nvSpPr>
        <p:spPr/>
        <p:txBody>
          <a:bodyPr/>
          <a:lstStyle/>
          <a:p>
            <a:r>
              <a:rPr lang="en-US" dirty="0"/>
              <a:t>When Joab gathered the people together, nineteen were missing, aside from Asahel</a:t>
            </a:r>
          </a:p>
        </p:txBody>
      </p:sp>
      <p:pic>
        <p:nvPicPr>
          <p:cNvPr id="8194" name="Picture 2" descr="C:\Users\Kris\Documents\Bolen\PCB size\Getty Villa\Assyrian reliefs\Relief of battle with camel rider, Assyrian, from central palace at Nimrud, 728 BC, tb1009193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0688"/>
            <a:ext cx="9144000" cy="601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10208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Relief with hands being piled to count the dead, from Medinet Habu, 12th century BC</a:t>
            </a:r>
          </a:p>
        </p:txBody>
      </p:sp>
      <p:sp>
        <p:nvSpPr>
          <p:cNvPr id="3" name="Text Placeholder 2"/>
          <p:cNvSpPr>
            <a:spLocks noGrp="1"/>
          </p:cNvSpPr>
          <p:nvPr>
            <p:ph type="body" sz="quarter" idx="12"/>
          </p:nvPr>
        </p:nvSpPr>
        <p:spPr/>
        <p:txBody>
          <a:bodyPr/>
          <a:lstStyle/>
          <a:p>
            <a:r>
              <a:rPr lang="en-US" dirty="0"/>
              <a:t>2:31</a:t>
            </a:r>
          </a:p>
        </p:txBody>
      </p:sp>
      <p:sp>
        <p:nvSpPr>
          <p:cNvPr id="4" name="Title 3"/>
          <p:cNvSpPr>
            <a:spLocks noGrp="1"/>
          </p:cNvSpPr>
          <p:nvPr>
            <p:ph type="title"/>
          </p:nvPr>
        </p:nvSpPr>
        <p:spPr/>
        <p:txBody>
          <a:bodyPr/>
          <a:lstStyle/>
          <a:p>
            <a:r>
              <a:rPr lang="en-US" dirty="0"/>
              <a:t>But of the Benjamites and Abner’s men, three hundred and sixty died</a:t>
            </a:r>
          </a:p>
        </p:txBody>
      </p:sp>
      <p:pic>
        <p:nvPicPr>
          <p:cNvPr id="5" name="Picture 4" descr="Medinet Habu, pile of hands for counting dead, tb01110587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Tree>
    <p:extLst>
      <p:ext uri="{BB962C8B-B14F-4D97-AF65-F5344CB8AC3E}">
        <p14:creationId xmlns:p14="http://schemas.microsoft.com/office/powerpoint/2010/main" val="228786528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“Asahel Street” sign in Jerusalem</a:t>
            </a:r>
          </a:p>
        </p:txBody>
      </p:sp>
      <p:sp>
        <p:nvSpPr>
          <p:cNvPr id="3" name="Text Placeholder 2"/>
          <p:cNvSpPr>
            <a:spLocks noGrp="1"/>
          </p:cNvSpPr>
          <p:nvPr>
            <p:ph type="body" sz="quarter" idx="12"/>
          </p:nvPr>
        </p:nvSpPr>
        <p:spPr/>
        <p:txBody>
          <a:bodyPr/>
          <a:lstStyle/>
          <a:p>
            <a:r>
              <a:rPr lang="en-US" dirty="0"/>
              <a:t>2:32</a:t>
            </a:r>
          </a:p>
        </p:txBody>
      </p:sp>
      <p:sp>
        <p:nvSpPr>
          <p:cNvPr id="4" name="Title 3"/>
          <p:cNvSpPr>
            <a:spLocks noGrp="1"/>
          </p:cNvSpPr>
          <p:nvPr>
            <p:ph type="title"/>
          </p:nvPr>
        </p:nvSpPr>
        <p:spPr/>
        <p:txBody>
          <a:bodyPr/>
          <a:lstStyle/>
          <a:p>
            <a:r>
              <a:rPr lang="en-US" dirty="0"/>
              <a:t>They took up Asahel and buried him in the tomb of his father, which was in Bethlehem</a:t>
            </a:r>
          </a:p>
        </p:txBody>
      </p:sp>
      <p:pic>
        <p:nvPicPr>
          <p:cNvPr id="6" name="Picture 5">
            <a:extLst>
              <a:ext uri="{FF2B5EF4-FFF2-40B4-BE49-F238E27FC236}">
                <a16:creationId xmlns:a16="http://schemas.microsoft.com/office/drawing/2014/main" id="{F2330F43-4192-4003-B851-2C83E7405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Tree>
    <p:extLst>
      <p:ext uri="{BB962C8B-B14F-4D97-AF65-F5344CB8AC3E}">
        <p14:creationId xmlns:p14="http://schemas.microsoft.com/office/powerpoint/2010/main" val="93947955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Bethlehem (from the north)</a:t>
            </a:r>
          </a:p>
        </p:txBody>
      </p:sp>
      <p:sp>
        <p:nvSpPr>
          <p:cNvPr id="3" name="Text Placeholder 2"/>
          <p:cNvSpPr>
            <a:spLocks noGrp="1"/>
          </p:cNvSpPr>
          <p:nvPr>
            <p:ph type="body" sz="quarter" idx="12"/>
          </p:nvPr>
        </p:nvSpPr>
        <p:spPr/>
        <p:txBody>
          <a:bodyPr/>
          <a:lstStyle/>
          <a:p>
            <a:r>
              <a:rPr lang="en-US" dirty="0"/>
              <a:t>2:32</a:t>
            </a:r>
          </a:p>
        </p:txBody>
      </p:sp>
      <p:sp>
        <p:nvSpPr>
          <p:cNvPr id="4" name="Title 3"/>
          <p:cNvSpPr>
            <a:spLocks noGrp="1"/>
          </p:cNvSpPr>
          <p:nvPr>
            <p:ph type="title"/>
          </p:nvPr>
        </p:nvSpPr>
        <p:spPr/>
        <p:txBody>
          <a:bodyPr/>
          <a:lstStyle/>
          <a:p>
            <a:r>
              <a:rPr lang="en-US" dirty="0"/>
              <a:t>They took up Asahel and buried him in the tomb of his father, which was in Bethlehem</a:t>
            </a:r>
          </a:p>
        </p:txBody>
      </p:sp>
      <p:pic>
        <p:nvPicPr>
          <p:cNvPr id="5" name="Picture 4" descr="Bethlehem from north, tb111106895-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760"/>
            <a:ext cx="9144000" cy="6126480"/>
          </a:xfrm>
          <a:prstGeom prst="rect">
            <a:avLst/>
          </a:prstGeom>
        </p:spPr>
      </p:pic>
    </p:spTree>
    <p:extLst>
      <p:ext uri="{BB962C8B-B14F-4D97-AF65-F5344CB8AC3E}">
        <p14:creationId xmlns:p14="http://schemas.microsoft.com/office/powerpoint/2010/main" val="39334519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ethlehem from north, tb0301032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Bethlehem (from the north)</a:t>
            </a:r>
          </a:p>
        </p:txBody>
      </p:sp>
      <p:sp>
        <p:nvSpPr>
          <p:cNvPr id="3" name="Text Placeholder 2"/>
          <p:cNvSpPr>
            <a:spLocks noGrp="1"/>
          </p:cNvSpPr>
          <p:nvPr>
            <p:ph type="body" sz="quarter" idx="12"/>
          </p:nvPr>
        </p:nvSpPr>
        <p:spPr/>
        <p:txBody>
          <a:bodyPr/>
          <a:lstStyle/>
          <a:p>
            <a:r>
              <a:rPr lang="en-US" dirty="0"/>
              <a:t>2:32</a:t>
            </a:r>
          </a:p>
        </p:txBody>
      </p:sp>
      <p:sp>
        <p:nvSpPr>
          <p:cNvPr id="4" name="Title 3"/>
          <p:cNvSpPr>
            <a:spLocks noGrp="1"/>
          </p:cNvSpPr>
          <p:nvPr>
            <p:ph type="title"/>
          </p:nvPr>
        </p:nvSpPr>
        <p:spPr/>
        <p:txBody>
          <a:bodyPr/>
          <a:lstStyle/>
          <a:p>
            <a:r>
              <a:rPr lang="en-US" dirty="0"/>
              <a:t>They took up Asahel and buried him in the tomb of his father, which was in Bethlehem</a:t>
            </a:r>
          </a:p>
        </p:txBody>
      </p:sp>
    </p:spTree>
    <p:extLst>
      <p:ext uri="{BB962C8B-B14F-4D97-AF65-F5344CB8AC3E}">
        <p14:creationId xmlns:p14="http://schemas.microsoft.com/office/powerpoint/2010/main" val="2976414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cuments\Bolen\01b PLBL, PCB size\04 Judah and the Dead Sea\Hebron\Hebron view southeast to Jebel Jalis, db66010602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The area of Hebron, looking to Jebel </a:t>
            </a:r>
            <a:r>
              <a:rPr lang="en-US" dirty="0" err="1"/>
              <a:t>Jalis</a:t>
            </a:r>
            <a:r>
              <a:rPr lang="en-US" dirty="0"/>
              <a:t> (from the northwest)</a:t>
            </a:r>
          </a:p>
        </p:txBody>
      </p:sp>
      <p:sp>
        <p:nvSpPr>
          <p:cNvPr id="3" name="Text Placeholder 2"/>
          <p:cNvSpPr>
            <a:spLocks noGrp="1"/>
          </p:cNvSpPr>
          <p:nvPr>
            <p:ph type="body" sz="quarter" idx="12"/>
          </p:nvPr>
        </p:nvSpPr>
        <p:spPr/>
        <p:txBody>
          <a:bodyPr/>
          <a:lstStyle/>
          <a:p>
            <a:r>
              <a:rPr lang="en-US" dirty="0"/>
              <a:t>2:3</a:t>
            </a:r>
          </a:p>
        </p:txBody>
      </p:sp>
      <p:sp>
        <p:nvSpPr>
          <p:cNvPr id="4" name="Title 3"/>
          <p:cNvSpPr>
            <a:spLocks noGrp="1"/>
          </p:cNvSpPr>
          <p:nvPr>
            <p:ph type="title"/>
          </p:nvPr>
        </p:nvSpPr>
        <p:spPr/>
        <p:txBody>
          <a:bodyPr/>
          <a:lstStyle/>
          <a:p>
            <a:r>
              <a:rPr lang="en-US" dirty="0"/>
              <a:t>Then David and his men and their households lived in the cities of Hebron</a:t>
            </a:r>
          </a:p>
        </p:txBody>
      </p:sp>
    </p:spTree>
    <p:extLst>
      <p:ext uri="{BB962C8B-B14F-4D97-AF65-F5344CB8AC3E}">
        <p14:creationId xmlns:p14="http://schemas.microsoft.com/office/powerpoint/2010/main" val="183355958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E:\0Projects\Dalman aerial photos\sr\032 Bethlehem south.jpg"/>
          <p:cNvPicPr preferRelativeResize="0">
            <a:picLocks noChangeAspect="1" noChangeArrowheads="1"/>
          </p:cNvPicPr>
          <p:nvPr>
            <p:custDataLst>
              <p:tags r:id="rId1"/>
            </p:custDataLst>
          </p:nvPr>
        </p:nvPicPr>
        <p:blipFill rotWithShape="1">
          <a:blip r:embed="rId4">
            <a:extLst>
              <a:ext uri="{28A0092B-C50C-407E-A947-70E740481C1C}">
                <a14:useLocalDpi xmlns:a14="http://schemas.microsoft.com/office/drawing/2010/main" val="0"/>
              </a:ext>
            </a:extLst>
          </a:blip>
          <a:srcRect l="3534" r="3313"/>
          <a:stretch/>
        </p:blipFill>
        <p:spPr bwMode="auto">
          <a:xfrm>
            <a:off x="317241" y="0"/>
            <a:ext cx="8528179"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10"/>
          </p:nvPr>
        </p:nvSpPr>
        <p:spPr/>
        <p:txBody>
          <a:bodyPr/>
          <a:lstStyle/>
          <a:p>
            <a:r>
              <a:rPr lang="en-US" dirty="0"/>
              <a:t>Bethlehem, 1918 (aerial view from the southeast)</a:t>
            </a:r>
          </a:p>
        </p:txBody>
      </p:sp>
      <p:sp>
        <p:nvSpPr>
          <p:cNvPr id="3" name="Text Placeholder 2"/>
          <p:cNvSpPr>
            <a:spLocks noGrp="1"/>
          </p:cNvSpPr>
          <p:nvPr>
            <p:ph type="body" sz="quarter" idx="12"/>
          </p:nvPr>
        </p:nvSpPr>
        <p:spPr/>
        <p:txBody>
          <a:bodyPr/>
          <a:lstStyle/>
          <a:p>
            <a:r>
              <a:rPr lang="en-US" dirty="0"/>
              <a:t>2:32</a:t>
            </a:r>
          </a:p>
        </p:txBody>
      </p:sp>
      <p:sp>
        <p:nvSpPr>
          <p:cNvPr id="4" name="Title 3"/>
          <p:cNvSpPr>
            <a:spLocks noGrp="1"/>
          </p:cNvSpPr>
          <p:nvPr>
            <p:ph type="title"/>
          </p:nvPr>
        </p:nvSpPr>
        <p:spPr/>
        <p:txBody>
          <a:bodyPr/>
          <a:lstStyle/>
          <a:p>
            <a:r>
              <a:rPr lang="en-US" dirty="0"/>
              <a:t>They took up Asahel and buried him in the tomb of his father, which was in Bethlehem</a:t>
            </a:r>
          </a:p>
        </p:txBody>
      </p:sp>
    </p:spTree>
    <p:extLst>
      <p:ext uri="{BB962C8B-B14F-4D97-AF65-F5344CB8AC3E}">
        <p14:creationId xmlns:p14="http://schemas.microsoft.com/office/powerpoint/2010/main" val="36767341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descr="E:\0Projects\Dalman aerial photos\sr\032 Bethlehem south.jpg"/>
          <p:cNvPicPr preferRelativeResize="0">
            <a:picLocks noChangeAspect="1" noChangeArrowheads="1"/>
          </p:cNvPicPr>
          <p:nvPr>
            <p:custDataLst>
              <p:tags r:id="rId1"/>
            </p:custDataLst>
          </p:nvPr>
        </p:nvPicPr>
        <p:blipFill rotWithShape="1">
          <a:blip r:embed="rId4">
            <a:extLst>
              <a:ext uri="{28A0092B-C50C-407E-A947-70E740481C1C}">
                <a14:useLocalDpi xmlns:a14="http://schemas.microsoft.com/office/drawing/2010/main" val="0"/>
              </a:ext>
            </a:extLst>
          </a:blip>
          <a:srcRect l="3534" r="3313"/>
          <a:stretch/>
        </p:blipFill>
        <p:spPr bwMode="auto">
          <a:xfrm>
            <a:off x="317241" y="0"/>
            <a:ext cx="8528179"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6"/>
          <p:cNvSpPr txBox="1">
            <a:spLocks noChangeArrowheads="1"/>
          </p:cNvSpPr>
          <p:nvPr/>
        </p:nvSpPr>
        <p:spPr bwMode="auto">
          <a:xfrm>
            <a:off x="3327400" y="1003131"/>
            <a:ext cx="1433919" cy="338554"/>
          </a:xfrm>
          <a:prstGeom prst="rect">
            <a:avLst/>
          </a:prstGeom>
          <a:noFill/>
          <a:ln w="9525">
            <a:noFill/>
            <a:miter lim="800000"/>
            <a:headEnd/>
            <a:tailEnd/>
          </a:ln>
          <a:effectLst/>
        </p:spPr>
        <p:txBody>
          <a:bodyPr wrap="none">
            <a:spAutoFit/>
          </a:bodyPr>
          <a:lstStyle>
            <a:defPPr>
              <a:defRPr lang="en-US"/>
            </a:defPPr>
            <a:lvl1pPr algn="ctr" fontAlgn="base">
              <a:spcBef>
                <a:spcPct val="0"/>
              </a:spcBef>
              <a:spcAft>
                <a:spcPct val="0"/>
              </a:spcAft>
              <a:defRPr sz="1600">
                <a:solidFill>
                  <a:srgbClr val="FEFF00"/>
                </a:solidFill>
                <a:effectLst>
                  <a:glow rad="76200">
                    <a:srgbClr val="000000">
                      <a:alpha val="60000"/>
                    </a:srgbClr>
                  </a:glow>
                </a:effectLst>
                <a:cs typeface="Calibri" pitchFamily="34" charset="0"/>
              </a:defRPr>
            </a:lvl1pPr>
          </a:lstStyle>
          <a:p>
            <a:r>
              <a:rPr lang="en-US" dirty="0"/>
              <a:t>Old Bethlehem</a:t>
            </a:r>
          </a:p>
        </p:txBody>
      </p:sp>
      <p:sp>
        <p:nvSpPr>
          <p:cNvPr id="27" name="Line 7"/>
          <p:cNvSpPr>
            <a:spLocks noChangeShapeType="1"/>
          </p:cNvSpPr>
          <p:nvPr/>
        </p:nvSpPr>
        <p:spPr bwMode="auto">
          <a:xfrm flipH="1" flipV="1">
            <a:off x="2895600" y="838200"/>
            <a:ext cx="457200" cy="381000"/>
          </a:xfrm>
          <a:prstGeom prst="line">
            <a:avLst/>
          </a:prstGeom>
          <a:ln w="22225" cap="flat" cmpd="sng" algn="ctr">
            <a:solidFill>
              <a:srgbClr val="FE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endParaRPr lang="en-US" sz="1400" kern="0" dirty="0">
              <a:solidFill>
                <a:srgbClr val="FFFF00"/>
              </a:solidFill>
              <a:effectLst>
                <a:glow rad="76200">
                  <a:srgbClr val="000000">
                    <a:alpha val="60000"/>
                  </a:srgbClr>
                </a:glow>
              </a:effectLst>
              <a:latin typeface="Arial"/>
              <a:cs typeface="Calibri" pitchFamily="34" charset="0"/>
            </a:endParaRPr>
          </a:p>
        </p:txBody>
      </p:sp>
      <p:sp>
        <p:nvSpPr>
          <p:cNvPr id="28" name="Text Box 8"/>
          <p:cNvSpPr txBox="1">
            <a:spLocks noChangeArrowheads="1"/>
          </p:cNvSpPr>
          <p:nvPr/>
        </p:nvSpPr>
        <p:spPr bwMode="auto">
          <a:xfrm>
            <a:off x="3468410" y="1739900"/>
            <a:ext cx="2007153" cy="338554"/>
          </a:xfrm>
          <a:prstGeom prst="rect">
            <a:avLst/>
          </a:prstGeom>
          <a:noFill/>
          <a:ln w="9525">
            <a:noFill/>
            <a:miter lim="800000"/>
            <a:headEnd/>
            <a:tailEnd/>
          </a:ln>
          <a:effectLst/>
        </p:spPr>
        <p:txBody>
          <a:bodyPr wrap="none">
            <a:spAutoFit/>
          </a:bodyPr>
          <a:lstStyle>
            <a:defPPr>
              <a:defRPr lang="en-US"/>
            </a:defPPr>
            <a:lvl1pPr algn="ctr" fontAlgn="base">
              <a:spcBef>
                <a:spcPct val="0"/>
              </a:spcBef>
              <a:spcAft>
                <a:spcPct val="0"/>
              </a:spcAft>
              <a:defRPr sz="1600">
                <a:solidFill>
                  <a:srgbClr val="FEFF00"/>
                </a:solidFill>
                <a:effectLst>
                  <a:glow rad="76200">
                    <a:srgbClr val="000000">
                      <a:alpha val="60000"/>
                    </a:srgbClr>
                  </a:glow>
                </a:effectLst>
                <a:cs typeface="Calibri" pitchFamily="34" charset="0"/>
              </a:defRPr>
            </a:lvl1pPr>
          </a:lstStyle>
          <a:p>
            <a:r>
              <a:rPr lang="en-US" dirty="0"/>
              <a:t>Church of the Nativity</a:t>
            </a:r>
          </a:p>
        </p:txBody>
      </p:sp>
      <p:sp>
        <p:nvSpPr>
          <p:cNvPr id="29" name="Line 9"/>
          <p:cNvSpPr>
            <a:spLocks noChangeShapeType="1"/>
          </p:cNvSpPr>
          <p:nvPr/>
        </p:nvSpPr>
        <p:spPr bwMode="auto">
          <a:xfrm flipH="1">
            <a:off x="4267200" y="2123420"/>
            <a:ext cx="180975" cy="467380"/>
          </a:xfrm>
          <a:prstGeom prst="line">
            <a:avLst/>
          </a:prstGeom>
          <a:ln w="22225" cap="flat" cmpd="sng" algn="ctr">
            <a:solidFill>
              <a:srgbClr val="FE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endParaRPr lang="en-US" sz="1400" kern="0" dirty="0">
              <a:solidFill>
                <a:srgbClr val="FFFF00"/>
              </a:solidFill>
              <a:effectLst>
                <a:glow rad="76200">
                  <a:srgbClr val="000000">
                    <a:alpha val="60000"/>
                  </a:srgbClr>
                </a:glow>
              </a:effectLst>
              <a:latin typeface="Arial"/>
              <a:cs typeface="Calibri" pitchFamily="34" charset="0"/>
            </a:endParaRPr>
          </a:p>
        </p:txBody>
      </p:sp>
      <p:sp>
        <p:nvSpPr>
          <p:cNvPr id="30" name="Text Box 10"/>
          <p:cNvSpPr txBox="1">
            <a:spLocks noChangeArrowheads="1"/>
          </p:cNvSpPr>
          <p:nvPr/>
        </p:nvSpPr>
        <p:spPr bwMode="auto">
          <a:xfrm>
            <a:off x="6089735" y="2584599"/>
            <a:ext cx="965328" cy="584775"/>
          </a:xfrm>
          <a:prstGeom prst="rect">
            <a:avLst/>
          </a:prstGeom>
          <a:noFill/>
          <a:ln w="9525">
            <a:noFill/>
            <a:miter lim="800000"/>
            <a:headEnd/>
            <a:tailEnd/>
          </a:ln>
          <a:effectLst/>
        </p:spPr>
        <p:txBody>
          <a:bodyPr wrap="none">
            <a:spAutoFit/>
          </a:bodyPr>
          <a:lstStyle>
            <a:defPPr>
              <a:defRPr lang="en-US"/>
            </a:defPPr>
            <a:lvl1pPr algn="ctr" fontAlgn="base">
              <a:spcBef>
                <a:spcPct val="0"/>
              </a:spcBef>
              <a:spcAft>
                <a:spcPct val="0"/>
              </a:spcAft>
              <a:defRPr sz="1600">
                <a:solidFill>
                  <a:srgbClr val="FEFF00"/>
                </a:solidFill>
                <a:effectLst>
                  <a:glow rad="76200">
                    <a:srgbClr val="000000">
                      <a:alpha val="60000"/>
                    </a:srgbClr>
                  </a:glow>
                </a:effectLst>
                <a:cs typeface="Calibri" pitchFamily="34" charset="0"/>
              </a:defRPr>
            </a:lvl1pPr>
          </a:lstStyle>
          <a:p>
            <a:r>
              <a:rPr lang="en-US" dirty="0" err="1"/>
              <a:t>Wadi</a:t>
            </a:r>
            <a:r>
              <a:rPr lang="en-US" dirty="0"/>
              <a:t> </a:t>
            </a:r>
          </a:p>
          <a:p>
            <a:r>
              <a:rPr lang="en-US" dirty="0" err="1"/>
              <a:t>es-Samur</a:t>
            </a:r>
            <a:endParaRPr lang="en-US" dirty="0"/>
          </a:p>
        </p:txBody>
      </p:sp>
      <p:sp>
        <p:nvSpPr>
          <p:cNvPr id="31" name="Line 11"/>
          <p:cNvSpPr>
            <a:spLocks noChangeShapeType="1"/>
          </p:cNvSpPr>
          <p:nvPr/>
        </p:nvSpPr>
        <p:spPr bwMode="auto">
          <a:xfrm flipH="1" flipV="1">
            <a:off x="5676900" y="2078453"/>
            <a:ext cx="596900" cy="544304"/>
          </a:xfrm>
          <a:prstGeom prst="line">
            <a:avLst/>
          </a:prstGeom>
          <a:ln w="22225" cap="flat" cmpd="sng" algn="ctr">
            <a:solidFill>
              <a:srgbClr val="FE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endParaRPr lang="en-US" sz="1400" kern="0" dirty="0">
              <a:solidFill>
                <a:srgbClr val="FFFF00"/>
              </a:solidFill>
              <a:effectLst>
                <a:glow rad="76200">
                  <a:srgbClr val="000000">
                    <a:alpha val="60000"/>
                  </a:srgbClr>
                </a:glow>
              </a:effectLst>
              <a:latin typeface="Arial"/>
              <a:cs typeface="Calibri" pitchFamily="34" charset="0"/>
            </a:endParaRPr>
          </a:p>
        </p:txBody>
      </p:sp>
      <p:sp>
        <p:nvSpPr>
          <p:cNvPr id="32" name="Line 12"/>
          <p:cNvSpPr>
            <a:spLocks noChangeShapeType="1"/>
          </p:cNvSpPr>
          <p:nvPr/>
        </p:nvSpPr>
        <p:spPr bwMode="auto">
          <a:xfrm>
            <a:off x="6858000" y="3217276"/>
            <a:ext cx="1066800" cy="973723"/>
          </a:xfrm>
          <a:prstGeom prst="line">
            <a:avLst/>
          </a:prstGeom>
          <a:ln w="22225" cap="flat" cmpd="sng" algn="ctr">
            <a:solidFill>
              <a:srgbClr val="FE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00"/>
              </a:solidFill>
              <a:effectLst>
                <a:glow rad="76200">
                  <a:srgbClr val="000000">
                    <a:alpha val="60000"/>
                  </a:srgbClr>
                </a:glow>
              </a:effectLst>
              <a:uLnTx/>
              <a:uFillTx/>
              <a:latin typeface="Arial"/>
              <a:cs typeface="Calibri" pitchFamily="34" charset="0"/>
            </a:endParaRPr>
          </a:p>
        </p:txBody>
      </p:sp>
      <p:sp>
        <p:nvSpPr>
          <p:cNvPr id="33" name="Text Box 13"/>
          <p:cNvSpPr txBox="1">
            <a:spLocks noChangeArrowheads="1"/>
          </p:cNvSpPr>
          <p:nvPr/>
        </p:nvSpPr>
        <p:spPr bwMode="auto">
          <a:xfrm>
            <a:off x="1747911" y="2861388"/>
            <a:ext cx="1297010" cy="584775"/>
          </a:xfrm>
          <a:prstGeom prst="rect">
            <a:avLst/>
          </a:prstGeom>
          <a:noFill/>
          <a:ln w="9525">
            <a:noFill/>
            <a:miter lim="800000"/>
            <a:headEnd/>
            <a:tailEnd/>
          </a:ln>
          <a:effectLst/>
        </p:spPr>
        <p:txBody>
          <a:bodyPr wrap="square">
            <a:spAutoFit/>
          </a:bodyPr>
          <a:lstStyle>
            <a:defPPr>
              <a:defRPr lang="en-US"/>
            </a:defPPr>
            <a:lvl1pPr algn="ctr" fontAlgn="base">
              <a:spcBef>
                <a:spcPct val="0"/>
              </a:spcBef>
              <a:spcAft>
                <a:spcPct val="0"/>
              </a:spcAft>
              <a:defRPr sz="1600">
                <a:solidFill>
                  <a:srgbClr val="FEFF00"/>
                </a:solidFill>
                <a:effectLst>
                  <a:glow rad="76200">
                    <a:srgbClr val="000000">
                      <a:alpha val="60000"/>
                    </a:srgbClr>
                  </a:glow>
                </a:effectLst>
                <a:cs typeface="Calibri" pitchFamily="34" charset="0"/>
              </a:defRPr>
            </a:lvl1pPr>
          </a:lstStyle>
          <a:p>
            <a:r>
              <a:rPr lang="en-US" dirty="0" err="1"/>
              <a:t>Wadi</a:t>
            </a:r>
            <a:r>
              <a:rPr lang="en-US" dirty="0"/>
              <a:t> Umm el Kala</a:t>
            </a:r>
          </a:p>
        </p:txBody>
      </p:sp>
      <p:sp>
        <p:nvSpPr>
          <p:cNvPr id="34" name="Line 14"/>
          <p:cNvSpPr>
            <a:spLocks noChangeShapeType="1"/>
          </p:cNvSpPr>
          <p:nvPr/>
        </p:nvSpPr>
        <p:spPr bwMode="auto">
          <a:xfrm flipH="1" flipV="1">
            <a:off x="1781173" y="1671310"/>
            <a:ext cx="615242" cy="1190078"/>
          </a:xfrm>
          <a:prstGeom prst="line">
            <a:avLst/>
          </a:prstGeom>
          <a:ln w="22225" cap="flat" cmpd="sng" algn="ctr">
            <a:solidFill>
              <a:srgbClr val="FE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endParaRPr lang="en-US" sz="1400" kern="0" dirty="0">
              <a:solidFill>
                <a:srgbClr val="FFFF00"/>
              </a:solidFill>
              <a:effectLst>
                <a:glow rad="76200">
                  <a:srgbClr val="000000">
                    <a:alpha val="60000"/>
                  </a:srgbClr>
                </a:glow>
              </a:effectLst>
              <a:latin typeface="Arial"/>
              <a:cs typeface="Calibri" pitchFamily="34" charset="0"/>
            </a:endParaRPr>
          </a:p>
        </p:txBody>
      </p:sp>
      <p:sp>
        <p:nvSpPr>
          <p:cNvPr id="35" name="Line 15"/>
          <p:cNvSpPr>
            <a:spLocks noChangeShapeType="1"/>
          </p:cNvSpPr>
          <p:nvPr/>
        </p:nvSpPr>
        <p:spPr bwMode="auto">
          <a:xfrm>
            <a:off x="2438400" y="3483113"/>
            <a:ext cx="0" cy="1066800"/>
          </a:xfrm>
          <a:prstGeom prst="line">
            <a:avLst/>
          </a:prstGeom>
          <a:ln w="22225" cap="flat" cmpd="sng" algn="ctr">
            <a:solidFill>
              <a:srgbClr val="FE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endParaRPr lang="en-US" sz="1400" kern="0" dirty="0">
              <a:solidFill>
                <a:srgbClr val="FFFF00"/>
              </a:solidFill>
              <a:effectLst>
                <a:glow rad="76200">
                  <a:srgbClr val="000000">
                    <a:alpha val="60000"/>
                  </a:srgbClr>
                </a:glow>
              </a:effectLst>
              <a:latin typeface="Arial"/>
              <a:cs typeface="Calibri" pitchFamily="34" charset="0"/>
            </a:endParaRPr>
          </a:p>
        </p:txBody>
      </p:sp>
      <p:sp>
        <p:nvSpPr>
          <p:cNvPr id="36" name="Line 7"/>
          <p:cNvSpPr>
            <a:spLocks noChangeShapeType="1"/>
          </p:cNvSpPr>
          <p:nvPr/>
        </p:nvSpPr>
        <p:spPr bwMode="auto">
          <a:xfrm flipH="1">
            <a:off x="3048000" y="1219200"/>
            <a:ext cx="304800" cy="533400"/>
          </a:xfrm>
          <a:prstGeom prst="line">
            <a:avLst/>
          </a:prstGeom>
          <a:ln w="22225" cap="flat" cmpd="sng" algn="ctr">
            <a:solidFill>
              <a:srgbClr val="FE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endParaRPr lang="en-US" sz="1400" kern="0" dirty="0">
              <a:solidFill>
                <a:srgbClr val="FFFF00"/>
              </a:solidFill>
              <a:effectLst>
                <a:glow rad="76200">
                  <a:srgbClr val="000000">
                    <a:alpha val="60000"/>
                  </a:srgbClr>
                </a:glow>
              </a:effectLst>
              <a:latin typeface="Arial"/>
              <a:cs typeface="Calibri" pitchFamily="34" charset="0"/>
            </a:endParaRPr>
          </a:p>
        </p:txBody>
      </p:sp>
      <p:sp>
        <p:nvSpPr>
          <p:cNvPr id="39" name="Line 15"/>
          <p:cNvSpPr>
            <a:spLocks noChangeShapeType="1"/>
          </p:cNvSpPr>
          <p:nvPr/>
        </p:nvSpPr>
        <p:spPr bwMode="auto">
          <a:xfrm flipH="1">
            <a:off x="2438400" y="5248274"/>
            <a:ext cx="152400" cy="466725"/>
          </a:xfrm>
          <a:prstGeom prst="line">
            <a:avLst/>
          </a:prstGeom>
          <a:ln w="22225" cap="flat" cmpd="sng" algn="ctr">
            <a:solidFill>
              <a:srgbClr val="FE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endParaRPr lang="en-US" sz="1400" kern="0" dirty="0">
              <a:solidFill>
                <a:srgbClr val="FFFF00"/>
              </a:solidFill>
              <a:effectLst>
                <a:glow rad="76200">
                  <a:srgbClr val="000000">
                    <a:alpha val="60000"/>
                  </a:srgbClr>
                </a:glow>
              </a:effectLst>
              <a:latin typeface="Arial"/>
              <a:cs typeface="Calibri" pitchFamily="34" charset="0"/>
            </a:endParaRPr>
          </a:p>
        </p:txBody>
      </p:sp>
      <p:sp>
        <p:nvSpPr>
          <p:cNvPr id="40" name="Line 15"/>
          <p:cNvSpPr>
            <a:spLocks noChangeShapeType="1"/>
          </p:cNvSpPr>
          <p:nvPr/>
        </p:nvSpPr>
        <p:spPr bwMode="auto">
          <a:xfrm flipV="1">
            <a:off x="2819400" y="4419600"/>
            <a:ext cx="457200" cy="381000"/>
          </a:xfrm>
          <a:prstGeom prst="line">
            <a:avLst/>
          </a:prstGeom>
          <a:ln w="22225" cap="flat" cmpd="sng" algn="ctr">
            <a:solidFill>
              <a:srgbClr val="FE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endParaRPr lang="en-US" sz="1400" kern="0" dirty="0">
              <a:solidFill>
                <a:srgbClr val="FFFF00"/>
              </a:solidFill>
              <a:effectLst>
                <a:glow rad="76200">
                  <a:srgbClr val="000000">
                    <a:alpha val="60000"/>
                  </a:srgbClr>
                </a:glow>
              </a:effectLst>
              <a:latin typeface="Arial"/>
              <a:cs typeface="Calibri" pitchFamily="34" charset="0"/>
            </a:endParaRPr>
          </a:p>
        </p:txBody>
      </p:sp>
      <p:sp>
        <p:nvSpPr>
          <p:cNvPr id="41" name="Text Box 13"/>
          <p:cNvSpPr txBox="1">
            <a:spLocks noChangeArrowheads="1"/>
          </p:cNvSpPr>
          <p:nvPr/>
        </p:nvSpPr>
        <p:spPr bwMode="auto">
          <a:xfrm>
            <a:off x="1914621" y="4724400"/>
            <a:ext cx="1352358" cy="338554"/>
          </a:xfrm>
          <a:prstGeom prst="rect">
            <a:avLst/>
          </a:prstGeom>
          <a:noFill/>
          <a:ln w="9525">
            <a:noFill/>
            <a:miter lim="800000"/>
            <a:headEnd/>
            <a:tailEnd/>
          </a:ln>
          <a:effectLst/>
        </p:spPr>
        <p:txBody>
          <a:bodyPr wrap="none">
            <a:spAutoFit/>
          </a:bodyPr>
          <a:lstStyle>
            <a:defPPr>
              <a:defRPr lang="en-US"/>
            </a:defPPr>
            <a:lvl1pPr algn="ctr" fontAlgn="base">
              <a:spcBef>
                <a:spcPct val="0"/>
              </a:spcBef>
              <a:spcAft>
                <a:spcPct val="0"/>
              </a:spcAft>
              <a:defRPr sz="1600">
                <a:solidFill>
                  <a:srgbClr val="FEFF00"/>
                </a:solidFill>
                <a:effectLst>
                  <a:glow rad="76200">
                    <a:srgbClr val="000000">
                      <a:alpha val="60000"/>
                    </a:srgbClr>
                  </a:glow>
                </a:effectLst>
                <a:cs typeface="Calibri" pitchFamily="34" charset="0"/>
              </a:defRPr>
            </a:lvl1pPr>
          </a:lstStyle>
          <a:p>
            <a:r>
              <a:rPr lang="en-US" dirty="0"/>
              <a:t>Road to </a:t>
            </a:r>
            <a:r>
              <a:rPr lang="en-US" dirty="0" err="1"/>
              <a:t>Tekoa</a:t>
            </a:r>
            <a:endParaRPr lang="en-US" dirty="0"/>
          </a:p>
        </p:txBody>
      </p:sp>
      <p:sp>
        <p:nvSpPr>
          <p:cNvPr id="2" name="Text Placeholder 1"/>
          <p:cNvSpPr>
            <a:spLocks noGrp="1"/>
          </p:cNvSpPr>
          <p:nvPr>
            <p:ph type="body" sz="quarter" idx="10"/>
          </p:nvPr>
        </p:nvSpPr>
        <p:spPr/>
        <p:txBody>
          <a:bodyPr/>
          <a:lstStyle/>
          <a:p>
            <a:r>
              <a:rPr lang="en-US" dirty="0"/>
              <a:t>Bethlehem, 1918 (aerial view from the southeast)</a:t>
            </a:r>
          </a:p>
        </p:txBody>
      </p:sp>
      <p:sp>
        <p:nvSpPr>
          <p:cNvPr id="3" name="Text Placeholder 2"/>
          <p:cNvSpPr>
            <a:spLocks noGrp="1"/>
          </p:cNvSpPr>
          <p:nvPr>
            <p:ph type="body" sz="quarter" idx="12"/>
          </p:nvPr>
        </p:nvSpPr>
        <p:spPr/>
        <p:txBody>
          <a:bodyPr/>
          <a:lstStyle/>
          <a:p>
            <a:r>
              <a:rPr lang="en-US" dirty="0"/>
              <a:t>2:32</a:t>
            </a:r>
          </a:p>
        </p:txBody>
      </p:sp>
      <p:sp>
        <p:nvSpPr>
          <p:cNvPr id="4" name="Title 3"/>
          <p:cNvSpPr>
            <a:spLocks noGrp="1"/>
          </p:cNvSpPr>
          <p:nvPr>
            <p:ph type="title"/>
          </p:nvPr>
        </p:nvSpPr>
        <p:spPr/>
        <p:txBody>
          <a:bodyPr/>
          <a:lstStyle/>
          <a:p>
            <a:r>
              <a:rPr lang="en-US" dirty="0"/>
              <a:t>They took up Asahel and buried him in the tomb of his father, which was in Bethlehem</a:t>
            </a:r>
          </a:p>
        </p:txBody>
      </p:sp>
      <p:sp>
        <p:nvSpPr>
          <p:cNvPr id="5" name="Freeform 4"/>
          <p:cNvSpPr/>
          <p:nvPr/>
        </p:nvSpPr>
        <p:spPr>
          <a:xfrm>
            <a:off x="3516781" y="2622759"/>
            <a:ext cx="1996637" cy="2291420"/>
          </a:xfrm>
          <a:custGeom>
            <a:avLst/>
            <a:gdLst>
              <a:gd name="connsiteX0" fmla="*/ 600075 w 1962150"/>
              <a:gd name="connsiteY0" fmla="*/ 0 h 2162175"/>
              <a:gd name="connsiteX1" fmla="*/ 0 w 1962150"/>
              <a:gd name="connsiteY1" fmla="*/ 552450 h 2162175"/>
              <a:gd name="connsiteX2" fmla="*/ 257175 w 1962150"/>
              <a:gd name="connsiteY2" fmla="*/ 1981200 h 2162175"/>
              <a:gd name="connsiteX3" fmla="*/ 1362075 w 1962150"/>
              <a:gd name="connsiteY3" fmla="*/ 2162175 h 2162175"/>
              <a:gd name="connsiteX4" fmla="*/ 1962150 w 1962150"/>
              <a:gd name="connsiteY4" fmla="*/ 1266825 h 2162175"/>
              <a:gd name="connsiteX5" fmla="*/ 1838325 w 1962150"/>
              <a:gd name="connsiteY5" fmla="*/ 542925 h 2162175"/>
              <a:gd name="connsiteX6" fmla="*/ 1019175 w 1962150"/>
              <a:gd name="connsiteY6" fmla="*/ 9525 h 2162175"/>
              <a:gd name="connsiteX7" fmla="*/ 600075 w 1962150"/>
              <a:gd name="connsiteY7" fmla="*/ 0 h 2162175"/>
              <a:gd name="connsiteX0" fmla="*/ 600075 w 1962150"/>
              <a:gd name="connsiteY0" fmla="*/ 0 h 2228129"/>
              <a:gd name="connsiteX1" fmla="*/ 0 w 1962150"/>
              <a:gd name="connsiteY1" fmla="*/ 552450 h 2228129"/>
              <a:gd name="connsiteX2" fmla="*/ 257175 w 1962150"/>
              <a:gd name="connsiteY2" fmla="*/ 1981200 h 2228129"/>
              <a:gd name="connsiteX3" fmla="*/ 1362075 w 1962150"/>
              <a:gd name="connsiteY3" fmla="*/ 2162175 h 2228129"/>
              <a:gd name="connsiteX4" fmla="*/ 1962150 w 1962150"/>
              <a:gd name="connsiteY4" fmla="*/ 1266825 h 2228129"/>
              <a:gd name="connsiteX5" fmla="*/ 1838325 w 1962150"/>
              <a:gd name="connsiteY5" fmla="*/ 542925 h 2228129"/>
              <a:gd name="connsiteX6" fmla="*/ 1019175 w 1962150"/>
              <a:gd name="connsiteY6" fmla="*/ 9525 h 2228129"/>
              <a:gd name="connsiteX7" fmla="*/ 600075 w 1962150"/>
              <a:gd name="connsiteY7" fmla="*/ 0 h 2228129"/>
              <a:gd name="connsiteX0" fmla="*/ 617068 w 1979143"/>
              <a:gd name="connsiteY0" fmla="*/ 0 h 2228129"/>
              <a:gd name="connsiteX1" fmla="*/ 16993 w 1979143"/>
              <a:gd name="connsiteY1" fmla="*/ 552450 h 2228129"/>
              <a:gd name="connsiteX2" fmla="*/ 274168 w 1979143"/>
              <a:gd name="connsiteY2" fmla="*/ 1981200 h 2228129"/>
              <a:gd name="connsiteX3" fmla="*/ 1379068 w 1979143"/>
              <a:gd name="connsiteY3" fmla="*/ 2162175 h 2228129"/>
              <a:gd name="connsiteX4" fmla="*/ 1979143 w 1979143"/>
              <a:gd name="connsiteY4" fmla="*/ 1266825 h 2228129"/>
              <a:gd name="connsiteX5" fmla="*/ 1855318 w 1979143"/>
              <a:gd name="connsiteY5" fmla="*/ 542925 h 2228129"/>
              <a:gd name="connsiteX6" fmla="*/ 1036168 w 1979143"/>
              <a:gd name="connsiteY6" fmla="*/ 9525 h 2228129"/>
              <a:gd name="connsiteX7" fmla="*/ 617068 w 1979143"/>
              <a:gd name="connsiteY7" fmla="*/ 0 h 2228129"/>
              <a:gd name="connsiteX0" fmla="*/ 617068 w 1979143"/>
              <a:gd name="connsiteY0" fmla="*/ 63291 h 2291420"/>
              <a:gd name="connsiteX1" fmla="*/ 16993 w 1979143"/>
              <a:gd name="connsiteY1" fmla="*/ 615741 h 2291420"/>
              <a:gd name="connsiteX2" fmla="*/ 274168 w 1979143"/>
              <a:gd name="connsiteY2" fmla="*/ 2044491 h 2291420"/>
              <a:gd name="connsiteX3" fmla="*/ 1379068 w 1979143"/>
              <a:gd name="connsiteY3" fmla="*/ 2225466 h 2291420"/>
              <a:gd name="connsiteX4" fmla="*/ 1979143 w 1979143"/>
              <a:gd name="connsiteY4" fmla="*/ 1330116 h 2291420"/>
              <a:gd name="connsiteX5" fmla="*/ 1855318 w 1979143"/>
              <a:gd name="connsiteY5" fmla="*/ 606216 h 2291420"/>
              <a:gd name="connsiteX6" fmla="*/ 1036168 w 1979143"/>
              <a:gd name="connsiteY6" fmla="*/ 72816 h 2291420"/>
              <a:gd name="connsiteX7" fmla="*/ 617068 w 1979143"/>
              <a:gd name="connsiteY7" fmla="*/ 63291 h 2291420"/>
              <a:gd name="connsiteX0" fmla="*/ 617068 w 1979143"/>
              <a:gd name="connsiteY0" fmla="*/ 63291 h 2291420"/>
              <a:gd name="connsiteX1" fmla="*/ 16993 w 1979143"/>
              <a:gd name="connsiteY1" fmla="*/ 615741 h 2291420"/>
              <a:gd name="connsiteX2" fmla="*/ 274168 w 1979143"/>
              <a:gd name="connsiteY2" fmla="*/ 2044491 h 2291420"/>
              <a:gd name="connsiteX3" fmla="*/ 1379068 w 1979143"/>
              <a:gd name="connsiteY3" fmla="*/ 2225466 h 2291420"/>
              <a:gd name="connsiteX4" fmla="*/ 1979143 w 1979143"/>
              <a:gd name="connsiteY4" fmla="*/ 1330116 h 2291420"/>
              <a:gd name="connsiteX5" fmla="*/ 1855318 w 1979143"/>
              <a:gd name="connsiteY5" fmla="*/ 606216 h 2291420"/>
              <a:gd name="connsiteX6" fmla="*/ 1036168 w 1979143"/>
              <a:gd name="connsiteY6" fmla="*/ 72816 h 2291420"/>
              <a:gd name="connsiteX7" fmla="*/ 617068 w 1979143"/>
              <a:gd name="connsiteY7" fmla="*/ 63291 h 2291420"/>
              <a:gd name="connsiteX0" fmla="*/ 617068 w 1979143"/>
              <a:gd name="connsiteY0" fmla="*/ 63291 h 2291420"/>
              <a:gd name="connsiteX1" fmla="*/ 16993 w 1979143"/>
              <a:gd name="connsiteY1" fmla="*/ 615741 h 2291420"/>
              <a:gd name="connsiteX2" fmla="*/ 274168 w 1979143"/>
              <a:gd name="connsiteY2" fmla="*/ 2044491 h 2291420"/>
              <a:gd name="connsiteX3" fmla="*/ 1379068 w 1979143"/>
              <a:gd name="connsiteY3" fmla="*/ 2225466 h 2291420"/>
              <a:gd name="connsiteX4" fmla="*/ 1979143 w 1979143"/>
              <a:gd name="connsiteY4" fmla="*/ 1330116 h 2291420"/>
              <a:gd name="connsiteX5" fmla="*/ 1855318 w 1979143"/>
              <a:gd name="connsiteY5" fmla="*/ 606216 h 2291420"/>
              <a:gd name="connsiteX6" fmla="*/ 1036168 w 1979143"/>
              <a:gd name="connsiteY6" fmla="*/ 72816 h 2291420"/>
              <a:gd name="connsiteX7" fmla="*/ 617068 w 1979143"/>
              <a:gd name="connsiteY7" fmla="*/ 63291 h 2291420"/>
              <a:gd name="connsiteX0" fmla="*/ 617068 w 1983349"/>
              <a:gd name="connsiteY0" fmla="*/ 63291 h 2291420"/>
              <a:gd name="connsiteX1" fmla="*/ 16993 w 1983349"/>
              <a:gd name="connsiteY1" fmla="*/ 615741 h 2291420"/>
              <a:gd name="connsiteX2" fmla="*/ 274168 w 1983349"/>
              <a:gd name="connsiteY2" fmla="*/ 2044491 h 2291420"/>
              <a:gd name="connsiteX3" fmla="*/ 1379068 w 1983349"/>
              <a:gd name="connsiteY3" fmla="*/ 2225466 h 2291420"/>
              <a:gd name="connsiteX4" fmla="*/ 1979143 w 1983349"/>
              <a:gd name="connsiteY4" fmla="*/ 1330116 h 2291420"/>
              <a:gd name="connsiteX5" fmla="*/ 1855318 w 1983349"/>
              <a:gd name="connsiteY5" fmla="*/ 606216 h 2291420"/>
              <a:gd name="connsiteX6" fmla="*/ 1036168 w 1983349"/>
              <a:gd name="connsiteY6" fmla="*/ 72816 h 2291420"/>
              <a:gd name="connsiteX7" fmla="*/ 617068 w 1983349"/>
              <a:gd name="connsiteY7" fmla="*/ 63291 h 2291420"/>
              <a:gd name="connsiteX0" fmla="*/ 617068 w 1996637"/>
              <a:gd name="connsiteY0" fmla="*/ 63291 h 2291420"/>
              <a:gd name="connsiteX1" fmla="*/ 16993 w 1996637"/>
              <a:gd name="connsiteY1" fmla="*/ 615741 h 2291420"/>
              <a:gd name="connsiteX2" fmla="*/ 274168 w 1996637"/>
              <a:gd name="connsiteY2" fmla="*/ 2044491 h 2291420"/>
              <a:gd name="connsiteX3" fmla="*/ 1379068 w 1996637"/>
              <a:gd name="connsiteY3" fmla="*/ 2225466 h 2291420"/>
              <a:gd name="connsiteX4" fmla="*/ 1979143 w 1996637"/>
              <a:gd name="connsiteY4" fmla="*/ 1330116 h 2291420"/>
              <a:gd name="connsiteX5" fmla="*/ 1855318 w 1996637"/>
              <a:gd name="connsiteY5" fmla="*/ 606216 h 2291420"/>
              <a:gd name="connsiteX6" fmla="*/ 1036168 w 1996637"/>
              <a:gd name="connsiteY6" fmla="*/ 72816 h 2291420"/>
              <a:gd name="connsiteX7" fmla="*/ 617068 w 1996637"/>
              <a:gd name="connsiteY7" fmla="*/ 63291 h 229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6637" h="2291420">
                <a:moveTo>
                  <a:pt x="617068" y="63291"/>
                </a:moveTo>
                <a:cubicBezTo>
                  <a:pt x="447205" y="153779"/>
                  <a:pt x="74143" y="285541"/>
                  <a:pt x="16993" y="615741"/>
                </a:cubicBezTo>
                <a:cubicBezTo>
                  <a:pt x="-40157" y="945941"/>
                  <a:pt x="47156" y="1776204"/>
                  <a:pt x="274168" y="2044491"/>
                </a:cubicBezTo>
                <a:cubicBezTo>
                  <a:pt x="501181" y="2312779"/>
                  <a:pt x="1094905" y="2344529"/>
                  <a:pt x="1379068" y="2225466"/>
                </a:cubicBezTo>
                <a:cubicBezTo>
                  <a:pt x="1663231" y="2106403"/>
                  <a:pt x="1921797" y="1607395"/>
                  <a:pt x="1979143" y="1330116"/>
                </a:cubicBezTo>
                <a:cubicBezTo>
                  <a:pt x="2028723" y="1090385"/>
                  <a:pt x="1968389" y="823343"/>
                  <a:pt x="1855318" y="606216"/>
                </a:cubicBezTo>
                <a:cubicBezTo>
                  <a:pt x="1715904" y="338503"/>
                  <a:pt x="1242543" y="163304"/>
                  <a:pt x="1036168" y="72816"/>
                </a:cubicBezTo>
                <a:cubicBezTo>
                  <a:pt x="829793" y="-17672"/>
                  <a:pt x="786931" y="-27197"/>
                  <a:pt x="617068" y="63291"/>
                </a:cubicBezTo>
                <a:close/>
              </a:path>
            </a:pathLst>
          </a:custGeom>
          <a:noFill/>
          <a:ln w="22225" cap="flat" cmpd="sng" algn="ctr">
            <a:solidFill>
              <a:srgbClr val="FFFF00"/>
            </a:solidFill>
            <a:prstDash val="sysDash"/>
            <a:round/>
            <a:headEnd type="none" w="med" len="med"/>
            <a:tailEnd type="non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a:solidFill>
                <a:srgbClr val="FFFF00"/>
              </a:solidFill>
              <a:latin typeface="Arial"/>
              <a:ea typeface=""/>
              <a:cs typeface=""/>
            </a:endParaRPr>
          </a:p>
        </p:txBody>
      </p:sp>
      <p:sp>
        <p:nvSpPr>
          <p:cNvPr id="45" name="Text Box 1029">
            <a:extLst>
              <a:ext uri="{FF2B5EF4-FFF2-40B4-BE49-F238E27FC236}">
                <a16:creationId xmlns:a16="http://schemas.microsoft.com/office/drawing/2014/main" id="{849661AC-D672-4E9A-91BF-13C544DCD1D5}"/>
              </a:ext>
            </a:extLst>
          </p:cNvPr>
          <p:cNvSpPr txBox="1">
            <a:spLocks noChangeArrowheads="1"/>
          </p:cNvSpPr>
          <p:nvPr/>
        </p:nvSpPr>
        <p:spPr bwMode="auto">
          <a:xfrm>
            <a:off x="3662622" y="3483113"/>
            <a:ext cx="1675074" cy="584775"/>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1600" dirty="0">
                <a:solidFill>
                  <a:srgbClr val="FEFF00"/>
                </a:solidFill>
                <a:effectLst>
                  <a:glow rad="76200">
                    <a:srgbClr val="000000">
                      <a:alpha val="60000"/>
                    </a:srgbClr>
                  </a:glow>
                </a:effectLst>
                <a:cs typeface="Calibri" pitchFamily="34" charset="0"/>
              </a:rPr>
              <a:t>approximate area</a:t>
            </a:r>
          </a:p>
          <a:p>
            <a:pPr algn="ctr" fontAlgn="base">
              <a:spcBef>
                <a:spcPct val="0"/>
              </a:spcBef>
              <a:spcAft>
                <a:spcPct val="0"/>
              </a:spcAft>
              <a:defRPr/>
            </a:pPr>
            <a:r>
              <a:rPr lang="en-US" sz="1600" dirty="0">
                <a:solidFill>
                  <a:srgbClr val="FEFF00"/>
                </a:solidFill>
                <a:effectLst>
                  <a:glow rad="76200">
                    <a:srgbClr val="000000">
                      <a:alpha val="60000"/>
                    </a:srgbClr>
                  </a:glow>
                </a:effectLst>
                <a:cs typeface="Calibri" pitchFamily="34" charset="0"/>
              </a:rPr>
              <a:t>of Iron Age village</a:t>
            </a:r>
          </a:p>
        </p:txBody>
      </p:sp>
    </p:spTree>
    <p:extLst>
      <p:ext uri="{BB962C8B-B14F-4D97-AF65-F5344CB8AC3E}">
        <p14:creationId xmlns:p14="http://schemas.microsoft.com/office/powerpoint/2010/main" val="36650257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1800"/>
            <a:ext cx="9144000" cy="5971032"/>
          </a:xfrm>
          <a:prstGeom prst="rect">
            <a:avLst/>
          </a:prstGeom>
        </p:spPr>
      </p:pic>
      <p:sp>
        <p:nvSpPr>
          <p:cNvPr id="3" name="Text Placeholder 2"/>
          <p:cNvSpPr>
            <a:spLocks noGrp="1"/>
          </p:cNvSpPr>
          <p:nvPr>
            <p:ph type="body" sz="quarter" idx="10"/>
          </p:nvPr>
        </p:nvSpPr>
        <p:spPr/>
        <p:txBody>
          <a:bodyPr/>
          <a:lstStyle/>
          <a:p>
            <a:r>
              <a:rPr lang="en-US" dirty="0"/>
              <a:t>Bethlehem, 1931 (aerial view from the east)</a:t>
            </a:r>
          </a:p>
        </p:txBody>
      </p:sp>
      <p:sp>
        <p:nvSpPr>
          <p:cNvPr id="4" name="Text Placeholder 3"/>
          <p:cNvSpPr>
            <a:spLocks noGrp="1"/>
          </p:cNvSpPr>
          <p:nvPr>
            <p:ph type="body" sz="quarter" idx="12"/>
          </p:nvPr>
        </p:nvSpPr>
        <p:spPr/>
        <p:txBody>
          <a:bodyPr/>
          <a:lstStyle/>
          <a:p>
            <a:r>
              <a:rPr lang="en-US" dirty="0"/>
              <a:t>2:32</a:t>
            </a:r>
          </a:p>
        </p:txBody>
      </p:sp>
      <p:sp>
        <p:nvSpPr>
          <p:cNvPr id="2" name="Title 1"/>
          <p:cNvSpPr>
            <a:spLocks noGrp="1"/>
          </p:cNvSpPr>
          <p:nvPr>
            <p:ph type="title"/>
          </p:nvPr>
        </p:nvSpPr>
        <p:spPr/>
        <p:txBody>
          <a:bodyPr/>
          <a:lstStyle/>
          <a:p>
            <a:r>
              <a:rPr lang="en-US" dirty="0"/>
              <a:t>They took up Asahel and buried him in the tomb of his father, which was in Bethlehem</a:t>
            </a:r>
          </a:p>
        </p:txBody>
      </p:sp>
    </p:spTree>
    <p:extLst>
      <p:ext uri="{BB962C8B-B14F-4D97-AF65-F5344CB8AC3E}">
        <p14:creationId xmlns:p14="http://schemas.microsoft.com/office/powerpoint/2010/main" val="205028427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1800"/>
            <a:ext cx="9144000" cy="5971032"/>
          </a:xfrm>
          <a:prstGeom prst="rect">
            <a:avLst/>
          </a:prstGeom>
        </p:spPr>
      </p:pic>
      <p:sp>
        <p:nvSpPr>
          <p:cNvPr id="3" name="Text Placeholder 2"/>
          <p:cNvSpPr>
            <a:spLocks noGrp="1"/>
          </p:cNvSpPr>
          <p:nvPr>
            <p:ph type="body" sz="quarter" idx="10"/>
          </p:nvPr>
        </p:nvSpPr>
        <p:spPr/>
        <p:txBody>
          <a:bodyPr/>
          <a:lstStyle/>
          <a:p>
            <a:r>
              <a:rPr lang="en-US" dirty="0"/>
              <a:t>Bethlehem, 1931 (aerial view from the east)</a:t>
            </a:r>
          </a:p>
        </p:txBody>
      </p:sp>
      <p:sp>
        <p:nvSpPr>
          <p:cNvPr id="4" name="Text Placeholder 3"/>
          <p:cNvSpPr>
            <a:spLocks noGrp="1"/>
          </p:cNvSpPr>
          <p:nvPr>
            <p:ph type="body" sz="quarter" idx="12"/>
          </p:nvPr>
        </p:nvSpPr>
        <p:spPr/>
        <p:txBody>
          <a:bodyPr/>
          <a:lstStyle/>
          <a:p>
            <a:r>
              <a:rPr lang="en-US" dirty="0"/>
              <a:t>2:32</a:t>
            </a:r>
          </a:p>
        </p:txBody>
      </p:sp>
      <p:sp>
        <p:nvSpPr>
          <p:cNvPr id="2" name="Title 1"/>
          <p:cNvSpPr>
            <a:spLocks noGrp="1"/>
          </p:cNvSpPr>
          <p:nvPr>
            <p:ph type="title"/>
          </p:nvPr>
        </p:nvSpPr>
        <p:spPr/>
        <p:txBody>
          <a:bodyPr/>
          <a:lstStyle/>
          <a:p>
            <a:r>
              <a:rPr lang="en-US" dirty="0"/>
              <a:t>They took up Asahel and buried him in the tomb of his father, which was in Bethlehem</a:t>
            </a:r>
          </a:p>
        </p:txBody>
      </p:sp>
      <p:sp>
        <p:nvSpPr>
          <p:cNvPr id="16" name="Text Box 1029">
            <a:extLst>
              <a:ext uri="{FF2B5EF4-FFF2-40B4-BE49-F238E27FC236}">
                <a16:creationId xmlns:a16="http://schemas.microsoft.com/office/drawing/2014/main" id="{02236C3F-C949-49DB-9098-050E237D8722}"/>
              </a:ext>
            </a:extLst>
          </p:cNvPr>
          <p:cNvSpPr txBox="1">
            <a:spLocks noChangeArrowheads="1"/>
          </p:cNvSpPr>
          <p:nvPr/>
        </p:nvSpPr>
        <p:spPr bwMode="auto">
          <a:xfrm>
            <a:off x="4595101" y="3978999"/>
            <a:ext cx="2057486" cy="400110"/>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2000" dirty="0">
                <a:solidFill>
                  <a:srgbClr val="FEFF00"/>
                </a:solidFill>
                <a:effectLst>
                  <a:glow rad="76200">
                    <a:srgbClr val="000000">
                      <a:alpha val="60000"/>
                    </a:srgbClr>
                  </a:glow>
                </a:effectLst>
                <a:cs typeface="Calibri" pitchFamily="34" charset="0"/>
              </a:rPr>
              <a:t>Church of Nativity</a:t>
            </a:r>
          </a:p>
        </p:txBody>
      </p:sp>
      <p:sp>
        <p:nvSpPr>
          <p:cNvPr id="17" name="Text Box 1029">
            <a:extLst>
              <a:ext uri="{FF2B5EF4-FFF2-40B4-BE49-F238E27FC236}">
                <a16:creationId xmlns:a16="http://schemas.microsoft.com/office/drawing/2014/main" id="{849661AC-D672-4E9A-91BF-13C544DCD1D5}"/>
              </a:ext>
            </a:extLst>
          </p:cNvPr>
          <p:cNvSpPr txBox="1">
            <a:spLocks noChangeArrowheads="1"/>
          </p:cNvSpPr>
          <p:nvPr/>
        </p:nvSpPr>
        <p:spPr bwMode="auto">
          <a:xfrm>
            <a:off x="2819400" y="5008953"/>
            <a:ext cx="2048638" cy="707886"/>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2000" dirty="0">
                <a:solidFill>
                  <a:srgbClr val="FEFF00"/>
                </a:solidFill>
                <a:effectLst>
                  <a:glow rad="76200">
                    <a:srgbClr val="000000">
                      <a:alpha val="60000"/>
                    </a:srgbClr>
                  </a:glow>
                </a:effectLst>
                <a:cs typeface="Calibri" pitchFamily="34" charset="0"/>
              </a:rPr>
              <a:t>approximate area</a:t>
            </a:r>
          </a:p>
          <a:p>
            <a:pPr algn="ctr" fontAlgn="base">
              <a:spcBef>
                <a:spcPct val="0"/>
              </a:spcBef>
              <a:spcAft>
                <a:spcPct val="0"/>
              </a:spcAft>
              <a:defRPr/>
            </a:pPr>
            <a:r>
              <a:rPr lang="en-US" sz="2000" dirty="0">
                <a:solidFill>
                  <a:srgbClr val="FEFF00"/>
                </a:solidFill>
                <a:effectLst>
                  <a:glow rad="76200">
                    <a:srgbClr val="000000">
                      <a:alpha val="60000"/>
                    </a:srgbClr>
                  </a:glow>
                </a:effectLst>
                <a:cs typeface="Calibri" pitchFamily="34" charset="0"/>
              </a:rPr>
              <a:t>of Iron Age village</a:t>
            </a:r>
          </a:p>
        </p:txBody>
      </p:sp>
      <p:sp>
        <p:nvSpPr>
          <p:cNvPr id="18" name="Freeform 10">
            <a:extLst>
              <a:ext uri="{FF2B5EF4-FFF2-40B4-BE49-F238E27FC236}">
                <a16:creationId xmlns:a16="http://schemas.microsoft.com/office/drawing/2014/main" id="{1F59BD53-8FE5-474D-A5EC-43014D8D3F36}"/>
              </a:ext>
            </a:extLst>
          </p:cNvPr>
          <p:cNvSpPr/>
          <p:nvPr/>
        </p:nvSpPr>
        <p:spPr>
          <a:xfrm>
            <a:off x="2370594" y="4401772"/>
            <a:ext cx="2679095" cy="1734454"/>
          </a:xfrm>
          <a:custGeom>
            <a:avLst/>
            <a:gdLst>
              <a:gd name="connsiteX0" fmla="*/ 1896606 w 2679095"/>
              <a:gd name="connsiteY0" fmla="*/ 31683 h 1734454"/>
              <a:gd name="connsiteX1" fmla="*/ 1710559 w 2679095"/>
              <a:gd name="connsiteY1" fmla="*/ 3973 h 1734454"/>
              <a:gd name="connsiteX2" fmla="*/ 1548263 w 2679095"/>
              <a:gd name="connsiteY2" fmla="*/ 3973 h 1734454"/>
              <a:gd name="connsiteX3" fmla="*/ 1358258 w 2679095"/>
              <a:gd name="connsiteY3" fmla="*/ 39599 h 1734454"/>
              <a:gd name="connsiteX4" fmla="*/ 1089084 w 2679095"/>
              <a:gd name="connsiteY4" fmla="*/ 130644 h 1734454"/>
              <a:gd name="connsiteX5" fmla="*/ 764492 w 2679095"/>
              <a:gd name="connsiteY5" fmla="*/ 296898 h 1734454"/>
              <a:gd name="connsiteX6" fmla="*/ 483442 w 2679095"/>
              <a:gd name="connsiteY6" fmla="*/ 518571 h 1734454"/>
              <a:gd name="connsiteX7" fmla="*/ 143016 w 2679095"/>
              <a:gd name="connsiteY7" fmla="*/ 981709 h 1734454"/>
              <a:gd name="connsiteX8" fmla="*/ 4471 w 2679095"/>
              <a:gd name="connsiteY8" fmla="*/ 1314218 h 1734454"/>
              <a:gd name="connsiteX9" fmla="*/ 55931 w 2679095"/>
              <a:gd name="connsiteY9" fmla="*/ 1464638 h 1734454"/>
              <a:gd name="connsiteX10" fmla="*/ 269687 w 2679095"/>
              <a:gd name="connsiteY10" fmla="*/ 1579433 h 1734454"/>
              <a:gd name="connsiteX11" fmla="*/ 883245 w 2679095"/>
              <a:gd name="connsiteY11" fmla="*/ 1702145 h 1734454"/>
              <a:gd name="connsiteX12" fmla="*/ 1575972 w 2679095"/>
              <a:gd name="connsiteY12" fmla="*/ 1733812 h 1734454"/>
              <a:gd name="connsiteX13" fmla="*/ 2272658 w 2679095"/>
              <a:gd name="connsiteY13" fmla="*/ 1682353 h 1734454"/>
              <a:gd name="connsiteX14" fmla="*/ 2573500 w 2679095"/>
              <a:gd name="connsiteY14" fmla="*/ 1500264 h 1734454"/>
              <a:gd name="connsiteX15" fmla="*/ 2676419 w 2679095"/>
              <a:gd name="connsiteY15" fmla="*/ 1199423 h 1734454"/>
              <a:gd name="connsiteX16" fmla="*/ 2640793 w 2679095"/>
              <a:gd name="connsiteY16" fmla="*/ 688784 h 1734454"/>
              <a:gd name="connsiteX17" fmla="*/ 2553707 w 2679095"/>
              <a:gd name="connsiteY17" fmla="*/ 383984 h 1734454"/>
              <a:gd name="connsiteX18" fmla="*/ 2442871 w 2679095"/>
              <a:gd name="connsiteY18" fmla="*/ 193979 h 1734454"/>
              <a:gd name="connsiteX19" fmla="*/ 2292450 w 2679095"/>
              <a:gd name="connsiteY19" fmla="*/ 114810 h 173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9095" h="1734454">
                <a:moveTo>
                  <a:pt x="1896606" y="31683"/>
                </a:moveTo>
                <a:cubicBezTo>
                  <a:pt x="1832611" y="20137"/>
                  <a:pt x="1768616" y="8591"/>
                  <a:pt x="1710559" y="3973"/>
                </a:cubicBezTo>
                <a:cubicBezTo>
                  <a:pt x="1652502" y="-645"/>
                  <a:pt x="1606980" y="-1965"/>
                  <a:pt x="1548263" y="3973"/>
                </a:cubicBezTo>
                <a:cubicBezTo>
                  <a:pt x="1489546" y="9911"/>
                  <a:pt x="1434788" y="18487"/>
                  <a:pt x="1358258" y="39599"/>
                </a:cubicBezTo>
                <a:cubicBezTo>
                  <a:pt x="1281728" y="60711"/>
                  <a:pt x="1188045" y="87761"/>
                  <a:pt x="1089084" y="130644"/>
                </a:cubicBezTo>
                <a:cubicBezTo>
                  <a:pt x="990123" y="173527"/>
                  <a:pt x="865432" y="232244"/>
                  <a:pt x="764492" y="296898"/>
                </a:cubicBezTo>
                <a:cubicBezTo>
                  <a:pt x="663552" y="361552"/>
                  <a:pt x="587021" y="404436"/>
                  <a:pt x="483442" y="518571"/>
                </a:cubicBezTo>
                <a:cubicBezTo>
                  <a:pt x="379863" y="632706"/>
                  <a:pt x="222844" y="849101"/>
                  <a:pt x="143016" y="981709"/>
                </a:cubicBezTo>
                <a:cubicBezTo>
                  <a:pt x="63188" y="1114317"/>
                  <a:pt x="18985" y="1233730"/>
                  <a:pt x="4471" y="1314218"/>
                </a:cubicBezTo>
                <a:cubicBezTo>
                  <a:pt x="-10043" y="1394706"/>
                  <a:pt x="11728" y="1420436"/>
                  <a:pt x="55931" y="1464638"/>
                </a:cubicBezTo>
                <a:cubicBezTo>
                  <a:pt x="100134" y="1508840"/>
                  <a:pt x="131801" y="1539849"/>
                  <a:pt x="269687" y="1579433"/>
                </a:cubicBezTo>
                <a:cubicBezTo>
                  <a:pt x="407573" y="1619017"/>
                  <a:pt x="665531" y="1676415"/>
                  <a:pt x="883245" y="1702145"/>
                </a:cubicBezTo>
                <a:cubicBezTo>
                  <a:pt x="1100959" y="1727875"/>
                  <a:pt x="1344403" y="1737111"/>
                  <a:pt x="1575972" y="1733812"/>
                </a:cubicBezTo>
                <a:cubicBezTo>
                  <a:pt x="1807541" y="1730513"/>
                  <a:pt x="2106403" y="1721278"/>
                  <a:pt x="2272658" y="1682353"/>
                </a:cubicBezTo>
                <a:cubicBezTo>
                  <a:pt x="2438913" y="1643428"/>
                  <a:pt x="2506207" y="1580752"/>
                  <a:pt x="2573500" y="1500264"/>
                </a:cubicBezTo>
                <a:cubicBezTo>
                  <a:pt x="2640793" y="1419776"/>
                  <a:pt x="2665204" y="1334670"/>
                  <a:pt x="2676419" y="1199423"/>
                </a:cubicBezTo>
                <a:cubicBezTo>
                  <a:pt x="2687635" y="1064176"/>
                  <a:pt x="2661245" y="824691"/>
                  <a:pt x="2640793" y="688784"/>
                </a:cubicBezTo>
                <a:cubicBezTo>
                  <a:pt x="2620341" y="552878"/>
                  <a:pt x="2586694" y="466452"/>
                  <a:pt x="2553707" y="383984"/>
                </a:cubicBezTo>
                <a:cubicBezTo>
                  <a:pt x="2520720" y="301516"/>
                  <a:pt x="2486414" y="238841"/>
                  <a:pt x="2442871" y="193979"/>
                </a:cubicBezTo>
                <a:cubicBezTo>
                  <a:pt x="2399328" y="149117"/>
                  <a:pt x="2292450" y="114810"/>
                  <a:pt x="2292450" y="114810"/>
                </a:cubicBezTo>
              </a:path>
            </a:pathLst>
          </a:custGeom>
          <a:noFill/>
          <a:ln w="22225" cap="flat" cmpd="sng" algn="ctr">
            <a:solidFill>
              <a:srgbClr val="FEFF00"/>
            </a:solidFill>
            <a:prstDash val="sysDash"/>
            <a:round/>
            <a:headEnd type="none" w="med" len="med"/>
            <a:tailEnd type="non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a:solidFill>
                <a:srgbClr val="FFFF00"/>
              </a:solidFill>
              <a:latin typeface="Arial"/>
              <a:ea typeface=""/>
              <a:cs typeface=""/>
            </a:endParaRPr>
          </a:p>
        </p:txBody>
      </p:sp>
      <p:sp>
        <p:nvSpPr>
          <p:cNvPr id="19" name="Parallelogram 18">
            <a:extLst>
              <a:ext uri="{FF2B5EF4-FFF2-40B4-BE49-F238E27FC236}">
                <a16:creationId xmlns:a16="http://schemas.microsoft.com/office/drawing/2014/main" id="{1F3C9F00-1851-48E9-9C9D-8C73971CCF3B}"/>
              </a:ext>
            </a:extLst>
          </p:cNvPr>
          <p:cNvSpPr/>
          <p:nvPr/>
        </p:nvSpPr>
        <p:spPr>
          <a:xfrm rot="252997">
            <a:off x="4073857" y="4388615"/>
            <a:ext cx="658311" cy="369983"/>
          </a:xfrm>
          <a:prstGeom prst="parallelogram">
            <a:avLst>
              <a:gd name="adj" fmla="val 65230"/>
            </a:avLst>
          </a:prstGeom>
          <a:noFill/>
          <a:ln w="22225" cap="flat" cmpd="sng" algn="ctr">
            <a:solidFill>
              <a:srgbClr val="FE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a:solidFill>
                <a:srgbClr val="FFFF00"/>
              </a:solidFill>
              <a:latin typeface="Arial"/>
              <a:ea typeface=""/>
              <a:cs typeface=""/>
            </a:endParaRPr>
          </a:p>
        </p:txBody>
      </p:sp>
      <p:sp>
        <p:nvSpPr>
          <p:cNvPr id="20" name="Text Box 1029">
            <a:extLst>
              <a:ext uri="{FF2B5EF4-FFF2-40B4-BE49-F238E27FC236}">
                <a16:creationId xmlns:a16="http://schemas.microsoft.com/office/drawing/2014/main" id="{2EE44417-3A6C-4814-AA51-8C72D7290EE0}"/>
              </a:ext>
            </a:extLst>
          </p:cNvPr>
          <p:cNvSpPr txBox="1">
            <a:spLocks noChangeArrowheads="1"/>
          </p:cNvSpPr>
          <p:nvPr/>
        </p:nvSpPr>
        <p:spPr bwMode="auto">
          <a:xfrm>
            <a:off x="152400" y="1143000"/>
            <a:ext cx="1823897" cy="400110"/>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2000" dirty="0">
                <a:solidFill>
                  <a:srgbClr val="FEFF00"/>
                </a:solidFill>
                <a:effectLst>
                  <a:glow rad="76200">
                    <a:srgbClr val="000000">
                      <a:alpha val="60000"/>
                    </a:srgbClr>
                  </a:glow>
                </a:effectLst>
                <a:cs typeface="Calibri" pitchFamily="34" charset="0"/>
              </a:rPr>
              <a:t>Road to Hebron</a:t>
            </a:r>
          </a:p>
        </p:txBody>
      </p:sp>
      <p:cxnSp>
        <p:nvCxnSpPr>
          <p:cNvPr id="21" name="Straight Arrow Connector 20">
            <a:extLst>
              <a:ext uri="{FF2B5EF4-FFF2-40B4-BE49-F238E27FC236}">
                <a16:creationId xmlns:a16="http://schemas.microsoft.com/office/drawing/2014/main" id="{5072333C-EF51-4792-8333-B449F473A272}"/>
              </a:ext>
            </a:extLst>
          </p:cNvPr>
          <p:cNvCxnSpPr/>
          <p:nvPr/>
        </p:nvCxnSpPr>
        <p:spPr>
          <a:xfrm flipH="1" flipV="1">
            <a:off x="1143000" y="914400"/>
            <a:ext cx="76200" cy="162561"/>
          </a:xfrm>
          <a:prstGeom prst="straightConnector1">
            <a:avLst/>
          </a:prstGeom>
          <a:noFill/>
          <a:ln w="22225" cap="flat" cmpd="sng" algn="ctr">
            <a:solidFill>
              <a:srgbClr val="FE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cxnSp>
      <p:sp>
        <p:nvSpPr>
          <p:cNvPr id="22" name="Text Box 1029">
            <a:extLst>
              <a:ext uri="{FF2B5EF4-FFF2-40B4-BE49-F238E27FC236}">
                <a16:creationId xmlns:a16="http://schemas.microsoft.com/office/drawing/2014/main" id="{97468122-0578-42E7-8598-679E572F8D41}"/>
              </a:ext>
            </a:extLst>
          </p:cNvPr>
          <p:cNvSpPr txBox="1">
            <a:spLocks noChangeArrowheads="1"/>
          </p:cNvSpPr>
          <p:nvPr/>
        </p:nvSpPr>
        <p:spPr bwMode="auto">
          <a:xfrm>
            <a:off x="7010400" y="2057400"/>
            <a:ext cx="2097305" cy="400110"/>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2000" dirty="0">
                <a:solidFill>
                  <a:srgbClr val="FEFF00"/>
                </a:solidFill>
                <a:effectLst>
                  <a:glow rad="76200">
                    <a:srgbClr val="000000">
                      <a:alpha val="60000"/>
                    </a:srgbClr>
                  </a:glow>
                </a:effectLst>
                <a:cs typeface="Calibri" pitchFamily="34" charset="0"/>
              </a:rPr>
              <a:t>Road to Jerusalem</a:t>
            </a:r>
          </a:p>
        </p:txBody>
      </p:sp>
      <p:cxnSp>
        <p:nvCxnSpPr>
          <p:cNvPr id="23" name="Straight Arrow Connector 22">
            <a:extLst>
              <a:ext uri="{FF2B5EF4-FFF2-40B4-BE49-F238E27FC236}">
                <a16:creationId xmlns:a16="http://schemas.microsoft.com/office/drawing/2014/main" id="{1D07C17D-3106-4B6F-AC52-6C66DED23B9A}"/>
              </a:ext>
            </a:extLst>
          </p:cNvPr>
          <p:cNvCxnSpPr/>
          <p:nvPr/>
        </p:nvCxnSpPr>
        <p:spPr>
          <a:xfrm>
            <a:off x="8534400" y="2523550"/>
            <a:ext cx="304800" cy="50800"/>
          </a:xfrm>
          <a:prstGeom prst="straightConnector1">
            <a:avLst/>
          </a:prstGeom>
          <a:noFill/>
          <a:ln w="22225" cap="flat" cmpd="sng" algn="ctr">
            <a:solidFill>
              <a:srgbClr val="FE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cxnSp>
    </p:spTree>
    <p:extLst>
      <p:ext uri="{BB962C8B-B14F-4D97-AF65-F5344CB8AC3E}">
        <p14:creationId xmlns:p14="http://schemas.microsoft.com/office/powerpoint/2010/main" val="98642793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07F478A-9976-433B-8DDD-37DF9C2EF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Bethlehem (aerial view from the north)</a:t>
            </a:r>
          </a:p>
        </p:txBody>
      </p:sp>
      <p:sp>
        <p:nvSpPr>
          <p:cNvPr id="3" name="Text Placeholder 2"/>
          <p:cNvSpPr>
            <a:spLocks noGrp="1"/>
          </p:cNvSpPr>
          <p:nvPr>
            <p:ph type="body" sz="quarter" idx="12"/>
          </p:nvPr>
        </p:nvSpPr>
        <p:spPr/>
        <p:txBody>
          <a:bodyPr/>
          <a:lstStyle/>
          <a:p>
            <a:r>
              <a:rPr lang="en-US" dirty="0"/>
              <a:t>2:32</a:t>
            </a:r>
          </a:p>
        </p:txBody>
      </p:sp>
      <p:sp>
        <p:nvSpPr>
          <p:cNvPr id="4" name="Title 3"/>
          <p:cNvSpPr>
            <a:spLocks noGrp="1"/>
          </p:cNvSpPr>
          <p:nvPr>
            <p:ph type="title"/>
          </p:nvPr>
        </p:nvSpPr>
        <p:spPr/>
        <p:txBody>
          <a:bodyPr/>
          <a:lstStyle/>
          <a:p>
            <a:r>
              <a:rPr lang="en-US" dirty="0"/>
              <a:t>And Joab and his men travelled all night, and they reached Hebron at daybreak</a:t>
            </a:r>
          </a:p>
        </p:txBody>
      </p:sp>
    </p:spTree>
    <p:extLst>
      <p:ext uri="{BB962C8B-B14F-4D97-AF65-F5344CB8AC3E}">
        <p14:creationId xmlns:p14="http://schemas.microsoft.com/office/powerpoint/2010/main" val="224565545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50255D83-8CE8-47D9-AAA5-181155CC7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3" name="Freeform 8">
            <a:extLst>
              <a:ext uri="{FF2B5EF4-FFF2-40B4-BE49-F238E27FC236}">
                <a16:creationId xmlns:a16="http://schemas.microsoft.com/office/drawing/2014/main" id="{C9442FC5-60BB-44DE-8EAE-A9EE588729CD}"/>
              </a:ext>
            </a:extLst>
          </p:cNvPr>
          <p:cNvSpPr/>
          <p:nvPr/>
        </p:nvSpPr>
        <p:spPr>
          <a:xfrm>
            <a:off x="3200400" y="919143"/>
            <a:ext cx="2853209" cy="5598941"/>
          </a:xfrm>
          <a:custGeom>
            <a:avLst/>
            <a:gdLst>
              <a:gd name="connsiteX0" fmla="*/ 0 w 2853209"/>
              <a:gd name="connsiteY0" fmla="*/ 5598941 h 5598941"/>
              <a:gd name="connsiteX1" fmla="*/ 506437 w 2853209"/>
              <a:gd name="connsiteY1" fmla="*/ 3390314 h 5598941"/>
              <a:gd name="connsiteX2" fmla="*/ 604910 w 2853209"/>
              <a:gd name="connsiteY2" fmla="*/ 2869809 h 5598941"/>
              <a:gd name="connsiteX3" fmla="*/ 98473 w 2853209"/>
              <a:gd name="connsiteY3" fmla="*/ 2138289 h 5598941"/>
              <a:gd name="connsiteX4" fmla="*/ 436098 w 2853209"/>
              <a:gd name="connsiteY4" fmla="*/ 1392701 h 5598941"/>
              <a:gd name="connsiteX5" fmla="*/ 1645920 w 2853209"/>
              <a:gd name="connsiteY5" fmla="*/ 1069145 h 5598941"/>
              <a:gd name="connsiteX6" fmla="*/ 2307101 w 2853209"/>
              <a:gd name="connsiteY6" fmla="*/ 984738 h 5598941"/>
              <a:gd name="connsiteX7" fmla="*/ 2658793 w 2853209"/>
              <a:gd name="connsiteY7" fmla="*/ 745588 h 5598941"/>
              <a:gd name="connsiteX8" fmla="*/ 2841673 w 2853209"/>
              <a:gd name="connsiteY8" fmla="*/ 478301 h 5598941"/>
              <a:gd name="connsiteX9" fmla="*/ 2335237 w 2853209"/>
              <a:gd name="connsiteY9" fmla="*/ 393895 h 5598941"/>
              <a:gd name="connsiteX10" fmla="*/ 1871003 w 2853209"/>
              <a:gd name="connsiteY10" fmla="*/ 422031 h 5598941"/>
              <a:gd name="connsiteX11" fmla="*/ 1842867 w 2853209"/>
              <a:gd name="connsiteY11" fmla="*/ 211015 h 5598941"/>
              <a:gd name="connsiteX12" fmla="*/ 1209821 w 2853209"/>
              <a:gd name="connsiteY12" fmla="*/ 98474 h 5598941"/>
              <a:gd name="connsiteX13" fmla="*/ 829993 w 2853209"/>
              <a:gd name="connsiteY13" fmla="*/ 0 h 559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3209" h="5598941">
                <a:moveTo>
                  <a:pt x="0" y="5598941"/>
                </a:moveTo>
                <a:cubicBezTo>
                  <a:pt x="202809" y="4722055"/>
                  <a:pt x="405619" y="3845169"/>
                  <a:pt x="506437" y="3390314"/>
                </a:cubicBezTo>
                <a:cubicBezTo>
                  <a:pt x="607255" y="2935459"/>
                  <a:pt x="672904" y="3078480"/>
                  <a:pt x="604910" y="2869809"/>
                </a:cubicBezTo>
                <a:cubicBezTo>
                  <a:pt x="536916" y="2661138"/>
                  <a:pt x="126608" y="2384474"/>
                  <a:pt x="98473" y="2138289"/>
                </a:cubicBezTo>
                <a:cubicBezTo>
                  <a:pt x="70338" y="1892104"/>
                  <a:pt x="178190" y="1570892"/>
                  <a:pt x="436098" y="1392701"/>
                </a:cubicBezTo>
                <a:cubicBezTo>
                  <a:pt x="694006" y="1214510"/>
                  <a:pt x="1334086" y="1137139"/>
                  <a:pt x="1645920" y="1069145"/>
                </a:cubicBezTo>
                <a:cubicBezTo>
                  <a:pt x="1957754" y="1001151"/>
                  <a:pt x="2138289" y="1038664"/>
                  <a:pt x="2307101" y="984738"/>
                </a:cubicBezTo>
                <a:cubicBezTo>
                  <a:pt x="2475913" y="930812"/>
                  <a:pt x="2569698" y="829994"/>
                  <a:pt x="2658793" y="745588"/>
                </a:cubicBezTo>
                <a:cubicBezTo>
                  <a:pt x="2747888" y="661182"/>
                  <a:pt x="2895599" y="536916"/>
                  <a:pt x="2841673" y="478301"/>
                </a:cubicBezTo>
                <a:cubicBezTo>
                  <a:pt x="2787747" y="419686"/>
                  <a:pt x="2497015" y="403273"/>
                  <a:pt x="2335237" y="393895"/>
                </a:cubicBezTo>
                <a:cubicBezTo>
                  <a:pt x="2173459" y="384517"/>
                  <a:pt x="1953065" y="452511"/>
                  <a:pt x="1871003" y="422031"/>
                </a:cubicBezTo>
                <a:cubicBezTo>
                  <a:pt x="1788941" y="391551"/>
                  <a:pt x="1953064" y="264941"/>
                  <a:pt x="1842867" y="211015"/>
                </a:cubicBezTo>
                <a:cubicBezTo>
                  <a:pt x="1732670" y="157089"/>
                  <a:pt x="1378633" y="133643"/>
                  <a:pt x="1209821" y="98474"/>
                </a:cubicBezTo>
                <a:cubicBezTo>
                  <a:pt x="1041009" y="63305"/>
                  <a:pt x="935501" y="31652"/>
                  <a:pt x="829993" y="0"/>
                </a:cubicBezTo>
              </a:path>
            </a:pathLst>
          </a:cu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endParaRPr lang="en-US" kern="0">
              <a:solidFill>
                <a:srgbClr val="000000"/>
              </a:solidFill>
              <a:latin typeface="Calibri" pitchFamily="34" charset="0"/>
            </a:endParaRPr>
          </a:p>
        </p:txBody>
      </p:sp>
      <p:sp>
        <p:nvSpPr>
          <p:cNvPr id="2" name="Text Placeholder 1"/>
          <p:cNvSpPr>
            <a:spLocks noGrp="1"/>
          </p:cNvSpPr>
          <p:nvPr>
            <p:ph type="body" sz="quarter" idx="10"/>
          </p:nvPr>
        </p:nvSpPr>
        <p:spPr/>
        <p:txBody>
          <a:bodyPr/>
          <a:lstStyle/>
          <a:p>
            <a:r>
              <a:rPr lang="en-US" dirty="0"/>
              <a:t>Bethlehem (aerial view from the north)</a:t>
            </a:r>
          </a:p>
        </p:txBody>
      </p:sp>
      <p:sp>
        <p:nvSpPr>
          <p:cNvPr id="3" name="Text Placeholder 2"/>
          <p:cNvSpPr>
            <a:spLocks noGrp="1"/>
          </p:cNvSpPr>
          <p:nvPr>
            <p:ph type="body" sz="quarter" idx="12"/>
          </p:nvPr>
        </p:nvSpPr>
        <p:spPr/>
        <p:txBody>
          <a:bodyPr/>
          <a:lstStyle/>
          <a:p>
            <a:r>
              <a:rPr lang="en-US" dirty="0"/>
              <a:t>2:32</a:t>
            </a:r>
          </a:p>
        </p:txBody>
      </p:sp>
      <p:sp>
        <p:nvSpPr>
          <p:cNvPr id="4" name="Title 3"/>
          <p:cNvSpPr>
            <a:spLocks noGrp="1"/>
          </p:cNvSpPr>
          <p:nvPr>
            <p:ph type="title"/>
          </p:nvPr>
        </p:nvSpPr>
        <p:spPr/>
        <p:txBody>
          <a:bodyPr/>
          <a:lstStyle/>
          <a:p>
            <a:r>
              <a:rPr lang="en-US" dirty="0"/>
              <a:t>And Joab and his men travelled all night, and they reached Hebron at daybreak</a:t>
            </a:r>
          </a:p>
        </p:txBody>
      </p:sp>
      <p:sp>
        <p:nvSpPr>
          <p:cNvPr id="19" name="Text Box 5"/>
          <p:cNvSpPr txBox="1">
            <a:spLocks noChangeArrowheads="1"/>
          </p:cNvSpPr>
          <p:nvPr/>
        </p:nvSpPr>
        <p:spPr bwMode="auto">
          <a:xfrm>
            <a:off x="4441552" y="3935841"/>
            <a:ext cx="854922" cy="400110"/>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Tantur</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20" name="Text Box 6"/>
          <p:cNvSpPr txBox="1">
            <a:spLocks noChangeArrowheads="1"/>
          </p:cNvSpPr>
          <p:nvPr/>
        </p:nvSpPr>
        <p:spPr bwMode="auto">
          <a:xfrm>
            <a:off x="1676400" y="4248090"/>
            <a:ext cx="1140331" cy="400110"/>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Mar Elias</a:t>
            </a:r>
          </a:p>
        </p:txBody>
      </p:sp>
      <p:sp>
        <p:nvSpPr>
          <p:cNvPr id="21" name="Text Box 9"/>
          <p:cNvSpPr txBox="1">
            <a:spLocks noChangeArrowheads="1"/>
          </p:cNvSpPr>
          <p:nvPr/>
        </p:nvSpPr>
        <p:spPr bwMode="auto">
          <a:xfrm>
            <a:off x="1875598" y="2343090"/>
            <a:ext cx="1324802" cy="400110"/>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Bethlehem</a:t>
            </a:r>
          </a:p>
        </p:txBody>
      </p:sp>
      <p:sp>
        <p:nvSpPr>
          <p:cNvPr id="22" name="Text Box 10"/>
          <p:cNvSpPr txBox="1">
            <a:spLocks noChangeArrowheads="1"/>
          </p:cNvSpPr>
          <p:nvPr/>
        </p:nvSpPr>
        <p:spPr bwMode="auto">
          <a:xfrm>
            <a:off x="2590800" y="285690"/>
            <a:ext cx="962122" cy="400110"/>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Hebron</a:t>
            </a:r>
          </a:p>
        </p:txBody>
      </p:sp>
      <p:sp>
        <p:nvSpPr>
          <p:cNvPr id="23" name="Oval 22"/>
          <p:cNvSpPr/>
          <p:nvPr/>
        </p:nvSpPr>
        <p:spPr>
          <a:xfrm>
            <a:off x="2743200" y="4495800"/>
            <a:ext cx="609600" cy="5334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4" name="Oval 23"/>
          <p:cNvSpPr/>
          <p:nvPr/>
        </p:nvSpPr>
        <p:spPr>
          <a:xfrm>
            <a:off x="4114800" y="3429000"/>
            <a:ext cx="609600" cy="5334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5" name="Oval 24"/>
          <p:cNvSpPr/>
          <p:nvPr/>
        </p:nvSpPr>
        <p:spPr>
          <a:xfrm>
            <a:off x="990600" y="5638800"/>
            <a:ext cx="1219200" cy="880872"/>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6" name="Text Box 6"/>
          <p:cNvSpPr txBox="1">
            <a:spLocks noChangeArrowheads="1"/>
          </p:cNvSpPr>
          <p:nvPr/>
        </p:nvSpPr>
        <p:spPr bwMode="auto">
          <a:xfrm>
            <a:off x="76200" y="5238690"/>
            <a:ext cx="1499379" cy="400110"/>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Ramat </a:t>
            </a: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Rahel</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27" name="Line 9"/>
          <p:cNvSpPr>
            <a:spLocks noChangeShapeType="1"/>
          </p:cNvSpPr>
          <p:nvPr/>
        </p:nvSpPr>
        <p:spPr bwMode="auto">
          <a:xfrm>
            <a:off x="3505200" y="533400"/>
            <a:ext cx="533400" cy="286512"/>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8" name="Oval 27"/>
          <p:cNvSpPr/>
          <p:nvPr/>
        </p:nvSpPr>
        <p:spPr>
          <a:xfrm>
            <a:off x="4953000" y="1524000"/>
            <a:ext cx="533400" cy="3810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9" name="Text Box 10"/>
          <p:cNvSpPr txBox="1">
            <a:spLocks noChangeArrowheads="1"/>
          </p:cNvSpPr>
          <p:nvPr/>
        </p:nvSpPr>
        <p:spPr bwMode="auto">
          <a:xfrm>
            <a:off x="5315891" y="1859804"/>
            <a:ext cx="1255422" cy="707886"/>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Solomon’s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Pools</a:t>
            </a:r>
          </a:p>
        </p:txBody>
      </p:sp>
      <p:sp>
        <p:nvSpPr>
          <p:cNvPr id="30" name="Oval 29"/>
          <p:cNvSpPr/>
          <p:nvPr/>
        </p:nvSpPr>
        <p:spPr>
          <a:xfrm>
            <a:off x="3352800" y="3154680"/>
            <a:ext cx="228600" cy="2286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31" name="Text Box 5"/>
          <p:cNvSpPr txBox="1">
            <a:spLocks noChangeArrowheads="1"/>
          </p:cNvSpPr>
          <p:nvPr/>
        </p:nvSpPr>
        <p:spPr bwMode="auto">
          <a:xfrm>
            <a:off x="3494642" y="2855394"/>
            <a:ext cx="1870324" cy="400110"/>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“Rachel’s Tomb”</a:t>
            </a:r>
          </a:p>
        </p:txBody>
      </p:sp>
    </p:spTree>
    <p:extLst>
      <p:ext uri="{BB962C8B-B14F-4D97-AF65-F5344CB8AC3E}">
        <p14:creationId xmlns:p14="http://schemas.microsoft.com/office/powerpoint/2010/main" val="36992071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08D448-60FA-4EAC-AE8E-E8A8CEE388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008"/>
            <a:ext cx="9144000" cy="6729984"/>
          </a:xfrm>
          <a:prstGeom prst="rect">
            <a:avLst/>
          </a:prstGeom>
        </p:spPr>
      </p:pic>
      <p:sp>
        <p:nvSpPr>
          <p:cNvPr id="2" name="Text Placeholder 1"/>
          <p:cNvSpPr>
            <a:spLocks noGrp="1"/>
          </p:cNvSpPr>
          <p:nvPr>
            <p:ph type="body" sz="quarter" idx="10"/>
          </p:nvPr>
        </p:nvSpPr>
        <p:spPr/>
        <p:txBody>
          <a:bodyPr/>
          <a:lstStyle/>
          <a:p>
            <a:r>
              <a:rPr lang="en-US" dirty="0"/>
              <a:t>Hebron (from the south)</a:t>
            </a:r>
          </a:p>
        </p:txBody>
      </p:sp>
      <p:sp>
        <p:nvSpPr>
          <p:cNvPr id="3" name="Text Placeholder 2"/>
          <p:cNvSpPr>
            <a:spLocks noGrp="1"/>
          </p:cNvSpPr>
          <p:nvPr>
            <p:ph type="body" sz="quarter" idx="12"/>
          </p:nvPr>
        </p:nvSpPr>
        <p:spPr/>
        <p:txBody>
          <a:bodyPr/>
          <a:lstStyle/>
          <a:p>
            <a:r>
              <a:rPr lang="en-US" dirty="0"/>
              <a:t>2:32</a:t>
            </a:r>
          </a:p>
        </p:txBody>
      </p:sp>
      <p:sp>
        <p:nvSpPr>
          <p:cNvPr id="4" name="Title 3"/>
          <p:cNvSpPr>
            <a:spLocks noGrp="1"/>
          </p:cNvSpPr>
          <p:nvPr>
            <p:ph type="title"/>
          </p:nvPr>
        </p:nvSpPr>
        <p:spPr/>
        <p:txBody>
          <a:bodyPr/>
          <a:lstStyle/>
          <a:p>
            <a:r>
              <a:rPr lang="en-US" dirty="0"/>
              <a:t>And Joab and his men travelled all night, and they reached Hebron at daybreak</a:t>
            </a:r>
          </a:p>
        </p:txBody>
      </p:sp>
    </p:spTree>
    <p:extLst>
      <p:ext uri="{BB962C8B-B14F-4D97-AF65-F5344CB8AC3E}">
        <p14:creationId xmlns:p14="http://schemas.microsoft.com/office/powerpoint/2010/main" val="22780975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nature&#10;&#10;Description automatically generated">
            <a:extLst>
              <a:ext uri="{FF2B5EF4-FFF2-40B4-BE49-F238E27FC236}">
                <a16:creationId xmlns:a16="http://schemas.microsoft.com/office/drawing/2014/main" id="{1F811833-DF35-4B2F-80CF-BA7E127EA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
            <a:ext cx="9144000" cy="6172200"/>
          </a:xfrm>
          <a:prstGeom prst="rect">
            <a:avLst/>
          </a:prstGeom>
        </p:spPr>
      </p:pic>
      <p:sp>
        <p:nvSpPr>
          <p:cNvPr id="2" name="Text Placeholder 1"/>
          <p:cNvSpPr>
            <a:spLocks noGrp="1"/>
          </p:cNvSpPr>
          <p:nvPr>
            <p:ph type="body" sz="quarter" idx="10"/>
          </p:nvPr>
        </p:nvSpPr>
        <p:spPr/>
        <p:txBody>
          <a:bodyPr/>
          <a:lstStyle/>
          <a:p>
            <a:r>
              <a:rPr lang="en-US" dirty="0"/>
              <a:t>Hebron (aerial view from the west)</a:t>
            </a:r>
          </a:p>
        </p:txBody>
      </p:sp>
      <p:sp>
        <p:nvSpPr>
          <p:cNvPr id="3" name="Text Placeholder 2"/>
          <p:cNvSpPr>
            <a:spLocks noGrp="1"/>
          </p:cNvSpPr>
          <p:nvPr>
            <p:ph type="body" sz="quarter" idx="12"/>
          </p:nvPr>
        </p:nvSpPr>
        <p:spPr/>
        <p:txBody>
          <a:bodyPr/>
          <a:lstStyle/>
          <a:p>
            <a:r>
              <a:rPr lang="en-US" dirty="0"/>
              <a:t>2:32</a:t>
            </a:r>
          </a:p>
        </p:txBody>
      </p:sp>
      <p:sp>
        <p:nvSpPr>
          <p:cNvPr id="4" name="Title 3"/>
          <p:cNvSpPr>
            <a:spLocks noGrp="1"/>
          </p:cNvSpPr>
          <p:nvPr>
            <p:ph type="title"/>
          </p:nvPr>
        </p:nvSpPr>
        <p:spPr/>
        <p:txBody>
          <a:bodyPr/>
          <a:lstStyle/>
          <a:p>
            <a:r>
              <a:rPr lang="en-US" dirty="0"/>
              <a:t>And Joab and his men travelled all night, and they reached Hebron at daybreak</a:t>
            </a:r>
          </a:p>
        </p:txBody>
      </p:sp>
    </p:spTree>
    <p:extLst>
      <p:ext uri="{BB962C8B-B14F-4D97-AF65-F5344CB8AC3E}">
        <p14:creationId xmlns:p14="http://schemas.microsoft.com/office/powerpoint/2010/main" val="61757505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nature&#10;&#10;Description automatically generated">
            <a:extLst>
              <a:ext uri="{FF2B5EF4-FFF2-40B4-BE49-F238E27FC236}">
                <a16:creationId xmlns:a16="http://schemas.microsoft.com/office/drawing/2014/main" id="{40EEAE5B-A612-4ED8-854A-FA58F79A5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
            <a:ext cx="9144000" cy="6172200"/>
          </a:xfrm>
          <a:prstGeom prst="rect">
            <a:avLst/>
          </a:prstGeom>
        </p:spPr>
      </p:pic>
      <p:sp>
        <p:nvSpPr>
          <p:cNvPr id="2" name="Text Placeholder 1"/>
          <p:cNvSpPr>
            <a:spLocks noGrp="1"/>
          </p:cNvSpPr>
          <p:nvPr>
            <p:ph type="body" sz="quarter" idx="10"/>
          </p:nvPr>
        </p:nvSpPr>
        <p:spPr/>
        <p:txBody>
          <a:bodyPr/>
          <a:lstStyle/>
          <a:p>
            <a:r>
              <a:rPr lang="en-US" dirty="0"/>
              <a:t>Hebron (aerial view from the west)</a:t>
            </a:r>
          </a:p>
        </p:txBody>
      </p:sp>
      <p:sp>
        <p:nvSpPr>
          <p:cNvPr id="3" name="Text Placeholder 2"/>
          <p:cNvSpPr>
            <a:spLocks noGrp="1"/>
          </p:cNvSpPr>
          <p:nvPr>
            <p:ph type="body" sz="quarter" idx="12"/>
          </p:nvPr>
        </p:nvSpPr>
        <p:spPr/>
        <p:txBody>
          <a:bodyPr/>
          <a:lstStyle/>
          <a:p>
            <a:r>
              <a:rPr lang="en-US" dirty="0"/>
              <a:t>2:32</a:t>
            </a:r>
          </a:p>
        </p:txBody>
      </p:sp>
      <p:sp>
        <p:nvSpPr>
          <p:cNvPr id="4" name="Title 3"/>
          <p:cNvSpPr>
            <a:spLocks noGrp="1"/>
          </p:cNvSpPr>
          <p:nvPr>
            <p:ph type="title"/>
          </p:nvPr>
        </p:nvSpPr>
        <p:spPr/>
        <p:txBody>
          <a:bodyPr/>
          <a:lstStyle/>
          <a:p>
            <a:r>
              <a:rPr lang="en-US" dirty="0"/>
              <a:t>And Joab and his men travelled all night, and they reached Hebron at daybreak</a:t>
            </a:r>
          </a:p>
        </p:txBody>
      </p:sp>
      <p:sp>
        <p:nvSpPr>
          <p:cNvPr id="7" name="Text Box 5">
            <a:extLst>
              <a:ext uri="{FF2B5EF4-FFF2-40B4-BE49-F238E27FC236}">
                <a16:creationId xmlns:a16="http://schemas.microsoft.com/office/drawing/2014/main" id="{B7ECBFA2-1091-4304-A52C-BF31464BD341}"/>
              </a:ext>
            </a:extLst>
          </p:cNvPr>
          <p:cNvSpPr txBox="1">
            <a:spLocks noChangeArrowheads="1"/>
          </p:cNvSpPr>
          <p:nvPr/>
        </p:nvSpPr>
        <p:spPr bwMode="auto">
          <a:xfrm>
            <a:off x="3092008" y="1239420"/>
            <a:ext cx="2329484" cy="369332"/>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kern="0" noProof="0" dirty="0">
                <a:solidFill>
                  <a:srgbClr val="FFFF00"/>
                </a:solidFill>
                <a:effectLst>
                  <a:glow rad="76200">
                    <a:sysClr val="windowText" lastClr="000000">
                      <a:alpha val="60000"/>
                    </a:sysClr>
                  </a:glow>
                </a:effectLst>
                <a:latin typeface="Calibri" pitchFamily="34" charset="0"/>
                <a:cs typeface="Calibri" pitchFamily="34" charset="0"/>
              </a:rPr>
              <a:t>Tomb of the Patriarchs</a:t>
            </a:r>
            <a:endParaRPr kumimoji="0" lang="en-US" b="0" i="0" u="none" strike="noStrike" kern="0" cap="none" spc="0" normalizeH="0" baseline="0" noProof="0" dirty="0">
              <a:ln>
                <a:noFill/>
              </a:ln>
              <a:solidFill>
                <a:srgbClr val="FFFF00"/>
              </a:solidFill>
              <a:effectLst>
                <a:glow rad="76200">
                  <a:sysClr val="windowText" lastClr="000000">
                    <a:alpha val="60000"/>
                  </a:sysClr>
                </a:glow>
              </a:effectLst>
              <a:uLnTx/>
              <a:uFillTx/>
              <a:latin typeface="Calibri" pitchFamily="34" charset="0"/>
              <a:cs typeface="Calibri" pitchFamily="34" charset="0"/>
            </a:endParaRPr>
          </a:p>
        </p:txBody>
      </p:sp>
      <p:sp>
        <p:nvSpPr>
          <p:cNvPr id="8" name="Oval 7">
            <a:extLst>
              <a:ext uri="{FF2B5EF4-FFF2-40B4-BE49-F238E27FC236}">
                <a16:creationId xmlns:a16="http://schemas.microsoft.com/office/drawing/2014/main" id="{7571A910-426E-4302-BA17-0D20497A2C35}"/>
              </a:ext>
            </a:extLst>
          </p:cNvPr>
          <p:cNvSpPr/>
          <p:nvPr/>
        </p:nvSpPr>
        <p:spPr>
          <a:xfrm rot="20531694">
            <a:off x="1862322" y="2987108"/>
            <a:ext cx="3738520" cy="2331236"/>
          </a:xfrm>
          <a:prstGeom prst="ellipse">
            <a:avLst/>
          </a:prstGeom>
          <a:noFill/>
          <a:ln w="22225" cap="flat" cmpd="sng" algn="ctr">
            <a:solidFill>
              <a:srgbClr val="FFFF00"/>
            </a:solidFill>
            <a:prstDash val="solid"/>
            <a:round/>
            <a:headEnd type="none" w="med" len="med"/>
            <a:tailEnd type="none" w="med" len="med"/>
          </a:ln>
          <a:effectLst>
            <a:glow rad="50800">
              <a:srgbClr val="000000">
                <a:alpha val="60000"/>
              </a:srgbClr>
            </a:glow>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itchFamily="34" charset="0"/>
              <a:ea typeface="+mn-ea"/>
              <a:cs typeface="+mn-cs"/>
            </a:endParaRPr>
          </a:p>
        </p:txBody>
      </p:sp>
      <p:cxnSp>
        <p:nvCxnSpPr>
          <p:cNvPr id="9" name="Straight Arrow Connector 8">
            <a:extLst>
              <a:ext uri="{FF2B5EF4-FFF2-40B4-BE49-F238E27FC236}">
                <a16:creationId xmlns:a16="http://schemas.microsoft.com/office/drawing/2014/main" id="{7287EC8A-38CA-4161-93A6-88AF0F68ED2B}"/>
              </a:ext>
            </a:extLst>
          </p:cNvPr>
          <p:cNvCxnSpPr/>
          <p:nvPr/>
        </p:nvCxnSpPr>
        <p:spPr>
          <a:xfrm flipH="1">
            <a:off x="4151976" y="1612959"/>
            <a:ext cx="104774" cy="303649"/>
          </a:xfrm>
          <a:prstGeom prst="straightConnector1">
            <a:avLst/>
          </a:prstGeom>
          <a:ln w="25400">
            <a:solidFill>
              <a:srgbClr val="FEFF00"/>
            </a:solidFill>
            <a:tailEnd type="triangle"/>
          </a:ln>
          <a:effectLst>
            <a:glow rad="38100">
              <a:srgbClr val="010000">
                <a:alpha val="60000"/>
              </a:srgbClr>
            </a:glow>
          </a:effectLst>
        </p:spPr>
        <p:style>
          <a:lnRef idx="1">
            <a:schemeClr val="accent1"/>
          </a:lnRef>
          <a:fillRef idx="0">
            <a:schemeClr val="accent1"/>
          </a:fillRef>
          <a:effectRef idx="0">
            <a:schemeClr val="accent1"/>
          </a:effectRef>
          <a:fontRef idx="minor">
            <a:schemeClr val="tx1"/>
          </a:fontRef>
        </p:style>
      </p:cxnSp>
      <p:sp>
        <p:nvSpPr>
          <p:cNvPr id="10" name="Text Box 5">
            <a:extLst>
              <a:ext uri="{FF2B5EF4-FFF2-40B4-BE49-F238E27FC236}">
                <a16:creationId xmlns:a16="http://schemas.microsoft.com/office/drawing/2014/main" id="{E0E5279F-6FE8-41AE-B4B7-2835E9D2B7A3}"/>
              </a:ext>
            </a:extLst>
          </p:cNvPr>
          <p:cNvSpPr txBox="1">
            <a:spLocks noChangeArrowheads="1"/>
          </p:cNvSpPr>
          <p:nvPr/>
        </p:nvSpPr>
        <p:spPr bwMode="auto">
          <a:xfrm>
            <a:off x="3092008" y="3773631"/>
            <a:ext cx="966931"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noProof="0" dirty="0">
                <a:solidFill>
                  <a:srgbClr val="FFFF00"/>
                </a:solidFill>
                <a:effectLst>
                  <a:glow rad="76200">
                    <a:sysClr val="windowText" lastClr="000000">
                      <a:alpha val="60000"/>
                    </a:sysClr>
                  </a:glow>
                </a:effectLst>
                <a:latin typeface="Calibri" pitchFamily="34" charset="0"/>
                <a:cs typeface="Calibri" pitchFamily="34" charset="0"/>
              </a:rPr>
              <a:t>Hebron</a:t>
            </a:r>
            <a:endParaRPr kumimoji="0" lang="en-US" b="0" i="0" u="none" strike="noStrike" kern="0" cap="none" spc="0" normalizeH="0" baseline="0" noProof="0" dirty="0">
              <a:ln>
                <a:noFill/>
              </a:ln>
              <a:solidFill>
                <a:srgbClr val="FFFF00"/>
              </a:solidFill>
              <a:effectLst>
                <a:glow rad="76200">
                  <a:sysClr val="windowText" lastClr="000000">
                    <a:alpha val="60000"/>
                  </a:sysClr>
                </a:glow>
              </a:effectLst>
              <a:uLnTx/>
              <a:uFillTx/>
              <a:latin typeface="Calibri" pitchFamily="34" charset="0"/>
              <a:cs typeface="Calibri" pitchFamily="34" charset="0"/>
            </a:endParaRPr>
          </a:p>
        </p:txBody>
      </p:sp>
    </p:spTree>
    <p:extLst>
      <p:ext uri="{BB962C8B-B14F-4D97-AF65-F5344CB8AC3E}">
        <p14:creationId xmlns:p14="http://schemas.microsoft.com/office/powerpoint/2010/main" val="223245958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BC2B21-0CCF-4FC8-95C4-A04A8226A3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76200"/>
            <a:ext cx="5943600" cy="5943600"/>
          </a:xfrm>
          <a:prstGeom prst="rect">
            <a:avLst/>
          </a:prstGeom>
        </p:spPr>
      </p:pic>
      <p:sp>
        <p:nvSpPr>
          <p:cNvPr id="7" name="Rectangle 6">
            <a:extLst>
              <a:ext uri="{FF2B5EF4-FFF2-40B4-BE49-F238E27FC236}">
                <a16:creationId xmlns:a16="http://schemas.microsoft.com/office/drawing/2014/main" id="{66CA1FA2-DF22-4C3E-82A3-9B007EF1222B}"/>
              </a:ext>
            </a:extLst>
          </p:cNvPr>
          <p:cNvSpPr/>
          <p:nvPr/>
        </p:nvSpPr>
        <p:spPr>
          <a:xfrm>
            <a:off x="685800" y="6019800"/>
            <a:ext cx="8039100" cy="5694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More than 2,900 slides in PowerPoint format. Available now from BiblePlaces.com.</a:t>
            </a:r>
          </a:p>
        </p:txBody>
      </p:sp>
    </p:spTree>
    <p:extLst>
      <p:ext uri="{BB962C8B-B14F-4D97-AF65-F5344CB8AC3E}">
        <p14:creationId xmlns:p14="http://schemas.microsoft.com/office/powerpoint/2010/main" val="1793122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E:\0Projects\Dalman aerial photos\sr\036 Hebron and southern Judean mountains.jpg"/>
          <p:cNvPicPr preferRelativeResize="0">
            <a:picLocks noChangeAspect="1" noChangeArrowheads="1"/>
          </p:cNvPicPr>
          <p:nvPr>
            <p:custDataLst>
              <p:tags r:id="rId1"/>
            </p:custDataLst>
          </p:nvPr>
        </p:nvPicPr>
        <p:blipFill rotWithShape="1">
          <a:blip r:embed="rId4">
            <a:extLst>
              <a:ext uri="{28A0092B-C50C-407E-A947-70E740481C1C}">
                <a14:useLocalDpi xmlns:a14="http://schemas.microsoft.com/office/drawing/2010/main" val="0"/>
              </a:ext>
            </a:extLst>
          </a:blip>
          <a:srcRect l="2801" t="3406" r="3047" b="3761"/>
          <a:stretch/>
        </p:blipFill>
        <p:spPr bwMode="auto">
          <a:xfrm>
            <a:off x="250031" y="380999"/>
            <a:ext cx="8619649" cy="6229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10"/>
          </p:nvPr>
        </p:nvSpPr>
        <p:spPr/>
        <p:txBody>
          <a:bodyPr/>
          <a:lstStyle/>
          <a:p>
            <a:r>
              <a:rPr lang="en-US" dirty="0"/>
              <a:t>Area around Hebron (aerial view from the northeast)</a:t>
            </a:r>
          </a:p>
        </p:txBody>
      </p:sp>
      <p:sp>
        <p:nvSpPr>
          <p:cNvPr id="3" name="Text Placeholder 2"/>
          <p:cNvSpPr>
            <a:spLocks noGrp="1"/>
          </p:cNvSpPr>
          <p:nvPr>
            <p:ph type="body" sz="quarter" idx="12"/>
          </p:nvPr>
        </p:nvSpPr>
        <p:spPr/>
        <p:txBody>
          <a:bodyPr/>
          <a:lstStyle/>
          <a:p>
            <a:r>
              <a:rPr lang="en-US" dirty="0"/>
              <a:t>2:3</a:t>
            </a:r>
          </a:p>
        </p:txBody>
      </p:sp>
      <p:sp>
        <p:nvSpPr>
          <p:cNvPr id="5" name="Title 4"/>
          <p:cNvSpPr>
            <a:spLocks noGrp="1"/>
          </p:cNvSpPr>
          <p:nvPr>
            <p:ph type="title"/>
          </p:nvPr>
        </p:nvSpPr>
        <p:spPr/>
        <p:txBody>
          <a:bodyPr/>
          <a:lstStyle/>
          <a:p>
            <a:r>
              <a:rPr lang="en-US" dirty="0"/>
              <a:t>Then David and his men and their households lived in the cities of Hebron</a:t>
            </a:r>
          </a:p>
        </p:txBody>
      </p:sp>
    </p:spTree>
    <p:extLst>
      <p:ext uri="{BB962C8B-B14F-4D97-AF65-F5344CB8AC3E}">
        <p14:creationId xmlns:p14="http://schemas.microsoft.com/office/powerpoint/2010/main" val="2079992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descr="E:\0Projects\Dalman aerial photos\sr\036 Hebron and southern Judean mountains.jpg"/>
          <p:cNvPicPr preferRelativeResize="0">
            <a:picLocks noChangeAspect="1" noChangeArrowheads="1"/>
          </p:cNvPicPr>
          <p:nvPr>
            <p:custDataLst>
              <p:tags r:id="rId1"/>
            </p:custDataLst>
          </p:nvPr>
        </p:nvPicPr>
        <p:blipFill rotWithShape="1">
          <a:blip r:embed="rId4">
            <a:extLst>
              <a:ext uri="{28A0092B-C50C-407E-A947-70E740481C1C}">
                <a14:useLocalDpi xmlns:a14="http://schemas.microsoft.com/office/drawing/2010/main" val="0"/>
              </a:ext>
            </a:extLst>
          </a:blip>
          <a:srcRect l="2801" t="3406" r="3047" b="3761"/>
          <a:stretch/>
        </p:blipFill>
        <p:spPr bwMode="auto">
          <a:xfrm>
            <a:off x="250031" y="380999"/>
            <a:ext cx="8619649" cy="6229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6"/>
          <p:cNvSpPr txBox="1">
            <a:spLocks noChangeArrowheads="1"/>
          </p:cNvSpPr>
          <p:nvPr/>
        </p:nvSpPr>
        <p:spPr bwMode="auto">
          <a:xfrm>
            <a:off x="3124200" y="1398107"/>
            <a:ext cx="1371600" cy="523220"/>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00"/>
                </a:solidFill>
                <a:effectLst>
                  <a:glow rad="76200">
                    <a:srgbClr val="000000">
                      <a:alpha val="60000"/>
                    </a:srgbClr>
                  </a:glow>
                </a:effectLst>
                <a:uLnTx/>
                <a:uFillTx/>
                <a:latin typeface="Arial"/>
                <a:cs typeface="Calibri" pitchFamily="34" charset="0"/>
              </a:rPr>
              <a:t>Road to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00"/>
                </a:solidFill>
                <a:effectLst>
                  <a:glow rad="76200">
                    <a:srgbClr val="000000">
                      <a:alpha val="60000"/>
                    </a:srgbClr>
                  </a:glow>
                </a:effectLst>
                <a:uLnTx/>
                <a:uFillTx/>
                <a:latin typeface="Arial"/>
                <a:cs typeface="Calibri" pitchFamily="34" charset="0"/>
              </a:rPr>
              <a:t>Beer Sheba</a:t>
            </a:r>
          </a:p>
        </p:txBody>
      </p:sp>
      <p:sp>
        <p:nvSpPr>
          <p:cNvPr id="23" name="Line 7"/>
          <p:cNvSpPr>
            <a:spLocks noChangeShapeType="1"/>
          </p:cNvSpPr>
          <p:nvPr/>
        </p:nvSpPr>
        <p:spPr bwMode="auto">
          <a:xfrm flipH="1" flipV="1">
            <a:off x="3581400" y="1142999"/>
            <a:ext cx="76200" cy="304800"/>
          </a:xfrm>
          <a:prstGeom prst="line">
            <a:avLst/>
          </a:prstGeom>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00"/>
              </a:solidFill>
              <a:effectLst>
                <a:glow rad="76200">
                  <a:srgbClr val="000000">
                    <a:alpha val="60000"/>
                  </a:srgbClr>
                </a:glow>
              </a:effectLst>
              <a:uLnTx/>
              <a:uFillTx/>
              <a:latin typeface="Arial"/>
              <a:cs typeface="Calibri" pitchFamily="34" charset="0"/>
            </a:endParaRPr>
          </a:p>
        </p:txBody>
      </p:sp>
      <p:sp>
        <p:nvSpPr>
          <p:cNvPr id="24" name="Text Box 8"/>
          <p:cNvSpPr txBox="1">
            <a:spLocks noChangeArrowheads="1"/>
          </p:cNvSpPr>
          <p:nvPr/>
        </p:nvSpPr>
        <p:spPr bwMode="auto">
          <a:xfrm>
            <a:off x="228600" y="1219199"/>
            <a:ext cx="1752600" cy="738188"/>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00"/>
                </a:solidFill>
                <a:effectLst>
                  <a:glow rad="76200">
                    <a:srgbClr val="000000">
                      <a:alpha val="60000"/>
                    </a:srgbClr>
                  </a:glow>
                </a:effectLst>
                <a:uLnTx/>
                <a:uFillTx/>
                <a:latin typeface="Arial"/>
                <a:cs typeface="Calibri" pitchFamily="34" charset="0"/>
              </a:rPr>
              <a:t>Road to Beersheba at </a:t>
            </a:r>
            <a:r>
              <a:rPr kumimoji="0" lang="en-US" sz="1400" b="0" i="0" u="none" strike="noStrike" kern="0" cap="none" spc="0" normalizeH="0" baseline="0" noProof="0" dirty="0" err="1">
                <a:ln>
                  <a:noFill/>
                </a:ln>
                <a:solidFill>
                  <a:srgbClr val="FFFF00"/>
                </a:solidFill>
                <a:effectLst>
                  <a:glow rad="76200">
                    <a:srgbClr val="000000">
                      <a:alpha val="60000"/>
                    </a:srgbClr>
                  </a:glow>
                </a:effectLst>
                <a:uLnTx/>
                <a:uFillTx/>
                <a:latin typeface="Arial"/>
                <a:cs typeface="Calibri" pitchFamily="34" charset="0"/>
              </a:rPr>
              <a:t>Wadi</a:t>
            </a:r>
            <a:r>
              <a:rPr kumimoji="0" lang="en-US" sz="1400" b="0" i="0" u="none" strike="noStrike" kern="0" cap="none" spc="0" normalizeH="0" baseline="0" noProof="0" dirty="0">
                <a:ln>
                  <a:noFill/>
                </a:ln>
                <a:solidFill>
                  <a:srgbClr val="FFFF00"/>
                </a:solidFill>
                <a:effectLst>
                  <a:glow rad="76200">
                    <a:srgbClr val="000000">
                      <a:alpha val="60000"/>
                    </a:srgbClr>
                  </a:glow>
                </a:effectLst>
                <a:uLnTx/>
                <a:uFillTx/>
                <a:latin typeface="Arial"/>
                <a:cs typeface="Calibri" pitchFamily="34" charset="0"/>
              </a:rPr>
              <a:t> </a:t>
            </a:r>
            <a:r>
              <a:rPr kumimoji="0" lang="en-US" sz="1400" b="0" i="0" u="none" strike="noStrike" kern="0" cap="none" spc="0" normalizeH="0" baseline="0" noProof="0" dirty="0" err="1">
                <a:ln>
                  <a:noFill/>
                </a:ln>
                <a:solidFill>
                  <a:srgbClr val="FFFF00"/>
                </a:solidFill>
                <a:effectLst>
                  <a:glow rad="76200">
                    <a:srgbClr val="000000">
                      <a:alpha val="60000"/>
                    </a:srgbClr>
                  </a:glow>
                </a:effectLst>
                <a:uLnTx/>
                <a:uFillTx/>
                <a:latin typeface="Arial"/>
                <a:cs typeface="Calibri" pitchFamily="34" charset="0"/>
              </a:rPr>
              <a:t>Sel</a:t>
            </a:r>
            <a:r>
              <a:rPr kumimoji="0" lang="en-US" sz="1400" b="0" i="0" u="none" strike="noStrike" kern="0" cap="none" spc="0" normalizeH="0" baseline="0" noProof="0" dirty="0">
                <a:ln>
                  <a:noFill/>
                </a:ln>
                <a:solidFill>
                  <a:srgbClr val="FFFF00"/>
                </a:solidFill>
                <a:effectLst>
                  <a:glow rad="76200">
                    <a:srgbClr val="000000">
                      <a:alpha val="60000"/>
                    </a:srgbClr>
                  </a:glow>
                </a:effectLst>
                <a:uLnTx/>
                <a:uFillTx/>
                <a:latin typeface="Arial"/>
                <a:cs typeface="Calibri"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FFFF00"/>
                </a:solidFill>
                <a:effectLst>
                  <a:glow rad="76200">
                    <a:srgbClr val="000000">
                      <a:alpha val="60000"/>
                    </a:srgbClr>
                  </a:glow>
                </a:effectLst>
                <a:uLnTx/>
                <a:uFillTx/>
                <a:latin typeface="Arial"/>
                <a:cs typeface="Calibri" pitchFamily="34" charset="0"/>
              </a:rPr>
              <a:t>ed-Dilbe</a:t>
            </a:r>
            <a:endParaRPr kumimoji="0" lang="en-US" sz="1400" b="0" i="0" u="none" strike="noStrike" kern="0" cap="none" spc="0" normalizeH="0" baseline="0" noProof="0" dirty="0">
              <a:ln>
                <a:noFill/>
              </a:ln>
              <a:solidFill>
                <a:srgbClr val="FFFF00"/>
              </a:solidFill>
              <a:effectLst>
                <a:glow rad="76200">
                  <a:srgbClr val="000000">
                    <a:alpha val="60000"/>
                  </a:srgbClr>
                </a:glow>
              </a:effectLst>
              <a:uLnTx/>
              <a:uFillTx/>
              <a:latin typeface="Arial"/>
              <a:cs typeface="Calibri" pitchFamily="34" charset="0"/>
            </a:endParaRPr>
          </a:p>
        </p:txBody>
      </p:sp>
      <p:sp>
        <p:nvSpPr>
          <p:cNvPr id="25" name="Line 9"/>
          <p:cNvSpPr>
            <a:spLocks noChangeShapeType="1"/>
          </p:cNvSpPr>
          <p:nvPr/>
        </p:nvSpPr>
        <p:spPr bwMode="auto">
          <a:xfrm>
            <a:off x="1600200" y="1600199"/>
            <a:ext cx="533400" cy="76200"/>
          </a:xfrm>
          <a:prstGeom prst="line">
            <a:avLst/>
          </a:prstGeom>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00"/>
              </a:solidFill>
              <a:effectLst>
                <a:glow rad="76200">
                  <a:srgbClr val="000000">
                    <a:alpha val="60000"/>
                  </a:srgbClr>
                </a:glow>
              </a:effectLst>
              <a:uLnTx/>
              <a:uFillTx/>
              <a:latin typeface="Arial"/>
              <a:cs typeface="Calibri" pitchFamily="34" charset="0"/>
            </a:endParaRPr>
          </a:p>
        </p:txBody>
      </p:sp>
      <p:sp>
        <p:nvSpPr>
          <p:cNvPr id="26" name="Text Box 12"/>
          <p:cNvSpPr txBox="1">
            <a:spLocks noChangeArrowheads="1"/>
          </p:cNvSpPr>
          <p:nvPr/>
        </p:nvSpPr>
        <p:spPr bwMode="auto">
          <a:xfrm>
            <a:off x="6172200" y="380999"/>
            <a:ext cx="1219200" cy="523220"/>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00"/>
                </a:solidFill>
                <a:effectLst>
                  <a:glow rad="76200">
                    <a:srgbClr val="000000">
                      <a:alpha val="60000"/>
                    </a:srgbClr>
                  </a:glow>
                </a:effectLst>
                <a:uLnTx/>
                <a:uFillTx/>
                <a:latin typeface="Arial"/>
                <a:cs typeface="Calibri" pitchFamily="34" charset="0"/>
              </a:rPr>
              <a:t>Humtah?</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00"/>
                </a:solidFill>
                <a:effectLst>
                  <a:glow rad="76200">
                    <a:srgbClr val="000000">
                      <a:alpha val="60000"/>
                    </a:srgbClr>
                  </a:glow>
                </a:effectLst>
                <a:uLnTx/>
                <a:uFillTx/>
                <a:latin typeface="Arial"/>
                <a:cs typeface="Calibri" pitchFamily="34" charset="0"/>
              </a:rPr>
              <a:t>(el-Hadab)</a:t>
            </a:r>
          </a:p>
        </p:txBody>
      </p:sp>
      <p:sp>
        <p:nvSpPr>
          <p:cNvPr id="27" name="Line 13"/>
          <p:cNvSpPr>
            <a:spLocks noChangeShapeType="1"/>
          </p:cNvSpPr>
          <p:nvPr/>
        </p:nvSpPr>
        <p:spPr bwMode="auto">
          <a:xfrm>
            <a:off x="7239000" y="557211"/>
            <a:ext cx="381000" cy="0"/>
          </a:xfrm>
          <a:prstGeom prst="line">
            <a:avLst/>
          </a:prstGeom>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00"/>
              </a:solidFill>
              <a:effectLst>
                <a:glow rad="76200">
                  <a:srgbClr val="000000">
                    <a:alpha val="60000"/>
                  </a:srgbClr>
                </a:glow>
              </a:effectLst>
              <a:uLnTx/>
              <a:uFillTx/>
              <a:latin typeface="Arial"/>
              <a:cs typeface="Calibri" pitchFamily="34" charset="0"/>
            </a:endParaRPr>
          </a:p>
        </p:txBody>
      </p:sp>
      <p:sp>
        <p:nvSpPr>
          <p:cNvPr id="28" name="Line 14"/>
          <p:cNvSpPr>
            <a:spLocks noChangeShapeType="1"/>
          </p:cNvSpPr>
          <p:nvPr/>
        </p:nvSpPr>
        <p:spPr bwMode="auto">
          <a:xfrm flipH="1" flipV="1">
            <a:off x="2057400" y="5410199"/>
            <a:ext cx="228600" cy="304800"/>
          </a:xfrm>
          <a:prstGeom prst="line">
            <a:avLst/>
          </a:prstGeom>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00"/>
              </a:solidFill>
              <a:effectLst>
                <a:glow rad="76200">
                  <a:srgbClr val="000000">
                    <a:alpha val="60000"/>
                  </a:srgbClr>
                </a:glow>
              </a:effectLst>
              <a:uLnTx/>
              <a:uFillTx/>
              <a:latin typeface="Arial"/>
              <a:cs typeface="Calibri" pitchFamily="34" charset="0"/>
            </a:endParaRPr>
          </a:p>
        </p:txBody>
      </p:sp>
      <p:sp>
        <p:nvSpPr>
          <p:cNvPr id="29" name="Text Box 15"/>
          <p:cNvSpPr txBox="1">
            <a:spLocks noChangeArrowheads="1"/>
          </p:cNvSpPr>
          <p:nvPr/>
        </p:nvSpPr>
        <p:spPr bwMode="auto">
          <a:xfrm>
            <a:off x="2133600" y="5562599"/>
            <a:ext cx="1371600" cy="307777"/>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00"/>
                </a:solidFill>
                <a:effectLst>
                  <a:glow rad="76200">
                    <a:srgbClr val="000000">
                      <a:alpha val="60000"/>
                    </a:srgbClr>
                  </a:glow>
                </a:effectLst>
                <a:uLnTx/>
                <a:uFillTx/>
                <a:latin typeface="Arial"/>
                <a:cs typeface="Calibri" pitchFamily="34" charset="0"/>
              </a:rPr>
              <a:t>Machpelah</a:t>
            </a:r>
          </a:p>
        </p:txBody>
      </p:sp>
      <p:sp>
        <p:nvSpPr>
          <p:cNvPr id="30" name="Text Box 16"/>
          <p:cNvSpPr txBox="1">
            <a:spLocks noChangeArrowheads="1"/>
          </p:cNvSpPr>
          <p:nvPr/>
        </p:nvSpPr>
        <p:spPr bwMode="auto">
          <a:xfrm>
            <a:off x="3429000" y="3581400"/>
            <a:ext cx="1600200" cy="523220"/>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00"/>
                </a:solidFill>
                <a:effectLst>
                  <a:glow rad="76200">
                    <a:srgbClr val="000000">
                      <a:alpha val="60000"/>
                    </a:srgbClr>
                  </a:glow>
                </a:effectLst>
                <a:uLnTx/>
                <a:uFillTx/>
                <a:latin typeface="Arial"/>
                <a:cs typeface="Calibri" pitchFamily="34" charset="0"/>
              </a:rPr>
              <a:t>Hebron</a:t>
            </a:r>
          </a:p>
          <a:p>
            <a:pPr lvl="0" algn="ctr">
              <a:defRPr/>
            </a:pPr>
            <a:r>
              <a:rPr kumimoji="0" lang="en-US" sz="1400" b="0" i="0" u="none" strike="noStrike" kern="0" cap="none" spc="0" normalizeH="0" baseline="0" noProof="0" dirty="0">
                <a:ln>
                  <a:noFill/>
                </a:ln>
                <a:solidFill>
                  <a:srgbClr val="FFFF00"/>
                </a:solidFill>
                <a:effectLst>
                  <a:glow rad="76200">
                    <a:srgbClr val="000000">
                      <a:alpha val="60000"/>
                    </a:srgbClr>
                  </a:glow>
                </a:effectLst>
                <a:uLnTx/>
                <a:uFillTx/>
                <a:latin typeface="Arial"/>
                <a:cs typeface="Calibri" pitchFamily="34" charset="0"/>
              </a:rPr>
              <a:t> </a:t>
            </a:r>
            <a:r>
              <a:rPr lang="en-US" sz="1400" kern="0" dirty="0">
                <a:solidFill>
                  <a:srgbClr val="FFFF00"/>
                </a:solidFill>
                <a:effectLst>
                  <a:glow rad="76200">
                    <a:srgbClr val="000000">
                      <a:alpha val="60000"/>
                    </a:srgbClr>
                  </a:glow>
                </a:effectLst>
                <a:latin typeface="Arial"/>
                <a:cs typeface="Calibri" pitchFamily="34" charset="0"/>
              </a:rPr>
              <a:t>(</a:t>
            </a:r>
            <a:r>
              <a:rPr lang="en-US" sz="1400" kern="0" dirty="0" err="1">
                <a:solidFill>
                  <a:srgbClr val="FFFF00"/>
                </a:solidFill>
                <a:effectLst>
                  <a:glow rad="76200">
                    <a:srgbClr val="000000">
                      <a:alpha val="60000"/>
                    </a:srgbClr>
                  </a:glow>
                </a:effectLst>
                <a:latin typeface="Arial"/>
                <a:cs typeface="Calibri" pitchFamily="34" charset="0"/>
              </a:rPr>
              <a:t>er</a:t>
            </a:r>
            <a:r>
              <a:rPr lang="en-US" sz="1400" kern="0" dirty="0">
                <a:solidFill>
                  <a:srgbClr val="FFFF00"/>
                </a:solidFill>
                <a:effectLst>
                  <a:glow rad="76200">
                    <a:srgbClr val="000000">
                      <a:alpha val="60000"/>
                    </a:srgbClr>
                  </a:glow>
                </a:effectLst>
                <a:latin typeface="Arial"/>
                <a:cs typeface="Calibri" pitchFamily="34" charset="0"/>
              </a:rPr>
              <a:t>-Rumeida)</a:t>
            </a:r>
            <a:endParaRPr kumimoji="0" lang="en-US" sz="1400" b="0" i="0" u="none" strike="noStrike" kern="0" cap="none" spc="0" normalizeH="0" baseline="0" noProof="0" dirty="0">
              <a:ln>
                <a:noFill/>
              </a:ln>
              <a:solidFill>
                <a:srgbClr val="FFFF00"/>
              </a:solidFill>
              <a:effectLst>
                <a:glow rad="76200">
                  <a:srgbClr val="000000">
                    <a:alpha val="60000"/>
                  </a:srgbClr>
                </a:glow>
              </a:effectLst>
              <a:uLnTx/>
              <a:uFillTx/>
              <a:latin typeface="Arial"/>
              <a:cs typeface="Calibri" pitchFamily="34" charset="0"/>
            </a:endParaRPr>
          </a:p>
        </p:txBody>
      </p:sp>
      <p:sp>
        <p:nvSpPr>
          <p:cNvPr id="31" name="Line 17"/>
          <p:cNvSpPr>
            <a:spLocks noChangeShapeType="1"/>
          </p:cNvSpPr>
          <p:nvPr/>
        </p:nvSpPr>
        <p:spPr bwMode="auto">
          <a:xfrm flipH="1">
            <a:off x="3886200" y="4114799"/>
            <a:ext cx="381000" cy="381000"/>
          </a:xfrm>
          <a:prstGeom prst="line">
            <a:avLst/>
          </a:prstGeom>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00"/>
              </a:solidFill>
              <a:effectLst>
                <a:glow rad="76200">
                  <a:srgbClr val="000000">
                    <a:alpha val="60000"/>
                  </a:srgbClr>
                </a:glow>
              </a:effectLst>
              <a:uLnTx/>
              <a:uFillTx/>
              <a:latin typeface="Arial"/>
              <a:cs typeface="Calibri" pitchFamily="34" charset="0"/>
            </a:endParaRPr>
          </a:p>
        </p:txBody>
      </p:sp>
      <p:sp>
        <p:nvSpPr>
          <p:cNvPr id="32" name="Line 7"/>
          <p:cNvSpPr>
            <a:spLocks noChangeShapeType="1"/>
          </p:cNvSpPr>
          <p:nvPr/>
        </p:nvSpPr>
        <p:spPr bwMode="auto">
          <a:xfrm flipH="1" flipV="1">
            <a:off x="3581400" y="457199"/>
            <a:ext cx="304800" cy="228600"/>
          </a:xfrm>
          <a:prstGeom prst="line">
            <a:avLst/>
          </a:prstGeom>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00"/>
              </a:solidFill>
              <a:effectLst>
                <a:glow rad="76200">
                  <a:srgbClr val="000000">
                    <a:alpha val="60000"/>
                  </a:srgbClr>
                </a:glow>
              </a:effectLst>
              <a:uLnTx/>
              <a:uFillTx/>
              <a:latin typeface="Arial"/>
              <a:cs typeface="Calibri" pitchFamily="34" charset="0"/>
            </a:endParaRPr>
          </a:p>
        </p:txBody>
      </p:sp>
      <p:sp>
        <p:nvSpPr>
          <p:cNvPr id="33" name="Text Box 6"/>
          <p:cNvSpPr txBox="1">
            <a:spLocks noChangeArrowheads="1"/>
          </p:cNvSpPr>
          <p:nvPr/>
        </p:nvSpPr>
        <p:spPr bwMode="auto">
          <a:xfrm>
            <a:off x="3820633" y="542924"/>
            <a:ext cx="1676400" cy="523875"/>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00"/>
                </a:solidFill>
                <a:effectLst>
                  <a:glow rad="76200">
                    <a:srgbClr val="000000">
                      <a:alpha val="60000"/>
                    </a:srgbClr>
                  </a:glow>
                </a:effectLst>
                <a:uLnTx/>
                <a:uFillTx/>
                <a:latin typeface="Arial"/>
                <a:cs typeface="Calibri" pitchFamily="34" charset="0"/>
              </a:rPr>
              <a:t>Supposed location of Dura-</a:t>
            </a:r>
            <a:r>
              <a:rPr kumimoji="0" lang="en-US" sz="1400" b="0" i="0" u="none" strike="noStrike" kern="0" cap="none" spc="0" normalizeH="0" baseline="0" noProof="0" dirty="0" err="1">
                <a:ln>
                  <a:noFill/>
                </a:ln>
                <a:solidFill>
                  <a:srgbClr val="FFFF00"/>
                </a:solidFill>
                <a:effectLst>
                  <a:glow rad="76200">
                    <a:srgbClr val="000000">
                      <a:alpha val="60000"/>
                    </a:srgbClr>
                  </a:glow>
                </a:effectLst>
                <a:uLnTx/>
                <a:uFillTx/>
                <a:latin typeface="Arial"/>
                <a:cs typeface="Calibri" pitchFamily="34" charset="0"/>
              </a:rPr>
              <a:t>Adoraim</a:t>
            </a:r>
            <a:endParaRPr kumimoji="0" lang="en-US" sz="1400" b="0" i="0" u="none" strike="noStrike" kern="0" cap="none" spc="0" normalizeH="0" baseline="0" noProof="0" dirty="0">
              <a:ln>
                <a:noFill/>
              </a:ln>
              <a:solidFill>
                <a:srgbClr val="FFFF00"/>
              </a:solidFill>
              <a:effectLst>
                <a:glow rad="76200">
                  <a:srgbClr val="000000">
                    <a:alpha val="60000"/>
                  </a:srgbClr>
                </a:glow>
              </a:effectLst>
              <a:uLnTx/>
              <a:uFillTx/>
              <a:latin typeface="Arial"/>
              <a:cs typeface="Calibri" pitchFamily="34" charset="0"/>
            </a:endParaRPr>
          </a:p>
        </p:txBody>
      </p:sp>
      <p:sp>
        <p:nvSpPr>
          <p:cNvPr id="34" name="Line 17"/>
          <p:cNvSpPr>
            <a:spLocks noChangeShapeType="1"/>
          </p:cNvSpPr>
          <p:nvPr/>
        </p:nvSpPr>
        <p:spPr bwMode="auto">
          <a:xfrm>
            <a:off x="8077200" y="3428999"/>
            <a:ext cx="304800" cy="838200"/>
          </a:xfrm>
          <a:prstGeom prst="line">
            <a:avLst/>
          </a:prstGeom>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00"/>
              </a:solidFill>
              <a:effectLst>
                <a:glow rad="76200">
                  <a:srgbClr val="000000">
                    <a:alpha val="60000"/>
                  </a:srgbClr>
                </a:glow>
              </a:effectLst>
              <a:uLnTx/>
              <a:uFillTx/>
              <a:latin typeface="Arial"/>
              <a:cs typeface="Calibri" pitchFamily="34" charset="0"/>
            </a:endParaRPr>
          </a:p>
        </p:txBody>
      </p:sp>
      <p:sp>
        <p:nvSpPr>
          <p:cNvPr id="35" name="Line 17"/>
          <p:cNvSpPr>
            <a:spLocks noChangeShapeType="1"/>
          </p:cNvSpPr>
          <p:nvPr/>
        </p:nvSpPr>
        <p:spPr bwMode="auto">
          <a:xfrm flipH="1" flipV="1">
            <a:off x="7162800" y="2743199"/>
            <a:ext cx="762000" cy="533400"/>
          </a:xfrm>
          <a:prstGeom prst="line">
            <a:avLst/>
          </a:prstGeom>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00"/>
              </a:solidFill>
              <a:effectLst>
                <a:glow rad="76200">
                  <a:srgbClr val="000000">
                    <a:alpha val="60000"/>
                  </a:srgbClr>
                </a:glow>
              </a:effectLst>
              <a:uLnTx/>
              <a:uFillTx/>
              <a:latin typeface="Arial"/>
              <a:cs typeface="Calibri" pitchFamily="34" charset="0"/>
            </a:endParaRPr>
          </a:p>
        </p:txBody>
      </p:sp>
      <p:sp>
        <p:nvSpPr>
          <p:cNvPr id="36" name="Text Box 16"/>
          <p:cNvSpPr txBox="1">
            <a:spLocks noChangeArrowheads="1"/>
          </p:cNvSpPr>
          <p:nvPr/>
        </p:nvSpPr>
        <p:spPr bwMode="auto">
          <a:xfrm>
            <a:off x="7674934" y="3157867"/>
            <a:ext cx="1371600" cy="304800"/>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00"/>
                </a:solidFill>
                <a:effectLst>
                  <a:glow rad="76200">
                    <a:srgbClr val="000000">
                      <a:alpha val="60000"/>
                    </a:srgbClr>
                  </a:glow>
                </a:effectLst>
                <a:uLnTx/>
                <a:uFillTx/>
                <a:latin typeface="Arial"/>
                <a:cs typeface="Calibri" pitchFamily="34" charset="0"/>
              </a:rPr>
              <a:t>Vineyards</a:t>
            </a:r>
          </a:p>
        </p:txBody>
      </p:sp>
      <p:sp>
        <p:nvSpPr>
          <p:cNvPr id="2" name="Text Placeholder 1"/>
          <p:cNvSpPr>
            <a:spLocks noGrp="1"/>
          </p:cNvSpPr>
          <p:nvPr>
            <p:ph type="body" sz="quarter" idx="10"/>
          </p:nvPr>
        </p:nvSpPr>
        <p:spPr/>
        <p:txBody>
          <a:bodyPr/>
          <a:lstStyle/>
          <a:p>
            <a:r>
              <a:rPr lang="en-US" dirty="0"/>
              <a:t>Area around Hebron (aerial view from the northeast)</a:t>
            </a:r>
          </a:p>
        </p:txBody>
      </p:sp>
      <p:sp>
        <p:nvSpPr>
          <p:cNvPr id="3" name="Text Placeholder 2"/>
          <p:cNvSpPr>
            <a:spLocks noGrp="1"/>
          </p:cNvSpPr>
          <p:nvPr>
            <p:ph type="body" sz="quarter" idx="12"/>
          </p:nvPr>
        </p:nvSpPr>
        <p:spPr/>
        <p:txBody>
          <a:bodyPr/>
          <a:lstStyle/>
          <a:p>
            <a:r>
              <a:rPr lang="en-US" dirty="0"/>
              <a:t>2:3</a:t>
            </a:r>
          </a:p>
        </p:txBody>
      </p:sp>
      <p:sp>
        <p:nvSpPr>
          <p:cNvPr id="4" name="Title 3"/>
          <p:cNvSpPr>
            <a:spLocks noGrp="1"/>
          </p:cNvSpPr>
          <p:nvPr>
            <p:ph type="title"/>
          </p:nvPr>
        </p:nvSpPr>
        <p:spPr/>
        <p:txBody>
          <a:bodyPr/>
          <a:lstStyle/>
          <a:p>
            <a:r>
              <a:rPr lang="en-US" dirty="0"/>
              <a:t>Then David and his men and their households lived in the cities of Hebron</a:t>
            </a:r>
          </a:p>
        </p:txBody>
      </p:sp>
    </p:spTree>
    <p:extLst>
      <p:ext uri="{BB962C8B-B14F-4D97-AF65-F5344CB8AC3E}">
        <p14:creationId xmlns:p14="http://schemas.microsoft.com/office/powerpoint/2010/main" val="4227895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Display of olives and olive oil at Moza Illit</a:t>
            </a:r>
          </a:p>
        </p:txBody>
      </p:sp>
      <p:sp>
        <p:nvSpPr>
          <p:cNvPr id="3" name="Text Placeholder 2"/>
          <p:cNvSpPr>
            <a:spLocks noGrp="1"/>
          </p:cNvSpPr>
          <p:nvPr>
            <p:ph type="body" sz="quarter" idx="12"/>
          </p:nvPr>
        </p:nvSpPr>
        <p:spPr/>
        <p:txBody>
          <a:bodyPr/>
          <a:lstStyle/>
          <a:p>
            <a:r>
              <a:rPr lang="en-US" dirty="0"/>
              <a:t>2:4</a:t>
            </a:r>
          </a:p>
        </p:txBody>
      </p:sp>
      <p:sp>
        <p:nvSpPr>
          <p:cNvPr id="4" name="Title 3"/>
          <p:cNvSpPr>
            <a:spLocks noGrp="1"/>
          </p:cNvSpPr>
          <p:nvPr>
            <p:ph type="title"/>
          </p:nvPr>
        </p:nvSpPr>
        <p:spPr/>
        <p:txBody>
          <a:bodyPr/>
          <a:lstStyle/>
          <a:p>
            <a:r>
              <a:rPr lang="en-US" dirty="0"/>
              <a:t>And the men of Judah came, and there they anointed David king over the house of Judah</a:t>
            </a:r>
          </a:p>
        </p:txBody>
      </p:sp>
      <p:pic>
        <p:nvPicPr>
          <p:cNvPr id="6" name="Picture 5" descr="Olive oil and lamps, Moza Illit, gs080094c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0060"/>
            <a:ext cx="9144000" cy="5897880"/>
          </a:xfrm>
          <a:prstGeom prst="rect">
            <a:avLst/>
          </a:prstGeom>
        </p:spPr>
      </p:pic>
    </p:spTree>
    <p:extLst>
      <p:ext uri="{BB962C8B-B14F-4D97-AF65-F5344CB8AC3E}">
        <p14:creationId xmlns:p14="http://schemas.microsoft.com/office/powerpoint/2010/main" val="1176094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PLBL\UK Museums\Ashmolean Museum\Ancient Cyprus\Cyprus, polished horn with incised decoration, 2600-2000 BC, adr1305240961.jpg"/>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2362200" y="221226"/>
            <a:ext cx="4419600" cy="6415548"/>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Polished horn with incised decoration, from Cyprus, 2600–2000 BC</a:t>
            </a:r>
          </a:p>
        </p:txBody>
      </p:sp>
      <p:sp>
        <p:nvSpPr>
          <p:cNvPr id="4" name="Text Placeholder 3"/>
          <p:cNvSpPr>
            <a:spLocks noGrp="1"/>
          </p:cNvSpPr>
          <p:nvPr>
            <p:ph type="body" sz="quarter" idx="12"/>
          </p:nvPr>
        </p:nvSpPr>
        <p:spPr/>
        <p:txBody>
          <a:bodyPr/>
          <a:lstStyle/>
          <a:p>
            <a:r>
              <a:rPr lang="en-US" dirty="0"/>
              <a:t>2:4</a:t>
            </a:r>
          </a:p>
        </p:txBody>
      </p:sp>
      <p:sp>
        <p:nvSpPr>
          <p:cNvPr id="2" name="Title 1"/>
          <p:cNvSpPr>
            <a:spLocks noGrp="1"/>
          </p:cNvSpPr>
          <p:nvPr>
            <p:ph type="title"/>
          </p:nvPr>
        </p:nvSpPr>
        <p:spPr/>
        <p:txBody>
          <a:bodyPr/>
          <a:lstStyle/>
          <a:p>
            <a:r>
              <a:rPr lang="en-US" dirty="0"/>
              <a:t>And the men of Judah came, and there they anointed David king over the house of Judah</a:t>
            </a:r>
          </a:p>
        </p:txBody>
      </p:sp>
    </p:spTree>
    <p:extLst>
      <p:ext uri="{BB962C8B-B14F-4D97-AF65-F5344CB8AC3E}">
        <p14:creationId xmlns:p14="http://schemas.microsoft.com/office/powerpoint/2010/main" val="3246392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458"/>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Shepherd anointing sheep with oil</a:t>
            </a:r>
          </a:p>
        </p:txBody>
      </p:sp>
      <p:sp>
        <p:nvSpPr>
          <p:cNvPr id="3" name="Text Placeholder 2"/>
          <p:cNvSpPr>
            <a:spLocks noGrp="1"/>
          </p:cNvSpPr>
          <p:nvPr>
            <p:ph type="body" sz="quarter" idx="12"/>
          </p:nvPr>
        </p:nvSpPr>
        <p:spPr/>
        <p:txBody>
          <a:bodyPr/>
          <a:lstStyle/>
          <a:p>
            <a:r>
              <a:rPr lang="en-US" dirty="0"/>
              <a:t>2:4</a:t>
            </a:r>
          </a:p>
        </p:txBody>
      </p:sp>
      <p:sp>
        <p:nvSpPr>
          <p:cNvPr id="4" name="Title 3"/>
          <p:cNvSpPr>
            <a:spLocks noGrp="1"/>
          </p:cNvSpPr>
          <p:nvPr>
            <p:ph type="title"/>
          </p:nvPr>
        </p:nvSpPr>
        <p:spPr/>
        <p:txBody>
          <a:bodyPr/>
          <a:lstStyle/>
          <a:p>
            <a:r>
              <a:rPr lang="en-US" dirty="0"/>
              <a:t>And the men of Judah came, and there they anointed David king over the house of Judah</a:t>
            </a:r>
          </a:p>
        </p:txBody>
      </p:sp>
    </p:spTree>
    <p:extLst>
      <p:ext uri="{BB962C8B-B14F-4D97-AF65-F5344CB8AC3E}">
        <p14:creationId xmlns:p14="http://schemas.microsoft.com/office/powerpoint/2010/main" val="378989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“Judah Street” sign in Jerusalem</a:t>
            </a:r>
          </a:p>
        </p:txBody>
      </p:sp>
      <p:sp>
        <p:nvSpPr>
          <p:cNvPr id="3" name="Text Placeholder 2"/>
          <p:cNvSpPr>
            <a:spLocks noGrp="1"/>
          </p:cNvSpPr>
          <p:nvPr>
            <p:ph type="body" sz="quarter" idx="12"/>
          </p:nvPr>
        </p:nvSpPr>
        <p:spPr/>
        <p:txBody>
          <a:bodyPr/>
          <a:lstStyle/>
          <a:p>
            <a:r>
              <a:rPr lang="en-US" dirty="0"/>
              <a:t>2:4</a:t>
            </a:r>
          </a:p>
        </p:txBody>
      </p:sp>
      <p:sp>
        <p:nvSpPr>
          <p:cNvPr id="4" name="Title 3"/>
          <p:cNvSpPr>
            <a:spLocks noGrp="1"/>
          </p:cNvSpPr>
          <p:nvPr>
            <p:ph type="title"/>
          </p:nvPr>
        </p:nvSpPr>
        <p:spPr/>
        <p:txBody>
          <a:bodyPr/>
          <a:lstStyle/>
          <a:p>
            <a:r>
              <a:rPr lang="en-US" dirty="0"/>
              <a:t>And the men of Judah came, and there they anointed David king over the house of Judah</a:t>
            </a:r>
          </a:p>
        </p:txBody>
      </p:sp>
      <p:pic>
        <p:nvPicPr>
          <p:cNvPr id="6" name="Picture 5">
            <a:extLst>
              <a:ext uri="{FF2B5EF4-FFF2-40B4-BE49-F238E27FC236}">
                <a16:creationId xmlns:a16="http://schemas.microsoft.com/office/drawing/2014/main" id="{80AE6989-0749-49C1-9D5C-521FBEF4AB44}"/>
              </a:ext>
            </a:extLst>
          </p:cNvPr>
          <p:cNvPicPr>
            <a:picLocks noChangeAspect="1"/>
          </p:cNvPicPr>
          <p:nvPr/>
        </p:nvPicPr>
        <p:blipFill rotWithShape="1">
          <a:blip r:embed="rId3">
            <a:extLst>
              <a:ext uri="{28A0092B-C50C-407E-A947-70E740481C1C}">
                <a14:useLocalDpi xmlns:a14="http://schemas.microsoft.com/office/drawing/2010/main" val="0"/>
              </a:ext>
            </a:extLst>
          </a:blip>
          <a:srcRect l="833"/>
          <a:stretch/>
        </p:blipFill>
        <p:spPr>
          <a:xfrm>
            <a:off x="0" y="369332"/>
            <a:ext cx="9144000" cy="6150340"/>
          </a:xfrm>
          <a:prstGeom prst="rect">
            <a:avLst/>
          </a:prstGeom>
        </p:spPr>
      </p:pic>
    </p:spTree>
    <p:extLst>
      <p:ext uri="{BB962C8B-B14F-4D97-AF65-F5344CB8AC3E}">
        <p14:creationId xmlns:p14="http://schemas.microsoft.com/office/powerpoint/2010/main" val="2007387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D5F998-4C63-4E56-8E25-75BC5153C8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dirty="0"/>
              <a:t>2 </a:t>
            </a:r>
            <a:r>
              <a:rPr lang="en-US"/>
              <a:t>Samuel 2</a:t>
            </a:r>
            <a:endParaRPr lang="en-US" dirty="0"/>
          </a:p>
        </p:txBody>
      </p:sp>
      <p:pic>
        <p:nvPicPr>
          <p:cNvPr id="9" name="Picture 8">
            <a:extLst>
              <a:ext uri="{FF2B5EF4-FFF2-40B4-BE49-F238E27FC236}">
                <a16:creationId xmlns:a16="http://schemas.microsoft.com/office/drawing/2014/main" id="{574BF887-FAF1-4F7C-9000-7A2C488BC9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840" y="4022778"/>
            <a:ext cx="4846320" cy="272505"/>
          </a:xfrm>
          <a:prstGeom prst="rect">
            <a:avLst/>
          </a:prstGeom>
        </p:spPr>
      </p:pic>
      <p:sp>
        <p:nvSpPr>
          <p:cNvPr id="10" name="Title 4">
            <a:extLst>
              <a:ext uri="{FF2B5EF4-FFF2-40B4-BE49-F238E27FC236}">
                <a16:creationId xmlns:a16="http://schemas.microsoft.com/office/drawing/2014/main" id="{D072EC72-FEAB-4941-BFAA-C421D0EFD649}"/>
              </a:ext>
            </a:extLst>
          </p:cNvPr>
          <p:cNvSpPr txBox="1">
            <a:spLocks/>
          </p:cNvSpPr>
          <p:nvPr/>
        </p:nvSpPr>
        <p:spPr>
          <a:xfrm>
            <a:off x="975360" y="1301112"/>
            <a:ext cx="7193280" cy="4551048"/>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t>This is a free sample of the 2 Samuel 2 presentation from the </a:t>
            </a:r>
            <a:r>
              <a:rPr lang="en-US" sz="2000" i="1" dirty="0"/>
              <a:t>Photo Companion to the Bible.</a:t>
            </a:r>
            <a:r>
              <a:rPr lang="en-US" sz="2000" dirty="0"/>
              <a:t> To purchase the full volume, visit https://www.bibleplaces.com/2samuel/</a:t>
            </a:r>
            <a:br>
              <a:rPr lang="en-US" sz="2000" dirty="0"/>
            </a:br>
            <a:br>
              <a:rPr lang="en-US" sz="2000" dirty="0"/>
            </a:br>
            <a:r>
              <a:rPr lang="en-US" sz="2000" dirty="0"/>
              <a:t>The </a:t>
            </a:r>
            <a:r>
              <a:rPr lang="en-US" sz="2000" i="1" dirty="0"/>
              <a:t>Photo Companion to the Bible</a:t>
            </a:r>
            <a:r>
              <a:rPr lang="en-US" sz="2000" dirty="0"/>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2000" dirty="0"/>
            </a:br>
            <a:br>
              <a:rPr lang="en-US" sz="2000" dirty="0"/>
            </a:br>
            <a:r>
              <a:rPr lang="en-US" sz="2000" dirty="0"/>
              <a:t>For more details (for this and every slide), see the Notes section below.</a:t>
            </a:r>
            <a:br>
              <a:rPr lang="en-US" sz="2000" dirty="0"/>
            </a:br>
            <a:br>
              <a:rPr lang="en-US" sz="2000" dirty="0"/>
            </a:br>
            <a:endParaRPr lang="en-US" sz="2000" dirty="0"/>
          </a:p>
        </p:txBody>
      </p:sp>
      <p:sp>
        <p:nvSpPr>
          <p:cNvPr id="11" name="Arrow: Right 10">
            <a:extLst>
              <a:ext uri="{FF2B5EF4-FFF2-40B4-BE49-F238E27FC236}">
                <a16:creationId xmlns:a16="http://schemas.microsoft.com/office/drawing/2014/main" id="{4405989D-2964-4F99-8664-FBBF7E6DC4C0}"/>
              </a:ext>
            </a:extLst>
          </p:cNvPr>
          <p:cNvSpPr/>
          <p:nvPr/>
        </p:nvSpPr>
        <p:spPr>
          <a:xfrm rot="5400000">
            <a:off x="4277360" y="5228661"/>
            <a:ext cx="589280" cy="454518"/>
          </a:xfrm>
          <a:prstGeom prst="rightArrow">
            <a:avLst/>
          </a:prstGeom>
          <a:noFill/>
          <a:ln>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7507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Jabesh Gilead, Tell Maqlub, from northeast, tb11070308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Tell Maqlub, a possible location of Jabesh-</a:t>
            </a:r>
            <a:r>
              <a:rPr lang="en-US" dirty="0" err="1"/>
              <a:t>gilead</a:t>
            </a:r>
            <a:r>
              <a:rPr lang="en-US" dirty="0"/>
              <a:t> (from the northeast)</a:t>
            </a:r>
          </a:p>
        </p:txBody>
      </p:sp>
      <p:sp>
        <p:nvSpPr>
          <p:cNvPr id="3" name="Text Placeholder 2"/>
          <p:cNvSpPr>
            <a:spLocks noGrp="1"/>
          </p:cNvSpPr>
          <p:nvPr>
            <p:ph type="body" sz="quarter" idx="12"/>
          </p:nvPr>
        </p:nvSpPr>
        <p:spPr/>
        <p:txBody>
          <a:bodyPr/>
          <a:lstStyle/>
          <a:p>
            <a:r>
              <a:rPr lang="en-US" dirty="0"/>
              <a:t>2:4</a:t>
            </a:r>
          </a:p>
        </p:txBody>
      </p:sp>
      <p:sp>
        <p:nvSpPr>
          <p:cNvPr id="4" name="Title 3"/>
          <p:cNvSpPr>
            <a:spLocks noGrp="1"/>
          </p:cNvSpPr>
          <p:nvPr>
            <p:ph type="title"/>
          </p:nvPr>
        </p:nvSpPr>
        <p:spPr/>
        <p:txBody>
          <a:bodyPr/>
          <a:lstStyle/>
          <a:p>
            <a:r>
              <a:rPr lang="en-US" dirty="0"/>
              <a:t>Then they told David, “The men of Jabesh-gilead were the ones that buried Saul”</a:t>
            </a:r>
          </a:p>
        </p:txBody>
      </p:sp>
    </p:spTree>
    <p:extLst>
      <p:ext uri="{BB962C8B-B14F-4D97-AF65-F5344CB8AC3E}">
        <p14:creationId xmlns:p14="http://schemas.microsoft.com/office/powerpoint/2010/main" val="1714708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PLBL\06 Jordan\Jordan Rift 2015\Tell Abu el-Kharaz from north, tb0309155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 y="400905"/>
            <a:ext cx="9144741" cy="605619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Tell Abu el-</a:t>
            </a:r>
            <a:r>
              <a:rPr lang="en-US" dirty="0" err="1"/>
              <a:t>Kharaz</a:t>
            </a:r>
            <a:r>
              <a:rPr lang="en-US" dirty="0"/>
              <a:t>, a possible location of Jabesh-</a:t>
            </a:r>
            <a:r>
              <a:rPr lang="en-US" dirty="0" err="1"/>
              <a:t>gilead</a:t>
            </a:r>
            <a:r>
              <a:rPr lang="en-US" dirty="0"/>
              <a:t> (from the north)</a:t>
            </a:r>
          </a:p>
        </p:txBody>
      </p:sp>
      <p:sp>
        <p:nvSpPr>
          <p:cNvPr id="4" name="Text Placeholder 3"/>
          <p:cNvSpPr>
            <a:spLocks noGrp="1"/>
          </p:cNvSpPr>
          <p:nvPr>
            <p:ph type="body" sz="quarter" idx="12"/>
          </p:nvPr>
        </p:nvSpPr>
        <p:spPr/>
        <p:txBody>
          <a:bodyPr/>
          <a:lstStyle/>
          <a:p>
            <a:r>
              <a:rPr lang="en-US" dirty="0"/>
              <a:t>2:4</a:t>
            </a:r>
          </a:p>
        </p:txBody>
      </p:sp>
      <p:sp>
        <p:nvSpPr>
          <p:cNvPr id="2" name="Title 1"/>
          <p:cNvSpPr>
            <a:spLocks noGrp="1"/>
          </p:cNvSpPr>
          <p:nvPr>
            <p:ph type="title"/>
          </p:nvPr>
        </p:nvSpPr>
        <p:spPr/>
        <p:txBody>
          <a:bodyPr/>
          <a:lstStyle/>
          <a:p>
            <a:r>
              <a:rPr lang="en-US" dirty="0"/>
              <a:t>Then they told David, “The men of Jabesh-gilead were the ones that buried Saul”</a:t>
            </a:r>
          </a:p>
        </p:txBody>
      </p:sp>
    </p:spTree>
    <p:extLst>
      <p:ext uri="{BB962C8B-B14F-4D97-AF65-F5344CB8AC3E}">
        <p14:creationId xmlns:p14="http://schemas.microsoft.com/office/powerpoint/2010/main" val="4017502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33"/>
            <a:ext cx="9144000" cy="6817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a:extLst>
              <a:ext uri="{FF2B5EF4-FFF2-40B4-BE49-F238E27FC236}">
                <a16:creationId xmlns:a16="http://schemas.microsoft.com/office/drawing/2014/main" id="{870A2507-6C80-4D95-B027-931DE1B39725}"/>
              </a:ext>
            </a:extLst>
          </p:cNvPr>
          <p:cNvSpPr>
            <a:spLocks noGrp="1"/>
          </p:cNvSpPr>
          <p:nvPr>
            <p:ph type="body" sz="quarter" idx="10"/>
          </p:nvPr>
        </p:nvSpPr>
        <p:spPr/>
        <p:txBody>
          <a:bodyPr/>
          <a:lstStyle/>
          <a:p>
            <a:r>
              <a:rPr lang="en-US" dirty="0"/>
              <a:t>Greek statuette of a runner, circa 100 BC</a:t>
            </a:r>
          </a:p>
        </p:txBody>
      </p:sp>
      <p:sp>
        <p:nvSpPr>
          <p:cNvPr id="3" name="Text Placeholder 2">
            <a:extLst>
              <a:ext uri="{FF2B5EF4-FFF2-40B4-BE49-F238E27FC236}">
                <a16:creationId xmlns:a16="http://schemas.microsoft.com/office/drawing/2014/main" id="{C8622930-C075-4D04-B54A-668A781F45E4}"/>
              </a:ext>
            </a:extLst>
          </p:cNvPr>
          <p:cNvSpPr>
            <a:spLocks noGrp="1"/>
          </p:cNvSpPr>
          <p:nvPr>
            <p:ph type="body" sz="quarter" idx="12"/>
          </p:nvPr>
        </p:nvSpPr>
        <p:spPr/>
        <p:txBody>
          <a:bodyPr/>
          <a:lstStyle/>
          <a:p>
            <a:r>
              <a:rPr lang="en-US" dirty="0"/>
              <a:t>2:5</a:t>
            </a:r>
          </a:p>
        </p:txBody>
      </p:sp>
      <p:sp>
        <p:nvSpPr>
          <p:cNvPr id="4" name="Title 3">
            <a:extLst>
              <a:ext uri="{FF2B5EF4-FFF2-40B4-BE49-F238E27FC236}">
                <a16:creationId xmlns:a16="http://schemas.microsoft.com/office/drawing/2014/main" id="{4E9A50A5-A466-4ADA-B39D-6B6E3EDD206B}"/>
              </a:ext>
            </a:extLst>
          </p:cNvPr>
          <p:cNvSpPr>
            <a:spLocks noGrp="1"/>
          </p:cNvSpPr>
          <p:nvPr>
            <p:ph type="title"/>
          </p:nvPr>
        </p:nvSpPr>
        <p:spPr/>
        <p:txBody>
          <a:bodyPr/>
          <a:lstStyle/>
          <a:p>
            <a:r>
              <a:rPr lang="en-US" dirty="0"/>
              <a:t>Then David sent messengers to the men of Jabesh-gilead</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5938" y="3429000"/>
            <a:ext cx="33337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6283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hocolate, piece, box, sitting&#10;&#10;Description automatically generated">
            <a:extLst>
              <a:ext uri="{FF2B5EF4-FFF2-40B4-BE49-F238E27FC236}">
                <a16:creationId xmlns:a16="http://schemas.microsoft.com/office/drawing/2014/main" id="{AA45C6FA-8087-48A4-BA93-A9EABF54B8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780" y="349206"/>
            <a:ext cx="6590058" cy="6170466"/>
          </a:xfrm>
          <a:prstGeom prst="rect">
            <a:avLst/>
          </a:prstGeom>
        </p:spPr>
      </p:pic>
      <p:sp>
        <p:nvSpPr>
          <p:cNvPr id="2" name="Text Placeholder 1"/>
          <p:cNvSpPr>
            <a:spLocks noGrp="1"/>
          </p:cNvSpPr>
          <p:nvPr>
            <p:ph type="body" sz="quarter" idx="10"/>
          </p:nvPr>
        </p:nvSpPr>
        <p:spPr>
          <a:xfrm>
            <a:off x="0" y="6519672"/>
            <a:ext cx="8074152" cy="338554"/>
          </a:xfrm>
          <a:solidFill>
            <a:schemeClr val="bg1"/>
          </a:solidFill>
        </p:spPr>
        <p:txBody>
          <a:bodyPr/>
          <a:lstStyle/>
          <a:p>
            <a:r>
              <a:rPr lang="en-US" dirty="0"/>
              <a:t>Silver amulet with priestly blessing from Ketef Hinnom in Jerusalem, circa 600 BC</a:t>
            </a:r>
          </a:p>
        </p:txBody>
      </p:sp>
      <p:sp>
        <p:nvSpPr>
          <p:cNvPr id="3" name="Text Placeholder 2"/>
          <p:cNvSpPr>
            <a:spLocks noGrp="1"/>
          </p:cNvSpPr>
          <p:nvPr>
            <p:ph type="body" sz="quarter" idx="12"/>
          </p:nvPr>
        </p:nvSpPr>
        <p:spPr>
          <a:solidFill>
            <a:schemeClr val="bg1"/>
          </a:solidFill>
        </p:spPr>
        <p:txBody>
          <a:bodyPr/>
          <a:lstStyle/>
          <a:p>
            <a:r>
              <a:rPr lang="en-US" dirty="0"/>
              <a:t>2:5</a:t>
            </a:r>
          </a:p>
        </p:txBody>
      </p:sp>
      <p:sp>
        <p:nvSpPr>
          <p:cNvPr id="4" name="Title 3"/>
          <p:cNvSpPr>
            <a:spLocks noGrp="1"/>
          </p:cNvSpPr>
          <p:nvPr>
            <p:ph type="title"/>
          </p:nvPr>
        </p:nvSpPr>
        <p:spPr>
          <a:xfrm>
            <a:off x="0" y="0"/>
            <a:ext cx="9144000" cy="369332"/>
          </a:xfrm>
          <a:solidFill>
            <a:schemeClr val="bg1"/>
          </a:solidFill>
        </p:spPr>
        <p:txBody>
          <a:bodyPr/>
          <a:lstStyle/>
          <a:p>
            <a:r>
              <a:rPr lang="en-US" dirty="0"/>
              <a:t>He said to them, “May you be blessed by Yahweh“</a:t>
            </a:r>
          </a:p>
        </p:txBody>
      </p:sp>
    </p:spTree>
    <p:extLst>
      <p:ext uri="{BB962C8B-B14F-4D97-AF65-F5344CB8AC3E}">
        <p14:creationId xmlns:p14="http://schemas.microsoft.com/office/powerpoint/2010/main" val="1967166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6519672"/>
            <a:ext cx="8074152" cy="338554"/>
          </a:xfrm>
          <a:solidFill>
            <a:schemeClr val="bg1"/>
          </a:solidFill>
        </p:spPr>
        <p:txBody>
          <a:bodyPr/>
          <a:lstStyle/>
          <a:p>
            <a:r>
              <a:rPr lang="en-US" dirty="0"/>
              <a:t>Silver amulet with priestly blessing from Ketef Hinnom in Jerusalem, circa 600 BC</a:t>
            </a:r>
          </a:p>
        </p:txBody>
      </p:sp>
      <p:sp>
        <p:nvSpPr>
          <p:cNvPr id="3" name="Text Placeholder 2"/>
          <p:cNvSpPr>
            <a:spLocks noGrp="1"/>
          </p:cNvSpPr>
          <p:nvPr>
            <p:ph type="body" sz="quarter" idx="12"/>
          </p:nvPr>
        </p:nvSpPr>
        <p:spPr>
          <a:solidFill>
            <a:schemeClr val="bg1"/>
          </a:solidFill>
        </p:spPr>
        <p:txBody>
          <a:bodyPr/>
          <a:lstStyle/>
          <a:p>
            <a:r>
              <a:rPr lang="en-US" dirty="0"/>
              <a:t>2:5</a:t>
            </a:r>
          </a:p>
        </p:txBody>
      </p:sp>
      <p:sp>
        <p:nvSpPr>
          <p:cNvPr id="4" name="Title 3"/>
          <p:cNvSpPr>
            <a:spLocks noGrp="1"/>
          </p:cNvSpPr>
          <p:nvPr>
            <p:ph type="title"/>
          </p:nvPr>
        </p:nvSpPr>
        <p:spPr>
          <a:xfrm>
            <a:off x="0" y="0"/>
            <a:ext cx="9144000" cy="369332"/>
          </a:xfrm>
          <a:solidFill>
            <a:schemeClr val="bg1"/>
          </a:solidFill>
        </p:spPr>
        <p:txBody>
          <a:bodyPr/>
          <a:lstStyle/>
          <a:p>
            <a:r>
              <a:rPr lang="en-US" dirty="0"/>
              <a:t>He said to them, “May you be blessed by Yahweh“</a:t>
            </a:r>
          </a:p>
        </p:txBody>
      </p:sp>
      <p:pic>
        <p:nvPicPr>
          <p:cNvPr id="19" name="Picture 18" descr="A picture containing cake, piece, chocolate, indoor&#10;&#10;Description automatically generated">
            <a:extLst>
              <a:ext uri="{FF2B5EF4-FFF2-40B4-BE49-F238E27FC236}">
                <a16:creationId xmlns:a16="http://schemas.microsoft.com/office/drawing/2014/main" id="{0F557236-23B9-4FFF-A03F-CBA3C034CE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924" y="369332"/>
            <a:ext cx="6578440" cy="6159588"/>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2780" y="359997"/>
            <a:ext cx="6578440" cy="615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4102894" y="2185988"/>
            <a:ext cx="1073942" cy="392112"/>
            <a:chOff x="4102894" y="2185988"/>
            <a:chExt cx="1073942" cy="392112"/>
          </a:xfrm>
        </p:grpSpPr>
        <p:sp>
          <p:nvSpPr>
            <p:cNvPr id="7" name="Freeform 6"/>
            <p:cNvSpPr/>
            <p:nvPr/>
          </p:nvSpPr>
          <p:spPr>
            <a:xfrm>
              <a:off x="4410075" y="2185988"/>
              <a:ext cx="184150" cy="392112"/>
            </a:xfrm>
            <a:custGeom>
              <a:avLst/>
              <a:gdLst>
                <a:gd name="connsiteX0" fmla="*/ 127000 w 184150"/>
                <a:gd name="connsiteY0" fmla="*/ 0 h 368300"/>
                <a:gd name="connsiteX1" fmla="*/ 0 w 184150"/>
                <a:gd name="connsiteY1" fmla="*/ 120650 h 368300"/>
                <a:gd name="connsiteX2" fmla="*/ 184150 w 184150"/>
                <a:gd name="connsiteY2" fmla="*/ 47625 h 368300"/>
                <a:gd name="connsiteX3" fmla="*/ 38100 w 184150"/>
                <a:gd name="connsiteY3" fmla="*/ 184150 h 368300"/>
                <a:gd name="connsiteX4" fmla="*/ 85725 w 184150"/>
                <a:gd name="connsiteY4" fmla="*/ 146050 h 368300"/>
                <a:gd name="connsiteX5" fmla="*/ 73025 w 184150"/>
                <a:gd name="connsiteY5" fmla="*/ 79375 h 368300"/>
                <a:gd name="connsiteX6" fmla="*/ 130175 w 184150"/>
                <a:gd name="connsiteY6" fmla="*/ 368300 h 368300"/>
                <a:gd name="connsiteX0" fmla="*/ 160337 w 184150"/>
                <a:gd name="connsiteY0" fmla="*/ 0 h 392112"/>
                <a:gd name="connsiteX1" fmla="*/ 0 w 184150"/>
                <a:gd name="connsiteY1" fmla="*/ 144462 h 392112"/>
                <a:gd name="connsiteX2" fmla="*/ 184150 w 184150"/>
                <a:gd name="connsiteY2" fmla="*/ 71437 h 392112"/>
                <a:gd name="connsiteX3" fmla="*/ 38100 w 184150"/>
                <a:gd name="connsiteY3" fmla="*/ 207962 h 392112"/>
                <a:gd name="connsiteX4" fmla="*/ 85725 w 184150"/>
                <a:gd name="connsiteY4" fmla="*/ 169862 h 392112"/>
                <a:gd name="connsiteX5" fmla="*/ 73025 w 184150"/>
                <a:gd name="connsiteY5" fmla="*/ 103187 h 392112"/>
                <a:gd name="connsiteX6" fmla="*/ 130175 w 184150"/>
                <a:gd name="connsiteY6" fmla="*/ 392112 h 39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 h="392112">
                  <a:moveTo>
                    <a:pt x="160337" y="0"/>
                  </a:moveTo>
                  <a:lnTo>
                    <a:pt x="0" y="144462"/>
                  </a:lnTo>
                  <a:lnTo>
                    <a:pt x="184150" y="71437"/>
                  </a:lnTo>
                  <a:lnTo>
                    <a:pt x="38100" y="207962"/>
                  </a:lnTo>
                  <a:lnTo>
                    <a:pt x="85725" y="169862"/>
                  </a:lnTo>
                  <a:lnTo>
                    <a:pt x="73025" y="103187"/>
                  </a:lnTo>
                  <a:lnTo>
                    <a:pt x="130175" y="392112"/>
                  </a:lnTo>
                </a:path>
              </a:pathLst>
            </a:custGeom>
            <a:noFill/>
            <a:ln w="15875" cap="rnd">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102894" y="2300288"/>
              <a:ext cx="202406" cy="226218"/>
            </a:xfrm>
            <a:custGeom>
              <a:avLst/>
              <a:gdLst>
                <a:gd name="connsiteX0" fmla="*/ 195262 w 195262"/>
                <a:gd name="connsiteY0" fmla="*/ 0 h 226218"/>
                <a:gd name="connsiteX1" fmla="*/ 0 w 195262"/>
                <a:gd name="connsiteY1" fmla="*/ 133350 h 226218"/>
                <a:gd name="connsiteX2" fmla="*/ 154781 w 195262"/>
                <a:gd name="connsiteY2" fmla="*/ 30956 h 226218"/>
                <a:gd name="connsiteX3" fmla="*/ 164306 w 195262"/>
                <a:gd name="connsiteY3" fmla="*/ 83343 h 226218"/>
                <a:gd name="connsiteX4" fmla="*/ 47625 w 195262"/>
                <a:gd name="connsiteY4" fmla="*/ 150018 h 226218"/>
                <a:gd name="connsiteX5" fmla="*/ 166687 w 195262"/>
                <a:gd name="connsiteY5" fmla="*/ 85725 h 226218"/>
                <a:gd name="connsiteX6" fmla="*/ 190500 w 195262"/>
                <a:gd name="connsiteY6" fmla="*/ 226218 h 226218"/>
                <a:gd name="connsiteX0" fmla="*/ 195262 w 202406"/>
                <a:gd name="connsiteY0" fmla="*/ 0 h 226218"/>
                <a:gd name="connsiteX1" fmla="*/ 0 w 202406"/>
                <a:gd name="connsiteY1" fmla="*/ 133350 h 226218"/>
                <a:gd name="connsiteX2" fmla="*/ 154781 w 202406"/>
                <a:gd name="connsiteY2" fmla="*/ 30956 h 226218"/>
                <a:gd name="connsiteX3" fmla="*/ 164306 w 202406"/>
                <a:gd name="connsiteY3" fmla="*/ 83343 h 226218"/>
                <a:gd name="connsiteX4" fmla="*/ 47625 w 202406"/>
                <a:gd name="connsiteY4" fmla="*/ 150018 h 226218"/>
                <a:gd name="connsiteX5" fmla="*/ 202406 w 202406"/>
                <a:gd name="connsiteY5" fmla="*/ 61912 h 226218"/>
                <a:gd name="connsiteX6" fmla="*/ 166687 w 202406"/>
                <a:gd name="connsiteY6" fmla="*/ 85725 h 226218"/>
                <a:gd name="connsiteX7" fmla="*/ 190500 w 202406"/>
                <a:gd name="connsiteY7" fmla="*/ 226218 h 22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406" h="226218">
                  <a:moveTo>
                    <a:pt x="195262" y="0"/>
                  </a:moveTo>
                  <a:lnTo>
                    <a:pt x="0" y="133350"/>
                  </a:lnTo>
                  <a:lnTo>
                    <a:pt x="154781" y="30956"/>
                  </a:lnTo>
                  <a:lnTo>
                    <a:pt x="164306" y="83343"/>
                  </a:lnTo>
                  <a:lnTo>
                    <a:pt x="47625" y="150018"/>
                  </a:lnTo>
                  <a:cubicBezTo>
                    <a:pt x="75406" y="135731"/>
                    <a:pt x="174625" y="76199"/>
                    <a:pt x="202406" y="61912"/>
                  </a:cubicBezTo>
                  <a:lnTo>
                    <a:pt x="166687" y="85725"/>
                  </a:lnTo>
                  <a:lnTo>
                    <a:pt x="190500" y="226218"/>
                  </a:lnTo>
                </a:path>
              </a:pathLst>
            </a:custGeom>
            <a:noFill/>
            <a:ln w="15875" cap="rnd">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651925" y="2247900"/>
              <a:ext cx="184393" cy="266699"/>
            </a:xfrm>
            <a:custGeom>
              <a:avLst/>
              <a:gdLst>
                <a:gd name="connsiteX0" fmla="*/ 121443 w 202406"/>
                <a:gd name="connsiteY0" fmla="*/ 252412 h 252412"/>
                <a:gd name="connsiteX1" fmla="*/ 114300 w 202406"/>
                <a:gd name="connsiteY1" fmla="*/ 152400 h 252412"/>
                <a:gd name="connsiteX2" fmla="*/ 180975 w 202406"/>
                <a:gd name="connsiteY2" fmla="*/ 109537 h 252412"/>
                <a:gd name="connsiteX3" fmla="*/ 35718 w 202406"/>
                <a:gd name="connsiteY3" fmla="*/ 195262 h 252412"/>
                <a:gd name="connsiteX4" fmla="*/ 114300 w 202406"/>
                <a:gd name="connsiteY4" fmla="*/ 145256 h 252412"/>
                <a:gd name="connsiteX5" fmla="*/ 102393 w 202406"/>
                <a:gd name="connsiteY5" fmla="*/ 109537 h 252412"/>
                <a:gd name="connsiteX6" fmla="*/ 202406 w 202406"/>
                <a:gd name="connsiteY6" fmla="*/ 47625 h 252412"/>
                <a:gd name="connsiteX7" fmla="*/ 0 w 202406"/>
                <a:gd name="connsiteY7" fmla="*/ 164306 h 252412"/>
                <a:gd name="connsiteX8" fmla="*/ 107156 w 202406"/>
                <a:gd name="connsiteY8" fmla="*/ 102393 h 252412"/>
                <a:gd name="connsiteX9" fmla="*/ 95250 w 202406"/>
                <a:gd name="connsiteY9" fmla="*/ 57150 h 252412"/>
                <a:gd name="connsiteX10" fmla="*/ 195262 w 202406"/>
                <a:gd name="connsiteY10" fmla="*/ 0 h 252412"/>
                <a:gd name="connsiteX11" fmla="*/ 0 w 202406"/>
                <a:gd name="connsiteY11" fmla="*/ 114300 h 252412"/>
                <a:gd name="connsiteX0" fmla="*/ 121443 w 202406"/>
                <a:gd name="connsiteY0" fmla="*/ 259555 h 259555"/>
                <a:gd name="connsiteX1" fmla="*/ 114300 w 202406"/>
                <a:gd name="connsiteY1" fmla="*/ 159543 h 259555"/>
                <a:gd name="connsiteX2" fmla="*/ 180975 w 202406"/>
                <a:gd name="connsiteY2" fmla="*/ 116680 h 259555"/>
                <a:gd name="connsiteX3" fmla="*/ 35718 w 202406"/>
                <a:gd name="connsiteY3" fmla="*/ 202405 h 259555"/>
                <a:gd name="connsiteX4" fmla="*/ 114300 w 202406"/>
                <a:gd name="connsiteY4" fmla="*/ 152399 h 259555"/>
                <a:gd name="connsiteX5" fmla="*/ 102393 w 202406"/>
                <a:gd name="connsiteY5" fmla="*/ 116680 h 259555"/>
                <a:gd name="connsiteX6" fmla="*/ 202406 w 202406"/>
                <a:gd name="connsiteY6" fmla="*/ 54768 h 259555"/>
                <a:gd name="connsiteX7" fmla="*/ 0 w 202406"/>
                <a:gd name="connsiteY7" fmla="*/ 171449 h 259555"/>
                <a:gd name="connsiteX8" fmla="*/ 107156 w 202406"/>
                <a:gd name="connsiteY8" fmla="*/ 109536 h 259555"/>
                <a:gd name="connsiteX9" fmla="*/ 95250 w 202406"/>
                <a:gd name="connsiteY9" fmla="*/ 64293 h 259555"/>
                <a:gd name="connsiteX10" fmla="*/ 185737 w 202406"/>
                <a:gd name="connsiteY10" fmla="*/ 0 h 259555"/>
                <a:gd name="connsiteX11" fmla="*/ 0 w 202406"/>
                <a:gd name="connsiteY11" fmla="*/ 121443 h 259555"/>
                <a:gd name="connsiteX0" fmla="*/ 121443 w 202406"/>
                <a:gd name="connsiteY0" fmla="*/ 266699 h 266699"/>
                <a:gd name="connsiteX1" fmla="*/ 114300 w 202406"/>
                <a:gd name="connsiteY1" fmla="*/ 166687 h 266699"/>
                <a:gd name="connsiteX2" fmla="*/ 180975 w 202406"/>
                <a:gd name="connsiteY2" fmla="*/ 123824 h 266699"/>
                <a:gd name="connsiteX3" fmla="*/ 35718 w 202406"/>
                <a:gd name="connsiteY3" fmla="*/ 209549 h 266699"/>
                <a:gd name="connsiteX4" fmla="*/ 114300 w 202406"/>
                <a:gd name="connsiteY4" fmla="*/ 159543 h 266699"/>
                <a:gd name="connsiteX5" fmla="*/ 102393 w 202406"/>
                <a:gd name="connsiteY5" fmla="*/ 123824 h 266699"/>
                <a:gd name="connsiteX6" fmla="*/ 202406 w 202406"/>
                <a:gd name="connsiteY6" fmla="*/ 61912 h 266699"/>
                <a:gd name="connsiteX7" fmla="*/ 0 w 202406"/>
                <a:gd name="connsiteY7" fmla="*/ 178593 h 266699"/>
                <a:gd name="connsiteX8" fmla="*/ 107156 w 202406"/>
                <a:gd name="connsiteY8" fmla="*/ 116680 h 266699"/>
                <a:gd name="connsiteX9" fmla="*/ 95250 w 202406"/>
                <a:gd name="connsiteY9" fmla="*/ 71437 h 266699"/>
                <a:gd name="connsiteX10" fmla="*/ 183356 w 202406"/>
                <a:gd name="connsiteY10" fmla="*/ 0 h 266699"/>
                <a:gd name="connsiteX11" fmla="*/ 0 w 202406"/>
                <a:gd name="connsiteY11" fmla="*/ 128587 h 266699"/>
                <a:gd name="connsiteX0" fmla="*/ 121443 w 202406"/>
                <a:gd name="connsiteY0" fmla="*/ 266699 h 266699"/>
                <a:gd name="connsiteX1" fmla="*/ 114300 w 202406"/>
                <a:gd name="connsiteY1" fmla="*/ 166687 h 266699"/>
                <a:gd name="connsiteX2" fmla="*/ 180975 w 202406"/>
                <a:gd name="connsiteY2" fmla="*/ 123824 h 266699"/>
                <a:gd name="connsiteX3" fmla="*/ 35718 w 202406"/>
                <a:gd name="connsiteY3" fmla="*/ 209549 h 266699"/>
                <a:gd name="connsiteX4" fmla="*/ 114300 w 202406"/>
                <a:gd name="connsiteY4" fmla="*/ 159543 h 266699"/>
                <a:gd name="connsiteX5" fmla="*/ 102393 w 202406"/>
                <a:gd name="connsiteY5" fmla="*/ 123824 h 266699"/>
                <a:gd name="connsiteX6" fmla="*/ 202406 w 202406"/>
                <a:gd name="connsiteY6" fmla="*/ 61912 h 266699"/>
                <a:gd name="connsiteX7" fmla="*/ 0 w 202406"/>
                <a:gd name="connsiteY7" fmla="*/ 178593 h 266699"/>
                <a:gd name="connsiteX8" fmla="*/ 107156 w 202406"/>
                <a:gd name="connsiteY8" fmla="*/ 116680 h 266699"/>
                <a:gd name="connsiteX9" fmla="*/ 95250 w 202406"/>
                <a:gd name="connsiteY9" fmla="*/ 71437 h 266699"/>
                <a:gd name="connsiteX10" fmla="*/ 183356 w 202406"/>
                <a:gd name="connsiteY10" fmla="*/ 0 h 266699"/>
                <a:gd name="connsiteX11" fmla="*/ 0 w 202406"/>
                <a:gd name="connsiteY11" fmla="*/ 128587 h 266699"/>
                <a:gd name="connsiteX0" fmla="*/ 123032 w 203995"/>
                <a:gd name="connsiteY0" fmla="*/ 266699 h 266699"/>
                <a:gd name="connsiteX1" fmla="*/ 115889 w 203995"/>
                <a:gd name="connsiteY1" fmla="*/ 166687 h 266699"/>
                <a:gd name="connsiteX2" fmla="*/ 182564 w 203995"/>
                <a:gd name="connsiteY2" fmla="*/ 123824 h 266699"/>
                <a:gd name="connsiteX3" fmla="*/ 37307 w 203995"/>
                <a:gd name="connsiteY3" fmla="*/ 209549 h 266699"/>
                <a:gd name="connsiteX4" fmla="*/ 115889 w 203995"/>
                <a:gd name="connsiteY4" fmla="*/ 159543 h 266699"/>
                <a:gd name="connsiteX5" fmla="*/ 103982 w 203995"/>
                <a:gd name="connsiteY5" fmla="*/ 123824 h 266699"/>
                <a:gd name="connsiteX6" fmla="*/ 203995 w 203995"/>
                <a:gd name="connsiteY6" fmla="*/ 61912 h 266699"/>
                <a:gd name="connsiteX7" fmla="*/ 1589 w 203995"/>
                <a:gd name="connsiteY7" fmla="*/ 178593 h 266699"/>
                <a:gd name="connsiteX8" fmla="*/ 115889 w 203995"/>
                <a:gd name="connsiteY8" fmla="*/ 114299 h 266699"/>
                <a:gd name="connsiteX9" fmla="*/ 96839 w 203995"/>
                <a:gd name="connsiteY9" fmla="*/ 71437 h 266699"/>
                <a:gd name="connsiteX10" fmla="*/ 184945 w 203995"/>
                <a:gd name="connsiteY10" fmla="*/ 0 h 266699"/>
                <a:gd name="connsiteX11" fmla="*/ 1589 w 203995"/>
                <a:gd name="connsiteY11" fmla="*/ 128587 h 266699"/>
                <a:gd name="connsiteX0" fmla="*/ 123674 w 204637"/>
                <a:gd name="connsiteY0" fmla="*/ 266699 h 266699"/>
                <a:gd name="connsiteX1" fmla="*/ 116531 w 204637"/>
                <a:gd name="connsiteY1" fmla="*/ 166687 h 266699"/>
                <a:gd name="connsiteX2" fmla="*/ 183206 w 204637"/>
                <a:gd name="connsiteY2" fmla="*/ 123824 h 266699"/>
                <a:gd name="connsiteX3" fmla="*/ 37949 w 204637"/>
                <a:gd name="connsiteY3" fmla="*/ 209549 h 266699"/>
                <a:gd name="connsiteX4" fmla="*/ 116531 w 204637"/>
                <a:gd name="connsiteY4" fmla="*/ 159543 h 266699"/>
                <a:gd name="connsiteX5" fmla="*/ 104624 w 204637"/>
                <a:gd name="connsiteY5" fmla="*/ 123824 h 266699"/>
                <a:gd name="connsiteX6" fmla="*/ 204637 w 204637"/>
                <a:gd name="connsiteY6" fmla="*/ 61912 h 266699"/>
                <a:gd name="connsiteX7" fmla="*/ 2231 w 204637"/>
                <a:gd name="connsiteY7" fmla="*/ 178593 h 266699"/>
                <a:gd name="connsiteX8" fmla="*/ 104624 w 204637"/>
                <a:gd name="connsiteY8" fmla="*/ 119061 h 266699"/>
                <a:gd name="connsiteX9" fmla="*/ 97481 w 204637"/>
                <a:gd name="connsiteY9" fmla="*/ 71437 h 266699"/>
                <a:gd name="connsiteX10" fmla="*/ 185587 w 204637"/>
                <a:gd name="connsiteY10" fmla="*/ 0 h 266699"/>
                <a:gd name="connsiteX11" fmla="*/ 2231 w 204637"/>
                <a:gd name="connsiteY11" fmla="*/ 128587 h 266699"/>
                <a:gd name="connsiteX0" fmla="*/ 122480 w 184393"/>
                <a:gd name="connsiteY0" fmla="*/ 266699 h 266699"/>
                <a:gd name="connsiteX1" fmla="*/ 115337 w 184393"/>
                <a:gd name="connsiteY1" fmla="*/ 166687 h 266699"/>
                <a:gd name="connsiteX2" fmla="*/ 182012 w 184393"/>
                <a:gd name="connsiteY2" fmla="*/ 123824 h 266699"/>
                <a:gd name="connsiteX3" fmla="*/ 36755 w 184393"/>
                <a:gd name="connsiteY3" fmla="*/ 209549 h 266699"/>
                <a:gd name="connsiteX4" fmla="*/ 115337 w 184393"/>
                <a:gd name="connsiteY4" fmla="*/ 159543 h 266699"/>
                <a:gd name="connsiteX5" fmla="*/ 103430 w 184393"/>
                <a:gd name="connsiteY5" fmla="*/ 123824 h 266699"/>
                <a:gd name="connsiteX6" fmla="*/ 167724 w 184393"/>
                <a:gd name="connsiteY6" fmla="*/ 80962 h 266699"/>
                <a:gd name="connsiteX7" fmla="*/ 1037 w 184393"/>
                <a:gd name="connsiteY7" fmla="*/ 178593 h 266699"/>
                <a:gd name="connsiteX8" fmla="*/ 103430 w 184393"/>
                <a:gd name="connsiteY8" fmla="*/ 119061 h 266699"/>
                <a:gd name="connsiteX9" fmla="*/ 96287 w 184393"/>
                <a:gd name="connsiteY9" fmla="*/ 71437 h 266699"/>
                <a:gd name="connsiteX10" fmla="*/ 184393 w 184393"/>
                <a:gd name="connsiteY10" fmla="*/ 0 h 266699"/>
                <a:gd name="connsiteX11" fmla="*/ 1037 w 184393"/>
                <a:gd name="connsiteY11" fmla="*/ 128587 h 266699"/>
                <a:gd name="connsiteX0" fmla="*/ 122480 w 184393"/>
                <a:gd name="connsiteY0" fmla="*/ 266699 h 266699"/>
                <a:gd name="connsiteX1" fmla="*/ 115337 w 184393"/>
                <a:gd name="connsiteY1" fmla="*/ 166687 h 266699"/>
                <a:gd name="connsiteX2" fmla="*/ 146293 w 184393"/>
                <a:gd name="connsiteY2" fmla="*/ 140493 h 266699"/>
                <a:gd name="connsiteX3" fmla="*/ 36755 w 184393"/>
                <a:gd name="connsiteY3" fmla="*/ 209549 h 266699"/>
                <a:gd name="connsiteX4" fmla="*/ 115337 w 184393"/>
                <a:gd name="connsiteY4" fmla="*/ 159543 h 266699"/>
                <a:gd name="connsiteX5" fmla="*/ 103430 w 184393"/>
                <a:gd name="connsiteY5" fmla="*/ 123824 h 266699"/>
                <a:gd name="connsiteX6" fmla="*/ 167724 w 184393"/>
                <a:gd name="connsiteY6" fmla="*/ 80962 h 266699"/>
                <a:gd name="connsiteX7" fmla="*/ 1037 w 184393"/>
                <a:gd name="connsiteY7" fmla="*/ 178593 h 266699"/>
                <a:gd name="connsiteX8" fmla="*/ 103430 w 184393"/>
                <a:gd name="connsiteY8" fmla="*/ 119061 h 266699"/>
                <a:gd name="connsiteX9" fmla="*/ 96287 w 184393"/>
                <a:gd name="connsiteY9" fmla="*/ 71437 h 266699"/>
                <a:gd name="connsiteX10" fmla="*/ 184393 w 184393"/>
                <a:gd name="connsiteY10" fmla="*/ 0 h 266699"/>
                <a:gd name="connsiteX11" fmla="*/ 1037 w 184393"/>
                <a:gd name="connsiteY11" fmla="*/ 128587 h 26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393" h="266699">
                  <a:moveTo>
                    <a:pt x="122480" y="266699"/>
                  </a:moveTo>
                  <a:lnTo>
                    <a:pt x="115337" y="166687"/>
                  </a:lnTo>
                  <a:lnTo>
                    <a:pt x="146293" y="140493"/>
                  </a:lnTo>
                  <a:lnTo>
                    <a:pt x="36755" y="209549"/>
                  </a:lnTo>
                  <a:lnTo>
                    <a:pt x="115337" y="159543"/>
                  </a:lnTo>
                  <a:lnTo>
                    <a:pt x="103430" y="123824"/>
                  </a:lnTo>
                  <a:lnTo>
                    <a:pt x="167724" y="80962"/>
                  </a:lnTo>
                  <a:lnTo>
                    <a:pt x="1037" y="178593"/>
                  </a:lnTo>
                  <a:cubicBezTo>
                    <a:pt x="-9679" y="184943"/>
                    <a:pt x="65330" y="140492"/>
                    <a:pt x="103430" y="119061"/>
                  </a:cubicBezTo>
                  <a:lnTo>
                    <a:pt x="96287" y="71437"/>
                  </a:lnTo>
                  <a:lnTo>
                    <a:pt x="184393" y="0"/>
                  </a:lnTo>
                  <a:cubicBezTo>
                    <a:pt x="120893" y="54768"/>
                    <a:pt x="62156" y="85725"/>
                    <a:pt x="1037" y="128587"/>
                  </a:cubicBezTo>
                </a:path>
              </a:pathLst>
            </a:custGeom>
            <a:noFill/>
            <a:ln w="15875" cap="rnd">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919663" y="2205038"/>
              <a:ext cx="145256" cy="185737"/>
            </a:xfrm>
            <a:custGeom>
              <a:avLst/>
              <a:gdLst>
                <a:gd name="connsiteX0" fmla="*/ 4762 w 145256"/>
                <a:gd name="connsiteY0" fmla="*/ 73818 h 185737"/>
                <a:gd name="connsiteX1" fmla="*/ 126206 w 145256"/>
                <a:gd name="connsiteY1" fmla="*/ 0 h 185737"/>
                <a:gd name="connsiteX2" fmla="*/ 80962 w 145256"/>
                <a:gd name="connsiteY2" fmla="*/ 97631 h 185737"/>
                <a:gd name="connsiteX3" fmla="*/ 0 w 145256"/>
                <a:gd name="connsiteY3" fmla="*/ 147637 h 185737"/>
                <a:gd name="connsiteX4" fmla="*/ 85725 w 145256"/>
                <a:gd name="connsiteY4" fmla="*/ 97631 h 185737"/>
                <a:gd name="connsiteX5" fmla="*/ 71437 w 145256"/>
                <a:gd name="connsiteY5" fmla="*/ 185737 h 185737"/>
                <a:gd name="connsiteX6" fmla="*/ 145256 w 145256"/>
                <a:gd name="connsiteY6" fmla="*/ 147637 h 185737"/>
                <a:gd name="connsiteX0" fmla="*/ 4762 w 145256"/>
                <a:gd name="connsiteY0" fmla="*/ 73818 h 185737"/>
                <a:gd name="connsiteX1" fmla="*/ 126206 w 145256"/>
                <a:gd name="connsiteY1" fmla="*/ 0 h 185737"/>
                <a:gd name="connsiteX2" fmla="*/ 88106 w 145256"/>
                <a:gd name="connsiteY2" fmla="*/ 102394 h 185737"/>
                <a:gd name="connsiteX3" fmla="*/ 0 w 145256"/>
                <a:gd name="connsiteY3" fmla="*/ 147637 h 185737"/>
                <a:gd name="connsiteX4" fmla="*/ 85725 w 145256"/>
                <a:gd name="connsiteY4" fmla="*/ 97631 h 185737"/>
                <a:gd name="connsiteX5" fmla="*/ 71437 w 145256"/>
                <a:gd name="connsiteY5" fmla="*/ 185737 h 185737"/>
                <a:gd name="connsiteX6" fmla="*/ 145256 w 145256"/>
                <a:gd name="connsiteY6" fmla="*/ 147637 h 185737"/>
                <a:gd name="connsiteX0" fmla="*/ 4762 w 145256"/>
                <a:gd name="connsiteY0" fmla="*/ 73818 h 185737"/>
                <a:gd name="connsiteX1" fmla="*/ 126206 w 145256"/>
                <a:gd name="connsiteY1" fmla="*/ 0 h 185737"/>
                <a:gd name="connsiteX2" fmla="*/ 88106 w 145256"/>
                <a:gd name="connsiteY2" fmla="*/ 95250 h 185737"/>
                <a:gd name="connsiteX3" fmla="*/ 0 w 145256"/>
                <a:gd name="connsiteY3" fmla="*/ 147637 h 185737"/>
                <a:gd name="connsiteX4" fmla="*/ 85725 w 145256"/>
                <a:gd name="connsiteY4" fmla="*/ 97631 h 185737"/>
                <a:gd name="connsiteX5" fmla="*/ 71437 w 145256"/>
                <a:gd name="connsiteY5" fmla="*/ 185737 h 185737"/>
                <a:gd name="connsiteX6" fmla="*/ 145256 w 145256"/>
                <a:gd name="connsiteY6" fmla="*/ 147637 h 185737"/>
                <a:gd name="connsiteX0" fmla="*/ 4762 w 145256"/>
                <a:gd name="connsiteY0" fmla="*/ 73818 h 185737"/>
                <a:gd name="connsiteX1" fmla="*/ 126206 w 145256"/>
                <a:gd name="connsiteY1" fmla="*/ 0 h 185737"/>
                <a:gd name="connsiteX2" fmla="*/ 88106 w 145256"/>
                <a:gd name="connsiteY2" fmla="*/ 95250 h 185737"/>
                <a:gd name="connsiteX3" fmla="*/ 0 w 145256"/>
                <a:gd name="connsiteY3" fmla="*/ 147637 h 185737"/>
                <a:gd name="connsiteX4" fmla="*/ 85725 w 145256"/>
                <a:gd name="connsiteY4" fmla="*/ 97631 h 185737"/>
                <a:gd name="connsiteX5" fmla="*/ 71437 w 145256"/>
                <a:gd name="connsiteY5" fmla="*/ 185737 h 185737"/>
                <a:gd name="connsiteX6" fmla="*/ 145256 w 145256"/>
                <a:gd name="connsiteY6" fmla="*/ 147637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256" h="185737">
                  <a:moveTo>
                    <a:pt x="4762" y="73818"/>
                  </a:moveTo>
                  <a:lnTo>
                    <a:pt x="126206" y="0"/>
                  </a:lnTo>
                  <a:cubicBezTo>
                    <a:pt x="113506" y="31750"/>
                    <a:pt x="91281" y="56357"/>
                    <a:pt x="88106" y="95250"/>
                  </a:cubicBezTo>
                  <a:lnTo>
                    <a:pt x="0" y="147637"/>
                  </a:lnTo>
                  <a:lnTo>
                    <a:pt x="85725" y="97631"/>
                  </a:lnTo>
                  <a:lnTo>
                    <a:pt x="71437" y="185737"/>
                  </a:lnTo>
                  <a:lnTo>
                    <a:pt x="145256" y="147637"/>
                  </a:lnTo>
                </a:path>
              </a:pathLst>
            </a:custGeom>
            <a:noFill/>
            <a:ln w="15875" cap="rnd">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088730" y="2288382"/>
              <a:ext cx="88106" cy="52388"/>
            </a:xfrm>
            <a:custGeom>
              <a:avLst/>
              <a:gdLst>
                <a:gd name="connsiteX0" fmla="*/ 0 w 88106"/>
                <a:gd name="connsiteY0" fmla="*/ 52388 h 52388"/>
                <a:gd name="connsiteX1" fmla="*/ 88106 w 88106"/>
                <a:gd name="connsiteY1" fmla="*/ 0 h 52388"/>
              </a:gdLst>
              <a:ahLst/>
              <a:cxnLst>
                <a:cxn ang="0">
                  <a:pos x="connsiteX0" y="connsiteY0"/>
                </a:cxn>
                <a:cxn ang="0">
                  <a:pos x="connsiteX1" y="connsiteY1"/>
                </a:cxn>
              </a:cxnLst>
              <a:rect l="l" t="t" r="r" b="b"/>
              <a:pathLst>
                <a:path w="88106" h="52388">
                  <a:moveTo>
                    <a:pt x="0" y="52388"/>
                  </a:moveTo>
                  <a:lnTo>
                    <a:pt x="88106" y="0"/>
                  </a:lnTo>
                </a:path>
              </a:pathLst>
            </a:custGeom>
            <a:noFill/>
            <a:ln w="15875" cap="rnd">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3841750" y="1885950"/>
            <a:ext cx="581025" cy="393700"/>
            <a:chOff x="3841750" y="1885950"/>
            <a:chExt cx="581025" cy="393700"/>
          </a:xfrm>
        </p:grpSpPr>
        <p:sp>
          <p:nvSpPr>
            <p:cNvPr id="5" name="Freeform 4"/>
            <p:cNvSpPr/>
            <p:nvPr/>
          </p:nvSpPr>
          <p:spPr>
            <a:xfrm>
              <a:off x="4086225" y="1930400"/>
              <a:ext cx="336550" cy="212725"/>
            </a:xfrm>
            <a:custGeom>
              <a:avLst/>
              <a:gdLst>
                <a:gd name="connsiteX0" fmla="*/ 0 w 336550"/>
                <a:gd name="connsiteY0" fmla="*/ 212725 h 212725"/>
                <a:gd name="connsiteX1" fmla="*/ 149225 w 336550"/>
                <a:gd name="connsiteY1" fmla="*/ 184150 h 212725"/>
                <a:gd name="connsiteX2" fmla="*/ 269875 w 336550"/>
                <a:gd name="connsiteY2" fmla="*/ 101600 h 212725"/>
                <a:gd name="connsiteX3" fmla="*/ 336550 w 336550"/>
                <a:gd name="connsiteY3" fmla="*/ 12700 h 212725"/>
                <a:gd name="connsiteX4" fmla="*/ 292100 w 336550"/>
                <a:gd name="connsiteY4" fmla="*/ 79375 h 212725"/>
                <a:gd name="connsiteX5" fmla="*/ 336550 w 336550"/>
                <a:gd name="connsiteY5" fmla="*/ 73025 h 212725"/>
                <a:gd name="connsiteX6" fmla="*/ 228600 w 336550"/>
                <a:gd name="connsiteY6" fmla="*/ 69850 h 212725"/>
                <a:gd name="connsiteX7" fmla="*/ 311150 w 336550"/>
                <a:gd name="connsiteY7" fmla="*/ 0 h 212725"/>
                <a:gd name="connsiteX0" fmla="*/ 0 w 336550"/>
                <a:gd name="connsiteY0" fmla="*/ 212725 h 212725"/>
                <a:gd name="connsiteX1" fmla="*/ 149225 w 336550"/>
                <a:gd name="connsiteY1" fmla="*/ 184150 h 212725"/>
                <a:gd name="connsiteX2" fmla="*/ 269875 w 336550"/>
                <a:gd name="connsiteY2" fmla="*/ 101600 h 212725"/>
                <a:gd name="connsiteX3" fmla="*/ 336550 w 336550"/>
                <a:gd name="connsiteY3" fmla="*/ 12700 h 212725"/>
                <a:gd name="connsiteX4" fmla="*/ 292100 w 336550"/>
                <a:gd name="connsiteY4" fmla="*/ 79375 h 212725"/>
                <a:gd name="connsiteX5" fmla="*/ 336550 w 336550"/>
                <a:gd name="connsiteY5" fmla="*/ 73025 h 212725"/>
                <a:gd name="connsiteX6" fmla="*/ 228600 w 336550"/>
                <a:gd name="connsiteY6" fmla="*/ 69850 h 212725"/>
                <a:gd name="connsiteX7" fmla="*/ 311150 w 336550"/>
                <a:gd name="connsiteY7" fmla="*/ 0 h 212725"/>
                <a:gd name="connsiteX0" fmla="*/ 0 w 336550"/>
                <a:gd name="connsiteY0" fmla="*/ 212725 h 212725"/>
                <a:gd name="connsiteX1" fmla="*/ 144462 w 336550"/>
                <a:gd name="connsiteY1" fmla="*/ 177006 h 212725"/>
                <a:gd name="connsiteX2" fmla="*/ 269875 w 336550"/>
                <a:gd name="connsiteY2" fmla="*/ 101600 h 212725"/>
                <a:gd name="connsiteX3" fmla="*/ 336550 w 336550"/>
                <a:gd name="connsiteY3" fmla="*/ 12700 h 212725"/>
                <a:gd name="connsiteX4" fmla="*/ 292100 w 336550"/>
                <a:gd name="connsiteY4" fmla="*/ 79375 h 212725"/>
                <a:gd name="connsiteX5" fmla="*/ 336550 w 336550"/>
                <a:gd name="connsiteY5" fmla="*/ 73025 h 212725"/>
                <a:gd name="connsiteX6" fmla="*/ 228600 w 336550"/>
                <a:gd name="connsiteY6" fmla="*/ 69850 h 212725"/>
                <a:gd name="connsiteX7" fmla="*/ 311150 w 336550"/>
                <a:gd name="connsiteY7" fmla="*/ 0 h 212725"/>
                <a:gd name="connsiteX0" fmla="*/ 0 w 336550"/>
                <a:gd name="connsiteY0" fmla="*/ 212725 h 212725"/>
                <a:gd name="connsiteX1" fmla="*/ 144462 w 336550"/>
                <a:gd name="connsiteY1" fmla="*/ 177006 h 212725"/>
                <a:gd name="connsiteX2" fmla="*/ 269875 w 336550"/>
                <a:gd name="connsiteY2" fmla="*/ 101600 h 212725"/>
                <a:gd name="connsiteX3" fmla="*/ 336550 w 336550"/>
                <a:gd name="connsiteY3" fmla="*/ 12700 h 212725"/>
                <a:gd name="connsiteX4" fmla="*/ 292100 w 336550"/>
                <a:gd name="connsiteY4" fmla="*/ 72231 h 212725"/>
                <a:gd name="connsiteX5" fmla="*/ 336550 w 336550"/>
                <a:gd name="connsiteY5" fmla="*/ 73025 h 212725"/>
                <a:gd name="connsiteX6" fmla="*/ 228600 w 336550"/>
                <a:gd name="connsiteY6" fmla="*/ 69850 h 212725"/>
                <a:gd name="connsiteX7" fmla="*/ 311150 w 336550"/>
                <a:gd name="connsiteY7" fmla="*/ 0 h 21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550" h="212725">
                  <a:moveTo>
                    <a:pt x="0" y="212725"/>
                  </a:moveTo>
                  <a:cubicBezTo>
                    <a:pt x="49742" y="203200"/>
                    <a:pt x="99483" y="195527"/>
                    <a:pt x="144462" y="177006"/>
                  </a:cubicBezTo>
                  <a:cubicBezTo>
                    <a:pt x="189441" y="158485"/>
                    <a:pt x="238654" y="130175"/>
                    <a:pt x="269875" y="101600"/>
                  </a:cubicBezTo>
                  <a:lnTo>
                    <a:pt x="336550" y="12700"/>
                  </a:lnTo>
                  <a:lnTo>
                    <a:pt x="292100" y="72231"/>
                  </a:lnTo>
                  <a:lnTo>
                    <a:pt x="336550" y="73025"/>
                  </a:lnTo>
                  <a:lnTo>
                    <a:pt x="228600" y="69850"/>
                  </a:lnTo>
                  <a:lnTo>
                    <a:pt x="311150" y="0"/>
                  </a:lnTo>
                </a:path>
              </a:pathLst>
            </a:custGeom>
            <a:noFill/>
            <a:ln w="15875" cap="rnd">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4013200" y="1885950"/>
              <a:ext cx="136525" cy="279400"/>
            </a:xfrm>
            <a:custGeom>
              <a:avLst/>
              <a:gdLst>
                <a:gd name="connsiteX0" fmla="*/ 136525 w 136525"/>
                <a:gd name="connsiteY0" fmla="*/ 279400 h 279400"/>
                <a:gd name="connsiteX1" fmla="*/ 69850 w 136525"/>
                <a:gd name="connsiteY1" fmla="*/ 0 h 279400"/>
                <a:gd name="connsiteX2" fmla="*/ 0 w 136525"/>
                <a:gd name="connsiteY2" fmla="*/ 85725 h 279400"/>
                <a:gd name="connsiteX3" fmla="*/ 111125 w 136525"/>
                <a:gd name="connsiteY3" fmla="*/ 50800 h 279400"/>
                <a:gd name="connsiteX0" fmla="*/ 136525 w 136525"/>
                <a:gd name="connsiteY0" fmla="*/ 279400 h 279400"/>
                <a:gd name="connsiteX1" fmla="*/ 69850 w 136525"/>
                <a:gd name="connsiteY1" fmla="*/ 0 h 279400"/>
                <a:gd name="connsiteX2" fmla="*/ 0 w 136525"/>
                <a:gd name="connsiteY2" fmla="*/ 85725 h 279400"/>
                <a:gd name="connsiteX3" fmla="*/ 111125 w 136525"/>
                <a:gd name="connsiteY3" fmla="*/ 50800 h 279400"/>
                <a:gd name="connsiteX0" fmla="*/ 136525 w 136525"/>
                <a:gd name="connsiteY0" fmla="*/ 279400 h 279400"/>
                <a:gd name="connsiteX1" fmla="*/ 69850 w 136525"/>
                <a:gd name="connsiteY1" fmla="*/ 0 h 279400"/>
                <a:gd name="connsiteX2" fmla="*/ 0 w 136525"/>
                <a:gd name="connsiteY2" fmla="*/ 85725 h 279400"/>
                <a:gd name="connsiteX3" fmla="*/ 111125 w 136525"/>
                <a:gd name="connsiteY3" fmla="*/ 50800 h 279400"/>
              </a:gdLst>
              <a:ahLst/>
              <a:cxnLst>
                <a:cxn ang="0">
                  <a:pos x="connsiteX0" y="connsiteY0"/>
                </a:cxn>
                <a:cxn ang="0">
                  <a:pos x="connsiteX1" y="connsiteY1"/>
                </a:cxn>
                <a:cxn ang="0">
                  <a:pos x="connsiteX2" y="connsiteY2"/>
                </a:cxn>
                <a:cxn ang="0">
                  <a:pos x="connsiteX3" y="connsiteY3"/>
                </a:cxn>
              </a:cxnLst>
              <a:rect l="l" t="t" r="r" b="b"/>
              <a:pathLst>
                <a:path w="136525" h="279400">
                  <a:moveTo>
                    <a:pt x="136525" y="279400"/>
                  </a:moveTo>
                  <a:lnTo>
                    <a:pt x="69850" y="0"/>
                  </a:lnTo>
                  <a:cubicBezTo>
                    <a:pt x="46567" y="28575"/>
                    <a:pt x="11376" y="52388"/>
                    <a:pt x="0" y="85725"/>
                  </a:cubicBezTo>
                  <a:cubicBezTo>
                    <a:pt x="41804" y="88370"/>
                    <a:pt x="74083" y="62442"/>
                    <a:pt x="111125" y="50800"/>
                  </a:cubicBezTo>
                </a:path>
              </a:pathLst>
            </a:custGeom>
            <a:noFill/>
            <a:ln w="15875" cap="rnd">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3841750" y="1898650"/>
              <a:ext cx="123825" cy="381000"/>
            </a:xfrm>
            <a:custGeom>
              <a:avLst/>
              <a:gdLst>
                <a:gd name="connsiteX0" fmla="*/ 0 w 123825"/>
                <a:gd name="connsiteY0" fmla="*/ 381000 h 381000"/>
                <a:gd name="connsiteX1" fmla="*/ 123825 w 123825"/>
                <a:gd name="connsiteY1" fmla="*/ 0 h 381000"/>
                <a:gd name="connsiteX2" fmla="*/ 9525 w 123825"/>
                <a:gd name="connsiteY2" fmla="*/ 120650 h 381000"/>
                <a:gd name="connsiteX3" fmla="*/ 47625 w 123825"/>
                <a:gd name="connsiteY3" fmla="*/ 66675 h 381000"/>
                <a:gd name="connsiteX4" fmla="*/ 9525 w 123825"/>
                <a:gd name="connsiteY4" fmla="*/ 9525 h 381000"/>
                <a:gd name="connsiteX0" fmla="*/ 0 w 123825"/>
                <a:gd name="connsiteY0" fmla="*/ 381000 h 381000"/>
                <a:gd name="connsiteX1" fmla="*/ 123825 w 123825"/>
                <a:gd name="connsiteY1" fmla="*/ 0 h 381000"/>
                <a:gd name="connsiteX2" fmla="*/ 9525 w 123825"/>
                <a:gd name="connsiteY2" fmla="*/ 120650 h 381000"/>
                <a:gd name="connsiteX3" fmla="*/ 54769 w 123825"/>
                <a:gd name="connsiteY3" fmla="*/ 78581 h 381000"/>
                <a:gd name="connsiteX4" fmla="*/ 9525 w 123825"/>
                <a:gd name="connsiteY4" fmla="*/ 9525 h 381000"/>
                <a:gd name="connsiteX0" fmla="*/ 0 w 123825"/>
                <a:gd name="connsiteY0" fmla="*/ 381000 h 381000"/>
                <a:gd name="connsiteX1" fmla="*/ 123825 w 123825"/>
                <a:gd name="connsiteY1" fmla="*/ 0 h 381000"/>
                <a:gd name="connsiteX2" fmla="*/ 9525 w 123825"/>
                <a:gd name="connsiteY2" fmla="*/ 120650 h 381000"/>
                <a:gd name="connsiteX3" fmla="*/ 54769 w 123825"/>
                <a:gd name="connsiteY3" fmla="*/ 78581 h 381000"/>
                <a:gd name="connsiteX4" fmla="*/ 9525 w 123825"/>
                <a:gd name="connsiteY4" fmla="*/ 9525 h 381000"/>
                <a:gd name="connsiteX0" fmla="*/ 0 w 123825"/>
                <a:gd name="connsiteY0" fmla="*/ 381000 h 381000"/>
                <a:gd name="connsiteX1" fmla="*/ 123825 w 123825"/>
                <a:gd name="connsiteY1" fmla="*/ 0 h 381000"/>
                <a:gd name="connsiteX2" fmla="*/ 9525 w 123825"/>
                <a:gd name="connsiteY2" fmla="*/ 120650 h 381000"/>
                <a:gd name="connsiteX3" fmla="*/ 54769 w 123825"/>
                <a:gd name="connsiteY3" fmla="*/ 78581 h 381000"/>
                <a:gd name="connsiteX4" fmla="*/ 9525 w 123825"/>
                <a:gd name="connsiteY4" fmla="*/ 9525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381000">
                  <a:moveTo>
                    <a:pt x="0" y="381000"/>
                  </a:moveTo>
                  <a:cubicBezTo>
                    <a:pt x="86519" y="206375"/>
                    <a:pt x="96838" y="134144"/>
                    <a:pt x="123825" y="0"/>
                  </a:cubicBezTo>
                  <a:lnTo>
                    <a:pt x="9525" y="120650"/>
                  </a:lnTo>
                  <a:lnTo>
                    <a:pt x="54769" y="78581"/>
                  </a:lnTo>
                  <a:lnTo>
                    <a:pt x="9525" y="9525"/>
                  </a:lnTo>
                </a:path>
              </a:pathLst>
            </a:custGeom>
            <a:noFill/>
            <a:ln w="15875" cap="rnd">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39088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on a rock&#10;&#10;Description automatically generated">
            <a:extLst>
              <a:ext uri="{FF2B5EF4-FFF2-40B4-BE49-F238E27FC236}">
                <a16:creationId xmlns:a16="http://schemas.microsoft.com/office/drawing/2014/main" id="{58321BE6-08F1-4DBE-9D29-3CC4C6F01A94}"/>
              </a:ext>
            </a:extLst>
          </p:cNvPr>
          <p:cNvPicPr>
            <a:picLocks noChangeAspect="1"/>
          </p:cNvPicPr>
          <p:nvPr/>
        </p:nvPicPr>
        <p:blipFill rotWithShape="1">
          <a:blip r:embed="rId3">
            <a:extLst>
              <a:ext uri="{28A0092B-C50C-407E-A947-70E740481C1C}">
                <a14:useLocalDpi xmlns:a14="http://schemas.microsoft.com/office/drawing/2010/main" val="0"/>
              </a:ext>
            </a:extLst>
          </a:blip>
          <a:srcRect t="12068"/>
          <a:stretch/>
        </p:blipFill>
        <p:spPr>
          <a:xfrm>
            <a:off x="1748695" y="0"/>
            <a:ext cx="5646611" cy="6858000"/>
          </a:xfrm>
          <a:prstGeom prst="rect">
            <a:avLst/>
          </a:prstGeom>
        </p:spPr>
      </p:pic>
      <p:sp>
        <p:nvSpPr>
          <p:cNvPr id="2" name="Text Placeholder 1"/>
          <p:cNvSpPr>
            <a:spLocks noGrp="1"/>
          </p:cNvSpPr>
          <p:nvPr>
            <p:ph type="body" sz="quarter" idx="10"/>
          </p:nvPr>
        </p:nvSpPr>
        <p:spPr/>
        <p:txBody>
          <a:bodyPr/>
          <a:lstStyle/>
          <a:p>
            <a:r>
              <a:rPr lang="en-US" dirty="0"/>
              <a:t>Skeleton in an excavated tomb at Beth-</a:t>
            </a:r>
            <a:r>
              <a:rPr lang="en-US" dirty="0" err="1"/>
              <a:t>shean</a:t>
            </a:r>
            <a:endParaRPr lang="en-US" dirty="0"/>
          </a:p>
        </p:txBody>
      </p:sp>
      <p:sp>
        <p:nvSpPr>
          <p:cNvPr id="3" name="Text Placeholder 2"/>
          <p:cNvSpPr>
            <a:spLocks noGrp="1"/>
          </p:cNvSpPr>
          <p:nvPr>
            <p:ph type="body" sz="quarter" idx="12"/>
          </p:nvPr>
        </p:nvSpPr>
        <p:spPr/>
        <p:txBody>
          <a:bodyPr/>
          <a:lstStyle/>
          <a:p>
            <a:r>
              <a:rPr lang="en-US" dirty="0"/>
              <a:t>2:5</a:t>
            </a:r>
          </a:p>
        </p:txBody>
      </p:sp>
      <p:sp>
        <p:nvSpPr>
          <p:cNvPr id="4" name="Title 3"/>
          <p:cNvSpPr>
            <a:spLocks noGrp="1"/>
          </p:cNvSpPr>
          <p:nvPr>
            <p:ph type="title"/>
          </p:nvPr>
        </p:nvSpPr>
        <p:spPr/>
        <p:txBody>
          <a:bodyPr/>
          <a:lstStyle/>
          <a:p>
            <a:r>
              <a:rPr lang="en-US" dirty="0"/>
              <a:t>Since you have shown this kindness to Saul your master and have buried him</a:t>
            </a:r>
          </a:p>
        </p:txBody>
      </p:sp>
    </p:spTree>
    <p:extLst>
      <p:ext uri="{BB962C8B-B14F-4D97-AF65-F5344CB8AC3E}">
        <p14:creationId xmlns:p14="http://schemas.microsoft.com/office/powerpoint/2010/main" val="482553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cuments\Bolen\PCB size\Getty Villa\Greco-Roman\Marble gravestone of Philoxenos and Philoumene, Greek, from Athens, ca 400 BC, tb100919769.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83000"/>
                    </a14:imgEffect>
                    <a14:imgEffect>
                      <a14:brightnessContrast bright="10000"/>
                    </a14:imgEffect>
                  </a14:imgLayer>
                </a14:imgProps>
              </a:ext>
              <a:ext uri="{28A0092B-C50C-407E-A947-70E740481C1C}">
                <a14:useLocalDpi xmlns:a14="http://schemas.microsoft.com/office/drawing/2010/main" val="0"/>
              </a:ext>
            </a:extLst>
          </a:blip>
          <a:srcRect t="17812" b="3993"/>
          <a:stretch/>
        </p:blipFill>
        <p:spPr bwMode="auto">
          <a:xfrm>
            <a:off x="2143125" y="1"/>
            <a:ext cx="465772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Marble gravestone of a man and wife, from Athens, circa 400 BC</a:t>
            </a:r>
          </a:p>
        </p:txBody>
      </p:sp>
      <p:sp>
        <p:nvSpPr>
          <p:cNvPr id="3" name="Text Placeholder 2"/>
          <p:cNvSpPr>
            <a:spLocks noGrp="1"/>
          </p:cNvSpPr>
          <p:nvPr>
            <p:ph type="body" sz="quarter" idx="12"/>
          </p:nvPr>
        </p:nvSpPr>
        <p:spPr/>
        <p:txBody>
          <a:bodyPr/>
          <a:lstStyle/>
          <a:p>
            <a:r>
              <a:rPr lang="en-US" dirty="0"/>
              <a:t>2:6</a:t>
            </a:r>
          </a:p>
        </p:txBody>
      </p:sp>
      <p:sp>
        <p:nvSpPr>
          <p:cNvPr id="4" name="Title 3"/>
          <p:cNvSpPr>
            <a:spLocks noGrp="1"/>
          </p:cNvSpPr>
          <p:nvPr>
            <p:ph type="title"/>
          </p:nvPr>
        </p:nvSpPr>
        <p:spPr/>
        <p:txBody>
          <a:bodyPr/>
          <a:lstStyle/>
          <a:p>
            <a:r>
              <a:rPr lang="en-US" dirty="0"/>
              <a:t>May Yahweh show lovingkindness and truth to you</a:t>
            </a:r>
          </a:p>
        </p:txBody>
      </p:sp>
    </p:spTree>
    <p:extLst>
      <p:ext uri="{BB962C8B-B14F-4D97-AF65-F5344CB8AC3E}">
        <p14:creationId xmlns:p14="http://schemas.microsoft.com/office/powerpoint/2010/main" val="3606685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tr-TR" dirty="0"/>
              <a:t>Wadi Yabes</a:t>
            </a:r>
            <a:r>
              <a:rPr lang="en-US" dirty="0"/>
              <a:t>, near a possible location of Jabesh-</a:t>
            </a:r>
            <a:r>
              <a:rPr lang="en-US" dirty="0" err="1"/>
              <a:t>gilead</a:t>
            </a:r>
            <a:endParaRPr lang="en-US" dirty="0"/>
          </a:p>
        </p:txBody>
      </p:sp>
      <p:sp>
        <p:nvSpPr>
          <p:cNvPr id="3" name="Text Placeholder 2"/>
          <p:cNvSpPr>
            <a:spLocks noGrp="1"/>
          </p:cNvSpPr>
          <p:nvPr>
            <p:ph type="body" sz="quarter" idx="12"/>
          </p:nvPr>
        </p:nvSpPr>
        <p:spPr/>
        <p:txBody>
          <a:bodyPr/>
          <a:lstStyle/>
          <a:p>
            <a:r>
              <a:rPr lang="en-US" dirty="0"/>
              <a:t>2:7</a:t>
            </a:r>
          </a:p>
        </p:txBody>
      </p:sp>
      <p:sp>
        <p:nvSpPr>
          <p:cNvPr id="4" name="Title 3"/>
          <p:cNvSpPr>
            <a:spLocks noGrp="1"/>
          </p:cNvSpPr>
          <p:nvPr>
            <p:ph type="title"/>
          </p:nvPr>
        </p:nvSpPr>
        <p:spPr/>
        <p:txBody>
          <a:bodyPr/>
          <a:lstStyle/>
          <a:p>
            <a:r>
              <a:rPr lang="en-US" dirty="0"/>
              <a:t>For Saul your master is dead, and also the house of Judah has anointed me king over them</a:t>
            </a:r>
          </a:p>
        </p:txBody>
      </p:sp>
      <p:pic>
        <p:nvPicPr>
          <p:cNvPr id="5" name="Picture 4" descr="Wadi Yabes, tb060403159.jpg"/>
          <p:cNvPicPr>
            <a:picLocks noChangeAspect="1"/>
          </p:cNvPicPr>
          <p:nvPr/>
        </p:nvPicPr>
        <p:blipFill rotWithShape="1">
          <a:blip r:embed="rId3">
            <a:extLst>
              <a:ext uri="{28A0092B-C50C-407E-A947-70E740481C1C}">
                <a14:useLocalDpi xmlns:a14="http://schemas.microsoft.com/office/drawing/2010/main" val="0"/>
              </a:ext>
            </a:extLst>
          </a:blip>
          <a:srcRect l="7970"/>
          <a:stretch/>
        </p:blipFill>
        <p:spPr>
          <a:xfrm>
            <a:off x="0" y="369332"/>
            <a:ext cx="9144000" cy="6150340"/>
          </a:xfrm>
          <a:prstGeom prst="rect">
            <a:avLst/>
          </a:prstGeom>
        </p:spPr>
      </p:pic>
    </p:spTree>
    <p:extLst>
      <p:ext uri="{BB962C8B-B14F-4D97-AF65-F5344CB8AC3E}">
        <p14:creationId xmlns:p14="http://schemas.microsoft.com/office/powerpoint/2010/main" val="1166154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sv-SE" dirty="0"/>
              <a:t>”Abner son of Ner Street” sign</a:t>
            </a:r>
            <a:endParaRPr lang="en-US" dirty="0"/>
          </a:p>
        </p:txBody>
      </p:sp>
      <p:sp>
        <p:nvSpPr>
          <p:cNvPr id="3" name="Text Placeholder 2"/>
          <p:cNvSpPr>
            <a:spLocks noGrp="1"/>
          </p:cNvSpPr>
          <p:nvPr>
            <p:ph type="body" sz="quarter" idx="12"/>
          </p:nvPr>
        </p:nvSpPr>
        <p:spPr/>
        <p:txBody>
          <a:bodyPr/>
          <a:lstStyle/>
          <a:p>
            <a:r>
              <a:rPr lang="en-US" dirty="0"/>
              <a:t>2:8</a:t>
            </a:r>
          </a:p>
        </p:txBody>
      </p:sp>
      <p:sp>
        <p:nvSpPr>
          <p:cNvPr id="4" name="Title 3"/>
          <p:cNvSpPr>
            <a:spLocks noGrp="1"/>
          </p:cNvSpPr>
          <p:nvPr>
            <p:ph type="title"/>
          </p:nvPr>
        </p:nvSpPr>
        <p:spPr/>
        <p:txBody>
          <a:bodyPr/>
          <a:lstStyle/>
          <a:p>
            <a:r>
              <a:rPr lang="en-US" dirty="0"/>
              <a:t>Now Abner the son of Ner was commander over Saul’s army</a:t>
            </a:r>
          </a:p>
        </p:txBody>
      </p:sp>
      <p:pic>
        <p:nvPicPr>
          <p:cNvPr id="6" name="Picture 5">
            <a:extLst>
              <a:ext uri="{FF2B5EF4-FFF2-40B4-BE49-F238E27FC236}">
                <a16:creationId xmlns:a16="http://schemas.microsoft.com/office/drawing/2014/main" id="{A15D4E11-2D9D-4B89-8704-EA7B6BD129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Tree>
    <p:extLst>
      <p:ext uri="{BB962C8B-B14F-4D97-AF65-F5344CB8AC3E}">
        <p14:creationId xmlns:p14="http://schemas.microsoft.com/office/powerpoint/2010/main" val="3124140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Entrance to the traditional tomb of Abner in Hebron</a:t>
            </a:r>
          </a:p>
        </p:txBody>
      </p:sp>
      <p:sp>
        <p:nvSpPr>
          <p:cNvPr id="3" name="Text Placeholder 2"/>
          <p:cNvSpPr>
            <a:spLocks noGrp="1"/>
          </p:cNvSpPr>
          <p:nvPr>
            <p:ph type="body" sz="quarter" idx="12"/>
          </p:nvPr>
        </p:nvSpPr>
        <p:spPr/>
        <p:txBody>
          <a:bodyPr/>
          <a:lstStyle/>
          <a:p>
            <a:r>
              <a:rPr lang="en-US" dirty="0"/>
              <a:t>2:8</a:t>
            </a:r>
          </a:p>
        </p:txBody>
      </p:sp>
      <p:sp>
        <p:nvSpPr>
          <p:cNvPr id="4" name="Title 3"/>
          <p:cNvSpPr>
            <a:spLocks noGrp="1"/>
          </p:cNvSpPr>
          <p:nvPr>
            <p:ph type="title"/>
          </p:nvPr>
        </p:nvSpPr>
        <p:spPr/>
        <p:txBody>
          <a:bodyPr/>
          <a:lstStyle/>
          <a:p>
            <a:r>
              <a:rPr lang="en-US" dirty="0"/>
              <a:t>Now Abner the son of Ner was commander over Saul’s army</a:t>
            </a:r>
          </a:p>
        </p:txBody>
      </p:sp>
      <p:pic>
        <p:nvPicPr>
          <p:cNvPr id="4098" name="Picture 2" descr="C:\Users\Kris\Documents\Bolen\04 0Adds 2012\Israel2016\04 Judah and the Dead Sea\Hebron\Hebron tomb of Abner, tb052816021.jpg"/>
          <p:cNvPicPr>
            <a:picLocks noChangeAspect="1" noChangeArrowheads="1"/>
          </p:cNvPicPr>
          <p:nvPr/>
        </p:nvPicPr>
        <p:blipFill rotWithShape="1">
          <a:blip r:embed="rId3">
            <a:extLst>
              <a:ext uri="{28A0092B-C50C-407E-A947-70E740481C1C}">
                <a14:useLocalDpi xmlns:a14="http://schemas.microsoft.com/office/drawing/2010/main" val="0"/>
              </a:ext>
            </a:extLst>
          </a:blip>
          <a:srcRect l="1581"/>
          <a:stretch/>
        </p:blipFill>
        <p:spPr bwMode="auto">
          <a:xfrm>
            <a:off x="0" y="369332"/>
            <a:ext cx="9144000"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83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Judean hills and vineyards near Hebron</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Then David inquired of Yahweh, saying, “Shall I go up into any of the cities of Judah?”</a:t>
            </a:r>
          </a:p>
        </p:txBody>
      </p:sp>
      <p:pic>
        <p:nvPicPr>
          <p:cNvPr id="5" name="Picture 4" descr="Judean hills and vineyards, tb030407761.jpg"/>
          <p:cNvPicPr>
            <a:picLocks noChangeAspect="1"/>
          </p:cNvPicPr>
          <p:nvPr/>
        </p:nvPicPr>
        <p:blipFill rotWithShape="1">
          <a:blip r:embed="rId3">
            <a:extLst>
              <a:ext uri="{28A0092B-C50C-407E-A947-70E740481C1C}">
                <a14:useLocalDpi xmlns:a14="http://schemas.microsoft.com/office/drawing/2010/main" val="0"/>
              </a:ext>
            </a:extLst>
          </a:blip>
          <a:srcRect r="446"/>
          <a:stretch/>
        </p:blipFill>
        <p:spPr>
          <a:xfrm>
            <a:off x="-1" y="365760"/>
            <a:ext cx="9144001" cy="6153912"/>
          </a:xfrm>
          <a:prstGeom prst="rect">
            <a:avLst/>
          </a:prstGeom>
        </p:spPr>
      </p:pic>
    </p:spTree>
    <p:extLst>
      <p:ext uri="{BB962C8B-B14F-4D97-AF65-F5344CB8AC3E}">
        <p14:creationId xmlns:p14="http://schemas.microsoft.com/office/powerpoint/2010/main" val="1380137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abbok River aerial from west, tb121704102-001.jpg"/>
          <p:cNvPicPr>
            <a:picLocks noChangeAspect="1"/>
          </p:cNvPicPr>
          <p:nvPr/>
        </p:nvPicPr>
        <p:blipFill rotWithShape="1">
          <a:blip r:embed="rId3">
            <a:extLst>
              <a:ext uri="{28A0092B-C50C-407E-A947-70E740481C1C}">
                <a14:useLocalDpi xmlns:a14="http://schemas.microsoft.com/office/drawing/2010/main" val="0"/>
              </a:ext>
            </a:extLst>
          </a:blip>
          <a:srcRect r="14958"/>
          <a:stretch/>
        </p:blipFill>
        <p:spPr>
          <a:xfrm>
            <a:off x="-1" y="369332"/>
            <a:ext cx="9144001" cy="6150340"/>
          </a:xfrm>
          <a:prstGeom prst="rect">
            <a:avLst/>
          </a:prstGeom>
        </p:spPr>
      </p:pic>
      <p:sp>
        <p:nvSpPr>
          <p:cNvPr id="2" name="Text Placeholder 1"/>
          <p:cNvSpPr>
            <a:spLocks noGrp="1"/>
          </p:cNvSpPr>
          <p:nvPr>
            <p:ph type="body" sz="quarter" idx="10"/>
          </p:nvPr>
        </p:nvSpPr>
        <p:spPr/>
        <p:txBody>
          <a:bodyPr/>
          <a:lstStyle/>
          <a:p>
            <a:r>
              <a:rPr lang="en-US" dirty="0"/>
              <a:t>Jabbok River (aerial view from the west)</a:t>
            </a:r>
          </a:p>
        </p:txBody>
      </p:sp>
      <p:sp>
        <p:nvSpPr>
          <p:cNvPr id="3" name="Text Placeholder 2"/>
          <p:cNvSpPr>
            <a:spLocks noGrp="1"/>
          </p:cNvSpPr>
          <p:nvPr>
            <p:ph type="body" sz="quarter" idx="12"/>
          </p:nvPr>
        </p:nvSpPr>
        <p:spPr/>
        <p:txBody>
          <a:bodyPr/>
          <a:lstStyle/>
          <a:p>
            <a:r>
              <a:rPr lang="en-US" dirty="0"/>
              <a:t>2:8</a:t>
            </a:r>
          </a:p>
        </p:txBody>
      </p:sp>
      <p:sp>
        <p:nvSpPr>
          <p:cNvPr id="4" name="Title 3"/>
          <p:cNvSpPr>
            <a:spLocks noGrp="1"/>
          </p:cNvSpPr>
          <p:nvPr>
            <p:ph type="title"/>
          </p:nvPr>
        </p:nvSpPr>
        <p:spPr/>
        <p:txBody>
          <a:bodyPr/>
          <a:lstStyle/>
          <a:p>
            <a:r>
              <a:rPr lang="en-US" dirty="0"/>
              <a:t>He had taken </a:t>
            </a:r>
            <a:r>
              <a:rPr lang="en-US" dirty="0" err="1"/>
              <a:t>Ish-bosheth</a:t>
            </a:r>
            <a:r>
              <a:rPr lang="en-US" dirty="0"/>
              <a:t> the son of Saul and brought him over to Mahanaim</a:t>
            </a:r>
          </a:p>
        </p:txBody>
      </p:sp>
    </p:spTree>
    <p:extLst>
      <p:ext uri="{BB962C8B-B14F-4D97-AF65-F5344CB8AC3E}">
        <p14:creationId xmlns:p14="http://schemas.microsoft.com/office/powerpoint/2010/main" val="3617773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abbok River aerial from west, tb121704102-001.jpg"/>
          <p:cNvPicPr>
            <a:picLocks noChangeAspect="1"/>
          </p:cNvPicPr>
          <p:nvPr/>
        </p:nvPicPr>
        <p:blipFill rotWithShape="1">
          <a:blip r:embed="rId3">
            <a:extLst>
              <a:ext uri="{28A0092B-C50C-407E-A947-70E740481C1C}">
                <a14:useLocalDpi xmlns:a14="http://schemas.microsoft.com/office/drawing/2010/main" val="0"/>
              </a:ext>
            </a:extLst>
          </a:blip>
          <a:srcRect r="14958"/>
          <a:stretch/>
        </p:blipFill>
        <p:spPr>
          <a:xfrm>
            <a:off x="-1" y="369332"/>
            <a:ext cx="9144001" cy="6150340"/>
          </a:xfrm>
          <a:prstGeom prst="rect">
            <a:avLst/>
          </a:prstGeom>
        </p:spPr>
      </p:pic>
      <p:sp>
        <p:nvSpPr>
          <p:cNvPr id="2" name="Text Placeholder 1"/>
          <p:cNvSpPr>
            <a:spLocks noGrp="1"/>
          </p:cNvSpPr>
          <p:nvPr>
            <p:ph type="body" sz="quarter" idx="10"/>
          </p:nvPr>
        </p:nvSpPr>
        <p:spPr/>
        <p:txBody>
          <a:bodyPr/>
          <a:lstStyle/>
          <a:p>
            <a:r>
              <a:rPr lang="en-US" dirty="0"/>
              <a:t>Jabbok River (aerial view from the west)</a:t>
            </a:r>
          </a:p>
        </p:txBody>
      </p:sp>
      <p:sp>
        <p:nvSpPr>
          <p:cNvPr id="3" name="Text Placeholder 2"/>
          <p:cNvSpPr>
            <a:spLocks noGrp="1"/>
          </p:cNvSpPr>
          <p:nvPr>
            <p:ph type="body" sz="quarter" idx="12"/>
          </p:nvPr>
        </p:nvSpPr>
        <p:spPr/>
        <p:txBody>
          <a:bodyPr/>
          <a:lstStyle/>
          <a:p>
            <a:r>
              <a:rPr lang="en-US" dirty="0"/>
              <a:t>2:8</a:t>
            </a:r>
          </a:p>
        </p:txBody>
      </p:sp>
      <p:sp>
        <p:nvSpPr>
          <p:cNvPr id="4" name="Title 3"/>
          <p:cNvSpPr>
            <a:spLocks noGrp="1"/>
          </p:cNvSpPr>
          <p:nvPr>
            <p:ph type="title"/>
          </p:nvPr>
        </p:nvSpPr>
        <p:spPr/>
        <p:txBody>
          <a:bodyPr/>
          <a:lstStyle/>
          <a:p>
            <a:r>
              <a:rPr lang="en-US" dirty="0"/>
              <a:t>He had taken </a:t>
            </a:r>
            <a:r>
              <a:rPr lang="en-US" dirty="0" err="1"/>
              <a:t>Ish-bosheth</a:t>
            </a:r>
            <a:r>
              <a:rPr lang="en-US" dirty="0"/>
              <a:t> the son of Saul and brought him over to Mahanaim</a:t>
            </a:r>
          </a:p>
        </p:txBody>
      </p:sp>
      <p:sp>
        <p:nvSpPr>
          <p:cNvPr id="18" name="Text Box 16"/>
          <p:cNvSpPr txBox="1">
            <a:spLocks noChangeArrowheads="1"/>
          </p:cNvSpPr>
          <p:nvPr/>
        </p:nvSpPr>
        <p:spPr bwMode="auto">
          <a:xfrm>
            <a:off x="2892613" y="3515368"/>
            <a:ext cx="1654619" cy="707886"/>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Succoth? </a:t>
            </a:r>
            <a:b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b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(Tell Deir Alla)</a:t>
            </a:r>
          </a:p>
        </p:txBody>
      </p:sp>
      <p:sp>
        <p:nvSpPr>
          <p:cNvPr id="19" name="Oval 18"/>
          <p:cNvSpPr/>
          <p:nvPr/>
        </p:nvSpPr>
        <p:spPr>
          <a:xfrm>
            <a:off x="4462407" y="3591568"/>
            <a:ext cx="381000" cy="3810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0" name="Text Box 16"/>
          <p:cNvSpPr txBox="1">
            <a:spLocks noChangeArrowheads="1"/>
          </p:cNvSpPr>
          <p:nvPr/>
        </p:nvSpPr>
        <p:spPr bwMode="auto">
          <a:xfrm>
            <a:off x="6132388" y="1662946"/>
            <a:ext cx="1426994" cy="707886"/>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Penuel and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Mahanaim?</a:t>
            </a:r>
          </a:p>
        </p:txBody>
      </p:sp>
      <p:sp>
        <p:nvSpPr>
          <p:cNvPr id="21" name="Line 9"/>
          <p:cNvSpPr>
            <a:spLocks noChangeShapeType="1"/>
          </p:cNvSpPr>
          <p:nvPr/>
        </p:nvSpPr>
        <p:spPr bwMode="auto">
          <a:xfrm>
            <a:off x="4876800" y="1858018"/>
            <a:ext cx="457200" cy="1219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2" name="Text Box 16"/>
          <p:cNvSpPr txBox="1">
            <a:spLocks noChangeArrowheads="1"/>
          </p:cNvSpPr>
          <p:nvPr/>
        </p:nvSpPr>
        <p:spPr bwMode="auto">
          <a:xfrm>
            <a:off x="4075795" y="1420541"/>
            <a:ext cx="1497125"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Jabbok</a:t>
            </a: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 River</a:t>
            </a:r>
          </a:p>
        </p:txBody>
      </p:sp>
      <p:sp>
        <p:nvSpPr>
          <p:cNvPr id="23" name="Line 9"/>
          <p:cNvSpPr>
            <a:spLocks noChangeShapeType="1"/>
          </p:cNvSpPr>
          <p:nvPr/>
        </p:nvSpPr>
        <p:spPr bwMode="auto">
          <a:xfrm flipH="1">
            <a:off x="722082" y="4857028"/>
            <a:ext cx="1219200" cy="3048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4" name="Text Box 16"/>
          <p:cNvSpPr txBox="1">
            <a:spLocks noChangeArrowheads="1"/>
          </p:cNvSpPr>
          <p:nvPr/>
        </p:nvSpPr>
        <p:spPr bwMode="auto">
          <a:xfrm>
            <a:off x="1388614" y="4456918"/>
            <a:ext cx="1467068"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Jordan River</a:t>
            </a:r>
          </a:p>
        </p:txBody>
      </p:sp>
      <p:sp>
        <p:nvSpPr>
          <p:cNvPr id="25" name="Line 9"/>
          <p:cNvSpPr>
            <a:spLocks noChangeShapeType="1"/>
          </p:cNvSpPr>
          <p:nvPr/>
        </p:nvSpPr>
        <p:spPr bwMode="auto">
          <a:xfrm>
            <a:off x="1941282" y="4857028"/>
            <a:ext cx="1600200" cy="1543772"/>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6" name="Line 9"/>
          <p:cNvSpPr>
            <a:spLocks noChangeShapeType="1"/>
          </p:cNvSpPr>
          <p:nvPr/>
        </p:nvSpPr>
        <p:spPr bwMode="auto">
          <a:xfrm>
            <a:off x="4876800" y="1858018"/>
            <a:ext cx="933450" cy="457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7" name="Oval 26"/>
          <p:cNvSpPr/>
          <p:nvPr/>
        </p:nvSpPr>
        <p:spPr>
          <a:xfrm>
            <a:off x="5946681" y="2315218"/>
            <a:ext cx="344424" cy="3048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7269794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Jabbok River with Penuel to east"/>
          <p:cNvPicPr preferRelativeResize="0">
            <a:picLocks noChangeAspect="1" noChangeArrowheads="1"/>
          </p:cNvPicPr>
          <p:nvPr>
            <p:custDataLst>
              <p:tags r:id="rId1"/>
            </p:custDataLst>
          </p:nvPr>
        </p:nvPicPr>
        <p:blipFill>
          <a:blip r:embed="rId4" cstate="print"/>
          <a:srcRect/>
          <a:stretch>
            <a:fillRect/>
          </a:stretch>
        </p:blipFill>
        <p:spPr bwMode="auto">
          <a:xfrm>
            <a:off x="0" y="0"/>
            <a:ext cx="9144000" cy="6858000"/>
          </a:xfrm>
          <a:prstGeom prst="rect">
            <a:avLst/>
          </a:prstGeom>
          <a:noFill/>
          <a:ln w="101600" cmpd="thinThick">
            <a:noFill/>
            <a:miter lim="800000"/>
            <a:headEnd/>
            <a:tailEnd/>
          </a:ln>
        </p:spPr>
      </p:pic>
      <p:sp>
        <p:nvSpPr>
          <p:cNvPr id="2" name="Text Placeholder 1"/>
          <p:cNvSpPr>
            <a:spLocks noGrp="1"/>
          </p:cNvSpPr>
          <p:nvPr>
            <p:ph type="body" sz="quarter" idx="10"/>
          </p:nvPr>
        </p:nvSpPr>
        <p:spPr/>
        <p:txBody>
          <a:bodyPr/>
          <a:lstStyle/>
          <a:p>
            <a:r>
              <a:rPr lang="en-US" dirty="0"/>
              <a:t>Jabbok River and Penuel (from the west)</a:t>
            </a:r>
          </a:p>
        </p:txBody>
      </p:sp>
      <p:sp>
        <p:nvSpPr>
          <p:cNvPr id="3" name="Text Placeholder 2"/>
          <p:cNvSpPr>
            <a:spLocks noGrp="1"/>
          </p:cNvSpPr>
          <p:nvPr>
            <p:ph type="body" sz="quarter" idx="12"/>
          </p:nvPr>
        </p:nvSpPr>
        <p:spPr/>
        <p:txBody>
          <a:bodyPr/>
          <a:lstStyle/>
          <a:p>
            <a:r>
              <a:rPr lang="en-US" dirty="0"/>
              <a:t>2:8</a:t>
            </a:r>
          </a:p>
        </p:txBody>
      </p:sp>
      <p:sp>
        <p:nvSpPr>
          <p:cNvPr id="4" name="Title 3"/>
          <p:cNvSpPr>
            <a:spLocks noGrp="1"/>
          </p:cNvSpPr>
          <p:nvPr>
            <p:ph type="title"/>
          </p:nvPr>
        </p:nvSpPr>
        <p:spPr/>
        <p:txBody>
          <a:bodyPr/>
          <a:lstStyle/>
          <a:p>
            <a:r>
              <a:rPr lang="en-US" dirty="0"/>
              <a:t>He had taken </a:t>
            </a:r>
            <a:r>
              <a:rPr lang="en-US" dirty="0" err="1"/>
              <a:t>Ish-bosheth</a:t>
            </a:r>
            <a:r>
              <a:rPr lang="en-US" dirty="0"/>
              <a:t> the son of Saul and brought him over to Mahanaim</a:t>
            </a:r>
          </a:p>
        </p:txBody>
      </p:sp>
    </p:spTree>
    <p:extLst>
      <p:ext uri="{BB962C8B-B14F-4D97-AF65-F5344CB8AC3E}">
        <p14:creationId xmlns:p14="http://schemas.microsoft.com/office/powerpoint/2010/main" val="24305091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Jabbok River with Penuel to east"/>
          <p:cNvPicPr preferRelativeResize="0">
            <a:picLocks noChangeAspect="1" noChangeArrowheads="1"/>
          </p:cNvPicPr>
          <p:nvPr>
            <p:custDataLst>
              <p:tags r:id="rId1"/>
            </p:custDataLst>
          </p:nvPr>
        </p:nvPicPr>
        <p:blipFill>
          <a:blip r:embed="rId4" cstate="print"/>
          <a:srcRect/>
          <a:stretch>
            <a:fillRect/>
          </a:stretch>
        </p:blipFill>
        <p:spPr bwMode="auto">
          <a:xfrm>
            <a:off x="0" y="0"/>
            <a:ext cx="9144000" cy="6858000"/>
          </a:xfrm>
          <a:prstGeom prst="rect">
            <a:avLst/>
          </a:prstGeom>
          <a:noFill/>
          <a:ln w="101600" cmpd="thinThick">
            <a:noFill/>
            <a:miter lim="800000"/>
            <a:headEnd/>
            <a:tailEnd/>
          </a:ln>
        </p:spPr>
      </p:pic>
      <p:sp>
        <p:nvSpPr>
          <p:cNvPr id="2" name="Text Placeholder 1"/>
          <p:cNvSpPr>
            <a:spLocks noGrp="1"/>
          </p:cNvSpPr>
          <p:nvPr>
            <p:ph type="body" sz="quarter" idx="10"/>
          </p:nvPr>
        </p:nvSpPr>
        <p:spPr/>
        <p:txBody>
          <a:bodyPr/>
          <a:lstStyle/>
          <a:p>
            <a:r>
              <a:rPr lang="en-US" dirty="0"/>
              <a:t>Jabbok River and Penuel (from the west)</a:t>
            </a:r>
          </a:p>
        </p:txBody>
      </p:sp>
      <p:sp>
        <p:nvSpPr>
          <p:cNvPr id="3" name="Text Placeholder 2"/>
          <p:cNvSpPr>
            <a:spLocks noGrp="1"/>
          </p:cNvSpPr>
          <p:nvPr>
            <p:ph type="body" sz="quarter" idx="12"/>
          </p:nvPr>
        </p:nvSpPr>
        <p:spPr/>
        <p:txBody>
          <a:bodyPr/>
          <a:lstStyle/>
          <a:p>
            <a:r>
              <a:rPr lang="en-US" dirty="0"/>
              <a:t>2:8</a:t>
            </a:r>
          </a:p>
        </p:txBody>
      </p:sp>
      <p:sp>
        <p:nvSpPr>
          <p:cNvPr id="4" name="Title 3"/>
          <p:cNvSpPr>
            <a:spLocks noGrp="1"/>
          </p:cNvSpPr>
          <p:nvPr>
            <p:ph type="title"/>
          </p:nvPr>
        </p:nvSpPr>
        <p:spPr/>
        <p:txBody>
          <a:bodyPr/>
          <a:lstStyle/>
          <a:p>
            <a:r>
              <a:rPr lang="en-US" dirty="0"/>
              <a:t>He had taken </a:t>
            </a:r>
            <a:r>
              <a:rPr lang="en-US" dirty="0" err="1"/>
              <a:t>Ish-bosheth</a:t>
            </a:r>
            <a:r>
              <a:rPr lang="en-US" dirty="0"/>
              <a:t> the son of Saul and brought him over to Mahanaim</a:t>
            </a:r>
          </a:p>
        </p:txBody>
      </p:sp>
      <p:sp>
        <p:nvSpPr>
          <p:cNvPr id="7" name="Oval 6"/>
          <p:cNvSpPr/>
          <p:nvPr/>
        </p:nvSpPr>
        <p:spPr>
          <a:xfrm>
            <a:off x="2971800" y="1905000"/>
            <a:ext cx="2590800" cy="16002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1814995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Jabbok River from Penuel with Mahanaim"/>
          <p:cNvPicPr preferRelativeResize="0">
            <a:picLocks noChangeAspect="1" noChangeArrowheads="1"/>
          </p:cNvPicPr>
          <p:nvPr>
            <p:custDataLst>
              <p:tags r:id="rId1"/>
            </p:custDataLst>
          </p:nvPr>
        </p:nvPicPr>
        <p:blipFill>
          <a:blip r:embed="rId4" cstate="print"/>
          <a:srcRect/>
          <a:stretch>
            <a:fillRect/>
          </a:stretch>
        </p:blipFill>
        <p:spPr bwMode="auto">
          <a:xfrm>
            <a:off x="0" y="0"/>
            <a:ext cx="9144000" cy="6858000"/>
          </a:xfrm>
          <a:prstGeom prst="rect">
            <a:avLst/>
          </a:prstGeom>
          <a:noFill/>
          <a:ln w="101600" cmpd="thinThick">
            <a:noFill/>
            <a:miter lim="800000"/>
            <a:headEnd/>
            <a:tailEnd/>
          </a:ln>
        </p:spPr>
      </p:pic>
      <p:sp>
        <p:nvSpPr>
          <p:cNvPr id="2" name="Text Placeholder 1"/>
          <p:cNvSpPr>
            <a:spLocks noGrp="1"/>
          </p:cNvSpPr>
          <p:nvPr>
            <p:ph type="body" sz="quarter" idx="10"/>
          </p:nvPr>
        </p:nvSpPr>
        <p:spPr/>
        <p:txBody>
          <a:bodyPr/>
          <a:lstStyle/>
          <a:p>
            <a:r>
              <a:rPr lang="en-US" dirty="0"/>
              <a:t>Tell </a:t>
            </a:r>
            <a:r>
              <a:rPr lang="en-US" dirty="0" err="1"/>
              <a:t>adh-Dhahab</a:t>
            </a:r>
            <a:r>
              <a:rPr lang="en-US" dirty="0"/>
              <a:t> ash-</a:t>
            </a:r>
            <a:r>
              <a:rPr lang="en-US" dirty="0" err="1"/>
              <a:t>Sharqiyya</a:t>
            </a:r>
            <a:r>
              <a:rPr lang="en-US" dirty="0"/>
              <a:t>, possible location of Mahanaim, in Nahal Jabbok (from west)</a:t>
            </a:r>
          </a:p>
        </p:txBody>
      </p:sp>
      <p:sp>
        <p:nvSpPr>
          <p:cNvPr id="3" name="Text Placeholder 2"/>
          <p:cNvSpPr>
            <a:spLocks noGrp="1"/>
          </p:cNvSpPr>
          <p:nvPr>
            <p:ph type="body" sz="quarter" idx="12"/>
          </p:nvPr>
        </p:nvSpPr>
        <p:spPr/>
        <p:txBody>
          <a:bodyPr/>
          <a:lstStyle/>
          <a:p>
            <a:r>
              <a:rPr lang="en-US" dirty="0"/>
              <a:t>2:8</a:t>
            </a:r>
          </a:p>
        </p:txBody>
      </p:sp>
      <p:sp>
        <p:nvSpPr>
          <p:cNvPr id="4" name="Title 3"/>
          <p:cNvSpPr>
            <a:spLocks noGrp="1"/>
          </p:cNvSpPr>
          <p:nvPr>
            <p:ph type="title"/>
          </p:nvPr>
        </p:nvSpPr>
        <p:spPr/>
        <p:txBody>
          <a:bodyPr/>
          <a:lstStyle/>
          <a:p>
            <a:r>
              <a:rPr lang="en-US" dirty="0"/>
              <a:t>He had taken </a:t>
            </a:r>
            <a:r>
              <a:rPr lang="en-US" dirty="0" err="1"/>
              <a:t>Ish-bosheth</a:t>
            </a:r>
            <a:r>
              <a:rPr lang="en-US" dirty="0"/>
              <a:t> the son of Saul and brought him over to Mahanaim</a:t>
            </a:r>
          </a:p>
        </p:txBody>
      </p:sp>
    </p:spTree>
    <p:extLst>
      <p:ext uri="{BB962C8B-B14F-4D97-AF65-F5344CB8AC3E}">
        <p14:creationId xmlns:p14="http://schemas.microsoft.com/office/powerpoint/2010/main" val="3179488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Jabbok River from Penuel with Mahanaim"/>
          <p:cNvPicPr preferRelativeResize="0">
            <a:picLocks noChangeAspect="1" noChangeArrowheads="1"/>
          </p:cNvPicPr>
          <p:nvPr>
            <p:custDataLst>
              <p:tags r:id="rId1"/>
            </p:custDataLst>
          </p:nvPr>
        </p:nvPicPr>
        <p:blipFill>
          <a:blip r:embed="rId5" cstate="print"/>
          <a:srcRect/>
          <a:stretch>
            <a:fillRect/>
          </a:stretch>
        </p:blipFill>
        <p:spPr bwMode="auto">
          <a:xfrm>
            <a:off x="0" y="0"/>
            <a:ext cx="9144000" cy="6858000"/>
          </a:xfrm>
          <a:prstGeom prst="rect">
            <a:avLst/>
          </a:prstGeom>
          <a:noFill/>
          <a:ln w="101600" cmpd="thinThick">
            <a:noFill/>
            <a:miter lim="800000"/>
            <a:headEnd/>
            <a:tailEnd/>
          </a:ln>
        </p:spPr>
      </p:pic>
      <p:pic>
        <p:nvPicPr>
          <p:cNvPr id="7" name="Picture 3" descr="Jabbok River from Penuel with Mahanaim"/>
          <p:cNvPicPr preferRelativeResize="0">
            <a:picLocks noChangeAspect="1" noChangeArrowheads="1"/>
          </p:cNvPicPr>
          <p:nvPr>
            <p:custDataLst>
              <p:tags r:id="rId2"/>
            </p:custDataLst>
          </p:nvPr>
        </p:nvPicPr>
        <p:blipFill>
          <a:blip r:embed="rId5" cstate="print"/>
          <a:srcRect/>
          <a:stretch>
            <a:fillRect/>
          </a:stretch>
        </p:blipFill>
        <p:spPr bwMode="auto">
          <a:xfrm>
            <a:off x="0" y="0"/>
            <a:ext cx="9144000" cy="6858000"/>
          </a:xfrm>
          <a:prstGeom prst="rect">
            <a:avLst/>
          </a:prstGeom>
          <a:noFill/>
          <a:ln w="101600" cmpd="thinThick">
            <a:noFill/>
            <a:miter lim="800000"/>
            <a:headEnd/>
            <a:tailEnd/>
          </a:ln>
        </p:spPr>
      </p:pic>
      <p:sp>
        <p:nvSpPr>
          <p:cNvPr id="2" name="Text Placeholder 1"/>
          <p:cNvSpPr>
            <a:spLocks noGrp="1"/>
          </p:cNvSpPr>
          <p:nvPr>
            <p:ph type="body" sz="quarter" idx="10"/>
          </p:nvPr>
        </p:nvSpPr>
        <p:spPr/>
        <p:txBody>
          <a:bodyPr/>
          <a:lstStyle/>
          <a:p>
            <a:r>
              <a:rPr lang="en-US" dirty="0"/>
              <a:t>Tell </a:t>
            </a:r>
            <a:r>
              <a:rPr lang="en-US" dirty="0" err="1"/>
              <a:t>adh-Dhahab</a:t>
            </a:r>
            <a:r>
              <a:rPr lang="en-US" dirty="0"/>
              <a:t> ash-</a:t>
            </a:r>
            <a:r>
              <a:rPr lang="en-US" dirty="0" err="1"/>
              <a:t>Sharqiyya</a:t>
            </a:r>
            <a:r>
              <a:rPr lang="en-US" dirty="0"/>
              <a:t>, possible location of Mahanaim, in Nahal Jabbok (from west)</a:t>
            </a:r>
          </a:p>
        </p:txBody>
      </p:sp>
      <p:sp>
        <p:nvSpPr>
          <p:cNvPr id="3" name="Text Placeholder 2"/>
          <p:cNvSpPr>
            <a:spLocks noGrp="1"/>
          </p:cNvSpPr>
          <p:nvPr>
            <p:ph type="body" sz="quarter" idx="12"/>
          </p:nvPr>
        </p:nvSpPr>
        <p:spPr/>
        <p:txBody>
          <a:bodyPr/>
          <a:lstStyle/>
          <a:p>
            <a:r>
              <a:rPr lang="en-US" dirty="0"/>
              <a:t>2:8</a:t>
            </a:r>
          </a:p>
        </p:txBody>
      </p:sp>
      <p:sp>
        <p:nvSpPr>
          <p:cNvPr id="4" name="Title 3"/>
          <p:cNvSpPr>
            <a:spLocks noGrp="1"/>
          </p:cNvSpPr>
          <p:nvPr>
            <p:ph type="title"/>
          </p:nvPr>
        </p:nvSpPr>
        <p:spPr/>
        <p:txBody>
          <a:bodyPr/>
          <a:lstStyle/>
          <a:p>
            <a:r>
              <a:rPr lang="en-US" dirty="0"/>
              <a:t>He had taken </a:t>
            </a:r>
            <a:r>
              <a:rPr lang="en-US" dirty="0" err="1"/>
              <a:t>Ish-bosheth</a:t>
            </a:r>
            <a:r>
              <a:rPr lang="en-US" dirty="0"/>
              <a:t> the son of Saul and brought him over to Mahanaim</a:t>
            </a:r>
          </a:p>
        </p:txBody>
      </p:sp>
      <p:sp>
        <p:nvSpPr>
          <p:cNvPr id="12" name="Oval 11"/>
          <p:cNvSpPr/>
          <p:nvPr/>
        </p:nvSpPr>
        <p:spPr>
          <a:xfrm>
            <a:off x="609600" y="2590800"/>
            <a:ext cx="5562600" cy="28956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1711141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Mahanaim from south5"/>
          <p:cNvPicPr preferRelativeResize="0">
            <a:picLocks noChangeAspect="1" noChangeArrowheads="1"/>
          </p:cNvPicPr>
          <p:nvPr>
            <p:custDataLst>
              <p:tags r:id="rId1"/>
            </p:custDataLst>
          </p:nvPr>
        </p:nvPicPr>
        <p:blipFill>
          <a:blip r:embed="rId4" cstate="print"/>
          <a:srcRect/>
          <a:stretch>
            <a:fillRect/>
          </a:stretch>
        </p:blipFill>
        <p:spPr bwMode="auto">
          <a:xfrm>
            <a:off x="0" y="0"/>
            <a:ext cx="9144000" cy="6858000"/>
          </a:xfrm>
          <a:prstGeom prst="rect">
            <a:avLst/>
          </a:prstGeom>
          <a:noFill/>
          <a:ln w="101600" cmpd="thinThick">
            <a:noFill/>
            <a:miter lim="800000"/>
            <a:headEnd/>
            <a:tailEnd/>
          </a:ln>
        </p:spPr>
      </p:pic>
      <p:sp>
        <p:nvSpPr>
          <p:cNvPr id="2" name="Text Placeholder 1"/>
          <p:cNvSpPr>
            <a:spLocks noGrp="1"/>
          </p:cNvSpPr>
          <p:nvPr>
            <p:ph type="body" sz="quarter" idx="10"/>
          </p:nvPr>
        </p:nvSpPr>
        <p:spPr/>
        <p:txBody>
          <a:bodyPr/>
          <a:lstStyle/>
          <a:p>
            <a:r>
              <a:rPr lang="en-US" dirty="0"/>
              <a:t>Tell </a:t>
            </a:r>
            <a:r>
              <a:rPr lang="en-US" dirty="0" err="1"/>
              <a:t>adh-Dhahab</a:t>
            </a:r>
            <a:r>
              <a:rPr lang="en-US" dirty="0"/>
              <a:t> ash-</a:t>
            </a:r>
            <a:r>
              <a:rPr lang="en-US" dirty="0" err="1"/>
              <a:t>Sharqiyya</a:t>
            </a:r>
            <a:r>
              <a:rPr lang="en-US" dirty="0"/>
              <a:t>, possible location of Mahanaim (from the south)</a:t>
            </a:r>
          </a:p>
        </p:txBody>
      </p:sp>
      <p:sp>
        <p:nvSpPr>
          <p:cNvPr id="3" name="Text Placeholder 2"/>
          <p:cNvSpPr>
            <a:spLocks noGrp="1"/>
          </p:cNvSpPr>
          <p:nvPr>
            <p:ph type="body" sz="quarter" idx="12"/>
          </p:nvPr>
        </p:nvSpPr>
        <p:spPr/>
        <p:txBody>
          <a:bodyPr/>
          <a:lstStyle/>
          <a:p>
            <a:r>
              <a:rPr lang="en-US" dirty="0"/>
              <a:t>2:8</a:t>
            </a:r>
          </a:p>
        </p:txBody>
      </p:sp>
      <p:sp>
        <p:nvSpPr>
          <p:cNvPr id="4" name="Title 3"/>
          <p:cNvSpPr>
            <a:spLocks noGrp="1"/>
          </p:cNvSpPr>
          <p:nvPr>
            <p:ph type="title"/>
          </p:nvPr>
        </p:nvSpPr>
        <p:spPr/>
        <p:txBody>
          <a:bodyPr/>
          <a:lstStyle/>
          <a:p>
            <a:r>
              <a:rPr lang="en-US" dirty="0"/>
              <a:t>He had taken </a:t>
            </a:r>
            <a:r>
              <a:rPr lang="en-US" dirty="0" err="1"/>
              <a:t>Ish-bosheth</a:t>
            </a:r>
            <a:r>
              <a:rPr lang="en-US" dirty="0"/>
              <a:t> the son of Saul and brought him over to Mahanaim</a:t>
            </a:r>
          </a:p>
        </p:txBody>
      </p:sp>
    </p:spTree>
    <p:extLst>
      <p:ext uri="{BB962C8B-B14F-4D97-AF65-F5344CB8AC3E}">
        <p14:creationId xmlns:p14="http://schemas.microsoft.com/office/powerpoint/2010/main" val="1831784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Mahanaim from south5"/>
          <p:cNvPicPr preferRelativeResize="0">
            <a:picLocks noChangeAspect="1" noChangeArrowheads="1"/>
          </p:cNvPicPr>
          <p:nvPr>
            <p:custDataLst>
              <p:tags r:id="rId1"/>
            </p:custDataLst>
          </p:nvPr>
        </p:nvPicPr>
        <p:blipFill>
          <a:blip r:embed="rId4" cstate="print"/>
          <a:srcRect/>
          <a:stretch>
            <a:fillRect/>
          </a:stretch>
        </p:blipFill>
        <p:spPr bwMode="auto">
          <a:xfrm>
            <a:off x="0" y="0"/>
            <a:ext cx="9144000" cy="6858000"/>
          </a:xfrm>
          <a:prstGeom prst="rect">
            <a:avLst/>
          </a:prstGeom>
          <a:noFill/>
          <a:ln w="101600" cmpd="thinThick">
            <a:noFill/>
            <a:miter lim="800000"/>
            <a:headEnd/>
            <a:tailEnd/>
          </a:ln>
        </p:spPr>
      </p:pic>
      <p:sp>
        <p:nvSpPr>
          <p:cNvPr id="2" name="Text Placeholder 1"/>
          <p:cNvSpPr>
            <a:spLocks noGrp="1"/>
          </p:cNvSpPr>
          <p:nvPr>
            <p:ph type="body" sz="quarter" idx="10"/>
          </p:nvPr>
        </p:nvSpPr>
        <p:spPr/>
        <p:txBody>
          <a:bodyPr/>
          <a:lstStyle/>
          <a:p>
            <a:r>
              <a:rPr lang="en-US" dirty="0"/>
              <a:t>Tell </a:t>
            </a:r>
            <a:r>
              <a:rPr lang="en-US" dirty="0" err="1"/>
              <a:t>adh-Dhahab</a:t>
            </a:r>
            <a:r>
              <a:rPr lang="en-US" dirty="0"/>
              <a:t> ash-</a:t>
            </a:r>
            <a:r>
              <a:rPr lang="en-US" dirty="0" err="1"/>
              <a:t>Sharqiyya</a:t>
            </a:r>
            <a:r>
              <a:rPr lang="en-US" dirty="0"/>
              <a:t>, possible location of Mahanaim (from the south)</a:t>
            </a:r>
          </a:p>
        </p:txBody>
      </p:sp>
      <p:sp>
        <p:nvSpPr>
          <p:cNvPr id="3" name="Text Placeholder 2"/>
          <p:cNvSpPr>
            <a:spLocks noGrp="1"/>
          </p:cNvSpPr>
          <p:nvPr>
            <p:ph type="body" sz="quarter" idx="12"/>
          </p:nvPr>
        </p:nvSpPr>
        <p:spPr/>
        <p:txBody>
          <a:bodyPr/>
          <a:lstStyle/>
          <a:p>
            <a:r>
              <a:rPr lang="en-US" dirty="0"/>
              <a:t>2:8</a:t>
            </a:r>
          </a:p>
        </p:txBody>
      </p:sp>
      <p:sp>
        <p:nvSpPr>
          <p:cNvPr id="4" name="Title 3"/>
          <p:cNvSpPr>
            <a:spLocks noGrp="1"/>
          </p:cNvSpPr>
          <p:nvPr>
            <p:ph type="title"/>
          </p:nvPr>
        </p:nvSpPr>
        <p:spPr/>
        <p:txBody>
          <a:bodyPr/>
          <a:lstStyle/>
          <a:p>
            <a:r>
              <a:rPr lang="en-US" dirty="0"/>
              <a:t>He had taken </a:t>
            </a:r>
            <a:r>
              <a:rPr lang="en-US" dirty="0" err="1"/>
              <a:t>Ish-bosheth</a:t>
            </a:r>
            <a:r>
              <a:rPr lang="en-US" dirty="0"/>
              <a:t> the son of Saul and brought him over to Mahanaim</a:t>
            </a:r>
          </a:p>
        </p:txBody>
      </p:sp>
      <p:sp>
        <p:nvSpPr>
          <p:cNvPr id="8" name="Oval 7"/>
          <p:cNvSpPr/>
          <p:nvPr/>
        </p:nvSpPr>
        <p:spPr>
          <a:xfrm>
            <a:off x="1981200" y="2362200"/>
            <a:ext cx="5029200" cy="19050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818425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ilead mountains south of Pella aerial from west, tb12170408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760"/>
            <a:ext cx="9144000" cy="6126480"/>
          </a:xfrm>
          <a:prstGeom prst="rect">
            <a:avLst/>
          </a:prstGeom>
        </p:spPr>
      </p:pic>
      <p:sp>
        <p:nvSpPr>
          <p:cNvPr id="2" name="Text Placeholder 1"/>
          <p:cNvSpPr>
            <a:spLocks noGrp="1"/>
          </p:cNvSpPr>
          <p:nvPr>
            <p:ph type="body" sz="quarter" idx="10"/>
          </p:nvPr>
        </p:nvSpPr>
        <p:spPr/>
        <p:txBody>
          <a:bodyPr/>
          <a:lstStyle/>
          <a:p>
            <a:r>
              <a:rPr lang="en-US" dirty="0"/>
              <a:t>Mountains of Gilead to the south of Pella (aerial view from the west)</a:t>
            </a:r>
          </a:p>
        </p:txBody>
      </p:sp>
      <p:sp>
        <p:nvSpPr>
          <p:cNvPr id="3" name="Text Placeholder 2"/>
          <p:cNvSpPr>
            <a:spLocks noGrp="1"/>
          </p:cNvSpPr>
          <p:nvPr>
            <p:ph type="body" sz="quarter" idx="12"/>
          </p:nvPr>
        </p:nvSpPr>
        <p:spPr/>
        <p:txBody>
          <a:bodyPr/>
          <a:lstStyle/>
          <a:p>
            <a:r>
              <a:rPr lang="en-US" dirty="0"/>
              <a:t>2:9</a:t>
            </a:r>
          </a:p>
        </p:txBody>
      </p:sp>
      <p:sp>
        <p:nvSpPr>
          <p:cNvPr id="4" name="Title 3"/>
          <p:cNvSpPr>
            <a:spLocks noGrp="1"/>
          </p:cNvSpPr>
          <p:nvPr>
            <p:ph type="title"/>
          </p:nvPr>
        </p:nvSpPr>
        <p:spPr/>
        <p:txBody>
          <a:bodyPr/>
          <a:lstStyle/>
          <a:p>
            <a:r>
              <a:rPr lang="en-US" dirty="0"/>
              <a:t>He made him king over Gilead</a:t>
            </a:r>
          </a:p>
        </p:txBody>
      </p:sp>
    </p:spTree>
    <p:extLst>
      <p:ext uri="{BB962C8B-B14F-4D97-AF65-F5344CB8AC3E}">
        <p14:creationId xmlns:p14="http://schemas.microsoft.com/office/powerpoint/2010/main" val="22545426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“Asher Street” sign in Jerusalem</a:t>
            </a:r>
          </a:p>
        </p:txBody>
      </p:sp>
      <p:sp>
        <p:nvSpPr>
          <p:cNvPr id="3" name="Text Placeholder 2"/>
          <p:cNvSpPr>
            <a:spLocks noGrp="1"/>
          </p:cNvSpPr>
          <p:nvPr>
            <p:ph type="body" sz="quarter" idx="12"/>
          </p:nvPr>
        </p:nvSpPr>
        <p:spPr/>
        <p:txBody>
          <a:bodyPr/>
          <a:lstStyle/>
          <a:p>
            <a:r>
              <a:rPr lang="en-US" dirty="0"/>
              <a:t>2:9</a:t>
            </a:r>
          </a:p>
        </p:txBody>
      </p:sp>
      <p:sp>
        <p:nvSpPr>
          <p:cNvPr id="4" name="Title 3"/>
          <p:cNvSpPr>
            <a:spLocks noGrp="1"/>
          </p:cNvSpPr>
          <p:nvPr>
            <p:ph type="title"/>
          </p:nvPr>
        </p:nvSpPr>
        <p:spPr/>
        <p:txBody>
          <a:bodyPr/>
          <a:lstStyle/>
          <a:p>
            <a:r>
              <a:rPr lang="en-US" dirty="0"/>
              <a:t>He made him king over Gilead, the </a:t>
            </a:r>
            <a:r>
              <a:rPr lang="en-US" dirty="0" err="1"/>
              <a:t>Ashurites</a:t>
            </a:r>
            <a:endParaRPr lang="en-US" dirty="0"/>
          </a:p>
        </p:txBody>
      </p:sp>
      <p:pic>
        <p:nvPicPr>
          <p:cNvPr id="6" name="Picture 5">
            <a:extLst>
              <a:ext uri="{FF2B5EF4-FFF2-40B4-BE49-F238E27FC236}">
                <a16:creationId xmlns:a16="http://schemas.microsoft.com/office/drawing/2014/main" id="{741A3AB5-FD55-477E-9F8D-24AA5DC115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Tree>
    <p:extLst>
      <p:ext uri="{BB962C8B-B14F-4D97-AF65-F5344CB8AC3E}">
        <p14:creationId xmlns:p14="http://schemas.microsoft.com/office/powerpoint/2010/main" val="903251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65A1D0-65C3-4059-93F4-A3D8BAC39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p:cNvSpPr>
            <a:spLocks noGrp="1"/>
          </p:cNvSpPr>
          <p:nvPr>
            <p:ph type="body" sz="quarter" idx="10"/>
          </p:nvPr>
        </p:nvSpPr>
        <p:spPr/>
        <p:txBody>
          <a:bodyPr/>
          <a:lstStyle/>
          <a:p>
            <a:r>
              <a:rPr lang="en-US" dirty="0"/>
              <a:t>“Tel Hebron” sign</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And David said, “Where shall I go up?” And He said, “To Hebron”</a:t>
            </a:r>
          </a:p>
        </p:txBody>
      </p:sp>
    </p:spTree>
    <p:extLst>
      <p:ext uri="{BB962C8B-B14F-4D97-AF65-F5344CB8AC3E}">
        <p14:creationId xmlns:p14="http://schemas.microsoft.com/office/powerpoint/2010/main" val="15480599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view of a city&#10;&#10;Description automatically generated">
            <a:extLst>
              <a:ext uri="{FF2B5EF4-FFF2-40B4-BE49-F238E27FC236}">
                <a16:creationId xmlns:a16="http://schemas.microsoft.com/office/drawing/2014/main" id="{E0B62A17-86B2-46BE-AC3A-8CB6A7723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
            <a:ext cx="9144000" cy="6172200"/>
          </a:xfrm>
          <a:prstGeom prst="rect">
            <a:avLst/>
          </a:prstGeom>
        </p:spPr>
      </p:pic>
      <p:sp>
        <p:nvSpPr>
          <p:cNvPr id="2" name="Text Placeholder 1"/>
          <p:cNvSpPr>
            <a:spLocks noGrp="1"/>
          </p:cNvSpPr>
          <p:nvPr>
            <p:ph type="body" sz="quarter" idx="10"/>
          </p:nvPr>
        </p:nvSpPr>
        <p:spPr/>
        <p:txBody>
          <a:bodyPr/>
          <a:lstStyle/>
          <a:p>
            <a:r>
              <a:rPr lang="en-US" dirty="0"/>
              <a:t>Haifa with Mount Carmel and the Plain of Asher (aerial view from the northwest)</a:t>
            </a:r>
          </a:p>
        </p:txBody>
      </p:sp>
      <p:sp>
        <p:nvSpPr>
          <p:cNvPr id="3" name="Text Placeholder 2"/>
          <p:cNvSpPr>
            <a:spLocks noGrp="1"/>
          </p:cNvSpPr>
          <p:nvPr>
            <p:ph type="body" sz="quarter" idx="12"/>
          </p:nvPr>
        </p:nvSpPr>
        <p:spPr/>
        <p:txBody>
          <a:bodyPr/>
          <a:lstStyle/>
          <a:p>
            <a:r>
              <a:rPr lang="en-US" dirty="0"/>
              <a:t>2:9</a:t>
            </a:r>
          </a:p>
        </p:txBody>
      </p:sp>
      <p:sp>
        <p:nvSpPr>
          <p:cNvPr id="4" name="Title 3"/>
          <p:cNvSpPr>
            <a:spLocks noGrp="1"/>
          </p:cNvSpPr>
          <p:nvPr>
            <p:ph type="title"/>
          </p:nvPr>
        </p:nvSpPr>
        <p:spPr/>
        <p:txBody>
          <a:bodyPr/>
          <a:lstStyle/>
          <a:p>
            <a:r>
              <a:rPr lang="en-US" dirty="0"/>
              <a:t>He made him king over Gilead, the </a:t>
            </a:r>
            <a:r>
              <a:rPr lang="en-US" dirty="0" err="1"/>
              <a:t>Ashurites</a:t>
            </a:r>
            <a:endParaRPr lang="en-US" dirty="0"/>
          </a:p>
        </p:txBody>
      </p:sp>
    </p:spTree>
    <p:extLst>
      <p:ext uri="{BB962C8B-B14F-4D97-AF65-F5344CB8AC3E}">
        <p14:creationId xmlns:p14="http://schemas.microsoft.com/office/powerpoint/2010/main" val="33224001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Jezreel Valley, from Megiddo</a:t>
            </a:r>
          </a:p>
        </p:txBody>
      </p:sp>
      <p:sp>
        <p:nvSpPr>
          <p:cNvPr id="3" name="Text Placeholder 2"/>
          <p:cNvSpPr>
            <a:spLocks noGrp="1"/>
          </p:cNvSpPr>
          <p:nvPr>
            <p:ph type="body" sz="quarter" idx="12"/>
          </p:nvPr>
        </p:nvSpPr>
        <p:spPr/>
        <p:txBody>
          <a:bodyPr/>
          <a:lstStyle/>
          <a:p>
            <a:r>
              <a:rPr lang="en-US" dirty="0"/>
              <a:t>2:9</a:t>
            </a:r>
          </a:p>
        </p:txBody>
      </p:sp>
      <p:sp>
        <p:nvSpPr>
          <p:cNvPr id="4" name="Title 3"/>
          <p:cNvSpPr>
            <a:spLocks noGrp="1"/>
          </p:cNvSpPr>
          <p:nvPr>
            <p:ph type="title"/>
          </p:nvPr>
        </p:nvSpPr>
        <p:spPr/>
        <p:txBody>
          <a:bodyPr/>
          <a:lstStyle/>
          <a:p>
            <a:r>
              <a:rPr lang="en-US" dirty="0"/>
              <a:t>He made him king over Gilead, the </a:t>
            </a:r>
            <a:r>
              <a:rPr lang="en-US" dirty="0" err="1"/>
              <a:t>Ashurites</a:t>
            </a:r>
            <a:r>
              <a:rPr lang="en-US" dirty="0"/>
              <a:t>, Jezreel</a:t>
            </a:r>
          </a:p>
        </p:txBody>
      </p:sp>
      <p:pic>
        <p:nvPicPr>
          <p:cNvPr id="6146" name="Picture 2" descr="C:\Users\Kris\Documents\Bolen\04 0Adds 2012\Israel2016\02 Samaria and the Center\Jezreel Valley\Jezreel Valley from Megiddo pan1c, tb061216377.jpg"/>
          <p:cNvPicPr>
            <a:picLocks noChangeAspect="1" noChangeArrowheads="1"/>
          </p:cNvPicPr>
          <p:nvPr/>
        </p:nvPicPr>
        <p:blipFill rotWithShape="1">
          <a:blip r:embed="rId3">
            <a:extLst>
              <a:ext uri="{28A0092B-C50C-407E-A947-70E740481C1C}">
                <a14:useLocalDpi xmlns:a14="http://schemas.microsoft.com/office/drawing/2010/main" val="0"/>
              </a:ext>
            </a:extLst>
          </a:blip>
          <a:srcRect r="1581"/>
          <a:stretch/>
        </p:blipFill>
        <p:spPr bwMode="auto">
          <a:xfrm>
            <a:off x="-1" y="369332"/>
            <a:ext cx="9144001"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2865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ezreel, Harod Valley, and Hill of Moreh aerial from southeast, ws0112150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501384"/>
          </a:xfrm>
          <a:prstGeom prst="rect">
            <a:avLst/>
          </a:prstGeom>
        </p:spPr>
      </p:pic>
      <p:sp>
        <p:nvSpPr>
          <p:cNvPr id="2" name="Text Placeholder 1"/>
          <p:cNvSpPr>
            <a:spLocks noGrp="1"/>
          </p:cNvSpPr>
          <p:nvPr>
            <p:ph type="body" sz="quarter" idx="10"/>
          </p:nvPr>
        </p:nvSpPr>
        <p:spPr/>
        <p:txBody>
          <a:bodyPr/>
          <a:lstStyle/>
          <a:p>
            <a:r>
              <a:rPr lang="en-US"/>
              <a:t>Jezreel, the </a:t>
            </a:r>
            <a:r>
              <a:rPr lang="en-US" err="1"/>
              <a:t>Harod</a:t>
            </a:r>
            <a:r>
              <a:rPr lang="en-US"/>
              <a:t> Valley, and the Hill of </a:t>
            </a:r>
            <a:r>
              <a:rPr lang="en-US" err="1"/>
              <a:t>Moreh</a:t>
            </a:r>
            <a:r>
              <a:rPr lang="en-US"/>
              <a:t> (aerial view from the southeast)</a:t>
            </a:r>
          </a:p>
        </p:txBody>
      </p:sp>
      <p:sp>
        <p:nvSpPr>
          <p:cNvPr id="3" name="Text Placeholder 2"/>
          <p:cNvSpPr>
            <a:spLocks noGrp="1"/>
          </p:cNvSpPr>
          <p:nvPr>
            <p:ph type="body" sz="quarter" idx="12"/>
          </p:nvPr>
        </p:nvSpPr>
        <p:spPr/>
        <p:txBody>
          <a:bodyPr/>
          <a:lstStyle/>
          <a:p>
            <a:r>
              <a:rPr lang="en-US" dirty="0"/>
              <a:t>2:9</a:t>
            </a:r>
          </a:p>
        </p:txBody>
      </p:sp>
      <p:sp>
        <p:nvSpPr>
          <p:cNvPr id="4" name="Title 3"/>
          <p:cNvSpPr>
            <a:spLocks noGrp="1"/>
          </p:cNvSpPr>
          <p:nvPr>
            <p:ph type="title"/>
          </p:nvPr>
        </p:nvSpPr>
        <p:spPr/>
        <p:txBody>
          <a:bodyPr/>
          <a:lstStyle/>
          <a:p>
            <a:r>
              <a:rPr lang="en-US" dirty="0"/>
              <a:t>He made him king over Gilead, the </a:t>
            </a:r>
            <a:r>
              <a:rPr lang="en-US" dirty="0" err="1"/>
              <a:t>Ashurites</a:t>
            </a:r>
            <a:r>
              <a:rPr lang="en-US" dirty="0"/>
              <a:t>, Jezreel</a:t>
            </a:r>
          </a:p>
        </p:txBody>
      </p:sp>
    </p:spTree>
    <p:extLst>
      <p:ext uri="{BB962C8B-B14F-4D97-AF65-F5344CB8AC3E}">
        <p14:creationId xmlns:p14="http://schemas.microsoft.com/office/powerpoint/2010/main" val="12783798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“Ephraim Street” sign in Jerusalem</a:t>
            </a:r>
          </a:p>
        </p:txBody>
      </p:sp>
      <p:sp>
        <p:nvSpPr>
          <p:cNvPr id="3" name="Text Placeholder 2"/>
          <p:cNvSpPr>
            <a:spLocks noGrp="1"/>
          </p:cNvSpPr>
          <p:nvPr>
            <p:ph type="body" sz="quarter" idx="12"/>
          </p:nvPr>
        </p:nvSpPr>
        <p:spPr/>
        <p:txBody>
          <a:bodyPr/>
          <a:lstStyle/>
          <a:p>
            <a:r>
              <a:rPr lang="en-US" dirty="0"/>
              <a:t>2:9</a:t>
            </a:r>
          </a:p>
        </p:txBody>
      </p:sp>
      <p:sp>
        <p:nvSpPr>
          <p:cNvPr id="4" name="Title 3"/>
          <p:cNvSpPr>
            <a:spLocks noGrp="1"/>
          </p:cNvSpPr>
          <p:nvPr>
            <p:ph type="title"/>
          </p:nvPr>
        </p:nvSpPr>
        <p:spPr/>
        <p:txBody>
          <a:bodyPr/>
          <a:lstStyle/>
          <a:p>
            <a:r>
              <a:rPr lang="en-US" dirty="0"/>
              <a:t>He made him king over Gilead, the </a:t>
            </a:r>
            <a:r>
              <a:rPr lang="en-US" dirty="0" err="1"/>
              <a:t>Ashurites</a:t>
            </a:r>
            <a:r>
              <a:rPr lang="en-US" dirty="0"/>
              <a:t>, Jezreel, Ephraim</a:t>
            </a:r>
          </a:p>
        </p:txBody>
      </p:sp>
      <p:pic>
        <p:nvPicPr>
          <p:cNvPr id="6" name="Picture 5">
            <a:extLst>
              <a:ext uri="{FF2B5EF4-FFF2-40B4-BE49-F238E27FC236}">
                <a16:creationId xmlns:a16="http://schemas.microsoft.com/office/drawing/2014/main" id="{94A5C786-0B4E-4C4A-A7A8-B39936E65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Tree>
    <p:extLst>
      <p:ext uri="{BB962C8B-B14F-4D97-AF65-F5344CB8AC3E}">
        <p14:creationId xmlns:p14="http://schemas.microsoft.com/office/powerpoint/2010/main" val="33602808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arge green field&#10;&#10;Description automatically generated">
            <a:extLst>
              <a:ext uri="{FF2B5EF4-FFF2-40B4-BE49-F238E27FC236}">
                <a16:creationId xmlns:a16="http://schemas.microsoft.com/office/drawing/2014/main" id="{5D3E19B2-4B08-43E3-8074-3094DB77B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8328"/>
            <a:ext cx="9144000" cy="6181344"/>
          </a:xfrm>
          <a:prstGeom prst="rect">
            <a:avLst/>
          </a:prstGeom>
        </p:spPr>
      </p:pic>
      <p:sp>
        <p:nvSpPr>
          <p:cNvPr id="2" name="Text Placeholder 1"/>
          <p:cNvSpPr>
            <a:spLocks noGrp="1"/>
          </p:cNvSpPr>
          <p:nvPr>
            <p:ph type="body" sz="quarter" idx="10"/>
          </p:nvPr>
        </p:nvSpPr>
        <p:spPr/>
        <p:txBody>
          <a:bodyPr/>
          <a:lstStyle/>
          <a:p>
            <a:r>
              <a:rPr lang="en-US" dirty="0"/>
              <a:t>Shiloh, in the heartland of Ephraim (aerial view from the southwest)</a:t>
            </a:r>
          </a:p>
        </p:txBody>
      </p:sp>
      <p:sp>
        <p:nvSpPr>
          <p:cNvPr id="3" name="Text Placeholder 2"/>
          <p:cNvSpPr>
            <a:spLocks noGrp="1"/>
          </p:cNvSpPr>
          <p:nvPr>
            <p:ph type="body" sz="quarter" idx="12"/>
          </p:nvPr>
        </p:nvSpPr>
        <p:spPr/>
        <p:txBody>
          <a:bodyPr/>
          <a:lstStyle/>
          <a:p>
            <a:r>
              <a:rPr lang="en-US" dirty="0"/>
              <a:t>2:9</a:t>
            </a:r>
          </a:p>
        </p:txBody>
      </p:sp>
      <p:sp>
        <p:nvSpPr>
          <p:cNvPr id="4" name="Title 3"/>
          <p:cNvSpPr>
            <a:spLocks noGrp="1"/>
          </p:cNvSpPr>
          <p:nvPr>
            <p:ph type="title"/>
          </p:nvPr>
        </p:nvSpPr>
        <p:spPr/>
        <p:txBody>
          <a:bodyPr/>
          <a:lstStyle/>
          <a:p>
            <a:r>
              <a:rPr lang="en-US" dirty="0"/>
              <a:t>He made him king over Gilead, the </a:t>
            </a:r>
            <a:r>
              <a:rPr lang="en-US" dirty="0" err="1"/>
              <a:t>Ashurites</a:t>
            </a:r>
            <a:r>
              <a:rPr lang="en-US" dirty="0"/>
              <a:t>, Jezreel, Ephraim</a:t>
            </a:r>
          </a:p>
        </p:txBody>
      </p:sp>
    </p:spTree>
    <p:extLst>
      <p:ext uri="{BB962C8B-B14F-4D97-AF65-F5344CB8AC3E}">
        <p14:creationId xmlns:p14="http://schemas.microsoft.com/office/powerpoint/2010/main" val="3991940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view of a mountain&#10;&#10;Description automatically generated">
            <a:extLst>
              <a:ext uri="{FF2B5EF4-FFF2-40B4-BE49-F238E27FC236}">
                <a16:creationId xmlns:a16="http://schemas.microsoft.com/office/drawing/2014/main" id="{98D87CC5-528C-4F60-92E6-069912173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
            <a:ext cx="9144000" cy="6172200"/>
          </a:xfrm>
          <a:prstGeom prst="rect">
            <a:avLst/>
          </a:prstGeom>
        </p:spPr>
      </p:pic>
      <p:sp>
        <p:nvSpPr>
          <p:cNvPr id="2" name="Text Placeholder 1"/>
          <p:cNvSpPr>
            <a:spLocks noGrp="1"/>
          </p:cNvSpPr>
          <p:nvPr>
            <p:ph type="body" sz="quarter" idx="10"/>
          </p:nvPr>
        </p:nvSpPr>
        <p:spPr/>
        <p:txBody>
          <a:bodyPr/>
          <a:lstStyle/>
          <a:p>
            <a:r>
              <a:rPr lang="en-US" dirty="0" err="1"/>
              <a:t>Burj</a:t>
            </a:r>
            <a:r>
              <a:rPr lang="en-US" dirty="0"/>
              <a:t> Beitin (aerial view from the west)</a:t>
            </a:r>
          </a:p>
        </p:txBody>
      </p:sp>
      <p:sp>
        <p:nvSpPr>
          <p:cNvPr id="3" name="Text Placeholder 2"/>
          <p:cNvSpPr>
            <a:spLocks noGrp="1"/>
          </p:cNvSpPr>
          <p:nvPr>
            <p:ph type="body" sz="quarter" idx="12"/>
          </p:nvPr>
        </p:nvSpPr>
        <p:spPr/>
        <p:txBody>
          <a:bodyPr/>
          <a:lstStyle/>
          <a:p>
            <a:r>
              <a:rPr lang="en-US" dirty="0"/>
              <a:t>2:9</a:t>
            </a:r>
          </a:p>
        </p:txBody>
      </p:sp>
      <p:sp>
        <p:nvSpPr>
          <p:cNvPr id="4" name="Title 3"/>
          <p:cNvSpPr>
            <a:spLocks noGrp="1"/>
          </p:cNvSpPr>
          <p:nvPr>
            <p:ph type="title"/>
          </p:nvPr>
        </p:nvSpPr>
        <p:spPr/>
        <p:txBody>
          <a:bodyPr/>
          <a:lstStyle/>
          <a:p>
            <a:r>
              <a:rPr lang="en-US" dirty="0"/>
              <a:t>He made him king over Gilead, the </a:t>
            </a:r>
            <a:r>
              <a:rPr lang="en-US" dirty="0" err="1"/>
              <a:t>Ashurites</a:t>
            </a:r>
            <a:r>
              <a:rPr lang="en-US" dirty="0"/>
              <a:t>, Jezreel, Ephraim</a:t>
            </a:r>
          </a:p>
        </p:txBody>
      </p:sp>
    </p:spTree>
    <p:extLst>
      <p:ext uri="{BB962C8B-B14F-4D97-AF65-F5344CB8AC3E}">
        <p14:creationId xmlns:p14="http://schemas.microsoft.com/office/powerpoint/2010/main" val="36482018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“Benjamin Street” sign in Jerusalem</a:t>
            </a:r>
          </a:p>
        </p:txBody>
      </p:sp>
      <p:sp>
        <p:nvSpPr>
          <p:cNvPr id="3" name="Text Placeholder 2"/>
          <p:cNvSpPr>
            <a:spLocks noGrp="1"/>
          </p:cNvSpPr>
          <p:nvPr>
            <p:ph type="body" sz="quarter" idx="12"/>
          </p:nvPr>
        </p:nvSpPr>
        <p:spPr/>
        <p:txBody>
          <a:bodyPr/>
          <a:lstStyle/>
          <a:p>
            <a:r>
              <a:rPr lang="en-US" dirty="0"/>
              <a:t>2:9</a:t>
            </a:r>
          </a:p>
        </p:txBody>
      </p:sp>
      <p:sp>
        <p:nvSpPr>
          <p:cNvPr id="4" name="Title 3"/>
          <p:cNvSpPr>
            <a:spLocks noGrp="1"/>
          </p:cNvSpPr>
          <p:nvPr>
            <p:ph type="title"/>
          </p:nvPr>
        </p:nvSpPr>
        <p:spPr/>
        <p:txBody>
          <a:bodyPr/>
          <a:lstStyle/>
          <a:p>
            <a:r>
              <a:rPr lang="en-US" dirty="0"/>
              <a:t>He made him king over Gilead, the </a:t>
            </a:r>
            <a:r>
              <a:rPr lang="en-US" dirty="0" err="1"/>
              <a:t>Ashurites</a:t>
            </a:r>
            <a:r>
              <a:rPr lang="en-US" dirty="0"/>
              <a:t>, Jezreel, Ephraim, Benjamin</a:t>
            </a:r>
          </a:p>
        </p:txBody>
      </p:sp>
      <p:pic>
        <p:nvPicPr>
          <p:cNvPr id="6" name="Picture 5">
            <a:extLst>
              <a:ext uri="{FF2B5EF4-FFF2-40B4-BE49-F238E27FC236}">
                <a16:creationId xmlns:a16="http://schemas.microsoft.com/office/drawing/2014/main" id="{71C649E3-DAB3-4DAD-B77C-3542375AA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Tree>
    <p:extLst>
      <p:ext uri="{BB962C8B-B14F-4D97-AF65-F5344CB8AC3E}">
        <p14:creationId xmlns:p14="http://schemas.microsoft.com/office/powerpoint/2010/main" val="4035137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Road between Ephraim and Jericho (aerial view from the east)</a:t>
            </a:r>
          </a:p>
        </p:txBody>
      </p:sp>
      <p:sp>
        <p:nvSpPr>
          <p:cNvPr id="3" name="Text Placeholder 2"/>
          <p:cNvSpPr>
            <a:spLocks noGrp="1"/>
          </p:cNvSpPr>
          <p:nvPr>
            <p:ph type="body" sz="quarter" idx="12"/>
          </p:nvPr>
        </p:nvSpPr>
        <p:spPr/>
        <p:txBody>
          <a:bodyPr/>
          <a:lstStyle/>
          <a:p>
            <a:r>
              <a:rPr lang="en-US" dirty="0"/>
              <a:t>2:9</a:t>
            </a:r>
          </a:p>
        </p:txBody>
      </p:sp>
      <p:sp>
        <p:nvSpPr>
          <p:cNvPr id="4" name="Title 3"/>
          <p:cNvSpPr>
            <a:spLocks noGrp="1"/>
          </p:cNvSpPr>
          <p:nvPr>
            <p:ph type="title"/>
          </p:nvPr>
        </p:nvSpPr>
        <p:spPr/>
        <p:txBody>
          <a:bodyPr/>
          <a:lstStyle/>
          <a:p>
            <a:r>
              <a:rPr lang="en-US" dirty="0"/>
              <a:t>He made him king over Gilead, the </a:t>
            </a:r>
            <a:r>
              <a:rPr lang="en-US" dirty="0" err="1"/>
              <a:t>Ashurites</a:t>
            </a:r>
            <a:r>
              <a:rPr lang="en-US" dirty="0"/>
              <a:t>, Jezreel, Ephraim, Benjamin</a:t>
            </a:r>
          </a:p>
        </p:txBody>
      </p:sp>
      <p:pic>
        <p:nvPicPr>
          <p:cNvPr id="5" name="Picture 4" descr="Taiyibeh, Ophrah, Ephraim road from Jericho aerial from east, tb121704146-0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Tree>
    <p:extLst>
      <p:ext uri="{BB962C8B-B14F-4D97-AF65-F5344CB8AC3E}">
        <p14:creationId xmlns:p14="http://schemas.microsoft.com/office/powerpoint/2010/main" val="42283837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27" descr="Central Benjamin Plateau aerial from south">
            <a:extLst>
              <a:ext uri="{FF2B5EF4-FFF2-40B4-BE49-F238E27FC236}">
                <a16:creationId xmlns:a16="http://schemas.microsoft.com/office/drawing/2014/main" id="{EA88792F-C826-4656-B6C2-53FF84E60A61}"/>
              </a:ext>
            </a:extLst>
          </p:cNvPr>
          <p:cNvPicPr preferRelativeResize="0">
            <a:picLocks noChangeAspect="1" noChangeArrowheads="1"/>
          </p:cNvPicPr>
          <p:nvPr>
            <p:custDataLst>
              <p:tags r:id="rId1"/>
            </p:custDataLst>
          </p:nvPr>
        </p:nvPicPr>
        <p:blipFill>
          <a:blip r:embed="rId4" cstate="print"/>
          <a:srcRect/>
          <a:stretch>
            <a:fillRect/>
          </a:stretch>
        </p:blipFill>
        <p:spPr bwMode="auto">
          <a:xfrm>
            <a:off x="0" y="-1588"/>
            <a:ext cx="9144000" cy="6861176"/>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Central Benjamin Plateau (aerial view from the south)</a:t>
            </a:r>
          </a:p>
        </p:txBody>
      </p:sp>
      <p:sp>
        <p:nvSpPr>
          <p:cNvPr id="3" name="Text Placeholder 2"/>
          <p:cNvSpPr>
            <a:spLocks noGrp="1"/>
          </p:cNvSpPr>
          <p:nvPr>
            <p:ph type="body" sz="quarter" idx="12"/>
          </p:nvPr>
        </p:nvSpPr>
        <p:spPr/>
        <p:txBody>
          <a:bodyPr/>
          <a:lstStyle/>
          <a:p>
            <a:r>
              <a:rPr lang="en-US" dirty="0"/>
              <a:t>2:9</a:t>
            </a:r>
          </a:p>
        </p:txBody>
      </p:sp>
      <p:sp>
        <p:nvSpPr>
          <p:cNvPr id="4" name="Title 3"/>
          <p:cNvSpPr>
            <a:spLocks noGrp="1"/>
          </p:cNvSpPr>
          <p:nvPr>
            <p:ph type="title"/>
          </p:nvPr>
        </p:nvSpPr>
        <p:spPr/>
        <p:txBody>
          <a:bodyPr/>
          <a:lstStyle/>
          <a:p>
            <a:r>
              <a:rPr lang="en-US" dirty="0"/>
              <a:t>He made him king over Gilead, the </a:t>
            </a:r>
            <a:r>
              <a:rPr lang="en-US" dirty="0" err="1"/>
              <a:t>Ashurites</a:t>
            </a:r>
            <a:r>
              <a:rPr lang="en-US" dirty="0"/>
              <a:t>, Jezreel, Ephraim, Benjamin</a:t>
            </a:r>
          </a:p>
        </p:txBody>
      </p:sp>
    </p:spTree>
    <p:extLst>
      <p:ext uri="{BB962C8B-B14F-4D97-AF65-F5344CB8AC3E}">
        <p14:creationId xmlns:p14="http://schemas.microsoft.com/office/powerpoint/2010/main" val="7962888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27" descr="Central Benjamin Plateau aerial from south"/>
          <p:cNvPicPr preferRelativeResize="0">
            <a:picLocks noChangeAspect="1" noChangeArrowheads="1"/>
          </p:cNvPicPr>
          <p:nvPr>
            <p:custDataLst>
              <p:tags r:id="rId1"/>
            </p:custDataLst>
          </p:nvPr>
        </p:nvPicPr>
        <p:blipFill>
          <a:blip r:embed="rId4" cstate="print"/>
          <a:srcRect/>
          <a:stretch>
            <a:fillRect/>
          </a:stretch>
        </p:blipFill>
        <p:spPr bwMode="auto">
          <a:xfrm>
            <a:off x="0" y="-1588"/>
            <a:ext cx="9144000" cy="6861176"/>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Central Benjamin Plateau (aerial view from the south)</a:t>
            </a:r>
          </a:p>
        </p:txBody>
      </p:sp>
      <p:sp>
        <p:nvSpPr>
          <p:cNvPr id="3" name="Text Placeholder 2"/>
          <p:cNvSpPr>
            <a:spLocks noGrp="1"/>
          </p:cNvSpPr>
          <p:nvPr>
            <p:ph type="body" sz="quarter" idx="12"/>
          </p:nvPr>
        </p:nvSpPr>
        <p:spPr/>
        <p:txBody>
          <a:bodyPr/>
          <a:lstStyle/>
          <a:p>
            <a:r>
              <a:rPr lang="en-US" dirty="0"/>
              <a:t>2:9</a:t>
            </a:r>
          </a:p>
        </p:txBody>
      </p:sp>
      <p:sp>
        <p:nvSpPr>
          <p:cNvPr id="4" name="Title 3"/>
          <p:cNvSpPr>
            <a:spLocks noGrp="1"/>
          </p:cNvSpPr>
          <p:nvPr>
            <p:ph type="title"/>
          </p:nvPr>
        </p:nvSpPr>
        <p:spPr/>
        <p:txBody>
          <a:bodyPr/>
          <a:lstStyle/>
          <a:p>
            <a:r>
              <a:rPr lang="en-US" dirty="0"/>
              <a:t>He made him king over Gilead, the </a:t>
            </a:r>
            <a:r>
              <a:rPr lang="en-US" dirty="0" err="1"/>
              <a:t>Ashurites</a:t>
            </a:r>
            <a:r>
              <a:rPr lang="en-US" dirty="0"/>
              <a:t>, Jezreel, Ephraim, Benjamin</a:t>
            </a:r>
          </a:p>
        </p:txBody>
      </p:sp>
      <p:sp>
        <p:nvSpPr>
          <p:cNvPr id="46" name="Text Box 1030"/>
          <p:cNvSpPr txBox="1">
            <a:spLocks noChangeArrowheads="1"/>
          </p:cNvSpPr>
          <p:nvPr/>
        </p:nvSpPr>
        <p:spPr bwMode="auto">
          <a:xfrm>
            <a:off x="2895600" y="4191000"/>
            <a:ext cx="938077"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Gibeon</a:t>
            </a:r>
          </a:p>
        </p:txBody>
      </p:sp>
      <p:sp>
        <p:nvSpPr>
          <p:cNvPr id="48" name="Line 1033"/>
          <p:cNvSpPr>
            <a:spLocks noChangeShapeType="1"/>
          </p:cNvSpPr>
          <p:nvPr/>
        </p:nvSpPr>
        <p:spPr bwMode="auto">
          <a:xfrm>
            <a:off x="8610600" y="2438400"/>
            <a:ext cx="457200" cy="457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itchFamily="34" charset="0"/>
              <a:cs typeface="+mn-cs"/>
            </a:endParaRPr>
          </a:p>
        </p:txBody>
      </p:sp>
      <p:sp>
        <p:nvSpPr>
          <p:cNvPr id="49" name="Text Box 1034"/>
          <p:cNvSpPr txBox="1">
            <a:spLocks noChangeArrowheads="1"/>
          </p:cNvSpPr>
          <p:nvPr/>
        </p:nvSpPr>
        <p:spPr bwMode="auto">
          <a:xfrm>
            <a:off x="7924800" y="2057400"/>
            <a:ext cx="837089" cy="369332"/>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Ramah</a:t>
            </a:r>
          </a:p>
        </p:txBody>
      </p:sp>
      <p:sp>
        <p:nvSpPr>
          <p:cNvPr id="6" name="Freeform 5"/>
          <p:cNvSpPr/>
          <p:nvPr/>
        </p:nvSpPr>
        <p:spPr>
          <a:xfrm>
            <a:off x="-28222" y="1769108"/>
            <a:ext cx="9129889" cy="1194225"/>
          </a:xfrm>
          <a:custGeom>
            <a:avLst/>
            <a:gdLst>
              <a:gd name="connsiteX0" fmla="*/ 9129889 w 9129889"/>
              <a:gd name="connsiteY0" fmla="*/ 112612 h 1424945"/>
              <a:gd name="connsiteX1" fmla="*/ 6039555 w 9129889"/>
              <a:gd name="connsiteY1" fmla="*/ 13834 h 1424945"/>
              <a:gd name="connsiteX2" fmla="*/ 3612444 w 9129889"/>
              <a:gd name="connsiteY2" fmla="*/ 380723 h 1424945"/>
              <a:gd name="connsiteX3" fmla="*/ 0 w 9129889"/>
              <a:gd name="connsiteY3" fmla="*/ 1424945 h 1424945"/>
              <a:gd name="connsiteX0" fmla="*/ 9129889 w 9129889"/>
              <a:gd name="connsiteY0" fmla="*/ 8727 h 1321060"/>
              <a:gd name="connsiteX1" fmla="*/ 6300812 w 9129889"/>
              <a:gd name="connsiteY1" fmla="*/ 374406 h 1321060"/>
              <a:gd name="connsiteX2" fmla="*/ 3612444 w 9129889"/>
              <a:gd name="connsiteY2" fmla="*/ 276838 h 1321060"/>
              <a:gd name="connsiteX3" fmla="*/ 0 w 9129889"/>
              <a:gd name="connsiteY3" fmla="*/ 1321060 h 1321060"/>
              <a:gd name="connsiteX0" fmla="*/ 9129889 w 9129889"/>
              <a:gd name="connsiteY0" fmla="*/ 10896 h 1323229"/>
              <a:gd name="connsiteX1" fmla="*/ 6300812 w 9129889"/>
              <a:gd name="connsiteY1" fmla="*/ 376575 h 1323229"/>
              <a:gd name="connsiteX2" fmla="*/ 2146501 w 9129889"/>
              <a:gd name="connsiteY2" fmla="*/ 830550 h 1323229"/>
              <a:gd name="connsiteX3" fmla="*/ 0 w 9129889"/>
              <a:gd name="connsiteY3" fmla="*/ 1323229 h 1323229"/>
              <a:gd name="connsiteX0" fmla="*/ 9129889 w 9129889"/>
              <a:gd name="connsiteY0" fmla="*/ 8232 h 1320565"/>
              <a:gd name="connsiteX1" fmla="*/ 5749269 w 9129889"/>
              <a:gd name="connsiteY1" fmla="*/ 490025 h 1320565"/>
              <a:gd name="connsiteX2" fmla="*/ 2146501 w 9129889"/>
              <a:gd name="connsiteY2" fmla="*/ 827886 h 1320565"/>
              <a:gd name="connsiteX3" fmla="*/ 0 w 9129889"/>
              <a:gd name="connsiteY3" fmla="*/ 1320565 h 1320565"/>
              <a:gd name="connsiteX0" fmla="*/ 9129889 w 9129889"/>
              <a:gd name="connsiteY0" fmla="*/ 11892 h 1150054"/>
              <a:gd name="connsiteX1" fmla="*/ 5749269 w 9129889"/>
              <a:gd name="connsiteY1" fmla="*/ 319514 h 1150054"/>
              <a:gd name="connsiteX2" fmla="*/ 2146501 w 9129889"/>
              <a:gd name="connsiteY2" fmla="*/ 657375 h 1150054"/>
              <a:gd name="connsiteX3" fmla="*/ 0 w 9129889"/>
              <a:gd name="connsiteY3" fmla="*/ 1150054 h 1150054"/>
              <a:gd name="connsiteX0" fmla="*/ 9129889 w 9129889"/>
              <a:gd name="connsiteY0" fmla="*/ 56063 h 1194225"/>
              <a:gd name="connsiteX1" fmla="*/ 5749269 w 9129889"/>
              <a:gd name="connsiteY1" fmla="*/ 363685 h 1194225"/>
              <a:gd name="connsiteX2" fmla="*/ 2146501 w 9129889"/>
              <a:gd name="connsiteY2" fmla="*/ 701546 h 1194225"/>
              <a:gd name="connsiteX3" fmla="*/ 0 w 9129889"/>
              <a:gd name="connsiteY3" fmla="*/ 1194225 h 1194225"/>
            </a:gdLst>
            <a:ahLst/>
            <a:cxnLst>
              <a:cxn ang="0">
                <a:pos x="connsiteX0" y="connsiteY0"/>
              </a:cxn>
              <a:cxn ang="0">
                <a:pos x="connsiteX1" y="connsiteY1"/>
              </a:cxn>
              <a:cxn ang="0">
                <a:pos x="connsiteX2" y="connsiteY2"/>
              </a:cxn>
              <a:cxn ang="0">
                <a:pos x="connsiteX3" y="connsiteY3"/>
              </a:cxn>
            </a:cxnLst>
            <a:rect l="l" t="t" r="r" b="b"/>
            <a:pathLst>
              <a:path w="9129889" h="1194225">
                <a:moveTo>
                  <a:pt x="9129889" y="56063"/>
                </a:moveTo>
                <a:cubicBezTo>
                  <a:pt x="7609081" y="-146297"/>
                  <a:pt x="6913167" y="256105"/>
                  <a:pt x="5749269" y="363685"/>
                </a:cubicBezTo>
                <a:cubicBezTo>
                  <a:pt x="4585371" y="471265"/>
                  <a:pt x="3153093" y="466361"/>
                  <a:pt x="2146501" y="701546"/>
                </a:cubicBezTo>
                <a:cubicBezTo>
                  <a:pt x="1139909" y="936731"/>
                  <a:pt x="627944" y="1010781"/>
                  <a:pt x="0" y="1194225"/>
                </a:cubicBezTo>
              </a:path>
            </a:pathLst>
          </a:custGeom>
          <a:noFill/>
          <a:ln w="22225" cap="flat" cmpd="sng" algn="ctr">
            <a:solidFill>
              <a:srgbClr val="FFFF00"/>
            </a:solidFill>
            <a:prstDash val="dash"/>
            <a:round/>
            <a:headEnd type="none" w="med" len="med"/>
            <a:tailEnd type="none" w="med" len="med"/>
          </a:ln>
          <a:effectLst>
            <a:glow rad="50800">
              <a:srgbClr val="000000">
                <a:alpha val="60000"/>
              </a:srgbClr>
            </a:glow>
          </a:effectLst>
        </p:spPr>
        <p:txBody>
          <a:bodyPr/>
          <a:lstStyle/>
          <a:p>
            <a:endParaRPr lang="en-US" kern="0">
              <a:solidFill>
                <a:sysClr val="windowText" lastClr="000000"/>
              </a:solidFill>
              <a:latin typeface="Calibri" pitchFamily="34" charset="0"/>
            </a:endParaRPr>
          </a:p>
        </p:txBody>
      </p:sp>
      <p:sp>
        <p:nvSpPr>
          <p:cNvPr id="60" name="Text Box 1032"/>
          <p:cNvSpPr txBox="1">
            <a:spLocks noChangeArrowheads="1"/>
          </p:cNvSpPr>
          <p:nvPr/>
        </p:nvSpPr>
        <p:spPr bwMode="auto">
          <a:xfrm>
            <a:off x="7900416" y="1387542"/>
            <a:ext cx="349776" cy="338554"/>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Ai</a:t>
            </a:r>
          </a:p>
        </p:txBody>
      </p:sp>
      <p:sp>
        <p:nvSpPr>
          <p:cNvPr id="25" name="Text Box 1036"/>
          <p:cNvSpPr txBox="1">
            <a:spLocks noChangeArrowheads="1"/>
          </p:cNvSpPr>
          <p:nvPr/>
        </p:nvSpPr>
        <p:spPr bwMode="auto">
          <a:xfrm>
            <a:off x="636449" y="1943160"/>
            <a:ext cx="1173769" cy="400110"/>
          </a:xfrm>
          <a:prstGeom prst="rect">
            <a:avLst/>
          </a:prstGeom>
          <a:noFill/>
          <a:ln w="9525">
            <a:noFill/>
            <a:miter lim="800000"/>
            <a:headEnd/>
            <a:tailEnd/>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00"/>
                </a:solidFill>
                <a:effectLst>
                  <a:glow rad="76200">
                    <a:srgbClr val="000000">
                      <a:alpha val="60000"/>
                    </a:srgbClr>
                  </a:glow>
                </a:effectLst>
                <a:uLnTx/>
                <a:uFillTx/>
                <a:latin typeface="Calibri" pitchFamily="34" charset="0"/>
                <a:cs typeface="Calibri" pitchFamily="34" charset="0"/>
              </a:rPr>
              <a:t>EPHRAIM</a:t>
            </a:r>
          </a:p>
        </p:txBody>
      </p:sp>
      <p:sp>
        <p:nvSpPr>
          <p:cNvPr id="26" name="Text Box 1036"/>
          <p:cNvSpPr txBox="1">
            <a:spLocks noChangeArrowheads="1"/>
          </p:cNvSpPr>
          <p:nvPr/>
        </p:nvSpPr>
        <p:spPr bwMode="auto">
          <a:xfrm>
            <a:off x="2149376" y="2438400"/>
            <a:ext cx="1294620" cy="400110"/>
          </a:xfrm>
          <a:prstGeom prst="rect">
            <a:avLst/>
          </a:prstGeom>
          <a:noFill/>
          <a:ln w="9525">
            <a:noFill/>
            <a:miter lim="800000"/>
            <a:headEnd/>
            <a:tailEnd/>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00"/>
                </a:solidFill>
                <a:effectLst>
                  <a:glow rad="76200">
                    <a:srgbClr val="000000">
                      <a:alpha val="60000"/>
                    </a:srgbClr>
                  </a:glow>
                </a:effectLst>
                <a:uLnTx/>
                <a:uFillTx/>
                <a:latin typeface="Calibri" pitchFamily="34" charset="0"/>
                <a:cs typeface="Calibri" pitchFamily="34" charset="0"/>
              </a:rPr>
              <a:t>BENJAMIN</a:t>
            </a:r>
          </a:p>
        </p:txBody>
      </p:sp>
      <p:sp>
        <p:nvSpPr>
          <p:cNvPr id="21" name="Text Box 1032"/>
          <p:cNvSpPr txBox="1">
            <a:spLocks noChangeArrowheads="1"/>
          </p:cNvSpPr>
          <p:nvPr/>
        </p:nvSpPr>
        <p:spPr bwMode="auto">
          <a:xfrm>
            <a:off x="6358713" y="2362200"/>
            <a:ext cx="880369" cy="369332"/>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Mizpah</a:t>
            </a:r>
            <a:endParaRPr kumimoji="0" lang="en-US"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29" name="Text Box 1032"/>
          <p:cNvSpPr txBox="1">
            <a:spLocks noChangeArrowheads="1"/>
          </p:cNvSpPr>
          <p:nvPr/>
        </p:nvSpPr>
        <p:spPr bwMode="auto">
          <a:xfrm>
            <a:off x="4929654" y="1332522"/>
            <a:ext cx="792205" cy="369332"/>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Bethel</a:t>
            </a:r>
          </a:p>
        </p:txBody>
      </p:sp>
      <p:sp>
        <p:nvSpPr>
          <p:cNvPr id="30" name="Line 1037"/>
          <p:cNvSpPr>
            <a:spLocks noChangeShapeType="1"/>
          </p:cNvSpPr>
          <p:nvPr/>
        </p:nvSpPr>
        <p:spPr bwMode="auto">
          <a:xfrm flipH="1" flipV="1">
            <a:off x="6055156" y="2235684"/>
            <a:ext cx="345643" cy="326571"/>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itchFamily="34" charset="0"/>
              <a:cs typeface="+mn-cs"/>
            </a:endParaRPr>
          </a:p>
        </p:txBody>
      </p:sp>
    </p:spTree>
    <p:extLst>
      <p:ext uri="{BB962C8B-B14F-4D97-AF65-F5344CB8AC3E}">
        <p14:creationId xmlns:p14="http://schemas.microsoft.com/office/powerpoint/2010/main" val="136209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ebron from west, mat05912.jpg"/>
          <p:cNvPicPr>
            <a:picLocks noChangeAspect="1"/>
          </p:cNvPicPr>
          <p:nvPr/>
        </p:nvPicPr>
        <p:blipFill rotWithShape="1">
          <a:blip r:embed="rId3">
            <a:extLst>
              <a:ext uri="{28A0092B-C50C-407E-A947-70E740481C1C}">
                <a14:useLocalDpi xmlns:a14="http://schemas.microsoft.com/office/drawing/2010/main" val="0"/>
              </a:ext>
            </a:extLst>
          </a:blip>
          <a:srcRect l="2180" r="3413"/>
          <a:stretch/>
        </p:blipFill>
        <p:spPr>
          <a:xfrm>
            <a:off x="1" y="369332"/>
            <a:ext cx="9144000" cy="6150340"/>
          </a:xfrm>
          <a:prstGeom prst="rect">
            <a:avLst/>
          </a:prstGeom>
        </p:spPr>
      </p:pic>
      <p:sp>
        <p:nvSpPr>
          <p:cNvPr id="2" name="Text Placeholder 1"/>
          <p:cNvSpPr>
            <a:spLocks noGrp="1"/>
          </p:cNvSpPr>
          <p:nvPr>
            <p:ph type="body" sz="quarter" idx="10"/>
          </p:nvPr>
        </p:nvSpPr>
        <p:spPr/>
        <p:txBody>
          <a:bodyPr/>
          <a:lstStyle/>
          <a:p>
            <a:r>
              <a:rPr lang="en-US" dirty="0"/>
              <a:t>Hebron (from the west)</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And David said, “Where shall I go up?” And He said, “To Hebron”</a:t>
            </a:r>
          </a:p>
        </p:txBody>
      </p:sp>
    </p:spTree>
    <p:extLst>
      <p:ext uri="{BB962C8B-B14F-4D97-AF65-F5344CB8AC3E}">
        <p14:creationId xmlns:p14="http://schemas.microsoft.com/office/powerpoint/2010/main" val="30256985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echem, Tell Balata, from Mount Gerizim, tb070507673-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760"/>
            <a:ext cx="9144000" cy="6126480"/>
          </a:xfrm>
          <a:prstGeom prst="rect">
            <a:avLst/>
          </a:prstGeom>
        </p:spPr>
      </p:pic>
      <p:sp>
        <p:nvSpPr>
          <p:cNvPr id="2" name="Text Placeholder 1"/>
          <p:cNvSpPr>
            <a:spLocks noGrp="1"/>
          </p:cNvSpPr>
          <p:nvPr>
            <p:ph type="body" sz="quarter" idx="10"/>
          </p:nvPr>
        </p:nvSpPr>
        <p:spPr/>
        <p:txBody>
          <a:bodyPr/>
          <a:lstStyle/>
          <a:p>
            <a:r>
              <a:rPr lang="en-US" dirty="0"/>
              <a:t>Shechem, modern Tell Balata (from Mount Gerizim)</a:t>
            </a:r>
          </a:p>
        </p:txBody>
      </p:sp>
      <p:sp>
        <p:nvSpPr>
          <p:cNvPr id="3" name="Text Placeholder 2"/>
          <p:cNvSpPr>
            <a:spLocks noGrp="1"/>
          </p:cNvSpPr>
          <p:nvPr>
            <p:ph type="body" sz="quarter" idx="12"/>
          </p:nvPr>
        </p:nvSpPr>
        <p:spPr/>
        <p:txBody>
          <a:bodyPr/>
          <a:lstStyle/>
          <a:p>
            <a:r>
              <a:rPr lang="en-US" dirty="0"/>
              <a:t>2:9</a:t>
            </a:r>
          </a:p>
        </p:txBody>
      </p:sp>
      <p:sp>
        <p:nvSpPr>
          <p:cNvPr id="4" name="Title 3"/>
          <p:cNvSpPr>
            <a:spLocks noGrp="1"/>
          </p:cNvSpPr>
          <p:nvPr>
            <p:ph type="title"/>
          </p:nvPr>
        </p:nvSpPr>
        <p:spPr/>
        <p:txBody>
          <a:bodyPr/>
          <a:lstStyle/>
          <a:p>
            <a:r>
              <a:rPr lang="en-US" dirty="0"/>
              <a:t>He made him king over Gilead, the </a:t>
            </a:r>
            <a:r>
              <a:rPr lang="en-US" dirty="0" err="1"/>
              <a:t>Ashurites</a:t>
            </a:r>
            <a:r>
              <a:rPr lang="en-US" dirty="0"/>
              <a:t>, Jezreel, Ephraim, Benjamin, and over all Israel</a:t>
            </a:r>
          </a:p>
        </p:txBody>
      </p:sp>
    </p:spTree>
    <p:extLst>
      <p:ext uri="{BB962C8B-B14F-4D97-AF65-F5344CB8AC3E}">
        <p14:creationId xmlns:p14="http://schemas.microsoft.com/office/powerpoint/2010/main" val="38835577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cuments\Bolen\03 Museums 2014\Israel Museums\Israel Museum\Iron Age Inscriptions\Tel Dan Inscription, closeup of House of David, tb032014247.jpg"/>
          <p:cNvPicPr>
            <a:picLocks noChangeAspect="1" noChangeArrowheads="1"/>
          </p:cNvPicPr>
          <p:nvPr/>
        </p:nvPicPr>
        <p:blipFill rotWithShape="1">
          <a:blip r:embed="rId3">
            <a:extLst>
              <a:ext uri="{28A0092B-C50C-407E-A947-70E740481C1C}">
                <a14:useLocalDpi xmlns:a14="http://schemas.microsoft.com/office/drawing/2010/main" val="0"/>
              </a:ext>
            </a:extLst>
          </a:blip>
          <a:srcRect r="20000" b="9434"/>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a:xfrm>
            <a:off x="0" y="6519672"/>
            <a:ext cx="8074152" cy="338554"/>
          </a:xfrm>
          <a:solidFill>
            <a:schemeClr val="bg1"/>
          </a:solidFill>
        </p:spPr>
        <p:txBody>
          <a:bodyPr/>
          <a:lstStyle/>
          <a:p>
            <a:r>
              <a:rPr lang="en-US" dirty="0"/>
              <a:t>Tel Dan Inscription, close-up of “King of Israel,” circa 830 BC</a:t>
            </a:r>
          </a:p>
        </p:txBody>
      </p:sp>
      <p:sp>
        <p:nvSpPr>
          <p:cNvPr id="3" name="Text Placeholder 2"/>
          <p:cNvSpPr>
            <a:spLocks noGrp="1"/>
          </p:cNvSpPr>
          <p:nvPr>
            <p:ph type="body" sz="quarter" idx="12"/>
          </p:nvPr>
        </p:nvSpPr>
        <p:spPr>
          <a:solidFill>
            <a:schemeClr val="bg1"/>
          </a:solidFill>
        </p:spPr>
        <p:txBody>
          <a:bodyPr/>
          <a:lstStyle/>
          <a:p>
            <a:r>
              <a:rPr lang="en-US" dirty="0"/>
              <a:t>2:10</a:t>
            </a:r>
          </a:p>
        </p:txBody>
      </p:sp>
      <p:sp>
        <p:nvSpPr>
          <p:cNvPr id="4" name="Title 3"/>
          <p:cNvSpPr>
            <a:spLocks noGrp="1"/>
          </p:cNvSpPr>
          <p:nvPr>
            <p:ph type="title"/>
          </p:nvPr>
        </p:nvSpPr>
        <p:spPr>
          <a:xfrm>
            <a:off x="0" y="0"/>
            <a:ext cx="9144000" cy="369332"/>
          </a:xfrm>
          <a:solidFill>
            <a:schemeClr val="bg1"/>
          </a:solidFill>
        </p:spPr>
        <p:txBody>
          <a:bodyPr/>
          <a:lstStyle/>
          <a:p>
            <a:r>
              <a:rPr lang="en-US" dirty="0" err="1"/>
              <a:t>Ish-bosheth</a:t>
            </a:r>
            <a:r>
              <a:rPr lang="en-US" dirty="0"/>
              <a:t>, Saul’s son, was forty years old when he became king over Israel</a:t>
            </a:r>
          </a:p>
        </p:txBody>
      </p:sp>
    </p:spTree>
    <p:extLst>
      <p:ext uri="{BB962C8B-B14F-4D97-AF65-F5344CB8AC3E}">
        <p14:creationId xmlns:p14="http://schemas.microsoft.com/office/powerpoint/2010/main" val="21521828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0" y="0"/>
            <a:chExt cx="9144000" cy="6858000"/>
          </a:xfrm>
        </p:grpSpPr>
        <p:pic>
          <p:nvPicPr>
            <p:cNvPr id="3074" name="Picture 2" descr="C:\Users\Kris\Documents\Bolen\03 Museums 2014\Israel Museums\Israel Museum\Iron Age Inscriptions\Tel Dan Inscription, closeup of House of David, tb032014247.jpg"/>
            <p:cNvPicPr>
              <a:picLocks noChangeAspect="1" noChangeArrowheads="1"/>
            </p:cNvPicPr>
            <p:nvPr/>
          </p:nvPicPr>
          <p:blipFill rotWithShape="1">
            <a:blip r:embed="rId3">
              <a:extLst>
                <a:ext uri="{28A0092B-C50C-407E-A947-70E740481C1C}">
                  <a14:useLocalDpi xmlns:a14="http://schemas.microsoft.com/office/drawing/2010/main" val="0"/>
                </a:ext>
              </a:extLst>
            </a:blip>
            <a:srcRect r="20000" b="9434"/>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p:cNvSpPr/>
            <p:nvPr/>
          </p:nvSpPr>
          <p:spPr>
            <a:xfrm>
              <a:off x="6081713" y="3184800"/>
              <a:ext cx="366712" cy="300958"/>
            </a:xfrm>
            <a:custGeom>
              <a:avLst/>
              <a:gdLst>
                <a:gd name="connsiteX0" fmla="*/ 0 w 366712"/>
                <a:gd name="connsiteY0" fmla="*/ 33337 h 290512"/>
                <a:gd name="connsiteX1" fmla="*/ 219075 w 366712"/>
                <a:gd name="connsiteY1" fmla="*/ 0 h 290512"/>
                <a:gd name="connsiteX2" fmla="*/ 204787 w 366712"/>
                <a:gd name="connsiteY2" fmla="*/ 104775 h 290512"/>
                <a:gd name="connsiteX3" fmla="*/ 85725 w 366712"/>
                <a:gd name="connsiteY3" fmla="*/ 142875 h 290512"/>
                <a:gd name="connsiteX4" fmla="*/ 214312 w 366712"/>
                <a:gd name="connsiteY4" fmla="*/ 104775 h 290512"/>
                <a:gd name="connsiteX5" fmla="*/ 133350 w 366712"/>
                <a:gd name="connsiteY5" fmla="*/ 276225 h 290512"/>
                <a:gd name="connsiteX6" fmla="*/ 280987 w 366712"/>
                <a:gd name="connsiteY6" fmla="*/ 290512 h 290512"/>
                <a:gd name="connsiteX7" fmla="*/ 366712 w 366712"/>
                <a:gd name="connsiteY7" fmla="*/ 204787 h 290512"/>
                <a:gd name="connsiteX0" fmla="*/ 0 w 366712"/>
                <a:gd name="connsiteY0" fmla="*/ 33337 h 290512"/>
                <a:gd name="connsiteX1" fmla="*/ 219075 w 366712"/>
                <a:gd name="connsiteY1" fmla="*/ 0 h 290512"/>
                <a:gd name="connsiteX2" fmla="*/ 204787 w 366712"/>
                <a:gd name="connsiteY2" fmla="*/ 104775 h 290512"/>
                <a:gd name="connsiteX3" fmla="*/ 85725 w 366712"/>
                <a:gd name="connsiteY3" fmla="*/ 142875 h 290512"/>
                <a:gd name="connsiteX4" fmla="*/ 204787 w 366712"/>
                <a:gd name="connsiteY4" fmla="*/ 104775 h 290512"/>
                <a:gd name="connsiteX5" fmla="*/ 133350 w 366712"/>
                <a:gd name="connsiteY5" fmla="*/ 276225 h 290512"/>
                <a:gd name="connsiteX6" fmla="*/ 280987 w 366712"/>
                <a:gd name="connsiteY6" fmla="*/ 290512 h 290512"/>
                <a:gd name="connsiteX7" fmla="*/ 366712 w 366712"/>
                <a:gd name="connsiteY7" fmla="*/ 204787 h 290512"/>
                <a:gd name="connsiteX0" fmla="*/ 0 w 366712"/>
                <a:gd name="connsiteY0" fmla="*/ 33337 h 299645"/>
                <a:gd name="connsiteX1" fmla="*/ 219075 w 366712"/>
                <a:gd name="connsiteY1" fmla="*/ 0 h 299645"/>
                <a:gd name="connsiteX2" fmla="*/ 204787 w 366712"/>
                <a:gd name="connsiteY2" fmla="*/ 104775 h 299645"/>
                <a:gd name="connsiteX3" fmla="*/ 85725 w 366712"/>
                <a:gd name="connsiteY3" fmla="*/ 142875 h 299645"/>
                <a:gd name="connsiteX4" fmla="*/ 204787 w 366712"/>
                <a:gd name="connsiteY4" fmla="*/ 104775 h 299645"/>
                <a:gd name="connsiteX5" fmla="*/ 133350 w 366712"/>
                <a:gd name="connsiteY5" fmla="*/ 276225 h 299645"/>
                <a:gd name="connsiteX6" fmla="*/ 280987 w 366712"/>
                <a:gd name="connsiteY6" fmla="*/ 290512 h 299645"/>
                <a:gd name="connsiteX7" fmla="*/ 366712 w 366712"/>
                <a:gd name="connsiteY7" fmla="*/ 204787 h 299645"/>
                <a:gd name="connsiteX0" fmla="*/ 0 w 366712"/>
                <a:gd name="connsiteY0" fmla="*/ 34650 h 300958"/>
                <a:gd name="connsiteX1" fmla="*/ 219075 w 366712"/>
                <a:gd name="connsiteY1" fmla="*/ 1313 h 300958"/>
                <a:gd name="connsiteX2" fmla="*/ 204787 w 366712"/>
                <a:gd name="connsiteY2" fmla="*/ 106088 h 300958"/>
                <a:gd name="connsiteX3" fmla="*/ 85725 w 366712"/>
                <a:gd name="connsiteY3" fmla="*/ 144188 h 300958"/>
                <a:gd name="connsiteX4" fmla="*/ 204787 w 366712"/>
                <a:gd name="connsiteY4" fmla="*/ 106088 h 300958"/>
                <a:gd name="connsiteX5" fmla="*/ 133350 w 366712"/>
                <a:gd name="connsiteY5" fmla="*/ 277538 h 300958"/>
                <a:gd name="connsiteX6" fmla="*/ 280987 w 366712"/>
                <a:gd name="connsiteY6" fmla="*/ 291825 h 300958"/>
                <a:gd name="connsiteX7" fmla="*/ 366712 w 366712"/>
                <a:gd name="connsiteY7" fmla="*/ 206100 h 300958"/>
                <a:gd name="connsiteX0" fmla="*/ 0 w 366712"/>
                <a:gd name="connsiteY0" fmla="*/ 34650 h 300958"/>
                <a:gd name="connsiteX1" fmla="*/ 207169 w 366712"/>
                <a:gd name="connsiteY1" fmla="*/ 1313 h 300958"/>
                <a:gd name="connsiteX2" fmla="*/ 204787 w 366712"/>
                <a:gd name="connsiteY2" fmla="*/ 106088 h 300958"/>
                <a:gd name="connsiteX3" fmla="*/ 85725 w 366712"/>
                <a:gd name="connsiteY3" fmla="*/ 144188 h 300958"/>
                <a:gd name="connsiteX4" fmla="*/ 204787 w 366712"/>
                <a:gd name="connsiteY4" fmla="*/ 106088 h 300958"/>
                <a:gd name="connsiteX5" fmla="*/ 133350 w 366712"/>
                <a:gd name="connsiteY5" fmla="*/ 277538 h 300958"/>
                <a:gd name="connsiteX6" fmla="*/ 280987 w 366712"/>
                <a:gd name="connsiteY6" fmla="*/ 291825 h 300958"/>
                <a:gd name="connsiteX7" fmla="*/ 366712 w 366712"/>
                <a:gd name="connsiteY7" fmla="*/ 206100 h 300958"/>
                <a:gd name="connsiteX0" fmla="*/ 0 w 366712"/>
                <a:gd name="connsiteY0" fmla="*/ 34650 h 300958"/>
                <a:gd name="connsiteX1" fmla="*/ 207169 w 366712"/>
                <a:gd name="connsiteY1" fmla="*/ 1313 h 300958"/>
                <a:gd name="connsiteX2" fmla="*/ 204787 w 366712"/>
                <a:gd name="connsiteY2" fmla="*/ 106088 h 300958"/>
                <a:gd name="connsiteX3" fmla="*/ 85725 w 366712"/>
                <a:gd name="connsiteY3" fmla="*/ 144188 h 300958"/>
                <a:gd name="connsiteX4" fmla="*/ 204787 w 366712"/>
                <a:gd name="connsiteY4" fmla="*/ 106088 h 300958"/>
                <a:gd name="connsiteX5" fmla="*/ 133350 w 366712"/>
                <a:gd name="connsiteY5" fmla="*/ 277538 h 300958"/>
                <a:gd name="connsiteX6" fmla="*/ 280987 w 366712"/>
                <a:gd name="connsiteY6" fmla="*/ 291825 h 300958"/>
                <a:gd name="connsiteX7" fmla="*/ 366712 w 366712"/>
                <a:gd name="connsiteY7" fmla="*/ 206100 h 300958"/>
                <a:gd name="connsiteX0" fmla="*/ 0 w 366712"/>
                <a:gd name="connsiteY0" fmla="*/ 34650 h 300958"/>
                <a:gd name="connsiteX1" fmla="*/ 207169 w 366712"/>
                <a:gd name="connsiteY1" fmla="*/ 1313 h 300958"/>
                <a:gd name="connsiteX2" fmla="*/ 204787 w 366712"/>
                <a:gd name="connsiteY2" fmla="*/ 106088 h 300958"/>
                <a:gd name="connsiteX3" fmla="*/ 85725 w 366712"/>
                <a:gd name="connsiteY3" fmla="*/ 144188 h 300958"/>
                <a:gd name="connsiteX4" fmla="*/ 204787 w 366712"/>
                <a:gd name="connsiteY4" fmla="*/ 106088 h 300958"/>
                <a:gd name="connsiteX5" fmla="*/ 133350 w 366712"/>
                <a:gd name="connsiteY5" fmla="*/ 277538 h 300958"/>
                <a:gd name="connsiteX6" fmla="*/ 280987 w 366712"/>
                <a:gd name="connsiteY6" fmla="*/ 291825 h 300958"/>
                <a:gd name="connsiteX7" fmla="*/ 366712 w 366712"/>
                <a:gd name="connsiteY7" fmla="*/ 206100 h 30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712" h="300958">
                  <a:moveTo>
                    <a:pt x="0" y="34650"/>
                  </a:moveTo>
                  <a:cubicBezTo>
                    <a:pt x="73025" y="23538"/>
                    <a:pt x="174626" y="-6625"/>
                    <a:pt x="207169" y="1313"/>
                  </a:cubicBezTo>
                  <a:cubicBezTo>
                    <a:pt x="232569" y="24332"/>
                    <a:pt x="205581" y="71163"/>
                    <a:pt x="204787" y="106088"/>
                  </a:cubicBezTo>
                  <a:lnTo>
                    <a:pt x="85725" y="144188"/>
                  </a:lnTo>
                  <a:lnTo>
                    <a:pt x="204787" y="106088"/>
                  </a:lnTo>
                  <a:lnTo>
                    <a:pt x="133350" y="277538"/>
                  </a:lnTo>
                  <a:cubicBezTo>
                    <a:pt x="119856" y="308494"/>
                    <a:pt x="242093" y="303731"/>
                    <a:pt x="280987" y="291825"/>
                  </a:cubicBezTo>
                  <a:cubicBezTo>
                    <a:pt x="319881" y="279919"/>
                    <a:pt x="338137" y="234675"/>
                    <a:pt x="366712" y="206100"/>
                  </a:cubicBezTo>
                </a:path>
              </a:pathLst>
            </a:custGeom>
            <a:noFill/>
            <a:ln cap="rnd">
              <a:solidFill>
                <a:srgbClr val="FEFF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548313" y="3252788"/>
              <a:ext cx="442912" cy="204787"/>
            </a:xfrm>
            <a:custGeom>
              <a:avLst/>
              <a:gdLst>
                <a:gd name="connsiteX0" fmla="*/ 442912 w 442912"/>
                <a:gd name="connsiteY0" fmla="*/ 0 h 204787"/>
                <a:gd name="connsiteX1" fmla="*/ 314325 w 442912"/>
                <a:gd name="connsiteY1" fmla="*/ 204787 h 204787"/>
                <a:gd name="connsiteX2" fmla="*/ 190500 w 442912"/>
                <a:gd name="connsiteY2" fmla="*/ 71437 h 204787"/>
                <a:gd name="connsiteX3" fmla="*/ 57150 w 442912"/>
                <a:gd name="connsiteY3" fmla="*/ 195262 h 204787"/>
                <a:gd name="connsiteX4" fmla="*/ 0 w 442912"/>
                <a:gd name="connsiteY4" fmla="*/ 71437 h 20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912" h="204787">
                  <a:moveTo>
                    <a:pt x="442912" y="0"/>
                  </a:moveTo>
                  <a:lnTo>
                    <a:pt x="314325" y="204787"/>
                  </a:lnTo>
                  <a:lnTo>
                    <a:pt x="190500" y="71437"/>
                  </a:lnTo>
                  <a:lnTo>
                    <a:pt x="57150" y="195262"/>
                  </a:lnTo>
                  <a:lnTo>
                    <a:pt x="0" y="71437"/>
                  </a:lnTo>
                </a:path>
              </a:pathLst>
            </a:custGeom>
            <a:noFill/>
            <a:ln cap="rnd">
              <a:solidFill>
                <a:srgbClr val="FEFF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186363" y="3257550"/>
              <a:ext cx="328612" cy="547688"/>
            </a:xfrm>
            <a:custGeom>
              <a:avLst/>
              <a:gdLst>
                <a:gd name="connsiteX0" fmla="*/ 328612 w 328612"/>
                <a:gd name="connsiteY0" fmla="*/ 547688 h 547688"/>
                <a:gd name="connsiteX1" fmla="*/ 266700 w 328612"/>
                <a:gd name="connsiteY1" fmla="*/ 200025 h 547688"/>
                <a:gd name="connsiteX2" fmla="*/ 185737 w 328612"/>
                <a:gd name="connsiteY2" fmla="*/ 0 h 547688"/>
                <a:gd name="connsiteX3" fmla="*/ 0 w 328612"/>
                <a:gd name="connsiteY3" fmla="*/ 204788 h 547688"/>
                <a:gd name="connsiteX4" fmla="*/ 252412 w 328612"/>
                <a:gd name="connsiteY4" fmla="*/ 200025 h 547688"/>
                <a:gd name="connsiteX0" fmla="*/ 328612 w 328612"/>
                <a:gd name="connsiteY0" fmla="*/ 547692 h 547692"/>
                <a:gd name="connsiteX1" fmla="*/ 266700 w 328612"/>
                <a:gd name="connsiteY1" fmla="*/ 200029 h 547692"/>
                <a:gd name="connsiteX2" fmla="*/ 185737 w 328612"/>
                <a:gd name="connsiteY2" fmla="*/ 4 h 547692"/>
                <a:gd name="connsiteX3" fmla="*/ 0 w 328612"/>
                <a:gd name="connsiteY3" fmla="*/ 204792 h 547692"/>
                <a:gd name="connsiteX4" fmla="*/ 252412 w 328612"/>
                <a:gd name="connsiteY4" fmla="*/ 200029 h 547692"/>
                <a:gd name="connsiteX0" fmla="*/ 328612 w 328612"/>
                <a:gd name="connsiteY0" fmla="*/ 547688 h 547688"/>
                <a:gd name="connsiteX1" fmla="*/ 266700 w 328612"/>
                <a:gd name="connsiteY1" fmla="*/ 200025 h 547688"/>
                <a:gd name="connsiteX2" fmla="*/ 185737 w 328612"/>
                <a:gd name="connsiteY2" fmla="*/ 0 h 547688"/>
                <a:gd name="connsiteX3" fmla="*/ 0 w 328612"/>
                <a:gd name="connsiteY3" fmla="*/ 204788 h 547688"/>
                <a:gd name="connsiteX4" fmla="*/ 252412 w 328612"/>
                <a:gd name="connsiteY4" fmla="*/ 200025 h 547688"/>
                <a:gd name="connsiteX0" fmla="*/ 328612 w 328612"/>
                <a:gd name="connsiteY0" fmla="*/ 547688 h 547688"/>
                <a:gd name="connsiteX1" fmla="*/ 266700 w 328612"/>
                <a:gd name="connsiteY1" fmla="*/ 200025 h 547688"/>
                <a:gd name="connsiteX2" fmla="*/ 185737 w 328612"/>
                <a:gd name="connsiteY2" fmla="*/ 0 h 547688"/>
                <a:gd name="connsiteX3" fmla="*/ 0 w 328612"/>
                <a:gd name="connsiteY3" fmla="*/ 204788 h 547688"/>
                <a:gd name="connsiteX4" fmla="*/ 252412 w 328612"/>
                <a:gd name="connsiteY4" fmla="*/ 200025 h 547688"/>
                <a:gd name="connsiteX0" fmla="*/ 328612 w 328612"/>
                <a:gd name="connsiteY0" fmla="*/ 547688 h 547688"/>
                <a:gd name="connsiteX1" fmla="*/ 266700 w 328612"/>
                <a:gd name="connsiteY1" fmla="*/ 200025 h 547688"/>
                <a:gd name="connsiteX2" fmla="*/ 185737 w 328612"/>
                <a:gd name="connsiteY2" fmla="*/ 0 h 547688"/>
                <a:gd name="connsiteX3" fmla="*/ 0 w 328612"/>
                <a:gd name="connsiteY3" fmla="*/ 204788 h 547688"/>
                <a:gd name="connsiteX4" fmla="*/ 252412 w 328612"/>
                <a:gd name="connsiteY4" fmla="*/ 200025 h 547688"/>
                <a:gd name="connsiteX0" fmla="*/ 328612 w 328612"/>
                <a:gd name="connsiteY0" fmla="*/ 547688 h 547688"/>
                <a:gd name="connsiteX1" fmla="*/ 266700 w 328612"/>
                <a:gd name="connsiteY1" fmla="*/ 200025 h 547688"/>
                <a:gd name="connsiteX2" fmla="*/ 185737 w 328612"/>
                <a:gd name="connsiteY2" fmla="*/ 0 h 547688"/>
                <a:gd name="connsiteX3" fmla="*/ 0 w 328612"/>
                <a:gd name="connsiteY3" fmla="*/ 204788 h 547688"/>
                <a:gd name="connsiteX4" fmla="*/ 252412 w 328612"/>
                <a:gd name="connsiteY4" fmla="*/ 200025 h 5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612" h="547688">
                  <a:moveTo>
                    <a:pt x="328612" y="547688"/>
                  </a:moveTo>
                  <a:cubicBezTo>
                    <a:pt x="307975" y="431800"/>
                    <a:pt x="290512" y="291306"/>
                    <a:pt x="266700" y="200025"/>
                  </a:cubicBezTo>
                  <a:cubicBezTo>
                    <a:pt x="242888" y="108744"/>
                    <a:pt x="208756" y="32543"/>
                    <a:pt x="185737" y="0"/>
                  </a:cubicBezTo>
                  <a:cubicBezTo>
                    <a:pt x="123825" y="68263"/>
                    <a:pt x="19050" y="165100"/>
                    <a:pt x="0" y="204788"/>
                  </a:cubicBezTo>
                  <a:cubicBezTo>
                    <a:pt x="29368" y="219869"/>
                    <a:pt x="194469" y="227807"/>
                    <a:pt x="252412" y="200025"/>
                  </a:cubicBezTo>
                </a:path>
              </a:pathLst>
            </a:custGeom>
            <a:noFill/>
            <a:ln cap="rnd">
              <a:solidFill>
                <a:srgbClr val="FEFF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757738" y="3286125"/>
              <a:ext cx="219075" cy="404813"/>
            </a:xfrm>
            <a:custGeom>
              <a:avLst/>
              <a:gdLst>
                <a:gd name="connsiteX0" fmla="*/ 219075 w 219075"/>
                <a:gd name="connsiteY0" fmla="*/ 404813 h 404813"/>
                <a:gd name="connsiteX1" fmla="*/ 0 w 219075"/>
                <a:gd name="connsiteY1" fmla="*/ 0 h 404813"/>
              </a:gdLst>
              <a:ahLst/>
              <a:cxnLst>
                <a:cxn ang="0">
                  <a:pos x="connsiteX0" y="connsiteY0"/>
                </a:cxn>
                <a:cxn ang="0">
                  <a:pos x="connsiteX1" y="connsiteY1"/>
                </a:cxn>
              </a:cxnLst>
              <a:rect l="l" t="t" r="r" b="b"/>
              <a:pathLst>
                <a:path w="219075" h="404813">
                  <a:moveTo>
                    <a:pt x="219075" y="404813"/>
                  </a:moveTo>
                  <a:lnTo>
                    <a:pt x="0" y="0"/>
                  </a:lnTo>
                </a:path>
              </a:pathLst>
            </a:custGeom>
            <a:noFill/>
            <a:ln cap="rnd">
              <a:solidFill>
                <a:srgbClr val="FEFF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710113" y="3267075"/>
              <a:ext cx="347662" cy="314325"/>
            </a:xfrm>
            <a:custGeom>
              <a:avLst/>
              <a:gdLst>
                <a:gd name="connsiteX0" fmla="*/ 219075 w 347662"/>
                <a:gd name="connsiteY0" fmla="*/ 0 h 314325"/>
                <a:gd name="connsiteX1" fmla="*/ 0 w 347662"/>
                <a:gd name="connsiteY1" fmla="*/ 314325 h 314325"/>
                <a:gd name="connsiteX2" fmla="*/ 347662 w 347662"/>
                <a:gd name="connsiteY2" fmla="*/ 252413 h 314325"/>
              </a:gdLst>
              <a:ahLst/>
              <a:cxnLst>
                <a:cxn ang="0">
                  <a:pos x="connsiteX0" y="connsiteY0"/>
                </a:cxn>
                <a:cxn ang="0">
                  <a:pos x="connsiteX1" y="connsiteY1"/>
                </a:cxn>
                <a:cxn ang="0">
                  <a:pos x="connsiteX2" y="connsiteY2"/>
                </a:cxn>
              </a:cxnLst>
              <a:rect l="l" t="t" r="r" b="b"/>
              <a:pathLst>
                <a:path w="347662" h="314325">
                  <a:moveTo>
                    <a:pt x="219075" y="0"/>
                  </a:moveTo>
                  <a:lnTo>
                    <a:pt x="0" y="314325"/>
                  </a:lnTo>
                  <a:lnTo>
                    <a:pt x="347662" y="252413"/>
                  </a:lnTo>
                </a:path>
              </a:pathLst>
            </a:custGeom>
            <a:noFill/>
            <a:ln cap="rnd">
              <a:solidFill>
                <a:srgbClr val="FEFF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305236" y="3171825"/>
              <a:ext cx="257239" cy="488000"/>
            </a:xfrm>
            <a:custGeom>
              <a:avLst/>
              <a:gdLst>
                <a:gd name="connsiteX0" fmla="*/ 247650 w 257175"/>
                <a:gd name="connsiteY0" fmla="*/ 0 h 485775"/>
                <a:gd name="connsiteX1" fmla="*/ 0 w 257175"/>
                <a:gd name="connsiteY1" fmla="*/ 438150 h 485775"/>
                <a:gd name="connsiteX2" fmla="*/ 157163 w 257175"/>
                <a:gd name="connsiteY2" fmla="*/ 485775 h 485775"/>
                <a:gd name="connsiteX3" fmla="*/ 257175 w 257175"/>
                <a:gd name="connsiteY3" fmla="*/ 390525 h 485775"/>
                <a:gd name="connsiteX0" fmla="*/ 248865 w 258390"/>
                <a:gd name="connsiteY0" fmla="*/ 0 h 495855"/>
                <a:gd name="connsiteX1" fmla="*/ 1215 w 258390"/>
                <a:gd name="connsiteY1" fmla="*/ 438150 h 495855"/>
                <a:gd name="connsiteX2" fmla="*/ 158378 w 258390"/>
                <a:gd name="connsiteY2" fmla="*/ 485775 h 495855"/>
                <a:gd name="connsiteX3" fmla="*/ 258390 w 258390"/>
                <a:gd name="connsiteY3" fmla="*/ 390525 h 495855"/>
                <a:gd name="connsiteX0" fmla="*/ 247714 w 257239"/>
                <a:gd name="connsiteY0" fmla="*/ 0 h 488000"/>
                <a:gd name="connsiteX1" fmla="*/ 64 w 257239"/>
                <a:gd name="connsiteY1" fmla="*/ 438150 h 488000"/>
                <a:gd name="connsiteX2" fmla="*/ 157227 w 257239"/>
                <a:gd name="connsiteY2" fmla="*/ 485775 h 488000"/>
                <a:gd name="connsiteX3" fmla="*/ 257239 w 257239"/>
                <a:gd name="connsiteY3" fmla="*/ 390525 h 488000"/>
              </a:gdLst>
              <a:ahLst/>
              <a:cxnLst>
                <a:cxn ang="0">
                  <a:pos x="connsiteX0" y="connsiteY0"/>
                </a:cxn>
                <a:cxn ang="0">
                  <a:pos x="connsiteX1" y="connsiteY1"/>
                </a:cxn>
                <a:cxn ang="0">
                  <a:pos x="connsiteX2" y="connsiteY2"/>
                </a:cxn>
                <a:cxn ang="0">
                  <a:pos x="connsiteX3" y="connsiteY3"/>
                </a:cxn>
              </a:cxnLst>
              <a:rect l="l" t="t" r="r" b="b"/>
              <a:pathLst>
                <a:path w="257239" h="488000">
                  <a:moveTo>
                    <a:pt x="247714" y="0"/>
                  </a:moveTo>
                  <a:lnTo>
                    <a:pt x="64" y="438150"/>
                  </a:lnTo>
                  <a:cubicBezTo>
                    <a:pt x="-3111" y="481012"/>
                    <a:pt x="114365" y="493712"/>
                    <a:pt x="157227" y="485775"/>
                  </a:cubicBezTo>
                  <a:cubicBezTo>
                    <a:pt x="200089" y="477838"/>
                    <a:pt x="223902" y="422275"/>
                    <a:pt x="257239" y="390525"/>
                  </a:cubicBezTo>
                </a:path>
              </a:pathLst>
            </a:custGeom>
            <a:noFill/>
            <a:ln cap="rnd">
              <a:solidFill>
                <a:srgbClr val="FEFF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7305675" y="2984500"/>
              <a:ext cx="343525" cy="704850"/>
            </a:xfrm>
            <a:custGeom>
              <a:avLst/>
              <a:gdLst>
                <a:gd name="connsiteX0" fmla="*/ 31750 w 339725"/>
                <a:gd name="connsiteY0" fmla="*/ 704850 h 704850"/>
                <a:gd name="connsiteX1" fmla="*/ 266700 w 339725"/>
                <a:gd name="connsiteY1" fmla="*/ 476250 h 704850"/>
                <a:gd name="connsiteX2" fmla="*/ 339725 w 339725"/>
                <a:gd name="connsiteY2" fmla="*/ 247650 h 704850"/>
                <a:gd name="connsiteX3" fmla="*/ 161925 w 339725"/>
                <a:gd name="connsiteY3" fmla="*/ 279400 h 704850"/>
                <a:gd name="connsiteX4" fmla="*/ 168275 w 339725"/>
                <a:gd name="connsiteY4" fmla="*/ 130175 h 704850"/>
                <a:gd name="connsiteX5" fmla="*/ 0 w 339725"/>
                <a:gd name="connsiteY5" fmla="*/ 184150 h 704850"/>
                <a:gd name="connsiteX6" fmla="*/ 95250 w 339725"/>
                <a:gd name="connsiteY6" fmla="*/ 0 h 704850"/>
                <a:gd name="connsiteX0" fmla="*/ 31750 w 343943"/>
                <a:gd name="connsiteY0" fmla="*/ 704850 h 704850"/>
                <a:gd name="connsiteX1" fmla="*/ 266700 w 343943"/>
                <a:gd name="connsiteY1" fmla="*/ 476250 h 704850"/>
                <a:gd name="connsiteX2" fmla="*/ 339725 w 343943"/>
                <a:gd name="connsiteY2" fmla="*/ 247650 h 704850"/>
                <a:gd name="connsiteX3" fmla="*/ 161925 w 343943"/>
                <a:gd name="connsiteY3" fmla="*/ 279400 h 704850"/>
                <a:gd name="connsiteX4" fmla="*/ 168275 w 343943"/>
                <a:gd name="connsiteY4" fmla="*/ 130175 h 704850"/>
                <a:gd name="connsiteX5" fmla="*/ 0 w 343943"/>
                <a:gd name="connsiteY5" fmla="*/ 184150 h 704850"/>
                <a:gd name="connsiteX6" fmla="*/ 95250 w 343943"/>
                <a:gd name="connsiteY6" fmla="*/ 0 h 704850"/>
                <a:gd name="connsiteX0" fmla="*/ 31750 w 343525"/>
                <a:gd name="connsiteY0" fmla="*/ 704850 h 704850"/>
                <a:gd name="connsiteX1" fmla="*/ 260350 w 343525"/>
                <a:gd name="connsiteY1" fmla="*/ 466725 h 704850"/>
                <a:gd name="connsiteX2" fmla="*/ 339725 w 343525"/>
                <a:gd name="connsiteY2" fmla="*/ 247650 h 704850"/>
                <a:gd name="connsiteX3" fmla="*/ 161925 w 343525"/>
                <a:gd name="connsiteY3" fmla="*/ 279400 h 704850"/>
                <a:gd name="connsiteX4" fmla="*/ 168275 w 343525"/>
                <a:gd name="connsiteY4" fmla="*/ 130175 h 704850"/>
                <a:gd name="connsiteX5" fmla="*/ 0 w 343525"/>
                <a:gd name="connsiteY5" fmla="*/ 184150 h 704850"/>
                <a:gd name="connsiteX6" fmla="*/ 95250 w 343525"/>
                <a:gd name="connsiteY6" fmla="*/ 0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525" h="704850">
                  <a:moveTo>
                    <a:pt x="31750" y="704850"/>
                  </a:moveTo>
                  <a:cubicBezTo>
                    <a:pt x="110067" y="628650"/>
                    <a:pt x="209021" y="542925"/>
                    <a:pt x="260350" y="466725"/>
                  </a:cubicBezTo>
                  <a:cubicBezTo>
                    <a:pt x="311679" y="390525"/>
                    <a:pt x="357187" y="280458"/>
                    <a:pt x="339725" y="247650"/>
                  </a:cubicBezTo>
                  <a:lnTo>
                    <a:pt x="161925" y="279400"/>
                  </a:lnTo>
                  <a:lnTo>
                    <a:pt x="168275" y="130175"/>
                  </a:lnTo>
                  <a:lnTo>
                    <a:pt x="0" y="184150"/>
                  </a:lnTo>
                  <a:lnTo>
                    <a:pt x="95250" y="0"/>
                  </a:lnTo>
                </a:path>
              </a:pathLst>
            </a:custGeom>
            <a:noFill/>
            <a:ln cap="rnd">
              <a:solidFill>
                <a:srgbClr val="FEFFF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6981825" y="2819400"/>
              <a:ext cx="349250" cy="454025"/>
            </a:xfrm>
            <a:custGeom>
              <a:avLst/>
              <a:gdLst>
                <a:gd name="connsiteX0" fmla="*/ 349250 w 349250"/>
                <a:gd name="connsiteY0" fmla="*/ 0 h 454025"/>
                <a:gd name="connsiteX1" fmla="*/ 0 w 349250"/>
                <a:gd name="connsiteY1" fmla="*/ 422275 h 454025"/>
                <a:gd name="connsiteX2" fmla="*/ 101600 w 349250"/>
                <a:gd name="connsiteY2" fmla="*/ 454025 h 454025"/>
                <a:gd name="connsiteX3" fmla="*/ 219075 w 349250"/>
                <a:gd name="connsiteY3" fmla="*/ 422275 h 454025"/>
                <a:gd name="connsiteX0" fmla="*/ 358615 w 358615"/>
                <a:gd name="connsiteY0" fmla="*/ 0 h 466700"/>
                <a:gd name="connsiteX1" fmla="*/ 9365 w 358615"/>
                <a:gd name="connsiteY1" fmla="*/ 422275 h 466700"/>
                <a:gd name="connsiteX2" fmla="*/ 110965 w 358615"/>
                <a:gd name="connsiteY2" fmla="*/ 454025 h 466700"/>
                <a:gd name="connsiteX3" fmla="*/ 228440 w 358615"/>
                <a:gd name="connsiteY3" fmla="*/ 422275 h 466700"/>
                <a:gd name="connsiteX0" fmla="*/ 349250 w 349250"/>
                <a:gd name="connsiteY0" fmla="*/ 0 h 454025"/>
                <a:gd name="connsiteX1" fmla="*/ 0 w 349250"/>
                <a:gd name="connsiteY1" fmla="*/ 422275 h 454025"/>
                <a:gd name="connsiteX2" fmla="*/ 101600 w 349250"/>
                <a:gd name="connsiteY2" fmla="*/ 454025 h 454025"/>
                <a:gd name="connsiteX3" fmla="*/ 219075 w 349250"/>
                <a:gd name="connsiteY3" fmla="*/ 422275 h 454025"/>
                <a:gd name="connsiteX0" fmla="*/ 349250 w 349250"/>
                <a:gd name="connsiteY0" fmla="*/ 0 h 454025"/>
                <a:gd name="connsiteX1" fmla="*/ 0 w 349250"/>
                <a:gd name="connsiteY1" fmla="*/ 422275 h 454025"/>
                <a:gd name="connsiteX2" fmla="*/ 101600 w 349250"/>
                <a:gd name="connsiteY2" fmla="*/ 454025 h 454025"/>
                <a:gd name="connsiteX3" fmla="*/ 219075 w 349250"/>
                <a:gd name="connsiteY3" fmla="*/ 422275 h 454025"/>
                <a:gd name="connsiteX0" fmla="*/ 349250 w 349250"/>
                <a:gd name="connsiteY0" fmla="*/ 0 h 454025"/>
                <a:gd name="connsiteX1" fmla="*/ 0 w 349250"/>
                <a:gd name="connsiteY1" fmla="*/ 422275 h 454025"/>
                <a:gd name="connsiteX2" fmla="*/ 101600 w 349250"/>
                <a:gd name="connsiteY2" fmla="*/ 454025 h 454025"/>
                <a:gd name="connsiteX3" fmla="*/ 219075 w 349250"/>
                <a:gd name="connsiteY3" fmla="*/ 422275 h 454025"/>
              </a:gdLst>
              <a:ahLst/>
              <a:cxnLst>
                <a:cxn ang="0">
                  <a:pos x="connsiteX0" y="connsiteY0"/>
                </a:cxn>
                <a:cxn ang="0">
                  <a:pos x="connsiteX1" y="connsiteY1"/>
                </a:cxn>
                <a:cxn ang="0">
                  <a:pos x="connsiteX2" y="connsiteY2"/>
                </a:cxn>
                <a:cxn ang="0">
                  <a:pos x="connsiteX3" y="connsiteY3"/>
                </a:cxn>
              </a:cxnLst>
              <a:rect l="l" t="t" r="r" b="b"/>
              <a:pathLst>
                <a:path w="349250" h="454025">
                  <a:moveTo>
                    <a:pt x="349250" y="0"/>
                  </a:moveTo>
                  <a:cubicBezTo>
                    <a:pt x="207433" y="109008"/>
                    <a:pt x="78317" y="265642"/>
                    <a:pt x="0" y="422275"/>
                  </a:cubicBezTo>
                  <a:cubicBezTo>
                    <a:pt x="44450" y="443971"/>
                    <a:pt x="65088" y="454025"/>
                    <a:pt x="101600" y="454025"/>
                  </a:cubicBezTo>
                  <a:cubicBezTo>
                    <a:pt x="138112" y="454025"/>
                    <a:pt x="179917" y="432858"/>
                    <a:pt x="219075" y="422275"/>
                  </a:cubicBezTo>
                </a:path>
              </a:pathLst>
            </a:custGeom>
            <a:noFill/>
            <a:ln cap="rnd">
              <a:solidFill>
                <a:srgbClr val="FEFFF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594475" y="3117850"/>
              <a:ext cx="269875" cy="501650"/>
            </a:xfrm>
            <a:custGeom>
              <a:avLst/>
              <a:gdLst>
                <a:gd name="connsiteX0" fmla="*/ 0 w 285750"/>
                <a:gd name="connsiteY0" fmla="*/ 508000 h 508000"/>
                <a:gd name="connsiteX1" fmla="*/ 187325 w 285750"/>
                <a:gd name="connsiteY1" fmla="*/ 149225 h 508000"/>
                <a:gd name="connsiteX2" fmla="*/ 285750 w 285750"/>
                <a:gd name="connsiteY2" fmla="*/ 0 h 508000"/>
                <a:gd name="connsiteX3" fmla="*/ 184150 w 285750"/>
                <a:gd name="connsiteY3" fmla="*/ 152400 h 508000"/>
                <a:gd name="connsiteX4" fmla="*/ 73025 w 285750"/>
                <a:gd name="connsiteY4" fmla="*/ 3175 h 508000"/>
                <a:gd name="connsiteX5" fmla="*/ 180975 w 285750"/>
                <a:gd name="connsiteY5" fmla="*/ 149225 h 508000"/>
                <a:gd name="connsiteX6" fmla="*/ 15875 w 285750"/>
                <a:gd name="connsiteY6" fmla="*/ 165100 h 508000"/>
                <a:gd name="connsiteX0" fmla="*/ 25400 w 269875"/>
                <a:gd name="connsiteY0" fmla="*/ 438150 h 438150"/>
                <a:gd name="connsiteX1" fmla="*/ 171450 w 269875"/>
                <a:gd name="connsiteY1" fmla="*/ 149225 h 438150"/>
                <a:gd name="connsiteX2" fmla="*/ 269875 w 269875"/>
                <a:gd name="connsiteY2" fmla="*/ 0 h 438150"/>
                <a:gd name="connsiteX3" fmla="*/ 168275 w 269875"/>
                <a:gd name="connsiteY3" fmla="*/ 152400 h 438150"/>
                <a:gd name="connsiteX4" fmla="*/ 57150 w 269875"/>
                <a:gd name="connsiteY4" fmla="*/ 3175 h 438150"/>
                <a:gd name="connsiteX5" fmla="*/ 165100 w 269875"/>
                <a:gd name="connsiteY5" fmla="*/ 149225 h 438150"/>
                <a:gd name="connsiteX6" fmla="*/ 0 w 269875"/>
                <a:gd name="connsiteY6" fmla="*/ 165100 h 438150"/>
                <a:gd name="connsiteX0" fmla="*/ 0 w 269875"/>
                <a:gd name="connsiteY0" fmla="*/ 501650 h 501650"/>
                <a:gd name="connsiteX1" fmla="*/ 171450 w 269875"/>
                <a:gd name="connsiteY1" fmla="*/ 149225 h 501650"/>
                <a:gd name="connsiteX2" fmla="*/ 269875 w 269875"/>
                <a:gd name="connsiteY2" fmla="*/ 0 h 501650"/>
                <a:gd name="connsiteX3" fmla="*/ 168275 w 269875"/>
                <a:gd name="connsiteY3" fmla="*/ 152400 h 501650"/>
                <a:gd name="connsiteX4" fmla="*/ 57150 w 269875"/>
                <a:gd name="connsiteY4" fmla="*/ 3175 h 501650"/>
                <a:gd name="connsiteX5" fmla="*/ 165100 w 269875"/>
                <a:gd name="connsiteY5" fmla="*/ 149225 h 501650"/>
                <a:gd name="connsiteX6" fmla="*/ 0 w 269875"/>
                <a:gd name="connsiteY6" fmla="*/ 165100 h 501650"/>
                <a:gd name="connsiteX0" fmla="*/ 0 w 269875"/>
                <a:gd name="connsiteY0" fmla="*/ 501650 h 501650"/>
                <a:gd name="connsiteX1" fmla="*/ 171450 w 269875"/>
                <a:gd name="connsiteY1" fmla="*/ 149225 h 501650"/>
                <a:gd name="connsiteX2" fmla="*/ 269875 w 269875"/>
                <a:gd name="connsiteY2" fmla="*/ 0 h 501650"/>
                <a:gd name="connsiteX3" fmla="*/ 168275 w 269875"/>
                <a:gd name="connsiteY3" fmla="*/ 152400 h 501650"/>
                <a:gd name="connsiteX4" fmla="*/ 57150 w 269875"/>
                <a:gd name="connsiteY4" fmla="*/ 3175 h 501650"/>
                <a:gd name="connsiteX5" fmla="*/ 165100 w 269875"/>
                <a:gd name="connsiteY5" fmla="*/ 149225 h 501650"/>
                <a:gd name="connsiteX6" fmla="*/ 0 w 269875"/>
                <a:gd name="connsiteY6" fmla="*/ 165100 h 50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875" h="501650">
                  <a:moveTo>
                    <a:pt x="0" y="501650"/>
                  </a:moveTo>
                  <a:cubicBezTo>
                    <a:pt x="63500" y="400050"/>
                    <a:pt x="114300" y="266700"/>
                    <a:pt x="171450" y="149225"/>
                  </a:cubicBezTo>
                  <a:lnTo>
                    <a:pt x="269875" y="0"/>
                  </a:lnTo>
                  <a:lnTo>
                    <a:pt x="168275" y="152400"/>
                  </a:lnTo>
                  <a:lnTo>
                    <a:pt x="57150" y="3175"/>
                  </a:lnTo>
                  <a:lnTo>
                    <a:pt x="165100" y="149225"/>
                  </a:lnTo>
                  <a:lnTo>
                    <a:pt x="0" y="165100"/>
                  </a:lnTo>
                </a:path>
              </a:pathLst>
            </a:custGeom>
            <a:noFill/>
            <a:ln cap="rnd">
              <a:solidFill>
                <a:srgbClr val="FEFFF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descr="A close up of a stone wall&#10;&#10;Description automatically generated">
            <a:extLst>
              <a:ext uri="{FF2B5EF4-FFF2-40B4-BE49-F238E27FC236}">
                <a16:creationId xmlns:a16="http://schemas.microsoft.com/office/drawing/2014/main" id="{BEF9695F-5DF5-48E0-9C66-D0C6F2CF90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a:xfrm>
            <a:off x="0" y="6519672"/>
            <a:ext cx="8074152" cy="338554"/>
          </a:xfrm>
          <a:solidFill>
            <a:schemeClr val="bg1"/>
          </a:solidFill>
        </p:spPr>
        <p:txBody>
          <a:bodyPr/>
          <a:lstStyle/>
          <a:p>
            <a:r>
              <a:rPr lang="en-US" dirty="0"/>
              <a:t>Tel Dan Inscription, close-up of “King of Israel,” circa 830 BC</a:t>
            </a:r>
          </a:p>
        </p:txBody>
      </p:sp>
      <p:sp>
        <p:nvSpPr>
          <p:cNvPr id="3" name="Text Placeholder 2"/>
          <p:cNvSpPr>
            <a:spLocks noGrp="1"/>
          </p:cNvSpPr>
          <p:nvPr>
            <p:ph type="body" sz="quarter" idx="12"/>
          </p:nvPr>
        </p:nvSpPr>
        <p:spPr>
          <a:solidFill>
            <a:schemeClr val="bg1"/>
          </a:solidFill>
        </p:spPr>
        <p:txBody>
          <a:bodyPr/>
          <a:lstStyle/>
          <a:p>
            <a:r>
              <a:rPr lang="en-US" dirty="0"/>
              <a:t>2:10</a:t>
            </a:r>
          </a:p>
        </p:txBody>
      </p:sp>
      <p:sp>
        <p:nvSpPr>
          <p:cNvPr id="4" name="Title 3"/>
          <p:cNvSpPr>
            <a:spLocks noGrp="1"/>
          </p:cNvSpPr>
          <p:nvPr>
            <p:ph type="title"/>
          </p:nvPr>
        </p:nvSpPr>
        <p:spPr>
          <a:xfrm>
            <a:off x="0" y="0"/>
            <a:ext cx="9144000" cy="369332"/>
          </a:xfrm>
          <a:solidFill>
            <a:schemeClr val="bg1"/>
          </a:solidFill>
        </p:spPr>
        <p:txBody>
          <a:bodyPr/>
          <a:lstStyle/>
          <a:p>
            <a:r>
              <a:rPr lang="en-US" dirty="0" err="1"/>
              <a:t>Ish-bosheth</a:t>
            </a:r>
            <a:r>
              <a:rPr lang="en-US" dirty="0"/>
              <a:t>, Saul’s son, was forty years old when he became king over Israel</a:t>
            </a:r>
          </a:p>
        </p:txBody>
      </p:sp>
    </p:spTree>
    <p:extLst>
      <p:ext uri="{BB962C8B-B14F-4D97-AF65-F5344CB8AC3E}">
        <p14:creationId xmlns:p14="http://schemas.microsoft.com/office/powerpoint/2010/main" val="33912330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cuments\Bolen\03 Museums 2014\Israel Museums\Israel Museum\Roman Period, Early\Uzziah king of Judah burial plaque, 1st c BC, tb032014277.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557" r="1004"/>
          <a:stretch/>
        </p:blipFill>
        <p:spPr bwMode="auto">
          <a:xfrm>
            <a:off x="-1" y="365760"/>
            <a:ext cx="9144001" cy="615391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a:xfrm>
            <a:off x="0" y="6519672"/>
            <a:ext cx="8074152" cy="338554"/>
          </a:xfrm>
        </p:spPr>
        <p:txBody>
          <a:bodyPr/>
          <a:lstStyle/>
          <a:p>
            <a:r>
              <a:rPr lang="en-US" dirty="0"/>
              <a:t>Grave marker of Uzziah with the title “King of Judah,” 1st century BC</a:t>
            </a:r>
          </a:p>
        </p:txBody>
      </p:sp>
      <p:sp>
        <p:nvSpPr>
          <p:cNvPr id="3" name="Text Placeholder 2"/>
          <p:cNvSpPr>
            <a:spLocks noGrp="1"/>
          </p:cNvSpPr>
          <p:nvPr>
            <p:ph type="body" sz="quarter" idx="12"/>
          </p:nvPr>
        </p:nvSpPr>
        <p:spPr/>
        <p:txBody>
          <a:bodyPr/>
          <a:lstStyle/>
          <a:p>
            <a:r>
              <a:rPr lang="en-US" dirty="0"/>
              <a:t>2:11</a:t>
            </a:r>
          </a:p>
        </p:txBody>
      </p:sp>
      <p:sp>
        <p:nvSpPr>
          <p:cNvPr id="4" name="Title 3"/>
          <p:cNvSpPr>
            <a:spLocks noGrp="1"/>
          </p:cNvSpPr>
          <p:nvPr>
            <p:ph type="title"/>
          </p:nvPr>
        </p:nvSpPr>
        <p:spPr/>
        <p:txBody>
          <a:bodyPr/>
          <a:lstStyle/>
          <a:p>
            <a:r>
              <a:rPr lang="en-US" dirty="0"/>
              <a:t>David was king in Hebron over the house of Judah for seven years and six months</a:t>
            </a:r>
          </a:p>
        </p:txBody>
      </p:sp>
    </p:spTree>
    <p:extLst>
      <p:ext uri="{BB962C8B-B14F-4D97-AF65-F5344CB8AC3E}">
        <p14:creationId xmlns:p14="http://schemas.microsoft.com/office/powerpoint/2010/main" val="30912736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 y="365760"/>
            <a:ext cx="9144001" cy="6153912"/>
            <a:chOff x="-1" y="365760"/>
            <a:chExt cx="9144001" cy="6153912"/>
          </a:xfrm>
        </p:grpSpPr>
        <p:pic>
          <p:nvPicPr>
            <p:cNvPr id="3074" name="Picture 2" descr="C:\Users\Kris\Documents\Bolen\03 Museums 2014\Israel Museums\Israel Museum\Roman Period, Early\Uzziah king of Judah burial plaque, 1st c BC, tb032014277.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557" r="1004"/>
            <a:stretch/>
          </p:blipFill>
          <p:spPr bwMode="auto">
            <a:xfrm>
              <a:off x="-1" y="365760"/>
              <a:ext cx="9144001" cy="6153912"/>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p:cNvSpPr/>
            <p:nvPr/>
          </p:nvSpPr>
          <p:spPr>
            <a:xfrm>
              <a:off x="5783104" y="3643312"/>
              <a:ext cx="355001" cy="334327"/>
            </a:xfrm>
            <a:custGeom>
              <a:avLst/>
              <a:gdLst>
                <a:gd name="connsiteX0" fmla="*/ 0 w 350520"/>
                <a:gd name="connsiteY0" fmla="*/ 114300 h 304800"/>
                <a:gd name="connsiteX1" fmla="*/ 205740 w 350520"/>
                <a:gd name="connsiteY1" fmla="*/ 0 h 304800"/>
                <a:gd name="connsiteX2" fmla="*/ 350520 w 350520"/>
                <a:gd name="connsiteY2" fmla="*/ 45720 h 304800"/>
                <a:gd name="connsiteX3" fmla="*/ 350520 w 350520"/>
                <a:gd name="connsiteY3" fmla="*/ 281940 h 304800"/>
                <a:gd name="connsiteX4" fmla="*/ 121920 w 350520"/>
                <a:gd name="connsiteY4" fmla="*/ 304800 h 304800"/>
                <a:gd name="connsiteX0" fmla="*/ 0 w 350520"/>
                <a:gd name="connsiteY0" fmla="*/ 143827 h 334327"/>
                <a:gd name="connsiteX1" fmla="*/ 210503 w 350520"/>
                <a:gd name="connsiteY1" fmla="*/ 0 h 334327"/>
                <a:gd name="connsiteX2" fmla="*/ 205740 w 350520"/>
                <a:gd name="connsiteY2" fmla="*/ 29527 h 334327"/>
                <a:gd name="connsiteX3" fmla="*/ 350520 w 350520"/>
                <a:gd name="connsiteY3" fmla="*/ 75247 h 334327"/>
                <a:gd name="connsiteX4" fmla="*/ 350520 w 350520"/>
                <a:gd name="connsiteY4" fmla="*/ 311467 h 334327"/>
                <a:gd name="connsiteX5" fmla="*/ 121920 w 350520"/>
                <a:gd name="connsiteY5" fmla="*/ 334327 h 334327"/>
                <a:gd name="connsiteX0" fmla="*/ 0 w 350520"/>
                <a:gd name="connsiteY0" fmla="*/ 143827 h 334327"/>
                <a:gd name="connsiteX1" fmla="*/ 184309 w 350520"/>
                <a:gd name="connsiteY1" fmla="*/ 45244 h 334327"/>
                <a:gd name="connsiteX2" fmla="*/ 210503 w 350520"/>
                <a:gd name="connsiteY2" fmla="*/ 0 h 334327"/>
                <a:gd name="connsiteX3" fmla="*/ 205740 w 350520"/>
                <a:gd name="connsiteY3" fmla="*/ 29527 h 334327"/>
                <a:gd name="connsiteX4" fmla="*/ 350520 w 350520"/>
                <a:gd name="connsiteY4" fmla="*/ 75247 h 334327"/>
                <a:gd name="connsiteX5" fmla="*/ 350520 w 350520"/>
                <a:gd name="connsiteY5" fmla="*/ 311467 h 334327"/>
                <a:gd name="connsiteX6" fmla="*/ 121920 w 350520"/>
                <a:gd name="connsiteY6" fmla="*/ 334327 h 334327"/>
                <a:gd name="connsiteX0" fmla="*/ 0 w 331470"/>
                <a:gd name="connsiteY0" fmla="*/ 148589 h 334327"/>
                <a:gd name="connsiteX1" fmla="*/ 165259 w 331470"/>
                <a:gd name="connsiteY1" fmla="*/ 45244 h 334327"/>
                <a:gd name="connsiteX2" fmla="*/ 191453 w 331470"/>
                <a:gd name="connsiteY2" fmla="*/ 0 h 334327"/>
                <a:gd name="connsiteX3" fmla="*/ 186690 w 331470"/>
                <a:gd name="connsiteY3" fmla="*/ 29527 h 334327"/>
                <a:gd name="connsiteX4" fmla="*/ 331470 w 331470"/>
                <a:gd name="connsiteY4" fmla="*/ 75247 h 334327"/>
                <a:gd name="connsiteX5" fmla="*/ 331470 w 331470"/>
                <a:gd name="connsiteY5" fmla="*/ 311467 h 334327"/>
                <a:gd name="connsiteX6" fmla="*/ 102870 w 331470"/>
                <a:gd name="connsiteY6" fmla="*/ 334327 h 334327"/>
                <a:gd name="connsiteX0" fmla="*/ 0 w 343376"/>
                <a:gd name="connsiteY0" fmla="*/ 143827 h 334327"/>
                <a:gd name="connsiteX1" fmla="*/ 177165 w 343376"/>
                <a:gd name="connsiteY1" fmla="*/ 45244 h 334327"/>
                <a:gd name="connsiteX2" fmla="*/ 203359 w 343376"/>
                <a:gd name="connsiteY2" fmla="*/ 0 h 334327"/>
                <a:gd name="connsiteX3" fmla="*/ 198596 w 343376"/>
                <a:gd name="connsiteY3" fmla="*/ 29527 h 334327"/>
                <a:gd name="connsiteX4" fmla="*/ 343376 w 343376"/>
                <a:gd name="connsiteY4" fmla="*/ 75247 h 334327"/>
                <a:gd name="connsiteX5" fmla="*/ 343376 w 343376"/>
                <a:gd name="connsiteY5" fmla="*/ 311467 h 334327"/>
                <a:gd name="connsiteX6" fmla="*/ 114776 w 343376"/>
                <a:gd name="connsiteY6" fmla="*/ 334327 h 334327"/>
                <a:gd name="connsiteX0" fmla="*/ 0 w 343376"/>
                <a:gd name="connsiteY0" fmla="*/ 143827 h 334327"/>
                <a:gd name="connsiteX1" fmla="*/ 177165 w 343376"/>
                <a:gd name="connsiteY1" fmla="*/ 45244 h 334327"/>
                <a:gd name="connsiteX2" fmla="*/ 203359 w 343376"/>
                <a:gd name="connsiteY2" fmla="*/ 0 h 334327"/>
                <a:gd name="connsiteX3" fmla="*/ 198596 w 343376"/>
                <a:gd name="connsiteY3" fmla="*/ 29527 h 334327"/>
                <a:gd name="connsiteX4" fmla="*/ 343376 w 343376"/>
                <a:gd name="connsiteY4" fmla="*/ 75247 h 334327"/>
                <a:gd name="connsiteX5" fmla="*/ 343376 w 343376"/>
                <a:gd name="connsiteY5" fmla="*/ 304324 h 334327"/>
                <a:gd name="connsiteX6" fmla="*/ 114776 w 343376"/>
                <a:gd name="connsiteY6" fmla="*/ 334327 h 334327"/>
                <a:gd name="connsiteX0" fmla="*/ 0 w 349726"/>
                <a:gd name="connsiteY0" fmla="*/ 143827 h 334327"/>
                <a:gd name="connsiteX1" fmla="*/ 177165 w 349726"/>
                <a:gd name="connsiteY1" fmla="*/ 45244 h 334327"/>
                <a:gd name="connsiteX2" fmla="*/ 203359 w 349726"/>
                <a:gd name="connsiteY2" fmla="*/ 0 h 334327"/>
                <a:gd name="connsiteX3" fmla="*/ 198596 w 349726"/>
                <a:gd name="connsiteY3" fmla="*/ 29527 h 334327"/>
                <a:gd name="connsiteX4" fmla="*/ 343376 w 349726"/>
                <a:gd name="connsiteY4" fmla="*/ 75247 h 334327"/>
                <a:gd name="connsiteX5" fmla="*/ 343376 w 349726"/>
                <a:gd name="connsiteY5" fmla="*/ 304324 h 334327"/>
                <a:gd name="connsiteX6" fmla="*/ 114776 w 349726"/>
                <a:gd name="connsiteY6" fmla="*/ 334327 h 334327"/>
                <a:gd name="connsiteX0" fmla="*/ 0 w 355001"/>
                <a:gd name="connsiteY0" fmla="*/ 143827 h 334327"/>
                <a:gd name="connsiteX1" fmla="*/ 177165 w 355001"/>
                <a:gd name="connsiteY1" fmla="*/ 45244 h 334327"/>
                <a:gd name="connsiteX2" fmla="*/ 203359 w 355001"/>
                <a:gd name="connsiteY2" fmla="*/ 0 h 334327"/>
                <a:gd name="connsiteX3" fmla="*/ 198596 w 355001"/>
                <a:gd name="connsiteY3" fmla="*/ 29527 h 334327"/>
                <a:gd name="connsiteX4" fmla="*/ 343376 w 355001"/>
                <a:gd name="connsiteY4" fmla="*/ 75247 h 334327"/>
                <a:gd name="connsiteX5" fmla="*/ 343376 w 355001"/>
                <a:gd name="connsiteY5" fmla="*/ 304324 h 334327"/>
                <a:gd name="connsiteX6" fmla="*/ 114776 w 355001"/>
                <a:gd name="connsiteY6" fmla="*/ 334327 h 334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01" h="334327">
                  <a:moveTo>
                    <a:pt x="0" y="143827"/>
                  </a:moveTo>
                  <a:cubicBezTo>
                    <a:pt x="21590" y="127794"/>
                    <a:pt x="142081" y="69215"/>
                    <a:pt x="177165" y="45244"/>
                  </a:cubicBezTo>
                  <a:cubicBezTo>
                    <a:pt x="212249" y="21273"/>
                    <a:pt x="190659" y="3016"/>
                    <a:pt x="203359" y="0"/>
                  </a:cubicBezTo>
                  <a:lnTo>
                    <a:pt x="198596" y="29527"/>
                  </a:lnTo>
                  <a:lnTo>
                    <a:pt x="343376" y="75247"/>
                  </a:lnTo>
                  <a:cubicBezTo>
                    <a:pt x="360045" y="106362"/>
                    <a:pt x="357664" y="204152"/>
                    <a:pt x="343376" y="304324"/>
                  </a:cubicBezTo>
                  <a:lnTo>
                    <a:pt x="114776" y="334327"/>
                  </a:lnTo>
                </a:path>
              </a:pathLst>
            </a:custGeom>
            <a:noFill/>
            <a:ln w="25400" cap="rnd">
              <a:solidFill>
                <a:srgbClr val="FE0000">
                  <a:alpha val="66667"/>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377814" y="3470434"/>
              <a:ext cx="283845" cy="423386"/>
            </a:xfrm>
            <a:custGeom>
              <a:avLst/>
              <a:gdLst>
                <a:gd name="connsiteX0" fmla="*/ 129540 w 274320"/>
                <a:gd name="connsiteY0" fmla="*/ 411480 h 411480"/>
                <a:gd name="connsiteX1" fmla="*/ 274320 w 274320"/>
                <a:gd name="connsiteY1" fmla="*/ 274320 h 411480"/>
                <a:gd name="connsiteX2" fmla="*/ 91440 w 274320"/>
                <a:gd name="connsiteY2" fmla="*/ 274320 h 411480"/>
                <a:gd name="connsiteX3" fmla="*/ 7620 w 274320"/>
                <a:gd name="connsiteY3" fmla="*/ 0 h 411480"/>
                <a:gd name="connsiteX4" fmla="*/ 0 w 274320"/>
                <a:gd name="connsiteY4" fmla="*/ 38100 h 411480"/>
                <a:gd name="connsiteX0" fmla="*/ 139065 w 283845"/>
                <a:gd name="connsiteY0" fmla="*/ 411480 h 411480"/>
                <a:gd name="connsiteX1" fmla="*/ 283845 w 283845"/>
                <a:gd name="connsiteY1" fmla="*/ 274320 h 411480"/>
                <a:gd name="connsiteX2" fmla="*/ 100965 w 283845"/>
                <a:gd name="connsiteY2" fmla="*/ 274320 h 411480"/>
                <a:gd name="connsiteX3" fmla="*/ 17145 w 283845"/>
                <a:gd name="connsiteY3" fmla="*/ 0 h 411480"/>
                <a:gd name="connsiteX4" fmla="*/ 0 w 283845"/>
                <a:gd name="connsiteY4" fmla="*/ 38100 h 411480"/>
                <a:gd name="connsiteX0" fmla="*/ 139065 w 283845"/>
                <a:gd name="connsiteY0" fmla="*/ 423386 h 423386"/>
                <a:gd name="connsiteX1" fmla="*/ 283845 w 283845"/>
                <a:gd name="connsiteY1" fmla="*/ 286226 h 423386"/>
                <a:gd name="connsiteX2" fmla="*/ 100965 w 283845"/>
                <a:gd name="connsiteY2" fmla="*/ 286226 h 423386"/>
                <a:gd name="connsiteX3" fmla="*/ 33813 w 283845"/>
                <a:gd name="connsiteY3" fmla="*/ 0 h 423386"/>
                <a:gd name="connsiteX4" fmla="*/ 0 w 283845"/>
                <a:gd name="connsiteY4" fmla="*/ 50006 h 423386"/>
                <a:gd name="connsiteX0" fmla="*/ 139065 w 283845"/>
                <a:gd name="connsiteY0" fmla="*/ 423386 h 423386"/>
                <a:gd name="connsiteX1" fmla="*/ 283845 w 283845"/>
                <a:gd name="connsiteY1" fmla="*/ 286226 h 423386"/>
                <a:gd name="connsiteX2" fmla="*/ 100965 w 283845"/>
                <a:gd name="connsiteY2" fmla="*/ 286226 h 423386"/>
                <a:gd name="connsiteX3" fmla="*/ 33813 w 283845"/>
                <a:gd name="connsiteY3" fmla="*/ 0 h 423386"/>
                <a:gd name="connsiteX4" fmla="*/ 0 w 283845"/>
                <a:gd name="connsiteY4" fmla="*/ 50006 h 423386"/>
                <a:gd name="connsiteX0" fmla="*/ 139065 w 283845"/>
                <a:gd name="connsiteY0" fmla="*/ 423386 h 423386"/>
                <a:gd name="connsiteX1" fmla="*/ 283845 w 283845"/>
                <a:gd name="connsiteY1" fmla="*/ 286226 h 423386"/>
                <a:gd name="connsiteX2" fmla="*/ 112871 w 283845"/>
                <a:gd name="connsiteY2" fmla="*/ 286226 h 423386"/>
                <a:gd name="connsiteX3" fmla="*/ 33813 w 283845"/>
                <a:gd name="connsiteY3" fmla="*/ 0 h 423386"/>
                <a:gd name="connsiteX4" fmla="*/ 0 w 283845"/>
                <a:gd name="connsiteY4" fmla="*/ 50006 h 423386"/>
                <a:gd name="connsiteX0" fmla="*/ 139065 w 283845"/>
                <a:gd name="connsiteY0" fmla="*/ 423386 h 423386"/>
                <a:gd name="connsiteX1" fmla="*/ 283845 w 283845"/>
                <a:gd name="connsiteY1" fmla="*/ 286226 h 423386"/>
                <a:gd name="connsiteX2" fmla="*/ 112871 w 283845"/>
                <a:gd name="connsiteY2" fmla="*/ 286226 h 423386"/>
                <a:gd name="connsiteX3" fmla="*/ 33813 w 283845"/>
                <a:gd name="connsiteY3" fmla="*/ 0 h 423386"/>
                <a:gd name="connsiteX4" fmla="*/ 0 w 283845"/>
                <a:gd name="connsiteY4" fmla="*/ 50006 h 423386"/>
                <a:gd name="connsiteX0" fmla="*/ 139065 w 283845"/>
                <a:gd name="connsiteY0" fmla="*/ 423386 h 423386"/>
                <a:gd name="connsiteX1" fmla="*/ 283845 w 283845"/>
                <a:gd name="connsiteY1" fmla="*/ 286226 h 423386"/>
                <a:gd name="connsiteX2" fmla="*/ 112871 w 283845"/>
                <a:gd name="connsiteY2" fmla="*/ 286226 h 423386"/>
                <a:gd name="connsiteX3" fmla="*/ 33813 w 283845"/>
                <a:gd name="connsiteY3" fmla="*/ 0 h 423386"/>
                <a:gd name="connsiteX4" fmla="*/ 0 w 283845"/>
                <a:gd name="connsiteY4" fmla="*/ 50006 h 423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45" h="423386">
                  <a:moveTo>
                    <a:pt x="139065" y="423386"/>
                  </a:moveTo>
                  <a:lnTo>
                    <a:pt x="283845" y="286226"/>
                  </a:lnTo>
                  <a:cubicBezTo>
                    <a:pt x="226854" y="286226"/>
                    <a:pt x="127000" y="305276"/>
                    <a:pt x="112871" y="286226"/>
                  </a:cubicBezTo>
                  <a:cubicBezTo>
                    <a:pt x="90487" y="274160"/>
                    <a:pt x="49053" y="112078"/>
                    <a:pt x="33813" y="0"/>
                  </a:cubicBezTo>
                  <a:lnTo>
                    <a:pt x="0" y="50006"/>
                  </a:lnTo>
                </a:path>
              </a:pathLst>
            </a:custGeom>
            <a:noFill/>
            <a:ln w="25400" cap="rnd">
              <a:solidFill>
                <a:srgbClr val="FE0000">
                  <a:alpha val="66667"/>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080158" y="3670934"/>
              <a:ext cx="254760" cy="512445"/>
            </a:xfrm>
            <a:custGeom>
              <a:avLst/>
              <a:gdLst>
                <a:gd name="connsiteX0" fmla="*/ 220980 w 243840"/>
                <a:gd name="connsiteY0" fmla="*/ 502920 h 502920"/>
                <a:gd name="connsiteX1" fmla="*/ 190500 w 243840"/>
                <a:gd name="connsiteY1" fmla="*/ 22860 h 502920"/>
                <a:gd name="connsiteX2" fmla="*/ 243840 w 243840"/>
                <a:gd name="connsiteY2" fmla="*/ 22860 h 502920"/>
                <a:gd name="connsiteX3" fmla="*/ 0 w 243840"/>
                <a:gd name="connsiteY3" fmla="*/ 22860 h 502920"/>
                <a:gd name="connsiteX4" fmla="*/ 0 w 243840"/>
                <a:gd name="connsiteY4" fmla="*/ 0 h 502920"/>
                <a:gd name="connsiteX0" fmla="*/ 220980 w 243840"/>
                <a:gd name="connsiteY0" fmla="*/ 512445 h 512445"/>
                <a:gd name="connsiteX1" fmla="*/ 190500 w 243840"/>
                <a:gd name="connsiteY1" fmla="*/ 32385 h 512445"/>
                <a:gd name="connsiteX2" fmla="*/ 243840 w 243840"/>
                <a:gd name="connsiteY2" fmla="*/ 32385 h 512445"/>
                <a:gd name="connsiteX3" fmla="*/ 0 w 243840"/>
                <a:gd name="connsiteY3" fmla="*/ 32385 h 512445"/>
                <a:gd name="connsiteX4" fmla="*/ 16669 w 243840"/>
                <a:gd name="connsiteY4" fmla="*/ 0 h 512445"/>
                <a:gd name="connsiteX0" fmla="*/ 223362 w 254760"/>
                <a:gd name="connsiteY0" fmla="*/ 512445 h 512445"/>
                <a:gd name="connsiteX1" fmla="*/ 192882 w 254760"/>
                <a:gd name="connsiteY1" fmla="*/ 32385 h 512445"/>
                <a:gd name="connsiteX2" fmla="*/ 246222 w 254760"/>
                <a:gd name="connsiteY2" fmla="*/ 32385 h 512445"/>
                <a:gd name="connsiteX3" fmla="*/ 0 w 254760"/>
                <a:gd name="connsiteY3" fmla="*/ 49054 h 512445"/>
                <a:gd name="connsiteX4" fmla="*/ 19051 w 254760"/>
                <a:gd name="connsiteY4" fmla="*/ 0 h 512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60" h="512445">
                  <a:moveTo>
                    <a:pt x="223362" y="512445"/>
                  </a:moveTo>
                  <a:lnTo>
                    <a:pt x="192882" y="32385"/>
                  </a:lnTo>
                  <a:cubicBezTo>
                    <a:pt x="210662" y="32385"/>
                    <a:pt x="278369" y="29607"/>
                    <a:pt x="246222" y="32385"/>
                  </a:cubicBezTo>
                  <a:cubicBezTo>
                    <a:pt x="214075" y="35163"/>
                    <a:pt x="82074" y="43498"/>
                    <a:pt x="0" y="49054"/>
                  </a:cubicBezTo>
                  <a:lnTo>
                    <a:pt x="19051" y="0"/>
                  </a:lnTo>
                </a:path>
              </a:pathLst>
            </a:custGeom>
            <a:noFill/>
            <a:ln w="25400" cap="rnd">
              <a:solidFill>
                <a:srgbClr val="FE0000">
                  <a:alpha val="66667"/>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806950" y="3679825"/>
              <a:ext cx="104775" cy="263525"/>
            </a:xfrm>
            <a:custGeom>
              <a:avLst/>
              <a:gdLst>
                <a:gd name="connsiteX0" fmla="*/ 104775 w 104775"/>
                <a:gd name="connsiteY0" fmla="*/ 263525 h 263525"/>
                <a:gd name="connsiteX1" fmla="*/ 82550 w 104775"/>
                <a:gd name="connsiteY1" fmla="*/ 0 h 263525"/>
                <a:gd name="connsiteX2" fmla="*/ 0 w 104775"/>
                <a:gd name="connsiteY2" fmla="*/ 98425 h 263525"/>
                <a:gd name="connsiteX3" fmla="*/ 50800 w 104775"/>
                <a:gd name="connsiteY3" fmla="*/ 82550 h 263525"/>
              </a:gdLst>
              <a:ahLst/>
              <a:cxnLst>
                <a:cxn ang="0">
                  <a:pos x="connsiteX0" y="connsiteY0"/>
                </a:cxn>
                <a:cxn ang="0">
                  <a:pos x="connsiteX1" y="connsiteY1"/>
                </a:cxn>
                <a:cxn ang="0">
                  <a:pos x="connsiteX2" y="connsiteY2"/>
                </a:cxn>
                <a:cxn ang="0">
                  <a:pos x="connsiteX3" y="connsiteY3"/>
                </a:cxn>
              </a:cxnLst>
              <a:rect l="l" t="t" r="r" b="b"/>
              <a:pathLst>
                <a:path w="104775" h="263525">
                  <a:moveTo>
                    <a:pt x="104775" y="263525"/>
                  </a:moveTo>
                  <a:lnTo>
                    <a:pt x="82550" y="0"/>
                  </a:lnTo>
                  <a:lnTo>
                    <a:pt x="0" y="98425"/>
                  </a:lnTo>
                  <a:lnTo>
                    <a:pt x="50800" y="82550"/>
                  </a:lnTo>
                </a:path>
              </a:pathLst>
            </a:custGeom>
            <a:noFill/>
            <a:ln w="25400" cap="rnd">
              <a:solidFill>
                <a:srgbClr val="FE0000">
                  <a:alpha val="66667"/>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302125" y="3641725"/>
              <a:ext cx="336550" cy="352425"/>
            </a:xfrm>
            <a:custGeom>
              <a:avLst/>
              <a:gdLst>
                <a:gd name="connsiteX0" fmla="*/ 307975 w 336550"/>
                <a:gd name="connsiteY0" fmla="*/ 349250 h 352425"/>
                <a:gd name="connsiteX1" fmla="*/ 276225 w 336550"/>
                <a:gd name="connsiteY1" fmla="*/ 31750 h 352425"/>
                <a:gd name="connsiteX2" fmla="*/ 336550 w 336550"/>
                <a:gd name="connsiteY2" fmla="*/ 19050 h 352425"/>
                <a:gd name="connsiteX3" fmla="*/ 307975 w 336550"/>
                <a:gd name="connsiteY3" fmla="*/ 0 h 352425"/>
                <a:gd name="connsiteX4" fmla="*/ 269875 w 336550"/>
                <a:gd name="connsiteY4" fmla="*/ 38100 h 352425"/>
                <a:gd name="connsiteX5" fmla="*/ 0 w 336550"/>
                <a:gd name="connsiteY5" fmla="*/ 50800 h 352425"/>
                <a:gd name="connsiteX6" fmla="*/ 28575 w 336550"/>
                <a:gd name="connsiteY6" fmla="*/ 6350 h 352425"/>
                <a:gd name="connsiteX7" fmla="*/ 60325 w 336550"/>
                <a:gd name="connsiteY7" fmla="*/ 44450 h 352425"/>
                <a:gd name="connsiteX8" fmla="*/ 69850 w 336550"/>
                <a:gd name="connsiteY8" fmla="*/ 35242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550" h="352425">
                  <a:moveTo>
                    <a:pt x="307975" y="349250"/>
                  </a:moveTo>
                  <a:lnTo>
                    <a:pt x="276225" y="31750"/>
                  </a:lnTo>
                  <a:lnTo>
                    <a:pt x="336550" y="19050"/>
                  </a:lnTo>
                  <a:lnTo>
                    <a:pt x="307975" y="0"/>
                  </a:lnTo>
                  <a:lnTo>
                    <a:pt x="269875" y="38100"/>
                  </a:lnTo>
                  <a:lnTo>
                    <a:pt x="0" y="50800"/>
                  </a:lnTo>
                  <a:lnTo>
                    <a:pt x="28575" y="6350"/>
                  </a:lnTo>
                  <a:lnTo>
                    <a:pt x="60325" y="44450"/>
                  </a:lnTo>
                  <a:lnTo>
                    <a:pt x="69850" y="352425"/>
                  </a:lnTo>
                </a:path>
              </a:pathLst>
            </a:custGeom>
            <a:noFill/>
            <a:ln w="25400" cap="rnd">
              <a:solidFill>
                <a:srgbClr val="FE0000">
                  <a:alpha val="66667"/>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159250" y="3698875"/>
              <a:ext cx="50800" cy="301625"/>
            </a:xfrm>
            <a:custGeom>
              <a:avLst/>
              <a:gdLst>
                <a:gd name="connsiteX0" fmla="*/ 50800 w 50800"/>
                <a:gd name="connsiteY0" fmla="*/ 301625 h 301625"/>
                <a:gd name="connsiteX1" fmla="*/ 19050 w 50800"/>
                <a:gd name="connsiteY1" fmla="*/ 0 h 301625"/>
                <a:gd name="connsiteX2" fmla="*/ 0 w 50800"/>
                <a:gd name="connsiteY2" fmla="*/ 31750 h 301625"/>
              </a:gdLst>
              <a:ahLst/>
              <a:cxnLst>
                <a:cxn ang="0">
                  <a:pos x="connsiteX0" y="connsiteY0"/>
                </a:cxn>
                <a:cxn ang="0">
                  <a:pos x="connsiteX1" y="connsiteY1"/>
                </a:cxn>
                <a:cxn ang="0">
                  <a:pos x="connsiteX2" y="connsiteY2"/>
                </a:cxn>
              </a:cxnLst>
              <a:rect l="l" t="t" r="r" b="b"/>
              <a:pathLst>
                <a:path w="50800" h="301625">
                  <a:moveTo>
                    <a:pt x="50800" y="301625"/>
                  </a:moveTo>
                  <a:lnTo>
                    <a:pt x="19050" y="0"/>
                  </a:lnTo>
                  <a:lnTo>
                    <a:pt x="0" y="31750"/>
                  </a:lnTo>
                </a:path>
              </a:pathLst>
            </a:custGeom>
            <a:noFill/>
            <a:ln w="25400" cap="rnd">
              <a:solidFill>
                <a:srgbClr val="FE0000">
                  <a:alpha val="66667"/>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3762375" y="3635375"/>
              <a:ext cx="288925" cy="336550"/>
            </a:xfrm>
            <a:custGeom>
              <a:avLst/>
              <a:gdLst>
                <a:gd name="connsiteX0" fmla="*/ 257175 w 288925"/>
                <a:gd name="connsiteY0" fmla="*/ 336550 h 336550"/>
                <a:gd name="connsiteX1" fmla="*/ 250825 w 288925"/>
                <a:gd name="connsiteY1" fmla="*/ 0 h 336550"/>
                <a:gd name="connsiteX2" fmla="*/ 288925 w 288925"/>
                <a:gd name="connsiteY2" fmla="*/ 53975 h 336550"/>
                <a:gd name="connsiteX3" fmla="*/ 0 w 288925"/>
                <a:gd name="connsiteY3" fmla="*/ 50800 h 336550"/>
                <a:gd name="connsiteX4" fmla="*/ 15875 w 288925"/>
                <a:gd name="connsiteY4" fmla="*/ 19050 h 33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25" h="336550">
                  <a:moveTo>
                    <a:pt x="257175" y="336550"/>
                  </a:moveTo>
                  <a:lnTo>
                    <a:pt x="250825" y="0"/>
                  </a:lnTo>
                  <a:lnTo>
                    <a:pt x="288925" y="53975"/>
                  </a:lnTo>
                  <a:lnTo>
                    <a:pt x="0" y="50800"/>
                  </a:lnTo>
                  <a:lnTo>
                    <a:pt x="15875" y="19050"/>
                  </a:lnTo>
                </a:path>
              </a:pathLst>
            </a:custGeom>
            <a:noFill/>
            <a:ln w="25400" cap="rnd">
              <a:solidFill>
                <a:srgbClr val="FE0000">
                  <a:alpha val="66667"/>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3403600" y="3654425"/>
              <a:ext cx="260350" cy="295275"/>
            </a:xfrm>
            <a:custGeom>
              <a:avLst/>
              <a:gdLst>
                <a:gd name="connsiteX0" fmla="*/ 247650 w 260350"/>
                <a:gd name="connsiteY0" fmla="*/ 288925 h 295275"/>
                <a:gd name="connsiteX1" fmla="*/ 234950 w 260350"/>
                <a:gd name="connsiteY1" fmla="*/ 0 h 295275"/>
                <a:gd name="connsiteX2" fmla="*/ 260350 w 260350"/>
                <a:gd name="connsiteY2" fmla="*/ 28575 h 295275"/>
                <a:gd name="connsiteX3" fmla="*/ 0 w 260350"/>
                <a:gd name="connsiteY3" fmla="*/ 34925 h 295275"/>
                <a:gd name="connsiteX4" fmla="*/ 53975 w 260350"/>
                <a:gd name="connsiteY4" fmla="*/ 9525 h 295275"/>
                <a:gd name="connsiteX5" fmla="*/ 53975 w 260350"/>
                <a:gd name="connsiteY5" fmla="*/ 295275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350" h="295275">
                  <a:moveTo>
                    <a:pt x="247650" y="288925"/>
                  </a:moveTo>
                  <a:lnTo>
                    <a:pt x="234950" y="0"/>
                  </a:lnTo>
                  <a:lnTo>
                    <a:pt x="260350" y="28575"/>
                  </a:lnTo>
                  <a:lnTo>
                    <a:pt x="0" y="34925"/>
                  </a:lnTo>
                  <a:lnTo>
                    <a:pt x="53975" y="9525"/>
                  </a:lnTo>
                  <a:lnTo>
                    <a:pt x="53975" y="295275"/>
                  </a:lnTo>
                </a:path>
              </a:pathLst>
            </a:custGeom>
            <a:noFill/>
            <a:ln w="25400" cap="rnd">
              <a:solidFill>
                <a:srgbClr val="FE0000">
                  <a:alpha val="66667"/>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descr="A close up of a brick wall&#10;&#10;Description automatically generated">
            <a:extLst>
              <a:ext uri="{FF2B5EF4-FFF2-40B4-BE49-F238E27FC236}">
                <a16:creationId xmlns:a16="http://schemas.microsoft.com/office/drawing/2014/main" id="{DDB6EDB2-30C6-4214-9B91-49136E3F00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2044"/>
            <a:ext cx="9144000" cy="6153912"/>
          </a:xfrm>
          <a:prstGeom prst="rect">
            <a:avLst/>
          </a:prstGeom>
        </p:spPr>
      </p:pic>
      <p:sp>
        <p:nvSpPr>
          <p:cNvPr id="2" name="Text Placeholder 1"/>
          <p:cNvSpPr>
            <a:spLocks noGrp="1"/>
          </p:cNvSpPr>
          <p:nvPr>
            <p:ph type="body" sz="quarter" idx="10"/>
          </p:nvPr>
        </p:nvSpPr>
        <p:spPr>
          <a:xfrm>
            <a:off x="0" y="6519672"/>
            <a:ext cx="8074152" cy="338554"/>
          </a:xfrm>
        </p:spPr>
        <p:txBody>
          <a:bodyPr/>
          <a:lstStyle/>
          <a:p>
            <a:r>
              <a:rPr lang="en-US" dirty="0"/>
              <a:t>Grave marker of Uzziah with the title “King of Judah,” 1st century BC</a:t>
            </a:r>
          </a:p>
        </p:txBody>
      </p:sp>
      <p:sp>
        <p:nvSpPr>
          <p:cNvPr id="3" name="Text Placeholder 2"/>
          <p:cNvSpPr>
            <a:spLocks noGrp="1"/>
          </p:cNvSpPr>
          <p:nvPr>
            <p:ph type="body" sz="quarter" idx="12"/>
          </p:nvPr>
        </p:nvSpPr>
        <p:spPr/>
        <p:txBody>
          <a:bodyPr/>
          <a:lstStyle/>
          <a:p>
            <a:r>
              <a:rPr lang="en-US" dirty="0"/>
              <a:t>2:11</a:t>
            </a:r>
          </a:p>
        </p:txBody>
      </p:sp>
      <p:sp>
        <p:nvSpPr>
          <p:cNvPr id="4" name="Title 3"/>
          <p:cNvSpPr>
            <a:spLocks noGrp="1"/>
          </p:cNvSpPr>
          <p:nvPr>
            <p:ph type="title"/>
          </p:nvPr>
        </p:nvSpPr>
        <p:spPr/>
        <p:txBody>
          <a:bodyPr/>
          <a:lstStyle/>
          <a:p>
            <a:r>
              <a:rPr lang="en-US" dirty="0"/>
              <a:t>David was king in Hebron over the house of Judah for seven years and six months</a:t>
            </a:r>
          </a:p>
        </p:txBody>
      </p:sp>
    </p:spTree>
    <p:extLst>
      <p:ext uri="{BB962C8B-B14F-4D97-AF65-F5344CB8AC3E}">
        <p14:creationId xmlns:p14="http://schemas.microsoft.com/office/powerpoint/2010/main" val="27155759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09D23E-42D2-47B8-A6B4-D8DBB2F7B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390" y="306338"/>
            <a:ext cx="4715220" cy="6245324"/>
          </a:xfrm>
          <a:prstGeom prst="rect">
            <a:avLst/>
          </a:prstGeom>
        </p:spPr>
      </p:pic>
      <p:sp>
        <p:nvSpPr>
          <p:cNvPr id="2" name="Text Placeholder 1"/>
          <p:cNvSpPr>
            <a:spLocks noGrp="1"/>
          </p:cNvSpPr>
          <p:nvPr>
            <p:ph type="body" sz="quarter" idx="10"/>
          </p:nvPr>
        </p:nvSpPr>
        <p:spPr/>
        <p:txBody>
          <a:bodyPr/>
          <a:lstStyle/>
          <a:p>
            <a:r>
              <a:rPr lang="en-US" dirty="0"/>
              <a:t>Map showing the areas of Mahanaim, Gibeon, and Hebron</a:t>
            </a:r>
          </a:p>
        </p:txBody>
      </p:sp>
      <p:sp>
        <p:nvSpPr>
          <p:cNvPr id="3" name="Text Placeholder 2"/>
          <p:cNvSpPr>
            <a:spLocks noGrp="1"/>
          </p:cNvSpPr>
          <p:nvPr>
            <p:ph type="body" sz="quarter" idx="12"/>
          </p:nvPr>
        </p:nvSpPr>
        <p:spPr/>
        <p:txBody>
          <a:bodyPr/>
          <a:lstStyle/>
          <a:p>
            <a:r>
              <a:rPr lang="en-US" dirty="0"/>
              <a:t>2:12</a:t>
            </a:r>
          </a:p>
        </p:txBody>
      </p:sp>
      <p:sp>
        <p:nvSpPr>
          <p:cNvPr id="4" name="Title 3"/>
          <p:cNvSpPr>
            <a:spLocks noGrp="1"/>
          </p:cNvSpPr>
          <p:nvPr>
            <p:ph type="title"/>
          </p:nvPr>
        </p:nvSpPr>
        <p:spPr/>
        <p:txBody>
          <a:bodyPr/>
          <a:lstStyle/>
          <a:p>
            <a:r>
              <a:rPr lang="en-US" dirty="0"/>
              <a:t>Then Abner the son of Ner and the servants of </a:t>
            </a:r>
            <a:r>
              <a:rPr lang="en-US" dirty="0" err="1"/>
              <a:t>Ish-bosheth</a:t>
            </a:r>
            <a:r>
              <a:rPr lang="en-US" dirty="0"/>
              <a:t> went out from Mahanaim to Gibeon</a:t>
            </a:r>
          </a:p>
        </p:txBody>
      </p:sp>
      <p:sp>
        <p:nvSpPr>
          <p:cNvPr id="8" name="TextBox 7">
            <a:extLst>
              <a:ext uri="{FF2B5EF4-FFF2-40B4-BE49-F238E27FC236}">
                <a16:creationId xmlns:a16="http://schemas.microsoft.com/office/drawing/2014/main" id="{7BE2CBA8-DC7B-44B0-994F-A9CD1E94D321}"/>
              </a:ext>
            </a:extLst>
          </p:cNvPr>
          <p:cNvSpPr txBox="1"/>
          <p:nvPr/>
        </p:nvSpPr>
        <p:spPr>
          <a:xfrm>
            <a:off x="5761822" y="1577921"/>
            <a:ext cx="973059" cy="246221"/>
          </a:xfrm>
          <a:prstGeom prst="rect">
            <a:avLst/>
          </a:prstGeom>
          <a:noFill/>
        </p:spPr>
        <p:txBody>
          <a:bodyPr wrap="square" lIns="0" tIns="0" rIns="0" bIns="0" rtlCol="0">
            <a:spAutoFit/>
          </a:bodyPr>
          <a:lstStyle/>
          <a:p>
            <a:r>
              <a:rPr lang="en-US" sz="1600" b="1" dirty="0">
                <a:solidFill>
                  <a:schemeClr val="bg1">
                    <a:lumMod val="85000"/>
                    <a:lumOff val="15000"/>
                  </a:schemeClr>
                </a:solidFill>
                <a:effectLst>
                  <a:glow rad="50800">
                    <a:schemeClr val="tx1"/>
                  </a:glow>
                </a:effectLst>
              </a:rPr>
              <a:t>Mahanaim</a:t>
            </a:r>
          </a:p>
        </p:txBody>
      </p:sp>
      <p:sp>
        <p:nvSpPr>
          <p:cNvPr id="9" name="TextBox 8">
            <a:extLst>
              <a:ext uri="{FF2B5EF4-FFF2-40B4-BE49-F238E27FC236}">
                <a16:creationId xmlns:a16="http://schemas.microsoft.com/office/drawing/2014/main" id="{5023D963-0438-47B9-8544-09B3CA1DAEA8}"/>
              </a:ext>
            </a:extLst>
          </p:cNvPr>
          <p:cNvSpPr txBox="1"/>
          <p:nvPr/>
        </p:nvSpPr>
        <p:spPr>
          <a:xfrm>
            <a:off x="3087838" y="3355796"/>
            <a:ext cx="973059" cy="246221"/>
          </a:xfrm>
          <a:prstGeom prst="rect">
            <a:avLst/>
          </a:prstGeom>
          <a:noFill/>
        </p:spPr>
        <p:txBody>
          <a:bodyPr wrap="square" lIns="0" tIns="0" rIns="0" bIns="0" rtlCol="0">
            <a:spAutoFit/>
          </a:bodyPr>
          <a:lstStyle/>
          <a:p>
            <a:pPr algn="ctr"/>
            <a:r>
              <a:rPr lang="en-US" sz="1600" b="1" dirty="0">
                <a:solidFill>
                  <a:schemeClr val="bg1">
                    <a:lumMod val="85000"/>
                    <a:lumOff val="15000"/>
                  </a:schemeClr>
                </a:solidFill>
                <a:effectLst>
                  <a:glow rad="50800">
                    <a:schemeClr val="tx1"/>
                  </a:glow>
                </a:effectLst>
              </a:rPr>
              <a:t>Gibeon</a:t>
            </a:r>
          </a:p>
        </p:txBody>
      </p:sp>
      <p:sp>
        <p:nvSpPr>
          <p:cNvPr id="10" name="TextBox 9">
            <a:extLst>
              <a:ext uri="{FF2B5EF4-FFF2-40B4-BE49-F238E27FC236}">
                <a16:creationId xmlns:a16="http://schemas.microsoft.com/office/drawing/2014/main" id="{2EB67E38-0EFE-4F4A-B8C7-BFF31BB108BC}"/>
              </a:ext>
            </a:extLst>
          </p:cNvPr>
          <p:cNvSpPr txBox="1"/>
          <p:nvPr/>
        </p:nvSpPr>
        <p:spPr>
          <a:xfrm>
            <a:off x="3053712" y="4844611"/>
            <a:ext cx="973059" cy="246221"/>
          </a:xfrm>
          <a:prstGeom prst="rect">
            <a:avLst/>
          </a:prstGeom>
          <a:noFill/>
        </p:spPr>
        <p:txBody>
          <a:bodyPr wrap="square" lIns="0" tIns="0" rIns="0" bIns="0" rtlCol="0">
            <a:spAutoFit/>
          </a:bodyPr>
          <a:lstStyle/>
          <a:p>
            <a:pPr algn="ctr"/>
            <a:r>
              <a:rPr lang="en-US" sz="1600" b="1" dirty="0">
                <a:solidFill>
                  <a:schemeClr val="bg1">
                    <a:lumMod val="85000"/>
                    <a:lumOff val="15000"/>
                  </a:schemeClr>
                </a:solidFill>
                <a:effectLst>
                  <a:glow rad="50800">
                    <a:schemeClr val="tx1"/>
                  </a:glow>
                </a:effectLst>
              </a:rPr>
              <a:t>Hebron</a:t>
            </a:r>
          </a:p>
        </p:txBody>
      </p:sp>
      <p:sp>
        <p:nvSpPr>
          <p:cNvPr id="11" name="Oval 10">
            <a:extLst>
              <a:ext uri="{FF2B5EF4-FFF2-40B4-BE49-F238E27FC236}">
                <a16:creationId xmlns:a16="http://schemas.microsoft.com/office/drawing/2014/main" id="{3F9FF5F7-A233-479D-82A4-D4860D74DA9F}"/>
              </a:ext>
            </a:extLst>
          </p:cNvPr>
          <p:cNvSpPr/>
          <p:nvPr/>
        </p:nvSpPr>
        <p:spPr>
          <a:xfrm>
            <a:off x="5862581" y="1817100"/>
            <a:ext cx="73152" cy="73152"/>
          </a:xfrm>
          <a:prstGeom prst="ellipse">
            <a:avLst/>
          </a:prstGeom>
          <a:solidFill>
            <a:schemeClr val="tx1"/>
          </a:solidFill>
          <a:ln w="127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EF003D7-F39D-4AC3-851B-AFCA1B493D9F}"/>
              </a:ext>
            </a:extLst>
          </p:cNvPr>
          <p:cNvSpPr/>
          <p:nvPr/>
        </p:nvSpPr>
        <p:spPr>
          <a:xfrm>
            <a:off x="3611719" y="4804578"/>
            <a:ext cx="73152" cy="73152"/>
          </a:xfrm>
          <a:prstGeom prst="ellipse">
            <a:avLst/>
          </a:prstGeom>
          <a:solidFill>
            <a:schemeClr val="tx1"/>
          </a:solidFill>
          <a:ln w="127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CD56E59-EEC3-4A9B-B84D-0C314E2C1F89}"/>
              </a:ext>
            </a:extLst>
          </p:cNvPr>
          <p:cNvSpPr/>
          <p:nvPr/>
        </p:nvSpPr>
        <p:spPr>
          <a:xfrm>
            <a:off x="3953619" y="3442189"/>
            <a:ext cx="73152" cy="73152"/>
          </a:xfrm>
          <a:prstGeom prst="ellipse">
            <a:avLst/>
          </a:prstGeom>
          <a:solidFill>
            <a:schemeClr val="tx1"/>
          </a:solidFill>
          <a:ln w="127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8379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1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Gibeon (aerial view from the south)</a:t>
            </a:r>
          </a:p>
        </p:txBody>
      </p:sp>
      <p:sp>
        <p:nvSpPr>
          <p:cNvPr id="3" name="Text Placeholder 2"/>
          <p:cNvSpPr>
            <a:spLocks noGrp="1"/>
          </p:cNvSpPr>
          <p:nvPr>
            <p:ph type="body" sz="quarter" idx="12"/>
          </p:nvPr>
        </p:nvSpPr>
        <p:spPr/>
        <p:txBody>
          <a:bodyPr/>
          <a:lstStyle/>
          <a:p>
            <a:r>
              <a:rPr lang="en-US" dirty="0"/>
              <a:t>2:12</a:t>
            </a:r>
          </a:p>
        </p:txBody>
      </p:sp>
      <p:sp>
        <p:nvSpPr>
          <p:cNvPr id="4" name="Title 3"/>
          <p:cNvSpPr>
            <a:spLocks noGrp="1"/>
          </p:cNvSpPr>
          <p:nvPr>
            <p:ph type="title"/>
          </p:nvPr>
        </p:nvSpPr>
        <p:spPr/>
        <p:txBody>
          <a:bodyPr/>
          <a:lstStyle/>
          <a:p>
            <a:r>
              <a:rPr lang="en-US" dirty="0"/>
              <a:t>Then Abner the son of Ner and the servants of </a:t>
            </a:r>
            <a:r>
              <a:rPr lang="en-US" dirty="0" err="1"/>
              <a:t>Ish-bosheth</a:t>
            </a:r>
            <a:r>
              <a:rPr lang="en-US" dirty="0"/>
              <a:t> went out from Mahanaim to Gibeon</a:t>
            </a:r>
          </a:p>
        </p:txBody>
      </p:sp>
    </p:spTree>
    <p:extLst>
      <p:ext uri="{BB962C8B-B14F-4D97-AF65-F5344CB8AC3E}">
        <p14:creationId xmlns:p14="http://schemas.microsoft.com/office/powerpoint/2010/main" val="32919944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1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Gibeon (aerial view from the south)</a:t>
            </a:r>
          </a:p>
        </p:txBody>
      </p:sp>
      <p:sp>
        <p:nvSpPr>
          <p:cNvPr id="3" name="Text Placeholder 2"/>
          <p:cNvSpPr>
            <a:spLocks noGrp="1"/>
          </p:cNvSpPr>
          <p:nvPr>
            <p:ph type="body" sz="quarter" idx="12"/>
          </p:nvPr>
        </p:nvSpPr>
        <p:spPr/>
        <p:txBody>
          <a:bodyPr/>
          <a:lstStyle/>
          <a:p>
            <a:r>
              <a:rPr lang="en-US" dirty="0"/>
              <a:t>2:12</a:t>
            </a:r>
          </a:p>
        </p:txBody>
      </p:sp>
      <p:sp>
        <p:nvSpPr>
          <p:cNvPr id="4" name="Title 3"/>
          <p:cNvSpPr>
            <a:spLocks noGrp="1"/>
          </p:cNvSpPr>
          <p:nvPr>
            <p:ph type="title"/>
          </p:nvPr>
        </p:nvSpPr>
        <p:spPr/>
        <p:txBody>
          <a:bodyPr/>
          <a:lstStyle/>
          <a:p>
            <a:r>
              <a:rPr lang="en-US" dirty="0"/>
              <a:t>Then Abner the son of Ner and the servants of </a:t>
            </a:r>
            <a:r>
              <a:rPr lang="en-US" dirty="0" err="1"/>
              <a:t>Ish-bosheth</a:t>
            </a:r>
            <a:r>
              <a:rPr lang="en-US" dirty="0"/>
              <a:t> went out from Mahanaim to Gibeon</a:t>
            </a:r>
          </a:p>
        </p:txBody>
      </p:sp>
      <p:sp>
        <p:nvSpPr>
          <p:cNvPr id="6" name="Oval 5"/>
          <p:cNvSpPr/>
          <p:nvPr/>
        </p:nvSpPr>
        <p:spPr>
          <a:xfrm>
            <a:off x="2895600" y="1569671"/>
            <a:ext cx="3797388" cy="1440342"/>
          </a:xfrm>
          <a:prstGeom prst="ellips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a:ea typeface="+mn-ea"/>
              <a:cs typeface="+mn-cs"/>
            </a:endParaRPr>
          </a:p>
        </p:txBody>
      </p:sp>
      <p:sp>
        <p:nvSpPr>
          <p:cNvPr id="7" name="Text Box 10"/>
          <p:cNvSpPr txBox="1">
            <a:spLocks noChangeArrowheads="1"/>
          </p:cNvSpPr>
          <p:nvPr/>
        </p:nvSpPr>
        <p:spPr bwMode="auto">
          <a:xfrm>
            <a:off x="4325255" y="1072634"/>
            <a:ext cx="938077" cy="400110"/>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000">
                <a:solidFill>
                  <a:prstClr val="white"/>
                </a:solidFill>
                <a:effectLst>
                  <a:glow rad="76200">
                    <a:prstClr val="black">
                      <a:alpha val="60000"/>
                    </a:prstClr>
                  </a:glow>
                </a:effectLst>
                <a:cs typeface="Calibri" pitchFamily="34" charset="0"/>
              </a:rPr>
              <a:t>Gibeon</a:t>
            </a:r>
            <a:endParaRPr lang="en-US" sz="2000" dirty="0">
              <a:solidFill>
                <a:prstClr val="white"/>
              </a:solidFill>
              <a:effectLst>
                <a:glow rad="76200">
                  <a:prstClr val="black">
                    <a:alpha val="60000"/>
                  </a:prstClr>
                </a:glow>
              </a:effectLst>
              <a:cs typeface="Calibri" pitchFamily="34" charset="0"/>
            </a:endParaRPr>
          </a:p>
        </p:txBody>
      </p:sp>
    </p:spTree>
    <p:extLst>
      <p:ext uri="{BB962C8B-B14F-4D97-AF65-F5344CB8AC3E}">
        <p14:creationId xmlns:p14="http://schemas.microsoft.com/office/powerpoint/2010/main" val="6337484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aturation sat="1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Gibeon (from Nebi Samwil)</a:t>
            </a:r>
          </a:p>
        </p:txBody>
      </p:sp>
      <p:sp>
        <p:nvSpPr>
          <p:cNvPr id="3" name="Text Placeholder 2"/>
          <p:cNvSpPr>
            <a:spLocks noGrp="1"/>
          </p:cNvSpPr>
          <p:nvPr>
            <p:ph type="body" sz="quarter" idx="12"/>
          </p:nvPr>
        </p:nvSpPr>
        <p:spPr/>
        <p:txBody>
          <a:bodyPr/>
          <a:lstStyle/>
          <a:p>
            <a:r>
              <a:rPr lang="en-US" dirty="0"/>
              <a:t>2:12</a:t>
            </a:r>
          </a:p>
        </p:txBody>
      </p:sp>
      <p:sp>
        <p:nvSpPr>
          <p:cNvPr id="4" name="Title 3"/>
          <p:cNvSpPr>
            <a:spLocks noGrp="1"/>
          </p:cNvSpPr>
          <p:nvPr>
            <p:ph type="title"/>
          </p:nvPr>
        </p:nvSpPr>
        <p:spPr/>
        <p:txBody>
          <a:bodyPr/>
          <a:lstStyle/>
          <a:p>
            <a:r>
              <a:rPr lang="en-US" dirty="0"/>
              <a:t>Then Abner the son of Ner and the servants of </a:t>
            </a:r>
            <a:r>
              <a:rPr lang="en-US" dirty="0" err="1"/>
              <a:t>Ish-bosheth</a:t>
            </a:r>
            <a:r>
              <a:rPr lang="en-US" dirty="0"/>
              <a:t> went out from Mahanaim to Gibeon</a:t>
            </a:r>
          </a:p>
        </p:txBody>
      </p:sp>
    </p:spTree>
    <p:extLst>
      <p:ext uri="{BB962C8B-B14F-4D97-AF65-F5344CB8AC3E}">
        <p14:creationId xmlns:p14="http://schemas.microsoft.com/office/powerpoint/2010/main" val="37937767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r="5888"/>
          <a:stretch/>
        </p:blipFill>
        <p:spPr bwMode="auto">
          <a:xfrm>
            <a:off x="0" y="369332"/>
            <a:ext cx="9144000" cy="6150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“Gibeon, vineyard of </a:t>
            </a:r>
            <a:r>
              <a:rPr lang="en-US" dirty="0" err="1"/>
              <a:t>Ameryahu</a:t>
            </a:r>
            <a:r>
              <a:rPr lang="en-US" dirty="0"/>
              <a:t>” inscribed on a jar handle, from Gibeon, 7th century BC</a:t>
            </a:r>
          </a:p>
        </p:txBody>
      </p:sp>
      <p:sp>
        <p:nvSpPr>
          <p:cNvPr id="3" name="Text Placeholder 2"/>
          <p:cNvSpPr>
            <a:spLocks noGrp="1"/>
          </p:cNvSpPr>
          <p:nvPr>
            <p:ph type="body" sz="quarter" idx="12"/>
          </p:nvPr>
        </p:nvSpPr>
        <p:spPr/>
        <p:txBody>
          <a:bodyPr/>
          <a:lstStyle/>
          <a:p>
            <a:r>
              <a:rPr lang="en-US" dirty="0"/>
              <a:t>2:12</a:t>
            </a:r>
          </a:p>
        </p:txBody>
      </p:sp>
      <p:sp>
        <p:nvSpPr>
          <p:cNvPr id="4" name="Title 3"/>
          <p:cNvSpPr>
            <a:spLocks noGrp="1"/>
          </p:cNvSpPr>
          <p:nvPr>
            <p:ph type="title"/>
          </p:nvPr>
        </p:nvSpPr>
        <p:spPr/>
        <p:txBody>
          <a:bodyPr/>
          <a:lstStyle/>
          <a:p>
            <a:r>
              <a:rPr lang="en-US" dirty="0"/>
              <a:t>Then Abner the son of Ner and the servants of </a:t>
            </a:r>
            <a:r>
              <a:rPr lang="en-US" dirty="0" err="1"/>
              <a:t>Ish-bosheth</a:t>
            </a:r>
            <a:r>
              <a:rPr lang="en-US" dirty="0"/>
              <a:t> went out from Mahanaim to Gibeon</a:t>
            </a:r>
          </a:p>
        </p:txBody>
      </p:sp>
    </p:spTree>
    <p:extLst>
      <p:ext uri="{BB962C8B-B14F-4D97-AF65-F5344CB8AC3E}">
        <p14:creationId xmlns:p14="http://schemas.microsoft.com/office/powerpoint/2010/main" val="1121654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ebron, Tell Rumeida, Israelite four-room house under Beit Menachem, tb092204944.jpg"/>
          <p:cNvPicPr>
            <a:picLocks noChangeAspect="1"/>
          </p:cNvPicPr>
          <p:nvPr/>
        </p:nvPicPr>
        <p:blipFill rotWithShape="1">
          <a:blip r:embed="rId3">
            <a:extLst>
              <a:ext uri="{28A0092B-C50C-407E-A947-70E740481C1C}">
                <a14:useLocalDpi xmlns:a14="http://schemas.microsoft.com/office/drawing/2010/main" val="0"/>
              </a:ext>
            </a:extLst>
          </a:blip>
          <a:srcRect r="11333"/>
          <a:stretch/>
        </p:blipFill>
        <p:spPr>
          <a:xfrm>
            <a:off x="-1" y="0"/>
            <a:ext cx="9144001" cy="6858000"/>
          </a:xfrm>
          <a:prstGeom prst="rect">
            <a:avLst/>
          </a:prstGeom>
        </p:spPr>
      </p:pic>
      <p:sp>
        <p:nvSpPr>
          <p:cNvPr id="2" name="Text Placeholder 1"/>
          <p:cNvSpPr>
            <a:spLocks noGrp="1"/>
          </p:cNvSpPr>
          <p:nvPr>
            <p:ph type="body" sz="quarter" idx="10"/>
          </p:nvPr>
        </p:nvSpPr>
        <p:spPr/>
        <p:txBody>
          <a:bodyPr/>
          <a:lstStyle/>
          <a:p>
            <a:r>
              <a:rPr lang="en-US" dirty="0"/>
              <a:t>Israelite four-room house under Beit Menachem at Tell </a:t>
            </a:r>
            <a:r>
              <a:rPr lang="en-US" dirty="0" err="1"/>
              <a:t>Rumeida</a:t>
            </a:r>
            <a:r>
              <a:rPr lang="en-US" dirty="0"/>
              <a:t> in Hebron</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And David said, “Where shall I go up?” And He said, “To Hebron”</a:t>
            </a:r>
          </a:p>
        </p:txBody>
      </p:sp>
    </p:spTree>
    <p:extLst>
      <p:ext uri="{BB962C8B-B14F-4D97-AF65-F5344CB8AC3E}">
        <p14:creationId xmlns:p14="http://schemas.microsoft.com/office/powerpoint/2010/main" val="41489949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t>
            </a:r>
            <a:r>
              <a:rPr lang="en-US" dirty="0" err="1"/>
              <a:t>Joab</a:t>
            </a:r>
            <a:r>
              <a:rPr lang="en-US" dirty="0"/>
              <a:t> Street” sign in Jerusalem</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So Joab the son of Zeruiah and the servants of David went out and met them</a:t>
            </a:r>
          </a:p>
        </p:txBody>
      </p:sp>
      <p:pic>
        <p:nvPicPr>
          <p:cNvPr id="6" name="Picture 5">
            <a:extLst>
              <a:ext uri="{FF2B5EF4-FFF2-40B4-BE49-F238E27FC236}">
                <a16:creationId xmlns:a16="http://schemas.microsoft.com/office/drawing/2014/main" id="{CA885503-869D-4B72-9318-253732E8E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Tree>
    <p:extLst>
      <p:ext uri="{BB962C8B-B14F-4D97-AF65-F5344CB8AC3E}">
        <p14:creationId xmlns:p14="http://schemas.microsoft.com/office/powerpoint/2010/main" val="15554330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A4EF55-E205-435C-BBFC-B268D433D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
        <p:nvSpPr>
          <p:cNvPr id="2" name="Text Placeholder 1"/>
          <p:cNvSpPr>
            <a:spLocks noGrp="1"/>
          </p:cNvSpPr>
          <p:nvPr>
            <p:ph type="body" sz="quarter" idx="10"/>
          </p:nvPr>
        </p:nvSpPr>
        <p:spPr/>
        <p:txBody>
          <a:bodyPr/>
          <a:lstStyle/>
          <a:p>
            <a:r>
              <a:rPr lang="en-US" dirty="0"/>
              <a:t>Gibeon (aerial view from the east)</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They met them by the pool of Gibeon and sat down opposite each other</a:t>
            </a:r>
          </a:p>
        </p:txBody>
      </p:sp>
    </p:spTree>
    <p:extLst>
      <p:ext uri="{BB962C8B-B14F-4D97-AF65-F5344CB8AC3E}">
        <p14:creationId xmlns:p14="http://schemas.microsoft.com/office/powerpoint/2010/main" val="38191615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A4EF55-E205-435C-BBFC-B268D433D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
        <p:nvSpPr>
          <p:cNvPr id="2" name="Text Placeholder 1"/>
          <p:cNvSpPr>
            <a:spLocks noGrp="1"/>
          </p:cNvSpPr>
          <p:nvPr>
            <p:ph type="body" sz="quarter" idx="10"/>
          </p:nvPr>
        </p:nvSpPr>
        <p:spPr/>
        <p:txBody>
          <a:bodyPr/>
          <a:lstStyle/>
          <a:p>
            <a:r>
              <a:rPr lang="en-US" dirty="0"/>
              <a:t>Gibeon (aerial view from the east)</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They met them by the pool of Gibeon and sat down opposite each other</a:t>
            </a:r>
          </a:p>
        </p:txBody>
      </p:sp>
      <p:sp>
        <p:nvSpPr>
          <p:cNvPr id="9" name="Text Box 13">
            <a:extLst>
              <a:ext uri="{FF2B5EF4-FFF2-40B4-BE49-F238E27FC236}">
                <a16:creationId xmlns:a16="http://schemas.microsoft.com/office/drawing/2014/main" id="{6A9E6E78-426C-47B9-8930-5024780B488E}"/>
              </a:ext>
            </a:extLst>
          </p:cNvPr>
          <p:cNvSpPr txBox="1">
            <a:spLocks noChangeArrowheads="1"/>
          </p:cNvSpPr>
          <p:nvPr/>
        </p:nvSpPr>
        <p:spPr bwMode="auto">
          <a:xfrm>
            <a:off x="6092328" y="2908893"/>
            <a:ext cx="824265" cy="400110"/>
          </a:xfrm>
          <a:prstGeom prst="rect">
            <a:avLst/>
          </a:prstGeom>
          <a:noFill/>
          <a:ln w="9525">
            <a:noFill/>
            <a:miter lim="800000"/>
            <a:headEnd/>
            <a:tailEnd/>
          </a:ln>
          <a:effectLst/>
        </p:spPr>
        <p:txBody>
          <a:bodyPr wrap="none">
            <a:prstTxWarp prst="textNoShape">
              <a:avLst/>
            </a:prstTxWarp>
            <a:spAutoFit/>
          </a:bodyPr>
          <a:lstStyle/>
          <a:p>
            <a:pPr algn="ctr" fontAlgn="auto">
              <a:spcBef>
                <a:spcPts val="0"/>
              </a:spcBef>
              <a:spcAft>
                <a:spcPts val="0"/>
              </a:spcAft>
            </a:pPr>
            <a:r>
              <a:rPr lang="en-US" sz="2000" dirty="0">
                <a:solidFill>
                  <a:prstClr val="white"/>
                </a:solidFill>
                <a:effectLst>
                  <a:glow rad="76200">
                    <a:prstClr val="black">
                      <a:alpha val="60000"/>
                    </a:prstClr>
                  </a:glow>
                </a:effectLst>
                <a:latin typeface="Calibri" pitchFamily="34" charset="0"/>
                <a:cs typeface="Calibri" pitchFamily="34" charset="0"/>
              </a:rPr>
              <a:t>spring</a:t>
            </a:r>
          </a:p>
        </p:txBody>
      </p:sp>
      <p:sp>
        <p:nvSpPr>
          <p:cNvPr id="10" name="Text Box 13">
            <a:extLst>
              <a:ext uri="{FF2B5EF4-FFF2-40B4-BE49-F238E27FC236}">
                <a16:creationId xmlns:a16="http://schemas.microsoft.com/office/drawing/2014/main" id="{9A195C8A-4253-40F9-91DB-EE64C2C2B08A}"/>
              </a:ext>
            </a:extLst>
          </p:cNvPr>
          <p:cNvSpPr txBox="1">
            <a:spLocks noChangeArrowheads="1"/>
          </p:cNvSpPr>
          <p:nvPr/>
        </p:nvSpPr>
        <p:spPr bwMode="auto">
          <a:xfrm>
            <a:off x="5307376" y="2146623"/>
            <a:ext cx="1398440" cy="400110"/>
          </a:xfrm>
          <a:prstGeom prst="rect">
            <a:avLst/>
          </a:prstGeom>
          <a:noFill/>
          <a:ln w="9525">
            <a:noFill/>
            <a:miter lim="800000"/>
            <a:headEnd/>
            <a:tailEnd/>
          </a:ln>
          <a:effectLst/>
        </p:spPr>
        <p:txBody>
          <a:bodyPr wrap="none">
            <a:prstTxWarp prst="textNoShape">
              <a:avLst/>
            </a:prstTxWarp>
            <a:spAutoFit/>
          </a:bodyPr>
          <a:lstStyle/>
          <a:p>
            <a:pPr algn="ctr" fontAlgn="auto">
              <a:spcBef>
                <a:spcPts val="0"/>
              </a:spcBef>
              <a:spcAft>
                <a:spcPts val="0"/>
              </a:spcAft>
            </a:pPr>
            <a:r>
              <a:rPr lang="en-US" sz="2000" dirty="0">
                <a:solidFill>
                  <a:prstClr val="white"/>
                </a:solidFill>
                <a:effectLst>
                  <a:glow rad="76200">
                    <a:prstClr val="black">
                      <a:alpha val="60000"/>
                    </a:prstClr>
                  </a:glow>
                </a:effectLst>
                <a:latin typeface="Calibri" pitchFamily="34" charset="0"/>
                <a:cs typeface="Calibri" pitchFamily="34" charset="0"/>
              </a:rPr>
              <a:t>water shaft</a:t>
            </a:r>
          </a:p>
        </p:txBody>
      </p:sp>
      <p:sp>
        <p:nvSpPr>
          <p:cNvPr id="11" name="Line 6">
            <a:extLst>
              <a:ext uri="{FF2B5EF4-FFF2-40B4-BE49-F238E27FC236}">
                <a16:creationId xmlns:a16="http://schemas.microsoft.com/office/drawing/2014/main" id="{94F14010-DD1C-42F3-8C6D-51CF55FDC3D6}"/>
              </a:ext>
            </a:extLst>
          </p:cNvPr>
          <p:cNvSpPr>
            <a:spLocks noChangeShapeType="1"/>
          </p:cNvSpPr>
          <p:nvPr/>
        </p:nvSpPr>
        <p:spPr bwMode="auto">
          <a:xfrm flipH="1">
            <a:off x="5307376" y="2546733"/>
            <a:ext cx="304800" cy="609600"/>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Line 6">
            <a:extLst>
              <a:ext uri="{FF2B5EF4-FFF2-40B4-BE49-F238E27FC236}">
                <a16:creationId xmlns:a16="http://schemas.microsoft.com/office/drawing/2014/main" id="{919AB079-EBF4-4F6A-A74B-77AC3EA9AC83}"/>
              </a:ext>
            </a:extLst>
          </p:cNvPr>
          <p:cNvSpPr>
            <a:spLocks noChangeShapeType="1"/>
          </p:cNvSpPr>
          <p:nvPr/>
        </p:nvSpPr>
        <p:spPr bwMode="auto">
          <a:xfrm flipH="1">
            <a:off x="5688376" y="3272859"/>
            <a:ext cx="403952" cy="400110"/>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34681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Area of water systems at Gibeon (aerial view from the east)</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They met them by the pool of Gibeon and sat down opposite each other</a:t>
            </a:r>
          </a:p>
        </p:txBody>
      </p:sp>
      <p:pic>
        <p:nvPicPr>
          <p:cNvPr id="6" name="Picture 5">
            <a:extLst>
              <a:ext uri="{FF2B5EF4-FFF2-40B4-BE49-F238E27FC236}">
                <a16:creationId xmlns:a16="http://schemas.microsoft.com/office/drawing/2014/main" id="{3642147E-A06C-44C1-8E82-469466AA45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Tree>
    <p:extLst>
      <p:ext uri="{BB962C8B-B14F-4D97-AF65-F5344CB8AC3E}">
        <p14:creationId xmlns:p14="http://schemas.microsoft.com/office/powerpoint/2010/main" val="1580849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Area of water systems at Gibeon (aerial view from the east)</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They met them by the pool of Gibeon and sat down opposite each other</a:t>
            </a:r>
          </a:p>
        </p:txBody>
      </p:sp>
      <p:pic>
        <p:nvPicPr>
          <p:cNvPr id="6" name="Picture 5">
            <a:extLst>
              <a:ext uri="{FF2B5EF4-FFF2-40B4-BE49-F238E27FC236}">
                <a16:creationId xmlns:a16="http://schemas.microsoft.com/office/drawing/2014/main" id="{3642147E-A06C-44C1-8E82-469466AA45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
        <p:nvSpPr>
          <p:cNvPr id="7" name="Text Box 13">
            <a:extLst>
              <a:ext uri="{FF2B5EF4-FFF2-40B4-BE49-F238E27FC236}">
                <a16:creationId xmlns:a16="http://schemas.microsoft.com/office/drawing/2014/main" id="{ADCDE91C-2BD7-4FB8-AEF9-E8004BCA0E60}"/>
              </a:ext>
            </a:extLst>
          </p:cNvPr>
          <p:cNvSpPr txBox="1">
            <a:spLocks noChangeArrowheads="1"/>
          </p:cNvSpPr>
          <p:nvPr/>
        </p:nvSpPr>
        <p:spPr bwMode="auto">
          <a:xfrm>
            <a:off x="5640633" y="3360590"/>
            <a:ext cx="824265" cy="400110"/>
          </a:xfrm>
          <a:prstGeom prst="rect">
            <a:avLst/>
          </a:prstGeom>
          <a:noFill/>
          <a:ln w="9525">
            <a:noFill/>
            <a:miter lim="800000"/>
            <a:headEnd/>
            <a:tailEnd/>
          </a:ln>
          <a:effectLst/>
        </p:spPr>
        <p:txBody>
          <a:bodyPr wrap="none">
            <a:prstTxWarp prst="textNoShape">
              <a:avLst/>
            </a:prstTxWarp>
            <a:spAutoFit/>
          </a:bodyPr>
          <a:lstStyle/>
          <a:p>
            <a:pPr algn="ctr" fontAlgn="auto">
              <a:spcBef>
                <a:spcPts val="0"/>
              </a:spcBef>
              <a:spcAft>
                <a:spcPts val="0"/>
              </a:spcAft>
            </a:pPr>
            <a:r>
              <a:rPr lang="en-US" sz="2000" dirty="0">
                <a:solidFill>
                  <a:prstClr val="white"/>
                </a:solidFill>
                <a:effectLst>
                  <a:glow rad="76200">
                    <a:prstClr val="black">
                      <a:alpha val="60000"/>
                    </a:prstClr>
                  </a:glow>
                </a:effectLst>
                <a:latin typeface="Calibri" pitchFamily="34" charset="0"/>
                <a:cs typeface="Calibri" pitchFamily="34" charset="0"/>
              </a:rPr>
              <a:t>spring</a:t>
            </a:r>
          </a:p>
        </p:txBody>
      </p:sp>
      <p:sp>
        <p:nvSpPr>
          <p:cNvPr id="8" name="Text Box 13">
            <a:extLst>
              <a:ext uri="{FF2B5EF4-FFF2-40B4-BE49-F238E27FC236}">
                <a16:creationId xmlns:a16="http://schemas.microsoft.com/office/drawing/2014/main" id="{FC7CE38A-BD18-4235-9EEA-2F58B7B98DD3}"/>
              </a:ext>
            </a:extLst>
          </p:cNvPr>
          <p:cNvSpPr txBox="1">
            <a:spLocks noChangeArrowheads="1"/>
          </p:cNvSpPr>
          <p:nvPr/>
        </p:nvSpPr>
        <p:spPr bwMode="auto">
          <a:xfrm>
            <a:off x="4040433" y="1988720"/>
            <a:ext cx="1398440" cy="400110"/>
          </a:xfrm>
          <a:prstGeom prst="rect">
            <a:avLst/>
          </a:prstGeom>
          <a:noFill/>
          <a:ln w="9525">
            <a:noFill/>
            <a:miter lim="800000"/>
            <a:headEnd/>
            <a:tailEnd/>
          </a:ln>
          <a:effectLst/>
        </p:spPr>
        <p:txBody>
          <a:bodyPr wrap="none">
            <a:prstTxWarp prst="textNoShape">
              <a:avLst/>
            </a:prstTxWarp>
            <a:spAutoFit/>
          </a:bodyPr>
          <a:lstStyle/>
          <a:p>
            <a:pPr algn="ctr" fontAlgn="auto">
              <a:spcBef>
                <a:spcPts val="0"/>
              </a:spcBef>
              <a:spcAft>
                <a:spcPts val="0"/>
              </a:spcAft>
            </a:pPr>
            <a:r>
              <a:rPr lang="en-US" sz="2000" dirty="0">
                <a:solidFill>
                  <a:prstClr val="white"/>
                </a:solidFill>
                <a:effectLst>
                  <a:glow rad="76200">
                    <a:prstClr val="black">
                      <a:alpha val="60000"/>
                    </a:prstClr>
                  </a:glow>
                </a:effectLst>
                <a:latin typeface="Calibri" pitchFamily="34" charset="0"/>
                <a:cs typeface="Calibri" pitchFamily="34" charset="0"/>
              </a:rPr>
              <a:t>water shaft</a:t>
            </a:r>
          </a:p>
        </p:txBody>
      </p:sp>
      <p:sp>
        <p:nvSpPr>
          <p:cNvPr id="9" name="Line 6">
            <a:extLst>
              <a:ext uri="{FF2B5EF4-FFF2-40B4-BE49-F238E27FC236}">
                <a16:creationId xmlns:a16="http://schemas.microsoft.com/office/drawing/2014/main" id="{E6C86D40-A92B-4EEE-8147-9A53F73CD6D9}"/>
              </a:ext>
            </a:extLst>
          </p:cNvPr>
          <p:cNvSpPr>
            <a:spLocks noChangeShapeType="1"/>
          </p:cNvSpPr>
          <p:nvPr/>
        </p:nvSpPr>
        <p:spPr bwMode="auto">
          <a:xfrm flipH="1">
            <a:off x="4153359" y="2388830"/>
            <a:ext cx="191874" cy="609600"/>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0" name="Line 6">
            <a:extLst>
              <a:ext uri="{FF2B5EF4-FFF2-40B4-BE49-F238E27FC236}">
                <a16:creationId xmlns:a16="http://schemas.microsoft.com/office/drawing/2014/main" id="{866474EE-296F-41C7-B511-00A25E6DA102}"/>
              </a:ext>
            </a:extLst>
          </p:cNvPr>
          <p:cNvSpPr>
            <a:spLocks noChangeShapeType="1"/>
          </p:cNvSpPr>
          <p:nvPr/>
        </p:nvSpPr>
        <p:spPr bwMode="auto">
          <a:xfrm flipH="1">
            <a:off x="5236681" y="3724556"/>
            <a:ext cx="403952" cy="400110"/>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44843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8365B7-B4C3-4D17-BAD8-2B2C371D5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
        <p:nvSpPr>
          <p:cNvPr id="2" name="Text Placeholder 1"/>
          <p:cNvSpPr>
            <a:spLocks noGrp="1"/>
          </p:cNvSpPr>
          <p:nvPr>
            <p:ph type="body" sz="quarter" idx="10"/>
          </p:nvPr>
        </p:nvSpPr>
        <p:spPr/>
        <p:txBody>
          <a:bodyPr/>
          <a:lstStyle/>
          <a:p>
            <a:r>
              <a:rPr lang="en-US" dirty="0"/>
              <a:t>Gibeon with water shaft (aerial view from the east)</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They met them by the pool of Gibeon and sat down opposite each other</a:t>
            </a:r>
          </a:p>
        </p:txBody>
      </p:sp>
    </p:spTree>
    <p:extLst>
      <p:ext uri="{BB962C8B-B14F-4D97-AF65-F5344CB8AC3E}">
        <p14:creationId xmlns:p14="http://schemas.microsoft.com/office/powerpoint/2010/main" val="7193041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8365B7-B4C3-4D17-BAD8-2B2C371D5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
        <p:nvSpPr>
          <p:cNvPr id="2" name="Text Placeholder 1"/>
          <p:cNvSpPr>
            <a:spLocks noGrp="1"/>
          </p:cNvSpPr>
          <p:nvPr>
            <p:ph type="body" sz="quarter" idx="10"/>
          </p:nvPr>
        </p:nvSpPr>
        <p:spPr/>
        <p:txBody>
          <a:bodyPr/>
          <a:lstStyle/>
          <a:p>
            <a:r>
              <a:rPr lang="en-US" dirty="0"/>
              <a:t>Gibeon with water shaft (aerial view from the east)</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They met them by the pool of Gibeon and sat down opposite each other</a:t>
            </a:r>
          </a:p>
        </p:txBody>
      </p:sp>
      <p:sp>
        <p:nvSpPr>
          <p:cNvPr id="7" name="Text Box 13">
            <a:extLst>
              <a:ext uri="{FF2B5EF4-FFF2-40B4-BE49-F238E27FC236}">
                <a16:creationId xmlns:a16="http://schemas.microsoft.com/office/drawing/2014/main" id="{10C96567-29BD-470D-B5D6-19199A3A5897}"/>
              </a:ext>
            </a:extLst>
          </p:cNvPr>
          <p:cNvSpPr txBox="1">
            <a:spLocks noChangeArrowheads="1"/>
          </p:cNvSpPr>
          <p:nvPr/>
        </p:nvSpPr>
        <p:spPr bwMode="auto">
          <a:xfrm>
            <a:off x="6326761" y="2855970"/>
            <a:ext cx="1413016" cy="400110"/>
          </a:xfrm>
          <a:prstGeom prst="rect">
            <a:avLst/>
          </a:prstGeom>
          <a:noFill/>
          <a:ln w="9525">
            <a:noFill/>
            <a:miter lim="800000"/>
            <a:headEnd/>
            <a:tailEnd/>
          </a:ln>
          <a:effectLst/>
        </p:spPr>
        <p:txBody>
          <a:bodyPr wrap="none">
            <a:prstTxWarp prst="textNoShape">
              <a:avLst/>
            </a:prstTxWarp>
            <a:spAutoFit/>
          </a:bodyPr>
          <a:lstStyle/>
          <a:p>
            <a:pPr algn="ctr" fontAlgn="auto">
              <a:spcBef>
                <a:spcPts val="0"/>
              </a:spcBef>
              <a:spcAft>
                <a:spcPts val="0"/>
              </a:spcAft>
            </a:pPr>
            <a:r>
              <a:rPr lang="en-US" sz="2000" dirty="0">
                <a:solidFill>
                  <a:prstClr val="white"/>
                </a:solidFill>
                <a:effectLst>
                  <a:glow rad="76200">
                    <a:prstClr val="black">
                      <a:alpha val="60000"/>
                    </a:prstClr>
                  </a:glow>
                </a:effectLst>
                <a:latin typeface="Calibri" pitchFamily="34" charset="0"/>
                <a:cs typeface="Calibri" pitchFamily="34" charset="0"/>
              </a:rPr>
              <a:t>wine cellars</a:t>
            </a:r>
          </a:p>
        </p:txBody>
      </p:sp>
      <p:sp>
        <p:nvSpPr>
          <p:cNvPr id="8" name="Text Box 13">
            <a:extLst>
              <a:ext uri="{FF2B5EF4-FFF2-40B4-BE49-F238E27FC236}">
                <a16:creationId xmlns:a16="http://schemas.microsoft.com/office/drawing/2014/main" id="{634C9180-8DFD-405C-B236-CFF30C176D09}"/>
              </a:ext>
            </a:extLst>
          </p:cNvPr>
          <p:cNvSpPr txBox="1">
            <a:spLocks noChangeArrowheads="1"/>
          </p:cNvSpPr>
          <p:nvPr/>
        </p:nvSpPr>
        <p:spPr bwMode="auto">
          <a:xfrm>
            <a:off x="4778564" y="1573746"/>
            <a:ext cx="1398440" cy="400110"/>
          </a:xfrm>
          <a:prstGeom prst="rect">
            <a:avLst/>
          </a:prstGeom>
          <a:noFill/>
          <a:ln w="9525">
            <a:noFill/>
            <a:miter lim="800000"/>
            <a:headEnd/>
            <a:tailEnd/>
          </a:ln>
          <a:effectLst/>
        </p:spPr>
        <p:txBody>
          <a:bodyPr wrap="none">
            <a:prstTxWarp prst="textNoShape">
              <a:avLst/>
            </a:prstTxWarp>
            <a:spAutoFit/>
          </a:bodyPr>
          <a:lstStyle/>
          <a:p>
            <a:pPr algn="ctr" fontAlgn="auto">
              <a:spcBef>
                <a:spcPts val="0"/>
              </a:spcBef>
              <a:spcAft>
                <a:spcPts val="0"/>
              </a:spcAft>
            </a:pPr>
            <a:r>
              <a:rPr lang="en-US" sz="2000" dirty="0">
                <a:solidFill>
                  <a:prstClr val="white"/>
                </a:solidFill>
                <a:effectLst>
                  <a:glow rad="76200">
                    <a:prstClr val="black">
                      <a:alpha val="60000"/>
                    </a:prstClr>
                  </a:glow>
                </a:effectLst>
                <a:latin typeface="Calibri" pitchFamily="34" charset="0"/>
                <a:cs typeface="Calibri" pitchFamily="34" charset="0"/>
              </a:rPr>
              <a:t>water shaft</a:t>
            </a:r>
          </a:p>
        </p:txBody>
      </p:sp>
      <p:sp>
        <p:nvSpPr>
          <p:cNvPr id="9" name="Line 6">
            <a:extLst>
              <a:ext uri="{FF2B5EF4-FFF2-40B4-BE49-F238E27FC236}">
                <a16:creationId xmlns:a16="http://schemas.microsoft.com/office/drawing/2014/main" id="{28F84F7C-8666-4807-9EB9-863910530284}"/>
              </a:ext>
            </a:extLst>
          </p:cNvPr>
          <p:cNvSpPr>
            <a:spLocks noChangeShapeType="1"/>
          </p:cNvSpPr>
          <p:nvPr/>
        </p:nvSpPr>
        <p:spPr bwMode="auto">
          <a:xfrm flipH="1">
            <a:off x="4778564" y="1973856"/>
            <a:ext cx="304800" cy="609600"/>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0" name="Line 6">
            <a:extLst>
              <a:ext uri="{FF2B5EF4-FFF2-40B4-BE49-F238E27FC236}">
                <a16:creationId xmlns:a16="http://schemas.microsoft.com/office/drawing/2014/main" id="{74D50AEC-C980-4E56-87BD-19728E56936E}"/>
              </a:ext>
            </a:extLst>
          </p:cNvPr>
          <p:cNvSpPr>
            <a:spLocks noChangeShapeType="1"/>
          </p:cNvSpPr>
          <p:nvPr/>
        </p:nvSpPr>
        <p:spPr bwMode="auto">
          <a:xfrm flipH="1">
            <a:off x="5666339" y="3092748"/>
            <a:ext cx="668359" cy="0"/>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 name="Text Box 13">
            <a:extLst>
              <a:ext uri="{FF2B5EF4-FFF2-40B4-BE49-F238E27FC236}">
                <a16:creationId xmlns:a16="http://schemas.microsoft.com/office/drawing/2014/main" id="{CBDA0769-C1E4-4F35-9293-382DF7C62588}"/>
              </a:ext>
            </a:extLst>
          </p:cNvPr>
          <p:cNvSpPr txBox="1">
            <a:spLocks noChangeArrowheads="1"/>
          </p:cNvSpPr>
          <p:nvPr/>
        </p:nvSpPr>
        <p:spPr bwMode="auto">
          <a:xfrm>
            <a:off x="3954299" y="3922445"/>
            <a:ext cx="824265" cy="400110"/>
          </a:xfrm>
          <a:prstGeom prst="rect">
            <a:avLst/>
          </a:prstGeom>
          <a:noFill/>
          <a:ln w="9525">
            <a:noFill/>
            <a:miter lim="800000"/>
            <a:headEnd/>
            <a:tailEnd/>
          </a:ln>
          <a:effectLst/>
        </p:spPr>
        <p:txBody>
          <a:bodyPr wrap="none">
            <a:prstTxWarp prst="textNoShape">
              <a:avLst/>
            </a:prstTxWarp>
            <a:spAutoFit/>
          </a:bodyPr>
          <a:lstStyle/>
          <a:p>
            <a:pPr algn="ctr" fontAlgn="auto">
              <a:spcBef>
                <a:spcPts val="0"/>
              </a:spcBef>
              <a:spcAft>
                <a:spcPts val="0"/>
              </a:spcAft>
            </a:pPr>
            <a:r>
              <a:rPr lang="en-US" sz="2000" dirty="0">
                <a:solidFill>
                  <a:prstClr val="white"/>
                </a:solidFill>
                <a:effectLst>
                  <a:glow rad="76200">
                    <a:prstClr val="black">
                      <a:alpha val="60000"/>
                    </a:prstClr>
                  </a:glow>
                </a:effectLst>
                <a:latin typeface="Calibri" pitchFamily="34" charset="0"/>
                <a:cs typeface="Calibri" pitchFamily="34" charset="0"/>
              </a:rPr>
              <a:t>spring</a:t>
            </a:r>
          </a:p>
        </p:txBody>
      </p:sp>
      <p:sp>
        <p:nvSpPr>
          <p:cNvPr id="12" name="Line 6">
            <a:extLst>
              <a:ext uri="{FF2B5EF4-FFF2-40B4-BE49-F238E27FC236}">
                <a16:creationId xmlns:a16="http://schemas.microsoft.com/office/drawing/2014/main" id="{8F3372B2-2B10-4AA1-8AF1-CC70335BA462}"/>
              </a:ext>
            </a:extLst>
          </p:cNvPr>
          <p:cNvSpPr>
            <a:spLocks noChangeShapeType="1"/>
          </p:cNvSpPr>
          <p:nvPr/>
        </p:nvSpPr>
        <p:spPr bwMode="auto">
          <a:xfrm flipH="1">
            <a:off x="3550347" y="4286411"/>
            <a:ext cx="403952" cy="400110"/>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13001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Water shaft at Gibeon</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They met them by the pool of Gibeon and sat down opposite each other</a:t>
            </a:r>
          </a:p>
        </p:txBody>
      </p:sp>
      <p:pic>
        <p:nvPicPr>
          <p:cNvPr id="6" name="Picture 5" descr="Gibeon water shaft, tb05140749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760"/>
            <a:ext cx="9144000" cy="6126480"/>
          </a:xfrm>
          <a:prstGeom prst="rect">
            <a:avLst/>
          </a:prstGeom>
        </p:spPr>
      </p:pic>
    </p:spTree>
    <p:extLst>
      <p:ext uri="{BB962C8B-B14F-4D97-AF65-F5344CB8AC3E}">
        <p14:creationId xmlns:p14="http://schemas.microsoft.com/office/powerpoint/2010/main" val="24834084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D2F078-8F70-4260-AC5C-C0DDF91A1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
        <p:nvSpPr>
          <p:cNvPr id="2" name="Text Placeholder 1"/>
          <p:cNvSpPr>
            <a:spLocks noGrp="1"/>
          </p:cNvSpPr>
          <p:nvPr>
            <p:ph type="body" sz="quarter" idx="10"/>
          </p:nvPr>
        </p:nvSpPr>
        <p:spPr/>
        <p:txBody>
          <a:bodyPr/>
          <a:lstStyle/>
          <a:p>
            <a:r>
              <a:rPr lang="en-US" dirty="0"/>
              <a:t>Water systems at Gibeon (aerial view)</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They met them by the pool of Gibeon and sat down opposite each other</a:t>
            </a:r>
          </a:p>
        </p:txBody>
      </p:sp>
    </p:spTree>
    <p:extLst>
      <p:ext uri="{BB962C8B-B14F-4D97-AF65-F5344CB8AC3E}">
        <p14:creationId xmlns:p14="http://schemas.microsoft.com/office/powerpoint/2010/main" val="27406024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D2F078-8F70-4260-AC5C-C0DDF91A1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
        <p:nvSpPr>
          <p:cNvPr id="2" name="Text Placeholder 1"/>
          <p:cNvSpPr>
            <a:spLocks noGrp="1"/>
          </p:cNvSpPr>
          <p:nvPr>
            <p:ph type="body" sz="quarter" idx="10"/>
          </p:nvPr>
        </p:nvSpPr>
        <p:spPr/>
        <p:txBody>
          <a:bodyPr/>
          <a:lstStyle/>
          <a:p>
            <a:r>
              <a:rPr lang="en-US" dirty="0"/>
              <a:t>Water systems at Gibeon (aerial view)</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They met them by the pool of Gibeon and sat down opposite each other</a:t>
            </a:r>
          </a:p>
        </p:txBody>
      </p:sp>
      <p:sp>
        <p:nvSpPr>
          <p:cNvPr id="7" name="Text Box 13">
            <a:extLst>
              <a:ext uri="{FF2B5EF4-FFF2-40B4-BE49-F238E27FC236}">
                <a16:creationId xmlns:a16="http://schemas.microsoft.com/office/drawing/2014/main" id="{8B9DE939-432A-4A55-AC87-E41274FBEA66}"/>
              </a:ext>
            </a:extLst>
          </p:cNvPr>
          <p:cNvSpPr txBox="1">
            <a:spLocks noChangeArrowheads="1"/>
          </p:cNvSpPr>
          <p:nvPr/>
        </p:nvSpPr>
        <p:spPr bwMode="auto">
          <a:xfrm>
            <a:off x="7061061" y="2445026"/>
            <a:ext cx="1836465" cy="400110"/>
          </a:xfrm>
          <a:prstGeom prst="rect">
            <a:avLst/>
          </a:prstGeom>
          <a:noFill/>
          <a:ln w="9525">
            <a:noFill/>
            <a:miter lim="800000"/>
            <a:headEnd/>
            <a:tailEnd/>
          </a:ln>
          <a:effectLst/>
        </p:spPr>
        <p:txBody>
          <a:bodyPr wrap="none">
            <a:prstTxWarp prst="textNoShape">
              <a:avLst/>
            </a:prstTxWarp>
            <a:spAutoFit/>
          </a:bodyPr>
          <a:lstStyle/>
          <a:p>
            <a:pPr algn="ctr" fontAlgn="auto">
              <a:spcBef>
                <a:spcPts val="0"/>
              </a:spcBef>
              <a:spcAft>
                <a:spcPts val="0"/>
              </a:spcAft>
            </a:pPr>
            <a:r>
              <a:rPr lang="en-US" sz="2000" dirty="0">
                <a:solidFill>
                  <a:prstClr val="white"/>
                </a:solidFill>
                <a:effectLst>
                  <a:glow rad="76200">
                    <a:prstClr val="black">
                      <a:alpha val="60000"/>
                    </a:prstClr>
                  </a:glow>
                </a:effectLst>
                <a:latin typeface="Calibri" pitchFamily="34" charset="0"/>
                <a:cs typeface="Calibri" pitchFamily="34" charset="0"/>
              </a:rPr>
              <a:t>tunnel to spring</a:t>
            </a:r>
          </a:p>
        </p:txBody>
      </p:sp>
      <p:sp>
        <p:nvSpPr>
          <p:cNvPr id="8" name="Line 6">
            <a:extLst>
              <a:ext uri="{FF2B5EF4-FFF2-40B4-BE49-F238E27FC236}">
                <a16:creationId xmlns:a16="http://schemas.microsoft.com/office/drawing/2014/main" id="{56D4C4E7-255F-4418-AF5A-1F8EDB7C76F5}"/>
              </a:ext>
            </a:extLst>
          </p:cNvPr>
          <p:cNvSpPr>
            <a:spLocks noChangeShapeType="1"/>
          </p:cNvSpPr>
          <p:nvPr/>
        </p:nvSpPr>
        <p:spPr bwMode="auto">
          <a:xfrm flipH="1">
            <a:off x="7318868" y="2842352"/>
            <a:ext cx="412115" cy="487174"/>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2194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ebron from north with snow, tb12290617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760"/>
            <a:ext cx="9144000" cy="6126480"/>
          </a:xfrm>
          <a:prstGeom prst="rect">
            <a:avLst/>
          </a:prstGeom>
        </p:spPr>
      </p:pic>
      <p:sp>
        <p:nvSpPr>
          <p:cNvPr id="2" name="Text Placeholder 1"/>
          <p:cNvSpPr>
            <a:spLocks noGrp="1"/>
          </p:cNvSpPr>
          <p:nvPr>
            <p:ph type="body" sz="quarter" idx="10"/>
          </p:nvPr>
        </p:nvSpPr>
        <p:spPr/>
        <p:txBody>
          <a:bodyPr/>
          <a:lstStyle/>
          <a:p>
            <a:r>
              <a:rPr lang="en-US" dirty="0"/>
              <a:t>Hebron area with snow (from the north)</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And David said, “Where shall I go up?” And He said, “To Hebron”</a:t>
            </a:r>
          </a:p>
        </p:txBody>
      </p:sp>
    </p:spTree>
    <p:extLst>
      <p:ext uri="{BB962C8B-B14F-4D97-AF65-F5344CB8AC3E}">
        <p14:creationId xmlns:p14="http://schemas.microsoft.com/office/powerpoint/2010/main" val="24719348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C91137-4AC0-483C-A5B2-7087D8859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
        <p:nvSpPr>
          <p:cNvPr id="2" name="Text Placeholder 1"/>
          <p:cNvSpPr>
            <a:spLocks noGrp="1"/>
          </p:cNvSpPr>
          <p:nvPr>
            <p:ph type="body" sz="quarter" idx="10"/>
          </p:nvPr>
        </p:nvSpPr>
        <p:spPr/>
        <p:txBody>
          <a:bodyPr/>
          <a:lstStyle/>
          <a:p>
            <a:r>
              <a:rPr lang="en-US" dirty="0"/>
              <a:t>Water shaft at Gibeon (aerial view)</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They met them by the pool of Gibeon and sat down opposite each other</a:t>
            </a:r>
          </a:p>
        </p:txBody>
      </p:sp>
    </p:spTree>
    <p:extLst>
      <p:ext uri="{BB962C8B-B14F-4D97-AF65-F5344CB8AC3E}">
        <p14:creationId xmlns:p14="http://schemas.microsoft.com/office/powerpoint/2010/main" val="21714318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Water shaft at Gibeon</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They met them by the pool of Gibeon and sat down opposite each other</a:t>
            </a:r>
          </a:p>
        </p:txBody>
      </p:sp>
      <p:pic>
        <p:nvPicPr>
          <p:cNvPr id="7" name="Picture 6" descr="Gibeon water shaft, tb0514074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760"/>
            <a:ext cx="9144000" cy="6126480"/>
          </a:xfrm>
          <a:prstGeom prst="rect">
            <a:avLst/>
          </a:prstGeom>
        </p:spPr>
      </p:pic>
    </p:spTree>
    <p:extLst>
      <p:ext uri="{BB962C8B-B14F-4D97-AF65-F5344CB8AC3E}">
        <p14:creationId xmlns:p14="http://schemas.microsoft.com/office/powerpoint/2010/main" val="23911725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Water shaft at Gibeon</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They met them by the pool of Gibeon and sat down opposite each other</a:t>
            </a:r>
          </a:p>
        </p:txBody>
      </p:sp>
      <p:pic>
        <p:nvPicPr>
          <p:cNvPr id="5" name="Picture 4" descr="Gibeon water shaft, tb051407434-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760"/>
            <a:ext cx="9144000" cy="6126480"/>
          </a:xfrm>
          <a:prstGeom prst="rect">
            <a:avLst/>
          </a:prstGeom>
        </p:spPr>
      </p:pic>
    </p:spTree>
    <p:extLst>
      <p:ext uri="{BB962C8B-B14F-4D97-AF65-F5344CB8AC3E}">
        <p14:creationId xmlns:p14="http://schemas.microsoft.com/office/powerpoint/2010/main" val="16447652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Water shaft at Gibeon</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They met them by the pool of Gibeon and sat down opposite each other</a:t>
            </a:r>
          </a:p>
        </p:txBody>
      </p:sp>
      <p:pic>
        <p:nvPicPr>
          <p:cNvPr id="6" name="Picture 5" descr="Gibeon water shaft, tb0514074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760"/>
            <a:ext cx="9144000" cy="6126480"/>
          </a:xfrm>
          <a:prstGeom prst="rect">
            <a:avLst/>
          </a:prstGeom>
        </p:spPr>
      </p:pic>
    </p:spTree>
    <p:extLst>
      <p:ext uri="{BB962C8B-B14F-4D97-AF65-F5344CB8AC3E}">
        <p14:creationId xmlns:p14="http://schemas.microsoft.com/office/powerpoint/2010/main" val="15103730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Staircase in the water shaft at Gibeon</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They met them by the pool of Gibeon and sat down opposite each other</a:t>
            </a:r>
          </a:p>
        </p:txBody>
      </p:sp>
      <p:pic>
        <p:nvPicPr>
          <p:cNvPr id="6" name="Picture 5" descr="Gibeon water shaft steps, tb0514074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760"/>
            <a:ext cx="9144000" cy="6126480"/>
          </a:xfrm>
          <a:prstGeom prst="rect">
            <a:avLst/>
          </a:prstGeom>
        </p:spPr>
      </p:pic>
    </p:spTree>
    <p:extLst>
      <p:ext uri="{BB962C8B-B14F-4D97-AF65-F5344CB8AC3E}">
        <p14:creationId xmlns:p14="http://schemas.microsoft.com/office/powerpoint/2010/main" val="1755186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ibeon water shaft steps, tb051407440-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4570" y="0"/>
            <a:ext cx="4594860" cy="6858000"/>
          </a:xfrm>
          <a:prstGeom prst="rect">
            <a:avLst/>
          </a:prstGeom>
        </p:spPr>
      </p:pic>
      <p:sp>
        <p:nvSpPr>
          <p:cNvPr id="2" name="Text Placeholder 1"/>
          <p:cNvSpPr>
            <a:spLocks noGrp="1"/>
          </p:cNvSpPr>
          <p:nvPr>
            <p:ph type="body" sz="quarter" idx="10"/>
          </p:nvPr>
        </p:nvSpPr>
        <p:spPr/>
        <p:txBody>
          <a:bodyPr/>
          <a:lstStyle/>
          <a:p>
            <a:r>
              <a:rPr lang="en-US" dirty="0"/>
              <a:t>Staircase in the water shaft at Gibeon</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They met them by the pool of Gibeon and sat down opposite each other</a:t>
            </a:r>
          </a:p>
        </p:txBody>
      </p:sp>
    </p:spTree>
    <p:extLst>
      <p:ext uri="{BB962C8B-B14F-4D97-AF65-F5344CB8AC3E}">
        <p14:creationId xmlns:p14="http://schemas.microsoft.com/office/powerpoint/2010/main" val="42897132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ibeon water systems, tb051407477.jpg"/>
          <p:cNvPicPr>
            <a:picLocks noChangeAspect="1"/>
          </p:cNvPicPr>
          <p:nvPr/>
        </p:nvPicPr>
        <p:blipFill>
          <a:blip r:embed="rId3">
            <a:extLst>
              <a:ext uri="{BEBA8EAE-BF5A-486C-A8C5-ECC9F3942E4B}">
                <a14:imgProps xmlns:a14="http://schemas.microsoft.com/office/drawing/2010/main">
                  <a14:imgLayer r:embed="rId4">
                    <a14:imgEffect>
                      <a14:saturation sat="120000"/>
                    </a14:imgEffect>
                  </a14:imgLayer>
                </a14:imgProps>
              </a:ext>
              <a:ext uri="{28A0092B-C50C-407E-A947-70E740481C1C}">
                <a14:useLocalDpi xmlns:a14="http://schemas.microsoft.com/office/drawing/2010/main" val="0"/>
              </a:ext>
            </a:extLst>
          </a:blip>
          <a:stretch>
            <a:fillRect/>
          </a:stretch>
        </p:blipFill>
        <p:spPr>
          <a:xfrm>
            <a:off x="0" y="365760"/>
            <a:ext cx="9144000" cy="6126480"/>
          </a:xfrm>
          <a:prstGeom prst="rect">
            <a:avLst/>
          </a:prstGeom>
        </p:spPr>
      </p:pic>
      <p:sp>
        <p:nvSpPr>
          <p:cNvPr id="2" name="Text Placeholder 1"/>
          <p:cNvSpPr>
            <a:spLocks noGrp="1"/>
          </p:cNvSpPr>
          <p:nvPr>
            <p:ph type="body" sz="quarter" idx="10"/>
          </p:nvPr>
        </p:nvSpPr>
        <p:spPr/>
        <p:txBody>
          <a:bodyPr/>
          <a:lstStyle/>
          <a:p>
            <a:r>
              <a:rPr lang="en-US" dirty="0"/>
              <a:t>Water systems at Gibeon</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They met them by the pool of Gibeon and sat down opposite each other</a:t>
            </a:r>
          </a:p>
        </p:txBody>
      </p:sp>
    </p:spTree>
    <p:extLst>
      <p:ext uri="{BB962C8B-B14F-4D97-AF65-F5344CB8AC3E}">
        <p14:creationId xmlns:p14="http://schemas.microsoft.com/office/powerpoint/2010/main" val="9604440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Tunnel in the water system at Gibeon</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They met them by the pool of Gibeon and sat down opposite each other</a:t>
            </a:r>
          </a:p>
        </p:txBody>
      </p:sp>
      <p:pic>
        <p:nvPicPr>
          <p:cNvPr id="6" name="Picture 5" descr="Gibeon water system tunnel, tb05140747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760"/>
            <a:ext cx="9144000" cy="6126480"/>
          </a:xfrm>
          <a:prstGeom prst="rect">
            <a:avLst/>
          </a:prstGeom>
        </p:spPr>
      </p:pic>
    </p:spTree>
    <p:extLst>
      <p:ext uri="{BB962C8B-B14F-4D97-AF65-F5344CB8AC3E}">
        <p14:creationId xmlns:p14="http://schemas.microsoft.com/office/powerpoint/2010/main" val="7780573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Staircase in the water shaft at Gibeon</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They met them by the pool of Gibeon and sat down opposite each other</a:t>
            </a:r>
          </a:p>
        </p:txBody>
      </p:sp>
      <p:pic>
        <p:nvPicPr>
          <p:cNvPr id="6" name="Picture 5" descr="Gibeon water shaft steps, tb0514074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760"/>
            <a:ext cx="9144000" cy="6126480"/>
          </a:xfrm>
          <a:prstGeom prst="rect">
            <a:avLst/>
          </a:prstGeom>
        </p:spPr>
      </p:pic>
    </p:spTree>
    <p:extLst>
      <p:ext uri="{BB962C8B-B14F-4D97-AF65-F5344CB8AC3E}">
        <p14:creationId xmlns:p14="http://schemas.microsoft.com/office/powerpoint/2010/main" val="26599110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ibeon water system tunnel, tb0514074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4570" y="0"/>
            <a:ext cx="4594860" cy="6858000"/>
          </a:xfrm>
          <a:prstGeom prst="rect">
            <a:avLst/>
          </a:prstGeom>
        </p:spPr>
      </p:pic>
      <p:sp>
        <p:nvSpPr>
          <p:cNvPr id="2" name="Text Placeholder 1"/>
          <p:cNvSpPr>
            <a:spLocks noGrp="1"/>
          </p:cNvSpPr>
          <p:nvPr>
            <p:ph type="body" sz="quarter" idx="10"/>
          </p:nvPr>
        </p:nvSpPr>
        <p:spPr/>
        <p:txBody>
          <a:bodyPr/>
          <a:lstStyle/>
          <a:p>
            <a:r>
              <a:rPr lang="en-US" dirty="0"/>
              <a:t>Tunnel in the water system at Gibeon</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They met them by the pool of Gibeon and sat down opposite each other</a:t>
            </a:r>
          </a:p>
        </p:txBody>
      </p:sp>
    </p:spTree>
    <p:extLst>
      <p:ext uri="{BB962C8B-B14F-4D97-AF65-F5344CB8AC3E}">
        <p14:creationId xmlns:p14="http://schemas.microsoft.com/office/powerpoint/2010/main" val="3979951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Vineyards and terraced hillside near Hebron, tb11170618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760"/>
            <a:ext cx="9144000" cy="6126480"/>
          </a:xfrm>
          <a:prstGeom prst="rect">
            <a:avLst/>
          </a:prstGeom>
        </p:spPr>
      </p:pic>
      <p:sp>
        <p:nvSpPr>
          <p:cNvPr id="2" name="Text Placeholder 1"/>
          <p:cNvSpPr>
            <a:spLocks noGrp="1"/>
          </p:cNvSpPr>
          <p:nvPr>
            <p:ph type="body" sz="quarter" idx="10"/>
          </p:nvPr>
        </p:nvSpPr>
        <p:spPr/>
        <p:txBody>
          <a:bodyPr/>
          <a:lstStyle/>
          <a:p>
            <a:r>
              <a:rPr lang="en-US" dirty="0"/>
              <a:t>Vineyards and a terraced hillside near Hebron</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And David said, “Where shall I go up?” And He said, “To Hebron”</a:t>
            </a:r>
          </a:p>
        </p:txBody>
      </p:sp>
    </p:spTree>
    <p:extLst>
      <p:ext uri="{BB962C8B-B14F-4D97-AF65-F5344CB8AC3E}">
        <p14:creationId xmlns:p14="http://schemas.microsoft.com/office/powerpoint/2010/main" val="42190218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Pool at the bottom of the water tunnel at Gibeon</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They met them by the pool of Gibeon and sat down opposite each other</a:t>
            </a:r>
          </a:p>
        </p:txBody>
      </p:sp>
      <p:pic>
        <p:nvPicPr>
          <p:cNvPr id="5" name="Picture 4" descr="Gibeon pool at end of water tunnel, tbs723092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4904"/>
            <a:ext cx="9144000" cy="6108192"/>
          </a:xfrm>
          <a:prstGeom prst="rect">
            <a:avLst/>
          </a:prstGeom>
        </p:spPr>
      </p:pic>
    </p:spTree>
    <p:extLst>
      <p:ext uri="{BB962C8B-B14F-4D97-AF65-F5344CB8AC3E}">
        <p14:creationId xmlns:p14="http://schemas.microsoft.com/office/powerpoint/2010/main" val="25561024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Relief of Assyrian soldiers, from Nineveh, reign of Sennacherib, early 7th century BC</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Abner said to Joab, “Let the young men arise and compete before us”</a:t>
            </a:r>
          </a:p>
        </p:txBody>
      </p:sp>
      <p:pic>
        <p:nvPicPr>
          <p:cNvPr id="5" name="Picture 4" descr="Nineveh, Room 32, deportees and Assyrian soldiers in mountain region, reign of Sennacherib, tb112004287.jpg"/>
          <p:cNvPicPr>
            <a:picLocks noChangeAspect="1"/>
          </p:cNvPicPr>
          <p:nvPr/>
        </p:nvPicPr>
        <p:blipFill rotWithShape="1">
          <a:blip r:embed="rId3" cstate="print">
            <a:extLst>
              <a:ext uri="{28A0092B-C50C-407E-A947-70E740481C1C}">
                <a14:useLocalDpi xmlns:a14="http://schemas.microsoft.com/office/drawing/2010/main" val="0"/>
              </a:ext>
            </a:extLst>
          </a:blip>
          <a:srcRect r="8447" b="7399"/>
          <a:stretch/>
        </p:blipFill>
        <p:spPr>
          <a:xfrm>
            <a:off x="0" y="369332"/>
            <a:ext cx="9144000" cy="6150340"/>
          </a:xfrm>
          <a:prstGeom prst="rect">
            <a:avLst/>
          </a:prstGeom>
        </p:spPr>
      </p:pic>
    </p:spTree>
    <p:extLst>
      <p:ext uri="{BB962C8B-B14F-4D97-AF65-F5344CB8AC3E}">
        <p14:creationId xmlns:p14="http://schemas.microsoft.com/office/powerpoint/2010/main" val="42336808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Relief with Assyrian soldiers, with two groups of 12 facing each other (sketch)</a:t>
            </a:r>
          </a:p>
        </p:txBody>
      </p:sp>
      <p:sp>
        <p:nvSpPr>
          <p:cNvPr id="3" name="Text Placeholder 2"/>
          <p:cNvSpPr>
            <a:spLocks noGrp="1"/>
          </p:cNvSpPr>
          <p:nvPr>
            <p:ph type="body" sz="quarter" idx="12"/>
          </p:nvPr>
        </p:nvSpPr>
        <p:spPr/>
        <p:txBody>
          <a:bodyPr/>
          <a:lstStyle/>
          <a:p>
            <a:r>
              <a:rPr lang="en-US" dirty="0"/>
              <a:t>2:15</a:t>
            </a:r>
          </a:p>
        </p:txBody>
      </p:sp>
      <p:sp>
        <p:nvSpPr>
          <p:cNvPr id="4" name="Title 3"/>
          <p:cNvSpPr>
            <a:spLocks noGrp="1"/>
          </p:cNvSpPr>
          <p:nvPr>
            <p:ph type="title"/>
          </p:nvPr>
        </p:nvSpPr>
        <p:spPr/>
        <p:txBody>
          <a:bodyPr/>
          <a:lstStyle/>
          <a:p>
            <a:r>
              <a:rPr lang="en-US" dirty="0"/>
              <a:t>Twelve for Benjamin, and for </a:t>
            </a:r>
            <a:r>
              <a:rPr lang="en-US" dirty="0" err="1"/>
              <a:t>Ish-bosheth</a:t>
            </a:r>
            <a:r>
              <a:rPr lang="en-US" dirty="0"/>
              <a:t> the son of Saul, and twelve for the servants of David</a:t>
            </a:r>
          </a:p>
        </p:txBody>
      </p:sp>
      <p:grpSp>
        <p:nvGrpSpPr>
          <p:cNvPr id="7" name="Group 6"/>
          <p:cNvGrpSpPr/>
          <p:nvPr/>
        </p:nvGrpSpPr>
        <p:grpSpPr>
          <a:xfrm>
            <a:off x="1" y="2811476"/>
            <a:ext cx="9143999" cy="1254008"/>
            <a:chOff x="1" y="3241791"/>
            <a:chExt cx="9143999" cy="1254008"/>
          </a:xfrm>
        </p:grpSpPr>
        <p:pic>
          <p:nvPicPr>
            <p:cNvPr id="5" name="Picture 4" descr="Screen Shot 2016-04-20 at 1.23.51 PM.jpg"/>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6600"/>
                      </a14:imgEffect>
                      <a14:imgEffect>
                        <a14:brightnessContrast bright="-13000" contrast="40000"/>
                      </a14:imgEffect>
                    </a14:imgLayer>
                  </a14:imgProps>
                </a:ext>
                <a:ext uri="{28A0092B-C50C-407E-A947-70E740481C1C}">
                  <a14:useLocalDpi xmlns:a14="http://schemas.microsoft.com/office/drawing/2010/main" val="0"/>
                </a:ext>
              </a:extLst>
            </a:blip>
            <a:srcRect t="9793"/>
            <a:stretch/>
          </p:blipFill>
          <p:spPr>
            <a:xfrm>
              <a:off x="4696801" y="3241791"/>
              <a:ext cx="4447199" cy="1254008"/>
            </a:xfrm>
            <a:prstGeom prst="rect">
              <a:avLst/>
            </a:prstGeom>
          </p:spPr>
        </p:pic>
        <p:pic>
          <p:nvPicPr>
            <p:cNvPr id="6" name="Picture 5" descr="Screen Shot 2016-04-20 at 1.24.23 PM.jpg"/>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t="6361" b="10333"/>
            <a:stretch/>
          </p:blipFill>
          <p:spPr>
            <a:xfrm>
              <a:off x="1" y="3241791"/>
              <a:ext cx="4724399" cy="1251218"/>
            </a:xfrm>
            <a:prstGeom prst="rect">
              <a:avLst/>
            </a:prstGeom>
          </p:spPr>
        </p:pic>
      </p:grpSp>
    </p:spTree>
    <p:extLst>
      <p:ext uri="{BB962C8B-B14F-4D97-AF65-F5344CB8AC3E}">
        <p14:creationId xmlns:p14="http://schemas.microsoft.com/office/powerpoint/2010/main" val="36841802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A4D06E-6274-4898-8B8C-13F7636D5D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540" y="0"/>
            <a:ext cx="7360920" cy="6858000"/>
          </a:xfrm>
          <a:prstGeom prst="rect">
            <a:avLst/>
          </a:prstGeom>
        </p:spPr>
      </p:pic>
      <p:sp>
        <p:nvSpPr>
          <p:cNvPr id="2" name="Text Placeholder 1"/>
          <p:cNvSpPr>
            <a:spLocks noGrp="1"/>
          </p:cNvSpPr>
          <p:nvPr>
            <p:ph type="body" sz="quarter" idx="10"/>
          </p:nvPr>
        </p:nvSpPr>
        <p:spPr/>
        <p:txBody>
          <a:bodyPr/>
          <a:lstStyle/>
          <a:p>
            <a:r>
              <a:rPr lang="en-US" dirty="0"/>
              <a:t>Relief showing simultaneous killing, from temple-palace at Tell Halaf, 10th–9th centuries BC</a:t>
            </a:r>
          </a:p>
        </p:txBody>
      </p:sp>
      <p:sp>
        <p:nvSpPr>
          <p:cNvPr id="3" name="Text Placeholder 2"/>
          <p:cNvSpPr>
            <a:spLocks noGrp="1"/>
          </p:cNvSpPr>
          <p:nvPr>
            <p:ph type="body" sz="quarter" idx="12"/>
          </p:nvPr>
        </p:nvSpPr>
        <p:spPr/>
        <p:txBody>
          <a:bodyPr/>
          <a:lstStyle/>
          <a:p>
            <a:r>
              <a:rPr lang="en-US" dirty="0"/>
              <a:t>2:16</a:t>
            </a:r>
          </a:p>
        </p:txBody>
      </p:sp>
      <p:sp>
        <p:nvSpPr>
          <p:cNvPr id="4" name="Title 3"/>
          <p:cNvSpPr>
            <a:spLocks noGrp="1"/>
          </p:cNvSpPr>
          <p:nvPr>
            <p:ph type="title"/>
          </p:nvPr>
        </p:nvSpPr>
        <p:spPr/>
        <p:txBody>
          <a:bodyPr/>
          <a:lstStyle/>
          <a:p>
            <a:r>
              <a:rPr lang="en-US" dirty="0"/>
              <a:t>Then each of them grabbed his opponent by his head and thrust his sword into his side</a:t>
            </a:r>
          </a:p>
        </p:txBody>
      </p:sp>
    </p:spTree>
    <p:extLst>
      <p:ext uri="{BB962C8B-B14F-4D97-AF65-F5344CB8AC3E}">
        <p14:creationId xmlns:p14="http://schemas.microsoft.com/office/powerpoint/2010/main" val="37760586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Greek basin with wrestlers on the rim, Late Archaic period, circa 500 BC</a:t>
            </a:r>
          </a:p>
        </p:txBody>
      </p:sp>
      <p:sp>
        <p:nvSpPr>
          <p:cNvPr id="3" name="Text Placeholder 2"/>
          <p:cNvSpPr>
            <a:spLocks noGrp="1"/>
          </p:cNvSpPr>
          <p:nvPr>
            <p:ph type="body" sz="quarter" idx="12"/>
          </p:nvPr>
        </p:nvSpPr>
        <p:spPr/>
        <p:txBody>
          <a:bodyPr/>
          <a:lstStyle/>
          <a:p>
            <a:r>
              <a:rPr lang="en-US" dirty="0"/>
              <a:t>2:16</a:t>
            </a:r>
          </a:p>
        </p:txBody>
      </p:sp>
      <p:sp>
        <p:nvSpPr>
          <p:cNvPr id="4" name="Title 3"/>
          <p:cNvSpPr>
            <a:spLocks noGrp="1"/>
          </p:cNvSpPr>
          <p:nvPr>
            <p:ph type="title"/>
          </p:nvPr>
        </p:nvSpPr>
        <p:spPr/>
        <p:txBody>
          <a:bodyPr/>
          <a:lstStyle/>
          <a:p>
            <a:r>
              <a:rPr lang="en-US" dirty="0"/>
              <a:t>Then each of them grabbed his opponent by his head and thrust his sword into his side</a:t>
            </a:r>
          </a:p>
        </p:txBody>
      </p:sp>
      <p:pic>
        <p:nvPicPr>
          <p:cNvPr id="2050" name="Picture 2" descr="C:\Users\Kris\Documents\Bolen\04 0Adds 2012\19 Museum\US Museums\Boston MFA-pcb\Greek and Roman Periods\Picene district, Greek basin with wrestlers on rim, bronze, Late Archaic period, ca 520-480 BC, adr1711203023.jpg"/>
          <p:cNvPicPr>
            <a:picLocks noChangeAspect="1" noChangeArrowheads="1"/>
          </p:cNvPicPr>
          <p:nvPr/>
        </p:nvPicPr>
        <p:blipFill rotWithShape="1">
          <a:blip r:embed="rId3">
            <a:extLst>
              <a:ext uri="{28A0092B-C50C-407E-A947-70E740481C1C}">
                <a14:useLocalDpi xmlns:a14="http://schemas.microsoft.com/office/drawing/2010/main" val="0"/>
              </a:ext>
            </a:extLst>
          </a:blip>
          <a:srcRect l="1735"/>
          <a:stretch/>
        </p:blipFill>
        <p:spPr bwMode="auto">
          <a:xfrm>
            <a:off x="0" y="369332"/>
            <a:ext cx="9144000"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7471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on a beach&#10;&#10;Description automatically generated">
            <a:extLst>
              <a:ext uri="{FF2B5EF4-FFF2-40B4-BE49-F238E27FC236}">
                <a16:creationId xmlns:a16="http://schemas.microsoft.com/office/drawing/2014/main" id="{1210B88E-3418-4ABC-8BB4-D07321DFBF17}"/>
              </a:ext>
            </a:extLst>
          </p:cNvPr>
          <p:cNvPicPr>
            <a:picLocks noChangeAspect="1"/>
          </p:cNvPicPr>
          <p:nvPr/>
        </p:nvPicPr>
        <p:blipFill rotWithShape="1">
          <a:blip r:embed="rId3">
            <a:extLst>
              <a:ext uri="{28A0092B-C50C-407E-A947-70E740481C1C}">
                <a14:useLocalDpi xmlns:a14="http://schemas.microsoft.com/office/drawing/2010/main" val="0"/>
              </a:ext>
            </a:extLst>
          </a:blip>
          <a:srcRect l="2330" r="2441"/>
          <a:stretch/>
        </p:blipFill>
        <p:spPr>
          <a:xfrm>
            <a:off x="0" y="369331"/>
            <a:ext cx="9144000" cy="6126191"/>
          </a:xfrm>
          <a:prstGeom prst="rect">
            <a:avLst/>
          </a:prstGeom>
        </p:spPr>
      </p:pic>
      <p:sp>
        <p:nvSpPr>
          <p:cNvPr id="2" name="Text Placeholder 1"/>
          <p:cNvSpPr>
            <a:spLocks noGrp="1"/>
          </p:cNvSpPr>
          <p:nvPr>
            <p:ph type="body" sz="quarter" idx="10"/>
          </p:nvPr>
        </p:nvSpPr>
        <p:spPr/>
        <p:txBody>
          <a:bodyPr/>
          <a:lstStyle/>
          <a:p>
            <a:r>
              <a:rPr lang="en-US" i="1" dirty="0"/>
              <a:t>The Valiant of Gibeon</a:t>
            </a:r>
            <a:r>
              <a:rPr lang="en-US" dirty="0"/>
              <a:t>, by James Tissot, circa 1899</a:t>
            </a:r>
          </a:p>
        </p:txBody>
      </p:sp>
      <p:sp>
        <p:nvSpPr>
          <p:cNvPr id="3" name="Text Placeholder 2"/>
          <p:cNvSpPr>
            <a:spLocks noGrp="1"/>
          </p:cNvSpPr>
          <p:nvPr>
            <p:ph type="body" sz="quarter" idx="12"/>
          </p:nvPr>
        </p:nvSpPr>
        <p:spPr/>
        <p:txBody>
          <a:bodyPr/>
          <a:lstStyle/>
          <a:p>
            <a:r>
              <a:rPr lang="en-US" dirty="0"/>
              <a:t>2:16</a:t>
            </a:r>
          </a:p>
        </p:txBody>
      </p:sp>
      <p:sp>
        <p:nvSpPr>
          <p:cNvPr id="4" name="Title 3"/>
          <p:cNvSpPr>
            <a:spLocks noGrp="1"/>
          </p:cNvSpPr>
          <p:nvPr>
            <p:ph type="title"/>
          </p:nvPr>
        </p:nvSpPr>
        <p:spPr/>
        <p:txBody>
          <a:bodyPr/>
          <a:lstStyle/>
          <a:p>
            <a:r>
              <a:rPr lang="en-US" dirty="0"/>
              <a:t>Then each of them grabbed his opponent by his head and thrust his sword into his side</a:t>
            </a:r>
          </a:p>
        </p:txBody>
      </p:sp>
    </p:spTree>
    <p:extLst>
      <p:ext uri="{BB962C8B-B14F-4D97-AF65-F5344CB8AC3E}">
        <p14:creationId xmlns:p14="http://schemas.microsoft.com/office/powerpoint/2010/main" val="11955487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Dead warriors portrayed in the Small Pergamene Votive Offering, 2nd century AD</a:t>
            </a:r>
          </a:p>
        </p:txBody>
      </p:sp>
      <p:sp>
        <p:nvSpPr>
          <p:cNvPr id="3" name="Text Placeholder 2"/>
          <p:cNvSpPr>
            <a:spLocks noGrp="1"/>
          </p:cNvSpPr>
          <p:nvPr>
            <p:ph type="body" sz="quarter" idx="12"/>
          </p:nvPr>
        </p:nvSpPr>
        <p:spPr/>
        <p:txBody>
          <a:bodyPr/>
          <a:lstStyle/>
          <a:p>
            <a:r>
              <a:rPr lang="en-US" dirty="0"/>
              <a:t>2:16</a:t>
            </a:r>
          </a:p>
        </p:txBody>
      </p:sp>
      <p:sp>
        <p:nvSpPr>
          <p:cNvPr id="4" name="Title 3"/>
          <p:cNvSpPr>
            <a:spLocks noGrp="1"/>
          </p:cNvSpPr>
          <p:nvPr>
            <p:ph type="title"/>
          </p:nvPr>
        </p:nvSpPr>
        <p:spPr/>
        <p:txBody>
          <a:bodyPr/>
          <a:lstStyle/>
          <a:p>
            <a:r>
              <a:rPr lang="en-US" dirty="0"/>
              <a:t>So all of them fell down together</a:t>
            </a:r>
          </a:p>
        </p:txBody>
      </p:sp>
      <p:pic>
        <p:nvPicPr>
          <p:cNvPr id="3074" name="Picture 2" descr="C:\Users\Kris\Documents\Bolen\04 0Adds 2012\19 Museum\Rome Museums\Naples Museum\Farnese Collection\Small Pergamene Votive Offering, 2nd c AD, copy of 2nd c BC original, tb0515171470.jpg"/>
          <p:cNvPicPr>
            <a:picLocks noChangeAspect="1" noChangeArrowheads="1"/>
          </p:cNvPicPr>
          <p:nvPr/>
        </p:nvPicPr>
        <p:blipFill rotWithShape="1">
          <a:blip r:embed="rId3">
            <a:extLst>
              <a:ext uri="{28A0092B-C50C-407E-A947-70E740481C1C}">
                <a14:useLocalDpi xmlns:a14="http://schemas.microsoft.com/office/drawing/2010/main" val="0"/>
              </a:ext>
            </a:extLst>
          </a:blip>
          <a:srcRect l="8115" r="2242"/>
          <a:stretch/>
        </p:blipFill>
        <p:spPr bwMode="auto">
          <a:xfrm>
            <a:off x="0" y="369333"/>
            <a:ext cx="9144000" cy="615033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7016114" y="2857766"/>
            <a:ext cx="256223" cy="247384"/>
          </a:xfrm>
          <a:prstGeom prst="ellipse">
            <a:avLst/>
          </a:prstGeom>
          <a:gradFill flip="none" rotWithShape="1">
            <a:gsLst>
              <a:gs pos="0">
                <a:srgbClr val="989DA3"/>
              </a:gs>
              <a:gs pos="50000">
                <a:srgbClr val="989DA3"/>
              </a:gs>
              <a:gs pos="71000">
                <a:srgbClr val="989DA3">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01659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Bronze sword with inscription of a Babylonian king or official, from </a:t>
            </a:r>
            <a:r>
              <a:rPr lang="en-US" dirty="0" err="1"/>
              <a:t>Luristan</a:t>
            </a:r>
            <a:r>
              <a:rPr lang="en-US" dirty="0"/>
              <a:t>, circa 1000 BC</a:t>
            </a:r>
          </a:p>
        </p:txBody>
      </p:sp>
      <p:sp>
        <p:nvSpPr>
          <p:cNvPr id="3" name="Text Placeholder 2"/>
          <p:cNvSpPr>
            <a:spLocks noGrp="1"/>
          </p:cNvSpPr>
          <p:nvPr>
            <p:ph type="body" sz="quarter" idx="12"/>
          </p:nvPr>
        </p:nvSpPr>
        <p:spPr/>
        <p:txBody>
          <a:bodyPr/>
          <a:lstStyle/>
          <a:p>
            <a:r>
              <a:rPr lang="en-US" dirty="0"/>
              <a:t>2:16</a:t>
            </a:r>
          </a:p>
        </p:txBody>
      </p:sp>
      <p:sp>
        <p:nvSpPr>
          <p:cNvPr id="4" name="Title 3"/>
          <p:cNvSpPr>
            <a:spLocks noGrp="1"/>
          </p:cNvSpPr>
          <p:nvPr>
            <p:ph type="title"/>
          </p:nvPr>
        </p:nvSpPr>
        <p:spPr/>
        <p:txBody>
          <a:bodyPr/>
          <a:lstStyle/>
          <a:p>
            <a:r>
              <a:rPr lang="en-US" dirty="0"/>
              <a:t>So that place was called </a:t>
            </a:r>
            <a:r>
              <a:rPr lang="en-US" dirty="0" err="1"/>
              <a:t>Helkath-hazzurim</a:t>
            </a:r>
            <a:r>
              <a:rPr lang="en-US" dirty="0"/>
              <a:t>; it is in Gibeon</a:t>
            </a:r>
          </a:p>
        </p:txBody>
      </p:sp>
      <p:pic>
        <p:nvPicPr>
          <p:cNvPr id="5" name="Picture 4" descr="Luristan, bronze sword with inscription of Babylonian king or official, ca 1000 BC, adr1306212513.jpg"/>
          <p:cNvPicPr>
            <a:picLocks noChangeAspect="1"/>
          </p:cNvPicPr>
          <p:nvPr/>
        </p:nvPicPr>
        <p:blipFill rotWithShape="1">
          <a:blip r:embed="rId3" cstate="print">
            <a:extLst>
              <a:ext uri="{28A0092B-C50C-407E-A947-70E740481C1C}">
                <a14:useLocalDpi xmlns:a14="http://schemas.microsoft.com/office/drawing/2010/main" val="0"/>
              </a:ext>
            </a:extLst>
          </a:blip>
          <a:srcRect b="5593"/>
          <a:stretch/>
        </p:blipFill>
        <p:spPr>
          <a:xfrm>
            <a:off x="0" y="1629108"/>
            <a:ext cx="9144000" cy="3599784"/>
          </a:xfrm>
          <a:prstGeom prst="rect">
            <a:avLst/>
          </a:prstGeom>
        </p:spPr>
      </p:pic>
    </p:spTree>
    <p:extLst>
      <p:ext uri="{BB962C8B-B14F-4D97-AF65-F5344CB8AC3E}">
        <p14:creationId xmlns:p14="http://schemas.microsoft.com/office/powerpoint/2010/main" val="4903497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cuments\Bolen\PCB size\British Museum-pcb\Assyria\Nimrud, Assyrian soldiers in battle with enemy, reign of Ashurnasirpal II, adr1805194387.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5000" contrast="5000"/>
                    </a14:imgEffect>
                  </a14:imgLayer>
                </a14:imgProps>
              </a:ext>
              <a:ext uri="{28A0092B-C50C-407E-A947-70E740481C1C}">
                <a14:useLocalDpi xmlns:a14="http://schemas.microsoft.com/office/drawing/2010/main" val="0"/>
              </a:ext>
            </a:extLst>
          </a:blip>
          <a:srcRect t="21177" b="450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Assyrian soldiers in battle with enemy, from Nimrud, reign of Ashurnasirpal II, 9th century BC</a:t>
            </a:r>
          </a:p>
        </p:txBody>
      </p:sp>
      <p:sp>
        <p:nvSpPr>
          <p:cNvPr id="3" name="Text Placeholder 2"/>
          <p:cNvSpPr>
            <a:spLocks noGrp="1"/>
          </p:cNvSpPr>
          <p:nvPr>
            <p:ph type="body" sz="quarter" idx="12"/>
          </p:nvPr>
        </p:nvSpPr>
        <p:spPr/>
        <p:txBody>
          <a:bodyPr/>
          <a:lstStyle/>
          <a:p>
            <a:r>
              <a:rPr lang="en-US" dirty="0"/>
              <a:t>2:17</a:t>
            </a:r>
          </a:p>
        </p:txBody>
      </p:sp>
      <p:sp>
        <p:nvSpPr>
          <p:cNvPr id="4" name="Title 3"/>
          <p:cNvSpPr>
            <a:spLocks noGrp="1"/>
          </p:cNvSpPr>
          <p:nvPr>
            <p:ph type="title"/>
          </p:nvPr>
        </p:nvSpPr>
        <p:spPr/>
        <p:txBody>
          <a:bodyPr/>
          <a:lstStyle/>
          <a:p>
            <a:r>
              <a:rPr lang="en-US" dirty="0"/>
              <a:t>Then the battle was very severe, and Abner and the men of Israel were beaten before David</a:t>
            </a:r>
          </a:p>
        </p:txBody>
      </p:sp>
    </p:spTree>
    <p:extLst>
      <p:ext uri="{BB962C8B-B14F-4D97-AF65-F5344CB8AC3E}">
        <p14:creationId xmlns:p14="http://schemas.microsoft.com/office/powerpoint/2010/main" val="36066854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“Zeruiah Street” sign in Jerusalem</a:t>
            </a:r>
          </a:p>
        </p:txBody>
      </p:sp>
      <p:sp>
        <p:nvSpPr>
          <p:cNvPr id="3" name="Text Placeholder 2"/>
          <p:cNvSpPr>
            <a:spLocks noGrp="1"/>
          </p:cNvSpPr>
          <p:nvPr>
            <p:ph type="body" sz="quarter" idx="12"/>
          </p:nvPr>
        </p:nvSpPr>
        <p:spPr/>
        <p:txBody>
          <a:bodyPr/>
          <a:lstStyle/>
          <a:p>
            <a:r>
              <a:rPr lang="en-US" dirty="0"/>
              <a:t>2:18</a:t>
            </a:r>
          </a:p>
        </p:txBody>
      </p:sp>
      <p:sp>
        <p:nvSpPr>
          <p:cNvPr id="4" name="Title 3"/>
          <p:cNvSpPr>
            <a:spLocks noGrp="1"/>
          </p:cNvSpPr>
          <p:nvPr>
            <p:ph type="title"/>
          </p:nvPr>
        </p:nvSpPr>
        <p:spPr/>
        <p:txBody>
          <a:bodyPr/>
          <a:lstStyle/>
          <a:p>
            <a:r>
              <a:rPr lang="en-US" dirty="0"/>
              <a:t>The three sons of Zeruiah were there, Joab, Abishai, and Asahel</a:t>
            </a:r>
          </a:p>
        </p:txBody>
      </p:sp>
      <p:pic>
        <p:nvPicPr>
          <p:cNvPr id="6" name="Picture 5">
            <a:extLst>
              <a:ext uri="{FF2B5EF4-FFF2-40B4-BE49-F238E27FC236}">
                <a16:creationId xmlns:a16="http://schemas.microsoft.com/office/drawing/2014/main" id="{E3ABC51E-9D5E-4347-8DCA-C2A602882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Tree>
    <p:extLst>
      <p:ext uri="{BB962C8B-B14F-4D97-AF65-F5344CB8AC3E}">
        <p14:creationId xmlns:p14="http://schemas.microsoft.com/office/powerpoint/2010/main" val="3769772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map&#10;&#10;Description automatically generated">
            <a:extLst>
              <a:ext uri="{FF2B5EF4-FFF2-40B4-BE49-F238E27FC236}">
                <a16:creationId xmlns:a16="http://schemas.microsoft.com/office/drawing/2014/main" id="{A5F8B1D1-2F4A-4C50-A9B1-47A57C4C7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
            <a:ext cx="9144000" cy="6803136"/>
          </a:xfrm>
          <a:prstGeom prst="rect">
            <a:avLst/>
          </a:prstGeom>
        </p:spPr>
      </p:pic>
      <p:grpSp>
        <p:nvGrpSpPr>
          <p:cNvPr id="5" name="Group 4"/>
          <p:cNvGrpSpPr/>
          <p:nvPr/>
        </p:nvGrpSpPr>
        <p:grpSpPr>
          <a:xfrm>
            <a:off x="1" y="-4037"/>
            <a:ext cx="9144000" cy="6801184"/>
            <a:chOff x="1" y="31132"/>
            <a:chExt cx="9144000" cy="6801184"/>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1132"/>
              <a:ext cx="9144000" cy="6801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5491525" y="4457701"/>
              <a:ext cx="823549" cy="426786"/>
            </a:xfrm>
            <a:prstGeom prst="ellipse">
              <a:avLst/>
            </a:prstGeom>
            <a:noFill/>
            <a:ln w="22225" cap="flat" cmpd="sng" algn="ctr">
              <a:solidFill>
                <a:srgbClr val="FFFF00"/>
              </a:solidFill>
              <a:prstDash val="solid"/>
              <a:round/>
              <a:headEnd type="none" w="med" len="med"/>
              <a:tailEnd type="none" w="med" len="med"/>
            </a:ln>
            <a:effectLst>
              <a:glow rad="50800">
                <a:srgbClr val="000000">
                  <a:alpha val="60000"/>
                </a:srgbClr>
              </a:glow>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itchFamily="34" charset="0"/>
                <a:ea typeface="+mn-ea"/>
                <a:cs typeface="+mn-cs"/>
              </a:endParaRPr>
            </a:p>
          </p:txBody>
        </p:sp>
        <p:sp>
          <p:nvSpPr>
            <p:cNvPr id="10" name="Oval 9">
              <a:extLst>
                <a:ext uri="{FF2B5EF4-FFF2-40B4-BE49-F238E27FC236}">
                  <a16:creationId xmlns:a16="http://schemas.microsoft.com/office/drawing/2014/main" id="{94F5D4F1-4857-45A0-AE27-7B8E971AE51E}"/>
                </a:ext>
              </a:extLst>
            </p:cNvPr>
            <p:cNvSpPr/>
            <p:nvPr/>
          </p:nvSpPr>
          <p:spPr>
            <a:xfrm>
              <a:off x="2031094" y="4657044"/>
              <a:ext cx="793750" cy="457427"/>
            </a:xfrm>
            <a:prstGeom prst="ellipse">
              <a:avLst/>
            </a:prstGeom>
            <a:noFill/>
            <a:ln w="22225" cap="flat" cmpd="sng" algn="ctr">
              <a:solidFill>
                <a:srgbClr val="FFFF00"/>
              </a:solidFill>
              <a:prstDash val="solid"/>
              <a:round/>
              <a:headEnd type="none" w="med" len="med"/>
              <a:tailEnd type="none" w="med" len="med"/>
            </a:ln>
            <a:effectLst>
              <a:glow rad="50800">
                <a:srgbClr val="000000">
                  <a:alpha val="60000"/>
                </a:srgbClr>
              </a:glow>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itchFamily="34" charset="0"/>
                <a:ea typeface="+mn-ea"/>
                <a:cs typeface="+mn-cs"/>
              </a:endParaRPr>
            </a:p>
          </p:txBody>
        </p:sp>
        <p:sp>
          <p:nvSpPr>
            <p:cNvPr id="6" name="Oval 5"/>
            <p:cNvSpPr/>
            <p:nvPr/>
          </p:nvSpPr>
          <p:spPr>
            <a:xfrm>
              <a:off x="2260600" y="4943411"/>
              <a:ext cx="73152" cy="73152"/>
            </a:xfrm>
            <a:prstGeom prst="ellipse">
              <a:avLst/>
            </a:prstGeom>
            <a:solidFill>
              <a:schemeClr val="tx1"/>
            </a:solidFill>
            <a:ln w="127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190750" y="4733765"/>
              <a:ext cx="692150" cy="246221"/>
            </a:xfrm>
            <a:prstGeom prst="rect">
              <a:avLst/>
            </a:prstGeom>
            <a:noFill/>
          </p:spPr>
          <p:txBody>
            <a:bodyPr wrap="square" lIns="0" tIns="0" rIns="0" bIns="0" rtlCol="0">
              <a:spAutoFit/>
            </a:bodyPr>
            <a:lstStyle/>
            <a:p>
              <a:r>
                <a:rPr lang="en-US" sz="1600" b="1" dirty="0">
                  <a:solidFill>
                    <a:schemeClr val="bg1">
                      <a:lumMod val="85000"/>
                      <a:lumOff val="15000"/>
                    </a:schemeClr>
                  </a:solidFill>
                  <a:effectLst>
                    <a:glow rad="50800">
                      <a:schemeClr val="tx1"/>
                    </a:glow>
                  </a:effectLst>
                </a:rPr>
                <a:t>Ziklag</a:t>
              </a:r>
            </a:p>
          </p:txBody>
        </p:sp>
        <p:sp>
          <p:nvSpPr>
            <p:cNvPr id="16" name="Oval 15"/>
            <p:cNvSpPr/>
            <p:nvPr/>
          </p:nvSpPr>
          <p:spPr>
            <a:xfrm>
              <a:off x="5497817" y="4276629"/>
              <a:ext cx="73152" cy="73152"/>
            </a:xfrm>
            <a:prstGeom prst="ellipse">
              <a:avLst/>
            </a:prstGeom>
            <a:solidFill>
              <a:schemeClr val="tx1"/>
            </a:solidFill>
            <a:ln w="127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808842" y="4171044"/>
              <a:ext cx="692150" cy="246221"/>
            </a:xfrm>
            <a:prstGeom prst="rect">
              <a:avLst/>
            </a:prstGeom>
            <a:noFill/>
          </p:spPr>
          <p:txBody>
            <a:bodyPr wrap="square" lIns="0" tIns="0" rIns="0" bIns="0" rtlCol="0">
              <a:spAutoFit/>
            </a:bodyPr>
            <a:lstStyle/>
            <a:p>
              <a:r>
                <a:rPr lang="en-US" sz="1600" b="1" dirty="0">
                  <a:solidFill>
                    <a:schemeClr val="bg1">
                      <a:lumMod val="85000"/>
                      <a:lumOff val="15000"/>
                    </a:schemeClr>
                  </a:solidFill>
                  <a:effectLst>
                    <a:glow rad="50800">
                      <a:schemeClr val="tx1"/>
                    </a:glow>
                  </a:effectLst>
                </a:rPr>
                <a:t>Jezreel?</a:t>
              </a:r>
            </a:p>
          </p:txBody>
        </p:sp>
        <p:sp>
          <p:nvSpPr>
            <p:cNvPr id="19" name="Oval 18">
              <a:extLst>
                <a:ext uri="{FF2B5EF4-FFF2-40B4-BE49-F238E27FC236}">
                  <a16:creationId xmlns:a16="http://schemas.microsoft.com/office/drawing/2014/main" id="{94F5D4F1-4857-45A0-AE27-7B8E971AE51E}"/>
                </a:ext>
              </a:extLst>
            </p:cNvPr>
            <p:cNvSpPr/>
            <p:nvPr/>
          </p:nvSpPr>
          <p:spPr>
            <a:xfrm>
              <a:off x="4676775" y="4117975"/>
              <a:ext cx="961781" cy="368317"/>
            </a:xfrm>
            <a:prstGeom prst="ellipse">
              <a:avLst/>
            </a:prstGeom>
            <a:noFill/>
            <a:ln w="22225" cap="flat" cmpd="sng" algn="ctr">
              <a:solidFill>
                <a:srgbClr val="FFFF00"/>
              </a:solidFill>
              <a:prstDash val="solid"/>
              <a:round/>
              <a:headEnd type="none" w="med" len="med"/>
              <a:tailEnd type="none" w="med" len="med"/>
            </a:ln>
            <a:effectLst>
              <a:glow rad="50800">
                <a:srgbClr val="000000">
                  <a:alpha val="60000"/>
                </a:srgbClr>
              </a:glow>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itchFamily="34" charset="0"/>
                <a:ea typeface="+mn-ea"/>
                <a:cs typeface="+mn-cs"/>
              </a:endParaRPr>
            </a:p>
          </p:txBody>
        </p:sp>
        <p:sp>
          <p:nvSpPr>
            <p:cNvPr id="20" name="Oval 19">
              <a:extLst>
                <a:ext uri="{FF2B5EF4-FFF2-40B4-BE49-F238E27FC236}">
                  <a16:creationId xmlns:a16="http://schemas.microsoft.com/office/drawing/2014/main" id="{94F5D4F1-4857-45A0-AE27-7B8E971AE51E}"/>
                </a:ext>
              </a:extLst>
            </p:cNvPr>
            <p:cNvSpPr/>
            <p:nvPr/>
          </p:nvSpPr>
          <p:spPr>
            <a:xfrm>
              <a:off x="5414969" y="3502864"/>
              <a:ext cx="862376" cy="457427"/>
            </a:xfrm>
            <a:prstGeom prst="ellipse">
              <a:avLst/>
            </a:prstGeom>
            <a:noFill/>
            <a:ln w="22225" cap="flat" cmpd="sng" algn="ctr">
              <a:solidFill>
                <a:srgbClr val="FFFF00"/>
              </a:solidFill>
              <a:prstDash val="solid"/>
              <a:round/>
              <a:headEnd type="none" w="med" len="med"/>
              <a:tailEnd type="none" w="med" len="med"/>
            </a:ln>
            <a:effectLst>
              <a:glow rad="50800">
                <a:srgbClr val="000000">
                  <a:alpha val="60000"/>
                </a:srgbClr>
              </a:glow>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itchFamily="34" charset="0"/>
                <a:ea typeface="+mn-ea"/>
                <a:cs typeface="+mn-cs"/>
              </a:endParaRPr>
            </a:p>
          </p:txBody>
        </p:sp>
      </p:grpSp>
      <p:sp>
        <p:nvSpPr>
          <p:cNvPr id="2" name="Text Placeholder 1"/>
          <p:cNvSpPr>
            <a:spLocks noGrp="1"/>
          </p:cNvSpPr>
          <p:nvPr>
            <p:ph type="body" sz="quarter" idx="10"/>
          </p:nvPr>
        </p:nvSpPr>
        <p:spPr/>
        <p:txBody>
          <a:bodyPr/>
          <a:lstStyle/>
          <a:p>
            <a:r>
              <a:rPr lang="en-US" dirty="0"/>
              <a:t>Map of Philistia and the territory of Judah</a:t>
            </a:r>
          </a:p>
        </p:txBody>
      </p:sp>
      <p:sp>
        <p:nvSpPr>
          <p:cNvPr id="3" name="Text Placeholder 2"/>
          <p:cNvSpPr>
            <a:spLocks noGrp="1"/>
          </p:cNvSpPr>
          <p:nvPr>
            <p:ph type="body" sz="quarter" idx="12"/>
          </p:nvPr>
        </p:nvSpPr>
        <p:spPr/>
        <p:txBody>
          <a:bodyPr/>
          <a:lstStyle/>
          <a:p>
            <a:r>
              <a:rPr lang="en-US" dirty="0"/>
              <a:t>2:2</a:t>
            </a:r>
          </a:p>
        </p:txBody>
      </p:sp>
      <p:sp>
        <p:nvSpPr>
          <p:cNvPr id="4" name="Title 3"/>
          <p:cNvSpPr>
            <a:spLocks noGrp="1"/>
          </p:cNvSpPr>
          <p:nvPr>
            <p:ph type="title"/>
          </p:nvPr>
        </p:nvSpPr>
        <p:spPr/>
        <p:txBody>
          <a:bodyPr/>
          <a:lstStyle/>
          <a:p>
            <a:r>
              <a:rPr lang="en-US" dirty="0"/>
              <a:t>David went and his two wives . . . </a:t>
            </a:r>
            <a:r>
              <a:rPr lang="en-US" dirty="0" err="1"/>
              <a:t>Ahinoam</a:t>
            </a:r>
            <a:r>
              <a:rPr lang="en-US" dirty="0"/>
              <a:t> of Jezreel and Abigail the wife of Nabal the Carmelite</a:t>
            </a:r>
          </a:p>
        </p:txBody>
      </p:sp>
    </p:spTree>
    <p:extLst>
      <p:ext uri="{BB962C8B-B14F-4D97-AF65-F5344CB8AC3E}">
        <p14:creationId xmlns:p14="http://schemas.microsoft.com/office/powerpoint/2010/main" val="27760261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“Abishai Street” sign in Jerusalem</a:t>
            </a:r>
          </a:p>
        </p:txBody>
      </p:sp>
      <p:sp>
        <p:nvSpPr>
          <p:cNvPr id="3" name="Text Placeholder 2"/>
          <p:cNvSpPr>
            <a:spLocks noGrp="1"/>
          </p:cNvSpPr>
          <p:nvPr>
            <p:ph type="body" sz="quarter" idx="12"/>
          </p:nvPr>
        </p:nvSpPr>
        <p:spPr/>
        <p:txBody>
          <a:bodyPr/>
          <a:lstStyle/>
          <a:p>
            <a:r>
              <a:rPr lang="en-US" dirty="0"/>
              <a:t>2:18</a:t>
            </a:r>
          </a:p>
        </p:txBody>
      </p:sp>
      <p:sp>
        <p:nvSpPr>
          <p:cNvPr id="4" name="Title 3"/>
          <p:cNvSpPr>
            <a:spLocks noGrp="1"/>
          </p:cNvSpPr>
          <p:nvPr>
            <p:ph type="title"/>
          </p:nvPr>
        </p:nvSpPr>
        <p:spPr/>
        <p:txBody>
          <a:bodyPr/>
          <a:lstStyle/>
          <a:p>
            <a:r>
              <a:rPr lang="en-US" dirty="0"/>
              <a:t>The three sons of Zeruiah were there, Joab, Abishai, and Asahel</a:t>
            </a:r>
          </a:p>
        </p:txBody>
      </p:sp>
      <p:pic>
        <p:nvPicPr>
          <p:cNvPr id="6" name="Picture 5">
            <a:extLst>
              <a:ext uri="{FF2B5EF4-FFF2-40B4-BE49-F238E27FC236}">
                <a16:creationId xmlns:a16="http://schemas.microsoft.com/office/drawing/2014/main" id="{BFE3378E-6C26-4D1E-A179-4E07F63AE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Tree>
    <p:extLst>
      <p:ext uri="{BB962C8B-B14F-4D97-AF65-F5344CB8AC3E}">
        <p14:creationId xmlns:p14="http://schemas.microsoft.com/office/powerpoint/2010/main" val="40355158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“Asahel Street” sign in Jerusalem</a:t>
            </a:r>
          </a:p>
        </p:txBody>
      </p:sp>
      <p:sp>
        <p:nvSpPr>
          <p:cNvPr id="3" name="Text Placeholder 2"/>
          <p:cNvSpPr>
            <a:spLocks noGrp="1"/>
          </p:cNvSpPr>
          <p:nvPr>
            <p:ph type="body" sz="quarter" idx="12"/>
          </p:nvPr>
        </p:nvSpPr>
        <p:spPr/>
        <p:txBody>
          <a:bodyPr/>
          <a:lstStyle/>
          <a:p>
            <a:r>
              <a:rPr lang="en-US" dirty="0"/>
              <a:t>2:18</a:t>
            </a:r>
          </a:p>
        </p:txBody>
      </p:sp>
      <p:sp>
        <p:nvSpPr>
          <p:cNvPr id="4" name="Title 3"/>
          <p:cNvSpPr>
            <a:spLocks noGrp="1"/>
          </p:cNvSpPr>
          <p:nvPr>
            <p:ph type="title"/>
          </p:nvPr>
        </p:nvSpPr>
        <p:spPr/>
        <p:txBody>
          <a:bodyPr/>
          <a:lstStyle/>
          <a:p>
            <a:r>
              <a:rPr lang="en-US" dirty="0"/>
              <a:t>The three sons of Zeruiah were there, Joab, Abishai, and Asahel</a:t>
            </a:r>
          </a:p>
        </p:txBody>
      </p:sp>
      <p:pic>
        <p:nvPicPr>
          <p:cNvPr id="6" name="Picture 5">
            <a:extLst>
              <a:ext uri="{FF2B5EF4-FFF2-40B4-BE49-F238E27FC236}">
                <a16:creationId xmlns:a16="http://schemas.microsoft.com/office/drawing/2014/main" id="{0573E015-5EA2-4836-9EB4-BB0CCC297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Tree>
    <p:extLst>
      <p:ext uri="{BB962C8B-B14F-4D97-AF65-F5344CB8AC3E}">
        <p14:creationId xmlns:p14="http://schemas.microsoft.com/office/powerpoint/2010/main" val="10151470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azelle at el-Qubeibeh church of Emmaus, tb0217055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Gazelle in el-</a:t>
            </a:r>
            <a:r>
              <a:rPr lang="en-US" dirty="0" err="1"/>
              <a:t>Qubeibeh</a:t>
            </a:r>
            <a:r>
              <a:rPr lang="en-US" dirty="0"/>
              <a:t> in Judean hills</a:t>
            </a:r>
          </a:p>
        </p:txBody>
      </p:sp>
      <p:sp>
        <p:nvSpPr>
          <p:cNvPr id="3" name="Text Placeholder 2"/>
          <p:cNvSpPr>
            <a:spLocks noGrp="1"/>
          </p:cNvSpPr>
          <p:nvPr>
            <p:ph type="body" sz="quarter" idx="12"/>
          </p:nvPr>
        </p:nvSpPr>
        <p:spPr/>
        <p:txBody>
          <a:bodyPr/>
          <a:lstStyle/>
          <a:p>
            <a:r>
              <a:rPr lang="en-US" dirty="0"/>
              <a:t>2:18</a:t>
            </a:r>
          </a:p>
        </p:txBody>
      </p:sp>
      <p:sp>
        <p:nvSpPr>
          <p:cNvPr id="4" name="Title 3"/>
          <p:cNvSpPr>
            <a:spLocks noGrp="1"/>
          </p:cNvSpPr>
          <p:nvPr>
            <p:ph type="title"/>
          </p:nvPr>
        </p:nvSpPr>
        <p:spPr/>
        <p:txBody>
          <a:bodyPr/>
          <a:lstStyle/>
          <a:p>
            <a:r>
              <a:rPr lang="en-US" dirty="0"/>
              <a:t>Now Asahel was as swift as a wild gazelle</a:t>
            </a:r>
          </a:p>
        </p:txBody>
      </p:sp>
    </p:spTree>
    <p:extLst>
      <p:ext uri="{BB962C8B-B14F-4D97-AF65-F5344CB8AC3E}">
        <p14:creationId xmlns:p14="http://schemas.microsoft.com/office/powerpoint/2010/main" val="18526290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Gazelle near the Jordan River, north of the Sea of Galilee</a:t>
            </a:r>
          </a:p>
        </p:txBody>
      </p:sp>
      <p:sp>
        <p:nvSpPr>
          <p:cNvPr id="3" name="Text Placeholder 2"/>
          <p:cNvSpPr>
            <a:spLocks noGrp="1"/>
          </p:cNvSpPr>
          <p:nvPr>
            <p:ph type="body" sz="quarter" idx="12"/>
          </p:nvPr>
        </p:nvSpPr>
        <p:spPr/>
        <p:txBody>
          <a:bodyPr/>
          <a:lstStyle/>
          <a:p>
            <a:r>
              <a:rPr lang="en-US" dirty="0"/>
              <a:t>2:18</a:t>
            </a:r>
          </a:p>
        </p:txBody>
      </p:sp>
      <p:sp>
        <p:nvSpPr>
          <p:cNvPr id="4" name="Title 3"/>
          <p:cNvSpPr>
            <a:spLocks noGrp="1"/>
          </p:cNvSpPr>
          <p:nvPr>
            <p:ph type="title"/>
          </p:nvPr>
        </p:nvSpPr>
        <p:spPr/>
        <p:txBody>
          <a:bodyPr/>
          <a:lstStyle/>
          <a:p>
            <a:r>
              <a:rPr lang="en-US" dirty="0"/>
              <a:t>Now Asahel was as swift as a wild gazelle</a:t>
            </a:r>
          </a:p>
        </p:txBody>
      </p:sp>
      <p:pic>
        <p:nvPicPr>
          <p:cNvPr id="6" name="Picture 5" descr="Gazelle near Jordan River north of Sea of Galilee, tb032807070.jpg"/>
          <p:cNvPicPr>
            <a:picLocks noChangeAspect="1"/>
          </p:cNvPicPr>
          <p:nvPr/>
        </p:nvPicPr>
        <p:blipFill rotWithShape="1">
          <a:blip r:embed="rId3">
            <a:extLst>
              <a:ext uri="{BEBA8EAE-BF5A-486C-A8C5-ECC9F3942E4B}">
                <a14:imgProps xmlns:a14="http://schemas.microsoft.com/office/drawing/2010/main">
                  <a14:imgLayer r:embed="rId4">
                    <a14:imgEffect>
                      <a14:saturation sat="120000"/>
                    </a14:imgEffect>
                  </a14:imgLayer>
                </a14:imgProps>
              </a:ext>
              <a:ext uri="{28A0092B-C50C-407E-A947-70E740481C1C}">
                <a14:useLocalDpi xmlns:a14="http://schemas.microsoft.com/office/drawing/2010/main" val="0"/>
              </a:ext>
            </a:extLst>
          </a:blip>
          <a:srcRect l="-1" r="388"/>
          <a:stretch/>
        </p:blipFill>
        <p:spPr>
          <a:xfrm>
            <a:off x="0" y="369332"/>
            <a:ext cx="9144000" cy="6150340"/>
          </a:xfrm>
          <a:prstGeom prst="rect">
            <a:avLst/>
          </a:prstGeom>
        </p:spPr>
      </p:pic>
    </p:spTree>
    <p:extLst>
      <p:ext uri="{BB962C8B-B14F-4D97-AF65-F5344CB8AC3E}">
        <p14:creationId xmlns:p14="http://schemas.microsoft.com/office/powerpoint/2010/main" val="37339180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giraffe standing on top of a dry grass field&#10;&#10;Description automatically generated">
            <a:extLst>
              <a:ext uri="{FF2B5EF4-FFF2-40B4-BE49-F238E27FC236}">
                <a16:creationId xmlns:a16="http://schemas.microsoft.com/office/drawing/2014/main" id="{B0A4DD01-E8C6-4EC1-8CF2-C72AAFB0A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016"/>
            <a:ext cx="9144000" cy="6601968"/>
          </a:xfrm>
          <a:prstGeom prst="rect">
            <a:avLst/>
          </a:prstGeom>
        </p:spPr>
      </p:pic>
      <p:sp>
        <p:nvSpPr>
          <p:cNvPr id="2" name="Text Placeholder 1"/>
          <p:cNvSpPr>
            <a:spLocks noGrp="1"/>
          </p:cNvSpPr>
          <p:nvPr>
            <p:ph type="body" sz="quarter" idx="10"/>
          </p:nvPr>
        </p:nvSpPr>
        <p:spPr/>
        <p:txBody>
          <a:bodyPr/>
          <a:lstStyle/>
          <a:p>
            <a:r>
              <a:rPr lang="en-US" dirty="0"/>
              <a:t>Gazelles in the Judean wilderness</a:t>
            </a:r>
          </a:p>
        </p:txBody>
      </p:sp>
      <p:sp>
        <p:nvSpPr>
          <p:cNvPr id="3" name="Text Placeholder 2"/>
          <p:cNvSpPr>
            <a:spLocks noGrp="1"/>
          </p:cNvSpPr>
          <p:nvPr>
            <p:ph type="body" sz="quarter" idx="12"/>
          </p:nvPr>
        </p:nvSpPr>
        <p:spPr/>
        <p:txBody>
          <a:bodyPr/>
          <a:lstStyle/>
          <a:p>
            <a:r>
              <a:rPr lang="en-US" dirty="0"/>
              <a:t>2:18</a:t>
            </a:r>
          </a:p>
        </p:txBody>
      </p:sp>
      <p:sp>
        <p:nvSpPr>
          <p:cNvPr id="4" name="Title 3"/>
          <p:cNvSpPr>
            <a:spLocks noGrp="1"/>
          </p:cNvSpPr>
          <p:nvPr>
            <p:ph type="title"/>
          </p:nvPr>
        </p:nvSpPr>
        <p:spPr/>
        <p:txBody>
          <a:bodyPr/>
          <a:lstStyle/>
          <a:p>
            <a:r>
              <a:rPr lang="en-US" dirty="0"/>
              <a:t>Now Asahel was as swift as a wild gazelle</a:t>
            </a:r>
          </a:p>
        </p:txBody>
      </p:sp>
    </p:spTree>
    <p:extLst>
      <p:ext uri="{BB962C8B-B14F-4D97-AF65-F5344CB8AC3E}">
        <p14:creationId xmlns:p14="http://schemas.microsoft.com/office/powerpoint/2010/main" val="22871904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amal, Zincirli, citadel N hall, man and gazelle orthostat, adr070513182.jpg"/>
          <p:cNvPicPr>
            <a:picLocks noChangeAspect="1"/>
          </p:cNvPicPr>
          <p:nvPr/>
        </p:nvPicPr>
        <p:blipFill rotWithShape="1">
          <a:blip r:embed="rId3" cstate="print">
            <a:extLst>
              <a:ext uri="{28A0092B-C50C-407E-A947-70E740481C1C}">
                <a14:useLocalDpi xmlns:a14="http://schemas.microsoft.com/office/drawing/2010/main" val="0"/>
              </a:ext>
            </a:extLst>
          </a:blip>
          <a:srcRect t="5717" b="17203"/>
          <a:stretch/>
        </p:blipFill>
        <p:spPr>
          <a:xfrm>
            <a:off x="2130373" y="369332"/>
            <a:ext cx="4883255" cy="6150339"/>
          </a:xfrm>
          <a:prstGeom prst="rect">
            <a:avLst/>
          </a:prstGeom>
        </p:spPr>
      </p:pic>
      <p:sp>
        <p:nvSpPr>
          <p:cNvPr id="2" name="Text Placeholder 1"/>
          <p:cNvSpPr>
            <a:spLocks noGrp="1"/>
          </p:cNvSpPr>
          <p:nvPr>
            <p:ph type="body" sz="quarter" idx="10"/>
          </p:nvPr>
        </p:nvSpPr>
        <p:spPr/>
        <p:txBody>
          <a:bodyPr/>
          <a:lstStyle/>
          <a:p>
            <a:r>
              <a:rPr lang="en-US" dirty="0"/>
              <a:t>Orthostat with a man and a gazelle, from </a:t>
            </a:r>
            <a:r>
              <a:rPr lang="en-US" dirty="0" err="1"/>
              <a:t>Samal</a:t>
            </a:r>
            <a:r>
              <a:rPr lang="en-US" dirty="0"/>
              <a:t> (</a:t>
            </a:r>
            <a:r>
              <a:rPr lang="en-US" dirty="0" err="1"/>
              <a:t>Zincirli</a:t>
            </a:r>
            <a:r>
              <a:rPr lang="en-US" dirty="0"/>
              <a:t>), 9th–7th centuries BC</a:t>
            </a:r>
          </a:p>
        </p:txBody>
      </p:sp>
      <p:sp>
        <p:nvSpPr>
          <p:cNvPr id="3" name="Text Placeholder 2"/>
          <p:cNvSpPr>
            <a:spLocks noGrp="1"/>
          </p:cNvSpPr>
          <p:nvPr>
            <p:ph type="body" sz="quarter" idx="12"/>
          </p:nvPr>
        </p:nvSpPr>
        <p:spPr/>
        <p:txBody>
          <a:bodyPr/>
          <a:lstStyle/>
          <a:p>
            <a:r>
              <a:rPr lang="en-US" dirty="0"/>
              <a:t>2:18</a:t>
            </a:r>
          </a:p>
        </p:txBody>
      </p:sp>
      <p:sp>
        <p:nvSpPr>
          <p:cNvPr id="4" name="Title 3"/>
          <p:cNvSpPr>
            <a:spLocks noGrp="1"/>
          </p:cNvSpPr>
          <p:nvPr>
            <p:ph type="title"/>
          </p:nvPr>
        </p:nvSpPr>
        <p:spPr/>
        <p:txBody>
          <a:bodyPr/>
          <a:lstStyle/>
          <a:p>
            <a:r>
              <a:rPr lang="en-US" dirty="0"/>
              <a:t>Now Asahel was as swift as a wild gazelle</a:t>
            </a:r>
          </a:p>
        </p:txBody>
      </p:sp>
    </p:spTree>
    <p:extLst>
      <p:ext uri="{BB962C8B-B14F-4D97-AF65-F5344CB8AC3E}">
        <p14:creationId xmlns:p14="http://schemas.microsoft.com/office/powerpoint/2010/main" val="27181954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thumb/8/8b/Hoplitodromos_Louvre_MN704.jpg/918px-Hoplitodromos_Louvre_MN7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211" y="369332"/>
            <a:ext cx="7351578" cy="615034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i="1" dirty="0" err="1"/>
              <a:t>Hoplitodromos</a:t>
            </a:r>
            <a:r>
              <a:rPr lang="en-US" dirty="0"/>
              <a:t> on an Attic black-figure Panathenaic amphora, 323–322 BC</a:t>
            </a:r>
          </a:p>
        </p:txBody>
      </p:sp>
      <p:sp>
        <p:nvSpPr>
          <p:cNvPr id="4" name="Text Placeholder 3"/>
          <p:cNvSpPr>
            <a:spLocks noGrp="1"/>
          </p:cNvSpPr>
          <p:nvPr>
            <p:ph type="body" sz="quarter" idx="12"/>
          </p:nvPr>
        </p:nvSpPr>
        <p:spPr/>
        <p:txBody>
          <a:bodyPr/>
          <a:lstStyle/>
          <a:p>
            <a:r>
              <a:rPr lang="en-US" dirty="0"/>
              <a:t>2:19</a:t>
            </a:r>
          </a:p>
        </p:txBody>
      </p:sp>
      <p:sp>
        <p:nvSpPr>
          <p:cNvPr id="2" name="Title 1"/>
          <p:cNvSpPr>
            <a:spLocks noGrp="1"/>
          </p:cNvSpPr>
          <p:nvPr>
            <p:ph type="title"/>
          </p:nvPr>
        </p:nvSpPr>
        <p:spPr/>
        <p:txBody>
          <a:bodyPr/>
          <a:lstStyle/>
          <a:p>
            <a:r>
              <a:rPr lang="en-US" dirty="0"/>
              <a:t>Then Asahel pursued after Abner and would not turn to the right or the left</a:t>
            </a:r>
          </a:p>
        </p:txBody>
      </p:sp>
    </p:spTree>
    <p:extLst>
      <p:ext uri="{BB962C8B-B14F-4D97-AF65-F5344CB8AC3E}">
        <p14:creationId xmlns:p14="http://schemas.microsoft.com/office/powerpoint/2010/main" val="32478856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935" y="220044"/>
            <a:ext cx="3130130" cy="6488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type="body" sz="quarter" idx="10"/>
          </p:nvPr>
        </p:nvSpPr>
        <p:spPr/>
        <p:txBody>
          <a:bodyPr/>
          <a:lstStyle/>
          <a:p>
            <a:r>
              <a:rPr lang="en-US" dirty="0"/>
              <a:t>Roman sarcophagus fragment with a grieving soldier, marble, mid-2nd century AD</a:t>
            </a:r>
          </a:p>
        </p:txBody>
      </p:sp>
      <p:sp>
        <p:nvSpPr>
          <p:cNvPr id="3" name="Text Placeholder 2"/>
          <p:cNvSpPr>
            <a:spLocks noGrp="1"/>
          </p:cNvSpPr>
          <p:nvPr>
            <p:ph type="body" sz="quarter" idx="12"/>
          </p:nvPr>
        </p:nvSpPr>
        <p:spPr/>
        <p:txBody>
          <a:bodyPr/>
          <a:lstStyle/>
          <a:p>
            <a:r>
              <a:rPr lang="en-US" dirty="0"/>
              <a:t>2:20</a:t>
            </a:r>
          </a:p>
        </p:txBody>
      </p:sp>
      <p:sp>
        <p:nvSpPr>
          <p:cNvPr id="4" name="Title 3"/>
          <p:cNvSpPr>
            <a:spLocks noGrp="1"/>
          </p:cNvSpPr>
          <p:nvPr>
            <p:ph type="title"/>
          </p:nvPr>
        </p:nvSpPr>
        <p:spPr/>
        <p:txBody>
          <a:bodyPr/>
          <a:lstStyle/>
          <a:p>
            <a:r>
              <a:rPr lang="en-US" dirty="0"/>
              <a:t>Abner looked behind and said, “Is that you, Asahel?”</a:t>
            </a:r>
          </a:p>
        </p:txBody>
      </p:sp>
    </p:spTree>
    <p:extLst>
      <p:ext uri="{BB962C8B-B14F-4D97-AF65-F5344CB8AC3E}">
        <p14:creationId xmlns:p14="http://schemas.microsoft.com/office/powerpoint/2010/main" val="36066854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mal, Zincirli, bronze and iron helmet, weapons armor scales, 9th-7th c BC, adr070513215.jpg"/>
          <p:cNvPicPr>
            <a:picLocks noChangeAspect="1"/>
          </p:cNvPicPr>
          <p:nvPr/>
        </p:nvPicPr>
        <p:blipFill rotWithShape="1">
          <a:blip r:embed="rId3" cstate="print">
            <a:extLst>
              <a:ext uri="{28A0092B-C50C-407E-A947-70E740481C1C}">
                <a14:useLocalDpi xmlns:a14="http://schemas.microsoft.com/office/drawing/2010/main" val="0"/>
              </a:ext>
            </a:extLst>
          </a:blip>
          <a:srcRect t="1953" b="3874"/>
          <a:stretch/>
        </p:blipFill>
        <p:spPr>
          <a:xfrm>
            <a:off x="0" y="0"/>
            <a:ext cx="9144000" cy="6647890"/>
          </a:xfrm>
          <a:prstGeom prst="rect">
            <a:avLst/>
          </a:prstGeom>
        </p:spPr>
      </p:pic>
      <p:sp>
        <p:nvSpPr>
          <p:cNvPr id="2" name="Text Placeholder 1"/>
          <p:cNvSpPr>
            <a:spLocks noGrp="1"/>
          </p:cNvSpPr>
          <p:nvPr>
            <p:ph type="body" sz="quarter" idx="10"/>
          </p:nvPr>
        </p:nvSpPr>
        <p:spPr/>
        <p:txBody>
          <a:bodyPr/>
          <a:lstStyle/>
          <a:p>
            <a:r>
              <a:rPr lang="en-US" dirty="0"/>
              <a:t>Helmet, weapons, and armor scales, from </a:t>
            </a:r>
            <a:r>
              <a:rPr lang="en-US" dirty="0" err="1"/>
              <a:t>Samal</a:t>
            </a:r>
            <a:r>
              <a:rPr lang="en-US" dirty="0"/>
              <a:t> (</a:t>
            </a:r>
            <a:r>
              <a:rPr lang="en-US" dirty="0" err="1"/>
              <a:t>Zincirli</a:t>
            </a:r>
            <a:r>
              <a:rPr lang="en-US" dirty="0"/>
              <a:t>), 9th–7th centuries BC</a:t>
            </a:r>
          </a:p>
        </p:txBody>
      </p:sp>
      <p:sp>
        <p:nvSpPr>
          <p:cNvPr id="3" name="Text Placeholder 2"/>
          <p:cNvSpPr>
            <a:spLocks noGrp="1"/>
          </p:cNvSpPr>
          <p:nvPr>
            <p:ph type="body" sz="quarter" idx="12"/>
          </p:nvPr>
        </p:nvSpPr>
        <p:spPr/>
        <p:txBody>
          <a:bodyPr/>
          <a:lstStyle/>
          <a:p>
            <a:r>
              <a:rPr lang="en-US" dirty="0"/>
              <a:t>2:21</a:t>
            </a:r>
          </a:p>
        </p:txBody>
      </p:sp>
      <p:sp>
        <p:nvSpPr>
          <p:cNvPr id="4" name="Title 3"/>
          <p:cNvSpPr>
            <a:spLocks noGrp="1"/>
          </p:cNvSpPr>
          <p:nvPr>
            <p:ph type="title"/>
          </p:nvPr>
        </p:nvSpPr>
        <p:spPr/>
        <p:txBody>
          <a:bodyPr/>
          <a:lstStyle/>
          <a:p>
            <a:r>
              <a:rPr lang="en-US" dirty="0"/>
              <a:t>Abner said to him, “Turn aside, take hold of one of the young men and take his gear”</a:t>
            </a:r>
          </a:p>
        </p:txBody>
      </p:sp>
    </p:spTree>
    <p:extLst>
      <p:ext uri="{BB962C8B-B14F-4D97-AF65-F5344CB8AC3E}">
        <p14:creationId xmlns:p14="http://schemas.microsoft.com/office/powerpoint/2010/main" val="42762875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cuments\Bolen\PCB size\Bible Lands Museum-pcb\Out of the Blue Exhibit\Syria, Baal as smiting god with spear and wearing kilt, ca 1400 BC, adr18062742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9165" y="142875"/>
            <a:ext cx="4485670" cy="651967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Baal as a smiting god with a spear, from Syria, circa 1400 BC</a:t>
            </a:r>
          </a:p>
        </p:txBody>
      </p:sp>
      <p:sp>
        <p:nvSpPr>
          <p:cNvPr id="3" name="Text Placeholder 2"/>
          <p:cNvSpPr>
            <a:spLocks noGrp="1"/>
          </p:cNvSpPr>
          <p:nvPr>
            <p:ph type="body" sz="quarter" idx="12"/>
          </p:nvPr>
        </p:nvSpPr>
        <p:spPr/>
        <p:txBody>
          <a:bodyPr/>
          <a:lstStyle/>
          <a:p>
            <a:r>
              <a:rPr lang="en-US" dirty="0"/>
              <a:t>2:22</a:t>
            </a:r>
          </a:p>
        </p:txBody>
      </p:sp>
      <p:sp>
        <p:nvSpPr>
          <p:cNvPr id="4" name="Title 3"/>
          <p:cNvSpPr>
            <a:spLocks noGrp="1"/>
          </p:cNvSpPr>
          <p:nvPr>
            <p:ph type="title"/>
          </p:nvPr>
        </p:nvSpPr>
        <p:spPr/>
        <p:txBody>
          <a:bodyPr/>
          <a:lstStyle/>
          <a:p>
            <a:r>
              <a:rPr lang="en-US" dirty="0"/>
              <a:t>Why should I strike you to the ground? How could I lift up my face to Joab your brother?</a:t>
            </a:r>
          </a:p>
        </p:txBody>
      </p:sp>
    </p:spTree>
    <p:extLst>
      <p:ext uri="{BB962C8B-B14F-4D97-AF65-F5344CB8AC3E}">
        <p14:creationId xmlns:p14="http://schemas.microsoft.com/office/powerpoint/2010/main" val="36066854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Projects\Dalman aerial photos\sr\036 Hebron and southern Judean mountains.jpg"/>
</p:tagLst>
</file>

<file path=ppt/tags/tag10.xml><?xml version="1.0" encoding="utf-8"?>
<p:tagLst xmlns:a="http://schemas.openxmlformats.org/drawingml/2006/main" xmlns:r="http://schemas.openxmlformats.org/officeDocument/2006/relationships" xmlns:p="http://schemas.openxmlformats.org/presentationml/2006/main">
  <p:tag name="FILENAME" val="E:\0Adds 2002\04 Judah\010703 Beersheba flight\Benjamin\sr\Central Benjamin Plateau aerial from south.jpg"/>
  <p:tag name="PHOTO" val="TRUE"/>
</p:tagLst>
</file>

<file path=ppt/tags/tag11.xml><?xml version="1.0" encoding="utf-8"?>
<p:tagLst xmlns:a="http://schemas.openxmlformats.org/drawingml/2006/main" xmlns:r="http://schemas.openxmlformats.org/officeDocument/2006/relationships" xmlns:p="http://schemas.openxmlformats.org/presentationml/2006/main">
  <p:tag name="FILENAME" val="E:\0Adds 2002\04 Judah\010703 Beersheba flight\Benjamin\sr\Central Benjamin Plateau aerial from south.jpg"/>
  <p:tag name="PHOTO" val="TRUE"/>
</p:tagLst>
</file>

<file path=ppt/tags/tag12.xml><?xml version="1.0" encoding="utf-8"?>
<p:tagLst xmlns:a="http://schemas.openxmlformats.org/drawingml/2006/main" xmlns:r="http://schemas.openxmlformats.org/officeDocument/2006/relationships" xmlns:p="http://schemas.openxmlformats.org/presentationml/2006/main">
  <p:tag name="FILENAME" val="E:\0Adds 2002\04 Judah\010703 Beersheba flight\Benjamin\sr\Central Benjamin Plateau aerial from south.jpg"/>
  <p:tag name="PHOTO" val="TRUE"/>
</p:tagLst>
</file>

<file path=ppt/tags/tag13.xml><?xml version="1.0" encoding="utf-8"?>
<p:tagLst xmlns:a="http://schemas.openxmlformats.org/drawingml/2006/main" xmlns:r="http://schemas.openxmlformats.org/officeDocument/2006/relationships" xmlns:p="http://schemas.openxmlformats.org/presentationml/2006/main">
  <p:tag name="FILENAME" val="E:\0Adds 2002\04 Judah\010703 Beersheba flight\Benjamin\sr\Central Benjamin Plateau aerial from south.jpg"/>
  <p:tag name="PHOTO" val="TRUE"/>
</p:tagLst>
</file>

<file path=ppt/tags/tag14.xml><?xml version="1.0" encoding="utf-8"?>
<p:tagLst xmlns:a="http://schemas.openxmlformats.org/drawingml/2006/main" xmlns:r="http://schemas.openxmlformats.org/officeDocument/2006/relationships" xmlns:p="http://schemas.openxmlformats.org/presentationml/2006/main">
  <p:tag name="PHOTO" val="TRUE"/>
  <p:tag name="FILENAME" val="E:\0Projects\Dalman aerial photos\sr\032 Bethlehem south.jpg"/>
</p:tagLst>
</file>

<file path=ppt/tags/tag15.xml><?xml version="1.0" encoding="utf-8"?>
<p:tagLst xmlns:a="http://schemas.openxmlformats.org/drawingml/2006/main" xmlns:r="http://schemas.openxmlformats.org/officeDocument/2006/relationships" xmlns:p="http://schemas.openxmlformats.org/presentationml/2006/main">
  <p:tag name="PHOTO" val="TRUE"/>
  <p:tag name="FILENAME" val="E:\0Projects\Dalman aerial photos\sr\032 Bethlehem south.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Projects\Dalman aerial photos\sr\036 Hebron and southern Judean mountains.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Jordan sr\Jabbok, Penuel and Mahanaim\Jabbok River with Penuel to east.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Jordan sr\Jabbok, Penuel and Mahanaim\Jabbok River with Penuel to east.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Jordan sr\Jabbok, Penuel and Mahanaim\Jabbok River from Penuel with Mahanaim.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Jordan sr\Jabbok, Penuel and Mahanaim\Jabbok River from Penuel with Mahanaim.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Jordan sr\Jabbok, Penuel and Mahanaim\Jabbok River from Penuel with Mahanaim.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0 Jordan sr\Jabbok, Penuel and Mahanaim\Mahanaim from south5.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E:\Todd Sites\0 Jordan sr\Jabbok, Penuel and Mahanaim\Mahanaim from south5.jpg"/>
</p:tagLst>
</file>

<file path=ppt/theme/theme1.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hotoCompanio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potx" id="{156FBC7D-6AC8-4052-8D38-BB651D9D29B5}" vid="{07EA9D4B-09B1-4793-8212-CF3BEBDEEA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PhotoCompanion</Template>
  <TotalTime>1159</TotalTime>
  <Words>13727</Words>
  <Application>Microsoft Office PowerPoint</Application>
  <PresentationFormat>On-screen Show (4:3)</PresentationFormat>
  <Paragraphs>1090</Paragraphs>
  <Slides>139</Slides>
  <Notes>139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139</vt:i4>
      </vt:variant>
    </vt:vector>
  </HeadingPairs>
  <TitlesOfParts>
    <vt:vector size="143" baseType="lpstr">
      <vt:lpstr>Arial</vt:lpstr>
      <vt:lpstr>Calibri</vt:lpstr>
      <vt:lpstr>Times New Roman</vt:lpstr>
      <vt:lpstr>PhotoCompanion</vt:lpstr>
      <vt:lpstr>2 Samuel 2</vt:lpstr>
      <vt:lpstr>2 Samuel 2</vt:lpstr>
      <vt:lpstr>Then David inquired of Yahweh, saying, “Shall I go up into any of the cities of Judah?”</vt:lpstr>
      <vt:lpstr>And David said, “Where shall I go up?” And He said, “To Hebron”</vt:lpstr>
      <vt:lpstr>And David said, “Where shall I go up?” And He said, “To Hebron”</vt:lpstr>
      <vt:lpstr>And David said, “Where shall I go up?” And He said, “To Hebron”</vt:lpstr>
      <vt:lpstr>And David said, “Where shall I go up?” And He said, “To Hebron”</vt:lpstr>
      <vt:lpstr>And David said, “Where shall I go up?” And He said, “To Hebron”</vt:lpstr>
      <vt:lpstr>David went and his two wives . . . Ahinoam of Jezreel and Abigail the wife of Nabal the Carmelite</vt:lpstr>
      <vt:lpstr>David went and his two wives . . . Ahinoam of Jezreel and Abigail the wife of Nabal the Carmelite</vt:lpstr>
      <vt:lpstr>David went and his two wives . . . Ahinoam of Jezreel and Abigail the wife of Nabal the Carmelite</vt:lpstr>
      <vt:lpstr>Then David and his men and their households lived in the cities of Hebron</vt:lpstr>
      <vt:lpstr>Then David and his men and their households lived in the cities of Hebron</vt:lpstr>
      <vt:lpstr>Then David and his men and their households lived in the cities of Hebron</vt:lpstr>
      <vt:lpstr>Then David and his men and their households lived in the cities of Hebron</vt:lpstr>
      <vt:lpstr>And the men of Judah came, and there they anointed David king over the house of Judah</vt:lpstr>
      <vt:lpstr>And the men of Judah came, and there they anointed David king over the house of Judah</vt:lpstr>
      <vt:lpstr>And the men of Judah came, and there they anointed David king over the house of Judah</vt:lpstr>
      <vt:lpstr>And the men of Judah came, and there they anointed David king over the house of Judah</vt:lpstr>
      <vt:lpstr>Then they told David, “The men of Jabesh-gilead were the ones that buried Saul”</vt:lpstr>
      <vt:lpstr>Then they told David, “The men of Jabesh-gilead were the ones that buried Saul”</vt:lpstr>
      <vt:lpstr>Then David sent messengers to the men of Jabesh-gilead</vt:lpstr>
      <vt:lpstr>He said to them, “May you be blessed by Yahweh“</vt:lpstr>
      <vt:lpstr>He said to them, “May you be blessed by Yahweh“</vt:lpstr>
      <vt:lpstr>Since you have shown this kindness to Saul your master and have buried him</vt:lpstr>
      <vt:lpstr>May Yahweh show lovingkindness and truth to you</vt:lpstr>
      <vt:lpstr>For Saul your master is dead, and also the house of Judah has anointed me king over them</vt:lpstr>
      <vt:lpstr>Now Abner the son of Ner was commander over Saul’s army</vt:lpstr>
      <vt:lpstr>Now Abner the son of Ner was commander over Saul’s army</vt:lpstr>
      <vt:lpstr>He had taken Ish-bosheth the son of Saul and brought him over to Mahanaim</vt:lpstr>
      <vt:lpstr>He had taken Ish-bosheth the son of Saul and brought him over to Mahanaim</vt:lpstr>
      <vt:lpstr>He had taken Ish-bosheth the son of Saul and brought him over to Mahanaim</vt:lpstr>
      <vt:lpstr>He had taken Ish-bosheth the son of Saul and brought him over to Mahanaim</vt:lpstr>
      <vt:lpstr>He had taken Ish-bosheth the son of Saul and brought him over to Mahanaim</vt:lpstr>
      <vt:lpstr>He had taken Ish-bosheth the son of Saul and brought him over to Mahanaim</vt:lpstr>
      <vt:lpstr>He had taken Ish-bosheth the son of Saul and brought him over to Mahanaim</vt:lpstr>
      <vt:lpstr>He had taken Ish-bosheth the son of Saul and brought him over to Mahanaim</vt:lpstr>
      <vt:lpstr>He made him king over Gilead</vt:lpstr>
      <vt:lpstr>He made him king over Gilead, the Ashurites</vt:lpstr>
      <vt:lpstr>He made him king over Gilead, the Ashurites</vt:lpstr>
      <vt:lpstr>He made him king over Gilead, the Ashurites, Jezreel</vt:lpstr>
      <vt:lpstr>He made him king over Gilead, the Ashurites, Jezreel</vt:lpstr>
      <vt:lpstr>He made him king over Gilead, the Ashurites, Jezreel, Ephraim</vt:lpstr>
      <vt:lpstr>He made him king over Gilead, the Ashurites, Jezreel, Ephraim</vt:lpstr>
      <vt:lpstr>He made him king over Gilead, the Ashurites, Jezreel, Ephraim</vt:lpstr>
      <vt:lpstr>He made him king over Gilead, the Ashurites, Jezreel, Ephraim, Benjamin</vt:lpstr>
      <vt:lpstr>He made him king over Gilead, the Ashurites, Jezreel, Ephraim, Benjamin</vt:lpstr>
      <vt:lpstr>He made him king over Gilead, the Ashurites, Jezreel, Ephraim, Benjamin</vt:lpstr>
      <vt:lpstr>He made him king over Gilead, the Ashurites, Jezreel, Ephraim, Benjamin</vt:lpstr>
      <vt:lpstr>He made him king over Gilead, the Ashurites, Jezreel, Ephraim, Benjamin, and over all Israel</vt:lpstr>
      <vt:lpstr>Ish-bosheth, Saul’s son, was forty years old when he became king over Israel</vt:lpstr>
      <vt:lpstr>Ish-bosheth, Saul’s son, was forty years old when he became king over Israel</vt:lpstr>
      <vt:lpstr>David was king in Hebron over the house of Judah for seven years and six months</vt:lpstr>
      <vt:lpstr>David was king in Hebron over the house of Judah for seven years and six months</vt:lpstr>
      <vt:lpstr>Then Abner the son of Ner and the servants of Ish-bosheth went out from Mahanaim to Gibeon</vt:lpstr>
      <vt:lpstr>Then Abner the son of Ner and the servants of Ish-bosheth went out from Mahanaim to Gibeon</vt:lpstr>
      <vt:lpstr>Then Abner the son of Ner and the servants of Ish-bosheth went out from Mahanaim to Gibeon</vt:lpstr>
      <vt:lpstr>Then Abner the son of Ner and the servants of Ish-bosheth went out from Mahanaim to Gibeon</vt:lpstr>
      <vt:lpstr>Then Abner the son of Ner and the servants of Ish-bosheth went out from Mahanaim to Gibeon</vt:lpstr>
      <vt:lpstr>So Joab the son of Zeruiah and the servants of David went out and met them</vt:lpstr>
      <vt:lpstr>They met them by the pool of Gibeon and sat down opposite each other</vt:lpstr>
      <vt:lpstr>They met them by the pool of Gibeon and sat down opposite each other</vt:lpstr>
      <vt:lpstr>They met them by the pool of Gibeon and sat down opposite each other</vt:lpstr>
      <vt:lpstr>They met them by the pool of Gibeon and sat down opposite each other</vt:lpstr>
      <vt:lpstr>They met them by the pool of Gibeon and sat down opposite each other</vt:lpstr>
      <vt:lpstr>They met them by the pool of Gibeon and sat down opposite each other</vt:lpstr>
      <vt:lpstr>They met them by the pool of Gibeon and sat down opposite each other</vt:lpstr>
      <vt:lpstr>They met them by the pool of Gibeon and sat down opposite each other</vt:lpstr>
      <vt:lpstr>They met them by the pool of Gibeon and sat down opposite each other</vt:lpstr>
      <vt:lpstr>They met them by the pool of Gibeon and sat down opposite each other</vt:lpstr>
      <vt:lpstr>They met them by the pool of Gibeon and sat down opposite each other</vt:lpstr>
      <vt:lpstr>They met them by the pool of Gibeon and sat down opposite each other</vt:lpstr>
      <vt:lpstr>They met them by the pool of Gibeon and sat down opposite each other</vt:lpstr>
      <vt:lpstr>They met them by the pool of Gibeon and sat down opposite each other</vt:lpstr>
      <vt:lpstr>They met them by the pool of Gibeon and sat down opposite each other</vt:lpstr>
      <vt:lpstr>They met them by the pool of Gibeon and sat down opposite each other</vt:lpstr>
      <vt:lpstr>They met them by the pool of Gibeon and sat down opposite each other</vt:lpstr>
      <vt:lpstr>They met them by the pool of Gibeon and sat down opposite each other</vt:lpstr>
      <vt:lpstr>They met them by the pool of Gibeon and sat down opposite each other</vt:lpstr>
      <vt:lpstr>They met them by the pool of Gibeon and sat down opposite each other</vt:lpstr>
      <vt:lpstr>Abner said to Joab, “Let the young men arise and compete before us”</vt:lpstr>
      <vt:lpstr>Twelve for Benjamin, and for Ish-bosheth the son of Saul, and twelve for the servants of David</vt:lpstr>
      <vt:lpstr>Then each of them grabbed his opponent by his head and thrust his sword into his side</vt:lpstr>
      <vt:lpstr>Then each of them grabbed his opponent by his head and thrust his sword into his side</vt:lpstr>
      <vt:lpstr>Then each of them grabbed his opponent by his head and thrust his sword into his side</vt:lpstr>
      <vt:lpstr>So all of them fell down together</vt:lpstr>
      <vt:lpstr>So that place was called Helkath-hazzurim; it is in Gibeon</vt:lpstr>
      <vt:lpstr>Then the battle was very severe, and Abner and the men of Israel were beaten before David</vt:lpstr>
      <vt:lpstr>The three sons of Zeruiah were there, Joab, Abishai, and Asahel</vt:lpstr>
      <vt:lpstr>The three sons of Zeruiah were there, Joab, Abishai, and Asahel</vt:lpstr>
      <vt:lpstr>The three sons of Zeruiah were there, Joab, Abishai, and Asahel</vt:lpstr>
      <vt:lpstr>Now Asahel was as swift as a wild gazelle</vt:lpstr>
      <vt:lpstr>Now Asahel was as swift as a wild gazelle</vt:lpstr>
      <vt:lpstr>Now Asahel was as swift as a wild gazelle</vt:lpstr>
      <vt:lpstr>Now Asahel was as swift as a wild gazelle</vt:lpstr>
      <vt:lpstr>Then Asahel pursued after Abner and would not turn to the right or the left</vt:lpstr>
      <vt:lpstr>Abner looked behind and said, “Is that you, Asahel?”</vt:lpstr>
      <vt:lpstr>Abner said to him, “Turn aside, take hold of one of the young men and take his gear”</vt:lpstr>
      <vt:lpstr>Why should I strike you to the ground? How could I lift up my face to Joab your brother?</vt:lpstr>
      <vt:lpstr>Abner struck him in the belly with the butt end of his spear, so that the spear came out his back</vt:lpstr>
      <vt:lpstr>Abner struck him in the belly with the butt end of his spear, so that the spear came out his back</vt:lpstr>
      <vt:lpstr>Abner struck him in the belly with the butt end of his spear, so that the spear came out his back</vt:lpstr>
      <vt:lpstr>Abner struck him in the belly with the butt end of his spear, so that the spear came out his back</vt:lpstr>
      <vt:lpstr>Abner struck him in the belly with the butt end of his spear, so that the spear came out his back</vt:lpstr>
      <vt:lpstr>Joab and Abishai pursued Abner, but the sun went down as they came to the hill of Ammah</vt:lpstr>
      <vt:lpstr>They came to the hill of Ammah, that lies before Giah by the way of the wilderness of Gibeon</vt:lpstr>
      <vt:lpstr>They came to the hill of Ammah, that lies before Giah by the way of the wilderness of Gibeon</vt:lpstr>
      <vt:lpstr>They came to the hill of Ammah, that lies before Giah by the way of the wilderness of Gibeon</vt:lpstr>
      <vt:lpstr>They came to the hill of Ammah, that lies before Giah by the way of the wilderness of Gibeon</vt:lpstr>
      <vt:lpstr>They came to the hill of Ammah, that lies before Giah by the way of the wilderness of Gibeon</vt:lpstr>
      <vt:lpstr>They came to the hill of Ammah, that lies before Giah by the way of the wilderness of Gibeon</vt:lpstr>
      <vt:lpstr>Then the Benjamites gathered together with Abner on top of a certain hill</vt:lpstr>
      <vt:lpstr>And Abner called to Joab and said, “Shall the sword devour forever?”</vt:lpstr>
      <vt:lpstr>Do you not know that it will be bitter in the end?</vt:lpstr>
      <vt:lpstr>So Joab blew the trumpet, and all the people stopped, and they no longer pursued Israel</vt:lpstr>
      <vt:lpstr>So Joab blew the trumpet, and all the people stopped, and they no longer pursued Israel</vt:lpstr>
      <vt:lpstr>Abner and his men travelled all that night through the Arabah and passed over the Jordan</vt:lpstr>
      <vt:lpstr>Abner and his men travelled all that night through the Arabah and passed over the Jordan</vt:lpstr>
      <vt:lpstr>Abner and his men travelled all that night through the Arabah and passed over the Jordan</vt:lpstr>
      <vt:lpstr>Abner and his men travelled all that night through the Arabah and passed over the Jordan</vt:lpstr>
      <vt:lpstr>Abner and his men travelled all that night through the Arabah and passed over the Jordan</vt:lpstr>
      <vt:lpstr>Abner and his men travelled all that night through the Arabah and passed over the Jordan</vt:lpstr>
      <vt:lpstr>And marching the whole morning, they came to Mahanaim</vt:lpstr>
      <vt:lpstr>And marching the whole morning, they came to Mahanaim</vt:lpstr>
      <vt:lpstr>When Joab gathered the people together, nineteen were missing, aside from Asahel</vt:lpstr>
      <vt:lpstr>But of the Benjamites and Abner’s men, three hundred and sixty died</vt:lpstr>
      <vt:lpstr>They took up Asahel and buried him in the tomb of his father, which was in Bethlehem</vt:lpstr>
      <vt:lpstr>They took up Asahel and buried him in the tomb of his father, which was in Bethlehem</vt:lpstr>
      <vt:lpstr>They took up Asahel and buried him in the tomb of his father, which was in Bethlehem</vt:lpstr>
      <vt:lpstr>They took up Asahel and buried him in the tomb of his father, which was in Bethlehem</vt:lpstr>
      <vt:lpstr>They took up Asahel and buried him in the tomb of his father, which was in Bethlehem</vt:lpstr>
      <vt:lpstr>They took up Asahel and buried him in the tomb of his father, which was in Bethlehem</vt:lpstr>
      <vt:lpstr>They took up Asahel and buried him in the tomb of his father, which was in Bethlehem</vt:lpstr>
      <vt:lpstr>And Joab and his men travelled all night, and they reached Hebron at daybreak</vt:lpstr>
      <vt:lpstr>And Joab and his men travelled all night, and they reached Hebron at daybreak</vt:lpstr>
      <vt:lpstr>And Joab and his men travelled all night, and they reached Hebron at daybreak</vt:lpstr>
      <vt:lpstr>And Joab and his men travelled all night, and they reached Hebron at daybreak</vt:lpstr>
      <vt:lpstr>And Joab and his men travelled all night, and they reached Hebron at daybreak</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Samuel 2, Photo Companion to the Bible</dc:title>
  <dc:subject>Photo Companion to the Bible</dc:subject>
  <dc:creator>BiblePlaces.com</dc:creator>
  <cp:lastModifiedBy>Todd Bolen</cp:lastModifiedBy>
  <cp:revision>117</cp:revision>
  <dcterms:created xsi:type="dcterms:W3CDTF">2020-04-07T20:13:07Z</dcterms:created>
  <dcterms:modified xsi:type="dcterms:W3CDTF">2021-02-03T04:00:24Z</dcterms:modified>
</cp:coreProperties>
</file>