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xml" ContentType="application/vnd.openxmlformats-officedocument.presentationml.tags+xml"/>
  <Override PartName="/ppt/notesSlides/notesSlide28.xml" ContentType="application/vnd.openxmlformats-officedocument.presentationml.notesSlide+xml"/>
  <Override PartName="/ppt/tags/tag2.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3.xml" ContentType="application/vnd.openxmlformats-officedocument.presentationml.tags+xml"/>
  <Override PartName="/ppt/notesSlides/notesSlide55.xml" ContentType="application/vnd.openxmlformats-officedocument.presentationml.notesSlide+xml"/>
  <Override PartName="/ppt/tags/tag4.xml" ContentType="application/vnd.openxmlformats-officedocument.presentationml.tags+xml"/>
  <Override PartName="/ppt/notesSlides/notesSlide56.xml" ContentType="application/vnd.openxmlformats-officedocument.presentationml.notesSlide+xml"/>
  <Override PartName="/ppt/tags/tag5.xml" ContentType="application/vnd.openxmlformats-officedocument.presentationml.tag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tags/tag6.xml" ContentType="application/vnd.openxmlformats-officedocument.presentationml.tags+xml"/>
  <Override PartName="/ppt/notesSlides/notesSlide103.xml" ContentType="application/vnd.openxmlformats-officedocument.presentationml.notesSlide+xml"/>
  <Override PartName="/ppt/tags/tag7.xml" ContentType="application/vnd.openxmlformats-officedocument.presentationml.tags+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0"/>
  </p:notesMasterIdLst>
  <p:sldIdLst>
    <p:sldId id="1705" r:id="rId2"/>
    <p:sldId id="1706" r:id="rId3"/>
    <p:sldId id="1683" r:id="rId4"/>
    <p:sldId id="296" r:id="rId5"/>
    <p:sldId id="297" r:id="rId6"/>
    <p:sldId id="1322" r:id="rId7"/>
    <p:sldId id="294" r:id="rId8"/>
    <p:sldId id="1524" r:id="rId9"/>
    <p:sldId id="943" r:id="rId10"/>
    <p:sldId id="1303" r:id="rId11"/>
    <p:sldId id="1304" r:id="rId12"/>
    <p:sldId id="947" r:id="rId13"/>
    <p:sldId id="1013" r:id="rId14"/>
    <p:sldId id="1014" r:id="rId15"/>
    <p:sldId id="1015" r:id="rId16"/>
    <p:sldId id="1446" r:id="rId17"/>
    <p:sldId id="1447" r:id="rId18"/>
    <p:sldId id="488" r:id="rId19"/>
    <p:sldId id="447" r:id="rId20"/>
    <p:sldId id="1435" r:id="rId21"/>
    <p:sldId id="1323" r:id="rId22"/>
    <p:sldId id="412" r:id="rId23"/>
    <p:sldId id="1305" r:id="rId24"/>
    <p:sldId id="1306" r:id="rId25"/>
    <p:sldId id="1279" r:id="rId26"/>
    <p:sldId id="1558" r:id="rId27"/>
    <p:sldId id="1301" r:id="rId28"/>
    <p:sldId id="314" r:id="rId29"/>
    <p:sldId id="315" r:id="rId30"/>
    <p:sldId id="1308" r:id="rId31"/>
    <p:sldId id="313" r:id="rId32"/>
    <p:sldId id="1684" r:id="rId33"/>
    <p:sldId id="1631" r:id="rId34"/>
    <p:sldId id="490" r:id="rId35"/>
    <p:sldId id="904" r:id="rId36"/>
    <p:sldId id="290" r:id="rId37"/>
    <p:sldId id="905" r:id="rId38"/>
    <p:sldId id="1685" r:id="rId39"/>
    <p:sldId id="319" r:id="rId40"/>
    <p:sldId id="975" r:id="rId41"/>
    <p:sldId id="1324" r:id="rId42"/>
    <p:sldId id="929" r:id="rId43"/>
    <p:sldId id="1687" r:id="rId44"/>
    <p:sldId id="1325" r:id="rId45"/>
    <p:sldId id="322" r:id="rId46"/>
    <p:sldId id="1309" r:id="rId47"/>
    <p:sldId id="1567" r:id="rId48"/>
    <p:sldId id="324" r:id="rId49"/>
    <p:sldId id="325" r:id="rId50"/>
    <p:sldId id="326" r:id="rId51"/>
    <p:sldId id="327" r:id="rId52"/>
    <p:sldId id="328" r:id="rId53"/>
    <p:sldId id="329" r:id="rId54"/>
    <p:sldId id="1275" r:id="rId55"/>
    <p:sldId id="471" r:id="rId56"/>
    <p:sldId id="1017" r:id="rId57"/>
    <p:sldId id="473" r:id="rId58"/>
    <p:sldId id="1259" r:id="rId59"/>
    <p:sldId id="1704" r:id="rId60"/>
    <p:sldId id="307" r:id="rId61"/>
    <p:sldId id="1379" r:id="rId62"/>
    <p:sldId id="1688" r:id="rId63"/>
    <p:sldId id="303" r:id="rId64"/>
    <p:sldId id="1311" r:id="rId65"/>
    <p:sldId id="1312" r:id="rId66"/>
    <p:sldId id="1579" r:id="rId67"/>
    <p:sldId id="1691" r:id="rId68"/>
    <p:sldId id="1175" r:id="rId69"/>
    <p:sldId id="1690" r:id="rId70"/>
    <p:sldId id="1277" r:id="rId71"/>
    <p:sldId id="304" r:id="rId72"/>
    <p:sldId id="398" r:id="rId73"/>
    <p:sldId id="1692" r:id="rId74"/>
    <p:sldId id="350" r:id="rId75"/>
    <p:sldId id="1310" r:id="rId76"/>
    <p:sldId id="1693" r:id="rId77"/>
    <p:sldId id="913" r:id="rId78"/>
    <p:sldId id="1695" r:id="rId79"/>
    <p:sldId id="1694" r:id="rId80"/>
    <p:sldId id="549" r:id="rId81"/>
    <p:sldId id="299" r:id="rId82"/>
    <p:sldId id="355" r:id="rId83"/>
    <p:sldId id="1315" r:id="rId84"/>
    <p:sldId id="1316" r:id="rId85"/>
    <p:sldId id="486" r:id="rId86"/>
    <p:sldId id="476" r:id="rId87"/>
    <p:sldId id="367" r:id="rId88"/>
    <p:sldId id="365" r:id="rId89"/>
    <p:sldId id="1697" r:id="rId90"/>
    <p:sldId id="366" r:id="rId91"/>
    <p:sldId id="448" r:id="rId92"/>
    <p:sldId id="1699" r:id="rId93"/>
    <p:sldId id="382" r:id="rId94"/>
    <p:sldId id="437" r:id="rId95"/>
    <p:sldId id="1680" r:id="rId96"/>
    <p:sldId id="1603" r:id="rId97"/>
    <p:sldId id="1604" r:id="rId98"/>
    <p:sldId id="407" r:id="rId99"/>
    <p:sldId id="379" r:id="rId100"/>
    <p:sldId id="392" r:id="rId101"/>
    <p:sldId id="1700" r:id="rId102"/>
    <p:sldId id="1327" r:id="rId103"/>
    <p:sldId id="1041" r:id="rId104"/>
    <p:sldId id="1042" r:id="rId105"/>
    <p:sldId id="385" r:id="rId106"/>
    <p:sldId id="514" r:id="rId107"/>
    <p:sldId id="680" r:id="rId108"/>
    <p:sldId id="612" r:id="rId109"/>
    <p:sldId id="610" r:id="rId110"/>
    <p:sldId id="611" r:id="rId111"/>
    <p:sldId id="507" r:id="rId112"/>
    <p:sldId id="508" r:id="rId113"/>
    <p:sldId id="1269" r:id="rId114"/>
    <p:sldId id="1270" r:id="rId115"/>
    <p:sldId id="1701" r:id="rId116"/>
    <p:sldId id="1702" r:id="rId117"/>
    <p:sldId id="1272" r:id="rId118"/>
    <p:sldId id="1273" r:id="rId119"/>
    <p:sldId id="381" r:id="rId120"/>
    <p:sldId id="405" r:id="rId121"/>
    <p:sldId id="1274" r:id="rId122"/>
    <p:sldId id="383" r:id="rId123"/>
    <p:sldId id="384" r:id="rId124"/>
    <p:sldId id="1321" r:id="rId125"/>
    <p:sldId id="1703" r:id="rId126"/>
    <p:sldId id="408" r:id="rId127"/>
    <p:sldId id="402" r:id="rId128"/>
    <p:sldId id="1707" r:id="rId1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000"/>
    <a:srgbClr val="FEFF00"/>
    <a:srgbClr val="FEFFFF"/>
    <a:srgbClr val="FFFFFF"/>
    <a:srgbClr val="000000"/>
    <a:srgbClr val="CC00CC"/>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0" autoAdjust="0"/>
    <p:restoredTop sz="73130" autoAdjust="0"/>
  </p:normalViewPr>
  <p:slideViewPr>
    <p:cSldViewPr>
      <p:cViewPr varScale="1">
        <p:scale>
          <a:sx n="78" d="100"/>
          <a:sy n="78" d="100"/>
        </p:scale>
        <p:origin x="250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52" y="-82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microsoft.com/office/2016/11/relationships/changesInfo" Target="changesInfos/changesInfo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dd Bolen" userId="a511567d1bf03c50" providerId="LiveId" clId="{56E58A90-0A9D-42D6-B5C8-892A6B8BC529}"/>
    <pc:docChg chg="custSel addSld delSld modSld">
      <pc:chgData name="Todd Bolen" userId="a511567d1bf03c50" providerId="LiveId" clId="{56E58A90-0A9D-42D6-B5C8-892A6B8BC529}" dt="2026-08-17T20:38:35.521" v="439"/>
      <pc:docMkLst>
        <pc:docMk/>
      </pc:docMkLst>
      <pc:sldChg chg="addSp delSp modSp mod modNotesTx">
        <pc:chgData name="Todd Bolen" userId="a511567d1bf03c50" providerId="LiveId" clId="{56E58A90-0A9D-42D6-B5C8-892A6B8BC529}" dt="2026-08-10T20:17:48.399" v="394" actId="20577"/>
        <pc:sldMkLst>
          <pc:docMk/>
          <pc:sldMk cId="806567172" sldId="326"/>
        </pc:sldMkLst>
        <pc:spChg chg="mod">
          <ac:chgData name="Todd Bolen" userId="a511567d1bf03c50" providerId="LiveId" clId="{56E58A90-0A9D-42D6-B5C8-892A6B8BC529}" dt="2026-08-10T20:14:38.254" v="14" actId="20577"/>
          <ac:spMkLst>
            <pc:docMk/>
            <pc:sldMk cId="806567172" sldId="326"/>
            <ac:spMk id="2" creationId="{00000000-0000-0000-0000-000000000000}"/>
          </ac:spMkLst>
        </pc:spChg>
        <pc:picChg chg="add mod ord">
          <ac:chgData name="Todd Bolen" userId="a511567d1bf03c50" providerId="LiveId" clId="{56E58A90-0A9D-42D6-B5C8-892A6B8BC529}" dt="2026-08-10T20:14:22.656" v="11" actId="167"/>
          <ac:picMkLst>
            <pc:docMk/>
            <pc:sldMk cId="806567172" sldId="326"/>
            <ac:picMk id="8" creationId="{BCAA54ED-1E63-9082-FA2A-95D7E4CEF6FB}"/>
          </ac:picMkLst>
        </pc:picChg>
      </pc:sldChg>
      <pc:sldChg chg="modSp add mod modNotesTx">
        <pc:chgData name="Todd Bolen" userId="a511567d1bf03c50" providerId="LiveId" clId="{56E58A90-0A9D-42D6-B5C8-892A6B8BC529}" dt="2026-08-17T20:37:43.385" v="429" actId="20577"/>
        <pc:sldMkLst>
          <pc:docMk/>
          <pc:sldMk cId="4972371" sldId="1705"/>
        </pc:sldMkLst>
        <pc:spChg chg="mod">
          <ac:chgData name="Todd Bolen" userId="a511567d1bf03c50" providerId="LiveId" clId="{56E58A90-0A9D-42D6-B5C8-892A6B8BC529}" dt="2026-07-31T19:28:49.236" v="7" actId="20577"/>
          <ac:spMkLst>
            <pc:docMk/>
            <pc:sldMk cId="4972371" sldId="1705"/>
            <ac:spMk id="5" creationId="{00000000-0000-0000-0000-000000000000}"/>
          </ac:spMkLst>
        </pc:spChg>
      </pc:sldChg>
      <pc:sldChg chg="addSp modSp add mod modNotesTx">
        <pc:chgData name="Todd Bolen" userId="a511567d1bf03c50" providerId="LiveId" clId="{56E58A90-0A9D-42D6-B5C8-892A6B8BC529}" dt="2026-08-17T20:37:48.573" v="433" actId="20577"/>
        <pc:sldMkLst>
          <pc:docMk/>
          <pc:sldMk cId="969262305" sldId="1706"/>
        </pc:sldMkLst>
        <pc:spChg chg="add mod">
          <ac:chgData name="Todd Bolen" userId="a511567d1bf03c50" providerId="LiveId" clId="{56E58A90-0A9D-42D6-B5C8-892A6B8BC529}" dt="2026-08-17T20:37:13.847" v="423" actId="20577"/>
          <ac:spMkLst>
            <pc:docMk/>
            <pc:sldMk cId="969262305" sldId="1706"/>
            <ac:spMk id="4" creationId="{2C4F9534-516A-98B2-718E-FB0B0248EF3C}"/>
          </ac:spMkLst>
        </pc:spChg>
        <pc:spChg chg="add">
          <ac:chgData name="Todd Bolen" userId="a511567d1bf03c50" providerId="LiveId" clId="{56E58A90-0A9D-42D6-B5C8-892A6B8BC529}" dt="2026-08-17T20:37:05.102" v="411" actId="22"/>
          <ac:spMkLst>
            <pc:docMk/>
            <pc:sldMk cId="969262305" sldId="1706"/>
            <ac:spMk id="8" creationId="{E46551B1-8C89-DDDD-3682-EB9D59B37542}"/>
          </ac:spMkLst>
        </pc:spChg>
      </pc:sldChg>
      <pc:sldChg chg="addSp delSp modSp add mod">
        <pc:chgData name="Todd Bolen" userId="a511567d1bf03c50" providerId="LiveId" clId="{56E58A90-0A9D-42D6-B5C8-892A6B8BC529}" dt="2026-08-17T20:38:35.521" v="439"/>
        <pc:sldMkLst>
          <pc:docMk/>
          <pc:sldMk cId="2102633307" sldId="1707"/>
        </pc:sldMkLst>
        <pc:spChg chg="add del mod">
          <ac:chgData name="Todd Bolen" userId="a511567d1bf03c50" providerId="LiveId" clId="{56E58A90-0A9D-42D6-B5C8-892A6B8BC529}" dt="2026-08-17T20:38:12.602" v="437" actId="478"/>
          <ac:spMkLst>
            <pc:docMk/>
            <pc:sldMk cId="2102633307" sldId="1707"/>
            <ac:spMk id="4" creationId="{4B9CB4A5-49CC-AE13-FEC3-2995EFBA16D0}"/>
          </ac:spMkLst>
        </pc:spChg>
        <pc:spChg chg="del">
          <ac:chgData name="Todd Bolen" userId="a511567d1bf03c50" providerId="LiveId" clId="{56E58A90-0A9D-42D6-B5C8-892A6B8BC529}" dt="2026-08-17T20:38:09.999" v="436" actId="478"/>
          <ac:spMkLst>
            <pc:docMk/>
            <pc:sldMk cId="2102633307" sldId="1707"/>
            <ac:spMk id="5" creationId="{48FB9C21-F6A9-A04E-E532-7A46D5392874}"/>
          </ac:spMkLst>
        </pc:spChg>
        <pc:picChg chg="del">
          <ac:chgData name="Todd Bolen" userId="a511567d1bf03c50" providerId="LiveId" clId="{56E58A90-0A9D-42D6-B5C8-892A6B8BC529}" dt="2026-08-17T20:38:07.583" v="435" actId="478"/>
          <ac:picMkLst>
            <pc:docMk/>
            <pc:sldMk cId="2102633307" sldId="1707"/>
            <ac:picMk id="3" creationId="{DAFF7F5F-8B0A-55A9-C3FA-A3171B471B79}"/>
          </ac:picMkLst>
        </pc:picChg>
        <pc:picChg chg="del">
          <ac:chgData name="Todd Bolen" userId="a511567d1bf03c50" providerId="LiveId" clId="{56E58A90-0A9D-42D6-B5C8-892A6B8BC529}" dt="2026-08-17T20:38:09.999" v="436" actId="478"/>
          <ac:picMkLst>
            <pc:docMk/>
            <pc:sldMk cId="2102633307" sldId="1707"/>
            <ac:picMk id="6" creationId="{EC9B41AF-2D9B-5ABA-0F5C-42138C14AAAB}"/>
          </ac:picMkLst>
        </pc:picChg>
        <pc:picChg chg="add mod">
          <ac:chgData name="Todd Bolen" userId="a511567d1bf03c50" providerId="LiveId" clId="{56E58A90-0A9D-42D6-B5C8-892A6B8BC529}" dt="2026-08-17T20:38:35.521" v="439"/>
          <ac:picMkLst>
            <pc:docMk/>
            <pc:sldMk cId="2102633307" sldId="1707"/>
            <ac:picMk id="8" creationId="{C3298E55-F823-9BC5-A9FF-C74363848CC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ECCC14-810E-455D-A119-B200546DAE01}" type="datetimeFigureOut">
              <a:rPr lang="en-US" smtClean="0"/>
              <a:t>8/17/2026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4946A3-FD68-4E77-9DEF-1E7536A4AD96}" type="slidenum">
              <a:rPr lang="en-US" smtClean="0"/>
              <a:t>‹#›</a:t>
            </a:fld>
            <a:endParaRPr lang="en-US"/>
          </a:p>
        </p:txBody>
      </p:sp>
    </p:spTree>
    <p:extLst>
      <p:ext uri="{BB962C8B-B14F-4D97-AF65-F5344CB8AC3E}">
        <p14:creationId xmlns:p14="http://schemas.microsoft.com/office/powerpoint/2010/main" val="3137958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Amos 3 presentation from the Photo Companion to the Bible. To purchase the full volume, visit www.bibleplaces.com/amos/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Amos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a:t>
            </a:fld>
            <a:endParaRPr lang="en-US"/>
          </a:p>
        </p:txBody>
      </p:sp>
    </p:spTree>
    <p:extLst>
      <p:ext uri="{BB962C8B-B14F-4D97-AF65-F5344CB8AC3E}">
        <p14:creationId xmlns:p14="http://schemas.microsoft.com/office/powerpoint/2010/main" val="4010439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God’s covenant with the Israelite nation was symbolized by the Ten Commandments, which were recorded on stone and kept in the ark of the covenant. The ark of the covenant also contained Aaron’s rod</a:t>
            </a:r>
            <a:r>
              <a:rPr lang="en-US" sz="1200" baseline="0" dirty="0"/>
              <a:t> that budded and a gold pot of manna (Heb 9:4). This full-size model of the contents of the ark was photographed at the model of the tabernacle in Timna Park in southern Israel.</a:t>
            </a:r>
            <a:endParaRPr lang="en-US" dirty="0"/>
          </a:p>
          <a:p>
            <a:endParaRPr lang="en-US" dirty="0"/>
          </a:p>
          <a:p>
            <a:r>
              <a:rPr lang="en-US" dirty="0"/>
              <a:t>ku0613231210224</a:t>
            </a:r>
          </a:p>
        </p:txBody>
      </p:sp>
      <p:sp>
        <p:nvSpPr>
          <p:cNvPr id="4" name="Slide Number Placeholder 3"/>
          <p:cNvSpPr>
            <a:spLocks noGrp="1"/>
          </p:cNvSpPr>
          <p:nvPr>
            <p:ph type="sldNum" sz="quarter" idx="10"/>
          </p:nvPr>
        </p:nvSpPr>
        <p:spPr/>
        <p:txBody>
          <a:bodyPr/>
          <a:lstStyle/>
          <a:p>
            <a:fld id="{4E4946A3-FD68-4E77-9DEF-1E7536A4AD96}" type="slidenum">
              <a:rPr lang="en-US" smtClean="0"/>
              <a:t>10</a:t>
            </a:fld>
            <a:endParaRPr lang="en-US"/>
          </a:p>
        </p:txBody>
      </p:sp>
    </p:spTree>
    <p:extLst>
      <p:ext uri="{BB962C8B-B14F-4D97-AF65-F5344CB8AC3E}">
        <p14:creationId xmlns:p14="http://schemas.microsoft.com/office/powerpoint/2010/main" val="35665612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large size of this altar from Beersheba</a:t>
            </a:r>
            <a:r>
              <a:rPr lang="en-US" baseline="0" dirty="0"/>
              <a:t> is usually interpreted as evidence that it was used for sacrifice. Note the horns that are located at each corner, as well as the snake figures that are etched on the face of the corner block. The blocks of this altar, including its horns, were recovered in secondary use from the walls of a storeroom; the excavators suggested that it was dismantled by Hezekiah as part of his religious reforms (Herzog 1993: 172), indicating that it may come from the 8th century BC. Later excavations at Lachish (2016) have revealed a small shrine in the gate complex, which included a small altar with horns that were shaved off. This altar </a:t>
            </a:r>
            <a:r>
              <a:rPr lang="en-US" dirty="0"/>
              <a:t>was photographed at the Israel</a:t>
            </a:r>
            <a:r>
              <a:rPr lang="en-US" baseline="0" dirty="0"/>
              <a:t> Museum.</a:t>
            </a:r>
            <a:endParaRPr lang="en-US" dirty="0"/>
          </a:p>
          <a:p>
            <a:endParaRPr lang="en-US" dirty="0"/>
          </a:p>
          <a:p>
            <a:r>
              <a:rPr lang="en-US" b="1" baseline="0" dirty="0"/>
              <a:t>Reference:</a:t>
            </a:r>
          </a:p>
          <a:p>
            <a:r>
              <a:rPr lang="en-US" baseline="0" dirty="0"/>
              <a:t>Herzog, Ze’ev.</a:t>
            </a:r>
          </a:p>
          <a:p>
            <a:pPr marL="685800" indent="-457200">
              <a:tabLst>
                <a:tab pos="685800" algn="l"/>
              </a:tabLst>
            </a:pPr>
            <a:r>
              <a:rPr lang="en-US" baseline="0" dirty="0"/>
              <a:t>1993	Tel Beersheba.</a:t>
            </a:r>
            <a:r>
              <a:rPr lang="en-US" dirty="0"/>
              <a:t> </a:t>
            </a:r>
            <a:r>
              <a:rPr lang="en-US" i="1" baseline="0" dirty="0"/>
              <a:t>The New Encyclopedia of Archaeological Excavations in the Holy Land,</a:t>
            </a:r>
            <a:r>
              <a:rPr lang="en-US" baseline="0" dirty="0"/>
              <a:t> vol. 1, ed. E. Stern. Jerusalem: Carta.</a:t>
            </a:r>
            <a:endParaRPr lang="en-US" dirty="0"/>
          </a:p>
          <a:p>
            <a:endParaRPr lang="en-US" dirty="0"/>
          </a:p>
          <a:p>
            <a:r>
              <a:rPr lang="en-US" dirty="0"/>
              <a:t>tb032014048</a:t>
            </a:r>
          </a:p>
        </p:txBody>
      </p:sp>
      <p:sp>
        <p:nvSpPr>
          <p:cNvPr id="4" name="Slide Number Placeholder 3"/>
          <p:cNvSpPr>
            <a:spLocks noGrp="1"/>
          </p:cNvSpPr>
          <p:nvPr>
            <p:ph type="sldNum" sz="quarter" idx="10"/>
          </p:nvPr>
        </p:nvSpPr>
        <p:spPr/>
        <p:txBody>
          <a:bodyPr/>
          <a:lstStyle/>
          <a:p>
            <a:fld id="{4E4946A3-FD68-4E77-9DEF-1E7536A4AD96}" type="slidenum">
              <a:rPr lang="en-US" smtClean="0"/>
              <a:t>100</a:t>
            </a:fld>
            <a:endParaRPr lang="en-US"/>
          </a:p>
        </p:txBody>
      </p:sp>
    </p:spTree>
    <p:extLst>
      <p:ext uri="{BB962C8B-B14F-4D97-AF65-F5344CB8AC3E}">
        <p14:creationId xmlns:p14="http://schemas.microsoft.com/office/powerpoint/2010/main" val="6358089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E8CDE-8915-83C7-E85B-FD3BCBC6B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8C041-2149-23AC-4AB8-4791E204F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A0F5E-9F11-91AF-C506-5193BD0FDC7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top two blocks in this installation were incense altars, part of a shrine or high place that was built into one of the gate chambers at Lachish. The horns at each corner of both blocks were knocked off in antiquity. The excavators believed this was a way to desecrate the shrine, and that it was probably done during the religious reforms of Hezekiah (2 Kgs 18:4; Ganor and </a:t>
            </a:r>
            <a:r>
              <a:rPr lang="en-US" dirty="0" err="1"/>
              <a:t>Kreimerman</a:t>
            </a:r>
            <a:r>
              <a:rPr lang="en-US" dirty="0"/>
              <a:t> 2017: 60).</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Reference: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Ganor, Saar and </a:t>
            </a:r>
            <a:r>
              <a:rPr lang="en-US" dirty="0" err="1"/>
              <a:t>Kreimerman</a:t>
            </a:r>
            <a:r>
              <a:rPr lang="en-US" dirty="0"/>
              <a:t>, Igor.</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dirty="0"/>
              <a:t>2017	Going to the Bathroom at Lachish. </a:t>
            </a:r>
            <a:r>
              <a:rPr lang="en-US" i="1" dirty="0"/>
              <a:t>Biblical Archaeology Review</a:t>
            </a:r>
            <a:r>
              <a:rPr lang="en-US" dirty="0"/>
              <a:t> 43/6: 56–60.</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ku0615230701571</a:t>
            </a:r>
          </a:p>
        </p:txBody>
      </p:sp>
      <p:sp>
        <p:nvSpPr>
          <p:cNvPr id="4" name="Slide Number Placeholder 3">
            <a:extLst>
              <a:ext uri="{FF2B5EF4-FFF2-40B4-BE49-F238E27FC236}">
                <a16:creationId xmlns:a16="http://schemas.microsoft.com/office/drawing/2014/main" id="{6ECCE355-5296-7E51-4A11-C47E047DD998}"/>
              </a:ext>
            </a:extLst>
          </p:cNvPr>
          <p:cNvSpPr>
            <a:spLocks noGrp="1"/>
          </p:cNvSpPr>
          <p:nvPr>
            <p:ph type="sldNum" sz="quarter" idx="10"/>
          </p:nvPr>
        </p:nvSpPr>
        <p:spPr/>
        <p:txBody>
          <a:bodyPr/>
          <a:lstStyle/>
          <a:p>
            <a:fld id="{4E4946A3-FD68-4E77-9DEF-1E7536A4AD96}" type="slidenum">
              <a:rPr lang="en-US" smtClean="0"/>
              <a:t>101</a:t>
            </a:fld>
            <a:endParaRPr lang="en-US"/>
          </a:p>
        </p:txBody>
      </p:sp>
    </p:spTree>
    <p:extLst>
      <p:ext uri="{BB962C8B-B14F-4D97-AF65-F5344CB8AC3E}">
        <p14:creationId xmlns:p14="http://schemas.microsoft.com/office/powerpoint/2010/main" val="325692356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t>This altar was photographed at the Oriental Institute Museum at the University of Chicago.</a:t>
            </a:r>
          </a:p>
          <a:p>
            <a:pPr marL="0" indent="0" eaLnBrk="1" hangingPunct="1">
              <a:buFontTx/>
              <a:buNone/>
            </a:pPr>
            <a:endParaRPr lang="en-US" dirty="0"/>
          </a:p>
          <a:p>
            <a:pPr marL="0" indent="0" eaLnBrk="1" hangingPunct="1">
              <a:buFontTx/>
              <a:buNone/>
            </a:pPr>
            <a:r>
              <a:rPr lang="en-US" dirty="0"/>
              <a:t>adr1605120741c</a:t>
            </a:r>
          </a:p>
        </p:txBody>
      </p:sp>
      <p:sp>
        <p:nvSpPr>
          <p:cNvPr id="4" name="Slide Number Placeholder 3"/>
          <p:cNvSpPr>
            <a:spLocks noGrp="1"/>
          </p:cNvSpPr>
          <p:nvPr>
            <p:ph type="sldNum" sz="quarter" idx="10"/>
          </p:nvPr>
        </p:nvSpPr>
        <p:spPr/>
        <p:txBody>
          <a:bodyPr/>
          <a:lstStyle/>
          <a:p>
            <a:fld id="{4E4946A3-FD68-4E77-9DEF-1E7536A4AD96}" type="slidenum">
              <a:rPr lang="en-US" smtClean="0"/>
              <a:t>102</a:t>
            </a:fld>
            <a:endParaRPr lang="en-US"/>
          </a:p>
        </p:txBody>
      </p:sp>
    </p:spTree>
    <p:extLst>
      <p:ext uri="{BB962C8B-B14F-4D97-AF65-F5344CB8AC3E}">
        <p14:creationId xmlns:p14="http://schemas.microsoft.com/office/powerpoint/2010/main" val="29529911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Dan is not mentioned in this verse; it was destroyed by the Assyrians before Bethel, though it was still functioning during the time of Amos’s prophecy.</a:t>
            </a:r>
            <a:r>
              <a:rPr lang="en-US" baseline="0" dirty="0"/>
              <a:t> </a:t>
            </a:r>
            <a:r>
              <a:rPr lang="en-US" dirty="0"/>
              <a:t>Most</a:t>
            </a:r>
            <a:r>
              <a:rPr lang="en-US" baseline="0" dirty="0"/>
              <a:t> of the remains in this photo, including a huge sacrificial altar with steps, and an enclosure made of finely carved ashlars, dates to the reign of Jeroboam II, roughly the time of Amos. The large metal frame is a reconstruction of the altar in those days, based on the dimensions of the foundations and one large, original horn that was discovered nearby. The smaller base of the altar from the days of Jeroboam I is visible behind the standing man. The next slide includes highlights.</a:t>
            </a:r>
          </a:p>
          <a:p>
            <a:pPr eaLnBrk="1" hangingPunct="1"/>
            <a:endParaRPr lang="en-US" dirty="0"/>
          </a:p>
          <a:p>
            <a:pPr eaLnBrk="1" hangingPunct="1"/>
            <a:r>
              <a:rPr lang="en-US" dirty="0"/>
              <a:t>tb102502017</a:t>
            </a:r>
          </a:p>
        </p:txBody>
      </p:sp>
      <p:sp>
        <p:nvSpPr>
          <p:cNvPr id="4" name="Slide Number Placeholder 3"/>
          <p:cNvSpPr>
            <a:spLocks noGrp="1"/>
          </p:cNvSpPr>
          <p:nvPr>
            <p:ph type="sldNum" sz="quarter" idx="10"/>
          </p:nvPr>
        </p:nvSpPr>
        <p:spPr/>
        <p:txBody>
          <a:bodyPr/>
          <a:lstStyle/>
          <a:p>
            <a:fld id="{4E4946A3-FD68-4E77-9DEF-1E7536A4AD96}" type="slidenum">
              <a:rPr lang="en-US" smtClean="0"/>
              <a:t>103</a:t>
            </a:fld>
            <a:endParaRPr lang="en-US"/>
          </a:p>
        </p:txBody>
      </p:sp>
    </p:spTree>
    <p:extLst>
      <p:ext uri="{BB962C8B-B14F-4D97-AF65-F5344CB8AC3E}">
        <p14:creationId xmlns:p14="http://schemas.microsoft.com/office/powerpoint/2010/main" val="289331311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Dan is not mentioned in this verse; it was destroyed by the Assyrians before Bethel, though it was still functioning during the time of Amos’s prophecy.</a:t>
            </a:r>
            <a:r>
              <a:rPr lang="en-US" baseline="0" dirty="0"/>
              <a:t> </a:t>
            </a:r>
            <a:r>
              <a:rPr lang="en-US" dirty="0"/>
              <a:t>Most</a:t>
            </a:r>
            <a:r>
              <a:rPr lang="en-US" baseline="0" dirty="0"/>
              <a:t> of the remains in this photo, including a huge sacrificial altar with steps, and an enclosure made of finely carved ashlars, dates to the reign of Jeroboam II, roughly the time of Amos. The large metal frame is a reconstruction of the altar in those days, based on the dimensions of the foundations and one large, original horn that was discovered nearby. The smaller base of the altar from the days of Jeroboam I is visible behind the standing man.</a:t>
            </a:r>
          </a:p>
          <a:p>
            <a:pPr eaLnBrk="1" hangingPunct="1"/>
            <a:endParaRPr lang="en-US" baseline="0" dirty="0"/>
          </a:p>
          <a:p>
            <a:pPr eaLnBrk="1" hangingPunct="1"/>
            <a:r>
              <a:rPr lang="en-US" dirty="0"/>
              <a:t>tb102502017</a:t>
            </a:r>
          </a:p>
        </p:txBody>
      </p:sp>
      <p:sp>
        <p:nvSpPr>
          <p:cNvPr id="4" name="Slide Number Placeholder 3"/>
          <p:cNvSpPr>
            <a:spLocks noGrp="1"/>
          </p:cNvSpPr>
          <p:nvPr>
            <p:ph type="sldNum" sz="quarter" idx="10"/>
          </p:nvPr>
        </p:nvSpPr>
        <p:spPr/>
        <p:txBody>
          <a:bodyPr/>
          <a:lstStyle/>
          <a:p>
            <a:fld id="{4E4946A3-FD68-4E77-9DEF-1E7536A4AD96}" type="slidenum">
              <a:rPr lang="en-US" smtClean="0"/>
              <a:t>104</a:t>
            </a:fld>
            <a:endParaRPr lang="en-US"/>
          </a:p>
        </p:txBody>
      </p:sp>
    </p:spTree>
    <p:extLst>
      <p:ext uri="{BB962C8B-B14F-4D97-AF65-F5344CB8AC3E}">
        <p14:creationId xmlns:p14="http://schemas.microsoft.com/office/powerpoint/2010/main" val="289331311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metal frame shown here was reconstructed based on the layout of the foundation and on the size of the single horn that was recovered. The next slide includes a photo of the single surviving horn.</a:t>
            </a:r>
          </a:p>
          <a:p>
            <a:endParaRPr lang="en-US" dirty="0"/>
          </a:p>
          <a:p>
            <a:r>
              <a:rPr lang="en-US" dirty="0"/>
              <a:t>bjb102021533</a:t>
            </a:r>
          </a:p>
        </p:txBody>
      </p:sp>
      <p:sp>
        <p:nvSpPr>
          <p:cNvPr id="4" name="Slide Number Placeholder 3"/>
          <p:cNvSpPr>
            <a:spLocks noGrp="1"/>
          </p:cNvSpPr>
          <p:nvPr>
            <p:ph type="sldNum" sz="quarter" idx="10"/>
          </p:nvPr>
        </p:nvSpPr>
        <p:spPr/>
        <p:txBody>
          <a:bodyPr/>
          <a:lstStyle/>
          <a:p>
            <a:fld id="{4E4946A3-FD68-4E77-9DEF-1E7536A4AD96}" type="slidenum">
              <a:rPr lang="en-US" smtClean="0"/>
              <a:t>105</a:t>
            </a:fld>
            <a:endParaRPr lang="en-US"/>
          </a:p>
        </p:txBody>
      </p:sp>
    </p:spTree>
    <p:extLst>
      <p:ext uri="{BB962C8B-B14F-4D97-AF65-F5344CB8AC3E}">
        <p14:creationId xmlns:p14="http://schemas.microsoft.com/office/powerpoint/2010/main" val="4580018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very large curved stone once functioned as one of the four horns atop</a:t>
            </a:r>
            <a:r>
              <a:rPr lang="en-US" baseline="0" dirty="0"/>
              <a:t> the large sacrificial altar at Tel Dan. Its dimensions helped archaeologists estimate the original size of the altar. This stone was photographed at the </a:t>
            </a:r>
            <a:r>
              <a:rPr lang="en-US" baseline="0" dirty="0" err="1"/>
              <a:t>Skirball</a:t>
            </a:r>
            <a:r>
              <a:rPr lang="en-US" baseline="0" dirty="0"/>
              <a:t> Museum in Jerusalem.</a:t>
            </a:r>
          </a:p>
          <a:p>
            <a:endParaRPr lang="en-US" dirty="0"/>
          </a:p>
          <a:p>
            <a:r>
              <a:rPr lang="en-US" dirty="0"/>
              <a:t>as030810500</a:t>
            </a:r>
          </a:p>
        </p:txBody>
      </p:sp>
      <p:sp>
        <p:nvSpPr>
          <p:cNvPr id="4" name="Slide Number Placeholder 3"/>
          <p:cNvSpPr>
            <a:spLocks noGrp="1"/>
          </p:cNvSpPr>
          <p:nvPr>
            <p:ph type="sldNum" sz="quarter" idx="10"/>
          </p:nvPr>
        </p:nvSpPr>
        <p:spPr/>
        <p:txBody>
          <a:bodyPr/>
          <a:lstStyle/>
          <a:p>
            <a:fld id="{4E4946A3-FD68-4E77-9DEF-1E7536A4AD96}" type="slidenum">
              <a:rPr lang="en-US" smtClean="0"/>
              <a:t>106</a:t>
            </a:fld>
            <a:endParaRPr lang="en-US"/>
          </a:p>
        </p:txBody>
      </p:sp>
    </p:spTree>
    <p:extLst>
      <p:ext uri="{BB962C8B-B14F-4D97-AF65-F5344CB8AC3E}">
        <p14:creationId xmlns:p14="http://schemas.microsoft.com/office/powerpoint/2010/main" val="211662176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This stone is from the top of a four-horned altar. This altar was small enough that it was more likely an incense altar than a sacrificial altar. Three of the horns have been removed or badly damaged, probably as part of a religious reform in the days of Hezekiah or Josiah (Elitzur 2023: 66–67; cf. Gibson, Kennedy, and Kramer 2013).</a:t>
            </a:r>
          </a:p>
          <a:p>
            <a:endParaRPr lang="sv-SE" dirty="0"/>
          </a:p>
          <a:p>
            <a:r>
              <a:rPr lang="en-US" kern="100" dirty="0">
                <a:effectLst/>
                <a:ea typeface="Calibri" panose="020F0502020204030204" pitchFamily="34" charset="0"/>
              </a:rPr>
              <a:t>This image comes from </a:t>
            </a:r>
            <a:r>
              <a:rPr lang="en-US" kern="100" dirty="0" err="1">
                <a:effectLst/>
                <a:ea typeface="Calibri" panose="020F0502020204030204" pitchFamily="34" charset="0"/>
              </a:rPr>
              <a:t>Netanel</a:t>
            </a:r>
            <a:r>
              <a:rPr lang="en-US" kern="100" dirty="0">
                <a:effectLst/>
                <a:ea typeface="Calibri" panose="020F0502020204030204" pitchFamily="34" charset="0"/>
              </a:rPr>
              <a:t> h and is licensed under CC BY-SA 4.0, via Wikimedia Commons: https://commons.wikimedia.org/wiki/File:Tel_Dotan4.jpg.</a:t>
            </a:r>
          </a:p>
          <a:p>
            <a:endParaRPr lang="sv-SE" dirty="0"/>
          </a:p>
          <a:p>
            <a:r>
              <a:rPr lang="sv-SE" b="1" dirty="0"/>
              <a:t>References:</a:t>
            </a:r>
          </a:p>
          <a:p>
            <a:r>
              <a:rPr lang="sv-SE" dirty="0"/>
              <a:t>Elitzur, Yoel.</a:t>
            </a:r>
          </a:p>
          <a:p>
            <a:pPr marL="685800" indent="-457200">
              <a:tabLst>
                <a:tab pos="685800" algn="l"/>
              </a:tabLst>
            </a:pPr>
            <a:r>
              <a:rPr lang="sv-SE" dirty="0"/>
              <a:t>2023	</a:t>
            </a:r>
            <a:r>
              <a:rPr lang="en-US" dirty="0"/>
              <a:t>The Altar at Tel Dothan—A Trace of Josiah's Reform</a:t>
            </a:r>
            <a:r>
              <a:rPr lang="sv-SE" dirty="0"/>
              <a:t>. </a:t>
            </a:r>
            <a:r>
              <a:rPr lang="sv-SE" i="1" dirty="0"/>
              <a:t>Journal of the Ancient Near Eastern Society </a:t>
            </a:r>
            <a:r>
              <a:rPr lang="sv-SE" dirty="0"/>
              <a:t>36: 62–89.</a:t>
            </a:r>
          </a:p>
          <a:p>
            <a:r>
              <a:rPr lang="sv-SE" dirty="0"/>
              <a:t>Gibson, Shimon; Kennedy, Titus; and Kramer, Joel.</a:t>
            </a:r>
          </a:p>
          <a:p>
            <a:pPr marL="685800" indent="-457200">
              <a:tabLst>
                <a:tab pos="685800" algn="l"/>
              </a:tabLst>
            </a:pPr>
            <a:r>
              <a:rPr lang="sv-SE" dirty="0"/>
              <a:t>2013	A Note on an Iron Age Four-Horned Altar from Tel Dothan. </a:t>
            </a:r>
            <a:r>
              <a:rPr lang="sv-SE" i="1" dirty="0"/>
              <a:t>Palestine Exploration Quarterly </a:t>
            </a:r>
            <a:r>
              <a:rPr lang="sv-SE" dirty="0"/>
              <a:t>145: 306–19.</a:t>
            </a:r>
          </a:p>
          <a:p>
            <a:endParaRPr lang="sv-SE" dirty="0"/>
          </a:p>
          <a:p>
            <a:r>
              <a:rPr lang="en-US" kern="100" dirty="0">
                <a:effectLst/>
                <a:ea typeface="Calibri" panose="020F0502020204030204" pitchFamily="34" charset="0"/>
              </a:rPr>
              <a:t>wiki0417161236324000499</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107</a:t>
            </a:fld>
            <a:endParaRPr lang="en-US"/>
          </a:p>
        </p:txBody>
      </p:sp>
    </p:spTree>
    <p:extLst>
      <p:ext uri="{BB962C8B-B14F-4D97-AF65-F5344CB8AC3E}">
        <p14:creationId xmlns:p14="http://schemas.microsoft.com/office/powerpoint/2010/main" val="284994883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r>
              <a:rPr lang="en-US" dirty="0"/>
              <a:t>The general</a:t>
            </a:r>
            <a:r>
              <a:rPr lang="en-US" baseline="0" dirty="0"/>
              <a:t> location of Bethel is known, but the specific identification is disputed. The main contenders for the location of </a:t>
            </a:r>
            <a:r>
              <a:rPr lang="en-US" b="0" baseline="0" dirty="0"/>
              <a:t>Bethel </a:t>
            </a:r>
            <a:r>
              <a:rPr lang="en-US" baseline="0" dirty="0"/>
              <a:t>are Beitin and el-</a:t>
            </a:r>
            <a:r>
              <a:rPr lang="en-US" baseline="0" dirty="0" err="1"/>
              <a:t>Bira</a:t>
            </a:r>
            <a:r>
              <a:rPr lang="en-US" baseline="0" dirty="0"/>
              <a:t>, which are only about 2.5 miles (4 km) apart from each other. This area is about 11 miles (18 km) north of Jerusalem. The border between the kingdoms of Israel and Judah ran just south of Bethel.</a:t>
            </a:r>
          </a:p>
          <a:p>
            <a:pPr marL="0" indent="0" eaLnBrk="1" hangingPunct="1"/>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map shown on this slide is adapted from map</a:t>
            </a:r>
            <a:r>
              <a:rPr lang="en-US" baseline="0" dirty="0"/>
              <a:t> </a:t>
            </a:r>
            <a:r>
              <a:rPr lang="en-US" dirty="0"/>
              <a:t>1-8 from the </a:t>
            </a:r>
            <a:r>
              <a:rPr lang="en-US" i="1" dirty="0"/>
              <a:t>Satellite Bible Atlas</a:t>
            </a:r>
            <a:r>
              <a:rPr lang="en-US" dirty="0"/>
              <a:t>, by William Schlegel. Used by permission.</a:t>
            </a:r>
            <a:endParaRPr lang="en-US" baseline="0" dirty="0"/>
          </a:p>
        </p:txBody>
      </p:sp>
      <p:sp>
        <p:nvSpPr>
          <p:cNvPr id="4" name="Slide Number Placeholder 3"/>
          <p:cNvSpPr>
            <a:spLocks noGrp="1"/>
          </p:cNvSpPr>
          <p:nvPr>
            <p:ph type="sldNum" sz="quarter" idx="10"/>
          </p:nvPr>
        </p:nvSpPr>
        <p:spPr/>
        <p:txBody>
          <a:bodyPr/>
          <a:lstStyle/>
          <a:p>
            <a:fld id="{4E4946A3-FD68-4E77-9DEF-1E7536A4AD96}" type="slidenum">
              <a:rPr lang="en-US" smtClean="0"/>
              <a:t>108</a:t>
            </a:fld>
            <a:endParaRPr lang="en-US"/>
          </a:p>
        </p:txBody>
      </p:sp>
    </p:spTree>
    <p:extLst>
      <p:ext uri="{BB962C8B-B14F-4D97-AF65-F5344CB8AC3E}">
        <p14:creationId xmlns:p14="http://schemas.microsoft.com/office/powerpoint/2010/main" val="195947598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ea typeface="ＭＳ Ｐゴシック" pitchFamily="34" charset="-128"/>
              </a:rPr>
              <a:t>David Livingston has argued that Bethel should be identified with </a:t>
            </a:r>
            <a:r>
              <a:rPr lang="en-US" dirty="0" err="1">
                <a:ea typeface="ＭＳ Ｐゴシック" pitchFamily="34" charset="-128"/>
              </a:rPr>
              <a:t>el</a:t>
            </a:r>
            <a:r>
              <a:rPr lang="en-US" dirty="0">
                <a:ea typeface="ＭＳ Ｐゴシック" pitchFamily="34" charset="-128"/>
              </a:rPr>
              <a:t>-Bireh (center of photo), largely based on the counting of the Roman miles. Several milestones have been found along the road, some of which have numbers. Livingston argues that 12 Roman miles (just over 11 miles [18 km]) from Jerusalem is </a:t>
            </a:r>
            <a:r>
              <a:rPr lang="en-US" dirty="0" err="1">
                <a:ea typeface="ＭＳ Ｐゴシック" pitchFamily="34" charset="-128"/>
              </a:rPr>
              <a:t>el</a:t>
            </a:r>
            <a:r>
              <a:rPr lang="en-US" dirty="0">
                <a:ea typeface="ＭＳ Ｐゴシック" pitchFamily="34" charset="-128"/>
              </a:rPr>
              <a:t>-Bireh. Several surveys of Ras et-</a:t>
            </a:r>
            <a:r>
              <a:rPr lang="en-US" dirty="0" err="1">
                <a:ea typeface="ＭＳ Ｐゴシック" pitchFamily="34" charset="-128"/>
              </a:rPr>
              <a:t>Tahuneh</a:t>
            </a:r>
            <a:r>
              <a:rPr lang="en-US" dirty="0">
                <a:ea typeface="ＭＳ Ｐゴシック" pitchFamily="34" charset="-128"/>
              </a:rPr>
              <a:t> produced remains from the Middle Bronze II and Iron II,</a:t>
            </a:r>
            <a:r>
              <a:rPr lang="en-US" baseline="0" dirty="0">
                <a:ea typeface="ＭＳ Ｐゴシック" pitchFamily="34" charset="-128"/>
              </a:rPr>
              <a:t> but remains from the Late Bronze have not been found. The site has not been excavated.</a:t>
            </a:r>
          </a:p>
          <a:p>
            <a:pPr eaLnBrk="1" hangingPunct="1"/>
            <a:endParaRPr lang="en-US" baseline="0" dirty="0">
              <a:ea typeface="ＭＳ Ｐゴシック" pitchFamily="34" charset="-128"/>
            </a:endParaRPr>
          </a:p>
          <a:p>
            <a:pPr eaLnBrk="1" hangingPunct="1"/>
            <a:r>
              <a:rPr lang="en-US" b="1" baseline="0" dirty="0">
                <a:ea typeface="ＭＳ Ｐゴシック" pitchFamily="34" charset="-128"/>
              </a:rPr>
              <a:t>Reference:</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Livingston, David. </a:t>
            </a:r>
          </a:p>
          <a:p>
            <a:pPr marL="685800" indent="-457200">
              <a:tabLst>
                <a:tab pos="685800" algn="l"/>
              </a:tabLst>
              <a:defRPr/>
            </a:pPr>
            <a:r>
              <a:rPr lang="en-US" sz="1200" b="0" i="0" kern="1200" dirty="0">
                <a:solidFill>
                  <a:schemeClr val="tx1"/>
                </a:solidFill>
                <a:effectLst/>
                <a:latin typeface="+mn-lt"/>
                <a:ea typeface="+mn-ea"/>
                <a:cs typeface="+mn-cs"/>
              </a:rPr>
              <a:t>1970	Location of Biblical Bethel and Ai Reconsidered. </a:t>
            </a:r>
            <a:r>
              <a:rPr lang="en-US" sz="1200" b="0" i="1" kern="1200" dirty="0">
                <a:solidFill>
                  <a:schemeClr val="tx1"/>
                </a:solidFill>
                <a:effectLst/>
                <a:latin typeface="+mn-lt"/>
                <a:ea typeface="+mn-ea"/>
                <a:cs typeface="+mn-cs"/>
              </a:rPr>
              <a:t>Westminster Theological Journal </a:t>
            </a:r>
            <a:r>
              <a:rPr lang="en-US" sz="1200" b="0" kern="1200" dirty="0">
                <a:solidFill>
                  <a:schemeClr val="tx1"/>
                </a:solidFill>
                <a:effectLst/>
                <a:latin typeface="+mn-lt"/>
                <a:ea typeface="+mn-ea"/>
                <a:cs typeface="+mn-cs"/>
              </a:rPr>
              <a:t>33: 20–44. </a:t>
            </a:r>
            <a:endParaRPr lang="en-US" dirty="0">
              <a:ea typeface="ＭＳ Ｐゴシック" pitchFamily="34" charset="-128"/>
            </a:endParaRPr>
          </a:p>
          <a:p>
            <a:pPr marL="0" indent="0" eaLnBrk="1" hangingPunct="1">
              <a:lnSpc>
                <a:spcPct val="100000"/>
              </a:lnSpc>
            </a:pPr>
            <a:endParaRPr lang="en-US" dirty="0">
              <a:ea typeface="ＭＳ Ｐゴシック" pitchFamily="34" charset="-128"/>
            </a:endParaRPr>
          </a:p>
          <a:p>
            <a:pPr marL="0" indent="0" eaLnBrk="1" hangingPunct="1">
              <a:lnSpc>
                <a:spcPct val="100000"/>
              </a:lnSpc>
            </a:pPr>
            <a:r>
              <a:rPr lang="en-US" dirty="0">
                <a:ea typeface="ＭＳ Ｐゴシック" pitchFamily="34" charset="-128"/>
              </a:rPr>
              <a:t>ws071617276</a:t>
            </a:r>
          </a:p>
        </p:txBody>
      </p:sp>
      <p:sp>
        <p:nvSpPr>
          <p:cNvPr id="4" name="Slide Number Placeholder 3"/>
          <p:cNvSpPr>
            <a:spLocks noGrp="1"/>
          </p:cNvSpPr>
          <p:nvPr>
            <p:ph type="sldNum" sz="quarter" idx="10"/>
          </p:nvPr>
        </p:nvSpPr>
        <p:spPr/>
        <p:txBody>
          <a:bodyPr/>
          <a:lstStyle/>
          <a:p>
            <a:fld id="{4E4946A3-FD68-4E77-9DEF-1E7536A4AD96}" type="slidenum">
              <a:rPr lang="en-US" smtClean="0"/>
              <a:t>109</a:t>
            </a:fld>
            <a:endParaRPr lang="en-US"/>
          </a:p>
        </p:txBody>
      </p:sp>
    </p:spTree>
    <p:extLst>
      <p:ext uri="{BB962C8B-B14F-4D97-AF65-F5344CB8AC3E}">
        <p14:creationId xmlns:p14="http://schemas.microsoft.com/office/powerpoint/2010/main" val="873790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stone artifact is inscribed with excerpts</a:t>
            </a:r>
            <a:r>
              <a:rPr lang="en-US" sz="1200" baseline="0" dirty="0"/>
              <a:t> from the Ten Commandments, including the commands not to have other gods, to take the Lord’s name in vain, to murder, commit adultery, steal, or covet. </a:t>
            </a:r>
            <a:r>
              <a:rPr lang="en-US" sz="1200" baseline="0" dirty="0" err="1"/>
              <a:t>Kefar</a:t>
            </a:r>
            <a:r>
              <a:rPr lang="en-US" sz="1200" baseline="0" dirty="0"/>
              <a:t> </a:t>
            </a:r>
            <a:r>
              <a:rPr lang="en-US" sz="1200" baseline="0" dirty="0" err="1"/>
              <a:t>Bilu</a:t>
            </a:r>
            <a:r>
              <a:rPr lang="en-US" sz="1200" baseline="0" dirty="0"/>
              <a:t> is located near </a:t>
            </a:r>
            <a:r>
              <a:rPr lang="en-US" sz="1200" baseline="0" dirty="0" err="1"/>
              <a:t>Rehovot</a:t>
            </a:r>
            <a:r>
              <a:rPr lang="en-US" sz="1200" baseline="0" dirty="0"/>
              <a:t> on Israel’s coastal plain. </a:t>
            </a:r>
            <a:r>
              <a:rPr lang="en-US" dirty="0"/>
              <a:t>These inscribed words from Scripture were photographed at the Israel Museum.</a:t>
            </a:r>
            <a:r>
              <a:rPr lang="en-US" baseline="0" dirty="0"/>
              <a:t> </a:t>
            </a:r>
          </a:p>
          <a:p>
            <a:endParaRPr lang="en-US" dirty="0"/>
          </a:p>
          <a:p>
            <a:r>
              <a:rPr lang="en-US" dirty="0"/>
              <a:t>ku0607231104574c</a:t>
            </a:r>
          </a:p>
        </p:txBody>
      </p:sp>
      <p:sp>
        <p:nvSpPr>
          <p:cNvPr id="4" name="Slide Number Placeholder 3"/>
          <p:cNvSpPr>
            <a:spLocks noGrp="1"/>
          </p:cNvSpPr>
          <p:nvPr>
            <p:ph type="sldNum" sz="quarter" idx="10"/>
          </p:nvPr>
        </p:nvSpPr>
        <p:spPr/>
        <p:txBody>
          <a:bodyPr/>
          <a:lstStyle/>
          <a:p>
            <a:fld id="{4E4946A3-FD68-4E77-9DEF-1E7536A4AD96}" type="slidenum">
              <a:rPr lang="en-US" smtClean="0"/>
              <a:t>11</a:t>
            </a:fld>
            <a:endParaRPr lang="en-US"/>
          </a:p>
        </p:txBody>
      </p:sp>
    </p:spTree>
    <p:extLst>
      <p:ext uri="{BB962C8B-B14F-4D97-AF65-F5344CB8AC3E}">
        <p14:creationId xmlns:p14="http://schemas.microsoft.com/office/powerpoint/2010/main" val="62692104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ea typeface="ＭＳ Ｐゴシック" pitchFamily="34" charset="-128"/>
              </a:rPr>
              <a:t>Another option for the identification of Bethel is Beitin, located at the center of this photo.</a:t>
            </a:r>
            <a:r>
              <a:rPr lang="en-US" baseline="0" dirty="0">
                <a:ea typeface="ＭＳ Ｐゴシック" pitchFamily="34" charset="-128"/>
              </a:rPr>
              <a:t> </a:t>
            </a:r>
            <a:r>
              <a:rPr lang="en-US" dirty="0">
                <a:ea typeface="ＭＳ Ｐゴシック" pitchFamily="34" charset="-128"/>
              </a:rPr>
              <a:t>Although Beitin has been excavated a number of times, it was</a:t>
            </a:r>
            <a:r>
              <a:rPr lang="en-US" baseline="0" dirty="0">
                <a:ea typeface="ＭＳ Ｐゴシック" pitchFamily="34" charset="-128"/>
              </a:rPr>
              <a:t> poorly excavated and poorly published. Excavations did confirm, however, the existence of a small fortress at the site in both the Middle Bronze and Late Bronze Ages (ca. 2000–1200 BC). </a:t>
            </a:r>
            <a:endParaRPr lang="en-US" dirty="0">
              <a:ea typeface="ＭＳ Ｐゴシック" pitchFamily="34" charset="-128"/>
            </a:endParaRPr>
          </a:p>
          <a:p>
            <a:pPr marL="0" indent="0" eaLnBrk="1" hangingPunct="1">
              <a:buFontTx/>
              <a:buNone/>
            </a:pPr>
            <a:endParaRPr lang="en-US" dirty="0"/>
          </a:p>
          <a:p>
            <a:pPr marL="0" marR="0" indent="0" algn="l" defTabSz="914400" rtl="0" eaLnBrk="1" fontAlgn="auto" latinLnBrk="0" hangingPunct="1">
              <a:spcBef>
                <a:spcPts val="0"/>
              </a:spcBef>
              <a:spcAft>
                <a:spcPts val="0"/>
              </a:spcAft>
              <a:buClrTx/>
              <a:buSzTx/>
              <a:buFontTx/>
              <a:buNone/>
              <a:tabLst/>
              <a:defRPr/>
            </a:pPr>
            <a:r>
              <a:rPr lang="en-US" dirty="0">
                <a:ea typeface="ＭＳ Ｐゴシック" pitchFamily="34" charset="-128"/>
              </a:rPr>
              <a:t>ws071617275</a:t>
            </a:r>
          </a:p>
        </p:txBody>
      </p:sp>
      <p:sp>
        <p:nvSpPr>
          <p:cNvPr id="4" name="Slide Number Placeholder 3"/>
          <p:cNvSpPr>
            <a:spLocks noGrp="1"/>
          </p:cNvSpPr>
          <p:nvPr>
            <p:ph type="sldNum" sz="quarter" idx="10"/>
          </p:nvPr>
        </p:nvSpPr>
        <p:spPr/>
        <p:txBody>
          <a:bodyPr/>
          <a:lstStyle/>
          <a:p>
            <a:fld id="{4E4946A3-FD68-4E77-9DEF-1E7536A4AD96}" type="slidenum">
              <a:rPr lang="en-US" smtClean="0"/>
              <a:t>110</a:t>
            </a:fld>
            <a:endParaRPr lang="en-US"/>
          </a:p>
        </p:txBody>
      </p:sp>
    </p:spTree>
    <p:extLst>
      <p:ext uri="{BB962C8B-B14F-4D97-AF65-F5344CB8AC3E}">
        <p14:creationId xmlns:p14="http://schemas.microsoft.com/office/powerpoint/2010/main" val="87379060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wealthy Israelites had not just one house, but two houses—one at a higher elevation for greater comfort during the hot summer months, and one at a lower elevation for greater comfort during the cool winter months. Samaria was the location of the king of Israel’s summer palace. It was also the location of houses decorated with ivory, mentioned in the latter part of the verse.</a:t>
            </a:r>
          </a:p>
          <a:p>
            <a:endParaRPr lang="en-US" dirty="0"/>
          </a:p>
          <a:p>
            <a:r>
              <a:rPr lang="en-US" dirty="0"/>
              <a:t>The royal enclosure at Samaria was surrounded by a well-planned casemate</a:t>
            </a:r>
            <a:r>
              <a:rPr lang="en-US" baseline="0" dirty="0"/>
              <a:t> wall</a:t>
            </a:r>
            <a:r>
              <a:rPr lang="en-US" dirty="0"/>
              <a:t>. At 6.5 acres (2.6 ha), it equaled the size of an average town.</a:t>
            </a:r>
            <a:r>
              <a:rPr lang="en-US" baseline="0" dirty="0"/>
              <a:t> The royal palace was constructed within this compound and was </a:t>
            </a:r>
            <a:r>
              <a:rPr lang="en-US" dirty="0"/>
              <a:t>the lodging place of the kings of Israel (1 Kgs 20:43; 21:1-2; 22:39; 2 Kgs 1:2; 15:25)</a:t>
            </a:r>
            <a:r>
              <a:rPr lang="en-US" baseline="0" dirty="0"/>
              <a:t>. This palace and the so-called “Inner Wall” were constructed by Omri, while the much stronger casemate wall is attributed to his son Ahab (Avigad 1993: 1303). The presence of a strong tower at the southwestern corner (upper left in this aerial photo) prompted the excavators to suggest that perhaps a gate was once located in this area as well, although no remains of a gate were found.</a:t>
            </a:r>
          </a:p>
          <a:p>
            <a:endParaRPr lang="en-US" baseline="0" dirty="0"/>
          </a:p>
          <a:p>
            <a:r>
              <a:rPr lang="en-US" baseline="0" dirty="0"/>
              <a:t>Two other notable Iron Age structures were discovered on the acropolis. One was the “House of the Ostraca,” where archaeologists discovered a hoard of more than sixty legible Hebrew inscriptions. They are typically dated to the early 8th century BC. The other notable structure was the “House of the Ivories,” in which archaeologists discovered a group of ivory objects, many of which show a mixture of Phoenician and Egyptian influence. They were probably used as furniture inlays in the palace of the Israelite kings and illustrate the “ivory house” that Ahab built (1 Kgs 22:39) and the charge against the Israelite kings that they used “beds of ivory” (Amos 6:4). The next slide includes labels.</a:t>
            </a:r>
            <a:endParaRPr lang="en-US" dirty="0"/>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r>
              <a:rPr lang="en-US" dirty="0"/>
              <a:t>ws030515592</a:t>
            </a:r>
          </a:p>
        </p:txBody>
      </p:sp>
      <p:sp>
        <p:nvSpPr>
          <p:cNvPr id="4" name="Slide Number Placeholder 3"/>
          <p:cNvSpPr>
            <a:spLocks noGrp="1"/>
          </p:cNvSpPr>
          <p:nvPr>
            <p:ph type="sldNum" sz="quarter" idx="10"/>
          </p:nvPr>
        </p:nvSpPr>
        <p:spPr/>
        <p:txBody>
          <a:bodyPr/>
          <a:lstStyle/>
          <a:p>
            <a:fld id="{4E4946A3-FD68-4E77-9DEF-1E7536A4AD96}" type="slidenum">
              <a:rPr lang="en-US" smtClean="0"/>
              <a:t>111</a:t>
            </a:fld>
            <a:endParaRPr lang="en-US"/>
          </a:p>
        </p:txBody>
      </p:sp>
    </p:spTree>
    <p:extLst>
      <p:ext uri="{BB962C8B-B14F-4D97-AF65-F5344CB8AC3E}">
        <p14:creationId xmlns:p14="http://schemas.microsoft.com/office/powerpoint/2010/main" val="199527884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wealthy Israelites had not just one house, but two houses—one at a higher elevation for greater comfort during the hot summer months, and one at a lower elevation for greater comfort during the cool winter months. Samaria was the location of the king of Israel’s summer palace. It was also the location of houses decorated with ivory, mentioned in the latter part of the verse.</a:t>
            </a:r>
          </a:p>
          <a:p>
            <a:endParaRPr lang="en-US" dirty="0"/>
          </a:p>
          <a:p>
            <a:r>
              <a:rPr lang="en-US" dirty="0"/>
              <a:t>The royal enclosure at Samaria was surrounded by a well-planned casemate</a:t>
            </a:r>
            <a:r>
              <a:rPr lang="en-US" baseline="0" dirty="0"/>
              <a:t> wall</a:t>
            </a:r>
            <a:r>
              <a:rPr lang="en-US" dirty="0"/>
              <a:t>. At 6.5 acres (2.6 ha), it equaled the size of an average town.</a:t>
            </a:r>
            <a:r>
              <a:rPr lang="en-US" baseline="0" dirty="0"/>
              <a:t> The royal palace was constructed within this compound and was </a:t>
            </a:r>
            <a:r>
              <a:rPr lang="en-US" dirty="0"/>
              <a:t>the lodging place of the kings of Israel (1 Kgs 20:43; 21:1-2; 22:39; 2 Kgs 1:2; 15:25)</a:t>
            </a:r>
            <a:r>
              <a:rPr lang="en-US" baseline="0" dirty="0"/>
              <a:t>. This palace and the so-called “Inner Wall” were constructed by Omri, while the much stronger casemate wall is attributed to his son Ahab (Avigad 1993: 1303). The presence of a strong tower at the southwestern corner (upper left in this aerial photo) prompted the excavators to suggest that perhaps a gate was once located in this area as well, although no remains of a gate were found.</a:t>
            </a:r>
          </a:p>
          <a:p>
            <a:endParaRPr lang="en-US" baseline="0" dirty="0"/>
          </a:p>
          <a:p>
            <a:r>
              <a:rPr lang="en-US" baseline="0" dirty="0"/>
              <a:t>Two other notable Iron Age structures were discovered on the acropolis. One was the “House of the Ostraca,” where archaeologists discovered a hoard of more than sixty legible Hebrew inscriptions. They are typically dated to the early 8th century BC. The other notable structure was the “House of the Ivories,” in which archaeologists discovered a group of ivory objects, many of which show a mixture of Phoenician and Egyptian influence. They were probably used as furniture inlays in the palace of the Israelite kings and illustrate the “ivory house” that Ahab built (1 Kgs 22:39) and the charge against the Israelite kings that they used “beds of ivory” (Amos 6:4). An editable version is included behind this graphic for those who may wish to change it.</a:t>
            </a:r>
            <a:endParaRPr lang="en-US" dirty="0"/>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r>
              <a:rPr lang="en-US" dirty="0"/>
              <a:t>ws030515592</a:t>
            </a:r>
          </a:p>
        </p:txBody>
      </p:sp>
      <p:sp>
        <p:nvSpPr>
          <p:cNvPr id="4" name="Slide Number Placeholder 3"/>
          <p:cNvSpPr>
            <a:spLocks noGrp="1"/>
          </p:cNvSpPr>
          <p:nvPr>
            <p:ph type="sldNum" sz="quarter" idx="10"/>
          </p:nvPr>
        </p:nvSpPr>
        <p:spPr/>
        <p:txBody>
          <a:bodyPr/>
          <a:lstStyle/>
          <a:p>
            <a:fld id="{4E4946A3-FD68-4E77-9DEF-1E7536A4AD96}" type="slidenum">
              <a:rPr lang="en-US" smtClean="0"/>
              <a:t>112</a:t>
            </a:fld>
            <a:endParaRPr lang="en-US"/>
          </a:p>
        </p:txBody>
      </p:sp>
    </p:spTree>
    <p:extLst>
      <p:ext uri="{BB962C8B-B14F-4D97-AF65-F5344CB8AC3E}">
        <p14:creationId xmlns:p14="http://schemas.microsoft.com/office/powerpoint/2010/main" val="199527884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100000"/>
              </a:lnSpc>
              <a:spcBef>
                <a:spcPts val="0"/>
              </a:spcBef>
              <a:spcAft>
                <a:spcPts val="0"/>
              </a:spcAft>
              <a:defRPr/>
            </a:pPr>
            <a:r>
              <a:rPr lang="en-US" sz="1200" dirty="0">
                <a:latin typeface="+mj-lt"/>
              </a:rPr>
              <a:t>Some decades before the time of Amos, Ahab had a winter palace at Jezreel (1 Kgs 21:1), but it was abandoned at the end of the </a:t>
            </a:r>
            <a:r>
              <a:rPr lang="en-US" sz="1200" dirty="0" err="1">
                <a:latin typeface="+mj-lt"/>
              </a:rPr>
              <a:t>Omride</a:t>
            </a:r>
            <a:r>
              <a:rPr lang="en-US" sz="1200" dirty="0">
                <a:latin typeface="+mj-lt"/>
              </a:rPr>
              <a:t> dynasty and was not reinhabited.</a:t>
            </a:r>
            <a:r>
              <a:rPr lang="en-US" baseline="0" dirty="0">
                <a:latin typeface="+mj-lt"/>
              </a:rPr>
              <a:t> The next slide includes labels.</a:t>
            </a: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tb121704015</a:t>
            </a:r>
          </a:p>
        </p:txBody>
      </p:sp>
      <p:sp>
        <p:nvSpPr>
          <p:cNvPr id="4" name="Slide Number Placeholder 3"/>
          <p:cNvSpPr>
            <a:spLocks noGrp="1"/>
          </p:cNvSpPr>
          <p:nvPr>
            <p:ph type="sldNum" sz="quarter" idx="10"/>
          </p:nvPr>
        </p:nvSpPr>
        <p:spPr/>
        <p:txBody>
          <a:bodyPr/>
          <a:lstStyle/>
          <a:p>
            <a:fld id="{4E4946A3-FD68-4E77-9DEF-1E7536A4AD96}" type="slidenum">
              <a:rPr lang="en-US" smtClean="0"/>
              <a:t>113</a:t>
            </a:fld>
            <a:endParaRPr lang="en-US"/>
          </a:p>
        </p:txBody>
      </p:sp>
    </p:spTree>
    <p:extLst>
      <p:ext uri="{BB962C8B-B14F-4D97-AF65-F5344CB8AC3E}">
        <p14:creationId xmlns:p14="http://schemas.microsoft.com/office/powerpoint/2010/main" val="40405267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100000"/>
              </a:lnSpc>
              <a:spcBef>
                <a:spcPts val="0"/>
              </a:spcBef>
              <a:spcAft>
                <a:spcPts val="0"/>
              </a:spcAft>
              <a:defRPr/>
            </a:pPr>
            <a:r>
              <a:rPr lang="en-US" sz="1200" dirty="0">
                <a:latin typeface="+mj-lt"/>
              </a:rPr>
              <a:t>Some decades before the time of Amos, Ahab had a winter palace at Jezreel (1 Kgs 21:1), but it was abandoned at the end of the </a:t>
            </a:r>
            <a:r>
              <a:rPr lang="en-US" sz="1200" dirty="0" err="1">
                <a:latin typeface="+mj-lt"/>
              </a:rPr>
              <a:t>Omride</a:t>
            </a:r>
            <a:r>
              <a:rPr lang="en-US" sz="1200" dirty="0">
                <a:latin typeface="+mj-lt"/>
              </a:rPr>
              <a:t> dynasty and was not reinhabited.</a:t>
            </a:r>
            <a:r>
              <a:rPr lang="en-US" baseline="0" dirty="0">
                <a:latin typeface="+mj-lt"/>
              </a:rPr>
              <a:t> </a:t>
            </a: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tb121704015</a:t>
            </a:r>
          </a:p>
        </p:txBody>
      </p:sp>
      <p:sp>
        <p:nvSpPr>
          <p:cNvPr id="4" name="Slide Number Placeholder 3"/>
          <p:cNvSpPr>
            <a:spLocks noGrp="1"/>
          </p:cNvSpPr>
          <p:nvPr>
            <p:ph type="sldNum" sz="quarter" idx="10"/>
          </p:nvPr>
        </p:nvSpPr>
        <p:spPr/>
        <p:txBody>
          <a:bodyPr/>
          <a:lstStyle/>
          <a:p>
            <a:fld id="{4E4946A3-FD68-4E77-9DEF-1E7536A4AD96}" type="slidenum">
              <a:rPr lang="en-US" smtClean="0"/>
              <a:t>114</a:t>
            </a:fld>
            <a:endParaRPr lang="en-US"/>
          </a:p>
        </p:txBody>
      </p:sp>
    </p:spTree>
    <p:extLst>
      <p:ext uri="{BB962C8B-B14F-4D97-AF65-F5344CB8AC3E}">
        <p14:creationId xmlns:p14="http://schemas.microsoft.com/office/powerpoint/2010/main" val="40405267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38B0F-E9C2-7711-4E5D-5D48D71D4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A4563-E7FE-55EC-F53B-5F590EBE0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B8590D-BFB8-2B4A-FE8B-A9288E811D6E}"/>
              </a:ext>
            </a:extLst>
          </p:cNvPr>
          <p:cNvSpPr>
            <a:spLocks noGrp="1"/>
          </p:cNvSpPr>
          <p:nvPr>
            <p:ph type="body" idx="1"/>
          </p:nvPr>
        </p:nvSpPr>
        <p:spPr/>
        <p:txBody>
          <a:bodyPr/>
          <a:lstStyle/>
          <a:p>
            <a:pPr marL="0" indent="0" eaLnBrk="1" hangingPunct="1">
              <a:lnSpc>
                <a:spcPct val="100000"/>
              </a:lnSpc>
              <a:spcBef>
                <a:spcPts val="0"/>
              </a:spcBef>
              <a:spcAft>
                <a:spcPts val="0"/>
              </a:spcAft>
              <a:defRPr/>
            </a:pPr>
            <a:r>
              <a:rPr lang="en-US" sz="1200" dirty="0">
                <a:latin typeface="+mj-lt"/>
              </a:rPr>
              <a:t>Another place where a winter house might have been located was at Tel Rehov, which is located down in the Jordan Valley</a:t>
            </a:r>
            <a:r>
              <a:rPr lang="en-US" baseline="0" dirty="0">
                <a:latin typeface="+mj-lt"/>
              </a:rPr>
              <a:t>. Like Jezreel, Tel Rehov is warmer year-round because of its low elevation.</a:t>
            </a: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ku0604231319315</a:t>
            </a:r>
          </a:p>
        </p:txBody>
      </p:sp>
      <p:sp>
        <p:nvSpPr>
          <p:cNvPr id="4" name="Slide Number Placeholder 3">
            <a:extLst>
              <a:ext uri="{FF2B5EF4-FFF2-40B4-BE49-F238E27FC236}">
                <a16:creationId xmlns:a16="http://schemas.microsoft.com/office/drawing/2014/main" id="{9E1CCBD3-5402-193D-1791-14C016BF052D}"/>
              </a:ext>
            </a:extLst>
          </p:cNvPr>
          <p:cNvSpPr>
            <a:spLocks noGrp="1"/>
          </p:cNvSpPr>
          <p:nvPr>
            <p:ph type="sldNum" sz="quarter" idx="10"/>
          </p:nvPr>
        </p:nvSpPr>
        <p:spPr/>
        <p:txBody>
          <a:bodyPr/>
          <a:lstStyle/>
          <a:p>
            <a:fld id="{4E4946A3-FD68-4E77-9DEF-1E7536A4AD96}" type="slidenum">
              <a:rPr lang="en-US" smtClean="0"/>
              <a:t>115</a:t>
            </a:fld>
            <a:endParaRPr lang="en-US"/>
          </a:p>
        </p:txBody>
      </p:sp>
    </p:spTree>
    <p:extLst>
      <p:ext uri="{BB962C8B-B14F-4D97-AF65-F5344CB8AC3E}">
        <p14:creationId xmlns:p14="http://schemas.microsoft.com/office/powerpoint/2010/main" val="357121220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0A5C4-D3B8-224B-05CC-F504B3EE1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06428-DB07-4AF5-DE84-6DC4CD2A70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6BBC0-5040-A5F8-2BF7-B90CA8E475CE}"/>
              </a:ext>
            </a:extLst>
          </p:cNvPr>
          <p:cNvSpPr>
            <a:spLocks noGrp="1"/>
          </p:cNvSpPr>
          <p:nvPr>
            <p:ph type="body" idx="1"/>
          </p:nvPr>
        </p:nvSpPr>
        <p:spPr/>
        <p:txBody>
          <a:bodyPr/>
          <a:lstStyle/>
          <a:p>
            <a:pPr marL="0" indent="0" eaLnBrk="1" hangingPunct="1">
              <a:lnSpc>
                <a:spcPct val="100000"/>
              </a:lnSpc>
              <a:spcBef>
                <a:spcPts val="0"/>
              </a:spcBef>
              <a:spcAft>
                <a:spcPts val="0"/>
              </a:spcAft>
              <a:defRPr/>
            </a:pPr>
            <a:r>
              <a:rPr lang="en-US" sz="1200" dirty="0">
                <a:latin typeface="+mj-lt"/>
              </a:rPr>
              <a:t>The Israelite king might have had a winter palace at Jericho (cf. 1 Kgs 16:34). This area would have been one of the warmest in the land during winter, and it was a favorite place for winter palaces in many different eras</a:t>
            </a:r>
            <a:r>
              <a:rPr lang="en-US" baseline="0" dirty="0">
                <a:latin typeface="+mj-lt"/>
              </a:rPr>
              <a:t>. The remains visible across the wadi in this photo are the remains of a Hasmonean palace that was later renovated and expanded by Herod the Great.</a:t>
            </a: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tb051923417</a:t>
            </a:r>
          </a:p>
        </p:txBody>
      </p:sp>
      <p:sp>
        <p:nvSpPr>
          <p:cNvPr id="4" name="Slide Number Placeholder 3">
            <a:extLst>
              <a:ext uri="{FF2B5EF4-FFF2-40B4-BE49-F238E27FC236}">
                <a16:creationId xmlns:a16="http://schemas.microsoft.com/office/drawing/2014/main" id="{909EE4FC-C03F-2EED-1136-95429CB070BE}"/>
              </a:ext>
            </a:extLst>
          </p:cNvPr>
          <p:cNvSpPr>
            <a:spLocks noGrp="1"/>
          </p:cNvSpPr>
          <p:nvPr>
            <p:ph type="sldNum" sz="quarter" idx="10"/>
          </p:nvPr>
        </p:nvSpPr>
        <p:spPr/>
        <p:txBody>
          <a:bodyPr/>
          <a:lstStyle/>
          <a:p>
            <a:fld id="{4E4946A3-FD68-4E77-9DEF-1E7536A4AD96}" type="slidenum">
              <a:rPr lang="en-US" smtClean="0"/>
              <a:t>116</a:t>
            </a:fld>
            <a:endParaRPr lang="en-US"/>
          </a:p>
        </p:txBody>
      </p:sp>
    </p:spTree>
    <p:extLst>
      <p:ext uri="{BB962C8B-B14F-4D97-AF65-F5344CB8AC3E}">
        <p14:creationId xmlns:p14="http://schemas.microsoft.com/office/powerpoint/2010/main" val="13961164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117</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large group of ivory objects, including a great number of ivory plaques and hundreds of ivory fragments, were uncovered during excavations at Samaria. Most were found in disturbed locations and were quite difficult to date; some were found in the same context as an alabaster jar incised with the name of the Egyptian king </a:t>
            </a:r>
            <a:r>
              <a:rPr lang="en-US" baseline="0" dirty="0" err="1"/>
              <a:t>Osorkon</a:t>
            </a:r>
            <a:r>
              <a:rPr lang="en-US" baseline="0" dirty="0"/>
              <a:t> II (r. 872–842 BC), providing an important connection to the 9th century BC. The ivory inlay shown here was photographed at the </a:t>
            </a:r>
            <a:r>
              <a:rPr lang="en-US" dirty="0"/>
              <a:t>Israel Museum.</a:t>
            </a:r>
          </a:p>
          <a:p>
            <a:endParaRPr lang="en-US" sz="1200" dirty="0"/>
          </a:p>
          <a:p>
            <a:r>
              <a:rPr lang="en-US" sz="1200" dirty="0"/>
              <a:t>adr1306213096</a:t>
            </a:r>
            <a:endParaRPr lang="en-US" dirty="0"/>
          </a:p>
        </p:txBody>
      </p:sp>
    </p:spTree>
    <p:extLst>
      <p:ext uri="{BB962C8B-B14F-4D97-AF65-F5344CB8AC3E}">
        <p14:creationId xmlns:p14="http://schemas.microsoft.com/office/powerpoint/2010/main" val="267715342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of the ivory plaques bear letters in Hebrew script. The ivories are considered products of Phoenician art, and they were probably used as inlays in the palace furniture</a:t>
            </a:r>
            <a:r>
              <a:rPr lang="en-US" baseline="0" dirty="0"/>
              <a:t> of the Israelite kings. . . . The excavators attributed all of the ivories to the time of Ahab. Other scholars, however, tend to ascribe to Ahab only those carved in high relief. They show a similarity to ninth-century ivory objects discovered at Arslan Tash (ancient </a:t>
            </a:r>
            <a:r>
              <a:rPr lang="en-US" baseline="0" dirty="0" err="1"/>
              <a:t>Hadatu</a:t>
            </a:r>
            <a:r>
              <a:rPr lang="en-US" baseline="0" dirty="0"/>
              <a:t>) in Syria” (Avigad 1993: 1306).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display was photographed at the Israel Museum. </a:t>
            </a:r>
            <a:r>
              <a:rPr lang="en-US" baseline="0" dirty="0"/>
              <a:t>This image comes from Gary Todd and is in the public domain, via Wikimedia Commons: https://commons.wikimedia.org/wiki/File:Furniture_Inlays,_9th-8th_Century_BC_(43218922881).jpg.</a:t>
            </a:r>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r>
              <a:rPr lang="en-US" baseline="0" dirty="0"/>
              <a:t>wiki43218922881070520181655</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118</a:t>
            </a:fld>
            <a:endParaRPr lang="en-US"/>
          </a:p>
        </p:txBody>
      </p:sp>
    </p:spTree>
    <p:extLst>
      <p:ext uri="{BB962C8B-B14F-4D97-AF65-F5344CB8AC3E}">
        <p14:creationId xmlns:p14="http://schemas.microsoft.com/office/powerpoint/2010/main" val="286922279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 second set of ivories from Samaria are cut in low relief</a:t>
            </a:r>
            <a:r>
              <a:rPr lang="en-US" baseline="0" dirty="0"/>
              <a:t> and date to around the time of Amos.</a:t>
            </a:r>
            <a:r>
              <a:rPr lang="en-US" dirty="0"/>
              <a:t> “The second group, which is very close in style and technique to the ivories from Nimrud, is considered to date to the eighth century</a:t>
            </a:r>
            <a:r>
              <a:rPr lang="en-US" baseline="0" dirty="0"/>
              <a:t> BCE” (Avigad 1993: 1306). </a:t>
            </a:r>
            <a:r>
              <a:rPr lang="en-US" dirty="0"/>
              <a:t>This display was photographed at the Israel Museum.</a:t>
            </a:r>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r>
              <a:rPr lang="en-US" dirty="0"/>
              <a:t>tb032014279</a:t>
            </a:r>
          </a:p>
        </p:txBody>
      </p:sp>
      <p:sp>
        <p:nvSpPr>
          <p:cNvPr id="4" name="Slide Number Placeholder 3"/>
          <p:cNvSpPr>
            <a:spLocks noGrp="1"/>
          </p:cNvSpPr>
          <p:nvPr>
            <p:ph type="sldNum" sz="quarter" idx="10"/>
          </p:nvPr>
        </p:nvSpPr>
        <p:spPr/>
        <p:txBody>
          <a:bodyPr/>
          <a:lstStyle/>
          <a:p>
            <a:fld id="{4E4946A3-FD68-4E77-9DEF-1E7536A4AD96}" type="slidenum">
              <a:rPr lang="en-US" smtClean="0"/>
              <a:t>119</a:t>
            </a:fld>
            <a:endParaRPr lang="en-US"/>
          </a:p>
        </p:txBody>
      </p:sp>
    </p:spTree>
    <p:extLst>
      <p:ext uri="{BB962C8B-B14F-4D97-AF65-F5344CB8AC3E}">
        <p14:creationId xmlns:p14="http://schemas.microsoft.com/office/powerpoint/2010/main" val="2869222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appeared before the Israelites at Mount Sinai (</a:t>
            </a:r>
            <a:r>
              <a:rPr lang="en-US" dirty="0" err="1"/>
              <a:t>Exod</a:t>
            </a:r>
            <a:r>
              <a:rPr lang="en-US" dirty="0"/>
              <a:t> 19:16). This photo shows the traditional area where the Israelites encamped at the base of Mount Sinai (</a:t>
            </a:r>
            <a:r>
              <a:rPr lang="en-US" dirty="0" err="1"/>
              <a:t>Exod</a:t>
            </a:r>
            <a:r>
              <a:rPr lang="en-US" dirty="0"/>
              <a:t> 19).</a:t>
            </a:r>
          </a:p>
          <a:p>
            <a:endParaRPr lang="en-US" dirty="0"/>
          </a:p>
          <a:p>
            <a:r>
              <a:rPr lang="en-US" dirty="0"/>
              <a:t>tb061905784</a:t>
            </a:r>
          </a:p>
        </p:txBody>
      </p:sp>
      <p:sp>
        <p:nvSpPr>
          <p:cNvPr id="4" name="Slide Number Placeholder 3"/>
          <p:cNvSpPr>
            <a:spLocks noGrp="1"/>
          </p:cNvSpPr>
          <p:nvPr>
            <p:ph type="sldNum" sz="quarter" idx="10"/>
          </p:nvPr>
        </p:nvSpPr>
        <p:spPr/>
        <p:txBody>
          <a:bodyPr/>
          <a:lstStyle/>
          <a:p>
            <a:fld id="{4E4946A3-FD68-4E77-9DEF-1E7536A4AD96}" type="slidenum">
              <a:rPr lang="en-US" smtClean="0"/>
              <a:t>12</a:t>
            </a:fld>
            <a:endParaRPr lang="en-US"/>
          </a:p>
        </p:txBody>
      </p:sp>
    </p:spTree>
    <p:extLst>
      <p:ext uri="{BB962C8B-B14F-4D97-AF65-F5344CB8AC3E}">
        <p14:creationId xmlns:p14="http://schemas.microsoft.com/office/powerpoint/2010/main" val="68786161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Ivory in the Levant came from the tusks of elephants or hippopotamus, imported from Egypt or other parts of Africa. It was a luxury good that was as expensive as it was beautiful. A “house of ivory” was a house of ostentatious luxury. </a:t>
            </a:r>
            <a:r>
              <a:rPr lang="en-US" dirty="0"/>
              <a:t>This display was photographed at the Israel Museum.</a:t>
            </a:r>
            <a:r>
              <a:rPr lang="en-US" baseline="0" dirty="0"/>
              <a:t> </a:t>
            </a:r>
          </a:p>
          <a:p>
            <a:endParaRPr lang="en-US" dirty="0"/>
          </a:p>
          <a:p>
            <a:r>
              <a:rPr lang="en-US" dirty="0"/>
              <a:t>adr1306213082</a:t>
            </a:r>
          </a:p>
        </p:txBody>
      </p:sp>
      <p:sp>
        <p:nvSpPr>
          <p:cNvPr id="4" name="Slide Number Placeholder 3"/>
          <p:cNvSpPr>
            <a:spLocks noGrp="1"/>
          </p:cNvSpPr>
          <p:nvPr>
            <p:ph type="sldNum" sz="quarter" idx="10"/>
          </p:nvPr>
        </p:nvSpPr>
        <p:spPr/>
        <p:txBody>
          <a:bodyPr/>
          <a:lstStyle/>
          <a:p>
            <a:fld id="{4E4946A3-FD68-4E77-9DEF-1E7536A4AD96}" type="slidenum">
              <a:rPr lang="en-US" smtClean="0"/>
              <a:t>120</a:t>
            </a:fld>
            <a:endParaRPr lang="en-US"/>
          </a:p>
        </p:txBody>
      </p:sp>
    </p:spTree>
    <p:extLst>
      <p:ext uri="{BB962C8B-B14F-4D97-AF65-F5344CB8AC3E}">
        <p14:creationId xmlns:p14="http://schemas.microsoft.com/office/powerpoint/2010/main" val="99900400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Many of the ivories from Samaria</a:t>
            </a:r>
            <a:r>
              <a:rPr lang="en-US" baseline="0" dirty="0"/>
              <a:t> were inlaid with precious stones, colored glass, and gold foil. A small piece of gold foil is still visible on the ivory in this photo. Many of these ivories show strong Egyptian influence, as does this example with Egyptian style figures and the ankh symbol. “The motifs are taken, as a rule, from Egyptian mythology: the infant Horus seated on a lotus blossom, Isis and Nephthys flanking the </a:t>
            </a:r>
            <a:r>
              <a:rPr lang="en-US" i="1" baseline="0" dirty="0" err="1"/>
              <a:t>djed</a:t>
            </a:r>
            <a:r>
              <a:rPr lang="en-US" baseline="0" dirty="0"/>
              <a:t> pillar; the god Rah holding the image of Maat, the goddess of truth; the god Hah holding palm branches; and figures of winged creatures, among others” (Avigad 1993: 1306). </a:t>
            </a:r>
            <a:r>
              <a:rPr lang="en-US" dirty="0"/>
              <a:t>This ivory plaque was photographed at the Israel Museum.</a:t>
            </a:r>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r>
              <a:rPr lang="en-US" dirty="0"/>
              <a:t>tb032014285</a:t>
            </a:r>
          </a:p>
        </p:txBody>
      </p:sp>
      <p:sp>
        <p:nvSpPr>
          <p:cNvPr id="4" name="Slide Number Placeholder 3"/>
          <p:cNvSpPr>
            <a:spLocks noGrp="1"/>
          </p:cNvSpPr>
          <p:nvPr>
            <p:ph type="sldNum" sz="quarter" idx="10"/>
          </p:nvPr>
        </p:nvSpPr>
        <p:spPr/>
        <p:txBody>
          <a:bodyPr/>
          <a:lstStyle/>
          <a:p>
            <a:fld id="{4E4946A3-FD68-4E77-9DEF-1E7536A4AD96}" type="slidenum">
              <a:rPr lang="en-US" smtClean="0"/>
              <a:t>121</a:t>
            </a:fld>
            <a:endParaRPr lang="en-US"/>
          </a:p>
        </p:txBody>
      </p:sp>
    </p:spTree>
    <p:extLst>
      <p:ext uri="{BB962C8B-B14F-4D97-AF65-F5344CB8AC3E}">
        <p14:creationId xmlns:p14="http://schemas.microsoft.com/office/powerpoint/2010/main" val="286922279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Many of these ivories came from a structure in Samaria that was subsequently dubbed the “Ivory House,” although these ivories are</a:t>
            </a:r>
            <a:r>
              <a:rPr lang="en-US" baseline="0" dirty="0"/>
              <a:t> not considered to have originated in this building. </a:t>
            </a:r>
            <a:r>
              <a:rPr lang="en-US" dirty="0"/>
              <a:t>“The largest concentration</a:t>
            </a:r>
            <a:r>
              <a:rPr lang="en-US" baseline="0" dirty="0"/>
              <a:t> of ivories was found in the rubbish deposit of the building (‘Ivory House’) near the inner wall in the north. Since this debris had been accumulated from various conflagration layers and was probably moved from place to place, it was impossible to ascribe it with certainty to definite building phases” (Avigad 1993: 1304–5). </a:t>
            </a:r>
            <a:r>
              <a:rPr lang="en-US" dirty="0"/>
              <a:t>This ivory plaque was photographed at the Israel Museum.</a:t>
            </a:r>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r>
              <a:rPr lang="en-US" dirty="0"/>
              <a:t>tb032014288</a:t>
            </a:r>
          </a:p>
        </p:txBody>
      </p:sp>
      <p:sp>
        <p:nvSpPr>
          <p:cNvPr id="4" name="Slide Number Placeholder 3"/>
          <p:cNvSpPr>
            <a:spLocks noGrp="1"/>
          </p:cNvSpPr>
          <p:nvPr>
            <p:ph type="sldNum" sz="quarter" idx="10"/>
          </p:nvPr>
        </p:nvSpPr>
        <p:spPr/>
        <p:txBody>
          <a:bodyPr/>
          <a:lstStyle/>
          <a:p>
            <a:fld id="{4E4946A3-FD68-4E77-9DEF-1E7536A4AD96}" type="slidenum">
              <a:rPr lang="en-US" smtClean="0"/>
              <a:t>122</a:t>
            </a:fld>
            <a:endParaRPr lang="en-US"/>
          </a:p>
        </p:txBody>
      </p:sp>
    </p:spTree>
    <p:extLst>
      <p:ext uri="{BB962C8B-B14F-4D97-AF65-F5344CB8AC3E}">
        <p14:creationId xmlns:p14="http://schemas.microsoft.com/office/powerpoint/2010/main" val="286922279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Numerous flower-shaped inlays were recovered from Samaria, a sampling of which is shown here. This display was photographed at the Israel Museum.</a:t>
            </a:r>
          </a:p>
          <a:p>
            <a:endParaRPr lang="en-US" dirty="0"/>
          </a:p>
          <a:p>
            <a:r>
              <a:rPr lang="en-US" dirty="0"/>
              <a:t>tb032014284</a:t>
            </a:r>
          </a:p>
        </p:txBody>
      </p:sp>
      <p:sp>
        <p:nvSpPr>
          <p:cNvPr id="4" name="Slide Number Placeholder 3"/>
          <p:cNvSpPr>
            <a:spLocks noGrp="1"/>
          </p:cNvSpPr>
          <p:nvPr>
            <p:ph type="sldNum" sz="quarter" idx="10"/>
          </p:nvPr>
        </p:nvSpPr>
        <p:spPr/>
        <p:txBody>
          <a:bodyPr/>
          <a:lstStyle/>
          <a:p>
            <a:fld id="{4E4946A3-FD68-4E77-9DEF-1E7536A4AD96}" type="slidenum">
              <a:rPr lang="en-US" smtClean="0"/>
              <a:t>123</a:t>
            </a:fld>
            <a:endParaRPr lang="en-US"/>
          </a:p>
        </p:txBody>
      </p:sp>
    </p:spTree>
    <p:extLst>
      <p:ext uri="{BB962C8B-B14F-4D97-AF65-F5344CB8AC3E}">
        <p14:creationId xmlns:p14="http://schemas.microsoft.com/office/powerpoint/2010/main" val="286922279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set of ivories still retain some of the original inset</a:t>
            </a:r>
            <a:r>
              <a:rPr lang="en-US" baseline="0" dirty="0"/>
              <a:t> glass, hinting at their original beauty. Ivory objects similar to these have been recovered from </a:t>
            </a:r>
            <a:r>
              <a:rPr lang="en-US" baseline="0" dirty="0" err="1"/>
              <a:t>Arslan</a:t>
            </a:r>
            <a:r>
              <a:rPr lang="en-US" baseline="0" dirty="0"/>
              <a:t> Tash and Nimrud. “The ivory objects found at these two sites were probably booty taken by the Assyrian kings from Damascus, Phoenicia, and perhaps also from Samaria” (Avigad 1993: 1306).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display was photographed at the Israel Museum. </a:t>
            </a:r>
            <a:r>
              <a:rPr lang="en-US" baseline="0" dirty="0"/>
              <a:t>This image comes from Gary Todd and is in the public domain, via Wikimedia Commons: https://commons.wikimedia.org/wiki/File:Furniture_Inlays,_9th-8th_Century_BC_(41408535330).jpg.</a:t>
            </a:r>
          </a:p>
          <a:p>
            <a:endParaRPr lang="en-US" dirty="0"/>
          </a:p>
          <a:p>
            <a:r>
              <a:rPr lang="en-US" b="1" dirty="0"/>
              <a:t>Reference:</a:t>
            </a:r>
          </a:p>
          <a:p>
            <a:r>
              <a:rPr lang="en-US" dirty="0"/>
              <a:t>Avigad, </a:t>
            </a:r>
            <a:r>
              <a:rPr lang="en-US" dirty="0" err="1"/>
              <a:t>Nahman</a:t>
            </a:r>
            <a:r>
              <a:rPr lang="en-US" dirty="0"/>
              <a:t>.</a:t>
            </a:r>
          </a:p>
          <a:p>
            <a:pPr marL="685800" indent="-457200" eaLnBrk="1" hangingPunct="1">
              <a:tabLst>
                <a:tab pos="685800" algn="l"/>
              </a:tabLst>
            </a:pPr>
            <a:r>
              <a:rPr lang="en-US" sz="1200" dirty="0">
                <a:solidFill>
                  <a:srgbClr val="000000"/>
                </a:solidFill>
                <a:cs typeface="Times New Roman" pitchFamily="18" charset="0"/>
              </a:rPr>
              <a:t>1993	Samaria (City). </a:t>
            </a:r>
            <a:r>
              <a:rPr lang="en-US" sz="1200" i="1" dirty="0">
                <a:solidFill>
                  <a:srgbClr val="000000"/>
                </a:solidFill>
                <a:cs typeface="Times New Roman" pitchFamily="18" charset="0"/>
              </a:rPr>
              <a:t>The New Encyclopedia of Archaeological Excavations in the Holy Land</a:t>
            </a:r>
            <a:r>
              <a:rPr lang="en-US" sz="1200" dirty="0">
                <a:solidFill>
                  <a:srgbClr val="000000"/>
                </a:solidFill>
                <a:cs typeface="Times New Roman" pitchFamily="18" charset="0"/>
              </a:rPr>
              <a:t>, vol. 4, ed. E. Stern. New York: Simon and Schuster.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wiki</a:t>
            </a:r>
            <a:r>
              <a:rPr lang="en-US" b="0" i="0" dirty="0">
                <a:solidFill>
                  <a:srgbClr val="000000"/>
                </a:solidFill>
                <a:effectLst/>
                <a:latin typeface="Linux Libertine"/>
              </a:rPr>
              <a:t>41408535330070520181655</a:t>
            </a:r>
          </a:p>
        </p:txBody>
      </p:sp>
      <p:sp>
        <p:nvSpPr>
          <p:cNvPr id="4" name="Slide Number Placeholder 3"/>
          <p:cNvSpPr>
            <a:spLocks noGrp="1"/>
          </p:cNvSpPr>
          <p:nvPr>
            <p:ph type="sldNum" sz="quarter" idx="10"/>
          </p:nvPr>
        </p:nvSpPr>
        <p:spPr/>
        <p:txBody>
          <a:bodyPr/>
          <a:lstStyle/>
          <a:p>
            <a:fld id="{4E4946A3-FD68-4E77-9DEF-1E7536A4AD96}" type="slidenum">
              <a:rPr lang="en-US" smtClean="0"/>
              <a:t>124</a:t>
            </a:fld>
            <a:endParaRPr lang="en-US"/>
          </a:p>
        </p:txBody>
      </p:sp>
    </p:spTree>
    <p:extLst>
      <p:ext uri="{BB962C8B-B14F-4D97-AF65-F5344CB8AC3E}">
        <p14:creationId xmlns:p14="http://schemas.microsoft.com/office/powerpoint/2010/main" val="246449695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8029E-04FB-B146-4025-9AF596819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06212-F461-4C92-3E51-286F52438E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1AD10-DBBF-36B2-E856-C25DACA228B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display was photographed at the British Museum.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tb112004972c</a:t>
            </a:r>
            <a:endParaRPr lang="en-US" b="0" i="0" dirty="0">
              <a:solidFill>
                <a:srgbClr val="000000"/>
              </a:solidFill>
              <a:effectLst/>
              <a:latin typeface="Linux Libertine"/>
            </a:endParaRPr>
          </a:p>
        </p:txBody>
      </p:sp>
      <p:sp>
        <p:nvSpPr>
          <p:cNvPr id="4" name="Slide Number Placeholder 3">
            <a:extLst>
              <a:ext uri="{FF2B5EF4-FFF2-40B4-BE49-F238E27FC236}">
                <a16:creationId xmlns:a16="http://schemas.microsoft.com/office/drawing/2014/main" id="{17731283-D896-D00D-8B3C-CF7635BBF501}"/>
              </a:ext>
            </a:extLst>
          </p:cNvPr>
          <p:cNvSpPr>
            <a:spLocks noGrp="1"/>
          </p:cNvSpPr>
          <p:nvPr>
            <p:ph type="sldNum" sz="quarter" idx="10"/>
          </p:nvPr>
        </p:nvSpPr>
        <p:spPr/>
        <p:txBody>
          <a:bodyPr/>
          <a:lstStyle/>
          <a:p>
            <a:fld id="{4E4946A3-FD68-4E77-9DEF-1E7536A4AD96}" type="slidenum">
              <a:rPr lang="en-US" smtClean="0"/>
              <a:t>125</a:t>
            </a:fld>
            <a:endParaRPr lang="en-US"/>
          </a:p>
        </p:txBody>
      </p:sp>
    </p:spTree>
    <p:extLst>
      <p:ext uri="{BB962C8B-B14F-4D97-AF65-F5344CB8AC3E}">
        <p14:creationId xmlns:p14="http://schemas.microsoft.com/office/powerpoint/2010/main" val="294699916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These pieces of ivory furniture that show evidence of destruction in a fire are from the 1st Egyptian dynasty. They were photographed at the Metropolitan Museum of Art</a:t>
            </a:r>
            <a:r>
              <a:rPr lang="en-US" baseline="0" dirty="0"/>
              <a:t> in New York City.</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adr1711140296</a:t>
            </a:r>
          </a:p>
        </p:txBody>
      </p:sp>
      <p:sp>
        <p:nvSpPr>
          <p:cNvPr id="4" name="Slide Number Placeholder 3"/>
          <p:cNvSpPr>
            <a:spLocks noGrp="1"/>
          </p:cNvSpPr>
          <p:nvPr>
            <p:ph type="sldNum" sz="quarter" idx="10"/>
          </p:nvPr>
        </p:nvSpPr>
        <p:spPr/>
        <p:txBody>
          <a:bodyPr/>
          <a:lstStyle/>
          <a:p>
            <a:fld id="{4E4946A3-FD68-4E77-9DEF-1E7536A4AD96}" type="slidenum">
              <a:rPr lang="en-US" smtClean="0"/>
              <a:t>126</a:t>
            </a:fld>
            <a:endParaRPr lang="en-US"/>
          </a:p>
        </p:txBody>
      </p:sp>
    </p:spTree>
    <p:extLst>
      <p:ext uri="{BB962C8B-B14F-4D97-AF65-F5344CB8AC3E}">
        <p14:creationId xmlns:p14="http://schemas.microsoft.com/office/powerpoint/2010/main" val="122152036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 shows a large residence that was built in the former territory of the northern kingdom during the Hellenistic Period.</a:t>
            </a:r>
          </a:p>
          <a:p>
            <a:endParaRPr lang="en-US" dirty="0"/>
          </a:p>
          <a:p>
            <a:r>
              <a:rPr lang="en-US" dirty="0"/>
              <a:t>tb060616022</a:t>
            </a:r>
          </a:p>
        </p:txBody>
      </p:sp>
      <p:sp>
        <p:nvSpPr>
          <p:cNvPr id="4" name="Slide Number Placeholder 3"/>
          <p:cNvSpPr>
            <a:spLocks noGrp="1"/>
          </p:cNvSpPr>
          <p:nvPr>
            <p:ph type="sldNum" sz="quarter" idx="10"/>
          </p:nvPr>
        </p:nvSpPr>
        <p:spPr/>
        <p:txBody>
          <a:bodyPr/>
          <a:lstStyle/>
          <a:p>
            <a:fld id="{4E4946A3-FD68-4E77-9DEF-1E7536A4AD96}" type="slidenum">
              <a:rPr lang="en-US" smtClean="0"/>
              <a:t>127</a:t>
            </a:fld>
            <a:endParaRPr lang="en-US"/>
          </a:p>
        </p:txBody>
      </p:sp>
    </p:spTree>
    <p:extLst>
      <p:ext uri="{BB962C8B-B14F-4D97-AF65-F5344CB8AC3E}">
        <p14:creationId xmlns:p14="http://schemas.microsoft.com/office/powerpoint/2010/main" val="24427864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3BD58-0FAC-FC23-7D02-22FB873CA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22F2A-CC70-2209-AA32-C10F99608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87A35-28CE-DC76-E37A-9338EC3E64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Amos 3 presentation from the Photo Companion to the Bible. To purchase the full volume, visit www.bibleplaces.com/amos/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Amos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4785C27-E51F-E55D-FA13-2777B1D8ED44}"/>
              </a:ext>
            </a:extLst>
          </p:cNvPr>
          <p:cNvSpPr>
            <a:spLocks noGrp="1"/>
          </p:cNvSpPr>
          <p:nvPr>
            <p:ph type="sldNum" sz="quarter" idx="10"/>
          </p:nvPr>
        </p:nvSpPr>
        <p:spPr/>
        <p:txBody>
          <a:bodyPr/>
          <a:lstStyle/>
          <a:p>
            <a:fld id="{4E4946A3-FD68-4E77-9DEF-1E7536A4AD96}" type="slidenum">
              <a:rPr lang="en-US" smtClean="0"/>
              <a:t>128</a:t>
            </a:fld>
            <a:endParaRPr lang="en-US"/>
          </a:p>
        </p:txBody>
      </p:sp>
    </p:spTree>
    <p:extLst>
      <p:ext uri="{BB962C8B-B14F-4D97-AF65-F5344CB8AC3E}">
        <p14:creationId xmlns:p14="http://schemas.microsoft.com/office/powerpoint/2010/main" val="362205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dark mountain in the center</a:t>
            </a:r>
            <a:r>
              <a:rPr lang="en-US" baseline="0" dirty="0"/>
              <a:t> of this photo is the traditional Mount Sinai (Jebel Musa).</a:t>
            </a:r>
          </a:p>
          <a:p>
            <a:endParaRPr lang="en-US" dirty="0"/>
          </a:p>
          <a:p>
            <a:r>
              <a:rPr lang="en-US" dirty="0"/>
              <a:t>tb062105021</a:t>
            </a:r>
          </a:p>
        </p:txBody>
      </p:sp>
      <p:sp>
        <p:nvSpPr>
          <p:cNvPr id="4" name="Slide Number Placeholder 3"/>
          <p:cNvSpPr>
            <a:spLocks noGrp="1"/>
          </p:cNvSpPr>
          <p:nvPr>
            <p:ph type="sldNum" sz="quarter" idx="10"/>
          </p:nvPr>
        </p:nvSpPr>
        <p:spPr/>
        <p:txBody>
          <a:bodyPr/>
          <a:lstStyle/>
          <a:p>
            <a:fld id="{4E4946A3-FD68-4E77-9DEF-1E7536A4AD96}" type="slidenum">
              <a:rPr lang="en-US" smtClean="0"/>
              <a:t>13</a:t>
            </a:fld>
            <a:endParaRPr lang="en-US"/>
          </a:p>
        </p:txBody>
      </p:sp>
    </p:spTree>
    <p:extLst>
      <p:ext uri="{BB962C8B-B14F-4D97-AF65-F5344CB8AC3E}">
        <p14:creationId xmlns:p14="http://schemas.microsoft.com/office/powerpoint/2010/main" val="113010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spcBef>
                <a:spcPct val="0"/>
              </a:spcBef>
            </a:pPr>
            <a:r>
              <a:rPr lang="en-US" dirty="0"/>
              <a:t>tb062105050</a:t>
            </a:r>
          </a:p>
        </p:txBody>
      </p:sp>
      <p:sp>
        <p:nvSpPr>
          <p:cNvPr id="4" name="Slide Number Placeholder 3"/>
          <p:cNvSpPr>
            <a:spLocks noGrp="1"/>
          </p:cNvSpPr>
          <p:nvPr>
            <p:ph type="sldNum" sz="quarter" idx="10"/>
          </p:nvPr>
        </p:nvSpPr>
        <p:spPr/>
        <p:txBody>
          <a:bodyPr/>
          <a:lstStyle/>
          <a:p>
            <a:fld id="{4E4946A3-FD68-4E77-9DEF-1E7536A4AD96}" type="slidenum">
              <a:rPr lang="en-US" smtClean="0"/>
              <a:t>14</a:t>
            </a:fld>
            <a:endParaRPr lang="en-US"/>
          </a:p>
        </p:txBody>
      </p:sp>
    </p:spTree>
    <p:extLst>
      <p:ext uri="{BB962C8B-B14F-4D97-AF65-F5344CB8AC3E}">
        <p14:creationId xmlns:p14="http://schemas.microsoft.com/office/powerpoint/2010/main" val="113010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r>
              <a:rPr lang="en-US" sz="1200" dirty="0"/>
              <a:t>Today a chapel is located on the summit of Jebel Musa. </a:t>
            </a:r>
          </a:p>
          <a:p>
            <a:pPr fontAlgn="auto">
              <a:spcBef>
                <a:spcPts val="0"/>
              </a:spcBef>
              <a:spcAft>
                <a:spcPts val="0"/>
              </a:spcAft>
              <a:defRPr/>
            </a:pPr>
            <a:endParaRPr lang="en-US" sz="1200" dirty="0"/>
          </a:p>
          <a:p>
            <a:pPr fontAlgn="auto">
              <a:spcBef>
                <a:spcPts val="0"/>
              </a:spcBef>
              <a:spcAft>
                <a:spcPts val="0"/>
              </a:spcAft>
              <a:defRPr/>
            </a:pPr>
            <a:r>
              <a:rPr lang="en-US" sz="1200" dirty="0"/>
              <a:t>tb062105037</a:t>
            </a:r>
          </a:p>
        </p:txBody>
      </p:sp>
      <p:sp>
        <p:nvSpPr>
          <p:cNvPr id="4" name="Slide Number Placeholder 3"/>
          <p:cNvSpPr>
            <a:spLocks noGrp="1"/>
          </p:cNvSpPr>
          <p:nvPr>
            <p:ph type="sldNum" sz="quarter" idx="10"/>
          </p:nvPr>
        </p:nvSpPr>
        <p:spPr/>
        <p:txBody>
          <a:bodyPr/>
          <a:lstStyle/>
          <a:p>
            <a:fld id="{4E4946A3-FD68-4E77-9DEF-1E7536A4AD96}" type="slidenum">
              <a:rPr lang="en-US" smtClean="0"/>
              <a:t>15</a:t>
            </a:fld>
            <a:endParaRPr lang="en-US"/>
          </a:p>
        </p:txBody>
      </p:sp>
    </p:spTree>
    <p:extLst>
      <p:ext uri="{BB962C8B-B14F-4D97-AF65-F5344CB8AC3E}">
        <p14:creationId xmlns:p14="http://schemas.microsoft.com/office/powerpoint/2010/main" val="2804404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Many different “families of the earth” were known to the ancient Egyptians. </a:t>
            </a:r>
            <a:r>
              <a:rPr lang="en-US" dirty="0">
                <a:solidFill>
                  <a:srgbClr val="000000"/>
                </a:solidFill>
                <a:ea typeface="ＭＳ Ｐゴシック" pitchFamily="34" charset="-128"/>
                <a:cs typeface="Times New Roman" pitchFamily="18" charset="0"/>
              </a:rPr>
              <a:t>The faience plaques shown here and on the next slide illustrate some of them. Each is shown with arms bound, whether behind</a:t>
            </a:r>
            <a:r>
              <a:rPr lang="en-US" baseline="0" dirty="0">
                <a:solidFill>
                  <a:srgbClr val="000000"/>
                </a:solidFill>
                <a:ea typeface="ＭＳ Ｐゴシック" pitchFamily="34" charset="-128"/>
                <a:cs typeface="Times New Roman" pitchFamily="18" charset="0"/>
              </a:rPr>
              <a:t> them, in front of them, or over their head, which was how the Egyptians typically portrayed their enemies. Each has a distinctive combination of things like facial hair, skin color, and clothing. These plaques were recovered from Medinet Habu. The four on the left were photographed at the Boston Museum of Fine Arts, and the one at the far right was photographed at the Oriental Institute Museum at the University of Chicago.</a:t>
            </a:r>
          </a:p>
          <a:p>
            <a:pPr marL="0" indent="0"/>
            <a:endParaRPr lang="en-US" baseline="0" dirty="0">
              <a:solidFill>
                <a:srgbClr val="000000"/>
              </a:solidFill>
              <a:ea typeface="ＭＳ Ｐゴシック" pitchFamily="34" charset="-128"/>
              <a:cs typeface="Times New Roman" pitchFamily="18" charset="0"/>
            </a:endParaRPr>
          </a:p>
          <a:p>
            <a:pPr marL="0" indent="0"/>
            <a:r>
              <a:rPr lang="en-US" baseline="0" dirty="0">
                <a:solidFill>
                  <a:srgbClr val="000000"/>
                </a:solidFill>
                <a:ea typeface="ＭＳ Ｐゴシック" pitchFamily="34" charset="-128"/>
                <a:cs typeface="Times New Roman" pitchFamily="18" charset="0"/>
              </a:rPr>
              <a:t>Photo numbers (L to R): </a:t>
            </a:r>
            <a:r>
              <a:rPr lang="en-US" dirty="0">
                <a:solidFill>
                  <a:srgbClr val="000000"/>
                </a:solidFill>
                <a:ea typeface="ＭＳ Ｐゴシック" pitchFamily="34" charset="-128"/>
                <a:cs typeface="Times New Roman" pitchFamily="18" charset="0"/>
              </a:rPr>
              <a:t>adr1711203217b; adr1711203216b; adr1711203219b; adr1711203218b; adr1206169211b</a:t>
            </a:r>
          </a:p>
        </p:txBody>
      </p:sp>
      <p:sp>
        <p:nvSpPr>
          <p:cNvPr id="4" name="Slide Number Placeholder 3"/>
          <p:cNvSpPr>
            <a:spLocks noGrp="1"/>
          </p:cNvSpPr>
          <p:nvPr>
            <p:ph type="sldNum" sz="quarter" idx="10"/>
          </p:nvPr>
        </p:nvSpPr>
        <p:spPr/>
        <p:txBody>
          <a:bodyPr/>
          <a:lstStyle/>
          <a:p>
            <a:fld id="{4E4946A3-FD68-4E77-9DEF-1E7536A4AD96}" type="slidenum">
              <a:rPr lang="en-US" smtClean="0"/>
              <a:t>16</a:t>
            </a:fld>
            <a:endParaRPr lang="en-US"/>
          </a:p>
        </p:txBody>
      </p:sp>
    </p:spTree>
    <p:extLst>
      <p:ext uri="{BB962C8B-B14F-4D97-AF65-F5344CB8AC3E}">
        <p14:creationId xmlns:p14="http://schemas.microsoft.com/office/powerpoint/2010/main" val="2261877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BA0B3-4022-6B2E-BC77-F3683CCFF5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9DAA5-B432-69E6-EC26-21D5AF9AB5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FEB70E-3FA5-8974-C754-876BC45D7188}"/>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These faience depictions of foreign prisoner</a:t>
            </a:r>
            <a:r>
              <a:rPr lang="en-US" baseline="0" dirty="0"/>
              <a:t>s of the Egyptians were photographed at the Egyptian Museum in Cairo.</a:t>
            </a:r>
            <a:endParaRPr lang="en-US" dirty="0"/>
          </a:p>
          <a:p>
            <a:endParaRPr lang="en-US" dirty="0"/>
          </a:p>
          <a:p>
            <a:r>
              <a:rPr lang="en-US" baseline="0" dirty="0">
                <a:ea typeface="ＭＳ Ｐゴシック" pitchFamily="34" charset="-128"/>
                <a:cs typeface="Times New Roman" pitchFamily="18" charset="0"/>
              </a:rPr>
              <a:t>Photo numbers (L to R): </a:t>
            </a:r>
            <a:r>
              <a:rPr lang="en-US" dirty="0"/>
              <a:t>adr1603194484b; adr1603194482b; adr1603194485b; adr1603194475b; adr1603194480b</a:t>
            </a:r>
          </a:p>
        </p:txBody>
      </p:sp>
      <p:sp>
        <p:nvSpPr>
          <p:cNvPr id="4" name="Slide Number Placeholder 3">
            <a:extLst>
              <a:ext uri="{FF2B5EF4-FFF2-40B4-BE49-F238E27FC236}">
                <a16:creationId xmlns:a16="http://schemas.microsoft.com/office/drawing/2014/main" id="{E14EB173-B5EB-2058-D679-99A2044A6654}"/>
              </a:ext>
            </a:extLst>
          </p:cNvPr>
          <p:cNvSpPr>
            <a:spLocks noGrp="1"/>
          </p:cNvSpPr>
          <p:nvPr>
            <p:ph type="sldNum" sz="quarter" idx="10"/>
          </p:nvPr>
        </p:nvSpPr>
        <p:spPr/>
        <p:txBody>
          <a:bodyPr/>
          <a:lstStyle/>
          <a:p>
            <a:fld id="{4E4946A3-FD68-4E77-9DEF-1E7536A4AD96}" type="slidenum">
              <a:rPr lang="en-US" smtClean="0"/>
              <a:t>17</a:t>
            </a:fld>
            <a:endParaRPr lang="en-US"/>
          </a:p>
        </p:txBody>
      </p:sp>
    </p:spTree>
    <p:extLst>
      <p:ext uri="{BB962C8B-B14F-4D97-AF65-F5344CB8AC3E}">
        <p14:creationId xmlns:p14="http://schemas.microsoft.com/office/powerpoint/2010/main" val="1782057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pedestal base belongs to a statue of Darius the Great. Both sides of the base list people groups </a:t>
            </a:r>
            <a:r>
              <a:rPr lang="en-US" baseline="0" dirty="0"/>
              <a:t>who were subjected to the Persians. </a:t>
            </a:r>
            <a:r>
              <a:rPr lang="en-US" dirty="0"/>
              <a:t>The people groups shown here, from left to right, are India, Maka, Nubia, Libya, Egypt, Arabia, Assyria, and </a:t>
            </a:r>
            <a:r>
              <a:rPr lang="en-US" dirty="0" err="1"/>
              <a:t>Skudra</a:t>
            </a:r>
            <a:r>
              <a:rPr lang="en-US" dirty="0"/>
              <a:t>. This statue base was photographed at the National Museum of Iran. The</a:t>
            </a:r>
            <a:r>
              <a:rPr lang="en-US" baseline="0" dirty="0"/>
              <a:t> next slide includes labels.</a:t>
            </a:r>
            <a:endParaRPr lang="en-US" dirty="0"/>
          </a:p>
          <a:p>
            <a:endParaRPr lang="en-US" dirty="0"/>
          </a:p>
          <a:p>
            <a:r>
              <a:rPr lang="en-US" dirty="0"/>
              <a:t>India (Old</a:t>
            </a:r>
            <a:r>
              <a:rPr lang="en-US" baseline="0" dirty="0"/>
              <a:t> Persian “</a:t>
            </a:r>
            <a:r>
              <a:rPr lang="en-US" baseline="0" dirty="0" err="1"/>
              <a:t>Hindush</a:t>
            </a:r>
            <a:r>
              <a:rPr lang="en-US" baseline="0" dirty="0"/>
              <a:t>” or more often “</a:t>
            </a:r>
            <a:r>
              <a:rPr lang="en-US" baseline="0" dirty="0" err="1"/>
              <a:t>Hidush</a:t>
            </a:r>
            <a:r>
              <a:rPr lang="en-US" baseline="0" dirty="0"/>
              <a:t>”) was the easternmost province.</a:t>
            </a:r>
          </a:p>
          <a:p>
            <a:r>
              <a:rPr lang="en-US" baseline="0" dirty="0"/>
              <a:t>Nubia (Kush) was in southern Egypt.</a:t>
            </a:r>
          </a:p>
          <a:p>
            <a:r>
              <a:rPr lang="en-US" baseline="0" dirty="0"/>
              <a:t>Libya (Old Persian “</a:t>
            </a:r>
            <a:r>
              <a:rPr lang="en-US" baseline="0" dirty="0" err="1"/>
              <a:t>Putaya</a:t>
            </a:r>
            <a:r>
              <a:rPr lang="en-US" baseline="0" dirty="0"/>
              <a:t>”) was the westernmost province. Under Cambyses, the region was taken as far west as Benghazi.</a:t>
            </a:r>
            <a:endParaRPr lang="en-US" dirty="0"/>
          </a:p>
          <a:p>
            <a:r>
              <a:rPr lang="en-US" dirty="0" err="1"/>
              <a:t>Maka</a:t>
            </a:r>
            <a:r>
              <a:rPr lang="en-US" dirty="0"/>
              <a:t> was the province corresponding to Greek </a:t>
            </a:r>
            <a:r>
              <a:rPr lang="en-US" dirty="0" err="1"/>
              <a:t>Gedrosia</a:t>
            </a:r>
            <a:r>
              <a:rPr lang="en-US" dirty="0"/>
              <a:t>, in the barren coastal areas of modern Pakistan and Iranian Baluchistan.</a:t>
            </a:r>
          </a:p>
          <a:p>
            <a:r>
              <a:rPr lang="en-US" dirty="0" err="1"/>
              <a:t>Skudra</a:t>
            </a:r>
            <a:r>
              <a:rPr lang="en-US" dirty="0"/>
              <a:t> was the province of Thrace/Macedon.</a:t>
            </a:r>
          </a:p>
          <a:p>
            <a:endParaRPr lang="en-US" dirty="0"/>
          </a:p>
          <a:p>
            <a:r>
              <a:rPr lang="en-US" dirty="0"/>
              <a:t>tb0514184157</a:t>
            </a:r>
          </a:p>
        </p:txBody>
      </p:sp>
      <p:sp>
        <p:nvSpPr>
          <p:cNvPr id="4" name="Slide Number Placeholder 3"/>
          <p:cNvSpPr>
            <a:spLocks noGrp="1"/>
          </p:cNvSpPr>
          <p:nvPr>
            <p:ph type="sldNum" sz="quarter" idx="10"/>
          </p:nvPr>
        </p:nvSpPr>
        <p:spPr/>
        <p:txBody>
          <a:bodyPr/>
          <a:lstStyle/>
          <a:p>
            <a:fld id="{4E4946A3-FD68-4E77-9DEF-1E7536A4AD96}" type="slidenum">
              <a:rPr lang="en-US" smtClean="0"/>
              <a:t>18</a:t>
            </a:fld>
            <a:endParaRPr lang="en-US"/>
          </a:p>
        </p:txBody>
      </p:sp>
    </p:spTree>
    <p:extLst>
      <p:ext uri="{BB962C8B-B14F-4D97-AF65-F5344CB8AC3E}">
        <p14:creationId xmlns:p14="http://schemas.microsoft.com/office/powerpoint/2010/main" val="2717635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pedestal base belongs to a statue of Darius the Great. Both sides of the base list people groups </a:t>
            </a:r>
            <a:r>
              <a:rPr lang="en-US" baseline="0" dirty="0"/>
              <a:t>who were subjected to the Persians. </a:t>
            </a:r>
            <a:r>
              <a:rPr lang="en-US" dirty="0"/>
              <a:t>The people groups shown here, from left to right, are India, Maka, Nubia, Libya, Egypt, Arabia, Assyria, and </a:t>
            </a:r>
            <a:r>
              <a:rPr lang="en-US" dirty="0" err="1"/>
              <a:t>Skudra</a:t>
            </a:r>
            <a:r>
              <a:rPr lang="en-US" dirty="0"/>
              <a:t>. This statue base was photographed at the National Museum of Iran.</a:t>
            </a:r>
          </a:p>
          <a:p>
            <a:endParaRPr lang="en-US" dirty="0"/>
          </a:p>
          <a:p>
            <a:r>
              <a:rPr lang="en-US" dirty="0"/>
              <a:t>India (Old</a:t>
            </a:r>
            <a:r>
              <a:rPr lang="en-US" baseline="0" dirty="0"/>
              <a:t> Persian “</a:t>
            </a:r>
            <a:r>
              <a:rPr lang="en-US" baseline="0" dirty="0" err="1"/>
              <a:t>Hindush</a:t>
            </a:r>
            <a:r>
              <a:rPr lang="en-US" baseline="0" dirty="0"/>
              <a:t>” or more often “</a:t>
            </a:r>
            <a:r>
              <a:rPr lang="en-US" baseline="0" dirty="0" err="1"/>
              <a:t>Hidush</a:t>
            </a:r>
            <a:r>
              <a:rPr lang="en-US" baseline="0" dirty="0"/>
              <a:t>”) was the easternmost province.</a:t>
            </a:r>
          </a:p>
          <a:p>
            <a:r>
              <a:rPr lang="en-US" baseline="0" dirty="0"/>
              <a:t>Nubia (Kush) was in southern Egypt.</a:t>
            </a:r>
          </a:p>
          <a:p>
            <a:r>
              <a:rPr lang="en-US" baseline="0" dirty="0"/>
              <a:t>Libya (Old Persian “</a:t>
            </a:r>
            <a:r>
              <a:rPr lang="en-US" baseline="0" dirty="0" err="1"/>
              <a:t>Putaya</a:t>
            </a:r>
            <a:r>
              <a:rPr lang="en-US" baseline="0" dirty="0"/>
              <a:t>”) was the westernmost province. Under Cambyses, the region was taken as far west as Benghazi.</a:t>
            </a:r>
            <a:endParaRPr lang="en-US" dirty="0"/>
          </a:p>
          <a:p>
            <a:r>
              <a:rPr lang="en-US" dirty="0" err="1"/>
              <a:t>Maka</a:t>
            </a:r>
            <a:r>
              <a:rPr lang="en-US" dirty="0"/>
              <a:t> was the province corresponding to Greek </a:t>
            </a:r>
            <a:r>
              <a:rPr lang="en-US" dirty="0" err="1"/>
              <a:t>Gedrosia</a:t>
            </a:r>
            <a:r>
              <a:rPr lang="en-US" dirty="0"/>
              <a:t>, in the barren coastal areas of modern Pakistan and Iranian Baluchistan.</a:t>
            </a:r>
          </a:p>
          <a:p>
            <a:r>
              <a:rPr lang="en-US" dirty="0" err="1"/>
              <a:t>Skudra</a:t>
            </a:r>
            <a:r>
              <a:rPr lang="en-US" dirty="0"/>
              <a:t> was the province of Thrace/Macedon.</a:t>
            </a:r>
          </a:p>
          <a:p>
            <a:endParaRPr lang="en-US" dirty="0"/>
          </a:p>
          <a:p>
            <a:r>
              <a:rPr lang="en-US" dirty="0"/>
              <a:t>tb0514184157</a:t>
            </a:r>
          </a:p>
        </p:txBody>
      </p:sp>
      <p:sp>
        <p:nvSpPr>
          <p:cNvPr id="4" name="Slide Number Placeholder 3"/>
          <p:cNvSpPr>
            <a:spLocks noGrp="1"/>
          </p:cNvSpPr>
          <p:nvPr>
            <p:ph type="sldNum" sz="quarter" idx="10"/>
          </p:nvPr>
        </p:nvSpPr>
        <p:spPr/>
        <p:txBody>
          <a:bodyPr/>
          <a:lstStyle/>
          <a:p>
            <a:fld id="{4E4946A3-FD68-4E77-9DEF-1E7536A4AD96}"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44881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A4E7A-BB01-CE69-5957-2E379C164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97E0B-760E-9BFA-C26D-1F5814B1B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36380-CFEC-3424-5DEB-F11F60071B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Amos 3 presentation from the Photo Companion to the Bible. To purchase the full volume, visit www.bibleplaces.com/amos/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Amos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55B7D48-97BC-AACA-C338-D6404E877756}"/>
              </a:ext>
            </a:extLst>
          </p:cNvPr>
          <p:cNvSpPr>
            <a:spLocks noGrp="1"/>
          </p:cNvSpPr>
          <p:nvPr>
            <p:ph type="sldNum" sz="quarter" idx="10"/>
          </p:nvPr>
        </p:nvSpPr>
        <p:spPr/>
        <p:txBody>
          <a:bodyPr/>
          <a:lstStyle/>
          <a:p>
            <a:fld id="{4E4946A3-FD68-4E77-9DEF-1E7536A4AD96}" type="slidenum">
              <a:rPr lang="en-US" smtClean="0"/>
              <a:t>2</a:t>
            </a:fld>
            <a:endParaRPr lang="en-US"/>
          </a:p>
        </p:txBody>
      </p:sp>
    </p:spTree>
    <p:extLst>
      <p:ext uri="{BB962C8B-B14F-4D97-AF65-F5344CB8AC3E}">
        <p14:creationId xmlns:p14="http://schemas.microsoft.com/office/powerpoint/2010/main" val="189570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Punishment for sin was part of the covenant God made with Israel (e.g., Deut 28). This relief from the tomb of the vizier </a:t>
            </a:r>
            <a:r>
              <a:rPr lang="en-US" dirty="0" err="1"/>
              <a:t>Mereruka</a:t>
            </a:r>
            <a:r>
              <a:rPr lang="en-US" dirty="0"/>
              <a:t>, second in command only to the king during the 6th dynasty, shows one man being beaten and another being hauled away after a beating, perhaps to a prison.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Ovedc</a:t>
            </a:r>
            <a:r>
              <a:rPr lang="en-US" kern="100" dirty="0">
                <a:effectLst/>
                <a:ea typeface="Calibri" panose="020F0502020204030204" pitchFamily="34" charset="0"/>
              </a:rPr>
              <a:t> and is licensed under CC BY-SA 4.0, via Wikimedia Commons: https://commons.wikimedia.org/wiki/File:By_ovedc_-_Mastaba_of_Mereruka_-10.jpg.</a:t>
            </a:r>
            <a:endParaRPr lang="en-US" dirty="0"/>
          </a:p>
          <a:p>
            <a:endParaRPr lang="en-US" dirty="0"/>
          </a:p>
          <a:p>
            <a:r>
              <a:rPr lang="en-US" kern="100" dirty="0">
                <a:effectLst/>
                <a:ea typeface="Calibri" panose="020F0502020204030204" pitchFamily="34" charset="0"/>
              </a:rPr>
              <a:t>wiki1005171415495312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20</a:t>
            </a:fld>
            <a:endParaRPr lang="en-US"/>
          </a:p>
        </p:txBody>
      </p:sp>
    </p:spTree>
    <p:extLst>
      <p:ext uri="{BB962C8B-B14F-4D97-AF65-F5344CB8AC3E}">
        <p14:creationId xmlns:p14="http://schemas.microsoft.com/office/powerpoint/2010/main" val="2353116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later Greco-Roman mythology, the criminal Sisyphus was condemned to roll a rock up a hill for eternity in the Land of the Dead. The rock continually rolled back on him, making his task endless. In this depiction, he is flanked by the gods Hades and Persephone, one holding stalks of wheat, the other a royal scepter.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amphora was photographed at the </a:t>
            </a:r>
            <a:r>
              <a:rPr lang="en-US" baseline="0" dirty="0"/>
              <a:t>State Collection of Antiquities in Munich</a:t>
            </a:r>
            <a:r>
              <a:rPr lang="en-US" dirty="0"/>
              <a:t>. This image comes from Carole </a:t>
            </a:r>
            <a:r>
              <a:rPr lang="en-US" dirty="0" err="1"/>
              <a:t>Raddato</a:t>
            </a:r>
            <a:r>
              <a:rPr lang="en-US" dirty="0"/>
              <a:t> and is licensed under CC BY-SA 2.0, via Wikimedia Commons</a:t>
            </a:r>
            <a:r>
              <a:rPr lang="en-US" baseline="0" dirty="0"/>
              <a:t>: https://commons.wikimedia.org/wiki/File:Attic_Black_Figured_amphora_depicting_the_punishment_of_Sisyphus_in_Hades,_Staatliche_Antikensammlungen,_Munich_(8958117338).jpg. </a:t>
            </a:r>
            <a:r>
              <a:rPr lang="en-US" dirty="0"/>
              <a:t>A removable graphic</a:t>
            </a:r>
            <a:r>
              <a:rPr lang="en-US" baseline="0" dirty="0"/>
              <a:t> has been added to avoid causing surprise or offense.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wiki8958117338053120131135</a:t>
            </a:r>
            <a:endParaRPr lang="en-US" dirty="0"/>
          </a:p>
        </p:txBody>
      </p:sp>
      <p:sp>
        <p:nvSpPr>
          <p:cNvPr id="4" name="Slide Number Placeholder 3"/>
          <p:cNvSpPr>
            <a:spLocks noGrp="1"/>
          </p:cNvSpPr>
          <p:nvPr>
            <p:ph type="sldNum" sz="quarter" idx="5"/>
          </p:nvPr>
        </p:nvSpPr>
        <p:spPr/>
        <p:txBody>
          <a:bodyPr/>
          <a:lstStyle/>
          <a:p>
            <a:fld id="{4E4946A3-FD68-4E77-9DEF-1E7536A4AD96}" type="slidenum">
              <a:rPr lang="en-US" smtClean="0"/>
              <a:t>21</a:t>
            </a:fld>
            <a:endParaRPr lang="en-US"/>
          </a:p>
        </p:txBody>
      </p:sp>
    </p:spTree>
    <p:extLst>
      <p:ext uri="{BB962C8B-B14F-4D97-AF65-F5344CB8AC3E}">
        <p14:creationId xmlns:p14="http://schemas.microsoft.com/office/powerpoint/2010/main" val="1694605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D9101-D359-0DC2-2CCE-E093E5B305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EC1E2-F950-D2C1-EF32-816A52C76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86E27-017B-1084-EFAF-E22A97AE39F8}"/>
              </a:ext>
            </a:extLst>
          </p:cNvPr>
          <p:cNvSpPr>
            <a:spLocks noGrp="1"/>
          </p:cNvSpPr>
          <p:nvPr>
            <p:ph type="body" idx="1"/>
          </p:nvPr>
        </p:nvSpPr>
        <p:spPr/>
        <p:txBody>
          <a:bodyPr/>
          <a:lstStyle/>
          <a:p>
            <a:r>
              <a:rPr lang="en-US" dirty="0"/>
              <a:t>This statue was photographed at the Louvre Museum.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Shonagon</a:t>
            </a:r>
            <a:r>
              <a:rPr lang="en-US" kern="100" dirty="0">
                <a:effectLst/>
                <a:ea typeface="Calibri" panose="020F0502020204030204" pitchFamily="34" charset="0"/>
              </a:rPr>
              <a:t> and is licensed under CC0, via Wikimedia Commons: https://commons.wikimedia.org/wiki/File:Akhenaton_et_Nefertiti_-_Mus%C3%A9e_du_Louvre_Antiquit%C3%A9s_%C3%A9gyptiennes_E_15593_;_E_22746.jpg.</a:t>
            </a:r>
          </a:p>
          <a:p>
            <a:endParaRPr lang="en-US" kern="100" baseline="0" dirty="0">
              <a:effectLst/>
            </a:endParaRPr>
          </a:p>
          <a:p>
            <a:r>
              <a:rPr lang="en-US" kern="100" dirty="0">
                <a:effectLst/>
                <a:ea typeface="Calibri" panose="020F0502020204030204" pitchFamily="34" charset="0"/>
              </a:rPr>
              <a:t>wiki030124659689601577c</a:t>
            </a:r>
            <a:endParaRPr lang="en-US" baseline="0" dirty="0"/>
          </a:p>
        </p:txBody>
      </p:sp>
      <p:sp>
        <p:nvSpPr>
          <p:cNvPr id="4" name="Slide Number Placeholder 3">
            <a:extLst>
              <a:ext uri="{FF2B5EF4-FFF2-40B4-BE49-F238E27FC236}">
                <a16:creationId xmlns:a16="http://schemas.microsoft.com/office/drawing/2014/main" id="{33FEA135-9DC4-B769-92A0-F3ED2B08E495}"/>
              </a:ext>
            </a:extLst>
          </p:cNvPr>
          <p:cNvSpPr>
            <a:spLocks noGrp="1"/>
          </p:cNvSpPr>
          <p:nvPr>
            <p:ph type="sldNum" sz="quarter" idx="10"/>
          </p:nvPr>
        </p:nvSpPr>
        <p:spPr/>
        <p:txBody>
          <a:bodyPr/>
          <a:lstStyle/>
          <a:p>
            <a:fld id="{4E4946A3-FD68-4E77-9DEF-1E7536A4AD96}" type="slidenum">
              <a:rPr lang="en-US" smtClean="0"/>
              <a:t>22</a:t>
            </a:fld>
            <a:endParaRPr lang="en-US"/>
          </a:p>
        </p:txBody>
      </p:sp>
    </p:spTree>
    <p:extLst>
      <p:ext uri="{BB962C8B-B14F-4D97-AF65-F5344CB8AC3E}">
        <p14:creationId xmlns:p14="http://schemas.microsoft.com/office/powerpoint/2010/main" val="1695139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ea typeface="Calibri" panose="020F0502020204030204" pitchFamily="34" charset="0"/>
              </a:rPr>
              <a:t>This image comes from the Metropolitan Museum of Art, public domain, Gift of David Nelson, in memory of Mark L. Davison, 1984, accession number 1984.323.2, https://www.metmuseum.org/art/collection/search/255815.</a:t>
            </a:r>
            <a:endParaRPr lang="en-US" dirty="0"/>
          </a:p>
          <a:p>
            <a:endParaRPr lang="en-US" dirty="0"/>
          </a:p>
          <a:p>
            <a:r>
              <a:rPr lang="en-US" dirty="0"/>
              <a:t>met255815</a:t>
            </a:r>
          </a:p>
        </p:txBody>
      </p:sp>
      <p:sp>
        <p:nvSpPr>
          <p:cNvPr id="4" name="Slide Number Placeholder 3"/>
          <p:cNvSpPr>
            <a:spLocks noGrp="1"/>
          </p:cNvSpPr>
          <p:nvPr>
            <p:ph type="sldNum" sz="quarter" idx="10"/>
          </p:nvPr>
        </p:nvSpPr>
        <p:spPr/>
        <p:txBody>
          <a:bodyPr/>
          <a:lstStyle/>
          <a:p>
            <a:fld id="{4E4946A3-FD68-4E77-9DEF-1E7536A4AD96}" type="slidenum">
              <a:rPr lang="en-US" smtClean="0"/>
              <a:t>23</a:t>
            </a:fld>
            <a:endParaRPr lang="en-US"/>
          </a:p>
        </p:txBody>
      </p:sp>
    </p:spTree>
    <p:extLst>
      <p:ext uri="{BB962C8B-B14F-4D97-AF65-F5344CB8AC3E}">
        <p14:creationId xmlns:p14="http://schemas.microsoft.com/office/powerpoint/2010/main" val="39103179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B97CE-3B9D-2E91-5F0C-6E4CEC53D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A39DD9-A74D-8B90-C49E-BC67719EA6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14C6F-274A-F363-55E1-DBD2925D42CC}"/>
              </a:ext>
            </a:extLst>
          </p:cNvPr>
          <p:cNvSpPr>
            <a:spLocks noGrp="1"/>
          </p:cNvSpPr>
          <p:nvPr>
            <p:ph type="body" idx="1"/>
          </p:nvPr>
        </p:nvSpPr>
        <p:spPr/>
        <p:txBody>
          <a:bodyPr/>
          <a:lstStyle/>
          <a:p>
            <a:r>
              <a:rPr lang="en-US" dirty="0">
                <a:latin typeface="+mj-lt"/>
              </a:rPr>
              <a:t>This </a:t>
            </a:r>
            <a:r>
              <a:rPr lang="en-US" i="1" dirty="0">
                <a:latin typeface="+mj-lt"/>
              </a:rPr>
              <a:t>kylix</a:t>
            </a:r>
            <a:r>
              <a:rPr lang="en-US" dirty="0">
                <a:latin typeface="+mj-lt"/>
              </a:rPr>
              <a:t> depicts two women walking together, in conversation with each other. The woman on the left carries a writing board and stylus. </a:t>
            </a:r>
            <a:r>
              <a:rPr lang="en-US" dirty="0">
                <a:effectLst/>
                <a:latin typeface="+mj-lt"/>
                <a:ea typeface="Calibri" panose="020F0502020204030204" pitchFamily="34" charset="0"/>
              </a:rPr>
              <a:t>This image comes from The Metropolitan Museum of Art, public domain, Rogers Fund, 1906, accession number 06.1021.167, https://www.metmuseum.org/art/collection/search/247330.</a:t>
            </a:r>
            <a:r>
              <a:rPr lang="en-US" dirty="0">
                <a:latin typeface="+mj-lt"/>
              </a:rPr>
              <a:t> Generative AI has been used to modify the background.</a:t>
            </a:r>
          </a:p>
          <a:p>
            <a:endParaRPr lang="en-US" dirty="0">
              <a:effectLst/>
              <a:latin typeface="+mj-lt"/>
            </a:endParaRPr>
          </a:p>
          <a:p>
            <a:r>
              <a:rPr lang="en-US" dirty="0">
                <a:effectLst/>
                <a:latin typeface="+mj-lt"/>
                <a:ea typeface="Calibri" panose="020F0502020204030204" pitchFamily="34" charset="0"/>
              </a:rPr>
              <a:t>met247330</a:t>
            </a:r>
            <a:endParaRPr lang="en-US" dirty="0">
              <a:latin typeface="+mj-lt"/>
            </a:endParaRPr>
          </a:p>
        </p:txBody>
      </p:sp>
      <p:sp>
        <p:nvSpPr>
          <p:cNvPr id="4" name="Slide Number Placeholder 3">
            <a:extLst>
              <a:ext uri="{FF2B5EF4-FFF2-40B4-BE49-F238E27FC236}">
                <a16:creationId xmlns:a16="http://schemas.microsoft.com/office/drawing/2014/main" id="{E0034405-79BD-366C-C6CE-B351E72B2FE9}"/>
              </a:ext>
            </a:extLst>
          </p:cNvPr>
          <p:cNvSpPr>
            <a:spLocks noGrp="1"/>
          </p:cNvSpPr>
          <p:nvPr>
            <p:ph type="sldNum" sz="quarter" idx="10"/>
          </p:nvPr>
        </p:nvSpPr>
        <p:spPr/>
        <p:txBody>
          <a:bodyPr/>
          <a:lstStyle/>
          <a:p>
            <a:fld id="{4E4946A3-FD68-4E77-9DEF-1E7536A4AD96}" type="slidenum">
              <a:rPr lang="en-US" smtClean="0"/>
              <a:t>24</a:t>
            </a:fld>
            <a:endParaRPr lang="en-US"/>
          </a:p>
        </p:txBody>
      </p:sp>
    </p:spTree>
    <p:extLst>
      <p:ext uri="{BB962C8B-B14F-4D97-AF65-F5344CB8AC3E}">
        <p14:creationId xmlns:p14="http://schemas.microsoft.com/office/powerpoint/2010/main" val="28757029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bjb090121890</a:t>
            </a:r>
          </a:p>
        </p:txBody>
      </p:sp>
      <p:sp>
        <p:nvSpPr>
          <p:cNvPr id="4" name="Slide Number Placeholder 3"/>
          <p:cNvSpPr>
            <a:spLocks noGrp="1"/>
          </p:cNvSpPr>
          <p:nvPr>
            <p:ph type="sldNum" sz="quarter" idx="10"/>
          </p:nvPr>
        </p:nvSpPr>
        <p:spPr/>
        <p:txBody>
          <a:bodyPr/>
          <a:lstStyle/>
          <a:p>
            <a:fld id="{4E4946A3-FD68-4E77-9DEF-1E7536A4AD96}" type="slidenum">
              <a:rPr lang="en-US" smtClean="0"/>
              <a:t>25</a:t>
            </a:fld>
            <a:endParaRPr lang="en-US"/>
          </a:p>
        </p:txBody>
      </p:sp>
    </p:spTree>
    <p:extLst>
      <p:ext uri="{BB962C8B-B14F-4D97-AF65-F5344CB8AC3E}">
        <p14:creationId xmlns:p14="http://schemas.microsoft.com/office/powerpoint/2010/main" val="1869848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glazed brick depiction of a lion was photographed at the Museum of the Ancient Near East in Berlin.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Joyofmuseums</a:t>
            </a:r>
            <a:r>
              <a:rPr lang="en-US" kern="100" dirty="0">
                <a:effectLst/>
                <a:ea typeface="Calibri" panose="020F0502020204030204" pitchFamily="34" charset="0"/>
              </a:rPr>
              <a:t> and is licensed under CC BY-SA 4.0, via Wikimedia Commons: https://commons.wikimedia.org/wiki/File:Ishtar_Gate_-_Pergamon_Museum_-_Joy_of_Museums_-_2.jpg.</a:t>
            </a:r>
          </a:p>
          <a:p>
            <a:endParaRPr lang="en-US" kern="100" dirty="0">
              <a:effectLst/>
            </a:endParaRPr>
          </a:p>
          <a:p>
            <a:r>
              <a:rPr lang="en-US" kern="100" dirty="0">
                <a:effectLst/>
                <a:ea typeface="Calibri" panose="020F0502020204030204" pitchFamily="34" charset="0"/>
              </a:rPr>
              <a:t>wiki08301864000609</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26</a:t>
            </a:fld>
            <a:endParaRPr lang="en-US"/>
          </a:p>
        </p:txBody>
      </p:sp>
    </p:spTree>
    <p:extLst>
      <p:ext uri="{BB962C8B-B14F-4D97-AF65-F5344CB8AC3E}">
        <p14:creationId xmlns:p14="http://schemas.microsoft.com/office/powerpoint/2010/main" val="29848135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word used here for “lion” (Heb. </a:t>
            </a:r>
            <a:r>
              <a:rPr lang="en-US" i="1" dirty="0" err="1"/>
              <a:t>aryeh</a:t>
            </a:r>
            <a:r>
              <a:rPr lang="en-US" dirty="0"/>
              <a:t>, </a:t>
            </a:r>
            <a:r>
              <a:rPr lang="he-IL" sz="1200" kern="1200" dirty="0">
                <a:solidFill>
                  <a:schemeClr val="tx1"/>
                </a:solidFill>
                <a:effectLst/>
                <a:latin typeface="+mn-lt"/>
                <a:ea typeface="+mn-ea"/>
                <a:cs typeface="+mn-cs"/>
              </a:rPr>
              <a:t>אַרְיֵה</a:t>
            </a:r>
            <a:r>
              <a:rPr lang="en-US" sz="1200" kern="1200" dirty="0">
                <a:solidFill>
                  <a:schemeClr val="tx1"/>
                </a:solidFill>
                <a:effectLst/>
                <a:latin typeface="+mn-lt"/>
                <a:ea typeface="+mn-ea"/>
                <a:cs typeface="+mn-cs"/>
              </a:rPr>
              <a:t>) is the general term (along with </a:t>
            </a:r>
            <a:r>
              <a:rPr lang="en-US" sz="1200" i="1" kern="1200" dirty="0" err="1">
                <a:solidFill>
                  <a:schemeClr val="tx1"/>
                </a:solidFill>
                <a:effectLst/>
                <a:latin typeface="+mn-lt"/>
                <a:ea typeface="+mn-ea"/>
                <a:cs typeface="+mn-cs"/>
              </a:rPr>
              <a:t>ari</a:t>
            </a:r>
            <a:r>
              <a:rPr lang="en-US" sz="1200"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אֲרִי</a:t>
            </a:r>
            <a:r>
              <a:rPr lang="en-US" sz="1200" kern="1200" dirty="0">
                <a:solidFill>
                  <a:schemeClr val="tx1"/>
                </a:solidFill>
                <a:effectLst/>
                <a:latin typeface="+mn-lt"/>
                <a:ea typeface="+mn-ea"/>
                <a:cs typeface="+mn-cs"/>
              </a:rPr>
              <a:t>) for “lion,” referring to an adult male. </a:t>
            </a:r>
            <a:r>
              <a:rPr lang="en-US" dirty="0"/>
              <a:t>The Asiatic lion was the type which roamed the Middle East in biblical times. </a:t>
            </a:r>
            <a:r>
              <a:rPr lang="en-US" sz="1200" kern="1200" dirty="0">
                <a:effectLst/>
                <a:latin typeface="+mn-lt"/>
                <a:ea typeface="+mn-ea"/>
                <a:cs typeface="+mn-cs"/>
              </a:rPr>
              <a:t>Skeletal remains of lions have been discovered in excavations at the sites of Ekron and Jaffa. This image was taken by Eric Kilby and is licensed under CC-BY-SA-2.0, via Wikimedia Commons: </a:t>
            </a:r>
            <a:r>
              <a:rPr lang="en-US" sz="1200" u="none" kern="1200" dirty="0">
                <a:effectLst/>
                <a:latin typeface="+mn-lt"/>
                <a:ea typeface="+mn-ea"/>
                <a:cs typeface="+mn-cs"/>
              </a:rPr>
              <a:t>https://commons.wikimedia.org/wiki/File:Two_Lions_Roaring_-_Closeup_(20842585554).jpg.</a:t>
            </a:r>
            <a:endParaRPr lang="en-US" u="none" baseline="0" dirty="0"/>
          </a:p>
          <a:p>
            <a:endParaRPr lang="en-US" baseline="0" dirty="0"/>
          </a:p>
          <a:p>
            <a:r>
              <a:rPr lang="en-US" sz="1200" kern="1200" dirty="0">
                <a:effectLst/>
                <a:latin typeface="+mn-lt"/>
                <a:ea typeface="+mn-ea"/>
                <a:cs typeface="+mn-cs"/>
              </a:rPr>
              <a:t>wiki091320151442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27</a:t>
            </a:fld>
            <a:endParaRPr lang="en-US"/>
          </a:p>
        </p:txBody>
      </p:sp>
    </p:spTree>
    <p:extLst>
      <p:ext uri="{BB962C8B-B14F-4D97-AF65-F5344CB8AC3E}">
        <p14:creationId xmlns:p14="http://schemas.microsoft.com/office/powerpoint/2010/main" val="1873560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mj-lt"/>
                <a:ea typeface="ＭＳ Ｐゴシック" pitchFamily="34" charset="-128"/>
              </a:rPr>
              <a:t>A thicket (Heb. </a:t>
            </a:r>
            <a:r>
              <a:rPr lang="en-US" i="1" dirty="0" err="1">
                <a:latin typeface="+mj-lt"/>
                <a:ea typeface="ＭＳ Ｐゴシック" pitchFamily="34" charset="-128"/>
              </a:rPr>
              <a:t>yaar</a:t>
            </a:r>
            <a:r>
              <a:rPr lang="en-US" dirty="0">
                <a:latin typeface="+mj-lt"/>
                <a:ea typeface="ＭＳ Ｐゴシック" pitchFamily="34" charset="-128"/>
              </a:rPr>
              <a:t>, </a:t>
            </a:r>
            <a:r>
              <a:rPr lang="he-IL" sz="1200" b="0" i="0" u="none" strike="noStrike" kern="1200" baseline="0" dirty="0">
                <a:solidFill>
                  <a:schemeClr val="tx1"/>
                </a:solidFill>
                <a:latin typeface="+mj-lt"/>
                <a:ea typeface="+mn-ea"/>
                <a:cs typeface="+mn-cs"/>
              </a:rPr>
              <a:t>יַעַר</a:t>
            </a:r>
            <a:r>
              <a:rPr lang="en-US" dirty="0">
                <a:latin typeface="+mj-lt"/>
                <a:ea typeface="ＭＳ Ｐゴシック" pitchFamily="34" charset="-128"/>
              </a:rPr>
              <a:t>) refers to an area that is dense or overgrown with vegetation. It could refer to a heavily forested area or to a thickly overgrown environment like the thickets that still persist along the Jordan River.</a:t>
            </a:r>
          </a:p>
          <a:p>
            <a:pPr eaLnBrk="1" hangingPunct="1"/>
            <a:endParaRPr lang="en-US" dirty="0">
              <a:latin typeface="+mj-lt"/>
              <a:ea typeface="ＭＳ Ｐゴシック" pitchFamily="34" charset="-128"/>
            </a:endParaRPr>
          </a:p>
          <a:p>
            <a:pPr eaLnBrk="1" hangingPunct="1"/>
            <a:r>
              <a:rPr lang="en-US" dirty="0">
                <a:latin typeface="+mj-lt"/>
                <a:ea typeface="ＭＳ Ｐゴシック" pitchFamily="34" charset="-128"/>
              </a:rPr>
              <a:t>The Jordan Rift consists of three plateaus descending from the surrounding mountains to the Jordan River. The upper terrace is known as the Ghor, and the roads, both ancient and modern, are on this level. The middle terrace is known as the Qattara and consists of a rugged marl terrain. The lowest level is known as the Zor and is the floodplain of the river. Ranging from 200 yards (183 m) to 1 mile (1.6 km) in width, the </a:t>
            </a:r>
            <a:r>
              <a:rPr lang="en-US" dirty="0" err="1">
                <a:latin typeface="+mj-lt"/>
                <a:ea typeface="ＭＳ Ｐゴシック" pitchFamily="34" charset="-128"/>
              </a:rPr>
              <a:t>Zor</a:t>
            </a:r>
            <a:r>
              <a:rPr lang="en-US" dirty="0">
                <a:latin typeface="+mj-lt"/>
                <a:ea typeface="ＭＳ Ｐゴシック" pitchFamily="34" charset="-128"/>
              </a:rPr>
              <a:t> has thickly overgrown since antiquity. Especially prevalent in this growth are tamarisk, willow, and Euphrates poplar. Consequently, wild animals have found refuge in this area. Nineteenth-century explorers reported seeing lions, tigers, bears, hyenas, jackals, and otters in this environment.</a:t>
            </a:r>
          </a:p>
          <a:p>
            <a:pPr eaLnBrk="1" hangingPunct="1"/>
            <a:endParaRPr lang="en-US" dirty="0">
              <a:latin typeface="+mj-lt"/>
              <a:ea typeface="ＭＳ Ｐゴシック" pitchFamily="34" charset="-128"/>
            </a:endParaRPr>
          </a:p>
          <a:p>
            <a:pPr eaLnBrk="1" hangingPunct="1"/>
            <a:r>
              <a:rPr lang="en-US" dirty="0">
                <a:latin typeface="+mj-lt"/>
                <a:ea typeface="ＭＳ Ｐゴシック" pitchFamily="34" charset="-128"/>
              </a:rPr>
              <a:t>tb060303276</a:t>
            </a:r>
          </a:p>
        </p:txBody>
      </p:sp>
      <p:sp>
        <p:nvSpPr>
          <p:cNvPr id="4" name="Slide Number Placeholder 3"/>
          <p:cNvSpPr>
            <a:spLocks noGrp="1"/>
          </p:cNvSpPr>
          <p:nvPr>
            <p:ph type="sldNum" sz="quarter" idx="10"/>
          </p:nvPr>
        </p:nvSpPr>
        <p:spPr/>
        <p:txBody>
          <a:bodyPr/>
          <a:lstStyle/>
          <a:p>
            <a:fld id="{4E4946A3-FD68-4E77-9DEF-1E7536A4AD96}" type="slidenum">
              <a:rPr lang="en-US" smtClean="0"/>
              <a:t>28</a:t>
            </a:fld>
            <a:endParaRPr lang="en-US"/>
          </a:p>
        </p:txBody>
      </p:sp>
    </p:spTree>
    <p:extLst>
      <p:ext uri="{BB962C8B-B14F-4D97-AF65-F5344CB8AC3E}">
        <p14:creationId xmlns:p14="http://schemas.microsoft.com/office/powerpoint/2010/main" val="18017102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latin typeface="+mj-lt"/>
                <a:ea typeface="ＭＳ Ｐゴシック" pitchFamily="34" charset="-128"/>
              </a:rPr>
              <a:t>There are a number of references in the Hebrew Bible to the thickets of the Jordan, and a number of them feature lions.</a:t>
            </a: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Jeremiah 12:5 (ESV): “If you have raced with men on foot, and they have wearied you, how will you compete with horses? And if in a safe land you are so trusting, what will you do in the </a:t>
            </a:r>
            <a:r>
              <a:rPr lang="en-US" sz="1200" b="1" dirty="0">
                <a:latin typeface="+mj-lt"/>
                <a:ea typeface="ＭＳ Ｐゴシック" pitchFamily="34" charset="-128"/>
              </a:rPr>
              <a:t>thicket of the Jordan</a:t>
            </a:r>
            <a:r>
              <a:rPr lang="en-US" sz="1200" dirty="0">
                <a:latin typeface="+mj-lt"/>
                <a:ea typeface="ＭＳ Ｐゴシック" pitchFamily="34" charset="-128"/>
              </a:rPr>
              <a:t>?”</a:t>
            </a: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Jeremiah 49:19 (ESV): “Behold, like a lion coming up from the </a:t>
            </a:r>
            <a:r>
              <a:rPr lang="en-US" sz="1200" b="1" dirty="0">
                <a:latin typeface="+mj-lt"/>
                <a:ea typeface="ＭＳ Ｐゴシック" pitchFamily="34" charset="-128"/>
              </a:rPr>
              <a:t>jungle of the Jordan</a:t>
            </a:r>
            <a:r>
              <a:rPr lang="en-US" sz="1200" dirty="0">
                <a:latin typeface="+mj-lt"/>
                <a:ea typeface="ＭＳ Ｐゴシック" pitchFamily="34" charset="-128"/>
              </a:rPr>
              <a:t> against a perennial pasture, I will suddenly make him run away from her. And I will appoint over her whomever I choose. For who is like me? Who will summon me? What shepherd can stand before me?” (cf. </a:t>
            </a:r>
            <a:r>
              <a:rPr lang="en-US" sz="1200" dirty="0" err="1">
                <a:latin typeface="+mj-lt"/>
                <a:ea typeface="ＭＳ Ｐゴシック" pitchFamily="34" charset="-128"/>
              </a:rPr>
              <a:t>Jer</a:t>
            </a:r>
            <a:r>
              <a:rPr lang="en-US" sz="1200" baseline="0" dirty="0">
                <a:latin typeface="+mj-lt"/>
                <a:ea typeface="ＭＳ Ｐゴシック" pitchFamily="34" charset="-128"/>
              </a:rPr>
              <a:t> 50:44)</a:t>
            </a:r>
            <a:endParaRPr lang="en-US" sz="1200" dirty="0">
              <a:latin typeface="+mj-lt"/>
              <a:ea typeface="ＭＳ Ｐゴシック" pitchFamily="34" charset="-128"/>
            </a:endParaRP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Zechariah 11:3 (ESV): “The sound of the wail of the shepherds, for their glory is ruined! The sound of the roar of the lions, for the </a:t>
            </a:r>
            <a:r>
              <a:rPr lang="en-US" sz="1200" b="1" dirty="0">
                <a:latin typeface="+mj-lt"/>
                <a:ea typeface="ＭＳ Ｐゴシック" pitchFamily="34" charset="-128"/>
              </a:rPr>
              <a:t>thicket of the Jordan</a:t>
            </a:r>
            <a:r>
              <a:rPr lang="en-US" sz="1200" dirty="0">
                <a:latin typeface="+mj-lt"/>
                <a:ea typeface="ＭＳ Ｐゴシック" pitchFamily="34" charset="-128"/>
              </a:rPr>
              <a:t> is ruined!”</a:t>
            </a: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tb060303246</a:t>
            </a:r>
          </a:p>
        </p:txBody>
      </p:sp>
      <p:sp>
        <p:nvSpPr>
          <p:cNvPr id="4" name="Slide Number Placeholder 3"/>
          <p:cNvSpPr>
            <a:spLocks noGrp="1"/>
          </p:cNvSpPr>
          <p:nvPr>
            <p:ph type="sldNum" sz="quarter" idx="10"/>
          </p:nvPr>
        </p:nvSpPr>
        <p:spPr/>
        <p:txBody>
          <a:bodyPr/>
          <a:lstStyle/>
          <a:p>
            <a:fld id="{4E4946A3-FD68-4E77-9DEF-1E7536A4AD96}" type="slidenum">
              <a:rPr lang="en-US" smtClean="0"/>
              <a:t>29</a:t>
            </a:fld>
            <a:endParaRPr lang="en-US"/>
          </a:p>
        </p:txBody>
      </p:sp>
    </p:spTree>
    <p:extLst>
      <p:ext uri="{BB962C8B-B14F-4D97-AF65-F5344CB8AC3E}">
        <p14:creationId xmlns:p14="http://schemas.microsoft.com/office/powerpoint/2010/main" val="2099369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F460B-41EE-6C96-6469-B2352170F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D28AD-ACD5-6F5F-8366-D1AE15F40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7A1D8-0425-A7BC-9148-997E9554E8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One of the most surprising</a:t>
            </a:r>
            <a:r>
              <a:rPr lang="en-US" sz="1200" baseline="0" dirty="0"/>
              <a:t> feature of Amos’s prophetic career is that it was devoted to Israel and not his native Judah. </a:t>
            </a:r>
            <a:r>
              <a:rPr lang="en-US" dirty="0"/>
              <a:t>This figurine was photographed at the Museum of Fine Arts of Lyon. </a:t>
            </a:r>
            <a:r>
              <a:rPr lang="en-US" sz="1200" kern="1200" dirty="0">
                <a:solidFill>
                  <a:schemeClr val="tx1"/>
                </a:solidFill>
                <a:effectLst/>
                <a:latin typeface="+mn-lt"/>
                <a:ea typeface="+mn-ea"/>
                <a:cs typeface="+mn-cs"/>
              </a:rPr>
              <a:t>This image comes from Marie-Lan Nguyen and is licensed under CC BY 3.0, via Wikimedia Commons: https://commons.wikimedia.org/wiki/File:New_Comedy_actor_MBA_Lyon_E272-54.jpg.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wiki201022004050557</a:t>
            </a:r>
            <a:endParaRPr lang="en-US" dirty="0"/>
          </a:p>
        </p:txBody>
      </p:sp>
      <p:sp>
        <p:nvSpPr>
          <p:cNvPr id="4" name="Slide Number Placeholder 3">
            <a:extLst>
              <a:ext uri="{FF2B5EF4-FFF2-40B4-BE49-F238E27FC236}">
                <a16:creationId xmlns:a16="http://schemas.microsoft.com/office/drawing/2014/main" id="{80498A3E-1B45-DE63-D91D-2D6063F451C5}"/>
              </a:ext>
            </a:extLst>
          </p:cNvPr>
          <p:cNvSpPr>
            <a:spLocks noGrp="1"/>
          </p:cNvSpPr>
          <p:nvPr>
            <p:ph type="sldNum" sz="quarter" idx="10"/>
          </p:nvPr>
        </p:nvSpPr>
        <p:spPr/>
        <p:txBody>
          <a:bodyPr/>
          <a:lstStyle/>
          <a:p>
            <a:fld id="{4E4946A3-FD68-4E77-9DEF-1E7536A4AD96}" type="slidenum">
              <a:rPr lang="en-US" smtClean="0"/>
              <a:t>3</a:t>
            </a:fld>
            <a:endParaRPr lang="en-US"/>
          </a:p>
        </p:txBody>
      </p:sp>
    </p:spTree>
    <p:extLst>
      <p:ext uri="{BB962C8B-B14F-4D97-AF65-F5344CB8AC3E}">
        <p14:creationId xmlns:p14="http://schemas.microsoft.com/office/powerpoint/2010/main" val="4034787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sandstone relief was photographed at the Roads of Arabia exhibit at Nelson-Atkins Museum of Art.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adr1405297903</a:t>
            </a:r>
          </a:p>
        </p:txBody>
      </p:sp>
      <p:sp>
        <p:nvSpPr>
          <p:cNvPr id="4" name="Slide Number Placeholder 3"/>
          <p:cNvSpPr>
            <a:spLocks noGrp="1"/>
          </p:cNvSpPr>
          <p:nvPr>
            <p:ph type="sldNum" sz="quarter" idx="10"/>
          </p:nvPr>
        </p:nvSpPr>
        <p:spPr/>
        <p:txBody>
          <a:bodyPr/>
          <a:lstStyle/>
          <a:p>
            <a:fld id="{4E4946A3-FD68-4E77-9DEF-1E7536A4AD96}" type="slidenum">
              <a:rPr lang="en-US" smtClean="0"/>
              <a:t>30</a:t>
            </a:fld>
            <a:endParaRPr lang="en-US"/>
          </a:p>
        </p:txBody>
      </p:sp>
    </p:spTree>
    <p:extLst>
      <p:ext uri="{BB962C8B-B14F-4D97-AF65-F5344CB8AC3E}">
        <p14:creationId xmlns:p14="http://schemas.microsoft.com/office/powerpoint/2010/main" val="21314854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1200" dirty="0">
                <a:solidFill>
                  <a:schemeClr val="tx1"/>
                </a:solidFill>
                <a:effectLst/>
              </a:rPr>
              <a:t>This image was taken by Luca </a:t>
            </a:r>
            <a:r>
              <a:rPr lang="en-US" kern="1200" dirty="0" err="1">
                <a:solidFill>
                  <a:schemeClr val="tx1"/>
                </a:solidFill>
                <a:effectLst/>
              </a:rPr>
              <a:t>Galuzzi</a:t>
            </a:r>
            <a:r>
              <a:rPr lang="en-US" kern="1200" dirty="0">
                <a:solidFill>
                  <a:schemeClr val="tx1"/>
                </a:solidFill>
                <a:effectLst/>
              </a:rPr>
              <a:t> and is licensed under CC-BY-SA-2.5, via Wikimedia Commons: </a:t>
            </a:r>
            <a:r>
              <a:rPr lang="en-US" u="none" kern="1200" dirty="0">
                <a:solidFill>
                  <a:schemeClr val="tx1"/>
                </a:solidFill>
                <a:effectLst/>
              </a:rPr>
              <a:t>https://commons.wikimedia.org/wiki/File:Male_Lion_and_Cub_Chitwa_South_Africa_Luca_Galuzzi_2004.JPG.</a:t>
            </a:r>
            <a:endParaRPr lang="en-US" b="0" u="none" dirty="0"/>
          </a:p>
          <a:p>
            <a:endParaRPr lang="en-US" b="0" dirty="0"/>
          </a:p>
          <a:p>
            <a:r>
              <a:rPr lang="en-US" b="0" dirty="0"/>
              <a:t>wiki0706200485169</a:t>
            </a:r>
          </a:p>
        </p:txBody>
      </p:sp>
      <p:sp>
        <p:nvSpPr>
          <p:cNvPr id="4" name="Slide Number Placeholder 3"/>
          <p:cNvSpPr>
            <a:spLocks noGrp="1"/>
          </p:cNvSpPr>
          <p:nvPr>
            <p:ph type="sldNum" sz="quarter" idx="10"/>
          </p:nvPr>
        </p:nvSpPr>
        <p:spPr/>
        <p:txBody>
          <a:bodyPr/>
          <a:lstStyle/>
          <a:p>
            <a:fld id="{4E4946A3-FD68-4E77-9DEF-1E7536A4AD96}" type="slidenum">
              <a:rPr lang="en-US" smtClean="0"/>
              <a:t>31</a:t>
            </a:fld>
            <a:endParaRPr lang="en-US"/>
          </a:p>
        </p:txBody>
      </p:sp>
    </p:spTree>
    <p:extLst>
      <p:ext uri="{BB962C8B-B14F-4D97-AF65-F5344CB8AC3E}">
        <p14:creationId xmlns:p14="http://schemas.microsoft.com/office/powerpoint/2010/main" val="571279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8CF2D-2FCC-BFEC-FF06-A55B51814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C5775-8150-0367-D6AB-C9CCF0993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863331-1B1F-DF7D-4898-E80CA991770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Charles J. Sharp and is licensed under CC BY-SA 4.0, via Wikimedia Commons: https://commons.wikimedia.org/wiki/File:Lion_(Panthera_leo)_female_4_cubs_4m_male_2yr_eland_2.jpg.</a:t>
            </a:r>
          </a:p>
          <a:p>
            <a:endParaRPr lang="en-US"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wiki110214547236481559</a:t>
            </a:r>
            <a:endParaRPr lang="en-US" b="0" dirty="0"/>
          </a:p>
        </p:txBody>
      </p:sp>
      <p:sp>
        <p:nvSpPr>
          <p:cNvPr id="4" name="Slide Number Placeholder 3">
            <a:extLst>
              <a:ext uri="{FF2B5EF4-FFF2-40B4-BE49-F238E27FC236}">
                <a16:creationId xmlns:a16="http://schemas.microsoft.com/office/drawing/2014/main" id="{DDFEAF5D-D988-81B9-6E81-42995E74907D}"/>
              </a:ext>
            </a:extLst>
          </p:cNvPr>
          <p:cNvSpPr>
            <a:spLocks noGrp="1"/>
          </p:cNvSpPr>
          <p:nvPr>
            <p:ph type="sldNum" sz="quarter" idx="10"/>
          </p:nvPr>
        </p:nvSpPr>
        <p:spPr/>
        <p:txBody>
          <a:bodyPr/>
          <a:lstStyle/>
          <a:p>
            <a:fld id="{4E4946A3-FD68-4E77-9DEF-1E7536A4AD96}" type="slidenum">
              <a:rPr lang="en-US" smtClean="0"/>
              <a:t>32</a:t>
            </a:fld>
            <a:endParaRPr lang="en-US"/>
          </a:p>
        </p:txBody>
      </p:sp>
    </p:spTree>
    <p:extLst>
      <p:ext uri="{BB962C8B-B14F-4D97-AF65-F5344CB8AC3E}">
        <p14:creationId xmlns:p14="http://schemas.microsoft.com/office/powerpoint/2010/main" val="12011716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photograph was taken at the Ramat Gan Safari in Tel Aviv.</a:t>
            </a:r>
            <a:endParaRPr lang="en-US" dirty="0"/>
          </a:p>
          <a:p>
            <a:endParaRPr lang="en-US" dirty="0"/>
          </a:p>
          <a:p>
            <a:r>
              <a:rPr lang="en-US" dirty="0"/>
              <a:t>tb121404739c</a:t>
            </a:r>
          </a:p>
        </p:txBody>
      </p:sp>
      <p:sp>
        <p:nvSpPr>
          <p:cNvPr id="4" name="Slide Number Placeholder 3"/>
          <p:cNvSpPr>
            <a:spLocks noGrp="1"/>
          </p:cNvSpPr>
          <p:nvPr>
            <p:ph type="sldNum" sz="quarter" idx="10"/>
          </p:nvPr>
        </p:nvSpPr>
        <p:spPr/>
        <p:txBody>
          <a:bodyPr/>
          <a:lstStyle/>
          <a:p>
            <a:fld id="{4E4946A3-FD68-4E77-9DEF-1E7536A4AD96}" type="slidenum">
              <a:rPr lang="en-US" smtClean="0"/>
              <a:t>33</a:t>
            </a:fld>
            <a:endParaRPr lang="en-US"/>
          </a:p>
        </p:txBody>
      </p:sp>
    </p:spTree>
    <p:extLst>
      <p:ext uri="{BB962C8B-B14F-4D97-AF65-F5344CB8AC3E}">
        <p14:creationId xmlns:p14="http://schemas.microsoft.com/office/powerpoint/2010/main" val="1251657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34</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dirty="0"/>
              <a:t>This painted relief wall fragment depicts Egyptian men using a net to trap waterfowl in a marshy area. It was photographed at the Art Institute of Chicago.</a:t>
            </a:r>
          </a:p>
          <a:p>
            <a:endParaRPr lang="en-US" sz="1200" dirty="0"/>
          </a:p>
          <a:p>
            <a:r>
              <a:rPr lang="en-US" sz="1200" dirty="0"/>
              <a:t>adr110810291</a:t>
            </a:r>
            <a:endParaRPr lang="en-US" dirty="0"/>
          </a:p>
        </p:txBody>
      </p:sp>
    </p:spTree>
    <p:extLst>
      <p:ext uri="{BB962C8B-B14F-4D97-AF65-F5344CB8AC3E}">
        <p14:creationId xmlns:p14="http://schemas.microsoft.com/office/powerpoint/2010/main" val="470576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dirty="0"/>
              <a:t>This</a:t>
            </a:r>
            <a:r>
              <a:rPr lang="en-US" sz="1200" i="0" baseline="0" dirty="0"/>
              <a:t> tomb painting depicts a seated man trapping waterfowl. Note that he has concealed himself behind a reed wall in order to keep from frightening his prey. This wall painting was photographed in the tomb of </a:t>
            </a:r>
            <a:r>
              <a:rPr lang="en-US" sz="1200" i="0" baseline="0" dirty="0" err="1"/>
              <a:t>Khnumhotep</a:t>
            </a:r>
            <a:r>
              <a:rPr lang="en-US" sz="1200" i="0" baseline="0" dirty="0"/>
              <a:t> II at </a:t>
            </a:r>
            <a:r>
              <a:rPr lang="en-US" sz="1200" i="0" baseline="0" dirty="0" err="1"/>
              <a:t>Beni</a:t>
            </a:r>
            <a:r>
              <a:rPr lang="en-US" sz="1200" i="0" baseline="0" dirty="0"/>
              <a:t> Hasan in Egypt.</a:t>
            </a:r>
            <a:endParaRPr lang="en-US" sz="1200" i="0" dirty="0"/>
          </a:p>
          <a:p>
            <a:endParaRPr lang="en-US" sz="1200" dirty="0"/>
          </a:p>
          <a:p>
            <a:r>
              <a:rPr lang="en-US" dirty="0"/>
              <a:t>adr1603247514</a:t>
            </a:r>
          </a:p>
        </p:txBody>
      </p:sp>
      <p:sp>
        <p:nvSpPr>
          <p:cNvPr id="4" name="Slide Number Placeholder 3"/>
          <p:cNvSpPr>
            <a:spLocks noGrp="1"/>
          </p:cNvSpPr>
          <p:nvPr>
            <p:ph type="sldNum" sz="quarter" idx="10"/>
          </p:nvPr>
        </p:nvSpPr>
        <p:spPr/>
        <p:txBody>
          <a:bodyPr/>
          <a:lstStyle/>
          <a:p>
            <a:fld id="{4E4946A3-FD68-4E77-9DEF-1E7536A4AD96}" type="slidenum">
              <a:rPr lang="en-US" smtClean="0"/>
              <a:t>35</a:t>
            </a:fld>
            <a:endParaRPr lang="en-US"/>
          </a:p>
        </p:txBody>
      </p:sp>
    </p:spTree>
    <p:extLst>
      <p:ext uri="{BB962C8B-B14F-4D97-AF65-F5344CB8AC3E}">
        <p14:creationId xmlns:p14="http://schemas.microsoft.com/office/powerpoint/2010/main" val="2563652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Public domain, from the New York Public Library, </a:t>
            </a:r>
            <a:r>
              <a:rPr lang="en-US" dirty="0"/>
              <a:t>https://digitalcollections.nypl.org/items/510d47d9-47c1-a3d9-e040-e00a18064a99.</a:t>
            </a:r>
          </a:p>
          <a:p>
            <a:endParaRPr lang="en-US" dirty="0"/>
          </a:p>
          <a:p>
            <a:r>
              <a:rPr lang="en-US" dirty="0"/>
              <a:t>nypl425561</a:t>
            </a:r>
          </a:p>
        </p:txBody>
      </p:sp>
      <p:sp>
        <p:nvSpPr>
          <p:cNvPr id="4" name="Slide Number Placeholder 3"/>
          <p:cNvSpPr>
            <a:spLocks noGrp="1"/>
          </p:cNvSpPr>
          <p:nvPr>
            <p:ph type="sldNum" sz="quarter" idx="10"/>
          </p:nvPr>
        </p:nvSpPr>
        <p:spPr/>
        <p:txBody>
          <a:bodyPr/>
          <a:lstStyle/>
          <a:p>
            <a:fld id="{4E4946A3-FD68-4E77-9DEF-1E7536A4AD96}" type="slidenum">
              <a:rPr lang="en-US" smtClean="0"/>
              <a:t>36</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Assyrians</a:t>
            </a:r>
            <a:r>
              <a:rPr lang="en-US" baseline="0" dirty="0"/>
              <a:t> trapped a variety of animals, including large and dangerous animals like lions. It is not known how all of their snares and traps worked, but even children can learn to set a spring-loaded snare using a branch or sapling as a spring. Such devices are typically triggered by the movement of an animal, so it would be expected that they would not be sprung unless disturbed by an animal.</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relief depicts royal servants with a variety of traps and nets, and materials to secure them. </a:t>
            </a:r>
            <a:r>
              <a:rPr lang="en-US" dirty="0"/>
              <a:t>This relief comes from the North Palace of Ashurbanipal at Nineveh. It was photographed</a:t>
            </a:r>
            <a:r>
              <a:rPr lang="en-US" baseline="0" dirty="0"/>
              <a:t> at the British Museum.</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cm170512473</a:t>
            </a:r>
          </a:p>
        </p:txBody>
      </p:sp>
      <p:sp>
        <p:nvSpPr>
          <p:cNvPr id="4" name="Slide Number Placeholder 3"/>
          <p:cNvSpPr>
            <a:spLocks noGrp="1"/>
          </p:cNvSpPr>
          <p:nvPr>
            <p:ph type="sldNum" sz="quarter" idx="10"/>
          </p:nvPr>
        </p:nvSpPr>
        <p:spPr/>
        <p:txBody>
          <a:bodyPr/>
          <a:lstStyle/>
          <a:p>
            <a:fld id="{4E4946A3-FD68-4E77-9DEF-1E7536A4AD96}" type="slidenum">
              <a:rPr lang="en-US" smtClean="0"/>
              <a:t>37</a:t>
            </a:fld>
            <a:endParaRPr lang="en-US"/>
          </a:p>
        </p:txBody>
      </p:sp>
    </p:spTree>
    <p:extLst>
      <p:ext uri="{BB962C8B-B14F-4D97-AF65-F5344CB8AC3E}">
        <p14:creationId xmlns:p14="http://schemas.microsoft.com/office/powerpoint/2010/main" val="15241679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8D42E-247F-C4FF-8D87-EE0F084492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E98EC-C61D-B2D8-6528-155506C872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77D116-855A-A9DD-E53C-E598BE1B4BC4}"/>
              </a:ext>
            </a:extLst>
          </p:cNvPr>
          <p:cNvSpPr>
            <a:spLocks noGrp="1"/>
          </p:cNvSpPr>
          <p:nvPr>
            <p:ph type="body" idx="1"/>
          </p:nvPr>
        </p:nvSpPr>
        <p:spPr/>
        <p:txBody>
          <a:bodyPr/>
          <a:lstStyle/>
          <a:p>
            <a:r>
              <a:rPr lang="en-US" dirty="0"/>
              <a:t>This relief depicts Assyrian men returning from a lion hunt, carrying back additional animals including a rabbit. A small snare is one of the most likely contraptions to have been used to catch such a creature. </a:t>
            </a:r>
          </a:p>
          <a:p>
            <a:endParaRPr lang="en-US" dirty="0"/>
          </a:p>
          <a:p>
            <a:r>
              <a:rPr lang="en-US" dirty="0"/>
              <a:t>This relief was photographed at the British Museum. </a:t>
            </a:r>
            <a:r>
              <a:rPr lang="en-US" sz="1200" kern="1200" dirty="0">
                <a:solidFill>
                  <a:schemeClr val="tx1"/>
                </a:solidFill>
                <a:effectLst/>
                <a:latin typeface="+mn-lt"/>
                <a:ea typeface="+mn-ea"/>
                <a:cs typeface="+mn-cs"/>
              </a:rPr>
              <a:t>This image comes from Osama </a:t>
            </a:r>
            <a:r>
              <a:rPr lang="en-US" sz="1200" kern="1200" dirty="0" err="1">
                <a:solidFill>
                  <a:schemeClr val="tx1"/>
                </a:solidFill>
                <a:effectLst/>
                <a:latin typeface="+mn-lt"/>
                <a:ea typeface="+mn-ea"/>
                <a:cs typeface="+mn-cs"/>
              </a:rPr>
              <a:t>Shukir</a:t>
            </a:r>
            <a:r>
              <a:rPr lang="en-US" sz="1200" kern="1200" dirty="0">
                <a:solidFill>
                  <a:schemeClr val="tx1"/>
                </a:solidFill>
                <a:effectLst/>
                <a:latin typeface="+mn-lt"/>
                <a:ea typeface="+mn-ea"/>
                <a:cs typeface="+mn-cs"/>
              </a:rPr>
              <a:t> Muhammed Amin and is licensed under CC BY-SA 4.0, via Wikimedia Commons: https://commons.wikimedia.org/wiki/File:Detail._Ashurbanipal%27s_men_after_returning_from_the_hunt,_carrying_a_bird_and_a_hare._Alabaster-bas_relief._From_Room_R,_North_Palace_at_Nineveh,_Iraq._645-635_BCE._British_Museum,_London.jpg.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wiki01291442882848292</a:t>
            </a:r>
            <a:endParaRPr lang="en-US" dirty="0"/>
          </a:p>
        </p:txBody>
      </p:sp>
      <p:sp>
        <p:nvSpPr>
          <p:cNvPr id="4" name="Slide Number Placeholder 3">
            <a:extLst>
              <a:ext uri="{FF2B5EF4-FFF2-40B4-BE49-F238E27FC236}">
                <a16:creationId xmlns:a16="http://schemas.microsoft.com/office/drawing/2014/main" id="{DBE6C41B-88A6-81FE-C246-C54C94F7664E}"/>
              </a:ext>
            </a:extLst>
          </p:cNvPr>
          <p:cNvSpPr>
            <a:spLocks noGrp="1"/>
          </p:cNvSpPr>
          <p:nvPr>
            <p:ph type="sldNum" sz="quarter" idx="10"/>
          </p:nvPr>
        </p:nvSpPr>
        <p:spPr/>
        <p:txBody>
          <a:bodyPr/>
          <a:lstStyle/>
          <a:p>
            <a:fld id="{4E4946A3-FD68-4E77-9DEF-1E7536A4AD96}" type="slidenum">
              <a:rPr lang="en-US" smtClean="0"/>
              <a:t>38</a:t>
            </a:fld>
            <a:endParaRPr lang="en-US"/>
          </a:p>
        </p:txBody>
      </p:sp>
    </p:spTree>
    <p:extLst>
      <p:ext uri="{BB962C8B-B14F-4D97-AF65-F5344CB8AC3E}">
        <p14:creationId xmlns:p14="http://schemas.microsoft.com/office/powerpoint/2010/main" val="24681264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photograph was taken at the tabernacle model at </a:t>
            </a:r>
            <a:r>
              <a:rPr lang="en-US" dirty="0" err="1"/>
              <a:t>Timna</a:t>
            </a:r>
            <a:r>
              <a:rPr lang="en-US" dirty="0"/>
              <a:t> Park in southern Israel.</a:t>
            </a:r>
          </a:p>
          <a:p>
            <a:endParaRPr lang="en-US" dirty="0"/>
          </a:p>
          <a:p>
            <a:r>
              <a:rPr lang="en-US" dirty="0"/>
              <a:t>tb052201370</a:t>
            </a:r>
          </a:p>
        </p:txBody>
      </p:sp>
      <p:sp>
        <p:nvSpPr>
          <p:cNvPr id="4" name="Slide Number Placeholder 3"/>
          <p:cNvSpPr>
            <a:spLocks noGrp="1"/>
          </p:cNvSpPr>
          <p:nvPr>
            <p:ph type="sldNum" sz="quarter" idx="10"/>
          </p:nvPr>
        </p:nvSpPr>
        <p:spPr/>
        <p:txBody>
          <a:bodyPr/>
          <a:lstStyle/>
          <a:p>
            <a:fld id="{4E4946A3-FD68-4E77-9DEF-1E7536A4AD96}" type="slidenum">
              <a:rPr lang="en-US" smtClean="0"/>
              <a:t>39</a:t>
            </a:fld>
            <a:endParaRPr lang="en-US"/>
          </a:p>
        </p:txBody>
      </p:sp>
    </p:spTree>
    <p:extLst>
      <p:ext uri="{BB962C8B-B14F-4D97-AF65-F5344CB8AC3E}">
        <p14:creationId xmlns:p14="http://schemas.microsoft.com/office/powerpoint/2010/main" val="2041341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believed to be the area where the Israelites lived prior to the exodus.</a:t>
            </a:r>
          </a:p>
          <a:p>
            <a:endParaRPr lang="en-US" dirty="0"/>
          </a:p>
          <a:p>
            <a:r>
              <a:rPr lang="en-US" dirty="0"/>
              <a:t>tb010605737</a:t>
            </a:r>
          </a:p>
        </p:txBody>
      </p:sp>
      <p:sp>
        <p:nvSpPr>
          <p:cNvPr id="4" name="Slide Number Placeholder 3"/>
          <p:cNvSpPr>
            <a:spLocks noGrp="1"/>
          </p:cNvSpPr>
          <p:nvPr>
            <p:ph type="sldNum" sz="quarter" idx="10"/>
          </p:nvPr>
        </p:nvSpPr>
        <p:spPr/>
        <p:txBody>
          <a:bodyPr/>
          <a:lstStyle/>
          <a:p>
            <a:fld id="{4E4946A3-FD68-4E77-9DEF-1E7536A4AD96}" type="slidenum">
              <a:rPr lang="en-US" smtClean="0"/>
              <a:t>4</a:t>
            </a:fld>
            <a:endParaRPr lang="en-US"/>
          </a:p>
        </p:txBody>
      </p:sp>
    </p:spTree>
    <p:extLst>
      <p:ext uri="{BB962C8B-B14F-4D97-AF65-F5344CB8AC3E}">
        <p14:creationId xmlns:p14="http://schemas.microsoft.com/office/powerpoint/2010/main" val="8711469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40</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baseline="0" dirty="0"/>
              <a:t>This tomb painting of a man blowing a trumpet was photographed in the burial caves at Maresha, a Late Hellenistic site in the Shephelah of Judah.</a:t>
            </a:r>
            <a:endParaRPr lang="en-US" sz="1200" dirty="0"/>
          </a:p>
          <a:p>
            <a:endParaRPr lang="en-US" sz="1200" dirty="0"/>
          </a:p>
          <a:p>
            <a:r>
              <a:rPr lang="en-US" dirty="0"/>
              <a:t>mjb1902271378</a:t>
            </a:r>
          </a:p>
        </p:txBody>
      </p:sp>
    </p:spTree>
    <p:extLst>
      <p:ext uri="{BB962C8B-B14F-4D97-AF65-F5344CB8AC3E}">
        <p14:creationId xmlns:p14="http://schemas.microsoft.com/office/powerpoint/2010/main" val="15516505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masks portrayed on this Roman sarcophagus illustrate a sense of fear, dread, or dismay. This artifact was discovered at the Baths of Diocletian in Rome and was photographed at the National Museum of Rome. </a:t>
            </a:r>
            <a:r>
              <a:rPr lang="en-US" kern="100" dirty="0">
                <a:effectLst/>
                <a:ea typeface="Calibri" panose="020F0502020204030204" pitchFamily="34" charset="0"/>
              </a:rPr>
              <a:t>This image comes from Carol </a:t>
            </a:r>
            <a:r>
              <a:rPr lang="en-US" kern="100" dirty="0" err="1">
                <a:effectLst/>
                <a:ea typeface="Calibri" panose="020F0502020204030204" pitchFamily="34" charset="0"/>
              </a:rPr>
              <a:t>Raddato</a:t>
            </a:r>
            <a:r>
              <a:rPr lang="en-US" kern="100" dirty="0">
                <a:effectLst/>
                <a:ea typeface="Calibri" panose="020F0502020204030204" pitchFamily="34" charset="0"/>
              </a:rPr>
              <a:t> and is licensed under CC BY-SA 2.0, via Wikimedia Commons: https://commons.wikimedia.org/wiki/File:Detail_of_a_sarcophagus_decorated_with_tragic_masks,_150-160_AD,_National_Museum_of_Rome,_Baths_of_Diocletian_(13271446864).jpg.</a:t>
            </a:r>
          </a:p>
          <a:p>
            <a:endParaRPr lang="en-US" kern="100" dirty="0">
              <a:effectLst/>
            </a:endParaRPr>
          </a:p>
          <a:p>
            <a:r>
              <a:rPr lang="en-US" kern="100" dirty="0">
                <a:effectLst/>
                <a:ea typeface="Calibri" panose="020F0502020204030204" pitchFamily="34" charset="0"/>
              </a:rPr>
              <a:t>wiki020914135149281229</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41</a:t>
            </a:fld>
            <a:endParaRPr lang="en-US"/>
          </a:p>
        </p:txBody>
      </p:sp>
    </p:spTree>
    <p:extLst>
      <p:ext uri="{BB962C8B-B14F-4D97-AF65-F5344CB8AC3E}">
        <p14:creationId xmlns:p14="http://schemas.microsoft.com/office/powerpoint/2010/main" val="8517147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dirty="0">
                <a:solidFill>
                  <a:srgbClr val="000000"/>
                </a:solidFill>
                <a:latin typeface="Calibri"/>
              </a:rPr>
              <a:t>The idea of disaster in a city is illustrated here by a depiction of an Assyrian siege. One of the defenders, pierced by an arrow, can be seen falling headlong to his death at the foot of the city wall. Others who are stationed on the city wall hold up their hands in a gesture of helplessness. </a:t>
            </a:r>
          </a:p>
          <a:p>
            <a:pPr>
              <a:defRPr/>
            </a:pPr>
            <a:endParaRPr lang="en-US" baseline="0" dirty="0">
              <a:solidFill>
                <a:srgbClr val="000000"/>
              </a:solidFill>
              <a:latin typeface="Calibri"/>
            </a:endParaRPr>
          </a:p>
          <a:p>
            <a:pPr>
              <a:defRPr/>
            </a:pPr>
            <a:r>
              <a:rPr lang="en-US" baseline="0" dirty="0">
                <a:solidFill>
                  <a:srgbClr val="000000"/>
                </a:solidFill>
                <a:latin typeface="Calibri"/>
              </a:rPr>
              <a:t>This relief comes from the central palace of Tiglath-pileser III at Nimrud. It was photographed at the Getty Villa in southern California while on loan from the British Museum.</a:t>
            </a:r>
            <a:endParaRPr lang="en-US" dirty="0">
              <a:solidFill>
                <a:srgbClr val="000000"/>
              </a:solidFill>
              <a:latin typeface="Calibri"/>
            </a:endParaRPr>
          </a:p>
          <a:p>
            <a:pPr>
              <a:defRPr/>
            </a:pPr>
            <a:endParaRPr lang="en-US" dirty="0">
              <a:solidFill>
                <a:srgbClr val="000000"/>
              </a:solidFill>
              <a:latin typeface="Calibri"/>
            </a:endParaRPr>
          </a:p>
          <a:p>
            <a:pPr>
              <a:defRPr/>
            </a:pPr>
            <a:r>
              <a:rPr lang="en-US" dirty="0"/>
              <a:t>tb100919404</a:t>
            </a:r>
            <a:endParaRPr lang="en-US" dirty="0">
              <a:solidFill>
                <a:srgbClr val="000000"/>
              </a:solidFill>
              <a:latin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42</a:t>
            </a:fld>
            <a:endParaRPr lang="en-US"/>
          </a:p>
        </p:txBody>
      </p:sp>
    </p:spTree>
    <p:extLst>
      <p:ext uri="{BB962C8B-B14F-4D97-AF65-F5344CB8AC3E}">
        <p14:creationId xmlns:p14="http://schemas.microsoft.com/office/powerpoint/2010/main" val="12356677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0E8A2-0882-E901-062E-00410DE1F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A1298-903A-957C-DF3F-A1DC361FD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E3773-E5A9-97DE-D717-C820B1E9F999}"/>
              </a:ext>
            </a:extLst>
          </p:cNvPr>
          <p:cNvSpPr>
            <a:spLocks noGrp="1"/>
          </p:cNvSpPr>
          <p:nvPr>
            <p:ph type="body" idx="1"/>
          </p:nvPr>
        </p:nvSpPr>
        <p:spPr/>
        <p:txBody>
          <a:bodyPr/>
          <a:lstStyle/>
          <a:p>
            <a:r>
              <a:rPr lang="en-US" dirty="0"/>
              <a:t>The</a:t>
            </a:r>
            <a:r>
              <a:rPr lang="en-US" baseline="0" dirty="0"/>
              <a:t> Assyrian soldiers depicted in this relief are dismantling the defenses of a city after its conquest. Some use pickaxes and others use pry bars as they toss stones and timbers to the ground. The sculptor also depicted flames coming from the city gate and from the towers in the background. </a:t>
            </a:r>
          </a:p>
          <a:p>
            <a:endParaRPr lang="en-US" baseline="0" dirty="0"/>
          </a:p>
          <a:p>
            <a:r>
              <a:rPr lang="en-US" dirty="0"/>
              <a:t>This relief</a:t>
            </a:r>
            <a:r>
              <a:rPr lang="en-US" baseline="0" dirty="0"/>
              <a:t> </a:t>
            </a:r>
            <a:r>
              <a:rPr lang="en-US" dirty="0"/>
              <a:t>was photographed at the British Museum. </a:t>
            </a:r>
            <a:r>
              <a:rPr lang="en-US" baseline="0" dirty="0"/>
              <a:t>This image comes from </a:t>
            </a:r>
            <a:r>
              <a:rPr lang="en-US" dirty="0"/>
              <a:t>Carole </a:t>
            </a:r>
            <a:r>
              <a:rPr lang="en-US" dirty="0" err="1"/>
              <a:t>Raddato</a:t>
            </a:r>
            <a:r>
              <a:rPr lang="en-US" dirty="0"/>
              <a:t> and is licensed under</a:t>
            </a:r>
            <a:r>
              <a:rPr lang="en-US" baseline="0" dirty="0"/>
              <a:t> </a:t>
            </a:r>
            <a:r>
              <a:rPr lang="en-US" dirty="0"/>
              <a:t>CC BY-SA 2.0, via Wikimedia Commons</a:t>
            </a:r>
            <a:r>
              <a:rPr lang="en-US" baseline="0" dirty="0"/>
              <a:t>: https://commons.wikimedia.org/wiki/File:Relief_depicting_the_destruction_of_Hamanu_of_Elam_by_Ashurbanipal,_645-640_BC,_North_Palace,_Nineveh,_Exhibition-_I_am_Ashurbanipal_king_of_the_world,_king_of_Assyria,_British_Museum.jpg.</a:t>
            </a:r>
          </a:p>
          <a:p>
            <a:endParaRPr lang="en-US" baseline="0" dirty="0"/>
          </a:p>
          <a:p>
            <a:r>
              <a:rPr lang="en-US" baseline="0" dirty="0"/>
              <a:t>wiki1118201814302547703</a:t>
            </a:r>
            <a:endParaRPr lang="en-US" dirty="0"/>
          </a:p>
        </p:txBody>
      </p:sp>
      <p:sp>
        <p:nvSpPr>
          <p:cNvPr id="4" name="Slide Number Placeholder 3">
            <a:extLst>
              <a:ext uri="{FF2B5EF4-FFF2-40B4-BE49-F238E27FC236}">
                <a16:creationId xmlns:a16="http://schemas.microsoft.com/office/drawing/2014/main" id="{9DC404FD-6CB9-D395-0E2C-608F344176FA}"/>
              </a:ext>
            </a:extLst>
          </p:cNvPr>
          <p:cNvSpPr>
            <a:spLocks noGrp="1"/>
          </p:cNvSpPr>
          <p:nvPr>
            <p:ph type="sldNum" sz="quarter" idx="10"/>
          </p:nvPr>
        </p:nvSpPr>
        <p:spPr/>
        <p:txBody>
          <a:bodyPr/>
          <a:lstStyle/>
          <a:p>
            <a:fld id="{4E4946A3-FD68-4E77-9DEF-1E7536A4AD96}" type="slidenum">
              <a:rPr lang="en-US" smtClean="0"/>
              <a:t>43</a:t>
            </a:fld>
            <a:endParaRPr lang="en-US"/>
          </a:p>
        </p:txBody>
      </p:sp>
    </p:spTree>
    <p:extLst>
      <p:ext uri="{BB962C8B-B14F-4D97-AF65-F5344CB8AC3E}">
        <p14:creationId xmlns:p14="http://schemas.microsoft.com/office/powerpoint/2010/main" val="37944533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idea of disaster is illustrated here by a herd of goats clambering among the ruins of a once fine structure at Petra, which is situated in the region of ancient Edom.</a:t>
            </a:r>
            <a:r>
              <a:rPr lang="en-US" b="0" baseline="0" dirty="0"/>
              <a:t>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BriYYZ</a:t>
            </a:r>
            <a:r>
              <a:rPr lang="en-US" kern="100" dirty="0">
                <a:effectLst/>
                <a:ea typeface="Calibri" panose="020F0502020204030204" pitchFamily="34" charset="0"/>
              </a:rPr>
              <a:t> and is licensed under CC BY-SA 2.0, via Wikimedia Commons: https://commons.wikimedia.org/wiki/File:Petra_%D8%A7%D9%84%D8%A8%D8%AA%D8%B1%D8%A7%D8%A1_(2475501063).jpg.</a:t>
            </a:r>
          </a:p>
          <a:p>
            <a:endParaRPr lang="en-US" b="0" kern="100" dirty="0">
              <a:effectLst/>
            </a:endParaRPr>
          </a:p>
          <a:p>
            <a:r>
              <a:rPr lang="en-US" kern="100" dirty="0">
                <a:effectLst/>
                <a:ea typeface="Calibri" panose="020F0502020204030204" pitchFamily="34" charset="0"/>
              </a:rPr>
              <a:t>wiki032808185032202153231</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44</a:t>
            </a:fld>
            <a:endParaRPr lang="en-US"/>
          </a:p>
        </p:txBody>
      </p:sp>
    </p:spTree>
    <p:extLst>
      <p:ext uri="{BB962C8B-B14F-4D97-AF65-F5344CB8AC3E}">
        <p14:creationId xmlns:p14="http://schemas.microsoft.com/office/powerpoint/2010/main" val="12129060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Street of the Prophets is located north of the Old City of Jerusalem.</a:t>
            </a:r>
          </a:p>
          <a:p>
            <a:endParaRPr lang="en-US" dirty="0"/>
          </a:p>
          <a:p>
            <a:r>
              <a:rPr lang="en-US" dirty="0"/>
              <a:t>tb081004128</a:t>
            </a:r>
          </a:p>
        </p:txBody>
      </p:sp>
      <p:sp>
        <p:nvSpPr>
          <p:cNvPr id="4" name="Slide Number Placeholder 3"/>
          <p:cNvSpPr>
            <a:spLocks noGrp="1"/>
          </p:cNvSpPr>
          <p:nvPr>
            <p:ph type="sldNum" sz="quarter" idx="10"/>
          </p:nvPr>
        </p:nvSpPr>
        <p:spPr/>
        <p:txBody>
          <a:bodyPr/>
          <a:lstStyle/>
          <a:p>
            <a:fld id="{4E4946A3-FD68-4E77-9DEF-1E7536A4AD96}" type="slidenum">
              <a:rPr lang="en-US" smtClean="0"/>
              <a:t>45</a:t>
            </a:fld>
            <a:endParaRPr lang="en-US"/>
          </a:p>
        </p:txBody>
      </p:sp>
    </p:spTree>
    <p:extLst>
      <p:ext uri="{BB962C8B-B14F-4D97-AF65-F5344CB8AC3E}">
        <p14:creationId xmlns:p14="http://schemas.microsoft.com/office/powerpoint/2010/main" val="1734645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glazed brick portrayal of a roaring lion is one of many that once adorned the walls of the Processional Way that led to the massive Ishtar Gate at Babylon. It is attributed to Nebuchadnezzar II, the Babylonian king who destroyed Jerusalem in 586 BC. The lions were intended to be both beautiful and intimidating. </a:t>
            </a:r>
          </a:p>
          <a:p>
            <a:endParaRPr lang="en-US" b="0" dirty="0"/>
          </a:p>
          <a:p>
            <a:r>
              <a:rPr lang="en-US" b="0" dirty="0"/>
              <a:t>This display was photographed at the </a:t>
            </a:r>
            <a:r>
              <a:rPr lang="en-US" dirty="0" err="1"/>
              <a:t>Vorderasiatisches</a:t>
            </a:r>
            <a:r>
              <a:rPr lang="en-US" dirty="0"/>
              <a:t> Museum Berlin. </a:t>
            </a:r>
            <a:r>
              <a:rPr lang="en-US" kern="100" dirty="0">
                <a:effectLst/>
                <a:ea typeface="Calibri" panose="020F0502020204030204" pitchFamily="34" charset="0"/>
              </a:rPr>
              <a:t>This image comes from Richard </a:t>
            </a:r>
            <a:r>
              <a:rPr lang="en-US" kern="100" dirty="0" err="1">
                <a:effectLst/>
                <a:ea typeface="Calibri" panose="020F0502020204030204" pitchFamily="34" charset="0"/>
              </a:rPr>
              <a:t>Mortel</a:t>
            </a:r>
            <a:r>
              <a:rPr lang="en-US" kern="100" dirty="0">
                <a:effectLst/>
                <a:ea typeface="Calibri" panose="020F0502020204030204" pitchFamily="34" charset="0"/>
              </a:rPr>
              <a:t> and is licensed under CC BY 2.0, via Wikimedia Commons: https://commons.wikimedia.org/wiki/File:Processional_Way,_Babylon,_ca._575_BCE,_built_by_Nebuchadnezzar_II,_detail;_Pergamon_Museum,_Berlin_(4)_(26369761128).jpg.</a:t>
            </a:r>
          </a:p>
          <a:p>
            <a:endParaRPr lang="en-US" b="0" kern="100" dirty="0">
              <a:effectLst/>
            </a:endParaRPr>
          </a:p>
          <a:p>
            <a:r>
              <a:rPr lang="en-US" kern="100" dirty="0">
                <a:effectLst/>
                <a:ea typeface="Calibri" panose="020F0502020204030204" pitchFamily="34" charset="0"/>
              </a:rPr>
              <a:t>wiki011618125360001516</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46</a:t>
            </a:fld>
            <a:endParaRPr lang="en-US"/>
          </a:p>
        </p:txBody>
      </p:sp>
    </p:spTree>
    <p:extLst>
      <p:ext uri="{BB962C8B-B14F-4D97-AF65-F5344CB8AC3E}">
        <p14:creationId xmlns:p14="http://schemas.microsoft.com/office/powerpoint/2010/main" val="5116114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69A91-B5C5-7605-FFDA-4F7E325AC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BDED9-1406-C2DA-18DF-50B5A7605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B96F85-E366-71ED-3E7F-C98016BAF8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This image comes from the Metropolitan Museum of Art, public domain, Rogers Fund, 1906, accession number 06.1021.174, https://www.metmuseum.org/art/collection/search/247337.</a:t>
            </a:r>
            <a:r>
              <a:rPr lang="en-US" dirty="0">
                <a:ea typeface="Calibri"/>
                <a:cs typeface="Calibri"/>
              </a:rPr>
              <a:t> A removable graphic has been added to avoid causing surprise or offense.</a:t>
            </a:r>
          </a:p>
          <a:p>
            <a:endParaRPr lang="en-US" dirty="0">
              <a:effectLst/>
              <a:latin typeface="Calibri" panose="020F0502020204030204" pitchFamily="34" charset="0"/>
              <a:ea typeface="Calibri" panose="020F0502020204030204" pitchFamily="34" charset="0"/>
            </a:endParaRPr>
          </a:p>
          <a:p>
            <a:r>
              <a:rPr lang="en-US" dirty="0">
                <a:effectLst/>
                <a:latin typeface="Calibri" panose="020F0502020204030204" pitchFamily="34" charset="0"/>
                <a:ea typeface="Calibri" panose="020F0502020204030204" pitchFamily="34" charset="0"/>
              </a:rPr>
              <a:t>met247337a</a:t>
            </a:r>
            <a:endParaRPr lang="en-US" dirty="0">
              <a:ea typeface="Calibri"/>
              <a:cs typeface="Calibri"/>
            </a:endParaRPr>
          </a:p>
        </p:txBody>
      </p:sp>
      <p:sp>
        <p:nvSpPr>
          <p:cNvPr id="4" name="Slide Number Placeholder 3">
            <a:extLst>
              <a:ext uri="{FF2B5EF4-FFF2-40B4-BE49-F238E27FC236}">
                <a16:creationId xmlns:a16="http://schemas.microsoft.com/office/drawing/2014/main" id="{100E40C9-DAAD-8EEF-8CED-1EDC19D186A8}"/>
              </a:ext>
            </a:extLst>
          </p:cNvPr>
          <p:cNvSpPr>
            <a:spLocks noGrp="1"/>
          </p:cNvSpPr>
          <p:nvPr>
            <p:ph type="sldNum" sz="quarter" idx="10"/>
          </p:nvPr>
        </p:nvSpPr>
        <p:spPr/>
        <p:txBody>
          <a:bodyPr/>
          <a:lstStyle/>
          <a:p>
            <a:fld id="{4E4946A3-FD68-4E77-9DEF-1E7536A4AD96}" type="slidenum">
              <a:rPr lang="en-US" smtClean="0"/>
              <a:t>47</a:t>
            </a:fld>
            <a:endParaRPr lang="en-US"/>
          </a:p>
        </p:txBody>
      </p:sp>
    </p:spTree>
    <p:extLst>
      <p:ext uri="{BB962C8B-B14F-4D97-AF65-F5344CB8AC3E}">
        <p14:creationId xmlns:p14="http://schemas.microsoft.com/office/powerpoint/2010/main" val="9509369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solidFill>
                  <a:srgbClr val="000000"/>
                </a:solidFill>
                <a:latin typeface="+mj-lt"/>
                <a:ea typeface="ＭＳ Ｐゴシック" pitchFamily="34" charset="-128"/>
                <a:cs typeface="Times New Roman" pitchFamily="18" charset="0"/>
              </a:rPr>
              <a:t>Tell </a:t>
            </a:r>
            <a:r>
              <a:rPr lang="en-US" dirty="0" err="1">
                <a:solidFill>
                  <a:srgbClr val="000000"/>
                </a:solidFill>
                <a:latin typeface="+mj-lt"/>
                <a:ea typeface="ＭＳ Ｐゴシック" pitchFamily="34" charset="-128"/>
                <a:cs typeface="Times New Roman" pitchFamily="18" charset="0"/>
              </a:rPr>
              <a:t>Isdud</a:t>
            </a:r>
            <a:r>
              <a:rPr lang="en-US" dirty="0">
                <a:solidFill>
                  <a:srgbClr val="000000"/>
                </a:solidFill>
                <a:latin typeface="+mj-lt"/>
                <a:ea typeface="ＭＳ Ｐゴシック" pitchFamily="34" charset="-128"/>
                <a:cs typeface="Times New Roman" pitchFamily="18" charset="0"/>
              </a:rPr>
              <a:t> has been identified as the Philistine city of Ashdod. It is located about 10 miles (16 km) north of Ashkelon and about 3 miles (4.8 km) from the sea, east of the dune belt along the shore. The International Coastal Highway (also the Great Trunk Route or Via Maris) runs just east of tell. The acropolis is at least 20 acres (8 ha) in size. The size of the lower city is at least 70 acres (28</a:t>
            </a:r>
            <a:r>
              <a:rPr lang="en-US" baseline="0" dirty="0">
                <a:solidFill>
                  <a:srgbClr val="000000"/>
                </a:solidFill>
                <a:latin typeface="+mj-lt"/>
                <a:ea typeface="ＭＳ Ｐゴシック" pitchFamily="34" charset="-128"/>
                <a:cs typeface="Times New Roman" pitchFamily="18" charset="0"/>
              </a:rPr>
              <a:t> ha)</a:t>
            </a:r>
            <a:r>
              <a:rPr lang="en-US" dirty="0">
                <a:solidFill>
                  <a:srgbClr val="000000"/>
                </a:solidFill>
                <a:latin typeface="+mj-lt"/>
                <a:ea typeface="ＭＳ Ｐゴシック" pitchFamily="34" charset="-128"/>
                <a:cs typeface="Times New Roman" pitchFamily="18" charset="0"/>
              </a:rPr>
              <a:t>, although its exact size is uncertain because it is partially covered by sand dunes.</a:t>
            </a:r>
          </a:p>
          <a:p>
            <a:pPr marL="0" indent="0" eaLnBrk="1" hangingPunct="1">
              <a:buFontTx/>
              <a:buNone/>
            </a:pPr>
            <a:endParaRPr lang="en-US" dirty="0">
              <a:solidFill>
                <a:srgbClr val="000000"/>
              </a:solidFill>
              <a:latin typeface="+mj-lt"/>
              <a:ea typeface="ＭＳ Ｐゴシック" pitchFamily="34" charset="-128"/>
              <a:cs typeface="Times New Roman" pitchFamily="18" charset="0"/>
            </a:endParaRPr>
          </a:p>
          <a:p>
            <a:pPr marL="0" indent="0" eaLnBrk="1" hangingPunct="1">
              <a:buFontTx/>
              <a:buNone/>
            </a:pPr>
            <a:r>
              <a:rPr lang="en-US" dirty="0">
                <a:solidFill>
                  <a:srgbClr val="000000"/>
                </a:solidFill>
                <a:latin typeface="+mj-lt"/>
                <a:ea typeface="ＭＳ Ｐゴシック" pitchFamily="34" charset="-128"/>
                <a:cs typeface="Times New Roman" pitchFamily="18" charset="0"/>
              </a:rPr>
              <a:t>In this aerial view, Ashdod is the light colored area on the far edge of the sand dunes. The hills of Judea are visible in the hazy distance. </a:t>
            </a:r>
          </a:p>
          <a:p>
            <a:pPr marL="228600" indent="-228600"/>
            <a:endParaRPr lang="en-US" dirty="0">
              <a:solidFill>
                <a:srgbClr val="000000"/>
              </a:solidFill>
              <a:latin typeface="+mj-lt"/>
              <a:ea typeface="ＭＳ Ｐゴシック" pitchFamily="34" charset="-128"/>
              <a:cs typeface="Times New Roman" pitchFamily="18" charset="0"/>
            </a:endParaRPr>
          </a:p>
          <a:p>
            <a:pPr marL="228600" indent="-228600"/>
            <a:r>
              <a:rPr lang="en-US" dirty="0">
                <a:solidFill>
                  <a:srgbClr val="000000"/>
                </a:solidFill>
                <a:latin typeface="+mj-lt"/>
                <a:ea typeface="ＭＳ Ｐゴシック" pitchFamily="34" charset="-128"/>
                <a:cs typeface="Times New Roman" pitchFamily="18" charset="0"/>
              </a:rPr>
              <a:t>tb121704852</a:t>
            </a:r>
          </a:p>
        </p:txBody>
      </p:sp>
      <p:sp>
        <p:nvSpPr>
          <p:cNvPr id="4" name="Slide Number Placeholder 3"/>
          <p:cNvSpPr>
            <a:spLocks noGrp="1"/>
          </p:cNvSpPr>
          <p:nvPr>
            <p:ph type="sldNum" sz="quarter" idx="10"/>
          </p:nvPr>
        </p:nvSpPr>
        <p:spPr/>
        <p:txBody>
          <a:bodyPr/>
          <a:lstStyle/>
          <a:p>
            <a:fld id="{4E4946A3-FD68-4E77-9DEF-1E7536A4AD96}" type="slidenum">
              <a:rPr lang="en-US" smtClean="0"/>
              <a:t>48</a:t>
            </a:fld>
            <a:endParaRPr lang="en-US"/>
          </a:p>
        </p:txBody>
      </p:sp>
    </p:spTree>
    <p:extLst>
      <p:ext uri="{BB962C8B-B14F-4D97-AF65-F5344CB8AC3E}">
        <p14:creationId xmlns:p14="http://schemas.microsoft.com/office/powerpoint/2010/main" val="5820873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Ashdod was excavated by Moshe Dothan in nine seasons between 1962 and 1972, uncovering twenty‑three layers on the acropolis, with the upper ten also exposed in the lower city. </a:t>
            </a:r>
            <a:r>
              <a:rPr lang="en-US" dirty="0">
                <a:solidFill>
                  <a:srgbClr val="000000"/>
                </a:solidFill>
                <a:ea typeface="ＭＳ Ｐゴシック" pitchFamily="34" charset="-128"/>
                <a:cs typeface="Times New Roman" pitchFamily="18" charset="0"/>
              </a:rPr>
              <a:t>The city was occupied from the Middle Bronze through the Byzantine periods. </a:t>
            </a:r>
            <a:r>
              <a:rPr lang="en-US" dirty="0"/>
              <a:t>In Middle Bronze III (Stratum XXIII), the city was fortified with walls, an earthen glacis, and an unusual two‑entryway gate (rather</a:t>
            </a:r>
            <a:r>
              <a:rPr lang="en-US" baseline="0" dirty="0"/>
              <a:t> than the standard three-entry)</a:t>
            </a:r>
            <a:r>
              <a:rPr lang="en-US" dirty="0"/>
              <a:t>. The Late Bronze Age is represented by five phases (Strata XVIII–XXII). Excavators also uncovered a possible Egyptian‑style residence, including a doorpost inscription that may bear the name of the Egyptian governor. </a:t>
            </a:r>
            <a:r>
              <a:rPr lang="en-US"/>
              <a:t>Stratum XIV was destroyed by fire at the end of the 13th century, </a:t>
            </a:r>
            <a:r>
              <a:rPr lang="en-US">
                <a:solidFill>
                  <a:srgbClr val="000000"/>
                </a:solidFill>
                <a:ea typeface="ＭＳ Ｐゴシック" pitchFamily="34" charset="-128"/>
                <a:cs typeface="Times New Roman" pitchFamily="18" charset="0"/>
              </a:rPr>
              <a:t>apparently at the hands of the Sea Peoples.</a:t>
            </a:r>
            <a:endParaRPr lang="en-US" b="1">
              <a:solidFill>
                <a:srgbClr val="000000"/>
              </a:solidFill>
              <a:ea typeface="ＭＳ Ｐゴシック" pitchFamily="34" charset="-128"/>
              <a:cs typeface="Times New Roman" pitchFamily="18" charset="0"/>
            </a:endParaRPr>
          </a:p>
          <a:p>
            <a:pPr marL="228600" indent="-228600"/>
            <a:endParaRPr lang="en-US" dirty="0">
              <a:solidFill>
                <a:srgbClr val="000000"/>
              </a:solidFill>
              <a:latin typeface="Times New Roman" pitchFamily="18" charset="0"/>
              <a:ea typeface="ＭＳ Ｐゴシック" pitchFamily="34" charset="-128"/>
              <a:cs typeface="Times New Roman" pitchFamily="18" charset="0"/>
            </a:endParaRPr>
          </a:p>
          <a:p>
            <a:pPr marL="228600" indent="-228600"/>
            <a:r>
              <a:rPr lang="en-US" dirty="0">
                <a:solidFill>
                  <a:srgbClr val="000000"/>
                </a:solidFill>
                <a:latin typeface="Times New Roman" pitchFamily="18" charset="0"/>
                <a:ea typeface="ＭＳ Ｐゴシック" pitchFamily="34" charset="-128"/>
                <a:cs typeface="Times New Roman" pitchFamily="18" charset="0"/>
              </a:rPr>
              <a:t>tbs130260112</a:t>
            </a:r>
          </a:p>
        </p:txBody>
      </p:sp>
      <p:sp>
        <p:nvSpPr>
          <p:cNvPr id="4" name="Slide Number Placeholder 3"/>
          <p:cNvSpPr>
            <a:spLocks noGrp="1"/>
          </p:cNvSpPr>
          <p:nvPr>
            <p:ph type="sldNum" sz="quarter" idx="10"/>
          </p:nvPr>
        </p:nvSpPr>
        <p:spPr/>
        <p:txBody>
          <a:bodyPr/>
          <a:lstStyle/>
          <a:p>
            <a:fld id="{4E4946A3-FD68-4E77-9DEF-1E7536A4AD96}" type="slidenum">
              <a:rPr lang="en-US" smtClean="0"/>
              <a:t>49</a:t>
            </a:fld>
            <a:endParaRPr lang="en-US"/>
          </a:p>
        </p:txBody>
      </p:sp>
    </p:spTree>
    <p:extLst>
      <p:ext uri="{BB962C8B-B14F-4D97-AF65-F5344CB8AC3E}">
        <p14:creationId xmlns:p14="http://schemas.microsoft.com/office/powerpoint/2010/main" val="280254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photo shows a typical scene in Egypt, with the fertile Nile Valley flowing through what is otherwise desert land.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adr1603163784</a:t>
            </a:r>
          </a:p>
        </p:txBody>
      </p:sp>
      <p:sp>
        <p:nvSpPr>
          <p:cNvPr id="4" name="Slide Number Placeholder 3"/>
          <p:cNvSpPr>
            <a:spLocks noGrp="1"/>
          </p:cNvSpPr>
          <p:nvPr>
            <p:ph type="sldNum" sz="quarter" idx="10"/>
          </p:nvPr>
        </p:nvSpPr>
        <p:spPr/>
        <p:txBody>
          <a:bodyPr/>
          <a:lstStyle/>
          <a:p>
            <a:fld id="{4E4946A3-FD68-4E77-9DEF-1E7536A4AD96}" type="slidenum">
              <a:rPr lang="en-US" smtClean="0"/>
              <a:t>5</a:t>
            </a:fld>
            <a:endParaRPr lang="en-US"/>
          </a:p>
        </p:txBody>
      </p:sp>
    </p:spTree>
    <p:extLst>
      <p:ext uri="{BB962C8B-B14F-4D97-AF65-F5344CB8AC3E}">
        <p14:creationId xmlns:p14="http://schemas.microsoft.com/office/powerpoint/2010/main" val="455646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mj-lt"/>
              <a:buNone/>
            </a:pPr>
            <a:r>
              <a:rPr lang="en-US" dirty="0">
                <a:solidFill>
                  <a:srgbClr val="000000"/>
                </a:solidFill>
                <a:latin typeface="+mj-lt"/>
                <a:ea typeface="ＭＳ Ｐゴシック" pitchFamily="34" charset="-128"/>
                <a:cs typeface="Times New Roman" pitchFamily="18" charset="0"/>
              </a:rPr>
              <a:t>The first Philistine settlement at Ashdod (Stratum XIII) is unfortified but well-planned and densely built. Mycenaean IIIC1b Ware was made locally, along with other pottery of the Canaanite traditions. The next two levels (Strata XII–XI) show successive rebuilding in the 12th and 11th centuries BC, during which the destroyed fortifications of the last Canaanite Late Bronze II city were used as a foundation for a city wall. Near the end of the 11th century (Stratum X), Ashdod expanded to about 100 acres, becoming one of the largest cities in the country. This city had a solid wall with a four-chambered gate. Stratum XA is believed to have been destroyed in the early 10th century campaigns of David. The site bears some remains from the Persian and Hellenistic periods. Following the First Jewish Revolt (Stratum III–I; Roman, Byzantine, and Early Arab), Ashdod was not a significant settlement.</a:t>
            </a:r>
          </a:p>
          <a:p>
            <a:pPr marL="0" indent="0" eaLnBrk="1" hangingPunct="1">
              <a:buFont typeface="+mj-lt"/>
              <a:buNone/>
            </a:pPr>
            <a:endParaRPr lang="en-US" dirty="0">
              <a:solidFill>
                <a:srgbClr val="000000"/>
              </a:solidFill>
              <a:latin typeface="+mj-lt"/>
              <a:ea typeface="ＭＳ Ｐゴシック" pitchFamily="34" charset="-128"/>
              <a:cs typeface="Times New Roman" pitchFamily="18" charset="0"/>
            </a:endParaRPr>
          </a:p>
          <a:p>
            <a:pPr marL="0" indent="0" eaLnBrk="1" hangingPunct="1">
              <a:buFont typeface="+mj-lt"/>
              <a:buNone/>
            </a:pPr>
            <a:r>
              <a:rPr lang="en-US" dirty="0">
                <a:solidFill>
                  <a:srgbClr val="000000"/>
                </a:solidFill>
                <a:latin typeface="+mj-lt"/>
                <a:ea typeface="ＭＳ Ｐゴシック" pitchFamily="34" charset="-128"/>
                <a:cs typeface="Times New Roman" pitchFamily="18" charset="0"/>
              </a:rPr>
              <a:t>The six-chambered gate is similar to others found at Hazor, Megiddo, and Gezer, though this one is obviously in Philistine territory and dates to about a century after Solomon. The gate was first discovered in Moshe Dothan’s excavations in the 1960s and is being re-excavated and restored in the current project led by </a:t>
            </a:r>
            <a:r>
              <a:rPr lang="en-US" dirty="0" err="1">
                <a:solidFill>
                  <a:srgbClr val="000000"/>
                </a:solidFill>
                <a:latin typeface="+mj-lt"/>
                <a:ea typeface="ＭＳ Ｐゴシック" pitchFamily="34" charset="-128"/>
                <a:cs typeface="Times New Roman" pitchFamily="18" charset="0"/>
              </a:rPr>
              <a:t>Itzhaq</a:t>
            </a:r>
            <a:r>
              <a:rPr lang="en-US" dirty="0">
                <a:solidFill>
                  <a:srgbClr val="000000"/>
                </a:solidFill>
                <a:latin typeface="+mj-lt"/>
                <a:ea typeface="ＭＳ Ｐゴシック" pitchFamily="34" charset="-128"/>
                <a:cs typeface="Times New Roman" pitchFamily="18" charset="0"/>
              </a:rPr>
              <a:t> Shai of Ariel University.</a:t>
            </a:r>
          </a:p>
          <a:p>
            <a:endParaRPr lang="en-US" dirty="0">
              <a:solidFill>
                <a:srgbClr val="000000"/>
              </a:solidFill>
              <a:latin typeface="+mj-lt"/>
              <a:ea typeface="ＭＳ Ｐゴシック" pitchFamily="34" charset="-128"/>
              <a:cs typeface="Times New Roman" pitchFamily="18" charset="0"/>
            </a:endParaRPr>
          </a:p>
          <a:p>
            <a:r>
              <a:rPr lang="en-US" dirty="0">
                <a:solidFill>
                  <a:srgbClr val="000000"/>
                </a:solidFill>
                <a:latin typeface="+mj-lt"/>
                <a:ea typeface="ＭＳ Ｐゴシック" pitchFamily="34" charset="-128"/>
                <a:cs typeface="Times New Roman" pitchFamily="18" charset="0"/>
              </a:rPr>
              <a:t>bjb0411259550</a:t>
            </a:r>
          </a:p>
        </p:txBody>
      </p:sp>
      <p:sp>
        <p:nvSpPr>
          <p:cNvPr id="4" name="Slide Number Placeholder 3"/>
          <p:cNvSpPr>
            <a:spLocks noGrp="1"/>
          </p:cNvSpPr>
          <p:nvPr>
            <p:ph type="sldNum" sz="quarter" idx="10"/>
          </p:nvPr>
        </p:nvSpPr>
        <p:spPr/>
        <p:txBody>
          <a:bodyPr/>
          <a:lstStyle/>
          <a:p>
            <a:fld id="{4E4946A3-FD68-4E77-9DEF-1E7536A4AD96}" type="slidenum">
              <a:rPr lang="en-US" smtClean="0"/>
              <a:t>50</a:t>
            </a:fld>
            <a:endParaRPr lang="en-US"/>
          </a:p>
        </p:txBody>
      </p:sp>
    </p:spTree>
    <p:extLst>
      <p:ext uri="{BB962C8B-B14F-4D97-AF65-F5344CB8AC3E}">
        <p14:creationId xmlns:p14="http://schemas.microsoft.com/office/powerpoint/2010/main" val="10576799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Sargon II led</a:t>
            </a:r>
            <a:r>
              <a:rPr lang="en-US" baseline="0" dirty="0"/>
              <a:t> a campaign against Ashdod in 714 BC. </a:t>
            </a:r>
            <a:r>
              <a:rPr lang="en-US" sz="1200" kern="1200" dirty="0">
                <a:solidFill>
                  <a:schemeClr val="tx1"/>
                </a:solidFill>
                <a:effectLst/>
                <a:latin typeface="+mn-lt"/>
                <a:ea typeface="+mn-ea"/>
                <a:cs typeface="+mn-cs"/>
              </a:rPr>
              <a:t>This illustration comes from Paul Emile </a:t>
            </a:r>
            <a:r>
              <a:rPr lang="en-US" sz="1200" kern="1200" dirty="0" err="1">
                <a:solidFill>
                  <a:schemeClr val="tx1"/>
                </a:solidFill>
                <a:effectLst/>
                <a:latin typeface="+mn-lt"/>
                <a:ea typeface="+mn-ea"/>
                <a:cs typeface="+mn-cs"/>
              </a:rPr>
              <a:t>Botta</a:t>
            </a:r>
            <a:r>
              <a:rPr lang="en-US" sz="1200" kern="1200" dirty="0">
                <a:solidFill>
                  <a:schemeClr val="tx1"/>
                </a:solidFill>
                <a:effectLst/>
                <a:latin typeface="+mn-lt"/>
                <a:ea typeface="+mn-ea"/>
                <a:cs typeface="+mn-cs"/>
              </a:rPr>
              <a:t> and Eugène </a:t>
            </a:r>
            <a:r>
              <a:rPr lang="en-US" sz="1200" kern="1200" dirty="0" err="1">
                <a:solidFill>
                  <a:schemeClr val="tx1"/>
                </a:solidFill>
                <a:effectLst/>
                <a:latin typeface="+mn-lt"/>
                <a:ea typeface="+mn-ea"/>
                <a:cs typeface="+mn-cs"/>
              </a:rPr>
              <a:t>Flandin</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Monument de </a:t>
            </a:r>
            <a:r>
              <a:rPr lang="en-US" sz="1200" i="1" kern="1200" dirty="0" err="1">
                <a:solidFill>
                  <a:schemeClr val="tx1"/>
                </a:solidFill>
                <a:effectLst/>
                <a:latin typeface="+mn-lt"/>
                <a:ea typeface="+mn-ea"/>
                <a:cs typeface="+mn-cs"/>
              </a:rPr>
              <a:t>Ninive</a:t>
            </a:r>
            <a:r>
              <a:rPr lang="en-US" sz="1200" kern="1200" dirty="0">
                <a:solidFill>
                  <a:schemeClr val="tx1"/>
                </a:solidFill>
                <a:effectLst/>
                <a:latin typeface="+mn-lt"/>
                <a:ea typeface="+mn-ea"/>
                <a:cs typeface="+mn-cs"/>
              </a:rPr>
              <a:t>, published in 1849–50. Public domain, from the New York Public Library, </a:t>
            </a:r>
            <a:r>
              <a:rPr lang="en-US" sz="1200" u="none" kern="1200" dirty="0">
                <a:solidFill>
                  <a:schemeClr val="tx1"/>
                </a:solidFill>
                <a:effectLst/>
                <a:latin typeface="+mn-lt"/>
                <a:ea typeface="+mn-ea"/>
                <a:cs typeface="+mn-cs"/>
              </a:rPr>
              <a:t>http://digitalcollections.nypl.org/items/510d47e2-72a3-a3d9-e040-e00a18064a99.</a:t>
            </a:r>
            <a:endParaRPr lang="en-US" u="none"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nypl</a:t>
            </a:r>
            <a:r>
              <a:rPr lang="en-US" sz="1200" b="0" i="0" kern="1200" dirty="0">
                <a:solidFill>
                  <a:schemeClr val="tx1"/>
                </a:solidFill>
                <a:effectLst/>
                <a:latin typeface="+mn-lt"/>
                <a:ea typeface="+mn-ea"/>
                <a:cs typeface="+mn-cs"/>
              </a:rPr>
              <a:t>1534786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51</a:t>
            </a:fld>
            <a:endParaRPr lang="en-US"/>
          </a:p>
        </p:txBody>
      </p:sp>
    </p:spTree>
    <p:extLst>
      <p:ext uri="{BB962C8B-B14F-4D97-AF65-F5344CB8AC3E}">
        <p14:creationId xmlns:p14="http://schemas.microsoft.com/office/powerpoint/2010/main" val="18704513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tb110600450</a:t>
            </a:r>
          </a:p>
        </p:txBody>
      </p:sp>
      <p:sp>
        <p:nvSpPr>
          <p:cNvPr id="4" name="Slide Number Placeholder 3"/>
          <p:cNvSpPr>
            <a:spLocks noGrp="1"/>
          </p:cNvSpPr>
          <p:nvPr>
            <p:ph type="sldNum" sz="quarter" idx="10"/>
          </p:nvPr>
        </p:nvSpPr>
        <p:spPr/>
        <p:txBody>
          <a:bodyPr/>
          <a:lstStyle/>
          <a:p>
            <a:fld id="{4E4946A3-FD68-4E77-9DEF-1E7536A4AD96}" type="slidenum">
              <a:rPr lang="en-US" smtClean="0"/>
              <a:t>52</a:t>
            </a:fld>
            <a:endParaRPr lang="en-US"/>
          </a:p>
        </p:txBody>
      </p:sp>
    </p:spTree>
    <p:extLst>
      <p:ext uri="{BB962C8B-B14F-4D97-AF65-F5344CB8AC3E}">
        <p14:creationId xmlns:p14="http://schemas.microsoft.com/office/powerpoint/2010/main" val="14295842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tbs58099012</a:t>
            </a:r>
          </a:p>
        </p:txBody>
      </p:sp>
      <p:sp>
        <p:nvSpPr>
          <p:cNvPr id="4" name="Slide Number Placeholder 3"/>
          <p:cNvSpPr>
            <a:spLocks noGrp="1"/>
          </p:cNvSpPr>
          <p:nvPr>
            <p:ph type="sldNum" sz="quarter" idx="10"/>
          </p:nvPr>
        </p:nvSpPr>
        <p:spPr/>
        <p:txBody>
          <a:bodyPr/>
          <a:lstStyle/>
          <a:p>
            <a:fld id="{4E4946A3-FD68-4E77-9DEF-1E7536A4AD96}" type="slidenum">
              <a:rPr lang="en-US" smtClean="0"/>
              <a:t>53</a:t>
            </a:fld>
            <a:endParaRPr lang="en-US"/>
          </a:p>
        </p:txBody>
      </p:sp>
    </p:spTree>
    <p:extLst>
      <p:ext uri="{BB962C8B-B14F-4D97-AF65-F5344CB8AC3E}">
        <p14:creationId xmlns:p14="http://schemas.microsoft.com/office/powerpoint/2010/main" val="7350283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depicts the Assyrian victory over </a:t>
            </a:r>
            <a:r>
              <a:rPr lang="en-US" dirty="0" err="1"/>
              <a:t>Taharka</a:t>
            </a:r>
            <a:r>
              <a:rPr lang="en-US" dirty="0"/>
              <a:t> in 667 BC. The well-fortified city that is portrayed is the city of Memphis, located about 11 miles (17.7 km) south of Giza. This relief was photographed at the British Museum.</a:t>
            </a:r>
          </a:p>
          <a:p>
            <a:endParaRPr lang="en-US" dirty="0"/>
          </a:p>
          <a:p>
            <a:r>
              <a:rPr lang="en-US" dirty="0"/>
              <a:t>tb0929197311</a:t>
            </a:r>
          </a:p>
        </p:txBody>
      </p:sp>
      <p:sp>
        <p:nvSpPr>
          <p:cNvPr id="4" name="Slide Number Placeholder 3"/>
          <p:cNvSpPr>
            <a:spLocks noGrp="1"/>
          </p:cNvSpPr>
          <p:nvPr>
            <p:ph type="sldNum" sz="quarter" idx="10"/>
          </p:nvPr>
        </p:nvSpPr>
        <p:spPr/>
        <p:txBody>
          <a:bodyPr/>
          <a:lstStyle/>
          <a:p>
            <a:fld id="{4E4946A3-FD68-4E77-9DEF-1E7536A4AD96}" type="slidenum">
              <a:rPr lang="en-US" smtClean="0"/>
              <a:t>54</a:t>
            </a:fld>
            <a:endParaRPr lang="en-US"/>
          </a:p>
        </p:txBody>
      </p:sp>
    </p:spTree>
    <p:extLst>
      <p:ext uri="{BB962C8B-B14F-4D97-AF65-F5344CB8AC3E}">
        <p14:creationId xmlns:p14="http://schemas.microsoft.com/office/powerpoint/2010/main" val="28106789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dirty="0"/>
              <a:t>“The mountains of Samaria” is a term for the mountains of central Israel, where the capital of the northern kingdom, Samaria, is situated. Unlike the northern kingdom's first two capitals, Shechem and Tirzah, Samaria was located on a prominent and defensible hill. The city first achieved biblical significance when Omri established Israel's capital here (1 </a:t>
            </a:r>
            <a:r>
              <a:rPr lang="en-US" dirty="0" err="1"/>
              <a:t>Kgs</a:t>
            </a:r>
            <a:r>
              <a:rPr lang="en-US" dirty="0"/>
              <a:t> 16:24). Only 160 years later, the city was conquered by the Assyrians, who carried the northern tribes away into captivity (2 Kgs 17). See the next slide for labels.</a:t>
            </a:r>
          </a:p>
          <a:p>
            <a:pPr marL="228600" indent="-228600" eaLnBrk="1" hangingPunct="1">
              <a:defRPr/>
            </a:pPr>
            <a:endParaRPr lang="en-US" dirty="0"/>
          </a:p>
          <a:p>
            <a:pPr marL="228600" indent="-228600" eaLnBrk="1" hangingPunct="1">
              <a:defRPr/>
            </a:pPr>
            <a:r>
              <a:rPr lang="en-US" dirty="0"/>
              <a:t>tb050800104</a:t>
            </a:r>
          </a:p>
        </p:txBody>
      </p:sp>
      <p:sp>
        <p:nvSpPr>
          <p:cNvPr id="4" name="Slide Number Placeholder 3"/>
          <p:cNvSpPr>
            <a:spLocks noGrp="1"/>
          </p:cNvSpPr>
          <p:nvPr>
            <p:ph type="sldNum" sz="quarter" idx="10"/>
          </p:nvPr>
        </p:nvSpPr>
        <p:spPr/>
        <p:txBody>
          <a:bodyPr/>
          <a:lstStyle/>
          <a:p>
            <a:fld id="{4E4946A3-FD68-4E77-9DEF-1E7536A4AD96}" type="slidenum">
              <a:rPr lang="en-US" smtClean="0"/>
              <a:t>55</a:t>
            </a:fld>
            <a:endParaRPr lang="en-US"/>
          </a:p>
        </p:txBody>
      </p:sp>
    </p:spTree>
    <p:extLst>
      <p:ext uri="{BB962C8B-B14F-4D97-AF65-F5344CB8AC3E}">
        <p14:creationId xmlns:p14="http://schemas.microsoft.com/office/powerpoint/2010/main" val="17622591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313E0-C0EB-C987-EAE1-83944E20B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EF1CBE-2488-2F7B-075A-6E9AADEF5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567B7-DFE2-C458-1C98-00A3B89B5CFD}"/>
              </a:ext>
            </a:extLst>
          </p:cNvPr>
          <p:cNvSpPr>
            <a:spLocks noGrp="1"/>
          </p:cNvSpPr>
          <p:nvPr>
            <p:ph type="body" idx="1"/>
          </p:nvPr>
        </p:nvSpPr>
        <p:spPr/>
        <p:txBody>
          <a:bodyPr/>
          <a:lstStyle/>
          <a:p>
            <a:pPr eaLnBrk="1" hangingPunct="1">
              <a:defRPr/>
            </a:pPr>
            <a:r>
              <a:rPr lang="en-US" dirty="0"/>
              <a:t>“The mountains of Samaria” is a term for the mountains of central Israel, where the capital of the northern kingdom, Samaria, is situated. Unlike the northern kingdom's first two capitals, Shechem and Tirzah, Samaria was located on a prominent and defensible hill. The city first achieved biblical significance when Omri established Israel's capital here (1 </a:t>
            </a:r>
            <a:r>
              <a:rPr lang="en-US" dirty="0" err="1"/>
              <a:t>Kgs</a:t>
            </a:r>
            <a:r>
              <a:rPr lang="en-US" dirty="0"/>
              <a:t> 16:24). Only 160 years later, the city was conquered by the Assyrians, who carried the northern tribes away into captivity (2 Kgs 17).</a:t>
            </a:r>
          </a:p>
          <a:p>
            <a:pPr marL="228600" indent="-228600" eaLnBrk="1" hangingPunct="1">
              <a:defRPr/>
            </a:pPr>
            <a:endParaRPr lang="en-US" dirty="0"/>
          </a:p>
          <a:p>
            <a:pPr marL="228600" indent="-228600" eaLnBrk="1" hangingPunct="1">
              <a:defRPr/>
            </a:pPr>
            <a:r>
              <a:rPr lang="en-US" dirty="0"/>
              <a:t>tb050800104</a:t>
            </a:r>
          </a:p>
        </p:txBody>
      </p:sp>
      <p:sp>
        <p:nvSpPr>
          <p:cNvPr id="4" name="Slide Number Placeholder 3">
            <a:extLst>
              <a:ext uri="{FF2B5EF4-FFF2-40B4-BE49-F238E27FC236}">
                <a16:creationId xmlns:a16="http://schemas.microsoft.com/office/drawing/2014/main" id="{E5638AA7-6D21-A7A1-146E-49478B37FF14}"/>
              </a:ext>
            </a:extLst>
          </p:cNvPr>
          <p:cNvSpPr>
            <a:spLocks noGrp="1"/>
          </p:cNvSpPr>
          <p:nvPr>
            <p:ph type="sldNum" sz="quarter" idx="10"/>
          </p:nvPr>
        </p:nvSpPr>
        <p:spPr/>
        <p:txBody>
          <a:bodyPr/>
          <a:lstStyle/>
          <a:p>
            <a:fld id="{4E4946A3-FD68-4E77-9DEF-1E7536A4AD96}" type="slidenum">
              <a:rPr lang="en-US" smtClean="0"/>
              <a:t>56</a:t>
            </a:fld>
            <a:endParaRPr lang="en-US"/>
          </a:p>
        </p:txBody>
      </p:sp>
    </p:spTree>
    <p:extLst>
      <p:ext uri="{BB962C8B-B14F-4D97-AF65-F5344CB8AC3E}">
        <p14:creationId xmlns:p14="http://schemas.microsoft.com/office/powerpoint/2010/main" val="14973012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r>
              <a:rPr lang="en-US" dirty="0">
                <a:ea typeface="ＭＳ Ｐゴシック" pitchFamily="34" charset="-128"/>
              </a:rPr>
              <a:t>Samaria was strategically located on the primary east-west route to the coast, giving the city easy access to shipping trade with the Phoenicians. The ancient city was located on the crest of the hill located at the center of this photo.</a:t>
            </a:r>
          </a:p>
          <a:p>
            <a:pPr marL="0" indent="0" eaLnBrk="1" hangingPunct="1"/>
            <a:endParaRPr lang="en-US" dirty="0">
              <a:ea typeface="ＭＳ Ｐゴシック" pitchFamily="34" charset="-128"/>
            </a:endParaRPr>
          </a:p>
          <a:p>
            <a:pPr marL="0" indent="0" eaLnBrk="1" hangingPunct="1"/>
            <a:r>
              <a:rPr lang="en-US" dirty="0">
                <a:ea typeface="ＭＳ Ｐゴシック" pitchFamily="34" charset="-128"/>
              </a:rPr>
              <a:t>tb050800105</a:t>
            </a:r>
          </a:p>
        </p:txBody>
      </p:sp>
      <p:sp>
        <p:nvSpPr>
          <p:cNvPr id="4" name="Slide Number Placeholder 3"/>
          <p:cNvSpPr>
            <a:spLocks noGrp="1"/>
          </p:cNvSpPr>
          <p:nvPr>
            <p:ph type="sldNum" sz="quarter" idx="10"/>
          </p:nvPr>
        </p:nvSpPr>
        <p:spPr/>
        <p:txBody>
          <a:bodyPr/>
          <a:lstStyle/>
          <a:p>
            <a:fld id="{4E4946A3-FD68-4E77-9DEF-1E7536A4AD96}" type="slidenum">
              <a:rPr lang="en-US" smtClean="0"/>
              <a:t>57</a:t>
            </a:fld>
            <a:endParaRPr lang="en-US"/>
          </a:p>
        </p:txBody>
      </p:sp>
    </p:spTree>
    <p:extLst>
      <p:ext uri="{BB962C8B-B14F-4D97-AF65-F5344CB8AC3E}">
        <p14:creationId xmlns:p14="http://schemas.microsoft.com/office/powerpoint/2010/main" val="17622591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err="1"/>
              <a:t>Lebonah</a:t>
            </a:r>
            <a:r>
              <a:rPr lang="en-US" dirty="0"/>
              <a:t> Valley is situated just to the west of Shiloh in the mountains of Samaria.</a:t>
            </a:r>
          </a:p>
          <a:p>
            <a:endParaRPr lang="en-US" dirty="0"/>
          </a:p>
          <a:p>
            <a:r>
              <a:rPr lang="en-US" dirty="0"/>
              <a:t>tb051207325</a:t>
            </a:r>
          </a:p>
        </p:txBody>
      </p:sp>
      <p:sp>
        <p:nvSpPr>
          <p:cNvPr id="4" name="Slide Number Placeholder 3"/>
          <p:cNvSpPr>
            <a:spLocks noGrp="1"/>
          </p:cNvSpPr>
          <p:nvPr>
            <p:ph type="sldNum" sz="quarter" idx="10"/>
          </p:nvPr>
        </p:nvSpPr>
        <p:spPr/>
        <p:txBody>
          <a:bodyPr/>
          <a:lstStyle/>
          <a:p>
            <a:fld id="{4E4946A3-FD68-4E77-9DEF-1E7536A4AD96}" type="slidenum">
              <a:rPr lang="en-US" smtClean="0"/>
              <a:t>58</a:t>
            </a:fld>
            <a:endParaRPr lang="en-US"/>
          </a:p>
        </p:txBody>
      </p:sp>
    </p:spTree>
    <p:extLst>
      <p:ext uri="{BB962C8B-B14F-4D97-AF65-F5344CB8AC3E}">
        <p14:creationId xmlns:p14="http://schemas.microsoft.com/office/powerpoint/2010/main" val="23177345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E9FB-4519-4AA0-C3A9-0E2A45703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A65A6-91EE-81C1-F9FE-4DF8873E4F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C09F0-7B9D-69F2-BDB1-42F6FA7E0A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Another mountain in the region of Samaria is the hometown of Joshua (Josh 19:50).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tb071304492</a:t>
            </a:r>
          </a:p>
        </p:txBody>
      </p:sp>
      <p:sp>
        <p:nvSpPr>
          <p:cNvPr id="4" name="Slide Number Placeholder 3">
            <a:extLst>
              <a:ext uri="{FF2B5EF4-FFF2-40B4-BE49-F238E27FC236}">
                <a16:creationId xmlns:a16="http://schemas.microsoft.com/office/drawing/2014/main" id="{6118BAF9-C151-A933-D31B-D6C6FC6CDF54}"/>
              </a:ext>
            </a:extLst>
          </p:cNvPr>
          <p:cNvSpPr>
            <a:spLocks noGrp="1"/>
          </p:cNvSpPr>
          <p:nvPr>
            <p:ph type="sldNum" sz="quarter" idx="10"/>
          </p:nvPr>
        </p:nvSpPr>
        <p:spPr/>
        <p:txBody>
          <a:bodyPr/>
          <a:lstStyle/>
          <a:p>
            <a:fld id="{4E4946A3-FD68-4E77-9DEF-1E7536A4AD96}" type="slidenum">
              <a:rPr lang="en-US" smtClean="0"/>
              <a:t>59</a:t>
            </a:fld>
            <a:endParaRPr lang="en-US"/>
          </a:p>
        </p:txBody>
      </p:sp>
    </p:spTree>
    <p:extLst>
      <p:ext uri="{BB962C8B-B14F-4D97-AF65-F5344CB8AC3E}">
        <p14:creationId xmlns:p14="http://schemas.microsoft.com/office/powerpoint/2010/main" val="3254358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Israelites finally left Egypt for good when they crossed the Red Sea, which God parted for them. The location of this event is not known with certainty. One possibility is Lake </a:t>
            </a:r>
            <a:r>
              <a:rPr lang="en-US" dirty="0" err="1"/>
              <a:t>Timsah</a:t>
            </a:r>
            <a:r>
              <a:rPr lang="en-US" dirty="0"/>
              <a:t>, shown here. There is a chain of small lakes and marshes on the Isthmus of Suez, between the modern Gulf of Suez and the Mediterranean Sea. From north to south, they are Lake </a:t>
            </a:r>
            <a:r>
              <a:rPr lang="en-US" dirty="0" err="1"/>
              <a:t>Manzala</a:t>
            </a:r>
            <a:r>
              <a:rPr lang="en-US" dirty="0"/>
              <a:t>, the </a:t>
            </a:r>
            <a:r>
              <a:rPr lang="en-US" dirty="0" err="1"/>
              <a:t>Ballah</a:t>
            </a:r>
            <a:r>
              <a:rPr lang="en-US" dirty="0"/>
              <a:t> Lakes, Lake </a:t>
            </a:r>
            <a:r>
              <a:rPr lang="en-US" dirty="0" err="1"/>
              <a:t>Timsah</a:t>
            </a:r>
            <a:r>
              <a:rPr lang="en-US" dirty="0"/>
              <a:t>, and the Bitter Lakes. Today, the lakes are linked by the Suez Canal which joins Port Taufiq with Port Said.</a:t>
            </a:r>
          </a:p>
          <a:p>
            <a:endParaRPr lang="en-US" dirty="0"/>
          </a:p>
          <a:p>
            <a:r>
              <a:rPr lang="en-US" dirty="0"/>
              <a:t>tb010605563</a:t>
            </a:r>
          </a:p>
        </p:txBody>
      </p:sp>
      <p:sp>
        <p:nvSpPr>
          <p:cNvPr id="4" name="Slide Number Placeholder 3"/>
          <p:cNvSpPr>
            <a:spLocks noGrp="1"/>
          </p:cNvSpPr>
          <p:nvPr>
            <p:ph type="sldNum" sz="quarter" idx="10"/>
          </p:nvPr>
        </p:nvSpPr>
        <p:spPr/>
        <p:txBody>
          <a:bodyPr/>
          <a:lstStyle/>
          <a:p>
            <a:fld id="{4E4946A3-FD68-4E77-9DEF-1E7536A4AD96}" type="slidenum">
              <a:rPr lang="en-US" smtClean="0"/>
              <a:t>6</a:t>
            </a:fld>
            <a:endParaRPr lang="en-US"/>
          </a:p>
        </p:txBody>
      </p:sp>
    </p:spTree>
    <p:extLst>
      <p:ext uri="{BB962C8B-B14F-4D97-AF65-F5344CB8AC3E}">
        <p14:creationId xmlns:p14="http://schemas.microsoft.com/office/powerpoint/2010/main" val="18168579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92C43-0E44-4D1E-134A-C438600A5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F5C49-81DF-4AA2-E835-11BAC75C8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4DB24-3B42-8DE2-A1D1-5454E815F5F5}"/>
              </a:ext>
            </a:extLst>
          </p:cNvPr>
          <p:cNvSpPr>
            <a:spLocks noGrp="1"/>
          </p:cNvSpPr>
          <p:nvPr>
            <p:ph type="body" idx="1"/>
          </p:nvPr>
        </p:nvSpPr>
        <p:spPr/>
        <p:txBody>
          <a:bodyPr/>
          <a:lstStyle/>
          <a:p>
            <a:r>
              <a:rPr lang="en-US" dirty="0">
                <a:ea typeface="Calibri"/>
                <a:cs typeface="Calibri"/>
              </a:rPr>
              <a:t>This relief depicts two men fighting with sticks as a group of onlookers watch. It was photographed in the first court of the Main Temple at </a:t>
            </a:r>
            <a:r>
              <a:rPr lang="en-US" dirty="0" err="1">
                <a:ea typeface="Calibri"/>
                <a:cs typeface="Calibri"/>
              </a:rPr>
              <a:t>Medinet</a:t>
            </a:r>
            <a:r>
              <a:rPr lang="en-US" dirty="0">
                <a:ea typeface="Calibri"/>
                <a:cs typeface="Calibri"/>
              </a:rPr>
              <a:t> Habu.</a:t>
            </a:r>
          </a:p>
          <a:p>
            <a:endParaRPr lang="en-US" dirty="0">
              <a:ea typeface="Calibri"/>
              <a:cs typeface="Calibri"/>
            </a:endParaRPr>
          </a:p>
          <a:p>
            <a:r>
              <a:rPr lang="en-US" dirty="0">
                <a:ea typeface="Calibri"/>
                <a:cs typeface="Calibri"/>
              </a:rPr>
              <a:t>adr1603143148c</a:t>
            </a:r>
          </a:p>
        </p:txBody>
      </p:sp>
      <p:sp>
        <p:nvSpPr>
          <p:cNvPr id="4" name="Slide Number Placeholder 3">
            <a:extLst>
              <a:ext uri="{FF2B5EF4-FFF2-40B4-BE49-F238E27FC236}">
                <a16:creationId xmlns:a16="http://schemas.microsoft.com/office/drawing/2014/main" id="{044A6E9D-86FD-CEAF-44A9-478611CCE9CE}"/>
              </a:ext>
            </a:extLst>
          </p:cNvPr>
          <p:cNvSpPr>
            <a:spLocks noGrp="1"/>
          </p:cNvSpPr>
          <p:nvPr>
            <p:ph type="sldNum" sz="quarter" idx="10"/>
          </p:nvPr>
        </p:nvSpPr>
        <p:spPr/>
        <p:txBody>
          <a:bodyPr/>
          <a:lstStyle/>
          <a:p>
            <a:fld id="{4E4946A3-FD68-4E77-9DEF-1E7536A4AD96}" type="slidenum">
              <a:rPr lang="en-US" smtClean="0"/>
              <a:t>60</a:t>
            </a:fld>
            <a:endParaRPr lang="en-US"/>
          </a:p>
        </p:txBody>
      </p:sp>
    </p:spTree>
    <p:extLst>
      <p:ext uri="{BB962C8B-B14F-4D97-AF65-F5344CB8AC3E}">
        <p14:creationId xmlns:p14="http://schemas.microsoft.com/office/powerpoint/2010/main" val="7036818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idea of a tumult is illustrated here by a depiction on a </a:t>
            </a:r>
            <a:r>
              <a:rPr lang="en-US" i="1" baseline="0" dirty="0"/>
              <a:t>stamnos</a:t>
            </a:r>
            <a:r>
              <a:rPr lang="en-US" baseline="0" dirty="0"/>
              <a:t> of two men fighting. A </a:t>
            </a:r>
            <a:r>
              <a:rPr lang="en-US" i="1" baseline="0" dirty="0" err="1"/>
              <a:t>stamnos</a:t>
            </a:r>
            <a:r>
              <a:rPr lang="en-US" baseline="0" dirty="0"/>
              <a:t> was a squat vessel used to hold liquids, perhaps for mixing water and wine. This example is decorated with a depiction of two boxers, one of whom is in the process of hitting the other in the face as the loser falls backward.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vessel was photographed at the National Archaeological Museum in Florence. </a:t>
            </a:r>
            <a:r>
              <a:rPr lang="en-US" dirty="0"/>
              <a:t>This image comes from </a:t>
            </a:r>
            <a:r>
              <a:rPr lang="en-US" dirty="0" err="1"/>
              <a:t>ArchaiOptix</a:t>
            </a:r>
            <a:r>
              <a:rPr lang="en-US" dirty="0"/>
              <a:t> and is licensed under CC BY-SA 4.0,</a:t>
            </a:r>
            <a:r>
              <a:rPr lang="en-US" baseline="0" dirty="0"/>
              <a:t> via Wikimedia Commons: https://commons.wikimedia.org/wiki/File:Troilos_Painter_ARV_296_9_boxers_-_women_washing_(03).jpg. Removable graphics have been added to avoid causing surprise or offense.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wiki09012016101022480</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61</a:t>
            </a:fld>
            <a:endParaRPr lang="en-US"/>
          </a:p>
        </p:txBody>
      </p:sp>
    </p:spTree>
    <p:extLst>
      <p:ext uri="{BB962C8B-B14F-4D97-AF65-F5344CB8AC3E}">
        <p14:creationId xmlns:p14="http://schemas.microsoft.com/office/powerpoint/2010/main" val="30660199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30D4-876C-D628-E814-94391362E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0868F-A1D1-C92C-8994-093533315D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FC5816-91BD-04D1-D3FC-F71FA96ACDFB}"/>
              </a:ext>
            </a:extLst>
          </p:cNvPr>
          <p:cNvSpPr>
            <a:spLocks noGrp="1"/>
          </p:cNvSpPr>
          <p:nvPr>
            <p:ph type="body" idx="1"/>
          </p:nvPr>
        </p:nvSpPr>
        <p:spPr/>
        <p:txBody>
          <a:bodyPr/>
          <a:lstStyle/>
          <a:p>
            <a:r>
              <a:rPr lang="en-US" dirty="0">
                <a:ea typeface="Calibri"/>
                <a:cs typeface="Calibri"/>
              </a:rPr>
              <a:t>This fresco depicts a riot that took place in and around the amphitheater at Pompeii in AD 59. </a:t>
            </a:r>
            <a:r>
              <a:rPr lang="en-US" dirty="0"/>
              <a:t>The fighting was between the residents of Pompeii and those of the nearby town of </a:t>
            </a:r>
            <a:r>
              <a:rPr lang="en-US" dirty="0" err="1"/>
              <a:t>Nuceria</a:t>
            </a:r>
            <a:r>
              <a:rPr lang="en-US" dirty="0"/>
              <a:t>. When Rome was made aware of the riot at these games, the Roman Emperor Nero removed the head of the city and his family from office and politics, and the city was forbidden to hold gladiatorial games for the next ten years. </a:t>
            </a:r>
            <a:r>
              <a:rPr lang="en-US" dirty="0">
                <a:ea typeface="Calibri"/>
                <a:cs typeface="Calibri"/>
              </a:rPr>
              <a:t>This fresco was photographed at the Naples Archaeological Museum.</a:t>
            </a:r>
          </a:p>
          <a:p>
            <a:endParaRPr lang="en-US" dirty="0">
              <a:ea typeface="Calibri"/>
              <a:cs typeface="Calibri"/>
            </a:endParaRPr>
          </a:p>
          <a:p>
            <a:r>
              <a:rPr lang="en-US" dirty="0">
                <a:ea typeface="Calibri"/>
              </a:rPr>
              <a:t>ku0622230901300</a:t>
            </a:r>
            <a:endParaRPr lang="en-US" dirty="0">
              <a:ea typeface="Calibri"/>
              <a:cs typeface="Calibri"/>
            </a:endParaRPr>
          </a:p>
        </p:txBody>
      </p:sp>
      <p:sp>
        <p:nvSpPr>
          <p:cNvPr id="4" name="Slide Number Placeholder 3">
            <a:extLst>
              <a:ext uri="{FF2B5EF4-FFF2-40B4-BE49-F238E27FC236}">
                <a16:creationId xmlns:a16="http://schemas.microsoft.com/office/drawing/2014/main" id="{A3E85084-7389-7FD1-A4A6-28542EA78FC1}"/>
              </a:ext>
            </a:extLst>
          </p:cNvPr>
          <p:cNvSpPr>
            <a:spLocks noGrp="1"/>
          </p:cNvSpPr>
          <p:nvPr>
            <p:ph type="sldNum" sz="quarter" idx="10"/>
          </p:nvPr>
        </p:nvSpPr>
        <p:spPr/>
        <p:txBody>
          <a:bodyPr/>
          <a:lstStyle/>
          <a:p>
            <a:fld id="{4E4946A3-FD68-4E77-9DEF-1E7536A4AD96}" type="slidenum">
              <a:rPr lang="en-US" smtClean="0"/>
              <a:t>62</a:t>
            </a:fld>
            <a:endParaRPr lang="en-US"/>
          </a:p>
        </p:txBody>
      </p:sp>
    </p:spTree>
    <p:extLst>
      <p:ext uri="{BB962C8B-B14F-4D97-AF65-F5344CB8AC3E}">
        <p14:creationId xmlns:p14="http://schemas.microsoft.com/office/powerpoint/2010/main" val="32908798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998A3-9D7F-7784-3A46-A7489B0ED1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C69F9-CB0F-48E8-66CE-B436728BE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CA9DB1-023E-934A-0026-435BEC94DACF}"/>
              </a:ext>
            </a:extLst>
          </p:cNvPr>
          <p:cNvSpPr>
            <a:spLocks noGrp="1"/>
          </p:cNvSpPr>
          <p:nvPr>
            <p:ph type="body" idx="1"/>
          </p:nvPr>
        </p:nvSpPr>
        <p:spPr/>
        <p:txBody>
          <a:bodyPr/>
          <a:lstStyle/>
          <a:p>
            <a:r>
              <a:rPr lang="en-US" dirty="0"/>
              <a:t>Oppression is illustrated here by a bronze statue of one man overpowering another. According to the museum website, “Although the group seems to represent two wrestlers, the victor's diadem (headband) identifies him as a Ptolemaic king whose victim probably symbolizes unsuccessful Asian or native Egyptian resistance.”</a:t>
            </a:r>
          </a:p>
          <a:p>
            <a:endParaRPr lang="en-US" dirty="0"/>
          </a:p>
          <a:p>
            <a:r>
              <a:rPr lang="en-US" dirty="0"/>
              <a:t>This image comes from </a:t>
            </a:r>
            <a:r>
              <a:rPr lang="en-US" sz="1200" b="0" i="0" kern="1200" dirty="0">
                <a:solidFill>
                  <a:schemeClr val="tx1"/>
                </a:solidFill>
                <a:effectLst/>
                <a:latin typeface="+mn-lt"/>
                <a:ea typeface="+mn-ea"/>
                <a:cs typeface="+mn-cs"/>
              </a:rPr>
              <a:t>Acquired by Henry Walters, 1909, accession number 54.1050, and is in the p</a:t>
            </a:r>
            <a:r>
              <a:rPr lang="en-US" dirty="0"/>
              <a:t>ublic domain: https://art.thewalters.org/object/54.1050/.</a:t>
            </a:r>
          </a:p>
          <a:p>
            <a:endParaRPr lang="en-US" dirty="0"/>
          </a:p>
          <a:p>
            <a:r>
              <a:rPr lang="en-US" dirty="0"/>
              <a:t>twam541050</a:t>
            </a:r>
          </a:p>
        </p:txBody>
      </p:sp>
      <p:sp>
        <p:nvSpPr>
          <p:cNvPr id="4" name="Slide Number Placeholder 3">
            <a:extLst>
              <a:ext uri="{FF2B5EF4-FFF2-40B4-BE49-F238E27FC236}">
                <a16:creationId xmlns:a16="http://schemas.microsoft.com/office/drawing/2014/main" id="{7AA20364-CD8E-CA3E-1FFF-E2199AA6F06F}"/>
              </a:ext>
            </a:extLst>
          </p:cNvPr>
          <p:cNvSpPr>
            <a:spLocks noGrp="1"/>
          </p:cNvSpPr>
          <p:nvPr>
            <p:ph type="sldNum" sz="quarter" idx="10"/>
          </p:nvPr>
        </p:nvSpPr>
        <p:spPr/>
        <p:txBody>
          <a:bodyPr/>
          <a:lstStyle/>
          <a:p>
            <a:fld id="{4E4946A3-FD68-4E77-9DEF-1E7536A4AD96}" type="slidenum">
              <a:rPr lang="en-US" smtClean="0"/>
              <a:t>63</a:t>
            </a:fld>
            <a:endParaRPr lang="en-US"/>
          </a:p>
        </p:txBody>
      </p:sp>
    </p:spTree>
    <p:extLst>
      <p:ext uri="{BB962C8B-B14F-4D97-AF65-F5344CB8AC3E}">
        <p14:creationId xmlns:p14="http://schemas.microsoft.com/office/powerpoint/2010/main" val="39334150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photograph was taken between 1900 and 1920. The next slide includes a colorized version of this photo.</a:t>
            </a:r>
          </a:p>
          <a:p>
            <a:endParaRPr lang="en-US" dirty="0"/>
          </a:p>
          <a:p>
            <a:r>
              <a:rPr lang="en-US" dirty="0"/>
              <a:t>mat01270</a:t>
            </a:r>
          </a:p>
        </p:txBody>
      </p:sp>
      <p:sp>
        <p:nvSpPr>
          <p:cNvPr id="4" name="Slide Number Placeholder 3"/>
          <p:cNvSpPr>
            <a:spLocks noGrp="1"/>
          </p:cNvSpPr>
          <p:nvPr>
            <p:ph type="sldNum" sz="quarter" idx="10"/>
          </p:nvPr>
        </p:nvSpPr>
        <p:spPr/>
        <p:txBody>
          <a:bodyPr/>
          <a:lstStyle/>
          <a:p>
            <a:fld id="{4E4946A3-FD68-4E77-9DEF-1E7536A4AD96}" type="slidenum">
              <a:rPr lang="en-US" smtClean="0"/>
              <a:t>64</a:t>
            </a:fld>
            <a:endParaRPr lang="en-US"/>
          </a:p>
        </p:txBody>
      </p:sp>
    </p:spTree>
    <p:extLst>
      <p:ext uri="{BB962C8B-B14F-4D97-AF65-F5344CB8AC3E}">
        <p14:creationId xmlns:p14="http://schemas.microsoft.com/office/powerpoint/2010/main" val="5233714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534F7-50D1-64EB-99AB-0107478C5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659C7-CABF-50D7-6508-060E133F4E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FFC41-9178-51A5-C5CB-B3D0E0317815}"/>
              </a:ext>
            </a:extLst>
          </p:cNvPr>
          <p:cNvSpPr>
            <a:spLocks noGrp="1"/>
          </p:cNvSpPr>
          <p:nvPr>
            <p:ph type="body" idx="1"/>
          </p:nvPr>
        </p:nvSpPr>
        <p:spPr/>
        <p:txBody>
          <a:bodyPr/>
          <a:lstStyle/>
          <a:p>
            <a:r>
              <a:rPr lang="en-US" dirty="0"/>
              <a:t>This American Colony photograph was taken between 1900 and 1920. Generative AI was used to colorize this photo.</a:t>
            </a:r>
          </a:p>
          <a:p>
            <a:endParaRPr lang="en-US" dirty="0"/>
          </a:p>
          <a:p>
            <a:r>
              <a:rPr lang="en-US" dirty="0"/>
              <a:t>mat01270col</a:t>
            </a:r>
          </a:p>
        </p:txBody>
      </p:sp>
      <p:sp>
        <p:nvSpPr>
          <p:cNvPr id="4" name="Slide Number Placeholder 3">
            <a:extLst>
              <a:ext uri="{FF2B5EF4-FFF2-40B4-BE49-F238E27FC236}">
                <a16:creationId xmlns:a16="http://schemas.microsoft.com/office/drawing/2014/main" id="{6E16C5C9-D9BE-57C0-6332-D5616CCBC2B0}"/>
              </a:ext>
            </a:extLst>
          </p:cNvPr>
          <p:cNvSpPr>
            <a:spLocks noGrp="1"/>
          </p:cNvSpPr>
          <p:nvPr>
            <p:ph type="sldNum" sz="quarter" idx="10"/>
          </p:nvPr>
        </p:nvSpPr>
        <p:spPr/>
        <p:txBody>
          <a:bodyPr/>
          <a:lstStyle/>
          <a:p>
            <a:fld id="{4E4946A3-FD68-4E77-9DEF-1E7536A4AD96}" type="slidenum">
              <a:rPr lang="en-US" smtClean="0"/>
              <a:t>65</a:t>
            </a:fld>
            <a:endParaRPr lang="en-US"/>
          </a:p>
        </p:txBody>
      </p:sp>
    </p:spTree>
    <p:extLst>
      <p:ext uri="{BB962C8B-B14F-4D97-AF65-F5344CB8AC3E}">
        <p14:creationId xmlns:p14="http://schemas.microsoft.com/office/powerpoint/2010/main" val="30094287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CECB7-F0B4-9623-5612-6B7964195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A9D3D-B45C-24B7-EC71-1B0355679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6BB0D-5C0D-38C4-276B-6B3FCEC809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mj-lt"/>
              </a:rPr>
              <a:t>This figurine was photographed at the </a:t>
            </a:r>
            <a:r>
              <a:rPr lang="en-US" dirty="0">
                <a:latin typeface="+mj-lt"/>
              </a:rPr>
              <a:t>Altes Museum, Berlin. </a:t>
            </a:r>
            <a:r>
              <a:rPr lang="en-US" kern="100" dirty="0">
                <a:effectLst/>
                <a:latin typeface="+mj-lt"/>
                <a:ea typeface="Calibri" panose="020F0502020204030204" pitchFamily="34" charset="0"/>
              </a:rPr>
              <a:t>This image comes from Gary Todd and is licensed under CC0, via Wikimedia Commons: https://commons.wikimedia.org/wiki/File:Ancient_Greece_Terracotta_Theater_Figures_(28454110120).jpg.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baseline="0" dirty="0">
              <a:effectLst/>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dirty="0">
                <a:effectLst/>
                <a:latin typeface="+mj-lt"/>
                <a:ea typeface="Calibri" panose="020F0502020204030204" pitchFamily="34" charset="0"/>
              </a:rPr>
              <a:t>wiki08021619345184345626</a:t>
            </a:r>
            <a:endParaRPr lang="en-US" baseline="0" dirty="0">
              <a:latin typeface="+mj-lt"/>
            </a:endParaRPr>
          </a:p>
        </p:txBody>
      </p:sp>
      <p:sp>
        <p:nvSpPr>
          <p:cNvPr id="4" name="Slide Number Placeholder 3">
            <a:extLst>
              <a:ext uri="{FF2B5EF4-FFF2-40B4-BE49-F238E27FC236}">
                <a16:creationId xmlns:a16="http://schemas.microsoft.com/office/drawing/2014/main" id="{56678DBB-BBA1-94A6-D453-86FC11C579D0}"/>
              </a:ext>
            </a:extLst>
          </p:cNvPr>
          <p:cNvSpPr>
            <a:spLocks noGrp="1"/>
          </p:cNvSpPr>
          <p:nvPr>
            <p:ph type="sldNum" sz="quarter" idx="10"/>
          </p:nvPr>
        </p:nvSpPr>
        <p:spPr/>
        <p:txBody>
          <a:bodyPr/>
          <a:lstStyle/>
          <a:p>
            <a:fld id="{4E4946A3-FD68-4E77-9DEF-1E7536A4AD96}" type="slidenum">
              <a:rPr lang="en-US" smtClean="0"/>
              <a:t>66</a:t>
            </a:fld>
            <a:endParaRPr lang="en-US"/>
          </a:p>
        </p:txBody>
      </p:sp>
    </p:spTree>
    <p:extLst>
      <p:ext uri="{BB962C8B-B14F-4D97-AF65-F5344CB8AC3E}">
        <p14:creationId xmlns:p14="http://schemas.microsoft.com/office/powerpoint/2010/main" val="27415560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Apulian </a:t>
            </a:r>
            <a:r>
              <a:rPr lang="en-US" i="1" dirty="0"/>
              <a:t>krater</a:t>
            </a:r>
            <a:r>
              <a:rPr lang="en-US" dirty="0"/>
              <a:t> is decorated with a scene that is a parody of the birth of Helena from the egg of Zeus and Leda.</a:t>
            </a:r>
            <a:r>
              <a:rPr lang="en-US" baseline="0" dirty="0"/>
              <a:t> The wild theater masks and exaggerated actions of the characters indicate their mockery of the religious myth they loosely imitate. It seems that much of Greek theater involved such humorous and derisive scenes, in which the humor of the actors and the entertainment of the crowd took precedence over respect for the ancient religious teachings.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a:t>
            </a:r>
            <a:r>
              <a:rPr lang="en-US" i="1" baseline="0" dirty="0"/>
              <a:t>krater</a:t>
            </a:r>
            <a:r>
              <a:rPr lang="en-US" baseline="0" dirty="0"/>
              <a:t> was photographed at the </a:t>
            </a:r>
            <a:r>
              <a:rPr lang="en-US" dirty="0"/>
              <a:t>Archaeological Museum of Santa Scholastica. This image comes from </a:t>
            </a:r>
            <a:r>
              <a:rPr lang="en-US" dirty="0" err="1"/>
              <a:t>Sailko</a:t>
            </a:r>
            <a:r>
              <a:rPr lang="en-US" dirty="0"/>
              <a:t> and is licensed under CC BY-SA 4.0, via Wikimedia Commons: https://commons.wikimedia.org/wiki/File:Cratere_apulo,_con_attori_fliaci_che_fanno_parodia_della_nascita_di_elena_dall%27uovo_di_zeus_e_leda,_380-370_ac._ca,_dalla_necr._peucezia_di_c.so_v._emanuele_a_bari,_04.jpg. A removable graphic has been added to avoid causing surprise or offense.</a:t>
            </a:r>
          </a:p>
          <a:p>
            <a:endParaRPr lang="en-US" dirty="0"/>
          </a:p>
          <a:p>
            <a:r>
              <a:rPr lang="en-US" dirty="0"/>
              <a:t>wiki0816201913342841075561</a:t>
            </a:r>
          </a:p>
        </p:txBody>
      </p:sp>
      <p:sp>
        <p:nvSpPr>
          <p:cNvPr id="4" name="Slide Number Placeholder 3"/>
          <p:cNvSpPr>
            <a:spLocks noGrp="1"/>
          </p:cNvSpPr>
          <p:nvPr>
            <p:ph type="sldNum" sz="quarter" idx="10"/>
          </p:nvPr>
        </p:nvSpPr>
        <p:spPr/>
        <p:txBody>
          <a:bodyPr/>
          <a:lstStyle/>
          <a:p>
            <a:fld id="{4E4946A3-FD68-4E77-9DEF-1E7536A4AD96}" type="slidenum">
              <a:rPr lang="en-US" smtClean="0"/>
              <a:t>67</a:t>
            </a:fld>
            <a:endParaRPr lang="en-US"/>
          </a:p>
        </p:txBody>
      </p:sp>
    </p:spTree>
    <p:extLst>
      <p:ext uri="{BB962C8B-B14F-4D97-AF65-F5344CB8AC3E}">
        <p14:creationId xmlns:p14="http://schemas.microsoft.com/office/powerpoint/2010/main" val="40265493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verb “to store up” (Heb. </a:t>
            </a:r>
            <a:r>
              <a:rPr lang="en-US" i="1" dirty="0" err="1"/>
              <a:t>atzar</a:t>
            </a:r>
            <a:r>
              <a:rPr lang="en-US" dirty="0"/>
              <a:t>, </a:t>
            </a:r>
            <a:r>
              <a:rPr lang="he-IL" sz="1200" b="0" i="0" u="none" strike="noStrike" kern="1200" baseline="0" dirty="0">
                <a:solidFill>
                  <a:schemeClr val="tx1"/>
                </a:solidFill>
                <a:latin typeface="+mn-lt"/>
                <a:ea typeface="+mn-ea"/>
                <a:cs typeface="+mn-cs"/>
              </a:rPr>
              <a:t>אָצַר</a:t>
            </a:r>
            <a:r>
              <a:rPr lang="en-US" dirty="0"/>
              <a:t>) refers to something that is kept or stockpiled. In this case, what is being stored up is not grain or some other valuable item, but violence and robbery. The idea is illustrated here by a relief that depicts a workman carrying a sack of grain on his shoulder as he ascends a flight of stairs, probably to the top of a granary where it will be stored. </a:t>
            </a:r>
          </a:p>
          <a:p>
            <a:endParaRPr lang="en-US" dirty="0"/>
          </a:p>
          <a:p>
            <a:r>
              <a:rPr lang="en-US" dirty="0"/>
              <a:t>This display was photographed at an exhibit in the Albany Institute of History and Art, Albany, New York.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Daderot</a:t>
            </a:r>
            <a:r>
              <a:rPr lang="en-US" kern="100" dirty="0">
                <a:effectLst/>
                <a:ea typeface="Calibri" panose="020F0502020204030204" pitchFamily="34" charset="0"/>
              </a:rPr>
              <a:t> and is in the public domain, via Wikimedia Commons: https://commons.wikimedia.org/wiki/File:Granary_relief,_Egypt,_Middle_Kingdom,_Dynasty_11,_limestone_-_Albany_Institute_of_History_and_Art_-_DSC08203.JPG.</a:t>
            </a:r>
          </a:p>
          <a:p>
            <a:endParaRPr lang="en-US" kern="100" dirty="0">
              <a:effectLst/>
            </a:endParaRPr>
          </a:p>
          <a:p>
            <a:r>
              <a:rPr lang="en-US" kern="100" dirty="0">
                <a:effectLst/>
                <a:ea typeface="Calibri" panose="020F0502020204030204" pitchFamily="34" charset="0"/>
              </a:rPr>
              <a:t>wiki061313112932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68</a:t>
            </a:fld>
            <a:endParaRPr lang="en-US"/>
          </a:p>
        </p:txBody>
      </p:sp>
    </p:spTree>
    <p:extLst>
      <p:ext uri="{BB962C8B-B14F-4D97-AF65-F5344CB8AC3E}">
        <p14:creationId xmlns:p14="http://schemas.microsoft.com/office/powerpoint/2010/main" val="11324006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FE10-6584-1B99-1CD8-8EF396777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6C17F-AF0C-A99E-957B-5D4989AC2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9E7CBB-2FCC-C4A4-6762-36321FD1264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Egyptian model shows men storing up grain in an Egyptian granary. </a:t>
            </a:r>
            <a:r>
              <a:rPr lang="en-US" sz="1200" kern="1200" dirty="0">
                <a:solidFill>
                  <a:schemeClr val="tx1"/>
                </a:solidFill>
                <a:effectLst/>
                <a:latin typeface="+mn-lt"/>
                <a:ea typeface="+mn-ea"/>
                <a:cs typeface="+mn-cs"/>
              </a:rPr>
              <a:t>This image comes from The Metropolitan Museum of Art, public domain, Rogers Fund and Edward S. Harkness Gift, 1920, accession number 20.3.11, https://www.metmuseum.org/art/collection/search/545281.</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met545281</a:t>
            </a:r>
          </a:p>
        </p:txBody>
      </p:sp>
      <p:sp>
        <p:nvSpPr>
          <p:cNvPr id="4" name="Slide Number Placeholder 3">
            <a:extLst>
              <a:ext uri="{FF2B5EF4-FFF2-40B4-BE49-F238E27FC236}">
                <a16:creationId xmlns:a16="http://schemas.microsoft.com/office/drawing/2014/main" id="{C2445DCE-6A9D-E247-F6CD-6F0C3DB42B21}"/>
              </a:ext>
            </a:extLst>
          </p:cNvPr>
          <p:cNvSpPr>
            <a:spLocks noGrp="1"/>
          </p:cNvSpPr>
          <p:nvPr>
            <p:ph type="sldNum" sz="quarter" idx="10"/>
          </p:nvPr>
        </p:nvSpPr>
        <p:spPr/>
        <p:txBody>
          <a:bodyPr/>
          <a:lstStyle/>
          <a:p>
            <a:fld id="{4E4946A3-FD68-4E77-9DEF-1E7536A4AD96}" type="slidenum">
              <a:rPr lang="en-US" smtClean="0"/>
              <a:t>69</a:t>
            </a:fld>
            <a:endParaRPr lang="en-US"/>
          </a:p>
        </p:txBody>
      </p:sp>
    </p:spTree>
    <p:extLst>
      <p:ext uri="{BB962C8B-B14F-4D97-AF65-F5344CB8AC3E}">
        <p14:creationId xmlns:p14="http://schemas.microsoft.com/office/powerpoint/2010/main" val="3518888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Another possibility for the place where the Israelites crossed the Red Sea is the Great Bitter Lake. There is some evidence that at the time of the exodus, the Gulf of Suez may have included the Great Bitter Lake and Lake </a:t>
            </a:r>
            <a:r>
              <a:rPr lang="en-US" dirty="0" err="1"/>
              <a:t>Timsah</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tb010605516</a:t>
            </a:r>
          </a:p>
        </p:txBody>
      </p:sp>
      <p:sp>
        <p:nvSpPr>
          <p:cNvPr id="4" name="Slide Number Placeholder 3"/>
          <p:cNvSpPr>
            <a:spLocks noGrp="1"/>
          </p:cNvSpPr>
          <p:nvPr>
            <p:ph type="sldNum" sz="quarter" idx="10"/>
          </p:nvPr>
        </p:nvSpPr>
        <p:spPr/>
        <p:txBody>
          <a:bodyPr/>
          <a:lstStyle/>
          <a:p>
            <a:fld id="{4E4946A3-FD68-4E77-9DEF-1E7536A4AD96}" type="slidenum">
              <a:rPr lang="en-US" smtClean="0"/>
              <a:t>7</a:t>
            </a:fld>
            <a:endParaRPr lang="en-US"/>
          </a:p>
        </p:txBody>
      </p:sp>
    </p:spTree>
    <p:extLst>
      <p:ext uri="{BB962C8B-B14F-4D97-AF65-F5344CB8AC3E}">
        <p14:creationId xmlns:p14="http://schemas.microsoft.com/office/powerpoint/2010/main" val="19074288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literal wealth stored in Israel’s strongholds (sometimes rendered “palaces” or “citadels”) likely consisted of loot from military campaigns and robbery of the poor. This relief carving was photographed at the Vatican Museums.</a:t>
            </a:r>
          </a:p>
          <a:p>
            <a:endParaRPr lang="en-US" dirty="0"/>
          </a:p>
          <a:p>
            <a:r>
              <a:rPr lang="en-US" dirty="0"/>
              <a:t>tb111802009</a:t>
            </a:r>
          </a:p>
        </p:txBody>
      </p:sp>
      <p:sp>
        <p:nvSpPr>
          <p:cNvPr id="4" name="Slide Number Placeholder 3"/>
          <p:cNvSpPr>
            <a:spLocks noGrp="1"/>
          </p:cNvSpPr>
          <p:nvPr>
            <p:ph type="sldNum" sz="quarter" idx="10"/>
          </p:nvPr>
        </p:nvSpPr>
        <p:spPr/>
        <p:txBody>
          <a:bodyPr/>
          <a:lstStyle/>
          <a:p>
            <a:fld id="{4E4946A3-FD68-4E77-9DEF-1E7536A4AD96}" type="slidenum">
              <a:rPr lang="en-US" smtClean="0"/>
              <a:t>70</a:t>
            </a:fld>
            <a:endParaRPr lang="en-US"/>
          </a:p>
        </p:txBody>
      </p:sp>
    </p:spTree>
    <p:extLst>
      <p:ext uri="{BB962C8B-B14F-4D97-AF65-F5344CB8AC3E}">
        <p14:creationId xmlns:p14="http://schemas.microsoft.com/office/powerpoint/2010/main" val="27771107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spcBef>
                <a:spcPts val="0"/>
              </a:spcBef>
              <a:spcAft>
                <a:spcPts val="0"/>
              </a:spcAft>
              <a:buClrTx/>
              <a:buSzTx/>
              <a:buFontTx/>
              <a:buNone/>
              <a:tabLst/>
              <a:defRPr/>
            </a:pPr>
            <a:r>
              <a:rPr lang="en-US" dirty="0"/>
              <a:t>This</a:t>
            </a:r>
            <a:r>
              <a:rPr lang="en-US" baseline="0" dirty="0"/>
              <a:t> relief</a:t>
            </a:r>
            <a:r>
              <a:rPr lang="en-US" dirty="0"/>
              <a:t> depicts Assyrian soldiers killing an enemy. </a:t>
            </a:r>
            <a:r>
              <a:rPr lang="en-US" dirty="0">
                <a:effectLst/>
                <a:ea typeface="Calibri" panose="020F0502020204030204" pitchFamily="34" charset="0"/>
              </a:rPr>
              <a:t>This image comes from the Dutch National Museum of Antiquities </a:t>
            </a:r>
            <a:r>
              <a:rPr lang="en-US" dirty="0"/>
              <a:t>(Rijksmuseum van </a:t>
            </a:r>
            <a:r>
              <a:rPr lang="en-US" dirty="0" err="1"/>
              <a:t>Oudheden</a:t>
            </a:r>
            <a:r>
              <a:rPr lang="en-US" dirty="0"/>
              <a:t>)</a:t>
            </a:r>
            <a:r>
              <a:rPr lang="en-US" dirty="0">
                <a:effectLst/>
                <a:ea typeface="Calibri" panose="020F0502020204030204" pitchFamily="34" charset="0"/>
              </a:rPr>
              <a:t>, </a:t>
            </a:r>
            <a:r>
              <a:rPr lang="en-US" b="0" i="0" dirty="0">
                <a:solidFill>
                  <a:srgbClr val="666666"/>
                </a:solidFill>
                <a:effectLst/>
              </a:rPr>
              <a:t>A 1952/12.1</a:t>
            </a:r>
            <a:r>
              <a:rPr lang="en-US" dirty="0">
                <a:effectLst/>
                <a:ea typeface="Calibri" panose="020F0502020204030204" pitchFamily="34" charset="0"/>
              </a:rPr>
              <a:t>, Creative Commons-BY. </a:t>
            </a:r>
            <a:r>
              <a:rPr lang="fr-FR" dirty="0">
                <a:effectLst/>
                <a:ea typeface="Calibri" panose="020F0502020204030204" pitchFamily="34" charset="0"/>
              </a:rPr>
              <a:t>Source: </a:t>
            </a:r>
            <a:r>
              <a:rPr lang="en-US" dirty="0"/>
              <a:t>https://www.rmo.nl/en/collection/search-collection/collection-piece/?object=33878.</a:t>
            </a:r>
          </a:p>
          <a:p>
            <a:endParaRPr lang="en-US" dirty="0"/>
          </a:p>
          <a:p>
            <a:r>
              <a:rPr lang="en-US" dirty="0"/>
              <a:t>rmo33878</a:t>
            </a:r>
          </a:p>
        </p:txBody>
      </p:sp>
      <p:sp>
        <p:nvSpPr>
          <p:cNvPr id="4" name="Slide Number Placeholder 3"/>
          <p:cNvSpPr>
            <a:spLocks noGrp="1"/>
          </p:cNvSpPr>
          <p:nvPr>
            <p:ph type="sldNum" sz="quarter" idx="10"/>
          </p:nvPr>
        </p:nvSpPr>
        <p:spPr/>
        <p:txBody>
          <a:bodyPr/>
          <a:lstStyle/>
          <a:p>
            <a:fld id="{4E4946A3-FD68-4E77-9DEF-1E7536A4AD96}" type="slidenum">
              <a:rPr lang="en-US" smtClean="0"/>
              <a:t>71</a:t>
            </a:fld>
            <a:endParaRPr lang="en-US"/>
          </a:p>
        </p:txBody>
      </p:sp>
    </p:spTree>
    <p:extLst>
      <p:ext uri="{BB962C8B-B14F-4D97-AF65-F5344CB8AC3E}">
        <p14:creationId xmlns:p14="http://schemas.microsoft.com/office/powerpoint/2010/main" val="75960015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scene shown here comes from Greek mythology. The bearded older man, </a:t>
            </a:r>
            <a:r>
              <a:rPr lang="en-US" baseline="0" dirty="0" err="1"/>
              <a:t>Prokrustes</a:t>
            </a:r>
            <a:r>
              <a:rPr lang="en-US" baseline="0" dirty="0"/>
              <a:t>, was a notorious bandit known for forcibly stretching people (to death) or cutting them off to make them fit a bed. In this scene, his attacker is Theseus, who according to the legend, inflicted his own torture on him, killing him.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i="1" dirty="0"/>
              <a:t>kylix</a:t>
            </a:r>
            <a:r>
              <a:rPr lang="en-US" i="0" dirty="0"/>
              <a:t> </a:t>
            </a:r>
            <a:r>
              <a:rPr lang="en-US" dirty="0"/>
              <a:t>was photographed at the British Museum. This image comes from Marie-Lan Nguyen and is licensed under CC BY 2.5, via Wikimedia Commons: https://commons.wikimedia.org/wiki/File:Theseus_Minotaur_BM_Vase_E84_n3.jpg. A removable graphic has been added to avoid causing surprise or offense.</a:t>
            </a:r>
          </a:p>
          <a:p>
            <a:endParaRPr lang="en-US" dirty="0"/>
          </a:p>
          <a:p>
            <a:r>
              <a:rPr lang="en-US" dirty="0"/>
              <a:t>wiki185032319842007080716212250</a:t>
            </a:r>
          </a:p>
        </p:txBody>
      </p:sp>
      <p:sp>
        <p:nvSpPr>
          <p:cNvPr id="4" name="Slide Number Placeholder 3"/>
          <p:cNvSpPr>
            <a:spLocks noGrp="1"/>
          </p:cNvSpPr>
          <p:nvPr>
            <p:ph type="sldNum" sz="quarter" idx="10"/>
          </p:nvPr>
        </p:nvSpPr>
        <p:spPr/>
        <p:txBody>
          <a:bodyPr/>
          <a:lstStyle/>
          <a:p>
            <a:fld id="{4E4946A3-FD68-4E77-9DEF-1E7536A4AD96}" type="slidenum">
              <a:rPr lang="en-US" smtClean="0"/>
              <a:t>72</a:t>
            </a:fld>
            <a:endParaRPr lang="en-US"/>
          </a:p>
        </p:txBody>
      </p:sp>
    </p:spTree>
    <p:extLst>
      <p:ext uri="{BB962C8B-B14F-4D97-AF65-F5344CB8AC3E}">
        <p14:creationId xmlns:p14="http://schemas.microsoft.com/office/powerpoint/2010/main" val="32727081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BB101-5669-6DCF-60CA-2DB38CC2A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B516D-C8A9-4909-73CC-BA26D9841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934F9A-52EF-8FE1-168D-2D3645EEAF54}"/>
              </a:ext>
            </a:extLst>
          </p:cNvPr>
          <p:cNvSpPr>
            <a:spLocks noGrp="1"/>
          </p:cNvSpPr>
          <p:nvPr>
            <p:ph type="body" idx="1"/>
          </p:nvPr>
        </p:nvSpPr>
        <p:spPr/>
        <p:txBody>
          <a:bodyPr/>
          <a:lstStyle/>
          <a:p>
            <a:r>
              <a:rPr lang="en-US" dirty="0"/>
              <a:t> The “adversary” spoken of in this verse is apparently Tiglath-</a:t>
            </a:r>
            <a:r>
              <a:rPr lang="en-US" dirty="0" err="1"/>
              <a:t>pileser</a:t>
            </a:r>
            <a:r>
              <a:rPr lang="en-US" dirty="0"/>
              <a:t> III (r. </a:t>
            </a:r>
            <a:r>
              <a:rPr lang="en-US" baseline="0" dirty="0"/>
              <a:t>745–727 BC). </a:t>
            </a:r>
            <a:r>
              <a:rPr lang="en-US" sz="1200" kern="1200" dirty="0">
                <a:solidFill>
                  <a:schemeClr val="tx1"/>
                </a:solidFill>
                <a:effectLst/>
                <a:latin typeface="+mn-lt"/>
                <a:ea typeface="+mn-ea"/>
                <a:cs typeface="+mn-cs"/>
              </a:rPr>
              <a:t>According to 2 Kings 15:19-21, Menahem paid </a:t>
            </a:r>
            <a:r>
              <a:rPr lang="en-US" baseline="0" dirty="0" err="1"/>
              <a:t>Tiglath-pileser</a:t>
            </a:r>
            <a:r>
              <a:rPr lang="en-US" baseline="0" dirty="0"/>
              <a:t> </a:t>
            </a:r>
            <a:r>
              <a:rPr lang="en-US" sz="1200" kern="1200" dirty="0">
                <a:solidFill>
                  <a:schemeClr val="tx1"/>
                </a:solidFill>
                <a:effectLst/>
                <a:latin typeface="+mn-lt"/>
                <a:ea typeface="+mn-ea"/>
                <a:cs typeface="+mn-cs"/>
              </a:rPr>
              <a:t>III 1,000 talents of silver and “the king of Assyria pulled back and did not remain in the land.” It is unclear if this tribute is identical to the tribute offered in the annal fragment or</a:t>
            </a:r>
            <a:r>
              <a:rPr lang="en-US" sz="1200" kern="1200" baseline="0" dirty="0">
                <a:solidFill>
                  <a:schemeClr val="tx1"/>
                </a:solidFill>
                <a:effectLst/>
                <a:latin typeface="+mn-lt"/>
                <a:ea typeface="+mn-ea"/>
                <a:cs typeface="+mn-cs"/>
              </a:rPr>
              <a:t> the Iran Stele </a:t>
            </a:r>
            <a:r>
              <a:rPr lang="en-US" sz="1200" kern="1200" dirty="0">
                <a:solidFill>
                  <a:schemeClr val="tx1"/>
                </a:solidFill>
                <a:effectLst/>
                <a:latin typeface="+mn-lt"/>
                <a:ea typeface="+mn-ea"/>
                <a:cs typeface="+mn-cs"/>
              </a:rPr>
              <a:t>(Cogan 2008: 52). “Menahem of Samaria” is mentioned in both of these texts</a:t>
            </a:r>
            <a:r>
              <a:rPr lang="en-US" sz="1200" kern="1200" baseline="0" dirty="0">
                <a:solidFill>
                  <a:schemeClr val="tx1"/>
                </a:solidFill>
                <a:effectLst/>
                <a:latin typeface="+mn-lt"/>
                <a:ea typeface="+mn-ea"/>
                <a:cs typeface="+mn-cs"/>
              </a:rPr>
              <a:t> as a tribute bearer. </a:t>
            </a:r>
            <a:r>
              <a:rPr lang="en-US" dirty="0"/>
              <a:t>This relief depicts the Assyrian king Tiglath-</a:t>
            </a:r>
            <a:r>
              <a:rPr lang="en-US" dirty="0" err="1"/>
              <a:t>pileser</a:t>
            </a:r>
            <a:r>
              <a:rPr lang="en-US" dirty="0"/>
              <a:t> III receiving homage from a helmeted soldier and several courtiers.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The reign of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was marked by an unparalleled Neo-Assyrian expansion into the west and a fundamental shift in Neo-Assyrian involvement in the southern Levant that would pave the way for successive campaigns against Israel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Shalmaneser V, Sargon II), Philistia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Sargon II, Sennacherib), and Judah (Sargon II [?] and Sennacherib). From a historical perspective, it is clear that Assyria desired to control the entire Levant in order to gain access to the various trade routes (e.g., Stern 2001: 10–13; Bagg 2013: 119). Over the course of the reigns of Assyrian kings from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until Ashurbanipal in the mid-7th century BC, the southern Levant witnessed a steady Assyrian territorial expansion that began with the conquest of Aram-Damascus and Transjordan (732 BC) and ended with the campaigns of Esarhaddon and Ashurbanipal that brought northern Egypt into the realm of Assyrian control. Significantly,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reformed Neo-Assyrian policy regarding disloyal vassal states. This reformation had huge consequences for the nation-states of Israel and Aram-Damascus, which were both eventually conquered and turned into provinces.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image comes from the Detroit Institute of Arts, Founders Society Purchase, Ralph Harman Booth Bequest Fund, accession number 50.32, and is in the public domain: </a:t>
            </a:r>
            <a:r>
              <a:rPr lang="en-US" dirty="0"/>
              <a:t>https://dia.org/collection/assyrian-king-tukul-apil-esharra-iii-also-called-tiglath-pileser-iii-receiving-homage-33256.</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References: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Bagg, A. M.</a:t>
            </a:r>
          </a:p>
          <a:p>
            <a:pPr marL="685800" marR="0" lvl="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dirty="0">
                <a:solidFill>
                  <a:schemeClr val="tx1"/>
                </a:solidFill>
                <a:effectLst/>
                <a:latin typeface="+mn-lt"/>
                <a:ea typeface="+mn-ea"/>
                <a:cs typeface="+mn-cs"/>
              </a:rPr>
              <a:t>2013	Palestine under Assyrian Rule: A New Look at the Assyrian Imperial Policy in the West. </a:t>
            </a:r>
            <a:r>
              <a:rPr lang="en-US" sz="1200" i="1" kern="1200" dirty="0">
                <a:solidFill>
                  <a:schemeClr val="tx1"/>
                </a:solidFill>
                <a:effectLst/>
                <a:latin typeface="+mn-lt"/>
                <a:ea typeface="+mn-ea"/>
                <a:cs typeface="+mn-cs"/>
              </a:rPr>
              <a:t>Journal of the American Oriental Society</a:t>
            </a:r>
            <a:r>
              <a:rPr lang="en-US" sz="1200" kern="1200" dirty="0">
                <a:solidFill>
                  <a:schemeClr val="tx1"/>
                </a:solidFill>
                <a:effectLst/>
                <a:latin typeface="+mn-lt"/>
                <a:ea typeface="+mn-ea"/>
                <a:cs typeface="+mn-cs"/>
              </a:rPr>
              <a:t> 133: 119–44.</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Cogan, Mordechai.</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dirty="0">
                <a:solidFill>
                  <a:schemeClr val="tx1"/>
                </a:solidFill>
                <a:effectLst/>
                <a:latin typeface="+mn-lt"/>
                <a:ea typeface="+mn-ea"/>
                <a:cs typeface="+mn-cs"/>
              </a:rPr>
              <a:t>2008	</a:t>
            </a:r>
            <a:r>
              <a:rPr lang="en-US" sz="1200" i="1" kern="1200" dirty="0">
                <a:solidFill>
                  <a:schemeClr val="tx1"/>
                </a:solidFill>
                <a:effectLst/>
                <a:latin typeface="+mn-lt"/>
                <a:ea typeface="+mn-ea"/>
                <a:cs typeface="+mn-cs"/>
              </a:rPr>
              <a:t>The Raging Torrent: Historical Inscriptions from Assyria and Babylonia Relating to Ancient Israel</a:t>
            </a:r>
            <a:r>
              <a:rPr lang="en-US" sz="1200" kern="1200" dirty="0">
                <a:solidFill>
                  <a:schemeClr val="tx1"/>
                </a:solidFill>
                <a:effectLst/>
                <a:latin typeface="+mn-lt"/>
                <a:ea typeface="+mn-ea"/>
                <a:cs typeface="+mn-cs"/>
              </a:rPr>
              <a:t>. Jerusalem: Carta.</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Stern, E.</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dirty="0">
                <a:solidFill>
                  <a:schemeClr val="tx1"/>
                </a:solidFill>
                <a:effectLst/>
                <a:latin typeface="+mn-lt"/>
                <a:ea typeface="+mn-ea"/>
                <a:cs typeface="+mn-cs"/>
              </a:rPr>
              <a:t>2001	</a:t>
            </a:r>
            <a:r>
              <a:rPr lang="en-US" sz="1200" i="1" kern="1200" dirty="0">
                <a:solidFill>
                  <a:schemeClr val="tx1"/>
                </a:solidFill>
                <a:effectLst/>
                <a:latin typeface="+mn-lt"/>
                <a:ea typeface="+mn-ea"/>
                <a:cs typeface="+mn-cs"/>
              </a:rPr>
              <a:t>Archaeology of the Land of the Bible, Volume II: The Assyrian, Babylonian, and Persian Periods (732–332 B.C.E.)</a:t>
            </a:r>
            <a:r>
              <a:rPr lang="en-US" sz="1200" kern="1200" dirty="0">
                <a:solidFill>
                  <a:schemeClr val="tx1"/>
                </a:solidFill>
                <a:effectLst/>
                <a:latin typeface="+mn-lt"/>
                <a:ea typeface="+mn-ea"/>
                <a:cs typeface="+mn-cs"/>
              </a:rPr>
              <a:t>. New York: Yale University Press.</a:t>
            </a:r>
          </a:p>
          <a:p>
            <a:endParaRPr lang="en-US" dirty="0"/>
          </a:p>
          <a:p>
            <a:r>
              <a:rPr lang="en-US" sz="1200" kern="1200" dirty="0">
                <a:solidFill>
                  <a:schemeClr val="tx1"/>
                </a:solidFill>
                <a:effectLst/>
                <a:latin typeface="+mn-lt"/>
                <a:ea typeface="+mn-ea"/>
                <a:cs typeface="+mn-cs"/>
              </a:rPr>
              <a:t>dia33256</a:t>
            </a:r>
            <a:endParaRPr lang="en-US" dirty="0"/>
          </a:p>
        </p:txBody>
      </p:sp>
      <p:sp>
        <p:nvSpPr>
          <p:cNvPr id="4" name="Slide Number Placeholder 3">
            <a:extLst>
              <a:ext uri="{FF2B5EF4-FFF2-40B4-BE49-F238E27FC236}">
                <a16:creationId xmlns:a16="http://schemas.microsoft.com/office/drawing/2014/main" id="{E3158764-0764-B53C-34B8-998F73922BAD}"/>
              </a:ext>
            </a:extLst>
          </p:cNvPr>
          <p:cNvSpPr>
            <a:spLocks noGrp="1"/>
          </p:cNvSpPr>
          <p:nvPr>
            <p:ph type="sldNum" sz="quarter" idx="10"/>
          </p:nvPr>
        </p:nvSpPr>
        <p:spPr/>
        <p:txBody>
          <a:bodyPr/>
          <a:lstStyle/>
          <a:p>
            <a:fld id="{4E4946A3-FD68-4E77-9DEF-1E7536A4AD96}" type="slidenum">
              <a:rPr lang="en-US" smtClean="0"/>
              <a:t>73</a:t>
            </a:fld>
            <a:endParaRPr lang="en-US"/>
          </a:p>
        </p:txBody>
      </p:sp>
    </p:spTree>
    <p:extLst>
      <p:ext uri="{BB962C8B-B14F-4D97-AF65-F5344CB8AC3E}">
        <p14:creationId xmlns:p14="http://schemas.microsoft.com/office/powerpoint/2010/main" val="372399813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200" kern="1200" dirty="0">
                <a:solidFill>
                  <a:schemeClr val="tx1"/>
                </a:solidFill>
                <a:effectLst/>
                <a:latin typeface="+mn-lt"/>
                <a:ea typeface="+mn-ea"/>
                <a:cs typeface="+mn-cs"/>
              </a:rPr>
              <a:t>This relief was photographed at the British Museum. </a:t>
            </a: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tb112004892</a:t>
            </a:r>
          </a:p>
        </p:txBody>
      </p:sp>
      <p:sp>
        <p:nvSpPr>
          <p:cNvPr id="4" name="Slide Number Placeholder 3"/>
          <p:cNvSpPr>
            <a:spLocks noGrp="1"/>
          </p:cNvSpPr>
          <p:nvPr>
            <p:ph type="sldNum" sz="quarter" idx="10"/>
          </p:nvPr>
        </p:nvSpPr>
        <p:spPr/>
        <p:txBody>
          <a:bodyPr/>
          <a:lstStyle/>
          <a:p>
            <a:fld id="{4E4946A3-FD68-4E77-9DEF-1E7536A4AD96}" type="slidenum">
              <a:rPr lang="en-US" smtClean="0"/>
              <a:t>74</a:t>
            </a:fld>
            <a:endParaRPr lang="en-US"/>
          </a:p>
        </p:txBody>
      </p:sp>
    </p:spTree>
    <p:extLst>
      <p:ext uri="{BB962C8B-B14F-4D97-AF65-F5344CB8AC3E}">
        <p14:creationId xmlns:p14="http://schemas.microsoft.com/office/powerpoint/2010/main" val="8900974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Tiglath-pileser</a:t>
            </a:r>
            <a:r>
              <a:rPr lang="en-US" baseline="0" dirty="0"/>
              <a:t> III’s campaign from 734 to 732 BC resulted in the loss of Israel’s territory in Transjordan, Galilee, and the Plains (Sharon, Dor, and northern </a:t>
            </a:r>
            <a:r>
              <a:rPr lang="en-US" baseline="0" dirty="0" err="1"/>
              <a:t>Shephelah</a:t>
            </a:r>
            <a:r>
              <a:rPr lang="en-US" baseline="0" dirty="0"/>
              <a:t>), and Israel became a vassal state of the Assyrian Empire. The kingdom was largely centered around Samaria, because the Assyrians began to deport Israelites and import non-Israelites into their conquered regions and also create fortified positions/administrative posts at former Israelite administrative centers (e.g., Hazor, Megiddo, Dor, etc.).</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map shows the areas taken from Israel by the Assyrians in the late 8th century BC. The regions underlined in red are mentioned in either 2 Kings 15:29 or in Assyrian records. The much-reduced territory of Israel, with its capital at Samaria, is outlined with a dotted red line. This map is adapted from map</a:t>
            </a:r>
            <a:r>
              <a:rPr lang="en-US" baseline="0" dirty="0"/>
              <a:t> 7-5</a:t>
            </a:r>
            <a:r>
              <a:rPr lang="en-US" dirty="0"/>
              <a:t> from the </a:t>
            </a:r>
            <a:r>
              <a:rPr lang="en-US" i="1" dirty="0"/>
              <a:t>Satellite Bible Atlas</a:t>
            </a:r>
            <a:r>
              <a:rPr lang="en-US" dirty="0"/>
              <a:t>, by William Schlegel. Used by permission.</a:t>
            </a:r>
            <a:endParaRPr lang="en-US" baseline="0" dirty="0"/>
          </a:p>
        </p:txBody>
      </p:sp>
      <p:sp>
        <p:nvSpPr>
          <p:cNvPr id="4" name="Slide Number Placeholder 3"/>
          <p:cNvSpPr>
            <a:spLocks noGrp="1"/>
          </p:cNvSpPr>
          <p:nvPr>
            <p:ph type="sldNum" sz="quarter" idx="10"/>
          </p:nvPr>
        </p:nvSpPr>
        <p:spPr/>
        <p:txBody>
          <a:bodyPr/>
          <a:lstStyle/>
          <a:p>
            <a:fld id="{4E4946A3-FD68-4E77-9DEF-1E7536A4AD96}" type="slidenum">
              <a:rPr lang="en-US" smtClean="0"/>
              <a:t>75</a:t>
            </a:fld>
            <a:endParaRPr lang="en-US"/>
          </a:p>
        </p:txBody>
      </p:sp>
    </p:spTree>
    <p:extLst>
      <p:ext uri="{BB962C8B-B14F-4D97-AF65-F5344CB8AC3E}">
        <p14:creationId xmlns:p14="http://schemas.microsoft.com/office/powerpoint/2010/main" val="2934741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57DBA-1D1D-AB0C-38C6-DBA1760A6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CC87E-AD50-33BB-80B8-97CE24876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8EF4E4-9391-9F96-5E90-91A78F4994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This relief depicts the contemporary siege of a Syrian town by the army of Tiglath-</a:t>
            </a:r>
            <a:r>
              <a:rPr lang="en-US" sz="1200" kern="1200" baseline="0" dirty="0" err="1">
                <a:solidFill>
                  <a:schemeClr val="tx1"/>
                </a:solidFill>
                <a:effectLst/>
                <a:latin typeface="+mn-lt"/>
                <a:ea typeface="+mn-ea"/>
                <a:cs typeface="+mn-cs"/>
              </a:rPr>
              <a:t>pileser</a:t>
            </a:r>
            <a:r>
              <a:rPr lang="en-US" sz="1200" kern="1200" baseline="0" dirty="0">
                <a:solidFill>
                  <a:schemeClr val="tx1"/>
                </a:solidFill>
                <a:effectLst/>
                <a:latin typeface="+mn-lt"/>
                <a:ea typeface="+mn-ea"/>
                <a:cs typeface="+mn-cs"/>
              </a:rPr>
              <a:t> III. Notice that the Assyrian soldiers on the right are prying apart the defensive walls of the city (individual stones that have been loosened are visible)</a:t>
            </a:r>
            <a:r>
              <a:rPr lang="en-US" dirty="0"/>
              <a:t>. At the lower left, two Assyrian soldiers are setting fire to the city gate; behind them is a stack of corpses, presumably defenders of the city.</a:t>
            </a:r>
            <a:r>
              <a:rPr lang="en-US" baseline="0" dirty="0"/>
              <a:t> This relief </a:t>
            </a:r>
            <a:r>
              <a:rPr lang="en-US" dirty="0"/>
              <a:t>was photographed at the British Museum. </a:t>
            </a:r>
          </a:p>
          <a:p>
            <a:endParaRPr lang="en-US" dirty="0"/>
          </a:p>
          <a:p>
            <a:r>
              <a:rPr lang="en-US" dirty="0"/>
              <a:t>mb120901046c</a:t>
            </a:r>
          </a:p>
        </p:txBody>
      </p:sp>
      <p:sp>
        <p:nvSpPr>
          <p:cNvPr id="4" name="Slide Number Placeholder 3">
            <a:extLst>
              <a:ext uri="{FF2B5EF4-FFF2-40B4-BE49-F238E27FC236}">
                <a16:creationId xmlns:a16="http://schemas.microsoft.com/office/drawing/2014/main" id="{BC11AEF3-7C8C-B21E-41CB-527A2D1A2956}"/>
              </a:ext>
            </a:extLst>
          </p:cNvPr>
          <p:cNvSpPr>
            <a:spLocks noGrp="1"/>
          </p:cNvSpPr>
          <p:nvPr>
            <p:ph type="sldNum" sz="quarter" idx="10"/>
          </p:nvPr>
        </p:nvSpPr>
        <p:spPr/>
        <p:txBody>
          <a:bodyPr/>
          <a:lstStyle/>
          <a:p>
            <a:fld id="{4E4946A3-FD68-4E77-9DEF-1E7536A4AD96}" type="slidenum">
              <a:rPr lang="en-US" smtClean="0"/>
              <a:t>76</a:t>
            </a:fld>
            <a:endParaRPr lang="en-US"/>
          </a:p>
        </p:txBody>
      </p:sp>
    </p:spTree>
    <p:extLst>
      <p:ext uri="{BB962C8B-B14F-4D97-AF65-F5344CB8AC3E}">
        <p14:creationId xmlns:p14="http://schemas.microsoft.com/office/powerpoint/2010/main" val="32366742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the major cities taken by Tiglath-</a:t>
            </a:r>
            <a:r>
              <a:rPr lang="en-US" dirty="0" err="1"/>
              <a:t>pileser</a:t>
            </a:r>
            <a:r>
              <a:rPr lang="en-US" dirty="0"/>
              <a:t> III as he moved into Israel territory was Abel-</a:t>
            </a:r>
            <a:r>
              <a:rPr lang="en-US" dirty="0" err="1"/>
              <a:t>beth</a:t>
            </a:r>
            <a:r>
              <a:rPr lang="en-US" dirty="0"/>
              <a:t>-</a:t>
            </a:r>
            <a:r>
              <a:rPr lang="en-US" dirty="0" err="1"/>
              <a:t>maacah</a:t>
            </a:r>
            <a:r>
              <a:rPr lang="en-US" dirty="0"/>
              <a:t>. Abel-</a:t>
            </a:r>
            <a:r>
              <a:rPr lang="en-US" dirty="0" err="1"/>
              <a:t>beth</a:t>
            </a:r>
            <a:r>
              <a:rPr lang="en-US" dirty="0"/>
              <a:t>-</a:t>
            </a:r>
            <a:r>
              <a:rPr lang="en-US" dirty="0" err="1"/>
              <a:t>maacah</a:t>
            </a:r>
            <a:r>
              <a:rPr lang="en-US" dirty="0"/>
              <a:t> </a:t>
            </a:r>
            <a:r>
              <a:rPr lang="en-US" sz="1200" kern="1200" dirty="0">
                <a:solidFill>
                  <a:schemeClr val="tx1"/>
                </a:solidFill>
                <a:effectLst/>
                <a:latin typeface="+mn-lt"/>
                <a:ea typeface="+mn-ea"/>
                <a:cs typeface="+mn-cs"/>
              </a:rPr>
              <a:t>is identified with Tell Abil al-</a:t>
            </a:r>
            <a:r>
              <a:rPr lang="en-US" sz="1200" kern="1200" dirty="0" err="1">
                <a:solidFill>
                  <a:schemeClr val="tx1"/>
                </a:solidFill>
                <a:effectLst/>
                <a:latin typeface="+mn-lt"/>
                <a:ea typeface="+mn-ea"/>
                <a:cs typeface="+mn-cs"/>
              </a:rPr>
              <a:t>Qamh</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is currently being excavated by R. Mullins and N. </a:t>
            </a:r>
            <a:r>
              <a:rPr lang="en-US" sz="1200" kern="1200" dirty="0" err="1">
                <a:solidFill>
                  <a:schemeClr val="tx1"/>
                </a:solidFill>
                <a:effectLst/>
                <a:latin typeface="+mn-lt"/>
                <a:ea typeface="+mn-ea"/>
                <a:cs typeface="+mn-cs"/>
              </a:rPr>
              <a:t>Panitz</a:t>
            </a:r>
            <a:r>
              <a:rPr lang="en-US" sz="1200" kern="1200" dirty="0">
                <a:solidFill>
                  <a:schemeClr val="tx1"/>
                </a:solidFill>
                <a:effectLst/>
                <a:latin typeface="+mn-lt"/>
                <a:ea typeface="+mn-ea"/>
                <a:cs typeface="+mn-cs"/>
              </a:rPr>
              <a:t>-Cohen. They have already exposed significant</a:t>
            </a:r>
            <a:r>
              <a:rPr lang="en-US" sz="1200" kern="1200" baseline="0" dirty="0">
                <a:solidFill>
                  <a:schemeClr val="tx1"/>
                </a:solidFill>
                <a:effectLst/>
                <a:latin typeface="+mn-lt"/>
                <a:ea typeface="+mn-ea"/>
                <a:cs typeface="+mn-cs"/>
              </a:rPr>
              <a:t> Middle Bronze, Late Bronze, and Iron I–II ruins</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site is large (34 ac; 13.8 ha) and clearly a significant city in the northern Huleh Valley. </a:t>
            </a:r>
            <a:r>
              <a:rPr lang="en-US" dirty="0"/>
              <a:t>This photo was taken in early April, when the ruin was covered with beautiful wildflowers. The tell is easily demarcated today by the agricultural fields surrounding it. The modern Israeli town of </a:t>
            </a:r>
            <a:r>
              <a:rPr lang="en-US" dirty="0" err="1"/>
              <a:t>Metula</a:t>
            </a:r>
            <a:r>
              <a:rPr lang="en-US" dirty="0"/>
              <a:t> is visible to the north, beyond which is the country of Lebanon.</a:t>
            </a:r>
          </a:p>
          <a:p>
            <a:pPr marL="228600" marR="0" indent="-228600" algn="l" defTabSz="914400" rtl="0" eaLnBrk="1" fontAlgn="auto" latinLnBrk="0" hangingPunct="1">
              <a:lnSpc>
                <a:spcPct val="100000"/>
              </a:lnSpc>
              <a:spcBef>
                <a:spcPct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ws040416906</a:t>
            </a:r>
          </a:p>
        </p:txBody>
      </p:sp>
      <p:sp>
        <p:nvSpPr>
          <p:cNvPr id="4" name="Slide Number Placeholder 3"/>
          <p:cNvSpPr>
            <a:spLocks noGrp="1"/>
          </p:cNvSpPr>
          <p:nvPr>
            <p:ph type="sldNum" sz="quarter" idx="10"/>
          </p:nvPr>
        </p:nvSpPr>
        <p:spPr/>
        <p:txBody>
          <a:bodyPr/>
          <a:lstStyle/>
          <a:p>
            <a:fld id="{4E4946A3-FD68-4E77-9DEF-1E7536A4AD96}" type="slidenum">
              <a:rPr lang="en-US" smtClean="0"/>
              <a:t>77</a:t>
            </a:fld>
            <a:endParaRPr lang="en-US"/>
          </a:p>
        </p:txBody>
      </p:sp>
    </p:spTree>
    <p:extLst>
      <p:ext uri="{BB962C8B-B14F-4D97-AF65-F5344CB8AC3E}">
        <p14:creationId xmlns:p14="http://schemas.microsoft.com/office/powerpoint/2010/main" val="392782609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17CBB-6B66-847E-C07C-02CD8FE9C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E7425-2C9B-55E9-D6A7-66E5F06703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612509-24EA-B86A-0168-630AB6431EB6}"/>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Another city taken by the Assyrians at this time was Kedesh. In this view, Kedesh can be seen in the near distance; behind it is the </a:t>
            </a:r>
            <a:r>
              <a:rPr lang="en-US" dirty="0" err="1"/>
              <a:t>Huleh</a:t>
            </a:r>
            <a:r>
              <a:rPr lang="en-US" dirty="0"/>
              <a:t> Valley, and in the far distance are the hills of the Golan Heights (biblical Bashan).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tb032807964</a:t>
            </a:r>
          </a:p>
        </p:txBody>
      </p:sp>
      <p:sp>
        <p:nvSpPr>
          <p:cNvPr id="4" name="Slide Number Placeholder 3">
            <a:extLst>
              <a:ext uri="{FF2B5EF4-FFF2-40B4-BE49-F238E27FC236}">
                <a16:creationId xmlns:a16="http://schemas.microsoft.com/office/drawing/2014/main" id="{1E936C98-84F9-4E40-6C4B-996CEE90BA28}"/>
              </a:ext>
            </a:extLst>
          </p:cNvPr>
          <p:cNvSpPr>
            <a:spLocks noGrp="1"/>
          </p:cNvSpPr>
          <p:nvPr>
            <p:ph type="sldNum" sz="quarter" idx="10"/>
          </p:nvPr>
        </p:nvSpPr>
        <p:spPr/>
        <p:txBody>
          <a:bodyPr/>
          <a:lstStyle/>
          <a:p>
            <a:fld id="{4E4946A3-FD68-4E77-9DEF-1E7536A4AD96}" type="slidenum">
              <a:rPr lang="en-US" smtClean="0"/>
              <a:t>78</a:t>
            </a:fld>
            <a:endParaRPr lang="en-US"/>
          </a:p>
        </p:txBody>
      </p:sp>
    </p:spTree>
    <p:extLst>
      <p:ext uri="{BB962C8B-B14F-4D97-AF65-F5344CB8AC3E}">
        <p14:creationId xmlns:p14="http://schemas.microsoft.com/office/powerpoint/2010/main" val="261122237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D65A3-A528-0BA3-BC9A-42E472E6E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9632D-E33B-4374-BC6A-CA6C3E3CE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871C4F-20E8-A5D1-9F12-C8DA75FC86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Megiddo was another major Israelite city conquered and taken by Tiglath-</a:t>
            </a:r>
            <a:r>
              <a:rPr lang="en-US" dirty="0" err="1"/>
              <a:t>pileser</a:t>
            </a:r>
            <a:r>
              <a:rPr lang="en-US" dirty="0"/>
              <a:t> III, probably in 733 BC. Although the city of Hazor was once the largest city in the Levant, at this time, the city was restricted to the acropolis, the higher level visible in this photo.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ws012317027</a:t>
            </a:r>
          </a:p>
        </p:txBody>
      </p:sp>
      <p:sp>
        <p:nvSpPr>
          <p:cNvPr id="4" name="Slide Number Placeholder 3">
            <a:extLst>
              <a:ext uri="{FF2B5EF4-FFF2-40B4-BE49-F238E27FC236}">
                <a16:creationId xmlns:a16="http://schemas.microsoft.com/office/drawing/2014/main" id="{CFB1E8E0-1B91-053B-61EA-3CF283AA9074}"/>
              </a:ext>
            </a:extLst>
          </p:cNvPr>
          <p:cNvSpPr>
            <a:spLocks noGrp="1"/>
          </p:cNvSpPr>
          <p:nvPr>
            <p:ph type="sldNum" sz="quarter" idx="10"/>
          </p:nvPr>
        </p:nvSpPr>
        <p:spPr/>
        <p:txBody>
          <a:bodyPr/>
          <a:lstStyle/>
          <a:p>
            <a:fld id="{4E4946A3-FD68-4E77-9DEF-1E7536A4AD96}" type="slidenum">
              <a:rPr lang="en-US" smtClean="0"/>
              <a:t>79</a:t>
            </a:fld>
            <a:endParaRPr lang="en-US"/>
          </a:p>
        </p:txBody>
      </p:sp>
    </p:spTree>
    <p:extLst>
      <p:ext uri="{BB962C8B-B14F-4D97-AF65-F5344CB8AC3E}">
        <p14:creationId xmlns:p14="http://schemas.microsoft.com/office/powerpoint/2010/main" val="3346197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i="0" dirty="0"/>
              <a:t>The crossing of the Red Sea may also have taken place at the relatively shallow northern end of the Gulf of Suez. This photo provides a view of the Red Sea from a high elevation. The town on the flat below this promontory is Ras Sedr (Ra’s Sudr). The Gulf of Suez is visible on the horizon at the upper right.</a:t>
            </a:r>
          </a:p>
          <a:p>
            <a:endParaRPr lang="it-IT" i="0" dirty="0"/>
          </a:p>
          <a:p>
            <a:r>
              <a:rPr lang="it-IT" i="0" dirty="0"/>
              <a:t>This image comes from Christian Heine and is in the public domain. Source: https://scx2.b-cdn.net/gfx/news/hires/2014/asymmetricco.jpg</a:t>
            </a:r>
          </a:p>
          <a:p>
            <a:endParaRPr lang="it-IT" i="0" dirty="0"/>
          </a:p>
          <a:p>
            <a:r>
              <a:rPr lang="it-IT" i="0" dirty="0"/>
              <a:t>scx22014</a:t>
            </a:r>
            <a:endParaRPr lang="en-US" i="0" dirty="0"/>
          </a:p>
        </p:txBody>
      </p:sp>
      <p:sp>
        <p:nvSpPr>
          <p:cNvPr id="4" name="Slide Number Placeholder 3"/>
          <p:cNvSpPr>
            <a:spLocks noGrp="1"/>
          </p:cNvSpPr>
          <p:nvPr>
            <p:ph type="sldNum" sz="quarter" idx="10"/>
          </p:nvPr>
        </p:nvSpPr>
        <p:spPr/>
        <p:txBody>
          <a:bodyPr/>
          <a:lstStyle/>
          <a:p>
            <a:fld id="{4E4946A3-FD68-4E77-9DEF-1E7536A4AD96}" type="slidenum">
              <a:rPr lang="en-US" smtClean="0"/>
              <a:t>8</a:t>
            </a:fld>
            <a:endParaRPr lang="en-US"/>
          </a:p>
        </p:txBody>
      </p:sp>
    </p:spTree>
    <p:extLst>
      <p:ext uri="{BB962C8B-B14F-4D97-AF65-F5344CB8AC3E}">
        <p14:creationId xmlns:p14="http://schemas.microsoft.com/office/powerpoint/2010/main" val="347073180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relief shows deportees being taken away from their city; each carries a sack of belongings over his shoulder. Note that the city behind them, situated on a mound with its walls and towers, is bereft of people. This relief comes from the reign of Tiglath-pileser III. It was photographed at the </a:t>
            </a:r>
            <a:r>
              <a:rPr lang="en-US" dirty="0"/>
              <a:t>British Museum.</a:t>
            </a:r>
          </a:p>
          <a:p>
            <a:endParaRPr lang="en-US" dirty="0"/>
          </a:p>
          <a:p>
            <a:r>
              <a:rPr lang="en-US" dirty="0"/>
              <a:t>adr1805194066</a:t>
            </a:r>
          </a:p>
        </p:txBody>
      </p:sp>
      <p:sp>
        <p:nvSpPr>
          <p:cNvPr id="4" name="Slide Number Placeholder 3"/>
          <p:cNvSpPr>
            <a:spLocks noGrp="1"/>
          </p:cNvSpPr>
          <p:nvPr>
            <p:ph type="sldNum" sz="quarter" idx="10"/>
          </p:nvPr>
        </p:nvSpPr>
        <p:spPr/>
        <p:txBody>
          <a:bodyPr/>
          <a:lstStyle/>
          <a:p>
            <a:fld id="{4E4946A3-FD68-4E77-9DEF-1E7536A4AD96}" type="slidenum">
              <a:rPr lang="en-US" smtClean="0"/>
              <a:t>80</a:t>
            </a:fld>
            <a:endParaRPr lang="en-US"/>
          </a:p>
        </p:txBody>
      </p:sp>
    </p:spTree>
    <p:extLst>
      <p:ext uri="{BB962C8B-B14F-4D97-AF65-F5344CB8AC3E}">
        <p14:creationId xmlns:p14="http://schemas.microsoft.com/office/powerpoint/2010/main" val="13589872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plunder (Heb. </a:t>
            </a:r>
            <a:r>
              <a:rPr lang="en-US" i="1" dirty="0" err="1"/>
              <a:t>bazaz</a:t>
            </a:r>
            <a:r>
              <a:rPr lang="en-US" dirty="0"/>
              <a:t>, </a:t>
            </a:r>
            <a:r>
              <a:rPr lang="he-IL" sz="1200" b="0" i="0" u="none" strike="noStrike" kern="1200" baseline="0" dirty="0">
                <a:solidFill>
                  <a:schemeClr val="tx1"/>
                </a:solidFill>
                <a:latin typeface="+mn-lt"/>
                <a:ea typeface="+mn-ea"/>
                <a:cs typeface="+mn-cs"/>
              </a:rPr>
              <a:t>בָּזַז</a:t>
            </a:r>
            <a:r>
              <a:rPr lang="en-US" dirty="0"/>
              <a:t>) is to collect and carry off valuables, usually in the aftermath of a battle. This relief depicts Assyrian soldiers carrying off a variety of items including a bundle of swords, a small bundle of spears, two tall incense stands, and other items, some loaded on a hand cart. The</a:t>
            </a:r>
            <a:r>
              <a:rPr lang="en-US" baseline="0" dirty="0"/>
              <a:t> spoil in this relief was most likely located in the Judahite governor’s palace at Lachish. </a:t>
            </a:r>
            <a:r>
              <a:rPr lang="en-US" dirty="0"/>
              <a:t>This relief was photographed at the British Museum.</a:t>
            </a:r>
          </a:p>
          <a:p>
            <a:endParaRPr lang="en-US" dirty="0"/>
          </a:p>
          <a:p>
            <a:r>
              <a:rPr lang="en-US" dirty="0"/>
              <a:t>tb112004304</a:t>
            </a:r>
          </a:p>
        </p:txBody>
      </p:sp>
      <p:sp>
        <p:nvSpPr>
          <p:cNvPr id="4" name="Slide Number Placeholder 3"/>
          <p:cNvSpPr>
            <a:spLocks noGrp="1"/>
          </p:cNvSpPr>
          <p:nvPr>
            <p:ph type="sldNum" sz="quarter" idx="10"/>
          </p:nvPr>
        </p:nvSpPr>
        <p:spPr/>
        <p:txBody>
          <a:bodyPr/>
          <a:lstStyle/>
          <a:p>
            <a:fld id="{4E4946A3-FD68-4E77-9DEF-1E7536A4AD96}" type="slidenum">
              <a:rPr lang="en-US" smtClean="0"/>
              <a:t>81</a:t>
            </a:fld>
            <a:endParaRPr lang="en-US"/>
          </a:p>
        </p:txBody>
      </p:sp>
    </p:spTree>
    <p:extLst>
      <p:ext uri="{BB962C8B-B14F-4D97-AF65-F5344CB8AC3E}">
        <p14:creationId xmlns:p14="http://schemas.microsoft.com/office/powerpoint/2010/main" val="16836670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illustration comes from Sir Austen Henry Layard, </a:t>
            </a:r>
            <a:r>
              <a:rPr lang="en-US" i="1" dirty="0"/>
              <a:t>Second Series of the Monuments of Nineveh</a:t>
            </a:r>
            <a:r>
              <a:rPr lang="en-US" dirty="0"/>
              <a:t>, published in 1853. Public domain, from the New York Public Library, http://digitalcollections.nypl.org/items/510d47dc-4737-a3d9-e040-e00a18064a99.</a:t>
            </a:r>
          </a:p>
          <a:p>
            <a:endParaRPr lang="en-US" dirty="0">
              <a:latin typeface="Calibri"/>
            </a:endParaRPr>
          </a:p>
          <a:p>
            <a:r>
              <a:rPr lang="en-US" dirty="0"/>
              <a:t>nypl494741</a:t>
            </a:r>
          </a:p>
        </p:txBody>
      </p:sp>
      <p:sp>
        <p:nvSpPr>
          <p:cNvPr id="4" name="Slide Number Placeholder 3"/>
          <p:cNvSpPr>
            <a:spLocks noGrp="1"/>
          </p:cNvSpPr>
          <p:nvPr>
            <p:ph type="sldNum" sz="quarter" idx="10"/>
          </p:nvPr>
        </p:nvSpPr>
        <p:spPr/>
        <p:txBody>
          <a:bodyPr/>
          <a:lstStyle/>
          <a:p>
            <a:fld id="{4E4946A3-FD68-4E77-9DEF-1E7536A4AD96}" type="slidenum">
              <a:rPr lang="en-US" smtClean="0"/>
              <a:t>82</a:t>
            </a:fld>
            <a:endParaRPr lang="en-US"/>
          </a:p>
        </p:txBody>
      </p:sp>
    </p:spTree>
    <p:extLst>
      <p:ext uri="{BB962C8B-B14F-4D97-AF65-F5344CB8AC3E}">
        <p14:creationId xmlns:p14="http://schemas.microsoft.com/office/powerpoint/2010/main" val="18175787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photograph was taken </a:t>
            </a:r>
            <a:r>
              <a:rPr lang="en-US" sz="1200" b="0" i="0" kern="1200" dirty="0">
                <a:solidFill>
                  <a:schemeClr val="tx1"/>
                </a:solidFill>
                <a:effectLst/>
                <a:latin typeface="+mn-lt"/>
                <a:ea typeface="+mn-ea"/>
                <a:cs typeface="+mn-cs"/>
              </a:rPr>
              <a:t>between 1920 and 1933. The next slide includes a colorized version of this photo.</a:t>
            </a:r>
          </a:p>
          <a:p>
            <a:endParaRPr lang="en-US" sz="1200" b="0" i="0" kern="1200" dirty="0">
              <a:solidFill>
                <a:schemeClr val="tx1"/>
              </a:solidFill>
              <a:effectLst/>
              <a:latin typeface="+mn-lt"/>
              <a:ea typeface="+mn-ea"/>
              <a:cs typeface="+mn-cs"/>
            </a:endParaRPr>
          </a:p>
          <a:p>
            <a:r>
              <a:rPr lang="en-US" dirty="0"/>
              <a:t>mat02987</a:t>
            </a:r>
          </a:p>
        </p:txBody>
      </p:sp>
      <p:sp>
        <p:nvSpPr>
          <p:cNvPr id="4" name="Slide Number Placeholder 3"/>
          <p:cNvSpPr>
            <a:spLocks noGrp="1"/>
          </p:cNvSpPr>
          <p:nvPr>
            <p:ph type="sldNum" sz="quarter" idx="10"/>
          </p:nvPr>
        </p:nvSpPr>
        <p:spPr/>
        <p:txBody>
          <a:bodyPr/>
          <a:lstStyle/>
          <a:p>
            <a:fld id="{4E4946A3-FD68-4E77-9DEF-1E7536A4AD96}" type="slidenum">
              <a:rPr lang="en-US" smtClean="0"/>
              <a:t>83</a:t>
            </a:fld>
            <a:endParaRPr lang="en-US"/>
          </a:p>
        </p:txBody>
      </p:sp>
    </p:spTree>
    <p:extLst>
      <p:ext uri="{BB962C8B-B14F-4D97-AF65-F5344CB8AC3E}">
        <p14:creationId xmlns:p14="http://schemas.microsoft.com/office/powerpoint/2010/main" val="12658524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22E89-12FA-F283-FD2F-BA05CBB0A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7258B-FC6C-50DC-CBCA-85EAAB516B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16662-7DD8-D8EC-1570-DD190F1B0218}"/>
              </a:ext>
            </a:extLst>
          </p:cNvPr>
          <p:cNvSpPr>
            <a:spLocks noGrp="1"/>
          </p:cNvSpPr>
          <p:nvPr>
            <p:ph type="body" idx="1"/>
          </p:nvPr>
        </p:nvSpPr>
        <p:spPr/>
        <p:txBody>
          <a:bodyPr/>
          <a:lstStyle/>
          <a:p>
            <a:r>
              <a:rPr lang="en-US" dirty="0"/>
              <a:t>This American Colony photograph was taken </a:t>
            </a:r>
            <a:r>
              <a:rPr lang="en-US" sz="1200" b="0" i="0" kern="1200" dirty="0">
                <a:solidFill>
                  <a:schemeClr val="tx1"/>
                </a:solidFill>
                <a:effectLst/>
                <a:latin typeface="+mn-lt"/>
                <a:ea typeface="+mn-ea"/>
                <a:cs typeface="+mn-cs"/>
              </a:rPr>
              <a:t>between 1920 and 1933. Generative AI was used to colorize this photo.</a:t>
            </a:r>
          </a:p>
          <a:p>
            <a:endParaRPr lang="en-US" sz="1200" b="0" i="0" kern="1200" dirty="0">
              <a:solidFill>
                <a:schemeClr val="tx1"/>
              </a:solidFill>
              <a:effectLst/>
              <a:latin typeface="+mn-lt"/>
              <a:ea typeface="+mn-ea"/>
              <a:cs typeface="+mn-cs"/>
            </a:endParaRPr>
          </a:p>
          <a:p>
            <a:r>
              <a:rPr lang="en-US" dirty="0"/>
              <a:t>mat02987col</a:t>
            </a:r>
          </a:p>
        </p:txBody>
      </p:sp>
      <p:sp>
        <p:nvSpPr>
          <p:cNvPr id="4" name="Slide Number Placeholder 3">
            <a:extLst>
              <a:ext uri="{FF2B5EF4-FFF2-40B4-BE49-F238E27FC236}">
                <a16:creationId xmlns:a16="http://schemas.microsoft.com/office/drawing/2014/main" id="{F4CD8EF5-9254-8688-B7DB-656EE49B45DB}"/>
              </a:ext>
            </a:extLst>
          </p:cNvPr>
          <p:cNvSpPr>
            <a:spLocks noGrp="1"/>
          </p:cNvSpPr>
          <p:nvPr>
            <p:ph type="sldNum" sz="quarter" idx="10"/>
          </p:nvPr>
        </p:nvSpPr>
        <p:spPr/>
        <p:txBody>
          <a:bodyPr/>
          <a:lstStyle/>
          <a:p>
            <a:fld id="{4E4946A3-FD68-4E77-9DEF-1E7536A4AD96}" type="slidenum">
              <a:rPr lang="en-US" smtClean="0"/>
              <a:t>84</a:t>
            </a:fld>
            <a:endParaRPr lang="en-US"/>
          </a:p>
        </p:txBody>
      </p:sp>
    </p:spTree>
    <p:extLst>
      <p:ext uri="{BB962C8B-B14F-4D97-AF65-F5344CB8AC3E}">
        <p14:creationId xmlns:p14="http://schemas.microsoft.com/office/powerpoint/2010/main" val="24518021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shepherd tended his flock outside of the settled areas and in more remote regions where wild animals were searching for food. One of the main jobs of the shepherd was to protect his sheep from such predators. This American Colony photograph was taken between 1920 and 1933.</a:t>
            </a:r>
          </a:p>
          <a:p>
            <a:endParaRPr lang="en-US" dirty="0"/>
          </a:p>
          <a:p>
            <a:r>
              <a:rPr lang="en-US" dirty="0"/>
              <a:t>mat02612</a:t>
            </a:r>
          </a:p>
        </p:txBody>
      </p:sp>
      <p:sp>
        <p:nvSpPr>
          <p:cNvPr id="4" name="Slide Number Placeholder 3"/>
          <p:cNvSpPr>
            <a:spLocks noGrp="1"/>
          </p:cNvSpPr>
          <p:nvPr>
            <p:ph type="sldNum" sz="quarter" idx="10"/>
          </p:nvPr>
        </p:nvSpPr>
        <p:spPr/>
        <p:txBody>
          <a:bodyPr/>
          <a:lstStyle/>
          <a:p>
            <a:fld id="{4E4946A3-FD68-4E77-9DEF-1E7536A4AD96}" type="slidenum">
              <a:rPr lang="en-US" smtClean="0"/>
              <a:t>85</a:t>
            </a:fld>
            <a:endParaRPr lang="en-US"/>
          </a:p>
        </p:txBody>
      </p:sp>
    </p:spTree>
    <p:extLst>
      <p:ext uri="{BB962C8B-B14F-4D97-AF65-F5344CB8AC3E}">
        <p14:creationId xmlns:p14="http://schemas.microsoft.com/office/powerpoint/2010/main" val="13713082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This painting was photographed at the Vatican Museums.</a:t>
            </a:r>
          </a:p>
          <a:p>
            <a:endParaRPr lang="en-US" noProof="0" dirty="0"/>
          </a:p>
          <a:p>
            <a:r>
              <a:rPr lang="en-US" noProof="0" dirty="0"/>
              <a:t>tb0512176041</a:t>
            </a:r>
          </a:p>
        </p:txBody>
      </p:sp>
      <p:sp>
        <p:nvSpPr>
          <p:cNvPr id="4" name="Slide Number Placeholder 3"/>
          <p:cNvSpPr>
            <a:spLocks noGrp="1"/>
          </p:cNvSpPr>
          <p:nvPr>
            <p:ph type="sldNum" sz="quarter" idx="5"/>
          </p:nvPr>
        </p:nvSpPr>
        <p:spPr/>
        <p:txBody>
          <a:bodyPr/>
          <a:lstStyle/>
          <a:p>
            <a:fld id="{4E4946A3-FD68-4E77-9DEF-1E7536A4AD96}" type="slidenum">
              <a:rPr lang="en-US" smtClean="0"/>
              <a:t>86</a:t>
            </a:fld>
            <a:endParaRPr lang="en-US"/>
          </a:p>
        </p:txBody>
      </p:sp>
    </p:spTree>
    <p:extLst>
      <p:ext uri="{BB962C8B-B14F-4D97-AF65-F5344CB8AC3E}">
        <p14:creationId xmlns:p14="http://schemas.microsoft.com/office/powerpoint/2010/main" val="21335472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87</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This image comes from the Metropolitan Museum of Art, public domain, </a:t>
            </a:r>
            <a:r>
              <a:rPr lang="en-US" dirty="0"/>
              <a:t>Gift of J. Pierpont Morgan, 1917, accession number 17.190.394,</a:t>
            </a:r>
            <a:r>
              <a:rPr lang="en-US" sz="1200" kern="1200" dirty="0">
                <a:solidFill>
                  <a:schemeClr val="tx1"/>
                </a:solidFill>
                <a:effectLst/>
                <a:latin typeface="+mn-lt"/>
                <a:ea typeface="+mn-ea"/>
                <a:cs typeface="+mn-cs"/>
              </a:rPr>
              <a:t> http://metmuseum.org/art/collection/search/464375.</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met464375</a:t>
            </a:r>
            <a:endParaRPr lang="en-US" dirty="0"/>
          </a:p>
        </p:txBody>
      </p:sp>
    </p:spTree>
    <p:extLst>
      <p:ext uri="{BB962C8B-B14F-4D97-AF65-F5344CB8AC3E}">
        <p14:creationId xmlns:p14="http://schemas.microsoft.com/office/powerpoint/2010/main" val="38682950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Samaria was defeated twice by the Assyrians. The first time was in 723 BC, by Shalmaneser V after a three-year siege (725–723 BC) when the region of Samaria was turned into an Assyrian province. Samaria was defeated again by Sargon II in 720 BC after a provincial rebellion. </a:t>
            </a:r>
          </a:p>
          <a:p>
            <a:endParaRPr lang="en-US" baseline="0" dirty="0"/>
          </a:p>
          <a:p>
            <a:r>
              <a:rPr lang="en-US" dirty="0"/>
              <a:t>The point of this comparison (with the torn parts that are rescued from the mouth of a lion) is that only fragmentary portions would possibly be rescued. The restored ivory inlays shown here once adorned luxury furniture. They date to approximately the time of Amos and may even have been in use in the royal residence at Samaria when it was attacked by the Assyrians. This display was photographed at the Israel Museum.</a:t>
            </a:r>
          </a:p>
          <a:p>
            <a:endParaRPr lang="en-US" dirty="0"/>
          </a:p>
          <a:p>
            <a:r>
              <a:rPr lang="en-US" dirty="0"/>
              <a:t>tb052723316</a:t>
            </a:r>
          </a:p>
        </p:txBody>
      </p:sp>
      <p:sp>
        <p:nvSpPr>
          <p:cNvPr id="4" name="Slide Number Placeholder 3"/>
          <p:cNvSpPr>
            <a:spLocks noGrp="1"/>
          </p:cNvSpPr>
          <p:nvPr>
            <p:ph type="sldNum" sz="quarter" idx="10"/>
          </p:nvPr>
        </p:nvSpPr>
        <p:spPr/>
        <p:txBody>
          <a:bodyPr/>
          <a:lstStyle/>
          <a:p>
            <a:fld id="{4E4946A3-FD68-4E77-9DEF-1E7536A4AD96}" type="slidenum">
              <a:rPr lang="en-US" smtClean="0"/>
              <a:t>88</a:t>
            </a:fld>
            <a:endParaRPr lang="en-US"/>
          </a:p>
        </p:txBody>
      </p:sp>
    </p:spTree>
    <p:extLst>
      <p:ext uri="{BB962C8B-B14F-4D97-AF65-F5344CB8AC3E}">
        <p14:creationId xmlns:p14="http://schemas.microsoft.com/office/powerpoint/2010/main" val="99658160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99D5D-29A7-00E9-5AFD-64BB705BCD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2BB4CC-AE5F-2433-CBBD-2FF19B075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96F58-FD1C-0D19-706B-029C7551F828}"/>
              </a:ext>
            </a:extLst>
          </p:cNvPr>
          <p:cNvSpPr>
            <a:spLocks noGrp="1"/>
          </p:cNvSpPr>
          <p:nvPr>
            <p:ph type="body" idx="1"/>
          </p:nvPr>
        </p:nvSpPr>
        <p:spPr/>
        <p:txBody>
          <a:bodyPr/>
          <a:lstStyle/>
          <a:p>
            <a:r>
              <a:rPr lang="en-US" dirty="0"/>
              <a:t>This bronze furniture fitting is missing its inlays, both on the wing and for the face. The inlays were probably made of stone or ivory, although perhaps of a precious metal. It illustrates a part or fragment of a larger piece of furniture, the rest of which was destroyed. This fitting was photographed at the British Museum.</a:t>
            </a:r>
          </a:p>
          <a:p>
            <a:endParaRPr lang="en-US" dirty="0"/>
          </a:p>
          <a:p>
            <a:r>
              <a:rPr lang="en-US" dirty="0"/>
              <a:t>adr1305251431</a:t>
            </a:r>
          </a:p>
        </p:txBody>
      </p:sp>
      <p:sp>
        <p:nvSpPr>
          <p:cNvPr id="4" name="Slide Number Placeholder 3">
            <a:extLst>
              <a:ext uri="{FF2B5EF4-FFF2-40B4-BE49-F238E27FC236}">
                <a16:creationId xmlns:a16="http://schemas.microsoft.com/office/drawing/2014/main" id="{BEC55535-09E2-3158-83D5-FF287EBB60D2}"/>
              </a:ext>
            </a:extLst>
          </p:cNvPr>
          <p:cNvSpPr>
            <a:spLocks noGrp="1"/>
          </p:cNvSpPr>
          <p:nvPr>
            <p:ph type="sldNum" sz="quarter" idx="10"/>
          </p:nvPr>
        </p:nvSpPr>
        <p:spPr/>
        <p:txBody>
          <a:bodyPr/>
          <a:lstStyle/>
          <a:p>
            <a:fld id="{4E4946A3-FD68-4E77-9DEF-1E7536A4AD96}" type="slidenum">
              <a:rPr lang="en-US" smtClean="0"/>
              <a:t>89</a:t>
            </a:fld>
            <a:endParaRPr lang="en-US"/>
          </a:p>
        </p:txBody>
      </p:sp>
    </p:spTree>
    <p:extLst>
      <p:ext uri="{BB962C8B-B14F-4D97-AF65-F5344CB8AC3E}">
        <p14:creationId xmlns:p14="http://schemas.microsoft.com/office/powerpoint/2010/main" val="391513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crossing the Red Sea, the Israelites headed south along the eastern shore of the Red Sea (the modern Gulf of Suez) toward Mount Sinai. The area shown in</a:t>
            </a:r>
            <a:r>
              <a:rPr lang="en-US" baseline="0" dirty="0"/>
              <a:t> this photograph </a:t>
            </a:r>
            <a:r>
              <a:rPr lang="en-US" dirty="0"/>
              <a:t>is a possible area where they may have camped. Archaeologists have found evidence of Egyptian use of this area in the New Kingdom period, which would match the time of the exodus.</a:t>
            </a:r>
          </a:p>
          <a:p>
            <a:endParaRPr lang="en-US" dirty="0"/>
          </a:p>
          <a:p>
            <a:r>
              <a:rPr lang="en-US" dirty="0"/>
              <a:t>tb032406492</a:t>
            </a:r>
          </a:p>
        </p:txBody>
      </p:sp>
      <p:sp>
        <p:nvSpPr>
          <p:cNvPr id="4" name="Slide Number Placeholder 3"/>
          <p:cNvSpPr>
            <a:spLocks noGrp="1"/>
          </p:cNvSpPr>
          <p:nvPr>
            <p:ph type="sldNum" sz="quarter" idx="10"/>
          </p:nvPr>
        </p:nvSpPr>
        <p:spPr/>
        <p:txBody>
          <a:bodyPr/>
          <a:lstStyle/>
          <a:p>
            <a:fld id="{4E4946A3-FD68-4E77-9DEF-1E7536A4AD96}" type="slidenum">
              <a:rPr lang="en-US" smtClean="0"/>
              <a:t>9</a:t>
            </a:fld>
            <a:endParaRPr lang="en-US"/>
          </a:p>
        </p:txBody>
      </p:sp>
    </p:spTree>
    <p:extLst>
      <p:ext uri="{BB962C8B-B14F-4D97-AF65-F5344CB8AC3E}">
        <p14:creationId xmlns:p14="http://schemas.microsoft.com/office/powerpoint/2010/main" val="37584135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wooden bed is</a:t>
            </a:r>
            <a:r>
              <a:rPr lang="en-US" baseline="0" dirty="0"/>
              <a:t> surely a luxury item, since it comes from the tomb of an Egyptian king. This artifact was photographed at the </a:t>
            </a:r>
            <a:r>
              <a:rPr lang="en-US" dirty="0"/>
              <a:t>Luxor Museum.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tb110500233</a:t>
            </a:r>
          </a:p>
        </p:txBody>
      </p:sp>
      <p:sp>
        <p:nvSpPr>
          <p:cNvPr id="4" name="Slide Number Placeholder 3"/>
          <p:cNvSpPr>
            <a:spLocks noGrp="1"/>
          </p:cNvSpPr>
          <p:nvPr>
            <p:ph type="sldNum" sz="quarter" idx="10"/>
          </p:nvPr>
        </p:nvSpPr>
        <p:spPr/>
        <p:txBody>
          <a:bodyPr/>
          <a:lstStyle/>
          <a:p>
            <a:fld id="{4E4946A3-FD68-4E77-9DEF-1E7536A4AD96}" type="slidenum">
              <a:rPr lang="en-US" smtClean="0"/>
              <a:t>90</a:t>
            </a:fld>
            <a:endParaRPr lang="en-US"/>
          </a:p>
        </p:txBody>
      </p:sp>
    </p:spTree>
    <p:extLst>
      <p:ext uri="{BB962C8B-B14F-4D97-AF65-F5344CB8AC3E}">
        <p14:creationId xmlns:p14="http://schemas.microsoft.com/office/powerpoint/2010/main" val="143204981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Presumably the “cover of a couch” would be a cloth or fabric of some sort. Given the context, it probably does not refer in this case to a very valuable item. Ancient fabrics are rarely preserved over thousands of years. </a:t>
            </a:r>
            <a:r>
              <a:rPr lang="en-US" dirty="0"/>
              <a:t>This example of ancient sackcloth was photographed at the Egyptian Museum in Cairo.</a:t>
            </a:r>
          </a:p>
          <a:p>
            <a:endParaRPr lang="en-US" dirty="0"/>
          </a:p>
          <a:p>
            <a:r>
              <a:rPr lang="en-US" dirty="0"/>
              <a:t>adr1603194652</a:t>
            </a:r>
          </a:p>
        </p:txBody>
      </p:sp>
      <p:sp>
        <p:nvSpPr>
          <p:cNvPr id="4" name="Slide Number Placeholder 3"/>
          <p:cNvSpPr>
            <a:spLocks noGrp="1"/>
          </p:cNvSpPr>
          <p:nvPr>
            <p:ph type="sldNum" sz="quarter" idx="5"/>
          </p:nvPr>
        </p:nvSpPr>
        <p:spPr/>
        <p:txBody>
          <a:bodyPr/>
          <a:lstStyle/>
          <a:p>
            <a:fld id="{4E4946A3-FD68-4E77-9DEF-1E7536A4AD96}" type="slidenum">
              <a:rPr lang="en-US" smtClean="0"/>
              <a:t>91</a:t>
            </a:fld>
            <a:endParaRPr lang="en-US"/>
          </a:p>
        </p:txBody>
      </p:sp>
    </p:spTree>
    <p:extLst>
      <p:ext uri="{BB962C8B-B14F-4D97-AF65-F5344CB8AC3E}">
        <p14:creationId xmlns:p14="http://schemas.microsoft.com/office/powerpoint/2010/main" val="76675024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image comes from the Metropolitan Museum of Art, public domain, </a:t>
            </a:r>
            <a:r>
              <a:rPr lang="en-US" b="0" i="0" dirty="0">
                <a:solidFill>
                  <a:srgbClr val="333333"/>
                </a:solidFill>
                <a:effectLst/>
                <a:latin typeface="MetSans"/>
              </a:rPr>
              <a:t>Rogers Fund and Edward S. Harkness Gift, 1922, accession number 22.3.254,</a:t>
            </a:r>
            <a:r>
              <a:rPr lang="en-US" dirty="0"/>
              <a:t> https://www.metmuseum.org/art/collection/search/548756.</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met548756c</a:t>
            </a:r>
          </a:p>
        </p:txBody>
      </p:sp>
      <p:sp>
        <p:nvSpPr>
          <p:cNvPr id="4" name="Slide Number Placeholder 3"/>
          <p:cNvSpPr>
            <a:spLocks noGrp="1"/>
          </p:cNvSpPr>
          <p:nvPr>
            <p:ph type="sldNum" sz="quarter" idx="10"/>
          </p:nvPr>
        </p:nvSpPr>
        <p:spPr/>
        <p:txBody>
          <a:bodyPr/>
          <a:lstStyle/>
          <a:p>
            <a:fld id="{4E4946A3-FD68-4E77-9DEF-1E7536A4AD96}" type="slidenum">
              <a:rPr lang="en-US" smtClean="0"/>
              <a:t>92</a:t>
            </a:fld>
            <a:endParaRPr lang="en-US"/>
          </a:p>
        </p:txBody>
      </p:sp>
    </p:spTree>
    <p:extLst>
      <p:ext uri="{BB962C8B-B14F-4D97-AF65-F5344CB8AC3E}">
        <p14:creationId xmlns:p14="http://schemas.microsoft.com/office/powerpoint/2010/main" val="27463755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a:solidFill>
                  <a:schemeClr val="tx1"/>
                </a:solidFill>
                <a:effectLst/>
                <a:latin typeface="+mn-lt"/>
                <a:ea typeface="+mn-ea"/>
                <a:cs typeface="+mn-cs"/>
              </a:rPr>
              <a:t>This relief depicts the slightly later Assyrian king Ashurbanipal reclining on a cushioned couch. It </a:t>
            </a:r>
            <a:r>
              <a:rPr lang="en-US" sz="1200" kern="1200" dirty="0">
                <a:solidFill>
                  <a:schemeClr val="tx1"/>
                </a:solidFill>
                <a:effectLst/>
                <a:latin typeface="+mn-lt"/>
                <a:ea typeface="+mn-ea"/>
                <a:cs typeface="+mn-cs"/>
              </a:rPr>
              <a:t>was photographed at the Getty Villa in southern California while on loan from the British Museum.</a:t>
            </a:r>
            <a:endParaRPr lang="en-US" dirty="0"/>
          </a:p>
          <a:p>
            <a:endParaRPr lang="en-US" dirty="0"/>
          </a:p>
          <a:p>
            <a:r>
              <a:rPr lang="en-US" dirty="0"/>
              <a:t>tb100919348</a:t>
            </a:r>
          </a:p>
        </p:txBody>
      </p:sp>
      <p:sp>
        <p:nvSpPr>
          <p:cNvPr id="4" name="Slide Number Placeholder 3"/>
          <p:cNvSpPr>
            <a:spLocks noGrp="1"/>
          </p:cNvSpPr>
          <p:nvPr>
            <p:ph type="sldNum" sz="quarter" idx="10"/>
          </p:nvPr>
        </p:nvSpPr>
        <p:spPr/>
        <p:txBody>
          <a:bodyPr/>
          <a:lstStyle/>
          <a:p>
            <a:fld id="{4E4946A3-FD68-4E77-9DEF-1E7536A4AD96}" type="slidenum">
              <a:rPr lang="en-US" smtClean="0"/>
              <a:t>93</a:t>
            </a:fld>
            <a:endParaRPr lang="en-US"/>
          </a:p>
        </p:txBody>
      </p:sp>
    </p:spTree>
    <p:extLst>
      <p:ext uri="{BB962C8B-B14F-4D97-AF65-F5344CB8AC3E}">
        <p14:creationId xmlns:p14="http://schemas.microsoft.com/office/powerpoint/2010/main" val="52400828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painting</a:t>
            </a:r>
            <a:r>
              <a:rPr lang="en-US" dirty="0"/>
              <a:t> was photographed at the Louvre Museum.</a:t>
            </a:r>
          </a:p>
          <a:p>
            <a:endParaRPr lang="en-US" dirty="0"/>
          </a:p>
          <a:p>
            <a:r>
              <a:rPr lang="en-US" dirty="0"/>
              <a:t>tb0928195766</a:t>
            </a:r>
          </a:p>
        </p:txBody>
      </p:sp>
      <p:sp>
        <p:nvSpPr>
          <p:cNvPr id="4" name="Slide Number Placeholder 3"/>
          <p:cNvSpPr>
            <a:spLocks noGrp="1"/>
          </p:cNvSpPr>
          <p:nvPr>
            <p:ph type="sldNum" sz="quarter" idx="10"/>
          </p:nvPr>
        </p:nvSpPr>
        <p:spPr/>
        <p:txBody>
          <a:bodyPr/>
          <a:lstStyle/>
          <a:p>
            <a:fld id="{4E4946A3-FD68-4E77-9DEF-1E7536A4AD96}" type="slidenum">
              <a:rPr lang="en-US" smtClean="0"/>
              <a:pPr/>
              <a:t>94</a:t>
            </a:fld>
            <a:endParaRPr lang="en-US"/>
          </a:p>
        </p:txBody>
      </p:sp>
    </p:spTree>
    <p:extLst>
      <p:ext uri="{BB962C8B-B14F-4D97-AF65-F5344CB8AC3E}">
        <p14:creationId xmlns:p14="http://schemas.microsoft.com/office/powerpoint/2010/main" val="407762943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62754-0F9E-E64D-90D8-A4D0312A0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B94C0-616E-36A2-38AB-A97CD4BDC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13F25B-4404-4DC0-A4D3-3742AE14B3FB}"/>
              </a:ext>
            </a:extLst>
          </p:cNvPr>
          <p:cNvSpPr>
            <a:spLocks noGrp="1"/>
          </p:cNvSpPr>
          <p:nvPr>
            <p:ph type="body" idx="1"/>
          </p:nvPr>
        </p:nvSpPr>
        <p:spPr/>
        <p:txBody>
          <a:bodyPr/>
          <a:lstStyle/>
          <a:p>
            <a:pPr marL="0" marR="0" indent="0" algn="l" defTabSz="914400" rtl="0" eaLnBrk="1" fontAlgn="auto" latinLnBrk="0" hangingPunct="1">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This image comes from the Metropolitan Museum of Art, public domain, Purchase by subscription, 1896, accession number 96.18.73, https://www.metmuseum.org/art/collection/search/246588.</a:t>
            </a:r>
            <a:r>
              <a:rPr lang="en-US" dirty="0"/>
              <a:t> A removable graphic has been added to avoid causing surprise or offense.</a:t>
            </a:r>
            <a:endParaRPr lang="en-US" dirty="0">
              <a:effectLst/>
              <a:latin typeface="Calibri" panose="020F0502020204030204" pitchFamily="34" charset="0"/>
              <a:ea typeface="Calibri" panose="020F0502020204030204" pitchFamily="34" charset="0"/>
            </a:endParaRPr>
          </a:p>
          <a:p>
            <a:pPr marL="0" marR="0" indent="0" algn="l" defTabSz="914400" rtl="0" eaLnBrk="1" fontAlgn="auto" latinLnBrk="0" hangingPunct="1">
              <a:spcBef>
                <a:spcPts val="0"/>
              </a:spcBef>
              <a:spcAft>
                <a:spcPts val="0"/>
              </a:spcAft>
              <a:buClrTx/>
              <a:buSzTx/>
              <a:buFontTx/>
              <a:buNone/>
              <a:tabLst/>
              <a:defRPr/>
            </a:pPr>
            <a:endParaRPr lang="en-US" dirty="0">
              <a:effectLst/>
              <a:latin typeface="Calibri" panose="020F0502020204030204" pitchFamily="34" charset="0"/>
            </a:endParaRPr>
          </a:p>
          <a:p>
            <a:pPr marL="0" marR="0" indent="0" algn="l" defTabSz="914400" rtl="0" eaLnBrk="1" fontAlgn="auto" latinLnBrk="0" hangingPunct="1">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met246588b</a:t>
            </a:r>
            <a:endParaRPr lang="en-US" dirty="0"/>
          </a:p>
        </p:txBody>
      </p:sp>
      <p:sp>
        <p:nvSpPr>
          <p:cNvPr id="4" name="Slide Number Placeholder 3">
            <a:extLst>
              <a:ext uri="{FF2B5EF4-FFF2-40B4-BE49-F238E27FC236}">
                <a16:creationId xmlns:a16="http://schemas.microsoft.com/office/drawing/2014/main" id="{B9A0D7A4-9F68-9609-020C-B2B3A5F6AADC}"/>
              </a:ext>
            </a:extLst>
          </p:cNvPr>
          <p:cNvSpPr>
            <a:spLocks noGrp="1"/>
          </p:cNvSpPr>
          <p:nvPr>
            <p:ph type="sldNum" sz="quarter" idx="10"/>
          </p:nvPr>
        </p:nvSpPr>
        <p:spPr/>
        <p:txBody>
          <a:bodyPr/>
          <a:lstStyle/>
          <a:p>
            <a:fld id="{4E4946A3-FD68-4E77-9DEF-1E7536A4AD96}" type="slidenum">
              <a:rPr lang="en-US" smtClean="0"/>
              <a:t>95</a:t>
            </a:fld>
            <a:endParaRPr lang="en-US"/>
          </a:p>
        </p:txBody>
      </p:sp>
    </p:spTree>
    <p:extLst>
      <p:ext uri="{BB962C8B-B14F-4D97-AF65-F5344CB8AC3E}">
        <p14:creationId xmlns:p14="http://schemas.microsoft.com/office/powerpoint/2010/main" val="31099713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mj-lt"/>
              </a:rPr>
              <a:t>The name or title “Yahweh of armies” (Heb. </a:t>
            </a:r>
            <a:r>
              <a:rPr lang="en-US" b="0" i="1" dirty="0">
                <a:latin typeface="+mj-lt"/>
              </a:rPr>
              <a:t>Yahweh Sabaoth</a:t>
            </a:r>
            <a:r>
              <a:rPr lang="en-US" b="0" dirty="0">
                <a:latin typeface="+mj-lt"/>
              </a:rPr>
              <a:t>, </a:t>
            </a:r>
            <a:r>
              <a:rPr lang="he-IL" b="0" i="0" u="none" strike="noStrike" baseline="0" dirty="0">
                <a:latin typeface="+mj-lt"/>
                <a:cs typeface="SBL Hebrew" panose="02000000000000000000" pitchFamily="2" charset="-79"/>
              </a:rPr>
              <a:t>יְהוָה צְבָאוֹת</a:t>
            </a:r>
            <a:r>
              <a:rPr lang="en-US" b="0" i="0" u="none" strike="noStrike" baseline="0" dirty="0">
                <a:latin typeface="+mj-lt"/>
                <a:cs typeface="SBL Hebrew" panose="02000000000000000000" pitchFamily="2" charset="-79"/>
              </a:rPr>
              <a:t>) is more common in the Hebrew Bible, but related forms include “Yahweh God of armies” (e.g., 2 Sam 5:10) or just “God of armies” (e.g., Ps 80:7,14). These names are suggestive of God’s role as leader of a heavenly army, against which earthly armies have no chance.</a:t>
            </a:r>
            <a:r>
              <a:rPr lang="en-US" b="0" baseline="0" dirty="0">
                <a:latin typeface="+mj-lt"/>
              </a:rPr>
              <a:t> The inscription shown here refers to God as “Yahweh of armies.” </a:t>
            </a:r>
            <a:r>
              <a:rPr lang="en-US" b="0" dirty="0">
                <a:latin typeface="+mj-lt"/>
              </a:rPr>
              <a:t>The full inscription on this limestone slab reads, “Cursed be </a:t>
            </a:r>
            <a:r>
              <a:rPr lang="en-US" b="0" baseline="0" dirty="0">
                <a:latin typeface="+mj-lt"/>
              </a:rPr>
              <a:t>Ḥ</a:t>
            </a:r>
            <a:r>
              <a:rPr lang="en-US" b="0" dirty="0">
                <a:latin typeface="+mj-lt"/>
              </a:rPr>
              <a:t>agap son of </a:t>
            </a:r>
            <a:r>
              <a:rPr lang="en-US" b="0" baseline="0" dirty="0" err="1">
                <a:latin typeface="+mj-lt"/>
              </a:rPr>
              <a:t>Ḥa</a:t>
            </a:r>
            <a:r>
              <a:rPr lang="en-US" b="0" dirty="0" err="1">
                <a:latin typeface="+mj-lt"/>
              </a:rPr>
              <a:t>gab</a:t>
            </a:r>
            <a:r>
              <a:rPr lang="en-US" b="0" dirty="0">
                <a:latin typeface="+mj-lt"/>
              </a:rPr>
              <a:t>,</a:t>
            </a:r>
            <a:r>
              <a:rPr lang="en-US" b="0" baseline="0" dirty="0">
                <a:latin typeface="+mj-lt"/>
              </a:rPr>
              <a:t> by Yahweh of armies” (</a:t>
            </a:r>
            <a:r>
              <a:rPr lang="he-IL" b="0" baseline="0" dirty="0">
                <a:latin typeface="+mj-lt"/>
              </a:rPr>
              <a:t>ארר חגף בן חגב ליהוה צבאת</a:t>
            </a:r>
            <a:r>
              <a:rPr lang="en-US" b="0" baseline="0" dirty="0">
                <a:latin typeface="+mj-lt"/>
              </a:rPr>
              <a:t>). </a:t>
            </a:r>
            <a:r>
              <a:rPr lang="en-US" dirty="0">
                <a:latin typeface="+mj-lt"/>
              </a:rPr>
              <a:t>This</a:t>
            </a:r>
            <a:r>
              <a:rPr lang="en-US" baseline="0" dirty="0">
                <a:latin typeface="+mj-lt"/>
              </a:rPr>
              <a:t> inscription was photographed at the Bible Lands Museum in Jerusalem. The next slide includes highlights for the name “Yahweh of Armies.”</a:t>
            </a:r>
            <a:endParaRPr lang="en-US" dirty="0">
              <a:latin typeface="+mj-lt"/>
            </a:endParaRPr>
          </a:p>
          <a:p>
            <a:endParaRPr lang="en-US" dirty="0">
              <a:latin typeface="+mj-lt"/>
            </a:endParaRPr>
          </a:p>
          <a:p>
            <a:r>
              <a:rPr lang="en-US" dirty="0">
                <a:latin typeface="+mj-lt"/>
              </a:rPr>
              <a:t>mjb1904257031c</a:t>
            </a:r>
          </a:p>
        </p:txBody>
      </p:sp>
      <p:sp>
        <p:nvSpPr>
          <p:cNvPr id="4" name="Slide Number Placeholder 3"/>
          <p:cNvSpPr>
            <a:spLocks noGrp="1"/>
          </p:cNvSpPr>
          <p:nvPr>
            <p:ph type="sldNum" sz="quarter" idx="10"/>
          </p:nvPr>
        </p:nvSpPr>
        <p:spPr/>
        <p:txBody>
          <a:bodyPr/>
          <a:lstStyle/>
          <a:p>
            <a:fld id="{4E4946A3-FD68-4E77-9DEF-1E7536A4AD96}" type="slidenum">
              <a:rPr lang="en-US" smtClean="0"/>
              <a:t>96</a:t>
            </a:fld>
            <a:endParaRPr lang="en-US"/>
          </a:p>
        </p:txBody>
      </p:sp>
    </p:spTree>
    <p:extLst>
      <p:ext uri="{BB962C8B-B14F-4D97-AF65-F5344CB8AC3E}">
        <p14:creationId xmlns:p14="http://schemas.microsoft.com/office/powerpoint/2010/main" val="31950871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mj-lt"/>
              </a:rPr>
              <a:t>The name or title “Yahweh of armies” (Heb. </a:t>
            </a:r>
            <a:r>
              <a:rPr lang="en-US" b="0" i="1" dirty="0">
                <a:latin typeface="+mj-lt"/>
              </a:rPr>
              <a:t>Yahweh Sabaoth</a:t>
            </a:r>
            <a:r>
              <a:rPr lang="en-US" b="0" dirty="0">
                <a:latin typeface="+mj-lt"/>
              </a:rPr>
              <a:t>, </a:t>
            </a:r>
            <a:r>
              <a:rPr lang="he-IL" b="0" i="0" u="none" strike="noStrike" baseline="0" dirty="0">
                <a:latin typeface="+mj-lt"/>
                <a:cs typeface="SBL Hebrew" panose="02000000000000000000" pitchFamily="2" charset="-79"/>
              </a:rPr>
              <a:t>יְהוָה צְבָאוֹת</a:t>
            </a:r>
            <a:r>
              <a:rPr lang="en-US" b="0" i="0" u="none" strike="noStrike" baseline="0" dirty="0">
                <a:latin typeface="+mj-lt"/>
                <a:cs typeface="SBL Hebrew" panose="02000000000000000000" pitchFamily="2" charset="-79"/>
              </a:rPr>
              <a:t>) is more common in the Hebrew Bible, but related forms include “Yahweh God of armies” (e.g., 2 Sam 5:10) or just “God of armies” (e.g., Ps 80:7,14). These names are suggestive of God’s role as leader of a heavenly army, against which earthly armies have no chance.</a:t>
            </a:r>
            <a:r>
              <a:rPr lang="en-US" b="0" baseline="0" dirty="0">
                <a:latin typeface="+mj-lt"/>
              </a:rPr>
              <a:t> The inscription shown here refers to God as “Yahweh of armies.” </a:t>
            </a:r>
            <a:r>
              <a:rPr lang="en-US" b="0" dirty="0">
                <a:latin typeface="+mj-lt"/>
              </a:rPr>
              <a:t>The full inscription on this limestone slab reads, “Cursed be </a:t>
            </a:r>
            <a:r>
              <a:rPr lang="en-US" b="0" baseline="0" dirty="0">
                <a:latin typeface="+mj-lt"/>
              </a:rPr>
              <a:t>Ḥ</a:t>
            </a:r>
            <a:r>
              <a:rPr lang="en-US" b="0" dirty="0">
                <a:latin typeface="+mj-lt"/>
              </a:rPr>
              <a:t>agap son of </a:t>
            </a:r>
            <a:r>
              <a:rPr lang="en-US" b="0" baseline="0" dirty="0" err="1">
                <a:latin typeface="+mj-lt"/>
              </a:rPr>
              <a:t>Ḥa</a:t>
            </a:r>
            <a:r>
              <a:rPr lang="en-US" b="0" dirty="0" err="1">
                <a:latin typeface="+mj-lt"/>
              </a:rPr>
              <a:t>gab</a:t>
            </a:r>
            <a:r>
              <a:rPr lang="en-US" b="0" dirty="0">
                <a:latin typeface="+mj-lt"/>
              </a:rPr>
              <a:t>,</a:t>
            </a:r>
            <a:r>
              <a:rPr lang="en-US" b="0" baseline="0" dirty="0">
                <a:latin typeface="+mj-lt"/>
              </a:rPr>
              <a:t> by Yahweh of armies” (</a:t>
            </a:r>
            <a:r>
              <a:rPr lang="he-IL" b="0" baseline="0" dirty="0">
                <a:latin typeface="+mj-lt"/>
              </a:rPr>
              <a:t>ארר חגף בן חגב ליהוה צבאת</a:t>
            </a:r>
            <a:r>
              <a:rPr lang="en-US" b="0" baseline="0" dirty="0">
                <a:latin typeface="+mj-lt"/>
              </a:rPr>
              <a:t>). </a:t>
            </a:r>
            <a:r>
              <a:rPr lang="en-US" dirty="0">
                <a:latin typeface="+mj-lt"/>
              </a:rPr>
              <a:t>This</a:t>
            </a:r>
            <a:r>
              <a:rPr lang="en-US" baseline="0" dirty="0">
                <a:latin typeface="+mj-lt"/>
              </a:rPr>
              <a:t> inscription was photographed at the Bible Lands Museum in Jerusalem. The word “Yahweh” is highlighted in red, and “armies” (Heb </a:t>
            </a:r>
            <a:r>
              <a:rPr lang="en-US" i="1" baseline="0" dirty="0" err="1">
                <a:latin typeface="+mj-lt"/>
              </a:rPr>
              <a:t>sabaoth</a:t>
            </a:r>
            <a:r>
              <a:rPr lang="en-US" baseline="0" dirty="0">
                <a:latin typeface="+mj-lt"/>
              </a:rPr>
              <a:t>, </a:t>
            </a:r>
            <a:r>
              <a:rPr lang="he-IL" b="0" i="0" u="none" strike="noStrike" kern="1200" baseline="0" dirty="0">
                <a:solidFill>
                  <a:schemeClr val="tx1"/>
                </a:solidFill>
                <a:latin typeface="+mj-lt"/>
                <a:ea typeface="+mn-ea"/>
                <a:cs typeface="+mn-cs"/>
              </a:rPr>
              <a:t>צְבָאוֹת</a:t>
            </a:r>
            <a:r>
              <a:rPr lang="en-US" baseline="0" dirty="0">
                <a:latin typeface="+mj-lt"/>
              </a:rPr>
              <a:t>) is highlighted in black. An editable version is included behind this graphic for those who may wish to change it.</a:t>
            </a:r>
            <a:endParaRPr lang="en-US" dirty="0">
              <a:latin typeface="+mj-lt"/>
            </a:endParaRPr>
          </a:p>
          <a:p>
            <a:endParaRPr lang="en-US" dirty="0">
              <a:latin typeface="+mj-lt"/>
            </a:endParaRPr>
          </a:p>
          <a:p>
            <a:r>
              <a:rPr lang="en-US" dirty="0">
                <a:latin typeface="+mj-lt"/>
              </a:rPr>
              <a:t>mjb1904257031c</a:t>
            </a:r>
          </a:p>
        </p:txBody>
      </p:sp>
      <p:sp>
        <p:nvSpPr>
          <p:cNvPr id="4" name="Slide Number Placeholder 3"/>
          <p:cNvSpPr>
            <a:spLocks noGrp="1"/>
          </p:cNvSpPr>
          <p:nvPr>
            <p:ph type="sldNum" sz="quarter" idx="10"/>
          </p:nvPr>
        </p:nvSpPr>
        <p:spPr/>
        <p:txBody>
          <a:bodyPr/>
          <a:lstStyle/>
          <a:p>
            <a:fld id="{4E4946A3-FD68-4E77-9DEF-1E7536A4AD96}" type="slidenum">
              <a:rPr lang="en-US" smtClean="0"/>
              <a:t>97</a:t>
            </a:fld>
            <a:endParaRPr lang="en-US"/>
          </a:p>
        </p:txBody>
      </p:sp>
    </p:spTree>
    <p:extLst>
      <p:ext uri="{BB962C8B-B14F-4D97-AF65-F5344CB8AC3E}">
        <p14:creationId xmlns:p14="http://schemas.microsoft.com/office/powerpoint/2010/main" val="32727070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major way in which God punished the northern kingdom of Israel was through the conquest and deportation of the population by the Assyrians. This relief shows captives from the Syrian town of Hamath</a:t>
            </a:r>
            <a:r>
              <a:rPr lang="en-US" sz="1200" kern="1200" baseline="0" dirty="0">
                <a:solidFill>
                  <a:schemeClr val="tx1"/>
                </a:solidFill>
                <a:effectLst/>
                <a:latin typeface="+mn-lt"/>
                <a:ea typeface="+mn-ea"/>
                <a:cs typeface="+mn-cs"/>
              </a:rPr>
              <a:t> being led away by the victorious Assyrians. The captives are stripped naked and have their arms bound behind their backs. This bronze panel was once part of the city gate at Balawat. It was photographed at the </a:t>
            </a:r>
            <a:r>
              <a:rPr lang="en-US" sz="1200" kern="1200" dirty="0">
                <a:solidFill>
                  <a:schemeClr val="tx1"/>
                </a:solidFill>
                <a:effectLst/>
                <a:latin typeface="+mn-lt"/>
                <a:ea typeface="+mn-ea"/>
                <a:cs typeface="+mn-cs"/>
              </a:rPr>
              <a:t>British Museum.</a:t>
            </a:r>
            <a:endParaRPr lang="en-US" dirty="0"/>
          </a:p>
          <a:p>
            <a:endParaRPr lang="en-US" dirty="0"/>
          </a:p>
          <a:p>
            <a:r>
              <a:rPr lang="en-US" dirty="0"/>
              <a:t>adr1805194239c</a:t>
            </a:r>
          </a:p>
        </p:txBody>
      </p:sp>
      <p:sp>
        <p:nvSpPr>
          <p:cNvPr id="4" name="Slide Number Placeholder 3"/>
          <p:cNvSpPr>
            <a:spLocks noGrp="1"/>
          </p:cNvSpPr>
          <p:nvPr>
            <p:ph type="sldNum" sz="quarter" idx="10"/>
          </p:nvPr>
        </p:nvSpPr>
        <p:spPr/>
        <p:txBody>
          <a:bodyPr/>
          <a:lstStyle/>
          <a:p>
            <a:fld id="{4E4946A3-FD68-4E77-9DEF-1E7536A4AD96}" type="slidenum">
              <a:rPr lang="en-US" smtClean="0"/>
              <a:t>98</a:t>
            </a:fld>
            <a:endParaRPr lang="en-US"/>
          </a:p>
        </p:txBody>
      </p:sp>
    </p:spTree>
    <p:extLst>
      <p:ext uri="{BB962C8B-B14F-4D97-AF65-F5344CB8AC3E}">
        <p14:creationId xmlns:p14="http://schemas.microsoft.com/office/powerpoint/2010/main" val="23902132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t>This panel on the Black Obelisk depicts Israelites carrying tribute to the Assyrian king. This occurred about a century before the time of Amos, in the days of Jehu. This obelisk was photographed at the British Museum.</a:t>
            </a:r>
          </a:p>
          <a:p>
            <a:pPr marL="0" indent="0" eaLnBrk="1" hangingPunct="1">
              <a:buFontTx/>
              <a:buNone/>
            </a:pPr>
            <a:endParaRPr lang="en-US" dirty="0"/>
          </a:p>
          <a:p>
            <a:pPr marL="0" indent="0" eaLnBrk="1" hangingPunct="1">
              <a:buFontTx/>
              <a:buNone/>
            </a:pPr>
            <a:r>
              <a:rPr lang="en-US" dirty="0"/>
              <a:t>tb0929197048</a:t>
            </a:r>
          </a:p>
        </p:txBody>
      </p:sp>
      <p:sp>
        <p:nvSpPr>
          <p:cNvPr id="4" name="Slide Number Placeholder 3"/>
          <p:cNvSpPr>
            <a:spLocks noGrp="1"/>
          </p:cNvSpPr>
          <p:nvPr>
            <p:ph type="sldNum" sz="quarter" idx="10"/>
          </p:nvPr>
        </p:nvSpPr>
        <p:spPr/>
        <p:txBody>
          <a:bodyPr/>
          <a:lstStyle/>
          <a:p>
            <a:fld id="{4E4946A3-FD68-4E77-9DEF-1E7536A4AD96}" type="slidenum">
              <a:rPr lang="en-US" smtClean="0"/>
              <a:t>99</a:t>
            </a:fld>
            <a:endParaRPr lang="en-US"/>
          </a:p>
        </p:txBody>
      </p:sp>
    </p:spTree>
    <p:extLst>
      <p:ext uri="{BB962C8B-B14F-4D97-AF65-F5344CB8AC3E}">
        <p14:creationId xmlns:p14="http://schemas.microsoft.com/office/powerpoint/2010/main" val="208978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54077-4F67-407A-91D1-C0F87332270D}"/>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7">
            <a:extLst>
              <a:ext uri="{FF2B5EF4-FFF2-40B4-BE49-F238E27FC236}">
                <a16:creationId xmlns:a16="http://schemas.microsoft.com/office/drawing/2014/main" id="{946CDFF6-DC76-4CE0-8A46-71F5DB7AC7D6}"/>
              </a:ext>
            </a:extLst>
          </p:cNvPr>
          <p:cNvSpPr>
            <a:spLocks noGrp="1"/>
          </p:cNvSpPr>
          <p:nvPr>
            <p:ph type="title" hasCustomPrompt="1"/>
          </p:nvPr>
        </p:nvSpPr>
        <p:spPr>
          <a:xfrm>
            <a:off x="0" y="3227832"/>
            <a:ext cx="9144000" cy="585216"/>
          </a:xfrm>
          <a:noFill/>
        </p:spPr>
        <p:txBody>
          <a:bodyPr anchor="ctr" anchorCtr="0">
            <a:noAutofit/>
          </a:bodyPr>
          <a:lstStyle>
            <a:lvl1pPr marL="0" algn="ctr" defTabSz="914400" rtl="0" eaLnBrk="1" fontAlgn="base" latinLnBrk="0" hangingPunct="1">
              <a:spcBef>
                <a:spcPct val="0"/>
              </a:spcBef>
              <a:spcAft>
                <a:spcPct val="0"/>
              </a:spcAft>
              <a:defRPr lang="en-US" sz="2800" b="1" i="0" cap="all" spc="300" baseline="0" dirty="0">
                <a:solidFill>
                  <a:srgbClr val="FEFFFF"/>
                </a:solidFill>
                <a:latin typeface="+mj-lt"/>
                <a:cs typeface="Calibri" panose="020F0502020204030204" pitchFamily="34" charset="0"/>
              </a:defRPr>
            </a:lvl1pPr>
          </a:lstStyle>
          <a:p>
            <a:r>
              <a:rPr lang="en-US" dirty="0"/>
              <a:t>Chapter</a:t>
            </a:r>
          </a:p>
        </p:txBody>
      </p:sp>
    </p:spTree>
    <p:extLst>
      <p:ext uri="{BB962C8B-B14F-4D97-AF65-F5344CB8AC3E}">
        <p14:creationId xmlns:p14="http://schemas.microsoft.com/office/powerpoint/2010/main" val="27879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28243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643A83-CC93-44D9-BC3E-EFDFB76602A7}"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36866-7909-4FA5-8D06-7EA27414A1CE}" type="slidenum">
              <a:rPr lang="en-US" smtClean="0"/>
              <a:t>‹#›</a:t>
            </a:fld>
            <a:endParaRPr lang="en-US"/>
          </a:p>
        </p:txBody>
      </p:sp>
    </p:spTree>
    <p:extLst>
      <p:ext uri="{BB962C8B-B14F-4D97-AF65-F5344CB8AC3E}">
        <p14:creationId xmlns:p14="http://schemas.microsoft.com/office/powerpoint/2010/main" val="9844598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3A83-CC93-44D9-BC3E-EFDFB76602A7}" type="datetimeFigureOut">
              <a:rPr lang="en-US" smtClean="0"/>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6866-7909-4FA5-8D06-7EA27414A1CE}" type="slidenum">
              <a:rPr lang="en-US" smtClean="0"/>
              <a:t>‹#›</a:t>
            </a:fld>
            <a:endParaRPr lang="en-US"/>
          </a:p>
        </p:txBody>
      </p:sp>
    </p:spTree>
    <p:extLst>
      <p:ext uri="{BB962C8B-B14F-4D97-AF65-F5344CB8AC3E}">
        <p14:creationId xmlns:p14="http://schemas.microsoft.com/office/powerpoint/2010/main" val="3670653478"/>
      </p:ext>
    </p:extLst>
  </p:cSld>
  <p:clrMap bg1="dk1" tx1="lt1" bg2="dk2" tx2="lt2" accent1="accent1" accent2="accent2" accent3="accent3" accent4="accent4" accent5="accent5" accent6="accent6" hlink="hlink" folHlink="folHlink"/>
  <p:sldLayoutIdLst>
    <p:sldLayoutId id="2147483703" r:id="rId1"/>
    <p:sldLayoutId id="2147483702" r:id="rId2"/>
    <p:sldLayoutId id="214748370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15.jpe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15.jpeg"/></Relationships>
</file>

<file path=ppt/slides/_rels/slide105.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123.jpeg"/></Relationships>
</file>

<file path=ppt/slides/_rels/slide113.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microsoft.com/office/2007/relationships/hdphoto" Target="../media/hdphoto1.wdp"/><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4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5.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5.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6.jpeg"/></Relationships>
</file>

<file path=ppt/slides/_rels/slide5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68.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73.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107.jpg"/></Relationships>
</file>

<file path=ppt/slides/_rels/slide9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109.jpg"/></Relationships>
</file>

<file path=ppt/slides/_rels/slide98.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9F9EF0-6762-ADEE-616A-75D9B2005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p:cNvSpPr>
            <a:spLocks noGrp="1"/>
          </p:cNvSpPr>
          <p:nvPr>
            <p:ph type="title"/>
          </p:nvPr>
        </p:nvSpPr>
        <p:spPr/>
        <p:txBody>
          <a:bodyPr/>
          <a:lstStyle/>
          <a:p>
            <a:r>
              <a:rPr lang="en-US"/>
              <a:t>Amos 3</a:t>
            </a:r>
          </a:p>
        </p:txBody>
      </p:sp>
      <p:pic>
        <p:nvPicPr>
          <p:cNvPr id="6" name="Picture 5">
            <a:extLst>
              <a:ext uri="{FF2B5EF4-FFF2-40B4-BE49-F238E27FC236}">
                <a16:creationId xmlns:a16="http://schemas.microsoft.com/office/drawing/2014/main" id="{DEF87A8A-E2E9-6150-25C4-AB25D51D92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Tree>
    <p:extLst>
      <p:ext uri="{BB962C8B-B14F-4D97-AF65-F5344CB8AC3E}">
        <p14:creationId xmlns:p14="http://schemas.microsoft.com/office/powerpoint/2010/main" val="4972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BC6A14-31AE-67EC-67BC-DEC09FD1706D}"/>
              </a:ext>
            </a:extLst>
          </p:cNvPr>
          <p:cNvPicPr>
            <a:picLocks noChangeAspect="1"/>
          </p:cNvPicPr>
          <p:nvPr/>
        </p:nvPicPr>
        <p:blipFill rotWithShape="1">
          <a:blip r:embed="rId3">
            <a:extLst>
              <a:ext uri="{28A0092B-C50C-407E-A947-70E740481C1C}">
                <a14:useLocalDpi xmlns:a14="http://schemas.microsoft.com/office/drawing/2010/main" val="0"/>
              </a:ext>
            </a:extLst>
          </a:blip>
          <a:srcRect b="487"/>
          <a:stretch/>
        </p:blipFill>
        <p:spPr>
          <a:xfrm>
            <a:off x="0" y="0"/>
            <a:ext cx="9144000" cy="6851904"/>
          </a:xfrm>
          <a:prstGeom prst="rect">
            <a:avLst/>
          </a:prstGeom>
        </p:spPr>
      </p:pic>
      <p:sp>
        <p:nvSpPr>
          <p:cNvPr id="2" name="Text Placeholder 1">
            <a:extLst>
              <a:ext uri="{FF2B5EF4-FFF2-40B4-BE49-F238E27FC236}">
                <a16:creationId xmlns:a16="http://schemas.microsoft.com/office/drawing/2014/main" id="{497059DA-FDE3-47BA-A73B-6B37D2046955}"/>
              </a:ext>
            </a:extLst>
          </p:cNvPr>
          <p:cNvSpPr>
            <a:spLocks noGrp="1"/>
          </p:cNvSpPr>
          <p:nvPr>
            <p:ph type="body" sz="quarter" idx="10"/>
          </p:nvPr>
        </p:nvSpPr>
        <p:spPr/>
        <p:txBody>
          <a:bodyPr/>
          <a:lstStyle/>
          <a:p>
            <a:r>
              <a:rPr lang="en-US" dirty="0"/>
              <a:t>Model of the stone tablets in the ark of the covenant</a:t>
            </a:r>
          </a:p>
        </p:txBody>
      </p:sp>
      <p:sp>
        <p:nvSpPr>
          <p:cNvPr id="3" name="Text Placeholder 2">
            <a:extLst>
              <a:ext uri="{FF2B5EF4-FFF2-40B4-BE49-F238E27FC236}">
                <a16:creationId xmlns:a16="http://schemas.microsoft.com/office/drawing/2014/main" id="{C96BFEE1-DC3A-4072-98AE-5D4E668703A8}"/>
              </a:ext>
            </a:extLst>
          </p:cNvPr>
          <p:cNvSpPr>
            <a:spLocks noGrp="1"/>
          </p:cNvSpPr>
          <p:nvPr>
            <p:ph type="body" sz="quarter" idx="12"/>
          </p:nvPr>
        </p:nvSpPr>
        <p:spPr/>
        <p:txBody>
          <a:bodyPr/>
          <a:lstStyle/>
          <a:p>
            <a:r>
              <a:rPr lang="en-US" dirty="0"/>
              <a:t>3:2</a:t>
            </a:r>
          </a:p>
        </p:txBody>
      </p:sp>
      <p:sp>
        <p:nvSpPr>
          <p:cNvPr id="4" name="Title 3">
            <a:extLst>
              <a:ext uri="{FF2B5EF4-FFF2-40B4-BE49-F238E27FC236}">
                <a16:creationId xmlns:a16="http://schemas.microsoft.com/office/drawing/2014/main" id="{BFC4BD7E-BDE1-4755-8F37-C19274A44045}"/>
              </a:ext>
            </a:extLst>
          </p:cNvPr>
          <p:cNvSpPr>
            <a:spLocks noGrp="1"/>
          </p:cNvSpPr>
          <p:nvPr>
            <p:ph type="title"/>
          </p:nvPr>
        </p:nvSpPr>
        <p:spPr/>
        <p:txBody>
          <a:bodyPr/>
          <a:lstStyle/>
          <a:p>
            <a:r>
              <a:rPr lang="en-US" dirty="0"/>
              <a:t>You alone I have chosen from all the families of the earth</a:t>
            </a:r>
          </a:p>
        </p:txBody>
      </p:sp>
    </p:spTree>
    <p:extLst>
      <p:ext uri="{BB962C8B-B14F-4D97-AF65-F5344CB8AC3E}">
        <p14:creationId xmlns:p14="http://schemas.microsoft.com/office/powerpoint/2010/main" val="14527094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ersheba sacrificial altar, tb032014048.jpg"/>
          <p:cNvPicPr>
            <a:picLocks noChangeAspect="1"/>
          </p:cNvPicPr>
          <p:nvPr/>
        </p:nvPicPr>
        <p:blipFill rotWithShape="1">
          <a:blip r:embed="rId3" cstate="print">
            <a:extLst>
              <a:ext uri="{28A0092B-C50C-407E-A947-70E740481C1C}">
                <a14:useLocalDpi xmlns:a14="http://schemas.microsoft.com/office/drawing/2010/main" val="0"/>
              </a:ext>
            </a:extLst>
          </a:blip>
          <a:srcRect l="4911" r="4911" b="4789"/>
          <a:stretch/>
        </p:blipFill>
        <p:spPr>
          <a:xfrm>
            <a:off x="-1" y="228600"/>
            <a:ext cx="9144001" cy="6400800"/>
          </a:xfrm>
          <a:prstGeom prst="rect">
            <a:avLst/>
          </a:prstGeom>
        </p:spPr>
      </p:pic>
      <p:sp>
        <p:nvSpPr>
          <p:cNvPr id="2" name="Text Placeholder 1"/>
          <p:cNvSpPr>
            <a:spLocks noGrp="1"/>
          </p:cNvSpPr>
          <p:nvPr>
            <p:ph type="body" sz="quarter" idx="10"/>
          </p:nvPr>
        </p:nvSpPr>
        <p:spPr/>
        <p:txBody>
          <a:bodyPr/>
          <a:lstStyle/>
          <a:p>
            <a:r>
              <a:rPr lang="en-US" dirty="0"/>
              <a:t>Sacrificial altar from Beersheba, 8th century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19316785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7997C-3475-8E5F-0B8E-A621B53B885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589BDC5-F3FF-6CBB-EDE8-F32DDC52F039}"/>
              </a:ext>
            </a:extLst>
          </p:cNvPr>
          <p:cNvPicPr>
            <a:picLocks noChangeAspect="1"/>
          </p:cNvPicPr>
          <p:nvPr/>
        </p:nvPicPr>
        <p:blipFill>
          <a:blip r:embed="rId3">
            <a:extLst>
              <a:ext uri="{28A0092B-C50C-407E-A947-70E740481C1C}">
                <a14:useLocalDpi xmlns:a14="http://schemas.microsoft.com/office/drawing/2010/main" val="0"/>
              </a:ext>
            </a:extLst>
          </a:blip>
          <a:srcRect b="7747"/>
          <a:stretch>
            <a:fillRect/>
          </a:stretch>
        </p:blipFill>
        <p:spPr>
          <a:xfrm>
            <a:off x="0" y="353569"/>
            <a:ext cx="9143999" cy="6352031"/>
          </a:xfrm>
          <a:prstGeom prst="rect">
            <a:avLst/>
          </a:prstGeom>
        </p:spPr>
      </p:pic>
      <p:sp>
        <p:nvSpPr>
          <p:cNvPr id="2" name="Text Placeholder 1">
            <a:extLst>
              <a:ext uri="{FF2B5EF4-FFF2-40B4-BE49-F238E27FC236}">
                <a16:creationId xmlns:a16="http://schemas.microsoft.com/office/drawing/2014/main" id="{5B3F78A3-4F8D-43C9-851E-E3FC44768D09}"/>
              </a:ext>
            </a:extLst>
          </p:cNvPr>
          <p:cNvSpPr>
            <a:spLocks noGrp="1"/>
          </p:cNvSpPr>
          <p:nvPr>
            <p:ph type="body" sz="quarter" idx="10"/>
          </p:nvPr>
        </p:nvSpPr>
        <p:spPr/>
        <p:txBody>
          <a:bodyPr/>
          <a:lstStyle/>
          <a:p>
            <a:r>
              <a:rPr lang="en-US" dirty="0"/>
              <a:t>Desecrated altar in the gate shrine at Lachish, circa 700 BC</a:t>
            </a:r>
          </a:p>
        </p:txBody>
      </p:sp>
      <p:sp>
        <p:nvSpPr>
          <p:cNvPr id="3" name="Text Placeholder 2">
            <a:extLst>
              <a:ext uri="{FF2B5EF4-FFF2-40B4-BE49-F238E27FC236}">
                <a16:creationId xmlns:a16="http://schemas.microsoft.com/office/drawing/2014/main" id="{C212F076-52EF-1E43-D1EA-692548A1D92C}"/>
              </a:ext>
            </a:extLst>
          </p:cNvPr>
          <p:cNvSpPr>
            <a:spLocks noGrp="1"/>
          </p:cNvSpPr>
          <p:nvPr>
            <p:ph type="body" sz="quarter" idx="12"/>
          </p:nvPr>
        </p:nvSpPr>
        <p:spPr/>
        <p:txBody>
          <a:bodyPr/>
          <a:lstStyle/>
          <a:p>
            <a:r>
              <a:rPr lang="en-US" dirty="0"/>
              <a:t>3:14</a:t>
            </a:r>
          </a:p>
        </p:txBody>
      </p:sp>
      <p:sp>
        <p:nvSpPr>
          <p:cNvPr id="4" name="Title 3">
            <a:extLst>
              <a:ext uri="{FF2B5EF4-FFF2-40B4-BE49-F238E27FC236}">
                <a16:creationId xmlns:a16="http://schemas.microsoft.com/office/drawing/2014/main" id="{1E3298F0-B333-CC6E-170D-AF365A487F7A}"/>
              </a:ext>
            </a:extLst>
          </p:cNvPr>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30943373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1FC3BE-5FFA-869A-16FA-1F5E1BC1B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600"/>
            <a:ext cx="9144000" cy="6553200"/>
          </a:xfrm>
          <a:prstGeom prst="rect">
            <a:avLst/>
          </a:prstGeom>
        </p:spPr>
      </p:pic>
      <p:sp>
        <p:nvSpPr>
          <p:cNvPr id="2" name="Text Placeholder 1"/>
          <p:cNvSpPr>
            <a:spLocks noGrp="1"/>
          </p:cNvSpPr>
          <p:nvPr>
            <p:ph type="body" sz="quarter" idx="10"/>
          </p:nvPr>
        </p:nvSpPr>
        <p:spPr/>
        <p:txBody>
          <a:bodyPr/>
          <a:lstStyle/>
          <a:p>
            <a:r>
              <a:rPr lang="en-US" dirty="0"/>
              <a:t>Horned limestone altar, with two horns broken off, from Megiddo, circa 975–925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13019473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51" descr="Dan high place with reconstructed altar, tb q102502"/>
          <p:cNvPicPr preferRelativeResize="0">
            <a:picLocks noChangeAspect="1" noChangeArrowheads="1"/>
          </p:cNvPicPr>
          <p:nvPr>
            <p:custDataLst>
              <p:tags r:id="rId1"/>
            </p:custDataLst>
          </p:nvPr>
        </p:nvPicPr>
        <p:blipFill>
          <a:blip r:embed="rId4"/>
          <a:srcRect/>
          <a:stretch>
            <a:fillRect/>
          </a:stretch>
        </p:blipFill>
        <p:spPr bwMode="auto">
          <a:xfrm>
            <a:off x="0" y="-1588"/>
            <a:ext cx="9144000" cy="686117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Large sacrificial altar in the sacred precinct at Tel Dan, circa 930–730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37278239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51" descr="Dan high place with reconstructed altar, tb q102502"/>
          <p:cNvPicPr preferRelativeResize="0">
            <a:picLocks noChangeAspect="1" noChangeArrowheads="1"/>
          </p:cNvPicPr>
          <p:nvPr>
            <p:custDataLst>
              <p:tags r:id="rId1"/>
            </p:custDataLst>
          </p:nvPr>
        </p:nvPicPr>
        <p:blipFill>
          <a:blip r:embed="rId4"/>
          <a:srcRect/>
          <a:stretch>
            <a:fillRect/>
          </a:stretch>
        </p:blipFill>
        <p:spPr bwMode="auto">
          <a:xfrm>
            <a:off x="0" y="-1588"/>
            <a:ext cx="9144000" cy="686117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Large sacrificial altar in the sacred precinct at Tel Dan, circa 930–730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
        <p:nvSpPr>
          <p:cNvPr id="6" name="Freeform 5"/>
          <p:cNvSpPr/>
          <p:nvPr/>
        </p:nvSpPr>
        <p:spPr>
          <a:xfrm>
            <a:off x="3642518" y="3127375"/>
            <a:ext cx="1246982" cy="560387"/>
          </a:xfrm>
          <a:custGeom>
            <a:avLst/>
            <a:gdLst>
              <a:gd name="connsiteX0" fmla="*/ 603250 w 1244600"/>
              <a:gd name="connsiteY0" fmla="*/ 0 h 555625"/>
              <a:gd name="connsiteX1" fmla="*/ 1235075 w 1244600"/>
              <a:gd name="connsiteY1" fmla="*/ 361950 h 555625"/>
              <a:gd name="connsiteX2" fmla="*/ 1244600 w 1244600"/>
              <a:gd name="connsiteY2" fmla="*/ 447675 h 555625"/>
              <a:gd name="connsiteX3" fmla="*/ 1009650 w 1244600"/>
              <a:gd name="connsiteY3" fmla="*/ 492125 h 555625"/>
              <a:gd name="connsiteX4" fmla="*/ 0 w 1244600"/>
              <a:gd name="connsiteY4" fmla="*/ 555625 h 555625"/>
              <a:gd name="connsiteX5" fmla="*/ 3175 w 1244600"/>
              <a:gd name="connsiteY5" fmla="*/ 12700 h 555625"/>
              <a:gd name="connsiteX6" fmla="*/ 603250 w 1244600"/>
              <a:gd name="connsiteY6" fmla="*/ 0 h 555625"/>
              <a:gd name="connsiteX0" fmla="*/ 603250 w 1244600"/>
              <a:gd name="connsiteY0" fmla="*/ 0 h 555625"/>
              <a:gd name="connsiteX1" fmla="*/ 1235075 w 1244600"/>
              <a:gd name="connsiteY1" fmla="*/ 361950 h 555625"/>
              <a:gd name="connsiteX2" fmla="*/ 1244600 w 1244600"/>
              <a:gd name="connsiteY2" fmla="*/ 447675 h 555625"/>
              <a:gd name="connsiteX3" fmla="*/ 1012032 w 1244600"/>
              <a:gd name="connsiteY3" fmla="*/ 499269 h 555625"/>
              <a:gd name="connsiteX4" fmla="*/ 0 w 1244600"/>
              <a:gd name="connsiteY4" fmla="*/ 555625 h 555625"/>
              <a:gd name="connsiteX5" fmla="*/ 3175 w 1244600"/>
              <a:gd name="connsiteY5" fmla="*/ 12700 h 555625"/>
              <a:gd name="connsiteX6" fmla="*/ 603250 w 1244600"/>
              <a:gd name="connsiteY6" fmla="*/ 0 h 555625"/>
              <a:gd name="connsiteX0" fmla="*/ 600869 w 1242219"/>
              <a:gd name="connsiteY0" fmla="*/ 0 h 562768"/>
              <a:gd name="connsiteX1" fmla="*/ 1232694 w 1242219"/>
              <a:gd name="connsiteY1" fmla="*/ 361950 h 562768"/>
              <a:gd name="connsiteX2" fmla="*/ 1242219 w 1242219"/>
              <a:gd name="connsiteY2" fmla="*/ 447675 h 562768"/>
              <a:gd name="connsiteX3" fmla="*/ 1009651 w 1242219"/>
              <a:gd name="connsiteY3" fmla="*/ 499269 h 562768"/>
              <a:gd name="connsiteX4" fmla="*/ 0 w 1242219"/>
              <a:gd name="connsiteY4" fmla="*/ 562768 h 562768"/>
              <a:gd name="connsiteX5" fmla="*/ 794 w 1242219"/>
              <a:gd name="connsiteY5" fmla="*/ 12700 h 562768"/>
              <a:gd name="connsiteX6" fmla="*/ 600869 w 1242219"/>
              <a:gd name="connsiteY6" fmla="*/ 0 h 562768"/>
              <a:gd name="connsiteX0" fmla="*/ 603250 w 1244600"/>
              <a:gd name="connsiteY0" fmla="*/ 0 h 569912"/>
              <a:gd name="connsiteX1" fmla="*/ 1235075 w 1244600"/>
              <a:gd name="connsiteY1" fmla="*/ 361950 h 569912"/>
              <a:gd name="connsiteX2" fmla="*/ 1244600 w 1244600"/>
              <a:gd name="connsiteY2" fmla="*/ 447675 h 569912"/>
              <a:gd name="connsiteX3" fmla="*/ 1012032 w 1244600"/>
              <a:gd name="connsiteY3" fmla="*/ 499269 h 569912"/>
              <a:gd name="connsiteX4" fmla="*/ 0 w 1244600"/>
              <a:gd name="connsiteY4" fmla="*/ 569912 h 569912"/>
              <a:gd name="connsiteX5" fmla="*/ 3175 w 1244600"/>
              <a:gd name="connsiteY5" fmla="*/ 12700 h 569912"/>
              <a:gd name="connsiteX6" fmla="*/ 603250 w 1244600"/>
              <a:gd name="connsiteY6" fmla="*/ 0 h 569912"/>
              <a:gd name="connsiteX0" fmla="*/ 605632 w 1246982"/>
              <a:gd name="connsiteY0" fmla="*/ 0 h 560387"/>
              <a:gd name="connsiteX1" fmla="*/ 1237457 w 1246982"/>
              <a:gd name="connsiteY1" fmla="*/ 361950 h 560387"/>
              <a:gd name="connsiteX2" fmla="*/ 1246982 w 1246982"/>
              <a:gd name="connsiteY2" fmla="*/ 447675 h 560387"/>
              <a:gd name="connsiteX3" fmla="*/ 1014414 w 1246982"/>
              <a:gd name="connsiteY3" fmla="*/ 499269 h 560387"/>
              <a:gd name="connsiteX4" fmla="*/ 0 w 1246982"/>
              <a:gd name="connsiteY4" fmla="*/ 560387 h 560387"/>
              <a:gd name="connsiteX5" fmla="*/ 5557 w 1246982"/>
              <a:gd name="connsiteY5" fmla="*/ 12700 h 560387"/>
              <a:gd name="connsiteX6" fmla="*/ 605632 w 1246982"/>
              <a:gd name="connsiteY6" fmla="*/ 0 h 560387"/>
              <a:gd name="connsiteX0" fmla="*/ 605632 w 1246982"/>
              <a:gd name="connsiteY0" fmla="*/ 0 h 560387"/>
              <a:gd name="connsiteX1" fmla="*/ 1237457 w 1246982"/>
              <a:gd name="connsiteY1" fmla="*/ 361950 h 560387"/>
              <a:gd name="connsiteX2" fmla="*/ 1246982 w 1246982"/>
              <a:gd name="connsiteY2" fmla="*/ 447675 h 560387"/>
              <a:gd name="connsiteX3" fmla="*/ 1014414 w 1246982"/>
              <a:gd name="connsiteY3" fmla="*/ 499269 h 560387"/>
              <a:gd name="connsiteX4" fmla="*/ 0 w 1246982"/>
              <a:gd name="connsiteY4" fmla="*/ 560387 h 560387"/>
              <a:gd name="connsiteX5" fmla="*/ 3176 w 1246982"/>
              <a:gd name="connsiteY5" fmla="*/ 17462 h 560387"/>
              <a:gd name="connsiteX6" fmla="*/ 605632 w 1246982"/>
              <a:gd name="connsiteY6" fmla="*/ 0 h 560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6982" h="560387">
                <a:moveTo>
                  <a:pt x="605632" y="0"/>
                </a:moveTo>
                <a:lnTo>
                  <a:pt x="1237457" y="361950"/>
                </a:lnTo>
                <a:lnTo>
                  <a:pt x="1246982" y="447675"/>
                </a:lnTo>
                <a:lnTo>
                  <a:pt x="1014414" y="499269"/>
                </a:lnTo>
                <a:lnTo>
                  <a:pt x="0" y="560387"/>
                </a:lnTo>
                <a:cubicBezTo>
                  <a:pt x="1058" y="379412"/>
                  <a:pt x="2118" y="198437"/>
                  <a:pt x="3176" y="17462"/>
                </a:cubicBezTo>
                <a:lnTo>
                  <a:pt x="605632" y="0"/>
                </a:lnTo>
                <a:close/>
              </a:path>
            </a:pathLst>
          </a:custGeom>
          <a:solidFill>
            <a:srgbClr val="FE00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413125" y="3145632"/>
            <a:ext cx="168275" cy="472281"/>
          </a:xfrm>
          <a:custGeom>
            <a:avLst/>
            <a:gdLst>
              <a:gd name="connsiteX0" fmla="*/ 146050 w 168275"/>
              <a:gd name="connsiteY0" fmla="*/ 0 h 460375"/>
              <a:gd name="connsiteX1" fmla="*/ 0 w 168275"/>
              <a:gd name="connsiteY1" fmla="*/ 3175 h 460375"/>
              <a:gd name="connsiteX2" fmla="*/ 44450 w 168275"/>
              <a:gd name="connsiteY2" fmla="*/ 241300 h 460375"/>
              <a:gd name="connsiteX3" fmla="*/ 38100 w 168275"/>
              <a:gd name="connsiteY3" fmla="*/ 301625 h 460375"/>
              <a:gd name="connsiteX4" fmla="*/ 168275 w 168275"/>
              <a:gd name="connsiteY4" fmla="*/ 460375 h 460375"/>
              <a:gd name="connsiteX5" fmla="*/ 146050 w 168275"/>
              <a:gd name="connsiteY5" fmla="*/ 0 h 460375"/>
              <a:gd name="connsiteX0" fmla="*/ 153194 w 168275"/>
              <a:gd name="connsiteY0" fmla="*/ 0 h 457993"/>
              <a:gd name="connsiteX1" fmla="*/ 0 w 168275"/>
              <a:gd name="connsiteY1" fmla="*/ 793 h 457993"/>
              <a:gd name="connsiteX2" fmla="*/ 44450 w 168275"/>
              <a:gd name="connsiteY2" fmla="*/ 238918 h 457993"/>
              <a:gd name="connsiteX3" fmla="*/ 38100 w 168275"/>
              <a:gd name="connsiteY3" fmla="*/ 299243 h 457993"/>
              <a:gd name="connsiteX4" fmla="*/ 168275 w 168275"/>
              <a:gd name="connsiteY4" fmla="*/ 457993 h 457993"/>
              <a:gd name="connsiteX5" fmla="*/ 153194 w 168275"/>
              <a:gd name="connsiteY5" fmla="*/ 0 h 457993"/>
              <a:gd name="connsiteX0" fmla="*/ 153194 w 168275"/>
              <a:gd name="connsiteY0" fmla="*/ 0 h 457993"/>
              <a:gd name="connsiteX1" fmla="*/ 0 w 168275"/>
              <a:gd name="connsiteY1" fmla="*/ 793 h 457993"/>
              <a:gd name="connsiteX2" fmla="*/ 44450 w 168275"/>
              <a:gd name="connsiteY2" fmla="*/ 238918 h 457993"/>
              <a:gd name="connsiteX3" fmla="*/ 35718 w 168275"/>
              <a:gd name="connsiteY3" fmla="*/ 289718 h 457993"/>
              <a:gd name="connsiteX4" fmla="*/ 168275 w 168275"/>
              <a:gd name="connsiteY4" fmla="*/ 457993 h 457993"/>
              <a:gd name="connsiteX5" fmla="*/ 153194 w 168275"/>
              <a:gd name="connsiteY5" fmla="*/ 0 h 457993"/>
              <a:gd name="connsiteX0" fmla="*/ 153194 w 168275"/>
              <a:gd name="connsiteY0" fmla="*/ 0 h 472281"/>
              <a:gd name="connsiteX1" fmla="*/ 0 w 168275"/>
              <a:gd name="connsiteY1" fmla="*/ 793 h 472281"/>
              <a:gd name="connsiteX2" fmla="*/ 44450 w 168275"/>
              <a:gd name="connsiteY2" fmla="*/ 238918 h 472281"/>
              <a:gd name="connsiteX3" fmla="*/ 35718 w 168275"/>
              <a:gd name="connsiteY3" fmla="*/ 289718 h 472281"/>
              <a:gd name="connsiteX4" fmla="*/ 168275 w 168275"/>
              <a:gd name="connsiteY4" fmla="*/ 472281 h 472281"/>
              <a:gd name="connsiteX5" fmla="*/ 153194 w 168275"/>
              <a:gd name="connsiteY5" fmla="*/ 0 h 472281"/>
              <a:gd name="connsiteX0" fmla="*/ 153194 w 168275"/>
              <a:gd name="connsiteY0" fmla="*/ 0 h 472281"/>
              <a:gd name="connsiteX1" fmla="*/ 0 w 168275"/>
              <a:gd name="connsiteY1" fmla="*/ 793 h 472281"/>
              <a:gd name="connsiteX2" fmla="*/ 32544 w 168275"/>
              <a:gd name="connsiteY2" fmla="*/ 229393 h 472281"/>
              <a:gd name="connsiteX3" fmla="*/ 35718 w 168275"/>
              <a:gd name="connsiteY3" fmla="*/ 289718 h 472281"/>
              <a:gd name="connsiteX4" fmla="*/ 168275 w 168275"/>
              <a:gd name="connsiteY4" fmla="*/ 472281 h 472281"/>
              <a:gd name="connsiteX5" fmla="*/ 153194 w 168275"/>
              <a:gd name="connsiteY5" fmla="*/ 0 h 47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275" h="472281">
                <a:moveTo>
                  <a:pt x="153194" y="0"/>
                </a:moveTo>
                <a:lnTo>
                  <a:pt x="0" y="793"/>
                </a:lnTo>
                <a:lnTo>
                  <a:pt x="32544" y="229393"/>
                </a:lnTo>
                <a:lnTo>
                  <a:pt x="35718" y="289718"/>
                </a:lnTo>
                <a:lnTo>
                  <a:pt x="168275" y="472281"/>
                </a:lnTo>
                <a:lnTo>
                  <a:pt x="153194" y="0"/>
                </a:lnTo>
                <a:close/>
              </a:path>
            </a:pathLst>
          </a:custGeom>
          <a:solidFill>
            <a:srgbClr val="FE00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136775" y="3127375"/>
            <a:ext cx="964407" cy="628650"/>
          </a:xfrm>
          <a:custGeom>
            <a:avLst/>
            <a:gdLst>
              <a:gd name="connsiteX0" fmla="*/ 0 w 942975"/>
              <a:gd name="connsiteY0" fmla="*/ 12700 h 628650"/>
              <a:gd name="connsiteX1" fmla="*/ 244475 w 942975"/>
              <a:gd name="connsiteY1" fmla="*/ 349250 h 628650"/>
              <a:gd name="connsiteX2" fmla="*/ 412750 w 942975"/>
              <a:gd name="connsiteY2" fmla="*/ 593725 h 628650"/>
              <a:gd name="connsiteX3" fmla="*/ 476250 w 942975"/>
              <a:gd name="connsiteY3" fmla="*/ 628650 h 628650"/>
              <a:gd name="connsiteX4" fmla="*/ 942975 w 942975"/>
              <a:gd name="connsiteY4" fmla="*/ 600075 h 628650"/>
              <a:gd name="connsiteX5" fmla="*/ 727075 w 942975"/>
              <a:gd name="connsiteY5" fmla="*/ 85725 h 628650"/>
              <a:gd name="connsiteX6" fmla="*/ 415925 w 942975"/>
              <a:gd name="connsiteY6" fmla="*/ 95250 h 628650"/>
              <a:gd name="connsiteX7" fmla="*/ 168275 w 942975"/>
              <a:gd name="connsiteY7" fmla="*/ 117475 h 628650"/>
              <a:gd name="connsiteX8" fmla="*/ 146050 w 942975"/>
              <a:gd name="connsiteY8" fmla="*/ 95250 h 628650"/>
              <a:gd name="connsiteX9" fmla="*/ 123825 w 942975"/>
              <a:gd name="connsiteY9" fmla="*/ 0 h 628650"/>
              <a:gd name="connsiteX10" fmla="*/ 0 w 942975"/>
              <a:gd name="connsiteY10" fmla="*/ 12700 h 628650"/>
              <a:gd name="connsiteX0" fmla="*/ 0 w 964407"/>
              <a:gd name="connsiteY0" fmla="*/ 12700 h 628650"/>
              <a:gd name="connsiteX1" fmla="*/ 244475 w 964407"/>
              <a:gd name="connsiteY1" fmla="*/ 349250 h 628650"/>
              <a:gd name="connsiteX2" fmla="*/ 412750 w 964407"/>
              <a:gd name="connsiteY2" fmla="*/ 593725 h 628650"/>
              <a:gd name="connsiteX3" fmla="*/ 476250 w 964407"/>
              <a:gd name="connsiteY3" fmla="*/ 628650 h 628650"/>
              <a:gd name="connsiteX4" fmla="*/ 964407 w 964407"/>
              <a:gd name="connsiteY4" fmla="*/ 592931 h 628650"/>
              <a:gd name="connsiteX5" fmla="*/ 727075 w 964407"/>
              <a:gd name="connsiteY5" fmla="*/ 85725 h 628650"/>
              <a:gd name="connsiteX6" fmla="*/ 415925 w 964407"/>
              <a:gd name="connsiteY6" fmla="*/ 95250 h 628650"/>
              <a:gd name="connsiteX7" fmla="*/ 168275 w 964407"/>
              <a:gd name="connsiteY7" fmla="*/ 117475 h 628650"/>
              <a:gd name="connsiteX8" fmla="*/ 146050 w 964407"/>
              <a:gd name="connsiteY8" fmla="*/ 95250 h 628650"/>
              <a:gd name="connsiteX9" fmla="*/ 123825 w 964407"/>
              <a:gd name="connsiteY9" fmla="*/ 0 h 628650"/>
              <a:gd name="connsiteX10" fmla="*/ 0 w 964407"/>
              <a:gd name="connsiteY10" fmla="*/ 12700 h 628650"/>
              <a:gd name="connsiteX0" fmla="*/ 0 w 964407"/>
              <a:gd name="connsiteY0" fmla="*/ 12700 h 628650"/>
              <a:gd name="connsiteX1" fmla="*/ 244475 w 964407"/>
              <a:gd name="connsiteY1" fmla="*/ 349250 h 628650"/>
              <a:gd name="connsiteX2" fmla="*/ 412750 w 964407"/>
              <a:gd name="connsiteY2" fmla="*/ 593725 h 628650"/>
              <a:gd name="connsiteX3" fmla="*/ 476250 w 964407"/>
              <a:gd name="connsiteY3" fmla="*/ 628650 h 628650"/>
              <a:gd name="connsiteX4" fmla="*/ 964407 w 964407"/>
              <a:gd name="connsiteY4" fmla="*/ 592931 h 628650"/>
              <a:gd name="connsiteX5" fmla="*/ 727075 w 964407"/>
              <a:gd name="connsiteY5" fmla="*/ 85725 h 628650"/>
              <a:gd name="connsiteX6" fmla="*/ 415925 w 964407"/>
              <a:gd name="connsiteY6" fmla="*/ 95250 h 628650"/>
              <a:gd name="connsiteX7" fmla="*/ 168275 w 964407"/>
              <a:gd name="connsiteY7" fmla="*/ 117475 h 628650"/>
              <a:gd name="connsiteX8" fmla="*/ 146050 w 964407"/>
              <a:gd name="connsiteY8" fmla="*/ 95250 h 628650"/>
              <a:gd name="connsiteX9" fmla="*/ 123825 w 964407"/>
              <a:gd name="connsiteY9" fmla="*/ 0 h 628650"/>
              <a:gd name="connsiteX10" fmla="*/ 0 w 964407"/>
              <a:gd name="connsiteY10" fmla="*/ 12700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4407" h="628650">
                <a:moveTo>
                  <a:pt x="0" y="12700"/>
                </a:moveTo>
                <a:lnTo>
                  <a:pt x="244475" y="349250"/>
                </a:lnTo>
                <a:lnTo>
                  <a:pt x="412750" y="593725"/>
                </a:lnTo>
                <a:lnTo>
                  <a:pt x="476250" y="628650"/>
                </a:lnTo>
                <a:lnTo>
                  <a:pt x="964407" y="592931"/>
                </a:lnTo>
                <a:cubicBezTo>
                  <a:pt x="887677" y="333375"/>
                  <a:pt x="806186" y="254794"/>
                  <a:pt x="727075" y="85725"/>
                </a:cubicBezTo>
                <a:lnTo>
                  <a:pt x="415925" y="95250"/>
                </a:lnTo>
                <a:lnTo>
                  <a:pt x="168275" y="117475"/>
                </a:lnTo>
                <a:lnTo>
                  <a:pt x="146050" y="95250"/>
                </a:lnTo>
                <a:lnTo>
                  <a:pt x="123825" y="0"/>
                </a:lnTo>
                <a:lnTo>
                  <a:pt x="0" y="12700"/>
                </a:lnTo>
                <a:close/>
              </a:path>
            </a:pathLst>
          </a:custGeom>
          <a:solidFill>
            <a:srgbClr val="FE00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355975" y="3220241"/>
            <a:ext cx="65087" cy="169072"/>
          </a:xfrm>
          <a:custGeom>
            <a:avLst/>
            <a:gdLst>
              <a:gd name="connsiteX0" fmla="*/ 3175 w 60325"/>
              <a:gd name="connsiteY0" fmla="*/ 0 h 142875"/>
              <a:gd name="connsiteX1" fmla="*/ 0 w 60325"/>
              <a:gd name="connsiteY1" fmla="*/ 88900 h 142875"/>
              <a:gd name="connsiteX2" fmla="*/ 60325 w 60325"/>
              <a:gd name="connsiteY2" fmla="*/ 142875 h 142875"/>
              <a:gd name="connsiteX3" fmla="*/ 3175 w 60325"/>
              <a:gd name="connsiteY3" fmla="*/ 0 h 142875"/>
              <a:gd name="connsiteX0" fmla="*/ 3175 w 60325"/>
              <a:gd name="connsiteY0" fmla="*/ 0 h 154781"/>
              <a:gd name="connsiteX1" fmla="*/ 0 w 60325"/>
              <a:gd name="connsiteY1" fmla="*/ 100806 h 154781"/>
              <a:gd name="connsiteX2" fmla="*/ 60325 w 60325"/>
              <a:gd name="connsiteY2" fmla="*/ 154781 h 154781"/>
              <a:gd name="connsiteX3" fmla="*/ 3175 w 60325"/>
              <a:gd name="connsiteY3" fmla="*/ 0 h 154781"/>
              <a:gd name="connsiteX0" fmla="*/ 3175 w 60325"/>
              <a:gd name="connsiteY0" fmla="*/ 4 h 154785"/>
              <a:gd name="connsiteX1" fmla="*/ 0 w 60325"/>
              <a:gd name="connsiteY1" fmla="*/ 100810 h 154785"/>
              <a:gd name="connsiteX2" fmla="*/ 60325 w 60325"/>
              <a:gd name="connsiteY2" fmla="*/ 154785 h 154785"/>
              <a:gd name="connsiteX3" fmla="*/ 3175 w 60325"/>
              <a:gd name="connsiteY3" fmla="*/ 4 h 154785"/>
              <a:gd name="connsiteX0" fmla="*/ 3175 w 65087"/>
              <a:gd name="connsiteY0" fmla="*/ 4 h 169072"/>
              <a:gd name="connsiteX1" fmla="*/ 0 w 65087"/>
              <a:gd name="connsiteY1" fmla="*/ 100810 h 169072"/>
              <a:gd name="connsiteX2" fmla="*/ 65087 w 65087"/>
              <a:gd name="connsiteY2" fmla="*/ 169072 h 169072"/>
              <a:gd name="connsiteX3" fmla="*/ 3175 w 65087"/>
              <a:gd name="connsiteY3" fmla="*/ 4 h 169072"/>
              <a:gd name="connsiteX0" fmla="*/ 3175 w 65087"/>
              <a:gd name="connsiteY0" fmla="*/ 4 h 169072"/>
              <a:gd name="connsiteX1" fmla="*/ 0 w 65087"/>
              <a:gd name="connsiteY1" fmla="*/ 100810 h 169072"/>
              <a:gd name="connsiteX2" fmla="*/ 65087 w 65087"/>
              <a:gd name="connsiteY2" fmla="*/ 169072 h 169072"/>
              <a:gd name="connsiteX3" fmla="*/ 3175 w 65087"/>
              <a:gd name="connsiteY3" fmla="*/ 4 h 169072"/>
              <a:gd name="connsiteX0" fmla="*/ 3175 w 65087"/>
              <a:gd name="connsiteY0" fmla="*/ 4 h 169072"/>
              <a:gd name="connsiteX1" fmla="*/ 0 w 65087"/>
              <a:gd name="connsiteY1" fmla="*/ 88904 h 169072"/>
              <a:gd name="connsiteX2" fmla="*/ 65087 w 65087"/>
              <a:gd name="connsiteY2" fmla="*/ 169072 h 169072"/>
              <a:gd name="connsiteX3" fmla="*/ 3175 w 65087"/>
              <a:gd name="connsiteY3" fmla="*/ 4 h 169072"/>
            </a:gdLst>
            <a:ahLst/>
            <a:cxnLst>
              <a:cxn ang="0">
                <a:pos x="connsiteX0" y="connsiteY0"/>
              </a:cxn>
              <a:cxn ang="0">
                <a:pos x="connsiteX1" y="connsiteY1"/>
              </a:cxn>
              <a:cxn ang="0">
                <a:pos x="connsiteX2" y="connsiteY2"/>
              </a:cxn>
              <a:cxn ang="0">
                <a:pos x="connsiteX3" y="connsiteY3"/>
              </a:cxn>
            </a:cxnLst>
            <a:rect l="l" t="t" r="r" b="b"/>
            <a:pathLst>
              <a:path w="65087" h="169072">
                <a:moveTo>
                  <a:pt x="3175" y="4"/>
                </a:moveTo>
                <a:cubicBezTo>
                  <a:pt x="2117" y="33606"/>
                  <a:pt x="1058" y="55302"/>
                  <a:pt x="0" y="88904"/>
                </a:cubicBezTo>
                <a:lnTo>
                  <a:pt x="65087" y="169072"/>
                </a:lnTo>
                <a:cubicBezTo>
                  <a:pt x="62705" y="155578"/>
                  <a:pt x="22225" y="-790"/>
                  <a:pt x="3175" y="4"/>
                </a:cubicBezTo>
                <a:close/>
              </a:path>
            </a:pathLst>
          </a:custGeom>
          <a:solidFill>
            <a:srgbClr val="FE00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5"/>
          <p:cNvSpPr txBox="1">
            <a:spLocks noChangeArrowheads="1"/>
          </p:cNvSpPr>
          <p:nvPr/>
        </p:nvSpPr>
        <p:spPr bwMode="auto">
          <a:xfrm>
            <a:off x="3725421" y="2247839"/>
            <a:ext cx="1693157"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 lastClr="FFFFFF"/>
                </a:solidFill>
                <a:effectLst>
                  <a:glow rad="76200">
                    <a:sysClr val="windowText" lastClr="000000">
                      <a:alpha val="60000"/>
                    </a:sysClr>
                  </a:glow>
                </a:effectLst>
                <a:uLnTx/>
                <a:uFillTx/>
                <a:latin typeface="Calibri" pitchFamily="34" charset="0"/>
                <a:cs typeface="Calibri" pitchFamily="34" charset="0"/>
              </a:rPr>
              <a:t>sacrificial altar</a:t>
            </a:r>
          </a:p>
        </p:txBody>
      </p:sp>
      <p:sp>
        <p:nvSpPr>
          <p:cNvPr id="11" name="Line 8"/>
          <p:cNvSpPr>
            <a:spLocks noChangeShapeType="1"/>
          </p:cNvSpPr>
          <p:nvPr/>
        </p:nvSpPr>
        <p:spPr bwMode="auto">
          <a:xfrm flipH="1">
            <a:off x="3956971" y="2647949"/>
            <a:ext cx="309038" cy="656827"/>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9567605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metal structure in a park&#10;&#10;Description automatically generated">
            <a:extLst>
              <a:ext uri="{FF2B5EF4-FFF2-40B4-BE49-F238E27FC236}">
                <a16:creationId xmlns:a16="http://schemas.microsoft.com/office/drawing/2014/main" id="{C193B9FB-0455-388A-2C15-06FF60464176}"/>
              </a:ext>
            </a:extLst>
          </p:cNvPr>
          <p:cNvPicPr>
            <a:picLocks noChangeAspect="1"/>
          </p:cNvPicPr>
          <p:nvPr/>
        </p:nvPicPr>
        <p:blipFill>
          <a:blip r:embed="rId3">
            <a:extLst>
              <a:ext uri="{28A0092B-C50C-407E-A947-70E740481C1C}">
                <a14:useLocalDpi xmlns:a14="http://schemas.microsoft.com/office/drawing/2010/main" val="0"/>
              </a:ext>
            </a:extLst>
          </a:blip>
          <a:srcRect l="1503"/>
          <a:stretch>
            <a:fillRect/>
          </a:stretch>
        </p:blipFill>
        <p:spPr>
          <a:xfrm>
            <a:off x="-1" y="369332"/>
            <a:ext cx="9144001" cy="6150340"/>
          </a:xfrm>
          <a:prstGeom prst="rect">
            <a:avLst/>
          </a:prstGeom>
        </p:spPr>
      </p:pic>
      <p:sp>
        <p:nvSpPr>
          <p:cNvPr id="2" name="Text Placeholder 1"/>
          <p:cNvSpPr>
            <a:spLocks noGrp="1"/>
          </p:cNvSpPr>
          <p:nvPr>
            <p:ph type="body" sz="quarter" idx="10"/>
          </p:nvPr>
        </p:nvSpPr>
        <p:spPr/>
        <p:txBody>
          <a:bodyPr/>
          <a:lstStyle/>
          <a:p>
            <a:r>
              <a:rPr lang="en-US" dirty="0"/>
              <a:t>Large sacrificial altar in the sacred precinct at Tel Dan, circa 930–730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9354546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ris\Documents\Bolen\PCB size\Schick-pcb\Artifacts-pcb\Horn from the altar at Dan, as030810500.jpg"/>
          <p:cNvPicPr>
            <a:picLocks noChangeAspect="1" noChangeArrowheads="1"/>
          </p:cNvPicPr>
          <p:nvPr/>
        </p:nvPicPr>
        <p:blipFill rotWithShape="1">
          <a:blip r:embed="rId3">
            <a:extLst>
              <a:ext uri="{28A0092B-C50C-407E-A947-70E740481C1C}">
                <a14:useLocalDpi xmlns:a14="http://schemas.microsoft.com/office/drawing/2010/main" val="0"/>
              </a:ext>
            </a:extLst>
          </a:blip>
          <a:srcRect t="5637" b="9437"/>
          <a:stretch/>
        </p:blipFill>
        <p:spPr bwMode="auto">
          <a:xfrm>
            <a:off x="1776545" y="0"/>
            <a:ext cx="5386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Horn from the large sacrificial altar at Dan, 8th century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35784580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B30192-AE3A-B314-ECAD-27E7522CC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120"/>
            <a:ext cx="9144000" cy="6461760"/>
          </a:xfrm>
          <a:prstGeom prst="rect">
            <a:avLst/>
          </a:prstGeom>
        </p:spPr>
      </p:pic>
      <p:sp>
        <p:nvSpPr>
          <p:cNvPr id="2" name="Text Placeholder 1"/>
          <p:cNvSpPr>
            <a:spLocks noGrp="1"/>
          </p:cNvSpPr>
          <p:nvPr>
            <p:ph type="body" sz="quarter" idx="10"/>
          </p:nvPr>
        </p:nvSpPr>
        <p:spPr/>
        <p:txBody>
          <a:bodyPr/>
          <a:lstStyle/>
          <a:p>
            <a:r>
              <a:rPr lang="en-US" dirty="0"/>
              <a:t>Broken four-horned altar, from Tel Dothan, Iron Age II, circa 1000–586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42460116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4E1F5E-4E7F-1512-7864-C9C65A5DAC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Map of proposed locations for Bethel</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
        <p:nvSpPr>
          <p:cNvPr id="14" name="Oval 13"/>
          <p:cNvSpPr/>
          <p:nvPr/>
        </p:nvSpPr>
        <p:spPr>
          <a:xfrm>
            <a:off x="1851660" y="2514600"/>
            <a:ext cx="787401" cy="401828"/>
          </a:xfrm>
          <a:prstGeom prst="ellipse">
            <a:avLst/>
          </a:prstGeom>
          <a:noFill/>
          <a:ln w="22225" cap="flat" cmpd="sng" algn="ctr">
            <a:solidFill>
              <a:srgbClr val="FEFF00"/>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7" name="Oval 16"/>
          <p:cNvSpPr/>
          <p:nvPr/>
        </p:nvSpPr>
        <p:spPr>
          <a:xfrm>
            <a:off x="2042160" y="2034540"/>
            <a:ext cx="914400" cy="434340"/>
          </a:xfrm>
          <a:prstGeom prst="ellipse">
            <a:avLst/>
          </a:prstGeom>
          <a:noFill/>
          <a:ln w="22225" cap="flat" cmpd="sng" algn="ctr">
            <a:solidFill>
              <a:srgbClr val="FEFF00"/>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8D1AE9F6-C758-418D-823B-0C727AE09E6C}"/>
              </a:ext>
            </a:extLst>
          </p:cNvPr>
          <p:cNvSpPr/>
          <p:nvPr/>
        </p:nvSpPr>
        <p:spPr>
          <a:xfrm>
            <a:off x="-30480" y="2926080"/>
            <a:ext cx="9154160" cy="1574800"/>
          </a:xfrm>
          <a:custGeom>
            <a:avLst/>
            <a:gdLst>
              <a:gd name="connsiteX0" fmla="*/ 0 w 9154160"/>
              <a:gd name="connsiteY0" fmla="*/ 0 h 1574800"/>
              <a:gd name="connsiteX1" fmla="*/ 802640 w 9154160"/>
              <a:gd name="connsiteY1" fmla="*/ 111760 h 1574800"/>
              <a:gd name="connsiteX2" fmla="*/ 1808480 w 9154160"/>
              <a:gd name="connsiteY2" fmla="*/ 172720 h 1574800"/>
              <a:gd name="connsiteX3" fmla="*/ 2712720 w 9154160"/>
              <a:gd name="connsiteY3" fmla="*/ 243840 h 1574800"/>
              <a:gd name="connsiteX4" fmla="*/ 3210560 w 9154160"/>
              <a:gd name="connsiteY4" fmla="*/ 457200 h 1574800"/>
              <a:gd name="connsiteX5" fmla="*/ 3891280 w 9154160"/>
              <a:gd name="connsiteY5" fmla="*/ 1056640 h 1574800"/>
              <a:gd name="connsiteX6" fmla="*/ 4450080 w 9154160"/>
              <a:gd name="connsiteY6" fmla="*/ 1280160 h 1574800"/>
              <a:gd name="connsiteX7" fmla="*/ 5161280 w 9154160"/>
              <a:gd name="connsiteY7" fmla="*/ 1574800 h 1574800"/>
              <a:gd name="connsiteX8" fmla="*/ 5862320 w 9154160"/>
              <a:gd name="connsiteY8" fmla="*/ 1544320 h 1574800"/>
              <a:gd name="connsiteX9" fmla="*/ 6380480 w 9154160"/>
              <a:gd name="connsiteY9" fmla="*/ 1554480 h 1574800"/>
              <a:gd name="connsiteX10" fmla="*/ 6908800 w 9154160"/>
              <a:gd name="connsiteY10" fmla="*/ 1168400 h 1574800"/>
              <a:gd name="connsiteX11" fmla="*/ 7325360 w 9154160"/>
              <a:gd name="connsiteY11" fmla="*/ 1066800 h 1574800"/>
              <a:gd name="connsiteX12" fmla="*/ 7752080 w 9154160"/>
              <a:gd name="connsiteY12" fmla="*/ 934720 h 1574800"/>
              <a:gd name="connsiteX13" fmla="*/ 8737600 w 9154160"/>
              <a:gd name="connsiteY13" fmla="*/ 924560 h 1574800"/>
              <a:gd name="connsiteX14" fmla="*/ 9154160 w 9154160"/>
              <a:gd name="connsiteY14" fmla="*/ 1046480 h 157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54160" h="1574800">
                <a:moveTo>
                  <a:pt x="0" y="0"/>
                </a:moveTo>
                <a:lnTo>
                  <a:pt x="802640" y="111760"/>
                </a:lnTo>
                <a:lnTo>
                  <a:pt x="1808480" y="172720"/>
                </a:lnTo>
                <a:lnTo>
                  <a:pt x="2712720" y="243840"/>
                </a:lnTo>
                <a:lnTo>
                  <a:pt x="3210560" y="457200"/>
                </a:lnTo>
                <a:lnTo>
                  <a:pt x="3891280" y="1056640"/>
                </a:lnTo>
                <a:lnTo>
                  <a:pt x="4450080" y="1280160"/>
                </a:lnTo>
                <a:lnTo>
                  <a:pt x="5161280" y="1574800"/>
                </a:lnTo>
                <a:lnTo>
                  <a:pt x="5862320" y="1544320"/>
                </a:lnTo>
                <a:lnTo>
                  <a:pt x="6380480" y="1554480"/>
                </a:lnTo>
                <a:lnTo>
                  <a:pt x="6908800" y="1168400"/>
                </a:lnTo>
                <a:lnTo>
                  <a:pt x="7325360" y="1066800"/>
                </a:lnTo>
                <a:lnTo>
                  <a:pt x="7752080" y="934720"/>
                </a:lnTo>
                <a:lnTo>
                  <a:pt x="8737600" y="924560"/>
                </a:lnTo>
                <a:lnTo>
                  <a:pt x="9154160" y="1046480"/>
                </a:lnTo>
              </a:path>
            </a:pathLst>
          </a:custGeom>
          <a:noFill/>
          <a:ln cap="rnd">
            <a:solidFill>
              <a:srgbClr val="FEFF00"/>
            </a:solidFill>
            <a:prstDash val="dash"/>
          </a:ln>
          <a:effectLst>
            <a:glow rad="50800">
              <a:srgbClr val="010000">
                <a:alpha val="65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5">
            <a:extLst>
              <a:ext uri="{FF2B5EF4-FFF2-40B4-BE49-F238E27FC236}">
                <a16:creationId xmlns:a16="http://schemas.microsoft.com/office/drawing/2014/main" id="{D9BE8EE4-1B97-967A-DEEC-D022B6E5995A}"/>
              </a:ext>
            </a:extLst>
          </p:cNvPr>
          <p:cNvSpPr txBox="1">
            <a:spLocks noChangeArrowheads="1"/>
          </p:cNvSpPr>
          <p:nvPr/>
        </p:nvSpPr>
        <p:spPr bwMode="auto">
          <a:xfrm>
            <a:off x="3464561" y="2739863"/>
            <a:ext cx="989374" cy="52322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small" spc="0" normalizeH="0" noProof="0" dirty="0">
                <a:ln>
                  <a:noFill/>
                </a:ln>
                <a:solidFill>
                  <a:srgbClr val="FFFFFF"/>
                </a:solidFill>
                <a:effectLst>
                  <a:glow rad="101600">
                    <a:srgbClr val="000000">
                      <a:alpha val="80000"/>
                    </a:srgbClr>
                  </a:glow>
                </a:effectLst>
                <a:uLnTx/>
                <a:uFillTx/>
                <a:latin typeface="Calibri" pitchFamily="34" charset="0"/>
                <a:cs typeface="Calibri" pitchFamily="34" charset="0"/>
              </a:rPr>
              <a:t>Israel</a:t>
            </a:r>
          </a:p>
        </p:txBody>
      </p:sp>
      <p:sp>
        <p:nvSpPr>
          <p:cNvPr id="9" name="Text Box 15">
            <a:extLst>
              <a:ext uri="{FF2B5EF4-FFF2-40B4-BE49-F238E27FC236}">
                <a16:creationId xmlns:a16="http://schemas.microsoft.com/office/drawing/2014/main" id="{86826B92-0C0B-99DA-FDD5-6FBABD7CF86C}"/>
              </a:ext>
            </a:extLst>
          </p:cNvPr>
          <p:cNvSpPr txBox="1">
            <a:spLocks noChangeArrowheads="1"/>
          </p:cNvSpPr>
          <p:nvPr/>
        </p:nvSpPr>
        <p:spPr bwMode="auto">
          <a:xfrm>
            <a:off x="1173736" y="3608240"/>
            <a:ext cx="1037465" cy="52322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small" spc="0" normalizeH="0" noProof="0" dirty="0">
                <a:ln>
                  <a:noFill/>
                </a:ln>
                <a:solidFill>
                  <a:srgbClr val="FFFFFF"/>
                </a:solidFill>
                <a:effectLst>
                  <a:glow rad="101600">
                    <a:srgbClr val="000000">
                      <a:alpha val="80000"/>
                    </a:srgbClr>
                  </a:glow>
                </a:effectLst>
                <a:uLnTx/>
                <a:uFillTx/>
                <a:latin typeface="Calibri" pitchFamily="34" charset="0"/>
                <a:cs typeface="Calibri" pitchFamily="34" charset="0"/>
              </a:rPr>
              <a:t>Judah</a:t>
            </a:r>
          </a:p>
        </p:txBody>
      </p:sp>
    </p:spTree>
    <p:extLst>
      <p:ext uri="{BB962C8B-B14F-4D97-AF65-F5344CB8AC3E}">
        <p14:creationId xmlns:p14="http://schemas.microsoft.com/office/powerpoint/2010/main" val="41692149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n aerial view of a city&#10;&#10;Description automatically generated">
            <a:extLst>
              <a:ext uri="{FF2B5EF4-FFF2-40B4-BE49-F238E27FC236}">
                <a16:creationId xmlns:a16="http://schemas.microsoft.com/office/drawing/2014/main" id="{E9D8E499-977F-459E-9D62-ABD22B86A4E1}"/>
              </a:ext>
            </a:extLst>
          </p:cNvPr>
          <p:cNvPicPr>
            <a:picLocks noChangeAspect="1"/>
          </p:cNvPicPr>
          <p:nvPr/>
        </p:nvPicPr>
        <p:blipFill rotWithShape="1">
          <a:blip r:embed="rId3">
            <a:extLst>
              <a:ext uri="{28A0092B-C50C-407E-A947-70E740481C1C}">
                <a14:useLocalDpi xmlns:a14="http://schemas.microsoft.com/office/drawing/2010/main" val="0"/>
              </a:ext>
            </a:extLst>
          </a:blip>
          <a:srcRect l="13245" r="3099"/>
          <a:stretch/>
        </p:blipFill>
        <p:spPr>
          <a:xfrm>
            <a:off x="0" y="365759"/>
            <a:ext cx="9144000" cy="6153912"/>
          </a:xfrm>
          <a:prstGeom prst="rect">
            <a:avLst/>
          </a:prstGeom>
        </p:spPr>
      </p:pic>
      <p:sp>
        <p:nvSpPr>
          <p:cNvPr id="2" name="Text Placeholder 1"/>
          <p:cNvSpPr>
            <a:spLocks noGrp="1"/>
          </p:cNvSpPr>
          <p:nvPr>
            <p:ph type="body" sz="quarter" idx="10"/>
          </p:nvPr>
        </p:nvSpPr>
        <p:spPr/>
        <p:txBody>
          <a:bodyPr/>
          <a:lstStyle/>
          <a:p>
            <a:r>
              <a:rPr lang="en-US" dirty="0"/>
              <a:t>El-</a:t>
            </a:r>
            <a:r>
              <a:rPr lang="en-US" dirty="0" err="1"/>
              <a:t>Bireh</a:t>
            </a:r>
            <a:r>
              <a:rPr lang="en-US" dirty="0"/>
              <a:t> (Ras et-</a:t>
            </a:r>
            <a:r>
              <a:rPr lang="en-US" dirty="0" err="1"/>
              <a:t>Tahuneh</a:t>
            </a:r>
            <a:r>
              <a:rPr lang="en-US" dirty="0"/>
              <a:t>), possible location of Bethel (aerial view from the north)</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1537806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27448D-2CDB-C40D-857E-10AD0A41B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520E9E31-2F2D-4691-A2A2-1C4E2182896C}"/>
              </a:ext>
            </a:extLst>
          </p:cNvPr>
          <p:cNvSpPr>
            <a:spLocks noGrp="1"/>
          </p:cNvSpPr>
          <p:nvPr>
            <p:ph type="body" sz="quarter" idx="10"/>
          </p:nvPr>
        </p:nvSpPr>
        <p:spPr/>
        <p:txBody>
          <a:bodyPr/>
          <a:lstStyle/>
          <a:p>
            <a:r>
              <a:rPr lang="en-US"/>
              <a:t>Samaritan mezuzah with the Ten Commandments, from </a:t>
            </a:r>
            <a:r>
              <a:rPr lang="en-US" err="1"/>
              <a:t>Kefar</a:t>
            </a:r>
            <a:r>
              <a:rPr lang="en-US"/>
              <a:t> </a:t>
            </a:r>
            <a:r>
              <a:rPr lang="en-US" err="1"/>
              <a:t>Bilu</a:t>
            </a:r>
            <a:r>
              <a:rPr lang="en-US"/>
              <a:t>, 6th–7th centuries AD</a:t>
            </a:r>
          </a:p>
        </p:txBody>
      </p:sp>
      <p:sp>
        <p:nvSpPr>
          <p:cNvPr id="3" name="Text Placeholder 2">
            <a:extLst>
              <a:ext uri="{FF2B5EF4-FFF2-40B4-BE49-F238E27FC236}">
                <a16:creationId xmlns:a16="http://schemas.microsoft.com/office/drawing/2014/main" id="{2A550A28-4AEB-4DEF-BDA0-063D517F9EA3}"/>
              </a:ext>
            </a:extLst>
          </p:cNvPr>
          <p:cNvSpPr>
            <a:spLocks noGrp="1"/>
          </p:cNvSpPr>
          <p:nvPr>
            <p:ph type="body" sz="quarter" idx="12"/>
          </p:nvPr>
        </p:nvSpPr>
        <p:spPr/>
        <p:txBody>
          <a:bodyPr/>
          <a:lstStyle/>
          <a:p>
            <a:r>
              <a:rPr lang="en-US" dirty="0"/>
              <a:t>3:2</a:t>
            </a:r>
          </a:p>
        </p:txBody>
      </p:sp>
      <p:sp>
        <p:nvSpPr>
          <p:cNvPr id="4" name="Title 3">
            <a:extLst>
              <a:ext uri="{FF2B5EF4-FFF2-40B4-BE49-F238E27FC236}">
                <a16:creationId xmlns:a16="http://schemas.microsoft.com/office/drawing/2014/main" id="{B86E353C-05C9-4E72-A887-7E472886A551}"/>
              </a:ext>
            </a:extLst>
          </p:cNvPr>
          <p:cNvSpPr>
            <a:spLocks noGrp="1"/>
          </p:cNvSpPr>
          <p:nvPr>
            <p:ph type="title"/>
          </p:nvPr>
        </p:nvSpPr>
        <p:spPr/>
        <p:txBody>
          <a:bodyPr/>
          <a:lstStyle/>
          <a:p>
            <a:r>
              <a:rPr lang="en-US" dirty="0"/>
              <a:t>You alone I have chosen from all the families of the earth</a:t>
            </a:r>
          </a:p>
        </p:txBody>
      </p:sp>
    </p:spTree>
    <p:extLst>
      <p:ext uri="{BB962C8B-B14F-4D97-AF65-F5344CB8AC3E}">
        <p14:creationId xmlns:p14="http://schemas.microsoft.com/office/powerpoint/2010/main" val="198464402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sheep, nature, grass&#10;&#10;Description automatically generated">
            <a:extLst>
              <a:ext uri="{FF2B5EF4-FFF2-40B4-BE49-F238E27FC236}">
                <a16:creationId xmlns:a16="http://schemas.microsoft.com/office/drawing/2014/main" id="{4860E504-DA49-4333-AC70-E8EE3E732F67}"/>
              </a:ext>
            </a:extLst>
          </p:cNvPr>
          <p:cNvPicPr>
            <a:picLocks noChangeAspect="1"/>
          </p:cNvPicPr>
          <p:nvPr/>
        </p:nvPicPr>
        <p:blipFill rotWithShape="1">
          <a:blip r:embed="rId3">
            <a:extLst>
              <a:ext uri="{28A0092B-C50C-407E-A947-70E740481C1C}">
                <a14:useLocalDpi xmlns:a14="http://schemas.microsoft.com/office/drawing/2010/main" val="0"/>
              </a:ext>
            </a:extLst>
          </a:blip>
          <a:srcRect l="5774" r="10469"/>
          <a:stretch/>
        </p:blipFill>
        <p:spPr>
          <a:xfrm>
            <a:off x="0" y="371399"/>
            <a:ext cx="9144000" cy="6146444"/>
          </a:xfrm>
          <a:prstGeom prst="rect">
            <a:avLst/>
          </a:prstGeom>
        </p:spPr>
      </p:pic>
      <p:sp>
        <p:nvSpPr>
          <p:cNvPr id="2" name="Text Placeholder 1"/>
          <p:cNvSpPr>
            <a:spLocks noGrp="1"/>
          </p:cNvSpPr>
          <p:nvPr>
            <p:ph type="body" sz="quarter" idx="10"/>
          </p:nvPr>
        </p:nvSpPr>
        <p:spPr/>
        <p:txBody>
          <a:bodyPr/>
          <a:lstStyle/>
          <a:p>
            <a:r>
              <a:rPr lang="en-US" dirty="0"/>
              <a:t>Beitin, a possible location of Beth-</a:t>
            </a:r>
            <a:r>
              <a:rPr lang="en-US" dirty="0" err="1"/>
              <a:t>aven</a:t>
            </a:r>
            <a:r>
              <a:rPr lang="en-US" dirty="0"/>
              <a:t> or Bethel (aerial view from the northwest)</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I will also punish the altars of Bethel, and the horns of the altar will be cut off</a:t>
            </a:r>
          </a:p>
        </p:txBody>
      </p:sp>
    </p:spTree>
    <p:extLst>
      <p:ext uri="{BB962C8B-B14F-4D97-AF65-F5344CB8AC3E}">
        <p14:creationId xmlns:p14="http://schemas.microsoft.com/office/powerpoint/2010/main" val="22287417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04 0Adds 2012\0Schlegel drone 2015\2 Samaria\Samaria Sebaste\Samaria Herodian temple and acropolis excavations aerial from east, ws0305155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Samaria acropolis excavations (aerial view from the east)</a:t>
            </a:r>
          </a:p>
        </p:txBody>
      </p:sp>
      <p:sp>
        <p:nvSpPr>
          <p:cNvPr id="3" name="Text Placeholder 2"/>
          <p:cNvSpPr>
            <a:spLocks noGrp="1"/>
          </p:cNvSpPr>
          <p:nvPr>
            <p:ph type="body" sz="quarter" idx="12"/>
          </p:nvPr>
        </p:nvSpPr>
        <p:spPr/>
        <p:txBody>
          <a:bodyPr/>
          <a:lstStyle/>
          <a:p>
            <a:r>
              <a:rPr lang="en-US" dirty="0"/>
              <a:t>3:15</a:t>
            </a:r>
          </a:p>
        </p:txBody>
      </p:sp>
      <p:sp>
        <p:nvSpPr>
          <p:cNvPr id="4" name="Title 3"/>
          <p:cNvSpPr>
            <a:spLocks noGrp="1"/>
          </p:cNvSpPr>
          <p:nvPr>
            <p:ph type="title"/>
          </p:nvPr>
        </p:nvSpPr>
        <p:spPr/>
        <p:txBody>
          <a:bodyPr/>
          <a:lstStyle/>
          <a:p>
            <a:r>
              <a:rPr lang="en-US" dirty="0"/>
              <a:t>I will demolish the winter house along with the summer house</a:t>
            </a:r>
          </a:p>
        </p:txBody>
      </p:sp>
    </p:spTree>
    <p:extLst>
      <p:ext uri="{BB962C8B-B14F-4D97-AF65-F5344CB8AC3E}">
        <p14:creationId xmlns:p14="http://schemas.microsoft.com/office/powerpoint/2010/main" val="35127881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0"/>
            <a:ext cx="9144000" cy="6858000"/>
            <a:chOff x="0" y="0"/>
            <a:chExt cx="9144000" cy="6858000"/>
          </a:xfrm>
        </p:grpSpPr>
        <p:grpSp>
          <p:nvGrpSpPr>
            <p:cNvPr id="8" name="Group 7"/>
            <p:cNvGrpSpPr/>
            <p:nvPr/>
          </p:nvGrpSpPr>
          <p:grpSpPr>
            <a:xfrm>
              <a:off x="0" y="0"/>
              <a:ext cx="9144000" cy="6858000"/>
              <a:chOff x="0" y="0"/>
              <a:chExt cx="9144000" cy="6858000"/>
            </a:xfrm>
          </p:grpSpPr>
          <p:grpSp>
            <p:nvGrpSpPr>
              <p:cNvPr id="31" name="Group 30"/>
              <p:cNvGrpSpPr/>
              <p:nvPr/>
            </p:nvGrpSpPr>
            <p:grpSpPr>
              <a:xfrm>
                <a:off x="0" y="0"/>
                <a:ext cx="9144000" cy="6858000"/>
                <a:chOff x="0" y="0"/>
                <a:chExt cx="9144000" cy="6858000"/>
              </a:xfrm>
            </p:grpSpPr>
            <p:pic>
              <p:nvPicPr>
                <p:cNvPr id="1026" name="Picture 2" descr="C:\Users\Kris\Documents\Bolen\04 0Adds 2012\0Schlegel drone 2015\2 Samaria\Samaria Sebaste\Samaria Herodian temple and acropolis excavations aerial from east, ws0305155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p:cNvGrpSpPr/>
                <p:nvPr/>
              </p:nvGrpSpPr>
              <p:grpSpPr>
                <a:xfrm>
                  <a:off x="3222625" y="2489199"/>
                  <a:ext cx="3498215" cy="4064001"/>
                  <a:chOff x="3222625" y="2489199"/>
                  <a:chExt cx="3498215" cy="4064001"/>
                </a:xfrm>
              </p:grpSpPr>
              <p:grpSp>
                <p:nvGrpSpPr>
                  <p:cNvPr id="28" name="Group 27"/>
                  <p:cNvGrpSpPr/>
                  <p:nvPr/>
                </p:nvGrpSpPr>
                <p:grpSpPr>
                  <a:xfrm>
                    <a:off x="3222625" y="2489199"/>
                    <a:ext cx="3497261" cy="4041775"/>
                    <a:chOff x="3222625" y="2489199"/>
                    <a:chExt cx="3497261" cy="4041775"/>
                  </a:xfrm>
                </p:grpSpPr>
                <p:sp>
                  <p:nvSpPr>
                    <p:cNvPr id="25" name="Freeform 24"/>
                    <p:cNvSpPr/>
                    <p:nvPr/>
                  </p:nvSpPr>
                  <p:spPr>
                    <a:xfrm>
                      <a:off x="3222625" y="3060700"/>
                      <a:ext cx="425450" cy="342900"/>
                    </a:xfrm>
                    <a:custGeom>
                      <a:avLst/>
                      <a:gdLst>
                        <a:gd name="connsiteX0" fmla="*/ 425450 w 425450"/>
                        <a:gd name="connsiteY0" fmla="*/ 22225 h 342900"/>
                        <a:gd name="connsiteX1" fmla="*/ 425450 w 425450"/>
                        <a:gd name="connsiteY1" fmla="*/ 342900 h 342900"/>
                        <a:gd name="connsiteX2" fmla="*/ 0 w 425450"/>
                        <a:gd name="connsiteY2" fmla="*/ 339725 h 342900"/>
                        <a:gd name="connsiteX3" fmla="*/ 15875 w 425450"/>
                        <a:gd name="connsiteY3" fmla="*/ 0 h 342900"/>
                        <a:gd name="connsiteX4" fmla="*/ 425450 w 425450"/>
                        <a:gd name="connsiteY4" fmla="*/ 22225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450" h="342900">
                          <a:moveTo>
                            <a:pt x="425450" y="22225"/>
                          </a:moveTo>
                          <a:lnTo>
                            <a:pt x="425450" y="342900"/>
                          </a:lnTo>
                          <a:lnTo>
                            <a:pt x="0" y="339725"/>
                          </a:lnTo>
                          <a:lnTo>
                            <a:pt x="15875" y="0"/>
                          </a:lnTo>
                          <a:lnTo>
                            <a:pt x="425450" y="22225"/>
                          </a:lnTo>
                          <a:close/>
                        </a:path>
                      </a:pathLst>
                    </a:custGeom>
                    <a:solidFill>
                      <a:srgbClr val="FE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5600700" y="5407819"/>
                      <a:ext cx="259556" cy="390525"/>
                    </a:xfrm>
                    <a:custGeom>
                      <a:avLst/>
                      <a:gdLst>
                        <a:gd name="connsiteX0" fmla="*/ 254794 w 259556"/>
                        <a:gd name="connsiteY0" fmla="*/ 388144 h 390525"/>
                        <a:gd name="connsiteX1" fmla="*/ 259556 w 259556"/>
                        <a:gd name="connsiteY1" fmla="*/ 19050 h 390525"/>
                        <a:gd name="connsiteX2" fmla="*/ 61913 w 259556"/>
                        <a:gd name="connsiteY2" fmla="*/ 0 h 390525"/>
                        <a:gd name="connsiteX3" fmla="*/ 0 w 259556"/>
                        <a:gd name="connsiteY3" fmla="*/ 21431 h 390525"/>
                        <a:gd name="connsiteX4" fmla="*/ 0 w 259556"/>
                        <a:gd name="connsiteY4" fmla="*/ 390525 h 390525"/>
                        <a:gd name="connsiteX5" fmla="*/ 254794 w 259556"/>
                        <a:gd name="connsiteY5" fmla="*/ 388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556" h="390525">
                          <a:moveTo>
                            <a:pt x="254794" y="388144"/>
                          </a:moveTo>
                          <a:cubicBezTo>
                            <a:pt x="256381" y="265113"/>
                            <a:pt x="257969" y="142081"/>
                            <a:pt x="259556" y="19050"/>
                          </a:cubicBezTo>
                          <a:lnTo>
                            <a:pt x="61913" y="0"/>
                          </a:lnTo>
                          <a:lnTo>
                            <a:pt x="0" y="21431"/>
                          </a:lnTo>
                          <a:lnTo>
                            <a:pt x="0" y="390525"/>
                          </a:lnTo>
                          <a:lnTo>
                            <a:pt x="254794" y="388144"/>
                          </a:lnTo>
                          <a:close/>
                        </a:path>
                      </a:pathLst>
                    </a:custGeom>
                    <a:solidFill>
                      <a:srgbClr val="FE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962400" y="2726531"/>
                      <a:ext cx="692944" cy="521494"/>
                    </a:xfrm>
                    <a:custGeom>
                      <a:avLst/>
                      <a:gdLst>
                        <a:gd name="connsiteX0" fmla="*/ 683419 w 692944"/>
                        <a:gd name="connsiteY0" fmla="*/ 42863 h 521494"/>
                        <a:gd name="connsiteX1" fmla="*/ 23813 w 692944"/>
                        <a:gd name="connsiteY1" fmla="*/ 0 h 521494"/>
                        <a:gd name="connsiteX2" fmla="*/ 0 w 692944"/>
                        <a:gd name="connsiteY2" fmla="*/ 290513 h 521494"/>
                        <a:gd name="connsiteX3" fmla="*/ 185738 w 692944"/>
                        <a:gd name="connsiteY3" fmla="*/ 300038 h 521494"/>
                        <a:gd name="connsiteX4" fmla="*/ 164306 w 692944"/>
                        <a:gd name="connsiteY4" fmla="*/ 490538 h 521494"/>
                        <a:gd name="connsiteX5" fmla="*/ 692944 w 692944"/>
                        <a:gd name="connsiteY5" fmla="*/ 521494 h 521494"/>
                        <a:gd name="connsiteX6" fmla="*/ 666750 w 692944"/>
                        <a:gd name="connsiteY6" fmla="*/ 323850 h 521494"/>
                        <a:gd name="connsiteX7" fmla="*/ 664369 w 692944"/>
                        <a:gd name="connsiteY7" fmla="*/ 276225 h 521494"/>
                        <a:gd name="connsiteX8" fmla="*/ 683419 w 692944"/>
                        <a:gd name="connsiteY8" fmla="*/ 42863 h 52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44" h="521494">
                          <a:moveTo>
                            <a:pt x="683419" y="42863"/>
                          </a:moveTo>
                          <a:lnTo>
                            <a:pt x="23813" y="0"/>
                          </a:lnTo>
                          <a:lnTo>
                            <a:pt x="0" y="290513"/>
                          </a:lnTo>
                          <a:lnTo>
                            <a:pt x="185738" y="300038"/>
                          </a:lnTo>
                          <a:lnTo>
                            <a:pt x="164306" y="490538"/>
                          </a:lnTo>
                          <a:lnTo>
                            <a:pt x="692944" y="521494"/>
                          </a:lnTo>
                          <a:lnTo>
                            <a:pt x="666750" y="323850"/>
                          </a:lnTo>
                          <a:lnTo>
                            <a:pt x="664369" y="276225"/>
                          </a:lnTo>
                          <a:lnTo>
                            <a:pt x="683419" y="42863"/>
                          </a:lnTo>
                          <a:close/>
                        </a:path>
                      </a:pathLst>
                    </a:custGeom>
                    <a:solidFill>
                      <a:srgbClr val="FE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636169" y="3707606"/>
                      <a:ext cx="1197769" cy="697707"/>
                    </a:xfrm>
                    <a:custGeom>
                      <a:avLst/>
                      <a:gdLst>
                        <a:gd name="connsiteX0" fmla="*/ 226219 w 1197769"/>
                        <a:gd name="connsiteY0" fmla="*/ 0 h 697707"/>
                        <a:gd name="connsiteX1" fmla="*/ 221456 w 1197769"/>
                        <a:gd name="connsiteY1" fmla="*/ 161925 h 697707"/>
                        <a:gd name="connsiteX2" fmla="*/ 16669 w 1197769"/>
                        <a:gd name="connsiteY2" fmla="*/ 161925 h 697707"/>
                        <a:gd name="connsiteX3" fmla="*/ 0 w 1197769"/>
                        <a:gd name="connsiteY3" fmla="*/ 697707 h 697707"/>
                        <a:gd name="connsiteX4" fmla="*/ 216694 w 1197769"/>
                        <a:gd name="connsiteY4" fmla="*/ 695325 h 697707"/>
                        <a:gd name="connsiteX5" fmla="*/ 219075 w 1197769"/>
                        <a:gd name="connsiteY5" fmla="*/ 564357 h 697707"/>
                        <a:gd name="connsiteX6" fmla="*/ 900112 w 1197769"/>
                        <a:gd name="connsiteY6" fmla="*/ 578644 h 697707"/>
                        <a:gd name="connsiteX7" fmla="*/ 904875 w 1197769"/>
                        <a:gd name="connsiteY7" fmla="*/ 685800 h 697707"/>
                        <a:gd name="connsiteX8" fmla="*/ 1197769 w 1197769"/>
                        <a:gd name="connsiteY8" fmla="*/ 676275 h 697707"/>
                        <a:gd name="connsiteX9" fmla="*/ 1188244 w 1197769"/>
                        <a:gd name="connsiteY9" fmla="*/ 654844 h 697707"/>
                        <a:gd name="connsiteX10" fmla="*/ 1197769 w 1197769"/>
                        <a:gd name="connsiteY10" fmla="*/ 161925 h 697707"/>
                        <a:gd name="connsiteX11" fmla="*/ 916781 w 1197769"/>
                        <a:gd name="connsiteY11" fmla="*/ 147638 h 697707"/>
                        <a:gd name="connsiteX12" fmla="*/ 923925 w 1197769"/>
                        <a:gd name="connsiteY12" fmla="*/ 7144 h 697707"/>
                        <a:gd name="connsiteX13" fmla="*/ 226219 w 1197769"/>
                        <a:gd name="connsiteY13" fmla="*/ 0 h 69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7769" h="697707">
                          <a:moveTo>
                            <a:pt x="226219" y="0"/>
                          </a:moveTo>
                          <a:lnTo>
                            <a:pt x="221456" y="161925"/>
                          </a:lnTo>
                          <a:lnTo>
                            <a:pt x="16669" y="161925"/>
                          </a:lnTo>
                          <a:lnTo>
                            <a:pt x="0" y="697707"/>
                          </a:lnTo>
                          <a:lnTo>
                            <a:pt x="216694" y="695325"/>
                          </a:lnTo>
                          <a:cubicBezTo>
                            <a:pt x="217488" y="651669"/>
                            <a:pt x="218281" y="608013"/>
                            <a:pt x="219075" y="564357"/>
                          </a:cubicBezTo>
                          <a:lnTo>
                            <a:pt x="900112" y="578644"/>
                          </a:lnTo>
                          <a:lnTo>
                            <a:pt x="904875" y="685800"/>
                          </a:lnTo>
                          <a:lnTo>
                            <a:pt x="1197769" y="676275"/>
                          </a:lnTo>
                          <a:lnTo>
                            <a:pt x="1188244" y="654844"/>
                          </a:lnTo>
                          <a:lnTo>
                            <a:pt x="1197769" y="161925"/>
                          </a:lnTo>
                          <a:lnTo>
                            <a:pt x="916781" y="147638"/>
                          </a:lnTo>
                          <a:lnTo>
                            <a:pt x="923925" y="7144"/>
                          </a:lnTo>
                          <a:lnTo>
                            <a:pt x="226219" y="0"/>
                          </a:lnTo>
                          <a:close/>
                        </a:path>
                      </a:pathLst>
                    </a:custGeom>
                    <a:solidFill>
                      <a:srgbClr val="FE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3301205" y="2489199"/>
                      <a:ext cx="3418681" cy="4041775"/>
                    </a:xfrm>
                    <a:custGeom>
                      <a:avLst/>
                      <a:gdLst>
                        <a:gd name="connsiteX0" fmla="*/ 3289300 w 3429000"/>
                        <a:gd name="connsiteY0" fmla="*/ 4051300 h 4051300"/>
                        <a:gd name="connsiteX1" fmla="*/ 3429000 w 3429000"/>
                        <a:gd name="connsiteY1" fmla="*/ 673100 h 4051300"/>
                        <a:gd name="connsiteX2" fmla="*/ 2946400 w 3429000"/>
                        <a:gd name="connsiteY2" fmla="*/ 673100 h 4051300"/>
                        <a:gd name="connsiteX3" fmla="*/ 2997200 w 3429000"/>
                        <a:gd name="connsiteY3" fmla="*/ 127000 h 4051300"/>
                        <a:gd name="connsiteX4" fmla="*/ 444500 w 3429000"/>
                        <a:gd name="connsiteY4" fmla="*/ 0 h 4051300"/>
                        <a:gd name="connsiteX5" fmla="*/ 406400 w 3429000"/>
                        <a:gd name="connsiteY5" fmla="*/ 1054100 h 4051300"/>
                        <a:gd name="connsiteX6" fmla="*/ 12700 w 3429000"/>
                        <a:gd name="connsiteY6" fmla="*/ 1054100 h 4051300"/>
                        <a:gd name="connsiteX7" fmla="*/ 0 w 3429000"/>
                        <a:gd name="connsiteY7" fmla="*/ 2146300 h 4051300"/>
                        <a:gd name="connsiteX8" fmla="*/ 215900 w 3429000"/>
                        <a:gd name="connsiteY8" fmla="*/ 2146300 h 4051300"/>
                        <a:gd name="connsiteX9" fmla="*/ 254000 w 3429000"/>
                        <a:gd name="connsiteY9" fmla="*/ 2590800 h 4051300"/>
                        <a:gd name="connsiteX10" fmla="*/ 76200 w 3429000"/>
                        <a:gd name="connsiteY10" fmla="*/ 2603500 h 4051300"/>
                        <a:gd name="connsiteX11" fmla="*/ 76200 w 3429000"/>
                        <a:gd name="connsiteY11" fmla="*/ 3073400 h 4051300"/>
                        <a:gd name="connsiteX12" fmla="*/ 228600 w 3429000"/>
                        <a:gd name="connsiteY12" fmla="*/ 3098800 h 4051300"/>
                        <a:gd name="connsiteX13" fmla="*/ 228600 w 3429000"/>
                        <a:gd name="connsiteY13" fmla="*/ 4051300 h 4051300"/>
                        <a:gd name="connsiteX14" fmla="*/ 342900 w 3429000"/>
                        <a:gd name="connsiteY14" fmla="*/ 4038600 h 4051300"/>
                        <a:gd name="connsiteX15" fmla="*/ 330200 w 3429000"/>
                        <a:gd name="connsiteY15" fmla="*/ 1981200 h 4051300"/>
                        <a:gd name="connsiteX16" fmla="*/ 127000 w 3429000"/>
                        <a:gd name="connsiteY16" fmla="*/ 1993900 h 4051300"/>
                        <a:gd name="connsiteX17" fmla="*/ 101600 w 3429000"/>
                        <a:gd name="connsiteY17" fmla="*/ 1181100 h 4051300"/>
                        <a:gd name="connsiteX18" fmla="*/ 508000 w 3429000"/>
                        <a:gd name="connsiteY18" fmla="*/ 1155700 h 4051300"/>
                        <a:gd name="connsiteX19" fmla="*/ 558800 w 3429000"/>
                        <a:gd name="connsiteY19" fmla="*/ 114300 h 4051300"/>
                        <a:gd name="connsiteX20" fmla="*/ 2908300 w 3429000"/>
                        <a:gd name="connsiteY20" fmla="*/ 228600 h 4051300"/>
                        <a:gd name="connsiteX21" fmla="*/ 2857500 w 3429000"/>
                        <a:gd name="connsiteY21" fmla="*/ 787400 h 4051300"/>
                        <a:gd name="connsiteX22" fmla="*/ 3175000 w 3429000"/>
                        <a:gd name="connsiteY22" fmla="*/ 800100 h 4051300"/>
                        <a:gd name="connsiteX23" fmla="*/ 3073400 w 3429000"/>
                        <a:gd name="connsiteY23" fmla="*/ 4013200 h 4051300"/>
                        <a:gd name="connsiteX24" fmla="*/ 3314700 w 3429000"/>
                        <a:gd name="connsiteY24" fmla="*/ 4000500 h 4051300"/>
                        <a:gd name="connsiteX25" fmla="*/ 3314700 w 3429000"/>
                        <a:gd name="connsiteY25" fmla="*/ 4000500 h 4051300"/>
                        <a:gd name="connsiteX26" fmla="*/ 3327400 w 3429000"/>
                        <a:gd name="connsiteY26" fmla="*/ 4000500 h 4051300"/>
                        <a:gd name="connsiteX27" fmla="*/ 3289300 w 3429000"/>
                        <a:gd name="connsiteY27" fmla="*/ 4051300 h 4051300"/>
                        <a:gd name="connsiteX0" fmla="*/ 3289300 w 3405187"/>
                        <a:gd name="connsiteY0" fmla="*/ 4051300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800100 h 4051300"/>
                        <a:gd name="connsiteX23" fmla="*/ 3073400 w 3405187"/>
                        <a:gd name="connsiteY23" fmla="*/ 4013200 h 4051300"/>
                        <a:gd name="connsiteX24" fmla="*/ 3314700 w 3405187"/>
                        <a:gd name="connsiteY24" fmla="*/ 4000500 h 4051300"/>
                        <a:gd name="connsiteX25" fmla="*/ 3314700 w 3405187"/>
                        <a:gd name="connsiteY25" fmla="*/ 4000500 h 4051300"/>
                        <a:gd name="connsiteX26" fmla="*/ 3327400 w 3405187"/>
                        <a:gd name="connsiteY26" fmla="*/ 4000500 h 4051300"/>
                        <a:gd name="connsiteX27" fmla="*/ 3289300 w 3405187"/>
                        <a:gd name="connsiteY27" fmla="*/ 4051300 h 4051300"/>
                        <a:gd name="connsiteX0" fmla="*/ 3289300 w 3405187"/>
                        <a:gd name="connsiteY0" fmla="*/ 4051300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785813 h 4051300"/>
                        <a:gd name="connsiteX23" fmla="*/ 3073400 w 3405187"/>
                        <a:gd name="connsiteY23" fmla="*/ 4013200 h 4051300"/>
                        <a:gd name="connsiteX24" fmla="*/ 3314700 w 3405187"/>
                        <a:gd name="connsiteY24" fmla="*/ 4000500 h 4051300"/>
                        <a:gd name="connsiteX25" fmla="*/ 3314700 w 3405187"/>
                        <a:gd name="connsiteY25" fmla="*/ 4000500 h 4051300"/>
                        <a:gd name="connsiteX26" fmla="*/ 3327400 w 3405187"/>
                        <a:gd name="connsiteY26" fmla="*/ 4000500 h 4051300"/>
                        <a:gd name="connsiteX27" fmla="*/ 3289300 w 3405187"/>
                        <a:gd name="connsiteY27" fmla="*/ 4051300 h 4051300"/>
                        <a:gd name="connsiteX0" fmla="*/ 3289300 w 3405187"/>
                        <a:gd name="connsiteY0" fmla="*/ 4051300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785813 h 4051300"/>
                        <a:gd name="connsiteX23" fmla="*/ 3073400 w 3405187"/>
                        <a:gd name="connsiteY23" fmla="*/ 4013200 h 4051300"/>
                        <a:gd name="connsiteX24" fmla="*/ 3314700 w 3405187"/>
                        <a:gd name="connsiteY24" fmla="*/ 4000500 h 4051300"/>
                        <a:gd name="connsiteX25" fmla="*/ 3327400 w 3405187"/>
                        <a:gd name="connsiteY25" fmla="*/ 4000500 h 4051300"/>
                        <a:gd name="connsiteX26" fmla="*/ 3289300 w 3405187"/>
                        <a:gd name="connsiteY26" fmla="*/ 4051300 h 4051300"/>
                        <a:gd name="connsiteX0" fmla="*/ 3289300 w 3405187"/>
                        <a:gd name="connsiteY0" fmla="*/ 4051300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785813 h 4051300"/>
                        <a:gd name="connsiteX23" fmla="*/ 3073400 w 3405187"/>
                        <a:gd name="connsiteY23" fmla="*/ 4013200 h 4051300"/>
                        <a:gd name="connsiteX24" fmla="*/ 3327400 w 3405187"/>
                        <a:gd name="connsiteY24" fmla="*/ 4000500 h 4051300"/>
                        <a:gd name="connsiteX25" fmla="*/ 3289300 w 3405187"/>
                        <a:gd name="connsiteY25" fmla="*/ 4051300 h 4051300"/>
                        <a:gd name="connsiteX0" fmla="*/ 3289300 w 3405187"/>
                        <a:gd name="connsiteY0" fmla="*/ 4051300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785813 h 4051300"/>
                        <a:gd name="connsiteX23" fmla="*/ 3073400 w 3405187"/>
                        <a:gd name="connsiteY23" fmla="*/ 4013200 h 4051300"/>
                        <a:gd name="connsiteX24" fmla="*/ 3289300 w 3405187"/>
                        <a:gd name="connsiteY24" fmla="*/ 4051300 h 4051300"/>
                        <a:gd name="connsiteX0" fmla="*/ 3301206 w 3405187"/>
                        <a:gd name="connsiteY0" fmla="*/ 4034632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785813 h 4051300"/>
                        <a:gd name="connsiteX23" fmla="*/ 3073400 w 3405187"/>
                        <a:gd name="connsiteY23" fmla="*/ 4013200 h 4051300"/>
                        <a:gd name="connsiteX24" fmla="*/ 3301206 w 3405187"/>
                        <a:gd name="connsiteY24" fmla="*/ 4034632 h 4051300"/>
                        <a:gd name="connsiteX0" fmla="*/ 3301206 w 3405187"/>
                        <a:gd name="connsiteY0" fmla="*/ 4034632 h 4051300"/>
                        <a:gd name="connsiteX1" fmla="*/ 3405187 w 3405187"/>
                        <a:gd name="connsiteY1" fmla="*/ 677862 h 4051300"/>
                        <a:gd name="connsiteX2" fmla="*/ 2946400 w 3405187"/>
                        <a:gd name="connsiteY2" fmla="*/ 673100 h 4051300"/>
                        <a:gd name="connsiteX3" fmla="*/ 2997200 w 3405187"/>
                        <a:gd name="connsiteY3" fmla="*/ 127000 h 4051300"/>
                        <a:gd name="connsiteX4" fmla="*/ 444500 w 3405187"/>
                        <a:gd name="connsiteY4" fmla="*/ 0 h 4051300"/>
                        <a:gd name="connsiteX5" fmla="*/ 406400 w 3405187"/>
                        <a:gd name="connsiteY5" fmla="*/ 1054100 h 4051300"/>
                        <a:gd name="connsiteX6" fmla="*/ 12700 w 3405187"/>
                        <a:gd name="connsiteY6" fmla="*/ 1054100 h 4051300"/>
                        <a:gd name="connsiteX7" fmla="*/ 0 w 3405187"/>
                        <a:gd name="connsiteY7" fmla="*/ 2146300 h 4051300"/>
                        <a:gd name="connsiteX8" fmla="*/ 215900 w 3405187"/>
                        <a:gd name="connsiteY8" fmla="*/ 2146300 h 4051300"/>
                        <a:gd name="connsiteX9" fmla="*/ 254000 w 3405187"/>
                        <a:gd name="connsiteY9" fmla="*/ 2590800 h 4051300"/>
                        <a:gd name="connsiteX10" fmla="*/ 76200 w 3405187"/>
                        <a:gd name="connsiteY10" fmla="*/ 2603500 h 4051300"/>
                        <a:gd name="connsiteX11" fmla="*/ 76200 w 3405187"/>
                        <a:gd name="connsiteY11" fmla="*/ 3073400 h 4051300"/>
                        <a:gd name="connsiteX12" fmla="*/ 228600 w 3405187"/>
                        <a:gd name="connsiteY12" fmla="*/ 3098800 h 4051300"/>
                        <a:gd name="connsiteX13" fmla="*/ 228600 w 3405187"/>
                        <a:gd name="connsiteY13" fmla="*/ 4051300 h 4051300"/>
                        <a:gd name="connsiteX14" fmla="*/ 342900 w 3405187"/>
                        <a:gd name="connsiteY14" fmla="*/ 4038600 h 4051300"/>
                        <a:gd name="connsiteX15" fmla="*/ 330200 w 3405187"/>
                        <a:gd name="connsiteY15" fmla="*/ 1981200 h 4051300"/>
                        <a:gd name="connsiteX16" fmla="*/ 127000 w 3405187"/>
                        <a:gd name="connsiteY16" fmla="*/ 1993900 h 4051300"/>
                        <a:gd name="connsiteX17" fmla="*/ 101600 w 3405187"/>
                        <a:gd name="connsiteY17" fmla="*/ 1181100 h 4051300"/>
                        <a:gd name="connsiteX18" fmla="*/ 508000 w 3405187"/>
                        <a:gd name="connsiteY18" fmla="*/ 1155700 h 4051300"/>
                        <a:gd name="connsiteX19" fmla="*/ 558800 w 3405187"/>
                        <a:gd name="connsiteY19" fmla="*/ 114300 h 4051300"/>
                        <a:gd name="connsiteX20" fmla="*/ 2908300 w 3405187"/>
                        <a:gd name="connsiteY20" fmla="*/ 228600 h 4051300"/>
                        <a:gd name="connsiteX21" fmla="*/ 2857500 w 3405187"/>
                        <a:gd name="connsiteY21" fmla="*/ 787400 h 4051300"/>
                        <a:gd name="connsiteX22" fmla="*/ 3175000 w 3405187"/>
                        <a:gd name="connsiteY22" fmla="*/ 785813 h 4051300"/>
                        <a:gd name="connsiteX23" fmla="*/ 3066256 w 3405187"/>
                        <a:gd name="connsiteY23" fmla="*/ 4037012 h 4051300"/>
                        <a:gd name="connsiteX24" fmla="*/ 3301206 w 3405187"/>
                        <a:gd name="connsiteY24" fmla="*/ 4034632 h 4051300"/>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15900 w 3405187"/>
                        <a:gd name="connsiteY8" fmla="*/ 2146300 h 4041775"/>
                        <a:gd name="connsiteX9" fmla="*/ 254000 w 3405187"/>
                        <a:gd name="connsiteY9" fmla="*/ 2590800 h 4041775"/>
                        <a:gd name="connsiteX10" fmla="*/ 76200 w 3405187"/>
                        <a:gd name="connsiteY10" fmla="*/ 2603500 h 4041775"/>
                        <a:gd name="connsiteX11" fmla="*/ 76200 w 3405187"/>
                        <a:gd name="connsiteY11" fmla="*/ 3073400 h 4041775"/>
                        <a:gd name="connsiteX12" fmla="*/ 228600 w 3405187"/>
                        <a:gd name="connsiteY12" fmla="*/ 3098800 h 4041775"/>
                        <a:gd name="connsiteX13" fmla="*/ 238125 w 3405187"/>
                        <a:gd name="connsiteY13" fmla="*/ 4041775 h 4041775"/>
                        <a:gd name="connsiteX14" fmla="*/ 342900 w 3405187"/>
                        <a:gd name="connsiteY14" fmla="*/ 4038600 h 4041775"/>
                        <a:gd name="connsiteX15" fmla="*/ 330200 w 3405187"/>
                        <a:gd name="connsiteY15" fmla="*/ 1981200 h 4041775"/>
                        <a:gd name="connsiteX16" fmla="*/ 127000 w 3405187"/>
                        <a:gd name="connsiteY16" fmla="*/ 1993900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15900 w 3405187"/>
                        <a:gd name="connsiteY8" fmla="*/ 2146300 h 4041775"/>
                        <a:gd name="connsiteX9" fmla="*/ 254000 w 3405187"/>
                        <a:gd name="connsiteY9" fmla="*/ 2590800 h 4041775"/>
                        <a:gd name="connsiteX10" fmla="*/ 76200 w 3405187"/>
                        <a:gd name="connsiteY10" fmla="*/ 2603500 h 4041775"/>
                        <a:gd name="connsiteX11" fmla="*/ 76200 w 3405187"/>
                        <a:gd name="connsiteY11" fmla="*/ 3073400 h 4041775"/>
                        <a:gd name="connsiteX12" fmla="*/ 250031 w 3405187"/>
                        <a:gd name="connsiteY12" fmla="*/ 3084513 h 4041775"/>
                        <a:gd name="connsiteX13" fmla="*/ 238125 w 3405187"/>
                        <a:gd name="connsiteY13" fmla="*/ 4041775 h 4041775"/>
                        <a:gd name="connsiteX14" fmla="*/ 342900 w 3405187"/>
                        <a:gd name="connsiteY14" fmla="*/ 4038600 h 4041775"/>
                        <a:gd name="connsiteX15" fmla="*/ 330200 w 3405187"/>
                        <a:gd name="connsiteY15" fmla="*/ 1981200 h 4041775"/>
                        <a:gd name="connsiteX16" fmla="*/ 127000 w 3405187"/>
                        <a:gd name="connsiteY16" fmla="*/ 1993900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15900 w 3405187"/>
                        <a:gd name="connsiteY8" fmla="*/ 2146300 h 4041775"/>
                        <a:gd name="connsiteX9" fmla="*/ 254000 w 3405187"/>
                        <a:gd name="connsiteY9" fmla="*/ 2590800 h 4041775"/>
                        <a:gd name="connsiteX10" fmla="*/ 76200 w 3405187"/>
                        <a:gd name="connsiteY10" fmla="*/ 2603500 h 4041775"/>
                        <a:gd name="connsiteX11" fmla="*/ 88106 w 3405187"/>
                        <a:gd name="connsiteY11" fmla="*/ 3082925 h 4041775"/>
                        <a:gd name="connsiteX12" fmla="*/ 250031 w 3405187"/>
                        <a:gd name="connsiteY12" fmla="*/ 3084513 h 4041775"/>
                        <a:gd name="connsiteX13" fmla="*/ 238125 w 3405187"/>
                        <a:gd name="connsiteY13" fmla="*/ 4041775 h 4041775"/>
                        <a:gd name="connsiteX14" fmla="*/ 342900 w 3405187"/>
                        <a:gd name="connsiteY14" fmla="*/ 4038600 h 4041775"/>
                        <a:gd name="connsiteX15" fmla="*/ 330200 w 3405187"/>
                        <a:gd name="connsiteY15" fmla="*/ 1981200 h 4041775"/>
                        <a:gd name="connsiteX16" fmla="*/ 127000 w 3405187"/>
                        <a:gd name="connsiteY16" fmla="*/ 1993900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15900 w 3405187"/>
                        <a:gd name="connsiteY8" fmla="*/ 2146300 h 4041775"/>
                        <a:gd name="connsiteX9" fmla="*/ 237331 w 3405187"/>
                        <a:gd name="connsiteY9" fmla="*/ 2609850 h 4041775"/>
                        <a:gd name="connsiteX10" fmla="*/ 76200 w 3405187"/>
                        <a:gd name="connsiteY10" fmla="*/ 2603500 h 4041775"/>
                        <a:gd name="connsiteX11" fmla="*/ 88106 w 3405187"/>
                        <a:gd name="connsiteY11" fmla="*/ 3082925 h 4041775"/>
                        <a:gd name="connsiteX12" fmla="*/ 250031 w 3405187"/>
                        <a:gd name="connsiteY12" fmla="*/ 3084513 h 4041775"/>
                        <a:gd name="connsiteX13" fmla="*/ 238125 w 3405187"/>
                        <a:gd name="connsiteY13" fmla="*/ 4041775 h 4041775"/>
                        <a:gd name="connsiteX14" fmla="*/ 342900 w 3405187"/>
                        <a:gd name="connsiteY14" fmla="*/ 4038600 h 4041775"/>
                        <a:gd name="connsiteX15" fmla="*/ 330200 w 3405187"/>
                        <a:gd name="connsiteY15" fmla="*/ 1981200 h 4041775"/>
                        <a:gd name="connsiteX16" fmla="*/ 127000 w 3405187"/>
                        <a:gd name="connsiteY16" fmla="*/ 1993900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34950 w 3405187"/>
                        <a:gd name="connsiteY8" fmla="*/ 2153444 h 4041775"/>
                        <a:gd name="connsiteX9" fmla="*/ 237331 w 3405187"/>
                        <a:gd name="connsiteY9" fmla="*/ 2609850 h 4041775"/>
                        <a:gd name="connsiteX10" fmla="*/ 76200 w 3405187"/>
                        <a:gd name="connsiteY10" fmla="*/ 2603500 h 4041775"/>
                        <a:gd name="connsiteX11" fmla="*/ 88106 w 3405187"/>
                        <a:gd name="connsiteY11" fmla="*/ 3082925 h 4041775"/>
                        <a:gd name="connsiteX12" fmla="*/ 250031 w 3405187"/>
                        <a:gd name="connsiteY12" fmla="*/ 3084513 h 4041775"/>
                        <a:gd name="connsiteX13" fmla="*/ 238125 w 3405187"/>
                        <a:gd name="connsiteY13" fmla="*/ 4041775 h 4041775"/>
                        <a:gd name="connsiteX14" fmla="*/ 342900 w 3405187"/>
                        <a:gd name="connsiteY14" fmla="*/ 4038600 h 4041775"/>
                        <a:gd name="connsiteX15" fmla="*/ 330200 w 3405187"/>
                        <a:gd name="connsiteY15" fmla="*/ 1981200 h 4041775"/>
                        <a:gd name="connsiteX16" fmla="*/ 127000 w 3405187"/>
                        <a:gd name="connsiteY16" fmla="*/ 1993900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34950 w 3405187"/>
                        <a:gd name="connsiteY8" fmla="*/ 2153444 h 4041775"/>
                        <a:gd name="connsiteX9" fmla="*/ 237331 w 3405187"/>
                        <a:gd name="connsiteY9" fmla="*/ 2609850 h 4041775"/>
                        <a:gd name="connsiteX10" fmla="*/ 76200 w 3405187"/>
                        <a:gd name="connsiteY10" fmla="*/ 2603500 h 4041775"/>
                        <a:gd name="connsiteX11" fmla="*/ 88106 w 3405187"/>
                        <a:gd name="connsiteY11" fmla="*/ 3082925 h 4041775"/>
                        <a:gd name="connsiteX12" fmla="*/ 250031 w 3405187"/>
                        <a:gd name="connsiteY12" fmla="*/ 3084513 h 4041775"/>
                        <a:gd name="connsiteX13" fmla="*/ 238125 w 3405187"/>
                        <a:gd name="connsiteY13" fmla="*/ 4041775 h 4041775"/>
                        <a:gd name="connsiteX14" fmla="*/ 342900 w 3405187"/>
                        <a:gd name="connsiteY14" fmla="*/ 4038600 h 4041775"/>
                        <a:gd name="connsiteX15" fmla="*/ 339725 w 3405187"/>
                        <a:gd name="connsiteY15" fmla="*/ 1988344 h 4041775"/>
                        <a:gd name="connsiteX16" fmla="*/ 127000 w 3405187"/>
                        <a:gd name="connsiteY16" fmla="*/ 1993900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01206 w 3405187"/>
                        <a:gd name="connsiteY0" fmla="*/ 4034632 h 4041775"/>
                        <a:gd name="connsiteX1" fmla="*/ 3405187 w 3405187"/>
                        <a:gd name="connsiteY1" fmla="*/ 677862 h 4041775"/>
                        <a:gd name="connsiteX2" fmla="*/ 2946400 w 3405187"/>
                        <a:gd name="connsiteY2" fmla="*/ 673100 h 4041775"/>
                        <a:gd name="connsiteX3" fmla="*/ 2997200 w 3405187"/>
                        <a:gd name="connsiteY3" fmla="*/ 127000 h 4041775"/>
                        <a:gd name="connsiteX4" fmla="*/ 444500 w 3405187"/>
                        <a:gd name="connsiteY4" fmla="*/ 0 h 4041775"/>
                        <a:gd name="connsiteX5" fmla="*/ 406400 w 3405187"/>
                        <a:gd name="connsiteY5" fmla="*/ 1054100 h 4041775"/>
                        <a:gd name="connsiteX6" fmla="*/ 12700 w 3405187"/>
                        <a:gd name="connsiteY6" fmla="*/ 1054100 h 4041775"/>
                        <a:gd name="connsiteX7" fmla="*/ 0 w 3405187"/>
                        <a:gd name="connsiteY7" fmla="*/ 2146300 h 4041775"/>
                        <a:gd name="connsiteX8" fmla="*/ 234950 w 3405187"/>
                        <a:gd name="connsiteY8" fmla="*/ 2153444 h 4041775"/>
                        <a:gd name="connsiteX9" fmla="*/ 237331 w 3405187"/>
                        <a:gd name="connsiteY9" fmla="*/ 2609850 h 4041775"/>
                        <a:gd name="connsiteX10" fmla="*/ 76200 w 3405187"/>
                        <a:gd name="connsiteY10" fmla="*/ 2603500 h 4041775"/>
                        <a:gd name="connsiteX11" fmla="*/ 88106 w 3405187"/>
                        <a:gd name="connsiteY11" fmla="*/ 3082925 h 4041775"/>
                        <a:gd name="connsiteX12" fmla="*/ 250031 w 3405187"/>
                        <a:gd name="connsiteY12" fmla="*/ 3084513 h 4041775"/>
                        <a:gd name="connsiteX13" fmla="*/ 238125 w 3405187"/>
                        <a:gd name="connsiteY13" fmla="*/ 4041775 h 4041775"/>
                        <a:gd name="connsiteX14" fmla="*/ 342900 w 3405187"/>
                        <a:gd name="connsiteY14" fmla="*/ 4038600 h 4041775"/>
                        <a:gd name="connsiteX15" fmla="*/ 339725 w 3405187"/>
                        <a:gd name="connsiteY15" fmla="*/ 1988344 h 4041775"/>
                        <a:gd name="connsiteX16" fmla="*/ 96044 w 3405187"/>
                        <a:gd name="connsiteY16" fmla="*/ 1991519 h 4041775"/>
                        <a:gd name="connsiteX17" fmla="*/ 101600 w 3405187"/>
                        <a:gd name="connsiteY17" fmla="*/ 1181100 h 4041775"/>
                        <a:gd name="connsiteX18" fmla="*/ 508000 w 3405187"/>
                        <a:gd name="connsiteY18" fmla="*/ 1155700 h 4041775"/>
                        <a:gd name="connsiteX19" fmla="*/ 558800 w 3405187"/>
                        <a:gd name="connsiteY19" fmla="*/ 114300 h 4041775"/>
                        <a:gd name="connsiteX20" fmla="*/ 2908300 w 3405187"/>
                        <a:gd name="connsiteY20" fmla="*/ 228600 h 4041775"/>
                        <a:gd name="connsiteX21" fmla="*/ 2857500 w 3405187"/>
                        <a:gd name="connsiteY21" fmla="*/ 787400 h 4041775"/>
                        <a:gd name="connsiteX22" fmla="*/ 3175000 w 3405187"/>
                        <a:gd name="connsiteY22" fmla="*/ 785813 h 4041775"/>
                        <a:gd name="connsiteX23" fmla="*/ 3066256 w 3405187"/>
                        <a:gd name="connsiteY23" fmla="*/ 4037012 h 4041775"/>
                        <a:gd name="connsiteX24" fmla="*/ 3301206 w 3405187"/>
                        <a:gd name="connsiteY24" fmla="*/ 4034632 h 4041775"/>
                        <a:gd name="connsiteX0" fmla="*/ 3314700 w 3418681"/>
                        <a:gd name="connsiteY0" fmla="*/ 4034632 h 4041775"/>
                        <a:gd name="connsiteX1" fmla="*/ 3418681 w 3418681"/>
                        <a:gd name="connsiteY1" fmla="*/ 677862 h 4041775"/>
                        <a:gd name="connsiteX2" fmla="*/ 2959894 w 3418681"/>
                        <a:gd name="connsiteY2" fmla="*/ 673100 h 4041775"/>
                        <a:gd name="connsiteX3" fmla="*/ 3010694 w 3418681"/>
                        <a:gd name="connsiteY3" fmla="*/ 127000 h 4041775"/>
                        <a:gd name="connsiteX4" fmla="*/ 457994 w 3418681"/>
                        <a:gd name="connsiteY4" fmla="*/ 0 h 4041775"/>
                        <a:gd name="connsiteX5" fmla="*/ 419894 w 3418681"/>
                        <a:gd name="connsiteY5" fmla="*/ 1054100 h 4041775"/>
                        <a:gd name="connsiteX6" fmla="*/ 0 w 3418681"/>
                        <a:gd name="connsiteY6" fmla="*/ 1051719 h 4041775"/>
                        <a:gd name="connsiteX7" fmla="*/ 13494 w 3418681"/>
                        <a:gd name="connsiteY7" fmla="*/ 2146300 h 4041775"/>
                        <a:gd name="connsiteX8" fmla="*/ 248444 w 3418681"/>
                        <a:gd name="connsiteY8" fmla="*/ 2153444 h 4041775"/>
                        <a:gd name="connsiteX9" fmla="*/ 250825 w 3418681"/>
                        <a:gd name="connsiteY9" fmla="*/ 2609850 h 4041775"/>
                        <a:gd name="connsiteX10" fmla="*/ 89694 w 3418681"/>
                        <a:gd name="connsiteY10" fmla="*/ 2603500 h 4041775"/>
                        <a:gd name="connsiteX11" fmla="*/ 101600 w 3418681"/>
                        <a:gd name="connsiteY11" fmla="*/ 3082925 h 4041775"/>
                        <a:gd name="connsiteX12" fmla="*/ 263525 w 3418681"/>
                        <a:gd name="connsiteY12" fmla="*/ 3084513 h 4041775"/>
                        <a:gd name="connsiteX13" fmla="*/ 251619 w 3418681"/>
                        <a:gd name="connsiteY13" fmla="*/ 4041775 h 4041775"/>
                        <a:gd name="connsiteX14" fmla="*/ 356394 w 3418681"/>
                        <a:gd name="connsiteY14" fmla="*/ 4038600 h 4041775"/>
                        <a:gd name="connsiteX15" fmla="*/ 353219 w 3418681"/>
                        <a:gd name="connsiteY15" fmla="*/ 1988344 h 4041775"/>
                        <a:gd name="connsiteX16" fmla="*/ 109538 w 3418681"/>
                        <a:gd name="connsiteY16" fmla="*/ 1991519 h 4041775"/>
                        <a:gd name="connsiteX17" fmla="*/ 115094 w 3418681"/>
                        <a:gd name="connsiteY17" fmla="*/ 1181100 h 4041775"/>
                        <a:gd name="connsiteX18" fmla="*/ 521494 w 3418681"/>
                        <a:gd name="connsiteY18" fmla="*/ 1155700 h 4041775"/>
                        <a:gd name="connsiteX19" fmla="*/ 572294 w 3418681"/>
                        <a:gd name="connsiteY19" fmla="*/ 114300 h 4041775"/>
                        <a:gd name="connsiteX20" fmla="*/ 2921794 w 3418681"/>
                        <a:gd name="connsiteY20" fmla="*/ 228600 h 4041775"/>
                        <a:gd name="connsiteX21" fmla="*/ 2870994 w 3418681"/>
                        <a:gd name="connsiteY21" fmla="*/ 787400 h 4041775"/>
                        <a:gd name="connsiteX22" fmla="*/ 3188494 w 3418681"/>
                        <a:gd name="connsiteY22" fmla="*/ 785813 h 4041775"/>
                        <a:gd name="connsiteX23" fmla="*/ 3079750 w 3418681"/>
                        <a:gd name="connsiteY23" fmla="*/ 4037012 h 4041775"/>
                        <a:gd name="connsiteX24" fmla="*/ 3314700 w 3418681"/>
                        <a:gd name="connsiteY24" fmla="*/ 4034632 h 4041775"/>
                        <a:gd name="connsiteX0" fmla="*/ 3314700 w 3418681"/>
                        <a:gd name="connsiteY0" fmla="*/ 4034632 h 4041775"/>
                        <a:gd name="connsiteX1" fmla="*/ 3418681 w 3418681"/>
                        <a:gd name="connsiteY1" fmla="*/ 677862 h 4041775"/>
                        <a:gd name="connsiteX2" fmla="*/ 2959894 w 3418681"/>
                        <a:gd name="connsiteY2" fmla="*/ 673100 h 4041775"/>
                        <a:gd name="connsiteX3" fmla="*/ 3010694 w 3418681"/>
                        <a:gd name="connsiteY3" fmla="*/ 127000 h 4041775"/>
                        <a:gd name="connsiteX4" fmla="*/ 457994 w 3418681"/>
                        <a:gd name="connsiteY4" fmla="*/ 0 h 4041775"/>
                        <a:gd name="connsiteX5" fmla="*/ 419894 w 3418681"/>
                        <a:gd name="connsiteY5" fmla="*/ 1054100 h 4041775"/>
                        <a:gd name="connsiteX6" fmla="*/ 0 w 3418681"/>
                        <a:gd name="connsiteY6" fmla="*/ 1051719 h 4041775"/>
                        <a:gd name="connsiteX7" fmla="*/ 13494 w 3418681"/>
                        <a:gd name="connsiteY7" fmla="*/ 2146300 h 4041775"/>
                        <a:gd name="connsiteX8" fmla="*/ 248444 w 3418681"/>
                        <a:gd name="connsiteY8" fmla="*/ 2153444 h 4041775"/>
                        <a:gd name="connsiteX9" fmla="*/ 250825 w 3418681"/>
                        <a:gd name="connsiteY9" fmla="*/ 2609850 h 4041775"/>
                        <a:gd name="connsiteX10" fmla="*/ 89694 w 3418681"/>
                        <a:gd name="connsiteY10" fmla="*/ 2603500 h 4041775"/>
                        <a:gd name="connsiteX11" fmla="*/ 101600 w 3418681"/>
                        <a:gd name="connsiteY11" fmla="*/ 3082925 h 4041775"/>
                        <a:gd name="connsiteX12" fmla="*/ 263525 w 3418681"/>
                        <a:gd name="connsiteY12" fmla="*/ 3084513 h 4041775"/>
                        <a:gd name="connsiteX13" fmla="*/ 251619 w 3418681"/>
                        <a:gd name="connsiteY13" fmla="*/ 4041775 h 4041775"/>
                        <a:gd name="connsiteX14" fmla="*/ 356394 w 3418681"/>
                        <a:gd name="connsiteY14" fmla="*/ 4038600 h 4041775"/>
                        <a:gd name="connsiteX15" fmla="*/ 353219 w 3418681"/>
                        <a:gd name="connsiteY15" fmla="*/ 1988344 h 4041775"/>
                        <a:gd name="connsiteX16" fmla="*/ 109538 w 3418681"/>
                        <a:gd name="connsiteY16" fmla="*/ 1991519 h 4041775"/>
                        <a:gd name="connsiteX17" fmla="*/ 115094 w 3418681"/>
                        <a:gd name="connsiteY17" fmla="*/ 1164431 h 4041775"/>
                        <a:gd name="connsiteX18" fmla="*/ 521494 w 3418681"/>
                        <a:gd name="connsiteY18" fmla="*/ 1155700 h 4041775"/>
                        <a:gd name="connsiteX19" fmla="*/ 572294 w 3418681"/>
                        <a:gd name="connsiteY19" fmla="*/ 114300 h 4041775"/>
                        <a:gd name="connsiteX20" fmla="*/ 2921794 w 3418681"/>
                        <a:gd name="connsiteY20" fmla="*/ 228600 h 4041775"/>
                        <a:gd name="connsiteX21" fmla="*/ 2870994 w 3418681"/>
                        <a:gd name="connsiteY21" fmla="*/ 787400 h 4041775"/>
                        <a:gd name="connsiteX22" fmla="*/ 3188494 w 3418681"/>
                        <a:gd name="connsiteY22" fmla="*/ 785813 h 4041775"/>
                        <a:gd name="connsiteX23" fmla="*/ 3079750 w 3418681"/>
                        <a:gd name="connsiteY23" fmla="*/ 4037012 h 4041775"/>
                        <a:gd name="connsiteX24" fmla="*/ 3314700 w 3418681"/>
                        <a:gd name="connsiteY24" fmla="*/ 4034632 h 4041775"/>
                        <a:gd name="connsiteX0" fmla="*/ 3314700 w 3418681"/>
                        <a:gd name="connsiteY0" fmla="*/ 4034632 h 4041775"/>
                        <a:gd name="connsiteX1" fmla="*/ 3418681 w 3418681"/>
                        <a:gd name="connsiteY1" fmla="*/ 677862 h 4041775"/>
                        <a:gd name="connsiteX2" fmla="*/ 2959894 w 3418681"/>
                        <a:gd name="connsiteY2" fmla="*/ 673100 h 4041775"/>
                        <a:gd name="connsiteX3" fmla="*/ 3010694 w 3418681"/>
                        <a:gd name="connsiteY3" fmla="*/ 127000 h 4041775"/>
                        <a:gd name="connsiteX4" fmla="*/ 457994 w 3418681"/>
                        <a:gd name="connsiteY4" fmla="*/ 0 h 4041775"/>
                        <a:gd name="connsiteX5" fmla="*/ 419894 w 3418681"/>
                        <a:gd name="connsiteY5" fmla="*/ 1054100 h 4041775"/>
                        <a:gd name="connsiteX6" fmla="*/ 0 w 3418681"/>
                        <a:gd name="connsiteY6" fmla="*/ 1051719 h 4041775"/>
                        <a:gd name="connsiteX7" fmla="*/ 13494 w 3418681"/>
                        <a:gd name="connsiteY7" fmla="*/ 2146300 h 4041775"/>
                        <a:gd name="connsiteX8" fmla="*/ 248444 w 3418681"/>
                        <a:gd name="connsiteY8" fmla="*/ 2153444 h 4041775"/>
                        <a:gd name="connsiteX9" fmla="*/ 250825 w 3418681"/>
                        <a:gd name="connsiteY9" fmla="*/ 2609850 h 4041775"/>
                        <a:gd name="connsiteX10" fmla="*/ 89694 w 3418681"/>
                        <a:gd name="connsiteY10" fmla="*/ 2603500 h 4041775"/>
                        <a:gd name="connsiteX11" fmla="*/ 101600 w 3418681"/>
                        <a:gd name="connsiteY11" fmla="*/ 3082925 h 4041775"/>
                        <a:gd name="connsiteX12" fmla="*/ 263525 w 3418681"/>
                        <a:gd name="connsiteY12" fmla="*/ 3084513 h 4041775"/>
                        <a:gd name="connsiteX13" fmla="*/ 251619 w 3418681"/>
                        <a:gd name="connsiteY13" fmla="*/ 4041775 h 4041775"/>
                        <a:gd name="connsiteX14" fmla="*/ 356394 w 3418681"/>
                        <a:gd name="connsiteY14" fmla="*/ 4038600 h 4041775"/>
                        <a:gd name="connsiteX15" fmla="*/ 353219 w 3418681"/>
                        <a:gd name="connsiteY15" fmla="*/ 1988344 h 4041775"/>
                        <a:gd name="connsiteX16" fmla="*/ 109538 w 3418681"/>
                        <a:gd name="connsiteY16" fmla="*/ 1991519 h 4041775"/>
                        <a:gd name="connsiteX17" fmla="*/ 115094 w 3418681"/>
                        <a:gd name="connsiteY17" fmla="*/ 1164431 h 4041775"/>
                        <a:gd name="connsiteX18" fmla="*/ 523875 w 3418681"/>
                        <a:gd name="connsiteY18" fmla="*/ 1167606 h 4041775"/>
                        <a:gd name="connsiteX19" fmla="*/ 572294 w 3418681"/>
                        <a:gd name="connsiteY19" fmla="*/ 114300 h 4041775"/>
                        <a:gd name="connsiteX20" fmla="*/ 2921794 w 3418681"/>
                        <a:gd name="connsiteY20" fmla="*/ 228600 h 4041775"/>
                        <a:gd name="connsiteX21" fmla="*/ 2870994 w 3418681"/>
                        <a:gd name="connsiteY21" fmla="*/ 787400 h 4041775"/>
                        <a:gd name="connsiteX22" fmla="*/ 3188494 w 3418681"/>
                        <a:gd name="connsiteY22" fmla="*/ 785813 h 4041775"/>
                        <a:gd name="connsiteX23" fmla="*/ 3079750 w 3418681"/>
                        <a:gd name="connsiteY23" fmla="*/ 4037012 h 4041775"/>
                        <a:gd name="connsiteX24" fmla="*/ 3314700 w 3418681"/>
                        <a:gd name="connsiteY24" fmla="*/ 4034632 h 4041775"/>
                        <a:gd name="connsiteX0" fmla="*/ 3314700 w 3418681"/>
                        <a:gd name="connsiteY0" fmla="*/ 4034632 h 4041775"/>
                        <a:gd name="connsiteX1" fmla="*/ 3418681 w 3418681"/>
                        <a:gd name="connsiteY1" fmla="*/ 677862 h 4041775"/>
                        <a:gd name="connsiteX2" fmla="*/ 2959894 w 3418681"/>
                        <a:gd name="connsiteY2" fmla="*/ 673100 h 4041775"/>
                        <a:gd name="connsiteX3" fmla="*/ 3010694 w 3418681"/>
                        <a:gd name="connsiteY3" fmla="*/ 127000 h 4041775"/>
                        <a:gd name="connsiteX4" fmla="*/ 457994 w 3418681"/>
                        <a:gd name="connsiteY4" fmla="*/ 0 h 4041775"/>
                        <a:gd name="connsiteX5" fmla="*/ 407988 w 3418681"/>
                        <a:gd name="connsiteY5" fmla="*/ 1046956 h 4041775"/>
                        <a:gd name="connsiteX6" fmla="*/ 0 w 3418681"/>
                        <a:gd name="connsiteY6" fmla="*/ 1051719 h 4041775"/>
                        <a:gd name="connsiteX7" fmla="*/ 13494 w 3418681"/>
                        <a:gd name="connsiteY7" fmla="*/ 2146300 h 4041775"/>
                        <a:gd name="connsiteX8" fmla="*/ 248444 w 3418681"/>
                        <a:gd name="connsiteY8" fmla="*/ 2153444 h 4041775"/>
                        <a:gd name="connsiteX9" fmla="*/ 250825 w 3418681"/>
                        <a:gd name="connsiteY9" fmla="*/ 2609850 h 4041775"/>
                        <a:gd name="connsiteX10" fmla="*/ 89694 w 3418681"/>
                        <a:gd name="connsiteY10" fmla="*/ 2603500 h 4041775"/>
                        <a:gd name="connsiteX11" fmla="*/ 101600 w 3418681"/>
                        <a:gd name="connsiteY11" fmla="*/ 3082925 h 4041775"/>
                        <a:gd name="connsiteX12" fmla="*/ 263525 w 3418681"/>
                        <a:gd name="connsiteY12" fmla="*/ 3084513 h 4041775"/>
                        <a:gd name="connsiteX13" fmla="*/ 251619 w 3418681"/>
                        <a:gd name="connsiteY13" fmla="*/ 4041775 h 4041775"/>
                        <a:gd name="connsiteX14" fmla="*/ 356394 w 3418681"/>
                        <a:gd name="connsiteY14" fmla="*/ 4038600 h 4041775"/>
                        <a:gd name="connsiteX15" fmla="*/ 353219 w 3418681"/>
                        <a:gd name="connsiteY15" fmla="*/ 1988344 h 4041775"/>
                        <a:gd name="connsiteX16" fmla="*/ 109538 w 3418681"/>
                        <a:gd name="connsiteY16" fmla="*/ 1991519 h 4041775"/>
                        <a:gd name="connsiteX17" fmla="*/ 115094 w 3418681"/>
                        <a:gd name="connsiteY17" fmla="*/ 1164431 h 4041775"/>
                        <a:gd name="connsiteX18" fmla="*/ 523875 w 3418681"/>
                        <a:gd name="connsiteY18" fmla="*/ 1167606 h 4041775"/>
                        <a:gd name="connsiteX19" fmla="*/ 572294 w 3418681"/>
                        <a:gd name="connsiteY19" fmla="*/ 114300 h 4041775"/>
                        <a:gd name="connsiteX20" fmla="*/ 2921794 w 3418681"/>
                        <a:gd name="connsiteY20" fmla="*/ 228600 h 4041775"/>
                        <a:gd name="connsiteX21" fmla="*/ 2870994 w 3418681"/>
                        <a:gd name="connsiteY21" fmla="*/ 787400 h 4041775"/>
                        <a:gd name="connsiteX22" fmla="*/ 3188494 w 3418681"/>
                        <a:gd name="connsiteY22" fmla="*/ 785813 h 4041775"/>
                        <a:gd name="connsiteX23" fmla="*/ 3079750 w 3418681"/>
                        <a:gd name="connsiteY23" fmla="*/ 4037012 h 4041775"/>
                        <a:gd name="connsiteX24" fmla="*/ 3314700 w 3418681"/>
                        <a:gd name="connsiteY24" fmla="*/ 4034632 h 4041775"/>
                        <a:gd name="connsiteX0" fmla="*/ 3314700 w 3418681"/>
                        <a:gd name="connsiteY0" fmla="*/ 4034632 h 4041775"/>
                        <a:gd name="connsiteX1" fmla="*/ 3418681 w 3418681"/>
                        <a:gd name="connsiteY1" fmla="*/ 677862 h 4041775"/>
                        <a:gd name="connsiteX2" fmla="*/ 2959894 w 3418681"/>
                        <a:gd name="connsiteY2" fmla="*/ 673100 h 4041775"/>
                        <a:gd name="connsiteX3" fmla="*/ 3010694 w 3418681"/>
                        <a:gd name="connsiteY3" fmla="*/ 127000 h 4041775"/>
                        <a:gd name="connsiteX4" fmla="*/ 457994 w 3418681"/>
                        <a:gd name="connsiteY4" fmla="*/ 0 h 4041775"/>
                        <a:gd name="connsiteX5" fmla="*/ 407988 w 3418681"/>
                        <a:gd name="connsiteY5" fmla="*/ 1046956 h 4041775"/>
                        <a:gd name="connsiteX6" fmla="*/ 0 w 3418681"/>
                        <a:gd name="connsiteY6" fmla="*/ 1051719 h 4041775"/>
                        <a:gd name="connsiteX7" fmla="*/ 13494 w 3418681"/>
                        <a:gd name="connsiteY7" fmla="*/ 2146300 h 4041775"/>
                        <a:gd name="connsiteX8" fmla="*/ 248444 w 3418681"/>
                        <a:gd name="connsiteY8" fmla="*/ 2153444 h 4041775"/>
                        <a:gd name="connsiteX9" fmla="*/ 250825 w 3418681"/>
                        <a:gd name="connsiteY9" fmla="*/ 2609850 h 4041775"/>
                        <a:gd name="connsiteX10" fmla="*/ 89694 w 3418681"/>
                        <a:gd name="connsiteY10" fmla="*/ 2603500 h 4041775"/>
                        <a:gd name="connsiteX11" fmla="*/ 101600 w 3418681"/>
                        <a:gd name="connsiteY11" fmla="*/ 3082925 h 4041775"/>
                        <a:gd name="connsiteX12" fmla="*/ 263525 w 3418681"/>
                        <a:gd name="connsiteY12" fmla="*/ 3084513 h 4041775"/>
                        <a:gd name="connsiteX13" fmla="*/ 251619 w 3418681"/>
                        <a:gd name="connsiteY13" fmla="*/ 4041775 h 4041775"/>
                        <a:gd name="connsiteX14" fmla="*/ 356394 w 3418681"/>
                        <a:gd name="connsiteY14" fmla="*/ 4038600 h 4041775"/>
                        <a:gd name="connsiteX15" fmla="*/ 353219 w 3418681"/>
                        <a:gd name="connsiteY15" fmla="*/ 1988344 h 4041775"/>
                        <a:gd name="connsiteX16" fmla="*/ 109538 w 3418681"/>
                        <a:gd name="connsiteY16" fmla="*/ 1991519 h 4041775"/>
                        <a:gd name="connsiteX17" fmla="*/ 115094 w 3418681"/>
                        <a:gd name="connsiteY17" fmla="*/ 1164431 h 4041775"/>
                        <a:gd name="connsiteX18" fmla="*/ 523875 w 3418681"/>
                        <a:gd name="connsiteY18" fmla="*/ 1167606 h 4041775"/>
                        <a:gd name="connsiteX19" fmla="*/ 572294 w 3418681"/>
                        <a:gd name="connsiteY19" fmla="*/ 114300 h 4041775"/>
                        <a:gd name="connsiteX20" fmla="*/ 2897981 w 3418681"/>
                        <a:gd name="connsiteY20" fmla="*/ 235743 h 4041775"/>
                        <a:gd name="connsiteX21" fmla="*/ 2870994 w 3418681"/>
                        <a:gd name="connsiteY21" fmla="*/ 787400 h 4041775"/>
                        <a:gd name="connsiteX22" fmla="*/ 3188494 w 3418681"/>
                        <a:gd name="connsiteY22" fmla="*/ 785813 h 4041775"/>
                        <a:gd name="connsiteX23" fmla="*/ 3079750 w 3418681"/>
                        <a:gd name="connsiteY23" fmla="*/ 4037012 h 4041775"/>
                        <a:gd name="connsiteX24" fmla="*/ 3314700 w 3418681"/>
                        <a:gd name="connsiteY24" fmla="*/ 4034632 h 4041775"/>
                        <a:gd name="connsiteX0" fmla="*/ 3314700 w 3418681"/>
                        <a:gd name="connsiteY0" fmla="*/ 4034632 h 4041775"/>
                        <a:gd name="connsiteX1" fmla="*/ 3418681 w 3418681"/>
                        <a:gd name="connsiteY1" fmla="*/ 677862 h 4041775"/>
                        <a:gd name="connsiteX2" fmla="*/ 2969419 w 3418681"/>
                        <a:gd name="connsiteY2" fmla="*/ 673100 h 4041775"/>
                        <a:gd name="connsiteX3" fmla="*/ 3010694 w 3418681"/>
                        <a:gd name="connsiteY3" fmla="*/ 127000 h 4041775"/>
                        <a:gd name="connsiteX4" fmla="*/ 457994 w 3418681"/>
                        <a:gd name="connsiteY4" fmla="*/ 0 h 4041775"/>
                        <a:gd name="connsiteX5" fmla="*/ 407988 w 3418681"/>
                        <a:gd name="connsiteY5" fmla="*/ 1046956 h 4041775"/>
                        <a:gd name="connsiteX6" fmla="*/ 0 w 3418681"/>
                        <a:gd name="connsiteY6" fmla="*/ 1051719 h 4041775"/>
                        <a:gd name="connsiteX7" fmla="*/ 13494 w 3418681"/>
                        <a:gd name="connsiteY7" fmla="*/ 2146300 h 4041775"/>
                        <a:gd name="connsiteX8" fmla="*/ 248444 w 3418681"/>
                        <a:gd name="connsiteY8" fmla="*/ 2153444 h 4041775"/>
                        <a:gd name="connsiteX9" fmla="*/ 250825 w 3418681"/>
                        <a:gd name="connsiteY9" fmla="*/ 2609850 h 4041775"/>
                        <a:gd name="connsiteX10" fmla="*/ 89694 w 3418681"/>
                        <a:gd name="connsiteY10" fmla="*/ 2603500 h 4041775"/>
                        <a:gd name="connsiteX11" fmla="*/ 101600 w 3418681"/>
                        <a:gd name="connsiteY11" fmla="*/ 3082925 h 4041775"/>
                        <a:gd name="connsiteX12" fmla="*/ 263525 w 3418681"/>
                        <a:gd name="connsiteY12" fmla="*/ 3084513 h 4041775"/>
                        <a:gd name="connsiteX13" fmla="*/ 251619 w 3418681"/>
                        <a:gd name="connsiteY13" fmla="*/ 4041775 h 4041775"/>
                        <a:gd name="connsiteX14" fmla="*/ 356394 w 3418681"/>
                        <a:gd name="connsiteY14" fmla="*/ 4038600 h 4041775"/>
                        <a:gd name="connsiteX15" fmla="*/ 353219 w 3418681"/>
                        <a:gd name="connsiteY15" fmla="*/ 1988344 h 4041775"/>
                        <a:gd name="connsiteX16" fmla="*/ 109538 w 3418681"/>
                        <a:gd name="connsiteY16" fmla="*/ 1991519 h 4041775"/>
                        <a:gd name="connsiteX17" fmla="*/ 115094 w 3418681"/>
                        <a:gd name="connsiteY17" fmla="*/ 1164431 h 4041775"/>
                        <a:gd name="connsiteX18" fmla="*/ 523875 w 3418681"/>
                        <a:gd name="connsiteY18" fmla="*/ 1167606 h 4041775"/>
                        <a:gd name="connsiteX19" fmla="*/ 572294 w 3418681"/>
                        <a:gd name="connsiteY19" fmla="*/ 114300 h 4041775"/>
                        <a:gd name="connsiteX20" fmla="*/ 2897981 w 3418681"/>
                        <a:gd name="connsiteY20" fmla="*/ 235743 h 4041775"/>
                        <a:gd name="connsiteX21" fmla="*/ 2870994 w 3418681"/>
                        <a:gd name="connsiteY21" fmla="*/ 787400 h 4041775"/>
                        <a:gd name="connsiteX22" fmla="*/ 3188494 w 3418681"/>
                        <a:gd name="connsiteY22" fmla="*/ 785813 h 4041775"/>
                        <a:gd name="connsiteX23" fmla="*/ 3079750 w 3418681"/>
                        <a:gd name="connsiteY23" fmla="*/ 4037012 h 4041775"/>
                        <a:gd name="connsiteX24" fmla="*/ 3314700 w 3418681"/>
                        <a:gd name="connsiteY24" fmla="*/ 4034632 h 404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18681" h="4041775">
                          <a:moveTo>
                            <a:pt x="3314700" y="4034632"/>
                          </a:moveTo>
                          <a:lnTo>
                            <a:pt x="3418681" y="677862"/>
                          </a:lnTo>
                          <a:lnTo>
                            <a:pt x="2969419" y="673100"/>
                          </a:lnTo>
                          <a:lnTo>
                            <a:pt x="3010694" y="127000"/>
                          </a:lnTo>
                          <a:lnTo>
                            <a:pt x="457994" y="0"/>
                          </a:lnTo>
                          <a:lnTo>
                            <a:pt x="407988" y="1046956"/>
                          </a:lnTo>
                          <a:lnTo>
                            <a:pt x="0" y="1051719"/>
                          </a:lnTo>
                          <a:lnTo>
                            <a:pt x="13494" y="2146300"/>
                          </a:lnTo>
                          <a:lnTo>
                            <a:pt x="248444" y="2153444"/>
                          </a:lnTo>
                          <a:cubicBezTo>
                            <a:pt x="249238" y="2305579"/>
                            <a:pt x="250031" y="2457715"/>
                            <a:pt x="250825" y="2609850"/>
                          </a:cubicBezTo>
                          <a:lnTo>
                            <a:pt x="89694" y="2603500"/>
                          </a:lnTo>
                          <a:lnTo>
                            <a:pt x="101600" y="3082925"/>
                          </a:lnTo>
                          <a:lnTo>
                            <a:pt x="263525" y="3084513"/>
                          </a:lnTo>
                          <a:lnTo>
                            <a:pt x="251619" y="4041775"/>
                          </a:lnTo>
                          <a:lnTo>
                            <a:pt x="356394" y="4038600"/>
                          </a:lnTo>
                          <a:cubicBezTo>
                            <a:pt x="352161" y="3352800"/>
                            <a:pt x="357452" y="2674144"/>
                            <a:pt x="353219" y="1988344"/>
                          </a:cubicBezTo>
                          <a:lnTo>
                            <a:pt x="109538" y="1991519"/>
                          </a:lnTo>
                          <a:lnTo>
                            <a:pt x="115094" y="1164431"/>
                          </a:lnTo>
                          <a:lnTo>
                            <a:pt x="523875" y="1167606"/>
                          </a:lnTo>
                          <a:lnTo>
                            <a:pt x="572294" y="114300"/>
                          </a:lnTo>
                          <a:lnTo>
                            <a:pt x="2897981" y="235743"/>
                          </a:lnTo>
                          <a:lnTo>
                            <a:pt x="2870994" y="787400"/>
                          </a:lnTo>
                          <a:lnTo>
                            <a:pt x="3188494" y="785813"/>
                          </a:lnTo>
                          <a:lnTo>
                            <a:pt x="3079750" y="4037012"/>
                          </a:lnTo>
                          <a:lnTo>
                            <a:pt x="3314700" y="4034632"/>
                          </a:lnTo>
                          <a:close/>
                        </a:path>
                      </a:pathLst>
                    </a:custGeom>
                    <a:solidFill>
                      <a:srgbClr val="FE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3222625" y="2490788"/>
                    <a:ext cx="3498215" cy="4062412"/>
                    <a:chOff x="3222625" y="2490788"/>
                    <a:chExt cx="3498215" cy="4062412"/>
                  </a:xfrm>
                </p:grpSpPr>
                <p:sp>
                  <p:nvSpPr>
                    <p:cNvPr id="5" name="Freeform 4"/>
                    <p:cNvSpPr/>
                    <p:nvPr/>
                  </p:nvSpPr>
                  <p:spPr>
                    <a:xfrm>
                      <a:off x="3641725" y="3702050"/>
                      <a:ext cx="1390650" cy="752475"/>
                    </a:xfrm>
                    <a:custGeom>
                      <a:avLst/>
                      <a:gdLst>
                        <a:gd name="connsiteX0" fmla="*/ 695325 w 1390650"/>
                        <a:gd name="connsiteY0" fmla="*/ 749300 h 758825"/>
                        <a:gd name="connsiteX1" fmla="*/ 711200 w 1390650"/>
                        <a:gd name="connsiteY1" fmla="*/ 15875 h 758825"/>
                        <a:gd name="connsiteX2" fmla="*/ 914400 w 1390650"/>
                        <a:gd name="connsiteY2" fmla="*/ 19050 h 758825"/>
                        <a:gd name="connsiteX3" fmla="*/ 895350 w 1390650"/>
                        <a:gd name="connsiteY3" fmla="*/ 695325 h 758825"/>
                        <a:gd name="connsiteX4" fmla="*/ 1187450 w 1390650"/>
                        <a:gd name="connsiteY4" fmla="*/ 692150 h 758825"/>
                        <a:gd name="connsiteX5" fmla="*/ 1193800 w 1390650"/>
                        <a:gd name="connsiteY5" fmla="*/ 180975 h 758825"/>
                        <a:gd name="connsiteX6" fmla="*/ 1390650 w 1390650"/>
                        <a:gd name="connsiteY6" fmla="*/ 184150 h 758825"/>
                        <a:gd name="connsiteX7" fmla="*/ 914400 w 1390650"/>
                        <a:gd name="connsiteY7" fmla="*/ 161925 h 758825"/>
                        <a:gd name="connsiteX8" fmla="*/ 911225 w 1390650"/>
                        <a:gd name="connsiteY8" fmla="*/ 19050 h 758825"/>
                        <a:gd name="connsiteX9" fmla="*/ 215900 w 1390650"/>
                        <a:gd name="connsiteY9" fmla="*/ 6350 h 758825"/>
                        <a:gd name="connsiteX10" fmla="*/ 212725 w 1390650"/>
                        <a:gd name="connsiteY10" fmla="*/ 758825 h 758825"/>
                        <a:gd name="connsiteX11" fmla="*/ 215900 w 1390650"/>
                        <a:gd name="connsiteY11" fmla="*/ 577850 h 758825"/>
                        <a:gd name="connsiteX12" fmla="*/ 895350 w 1390650"/>
                        <a:gd name="connsiteY12" fmla="*/ 590550 h 758825"/>
                        <a:gd name="connsiteX13" fmla="*/ 911225 w 1390650"/>
                        <a:gd name="connsiteY13" fmla="*/ 431800 h 758825"/>
                        <a:gd name="connsiteX14" fmla="*/ 212725 w 1390650"/>
                        <a:gd name="connsiteY14" fmla="*/ 419100 h 758825"/>
                        <a:gd name="connsiteX15" fmla="*/ 212725 w 1390650"/>
                        <a:gd name="connsiteY15" fmla="*/ 266700 h 758825"/>
                        <a:gd name="connsiteX16" fmla="*/ 415925 w 1390650"/>
                        <a:gd name="connsiteY16" fmla="*/ 276225 h 758825"/>
                        <a:gd name="connsiteX17" fmla="*/ 403225 w 1390650"/>
                        <a:gd name="connsiteY17" fmla="*/ 730250 h 758825"/>
                        <a:gd name="connsiteX18" fmla="*/ 415925 w 1390650"/>
                        <a:gd name="connsiteY18" fmla="*/ 0 h 758825"/>
                        <a:gd name="connsiteX19" fmla="*/ 577850 w 1390650"/>
                        <a:gd name="connsiteY19" fmla="*/ 12700 h 758825"/>
                        <a:gd name="connsiteX20" fmla="*/ 574675 w 1390650"/>
                        <a:gd name="connsiteY20" fmla="*/ 152400 h 758825"/>
                        <a:gd name="connsiteX21" fmla="*/ 419100 w 1390650"/>
                        <a:gd name="connsiteY21" fmla="*/ 146050 h 758825"/>
                        <a:gd name="connsiteX22" fmla="*/ 717550 w 1390650"/>
                        <a:gd name="connsiteY22" fmla="*/ 146050 h 758825"/>
                        <a:gd name="connsiteX23" fmla="*/ 704850 w 1390650"/>
                        <a:gd name="connsiteY23" fmla="*/ 282575 h 758825"/>
                        <a:gd name="connsiteX24" fmla="*/ 911225 w 1390650"/>
                        <a:gd name="connsiteY24" fmla="*/ 292100 h 758825"/>
                        <a:gd name="connsiteX25" fmla="*/ 917575 w 1390650"/>
                        <a:gd name="connsiteY25" fmla="*/ 22225 h 758825"/>
                        <a:gd name="connsiteX26" fmla="*/ 155575 w 1390650"/>
                        <a:gd name="connsiteY26" fmla="*/ 9525 h 758825"/>
                        <a:gd name="connsiteX27" fmla="*/ 222250 w 1390650"/>
                        <a:gd name="connsiteY27" fmla="*/ 6350 h 758825"/>
                        <a:gd name="connsiteX28" fmla="*/ 212725 w 1390650"/>
                        <a:gd name="connsiteY28" fmla="*/ 171450 h 758825"/>
                        <a:gd name="connsiteX29" fmla="*/ 9525 w 1390650"/>
                        <a:gd name="connsiteY29" fmla="*/ 168275 h 758825"/>
                        <a:gd name="connsiteX30" fmla="*/ 0 w 1390650"/>
                        <a:gd name="connsiteY30" fmla="*/ 701675 h 758825"/>
                        <a:gd name="connsiteX31" fmla="*/ 206375 w 1390650"/>
                        <a:gd name="connsiteY31" fmla="*/ 704850 h 758825"/>
                        <a:gd name="connsiteX32" fmla="*/ 215900 w 1390650"/>
                        <a:gd name="connsiteY32" fmla="*/ 412750 h 758825"/>
                        <a:gd name="connsiteX33" fmla="*/ 6350 w 1390650"/>
                        <a:gd name="connsiteY33" fmla="*/ 403225 h 758825"/>
                        <a:gd name="connsiteX34" fmla="*/ 6350 w 1390650"/>
                        <a:gd name="connsiteY34" fmla="*/ 403225 h 758825"/>
                        <a:gd name="connsiteX0" fmla="*/ 695325 w 1390650"/>
                        <a:gd name="connsiteY0" fmla="*/ 749300 h 758825"/>
                        <a:gd name="connsiteX1" fmla="*/ 711200 w 1390650"/>
                        <a:gd name="connsiteY1" fmla="*/ 15875 h 758825"/>
                        <a:gd name="connsiteX2" fmla="*/ 914400 w 1390650"/>
                        <a:gd name="connsiteY2" fmla="*/ 19050 h 758825"/>
                        <a:gd name="connsiteX3" fmla="*/ 895350 w 1390650"/>
                        <a:gd name="connsiteY3" fmla="*/ 695325 h 758825"/>
                        <a:gd name="connsiteX4" fmla="*/ 1187450 w 1390650"/>
                        <a:gd name="connsiteY4" fmla="*/ 692150 h 758825"/>
                        <a:gd name="connsiteX5" fmla="*/ 1193800 w 1390650"/>
                        <a:gd name="connsiteY5" fmla="*/ 180975 h 758825"/>
                        <a:gd name="connsiteX6" fmla="*/ 1390650 w 1390650"/>
                        <a:gd name="connsiteY6" fmla="*/ 184150 h 758825"/>
                        <a:gd name="connsiteX7" fmla="*/ 914400 w 1390650"/>
                        <a:gd name="connsiteY7" fmla="*/ 161925 h 758825"/>
                        <a:gd name="connsiteX8" fmla="*/ 911225 w 1390650"/>
                        <a:gd name="connsiteY8" fmla="*/ 19050 h 758825"/>
                        <a:gd name="connsiteX9" fmla="*/ 215900 w 1390650"/>
                        <a:gd name="connsiteY9" fmla="*/ 6350 h 758825"/>
                        <a:gd name="connsiteX10" fmla="*/ 212725 w 1390650"/>
                        <a:gd name="connsiteY10" fmla="*/ 758825 h 758825"/>
                        <a:gd name="connsiteX11" fmla="*/ 215900 w 1390650"/>
                        <a:gd name="connsiteY11" fmla="*/ 577850 h 758825"/>
                        <a:gd name="connsiteX12" fmla="*/ 895350 w 1390650"/>
                        <a:gd name="connsiteY12" fmla="*/ 590550 h 758825"/>
                        <a:gd name="connsiteX13" fmla="*/ 911225 w 1390650"/>
                        <a:gd name="connsiteY13" fmla="*/ 431800 h 758825"/>
                        <a:gd name="connsiteX14" fmla="*/ 212725 w 1390650"/>
                        <a:gd name="connsiteY14" fmla="*/ 419100 h 758825"/>
                        <a:gd name="connsiteX15" fmla="*/ 212725 w 1390650"/>
                        <a:gd name="connsiteY15" fmla="*/ 266700 h 758825"/>
                        <a:gd name="connsiteX16" fmla="*/ 415925 w 1390650"/>
                        <a:gd name="connsiteY16" fmla="*/ 276225 h 758825"/>
                        <a:gd name="connsiteX17" fmla="*/ 403225 w 1390650"/>
                        <a:gd name="connsiteY17" fmla="*/ 730250 h 758825"/>
                        <a:gd name="connsiteX18" fmla="*/ 415925 w 1390650"/>
                        <a:gd name="connsiteY18" fmla="*/ 0 h 758825"/>
                        <a:gd name="connsiteX19" fmla="*/ 577850 w 1390650"/>
                        <a:gd name="connsiteY19" fmla="*/ 12700 h 758825"/>
                        <a:gd name="connsiteX20" fmla="*/ 574675 w 1390650"/>
                        <a:gd name="connsiteY20" fmla="*/ 152400 h 758825"/>
                        <a:gd name="connsiteX21" fmla="*/ 419100 w 1390650"/>
                        <a:gd name="connsiteY21" fmla="*/ 146050 h 758825"/>
                        <a:gd name="connsiteX22" fmla="*/ 705644 w 1390650"/>
                        <a:gd name="connsiteY22" fmla="*/ 146050 h 758825"/>
                        <a:gd name="connsiteX23" fmla="*/ 704850 w 1390650"/>
                        <a:gd name="connsiteY23" fmla="*/ 282575 h 758825"/>
                        <a:gd name="connsiteX24" fmla="*/ 911225 w 1390650"/>
                        <a:gd name="connsiteY24" fmla="*/ 292100 h 758825"/>
                        <a:gd name="connsiteX25" fmla="*/ 917575 w 1390650"/>
                        <a:gd name="connsiteY25" fmla="*/ 22225 h 758825"/>
                        <a:gd name="connsiteX26" fmla="*/ 155575 w 1390650"/>
                        <a:gd name="connsiteY26" fmla="*/ 9525 h 758825"/>
                        <a:gd name="connsiteX27" fmla="*/ 222250 w 1390650"/>
                        <a:gd name="connsiteY27" fmla="*/ 6350 h 758825"/>
                        <a:gd name="connsiteX28" fmla="*/ 212725 w 1390650"/>
                        <a:gd name="connsiteY28" fmla="*/ 171450 h 758825"/>
                        <a:gd name="connsiteX29" fmla="*/ 9525 w 1390650"/>
                        <a:gd name="connsiteY29" fmla="*/ 168275 h 758825"/>
                        <a:gd name="connsiteX30" fmla="*/ 0 w 1390650"/>
                        <a:gd name="connsiteY30" fmla="*/ 701675 h 758825"/>
                        <a:gd name="connsiteX31" fmla="*/ 206375 w 1390650"/>
                        <a:gd name="connsiteY31" fmla="*/ 704850 h 758825"/>
                        <a:gd name="connsiteX32" fmla="*/ 215900 w 1390650"/>
                        <a:gd name="connsiteY32" fmla="*/ 412750 h 758825"/>
                        <a:gd name="connsiteX33" fmla="*/ 6350 w 1390650"/>
                        <a:gd name="connsiteY33" fmla="*/ 403225 h 758825"/>
                        <a:gd name="connsiteX34" fmla="*/ 6350 w 1390650"/>
                        <a:gd name="connsiteY34" fmla="*/ 403225 h 758825"/>
                        <a:gd name="connsiteX0" fmla="*/ 695325 w 1390650"/>
                        <a:gd name="connsiteY0" fmla="*/ 749300 h 758825"/>
                        <a:gd name="connsiteX1" fmla="*/ 711200 w 1390650"/>
                        <a:gd name="connsiteY1" fmla="*/ 15875 h 758825"/>
                        <a:gd name="connsiteX2" fmla="*/ 914400 w 1390650"/>
                        <a:gd name="connsiteY2" fmla="*/ 19050 h 758825"/>
                        <a:gd name="connsiteX3" fmla="*/ 895350 w 1390650"/>
                        <a:gd name="connsiteY3" fmla="*/ 695325 h 758825"/>
                        <a:gd name="connsiteX4" fmla="*/ 1187450 w 1390650"/>
                        <a:gd name="connsiteY4" fmla="*/ 692150 h 758825"/>
                        <a:gd name="connsiteX5" fmla="*/ 1193800 w 1390650"/>
                        <a:gd name="connsiteY5" fmla="*/ 180975 h 758825"/>
                        <a:gd name="connsiteX6" fmla="*/ 1390650 w 1390650"/>
                        <a:gd name="connsiteY6" fmla="*/ 184150 h 758825"/>
                        <a:gd name="connsiteX7" fmla="*/ 914400 w 1390650"/>
                        <a:gd name="connsiteY7" fmla="*/ 161925 h 758825"/>
                        <a:gd name="connsiteX8" fmla="*/ 911225 w 1390650"/>
                        <a:gd name="connsiteY8" fmla="*/ 19050 h 758825"/>
                        <a:gd name="connsiteX9" fmla="*/ 215900 w 1390650"/>
                        <a:gd name="connsiteY9" fmla="*/ 6350 h 758825"/>
                        <a:gd name="connsiteX10" fmla="*/ 212725 w 1390650"/>
                        <a:gd name="connsiteY10" fmla="*/ 758825 h 758825"/>
                        <a:gd name="connsiteX11" fmla="*/ 215900 w 1390650"/>
                        <a:gd name="connsiteY11" fmla="*/ 577850 h 758825"/>
                        <a:gd name="connsiteX12" fmla="*/ 895350 w 1390650"/>
                        <a:gd name="connsiteY12" fmla="*/ 590550 h 758825"/>
                        <a:gd name="connsiteX13" fmla="*/ 911225 w 1390650"/>
                        <a:gd name="connsiteY13" fmla="*/ 431800 h 758825"/>
                        <a:gd name="connsiteX14" fmla="*/ 212725 w 1390650"/>
                        <a:gd name="connsiteY14" fmla="*/ 419100 h 758825"/>
                        <a:gd name="connsiteX15" fmla="*/ 212725 w 1390650"/>
                        <a:gd name="connsiteY15" fmla="*/ 266700 h 758825"/>
                        <a:gd name="connsiteX16" fmla="*/ 415925 w 1390650"/>
                        <a:gd name="connsiteY16" fmla="*/ 276225 h 758825"/>
                        <a:gd name="connsiteX17" fmla="*/ 403225 w 1390650"/>
                        <a:gd name="connsiteY17" fmla="*/ 730250 h 758825"/>
                        <a:gd name="connsiteX18" fmla="*/ 415925 w 1390650"/>
                        <a:gd name="connsiteY18" fmla="*/ 0 h 758825"/>
                        <a:gd name="connsiteX19" fmla="*/ 577850 w 1390650"/>
                        <a:gd name="connsiteY19" fmla="*/ 12700 h 758825"/>
                        <a:gd name="connsiteX20" fmla="*/ 574675 w 1390650"/>
                        <a:gd name="connsiteY20" fmla="*/ 152400 h 758825"/>
                        <a:gd name="connsiteX21" fmla="*/ 419100 w 1390650"/>
                        <a:gd name="connsiteY21" fmla="*/ 146050 h 758825"/>
                        <a:gd name="connsiteX22" fmla="*/ 705644 w 1390650"/>
                        <a:gd name="connsiteY22" fmla="*/ 146050 h 758825"/>
                        <a:gd name="connsiteX23" fmla="*/ 704850 w 1390650"/>
                        <a:gd name="connsiteY23" fmla="*/ 282575 h 758825"/>
                        <a:gd name="connsiteX24" fmla="*/ 908844 w 1390650"/>
                        <a:gd name="connsiteY24" fmla="*/ 289718 h 758825"/>
                        <a:gd name="connsiteX25" fmla="*/ 917575 w 1390650"/>
                        <a:gd name="connsiteY25" fmla="*/ 22225 h 758825"/>
                        <a:gd name="connsiteX26" fmla="*/ 155575 w 1390650"/>
                        <a:gd name="connsiteY26" fmla="*/ 9525 h 758825"/>
                        <a:gd name="connsiteX27" fmla="*/ 222250 w 1390650"/>
                        <a:gd name="connsiteY27" fmla="*/ 6350 h 758825"/>
                        <a:gd name="connsiteX28" fmla="*/ 212725 w 1390650"/>
                        <a:gd name="connsiteY28" fmla="*/ 171450 h 758825"/>
                        <a:gd name="connsiteX29" fmla="*/ 9525 w 1390650"/>
                        <a:gd name="connsiteY29" fmla="*/ 168275 h 758825"/>
                        <a:gd name="connsiteX30" fmla="*/ 0 w 1390650"/>
                        <a:gd name="connsiteY30" fmla="*/ 701675 h 758825"/>
                        <a:gd name="connsiteX31" fmla="*/ 206375 w 1390650"/>
                        <a:gd name="connsiteY31" fmla="*/ 704850 h 758825"/>
                        <a:gd name="connsiteX32" fmla="*/ 215900 w 1390650"/>
                        <a:gd name="connsiteY32" fmla="*/ 412750 h 758825"/>
                        <a:gd name="connsiteX33" fmla="*/ 6350 w 1390650"/>
                        <a:gd name="connsiteY33" fmla="*/ 403225 h 758825"/>
                        <a:gd name="connsiteX34" fmla="*/ 6350 w 1390650"/>
                        <a:gd name="connsiteY34" fmla="*/ 403225 h 758825"/>
                        <a:gd name="connsiteX0" fmla="*/ 695325 w 1390650"/>
                        <a:gd name="connsiteY0" fmla="*/ 749300 h 758825"/>
                        <a:gd name="connsiteX1" fmla="*/ 711200 w 1390650"/>
                        <a:gd name="connsiteY1" fmla="*/ 15875 h 758825"/>
                        <a:gd name="connsiteX2" fmla="*/ 914400 w 1390650"/>
                        <a:gd name="connsiteY2" fmla="*/ 19050 h 758825"/>
                        <a:gd name="connsiteX3" fmla="*/ 895350 w 1390650"/>
                        <a:gd name="connsiteY3" fmla="*/ 695325 h 758825"/>
                        <a:gd name="connsiteX4" fmla="*/ 1187450 w 1390650"/>
                        <a:gd name="connsiteY4" fmla="*/ 692150 h 758825"/>
                        <a:gd name="connsiteX5" fmla="*/ 1191419 w 1390650"/>
                        <a:gd name="connsiteY5" fmla="*/ 176213 h 758825"/>
                        <a:gd name="connsiteX6" fmla="*/ 1390650 w 1390650"/>
                        <a:gd name="connsiteY6" fmla="*/ 184150 h 758825"/>
                        <a:gd name="connsiteX7" fmla="*/ 914400 w 1390650"/>
                        <a:gd name="connsiteY7" fmla="*/ 161925 h 758825"/>
                        <a:gd name="connsiteX8" fmla="*/ 911225 w 1390650"/>
                        <a:gd name="connsiteY8" fmla="*/ 19050 h 758825"/>
                        <a:gd name="connsiteX9" fmla="*/ 215900 w 1390650"/>
                        <a:gd name="connsiteY9" fmla="*/ 6350 h 758825"/>
                        <a:gd name="connsiteX10" fmla="*/ 212725 w 1390650"/>
                        <a:gd name="connsiteY10" fmla="*/ 758825 h 758825"/>
                        <a:gd name="connsiteX11" fmla="*/ 215900 w 1390650"/>
                        <a:gd name="connsiteY11" fmla="*/ 577850 h 758825"/>
                        <a:gd name="connsiteX12" fmla="*/ 895350 w 1390650"/>
                        <a:gd name="connsiteY12" fmla="*/ 590550 h 758825"/>
                        <a:gd name="connsiteX13" fmla="*/ 911225 w 1390650"/>
                        <a:gd name="connsiteY13" fmla="*/ 431800 h 758825"/>
                        <a:gd name="connsiteX14" fmla="*/ 212725 w 1390650"/>
                        <a:gd name="connsiteY14" fmla="*/ 419100 h 758825"/>
                        <a:gd name="connsiteX15" fmla="*/ 212725 w 1390650"/>
                        <a:gd name="connsiteY15" fmla="*/ 266700 h 758825"/>
                        <a:gd name="connsiteX16" fmla="*/ 415925 w 1390650"/>
                        <a:gd name="connsiteY16" fmla="*/ 276225 h 758825"/>
                        <a:gd name="connsiteX17" fmla="*/ 403225 w 1390650"/>
                        <a:gd name="connsiteY17" fmla="*/ 730250 h 758825"/>
                        <a:gd name="connsiteX18" fmla="*/ 415925 w 1390650"/>
                        <a:gd name="connsiteY18" fmla="*/ 0 h 758825"/>
                        <a:gd name="connsiteX19" fmla="*/ 577850 w 1390650"/>
                        <a:gd name="connsiteY19" fmla="*/ 12700 h 758825"/>
                        <a:gd name="connsiteX20" fmla="*/ 574675 w 1390650"/>
                        <a:gd name="connsiteY20" fmla="*/ 152400 h 758825"/>
                        <a:gd name="connsiteX21" fmla="*/ 419100 w 1390650"/>
                        <a:gd name="connsiteY21" fmla="*/ 146050 h 758825"/>
                        <a:gd name="connsiteX22" fmla="*/ 705644 w 1390650"/>
                        <a:gd name="connsiteY22" fmla="*/ 146050 h 758825"/>
                        <a:gd name="connsiteX23" fmla="*/ 704850 w 1390650"/>
                        <a:gd name="connsiteY23" fmla="*/ 282575 h 758825"/>
                        <a:gd name="connsiteX24" fmla="*/ 908844 w 1390650"/>
                        <a:gd name="connsiteY24" fmla="*/ 289718 h 758825"/>
                        <a:gd name="connsiteX25" fmla="*/ 917575 w 1390650"/>
                        <a:gd name="connsiteY25" fmla="*/ 22225 h 758825"/>
                        <a:gd name="connsiteX26" fmla="*/ 155575 w 1390650"/>
                        <a:gd name="connsiteY26" fmla="*/ 9525 h 758825"/>
                        <a:gd name="connsiteX27" fmla="*/ 222250 w 1390650"/>
                        <a:gd name="connsiteY27" fmla="*/ 6350 h 758825"/>
                        <a:gd name="connsiteX28" fmla="*/ 212725 w 1390650"/>
                        <a:gd name="connsiteY28" fmla="*/ 171450 h 758825"/>
                        <a:gd name="connsiteX29" fmla="*/ 9525 w 1390650"/>
                        <a:gd name="connsiteY29" fmla="*/ 168275 h 758825"/>
                        <a:gd name="connsiteX30" fmla="*/ 0 w 1390650"/>
                        <a:gd name="connsiteY30" fmla="*/ 701675 h 758825"/>
                        <a:gd name="connsiteX31" fmla="*/ 206375 w 1390650"/>
                        <a:gd name="connsiteY31" fmla="*/ 704850 h 758825"/>
                        <a:gd name="connsiteX32" fmla="*/ 215900 w 1390650"/>
                        <a:gd name="connsiteY32" fmla="*/ 412750 h 758825"/>
                        <a:gd name="connsiteX33" fmla="*/ 6350 w 1390650"/>
                        <a:gd name="connsiteY33" fmla="*/ 403225 h 758825"/>
                        <a:gd name="connsiteX34" fmla="*/ 6350 w 1390650"/>
                        <a:gd name="connsiteY34" fmla="*/ 403225 h 758825"/>
                        <a:gd name="connsiteX0" fmla="*/ 695325 w 1390650"/>
                        <a:gd name="connsiteY0" fmla="*/ 749300 h 758825"/>
                        <a:gd name="connsiteX1" fmla="*/ 711200 w 1390650"/>
                        <a:gd name="connsiteY1" fmla="*/ 15875 h 758825"/>
                        <a:gd name="connsiteX2" fmla="*/ 914400 w 1390650"/>
                        <a:gd name="connsiteY2" fmla="*/ 19050 h 758825"/>
                        <a:gd name="connsiteX3" fmla="*/ 895350 w 1390650"/>
                        <a:gd name="connsiteY3" fmla="*/ 695325 h 758825"/>
                        <a:gd name="connsiteX4" fmla="*/ 1187450 w 1390650"/>
                        <a:gd name="connsiteY4" fmla="*/ 692150 h 758825"/>
                        <a:gd name="connsiteX5" fmla="*/ 1191419 w 1390650"/>
                        <a:gd name="connsiteY5" fmla="*/ 176213 h 758825"/>
                        <a:gd name="connsiteX6" fmla="*/ 1390650 w 1390650"/>
                        <a:gd name="connsiteY6" fmla="*/ 184150 h 758825"/>
                        <a:gd name="connsiteX7" fmla="*/ 914400 w 1390650"/>
                        <a:gd name="connsiteY7" fmla="*/ 161925 h 758825"/>
                        <a:gd name="connsiteX8" fmla="*/ 911225 w 1390650"/>
                        <a:gd name="connsiteY8" fmla="*/ 19050 h 758825"/>
                        <a:gd name="connsiteX9" fmla="*/ 215900 w 1390650"/>
                        <a:gd name="connsiteY9" fmla="*/ 6350 h 758825"/>
                        <a:gd name="connsiteX10" fmla="*/ 212725 w 1390650"/>
                        <a:gd name="connsiteY10" fmla="*/ 758825 h 758825"/>
                        <a:gd name="connsiteX11" fmla="*/ 215900 w 1390650"/>
                        <a:gd name="connsiteY11" fmla="*/ 577850 h 758825"/>
                        <a:gd name="connsiteX12" fmla="*/ 895350 w 1390650"/>
                        <a:gd name="connsiteY12" fmla="*/ 590550 h 758825"/>
                        <a:gd name="connsiteX13" fmla="*/ 894556 w 1390650"/>
                        <a:gd name="connsiteY13" fmla="*/ 429418 h 758825"/>
                        <a:gd name="connsiteX14" fmla="*/ 212725 w 1390650"/>
                        <a:gd name="connsiteY14" fmla="*/ 419100 h 758825"/>
                        <a:gd name="connsiteX15" fmla="*/ 212725 w 1390650"/>
                        <a:gd name="connsiteY15" fmla="*/ 266700 h 758825"/>
                        <a:gd name="connsiteX16" fmla="*/ 415925 w 1390650"/>
                        <a:gd name="connsiteY16" fmla="*/ 276225 h 758825"/>
                        <a:gd name="connsiteX17" fmla="*/ 403225 w 1390650"/>
                        <a:gd name="connsiteY17" fmla="*/ 730250 h 758825"/>
                        <a:gd name="connsiteX18" fmla="*/ 415925 w 1390650"/>
                        <a:gd name="connsiteY18" fmla="*/ 0 h 758825"/>
                        <a:gd name="connsiteX19" fmla="*/ 577850 w 1390650"/>
                        <a:gd name="connsiteY19" fmla="*/ 12700 h 758825"/>
                        <a:gd name="connsiteX20" fmla="*/ 574675 w 1390650"/>
                        <a:gd name="connsiteY20" fmla="*/ 152400 h 758825"/>
                        <a:gd name="connsiteX21" fmla="*/ 419100 w 1390650"/>
                        <a:gd name="connsiteY21" fmla="*/ 146050 h 758825"/>
                        <a:gd name="connsiteX22" fmla="*/ 705644 w 1390650"/>
                        <a:gd name="connsiteY22" fmla="*/ 146050 h 758825"/>
                        <a:gd name="connsiteX23" fmla="*/ 704850 w 1390650"/>
                        <a:gd name="connsiteY23" fmla="*/ 282575 h 758825"/>
                        <a:gd name="connsiteX24" fmla="*/ 908844 w 1390650"/>
                        <a:gd name="connsiteY24" fmla="*/ 289718 h 758825"/>
                        <a:gd name="connsiteX25" fmla="*/ 917575 w 1390650"/>
                        <a:gd name="connsiteY25" fmla="*/ 22225 h 758825"/>
                        <a:gd name="connsiteX26" fmla="*/ 155575 w 1390650"/>
                        <a:gd name="connsiteY26" fmla="*/ 9525 h 758825"/>
                        <a:gd name="connsiteX27" fmla="*/ 222250 w 1390650"/>
                        <a:gd name="connsiteY27" fmla="*/ 6350 h 758825"/>
                        <a:gd name="connsiteX28" fmla="*/ 212725 w 1390650"/>
                        <a:gd name="connsiteY28" fmla="*/ 171450 h 758825"/>
                        <a:gd name="connsiteX29" fmla="*/ 9525 w 1390650"/>
                        <a:gd name="connsiteY29" fmla="*/ 168275 h 758825"/>
                        <a:gd name="connsiteX30" fmla="*/ 0 w 1390650"/>
                        <a:gd name="connsiteY30" fmla="*/ 701675 h 758825"/>
                        <a:gd name="connsiteX31" fmla="*/ 206375 w 1390650"/>
                        <a:gd name="connsiteY31" fmla="*/ 704850 h 758825"/>
                        <a:gd name="connsiteX32" fmla="*/ 215900 w 1390650"/>
                        <a:gd name="connsiteY32" fmla="*/ 412750 h 758825"/>
                        <a:gd name="connsiteX33" fmla="*/ 6350 w 1390650"/>
                        <a:gd name="connsiteY33" fmla="*/ 403225 h 758825"/>
                        <a:gd name="connsiteX34" fmla="*/ 6350 w 1390650"/>
                        <a:gd name="connsiteY34" fmla="*/ 403225 h 758825"/>
                        <a:gd name="connsiteX0" fmla="*/ 695325 w 1390650"/>
                        <a:gd name="connsiteY0" fmla="*/ 742950 h 752475"/>
                        <a:gd name="connsiteX1" fmla="*/ 711200 w 1390650"/>
                        <a:gd name="connsiteY1" fmla="*/ 9525 h 752475"/>
                        <a:gd name="connsiteX2" fmla="*/ 914400 w 1390650"/>
                        <a:gd name="connsiteY2" fmla="*/ 12700 h 752475"/>
                        <a:gd name="connsiteX3" fmla="*/ 895350 w 1390650"/>
                        <a:gd name="connsiteY3" fmla="*/ 688975 h 752475"/>
                        <a:gd name="connsiteX4" fmla="*/ 1187450 w 1390650"/>
                        <a:gd name="connsiteY4" fmla="*/ 685800 h 752475"/>
                        <a:gd name="connsiteX5" fmla="*/ 1191419 w 1390650"/>
                        <a:gd name="connsiteY5" fmla="*/ 169863 h 752475"/>
                        <a:gd name="connsiteX6" fmla="*/ 1390650 w 1390650"/>
                        <a:gd name="connsiteY6" fmla="*/ 177800 h 752475"/>
                        <a:gd name="connsiteX7" fmla="*/ 914400 w 1390650"/>
                        <a:gd name="connsiteY7" fmla="*/ 155575 h 752475"/>
                        <a:gd name="connsiteX8" fmla="*/ 911225 w 1390650"/>
                        <a:gd name="connsiteY8" fmla="*/ 12700 h 752475"/>
                        <a:gd name="connsiteX9" fmla="*/ 215900 w 1390650"/>
                        <a:gd name="connsiteY9" fmla="*/ 0 h 752475"/>
                        <a:gd name="connsiteX10" fmla="*/ 212725 w 1390650"/>
                        <a:gd name="connsiteY10" fmla="*/ 752475 h 752475"/>
                        <a:gd name="connsiteX11" fmla="*/ 215900 w 1390650"/>
                        <a:gd name="connsiteY11" fmla="*/ 571500 h 752475"/>
                        <a:gd name="connsiteX12" fmla="*/ 895350 w 1390650"/>
                        <a:gd name="connsiteY12" fmla="*/ 584200 h 752475"/>
                        <a:gd name="connsiteX13" fmla="*/ 894556 w 1390650"/>
                        <a:gd name="connsiteY13" fmla="*/ 423068 h 752475"/>
                        <a:gd name="connsiteX14" fmla="*/ 212725 w 1390650"/>
                        <a:gd name="connsiteY14" fmla="*/ 412750 h 752475"/>
                        <a:gd name="connsiteX15" fmla="*/ 212725 w 1390650"/>
                        <a:gd name="connsiteY15" fmla="*/ 260350 h 752475"/>
                        <a:gd name="connsiteX16" fmla="*/ 415925 w 1390650"/>
                        <a:gd name="connsiteY16" fmla="*/ 269875 h 752475"/>
                        <a:gd name="connsiteX17" fmla="*/ 403225 w 1390650"/>
                        <a:gd name="connsiteY17" fmla="*/ 723900 h 752475"/>
                        <a:gd name="connsiteX18" fmla="*/ 413544 w 1390650"/>
                        <a:gd name="connsiteY18" fmla="*/ 10319 h 752475"/>
                        <a:gd name="connsiteX19" fmla="*/ 577850 w 1390650"/>
                        <a:gd name="connsiteY19" fmla="*/ 6350 h 752475"/>
                        <a:gd name="connsiteX20" fmla="*/ 574675 w 1390650"/>
                        <a:gd name="connsiteY20" fmla="*/ 146050 h 752475"/>
                        <a:gd name="connsiteX21" fmla="*/ 419100 w 1390650"/>
                        <a:gd name="connsiteY21" fmla="*/ 139700 h 752475"/>
                        <a:gd name="connsiteX22" fmla="*/ 705644 w 1390650"/>
                        <a:gd name="connsiteY22" fmla="*/ 139700 h 752475"/>
                        <a:gd name="connsiteX23" fmla="*/ 704850 w 1390650"/>
                        <a:gd name="connsiteY23" fmla="*/ 276225 h 752475"/>
                        <a:gd name="connsiteX24" fmla="*/ 908844 w 1390650"/>
                        <a:gd name="connsiteY24" fmla="*/ 283368 h 752475"/>
                        <a:gd name="connsiteX25" fmla="*/ 917575 w 1390650"/>
                        <a:gd name="connsiteY25" fmla="*/ 15875 h 752475"/>
                        <a:gd name="connsiteX26" fmla="*/ 155575 w 1390650"/>
                        <a:gd name="connsiteY26" fmla="*/ 3175 h 752475"/>
                        <a:gd name="connsiteX27" fmla="*/ 222250 w 1390650"/>
                        <a:gd name="connsiteY27" fmla="*/ 0 h 752475"/>
                        <a:gd name="connsiteX28" fmla="*/ 212725 w 1390650"/>
                        <a:gd name="connsiteY28" fmla="*/ 165100 h 752475"/>
                        <a:gd name="connsiteX29" fmla="*/ 9525 w 1390650"/>
                        <a:gd name="connsiteY29" fmla="*/ 161925 h 752475"/>
                        <a:gd name="connsiteX30" fmla="*/ 0 w 1390650"/>
                        <a:gd name="connsiteY30" fmla="*/ 695325 h 752475"/>
                        <a:gd name="connsiteX31" fmla="*/ 206375 w 1390650"/>
                        <a:gd name="connsiteY31" fmla="*/ 698500 h 752475"/>
                        <a:gd name="connsiteX32" fmla="*/ 215900 w 1390650"/>
                        <a:gd name="connsiteY32" fmla="*/ 406400 h 752475"/>
                        <a:gd name="connsiteX33" fmla="*/ 6350 w 1390650"/>
                        <a:gd name="connsiteY33" fmla="*/ 396875 h 752475"/>
                        <a:gd name="connsiteX34" fmla="*/ 6350 w 1390650"/>
                        <a:gd name="connsiteY34" fmla="*/ 396875 h 752475"/>
                        <a:gd name="connsiteX0" fmla="*/ 695325 w 1390650"/>
                        <a:gd name="connsiteY0" fmla="*/ 742950 h 752475"/>
                        <a:gd name="connsiteX1" fmla="*/ 711200 w 1390650"/>
                        <a:gd name="connsiteY1" fmla="*/ 9525 h 752475"/>
                        <a:gd name="connsiteX2" fmla="*/ 914400 w 1390650"/>
                        <a:gd name="connsiteY2" fmla="*/ 12700 h 752475"/>
                        <a:gd name="connsiteX3" fmla="*/ 895350 w 1390650"/>
                        <a:gd name="connsiteY3" fmla="*/ 688975 h 752475"/>
                        <a:gd name="connsiteX4" fmla="*/ 1187450 w 1390650"/>
                        <a:gd name="connsiteY4" fmla="*/ 685800 h 752475"/>
                        <a:gd name="connsiteX5" fmla="*/ 1191419 w 1390650"/>
                        <a:gd name="connsiteY5" fmla="*/ 169863 h 752475"/>
                        <a:gd name="connsiteX6" fmla="*/ 1390650 w 1390650"/>
                        <a:gd name="connsiteY6" fmla="*/ 177800 h 752475"/>
                        <a:gd name="connsiteX7" fmla="*/ 914400 w 1390650"/>
                        <a:gd name="connsiteY7" fmla="*/ 155575 h 752475"/>
                        <a:gd name="connsiteX8" fmla="*/ 911225 w 1390650"/>
                        <a:gd name="connsiteY8" fmla="*/ 12700 h 752475"/>
                        <a:gd name="connsiteX9" fmla="*/ 215900 w 1390650"/>
                        <a:gd name="connsiteY9" fmla="*/ 0 h 752475"/>
                        <a:gd name="connsiteX10" fmla="*/ 212725 w 1390650"/>
                        <a:gd name="connsiteY10" fmla="*/ 752475 h 752475"/>
                        <a:gd name="connsiteX11" fmla="*/ 215900 w 1390650"/>
                        <a:gd name="connsiteY11" fmla="*/ 571500 h 752475"/>
                        <a:gd name="connsiteX12" fmla="*/ 895350 w 1390650"/>
                        <a:gd name="connsiteY12" fmla="*/ 584200 h 752475"/>
                        <a:gd name="connsiteX13" fmla="*/ 894556 w 1390650"/>
                        <a:gd name="connsiteY13" fmla="*/ 423068 h 752475"/>
                        <a:gd name="connsiteX14" fmla="*/ 212725 w 1390650"/>
                        <a:gd name="connsiteY14" fmla="*/ 412750 h 752475"/>
                        <a:gd name="connsiteX15" fmla="*/ 212725 w 1390650"/>
                        <a:gd name="connsiteY15" fmla="*/ 260350 h 752475"/>
                        <a:gd name="connsiteX16" fmla="*/ 415925 w 1390650"/>
                        <a:gd name="connsiteY16" fmla="*/ 269875 h 752475"/>
                        <a:gd name="connsiteX17" fmla="*/ 403225 w 1390650"/>
                        <a:gd name="connsiteY17" fmla="*/ 723900 h 752475"/>
                        <a:gd name="connsiteX18" fmla="*/ 413544 w 1390650"/>
                        <a:gd name="connsiteY18" fmla="*/ 10319 h 752475"/>
                        <a:gd name="connsiteX19" fmla="*/ 577850 w 1390650"/>
                        <a:gd name="connsiteY19" fmla="*/ 6350 h 752475"/>
                        <a:gd name="connsiteX20" fmla="*/ 574675 w 1390650"/>
                        <a:gd name="connsiteY20" fmla="*/ 141288 h 752475"/>
                        <a:gd name="connsiteX21" fmla="*/ 419100 w 1390650"/>
                        <a:gd name="connsiteY21" fmla="*/ 139700 h 752475"/>
                        <a:gd name="connsiteX22" fmla="*/ 705644 w 1390650"/>
                        <a:gd name="connsiteY22" fmla="*/ 139700 h 752475"/>
                        <a:gd name="connsiteX23" fmla="*/ 704850 w 1390650"/>
                        <a:gd name="connsiteY23" fmla="*/ 276225 h 752475"/>
                        <a:gd name="connsiteX24" fmla="*/ 908844 w 1390650"/>
                        <a:gd name="connsiteY24" fmla="*/ 283368 h 752475"/>
                        <a:gd name="connsiteX25" fmla="*/ 917575 w 1390650"/>
                        <a:gd name="connsiteY25" fmla="*/ 15875 h 752475"/>
                        <a:gd name="connsiteX26" fmla="*/ 155575 w 1390650"/>
                        <a:gd name="connsiteY26" fmla="*/ 3175 h 752475"/>
                        <a:gd name="connsiteX27" fmla="*/ 222250 w 1390650"/>
                        <a:gd name="connsiteY27" fmla="*/ 0 h 752475"/>
                        <a:gd name="connsiteX28" fmla="*/ 212725 w 1390650"/>
                        <a:gd name="connsiteY28" fmla="*/ 165100 h 752475"/>
                        <a:gd name="connsiteX29" fmla="*/ 9525 w 1390650"/>
                        <a:gd name="connsiteY29" fmla="*/ 161925 h 752475"/>
                        <a:gd name="connsiteX30" fmla="*/ 0 w 1390650"/>
                        <a:gd name="connsiteY30" fmla="*/ 695325 h 752475"/>
                        <a:gd name="connsiteX31" fmla="*/ 206375 w 1390650"/>
                        <a:gd name="connsiteY31" fmla="*/ 698500 h 752475"/>
                        <a:gd name="connsiteX32" fmla="*/ 215900 w 1390650"/>
                        <a:gd name="connsiteY32" fmla="*/ 406400 h 752475"/>
                        <a:gd name="connsiteX33" fmla="*/ 6350 w 1390650"/>
                        <a:gd name="connsiteY33" fmla="*/ 396875 h 752475"/>
                        <a:gd name="connsiteX34" fmla="*/ 6350 w 1390650"/>
                        <a:gd name="connsiteY34" fmla="*/ 396875 h 752475"/>
                        <a:gd name="connsiteX0" fmla="*/ 695325 w 1390650"/>
                        <a:gd name="connsiteY0" fmla="*/ 742950 h 752475"/>
                        <a:gd name="connsiteX1" fmla="*/ 711200 w 1390650"/>
                        <a:gd name="connsiteY1" fmla="*/ 9525 h 752475"/>
                        <a:gd name="connsiteX2" fmla="*/ 914400 w 1390650"/>
                        <a:gd name="connsiteY2" fmla="*/ 12700 h 752475"/>
                        <a:gd name="connsiteX3" fmla="*/ 895350 w 1390650"/>
                        <a:gd name="connsiteY3" fmla="*/ 688975 h 752475"/>
                        <a:gd name="connsiteX4" fmla="*/ 1187450 w 1390650"/>
                        <a:gd name="connsiteY4" fmla="*/ 685800 h 752475"/>
                        <a:gd name="connsiteX5" fmla="*/ 1191419 w 1390650"/>
                        <a:gd name="connsiteY5" fmla="*/ 169863 h 752475"/>
                        <a:gd name="connsiteX6" fmla="*/ 1390650 w 1390650"/>
                        <a:gd name="connsiteY6" fmla="*/ 177800 h 752475"/>
                        <a:gd name="connsiteX7" fmla="*/ 914400 w 1390650"/>
                        <a:gd name="connsiteY7" fmla="*/ 155575 h 752475"/>
                        <a:gd name="connsiteX8" fmla="*/ 911225 w 1390650"/>
                        <a:gd name="connsiteY8" fmla="*/ 12700 h 752475"/>
                        <a:gd name="connsiteX9" fmla="*/ 215900 w 1390650"/>
                        <a:gd name="connsiteY9" fmla="*/ 0 h 752475"/>
                        <a:gd name="connsiteX10" fmla="*/ 212725 w 1390650"/>
                        <a:gd name="connsiteY10" fmla="*/ 752475 h 752475"/>
                        <a:gd name="connsiteX11" fmla="*/ 215900 w 1390650"/>
                        <a:gd name="connsiteY11" fmla="*/ 571500 h 752475"/>
                        <a:gd name="connsiteX12" fmla="*/ 895350 w 1390650"/>
                        <a:gd name="connsiteY12" fmla="*/ 584200 h 752475"/>
                        <a:gd name="connsiteX13" fmla="*/ 894556 w 1390650"/>
                        <a:gd name="connsiteY13" fmla="*/ 423068 h 752475"/>
                        <a:gd name="connsiteX14" fmla="*/ 212725 w 1390650"/>
                        <a:gd name="connsiteY14" fmla="*/ 412750 h 752475"/>
                        <a:gd name="connsiteX15" fmla="*/ 212725 w 1390650"/>
                        <a:gd name="connsiteY15" fmla="*/ 269875 h 752475"/>
                        <a:gd name="connsiteX16" fmla="*/ 415925 w 1390650"/>
                        <a:gd name="connsiteY16" fmla="*/ 269875 h 752475"/>
                        <a:gd name="connsiteX17" fmla="*/ 403225 w 1390650"/>
                        <a:gd name="connsiteY17" fmla="*/ 723900 h 752475"/>
                        <a:gd name="connsiteX18" fmla="*/ 413544 w 1390650"/>
                        <a:gd name="connsiteY18" fmla="*/ 10319 h 752475"/>
                        <a:gd name="connsiteX19" fmla="*/ 577850 w 1390650"/>
                        <a:gd name="connsiteY19" fmla="*/ 6350 h 752475"/>
                        <a:gd name="connsiteX20" fmla="*/ 574675 w 1390650"/>
                        <a:gd name="connsiteY20" fmla="*/ 141288 h 752475"/>
                        <a:gd name="connsiteX21" fmla="*/ 419100 w 1390650"/>
                        <a:gd name="connsiteY21" fmla="*/ 139700 h 752475"/>
                        <a:gd name="connsiteX22" fmla="*/ 705644 w 1390650"/>
                        <a:gd name="connsiteY22" fmla="*/ 139700 h 752475"/>
                        <a:gd name="connsiteX23" fmla="*/ 704850 w 1390650"/>
                        <a:gd name="connsiteY23" fmla="*/ 276225 h 752475"/>
                        <a:gd name="connsiteX24" fmla="*/ 908844 w 1390650"/>
                        <a:gd name="connsiteY24" fmla="*/ 283368 h 752475"/>
                        <a:gd name="connsiteX25" fmla="*/ 917575 w 1390650"/>
                        <a:gd name="connsiteY25" fmla="*/ 15875 h 752475"/>
                        <a:gd name="connsiteX26" fmla="*/ 155575 w 1390650"/>
                        <a:gd name="connsiteY26" fmla="*/ 3175 h 752475"/>
                        <a:gd name="connsiteX27" fmla="*/ 222250 w 1390650"/>
                        <a:gd name="connsiteY27" fmla="*/ 0 h 752475"/>
                        <a:gd name="connsiteX28" fmla="*/ 212725 w 1390650"/>
                        <a:gd name="connsiteY28" fmla="*/ 165100 h 752475"/>
                        <a:gd name="connsiteX29" fmla="*/ 9525 w 1390650"/>
                        <a:gd name="connsiteY29" fmla="*/ 161925 h 752475"/>
                        <a:gd name="connsiteX30" fmla="*/ 0 w 1390650"/>
                        <a:gd name="connsiteY30" fmla="*/ 695325 h 752475"/>
                        <a:gd name="connsiteX31" fmla="*/ 206375 w 1390650"/>
                        <a:gd name="connsiteY31" fmla="*/ 698500 h 752475"/>
                        <a:gd name="connsiteX32" fmla="*/ 215900 w 1390650"/>
                        <a:gd name="connsiteY32" fmla="*/ 406400 h 752475"/>
                        <a:gd name="connsiteX33" fmla="*/ 6350 w 1390650"/>
                        <a:gd name="connsiteY33" fmla="*/ 396875 h 752475"/>
                        <a:gd name="connsiteX34" fmla="*/ 6350 w 1390650"/>
                        <a:gd name="connsiteY34" fmla="*/ 396875 h 752475"/>
                        <a:gd name="connsiteX0" fmla="*/ 695325 w 1390650"/>
                        <a:gd name="connsiteY0" fmla="*/ 742950 h 752475"/>
                        <a:gd name="connsiteX1" fmla="*/ 704056 w 1390650"/>
                        <a:gd name="connsiteY1" fmla="*/ 319881 h 752475"/>
                        <a:gd name="connsiteX2" fmla="*/ 711200 w 1390650"/>
                        <a:gd name="connsiteY2" fmla="*/ 9525 h 752475"/>
                        <a:gd name="connsiteX3" fmla="*/ 914400 w 1390650"/>
                        <a:gd name="connsiteY3" fmla="*/ 12700 h 752475"/>
                        <a:gd name="connsiteX4" fmla="*/ 895350 w 1390650"/>
                        <a:gd name="connsiteY4" fmla="*/ 688975 h 752475"/>
                        <a:gd name="connsiteX5" fmla="*/ 1187450 w 1390650"/>
                        <a:gd name="connsiteY5" fmla="*/ 685800 h 752475"/>
                        <a:gd name="connsiteX6" fmla="*/ 1191419 w 1390650"/>
                        <a:gd name="connsiteY6" fmla="*/ 169863 h 752475"/>
                        <a:gd name="connsiteX7" fmla="*/ 1390650 w 1390650"/>
                        <a:gd name="connsiteY7" fmla="*/ 177800 h 752475"/>
                        <a:gd name="connsiteX8" fmla="*/ 914400 w 1390650"/>
                        <a:gd name="connsiteY8" fmla="*/ 155575 h 752475"/>
                        <a:gd name="connsiteX9" fmla="*/ 911225 w 1390650"/>
                        <a:gd name="connsiteY9" fmla="*/ 12700 h 752475"/>
                        <a:gd name="connsiteX10" fmla="*/ 215900 w 1390650"/>
                        <a:gd name="connsiteY10" fmla="*/ 0 h 752475"/>
                        <a:gd name="connsiteX11" fmla="*/ 212725 w 1390650"/>
                        <a:gd name="connsiteY11" fmla="*/ 752475 h 752475"/>
                        <a:gd name="connsiteX12" fmla="*/ 215900 w 1390650"/>
                        <a:gd name="connsiteY12" fmla="*/ 571500 h 752475"/>
                        <a:gd name="connsiteX13" fmla="*/ 895350 w 1390650"/>
                        <a:gd name="connsiteY13" fmla="*/ 584200 h 752475"/>
                        <a:gd name="connsiteX14" fmla="*/ 894556 w 1390650"/>
                        <a:gd name="connsiteY14" fmla="*/ 423068 h 752475"/>
                        <a:gd name="connsiteX15" fmla="*/ 212725 w 1390650"/>
                        <a:gd name="connsiteY15" fmla="*/ 412750 h 752475"/>
                        <a:gd name="connsiteX16" fmla="*/ 212725 w 1390650"/>
                        <a:gd name="connsiteY16" fmla="*/ 269875 h 752475"/>
                        <a:gd name="connsiteX17" fmla="*/ 415925 w 1390650"/>
                        <a:gd name="connsiteY17" fmla="*/ 269875 h 752475"/>
                        <a:gd name="connsiteX18" fmla="*/ 403225 w 1390650"/>
                        <a:gd name="connsiteY18" fmla="*/ 723900 h 752475"/>
                        <a:gd name="connsiteX19" fmla="*/ 413544 w 1390650"/>
                        <a:gd name="connsiteY19" fmla="*/ 10319 h 752475"/>
                        <a:gd name="connsiteX20" fmla="*/ 577850 w 1390650"/>
                        <a:gd name="connsiteY20" fmla="*/ 6350 h 752475"/>
                        <a:gd name="connsiteX21" fmla="*/ 574675 w 1390650"/>
                        <a:gd name="connsiteY21" fmla="*/ 141288 h 752475"/>
                        <a:gd name="connsiteX22" fmla="*/ 419100 w 1390650"/>
                        <a:gd name="connsiteY22" fmla="*/ 139700 h 752475"/>
                        <a:gd name="connsiteX23" fmla="*/ 705644 w 1390650"/>
                        <a:gd name="connsiteY23" fmla="*/ 139700 h 752475"/>
                        <a:gd name="connsiteX24" fmla="*/ 704850 w 1390650"/>
                        <a:gd name="connsiteY24" fmla="*/ 276225 h 752475"/>
                        <a:gd name="connsiteX25" fmla="*/ 908844 w 1390650"/>
                        <a:gd name="connsiteY25" fmla="*/ 283368 h 752475"/>
                        <a:gd name="connsiteX26" fmla="*/ 917575 w 1390650"/>
                        <a:gd name="connsiteY26" fmla="*/ 15875 h 752475"/>
                        <a:gd name="connsiteX27" fmla="*/ 155575 w 1390650"/>
                        <a:gd name="connsiteY27" fmla="*/ 3175 h 752475"/>
                        <a:gd name="connsiteX28" fmla="*/ 222250 w 1390650"/>
                        <a:gd name="connsiteY28" fmla="*/ 0 h 752475"/>
                        <a:gd name="connsiteX29" fmla="*/ 212725 w 1390650"/>
                        <a:gd name="connsiteY29" fmla="*/ 165100 h 752475"/>
                        <a:gd name="connsiteX30" fmla="*/ 9525 w 1390650"/>
                        <a:gd name="connsiteY30" fmla="*/ 161925 h 752475"/>
                        <a:gd name="connsiteX31" fmla="*/ 0 w 1390650"/>
                        <a:gd name="connsiteY31" fmla="*/ 695325 h 752475"/>
                        <a:gd name="connsiteX32" fmla="*/ 206375 w 1390650"/>
                        <a:gd name="connsiteY32" fmla="*/ 698500 h 752475"/>
                        <a:gd name="connsiteX33" fmla="*/ 215900 w 1390650"/>
                        <a:gd name="connsiteY33" fmla="*/ 406400 h 752475"/>
                        <a:gd name="connsiteX34" fmla="*/ 6350 w 1390650"/>
                        <a:gd name="connsiteY34" fmla="*/ 396875 h 752475"/>
                        <a:gd name="connsiteX35" fmla="*/ 6350 w 1390650"/>
                        <a:gd name="connsiteY35" fmla="*/ 396875 h 752475"/>
                        <a:gd name="connsiteX0" fmla="*/ 695325 w 1390650"/>
                        <a:gd name="connsiteY0" fmla="*/ 742950 h 752475"/>
                        <a:gd name="connsiteX1" fmla="*/ 704056 w 1390650"/>
                        <a:gd name="connsiteY1" fmla="*/ 319881 h 752475"/>
                        <a:gd name="connsiteX2" fmla="*/ 711200 w 1390650"/>
                        <a:gd name="connsiteY2" fmla="*/ 9525 h 752475"/>
                        <a:gd name="connsiteX3" fmla="*/ 914400 w 1390650"/>
                        <a:gd name="connsiteY3" fmla="*/ 12700 h 752475"/>
                        <a:gd name="connsiteX4" fmla="*/ 895350 w 1390650"/>
                        <a:gd name="connsiteY4" fmla="*/ 688975 h 752475"/>
                        <a:gd name="connsiteX5" fmla="*/ 1187450 w 1390650"/>
                        <a:gd name="connsiteY5" fmla="*/ 685800 h 752475"/>
                        <a:gd name="connsiteX6" fmla="*/ 1191419 w 1390650"/>
                        <a:gd name="connsiteY6" fmla="*/ 169863 h 752475"/>
                        <a:gd name="connsiteX7" fmla="*/ 1390650 w 1390650"/>
                        <a:gd name="connsiteY7" fmla="*/ 177800 h 752475"/>
                        <a:gd name="connsiteX8" fmla="*/ 914400 w 1390650"/>
                        <a:gd name="connsiteY8" fmla="*/ 155575 h 752475"/>
                        <a:gd name="connsiteX9" fmla="*/ 911225 w 1390650"/>
                        <a:gd name="connsiteY9" fmla="*/ 12700 h 752475"/>
                        <a:gd name="connsiteX10" fmla="*/ 215900 w 1390650"/>
                        <a:gd name="connsiteY10" fmla="*/ 0 h 752475"/>
                        <a:gd name="connsiteX11" fmla="*/ 212725 w 1390650"/>
                        <a:gd name="connsiteY11" fmla="*/ 752475 h 752475"/>
                        <a:gd name="connsiteX12" fmla="*/ 215900 w 1390650"/>
                        <a:gd name="connsiteY12" fmla="*/ 571500 h 752475"/>
                        <a:gd name="connsiteX13" fmla="*/ 895350 w 1390650"/>
                        <a:gd name="connsiteY13" fmla="*/ 584200 h 752475"/>
                        <a:gd name="connsiteX14" fmla="*/ 894556 w 1390650"/>
                        <a:gd name="connsiteY14" fmla="*/ 423068 h 752475"/>
                        <a:gd name="connsiteX15" fmla="*/ 212725 w 1390650"/>
                        <a:gd name="connsiteY15" fmla="*/ 412750 h 752475"/>
                        <a:gd name="connsiteX16" fmla="*/ 212725 w 1390650"/>
                        <a:gd name="connsiteY16" fmla="*/ 269875 h 752475"/>
                        <a:gd name="connsiteX17" fmla="*/ 415925 w 1390650"/>
                        <a:gd name="connsiteY17" fmla="*/ 269875 h 752475"/>
                        <a:gd name="connsiteX18" fmla="*/ 403225 w 1390650"/>
                        <a:gd name="connsiteY18" fmla="*/ 723900 h 752475"/>
                        <a:gd name="connsiteX19" fmla="*/ 413544 w 1390650"/>
                        <a:gd name="connsiteY19" fmla="*/ 10319 h 752475"/>
                        <a:gd name="connsiteX20" fmla="*/ 577850 w 1390650"/>
                        <a:gd name="connsiteY20" fmla="*/ 6350 h 752475"/>
                        <a:gd name="connsiteX21" fmla="*/ 574675 w 1390650"/>
                        <a:gd name="connsiteY21" fmla="*/ 141288 h 752475"/>
                        <a:gd name="connsiteX22" fmla="*/ 419100 w 1390650"/>
                        <a:gd name="connsiteY22" fmla="*/ 139700 h 752475"/>
                        <a:gd name="connsiteX23" fmla="*/ 705644 w 1390650"/>
                        <a:gd name="connsiteY23" fmla="*/ 139700 h 752475"/>
                        <a:gd name="connsiteX24" fmla="*/ 701675 w 1390650"/>
                        <a:gd name="connsiteY24" fmla="*/ 248444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711200 w 1390650"/>
                        <a:gd name="connsiteY2" fmla="*/ 9525 h 752475"/>
                        <a:gd name="connsiteX3" fmla="*/ 914400 w 1390650"/>
                        <a:gd name="connsiteY3" fmla="*/ 12700 h 752475"/>
                        <a:gd name="connsiteX4" fmla="*/ 895350 w 1390650"/>
                        <a:gd name="connsiteY4" fmla="*/ 688975 h 752475"/>
                        <a:gd name="connsiteX5" fmla="*/ 1187450 w 1390650"/>
                        <a:gd name="connsiteY5" fmla="*/ 685800 h 752475"/>
                        <a:gd name="connsiteX6" fmla="*/ 1191419 w 1390650"/>
                        <a:gd name="connsiteY6" fmla="*/ 169863 h 752475"/>
                        <a:gd name="connsiteX7" fmla="*/ 1390650 w 1390650"/>
                        <a:gd name="connsiteY7" fmla="*/ 177800 h 752475"/>
                        <a:gd name="connsiteX8" fmla="*/ 914400 w 1390650"/>
                        <a:gd name="connsiteY8" fmla="*/ 155575 h 752475"/>
                        <a:gd name="connsiteX9" fmla="*/ 911225 w 1390650"/>
                        <a:gd name="connsiteY9" fmla="*/ 12700 h 752475"/>
                        <a:gd name="connsiteX10" fmla="*/ 215900 w 1390650"/>
                        <a:gd name="connsiteY10" fmla="*/ 0 h 752475"/>
                        <a:gd name="connsiteX11" fmla="*/ 212725 w 1390650"/>
                        <a:gd name="connsiteY11" fmla="*/ 752475 h 752475"/>
                        <a:gd name="connsiteX12" fmla="*/ 215900 w 1390650"/>
                        <a:gd name="connsiteY12" fmla="*/ 571500 h 752475"/>
                        <a:gd name="connsiteX13" fmla="*/ 895350 w 1390650"/>
                        <a:gd name="connsiteY13" fmla="*/ 584200 h 752475"/>
                        <a:gd name="connsiteX14" fmla="*/ 894556 w 1390650"/>
                        <a:gd name="connsiteY14" fmla="*/ 423068 h 752475"/>
                        <a:gd name="connsiteX15" fmla="*/ 212725 w 1390650"/>
                        <a:gd name="connsiteY15" fmla="*/ 412750 h 752475"/>
                        <a:gd name="connsiteX16" fmla="*/ 212725 w 1390650"/>
                        <a:gd name="connsiteY16" fmla="*/ 269875 h 752475"/>
                        <a:gd name="connsiteX17" fmla="*/ 415925 w 1390650"/>
                        <a:gd name="connsiteY17" fmla="*/ 269875 h 752475"/>
                        <a:gd name="connsiteX18" fmla="*/ 403225 w 1390650"/>
                        <a:gd name="connsiteY18" fmla="*/ 723900 h 752475"/>
                        <a:gd name="connsiteX19" fmla="*/ 413544 w 1390650"/>
                        <a:gd name="connsiteY19" fmla="*/ 10319 h 752475"/>
                        <a:gd name="connsiteX20" fmla="*/ 577850 w 1390650"/>
                        <a:gd name="connsiteY20" fmla="*/ 6350 h 752475"/>
                        <a:gd name="connsiteX21" fmla="*/ 574675 w 1390650"/>
                        <a:gd name="connsiteY21" fmla="*/ 141288 h 752475"/>
                        <a:gd name="connsiteX22" fmla="*/ 419100 w 1390650"/>
                        <a:gd name="connsiteY22" fmla="*/ 139700 h 752475"/>
                        <a:gd name="connsiteX23" fmla="*/ 705644 w 1390650"/>
                        <a:gd name="connsiteY23" fmla="*/ 139700 h 752475"/>
                        <a:gd name="connsiteX24" fmla="*/ 701675 w 1390650"/>
                        <a:gd name="connsiteY24" fmla="*/ 248444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663575 w 1390650"/>
                        <a:gd name="connsiteY2" fmla="*/ 236538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1675 w 1390650"/>
                        <a:gd name="connsiteY25" fmla="*/ 248444 h 752475"/>
                        <a:gd name="connsiteX26" fmla="*/ 704850 w 1390650"/>
                        <a:gd name="connsiteY26" fmla="*/ 276225 h 752475"/>
                        <a:gd name="connsiteX27" fmla="*/ 908844 w 1390650"/>
                        <a:gd name="connsiteY27" fmla="*/ 283368 h 752475"/>
                        <a:gd name="connsiteX28" fmla="*/ 917575 w 1390650"/>
                        <a:gd name="connsiteY28" fmla="*/ 15875 h 752475"/>
                        <a:gd name="connsiteX29" fmla="*/ 155575 w 1390650"/>
                        <a:gd name="connsiteY29" fmla="*/ 3175 h 752475"/>
                        <a:gd name="connsiteX30" fmla="*/ 222250 w 1390650"/>
                        <a:gd name="connsiteY30" fmla="*/ 0 h 752475"/>
                        <a:gd name="connsiteX31" fmla="*/ 212725 w 1390650"/>
                        <a:gd name="connsiteY31" fmla="*/ 165100 h 752475"/>
                        <a:gd name="connsiteX32" fmla="*/ 9525 w 1390650"/>
                        <a:gd name="connsiteY32" fmla="*/ 161925 h 752475"/>
                        <a:gd name="connsiteX33" fmla="*/ 0 w 1390650"/>
                        <a:gd name="connsiteY33" fmla="*/ 695325 h 752475"/>
                        <a:gd name="connsiteX34" fmla="*/ 206375 w 1390650"/>
                        <a:gd name="connsiteY34" fmla="*/ 698500 h 752475"/>
                        <a:gd name="connsiteX35" fmla="*/ 215900 w 1390650"/>
                        <a:gd name="connsiteY35" fmla="*/ 406400 h 752475"/>
                        <a:gd name="connsiteX36" fmla="*/ 6350 w 1390650"/>
                        <a:gd name="connsiteY36" fmla="*/ 396875 h 752475"/>
                        <a:gd name="connsiteX37" fmla="*/ 6350 w 1390650"/>
                        <a:gd name="connsiteY37" fmla="*/ 396875 h 752475"/>
                        <a:gd name="connsiteX0" fmla="*/ 695325 w 1390650"/>
                        <a:gd name="connsiteY0" fmla="*/ 742950 h 752475"/>
                        <a:gd name="connsiteX1" fmla="*/ 704056 w 1390650"/>
                        <a:gd name="connsiteY1" fmla="*/ 319881 h 752475"/>
                        <a:gd name="connsiteX2" fmla="*/ 663575 w 1390650"/>
                        <a:gd name="connsiteY2" fmla="*/ 236538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663575 w 1390650"/>
                        <a:gd name="connsiteY2" fmla="*/ 236538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663575 w 1390650"/>
                        <a:gd name="connsiteY2" fmla="*/ 236538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708818 w 1390650"/>
                        <a:gd name="connsiteY2" fmla="*/ 234156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682624 w 1390650"/>
                        <a:gd name="connsiteY2" fmla="*/ 234156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682624 w 1390650"/>
                        <a:gd name="connsiteY2" fmla="*/ 234156 h 752475"/>
                        <a:gd name="connsiteX3" fmla="*/ 711200 w 1390650"/>
                        <a:gd name="connsiteY3" fmla="*/ 9525 h 752475"/>
                        <a:gd name="connsiteX4" fmla="*/ 914400 w 1390650"/>
                        <a:gd name="connsiteY4" fmla="*/ 12700 h 752475"/>
                        <a:gd name="connsiteX5" fmla="*/ 895350 w 1390650"/>
                        <a:gd name="connsiteY5" fmla="*/ 688975 h 752475"/>
                        <a:gd name="connsiteX6" fmla="*/ 1187450 w 1390650"/>
                        <a:gd name="connsiteY6" fmla="*/ 685800 h 752475"/>
                        <a:gd name="connsiteX7" fmla="*/ 1191419 w 1390650"/>
                        <a:gd name="connsiteY7" fmla="*/ 169863 h 752475"/>
                        <a:gd name="connsiteX8" fmla="*/ 1390650 w 1390650"/>
                        <a:gd name="connsiteY8" fmla="*/ 177800 h 752475"/>
                        <a:gd name="connsiteX9" fmla="*/ 914400 w 1390650"/>
                        <a:gd name="connsiteY9" fmla="*/ 155575 h 752475"/>
                        <a:gd name="connsiteX10" fmla="*/ 911225 w 1390650"/>
                        <a:gd name="connsiteY10" fmla="*/ 12700 h 752475"/>
                        <a:gd name="connsiteX11" fmla="*/ 215900 w 1390650"/>
                        <a:gd name="connsiteY11" fmla="*/ 0 h 752475"/>
                        <a:gd name="connsiteX12" fmla="*/ 212725 w 1390650"/>
                        <a:gd name="connsiteY12" fmla="*/ 752475 h 752475"/>
                        <a:gd name="connsiteX13" fmla="*/ 215900 w 1390650"/>
                        <a:gd name="connsiteY13" fmla="*/ 571500 h 752475"/>
                        <a:gd name="connsiteX14" fmla="*/ 895350 w 1390650"/>
                        <a:gd name="connsiteY14" fmla="*/ 584200 h 752475"/>
                        <a:gd name="connsiteX15" fmla="*/ 894556 w 1390650"/>
                        <a:gd name="connsiteY15" fmla="*/ 423068 h 752475"/>
                        <a:gd name="connsiteX16" fmla="*/ 212725 w 1390650"/>
                        <a:gd name="connsiteY16" fmla="*/ 412750 h 752475"/>
                        <a:gd name="connsiteX17" fmla="*/ 212725 w 1390650"/>
                        <a:gd name="connsiteY17" fmla="*/ 269875 h 752475"/>
                        <a:gd name="connsiteX18" fmla="*/ 415925 w 1390650"/>
                        <a:gd name="connsiteY18" fmla="*/ 269875 h 752475"/>
                        <a:gd name="connsiteX19" fmla="*/ 403225 w 1390650"/>
                        <a:gd name="connsiteY19" fmla="*/ 723900 h 752475"/>
                        <a:gd name="connsiteX20" fmla="*/ 413544 w 1390650"/>
                        <a:gd name="connsiteY20" fmla="*/ 10319 h 752475"/>
                        <a:gd name="connsiteX21" fmla="*/ 577850 w 1390650"/>
                        <a:gd name="connsiteY21" fmla="*/ 6350 h 752475"/>
                        <a:gd name="connsiteX22" fmla="*/ 574675 w 1390650"/>
                        <a:gd name="connsiteY22" fmla="*/ 141288 h 752475"/>
                        <a:gd name="connsiteX23" fmla="*/ 419100 w 1390650"/>
                        <a:gd name="connsiteY23" fmla="*/ 139700 h 752475"/>
                        <a:gd name="connsiteX24" fmla="*/ 705644 w 1390650"/>
                        <a:gd name="connsiteY24" fmla="*/ 139700 h 752475"/>
                        <a:gd name="connsiteX25" fmla="*/ 704850 w 1390650"/>
                        <a:gd name="connsiteY25" fmla="*/ 276225 h 752475"/>
                        <a:gd name="connsiteX26" fmla="*/ 908844 w 1390650"/>
                        <a:gd name="connsiteY26" fmla="*/ 283368 h 752475"/>
                        <a:gd name="connsiteX27" fmla="*/ 917575 w 1390650"/>
                        <a:gd name="connsiteY27" fmla="*/ 15875 h 752475"/>
                        <a:gd name="connsiteX28" fmla="*/ 155575 w 1390650"/>
                        <a:gd name="connsiteY28" fmla="*/ 3175 h 752475"/>
                        <a:gd name="connsiteX29" fmla="*/ 222250 w 1390650"/>
                        <a:gd name="connsiteY29" fmla="*/ 0 h 752475"/>
                        <a:gd name="connsiteX30" fmla="*/ 212725 w 1390650"/>
                        <a:gd name="connsiteY30" fmla="*/ 165100 h 752475"/>
                        <a:gd name="connsiteX31" fmla="*/ 9525 w 1390650"/>
                        <a:gd name="connsiteY31" fmla="*/ 161925 h 752475"/>
                        <a:gd name="connsiteX32" fmla="*/ 0 w 1390650"/>
                        <a:gd name="connsiteY32" fmla="*/ 695325 h 752475"/>
                        <a:gd name="connsiteX33" fmla="*/ 206375 w 1390650"/>
                        <a:gd name="connsiteY33" fmla="*/ 698500 h 752475"/>
                        <a:gd name="connsiteX34" fmla="*/ 215900 w 1390650"/>
                        <a:gd name="connsiteY34" fmla="*/ 406400 h 752475"/>
                        <a:gd name="connsiteX35" fmla="*/ 6350 w 1390650"/>
                        <a:gd name="connsiteY35" fmla="*/ 396875 h 752475"/>
                        <a:gd name="connsiteX36" fmla="*/ 6350 w 1390650"/>
                        <a:gd name="connsiteY36" fmla="*/ 396875 h 752475"/>
                        <a:gd name="connsiteX0" fmla="*/ 695325 w 1390650"/>
                        <a:gd name="connsiteY0" fmla="*/ 742950 h 752475"/>
                        <a:gd name="connsiteX1" fmla="*/ 704056 w 1390650"/>
                        <a:gd name="connsiteY1" fmla="*/ 319881 h 752475"/>
                        <a:gd name="connsiteX2" fmla="*/ 618331 w 1390650"/>
                        <a:gd name="connsiteY2" fmla="*/ 241300 h 752475"/>
                        <a:gd name="connsiteX3" fmla="*/ 682624 w 1390650"/>
                        <a:gd name="connsiteY3" fmla="*/ 234156 h 752475"/>
                        <a:gd name="connsiteX4" fmla="*/ 711200 w 1390650"/>
                        <a:gd name="connsiteY4" fmla="*/ 9525 h 752475"/>
                        <a:gd name="connsiteX5" fmla="*/ 914400 w 1390650"/>
                        <a:gd name="connsiteY5" fmla="*/ 12700 h 752475"/>
                        <a:gd name="connsiteX6" fmla="*/ 895350 w 1390650"/>
                        <a:gd name="connsiteY6" fmla="*/ 688975 h 752475"/>
                        <a:gd name="connsiteX7" fmla="*/ 1187450 w 1390650"/>
                        <a:gd name="connsiteY7" fmla="*/ 685800 h 752475"/>
                        <a:gd name="connsiteX8" fmla="*/ 1191419 w 1390650"/>
                        <a:gd name="connsiteY8" fmla="*/ 169863 h 752475"/>
                        <a:gd name="connsiteX9" fmla="*/ 1390650 w 1390650"/>
                        <a:gd name="connsiteY9" fmla="*/ 177800 h 752475"/>
                        <a:gd name="connsiteX10" fmla="*/ 914400 w 1390650"/>
                        <a:gd name="connsiteY10" fmla="*/ 155575 h 752475"/>
                        <a:gd name="connsiteX11" fmla="*/ 911225 w 1390650"/>
                        <a:gd name="connsiteY11" fmla="*/ 12700 h 752475"/>
                        <a:gd name="connsiteX12" fmla="*/ 215900 w 1390650"/>
                        <a:gd name="connsiteY12" fmla="*/ 0 h 752475"/>
                        <a:gd name="connsiteX13" fmla="*/ 212725 w 1390650"/>
                        <a:gd name="connsiteY13" fmla="*/ 752475 h 752475"/>
                        <a:gd name="connsiteX14" fmla="*/ 215900 w 1390650"/>
                        <a:gd name="connsiteY14" fmla="*/ 571500 h 752475"/>
                        <a:gd name="connsiteX15" fmla="*/ 895350 w 1390650"/>
                        <a:gd name="connsiteY15" fmla="*/ 584200 h 752475"/>
                        <a:gd name="connsiteX16" fmla="*/ 894556 w 1390650"/>
                        <a:gd name="connsiteY16" fmla="*/ 423068 h 752475"/>
                        <a:gd name="connsiteX17" fmla="*/ 212725 w 1390650"/>
                        <a:gd name="connsiteY17" fmla="*/ 412750 h 752475"/>
                        <a:gd name="connsiteX18" fmla="*/ 212725 w 1390650"/>
                        <a:gd name="connsiteY18" fmla="*/ 269875 h 752475"/>
                        <a:gd name="connsiteX19" fmla="*/ 415925 w 1390650"/>
                        <a:gd name="connsiteY19" fmla="*/ 269875 h 752475"/>
                        <a:gd name="connsiteX20" fmla="*/ 403225 w 1390650"/>
                        <a:gd name="connsiteY20" fmla="*/ 723900 h 752475"/>
                        <a:gd name="connsiteX21" fmla="*/ 413544 w 1390650"/>
                        <a:gd name="connsiteY21" fmla="*/ 10319 h 752475"/>
                        <a:gd name="connsiteX22" fmla="*/ 577850 w 1390650"/>
                        <a:gd name="connsiteY22" fmla="*/ 6350 h 752475"/>
                        <a:gd name="connsiteX23" fmla="*/ 574675 w 1390650"/>
                        <a:gd name="connsiteY23" fmla="*/ 141288 h 752475"/>
                        <a:gd name="connsiteX24" fmla="*/ 419100 w 1390650"/>
                        <a:gd name="connsiteY24" fmla="*/ 139700 h 752475"/>
                        <a:gd name="connsiteX25" fmla="*/ 705644 w 1390650"/>
                        <a:gd name="connsiteY25" fmla="*/ 139700 h 752475"/>
                        <a:gd name="connsiteX26" fmla="*/ 704850 w 1390650"/>
                        <a:gd name="connsiteY26" fmla="*/ 276225 h 752475"/>
                        <a:gd name="connsiteX27" fmla="*/ 908844 w 1390650"/>
                        <a:gd name="connsiteY27" fmla="*/ 283368 h 752475"/>
                        <a:gd name="connsiteX28" fmla="*/ 917575 w 1390650"/>
                        <a:gd name="connsiteY28" fmla="*/ 15875 h 752475"/>
                        <a:gd name="connsiteX29" fmla="*/ 155575 w 1390650"/>
                        <a:gd name="connsiteY29" fmla="*/ 3175 h 752475"/>
                        <a:gd name="connsiteX30" fmla="*/ 222250 w 1390650"/>
                        <a:gd name="connsiteY30" fmla="*/ 0 h 752475"/>
                        <a:gd name="connsiteX31" fmla="*/ 212725 w 1390650"/>
                        <a:gd name="connsiteY31" fmla="*/ 165100 h 752475"/>
                        <a:gd name="connsiteX32" fmla="*/ 9525 w 1390650"/>
                        <a:gd name="connsiteY32" fmla="*/ 161925 h 752475"/>
                        <a:gd name="connsiteX33" fmla="*/ 0 w 1390650"/>
                        <a:gd name="connsiteY33" fmla="*/ 695325 h 752475"/>
                        <a:gd name="connsiteX34" fmla="*/ 206375 w 1390650"/>
                        <a:gd name="connsiteY34" fmla="*/ 698500 h 752475"/>
                        <a:gd name="connsiteX35" fmla="*/ 215900 w 1390650"/>
                        <a:gd name="connsiteY35" fmla="*/ 406400 h 752475"/>
                        <a:gd name="connsiteX36" fmla="*/ 6350 w 1390650"/>
                        <a:gd name="connsiteY36" fmla="*/ 396875 h 752475"/>
                        <a:gd name="connsiteX37" fmla="*/ 6350 w 1390650"/>
                        <a:gd name="connsiteY37"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18331 w 1390650"/>
                        <a:gd name="connsiteY3" fmla="*/ 241300 h 752475"/>
                        <a:gd name="connsiteX4" fmla="*/ 682624 w 1390650"/>
                        <a:gd name="connsiteY4" fmla="*/ 234156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18331 w 1390650"/>
                        <a:gd name="connsiteY3" fmla="*/ 241300 h 752475"/>
                        <a:gd name="connsiteX4" fmla="*/ 682624 w 1390650"/>
                        <a:gd name="connsiteY4" fmla="*/ 234156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18331 w 1390650"/>
                        <a:gd name="connsiteY3" fmla="*/ 241300 h 752475"/>
                        <a:gd name="connsiteX4" fmla="*/ 682624 w 1390650"/>
                        <a:gd name="connsiteY4" fmla="*/ 234156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18331 w 1390650"/>
                        <a:gd name="connsiteY3" fmla="*/ 241300 h 752475"/>
                        <a:gd name="connsiteX4" fmla="*/ 682624 w 1390650"/>
                        <a:gd name="connsiteY4" fmla="*/ 234156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18331 w 1390650"/>
                        <a:gd name="connsiteY3" fmla="*/ 241300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18331 w 1390650"/>
                        <a:gd name="connsiteY3" fmla="*/ 241300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46906 w 1390650"/>
                        <a:gd name="connsiteY2" fmla="*/ 288925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4056 w 1390650"/>
                        <a:gd name="connsiteY1" fmla="*/ 319881 h 752475"/>
                        <a:gd name="connsiteX2" fmla="*/ 661194 w 1390650"/>
                        <a:gd name="connsiteY2" fmla="*/ 288925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1674 w 1390650"/>
                        <a:gd name="connsiteY1" fmla="*/ 279399 h 752475"/>
                        <a:gd name="connsiteX2" fmla="*/ 661194 w 1390650"/>
                        <a:gd name="connsiteY2" fmla="*/ 288925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1674 w 1390650"/>
                        <a:gd name="connsiteY1" fmla="*/ 279399 h 752475"/>
                        <a:gd name="connsiteX2" fmla="*/ 661194 w 1390650"/>
                        <a:gd name="connsiteY2" fmla="*/ 281781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1674 w 1390650"/>
                        <a:gd name="connsiteY1" fmla="*/ 279399 h 752475"/>
                        <a:gd name="connsiteX2" fmla="*/ 661194 w 1390650"/>
                        <a:gd name="connsiteY2" fmla="*/ 281781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1674 w 1390650"/>
                        <a:gd name="connsiteY1" fmla="*/ 279399 h 752475"/>
                        <a:gd name="connsiteX2" fmla="*/ 661194 w 1390650"/>
                        <a:gd name="connsiteY2" fmla="*/ 281781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1674 w 1390650"/>
                        <a:gd name="connsiteY1" fmla="*/ 279399 h 752475"/>
                        <a:gd name="connsiteX2" fmla="*/ 665957 w 1390650"/>
                        <a:gd name="connsiteY2" fmla="*/ 277019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15925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 name="connsiteX0" fmla="*/ 695325 w 1390650"/>
                        <a:gd name="connsiteY0" fmla="*/ 742950 h 752475"/>
                        <a:gd name="connsiteX1" fmla="*/ 701674 w 1390650"/>
                        <a:gd name="connsiteY1" fmla="*/ 279399 h 752475"/>
                        <a:gd name="connsiteX2" fmla="*/ 665957 w 1390650"/>
                        <a:gd name="connsiteY2" fmla="*/ 277019 h 752475"/>
                        <a:gd name="connsiteX3" fmla="*/ 665956 w 1390650"/>
                        <a:gd name="connsiteY3" fmla="*/ 246062 h 752475"/>
                        <a:gd name="connsiteX4" fmla="*/ 704055 w 1390650"/>
                        <a:gd name="connsiteY4" fmla="*/ 241300 h 752475"/>
                        <a:gd name="connsiteX5" fmla="*/ 711200 w 1390650"/>
                        <a:gd name="connsiteY5" fmla="*/ 9525 h 752475"/>
                        <a:gd name="connsiteX6" fmla="*/ 914400 w 1390650"/>
                        <a:gd name="connsiteY6" fmla="*/ 12700 h 752475"/>
                        <a:gd name="connsiteX7" fmla="*/ 895350 w 1390650"/>
                        <a:gd name="connsiteY7" fmla="*/ 688975 h 752475"/>
                        <a:gd name="connsiteX8" fmla="*/ 1187450 w 1390650"/>
                        <a:gd name="connsiteY8" fmla="*/ 685800 h 752475"/>
                        <a:gd name="connsiteX9" fmla="*/ 1191419 w 1390650"/>
                        <a:gd name="connsiteY9" fmla="*/ 169863 h 752475"/>
                        <a:gd name="connsiteX10" fmla="*/ 1390650 w 1390650"/>
                        <a:gd name="connsiteY10" fmla="*/ 177800 h 752475"/>
                        <a:gd name="connsiteX11" fmla="*/ 914400 w 1390650"/>
                        <a:gd name="connsiteY11" fmla="*/ 155575 h 752475"/>
                        <a:gd name="connsiteX12" fmla="*/ 911225 w 1390650"/>
                        <a:gd name="connsiteY12" fmla="*/ 12700 h 752475"/>
                        <a:gd name="connsiteX13" fmla="*/ 215900 w 1390650"/>
                        <a:gd name="connsiteY13" fmla="*/ 0 h 752475"/>
                        <a:gd name="connsiteX14" fmla="*/ 212725 w 1390650"/>
                        <a:gd name="connsiteY14" fmla="*/ 752475 h 752475"/>
                        <a:gd name="connsiteX15" fmla="*/ 215900 w 1390650"/>
                        <a:gd name="connsiteY15" fmla="*/ 571500 h 752475"/>
                        <a:gd name="connsiteX16" fmla="*/ 895350 w 1390650"/>
                        <a:gd name="connsiteY16" fmla="*/ 584200 h 752475"/>
                        <a:gd name="connsiteX17" fmla="*/ 894556 w 1390650"/>
                        <a:gd name="connsiteY17" fmla="*/ 423068 h 752475"/>
                        <a:gd name="connsiteX18" fmla="*/ 212725 w 1390650"/>
                        <a:gd name="connsiteY18" fmla="*/ 412750 h 752475"/>
                        <a:gd name="connsiteX19" fmla="*/ 212725 w 1390650"/>
                        <a:gd name="connsiteY19" fmla="*/ 269875 h 752475"/>
                        <a:gd name="connsiteX20" fmla="*/ 408781 w 1390650"/>
                        <a:gd name="connsiteY20" fmla="*/ 269875 h 752475"/>
                        <a:gd name="connsiteX21" fmla="*/ 403225 w 1390650"/>
                        <a:gd name="connsiteY21" fmla="*/ 723900 h 752475"/>
                        <a:gd name="connsiteX22" fmla="*/ 413544 w 1390650"/>
                        <a:gd name="connsiteY22" fmla="*/ 10319 h 752475"/>
                        <a:gd name="connsiteX23" fmla="*/ 577850 w 1390650"/>
                        <a:gd name="connsiteY23" fmla="*/ 6350 h 752475"/>
                        <a:gd name="connsiteX24" fmla="*/ 574675 w 1390650"/>
                        <a:gd name="connsiteY24" fmla="*/ 141288 h 752475"/>
                        <a:gd name="connsiteX25" fmla="*/ 419100 w 1390650"/>
                        <a:gd name="connsiteY25" fmla="*/ 139700 h 752475"/>
                        <a:gd name="connsiteX26" fmla="*/ 705644 w 1390650"/>
                        <a:gd name="connsiteY26" fmla="*/ 139700 h 752475"/>
                        <a:gd name="connsiteX27" fmla="*/ 704850 w 1390650"/>
                        <a:gd name="connsiteY27" fmla="*/ 276225 h 752475"/>
                        <a:gd name="connsiteX28" fmla="*/ 908844 w 1390650"/>
                        <a:gd name="connsiteY28" fmla="*/ 283368 h 752475"/>
                        <a:gd name="connsiteX29" fmla="*/ 917575 w 1390650"/>
                        <a:gd name="connsiteY29" fmla="*/ 15875 h 752475"/>
                        <a:gd name="connsiteX30" fmla="*/ 155575 w 1390650"/>
                        <a:gd name="connsiteY30" fmla="*/ 3175 h 752475"/>
                        <a:gd name="connsiteX31" fmla="*/ 222250 w 1390650"/>
                        <a:gd name="connsiteY31" fmla="*/ 0 h 752475"/>
                        <a:gd name="connsiteX32" fmla="*/ 212725 w 1390650"/>
                        <a:gd name="connsiteY32" fmla="*/ 165100 h 752475"/>
                        <a:gd name="connsiteX33" fmla="*/ 9525 w 1390650"/>
                        <a:gd name="connsiteY33" fmla="*/ 161925 h 752475"/>
                        <a:gd name="connsiteX34" fmla="*/ 0 w 1390650"/>
                        <a:gd name="connsiteY34" fmla="*/ 695325 h 752475"/>
                        <a:gd name="connsiteX35" fmla="*/ 206375 w 1390650"/>
                        <a:gd name="connsiteY35" fmla="*/ 698500 h 752475"/>
                        <a:gd name="connsiteX36" fmla="*/ 215900 w 1390650"/>
                        <a:gd name="connsiteY36" fmla="*/ 406400 h 752475"/>
                        <a:gd name="connsiteX37" fmla="*/ 6350 w 1390650"/>
                        <a:gd name="connsiteY37" fmla="*/ 396875 h 752475"/>
                        <a:gd name="connsiteX38" fmla="*/ 6350 w 1390650"/>
                        <a:gd name="connsiteY38" fmla="*/ 3968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0650" h="752475">
                          <a:moveTo>
                            <a:pt x="695325" y="742950"/>
                          </a:moveTo>
                          <a:cubicBezTo>
                            <a:pt x="698235" y="616215"/>
                            <a:pt x="703527" y="322790"/>
                            <a:pt x="701674" y="279399"/>
                          </a:cubicBezTo>
                          <a:cubicBezTo>
                            <a:pt x="671379" y="279134"/>
                            <a:pt x="687388" y="278209"/>
                            <a:pt x="665957" y="277019"/>
                          </a:cubicBezTo>
                          <a:cubicBezTo>
                            <a:pt x="663576" y="263922"/>
                            <a:pt x="666353" y="252015"/>
                            <a:pt x="665956" y="246062"/>
                          </a:cubicBezTo>
                          <a:cubicBezTo>
                            <a:pt x="665559" y="240109"/>
                            <a:pt x="683814" y="246592"/>
                            <a:pt x="704055" y="241300"/>
                          </a:cubicBezTo>
                          <a:cubicBezTo>
                            <a:pt x="705246" y="189574"/>
                            <a:pt x="703528" y="64294"/>
                            <a:pt x="711200" y="9525"/>
                          </a:cubicBezTo>
                          <a:lnTo>
                            <a:pt x="914400" y="12700"/>
                          </a:lnTo>
                          <a:lnTo>
                            <a:pt x="895350" y="688975"/>
                          </a:lnTo>
                          <a:lnTo>
                            <a:pt x="1187450" y="685800"/>
                          </a:lnTo>
                          <a:cubicBezTo>
                            <a:pt x="1189567" y="515408"/>
                            <a:pt x="1189302" y="340255"/>
                            <a:pt x="1191419" y="169863"/>
                          </a:cubicBezTo>
                          <a:lnTo>
                            <a:pt x="1390650" y="177800"/>
                          </a:lnTo>
                          <a:lnTo>
                            <a:pt x="914400" y="155575"/>
                          </a:lnTo>
                          <a:cubicBezTo>
                            <a:pt x="913342" y="107950"/>
                            <a:pt x="912283" y="60325"/>
                            <a:pt x="911225" y="12700"/>
                          </a:cubicBezTo>
                          <a:lnTo>
                            <a:pt x="215900" y="0"/>
                          </a:lnTo>
                          <a:cubicBezTo>
                            <a:pt x="214842" y="250825"/>
                            <a:pt x="213783" y="501650"/>
                            <a:pt x="212725" y="752475"/>
                          </a:cubicBezTo>
                          <a:cubicBezTo>
                            <a:pt x="213783" y="692150"/>
                            <a:pt x="214842" y="631825"/>
                            <a:pt x="215900" y="571500"/>
                          </a:cubicBezTo>
                          <a:lnTo>
                            <a:pt x="895350" y="584200"/>
                          </a:lnTo>
                          <a:cubicBezTo>
                            <a:pt x="895085" y="530489"/>
                            <a:pt x="894821" y="476779"/>
                            <a:pt x="894556" y="423068"/>
                          </a:cubicBezTo>
                          <a:lnTo>
                            <a:pt x="212725" y="412750"/>
                          </a:lnTo>
                          <a:lnTo>
                            <a:pt x="212725" y="269875"/>
                          </a:lnTo>
                          <a:lnTo>
                            <a:pt x="408781" y="269875"/>
                          </a:lnTo>
                          <a:lnTo>
                            <a:pt x="403225" y="723900"/>
                          </a:lnTo>
                          <a:lnTo>
                            <a:pt x="413544" y="10319"/>
                          </a:lnTo>
                          <a:lnTo>
                            <a:pt x="577850" y="6350"/>
                          </a:lnTo>
                          <a:cubicBezTo>
                            <a:pt x="576792" y="52917"/>
                            <a:pt x="575733" y="94721"/>
                            <a:pt x="574675" y="141288"/>
                          </a:cubicBezTo>
                          <a:lnTo>
                            <a:pt x="419100" y="139700"/>
                          </a:lnTo>
                          <a:lnTo>
                            <a:pt x="705644" y="139700"/>
                          </a:lnTo>
                          <a:cubicBezTo>
                            <a:pt x="708025" y="188648"/>
                            <a:pt x="701939" y="235611"/>
                            <a:pt x="704850" y="276225"/>
                          </a:cubicBezTo>
                          <a:lnTo>
                            <a:pt x="908844" y="283368"/>
                          </a:lnTo>
                          <a:lnTo>
                            <a:pt x="917575" y="15875"/>
                          </a:lnTo>
                          <a:lnTo>
                            <a:pt x="155575" y="3175"/>
                          </a:lnTo>
                          <a:lnTo>
                            <a:pt x="222250" y="0"/>
                          </a:lnTo>
                          <a:lnTo>
                            <a:pt x="212725" y="165100"/>
                          </a:lnTo>
                          <a:lnTo>
                            <a:pt x="9525" y="161925"/>
                          </a:lnTo>
                          <a:lnTo>
                            <a:pt x="0" y="695325"/>
                          </a:lnTo>
                          <a:lnTo>
                            <a:pt x="206375" y="698500"/>
                          </a:lnTo>
                          <a:lnTo>
                            <a:pt x="215900" y="406400"/>
                          </a:lnTo>
                          <a:lnTo>
                            <a:pt x="6350" y="396875"/>
                          </a:lnTo>
                          <a:lnTo>
                            <a:pt x="6350" y="396875"/>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6156324" y="4699000"/>
                      <a:ext cx="76200" cy="1822450"/>
                    </a:xfrm>
                    <a:custGeom>
                      <a:avLst/>
                      <a:gdLst>
                        <a:gd name="connsiteX0" fmla="*/ 76200 w 76200"/>
                        <a:gd name="connsiteY0" fmla="*/ 0 h 1822450"/>
                        <a:gd name="connsiteX1" fmla="*/ 0 w 76200"/>
                        <a:gd name="connsiteY1" fmla="*/ 1822450 h 1822450"/>
                      </a:gdLst>
                      <a:ahLst/>
                      <a:cxnLst>
                        <a:cxn ang="0">
                          <a:pos x="connsiteX0" y="connsiteY0"/>
                        </a:cxn>
                        <a:cxn ang="0">
                          <a:pos x="connsiteX1" y="connsiteY1"/>
                        </a:cxn>
                      </a:cxnLst>
                      <a:rect l="l" t="t" r="r" b="b"/>
                      <a:pathLst>
                        <a:path w="76200" h="1822450">
                          <a:moveTo>
                            <a:pt x="76200" y="0"/>
                          </a:moveTo>
                          <a:lnTo>
                            <a:pt x="0" y="1822450"/>
                          </a:lnTo>
                        </a:path>
                      </a:pathLst>
                    </a:custGeom>
                    <a:noFill/>
                    <a:ln w="50800">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653088" y="5407819"/>
                      <a:ext cx="209550" cy="464344"/>
                    </a:xfrm>
                    <a:custGeom>
                      <a:avLst/>
                      <a:gdLst>
                        <a:gd name="connsiteX0" fmla="*/ 202406 w 211931"/>
                        <a:gd name="connsiteY0" fmla="*/ 464344 h 464344"/>
                        <a:gd name="connsiteX1" fmla="*/ 209550 w 211931"/>
                        <a:gd name="connsiteY1" fmla="*/ 23812 h 464344"/>
                        <a:gd name="connsiteX2" fmla="*/ 207168 w 211931"/>
                        <a:gd name="connsiteY2" fmla="*/ 66675 h 464344"/>
                        <a:gd name="connsiteX3" fmla="*/ 11906 w 211931"/>
                        <a:gd name="connsiteY3" fmla="*/ 59531 h 464344"/>
                        <a:gd name="connsiteX4" fmla="*/ 11906 w 211931"/>
                        <a:gd name="connsiteY4" fmla="*/ 0 h 464344"/>
                        <a:gd name="connsiteX5" fmla="*/ 11906 w 211931"/>
                        <a:gd name="connsiteY5" fmla="*/ 278606 h 464344"/>
                        <a:gd name="connsiteX6" fmla="*/ 202406 w 211931"/>
                        <a:gd name="connsiteY6" fmla="*/ 276225 h 464344"/>
                        <a:gd name="connsiteX7" fmla="*/ 202406 w 211931"/>
                        <a:gd name="connsiteY7" fmla="*/ 150019 h 464344"/>
                        <a:gd name="connsiteX8" fmla="*/ 16668 w 211931"/>
                        <a:gd name="connsiteY8" fmla="*/ 150019 h 464344"/>
                        <a:gd name="connsiteX9" fmla="*/ 211931 w 211931"/>
                        <a:gd name="connsiteY9" fmla="*/ 152400 h 464344"/>
                        <a:gd name="connsiteX10" fmla="*/ 204787 w 211931"/>
                        <a:gd name="connsiteY10" fmla="*/ 388144 h 464344"/>
                        <a:gd name="connsiteX11" fmla="*/ 0 w 211931"/>
                        <a:gd name="connsiteY11" fmla="*/ 390525 h 464344"/>
                        <a:gd name="connsiteX12" fmla="*/ 2381 w 211931"/>
                        <a:gd name="connsiteY12" fmla="*/ 340519 h 464344"/>
                        <a:gd name="connsiteX0" fmla="*/ 202406 w 209550"/>
                        <a:gd name="connsiteY0" fmla="*/ 464344 h 464344"/>
                        <a:gd name="connsiteX1" fmla="*/ 209550 w 209550"/>
                        <a:gd name="connsiteY1" fmla="*/ 23812 h 464344"/>
                        <a:gd name="connsiteX2" fmla="*/ 207168 w 209550"/>
                        <a:gd name="connsiteY2" fmla="*/ 66675 h 464344"/>
                        <a:gd name="connsiteX3" fmla="*/ 11906 w 209550"/>
                        <a:gd name="connsiteY3" fmla="*/ 59531 h 464344"/>
                        <a:gd name="connsiteX4" fmla="*/ 11906 w 209550"/>
                        <a:gd name="connsiteY4" fmla="*/ 0 h 464344"/>
                        <a:gd name="connsiteX5" fmla="*/ 11906 w 209550"/>
                        <a:gd name="connsiteY5" fmla="*/ 278606 h 464344"/>
                        <a:gd name="connsiteX6" fmla="*/ 202406 w 209550"/>
                        <a:gd name="connsiteY6" fmla="*/ 276225 h 464344"/>
                        <a:gd name="connsiteX7" fmla="*/ 202406 w 209550"/>
                        <a:gd name="connsiteY7" fmla="*/ 150019 h 464344"/>
                        <a:gd name="connsiteX8" fmla="*/ 16668 w 209550"/>
                        <a:gd name="connsiteY8" fmla="*/ 150019 h 464344"/>
                        <a:gd name="connsiteX9" fmla="*/ 207168 w 209550"/>
                        <a:gd name="connsiteY9" fmla="*/ 150018 h 464344"/>
                        <a:gd name="connsiteX10" fmla="*/ 204787 w 209550"/>
                        <a:gd name="connsiteY10" fmla="*/ 388144 h 464344"/>
                        <a:gd name="connsiteX11" fmla="*/ 0 w 209550"/>
                        <a:gd name="connsiteY11" fmla="*/ 390525 h 464344"/>
                        <a:gd name="connsiteX12" fmla="*/ 2381 w 209550"/>
                        <a:gd name="connsiteY12" fmla="*/ 340519 h 46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550" h="464344">
                          <a:moveTo>
                            <a:pt x="202406" y="464344"/>
                          </a:moveTo>
                          <a:lnTo>
                            <a:pt x="209550" y="23812"/>
                          </a:lnTo>
                          <a:lnTo>
                            <a:pt x="207168" y="66675"/>
                          </a:lnTo>
                          <a:lnTo>
                            <a:pt x="11906" y="59531"/>
                          </a:lnTo>
                          <a:lnTo>
                            <a:pt x="11906" y="0"/>
                          </a:lnTo>
                          <a:lnTo>
                            <a:pt x="11906" y="278606"/>
                          </a:lnTo>
                          <a:lnTo>
                            <a:pt x="202406" y="276225"/>
                          </a:lnTo>
                          <a:lnTo>
                            <a:pt x="202406" y="150019"/>
                          </a:lnTo>
                          <a:lnTo>
                            <a:pt x="16668" y="150019"/>
                          </a:lnTo>
                          <a:lnTo>
                            <a:pt x="207168" y="150018"/>
                          </a:lnTo>
                          <a:cubicBezTo>
                            <a:pt x="206374" y="229393"/>
                            <a:pt x="205581" y="308769"/>
                            <a:pt x="204787" y="388144"/>
                          </a:cubicBezTo>
                          <a:lnTo>
                            <a:pt x="0" y="390525"/>
                          </a:lnTo>
                          <a:lnTo>
                            <a:pt x="2381" y="340519"/>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5503069" y="5419725"/>
                      <a:ext cx="97631" cy="271463"/>
                    </a:xfrm>
                    <a:custGeom>
                      <a:avLst/>
                      <a:gdLst>
                        <a:gd name="connsiteX0" fmla="*/ 97631 w 97631"/>
                        <a:gd name="connsiteY0" fmla="*/ 0 h 271463"/>
                        <a:gd name="connsiteX1" fmla="*/ 90487 w 97631"/>
                        <a:gd name="connsiteY1" fmla="*/ 271463 h 271463"/>
                        <a:gd name="connsiteX2" fmla="*/ 0 w 97631"/>
                        <a:gd name="connsiteY2" fmla="*/ 269081 h 271463"/>
                      </a:gdLst>
                      <a:ahLst/>
                      <a:cxnLst>
                        <a:cxn ang="0">
                          <a:pos x="connsiteX0" y="connsiteY0"/>
                        </a:cxn>
                        <a:cxn ang="0">
                          <a:pos x="connsiteX1" y="connsiteY1"/>
                        </a:cxn>
                        <a:cxn ang="0">
                          <a:pos x="connsiteX2" y="connsiteY2"/>
                        </a:cxn>
                      </a:cxnLst>
                      <a:rect l="l" t="t" r="r" b="b"/>
                      <a:pathLst>
                        <a:path w="97631" h="271463">
                          <a:moveTo>
                            <a:pt x="97631" y="0"/>
                          </a:moveTo>
                          <a:lnTo>
                            <a:pt x="90487" y="271463"/>
                          </a:lnTo>
                          <a:lnTo>
                            <a:pt x="0" y="269081"/>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5443538" y="5738813"/>
                      <a:ext cx="157162" cy="83343"/>
                    </a:xfrm>
                    <a:custGeom>
                      <a:avLst/>
                      <a:gdLst>
                        <a:gd name="connsiteX0" fmla="*/ 157162 w 157162"/>
                        <a:gd name="connsiteY0" fmla="*/ 83343 h 83343"/>
                        <a:gd name="connsiteX1" fmla="*/ 154781 w 157162"/>
                        <a:gd name="connsiteY1" fmla="*/ 0 h 83343"/>
                        <a:gd name="connsiteX2" fmla="*/ 0 w 157162"/>
                        <a:gd name="connsiteY2" fmla="*/ 2381 h 83343"/>
                      </a:gdLst>
                      <a:ahLst/>
                      <a:cxnLst>
                        <a:cxn ang="0">
                          <a:pos x="connsiteX0" y="connsiteY0"/>
                        </a:cxn>
                        <a:cxn ang="0">
                          <a:pos x="connsiteX1" y="connsiteY1"/>
                        </a:cxn>
                        <a:cxn ang="0">
                          <a:pos x="connsiteX2" y="connsiteY2"/>
                        </a:cxn>
                      </a:cxnLst>
                      <a:rect l="l" t="t" r="r" b="b"/>
                      <a:pathLst>
                        <a:path w="157162" h="83343">
                          <a:moveTo>
                            <a:pt x="157162" y="83343"/>
                          </a:moveTo>
                          <a:cubicBezTo>
                            <a:pt x="156368" y="55562"/>
                            <a:pt x="155575" y="27781"/>
                            <a:pt x="154781" y="0"/>
                          </a:cubicBezTo>
                          <a:lnTo>
                            <a:pt x="0" y="2381"/>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5031581" y="5510213"/>
                      <a:ext cx="226219" cy="338137"/>
                    </a:xfrm>
                    <a:custGeom>
                      <a:avLst/>
                      <a:gdLst>
                        <a:gd name="connsiteX0" fmla="*/ 0 w 226219"/>
                        <a:gd name="connsiteY0" fmla="*/ 338137 h 338137"/>
                        <a:gd name="connsiteX1" fmla="*/ 9525 w 226219"/>
                        <a:gd name="connsiteY1" fmla="*/ 0 h 338137"/>
                        <a:gd name="connsiteX2" fmla="*/ 4763 w 226219"/>
                        <a:gd name="connsiteY2" fmla="*/ 150018 h 338137"/>
                        <a:gd name="connsiteX3" fmla="*/ 226219 w 226219"/>
                        <a:gd name="connsiteY3" fmla="*/ 147637 h 338137"/>
                        <a:gd name="connsiteX4" fmla="*/ 219075 w 226219"/>
                        <a:gd name="connsiteY4" fmla="*/ 54768 h 338137"/>
                        <a:gd name="connsiteX5" fmla="*/ 211932 w 226219"/>
                        <a:gd name="connsiteY5" fmla="*/ 311943 h 338137"/>
                        <a:gd name="connsiteX6" fmla="*/ 214313 w 226219"/>
                        <a:gd name="connsiteY6" fmla="*/ 145256 h 338137"/>
                        <a:gd name="connsiteX7" fmla="*/ 97632 w 226219"/>
                        <a:gd name="connsiteY7" fmla="*/ 140493 h 338137"/>
                        <a:gd name="connsiteX8" fmla="*/ 100013 w 226219"/>
                        <a:gd name="connsiteY8" fmla="*/ 14287 h 338137"/>
                        <a:gd name="connsiteX9" fmla="*/ 102394 w 226219"/>
                        <a:gd name="connsiteY9" fmla="*/ 300037 h 33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6219" h="338137">
                          <a:moveTo>
                            <a:pt x="0" y="338137"/>
                          </a:moveTo>
                          <a:lnTo>
                            <a:pt x="9525" y="0"/>
                          </a:lnTo>
                          <a:lnTo>
                            <a:pt x="4763" y="150018"/>
                          </a:lnTo>
                          <a:lnTo>
                            <a:pt x="226219" y="147637"/>
                          </a:lnTo>
                          <a:lnTo>
                            <a:pt x="219075" y="54768"/>
                          </a:lnTo>
                          <a:lnTo>
                            <a:pt x="211932" y="311943"/>
                          </a:lnTo>
                          <a:cubicBezTo>
                            <a:pt x="212726" y="256381"/>
                            <a:pt x="213519" y="200818"/>
                            <a:pt x="214313" y="145256"/>
                          </a:cubicBezTo>
                          <a:lnTo>
                            <a:pt x="97632" y="140493"/>
                          </a:lnTo>
                          <a:cubicBezTo>
                            <a:pt x="98426" y="98424"/>
                            <a:pt x="99219" y="56356"/>
                            <a:pt x="100013" y="14287"/>
                          </a:cubicBezTo>
                          <a:cubicBezTo>
                            <a:pt x="100807" y="109537"/>
                            <a:pt x="101600" y="204787"/>
                            <a:pt x="102394" y="300037"/>
                          </a:cubicBez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169818" y="3157061"/>
                      <a:ext cx="551022" cy="3380899"/>
                    </a:xfrm>
                    <a:custGeom>
                      <a:avLst/>
                      <a:gdLst>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72440 w 548640"/>
                        <a:gd name="connsiteY16" fmla="*/ 2804160 h 3383280"/>
                        <a:gd name="connsiteX17" fmla="*/ 243840 w 548640"/>
                        <a:gd name="connsiteY17" fmla="*/ 2819400 h 3383280"/>
                        <a:gd name="connsiteX18" fmla="*/ 243840 w 548640"/>
                        <a:gd name="connsiteY18" fmla="*/ 2689860 h 3383280"/>
                        <a:gd name="connsiteX19" fmla="*/ 472440 w 548640"/>
                        <a:gd name="connsiteY19" fmla="*/ 2705100 h 3383280"/>
                        <a:gd name="connsiteX20" fmla="*/ 487680 w 548640"/>
                        <a:gd name="connsiteY20" fmla="*/ 2613660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72440 w 548640"/>
                        <a:gd name="connsiteY16" fmla="*/ 2804160 h 3383280"/>
                        <a:gd name="connsiteX17" fmla="*/ 243840 w 548640"/>
                        <a:gd name="connsiteY17" fmla="*/ 2819400 h 3383280"/>
                        <a:gd name="connsiteX18" fmla="*/ 243840 w 548640"/>
                        <a:gd name="connsiteY18" fmla="*/ 2689860 h 3383280"/>
                        <a:gd name="connsiteX19" fmla="*/ 472440 w 548640"/>
                        <a:gd name="connsiteY19" fmla="*/ 2705100 h 3383280"/>
                        <a:gd name="connsiteX20" fmla="*/ 456723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72440 w 548640"/>
                        <a:gd name="connsiteY16" fmla="*/ 2804160 h 3383280"/>
                        <a:gd name="connsiteX17" fmla="*/ 243840 w 548640"/>
                        <a:gd name="connsiteY17" fmla="*/ 2819400 h 3383280"/>
                        <a:gd name="connsiteX18" fmla="*/ 243840 w 548640"/>
                        <a:gd name="connsiteY18" fmla="*/ 2689860 h 3383280"/>
                        <a:gd name="connsiteX19" fmla="*/ 467678 w 548640"/>
                        <a:gd name="connsiteY19" fmla="*/ 2705100 h 3383280"/>
                        <a:gd name="connsiteX20" fmla="*/ 456723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72440 w 548640"/>
                        <a:gd name="connsiteY16" fmla="*/ 2804160 h 3383280"/>
                        <a:gd name="connsiteX17" fmla="*/ 243840 w 548640"/>
                        <a:gd name="connsiteY17" fmla="*/ 2819400 h 3383280"/>
                        <a:gd name="connsiteX18" fmla="*/ 243840 w 548640"/>
                        <a:gd name="connsiteY18" fmla="*/ 2689860 h 3383280"/>
                        <a:gd name="connsiteX19" fmla="*/ 467678 w 548640"/>
                        <a:gd name="connsiteY19" fmla="*/ 2705100 h 3383280"/>
                        <a:gd name="connsiteX20" fmla="*/ 466248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72440 w 548640"/>
                        <a:gd name="connsiteY16" fmla="*/ 2804160 h 3383280"/>
                        <a:gd name="connsiteX17" fmla="*/ 243840 w 548640"/>
                        <a:gd name="connsiteY17" fmla="*/ 2819400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48627 w 548640"/>
                        <a:gd name="connsiteY16" fmla="*/ 2804160 h 3383280"/>
                        <a:gd name="connsiteX17" fmla="*/ 243840 w 548640"/>
                        <a:gd name="connsiteY17" fmla="*/ 2819400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72440 w 548640"/>
                        <a:gd name="connsiteY15" fmla="*/ 2895600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43840 w 548640"/>
                        <a:gd name="connsiteY14" fmla="*/ 2887980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28600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51460 w 548640"/>
                        <a:gd name="connsiteY25" fmla="*/ 2453640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66700 w 548640"/>
                        <a:gd name="connsiteY26" fmla="*/ 2354580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57200 w 548640"/>
                        <a:gd name="connsiteY27" fmla="*/ 2369820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57200 w 548640"/>
                        <a:gd name="connsiteY28" fmla="*/ 2240280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43840 w 548640"/>
                        <a:gd name="connsiteY29" fmla="*/ 2247900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66700 w 548640"/>
                        <a:gd name="connsiteY30" fmla="*/ 2186940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43840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1460 w 548640"/>
                        <a:gd name="connsiteY34" fmla="*/ 2011680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0060 w 548640"/>
                        <a:gd name="connsiteY35" fmla="*/ 2011680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64820 w 548640"/>
                        <a:gd name="connsiteY36" fmla="*/ 1897380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51460 w 548640"/>
                        <a:gd name="connsiteY37" fmla="*/ 1905000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52700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4508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43840 w 548640"/>
                        <a:gd name="connsiteY18" fmla="*/ 2689860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64820 w 548640"/>
                        <a:gd name="connsiteY11" fmla="*/ 3063240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43840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28600 w 548640"/>
                        <a:gd name="connsiteY6" fmla="*/ 3238500 h 3383280"/>
                        <a:gd name="connsiteX7" fmla="*/ 457200 w 548640"/>
                        <a:gd name="connsiteY7" fmla="*/ 3253740 h 3383280"/>
                        <a:gd name="connsiteX8" fmla="*/ 457200 w 548640"/>
                        <a:gd name="connsiteY8" fmla="*/ 3162300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57200 w 548640"/>
                        <a:gd name="connsiteY7" fmla="*/ 3253740 h 3383280"/>
                        <a:gd name="connsiteX8" fmla="*/ 457200 w 548640"/>
                        <a:gd name="connsiteY8" fmla="*/ 3162300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57200 w 548640"/>
                        <a:gd name="connsiteY8" fmla="*/ 3162300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57200 w 548640"/>
                        <a:gd name="connsiteY31" fmla="*/ 2186940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64820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64820 w 548640"/>
                        <a:gd name="connsiteY40" fmla="*/ 1722120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80060 w 548640"/>
                        <a:gd name="connsiteY39" fmla="*/ 1828800 h 3383280"/>
                        <a:gd name="connsiteX40" fmla="*/ 486251 w 548640"/>
                        <a:gd name="connsiteY40" fmla="*/ 1724501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66700 w 548640"/>
                        <a:gd name="connsiteY38" fmla="*/ 1821180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74320 w 548640"/>
                        <a:gd name="connsiteY42" fmla="*/ 160782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45920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87680 w 548640"/>
                        <a:gd name="connsiteY44" fmla="*/ 156210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97180 w 548640"/>
                        <a:gd name="connsiteY45" fmla="*/ 1531620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89560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518160 w 548640"/>
                        <a:gd name="connsiteY48" fmla="*/ 1341120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501491 w 548640"/>
                        <a:gd name="connsiteY48" fmla="*/ 1348263 h 3383280"/>
                        <a:gd name="connsiteX49" fmla="*/ 312420 w 548640"/>
                        <a:gd name="connsiteY49" fmla="*/ 1348740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501491 w 548640"/>
                        <a:gd name="connsiteY48" fmla="*/ 1348263 h 3383280"/>
                        <a:gd name="connsiteX49" fmla="*/ 279083 w 548640"/>
                        <a:gd name="connsiteY49" fmla="*/ 1355884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304800 w 548640"/>
                        <a:gd name="connsiteY50" fmla="*/ 1280160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495300 w 548640"/>
                        <a:gd name="connsiteY51" fmla="*/ 128778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495300 w 548640"/>
                        <a:gd name="connsiteY52" fmla="*/ 115824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7180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312420 w 548640"/>
                        <a:gd name="connsiteY58" fmla="*/ 883920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02920 w 548640"/>
                        <a:gd name="connsiteY59" fmla="*/ 891540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10540 w 548640"/>
                        <a:gd name="connsiteY60" fmla="*/ 800100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31971 w 548640"/>
                        <a:gd name="connsiteY60" fmla="*/ 769143 h 3383280"/>
                        <a:gd name="connsiteX61" fmla="*/ 297180 w 548640"/>
                        <a:gd name="connsiteY61" fmla="*/ 754380 h 3383280"/>
                        <a:gd name="connsiteX62" fmla="*/ 281940 w 548640"/>
                        <a:gd name="connsiteY62" fmla="*/ 678180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31971 w 548640"/>
                        <a:gd name="connsiteY60" fmla="*/ 769143 h 3383280"/>
                        <a:gd name="connsiteX61" fmla="*/ 297180 w 548640"/>
                        <a:gd name="connsiteY61" fmla="*/ 754380 h 3383280"/>
                        <a:gd name="connsiteX62" fmla="*/ 298609 w 548640"/>
                        <a:gd name="connsiteY62" fmla="*/ 671037 h 3383280"/>
                        <a:gd name="connsiteX63" fmla="*/ 541020 w 548640"/>
                        <a:gd name="connsiteY63" fmla="*/ 670560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31971 w 548640"/>
                        <a:gd name="connsiteY60" fmla="*/ 769143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297180 w 548640"/>
                        <a:gd name="connsiteY65" fmla="*/ 518160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25780 w 548640"/>
                        <a:gd name="connsiteY68" fmla="*/ 335280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2420 w 548640"/>
                        <a:gd name="connsiteY69" fmla="*/ 297180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7182 w 548640"/>
                        <a:gd name="connsiteY69" fmla="*/ 318611 h 3383280"/>
                        <a:gd name="connsiteX70" fmla="*/ 312420 w 548640"/>
                        <a:gd name="connsiteY70" fmla="*/ 198120 h 3383280"/>
                        <a:gd name="connsiteX71" fmla="*/ 541020 w 548640"/>
                        <a:gd name="connsiteY71" fmla="*/ 198120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7182 w 548640"/>
                        <a:gd name="connsiteY69" fmla="*/ 318611 h 3383280"/>
                        <a:gd name="connsiteX70" fmla="*/ 312420 w 548640"/>
                        <a:gd name="connsiteY70" fmla="*/ 198120 h 3383280"/>
                        <a:gd name="connsiteX71" fmla="*/ 541020 w 548640"/>
                        <a:gd name="connsiteY71" fmla="*/ 210026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7182 w 548640"/>
                        <a:gd name="connsiteY69" fmla="*/ 318611 h 3383280"/>
                        <a:gd name="connsiteX70" fmla="*/ 317182 w 548640"/>
                        <a:gd name="connsiteY70" fmla="*/ 207645 h 3383280"/>
                        <a:gd name="connsiteX71" fmla="*/ 541020 w 548640"/>
                        <a:gd name="connsiteY71" fmla="*/ 210026 h 3383280"/>
                        <a:gd name="connsiteX72" fmla="*/ 548640 w 548640"/>
                        <a:gd name="connsiteY72" fmla="*/ 10668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0040 w 548640"/>
                        <a:gd name="connsiteY4" fmla="*/ 13716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7182 w 548640"/>
                        <a:gd name="connsiteY69" fmla="*/ 318611 h 3383280"/>
                        <a:gd name="connsiteX70" fmla="*/ 317182 w 548640"/>
                        <a:gd name="connsiteY70" fmla="*/ 207645 h 3383280"/>
                        <a:gd name="connsiteX71" fmla="*/ 541020 w 548640"/>
                        <a:gd name="connsiteY71" fmla="*/ 210026 h 3383280"/>
                        <a:gd name="connsiteX72" fmla="*/ 541497 w 548640"/>
                        <a:gd name="connsiteY72" fmla="*/ 12573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2421 w 548640"/>
                        <a:gd name="connsiteY4" fmla="*/ 11811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7182 w 548640"/>
                        <a:gd name="connsiteY69" fmla="*/ 318611 h 3383280"/>
                        <a:gd name="connsiteX70" fmla="*/ 317182 w 548640"/>
                        <a:gd name="connsiteY70" fmla="*/ 207645 h 3383280"/>
                        <a:gd name="connsiteX71" fmla="*/ 541020 w 548640"/>
                        <a:gd name="connsiteY71" fmla="*/ 210026 h 3383280"/>
                        <a:gd name="connsiteX72" fmla="*/ 541497 w 548640"/>
                        <a:gd name="connsiteY72" fmla="*/ 12573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44780 h 3383280"/>
                        <a:gd name="connsiteX77" fmla="*/ 114300 w 548640"/>
                        <a:gd name="connsiteY77" fmla="*/ 129540 h 3383280"/>
                        <a:gd name="connsiteX78" fmla="*/ 129540 w 548640"/>
                        <a:gd name="connsiteY78" fmla="*/ 15240 h 3383280"/>
                        <a:gd name="connsiteX0" fmla="*/ 441960 w 548640"/>
                        <a:gd name="connsiteY0" fmla="*/ 3368040 h 3383280"/>
                        <a:gd name="connsiteX1" fmla="*/ 548640 w 548640"/>
                        <a:gd name="connsiteY1" fmla="*/ 15240 h 3383280"/>
                        <a:gd name="connsiteX2" fmla="*/ 7620 w 548640"/>
                        <a:gd name="connsiteY2" fmla="*/ 0 h 3383280"/>
                        <a:gd name="connsiteX3" fmla="*/ 0 w 548640"/>
                        <a:gd name="connsiteY3" fmla="*/ 137160 h 3383280"/>
                        <a:gd name="connsiteX4" fmla="*/ 322421 w 548640"/>
                        <a:gd name="connsiteY4" fmla="*/ 118110 h 3383280"/>
                        <a:gd name="connsiteX5" fmla="*/ 213360 w 548640"/>
                        <a:gd name="connsiteY5" fmla="*/ 3383280 h 3383280"/>
                        <a:gd name="connsiteX6" fmla="*/ 219075 w 548640"/>
                        <a:gd name="connsiteY6" fmla="*/ 3245644 h 3383280"/>
                        <a:gd name="connsiteX7" fmla="*/ 442913 w 548640"/>
                        <a:gd name="connsiteY7" fmla="*/ 3253740 h 3383280"/>
                        <a:gd name="connsiteX8" fmla="*/ 447675 w 548640"/>
                        <a:gd name="connsiteY8" fmla="*/ 3157537 h 3383280"/>
                        <a:gd name="connsiteX9" fmla="*/ 215265 w 548640"/>
                        <a:gd name="connsiteY9" fmla="*/ 3162300 h 3383280"/>
                        <a:gd name="connsiteX10" fmla="*/ 228600 w 548640"/>
                        <a:gd name="connsiteY10" fmla="*/ 3070860 h 3383280"/>
                        <a:gd name="connsiteX11" fmla="*/ 448151 w 548640"/>
                        <a:gd name="connsiteY11" fmla="*/ 3077528 h 3383280"/>
                        <a:gd name="connsiteX12" fmla="*/ 457200 w 548640"/>
                        <a:gd name="connsiteY12" fmla="*/ 2979420 h 3383280"/>
                        <a:gd name="connsiteX13" fmla="*/ 228600 w 548640"/>
                        <a:gd name="connsiteY13" fmla="*/ 2971800 h 3383280"/>
                        <a:gd name="connsiteX14" fmla="*/ 231934 w 548640"/>
                        <a:gd name="connsiteY14" fmla="*/ 2885599 h 3383280"/>
                        <a:gd name="connsiteX15" fmla="*/ 448627 w 548640"/>
                        <a:gd name="connsiteY15" fmla="*/ 2902744 h 3383280"/>
                        <a:gd name="connsiteX16" fmla="*/ 448627 w 548640"/>
                        <a:gd name="connsiteY16" fmla="*/ 2804160 h 3383280"/>
                        <a:gd name="connsiteX17" fmla="*/ 231934 w 548640"/>
                        <a:gd name="connsiteY17" fmla="*/ 2807494 h 3383280"/>
                        <a:gd name="connsiteX18" fmla="*/ 236696 w 548640"/>
                        <a:gd name="connsiteY18" fmla="*/ 2697004 h 3383280"/>
                        <a:gd name="connsiteX19" fmla="*/ 462916 w 548640"/>
                        <a:gd name="connsiteY19" fmla="*/ 2707482 h 3383280"/>
                        <a:gd name="connsiteX20" fmla="*/ 466248 w 548640"/>
                        <a:gd name="connsiteY20" fmla="*/ 2627948 h 3383280"/>
                        <a:gd name="connsiteX21" fmla="*/ 242888 w 548640"/>
                        <a:gd name="connsiteY21" fmla="*/ 2621280 h 3383280"/>
                        <a:gd name="connsiteX22" fmla="*/ 243840 w 548640"/>
                        <a:gd name="connsiteY22" fmla="*/ 2526030 h 3383280"/>
                        <a:gd name="connsiteX23" fmla="*/ 472440 w 548640"/>
                        <a:gd name="connsiteY23" fmla="*/ 2526506 h 3383280"/>
                        <a:gd name="connsiteX24" fmla="*/ 472440 w 548640"/>
                        <a:gd name="connsiteY24" fmla="*/ 2438400 h 3383280"/>
                        <a:gd name="connsiteX25" fmla="*/ 241935 w 548640"/>
                        <a:gd name="connsiteY25" fmla="*/ 2444115 h 3383280"/>
                        <a:gd name="connsiteX26" fmla="*/ 247650 w 548640"/>
                        <a:gd name="connsiteY26" fmla="*/ 2347436 h 3383280"/>
                        <a:gd name="connsiteX27" fmla="*/ 478631 w 548640"/>
                        <a:gd name="connsiteY27" fmla="*/ 2360295 h 3383280"/>
                        <a:gd name="connsiteX28" fmla="*/ 476250 w 548640"/>
                        <a:gd name="connsiteY28" fmla="*/ 2266474 h 3383280"/>
                        <a:gd name="connsiteX29" fmla="*/ 250984 w 548640"/>
                        <a:gd name="connsiteY29" fmla="*/ 2255044 h 3383280"/>
                        <a:gd name="connsiteX30" fmla="*/ 250032 w 548640"/>
                        <a:gd name="connsiteY30" fmla="*/ 2175034 h 3383280"/>
                        <a:gd name="connsiteX31" fmla="*/ 476250 w 548640"/>
                        <a:gd name="connsiteY31" fmla="*/ 2191702 h 3383280"/>
                        <a:gd name="connsiteX32" fmla="*/ 481489 w 548640"/>
                        <a:gd name="connsiteY32" fmla="*/ 2087880 h 3383280"/>
                        <a:gd name="connsiteX33" fmla="*/ 255747 w 548640"/>
                        <a:gd name="connsiteY33" fmla="*/ 2072640 h 3383280"/>
                        <a:gd name="connsiteX34" fmla="*/ 256222 w 548640"/>
                        <a:gd name="connsiteY34" fmla="*/ 1990249 h 3383280"/>
                        <a:gd name="connsiteX35" fmla="*/ 482441 w 548640"/>
                        <a:gd name="connsiteY35" fmla="*/ 1997392 h 3383280"/>
                        <a:gd name="connsiteX36" fmla="*/ 479107 w 548640"/>
                        <a:gd name="connsiteY36" fmla="*/ 1902142 h 3383280"/>
                        <a:gd name="connsiteX37" fmla="*/ 260985 w 548640"/>
                        <a:gd name="connsiteY37" fmla="*/ 1900237 h 3383280"/>
                        <a:gd name="connsiteX38" fmla="*/ 271462 w 548640"/>
                        <a:gd name="connsiteY38" fmla="*/ 1804512 h 3383280"/>
                        <a:gd name="connsiteX39" fmla="*/ 491967 w 548640"/>
                        <a:gd name="connsiteY39" fmla="*/ 1814512 h 3383280"/>
                        <a:gd name="connsiteX40" fmla="*/ 486251 w 548640"/>
                        <a:gd name="connsiteY40" fmla="*/ 1724501 h 3383280"/>
                        <a:gd name="connsiteX41" fmla="*/ 274320 w 548640"/>
                        <a:gd name="connsiteY41" fmla="*/ 1722120 h 3383280"/>
                        <a:gd name="connsiteX42" fmla="*/ 269558 w 548640"/>
                        <a:gd name="connsiteY42" fmla="*/ 1626870 h 3383280"/>
                        <a:gd name="connsiteX43" fmla="*/ 495300 w 548640"/>
                        <a:gd name="connsiteY43" fmla="*/ 1636395 h 3383280"/>
                        <a:gd name="connsiteX44" fmla="*/ 494824 w 548640"/>
                        <a:gd name="connsiteY44" fmla="*/ 1543050 h 3383280"/>
                        <a:gd name="connsiteX45" fmla="*/ 275749 w 548640"/>
                        <a:gd name="connsiteY45" fmla="*/ 1545907 h 3383280"/>
                        <a:gd name="connsiteX46" fmla="*/ 275272 w 548640"/>
                        <a:gd name="connsiteY46" fmla="*/ 1447800 h 3383280"/>
                        <a:gd name="connsiteX47" fmla="*/ 502920 w 548640"/>
                        <a:gd name="connsiteY47" fmla="*/ 1455420 h 3383280"/>
                        <a:gd name="connsiteX48" fmla="*/ 499110 w 548640"/>
                        <a:gd name="connsiteY48" fmla="*/ 1364931 h 3383280"/>
                        <a:gd name="connsiteX49" fmla="*/ 279083 w 548640"/>
                        <a:gd name="connsiteY49" fmla="*/ 1355884 h 3383280"/>
                        <a:gd name="connsiteX50" fmla="*/ 288131 w 548640"/>
                        <a:gd name="connsiteY50" fmla="*/ 1270635 h 3383280"/>
                        <a:gd name="connsiteX51" fmla="*/ 509588 w 548640"/>
                        <a:gd name="connsiteY51" fmla="*/ 1268730 h 3383280"/>
                        <a:gd name="connsiteX52" fmla="*/ 507206 w 548640"/>
                        <a:gd name="connsiteY52" fmla="*/ 1177290 h 3383280"/>
                        <a:gd name="connsiteX53" fmla="*/ 289560 w 548640"/>
                        <a:gd name="connsiteY53" fmla="*/ 1173480 h 3383280"/>
                        <a:gd name="connsiteX54" fmla="*/ 292418 w 548640"/>
                        <a:gd name="connsiteY54" fmla="*/ 1082040 h 3383280"/>
                        <a:gd name="connsiteX55" fmla="*/ 510540 w 548640"/>
                        <a:gd name="connsiteY55" fmla="*/ 1089660 h 3383280"/>
                        <a:gd name="connsiteX56" fmla="*/ 510540 w 548640"/>
                        <a:gd name="connsiteY56" fmla="*/ 1005840 h 3383280"/>
                        <a:gd name="connsiteX57" fmla="*/ 297180 w 548640"/>
                        <a:gd name="connsiteY57" fmla="*/ 998220 h 3383280"/>
                        <a:gd name="connsiteX58" fmla="*/ 290989 w 548640"/>
                        <a:gd name="connsiteY58" fmla="*/ 886301 h 3383280"/>
                        <a:gd name="connsiteX59" fmla="*/ 519588 w 548640"/>
                        <a:gd name="connsiteY59" fmla="*/ 896302 h 3383280"/>
                        <a:gd name="connsiteX60" fmla="*/ 524827 w 548640"/>
                        <a:gd name="connsiteY60" fmla="*/ 771524 h 3383280"/>
                        <a:gd name="connsiteX61" fmla="*/ 297180 w 548640"/>
                        <a:gd name="connsiteY61" fmla="*/ 754380 h 3383280"/>
                        <a:gd name="connsiteX62" fmla="*/ 298609 w 548640"/>
                        <a:gd name="connsiteY62" fmla="*/ 671037 h 3383280"/>
                        <a:gd name="connsiteX63" fmla="*/ 524351 w 548640"/>
                        <a:gd name="connsiteY63" fmla="*/ 677704 h 3383280"/>
                        <a:gd name="connsiteX64" fmla="*/ 533400 w 548640"/>
                        <a:gd name="connsiteY64" fmla="*/ 525780 h 3383280"/>
                        <a:gd name="connsiteX65" fmla="*/ 306705 w 548640"/>
                        <a:gd name="connsiteY65" fmla="*/ 515779 h 3383280"/>
                        <a:gd name="connsiteX66" fmla="*/ 304800 w 548640"/>
                        <a:gd name="connsiteY66" fmla="*/ 419100 h 3383280"/>
                        <a:gd name="connsiteX67" fmla="*/ 533400 w 548640"/>
                        <a:gd name="connsiteY67" fmla="*/ 434340 h 3383280"/>
                        <a:gd name="connsiteX68" fmla="*/ 540067 w 548640"/>
                        <a:gd name="connsiteY68" fmla="*/ 328137 h 3383280"/>
                        <a:gd name="connsiteX69" fmla="*/ 317182 w 548640"/>
                        <a:gd name="connsiteY69" fmla="*/ 318611 h 3383280"/>
                        <a:gd name="connsiteX70" fmla="*/ 317182 w 548640"/>
                        <a:gd name="connsiteY70" fmla="*/ 207645 h 3383280"/>
                        <a:gd name="connsiteX71" fmla="*/ 541020 w 548640"/>
                        <a:gd name="connsiteY71" fmla="*/ 210026 h 3383280"/>
                        <a:gd name="connsiteX72" fmla="*/ 541497 w 548640"/>
                        <a:gd name="connsiteY72" fmla="*/ 125730 h 3383280"/>
                        <a:gd name="connsiteX73" fmla="*/ 304800 w 548640"/>
                        <a:gd name="connsiteY73" fmla="*/ 129540 h 3383280"/>
                        <a:gd name="connsiteX74" fmla="*/ 320040 w 548640"/>
                        <a:gd name="connsiteY74" fmla="*/ 7620 h 3383280"/>
                        <a:gd name="connsiteX75" fmla="*/ 205740 w 548640"/>
                        <a:gd name="connsiteY75" fmla="*/ 0 h 3383280"/>
                        <a:gd name="connsiteX76" fmla="*/ 213360 w 548640"/>
                        <a:gd name="connsiteY76" fmla="*/ 120967 h 3383280"/>
                        <a:gd name="connsiteX77" fmla="*/ 114300 w 548640"/>
                        <a:gd name="connsiteY77" fmla="*/ 129540 h 3383280"/>
                        <a:gd name="connsiteX78" fmla="*/ 129540 w 548640"/>
                        <a:gd name="connsiteY78" fmla="*/ 15240 h 3383280"/>
                        <a:gd name="connsiteX0" fmla="*/ 444342 w 551022"/>
                        <a:gd name="connsiteY0" fmla="*/ 3368040 h 3383280"/>
                        <a:gd name="connsiteX1" fmla="*/ 551022 w 551022"/>
                        <a:gd name="connsiteY1" fmla="*/ 15240 h 3383280"/>
                        <a:gd name="connsiteX2" fmla="*/ 10002 w 551022"/>
                        <a:gd name="connsiteY2" fmla="*/ 0 h 3383280"/>
                        <a:gd name="connsiteX3" fmla="*/ 0 w 551022"/>
                        <a:gd name="connsiteY3" fmla="*/ 113347 h 3383280"/>
                        <a:gd name="connsiteX4" fmla="*/ 324803 w 551022"/>
                        <a:gd name="connsiteY4" fmla="*/ 118110 h 3383280"/>
                        <a:gd name="connsiteX5" fmla="*/ 215742 w 551022"/>
                        <a:gd name="connsiteY5" fmla="*/ 3383280 h 3383280"/>
                        <a:gd name="connsiteX6" fmla="*/ 221457 w 551022"/>
                        <a:gd name="connsiteY6" fmla="*/ 3245644 h 3383280"/>
                        <a:gd name="connsiteX7" fmla="*/ 445295 w 551022"/>
                        <a:gd name="connsiteY7" fmla="*/ 3253740 h 3383280"/>
                        <a:gd name="connsiteX8" fmla="*/ 450057 w 551022"/>
                        <a:gd name="connsiteY8" fmla="*/ 3157537 h 3383280"/>
                        <a:gd name="connsiteX9" fmla="*/ 217647 w 551022"/>
                        <a:gd name="connsiteY9" fmla="*/ 3162300 h 3383280"/>
                        <a:gd name="connsiteX10" fmla="*/ 230982 w 551022"/>
                        <a:gd name="connsiteY10" fmla="*/ 3070860 h 3383280"/>
                        <a:gd name="connsiteX11" fmla="*/ 450533 w 551022"/>
                        <a:gd name="connsiteY11" fmla="*/ 3077528 h 3383280"/>
                        <a:gd name="connsiteX12" fmla="*/ 459582 w 551022"/>
                        <a:gd name="connsiteY12" fmla="*/ 2979420 h 3383280"/>
                        <a:gd name="connsiteX13" fmla="*/ 230982 w 551022"/>
                        <a:gd name="connsiteY13" fmla="*/ 2971800 h 3383280"/>
                        <a:gd name="connsiteX14" fmla="*/ 234316 w 551022"/>
                        <a:gd name="connsiteY14" fmla="*/ 2885599 h 3383280"/>
                        <a:gd name="connsiteX15" fmla="*/ 451009 w 551022"/>
                        <a:gd name="connsiteY15" fmla="*/ 2902744 h 3383280"/>
                        <a:gd name="connsiteX16" fmla="*/ 451009 w 551022"/>
                        <a:gd name="connsiteY16" fmla="*/ 2804160 h 3383280"/>
                        <a:gd name="connsiteX17" fmla="*/ 234316 w 551022"/>
                        <a:gd name="connsiteY17" fmla="*/ 2807494 h 3383280"/>
                        <a:gd name="connsiteX18" fmla="*/ 239078 w 551022"/>
                        <a:gd name="connsiteY18" fmla="*/ 2697004 h 3383280"/>
                        <a:gd name="connsiteX19" fmla="*/ 465298 w 551022"/>
                        <a:gd name="connsiteY19" fmla="*/ 2707482 h 3383280"/>
                        <a:gd name="connsiteX20" fmla="*/ 468630 w 551022"/>
                        <a:gd name="connsiteY20" fmla="*/ 2627948 h 3383280"/>
                        <a:gd name="connsiteX21" fmla="*/ 245270 w 551022"/>
                        <a:gd name="connsiteY21" fmla="*/ 2621280 h 3383280"/>
                        <a:gd name="connsiteX22" fmla="*/ 246222 w 551022"/>
                        <a:gd name="connsiteY22" fmla="*/ 2526030 h 3383280"/>
                        <a:gd name="connsiteX23" fmla="*/ 474822 w 551022"/>
                        <a:gd name="connsiteY23" fmla="*/ 2526506 h 3383280"/>
                        <a:gd name="connsiteX24" fmla="*/ 474822 w 551022"/>
                        <a:gd name="connsiteY24" fmla="*/ 2438400 h 3383280"/>
                        <a:gd name="connsiteX25" fmla="*/ 244317 w 551022"/>
                        <a:gd name="connsiteY25" fmla="*/ 2444115 h 3383280"/>
                        <a:gd name="connsiteX26" fmla="*/ 250032 w 551022"/>
                        <a:gd name="connsiteY26" fmla="*/ 2347436 h 3383280"/>
                        <a:gd name="connsiteX27" fmla="*/ 481013 w 551022"/>
                        <a:gd name="connsiteY27" fmla="*/ 2360295 h 3383280"/>
                        <a:gd name="connsiteX28" fmla="*/ 478632 w 551022"/>
                        <a:gd name="connsiteY28" fmla="*/ 2266474 h 3383280"/>
                        <a:gd name="connsiteX29" fmla="*/ 253366 w 551022"/>
                        <a:gd name="connsiteY29" fmla="*/ 2255044 h 3383280"/>
                        <a:gd name="connsiteX30" fmla="*/ 252414 w 551022"/>
                        <a:gd name="connsiteY30" fmla="*/ 2175034 h 3383280"/>
                        <a:gd name="connsiteX31" fmla="*/ 478632 w 551022"/>
                        <a:gd name="connsiteY31" fmla="*/ 2191702 h 3383280"/>
                        <a:gd name="connsiteX32" fmla="*/ 483871 w 551022"/>
                        <a:gd name="connsiteY32" fmla="*/ 2087880 h 3383280"/>
                        <a:gd name="connsiteX33" fmla="*/ 258129 w 551022"/>
                        <a:gd name="connsiteY33" fmla="*/ 2072640 h 3383280"/>
                        <a:gd name="connsiteX34" fmla="*/ 258604 w 551022"/>
                        <a:gd name="connsiteY34" fmla="*/ 1990249 h 3383280"/>
                        <a:gd name="connsiteX35" fmla="*/ 484823 w 551022"/>
                        <a:gd name="connsiteY35" fmla="*/ 1997392 h 3383280"/>
                        <a:gd name="connsiteX36" fmla="*/ 481489 w 551022"/>
                        <a:gd name="connsiteY36" fmla="*/ 1902142 h 3383280"/>
                        <a:gd name="connsiteX37" fmla="*/ 263367 w 551022"/>
                        <a:gd name="connsiteY37" fmla="*/ 1900237 h 3383280"/>
                        <a:gd name="connsiteX38" fmla="*/ 273844 w 551022"/>
                        <a:gd name="connsiteY38" fmla="*/ 1804512 h 3383280"/>
                        <a:gd name="connsiteX39" fmla="*/ 494349 w 551022"/>
                        <a:gd name="connsiteY39" fmla="*/ 1814512 h 3383280"/>
                        <a:gd name="connsiteX40" fmla="*/ 488633 w 551022"/>
                        <a:gd name="connsiteY40" fmla="*/ 1724501 h 3383280"/>
                        <a:gd name="connsiteX41" fmla="*/ 276702 w 551022"/>
                        <a:gd name="connsiteY41" fmla="*/ 1722120 h 3383280"/>
                        <a:gd name="connsiteX42" fmla="*/ 271940 w 551022"/>
                        <a:gd name="connsiteY42" fmla="*/ 1626870 h 3383280"/>
                        <a:gd name="connsiteX43" fmla="*/ 497682 w 551022"/>
                        <a:gd name="connsiteY43" fmla="*/ 1636395 h 3383280"/>
                        <a:gd name="connsiteX44" fmla="*/ 497206 w 551022"/>
                        <a:gd name="connsiteY44" fmla="*/ 1543050 h 3383280"/>
                        <a:gd name="connsiteX45" fmla="*/ 278131 w 551022"/>
                        <a:gd name="connsiteY45" fmla="*/ 1545907 h 3383280"/>
                        <a:gd name="connsiteX46" fmla="*/ 277654 w 551022"/>
                        <a:gd name="connsiteY46" fmla="*/ 1447800 h 3383280"/>
                        <a:gd name="connsiteX47" fmla="*/ 505302 w 551022"/>
                        <a:gd name="connsiteY47" fmla="*/ 1455420 h 3383280"/>
                        <a:gd name="connsiteX48" fmla="*/ 501492 w 551022"/>
                        <a:gd name="connsiteY48" fmla="*/ 1364931 h 3383280"/>
                        <a:gd name="connsiteX49" fmla="*/ 281465 w 551022"/>
                        <a:gd name="connsiteY49" fmla="*/ 1355884 h 3383280"/>
                        <a:gd name="connsiteX50" fmla="*/ 290513 w 551022"/>
                        <a:gd name="connsiteY50" fmla="*/ 1270635 h 3383280"/>
                        <a:gd name="connsiteX51" fmla="*/ 511970 w 551022"/>
                        <a:gd name="connsiteY51" fmla="*/ 1268730 h 3383280"/>
                        <a:gd name="connsiteX52" fmla="*/ 509588 w 551022"/>
                        <a:gd name="connsiteY52" fmla="*/ 1177290 h 3383280"/>
                        <a:gd name="connsiteX53" fmla="*/ 291942 w 551022"/>
                        <a:gd name="connsiteY53" fmla="*/ 1173480 h 3383280"/>
                        <a:gd name="connsiteX54" fmla="*/ 294800 w 551022"/>
                        <a:gd name="connsiteY54" fmla="*/ 1082040 h 3383280"/>
                        <a:gd name="connsiteX55" fmla="*/ 512922 w 551022"/>
                        <a:gd name="connsiteY55" fmla="*/ 1089660 h 3383280"/>
                        <a:gd name="connsiteX56" fmla="*/ 512922 w 551022"/>
                        <a:gd name="connsiteY56" fmla="*/ 1005840 h 3383280"/>
                        <a:gd name="connsiteX57" fmla="*/ 299562 w 551022"/>
                        <a:gd name="connsiteY57" fmla="*/ 998220 h 3383280"/>
                        <a:gd name="connsiteX58" fmla="*/ 293371 w 551022"/>
                        <a:gd name="connsiteY58" fmla="*/ 886301 h 3383280"/>
                        <a:gd name="connsiteX59" fmla="*/ 521970 w 551022"/>
                        <a:gd name="connsiteY59" fmla="*/ 896302 h 3383280"/>
                        <a:gd name="connsiteX60" fmla="*/ 527209 w 551022"/>
                        <a:gd name="connsiteY60" fmla="*/ 771524 h 3383280"/>
                        <a:gd name="connsiteX61" fmla="*/ 299562 w 551022"/>
                        <a:gd name="connsiteY61" fmla="*/ 754380 h 3383280"/>
                        <a:gd name="connsiteX62" fmla="*/ 300991 w 551022"/>
                        <a:gd name="connsiteY62" fmla="*/ 671037 h 3383280"/>
                        <a:gd name="connsiteX63" fmla="*/ 526733 w 551022"/>
                        <a:gd name="connsiteY63" fmla="*/ 677704 h 3383280"/>
                        <a:gd name="connsiteX64" fmla="*/ 535782 w 551022"/>
                        <a:gd name="connsiteY64" fmla="*/ 525780 h 3383280"/>
                        <a:gd name="connsiteX65" fmla="*/ 309087 w 551022"/>
                        <a:gd name="connsiteY65" fmla="*/ 515779 h 3383280"/>
                        <a:gd name="connsiteX66" fmla="*/ 307182 w 551022"/>
                        <a:gd name="connsiteY66" fmla="*/ 419100 h 3383280"/>
                        <a:gd name="connsiteX67" fmla="*/ 535782 w 551022"/>
                        <a:gd name="connsiteY67" fmla="*/ 434340 h 3383280"/>
                        <a:gd name="connsiteX68" fmla="*/ 542449 w 551022"/>
                        <a:gd name="connsiteY68" fmla="*/ 328137 h 3383280"/>
                        <a:gd name="connsiteX69" fmla="*/ 319564 w 551022"/>
                        <a:gd name="connsiteY69" fmla="*/ 318611 h 3383280"/>
                        <a:gd name="connsiteX70" fmla="*/ 319564 w 551022"/>
                        <a:gd name="connsiteY70" fmla="*/ 207645 h 3383280"/>
                        <a:gd name="connsiteX71" fmla="*/ 543402 w 551022"/>
                        <a:gd name="connsiteY71" fmla="*/ 210026 h 3383280"/>
                        <a:gd name="connsiteX72" fmla="*/ 543879 w 551022"/>
                        <a:gd name="connsiteY72" fmla="*/ 125730 h 3383280"/>
                        <a:gd name="connsiteX73" fmla="*/ 307182 w 551022"/>
                        <a:gd name="connsiteY73" fmla="*/ 129540 h 3383280"/>
                        <a:gd name="connsiteX74" fmla="*/ 322422 w 551022"/>
                        <a:gd name="connsiteY74" fmla="*/ 7620 h 3383280"/>
                        <a:gd name="connsiteX75" fmla="*/ 208122 w 551022"/>
                        <a:gd name="connsiteY75" fmla="*/ 0 h 3383280"/>
                        <a:gd name="connsiteX76" fmla="*/ 215742 w 551022"/>
                        <a:gd name="connsiteY76" fmla="*/ 120967 h 3383280"/>
                        <a:gd name="connsiteX77" fmla="*/ 116682 w 551022"/>
                        <a:gd name="connsiteY77" fmla="*/ 129540 h 3383280"/>
                        <a:gd name="connsiteX78" fmla="*/ 131922 w 551022"/>
                        <a:gd name="connsiteY78" fmla="*/ 15240 h 3383280"/>
                        <a:gd name="connsiteX0" fmla="*/ 444342 w 551022"/>
                        <a:gd name="connsiteY0" fmla="*/ 3368040 h 3383280"/>
                        <a:gd name="connsiteX1" fmla="*/ 551022 w 551022"/>
                        <a:gd name="connsiteY1" fmla="*/ 15240 h 3383280"/>
                        <a:gd name="connsiteX2" fmla="*/ 10002 w 551022"/>
                        <a:gd name="connsiteY2" fmla="*/ 0 h 3383280"/>
                        <a:gd name="connsiteX3" fmla="*/ 0 w 551022"/>
                        <a:gd name="connsiteY3" fmla="*/ 113347 h 3383280"/>
                        <a:gd name="connsiteX4" fmla="*/ 324803 w 551022"/>
                        <a:gd name="connsiteY4" fmla="*/ 118110 h 3383280"/>
                        <a:gd name="connsiteX5" fmla="*/ 215742 w 551022"/>
                        <a:gd name="connsiteY5" fmla="*/ 3383280 h 3383280"/>
                        <a:gd name="connsiteX6" fmla="*/ 221457 w 551022"/>
                        <a:gd name="connsiteY6" fmla="*/ 3245644 h 3383280"/>
                        <a:gd name="connsiteX7" fmla="*/ 445295 w 551022"/>
                        <a:gd name="connsiteY7" fmla="*/ 3253740 h 3383280"/>
                        <a:gd name="connsiteX8" fmla="*/ 450057 w 551022"/>
                        <a:gd name="connsiteY8" fmla="*/ 3157537 h 3383280"/>
                        <a:gd name="connsiteX9" fmla="*/ 217647 w 551022"/>
                        <a:gd name="connsiteY9" fmla="*/ 3162300 h 3383280"/>
                        <a:gd name="connsiteX10" fmla="*/ 230982 w 551022"/>
                        <a:gd name="connsiteY10" fmla="*/ 3070860 h 3383280"/>
                        <a:gd name="connsiteX11" fmla="*/ 450533 w 551022"/>
                        <a:gd name="connsiteY11" fmla="*/ 3077528 h 3383280"/>
                        <a:gd name="connsiteX12" fmla="*/ 459582 w 551022"/>
                        <a:gd name="connsiteY12" fmla="*/ 2979420 h 3383280"/>
                        <a:gd name="connsiteX13" fmla="*/ 230982 w 551022"/>
                        <a:gd name="connsiteY13" fmla="*/ 2971800 h 3383280"/>
                        <a:gd name="connsiteX14" fmla="*/ 234316 w 551022"/>
                        <a:gd name="connsiteY14" fmla="*/ 2885599 h 3383280"/>
                        <a:gd name="connsiteX15" fmla="*/ 451009 w 551022"/>
                        <a:gd name="connsiteY15" fmla="*/ 2902744 h 3383280"/>
                        <a:gd name="connsiteX16" fmla="*/ 451009 w 551022"/>
                        <a:gd name="connsiteY16" fmla="*/ 2804160 h 3383280"/>
                        <a:gd name="connsiteX17" fmla="*/ 234316 w 551022"/>
                        <a:gd name="connsiteY17" fmla="*/ 2807494 h 3383280"/>
                        <a:gd name="connsiteX18" fmla="*/ 239078 w 551022"/>
                        <a:gd name="connsiteY18" fmla="*/ 2697004 h 3383280"/>
                        <a:gd name="connsiteX19" fmla="*/ 465298 w 551022"/>
                        <a:gd name="connsiteY19" fmla="*/ 2707482 h 3383280"/>
                        <a:gd name="connsiteX20" fmla="*/ 468630 w 551022"/>
                        <a:gd name="connsiteY20" fmla="*/ 2627948 h 3383280"/>
                        <a:gd name="connsiteX21" fmla="*/ 245270 w 551022"/>
                        <a:gd name="connsiteY21" fmla="*/ 2621280 h 3383280"/>
                        <a:gd name="connsiteX22" fmla="*/ 246222 w 551022"/>
                        <a:gd name="connsiteY22" fmla="*/ 2526030 h 3383280"/>
                        <a:gd name="connsiteX23" fmla="*/ 474822 w 551022"/>
                        <a:gd name="connsiteY23" fmla="*/ 2526506 h 3383280"/>
                        <a:gd name="connsiteX24" fmla="*/ 474822 w 551022"/>
                        <a:gd name="connsiteY24" fmla="*/ 2438400 h 3383280"/>
                        <a:gd name="connsiteX25" fmla="*/ 244317 w 551022"/>
                        <a:gd name="connsiteY25" fmla="*/ 2444115 h 3383280"/>
                        <a:gd name="connsiteX26" fmla="*/ 250032 w 551022"/>
                        <a:gd name="connsiteY26" fmla="*/ 2347436 h 3383280"/>
                        <a:gd name="connsiteX27" fmla="*/ 481013 w 551022"/>
                        <a:gd name="connsiteY27" fmla="*/ 2360295 h 3383280"/>
                        <a:gd name="connsiteX28" fmla="*/ 478632 w 551022"/>
                        <a:gd name="connsiteY28" fmla="*/ 2266474 h 3383280"/>
                        <a:gd name="connsiteX29" fmla="*/ 253366 w 551022"/>
                        <a:gd name="connsiteY29" fmla="*/ 2255044 h 3383280"/>
                        <a:gd name="connsiteX30" fmla="*/ 252414 w 551022"/>
                        <a:gd name="connsiteY30" fmla="*/ 2175034 h 3383280"/>
                        <a:gd name="connsiteX31" fmla="*/ 478632 w 551022"/>
                        <a:gd name="connsiteY31" fmla="*/ 2191702 h 3383280"/>
                        <a:gd name="connsiteX32" fmla="*/ 483871 w 551022"/>
                        <a:gd name="connsiteY32" fmla="*/ 2087880 h 3383280"/>
                        <a:gd name="connsiteX33" fmla="*/ 258129 w 551022"/>
                        <a:gd name="connsiteY33" fmla="*/ 2072640 h 3383280"/>
                        <a:gd name="connsiteX34" fmla="*/ 258604 w 551022"/>
                        <a:gd name="connsiteY34" fmla="*/ 1990249 h 3383280"/>
                        <a:gd name="connsiteX35" fmla="*/ 484823 w 551022"/>
                        <a:gd name="connsiteY35" fmla="*/ 1997392 h 3383280"/>
                        <a:gd name="connsiteX36" fmla="*/ 481489 w 551022"/>
                        <a:gd name="connsiteY36" fmla="*/ 1902142 h 3383280"/>
                        <a:gd name="connsiteX37" fmla="*/ 263367 w 551022"/>
                        <a:gd name="connsiteY37" fmla="*/ 1900237 h 3383280"/>
                        <a:gd name="connsiteX38" fmla="*/ 273844 w 551022"/>
                        <a:gd name="connsiteY38" fmla="*/ 1804512 h 3383280"/>
                        <a:gd name="connsiteX39" fmla="*/ 494349 w 551022"/>
                        <a:gd name="connsiteY39" fmla="*/ 1814512 h 3383280"/>
                        <a:gd name="connsiteX40" fmla="*/ 488633 w 551022"/>
                        <a:gd name="connsiteY40" fmla="*/ 1724501 h 3383280"/>
                        <a:gd name="connsiteX41" fmla="*/ 276702 w 551022"/>
                        <a:gd name="connsiteY41" fmla="*/ 1722120 h 3383280"/>
                        <a:gd name="connsiteX42" fmla="*/ 271940 w 551022"/>
                        <a:gd name="connsiteY42" fmla="*/ 1626870 h 3383280"/>
                        <a:gd name="connsiteX43" fmla="*/ 497682 w 551022"/>
                        <a:gd name="connsiteY43" fmla="*/ 1636395 h 3383280"/>
                        <a:gd name="connsiteX44" fmla="*/ 497206 w 551022"/>
                        <a:gd name="connsiteY44" fmla="*/ 1543050 h 3383280"/>
                        <a:gd name="connsiteX45" fmla="*/ 278131 w 551022"/>
                        <a:gd name="connsiteY45" fmla="*/ 1545907 h 3383280"/>
                        <a:gd name="connsiteX46" fmla="*/ 277654 w 551022"/>
                        <a:gd name="connsiteY46" fmla="*/ 1447800 h 3383280"/>
                        <a:gd name="connsiteX47" fmla="*/ 505302 w 551022"/>
                        <a:gd name="connsiteY47" fmla="*/ 1455420 h 3383280"/>
                        <a:gd name="connsiteX48" fmla="*/ 501492 w 551022"/>
                        <a:gd name="connsiteY48" fmla="*/ 1364931 h 3383280"/>
                        <a:gd name="connsiteX49" fmla="*/ 281465 w 551022"/>
                        <a:gd name="connsiteY49" fmla="*/ 1355884 h 3383280"/>
                        <a:gd name="connsiteX50" fmla="*/ 290513 w 551022"/>
                        <a:gd name="connsiteY50" fmla="*/ 1270635 h 3383280"/>
                        <a:gd name="connsiteX51" fmla="*/ 511970 w 551022"/>
                        <a:gd name="connsiteY51" fmla="*/ 1268730 h 3383280"/>
                        <a:gd name="connsiteX52" fmla="*/ 509588 w 551022"/>
                        <a:gd name="connsiteY52" fmla="*/ 1177290 h 3383280"/>
                        <a:gd name="connsiteX53" fmla="*/ 291942 w 551022"/>
                        <a:gd name="connsiteY53" fmla="*/ 1173480 h 3383280"/>
                        <a:gd name="connsiteX54" fmla="*/ 294800 w 551022"/>
                        <a:gd name="connsiteY54" fmla="*/ 1082040 h 3383280"/>
                        <a:gd name="connsiteX55" fmla="*/ 512922 w 551022"/>
                        <a:gd name="connsiteY55" fmla="*/ 1089660 h 3383280"/>
                        <a:gd name="connsiteX56" fmla="*/ 512922 w 551022"/>
                        <a:gd name="connsiteY56" fmla="*/ 1005840 h 3383280"/>
                        <a:gd name="connsiteX57" fmla="*/ 299562 w 551022"/>
                        <a:gd name="connsiteY57" fmla="*/ 998220 h 3383280"/>
                        <a:gd name="connsiteX58" fmla="*/ 293371 w 551022"/>
                        <a:gd name="connsiteY58" fmla="*/ 886301 h 3383280"/>
                        <a:gd name="connsiteX59" fmla="*/ 521970 w 551022"/>
                        <a:gd name="connsiteY59" fmla="*/ 896302 h 3383280"/>
                        <a:gd name="connsiteX60" fmla="*/ 527209 w 551022"/>
                        <a:gd name="connsiteY60" fmla="*/ 771524 h 3383280"/>
                        <a:gd name="connsiteX61" fmla="*/ 299562 w 551022"/>
                        <a:gd name="connsiteY61" fmla="*/ 754380 h 3383280"/>
                        <a:gd name="connsiteX62" fmla="*/ 300991 w 551022"/>
                        <a:gd name="connsiteY62" fmla="*/ 671037 h 3383280"/>
                        <a:gd name="connsiteX63" fmla="*/ 526733 w 551022"/>
                        <a:gd name="connsiteY63" fmla="*/ 677704 h 3383280"/>
                        <a:gd name="connsiteX64" fmla="*/ 535782 w 551022"/>
                        <a:gd name="connsiteY64" fmla="*/ 525780 h 3383280"/>
                        <a:gd name="connsiteX65" fmla="*/ 309087 w 551022"/>
                        <a:gd name="connsiteY65" fmla="*/ 515779 h 3383280"/>
                        <a:gd name="connsiteX66" fmla="*/ 307182 w 551022"/>
                        <a:gd name="connsiteY66" fmla="*/ 419100 h 3383280"/>
                        <a:gd name="connsiteX67" fmla="*/ 535782 w 551022"/>
                        <a:gd name="connsiteY67" fmla="*/ 434340 h 3383280"/>
                        <a:gd name="connsiteX68" fmla="*/ 542449 w 551022"/>
                        <a:gd name="connsiteY68" fmla="*/ 328137 h 3383280"/>
                        <a:gd name="connsiteX69" fmla="*/ 319564 w 551022"/>
                        <a:gd name="connsiteY69" fmla="*/ 318611 h 3383280"/>
                        <a:gd name="connsiteX70" fmla="*/ 319564 w 551022"/>
                        <a:gd name="connsiteY70" fmla="*/ 207645 h 3383280"/>
                        <a:gd name="connsiteX71" fmla="*/ 543402 w 551022"/>
                        <a:gd name="connsiteY71" fmla="*/ 210026 h 3383280"/>
                        <a:gd name="connsiteX72" fmla="*/ 543879 w 551022"/>
                        <a:gd name="connsiteY72" fmla="*/ 125730 h 3383280"/>
                        <a:gd name="connsiteX73" fmla="*/ 307182 w 551022"/>
                        <a:gd name="connsiteY73" fmla="*/ 129540 h 3383280"/>
                        <a:gd name="connsiteX74" fmla="*/ 322422 w 551022"/>
                        <a:gd name="connsiteY74" fmla="*/ 7620 h 3383280"/>
                        <a:gd name="connsiteX75" fmla="*/ 208122 w 551022"/>
                        <a:gd name="connsiteY75" fmla="*/ 0 h 3383280"/>
                        <a:gd name="connsiteX76" fmla="*/ 215742 w 551022"/>
                        <a:gd name="connsiteY76" fmla="*/ 120967 h 3383280"/>
                        <a:gd name="connsiteX77" fmla="*/ 128588 w 551022"/>
                        <a:gd name="connsiteY77" fmla="*/ 112871 h 3383280"/>
                        <a:gd name="connsiteX78" fmla="*/ 131922 w 551022"/>
                        <a:gd name="connsiteY78" fmla="*/ 15240 h 3383280"/>
                        <a:gd name="connsiteX0" fmla="*/ 444342 w 551022"/>
                        <a:gd name="connsiteY0" fmla="*/ 3368040 h 3383280"/>
                        <a:gd name="connsiteX1" fmla="*/ 551022 w 551022"/>
                        <a:gd name="connsiteY1" fmla="*/ 15240 h 3383280"/>
                        <a:gd name="connsiteX2" fmla="*/ 10002 w 551022"/>
                        <a:gd name="connsiteY2" fmla="*/ 0 h 3383280"/>
                        <a:gd name="connsiteX3" fmla="*/ 0 w 551022"/>
                        <a:gd name="connsiteY3" fmla="*/ 113347 h 3383280"/>
                        <a:gd name="connsiteX4" fmla="*/ 324803 w 551022"/>
                        <a:gd name="connsiteY4" fmla="*/ 118110 h 3383280"/>
                        <a:gd name="connsiteX5" fmla="*/ 215742 w 551022"/>
                        <a:gd name="connsiteY5" fmla="*/ 3383280 h 3383280"/>
                        <a:gd name="connsiteX6" fmla="*/ 221457 w 551022"/>
                        <a:gd name="connsiteY6" fmla="*/ 3245644 h 3383280"/>
                        <a:gd name="connsiteX7" fmla="*/ 445295 w 551022"/>
                        <a:gd name="connsiteY7" fmla="*/ 3253740 h 3383280"/>
                        <a:gd name="connsiteX8" fmla="*/ 450057 w 551022"/>
                        <a:gd name="connsiteY8" fmla="*/ 3157537 h 3383280"/>
                        <a:gd name="connsiteX9" fmla="*/ 217647 w 551022"/>
                        <a:gd name="connsiteY9" fmla="*/ 3162300 h 3383280"/>
                        <a:gd name="connsiteX10" fmla="*/ 230982 w 551022"/>
                        <a:gd name="connsiteY10" fmla="*/ 3070860 h 3383280"/>
                        <a:gd name="connsiteX11" fmla="*/ 450533 w 551022"/>
                        <a:gd name="connsiteY11" fmla="*/ 3077528 h 3383280"/>
                        <a:gd name="connsiteX12" fmla="*/ 459582 w 551022"/>
                        <a:gd name="connsiteY12" fmla="*/ 2979420 h 3383280"/>
                        <a:gd name="connsiteX13" fmla="*/ 230982 w 551022"/>
                        <a:gd name="connsiteY13" fmla="*/ 2971800 h 3383280"/>
                        <a:gd name="connsiteX14" fmla="*/ 234316 w 551022"/>
                        <a:gd name="connsiteY14" fmla="*/ 2885599 h 3383280"/>
                        <a:gd name="connsiteX15" fmla="*/ 451009 w 551022"/>
                        <a:gd name="connsiteY15" fmla="*/ 2902744 h 3383280"/>
                        <a:gd name="connsiteX16" fmla="*/ 451009 w 551022"/>
                        <a:gd name="connsiteY16" fmla="*/ 2804160 h 3383280"/>
                        <a:gd name="connsiteX17" fmla="*/ 234316 w 551022"/>
                        <a:gd name="connsiteY17" fmla="*/ 2807494 h 3383280"/>
                        <a:gd name="connsiteX18" fmla="*/ 239078 w 551022"/>
                        <a:gd name="connsiteY18" fmla="*/ 2697004 h 3383280"/>
                        <a:gd name="connsiteX19" fmla="*/ 465298 w 551022"/>
                        <a:gd name="connsiteY19" fmla="*/ 2707482 h 3383280"/>
                        <a:gd name="connsiteX20" fmla="*/ 468630 w 551022"/>
                        <a:gd name="connsiteY20" fmla="*/ 2627948 h 3383280"/>
                        <a:gd name="connsiteX21" fmla="*/ 245270 w 551022"/>
                        <a:gd name="connsiteY21" fmla="*/ 2621280 h 3383280"/>
                        <a:gd name="connsiteX22" fmla="*/ 246222 w 551022"/>
                        <a:gd name="connsiteY22" fmla="*/ 2526030 h 3383280"/>
                        <a:gd name="connsiteX23" fmla="*/ 474822 w 551022"/>
                        <a:gd name="connsiteY23" fmla="*/ 2526506 h 3383280"/>
                        <a:gd name="connsiteX24" fmla="*/ 474822 w 551022"/>
                        <a:gd name="connsiteY24" fmla="*/ 2438400 h 3383280"/>
                        <a:gd name="connsiteX25" fmla="*/ 244317 w 551022"/>
                        <a:gd name="connsiteY25" fmla="*/ 2444115 h 3383280"/>
                        <a:gd name="connsiteX26" fmla="*/ 250032 w 551022"/>
                        <a:gd name="connsiteY26" fmla="*/ 2347436 h 3383280"/>
                        <a:gd name="connsiteX27" fmla="*/ 481013 w 551022"/>
                        <a:gd name="connsiteY27" fmla="*/ 2360295 h 3383280"/>
                        <a:gd name="connsiteX28" fmla="*/ 478632 w 551022"/>
                        <a:gd name="connsiteY28" fmla="*/ 2266474 h 3383280"/>
                        <a:gd name="connsiteX29" fmla="*/ 253366 w 551022"/>
                        <a:gd name="connsiteY29" fmla="*/ 2255044 h 3383280"/>
                        <a:gd name="connsiteX30" fmla="*/ 252414 w 551022"/>
                        <a:gd name="connsiteY30" fmla="*/ 2175034 h 3383280"/>
                        <a:gd name="connsiteX31" fmla="*/ 478632 w 551022"/>
                        <a:gd name="connsiteY31" fmla="*/ 2191702 h 3383280"/>
                        <a:gd name="connsiteX32" fmla="*/ 483871 w 551022"/>
                        <a:gd name="connsiteY32" fmla="*/ 2087880 h 3383280"/>
                        <a:gd name="connsiteX33" fmla="*/ 258129 w 551022"/>
                        <a:gd name="connsiteY33" fmla="*/ 2072640 h 3383280"/>
                        <a:gd name="connsiteX34" fmla="*/ 258604 w 551022"/>
                        <a:gd name="connsiteY34" fmla="*/ 1990249 h 3383280"/>
                        <a:gd name="connsiteX35" fmla="*/ 484823 w 551022"/>
                        <a:gd name="connsiteY35" fmla="*/ 1997392 h 3383280"/>
                        <a:gd name="connsiteX36" fmla="*/ 481489 w 551022"/>
                        <a:gd name="connsiteY36" fmla="*/ 1902142 h 3383280"/>
                        <a:gd name="connsiteX37" fmla="*/ 263367 w 551022"/>
                        <a:gd name="connsiteY37" fmla="*/ 1900237 h 3383280"/>
                        <a:gd name="connsiteX38" fmla="*/ 273844 w 551022"/>
                        <a:gd name="connsiteY38" fmla="*/ 1804512 h 3383280"/>
                        <a:gd name="connsiteX39" fmla="*/ 494349 w 551022"/>
                        <a:gd name="connsiteY39" fmla="*/ 1814512 h 3383280"/>
                        <a:gd name="connsiteX40" fmla="*/ 488633 w 551022"/>
                        <a:gd name="connsiteY40" fmla="*/ 1724501 h 3383280"/>
                        <a:gd name="connsiteX41" fmla="*/ 276702 w 551022"/>
                        <a:gd name="connsiteY41" fmla="*/ 1722120 h 3383280"/>
                        <a:gd name="connsiteX42" fmla="*/ 271940 w 551022"/>
                        <a:gd name="connsiteY42" fmla="*/ 1626870 h 3383280"/>
                        <a:gd name="connsiteX43" fmla="*/ 497682 w 551022"/>
                        <a:gd name="connsiteY43" fmla="*/ 1636395 h 3383280"/>
                        <a:gd name="connsiteX44" fmla="*/ 497206 w 551022"/>
                        <a:gd name="connsiteY44" fmla="*/ 1543050 h 3383280"/>
                        <a:gd name="connsiteX45" fmla="*/ 278131 w 551022"/>
                        <a:gd name="connsiteY45" fmla="*/ 1545907 h 3383280"/>
                        <a:gd name="connsiteX46" fmla="*/ 277654 w 551022"/>
                        <a:gd name="connsiteY46" fmla="*/ 1447800 h 3383280"/>
                        <a:gd name="connsiteX47" fmla="*/ 505302 w 551022"/>
                        <a:gd name="connsiteY47" fmla="*/ 1455420 h 3383280"/>
                        <a:gd name="connsiteX48" fmla="*/ 501492 w 551022"/>
                        <a:gd name="connsiteY48" fmla="*/ 1364931 h 3383280"/>
                        <a:gd name="connsiteX49" fmla="*/ 281465 w 551022"/>
                        <a:gd name="connsiteY49" fmla="*/ 1355884 h 3383280"/>
                        <a:gd name="connsiteX50" fmla="*/ 290513 w 551022"/>
                        <a:gd name="connsiteY50" fmla="*/ 1270635 h 3383280"/>
                        <a:gd name="connsiteX51" fmla="*/ 511970 w 551022"/>
                        <a:gd name="connsiteY51" fmla="*/ 1268730 h 3383280"/>
                        <a:gd name="connsiteX52" fmla="*/ 509588 w 551022"/>
                        <a:gd name="connsiteY52" fmla="*/ 1177290 h 3383280"/>
                        <a:gd name="connsiteX53" fmla="*/ 291942 w 551022"/>
                        <a:gd name="connsiteY53" fmla="*/ 1173480 h 3383280"/>
                        <a:gd name="connsiteX54" fmla="*/ 294800 w 551022"/>
                        <a:gd name="connsiteY54" fmla="*/ 1082040 h 3383280"/>
                        <a:gd name="connsiteX55" fmla="*/ 512922 w 551022"/>
                        <a:gd name="connsiteY55" fmla="*/ 1089660 h 3383280"/>
                        <a:gd name="connsiteX56" fmla="*/ 512922 w 551022"/>
                        <a:gd name="connsiteY56" fmla="*/ 1005840 h 3383280"/>
                        <a:gd name="connsiteX57" fmla="*/ 299562 w 551022"/>
                        <a:gd name="connsiteY57" fmla="*/ 998220 h 3383280"/>
                        <a:gd name="connsiteX58" fmla="*/ 293371 w 551022"/>
                        <a:gd name="connsiteY58" fmla="*/ 886301 h 3383280"/>
                        <a:gd name="connsiteX59" fmla="*/ 521970 w 551022"/>
                        <a:gd name="connsiteY59" fmla="*/ 896302 h 3383280"/>
                        <a:gd name="connsiteX60" fmla="*/ 527209 w 551022"/>
                        <a:gd name="connsiteY60" fmla="*/ 771524 h 3383280"/>
                        <a:gd name="connsiteX61" fmla="*/ 299562 w 551022"/>
                        <a:gd name="connsiteY61" fmla="*/ 754380 h 3383280"/>
                        <a:gd name="connsiteX62" fmla="*/ 300991 w 551022"/>
                        <a:gd name="connsiteY62" fmla="*/ 671037 h 3383280"/>
                        <a:gd name="connsiteX63" fmla="*/ 526733 w 551022"/>
                        <a:gd name="connsiteY63" fmla="*/ 677704 h 3383280"/>
                        <a:gd name="connsiteX64" fmla="*/ 535782 w 551022"/>
                        <a:gd name="connsiteY64" fmla="*/ 525780 h 3383280"/>
                        <a:gd name="connsiteX65" fmla="*/ 309087 w 551022"/>
                        <a:gd name="connsiteY65" fmla="*/ 515779 h 3383280"/>
                        <a:gd name="connsiteX66" fmla="*/ 307182 w 551022"/>
                        <a:gd name="connsiteY66" fmla="*/ 419100 h 3383280"/>
                        <a:gd name="connsiteX67" fmla="*/ 535782 w 551022"/>
                        <a:gd name="connsiteY67" fmla="*/ 434340 h 3383280"/>
                        <a:gd name="connsiteX68" fmla="*/ 542449 w 551022"/>
                        <a:gd name="connsiteY68" fmla="*/ 328137 h 3383280"/>
                        <a:gd name="connsiteX69" fmla="*/ 319564 w 551022"/>
                        <a:gd name="connsiteY69" fmla="*/ 318611 h 3383280"/>
                        <a:gd name="connsiteX70" fmla="*/ 319564 w 551022"/>
                        <a:gd name="connsiteY70" fmla="*/ 207645 h 3383280"/>
                        <a:gd name="connsiteX71" fmla="*/ 543402 w 551022"/>
                        <a:gd name="connsiteY71" fmla="*/ 210026 h 3383280"/>
                        <a:gd name="connsiteX72" fmla="*/ 543879 w 551022"/>
                        <a:gd name="connsiteY72" fmla="*/ 125730 h 3383280"/>
                        <a:gd name="connsiteX73" fmla="*/ 307182 w 551022"/>
                        <a:gd name="connsiteY73" fmla="*/ 129540 h 3383280"/>
                        <a:gd name="connsiteX74" fmla="*/ 322422 w 551022"/>
                        <a:gd name="connsiteY74" fmla="*/ 7620 h 3383280"/>
                        <a:gd name="connsiteX75" fmla="*/ 208122 w 551022"/>
                        <a:gd name="connsiteY75" fmla="*/ 0 h 3383280"/>
                        <a:gd name="connsiteX76" fmla="*/ 210980 w 551022"/>
                        <a:gd name="connsiteY76" fmla="*/ 113823 h 3383280"/>
                        <a:gd name="connsiteX77" fmla="*/ 128588 w 551022"/>
                        <a:gd name="connsiteY77" fmla="*/ 112871 h 3383280"/>
                        <a:gd name="connsiteX78" fmla="*/ 131922 w 551022"/>
                        <a:gd name="connsiteY78" fmla="*/ 15240 h 3383280"/>
                        <a:gd name="connsiteX0" fmla="*/ 444342 w 551022"/>
                        <a:gd name="connsiteY0" fmla="*/ 3368040 h 3383280"/>
                        <a:gd name="connsiteX1" fmla="*/ 551022 w 551022"/>
                        <a:gd name="connsiteY1" fmla="*/ 15240 h 3383280"/>
                        <a:gd name="connsiteX2" fmla="*/ 10002 w 551022"/>
                        <a:gd name="connsiteY2" fmla="*/ 0 h 3383280"/>
                        <a:gd name="connsiteX3" fmla="*/ 0 w 551022"/>
                        <a:gd name="connsiteY3" fmla="*/ 113347 h 3383280"/>
                        <a:gd name="connsiteX4" fmla="*/ 324803 w 551022"/>
                        <a:gd name="connsiteY4" fmla="*/ 118110 h 3383280"/>
                        <a:gd name="connsiteX5" fmla="*/ 215742 w 551022"/>
                        <a:gd name="connsiteY5" fmla="*/ 3383280 h 3383280"/>
                        <a:gd name="connsiteX6" fmla="*/ 221457 w 551022"/>
                        <a:gd name="connsiteY6" fmla="*/ 3245644 h 3383280"/>
                        <a:gd name="connsiteX7" fmla="*/ 445295 w 551022"/>
                        <a:gd name="connsiteY7" fmla="*/ 3253740 h 3383280"/>
                        <a:gd name="connsiteX8" fmla="*/ 450057 w 551022"/>
                        <a:gd name="connsiteY8" fmla="*/ 3157537 h 3383280"/>
                        <a:gd name="connsiteX9" fmla="*/ 217647 w 551022"/>
                        <a:gd name="connsiteY9" fmla="*/ 3162300 h 3383280"/>
                        <a:gd name="connsiteX10" fmla="*/ 230982 w 551022"/>
                        <a:gd name="connsiteY10" fmla="*/ 3070860 h 3383280"/>
                        <a:gd name="connsiteX11" fmla="*/ 450533 w 551022"/>
                        <a:gd name="connsiteY11" fmla="*/ 3077528 h 3383280"/>
                        <a:gd name="connsiteX12" fmla="*/ 459582 w 551022"/>
                        <a:gd name="connsiteY12" fmla="*/ 2979420 h 3383280"/>
                        <a:gd name="connsiteX13" fmla="*/ 230982 w 551022"/>
                        <a:gd name="connsiteY13" fmla="*/ 2971800 h 3383280"/>
                        <a:gd name="connsiteX14" fmla="*/ 234316 w 551022"/>
                        <a:gd name="connsiteY14" fmla="*/ 2885599 h 3383280"/>
                        <a:gd name="connsiteX15" fmla="*/ 451009 w 551022"/>
                        <a:gd name="connsiteY15" fmla="*/ 2902744 h 3383280"/>
                        <a:gd name="connsiteX16" fmla="*/ 451009 w 551022"/>
                        <a:gd name="connsiteY16" fmla="*/ 2804160 h 3383280"/>
                        <a:gd name="connsiteX17" fmla="*/ 234316 w 551022"/>
                        <a:gd name="connsiteY17" fmla="*/ 2807494 h 3383280"/>
                        <a:gd name="connsiteX18" fmla="*/ 239078 w 551022"/>
                        <a:gd name="connsiteY18" fmla="*/ 2697004 h 3383280"/>
                        <a:gd name="connsiteX19" fmla="*/ 465298 w 551022"/>
                        <a:gd name="connsiteY19" fmla="*/ 2707482 h 3383280"/>
                        <a:gd name="connsiteX20" fmla="*/ 468630 w 551022"/>
                        <a:gd name="connsiteY20" fmla="*/ 2627948 h 3383280"/>
                        <a:gd name="connsiteX21" fmla="*/ 245270 w 551022"/>
                        <a:gd name="connsiteY21" fmla="*/ 2621280 h 3383280"/>
                        <a:gd name="connsiteX22" fmla="*/ 246222 w 551022"/>
                        <a:gd name="connsiteY22" fmla="*/ 2526030 h 3383280"/>
                        <a:gd name="connsiteX23" fmla="*/ 474822 w 551022"/>
                        <a:gd name="connsiteY23" fmla="*/ 2526506 h 3383280"/>
                        <a:gd name="connsiteX24" fmla="*/ 474822 w 551022"/>
                        <a:gd name="connsiteY24" fmla="*/ 2438400 h 3383280"/>
                        <a:gd name="connsiteX25" fmla="*/ 244317 w 551022"/>
                        <a:gd name="connsiteY25" fmla="*/ 2444115 h 3383280"/>
                        <a:gd name="connsiteX26" fmla="*/ 250032 w 551022"/>
                        <a:gd name="connsiteY26" fmla="*/ 2347436 h 3383280"/>
                        <a:gd name="connsiteX27" fmla="*/ 481013 w 551022"/>
                        <a:gd name="connsiteY27" fmla="*/ 2360295 h 3383280"/>
                        <a:gd name="connsiteX28" fmla="*/ 478632 w 551022"/>
                        <a:gd name="connsiteY28" fmla="*/ 2266474 h 3383280"/>
                        <a:gd name="connsiteX29" fmla="*/ 253366 w 551022"/>
                        <a:gd name="connsiteY29" fmla="*/ 2255044 h 3383280"/>
                        <a:gd name="connsiteX30" fmla="*/ 252414 w 551022"/>
                        <a:gd name="connsiteY30" fmla="*/ 2175034 h 3383280"/>
                        <a:gd name="connsiteX31" fmla="*/ 478632 w 551022"/>
                        <a:gd name="connsiteY31" fmla="*/ 2191702 h 3383280"/>
                        <a:gd name="connsiteX32" fmla="*/ 483871 w 551022"/>
                        <a:gd name="connsiteY32" fmla="*/ 2087880 h 3383280"/>
                        <a:gd name="connsiteX33" fmla="*/ 258129 w 551022"/>
                        <a:gd name="connsiteY33" fmla="*/ 2072640 h 3383280"/>
                        <a:gd name="connsiteX34" fmla="*/ 258604 w 551022"/>
                        <a:gd name="connsiteY34" fmla="*/ 1990249 h 3383280"/>
                        <a:gd name="connsiteX35" fmla="*/ 484823 w 551022"/>
                        <a:gd name="connsiteY35" fmla="*/ 1997392 h 3383280"/>
                        <a:gd name="connsiteX36" fmla="*/ 481489 w 551022"/>
                        <a:gd name="connsiteY36" fmla="*/ 1902142 h 3383280"/>
                        <a:gd name="connsiteX37" fmla="*/ 263367 w 551022"/>
                        <a:gd name="connsiteY37" fmla="*/ 1900237 h 3383280"/>
                        <a:gd name="connsiteX38" fmla="*/ 273844 w 551022"/>
                        <a:gd name="connsiteY38" fmla="*/ 1804512 h 3383280"/>
                        <a:gd name="connsiteX39" fmla="*/ 494349 w 551022"/>
                        <a:gd name="connsiteY39" fmla="*/ 1814512 h 3383280"/>
                        <a:gd name="connsiteX40" fmla="*/ 488633 w 551022"/>
                        <a:gd name="connsiteY40" fmla="*/ 1724501 h 3383280"/>
                        <a:gd name="connsiteX41" fmla="*/ 276702 w 551022"/>
                        <a:gd name="connsiteY41" fmla="*/ 1722120 h 3383280"/>
                        <a:gd name="connsiteX42" fmla="*/ 271940 w 551022"/>
                        <a:gd name="connsiteY42" fmla="*/ 1626870 h 3383280"/>
                        <a:gd name="connsiteX43" fmla="*/ 497682 w 551022"/>
                        <a:gd name="connsiteY43" fmla="*/ 1636395 h 3383280"/>
                        <a:gd name="connsiteX44" fmla="*/ 497206 w 551022"/>
                        <a:gd name="connsiteY44" fmla="*/ 1543050 h 3383280"/>
                        <a:gd name="connsiteX45" fmla="*/ 278131 w 551022"/>
                        <a:gd name="connsiteY45" fmla="*/ 1545907 h 3383280"/>
                        <a:gd name="connsiteX46" fmla="*/ 277654 w 551022"/>
                        <a:gd name="connsiteY46" fmla="*/ 1447800 h 3383280"/>
                        <a:gd name="connsiteX47" fmla="*/ 505302 w 551022"/>
                        <a:gd name="connsiteY47" fmla="*/ 1455420 h 3383280"/>
                        <a:gd name="connsiteX48" fmla="*/ 501492 w 551022"/>
                        <a:gd name="connsiteY48" fmla="*/ 1364931 h 3383280"/>
                        <a:gd name="connsiteX49" fmla="*/ 281465 w 551022"/>
                        <a:gd name="connsiteY49" fmla="*/ 1355884 h 3383280"/>
                        <a:gd name="connsiteX50" fmla="*/ 290513 w 551022"/>
                        <a:gd name="connsiteY50" fmla="*/ 1270635 h 3383280"/>
                        <a:gd name="connsiteX51" fmla="*/ 511970 w 551022"/>
                        <a:gd name="connsiteY51" fmla="*/ 1268730 h 3383280"/>
                        <a:gd name="connsiteX52" fmla="*/ 509588 w 551022"/>
                        <a:gd name="connsiteY52" fmla="*/ 1177290 h 3383280"/>
                        <a:gd name="connsiteX53" fmla="*/ 291942 w 551022"/>
                        <a:gd name="connsiteY53" fmla="*/ 1173480 h 3383280"/>
                        <a:gd name="connsiteX54" fmla="*/ 294800 w 551022"/>
                        <a:gd name="connsiteY54" fmla="*/ 1082040 h 3383280"/>
                        <a:gd name="connsiteX55" fmla="*/ 512922 w 551022"/>
                        <a:gd name="connsiteY55" fmla="*/ 1089660 h 3383280"/>
                        <a:gd name="connsiteX56" fmla="*/ 512922 w 551022"/>
                        <a:gd name="connsiteY56" fmla="*/ 1005840 h 3383280"/>
                        <a:gd name="connsiteX57" fmla="*/ 299562 w 551022"/>
                        <a:gd name="connsiteY57" fmla="*/ 998220 h 3383280"/>
                        <a:gd name="connsiteX58" fmla="*/ 293371 w 551022"/>
                        <a:gd name="connsiteY58" fmla="*/ 886301 h 3383280"/>
                        <a:gd name="connsiteX59" fmla="*/ 521970 w 551022"/>
                        <a:gd name="connsiteY59" fmla="*/ 896302 h 3383280"/>
                        <a:gd name="connsiteX60" fmla="*/ 527209 w 551022"/>
                        <a:gd name="connsiteY60" fmla="*/ 771524 h 3383280"/>
                        <a:gd name="connsiteX61" fmla="*/ 299562 w 551022"/>
                        <a:gd name="connsiteY61" fmla="*/ 754380 h 3383280"/>
                        <a:gd name="connsiteX62" fmla="*/ 300991 w 551022"/>
                        <a:gd name="connsiteY62" fmla="*/ 671037 h 3383280"/>
                        <a:gd name="connsiteX63" fmla="*/ 526733 w 551022"/>
                        <a:gd name="connsiteY63" fmla="*/ 677704 h 3383280"/>
                        <a:gd name="connsiteX64" fmla="*/ 535782 w 551022"/>
                        <a:gd name="connsiteY64" fmla="*/ 525780 h 3383280"/>
                        <a:gd name="connsiteX65" fmla="*/ 309087 w 551022"/>
                        <a:gd name="connsiteY65" fmla="*/ 515779 h 3383280"/>
                        <a:gd name="connsiteX66" fmla="*/ 307182 w 551022"/>
                        <a:gd name="connsiteY66" fmla="*/ 419100 h 3383280"/>
                        <a:gd name="connsiteX67" fmla="*/ 535782 w 551022"/>
                        <a:gd name="connsiteY67" fmla="*/ 434340 h 3383280"/>
                        <a:gd name="connsiteX68" fmla="*/ 542449 w 551022"/>
                        <a:gd name="connsiteY68" fmla="*/ 328137 h 3383280"/>
                        <a:gd name="connsiteX69" fmla="*/ 319564 w 551022"/>
                        <a:gd name="connsiteY69" fmla="*/ 318611 h 3383280"/>
                        <a:gd name="connsiteX70" fmla="*/ 319564 w 551022"/>
                        <a:gd name="connsiteY70" fmla="*/ 207645 h 3383280"/>
                        <a:gd name="connsiteX71" fmla="*/ 543402 w 551022"/>
                        <a:gd name="connsiteY71" fmla="*/ 210026 h 3383280"/>
                        <a:gd name="connsiteX72" fmla="*/ 543879 w 551022"/>
                        <a:gd name="connsiteY72" fmla="*/ 125730 h 3383280"/>
                        <a:gd name="connsiteX73" fmla="*/ 307182 w 551022"/>
                        <a:gd name="connsiteY73" fmla="*/ 129540 h 3383280"/>
                        <a:gd name="connsiteX74" fmla="*/ 322422 w 551022"/>
                        <a:gd name="connsiteY74" fmla="*/ 7620 h 3383280"/>
                        <a:gd name="connsiteX75" fmla="*/ 210503 w 551022"/>
                        <a:gd name="connsiteY75" fmla="*/ 9525 h 3383280"/>
                        <a:gd name="connsiteX76" fmla="*/ 210980 w 551022"/>
                        <a:gd name="connsiteY76" fmla="*/ 113823 h 3383280"/>
                        <a:gd name="connsiteX77" fmla="*/ 128588 w 551022"/>
                        <a:gd name="connsiteY77" fmla="*/ 112871 h 3383280"/>
                        <a:gd name="connsiteX78" fmla="*/ 131922 w 551022"/>
                        <a:gd name="connsiteY78" fmla="*/ 15240 h 3383280"/>
                        <a:gd name="connsiteX0" fmla="*/ 444342 w 551022"/>
                        <a:gd name="connsiteY0" fmla="*/ 3368040 h 3383280"/>
                        <a:gd name="connsiteX1" fmla="*/ 551022 w 551022"/>
                        <a:gd name="connsiteY1" fmla="*/ 15240 h 3383280"/>
                        <a:gd name="connsiteX2" fmla="*/ 10002 w 551022"/>
                        <a:gd name="connsiteY2" fmla="*/ 0 h 3383280"/>
                        <a:gd name="connsiteX3" fmla="*/ 0 w 551022"/>
                        <a:gd name="connsiteY3" fmla="*/ 113347 h 3383280"/>
                        <a:gd name="connsiteX4" fmla="*/ 324803 w 551022"/>
                        <a:gd name="connsiteY4" fmla="*/ 118110 h 3383280"/>
                        <a:gd name="connsiteX5" fmla="*/ 215742 w 551022"/>
                        <a:gd name="connsiteY5" fmla="*/ 3383280 h 3383280"/>
                        <a:gd name="connsiteX6" fmla="*/ 221457 w 551022"/>
                        <a:gd name="connsiteY6" fmla="*/ 3245644 h 3383280"/>
                        <a:gd name="connsiteX7" fmla="*/ 445295 w 551022"/>
                        <a:gd name="connsiteY7" fmla="*/ 3253740 h 3383280"/>
                        <a:gd name="connsiteX8" fmla="*/ 450057 w 551022"/>
                        <a:gd name="connsiteY8" fmla="*/ 3157537 h 3383280"/>
                        <a:gd name="connsiteX9" fmla="*/ 217647 w 551022"/>
                        <a:gd name="connsiteY9" fmla="*/ 3162300 h 3383280"/>
                        <a:gd name="connsiteX10" fmla="*/ 230982 w 551022"/>
                        <a:gd name="connsiteY10" fmla="*/ 3070860 h 3383280"/>
                        <a:gd name="connsiteX11" fmla="*/ 450533 w 551022"/>
                        <a:gd name="connsiteY11" fmla="*/ 3077528 h 3383280"/>
                        <a:gd name="connsiteX12" fmla="*/ 459582 w 551022"/>
                        <a:gd name="connsiteY12" fmla="*/ 2979420 h 3383280"/>
                        <a:gd name="connsiteX13" fmla="*/ 230982 w 551022"/>
                        <a:gd name="connsiteY13" fmla="*/ 2971800 h 3383280"/>
                        <a:gd name="connsiteX14" fmla="*/ 234316 w 551022"/>
                        <a:gd name="connsiteY14" fmla="*/ 2885599 h 3383280"/>
                        <a:gd name="connsiteX15" fmla="*/ 451009 w 551022"/>
                        <a:gd name="connsiteY15" fmla="*/ 2902744 h 3383280"/>
                        <a:gd name="connsiteX16" fmla="*/ 451009 w 551022"/>
                        <a:gd name="connsiteY16" fmla="*/ 2804160 h 3383280"/>
                        <a:gd name="connsiteX17" fmla="*/ 234316 w 551022"/>
                        <a:gd name="connsiteY17" fmla="*/ 2807494 h 3383280"/>
                        <a:gd name="connsiteX18" fmla="*/ 239078 w 551022"/>
                        <a:gd name="connsiteY18" fmla="*/ 2697004 h 3383280"/>
                        <a:gd name="connsiteX19" fmla="*/ 465298 w 551022"/>
                        <a:gd name="connsiteY19" fmla="*/ 2707482 h 3383280"/>
                        <a:gd name="connsiteX20" fmla="*/ 468630 w 551022"/>
                        <a:gd name="connsiteY20" fmla="*/ 2627948 h 3383280"/>
                        <a:gd name="connsiteX21" fmla="*/ 245270 w 551022"/>
                        <a:gd name="connsiteY21" fmla="*/ 2621280 h 3383280"/>
                        <a:gd name="connsiteX22" fmla="*/ 246222 w 551022"/>
                        <a:gd name="connsiteY22" fmla="*/ 2526030 h 3383280"/>
                        <a:gd name="connsiteX23" fmla="*/ 474822 w 551022"/>
                        <a:gd name="connsiteY23" fmla="*/ 2526506 h 3383280"/>
                        <a:gd name="connsiteX24" fmla="*/ 474822 w 551022"/>
                        <a:gd name="connsiteY24" fmla="*/ 2438400 h 3383280"/>
                        <a:gd name="connsiteX25" fmla="*/ 244317 w 551022"/>
                        <a:gd name="connsiteY25" fmla="*/ 2444115 h 3383280"/>
                        <a:gd name="connsiteX26" fmla="*/ 250032 w 551022"/>
                        <a:gd name="connsiteY26" fmla="*/ 2347436 h 3383280"/>
                        <a:gd name="connsiteX27" fmla="*/ 481013 w 551022"/>
                        <a:gd name="connsiteY27" fmla="*/ 2360295 h 3383280"/>
                        <a:gd name="connsiteX28" fmla="*/ 478632 w 551022"/>
                        <a:gd name="connsiteY28" fmla="*/ 2266474 h 3383280"/>
                        <a:gd name="connsiteX29" fmla="*/ 253366 w 551022"/>
                        <a:gd name="connsiteY29" fmla="*/ 2255044 h 3383280"/>
                        <a:gd name="connsiteX30" fmla="*/ 252414 w 551022"/>
                        <a:gd name="connsiteY30" fmla="*/ 2175034 h 3383280"/>
                        <a:gd name="connsiteX31" fmla="*/ 478632 w 551022"/>
                        <a:gd name="connsiteY31" fmla="*/ 2191702 h 3383280"/>
                        <a:gd name="connsiteX32" fmla="*/ 483871 w 551022"/>
                        <a:gd name="connsiteY32" fmla="*/ 2087880 h 3383280"/>
                        <a:gd name="connsiteX33" fmla="*/ 258129 w 551022"/>
                        <a:gd name="connsiteY33" fmla="*/ 2072640 h 3383280"/>
                        <a:gd name="connsiteX34" fmla="*/ 258604 w 551022"/>
                        <a:gd name="connsiteY34" fmla="*/ 1990249 h 3383280"/>
                        <a:gd name="connsiteX35" fmla="*/ 484823 w 551022"/>
                        <a:gd name="connsiteY35" fmla="*/ 1997392 h 3383280"/>
                        <a:gd name="connsiteX36" fmla="*/ 481489 w 551022"/>
                        <a:gd name="connsiteY36" fmla="*/ 1902142 h 3383280"/>
                        <a:gd name="connsiteX37" fmla="*/ 263367 w 551022"/>
                        <a:gd name="connsiteY37" fmla="*/ 1900237 h 3383280"/>
                        <a:gd name="connsiteX38" fmla="*/ 273844 w 551022"/>
                        <a:gd name="connsiteY38" fmla="*/ 1804512 h 3383280"/>
                        <a:gd name="connsiteX39" fmla="*/ 494349 w 551022"/>
                        <a:gd name="connsiteY39" fmla="*/ 1814512 h 3383280"/>
                        <a:gd name="connsiteX40" fmla="*/ 488633 w 551022"/>
                        <a:gd name="connsiteY40" fmla="*/ 1724501 h 3383280"/>
                        <a:gd name="connsiteX41" fmla="*/ 276702 w 551022"/>
                        <a:gd name="connsiteY41" fmla="*/ 1722120 h 3383280"/>
                        <a:gd name="connsiteX42" fmla="*/ 271940 w 551022"/>
                        <a:gd name="connsiteY42" fmla="*/ 1626870 h 3383280"/>
                        <a:gd name="connsiteX43" fmla="*/ 497682 w 551022"/>
                        <a:gd name="connsiteY43" fmla="*/ 1636395 h 3383280"/>
                        <a:gd name="connsiteX44" fmla="*/ 497206 w 551022"/>
                        <a:gd name="connsiteY44" fmla="*/ 1543050 h 3383280"/>
                        <a:gd name="connsiteX45" fmla="*/ 278131 w 551022"/>
                        <a:gd name="connsiteY45" fmla="*/ 1545907 h 3383280"/>
                        <a:gd name="connsiteX46" fmla="*/ 277654 w 551022"/>
                        <a:gd name="connsiteY46" fmla="*/ 1447800 h 3383280"/>
                        <a:gd name="connsiteX47" fmla="*/ 505302 w 551022"/>
                        <a:gd name="connsiteY47" fmla="*/ 1455420 h 3383280"/>
                        <a:gd name="connsiteX48" fmla="*/ 501492 w 551022"/>
                        <a:gd name="connsiteY48" fmla="*/ 1364931 h 3383280"/>
                        <a:gd name="connsiteX49" fmla="*/ 281465 w 551022"/>
                        <a:gd name="connsiteY49" fmla="*/ 1355884 h 3383280"/>
                        <a:gd name="connsiteX50" fmla="*/ 290513 w 551022"/>
                        <a:gd name="connsiteY50" fmla="*/ 1270635 h 3383280"/>
                        <a:gd name="connsiteX51" fmla="*/ 511970 w 551022"/>
                        <a:gd name="connsiteY51" fmla="*/ 1268730 h 3383280"/>
                        <a:gd name="connsiteX52" fmla="*/ 509588 w 551022"/>
                        <a:gd name="connsiteY52" fmla="*/ 1177290 h 3383280"/>
                        <a:gd name="connsiteX53" fmla="*/ 291942 w 551022"/>
                        <a:gd name="connsiteY53" fmla="*/ 1173480 h 3383280"/>
                        <a:gd name="connsiteX54" fmla="*/ 294800 w 551022"/>
                        <a:gd name="connsiteY54" fmla="*/ 1082040 h 3383280"/>
                        <a:gd name="connsiteX55" fmla="*/ 512922 w 551022"/>
                        <a:gd name="connsiteY55" fmla="*/ 1089660 h 3383280"/>
                        <a:gd name="connsiteX56" fmla="*/ 512922 w 551022"/>
                        <a:gd name="connsiteY56" fmla="*/ 1005840 h 3383280"/>
                        <a:gd name="connsiteX57" fmla="*/ 299562 w 551022"/>
                        <a:gd name="connsiteY57" fmla="*/ 998220 h 3383280"/>
                        <a:gd name="connsiteX58" fmla="*/ 293371 w 551022"/>
                        <a:gd name="connsiteY58" fmla="*/ 886301 h 3383280"/>
                        <a:gd name="connsiteX59" fmla="*/ 521970 w 551022"/>
                        <a:gd name="connsiteY59" fmla="*/ 896302 h 3383280"/>
                        <a:gd name="connsiteX60" fmla="*/ 527209 w 551022"/>
                        <a:gd name="connsiteY60" fmla="*/ 771524 h 3383280"/>
                        <a:gd name="connsiteX61" fmla="*/ 299562 w 551022"/>
                        <a:gd name="connsiteY61" fmla="*/ 754380 h 3383280"/>
                        <a:gd name="connsiteX62" fmla="*/ 300991 w 551022"/>
                        <a:gd name="connsiteY62" fmla="*/ 671037 h 3383280"/>
                        <a:gd name="connsiteX63" fmla="*/ 526733 w 551022"/>
                        <a:gd name="connsiteY63" fmla="*/ 677704 h 3383280"/>
                        <a:gd name="connsiteX64" fmla="*/ 535782 w 551022"/>
                        <a:gd name="connsiteY64" fmla="*/ 525780 h 3383280"/>
                        <a:gd name="connsiteX65" fmla="*/ 309087 w 551022"/>
                        <a:gd name="connsiteY65" fmla="*/ 515779 h 3383280"/>
                        <a:gd name="connsiteX66" fmla="*/ 307182 w 551022"/>
                        <a:gd name="connsiteY66" fmla="*/ 419100 h 3383280"/>
                        <a:gd name="connsiteX67" fmla="*/ 535782 w 551022"/>
                        <a:gd name="connsiteY67" fmla="*/ 434340 h 3383280"/>
                        <a:gd name="connsiteX68" fmla="*/ 542449 w 551022"/>
                        <a:gd name="connsiteY68" fmla="*/ 328137 h 3383280"/>
                        <a:gd name="connsiteX69" fmla="*/ 319564 w 551022"/>
                        <a:gd name="connsiteY69" fmla="*/ 318611 h 3383280"/>
                        <a:gd name="connsiteX70" fmla="*/ 319564 w 551022"/>
                        <a:gd name="connsiteY70" fmla="*/ 207645 h 3383280"/>
                        <a:gd name="connsiteX71" fmla="*/ 543402 w 551022"/>
                        <a:gd name="connsiteY71" fmla="*/ 210026 h 3383280"/>
                        <a:gd name="connsiteX72" fmla="*/ 543879 w 551022"/>
                        <a:gd name="connsiteY72" fmla="*/ 125730 h 3383280"/>
                        <a:gd name="connsiteX73" fmla="*/ 319089 w 551022"/>
                        <a:gd name="connsiteY73" fmla="*/ 122396 h 3383280"/>
                        <a:gd name="connsiteX74" fmla="*/ 322422 w 551022"/>
                        <a:gd name="connsiteY74" fmla="*/ 7620 h 3383280"/>
                        <a:gd name="connsiteX75" fmla="*/ 210503 w 551022"/>
                        <a:gd name="connsiteY75" fmla="*/ 9525 h 3383280"/>
                        <a:gd name="connsiteX76" fmla="*/ 210980 w 551022"/>
                        <a:gd name="connsiteY76" fmla="*/ 113823 h 3383280"/>
                        <a:gd name="connsiteX77" fmla="*/ 128588 w 551022"/>
                        <a:gd name="connsiteY77" fmla="*/ 112871 h 3383280"/>
                        <a:gd name="connsiteX78" fmla="*/ 131922 w 551022"/>
                        <a:gd name="connsiteY78" fmla="*/ 15240 h 3383280"/>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1009 w 551022"/>
                        <a:gd name="connsiteY15" fmla="*/ 2900363 h 3380899"/>
                        <a:gd name="connsiteX16" fmla="*/ 451009 w 551022"/>
                        <a:gd name="connsiteY16" fmla="*/ 2801779 h 3380899"/>
                        <a:gd name="connsiteX17" fmla="*/ 234316 w 551022"/>
                        <a:gd name="connsiteY17" fmla="*/ 2805113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4822 w 551022"/>
                        <a:gd name="connsiteY23" fmla="*/ 2524125 h 3380899"/>
                        <a:gd name="connsiteX24" fmla="*/ 474822 w 551022"/>
                        <a:gd name="connsiteY24" fmla="*/ 2436019 h 3380899"/>
                        <a:gd name="connsiteX25" fmla="*/ 244317 w 551022"/>
                        <a:gd name="connsiteY25" fmla="*/ 2441734 h 3380899"/>
                        <a:gd name="connsiteX26" fmla="*/ 250032 w 551022"/>
                        <a:gd name="connsiteY26" fmla="*/ 2345055 h 3380899"/>
                        <a:gd name="connsiteX27" fmla="*/ 481013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1009 w 551022"/>
                        <a:gd name="connsiteY15" fmla="*/ 2900363 h 3380899"/>
                        <a:gd name="connsiteX16" fmla="*/ 451009 w 551022"/>
                        <a:gd name="connsiteY16" fmla="*/ 2801779 h 3380899"/>
                        <a:gd name="connsiteX17" fmla="*/ 234316 w 551022"/>
                        <a:gd name="connsiteY17" fmla="*/ 2805113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4822 w 551022"/>
                        <a:gd name="connsiteY23" fmla="*/ 2524125 h 3380899"/>
                        <a:gd name="connsiteX24" fmla="*/ 474822 w 551022"/>
                        <a:gd name="connsiteY24" fmla="*/ 2436019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1009 w 551022"/>
                        <a:gd name="connsiteY15" fmla="*/ 2900363 h 3380899"/>
                        <a:gd name="connsiteX16" fmla="*/ 451009 w 551022"/>
                        <a:gd name="connsiteY16" fmla="*/ 2801779 h 3380899"/>
                        <a:gd name="connsiteX17" fmla="*/ 234316 w 551022"/>
                        <a:gd name="connsiteY17" fmla="*/ 2805113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4822 w 551022"/>
                        <a:gd name="connsiteY24" fmla="*/ 2436019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1009 w 551022"/>
                        <a:gd name="connsiteY15" fmla="*/ 2900363 h 3380899"/>
                        <a:gd name="connsiteX16" fmla="*/ 462915 w 551022"/>
                        <a:gd name="connsiteY16" fmla="*/ 2804160 h 3380899"/>
                        <a:gd name="connsiteX17" fmla="*/ 234316 w 551022"/>
                        <a:gd name="connsiteY17" fmla="*/ 2805113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4822 w 551022"/>
                        <a:gd name="connsiteY24" fmla="*/ 2436019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4316 w 551022"/>
                        <a:gd name="connsiteY17" fmla="*/ 2805113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4822 w 551022"/>
                        <a:gd name="connsiteY24" fmla="*/ 2436019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4822 w 551022"/>
                        <a:gd name="connsiteY24" fmla="*/ 2436019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81489 w 551022"/>
                        <a:gd name="connsiteY36" fmla="*/ 1899761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73844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88633 w 551022"/>
                        <a:gd name="connsiteY40" fmla="*/ 1722120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17647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24790 w 551022"/>
                        <a:gd name="connsiteY9" fmla="*/ 3159919 h 3380899"/>
                        <a:gd name="connsiteX10" fmla="*/ 230982 w 551022"/>
                        <a:gd name="connsiteY10" fmla="*/ 3068479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7 w 551022"/>
                        <a:gd name="connsiteY8" fmla="*/ 3155156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47676 w 551022"/>
                        <a:gd name="connsiteY8" fmla="*/ 3155156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8 w 551022"/>
                        <a:gd name="connsiteY8" fmla="*/ 3167062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07182 w 551022"/>
                        <a:gd name="connsiteY66" fmla="*/ 416719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8 w 551022"/>
                        <a:gd name="connsiteY8" fmla="*/ 3167062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0991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14326 w 551022"/>
                        <a:gd name="connsiteY66" fmla="*/ 421481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8 w 551022"/>
                        <a:gd name="connsiteY8" fmla="*/ 3167062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293371 w 551022"/>
                        <a:gd name="connsiteY58" fmla="*/ 883920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3373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14326 w 551022"/>
                        <a:gd name="connsiteY66" fmla="*/ 421481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8 w 551022"/>
                        <a:gd name="connsiteY8" fmla="*/ 3167062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300514 w 551022"/>
                        <a:gd name="connsiteY58" fmla="*/ 879157 h 3380899"/>
                        <a:gd name="connsiteX59" fmla="*/ 521970 w 551022"/>
                        <a:gd name="connsiteY59" fmla="*/ 893921 h 3380899"/>
                        <a:gd name="connsiteX60" fmla="*/ 527209 w 551022"/>
                        <a:gd name="connsiteY60" fmla="*/ 769143 h 3380899"/>
                        <a:gd name="connsiteX61" fmla="*/ 299562 w 551022"/>
                        <a:gd name="connsiteY61" fmla="*/ 751999 h 3380899"/>
                        <a:gd name="connsiteX62" fmla="*/ 303373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14326 w 551022"/>
                        <a:gd name="connsiteY66" fmla="*/ 421481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8 w 551022"/>
                        <a:gd name="connsiteY8" fmla="*/ 3167062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300514 w 551022"/>
                        <a:gd name="connsiteY58" fmla="*/ 879157 h 3380899"/>
                        <a:gd name="connsiteX59" fmla="*/ 521970 w 551022"/>
                        <a:gd name="connsiteY59" fmla="*/ 893921 h 3380899"/>
                        <a:gd name="connsiteX60" fmla="*/ 527209 w 551022"/>
                        <a:gd name="connsiteY60" fmla="*/ 769143 h 3380899"/>
                        <a:gd name="connsiteX61" fmla="*/ 309087 w 551022"/>
                        <a:gd name="connsiteY61" fmla="*/ 759143 h 3380899"/>
                        <a:gd name="connsiteX62" fmla="*/ 303373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14326 w 551022"/>
                        <a:gd name="connsiteY66" fmla="*/ 421481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 name="connsiteX0" fmla="*/ 444342 w 551022"/>
                        <a:gd name="connsiteY0" fmla="*/ 3365659 h 3380899"/>
                        <a:gd name="connsiteX1" fmla="*/ 551022 w 551022"/>
                        <a:gd name="connsiteY1" fmla="*/ 12859 h 3380899"/>
                        <a:gd name="connsiteX2" fmla="*/ 2858 w 551022"/>
                        <a:gd name="connsiteY2" fmla="*/ 0 h 3380899"/>
                        <a:gd name="connsiteX3" fmla="*/ 0 w 551022"/>
                        <a:gd name="connsiteY3" fmla="*/ 110966 h 3380899"/>
                        <a:gd name="connsiteX4" fmla="*/ 324803 w 551022"/>
                        <a:gd name="connsiteY4" fmla="*/ 115729 h 3380899"/>
                        <a:gd name="connsiteX5" fmla="*/ 215742 w 551022"/>
                        <a:gd name="connsiteY5" fmla="*/ 3380899 h 3380899"/>
                        <a:gd name="connsiteX6" fmla="*/ 221457 w 551022"/>
                        <a:gd name="connsiteY6" fmla="*/ 3243263 h 3380899"/>
                        <a:gd name="connsiteX7" fmla="*/ 445295 w 551022"/>
                        <a:gd name="connsiteY7" fmla="*/ 3251359 h 3380899"/>
                        <a:gd name="connsiteX8" fmla="*/ 450058 w 551022"/>
                        <a:gd name="connsiteY8" fmla="*/ 3167062 h 3380899"/>
                        <a:gd name="connsiteX9" fmla="*/ 224790 w 551022"/>
                        <a:gd name="connsiteY9" fmla="*/ 3159919 h 3380899"/>
                        <a:gd name="connsiteX10" fmla="*/ 223838 w 551022"/>
                        <a:gd name="connsiteY10" fmla="*/ 3066098 h 3380899"/>
                        <a:gd name="connsiteX11" fmla="*/ 450533 w 551022"/>
                        <a:gd name="connsiteY11" fmla="*/ 3075147 h 3380899"/>
                        <a:gd name="connsiteX12" fmla="*/ 459582 w 551022"/>
                        <a:gd name="connsiteY12" fmla="*/ 2977039 h 3380899"/>
                        <a:gd name="connsiteX13" fmla="*/ 230982 w 551022"/>
                        <a:gd name="connsiteY13" fmla="*/ 2969419 h 3380899"/>
                        <a:gd name="connsiteX14" fmla="*/ 234316 w 551022"/>
                        <a:gd name="connsiteY14" fmla="*/ 2883218 h 3380899"/>
                        <a:gd name="connsiteX15" fmla="*/ 455771 w 551022"/>
                        <a:gd name="connsiteY15" fmla="*/ 2895600 h 3380899"/>
                        <a:gd name="connsiteX16" fmla="*/ 462915 w 551022"/>
                        <a:gd name="connsiteY16" fmla="*/ 2804160 h 3380899"/>
                        <a:gd name="connsiteX17" fmla="*/ 236697 w 551022"/>
                        <a:gd name="connsiteY17" fmla="*/ 2797969 h 3380899"/>
                        <a:gd name="connsiteX18" fmla="*/ 239078 w 551022"/>
                        <a:gd name="connsiteY18" fmla="*/ 2694623 h 3380899"/>
                        <a:gd name="connsiteX19" fmla="*/ 465298 w 551022"/>
                        <a:gd name="connsiteY19" fmla="*/ 2705101 h 3380899"/>
                        <a:gd name="connsiteX20" fmla="*/ 468630 w 551022"/>
                        <a:gd name="connsiteY20" fmla="*/ 2625567 h 3380899"/>
                        <a:gd name="connsiteX21" fmla="*/ 245270 w 551022"/>
                        <a:gd name="connsiteY21" fmla="*/ 2618899 h 3380899"/>
                        <a:gd name="connsiteX22" fmla="*/ 246222 w 551022"/>
                        <a:gd name="connsiteY22" fmla="*/ 2523649 h 3380899"/>
                        <a:gd name="connsiteX23" fmla="*/ 470059 w 551022"/>
                        <a:gd name="connsiteY23" fmla="*/ 2531268 h 3380899"/>
                        <a:gd name="connsiteX24" fmla="*/ 470060 w 551022"/>
                        <a:gd name="connsiteY24" fmla="*/ 2447925 h 3380899"/>
                        <a:gd name="connsiteX25" fmla="*/ 244317 w 551022"/>
                        <a:gd name="connsiteY25" fmla="*/ 2441734 h 3380899"/>
                        <a:gd name="connsiteX26" fmla="*/ 250032 w 551022"/>
                        <a:gd name="connsiteY26" fmla="*/ 2345055 h 3380899"/>
                        <a:gd name="connsiteX27" fmla="*/ 473869 w 551022"/>
                        <a:gd name="connsiteY27" fmla="*/ 2357914 h 3380899"/>
                        <a:gd name="connsiteX28" fmla="*/ 478632 w 551022"/>
                        <a:gd name="connsiteY28" fmla="*/ 2264093 h 3380899"/>
                        <a:gd name="connsiteX29" fmla="*/ 253366 w 551022"/>
                        <a:gd name="connsiteY29" fmla="*/ 2252663 h 3380899"/>
                        <a:gd name="connsiteX30" fmla="*/ 252414 w 551022"/>
                        <a:gd name="connsiteY30" fmla="*/ 2172653 h 3380899"/>
                        <a:gd name="connsiteX31" fmla="*/ 478632 w 551022"/>
                        <a:gd name="connsiteY31" fmla="*/ 2189321 h 3380899"/>
                        <a:gd name="connsiteX32" fmla="*/ 483871 w 551022"/>
                        <a:gd name="connsiteY32" fmla="*/ 2085499 h 3380899"/>
                        <a:gd name="connsiteX33" fmla="*/ 258129 w 551022"/>
                        <a:gd name="connsiteY33" fmla="*/ 2070259 h 3380899"/>
                        <a:gd name="connsiteX34" fmla="*/ 258604 w 551022"/>
                        <a:gd name="connsiteY34" fmla="*/ 1987868 h 3380899"/>
                        <a:gd name="connsiteX35" fmla="*/ 484823 w 551022"/>
                        <a:gd name="connsiteY35" fmla="*/ 1995011 h 3380899"/>
                        <a:gd name="connsiteX36" fmla="*/ 491014 w 551022"/>
                        <a:gd name="connsiteY36" fmla="*/ 1902142 h 3380899"/>
                        <a:gd name="connsiteX37" fmla="*/ 263367 w 551022"/>
                        <a:gd name="connsiteY37" fmla="*/ 1897856 h 3380899"/>
                        <a:gd name="connsiteX38" fmla="*/ 269082 w 551022"/>
                        <a:gd name="connsiteY38" fmla="*/ 1802131 h 3380899"/>
                        <a:gd name="connsiteX39" fmla="*/ 494349 w 551022"/>
                        <a:gd name="connsiteY39" fmla="*/ 1812131 h 3380899"/>
                        <a:gd name="connsiteX40" fmla="*/ 498158 w 551022"/>
                        <a:gd name="connsiteY40" fmla="*/ 1724501 h 3380899"/>
                        <a:gd name="connsiteX41" fmla="*/ 276702 w 551022"/>
                        <a:gd name="connsiteY41" fmla="*/ 1719739 h 3380899"/>
                        <a:gd name="connsiteX42" fmla="*/ 271940 w 551022"/>
                        <a:gd name="connsiteY42" fmla="*/ 1624489 h 3380899"/>
                        <a:gd name="connsiteX43" fmla="*/ 497682 w 551022"/>
                        <a:gd name="connsiteY43" fmla="*/ 1634014 h 3380899"/>
                        <a:gd name="connsiteX44" fmla="*/ 497206 w 551022"/>
                        <a:gd name="connsiteY44" fmla="*/ 1540669 h 3380899"/>
                        <a:gd name="connsiteX45" fmla="*/ 278131 w 551022"/>
                        <a:gd name="connsiteY45" fmla="*/ 1543526 h 3380899"/>
                        <a:gd name="connsiteX46" fmla="*/ 277654 w 551022"/>
                        <a:gd name="connsiteY46" fmla="*/ 1445419 h 3380899"/>
                        <a:gd name="connsiteX47" fmla="*/ 505302 w 551022"/>
                        <a:gd name="connsiteY47" fmla="*/ 1453039 h 3380899"/>
                        <a:gd name="connsiteX48" fmla="*/ 501492 w 551022"/>
                        <a:gd name="connsiteY48" fmla="*/ 1362550 h 3380899"/>
                        <a:gd name="connsiteX49" fmla="*/ 281465 w 551022"/>
                        <a:gd name="connsiteY49" fmla="*/ 1353503 h 3380899"/>
                        <a:gd name="connsiteX50" fmla="*/ 290513 w 551022"/>
                        <a:gd name="connsiteY50" fmla="*/ 1268254 h 3380899"/>
                        <a:gd name="connsiteX51" fmla="*/ 511970 w 551022"/>
                        <a:gd name="connsiteY51" fmla="*/ 1266349 h 3380899"/>
                        <a:gd name="connsiteX52" fmla="*/ 509588 w 551022"/>
                        <a:gd name="connsiteY52" fmla="*/ 1174909 h 3380899"/>
                        <a:gd name="connsiteX53" fmla="*/ 291942 w 551022"/>
                        <a:gd name="connsiteY53" fmla="*/ 1171099 h 3380899"/>
                        <a:gd name="connsiteX54" fmla="*/ 294800 w 551022"/>
                        <a:gd name="connsiteY54" fmla="*/ 1079659 h 3380899"/>
                        <a:gd name="connsiteX55" fmla="*/ 512922 w 551022"/>
                        <a:gd name="connsiteY55" fmla="*/ 1087279 h 3380899"/>
                        <a:gd name="connsiteX56" fmla="*/ 512922 w 551022"/>
                        <a:gd name="connsiteY56" fmla="*/ 1003459 h 3380899"/>
                        <a:gd name="connsiteX57" fmla="*/ 299562 w 551022"/>
                        <a:gd name="connsiteY57" fmla="*/ 995839 h 3380899"/>
                        <a:gd name="connsiteX58" fmla="*/ 300514 w 551022"/>
                        <a:gd name="connsiteY58" fmla="*/ 879157 h 3380899"/>
                        <a:gd name="connsiteX59" fmla="*/ 521970 w 551022"/>
                        <a:gd name="connsiteY59" fmla="*/ 893921 h 3380899"/>
                        <a:gd name="connsiteX60" fmla="*/ 527209 w 551022"/>
                        <a:gd name="connsiteY60" fmla="*/ 769143 h 3380899"/>
                        <a:gd name="connsiteX61" fmla="*/ 299562 w 551022"/>
                        <a:gd name="connsiteY61" fmla="*/ 763905 h 3380899"/>
                        <a:gd name="connsiteX62" fmla="*/ 303373 w 551022"/>
                        <a:gd name="connsiteY62" fmla="*/ 668656 h 3380899"/>
                        <a:gd name="connsiteX63" fmla="*/ 526733 w 551022"/>
                        <a:gd name="connsiteY63" fmla="*/ 675323 h 3380899"/>
                        <a:gd name="connsiteX64" fmla="*/ 535782 w 551022"/>
                        <a:gd name="connsiteY64" fmla="*/ 523399 h 3380899"/>
                        <a:gd name="connsiteX65" fmla="*/ 309087 w 551022"/>
                        <a:gd name="connsiteY65" fmla="*/ 513398 h 3380899"/>
                        <a:gd name="connsiteX66" fmla="*/ 314326 w 551022"/>
                        <a:gd name="connsiteY66" fmla="*/ 421481 h 3380899"/>
                        <a:gd name="connsiteX67" fmla="*/ 535782 w 551022"/>
                        <a:gd name="connsiteY67" fmla="*/ 431959 h 3380899"/>
                        <a:gd name="connsiteX68" fmla="*/ 542449 w 551022"/>
                        <a:gd name="connsiteY68" fmla="*/ 325756 h 3380899"/>
                        <a:gd name="connsiteX69" fmla="*/ 319564 w 551022"/>
                        <a:gd name="connsiteY69" fmla="*/ 316230 h 3380899"/>
                        <a:gd name="connsiteX70" fmla="*/ 319564 w 551022"/>
                        <a:gd name="connsiteY70" fmla="*/ 205264 h 3380899"/>
                        <a:gd name="connsiteX71" fmla="*/ 543402 w 551022"/>
                        <a:gd name="connsiteY71" fmla="*/ 207645 h 3380899"/>
                        <a:gd name="connsiteX72" fmla="*/ 543879 w 551022"/>
                        <a:gd name="connsiteY72" fmla="*/ 123349 h 3380899"/>
                        <a:gd name="connsiteX73" fmla="*/ 319089 w 551022"/>
                        <a:gd name="connsiteY73" fmla="*/ 120015 h 3380899"/>
                        <a:gd name="connsiteX74" fmla="*/ 322422 w 551022"/>
                        <a:gd name="connsiteY74" fmla="*/ 5239 h 3380899"/>
                        <a:gd name="connsiteX75" fmla="*/ 210503 w 551022"/>
                        <a:gd name="connsiteY75" fmla="*/ 7144 h 3380899"/>
                        <a:gd name="connsiteX76" fmla="*/ 210980 w 551022"/>
                        <a:gd name="connsiteY76" fmla="*/ 111442 h 3380899"/>
                        <a:gd name="connsiteX77" fmla="*/ 128588 w 551022"/>
                        <a:gd name="connsiteY77" fmla="*/ 110490 h 3380899"/>
                        <a:gd name="connsiteX78" fmla="*/ 131922 w 551022"/>
                        <a:gd name="connsiteY78" fmla="*/ 12859 h 338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51022" h="3380899">
                          <a:moveTo>
                            <a:pt x="444342" y="3365659"/>
                          </a:moveTo>
                          <a:lnTo>
                            <a:pt x="551022" y="12859"/>
                          </a:lnTo>
                          <a:lnTo>
                            <a:pt x="2858" y="0"/>
                          </a:lnTo>
                          <a:cubicBezTo>
                            <a:pt x="1905" y="36989"/>
                            <a:pt x="953" y="73977"/>
                            <a:pt x="0" y="110966"/>
                          </a:cubicBezTo>
                          <a:lnTo>
                            <a:pt x="324803" y="115729"/>
                          </a:lnTo>
                          <a:lnTo>
                            <a:pt x="215742" y="3380899"/>
                          </a:lnTo>
                          <a:lnTo>
                            <a:pt x="221457" y="3243263"/>
                          </a:lnTo>
                          <a:lnTo>
                            <a:pt x="445295" y="3251359"/>
                          </a:lnTo>
                          <a:cubicBezTo>
                            <a:pt x="446089" y="3219291"/>
                            <a:pt x="449264" y="3199130"/>
                            <a:pt x="450058" y="3167062"/>
                          </a:cubicBezTo>
                          <a:lnTo>
                            <a:pt x="224790" y="3159919"/>
                          </a:lnTo>
                          <a:cubicBezTo>
                            <a:pt x="224473" y="3128645"/>
                            <a:pt x="224155" y="3097372"/>
                            <a:pt x="223838" y="3066098"/>
                          </a:cubicBezTo>
                          <a:lnTo>
                            <a:pt x="450533" y="3075147"/>
                          </a:lnTo>
                          <a:lnTo>
                            <a:pt x="459582" y="2977039"/>
                          </a:lnTo>
                          <a:lnTo>
                            <a:pt x="230982" y="2969419"/>
                          </a:lnTo>
                          <a:lnTo>
                            <a:pt x="234316" y="2883218"/>
                          </a:lnTo>
                          <a:lnTo>
                            <a:pt x="455771" y="2895600"/>
                          </a:lnTo>
                          <a:lnTo>
                            <a:pt x="462915" y="2804160"/>
                          </a:lnTo>
                          <a:lnTo>
                            <a:pt x="236697" y="2797969"/>
                          </a:lnTo>
                          <a:cubicBezTo>
                            <a:pt x="237491" y="2763520"/>
                            <a:pt x="238284" y="2729072"/>
                            <a:pt x="239078" y="2694623"/>
                          </a:cubicBezTo>
                          <a:lnTo>
                            <a:pt x="465298" y="2705101"/>
                          </a:lnTo>
                          <a:cubicBezTo>
                            <a:pt x="464821" y="2679384"/>
                            <a:pt x="469107" y="2651284"/>
                            <a:pt x="468630" y="2625567"/>
                          </a:cubicBezTo>
                          <a:lnTo>
                            <a:pt x="245270" y="2618899"/>
                          </a:lnTo>
                          <a:cubicBezTo>
                            <a:pt x="245587" y="2593499"/>
                            <a:pt x="245905" y="2549049"/>
                            <a:pt x="246222" y="2523649"/>
                          </a:cubicBezTo>
                          <a:lnTo>
                            <a:pt x="470059" y="2531268"/>
                          </a:lnTo>
                          <a:cubicBezTo>
                            <a:pt x="470059" y="2503487"/>
                            <a:pt x="470060" y="2475706"/>
                            <a:pt x="470060" y="2447925"/>
                          </a:cubicBezTo>
                          <a:lnTo>
                            <a:pt x="244317" y="2441734"/>
                          </a:lnTo>
                          <a:lnTo>
                            <a:pt x="250032" y="2345055"/>
                          </a:lnTo>
                          <a:lnTo>
                            <a:pt x="473869" y="2357914"/>
                          </a:lnTo>
                          <a:cubicBezTo>
                            <a:pt x="473075" y="2326640"/>
                            <a:pt x="479426" y="2295367"/>
                            <a:pt x="478632" y="2264093"/>
                          </a:cubicBezTo>
                          <a:lnTo>
                            <a:pt x="253366" y="2252663"/>
                          </a:lnTo>
                          <a:cubicBezTo>
                            <a:pt x="253049" y="2225993"/>
                            <a:pt x="252731" y="2199323"/>
                            <a:pt x="252414" y="2172653"/>
                          </a:cubicBezTo>
                          <a:lnTo>
                            <a:pt x="478632" y="2189321"/>
                          </a:lnTo>
                          <a:lnTo>
                            <a:pt x="483871" y="2085499"/>
                          </a:lnTo>
                          <a:lnTo>
                            <a:pt x="258129" y="2070259"/>
                          </a:lnTo>
                          <a:cubicBezTo>
                            <a:pt x="258287" y="2042795"/>
                            <a:pt x="258446" y="2015332"/>
                            <a:pt x="258604" y="1987868"/>
                          </a:cubicBezTo>
                          <a:lnTo>
                            <a:pt x="484823" y="1995011"/>
                          </a:lnTo>
                          <a:lnTo>
                            <a:pt x="491014" y="1902142"/>
                          </a:lnTo>
                          <a:lnTo>
                            <a:pt x="263367" y="1897856"/>
                          </a:lnTo>
                          <a:lnTo>
                            <a:pt x="269082" y="1802131"/>
                          </a:lnTo>
                          <a:lnTo>
                            <a:pt x="494349" y="1812131"/>
                          </a:lnTo>
                          <a:lnTo>
                            <a:pt x="498158" y="1724501"/>
                          </a:lnTo>
                          <a:lnTo>
                            <a:pt x="276702" y="1719739"/>
                          </a:lnTo>
                          <a:lnTo>
                            <a:pt x="271940" y="1624489"/>
                          </a:lnTo>
                          <a:lnTo>
                            <a:pt x="497682" y="1634014"/>
                          </a:lnTo>
                          <a:cubicBezTo>
                            <a:pt x="497523" y="1602899"/>
                            <a:pt x="497365" y="1571784"/>
                            <a:pt x="497206" y="1540669"/>
                          </a:cubicBezTo>
                          <a:lnTo>
                            <a:pt x="278131" y="1543526"/>
                          </a:lnTo>
                          <a:lnTo>
                            <a:pt x="277654" y="1445419"/>
                          </a:lnTo>
                          <a:lnTo>
                            <a:pt x="505302" y="1453039"/>
                          </a:lnTo>
                          <a:cubicBezTo>
                            <a:pt x="504826" y="1417320"/>
                            <a:pt x="501968" y="1398269"/>
                            <a:pt x="501492" y="1362550"/>
                          </a:cubicBezTo>
                          <a:lnTo>
                            <a:pt x="281465" y="1353503"/>
                          </a:lnTo>
                          <a:lnTo>
                            <a:pt x="290513" y="1268254"/>
                          </a:lnTo>
                          <a:lnTo>
                            <a:pt x="511970" y="1266349"/>
                          </a:lnTo>
                          <a:lnTo>
                            <a:pt x="509588" y="1174909"/>
                          </a:lnTo>
                          <a:lnTo>
                            <a:pt x="291942" y="1171099"/>
                          </a:lnTo>
                          <a:cubicBezTo>
                            <a:pt x="292895" y="1140619"/>
                            <a:pt x="293847" y="1110139"/>
                            <a:pt x="294800" y="1079659"/>
                          </a:cubicBezTo>
                          <a:lnTo>
                            <a:pt x="512922" y="1087279"/>
                          </a:lnTo>
                          <a:lnTo>
                            <a:pt x="512922" y="1003459"/>
                          </a:lnTo>
                          <a:lnTo>
                            <a:pt x="299562" y="995839"/>
                          </a:lnTo>
                          <a:cubicBezTo>
                            <a:pt x="299879" y="956945"/>
                            <a:pt x="300197" y="918051"/>
                            <a:pt x="300514" y="879157"/>
                          </a:cubicBezTo>
                          <a:lnTo>
                            <a:pt x="521970" y="893921"/>
                          </a:lnTo>
                          <a:lnTo>
                            <a:pt x="527209" y="769143"/>
                          </a:lnTo>
                          <a:lnTo>
                            <a:pt x="299562" y="763905"/>
                          </a:lnTo>
                          <a:cubicBezTo>
                            <a:pt x="300038" y="736124"/>
                            <a:pt x="302897" y="696437"/>
                            <a:pt x="303373" y="668656"/>
                          </a:cubicBezTo>
                          <a:lnTo>
                            <a:pt x="526733" y="675323"/>
                          </a:lnTo>
                          <a:lnTo>
                            <a:pt x="535782" y="523399"/>
                          </a:lnTo>
                          <a:lnTo>
                            <a:pt x="309087" y="513398"/>
                          </a:lnTo>
                          <a:lnTo>
                            <a:pt x="314326" y="421481"/>
                          </a:lnTo>
                          <a:lnTo>
                            <a:pt x="535782" y="431959"/>
                          </a:lnTo>
                          <a:lnTo>
                            <a:pt x="542449" y="325756"/>
                          </a:lnTo>
                          <a:lnTo>
                            <a:pt x="319564" y="316230"/>
                          </a:lnTo>
                          <a:lnTo>
                            <a:pt x="319564" y="205264"/>
                          </a:lnTo>
                          <a:lnTo>
                            <a:pt x="543402" y="207645"/>
                          </a:lnTo>
                          <a:lnTo>
                            <a:pt x="543879" y="123349"/>
                          </a:lnTo>
                          <a:lnTo>
                            <a:pt x="319089" y="120015"/>
                          </a:lnTo>
                          <a:lnTo>
                            <a:pt x="322422" y="5239"/>
                          </a:lnTo>
                          <a:lnTo>
                            <a:pt x="210503" y="7144"/>
                          </a:lnTo>
                          <a:cubicBezTo>
                            <a:pt x="211456" y="45085"/>
                            <a:pt x="210027" y="73501"/>
                            <a:pt x="210980" y="111442"/>
                          </a:cubicBezTo>
                          <a:lnTo>
                            <a:pt x="128588" y="110490"/>
                          </a:lnTo>
                          <a:lnTo>
                            <a:pt x="131922" y="12859"/>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3869530" y="2493169"/>
                      <a:ext cx="2440781" cy="657225"/>
                    </a:xfrm>
                    <a:custGeom>
                      <a:avLst/>
                      <a:gdLst>
                        <a:gd name="connsiteX0" fmla="*/ 2395538 w 2438400"/>
                        <a:gd name="connsiteY0" fmla="*/ 647700 h 652462"/>
                        <a:gd name="connsiteX1" fmla="*/ 2438400 w 2438400"/>
                        <a:gd name="connsiteY1" fmla="*/ 116681 h 652462"/>
                        <a:gd name="connsiteX2" fmla="*/ 0 w 2438400"/>
                        <a:gd name="connsiteY2" fmla="*/ 0 h 652462"/>
                        <a:gd name="connsiteX3" fmla="*/ 90488 w 2438400"/>
                        <a:gd name="connsiteY3" fmla="*/ 4762 h 652462"/>
                        <a:gd name="connsiteX4" fmla="*/ 88107 w 2438400"/>
                        <a:gd name="connsiteY4" fmla="*/ 119062 h 652462"/>
                        <a:gd name="connsiteX5" fmla="*/ 11907 w 2438400"/>
                        <a:gd name="connsiteY5" fmla="*/ 109537 h 652462"/>
                        <a:gd name="connsiteX6" fmla="*/ 2331244 w 2438400"/>
                        <a:gd name="connsiteY6" fmla="*/ 233362 h 652462"/>
                        <a:gd name="connsiteX7" fmla="*/ 2302669 w 2438400"/>
                        <a:gd name="connsiteY7" fmla="*/ 652462 h 652462"/>
                        <a:gd name="connsiteX8" fmla="*/ 2309813 w 2438400"/>
                        <a:gd name="connsiteY8" fmla="*/ 528637 h 652462"/>
                        <a:gd name="connsiteX9" fmla="*/ 2412207 w 2438400"/>
                        <a:gd name="connsiteY9" fmla="*/ 535781 h 652462"/>
                        <a:gd name="connsiteX10" fmla="*/ 2419350 w 2438400"/>
                        <a:gd name="connsiteY10" fmla="*/ 400050 h 652462"/>
                        <a:gd name="connsiteX11" fmla="*/ 2319338 w 2438400"/>
                        <a:gd name="connsiteY11" fmla="*/ 390525 h 652462"/>
                        <a:gd name="connsiteX12" fmla="*/ 2326482 w 2438400"/>
                        <a:gd name="connsiteY12" fmla="*/ 228600 h 652462"/>
                        <a:gd name="connsiteX13" fmla="*/ 2424113 w 2438400"/>
                        <a:gd name="connsiteY13" fmla="*/ 230981 h 652462"/>
                        <a:gd name="connsiteX14" fmla="*/ 2428875 w 2438400"/>
                        <a:gd name="connsiteY14" fmla="*/ 121444 h 652462"/>
                        <a:gd name="connsiteX15" fmla="*/ 2326482 w 2438400"/>
                        <a:gd name="connsiteY15" fmla="*/ 116681 h 652462"/>
                        <a:gd name="connsiteX16" fmla="*/ 2336007 w 2438400"/>
                        <a:gd name="connsiteY16" fmla="*/ 228600 h 652462"/>
                        <a:gd name="connsiteX17" fmla="*/ 2226469 w 2438400"/>
                        <a:gd name="connsiteY17" fmla="*/ 223837 h 652462"/>
                        <a:gd name="connsiteX18" fmla="*/ 2228850 w 2438400"/>
                        <a:gd name="connsiteY18" fmla="*/ 104775 h 652462"/>
                        <a:gd name="connsiteX19" fmla="*/ 2066925 w 2438400"/>
                        <a:gd name="connsiteY19" fmla="*/ 109537 h 652462"/>
                        <a:gd name="connsiteX20" fmla="*/ 2071688 w 2438400"/>
                        <a:gd name="connsiteY20" fmla="*/ 209550 h 652462"/>
                        <a:gd name="connsiteX21" fmla="*/ 1976438 w 2438400"/>
                        <a:gd name="connsiteY21" fmla="*/ 209550 h 652462"/>
                        <a:gd name="connsiteX22" fmla="*/ 1985963 w 2438400"/>
                        <a:gd name="connsiteY22" fmla="*/ 100012 h 652462"/>
                        <a:gd name="connsiteX23" fmla="*/ 1888332 w 2438400"/>
                        <a:gd name="connsiteY23" fmla="*/ 100012 h 652462"/>
                        <a:gd name="connsiteX24" fmla="*/ 1883569 w 2438400"/>
                        <a:gd name="connsiteY24" fmla="*/ 202406 h 652462"/>
                        <a:gd name="connsiteX25" fmla="*/ 1726407 w 2438400"/>
                        <a:gd name="connsiteY25" fmla="*/ 195262 h 652462"/>
                        <a:gd name="connsiteX26" fmla="*/ 1743075 w 2438400"/>
                        <a:gd name="connsiteY26" fmla="*/ 95250 h 652462"/>
                        <a:gd name="connsiteX27" fmla="*/ 1638300 w 2438400"/>
                        <a:gd name="connsiteY27" fmla="*/ 85725 h 652462"/>
                        <a:gd name="connsiteX28" fmla="*/ 1640682 w 2438400"/>
                        <a:gd name="connsiteY28" fmla="*/ 185737 h 652462"/>
                        <a:gd name="connsiteX29" fmla="*/ 1552575 w 2438400"/>
                        <a:gd name="connsiteY29" fmla="*/ 180975 h 652462"/>
                        <a:gd name="connsiteX30" fmla="*/ 1562100 w 2438400"/>
                        <a:gd name="connsiteY30" fmla="*/ 85725 h 652462"/>
                        <a:gd name="connsiteX31" fmla="*/ 1381125 w 2438400"/>
                        <a:gd name="connsiteY31" fmla="*/ 83344 h 652462"/>
                        <a:gd name="connsiteX32" fmla="*/ 1390650 w 2438400"/>
                        <a:gd name="connsiteY32" fmla="*/ 173831 h 652462"/>
                        <a:gd name="connsiteX33" fmla="*/ 1276350 w 2438400"/>
                        <a:gd name="connsiteY33" fmla="*/ 171450 h 652462"/>
                        <a:gd name="connsiteX34" fmla="*/ 1295400 w 2438400"/>
                        <a:gd name="connsiteY34" fmla="*/ 71437 h 652462"/>
                        <a:gd name="connsiteX35" fmla="*/ 1193007 w 2438400"/>
                        <a:gd name="connsiteY35" fmla="*/ 54769 h 652462"/>
                        <a:gd name="connsiteX36" fmla="*/ 1193007 w 2438400"/>
                        <a:gd name="connsiteY36" fmla="*/ 164306 h 652462"/>
                        <a:gd name="connsiteX37" fmla="*/ 1102519 w 2438400"/>
                        <a:gd name="connsiteY37" fmla="*/ 161925 h 652462"/>
                        <a:gd name="connsiteX38" fmla="*/ 1102519 w 2438400"/>
                        <a:gd name="connsiteY38" fmla="*/ 57150 h 652462"/>
                        <a:gd name="connsiteX39" fmla="*/ 1021557 w 2438400"/>
                        <a:gd name="connsiteY39" fmla="*/ 54769 h 652462"/>
                        <a:gd name="connsiteX40" fmla="*/ 1028700 w 2438400"/>
                        <a:gd name="connsiteY40" fmla="*/ 154781 h 652462"/>
                        <a:gd name="connsiteX41" fmla="*/ 923925 w 2438400"/>
                        <a:gd name="connsiteY41" fmla="*/ 152400 h 652462"/>
                        <a:gd name="connsiteX42" fmla="*/ 935832 w 2438400"/>
                        <a:gd name="connsiteY42" fmla="*/ 42862 h 652462"/>
                        <a:gd name="connsiteX43" fmla="*/ 773907 w 2438400"/>
                        <a:gd name="connsiteY43" fmla="*/ 42862 h 652462"/>
                        <a:gd name="connsiteX44" fmla="*/ 771525 w 2438400"/>
                        <a:gd name="connsiteY44" fmla="*/ 147637 h 652462"/>
                        <a:gd name="connsiteX45" fmla="*/ 669132 w 2438400"/>
                        <a:gd name="connsiteY45" fmla="*/ 142875 h 652462"/>
                        <a:gd name="connsiteX46" fmla="*/ 676275 w 2438400"/>
                        <a:gd name="connsiteY46" fmla="*/ 33337 h 652462"/>
                        <a:gd name="connsiteX47" fmla="*/ 590550 w 2438400"/>
                        <a:gd name="connsiteY47" fmla="*/ 26194 h 652462"/>
                        <a:gd name="connsiteX48" fmla="*/ 583407 w 2438400"/>
                        <a:gd name="connsiteY48" fmla="*/ 135731 h 652462"/>
                        <a:gd name="connsiteX49" fmla="*/ 423863 w 2438400"/>
                        <a:gd name="connsiteY49" fmla="*/ 128587 h 652462"/>
                        <a:gd name="connsiteX50" fmla="*/ 440532 w 2438400"/>
                        <a:gd name="connsiteY50" fmla="*/ 23812 h 652462"/>
                        <a:gd name="connsiteX51" fmla="*/ 330994 w 2438400"/>
                        <a:gd name="connsiteY51" fmla="*/ 16669 h 652462"/>
                        <a:gd name="connsiteX52" fmla="*/ 333375 w 2438400"/>
                        <a:gd name="connsiteY52" fmla="*/ 133350 h 652462"/>
                        <a:gd name="connsiteX53" fmla="*/ 233363 w 2438400"/>
                        <a:gd name="connsiteY53" fmla="*/ 121444 h 652462"/>
                        <a:gd name="connsiteX54" fmla="*/ 250032 w 2438400"/>
                        <a:gd name="connsiteY54" fmla="*/ 16669 h 652462"/>
                        <a:gd name="connsiteX55" fmla="*/ 254794 w 2438400"/>
                        <a:gd name="connsiteY55" fmla="*/ 19050 h 652462"/>
                        <a:gd name="connsiteX0" fmla="*/ 2399871 w 2442733"/>
                        <a:gd name="connsiteY0" fmla="*/ 647700 h 652462"/>
                        <a:gd name="connsiteX1" fmla="*/ 2442733 w 2442733"/>
                        <a:gd name="connsiteY1" fmla="*/ 116681 h 652462"/>
                        <a:gd name="connsiteX2" fmla="*/ 4333 w 2442733"/>
                        <a:gd name="connsiteY2" fmla="*/ 0 h 652462"/>
                        <a:gd name="connsiteX3" fmla="*/ 94821 w 2442733"/>
                        <a:gd name="connsiteY3" fmla="*/ 4762 h 652462"/>
                        <a:gd name="connsiteX4" fmla="*/ 92440 w 2442733"/>
                        <a:gd name="connsiteY4" fmla="*/ 119062 h 652462"/>
                        <a:gd name="connsiteX5" fmla="*/ 16240 w 2442733"/>
                        <a:gd name="connsiteY5" fmla="*/ 109537 h 652462"/>
                        <a:gd name="connsiteX6" fmla="*/ 6715 w 2442733"/>
                        <a:gd name="connsiteY6" fmla="*/ 0 h 652462"/>
                        <a:gd name="connsiteX7" fmla="*/ 2335577 w 2442733"/>
                        <a:gd name="connsiteY7" fmla="*/ 233362 h 652462"/>
                        <a:gd name="connsiteX8" fmla="*/ 2307002 w 2442733"/>
                        <a:gd name="connsiteY8" fmla="*/ 652462 h 652462"/>
                        <a:gd name="connsiteX9" fmla="*/ 2314146 w 2442733"/>
                        <a:gd name="connsiteY9" fmla="*/ 528637 h 652462"/>
                        <a:gd name="connsiteX10" fmla="*/ 2416540 w 2442733"/>
                        <a:gd name="connsiteY10" fmla="*/ 535781 h 652462"/>
                        <a:gd name="connsiteX11" fmla="*/ 2423683 w 2442733"/>
                        <a:gd name="connsiteY11" fmla="*/ 400050 h 652462"/>
                        <a:gd name="connsiteX12" fmla="*/ 2323671 w 2442733"/>
                        <a:gd name="connsiteY12" fmla="*/ 390525 h 652462"/>
                        <a:gd name="connsiteX13" fmla="*/ 2330815 w 2442733"/>
                        <a:gd name="connsiteY13" fmla="*/ 228600 h 652462"/>
                        <a:gd name="connsiteX14" fmla="*/ 2428446 w 2442733"/>
                        <a:gd name="connsiteY14" fmla="*/ 230981 h 652462"/>
                        <a:gd name="connsiteX15" fmla="*/ 2433208 w 2442733"/>
                        <a:gd name="connsiteY15" fmla="*/ 121444 h 652462"/>
                        <a:gd name="connsiteX16" fmla="*/ 2330815 w 2442733"/>
                        <a:gd name="connsiteY16" fmla="*/ 116681 h 652462"/>
                        <a:gd name="connsiteX17" fmla="*/ 2340340 w 2442733"/>
                        <a:gd name="connsiteY17" fmla="*/ 228600 h 652462"/>
                        <a:gd name="connsiteX18" fmla="*/ 2230802 w 2442733"/>
                        <a:gd name="connsiteY18" fmla="*/ 223837 h 652462"/>
                        <a:gd name="connsiteX19" fmla="*/ 2233183 w 2442733"/>
                        <a:gd name="connsiteY19" fmla="*/ 104775 h 652462"/>
                        <a:gd name="connsiteX20" fmla="*/ 2071258 w 2442733"/>
                        <a:gd name="connsiteY20" fmla="*/ 109537 h 652462"/>
                        <a:gd name="connsiteX21" fmla="*/ 2076021 w 2442733"/>
                        <a:gd name="connsiteY21" fmla="*/ 209550 h 652462"/>
                        <a:gd name="connsiteX22" fmla="*/ 1980771 w 2442733"/>
                        <a:gd name="connsiteY22" fmla="*/ 209550 h 652462"/>
                        <a:gd name="connsiteX23" fmla="*/ 1990296 w 2442733"/>
                        <a:gd name="connsiteY23" fmla="*/ 100012 h 652462"/>
                        <a:gd name="connsiteX24" fmla="*/ 1892665 w 2442733"/>
                        <a:gd name="connsiteY24" fmla="*/ 100012 h 652462"/>
                        <a:gd name="connsiteX25" fmla="*/ 1887902 w 2442733"/>
                        <a:gd name="connsiteY25" fmla="*/ 202406 h 652462"/>
                        <a:gd name="connsiteX26" fmla="*/ 1730740 w 2442733"/>
                        <a:gd name="connsiteY26" fmla="*/ 195262 h 652462"/>
                        <a:gd name="connsiteX27" fmla="*/ 1747408 w 2442733"/>
                        <a:gd name="connsiteY27" fmla="*/ 95250 h 652462"/>
                        <a:gd name="connsiteX28" fmla="*/ 1642633 w 2442733"/>
                        <a:gd name="connsiteY28" fmla="*/ 85725 h 652462"/>
                        <a:gd name="connsiteX29" fmla="*/ 1645015 w 2442733"/>
                        <a:gd name="connsiteY29" fmla="*/ 185737 h 652462"/>
                        <a:gd name="connsiteX30" fmla="*/ 1556908 w 2442733"/>
                        <a:gd name="connsiteY30" fmla="*/ 180975 h 652462"/>
                        <a:gd name="connsiteX31" fmla="*/ 1566433 w 2442733"/>
                        <a:gd name="connsiteY31" fmla="*/ 85725 h 652462"/>
                        <a:gd name="connsiteX32" fmla="*/ 1385458 w 2442733"/>
                        <a:gd name="connsiteY32" fmla="*/ 83344 h 652462"/>
                        <a:gd name="connsiteX33" fmla="*/ 1394983 w 2442733"/>
                        <a:gd name="connsiteY33" fmla="*/ 173831 h 652462"/>
                        <a:gd name="connsiteX34" fmla="*/ 1280683 w 2442733"/>
                        <a:gd name="connsiteY34" fmla="*/ 171450 h 652462"/>
                        <a:gd name="connsiteX35" fmla="*/ 1299733 w 2442733"/>
                        <a:gd name="connsiteY35" fmla="*/ 71437 h 652462"/>
                        <a:gd name="connsiteX36" fmla="*/ 1197340 w 2442733"/>
                        <a:gd name="connsiteY36" fmla="*/ 54769 h 652462"/>
                        <a:gd name="connsiteX37" fmla="*/ 1197340 w 2442733"/>
                        <a:gd name="connsiteY37" fmla="*/ 164306 h 652462"/>
                        <a:gd name="connsiteX38" fmla="*/ 1106852 w 2442733"/>
                        <a:gd name="connsiteY38" fmla="*/ 161925 h 652462"/>
                        <a:gd name="connsiteX39" fmla="*/ 1106852 w 2442733"/>
                        <a:gd name="connsiteY39" fmla="*/ 57150 h 652462"/>
                        <a:gd name="connsiteX40" fmla="*/ 1025890 w 2442733"/>
                        <a:gd name="connsiteY40" fmla="*/ 54769 h 652462"/>
                        <a:gd name="connsiteX41" fmla="*/ 1033033 w 2442733"/>
                        <a:gd name="connsiteY41" fmla="*/ 154781 h 652462"/>
                        <a:gd name="connsiteX42" fmla="*/ 928258 w 2442733"/>
                        <a:gd name="connsiteY42" fmla="*/ 152400 h 652462"/>
                        <a:gd name="connsiteX43" fmla="*/ 940165 w 2442733"/>
                        <a:gd name="connsiteY43" fmla="*/ 42862 h 652462"/>
                        <a:gd name="connsiteX44" fmla="*/ 778240 w 2442733"/>
                        <a:gd name="connsiteY44" fmla="*/ 42862 h 652462"/>
                        <a:gd name="connsiteX45" fmla="*/ 775858 w 2442733"/>
                        <a:gd name="connsiteY45" fmla="*/ 147637 h 652462"/>
                        <a:gd name="connsiteX46" fmla="*/ 673465 w 2442733"/>
                        <a:gd name="connsiteY46" fmla="*/ 142875 h 652462"/>
                        <a:gd name="connsiteX47" fmla="*/ 680608 w 2442733"/>
                        <a:gd name="connsiteY47" fmla="*/ 33337 h 652462"/>
                        <a:gd name="connsiteX48" fmla="*/ 594883 w 2442733"/>
                        <a:gd name="connsiteY48" fmla="*/ 26194 h 652462"/>
                        <a:gd name="connsiteX49" fmla="*/ 587740 w 2442733"/>
                        <a:gd name="connsiteY49" fmla="*/ 135731 h 652462"/>
                        <a:gd name="connsiteX50" fmla="*/ 428196 w 2442733"/>
                        <a:gd name="connsiteY50" fmla="*/ 128587 h 652462"/>
                        <a:gd name="connsiteX51" fmla="*/ 444865 w 2442733"/>
                        <a:gd name="connsiteY51" fmla="*/ 23812 h 652462"/>
                        <a:gd name="connsiteX52" fmla="*/ 335327 w 2442733"/>
                        <a:gd name="connsiteY52" fmla="*/ 16669 h 652462"/>
                        <a:gd name="connsiteX53" fmla="*/ 337708 w 2442733"/>
                        <a:gd name="connsiteY53" fmla="*/ 133350 h 652462"/>
                        <a:gd name="connsiteX54" fmla="*/ 237696 w 2442733"/>
                        <a:gd name="connsiteY54" fmla="*/ 121444 h 652462"/>
                        <a:gd name="connsiteX55" fmla="*/ 254365 w 2442733"/>
                        <a:gd name="connsiteY55" fmla="*/ 16669 h 652462"/>
                        <a:gd name="connsiteX56" fmla="*/ 259127 w 2442733"/>
                        <a:gd name="connsiteY56" fmla="*/ 19050 h 652462"/>
                        <a:gd name="connsiteX0" fmla="*/ 2404276 w 2447138"/>
                        <a:gd name="connsiteY0" fmla="*/ 647700 h 652462"/>
                        <a:gd name="connsiteX1" fmla="*/ 2447138 w 2447138"/>
                        <a:gd name="connsiteY1" fmla="*/ 116681 h 652462"/>
                        <a:gd name="connsiteX2" fmla="*/ 8738 w 2447138"/>
                        <a:gd name="connsiteY2" fmla="*/ 0 h 652462"/>
                        <a:gd name="connsiteX3" fmla="*/ 99226 w 2447138"/>
                        <a:gd name="connsiteY3" fmla="*/ 4762 h 652462"/>
                        <a:gd name="connsiteX4" fmla="*/ 96845 w 2447138"/>
                        <a:gd name="connsiteY4" fmla="*/ 119062 h 652462"/>
                        <a:gd name="connsiteX5" fmla="*/ 20645 w 2447138"/>
                        <a:gd name="connsiteY5" fmla="*/ 109537 h 652462"/>
                        <a:gd name="connsiteX6" fmla="*/ 11120 w 2447138"/>
                        <a:gd name="connsiteY6" fmla="*/ 0 h 652462"/>
                        <a:gd name="connsiteX7" fmla="*/ 18264 w 2447138"/>
                        <a:gd name="connsiteY7" fmla="*/ 109537 h 652462"/>
                        <a:gd name="connsiteX8" fmla="*/ 2339982 w 2447138"/>
                        <a:gd name="connsiteY8" fmla="*/ 233362 h 652462"/>
                        <a:gd name="connsiteX9" fmla="*/ 2311407 w 2447138"/>
                        <a:gd name="connsiteY9" fmla="*/ 652462 h 652462"/>
                        <a:gd name="connsiteX10" fmla="*/ 2318551 w 2447138"/>
                        <a:gd name="connsiteY10" fmla="*/ 528637 h 652462"/>
                        <a:gd name="connsiteX11" fmla="*/ 2420945 w 2447138"/>
                        <a:gd name="connsiteY11" fmla="*/ 535781 h 652462"/>
                        <a:gd name="connsiteX12" fmla="*/ 2428088 w 2447138"/>
                        <a:gd name="connsiteY12" fmla="*/ 400050 h 652462"/>
                        <a:gd name="connsiteX13" fmla="*/ 2328076 w 2447138"/>
                        <a:gd name="connsiteY13" fmla="*/ 390525 h 652462"/>
                        <a:gd name="connsiteX14" fmla="*/ 2335220 w 2447138"/>
                        <a:gd name="connsiteY14" fmla="*/ 228600 h 652462"/>
                        <a:gd name="connsiteX15" fmla="*/ 2432851 w 2447138"/>
                        <a:gd name="connsiteY15" fmla="*/ 230981 h 652462"/>
                        <a:gd name="connsiteX16" fmla="*/ 2437613 w 2447138"/>
                        <a:gd name="connsiteY16" fmla="*/ 121444 h 652462"/>
                        <a:gd name="connsiteX17" fmla="*/ 2335220 w 2447138"/>
                        <a:gd name="connsiteY17" fmla="*/ 116681 h 652462"/>
                        <a:gd name="connsiteX18" fmla="*/ 2344745 w 2447138"/>
                        <a:gd name="connsiteY18" fmla="*/ 228600 h 652462"/>
                        <a:gd name="connsiteX19" fmla="*/ 2235207 w 2447138"/>
                        <a:gd name="connsiteY19" fmla="*/ 223837 h 652462"/>
                        <a:gd name="connsiteX20" fmla="*/ 2237588 w 2447138"/>
                        <a:gd name="connsiteY20" fmla="*/ 104775 h 652462"/>
                        <a:gd name="connsiteX21" fmla="*/ 2075663 w 2447138"/>
                        <a:gd name="connsiteY21" fmla="*/ 109537 h 652462"/>
                        <a:gd name="connsiteX22" fmla="*/ 2080426 w 2447138"/>
                        <a:gd name="connsiteY22" fmla="*/ 209550 h 652462"/>
                        <a:gd name="connsiteX23" fmla="*/ 1985176 w 2447138"/>
                        <a:gd name="connsiteY23" fmla="*/ 209550 h 652462"/>
                        <a:gd name="connsiteX24" fmla="*/ 1994701 w 2447138"/>
                        <a:gd name="connsiteY24" fmla="*/ 100012 h 652462"/>
                        <a:gd name="connsiteX25" fmla="*/ 1897070 w 2447138"/>
                        <a:gd name="connsiteY25" fmla="*/ 100012 h 652462"/>
                        <a:gd name="connsiteX26" fmla="*/ 1892307 w 2447138"/>
                        <a:gd name="connsiteY26" fmla="*/ 202406 h 652462"/>
                        <a:gd name="connsiteX27" fmla="*/ 1735145 w 2447138"/>
                        <a:gd name="connsiteY27" fmla="*/ 195262 h 652462"/>
                        <a:gd name="connsiteX28" fmla="*/ 1751813 w 2447138"/>
                        <a:gd name="connsiteY28" fmla="*/ 95250 h 652462"/>
                        <a:gd name="connsiteX29" fmla="*/ 1647038 w 2447138"/>
                        <a:gd name="connsiteY29" fmla="*/ 85725 h 652462"/>
                        <a:gd name="connsiteX30" fmla="*/ 1649420 w 2447138"/>
                        <a:gd name="connsiteY30" fmla="*/ 185737 h 652462"/>
                        <a:gd name="connsiteX31" fmla="*/ 1561313 w 2447138"/>
                        <a:gd name="connsiteY31" fmla="*/ 180975 h 652462"/>
                        <a:gd name="connsiteX32" fmla="*/ 1570838 w 2447138"/>
                        <a:gd name="connsiteY32" fmla="*/ 85725 h 652462"/>
                        <a:gd name="connsiteX33" fmla="*/ 1389863 w 2447138"/>
                        <a:gd name="connsiteY33" fmla="*/ 83344 h 652462"/>
                        <a:gd name="connsiteX34" fmla="*/ 1399388 w 2447138"/>
                        <a:gd name="connsiteY34" fmla="*/ 173831 h 652462"/>
                        <a:gd name="connsiteX35" fmla="*/ 1285088 w 2447138"/>
                        <a:gd name="connsiteY35" fmla="*/ 171450 h 652462"/>
                        <a:gd name="connsiteX36" fmla="*/ 1304138 w 2447138"/>
                        <a:gd name="connsiteY36" fmla="*/ 71437 h 652462"/>
                        <a:gd name="connsiteX37" fmla="*/ 1201745 w 2447138"/>
                        <a:gd name="connsiteY37" fmla="*/ 54769 h 652462"/>
                        <a:gd name="connsiteX38" fmla="*/ 1201745 w 2447138"/>
                        <a:gd name="connsiteY38" fmla="*/ 164306 h 652462"/>
                        <a:gd name="connsiteX39" fmla="*/ 1111257 w 2447138"/>
                        <a:gd name="connsiteY39" fmla="*/ 161925 h 652462"/>
                        <a:gd name="connsiteX40" fmla="*/ 1111257 w 2447138"/>
                        <a:gd name="connsiteY40" fmla="*/ 57150 h 652462"/>
                        <a:gd name="connsiteX41" fmla="*/ 1030295 w 2447138"/>
                        <a:gd name="connsiteY41" fmla="*/ 54769 h 652462"/>
                        <a:gd name="connsiteX42" fmla="*/ 1037438 w 2447138"/>
                        <a:gd name="connsiteY42" fmla="*/ 154781 h 652462"/>
                        <a:gd name="connsiteX43" fmla="*/ 932663 w 2447138"/>
                        <a:gd name="connsiteY43" fmla="*/ 152400 h 652462"/>
                        <a:gd name="connsiteX44" fmla="*/ 944570 w 2447138"/>
                        <a:gd name="connsiteY44" fmla="*/ 42862 h 652462"/>
                        <a:gd name="connsiteX45" fmla="*/ 782645 w 2447138"/>
                        <a:gd name="connsiteY45" fmla="*/ 42862 h 652462"/>
                        <a:gd name="connsiteX46" fmla="*/ 780263 w 2447138"/>
                        <a:gd name="connsiteY46" fmla="*/ 147637 h 652462"/>
                        <a:gd name="connsiteX47" fmla="*/ 677870 w 2447138"/>
                        <a:gd name="connsiteY47" fmla="*/ 142875 h 652462"/>
                        <a:gd name="connsiteX48" fmla="*/ 685013 w 2447138"/>
                        <a:gd name="connsiteY48" fmla="*/ 33337 h 652462"/>
                        <a:gd name="connsiteX49" fmla="*/ 599288 w 2447138"/>
                        <a:gd name="connsiteY49" fmla="*/ 26194 h 652462"/>
                        <a:gd name="connsiteX50" fmla="*/ 592145 w 2447138"/>
                        <a:gd name="connsiteY50" fmla="*/ 135731 h 652462"/>
                        <a:gd name="connsiteX51" fmla="*/ 432601 w 2447138"/>
                        <a:gd name="connsiteY51" fmla="*/ 128587 h 652462"/>
                        <a:gd name="connsiteX52" fmla="*/ 449270 w 2447138"/>
                        <a:gd name="connsiteY52" fmla="*/ 23812 h 652462"/>
                        <a:gd name="connsiteX53" fmla="*/ 339732 w 2447138"/>
                        <a:gd name="connsiteY53" fmla="*/ 16669 h 652462"/>
                        <a:gd name="connsiteX54" fmla="*/ 342113 w 2447138"/>
                        <a:gd name="connsiteY54" fmla="*/ 133350 h 652462"/>
                        <a:gd name="connsiteX55" fmla="*/ 242101 w 2447138"/>
                        <a:gd name="connsiteY55" fmla="*/ 121444 h 652462"/>
                        <a:gd name="connsiteX56" fmla="*/ 258770 w 2447138"/>
                        <a:gd name="connsiteY56" fmla="*/ 16669 h 652462"/>
                        <a:gd name="connsiteX57" fmla="*/ 263532 w 2447138"/>
                        <a:gd name="connsiteY57" fmla="*/ 19050 h 652462"/>
                        <a:gd name="connsiteX0" fmla="*/ 2404276 w 2447138"/>
                        <a:gd name="connsiteY0" fmla="*/ 647700 h 652462"/>
                        <a:gd name="connsiteX1" fmla="*/ 2447138 w 2447138"/>
                        <a:gd name="connsiteY1" fmla="*/ 116681 h 652462"/>
                        <a:gd name="connsiteX2" fmla="*/ 8738 w 2447138"/>
                        <a:gd name="connsiteY2" fmla="*/ 0 h 652462"/>
                        <a:gd name="connsiteX3" fmla="*/ 99226 w 2447138"/>
                        <a:gd name="connsiteY3" fmla="*/ 4762 h 652462"/>
                        <a:gd name="connsiteX4" fmla="*/ 96845 w 2447138"/>
                        <a:gd name="connsiteY4" fmla="*/ 119062 h 652462"/>
                        <a:gd name="connsiteX5" fmla="*/ 20645 w 2447138"/>
                        <a:gd name="connsiteY5" fmla="*/ 109537 h 652462"/>
                        <a:gd name="connsiteX6" fmla="*/ 11120 w 2447138"/>
                        <a:gd name="connsiteY6" fmla="*/ 0 h 652462"/>
                        <a:gd name="connsiteX7" fmla="*/ 18264 w 2447138"/>
                        <a:gd name="connsiteY7" fmla="*/ 109537 h 652462"/>
                        <a:gd name="connsiteX8" fmla="*/ 2339982 w 2447138"/>
                        <a:gd name="connsiteY8" fmla="*/ 233362 h 652462"/>
                        <a:gd name="connsiteX9" fmla="*/ 2311407 w 2447138"/>
                        <a:gd name="connsiteY9" fmla="*/ 652462 h 652462"/>
                        <a:gd name="connsiteX10" fmla="*/ 2318551 w 2447138"/>
                        <a:gd name="connsiteY10" fmla="*/ 528637 h 652462"/>
                        <a:gd name="connsiteX11" fmla="*/ 2420945 w 2447138"/>
                        <a:gd name="connsiteY11" fmla="*/ 535781 h 652462"/>
                        <a:gd name="connsiteX12" fmla="*/ 2428088 w 2447138"/>
                        <a:gd name="connsiteY12" fmla="*/ 400050 h 652462"/>
                        <a:gd name="connsiteX13" fmla="*/ 2328076 w 2447138"/>
                        <a:gd name="connsiteY13" fmla="*/ 390525 h 652462"/>
                        <a:gd name="connsiteX14" fmla="*/ 2335220 w 2447138"/>
                        <a:gd name="connsiteY14" fmla="*/ 228600 h 652462"/>
                        <a:gd name="connsiteX15" fmla="*/ 2432851 w 2447138"/>
                        <a:gd name="connsiteY15" fmla="*/ 230981 h 652462"/>
                        <a:gd name="connsiteX16" fmla="*/ 2437613 w 2447138"/>
                        <a:gd name="connsiteY16" fmla="*/ 121444 h 652462"/>
                        <a:gd name="connsiteX17" fmla="*/ 2335220 w 2447138"/>
                        <a:gd name="connsiteY17" fmla="*/ 116681 h 652462"/>
                        <a:gd name="connsiteX18" fmla="*/ 2344745 w 2447138"/>
                        <a:gd name="connsiteY18" fmla="*/ 228600 h 652462"/>
                        <a:gd name="connsiteX19" fmla="*/ 2235207 w 2447138"/>
                        <a:gd name="connsiteY19" fmla="*/ 223837 h 652462"/>
                        <a:gd name="connsiteX20" fmla="*/ 2237588 w 2447138"/>
                        <a:gd name="connsiteY20" fmla="*/ 104775 h 652462"/>
                        <a:gd name="connsiteX21" fmla="*/ 2075663 w 2447138"/>
                        <a:gd name="connsiteY21" fmla="*/ 109537 h 652462"/>
                        <a:gd name="connsiteX22" fmla="*/ 2080426 w 2447138"/>
                        <a:gd name="connsiteY22" fmla="*/ 209550 h 652462"/>
                        <a:gd name="connsiteX23" fmla="*/ 1985176 w 2447138"/>
                        <a:gd name="connsiteY23" fmla="*/ 209550 h 652462"/>
                        <a:gd name="connsiteX24" fmla="*/ 1994701 w 2447138"/>
                        <a:gd name="connsiteY24" fmla="*/ 100012 h 652462"/>
                        <a:gd name="connsiteX25" fmla="*/ 1897070 w 2447138"/>
                        <a:gd name="connsiteY25" fmla="*/ 100012 h 652462"/>
                        <a:gd name="connsiteX26" fmla="*/ 1892307 w 2447138"/>
                        <a:gd name="connsiteY26" fmla="*/ 202406 h 652462"/>
                        <a:gd name="connsiteX27" fmla="*/ 1735145 w 2447138"/>
                        <a:gd name="connsiteY27" fmla="*/ 195262 h 652462"/>
                        <a:gd name="connsiteX28" fmla="*/ 1751813 w 2447138"/>
                        <a:gd name="connsiteY28" fmla="*/ 95250 h 652462"/>
                        <a:gd name="connsiteX29" fmla="*/ 1647038 w 2447138"/>
                        <a:gd name="connsiteY29" fmla="*/ 85725 h 652462"/>
                        <a:gd name="connsiteX30" fmla="*/ 1649420 w 2447138"/>
                        <a:gd name="connsiteY30" fmla="*/ 185737 h 652462"/>
                        <a:gd name="connsiteX31" fmla="*/ 1561313 w 2447138"/>
                        <a:gd name="connsiteY31" fmla="*/ 180975 h 652462"/>
                        <a:gd name="connsiteX32" fmla="*/ 1570838 w 2447138"/>
                        <a:gd name="connsiteY32" fmla="*/ 85725 h 652462"/>
                        <a:gd name="connsiteX33" fmla="*/ 1389863 w 2447138"/>
                        <a:gd name="connsiteY33" fmla="*/ 83344 h 652462"/>
                        <a:gd name="connsiteX34" fmla="*/ 1399388 w 2447138"/>
                        <a:gd name="connsiteY34" fmla="*/ 173831 h 652462"/>
                        <a:gd name="connsiteX35" fmla="*/ 1285088 w 2447138"/>
                        <a:gd name="connsiteY35" fmla="*/ 171450 h 652462"/>
                        <a:gd name="connsiteX36" fmla="*/ 1304138 w 2447138"/>
                        <a:gd name="connsiteY36" fmla="*/ 71437 h 652462"/>
                        <a:gd name="connsiteX37" fmla="*/ 1201745 w 2447138"/>
                        <a:gd name="connsiteY37" fmla="*/ 54769 h 652462"/>
                        <a:gd name="connsiteX38" fmla="*/ 1201745 w 2447138"/>
                        <a:gd name="connsiteY38" fmla="*/ 164306 h 652462"/>
                        <a:gd name="connsiteX39" fmla="*/ 1111257 w 2447138"/>
                        <a:gd name="connsiteY39" fmla="*/ 161925 h 652462"/>
                        <a:gd name="connsiteX40" fmla="*/ 1111257 w 2447138"/>
                        <a:gd name="connsiteY40" fmla="*/ 57150 h 652462"/>
                        <a:gd name="connsiteX41" fmla="*/ 1030295 w 2447138"/>
                        <a:gd name="connsiteY41" fmla="*/ 54769 h 652462"/>
                        <a:gd name="connsiteX42" fmla="*/ 1037438 w 2447138"/>
                        <a:gd name="connsiteY42" fmla="*/ 154781 h 652462"/>
                        <a:gd name="connsiteX43" fmla="*/ 932663 w 2447138"/>
                        <a:gd name="connsiteY43" fmla="*/ 152400 h 652462"/>
                        <a:gd name="connsiteX44" fmla="*/ 944570 w 2447138"/>
                        <a:gd name="connsiteY44" fmla="*/ 42862 h 652462"/>
                        <a:gd name="connsiteX45" fmla="*/ 782645 w 2447138"/>
                        <a:gd name="connsiteY45" fmla="*/ 42862 h 652462"/>
                        <a:gd name="connsiteX46" fmla="*/ 780263 w 2447138"/>
                        <a:gd name="connsiteY46" fmla="*/ 147637 h 652462"/>
                        <a:gd name="connsiteX47" fmla="*/ 677870 w 2447138"/>
                        <a:gd name="connsiteY47" fmla="*/ 142875 h 652462"/>
                        <a:gd name="connsiteX48" fmla="*/ 685013 w 2447138"/>
                        <a:gd name="connsiteY48" fmla="*/ 33337 h 652462"/>
                        <a:gd name="connsiteX49" fmla="*/ 599288 w 2447138"/>
                        <a:gd name="connsiteY49" fmla="*/ 26194 h 652462"/>
                        <a:gd name="connsiteX50" fmla="*/ 592145 w 2447138"/>
                        <a:gd name="connsiteY50" fmla="*/ 135731 h 652462"/>
                        <a:gd name="connsiteX51" fmla="*/ 432601 w 2447138"/>
                        <a:gd name="connsiteY51" fmla="*/ 128587 h 652462"/>
                        <a:gd name="connsiteX52" fmla="*/ 449270 w 2447138"/>
                        <a:gd name="connsiteY52" fmla="*/ 23812 h 652462"/>
                        <a:gd name="connsiteX53" fmla="*/ 339732 w 2447138"/>
                        <a:gd name="connsiteY53" fmla="*/ 16669 h 652462"/>
                        <a:gd name="connsiteX54" fmla="*/ 342113 w 2447138"/>
                        <a:gd name="connsiteY54" fmla="*/ 133350 h 652462"/>
                        <a:gd name="connsiteX55" fmla="*/ 242101 w 2447138"/>
                        <a:gd name="connsiteY55" fmla="*/ 121444 h 652462"/>
                        <a:gd name="connsiteX56" fmla="*/ 258770 w 2447138"/>
                        <a:gd name="connsiteY56" fmla="*/ 16669 h 652462"/>
                        <a:gd name="connsiteX57" fmla="*/ 263532 w 2447138"/>
                        <a:gd name="connsiteY57" fmla="*/ 19050 h 652462"/>
                        <a:gd name="connsiteX0" fmla="*/ 2404276 w 2447138"/>
                        <a:gd name="connsiteY0" fmla="*/ 647700 h 652462"/>
                        <a:gd name="connsiteX1" fmla="*/ 2447138 w 2447138"/>
                        <a:gd name="connsiteY1" fmla="*/ 116681 h 652462"/>
                        <a:gd name="connsiteX2" fmla="*/ 8738 w 2447138"/>
                        <a:gd name="connsiteY2" fmla="*/ 0 h 652462"/>
                        <a:gd name="connsiteX3" fmla="*/ 99226 w 2447138"/>
                        <a:gd name="connsiteY3" fmla="*/ 4762 h 652462"/>
                        <a:gd name="connsiteX4" fmla="*/ 96845 w 2447138"/>
                        <a:gd name="connsiteY4" fmla="*/ 119062 h 652462"/>
                        <a:gd name="connsiteX5" fmla="*/ 20645 w 2447138"/>
                        <a:gd name="connsiteY5" fmla="*/ 109537 h 652462"/>
                        <a:gd name="connsiteX6" fmla="*/ 11120 w 2447138"/>
                        <a:gd name="connsiteY6" fmla="*/ 0 h 652462"/>
                        <a:gd name="connsiteX7" fmla="*/ 18264 w 2447138"/>
                        <a:gd name="connsiteY7" fmla="*/ 109537 h 652462"/>
                        <a:gd name="connsiteX8" fmla="*/ 2339982 w 2447138"/>
                        <a:gd name="connsiteY8" fmla="*/ 233362 h 652462"/>
                        <a:gd name="connsiteX9" fmla="*/ 2311407 w 2447138"/>
                        <a:gd name="connsiteY9" fmla="*/ 652462 h 652462"/>
                        <a:gd name="connsiteX10" fmla="*/ 2318551 w 2447138"/>
                        <a:gd name="connsiteY10" fmla="*/ 528637 h 652462"/>
                        <a:gd name="connsiteX11" fmla="*/ 2420945 w 2447138"/>
                        <a:gd name="connsiteY11" fmla="*/ 535781 h 652462"/>
                        <a:gd name="connsiteX12" fmla="*/ 2428088 w 2447138"/>
                        <a:gd name="connsiteY12" fmla="*/ 400050 h 652462"/>
                        <a:gd name="connsiteX13" fmla="*/ 2328076 w 2447138"/>
                        <a:gd name="connsiteY13" fmla="*/ 390525 h 652462"/>
                        <a:gd name="connsiteX14" fmla="*/ 2335220 w 2447138"/>
                        <a:gd name="connsiteY14" fmla="*/ 228600 h 652462"/>
                        <a:gd name="connsiteX15" fmla="*/ 2432851 w 2447138"/>
                        <a:gd name="connsiteY15" fmla="*/ 230981 h 652462"/>
                        <a:gd name="connsiteX16" fmla="*/ 2437613 w 2447138"/>
                        <a:gd name="connsiteY16" fmla="*/ 121444 h 652462"/>
                        <a:gd name="connsiteX17" fmla="*/ 2335220 w 2447138"/>
                        <a:gd name="connsiteY17" fmla="*/ 116681 h 652462"/>
                        <a:gd name="connsiteX18" fmla="*/ 2344745 w 2447138"/>
                        <a:gd name="connsiteY18" fmla="*/ 228600 h 652462"/>
                        <a:gd name="connsiteX19" fmla="*/ 2235207 w 2447138"/>
                        <a:gd name="connsiteY19" fmla="*/ 223837 h 652462"/>
                        <a:gd name="connsiteX20" fmla="*/ 2237588 w 2447138"/>
                        <a:gd name="connsiteY20" fmla="*/ 104775 h 652462"/>
                        <a:gd name="connsiteX21" fmla="*/ 2075663 w 2447138"/>
                        <a:gd name="connsiteY21" fmla="*/ 109537 h 652462"/>
                        <a:gd name="connsiteX22" fmla="*/ 2080426 w 2447138"/>
                        <a:gd name="connsiteY22" fmla="*/ 209550 h 652462"/>
                        <a:gd name="connsiteX23" fmla="*/ 1985176 w 2447138"/>
                        <a:gd name="connsiteY23" fmla="*/ 209550 h 652462"/>
                        <a:gd name="connsiteX24" fmla="*/ 1994701 w 2447138"/>
                        <a:gd name="connsiteY24" fmla="*/ 100012 h 652462"/>
                        <a:gd name="connsiteX25" fmla="*/ 1897070 w 2447138"/>
                        <a:gd name="connsiteY25" fmla="*/ 100012 h 652462"/>
                        <a:gd name="connsiteX26" fmla="*/ 1892307 w 2447138"/>
                        <a:gd name="connsiteY26" fmla="*/ 202406 h 652462"/>
                        <a:gd name="connsiteX27" fmla="*/ 1735145 w 2447138"/>
                        <a:gd name="connsiteY27" fmla="*/ 195262 h 652462"/>
                        <a:gd name="connsiteX28" fmla="*/ 1751813 w 2447138"/>
                        <a:gd name="connsiteY28" fmla="*/ 95250 h 652462"/>
                        <a:gd name="connsiteX29" fmla="*/ 1647038 w 2447138"/>
                        <a:gd name="connsiteY29" fmla="*/ 85725 h 652462"/>
                        <a:gd name="connsiteX30" fmla="*/ 1649420 w 2447138"/>
                        <a:gd name="connsiteY30" fmla="*/ 185737 h 652462"/>
                        <a:gd name="connsiteX31" fmla="*/ 1561313 w 2447138"/>
                        <a:gd name="connsiteY31" fmla="*/ 180975 h 652462"/>
                        <a:gd name="connsiteX32" fmla="*/ 1570838 w 2447138"/>
                        <a:gd name="connsiteY32" fmla="*/ 85725 h 652462"/>
                        <a:gd name="connsiteX33" fmla="*/ 1389863 w 2447138"/>
                        <a:gd name="connsiteY33" fmla="*/ 83344 h 652462"/>
                        <a:gd name="connsiteX34" fmla="*/ 1399388 w 2447138"/>
                        <a:gd name="connsiteY34" fmla="*/ 173831 h 652462"/>
                        <a:gd name="connsiteX35" fmla="*/ 1285088 w 2447138"/>
                        <a:gd name="connsiteY35" fmla="*/ 171450 h 652462"/>
                        <a:gd name="connsiteX36" fmla="*/ 1304138 w 2447138"/>
                        <a:gd name="connsiteY36" fmla="*/ 71437 h 652462"/>
                        <a:gd name="connsiteX37" fmla="*/ 1201745 w 2447138"/>
                        <a:gd name="connsiteY37" fmla="*/ 54769 h 652462"/>
                        <a:gd name="connsiteX38" fmla="*/ 1201745 w 2447138"/>
                        <a:gd name="connsiteY38" fmla="*/ 164306 h 652462"/>
                        <a:gd name="connsiteX39" fmla="*/ 1111257 w 2447138"/>
                        <a:gd name="connsiteY39" fmla="*/ 161925 h 652462"/>
                        <a:gd name="connsiteX40" fmla="*/ 1111257 w 2447138"/>
                        <a:gd name="connsiteY40" fmla="*/ 57150 h 652462"/>
                        <a:gd name="connsiteX41" fmla="*/ 1030295 w 2447138"/>
                        <a:gd name="connsiteY41" fmla="*/ 54769 h 652462"/>
                        <a:gd name="connsiteX42" fmla="*/ 1037438 w 2447138"/>
                        <a:gd name="connsiteY42" fmla="*/ 154781 h 652462"/>
                        <a:gd name="connsiteX43" fmla="*/ 932663 w 2447138"/>
                        <a:gd name="connsiteY43" fmla="*/ 152400 h 652462"/>
                        <a:gd name="connsiteX44" fmla="*/ 944570 w 2447138"/>
                        <a:gd name="connsiteY44" fmla="*/ 42862 h 652462"/>
                        <a:gd name="connsiteX45" fmla="*/ 782645 w 2447138"/>
                        <a:gd name="connsiteY45" fmla="*/ 42862 h 652462"/>
                        <a:gd name="connsiteX46" fmla="*/ 780263 w 2447138"/>
                        <a:gd name="connsiteY46" fmla="*/ 147637 h 652462"/>
                        <a:gd name="connsiteX47" fmla="*/ 677870 w 2447138"/>
                        <a:gd name="connsiteY47" fmla="*/ 142875 h 652462"/>
                        <a:gd name="connsiteX48" fmla="*/ 685013 w 2447138"/>
                        <a:gd name="connsiteY48" fmla="*/ 33337 h 652462"/>
                        <a:gd name="connsiteX49" fmla="*/ 599288 w 2447138"/>
                        <a:gd name="connsiteY49" fmla="*/ 26194 h 652462"/>
                        <a:gd name="connsiteX50" fmla="*/ 592145 w 2447138"/>
                        <a:gd name="connsiteY50" fmla="*/ 135731 h 652462"/>
                        <a:gd name="connsiteX51" fmla="*/ 432601 w 2447138"/>
                        <a:gd name="connsiteY51" fmla="*/ 128587 h 652462"/>
                        <a:gd name="connsiteX52" fmla="*/ 449270 w 2447138"/>
                        <a:gd name="connsiteY52" fmla="*/ 23812 h 652462"/>
                        <a:gd name="connsiteX53" fmla="*/ 339732 w 2447138"/>
                        <a:gd name="connsiteY53" fmla="*/ 16669 h 652462"/>
                        <a:gd name="connsiteX54" fmla="*/ 342113 w 2447138"/>
                        <a:gd name="connsiteY54" fmla="*/ 133350 h 652462"/>
                        <a:gd name="connsiteX55" fmla="*/ 242101 w 2447138"/>
                        <a:gd name="connsiteY55" fmla="*/ 121444 h 652462"/>
                        <a:gd name="connsiteX56" fmla="*/ 258770 w 2447138"/>
                        <a:gd name="connsiteY56" fmla="*/ 16669 h 652462"/>
                        <a:gd name="connsiteX57" fmla="*/ 263532 w 2447138"/>
                        <a:gd name="connsiteY57" fmla="*/ 19050 h 652462"/>
                        <a:gd name="connsiteX0" fmla="*/ 2395538 w 2438400"/>
                        <a:gd name="connsiteY0" fmla="*/ 647700 h 652462"/>
                        <a:gd name="connsiteX1" fmla="*/ 2438400 w 2438400"/>
                        <a:gd name="connsiteY1" fmla="*/ 116681 h 652462"/>
                        <a:gd name="connsiteX2" fmla="*/ 0 w 2438400"/>
                        <a:gd name="connsiteY2" fmla="*/ 0 h 652462"/>
                        <a:gd name="connsiteX3" fmla="*/ 90488 w 2438400"/>
                        <a:gd name="connsiteY3" fmla="*/ 4762 h 652462"/>
                        <a:gd name="connsiteX4" fmla="*/ 88107 w 2438400"/>
                        <a:gd name="connsiteY4" fmla="*/ 119062 h 652462"/>
                        <a:gd name="connsiteX5" fmla="*/ 11907 w 2438400"/>
                        <a:gd name="connsiteY5" fmla="*/ 109537 h 652462"/>
                        <a:gd name="connsiteX6" fmla="*/ 2382 w 2438400"/>
                        <a:gd name="connsiteY6" fmla="*/ 0 h 652462"/>
                        <a:gd name="connsiteX7" fmla="*/ 9526 w 2438400"/>
                        <a:gd name="connsiteY7" fmla="*/ 109537 h 652462"/>
                        <a:gd name="connsiteX8" fmla="*/ 2331244 w 2438400"/>
                        <a:gd name="connsiteY8" fmla="*/ 233362 h 652462"/>
                        <a:gd name="connsiteX9" fmla="*/ 2302669 w 2438400"/>
                        <a:gd name="connsiteY9" fmla="*/ 652462 h 652462"/>
                        <a:gd name="connsiteX10" fmla="*/ 2309813 w 2438400"/>
                        <a:gd name="connsiteY10" fmla="*/ 528637 h 652462"/>
                        <a:gd name="connsiteX11" fmla="*/ 2412207 w 2438400"/>
                        <a:gd name="connsiteY11" fmla="*/ 535781 h 652462"/>
                        <a:gd name="connsiteX12" fmla="*/ 2419350 w 2438400"/>
                        <a:gd name="connsiteY12" fmla="*/ 400050 h 652462"/>
                        <a:gd name="connsiteX13" fmla="*/ 2319338 w 2438400"/>
                        <a:gd name="connsiteY13" fmla="*/ 390525 h 652462"/>
                        <a:gd name="connsiteX14" fmla="*/ 2326482 w 2438400"/>
                        <a:gd name="connsiteY14" fmla="*/ 228600 h 652462"/>
                        <a:gd name="connsiteX15" fmla="*/ 2424113 w 2438400"/>
                        <a:gd name="connsiteY15" fmla="*/ 230981 h 652462"/>
                        <a:gd name="connsiteX16" fmla="*/ 2428875 w 2438400"/>
                        <a:gd name="connsiteY16" fmla="*/ 121444 h 652462"/>
                        <a:gd name="connsiteX17" fmla="*/ 2326482 w 2438400"/>
                        <a:gd name="connsiteY17" fmla="*/ 116681 h 652462"/>
                        <a:gd name="connsiteX18" fmla="*/ 2336007 w 2438400"/>
                        <a:gd name="connsiteY18" fmla="*/ 228600 h 652462"/>
                        <a:gd name="connsiteX19" fmla="*/ 2226469 w 2438400"/>
                        <a:gd name="connsiteY19" fmla="*/ 223837 h 652462"/>
                        <a:gd name="connsiteX20" fmla="*/ 2228850 w 2438400"/>
                        <a:gd name="connsiteY20" fmla="*/ 104775 h 652462"/>
                        <a:gd name="connsiteX21" fmla="*/ 2066925 w 2438400"/>
                        <a:gd name="connsiteY21" fmla="*/ 109537 h 652462"/>
                        <a:gd name="connsiteX22" fmla="*/ 2071688 w 2438400"/>
                        <a:gd name="connsiteY22" fmla="*/ 209550 h 652462"/>
                        <a:gd name="connsiteX23" fmla="*/ 1976438 w 2438400"/>
                        <a:gd name="connsiteY23" fmla="*/ 209550 h 652462"/>
                        <a:gd name="connsiteX24" fmla="*/ 1985963 w 2438400"/>
                        <a:gd name="connsiteY24" fmla="*/ 100012 h 652462"/>
                        <a:gd name="connsiteX25" fmla="*/ 1888332 w 2438400"/>
                        <a:gd name="connsiteY25" fmla="*/ 100012 h 652462"/>
                        <a:gd name="connsiteX26" fmla="*/ 1883569 w 2438400"/>
                        <a:gd name="connsiteY26" fmla="*/ 202406 h 652462"/>
                        <a:gd name="connsiteX27" fmla="*/ 1726407 w 2438400"/>
                        <a:gd name="connsiteY27" fmla="*/ 195262 h 652462"/>
                        <a:gd name="connsiteX28" fmla="*/ 1743075 w 2438400"/>
                        <a:gd name="connsiteY28" fmla="*/ 95250 h 652462"/>
                        <a:gd name="connsiteX29" fmla="*/ 1638300 w 2438400"/>
                        <a:gd name="connsiteY29" fmla="*/ 85725 h 652462"/>
                        <a:gd name="connsiteX30" fmla="*/ 1640682 w 2438400"/>
                        <a:gd name="connsiteY30" fmla="*/ 185737 h 652462"/>
                        <a:gd name="connsiteX31" fmla="*/ 1552575 w 2438400"/>
                        <a:gd name="connsiteY31" fmla="*/ 180975 h 652462"/>
                        <a:gd name="connsiteX32" fmla="*/ 1562100 w 2438400"/>
                        <a:gd name="connsiteY32" fmla="*/ 85725 h 652462"/>
                        <a:gd name="connsiteX33" fmla="*/ 1381125 w 2438400"/>
                        <a:gd name="connsiteY33" fmla="*/ 83344 h 652462"/>
                        <a:gd name="connsiteX34" fmla="*/ 1390650 w 2438400"/>
                        <a:gd name="connsiteY34" fmla="*/ 173831 h 652462"/>
                        <a:gd name="connsiteX35" fmla="*/ 1276350 w 2438400"/>
                        <a:gd name="connsiteY35" fmla="*/ 171450 h 652462"/>
                        <a:gd name="connsiteX36" fmla="*/ 1295400 w 2438400"/>
                        <a:gd name="connsiteY36" fmla="*/ 71437 h 652462"/>
                        <a:gd name="connsiteX37" fmla="*/ 1193007 w 2438400"/>
                        <a:gd name="connsiteY37" fmla="*/ 54769 h 652462"/>
                        <a:gd name="connsiteX38" fmla="*/ 1193007 w 2438400"/>
                        <a:gd name="connsiteY38" fmla="*/ 164306 h 652462"/>
                        <a:gd name="connsiteX39" fmla="*/ 1102519 w 2438400"/>
                        <a:gd name="connsiteY39" fmla="*/ 161925 h 652462"/>
                        <a:gd name="connsiteX40" fmla="*/ 1102519 w 2438400"/>
                        <a:gd name="connsiteY40" fmla="*/ 57150 h 652462"/>
                        <a:gd name="connsiteX41" fmla="*/ 1021557 w 2438400"/>
                        <a:gd name="connsiteY41" fmla="*/ 54769 h 652462"/>
                        <a:gd name="connsiteX42" fmla="*/ 1028700 w 2438400"/>
                        <a:gd name="connsiteY42" fmla="*/ 154781 h 652462"/>
                        <a:gd name="connsiteX43" fmla="*/ 923925 w 2438400"/>
                        <a:gd name="connsiteY43" fmla="*/ 152400 h 652462"/>
                        <a:gd name="connsiteX44" fmla="*/ 935832 w 2438400"/>
                        <a:gd name="connsiteY44" fmla="*/ 42862 h 652462"/>
                        <a:gd name="connsiteX45" fmla="*/ 773907 w 2438400"/>
                        <a:gd name="connsiteY45" fmla="*/ 42862 h 652462"/>
                        <a:gd name="connsiteX46" fmla="*/ 771525 w 2438400"/>
                        <a:gd name="connsiteY46" fmla="*/ 147637 h 652462"/>
                        <a:gd name="connsiteX47" fmla="*/ 669132 w 2438400"/>
                        <a:gd name="connsiteY47" fmla="*/ 142875 h 652462"/>
                        <a:gd name="connsiteX48" fmla="*/ 676275 w 2438400"/>
                        <a:gd name="connsiteY48" fmla="*/ 33337 h 652462"/>
                        <a:gd name="connsiteX49" fmla="*/ 590550 w 2438400"/>
                        <a:gd name="connsiteY49" fmla="*/ 26194 h 652462"/>
                        <a:gd name="connsiteX50" fmla="*/ 583407 w 2438400"/>
                        <a:gd name="connsiteY50" fmla="*/ 135731 h 652462"/>
                        <a:gd name="connsiteX51" fmla="*/ 423863 w 2438400"/>
                        <a:gd name="connsiteY51" fmla="*/ 128587 h 652462"/>
                        <a:gd name="connsiteX52" fmla="*/ 440532 w 2438400"/>
                        <a:gd name="connsiteY52" fmla="*/ 23812 h 652462"/>
                        <a:gd name="connsiteX53" fmla="*/ 330994 w 2438400"/>
                        <a:gd name="connsiteY53" fmla="*/ 16669 h 652462"/>
                        <a:gd name="connsiteX54" fmla="*/ 333375 w 2438400"/>
                        <a:gd name="connsiteY54" fmla="*/ 133350 h 652462"/>
                        <a:gd name="connsiteX55" fmla="*/ 233363 w 2438400"/>
                        <a:gd name="connsiteY55" fmla="*/ 121444 h 652462"/>
                        <a:gd name="connsiteX56" fmla="*/ 250032 w 2438400"/>
                        <a:gd name="connsiteY56" fmla="*/ 16669 h 652462"/>
                        <a:gd name="connsiteX57" fmla="*/ 254794 w 2438400"/>
                        <a:gd name="connsiteY57" fmla="*/ 19050 h 652462"/>
                        <a:gd name="connsiteX0" fmla="*/ 2395538 w 2438400"/>
                        <a:gd name="connsiteY0" fmla="*/ 647700 h 652462"/>
                        <a:gd name="connsiteX1" fmla="*/ 2438400 w 2438400"/>
                        <a:gd name="connsiteY1" fmla="*/ 116681 h 652462"/>
                        <a:gd name="connsiteX2" fmla="*/ 0 w 2438400"/>
                        <a:gd name="connsiteY2" fmla="*/ 0 h 652462"/>
                        <a:gd name="connsiteX3" fmla="*/ 90488 w 2438400"/>
                        <a:gd name="connsiteY3" fmla="*/ 4762 h 652462"/>
                        <a:gd name="connsiteX4" fmla="*/ 88107 w 2438400"/>
                        <a:gd name="connsiteY4" fmla="*/ 119062 h 652462"/>
                        <a:gd name="connsiteX5" fmla="*/ 11907 w 2438400"/>
                        <a:gd name="connsiteY5" fmla="*/ 109537 h 652462"/>
                        <a:gd name="connsiteX6" fmla="*/ 2382 w 2438400"/>
                        <a:gd name="connsiteY6" fmla="*/ 0 h 652462"/>
                        <a:gd name="connsiteX7" fmla="*/ 9526 w 2438400"/>
                        <a:gd name="connsiteY7" fmla="*/ 109537 h 652462"/>
                        <a:gd name="connsiteX8" fmla="*/ 2331244 w 2438400"/>
                        <a:gd name="connsiteY8" fmla="*/ 233362 h 652462"/>
                        <a:gd name="connsiteX9" fmla="*/ 2302669 w 2438400"/>
                        <a:gd name="connsiteY9" fmla="*/ 652462 h 652462"/>
                        <a:gd name="connsiteX10" fmla="*/ 2309813 w 2438400"/>
                        <a:gd name="connsiteY10" fmla="*/ 528637 h 652462"/>
                        <a:gd name="connsiteX11" fmla="*/ 2412207 w 2438400"/>
                        <a:gd name="connsiteY11" fmla="*/ 535781 h 652462"/>
                        <a:gd name="connsiteX12" fmla="*/ 2419350 w 2438400"/>
                        <a:gd name="connsiteY12" fmla="*/ 400050 h 652462"/>
                        <a:gd name="connsiteX13" fmla="*/ 2319338 w 2438400"/>
                        <a:gd name="connsiteY13" fmla="*/ 390525 h 652462"/>
                        <a:gd name="connsiteX14" fmla="*/ 2326482 w 2438400"/>
                        <a:gd name="connsiteY14" fmla="*/ 228600 h 652462"/>
                        <a:gd name="connsiteX15" fmla="*/ 2424113 w 2438400"/>
                        <a:gd name="connsiteY15" fmla="*/ 230981 h 652462"/>
                        <a:gd name="connsiteX16" fmla="*/ 2428875 w 2438400"/>
                        <a:gd name="connsiteY16" fmla="*/ 121444 h 652462"/>
                        <a:gd name="connsiteX17" fmla="*/ 2326482 w 2438400"/>
                        <a:gd name="connsiteY17" fmla="*/ 116681 h 652462"/>
                        <a:gd name="connsiteX18" fmla="*/ 2336007 w 2438400"/>
                        <a:gd name="connsiteY18" fmla="*/ 228600 h 652462"/>
                        <a:gd name="connsiteX19" fmla="*/ 2226469 w 2438400"/>
                        <a:gd name="connsiteY19" fmla="*/ 223837 h 652462"/>
                        <a:gd name="connsiteX20" fmla="*/ 2228850 w 2438400"/>
                        <a:gd name="connsiteY20" fmla="*/ 104775 h 652462"/>
                        <a:gd name="connsiteX21" fmla="*/ 2066925 w 2438400"/>
                        <a:gd name="connsiteY21" fmla="*/ 109537 h 652462"/>
                        <a:gd name="connsiteX22" fmla="*/ 2071688 w 2438400"/>
                        <a:gd name="connsiteY22" fmla="*/ 209550 h 652462"/>
                        <a:gd name="connsiteX23" fmla="*/ 1976438 w 2438400"/>
                        <a:gd name="connsiteY23" fmla="*/ 209550 h 652462"/>
                        <a:gd name="connsiteX24" fmla="*/ 1985963 w 2438400"/>
                        <a:gd name="connsiteY24" fmla="*/ 100012 h 652462"/>
                        <a:gd name="connsiteX25" fmla="*/ 1888332 w 2438400"/>
                        <a:gd name="connsiteY25" fmla="*/ 100012 h 652462"/>
                        <a:gd name="connsiteX26" fmla="*/ 1883569 w 2438400"/>
                        <a:gd name="connsiteY26" fmla="*/ 202406 h 652462"/>
                        <a:gd name="connsiteX27" fmla="*/ 1726407 w 2438400"/>
                        <a:gd name="connsiteY27" fmla="*/ 195262 h 652462"/>
                        <a:gd name="connsiteX28" fmla="*/ 1743075 w 2438400"/>
                        <a:gd name="connsiteY28" fmla="*/ 95250 h 652462"/>
                        <a:gd name="connsiteX29" fmla="*/ 1638300 w 2438400"/>
                        <a:gd name="connsiteY29" fmla="*/ 85725 h 652462"/>
                        <a:gd name="connsiteX30" fmla="*/ 1640682 w 2438400"/>
                        <a:gd name="connsiteY30" fmla="*/ 185737 h 652462"/>
                        <a:gd name="connsiteX31" fmla="*/ 1552575 w 2438400"/>
                        <a:gd name="connsiteY31" fmla="*/ 180975 h 652462"/>
                        <a:gd name="connsiteX32" fmla="*/ 1562100 w 2438400"/>
                        <a:gd name="connsiteY32" fmla="*/ 85725 h 652462"/>
                        <a:gd name="connsiteX33" fmla="*/ 1381125 w 2438400"/>
                        <a:gd name="connsiteY33" fmla="*/ 83344 h 652462"/>
                        <a:gd name="connsiteX34" fmla="*/ 1390650 w 2438400"/>
                        <a:gd name="connsiteY34" fmla="*/ 173831 h 652462"/>
                        <a:gd name="connsiteX35" fmla="*/ 1276350 w 2438400"/>
                        <a:gd name="connsiteY35" fmla="*/ 171450 h 652462"/>
                        <a:gd name="connsiteX36" fmla="*/ 1295400 w 2438400"/>
                        <a:gd name="connsiteY36" fmla="*/ 71437 h 652462"/>
                        <a:gd name="connsiteX37" fmla="*/ 1193007 w 2438400"/>
                        <a:gd name="connsiteY37" fmla="*/ 54769 h 652462"/>
                        <a:gd name="connsiteX38" fmla="*/ 1193007 w 2438400"/>
                        <a:gd name="connsiteY38" fmla="*/ 164306 h 652462"/>
                        <a:gd name="connsiteX39" fmla="*/ 1102519 w 2438400"/>
                        <a:gd name="connsiteY39" fmla="*/ 161925 h 652462"/>
                        <a:gd name="connsiteX40" fmla="*/ 1102519 w 2438400"/>
                        <a:gd name="connsiteY40" fmla="*/ 57150 h 652462"/>
                        <a:gd name="connsiteX41" fmla="*/ 1021557 w 2438400"/>
                        <a:gd name="connsiteY41" fmla="*/ 54769 h 652462"/>
                        <a:gd name="connsiteX42" fmla="*/ 1028700 w 2438400"/>
                        <a:gd name="connsiteY42" fmla="*/ 154781 h 652462"/>
                        <a:gd name="connsiteX43" fmla="*/ 923925 w 2438400"/>
                        <a:gd name="connsiteY43" fmla="*/ 152400 h 652462"/>
                        <a:gd name="connsiteX44" fmla="*/ 935832 w 2438400"/>
                        <a:gd name="connsiteY44" fmla="*/ 42862 h 652462"/>
                        <a:gd name="connsiteX45" fmla="*/ 773907 w 2438400"/>
                        <a:gd name="connsiteY45" fmla="*/ 42862 h 652462"/>
                        <a:gd name="connsiteX46" fmla="*/ 771525 w 2438400"/>
                        <a:gd name="connsiteY46" fmla="*/ 147637 h 652462"/>
                        <a:gd name="connsiteX47" fmla="*/ 669132 w 2438400"/>
                        <a:gd name="connsiteY47" fmla="*/ 142875 h 652462"/>
                        <a:gd name="connsiteX48" fmla="*/ 676275 w 2438400"/>
                        <a:gd name="connsiteY48" fmla="*/ 33337 h 652462"/>
                        <a:gd name="connsiteX49" fmla="*/ 590550 w 2438400"/>
                        <a:gd name="connsiteY49" fmla="*/ 26194 h 652462"/>
                        <a:gd name="connsiteX50" fmla="*/ 583407 w 2438400"/>
                        <a:gd name="connsiteY50" fmla="*/ 135731 h 652462"/>
                        <a:gd name="connsiteX51" fmla="*/ 423863 w 2438400"/>
                        <a:gd name="connsiteY51" fmla="*/ 128587 h 652462"/>
                        <a:gd name="connsiteX52" fmla="*/ 440532 w 2438400"/>
                        <a:gd name="connsiteY52" fmla="*/ 23812 h 652462"/>
                        <a:gd name="connsiteX53" fmla="*/ 330994 w 2438400"/>
                        <a:gd name="connsiteY53" fmla="*/ 16669 h 652462"/>
                        <a:gd name="connsiteX54" fmla="*/ 333375 w 2438400"/>
                        <a:gd name="connsiteY54" fmla="*/ 133350 h 652462"/>
                        <a:gd name="connsiteX55" fmla="*/ 233363 w 2438400"/>
                        <a:gd name="connsiteY55" fmla="*/ 121444 h 652462"/>
                        <a:gd name="connsiteX56" fmla="*/ 250032 w 2438400"/>
                        <a:gd name="connsiteY56" fmla="*/ 16669 h 652462"/>
                        <a:gd name="connsiteX57" fmla="*/ 254794 w 2438400"/>
                        <a:gd name="connsiteY57" fmla="*/ 19050 h 652462"/>
                        <a:gd name="connsiteX0" fmla="*/ 2410405 w 2453267"/>
                        <a:gd name="connsiteY0" fmla="*/ 647700 h 652462"/>
                        <a:gd name="connsiteX1" fmla="*/ 2453267 w 2453267"/>
                        <a:gd name="connsiteY1" fmla="*/ 116681 h 652462"/>
                        <a:gd name="connsiteX2" fmla="*/ 14867 w 2453267"/>
                        <a:gd name="connsiteY2" fmla="*/ 0 h 652462"/>
                        <a:gd name="connsiteX3" fmla="*/ 105355 w 2453267"/>
                        <a:gd name="connsiteY3" fmla="*/ 4762 h 652462"/>
                        <a:gd name="connsiteX4" fmla="*/ 102974 w 2453267"/>
                        <a:gd name="connsiteY4" fmla="*/ 119062 h 652462"/>
                        <a:gd name="connsiteX5" fmla="*/ 26774 w 2453267"/>
                        <a:gd name="connsiteY5" fmla="*/ 109537 h 652462"/>
                        <a:gd name="connsiteX6" fmla="*/ 17249 w 2453267"/>
                        <a:gd name="connsiteY6" fmla="*/ 0 h 652462"/>
                        <a:gd name="connsiteX7" fmla="*/ 581 w 2453267"/>
                        <a:gd name="connsiteY7" fmla="*/ 109537 h 652462"/>
                        <a:gd name="connsiteX8" fmla="*/ 2346111 w 2453267"/>
                        <a:gd name="connsiteY8" fmla="*/ 233362 h 652462"/>
                        <a:gd name="connsiteX9" fmla="*/ 2317536 w 2453267"/>
                        <a:gd name="connsiteY9" fmla="*/ 652462 h 652462"/>
                        <a:gd name="connsiteX10" fmla="*/ 2324680 w 2453267"/>
                        <a:gd name="connsiteY10" fmla="*/ 528637 h 652462"/>
                        <a:gd name="connsiteX11" fmla="*/ 2427074 w 2453267"/>
                        <a:gd name="connsiteY11" fmla="*/ 535781 h 652462"/>
                        <a:gd name="connsiteX12" fmla="*/ 2434217 w 2453267"/>
                        <a:gd name="connsiteY12" fmla="*/ 400050 h 652462"/>
                        <a:gd name="connsiteX13" fmla="*/ 2334205 w 2453267"/>
                        <a:gd name="connsiteY13" fmla="*/ 390525 h 652462"/>
                        <a:gd name="connsiteX14" fmla="*/ 2341349 w 2453267"/>
                        <a:gd name="connsiteY14" fmla="*/ 228600 h 652462"/>
                        <a:gd name="connsiteX15" fmla="*/ 2438980 w 2453267"/>
                        <a:gd name="connsiteY15" fmla="*/ 230981 h 652462"/>
                        <a:gd name="connsiteX16" fmla="*/ 2443742 w 2453267"/>
                        <a:gd name="connsiteY16" fmla="*/ 121444 h 652462"/>
                        <a:gd name="connsiteX17" fmla="*/ 2341349 w 2453267"/>
                        <a:gd name="connsiteY17" fmla="*/ 116681 h 652462"/>
                        <a:gd name="connsiteX18" fmla="*/ 2350874 w 2453267"/>
                        <a:gd name="connsiteY18" fmla="*/ 228600 h 652462"/>
                        <a:gd name="connsiteX19" fmla="*/ 2241336 w 2453267"/>
                        <a:gd name="connsiteY19" fmla="*/ 223837 h 652462"/>
                        <a:gd name="connsiteX20" fmla="*/ 2243717 w 2453267"/>
                        <a:gd name="connsiteY20" fmla="*/ 104775 h 652462"/>
                        <a:gd name="connsiteX21" fmla="*/ 2081792 w 2453267"/>
                        <a:gd name="connsiteY21" fmla="*/ 109537 h 652462"/>
                        <a:gd name="connsiteX22" fmla="*/ 2086555 w 2453267"/>
                        <a:gd name="connsiteY22" fmla="*/ 209550 h 652462"/>
                        <a:gd name="connsiteX23" fmla="*/ 1991305 w 2453267"/>
                        <a:gd name="connsiteY23" fmla="*/ 209550 h 652462"/>
                        <a:gd name="connsiteX24" fmla="*/ 2000830 w 2453267"/>
                        <a:gd name="connsiteY24" fmla="*/ 100012 h 652462"/>
                        <a:gd name="connsiteX25" fmla="*/ 1903199 w 2453267"/>
                        <a:gd name="connsiteY25" fmla="*/ 100012 h 652462"/>
                        <a:gd name="connsiteX26" fmla="*/ 1898436 w 2453267"/>
                        <a:gd name="connsiteY26" fmla="*/ 202406 h 652462"/>
                        <a:gd name="connsiteX27" fmla="*/ 1741274 w 2453267"/>
                        <a:gd name="connsiteY27" fmla="*/ 195262 h 652462"/>
                        <a:gd name="connsiteX28" fmla="*/ 1757942 w 2453267"/>
                        <a:gd name="connsiteY28" fmla="*/ 95250 h 652462"/>
                        <a:gd name="connsiteX29" fmla="*/ 1653167 w 2453267"/>
                        <a:gd name="connsiteY29" fmla="*/ 85725 h 652462"/>
                        <a:gd name="connsiteX30" fmla="*/ 1655549 w 2453267"/>
                        <a:gd name="connsiteY30" fmla="*/ 185737 h 652462"/>
                        <a:gd name="connsiteX31" fmla="*/ 1567442 w 2453267"/>
                        <a:gd name="connsiteY31" fmla="*/ 180975 h 652462"/>
                        <a:gd name="connsiteX32" fmla="*/ 1576967 w 2453267"/>
                        <a:gd name="connsiteY32" fmla="*/ 85725 h 652462"/>
                        <a:gd name="connsiteX33" fmla="*/ 1395992 w 2453267"/>
                        <a:gd name="connsiteY33" fmla="*/ 83344 h 652462"/>
                        <a:gd name="connsiteX34" fmla="*/ 1405517 w 2453267"/>
                        <a:gd name="connsiteY34" fmla="*/ 173831 h 652462"/>
                        <a:gd name="connsiteX35" fmla="*/ 1291217 w 2453267"/>
                        <a:gd name="connsiteY35" fmla="*/ 171450 h 652462"/>
                        <a:gd name="connsiteX36" fmla="*/ 1310267 w 2453267"/>
                        <a:gd name="connsiteY36" fmla="*/ 71437 h 652462"/>
                        <a:gd name="connsiteX37" fmla="*/ 1207874 w 2453267"/>
                        <a:gd name="connsiteY37" fmla="*/ 54769 h 652462"/>
                        <a:gd name="connsiteX38" fmla="*/ 1207874 w 2453267"/>
                        <a:gd name="connsiteY38" fmla="*/ 164306 h 652462"/>
                        <a:gd name="connsiteX39" fmla="*/ 1117386 w 2453267"/>
                        <a:gd name="connsiteY39" fmla="*/ 161925 h 652462"/>
                        <a:gd name="connsiteX40" fmla="*/ 1117386 w 2453267"/>
                        <a:gd name="connsiteY40" fmla="*/ 57150 h 652462"/>
                        <a:gd name="connsiteX41" fmla="*/ 1036424 w 2453267"/>
                        <a:gd name="connsiteY41" fmla="*/ 54769 h 652462"/>
                        <a:gd name="connsiteX42" fmla="*/ 1043567 w 2453267"/>
                        <a:gd name="connsiteY42" fmla="*/ 154781 h 652462"/>
                        <a:gd name="connsiteX43" fmla="*/ 938792 w 2453267"/>
                        <a:gd name="connsiteY43" fmla="*/ 152400 h 652462"/>
                        <a:gd name="connsiteX44" fmla="*/ 950699 w 2453267"/>
                        <a:gd name="connsiteY44" fmla="*/ 42862 h 652462"/>
                        <a:gd name="connsiteX45" fmla="*/ 788774 w 2453267"/>
                        <a:gd name="connsiteY45" fmla="*/ 42862 h 652462"/>
                        <a:gd name="connsiteX46" fmla="*/ 786392 w 2453267"/>
                        <a:gd name="connsiteY46" fmla="*/ 147637 h 652462"/>
                        <a:gd name="connsiteX47" fmla="*/ 683999 w 2453267"/>
                        <a:gd name="connsiteY47" fmla="*/ 142875 h 652462"/>
                        <a:gd name="connsiteX48" fmla="*/ 691142 w 2453267"/>
                        <a:gd name="connsiteY48" fmla="*/ 33337 h 652462"/>
                        <a:gd name="connsiteX49" fmla="*/ 605417 w 2453267"/>
                        <a:gd name="connsiteY49" fmla="*/ 26194 h 652462"/>
                        <a:gd name="connsiteX50" fmla="*/ 598274 w 2453267"/>
                        <a:gd name="connsiteY50" fmla="*/ 135731 h 652462"/>
                        <a:gd name="connsiteX51" fmla="*/ 438730 w 2453267"/>
                        <a:gd name="connsiteY51" fmla="*/ 128587 h 652462"/>
                        <a:gd name="connsiteX52" fmla="*/ 455399 w 2453267"/>
                        <a:gd name="connsiteY52" fmla="*/ 23812 h 652462"/>
                        <a:gd name="connsiteX53" fmla="*/ 345861 w 2453267"/>
                        <a:gd name="connsiteY53" fmla="*/ 16669 h 652462"/>
                        <a:gd name="connsiteX54" fmla="*/ 348242 w 2453267"/>
                        <a:gd name="connsiteY54" fmla="*/ 133350 h 652462"/>
                        <a:gd name="connsiteX55" fmla="*/ 248230 w 2453267"/>
                        <a:gd name="connsiteY55" fmla="*/ 121444 h 652462"/>
                        <a:gd name="connsiteX56" fmla="*/ 264899 w 2453267"/>
                        <a:gd name="connsiteY56" fmla="*/ 16669 h 652462"/>
                        <a:gd name="connsiteX57" fmla="*/ 269661 w 2453267"/>
                        <a:gd name="connsiteY57" fmla="*/ 19050 h 652462"/>
                        <a:gd name="connsiteX0" fmla="*/ 2410405 w 2453267"/>
                        <a:gd name="connsiteY0" fmla="*/ 647700 h 652462"/>
                        <a:gd name="connsiteX1" fmla="*/ 2453267 w 2453267"/>
                        <a:gd name="connsiteY1" fmla="*/ 116681 h 652462"/>
                        <a:gd name="connsiteX2" fmla="*/ 14867 w 2453267"/>
                        <a:gd name="connsiteY2" fmla="*/ 0 h 652462"/>
                        <a:gd name="connsiteX3" fmla="*/ 105355 w 2453267"/>
                        <a:gd name="connsiteY3" fmla="*/ 4762 h 652462"/>
                        <a:gd name="connsiteX4" fmla="*/ 102974 w 2453267"/>
                        <a:gd name="connsiteY4" fmla="*/ 119062 h 652462"/>
                        <a:gd name="connsiteX5" fmla="*/ 26774 w 2453267"/>
                        <a:gd name="connsiteY5" fmla="*/ 109537 h 652462"/>
                        <a:gd name="connsiteX6" fmla="*/ 17249 w 2453267"/>
                        <a:gd name="connsiteY6" fmla="*/ 0 h 652462"/>
                        <a:gd name="connsiteX7" fmla="*/ 581 w 2453267"/>
                        <a:gd name="connsiteY7" fmla="*/ 109537 h 652462"/>
                        <a:gd name="connsiteX8" fmla="*/ 2346111 w 2453267"/>
                        <a:gd name="connsiteY8" fmla="*/ 233362 h 652462"/>
                        <a:gd name="connsiteX9" fmla="*/ 2317536 w 2453267"/>
                        <a:gd name="connsiteY9" fmla="*/ 652462 h 652462"/>
                        <a:gd name="connsiteX10" fmla="*/ 2324680 w 2453267"/>
                        <a:gd name="connsiteY10" fmla="*/ 528637 h 652462"/>
                        <a:gd name="connsiteX11" fmla="*/ 2427074 w 2453267"/>
                        <a:gd name="connsiteY11" fmla="*/ 535781 h 652462"/>
                        <a:gd name="connsiteX12" fmla="*/ 2434217 w 2453267"/>
                        <a:gd name="connsiteY12" fmla="*/ 400050 h 652462"/>
                        <a:gd name="connsiteX13" fmla="*/ 2334205 w 2453267"/>
                        <a:gd name="connsiteY13" fmla="*/ 390525 h 652462"/>
                        <a:gd name="connsiteX14" fmla="*/ 2341349 w 2453267"/>
                        <a:gd name="connsiteY14" fmla="*/ 228600 h 652462"/>
                        <a:gd name="connsiteX15" fmla="*/ 2438980 w 2453267"/>
                        <a:gd name="connsiteY15" fmla="*/ 230981 h 652462"/>
                        <a:gd name="connsiteX16" fmla="*/ 2443742 w 2453267"/>
                        <a:gd name="connsiteY16" fmla="*/ 121444 h 652462"/>
                        <a:gd name="connsiteX17" fmla="*/ 2341349 w 2453267"/>
                        <a:gd name="connsiteY17" fmla="*/ 116681 h 652462"/>
                        <a:gd name="connsiteX18" fmla="*/ 2350874 w 2453267"/>
                        <a:gd name="connsiteY18" fmla="*/ 228600 h 652462"/>
                        <a:gd name="connsiteX19" fmla="*/ 2241336 w 2453267"/>
                        <a:gd name="connsiteY19" fmla="*/ 223837 h 652462"/>
                        <a:gd name="connsiteX20" fmla="*/ 2243717 w 2453267"/>
                        <a:gd name="connsiteY20" fmla="*/ 104775 h 652462"/>
                        <a:gd name="connsiteX21" fmla="*/ 2081792 w 2453267"/>
                        <a:gd name="connsiteY21" fmla="*/ 109537 h 652462"/>
                        <a:gd name="connsiteX22" fmla="*/ 2086555 w 2453267"/>
                        <a:gd name="connsiteY22" fmla="*/ 209550 h 652462"/>
                        <a:gd name="connsiteX23" fmla="*/ 1991305 w 2453267"/>
                        <a:gd name="connsiteY23" fmla="*/ 209550 h 652462"/>
                        <a:gd name="connsiteX24" fmla="*/ 2000830 w 2453267"/>
                        <a:gd name="connsiteY24" fmla="*/ 100012 h 652462"/>
                        <a:gd name="connsiteX25" fmla="*/ 1903199 w 2453267"/>
                        <a:gd name="connsiteY25" fmla="*/ 100012 h 652462"/>
                        <a:gd name="connsiteX26" fmla="*/ 1898436 w 2453267"/>
                        <a:gd name="connsiteY26" fmla="*/ 202406 h 652462"/>
                        <a:gd name="connsiteX27" fmla="*/ 1741274 w 2453267"/>
                        <a:gd name="connsiteY27" fmla="*/ 195262 h 652462"/>
                        <a:gd name="connsiteX28" fmla="*/ 1757942 w 2453267"/>
                        <a:gd name="connsiteY28" fmla="*/ 95250 h 652462"/>
                        <a:gd name="connsiteX29" fmla="*/ 1653167 w 2453267"/>
                        <a:gd name="connsiteY29" fmla="*/ 85725 h 652462"/>
                        <a:gd name="connsiteX30" fmla="*/ 1655549 w 2453267"/>
                        <a:gd name="connsiteY30" fmla="*/ 185737 h 652462"/>
                        <a:gd name="connsiteX31" fmla="*/ 1567442 w 2453267"/>
                        <a:gd name="connsiteY31" fmla="*/ 180975 h 652462"/>
                        <a:gd name="connsiteX32" fmla="*/ 1576967 w 2453267"/>
                        <a:gd name="connsiteY32" fmla="*/ 85725 h 652462"/>
                        <a:gd name="connsiteX33" fmla="*/ 1395992 w 2453267"/>
                        <a:gd name="connsiteY33" fmla="*/ 83344 h 652462"/>
                        <a:gd name="connsiteX34" fmla="*/ 1405517 w 2453267"/>
                        <a:gd name="connsiteY34" fmla="*/ 173831 h 652462"/>
                        <a:gd name="connsiteX35" fmla="*/ 1291217 w 2453267"/>
                        <a:gd name="connsiteY35" fmla="*/ 171450 h 652462"/>
                        <a:gd name="connsiteX36" fmla="*/ 1310267 w 2453267"/>
                        <a:gd name="connsiteY36" fmla="*/ 71437 h 652462"/>
                        <a:gd name="connsiteX37" fmla="*/ 1207874 w 2453267"/>
                        <a:gd name="connsiteY37" fmla="*/ 54769 h 652462"/>
                        <a:gd name="connsiteX38" fmla="*/ 1207874 w 2453267"/>
                        <a:gd name="connsiteY38" fmla="*/ 164306 h 652462"/>
                        <a:gd name="connsiteX39" fmla="*/ 1117386 w 2453267"/>
                        <a:gd name="connsiteY39" fmla="*/ 161925 h 652462"/>
                        <a:gd name="connsiteX40" fmla="*/ 1117386 w 2453267"/>
                        <a:gd name="connsiteY40" fmla="*/ 57150 h 652462"/>
                        <a:gd name="connsiteX41" fmla="*/ 1036424 w 2453267"/>
                        <a:gd name="connsiteY41" fmla="*/ 54769 h 652462"/>
                        <a:gd name="connsiteX42" fmla="*/ 1043567 w 2453267"/>
                        <a:gd name="connsiteY42" fmla="*/ 154781 h 652462"/>
                        <a:gd name="connsiteX43" fmla="*/ 938792 w 2453267"/>
                        <a:gd name="connsiteY43" fmla="*/ 152400 h 652462"/>
                        <a:gd name="connsiteX44" fmla="*/ 950699 w 2453267"/>
                        <a:gd name="connsiteY44" fmla="*/ 42862 h 652462"/>
                        <a:gd name="connsiteX45" fmla="*/ 788774 w 2453267"/>
                        <a:gd name="connsiteY45" fmla="*/ 42862 h 652462"/>
                        <a:gd name="connsiteX46" fmla="*/ 786392 w 2453267"/>
                        <a:gd name="connsiteY46" fmla="*/ 147637 h 652462"/>
                        <a:gd name="connsiteX47" fmla="*/ 683999 w 2453267"/>
                        <a:gd name="connsiteY47" fmla="*/ 142875 h 652462"/>
                        <a:gd name="connsiteX48" fmla="*/ 691142 w 2453267"/>
                        <a:gd name="connsiteY48" fmla="*/ 33337 h 652462"/>
                        <a:gd name="connsiteX49" fmla="*/ 605417 w 2453267"/>
                        <a:gd name="connsiteY49" fmla="*/ 26194 h 652462"/>
                        <a:gd name="connsiteX50" fmla="*/ 598274 w 2453267"/>
                        <a:gd name="connsiteY50" fmla="*/ 135731 h 652462"/>
                        <a:gd name="connsiteX51" fmla="*/ 438730 w 2453267"/>
                        <a:gd name="connsiteY51" fmla="*/ 128587 h 652462"/>
                        <a:gd name="connsiteX52" fmla="*/ 455399 w 2453267"/>
                        <a:gd name="connsiteY52" fmla="*/ 23812 h 652462"/>
                        <a:gd name="connsiteX53" fmla="*/ 345861 w 2453267"/>
                        <a:gd name="connsiteY53" fmla="*/ 16669 h 652462"/>
                        <a:gd name="connsiteX54" fmla="*/ 348242 w 2453267"/>
                        <a:gd name="connsiteY54" fmla="*/ 133350 h 652462"/>
                        <a:gd name="connsiteX55" fmla="*/ 248230 w 2453267"/>
                        <a:gd name="connsiteY55" fmla="*/ 121444 h 652462"/>
                        <a:gd name="connsiteX56" fmla="*/ 264899 w 2453267"/>
                        <a:gd name="connsiteY56" fmla="*/ 16669 h 652462"/>
                        <a:gd name="connsiteX57" fmla="*/ 269661 w 2453267"/>
                        <a:gd name="connsiteY57" fmla="*/ 19050 h 652462"/>
                        <a:gd name="connsiteX0" fmla="*/ 2410405 w 2453267"/>
                        <a:gd name="connsiteY0" fmla="*/ 647700 h 652462"/>
                        <a:gd name="connsiteX1" fmla="*/ 2453267 w 2453267"/>
                        <a:gd name="connsiteY1" fmla="*/ 116681 h 652462"/>
                        <a:gd name="connsiteX2" fmla="*/ 14867 w 2453267"/>
                        <a:gd name="connsiteY2" fmla="*/ 0 h 652462"/>
                        <a:gd name="connsiteX3" fmla="*/ 105355 w 2453267"/>
                        <a:gd name="connsiteY3" fmla="*/ 4762 h 652462"/>
                        <a:gd name="connsiteX4" fmla="*/ 102974 w 2453267"/>
                        <a:gd name="connsiteY4" fmla="*/ 119062 h 652462"/>
                        <a:gd name="connsiteX5" fmla="*/ 26774 w 2453267"/>
                        <a:gd name="connsiteY5" fmla="*/ 109537 h 652462"/>
                        <a:gd name="connsiteX6" fmla="*/ 17249 w 2453267"/>
                        <a:gd name="connsiteY6" fmla="*/ 0 h 652462"/>
                        <a:gd name="connsiteX7" fmla="*/ 581 w 2453267"/>
                        <a:gd name="connsiteY7" fmla="*/ 109537 h 652462"/>
                        <a:gd name="connsiteX8" fmla="*/ 2346111 w 2453267"/>
                        <a:gd name="connsiteY8" fmla="*/ 233362 h 652462"/>
                        <a:gd name="connsiteX9" fmla="*/ 2317536 w 2453267"/>
                        <a:gd name="connsiteY9" fmla="*/ 652462 h 652462"/>
                        <a:gd name="connsiteX10" fmla="*/ 2324680 w 2453267"/>
                        <a:gd name="connsiteY10" fmla="*/ 528637 h 652462"/>
                        <a:gd name="connsiteX11" fmla="*/ 2427074 w 2453267"/>
                        <a:gd name="connsiteY11" fmla="*/ 535781 h 652462"/>
                        <a:gd name="connsiteX12" fmla="*/ 2434217 w 2453267"/>
                        <a:gd name="connsiteY12" fmla="*/ 400050 h 652462"/>
                        <a:gd name="connsiteX13" fmla="*/ 2334205 w 2453267"/>
                        <a:gd name="connsiteY13" fmla="*/ 390525 h 652462"/>
                        <a:gd name="connsiteX14" fmla="*/ 2341349 w 2453267"/>
                        <a:gd name="connsiteY14" fmla="*/ 228600 h 652462"/>
                        <a:gd name="connsiteX15" fmla="*/ 2438980 w 2453267"/>
                        <a:gd name="connsiteY15" fmla="*/ 230981 h 652462"/>
                        <a:gd name="connsiteX16" fmla="*/ 2443742 w 2453267"/>
                        <a:gd name="connsiteY16" fmla="*/ 121444 h 652462"/>
                        <a:gd name="connsiteX17" fmla="*/ 2341349 w 2453267"/>
                        <a:gd name="connsiteY17" fmla="*/ 116681 h 652462"/>
                        <a:gd name="connsiteX18" fmla="*/ 2350874 w 2453267"/>
                        <a:gd name="connsiteY18" fmla="*/ 228600 h 652462"/>
                        <a:gd name="connsiteX19" fmla="*/ 2241336 w 2453267"/>
                        <a:gd name="connsiteY19" fmla="*/ 223837 h 652462"/>
                        <a:gd name="connsiteX20" fmla="*/ 2243717 w 2453267"/>
                        <a:gd name="connsiteY20" fmla="*/ 104775 h 652462"/>
                        <a:gd name="connsiteX21" fmla="*/ 2081792 w 2453267"/>
                        <a:gd name="connsiteY21" fmla="*/ 109537 h 652462"/>
                        <a:gd name="connsiteX22" fmla="*/ 2086555 w 2453267"/>
                        <a:gd name="connsiteY22" fmla="*/ 209550 h 652462"/>
                        <a:gd name="connsiteX23" fmla="*/ 1991305 w 2453267"/>
                        <a:gd name="connsiteY23" fmla="*/ 209550 h 652462"/>
                        <a:gd name="connsiteX24" fmla="*/ 2000830 w 2453267"/>
                        <a:gd name="connsiteY24" fmla="*/ 100012 h 652462"/>
                        <a:gd name="connsiteX25" fmla="*/ 1903199 w 2453267"/>
                        <a:gd name="connsiteY25" fmla="*/ 100012 h 652462"/>
                        <a:gd name="connsiteX26" fmla="*/ 1898436 w 2453267"/>
                        <a:gd name="connsiteY26" fmla="*/ 202406 h 652462"/>
                        <a:gd name="connsiteX27" fmla="*/ 1741274 w 2453267"/>
                        <a:gd name="connsiteY27" fmla="*/ 195262 h 652462"/>
                        <a:gd name="connsiteX28" fmla="*/ 1757942 w 2453267"/>
                        <a:gd name="connsiteY28" fmla="*/ 95250 h 652462"/>
                        <a:gd name="connsiteX29" fmla="*/ 1653167 w 2453267"/>
                        <a:gd name="connsiteY29" fmla="*/ 85725 h 652462"/>
                        <a:gd name="connsiteX30" fmla="*/ 1655549 w 2453267"/>
                        <a:gd name="connsiteY30" fmla="*/ 185737 h 652462"/>
                        <a:gd name="connsiteX31" fmla="*/ 1567442 w 2453267"/>
                        <a:gd name="connsiteY31" fmla="*/ 180975 h 652462"/>
                        <a:gd name="connsiteX32" fmla="*/ 1576967 w 2453267"/>
                        <a:gd name="connsiteY32" fmla="*/ 85725 h 652462"/>
                        <a:gd name="connsiteX33" fmla="*/ 1395992 w 2453267"/>
                        <a:gd name="connsiteY33" fmla="*/ 83344 h 652462"/>
                        <a:gd name="connsiteX34" fmla="*/ 1405517 w 2453267"/>
                        <a:gd name="connsiteY34" fmla="*/ 173831 h 652462"/>
                        <a:gd name="connsiteX35" fmla="*/ 1291217 w 2453267"/>
                        <a:gd name="connsiteY35" fmla="*/ 171450 h 652462"/>
                        <a:gd name="connsiteX36" fmla="*/ 1310267 w 2453267"/>
                        <a:gd name="connsiteY36" fmla="*/ 71437 h 652462"/>
                        <a:gd name="connsiteX37" fmla="*/ 1207874 w 2453267"/>
                        <a:gd name="connsiteY37" fmla="*/ 54769 h 652462"/>
                        <a:gd name="connsiteX38" fmla="*/ 1207874 w 2453267"/>
                        <a:gd name="connsiteY38" fmla="*/ 164306 h 652462"/>
                        <a:gd name="connsiteX39" fmla="*/ 1117386 w 2453267"/>
                        <a:gd name="connsiteY39" fmla="*/ 161925 h 652462"/>
                        <a:gd name="connsiteX40" fmla="*/ 1117386 w 2453267"/>
                        <a:gd name="connsiteY40" fmla="*/ 57150 h 652462"/>
                        <a:gd name="connsiteX41" fmla="*/ 1036424 w 2453267"/>
                        <a:gd name="connsiteY41" fmla="*/ 54769 h 652462"/>
                        <a:gd name="connsiteX42" fmla="*/ 1043567 w 2453267"/>
                        <a:gd name="connsiteY42" fmla="*/ 154781 h 652462"/>
                        <a:gd name="connsiteX43" fmla="*/ 938792 w 2453267"/>
                        <a:gd name="connsiteY43" fmla="*/ 152400 h 652462"/>
                        <a:gd name="connsiteX44" fmla="*/ 950699 w 2453267"/>
                        <a:gd name="connsiteY44" fmla="*/ 42862 h 652462"/>
                        <a:gd name="connsiteX45" fmla="*/ 788774 w 2453267"/>
                        <a:gd name="connsiteY45" fmla="*/ 42862 h 652462"/>
                        <a:gd name="connsiteX46" fmla="*/ 786392 w 2453267"/>
                        <a:gd name="connsiteY46" fmla="*/ 147637 h 652462"/>
                        <a:gd name="connsiteX47" fmla="*/ 683999 w 2453267"/>
                        <a:gd name="connsiteY47" fmla="*/ 142875 h 652462"/>
                        <a:gd name="connsiteX48" fmla="*/ 691142 w 2453267"/>
                        <a:gd name="connsiteY48" fmla="*/ 33337 h 652462"/>
                        <a:gd name="connsiteX49" fmla="*/ 605417 w 2453267"/>
                        <a:gd name="connsiteY49" fmla="*/ 26194 h 652462"/>
                        <a:gd name="connsiteX50" fmla="*/ 598274 w 2453267"/>
                        <a:gd name="connsiteY50" fmla="*/ 135731 h 652462"/>
                        <a:gd name="connsiteX51" fmla="*/ 438730 w 2453267"/>
                        <a:gd name="connsiteY51" fmla="*/ 128587 h 652462"/>
                        <a:gd name="connsiteX52" fmla="*/ 455399 w 2453267"/>
                        <a:gd name="connsiteY52" fmla="*/ 23812 h 652462"/>
                        <a:gd name="connsiteX53" fmla="*/ 345861 w 2453267"/>
                        <a:gd name="connsiteY53" fmla="*/ 16669 h 652462"/>
                        <a:gd name="connsiteX54" fmla="*/ 348242 w 2453267"/>
                        <a:gd name="connsiteY54" fmla="*/ 133350 h 652462"/>
                        <a:gd name="connsiteX55" fmla="*/ 248230 w 2453267"/>
                        <a:gd name="connsiteY55" fmla="*/ 121444 h 652462"/>
                        <a:gd name="connsiteX56" fmla="*/ 264899 w 2453267"/>
                        <a:gd name="connsiteY56" fmla="*/ 16669 h 652462"/>
                        <a:gd name="connsiteX57" fmla="*/ 269661 w 2453267"/>
                        <a:gd name="connsiteY57" fmla="*/ 19050 h 652462"/>
                        <a:gd name="connsiteX0" fmla="*/ 2410405 w 2453267"/>
                        <a:gd name="connsiteY0" fmla="*/ 647700 h 652462"/>
                        <a:gd name="connsiteX1" fmla="*/ 2453267 w 2453267"/>
                        <a:gd name="connsiteY1" fmla="*/ 116681 h 652462"/>
                        <a:gd name="connsiteX2" fmla="*/ 14867 w 2453267"/>
                        <a:gd name="connsiteY2" fmla="*/ 0 h 652462"/>
                        <a:gd name="connsiteX3" fmla="*/ 105355 w 2453267"/>
                        <a:gd name="connsiteY3" fmla="*/ 4762 h 652462"/>
                        <a:gd name="connsiteX4" fmla="*/ 102974 w 2453267"/>
                        <a:gd name="connsiteY4" fmla="*/ 119062 h 652462"/>
                        <a:gd name="connsiteX5" fmla="*/ 26774 w 2453267"/>
                        <a:gd name="connsiteY5" fmla="*/ 109537 h 652462"/>
                        <a:gd name="connsiteX6" fmla="*/ 17249 w 2453267"/>
                        <a:gd name="connsiteY6" fmla="*/ 0 h 652462"/>
                        <a:gd name="connsiteX7" fmla="*/ 581 w 2453267"/>
                        <a:gd name="connsiteY7" fmla="*/ 109537 h 652462"/>
                        <a:gd name="connsiteX8" fmla="*/ 2346111 w 2453267"/>
                        <a:gd name="connsiteY8" fmla="*/ 233362 h 652462"/>
                        <a:gd name="connsiteX9" fmla="*/ 2317536 w 2453267"/>
                        <a:gd name="connsiteY9" fmla="*/ 652462 h 652462"/>
                        <a:gd name="connsiteX10" fmla="*/ 2324680 w 2453267"/>
                        <a:gd name="connsiteY10" fmla="*/ 528637 h 652462"/>
                        <a:gd name="connsiteX11" fmla="*/ 2427074 w 2453267"/>
                        <a:gd name="connsiteY11" fmla="*/ 535781 h 652462"/>
                        <a:gd name="connsiteX12" fmla="*/ 2434217 w 2453267"/>
                        <a:gd name="connsiteY12" fmla="*/ 400050 h 652462"/>
                        <a:gd name="connsiteX13" fmla="*/ 2334205 w 2453267"/>
                        <a:gd name="connsiteY13" fmla="*/ 390525 h 652462"/>
                        <a:gd name="connsiteX14" fmla="*/ 2341349 w 2453267"/>
                        <a:gd name="connsiteY14" fmla="*/ 228600 h 652462"/>
                        <a:gd name="connsiteX15" fmla="*/ 2438980 w 2453267"/>
                        <a:gd name="connsiteY15" fmla="*/ 230981 h 652462"/>
                        <a:gd name="connsiteX16" fmla="*/ 2443742 w 2453267"/>
                        <a:gd name="connsiteY16" fmla="*/ 121444 h 652462"/>
                        <a:gd name="connsiteX17" fmla="*/ 2341349 w 2453267"/>
                        <a:gd name="connsiteY17" fmla="*/ 116681 h 652462"/>
                        <a:gd name="connsiteX18" fmla="*/ 2350874 w 2453267"/>
                        <a:gd name="connsiteY18" fmla="*/ 228600 h 652462"/>
                        <a:gd name="connsiteX19" fmla="*/ 2241336 w 2453267"/>
                        <a:gd name="connsiteY19" fmla="*/ 223837 h 652462"/>
                        <a:gd name="connsiteX20" fmla="*/ 2243717 w 2453267"/>
                        <a:gd name="connsiteY20" fmla="*/ 104775 h 652462"/>
                        <a:gd name="connsiteX21" fmla="*/ 2081792 w 2453267"/>
                        <a:gd name="connsiteY21" fmla="*/ 109537 h 652462"/>
                        <a:gd name="connsiteX22" fmla="*/ 2086555 w 2453267"/>
                        <a:gd name="connsiteY22" fmla="*/ 209550 h 652462"/>
                        <a:gd name="connsiteX23" fmla="*/ 1991305 w 2453267"/>
                        <a:gd name="connsiteY23" fmla="*/ 209550 h 652462"/>
                        <a:gd name="connsiteX24" fmla="*/ 2000830 w 2453267"/>
                        <a:gd name="connsiteY24" fmla="*/ 100012 h 652462"/>
                        <a:gd name="connsiteX25" fmla="*/ 1903199 w 2453267"/>
                        <a:gd name="connsiteY25" fmla="*/ 100012 h 652462"/>
                        <a:gd name="connsiteX26" fmla="*/ 1898436 w 2453267"/>
                        <a:gd name="connsiteY26" fmla="*/ 202406 h 652462"/>
                        <a:gd name="connsiteX27" fmla="*/ 1741274 w 2453267"/>
                        <a:gd name="connsiteY27" fmla="*/ 195262 h 652462"/>
                        <a:gd name="connsiteX28" fmla="*/ 1757942 w 2453267"/>
                        <a:gd name="connsiteY28" fmla="*/ 95250 h 652462"/>
                        <a:gd name="connsiteX29" fmla="*/ 1653167 w 2453267"/>
                        <a:gd name="connsiteY29" fmla="*/ 85725 h 652462"/>
                        <a:gd name="connsiteX30" fmla="*/ 1655549 w 2453267"/>
                        <a:gd name="connsiteY30" fmla="*/ 185737 h 652462"/>
                        <a:gd name="connsiteX31" fmla="*/ 1567442 w 2453267"/>
                        <a:gd name="connsiteY31" fmla="*/ 180975 h 652462"/>
                        <a:gd name="connsiteX32" fmla="*/ 1576967 w 2453267"/>
                        <a:gd name="connsiteY32" fmla="*/ 85725 h 652462"/>
                        <a:gd name="connsiteX33" fmla="*/ 1395992 w 2453267"/>
                        <a:gd name="connsiteY33" fmla="*/ 83344 h 652462"/>
                        <a:gd name="connsiteX34" fmla="*/ 1405517 w 2453267"/>
                        <a:gd name="connsiteY34" fmla="*/ 173831 h 652462"/>
                        <a:gd name="connsiteX35" fmla="*/ 1291217 w 2453267"/>
                        <a:gd name="connsiteY35" fmla="*/ 171450 h 652462"/>
                        <a:gd name="connsiteX36" fmla="*/ 1310267 w 2453267"/>
                        <a:gd name="connsiteY36" fmla="*/ 71437 h 652462"/>
                        <a:gd name="connsiteX37" fmla="*/ 1207874 w 2453267"/>
                        <a:gd name="connsiteY37" fmla="*/ 54769 h 652462"/>
                        <a:gd name="connsiteX38" fmla="*/ 1207874 w 2453267"/>
                        <a:gd name="connsiteY38" fmla="*/ 164306 h 652462"/>
                        <a:gd name="connsiteX39" fmla="*/ 1117386 w 2453267"/>
                        <a:gd name="connsiteY39" fmla="*/ 161925 h 652462"/>
                        <a:gd name="connsiteX40" fmla="*/ 1117386 w 2453267"/>
                        <a:gd name="connsiteY40" fmla="*/ 57150 h 652462"/>
                        <a:gd name="connsiteX41" fmla="*/ 1036424 w 2453267"/>
                        <a:gd name="connsiteY41" fmla="*/ 54769 h 652462"/>
                        <a:gd name="connsiteX42" fmla="*/ 1043567 w 2453267"/>
                        <a:gd name="connsiteY42" fmla="*/ 154781 h 652462"/>
                        <a:gd name="connsiteX43" fmla="*/ 938792 w 2453267"/>
                        <a:gd name="connsiteY43" fmla="*/ 152400 h 652462"/>
                        <a:gd name="connsiteX44" fmla="*/ 950699 w 2453267"/>
                        <a:gd name="connsiteY44" fmla="*/ 42862 h 652462"/>
                        <a:gd name="connsiteX45" fmla="*/ 788774 w 2453267"/>
                        <a:gd name="connsiteY45" fmla="*/ 42862 h 652462"/>
                        <a:gd name="connsiteX46" fmla="*/ 786392 w 2453267"/>
                        <a:gd name="connsiteY46" fmla="*/ 147637 h 652462"/>
                        <a:gd name="connsiteX47" fmla="*/ 683999 w 2453267"/>
                        <a:gd name="connsiteY47" fmla="*/ 142875 h 652462"/>
                        <a:gd name="connsiteX48" fmla="*/ 691142 w 2453267"/>
                        <a:gd name="connsiteY48" fmla="*/ 33337 h 652462"/>
                        <a:gd name="connsiteX49" fmla="*/ 605417 w 2453267"/>
                        <a:gd name="connsiteY49" fmla="*/ 26194 h 652462"/>
                        <a:gd name="connsiteX50" fmla="*/ 598274 w 2453267"/>
                        <a:gd name="connsiteY50" fmla="*/ 135731 h 652462"/>
                        <a:gd name="connsiteX51" fmla="*/ 438730 w 2453267"/>
                        <a:gd name="connsiteY51" fmla="*/ 128587 h 652462"/>
                        <a:gd name="connsiteX52" fmla="*/ 455399 w 2453267"/>
                        <a:gd name="connsiteY52" fmla="*/ 23812 h 652462"/>
                        <a:gd name="connsiteX53" fmla="*/ 345861 w 2453267"/>
                        <a:gd name="connsiteY53" fmla="*/ 16669 h 652462"/>
                        <a:gd name="connsiteX54" fmla="*/ 348242 w 2453267"/>
                        <a:gd name="connsiteY54" fmla="*/ 133350 h 652462"/>
                        <a:gd name="connsiteX55" fmla="*/ 248230 w 2453267"/>
                        <a:gd name="connsiteY55" fmla="*/ 121444 h 652462"/>
                        <a:gd name="connsiteX56" fmla="*/ 264899 w 2453267"/>
                        <a:gd name="connsiteY56" fmla="*/ 16669 h 652462"/>
                        <a:gd name="connsiteX57" fmla="*/ 269661 w 2453267"/>
                        <a:gd name="connsiteY57" fmla="*/ 19050 h 652462"/>
                        <a:gd name="connsiteX0" fmla="*/ 2410405 w 2453267"/>
                        <a:gd name="connsiteY0" fmla="*/ 647700 h 652462"/>
                        <a:gd name="connsiteX1" fmla="*/ 2453267 w 2453267"/>
                        <a:gd name="connsiteY1" fmla="*/ 116681 h 652462"/>
                        <a:gd name="connsiteX2" fmla="*/ 14867 w 2453267"/>
                        <a:gd name="connsiteY2" fmla="*/ 0 h 652462"/>
                        <a:gd name="connsiteX3" fmla="*/ 105355 w 2453267"/>
                        <a:gd name="connsiteY3" fmla="*/ 4762 h 652462"/>
                        <a:gd name="connsiteX4" fmla="*/ 102974 w 2453267"/>
                        <a:gd name="connsiteY4" fmla="*/ 119062 h 652462"/>
                        <a:gd name="connsiteX5" fmla="*/ 26774 w 2453267"/>
                        <a:gd name="connsiteY5" fmla="*/ 109537 h 652462"/>
                        <a:gd name="connsiteX6" fmla="*/ 17249 w 2453267"/>
                        <a:gd name="connsiteY6" fmla="*/ 0 h 652462"/>
                        <a:gd name="connsiteX7" fmla="*/ 581 w 2453267"/>
                        <a:gd name="connsiteY7" fmla="*/ 109537 h 652462"/>
                        <a:gd name="connsiteX8" fmla="*/ 2346111 w 2453267"/>
                        <a:gd name="connsiteY8" fmla="*/ 233362 h 652462"/>
                        <a:gd name="connsiteX9" fmla="*/ 2317536 w 2453267"/>
                        <a:gd name="connsiteY9" fmla="*/ 652462 h 652462"/>
                        <a:gd name="connsiteX10" fmla="*/ 2324680 w 2453267"/>
                        <a:gd name="connsiteY10" fmla="*/ 528637 h 652462"/>
                        <a:gd name="connsiteX11" fmla="*/ 2427074 w 2453267"/>
                        <a:gd name="connsiteY11" fmla="*/ 535781 h 652462"/>
                        <a:gd name="connsiteX12" fmla="*/ 2434217 w 2453267"/>
                        <a:gd name="connsiteY12" fmla="*/ 400050 h 652462"/>
                        <a:gd name="connsiteX13" fmla="*/ 2334205 w 2453267"/>
                        <a:gd name="connsiteY13" fmla="*/ 390525 h 652462"/>
                        <a:gd name="connsiteX14" fmla="*/ 2341349 w 2453267"/>
                        <a:gd name="connsiteY14" fmla="*/ 228600 h 652462"/>
                        <a:gd name="connsiteX15" fmla="*/ 2438980 w 2453267"/>
                        <a:gd name="connsiteY15" fmla="*/ 230981 h 652462"/>
                        <a:gd name="connsiteX16" fmla="*/ 2443742 w 2453267"/>
                        <a:gd name="connsiteY16" fmla="*/ 121444 h 652462"/>
                        <a:gd name="connsiteX17" fmla="*/ 2341349 w 2453267"/>
                        <a:gd name="connsiteY17" fmla="*/ 116681 h 652462"/>
                        <a:gd name="connsiteX18" fmla="*/ 2350874 w 2453267"/>
                        <a:gd name="connsiteY18" fmla="*/ 228600 h 652462"/>
                        <a:gd name="connsiteX19" fmla="*/ 2241336 w 2453267"/>
                        <a:gd name="connsiteY19" fmla="*/ 223837 h 652462"/>
                        <a:gd name="connsiteX20" fmla="*/ 2243717 w 2453267"/>
                        <a:gd name="connsiteY20" fmla="*/ 104775 h 652462"/>
                        <a:gd name="connsiteX21" fmla="*/ 2081792 w 2453267"/>
                        <a:gd name="connsiteY21" fmla="*/ 109537 h 652462"/>
                        <a:gd name="connsiteX22" fmla="*/ 2086555 w 2453267"/>
                        <a:gd name="connsiteY22" fmla="*/ 209550 h 652462"/>
                        <a:gd name="connsiteX23" fmla="*/ 1991305 w 2453267"/>
                        <a:gd name="connsiteY23" fmla="*/ 209550 h 652462"/>
                        <a:gd name="connsiteX24" fmla="*/ 2000830 w 2453267"/>
                        <a:gd name="connsiteY24" fmla="*/ 100012 h 652462"/>
                        <a:gd name="connsiteX25" fmla="*/ 1903199 w 2453267"/>
                        <a:gd name="connsiteY25" fmla="*/ 100012 h 652462"/>
                        <a:gd name="connsiteX26" fmla="*/ 1898436 w 2453267"/>
                        <a:gd name="connsiteY26" fmla="*/ 202406 h 652462"/>
                        <a:gd name="connsiteX27" fmla="*/ 1741274 w 2453267"/>
                        <a:gd name="connsiteY27" fmla="*/ 195262 h 652462"/>
                        <a:gd name="connsiteX28" fmla="*/ 1757942 w 2453267"/>
                        <a:gd name="connsiteY28" fmla="*/ 95250 h 652462"/>
                        <a:gd name="connsiteX29" fmla="*/ 1653167 w 2453267"/>
                        <a:gd name="connsiteY29" fmla="*/ 85725 h 652462"/>
                        <a:gd name="connsiteX30" fmla="*/ 1655549 w 2453267"/>
                        <a:gd name="connsiteY30" fmla="*/ 185737 h 652462"/>
                        <a:gd name="connsiteX31" fmla="*/ 1567442 w 2453267"/>
                        <a:gd name="connsiteY31" fmla="*/ 180975 h 652462"/>
                        <a:gd name="connsiteX32" fmla="*/ 1576967 w 2453267"/>
                        <a:gd name="connsiteY32" fmla="*/ 85725 h 652462"/>
                        <a:gd name="connsiteX33" fmla="*/ 1395992 w 2453267"/>
                        <a:gd name="connsiteY33" fmla="*/ 83344 h 652462"/>
                        <a:gd name="connsiteX34" fmla="*/ 1405517 w 2453267"/>
                        <a:gd name="connsiteY34" fmla="*/ 173831 h 652462"/>
                        <a:gd name="connsiteX35" fmla="*/ 1291217 w 2453267"/>
                        <a:gd name="connsiteY35" fmla="*/ 171450 h 652462"/>
                        <a:gd name="connsiteX36" fmla="*/ 1310267 w 2453267"/>
                        <a:gd name="connsiteY36" fmla="*/ 71437 h 652462"/>
                        <a:gd name="connsiteX37" fmla="*/ 1207874 w 2453267"/>
                        <a:gd name="connsiteY37" fmla="*/ 54769 h 652462"/>
                        <a:gd name="connsiteX38" fmla="*/ 1207874 w 2453267"/>
                        <a:gd name="connsiteY38" fmla="*/ 164306 h 652462"/>
                        <a:gd name="connsiteX39" fmla="*/ 1117386 w 2453267"/>
                        <a:gd name="connsiteY39" fmla="*/ 161925 h 652462"/>
                        <a:gd name="connsiteX40" fmla="*/ 1117386 w 2453267"/>
                        <a:gd name="connsiteY40" fmla="*/ 57150 h 652462"/>
                        <a:gd name="connsiteX41" fmla="*/ 1036424 w 2453267"/>
                        <a:gd name="connsiteY41" fmla="*/ 54769 h 652462"/>
                        <a:gd name="connsiteX42" fmla="*/ 1043567 w 2453267"/>
                        <a:gd name="connsiteY42" fmla="*/ 154781 h 652462"/>
                        <a:gd name="connsiteX43" fmla="*/ 938792 w 2453267"/>
                        <a:gd name="connsiteY43" fmla="*/ 152400 h 652462"/>
                        <a:gd name="connsiteX44" fmla="*/ 950699 w 2453267"/>
                        <a:gd name="connsiteY44" fmla="*/ 42862 h 652462"/>
                        <a:gd name="connsiteX45" fmla="*/ 788774 w 2453267"/>
                        <a:gd name="connsiteY45" fmla="*/ 42862 h 652462"/>
                        <a:gd name="connsiteX46" fmla="*/ 786392 w 2453267"/>
                        <a:gd name="connsiteY46" fmla="*/ 147637 h 652462"/>
                        <a:gd name="connsiteX47" fmla="*/ 683999 w 2453267"/>
                        <a:gd name="connsiteY47" fmla="*/ 142875 h 652462"/>
                        <a:gd name="connsiteX48" fmla="*/ 691142 w 2453267"/>
                        <a:gd name="connsiteY48" fmla="*/ 33337 h 652462"/>
                        <a:gd name="connsiteX49" fmla="*/ 605417 w 2453267"/>
                        <a:gd name="connsiteY49" fmla="*/ 26194 h 652462"/>
                        <a:gd name="connsiteX50" fmla="*/ 598274 w 2453267"/>
                        <a:gd name="connsiteY50" fmla="*/ 135731 h 652462"/>
                        <a:gd name="connsiteX51" fmla="*/ 438730 w 2453267"/>
                        <a:gd name="connsiteY51" fmla="*/ 128587 h 652462"/>
                        <a:gd name="connsiteX52" fmla="*/ 455399 w 2453267"/>
                        <a:gd name="connsiteY52" fmla="*/ 23812 h 652462"/>
                        <a:gd name="connsiteX53" fmla="*/ 345861 w 2453267"/>
                        <a:gd name="connsiteY53" fmla="*/ 16669 h 652462"/>
                        <a:gd name="connsiteX54" fmla="*/ 348242 w 2453267"/>
                        <a:gd name="connsiteY54" fmla="*/ 133350 h 652462"/>
                        <a:gd name="connsiteX55" fmla="*/ 248230 w 2453267"/>
                        <a:gd name="connsiteY55" fmla="*/ 121444 h 652462"/>
                        <a:gd name="connsiteX56" fmla="*/ 264899 w 2453267"/>
                        <a:gd name="connsiteY56" fmla="*/ 16669 h 652462"/>
                        <a:gd name="connsiteX57" fmla="*/ 269661 w 2453267"/>
                        <a:gd name="connsiteY57" fmla="*/ 19050 h 652462"/>
                        <a:gd name="connsiteX0" fmla="*/ 2396766 w 2439628"/>
                        <a:gd name="connsiteY0" fmla="*/ 647700 h 652462"/>
                        <a:gd name="connsiteX1" fmla="*/ 2439628 w 2439628"/>
                        <a:gd name="connsiteY1" fmla="*/ 116681 h 652462"/>
                        <a:gd name="connsiteX2" fmla="*/ 1228 w 2439628"/>
                        <a:gd name="connsiteY2" fmla="*/ 0 h 652462"/>
                        <a:gd name="connsiteX3" fmla="*/ 91716 w 2439628"/>
                        <a:gd name="connsiteY3" fmla="*/ 4762 h 652462"/>
                        <a:gd name="connsiteX4" fmla="*/ 89335 w 2439628"/>
                        <a:gd name="connsiteY4" fmla="*/ 119062 h 652462"/>
                        <a:gd name="connsiteX5" fmla="*/ 13135 w 2439628"/>
                        <a:gd name="connsiteY5" fmla="*/ 109537 h 652462"/>
                        <a:gd name="connsiteX6" fmla="*/ 3610 w 2439628"/>
                        <a:gd name="connsiteY6" fmla="*/ 0 h 652462"/>
                        <a:gd name="connsiteX7" fmla="*/ 13136 w 2439628"/>
                        <a:gd name="connsiteY7" fmla="*/ 109537 h 652462"/>
                        <a:gd name="connsiteX8" fmla="*/ 2332472 w 2439628"/>
                        <a:gd name="connsiteY8" fmla="*/ 233362 h 652462"/>
                        <a:gd name="connsiteX9" fmla="*/ 2303897 w 2439628"/>
                        <a:gd name="connsiteY9" fmla="*/ 652462 h 652462"/>
                        <a:gd name="connsiteX10" fmla="*/ 2311041 w 2439628"/>
                        <a:gd name="connsiteY10" fmla="*/ 528637 h 652462"/>
                        <a:gd name="connsiteX11" fmla="*/ 2413435 w 2439628"/>
                        <a:gd name="connsiteY11" fmla="*/ 535781 h 652462"/>
                        <a:gd name="connsiteX12" fmla="*/ 2420578 w 2439628"/>
                        <a:gd name="connsiteY12" fmla="*/ 400050 h 652462"/>
                        <a:gd name="connsiteX13" fmla="*/ 2320566 w 2439628"/>
                        <a:gd name="connsiteY13" fmla="*/ 390525 h 652462"/>
                        <a:gd name="connsiteX14" fmla="*/ 2327710 w 2439628"/>
                        <a:gd name="connsiteY14" fmla="*/ 228600 h 652462"/>
                        <a:gd name="connsiteX15" fmla="*/ 2425341 w 2439628"/>
                        <a:gd name="connsiteY15" fmla="*/ 230981 h 652462"/>
                        <a:gd name="connsiteX16" fmla="*/ 2430103 w 2439628"/>
                        <a:gd name="connsiteY16" fmla="*/ 121444 h 652462"/>
                        <a:gd name="connsiteX17" fmla="*/ 2327710 w 2439628"/>
                        <a:gd name="connsiteY17" fmla="*/ 116681 h 652462"/>
                        <a:gd name="connsiteX18" fmla="*/ 2337235 w 2439628"/>
                        <a:gd name="connsiteY18" fmla="*/ 228600 h 652462"/>
                        <a:gd name="connsiteX19" fmla="*/ 2227697 w 2439628"/>
                        <a:gd name="connsiteY19" fmla="*/ 223837 h 652462"/>
                        <a:gd name="connsiteX20" fmla="*/ 2230078 w 2439628"/>
                        <a:gd name="connsiteY20" fmla="*/ 104775 h 652462"/>
                        <a:gd name="connsiteX21" fmla="*/ 2068153 w 2439628"/>
                        <a:gd name="connsiteY21" fmla="*/ 109537 h 652462"/>
                        <a:gd name="connsiteX22" fmla="*/ 2072916 w 2439628"/>
                        <a:gd name="connsiteY22" fmla="*/ 209550 h 652462"/>
                        <a:gd name="connsiteX23" fmla="*/ 1977666 w 2439628"/>
                        <a:gd name="connsiteY23" fmla="*/ 209550 h 652462"/>
                        <a:gd name="connsiteX24" fmla="*/ 1987191 w 2439628"/>
                        <a:gd name="connsiteY24" fmla="*/ 100012 h 652462"/>
                        <a:gd name="connsiteX25" fmla="*/ 1889560 w 2439628"/>
                        <a:gd name="connsiteY25" fmla="*/ 100012 h 652462"/>
                        <a:gd name="connsiteX26" fmla="*/ 1884797 w 2439628"/>
                        <a:gd name="connsiteY26" fmla="*/ 202406 h 652462"/>
                        <a:gd name="connsiteX27" fmla="*/ 1727635 w 2439628"/>
                        <a:gd name="connsiteY27" fmla="*/ 195262 h 652462"/>
                        <a:gd name="connsiteX28" fmla="*/ 1744303 w 2439628"/>
                        <a:gd name="connsiteY28" fmla="*/ 95250 h 652462"/>
                        <a:gd name="connsiteX29" fmla="*/ 1639528 w 2439628"/>
                        <a:gd name="connsiteY29" fmla="*/ 85725 h 652462"/>
                        <a:gd name="connsiteX30" fmla="*/ 1641910 w 2439628"/>
                        <a:gd name="connsiteY30" fmla="*/ 185737 h 652462"/>
                        <a:gd name="connsiteX31" fmla="*/ 1553803 w 2439628"/>
                        <a:gd name="connsiteY31" fmla="*/ 180975 h 652462"/>
                        <a:gd name="connsiteX32" fmla="*/ 1563328 w 2439628"/>
                        <a:gd name="connsiteY32" fmla="*/ 85725 h 652462"/>
                        <a:gd name="connsiteX33" fmla="*/ 1382353 w 2439628"/>
                        <a:gd name="connsiteY33" fmla="*/ 83344 h 652462"/>
                        <a:gd name="connsiteX34" fmla="*/ 1391878 w 2439628"/>
                        <a:gd name="connsiteY34" fmla="*/ 173831 h 652462"/>
                        <a:gd name="connsiteX35" fmla="*/ 1277578 w 2439628"/>
                        <a:gd name="connsiteY35" fmla="*/ 171450 h 652462"/>
                        <a:gd name="connsiteX36" fmla="*/ 1296628 w 2439628"/>
                        <a:gd name="connsiteY36" fmla="*/ 71437 h 652462"/>
                        <a:gd name="connsiteX37" fmla="*/ 1194235 w 2439628"/>
                        <a:gd name="connsiteY37" fmla="*/ 54769 h 652462"/>
                        <a:gd name="connsiteX38" fmla="*/ 1194235 w 2439628"/>
                        <a:gd name="connsiteY38" fmla="*/ 164306 h 652462"/>
                        <a:gd name="connsiteX39" fmla="*/ 1103747 w 2439628"/>
                        <a:gd name="connsiteY39" fmla="*/ 161925 h 652462"/>
                        <a:gd name="connsiteX40" fmla="*/ 1103747 w 2439628"/>
                        <a:gd name="connsiteY40" fmla="*/ 57150 h 652462"/>
                        <a:gd name="connsiteX41" fmla="*/ 1022785 w 2439628"/>
                        <a:gd name="connsiteY41" fmla="*/ 54769 h 652462"/>
                        <a:gd name="connsiteX42" fmla="*/ 1029928 w 2439628"/>
                        <a:gd name="connsiteY42" fmla="*/ 154781 h 652462"/>
                        <a:gd name="connsiteX43" fmla="*/ 925153 w 2439628"/>
                        <a:gd name="connsiteY43" fmla="*/ 152400 h 652462"/>
                        <a:gd name="connsiteX44" fmla="*/ 937060 w 2439628"/>
                        <a:gd name="connsiteY44" fmla="*/ 42862 h 652462"/>
                        <a:gd name="connsiteX45" fmla="*/ 775135 w 2439628"/>
                        <a:gd name="connsiteY45" fmla="*/ 42862 h 652462"/>
                        <a:gd name="connsiteX46" fmla="*/ 772753 w 2439628"/>
                        <a:gd name="connsiteY46" fmla="*/ 147637 h 652462"/>
                        <a:gd name="connsiteX47" fmla="*/ 670360 w 2439628"/>
                        <a:gd name="connsiteY47" fmla="*/ 142875 h 652462"/>
                        <a:gd name="connsiteX48" fmla="*/ 677503 w 2439628"/>
                        <a:gd name="connsiteY48" fmla="*/ 33337 h 652462"/>
                        <a:gd name="connsiteX49" fmla="*/ 591778 w 2439628"/>
                        <a:gd name="connsiteY49" fmla="*/ 26194 h 652462"/>
                        <a:gd name="connsiteX50" fmla="*/ 584635 w 2439628"/>
                        <a:gd name="connsiteY50" fmla="*/ 135731 h 652462"/>
                        <a:gd name="connsiteX51" fmla="*/ 425091 w 2439628"/>
                        <a:gd name="connsiteY51" fmla="*/ 128587 h 652462"/>
                        <a:gd name="connsiteX52" fmla="*/ 441760 w 2439628"/>
                        <a:gd name="connsiteY52" fmla="*/ 23812 h 652462"/>
                        <a:gd name="connsiteX53" fmla="*/ 332222 w 2439628"/>
                        <a:gd name="connsiteY53" fmla="*/ 16669 h 652462"/>
                        <a:gd name="connsiteX54" fmla="*/ 334603 w 2439628"/>
                        <a:gd name="connsiteY54" fmla="*/ 133350 h 652462"/>
                        <a:gd name="connsiteX55" fmla="*/ 234591 w 2439628"/>
                        <a:gd name="connsiteY55" fmla="*/ 121444 h 652462"/>
                        <a:gd name="connsiteX56" fmla="*/ 251260 w 2439628"/>
                        <a:gd name="connsiteY56" fmla="*/ 16669 h 652462"/>
                        <a:gd name="connsiteX57" fmla="*/ 256022 w 2439628"/>
                        <a:gd name="connsiteY57" fmla="*/ 19050 h 652462"/>
                        <a:gd name="connsiteX0" fmla="*/ 2441062 w 2483924"/>
                        <a:gd name="connsiteY0" fmla="*/ 647700 h 652462"/>
                        <a:gd name="connsiteX1" fmla="*/ 2483924 w 2483924"/>
                        <a:gd name="connsiteY1" fmla="*/ 116681 h 652462"/>
                        <a:gd name="connsiteX2" fmla="*/ 45524 w 2483924"/>
                        <a:gd name="connsiteY2" fmla="*/ 0 h 652462"/>
                        <a:gd name="connsiteX3" fmla="*/ 136012 w 2483924"/>
                        <a:gd name="connsiteY3" fmla="*/ 4762 h 652462"/>
                        <a:gd name="connsiteX4" fmla="*/ 133631 w 2483924"/>
                        <a:gd name="connsiteY4" fmla="*/ 119062 h 652462"/>
                        <a:gd name="connsiteX5" fmla="*/ 57431 w 2483924"/>
                        <a:gd name="connsiteY5" fmla="*/ 109537 h 652462"/>
                        <a:gd name="connsiteX6" fmla="*/ 47906 w 2483924"/>
                        <a:gd name="connsiteY6" fmla="*/ 0 h 652462"/>
                        <a:gd name="connsiteX7" fmla="*/ 282 w 2483924"/>
                        <a:gd name="connsiteY7" fmla="*/ 126205 h 652462"/>
                        <a:gd name="connsiteX8" fmla="*/ 2376768 w 2483924"/>
                        <a:gd name="connsiteY8" fmla="*/ 233362 h 652462"/>
                        <a:gd name="connsiteX9" fmla="*/ 2348193 w 2483924"/>
                        <a:gd name="connsiteY9" fmla="*/ 652462 h 652462"/>
                        <a:gd name="connsiteX10" fmla="*/ 2355337 w 2483924"/>
                        <a:gd name="connsiteY10" fmla="*/ 528637 h 652462"/>
                        <a:gd name="connsiteX11" fmla="*/ 2457731 w 2483924"/>
                        <a:gd name="connsiteY11" fmla="*/ 535781 h 652462"/>
                        <a:gd name="connsiteX12" fmla="*/ 2464874 w 2483924"/>
                        <a:gd name="connsiteY12" fmla="*/ 400050 h 652462"/>
                        <a:gd name="connsiteX13" fmla="*/ 2364862 w 2483924"/>
                        <a:gd name="connsiteY13" fmla="*/ 390525 h 652462"/>
                        <a:gd name="connsiteX14" fmla="*/ 2372006 w 2483924"/>
                        <a:gd name="connsiteY14" fmla="*/ 228600 h 652462"/>
                        <a:gd name="connsiteX15" fmla="*/ 2469637 w 2483924"/>
                        <a:gd name="connsiteY15" fmla="*/ 230981 h 652462"/>
                        <a:gd name="connsiteX16" fmla="*/ 2474399 w 2483924"/>
                        <a:gd name="connsiteY16" fmla="*/ 121444 h 652462"/>
                        <a:gd name="connsiteX17" fmla="*/ 2372006 w 2483924"/>
                        <a:gd name="connsiteY17" fmla="*/ 116681 h 652462"/>
                        <a:gd name="connsiteX18" fmla="*/ 2381531 w 2483924"/>
                        <a:gd name="connsiteY18" fmla="*/ 228600 h 652462"/>
                        <a:gd name="connsiteX19" fmla="*/ 2271993 w 2483924"/>
                        <a:gd name="connsiteY19" fmla="*/ 223837 h 652462"/>
                        <a:gd name="connsiteX20" fmla="*/ 2274374 w 2483924"/>
                        <a:gd name="connsiteY20" fmla="*/ 104775 h 652462"/>
                        <a:gd name="connsiteX21" fmla="*/ 2112449 w 2483924"/>
                        <a:gd name="connsiteY21" fmla="*/ 109537 h 652462"/>
                        <a:gd name="connsiteX22" fmla="*/ 2117212 w 2483924"/>
                        <a:gd name="connsiteY22" fmla="*/ 209550 h 652462"/>
                        <a:gd name="connsiteX23" fmla="*/ 2021962 w 2483924"/>
                        <a:gd name="connsiteY23" fmla="*/ 209550 h 652462"/>
                        <a:gd name="connsiteX24" fmla="*/ 2031487 w 2483924"/>
                        <a:gd name="connsiteY24" fmla="*/ 100012 h 652462"/>
                        <a:gd name="connsiteX25" fmla="*/ 1933856 w 2483924"/>
                        <a:gd name="connsiteY25" fmla="*/ 100012 h 652462"/>
                        <a:gd name="connsiteX26" fmla="*/ 1929093 w 2483924"/>
                        <a:gd name="connsiteY26" fmla="*/ 202406 h 652462"/>
                        <a:gd name="connsiteX27" fmla="*/ 1771931 w 2483924"/>
                        <a:gd name="connsiteY27" fmla="*/ 195262 h 652462"/>
                        <a:gd name="connsiteX28" fmla="*/ 1788599 w 2483924"/>
                        <a:gd name="connsiteY28" fmla="*/ 95250 h 652462"/>
                        <a:gd name="connsiteX29" fmla="*/ 1683824 w 2483924"/>
                        <a:gd name="connsiteY29" fmla="*/ 85725 h 652462"/>
                        <a:gd name="connsiteX30" fmla="*/ 1686206 w 2483924"/>
                        <a:gd name="connsiteY30" fmla="*/ 185737 h 652462"/>
                        <a:gd name="connsiteX31" fmla="*/ 1598099 w 2483924"/>
                        <a:gd name="connsiteY31" fmla="*/ 180975 h 652462"/>
                        <a:gd name="connsiteX32" fmla="*/ 1607624 w 2483924"/>
                        <a:gd name="connsiteY32" fmla="*/ 85725 h 652462"/>
                        <a:gd name="connsiteX33" fmla="*/ 1426649 w 2483924"/>
                        <a:gd name="connsiteY33" fmla="*/ 83344 h 652462"/>
                        <a:gd name="connsiteX34" fmla="*/ 1436174 w 2483924"/>
                        <a:gd name="connsiteY34" fmla="*/ 173831 h 652462"/>
                        <a:gd name="connsiteX35" fmla="*/ 1321874 w 2483924"/>
                        <a:gd name="connsiteY35" fmla="*/ 171450 h 652462"/>
                        <a:gd name="connsiteX36" fmla="*/ 1340924 w 2483924"/>
                        <a:gd name="connsiteY36" fmla="*/ 71437 h 652462"/>
                        <a:gd name="connsiteX37" fmla="*/ 1238531 w 2483924"/>
                        <a:gd name="connsiteY37" fmla="*/ 54769 h 652462"/>
                        <a:gd name="connsiteX38" fmla="*/ 1238531 w 2483924"/>
                        <a:gd name="connsiteY38" fmla="*/ 164306 h 652462"/>
                        <a:gd name="connsiteX39" fmla="*/ 1148043 w 2483924"/>
                        <a:gd name="connsiteY39" fmla="*/ 161925 h 652462"/>
                        <a:gd name="connsiteX40" fmla="*/ 1148043 w 2483924"/>
                        <a:gd name="connsiteY40" fmla="*/ 57150 h 652462"/>
                        <a:gd name="connsiteX41" fmla="*/ 1067081 w 2483924"/>
                        <a:gd name="connsiteY41" fmla="*/ 54769 h 652462"/>
                        <a:gd name="connsiteX42" fmla="*/ 1074224 w 2483924"/>
                        <a:gd name="connsiteY42" fmla="*/ 154781 h 652462"/>
                        <a:gd name="connsiteX43" fmla="*/ 969449 w 2483924"/>
                        <a:gd name="connsiteY43" fmla="*/ 152400 h 652462"/>
                        <a:gd name="connsiteX44" fmla="*/ 981356 w 2483924"/>
                        <a:gd name="connsiteY44" fmla="*/ 42862 h 652462"/>
                        <a:gd name="connsiteX45" fmla="*/ 819431 w 2483924"/>
                        <a:gd name="connsiteY45" fmla="*/ 42862 h 652462"/>
                        <a:gd name="connsiteX46" fmla="*/ 817049 w 2483924"/>
                        <a:gd name="connsiteY46" fmla="*/ 147637 h 652462"/>
                        <a:gd name="connsiteX47" fmla="*/ 714656 w 2483924"/>
                        <a:gd name="connsiteY47" fmla="*/ 142875 h 652462"/>
                        <a:gd name="connsiteX48" fmla="*/ 721799 w 2483924"/>
                        <a:gd name="connsiteY48" fmla="*/ 33337 h 652462"/>
                        <a:gd name="connsiteX49" fmla="*/ 636074 w 2483924"/>
                        <a:gd name="connsiteY49" fmla="*/ 26194 h 652462"/>
                        <a:gd name="connsiteX50" fmla="*/ 628931 w 2483924"/>
                        <a:gd name="connsiteY50" fmla="*/ 135731 h 652462"/>
                        <a:gd name="connsiteX51" fmla="*/ 469387 w 2483924"/>
                        <a:gd name="connsiteY51" fmla="*/ 128587 h 652462"/>
                        <a:gd name="connsiteX52" fmla="*/ 486056 w 2483924"/>
                        <a:gd name="connsiteY52" fmla="*/ 23812 h 652462"/>
                        <a:gd name="connsiteX53" fmla="*/ 376518 w 2483924"/>
                        <a:gd name="connsiteY53" fmla="*/ 16669 h 652462"/>
                        <a:gd name="connsiteX54" fmla="*/ 378899 w 2483924"/>
                        <a:gd name="connsiteY54" fmla="*/ 133350 h 652462"/>
                        <a:gd name="connsiteX55" fmla="*/ 278887 w 2483924"/>
                        <a:gd name="connsiteY55" fmla="*/ 121444 h 652462"/>
                        <a:gd name="connsiteX56" fmla="*/ 295556 w 2483924"/>
                        <a:gd name="connsiteY56" fmla="*/ 16669 h 652462"/>
                        <a:gd name="connsiteX57" fmla="*/ 300318 w 2483924"/>
                        <a:gd name="connsiteY57" fmla="*/ 19050 h 652462"/>
                        <a:gd name="connsiteX0" fmla="*/ 2441062 w 2483924"/>
                        <a:gd name="connsiteY0" fmla="*/ 647700 h 652462"/>
                        <a:gd name="connsiteX1" fmla="*/ 2483924 w 2483924"/>
                        <a:gd name="connsiteY1" fmla="*/ 116681 h 652462"/>
                        <a:gd name="connsiteX2" fmla="*/ 45524 w 2483924"/>
                        <a:gd name="connsiteY2" fmla="*/ 0 h 652462"/>
                        <a:gd name="connsiteX3" fmla="*/ 136012 w 2483924"/>
                        <a:gd name="connsiteY3" fmla="*/ 4762 h 652462"/>
                        <a:gd name="connsiteX4" fmla="*/ 133631 w 2483924"/>
                        <a:gd name="connsiteY4" fmla="*/ 119062 h 652462"/>
                        <a:gd name="connsiteX5" fmla="*/ 57431 w 2483924"/>
                        <a:gd name="connsiteY5" fmla="*/ 109537 h 652462"/>
                        <a:gd name="connsiteX6" fmla="*/ 47906 w 2483924"/>
                        <a:gd name="connsiteY6" fmla="*/ 0 h 652462"/>
                        <a:gd name="connsiteX7" fmla="*/ 282 w 2483924"/>
                        <a:gd name="connsiteY7" fmla="*/ 126205 h 652462"/>
                        <a:gd name="connsiteX8" fmla="*/ 2376768 w 2483924"/>
                        <a:gd name="connsiteY8" fmla="*/ 233362 h 652462"/>
                        <a:gd name="connsiteX9" fmla="*/ 2348193 w 2483924"/>
                        <a:gd name="connsiteY9" fmla="*/ 652462 h 652462"/>
                        <a:gd name="connsiteX10" fmla="*/ 2355337 w 2483924"/>
                        <a:gd name="connsiteY10" fmla="*/ 528637 h 652462"/>
                        <a:gd name="connsiteX11" fmla="*/ 2457731 w 2483924"/>
                        <a:gd name="connsiteY11" fmla="*/ 535781 h 652462"/>
                        <a:gd name="connsiteX12" fmla="*/ 2464874 w 2483924"/>
                        <a:gd name="connsiteY12" fmla="*/ 400050 h 652462"/>
                        <a:gd name="connsiteX13" fmla="*/ 2364862 w 2483924"/>
                        <a:gd name="connsiteY13" fmla="*/ 390525 h 652462"/>
                        <a:gd name="connsiteX14" fmla="*/ 2372006 w 2483924"/>
                        <a:gd name="connsiteY14" fmla="*/ 228600 h 652462"/>
                        <a:gd name="connsiteX15" fmla="*/ 2469637 w 2483924"/>
                        <a:gd name="connsiteY15" fmla="*/ 230981 h 652462"/>
                        <a:gd name="connsiteX16" fmla="*/ 2474399 w 2483924"/>
                        <a:gd name="connsiteY16" fmla="*/ 121444 h 652462"/>
                        <a:gd name="connsiteX17" fmla="*/ 2372006 w 2483924"/>
                        <a:gd name="connsiteY17" fmla="*/ 116681 h 652462"/>
                        <a:gd name="connsiteX18" fmla="*/ 2381531 w 2483924"/>
                        <a:gd name="connsiteY18" fmla="*/ 228600 h 652462"/>
                        <a:gd name="connsiteX19" fmla="*/ 2271993 w 2483924"/>
                        <a:gd name="connsiteY19" fmla="*/ 223837 h 652462"/>
                        <a:gd name="connsiteX20" fmla="*/ 2274374 w 2483924"/>
                        <a:gd name="connsiteY20" fmla="*/ 104775 h 652462"/>
                        <a:gd name="connsiteX21" fmla="*/ 2112449 w 2483924"/>
                        <a:gd name="connsiteY21" fmla="*/ 109537 h 652462"/>
                        <a:gd name="connsiteX22" fmla="*/ 2117212 w 2483924"/>
                        <a:gd name="connsiteY22" fmla="*/ 209550 h 652462"/>
                        <a:gd name="connsiteX23" fmla="*/ 2021962 w 2483924"/>
                        <a:gd name="connsiteY23" fmla="*/ 209550 h 652462"/>
                        <a:gd name="connsiteX24" fmla="*/ 2031487 w 2483924"/>
                        <a:gd name="connsiteY24" fmla="*/ 100012 h 652462"/>
                        <a:gd name="connsiteX25" fmla="*/ 1933856 w 2483924"/>
                        <a:gd name="connsiteY25" fmla="*/ 100012 h 652462"/>
                        <a:gd name="connsiteX26" fmla="*/ 1929093 w 2483924"/>
                        <a:gd name="connsiteY26" fmla="*/ 202406 h 652462"/>
                        <a:gd name="connsiteX27" fmla="*/ 1771931 w 2483924"/>
                        <a:gd name="connsiteY27" fmla="*/ 195262 h 652462"/>
                        <a:gd name="connsiteX28" fmla="*/ 1788599 w 2483924"/>
                        <a:gd name="connsiteY28" fmla="*/ 95250 h 652462"/>
                        <a:gd name="connsiteX29" fmla="*/ 1683824 w 2483924"/>
                        <a:gd name="connsiteY29" fmla="*/ 85725 h 652462"/>
                        <a:gd name="connsiteX30" fmla="*/ 1686206 w 2483924"/>
                        <a:gd name="connsiteY30" fmla="*/ 185737 h 652462"/>
                        <a:gd name="connsiteX31" fmla="*/ 1598099 w 2483924"/>
                        <a:gd name="connsiteY31" fmla="*/ 180975 h 652462"/>
                        <a:gd name="connsiteX32" fmla="*/ 1607624 w 2483924"/>
                        <a:gd name="connsiteY32" fmla="*/ 85725 h 652462"/>
                        <a:gd name="connsiteX33" fmla="*/ 1426649 w 2483924"/>
                        <a:gd name="connsiteY33" fmla="*/ 83344 h 652462"/>
                        <a:gd name="connsiteX34" fmla="*/ 1436174 w 2483924"/>
                        <a:gd name="connsiteY34" fmla="*/ 173831 h 652462"/>
                        <a:gd name="connsiteX35" fmla="*/ 1321874 w 2483924"/>
                        <a:gd name="connsiteY35" fmla="*/ 171450 h 652462"/>
                        <a:gd name="connsiteX36" fmla="*/ 1340924 w 2483924"/>
                        <a:gd name="connsiteY36" fmla="*/ 71437 h 652462"/>
                        <a:gd name="connsiteX37" fmla="*/ 1238531 w 2483924"/>
                        <a:gd name="connsiteY37" fmla="*/ 54769 h 652462"/>
                        <a:gd name="connsiteX38" fmla="*/ 1238531 w 2483924"/>
                        <a:gd name="connsiteY38" fmla="*/ 164306 h 652462"/>
                        <a:gd name="connsiteX39" fmla="*/ 1148043 w 2483924"/>
                        <a:gd name="connsiteY39" fmla="*/ 161925 h 652462"/>
                        <a:gd name="connsiteX40" fmla="*/ 1148043 w 2483924"/>
                        <a:gd name="connsiteY40" fmla="*/ 57150 h 652462"/>
                        <a:gd name="connsiteX41" fmla="*/ 1067081 w 2483924"/>
                        <a:gd name="connsiteY41" fmla="*/ 54769 h 652462"/>
                        <a:gd name="connsiteX42" fmla="*/ 1074224 w 2483924"/>
                        <a:gd name="connsiteY42" fmla="*/ 154781 h 652462"/>
                        <a:gd name="connsiteX43" fmla="*/ 969449 w 2483924"/>
                        <a:gd name="connsiteY43" fmla="*/ 152400 h 652462"/>
                        <a:gd name="connsiteX44" fmla="*/ 981356 w 2483924"/>
                        <a:gd name="connsiteY44" fmla="*/ 42862 h 652462"/>
                        <a:gd name="connsiteX45" fmla="*/ 819431 w 2483924"/>
                        <a:gd name="connsiteY45" fmla="*/ 42862 h 652462"/>
                        <a:gd name="connsiteX46" fmla="*/ 817049 w 2483924"/>
                        <a:gd name="connsiteY46" fmla="*/ 147637 h 652462"/>
                        <a:gd name="connsiteX47" fmla="*/ 714656 w 2483924"/>
                        <a:gd name="connsiteY47" fmla="*/ 142875 h 652462"/>
                        <a:gd name="connsiteX48" fmla="*/ 721799 w 2483924"/>
                        <a:gd name="connsiteY48" fmla="*/ 33337 h 652462"/>
                        <a:gd name="connsiteX49" fmla="*/ 636074 w 2483924"/>
                        <a:gd name="connsiteY49" fmla="*/ 26194 h 652462"/>
                        <a:gd name="connsiteX50" fmla="*/ 628931 w 2483924"/>
                        <a:gd name="connsiteY50" fmla="*/ 135731 h 652462"/>
                        <a:gd name="connsiteX51" fmla="*/ 469387 w 2483924"/>
                        <a:gd name="connsiteY51" fmla="*/ 128587 h 652462"/>
                        <a:gd name="connsiteX52" fmla="*/ 486056 w 2483924"/>
                        <a:gd name="connsiteY52" fmla="*/ 23812 h 652462"/>
                        <a:gd name="connsiteX53" fmla="*/ 376518 w 2483924"/>
                        <a:gd name="connsiteY53" fmla="*/ 16669 h 652462"/>
                        <a:gd name="connsiteX54" fmla="*/ 378899 w 2483924"/>
                        <a:gd name="connsiteY54" fmla="*/ 133350 h 652462"/>
                        <a:gd name="connsiteX55" fmla="*/ 278887 w 2483924"/>
                        <a:gd name="connsiteY55" fmla="*/ 121444 h 652462"/>
                        <a:gd name="connsiteX56" fmla="*/ 295556 w 2483924"/>
                        <a:gd name="connsiteY56" fmla="*/ 16669 h 652462"/>
                        <a:gd name="connsiteX57" fmla="*/ 300318 w 2483924"/>
                        <a:gd name="connsiteY57" fmla="*/ 19050 h 652462"/>
                        <a:gd name="connsiteX0" fmla="*/ 2441062 w 2483924"/>
                        <a:gd name="connsiteY0" fmla="*/ 647700 h 652462"/>
                        <a:gd name="connsiteX1" fmla="*/ 2483924 w 2483924"/>
                        <a:gd name="connsiteY1" fmla="*/ 116681 h 652462"/>
                        <a:gd name="connsiteX2" fmla="*/ 45524 w 2483924"/>
                        <a:gd name="connsiteY2" fmla="*/ 0 h 652462"/>
                        <a:gd name="connsiteX3" fmla="*/ 136012 w 2483924"/>
                        <a:gd name="connsiteY3" fmla="*/ 4762 h 652462"/>
                        <a:gd name="connsiteX4" fmla="*/ 133631 w 2483924"/>
                        <a:gd name="connsiteY4" fmla="*/ 119062 h 652462"/>
                        <a:gd name="connsiteX5" fmla="*/ 50288 w 2483924"/>
                        <a:gd name="connsiteY5" fmla="*/ 109537 h 652462"/>
                        <a:gd name="connsiteX6" fmla="*/ 47906 w 2483924"/>
                        <a:gd name="connsiteY6" fmla="*/ 0 h 652462"/>
                        <a:gd name="connsiteX7" fmla="*/ 282 w 2483924"/>
                        <a:gd name="connsiteY7" fmla="*/ 126205 h 652462"/>
                        <a:gd name="connsiteX8" fmla="*/ 2376768 w 2483924"/>
                        <a:gd name="connsiteY8" fmla="*/ 233362 h 652462"/>
                        <a:gd name="connsiteX9" fmla="*/ 2348193 w 2483924"/>
                        <a:gd name="connsiteY9" fmla="*/ 652462 h 652462"/>
                        <a:gd name="connsiteX10" fmla="*/ 2355337 w 2483924"/>
                        <a:gd name="connsiteY10" fmla="*/ 528637 h 652462"/>
                        <a:gd name="connsiteX11" fmla="*/ 2457731 w 2483924"/>
                        <a:gd name="connsiteY11" fmla="*/ 535781 h 652462"/>
                        <a:gd name="connsiteX12" fmla="*/ 2464874 w 2483924"/>
                        <a:gd name="connsiteY12" fmla="*/ 400050 h 652462"/>
                        <a:gd name="connsiteX13" fmla="*/ 2364862 w 2483924"/>
                        <a:gd name="connsiteY13" fmla="*/ 390525 h 652462"/>
                        <a:gd name="connsiteX14" fmla="*/ 2372006 w 2483924"/>
                        <a:gd name="connsiteY14" fmla="*/ 228600 h 652462"/>
                        <a:gd name="connsiteX15" fmla="*/ 2469637 w 2483924"/>
                        <a:gd name="connsiteY15" fmla="*/ 230981 h 652462"/>
                        <a:gd name="connsiteX16" fmla="*/ 2474399 w 2483924"/>
                        <a:gd name="connsiteY16" fmla="*/ 121444 h 652462"/>
                        <a:gd name="connsiteX17" fmla="*/ 2372006 w 2483924"/>
                        <a:gd name="connsiteY17" fmla="*/ 116681 h 652462"/>
                        <a:gd name="connsiteX18" fmla="*/ 2381531 w 2483924"/>
                        <a:gd name="connsiteY18" fmla="*/ 228600 h 652462"/>
                        <a:gd name="connsiteX19" fmla="*/ 2271993 w 2483924"/>
                        <a:gd name="connsiteY19" fmla="*/ 223837 h 652462"/>
                        <a:gd name="connsiteX20" fmla="*/ 2274374 w 2483924"/>
                        <a:gd name="connsiteY20" fmla="*/ 104775 h 652462"/>
                        <a:gd name="connsiteX21" fmla="*/ 2112449 w 2483924"/>
                        <a:gd name="connsiteY21" fmla="*/ 109537 h 652462"/>
                        <a:gd name="connsiteX22" fmla="*/ 2117212 w 2483924"/>
                        <a:gd name="connsiteY22" fmla="*/ 209550 h 652462"/>
                        <a:gd name="connsiteX23" fmla="*/ 2021962 w 2483924"/>
                        <a:gd name="connsiteY23" fmla="*/ 209550 h 652462"/>
                        <a:gd name="connsiteX24" fmla="*/ 2031487 w 2483924"/>
                        <a:gd name="connsiteY24" fmla="*/ 100012 h 652462"/>
                        <a:gd name="connsiteX25" fmla="*/ 1933856 w 2483924"/>
                        <a:gd name="connsiteY25" fmla="*/ 100012 h 652462"/>
                        <a:gd name="connsiteX26" fmla="*/ 1929093 w 2483924"/>
                        <a:gd name="connsiteY26" fmla="*/ 202406 h 652462"/>
                        <a:gd name="connsiteX27" fmla="*/ 1771931 w 2483924"/>
                        <a:gd name="connsiteY27" fmla="*/ 195262 h 652462"/>
                        <a:gd name="connsiteX28" fmla="*/ 1788599 w 2483924"/>
                        <a:gd name="connsiteY28" fmla="*/ 95250 h 652462"/>
                        <a:gd name="connsiteX29" fmla="*/ 1683824 w 2483924"/>
                        <a:gd name="connsiteY29" fmla="*/ 85725 h 652462"/>
                        <a:gd name="connsiteX30" fmla="*/ 1686206 w 2483924"/>
                        <a:gd name="connsiteY30" fmla="*/ 185737 h 652462"/>
                        <a:gd name="connsiteX31" fmla="*/ 1598099 w 2483924"/>
                        <a:gd name="connsiteY31" fmla="*/ 180975 h 652462"/>
                        <a:gd name="connsiteX32" fmla="*/ 1607624 w 2483924"/>
                        <a:gd name="connsiteY32" fmla="*/ 85725 h 652462"/>
                        <a:gd name="connsiteX33" fmla="*/ 1426649 w 2483924"/>
                        <a:gd name="connsiteY33" fmla="*/ 83344 h 652462"/>
                        <a:gd name="connsiteX34" fmla="*/ 1436174 w 2483924"/>
                        <a:gd name="connsiteY34" fmla="*/ 173831 h 652462"/>
                        <a:gd name="connsiteX35" fmla="*/ 1321874 w 2483924"/>
                        <a:gd name="connsiteY35" fmla="*/ 171450 h 652462"/>
                        <a:gd name="connsiteX36" fmla="*/ 1340924 w 2483924"/>
                        <a:gd name="connsiteY36" fmla="*/ 71437 h 652462"/>
                        <a:gd name="connsiteX37" fmla="*/ 1238531 w 2483924"/>
                        <a:gd name="connsiteY37" fmla="*/ 54769 h 652462"/>
                        <a:gd name="connsiteX38" fmla="*/ 1238531 w 2483924"/>
                        <a:gd name="connsiteY38" fmla="*/ 164306 h 652462"/>
                        <a:gd name="connsiteX39" fmla="*/ 1148043 w 2483924"/>
                        <a:gd name="connsiteY39" fmla="*/ 161925 h 652462"/>
                        <a:gd name="connsiteX40" fmla="*/ 1148043 w 2483924"/>
                        <a:gd name="connsiteY40" fmla="*/ 57150 h 652462"/>
                        <a:gd name="connsiteX41" fmla="*/ 1067081 w 2483924"/>
                        <a:gd name="connsiteY41" fmla="*/ 54769 h 652462"/>
                        <a:gd name="connsiteX42" fmla="*/ 1074224 w 2483924"/>
                        <a:gd name="connsiteY42" fmla="*/ 154781 h 652462"/>
                        <a:gd name="connsiteX43" fmla="*/ 969449 w 2483924"/>
                        <a:gd name="connsiteY43" fmla="*/ 152400 h 652462"/>
                        <a:gd name="connsiteX44" fmla="*/ 981356 w 2483924"/>
                        <a:gd name="connsiteY44" fmla="*/ 42862 h 652462"/>
                        <a:gd name="connsiteX45" fmla="*/ 819431 w 2483924"/>
                        <a:gd name="connsiteY45" fmla="*/ 42862 h 652462"/>
                        <a:gd name="connsiteX46" fmla="*/ 817049 w 2483924"/>
                        <a:gd name="connsiteY46" fmla="*/ 147637 h 652462"/>
                        <a:gd name="connsiteX47" fmla="*/ 714656 w 2483924"/>
                        <a:gd name="connsiteY47" fmla="*/ 142875 h 652462"/>
                        <a:gd name="connsiteX48" fmla="*/ 721799 w 2483924"/>
                        <a:gd name="connsiteY48" fmla="*/ 33337 h 652462"/>
                        <a:gd name="connsiteX49" fmla="*/ 636074 w 2483924"/>
                        <a:gd name="connsiteY49" fmla="*/ 26194 h 652462"/>
                        <a:gd name="connsiteX50" fmla="*/ 628931 w 2483924"/>
                        <a:gd name="connsiteY50" fmla="*/ 135731 h 652462"/>
                        <a:gd name="connsiteX51" fmla="*/ 469387 w 2483924"/>
                        <a:gd name="connsiteY51" fmla="*/ 128587 h 652462"/>
                        <a:gd name="connsiteX52" fmla="*/ 486056 w 2483924"/>
                        <a:gd name="connsiteY52" fmla="*/ 23812 h 652462"/>
                        <a:gd name="connsiteX53" fmla="*/ 376518 w 2483924"/>
                        <a:gd name="connsiteY53" fmla="*/ 16669 h 652462"/>
                        <a:gd name="connsiteX54" fmla="*/ 378899 w 2483924"/>
                        <a:gd name="connsiteY54" fmla="*/ 133350 h 652462"/>
                        <a:gd name="connsiteX55" fmla="*/ 278887 w 2483924"/>
                        <a:gd name="connsiteY55" fmla="*/ 121444 h 652462"/>
                        <a:gd name="connsiteX56" fmla="*/ 295556 w 2483924"/>
                        <a:gd name="connsiteY56" fmla="*/ 16669 h 652462"/>
                        <a:gd name="connsiteX57" fmla="*/ 300318 w 2483924"/>
                        <a:gd name="connsiteY57" fmla="*/ 19050 h 652462"/>
                        <a:gd name="connsiteX0" fmla="*/ 2395538 w 2438400"/>
                        <a:gd name="connsiteY0" fmla="*/ 647700 h 652462"/>
                        <a:gd name="connsiteX1" fmla="*/ 2438400 w 2438400"/>
                        <a:gd name="connsiteY1" fmla="*/ 116681 h 652462"/>
                        <a:gd name="connsiteX2" fmla="*/ 0 w 2438400"/>
                        <a:gd name="connsiteY2" fmla="*/ 0 h 652462"/>
                        <a:gd name="connsiteX3" fmla="*/ 90488 w 2438400"/>
                        <a:gd name="connsiteY3" fmla="*/ 4762 h 652462"/>
                        <a:gd name="connsiteX4" fmla="*/ 88107 w 2438400"/>
                        <a:gd name="connsiteY4" fmla="*/ 119062 h 652462"/>
                        <a:gd name="connsiteX5" fmla="*/ 4764 w 2438400"/>
                        <a:gd name="connsiteY5" fmla="*/ 109537 h 652462"/>
                        <a:gd name="connsiteX6" fmla="*/ 2382 w 2438400"/>
                        <a:gd name="connsiteY6" fmla="*/ 0 h 652462"/>
                        <a:gd name="connsiteX7" fmla="*/ 2383 w 2438400"/>
                        <a:gd name="connsiteY7" fmla="*/ 104774 h 652462"/>
                        <a:gd name="connsiteX8" fmla="*/ 2331244 w 2438400"/>
                        <a:gd name="connsiteY8" fmla="*/ 233362 h 652462"/>
                        <a:gd name="connsiteX9" fmla="*/ 2302669 w 2438400"/>
                        <a:gd name="connsiteY9" fmla="*/ 652462 h 652462"/>
                        <a:gd name="connsiteX10" fmla="*/ 2309813 w 2438400"/>
                        <a:gd name="connsiteY10" fmla="*/ 528637 h 652462"/>
                        <a:gd name="connsiteX11" fmla="*/ 2412207 w 2438400"/>
                        <a:gd name="connsiteY11" fmla="*/ 535781 h 652462"/>
                        <a:gd name="connsiteX12" fmla="*/ 2419350 w 2438400"/>
                        <a:gd name="connsiteY12" fmla="*/ 400050 h 652462"/>
                        <a:gd name="connsiteX13" fmla="*/ 2319338 w 2438400"/>
                        <a:gd name="connsiteY13" fmla="*/ 390525 h 652462"/>
                        <a:gd name="connsiteX14" fmla="*/ 2326482 w 2438400"/>
                        <a:gd name="connsiteY14" fmla="*/ 228600 h 652462"/>
                        <a:gd name="connsiteX15" fmla="*/ 2424113 w 2438400"/>
                        <a:gd name="connsiteY15" fmla="*/ 230981 h 652462"/>
                        <a:gd name="connsiteX16" fmla="*/ 2428875 w 2438400"/>
                        <a:gd name="connsiteY16" fmla="*/ 121444 h 652462"/>
                        <a:gd name="connsiteX17" fmla="*/ 2326482 w 2438400"/>
                        <a:gd name="connsiteY17" fmla="*/ 116681 h 652462"/>
                        <a:gd name="connsiteX18" fmla="*/ 2336007 w 2438400"/>
                        <a:gd name="connsiteY18" fmla="*/ 228600 h 652462"/>
                        <a:gd name="connsiteX19" fmla="*/ 2226469 w 2438400"/>
                        <a:gd name="connsiteY19" fmla="*/ 223837 h 652462"/>
                        <a:gd name="connsiteX20" fmla="*/ 2228850 w 2438400"/>
                        <a:gd name="connsiteY20" fmla="*/ 104775 h 652462"/>
                        <a:gd name="connsiteX21" fmla="*/ 2066925 w 2438400"/>
                        <a:gd name="connsiteY21" fmla="*/ 109537 h 652462"/>
                        <a:gd name="connsiteX22" fmla="*/ 2071688 w 2438400"/>
                        <a:gd name="connsiteY22" fmla="*/ 209550 h 652462"/>
                        <a:gd name="connsiteX23" fmla="*/ 1976438 w 2438400"/>
                        <a:gd name="connsiteY23" fmla="*/ 209550 h 652462"/>
                        <a:gd name="connsiteX24" fmla="*/ 1985963 w 2438400"/>
                        <a:gd name="connsiteY24" fmla="*/ 100012 h 652462"/>
                        <a:gd name="connsiteX25" fmla="*/ 1888332 w 2438400"/>
                        <a:gd name="connsiteY25" fmla="*/ 100012 h 652462"/>
                        <a:gd name="connsiteX26" fmla="*/ 1883569 w 2438400"/>
                        <a:gd name="connsiteY26" fmla="*/ 202406 h 652462"/>
                        <a:gd name="connsiteX27" fmla="*/ 1726407 w 2438400"/>
                        <a:gd name="connsiteY27" fmla="*/ 195262 h 652462"/>
                        <a:gd name="connsiteX28" fmla="*/ 1743075 w 2438400"/>
                        <a:gd name="connsiteY28" fmla="*/ 95250 h 652462"/>
                        <a:gd name="connsiteX29" fmla="*/ 1638300 w 2438400"/>
                        <a:gd name="connsiteY29" fmla="*/ 85725 h 652462"/>
                        <a:gd name="connsiteX30" fmla="*/ 1640682 w 2438400"/>
                        <a:gd name="connsiteY30" fmla="*/ 185737 h 652462"/>
                        <a:gd name="connsiteX31" fmla="*/ 1552575 w 2438400"/>
                        <a:gd name="connsiteY31" fmla="*/ 180975 h 652462"/>
                        <a:gd name="connsiteX32" fmla="*/ 1562100 w 2438400"/>
                        <a:gd name="connsiteY32" fmla="*/ 85725 h 652462"/>
                        <a:gd name="connsiteX33" fmla="*/ 1381125 w 2438400"/>
                        <a:gd name="connsiteY33" fmla="*/ 83344 h 652462"/>
                        <a:gd name="connsiteX34" fmla="*/ 1390650 w 2438400"/>
                        <a:gd name="connsiteY34" fmla="*/ 173831 h 652462"/>
                        <a:gd name="connsiteX35" fmla="*/ 1276350 w 2438400"/>
                        <a:gd name="connsiteY35" fmla="*/ 171450 h 652462"/>
                        <a:gd name="connsiteX36" fmla="*/ 1295400 w 2438400"/>
                        <a:gd name="connsiteY36" fmla="*/ 71437 h 652462"/>
                        <a:gd name="connsiteX37" fmla="*/ 1193007 w 2438400"/>
                        <a:gd name="connsiteY37" fmla="*/ 54769 h 652462"/>
                        <a:gd name="connsiteX38" fmla="*/ 1193007 w 2438400"/>
                        <a:gd name="connsiteY38" fmla="*/ 164306 h 652462"/>
                        <a:gd name="connsiteX39" fmla="*/ 1102519 w 2438400"/>
                        <a:gd name="connsiteY39" fmla="*/ 161925 h 652462"/>
                        <a:gd name="connsiteX40" fmla="*/ 1102519 w 2438400"/>
                        <a:gd name="connsiteY40" fmla="*/ 57150 h 652462"/>
                        <a:gd name="connsiteX41" fmla="*/ 1021557 w 2438400"/>
                        <a:gd name="connsiteY41" fmla="*/ 54769 h 652462"/>
                        <a:gd name="connsiteX42" fmla="*/ 1028700 w 2438400"/>
                        <a:gd name="connsiteY42" fmla="*/ 154781 h 652462"/>
                        <a:gd name="connsiteX43" fmla="*/ 923925 w 2438400"/>
                        <a:gd name="connsiteY43" fmla="*/ 152400 h 652462"/>
                        <a:gd name="connsiteX44" fmla="*/ 935832 w 2438400"/>
                        <a:gd name="connsiteY44" fmla="*/ 42862 h 652462"/>
                        <a:gd name="connsiteX45" fmla="*/ 773907 w 2438400"/>
                        <a:gd name="connsiteY45" fmla="*/ 42862 h 652462"/>
                        <a:gd name="connsiteX46" fmla="*/ 771525 w 2438400"/>
                        <a:gd name="connsiteY46" fmla="*/ 147637 h 652462"/>
                        <a:gd name="connsiteX47" fmla="*/ 669132 w 2438400"/>
                        <a:gd name="connsiteY47" fmla="*/ 142875 h 652462"/>
                        <a:gd name="connsiteX48" fmla="*/ 676275 w 2438400"/>
                        <a:gd name="connsiteY48" fmla="*/ 33337 h 652462"/>
                        <a:gd name="connsiteX49" fmla="*/ 590550 w 2438400"/>
                        <a:gd name="connsiteY49" fmla="*/ 26194 h 652462"/>
                        <a:gd name="connsiteX50" fmla="*/ 583407 w 2438400"/>
                        <a:gd name="connsiteY50" fmla="*/ 135731 h 652462"/>
                        <a:gd name="connsiteX51" fmla="*/ 423863 w 2438400"/>
                        <a:gd name="connsiteY51" fmla="*/ 128587 h 652462"/>
                        <a:gd name="connsiteX52" fmla="*/ 440532 w 2438400"/>
                        <a:gd name="connsiteY52" fmla="*/ 23812 h 652462"/>
                        <a:gd name="connsiteX53" fmla="*/ 330994 w 2438400"/>
                        <a:gd name="connsiteY53" fmla="*/ 16669 h 652462"/>
                        <a:gd name="connsiteX54" fmla="*/ 333375 w 2438400"/>
                        <a:gd name="connsiteY54" fmla="*/ 133350 h 652462"/>
                        <a:gd name="connsiteX55" fmla="*/ 233363 w 2438400"/>
                        <a:gd name="connsiteY55" fmla="*/ 121444 h 652462"/>
                        <a:gd name="connsiteX56" fmla="*/ 250032 w 2438400"/>
                        <a:gd name="connsiteY56" fmla="*/ 16669 h 652462"/>
                        <a:gd name="connsiteX57" fmla="*/ 254794 w 2438400"/>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12207 w 2440781"/>
                        <a:gd name="connsiteY11" fmla="*/ 535781 h 652462"/>
                        <a:gd name="connsiteX12" fmla="*/ 2419350 w 2440781"/>
                        <a:gd name="connsiteY12" fmla="*/ 400050 h 652462"/>
                        <a:gd name="connsiteX13" fmla="*/ 2319338 w 2440781"/>
                        <a:gd name="connsiteY13" fmla="*/ 390525 h 652462"/>
                        <a:gd name="connsiteX14" fmla="*/ 2326482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36007 w 2440781"/>
                        <a:gd name="connsiteY18" fmla="*/ 228600 h 652462"/>
                        <a:gd name="connsiteX19" fmla="*/ 2226469 w 2440781"/>
                        <a:gd name="connsiteY19" fmla="*/ 223837 h 652462"/>
                        <a:gd name="connsiteX20" fmla="*/ 2228850 w 2440781"/>
                        <a:gd name="connsiteY20" fmla="*/ 104775 h 652462"/>
                        <a:gd name="connsiteX21" fmla="*/ 2066925 w 2440781"/>
                        <a:gd name="connsiteY21" fmla="*/ 109537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9350 w 2440781"/>
                        <a:gd name="connsiteY12" fmla="*/ 400050 h 652462"/>
                        <a:gd name="connsiteX13" fmla="*/ 2319338 w 2440781"/>
                        <a:gd name="connsiteY13" fmla="*/ 390525 h 652462"/>
                        <a:gd name="connsiteX14" fmla="*/ 2326482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36007 w 2440781"/>
                        <a:gd name="connsiteY18" fmla="*/ 228600 h 652462"/>
                        <a:gd name="connsiteX19" fmla="*/ 2226469 w 2440781"/>
                        <a:gd name="connsiteY19" fmla="*/ 223837 h 652462"/>
                        <a:gd name="connsiteX20" fmla="*/ 2228850 w 2440781"/>
                        <a:gd name="connsiteY20" fmla="*/ 104775 h 652462"/>
                        <a:gd name="connsiteX21" fmla="*/ 2066925 w 2440781"/>
                        <a:gd name="connsiteY21" fmla="*/ 109537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6482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36007 w 2440781"/>
                        <a:gd name="connsiteY18" fmla="*/ 228600 h 652462"/>
                        <a:gd name="connsiteX19" fmla="*/ 2226469 w 2440781"/>
                        <a:gd name="connsiteY19" fmla="*/ 223837 h 652462"/>
                        <a:gd name="connsiteX20" fmla="*/ 2228850 w 2440781"/>
                        <a:gd name="connsiteY20" fmla="*/ 104775 h 652462"/>
                        <a:gd name="connsiteX21" fmla="*/ 2066925 w 2440781"/>
                        <a:gd name="connsiteY21" fmla="*/ 109537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6482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6469 w 2440781"/>
                        <a:gd name="connsiteY19" fmla="*/ 223837 h 652462"/>
                        <a:gd name="connsiteX20" fmla="*/ 2228850 w 2440781"/>
                        <a:gd name="connsiteY20" fmla="*/ 104775 h 652462"/>
                        <a:gd name="connsiteX21" fmla="*/ 2066925 w 2440781"/>
                        <a:gd name="connsiteY21" fmla="*/ 109537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6469 w 2440781"/>
                        <a:gd name="connsiteY19" fmla="*/ 223837 h 652462"/>
                        <a:gd name="connsiteX20" fmla="*/ 2228850 w 2440781"/>
                        <a:gd name="connsiteY20" fmla="*/ 104775 h 652462"/>
                        <a:gd name="connsiteX21" fmla="*/ 2066925 w 2440781"/>
                        <a:gd name="connsiteY21" fmla="*/ 109537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6469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26407 w 2440781"/>
                        <a:gd name="connsiteY27" fmla="*/ 195262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8314 w 2440781"/>
                        <a:gd name="connsiteY27" fmla="*/ 204787 h 652462"/>
                        <a:gd name="connsiteX28" fmla="*/ 1743075 w 2440781"/>
                        <a:gd name="connsiteY28" fmla="*/ 95250 h 652462"/>
                        <a:gd name="connsiteX29" fmla="*/ 1638300 w 2440781"/>
                        <a:gd name="connsiteY29" fmla="*/ 85725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8314 w 2440781"/>
                        <a:gd name="connsiteY27" fmla="*/ 204787 h 652462"/>
                        <a:gd name="connsiteX28" fmla="*/ 1743075 w 2440781"/>
                        <a:gd name="connsiteY28" fmla="*/ 95250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8314 w 2440781"/>
                        <a:gd name="connsiteY27" fmla="*/ 204787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1125 w 2440781"/>
                        <a:gd name="connsiteY33" fmla="*/ 83344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3506 w 2440781"/>
                        <a:gd name="connsiteY33" fmla="*/ 69057 h 652462"/>
                        <a:gd name="connsiteX34" fmla="*/ 1390650 w 2440781"/>
                        <a:gd name="connsiteY34" fmla="*/ 173831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62100 w 2440781"/>
                        <a:gd name="connsiteY32" fmla="*/ 85725 h 652462"/>
                        <a:gd name="connsiteX33" fmla="*/ 1383506 w 2440781"/>
                        <a:gd name="connsiteY33" fmla="*/ 69057 h 652462"/>
                        <a:gd name="connsiteX34" fmla="*/ 1383507 w 2440781"/>
                        <a:gd name="connsiteY34" fmla="*/ 176212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76350 w 2440781"/>
                        <a:gd name="connsiteY35" fmla="*/ 171450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95400 w 2440781"/>
                        <a:gd name="connsiteY36" fmla="*/ 71437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23925 w 2440781"/>
                        <a:gd name="connsiteY43" fmla="*/ 152400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28700 w 2440781"/>
                        <a:gd name="connsiteY42" fmla="*/ 154781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2031 w 2440781"/>
                        <a:gd name="connsiteY42" fmla="*/ 152400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33375 w 2440781"/>
                        <a:gd name="connsiteY54" fmla="*/ 133350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0994 w 2440781"/>
                        <a:gd name="connsiteY53" fmla="*/ 16669 h 652462"/>
                        <a:gd name="connsiteX54" fmla="*/ 328612 w 2440781"/>
                        <a:gd name="connsiteY54" fmla="*/ 123825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23863 w 2440781"/>
                        <a:gd name="connsiteY51" fmla="*/ 128587 h 652462"/>
                        <a:gd name="connsiteX52" fmla="*/ 440532 w 2440781"/>
                        <a:gd name="connsiteY52" fmla="*/ 23812 h 652462"/>
                        <a:gd name="connsiteX53" fmla="*/ 338138 w 2440781"/>
                        <a:gd name="connsiteY53" fmla="*/ 16669 h 652462"/>
                        <a:gd name="connsiteX54" fmla="*/ 328612 w 2440781"/>
                        <a:gd name="connsiteY54" fmla="*/ 123825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38150 w 2440781"/>
                        <a:gd name="connsiteY51" fmla="*/ 128587 h 652462"/>
                        <a:gd name="connsiteX52" fmla="*/ 440532 w 2440781"/>
                        <a:gd name="connsiteY52" fmla="*/ 23812 h 652462"/>
                        <a:gd name="connsiteX53" fmla="*/ 338138 w 2440781"/>
                        <a:gd name="connsiteY53" fmla="*/ 16669 h 652462"/>
                        <a:gd name="connsiteX54" fmla="*/ 328612 w 2440781"/>
                        <a:gd name="connsiteY54" fmla="*/ 123825 h 652462"/>
                        <a:gd name="connsiteX55" fmla="*/ 233363 w 2440781"/>
                        <a:gd name="connsiteY55" fmla="*/ 121444 h 652462"/>
                        <a:gd name="connsiteX56" fmla="*/ 250032 w 2440781"/>
                        <a:gd name="connsiteY56" fmla="*/ 16669 h 652462"/>
                        <a:gd name="connsiteX57" fmla="*/ 254794 w 2440781"/>
                        <a:gd name="connsiteY57" fmla="*/ 19050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38150 w 2440781"/>
                        <a:gd name="connsiteY51" fmla="*/ 128587 h 652462"/>
                        <a:gd name="connsiteX52" fmla="*/ 440532 w 2440781"/>
                        <a:gd name="connsiteY52" fmla="*/ 23812 h 652462"/>
                        <a:gd name="connsiteX53" fmla="*/ 338138 w 2440781"/>
                        <a:gd name="connsiteY53" fmla="*/ 16669 h 652462"/>
                        <a:gd name="connsiteX54" fmla="*/ 328612 w 2440781"/>
                        <a:gd name="connsiteY54" fmla="*/ 123825 h 652462"/>
                        <a:gd name="connsiteX55" fmla="*/ 233363 w 2440781"/>
                        <a:gd name="connsiteY55" fmla="*/ 121444 h 652462"/>
                        <a:gd name="connsiteX56" fmla="*/ 250032 w 2440781"/>
                        <a:gd name="connsiteY56" fmla="*/ 16669 h 652462"/>
                        <a:gd name="connsiteX57" fmla="*/ 235744 w 2440781"/>
                        <a:gd name="connsiteY57" fmla="*/ 9525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9062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38150 w 2440781"/>
                        <a:gd name="connsiteY51" fmla="*/ 128587 h 652462"/>
                        <a:gd name="connsiteX52" fmla="*/ 440532 w 2440781"/>
                        <a:gd name="connsiteY52" fmla="*/ 23812 h 652462"/>
                        <a:gd name="connsiteX53" fmla="*/ 338138 w 2440781"/>
                        <a:gd name="connsiteY53" fmla="*/ 16669 h 652462"/>
                        <a:gd name="connsiteX54" fmla="*/ 328612 w 2440781"/>
                        <a:gd name="connsiteY54" fmla="*/ 123825 h 652462"/>
                        <a:gd name="connsiteX55" fmla="*/ 233363 w 2440781"/>
                        <a:gd name="connsiteY55" fmla="*/ 121444 h 652462"/>
                        <a:gd name="connsiteX56" fmla="*/ 235744 w 2440781"/>
                        <a:gd name="connsiteY56" fmla="*/ 9525 h 652462"/>
                        <a:gd name="connsiteX57" fmla="*/ 235744 w 2440781"/>
                        <a:gd name="connsiteY57" fmla="*/ 9525 h 652462"/>
                        <a:gd name="connsiteX0" fmla="*/ 2395538 w 2440781"/>
                        <a:gd name="connsiteY0" fmla="*/ 647700 h 652462"/>
                        <a:gd name="connsiteX1" fmla="*/ 2438400 w 2440781"/>
                        <a:gd name="connsiteY1" fmla="*/ 116681 h 652462"/>
                        <a:gd name="connsiteX2" fmla="*/ 0 w 2440781"/>
                        <a:gd name="connsiteY2" fmla="*/ 0 h 652462"/>
                        <a:gd name="connsiteX3" fmla="*/ 90488 w 2440781"/>
                        <a:gd name="connsiteY3" fmla="*/ 4762 h 652462"/>
                        <a:gd name="connsiteX4" fmla="*/ 88107 w 2440781"/>
                        <a:gd name="connsiteY4" fmla="*/ 111919 h 652462"/>
                        <a:gd name="connsiteX5" fmla="*/ 4764 w 2440781"/>
                        <a:gd name="connsiteY5" fmla="*/ 109537 h 652462"/>
                        <a:gd name="connsiteX6" fmla="*/ 2382 w 2440781"/>
                        <a:gd name="connsiteY6" fmla="*/ 0 h 652462"/>
                        <a:gd name="connsiteX7" fmla="*/ 2383 w 2440781"/>
                        <a:gd name="connsiteY7" fmla="*/ 104774 h 652462"/>
                        <a:gd name="connsiteX8" fmla="*/ 2331244 w 2440781"/>
                        <a:gd name="connsiteY8" fmla="*/ 233362 h 652462"/>
                        <a:gd name="connsiteX9" fmla="*/ 2302669 w 2440781"/>
                        <a:gd name="connsiteY9" fmla="*/ 652462 h 652462"/>
                        <a:gd name="connsiteX10" fmla="*/ 2309813 w 2440781"/>
                        <a:gd name="connsiteY10" fmla="*/ 528637 h 652462"/>
                        <a:gd name="connsiteX11" fmla="*/ 2402682 w 2440781"/>
                        <a:gd name="connsiteY11" fmla="*/ 538163 h 652462"/>
                        <a:gd name="connsiteX12" fmla="*/ 2416969 w 2440781"/>
                        <a:gd name="connsiteY12" fmla="*/ 397668 h 652462"/>
                        <a:gd name="connsiteX13" fmla="*/ 2319338 w 2440781"/>
                        <a:gd name="connsiteY13" fmla="*/ 390525 h 652462"/>
                        <a:gd name="connsiteX14" fmla="*/ 2324101 w 2440781"/>
                        <a:gd name="connsiteY14" fmla="*/ 228600 h 652462"/>
                        <a:gd name="connsiteX15" fmla="*/ 2424113 w 2440781"/>
                        <a:gd name="connsiteY15" fmla="*/ 230981 h 652462"/>
                        <a:gd name="connsiteX16" fmla="*/ 2440781 w 2440781"/>
                        <a:gd name="connsiteY16" fmla="*/ 114300 h 652462"/>
                        <a:gd name="connsiteX17" fmla="*/ 2326482 w 2440781"/>
                        <a:gd name="connsiteY17" fmla="*/ 116681 h 652462"/>
                        <a:gd name="connsiteX18" fmla="*/ 2324101 w 2440781"/>
                        <a:gd name="connsiteY18" fmla="*/ 230981 h 652462"/>
                        <a:gd name="connsiteX19" fmla="*/ 2224087 w 2440781"/>
                        <a:gd name="connsiteY19" fmla="*/ 223837 h 652462"/>
                        <a:gd name="connsiteX20" fmla="*/ 2228850 w 2440781"/>
                        <a:gd name="connsiteY20" fmla="*/ 104775 h 652462"/>
                        <a:gd name="connsiteX21" fmla="*/ 2081212 w 2440781"/>
                        <a:gd name="connsiteY21" fmla="*/ 107156 h 652462"/>
                        <a:gd name="connsiteX22" fmla="*/ 2071688 w 2440781"/>
                        <a:gd name="connsiteY22" fmla="*/ 209550 h 652462"/>
                        <a:gd name="connsiteX23" fmla="*/ 1976438 w 2440781"/>
                        <a:gd name="connsiteY23" fmla="*/ 209550 h 652462"/>
                        <a:gd name="connsiteX24" fmla="*/ 1985963 w 2440781"/>
                        <a:gd name="connsiteY24" fmla="*/ 100012 h 652462"/>
                        <a:gd name="connsiteX25" fmla="*/ 1888332 w 2440781"/>
                        <a:gd name="connsiteY25" fmla="*/ 100012 h 652462"/>
                        <a:gd name="connsiteX26" fmla="*/ 1883569 w 2440781"/>
                        <a:gd name="connsiteY26" fmla="*/ 202406 h 652462"/>
                        <a:gd name="connsiteX27" fmla="*/ 1735933 w 2440781"/>
                        <a:gd name="connsiteY27" fmla="*/ 192880 h 652462"/>
                        <a:gd name="connsiteX28" fmla="*/ 1745457 w 2440781"/>
                        <a:gd name="connsiteY28" fmla="*/ 90487 h 652462"/>
                        <a:gd name="connsiteX29" fmla="*/ 1647825 w 2440781"/>
                        <a:gd name="connsiteY29" fmla="*/ 83344 h 652462"/>
                        <a:gd name="connsiteX30" fmla="*/ 1640682 w 2440781"/>
                        <a:gd name="connsiteY30" fmla="*/ 185737 h 652462"/>
                        <a:gd name="connsiteX31" fmla="*/ 1552575 w 2440781"/>
                        <a:gd name="connsiteY31" fmla="*/ 180975 h 652462"/>
                        <a:gd name="connsiteX32" fmla="*/ 1554956 w 2440781"/>
                        <a:gd name="connsiteY32" fmla="*/ 71438 h 652462"/>
                        <a:gd name="connsiteX33" fmla="*/ 1383506 w 2440781"/>
                        <a:gd name="connsiteY33" fmla="*/ 69057 h 652462"/>
                        <a:gd name="connsiteX34" fmla="*/ 1383507 w 2440781"/>
                        <a:gd name="connsiteY34" fmla="*/ 176212 h 652462"/>
                        <a:gd name="connsiteX35" fmla="*/ 1285875 w 2440781"/>
                        <a:gd name="connsiteY35" fmla="*/ 178593 h 652462"/>
                        <a:gd name="connsiteX36" fmla="*/ 1288256 w 2440781"/>
                        <a:gd name="connsiteY36" fmla="*/ 61912 h 652462"/>
                        <a:gd name="connsiteX37" fmla="*/ 1193007 w 2440781"/>
                        <a:gd name="connsiteY37" fmla="*/ 54769 h 652462"/>
                        <a:gd name="connsiteX38" fmla="*/ 1193007 w 2440781"/>
                        <a:gd name="connsiteY38" fmla="*/ 164306 h 652462"/>
                        <a:gd name="connsiteX39" fmla="*/ 1102519 w 2440781"/>
                        <a:gd name="connsiteY39" fmla="*/ 161925 h 652462"/>
                        <a:gd name="connsiteX40" fmla="*/ 1102519 w 2440781"/>
                        <a:gd name="connsiteY40" fmla="*/ 57150 h 652462"/>
                        <a:gd name="connsiteX41" fmla="*/ 1021557 w 2440781"/>
                        <a:gd name="connsiteY41" fmla="*/ 54769 h 652462"/>
                        <a:gd name="connsiteX42" fmla="*/ 1019175 w 2440781"/>
                        <a:gd name="connsiteY42" fmla="*/ 157162 h 652462"/>
                        <a:gd name="connsiteX43" fmla="*/ 931068 w 2440781"/>
                        <a:gd name="connsiteY43" fmla="*/ 154781 h 652462"/>
                        <a:gd name="connsiteX44" fmla="*/ 935832 w 2440781"/>
                        <a:gd name="connsiteY44" fmla="*/ 42862 h 652462"/>
                        <a:gd name="connsiteX45" fmla="*/ 773907 w 2440781"/>
                        <a:gd name="connsiteY45" fmla="*/ 42862 h 652462"/>
                        <a:gd name="connsiteX46" fmla="*/ 771525 w 2440781"/>
                        <a:gd name="connsiteY46" fmla="*/ 147637 h 652462"/>
                        <a:gd name="connsiteX47" fmla="*/ 669132 w 2440781"/>
                        <a:gd name="connsiteY47" fmla="*/ 142875 h 652462"/>
                        <a:gd name="connsiteX48" fmla="*/ 676275 w 2440781"/>
                        <a:gd name="connsiteY48" fmla="*/ 33337 h 652462"/>
                        <a:gd name="connsiteX49" fmla="*/ 590550 w 2440781"/>
                        <a:gd name="connsiteY49" fmla="*/ 26194 h 652462"/>
                        <a:gd name="connsiteX50" fmla="*/ 583407 w 2440781"/>
                        <a:gd name="connsiteY50" fmla="*/ 135731 h 652462"/>
                        <a:gd name="connsiteX51" fmla="*/ 438150 w 2440781"/>
                        <a:gd name="connsiteY51" fmla="*/ 128587 h 652462"/>
                        <a:gd name="connsiteX52" fmla="*/ 440532 w 2440781"/>
                        <a:gd name="connsiteY52" fmla="*/ 23812 h 652462"/>
                        <a:gd name="connsiteX53" fmla="*/ 338138 w 2440781"/>
                        <a:gd name="connsiteY53" fmla="*/ 16669 h 652462"/>
                        <a:gd name="connsiteX54" fmla="*/ 328612 w 2440781"/>
                        <a:gd name="connsiteY54" fmla="*/ 123825 h 652462"/>
                        <a:gd name="connsiteX55" fmla="*/ 233363 w 2440781"/>
                        <a:gd name="connsiteY55" fmla="*/ 121444 h 652462"/>
                        <a:gd name="connsiteX56" fmla="*/ 235744 w 2440781"/>
                        <a:gd name="connsiteY56" fmla="*/ 9525 h 652462"/>
                        <a:gd name="connsiteX57" fmla="*/ 235744 w 2440781"/>
                        <a:gd name="connsiteY57" fmla="*/ 9525 h 652462"/>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1688 w 2440781"/>
                        <a:gd name="connsiteY22" fmla="*/ 209550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3569 w 2440781"/>
                        <a:gd name="connsiteY26" fmla="*/ 202406 h 657225"/>
                        <a:gd name="connsiteX27" fmla="*/ 1735933 w 2440781"/>
                        <a:gd name="connsiteY27" fmla="*/ 192880 h 657225"/>
                        <a:gd name="connsiteX28" fmla="*/ 1745457 w 2440781"/>
                        <a:gd name="connsiteY28" fmla="*/ 90487 h 657225"/>
                        <a:gd name="connsiteX29" fmla="*/ 1647825 w 2440781"/>
                        <a:gd name="connsiteY29" fmla="*/ 83344 h 657225"/>
                        <a:gd name="connsiteX30" fmla="*/ 1640682 w 2440781"/>
                        <a:gd name="connsiteY30" fmla="*/ 185737 h 657225"/>
                        <a:gd name="connsiteX31" fmla="*/ 1552575 w 2440781"/>
                        <a:gd name="connsiteY31" fmla="*/ 180975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64306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1688 w 2440781"/>
                        <a:gd name="connsiteY22" fmla="*/ 209550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3569 w 2440781"/>
                        <a:gd name="connsiteY26" fmla="*/ 202406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0682 w 2440781"/>
                        <a:gd name="connsiteY30" fmla="*/ 185737 h 657225"/>
                        <a:gd name="connsiteX31" fmla="*/ 1552575 w 2440781"/>
                        <a:gd name="connsiteY31" fmla="*/ 180975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64306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1688 w 2440781"/>
                        <a:gd name="connsiteY22" fmla="*/ 209550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0682 w 2440781"/>
                        <a:gd name="connsiteY30" fmla="*/ 185737 h 657225"/>
                        <a:gd name="connsiteX31" fmla="*/ 1552575 w 2440781"/>
                        <a:gd name="connsiteY31" fmla="*/ 180975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64306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6451 w 2440781"/>
                        <a:gd name="connsiteY22" fmla="*/ 216694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0682 w 2440781"/>
                        <a:gd name="connsiteY30" fmla="*/ 185737 h 657225"/>
                        <a:gd name="connsiteX31" fmla="*/ 1552575 w 2440781"/>
                        <a:gd name="connsiteY31" fmla="*/ 180975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64306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6451 w 2440781"/>
                        <a:gd name="connsiteY22" fmla="*/ 216694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0682 w 2440781"/>
                        <a:gd name="connsiteY30" fmla="*/ 185737 h 657225"/>
                        <a:gd name="connsiteX31" fmla="*/ 1545431 w 2440781"/>
                        <a:gd name="connsiteY31" fmla="*/ 192881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64306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6451 w 2440781"/>
                        <a:gd name="connsiteY22" fmla="*/ 216694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5445 w 2440781"/>
                        <a:gd name="connsiteY30" fmla="*/ 197643 h 657225"/>
                        <a:gd name="connsiteX31" fmla="*/ 1545431 w 2440781"/>
                        <a:gd name="connsiteY31" fmla="*/ 192881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64306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6451 w 2440781"/>
                        <a:gd name="connsiteY22" fmla="*/ 216694 h 657225"/>
                        <a:gd name="connsiteX23" fmla="*/ 1976438 w 2440781"/>
                        <a:gd name="connsiteY23" fmla="*/ 209550 h 657225"/>
                        <a:gd name="connsiteX24" fmla="*/ 1985963 w 2440781"/>
                        <a:gd name="connsiteY24" fmla="*/ 100012 h 657225"/>
                        <a:gd name="connsiteX25" fmla="*/ 1888332 w 2440781"/>
                        <a:gd name="connsiteY25" fmla="*/ 100012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5445 w 2440781"/>
                        <a:gd name="connsiteY30" fmla="*/ 197643 h 657225"/>
                        <a:gd name="connsiteX31" fmla="*/ 1545431 w 2440781"/>
                        <a:gd name="connsiteY31" fmla="*/ 192881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71450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81212 w 2440781"/>
                        <a:gd name="connsiteY21" fmla="*/ 107156 h 657225"/>
                        <a:gd name="connsiteX22" fmla="*/ 2076451 w 2440781"/>
                        <a:gd name="connsiteY22" fmla="*/ 216694 h 657225"/>
                        <a:gd name="connsiteX23" fmla="*/ 1976438 w 2440781"/>
                        <a:gd name="connsiteY23" fmla="*/ 209550 h 657225"/>
                        <a:gd name="connsiteX24" fmla="*/ 1985963 w 2440781"/>
                        <a:gd name="connsiteY24" fmla="*/ 100012 h 657225"/>
                        <a:gd name="connsiteX25" fmla="*/ 1883569 w 2440781"/>
                        <a:gd name="connsiteY25" fmla="*/ 90487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5445 w 2440781"/>
                        <a:gd name="connsiteY30" fmla="*/ 197643 h 657225"/>
                        <a:gd name="connsiteX31" fmla="*/ 1545431 w 2440781"/>
                        <a:gd name="connsiteY31" fmla="*/ 192881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71450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 name="connsiteX0" fmla="*/ 2395538 w 2440781"/>
                        <a:gd name="connsiteY0" fmla="*/ 657225 h 657225"/>
                        <a:gd name="connsiteX1" fmla="*/ 2438400 w 2440781"/>
                        <a:gd name="connsiteY1" fmla="*/ 116681 h 657225"/>
                        <a:gd name="connsiteX2" fmla="*/ 0 w 2440781"/>
                        <a:gd name="connsiteY2" fmla="*/ 0 h 657225"/>
                        <a:gd name="connsiteX3" fmla="*/ 90488 w 2440781"/>
                        <a:gd name="connsiteY3" fmla="*/ 4762 h 657225"/>
                        <a:gd name="connsiteX4" fmla="*/ 88107 w 2440781"/>
                        <a:gd name="connsiteY4" fmla="*/ 111919 h 657225"/>
                        <a:gd name="connsiteX5" fmla="*/ 4764 w 2440781"/>
                        <a:gd name="connsiteY5" fmla="*/ 109537 h 657225"/>
                        <a:gd name="connsiteX6" fmla="*/ 2382 w 2440781"/>
                        <a:gd name="connsiteY6" fmla="*/ 0 h 657225"/>
                        <a:gd name="connsiteX7" fmla="*/ 2383 w 2440781"/>
                        <a:gd name="connsiteY7" fmla="*/ 104774 h 657225"/>
                        <a:gd name="connsiteX8" fmla="*/ 2331244 w 2440781"/>
                        <a:gd name="connsiteY8" fmla="*/ 233362 h 657225"/>
                        <a:gd name="connsiteX9" fmla="*/ 2302669 w 2440781"/>
                        <a:gd name="connsiteY9" fmla="*/ 652462 h 657225"/>
                        <a:gd name="connsiteX10" fmla="*/ 2309813 w 2440781"/>
                        <a:gd name="connsiteY10" fmla="*/ 528637 h 657225"/>
                        <a:gd name="connsiteX11" fmla="*/ 2402682 w 2440781"/>
                        <a:gd name="connsiteY11" fmla="*/ 538163 h 657225"/>
                        <a:gd name="connsiteX12" fmla="*/ 2416969 w 2440781"/>
                        <a:gd name="connsiteY12" fmla="*/ 397668 h 657225"/>
                        <a:gd name="connsiteX13" fmla="*/ 2319338 w 2440781"/>
                        <a:gd name="connsiteY13" fmla="*/ 390525 h 657225"/>
                        <a:gd name="connsiteX14" fmla="*/ 2324101 w 2440781"/>
                        <a:gd name="connsiteY14" fmla="*/ 228600 h 657225"/>
                        <a:gd name="connsiteX15" fmla="*/ 2424113 w 2440781"/>
                        <a:gd name="connsiteY15" fmla="*/ 230981 h 657225"/>
                        <a:gd name="connsiteX16" fmla="*/ 2440781 w 2440781"/>
                        <a:gd name="connsiteY16" fmla="*/ 114300 h 657225"/>
                        <a:gd name="connsiteX17" fmla="*/ 2326482 w 2440781"/>
                        <a:gd name="connsiteY17" fmla="*/ 116681 h 657225"/>
                        <a:gd name="connsiteX18" fmla="*/ 2324101 w 2440781"/>
                        <a:gd name="connsiteY18" fmla="*/ 230981 h 657225"/>
                        <a:gd name="connsiteX19" fmla="*/ 2224087 w 2440781"/>
                        <a:gd name="connsiteY19" fmla="*/ 223837 h 657225"/>
                        <a:gd name="connsiteX20" fmla="*/ 2228850 w 2440781"/>
                        <a:gd name="connsiteY20" fmla="*/ 104775 h 657225"/>
                        <a:gd name="connsiteX21" fmla="*/ 2078831 w 2440781"/>
                        <a:gd name="connsiteY21" fmla="*/ 100012 h 657225"/>
                        <a:gd name="connsiteX22" fmla="*/ 2076451 w 2440781"/>
                        <a:gd name="connsiteY22" fmla="*/ 216694 h 657225"/>
                        <a:gd name="connsiteX23" fmla="*/ 1976438 w 2440781"/>
                        <a:gd name="connsiteY23" fmla="*/ 209550 h 657225"/>
                        <a:gd name="connsiteX24" fmla="*/ 1985963 w 2440781"/>
                        <a:gd name="connsiteY24" fmla="*/ 100012 h 657225"/>
                        <a:gd name="connsiteX25" fmla="*/ 1883569 w 2440781"/>
                        <a:gd name="connsiteY25" fmla="*/ 90487 h 657225"/>
                        <a:gd name="connsiteX26" fmla="*/ 1881188 w 2440781"/>
                        <a:gd name="connsiteY26" fmla="*/ 209550 h 657225"/>
                        <a:gd name="connsiteX27" fmla="*/ 1740695 w 2440781"/>
                        <a:gd name="connsiteY27" fmla="*/ 197642 h 657225"/>
                        <a:gd name="connsiteX28" fmla="*/ 1745457 w 2440781"/>
                        <a:gd name="connsiteY28" fmla="*/ 90487 h 657225"/>
                        <a:gd name="connsiteX29" fmla="*/ 1647825 w 2440781"/>
                        <a:gd name="connsiteY29" fmla="*/ 83344 h 657225"/>
                        <a:gd name="connsiteX30" fmla="*/ 1645445 w 2440781"/>
                        <a:gd name="connsiteY30" fmla="*/ 197643 h 657225"/>
                        <a:gd name="connsiteX31" fmla="*/ 1545431 w 2440781"/>
                        <a:gd name="connsiteY31" fmla="*/ 192881 h 657225"/>
                        <a:gd name="connsiteX32" fmla="*/ 1554956 w 2440781"/>
                        <a:gd name="connsiteY32" fmla="*/ 71438 h 657225"/>
                        <a:gd name="connsiteX33" fmla="*/ 1383506 w 2440781"/>
                        <a:gd name="connsiteY33" fmla="*/ 69057 h 657225"/>
                        <a:gd name="connsiteX34" fmla="*/ 1383507 w 2440781"/>
                        <a:gd name="connsiteY34" fmla="*/ 176212 h 657225"/>
                        <a:gd name="connsiteX35" fmla="*/ 1285875 w 2440781"/>
                        <a:gd name="connsiteY35" fmla="*/ 178593 h 657225"/>
                        <a:gd name="connsiteX36" fmla="*/ 1288256 w 2440781"/>
                        <a:gd name="connsiteY36" fmla="*/ 61912 h 657225"/>
                        <a:gd name="connsiteX37" fmla="*/ 1193007 w 2440781"/>
                        <a:gd name="connsiteY37" fmla="*/ 54769 h 657225"/>
                        <a:gd name="connsiteX38" fmla="*/ 1193007 w 2440781"/>
                        <a:gd name="connsiteY38" fmla="*/ 171450 h 657225"/>
                        <a:gd name="connsiteX39" fmla="*/ 1102519 w 2440781"/>
                        <a:gd name="connsiteY39" fmla="*/ 161925 h 657225"/>
                        <a:gd name="connsiteX40" fmla="*/ 1102519 w 2440781"/>
                        <a:gd name="connsiteY40" fmla="*/ 57150 h 657225"/>
                        <a:gd name="connsiteX41" fmla="*/ 1021557 w 2440781"/>
                        <a:gd name="connsiteY41" fmla="*/ 54769 h 657225"/>
                        <a:gd name="connsiteX42" fmla="*/ 1019175 w 2440781"/>
                        <a:gd name="connsiteY42" fmla="*/ 157162 h 657225"/>
                        <a:gd name="connsiteX43" fmla="*/ 931068 w 2440781"/>
                        <a:gd name="connsiteY43" fmla="*/ 154781 h 657225"/>
                        <a:gd name="connsiteX44" fmla="*/ 935832 w 2440781"/>
                        <a:gd name="connsiteY44" fmla="*/ 42862 h 657225"/>
                        <a:gd name="connsiteX45" fmla="*/ 773907 w 2440781"/>
                        <a:gd name="connsiteY45" fmla="*/ 42862 h 657225"/>
                        <a:gd name="connsiteX46" fmla="*/ 771525 w 2440781"/>
                        <a:gd name="connsiteY46" fmla="*/ 147637 h 657225"/>
                        <a:gd name="connsiteX47" fmla="*/ 669132 w 2440781"/>
                        <a:gd name="connsiteY47" fmla="*/ 142875 h 657225"/>
                        <a:gd name="connsiteX48" fmla="*/ 676275 w 2440781"/>
                        <a:gd name="connsiteY48" fmla="*/ 33337 h 657225"/>
                        <a:gd name="connsiteX49" fmla="*/ 590550 w 2440781"/>
                        <a:gd name="connsiteY49" fmla="*/ 26194 h 657225"/>
                        <a:gd name="connsiteX50" fmla="*/ 583407 w 2440781"/>
                        <a:gd name="connsiteY50" fmla="*/ 135731 h 657225"/>
                        <a:gd name="connsiteX51" fmla="*/ 438150 w 2440781"/>
                        <a:gd name="connsiteY51" fmla="*/ 128587 h 657225"/>
                        <a:gd name="connsiteX52" fmla="*/ 440532 w 2440781"/>
                        <a:gd name="connsiteY52" fmla="*/ 23812 h 657225"/>
                        <a:gd name="connsiteX53" fmla="*/ 338138 w 2440781"/>
                        <a:gd name="connsiteY53" fmla="*/ 16669 h 657225"/>
                        <a:gd name="connsiteX54" fmla="*/ 328612 w 2440781"/>
                        <a:gd name="connsiteY54" fmla="*/ 123825 h 657225"/>
                        <a:gd name="connsiteX55" fmla="*/ 233363 w 2440781"/>
                        <a:gd name="connsiteY55" fmla="*/ 121444 h 657225"/>
                        <a:gd name="connsiteX56" fmla="*/ 235744 w 2440781"/>
                        <a:gd name="connsiteY56" fmla="*/ 9525 h 657225"/>
                        <a:gd name="connsiteX57" fmla="*/ 235744 w 2440781"/>
                        <a:gd name="connsiteY57" fmla="*/ 9525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0781" h="657225">
                          <a:moveTo>
                            <a:pt x="2395538" y="657225"/>
                          </a:moveTo>
                          <a:lnTo>
                            <a:pt x="2438400" y="116681"/>
                          </a:lnTo>
                          <a:lnTo>
                            <a:pt x="0" y="0"/>
                          </a:lnTo>
                          <a:lnTo>
                            <a:pt x="90488" y="4762"/>
                          </a:lnTo>
                          <a:cubicBezTo>
                            <a:pt x="89694" y="42862"/>
                            <a:pt x="88901" y="73819"/>
                            <a:pt x="88107" y="111919"/>
                          </a:cubicBezTo>
                          <a:cubicBezTo>
                            <a:pt x="48420" y="99219"/>
                            <a:pt x="16670" y="117476"/>
                            <a:pt x="4764" y="109537"/>
                          </a:cubicBezTo>
                          <a:cubicBezTo>
                            <a:pt x="-3002" y="84820"/>
                            <a:pt x="5160" y="35322"/>
                            <a:pt x="2382" y="0"/>
                          </a:cubicBezTo>
                          <a:cubicBezTo>
                            <a:pt x="7144" y="25400"/>
                            <a:pt x="-2379" y="79373"/>
                            <a:pt x="2383" y="104774"/>
                          </a:cubicBezTo>
                          <a:lnTo>
                            <a:pt x="2331244" y="233362"/>
                          </a:lnTo>
                          <a:lnTo>
                            <a:pt x="2302669" y="652462"/>
                          </a:lnTo>
                          <a:lnTo>
                            <a:pt x="2309813" y="528637"/>
                          </a:lnTo>
                          <a:lnTo>
                            <a:pt x="2402682" y="538163"/>
                          </a:lnTo>
                          <a:lnTo>
                            <a:pt x="2416969" y="397668"/>
                          </a:lnTo>
                          <a:lnTo>
                            <a:pt x="2319338" y="390525"/>
                          </a:lnTo>
                          <a:lnTo>
                            <a:pt x="2324101" y="228600"/>
                          </a:lnTo>
                          <a:lnTo>
                            <a:pt x="2424113" y="230981"/>
                          </a:lnTo>
                          <a:lnTo>
                            <a:pt x="2440781" y="114300"/>
                          </a:lnTo>
                          <a:lnTo>
                            <a:pt x="2326482" y="116681"/>
                          </a:lnTo>
                          <a:cubicBezTo>
                            <a:pt x="2325688" y="154781"/>
                            <a:pt x="2324895" y="192881"/>
                            <a:pt x="2324101" y="230981"/>
                          </a:cubicBezTo>
                          <a:lnTo>
                            <a:pt x="2224087" y="223837"/>
                          </a:lnTo>
                          <a:cubicBezTo>
                            <a:pt x="2224881" y="184150"/>
                            <a:pt x="2228056" y="144462"/>
                            <a:pt x="2228850" y="104775"/>
                          </a:cubicBezTo>
                          <a:lnTo>
                            <a:pt x="2078831" y="100012"/>
                          </a:lnTo>
                          <a:cubicBezTo>
                            <a:pt x="2078038" y="138906"/>
                            <a:pt x="2077244" y="177800"/>
                            <a:pt x="2076451" y="216694"/>
                          </a:cubicBezTo>
                          <a:lnTo>
                            <a:pt x="1976438" y="209550"/>
                          </a:lnTo>
                          <a:lnTo>
                            <a:pt x="1985963" y="100012"/>
                          </a:lnTo>
                          <a:lnTo>
                            <a:pt x="1883569" y="90487"/>
                          </a:lnTo>
                          <a:cubicBezTo>
                            <a:pt x="1882775" y="130175"/>
                            <a:pt x="1881982" y="169862"/>
                            <a:pt x="1881188" y="209550"/>
                          </a:cubicBezTo>
                          <a:lnTo>
                            <a:pt x="1740695" y="197642"/>
                          </a:lnTo>
                          <a:lnTo>
                            <a:pt x="1745457" y="90487"/>
                          </a:lnTo>
                          <a:lnTo>
                            <a:pt x="1647825" y="83344"/>
                          </a:lnTo>
                          <a:cubicBezTo>
                            <a:pt x="1647032" y="121444"/>
                            <a:pt x="1646238" y="159543"/>
                            <a:pt x="1645445" y="197643"/>
                          </a:cubicBezTo>
                          <a:lnTo>
                            <a:pt x="1545431" y="192881"/>
                          </a:lnTo>
                          <a:cubicBezTo>
                            <a:pt x="1546225" y="156369"/>
                            <a:pt x="1554162" y="107950"/>
                            <a:pt x="1554956" y="71438"/>
                          </a:cubicBezTo>
                          <a:lnTo>
                            <a:pt x="1383506" y="69057"/>
                          </a:lnTo>
                          <a:cubicBezTo>
                            <a:pt x="1383506" y="104775"/>
                            <a:pt x="1383507" y="140494"/>
                            <a:pt x="1383507" y="176212"/>
                          </a:cubicBezTo>
                          <a:lnTo>
                            <a:pt x="1285875" y="178593"/>
                          </a:lnTo>
                          <a:cubicBezTo>
                            <a:pt x="1286669" y="139699"/>
                            <a:pt x="1287462" y="100806"/>
                            <a:pt x="1288256" y="61912"/>
                          </a:cubicBezTo>
                          <a:lnTo>
                            <a:pt x="1193007" y="54769"/>
                          </a:lnTo>
                          <a:lnTo>
                            <a:pt x="1193007" y="171450"/>
                          </a:lnTo>
                          <a:lnTo>
                            <a:pt x="1102519" y="161925"/>
                          </a:lnTo>
                          <a:lnTo>
                            <a:pt x="1102519" y="57150"/>
                          </a:lnTo>
                          <a:lnTo>
                            <a:pt x="1021557" y="54769"/>
                          </a:lnTo>
                          <a:lnTo>
                            <a:pt x="1019175" y="157162"/>
                          </a:lnTo>
                          <a:lnTo>
                            <a:pt x="931068" y="154781"/>
                          </a:lnTo>
                          <a:lnTo>
                            <a:pt x="935832" y="42862"/>
                          </a:lnTo>
                          <a:lnTo>
                            <a:pt x="773907" y="42862"/>
                          </a:lnTo>
                          <a:lnTo>
                            <a:pt x="771525" y="147637"/>
                          </a:lnTo>
                          <a:lnTo>
                            <a:pt x="669132" y="142875"/>
                          </a:lnTo>
                          <a:lnTo>
                            <a:pt x="676275" y="33337"/>
                          </a:lnTo>
                          <a:lnTo>
                            <a:pt x="590550" y="26194"/>
                          </a:lnTo>
                          <a:lnTo>
                            <a:pt x="583407" y="135731"/>
                          </a:lnTo>
                          <a:lnTo>
                            <a:pt x="438150" y="128587"/>
                          </a:lnTo>
                          <a:lnTo>
                            <a:pt x="440532" y="23812"/>
                          </a:lnTo>
                          <a:lnTo>
                            <a:pt x="338138" y="16669"/>
                          </a:lnTo>
                          <a:cubicBezTo>
                            <a:pt x="338932" y="55563"/>
                            <a:pt x="327818" y="84931"/>
                            <a:pt x="328612" y="123825"/>
                          </a:cubicBezTo>
                          <a:lnTo>
                            <a:pt x="233363" y="121444"/>
                          </a:lnTo>
                          <a:cubicBezTo>
                            <a:pt x="234157" y="84138"/>
                            <a:pt x="234950" y="46831"/>
                            <a:pt x="235744" y="9525"/>
                          </a:cubicBezTo>
                          <a:lnTo>
                            <a:pt x="235744" y="9525"/>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3960019" y="2721769"/>
                      <a:ext cx="697706" cy="526256"/>
                    </a:xfrm>
                    <a:custGeom>
                      <a:avLst/>
                      <a:gdLst>
                        <a:gd name="connsiteX0" fmla="*/ 697706 w 697706"/>
                        <a:gd name="connsiteY0" fmla="*/ 423862 h 526256"/>
                        <a:gd name="connsiteX1" fmla="*/ 257175 w 697706"/>
                        <a:gd name="connsiteY1" fmla="*/ 404812 h 526256"/>
                        <a:gd name="connsiteX2" fmla="*/ 257175 w 697706"/>
                        <a:gd name="connsiteY2" fmla="*/ 497681 h 526256"/>
                        <a:gd name="connsiteX3" fmla="*/ 688181 w 697706"/>
                        <a:gd name="connsiteY3" fmla="*/ 526256 h 526256"/>
                        <a:gd name="connsiteX4" fmla="*/ 171450 w 697706"/>
                        <a:gd name="connsiteY4" fmla="*/ 490537 h 526256"/>
                        <a:gd name="connsiteX5" fmla="*/ 188119 w 697706"/>
                        <a:gd name="connsiteY5" fmla="*/ 304800 h 526256"/>
                        <a:gd name="connsiteX6" fmla="*/ 0 w 697706"/>
                        <a:gd name="connsiteY6" fmla="*/ 292894 h 526256"/>
                        <a:gd name="connsiteX7" fmla="*/ 28575 w 697706"/>
                        <a:gd name="connsiteY7" fmla="*/ 0 h 526256"/>
                        <a:gd name="connsiteX8" fmla="*/ 138112 w 697706"/>
                        <a:gd name="connsiteY8" fmla="*/ 4762 h 526256"/>
                        <a:gd name="connsiteX9" fmla="*/ 26194 w 697706"/>
                        <a:gd name="connsiteY9" fmla="*/ 2381 h 526256"/>
                        <a:gd name="connsiteX10" fmla="*/ 21431 w 697706"/>
                        <a:gd name="connsiteY10" fmla="*/ 107156 h 526256"/>
                        <a:gd name="connsiteX11" fmla="*/ 119062 w 697706"/>
                        <a:gd name="connsiteY11" fmla="*/ 109537 h 526256"/>
                        <a:gd name="connsiteX12" fmla="*/ 116681 w 697706"/>
                        <a:gd name="connsiteY12" fmla="*/ 57150 h 526256"/>
                        <a:gd name="connsiteX13" fmla="*/ 114300 w 697706"/>
                        <a:gd name="connsiteY13" fmla="*/ 111919 h 526256"/>
                        <a:gd name="connsiteX14" fmla="*/ 23812 w 697706"/>
                        <a:gd name="connsiteY14" fmla="*/ 100012 h 526256"/>
                        <a:gd name="connsiteX15" fmla="*/ 19050 w 697706"/>
                        <a:gd name="connsiteY15" fmla="*/ 204787 h 526256"/>
                        <a:gd name="connsiteX16" fmla="*/ 107156 w 697706"/>
                        <a:gd name="connsiteY16" fmla="*/ 204787 h 526256"/>
                        <a:gd name="connsiteX17" fmla="*/ 107156 w 697706"/>
                        <a:gd name="connsiteY17" fmla="*/ 159544 h 526256"/>
                        <a:gd name="connsiteX18" fmla="*/ 97631 w 697706"/>
                        <a:gd name="connsiteY18" fmla="*/ 295275 h 526256"/>
                        <a:gd name="connsiteX19" fmla="*/ 278606 w 697706"/>
                        <a:gd name="connsiteY19" fmla="*/ 309562 h 526256"/>
                        <a:gd name="connsiteX20" fmla="*/ 295275 w 697706"/>
                        <a:gd name="connsiteY20" fmla="*/ 16669 h 526256"/>
                        <a:gd name="connsiteX21" fmla="*/ 195262 w 697706"/>
                        <a:gd name="connsiteY21" fmla="*/ 11906 h 526256"/>
                        <a:gd name="connsiteX22" fmla="*/ 416719 w 697706"/>
                        <a:gd name="connsiteY22" fmla="*/ 23812 h 526256"/>
                        <a:gd name="connsiteX23" fmla="*/ 295275 w 697706"/>
                        <a:gd name="connsiteY23" fmla="*/ 16669 h 526256"/>
                        <a:gd name="connsiteX24" fmla="*/ 288131 w 697706"/>
                        <a:gd name="connsiteY24" fmla="*/ 116681 h 526256"/>
                        <a:gd name="connsiteX25" fmla="*/ 202406 w 697706"/>
                        <a:gd name="connsiteY25" fmla="*/ 109537 h 526256"/>
                        <a:gd name="connsiteX26" fmla="*/ 209550 w 697706"/>
                        <a:gd name="connsiteY26" fmla="*/ 57150 h 526256"/>
                        <a:gd name="connsiteX27" fmla="*/ 211931 w 697706"/>
                        <a:gd name="connsiteY27" fmla="*/ 111919 h 526256"/>
                        <a:gd name="connsiteX28" fmla="*/ 383381 w 697706"/>
                        <a:gd name="connsiteY28" fmla="*/ 119062 h 526256"/>
                        <a:gd name="connsiteX29" fmla="*/ 383381 w 697706"/>
                        <a:gd name="connsiteY29" fmla="*/ 71437 h 526256"/>
                        <a:gd name="connsiteX30" fmla="*/ 385762 w 697706"/>
                        <a:gd name="connsiteY30" fmla="*/ 119062 h 526256"/>
                        <a:gd name="connsiteX31" fmla="*/ 292894 w 697706"/>
                        <a:gd name="connsiteY31" fmla="*/ 114300 h 526256"/>
                        <a:gd name="connsiteX32" fmla="*/ 283369 w 697706"/>
                        <a:gd name="connsiteY32" fmla="*/ 211931 h 526256"/>
                        <a:gd name="connsiteX33" fmla="*/ 190500 w 697706"/>
                        <a:gd name="connsiteY33" fmla="*/ 204787 h 526256"/>
                        <a:gd name="connsiteX34" fmla="*/ 197644 w 697706"/>
                        <a:gd name="connsiteY34" fmla="*/ 161925 h 526256"/>
                        <a:gd name="connsiteX35" fmla="*/ 197644 w 697706"/>
                        <a:gd name="connsiteY35" fmla="*/ 247650 h 526256"/>
                        <a:gd name="connsiteX36" fmla="*/ 200025 w 697706"/>
                        <a:gd name="connsiteY36" fmla="*/ 200025 h 526256"/>
                        <a:gd name="connsiteX37" fmla="*/ 371475 w 697706"/>
                        <a:gd name="connsiteY37" fmla="*/ 216694 h 526256"/>
                        <a:gd name="connsiteX38" fmla="*/ 373856 w 697706"/>
                        <a:gd name="connsiteY38" fmla="*/ 171450 h 526256"/>
                        <a:gd name="connsiteX39" fmla="*/ 369094 w 697706"/>
                        <a:gd name="connsiteY39" fmla="*/ 250031 h 526256"/>
                        <a:gd name="connsiteX40" fmla="*/ 366712 w 697706"/>
                        <a:gd name="connsiteY40" fmla="*/ 211931 h 526256"/>
                        <a:gd name="connsiteX41" fmla="*/ 278606 w 697706"/>
                        <a:gd name="connsiteY41" fmla="*/ 207169 h 526256"/>
                        <a:gd name="connsiteX42" fmla="*/ 269081 w 697706"/>
                        <a:gd name="connsiteY42" fmla="*/ 371475 h 526256"/>
                        <a:gd name="connsiteX43" fmla="*/ 273844 w 697706"/>
                        <a:gd name="connsiteY43" fmla="*/ 307181 h 526256"/>
                        <a:gd name="connsiteX44" fmla="*/ 669131 w 697706"/>
                        <a:gd name="connsiteY44" fmla="*/ 330994 h 526256"/>
                        <a:gd name="connsiteX45" fmla="*/ 573881 w 697706"/>
                        <a:gd name="connsiteY45" fmla="*/ 321469 h 526256"/>
                        <a:gd name="connsiteX46" fmla="*/ 585787 w 697706"/>
                        <a:gd name="connsiteY46" fmla="*/ 35719 h 526256"/>
                        <a:gd name="connsiteX47" fmla="*/ 481012 w 697706"/>
                        <a:gd name="connsiteY47" fmla="*/ 35719 h 526256"/>
                        <a:gd name="connsiteX48" fmla="*/ 692944 w 697706"/>
                        <a:gd name="connsiteY48" fmla="*/ 47625 h 526256"/>
                        <a:gd name="connsiteX49" fmla="*/ 666750 w 697706"/>
                        <a:gd name="connsiteY49" fmla="*/ 285750 h 526256"/>
                        <a:gd name="connsiteX50" fmla="*/ 671512 w 697706"/>
                        <a:gd name="connsiteY50" fmla="*/ 235744 h 526256"/>
                        <a:gd name="connsiteX51" fmla="*/ 500062 w 697706"/>
                        <a:gd name="connsiteY51" fmla="*/ 221456 h 526256"/>
                        <a:gd name="connsiteX52" fmla="*/ 495300 w 697706"/>
                        <a:gd name="connsiteY52" fmla="*/ 278606 h 526256"/>
                        <a:gd name="connsiteX53" fmla="*/ 511969 w 697706"/>
                        <a:gd name="connsiteY53" fmla="*/ 42862 h 526256"/>
                        <a:gd name="connsiteX54" fmla="*/ 500062 w 697706"/>
                        <a:gd name="connsiteY54" fmla="*/ 126206 h 526256"/>
                        <a:gd name="connsiteX55" fmla="*/ 676275 w 697706"/>
                        <a:gd name="connsiteY55" fmla="*/ 142875 h 526256"/>
                        <a:gd name="connsiteX0" fmla="*/ 697706 w 697706"/>
                        <a:gd name="connsiteY0" fmla="*/ 423862 h 526256"/>
                        <a:gd name="connsiteX1" fmla="*/ 257175 w 697706"/>
                        <a:gd name="connsiteY1" fmla="*/ 404812 h 526256"/>
                        <a:gd name="connsiteX2" fmla="*/ 257175 w 697706"/>
                        <a:gd name="connsiteY2" fmla="*/ 497681 h 526256"/>
                        <a:gd name="connsiteX3" fmla="*/ 688181 w 697706"/>
                        <a:gd name="connsiteY3" fmla="*/ 526256 h 526256"/>
                        <a:gd name="connsiteX4" fmla="*/ 171450 w 697706"/>
                        <a:gd name="connsiteY4" fmla="*/ 490537 h 526256"/>
                        <a:gd name="connsiteX5" fmla="*/ 188119 w 697706"/>
                        <a:gd name="connsiteY5" fmla="*/ 304800 h 526256"/>
                        <a:gd name="connsiteX6" fmla="*/ 0 w 697706"/>
                        <a:gd name="connsiteY6" fmla="*/ 292894 h 526256"/>
                        <a:gd name="connsiteX7" fmla="*/ 28575 w 697706"/>
                        <a:gd name="connsiteY7" fmla="*/ 0 h 526256"/>
                        <a:gd name="connsiteX8" fmla="*/ 138112 w 697706"/>
                        <a:gd name="connsiteY8" fmla="*/ 4762 h 526256"/>
                        <a:gd name="connsiteX9" fmla="*/ 26194 w 697706"/>
                        <a:gd name="connsiteY9" fmla="*/ 2381 h 526256"/>
                        <a:gd name="connsiteX10" fmla="*/ 21431 w 697706"/>
                        <a:gd name="connsiteY10" fmla="*/ 107156 h 526256"/>
                        <a:gd name="connsiteX11" fmla="*/ 119062 w 697706"/>
                        <a:gd name="connsiteY11" fmla="*/ 109537 h 526256"/>
                        <a:gd name="connsiteX12" fmla="*/ 116681 w 697706"/>
                        <a:gd name="connsiteY12" fmla="*/ 57150 h 526256"/>
                        <a:gd name="connsiteX13" fmla="*/ 114300 w 697706"/>
                        <a:gd name="connsiteY13" fmla="*/ 111919 h 526256"/>
                        <a:gd name="connsiteX14" fmla="*/ 23812 w 697706"/>
                        <a:gd name="connsiteY14" fmla="*/ 100012 h 526256"/>
                        <a:gd name="connsiteX15" fmla="*/ 19050 w 697706"/>
                        <a:gd name="connsiteY15" fmla="*/ 204787 h 526256"/>
                        <a:gd name="connsiteX16" fmla="*/ 107156 w 697706"/>
                        <a:gd name="connsiteY16" fmla="*/ 204787 h 526256"/>
                        <a:gd name="connsiteX17" fmla="*/ 107156 w 697706"/>
                        <a:gd name="connsiteY17" fmla="*/ 159544 h 526256"/>
                        <a:gd name="connsiteX18" fmla="*/ 97631 w 697706"/>
                        <a:gd name="connsiteY18" fmla="*/ 295275 h 526256"/>
                        <a:gd name="connsiteX19" fmla="*/ 278606 w 697706"/>
                        <a:gd name="connsiteY19" fmla="*/ 309562 h 526256"/>
                        <a:gd name="connsiteX20" fmla="*/ 295275 w 697706"/>
                        <a:gd name="connsiteY20" fmla="*/ 16669 h 526256"/>
                        <a:gd name="connsiteX21" fmla="*/ 195262 w 697706"/>
                        <a:gd name="connsiteY21" fmla="*/ 11906 h 526256"/>
                        <a:gd name="connsiteX22" fmla="*/ 416719 w 697706"/>
                        <a:gd name="connsiteY22" fmla="*/ 23812 h 526256"/>
                        <a:gd name="connsiteX23" fmla="*/ 295275 w 697706"/>
                        <a:gd name="connsiteY23" fmla="*/ 16669 h 526256"/>
                        <a:gd name="connsiteX24" fmla="*/ 288131 w 697706"/>
                        <a:gd name="connsiteY24" fmla="*/ 116681 h 526256"/>
                        <a:gd name="connsiteX25" fmla="*/ 202406 w 697706"/>
                        <a:gd name="connsiteY25" fmla="*/ 109537 h 526256"/>
                        <a:gd name="connsiteX26" fmla="*/ 209550 w 697706"/>
                        <a:gd name="connsiteY26" fmla="*/ 57150 h 526256"/>
                        <a:gd name="connsiteX27" fmla="*/ 207169 w 697706"/>
                        <a:gd name="connsiteY27" fmla="*/ 111919 h 526256"/>
                        <a:gd name="connsiteX28" fmla="*/ 383381 w 697706"/>
                        <a:gd name="connsiteY28" fmla="*/ 119062 h 526256"/>
                        <a:gd name="connsiteX29" fmla="*/ 383381 w 697706"/>
                        <a:gd name="connsiteY29" fmla="*/ 71437 h 526256"/>
                        <a:gd name="connsiteX30" fmla="*/ 385762 w 697706"/>
                        <a:gd name="connsiteY30" fmla="*/ 119062 h 526256"/>
                        <a:gd name="connsiteX31" fmla="*/ 292894 w 697706"/>
                        <a:gd name="connsiteY31" fmla="*/ 114300 h 526256"/>
                        <a:gd name="connsiteX32" fmla="*/ 283369 w 697706"/>
                        <a:gd name="connsiteY32" fmla="*/ 211931 h 526256"/>
                        <a:gd name="connsiteX33" fmla="*/ 190500 w 697706"/>
                        <a:gd name="connsiteY33" fmla="*/ 204787 h 526256"/>
                        <a:gd name="connsiteX34" fmla="*/ 197644 w 697706"/>
                        <a:gd name="connsiteY34" fmla="*/ 161925 h 526256"/>
                        <a:gd name="connsiteX35" fmla="*/ 197644 w 697706"/>
                        <a:gd name="connsiteY35" fmla="*/ 247650 h 526256"/>
                        <a:gd name="connsiteX36" fmla="*/ 200025 w 697706"/>
                        <a:gd name="connsiteY36" fmla="*/ 200025 h 526256"/>
                        <a:gd name="connsiteX37" fmla="*/ 371475 w 697706"/>
                        <a:gd name="connsiteY37" fmla="*/ 216694 h 526256"/>
                        <a:gd name="connsiteX38" fmla="*/ 373856 w 697706"/>
                        <a:gd name="connsiteY38" fmla="*/ 171450 h 526256"/>
                        <a:gd name="connsiteX39" fmla="*/ 369094 w 697706"/>
                        <a:gd name="connsiteY39" fmla="*/ 250031 h 526256"/>
                        <a:gd name="connsiteX40" fmla="*/ 366712 w 697706"/>
                        <a:gd name="connsiteY40" fmla="*/ 211931 h 526256"/>
                        <a:gd name="connsiteX41" fmla="*/ 278606 w 697706"/>
                        <a:gd name="connsiteY41" fmla="*/ 207169 h 526256"/>
                        <a:gd name="connsiteX42" fmla="*/ 269081 w 697706"/>
                        <a:gd name="connsiteY42" fmla="*/ 371475 h 526256"/>
                        <a:gd name="connsiteX43" fmla="*/ 273844 w 697706"/>
                        <a:gd name="connsiteY43" fmla="*/ 307181 h 526256"/>
                        <a:gd name="connsiteX44" fmla="*/ 669131 w 697706"/>
                        <a:gd name="connsiteY44" fmla="*/ 330994 h 526256"/>
                        <a:gd name="connsiteX45" fmla="*/ 573881 w 697706"/>
                        <a:gd name="connsiteY45" fmla="*/ 321469 h 526256"/>
                        <a:gd name="connsiteX46" fmla="*/ 585787 w 697706"/>
                        <a:gd name="connsiteY46" fmla="*/ 35719 h 526256"/>
                        <a:gd name="connsiteX47" fmla="*/ 481012 w 697706"/>
                        <a:gd name="connsiteY47" fmla="*/ 35719 h 526256"/>
                        <a:gd name="connsiteX48" fmla="*/ 692944 w 697706"/>
                        <a:gd name="connsiteY48" fmla="*/ 47625 h 526256"/>
                        <a:gd name="connsiteX49" fmla="*/ 666750 w 697706"/>
                        <a:gd name="connsiteY49" fmla="*/ 285750 h 526256"/>
                        <a:gd name="connsiteX50" fmla="*/ 671512 w 697706"/>
                        <a:gd name="connsiteY50" fmla="*/ 235744 h 526256"/>
                        <a:gd name="connsiteX51" fmla="*/ 500062 w 697706"/>
                        <a:gd name="connsiteY51" fmla="*/ 221456 h 526256"/>
                        <a:gd name="connsiteX52" fmla="*/ 495300 w 697706"/>
                        <a:gd name="connsiteY52" fmla="*/ 278606 h 526256"/>
                        <a:gd name="connsiteX53" fmla="*/ 511969 w 697706"/>
                        <a:gd name="connsiteY53" fmla="*/ 42862 h 526256"/>
                        <a:gd name="connsiteX54" fmla="*/ 500062 w 697706"/>
                        <a:gd name="connsiteY54" fmla="*/ 126206 h 526256"/>
                        <a:gd name="connsiteX55" fmla="*/ 676275 w 697706"/>
                        <a:gd name="connsiteY55" fmla="*/ 142875 h 526256"/>
                        <a:gd name="connsiteX0" fmla="*/ 697706 w 697706"/>
                        <a:gd name="connsiteY0" fmla="*/ 423862 h 526256"/>
                        <a:gd name="connsiteX1" fmla="*/ 257175 w 697706"/>
                        <a:gd name="connsiteY1" fmla="*/ 404812 h 526256"/>
                        <a:gd name="connsiteX2" fmla="*/ 257175 w 697706"/>
                        <a:gd name="connsiteY2" fmla="*/ 497681 h 526256"/>
                        <a:gd name="connsiteX3" fmla="*/ 688181 w 697706"/>
                        <a:gd name="connsiteY3" fmla="*/ 526256 h 526256"/>
                        <a:gd name="connsiteX4" fmla="*/ 171450 w 697706"/>
                        <a:gd name="connsiteY4" fmla="*/ 490537 h 526256"/>
                        <a:gd name="connsiteX5" fmla="*/ 188119 w 697706"/>
                        <a:gd name="connsiteY5" fmla="*/ 304800 h 526256"/>
                        <a:gd name="connsiteX6" fmla="*/ 0 w 697706"/>
                        <a:gd name="connsiteY6" fmla="*/ 292894 h 526256"/>
                        <a:gd name="connsiteX7" fmla="*/ 28575 w 697706"/>
                        <a:gd name="connsiteY7" fmla="*/ 0 h 526256"/>
                        <a:gd name="connsiteX8" fmla="*/ 138112 w 697706"/>
                        <a:gd name="connsiteY8" fmla="*/ 4762 h 526256"/>
                        <a:gd name="connsiteX9" fmla="*/ 26194 w 697706"/>
                        <a:gd name="connsiteY9" fmla="*/ 2381 h 526256"/>
                        <a:gd name="connsiteX10" fmla="*/ 21431 w 697706"/>
                        <a:gd name="connsiteY10" fmla="*/ 107156 h 526256"/>
                        <a:gd name="connsiteX11" fmla="*/ 119062 w 697706"/>
                        <a:gd name="connsiteY11" fmla="*/ 109537 h 526256"/>
                        <a:gd name="connsiteX12" fmla="*/ 116681 w 697706"/>
                        <a:gd name="connsiteY12" fmla="*/ 57150 h 526256"/>
                        <a:gd name="connsiteX13" fmla="*/ 114300 w 697706"/>
                        <a:gd name="connsiteY13" fmla="*/ 111919 h 526256"/>
                        <a:gd name="connsiteX14" fmla="*/ 23812 w 697706"/>
                        <a:gd name="connsiteY14" fmla="*/ 100012 h 526256"/>
                        <a:gd name="connsiteX15" fmla="*/ 19050 w 697706"/>
                        <a:gd name="connsiteY15" fmla="*/ 204787 h 526256"/>
                        <a:gd name="connsiteX16" fmla="*/ 107156 w 697706"/>
                        <a:gd name="connsiteY16" fmla="*/ 204787 h 526256"/>
                        <a:gd name="connsiteX17" fmla="*/ 107156 w 697706"/>
                        <a:gd name="connsiteY17" fmla="*/ 159544 h 526256"/>
                        <a:gd name="connsiteX18" fmla="*/ 97631 w 697706"/>
                        <a:gd name="connsiteY18" fmla="*/ 295275 h 526256"/>
                        <a:gd name="connsiteX19" fmla="*/ 278606 w 697706"/>
                        <a:gd name="connsiteY19" fmla="*/ 309562 h 526256"/>
                        <a:gd name="connsiteX20" fmla="*/ 295275 w 697706"/>
                        <a:gd name="connsiteY20" fmla="*/ 16669 h 526256"/>
                        <a:gd name="connsiteX21" fmla="*/ 195262 w 697706"/>
                        <a:gd name="connsiteY21" fmla="*/ 11906 h 526256"/>
                        <a:gd name="connsiteX22" fmla="*/ 416719 w 697706"/>
                        <a:gd name="connsiteY22" fmla="*/ 23812 h 526256"/>
                        <a:gd name="connsiteX23" fmla="*/ 295275 w 697706"/>
                        <a:gd name="connsiteY23" fmla="*/ 16669 h 526256"/>
                        <a:gd name="connsiteX24" fmla="*/ 288131 w 697706"/>
                        <a:gd name="connsiteY24" fmla="*/ 116681 h 526256"/>
                        <a:gd name="connsiteX25" fmla="*/ 202406 w 697706"/>
                        <a:gd name="connsiteY25" fmla="*/ 109537 h 526256"/>
                        <a:gd name="connsiteX26" fmla="*/ 209550 w 697706"/>
                        <a:gd name="connsiteY26" fmla="*/ 57150 h 526256"/>
                        <a:gd name="connsiteX27" fmla="*/ 207169 w 697706"/>
                        <a:gd name="connsiteY27" fmla="*/ 111919 h 526256"/>
                        <a:gd name="connsiteX28" fmla="*/ 383381 w 697706"/>
                        <a:gd name="connsiteY28" fmla="*/ 119062 h 526256"/>
                        <a:gd name="connsiteX29" fmla="*/ 383381 w 697706"/>
                        <a:gd name="connsiteY29" fmla="*/ 71437 h 526256"/>
                        <a:gd name="connsiteX30" fmla="*/ 385762 w 697706"/>
                        <a:gd name="connsiteY30" fmla="*/ 119062 h 526256"/>
                        <a:gd name="connsiteX31" fmla="*/ 292894 w 697706"/>
                        <a:gd name="connsiteY31" fmla="*/ 114300 h 526256"/>
                        <a:gd name="connsiteX32" fmla="*/ 283369 w 697706"/>
                        <a:gd name="connsiteY32" fmla="*/ 211931 h 526256"/>
                        <a:gd name="connsiteX33" fmla="*/ 202406 w 697706"/>
                        <a:gd name="connsiteY33" fmla="*/ 204787 h 526256"/>
                        <a:gd name="connsiteX34" fmla="*/ 197644 w 697706"/>
                        <a:gd name="connsiteY34" fmla="*/ 161925 h 526256"/>
                        <a:gd name="connsiteX35" fmla="*/ 197644 w 697706"/>
                        <a:gd name="connsiteY35" fmla="*/ 247650 h 526256"/>
                        <a:gd name="connsiteX36" fmla="*/ 200025 w 697706"/>
                        <a:gd name="connsiteY36" fmla="*/ 200025 h 526256"/>
                        <a:gd name="connsiteX37" fmla="*/ 371475 w 697706"/>
                        <a:gd name="connsiteY37" fmla="*/ 216694 h 526256"/>
                        <a:gd name="connsiteX38" fmla="*/ 373856 w 697706"/>
                        <a:gd name="connsiteY38" fmla="*/ 171450 h 526256"/>
                        <a:gd name="connsiteX39" fmla="*/ 369094 w 697706"/>
                        <a:gd name="connsiteY39" fmla="*/ 250031 h 526256"/>
                        <a:gd name="connsiteX40" fmla="*/ 366712 w 697706"/>
                        <a:gd name="connsiteY40" fmla="*/ 211931 h 526256"/>
                        <a:gd name="connsiteX41" fmla="*/ 278606 w 697706"/>
                        <a:gd name="connsiteY41" fmla="*/ 207169 h 526256"/>
                        <a:gd name="connsiteX42" fmla="*/ 269081 w 697706"/>
                        <a:gd name="connsiteY42" fmla="*/ 371475 h 526256"/>
                        <a:gd name="connsiteX43" fmla="*/ 273844 w 697706"/>
                        <a:gd name="connsiteY43" fmla="*/ 307181 h 526256"/>
                        <a:gd name="connsiteX44" fmla="*/ 669131 w 697706"/>
                        <a:gd name="connsiteY44" fmla="*/ 330994 h 526256"/>
                        <a:gd name="connsiteX45" fmla="*/ 573881 w 697706"/>
                        <a:gd name="connsiteY45" fmla="*/ 321469 h 526256"/>
                        <a:gd name="connsiteX46" fmla="*/ 585787 w 697706"/>
                        <a:gd name="connsiteY46" fmla="*/ 35719 h 526256"/>
                        <a:gd name="connsiteX47" fmla="*/ 481012 w 697706"/>
                        <a:gd name="connsiteY47" fmla="*/ 35719 h 526256"/>
                        <a:gd name="connsiteX48" fmla="*/ 692944 w 697706"/>
                        <a:gd name="connsiteY48" fmla="*/ 47625 h 526256"/>
                        <a:gd name="connsiteX49" fmla="*/ 666750 w 697706"/>
                        <a:gd name="connsiteY49" fmla="*/ 285750 h 526256"/>
                        <a:gd name="connsiteX50" fmla="*/ 671512 w 697706"/>
                        <a:gd name="connsiteY50" fmla="*/ 235744 h 526256"/>
                        <a:gd name="connsiteX51" fmla="*/ 500062 w 697706"/>
                        <a:gd name="connsiteY51" fmla="*/ 221456 h 526256"/>
                        <a:gd name="connsiteX52" fmla="*/ 495300 w 697706"/>
                        <a:gd name="connsiteY52" fmla="*/ 278606 h 526256"/>
                        <a:gd name="connsiteX53" fmla="*/ 511969 w 697706"/>
                        <a:gd name="connsiteY53" fmla="*/ 42862 h 526256"/>
                        <a:gd name="connsiteX54" fmla="*/ 500062 w 697706"/>
                        <a:gd name="connsiteY54" fmla="*/ 126206 h 526256"/>
                        <a:gd name="connsiteX55" fmla="*/ 676275 w 697706"/>
                        <a:gd name="connsiteY55" fmla="*/ 142875 h 526256"/>
                        <a:gd name="connsiteX0" fmla="*/ 697706 w 697706"/>
                        <a:gd name="connsiteY0" fmla="*/ 423862 h 526256"/>
                        <a:gd name="connsiteX1" fmla="*/ 264319 w 697706"/>
                        <a:gd name="connsiteY1" fmla="*/ 404812 h 526256"/>
                        <a:gd name="connsiteX2" fmla="*/ 257175 w 697706"/>
                        <a:gd name="connsiteY2" fmla="*/ 497681 h 526256"/>
                        <a:gd name="connsiteX3" fmla="*/ 688181 w 697706"/>
                        <a:gd name="connsiteY3" fmla="*/ 526256 h 526256"/>
                        <a:gd name="connsiteX4" fmla="*/ 171450 w 697706"/>
                        <a:gd name="connsiteY4" fmla="*/ 490537 h 526256"/>
                        <a:gd name="connsiteX5" fmla="*/ 188119 w 697706"/>
                        <a:gd name="connsiteY5" fmla="*/ 304800 h 526256"/>
                        <a:gd name="connsiteX6" fmla="*/ 0 w 697706"/>
                        <a:gd name="connsiteY6" fmla="*/ 292894 h 526256"/>
                        <a:gd name="connsiteX7" fmla="*/ 28575 w 697706"/>
                        <a:gd name="connsiteY7" fmla="*/ 0 h 526256"/>
                        <a:gd name="connsiteX8" fmla="*/ 138112 w 697706"/>
                        <a:gd name="connsiteY8" fmla="*/ 4762 h 526256"/>
                        <a:gd name="connsiteX9" fmla="*/ 26194 w 697706"/>
                        <a:gd name="connsiteY9" fmla="*/ 2381 h 526256"/>
                        <a:gd name="connsiteX10" fmla="*/ 21431 w 697706"/>
                        <a:gd name="connsiteY10" fmla="*/ 107156 h 526256"/>
                        <a:gd name="connsiteX11" fmla="*/ 119062 w 697706"/>
                        <a:gd name="connsiteY11" fmla="*/ 109537 h 526256"/>
                        <a:gd name="connsiteX12" fmla="*/ 116681 w 697706"/>
                        <a:gd name="connsiteY12" fmla="*/ 57150 h 526256"/>
                        <a:gd name="connsiteX13" fmla="*/ 114300 w 697706"/>
                        <a:gd name="connsiteY13" fmla="*/ 111919 h 526256"/>
                        <a:gd name="connsiteX14" fmla="*/ 23812 w 697706"/>
                        <a:gd name="connsiteY14" fmla="*/ 100012 h 526256"/>
                        <a:gd name="connsiteX15" fmla="*/ 19050 w 697706"/>
                        <a:gd name="connsiteY15" fmla="*/ 204787 h 526256"/>
                        <a:gd name="connsiteX16" fmla="*/ 107156 w 697706"/>
                        <a:gd name="connsiteY16" fmla="*/ 204787 h 526256"/>
                        <a:gd name="connsiteX17" fmla="*/ 107156 w 697706"/>
                        <a:gd name="connsiteY17" fmla="*/ 159544 h 526256"/>
                        <a:gd name="connsiteX18" fmla="*/ 97631 w 697706"/>
                        <a:gd name="connsiteY18" fmla="*/ 295275 h 526256"/>
                        <a:gd name="connsiteX19" fmla="*/ 278606 w 697706"/>
                        <a:gd name="connsiteY19" fmla="*/ 309562 h 526256"/>
                        <a:gd name="connsiteX20" fmla="*/ 295275 w 697706"/>
                        <a:gd name="connsiteY20" fmla="*/ 16669 h 526256"/>
                        <a:gd name="connsiteX21" fmla="*/ 195262 w 697706"/>
                        <a:gd name="connsiteY21" fmla="*/ 11906 h 526256"/>
                        <a:gd name="connsiteX22" fmla="*/ 416719 w 697706"/>
                        <a:gd name="connsiteY22" fmla="*/ 23812 h 526256"/>
                        <a:gd name="connsiteX23" fmla="*/ 295275 w 697706"/>
                        <a:gd name="connsiteY23" fmla="*/ 16669 h 526256"/>
                        <a:gd name="connsiteX24" fmla="*/ 288131 w 697706"/>
                        <a:gd name="connsiteY24" fmla="*/ 116681 h 526256"/>
                        <a:gd name="connsiteX25" fmla="*/ 202406 w 697706"/>
                        <a:gd name="connsiteY25" fmla="*/ 109537 h 526256"/>
                        <a:gd name="connsiteX26" fmla="*/ 209550 w 697706"/>
                        <a:gd name="connsiteY26" fmla="*/ 57150 h 526256"/>
                        <a:gd name="connsiteX27" fmla="*/ 207169 w 697706"/>
                        <a:gd name="connsiteY27" fmla="*/ 111919 h 526256"/>
                        <a:gd name="connsiteX28" fmla="*/ 383381 w 697706"/>
                        <a:gd name="connsiteY28" fmla="*/ 119062 h 526256"/>
                        <a:gd name="connsiteX29" fmla="*/ 383381 w 697706"/>
                        <a:gd name="connsiteY29" fmla="*/ 71437 h 526256"/>
                        <a:gd name="connsiteX30" fmla="*/ 385762 w 697706"/>
                        <a:gd name="connsiteY30" fmla="*/ 119062 h 526256"/>
                        <a:gd name="connsiteX31" fmla="*/ 292894 w 697706"/>
                        <a:gd name="connsiteY31" fmla="*/ 114300 h 526256"/>
                        <a:gd name="connsiteX32" fmla="*/ 283369 w 697706"/>
                        <a:gd name="connsiteY32" fmla="*/ 211931 h 526256"/>
                        <a:gd name="connsiteX33" fmla="*/ 202406 w 697706"/>
                        <a:gd name="connsiteY33" fmla="*/ 204787 h 526256"/>
                        <a:gd name="connsiteX34" fmla="*/ 197644 w 697706"/>
                        <a:gd name="connsiteY34" fmla="*/ 161925 h 526256"/>
                        <a:gd name="connsiteX35" fmla="*/ 197644 w 697706"/>
                        <a:gd name="connsiteY35" fmla="*/ 247650 h 526256"/>
                        <a:gd name="connsiteX36" fmla="*/ 200025 w 697706"/>
                        <a:gd name="connsiteY36" fmla="*/ 200025 h 526256"/>
                        <a:gd name="connsiteX37" fmla="*/ 371475 w 697706"/>
                        <a:gd name="connsiteY37" fmla="*/ 216694 h 526256"/>
                        <a:gd name="connsiteX38" fmla="*/ 373856 w 697706"/>
                        <a:gd name="connsiteY38" fmla="*/ 171450 h 526256"/>
                        <a:gd name="connsiteX39" fmla="*/ 369094 w 697706"/>
                        <a:gd name="connsiteY39" fmla="*/ 250031 h 526256"/>
                        <a:gd name="connsiteX40" fmla="*/ 366712 w 697706"/>
                        <a:gd name="connsiteY40" fmla="*/ 211931 h 526256"/>
                        <a:gd name="connsiteX41" fmla="*/ 278606 w 697706"/>
                        <a:gd name="connsiteY41" fmla="*/ 207169 h 526256"/>
                        <a:gd name="connsiteX42" fmla="*/ 269081 w 697706"/>
                        <a:gd name="connsiteY42" fmla="*/ 371475 h 526256"/>
                        <a:gd name="connsiteX43" fmla="*/ 273844 w 697706"/>
                        <a:gd name="connsiteY43" fmla="*/ 307181 h 526256"/>
                        <a:gd name="connsiteX44" fmla="*/ 669131 w 697706"/>
                        <a:gd name="connsiteY44" fmla="*/ 330994 h 526256"/>
                        <a:gd name="connsiteX45" fmla="*/ 573881 w 697706"/>
                        <a:gd name="connsiteY45" fmla="*/ 321469 h 526256"/>
                        <a:gd name="connsiteX46" fmla="*/ 585787 w 697706"/>
                        <a:gd name="connsiteY46" fmla="*/ 35719 h 526256"/>
                        <a:gd name="connsiteX47" fmla="*/ 481012 w 697706"/>
                        <a:gd name="connsiteY47" fmla="*/ 35719 h 526256"/>
                        <a:gd name="connsiteX48" fmla="*/ 692944 w 697706"/>
                        <a:gd name="connsiteY48" fmla="*/ 47625 h 526256"/>
                        <a:gd name="connsiteX49" fmla="*/ 666750 w 697706"/>
                        <a:gd name="connsiteY49" fmla="*/ 285750 h 526256"/>
                        <a:gd name="connsiteX50" fmla="*/ 671512 w 697706"/>
                        <a:gd name="connsiteY50" fmla="*/ 235744 h 526256"/>
                        <a:gd name="connsiteX51" fmla="*/ 500062 w 697706"/>
                        <a:gd name="connsiteY51" fmla="*/ 221456 h 526256"/>
                        <a:gd name="connsiteX52" fmla="*/ 495300 w 697706"/>
                        <a:gd name="connsiteY52" fmla="*/ 278606 h 526256"/>
                        <a:gd name="connsiteX53" fmla="*/ 511969 w 697706"/>
                        <a:gd name="connsiteY53" fmla="*/ 42862 h 526256"/>
                        <a:gd name="connsiteX54" fmla="*/ 500062 w 697706"/>
                        <a:gd name="connsiteY54" fmla="*/ 126206 h 526256"/>
                        <a:gd name="connsiteX55" fmla="*/ 676275 w 697706"/>
                        <a:gd name="connsiteY55" fmla="*/ 142875 h 526256"/>
                        <a:gd name="connsiteX0" fmla="*/ 697706 w 697706"/>
                        <a:gd name="connsiteY0" fmla="*/ 423862 h 526256"/>
                        <a:gd name="connsiteX1" fmla="*/ 264319 w 697706"/>
                        <a:gd name="connsiteY1" fmla="*/ 404812 h 526256"/>
                        <a:gd name="connsiteX2" fmla="*/ 257175 w 697706"/>
                        <a:gd name="connsiteY2" fmla="*/ 497681 h 526256"/>
                        <a:gd name="connsiteX3" fmla="*/ 688181 w 697706"/>
                        <a:gd name="connsiteY3" fmla="*/ 526256 h 526256"/>
                        <a:gd name="connsiteX4" fmla="*/ 171450 w 697706"/>
                        <a:gd name="connsiteY4" fmla="*/ 490537 h 526256"/>
                        <a:gd name="connsiteX5" fmla="*/ 188119 w 697706"/>
                        <a:gd name="connsiteY5" fmla="*/ 304800 h 526256"/>
                        <a:gd name="connsiteX6" fmla="*/ 0 w 697706"/>
                        <a:gd name="connsiteY6" fmla="*/ 292894 h 526256"/>
                        <a:gd name="connsiteX7" fmla="*/ 28575 w 697706"/>
                        <a:gd name="connsiteY7" fmla="*/ 0 h 526256"/>
                        <a:gd name="connsiteX8" fmla="*/ 138112 w 697706"/>
                        <a:gd name="connsiteY8" fmla="*/ 4762 h 526256"/>
                        <a:gd name="connsiteX9" fmla="*/ 26194 w 697706"/>
                        <a:gd name="connsiteY9" fmla="*/ 2381 h 526256"/>
                        <a:gd name="connsiteX10" fmla="*/ 21431 w 697706"/>
                        <a:gd name="connsiteY10" fmla="*/ 107156 h 526256"/>
                        <a:gd name="connsiteX11" fmla="*/ 119062 w 697706"/>
                        <a:gd name="connsiteY11" fmla="*/ 109537 h 526256"/>
                        <a:gd name="connsiteX12" fmla="*/ 116681 w 697706"/>
                        <a:gd name="connsiteY12" fmla="*/ 57150 h 526256"/>
                        <a:gd name="connsiteX13" fmla="*/ 114300 w 697706"/>
                        <a:gd name="connsiteY13" fmla="*/ 111919 h 526256"/>
                        <a:gd name="connsiteX14" fmla="*/ 23812 w 697706"/>
                        <a:gd name="connsiteY14" fmla="*/ 100012 h 526256"/>
                        <a:gd name="connsiteX15" fmla="*/ 19050 w 697706"/>
                        <a:gd name="connsiteY15" fmla="*/ 204787 h 526256"/>
                        <a:gd name="connsiteX16" fmla="*/ 102394 w 697706"/>
                        <a:gd name="connsiteY16" fmla="*/ 214312 h 526256"/>
                        <a:gd name="connsiteX17" fmla="*/ 107156 w 697706"/>
                        <a:gd name="connsiteY17" fmla="*/ 159544 h 526256"/>
                        <a:gd name="connsiteX18" fmla="*/ 97631 w 697706"/>
                        <a:gd name="connsiteY18" fmla="*/ 295275 h 526256"/>
                        <a:gd name="connsiteX19" fmla="*/ 278606 w 697706"/>
                        <a:gd name="connsiteY19" fmla="*/ 309562 h 526256"/>
                        <a:gd name="connsiteX20" fmla="*/ 295275 w 697706"/>
                        <a:gd name="connsiteY20" fmla="*/ 16669 h 526256"/>
                        <a:gd name="connsiteX21" fmla="*/ 195262 w 697706"/>
                        <a:gd name="connsiteY21" fmla="*/ 11906 h 526256"/>
                        <a:gd name="connsiteX22" fmla="*/ 416719 w 697706"/>
                        <a:gd name="connsiteY22" fmla="*/ 23812 h 526256"/>
                        <a:gd name="connsiteX23" fmla="*/ 295275 w 697706"/>
                        <a:gd name="connsiteY23" fmla="*/ 16669 h 526256"/>
                        <a:gd name="connsiteX24" fmla="*/ 288131 w 697706"/>
                        <a:gd name="connsiteY24" fmla="*/ 116681 h 526256"/>
                        <a:gd name="connsiteX25" fmla="*/ 202406 w 697706"/>
                        <a:gd name="connsiteY25" fmla="*/ 109537 h 526256"/>
                        <a:gd name="connsiteX26" fmla="*/ 209550 w 697706"/>
                        <a:gd name="connsiteY26" fmla="*/ 57150 h 526256"/>
                        <a:gd name="connsiteX27" fmla="*/ 207169 w 697706"/>
                        <a:gd name="connsiteY27" fmla="*/ 111919 h 526256"/>
                        <a:gd name="connsiteX28" fmla="*/ 383381 w 697706"/>
                        <a:gd name="connsiteY28" fmla="*/ 119062 h 526256"/>
                        <a:gd name="connsiteX29" fmla="*/ 383381 w 697706"/>
                        <a:gd name="connsiteY29" fmla="*/ 71437 h 526256"/>
                        <a:gd name="connsiteX30" fmla="*/ 385762 w 697706"/>
                        <a:gd name="connsiteY30" fmla="*/ 119062 h 526256"/>
                        <a:gd name="connsiteX31" fmla="*/ 292894 w 697706"/>
                        <a:gd name="connsiteY31" fmla="*/ 114300 h 526256"/>
                        <a:gd name="connsiteX32" fmla="*/ 283369 w 697706"/>
                        <a:gd name="connsiteY32" fmla="*/ 211931 h 526256"/>
                        <a:gd name="connsiteX33" fmla="*/ 202406 w 697706"/>
                        <a:gd name="connsiteY33" fmla="*/ 204787 h 526256"/>
                        <a:gd name="connsiteX34" fmla="*/ 197644 w 697706"/>
                        <a:gd name="connsiteY34" fmla="*/ 161925 h 526256"/>
                        <a:gd name="connsiteX35" fmla="*/ 197644 w 697706"/>
                        <a:gd name="connsiteY35" fmla="*/ 247650 h 526256"/>
                        <a:gd name="connsiteX36" fmla="*/ 200025 w 697706"/>
                        <a:gd name="connsiteY36" fmla="*/ 200025 h 526256"/>
                        <a:gd name="connsiteX37" fmla="*/ 371475 w 697706"/>
                        <a:gd name="connsiteY37" fmla="*/ 216694 h 526256"/>
                        <a:gd name="connsiteX38" fmla="*/ 373856 w 697706"/>
                        <a:gd name="connsiteY38" fmla="*/ 171450 h 526256"/>
                        <a:gd name="connsiteX39" fmla="*/ 369094 w 697706"/>
                        <a:gd name="connsiteY39" fmla="*/ 250031 h 526256"/>
                        <a:gd name="connsiteX40" fmla="*/ 366712 w 697706"/>
                        <a:gd name="connsiteY40" fmla="*/ 211931 h 526256"/>
                        <a:gd name="connsiteX41" fmla="*/ 278606 w 697706"/>
                        <a:gd name="connsiteY41" fmla="*/ 207169 h 526256"/>
                        <a:gd name="connsiteX42" fmla="*/ 269081 w 697706"/>
                        <a:gd name="connsiteY42" fmla="*/ 371475 h 526256"/>
                        <a:gd name="connsiteX43" fmla="*/ 273844 w 697706"/>
                        <a:gd name="connsiteY43" fmla="*/ 307181 h 526256"/>
                        <a:gd name="connsiteX44" fmla="*/ 669131 w 697706"/>
                        <a:gd name="connsiteY44" fmla="*/ 330994 h 526256"/>
                        <a:gd name="connsiteX45" fmla="*/ 573881 w 697706"/>
                        <a:gd name="connsiteY45" fmla="*/ 321469 h 526256"/>
                        <a:gd name="connsiteX46" fmla="*/ 585787 w 697706"/>
                        <a:gd name="connsiteY46" fmla="*/ 35719 h 526256"/>
                        <a:gd name="connsiteX47" fmla="*/ 481012 w 697706"/>
                        <a:gd name="connsiteY47" fmla="*/ 35719 h 526256"/>
                        <a:gd name="connsiteX48" fmla="*/ 692944 w 697706"/>
                        <a:gd name="connsiteY48" fmla="*/ 47625 h 526256"/>
                        <a:gd name="connsiteX49" fmla="*/ 666750 w 697706"/>
                        <a:gd name="connsiteY49" fmla="*/ 285750 h 526256"/>
                        <a:gd name="connsiteX50" fmla="*/ 671512 w 697706"/>
                        <a:gd name="connsiteY50" fmla="*/ 235744 h 526256"/>
                        <a:gd name="connsiteX51" fmla="*/ 500062 w 697706"/>
                        <a:gd name="connsiteY51" fmla="*/ 221456 h 526256"/>
                        <a:gd name="connsiteX52" fmla="*/ 495300 w 697706"/>
                        <a:gd name="connsiteY52" fmla="*/ 278606 h 526256"/>
                        <a:gd name="connsiteX53" fmla="*/ 511969 w 697706"/>
                        <a:gd name="connsiteY53" fmla="*/ 42862 h 526256"/>
                        <a:gd name="connsiteX54" fmla="*/ 500062 w 697706"/>
                        <a:gd name="connsiteY54" fmla="*/ 126206 h 526256"/>
                        <a:gd name="connsiteX55" fmla="*/ 676275 w 697706"/>
                        <a:gd name="connsiteY55" fmla="*/ 142875 h 52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97706" h="526256">
                          <a:moveTo>
                            <a:pt x="697706" y="423862"/>
                          </a:moveTo>
                          <a:lnTo>
                            <a:pt x="264319" y="404812"/>
                          </a:lnTo>
                          <a:lnTo>
                            <a:pt x="257175" y="497681"/>
                          </a:lnTo>
                          <a:lnTo>
                            <a:pt x="688181" y="526256"/>
                          </a:lnTo>
                          <a:lnTo>
                            <a:pt x="171450" y="490537"/>
                          </a:lnTo>
                          <a:lnTo>
                            <a:pt x="188119" y="304800"/>
                          </a:lnTo>
                          <a:lnTo>
                            <a:pt x="0" y="292894"/>
                          </a:lnTo>
                          <a:lnTo>
                            <a:pt x="28575" y="0"/>
                          </a:lnTo>
                          <a:lnTo>
                            <a:pt x="138112" y="4762"/>
                          </a:lnTo>
                          <a:lnTo>
                            <a:pt x="26194" y="2381"/>
                          </a:lnTo>
                          <a:lnTo>
                            <a:pt x="21431" y="107156"/>
                          </a:lnTo>
                          <a:lnTo>
                            <a:pt x="119062" y="109537"/>
                          </a:lnTo>
                          <a:lnTo>
                            <a:pt x="116681" y="57150"/>
                          </a:lnTo>
                          <a:cubicBezTo>
                            <a:pt x="115887" y="75406"/>
                            <a:pt x="115094" y="93663"/>
                            <a:pt x="114300" y="111919"/>
                          </a:cubicBezTo>
                          <a:lnTo>
                            <a:pt x="23812" y="100012"/>
                          </a:lnTo>
                          <a:lnTo>
                            <a:pt x="19050" y="204787"/>
                          </a:lnTo>
                          <a:lnTo>
                            <a:pt x="102394" y="214312"/>
                          </a:lnTo>
                          <a:lnTo>
                            <a:pt x="107156" y="159544"/>
                          </a:lnTo>
                          <a:lnTo>
                            <a:pt x="97631" y="295275"/>
                          </a:lnTo>
                          <a:lnTo>
                            <a:pt x="278606" y="309562"/>
                          </a:lnTo>
                          <a:lnTo>
                            <a:pt x="295275" y="16669"/>
                          </a:lnTo>
                          <a:lnTo>
                            <a:pt x="195262" y="11906"/>
                          </a:lnTo>
                          <a:lnTo>
                            <a:pt x="416719" y="23812"/>
                          </a:lnTo>
                          <a:lnTo>
                            <a:pt x="295275" y="16669"/>
                          </a:lnTo>
                          <a:lnTo>
                            <a:pt x="288131" y="116681"/>
                          </a:lnTo>
                          <a:lnTo>
                            <a:pt x="202406" y="109537"/>
                          </a:lnTo>
                          <a:lnTo>
                            <a:pt x="209550" y="57150"/>
                          </a:lnTo>
                          <a:cubicBezTo>
                            <a:pt x="210344" y="75406"/>
                            <a:pt x="206375" y="93663"/>
                            <a:pt x="207169" y="111919"/>
                          </a:cubicBezTo>
                          <a:lnTo>
                            <a:pt x="383381" y="119062"/>
                          </a:lnTo>
                          <a:lnTo>
                            <a:pt x="383381" y="71437"/>
                          </a:lnTo>
                          <a:lnTo>
                            <a:pt x="385762" y="119062"/>
                          </a:lnTo>
                          <a:lnTo>
                            <a:pt x="292894" y="114300"/>
                          </a:lnTo>
                          <a:lnTo>
                            <a:pt x="283369" y="211931"/>
                          </a:lnTo>
                          <a:lnTo>
                            <a:pt x="202406" y="204787"/>
                          </a:lnTo>
                          <a:lnTo>
                            <a:pt x="197644" y="161925"/>
                          </a:lnTo>
                          <a:lnTo>
                            <a:pt x="197644" y="247650"/>
                          </a:lnTo>
                          <a:lnTo>
                            <a:pt x="200025" y="200025"/>
                          </a:lnTo>
                          <a:lnTo>
                            <a:pt x="371475" y="216694"/>
                          </a:lnTo>
                          <a:lnTo>
                            <a:pt x="373856" y="171450"/>
                          </a:lnTo>
                          <a:lnTo>
                            <a:pt x="369094" y="250031"/>
                          </a:lnTo>
                          <a:lnTo>
                            <a:pt x="366712" y="211931"/>
                          </a:lnTo>
                          <a:lnTo>
                            <a:pt x="278606" y="207169"/>
                          </a:lnTo>
                          <a:lnTo>
                            <a:pt x="269081" y="371475"/>
                          </a:lnTo>
                          <a:lnTo>
                            <a:pt x="273844" y="307181"/>
                          </a:lnTo>
                          <a:lnTo>
                            <a:pt x="669131" y="330994"/>
                          </a:lnTo>
                          <a:lnTo>
                            <a:pt x="573881" y="321469"/>
                          </a:lnTo>
                          <a:lnTo>
                            <a:pt x="585787" y="35719"/>
                          </a:lnTo>
                          <a:lnTo>
                            <a:pt x="481012" y="35719"/>
                          </a:lnTo>
                          <a:lnTo>
                            <a:pt x="692944" y="47625"/>
                          </a:lnTo>
                          <a:lnTo>
                            <a:pt x="666750" y="285750"/>
                          </a:lnTo>
                          <a:lnTo>
                            <a:pt x="671512" y="235744"/>
                          </a:lnTo>
                          <a:lnTo>
                            <a:pt x="500062" y="221456"/>
                          </a:lnTo>
                          <a:lnTo>
                            <a:pt x="495300" y="278606"/>
                          </a:lnTo>
                          <a:lnTo>
                            <a:pt x="511969" y="42862"/>
                          </a:lnTo>
                          <a:lnTo>
                            <a:pt x="500062" y="126206"/>
                          </a:lnTo>
                          <a:lnTo>
                            <a:pt x="676275" y="142875"/>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3309938" y="2490788"/>
                      <a:ext cx="2014537" cy="1162050"/>
                    </a:xfrm>
                    <a:custGeom>
                      <a:avLst/>
                      <a:gdLst>
                        <a:gd name="connsiteX0" fmla="*/ 547687 w 2014537"/>
                        <a:gd name="connsiteY0" fmla="*/ 0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66725 w 2014537"/>
                        <a:gd name="connsiteY8" fmla="*/ 100012 h 1162050"/>
                        <a:gd name="connsiteX9" fmla="*/ 442912 w 2014537"/>
                        <a:gd name="connsiteY9" fmla="*/ 257175 h 1162050"/>
                        <a:gd name="connsiteX10" fmla="*/ 552450 w 2014537"/>
                        <a:gd name="connsiteY10" fmla="*/ 257175 h 1162050"/>
                        <a:gd name="connsiteX11" fmla="*/ 552450 w 2014537"/>
                        <a:gd name="connsiteY11" fmla="*/ 376237 h 1162050"/>
                        <a:gd name="connsiteX12" fmla="*/ 433387 w 2014537"/>
                        <a:gd name="connsiteY12" fmla="*/ 376237 h 1162050"/>
                        <a:gd name="connsiteX13" fmla="*/ 438150 w 2014537"/>
                        <a:gd name="connsiteY13" fmla="*/ 504825 h 1162050"/>
                        <a:gd name="connsiteX14" fmla="*/ 547687 w 2014537"/>
                        <a:gd name="connsiteY14" fmla="*/ 528637 h 1162050"/>
                        <a:gd name="connsiteX15" fmla="*/ 528637 w 2014537"/>
                        <a:gd name="connsiteY15" fmla="*/ 652462 h 1162050"/>
                        <a:gd name="connsiteX16" fmla="*/ 423862 w 2014537"/>
                        <a:gd name="connsiteY16" fmla="*/ 633412 h 1162050"/>
                        <a:gd name="connsiteX17" fmla="*/ 423862 w 2014537"/>
                        <a:gd name="connsiteY17" fmla="*/ 771525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66725 w 2014537"/>
                        <a:gd name="connsiteY8" fmla="*/ 100012 h 1162050"/>
                        <a:gd name="connsiteX9" fmla="*/ 442912 w 2014537"/>
                        <a:gd name="connsiteY9" fmla="*/ 257175 h 1162050"/>
                        <a:gd name="connsiteX10" fmla="*/ 552450 w 2014537"/>
                        <a:gd name="connsiteY10" fmla="*/ 257175 h 1162050"/>
                        <a:gd name="connsiteX11" fmla="*/ 552450 w 2014537"/>
                        <a:gd name="connsiteY11" fmla="*/ 376237 h 1162050"/>
                        <a:gd name="connsiteX12" fmla="*/ 433387 w 2014537"/>
                        <a:gd name="connsiteY12" fmla="*/ 376237 h 1162050"/>
                        <a:gd name="connsiteX13" fmla="*/ 438150 w 2014537"/>
                        <a:gd name="connsiteY13" fmla="*/ 504825 h 1162050"/>
                        <a:gd name="connsiteX14" fmla="*/ 547687 w 2014537"/>
                        <a:gd name="connsiteY14" fmla="*/ 528637 h 1162050"/>
                        <a:gd name="connsiteX15" fmla="*/ 528637 w 2014537"/>
                        <a:gd name="connsiteY15" fmla="*/ 652462 h 1162050"/>
                        <a:gd name="connsiteX16" fmla="*/ 423862 w 2014537"/>
                        <a:gd name="connsiteY16" fmla="*/ 633412 h 1162050"/>
                        <a:gd name="connsiteX17" fmla="*/ 423862 w 2014537"/>
                        <a:gd name="connsiteY17" fmla="*/ 771525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2450 w 2014537"/>
                        <a:gd name="connsiteY10" fmla="*/ 257175 h 1162050"/>
                        <a:gd name="connsiteX11" fmla="*/ 552450 w 2014537"/>
                        <a:gd name="connsiteY11" fmla="*/ 376237 h 1162050"/>
                        <a:gd name="connsiteX12" fmla="*/ 433387 w 2014537"/>
                        <a:gd name="connsiteY12" fmla="*/ 376237 h 1162050"/>
                        <a:gd name="connsiteX13" fmla="*/ 438150 w 2014537"/>
                        <a:gd name="connsiteY13" fmla="*/ 504825 h 1162050"/>
                        <a:gd name="connsiteX14" fmla="*/ 547687 w 2014537"/>
                        <a:gd name="connsiteY14" fmla="*/ 528637 h 1162050"/>
                        <a:gd name="connsiteX15" fmla="*/ 528637 w 2014537"/>
                        <a:gd name="connsiteY15" fmla="*/ 652462 h 1162050"/>
                        <a:gd name="connsiteX16" fmla="*/ 423862 w 2014537"/>
                        <a:gd name="connsiteY16" fmla="*/ 633412 h 1162050"/>
                        <a:gd name="connsiteX17" fmla="*/ 423862 w 2014537"/>
                        <a:gd name="connsiteY17" fmla="*/ 771525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38150 w 2014537"/>
                        <a:gd name="connsiteY13" fmla="*/ 504825 h 1162050"/>
                        <a:gd name="connsiteX14" fmla="*/ 547687 w 2014537"/>
                        <a:gd name="connsiteY14" fmla="*/ 528637 h 1162050"/>
                        <a:gd name="connsiteX15" fmla="*/ 528637 w 2014537"/>
                        <a:gd name="connsiteY15" fmla="*/ 652462 h 1162050"/>
                        <a:gd name="connsiteX16" fmla="*/ 423862 w 2014537"/>
                        <a:gd name="connsiteY16" fmla="*/ 633412 h 1162050"/>
                        <a:gd name="connsiteX17" fmla="*/ 423862 w 2014537"/>
                        <a:gd name="connsiteY17" fmla="*/ 771525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7687 w 2014537"/>
                        <a:gd name="connsiteY14" fmla="*/ 528637 h 1162050"/>
                        <a:gd name="connsiteX15" fmla="*/ 528637 w 2014537"/>
                        <a:gd name="connsiteY15" fmla="*/ 652462 h 1162050"/>
                        <a:gd name="connsiteX16" fmla="*/ 423862 w 2014537"/>
                        <a:gd name="connsiteY16" fmla="*/ 633412 h 1162050"/>
                        <a:gd name="connsiteX17" fmla="*/ 423862 w 2014537"/>
                        <a:gd name="connsiteY17" fmla="*/ 771525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33412 h 1162050"/>
                        <a:gd name="connsiteX17" fmla="*/ 423862 w 2014537"/>
                        <a:gd name="connsiteY17" fmla="*/ 771525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33412 h 1162050"/>
                        <a:gd name="connsiteX17" fmla="*/ 411956 w 2014537"/>
                        <a:gd name="connsiteY17" fmla="*/ 766762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09587 w 2014537"/>
                        <a:gd name="connsiteY19" fmla="*/ 781050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4350 w 2014537"/>
                        <a:gd name="connsiteY20" fmla="*/ 914400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23862 w 2014537"/>
                        <a:gd name="connsiteY21" fmla="*/ 909637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1910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23875 w 2014537"/>
                        <a:gd name="connsiteY23" fmla="*/ 1057275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19062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14350 w 2014537"/>
                        <a:gd name="connsiteY23" fmla="*/ 1052513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04775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14350 w 2014537"/>
                        <a:gd name="connsiteY23" fmla="*/ 1052513 h 1162050"/>
                        <a:gd name="connsiteX24" fmla="*/ 504825 w 2014537"/>
                        <a:gd name="connsiteY24" fmla="*/ 1157287 h 1162050"/>
                        <a:gd name="connsiteX25" fmla="*/ 409575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04775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14350 w 2014537"/>
                        <a:gd name="connsiteY23" fmla="*/ 1052513 h 1162050"/>
                        <a:gd name="connsiteX24" fmla="*/ 504825 w 2014537"/>
                        <a:gd name="connsiteY24" fmla="*/ 1157287 h 1162050"/>
                        <a:gd name="connsiteX25" fmla="*/ 400050 w 2014537"/>
                        <a:gd name="connsiteY25" fmla="*/ 1162050 h 1162050"/>
                        <a:gd name="connsiteX26" fmla="*/ 409575 w 2014537"/>
                        <a:gd name="connsiteY26" fmla="*/ 1052512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04775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14350 w 2014537"/>
                        <a:gd name="connsiteY23" fmla="*/ 1052513 h 1162050"/>
                        <a:gd name="connsiteX24" fmla="*/ 504825 w 2014537"/>
                        <a:gd name="connsiteY24" fmla="*/ 1157287 h 1162050"/>
                        <a:gd name="connsiteX25" fmla="*/ 400050 w 2014537"/>
                        <a:gd name="connsiteY25" fmla="*/ 1162050 h 1162050"/>
                        <a:gd name="connsiteX26" fmla="*/ 400050 w 2014537"/>
                        <a:gd name="connsiteY26" fmla="*/ 1045368 h 1162050"/>
                        <a:gd name="connsiteX27" fmla="*/ 280987 w 2014537"/>
                        <a:gd name="connsiteY27" fmla="*/ 1057275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04775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14350 w 2014537"/>
                        <a:gd name="connsiteY23" fmla="*/ 1052513 h 1162050"/>
                        <a:gd name="connsiteX24" fmla="*/ 504825 w 2014537"/>
                        <a:gd name="connsiteY24" fmla="*/ 1157287 h 1162050"/>
                        <a:gd name="connsiteX25" fmla="*/ 400050 w 2014537"/>
                        <a:gd name="connsiteY25" fmla="*/ 1162050 h 1162050"/>
                        <a:gd name="connsiteX26" fmla="*/ 400050 w 2014537"/>
                        <a:gd name="connsiteY26" fmla="*/ 1045368 h 1162050"/>
                        <a:gd name="connsiteX27" fmla="*/ 280987 w 2014537"/>
                        <a:gd name="connsiteY27" fmla="*/ 1047750 h 1162050"/>
                        <a:gd name="connsiteX28" fmla="*/ 276225 w 2014537"/>
                        <a:gd name="connsiteY28" fmla="*/ 1143000 h 1162050"/>
                        <a:gd name="connsiteX0" fmla="*/ 554830 w 2014537"/>
                        <a:gd name="connsiteY0" fmla="*/ 7144 h 1162050"/>
                        <a:gd name="connsiteX1" fmla="*/ 447675 w 2014537"/>
                        <a:gd name="connsiteY1" fmla="*/ 0 h 1162050"/>
                        <a:gd name="connsiteX2" fmla="*/ 395287 w 2014537"/>
                        <a:gd name="connsiteY2" fmla="*/ 1047750 h 1162050"/>
                        <a:gd name="connsiteX3" fmla="*/ 0 w 2014537"/>
                        <a:gd name="connsiteY3" fmla="*/ 1047750 h 1162050"/>
                        <a:gd name="connsiteX4" fmla="*/ 104775 w 2014537"/>
                        <a:gd name="connsiteY4" fmla="*/ 1047750 h 1162050"/>
                        <a:gd name="connsiteX5" fmla="*/ 100012 w 2014537"/>
                        <a:gd name="connsiteY5" fmla="*/ 1162050 h 1162050"/>
                        <a:gd name="connsiteX6" fmla="*/ 509587 w 2014537"/>
                        <a:gd name="connsiteY6" fmla="*/ 1162050 h 1162050"/>
                        <a:gd name="connsiteX7" fmla="*/ 561975 w 2014537"/>
                        <a:gd name="connsiteY7" fmla="*/ 104775 h 1162050"/>
                        <a:gd name="connsiteX8" fmla="*/ 447675 w 2014537"/>
                        <a:gd name="connsiteY8" fmla="*/ 95250 h 1162050"/>
                        <a:gd name="connsiteX9" fmla="*/ 442912 w 2014537"/>
                        <a:gd name="connsiteY9" fmla="*/ 257175 h 1162050"/>
                        <a:gd name="connsiteX10" fmla="*/ 550068 w 2014537"/>
                        <a:gd name="connsiteY10" fmla="*/ 257175 h 1162050"/>
                        <a:gd name="connsiteX11" fmla="*/ 552450 w 2014537"/>
                        <a:gd name="connsiteY11" fmla="*/ 376237 h 1162050"/>
                        <a:gd name="connsiteX12" fmla="*/ 433387 w 2014537"/>
                        <a:gd name="connsiteY12" fmla="*/ 376237 h 1162050"/>
                        <a:gd name="connsiteX13" fmla="*/ 426244 w 2014537"/>
                        <a:gd name="connsiteY13" fmla="*/ 514350 h 1162050"/>
                        <a:gd name="connsiteX14" fmla="*/ 540543 w 2014537"/>
                        <a:gd name="connsiteY14" fmla="*/ 521493 h 1162050"/>
                        <a:gd name="connsiteX15" fmla="*/ 528637 w 2014537"/>
                        <a:gd name="connsiteY15" fmla="*/ 652462 h 1162050"/>
                        <a:gd name="connsiteX16" fmla="*/ 423862 w 2014537"/>
                        <a:gd name="connsiteY16" fmla="*/ 650081 h 1162050"/>
                        <a:gd name="connsiteX17" fmla="*/ 411956 w 2014537"/>
                        <a:gd name="connsiteY17" fmla="*/ 766762 h 1162050"/>
                        <a:gd name="connsiteX18" fmla="*/ 2014537 w 2014537"/>
                        <a:gd name="connsiteY18" fmla="*/ 876300 h 1162050"/>
                        <a:gd name="connsiteX19" fmla="*/ 528637 w 2014537"/>
                        <a:gd name="connsiteY19" fmla="*/ 778669 h 1162050"/>
                        <a:gd name="connsiteX20" fmla="*/ 519113 w 2014537"/>
                        <a:gd name="connsiteY20" fmla="*/ 921544 h 1162050"/>
                        <a:gd name="connsiteX21" fmla="*/ 400050 w 2014537"/>
                        <a:gd name="connsiteY21" fmla="*/ 916781 h 1162050"/>
                        <a:gd name="connsiteX22" fmla="*/ 400050 w 2014537"/>
                        <a:gd name="connsiteY22" fmla="*/ 1038225 h 1162050"/>
                        <a:gd name="connsiteX23" fmla="*/ 514350 w 2014537"/>
                        <a:gd name="connsiteY23" fmla="*/ 1052513 h 1162050"/>
                        <a:gd name="connsiteX24" fmla="*/ 504825 w 2014537"/>
                        <a:gd name="connsiteY24" fmla="*/ 1157287 h 1162050"/>
                        <a:gd name="connsiteX25" fmla="*/ 400050 w 2014537"/>
                        <a:gd name="connsiteY25" fmla="*/ 1162050 h 1162050"/>
                        <a:gd name="connsiteX26" fmla="*/ 400050 w 2014537"/>
                        <a:gd name="connsiteY26" fmla="*/ 1045368 h 1162050"/>
                        <a:gd name="connsiteX27" fmla="*/ 280987 w 2014537"/>
                        <a:gd name="connsiteY27" fmla="*/ 1047750 h 1162050"/>
                        <a:gd name="connsiteX28" fmla="*/ 276225 w 2014537"/>
                        <a:gd name="connsiteY28" fmla="*/ 1159669 h 116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14537" h="1162050">
                          <a:moveTo>
                            <a:pt x="554830" y="7144"/>
                          </a:moveTo>
                          <a:lnTo>
                            <a:pt x="447675" y="0"/>
                          </a:lnTo>
                          <a:lnTo>
                            <a:pt x="395287" y="1047750"/>
                          </a:lnTo>
                          <a:lnTo>
                            <a:pt x="0" y="1047750"/>
                          </a:lnTo>
                          <a:lnTo>
                            <a:pt x="104775" y="1047750"/>
                          </a:lnTo>
                          <a:lnTo>
                            <a:pt x="100012" y="1162050"/>
                          </a:lnTo>
                          <a:lnTo>
                            <a:pt x="509587" y="1162050"/>
                          </a:lnTo>
                          <a:lnTo>
                            <a:pt x="561975" y="104775"/>
                          </a:lnTo>
                          <a:lnTo>
                            <a:pt x="447675" y="95250"/>
                          </a:lnTo>
                          <a:lnTo>
                            <a:pt x="442912" y="257175"/>
                          </a:lnTo>
                          <a:lnTo>
                            <a:pt x="550068" y="257175"/>
                          </a:lnTo>
                          <a:lnTo>
                            <a:pt x="552450" y="376237"/>
                          </a:lnTo>
                          <a:lnTo>
                            <a:pt x="433387" y="376237"/>
                          </a:lnTo>
                          <a:lnTo>
                            <a:pt x="426244" y="514350"/>
                          </a:lnTo>
                          <a:lnTo>
                            <a:pt x="540543" y="521493"/>
                          </a:lnTo>
                          <a:lnTo>
                            <a:pt x="528637" y="652462"/>
                          </a:lnTo>
                          <a:lnTo>
                            <a:pt x="423862" y="650081"/>
                          </a:lnTo>
                          <a:lnTo>
                            <a:pt x="411956" y="766762"/>
                          </a:lnTo>
                          <a:lnTo>
                            <a:pt x="2014537" y="876300"/>
                          </a:lnTo>
                          <a:lnTo>
                            <a:pt x="528637" y="778669"/>
                          </a:lnTo>
                          <a:lnTo>
                            <a:pt x="519113" y="921544"/>
                          </a:lnTo>
                          <a:lnTo>
                            <a:pt x="400050" y="916781"/>
                          </a:lnTo>
                          <a:lnTo>
                            <a:pt x="400050" y="1038225"/>
                          </a:lnTo>
                          <a:lnTo>
                            <a:pt x="514350" y="1052513"/>
                          </a:lnTo>
                          <a:lnTo>
                            <a:pt x="504825" y="1157287"/>
                          </a:lnTo>
                          <a:lnTo>
                            <a:pt x="400050" y="1162050"/>
                          </a:lnTo>
                          <a:lnTo>
                            <a:pt x="400050" y="1045368"/>
                          </a:lnTo>
                          <a:lnTo>
                            <a:pt x="280987" y="1047750"/>
                          </a:lnTo>
                          <a:lnTo>
                            <a:pt x="276225" y="1159669"/>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3298031" y="3536157"/>
                      <a:ext cx="347663" cy="1100138"/>
                    </a:xfrm>
                    <a:custGeom>
                      <a:avLst/>
                      <a:gdLst>
                        <a:gd name="connsiteX0" fmla="*/ 0 w 347663"/>
                        <a:gd name="connsiteY0" fmla="*/ 0 h 1097757"/>
                        <a:gd name="connsiteX1" fmla="*/ 19050 w 347663"/>
                        <a:gd name="connsiteY1" fmla="*/ 1095375 h 1097757"/>
                        <a:gd name="connsiteX2" fmla="*/ 271463 w 347663"/>
                        <a:gd name="connsiteY2" fmla="*/ 1092994 h 1097757"/>
                        <a:gd name="connsiteX3" fmla="*/ 111919 w 347663"/>
                        <a:gd name="connsiteY3" fmla="*/ 1097757 h 1097757"/>
                        <a:gd name="connsiteX4" fmla="*/ 116682 w 347663"/>
                        <a:gd name="connsiteY4" fmla="*/ 90488 h 1097757"/>
                        <a:gd name="connsiteX5" fmla="*/ 7144 w 347663"/>
                        <a:gd name="connsiteY5" fmla="*/ 95250 h 1097757"/>
                        <a:gd name="connsiteX6" fmla="*/ 0 w 347663"/>
                        <a:gd name="connsiteY6" fmla="*/ 216694 h 1097757"/>
                        <a:gd name="connsiteX7" fmla="*/ 116682 w 347663"/>
                        <a:gd name="connsiteY7" fmla="*/ 207169 h 1097757"/>
                        <a:gd name="connsiteX8" fmla="*/ 119063 w 347663"/>
                        <a:gd name="connsiteY8" fmla="*/ 366713 h 1097757"/>
                        <a:gd name="connsiteX9" fmla="*/ 4763 w 347663"/>
                        <a:gd name="connsiteY9" fmla="*/ 359569 h 1097757"/>
                        <a:gd name="connsiteX10" fmla="*/ 11907 w 347663"/>
                        <a:gd name="connsiteY10" fmla="*/ 457200 h 1097757"/>
                        <a:gd name="connsiteX11" fmla="*/ 116682 w 347663"/>
                        <a:gd name="connsiteY11" fmla="*/ 459582 h 1097757"/>
                        <a:gd name="connsiteX12" fmla="*/ 116682 w 347663"/>
                        <a:gd name="connsiteY12" fmla="*/ 578644 h 1097757"/>
                        <a:gd name="connsiteX13" fmla="*/ 9525 w 347663"/>
                        <a:gd name="connsiteY13" fmla="*/ 569119 h 1097757"/>
                        <a:gd name="connsiteX14" fmla="*/ 11907 w 347663"/>
                        <a:gd name="connsiteY14" fmla="*/ 673894 h 1097757"/>
                        <a:gd name="connsiteX15" fmla="*/ 116682 w 347663"/>
                        <a:gd name="connsiteY15" fmla="*/ 669132 h 1097757"/>
                        <a:gd name="connsiteX16" fmla="*/ 114300 w 347663"/>
                        <a:gd name="connsiteY16" fmla="*/ 823913 h 1097757"/>
                        <a:gd name="connsiteX17" fmla="*/ 7144 w 347663"/>
                        <a:gd name="connsiteY17" fmla="*/ 823913 h 1097757"/>
                        <a:gd name="connsiteX18" fmla="*/ 19050 w 347663"/>
                        <a:gd name="connsiteY18" fmla="*/ 945357 h 1097757"/>
                        <a:gd name="connsiteX19" fmla="*/ 347663 w 347663"/>
                        <a:gd name="connsiteY19" fmla="*/ 942975 h 1097757"/>
                        <a:gd name="connsiteX0" fmla="*/ 0 w 347663"/>
                        <a:gd name="connsiteY0" fmla="*/ 0 h 1097757"/>
                        <a:gd name="connsiteX1" fmla="*/ 19050 w 347663"/>
                        <a:gd name="connsiteY1" fmla="*/ 1095375 h 1097757"/>
                        <a:gd name="connsiteX2" fmla="*/ 271463 w 347663"/>
                        <a:gd name="connsiteY2" fmla="*/ 1092994 h 1097757"/>
                        <a:gd name="connsiteX3" fmla="*/ 111919 w 347663"/>
                        <a:gd name="connsiteY3" fmla="*/ 1097757 h 1097757"/>
                        <a:gd name="connsiteX4" fmla="*/ 116682 w 347663"/>
                        <a:gd name="connsiteY4" fmla="*/ 90488 h 1097757"/>
                        <a:gd name="connsiteX5" fmla="*/ 7144 w 347663"/>
                        <a:gd name="connsiteY5" fmla="*/ 95250 h 1097757"/>
                        <a:gd name="connsiteX6" fmla="*/ 0 w 347663"/>
                        <a:gd name="connsiteY6" fmla="*/ 216694 h 1097757"/>
                        <a:gd name="connsiteX7" fmla="*/ 116682 w 347663"/>
                        <a:gd name="connsiteY7" fmla="*/ 207169 h 1097757"/>
                        <a:gd name="connsiteX8" fmla="*/ 119063 w 347663"/>
                        <a:gd name="connsiteY8" fmla="*/ 366713 h 1097757"/>
                        <a:gd name="connsiteX9" fmla="*/ 0 w 347663"/>
                        <a:gd name="connsiteY9" fmla="*/ 369094 h 1097757"/>
                        <a:gd name="connsiteX10" fmla="*/ 11907 w 347663"/>
                        <a:gd name="connsiteY10" fmla="*/ 457200 h 1097757"/>
                        <a:gd name="connsiteX11" fmla="*/ 116682 w 347663"/>
                        <a:gd name="connsiteY11" fmla="*/ 459582 h 1097757"/>
                        <a:gd name="connsiteX12" fmla="*/ 116682 w 347663"/>
                        <a:gd name="connsiteY12" fmla="*/ 578644 h 1097757"/>
                        <a:gd name="connsiteX13" fmla="*/ 9525 w 347663"/>
                        <a:gd name="connsiteY13" fmla="*/ 569119 h 1097757"/>
                        <a:gd name="connsiteX14" fmla="*/ 11907 w 347663"/>
                        <a:gd name="connsiteY14" fmla="*/ 673894 h 1097757"/>
                        <a:gd name="connsiteX15" fmla="*/ 116682 w 347663"/>
                        <a:gd name="connsiteY15" fmla="*/ 669132 h 1097757"/>
                        <a:gd name="connsiteX16" fmla="*/ 114300 w 347663"/>
                        <a:gd name="connsiteY16" fmla="*/ 823913 h 1097757"/>
                        <a:gd name="connsiteX17" fmla="*/ 7144 w 347663"/>
                        <a:gd name="connsiteY17" fmla="*/ 823913 h 1097757"/>
                        <a:gd name="connsiteX18" fmla="*/ 19050 w 347663"/>
                        <a:gd name="connsiteY18" fmla="*/ 945357 h 1097757"/>
                        <a:gd name="connsiteX19" fmla="*/ 347663 w 347663"/>
                        <a:gd name="connsiteY19" fmla="*/ 942975 h 1097757"/>
                        <a:gd name="connsiteX0" fmla="*/ 0 w 347663"/>
                        <a:gd name="connsiteY0" fmla="*/ 0 h 1097757"/>
                        <a:gd name="connsiteX1" fmla="*/ 19050 w 347663"/>
                        <a:gd name="connsiteY1" fmla="*/ 1095375 h 1097757"/>
                        <a:gd name="connsiteX2" fmla="*/ 271463 w 347663"/>
                        <a:gd name="connsiteY2" fmla="*/ 1092994 h 1097757"/>
                        <a:gd name="connsiteX3" fmla="*/ 111919 w 347663"/>
                        <a:gd name="connsiteY3" fmla="*/ 1097757 h 1097757"/>
                        <a:gd name="connsiteX4" fmla="*/ 116682 w 347663"/>
                        <a:gd name="connsiteY4" fmla="*/ 90488 h 1097757"/>
                        <a:gd name="connsiteX5" fmla="*/ 7144 w 347663"/>
                        <a:gd name="connsiteY5" fmla="*/ 95250 h 1097757"/>
                        <a:gd name="connsiteX6" fmla="*/ 0 w 347663"/>
                        <a:gd name="connsiteY6" fmla="*/ 216694 h 1097757"/>
                        <a:gd name="connsiteX7" fmla="*/ 116682 w 347663"/>
                        <a:gd name="connsiteY7" fmla="*/ 207169 h 1097757"/>
                        <a:gd name="connsiteX8" fmla="*/ 119063 w 347663"/>
                        <a:gd name="connsiteY8" fmla="*/ 366713 h 1097757"/>
                        <a:gd name="connsiteX9" fmla="*/ 9525 w 347663"/>
                        <a:gd name="connsiteY9" fmla="*/ 369094 h 1097757"/>
                        <a:gd name="connsiteX10" fmla="*/ 11907 w 347663"/>
                        <a:gd name="connsiteY10" fmla="*/ 457200 h 1097757"/>
                        <a:gd name="connsiteX11" fmla="*/ 116682 w 347663"/>
                        <a:gd name="connsiteY11" fmla="*/ 459582 h 1097757"/>
                        <a:gd name="connsiteX12" fmla="*/ 116682 w 347663"/>
                        <a:gd name="connsiteY12" fmla="*/ 578644 h 1097757"/>
                        <a:gd name="connsiteX13" fmla="*/ 9525 w 347663"/>
                        <a:gd name="connsiteY13" fmla="*/ 569119 h 1097757"/>
                        <a:gd name="connsiteX14" fmla="*/ 11907 w 347663"/>
                        <a:gd name="connsiteY14" fmla="*/ 673894 h 1097757"/>
                        <a:gd name="connsiteX15" fmla="*/ 116682 w 347663"/>
                        <a:gd name="connsiteY15" fmla="*/ 669132 h 1097757"/>
                        <a:gd name="connsiteX16" fmla="*/ 114300 w 347663"/>
                        <a:gd name="connsiteY16" fmla="*/ 823913 h 1097757"/>
                        <a:gd name="connsiteX17" fmla="*/ 7144 w 347663"/>
                        <a:gd name="connsiteY17" fmla="*/ 823913 h 1097757"/>
                        <a:gd name="connsiteX18" fmla="*/ 19050 w 347663"/>
                        <a:gd name="connsiteY18" fmla="*/ 945357 h 1097757"/>
                        <a:gd name="connsiteX19" fmla="*/ 347663 w 347663"/>
                        <a:gd name="connsiteY19" fmla="*/ 942975 h 1097757"/>
                        <a:gd name="connsiteX0" fmla="*/ 0 w 347663"/>
                        <a:gd name="connsiteY0" fmla="*/ 0 h 1097757"/>
                        <a:gd name="connsiteX1" fmla="*/ 19050 w 347663"/>
                        <a:gd name="connsiteY1" fmla="*/ 1095375 h 1097757"/>
                        <a:gd name="connsiteX2" fmla="*/ 271463 w 347663"/>
                        <a:gd name="connsiteY2" fmla="*/ 1092994 h 1097757"/>
                        <a:gd name="connsiteX3" fmla="*/ 111919 w 347663"/>
                        <a:gd name="connsiteY3" fmla="*/ 1097757 h 1097757"/>
                        <a:gd name="connsiteX4" fmla="*/ 116682 w 347663"/>
                        <a:gd name="connsiteY4" fmla="*/ 90488 h 1097757"/>
                        <a:gd name="connsiteX5" fmla="*/ 7144 w 347663"/>
                        <a:gd name="connsiteY5" fmla="*/ 95250 h 1097757"/>
                        <a:gd name="connsiteX6" fmla="*/ 0 w 347663"/>
                        <a:gd name="connsiteY6" fmla="*/ 216694 h 1097757"/>
                        <a:gd name="connsiteX7" fmla="*/ 116682 w 347663"/>
                        <a:gd name="connsiteY7" fmla="*/ 207169 h 1097757"/>
                        <a:gd name="connsiteX8" fmla="*/ 119063 w 347663"/>
                        <a:gd name="connsiteY8" fmla="*/ 366713 h 1097757"/>
                        <a:gd name="connsiteX9" fmla="*/ 9525 w 347663"/>
                        <a:gd name="connsiteY9" fmla="*/ 369094 h 1097757"/>
                        <a:gd name="connsiteX10" fmla="*/ 11907 w 347663"/>
                        <a:gd name="connsiteY10" fmla="*/ 457200 h 1097757"/>
                        <a:gd name="connsiteX11" fmla="*/ 116682 w 347663"/>
                        <a:gd name="connsiteY11" fmla="*/ 459582 h 1097757"/>
                        <a:gd name="connsiteX12" fmla="*/ 114301 w 347663"/>
                        <a:gd name="connsiteY12" fmla="*/ 573882 h 1097757"/>
                        <a:gd name="connsiteX13" fmla="*/ 9525 w 347663"/>
                        <a:gd name="connsiteY13" fmla="*/ 569119 h 1097757"/>
                        <a:gd name="connsiteX14" fmla="*/ 11907 w 347663"/>
                        <a:gd name="connsiteY14" fmla="*/ 673894 h 1097757"/>
                        <a:gd name="connsiteX15" fmla="*/ 116682 w 347663"/>
                        <a:gd name="connsiteY15" fmla="*/ 669132 h 1097757"/>
                        <a:gd name="connsiteX16" fmla="*/ 114300 w 347663"/>
                        <a:gd name="connsiteY16" fmla="*/ 823913 h 1097757"/>
                        <a:gd name="connsiteX17" fmla="*/ 7144 w 347663"/>
                        <a:gd name="connsiteY17" fmla="*/ 823913 h 1097757"/>
                        <a:gd name="connsiteX18" fmla="*/ 19050 w 347663"/>
                        <a:gd name="connsiteY18" fmla="*/ 945357 h 1097757"/>
                        <a:gd name="connsiteX19" fmla="*/ 347663 w 347663"/>
                        <a:gd name="connsiteY19" fmla="*/ 942975 h 1097757"/>
                        <a:gd name="connsiteX0" fmla="*/ 0 w 347663"/>
                        <a:gd name="connsiteY0" fmla="*/ 0 h 1097757"/>
                        <a:gd name="connsiteX1" fmla="*/ 19050 w 347663"/>
                        <a:gd name="connsiteY1" fmla="*/ 1095375 h 1097757"/>
                        <a:gd name="connsiteX2" fmla="*/ 271463 w 347663"/>
                        <a:gd name="connsiteY2" fmla="*/ 1092994 h 1097757"/>
                        <a:gd name="connsiteX3" fmla="*/ 111919 w 347663"/>
                        <a:gd name="connsiteY3" fmla="*/ 1097757 h 1097757"/>
                        <a:gd name="connsiteX4" fmla="*/ 116682 w 347663"/>
                        <a:gd name="connsiteY4" fmla="*/ 90488 h 1097757"/>
                        <a:gd name="connsiteX5" fmla="*/ 7144 w 347663"/>
                        <a:gd name="connsiteY5" fmla="*/ 95250 h 1097757"/>
                        <a:gd name="connsiteX6" fmla="*/ 0 w 347663"/>
                        <a:gd name="connsiteY6" fmla="*/ 216694 h 1097757"/>
                        <a:gd name="connsiteX7" fmla="*/ 116682 w 347663"/>
                        <a:gd name="connsiteY7" fmla="*/ 207169 h 1097757"/>
                        <a:gd name="connsiteX8" fmla="*/ 116682 w 347663"/>
                        <a:gd name="connsiteY8" fmla="*/ 371476 h 1097757"/>
                        <a:gd name="connsiteX9" fmla="*/ 9525 w 347663"/>
                        <a:gd name="connsiteY9" fmla="*/ 369094 h 1097757"/>
                        <a:gd name="connsiteX10" fmla="*/ 11907 w 347663"/>
                        <a:gd name="connsiteY10" fmla="*/ 457200 h 1097757"/>
                        <a:gd name="connsiteX11" fmla="*/ 116682 w 347663"/>
                        <a:gd name="connsiteY11" fmla="*/ 459582 h 1097757"/>
                        <a:gd name="connsiteX12" fmla="*/ 114301 w 347663"/>
                        <a:gd name="connsiteY12" fmla="*/ 573882 h 1097757"/>
                        <a:gd name="connsiteX13" fmla="*/ 9525 w 347663"/>
                        <a:gd name="connsiteY13" fmla="*/ 569119 h 1097757"/>
                        <a:gd name="connsiteX14" fmla="*/ 11907 w 347663"/>
                        <a:gd name="connsiteY14" fmla="*/ 673894 h 1097757"/>
                        <a:gd name="connsiteX15" fmla="*/ 116682 w 347663"/>
                        <a:gd name="connsiteY15" fmla="*/ 669132 h 1097757"/>
                        <a:gd name="connsiteX16" fmla="*/ 114300 w 347663"/>
                        <a:gd name="connsiteY16" fmla="*/ 823913 h 1097757"/>
                        <a:gd name="connsiteX17" fmla="*/ 7144 w 347663"/>
                        <a:gd name="connsiteY17" fmla="*/ 823913 h 1097757"/>
                        <a:gd name="connsiteX18" fmla="*/ 19050 w 347663"/>
                        <a:gd name="connsiteY18" fmla="*/ 945357 h 1097757"/>
                        <a:gd name="connsiteX19" fmla="*/ 347663 w 347663"/>
                        <a:gd name="connsiteY19" fmla="*/ 942975 h 1097757"/>
                        <a:gd name="connsiteX0" fmla="*/ 0 w 347663"/>
                        <a:gd name="connsiteY0" fmla="*/ 0 h 1097757"/>
                        <a:gd name="connsiteX1" fmla="*/ 19050 w 347663"/>
                        <a:gd name="connsiteY1" fmla="*/ 1095375 h 1097757"/>
                        <a:gd name="connsiteX2" fmla="*/ 271463 w 347663"/>
                        <a:gd name="connsiteY2" fmla="*/ 1092994 h 1097757"/>
                        <a:gd name="connsiteX3" fmla="*/ 111919 w 347663"/>
                        <a:gd name="connsiteY3" fmla="*/ 1097757 h 1097757"/>
                        <a:gd name="connsiteX4" fmla="*/ 116682 w 347663"/>
                        <a:gd name="connsiteY4" fmla="*/ 90488 h 1097757"/>
                        <a:gd name="connsiteX5" fmla="*/ 7144 w 347663"/>
                        <a:gd name="connsiteY5" fmla="*/ 95250 h 1097757"/>
                        <a:gd name="connsiteX6" fmla="*/ 0 w 347663"/>
                        <a:gd name="connsiteY6" fmla="*/ 216694 h 1097757"/>
                        <a:gd name="connsiteX7" fmla="*/ 116682 w 347663"/>
                        <a:gd name="connsiteY7" fmla="*/ 207169 h 1097757"/>
                        <a:gd name="connsiteX8" fmla="*/ 116682 w 347663"/>
                        <a:gd name="connsiteY8" fmla="*/ 371476 h 1097757"/>
                        <a:gd name="connsiteX9" fmla="*/ 9525 w 347663"/>
                        <a:gd name="connsiteY9" fmla="*/ 369094 h 1097757"/>
                        <a:gd name="connsiteX10" fmla="*/ 11907 w 347663"/>
                        <a:gd name="connsiteY10" fmla="*/ 457200 h 1097757"/>
                        <a:gd name="connsiteX11" fmla="*/ 116682 w 347663"/>
                        <a:gd name="connsiteY11" fmla="*/ 459582 h 1097757"/>
                        <a:gd name="connsiteX12" fmla="*/ 114301 w 347663"/>
                        <a:gd name="connsiteY12" fmla="*/ 573882 h 1097757"/>
                        <a:gd name="connsiteX13" fmla="*/ 9525 w 347663"/>
                        <a:gd name="connsiteY13" fmla="*/ 569119 h 1097757"/>
                        <a:gd name="connsiteX14" fmla="*/ 11907 w 347663"/>
                        <a:gd name="connsiteY14" fmla="*/ 673894 h 1097757"/>
                        <a:gd name="connsiteX15" fmla="*/ 116682 w 347663"/>
                        <a:gd name="connsiteY15" fmla="*/ 669132 h 1097757"/>
                        <a:gd name="connsiteX16" fmla="*/ 114300 w 347663"/>
                        <a:gd name="connsiteY16" fmla="*/ 823913 h 1097757"/>
                        <a:gd name="connsiteX17" fmla="*/ 16669 w 347663"/>
                        <a:gd name="connsiteY17" fmla="*/ 823913 h 1097757"/>
                        <a:gd name="connsiteX18" fmla="*/ 19050 w 347663"/>
                        <a:gd name="connsiteY18" fmla="*/ 945357 h 1097757"/>
                        <a:gd name="connsiteX19" fmla="*/ 347663 w 347663"/>
                        <a:gd name="connsiteY19" fmla="*/ 942975 h 1097757"/>
                        <a:gd name="connsiteX0" fmla="*/ 0 w 347663"/>
                        <a:gd name="connsiteY0" fmla="*/ 0 h 1100138"/>
                        <a:gd name="connsiteX1" fmla="*/ 19050 w 347663"/>
                        <a:gd name="connsiteY1" fmla="*/ 1095375 h 1100138"/>
                        <a:gd name="connsiteX2" fmla="*/ 245270 w 347663"/>
                        <a:gd name="connsiteY2" fmla="*/ 1100138 h 1100138"/>
                        <a:gd name="connsiteX3" fmla="*/ 111919 w 347663"/>
                        <a:gd name="connsiteY3" fmla="*/ 1097757 h 1100138"/>
                        <a:gd name="connsiteX4" fmla="*/ 116682 w 347663"/>
                        <a:gd name="connsiteY4" fmla="*/ 90488 h 1100138"/>
                        <a:gd name="connsiteX5" fmla="*/ 7144 w 347663"/>
                        <a:gd name="connsiteY5" fmla="*/ 95250 h 1100138"/>
                        <a:gd name="connsiteX6" fmla="*/ 0 w 347663"/>
                        <a:gd name="connsiteY6" fmla="*/ 216694 h 1100138"/>
                        <a:gd name="connsiteX7" fmla="*/ 116682 w 347663"/>
                        <a:gd name="connsiteY7" fmla="*/ 207169 h 1100138"/>
                        <a:gd name="connsiteX8" fmla="*/ 116682 w 347663"/>
                        <a:gd name="connsiteY8" fmla="*/ 371476 h 1100138"/>
                        <a:gd name="connsiteX9" fmla="*/ 9525 w 347663"/>
                        <a:gd name="connsiteY9" fmla="*/ 369094 h 1100138"/>
                        <a:gd name="connsiteX10" fmla="*/ 11907 w 347663"/>
                        <a:gd name="connsiteY10" fmla="*/ 457200 h 1100138"/>
                        <a:gd name="connsiteX11" fmla="*/ 116682 w 347663"/>
                        <a:gd name="connsiteY11" fmla="*/ 459582 h 1100138"/>
                        <a:gd name="connsiteX12" fmla="*/ 114301 w 347663"/>
                        <a:gd name="connsiteY12" fmla="*/ 573882 h 1100138"/>
                        <a:gd name="connsiteX13" fmla="*/ 9525 w 347663"/>
                        <a:gd name="connsiteY13" fmla="*/ 569119 h 1100138"/>
                        <a:gd name="connsiteX14" fmla="*/ 11907 w 347663"/>
                        <a:gd name="connsiteY14" fmla="*/ 673894 h 1100138"/>
                        <a:gd name="connsiteX15" fmla="*/ 116682 w 347663"/>
                        <a:gd name="connsiteY15" fmla="*/ 669132 h 1100138"/>
                        <a:gd name="connsiteX16" fmla="*/ 114300 w 347663"/>
                        <a:gd name="connsiteY16" fmla="*/ 823913 h 1100138"/>
                        <a:gd name="connsiteX17" fmla="*/ 16669 w 347663"/>
                        <a:gd name="connsiteY17" fmla="*/ 823913 h 1100138"/>
                        <a:gd name="connsiteX18" fmla="*/ 19050 w 347663"/>
                        <a:gd name="connsiteY18" fmla="*/ 945357 h 1100138"/>
                        <a:gd name="connsiteX19" fmla="*/ 347663 w 347663"/>
                        <a:gd name="connsiteY19" fmla="*/ 942975 h 110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7663" h="1100138">
                          <a:moveTo>
                            <a:pt x="0" y="0"/>
                          </a:moveTo>
                          <a:lnTo>
                            <a:pt x="19050" y="1095375"/>
                          </a:lnTo>
                          <a:lnTo>
                            <a:pt x="245270" y="1100138"/>
                          </a:lnTo>
                          <a:lnTo>
                            <a:pt x="111919" y="1097757"/>
                          </a:lnTo>
                          <a:cubicBezTo>
                            <a:pt x="113507" y="762001"/>
                            <a:pt x="115094" y="426244"/>
                            <a:pt x="116682" y="90488"/>
                          </a:cubicBezTo>
                          <a:lnTo>
                            <a:pt x="7144" y="95250"/>
                          </a:lnTo>
                          <a:lnTo>
                            <a:pt x="0" y="216694"/>
                          </a:lnTo>
                          <a:lnTo>
                            <a:pt x="116682" y="207169"/>
                          </a:lnTo>
                          <a:cubicBezTo>
                            <a:pt x="117476" y="260350"/>
                            <a:pt x="115888" y="318295"/>
                            <a:pt x="116682" y="371476"/>
                          </a:cubicBezTo>
                          <a:lnTo>
                            <a:pt x="9525" y="369094"/>
                          </a:lnTo>
                          <a:lnTo>
                            <a:pt x="11907" y="457200"/>
                          </a:lnTo>
                          <a:lnTo>
                            <a:pt x="116682" y="459582"/>
                          </a:lnTo>
                          <a:cubicBezTo>
                            <a:pt x="115888" y="497682"/>
                            <a:pt x="115095" y="535782"/>
                            <a:pt x="114301" y="573882"/>
                          </a:cubicBezTo>
                          <a:lnTo>
                            <a:pt x="9525" y="569119"/>
                          </a:lnTo>
                          <a:lnTo>
                            <a:pt x="11907" y="673894"/>
                          </a:lnTo>
                          <a:lnTo>
                            <a:pt x="116682" y="669132"/>
                          </a:lnTo>
                          <a:lnTo>
                            <a:pt x="114300" y="823913"/>
                          </a:lnTo>
                          <a:lnTo>
                            <a:pt x="16669" y="823913"/>
                          </a:lnTo>
                          <a:cubicBezTo>
                            <a:pt x="17463" y="864394"/>
                            <a:pt x="18256" y="904876"/>
                            <a:pt x="19050" y="945357"/>
                          </a:cubicBezTo>
                          <a:lnTo>
                            <a:pt x="347663" y="942975"/>
                          </a:ln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3386138" y="4476750"/>
                      <a:ext cx="266700" cy="2076450"/>
                    </a:xfrm>
                    <a:custGeom>
                      <a:avLst/>
                      <a:gdLst>
                        <a:gd name="connsiteX0" fmla="*/ 266700 w 276225"/>
                        <a:gd name="connsiteY0" fmla="*/ 0 h 2076450"/>
                        <a:gd name="connsiteX1" fmla="*/ 266700 w 276225"/>
                        <a:gd name="connsiteY1" fmla="*/ 2076450 h 2076450"/>
                        <a:gd name="connsiteX2" fmla="*/ 261937 w 276225"/>
                        <a:gd name="connsiteY2" fmla="*/ 138113 h 2076450"/>
                        <a:gd name="connsiteX3" fmla="*/ 161925 w 276225"/>
                        <a:gd name="connsiteY3" fmla="*/ 133350 h 2076450"/>
                        <a:gd name="connsiteX4" fmla="*/ 157162 w 276225"/>
                        <a:gd name="connsiteY4" fmla="*/ 633413 h 2076450"/>
                        <a:gd name="connsiteX5" fmla="*/ 171450 w 276225"/>
                        <a:gd name="connsiteY5" fmla="*/ 290513 h 2076450"/>
                        <a:gd name="connsiteX6" fmla="*/ 261937 w 276225"/>
                        <a:gd name="connsiteY6" fmla="*/ 295275 h 2076450"/>
                        <a:gd name="connsiteX7" fmla="*/ 276225 w 276225"/>
                        <a:gd name="connsiteY7" fmla="*/ 438150 h 2076450"/>
                        <a:gd name="connsiteX8" fmla="*/ 180975 w 276225"/>
                        <a:gd name="connsiteY8" fmla="*/ 428625 h 2076450"/>
                        <a:gd name="connsiteX9" fmla="*/ 171450 w 276225"/>
                        <a:gd name="connsiteY9" fmla="*/ 623888 h 2076450"/>
                        <a:gd name="connsiteX10" fmla="*/ 219075 w 276225"/>
                        <a:gd name="connsiteY10" fmla="*/ 623888 h 2076450"/>
                        <a:gd name="connsiteX11" fmla="*/ 0 w 276225"/>
                        <a:gd name="connsiteY11" fmla="*/ 628650 h 2076450"/>
                        <a:gd name="connsiteX12" fmla="*/ 14287 w 276225"/>
                        <a:gd name="connsiteY12" fmla="*/ 1090613 h 2076450"/>
                        <a:gd name="connsiteX13" fmla="*/ 14287 w 276225"/>
                        <a:gd name="connsiteY13" fmla="*/ 738188 h 2076450"/>
                        <a:gd name="connsiteX14" fmla="*/ 204787 w 276225"/>
                        <a:gd name="connsiteY14" fmla="*/ 742950 h 2076450"/>
                        <a:gd name="connsiteX15" fmla="*/ 19050 w 276225"/>
                        <a:gd name="connsiteY15" fmla="*/ 742950 h 2076450"/>
                        <a:gd name="connsiteX16" fmla="*/ 23812 w 276225"/>
                        <a:gd name="connsiteY16" fmla="*/ 971550 h 2076450"/>
                        <a:gd name="connsiteX17" fmla="*/ 200025 w 276225"/>
                        <a:gd name="connsiteY17" fmla="*/ 966788 h 2076450"/>
                        <a:gd name="connsiteX18" fmla="*/ 14287 w 276225"/>
                        <a:gd name="connsiteY18" fmla="*/ 962025 h 2076450"/>
                        <a:gd name="connsiteX19" fmla="*/ 19050 w 276225"/>
                        <a:gd name="connsiteY19" fmla="*/ 1090613 h 2076450"/>
                        <a:gd name="connsiteX20" fmla="*/ 176212 w 276225"/>
                        <a:gd name="connsiteY20" fmla="*/ 1095375 h 2076450"/>
                        <a:gd name="connsiteX21" fmla="*/ 171450 w 276225"/>
                        <a:gd name="connsiteY21" fmla="*/ 2057400 h 2076450"/>
                        <a:gd name="connsiteX0" fmla="*/ 266700 w 276225"/>
                        <a:gd name="connsiteY0" fmla="*/ 0 h 2076450"/>
                        <a:gd name="connsiteX1" fmla="*/ 266700 w 276225"/>
                        <a:gd name="connsiteY1" fmla="*/ 2076450 h 2076450"/>
                        <a:gd name="connsiteX2" fmla="*/ 261937 w 276225"/>
                        <a:gd name="connsiteY2" fmla="*/ 138113 h 2076450"/>
                        <a:gd name="connsiteX3" fmla="*/ 166688 w 276225"/>
                        <a:gd name="connsiteY3" fmla="*/ 2382 h 2076450"/>
                        <a:gd name="connsiteX4" fmla="*/ 157162 w 276225"/>
                        <a:gd name="connsiteY4" fmla="*/ 633413 h 2076450"/>
                        <a:gd name="connsiteX5" fmla="*/ 171450 w 276225"/>
                        <a:gd name="connsiteY5" fmla="*/ 290513 h 2076450"/>
                        <a:gd name="connsiteX6" fmla="*/ 261937 w 276225"/>
                        <a:gd name="connsiteY6" fmla="*/ 295275 h 2076450"/>
                        <a:gd name="connsiteX7" fmla="*/ 276225 w 276225"/>
                        <a:gd name="connsiteY7" fmla="*/ 438150 h 2076450"/>
                        <a:gd name="connsiteX8" fmla="*/ 180975 w 276225"/>
                        <a:gd name="connsiteY8" fmla="*/ 428625 h 2076450"/>
                        <a:gd name="connsiteX9" fmla="*/ 171450 w 276225"/>
                        <a:gd name="connsiteY9" fmla="*/ 623888 h 2076450"/>
                        <a:gd name="connsiteX10" fmla="*/ 219075 w 276225"/>
                        <a:gd name="connsiteY10" fmla="*/ 623888 h 2076450"/>
                        <a:gd name="connsiteX11" fmla="*/ 0 w 276225"/>
                        <a:gd name="connsiteY11" fmla="*/ 628650 h 2076450"/>
                        <a:gd name="connsiteX12" fmla="*/ 14287 w 276225"/>
                        <a:gd name="connsiteY12" fmla="*/ 1090613 h 2076450"/>
                        <a:gd name="connsiteX13" fmla="*/ 14287 w 276225"/>
                        <a:gd name="connsiteY13" fmla="*/ 738188 h 2076450"/>
                        <a:gd name="connsiteX14" fmla="*/ 204787 w 276225"/>
                        <a:gd name="connsiteY14" fmla="*/ 742950 h 2076450"/>
                        <a:gd name="connsiteX15" fmla="*/ 19050 w 276225"/>
                        <a:gd name="connsiteY15" fmla="*/ 742950 h 2076450"/>
                        <a:gd name="connsiteX16" fmla="*/ 23812 w 276225"/>
                        <a:gd name="connsiteY16" fmla="*/ 971550 h 2076450"/>
                        <a:gd name="connsiteX17" fmla="*/ 200025 w 276225"/>
                        <a:gd name="connsiteY17" fmla="*/ 966788 h 2076450"/>
                        <a:gd name="connsiteX18" fmla="*/ 14287 w 276225"/>
                        <a:gd name="connsiteY18" fmla="*/ 962025 h 2076450"/>
                        <a:gd name="connsiteX19" fmla="*/ 19050 w 276225"/>
                        <a:gd name="connsiteY19" fmla="*/ 1090613 h 2076450"/>
                        <a:gd name="connsiteX20" fmla="*/ 176212 w 276225"/>
                        <a:gd name="connsiteY20" fmla="*/ 1095375 h 2076450"/>
                        <a:gd name="connsiteX21" fmla="*/ 171450 w 276225"/>
                        <a:gd name="connsiteY21" fmla="*/ 2057400 h 2076450"/>
                        <a:gd name="connsiteX0" fmla="*/ 266700 w 276225"/>
                        <a:gd name="connsiteY0" fmla="*/ 0 h 2076450"/>
                        <a:gd name="connsiteX1" fmla="*/ 266700 w 276225"/>
                        <a:gd name="connsiteY1" fmla="*/ 2076450 h 2076450"/>
                        <a:gd name="connsiteX2" fmla="*/ 261937 w 276225"/>
                        <a:gd name="connsiteY2" fmla="*/ 138113 h 2076450"/>
                        <a:gd name="connsiteX3" fmla="*/ 164306 w 276225"/>
                        <a:gd name="connsiteY3" fmla="*/ 157163 h 2076450"/>
                        <a:gd name="connsiteX4" fmla="*/ 166688 w 276225"/>
                        <a:gd name="connsiteY4" fmla="*/ 2382 h 2076450"/>
                        <a:gd name="connsiteX5" fmla="*/ 157162 w 276225"/>
                        <a:gd name="connsiteY5" fmla="*/ 633413 h 2076450"/>
                        <a:gd name="connsiteX6" fmla="*/ 171450 w 276225"/>
                        <a:gd name="connsiteY6" fmla="*/ 290513 h 2076450"/>
                        <a:gd name="connsiteX7" fmla="*/ 261937 w 276225"/>
                        <a:gd name="connsiteY7" fmla="*/ 295275 h 2076450"/>
                        <a:gd name="connsiteX8" fmla="*/ 276225 w 276225"/>
                        <a:gd name="connsiteY8" fmla="*/ 438150 h 2076450"/>
                        <a:gd name="connsiteX9" fmla="*/ 180975 w 276225"/>
                        <a:gd name="connsiteY9" fmla="*/ 428625 h 2076450"/>
                        <a:gd name="connsiteX10" fmla="*/ 171450 w 276225"/>
                        <a:gd name="connsiteY10" fmla="*/ 623888 h 2076450"/>
                        <a:gd name="connsiteX11" fmla="*/ 219075 w 276225"/>
                        <a:gd name="connsiteY11" fmla="*/ 623888 h 2076450"/>
                        <a:gd name="connsiteX12" fmla="*/ 0 w 276225"/>
                        <a:gd name="connsiteY12" fmla="*/ 628650 h 2076450"/>
                        <a:gd name="connsiteX13" fmla="*/ 14287 w 276225"/>
                        <a:gd name="connsiteY13" fmla="*/ 1090613 h 2076450"/>
                        <a:gd name="connsiteX14" fmla="*/ 14287 w 276225"/>
                        <a:gd name="connsiteY14" fmla="*/ 738188 h 2076450"/>
                        <a:gd name="connsiteX15" fmla="*/ 204787 w 276225"/>
                        <a:gd name="connsiteY15" fmla="*/ 742950 h 2076450"/>
                        <a:gd name="connsiteX16" fmla="*/ 19050 w 276225"/>
                        <a:gd name="connsiteY16" fmla="*/ 742950 h 2076450"/>
                        <a:gd name="connsiteX17" fmla="*/ 23812 w 276225"/>
                        <a:gd name="connsiteY17" fmla="*/ 971550 h 2076450"/>
                        <a:gd name="connsiteX18" fmla="*/ 200025 w 276225"/>
                        <a:gd name="connsiteY18" fmla="*/ 966788 h 2076450"/>
                        <a:gd name="connsiteX19" fmla="*/ 14287 w 276225"/>
                        <a:gd name="connsiteY19" fmla="*/ 962025 h 2076450"/>
                        <a:gd name="connsiteX20" fmla="*/ 19050 w 276225"/>
                        <a:gd name="connsiteY20" fmla="*/ 1090613 h 2076450"/>
                        <a:gd name="connsiteX21" fmla="*/ 176212 w 276225"/>
                        <a:gd name="connsiteY21" fmla="*/ 1095375 h 2076450"/>
                        <a:gd name="connsiteX22" fmla="*/ 171450 w 276225"/>
                        <a:gd name="connsiteY22" fmla="*/ 2057400 h 2076450"/>
                        <a:gd name="connsiteX0" fmla="*/ 266700 w 276225"/>
                        <a:gd name="connsiteY0" fmla="*/ 0 h 2076450"/>
                        <a:gd name="connsiteX1" fmla="*/ 266700 w 276225"/>
                        <a:gd name="connsiteY1" fmla="*/ 2076450 h 2076450"/>
                        <a:gd name="connsiteX2" fmla="*/ 261937 w 276225"/>
                        <a:gd name="connsiteY2" fmla="*/ 138113 h 2076450"/>
                        <a:gd name="connsiteX3" fmla="*/ 164306 w 276225"/>
                        <a:gd name="connsiteY3" fmla="*/ 157163 h 2076450"/>
                        <a:gd name="connsiteX4" fmla="*/ 166688 w 276225"/>
                        <a:gd name="connsiteY4" fmla="*/ 2382 h 2076450"/>
                        <a:gd name="connsiteX5" fmla="*/ 157162 w 276225"/>
                        <a:gd name="connsiteY5" fmla="*/ 633413 h 2076450"/>
                        <a:gd name="connsiteX6" fmla="*/ 171450 w 276225"/>
                        <a:gd name="connsiteY6" fmla="*/ 290513 h 2076450"/>
                        <a:gd name="connsiteX7" fmla="*/ 261937 w 276225"/>
                        <a:gd name="connsiteY7" fmla="*/ 295275 h 2076450"/>
                        <a:gd name="connsiteX8" fmla="*/ 276225 w 276225"/>
                        <a:gd name="connsiteY8" fmla="*/ 438150 h 2076450"/>
                        <a:gd name="connsiteX9" fmla="*/ 180975 w 276225"/>
                        <a:gd name="connsiteY9" fmla="*/ 428625 h 2076450"/>
                        <a:gd name="connsiteX10" fmla="*/ 171450 w 276225"/>
                        <a:gd name="connsiteY10" fmla="*/ 623888 h 2076450"/>
                        <a:gd name="connsiteX11" fmla="*/ 219075 w 276225"/>
                        <a:gd name="connsiteY11" fmla="*/ 623888 h 2076450"/>
                        <a:gd name="connsiteX12" fmla="*/ 0 w 276225"/>
                        <a:gd name="connsiteY12" fmla="*/ 628650 h 2076450"/>
                        <a:gd name="connsiteX13" fmla="*/ 14287 w 276225"/>
                        <a:gd name="connsiteY13" fmla="*/ 1090613 h 2076450"/>
                        <a:gd name="connsiteX14" fmla="*/ 14287 w 276225"/>
                        <a:gd name="connsiteY14" fmla="*/ 738188 h 2076450"/>
                        <a:gd name="connsiteX15" fmla="*/ 204787 w 276225"/>
                        <a:gd name="connsiteY15" fmla="*/ 742950 h 2076450"/>
                        <a:gd name="connsiteX16" fmla="*/ 19050 w 276225"/>
                        <a:gd name="connsiteY16" fmla="*/ 742950 h 2076450"/>
                        <a:gd name="connsiteX17" fmla="*/ 23812 w 276225"/>
                        <a:gd name="connsiteY17" fmla="*/ 971550 h 2076450"/>
                        <a:gd name="connsiteX18" fmla="*/ 200025 w 276225"/>
                        <a:gd name="connsiteY18" fmla="*/ 966788 h 2076450"/>
                        <a:gd name="connsiteX19" fmla="*/ 14287 w 276225"/>
                        <a:gd name="connsiteY19" fmla="*/ 962025 h 2076450"/>
                        <a:gd name="connsiteX20" fmla="*/ 19050 w 276225"/>
                        <a:gd name="connsiteY20" fmla="*/ 1090613 h 2076450"/>
                        <a:gd name="connsiteX21" fmla="*/ 176212 w 276225"/>
                        <a:gd name="connsiteY21" fmla="*/ 1095375 h 2076450"/>
                        <a:gd name="connsiteX22" fmla="*/ 171450 w 276225"/>
                        <a:gd name="connsiteY22" fmla="*/ 2057400 h 2076450"/>
                        <a:gd name="connsiteX0" fmla="*/ 266700 w 276225"/>
                        <a:gd name="connsiteY0" fmla="*/ 0 h 2076450"/>
                        <a:gd name="connsiteX1" fmla="*/ 266700 w 276225"/>
                        <a:gd name="connsiteY1" fmla="*/ 2076450 h 2076450"/>
                        <a:gd name="connsiteX2" fmla="*/ 264319 w 276225"/>
                        <a:gd name="connsiteY2" fmla="*/ 161926 h 2076450"/>
                        <a:gd name="connsiteX3" fmla="*/ 164306 w 276225"/>
                        <a:gd name="connsiteY3" fmla="*/ 157163 h 2076450"/>
                        <a:gd name="connsiteX4" fmla="*/ 166688 w 276225"/>
                        <a:gd name="connsiteY4" fmla="*/ 2382 h 2076450"/>
                        <a:gd name="connsiteX5" fmla="*/ 157162 w 276225"/>
                        <a:gd name="connsiteY5" fmla="*/ 633413 h 2076450"/>
                        <a:gd name="connsiteX6" fmla="*/ 171450 w 276225"/>
                        <a:gd name="connsiteY6" fmla="*/ 290513 h 2076450"/>
                        <a:gd name="connsiteX7" fmla="*/ 261937 w 276225"/>
                        <a:gd name="connsiteY7" fmla="*/ 295275 h 2076450"/>
                        <a:gd name="connsiteX8" fmla="*/ 276225 w 276225"/>
                        <a:gd name="connsiteY8" fmla="*/ 438150 h 2076450"/>
                        <a:gd name="connsiteX9" fmla="*/ 180975 w 276225"/>
                        <a:gd name="connsiteY9" fmla="*/ 428625 h 2076450"/>
                        <a:gd name="connsiteX10" fmla="*/ 171450 w 276225"/>
                        <a:gd name="connsiteY10" fmla="*/ 623888 h 2076450"/>
                        <a:gd name="connsiteX11" fmla="*/ 219075 w 276225"/>
                        <a:gd name="connsiteY11" fmla="*/ 623888 h 2076450"/>
                        <a:gd name="connsiteX12" fmla="*/ 0 w 276225"/>
                        <a:gd name="connsiteY12" fmla="*/ 628650 h 2076450"/>
                        <a:gd name="connsiteX13" fmla="*/ 14287 w 276225"/>
                        <a:gd name="connsiteY13" fmla="*/ 1090613 h 2076450"/>
                        <a:gd name="connsiteX14" fmla="*/ 14287 w 276225"/>
                        <a:gd name="connsiteY14" fmla="*/ 738188 h 2076450"/>
                        <a:gd name="connsiteX15" fmla="*/ 204787 w 276225"/>
                        <a:gd name="connsiteY15" fmla="*/ 742950 h 2076450"/>
                        <a:gd name="connsiteX16" fmla="*/ 19050 w 276225"/>
                        <a:gd name="connsiteY16" fmla="*/ 742950 h 2076450"/>
                        <a:gd name="connsiteX17" fmla="*/ 23812 w 276225"/>
                        <a:gd name="connsiteY17" fmla="*/ 971550 h 2076450"/>
                        <a:gd name="connsiteX18" fmla="*/ 200025 w 276225"/>
                        <a:gd name="connsiteY18" fmla="*/ 966788 h 2076450"/>
                        <a:gd name="connsiteX19" fmla="*/ 14287 w 276225"/>
                        <a:gd name="connsiteY19" fmla="*/ 962025 h 2076450"/>
                        <a:gd name="connsiteX20" fmla="*/ 19050 w 276225"/>
                        <a:gd name="connsiteY20" fmla="*/ 1090613 h 2076450"/>
                        <a:gd name="connsiteX21" fmla="*/ 176212 w 276225"/>
                        <a:gd name="connsiteY21" fmla="*/ 1095375 h 2076450"/>
                        <a:gd name="connsiteX22" fmla="*/ 171450 w 276225"/>
                        <a:gd name="connsiteY22" fmla="*/ 2057400 h 2076450"/>
                        <a:gd name="connsiteX0" fmla="*/ 266700 w 276225"/>
                        <a:gd name="connsiteY0" fmla="*/ 0 h 2076450"/>
                        <a:gd name="connsiteX1" fmla="*/ 266700 w 276225"/>
                        <a:gd name="connsiteY1" fmla="*/ 2076450 h 2076450"/>
                        <a:gd name="connsiteX2" fmla="*/ 264319 w 276225"/>
                        <a:gd name="connsiteY2" fmla="*/ 161926 h 2076450"/>
                        <a:gd name="connsiteX3" fmla="*/ 164306 w 276225"/>
                        <a:gd name="connsiteY3" fmla="*/ 157163 h 2076450"/>
                        <a:gd name="connsiteX4" fmla="*/ 166688 w 276225"/>
                        <a:gd name="connsiteY4" fmla="*/ 2382 h 2076450"/>
                        <a:gd name="connsiteX5" fmla="*/ 157162 w 276225"/>
                        <a:gd name="connsiteY5" fmla="*/ 633413 h 2076450"/>
                        <a:gd name="connsiteX6" fmla="*/ 171450 w 276225"/>
                        <a:gd name="connsiteY6" fmla="*/ 290513 h 2076450"/>
                        <a:gd name="connsiteX7" fmla="*/ 261937 w 276225"/>
                        <a:gd name="connsiteY7" fmla="*/ 295275 h 2076450"/>
                        <a:gd name="connsiteX8" fmla="*/ 276225 w 276225"/>
                        <a:gd name="connsiteY8" fmla="*/ 438150 h 2076450"/>
                        <a:gd name="connsiteX9" fmla="*/ 180975 w 276225"/>
                        <a:gd name="connsiteY9" fmla="*/ 428625 h 2076450"/>
                        <a:gd name="connsiteX10" fmla="*/ 171450 w 276225"/>
                        <a:gd name="connsiteY10" fmla="*/ 623888 h 2076450"/>
                        <a:gd name="connsiteX11" fmla="*/ 219075 w 276225"/>
                        <a:gd name="connsiteY11" fmla="*/ 623888 h 2076450"/>
                        <a:gd name="connsiteX12" fmla="*/ 0 w 276225"/>
                        <a:gd name="connsiteY12" fmla="*/ 628650 h 2076450"/>
                        <a:gd name="connsiteX13" fmla="*/ 14287 w 276225"/>
                        <a:gd name="connsiteY13" fmla="*/ 1090613 h 2076450"/>
                        <a:gd name="connsiteX14" fmla="*/ 14287 w 276225"/>
                        <a:gd name="connsiteY14" fmla="*/ 738188 h 2076450"/>
                        <a:gd name="connsiteX15" fmla="*/ 204787 w 276225"/>
                        <a:gd name="connsiteY15" fmla="*/ 742950 h 2076450"/>
                        <a:gd name="connsiteX16" fmla="*/ 19050 w 276225"/>
                        <a:gd name="connsiteY16" fmla="*/ 742950 h 2076450"/>
                        <a:gd name="connsiteX17" fmla="*/ 23812 w 276225"/>
                        <a:gd name="connsiteY17" fmla="*/ 971550 h 2076450"/>
                        <a:gd name="connsiteX18" fmla="*/ 200025 w 276225"/>
                        <a:gd name="connsiteY18" fmla="*/ 966788 h 2076450"/>
                        <a:gd name="connsiteX19" fmla="*/ 14287 w 276225"/>
                        <a:gd name="connsiteY19" fmla="*/ 962025 h 2076450"/>
                        <a:gd name="connsiteX20" fmla="*/ 19050 w 276225"/>
                        <a:gd name="connsiteY20" fmla="*/ 1090613 h 2076450"/>
                        <a:gd name="connsiteX21" fmla="*/ 176212 w 276225"/>
                        <a:gd name="connsiteY21" fmla="*/ 1095375 h 2076450"/>
                        <a:gd name="connsiteX22" fmla="*/ 171450 w 276225"/>
                        <a:gd name="connsiteY22" fmla="*/ 2057400 h 2076450"/>
                        <a:gd name="connsiteX0" fmla="*/ 266700 w 266700"/>
                        <a:gd name="connsiteY0" fmla="*/ 0 h 2076450"/>
                        <a:gd name="connsiteX1" fmla="*/ 266700 w 266700"/>
                        <a:gd name="connsiteY1" fmla="*/ 2076450 h 2076450"/>
                        <a:gd name="connsiteX2" fmla="*/ 264319 w 266700"/>
                        <a:gd name="connsiteY2" fmla="*/ 161926 h 2076450"/>
                        <a:gd name="connsiteX3" fmla="*/ 164306 w 266700"/>
                        <a:gd name="connsiteY3" fmla="*/ 157163 h 2076450"/>
                        <a:gd name="connsiteX4" fmla="*/ 166688 w 266700"/>
                        <a:gd name="connsiteY4" fmla="*/ 2382 h 2076450"/>
                        <a:gd name="connsiteX5" fmla="*/ 157162 w 266700"/>
                        <a:gd name="connsiteY5" fmla="*/ 633413 h 2076450"/>
                        <a:gd name="connsiteX6" fmla="*/ 171450 w 266700"/>
                        <a:gd name="connsiteY6" fmla="*/ 290513 h 2076450"/>
                        <a:gd name="connsiteX7" fmla="*/ 261937 w 266700"/>
                        <a:gd name="connsiteY7" fmla="*/ 295275 h 2076450"/>
                        <a:gd name="connsiteX8" fmla="*/ 261937 w 266700"/>
                        <a:gd name="connsiteY8" fmla="*/ 435769 h 2076450"/>
                        <a:gd name="connsiteX9" fmla="*/ 180975 w 266700"/>
                        <a:gd name="connsiteY9" fmla="*/ 428625 h 2076450"/>
                        <a:gd name="connsiteX10" fmla="*/ 171450 w 266700"/>
                        <a:gd name="connsiteY10" fmla="*/ 623888 h 2076450"/>
                        <a:gd name="connsiteX11" fmla="*/ 219075 w 266700"/>
                        <a:gd name="connsiteY11" fmla="*/ 623888 h 2076450"/>
                        <a:gd name="connsiteX12" fmla="*/ 0 w 266700"/>
                        <a:gd name="connsiteY12" fmla="*/ 628650 h 2076450"/>
                        <a:gd name="connsiteX13" fmla="*/ 14287 w 266700"/>
                        <a:gd name="connsiteY13" fmla="*/ 1090613 h 2076450"/>
                        <a:gd name="connsiteX14" fmla="*/ 14287 w 266700"/>
                        <a:gd name="connsiteY14" fmla="*/ 738188 h 2076450"/>
                        <a:gd name="connsiteX15" fmla="*/ 204787 w 266700"/>
                        <a:gd name="connsiteY15" fmla="*/ 742950 h 2076450"/>
                        <a:gd name="connsiteX16" fmla="*/ 19050 w 266700"/>
                        <a:gd name="connsiteY16" fmla="*/ 742950 h 2076450"/>
                        <a:gd name="connsiteX17" fmla="*/ 23812 w 266700"/>
                        <a:gd name="connsiteY17" fmla="*/ 971550 h 2076450"/>
                        <a:gd name="connsiteX18" fmla="*/ 200025 w 266700"/>
                        <a:gd name="connsiteY18" fmla="*/ 966788 h 2076450"/>
                        <a:gd name="connsiteX19" fmla="*/ 14287 w 266700"/>
                        <a:gd name="connsiteY19" fmla="*/ 962025 h 2076450"/>
                        <a:gd name="connsiteX20" fmla="*/ 19050 w 266700"/>
                        <a:gd name="connsiteY20" fmla="*/ 1090613 h 2076450"/>
                        <a:gd name="connsiteX21" fmla="*/ 176212 w 266700"/>
                        <a:gd name="connsiteY21" fmla="*/ 1095375 h 2076450"/>
                        <a:gd name="connsiteX22" fmla="*/ 171450 w 266700"/>
                        <a:gd name="connsiteY22" fmla="*/ 2057400 h 2076450"/>
                        <a:gd name="connsiteX0" fmla="*/ 266700 w 266700"/>
                        <a:gd name="connsiteY0" fmla="*/ 0 h 2076450"/>
                        <a:gd name="connsiteX1" fmla="*/ 266700 w 266700"/>
                        <a:gd name="connsiteY1" fmla="*/ 2076450 h 2076450"/>
                        <a:gd name="connsiteX2" fmla="*/ 264319 w 266700"/>
                        <a:gd name="connsiteY2" fmla="*/ 161926 h 2076450"/>
                        <a:gd name="connsiteX3" fmla="*/ 164306 w 266700"/>
                        <a:gd name="connsiteY3" fmla="*/ 157163 h 2076450"/>
                        <a:gd name="connsiteX4" fmla="*/ 166688 w 266700"/>
                        <a:gd name="connsiteY4" fmla="*/ 2382 h 2076450"/>
                        <a:gd name="connsiteX5" fmla="*/ 157162 w 266700"/>
                        <a:gd name="connsiteY5" fmla="*/ 633413 h 2076450"/>
                        <a:gd name="connsiteX6" fmla="*/ 171450 w 266700"/>
                        <a:gd name="connsiteY6" fmla="*/ 290513 h 2076450"/>
                        <a:gd name="connsiteX7" fmla="*/ 261937 w 266700"/>
                        <a:gd name="connsiteY7" fmla="*/ 295275 h 2076450"/>
                        <a:gd name="connsiteX8" fmla="*/ 261937 w 266700"/>
                        <a:gd name="connsiteY8" fmla="*/ 435769 h 2076450"/>
                        <a:gd name="connsiteX9" fmla="*/ 159543 w 266700"/>
                        <a:gd name="connsiteY9" fmla="*/ 428625 h 2076450"/>
                        <a:gd name="connsiteX10" fmla="*/ 171450 w 266700"/>
                        <a:gd name="connsiteY10" fmla="*/ 623888 h 2076450"/>
                        <a:gd name="connsiteX11" fmla="*/ 219075 w 266700"/>
                        <a:gd name="connsiteY11" fmla="*/ 623888 h 2076450"/>
                        <a:gd name="connsiteX12" fmla="*/ 0 w 266700"/>
                        <a:gd name="connsiteY12" fmla="*/ 628650 h 2076450"/>
                        <a:gd name="connsiteX13" fmla="*/ 14287 w 266700"/>
                        <a:gd name="connsiteY13" fmla="*/ 1090613 h 2076450"/>
                        <a:gd name="connsiteX14" fmla="*/ 14287 w 266700"/>
                        <a:gd name="connsiteY14" fmla="*/ 738188 h 2076450"/>
                        <a:gd name="connsiteX15" fmla="*/ 204787 w 266700"/>
                        <a:gd name="connsiteY15" fmla="*/ 742950 h 2076450"/>
                        <a:gd name="connsiteX16" fmla="*/ 19050 w 266700"/>
                        <a:gd name="connsiteY16" fmla="*/ 742950 h 2076450"/>
                        <a:gd name="connsiteX17" fmla="*/ 23812 w 266700"/>
                        <a:gd name="connsiteY17" fmla="*/ 971550 h 2076450"/>
                        <a:gd name="connsiteX18" fmla="*/ 200025 w 266700"/>
                        <a:gd name="connsiteY18" fmla="*/ 966788 h 2076450"/>
                        <a:gd name="connsiteX19" fmla="*/ 14287 w 266700"/>
                        <a:gd name="connsiteY19" fmla="*/ 962025 h 2076450"/>
                        <a:gd name="connsiteX20" fmla="*/ 19050 w 266700"/>
                        <a:gd name="connsiteY20" fmla="*/ 1090613 h 2076450"/>
                        <a:gd name="connsiteX21" fmla="*/ 176212 w 266700"/>
                        <a:gd name="connsiteY21" fmla="*/ 1095375 h 2076450"/>
                        <a:gd name="connsiteX22" fmla="*/ 171450 w 266700"/>
                        <a:gd name="connsiteY22" fmla="*/ 2057400 h 2076450"/>
                        <a:gd name="connsiteX0" fmla="*/ 266700 w 266700"/>
                        <a:gd name="connsiteY0" fmla="*/ 0 h 2076450"/>
                        <a:gd name="connsiteX1" fmla="*/ 266700 w 266700"/>
                        <a:gd name="connsiteY1" fmla="*/ 2076450 h 2076450"/>
                        <a:gd name="connsiteX2" fmla="*/ 264319 w 266700"/>
                        <a:gd name="connsiteY2" fmla="*/ 161926 h 2076450"/>
                        <a:gd name="connsiteX3" fmla="*/ 164306 w 266700"/>
                        <a:gd name="connsiteY3" fmla="*/ 157163 h 2076450"/>
                        <a:gd name="connsiteX4" fmla="*/ 166688 w 266700"/>
                        <a:gd name="connsiteY4" fmla="*/ 2382 h 2076450"/>
                        <a:gd name="connsiteX5" fmla="*/ 157162 w 266700"/>
                        <a:gd name="connsiteY5" fmla="*/ 633413 h 2076450"/>
                        <a:gd name="connsiteX6" fmla="*/ 171450 w 266700"/>
                        <a:gd name="connsiteY6" fmla="*/ 290513 h 2076450"/>
                        <a:gd name="connsiteX7" fmla="*/ 261937 w 266700"/>
                        <a:gd name="connsiteY7" fmla="*/ 295275 h 2076450"/>
                        <a:gd name="connsiteX8" fmla="*/ 261937 w 266700"/>
                        <a:gd name="connsiteY8" fmla="*/ 435769 h 2076450"/>
                        <a:gd name="connsiteX9" fmla="*/ 159543 w 266700"/>
                        <a:gd name="connsiteY9" fmla="*/ 428625 h 2076450"/>
                        <a:gd name="connsiteX10" fmla="*/ 159543 w 266700"/>
                        <a:gd name="connsiteY10" fmla="*/ 623888 h 2076450"/>
                        <a:gd name="connsiteX11" fmla="*/ 219075 w 266700"/>
                        <a:gd name="connsiteY11" fmla="*/ 623888 h 2076450"/>
                        <a:gd name="connsiteX12" fmla="*/ 0 w 266700"/>
                        <a:gd name="connsiteY12" fmla="*/ 628650 h 2076450"/>
                        <a:gd name="connsiteX13" fmla="*/ 14287 w 266700"/>
                        <a:gd name="connsiteY13" fmla="*/ 1090613 h 2076450"/>
                        <a:gd name="connsiteX14" fmla="*/ 14287 w 266700"/>
                        <a:gd name="connsiteY14" fmla="*/ 738188 h 2076450"/>
                        <a:gd name="connsiteX15" fmla="*/ 204787 w 266700"/>
                        <a:gd name="connsiteY15" fmla="*/ 742950 h 2076450"/>
                        <a:gd name="connsiteX16" fmla="*/ 19050 w 266700"/>
                        <a:gd name="connsiteY16" fmla="*/ 742950 h 2076450"/>
                        <a:gd name="connsiteX17" fmla="*/ 23812 w 266700"/>
                        <a:gd name="connsiteY17" fmla="*/ 971550 h 2076450"/>
                        <a:gd name="connsiteX18" fmla="*/ 200025 w 266700"/>
                        <a:gd name="connsiteY18" fmla="*/ 966788 h 2076450"/>
                        <a:gd name="connsiteX19" fmla="*/ 14287 w 266700"/>
                        <a:gd name="connsiteY19" fmla="*/ 962025 h 2076450"/>
                        <a:gd name="connsiteX20" fmla="*/ 19050 w 266700"/>
                        <a:gd name="connsiteY20" fmla="*/ 1090613 h 2076450"/>
                        <a:gd name="connsiteX21" fmla="*/ 176212 w 266700"/>
                        <a:gd name="connsiteY21" fmla="*/ 1095375 h 2076450"/>
                        <a:gd name="connsiteX22" fmla="*/ 171450 w 266700"/>
                        <a:gd name="connsiteY22" fmla="*/ 2057400 h 2076450"/>
                        <a:gd name="connsiteX0" fmla="*/ 266700 w 266700"/>
                        <a:gd name="connsiteY0" fmla="*/ 0 h 2076450"/>
                        <a:gd name="connsiteX1" fmla="*/ 266700 w 266700"/>
                        <a:gd name="connsiteY1" fmla="*/ 2076450 h 2076450"/>
                        <a:gd name="connsiteX2" fmla="*/ 264319 w 266700"/>
                        <a:gd name="connsiteY2" fmla="*/ 161926 h 2076450"/>
                        <a:gd name="connsiteX3" fmla="*/ 164306 w 266700"/>
                        <a:gd name="connsiteY3" fmla="*/ 157163 h 2076450"/>
                        <a:gd name="connsiteX4" fmla="*/ 166688 w 266700"/>
                        <a:gd name="connsiteY4" fmla="*/ 2382 h 2076450"/>
                        <a:gd name="connsiteX5" fmla="*/ 161925 w 266700"/>
                        <a:gd name="connsiteY5" fmla="*/ 621507 h 2076450"/>
                        <a:gd name="connsiteX6" fmla="*/ 171450 w 266700"/>
                        <a:gd name="connsiteY6" fmla="*/ 290513 h 2076450"/>
                        <a:gd name="connsiteX7" fmla="*/ 261937 w 266700"/>
                        <a:gd name="connsiteY7" fmla="*/ 295275 h 2076450"/>
                        <a:gd name="connsiteX8" fmla="*/ 261937 w 266700"/>
                        <a:gd name="connsiteY8" fmla="*/ 435769 h 2076450"/>
                        <a:gd name="connsiteX9" fmla="*/ 159543 w 266700"/>
                        <a:gd name="connsiteY9" fmla="*/ 428625 h 2076450"/>
                        <a:gd name="connsiteX10" fmla="*/ 159543 w 266700"/>
                        <a:gd name="connsiteY10" fmla="*/ 623888 h 2076450"/>
                        <a:gd name="connsiteX11" fmla="*/ 219075 w 266700"/>
                        <a:gd name="connsiteY11" fmla="*/ 623888 h 2076450"/>
                        <a:gd name="connsiteX12" fmla="*/ 0 w 266700"/>
                        <a:gd name="connsiteY12" fmla="*/ 628650 h 2076450"/>
                        <a:gd name="connsiteX13" fmla="*/ 14287 w 266700"/>
                        <a:gd name="connsiteY13" fmla="*/ 1090613 h 2076450"/>
                        <a:gd name="connsiteX14" fmla="*/ 14287 w 266700"/>
                        <a:gd name="connsiteY14" fmla="*/ 738188 h 2076450"/>
                        <a:gd name="connsiteX15" fmla="*/ 204787 w 266700"/>
                        <a:gd name="connsiteY15" fmla="*/ 742950 h 2076450"/>
                        <a:gd name="connsiteX16" fmla="*/ 19050 w 266700"/>
                        <a:gd name="connsiteY16" fmla="*/ 742950 h 2076450"/>
                        <a:gd name="connsiteX17" fmla="*/ 23812 w 266700"/>
                        <a:gd name="connsiteY17" fmla="*/ 971550 h 2076450"/>
                        <a:gd name="connsiteX18" fmla="*/ 200025 w 266700"/>
                        <a:gd name="connsiteY18" fmla="*/ 966788 h 2076450"/>
                        <a:gd name="connsiteX19" fmla="*/ 14287 w 266700"/>
                        <a:gd name="connsiteY19" fmla="*/ 962025 h 2076450"/>
                        <a:gd name="connsiteX20" fmla="*/ 19050 w 266700"/>
                        <a:gd name="connsiteY20" fmla="*/ 1090613 h 2076450"/>
                        <a:gd name="connsiteX21" fmla="*/ 176212 w 266700"/>
                        <a:gd name="connsiteY21" fmla="*/ 1095375 h 2076450"/>
                        <a:gd name="connsiteX22" fmla="*/ 171450 w 266700"/>
                        <a:gd name="connsiteY22" fmla="*/ 2057400 h 2076450"/>
                        <a:gd name="connsiteX0" fmla="*/ 266700 w 266700"/>
                        <a:gd name="connsiteY0" fmla="*/ 0 h 2076450"/>
                        <a:gd name="connsiteX1" fmla="*/ 266700 w 266700"/>
                        <a:gd name="connsiteY1" fmla="*/ 2076450 h 2076450"/>
                        <a:gd name="connsiteX2" fmla="*/ 264319 w 266700"/>
                        <a:gd name="connsiteY2" fmla="*/ 161926 h 2076450"/>
                        <a:gd name="connsiteX3" fmla="*/ 164306 w 266700"/>
                        <a:gd name="connsiteY3" fmla="*/ 157163 h 2076450"/>
                        <a:gd name="connsiteX4" fmla="*/ 166688 w 266700"/>
                        <a:gd name="connsiteY4" fmla="*/ 2382 h 2076450"/>
                        <a:gd name="connsiteX5" fmla="*/ 161925 w 266700"/>
                        <a:gd name="connsiteY5" fmla="*/ 621507 h 2076450"/>
                        <a:gd name="connsiteX6" fmla="*/ 171450 w 266700"/>
                        <a:gd name="connsiteY6" fmla="*/ 290513 h 2076450"/>
                        <a:gd name="connsiteX7" fmla="*/ 261937 w 266700"/>
                        <a:gd name="connsiteY7" fmla="*/ 295275 h 2076450"/>
                        <a:gd name="connsiteX8" fmla="*/ 261937 w 266700"/>
                        <a:gd name="connsiteY8" fmla="*/ 435769 h 2076450"/>
                        <a:gd name="connsiteX9" fmla="*/ 159543 w 266700"/>
                        <a:gd name="connsiteY9" fmla="*/ 428625 h 2076450"/>
                        <a:gd name="connsiteX10" fmla="*/ 159543 w 266700"/>
                        <a:gd name="connsiteY10" fmla="*/ 623888 h 2076450"/>
                        <a:gd name="connsiteX11" fmla="*/ 219075 w 266700"/>
                        <a:gd name="connsiteY11" fmla="*/ 623888 h 2076450"/>
                        <a:gd name="connsiteX12" fmla="*/ 0 w 266700"/>
                        <a:gd name="connsiteY12" fmla="*/ 628650 h 2076450"/>
                        <a:gd name="connsiteX13" fmla="*/ 14287 w 266700"/>
                        <a:gd name="connsiteY13" fmla="*/ 1090613 h 2076450"/>
                        <a:gd name="connsiteX14" fmla="*/ 14287 w 266700"/>
                        <a:gd name="connsiteY14" fmla="*/ 738188 h 2076450"/>
                        <a:gd name="connsiteX15" fmla="*/ 204787 w 266700"/>
                        <a:gd name="connsiteY15" fmla="*/ 742950 h 2076450"/>
                        <a:gd name="connsiteX16" fmla="*/ 2382 w 266700"/>
                        <a:gd name="connsiteY16" fmla="*/ 733425 h 2076450"/>
                        <a:gd name="connsiteX17" fmla="*/ 23812 w 266700"/>
                        <a:gd name="connsiteY17" fmla="*/ 971550 h 2076450"/>
                        <a:gd name="connsiteX18" fmla="*/ 200025 w 266700"/>
                        <a:gd name="connsiteY18" fmla="*/ 966788 h 2076450"/>
                        <a:gd name="connsiteX19" fmla="*/ 14287 w 266700"/>
                        <a:gd name="connsiteY19" fmla="*/ 962025 h 2076450"/>
                        <a:gd name="connsiteX20" fmla="*/ 19050 w 266700"/>
                        <a:gd name="connsiteY20" fmla="*/ 1090613 h 2076450"/>
                        <a:gd name="connsiteX21" fmla="*/ 176212 w 266700"/>
                        <a:gd name="connsiteY21" fmla="*/ 1095375 h 2076450"/>
                        <a:gd name="connsiteX22" fmla="*/ 171450 w 266700"/>
                        <a:gd name="connsiteY22" fmla="*/ 2057400 h 2076450"/>
                        <a:gd name="connsiteX0" fmla="*/ 266700 w 266700"/>
                        <a:gd name="connsiteY0" fmla="*/ 0 h 2076450"/>
                        <a:gd name="connsiteX1" fmla="*/ 266700 w 266700"/>
                        <a:gd name="connsiteY1" fmla="*/ 2076450 h 2076450"/>
                        <a:gd name="connsiteX2" fmla="*/ 264319 w 266700"/>
                        <a:gd name="connsiteY2" fmla="*/ 161926 h 2076450"/>
                        <a:gd name="connsiteX3" fmla="*/ 164306 w 266700"/>
                        <a:gd name="connsiteY3" fmla="*/ 157163 h 2076450"/>
                        <a:gd name="connsiteX4" fmla="*/ 166688 w 266700"/>
                        <a:gd name="connsiteY4" fmla="*/ 2382 h 2076450"/>
                        <a:gd name="connsiteX5" fmla="*/ 161925 w 266700"/>
                        <a:gd name="connsiteY5" fmla="*/ 621507 h 2076450"/>
                        <a:gd name="connsiteX6" fmla="*/ 171450 w 266700"/>
                        <a:gd name="connsiteY6" fmla="*/ 290513 h 2076450"/>
                        <a:gd name="connsiteX7" fmla="*/ 261937 w 266700"/>
                        <a:gd name="connsiteY7" fmla="*/ 295275 h 2076450"/>
                        <a:gd name="connsiteX8" fmla="*/ 261937 w 266700"/>
                        <a:gd name="connsiteY8" fmla="*/ 435769 h 2076450"/>
                        <a:gd name="connsiteX9" fmla="*/ 159543 w 266700"/>
                        <a:gd name="connsiteY9" fmla="*/ 428625 h 2076450"/>
                        <a:gd name="connsiteX10" fmla="*/ 159543 w 266700"/>
                        <a:gd name="connsiteY10" fmla="*/ 623888 h 2076450"/>
                        <a:gd name="connsiteX11" fmla="*/ 219075 w 266700"/>
                        <a:gd name="connsiteY11" fmla="*/ 623888 h 2076450"/>
                        <a:gd name="connsiteX12" fmla="*/ 0 w 266700"/>
                        <a:gd name="connsiteY12" fmla="*/ 628650 h 2076450"/>
                        <a:gd name="connsiteX13" fmla="*/ 14287 w 266700"/>
                        <a:gd name="connsiteY13" fmla="*/ 1090613 h 2076450"/>
                        <a:gd name="connsiteX14" fmla="*/ 14287 w 266700"/>
                        <a:gd name="connsiteY14" fmla="*/ 738188 h 2076450"/>
                        <a:gd name="connsiteX15" fmla="*/ 204787 w 266700"/>
                        <a:gd name="connsiteY15" fmla="*/ 742950 h 2076450"/>
                        <a:gd name="connsiteX16" fmla="*/ 2382 w 266700"/>
                        <a:gd name="connsiteY16" fmla="*/ 733425 h 2076450"/>
                        <a:gd name="connsiteX17" fmla="*/ 11906 w 266700"/>
                        <a:gd name="connsiteY17" fmla="*/ 971550 h 2076450"/>
                        <a:gd name="connsiteX18" fmla="*/ 200025 w 266700"/>
                        <a:gd name="connsiteY18" fmla="*/ 966788 h 2076450"/>
                        <a:gd name="connsiteX19" fmla="*/ 14287 w 266700"/>
                        <a:gd name="connsiteY19" fmla="*/ 962025 h 2076450"/>
                        <a:gd name="connsiteX20" fmla="*/ 19050 w 266700"/>
                        <a:gd name="connsiteY20" fmla="*/ 1090613 h 2076450"/>
                        <a:gd name="connsiteX21" fmla="*/ 176212 w 266700"/>
                        <a:gd name="connsiteY21" fmla="*/ 1095375 h 2076450"/>
                        <a:gd name="connsiteX22" fmla="*/ 171450 w 266700"/>
                        <a:gd name="connsiteY22" fmla="*/ 2057400 h 207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700" h="2076450">
                          <a:moveTo>
                            <a:pt x="266700" y="0"/>
                          </a:moveTo>
                          <a:lnTo>
                            <a:pt x="266700" y="2076450"/>
                          </a:lnTo>
                          <a:cubicBezTo>
                            <a:pt x="265112" y="1430338"/>
                            <a:pt x="265907" y="808038"/>
                            <a:pt x="264319" y="161926"/>
                          </a:cubicBezTo>
                          <a:cubicBezTo>
                            <a:pt x="248444" y="156369"/>
                            <a:pt x="206375" y="160338"/>
                            <a:pt x="164306" y="157163"/>
                          </a:cubicBezTo>
                          <a:lnTo>
                            <a:pt x="166688" y="2382"/>
                          </a:lnTo>
                          <a:cubicBezTo>
                            <a:pt x="165100" y="169070"/>
                            <a:pt x="163513" y="454819"/>
                            <a:pt x="161925" y="621507"/>
                          </a:cubicBezTo>
                          <a:lnTo>
                            <a:pt x="171450" y="290513"/>
                          </a:lnTo>
                          <a:lnTo>
                            <a:pt x="261937" y="295275"/>
                          </a:lnTo>
                          <a:lnTo>
                            <a:pt x="261937" y="435769"/>
                          </a:lnTo>
                          <a:lnTo>
                            <a:pt x="159543" y="428625"/>
                          </a:lnTo>
                          <a:lnTo>
                            <a:pt x="159543" y="623888"/>
                          </a:lnTo>
                          <a:lnTo>
                            <a:pt x="219075" y="623888"/>
                          </a:lnTo>
                          <a:lnTo>
                            <a:pt x="0" y="628650"/>
                          </a:lnTo>
                          <a:lnTo>
                            <a:pt x="14287" y="1090613"/>
                          </a:lnTo>
                          <a:lnTo>
                            <a:pt x="14287" y="738188"/>
                          </a:lnTo>
                          <a:lnTo>
                            <a:pt x="204787" y="742950"/>
                          </a:lnTo>
                          <a:lnTo>
                            <a:pt x="2382" y="733425"/>
                          </a:lnTo>
                          <a:cubicBezTo>
                            <a:pt x="3969" y="809625"/>
                            <a:pt x="10319" y="895350"/>
                            <a:pt x="11906" y="971550"/>
                          </a:cubicBezTo>
                          <a:lnTo>
                            <a:pt x="200025" y="966788"/>
                          </a:lnTo>
                          <a:lnTo>
                            <a:pt x="14287" y="962025"/>
                          </a:lnTo>
                          <a:lnTo>
                            <a:pt x="19050" y="1090613"/>
                          </a:lnTo>
                          <a:lnTo>
                            <a:pt x="176212" y="1095375"/>
                          </a:lnTo>
                          <a:cubicBezTo>
                            <a:pt x="174625" y="1416050"/>
                            <a:pt x="173037" y="1736725"/>
                            <a:pt x="171450" y="2057400"/>
                          </a:cubicBezTo>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3222625" y="3057525"/>
                      <a:ext cx="428625" cy="352425"/>
                    </a:xfrm>
                    <a:custGeom>
                      <a:avLst/>
                      <a:gdLst>
                        <a:gd name="connsiteX0" fmla="*/ 428625 w 428625"/>
                        <a:gd name="connsiteY0" fmla="*/ 22225 h 352425"/>
                        <a:gd name="connsiteX1" fmla="*/ 15875 w 428625"/>
                        <a:gd name="connsiteY1" fmla="*/ 0 h 352425"/>
                        <a:gd name="connsiteX2" fmla="*/ 0 w 428625"/>
                        <a:gd name="connsiteY2" fmla="*/ 346075 h 352425"/>
                        <a:gd name="connsiteX3" fmla="*/ 422275 w 428625"/>
                        <a:gd name="connsiteY3" fmla="*/ 352425 h 352425"/>
                        <a:gd name="connsiteX4" fmla="*/ 428625 w 428625"/>
                        <a:gd name="connsiteY4" fmla="*/ 22225 h 352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352425">
                          <a:moveTo>
                            <a:pt x="428625" y="22225"/>
                          </a:moveTo>
                          <a:lnTo>
                            <a:pt x="15875" y="0"/>
                          </a:lnTo>
                          <a:lnTo>
                            <a:pt x="0" y="346075"/>
                          </a:lnTo>
                          <a:lnTo>
                            <a:pt x="422275" y="352425"/>
                          </a:lnTo>
                          <a:lnTo>
                            <a:pt x="428625" y="22225"/>
                          </a:lnTo>
                          <a:close/>
                        </a:path>
                      </a:pathLst>
                    </a:custGeom>
                    <a:noFill/>
                    <a:ln>
                      <a:solidFill>
                        <a:srgbClr val="FEFF0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2" name="Text Box 13"/>
                <p:cNvSpPr txBox="1">
                  <a:spLocks noChangeArrowheads="1"/>
                </p:cNvSpPr>
                <p:nvPr/>
              </p:nvSpPr>
              <p:spPr bwMode="auto">
                <a:xfrm>
                  <a:off x="6795622" y="5844054"/>
                  <a:ext cx="1425711" cy="400110"/>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“Inner wall”</a:t>
                  </a:r>
                </a:p>
              </p:txBody>
            </p:sp>
            <p:sp>
              <p:nvSpPr>
                <p:cNvPr id="33" name="Line 6"/>
                <p:cNvSpPr>
                  <a:spLocks noChangeShapeType="1"/>
                </p:cNvSpPr>
                <p:nvPr/>
              </p:nvSpPr>
              <p:spPr bwMode="auto">
                <a:xfrm flipH="1">
                  <a:off x="6237507" y="6066762"/>
                  <a:ext cx="663111" cy="92867"/>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4" name="Text Box 13"/>
                <p:cNvSpPr txBox="1">
                  <a:spLocks noChangeArrowheads="1"/>
                </p:cNvSpPr>
                <p:nvPr/>
              </p:nvSpPr>
              <p:spPr bwMode="auto">
                <a:xfrm>
                  <a:off x="7284847" y="4261656"/>
                  <a:ext cx="1269578" cy="707886"/>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Casemate </a:t>
                  </a:r>
                </a:p>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wall</a:t>
                  </a:r>
                </a:p>
              </p:txBody>
            </p:sp>
            <p:sp>
              <p:nvSpPr>
                <p:cNvPr id="35" name="Line 6"/>
                <p:cNvSpPr>
                  <a:spLocks noChangeShapeType="1"/>
                </p:cNvSpPr>
                <p:nvPr/>
              </p:nvSpPr>
              <p:spPr bwMode="auto">
                <a:xfrm flipH="1">
                  <a:off x="6632334" y="4517022"/>
                  <a:ext cx="663111" cy="92867"/>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6" name="Text Box 13"/>
                <p:cNvSpPr txBox="1">
                  <a:spLocks noChangeArrowheads="1"/>
                </p:cNvSpPr>
                <p:nvPr/>
              </p:nvSpPr>
              <p:spPr bwMode="auto">
                <a:xfrm>
                  <a:off x="1661978" y="3707606"/>
                  <a:ext cx="1482202" cy="400110"/>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Royal palace</a:t>
                  </a:r>
                </a:p>
              </p:txBody>
            </p:sp>
            <p:sp>
              <p:nvSpPr>
                <p:cNvPr id="37" name="Line 6"/>
                <p:cNvSpPr>
                  <a:spLocks noChangeShapeType="1"/>
                </p:cNvSpPr>
                <p:nvPr/>
              </p:nvSpPr>
              <p:spPr bwMode="auto">
                <a:xfrm>
                  <a:off x="3091833" y="3907661"/>
                  <a:ext cx="559417" cy="57120"/>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38" name="Text Box 13"/>
                <p:cNvSpPr txBox="1">
                  <a:spLocks noChangeArrowheads="1"/>
                </p:cNvSpPr>
                <p:nvPr/>
              </p:nvSpPr>
              <p:spPr bwMode="auto">
                <a:xfrm>
                  <a:off x="4054183" y="4637485"/>
                  <a:ext cx="1389355" cy="707886"/>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“House of </a:t>
                  </a:r>
                </a:p>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the Ivories”</a:t>
                  </a:r>
                </a:p>
              </p:txBody>
            </p:sp>
            <p:sp>
              <p:nvSpPr>
                <p:cNvPr id="39" name="Line 6"/>
                <p:cNvSpPr>
                  <a:spLocks noChangeShapeType="1"/>
                </p:cNvSpPr>
                <p:nvPr/>
              </p:nvSpPr>
              <p:spPr bwMode="auto">
                <a:xfrm>
                  <a:off x="5256856" y="5269171"/>
                  <a:ext cx="396232" cy="245804"/>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0" name="Text Box 13"/>
                <p:cNvSpPr txBox="1">
                  <a:spLocks noChangeArrowheads="1"/>
                </p:cNvSpPr>
                <p:nvPr/>
              </p:nvSpPr>
              <p:spPr bwMode="auto">
                <a:xfrm>
                  <a:off x="3307951" y="1558788"/>
                  <a:ext cx="1492076" cy="707886"/>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“House of </a:t>
                  </a:r>
                </a:p>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the Ostraca”</a:t>
                  </a:r>
                </a:p>
              </p:txBody>
            </p:sp>
            <p:sp>
              <p:nvSpPr>
                <p:cNvPr id="41" name="Line 6"/>
                <p:cNvSpPr>
                  <a:spLocks noChangeShapeType="1"/>
                </p:cNvSpPr>
                <p:nvPr/>
              </p:nvSpPr>
              <p:spPr bwMode="auto">
                <a:xfrm>
                  <a:off x="4235053" y="2293403"/>
                  <a:ext cx="65210" cy="433128"/>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sp>
            <p:nvSpPr>
              <p:cNvPr id="42" name="Text Box 13"/>
              <p:cNvSpPr txBox="1">
                <a:spLocks noChangeArrowheads="1"/>
              </p:cNvSpPr>
              <p:nvPr/>
            </p:nvSpPr>
            <p:spPr bwMode="auto">
              <a:xfrm>
                <a:off x="1879380" y="2950339"/>
                <a:ext cx="819071" cy="400110"/>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Tower</a:t>
                </a:r>
              </a:p>
            </p:txBody>
          </p:sp>
          <p:sp>
            <p:nvSpPr>
              <p:cNvPr id="43" name="Line 6"/>
              <p:cNvSpPr>
                <a:spLocks noChangeShapeType="1"/>
              </p:cNvSpPr>
              <p:nvPr/>
            </p:nvSpPr>
            <p:spPr bwMode="auto">
              <a:xfrm>
                <a:off x="2698451" y="3171825"/>
                <a:ext cx="687687" cy="76200"/>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4" name="Text Box 13"/>
              <p:cNvSpPr txBox="1">
                <a:spLocks noChangeArrowheads="1"/>
              </p:cNvSpPr>
              <p:nvPr/>
            </p:nvSpPr>
            <p:spPr bwMode="auto">
              <a:xfrm>
                <a:off x="1484311" y="2212944"/>
                <a:ext cx="1317477" cy="400110"/>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Gate area?</a:t>
                </a:r>
              </a:p>
            </p:txBody>
          </p:sp>
          <p:sp>
            <p:nvSpPr>
              <p:cNvPr id="45" name="Line 6"/>
              <p:cNvSpPr>
                <a:spLocks noChangeShapeType="1"/>
              </p:cNvSpPr>
              <p:nvPr/>
            </p:nvSpPr>
            <p:spPr bwMode="auto">
              <a:xfrm>
                <a:off x="2815132" y="2471867"/>
                <a:ext cx="821037" cy="349914"/>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46" name="Text Box 13"/>
              <p:cNvSpPr txBox="1">
                <a:spLocks noChangeArrowheads="1"/>
              </p:cNvSpPr>
              <p:nvPr/>
            </p:nvSpPr>
            <p:spPr bwMode="auto">
              <a:xfrm>
                <a:off x="5019881" y="3880813"/>
                <a:ext cx="1235933" cy="707886"/>
              </a:xfrm>
              <a:prstGeom prst="rect">
                <a:avLst/>
              </a:prstGeom>
              <a:noFill/>
              <a:ln w="9525">
                <a:noFill/>
                <a:miter lim="800000"/>
                <a:headEnd/>
                <a:tailEnd/>
              </a:ln>
              <a:effectLst/>
            </p:spPr>
            <p:txBody>
              <a:bodyPr wrap="squar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Possible Temple</a:t>
                </a:r>
              </a:p>
            </p:txBody>
          </p:sp>
          <p:sp>
            <p:nvSpPr>
              <p:cNvPr id="47" name="Line 6"/>
              <p:cNvSpPr>
                <a:spLocks noChangeShapeType="1"/>
              </p:cNvSpPr>
              <p:nvPr/>
            </p:nvSpPr>
            <p:spPr bwMode="auto">
              <a:xfrm flipH="1">
                <a:off x="4800027" y="4093284"/>
                <a:ext cx="344660" cy="14432"/>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 name="Rounded Rectangle 5"/>
              <p:cNvSpPr/>
              <p:nvPr/>
            </p:nvSpPr>
            <p:spPr>
              <a:xfrm rot="195559">
                <a:off x="6194524" y="3537403"/>
                <a:ext cx="208402" cy="347531"/>
              </a:xfrm>
              <a:prstGeom prst="roundRect">
                <a:avLst/>
              </a:prstGeom>
              <a:solidFill>
                <a:srgbClr val="8DB4E3">
                  <a:alpha val="62745"/>
                </a:srgbClr>
              </a:solidFill>
              <a:ln>
                <a:solidFill>
                  <a:srgbClr val="FEFF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Box 13"/>
              <p:cNvSpPr txBox="1">
                <a:spLocks noChangeArrowheads="1"/>
              </p:cNvSpPr>
              <p:nvPr/>
            </p:nvSpPr>
            <p:spPr bwMode="auto">
              <a:xfrm>
                <a:off x="6697027" y="3194913"/>
                <a:ext cx="788590" cy="400110"/>
              </a:xfrm>
              <a:prstGeom prst="rect">
                <a:avLst/>
              </a:prstGeom>
              <a:noFill/>
              <a:ln w="9525">
                <a:noFill/>
                <a:miter lim="800000"/>
                <a:headEnd/>
                <a:tailEnd/>
              </a:ln>
              <a:effectLst/>
            </p:spPr>
            <p:txBody>
              <a:bodyPr wrap="squar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Pool</a:t>
                </a:r>
              </a:p>
            </p:txBody>
          </p:sp>
          <p:sp>
            <p:nvSpPr>
              <p:cNvPr id="49" name="Line 6"/>
              <p:cNvSpPr>
                <a:spLocks noChangeShapeType="1"/>
              </p:cNvSpPr>
              <p:nvPr/>
            </p:nvSpPr>
            <p:spPr bwMode="auto">
              <a:xfrm flipH="1">
                <a:off x="6355749" y="3429001"/>
                <a:ext cx="439872" cy="218128"/>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sp>
          <p:nvSpPr>
            <p:cNvPr id="50" name="Text Box 13"/>
            <p:cNvSpPr txBox="1">
              <a:spLocks noChangeArrowheads="1"/>
            </p:cNvSpPr>
            <p:nvPr/>
          </p:nvSpPr>
          <p:spPr bwMode="auto">
            <a:xfrm>
              <a:off x="1592267" y="4054780"/>
              <a:ext cx="1545423" cy="400110"/>
            </a:xfrm>
            <a:prstGeom prst="rect">
              <a:avLst/>
            </a:prstGeom>
            <a:noFill/>
            <a:ln w="9525">
              <a:noFill/>
              <a:miter lim="800000"/>
              <a:headEnd/>
              <a:tailEnd/>
            </a:ln>
            <a:effectLst/>
          </p:spPr>
          <p:txBody>
            <a:bodyPr wrap="none">
              <a:prstTxWarp prst="textNoShape">
                <a:avLst/>
              </a:prstTxWarp>
              <a:spAutoFit/>
            </a:bodyPr>
            <a:lstStyle/>
            <a:p>
              <a:pPr algn="ctr" fontAlgn="auto">
                <a:spcBef>
                  <a:spcPts val="0"/>
                </a:spcBef>
                <a:spcAft>
                  <a:spcPts val="0"/>
                </a:spcAft>
              </a:pPr>
              <a:r>
                <a:rPr lang="en-US" sz="2000" dirty="0">
                  <a:solidFill>
                    <a:prstClr val="white"/>
                  </a:solidFill>
                  <a:effectLst>
                    <a:glow rad="76200">
                      <a:prstClr val="black">
                        <a:alpha val="60000"/>
                      </a:prstClr>
                    </a:glow>
                  </a:effectLst>
                  <a:latin typeface="Calibri" pitchFamily="34" charset="0"/>
                  <a:cs typeface="Calibri" pitchFamily="34" charset="0"/>
                </a:rPr>
                <a:t>Throne room</a:t>
              </a:r>
            </a:p>
          </p:txBody>
        </p:sp>
        <p:sp>
          <p:nvSpPr>
            <p:cNvPr id="51" name="Line 6"/>
            <p:cNvSpPr>
              <a:spLocks noChangeShapeType="1"/>
            </p:cNvSpPr>
            <p:nvPr/>
          </p:nvSpPr>
          <p:spPr bwMode="auto">
            <a:xfrm flipV="1">
              <a:off x="3091833" y="4033598"/>
              <a:ext cx="1076307" cy="228057"/>
            </a:xfrm>
            <a:prstGeom prst="line">
              <a:avLst/>
            </a:prstGeom>
            <a:noFill/>
            <a:ln w="22225" cap="flat" cmpd="sng" algn="ctr">
              <a:solidFill>
                <a:sysClr val="window" lastClr="FFFFFF"/>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pic>
        <p:nvPicPr>
          <p:cNvPr id="10242" name="Picture 2" descr="C:\Users\Kris\Downloads\Samaria palac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Samaria acropolis excavations (aerial view from the east)</a:t>
            </a:r>
          </a:p>
        </p:txBody>
      </p:sp>
      <p:sp>
        <p:nvSpPr>
          <p:cNvPr id="3" name="Text Placeholder 2"/>
          <p:cNvSpPr>
            <a:spLocks noGrp="1"/>
          </p:cNvSpPr>
          <p:nvPr>
            <p:ph type="body" sz="quarter" idx="12"/>
          </p:nvPr>
        </p:nvSpPr>
        <p:spPr/>
        <p:txBody>
          <a:bodyPr/>
          <a:lstStyle/>
          <a:p>
            <a:r>
              <a:rPr lang="en-US" dirty="0"/>
              <a:t>3:15</a:t>
            </a:r>
          </a:p>
        </p:txBody>
      </p:sp>
      <p:sp>
        <p:nvSpPr>
          <p:cNvPr id="4" name="Title 3"/>
          <p:cNvSpPr>
            <a:spLocks noGrp="1"/>
          </p:cNvSpPr>
          <p:nvPr>
            <p:ph type="title"/>
          </p:nvPr>
        </p:nvSpPr>
        <p:spPr/>
        <p:txBody>
          <a:bodyPr/>
          <a:lstStyle/>
          <a:p>
            <a:r>
              <a:rPr lang="en-US" dirty="0"/>
              <a:t>I will demolish the winter house along with the summer house</a:t>
            </a:r>
          </a:p>
        </p:txBody>
      </p:sp>
    </p:spTree>
    <p:extLst>
      <p:ext uri="{BB962C8B-B14F-4D97-AF65-F5344CB8AC3E}">
        <p14:creationId xmlns:p14="http://schemas.microsoft.com/office/powerpoint/2010/main" val="28825720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l Jezreel aerial from west, tb121704015.jpg"/>
          <p:cNvPicPr>
            <a:picLocks noChangeAspect="1"/>
          </p:cNvPicPr>
          <p:nvPr/>
        </p:nvPicPr>
        <p:blipFill rotWithShape="1">
          <a:blip r:embed="rId3">
            <a:extLst>
              <a:ext uri="{28A0092B-C50C-407E-A947-70E740481C1C}">
                <a14:useLocalDpi xmlns:a14="http://schemas.microsoft.com/office/drawing/2010/main" val="0"/>
              </a:ext>
            </a:extLst>
          </a:blip>
          <a:srcRect l="1131"/>
          <a:stretch/>
        </p:blipFill>
        <p:spPr>
          <a:xfrm>
            <a:off x="0" y="369332"/>
            <a:ext cx="9144000" cy="6150340"/>
          </a:xfrm>
          <a:prstGeom prst="rect">
            <a:avLst/>
          </a:prstGeom>
        </p:spPr>
      </p:pic>
      <p:sp>
        <p:nvSpPr>
          <p:cNvPr id="2" name="Text Placeholder 1"/>
          <p:cNvSpPr>
            <a:spLocks noGrp="1"/>
          </p:cNvSpPr>
          <p:nvPr>
            <p:ph type="body" sz="quarter" idx="10"/>
          </p:nvPr>
        </p:nvSpPr>
        <p:spPr/>
        <p:txBody>
          <a:bodyPr/>
          <a:lstStyle/>
          <a:p>
            <a:r>
              <a:rPr lang="en-US" dirty="0"/>
              <a:t>Tel Jezreel (aerial view from the west)</a:t>
            </a:r>
          </a:p>
        </p:txBody>
      </p:sp>
      <p:sp>
        <p:nvSpPr>
          <p:cNvPr id="3" name="Text Placeholder 2"/>
          <p:cNvSpPr>
            <a:spLocks noGrp="1"/>
          </p:cNvSpPr>
          <p:nvPr>
            <p:ph type="body" sz="quarter" idx="12"/>
          </p:nvPr>
        </p:nvSpPr>
        <p:spPr/>
        <p:txBody>
          <a:bodyPr/>
          <a:lstStyle/>
          <a:p>
            <a:r>
              <a:rPr lang="en-US" dirty="0"/>
              <a:t>3:15</a:t>
            </a:r>
          </a:p>
        </p:txBody>
      </p:sp>
      <p:sp>
        <p:nvSpPr>
          <p:cNvPr id="4" name="Title 3"/>
          <p:cNvSpPr>
            <a:spLocks noGrp="1"/>
          </p:cNvSpPr>
          <p:nvPr>
            <p:ph type="title"/>
          </p:nvPr>
        </p:nvSpPr>
        <p:spPr/>
        <p:txBody>
          <a:bodyPr/>
          <a:lstStyle/>
          <a:p>
            <a:r>
              <a:rPr lang="en-US" dirty="0"/>
              <a:t>I will demolish the winter house along with the summer house</a:t>
            </a:r>
          </a:p>
        </p:txBody>
      </p:sp>
    </p:spTree>
    <p:extLst>
      <p:ext uri="{BB962C8B-B14F-4D97-AF65-F5344CB8AC3E}">
        <p14:creationId xmlns:p14="http://schemas.microsoft.com/office/powerpoint/2010/main" val="9688790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l Jezreel aerial from west, tb121704015.jpg"/>
          <p:cNvPicPr>
            <a:picLocks noChangeAspect="1"/>
          </p:cNvPicPr>
          <p:nvPr/>
        </p:nvPicPr>
        <p:blipFill rotWithShape="1">
          <a:blip r:embed="rId3">
            <a:extLst>
              <a:ext uri="{28A0092B-C50C-407E-A947-70E740481C1C}">
                <a14:useLocalDpi xmlns:a14="http://schemas.microsoft.com/office/drawing/2010/main" val="0"/>
              </a:ext>
            </a:extLst>
          </a:blip>
          <a:srcRect l="1131"/>
          <a:stretch/>
        </p:blipFill>
        <p:spPr>
          <a:xfrm>
            <a:off x="0" y="369332"/>
            <a:ext cx="9144000" cy="6150340"/>
          </a:xfrm>
          <a:prstGeom prst="rect">
            <a:avLst/>
          </a:prstGeom>
        </p:spPr>
      </p:pic>
      <p:sp>
        <p:nvSpPr>
          <p:cNvPr id="2" name="Text Placeholder 1"/>
          <p:cNvSpPr>
            <a:spLocks noGrp="1"/>
          </p:cNvSpPr>
          <p:nvPr>
            <p:ph type="body" sz="quarter" idx="10"/>
          </p:nvPr>
        </p:nvSpPr>
        <p:spPr/>
        <p:txBody>
          <a:bodyPr/>
          <a:lstStyle/>
          <a:p>
            <a:r>
              <a:rPr lang="en-US" dirty="0"/>
              <a:t>Tel Jezreel (aerial view from the west)</a:t>
            </a:r>
          </a:p>
        </p:txBody>
      </p:sp>
      <p:sp>
        <p:nvSpPr>
          <p:cNvPr id="3" name="Text Placeholder 2"/>
          <p:cNvSpPr>
            <a:spLocks noGrp="1"/>
          </p:cNvSpPr>
          <p:nvPr>
            <p:ph type="body" sz="quarter" idx="12"/>
          </p:nvPr>
        </p:nvSpPr>
        <p:spPr/>
        <p:txBody>
          <a:bodyPr/>
          <a:lstStyle/>
          <a:p>
            <a:r>
              <a:rPr lang="en-US" dirty="0"/>
              <a:t>3:15</a:t>
            </a:r>
          </a:p>
        </p:txBody>
      </p:sp>
      <p:sp>
        <p:nvSpPr>
          <p:cNvPr id="4" name="Title 3"/>
          <p:cNvSpPr>
            <a:spLocks noGrp="1"/>
          </p:cNvSpPr>
          <p:nvPr>
            <p:ph type="title"/>
          </p:nvPr>
        </p:nvSpPr>
        <p:spPr/>
        <p:txBody>
          <a:bodyPr/>
          <a:lstStyle/>
          <a:p>
            <a:r>
              <a:rPr lang="en-US" dirty="0"/>
              <a:t>I will demolish the winter house along with the summer house</a:t>
            </a:r>
          </a:p>
        </p:txBody>
      </p:sp>
      <p:sp>
        <p:nvSpPr>
          <p:cNvPr id="12" name="Text Box 15"/>
          <p:cNvSpPr txBox="1">
            <a:spLocks noChangeArrowheads="1"/>
          </p:cNvSpPr>
          <p:nvPr/>
        </p:nvSpPr>
        <p:spPr bwMode="auto">
          <a:xfrm>
            <a:off x="7619524" y="1524000"/>
            <a:ext cx="1285929"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Mt. </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Gilboa</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3" name="Oval 12"/>
          <p:cNvSpPr/>
          <p:nvPr/>
        </p:nvSpPr>
        <p:spPr>
          <a:xfrm>
            <a:off x="3505200" y="3200400"/>
            <a:ext cx="1981200" cy="1066800"/>
          </a:xfrm>
          <a:prstGeom prst="ellips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14" name="Text Box 15"/>
          <p:cNvSpPr txBox="1">
            <a:spLocks noChangeArrowheads="1"/>
          </p:cNvSpPr>
          <p:nvPr/>
        </p:nvSpPr>
        <p:spPr bwMode="auto">
          <a:xfrm>
            <a:off x="3505200" y="2819400"/>
            <a:ext cx="1242840"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Tel </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Jezreel</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5" name="Text Box 15"/>
          <p:cNvSpPr txBox="1">
            <a:spLocks noChangeArrowheads="1"/>
          </p:cNvSpPr>
          <p:nvPr/>
        </p:nvSpPr>
        <p:spPr bwMode="auto">
          <a:xfrm>
            <a:off x="3846033" y="1920438"/>
            <a:ext cx="1200072"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Ein</a:t>
            </a: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 </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Harod</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6" name="Line 9"/>
          <p:cNvSpPr>
            <a:spLocks noChangeShapeType="1"/>
          </p:cNvSpPr>
          <p:nvPr/>
        </p:nvSpPr>
        <p:spPr bwMode="auto">
          <a:xfrm>
            <a:off x="5105400" y="2286000"/>
            <a:ext cx="304800" cy="3048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a typeface="+mn-ea"/>
              <a:cs typeface="Calibri" pitchFamily="34" charset="0"/>
            </a:endParaRPr>
          </a:p>
        </p:txBody>
      </p:sp>
    </p:spTree>
    <p:extLst>
      <p:ext uri="{BB962C8B-B14F-4D97-AF65-F5344CB8AC3E}">
        <p14:creationId xmlns:p14="http://schemas.microsoft.com/office/powerpoint/2010/main" val="40704347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5ACF2-9A3C-6B71-B3F6-CD08FB8275A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FA52465-8E9E-ED14-484E-CBA0B03D0B5F}"/>
              </a:ext>
            </a:extLst>
          </p:cNvPr>
          <p:cNvPicPr>
            <a:picLocks noChangeAspect="1"/>
          </p:cNvPicPr>
          <p:nvPr/>
        </p:nvPicPr>
        <p:blipFill>
          <a:blip r:embed="rId3">
            <a:extLst>
              <a:ext uri="{28A0092B-C50C-407E-A947-70E740481C1C}">
                <a14:useLocalDpi xmlns:a14="http://schemas.microsoft.com/office/drawing/2010/main" val="0"/>
              </a:ext>
            </a:extLst>
          </a:blip>
          <a:srcRect b="3320"/>
          <a:stretch>
            <a:fillRect/>
          </a:stretch>
        </p:blipFill>
        <p:spPr>
          <a:xfrm>
            <a:off x="0" y="48768"/>
            <a:ext cx="9144000" cy="6656832"/>
          </a:xfrm>
          <a:prstGeom prst="rect">
            <a:avLst/>
          </a:prstGeom>
        </p:spPr>
      </p:pic>
      <p:sp>
        <p:nvSpPr>
          <p:cNvPr id="2" name="Text Placeholder 1">
            <a:extLst>
              <a:ext uri="{FF2B5EF4-FFF2-40B4-BE49-F238E27FC236}">
                <a16:creationId xmlns:a16="http://schemas.microsoft.com/office/drawing/2014/main" id="{25CAC272-3999-2B47-40BF-54CFD2DCFC98}"/>
              </a:ext>
            </a:extLst>
          </p:cNvPr>
          <p:cNvSpPr>
            <a:spLocks noGrp="1"/>
          </p:cNvSpPr>
          <p:nvPr>
            <p:ph type="body" sz="quarter" idx="10"/>
          </p:nvPr>
        </p:nvSpPr>
        <p:spPr/>
        <p:txBody>
          <a:bodyPr/>
          <a:lstStyle/>
          <a:p>
            <a:r>
              <a:rPr lang="en-US" dirty="0"/>
              <a:t>Iron Age remains at Tel Rehov (from the west)</a:t>
            </a:r>
          </a:p>
        </p:txBody>
      </p:sp>
      <p:sp>
        <p:nvSpPr>
          <p:cNvPr id="3" name="Text Placeholder 2">
            <a:extLst>
              <a:ext uri="{FF2B5EF4-FFF2-40B4-BE49-F238E27FC236}">
                <a16:creationId xmlns:a16="http://schemas.microsoft.com/office/drawing/2014/main" id="{BF85F0C3-2D8E-1910-7DA3-A10D5BB38B5E}"/>
              </a:ext>
            </a:extLst>
          </p:cNvPr>
          <p:cNvSpPr>
            <a:spLocks noGrp="1"/>
          </p:cNvSpPr>
          <p:nvPr>
            <p:ph type="body" sz="quarter" idx="12"/>
          </p:nvPr>
        </p:nvSpPr>
        <p:spPr/>
        <p:txBody>
          <a:bodyPr/>
          <a:lstStyle/>
          <a:p>
            <a:r>
              <a:rPr lang="en-US" dirty="0"/>
              <a:t>3:15</a:t>
            </a:r>
          </a:p>
        </p:txBody>
      </p:sp>
      <p:sp>
        <p:nvSpPr>
          <p:cNvPr id="4" name="Title 3">
            <a:extLst>
              <a:ext uri="{FF2B5EF4-FFF2-40B4-BE49-F238E27FC236}">
                <a16:creationId xmlns:a16="http://schemas.microsoft.com/office/drawing/2014/main" id="{107347AE-2828-5EEA-8515-C00B94196C93}"/>
              </a:ext>
            </a:extLst>
          </p:cNvPr>
          <p:cNvSpPr>
            <a:spLocks noGrp="1"/>
          </p:cNvSpPr>
          <p:nvPr>
            <p:ph type="title"/>
          </p:nvPr>
        </p:nvSpPr>
        <p:spPr/>
        <p:txBody>
          <a:bodyPr/>
          <a:lstStyle/>
          <a:p>
            <a:r>
              <a:rPr lang="en-US" dirty="0"/>
              <a:t>I will demolish the winter house along with the summer house</a:t>
            </a:r>
          </a:p>
        </p:txBody>
      </p:sp>
    </p:spTree>
    <p:extLst>
      <p:ext uri="{BB962C8B-B14F-4D97-AF65-F5344CB8AC3E}">
        <p14:creationId xmlns:p14="http://schemas.microsoft.com/office/powerpoint/2010/main" val="275835353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AF41A-7AA8-D191-4F8D-8E916A02A0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C11709-09B3-9C7C-6AC7-71A27D324FE9}"/>
              </a:ext>
            </a:extLst>
          </p:cNvPr>
          <p:cNvSpPr>
            <a:spLocks noGrp="1"/>
          </p:cNvSpPr>
          <p:nvPr>
            <p:ph type="body" sz="quarter" idx="10"/>
          </p:nvPr>
        </p:nvSpPr>
        <p:spPr/>
        <p:txBody>
          <a:bodyPr/>
          <a:lstStyle/>
          <a:p>
            <a:r>
              <a:rPr lang="en-US" dirty="0"/>
              <a:t>Herodian winter palace along Wadi </a:t>
            </a:r>
            <a:r>
              <a:rPr lang="en-US" dirty="0" err="1"/>
              <a:t>Qilt</a:t>
            </a:r>
            <a:r>
              <a:rPr lang="en-US" dirty="0"/>
              <a:t>, Jericho</a:t>
            </a:r>
          </a:p>
        </p:txBody>
      </p:sp>
      <p:sp>
        <p:nvSpPr>
          <p:cNvPr id="3" name="Text Placeholder 2">
            <a:extLst>
              <a:ext uri="{FF2B5EF4-FFF2-40B4-BE49-F238E27FC236}">
                <a16:creationId xmlns:a16="http://schemas.microsoft.com/office/drawing/2014/main" id="{BF71B229-A8D6-637D-3B55-E505F652FCC5}"/>
              </a:ext>
            </a:extLst>
          </p:cNvPr>
          <p:cNvSpPr>
            <a:spLocks noGrp="1"/>
          </p:cNvSpPr>
          <p:nvPr>
            <p:ph type="body" sz="quarter" idx="12"/>
          </p:nvPr>
        </p:nvSpPr>
        <p:spPr/>
        <p:txBody>
          <a:bodyPr/>
          <a:lstStyle/>
          <a:p>
            <a:r>
              <a:rPr lang="en-US" dirty="0"/>
              <a:t>3:15</a:t>
            </a:r>
          </a:p>
        </p:txBody>
      </p:sp>
      <p:sp>
        <p:nvSpPr>
          <p:cNvPr id="4" name="Title 3">
            <a:extLst>
              <a:ext uri="{FF2B5EF4-FFF2-40B4-BE49-F238E27FC236}">
                <a16:creationId xmlns:a16="http://schemas.microsoft.com/office/drawing/2014/main" id="{DB0AE884-6343-93D0-31FC-03996CD560D5}"/>
              </a:ext>
            </a:extLst>
          </p:cNvPr>
          <p:cNvSpPr>
            <a:spLocks noGrp="1"/>
          </p:cNvSpPr>
          <p:nvPr>
            <p:ph type="title"/>
          </p:nvPr>
        </p:nvSpPr>
        <p:spPr/>
        <p:txBody>
          <a:bodyPr/>
          <a:lstStyle/>
          <a:p>
            <a:r>
              <a:rPr lang="en-US" dirty="0"/>
              <a:t>I will demolish the winter house along with the summer house</a:t>
            </a:r>
          </a:p>
        </p:txBody>
      </p:sp>
      <p:pic>
        <p:nvPicPr>
          <p:cNvPr id="6" name="Picture 5">
            <a:extLst>
              <a:ext uri="{FF2B5EF4-FFF2-40B4-BE49-F238E27FC236}">
                <a16:creationId xmlns:a16="http://schemas.microsoft.com/office/drawing/2014/main" id="{63A15657-1BA0-F989-9140-1A9241D9975B}"/>
              </a:ext>
            </a:extLst>
          </p:cNvPr>
          <p:cNvPicPr>
            <a:picLocks noChangeAspect="1"/>
          </p:cNvPicPr>
          <p:nvPr/>
        </p:nvPicPr>
        <p:blipFill>
          <a:blip r:embed="rId3">
            <a:extLst>
              <a:ext uri="{28A0092B-C50C-407E-A947-70E740481C1C}">
                <a14:useLocalDpi xmlns:a14="http://schemas.microsoft.com/office/drawing/2010/main" val="0"/>
              </a:ext>
            </a:extLst>
          </a:blip>
          <a:srcRect l="685"/>
          <a:stretch>
            <a:fillRect/>
          </a:stretch>
        </p:blipFill>
        <p:spPr>
          <a:xfrm>
            <a:off x="0" y="369332"/>
            <a:ext cx="9144000" cy="6150340"/>
          </a:xfrm>
          <a:prstGeom prst="rect">
            <a:avLst/>
          </a:prstGeom>
        </p:spPr>
      </p:pic>
    </p:spTree>
    <p:extLst>
      <p:ext uri="{BB962C8B-B14F-4D97-AF65-F5344CB8AC3E}">
        <p14:creationId xmlns:p14="http://schemas.microsoft.com/office/powerpoint/2010/main" val="7680983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Ivory furniture inlay, from Samaria, 9th–8th centuries BC</a:t>
            </a:r>
          </a:p>
        </p:txBody>
      </p:sp>
      <p:sp>
        <p:nvSpPr>
          <p:cNvPr id="4" name="Text Placeholder 3"/>
          <p:cNvSpPr>
            <a:spLocks noGrp="1"/>
          </p:cNvSpPr>
          <p:nvPr>
            <p:ph type="body" sz="quarter" idx="12"/>
          </p:nvPr>
        </p:nvSpPr>
        <p:spPr/>
        <p:txBody>
          <a:bodyPr/>
          <a:lstStyle/>
          <a:p>
            <a:r>
              <a:rPr lang="en-US" dirty="0"/>
              <a:t>3:15</a:t>
            </a:r>
          </a:p>
        </p:txBody>
      </p:sp>
      <p:sp>
        <p:nvSpPr>
          <p:cNvPr id="2" name="Title 1"/>
          <p:cNvSpPr>
            <a:spLocks noGrp="1"/>
          </p:cNvSpPr>
          <p:nvPr>
            <p:ph type="title"/>
          </p:nvPr>
        </p:nvSpPr>
        <p:spPr/>
        <p:txBody>
          <a:bodyPr/>
          <a:lstStyle/>
          <a:p>
            <a:r>
              <a:rPr lang="en-US" dirty="0"/>
              <a:t>The houses of ivory will also be destroyed</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6528" t="28065" r="24551" b="28181"/>
          <a:stretch/>
        </p:blipFill>
        <p:spPr>
          <a:xfrm>
            <a:off x="0" y="365760"/>
            <a:ext cx="9144000" cy="6153686"/>
          </a:xfrm>
          <a:prstGeom prst="rect">
            <a:avLst/>
          </a:prstGeom>
        </p:spPr>
      </p:pic>
    </p:spTree>
    <p:extLst>
      <p:ext uri="{BB962C8B-B14F-4D97-AF65-F5344CB8AC3E}">
        <p14:creationId xmlns:p14="http://schemas.microsoft.com/office/powerpoint/2010/main" val="6604513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Kris\Downloads\1280px-Furniture_Inlays,_9th-8th_Century_BC_(43218922881).jpg"/>
          <p:cNvPicPr>
            <a:picLocks noChangeAspect="1" noChangeArrowheads="1"/>
          </p:cNvPicPr>
          <p:nvPr/>
        </p:nvPicPr>
        <p:blipFill rotWithShape="1">
          <a:blip r:embed="rId3">
            <a:extLst>
              <a:ext uri="{28A0092B-C50C-407E-A947-70E740481C1C}">
                <a14:useLocalDpi xmlns:a14="http://schemas.microsoft.com/office/drawing/2010/main" val="0"/>
              </a:ext>
            </a:extLst>
          </a:blip>
          <a:srcRect l="614" r="1119"/>
          <a:stretch/>
        </p:blipFill>
        <p:spPr bwMode="auto">
          <a:xfrm>
            <a:off x="0" y="369331"/>
            <a:ext cx="9144000" cy="615034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Ivory furniture inlays in high relief, from Samaria, 9th‒8th centuries BC</a:t>
            </a:r>
          </a:p>
        </p:txBody>
      </p:sp>
      <p:sp>
        <p:nvSpPr>
          <p:cNvPr id="3" name="Text Placeholder 2"/>
          <p:cNvSpPr>
            <a:spLocks noGrp="1"/>
          </p:cNvSpPr>
          <p:nvPr>
            <p:ph type="body" sz="quarter" idx="12"/>
          </p:nvPr>
        </p:nvSpPr>
        <p:spPr/>
        <p:txBody>
          <a:bodyPr/>
          <a:lstStyle/>
          <a:p>
            <a:r>
              <a:rPr lang="en-US" dirty="0"/>
              <a:t>3:15</a:t>
            </a:r>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192202056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Kris\Documents\Bolen\03 Museums 2014\Israel Museums\Israel Museum\Iron Age\Samaria ivories, tb0320142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6241"/>
            <a:ext cx="9144001" cy="660551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Ivory furniture inlays, from Samaria, 9th‒8th centuries BC</a:t>
            </a:r>
          </a:p>
        </p:txBody>
      </p:sp>
      <p:sp>
        <p:nvSpPr>
          <p:cNvPr id="3" name="Text Placeholder 2"/>
          <p:cNvSpPr>
            <a:spLocks noGrp="1"/>
          </p:cNvSpPr>
          <p:nvPr>
            <p:ph type="body" sz="quarter" idx="12"/>
          </p:nvPr>
        </p:nvSpPr>
        <p:spPr/>
        <p:txBody>
          <a:bodyPr/>
          <a:lstStyle/>
          <a:p>
            <a:r>
              <a:rPr lang="en-US" dirty="0"/>
              <a:t>3:15</a:t>
            </a:r>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4010677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Plain of er-Raha, at the base of Jebel Musa, traditional Mount Sinai (from the west)</a:t>
            </a:r>
          </a:p>
        </p:txBody>
      </p:sp>
      <p:sp>
        <p:nvSpPr>
          <p:cNvPr id="3" name="Text Placeholder 2"/>
          <p:cNvSpPr>
            <a:spLocks noGrp="1"/>
          </p:cNvSpPr>
          <p:nvPr>
            <p:ph type="body" sz="quarter" idx="12"/>
          </p:nvPr>
        </p:nvSpPr>
        <p:spPr/>
        <p:txBody>
          <a:bodyPr/>
          <a:lstStyle/>
          <a:p>
            <a:r>
              <a:rPr lang="en-US" dirty="0"/>
              <a:t>3:2</a:t>
            </a:r>
          </a:p>
        </p:txBody>
      </p:sp>
      <p:sp>
        <p:nvSpPr>
          <p:cNvPr id="4" name="Title 3"/>
          <p:cNvSpPr>
            <a:spLocks noGrp="1"/>
          </p:cNvSpPr>
          <p:nvPr>
            <p:ph type="title"/>
          </p:nvPr>
        </p:nvSpPr>
        <p:spPr/>
        <p:txBody>
          <a:bodyPr/>
          <a:lstStyle/>
          <a:p>
            <a:r>
              <a:rPr lang="en-US" dirty="0"/>
              <a:t>You alone I have chosen from all the families of the earth</a:t>
            </a:r>
          </a:p>
        </p:txBody>
      </p:sp>
      <p:pic>
        <p:nvPicPr>
          <p:cNvPr id="6" name="Picture 5" descr="Plain of er-Raha from west, tb06190578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80760"/>
          </a:xfrm>
          <a:prstGeom prst="rect">
            <a:avLst/>
          </a:prstGeom>
        </p:spPr>
      </p:pic>
    </p:spTree>
    <p:extLst>
      <p:ext uri="{BB962C8B-B14F-4D97-AF65-F5344CB8AC3E}">
        <p14:creationId xmlns:p14="http://schemas.microsoft.com/office/powerpoint/2010/main" val="20391729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5332C0-33C8-407B-E5A6-9B562F2D1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
            <a:ext cx="9144000" cy="6370320"/>
          </a:xfrm>
          <a:prstGeom prst="rect">
            <a:avLst/>
          </a:prstGeom>
        </p:spPr>
      </p:pic>
      <p:sp>
        <p:nvSpPr>
          <p:cNvPr id="2" name="Text Placeholder 1"/>
          <p:cNvSpPr>
            <a:spLocks noGrp="1"/>
          </p:cNvSpPr>
          <p:nvPr>
            <p:ph type="body" sz="quarter" idx="10"/>
          </p:nvPr>
        </p:nvSpPr>
        <p:spPr/>
        <p:txBody>
          <a:bodyPr/>
          <a:lstStyle/>
          <a:p>
            <a:r>
              <a:rPr lang="en-US" dirty="0"/>
              <a:t>Ivory furniture inlays, from Samaria, 9th‒8th centuries BC</a:t>
            </a:r>
          </a:p>
        </p:txBody>
      </p:sp>
      <p:sp>
        <p:nvSpPr>
          <p:cNvPr id="3" name="Text Placeholder 2"/>
          <p:cNvSpPr>
            <a:spLocks noGrp="1"/>
          </p:cNvSpPr>
          <p:nvPr>
            <p:ph type="body" sz="quarter" idx="12"/>
          </p:nvPr>
        </p:nvSpPr>
        <p:spPr/>
        <p:txBody>
          <a:bodyPr/>
          <a:lstStyle/>
          <a:p>
            <a:r>
              <a:rPr lang="ru-RU" dirty="0"/>
              <a:t>3:15</a:t>
            </a:r>
            <a:endParaRPr lang="en-US" dirty="0"/>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3849122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798295-E3CB-0C1E-9ED4-9D5196031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590"/>
            <a:ext cx="9144000" cy="6560820"/>
          </a:xfrm>
          <a:prstGeom prst="rect">
            <a:avLst/>
          </a:prstGeom>
        </p:spPr>
      </p:pic>
      <p:sp>
        <p:nvSpPr>
          <p:cNvPr id="2" name="Text Placeholder 1"/>
          <p:cNvSpPr>
            <a:spLocks noGrp="1"/>
          </p:cNvSpPr>
          <p:nvPr>
            <p:ph type="body" sz="quarter" idx="10"/>
          </p:nvPr>
        </p:nvSpPr>
        <p:spPr/>
        <p:txBody>
          <a:bodyPr/>
          <a:lstStyle/>
          <a:p>
            <a:r>
              <a:rPr lang="en-US" dirty="0"/>
              <a:t>Ivory furniture inlay, from Samaria, 9th‒8th centuries BC</a:t>
            </a:r>
          </a:p>
        </p:txBody>
      </p:sp>
      <p:sp>
        <p:nvSpPr>
          <p:cNvPr id="3" name="Text Placeholder 2"/>
          <p:cNvSpPr>
            <a:spLocks noGrp="1"/>
          </p:cNvSpPr>
          <p:nvPr>
            <p:ph type="body" sz="quarter" idx="12"/>
          </p:nvPr>
        </p:nvSpPr>
        <p:spPr/>
        <p:txBody>
          <a:bodyPr/>
          <a:lstStyle/>
          <a:p>
            <a:r>
              <a:rPr lang="ru-RU" dirty="0"/>
              <a:t>3:15</a:t>
            </a:r>
            <a:endParaRPr lang="en-US" dirty="0"/>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37768320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F70E9B-426B-8038-4A35-A929A1304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770"/>
            <a:ext cx="9144000" cy="6728460"/>
          </a:xfrm>
          <a:prstGeom prst="rect">
            <a:avLst/>
          </a:prstGeom>
        </p:spPr>
      </p:pic>
      <p:sp>
        <p:nvSpPr>
          <p:cNvPr id="2" name="Text Placeholder 1"/>
          <p:cNvSpPr>
            <a:spLocks noGrp="1"/>
          </p:cNvSpPr>
          <p:nvPr>
            <p:ph type="body" sz="quarter" idx="10"/>
          </p:nvPr>
        </p:nvSpPr>
        <p:spPr/>
        <p:txBody>
          <a:bodyPr/>
          <a:lstStyle/>
          <a:p>
            <a:r>
              <a:rPr lang="en-US" dirty="0"/>
              <a:t>Ivory furniture inlay, from Samaria, 9th‒8th centuries BC</a:t>
            </a:r>
          </a:p>
        </p:txBody>
      </p:sp>
      <p:sp>
        <p:nvSpPr>
          <p:cNvPr id="3" name="Text Placeholder 2"/>
          <p:cNvSpPr>
            <a:spLocks noGrp="1"/>
          </p:cNvSpPr>
          <p:nvPr>
            <p:ph type="body" sz="quarter" idx="12"/>
          </p:nvPr>
        </p:nvSpPr>
        <p:spPr/>
        <p:txBody>
          <a:bodyPr/>
          <a:lstStyle/>
          <a:p>
            <a:r>
              <a:rPr lang="ru-RU" dirty="0"/>
              <a:t>3:15</a:t>
            </a:r>
            <a:endParaRPr lang="en-US" dirty="0"/>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332011824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Kris\Documents\Bolen\03 Museums 2014\Israel Museums\Israel Museum\Iron Age\Samaria ivories, tb03201428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148" y="114300"/>
            <a:ext cx="8731704" cy="651967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Ivory furniture inlays, from Samaria, 9th‒8th centuries BC</a:t>
            </a:r>
          </a:p>
        </p:txBody>
      </p:sp>
      <p:sp>
        <p:nvSpPr>
          <p:cNvPr id="3" name="Text Placeholder 2"/>
          <p:cNvSpPr>
            <a:spLocks noGrp="1"/>
          </p:cNvSpPr>
          <p:nvPr>
            <p:ph type="body" sz="quarter" idx="12"/>
          </p:nvPr>
        </p:nvSpPr>
        <p:spPr/>
        <p:txBody>
          <a:bodyPr/>
          <a:lstStyle/>
          <a:p>
            <a:r>
              <a:rPr lang="ru-RU" dirty="0"/>
              <a:t>3:15</a:t>
            </a:r>
            <a:endParaRPr lang="en-US" dirty="0"/>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288563293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Kris\Downloads\1280px-Furniture_Inlays,_9th-8th_Century_BC_(414085353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5152"/>
            <a:ext cx="9144000" cy="6587696"/>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Ivory furniture inlay, from Samaria, 9th‒8th centuries BC</a:t>
            </a:r>
          </a:p>
        </p:txBody>
      </p:sp>
      <p:sp>
        <p:nvSpPr>
          <p:cNvPr id="3" name="Text Placeholder 2"/>
          <p:cNvSpPr>
            <a:spLocks noGrp="1"/>
          </p:cNvSpPr>
          <p:nvPr>
            <p:ph type="body" sz="quarter" idx="12"/>
          </p:nvPr>
        </p:nvSpPr>
        <p:spPr/>
        <p:txBody>
          <a:bodyPr/>
          <a:lstStyle/>
          <a:p>
            <a:r>
              <a:rPr lang="ru-RU" dirty="0"/>
              <a:t>3:15</a:t>
            </a:r>
            <a:endParaRPr lang="en-US" dirty="0"/>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15714501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6AD9-3E08-779E-EF4A-A000D03271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FE43993-B25F-F8EF-4659-5A13B3AD3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D4A59866-C156-7C40-792A-042CA559FB0A}"/>
              </a:ext>
            </a:extLst>
          </p:cNvPr>
          <p:cNvSpPr>
            <a:spLocks noGrp="1"/>
          </p:cNvSpPr>
          <p:nvPr>
            <p:ph type="body" sz="quarter" idx="10"/>
          </p:nvPr>
        </p:nvSpPr>
        <p:spPr/>
        <p:txBody>
          <a:bodyPr/>
          <a:lstStyle/>
          <a:p>
            <a:r>
              <a:rPr lang="en-US" dirty="0"/>
              <a:t>Ivory furniture inlays, with blue glass, from Samaria, 9th‒8th centuries BC</a:t>
            </a:r>
          </a:p>
        </p:txBody>
      </p:sp>
      <p:sp>
        <p:nvSpPr>
          <p:cNvPr id="3" name="Text Placeholder 2">
            <a:extLst>
              <a:ext uri="{FF2B5EF4-FFF2-40B4-BE49-F238E27FC236}">
                <a16:creationId xmlns:a16="http://schemas.microsoft.com/office/drawing/2014/main" id="{DD86080A-91BD-ADF4-7931-FB43ADD22885}"/>
              </a:ext>
            </a:extLst>
          </p:cNvPr>
          <p:cNvSpPr>
            <a:spLocks noGrp="1"/>
          </p:cNvSpPr>
          <p:nvPr>
            <p:ph type="body" sz="quarter" idx="12"/>
          </p:nvPr>
        </p:nvSpPr>
        <p:spPr/>
        <p:txBody>
          <a:bodyPr/>
          <a:lstStyle/>
          <a:p>
            <a:r>
              <a:rPr lang="ru-RU" dirty="0"/>
              <a:t>3:15</a:t>
            </a:r>
            <a:endParaRPr lang="en-US" dirty="0"/>
          </a:p>
        </p:txBody>
      </p:sp>
      <p:sp>
        <p:nvSpPr>
          <p:cNvPr id="4" name="Title 3">
            <a:extLst>
              <a:ext uri="{FF2B5EF4-FFF2-40B4-BE49-F238E27FC236}">
                <a16:creationId xmlns:a16="http://schemas.microsoft.com/office/drawing/2014/main" id="{007B5A44-CC81-CDF3-D629-4FBA9E863477}"/>
              </a:ext>
            </a:extLst>
          </p:cNvPr>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171158039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EE49D8-B49D-44C4-ACB6-10F8A528C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911" y="0"/>
            <a:ext cx="7438178" cy="6858000"/>
          </a:xfrm>
          <a:prstGeom prst="rect">
            <a:avLst/>
          </a:prstGeom>
        </p:spPr>
      </p:pic>
      <p:sp>
        <p:nvSpPr>
          <p:cNvPr id="2" name="Text Placeholder 1"/>
          <p:cNvSpPr>
            <a:spLocks noGrp="1"/>
          </p:cNvSpPr>
          <p:nvPr>
            <p:ph type="body" sz="quarter" idx="10"/>
          </p:nvPr>
        </p:nvSpPr>
        <p:spPr/>
        <p:txBody>
          <a:bodyPr/>
          <a:lstStyle/>
          <a:p>
            <a:r>
              <a:rPr lang="en-US" dirty="0"/>
              <a:t>Burned ivory furniture, from Abydos (Umm </a:t>
            </a:r>
            <a:r>
              <a:rPr lang="en-US" dirty="0" err="1"/>
              <a:t>el-Qaab</a:t>
            </a:r>
            <a:r>
              <a:rPr lang="en-US" dirty="0"/>
              <a:t>), reign of </a:t>
            </a:r>
            <a:r>
              <a:rPr lang="en-US" dirty="0" err="1"/>
              <a:t>Djer</a:t>
            </a:r>
            <a:r>
              <a:rPr lang="en-US" dirty="0"/>
              <a:t>, 3rd millennium BC</a:t>
            </a:r>
          </a:p>
        </p:txBody>
      </p:sp>
      <p:sp>
        <p:nvSpPr>
          <p:cNvPr id="3" name="Text Placeholder 2"/>
          <p:cNvSpPr>
            <a:spLocks noGrp="1"/>
          </p:cNvSpPr>
          <p:nvPr>
            <p:ph type="body" sz="quarter" idx="12"/>
          </p:nvPr>
        </p:nvSpPr>
        <p:spPr/>
        <p:txBody>
          <a:bodyPr/>
          <a:lstStyle/>
          <a:p>
            <a:r>
              <a:rPr lang="ru-RU" dirty="0"/>
              <a:t>3:15</a:t>
            </a:r>
            <a:endParaRPr lang="en-US" dirty="0"/>
          </a:p>
        </p:txBody>
      </p:sp>
      <p:sp>
        <p:nvSpPr>
          <p:cNvPr id="4" name="Title 3"/>
          <p:cNvSpPr>
            <a:spLocks noGrp="1"/>
          </p:cNvSpPr>
          <p:nvPr>
            <p:ph type="title"/>
          </p:nvPr>
        </p:nvSpPr>
        <p:spPr/>
        <p:txBody>
          <a:bodyPr/>
          <a:lstStyle/>
          <a:p>
            <a:r>
              <a:rPr lang="en-US" dirty="0"/>
              <a:t>The houses of ivory will also be destroyed</a:t>
            </a:r>
          </a:p>
        </p:txBody>
      </p:sp>
    </p:spTree>
    <p:extLst>
      <p:ext uri="{BB962C8B-B14F-4D97-AF65-F5344CB8AC3E}">
        <p14:creationId xmlns:p14="http://schemas.microsoft.com/office/powerpoint/2010/main" val="30516345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B041BD-DFAE-4A03-B0E4-6CAC3FD7E188}"/>
              </a:ext>
            </a:extLst>
          </p:cNvPr>
          <p:cNvPicPr>
            <a:picLocks noChangeAspect="1"/>
          </p:cNvPicPr>
          <p:nvPr/>
        </p:nvPicPr>
        <p:blipFill>
          <a:blip r:embed="rId3">
            <a:extLst>
              <a:ext uri="{28A0092B-C50C-407E-A947-70E740481C1C}">
                <a14:useLocalDpi xmlns:a14="http://schemas.microsoft.com/office/drawing/2010/main" val="0"/>
              </a:ext>
            </a:extLst>
          </a:blip>
          <a:srcRect r="1639"/>
          <a:stretch>
            <a:fillRect/>
          </a:stretch>
        </p:blipFill>
        <p:spPr>
          <a:xfrm>
            <a:off x="0" y="365455"/>
            <a:ext cx="9144000" cy="6154217"/>
          </a:xfrm>
          <a:prstGeom prst="rect">
            <a:avLst/>
          </a:prstGeom>
        </p:spPr>
      </p:pic>
      <p:sp>
        <p:nvSpPr>
          <p:cNvPr id="2" name="Text Placeholder 1">
            <a:extLst>
              <a:ext uri="{FF2B5EF4-FFF2-40B4-BE49-F238E27FC236}">
                <a16:creationId xmlns:a16="http://schemas.microsoft.com/office/drawing/2014/main" id="{2514E3D0-4AB6-4DAB-B4E8-1A23F0E21B94}"/>
              </a:ext>
            </a:extLst>
          </p:cNvPr>
          <p:cNvSpPr>
            <a:spLocks noGrp="1"/>
          </p:cNvSpPr>
          <p:nvPr>
            <p:ph type="body" sz="quarter" idx="10"/>
          </p:nvPr>
        </p:nvSpPr>
        <p:spPr/>
        <p:txBody>
          <a:bodyPr/>
          <a:lstStyle/>
          <a:p>
            <a:r>
              <a:rPr lang="en-US" dirty="0"/>
              <a:t>Hellenistic-era mansion on Mount Gerizim</a:t>
            </a:r>
          </a:p>
        </p:txBody>
      </p:sp>
      <p:sp>
        <p:nvSpPr>
          <p:cNvPr id="3" name="Text Placeholder 2">
            <a:extLst>
              <a:ext uri="{FF2B5EF4-FFF2-40B4-BE49-F238E27FC236}">
                <a16:creationId xmlns:a16="http://schemas.microsoft.com/office/drawing/2014/main" id="{E6B82037-56AE-4933-AE66-2E18DABE50C9}"/>
              </a:ext>
            </a:extLst>
          </p:cNvPr>
          <p:cNvSpPr>
            <a:spLocks noGrp="1"/>
          </p:cNvSpPr>
          <p:nvPr>
            <p:ph type="body" sz="quarter" idx="12"/>
          </p:nvPr>
        </p:nvSpPr>
        <p:spPr/>
        <p:txBody>
          <a:bodyPr/>
          <a:lstStyle/>
          <a:p>
            <a:r>
              <a:rPr lang="en-US" dirty="0"/>
              <a:t>3:15</a:t>
            </a:r>
          </a:p>
        </p:txBody>
      </p:sp>
      <p:sp>
        <p:nvSpPr>
          <p:cNvPr id="4" name="Title 3">
            <a:extLst>
              <a:ext uri="{FF2B5EF4-FFF2-40B4-BE49-F238E27FC236}">
                <a16:creationId xmlns:a16="http://schemas.microsoft.com/office/drawing/2014/main" id="{C824796E-7250-4471-8FFF-7288545CEDEB}"/>
              </a:ext>
            </a:extLst>
          </p:cNvPr>
          <p:cNvSpPr>
            <a:spLocks noGrp="1"/>
          </p:cNvSpPr>
          <p:nvPr>
            <p:ph type="title"/>
          </p:nvPr>
        </p:nvSpPr>
        <p:spPr/>
        <p:txBody>
          <a:bodyPr/>
          <a:lstStyle/>
          <a:p>
            <a:r>
              <a:rPr lang="en-US" dirty="0"/>
              <a:t>And the mansions will be demolished </a:t>
            </a:r>
          </a:p>
        </p:txBody>
      </p:sp>
    </p:spTree>
    <p:extLst>
      <p:ext uri="{BB962C8B-B14F-4D97-AF65-F5344CB8AC3E}">
        <p14:creationId xmlns:p14="http://schemas.microsoft.com/office/powerpoint/2010/main" val="15229530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8F97-5611-AC84-1E65-DAC8B61D783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3298E55-F823-9BC5-A9FF-C74363848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2102633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Jebel Musa, traditional Mount Sinai (from the southwest)</a:t>
            </a:r>
          </a:p>
        </p:txBody>
      </p:sp>
      <p:sp>
        <p:nvSpPr>
          <p:cNvPr id="3" name="Text Placeholder 2"/>
          <p:cNvSpPr>
            <a:spLocks noGrp="1"/>
          </p:cNvSpPr>
          <p:nvPr>
            <p:ph type="body" sz="quarter" idx="12"/>
          </p:nvPr>
        </p:nvSpPr>
        <p:spPr/>
        <p:txBody>
          <a:bodyPr/>
          <a:lstStyle/>
          <a:p>
            <a:r>
              <a:rPr lang="en-US" dirty="0"/>
              <a:t>3:2</a:t>
            </a:r>
          </a:p>
        </p:txBody>
      </p:sp>
      <p:sp>
        <p:nvSpPr>
          <p:cNvPr id="4" name="Title 3"/>
          <p:cNvSpPr>
            <a:spLocks noGrp="1"/>
          </p:cNvSpPr>
          <p:nvPr>
            <p:ph type="title"/>
          </p:nvPr>
        </p:nvSpPr>
        <p:spPr/>
        <p:txBody>
          <a:bodyPr/>
          <a:lstStyle/>
          <a:p>
            <a:r>
              <a:rPr lang="en-US" dirty="0"/>
              <a:t>You alone I have chosen from all the families of the earth</a:t>
            </a:r>
          </a:p>
        </p:txBody>
      </p:sp>
      <p:pic>
        <p:nvPicPr>
          <p:cNvPr id="5" name="Picture 4" descr="Jebel Musa from southwest, tb062105021.jpg"/>
          <p:cNvPicPr>
            <a:picLocks noChangeAspect="1"/>
          </p:cNvPicPr>
          <p:nvPr/>
        </p:nvPicPr>
        <p:blipFill>
          <a:blip r:embed="rId3">
            <a:extLst>
              <a:ext uri="{28A0092B-C50C-407E-A947-70E740481C1C}">
                <a14:useLocalDpi xmlns:a14="http://schemas.microsoft.com/office/drawing/2010/main" val="0"/>
              </a:ext>
            </a:extLst>
          </a:blip>
          <a:srcRect l="1131"/>
          <a:stretch>
            <a:fillRect/>
          </a:stretch>
        </p:blipFill>
        <p:spPr>
          <a:xfrm>
            <a:off x="0" y="369332"/>
            <a:ext cx="9144000" cy="6150340"/>
          </a:xfrm>
          <a:prstGeom prst="rect">
            <a:avLst/>
          </a:prstGeom>
        </p:spPr>
      </p:pic>
    </p:spTree>
    <p:extLst>
      <p:ext uri="{BB962C8B-B14F-4D97-AF65-F5344CB8AC3E}">
        <p14:creationId xmlns:p14="http://schemas.microsoft.com/office/powerpoint/2010/main" val="2259919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Jebel Musa, traditional Mount Sinai (from the southwest)</a:t>
            </a:r>
          </a:p>
        </p:txBody>
      </p:sp>
      <p:sp>
        <p:nvSpPr>
          <p:cNvPr id="3" name="Text Placeholder 2"/>
          <p:cNvSpPr>
            <a:spLocks noGrp="1"/>
          </p:cNvSpPr>
          <p:nvPr>
            <p:ph type="body" sz="quarter" idx="12"/>
          </p:nvPr>
        </p:nvSpPr>
        <p:spPr/>
        <p:txBody>
          <a:bodyPr/>
          <a:lstStyle/>
          <a:p>
            <a:r>
              <a:rPr lang="en-US" dirty="0"/>
              <a:t>3:2</a:t>
            </a:r>
          </a:p>
        </p:txBody>
      </p:sp>
      <p:sp>
        <p:nvSpPr>
          <p:cNvPr id="4" name="Title 3"/>
          <p:cNvSpPr>
            <a:spLocks noGrp="1"/>
          </p:cNvSpPr>
          <p:nvPr>
            <p:ph type="title"/>
          </p:nvPr>
        </p:nvSpPr>
        <p:spPr/>
        <p:txBody>
          <a:bodyPr/>
          <a:lstStyle/>
          <a:p>
            <a:r>
              <a:rPr lang="en-US" dirty="0"/>
              <a:t>You alone I have chosen from all the families of the earth</a:t>
            </a:r>
          </a:p>
        </p:txBody>
      </p:sp>
      <p:pic>
        <p:nvPicPr>
          <p:cNvPr id="6" name="Picture 5" descr="Jebel Musa from southwest, tb062105050.jpg"/>
          <p:cNvPicPr>
            <a:picLocks noChangeAspect="1"/>
          </p:cNvPicPr>
          <p:nvPr/>
        </p:nvPicPr>
        <p:blipFill>
          <a:blip r:embed="rId3">
            <a:extLst>
              <a:ext uri="{28A0092B-C50C-407E-A947-70E740481C1C}">
                <a14:useLocalDpi xmlns:a14="http://schemas.microsoft.com/office/drawing/2010/main" val="0"/>
              </a:ext>
            </a:extLst>
          </a:blip>
          <a:srcRect l="1131"/>
          <a:stretch>
            <a:fillRect/>
          </a:stretch>
        </p:blipFill>
        <p:spPr>
          <a:xfrm>
            <a:off x="0" y="369332"/>
            <a:ext cx="9144000" cy="6150340"/>
          </a:xfrm>
          <a:prstGeom prst="rect">
            <a:avLst/>
          </a:prstGeom>
        </p:spPr>
      </p:pic>
    </p:spTree>
    <p:extLst>
      <p:ext uri="{BB962C8B-B14F-4D97-AF65-F5344CB8AC3E}">
        <p14:creationId xmlns:p14="http://schemas.microsoft.com/office/powerpoint/2010/main" val="146366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view of a rocky mountain&#10;&#10;Description generated with very high confidence">
            <a:extLst>
              <a:ext uri="{FF2B5EF4-FFF2-40B4-BE49-F238E27FC236}">
                <a16:creationId xmlns:a16="http://schemas.microsoft.com/office/drawing/2014/main" id="{9D72D52F-24FE-4310-9E11-8D4BA045E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2" name="Text Placeholder 1"/>
          <p:cNvSpPr>
            <a:spLocks noGrp="1"/>
          </p:cNvSpPr>
          <p:nvPr>
            <p:ph type="body" sz="quarter" idx="10"/>
          </p:nvPr>
        </p:nvSpPr>
        <p:spPr/>
        <p:txBody>
          <a:bodyPr/>
          <a:lstStyle/>
          <a:p>
            <a:r>
              <a:rPr lang="en-US" dirty="0"/>
              <a:t>Jebel Musa, traditional Mount Sinai (from Jebel Catherine)</a:t>
            </a:r>
          </a:p>
        </p:txBody>
      </p:sp>
      <p:sp>
        <p:nvSpPr>
          <p:cNvPr id="3" name="Text Placeholder 2"/>
          <p:cNvSpPr>
            <a:spLocks noGrp="1"/>
          </p:cNvSpPr>
          <p:nvPr>
            <p:ph type="body" sz="quarter" idx="12"/>
          </p:nvPr>
        </p:nvSpPr>
        <p:spPr/>
        <p:txBody>
          <a:bodyPr/>
          <a:lstStyle/>
          <a:p>
            <a:r>
              <a:rPr lang="en-US" dirty="0"/>
              <a:t>3:2</a:t>
            </a:r>
          </a:p>
        </p:txBody>
      </p:sp>
      <p:sp>
        <p:nvSpPr>
          <p:cNvPr id="4" name="Title 3"/>
          <p:cNvSpPr>
            <a:spLocks noGrp="1"/>
          </p:cNvSpPr>
          <p:nvPr>
            <p:ph type="title"/>
          </p:nvPr>
        </p:nvSpPr>
        <p:spPr/>
        <p:txBody>
          <a:bodyPr/>
          <a:lstStyle/>
          <a:p>
            <a:r>
              <a:rPr lang="en-US" dirty="0"/>
              <a:t>You alone I have chosen from all the families of the earth</a:t>
            </a:r>
          </a:p>
        </p:txBody>
      </p:sp>
    </p:spTree>
    <p:extLst>
      <p:ext uri="{BB962C8B-B14F-4D97-AF65-F5344CB8AC3E}">
        <p14:creationId xmlns:p14="http://schemas.microsoft.com/office/powerpoint/2010/main" val="256981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C:\Users\Kris\Documents\Bolen\Cutouts\Judges 3\Medinet Habu, Amorite chief, faience, reign of Ramesses III, 20th dynasty, adr1711203217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006" y="259824"/>
            <a:ext cx="1683692" cy="61283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Kris\Documents\Bolen\Medinet Habu, Syrian chief, faience, reign of Ramesses III, 20th dynasty, adr1711203218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0912" y="459022"/>
            <a:ext cx="1690726" cy="59291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Kris\Documents\Bolen\Cutouts\Judges 3\Medinet Habu, Hittite chief, faience, reign of Ramesses III, 20th dynasty, adr1711203219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18" y="415454"/>
            <a:ext cx="1558744" cy="36553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6">
            <a:extLst>
              <a:ext uri="{BEBA8EAE-BF5A-486C-A8C5-ECC9F3942E4B}">
                <a14:imgProps xmlns:a14="http://schemas.microsoft.com/office/drawing/2010/main">
                  <a14:imgLayer r:embed="rId7">
                    <a14:imgEffect>
                      <a14:saturation sat="120000"/>
                    </a14:imgEffect>
                    <a14:imgEffect>
                      <a14:brightnessContrast bright="5000" contrast="5000"/>
                    </a14:imgEffect>
                  </a14:imgLayer>
                </a14:imgProps>
              </a:ext>
              <a:ext uri="{28A0092B-C50C-407E-A947-70E740481C1C}">
                <a14:useLocalDpi xmlns:a14="http://schemas.microsoft.com/office/drawing/2010/main" val="0"/>
              </a:ext>
            </a:extLst>
          </a:blip>
          <a:stretch>
            <a:fillRect/>
          </a:stretch>
        </p:blipFill>
        <p:spPr>
          <a:xfrm>
            <a:off x="1945898" y="327493"/>
            <a:ext cx="1670654" cy="6187608"/>
          </a:xfrm>
          <a:prstGeom prst="rect">
            <a:avLst/>
          </a:prstGeom>
        </p:spPr>
      </p:pic>
      <p:pic>
        <p:nvPicPr>
          <p:cNvPr id="2050" name="Picture 2" descr="C:\Users\Kris\Documents\Bolen\Luxor, Medinet Habu, faience glaze plaque of Canaanite, reign of Ramesses III, adr1206169211b.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85073" y="535222"/>
            <a:ext cx="1587657" cy="313353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Egyptian depictions of an Amorite, Philistine, Hittite, Syrian, and Canaanite, 12th century BC</a:t>
            </a:r>
          </a:p>
        </p:txBody>
      </p:sp>
      <p:sp>
        <p:nvSpPr>
          <p:cNvPr id="3" name="Text Placeholder 2"/>
          <p:cNvSpPr>
            <a:spLocks noGrp="1"/>
          </p:cNvSpPr>
          <p:nvPr>
            <p:ph type="body" sz="quarter" idx="12"/>
          </p:nvPr>
        </p:nvSpPr>
        <p:spPr/>
        <p:txBody>
          <a:bodyPr/>
          <a:lstStyle/>
          <a:p>
            <a:r>
              <a:rPr lang="en-US" dirty="0"/>
              <a:t>3:2</a:t>
            </a:r>
          </a:p>
        </p:txBody>
      </p:sp>
      <p:sp>
        <p:nvSpPr>
          <p:cNvPr id="4" name="Title 3"/>
          <p:cNvSpPr>
            <a:spLocks noGrp="1"/>
          </p:cNvSpPr>
          <p:nvPr>
            <p:ph type="title"/>
          </p:nvPr>
        </p:nvSpPr>
        <p:spPr/>
        <p:txBody>
          <a:bodyPr/>
          <a:lstStyle/>
          <a:p>
            <a:r>
              <a:rPr lang="en-US" dirty="0"/>
              <a:t>You alone I have chosen from all the families of the earth</a:t>
            </a:r>
          </a:p>
        </p:txBody>
      </p:sp>
    </p:spTree>
    <p:extLst>
      <p:ext uri="{BB962C8B-B14F-4D97-AF65-F5344CB8AC3E}">
        <p14:creationId xmlns:p14="http://schemas.microsoft.com/office/powerpoint/2010/main" val="611888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FD047-0309-1D21-B131-B74CE77F823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357EC81-AE7A-6A9A-29C6-E01401DFC736}"/>
              </a:ext>
            </a:extLst>
          </p:cNvPr>
          <p:cNvSpPr>
            <a:spLocks noGrp="1"/>
          </p:cNvSpPr>
          <p:nvPr>
            <p:ph type="body" sz="quarter" idx="10"/>
          </p:nvPr>
        </p:nvSpPr>
        <p:spPr/>
        <p:txBody>
          <a:bodyPr/>
          <a:lstStyle/>
          <a:p>
            <a:r>
              <a:rPr lang="en-US" dirty="0"/>
              <a:t>Egyptian depictions of a Hittite, Libyan, Nubian, and two </a:t>
            </a:r>
            <a:r>
              <a:rPr lang="en-US" dirty="0" err="1"/>
              <a:t>Shasu</a:t>
            </a:r>
            <a:r>
              <a:rPr lang="en-US" dirty="0"/>
              <a:t> Bedouin, 12th century BC</a:t>
            </a:r>
          </a:p>
        </p:txBody>
      </p:sp>
      <p:sp>
        <p:nvSpPr>
          <p:cNvPr id="3" name="Text Placeholder 2">
            <a:extLst>
              <a:ext uri="{FF2B5EF4-FFF2-40B4-BE49-F238E27FC236}">
                <a16:creationId xmlns:a16="http://schemas.microsoft.com/office/drawing/2014/main" id="{B955E8BC-0868-2E45-02E6-666DB318AAFF}"/>
              </a:ext>
            </a:extLst>
          </p:cNvPr>
          <p:cNvSpPr>
            <a:spLocks noGrp="1"/>
          </p:cNvSpPr>
          <p:nvPr>
            <p:ph type="body" sz="quarter" idx="12"/>
          </p:nvPr>
        </p:nvSpPr>
        <p:spPr/>
        <p:txBody>
          <a:bodyPr/>
          <a:lstStyle/>
          <a:p>
            <a:r>
              <a:rPr lang="en-US" dirty="0"/>
              <a:t>3:2</a:t>
            </a:r>
          </a:p>
        </p:txBody>
      </p:sp>
      <p:sp>
        <p:nvSpPr>
          <p:cNvPr id="4" name="Title 3">
            <a:extLst>
              <a:ext uri="{FF2B5EF4-FFF2-40B4-BE49-F238E27FC236}">
                <a16:creationId xmlns:a16="http://schemas.microsoft.com/office/drawing/2014/main" id="{E8F924C1-10E9-71EB-1ED7-AD2A6017E645}"/>
              </a:ext>
            </a:extLst>
          </p:cNvPr>
          <p:cNvSpPr>
            <a:spLocks noGrp="1"/>
          </p:cNvSpPr>
          <p:nvPr>
            <p:ph type="title"/>
          </p:nvPr>
        </p:nvSpPr>
        <p:spPr/>
        <p:txBody>
          <a:bodyPr/>
          <a:lstStyle/>
          <a:p>
            <a:r>
              <a:rPr lang="en-US" dirty="0"/>
              <a:t>You alone I have chosen from all the families of the earth</a:t>
            </a:r>
          </a:p>
        </p:txBody>
      </p:sp>
      <p:pic>
        <p:nvPicPr>
          <p:cNvPr id="8" name="Picture 7">
            <a:extLst>
              <a:ext uri="{FF2B5EF4-FFF2-40B4-BE49-F238E27FC236}">
                <a16:creationId xmlns:a16="http://schemas.microsoft.com/office/drawing/2014/main" id="{E368CAE2-5DB2-0068-7900-DA6E44B41F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990" y="518582"/>
            <a:ext cx="1869238" cy="5882218"/>
          </a:xfrm>
          <a:prstGeom prst="rect">
            <a:avLst/>
          </a:prstGeom>
        </p:spPr>
      </p:pic>
      <p:pic>
        <p:nvPicPr>
          <p:cNvPr id="10" name="Picture 9">
            <a:extLst>
              <a:ext uri="{FF2B5EF4-FFF2-40B4-BE49-F238E27FC236}">
                <a16:creationId xmlns:a16="http://schemas.microsoft.com/office/drawing/2014/main" id="{F2AA81BE-842D-F0A2-2C18-2ACC78485E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2475" y="518582"/>
            <a:ext cx="1921525" cy="5882218"/>
          </a:xfrm>
          <a:prstGeom prst="rect">
            <a:avLst/>
          </a:prstGeom>
        </p:spPr>
      </p:pic>
      <p:pic>
        <p:nvPicPr>
          <p:cNvPr id="12" name="Picture 11">
            <a:extLst>
              <a:ext uri="{FF2B5EF4-FFF2-40B4-BE49-F238E27FC236}">
                <a16:creationId xmlns:a16="http://schemas.microsoft.com/office/drawing/2014/main" id="{36A29642-98C0-2BA9-8B87-33BB5D53E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2993" y="518582"/>
            <a:ext cx="1856166" cy="5882217"/>
          </a:xfrm>
          <a:prstGeom prst="rect">
            <a:avLst/>
          </a:prstGeom>
        </p:spPr>
      </p:pic>
      <p:pic>
        <p:nvPicPr>
          <p:cNvPr id="16" name="Picture 15">
            <a:extLst>
              <a:ext uri="{FF2B5EF4-FFF2-40B4-BE49-F238E27FC236}">
                <a16:creationId xmlns:a16="http://schemas.microsoft.com/office/drawing/2014/main" id="{7EB5E606-E407-B3CC-9A2D-A9F33DF4BC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29" y="518582"/>
            <a:ext cx="1901917" cy="5882217"/>
          </a:xfrm>
          <a:prstGeom prst="rect">
            <a:avLst/>
          </a:prstGeom>
        </p:spPr>
      </p:pic>
      <p:pic>
        <p:nvPicPr>
          <p:cNvPr id="18" name="Picture 17">
            <a:extLst>
              <a:ext uri="{FF2B5EF4-FFF2-40B4-BE49-F238E27FC236}">
                <a16:creationId xmlns:a16="http://schemas.microsoft.com/office/drawing/2014/main" id="{D9915BD2-B13C-2C0E-EFFE-C737ED01A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66405" y="518582"/>
            <a:ext cx="1792339" cy="4815418"/>
          </a:xfrm>
          <a:prstGeom prst="rect">
            <a:avLst/>
          </a:prstGeom>
        </p:spPr>
      </p:pic>
    </p:spTree>
    <p:extLst>
      <p:ext uri="{BB962C8B-B14F-4D97-AF65-F5344CB8AC3E}">
        <p14:creationId xmlns:p14="http://schemas.microsoft.com/office/powerpoint/2010/main" val="3293822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C0645E-35D1-4522-8646-583FEBABE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448" y="0"/>
            <a:ext cx="7603104" cy="6858000"/>
          </a:xfrm>
          <a:prstGeom prst="rect">
            <a:avLst/>
          </a:prstGeom>
        </p:spPr>
      </p:pic>
      <p:sp>
        <p:nvSpPr>
          <p:cNvPr id="2" name="Text Placeholder 1">
            <a:extLst>
              <a:ext uri="{FF2B5EF4-FFF2-40B4-BE49-F238E27FC236}">
                <a16:creationId xmlns:a16="http://schemas.microsoft.com/office/drawing/2014/main" id="{A86D1CBD-8CBC-4264-8610-AA7DE40C20FB}"/>
              </a:ext>
            </a:extLst>
          </p:cNvPr>
          <p:cNvSpPr>
            <a:spLocks noGrp="1"/>
          </p:cNvSpPr>
          <p:nvPr>
            <p:ph type="body" sz="quarter" idx="10"/>
          </p:nvPr>
        </p:nvSpPr>
        <p:spPr/>
        <p:txBody>
          <a:bodyPr/>
          <a:lstStyle/>
          <a:p>
            <a:r>
              <a:rPr lang="en-US"/>
              <a:t>Representations of peoples in the empire, on a statue of Darius I, with Egyptian hieroglyphs</a:t>
            </a:r>
          </a:p>
        </p:txBody>
      </p:sp>
      <p:sp>
        <p:nvSpPr>
          <p:cNvPr id="3" name="Text Placeholder 2">
            <a:extLst>
              <a:ext uri="{FF2B5EF4-FFF2-40B4-BE49-F238E27FC236}">
                <a16:creationId xmlns:a16="http://schemas.microsoft.com/office/drawing/2014/main" id="{247A100D-58F4-4185-9F66-C8B454E34134}"/>
              </a:ext>
            </a:extLst>
          </p:cNvPr>
          <p:cNvSpPr>
            <a:spLocks noGrp="1"/>
          </p:cNvSpPr>
          <p:nvPr>
            <p:ph type="body" sz="quarter" idx="12"/>
          </p:nvPr>
        </p:nvSpPr>
        <p:spPr/>
        <p:txBody>
          <a:bodyPr/>
          <a:lstStyle/>
          <a:p>
            <a:r>
              <a:rPr lang="en-US" dirty="0"/>
              <a:t>3:2</a:t>
            </a:r>
          </a:p>
        </p:txBody>
      </p:sp>
      <p:sp>
        <p:nvSpPr>
          <p:cNvPr id="4" name="Title 3">
            <a:extLst>
              <a:ext uri="{FF2B5EF4-FFF2-40B4-BE49-F238E27FC236}">
                <a16:creationId xmlns:a16="http://schemas.microsoft.com/office/drawing/2014/main" id="{20E7524B-F18A-4F1D-A2EA-C42F7F40D9E4}"/>
              </a:ext>
            </a:extLst>
          </p:cNvPr>
          <p:cNvSpPr>
            <a:spLocks noGrp="1"/>
          </p:cNvSpPr>
          <p:nvPr>
            <p:ph type="title"/>
          </p:nvPr>
        </p:nvSpPr>
        <p:spPr/>
        <p:txBody>
          <a:bodyPr/>
          <a:lstStyle/>
          <a:p>
            <a:r>
              <a:rPr lang="en-US" dirty="0"/>
              <a:t>You alone I have chosen from all the families of the earth</a:t>
            </a:r>
          </a:p>
        </p:txBody>
      </p:sp>
    </p:spTree>
    <p:extLst>
      <p:ext uri="{BB962C8B-B14F-4D97-AF65-F5344CB8AC3E}">
        <p14:creationId xmlns:p14="http://schemas.microsoft.com/office/powerpoint/2010/main" val="3140958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33399" y="0"/>
            <a:ext cx="7840153" cy="6858000"/>
            <a:chOff x="533399" y="0"/>
            <a:chExt cx="7840153" cy="6858000"/>
          </a:xfrm>
        </p:grpSpPr>
        <p:pic>
          <p:nvPicPr>
            <p:cNvPr id="8" name="Picture 7">
              <a:extLst>
                <a:ext uri="{FF2B5EF4-FFF2-40B4-BE49-F238E27FC236}">
                  <a16:creationId xmlns:a16="http://schemas.microsoft.com/office/drawing/2014/main" id="{B7C0645E-35D1-4522-8646-583FEBABE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448" y="0"/>
              <a:ext cx="7603104" cy="6858000"/>
            </a:xfrm>
            <a:prstGeom prst="rect">
              <a:avLst/>
            </a:prstGeom>
          </p:spPr>
        </p:pic>
        <p:sp>
          <p:nvSpPr>
            <p:cNvPr id="5" name="TextBox 4"/>
            <p:cNvSpPr txBox="1"/>
            <p:nvPr/>
          </p:nvSpPr>
          <p:spPr>
            <a:xfrm rot="19369631">
              <a:off x="533399" y="4743450"/>
              <a:ext cx="1714500" cy="369332"/>
            </a:xfrm>
            <a:prstGeom prst="rect">
              <a:avLst/>
            </a:prstGeom>
            <a:noFill/>
          </p:spPr>
          <p:txBody>
            <a:bodyPr wrap="square" rtlCol="0">
              <a:spAutoFit/>
            </a:bodyPr>
            <a:lstStyle/>
            <a:p>
              <a:pPr algn="r"/>
              <a:r>
                <a:rPr lang="en-US" dirty="0">
                  <a:solidFill>
                    <a:srgbClr val="FEFFFF"/>
                  </a:solidFill>
                </a:rPr>
                <a:t>India</a:t>
              </a:r>
            </a:p>
          </p:txBody>
        </p:sp>
        <p:sp>
          <p:nvSpPr>
            <p:cNvPr id="7" name="TextBox 6"/>
            <p:cNvSpPr txBox="1"/>
            <p:nvPr/>
          </p:nvSpPr>
          <p:spPr>
            <a:xfrm rot="19369631">
              <a:off x="1919427" y="4734390"/>
              <a:ext cx="906817" cy="369332"/>
            </a:xfrm>
            <a:prstGeom prst="rect">
              <a:avLst/>
            </a:prstGeom>
            <a:noFill/>
          </p:spPr>
          <p:txBody>
            <a:bodyPr wrap="square" rtlCol="0">
              <a:spAutoFit/>
            </a:bodyPr>
            <a:lstStyle>
              <a:defPPr>
                <a:defRPr lang="en-US"/>
              </a:defPPr>
              <a:lvl1pPr algn="r">
                <a:defRPr>
                  <a:solidFill>
                    <a:srgbClr val="FEFFFF"/>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err="1"/>
                <a:t>Maka</a:t>
              </a:r>
              <a:endParaRPr lang="en-US" dirty="0"/>
            </a:p>
          </p:txBody>
        </p:sp>
        <p:sp>
          <p:nvSpPr>
            <p:cNvPr id="9" name="TextBox 8"/>
            <p:cNvSpPr txBox="1"/>
            <p:nvPr/>
          </p:nvSpPr>
          <p:spPr>
            <a:xfrm rot="19369631">
              <a:off x="2710478" y="4985274"/>
              <a:ext cx="875483" cy="369332"/>
            </a:xfrm>
            <a:prstGeom prst="rect">
              <a:avLst/>
            </a:prstGeom>
            <a:noFill/>
          </p:spPr>
          <p:txBody>
            <a:bodyPr wrap="square" rtlCol="0">
              <a:spAutoFit/>
            </a:bodyPr>
            <a:lstStyle>
              <a:defPPr>
                <a:defRPr lang="en-US"/>
              </a:defPPr>
              <a:lvl1pPr algn="r">
                <a:defRPr>
                  <a:solidFill>
                    <a:srgbClr val="FEFFFF"/>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Nubia</a:t>
              </a:r>
            </a:p>
          </p:txBody>
        </p:sp>
        <p:sp>
          <p:nvSpPr>
            <p:cNvPr id="10" name="TextBox 9"/>
            <p:cNvSpPr txBox="1"/>
            <p:nvPr/>
          </p:nvSpPr>
          <p:spPr>
            <a:xfrm rot="19369631">
              <a:off x="3582949" y="5178045"/>
              <a:ext cx="760590" cy="369332"/>
            </a:xfrm>
            <a:prstGeom prst="rect">
              <a:avLst/>
            </a:prstGeom>
            <a:noFill/>
          </p:spPr>
          <p:txBody>
            <a:bodyPr wrap="square" rtlCol="0">
              <a:spAutoFit/>
            </a:bodyPr>
            <a:lstStyle>
              <a:defPPr>
                <a:defRPr lang="en-US"/>
              </a:defPPr>
              <a:lvl1pPr algn="r">
                <a:defRPr>
                  <a:solidFill>
                    <a:srgbClr val="FEFFFF"/>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Libya</a:t>
              </a:r>
            </a:p>
          </p:txBody>
        </p:sp>
        <p:sp>
          <p:nvSpPr>
            <p:cNvPr id="11" name="TextBox 10"/>
            <p:cNvSpPr txBox="1"/>
            <p:nvPr/>
          </p:nvSpPr>
          <p:spPr>
            <a:xfrm rot="19369631">
              <a:off x="4208990" y="5462714"/>
              <a:ext cx="905859" cy="369332"/>
            </a:xfrm>
            <a:prstGeom prst="rect">
              <a:avLst/>
            </a:prstGeom>
            <a:noFill/>
          </p:spPr>
          <p:txBody>
            <a:bodyPr wrap="square" rtlCol="0">
              <a:spAutoFit/>
            </a:bodyPr>
            <a:lstStyle>
              <a:defPPr>
                <a:defRPr lang="en-US"/>
              </a:defPPr>
              <a:lvl1pPr algn="r">
                <a:defRPr>
                  <a:solidFill>
                    <a:srgbClr val="FEFFFF"/>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Egypt</a:t>
              </a:r>
            </a:p>
          </p:txBody>
        </p:sp>
        <p:sp>
          <p:nvSpPr>
            <p:cNvPr id="12" name="TextBox 11"/>
            <p:cNvSpPr txBox="1"/>
            <p:nvPr/>
          </p:nvSpPr>
          <p:spPr>
            <a:xfrm rot="19369631">
              <a:off x="5034904" y="5774762"/>
              <a:ext cx="941741" cy="369332"/>
            </a:xfrm>
            <a:prstGeom prst="rect">
              <a:avLst/>
            </a:prstGeom>
            <a:noFill/>
          </p:spPr>
          <p:txBody>
            <a:bodyPr wrap="square" rtlCol="0">
              <a:spAutoFit/>
            </a:bodyPr>
            <a:lstStyle>
              <a:defPPr>
                <a:defRPr lang="en-US"/>
              </a:defPPr>
              <a:lvl1pPr algn="r">
                <a:defRPr>
                  <a:solidFill>
                    <a:srgbClr val="FEFFFF"/>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Arabia</a:t>
              </a:r>
            </a:p>
          </p:txBody>
        </p:sp>
        <p:sp>
          <p:nvSpPr>
            <p:cNvPr id="13" name="TextBox 12"/>
            <p:cNvSpPr txBox="1"/>
            <p:nvPr/>
          </p:nvSpPr>
          <p:spPr>
            <a:xfrm rot="19369631">
              <a:off x="5917444" y="5997578"/>
              <a:ext cx="893389" cy="369332"/>
            </a:xfrm>
            <a:prstGeom prst="rect">
              <a:avLst/>
            </a:prstGeom>
            <a:noFill/>
          </p:spPr>
          <p:txBody>
            <a:bodyPr wrap="square" rtlCol="0">
              <a:spAutoFit/>
            </a:bodyPr>
            <a:lstStyle>
              <a:defPPr>
                <a:defRPr lang="en-US"/>
              </a:defPPr>
              <a:lvl1pPr algn="r">
                <a:defRPr>
                  <a:solidFill>
                    <a:srgbClr val="FEFFFF"/>
                  </a:solidFill>
                </a:defRPr>
              </a:lvl1pPr>
            </a:lstStyle>
            <a:p>
              <a:r>
                <a:rPr lang="en-US" dirty="0"/>
                <a:t>Assyria</a:t>
              </a:r>
            </a:p>
          </p:txBody>
        </p:sp>
        <p:sp>
          <p:nvSpPr>
            <p:cNvPr id="14" name="TextBox 13"/>
            <p:cNvSpPr txBox="1"/>
            <p:nvPr/>
          </p:nvSpPr>
          <p:spPr>
            <a:xfrm rot="19369631">
              <a:off x="6613319" y="6112336"/>
              <a:ext cx="927353" cy="369332"/>
            </a:xfrm>
            <a:prstGeom prst="rect">
              <a:avLst/>
            </a:prstGeom>
            <a:noFill/>
          </p:spPr>
          <p:txBody>
            <a:bodyPr wrap="square" rtlCol="0">
              <a:spAutoFit/>
            </a:bodyPr>
            <a:lstStyle>
              <a:defPPr>
                <a:defRPr lang="en-US"/>
              </a:defPPr>
              <a:lvl1pPr algn="r">
                <a:defRPr>
                  <a:solidFill>
                    <a:srgbClr val="FEFFFF"/>
                  </a:solidFill>
                </a:defRPr>
              </a:lvl1pPr>
            </a:lstStyle>
            <a:p>
              <a:r>
                <a:rPr lang="en-US" dirty="0" err="1"/>
                <a:t>Skudra</a:t>
              </a:r>
              <a:endParaRPr lang="en-US" dirty="0"/>
            </a:p>
          </p:txBody>
        </p:sp>
      </p:grpSp>
      <p:sp>
        <p:nvSpPr>
          <p:cNvPr id="2" name="Text Placeholder 1">
            <a:extLst>
              <a:ext uri="{FF2B5EF4-FFF2-40B4-BE49-F238E27FC236}">
                <a16:creationId xmlns:a16="http://schemas.microsoft.com/office/drawing/2014/main" id="{A86D1CBD-8CBC-4264-8610-AA7DE40C20FB}"/>
              </a:ext>
            </a:extLst>
          </p:cNvPr>
          <p:cNvSpPr>
            <a:spLocks noGrp="1"/>
          </p:cNvSpPr>
          <p:nvPr>
            <p:ph type="body" sz="quarter" idx="10"/>
          </p:nvPr>
        </p:nvSpPr>
        <p:spPr/>
        <p:txBody>
          <a:bodyPr/>
          <a:lstStyle/>
          <a:p>
            <a:r>
              <a:rPr lang="en-US"/>
              <a:t>Representations of peoples in the empire, on a statue of Darius I, with Egyptian hieroglyphs</a:t>
            </a:r>
          </a:p>
        </p:txBody>
      </p:sp>
      <p:sp>
        <p:nvSpPr>
          <p:cNvPr id="3" name="Text Placeholder 2">
            <a:extLst>
              <a:ext uri="{FF2B5EF4-FFF2-40B4-BE49-F238E27FC236}">
                <a16:creationId xmlns:a16="http://schemas.microsoft.com/office/drawing/2014/main" id="{247A100D-58F4-4185-9F66-C8B454E34134}"/>
              </a:ext>
            </a:extLst>
          </p:cNvPr>
          <p:cNvSpPr>
            <a:spLocks noGrp="1"/>
          </p:cNvSpPr>
          <p:nvPr>
            <p:ph type="body" sz="quarter" idx="12"/>
          </p:nvPr>
        </p:nvSpPr>
        <p:spPr/>
        <p:txBody>
          <a:bodyPr/>
          <a:lstStyle/>
          <a:p>
            <a:r>
              <a:rPr lang="en-US" dirty="0"/>
              <a:t>3:2</a:t>
            </a:r>
          </a:p>
        </p:txBody>
      </p:sp>
      <p:sp>
        <p:nvSpPr>
          <p:cNvPr id="4" name="Title 3">
            <a:extLst>
              <a:ext uri="{FF2B5EF4-FFF2-40B4-BE49-F238E27FC236}">
                <a16:creationId xmlns:a16="http://schemas.microsoft.com/office/drawing/2014/main" id="{20E7524B-F18A-4F1D-A2EA-C42F7F40D9E4}"/>
              </a:ext>
            </a:extLst>
          </p:cNvPr>
          <p:cNvSpPr>
            <a:spLocks noGrp="1"/>
          </p:cNvSpPr>
          <p:nvPr>
            <p:ph type="title"/>
          </p:nvPr>
        </p:nvSpPr>
        <p:spPr/>
        <p:txBody>
          <a:bodyPr/>
          <a:lstStyle/>
          <a:p>
            <a:r>
              <a:rPr lang="en-US" dirty="0"/>
              <a:t>You alone I have chosen from all the families of the earth</a:t>
            </a:r>
          </a:p>
        </p:txBody>
      </p:sp>
    </p:spTree>
    <p:extLst>
      <p:ext uri="{BB962C8B-B14F-4D97-AF65-F5344CB8AC3E}">
        <p14:creationId xmlns:p14="http://schemas.microsoft.com/office/powerpoint/2010/main" val="2874122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951DA-78D0-E594-DF88-3BE2F5DAD2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6DE68EA-48CD-5FA9-C914-1715F214A2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a:extLst>
              <a:ext uri="{FF2B5EF4-FFF2-40B4-BE49-F238E27FC236}">
                <a16:creationId xmlns:a16="http://schemas.microsoft.com/office/drawing/2014/main" id="{9D0AC406-BDC2-AA99-C0AE-466CC774DD6A}"/>
              </a:ext>
            </a:extLst>
          </p:cNvPr>
          <p:cNvSpPr>
            <a:spLocks noGrp="1"/>
          </p:cNvSpPr>
          <p:nvPr>
            <p:ph type="title"/>
          </p:nvPr>
        </p:nvSpPr>
        <p:spPr/>
        <p:txBody>
          <a:bodyPr/>
          <a:lstStyle/>
          <a:p>
            <a:r>
              <a:rPr lang="en-US"/>
              <a:t>Amos 3</a:t>
            </a:r>
          </a:p>
        </p:txBody>
      </p:sp>
      <p:pic>
        <p:nvPicPr>
          <p:cNvPr id="6" name="Picture 5">
            <a:extLst>
              <a:ext uri="{FF2B5EF4-FFF2-40B4-BE49-F238E27FC236}">
                <a16:creationId xmlns:a16="http://schemas.microsoft.com/office/drawing/2014/main" id="{9C05A74F-E9E4-41FB-A770-EB3998E2D7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
        <p:nvSpPr>
          <p:cNvPr id="4" name="Title 4">
            <a:extLst>
              <a:ext uri="{FF2B5EF4-FFF2-40B4-BE49-F238E27FC236}">
                <a16:creationId xmlns:a16="http://schemas.microsoft.com/office/drawing/2014/main" id="{2C4F9534-516A-98B2-718E-FB0B0248EF3C}"/>
              </a:ext>
            </a:extLst>
          </p:cNvPr>
          <p:cNvSpPr txBox="1">
            <a:spLocks/>
          </p:cNvSpPr>
          <p:nvPr/>
        </p:nvSpPr>
        <p:spPr>
          <a:xfrm>
            <a:off x="975360" y="1301112"/>
            <a:ext cx="7193280" cy="455104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t>This is a free sample of the Amos 3 presentation from the </a:t>
            </a:r>
            <a:r>
              <a:rPr lang="en-US" sz="2000" i="1" dirty="0"/>
              <a:t>Photo Companion to the Bible.</a:t>
            </a:r>
            <a:r>
              <a:rPr lang="en-US" sz="2000" dirty="0"/>
              <a:t> To purchase the full volume, visit www.bibleplaces.com/amos/</a:t>
            </a:r>
            <a:br>
              <a:rPr lang="en-US" sz="2000" dirty="0"/>
            </a:br>
            <a:br>
              <a:rPr lang="en-US" sz="2000" dirty="0"/>
            </a:br>
            <a:r>
              <a:rPr lang="en-US" sz="2000" dirty="0"/>
              <a:t>The </a:t>
            </a:r>
            <a:r>
              <a:rPr lang="en-US" sz="2000" i="1" dirty="0"/>
              <a:t>Photo Companion to the Bible</a:t>
            </a:r>
            <a:r>
              <a:rPr lang="en-US" sz="2000" dirty="0"/>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br>
              <a:rPr lang="en-US" sz="2000" dirty="0"/>
            </a:br>
            <a:br>
              <a:rPr lang="en-US" sz="2000" dirty="0"/>
            </a:br>
            <a:r>
              <a:rPr lang="en-US" sz="2000" dirty="0"/>
              <a:t>For more details (for this and every slide), see the Notes section below.</a:t>
            </a:r>
            <a:br>
              <a:rPr lang="en-US" sz="2000" dirty="0"/>
            </a:br>
            <a:br>
              <a:rPr lang="en-US" sz="2000" dirty="0"/>
            </a:br>
            <a:endParaRPr lang="en-US" sz="2000" dirty="0"/>
          </a:p>
        </p:txBody>
      </p:sp>
      <p:sp>
        <p:nvSpPr>
          <p:cNvPr id="8" name="Arrow: Right 7">
            <a:extLst>
              <a:ext uri="{FF2B5EF4-FFF2-40B4-BE49-F238E27FC236}">
                <a16:creationId xmlns:a16="http://schemas.microsoft.com/office/drawing/2014/main" id="{E46551B1-8C89-DDDD-3682-EB9D59B37542}"/>
              </a:ext>
            </a:extLst>
          </p:cNvPr>
          <p:cNvSpPr/>
          <p:nvPr/>
        </p:nvSpPr>
        <p:spPr>
          <a:xfrm rot="5400000">
            <a:off x="4277360" y="5228661"/>
            <a:ext cx="589280" cy="454518"/>
          </a:xfrm>
          <a:prstGeom prst="rightArrow">
            <a:avLst/>
          </a:prstGeom>
          <a:noFill/>
          <a:ln>
            <a:solidFill>
              <a:srgbClr val="416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9262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6514F4-6375-C9BC-8C4F-D7B1FDF29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8610"/>
            <a:ext cx="9144000" cy="6240780"/>
          </a:xfrm>
          <a:prstGeom prst="rect">
            <a:avLst/>
          </a:prstGeom>
        </p:spPr>
      </p:pic>
      <p:sp>
        <p:nvSpPr>
          <p:cNvPr id="2" name="Text Placeholder 1"/>
          <p:cNvSpPr>
            <a:spLocks noGrp="1"/>
          </p:cNvSpPr>
          <p:nvPr>
            <p:ph type="body" sz="quarter" idx="10"/>
          </p:nvPr>
        </p:nvSpPr>
        <p:spPr/>
        <p:txBody>
          <a:bodyPr/>
          <a:lstStyle/>
          <a:p>
            <a:r>
              <a:rPr lang="en-US" dirty="0"/>
              <a:t>Prisoners beaten, from the mastaba of the vizier </a:t>
            </a:r>
            <a:r>
              <a:rPr lang="en-US" dirty="0" err="1"/>
              <a:t>Mereruka</a:t>
            </a:r>
            <a:r>
              <a:rPr lang="en-US" dirty="0"/>
              <a:t>, circa 2200 BC</a:t>
            </a:r>
          </a:p>
        </p:txBody>
      </p:sp>
      <p:sp>
        <p:nvSpPr>
          <p:cNvPr id="3" name="Text Placeholder 2"/>
          <p:cNvSpPr>
            <a:spLocks noGrp="1"/>
          </p:cNvSpPr>
          <p:nvPr>
            <p:ph type="body" sz="quarter" idx="12"/>
          </p:nvPr>
        </p:nvSpPr>
        <p:spPr/>
        <p:txBody>
          <a:bodyPr/>
          <a:lstStyle/>
          <a:p>
            <a:r>
              <a:rPr lang="en-US" dirty="0"/>
              <a:t>3:2</a:t>
            </a:r>
          </a:p>
        </p:txBody>
      </p:sp>
      <p:sp>
        <p:nvSpPr>
          <p:cNvPr id="4" name="Title 3"/>
          <p:cNvSpPr>
            <a:spLocks noGrp="1"/>
          </p:cNvSpPr>
          <p:nvPr>
            <p:ph type="title"/>
          </p:nvPr>
        </p:nvSpPr>
        <p:spPr/>
        <p:txBody>
          <a:bodyPr/>
          <a:lstStyle/>
          <a:p>
            <a:r>
              <a:rPr lang="en-US" dirty="0"/>
              <a:t>Therefore I will punish you for your sin</a:t>
            </a:r>
          </a:p>
        </p:txBody>
      </p:sp>
    </p:spTree>
    <p:extLst>
      <p:ext uri="{BB962C8B-B14F-4D97-AF65-F5344CB8AC3E}">
        <p14:creationId xmlns:p14="http://schemas.microsoft.com/office/powerpoint/2010/main" val="2993810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9144000" cy="6858000"/>
          </a:xfrm>
        </p:grpSpPr>
        <p:pic>
          <p:nvPicPr>
            <p:cNvPr id="5122" name="Picture 2" descr="C:\Users\Kris\Downloads\1024px-Attic_Black_Figured_amphora_depicting_the_punishment_of_Sisyphus_in_Hades,_Staatliche_Antikensammlungen,_Munich_(89581173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Kris\Downloads\Sisyphus co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8190" y="3852029"/>
              <a:ext cx="657223" cy="44407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F8A595F0-55BF-44A5-830F-8ABCD1D4AA88}"/>
              </a:ext>
            </a:extLst>
          </p:cNvPr>
          <p:cNvSpPr>
            <a:spLocks noGrp="1"/>
          </p:cNvSpPr>
          <p:nvPr>
            <p:ph type="body" sz="quarter" idx="10"/>
          </p:nvPr>
        </p:nvSpPr>
        <p:spPr/>
        <p:txBody>
          <a:bodyPr/>
          <a:lstStyle/>
          <a:p>
            <a:r>
              <a:rPr lang="en-US" altLang="ja-JP" dirty="0"/>
              <a:t>Black-figured amphora with Sisyphus pushing a rock uphill, circa 6th century BC</a:t>
            </a:r>
            <a:endParaRPr lang="ja-JP" altLang="en-US" dirty="0"/>
          </a:p>
        </p:txBody>
      </p:sp>
      <p:sp>
        <p:nvSpPr>
          <p:cNvPr id="3" name="Text Placeholder 2">
            <a:extLst>
              <a:ext uri="{FF2B5EF4-FFF2-40B4-BE49-F238E27FC236}">
                <a16:creationId xmlns:a16="http://schemas.microsoft.com/office/drawing/2014/main" id="{F4E2CF93-1CA0-483B-AEE2-850359F2E9F9}"/>
              </a:ext>
            </a:extLst>
          </p:cNvPr>
          <p:cNvSpPr>
            <a:spLocks noGrp="1"/>
          </p:cNvSpPr>
          <p:nvPr>
            <p:ph type="body" sz="quarter" idx="12"/>
          </p:nvPr>
        </p:nvSpPr>
        <p:spPr/>
        <p:txBody>
          <a:bodyPr/>
          <a:lstStyle/>
          <a:p>
            <a:r>
              <a:rPr lang="en-US" dirty="0"/>
              <a:t>3:2</a:t>
            </a:r>
          </a:p>
        </p:txBody>
      </p:sp>
      <p:sp>
        <p:nvSpPr>
          <p:cNvPr id="4" name="Title 3">
            <a:extLst>
              <a:ext uri="{FF2B5EF4-FFF2-40B4-BE49-F238E27FC236}">
                <a16:creationId xmlns:a16="http://schemas.microsoft.com/office/drawing/2014/main" id="{4FF80C8E-BA7E-4929-8F2E-857E9FC03941}"/>
              </a:ext>
            </a:extLst>
          </p:cNvPr>
          <p:cNvSpPr>
            <a:spLocks noGrp="1"/>
          </p:cNvSpPr>
          <p:nvPr>
            <p:ph type="title"/>
          </p:nvPr>
        </p:nvSpPr>
        <p:spPr/>
        <p:txBody>
          <a:bodyPr/>
          <a:lstStyle/>
          <a:p>
            <a:r>
              <a:rPr lang="en-US" dirty="0"/>
              <a:t>Therefore I will punish you for your sin</a:t>
            </a:r>
            <a:endParaRPr lang="ja-JP" altLang="en-US" dirty="0"/>
          </a:p>
        </p:txBody>
      </p:sp>
    </p:spTree>
    <p:extLst>
      <p:ext uri="{BB962C8B-B14F-4D97-AF65-F5344CB8AC3E}">
        <p14:creationId xmlns:p14="http://schemas.microsoft.com/office/powerpoint/2010/main" val="453999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9A2BC-6143-2ADF-0EF1-E34E98536CE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69798F6-3A99-339E-082E-80503656CB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5611"/>
            <a:ext cx="9144000" cy="6248400"/>
          </a:xfrm>
          <a:prstGeom prst="rect">
            <a:avLst/>
          </a:prstGeom>
        </p:spPr>
      </p:pic>
      <p:sp>
        <p:nvSpPr>
          <p:cNvPr id="2" name="Text Placeholder 1">
            <a:extLst>
              <a:ext uri="{FF2B5EF4-FFF2-40B4-BE49-F238E27FC236}">
                <a16:creationId xmlns:a16="http://schemas.microsoft.com/office/drawing/2014/main" id="{D731BBEE-660E-653F-E260-469799EFCD6D}"/>
              </a:ext>
            </a:extLst>
          </p:cNvPr>
          <p:cNvSpPr>
            <a:spLocks noGrp="1"/>
          </p:cNvSpPr>
          <p:nvPr>
            <p:ph type="body" sz="quarter" idx="10"/>
          </p:nvPr>
        </p:nvSpPr>
        <p:spPr/>
        <p:txBody>
          <a:bodyPr/>
          <a:lstStyle/>
          <a:p>
            <a:r>
              <a:rPr lang="en-US" dirty="0"/>
              <a:t>Standing statue of Akhenaten and Queen Nefertiti, from Amarna, circa 1350 BC</a:t>
            </a:r>
          </a:p>
        </p:txBody>
      </p:sp>
      <p:sp>
        <p:nvSpPr>
          <p:cNvPr id="3" name="Text Placeholder 2">
            <a:extLst>
              <a:ext uri="{FF2B5EF4-FFF2-40B4-BE49-F238E27FC236}">
                <a16:creationId xmlns:a16="http://schemas.microsoft.com/office/drawing/2014/main" id="{D0ABA992-0A66-CE63-27F6-29C0CFD829E9}"/>
              </a:ext>
            </a:extLst>
          </p:cNvPr>
          <p:cNvSpPr>
            <a:spLocks noGrp="1"/>
          </p:cNvSpPr>
          <p:nvPr>
            <p:ph type="body" sz="quarter" idx="12"/>
          </p:nvPr>
        </p:nvSpPr>
        <p:spPr/>
        <p:txBody>
          <a:bodyPr/>
          <a:lstStyle/>
          <a:p>
            <a:r>
              <a:rPr lang="en-US" dirty="0"/>
              <a:t>3:3</a:t>
            </a:r>
          </a:p>
        </p:txBody>
      </p:sp>
      <p:sp>
        <p:nvSpPr>
          <p:cNvPr id="4" name="Title 3">
            <a:extLst>
              <a:ext uri="{FF2B5EF4-FFF2-40B4-BE49-F238E27FC236}">
                <a16:creationId xmlns:a16="http://schemas.microsoft.com/office/drawing/2014/main" id="{4AE26632-5B7A-7A2E-EB39-B5D707AD5688}"/>
              </a:ext>
            </a:extLst>
          </p:cNvPr>
          <p:cNvSpPr>
            <a:spLocks noGrp="1"/>
          </p:cNvSpPr>
          <p:nvPr>
            <p:ph type="title"/>
          </p:nvPr>
        </p:nvSpPr>
        <p:spPr/>
        <p:txBody>
          <a:bodyPr/>
          <a:lstStyle/>
          <a:p>
            <a:r>
              <a:rPr lang="en-US" dirty="0"/>
              <a:t>Do two people walk together, unless they have agreed to do so?</a:t>
            </a:r>
          </a:p>
        </p:txBody>
      </p:sp>
    </p:spTree>
    <p:extLst>
      <p:ext uri="{BB962C8B-B14F-4D97-AF65-F5344CB8AC3E}">
        <p14:creationId xmlns:p14="http://schemas.microsoft.com/office/powerpoint/2010/main" val="2182230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21CBCC-AF2D-47C6-8183-0CD78B0AA90C}"/>
              </a:ext>
            </a:extLst>
          </p:cNvPr>
          <p:cNvPicPr>
            <a:picLocks noChangeAspect="1"/>
          </p:cNvPicPr>
          <p:nvPr/>
        </p:nvPicPr>
        <p:blipFill rotWithShape="1">
          <a:blip r:embed="rId3">
            <a:extLst>
              <a:ext uri="{28A0092B-C50C-407E-A947-70E740481C1C}">
                <a14:useLocalDpi xmlns:a14="http://schemas.microsoft.com/office/drawing/2010/main" val="0"/>
              </a:ext>
            </a:extLst>
          </a:blip>
          <a:srcRect b="3337"/>
          <a:stretch/>
        </p:blipFill>
        <p:spPr>
          <a:xfrm>
            <a:off x="0" y="160020"/>
            <a:ext cx="9144000" cy="6621780"/>
          </a:xfrm>
          <a:prstGeom prst="rect">
            <a:avLst/>
          </a:prstGeom>
        </p:spPr>
      </p:pic>
      <p:sp>
        <p:nvSpPr>
          <p:cNvPr id="9" name="Text Placeholder 8">
            <a:extLst>
              <a:ext uri="{FF2B5EF4-FFF2-40B4-BE49-F238E27FC236}">
                <a16:creationId xmlns:a16="http://schemas.microsoft.com/office/drawing/2014/main" id="{8FB80AF1-2032-48E2-B588-1F5A58B1A0C2}"/>
              </a:ext>
            </a:extLst>
          </p:cNvPr>
          <p:cNvSpPr>
            <a:spLocks noGrp="1"/>
          </p:cNvSpPr>
          <p:nvPr>
            <p:ph type="body" sz="quarter" idx="10"/>
          </p:nvPr>
        </p:nvSpPr>
        <p:spPr/>
        <p:txBody>
          <a:bodyPr/>
          <a:lstStyle/>
          <a:p>
            <a:r>
              <a:rPr lang="en-US" dirty="0"/>
              <a:t>Bell </a:t>
            </a:r>
            <a:r>
              <a:rPr lang="en-US" i="1" dirty="0"/>
              <a:t>krater</a:t>
            </a:r>
            <a:r>
              <a:rPr lang="en-US" dirty="0"/>
              <a:t> depicting two youths walking together, 4th century BC</a:t>
            </a:r>
          </a:p>
        </p:txBody>
      </p:sp>
      <p:sp>
        <p:nvSpPr>
          <p:cNvPr id="3" name="Text Placeholder 2"/>
          <p:cNvSpPr>
            <a:spLocks noGrp="1"/>
          </p:cNvSpPr>
          <p:nvPr>
            <p:ph type="body" sz="quarter" idx="12"/>
          </p:nvPr>
        </p:nvSpPr>
        <p:spPr/>
        <p:txBody>
          <a:bodyPr/>
          <a:lstStyle/>
          <a:p>
            <a:r>
              <a:rPr lang="en-US" dirty="0"/>
              <a:t>3:3</a:t>
            </a:r>
          </a:p>
        </p:txBody>
      </p:sp>
      <p:sp>
        <p:nvSpPr>
          <p:cNvPr id="4" name="Title 3"/>
          <p:cNvSpPr>
            <a:spLocks noGrp="1"/>
          </p:cNvSpPr>
          <p:nvPr>
            <p:ph type="title"/>
          </p:nvPr>
        </p:nvSpPr>
        <p:spPr/>
        <p:txBody>
          <a:bodyPr/>
          <a:lstStyle/>
          <a:p>
            <a:r>
              <a:rPr lang="en-US" dirty="0"/>
              <a:t>Do two people walk together, unless they have agreed to do so?</a:t>
            </a:r>
          </a:p>
        </p:txBody>
      </p:sp>
    </p:spTree>
    <p:extLst>
      <p:ext uri="{BB962C8B-B14F-4D97-AF65-F5344CB8AC3E}">
        <p14:creationId xmlns:p14="http://schemas.microsoft.com/office/powerpoint/2010/main" val="2881056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5E243-7796-9CC2-4E53-5DDACEEE1BC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3C4E5AF-3C10-5935-240F-9A241FF59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99F0621C-93AF-867F-2598-60E4B877C168}"/>
              </a:ext>
            </a:extLst>
          </p:cNvPr>
          <p:cNvSpPr>
            <a:spLocks noGrp="1"/>
          </p:cNvSpPr>
          <p:nvPr>
            <p:ph type="body" sz="quarter" idx="10"/>
          </p:nvPr>
        </p:nvSpPr>
        <p:spPr/>
        <p:txBody>
          <a:bodyPr/>
          <a:lstStyle/>
          <a:p>
            <a:r>
              <a:rPr lang="en-US" i="1" dirty="0"/>
              <a:t>Kylix</a:t>
            </a:r>
            <a:r>
              <a:rPr lang="en-US" dirty="0"/>
              <a:t> with two women in friendly conversation, circa 500 BC</a:t>
            </a:r>
          </a:p>
        </p:txBody>
      </p:sp>
      <p:sp>
        <p:nvSpPr>
          <p:cNvPr id="3" name="Text Placeholder 2">
            <a:extLst>
              <a:ext uri="{FF2B5EF4-FFF2-40B4-BE49-F238E27FC236}">
                <a16:creationId xmlns:a16="http://schemas.microsoft.com/office/drawing/2014/main" id="{131F27FE-1A75-7E28-2CF0-5B95CED8A31E}"/>
              </a:ext>
            </a:extLst>
          </p:cNvPr>
          <p:cNvSpPr>
            <a:spLocks noGrp="1"/>
          </p:cNvSpPr>
          <p:nvPr>
            <p:ph type="body" sz="quarter" idx="12"/>
          </p:nvPr>
        </p:nvSpPr>
        <p:spPr/>
        <p:txBody>
          <a:bodyPr/>
          <a:lstStyle/>
          <a:p>
            <a:r>
              <a:rPr lang="en-US" dirty="0"/>
              <a:t>3:3</a:t>
            </a:r>
          </a:p>
        </p:txBody>
      </p:sp>
      <p:sp>
        <p:nvSpPr>
          <p:cNvPr id="4" name="Title 3">
            <a:extLst>
              <a:ext uri="{FF2B5EF4-FFF2-40B4-BE49-F238E27FC236}">
                <a16:creationId xmlns:a16="http://schemas.microsoft.com/office/drawing/2014/main" id="{94724254-918D-276D-AF25-9A718D01A7DC}"/>
              </a:ext>
            </a:extLst>
          </p:cNvPr>
          <p:cNvSpPr>
            <a:spLocks noGrp="1"/>
          </p:cNvSpPr>
          <p:nvPr>
            <p:ph type="title"/>
          </p:nvPr>
        </p:nvSpPr>
        <p:spPr/>
        <p:txBody>
          <a:bodyPr/>
          <a:lstStyle/>
          <a:p>
            <a:r>
              <a:rPr lang="en-US" dirty="0"/>
              <a:t>Do two people walk together, unless they have agreed to do so?</a:t>
            </a:r>
          </a:p>
        </p:txBody>
      </p:sp>
    </p:spTree>
    <p:extLst>
      <p:ext uri="{BB962C8B-B14F-4D97-AF65-F5344CB8AC3E}">
        <p14:creationId xmlns:p14="http://schemas.microsoft.com/office/powerpoint/2010/main" val="1216382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walking on a street&#10;&#10;Description automatically generated">
            <a:extLst>
              <a:ext uri="{FF2B5EF4-FFF2-40B4-BE49-F238E27FC236}">
                <a16:creationId xmlns:a16="http://schemas.microsoft.com/office/drawing/2014/main" id="{C54617CB-0581-3A2C-D100-CF1326E9C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797040"/>
          </a:xfrm>
          <a:prstGeom prst="rect">
            <a:avLst/>
          </a:prstGeom>
        </p:spPr>
      </p:pic>
      <p:sp>
        <p:nvSpPr>
          <p:cNvPr id="2" name="Text Placeholder 1"/>
          <p:cNvSpPr>
            <a:spLocks noGrp="1"/>
          </p:cNvSpPr>
          <p:nvPr>
            <p:ph type="body" sz="quarter" idx="10"/>
          </p:nvPr>
        </p:nvSpPr>
        <p:spPr/>
        <p:txBody>
          <a:bodyPr/>
          <a:lstStyle/>
          <a:p>
            <a:r>
              <a:rPr lang="en-US" dirty="0"/>
              <a:t>Orthodox Jewish men walking in the Jewish Quarter of the Old City of Jerusalem</a:t>
            </a:r>
          </a:p>
        </p:txBody>
      </p:sp>
      <p:sp>
        <p:nvSpPr>
          <p:cNvPr id="3" name="Text Placeholder 2"/>
          <p:cNvSpPr>
            <a:spLocks noGrp="1"/>
          </p:cNvSpPr>
          <p:nvPr>
            <p:ph type="body" sz="quarter" idx="12"/>
          </p:nvPr>
        </p:nvSpPr>
        <p:spPr/>
        <p:txBody>
          <a:bodyPr/>
          <a:lstStyle/>
          <a:p>
            <a:r>
              <a:rPr lang="en-US"/>
              <a:t>3:3</a:t>
            </a:r>
          </a:p>
        </p:txBody>
      </p:sp>
      <p:sp>
        <p:nvSpPr>
          <p:cNvPr id="4" name="Title 3"/>
          <p:cNvSpPr>
            <a:spLocks noGrp="1"/>
          </p:cNvSpPr>
          <p:nvPr>
            <p:ph type="title"/>
          </p:nvPr>
        </p:nvSpPr>
        <p:spPr/>
        <p:txBody>
          <a:bodyPr/>
          <a:lstStyle/>
          <a:p>
            <a:r>
              <a:rPr lang="en-US" dirty="0"/>
              <a:t>Do two people walk together, unless they have agreed to do so?</a:t>
            </a:r>
          </a:p>
        </p:txBody>
      </p:sp>
    </p:spTree>
    <p:extLst>
      <p:ext uri="{BB962C8B-B14F-4D97-AF65-F5344CB8AC3E}">
        <p14:creationId xmlns:p14="http://schemas.microsoft.com/office/powerpoint/2010/main" val="3253851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18473F-3A50-15DA-E844-B0D6306EA144}"/>
              </a:ext>
            </a:extLst>
          </p:cNvPr>
          <p:cNvPicPr>
            <a:picLocks noChangeAspect="1"/>
          </p:cNvPicPr>
          <p:nvPr/>
        </p:nvPicPr>
        <p:blipFill>
          <a:blip r:embed="rId3">
            <a:extLst>
              <a:ext uri="{28A0092B-C50C-407E-A947-70E740481C1C}">
                <a14:useLocalDpi xmlns:a14="http://schemas.microsoft.com/office/drawing/2010/main" val="0"/>
              </a:ext>
            </a:extLst>
          </a:blip>
          <a:srcRect r="922"/>
          <a:stretch/>
        </p:blipFill>
        <p:spPr>
          <a:xfrm>
            <a:off x="0" y="369332"/>
            <a:ext cx="9144000" cy="6150340"/>
          </a:xfrm>
          <a:prstGeom prst="rect">
            <a:avLst/>
          </a:prstGeom>
        </p:spPr>
      </p:pic>
      <p:sp>
        <p:nvSpPr>
          <p:cNvPr id="2" name="Text Placeholder 1"/>
          <p:cNvSpPr>
            <a:spLocks noGrp="1"/>
          </p:cNvSpPr>
          <p:nvPr>
            <p:ph type="body" sz="quarter" idx="10"/>
          </p:nvPr>
        </p:nvSpPr>
        <p:spPr/>
        <p:txBody>
          <a:bodyPr/>
          <a:lstStyle/>
          <a:p>
            <a:r>
              <a:rPr lang="en-US" dirty="0"/>
              <a:t>Lion from the Ishtar Gate at Babylon, circa 600 BC</a:t>
            </a:r>
          </a:p>
        </p:txBody>
      </p:sp>
      <p:sp>
        <p:nvSpPr>
          <p:cNvPr id="3" name="Text Placeholder 2"/>
          <p:cNvSpPr>
            <a:spLocks noGrp="1"/>
          </p:cNvSpPr>
          <p:nvPr>
            <p:ph type="body" sz="quarter" idx="12"/>
          </p:nvPr>
        </p:nvSpPr>
        <p:spPr/>
        <p:txBody>
          <a:bodyPr/>
          <a:lstStyle/>
          <a:p>
            <a:r>
              <a:rPr lang="en-US" dirty="0"/>
              <a:t>3:4</a:t>
            </a:r>
          </a:p>
        </p:txBody>
      </p:sp>
      <p:sp>
        <p:nvSpPr>
          <p:cNvPr id="4" name="Title 3"/>
          <p:cNvSpPr>
            <a:spLocks noGrp="1"/>
          </p:cNvSpPr>
          <p:nvPr>
            <p:ph type="title"/>
          </p:nvPr>
        </p:nvSpPr>
        <p:spPr/>
        <p:txBody>
          <a:bodyPr/>
          <a:lstStyle/>
          <a:p>
            <a:r>
              <a:rPr lang="en-US" dirty="0"/>
              <a:t>Does a lion roar in the thicket when it has no prey?</a:t>
            </a:r>
          </a:p>
        </p:txBody>
      </p:sp>
    </p:spTree>
    <p:extLst>
      <p:ext uri="{BB962C8B-B14F-4D97-AF65-F5344CB8AC3E}">
        <p14:creationId xmlns:p14="http://schemas.microsoft.com/office/powerpoint/2010/main" val="2658699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Roaring African lion</a:t>
            </a:r>
          </a:p>
        </p:txBody>
      </p:sp>
      <p:sp>
        <p:nvSpPr>
          <p:cNvPr id="3" name="Text Placeholder 2"/>
          <p:cNvSpPr>
            <a:spLocks noGrp="1"/>
          </p:cNvSpPr>
          <p:nvPr>
            <p:ph type="body" sz="quarter" idx="12"/>
          </p:nvPr>
        </p:nvSpPr>
        <p:spPr/>
        <p:txBody>
          <a:bodyPr/>
          <a:lstStyle/>
          <a:p>
            <a:r>
              <a:rPr lang="en-US" dirty="0"/>
              <a:t>3:4</a:t>
            </a:r>
          </a:p>
        </p:txBody>
      </p:sp>
      <p:sp>
        <p:nvSpPr>
          <p:cNvPr id="4" name="Title 3"/>
          <p:cNvSpPr>
            <a:spLocks noGrp="1"/>
          </p:cNvSpPr>
          <p:nvPr>
            <p:ph type="title"/>
          </p:nvPr>
        </p:nvSpPr>
        <p:spPr/>
        <p:txBody>
          <a:bodyPr/>
          <a:lstStyle/>
          <a:p>
            <a:r>
              <a:rPr lang="en-US" dirty="0"/>
              <a:t>Does a lion roar in the thicket when it has no prey?</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1070"/>
          <a:stretch/>
        </p:blipFill>
        <p:spPr>
          <a:xfrm>
            <a:off x="-1" y="369333"/>
            <a:ext cx="9144001" cy="6150340"/>
          </a:xfrm>
          <a:prstGeom prst="rect">
            <a:avLst/>
          </a:prstGeom>
        </p:spPr>
      </p:pic>
    </p:spTree>
    <p:extLst>
      <p:ext uri="{BB962C8B-B14F-4D97-AF65-F5344CB8AC3E}">
        <p14:creationId xmlns:p14="http://schemas.microsoft.com/office/powerpoint/2010/main" val="1579289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ride of Jordan, thickets by river"/>
          <p:cNvPicPr preferRelativeResize="0">
            <a:picLocks noChangeAspect="1" noChangeArrowheads="1"/>
          </p:cNvPicPr>
          <p:nvPr>
            <p:custDataLst>
              <p:tags r:id="rId1"/>
            </p:custDataLst>
          </p:nvPr>
        </p:nvPicPr>
        <p:blipFill>
          <a:blip r:embed="rId4" cstate="print"/>
          <a:srcRect/>
          <a:stretch>
            <a:fillRect/>
          </a:stretch>
        </p:blipFill>
        <p:spPr bwMode="auto">
          <a:xfrm>
            <a:off x="0" y="-1588"/>
            <a:ext cx="9144000" cy="686117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Pride of the Jordan, thickets by river</a:t>
            </a:r>
          </a:p>
        </p:txBody>
      </p:sp>
      <p:sp>
        <p:nvSpPr>
          <p:cNvPr id="3" name="Text Placeholder 2"/>
          <p:cNvSpPr>
            <a:spLocks noGrp="1"/>
          </p:cNvSpPr>
          <p:nvPr>
            <p:ph type="body" sz="quarter" idx="12"/>
          </p:nvPr>
        </p:nvSpPr>
        <p:spPr/>
        <p:txBody>
          <a:bodyPr/>
          <a:lstStyle/>
          <a:p>
            <a:r>
              <a:rPr lang="en-US" dirty="0"/>
              <a:t>3:4</a:t>
            </a:r>
          </a:p>
        </p:txBody>
      </p:sp>
      <p:sp>
        <p:nvSpPr>
          <p:cNvPr id="4" name="Title 3"/>
          <p:cNvSpPr>
            <a:spLocks noGrp="1"/>
          </p:cNvSpPr>
          <p:nvPr>
            <p:ph type="title"/>
          </p:nvPr>
        </p:nvSpPr>
        <p:spPr/>
        <p:txBody>
          <a:bodyPr/>
          <a:lstStyle/>
          <a:p>
            <a:r>
              <a:rPr lang="en-US" dirty="0"/>
              <a:t>Does a lion roar in the thicket when it has no prey?</a:t>
            </a:r>
          </a:p>
        </p:txBody>
      </p:sp>
    </p:spTree>
    <p:extLst>
      <p:ext uri="{BB962C8B-B14F-4D97-AF65-F5344CB8AC3E}">
        <p14:creationId xmlns:p14="http://schemas.microsoft.com/office/powerpoint/2010/main" val="1860612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Pride of the Jordan, thickets by river"/>
          <p:cNvPicPr preferRelativeResize="0">
            <a:picLocks noChangeAspect="1" noChangeArrowheads="1"/>
          </p:cNvPicPr>
          <p:nvPr>
            <p:custDataLst>
              <p:tags r:id="rId1"/>
            </p:custDataLst>
          </p:nvPr>
        </p:nvPicPr>
        <p:blipFill>
          <a:blip r:embed="rId4" cstate="print"/>
          <a:srcRect/>
          <a:stretch>
            <a:fillRect/>
          </a:stretch>
        </p:blipFill>
        <p:spPr bwMode="auto">
          <a:xfrm>
            <a:off x="0" y="-198"/>
            <a:ext cx="9144000" cy="685839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Pride of the Jordan, thickets by river</a:t>
            </a:r>
          </a:p>
        </p:txBody>
      </p:sp>
      <p:sp>
        <p:nvSpPr>
          <p:cNvPr id="3" name="Text Placeholder 2"/>
          <p:cNvSpPr>
            <a:spLocks noGrp="1"/>
          </p:cNvSpPr>
          <p:nvPr>
            <p:ph type="body" sz="quarter" idx="12"/>
          </p:nvPr>
        </p:nvSpPr>
        <p:spPr/>
        <p:txBody>
          <a:bodyPr/>
          <a:lstStyle/>
          <a:p>
            <a:r>
              <a:rPr lang="en-US" dirty="0"/>
              <a:t>3:4</a:t>
            </a:r>
          </a:p>
        </p:txBody>
      </p:sp>
      <p:sp>
        <p:nvSpPr>
          <p:cNvPr id="4" name="Title 3"/>
          <p:cNvSpPr>
            <a:spLocks noGrp="1"/>
          </p:cNvSpPr>
          <p:nvPr>
            <p:ph type="title"/>
          </p:nvPr>
        </p:nvSpPr>
        <p:spPr/>
        <p:txBody>
          <a:bodyPr/>
          <a:lstStyle/>
          <a:p>
            <a:r>
              <a:rPr lang="en-US" dirty="0"/>
              <a:t>Does a lion roar in the thicket when it has no prey?</a:t>
            </a:r>
          </a:p>
        </p:txBody>
      </p:sp>
    </p:spTree>
    <p:extLst>
      <p:ext uri="{BB962C8B-B14F-4D97-AF65-F5344CB8AC3E}">
        <p14:creationId xmlns:p14="http://schemas.microsoft.com/office/powerpoint/2010/main" val="1823959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72D10-B566-D9FC-CEF5-53A2171FEB1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F559211-176A-5D04-E9E9-FDF4F571E2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332"/>
            <a:ext cx="2975048" cy="6150340"/>
          </a:xfrm>
          <a:prstGeom prst="rect">
            <a:avLst/>
          </a:prstGeom>
        </p:spPr>
      </p:pic>
      <p:sp>
        <p:nvSpPr>
          <p:cNvPr id="2" name="Text Placeholder 1">
            <a:extLst>
              <a:ext uri="{FF2B5EF4-FFF2-40B4-BE49-F238E27FC236}">
                <a16:creationId xmlns:a16="http://schemas.microsoft.com/office/drawing/2014/main" id="{F5D6EA96-46A4-139C-90B1-1841FB8D7B81}"/>
              </a:ext>
            </a:extLst>
          </p:cNvPr>
          <p:cNvSpPr>
            <a:spLocks noGrp="1"/>
          </p:cNvSpPr>
          <p:nvPr>
            <p:ph type="body" sz="quarter" idx="10"/>
          </p:nvPr>
        </p:nvSpPr>
        <p:spPr/>
        <p:txBody>
          <a:bodyPr/>
          <a:lstStyle/>
          <a:p>
            <a:r>
              <a:rPr lang="en-US" dirty="0"/>
              <a:t>Terracotta figurine of a man speaking, from Myrina, late 3rd century BC–2nd century BC</a:t>
            </a:r>
          </a:p>
        </p:txBody>
      </p:sp>
      <p:sp>
        <p:nvSpPr>
          <p:cNvPr id="3" name="Text Placeholder 2">
            <a:extLst>
              <a:ext uri="{FF2B5EF4-FFF2-40B4-BE49-F238E27FC236}">
                <a16:creationId xmlns:a16="http://schemas.microsoft.com/office/drawing/2014/main" id="{0ACBE65F-2D2A-22FB-44CC-2D81C8030721}"/>
              </a:ext>
            </a:extLst>
          </p:cNvPr>
          <p:cNvSpPr>
            <a:spLocks noGrp="1"/>
          </p:cNvSpPr>
          <p:nvPr>
            <p:ph type="body" sz="quarter" idx="12"/>
          </p:nvPr>
        </p:nvSpPr>
        <p:spPr/>
        <p:txBody>
          <a:bodyPr/>
          <a:lstStyle/>
          <a:p>
            <a:r>
              <a:rPr lang="en-US" dirty="0"/>
              <a:t>3:1</a:t>
            </a:r>
          </a:p>
        </p:txBody>
      </p:sp>
      <p:sp>
        <p:nvSpPr>
          <p:cNvPr id="4" name="Title 3">
            <a:extLst>
              <a:ext uri="{FF2B5EF4-FFF2-40B4-BE49-F238E27FC236}">
                <a16:creationId xmlns:a16="http://schemas.microsoft.com/office/drawing/2014/main" id="{E295B5AA-E055-307A-E6A8-9CE138D17F4A}"/>
              </a:ext>
            </a:extLst>
          </p:cNvPr>
          <p:cNvSpPr>
            <a:spLocks noGrp="1"/>
          </p:cNvSpPr>
          <p:nvPr>
            <p:ph type="title"/>
          </p:nvPr>
        </p:nvSpPr>
        <p:spPr/>
        <p:txBody>
          <a:bodyPr/>
          <a:lstStyle/>
          <a:p>
            <a:r>
              <a:rPr lang="en-US" dirty="0"/>
              <a:t>Hear this word that Yahweh has spoken against you, O people of Israel</a:t>
            </a:r>
          </a:p>
        </p:txBody>
      </p:sp>
      <p:pic>
        <p:nvPicPr>
          <p:cNvPr id="8" name="Picture 7">
            <a:extLst>
              <a:ext uri="{FF2B5EF4-FFF2-40B4-BE49-F238E27FC236}">
                <a16:creationId xmlns:a16="http://schemas.microsoft.com/office/drawing/2014/main" id="{32AE681C-BB91-5595-4C9B-36E9A89848D2}"/>
              </a:ext>
            </a:extLst>
          </p:cNvPr>
          <p:cNvPicPr>
            <a:picLocks noChangeAspect="1"/>
          </p:cNvPicPr>
          <p:nvPr/>
        </p:nvPicPr>
        <p:blipFill>
          <a:blip r:embed="rId4">
            <a:extLst>
              <a:ext uri="{28A0092B-C50C-407E-A947-70E740481C1C}">
                <a14:useLocalDpi xmlns:a14="http://schemas.microsoft.com/office/drawing/2010/main" val="0"/>
              </a:ext>
            </a:extLst>
          </a:blip>
          <a:srcRect l="8073" r="827"/>
          <a:stretch>
            <a:fillRect/>
          </a:stretch>
        </p:blipFill>
        <p:spPr>
          <a:xfrm>
            <a:off x="3124201" y="369332"/>
            <a:ext cx="6019800" cy="6150340"/>
          </a:xfrm>
          <a:prstGeom prst="rect">
            <a:avLst/>
          </a:prstGeom>
        </p:spPr>
      </p:pic>
    </p:spTree>
    <p:extLst>
      <p:ext uri="{BB962C8B-B14F-4D97-AF65-F5344CB8AC3E}">
        <p14:creationId xmlns:p14="http://schemas.microsoft.com/office/powerpoint/2010/main" val="2763706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Kris\Downloads\Al-Ula, Lihyanite relief of lion suckling young, sandstone, 6th-4th c BC, adr1405297903.jpg">
            <a:extLst>
              <a:ext uri="{FF2B5EF4-FFF2-40B4-BE49-F238E27FC236}">
                <a16:creationId xmlns:a16="http://schemas.microsoft.com/office/drawing/2014/main" id="{8ECC057D-5490-A007-3A13-F7EB8517D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469" y="369332"/>
            <a:ext cx="8101993"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err="1"/>
              <a:t>Lihyanite</a:t>
            </a:r>
            <a:r>
              <a:rPr lang="en-US" dirty="0"/>
              <a:t> relief of a lioness suckling her cub, from al-</a:t>
            </a:r>
            <a:r>
              <a:rPr lang="en-US" dirty="0" err="1"/>
              <a:t>ʿUla</a:t>
            </a:r>
            <a:r>
              <a:rPr lang="en-US" dirty="0"/>
              <a:t>, 6th–4th centuries BC</a:t>
            </a:r>
          </a:p>
        </p:txBody>
      </p:sp>
      <p:sp>
        <p:nvSpPr>
          <p:cNvPr id="3" name="Text Placeholder 2"/>
          <p:cNvSpPr>
            <a:spLocks noGrp="1"/>
          </p:cNvSpPr>
          <p:nvPr>
            <p:ph type="body" sz="quarter" idx="12"/>
          </p:nvPr>
        </p:nvSpPr>
        <p:spPr/>
        <p:txBody>
          <a:bodyPr/>
          <a:lstStyle/>
          <a:p>
            <a:r>
              <a:rPr lang="en-US" dirty="0"/>
              <a:t>3:4</a:t>
            </a:r>
          </a:p>
        </p:txBody>
      </p:sp>
      <p:sp>
        <p:nvSpPr>
          <p:cNvPr id="4" name="Title 3"/>
          <p:cNvSpPr>
            <a:spLocks noGrp="1"/>
          </p:cNvSpPr>
          <p:nvPr>
            <p:ph type="title"/>
          </p:nvPr>
        </p:nvSpPr>
        <p:spPr/>
        <p:txBody>
          <a:bodyPr/>
          <a:lstStyle/>
          <a:p>
            <a:r>
              <a:rPr lang="en-US" dirty="0"/>
              <a:t>Does a young lion growl from its den unless it has captured something?</a:t>
            </a:r>
          </a:p>
        </p:txBody>
      </p:sp>
    </p:spTree>
    <p:extLst>
      <p:ext uri="{BB962C8B-B14F-4D97-AF65-F5344CB8AC3E}">
        <p14:creationId xmlns:p14="http://schemas.microsoft.com/office/powerpoint/2010/main" val="1887284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Male lion and a cub feeding on a water buffalo carcass in South Africa</a:t>
            </a:r>
          </a:p>
        </p:txBody>
      </p:sp>
      <p:sp>
        <p:nvSpPr>
          <p:cNvPr id="3" name="Text Placeholder 2"/>
          <p:cNvSpPr>
            <a:spLocks noGrp="1"/>
          </p:cNvSpPr>
          <p:nvPr>
            <p:ph type="body" sz="quarter" idx="12"/>
          </p:nvPr>
        </p:nvSpPr>
        <p:spPr/>
        <p:txBody>
          <a:bodyPr/>
          <a:lstStyle/>
          <a:p>
            <a:r>
              <a:rPr lang="is-IS" dirty="0"/>
              <a:t>3:4</a:t>
            </a:r>
            <a:endParaRPr lang="en-US" dirty="0"/>
          </a:p>
        </p:txBody>
      </p:sp>
      <p:sp>
        <p:nvSpPr>
          <p:cNvPr id="4" name="Title 3"/>
          <p:cNvSpPr>
            <a:spLocks noGrp="1"/>
          </p:cNvSpPr>
          <p:nvPr>
            <p:ph type="title"/>
          </p:nvPr>
        </p:nvSpPr>
        <p:spPr/>
        <p:txBody>
          <a:bodyPr/>
          <a:lstStyle/>
          <a:p>
            <a:r>
              <a:rPr lang="en-US" dirty="0"/>
              <a:t>Does a young lion growl from its den unless it has captured something?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9476"/>
            <a:ext cx="9144000" cy="6099048"/>
          </a:xfrm>
          <a:prstGeom prst="rect">
            <a:avLst/>
          </a:prstGeom>
        </p:spPr>
      </p:pic>
    </p:spTree>
    <p:extLst>
      <p:ext uri="{BB962C8B-B14F-4D97-AF65-F5344CB8AC3E}">
        <p14:creationId xmlns:p14="http://schemas.microsoft.com/office/powerpoint/2010/main" val="179044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9F850-633D-BB78-208F-8A3EE43EF9C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22FFA79-4776-4F8C-7D9D-CA4A27D32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070"/>
            <a:ext cx="9144000" cy="6499860"/>
          </a:xfrm>
          <a:prstGeom prst="rect">
            <a:avLst/>
          </a:prstGeom>
        </p:spPr>
      </p:pic>
      <p:sp>
        <p:nvSpPr>
          <p:cNvPr id="2" name="Text Placeholder 1">
            <a:extLst>
              <a:ext uri="{FF2B5EF4-FFF2-40B4-BE49-F238E27FC236}">
                <a16:creationId xmlns:a16="http://schemas.microsoft.com/office/drawing/2014/main" id="{0DD7D298-BA37-B421-C256-AE077B97DE91}"/>
              </a:ext>
            </a:extLst>
          </p:cNvPr>
          <p:cNvSpPr>
            <a:spLocks noGrp="1"/>
          </p:cNvSpPr>
          <p:nvPr>
            <p:ph type="body" sz="quarter" idx="10"/>
          </p:nvPr>
        </p:nvSpPr>
        <p:spPr/>
        <p:txBody>
          <a:bodyPr/>
          <a:lstStyle/>
          <a:p>
            <a:r>
              <a:rPr lang="en-US" dirty="0"/>
              <a:t>Family of lions feeding on an eland, </a:t>
            </a:r>
            <a:r>
              <a:rPr lang="en-US" dirty="0" err="1"/>
              <a:t>Tswalu</a:t>
            </a:r>
            <a:r>
              <a:rPr lang="en-US" dirty="0"/>
              <a:t> Kalahari Reserve, South Africa</a:t>
            </a:r>
          </a:p>
        </p:txBody>
      </p:sp>
      <p:sp>
        <p:nvSpPr>
          <p:cNvPr id="3" name="Text Placeholder 2">
            <a:extLst>
              <a:ext uri="{FF2B5EF4-FFF2-40B4-BE49-F238E27FC236}">
                <a16:creationId xmlns:a16="http://schemas.microsoft.com/office/drawing/2014/main" id="{ABAC62F8-E8EC-2571-DE63-FC1FAF0816A8}"/>
              </a:ext>
            </a:extLst>
          </p:cNvPr>
          <p:cNvSpPr>
            <a:spLocks noGrp="1"/>
          </p:cNvSpPr>
          <p:nvPr>
            <p:ph type="body" sz="quarter" idx="12"/>
          </p:nvPr>
        </p:nvSpPr>
        <p:spPr/>
        <p:txBody>
          <a:bodyPr/>
          <a:lstStyle/>
          <a:p>
            <a:r>
              <a:rPr lang="is-IS" dirty="0"/>
              <a:t>3:4</a:t>
            </a:r>
            <a:endParaRPr lang="en-US" dirty="0"/>
          </a:p>
        </p:txBody>
      </p:sp>
      <p:sp>
        <p:nvSpPr>
          <p:cNvPr id="4" name="Title 3">
            <a:extLst>
              <a:ext uri="{FF2B5EF4-FFF2-40B4-BE49-F238E27FC236}">
                <a16:creationId xmlns:a16="http://schemas.microsoft.com/office/drawing/2014/main" id="{B49357C9-4DEA-267B-5149-E66F85230686}"/>
              </a:ext>
            </a:extLst>
          </p:cNvPr>
          <p:cNvSpPr>
            <a:spLocks noGrp="1"/>
          </p:cNvSpPr>
          <p:nvPr>
            <p:ph type="title"/>
          </p:nvPr>
        </p:nvSpPr>
        <p:spPr/>
        <p:txBody>
          <a:bodyPr/>
          <a:lstStyle/>
          <a:p>
            <a:r>
              <a:rPr lang="en-US" dirty="0"/>
              <a:t>Does a young lion growl from its den unless it has captured something?</a:t>
            </a:r>
          </a:p>
        </p:txBody>
      </p:sp>
    </p:spTree>
    <p:extLst>
      <p:ext uri="{BB962C8B-B14F-4D97-AF65-F5344CB8AC3E}">
        <p14:creationId xmlns:p14="http://schemas.microsoft.com/office/powerpoint/2010/main" val="2317200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84B7E-8B7E-53A9-EEF3-DD5AB7D0B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00989"/>
            <a:ext cx="9144002" cy="6256021"/>
          </a:xfrm>
          <a:prstGeom prst="rect">
            <a:avLst/>
          </a:prstGeom>
        </p:spPr>
      </p:pic>
      <p:sp>
        <p:nvSpPr>
          <p:cNvPr id="2" name="Text Placeholder 1"/>
          <p:cNvSpPr>
            <a:spLocks noGrp="1"/>
          </p:cNvSpPr>
          <p:nvPr>
            <p:ph type="body" sz="quarter" idx="10"/>
          </p:nvPr>
        </p:nvSpPr>
        <p:spPr/>
        <p:txBody>
          <a:bodyPr/>
          <a:lstStyle/>
          <a:p>
            <a:r>
              <a:rPr lang="en-US" dirty="0"/>
              <a:t>Young African lions eating prey</a:t>
            </a:r>
          </a:p>
        </p:txBody>
      </p:sp>
      <p:sp>
        <p:nvSpPr>
          <p:cNvPr id="3" name="Text Placeholder 2"/>
          <p:cNvSpPr>
            <a:spLocks noGrp="1"/>
          </p:cNvSpPr>
          <p:nvPr>
            <p:ph type="body" sz="quarter" idx="12"/>
          </p:nvPr>
        </p:nvSpPr>
        <p:spPr/>
        <p:txBody>
          <a:bodyPr/>
          <a:lstStyle/>
          <a:p>
            <a:r>
              <a:rPr lang="is-IS" dirty="0"/>
              <a:t>3:4</a:t>
            </a:r>
            <a:endParaRPr lang="en-US" dirty="0"/>
          </a:p>
        </p:txBody>
      </p:sp>
      <p:sp>
        <p:nvSpPr>
          <p:cNvPr id="4" name="Title 3"/>
          <p:cNvSpPr>
            <a:spLocks noGrp="1"/>
          </p:cNvSpPr>
          <p:nvPr>
            <p:ph type="title"/>
          </p:nvPr>
        </p:nvSpPr>
        <p:spPr/>
        <p:txBody>
          <a:bodyPr/>
          <a:lstStyle/>
          <a:p>
            <a:r>
              <a:rPr lang="en-US" dirty="0"/>
              <a:t>Does a young lion growl from its den unless it has captured something?</a:t>
            </a:r>
          </a:p>
        </p:txBody>
      </p:sp>
    </p:spTree>
    <p:extLst>
      <p:ext uri="{BB962C8B-B14F-4D97-AF65-F5344CB8AC3E}">
        <p14:creationId xmlns:p14="http://schemas.microsoft.com/office/powerpoint/2010/main" val="3405159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LBL\US Museums\Art Institute of Chicago\Sakkara, tomb of Ipi limestone wall fragment with pigment, 10th dynasty, First Intermediate Period, adr110810291.jpg"/>
          <p:cNvPicPr>
            <a:picLocks noChangeAspect="1" noChangeArrowheads="1"/>
          </p:cNvPicPr>
          <p:nvPr/>
        </p:nvPicPr>
        <p:blipFill rotWithShape="1">
          <a:blip r:embed="rId3">
            <a:extLst>
              <a:ext uri="{28A0092B-C50C-407E-A947-70E740481C1C}">
                <a14:useLocalDpi xmlns:a14="http://schemas.microsoft.com/office/drawing/2010/main" val="0"/>
              </a:ext>
            </a:extLst>
          </a:blip>
          <a:srcRect l="2439"/>
          <a:stretch/>
        </p:blipFill>
        <p:spPr bwMode="auto">
          <a:xfrm>
            <a:off x="0" y="312364"/>
            <a:ext cx="9144741" cy="623327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Relief of men trapping waterfowl, from Saqqara, circa 2100 BC</a:t>
            </a:r>
          </a:p>
        </p:txBody>
      </p:sp>
      <p:sp>
        <p:nvSpPr>
          <p:cNvPr id="4" name="Text Placeholder 3"/>
          <p:cNvSpPr>
            <a:spLocks noGrp="1"/>
          </p:cNvSpPr>
          <p:nvPr>
            <p:ph type="body" sz="quarter" idx="12"/>
          </p:nvPr>
        </p:nvSpPr>
        <p:spPr/>
        <p:txBody>
          <a:bodyPr/>
          <a:lstStyle/>
          <a:p>
            <a:r>
              <a:rPr lang="en-US" dirty="0"/>
              <a:t>3:5</a:t>
            </a:r>
          </a:p>
        </p:txBody>
      </p:sp>
      <p:sp>
        <p:nvSpPr>
          <p:cNvPr id="2" name="Title 1"/>
          <p:cNvSpPr>
            <a:spLocks noGrp="1"/>
          </p:cNvSpPr>
          <p:nvPr>
            <p:ph type="title"/>
          </p:nvPr>
        </p:nvSpPr>
        <p:spPr/>
        <p:txBody>
          <a:bodyPr/>
          <a:lstStyle/>
          <a:p>
            <a:r>
              <a:rPr lang="en-US" dirty="0"/>
              <a:t>Does a bird swoop down into a trap when there is no bait?</a:t>
            </a:r>
          </a:p>
        </p:txBody>
      </p:sp>
    </p:spTree>
    <p:extLst>
      <p:ext uri="{BB962C8B-B14F-4D97-AF65-F5344CB8AC3E}">
        <p14:creationId xmlns:p14="http://schemas.microsoft.com/office/powerpoint/2010/main" val="2011342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Kris\Downloads\Beni Hasan, tomb of Khnumhotep II, trapping fowl in net, adr1603247514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43782"/>
            <a:ext cx="9144000" cy="477043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a:xfrm>
            <a:off x="3048" y="6519672"/>
            <a:ext cx="8074152" cy="338328"/>
          </a:xfrm>
        </p:spPr>
        <p:txBody>
          <a:bodyPr/>
          <a:lstStyle/>
          <a:p>
            <a:r>
              <a:rPr lang="en-US" dirty="0"/>
              <a:t>Man trapping waterfowl in a net, from a tomb in </a:t>
            </a:r>
            <a:r>
              <a:rPr lang="en-US" dirty="0" err="1"/>
              <a:t>Beni</a:t>
            </a:r>
            <a:r>
              <a:rPr lang="en-US" dirty="0"/>
              <a:t> Hasan, circa 1870 BC</a:t>
            </a:r>
          </a:p>
        </p:txBody>
      </p:sp>
      <p:sp>
        <p:nvSpPr>
          <p:cNvPr id="3" name="Text Placeholder 2"/>
          <p:cNvSpPr>
            <a:spLocks noGrp="1"/>
          </p:cNvSpPr>
          <p:nvPr>
            <p:ph type="body" sz="quarter" idx="12"/>
          </p:nvPr>
        </p:nvSpPr>
        <p:spPr/>
        <p:txBody>
          <a:bodyPr/>
          <a:lstStyle/>
          <a:p>
            <a:r>
              <a:rPr lang="en-US" dirty="0"/>
              <a:t>3:5</a:t>
            </a:r>
          </a:p>
        </p:txBody>
      </p:sp>
      <p:sp>
        <p:nvSpPr>
          <p:cNvPr id="4" name="Title 3"/>
          <p:cNvSpPr>
            <a:spLocks noGrp="1"/>
          </p:cNvSpPr>
          <p:nvPr>
            <p:ph type="title"/>
          </p:nvPr>
        </p:nvSpPr>
        <p:spPr/>
        <p:txBody>
          <a:bodyPr/>
          <a:lstStyle/>
          <a:p>
            <a:r>
              <a:rPr lang="en-US" dirty="0"/>
              <a:t>Does a bird swoop down into a trap when there is no bait?</a:t>
            </a:r>
          </a:p>
        </p:txBody>
      </p:sp>
    </p:spTree>
    <p:extLst>
      <p:ext uri="{BB962C8B-B14F-4D97-AF65-F5344CB8AC3E}">
        <p14:creationId xmlns:p14="http://schemas.microsoft.com/office/powerpoint/2010/main" val="448804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954" t="3270" r="8402" b="6980"/>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Painting from Egypt depicting birds trapped in a net</a:t>
            </a:r>
          </a:p>
        </p:txBody>
      </p:sp>
      <p:sp>
        <p:nvSpPr>
          <p:cNvPr id="3" name="Text Placeholder 2"/>
          <p:cNvSpPr>
            <a:spLocks noGrp="1"/>
          </p:cNvSpPr>
          <p:nvPr>
            <p:ph type="body" sz="quarter" idx="12"/>
          </p:nvPr>
        </p:nvSpPr>
        <p:spPr/>
        <p:txBody>
          <a:bodyPr/>
          <a:lstStyle/>
          <a:p>
            <a:r>
              <a:rPr lang="en-US" dirty="0"/>
              <a:t>3:5</a:t>
            </a:r>
          </a:p>
        </p:txBody>
      </p:sp>
      <p:sp>
        <p:nvSpPr>
          <p:cNvPr id="4" name="Title 3"/>
          <p:cNvSpPr>
            <a:spLocks noGrp="1"/>
          </p:cNvSpPr>
          <p:nvPr>
            <p:ph type="title"/>
          </p:nvPr>
        </p:nvSpPr>
        <p:spPr/>
        <p:txBody>
          <a:bodyPr/>
          <a:lstStyle/>
          <a:p>
            <a:r>
              <a:rPr lang="en-US" dirty="0"/>
              <a:t>Does a bird swoop down into a trap when there is no bait?</a:t>
            </a:r>
          </a:p>
        </p:txBody>
      </p:sp>
    </p:spTree>
    <p:extLst>
      <p:ext uri="{BB962C8B-B14F-4D97-AF65-F5344CB8AC3E}">
        <p14:creationId xmlns:p14="http://schemas.microsoft.com/office/powerpoint/2010/main" val="1380137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Assyrian hunters with nets and traps, relief from Nineveh, 7th century BC </a:t>
            </a:r>
          </a:p>
        </p:txBody>
      </p:sp>
      <p:sp>
        <p:nvSpPr>
          <p:cNvPr id="3" name="Text Placeholder 2"/>
          <p:cNvSpPr>
            <a:spLocks noGrp="1"/>
          </p:cNvSpPr>
          <p:nvPr>
            <p:ph type="body" sz="quarter" idx="12"/>
          </p:nvPr>
        </p:nvSpPr>
        <p:spPr/>
        <p:txBody>
          <a:bodyPr/>
          <a:lstStyle/>
          <a:p>
            <a:r>
              <a:rPr lang="en-US" dirty="0"/>
              <a:t>3:5</a:t>
            </a:r>
          </a:p>
        </p:txBody>
      </p:sp>
      <p:sp>
        <p:nvSpPr>
          <p:cNvPr id="4" name="Title 3"/>
          <p:cNvSpPr>
            <a:spLocks noGrp="1"/>
          </p:cNvSpPr>
          <p:nvPr>
            <p:ph type="title"/>
          </p:nvPr>
        </p:nvSpPr>
        <p:spPr/>
        <p:txBody>
          <a:bodyPr/>
          <a:lstStyle/>
          <a:p>
            <a:r>
              <a:rPr lang="en-US" dirty="0"/>
              <a:t>Does a snare spring shut when it has caught nothing at all?</a:t>
            </a:r>
          </a:p>
        </p:txBody>
      </p:sp>
      <p:pic>
        <p:nvPicPr>
          <p:cNvPr id="2050" name="Picture 2" descr="C:\Users\Kris\Documents\Bolen\PCB size\British Museum-pcb\Assyrian Reliefs\Going out hunting, nets and traps, Nineveh North Palace, 645-635 BC, Ashurbanipal, cm170512473.jpg"/>
          <p:cNvPicPr>
            <a:picLocks noChangeAspect="1" noChangeArrowheads="1"/>
          </p:cNvPicPr>
          <p:nvPr/>
        </p:nvPicPr>
        <p:blipFill rotWithShape="1">
          <a:blip r:embed="rId3">
            <a:extLst>
              <a:ext uri="{28A0092B-C50C-407E-A947-70E740481C1C}">
                <a14:useLocalDpi xmlns:a14="http://schemas.microsoft.com/office/drawing/2010/main" val="0"/>
              </a:ext>
            </a:extLst>
          </a:blip>
          <a:srcRect l="2329"/>
          <a:stretch/>
        </p:blipFill>
        <p:spPr bwMode="auto">
          <a:xfrm>
            <a:off x="-1" y="369332"/>
            <a:ext cx="9144001" cy="6150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542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3FC0E-CEA1-9A9F-1837-D3D71EE9CE2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DC20762-5AAD-BBE7-03FD-32C61CA55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99D6D6C7-B45D-E071-6A16-A0ACC7F4C0A3}"/>
              </a:ext>
            </a:extLst>
          </p:cNvPr>
          <p:cNvSpPr>
            <a:spLocks noGrp="1"/>
          </p:cNvSpPr>
          <p:nvPr>
            <p:ph type="body" sz="quarter" idx="10"/>
          </p:nvPr>
        </p:nvSpPr>
        <p:spPr/>
        <p:txBody>
          <a:bodyPr/>
          <a:lstStyle/>
          <a:p>
            <a:r>
              <a:rPr lang="en-US" dirty="0"/>
              <a:t>Men returning from a hunt with various animals, including a rabbit, from Nineveh, circa 640 BC</a:t>
            </a:r>
          </a:p>
        </p:txBody>
      </p:sp>
      <p:sp>
        <p:nvSpPr>
          <p:cNvPr id="3" name="Text Placeholder 2">
            <a:extLst>
              <a:ext uri="{FF2B5EF4-FFF2-40B4-BE49-F238E27FC236}">
                <a16:creationId xmlns:a16="http://schemas.microsoft.com/office/drawing/2014/main" id="{46F9147E-A944-2FA3-FFA8-D97B12239C2C}"/>
              </a:ext>
            </a:extLst>
          </p:cNvPr>
          <p:cNvSpPr>
            <a:spLocks noGrp="1"/>
          </p:cNvSpPr>
          <p:nvPr>
            <p:ph type="body" sz="quarter" idx="12"/>
          </p:nvPr>
        </p:nvSpPr>
        <p:spPr/>
        <p:txBody>
          <a:bodyPr/>
          <a:lstStyle/>
          <a:p>
            <a:r>
              <a:rPr lang="en-US" dirty="0"/>
              <a:t>3:5</a:t>
            </a:r>
          </a:p>
        </p:txBody>
      </p:sp>
      <p:sp>
        <p:nvSpPr>
          <p:cNvPr id="4" name="Title 3">
            <a:extLst>
              <a:ext uri="{FF2B5EF4-FFF2-40B4-BE49-F238E27FC236}">
                <a16:creationId xmlns:a16="http://schemas.microsoft.com/office/drawing/2014/main" id="{08DE7729-5663-B547-C39C-583020A93B46}"/>
              </a:ext>
            </a:extLst>
          </p:cNvPr>
          <p:cNvSpPr>
            <a:spLocks noGrp="1"/>
          </p:cNvSpPr>
          <p:nvPr>
            <p:ph type="title"/>
          </p:nvPr>
        </p:nvSpPr>
        <p:spPr/>
        <p:txBody>
          <a:bodyPr/>
          <a:lstStyle/>
          <a:p>
            <a:r>
              <a:rPr lang="en-US" dirty="0"/>
              <a:t>Does a snare spring shut when it has caught nothing at all?</a:t>
            </a:r>
          </a:p>
        </p:txBody>
      </p:sp>
    </p:spTree>
    <p:extLst>
      <p:ext uri="{BB962C8B-B14F-4D97-AF65-F5344CB8AC3E}">
        <p14:creationId xmlns:p14="http://schemas.microsoft.com/office/powerpoint/2010/main" val="2000699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 t="5512" r="1"/>
          <a:stretch>
            <a:fillRect/>
          </a:stretch>
        </p:blipFill>
        <p:spPr>
          <a:xfrm>
            <a:off x="0" y="86263"/>
            <a:ext cx="9144000" cy="6480000"/>
          </a:xfrm>
          <a:prstGeom prst="rect">
            <a:avLst/>
          </a:prstGeom>
        </p:spPr>
      </p:pic>
      <p:sp>
        <p:nvSpPr>
          <p:cNvPr id="2" name="Text Placeholder 1"/>
          <p:cNvSpPr>
            <a:spLocks noGrp="1"/>
          </p:cNvSpPr>
          <p:nvPr>
            <p:ph type="body" sz="quarter" idx="10"/>
          </p:nvPr>
        </p:nvSpPr>
        <p:spPr/>
        <p:txBody>
          <a:bodyPr/>
          <a:lstStyle/>
          <a:p>
            <a:r>
              <a:rPr lang="en-US" dirty="0"/>
              <a:t>Reenactment of a priest blowing a shofar</a:t>
            </a:r>
          </a:p>
        </p:txBody>
      </p:sp>
      <p:sp>
        <p:nvSpPr>
          <p:cNvPr id="3" name="Text Placeholder 2"/>
          <p:cNvSpPr>
            <a:spLocks noGrp="1"/>
          </p:cNvSpPr>
          <p:nvPr>
            <p:ph type="body" sz="quarter" idx="12"/>
          </p:nvPr>
        </p:nvSpPr>
        <p:spPr/>
        <p:txBody>
          <a:bodyPr/>
          <a:lstStyle/>
          <a:p>
            <a:r>
              <a:rPr lang="en-US" dirty="0"/>
              <a:t>3:6</a:t>
            </a:r>
          </a:p>
        </p:txBody>
      </p:sp>
      <p:sp>
        <p:nvSpPr>
          <p:cNvPr id="4" name="Title 3"/>
          <p:cNvSpPr>
            <a:spLocks noGrp="1"/>
          </p:cNvSpPr>
          <p:nvPr>
            <p:ph type="title"/>
          </p:nvPr>
        </p:nvSpPr>
        <p:spPr/>
        <p:txBody>
          <a:bodyPr/>
          <a:lstStyle/>
          <a:p>
            <a:r>
              <a:rPr lang="en-US" dirty="0"/>
              <a:t>If a trumpet is blown in a city, will not the people be afraid?</a:t>
            </a:r>
          </a:p>
        </p:txBody>
      </p:sp>
    </p:spTree>
    <p:extLst>
      <p:ext uri="{BB962C8B-B14F-4D97-AF65-F5344CB8AC3E}">
        <p14:creationId xmlns:p14="http://schemas.microsoft.com/office/powerpoint/2010/main" val="1543493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ss, outdoor, tree, sky&#10;&#10;Description generated with very high confidence">
            <a:extLst>
              <a:ext uri="{FF2B5EF4-FFF2-40B4-BE49-F238E27FC236}">
                <a16:creationId xmlns:a16="http://schemas.microsoft.com/office/drawing/2014/main" id="{020A56DA-8C86-310B-9712-2EB72CB7ED76}"/>
              </a:ext>
            </a:extLst>
          </p:cNvPr>
          <p:cNvPicPr>
            <a:picLocks noChangeAspect="1"/>
          </p:cNvPicPr>
          <p:nvPr/>
        </p:nvPicPr>
        <p:blipFill rotWithShape="1">
          <a:blip r:embed="rId3">
            <a:extLst>
              <a:ext uri="{28A0092B-C50C-407E-A947-70E740481C1C}">
                <a14:useLocalDpi xmlns:a14="http://schemas.microsoft.com/office/drawing/2010/main" val="0"/>
              </a:ext>
            </a:extLst>
          </a:blip>
          <a:srcRect r="2439"/>
          <a:stretch/>
        </p:blipFill>
        <p:spPr>
          <a:xfrm>
            <a:off x="0" y="312611"/>
            <a:ext cx="9144000" cy="6232779"/>
          </a:xfrm>
          <a:prstGeom prst="rect">
            <a:avLst/>
          </a:prstGeom>
        </p:spPr>
      </p:pic>
      <p:sp>
        <p:nvSpPr>
          <p:cNvPr id="2" name="Text Placeholder 1"/>
          <p:cNvSpPr>
            <a:spLocks noGrp="1"/>
          </p:cNvSpPr>
          <p:nvPr>
            <p:ph type="body" sz="quarter" idx="10"/>
          </p:nvPr>
        </p:nvSpPr>
        <p:spPr/>
        <p:txBody>
          <a:bodyPr/>
          <a:lstStyle/>
          <a:p>
            <a:r>
              <a:rPr lang="en-US" dirty="0"/>
              <a:t>A shelter in the land of Goshen in the Eastern Delta near Tanis</a:t>
            </a:r>
          </a:p>
        </p:txBody>
      </p:sp>
      <p:sp>
        <p:nvSpPr>
          <p:cNvPr id="3" name="Text Placeholder 2"/>
          <p:cNvSpPr>
            <a:spLocks noGrp="1"/>
          </p:cNvSpPr>
          <p:nvPr>
            <p:ph type="body" sz="quarter" idx="12"/>
          </p:nvPr>
        </p:nvSpPr>
        <p:spPr/>
        <p:txBody>
          <a:bodyPr/>
          <a:lstStyle/>
          <a:p>
            <a:r>
              <a:rPr lang="en-US" dirty="0"/>
              <a:t>3:1</a:t>
            </a:r>
          </a:p>
        </p:txBody>
      </p:sp>
      <p:sp>
        <p:nvSpPr>
          <p:cNvPr id="4" name="Title 3"/>
          <p:cNvSpPr>
            <a:spLocks noGrp="1"/>
          </p:cNvSpPr>
          <p:nvPr>
            <p:ph type="title"/>
          </p:nvPr>
        </p:nvSpPr>
        <p:spPr/>
        <p:txBody>
          <a:bodyPr/>
          <a:lstStyle/>
          <a:p>
            <a:r>
              <a:rPr lang="en-US" dirty="0"/>
              <a:t>It is against the entire family that I brought up out of the land of Egypt</a:t>
            </a:r>
          </a:p>
        </p:txBody>
      </p:sp>
    </p:spTree>
    <p:extLst>
      <p:ext uri="{BB962C8B-B14F-4D97-AF65-F5344CB8AC3E}">
        <p14:creationId xmlns:p14="http://schemas.microsoft.com/office/powerpoint/2010/main" val="376171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ris\Documents\Bolen\PCB size\Mark IBEX 2019-pcb\Bet Guvrin\Maresha Sidonian burial cave, painting of herald sounding trumpet, mjb1902271378.jpg"/>
          <p:cNvPicPr>
            <a:picLocks noChangeAspect="1" noChangeArrowheads="1"/>
          </p:cNvPicPr>
          <p:nvPr/>
        </p:nvPicPr>
        <p:blipFill rotWithShape="1">
          <a:blip r:embed="rId3">
            <a:extLst>
              <a:ext uri="{28A0092B-C50C-407E-A947-70E740481C1C}">
                <a14:useLocalDpi xmlns:a14="http://schemas.microsoft.com/office/drawing/2010/main" val="0"/>
              </a:ext>
            </a:extLst>
          </a:blip>
          <a:srcRect l="3122"/>
          <a:stretch/>
        </p:blipFill>
        <p:spPr bwMode="auto">
          <a:xfrm>
            <a:off x="0" y="223936"/>
            <a:ext cx="9144000" cy="629573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Painting of a herald sounding his trumpet, from Maresha, circa 2nd century BC</a:t>
            </a:r>
          </a:p>
        </p:txBody>
      </p:sp>
      <p:sp>
        <p:nvSpPr>
          <p:cNvPr id="4" name="Text Placeholder 3"/>
          <p:cNvSpPr>
            <a:spLocks noGrp="1"/>
          </p:cNvSpPr>
          <p:nvPr>
            <p:ph type="body" sz="quarter" idx="12"/>
          </p:nvPr>
        </p:nvSpPr>
        <p:spPr/>
        <p:txBody>
          <a:bodyPr/>
          <a:lstStyle/>
          <a:p>
            <a:r>
              <a:rPr lang="en-US" dirty="0"/>
              <a:t>3:6</a:t>
            </a:r>
          </a:p>
        </p:txBody>
      </p:sp>
      <p:sp>
        <p:nvSpPr>
          <p:cNvPr id="2" name="Title 1"/>
          <p:cNvSpPr>
            <a:spLocks noGrp="1"/>
          </p:cNvSpPr>
          <p:nvPr>
            <p:ph type="title"/>
          </p:nvPr>
        </p:nvSpPr>
        <p:spPr/>
        <p:txBody>
          <a:bodyPr/>
          <a:lstStyle/>
          <a:p>
            <a:r>
              <a:rPr lang="en-US" dirty="0"/>
              <a:t>If a trumpet is blown in a city, will not the people be afraid?</a:t>
            </a:r>
          </a:p>
        </p:txBody>
      </p:sp>
    </p:spTree>
    <p:extLst>
      <p:ext uri="{BB962C8B-B14F-4D97-AF65-F5344CB8AC3E}">
        <p14:creationId xmlns:p14="http://schemas.microsoft.com/office/powerpoint/2010/main" val="3618250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374BD7-3045-F622-1C05-7C8629942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7648"/>
            <a:ext cx="9144000" cy="6172200"/>
          </a:xfrm>
          <a:prstGeom prst="rect">
            <a:avLst/>
          </a:prstGeom>
        </p:spPr>
      </p:pic>
      <p:sp>
        <p:nvSpPr>
          <p:cNvPr id="2" name="Text Placeholder 1"/>
          <p:cNvSpPr>
            <a:spLocks noGrp="1"/>
          </p:cNvSpPr>
          <p:nvPr>
            <p:ph type="body" sz="quarter" idx="10"/>
          </p:nvPr>
        </p:nvSpPr>
        <p:spPr/>
        <p:txBody>
          <a:bodyPr/>
          <a:lstStyle/>
          <a:p>
            <a:r>
              <a:rPr lang="en-US" dirty="0"/>
              <a:t>Tragic masks on a sarcophagus, from Rome, circa AD 150</a:t>
            </a:r>
          </a:p>
        </p:txBody>
      </p:sp>
      <p:sp>
        <p:nvSpPr>
          <p:cNvPr id="3" name="Text Placeholder 2"/>
          <p:cNvSpPr>
            <a:spLocks noGrp="1"/>
          </p:cNvSpPr>
          <p:nvPr>
            <p:ph type="body" sz="quarter" idx="12"/>
          </p:nvPr>
        </p:nvSpPr>
        <p:spPr/>
        <p:txBody>
          <a:bodyPr/>
          <a:lstStyle/>
          <a:p>
            <a:r>
              <a:rPr lang="en-US" dirty="0"/>
              <a:t>3:6</a:t>
            </a:r>
          </a:p>
        </p:txBody>
      </p:sp>
      <p:sp>
        <p:nvSpPr>
          <p:cNvPr id="4" name="Title 3"/>
          <p:cNvSpPr>
            <a:spLocks noGrp="1"/>
          </p:cNvSpPr>
          <p:nvPr>
            <p:ph type="title"/>
          </p:nvPr>
        </p:nvSpPr>
        <p:spPr/>
        <p:txBody>
          <a:bodyPr/>
          <a:lstStyle/>
          <a:p>
            <a:r>
              <a:rPr lang="en-US" dirty="0"/>
              <a:t>If a trumpet is blown in a city, will not the people be afraid?</a:t>
            </a:r>
          </a:p>
        </p:txBody>
      </p:sp>
    </p:spTree>
    <p:extLst>
      <p:ext uri="{BB962C8B-B14F-4D97-AF65-F5344CB8AC3E}">
        <p14:creationId xmlns:p14="http://schemas.microsoft.com/office/powerpoint/2010/main" val="10373298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is\Documents\Bolen\PCB size\Getty Villa\Assyrian reliefs\Relief of attack on enemy town, Assyrian, from central palace at Nimrud, 730-727 BC, tb1009194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861" y="0"/>
            <a:ext cx="8000278" cy="651967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of Assyrians besieging a city, from Nimrud, circa 730 BC</a:t>
            </a:r>
          </a:p>
        </p:txBody>
      </p:sp>
      <p:sp>
        <p:nvSpPr>
          <p:cNvPr id="3" name="Text Placeholder 2"/>
          <p:cNvSpPr>
            <a:spLocks noGrp="1"/>
          </p:cNvSpPr>
          <p:nvPr>
            <p:ph type="body" sz="quarter" idx="12"/>
          </p:nvPr>
        </p:nvSpPr>
        <p:spPr/>
        <p:txBody>
          <a:bodyPr/>
          <a:lstStyle/>
          <a:p>
            <a:r>
              <a:rPr lang="en-US" dirty="0"/>
              <a:t>3:6</a:t>
            </a:r>
          </a:p>
        </p:txBody>
      </p:sp>
      <p:sp>
        <p:nvSpPr>
          <p:cNvPr id="4" name="Title 3"/>
          <p:cNvSpPr>
            <a:spLocks noGrp="1"/>
          </p:cNvSpPr>
          <p:nvPr>
            <p:ph type="title"/>
          </p:nvPr>
        </p:nvSpPr>
        <p:spPr/>
        <p:txBody>
          <a:bodyPr/>
          <a:lstStyle/>
          <a:p>
            <a:r>
              <a:rPr lang="en-US" dirty="0"/>
              <a:t>Does disaster occur in a city, unless Yahweh has done it?</a:t>
            </a:r>
          </a:p>
        </p:txBody>
      </p:sp>
    </p:spTree>
    <p:extLst>
      <p:ext uri="{BB962C8B-B14F-4D97-AF65-F5344CB8AC3E}">
        <p14:creationId xmlns:p14="http://schemas.microsoft.com/office/powerpoint/2010/main" val="4185310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BDCFB-8911-7799-AD34-9C9F300FDD9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7C12446-1497-E1B6-F2FD-06A3F712E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2588"/>
            <a:ext cx="9144000" cy="6592824"/>
          </a:xfrm>
          <a:prstGeom prst="rect">
            <a:avLst/>
          </a:prstGeom>
        </p:spPr>
      </p:pic>
      <p:sp>
        <p:nvSpPr>
          <p:cNvPr id="2" name="Text Placeholder 1">
            <a:extLst>
              <a:ext uri="{FF2B5EF4-FFF2-40B4-BE49-F238E27FC236}">
                <a16:creationId xmlns:a16="http://schemas.microsoft.com/office/drawing/2014/main" id="{4DD38A4C-75B2-8CA2-C60C-6E811C6A990C}"/>
              </a:ext>
            </a:extLst>
          </p:cNvPr>
          <p:cNvSpPr>
            <a:spLocks noGrp="1"/>
          </p:cNvSpPr>
          <p:nvPr>
            <p:ph type="body" sz="quarter" idx="10"/>
          </p:nvPr>
        </p:nvSpPr>
        <p:spPr/>
        <p:txBody>
          <a:bodyPr/>
          <a:lstStyle/>
          <a:p>
            <a:r>
              <a:rPr lang="en-US" dirty="0"/>
              <a:t>Relief depicting the destruction of the city of </a:t>
            </a:r>
            <a:r>
              <a:rPr lang="en-US" dirty="0" err="1"/>
              <a:t>Hamanu</a:t>
            </a:r>
            <a:r>
              <a:rPr lang="en-US" dirty="0"/>
              <a:t> in Elam by Ashurbanipal, 645–640 BC</a:t>
            </a:r>
          </a:p>
        </p:txBody>
      </p:sp>
      <p:sp>
        <p:nvSpPr>
          <p:cNvPr id="3" name="Text Placeholder 2">
            <a:extLst>
              <a:ext uri="{FF2B5EF4-FFF2-40B4-BE49-F238E27FC236}">
                <a16:creationId xmlns:a16="http://schemas.microsoft.com/office/drawing/2014/main" id="{D412F377-B5D0-3C61-522F-65B75AF6F75A}"/>
              </a:ext>
            </a:extLst>
          </p:cNvPr>
          <p:cNvSpPr>
            <a:spLocks noGrp="1"/>
          </p:cNvSpPr>
          <p:nvPr>
            <p:ph type="body" sz="quarter" idx="12"/>
          </p:nvPr>
        </p:nvSpPr>
        <p:spPr/>
        <p:txBody>
          <a:bodyPr/>
          <a:lstStyle/>
          <a:p>
            <a:r>
              <a:rPr lang="en-US" dirty="0"/>
              <a:t>3:6</a:t>
            </a:r>
          </a:p>
        </p:txBody>
      </p:sp>
      <p:sp>
        <p:nvSpPr>
          <p:cNvPr id="4" name="Title 3">
            <a:extLst>
              <a:ext uri="{FF2B5EF4-FFF2-40B4-BE49-F238E27FC236}">
                <a16:creationId xmlns:a16="http://schemas.microsoft.com/office/drawing/2014/main" id="{F3E94561-D089-DD55-DB8C-8D7488951A1A}"/>
              </a:ext>
            </a:extLst>
          </p:cNvPr>
          <p:cNvSpPr>
            <a:spLocks noGrp="1"/>
          </p:cNvSpPr>
          <p:nvPr>
            <p:ph type="title"/>
          </p:nvPr>
        </p:nvSpPr>
        <p:spPr/>
        <p:txBody>
          <a:bodyPr/>
          <a:lstStyle/>
          <a:p>
            <a:r>
              <a:rPr lang="en-US" dirty="0"/>
              <a:t>Does disaster occur in a city, unless Yahweh has done it?</a:t>
            </a:r>
          </a:p>
        </p:txBody>
      </p:sp>
    </p:spTree>
    <p:extLst>
      <p:ext uri="{BB962C8B-B14F-4D97-AF65-F5344CB8AC3E}">
        <p14:creationId xmlns:p14="http://schemas.microsoft.com/office/powerpoint/2010/main" val="3240003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81B0CD-896B-4DD2-1D2F-884B6BE758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522720"/>
          </a:xfrm>
          <a:prstGeom prst="rect">
            <a:avLst/>
          </a:prstGeom>
        </p:spPr>
      </p:pic>
      <p:sp>
        <p:nvSpPr>
          <p:cNvPr id="2" name="Text Placeholder 1"/>
          <p:cNvSpPr>
            <a:spLocks noGrp="1"/>
          </p:cNvSpPr>
          <p:nvPr>
            <p:ph type="body" sz="quarter" idx="10"/>
          </p:nvPr>
        </p:nvSpPr>
        <p:spPr/>
        <p:txBody>
          <a:bodyPr/>
          <a:lstStyle/>
          <a:p>
            <a:r>
              <a:rPr lang="en-US" dirty="0"/>
              <a:t>Goats among ruined buildings at Petra</a:t>
            </a:r>
          </a:p>
        </p:txBody>
      </p:sp>
      <p:sp>
        <p:nvSpPr>
          <p:cNvPr id="3" name="Text Placeholder 2"/>
          <p:cNvSpPr>
            <a:spLocks noGrp="1"/>
          </p:cNvSpPr>
          <p:nvPr>
            <p:ph type="body" sz="quarter" idx="12"/>
          </p:nvPr>
        </p:nvSpPr>
        <p:spPr/>
        <p:txBody>
          <a:bodyPr/>
          <a:lstStyle/>
          <a:p>
            <a:r>
              <a:rPr lang="en-US" dirty="0"/>
              <a:t>3:6</a:t>
            </a:r>
          </a:p>
        </p:txBody>
      </p:sp>
      <p:sp>
        <p:nvSpPr>
          <p:cNvPr id="4" name="Title 3"/>
          <p:cNvSpPr>
            <a:spLocks noGrp="1"/>
          </p:cNvSpPr>
          <p:nvPr>
            <p:ph type="title"/>
          </p:nvPr>
        </p:nvSpPr>
        <p:spPr/>
        <p:txBody>
          <a:bodyPr/>
          <a:lstStyle/>
          <a:p>
            <a:r>
              <a:rPr lang="en-US" dirty="0"/>
              <a:t>Does disaster occur in a city, unless Yahweh has done it?</a:t>
            </a:r>
          </a:p>
        </p:txBody>
      </p:sp>
    </p:spTree>
    <p:extLst>
      <p:ext uri="{BB962C8B-B14F-4D97-AF65-F5344CB8AC3E}">
        <p14:creationId xmlns:p14="http://schemas.microsoft.com/office/powerpoint/2010/main" val="4434487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 of the Prophets” sign in Jerusalem</a:t>
            </a:r>
          </a:p>
        </p:txBody>
      </p:sp>
      <p:sp>
        <p:nvSpPr>
          <p:cNvPr id="3" name="Text Placeholder 2"/>
          <p:cNvSpPr>
            <a:spLocks noGrp="1"/>
          </p:cNvSpPr>
          <p:nvPr>
            <p:ph type="body" sz="quarter" idx="12"/>
          </p:nvPr>
        </p:nvSpPr>
        <p:spPr/>
        <p:txBody>
          <a:bodyPr/>
          <a:lstStyle/>
          <a:p>
            <a:r>
              <a:rPr lang="en-US"/>
              <a:t>3:7</a:t>
            </a:r>
          </a:p>
        </p:txBody>
      </p:sp>
      <p:sp>
        <p:nvSpPr>
          <p:cNvPr id="4" name="Title 3"/>
          <p:cNvSpPr>
            <a:spLocks noGrp="1"/>
          </p:cNvSpPr>
          <p:nvPr>
            <p:ph type="title"/>
          </p:nvPr>
        </p:nvSpPr>
        <p:spPr/>
        <p:txBody>
          <a:bodyPr/>
          <a:lstStyle/>
          <a:p>
            <a:r>
              <a:rPr lang="en-US" dirty="0"/>
              <a:t>For the Lord Yahweh does not act without revealing His secret to His servants, the prophets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277117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32EB8F-494C-9AFA-2990-AA040FB4F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070"/>
            <a:ext cx="9144000" cy="6499860"/>
          </a:xfrm>
          <a:prstGeom prst="rect">
            <a:avLst/>
          </a:prstGeom>
        </p:spPr>
      </p:pic>
      <p:sp>
        <p:nvSpPr>
          <p:cNvPr id="2" name="Text Placeholder 1"/>
          <p:cNvSpPr>
            <a:spLocks noGrp="1"/>
          </p:cNvSpPr>
          <p:nvPr>
            <p:ph type="body" sz="quarter" idx="10"/>
          </p:nvPr>
        </p:nvSpPr>
        <p:spPr/>
        <p:txBody>
          <a:bodyPr/>
          <a:lstStyle/>
          <a:p>
            <a:r>
              <a:rPr lang="en-US" dirty="0"/>
              <a:t>Lion from the Processional Way, Babylon, circa 600 BC</a:t>
            </a:r>
          </a:p>
        </p:txBody>
      </p:sp>
      <p:sp>
        <p:nvSpPr>
          <p:cNvPr id="3" name="Text Placeholder 2"/>
          <p:cNvSpPr>
            <a:spLocks noGrp="1"/>
          </p:cNvSpPr>
          <p:nvPr>
            <p:ph type="body" sz="quarter" idx="12"/>
          </p:nvPr>
        </p:nvSpPr>
        <p:spPr/>
        <p:txBody>
          <a:bodyPr/>
          <a:lstStyle/>
          <a:p>
            <a:r>
              <a:rPr lang="en-US" dirty="0"/>
              <a:t>3</a:t>
            </a:r>
            <a:r>
              <a:rPr lang="ru-RU" dirty="0"/>
              <a:t>:8</a:t>
            </a:r>
            <a:endParaRPr lang="en-US" dirty="0"/>
          </a:p>
        </p:txBody>
      </p:sp>
      <p:sp>
        <p:nvSpPr>
          <p:cNvPr id="4" name="Title 3"/>
          <p:cNvSpPr>
            <a:spLocks noGrp="1"/>
          </p:cNvSpPr>
          <p:nvPr>
            <p:ph type="title"/>
          </p:nvPr>
        </p:nvSpPr>
        <p:spPr/>
        <p:txBody>
          <a:bodyPr/>
          <a:lstStyle/>
          <a:p>
            <a:r>
              <a:rPr lang="en-US" dirty="0"/>
              <a:t>A lion has roared; who will not fear? </a:t>
            </a:r>
          </a:p>
        </p:txBody>
      </p:sp>
    </p:spTree>
    <p:extLst>
      <p:ext uri="{BB962C8B-B14F-4D97-AF65-F5344CB8AC3E}">
        <p14:creationId xmlns:p14="http://schemas.microsoft.com/office/powerpoint/2010/main" val="41820929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551E5-72C6-C372-99D9-BFE8CFA8BD53}"/>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EE643103-6753-0B4F-06EE-99FBCF4AE5D8}"/>
              </a:ext>
            </a:extLst>
          </p:cNvPr>
          <p:cNvGrpSpPr/>
          <p:nvPr/>
        </p:nvGrpSpPr>
        <p:grpSpPr>
          <a:xfrm>
            <a:off x="-1" y="-1"/>
            <a:ext cx="9143999" cy="6857999"/>
            <a:chOff x="-1" y="-1"/>
            <a:chExt cx="9143999" cy="6857999"/>
          </a:xfrm>
        </p:grpSpPr>
        <p:pic>
          <p:nvPicPr>
            <p:cNvPr id="12" name="Picture 11">
              <a:extLst>
                <a:ext uri="{FF2B5EF4-FFF2-40B4-BE49-F238E27FC236}">
                  <a16:creationId xmlns:a16="http://schemas.microsoft.com/office/drawing/2014/main" id="{AD3C1BFF-F1AA-7023-89DC-ADC1B2A0AD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Picture 6">
              <a:extLst>
                <a:ext uri="{FF2B5EF4-FFF2-40B4-BE49-F238E27FC236}">
                  <a16:creationId xmlns:a16="http://schemas.microsoft.com/office/drawing/2014/main" id="{E726B69F-C849-33EA-9E20-FC49DD1EE4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445098"/>
              <a:ext cx="9143999" cy="1173480"/>
            </a:xfrm>
            <a:prstGeom prst="rect">
              <a:avLst/>
            </a:prstGeom>
          </p:spPr>
        </p:pic>
      </p:grpSp>
      <p:sp>
        <p:nvSpPr>
          <p:cNvPr id="2" name="Text Placeholder 1">
            <a:extLst>
              <a:ext uri="{FF2B5EF4-FFF2-40B4-BE49-F238E27FC236}">
                <a16:creationId xmlns:a16="http://schemas.microsoft.com/office/drawing/2014/main" id="{47C60DFD-3556-C5C4-7B23-79ADB2086ACA}"/>
              </a:ext>
            </a:extLst>
          </p:cNvPr>
          <p:cNvSpPr>
            <a:spLocks noGrp="1"/>
          </p:cNvSpPr>
          <p:nvPr>
            <p:ph type="body" sz="quarter" idx="10"/>
          </p:nvPr>
        </p:nvSpPr>
        <p:spPr/>
        <p:txBody>
          <a:bodyPr/>
          <a:lstStyle/>
          <a:p>
            <a:r>
              <a:rPr lang="en-US" i="1">
                <a:ea typeface="Calibri"/>
              </a:rPr>
              <a:t>Skyphos</a:t>
            </a:r>
            <a:r>
              <a:rPr lang="en-US">
                <a:ea typeface="Calibri"/>
              </a:rPr>
              <a:t> with an athlete receiving instruction, circa 420 BC</a:t>
            </a:r>
            <a:endParaRPr lang="en-US" dirty="0">
              <a:ea typeface="Calibri"/>
            </a:endParaRPr>
          </a:p>
        </p:txBody>
      </p:sp>
      <p:sp>
        <p:nvSpPr>
          <p:cNvPr id="3" name="Text Placeholder 2">
            <a:extLst>
              <a:ext uri="{FF2B5EF4-FFF2-40B4-BE49-F238E27FC236}">
                <a16:creationId xmlns:a16="http://schemas.microsoft.com/office/drawing/2014/main" id="{CAEBE94F-115A-3CF0-5928-3F320F1BCF82}"/>
              </a:ext>
            </a:extLst>
          </p:cNvPr>
          <p:cNvSpPr>
            <a:spLocks noGrp="1"/>
          </p:cNvSpPr>
          <p:nvPr>
            <p:ph type="body" sz="quarter" idx="12"/>
          </p:nvPr>
        </p:nvSpPr>
        <p:spPr/>
        <p:txBody>
          <a:bodyPr/>
          <a:lstStyle/>
          <a:p>
            <a:r>
              <a:rPr lang="en-US" dirty="0"/>
              <a:t>3</a:t>
            </a:r>
            <a:r>
              <a:rPr lang="ru-RU" dirty="0"/>
              <a:t>:8</a:t>
            </a:r>
            <a:endParaRPr lang="en-US" dirty="0"/>
          </a:p>
        </p:txBody>
      </p:sp>
      <p:sp>
        <p:nvSpPr>
          <p:cNvPr id="4" name="Title 3">
            <a:extLst>
              <a:ext uri="{FF2B5EF4-FFF2-40B4-BE49-F238E27FC236}">
                <a16:creationId xmlns:a16="http://schemas.microsoft.com/office/drawing/2014/main" id="{8B6E2028-BAC3-448E-C580-451CCA77E206}"/>
              </a:ext>
            </a:extLst>
          </p:cNvPr>
          <p:cNvSpPr>
            <a:spLocks noGrp="1"/>
          </p:cNvSpPr>
          <p:nvPr>
            <p:ph type="title"/>
          </p:nvPr>
        </p:nvSpPr>
        <p:spPr/>
        <p:txBody>
          <a:bodyPr/>
          <a:lstStyle/>
          <a:p>
            <a:r>
              <a:rPr lang="en-US" dirty="0"/>
              <a:t>A lion has roared; who will not fear? The Lord Yahweh has spoken; who can but prophesy? </a:t>
            </a:r>
            <a:endParaRPr lang="en-US" dirty="0">
              <a:ea typeface="Calibri"/>
            </a:endParaRPr>
          </a:p>
        </p:txBody>
      </p:sp>
    </p:spTree>
    <p:extLst>
      <p:ext uri="{BB962C8B-B14F-4D97-AF65-F5344CB8AC3E}">
        <p14:creationId xmlns:p14="http://schemas.microsoft.com/office/powerpoint/2010/main" val="1063883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shdod tell aerial from west, tb121704852.jpg"/>
          <p:cNvPicPr>
            <a:picLocks noChangeAspect="1"/>
          </p:cNvPicPr>
          <p:nvPr/>
        </p:nvPicPr>
        <p:blipFill>
          <a:blip r:embed="rId3">
            <a:extLst>
              <a:ext uri="{28A0092B-C50C-407E-A947-70E740481C1C}">
                <a14:useLocalDpi xmlns:a14="http://schemas.microsoft.com/office/drawing/2010/main" val="0"/>
              </a:ext>
            </a:extLst>
          </a:blip>
          <a:srcRect l="4164" r="3659"/>
          <a:stretch>
            <a:fillRect/>
          </a:stretch>
        </p:blipFill>
        <p:spPr>
          <a:xfrm>
            <a:off x="0" y="369332"/>
            <a:ext cx="9144000" cy="6150340"/>
          </a:xfrm>
          <a:prstGeom prst="rect">
            <a:avLst/>
          </a:prstGeom>
        </p:spPr>
      </p:pic>
      <p:sp>
        <p:nvSpPr>
          <p:cNvPr id="2" name="Text Placeholder 1"/>
          <p:cNvSpPr>
            <a:spLocks noGrp="1"/>
          </p:cNvSpPr>
          <p:nvPr>
            <p:ph type="body" sz="quarter" idx="10"/>
          </p:nvPr>
        </p:nvSpPr>
        <p:spPr/>
        <p:txBody>
          <a:bodyPr/>
          <a:lstStyle/>
          <a:p>
            <a:r>
              <a:rPr lang="en-US" dirty="0"/>
              <a:t>Ashdod tell (aerial view from the west)</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Proclaim it on the citadels at Ashdod</a:t>
            </a:r>
          </a:p>
        </p:txBody>
      </p:sp>
    </p:spTree>
    <p:extLst>
      <p:ext uri="{BB962C8B-B14F-4D97-AF65-F5344CB8AC3E}">
        <p14:creationId xmlns:p14="http://schemas.microsoft.com/office/powerpoint/2010/main" val="5265878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shdod tell aerial from west, tbs1302601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4904"/>
            <a:ext cx="9144000" cy="6108192"/>
          </a:xfrm>
          <a:prstGeom prst="rect">
            <a:avLst/>
          </a:prstGeom>
        </p:spPr>
      </p:pic>
      <p:sp>
        <p:nvSpPr>
          <p:cNvPr id="2" name="Text Placeholder 1"/>
          <p:cNvSpPr>
            <a:spLocks noGrp="1"/>
          </p:cNvSpPr>
          <p:nvPr>
            <p:ph type="body" sz="quarter" idx="10"/>
          </p:nvPr>
        </p:nvSpPr>
        <p:spPr/>
        <p:txBody>
          <a:bodyPr/>
          <a:lstStyle/>
          <a:p>
            <a:r>
              <a:rPr lang="en-US" dirty="0"/>
              <a:t>Ashdod tell (aerial view from the west)</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Proclaim it on the citadels at Ashdod</a:t>
            </a:r>
          </a:p>
        </p:txBody>
      </p:sp>
    </p:spTree>
    <p:extLst>
      <p:ext uri="{BB962C8B-B14F-4D97-AF65-F5344CB8AC3E}">
        <p14:creationId xmlns:p14="http://schemas.microsoft.com/office/powerpoint/2010/main" val="1354028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FDC38-468F-46DC-7719-C8ECBF91D7B5}"/>
              </a:ext>
            </a:extLst>
          </p:cNvPr>
          <p:cNvPicPr>
            <a:picLocks noChangeAspect="1"/>
          </p:cNvPicPr>
          <p:nvPr/>
        </p:nvPicPr>
        <p:blipFill rotWithShape="1">
          <a:blip r:embed="rId3">
            <a:extLst>
              <a:ext uri="{28A0092B-C50C-407E-A947-70E740481C1C}">
                <a14:useLocalDpi xmlns:a14="http://schemas.microsoft.com/office/drawing/2010/main"/>
              </a:ext>
            </a:extLst>
          </a:blip>
          <a:srcRect r="1639"/>
          <a:stretch/>
        </p:blipFill>
        <p:spPr>
          <a:xfrm>
            <a:off x="-1" y="365455"/>
            <a:ext cx="9144001" cy="6154217"/>
          </a:xfrm>
          <a:prstGeom prst="rect">
            <a:avLst/>
          </a:prstGeom>
        </p:spPr>
      </p:pic>
      <p:sp>
        <p:nvSpPr>
          <p:cNvPr id="2" name="Text Placeholder 1"/>
          <p:cNvSpPr>
            <a:spLocks noGrp="1"/>
          </p:cNvSpPr>
          <p:nvPr>
            <p:ph type="body" sz="quarter" idx="10"/>
          </p:nvPr>
        </p:nvSpPr>
        <p:spPr/>
        <p:txBody>
          <a:bodyPr/>
          <a:lstStyle/>
          <a:p>
            <a:r>
              <a:rPr lang="en-US" dirty="0"/>
              <a:t>Nile Valley from the tombs of the nobles in Beni Hasan</a:t>
            </a:r>
          </a:p>
        </p:txBody>
      </p:sp>
      <p:sp>
        <p:nvSpPr>
          <p:cNvPr id="3" name="Text Placeholder 2"/>
          <p:cNvSpPr>
            <a:spLocks noGrp="1"/>
          </p:cNvSpPr>
          <p:nvPr>
            <p:ph type="body" sz="quarter" idx="12"/>
          </p:nvPr>
        </p:nvSpPr>
        <p:spPr/>
        <p:txBody>
          <a:bodyPr/>
          <a:lstStyle/>
          <a:p>
            <a:r>
              <a:rPr lang="en-US" dirty="0"/>
              <a:t>3:1</a:t>
            </a:r>
          </a:p>
        </p:txBody>
      </p:sp>
      <p:sp>
        <p:nvSpPr>
          <p:cNvPr id="4" name="Title 3"/>
          <p:cNvSpPr>
            <a:spLocks noGrp="1"/>
          </p:cNvSpPr>
          <p:nvPr>
            <p:ph type="title"/>
          </p:nvPr>
        </p:nvSpPr>
        <p:spPr/>
        <p:txBody>
          <a:bodyPr/>
          <a:lstStyle/>
          <a:p>
            <a:r>
              <a:rPr lang="en-US" dirty="0"/>
              <a:t>It is against the entire family that I brought up out of the land of Egypt</a:t>
            </a:r>
          </a:p>
        </p:txBody>
      </p:sp>
    </p:spTree>
    <p:extLst>
      <p:ext uri="{BB962C8B-B14F-4D97-AF65-F5344CB8AC3E}">
        <p14:creationId xmlns:p14="http://schemas.microsoft.com/office/powerpoint/2010/main" val="19714393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AA54ED-1E63-9082-FA2A-95D7E4CEF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4904"/>
            <a:ext cx="9144000" cy="6108192"/>
          </a:xfrm>
          <a:prstGeom prst="rect">
            <a:avLst/>
          </a:prstGeom>
        </p:spPr>
      </p:pic>
      <p:sp>
        <p:nvSpPr>
          <p:cNvPr id="2" name="Text Placeholder 1"/>
          <p:cNvSpPr>
            <a:spLocks noGrp="1"/>
          </p:cNvSpPr>
          <p:nvPr>
            <p:ph type="body" sz="quarter" idx="10"/>
          </p:nvPr>
        </p:nvSpPr>
        <p:spPr/>
        <p:txBody>
          <a:bodyPr/>
          <a:lstStyle/>
          <a:p>
            <a:r>
              <a:rPr lang="en-US" dirty="0"/>
              <a:t>Ashdod six-chambered gate</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Proclaim it on the citadels at Ashdod</a:t>
            </a:r>
          </a:p>
        </p:txBody>
      </p:sp>
    </p:spTree>
    <p:extLst>
      <p:ext uri="{BB962C8B-B14F-4D97-AF65-F5344CB8AC3E}">
        <p14:creationId xmlns:p14="http://schemas.microsoft.com/office/powerpoint/2010/main" val="8065671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56667"/>
          <a:stretch/>
        </p:blipFill>
        <p:spPr>
          <a:xfrm>
            <a:off x="-16565" y="248449"/>
            <a:ext cx="9177130" cy="6361102"/>
          </a:xfrm>
          <a:prstGeom prst="rect">
            <a:avLst/>
          </a:prstGeom>
        </p:spPr>
      </p:pic>
      <p:sp>
        <p:nvSpPr>
          <p:cNvPr id="2" name="Text Placeholder 1"/>
          <p:cNvSpPr>
            <a:spLocks noGrp="1"/>
          </p:cNvSpPr>
          <p:nvPr>
            <p:ph type="body" sz="quarter" idx="10"/>
          </p:nvPr>
        </p:nvSpPr>
        <p:spPr/>
        <p:txBody>
          <a:bodyPr/>
          <a:lstStyle/>
          <a:p>
            <a:r>
              <a:rPr lang="en-US" dirty="0"/>
              <a:t>Relief of the siege of Ashdod by Sargon, circa 715 BC (sketch)</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Proclaim it on the citadels at Ashdod</a:t>
            </a:r>
          </a:p>
        </p:txBody>
      </p:sp>
    </p:spTree>
    <p:extLst>
      <p:ext uri="{BB962C8B-B14F-4D97-AF65-F5344CB8AC3E}">
        <p14:creationId xmlns:p14="http://schemas.microsoft.com/office/powerpoint/2010/main" val="1704605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Rameses III’s palace with window at </a:t>
            </a:r>
            <a:r>
              <a:rPr lang="en-US" dirty="0" err="1"/>
              <a:t>Medinet</a:t>
            </a:r>
            <a:r>
              <a:rPr lang="en-US" dirty="0"/>
              <a:t> Habu</a:t>
            </a:r>
          </a:p>
        </p:txBody>
      </p:sp>
      <p:sp>
        <p:nvSpPr>
          <p:cNvPr id="3" name="Text Placeholder 2"/>
          <p:cNvSpPr>
            <a:spLocks noGrp="1"/>
          </p:cNvSpPr>
          <p:nvPr>
            <p:ph type="body" sz="quarter" idx="12"/>
          </p:nvPr>
        </p:nvSpPr>
        <p:spPr/>
        <p:txBody>
          <a:bodyPr/>
          <a:lstStyle/>
          <a:p>
            <a:r>
              <a:rPr lang="en-US"/>
              <a:t>3:9</a:t>
            </a:r>
          </a:p>
        </p:txBody>
      </p:sp>
      <p:sp>
        <p:nvSpPr>
          <p:cNvPr id="4" name="Title 3"/>
          <p:cNvSpPr>
            <a:spLocks noGrp="1"/>
          </p:cNvSpPr>
          <p:nvPr>
            <p:ph type="title"/>
          </p:nvPr>
        </p:nvSpPr>
        <p:spPr/>
        <p:txBody>
          <a:bodyPr/>
          <a:lstStyle/>
          <a:p>
            <a:r>
              <a:rPr lang="en-US" dirty="0"/>
              <a:t>And proclaim it on the citadels in the land of Egypt</a:t>
            </a:r>
          </a:p>
        </p:txBody>
      </p:sp>
    </p:spTree>
    <p:extLst>
      <p:ext uri="{BB962C8B-B14F-4D97-AF65-F5344CB8AC3E}">
        <p14:creationId xmlns:p14="http://schemas.microsoft.com/office/powerpoint/2010/main" val="1122383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6250"/>
          <a:stretch/>
        </p:blipFill>
        <p:spPr>
          <a:xfrm>
            <a:off x="0" y="254517"/>
            <a:ext cx="9144000" cy="6348966"/>
          </a:xfrm>
          <a:prstGeom prst="rect">
            <a:avLst/>
          </a:prstGeom>
        </p:spPr>
      </p:pic>
      <p:sp>
        <p:nvSpPr>
          <p:cNvPr id="2" name="Text Placeholder 1"/>
          <p:cNvSpPr>
            <a:spLocks noGrp="1"/>
          </p:cNvSpPr>
          <p:nvPr>
            <p:ph type="body" sz="quarter" idx="10"/>
          </p:nvPr>
        </p:nvSpPr>
        <p:spPr/>
        <p:txBody>
          <a:bodyPr/>
          <a:lstStyle/>
          <a:p>
            <a:r>
              <a:rPr lang="en-US" dirty="0"/>
              <a:t>Three Pyramids of Giza</a:t>
            </a:r>
          </a:p>
        </p:txBody>
      </p:sp>
      <p:sp>
        <p:nvSpPr>
          <p:cNvPr id="3" name="Text Placeholder 2"/>
          <p:cNvSpPr>
            <a:spLocks noGrp="1"/>
          </p:cNvSpPr>
          <p:nvPr>
            <p:ph type="body" sz="quarter" idx="12"/>
          </p:nvPr>
        </p:nvSpPr>
        <p:spPr/>
        <p:txBody>
          <a:bodyPr/>
          <a:lstStyle/>
          <a:p>
            <a:r>
              <a:rPr lang="en-US"/>
              <a:t>3:9</a:t>
            </a:r>
          </a:p>
        </p:txBody>
      </p:sp>
      <p:sp>
        <p:nvSpPr>
          <p:cNvPr id="4" name="Title 3"/>
          <p:cNvSpPr>
            <a:spLocks noGrp="1"/>
          </p:cNvSpPr>
          <p:nvPr>
            <p:ph type="title"/>
          </p:nvPr>
        </p:nvSpPr>
        <p:spPr/>
        <p:txBody>
          <a:bodyPr/>
          <a:lstStyle/>
          <a:p>
            <a:r>
              <a:rPr lang="en-US" dirty="0"/>
              <a:t>And proclaim it on the citadels in the land of Egypt</a:t>
            </a:r>
          </a:p>
        </p:txBody>
      </p:sp>
    </p:spTree>
    <p:extLst>
      <p:ext uri="{BB962C8B-B14F-4D97-AF65-F5344CB8AC3E}">
        <p14:creationId xmlns:p14="http://schemas.microsoft.com/office/powerpoint/2010/main" val="8447521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tone carving of people and instruments&#10;&#10;Description automatically generated with medium confidence">
            <a:extLst>
              <a:ext uri="{FF2B5EF4-FFF2-40B4-BE49-F238E27FC236}">
                <a16:creationId xmlns:a16="http://schemas.microsoft.com/office/drawing/2014/main" id="{8BA89BCE-899B-BE11-766B-FC37F63DFFEC}"/>
              </a:ext>
            </a:extLst>
          </p:cNvPr>
          <p:cNvPicPr>
            <a:picLocks noChangeAspect="1"/>
          </p:cNvPicPr>
          <p:nvPr/>
        </p:nvPicPr>
        <p:blipFill>
          <a:blip r:embed="rId3">
            <a:extLst>
              <a:ext uri="{28A0092B-C50C-407E-A947-70E740481C1C}">
                <a14:useLocalDpi xmlns:a14="http://schemas.microsoft.com/office/drawing/2010/main" val="0"/>
              </a:ext>
            </a:extLst>
          </a:blip>
          <a:srcRect l="663" r="4731"/>
          <a:stretch>
            <a:fillRect/>
          </a:stretch>
        </p:blipFill>
        <p:spPr>
          <a:xfrm>
            <a:off x="0" y="76200"/>
            <a:ext cx="9144000" cy="6443472"/>
          </a:xfrm>
          <a:prstGeom prst="rect">
            <a:avLst/>
          </a:prstGeom>
        </p:spPr>
      </p:pic>
      <p:sp>
        <p:nvSpPr>
          <p:cNvPr id="2" name="Text Placeholder 1"/>
          <p:cNvSpPr>
            <a:spLocks noGrp="1"/>
          </p:cNvSpPr>
          <p:nvPr>
            <p:ph type="body" sz="quarter" idx="10"/>
          </p:nvPr>
        </p:nvSpPr>
        <p:spPr/>
        <p:txBody>
          <a:bodyPr/>
          <a:lstStyle/>
          <a:p>
            <a:r>
              <a:rPr lang="en-US" dirty="0"/>
              <a:t>Relief of Assyrians attacking Memphis, from the north palace at Nineveh, circa 645–635 BC</a:t>
            </a:r>
          </a:p>
        </p:txBody>
      </p:sp>
      <p:sp>
        <p:nvSpPr>
          <p:cNvPr id="3" name="Text Placeholder 2"/>
          <p:cNvSpPr>
            <a:spLocks noGrp="1"/>
          </p:cNvSpPr>
          <p:nvPr>
            <p:ph type="body" sz="quarter" idx="12"/>
          </p:nvPr>
        </p:nvSpPr>
        <p:spPr/>
        <p:txBody>
          <a:bodyPr/>
          <a:lstStyle/>
          <a:p>
            <a:r>
              <a:rPr lang="en-US"/>
              <a:t>3:9</a:t>
            </a:r>
          </a:p>
        </p:txBody>
      </p:sp>
      <p:sp>
        <p:nvSpPr>
          <p:cNvPr id="4" name="Title 3"/>
          <p:cNvSpPr>
            <a:spLocks noGrp="1"/>
          </p:cNvSpPr>
          <p:nvPr>
            <p:ph type="title"/>
          </p:nvPr>
        </p:nvSpPr>
        <p:spPr/>
        <p:txBody>
          <a:bodyPr/>
          <a:lstStyle/>
          <a:p>
            <a:r>
              <a:rPr lang="en-US" dirty="0"/>
              <a:t>And proclaim it on the citadels in the land of Egypt</a:t>
            </a:r>
          </a:p>
        </p:txBody>
      </p:sp>
    </p:spTree>
    <p:extLst>
      <p:ext uri="{BB962C8B-B14F-4D97-AF65-F5344CB8AC3E}">
        <p14:creationId xmlns:p14="http://schemas.microsoft.com/office/powerpoint/2010/main" val="13986650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Samaria tell and Mt Ebal from north, tb n050800 sr"/>
          <p:cNvPicPr preferRelativeResize="0">
            <a:picLocks noChangeAspect="1" noChangeArrowheads="1"/>
          </p:cNvPicPr>
          <p:nvPr>
            <p:custDataLst>
              <p:tags r:id="rId1"/>
            </p:custDataLst>
          </p:nvPr>
        </p:nvPicPr>
        <p:blipFill rotWithShape="1">
          <a:blip r:embed="rId4" cstate="print"/>
          <a:srcRect t="6519"/>
          <a:stretch/>
        </p:blipFill>
        <p:spPr bwMode="auto">
          <a:xfrm>
            <a:off x="0" y="142240"/>
            <a:ext cx="9144000" cy="6410961"/>
          </a:xfrm>
          <a:prstGeom prst="rect">
            <a:avLst/>
          </a:prstGeom>
          <a:noFill/>
          <a:ln w="101600" cmpd="thinThick">
            <a:noFill/>
            <a:miter lim="800000"/>
            <a:headEnd/>
            <a:tailEnd/>
          </a:ln>
        </p:spPr>
      </p:pic>
      <p:sp>
        <p:nvSpPr>
          <p:cNvPr id="2" name="Text Placeholder 1"/>
          <p:cNvSpPr>
            <a:spLocks noGrp="1"/>
          </p:cNvSpPr>
          <p:nvPr>
            <p:ph type="body" sz="quarter" idx="10"/>
          </p:nvPr>
        </p:nvSpPr>
        <p:spPr/>
        <p:txBody>
          <a:bodyPr/>
          <a:lstStyle/>
          <a:p>
            <a:r>
              <a:rPr lang="en-US" dirty="0"/>
              <a:t>Samaria and nearby mountains (from the north)</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Assemble yourselves on the mountains of Samaria</a:t>
            </a:r>
          </a:p>
        </p:txBody>
      </p:sp>
    </p:spTree>
    <p:extLst>
      <p:ext uri="{BB962C8B-B14F-4D97-AF65-F5344CB8AC3E}">
        <p14:creationId xmlns:p14="http://schemas.microsoft.com/office/powerpoint/2010/main" val="40384627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3486C-8648-BFCC-F9CF-42E7607C1948}"/>
            </a:ext>
          </a:extLst>
        </p:cNvPr>
        <p:cNvGrpSpPr/>
        <p:nvPr/>
      </p:nvGrpSpPr>
      <p:grpSpPr>
        <a:xfrm>
          <a:off x="0" y="0"/>
          <a:ext cx="0" cy="0"/>
          <a:chOff x="0" y="0"/>
          <a:chExt cx="0" cy="0"/>
        </a:xfrm>
      </p:grpSpPr>
      <p:pic>
        <p:nvPicPr>
          <p:cNvPr id="7" name="Picture 3" descr="Samaria tell and Mt Ebal from north, tb n050800 sr">
            <a:extLst>
              <a:ext uri="{FF2B5EF4-FFF2-40B4-BE49-F238E27FC236}">
                <a16:creationId xmlns:a16="http://schemas.microsoft.com/office/drawing/2014/main" id="{44727663-544C-CD0A-252F-83A6C2BDEDFB}"/>
              </a:ext>
            </a:extLst>
          </p:cNvPr>
          <p:cNvPicPr preferRelativeResize="0">
            <a:picLocks noChangeAspect="1" noChangeArrowheads="1"/>
          </p:cNvPicPr>
          <p:nvPr>
            <p:custDataLst>
              <p:tags r:id="rId1"/>
            </p:custDataLst>
          </p:nvPr>
        </p:nvPicPr>
        <p:blipFill rotWithShape="1">
          <a:blip r:embed="rId4" cstate="print"/>
          <a:srcRect t="6519"/>
          <a:stretch/>
        </p:blipFill>
        <p:spPr bwMode="auto">
          <a:xfrm>
            <a:off x="0" y="142240"/>
            <a:ext cx="9144000" cy="6410961"/>
          </a:xfrm>
          <a:prstGeom prst="rect">
            <a:avLst/>
          </a:prstGeom>
          <a:noFill/>
          <a:ln w="101600" cmpd="thinThick">
            <a:noFill/>
            <a:miter lim="800000"/>
            <a:headEnd/>
            <a:tailEnd/>
          </a:ln>
        </p:spPr>
      </p:pic>
      <p:sp>
        <p:nvSpPr>
          <p:cNvPr id="2" name="Text Placeholder 1">
            <a:extLst>
              <a:ext uri="{FF2B5EF4-FFF2-40B4-BE49-F238E27FC236}">
                <a16:creationId xmlns:a16="http://schemas.microsoft.com/office/drawing/2014/main" id="{2D6E1EDC-8733-0002-421C-E125C0FE0C21}"/>
              </a:ext>
            </a:extLst>
          </p:cNvPr>
          <p:cNvSpPr>
            <a:spLocks noGrp="1"/>
          </p:cNvSpPr>
          <p:nvPr>
            <p:ph type="body" sz="quarter" idx="10"/>
          </p:nvPr>
        </p:nvSpPr>
        <p:spPr/>
        <p:txBody>
          <a:bodyPr/>
          <a:lstStyle/>
          <a:p>
            <a:r>
              <a:rPr lang="en-US" dirty="0"/>
              <a:t>Samaria and nearby mountains (from the north)</a:t>
            </a:r>
          </a:p>
        </p:txBody>
      </p:sp>
      <p:sp>
        <p:nvSpPr>
          <p:cNvPr id="3" name="Text Placeholder 2">
            <a:extLst>
              <a:ext uri="{FF2B5EF4-FFF2-40B4-BE49-F238E27FC236}">
                <a16:creationId xmlns:a16="http://schemas.microsoft.com/office/drawing/2014/main" id="{7C5516BC-DFD0-4A13-C42F-D76465CB34E7}"/>
              </a:ext>
            </a:extLst>
          </p:cNvPr>
          <p:cNvSpPr>
            <a:spLocks noGrp="1"/>
          </p:cNvSpPr>
          <p:nvPr>
            <p:ph type="body" sz="quarter" idx="12"/>
          </p:nvPr>
        </p:nvSpPr>
        <p:spPr/>
        <p:txBody>
          <a:bodyPr/>
          <a:lstStyle/>
          <a:p>
            <a:r>
              <a:rPr lang="en-US" dirty="0"/>
              <a:t>3:9</a:t>
            </a:r>
          </a:p>
        </p:txBody>
      </p:sp>
      <p:sp>
        <p:nvSpPr>
          <p:cNvPr id="4" name="Title 3">
            <a:extLst>
              <a:ext uri="{FF2B5EF4-FFF2-40B4-BE49-F238E27FC236}">
                <a16:creationId xmlns:a16="http://schemas.microsoft.com/office/drawing/2014/main" id="{3BF7406C-7A1D-7B03-2059-1608F8B08252}"/>
              </a:ext>
            </a:extLst>
          </p:cNvPr>
          <p:cNvSpPr>
            <a:spLocks noGrp="1"/>
          </p:cNvSpPr>
          <p:nvPr>
            <p:ph type="title"/>
          </p:nvPr>
        </p:nvSpPr>
        <p:spPr/>
        <p:txBody>
          <a:bodyPr/>
          <a:lstStyle/>
          <a:p>
            <a:r>
              <a:rPr lang="en-US" dirty="0"/>
              <a:t>Assemble yourselves on the mountains of Samaria</a:t>
            </a:r>
          </a:p>
        </p:txBody>
      </p:sp>
      <p:sp>
        <p:nvSpPr>
          <p:cNvPr id="5" name="Text Box 16">
            <a:extLst>
              <a:ext uri="{FF2B5EF4-FFF2-40B4-BE49-F238E27FC236}">
                <a16:creationId xmlns:a16="http://schemas.microsoft.com/office/drawing/2014/main" id="{DC65ADD8-39DE-DEE8-35B1-BBC08B3CF758}"/>
              </a:ext>
            </a:extLst>
          </p:cNvPr>
          <p:cNvSpPr txBox="1">
            <a:spLocks noChangeArrowheads="1"/>
          </p:cNvSpPr>
          <p:nvPr/>
        </p:nvSpPr>
        <p:spPr bwMode="auto">
          <a:xfrm>
            <a:off x="892931" y="1900972"/>
            <a:ext cx="1055096"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Mt. </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Ebal</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6" name="Text Box 16">
            <a:extLst>
              <a:ext uri="{FF2B5EF4-FFF2-40B4-BE49-F238E27FC236}">
                <a16:creationId xmlns:a16="http://schemas.microsoft.com/office/drawing/2014/main" id="{2303EF3D-27C6-E64B-234D-C064239A1EF5}"/>
              </a:ext>
            </a:extLst>
          </p:cNvPr>
          <p:cNvSpPr txBox="1">
            <a:spLocks noChangeArrowheads="1"/>
          </p:cNvSpPr>
          <p:nvPr/>
        </p:nvSpPr>
        <p:spPr bwMode="auto">
          <a:xfrm>
            <a:off x="6575526" y="2267741"/>
            <a:ext cx="1027845"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Samaria</a:t>
            </a:r>
          </a:p>
        </p:txBody>
      </p:sp>
      <p:sp>
        <p:nvSpPr>
          <p:cNvPr id="8" name="Line 18">
            <a:extLst>
              <a:ext uri="{FF2B5EF4-FFF2-40B4-BE49-F238E27FC236}">
                <a16:creationId xmlns:a16="http://schemas.microsoft.com/office/drawing/2014/main" id="{BD2C4592-30CC-4921-0082-73202E7D1AD5}"/>
              </a:ext>
            </a:extLst>
          </p:cNvPr>
          <p:cNvSpPr>
            <a:spLocks noChangeShapeType="1"/>
          </p:cNvSpPr>
          <p:nvPr/>
        </p:nvSpPr>
        <p:spPr bwMode="auto">
          <a:xfrm>
            <a:off x="1420479" y="2301082"/>
            <a:ext cx="0" cy="442118"/>
          </a:xfrm>
          <a:prstGeom prst="line">
            <a:avLst/>
          </a:prstGeom>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algn="ctr">
              <a:defRPr/>
            </a:pPr>
            <a:endParaRPr lang="en-US" sz="1400" dirty="0" err="1">
              <a:solidFill>
                <a:srgbClr val="FFFF00"/>
              </a:solidFill>
              <a:effectLst>
                <a:glow rad="76200">
                  <a:schemeClr val="tx1">
                    <a:alpha val="60000"/>
                  </a:schemeClr>
                </a:glow>
              </a:effectLst>
              <a:latin typeface="+mj-lt"/>
              <a:cs typeface="Calibri" pitchFamily="34" charset="0"/>
            </a:endParaRPr>
          </a:p>
        </p:txBody>
      </p:sp>
      <p:sp>
        <p:nvSpPr>
          <p:cNvPr id="9" name="Line 18">
            <a:extLst>
              <a:ext uri="{FF2B5EF4-FFF2-40B4-BE49-F238E27FC236}">
                <a16:creationId xmlns:a16="http://schemas.microsoft.com/office/drawing/2014/main" id="{56522172-BAD6-F2EA-4508-4E3DAB5FF5CD}"/>
              </a:ext>
            </a:extLst>
          </p:cNvPr>
          <p:cNvSpPr>
            <a:spLocks noChangeShapeType="1"/>
          </p:cNvSpPr>
          <p:nvPr/>
        </p:nvSpPr>
        <p:spPr bwMode="auto">
          <a:xfrm>
            <a:off x="7089450" y="2641200"/>
            <a:ext cx="0" cy="442118"/>
          </a:xfrm>
          <a:prstGeom prst="line">
            <a:avLst/>
          </a:prstGeom>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algn="ctr">
              <a:defRPr/>
            </a:pPr>
            <a:endParaRPr lang="en-US" sz="1400" dirty="0" err="1">
              <a:solidFill>
                <a:srgbClr val="FFFF00"/>
              </a:solidFill>
              <a:effectLst>
                <a:glow rad="76200">
                  <a:schemeClr val="tx1">
                    <a:alpha val="60000"/>
                  </a:schemeClr>
                </a:glow>
              </a:effectLst>
              <a:latin typeface="+mj-lt"/>
              <a:cs typeface="Calibri" pitchFamily="34" charset="0"/>
            </a:endParaRPr>
          </a:p>
        </p:txBody>
      </p:sp>
    </p:spTree>
    <p:extLst>
      <p:ext uri="{BB962C8B-B14F-4D97-AF65-F5344CB8AC3E}">
        <p14:creationId xmlns:p14="http://schemas.microsoft.com/office/powerpoint/2010/main" val="13326505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Samaria tell from north, tb n050800 sr"/>
          <p:cNvPicPr preferRelativeResize="0">
            <a:picLocks noChangeAspect="1" noChangeArrowheads="1"/>
          </p:cNvPicPr>
          <p:nvPr>
            <p:custDataLst>
              <p:tags r:id="rId1"/>
            </p:custDataLst>
          </p:nvPr>
        </p:nvPicPr>
        <p:blipFill>
          <a:blip r:embed="rId4" cstate="print"/>
          <a:srcRect/>
          <a:stretch>
            <a:fillRect/>
          </a:stretch>
        </p:blipFill>
        <p:spPr bwMode="auto">
          <a:xfrm>
            <a:off x="0" y="1"/>
            <a:ext cx="9144000" cy="6858000"/>
          </a:xfrm>
          <a:prstGeom prst="rect">
            <a:avLst/>
          </a:prstGeom>
          <a:noFill/>
          <a:ln w="101600" cmpd="thinThick">
            <a:noFill/>
            <a:miter lim="800000"/>
            <a:headEnd/>
            <a:tailEnd/>
          </a:ln>
        </p:spPr>
      </p:pic>
      <p:sp>
        <p:nvSpPr>
          <p:cNvPr id="2" name="Text Placeholder 1"/>
          <p:cNvSpPr>
            <a:spLocks noGrp="1"/>
          </p:cNvSpPr>
          <p:nvPr>
            <p:ph type="body" sz="quarter" idx="10"/>
          </p:nvPr>
        </p:nvSpPr>
        <p:spPr/>
        <p:txBody>
          <a:bodyPr/>
          <a:lstStyle/>
          <a:p>
            <a:r>
              <a:rPr lang="en-US" dirty="0"/>
              <a:t>Samaria (from the north)</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Assemble yourselves on the mountains of Samaria</a:t>
            </a:r>
          </a:p>
        </p:txBody>
      </p:sp>
    </p:spTree>
    <p:extLst>
      <p:ext uri="{BB962C8B-B14F-4D97-AF65-F5344CB8AC3E}">
        <p14:creationId xmlns:p14="http://schemas.microsoft.com/office/powerpoint/2010/main" val="22401451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rcRect r="537"/>
          <a:stretch>
            <a:fillRect/>
          </a:stretch>
        </p:blipFill>
        <p:spPr>
          <a:xfrm>
            <a:off x="-1" y="369332"/>
            <a:ext cx="9144000" cy="6150340"/>
          </a:xfrm>
          <a:prstGeom prst="rect">
            <a:avLst/>
          </a:prstGeom>
        </p:spPr>
      </p:pic>
      <p:sp>
        <p:nvSpPr>
          <p:cNvPr id="2" name="Text Placeholder 1"/>
          <p:cNvSpPr>
            <a:spLocks noGrp="1"/>
          </p:cNvSpPr>
          <p:nvPr>
            <p:ph type="body" sz="quarter" idx="10"/>
          </p:nvPr>
        </p:nvSpPr>
        <p:spPr/>
        <p:txBody>
          <a:bodyPr/>
          <a:lstStyle/>
          <a:p>
            <a:r>
              <a:rPr lang="en-US" dirty="0" err="1"/>
              <a:t>Lebonah</a:t>
            </a:r>
            <a:r>
              <a:rPr lang="en-US" dirty="0"/>
              <a:t> Valley (from the south)</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Assemble yourselves on the mountains of Samaria</a:t>
            </a:r>
          </a:p>
        </p:txBody>
      </p:sp>
    </p:spTree>
    <p:extLst>
      <p:ext uri="{BB962C8B-B14F-4D97-AF65-F5344CB8AC3E}">
        <p14:creationId xmlns:p14="http://schemas.microsoft.com/office/powerpoint/2010/main" val="19759581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F8CEC-74AE-17E0-955D-720DE50033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EA885C-FD12-EFB2-41E6-872525D68838}"/>
              </a:ext>
            </a:extLst>
          </p:cNvPr>
          <p:cNvSpPr>
            <a:spLocks noGrp="1"/>
          </p:cNvSpPr>
          <p:nvPr>
            <p:ph type="body" sz="quarter" idx="10"/>
          </p:nvPr>
        </p:nvSpPr>
        <p:spPr/>
        <p:txBody>
          <a:bodyPr/>
          <a:lstStyle/>
          <a:p>
            <a:r>
              <a:rPr lang="en-US" dirty="0"/>
              <a:t>Timnath-</a:t>
            </a:r>
            <a:r>
              <a:rPr lang="en-US" dirty="0" err="1"/>
              <a:t>serah</a:t>
            </a:r>
            <a:r>
              <a:rPr lang="en-US" dirty="0"/>
              <a:t> (Khirbet </a:t>
            </a:r>
            <a:r>
              <a:rPr lang="en-US" dirty="0" err="1"/>
              <a:t>Tibnah</a:t>
            </a:r>
            <a:r>
              <a:rPr lang="en-US" dirty="0"/>
              <a:t>), from the east</a:t>
            </a:r>
          </a:p>
        </p:txBody>
      </p:sp>
      <p:sp>
        <p:nvSpPr>
          <p:cNvPr id="3" name="Text Placeholder 2">
            <a:extLst>
              <a:ext uri="{FF2B5EF4-FFF2-40B4-BE49-F238E27FC236}">
                <a16:creationId xmlns:a16="http://schemas.microsoft.com/office/drawing/2014/main" id="{422C0602-88DF-B673-1EA3-C6C708427326}"/>
              </a:ext>
            </a:extLst>
          </p:cNvPr>
          <p:cNvSpPr>
            <a:spLocks noGrp="1"/>
          </p:cNvSpPr>
          <p:nvPr>
            <p:ph type="body" sz="quarter" idx="12"/>
          </p:nvPr>
        </p:nvSpPr>
        <p:spPr/>
        <p:txBody>
          <a:bodyPr/>
          <a:lstStyle/>
          <a:p>
            <a:r>
              <a:rPr lang="en-US" dirty="0"/>
              <a:t>3:9</a:t>
            </a:r>
          </a:p>
        </p:txBody>
      </p:sp>
      <p:sp>
        <p:nvSpPr>
          <p:cNvPr id="4" name="Title 3">
            <a:extLst>
              <a:ext uri="{FF2B5EF4-FFF2-40B4-BE49-F238E27FC236}">
                <a16:creationId xmlns:a16="http://schemas.microsoft.com/office/drawing/2014/main" id="{9A8C908E-D5C1-5D59-0541-E6D2AD9794FE}"/>
              </a:ext>
            </a:extLst>
          </p:cNvPr>
          <p:cNvSpPr>
            <a:spLocks noGrp="1"/>
          </p:cNvSpPr>
          <p:nvPr>
            <p:ph type="title"/>
          </p:nvPr>
        </p:nvSpPr>
        <p:spPr/>
        <p:txBody>
          <a:bodyPr/>
          <a:lstStyle/>
          <a:p>
            <a:r>
              <a:rPr lang="en-US" dirty="0"/>
              <a:t>Assemble yourselves on the mountains of Samaria</a:t>
            </a:r>
          </a:p>
        </p:txBody>
      </p:sp>
      <p:pic>
        <p:nvPicPr>
          <p:cNvPr id="7" name="Picture 6">
            <a:extLst>
              <a:ext uri="{FF2B5EF4-FFF2-40B4-BE49-F238E27FC236}">
                <a16:creationId xmlns:a16="http://schemas.microsoft.com/office/drawing/2014/main" id="{8E224D03-CC07-5189-E79A-2113D8E847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2362131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2" name="Text Placeholder 1"/>
          <p:cNvSpPr>
            <a:spLocks noGrp="1"/>
          </p:cNvSpPr>
          <p:nvPr>
            <p:ph type="body" sz="quarter" idx="10"/>
          </p:nvPr>
        </p:nvSpPr>
        <p:spPr/>
        <p:txBody>
          <a:bodyPr/>
          <a:lstStyle/>
          <a:p>
            <a:r>
              <a:rPr lang="en-US" dirty="0"/>
              <a:t>Lake </a:t>
            </a:r>
            <a:r>
              <a:rPr lang="en-US" dirty="0" err="1"/>
              <a:t>Timsah</a:t>
            </a:r>
            <a:r>
              <a:rPr lang="en-US" dirty="0"/>
              <a:t> (from the northeast)</a:t>
            </a:r>
          </a:p>
        </p:txBody>
      </p:sp>
      <p:sp>
        <p:nvSpPr>
          <p:cNvPr id="3" name="Text Placeholder 2"/>
          <p:cNvSpPr>
            <a:spLocks noGrp="1"/>
          </p:cNvSpPr>
          <p:nvPr>
            <p:ph type="body" sz="quarter" idx="12"/>
          </p:nvPr>
        </p:nvSpPr>
        <p:spPr/>
        <p:txBody>
          <a:bodyPr/>
          <a:lstStyle/>
          <a:p>
            <a:r>
              <a:rPr lang="en-US" dirty="0"/>
              <a:t>3:1</a:t>
            </a:r>
          </a:p>
        </p:txBody>
      </p:sp>
      <p:sp>
        <p:nvSpPr>
          <p:cNvPr id="4" name="Title 3"/>
          <p:cNvSpPr>
            <a:spLocks noGrp="1"/>
          </p:cNvSpPr>
          <p:nvPr>
            <p:ph type="title"/>
          </p:nvPr>
        </p:nvSpPr>
        <p:spPr/>
        <p:txBody>
          <a:bodyPr/>
          <a:lstStyle/>
          <a:p>
            <a:r>
              <a:rPr lang="en-US" dirty="0"/>
              <a:t>It is against the entire family that I brought up out of the land of Egypt</a:t>
            </a:r>
          </a:p>
        </p:txBody>
      </p:sp>
    </p:spTree>
    <p:extLst>
      <p:ext uri="{BB962C8B-B14F-4D97-AF65-F5344CB8AC3E}">
        <p14:creationId xmlns:p14="http://schemas.microsoft.com/office/powerpoint/2010/main" val="26786878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DE160-24D1-EA35-BE9B-779510ACEFC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22D31D1-B9D1-7232-606A-7D538C774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B35ACFEE-FC84-F52E-9B5F-BD4B9DC1ED91}"/>
              </a:ext>
            </a:extLst>
          </p:cNvPr>
          <p:cNvSpPr>
            <a:spLocks noGrp="1"/>
          </p:cNvSpPr>
          <p:nvPr>
            <p:ph type="body" sz="quarter" idx="10"/>
          </p:nvPr>
        </p:nvSpPr>
        <p:spPr/>
        <p:txBody>
          <a:bodyPr/>
          <a:lstStyle/>
          <a:p>
            <a:r>
              <a:rPr lang="en-US" dirty="0">
                <a:ea typeface="Calibri"/>
              </a:rPr>
              <a:t>Two men fighting with sticks, from </a:t>
            </a:r>
            <a:r>
              <a:rPr lang="en-US" dirty="0" err="1">
                <a:ea typeface="Calibri"/>
              </a:rPr>
              <a:t>Medinet</a:t>
            </a:r>
            <a:r>
              <a:rPr lang="en-US" dirty="0">
                <a:ea typeface="Calibri"/>
              </a:rPr>
              <a:t> Habu, 12th century BC</a:t>
            </a:r>
          </a:p>
        </p:txBody>
      </p:sp>
      <p:sp>
        <p:nvSpPr>
          <p:cNvPr id="3" name="Text Placeholder 2">
            <a:extLst>
              <a:ext uri="{FF2B5EF4-FFF2-40B4-BE49-F238E27FC236}">
                <a16:creationId xmlns:a16="http://schemas.microsoft.com/office/drawing/2014/main" id="{E9D8F585-AB11-F504-09B3-EB6581281C76}"/>
              </a:ext>
            </a:extLst>
          </p:cNvPr>
          <p:cNvSpPr>
            <a:spLocks noGrp="1"/>
          </p:cNvSpPr>
          <p:nvPr>
            <p:ph type="body" sz="quarter" idx="12"/>
          </p:nvPr>
        </p:nvSpPr>
        <p:spPr/>
        <p:txBody>
          <a:bodyPr/>
          <a:lstStyle/>
          <a:p>
            <a:r>
              <a:rPr lang="en-US" dirty="0"/>
              <a:t>3:9</a:t>
            </a:r>
          </a:p>
        </p:txBody>
      </p:sp>
      <p:sp>
        <p:nvSpPr>
          <p:cNvPr id="4" name="Title 3">
            <a:extLst>
              <a:ext uri="{FF2B5EF4-FFF2-40B4-BE49-F238E27FC236}">
                <a16:creationId xmlns:a16="http://schemas.microsoft.com/office/drawing/2014/main" id="{53038A7A-13A4-83E4-1B56-F25B58291404}"/>
              </a:ext>
            </a:extLst>
          </p:cNvPr>
          <p:cNvSpPr>
            <a:spLocks noGrp="1"/>
          </p:cNvSpPr>
          <p:nvPr>
            <p:ph type="title"/>
          </p:nvPr>
        </p:nvSpPr>
        <p:spPr/>
        <p:txBody>
          <a:bodyPr/>
          <a:lstStyle/>
          <a:p>
            <a:r>
              <a:rPr lang="en-US" dirty="0"/>
              <a:t>See the great tumults within her, and the oppressed in her midst</a:t>
            </a:r>
            <a:endParaRPr lang="en-US" dirty="0">
              <a:ea typeface="Calibri"/>
            </a:endParaRPr>
          </a:p>
        </p:txBody>
      </p:sp>
    </p:spTree>
    <p:extLst>
      <p:ext uri="{BB962C8B-B14F-4D97-AF65-F5344CB8AC3E}">
        <p14:creationId xmlns:p14="http://schemas.microsoft.com/office/powerpoint/2010/main" val="23621550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25003"/>
            <a:ext cx="9144000" cy="6807994"/>
            <a:chOff x="0" y="25003"/>
            <a:chExt cx="9144000" cy="6807994"/>
          </a:xfrm>
        </p:grpSpPr>
        <p:pic>
          <p:nvPicPr>
            <p:cNvPr id="4098" name="Picture 2" descr="C:\Users\Kris\Downloads\1280px-Troilos_Painter_ARV_296_9_boxers_-_women_washing_(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003"/>
              <a:ext cx="9144000" cy="6807994"/>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4"/>
            <p:cNvSpPr/>
            <p:nvPr/>
          </p:nvSpPr>
          <p:spPr>
            <a:xfrm>
              <a:off x="4076700" y="5600522"/>
              <a:ext cx="493705" cy="351809"/>
            </a:xfrm>
            <a:custGeom>
              <a:avLst/>
              <a:gdLst>
                <a:gd name="connsiteX0" fmla="*/ 120650 w 501650"/>
                <a:gd name="connsiteY0" fmla="*/ 330200 h 330200"/>
                <a:gd name="connsiteX1" fmla="*/ 501650 w 501650"/>
                <a:gd name="connsiteY1" fmla="*/ 177800 h 330200"/>
                <a:gd name="connsiteX2" fmla="*/ 457200 w 501650"/>
                <a:gd name="connsiteY2" fmla="*/ 69850 h 330200"/>
                <a:gd name="connsiteX3" fmla="*/ 260350 w 501650"/>
                <a:gd name="connsiteY3" fmla="*/ 0 h 330200"/>
                <a:gd name="connsiteX4" fmla="*/ 0 w 501650"/>
                <a:gd name="connsiteY4" fmla="*/ 88900 h 330200"/>
                <a:gd name="connsiteX5" fmla="*/ 120650 w 501650"/>
                <a:gd name="connsiteY5" fmla="*/ 330200 h 330200"/>
                <a:gd name="connsiteX0" fmla="*/ 120650 w 524407"/>
                <a:gd name="connsiteY0" fmla="*/ 330364 h 330364"/>
                <a:gd name="connsiteX1" fmla="*/ 501650 w 524407"/>
                <a:gd name="connsiteY1" fmla="*/ 177964 h 330364"/>
                <a:gd name="connsiteX2" fmla="*/ 457200 w 524407"/>
                <a:gd name="connsiteY2" fmla="*/ 70014 h 330364"/>
                <a:gd name="connsiteX3" fmla="*/ 260350 w 524407"/>
                <a:gd name="connsiteY3" fmla="*/ 164 h 330364"/>
                <a:gd name="connsiteX4" fmla="*/ 0 w 524407"/>
                <a:gd name="connsiteY4" fmla="*/ 89064 h 330364"/>
                <a:gd name="connsiteX5" fmla="*/ 120650 w 524407"/>
                <a:gd name="connsiteY5" fmla="*/ 330364 h 330364"/>
                <a:gd name="connsiteX0" fmla="*/ 120650 w 493705"/>
                <a:gd name="connsiteY0" fmla="*/ 330378 h 330378"/>
                <a:gd name="connsiteX1" fmla="*/ 461169 w 493705"/>
                <a:gd name="connsiteY1" fmla="*/ 199409 h 330378"/>
                <a:gd name="connsiteX2" fmla="*/ 457200 w 493705"/>
                <a:gd name="connsiteY2" fmla="*/ 70028 h 330378"/>
                <a:gd name="connsiteX3" fmla="*/ 260350 w 493705"/>
                <a:gd name="connsiteY3" fmla="*/ 178 h 330378"/>
                <a:gd name="connsiteX4" fmla="*/ 0 w 493705"/>
                <a:gd name="connsiteY4" fmla="*/ 89078 h 330378"/>
                <a:gd name="connsiteX5" fmla="*/ 120650 w 493705"/>
                <a:gd name="connsiteY5" fmla="*/ 330378 h 330378"/>
                <a:gd name="connsiteX0" fmla="*/ 146843 w 493705"/>
                <a:gd name="connsiteY0" fmla="*/ 351809 h 351809"/>
                <a:gd name="connsiteX1" fmla="*/ 461169 w 493705"/>
                <a:gd name="connsiteY1" fmla="*/ 199409 h 351809"/>
                <a:gd name="connsiteX2" fmla="*/ 457200 w 493705"/>
                <a:gd name="connsiteY2" fmla="*/ 70028 h 351809"/>
                <a:gd name="connsiteX3" fmla="*/ 260350 w 493705"/>
                <a:gd name="connsiteY3" fmla="*/ 178 h 351809"/>
                <a:gd name="connsiteX4" fmla="*/ 0 w 493705"/>
                <a:gd name="connsiteY4" fmla="*/ 89078 h 351809"/>
                <a:gd name="connsiteX5" fmla="*/ 146843 w 493705"/>
                <a:gd name="connsiteY5" fmla="*/ 351809 h 351809"/>
                <a:gd name="connsiteX0" fmla="*/ 146843 w 493705"/>
                <a:gd name="connsiteY0" fmla="*/ 351809 h 351809"/>
                <a:gd name="connsiteX1" fmla="*/ 461169 w 493705"/>
                <a:gd name="connsiteY1" fmla="*/ 199409 h 351809"/>
                <a:gd name="connsiteX2" fmla="*/ 457200 w 493705"/>
                <a:gd name="connsiteY2" fmla="*/ 70028 h 351809"/>
                <a:gd name="connsiteX3" fmla="*/ 260350 w 493705"/>
                <a:gd name="connsiteY3" fmla="*/ 178 h 351809"/>
                <a:gd name="connsiteX4" fmla="*/ 0 w 493705"/>
                <a:gd name="connsiteY4" fmla="*/ 89078 h 351809"/>
                <a:gd name="connsiteX5" fmla="*/ 146843 w 493705"/>
                <a:gd name="connsiteY5" fmla="*/ 351809 h 351809"/>
                <a:gd name="connsiteX0" fmla="*/ 146843 w 493705"/>
                <a:gd name="connsiteY0" fmla="*/ 351809 h 351809"/>
                <a:gd name="connsiteX1" fmla="*/ 461169 w 493705"/>
                <a:gd name="connsiteY1" fmla="*/ 199409 h 351809"/>
                <a:gd name="connsiteX2" fmla="*/ 457200 w 493705"/>
                <a:gd name="connsiteY2" fmla="*/ 70028 h 351809"/>
                <a:gd name="connsiteX3" fmla="*/ 260350 w 493705"/>
                <a:gd name="connsiteY3" fmla="*/ 178 h 351809"/>
                <a:gd name="connsiteX4" fmla="*/ 0 w 493705"/>
                <a:gd name="connsiteY4" fmla="*/ 89078 h 351809"/>
                <a:gd name="connsiteX5" fmla="*/ 146843 w 493705"/>
                <a:gd name="connsiteY5" fmla="*/ 351809 h 35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3705" h="351809">
                  <a:moveTo>
                    <a:pt x="146843" y="351809"/>
                  </a:moveTo>
                  <a:lnTo>
                    <a:pt x="461169" y="199409"/>
                  </a:lnTo>
                  <a:cubicBezTo>
                    <a:pt x="517261" y="156017"/>
                    <a:pt x="490670" y="103233"/>
                    <a:pt x="457200" y="70028"/>
                  </a:cubicBezTo>
                  <a:cubicBezTo>
                    <a:pt x="423730" y="36823"/>
                    <a:pt x="336550" y="-2997"/>
                    <a:pt x="260350" y="178"/>
                  </a:cubicBezTo>
                  <a:cubicBezTo>
                    <a:pt x="173567" y="29811"/>
                    <a:pt x="20108" y="49920"/>
                    <a:pt x="0" y="89078"/>
                  </a:cubicBezTo>
                  <a:cubicBezTo>
                    <a:pt x="15611" y="212373"/>
                    <a:pt x="97895" y="264232"/>
                    <a:pt x="146843" y="351809"/>
                  </a:cubicBezTo>
                  <a:close/>
                </a:path>
              </a:pathLst>
            </a:custGeom>
            <a:solidFill>
              <a:srgbClr val="9F6D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1662113" y="4195763"/>
              <a:ext cx="238125" cy="142875"/>
            </a:xfrm>
            <a:custGeom>
              <a:avLst/>
              <a:gdLst>
                <a:gd name="connsiteX0" fmla="*/ 0 w 238125"/>
                <a:gd name="connsiteY0" fmla="*/ 0 h 142875"/>
                <a:gd name="connsiteX1" fmla="*/ 0 w 238125"/>
                <a:gd name="connsiteY1" fmla="*/ 0 h 142875"/>
                <a:gd name="connsiteX2" fmla="*/ 195262 w 238125"/>
                <a:gd name="connsiteY2" fmla="*/ 142875 h 142875"/>
                <a:gd name="connsiteX3" fmla="*/ 238125 w 238125"/>
                <a:gd name="connsiteY3" fmla="*/ 21431 h 142875"/>
                <a:gd name="connsiteX4" fmla="*/ 0 w 238125"/>
                <a:gd name="connsiteY4" fmla="*/ 0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142875">
                  <a:moveTo>
                    <a:pt x="0" y="0"/>
                  </a:moveTo>
                  <a:lnTo>
                    <a:pt x="0" y="0"/>
                  </a:lnTo>
                  <a:lnTo>
                    <a:pt x="195262" y="142875"/>
                  </a:lnTo>
                  <a:lnTo>
                    <a:pt x="238125" y="21431"/>
                  </a:lnTo>
                  <a:lnTo>
                    <a:pt x="0" y="0"/>
                  </a:lnTo>
                  <a:close/>
                </a:path>
              </a:pathLst>
            </a:custGeom>
            <a:solidFill>
              <a:srgbClr val="705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1"/>
          <p:cNvSpPr>
            <a:spLocks noGrp="1"/>
          </p:cNvSpPr>
          <p:nvPr>
            <p:ph type="body" sz="quarter" idx="10"/>
          </p:nvPr>
        </p:nvSpPr>
        <p:spPr/>
        <p:txBody>
          <a:bodyPr/>
          <a:lstStyle/>
          <a:p>
            <a:r>
              <a:rPr lang="en-US" dirty="0"/>
              <a:t>Red-figure </a:t>
            </a:r>
            <a:r>
              <a:rPr lang="en-US" i="1" dirty="0" err="1"/>
              <a:t>stamnos</a:t>
            </a:r>
            <a:r>
              <a:rPr lang="en-US" dirty="0"/>
              <a:t> depicting two boxers, from </a:t>
            </a:r>
            <a:r>
              <a:rPr lang="en-US" dirty="0" err="1"/>
              <a:t>Orvieto</a:t>
            </a:r>
            <a:r>
              <a:rPr lang="en-US" dirty="0"/>
              <a:t>, circa 480 BC</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See the great tumults within her, and the oppressed in her midst</a:t>
            </a:r>
          </a:p>
        </p:txBody>
      </p:sp>
    </p:spTree>
    <p:extLst>
      <p:ext uri="{BB962C8B-B14F-4D97-AF65-F5344CB8AC3E}">
        <p14:creationId xmlns:p14="http://schemas.microsoft.com/office/powerpoint/2010/main" val="2609865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B7B06-6B3B-FA53-75F5-27BEA6A3957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73E7BE1-EEA3-8BD3-410D-54E0B1FD8AAD}"/>
              </a:ext>
            </a:extLst>
          </p:cNvPr>
          <p:cNvPicPr>
            <a:picLocks noChangeAspect="1"/>
          </p:cNvPicPr>
          <p:nvPr/>
        </p:nvPicPr>
        <p:blipFill>
          <a:blip r:embed="rId3">
            <a:extLst>
              <a:ext uri="{28A0092B-C50C-407E-A947-70E740481C1C}">
                <a14:useLocalDpi xmlns:a14="http://schemas.microsoft.com/office/drawing/2010/main" val="0"/>
              </a:ext>
            </a:extLst>
          </a:blip>
          <a:srcRect l="2444" t="4802"/>
          <a:stretch>
            <a:fillRect/>
          </a:stretch>
        </p:blipFill>
        <p:spPr>
          <a:xfrm>
            <a:off x="0" y="76200"/>
            <a:ext cx="9144000" cy="6718984"/>
          </a:xfrm>
          <a:prstGeom prst="rect">
            <a:avLst/>
          </a:prstGeom>
        </p:spPr>
      </p:pic>
      <p:sp>
        <p:nvSpPr>
          <p:cNvPr id="2" name="Text Placeholder 1">
            <a:extLst>
              <a:ext uri="{FF2B5EF4-FFF2-40B4-BE49-F238E27FC236}">
                <a16:creationId xmlns:a16="http://schemas.microsoft.com/office/drawing/2014/main" id="{21EC3DB5-38B4-8416-4D65-F3071E39C3C0}"/>
              </a:ext>
            </a:extLst>
          </p:cNvPr>
          <p:cNvSpPr>
            <a:spLocks noGrp="1"/>
          </p:cNvSpPr>
          <p:nvPr>
            <p:ph type="body" sz="quarter" idx="10"/>
          </p:nvPr>
        </p:nvSpPr>
        <p:spPr/>
        <p:txBody>
          <a:bodyPr/>
          <a:lstStyle/>
          <a:p>
            <a:r>
              <a:rPr lang="en-US" dirty="0">
                <a:ea typeface="Calibri"/>
              </a:rPr>
              <a:t>Fresco of a riot at the amphitheater of Pompeii, from Pompeii, circa AD 60</a:t>
            </a:r>
          </a:p>
        </p:txBody>
      </p:sp>
      <p:sp>
        <p:nvSpPr>
          <p:cNvPr id="3" name="Text Placeholder 2">
            <a:extLst>
              <a:ext uri="{FF2B5EF4-FFF2-40B4-BE49-F238E27FC236}">
                <a16:creationId xmlns:a16="http://schemas.microsoft.com/office/drawing/2014/main" id="{7CB54E0C-9D68-D177-1CC5-D78960D02EEF}"/>
              </a:ext>
            </a:extLst>
          </p:cNvPr>
          <p:cNvSpPr>
            <a:spLocks noGrp="1"/>
          </p:cNvSpPr>
          <p:nvPr>
            <p:ph type="body" sz="quarter" idx="12"/>
          </p:nvPr>
        </p:nvSpPr>
        <p:spPr/>
        <p:txBody>
          <a:bodyPr/>
          <a:lstStyle/>
          <a:p>
            <a:r>
              <a:rPr lang="en-US" dirty="0"/>
              <a:t>3:9</a:t>
            </a:r>
          </a:p>
        </p:txBody>
      </p:sp>
      <p:sp>
        <p:nvSpPr>
          <p:cNvPr id="4" name="Title 3">
            <a:extLst>
              <a:ext uri="{FF2B5EF4-FFF2-40B4-BE49-F238E27FC236}">
                <a16:creationId xmlns:a16="http://schemas.microsoft.com/office/drawing/2014/main" id="{CC37C93D-96B4-4BA6-70C4-72EE28172205}"/>
              </a:ext>
            </a:extLst>
          </p:cNvPr>
          <p:cNvSpPr>
            <a:spLocks noGrp="1"/>
          </p:cNvSpPr>
          <p:nvPr>
            <p:ph type="title"/>
          </p:nvPr>
        </p:nvSpPr>
        <p:spPr/>
        <p:txBody>
          <a:bodyPr/>
          <a:lstStyle/>
          <a:p>
            <a:r>
              <a:rPr lang="en-US" dirty="0"/>
              <a:t>See the great tumults within her, and the oppressed in her midst</a:t>
            </a:r>
            <a:endParaRPr lang="en-US" dirty="0">
              <a:ea typeface="Calibri"/>
            </a:endParaRPr>
          </a:p>
        </p:txBody>
      </p:sp>
    </p:spTree>
    <p:extLst>
      <p:ext uri="{BB962C8B-B14F-4D97-AF65-F5344CB8AC3E}">
        <p14:creationId xmlns:p14="http://schemas.microsoft.com/office/powerpoint/2010/main" val="1518017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32AC-A670-B5C2-977D-8E90162EFD5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3F72648-1CB2-596E-AF58-D5FA1F272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E8B269C1-6E8A-CBB5-7DFA-54D24C9BC0FE}"/>
              </a:ext>
            </a:extLst>
          </p:cNvPr>
          <p:cNvSpPr>
            <a:spLocks noGrp="1"/>
          </p:cNvSpPr>
          <p:nvPr>
            <p:ph type="body" sz="quarter" idx="10"/>
          </p:nvPr>
        </p:nvSpPr>
        <p:spPr/>
        <p:txBody>
          <a:bodyPr/>
          <a:lstStyle/>
          <a:p>
            <a:r>
              <a:rPr lang="en-US" dirty="0"/>
              <a:t>Bronze statue of a wrestler subduing his opponent, from </a:t>
            </a:r>
            <a:r>
              <a:rPr lang="en-US" dirty="0" err="1"/>
              <a:t>Kharbia</a:t>
            </a:r>
            <a:r>
              <a:rPr lang="en-US" dirty="0"/>
              <a:t>, early 2nd century BC</a:t>
            </a:r>
          </a:p>
        </p:txBody>
      </p:sp>
      <p:sp>
        <p:nvSpPr>
          <p:cNvPr id="3" name="Text Placeholder 2">
            <a:extLst>
              <a:ext uri="{FF2B5EF4-FFF2-40B4-BE49-F238E27FC236}">
                <a16:creationId xmlns:a16="http://schemas.microsoft.com/office/drawing/2014/main" id="{E4A3D5EC-FD0D-31A7-56E8-36C7D2A668F1}"/>
              </a:ext>
            </a:extLst>
          </p:cNvPr>
          <p:cNvSpPr>
            <a:spLocks noGrp="1"/>
          </p:cNvSpPr>
          <p:nvPr>
            <p:ph type="body" sz="quarter" idx="12"/>
          </p:nvPr>
        </p:nvSpPr>
        <p:spPr/>
        <p:txBody>
          <a:bodyPr/>
          <a:lstStyle/>
          <a:p>
            <a:r>
              <a:rPr lang="en-US" dirty="0"/>
              <a:t>3:9</a:t>
            </a:r>
          </a:p>
        </p:txBody>
      </p:sp>
      <p:sp>
        <p:nvSpPr>
          <p:cNvPr id="4" name="Title 3">
            <a:extLst>
              <a:ext uri="{FF2B5EF4-FFF2-40B4-BE49-F238E27FC236}">
                <a16:creationId xmlns:a16="http://schemas.microsoft.com/office/drawing/2014/main" id="{CA7321EC-4B29-AF90-B28C-35D2946126E8}"/>
              </a:ext>
            </a:extLst>
          </p:cNvPr>
          <p:cNvSpPr>
            <a:spLocks noGrp="1"/>
          </p:cNvSpPr>
          <p:nvPr>
            <p:ph type="title"/>
          </p:nvPr>
        </p:nvSpPr>
        <p:spPr/>
        <p:txBody>
          <a:bodyPr/>
          <a:lstStyle/>
          <a:p>
            <a:r>
              <a:rPr lang="en-US" dirty="0"/>
              <a:t>See the great tumults within her, and the oppressed in her midst</a:t>
            </a:r>
          </a:p>
        </p:txBody>
      </p:sp>
    </p:spTree>
    <p:extLst>
      <p:ext uri="{BB962C8B-B14F-4D97-AF65-F5344CB8AC3E}">
        <p14:creationId xmlns:p14="http://schemas.microsoft.com/office/powerpoint/2010/main" val="14024890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5E6A5C-D82B-CA33-1CD4-CB547AF8BA62}"/>
              </a:ext>
            </a:extLst>
          </p:cNvPr>
          <p:cNvPicPr>
            <a:picLocks noChangeAspect="1"/>
          </p:cNvPicPr>
          <p:nvPr/>
        </p:nvPicPr>
        <p:blipFill rotWithShape="1">
          <a:blip r:embed="rId3">
            <a:extLst>
              <a:ext uri="{28A0092B-C50C-407E-A947-70E740481C1C}">
                <a14:useLocalDpi xmlns:a14="http://schemas.microsoft.com/office/drawing/2010/main" val="0"/>
              </a:ext>
            </a:extLst>
          </a:blip>
          <a:srcRect t="12106"/>
          <a:stretch/>
        </p:blipFill>
        <p:spPr>
          <a:xfrm>
            <a:off x="482600" y="0"/>
            <a:ext cx="8178800" cy="6858000"/>
          </a:xfrm>
          <a:prstGeom prst="rect">
            <a:avLst/>
          </a:prstGeom>
        </p:spPr>
      </p:pic>
      <p:sp>
        <p:nvSpPr>
          <p:cNvPr id="2" name="Text Placeholder 1"/>
          <p:cNvSpPr>
            <a:spLocks noGrp="1"/>
          </p:cNvSpPr>
          <p:nvPr>
            <p:ph type="body" sz="quarter" idx="10"/>
          </p:nvPr>
        </p:nvSpPr>
        <p:spPr/>
        <p:txBody>
          <a:bodyPr/>
          <a:lstStyle/>
          <a:p>
            <a:r>
              <a:rPr lang="en-US" dirty="0"/>
              <a:t>Group of beggars, circa 1910</a:t>
            </a:r>
          </a:p>
        </p:txBody>
      </p:sp>
      <p:sp>
        <p:nvSpPr>
          <p:cNvPr id="3" name="Text Placeholder 2"/>
          <p:cNvSpPr>
            <a:spLocks noGrp="1"/>
          </p:cNvSpPr>
          <p:nvPr>
            <p:ph type="body" sz="quarter" idx="12"/>
          </p:nvPr>
        </p:nvSpPr>
        <p:spPr/>
        <p:txBody>
          <a:bodyPr/>
          <a:lstStyle/>
          <a:p>
            <a:r>
              <a:rPr lang="en-US" dirty="0"/>
              <a:t>3:9</a:t>
            </a:r>
          </a:p>
        </p:txBody>
      </p:sp>
      <p:sp>
        <p:nvSpPr>
          <p:cNvPr id="4" name="Title 3"/>
          <p:cNvSpPr>
            <a:spLocks noGrp="1"/>
          </p:cNvSpPr>
          <p:nvPr>
            <p:ph type="title"/>
          </p:nvPr>
        </p:nvSpPr>
        <p:spPr/>
        <p:txBody>
          <a:bodyPr/>
          <a:lstStyle/>
          <a:p>
            <a:r>
              <a:rPr lang="en-US" dirty="0"/>
              <a:t>See the great tumults within her, and the oppressed in her midst</a:t>
            </a:r>
          </a:p>
        </p:txBody>
      </p:sp>
    </p:spTree>
    <p:extLst>
      <p:ext uri="{BB962C8B-B14F-4D97-AF65-F5344CB8AC3E}">
        <p14:creationId xmlns:p14="http://schemas.microsoft.com/office/powerpoint/2010/main" val="23987485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600CD-741C-98A5-CB82-DA3CD0DA18E8}"/>
            </a:ext>
          </a:extLst>
        </p:cNvPr>
        <p:cNvGrpSpPr/>
        <p:nvPr/>
      </p:nvGrpSpPr>
      <p:grpSpPr>
        <a:xfrm>
          <a:off x="0" y="0"/>
          <a:ext cx="0" cy="0"/>
          <a:chOff x="0" y="0"/>
          <a:chExt cx="0" cy="0"/>
        </a:xfrm>
      </p:grpSpPr>
      <p:pic>
        <p:nvPicPr>
          <p:cNvPr id="6" name="Picture 5" descr="A group of people sitting on the ground&#10;&#10;AI-generated content may be incorrect.">
            <a:extLst>
              <a:ext uri="{FF2B5EF4-FFF2-40B4-BE49-F238E27FC236}">
                <a16:creationId xmlns:a16="http://schemas.microsoft.com/office/drawing/2014/main" id="{B0FFA5F3-4963-3F5D-A953-AA15972F1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44" y="0"/>
            <a:ext cx="8211312" cy="6858000"/>
          </a:xfrm>
          <a:prstGeom prst="rect">
            <a:avLst/>
          </a:prstGeom>
        </p:spPr>
      </p:pic>
      <p:sp>
        <p:nvSpPr>
          <p:cNvPr id="2" name="Text Placeholder 1">
            <a:extLst>
              <a:ext uri="{FF2B5EF4-FFF2-40B4-BE49-F238E27FC236}">
                <a16:creationId xmlns:a16="http://schemas.microsoft.com/office/drawing/2014/main" id="{E45BB890-A565-D5E3-72A8-AB914C94495D}"/>
              </a:ext>
            </a:extLst>
          </p:cNvPr>
          <p:cNvSpPr>
            <a:spLocks noGrp="1"/>
          </p:cNvSpPr>
          <p:nvPr>
            <p:ph type="body" sz="quarter" idx="10"/>
          </p:nvPr>
        </p:nvSpPr>
        <p:spPr/>
        <p:txBody>
          <a:bodyPr/>
          <a:lstStyle/>
          <a:p>
            <a:r>
              <a:rPr lang="en-US" dirty="0"/>
              <a:t>Group of beggars, circa 1910</a:t>
            </a:r>
          </a:p>
        </p:txBody>
      </p:sp>
      <p:sp>
        <p:nvSpPr>
          <p:cNvPr id="3" name="Text Placeholder 2">
            <a:extLst>
              <a:ext uri="{FF2B5EF4-FFF2-40B4-BE49-F238E27FC236}">
                <a16:creationId xmlns:a16="http://schemas.microsoft.com/office/drawing/2014/main" id="{9919599F-CE67-3FAC-99B5-F6ABF120EF96}"/>
              </a:ext>
            </a:extLst>
          </p:cNvPr>
          <p:cNvSpPr>
            <a:spLocks noGrp="1"/>
          </p:cNvSpPr>
          <p:nvPr>
            <p:ph type="body" sz="quarter" idx="12"/>
          </p:nvPr>
        </p:nvSpPr>
        <p:spPr/>
        <p:txBody>
          <a:bodyPr/>
          <a:lstStyle/>
          <a:p>
            <a:r>
              <a:rPr lang="en-US" dirty="0"/>
              <a:t>3:9</a:t>
            </a:r>
          </a:p>
        </p:txBody>
      </p:sp>
      <p:sp>
        <p:nvSpPr>
          <p:cNvPr id="4" name="Title 3">
            <a:extLst>
              <a:ext uri="{FF2B5EF4-FFF2-40B4-BE49-F238E27FC236}">
                <a16:creationId xmlns:a16="http://schemas.microsoft.com/office/drawing/2014/main" id="{9BFD22D0-D992-968E-D3A7-5995974F7EEC}"/>
              </a:ext>
            </a:extLst>
          </p:cNvPr>
          <p:cNvSpPr>
            <a:spLocks noGrp="1"/>
          </p:cNvSpPr>
          <p:nvPr>
            <p:ph type="title"/>
          </p:nvPr>
        </p:nvSpPr>
        <p:spPr/>
        <p:txBody>
          <a:bodyPr/>
          <a:lstStyle/>
          <a:p>
            <a:r>
              <a:rPr lang="en-US" dirty="0"/>
              <a:t>See the great tumults within her, and the oppressed in her midst</a:t>
            </a:r>
          </a:p>
        </p:txBody>
      </p:sp>
    </p:spTree>
    <p:extLst>
      <p:ext uri="{BB962C8B-B14F-4D97-AF65-F5344CB8AC3E}">
        <p14:creationId xmlns:p14="http://schemas.microsoft.com/office/powerpoint/2010/main" val="24792593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42F0-986E-6002-A148-77746DD8D4D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B182830-B6A9-CEB6-A28D-9DE6BE3E2A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0990"/>
            <a:ext cx="9144000" cy="6256020"/>
          </a:xfrm>
          <a:prstGeom prst="rect">
            <a:avLst/>
          </a:prstGeom>
        </p:spPr>
      </p:pic>
      <p:sp>
        <p:nvSpPr>
          <p:cNvPr id="2" name="Text Placeholder 1">
            <a:extLst>
              <a:ext uri="{FF2B5EF4-FFF2-40B4-BE49-F238E27FC236}">
                <a16:creationId xmlns:a16="http://schemas.microsoft.com/office/drawing/2014/main" id="{410BC717-B49B-0464-B4B4-A62A36519278}"/>
              </a:ext>
            </a:extLst>
          </p:cNvPr>
          <p:cNvSpPr>
            <a:spLocks noGrp="1"/>
          </p:cNvSpPr>
          <p:nvPr>
            <p:ph type="body" sz="quarter" idx="10"/>
          </p:nvPr>
        </p:nvSpPr>
        <p:spPr/>
        <p:txBody>
          <a:bodyPr/>
          <a:lstStyle/>
          <a:p>
            <a:r>
              <a:rPr lang="en-US" dirty="0"/>
              <a:t>Terracotta figurine of two comic actors as fools, circa 2nd century BC</a:t>
            </a:r>
          </a:p>
        </p:txBody>
      </p:sp>
      <p:sp>
        <p:nvSpPr>
          <p:cNvPr id="3" name="Text Placeholder 2">
            <a:extLst>
              <a:ext uri="{FF2B5EF4-FFF2-40B4-BE49-F238E27FC236}">
                <a16:creationId xmlns:a16="http://schemas.microsoft.com/office/drawing/2014/main" id="{A30DF103-7425-247F-72D6-56D40AEC0D3F}"/>
              </a:ext>
            </a:extLst>
          </p:cNvPr>
          <p:cNvSpPr>
            <a:spLocks noGrp="1"/>
          </p:cNvSpPr>
          <p:nvPr>
            <p:ph type="body" sz="quarter" idx="12"/>
          </p:nvPr>
        </p:nvSpPr>
        <p:spPr/>
        <p:txBody>
          <a:bodyPr/>
          <a:lstStyle/>
          <a:p>
            <a:r>
              <a:rPr lang="en-US" dirty="0"/>
              <a:t>3:10</a:t>
            </a:r>
          </a:p>
        </p:txBody>
      </p:sp>
      <p:sp>
        <p:nvSpPr>
          <p:cNvPr id="4" name="Title 3">
            <a:extLst>
              <a:ext uri="{FF2B5EF4-FFF2-40B4-BE49-F238E27FC236}">
                <a16:creationId xmlns:a16="http://schemas.microsoft.com/office/drawing/2014/main" id="{2BB45D8F-AE69-4B05-29E5-BB30B559C20C}"/>
              </a:ext>
            </a:extLst>
          </p:cNvPr>
          <p:cNvSpPr>
            <a:spLocks noGrp="1"/>
          </p:cNvSpPr>
          <p:nvPr>
            <p:ph type="title"/>
          </p:nvPr>
        </p:nvSpPr>
        <p:spPr/>
        <p:txBody>
          <a:bodyPr/>
          <a:lstStyle/>
          <a:p>
            <a:r>
              <a:rPr lang="en-US" dirty="0"/>
              <a:t>“They do not know how to do what is right,” says Yahweh</a:t>
            </a:r>
          </a:p>
        </p:txBody>
      </p:sp>
    </p:spTree>
    <p:extLst>
      <p:ext uri="{BB962C8B-B14F-4D97-AF65-F5344CB8AC3E}">
        <p14:creationId xmlns:p14="http://schemas.microsoft.com/office/powerpoint/2010/main" val="40125949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26670"/>
            <a:ext cx="9144000" cy="6804660"/>
            <a:chOff x="0" y="26670"/>
            <a:chExt cx="9144000" cy="6804660"/>
          </a:xfrm>
        </p:grpSpPr>
        <p:pic>
          <p:nvPicPr>
            <p:cNvPr id="2050" name="Picture 2" descr="C:\Users\Kris\Downloads\Cratere_apulo,_con_attori_fliaci_che_fanno_parodia_della_nascita_di_elena_dall'uovo_di_zeus_e_leda,_380-370_ac._ca,_dalla_necr._peucezia_di_c.so_v._emanuele_a_bari,_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670"/>
              <a:ext cx="9144000" cy="68046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Kris\Downloads\Cover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2255" y="3223402"/>
              <a:ext cx="3255645" cy="1253347"/>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 Placeholder 8">
            <a:extLst>
              <a:ext uri="{FF2B5EF4-FFF2-40B4-BE49-F238E27FC236}">
                <a16:creationId xmlns:a16="http://schemas.microsoft.com/office/drawing/2014/main" id="{3CF95B8E-CCDF-45B7-A113-C9637106E3E3}"/>
              </a:ext>
            </a:extLst>
          </p:cNvPr>
          <p:cNvSpPr>
            <a:spLocks noGrp="1"/>
          </p:cNvSpPr>
          <p:nvPr>
            <p:ph type="body" sz="quarter" idx="10"/>
          </p:nvPr>
        </p:nvSpPr>
        <p:spPr/>
        <p:txBody>
          <a:bodyPr/>
          <a:lstStyle/>
          <a:p>
            <a:r>
              <a:rPr lang="en-US" dirty="0"/>
              <a:t>Apulian </a:t>
            </a:r>
            <a:r>
              <a:rPr lang="en-US" i="1" dirty="0"/>
              <a:t>krater</a:t>
            </a:r>
            <a:r>
              <a:rPr lang="en-US" dirty="0"/>
              <a:t> with a parody of Greek mythology, circa 370 BC</a:t>
            </a:r>
          </a:p>
        </p:txBody>
      </p:sp>
      <p:sp>
        <p:nvSpPr>
          <p:cNvPr id="3" name="Text Placeholder 2"/>
          <p:cNvSpPr>
            <a:spLocks noGrp="1"/>
          </p:cNvSpPr>
          <p:nvPr>
            <p:ph type="body" sz="quarter" idx="12"/>
          </p:nvPr>
        </p:nvSpPr>
        <p:spPr/>
        <p:txBody>
          <a:bodyPr/>
          <a:lstStyle/>
          <a:p>
            <a:r>
              <a:rPr lang="en-US" dirty="0"/>
              <a:t>3:10</a:t>
            </a:r>
          </a:p>
        </p:txBody>
      </p:sp>
      <p:sp>
        <p:nvSpPr>
          <p:cNvPr id="4" name="Title 3"/>
          <p:cNvSpPr>
            <a:spLocks noGrp="1"/>
          </p:cNvSpPr>
          <p:nvPr>
            <p:ph type="title"/>
          </p:nvPr>
        </p:nvSpPr>
        <p:spPr/>
        <p:txBody>
          <a:bodyPr/>
          <a:lstStyle/>
          <a:p>
            <a:r>
              <a:rPr lang="en-US" dirty="0"/>
              <a:t>“They do not know how to do what is right,” says Yahweh</a:t>
            </a:r>
          </a:p>
        </p:txBody>
      </p:sp>
    </p:spTree>
    <p:extLst>
      <p:ext uri="{BB962C8B-B14F-4D97-AF65-F5344CB8AC3E}">
        <p14:creationId xmlns:p14="http://schemas.microsoft.com/office/powerpoint/2010/main" val="19120400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5F62BC-D7FB-5A6A-3651-F929AF9C4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Egyptian workman carrying a sack of grain on his shoulder, from Egypt, circa 2000 BC</a:t>
            </a:r>
          </a:p>
        </p:txBody>
      </p:sp>
      <p:sp>
        <p:nvSpPr>
          <p:cNvPr id="3" name="Text Placeholder 2"/>
          <p:cNvSpPr>
            <a:spLocks noGrp="1"/>
          </p:cNvSpPr>
          <p:nvPr>
            <p:ph type="body" sz="quarter" idx="12"/>
          </p:nvPr>
        </p:nvSpPr>
        <p:spPr/>
        <p:txBody>
          <a:bodyPr/>
          <a:lstStyle/>
          <a:p>
            <a:r>
              <a:rPr lang="en-US" dirty="0"/>
              <a:t>3:10</a:t>
            </a:r>
          </a:p>
        </p:txBody>
      </p:sp>
      <p:sp>
        <p:nvSpPr>
          <p:cNvPr id="4" name="Title 3"/>
          <p:cNvSpPr>
            <a:spLocks noGrp="1"/>
          </p:cNvSpPr>
          <p:nvPr>
            <p:ph type="title"/>
          </p:nvPr>
        </p:nvSpPr>
        <p:spPr/>
        <p:txBody>
          <a:bodyPr/>
          <a:lstStyle/>
          <a:p>
            <a:r>
              <a:rPr lang="en-US" dirty="0"/>
              <a:t>They store up violence and robbery in their strongholds</a:t>
            </a:r>
          </a:p>
        </p:txBody>
      </p:sp>
    </p:spTree>
    <p:extLst>
      <p:ext uri="{BB962C8B-B14F-4D97-AF65-F5344CB8AC3E}">
        <p14:creationId xmlns:p14="http://schemas.microsoft.com/office/powerpoint/2010/main" val="41720079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3EEDD-AD3D-76C4-971A-DA8F0464A0D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B031758-7A68-D521-7798-CF95F9E4C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ECDA6D0C-1991-D5A9-3547-7BE073F47D18}"/>
              </a:ext>
            </a:extLst>
          </p:cNvPr>
          <p:cNvSpPr>
            <a:spLocks noGrp="1"/>
          </p:cNvSpPr>
          <p:nvPr>
            <p:ph type="body" sz="quarter" idx="10"/>
          </p:nvPr>
        </p:nvSpPr>
        <p:spPr/>
        <p:txBody>
          <a:bodyPr/>
          <a:lstStyle/>
          <a:p>
            <a:r>
              <a:rPr lang="en-US" dirty="0"/>
              <a:t>Model of a granary with scribes, Middle Kingdom, 12th dynasty, circa 1980 BC</a:t>
            </a:r>
          </a:p>
        </p:txBody>
      </p:sp>
      <p:sp>
        <p:nvSpPr>
          <p:cNvPr id="3" name="Text Placeholder 2">
            <a:extLst>
              <a:ext uri="{FF2B5EF4-FFF2-40B4-BE49-F238E27FC236}">
                <a16:creationId xmlns:a16="http://schemas.microsoft.com/office/drawing/2014/main" id="{960EC17F-6D8E-5A64-310D-B2F6AFB9D4B5}"/>
              </a:ext>
            </a:extLst>
          </p:cNvPr>
          <p:cNvSpPr>
            <a:spLocks noGrp="1"/>
          </p:cNvSpPr>
          <p:nvPr>
            <p:ph type="body" sz="quarter" idx="12"/>
          </p:nvPr>
        </p:nvSpPr>
        <p:spPr/>
        <p:txBody>
          <a:bodyPr/>
          <a:lstStyle/>
          <a:p>
            <a:r>
              <a:rPr lang="en-US" dirty="0"/>
              <a:t>3:10</a:t>
            </a:r>
          </a:p>
        </p:txBody>
      </p:sp>
      <p:sp>
        <p:nvSpPr>
          <p:cNvPr id="4" name="Title 3">
            <a:extLst>
              <a:ext uri="{FF2B5EF4-FFF2-40B4-BE49-F238E27FC236}">
                <a16:creationId xmlns:a16="http://schemas.microsoft.com/office/drawing/2014/main" id="{2CCF08C2-7103-B625-7ECA-CD66B1B231B7}"/>
              </a:ext>
            </a:extLst>
          </p:cNvPr>
          <p:cNvSpPr>
            <a:spLocks noGrp="1"/>
          </p:cNvSpPr>
          <p:nvPr>
            <p:ph type="title"/>
          </p:nvPr>
        </p:nvSpPr>
        <p:spPr/>
        <p:txBody>
          <a:bodyPr/>
          <a:lstStyle/>
          <a:p>
            <a:r>
              <a:rPr lang="en-US" dirty="0"/>
              <a:t>They store up violence and robbery in their strongholds</a:t>
            </a:r>
          </a:p>
        </p:txBody>
      </p:sp>
    </p:spTree>
    <p:extLst>
      <p:ext uri="{BB962C8B-B14F-4D97-AF65-F5344CB8AC3E}">
        <p14:creationId xmlns:p14="http://schemas.microsoft.com/office/powerpoint/2010/main" val="1689902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B40723-8226-42D0-0B37-3A0686FDE0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2" name="Text Placeholder 1"/>
          <p:cNvSpPr>
            <a:spLocks noGrp="1"/>
          </p:cNvSpPr>
          <p:nvPr>
            <p:ph type="body" sz="quarter" idx="10"/>
          </p:nvPr>
        </p:nvSpPr>
        <p:spPr/>
        <p:txBody>
          <a:bodyPr/>
          <a:lstStyle/>
          <a:p>
            <a:r>
              <a:rPr lang="en-US" dirty="0"/>
              <a:t>Southern end of the Great Bitter Lake</a:t>
            </a:r>
          </a:p>
        </p:txBody>
      </p:sp>
      <p:sp>
        <p:nvSpPr>
          <p:cNvPr id="3" name="Text Placeholder 2"/>
          <p:cNvSpPr>
            <a:spLocks noGrp="1"/>
          </p:cNvSpPr>
          <p:nvPr>
            <p:ph type="body" sz="quarter" idx="12"/>
          </p:nvPr>
        </p:nvSpPr>
        <p:spPr/>
        <p:txBody>
          <a:bodyPr/>
          <a:lstStyle/>
          <a:p>
            <a:r>
              <a:rPr lang="en-US" dirty="0"/>
              <a:t>3:1</a:t>
            </a:r>
          </a:p>
        </p:txBody>
      </p:sp>
      <p:sp>
        <p:nvSpPr>
          <p:cNvPr id="4" name="Title 3"/>
          <p:cNvSpPr>
            <a:spLocks noGrp="1"/>
          </p:cNvSpPr>
          <p:nvPr>
            <p:ph type="title"/>
          </p:nvPr>
        </p:nvSpPr>
        <p:spPr/>
        <p:txBody>
          <a:bodyPr/>
          <a:lstStyle/>
          <a:p>
            <a:r>
              <a:rPr lang="en-US" dirty="0"/>
              <a:t>It is against the entire family that I brought up out of the land of Egypt</a:t>
            </a:r>
          </a:p>
        </p:txBody>
      </p:sp>
    </p:spTree>
    <p:extLst>
      <p:ext uri="{BB962C8B-B14F-4D97-AF65-F5344CB8AC3E}">
        <p14:creationId xmlns:p14="http://schemas.microsoft.com/office/powerpoint/2010/main" val="124947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4159"/>
          <a:stretch/>
        </p:blipFill>
        <p:spPr>
          <a:xfrm>
            <a:off x="246089" y="31357"/>
            <a:ext cx="8651823" cy="6795286"/>
          </a:xfrm>
          <a:prstGeom prst="rect">
            <a:avLst/>
          </a:prstGeom>
        </p:spPr>
      </p:pic>
      <p:sp>
        <p:nvSpPr>
          <p:cNvPr id="2" name="Text Placeholder 1"/>
          <p:cNvSpPr>
            <a:spLocks noGrp="1"/>
          </p:cNvSpPr>
          <p:nvPr>
            <p:ph type="body" sz="quarter" idx="10"/>
          </p:nvPr>
        </p:nvSpPr>
        <p:spPr/>
        <p:txBody>
          <a:bodyPr/>
          <a:lstStyle/>
          <a:p>
            <a:r>
              <a:rPr lang="en-US" dirty="0"/>
              <a:t>Assyrian soldiers with booty of Levant town, from Sennacherib’s palace at Nineveh, 705–681 BC</a:t>
            </a:r>
          </a:p>
        </p:txBody>
      </p:sp>
      <p:sp>
        <p:nvSpPr>
          <p:cNvPr id="3" name="Text Placeholder 2"/>
          <p:cNvSpPr>
            <a:spLocks noGrp="1"/>
          </p:cNvSpPr>
          <p:nvPr>
            <p:ph type="body" sz="quarter" idx="12"/>
          </p:nvPr>
        </p:nvSpPr>
        <p:spPr/>
        <p:txBody>
          <a:bodyPr/>
          <a:lstStyle/>
          <a:p>
            <a:r>
              <a:rPr lang="en-US" dirty="0"/>
              <a:t>3:10</a:t>
            </a:r>
          </a:p>
        </p:txBody>
      </p:sp>
      <p:sp>
        <p:nvSpPr>
          <p:cNvPr id="4" name="Title 3"/>
          <p:cNvSpPr>
            <a:spLocks noGrp="1"/>
          </p:cNvSpPr>
          <p:nvPr>
            <p:ph type="title"/>
          </p:nvPr>
        </p:nvSpPr>
        <p:spPr/>
        <p:txBody>
          <a:bodyPr/>
          <a:lstStyle/>
          <a:p>
            <a:r>
              <a:rPr lang="en-US" dirty="0"/>
              <a:t>They store up violence and robbery in their strongholds</a:t>
            </a:r>
          </a:p>
        </p:txBody>
      </p:sp>
    </p:spTree>
    <p:extLst>
      <p:ext uri="{BB962C8B-B14F-4D97-AF65-F5344CB8AC3E}">
        <p14:creationId xmlns:p14="http://schemas.microsoft.com/office/powerpoint/2010/main" val="84221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Kris\Downloads\0193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874" y="228600"/>
            <a:ext cx="6181091"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Armed men attacking an enemy, from Nimrud, reign of Tiglath-pileser III, 8th century BC</a:t>
            </a:r>
          </a:p>
        </p:txBody>
      </p:sp>
      <p:sp>
        <p:nvSpPr>
          <p:cNvPr id="3" name="Text Placeholder 2"/>
          <p:cNvSpPr>
            <a:spLocks noGrp="1"/>
          </p:cNvSpPr>
          <p:nvPr>
            <p:ph type="body" sz="quarter" idx="12"/>
          </p:nvPr>
        </p:nvSpPr>
        <p:spPr/>
        <p:txBody>
          <a:bodyPr/>
          <a:lstStyle/>
          <a:p>
            <a:r>
              <a:rPr lang="en-US" dirty="0"/>
              <a:t>3:10</a:t>
            </a:r>
          </a:p>
        </p:txBody>
      </p:sp>
      <p:sp>
        <p:nvSpPr>
          <p:cNvPr id="4" name="Title 3"/>
          <p:cNvSpPr>
            <a:spLocks noGrp="1"/>
          </p:cNvSpPr>
          <p:nvPr>
            <p:ph type="title"/>
          </p:nvPr>
        </p:nvSpPr>
        <p:spPr/>
        <p:txBody>
          <a:bodyPr/>
          <a:lstStyle/>
          <a:p>
            <a:r>
              <a:rPr lang="en-US" dirty="0"/>
              <a:t>They store up violence and robbery in their strongholds</a:t>
            </a:r>
          </a:p>
        </p:txBody>
      </p:sp>
    </p:spTree>
    <p:extLst>
      <p:ext uri="{BB962C8B-B14F-4D97-AF65-F5344CB8AC3E}">
        <p14:creationId xmlns:p14="http://schemas.microsoft.com/office/powerpoint/2010/main" val="12695893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9144000" cy="6858000"/>
            <a:chOff x="0" y="0"/>
            <a:chExt cx="9144000" cy="6858000"/>
          </a:xfrm>
        </p:grpSpPr>
        <p:pic>
          <p:nvPicPr>
            <p:cNvPr id="8195" name="Picture 3" descr="C:\Users\Kris\Documents\Bolen\Theseus fighting Prokrustes, circa 430 BC, fight, murder, kill, wiki Marie-Lan Nguy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Kris\Downloads\graphic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5574" y="3021587"/>
              <a:ext cx="3621024" cy="82157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p:cNvSpPr>
            <a:spLocks noGrp="1"/>
          </p:cNvSpPr>
          <p:nvPr>
            <p:ph type="body" sz="quarter" idx="10"/>
          </p:nvPr>
        </p:nvSpPr>
        <p:spPr/>
        <p:txBody>
          <a:bodyPr/>
          <a:lstStyle/>
          <a:p>
            <a:r>
              <a:rPr lang="en-US" i="1" dirty="0"/>
              <a:t>Kylix</a:t>
            </a:r>
            <a:r>
              <a:rPr lang="en-US" dirty="0"/>
              <a:t> depicting Theseus fighting </a:t>
            </a:r>
            <a:r>
              <a:rPr lang="en-US" dirty="0" err="1"/>
              <a:t>Prokrustes</a:t>
            </a:r>
            <a:r>
              <a:rPr lang="en-US" dirty="0"/>
              <a:t>, from Vulci, circa 430 BC</a:t>
            </a:r>
          </a:p>
        </p:txBody>
      </p:sp>
      <p:sp>
        <p:nvSpPr>
          <p:cNvPr id="3" name="Text Placeholder 2"/>
          <p:cNvSpPr>
            <a:spLocks noGrp="1"/>
          </p:cNvSpPr>
          <p:nvPr>
            <p:ph type="body" sz="quarter" idx="12"/>
          </p:nvPr>
        </p:nvSpPr>
        <p:spPr/>
        <p:txBody>
          <a:bodyPr/>
          <a:lstStyle/>
          <a:p>
            <a:r>
              <a:rPr lang="en-US" dirty="0"/>
              <a:t>3:10</a:t>
            </a:r>
          </a:p>
        </p:txBody>
      </p:sp>
      <p:sp>
        <p:nvSpPr>
          <p:cNvPr id="10" name="Title 9">
            <a:extLst>
              <a:ext uri="{FF2B5EF4-FFF2-40B4-BE49-F238E27FC236}">
                <a16:creationId xmlns:a16="http://schemas.microsoft.com/office/drawing/2014/main" id="{FD718066-7465-4BB4-AE0B-F67FD25B1C56}"/>
              </a:ext>
            </a:extLst>
          </p:cNvPr>
          <p:cNvSpPr>
            <a:spLocks noGrp="1"/>
          </p:cNvSpPr>
          <p:nvPr>
            <p:ph type="title"/>
          </p:nvPr>
        </p:nvSpPr>
        <p:spPr/>
        <p:txBody>
          <a:bodyPr/>
          <a:lstStyle/>
          <a:p>
            <a:r>
              <a:rPr lang="en-US" dirty="0"/>
              <a:t>They store up violence and robbery in their strongholds</a:t>
            </a:r>
          </a:p>
        </p:txBody>
      </p:sp>
    </p:spTree>
    <p:extLst>
      <p:ext uri="{BB962C8B-B14F-4D97-AF65-F5344CB8AC3E}">
        <p14:creationId xmlns:p14="http://schemas.microsoft.com/office/powerpoint/2010/main" val="41902329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4E627-A99C-8BCE-09AE-3BBF3047E4C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5CB01A39-EDE6-326A-451E-AF083706E8DA}"/>
              </a:ext>
            </a:extLst>
          </p:cNvPr>
          <p:cNvPicPr>
            <a:picLocks noChangeAspect="1"/>
          </p:cNvPicPr>
          <p:nvPr/>
        </p:nvPicPr>
        <p:blipFill>
          <a:blip r:embed="rId3">
            <a:extLst>
              <a:ext uri="{28A0092B-C50C-407E-A947-70E740481C1C}">
                <a14:useLocalDpi xmlns:a14="http://schemas.microsoft.com/office/drawing/2010/main" val="0"/>
              </a:ext>
            </a:extLst>
          </a:blip>
          <a:srcRect r="556"/>
          <a:stretch/>
        </p:blipFill>
        <p:spPr>
          <a:xfrm>
            <a:off x="0" y="369332"/>
            <a:ext cx="9144000" cy="6150340"/>
          </a:xfrm>
          <a:prstGeom prst="rect">
            <a:avLst/>
          </a:prstGeom>
        </p:spPr>
      </p:pic>
      <p:sp>
        <p:nvSpPr>
          <p:cNvPr id="2" name="Text Placeholder 1">
            <a:extLst>
              <a:ext uri="{FF2B5EF4-FFF2-40B4-BE49-F238E27FC236}">
                <a16:creationId xmlns:a16="http://schemas.microsoft.com/office/drawing/2014/main" id="{54B4249D-0251-EA71-6CA3-11520ABFB434}"/>
              </a:ext>
            </a:extLst>
          </p:cNvPr>
          <p:cNvSpPr>
            <a:spLocks noGrp="1"/>
          </p:cNvSpPr>
          <p:nvPr>
            <p:ph type="body" sz="quarter" idx="10"/>
          </p:nvPr>
        </p:nvSpPr>
        <p:spPr/>
        <p:txBody>
          <a:bodyPr/>
          <a:lstStyle/>
          <a:p>
            <a:r>
              <a:rPr lang="en-US" dirty="0"/>
              <a:t>Tiglath-</a:t>
            </a:r>
            <a:r>
              <a:rPr lang="en-US" dirty="0" err="1"/>
              <a:t>pileser</a:t>
            </a:r>
            <a:r>
              <a:rPr lang="en-US" dirty="0"/>
              <a:t> III receiving homage, probably from Nimrud, circa 745–727 BC</a:t>
            </a:r>
          </a:p>
        </p:txBody>
      </p:sp>
      <p:sp>
        <p:nvSpPr>
          <p:cNvPr id="3" name="Text Placeholder 2">
            <a:extLst>
              <a:ext uri="{FF2B5EF4-FFF2-40B4-BE49-F238E27FC236}">
                <a16:creationId xmlns:a16="http://schemas.microsoft.com/office/drawing/2014/main" id="{DDEDCDE2-5C03-4B71-9FD9-FFD361291FAD}"/>
              </a:ext>
            </a:extLst>
          </p:cNvPr>
          <p:cNvSpPr>
            <a:spLocks noGrp="1"/>
          </p:cNvSpPr>
          <p:nvPr>
            <p:ph type="body" sz="quarter" idx="12"/>
          </p:nvPr>
        </p:nvSpPr>
        <p:spPr/>
        <p:txBody>
          <a:bodyPr/>
          <a:lstStyle/>
          <a:p>
            <a:r>
              <a:rPr lang="en-US" dirty="0"/>
              <a:t>3:11</a:t>
            </a:r>
          </a:p>
        </p:txBody>
      </p:sp>
      <p:sp>
        <p:nvSpPr>
          <p:cNvPr id="4" name="Title 3">
            <a:extLst>
              <a:ext uri="{FF2B5EF4-FFF2-40B4-BE49-F238E27FC236}">
                <a16:creationId xmlns:a16="http://schemas.microsoft.com/office/drawing/2014/main" id="{CEB3671E-70C4-F044-E7E4-DAA98404D3F1}"/>
              </a:ext>
            </a:extLst>
          </p:cNvPr>
          <p:cNvSpPr>
            <a:spLocks noGrp="1"/>
          </p:cNvSpPr>
          <p:nvPr>
            <p:ph type="title"/>
          </p:nvPr>
        </p:nvSpPr>
        <p:spPr/>
        <p:txBody>
          <a:bodyPr/>
          <a:lstStyle/>
          <a:p>
            <a:r>
              <a:rPr lang="en-US" dirty="0"/>
              <a:t>Therefore, thus says the Lord Yahweh, “An adversary will overrun your land”</a:t>
            </a:r>
          </a:p>
        </p:txBody>
      </p:sp>
    </p:spTree>
    <p:extLst>
      <p:ext uri="{BB962C8B-B14F-4D97-AF65-F5344CB8AC3E}">
        <p14:creationId xmlns:p14="http://schemas.microsoft.com/office/powerpoint/2010/main" val="34321647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Kris\Documents\Bolen\PCB size\British Museum 2019-pcb\Assyria\Relief of Tiglath-pileser III, from Central Palace at Nimrud, ca 728 BC, tb0929197029.jpg">
            <a:extLst>
              <a:ext uri="{FF2B5EF4-FFF2-40B4-BE49-F238E27FC236}">
                <a16:creationId xmlns:a16="http://schemas.microsoft.com/office/drawing/2014/main" id="{EDC84E2A-9D1E-7767-31BF-86B6595E8C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648" y="-1"/>
            <a:ext cx="712905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of Tiglath-</a:t>
            </a:r>
            <a:r>
              <a:rPr lang="en-US" dirty="0" err="1"/>
              <a:t>pileser</a:t>
            </a:r>
            <a:r>
              <a:rPr lang="en-US" dirty="0"/>
              <a:t> III, from the Central Palace at Nimrud, circa 728 BC</a:t>
            </a:r>
          </a:p>
        </p:txBody>
      </p:sp>
      <p:sp>
        <p:nvSpPr>
          <p:cNvPr id="3" name="Text Placeholder 2"/>
          <p:cNvSpPr>
            <a:spLocks noGrp="1"/>
          </p:cNvSpPr>
          <p:nvPr>
            <p:ph type="body" sz="quarter" idx="12"/>
          </p:nvPr>
        </p:nvSpPr>
        <p:spPr/>
        <p:txBody>
          <a:bodyPr/>
          <a:lstStyle/>
          <a:p>
            <a:r>
              <a:rPr lang="en-US" dirty="0"/>
              <a:t>3:11</a:t>
            </a:r>
          </a:p>
        </p:txBody>
      </p:sp>
      <p:sp>
        <p:nvSpPr>
          <p:cNvPr id="4" name="Title 3"/>
          <p:cNvSpPr>
            <a:spLocks noGrp="1"/>
          </p:cNvSpPr>
          <p:nvPr>
            <p:ph type="title"/>
          </p:nvPr>
        </p:nvSpPr>
        <p:spPr/>
        <p:txBody>
          <a:bodyPr/>
          <a:lstStyle/>
          <a:p>
            <a:r>
              <a:rPr lang="en-US" dirty="0"/>
              <a:t>Therefore, thus says the Lord Yahweh, “An adversary will overrun your land”</a:t>
            </a:r>
          </a:p>
        </p:txBody>
      </p:sp>
    </p:spTree>
    <p:extLst>
      <p:ext uri="{BB962C8B-B14F-4D97-AF65-F5344CB8AC3E}">
        <p14:creationId xmlns:p14="http://schemas.microsoft.com/office/powerpoint/2010/main" val="15766460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87E503-BEE2-1FF1-30EA-9501461CE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Map of the invasions of Tiglath-</a:t>
            </a:r>
            <a:r>
              <a:rPr lang="en-US" dirty="0" err="1"/>
              <a:t>pileser</a:t>
            </a:r>
            <a:r>
              <a:rPr lang="en-US" dirty="0"/>
              <a:t> III in the Levant, 734–732 BC</a:t>
            </a:r>
          </a:p>
        </p:txBody>
      </p:sp>
      <p:sp>
        <p:nvSpPr>
          <p:cNvPr id="3" name="Text Placeholder 2"/>
          <p:cNvSpPr>
            <a:spLocks noGrp="1"/>
          </p:cNvSpPr>
          <p:nvPr>
            <p:ph type="body" sz="quarter" idx="12"/>
          </p:nvPr>
        </p:nvSpPr>
        <p:spPr/>
        <p:txBody>
          <a:bodyPr/>
          <a:lstStyle/>
          <a:p>
            <a:r>
              <a:rPr lang="en-US" dirty="0"/>
              <a:t>3:11</a:t>
            </a:r>
          </a:p>
        </p:txBody>
      </p:sp>
      <p:sp>
        <p:nvSpPr>
          <p:cNvPr id="4" name="Title 3"/>
          <p:cNvSpPr>
            <a:spLocks noGrp="1"/>
          </p:cNvSpPr>
          <p:nvPr>
            <p:ph type="title"/>
          </p:nvPr>
        </p:nvSpPr>
        <p:spPr/>
        <p:txBody>
          <a:bodyPr/>
          <a:lstStyle/>
          <a:p>
            <a:r>
              <a:rPr lang="en-US" dirty="0"/>
              <a:t>He will pull down your strongholds</a:t>
            </a:r>
          </a:p>
        </p:txBody>
      </p:sp>
    </p:spTree>
    <p:extLst>
      <p:ext uri="{BB962C8B-B14F-4D97-AF65-F5344CB8AC3E}">
        <p14:creationId xmlns:p14="http://schemas.microsoft.com/office/powerpoint/2010/main" val="4773286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7B42B-0161-E809-6726-FD89D42BFD3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5049BB4-7932-F3DB-4157-5C4C20C60E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129E4583-39AB-0090-BB88-F0C408C6483E}"/>
              </a:ext>
            </a:extLst>
          </p:cNvPr>
          <p:cNvSpPr>
            <a:spLocks noGrp="1"/>
          </p:cNvSpPr>
          <p:nvPr>
            <p:ph type="body" sz="quarter" idx="10"/>
          </p:nvPr>
        </p:nvSpPr>
        <p:spPr/>
        <p:txBody>
          <a:bodyPr/>
          <a:lstStyle/>
          <a:p>
            <a:r>
              <a:rPr lang="en-US" dirty="0"/>
              <a:t>Siege of a Syrian town, from the central palace of </a:t>
            </a:r>
            <a:r>
              <a:rPr lang="en-US" dirty="0" err="1"/>
              <a:t>Tiglath-pileser</a:t>
            </a:r>
            <a:r>
              <a:rPr lang="en-US" dirty="0"/>
              <a:t> III in Nimrud, 728 BC</a:t>
            </a:r>
          </a:p>
        </p:txBody>
      </p:sp>
      <p:sp>
        <p:nvSpPr>
          <p:cNvPr id="3" name="Text Placeholder 2">
            <a:extLst>
              <a:ext uri="{FF2B5EF4-FFF2-40B4-BE49-F238E27FC236}">
                <a16:creationId xmlns:a16="http://schemas.microsoft.com/office/drawing/2014/main" id="{9E238F46-00E2-EF40-FDFC-4D3ECECC243A}"/>
              </a:ext>
            </a:extLst>
          </p:cNvPr>
          <p:cNvSpPr>
            <a:spLocks noGrp="1"/>
          </p:cNvSpPr>
          <p:nvPr>
            <p:ph type="body" sz="quarter" idx="12"/>
          </p:nvPr>
        </p:nvSpPr>
        <p:spPr/>
        <p:txBody>
          <a:bodyPr/>
          <a:lstStyle/>
          <a:p>
            <a:r>
              <a:rPr lang="en-US" dirty="0"/>
              <a:t>3:11</a:t>
            </a:r>
          </a:p>
        </p:txBody>
      </p:sp>
      <p:sp>
        <p:nvSpPr>
          <p:cNvPr id="4" name="Title 3">
            <a:extLst>
              <a:ext uri="{FF2B5EF4-FFF2-40B4-BE49-F238E27FC236}">
                <a16:creationId xmlns:a16="http://schemas.microsoft.com/office/drawing/2014/main" id="{365D7D9C-8FE6-C7C3-4093-180FE53C4CF1}"/>
              </a:ext>
            </a:extLst>
          </p:cNvPr>
          <p:cNvSpPr>
            <a:spLocks noGrp="1"/>
          </p:cNvSpPr>
          <p:nvPr>
            <p:ph type="title"/>
          </p:nvPr>
        </p:nvSpPr>
        <p:spPr/>
        <p:txBody>
          <a:bodyPr/>
          <a:lstStyle/>
          <a:p>
            <a:r>
              <a:rPr lang="en-US" dirty="0"/>
              <a:t>He will pull down your strongholds</a:t>
            </a:r>
          </a:p>
        </p:txBody>
      </p:sp>
    </p:spTree>
    <p:extLst>
      <p:ext uri="{BB962C8B-B14F-4D97-AF65-F5344CB8AC3E}">
        <p14:creationId xmlns:p14="http://schemas.microsoft.com/office/powerpoint/2010/main" val="7299617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86880B-135A-F582-CFDE-A51693F429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0"/>
            <a:ext cx="9144000" cy="6172200"/>
          </a:xfrm>
          <a:prstGeom prst="rect">
            <a:avLst/>
          </a:prstGeom>
        </p:spPr>
      </p:pic>
      <p:sp>
        <p:nvSpPr>
          <p:cNvPr id="2" name="Text Placeholder 1"/>
          <p:cNvSpPr>
            <a:spLocks noGrp="1"/>
          </p:cNvSpPr>
          <p:nvPr>
            <p:ph type="body" sz="quarter" idx="10"/>
          </p:nvPr>
        </p:nvSpPr>
        <p:spPr/>
        <p:txBody>
          <a:bodyPr/>
          <a:lstStyle/>
          <a:p>
            <a:r>
              <a:rPr lang="en-US" dirty="0"/>
              <a:t>Abel-</a:t>
            </a:r>
            <a:r>
              <a:rPr lang="en-US" dirty="0" err="1"/>
              <a:t>beth</a:t>
            </a:r>
            <a:r>
              <a:rPr lang="en-US" dirty="0"/>
              <a:t>-</a:t>
            </a:r>
            <a:r>
              <a:rPr lang="en-US" dirty="0" err="1"/>
              <a:t>maacah</a:t>
            </a:r>
            <a:r>
              <a:rPr lang="en-US" dirty="0"/>
              <a:t> (aerial view from the south)</a:t>
            </a:r>
          </a:p>
        </p:txBody>
      </p:sp>
      <p:sp>
        <p:nvSpPr>
          <p:cNvPr id="3" name="Text Placeholder 2"/>
          <p:cNvSpPr>
            <a:spLocks noGrp="1"/>
          </p:cNvSpPr>
          <p:nvPr>
            <p:ph type="body" sz="quarter" idx="12"/>
          </p:nvPr>
        </p:nvSpPr>
        <p:spPr/>
        <p:txBody>
          <a:bodyPr/>
          <a:lstStyle/>
          <a:p>
            <a:r>
              <a:rPr lang="en-US" dirty="0"/>
              <a:t>3:11</a:t>
            </a:r>
          </a:p>
        </p:txBody>
      </p:sp>
      <p:sp>
        <p:nvSpPr>
          <p:cNvPr id="4" name="Title 3"/>
          <p:cNvSpPr>
            <a:spLocks noGrp="1"/>
          </p:cNvSpPr>
          <p:nvPr>
            <p:ph type="title"/>
          </p:nvPr>
        </p:nvSpPr>
        <p:spPr/>
        <p:txBody>
          <a:bodyPr/>
          <a:lstStyle/>
          <a:p>
            <a:r>
              <a:rPr lang="en-US" dirty="0"/>
              <a:t>He will pull down your strongholds</a:t>
            </a:r>
          </a:p>
        </p:txBody>
      </p:sp>
    </p:spTree>
    <p:extLst>
      <p:ext uri="{BB962C8B-B14F-4D97-AF65-F5344CB8AC3E}">
        <p14:creationId xmlns:p14="http://schemas.microsoft.com/office/powerpoint/2010/main" val="25918147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77206-6D74-ACF7-7A31-EC6FEADC7E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68F2B7-179A-FB94-66FD-84617EAB732D}"/>
              </a:ext>
            </a:extLst>
          </p:cNvPr>
          <p:cNvSpPr>
            <a:spLocks noGrp="1"/>
          </p:cNvSpPr>
          <p:nvPr>
            <p:ph type="body" sz="quarter" idx="10"/>
          </p:nvPr>
        </p:nvSpPr>
        <p:spPr/>
        <p:txBody>
          <a:bodyPr/>
          <a:lstStyle/>
          <a:p>
            <a:r>
              <a:rPr lang="en-US" dirty="0"/>
              <a:t>Tel </a:t>
            </a:r>
            <a:r>
              <a:rPr lang="en-US" dirty="0" err="1"/>
              <a:t>Kedesh</a:t>
            </a:r>
            <a:r>
              <a:rPr lang="en-US" dirty="0"/>
              <a:t> (from the west)</a:t>
            </a:r>
          </a:p>
        </p:txBody>
      </p:sp>
      <p:sp>
        <p:nvSpPr>
          <p:cNvPr id="3" name="Text Placeholder 2">
            <a:extLst>
              <a:ext uri="{FF2B5EF4-FFF2-40B4-BE49-F238E27FC236}">
                <a16:creationId xmlns:a16="http://schemas.microsoft.com/office/drawing/2014/main" id="{61DED465-444E-A146-D38C-E097FEF9F7E2}"/>
              </a:ext>
            </a:extLst>
          </p:cNvPr>
          <p:cNvSpPr>
            <a:spLocks noGrp="1"/>
          </p:cNvSpPr>
          <p:nvPr>
            <p:ph type="body" sz="quarter" idx="12"/>
          </p:nvPr>
        </p:nvSpPr>
        <p:spPr/>
        <p:txBody>
          <a:bodyPr/>
          <a:lstStyle/>
          <a:p>
            <a:r>
              <a:rPr lang="en-US" dirty="0"/>
              <a:t>3:11</a:t>
            </a:r>
          </a:p>
        </p:txBody>
      </p:sp>
      <p:sp>
        <p:nvSpPr>
          <p:cNvPr id="4" name="Title 3">
            <a:extLst>
              <a:ext uri="{FF2B5EF4-FFF2-40B4-BE49-F238E27FC236}">
                <a16:creationId xmlns:a16="http://schemas.microsoft.com/office/drawing/2014/main" id="{A5EE8300-5698-E5B5-D39D-DD51DA6446EB}"/>
              </a:ext>
            </a:extLst>
          </p:cNvPr>
          <p:cNvSpPr>
            <a:spLocks noGrp="1"/>
          </p:cNvSpPr>
          <p:nvPr>
            <p:ph type="title"/>
          </p:nvPr>
        </p:nvSpPr>
        <p:spPr/>
        <p:txBody>
          <a:bodyPr/>
          <a:lstStyle/>
          <a:p>
            <a:r>
              <a:rPr lang="en-US" dirty="0"/>
              <a:t>He will pull down your strongholds</a:t>
            </a:r>
          </a:p>
        </p:txBody>
      </p:sp>
      <p:pic>
        <p:nvPicPr>
          <p:cNvPr id="7" name="Picture 6">
            <a:extLst>
              <a:ext uri="{FF2B5EF4-FFF2-40B4-BE49-F238E27FC236}">
                <a16:creationId xmlns:a16="http://schemas.microsoft.com/office/drawing/2014/main" id="{409C761B-D8B7-B6D4-4975-876A4C29E430}"/>
              </a:ext>
            </a:extLst>
          </p:cNvPr>
          <p:cNvPicPr>
            <a:picLocks noChangeAspect="1"/>
          </p:cNvPicPr>
          <p:nvPr/>
        </p:nvPicPr>
        <p:blipFill>
          <a:blip r:embed="rId3">
            <a:extLst>
              <a:ext uri="{28A0092B-C50C-407E-A947-70E740481C1C}">
                <a14:useLocalDpi xmlns:a14="http://schemas.microsoft.com/office/drawing/2010/main" val="0"/>
              </a:ext>
            </a:extLst>
          </a:blip>
          <a:srcRect r="537"/>
          <a:stretch>
            <a:fillRect/>
          </a:stretch>
        </p:blipFill>
        <p:spPr>
          <a:xfrm>
            <a:off x="-1" y="369332"/>
            <a:ext cx="9144000" cy="6150340"/>
          </a:xfrm>
          <a:prstGeom prst="rect">
            <a:avLst/>
          </a:prstGeom>
        </p:spPr>
      </p:pic>
      <p:sp>
        <p:nvSpPr>
          <p:cNvPr id="5" name="Text Box 16">
            <a:extLst>
              <a:ext uri="{FF2B5EF4-FFF2-40B4-BE49-F238E27FC236}">
                <a16:creationId xmlns:a16="http://schemas.microsoft.com/office/drawing/2014/main" id="{0709DCE4-41FB-EE7B-7F23-C4A62BFFC034}"/>
              </a:ext>
            </a:extLst>
          </p:cNvPr>
          <p:cNvSpPr txBox="1">
            <a:spLocks noChangeArrowheads="1"/>
          </p:cNvSpPr>
          <p:nvPr/>
        </p:nvSpPr>
        <p:spPr bwMode="auto">
          <a:xfrm>
            <a:off x="4087368" y="3113183"/>
            <a:ext cx="1314784"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Tel Kedesh</a:t>
            </a:r>
          </a:p>
        </p:txBody>
      </p:sp>
      <p:sp>
        <p:nvSpPr>
          <p:cNvPr id="6" name="Line 18">
            <a:extLst>
              <a:ext uri="{FF2B5EF4-FFF2-40B4-BE49-F238E27FC236}">
                <a16:creationId xmlns:a16="http://schemas.microsoft.com/office/drawing/2014/main" id="{115DD241-09FA-F5FC-6A7B-3988EB54D010}"/>
              </a:ext>
            </a:extLst>
          </p:cNvPr>
          <p:cNvSpPr>
            <a:spLocks noChangeShapeType="1"/>
          </p:cNvSpPr>
          <p:nvPr/>
        </p:nvSpPr>
        <p:spPr bwMode="auto">
          <a:xfrm>
            <a:off x="4744758" y="3513293"/>
            <a:ext cx="0" cy="442118"/>
          </a:xfrm>
          <a:prstGeom prst="line">
            <a:avLst/>
          </a:prstGeom>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algn="ctr">
              <a:defRPr/>
            </a:pPr>
            <a:endParaRPr lang="en-US" sz="1400" dirty="0" err="1">
              <a:solidFill>
                <a:srgbClr val="FFFF00"/>
              </a:solidFill>
              <a:effectLst>
                <a:glow rad="76200">
                  <a:schemeClr val="tx1">
                    <a:alpha val="60000"/>
                  </a:schemeClr>
                </a:glow>
              </a:effectLst>
              <a:latin typeface="+mj-lt"/>
              <a:cs typeface="Calibri" pitchFamily="34" charset="0"/>
            </a:endParaRPr>
          </a:p>
        </p:txBody>
      </p:sp>
    </p:spTree>
    <p:extLst>
      <p:ext uri="{BB962C8B-B14F-4D97-AF65-F5344CB8AC3E}">
        <p14:creationId xmlns:p14="http://schemas.microsoft.com/office/powerpoint/2010/main" val="18991731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5C4AE-993C-518A-0483-A1C607D92CC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8132DE6-EBDD-6BED-4792-3AF725B0C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AD6CD5C5-A3EB-E735-1943-C89951C2FD29}"/>
              </a:ext>
            </a:extLst>
          </p:cNvPr>
          <p:cNvSpPr>
            <a:spLocks noGrp="1"/>
          </p:cNvSpPr>
          <p:nvPr>
            <p:ph type="body" sz="quarter" idx="10"/>
          </p:nvPr>
        </p:nvSpPr>
        <p:spPr/>
        <p:txBody>
          <a:bodyPr/>
          <a:lstStyle/>
          <a:p>
            <a:r>
              <a:rPr lang="en-US" dirty="0"/>
              <a:t>Hazor (aerial view from the west)</a:t>
            </a:r>
          </a:p>
        </p:txBody>
      </p:sp>
      <p:sp>
        <p:nvSpPr>
          <p:cNvPr id="3" name="Text Placeholder 2">
            <a:extLst>
              <a:ext uri="{FF2B5EF4-FFF2-40B4-BE49-F238E27FC236}">
                <a16:creationId xmlns:a16="http://schemas.microsoft.com/office/drawing/2014/main" id="{240A17EA-C406-64E0-53E6-FA0423DCB239}"/>
              </a:ext>
            </a:extLst>
          </p:cNvPr>
          <p:cNvSpPr>
            <a:spLocks noGrp="1"/>
          </p:cNvSpPr>
          <p:nvPr>
            <p:ph type="body" sz="quarter" idx="12"/>
          </p:nvPr>
        </p:nvSpPr>
        <p:spPr/>
        <p:txBody>
          <a:bodyPr/>
          <a:lstStyle/>
          <a:p>
            <a:r>
              <a:rPr lang="en-US" dirty="0"/>
              <a:t>3:11</a:t>
            </a:r>
          </a:p>
        </p:txBody>
      </p:sp>
      <p:sp>
        <p:nvSpPr>
          <p:cNvPr id="4" name="Title 3">
            <a:extLst>
              <a:ext uri="{FF2B5EF4-FFF2-40B4-BE49-F238E27FC236}">
                <a16:creationId xmlns:a16="http://schemas.microsoft.com/office/drawing/2014/main" id="{35998CA8-4709-F60F-A6F5-E349BA8EB193}"/>
              </a:ext>
            </a:extLst>
          </p:cNvPr>
          <p:cNvSpPr>
            <a:spLocks noGrp="1"/>
          </p:cNvSpPr>
          <p:nvPr>
            <p:ph type="title"/>
          </p:nvPr>
        </p:nvSpPr>
        <p:spPr/>
        <p:txBody>
          <a:bodyPr/>
          <a:lstStyle/>
          <a:p>
            <a:r>
              <a:rPr lang="en-US" dirty="0"/>
              <a:t>He will pull down your strongholds</a:t>
            </a:r>
          </a:p>
        </p:txBody>
      </p:sp>
    </p:spTree>
    <p:extLst>
      <p:ext uri="{BB962C8B-B14F-4D97-AF65-F5344CB8AC3E}">
        <p14:creationId xmlns:p14="http://schemas.microsoft.com/office/powerpoint/2010/main" val="338781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453FAA-602A-091B-EB07-9395CC314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View of the Red Sea from above Pharaoh Spring and Ras </a:t>
            </a:r>
            <a:r>
              <a:rPr lang="en-US" dirty="0" err="1"/>
              <a:t>Sedr</a:t>
            </a:r>
            <a:endParaRPr lang="en-US" dirty="0"/>
          </a:p>
        </p:txBody>
      </p:sp>
      <p:sp>
        <p:nvSpPr>
          <p:cNvPr id="3" name="Text Placeholder 2"/>
          <p:cNvSpPr>
            <a:spLocks noGrp="1"/>
          </p:cNvSpPr>
          <p:nvPr>
            <p:ph type="body" sz="quarter" idx="12"/>
          </p:nvPr>
        </p:nvSpPr>
        <p:spPr/>
        <p:txBody>
          <a:bodyPr/>
          <a:lstStyle/>
          <a:p>
            <a:r>
              <a:rPr lang="en-US" dirty="0"/>
              <a:t>3:1</a:t>
            </a:r>
          </a:p>
        </p:txBody>
      </p:sp>
      <p:sp>
        <p:nvSpPr>
          <p:cNvPr id="4" name="Title 3"/>
          <p:cNvSpPr>
            <a:spLocks noGrp="1"/>
          </p:cNvSpPr>
          <p:nvPr>
            <p:ph type="title"/>
          </p:nvPr>
        </p:nvSpPr>
        <p:spPr>
          <a:xfrm>
            <a:off x="0" y="0"/>
            <a:ext cx="9144000" cy="369332"/>
          </a:xfrm>
        </p:spPr>
        <p:txBody>
          <a:bodyPr/>
          <a:lstStyle/>
          <a:p>
            <a:r>
              <a:rPr lang="en-US" dirty="0"/>
              <a:t>It is against the entire family that I brought up out of the land of Egypt</a:t>
            </a:r>
          </a:p>
        </p:txBody>
      </p:sp>
    </p:spTree>
    <p:extLst>
      <p:ext uri="{BB962C8B-B14F-4D97-AF65-F5344CB8AC3E}">
        <p14:creationId xmlns:p14="http://schemas.microsoft.com/office/powerpoint/2010/main" val="22914676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is\Documents\Bolen\PCB size\British Museum-pcb\Assyria\Nimrud, Israelites deported from Astartu in Transjordan, reign of Tiglath-pileser III, adr180519406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1619"/>
            <a:ext cx="9144000" cy="635476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Israelites deported from </a:t>
            </a:r>
            <a:r>
              <a:rPr lang="en-US" dirty="0" err="1"/>
              <a:t>Astartu</a:t>
            </a:r>
            <a:r>
              <a:rPr lang="en-US" dirty="0"/>
              <a:t> in Transjordan, from Nimrud, 8th century BC</a:t>
            </a:r>
          </a:p>
        </p:txBody>
      </p:sp>
      <p:sp>
        <p:nvSpPr>
          <p:cNvPr id="3" name="Text Placeholder 2"/>
          <p:cNvSpPr>
            <a:spLocks noGrp="1"/>
          </p:cNvSpPr>
          <p:nvPr>
            <p:ph type="body" sz="quarter" idx="12"/>
          </p:nvPr>
        </p:nvSpPr>
        <p:spPr/>
        <p:txBody>
          <a:bodyPr/>
          <a:lstStyle/>
          <a:p>
            <a:r>
              <a:rPr lang="en-US" dirty="0"/>
              <a:t>3:11</a:t>
            </a:r>
          </a:p>
        </p:txBody>
      </p:sp>
      <p:sp>
        <p:nvSpPr>
          <p:cNvPr id="4" name="Title 3"/>
          <p:cNvSpPr>
            <a:spLocks noGrp="1"/>
          </p:cNvSpPr>
          <p:nvPr>
            <p:ph type="title"/>
          </p:nvPr>
        </p:nvSpPr>
        <p:spPr/>
        <p:txBody>
          <a:bodyPr/>
          <a:lstStyle/>
          <a:p>
            <a:r>
              <a:rPr lang="en-US" dirty="0"/>
              <a:t>And he will plunder your fortresses</a:t>
            </a:r>
          </a:p>
        </p:txBody>
      </p:sp>
    </p:spTree>
    <p:extLst>
      <p:ext uri="{BB962C8B-B14F-4D97-AF65-F5344CB8AC3E}">
        <p14:creationId xmlns:p14="http://schemas.microsoft.com/office/powerpoint/2010/main" val="39233120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79BA33-D1DE-D248-5DDD-7841FB836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700"/>
            <a:ext cx="9144000" cy="6324600"/>
          </a:xfrm>
          <a:prstGeom prst="rect">
            <a:avLst/>
          </a:prstGeom>
        </p:spPr>
      </p:pic>
      <p:sp>
        <p:nvSpPr>
          <p:cNvPr id="2" name="Text Placeholder 1"/>
          <p:cNvSpPr>
            <a:spLocks noGrp="1"/>
          </p:cNvSpPr>
          <p:nvPr>
            <p:ph type="body" sz="quarter" idx="10"/>
          </p:nvPr>
        </p:nvSpPr>
        <p:spPr/>
        <p:txBody>
          <a:bodyPr/>
          <a:lstStyle/>
          <a:p>
            <a:r>
              <a:rPr lang="en-US" dirty="0"/>
              <a:t>Assyrian soldiers taking plunder from Lachish, from Nineveh, circa 700 BC</a:t>
            </a:r>
          </a:p>
        </p:txBody>
      </p:sp>
      <p:sp>
        <p:nvSpPr>
          <p:cNvPr id="3" name="Text Placeholder 2"/>
          <p:cNvSpPr>
            <a:spLocks noGrp="1"/>
          </p:cNvSpPr>
          <p:nvPr>
            <p:ph type="body" sz="quarter" idx="12"/>
          </p:nvPr>
        </p:nvSpPr>
        <p:spPr/>
        <p:txBody>
          <a:bodyPr/>
          <a:lstStyle/>
          <a:p>
            <a:r>
              <a:rPr lang="en-US" dirty="0"/>
              <a:t>3:11</a:t>
            </a:r>
          </a:p>
        </p:txBody>
      </p:sp>
      <p:sp>
        <p:nvSpPr>
          <p:cNvPr id="4" name="Title 3"/>
          <p:cNvSpPr>
            <a:spLocks noGrp="1"/>
          </p:cNvSpPr>
          <p:nvPr>
            <p:ph type="title"/>
          </p:nvPr>
        </p:nvSpPr>
        <p:spPr/>
        <p:txBody>
          <a:bodyPr/>
          <a:lstStyle/>
          <a:p>
            <a:r>
              <a:rPr lang="en-US" dirty="0"/>
              <a:t>And he will plunder your fortresses</a:t>
            </a:r>
          </a:p>
        </p:txBody>
      </p:sp>
    </p:spTree>
    <p:extLst>
      <p:ext uri="{BB962C8B-B14F-4D97-AF65-F5344CB8AC3E}">
        <p14:creationId xmlns:p14="http://schemas.microsoft.com/office/powerpoint/2010/main" val="37311955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DB9B98-B5D2-D1C3-E22B-5DBD69E14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Assyrian soldiers taking incense stands from Lachish, sketch of relief from Nineveh, circa 700 BC</a:t>
            </a:r>
          </a:p>
        </p:txBody>
      </p:sp>
      <p:sp>
        <p:nvSpPr>
          <p:cNvPr id="3" name="Text Placeholder 2"/>
          <p:cNvSpPr>
            <a:spLocks noGrp="1"/>
          </p:cNvSpPr>
          <p:nvPr>
            <p:ph type="body" sz="quarter" idx="12"/>
          </p:nvPr>
        </p:nvSpPr>
        <p:spPr/>
        <p:txBody>
          <a:bodyPr/>
          <a:lstStyle/>
          <a:p>
            <a:r>
              <a:rPr lang="en-US" dirty="0"/>
              <a:t>3:11</a:t>
            </a:r>
          </a:p>
        </p:txBody>
      </p:sp>
      <p:sp>
        <p:nvSpPr>
          <p:cNvPr id="4" name="Title 3"/>
          <p:cNvSpPr>
            <a:spLocks noGrp="1"/>
          </p:cNvSpPr>
          <p:nvPr>
            <p:ph type="title"/>
          </p:nvPr>
        </p:nvSpPr>
        <p:spPr/>
        <p:txBody>
          <a:bodyPr/>
          <a:lstStyle/>
          <a:p>
            <a:r>
              <a:rPr lang="en-US" dirty="0"/>
              <a:t>And he will plunder your fortresses</a:t>
            </a:r>
          </a:p>
        </p:txBody>
      </p:sp>
    </p:spTree>
    <p:extLst>
      <p:ext uri="{BB962C8B-B14F-4D97-AF65-F5344CB8AC3E}">
        <p14:creationId xmlns:p14="http://schemas.microsoft.com/office/powerpoint/2010/main" val="24826900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5F9B98-67B5-BA8A-2B9A-F7BF2BCEC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
            <a:ext cx="9144000" cy="6743700"/>
          </a:xfrm>
          <a:prstGeom prst="rect">
            <a:avLst/>
          </a:prstGeom>
        </p:spPr>
      </p:pic>
      <p:sp>
        <p:nvSpPr>
          <p:cNvPr id="2" name="Text Placeholder 1"/>
          <p:cNvSpPr>
            <a:spLocks noGrp="1"/>
          </p:cNvSpPr>
          <p:nvPr>
            <p:ph type="body" sz="quarter" idx="10"/>
          </p:nvPr>
        </p:nvSpPr>
        <p:spPr/>
        <p:txBody>
          <a:bodyPr/>
          <a:lstStyle/>
          <a:p>
            <a:r>
              <a:rPr lang="en-US" dirty="0"/>
              <a:t>Shepherd guarding the entrance of a sheepfold, circa 1927</a:t>
            </a:r>
          </a:p>
        </p:txBody>
      </p:sp>
      <p:sp>
        <p:nvSpPr>
          <p:cNvPr id="3" name="Text Placeholder 2"/>
          <p:cNvSpPr>
            <a:spLocks noGrp="1"/>
          </p:cNvSpPr>
          <p:nvPr>
            <p:ph type="body" sz="quarter" idx="12"/>
          </p:nvPr>
        </p:nvSpPr>
        <p:spPr/>
        <p:txBody>
          <a:bodyPr/>
          <a:lstStyle/>
          <a:p>
            <a:r>
              <a:rPr lang="en-US" dirty="0"/>
              <a:t>3:12</a:t>
            </a:r>
          </a:p>
        </p:txBody>
      </p:sp>
      <p:sp>
        <p:nvSpPr>
          <p:cNvPr id="4" name="Title 3"/>
          <p:cNvSpPr>
            <a:spLocks noGrp="1"/>
          </p:cNvSpPr>
          <p:nvPr>
            <p:ph type="title"/>
          </p:nvPr>
        </p:nvSpPr>
        <p:spPr/>
        <p:txBody>
          <a:bodyPr/>
          <a:lstStyle/>
          <a:p>
            <a:r>
              <a:rPr lang="en-US" dirty="0"/>
              <a:t>As the shepherd rescues from the mouth of the lion two legs, or a piece of an ear</a:t>
            </a:r>
          </a:p>
        </p:txBody>
      </p:sp>
    </p:spTree>
    <p:extLst>
      <p:ext uri="{BB962C8B-B14F-4D97-AF65-F5344CB8AC3E}">
        <p14:creationId xmlns:p14="http://schemas.microsoft.com/office/powerpoint/2010/main" val="32538482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EC02F-2295-3ADC-4A2B-068686E40105}"/>
            </a:ext>
          </a:extLst>
        </p:cNvPr>
        <p:cNvGrpSpPr/>
        <p:nvPr/>
      </p:nvGrpSpPr>
      <p:grpSpPr>
        <a:xfrm>
          <a:off x="0" y="0"/>
          <a:ext cx="0" cy="0"/>
          <a:chOff x="0" y="0"/>
          <a:chExt cx="0" cy="0"/>
        </a:xfrm>
      </p:grpSpPr>
      <p:pic>
        <p:nvPicPr>
          <p:cNvPr id="15" name="Picture 14" descr="A person and a herd of sheep&#10;&#10;AI-generated content may be incorrect.">
            <a:extLst>
              <a:ext uri="{FF2B5EF4-FFF2-40B4-BE49-F238E27FC236}">
                <a16:creationId xmlns:a16="http://schemas.microsoft.com/office/drawing/2014/main" id="{CBF6AE93-AFB3-4915-5748-0CAEB91C2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F4876982-DCE2-746D-F538-231AFBD3F136}"/>
              </a:ext>
            </a:extLst>
          </p:cNvPr>
          <p:cNvSpPr>
            <a:spLocks noGrp="1"/>
          </p:cNvSpPr>
          <p:nvPr>
            <p:ph type="body" sz="quarter" idx="10"/>
          </p:nvPr>
        </p:nvSpPr>
        <p:spPr/>
        <p:txBody>
          <a:bodyPr/>
          <a:lstStyle/>
          <a:p>
            <a:r>
              <a:rPr lang="en-US" dirty="0"/>
              <a:t>Shepherd guarding the entrance of a sheepfold, circa 1927</a:t>
            </a:r>
          </a:p>
        </p:txBody>
      </p:sp>
      <p:sp>
        <p:nvSpPr>
          <p:cNvPr id="3" name="Text Placeholder 2">
            <a:extLst>
              <a:ext uri="{FF2B5EF4-FFF2-40B4-BE49-F238E27FC236}">
                <a16:creationId xmlns:a16="http://schemas.microsoft.com/office/drawing/2014/main" id="{A4CF232F-EEE1-097F-974A-0B0D806FB490}"/>
              </a:ext>
            </a:extLst>
          </p:cNvPr>
          <p:cNvSpPr>
            <a:spLocks noGrp="1"/>
          </p:cNvSpPr>
          <p:nvPr>
            <p:ph type="body" sz="quarter" idx="12"/>
          </p:nvPr>
        </p:nvSpPr>
        <p:spPr/>
        <p:txBody>
          <a:bodyPr/>
          <a:lstStyle/>
          <a:p>
            <a:r>
              <a:rPr lang="en-US" dirty="0"/>
              <a:t>3:12</a:t>
            </a:r>
          </a:p>
        </p:txBody>
      </p:sp>
      <p:sp>
        <p:nvSpPr>
          <p:cNvPr id="4" name="Title 3">
            <a:extLst>
              <a:ext uri="{FF2B5EF4-FFF2-40B4-BE49-F238E27FC236}">
                <a16:creationId xmlns:a16="http://schemas.microsoft.com/office/drawing/2014/main" id="{4AA7B256-278B-092F-ED95-3A775D9B4FDC}"/>
              </a:ext>
            </a:extLst>
          </p:cNvPr>
          <p:cNvSpPr>
            <a:spLocks noGrp="1"/>
          </p:cNvSpPr>
          <p:nvPr>
            <p:ph type="title"/>
          </p:nvPr>
        </p:nvSpPr>
        <p:spPr/>
        <p:txBody>
          <a:bodyPr/>
          <a:lstStyle/>
          <a:p>
            <a:r>
              <a:rPr lang="en-US" dirty="0"/>
              <a:t>As the shepherd rescues from the mouth of the lion two legs, or a piece of an ear</a:t>
            </a:r>
          </a:p>
        </p:txBody>
      </p:sp>
    </p:spTree>
    <p:extLst>
      <p:ext uri="{BB962C8B-B14F-4D97-AF65-F5344CB8AC3E}">
        <p14:creationId xmlns:p14="http://schemas.microsoft.com/office/powerpoint/2010/main" val="6483757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614" t="10808" r="5614"/>
          <a:stretch/>
        </p:blipFill>
        <p:spPr>
          <a:xfrm>
            <a:off x="0" y="381000"/>
            <a:ext cx="9144000" cy="6477000"/>
          </a:xfrm>
          <a:prstGeom prst="rect">
            <a:avLst/>
          </a:prstGeom>
        </p:spPr>
      </p:pic>
      <p:sp>
        <p:nvSpPr>
          <p:cNvPr id="2" name="Text Placeholder 1"/>
          <p:cNvSpPr>
            <a:spLocks noGrp="1"/>
          </p:cNvSpPr>
          <p:nvPr>
            <p:ph type="body" sz="quarter" idx="10"/>
          </p:nvPr>
        </p:nvSpPr>
        <p:spPr/>
        <p:txBody>
          <a:bodyPr/>
          <a:lstStyle/>
          <a:p>
            <a:r>
              <a:rPr lang="en-US" dirty="0"/>
              <a:t>Sheep in a field near Bethlehem, circa 1926</a:t>
            </a:r>
          </a:p>
        </p:txBody>
      </p:sp>
      <p:sp>
        <p:nvSpPr>
          <p:cNvPr id="3" name="Text Placeholder 2"/>
          <p:cNvSpPr>
            <a:spLocks noGrp="1"/>
          </p:cNvSpPr>
          <p:nvPr>
            <p:ph type="body" sz="quarter" idx="12"/>
          </p:nvPr>
        </p:nvSpPr>
        <p:spPr/>
        <p:txBody>
          <a:bodyPr/>
          <a:lstStyle/>
          <a:p>
            <a:r>
              <a:rPr lang="is-IS" dirty="0"/>
              <a:t>3:12</a:t>
            </a:r>
            <a:endParaRPr lang="en-US" dirty="0"/>
          </a:p>
        </p:txBody>
      </p:sp>
      <p:sp>
        <p:nvSpPr>
          <p:cNvPr id="4" name="Title 3"/>
          <p:cNvSpPr>
            <a:spLocks noGrp="1"/>
          </p:cNvSpPr>
          <p:nvPr>
            <p:ph type="title"/>
          </p:nvPr>
        </p:nvSpPr>
        <p:spPr/>
        <p:txBody>
          <a:bodyPr/>
          <a:lstStyle/>
          <a:p>
            <a:r>
              <a:rPr lang="en-US" dirty="0"/>
              <a:t>As the shepherd rescues from the mouth of the lion two legs, or a piece of an ear</a:t>
            </a:r>
          </a:p>
        </p:txBody>
      </p:sp>
    </p:spTree>
    <p:extLst>
      <p:ext uri="{BB962C8B-B14F-4D97-AF65-F5344CB8AC3E}">
        <p14:creationId xmlns:p14="http://schemas.microsoft.com/office/powerpoint/2010/main" val="29548306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54F4A57-028A-41D7-8AED-AD9A4D3029F1}"/>
              </a:ext>
            </a:extLst>
          </p:cNvPr>
          <p:cNvPicPr>
            <a:picLocks noChangeAspect="1"/>
          </p:cNvPicPr>
          <p:nvPr/>
        </p:nvPicPr>
        <p:blipFill rotWithShape="1">
          <a:blip r:embed="rId3">
            <a:extLst>
              <a:ext uri="{28A0092B-C50C-407E-A947-70E740481C1C}">
                <a14:useLocalDpi xmlns:a14="http://schemas.microsoft.com/office/drawing/2010/main" val="0"/>
              </a:ext>
            </a:extLst>
          </a:blip>
          <a:srcRect l="9434" t="26166" r="10121" b="11666"/>
          <a:stretch/>
        </p:blipFill>
        <p:spPr>
          <a:xfrm>
            <a:off x="1668743" y="0"/>
            <a:ext cx="5806514" cy="6519672"/>
          </a:xfrm>
          <a:prstGeom prst="rect">
            <a:avLst/>
          </a:prstGeom>
        </p:spPr>
      </p:pic>
      <p:sp>
        <p:nvSpPr>
          <p:cNvPr id="2" name="Text Placeholder 1">
            <a:extLst>
              <a:ext uri="{FF2B5EF4-FFF2-40B4-BE49-F238E27FC236}">
                <a16:creationId xmlns:a16="http://schemas.microsoft.com/office/drawing/2014/main" id="{3BBAA8DB-E333-4663-9252-3AD69991D2C8}"/>
              </a:ext>
            </a:extLst>
          </p:cNvPr>
          <p:cNvSpPr>
            <a:spLocks noGrp="1"/>
          </p:cNvSpPr>
          <p:nvPr>
            <p:ph type="body" sz="quarter" idx="10"/>
          </p:nvPr>
        </p:nvSpPr>
        <p:spPr/>
        <p:txBody>
          <a:bodyPr/>
          <a:lstStyle/>
          <a:p>
            <a:r>
              <a:rPr lang="it-IT" i="1" dirty="0"/>
              <a:t>David e Il Leone</a:t>
            </a:r>
            <a:r>
              <a:rPr lang="it-IT" dirty="0"/>
              <a:t> (</a:t>
            </a:r>
            <a:r>
              <a:rPr lang="it-IT" i="1" dirty="0"/>
              <a:t>David and the Lion</a:t>
            </a:r>
            <a:r>
              <a:rPr lang="it-IT" dirty="0"/>
              <a:t>), by Pietro da Cortona, 17th century</a:t>
            </a:r>
            <a:endParaRPr lang="en-US" dirty="0"/>
          </a:p>
        </p:txBody>
      </p:sp>
      <p:sp>
        <p:nvSpPr>
          <p:cNvPr id="3" name="Text Placeholder 2">
            <a:extLst>
              <a:ext uri="{FF2B5EF4-FFF2-40B4-BE49-F238E27FC236}">
                <a16:creationId xmlns:a16="http://schemas.microsoft.com/office/drawing/2014/main" id="{C04B5DDC-6E66-4B49-B62B-C3BD5E895120}"/>
              </a:ext>
            </a:extLst>
          </p:cNvPr>
          <p:cNvSpPr>
            <a:spLocks noGrp="1"/>
          </p:cNvSpPr>
          <p:nvPr>
            <p:ph type="body" sz="quarter" idx="12"/>
          </p:nvPr>
        </p:nvSpPr>
        <p:spPr/>
        <p:txBody>
          <a:bodyPr/>
          <a:lstStyle/>
          <a:p>
            <a:r>
              <a:rPr lang="is-IS" dirty="0"/>
              <a:t>3:12</a:t>
            </a:r>
            <a:endParaRPr lang="en-US" dirty="0"/>
          </a:p>
        </p:txBody>
      </p:sp>
      <p:sp>
        <p:nvSpPr>
          <p:cNvPr id="4" name="Title 3">
            <a:extLst>
              <a:ext uri="{FF2B5EF4-FFF2-40B4-BE49-F238E27FC236}">
                <a16:creationId xmlns:a16="http://schemas.microsoft.com/office/drawing/2014/main" id="{A03013E0-29AB-45E6-AE36-26D30683801F}"/>
              </a:ext>
            </a:extLst>
          </p:cNvPr>
          <p:cNvSpPr>
            <a:spLocks noGrp="1"/>
          </p:cNvSpPr>
          <p:nvPr>
            <p:ph type="title"/>
          </p:nvPr>
        </p:nvSpPr>
        <p:spPr/>
        <p:txBody>
          <a:bodyPr/>
          <a:lstStyle/>
          <a:p>
            <a:r>
              <a:rPr lang="en-US" dirty="0"/>
              <a:t>As the shepherd rescues from the mouth of the lion two legs, or a piece of an ear</a:t>
            </a:r>
          </a:p>
        </p:txBody>
      </p:sp>
    </p:spTree>
    <p:extLst>
      <p:ext uri="{BB962C8B-B14F-4D97-AF65-F5344CB8AC3E}">
        <p14:creationId xmlns:p14="http://schemas.microsoft.com/office/powerpoint/2010/main" val="16542284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Silver plate with David slaying a lion, from Constantinople, AD 629–30</a:t>
            </a:r>
          </a:p>
        </p:txBody>
      </p:sp>
      <p:sp>
        <p:nvSpPr>
          <p:cNvPr id="8" name="Text Placeholder 7"/>
          <p:cNvSpPr>
            <a:spLocks noGrp="1"/>
          </p:cNvSpPr>
          <p:nvPr>
            <p:ph type="body" sz="quarter" idx="12"/>
          </p:nvPr>
        </p:nvSpPr>
        <p:spPr/>
        <p:txBody>
          <a:bodyPr/>
          <a:lstStyle/>
          <a:p>
            <a:r>
              <a:rPr lang="is-IS" dirty="0"/>
              <a:t>3:12</a:t>
            </a:r>
            <a:endParaRPr lang="en-US" dirty="0"/>
          </a:p>
        </p:txBody>
      </p:sp>
      <p:sp>
        <p:nvSpPr>
          <p:cNvPr id="3" name="Title 2"/>
          <p:cNvSpPr>
            <a:spLocks noGrp="1"/>
          </p:cNvSpPr>
          <p:nvPr>
            <p:ph type="title"/>
          </p:nvPr>
        </p:nvSpPr>
        <p:spPr/>
        <p:txBody>
          <a:bodyPr/>
          <a:lstStyle/>
          <a:p>
            <a:r>
              <a:rPr lang="en-US" dirty="0"/>
              <a:t>As the shepherd rescues from the mouth of the lion two legs, or a piece of an ear</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9394" b="9030"/>
          <a:stretch/>
        </p:blipFill>
        <p:spPr>
          <a:xfrm>
            <a:off x="800100" y="352044"/>
            <a:ext cx="7543800" cy="6153912"/>
          </a:xfrm>
          <a:prstGeom prst="rect">
            <a:avLst/>
          </a:prstGeom>
        </p:spPr>
      </p:pic>
    </p:spTree>
    <p:extLst>
      <p:ext uri="{BB962C8B-B14F-4D97-AF65-F5344CB8AC3E}">
        <p14:creationId xmlns:p14="http://schemas.microsoft.com/office/powerpoint/2010/main" val="25254718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F46AB6-89B6-86C7-D436-1550E8A8A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Ivory furniture inlays with Egyptian motifs, from Samaria, 9th–8th centuries BC</a:t>
            </a:r>
          </a:p>
        </p:txBody>
      </p:sp>
      <p:sp>
        <p:nvSpPr>
          <p:cNvPr id="3" name="Text Placeholder 2"/>
          <p:cNvSpPr>
            <a:spLocks noGrp="1"/>
          </p:cNvSpPr>
          <p:nvPr>
            <p:ph type="body" sz="quarter" idx="12"/>
          </p:nvPr>
        </p:nvSpPr>
        <p:spPr/>
        <p:txBody>
          <a:bodyPr/>
          <a:lstStyle/>
          <a:p>
            <a:r>
              <a:rPr lang="en-US" dirty="0"/>
              <a:t>3:12</a:t>
            </a:r>
          </a:p>
        </p:txBody>
      </p:sp>
      <p:sp>
        <p:nvSpPr>
          <p:cNvPr id="4" name="Title 3"/>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230584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94C48-501D-86B0-BBE4-0B55CC91703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2630B80-71A3-650E-5138-364B398B6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690"/>
            <a:ext cx="9144000" cy="6484620"/>
          </a:xfrm>
          <a:prstGeom prst="rect">
            <a:avLst/>
          </a:prstGeom>
        </p:spPr>
      </p:pic>
      <p:sp>
        <p:nvSpPr>
          <p:cNvPr id="2" name="Text Placeholder 1">
            <a:extLst>
              <a:ext uri="{FF2B5EF4-FFF2-40B4-BE49-F238E27FC236}">
                <a16:creationId xmlns:a16="http://schemas.microsoft.com/office/drawing/2014/main" id="{AB62D31E-1C95-2A01-07C3-F18E3461F0CF}"/>
              </a:ext>
            </a:extLst>
          </p:cNvPr>
          <p:cNvSpPr>
            <a:spLocks noGrp="1"/>
          </p:cNvSpPr>
          <p:nvPr>
            <p:ph type="body" sz="quarter" idx="10"/>
          </p:nvPr>
        </p:nvSpPr>
        <p:spPr/>
        <p:txBody>
          <a:bodyPr/>
          <a:lstStyle/>
          <a:p>
            <a:r>
              <a:rPr lang="en-US" dirty="0"/>
              <a:t>Urartian bronze furniture fitting with a winged bull, from </a:t>
            </a:r>
            <a:r>
              <a:rPr lang="en-US" dirty="0" err="1"/>
              <a:t>Toprakkale</a:t>
            </a:r>
            <a:r>
              <a:rPr lang="en-US" dirty="0"/>
              <a:t>, late 8th century BC</a:t>
            </a:r>
          </a:p>
        </p:txBody>
      </p:sp>
      <p:sp>
        <p:nvSpPr>
          <p:cNvPr id="3" name="Text Placeholder 2">
            <a:extLst>
              <a:ext uri="{FF2B5EF4-FFF2-40B4-BE49-F238E27FC236}">
                <a16:creationId xmlns:a16="http://schemas.microsoft.com/office/drawing/2014/main" id="{16BA556A-CC45-FC66-5DFC-66E918660469}"/>
              </a:ext>
            </a:extLst>
          </p:cNvPr>
          <p:cNvSpPr>
            <a:spLocks noGrp="1"/>
          </p:cNvSpPr>
          <p:nvPr>
            <p:ph type="body" sz="quarter" idx="12"/>
          </p:nvPr>
        </p:nvSpPr>
        <p:spPr/>
        <p:txBody>
          <a:bodyPr/>
          <a:lstStyle/>
          <a:p>
            <a:r>
              <a:rPr lang="en-US" dirty="0"/>
              <a:t>3:12</a:t>
            </a:r>
          </a:p>
        </p:txBody>
      </p:sp>
      <p:sp>
        <p:nvSpPr>
          <p:cNvPr id="4" name="Title 3">
            <a:extLst>
              <a:ext uri="{FF2B5EF4-FFF2-40B4-BE49-F238E27FC236}">
                <a16:creationId xmlns:a16="http://schemas.microsoft.com/office/drawing/2014/main" id="{8544A850-540A-F0D7-5BF7-BEA288DD1577}"/>
              </a:ext>
            </a:extLst>
          </p:cNvPr>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3678131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0ECF9-77A6-41EE-ADC8-BEAE3C28A8D0}"/>
              </a:ext>
            </a:extLst>
          </p:cNvPr>
          <p:cNvSpPr>
            <a:spLocks noGrp="1"/>
          </p:cNvSpPr>
          <p:nvPr>
            <p:ph type="body" sz="quarter" idx="10"/>
          </p:nvPr>
        </p:nvSpPr>
        <p:spPr/>
        <p:txBody>
          <a:bodyPr/>
          <a:lstStyle/>
          <a:p>
            <a:r>
              <a:rPr lang="en-US" dirty="0"/>
              <a:t>Possible Israelite encampment area in Abu </a:t>
            </a:r>
            <a:r>
              <a:rPr lang="en-US" dirty="0" err="1"/>
              <a:t>Zenima</a:t>
            </a:r>
            <a:r>
              <a:rPr lang="en-US" dirty="0"/>
              <a:t>, near the Red Sea (Gulf of Suez)</a:t>
            </a:r>
          </a:p>
        </p:txBody>
      </p:sp>
      <p:sp>
        <p:nvSpPr>
          <p:cNvPr id="3" name="Text Placeholder 2">
            <a:extLst>
              <a:ext uri="{FF2B5EF4-FFF2-40B4-BE49-F238E27FC236}">
                <a16:creationId xmlns:a16="http://schemas.microsoft.com/office/drawing/2014/main" id="{AF496F8B-8614-41AE-9C44-BE8839E8775E}"/>
              </a:ext>
            </a:extLst>
          </p:cNvPr>
          <p:cNvSpPr>
            <a:spLocks noGrp="1"/>
          </p:cNvSpPr>
          <p:nvPr>
            <p:ph type="body" sz="quarter" idx="12"/>
          </p:nvPr>
        </p:nvSpPr>
        <p:spPr/>
        <p:txBody>
          <a:bodyPr/>
          <a:lstStyle/>
          <a:p>
            <a:r>
              <a:rPr lang="en-US" dirty="0"/>
              <a:t>3:1</a:t>
            </a:r>
          </a:p>
        </p:txBody>
      </p:sp>
      <p:sp>
        <p:nvSpPr>
          <p:cNvPr id="4" name="Title 3">
            <a:extLst>
              <a:ext uri="{FF2B5EF4-FFF2-40B4-BE49-F238E27FC236}">
                <a16:creationId xmlns:a16="http://schemas.microsoft.com/office/drawing/2014/main" id="{FCF325A1-231E-47D8-8FA9-12FA2B568AA2}"/>
              </a:ext>
            </a:extLst>
          </p:cNvPr>
          <p:cNvSpPr>
            <a:spLocks noGrp="1"/>
          </p:cNvSpPr>
          <p:nvPr>
            <p:ph type="title"/>
          </p:nvPr>
        </p:nvSpPr>
        <p:spPr/>
        <p:txBody>
          <a:bodyPr/>
          <a:lstStyle/>
          <a:p>
            <a:r>
              <a:rPr lang="en-US" dirty="0"/>
              <a:t>It is against the entire family that I brought up out of the land of Egypt</a:t>
            </a:r>
          </a:p>
        </p:txBody>
      </p:sp>
      <p:pic>
        <p:nvPicPr>
          <p:cNvPr id="6" name="Picture 5">
            <a:extLst>
              <a:ext uri="{FF2B5EF4-FFF2-40B4-BE49-F238E27FC236}">
                <a16:creationId xmlns:a16="http://schemas.microsoft.com/office/drawing/2014/main" id="{EB80527F-7F55-4BF7-8F56-AA7AD161595E}"/>
              </a:ext>
            </a:extLst>
          </p:cNvPr>
          <p:cNvPicPr>
            <a:picLocks noChangeAspect="1"/>
          </p:cNvPicPr>
          <p:nvPr/>
        </p:nvPicPr>
        <p:blipFill>
          <a:blip r:embed="rId3">
            <a:extLst>
              <a:ext uri="{28A0092B-C50C-407E-A947-70E740481C1C}">
                <a14:useLocalDpi xmlns:a14="http://schemas.microsoft.com/office/drawing/2010/main" val="0"/>
              </a:ext>
            </a:extLst>
          </a:blip>
          <a:srcRect r="1131"/>
          <a:stretch>
            <a:fillRect/>
          </a:stretch>
        </p:blipFill>
        <p:spPr>
          <a:xfrm>
            <a:off x="-1" y="369332"/>
            <a:ext cx="9144000" cy="6150340"/>
          </a:xfrm>
          <a:prstGeom prst="rect">
            <a:avLst/>
          </a:prstGeom>
        </p:spPr>
      </p:pic>
    </p:spTree>
    <p:extLst>
      <p:ext uri="{BB962C8B-B14F-4D97-AF65-F5344CB8AC3E}">
        <p14:creationId xmlns:p14="http://schemas.microsoft.com/office/powerpoint/2010/main" val="25577741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4776"/>
          <a:stretch/>
        </p:blipFill>
        <p:spPr>
          <a:xfrm>
            <a:off x="0" y="163761"/>
            <a:ext cx="9144000" cy="6530478"/>
          </a:xfrm>
          <a:prstGeom prst="rect">
            <a:avLst/>
          </a:prstGeom>
        </p:spPr>
      </p:pic>
      <p:sp>
        <p:nvSpPr>
          <p:cNvPr id="2" name="Text Placeholder 1"/>
          <p:cNvSpPr>
            <a:spLocks noGrp="1"/>
          </p:cNvSpPr>
          <p:nvPr>
            <p:ph type="body" sz="quarter" idx="10"/>
          </p:nvPr>
        </p:nvSpPr>
        <p:spPr/>
        <p:txBody>
          <a:bodyPr/>
          <a:lstStyle/>
          <a:p>
            <a:r>
              <a:rPr lang="en-US" dirty="0"/>
              <a:t>Wooden bed with lion’s legs from Tutankhamun’s tomb, circa 1323 BC</a:t>
            </a:r>
          </a:p>
        </p:txBody>
      </p:sp>
      <p:sp>
        <p:nvSpPr>
          <p:cNvPr id="3" name="Text Placeholder 2"/>
          <p:cNvSpPr>
            <a:spLocks noGrp="1"/>
          </p:cNvSpPr>
          <p:nvPr>
            <p:ph type="body" sz="quarter" idx="12"/>
          </p:nvPr>
        </p:nvSpPr>
        <p:spPr/>
        <p:txBody>
          <a:bodyPr/>
          <a:lstStyle/>
          <a:p>
            <a:r>
              <a:rPr lang="en-US"/>
              <a:t>3:12</a:t>
            </a:r>
          </a:p>
        </p:txBody>
      </p:sp>
      <p:sp>
        <p:nvSpPr>
          <p:cNvPr id="4" name="Title 3"/>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10340578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FB6F68-B106-4784-12C1-16391A4153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04799"/>
            <a:ext cx="9143999" cy="6248399"/>
          </a:xfrm>
          <a:prstGeom prst="rect">
            <a:avLst/>
          </a:prstGeom>
        </p:spPr>
      </p:pic>
      <p:sp>
        <p:nvSpPr>
          <p:cNvPr id="2" name="Text Placeholder 1">
            <a:extLst>
              <a:ext uri="{FF2B5EF4-FFF2-40B4-BE49-F238E27FC236}">
                <a16:creationId xmlns:a16="http://schemas.microsoft.com/office/drawing/2014/main" id="{1D15AE28-2F3C-4A2A-87C5-412B3E7DD608}"/>
              </a:ext>
            </a:extLst>
          </p:cNvPr>
          <p:cNvSpPr>
            <a:spLocks noGrp="1"/>
          </p:cNvSpPr>
          <p:nvPr>
            <p:ph type="body" sz="quarter" idx="10"/>
          </p:nvPr>
        </p:nvSpPr>
        <p:spPr/>
        <p:txBody>
          <a:bodyPr/>
          <a:lstStyle/>
          <a:p>
            <a:r>
              <a:rPr lang="en-US" dirty="0"/>
              <a:t>Sackcloth mummy shroud from Egypt, with eye openings</a:t>
            </a:r>
          </a:p>
        </p:txBody>
      </p:sp>
      <p:sp>
        <p:nvSpPr>
          <p:cNvPr id="3" name="Text Placeholder 2">
            <a:extLst>
              <a:ext uri="{FF2B5EF4-FFF2-40B4-BE49-F238E27FC236}">
                <a16:creationId xmlns:a16="http://schemas.microsoft.com/office/drawing/2014/main" id="{6FEECBB0-8745-43A8-887B-CAAA48D250DC}"/>
              </a:ext>
            </a:extLst>
          </p:cNvPr>
          <p:cNvSpPr>
            <a:spLocks noGrp="1"/>
          </p:cNvSpPr>
          <p:nvPr>
            <p:ph type="body" sz="quarter" idx="12"/>
          </p:nvPr>
        </p:nvSpPr>
        <p:spPr/>
        <p:txBody>
          <a:bodyPr/>
          <a:lstStyle/>
          <a:p>
            <a:r>
              <a:rPr lang="en-US" dirty="0"/>
              <a:t>3:12</a:t>
            </a:r>
          </a:p>
        </p:txBody>
      </p:sp>
      <p:sp>
        <p:nvSpPr>
          <p:cNvPr id="4" name="Title 3">
            <a:extLst>
              <a:ext uri="{FF2B5EF4-FFF2-40B4-BE49-F238E27FC236}">
                <a16:creationId xmlns:a16="http://schemas.microsoft.com/office/drawing/2014/main" id="{E23AC39D-86F5-42EC-A3E7-049A6C7CBA02}"/>
              </a:ext>
            </a:extLst>
          </p:cNvPr>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40577013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B138AA3-F550-50FE-F38F-0C1C7F461B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930"/>
            <a:ext cx="9144000" cy="6454140"/>
          </a:xfrm>
          <a:prstGeom prst="rect">
            <a:avLst/>
          </a:prstGeom>
        </p:spPr>
      </p:pic>
      <p:sp>
        <p:nvSpPr>
          <p:cNvPr id="2" name="Text Placeholder 1"/>
          <p:cNvSpPr>
            <a:spLocks noGrp="1"/>
          </p:cNvSpPr>
          <p:nvPr>
            <p:ph type="body" sz="quarter" idx="10"/>
          </p:nvPr>
        </p:nvSpPr>
        <p:spPr/>
        <p:txBody>
          <a:bodyPr/>
          <a:lstStyle/>
          <a:p>
            <a:r>
              <a:rPr lang="en-US" dirty="0"/>
              <a:t>Rough linen cloth, from Hatshepsut’s valley temple at Thebes, circa 1475 BC</a:t>
            </a:r>
          </a:p>
        </p:txBody>
      </p:sp>
      <p:sp>
        <p:nvSpPr>
          <p:cNvPr id="3" name="Text Placeholder 2"/>
          <p:cNvSpPr>
            <a:spLocks noGrp="1"/>
          </p:cNvSpPr>
          <p:nvPr>
            <p:ph type="body" sz="quarter" idx="12"/>
          </p:nvPr>
        </p:nvSpPr>
        <p:spPr/>
        <p:txBody>
          <a:bodyPr/>
          <a:lstStyle/>
          <a:p>
            <a:r>
              <a:rPr lang="en-US" dirty="0"/>
              <a:t>3:12</a:t>
            </a:r>
          </a:p>
        </p:txBody>
      </p:sp>
      <p:sp>
        <p:nvSpPr>
          <p:cNvPr id="4" name="Title 3"/>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42803641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PCB size\Getty Villa\Assyrian reliefs\Relief of banquet of Ashurbanipal, Assyrian, from north palace at Nineveh, 645-640 BC, tb100919348.jpg"/>
          <p:cNvPicPr>
            <a:picLocks noChangeAspect="1" noChangeArrowheads="1"/>
          </p:cNvPicPr>
          <p:nvPr/>
        </p:nvPicPr>
        <p:blipFill rotWithShape="1">
          <a:blip r:embed="rId3">
            <a:extLst>
              <a:ext uri="{28A0092B-C50C-407E-A947-70E740481C1C}">
                <a14:useLocalDpi xmlns:a14="http://schemas.microsoft.com/office/drawing/2010/main" val="0"/>
              </a:ext>
            </a:extLst>
          </a:blip>
          <a:srcRect l="1581"/>
          <a:stretch/>
        </p:blipFill>
        <p:spPr bwMode="auto">
          <a:xfrm>
            <a:off x="0" y="369332"/>
            <a:ext cx="9144000"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Ashurbanipal and his wife drinking wine in a garden, from Nineveh, 7th century BC</a:t>
            </a:r>
          </a:p>
        </p:txBody>
      </p:sp>
      <p:sp>
        <p:nvSpPr>
          <p:cNvPr id="3" name="Text Placeholder 2"/>
          <p:cNvSpPr>
            <a:spLocks noGrp="1"/>
          </p:cNvSpPr>
          <p:nvPr>
            <p:ph type="body" sz="quarter" idx="12"/>
          </p:nvPr>
        </p:nvSpPr>
        <p:spPr/>
        <p:txBody>
          <a:bodyPr/>
          <a:lstStyle/>
          <a:p>
            <a:r>
              <a:rPr lang="en-US" dirty="0"/>
              <a:t>3:12</a:t>
            </a:r>
          </a:p>
        </p:txBody>
      </p:sp>
      <p:sp>
        <p:nvSpPr>
          <p:cNvPr id="4" name="Title 3"/>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1816295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is\Documents\Bolen\PCB size\Louvre-pcb\Phoenicia\Funerary stela with painted portrait of man reclining with wife beside him, from Sidon, 2nd-1st c BC, tb092819576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
            <a:ext cx="9144000" cy="6172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Funerary stele with a man reclining beside his wife, from Sidon, circa 100 BC</a:t>
            </a:r>
          </a:p>
        </p:txBody>
      </p:sp>
      <p:sp>
        <p:nvSpPr>
          <p:cNvPr id="8" name="Text Placeholder 2"/>
          <p:cNvSpPr>
            <a:spLocks noGrp="1"/>
          </p:cNvSpPr>
          <p:nvPr>
            <p:ph type="body" sz="quarter" idx="12"/>
          </p:nvPr>
        </p:nvSpPr>
        <p:spPr/>
        <p:txBody>
          <a:bodyPr/>
          <a:lstStyle/>
          <a:p>
            <a:r>
              <a:rPr lang="en-US" dirty="0"/>
              <a:t>3:12</a:t>
            </a:r>
          </a:p>
        </p:txBody>
      </p:sp>
      <p:sp>
        <p:nvSpPr>
          <p:cNvPr id="9" name="Title 3"/>
          <p:cNvSpPr>
            <a:spLocks noGrp="1"/>
          </p:cNvSpPr>
          <p:nvPr>
            <p:ph type="title"/>
          </p:nvPr>
        </p:nvSpPr>
        <p:spPr/>
        <p:txBody>
          <a:bodyPr/>
          <a:lstStyle/>
          <a:p>
            <a:r>
              <a:rPr lang="en-US" dirty="0"/>
              <a:t>So will the Israelites of Samaria be rescued, like the corner of a bed or the cover of a couch</a:t>
            </a:r>
          </a:p>
        </p:txBody>
      </p:sp>
    </p:spTree>
    <p:extLst>
      <p:ext uri="{BB962C8B-B14F-4D97-AF65-F5344CB8AC3E}">
        <p14:creationId xmlns:p14="http://schemas.microsoft.com/office/powerpoint/2010/main" val="10427166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D9245-6D63-4D5A-C5A2-9E73A3BFB2BC}"/>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57CBA294-EF09-43BE-0057-C2163835EE8A}"/>
              </a:ext>
            </a:extLst>
          </p:cNvPr>
          <p:cNvGrpSpPr/>
          <p:nvPr/>
        </p:nvGrpSpPr>
        <p:grpSpPr>
          <a:xfrm>
            <a:off x="0" y="152400"/>
            <a:ext cx="9144000" cy="6553200"/>
            <a:chOff x="0" y="152400"/>
            <a:chExt cx="9144000" cy="6553200"/>
          </a:xfrm>
        </p:grpSpPr>
        <p:pic>
          <p:nvPicPr>
            <p:cNvPr id="6" name="Picture 5">
              <a:extLst>
                <a:ext uri="{FF2B5EF4-FFF2-40B4-BE49-F238E27FC236}">
                  <a16:creationId xmlns:a16="http://schemas.microsoft.com/office/drawing/2014/main" id="{B980302E-9F9E-5861-35FA-3E620F4AC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pic>
          <p:nvPicPr>
            <p:cNvPr id="9" name="Picture 8">
              <a:extLst>
                <a:ext uri="{FF2B5EF4-FFF2-40B4-BE49-F238E27FC236}">
                  <a16:creationId xmlns:a16="http://schemas.microsoft.com/office/drawing/2014/main" id="{9C880CFC-EBD4-83C5-27BC-487866294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64205"/>
              <a:ext cx="9144000" cy="685800"/>
            </a:xfrm>
            <a:prstGeom prst="rect">
              <a:avLst/>
            </a:prstGeom>
          </p:spPr>
        </p:pic>
      </p:grpSp>
      <p:sp>
        <p:nvSpPr>
          <p:cNvPr id="2" name="Text Placeholder 1">
            <a:extLst>
              <a:ext uri="{FF2B5EF4-FFF2-40B4-BE49-F238E27FC236}">
                <a16:creationId xmlns:a16="http://schemas.microsoft.com/office/drawing/2014/main" id="{261869C9-36BF-0026-2D45-95B1914F4F3F}"/>
              </a:ext>
            </a:extLst>
          </p:cNvPr>
          <p:cNvSpPr>
            <a:spLocks noGrp="1"/>
          </p:cNvSpPr>
          <p:nvPr>
            <p:ph type="body" sz="quarter" idx="10"/>
          </p:nvPr>
        </p:nvSpPr>
        <p:spPr/>
        <p:txBody>
          <a:bodyPr/>
          <a:lstStyle/>
          <a:p>
            <a:r>
              <a:rPr lang="en-US" i="1" dirty="0"/>
              <a:t>Skyphos</a:t>
            </a:r>
            <a:r>
              <a:rPr lang="en-US" dirty="0"/>
              <a:t> with a youth and a man in conversation, circa 450 BC</a:t>
            </a:r>
          </a:p>
        </p:txBody>
      </p:sp>
      <p:sp>
        <p:nvSpPr>
          <p:cNvPr id="3" name="Text Placeholder 2">
            <a:extLst>
              <a:ext uri="{FF2B5EF4-FFF2-40B4-BE49-F238E27FC236}">
                <a16:creationId xmlns:a16="http://schemas.microsoft.com/office/drawing/2014/main" id="{10602E65-0CD5-D00A-9D23-5A8DA71FD32F}"/>
              </a:ext>
            </a:extLst>
          </p:cNvPr>
          <p:cNvSpPr>
            <a:spLocks noGrp="1"/>
          </p:cNvSpPr>
          <p:nvPr>
            <p:ph type="body" sz="quarter" idx="12"/>
          </p:nvPr>
        </p:nvSpPr>
        <p:spPr/>
        <p:txBody>
          <a:bodyPr/>
          <a:lstStyle/>
          <a:p>
            <a:r>
              <a:rPr lang="en-US" dirty="0"/>
              <a:t>3:13</a:t>
            </a:r>
          </a:p>
        </p:txBody>
      </p:sp>
      <p:sp>
        <p:nvSpPr>
          <p:cNvPr id="4" name="Title 3">
            <a:extLst>
              <a:ext uri="{FF2B5EF4-FFF2-40B4-BE49-F238E27FC236}">
                <a16:creationId xmlns:a16="http://schemas.microsoft.com/office/drawing/2014/main" id="{085CD34F-FA1D-B4DA-697C-DF634D470906}"/>
              </a:ext>
            </a:extLst>
          </p:cNvPr>
          <p:cNvSpPr>
            <a:spLocks noGrp="1"/>
          </p:cNvSpPr>
          <p:nvPr>
            <p:ph type="title"/>
          </p:nvPr>
        </p:nvSpPr>
        <p:spPr/>
        <p:txBody>
          <a:bodyPr/>
          <a:lstStyle/>
          <a:p>
            <a:r>
              <a:rPr lang="en-US" dirty="0">
                <a:ea typeface="Calibri"/>
              </a:rPr>
              <a:t>Hear this and testify against the house of Jacob</a:t>
            </a:r>
            <a:endParaRPr lang="en-US" dirty="0"/>
          </a:p>
        </p:txBody>
      </p:sp>
    </p:spTree>
    <p:extLst>
      <p:ext uri="{BB962C8B-B14F-4D97-AF65-F5344CB8AC3E}">
        <p14:creationId xmlns:p14="http://schemas.microsoft.com/office/powerpoint/2010/main" val="814554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5DA933-4772-E834-A028-457300DFD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010"/>
            <a:ext cx="9144000" cy="6697980"/>
          </a:xfrm>
          <a:prstGeom prst="rect">
            <a:avLst/>
          </a:prstGeom>
        </p:spPr>
      </p:pic>
      <p:sp>
        <p:nvSpPr>
          <p:cNvPr id="2" name="Text Placeholder 1"/>
          <p:cNvSpPr>
            <a:spLocks noGrp="1"/>
          </p:cNvSpPr>
          <p:nvPr>
            <p:ph type="body" sz="quarter" idx="10"/>
          </p:nvPr>
        </p:nvSpPr>
        <p:spPr/>
        <p:txBody>
          <a:bodyPr/>
          <a:lstStyle/>
          <a:p>
            <a:r>
              <a:rPr lang="en-US" dirty="0"/>
              <a:t>Hebrew inscription mentioning “Yahweh of Armies,” 8th century BC</a:t>
            </a:r>
          </a:p>
        </p:txBody>
      </p:sp>
      <p:sp>
        <p:nvSpPr>
          <p:cNvPr id="3" name="Text Placeholder 2"/>
          <p:cNvSpPr>
            <a:spLocks noGrp="1"/>
          </p:cNvSpPr>
          <p:nvPr>
            <p:ph type="body" sz="quarter" idx="12"/>
          </p:nvPr>
        </p:nvSpPr>
        <p:spPr/>
        <p:txBody>
          <a:bodyPr/>
          <a:lstStyle/>
          <a:p>
            <a:r>
              <a:rPr lang="en-US" dirty="0"/>
              <a:t>3:13</a:t>
            </a:r>
          </a:p>
        </p:txBody>
      </p:sp>
      <p:sp>
        <p:nvSpPr>
          <p:cNvPr id="4" name="Title 3"/>
          <p:cNvSpPr>
            <a:spLocks noGrp="1"/>
          </p:cNvSpPr>
          <p:nvPr>
            <p:ph type="title"/>
          </p:nvPr>
        </p:nvSpPr>
        <p:spPr/>
        <p:txBody>
          <a:bodyPr/>
          <a:lstStyle/>
          <a:p>
            <a:r>
              <a:rPr lang="en-US" dirty="0"/>
              <a:t>Says the Lord Yahweh, the God of armies</a:t>
            </a:r>
          </a:p>
        </p:txBody>
      </p:sp>
    </p:spTree>
    <p:extLst>
      <p:ext uri="{BB962C8B-B14F-4D97-AF65-F5344CB8AC3E}">
        <p14:creationId xmlns:p14="http://schemas.microsoft.com/office/powerpoint/2010/main" val="33139286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7DD9791-D581-D4C8-2A0A-84AF69572B0E}"/>
              </a:ext>
            </a:extLst>
          </p:cNvPr>
          <p:cNvGrpSpPr/>
          <p:nvPr/>
        </p:nvGrpSpPr>
        <p:grpSpPr>
          <a:xfrm>
            <a:off x="0" y="80010"/>
            <a:ext cx="9144000" cy="6697980"/>
            <a:chOff x="0" y="80010"/>
            <a:chExt cx="9144000" cy="6697980"/>
          </a:xfrm>
        </p:grpSpPr>
        <p:pic>
          <p:nvPicPr>
            <p:cNvPr id="6" name="Picture 5">
              <a:extLst>
                <a:ext uri="{FF2B5EF4-FFF2-40B4-BE49-F238E27FC236}">
                  <a16:creationId xmlns:a16="http://schemas.microsoft.com/office/drawing/2014/main" id="{D54E3B1E-5090-9125-C488-BF6B0615A0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010"/>
              <a:ext cx="9144000" cy="6697980"/>
            </a:xfrm>
            <a:prstGeom prst="rect">
              <a:avLst/>
            </a:prstGeom>
          </p:spPr>
        </p:pic>
        <p:sp>
          <p:nvSpPr>
            <p:cNvPr id="5" name="Freeform 4"/>
            <p:cNvSpPr/>
            <p:nvPr/>
          </p:nvSpPr>
          <p:spPr>
            <a:xfrm>
              <a:off x="3666551" y="3472658"/>
              <a:ext cx="978477" cy="538162"/>
            </a:xfrm>
            <a:custGeom>
              <a:avLst/>
              <a:gdLst>
                <a:gd name="connsiteX0" fmla="*/ 0 w 1035050"/>
                <a:gd name="connsiteY0" fmla="*/ 0 h 552450"/>
                <a:gd name="connsiteX1" fmla="*/ 0 w 1035050"/>
                <a:gd name="connsiteY1" fmla="*/ 311150 h 552450"/>
                <a:gd name="connsiteX2" fmla="*/ 679450 w 1035050"/>
                <a:gd name="connsiteY2" fmla="*/ 171450 h 552450"/>
                <a:gd name="connsiteX3" fmla="*/ 266700 w 1035050"/>
                <a:gd name="connsiteY3" fmla="*/ 361950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0 w 1035050"/>
                <a:gd name="connsiteY1" fmla="*/ 311150 h 552450"/>
                <a:gd name="connsiteX2" fmla="*/ 679450 w 1035050"/>
                <a:gd name="connsiteY2" fmla="*/ 171450 h 552450"/>
                <a:gd name="connsiteX3" fmla="*/ 266700 w 1035050"/>
                <a:gd name="connsiteY3" fmla="*/ 361950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0 w 1035050"/>
                <a:gd name="connsiteY1" fmla="*/ 311150 h 552450"/>
                <a:gd name="connsiteX2" fmla="*/ 679450 w 1035050"/>
                <a:gd name="connsiteY2" fmla="*/ 171450 h 552450"/>
                <a:gd name="connsiteX3" fmla="*/ 266700 w 1035050"/>
                <a:gd name="connsiteY3" fmla="*/ 361950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0 w 1035050"/>
                <a:gd name="connsiteY1" fmla="*/ 311150 h 552450"/>
                <a:gd name="connsiteX2" fmla="*/ 679450 w 1035050"/>
                <a:gd name="connsiteY2" fmla="*/ 171450 h 552450"/>
                <a:gd name="connsiteX3" fmla="*/ 266700 w 1035050"/>
                <a:gd name="connsiteY3" fmla="*/ 361950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0 w 1035050"/>
                <a:gd name="connsiteY1" fmla="*/ 311150 h 552450"/>
                <a:gd name="connsiteX2" fmla="*/ 679450 w 1035050"/>
                <a:gd name="connsiteY2" fmla="*/ 171450 h 552450"/>
                <a:gd name="connsiteX3" fmla="*/ 271463 w 1035050"/>
                <a:gd name="connsiteY3" fmla="*/ 357187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9525 w 1035050"/>
                <a:gd name="connsiteY1" fmla="*/ 292100 h 552450"/>
                <a:gd name="connsiteX2" fmla="*/ 679450 w 1035050"/>
                <a:gd name="connsiteY2" fmla="*/ 171450 h 552450"/>
                <a:gd name="connsiteX3" fmla="*/ 271463 w 1035050"/>
                <a:gd name="connsiteY3" fmla="*/ 357187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9525 w 1035050"/>
                <a:gd name="connsiteY1" fmla="*/ 292100 h 552450"/>
                <a:gd name="connsiteX2" fmla="*/ 612775 w 1035050"/>
                <a:gd name="connsiteY2" fmla="*/ 171450 h 552450"/>
                <a:gd name="connsiteX3" fmla="*/ 271463 w 1035050"/>
                <a:gd name="connsiteY3" fmla="*/ 357187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9525 w 1035050"/>
                <a:gd name="connsiteY1" fmla="*/ 292100 h 552450"/>
                <a:gd name="connsiteX2" fmla="*/ 693737 w 1035050"/>
                <a:gd name="connsiteY2" fmla="*/ 166687 h 552450"/>
                <a:gd name="connsiteX3" fmla="*/ 271463 w 1035050"/>
                <a:gd name="connsiteY3" fmla="*/ 357187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9525 w 1035050"/>
                <a:gd name="connsiteY1" fmla="*/ 292100 h 552450"/>
                <a:gd name="connsiteX2" fmla="*/ 693737 w 1035050"/>
                <a:gd name="connsiteY2" fmla="*/ 166687 h 552450"/>
                <a:gd name="connsiteX3" fmla="*/ 271463 w 1035050"/>
                <a:gd name="connsiteY3" fmla="*/ 357187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0 w 1035050"/>
                <a:gd name="connsiteY0" fmla="*/ 0 h 552450"/>
                <a:gd name="connsiteX1" fmla="*/ 47625 w 1035050"/>
                <a:gd name="connsiteY1" fmla="*/ 315912 h 552450"/>
                <a:gd name="connsiteX2" fmla="*/ 693737 w 1035050"/>
                <a:gd name="connsiteY2" fmla="*/ 166687 h 552450"/>
                <a:gd name="connsiteX3" fmla="*/ 271463 w 1035050"/>
                <a:gd name="connsiteY3" fmla="*/ 357187 h 552450"/>
                <a:gd name="connsiteX4" fmla="*/ 958850 w 1035050"/>
                <a:gd name="connsiteY4" fmla="*/ 273050 h 552450"/>
                <a:gd name="connsiteX5" fmla="*/ 1035050 w 1035050"/>
                <a:gd name="connsiteY5" fmla="*/ 171450 h 552450"/>
                <a:gd name="connsiteX6" fmla="*/ 971550 w 1035050"/>
                <a:gd name="connsiteY6" fmla="*/ 273050 h 552450"/>
                <a:gd name="connsiteX7" fmla="*/ 381000 w 1035050"/>
                <a:gd name="connsiteY7" fmla="*/ 552450 h 552450"/>
                <a:gd name="connsiteX0" fmla="*/ 19326 w 987701"/>
                <a:gd name="connsiteY0" fmla="*/ 0 h 523875"/>
                <a:gd name="connsiteX1" fmla="*/ 276 w 987701"/>
                <a:gd name="connsiteY1" fmla="*/ 287337 h 523875"/>
                <a:gd name="connsiteX2" fmla="*/ 646388 w 987701"/>
                <a:gd name="connsiteY2" fmla="*/ 138112 h 523875"/>
                <a:gd name="connsiteX3" fmla="*/ 224114 w 987701"/>
                <a:gd name="connsiteY3" fmla="*/ 328612 h 523875"/>
                <a:gd name="connsiteX4" fmla="*/ 911501 w 987701"/>
                <a:gd name="connsiteY4" fmla="*/ 244475 h 523875"/>
                <a:gd name="connsiteX5" fmla="*/ 987701 w 987701"/>
                <a:gd name="connsiteY5" fmla="*/ 142875 h 523875"/>
                <a:gd name="connsiteX6" fmla="*/ 924201 w 987701"/>
                <a:gd name="connsiteY6" fmla="*/ 244475 h 523875"/>
                <a:gd name="connsiteX7" fmla="*/ 333651 w 987701"/>
                <a:gd name="connsiteY7" fmla="*/ 523875 h 523875"/>
                <a:gd name="connsiteX0" fmla="*/ 14621 w 987758"/>
                <a:gd name="connsiteY0" fmla="*/ 0 h 542925"/>
                <a:gd name="connsiteX1" fmla="*/ 333 w 987758"/>
                <a:gd name="connsiteY1" fmla="*/ 306387 h 542925"/>
                <a:gd name="connsiteX2" fmla="*/ 646445 w 987758"/>
                <a:gd name="connsiteY2" fmla="*/ 157162 h 542925"/>
                <a:gd name="connsiteX3" fmla="*/ 224171 w 987758"/>
                <a:gd name="connsiteY3" fmla="*/ 347662 h 542925"/>
                <a:gd name="connsiteX4" fmla="*/ 911558 w 987758"/>
                <a:gd name="connsiteY4" fmla="*/ 263525 h 542925"/>
                <a:gd name="connsiteX5" fmla="*/ 987758 w 987758"/>
                <a:gd name="connsiteY5" fmla="*/ 161925 h 542925"/>
                <a:gd name="connsiteX6" fmla="*/ 924258 w 987758"/>
                <a:gd name="connsiteY6" fmla="*/ 263525 h 542925"/>
                <a:gd name="connsiteX7" fmla="*/ 333708 w 987758"/>
                <a:gd name="connsiteY7" fmla="*/ 542925 h 542925"/>
                <a:gd name="connsiteX0" fmla="*/ 5340 w 978477"/>
                <a:gd name="connsiteY0" fmla="*/ 0 h 542925"/>
                <a:gd name="connsiteX1" fmla="*/ 577 w 978477"/>
                <a:gd name="connsiteY1" fmla="*/ 306387 h 542925"/>
                <a:gd name="connsiteX2" fmla="*/ 637164 w 978477"/>
                <a:gd name="connsiteY2" fmla="*/ 157162 h 542925"/>
                <a:gd name="connsiteX3" fmla="*/ 214890 w 978477"/>
                <a:gd name="connsiteY3" fmla="*/ 347662 h 542925"/>
                <a:gd name="connsiteX4" fmla="*/ 902277 w 978477"/>
                <a:gd name="connsiteY4" fmla="*/ 263525 h 542925"/>
                <a:gd name="connsiteX5" fmla="*/ 978477 w 978477"/>
                <a:gd name="connsiteY5" fmla="*/ 161925 h 542925"/>
                <a:gd name="connsiteX6" fmla="*/ 914977 w 978477"/>
                <a:gd name="connsiteY6" fmla="*/ 263525 h 542925"/>
                <a:gd name="connsiteX7" fmla="*/ 324427 w 978477"/>
                <a:gd name="connsiteY7" fmla="*/ 542925 h 542925"/>
                <a:gd name="connsiteX0" fmla="*/ 5340 w 978477"/>
                <a:gd name="connsiteY0" fmla="*/ 0 h 542925"/>
                <a:gd name="connsiteX1" fmla="*/ 577 w 978477"/>
                <a:gd name="connsiteY1" fmla="*/ 306387 h 542925"/>
                <a:gd name="connsiteX2" fmla="*/ 637164 w 978477"/>
                <a:gd name="connsiteY2" fmla="*/ 157162 h 542925"/>
                <a:gd name="connsiteX3" fmla="*/ 248227 w 978477"/>
                <a:gd name="connsiteY3" fmla="*/ 352425 h 542925"/>
                <a:gd name="connsiteX4" fmla="*/ 902277 w 978477"/>
                <a:gd name="connsiteY4" fmla="*/ 263525 h 542925"/>
                <a:gd name="connsiteX5" fmla="*/ 978477 w 978477"/>
                <a:gd name="connsiteY5" fmla="*/ 161925 h 542925"/>
                <a:gd name="connsiteX6" fmla="*/ 914977 w 978477"/>
                <a:gd name="connsiteY6" fmla="*/ 263525 h 542925"/>
                <a:gd name="connsiteX7" fmla="*/ 324427 w 978477"/>
                <a:gd name="connsiteY7" fmla="*/ 542925 h 542925"/>
                <a:gd name="connsiteX0" fmla="*/ 5340 w 978477"/>
                <a:gd name="connsiteY0" fmla="*/ 0 h 538162"/>
                <a:gd name="connsiteX1" fmla="*/ 577 w 978477"/>
                <a:gd name="connsiteY1" fmla="*/ 306387 h 538162"/>
                <a:gd name="connsiteX2" fmla="*/ 637164 w 978477"/>
                <a:gd name="connsiteY2" fmla="*/ 157162 h 538162"/>
                <a:gd name="connsiteX3" fmla="*/ 248227 w 978477"/>
                <a:gd name="connsiteY3" fmla="*/ 352425 h 538162"/>
                <a:gd name="connsiteX4" fmla="*/ 902277 w 978477"/>
                <a:gd name="connsiteY4" fmla="*/ 263525 h 538162"/>
                <a:gd name="connsiteX5" fmla="*/ 978477 w 978477"/>
                <a:gd name="connsiteY5" fmla="*/ 161925 h 538162"/>
                <a:gd name="connsiteX6" fmla="*/ 914977 w 978477"/>
                <a:gd name="connsiteY6" fmla="*/ 263525 h 538162"/>
                <a:gd name="connsiteX7" fmla="*/ 362527 w 978477"/>
                <a:gd name="connsiteY7" fmla="*/ 538162 h 53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477" h="538162">
                  <a:moveTo>
                    <a:pt x="5340" y="0"/>
                  </a:moveTo>
                  <a:cubicBezTo>
                    <a:pt x="8515" y="97367"/>
                    <a:pt x="-2598" y="209020"/>
                    <a:pt x="577" y="306387"/>
                  </a:cubicBezTo>
                  <a:cubicBezTo>
                    <a:pt x="373904" y="200289"/>
                    <a:pt x="409093" y="198966"/>
                    <a:pt x="637164" y="157162"/>
                  </a:cubicBezTo>
                  <a:lnTo>
                    <a:pt x="248227" y="352425"/>
                  </a:lnTo>
                  <a:lnTo>
                    <a:pt x="902277" y="263525"/>
                  </a:lnTo>
                  <a:cubicBezTo>
                    <a:pt x="927677" y="229658"/>
                    <a:pt x="957840" y="229129"/>
                    <a:pt x="978477" y="161925"/>
                  </a:cubicBezTo>
                  <a:cubicBezTo>
                    <a:pt x="957310" y="210080"/>
                    <a:pt x="936144" y="229658"/>
                    <a:pt x="914977" y="263525"/>
                  </a:cubicBezTo>
                  <a:cubicBezTo>
                    <a:pt x="718127" y="356658"/>
                    <a:pt x="630815" y="440266"/>
                    <a:pt x="362527" y="538162"/>
                  </a:cubicBezTo>
                </a:path>
              </a:pathLst>
            </a:custGeom>
            <a:noFill/>
            <a:ln w="5080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2066926" y="3442496"/>
              <a:ext cx="1371600" cy="1116012"/>
            </a:xfrm>
            <a:custGeom>
              <a:avLst/>
              <a:gdLst>
                <a:gd name="connsiteX0" fmla="*/ 1282700 w 1371600"/>
                <a:gd name="connsiteY0" fmla="*/ 323850 h 1187450"/>
                <a:gd name="connsiteX1" fmla="*/ 81280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282700 w 1371600"/>
                <a:gd name="connsiteY0" fmla="*/ 323850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282700 w 1371600"/>
                <a:gd name="connsiteY0" fmla="*/ 323850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282700 w 1371600"/>
                <a:gd name="connsiteY0" fmla="*/ 323850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54137 w 1371600"/>
                <a:gd name="connsiteY0" fmla="*/ 319087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39750 w 1371600"/>
                <a:gd name="connsiteY6" fmla="*/ 1054100 h 1187450"/>
                <a:gd name="connsiteX7" fmla="*/ 0 w 1371600"/>
                <a:gd name="connsiteY7" fmla="*/ 1187450 h 1187450"/>
                <a:gd name="connsiteX0" fmla="*/ 1335087 w 1371600"/>
                <a:gd name="connsiteY0" fmla="*/ 333374 h 1187450"/>
                <a:gd name="connsiteX1" fmla="*/ 79375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44513 w 1371600"/>
                <a:gd name="connsiteY6" fmla="*/ 1082675 h 1187450"/>
                <a:gd name="connsiteX7" fmla="*/ 0 w 1371600"/>
                <a:gd name="connsiteY7" fmla="*/ 1187450 h 1187450"/>
                <a:gd name="connsiteX0" fmla="*/ 1335087 w 1371600"/>
                <a:gd name="connsiteY0" fmla="*/ 333374 h 1187450"/>
                <a:gd name="connsiteX1" fmla="*/ 850900 w 1371600"/>
                <a:gd name="connsiteY1" fmla="*/ 425450 h 1187450"/>
                <a:gd name="connsiteX2" fmla="*/ 1352550 w 1371600"/>
                <a:gd name="connsiteY2" fmla="*/ 0 h 1187450"/>
                <a:gd name="connsiteX3" fmla="*/ 1371600 w 1371600"/>
                <a:gd name="connsiteY3" fmla="*/ 336550 h 1187450"/>
                <a:gd name="connsiteX4" fmla="*/ 1250950 w 1371600"/>
                <a:gd name="connsiteY4" fmla="*/ 927100 h 1187450"/>
                <a:gd name="connsiteX5" fmla="*/ 812800 w 1371600"/>
                <a:gd name="connsiteY5" fmla="*/ 1041400 h 1187450"/>
                <a:gd name="connsiteX6" fmla="*/ 544513 w 1371600"/>
                <a:gd name="connsiteY6" fmla="*/ 1082675 h 1187450"/>
                <a:gd name="connsiteX7" fmla="*/ 0 w 1371600"/>
                <a:gd name="connsiteY7" fmla="*/ 1187450 h 1187450"/>
                <a:gd name="connsiteX0" fmla="*/ 1335087 w 1371600"/>
                <a:gd name="connsiteY0" fmla="*/ 285749 h 1139825"/>
                <a:gd name="connsiteX1" fmla="*/ 850900 w 1371600"/>
                <a:gd name="connsiteY1" fmla="*/ 377825 h 1139825"/>
                <a:gd name="connsiteX2" fmla="*/ 1366837 w 1371600"/>
                <a:gd name="connsiteY2" fmla="*/ 0 h 1139825"/>
                <a:gd name="connsiteX3" fmla="*/ 1371600 w 1371600"/>
                <a:gd name="connsiteY3" fmla="*/ 288925 h 1139825"/>
                <a:gd name="connsiteX4" fmla="*/ 1250950 w 1371600"/>
                <a:gd name="connsiteY4" fmla="*/ 879475 h 1139825"/>
                <a:gd name="connsiteX5" fmla="*/ 812800 w 1371600"/>
                <a:gd name="connsiteY5" fmla="*/ 993775 h 1139825"/>
                <a:gd name="connsiteX6" fmla="*/ 544513 w 1371600"/>
                <a:gd name="connsiteY6" fmla="*/ 1035050 h 1139825"/>
                <a:gd name="connsiteX7" fmla="*/ 0 w 1371600"/>
                <a:gd name="connsiteY7" fmla="*/ 1139825 h 1139825"/>
                <a:gd name="connsiteX0" fmla="*/ 1335087 w 1371600"/>
                <a:gd name="connsiteY0" fmla="*/ 261936 h 1116012"/>
                <a:gd name="connsiteX1" fmla="*/ 850900 w 1371600"/>
                <a:gd name="connsiteY1" fmla="*/ 354012 h 1116012"/>
                <a:gd name="connsiteX2" fmla="*/ 1366837 w 1371600"/>
                <a:gd name="connsiteY2" fmla="*/ 0 h 1116012"/>
                <a:gd name="connsiteX3" fmla="*/ 1371600 w 1371600"/>
                <a:gd name="connsiteY3" fmla="*/ 265112 h 1116012"/>
                <a:gd name="connsiteX4" fmla="*/ 1250950 w 1371600"/>
                <a:gd name="connsiteY4" fmla="*/ 855662 h 1116012"/>
                <a:gd name="connsiteX5" fmla="*/ 812800 w 1371600"/>
                <a:gd name="connsiteY5" fmla="*/ 969962 h 1116012"/>
                <a:gd name="connsiteX6" fmla="*/ 544513 w 1371600"/>
                <a:gd name="connsiteY6" fmla="*/ 1011237 h 1116012"/>
                <a:gd name="connsiteX7" fmla="*/ 0 w 1371600"/>
                <a:gd name="connsiteY7" fmla="*/ 1116012 h 111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600" h="1116012">
                  <a:moveTo>
                    <a:pt x="1335087" y="261936"/>
                  </a:moveTo>
                  <a:cubicBezTo>
                    <a:pt x="1154641" y="292628"/>
                    <a:pt x="1031346" y="323320"/>
                    <a:pt x="850900" y="354012"/>
                  </a:cubicBezTo>
                  <a:cubicBezTo>
                    <a:pt x="1046692" y="159808"/>
                    <a:pt x="1194857" y="89429"/>
                    <a:pt x="1366837" y="0"/>
                  </a:cubicBezTo>
                  <a:cubicBezTo>
                    <a:pt x="1368425" y="96308"/>
                    <a:pt x="1370012" y="168804"/>
                    <a:pt x="1371600" y="265112"/>
                  </a:cubicBezTo>
                  <a:lnTo>
                    <a:pt x="1250950" y="855662"/>
                  </a:lnTo>
                  <a:cubicBezTo>
                    <a:pt x="1191154" y="877888"/>
                    <a:pt x="930539" y="944033"/>
                    <a:pt x="812800" y="969962"/>
                  </a:cubicBezTo>
                  <a:cubicBezTo>
                    <a:pt x="695061" y="995891"/>
                    <a:pt x="678132" y="997275"/>
                    <a:pt x="544513" y="1011237"/>
                  </a:cubicBezTo>
                  <a:cubicBezTo>
                    <a:pt x="360190" y="1030497"/>
                    <a:pt x="179917" y="1071562"/>
                    <a:pt x="0" y="1116012"/>
                  </a:cubicBezTo>
                </a:path>
              </a:pathLst>
            </a:custGeom>
            <a:noFill/>
            <a:ln w="5080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2316161" y="3377407"/>
              <a:ext cx="641350" cy="1473200"/>
            </a:xfrm>
            <a:custGeom>
              <a:avLst/>
              <a:gdLst>
                <a:gd name="connsiteX0" fmla="*/ 546100 w 641350"/>
                <a:gd name="connsiteY0" fmla="*/ 0 h 1473200"/>
                <a:gd name="connsiteX1" fmla="*/ 0 w 641350"/>
                <a:gd name="connsiteY1" fmla="*/ 355600 h 1473200"/>
                <a:gd name="connsiteX2" fmla="*/ 641350 w 641350"/>
                <a:gd name="connsiteY2" fmla="*/ 146050 h 1473200"/>
                <a:gd name="connsiteX3" fmla="*/ 241300 w 641350"/>
                <a:gd name="connsiteY3" fmla="*/ 273050 h 1473200"/>
                <a:gd name="connsiteX4" fmla="*/ 139700 w 641350"/>
                <a:gd name="connsiteY4" fmla="*/ 19050 h 1473200"/>
                <a:gd name="connsiteX5" fmla="*/ 311150 w 641350"/>
                <a:gd name="connsiteY5" fmla="*/ 444500 h 1473200"/>
                <a:gd name="connsiteX6" fmla="*/ 400050 w 641350"/>
                <a:gd name="connsiteY6" fmla="*/ 971550 h 1473200"/>
                <a:gd name="connsiteX7" fmla="*/ 571500 w 641350"/>
                <a:gd name="connsiteY7" fmla="*/ 1473200 h 1473200"/>
                <a:gd name="connsiteX0" fmla="*/ 546100 w 641350"/>
                <a:gd name="connsiteY0" fmla="*/ 0 h 1473200"/>
                <a:gd name="connsiteX1" fmla="*/ 0 w 641350"/>
                <a:gd name="connsiteY1" fmla="*/ 355600 h 1473200"/>
                <a:gd name="connsiteX2" fmla="*/ 641350 w 641350"/>
                <a:gd name="connsiteY2" fmla="*/ 146050 h 1473200"/>
                <a:gd name="connsiteX3" fmla="*/ 241300 w 641350"/>
                <a:gd name="connsiteY3" fmla="*/ 273050 h 1473200"/>
                <a:gd name="connsiteX4" fmla="*/ 139700 w 641350"/>
                <a:gd name="connsiteY4" fmla="*/ 19050 h 1473200"/>
                <a:gd name="connsiteX5" fmla="*/ 311150 w 641350"/>
                <a:gd name="connsiteY5" fmla="*/ 444500 h 1473200"/>
                <a:gd name="connsiteX6" fmla="*/ 400050 w 641350"/>
                <a:gd name="connsiteY6" fmla="*/ 971550 h 1473200"/>
                <a:gd name="connsiteX7" fmla="*/ 571500 w 641350"/>
                <a:gd name="connsiteY7" fmla="*/ 1473200 h 1473200"/>
                <a:gd name="connsiteX0" fmla="*/ 546100 w 641350"/>
                <a:gd name="connsiteY0" fmla="*/ 0 h 1473200"/>
                <a:gd name="connsiteX1" fmla="*/ 0 w 641350"/>
                <a:gd name="connsiteY1" fmla="*/ 355600 h 1473200"/>
                <a:gd name="connsiteX2" fmla="*/ 641350 w 641350"/>
                <a:gd name="connsiteY2" fmla="*/ 146050 h 1473200"/>
                <a:gd name="connsiteX3" fmla="*/ 241300 w 641350"/>
                <a:gd name="connsiteY3" fmla="*/ 273050 h 1473200"/>
                <a:gd name="connsiteX4" fmla="*/ 139700 w 641350"/>
                <a:gd name="connsiteY4" fmla="*/ 19050 h 1473200"/>
                <a:gd name="connsiteX5" fmla="*/ 311150 w 641350"/>
                <a:gd name="connsiteY5" fmla="*/ 444500 h 1473200"/>
                <a:gd name="connsiteX6" fmla="*/ 400050 w 641350"/>
                <a:gd name="connsiteY6" fmla="*/ 971550 h 1473200"/>
                <a:gd name="connsiteX7" fmla="*/ 571500 w 641350"/>
                <a:gd name="connsiteY7" fmla="*/ 1473200 h 1473200"/>
                <a:gd name="connsiteX0" fmla="*/ 546100 w 641350"/>
                <a:gd name="connsiteY0" fmla="*/ 0 h 1473200"/>
                <a:gd name="connsiteX1" fmla="*/ 0 w 641350"/>
                <a:gd name="connsiteY1" fmla="*/ 355600 h 1473200"/>
                <a:gd name="connsiteX2" fmla="*/ 641350 w 641350"/>
                <a:gd name="connsiteY2" fmla="*/ 146050 h 1473200"/>
                <a:gd name="connsiteX3" fmla="*/ 241300 w 641350"/>
                <a:gd name="connsiteY3" fmla="*/ 273050 h 1473200"/>
                <a:gd name="connsiteX4" fmla="*/ 139700 w 641350"/>
                <a:gd name="connsiteY4" fmla="*/ 19050 h 1473200"/>
                <a:gd name="connsiteX5" fmla="*/ 311150 w 641350"/>
                <a:gd name="connsiteY5" fmla="*/ 444500 h 1473200"/>
                <a:gd name="connsiteX6" fmla="*/ 400050 w 641350"/>
                <a:gd name="connsiteY6" fmla="*/ 971550 h 1473200"/>
                <a:gd name="connsiteX7" fmla="*/ 571500 w 641350"/>
                <a:gd name="connsiteY7" fmla="*/ 1473200 h 1473200"/>
                <a:gd name="connsiteX0" fmla="*/ 546100 w 641350"/>
                <a:gd name="connsiteY0" fmla="*/ 0 h 1473200"/>
                <a:gd name="connsiteX1" fmla="*/ 0 w 641350"/>
                <a:gd name="connsiteY1" fmla="*/ 355600 h 1473200"/>
                <a:gd name="connsiteX2" fmla="*/ 641350 w 641350"/>
                <a:gd name="connsiteY2" fmla="*/ 146050 h 1473200"/>
                <a:gd name="connsiteX3" fmla="*/ 241300 w 641350"/>
                <a:gd name="connsiteY3" fmla="*/ 273050 h 1473200"/>
                <a:gd name="connsiteX4" fmla="*/ 139700 w 641350"/>
                <a:gd name="connsiteY4" fmla="*/ 19050 h 1473200"/>
                <a:gd name="connsiteX5" fmla="*/ 311150 w 641350"/>
                <a:gd name="connsiteY5" fmla="*/ 444500 h 1473200"/>
                <a:gd name="connsiteX6" fmla="*/ 400050 w 641350"/>
                <a:gd name="connsiteY6" fmla="*/ 971550 h 1473200"/>
                <a:gd name="connsiteX7" fmla="*/ 571500 w 641350"/>
                <a:gd name="connsiteY7" fmla="*/ 1473200 h 147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350" h="1473200">
                  <a:moveTo>
                    <a:pt x="546100" y="0"/>
                  </a:moveTo>
                  <a:lnTo>
                    <a:pt x="0" y="355600"/>
                  </a:lnTo>
                  <a:lnTo>
                    <a:pt x="641350" y="146050"/>
                  </a:lnTo>
                  <a:lnTo>
                    <a:pt x="241300" y="273050"/>
                  </a:lnTo>
                  <a:lnTo>
                    <a:pt x="139700" y="19050"/>
                  </a:lnTo>
                  <a:cubicBezTo>
                    <a:pt x="151342" y="47625"/>
                    <a:pt x="267758" y="285750"/>
                    <a:pt x="311150" y="444500"/>
                  </a:cubicBezTo>
                  <a:cubicBezTo>
                    <a:pt x="354542" y="603250"/>
                    <a:pt x="357141" y="799435"/>
                    <a:pt x="400050" y="971550"/>
                  </a:cubicBezTo>
                  <a:cubicBezTo>
                    <a:pt x="442797" y="1143015"/>
                    <a:pt x="514350" y="1305983"/>
                    <a:pt x="571500" y="1473200"/>
                  </a:cubicBezTo>
                </a:path>
              </a:pathLst>
            </a:custGeom>
            <a:noFill/>
            <a:ln w="5080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1528755" y="3474244"/>
              <a:ext cx="984250" cy="654050"/>
            </a:xfrm>
            <a:custGeom>
              <a:avLst/>
              <a:gdLst>
                <a:gd name="connsiteX0" fmla="*/ 781050 w 984250"/>
                <a:gd name="connsiteY0" fmla="*/ 0 h 654050"/>
                <a:gd name="connsiteX1" fmla="*/ 508000 w 984250"/>
                <a:gd name="connsiteY1" fmla="*/ 177800 h 654050"/>
                <a:gd name="connsiteX2" fmla="*/ 984250 w 984250"/>
                <a:gd name="connsiteY2" fmla="*/ 501650 h 654050"/>
                <a:gd name="connsiteX3" fmla="*/ 323850 w 984250"/>
                <a:gd name="connsiteY3" fmla="*/ 38100 h 654050"/>
                <a:gd name="connsiteX4" fmla="*/ 508000 w 984250"/>
                <a:gd name="connsiteY4" fmla="*/ 165100 h 654050"/>
                <a:gd name="connsiteX5" fmla="*/ 209550 w 984250"/>
                <a:gd name="connsiteY5" fmla="*/ 342900 h 654050"/>
                <a:gd name="connsiteX6" fmla="*/ 0 w 984250"/>
                <a:gd name="connsiteY6" fmla="*/ 654050 h 654050"/>
                <a:gd name="connsiteX0" fmla="*/ 781050 w 984250"/>
                <a:gd name="connsiteY0" fmla="*/ 0 h 654050"/>
                <a:gd name="connsiteX1" fmla="*/ 508000 w 984250"/>
                <a:gd name="connsiteY1" fmla="*/ 177800 h 654050"/>
                <a:gd name="connsiteX2" fmla="*/ 984250 w 984250"/>
                <a:gd name="connsiteY2" fmla="*/ 501650 h 654050"/>
                <a:gd name="connsiteX3" fmla="*/ 323850 w 984250"/>
                <a:gd name="connsiteY3" fmla="*/ 38100 h 654050"/>
                <a:gd name="connsiteX4" fmla="*/ 508000 w 984250"/>
                <a:gd name="connsiteY4" fmla="*/ 165100 h 654050"/>
                <a:gd name="connsiteX5" fmla="*/ 209550 w 984250"/>
                <a:gd name="connsiteY5" fmla="*/ 342900 h 654050"/>
                <a:gd name="connsiteX6" fmla="*/ 0 w 984250"/>
                <a:gd name="connsiteY6" fmla="*/ 654050 h 654050"/>
                <a:gd name="connsiteX0" fmla="*/ 781050 w 984250"/>
                <a:gd name="connsiteY0" fmla="*/ 0 h 654050"/>
                <a:gd name="connsiteX1" fmla="*/ 508000 w 984250"/>
                <a:gd name="connsiteY1" fmla="*/ 177800 h 654050"/>
                <a:gd name="connsiteX2" fmla="*/ 984250 w 984250"/>
                <a:gd name="connsiteY2" fmla="*/ 501650 h 654050"/>
                <a:gd name="connsiteX3" fmla="*/ 323850 w 984250"/>
                <a:gd name="connsiteY3" fmla="*/ 38100 h 654050"/>
                <a:gd name="connsiteX4" fmla="*/ 508000 w 984250"/>
                <a:gd name="connsiteY4" fmla="*/ 165100 h 654050"/>
                <a:gd name="connsiteX5" fmla="*/ 209550 w 984250"/>
                <a:gd name="connsiteY5" fmla="*/ 342900 h 654050"/>
                <a:gd name="connsiteX6" fmla="*/ 0 w 984250"/>
                <a:gd name="connsiteY6" fmla="*/ 654050 h 654050"/>
                <a:gd name="connsiteX0" fmla="*/ 781050 w 984250"/>
                <a:gd name="connsiteY0" fmla="*/ 0 h 654050"/>
                <a:gd name="connsiteX1" fmla="*/ 508000 w 984250"/>
                <a:gd name="connsiteY1" fmla="*/ 177800 h 654050"/>
                <a:gd name="connsiteX2" fmla="*/ 984250 w 984250"/>
                <a:gd name="connsiteY2" fmla="*/ 501650 h 654050"/>
                <a:gd name="connsiteX3" fmla="*/ 323850 w 984250"/>
                <a:gd name="connsiteY3" fmla="*/ 38100 h 654050"/>
                <a:gd name="connsiteX4" fmla="*/ 508000 w 984250"/>
                <a:gd name="connsiteY4" fmla="*/ 165100 h 654050"/>
                <a:gd name="connsiteX5" fmla="*/ 209550 w 984250"/>
                <a:gd name="connsiteY5" fmla="*/ 342900 h 654050"/>
                <a:gd name="connsiteX6" fmla="*/ 0 w 984250"/>
                <a:gd name="connsiteY6" fmla="*/ 654050 h 65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250" h="654050">
                  <a:moveTo>
                    <a:pt x="781050" y="0"/>
                  </a:moveTo>
                  <a:lnTo>
                    <a:pt x="508000" y="177800"/>
                  </a:lnTo>
                  <a:lnTo>
                    <a:pt x="984250" y="501650"/>
                  </a:lnTo>
                  <a:lnTo>
                    <a:pt x="323850" y="38100"/>
                  </a:lnTo>
                  <a:lnTo>
                    <a:pt x="508000" y="165100"/>
                  </a:lnTo>
                  <a:cubicBezTo>
                    <a:pt x="488950" y="215900"/>
                    <a:pt x="256157" y="304320"/>
                    <a:pt x="209550" y="342900"/>
                  </a:cubicBezTo>
                  <a:cubicBezTo>
                    <a:pt x="147680" y="394114"/>
                    <a:pt x="69850" y="550333"/>
                    <a:pt x="0" y="654050"/>
                  </a:cubicBezTo>
                </a:path>
              </a:pathLst>
            </a:custGeom>
            <a:noFill/>
            <a:ln w="5080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p:nvGrpSpPr>
          <p:grpSpPr>
            <a:xfrm>
              <a:off x="4765040" y="2971800"/>
              <a:ext cx="2915920" cy="1943894"/>
              <a:chOff x="4765040" y="3002756"/>
              <a:chExt cx="2915920" cy="1943894"/>
            </a:xfrm>
          </p:grpSpPr>
          <p:sp>
            <p:nvSpPr>
              <p:cNvPr id="23" name="Freeform 22"/>
              <p:cNvSpPr/>
              <p:nvPr/>
            </p:nvSpPr>
            <p:spPr>
              <a:xfrm>
                <a:off x="6918960" y="3048000"/>
                <a:ext cx="762000" cy="499984"/>
              </a:xfrm>
              <a:custGeom>
                <a:avLst/>
                <a:gdLst>
                  <a:gd name="connsiteX0" fmla="*/ 0 w 762000"/>
                  <a:gd name="connsiteY0" fmla="*/ 251460 h 518160"/>
                  <a:gd name="connsiteX1" fmla="*/ 472440 w 762000"/>
                  <a:gd name="connsiteY1" fmla="*/ 0 h 518160"/>
                  <a:gd name="connsiteX2" fmla="*/ 373380 w 762000"/>
                  <a:gd name="connsiteY2" fmla="*/ 281940 h 518160"/>
                  <a:gd name="connsiteX3" fmla="*/ 53340 w 762000"/>
                  <a:gd name="connsiteY3" fmla="*/ 358140 h 518160"/>
                  <a:gd name="connsiteX4" fmla="*/ 373380 w 762000"/>
                  <a:gd name="connsiteY4" fmla="*/ 281940 h 518160"/>
                  <a:gd name="connsiteX5" fmla="*/ 358140 w 762000"/>
                  <a:gd name="connsiteY5" fmla="*/ 518160 h 518160"/>
                  <a:gd name="connsiteX6" fmla="*/ 762000 w 762000"/>
                  <a:gd name="connsiteY6" fmla="*/ 320040 h 518160"/>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3380 w 762000"/>
                  <a:gd name="connsiteY4" fmla="*/ 281940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66237 w 762000"/>
                  <a:gd name="connsiteY4" fmla="*/ 267652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66237 w 762000"/>
                  <a:gd name="connsiteY4" fmla="*/ 267652 h 518926"/>
                  <a:gd name="connsiteX5" fmla="*/ 358140 w 762000"/>
                  <a:gd name="connsiteY5" fmla="*/ 518160 h 518926"/>
                  <a:gd name="connsiteX6" fmla="*/ 762000 w 762000"/>
                  <a:gd name="connsiteY6" fmla="*/ 320040 h 518926"/>
                  <a:gd name="connsiteX0" fmla="*/ 0 w 762000"/>
                  <a:gd name="connsiteY0" fmla="*/ 251460 h 518926"/>
                  <a:gd name="connsiteX1" fmla="*/ 472440 w 762000"/>
                  <a:gd name="connsiteY1" fmla="*/ 0 h 518926"/>
                  <a:gd name="connsiteX2" fmla="*/ 373380 w 762000"/>
                  <a:gd name="connsiteY2" fmla="*/ 281940 h 518926"/>
                  <a:gd name="connsiteX3" fmla="*/ 53340 w 762000"/>
                  <a:gd name="connsiteY3" fmla="*/ 358140 h 518926"/>
                  <a:gd name="connsiteX4" fmla="*/ 371000 w 762000"/>
                  <a:gd name="connsiteY4" fmla="*/ 281940 h 518926"/>
                  <a:gd name="connsiteX5" fmla="*/ 358140 w 762000"/>
                  <a:gd name="connsiteY5" fmla="*/ 518160 h 518926"/>
                  <a:gd name="connsiteX6" fmla="*/ 762000 w 762000"/>
                  <a:gd name="connsiteY6" fmla="*/ 320040 h 518926"/>
                  <a:gd name="connsiteX0" fmla="*/ 0 w 762000"/>
                  <a:gd name="connsiteY0" fmla="*/ 251460 h 485798"/>
                  <a:gd name="connsiteX1" fmla="*/ 472440 w 762000"/>
                  <a:gd name="connsiteY1" fmla="*/ 0 h 485798"/>
                  <a:gd name="connsiteX2" fmla="*/ 373380 w 762000"/>
                  <a:gd name="connsiteY2" fmla="*/ 281940 h 485798"/>
                  <a:gd name="connsiteX3" fmla="*/ 53340 w 762000"/>
                  <a:gd name="connsiteY3" fmla="*/ 358140 h 485798"/>
                  <a:gd name="connsiteX4" fmla="*/ 371000 w 762000"/>
                  <a:gd name="connsiteY4" fmla="*/ 281940 h 485798"/>
                  <a:gd name="connsiteX5" fmla="*/ 362902 w 762000"/>
                  <a:gd name="connsiteY5" fmla="*/ 484823 h 485798"/>
                  <a:gd name="connsiteX6" fmla="*/ 762000 w 762000"/>
                  <a:gd name="connsiteY6" fmla="*/ 320040 h 485798"/>
                  <a:gd name="connsiteX0" fmla="*/ 0 w 762000"/>
                  <a:gd name="connsiteY0" fmla="*/ 251460 h 499984"/>
                  <a:gd name="connsiteX1" fmla="*/ 472440 w 762000"/>
                  <a:gd name="connsiteY1" fmla="*/ 0 h 499984"/>
                  <a:gd name="connsiteX2" fmla="*/ 373380 w 762000"/>
                  <a:gd name="connsiteY2" fmla="*/ 281940 h 499984"/>
                  <a:gd name="connsiteX3" fmla="*/ 53340 w 762000"/>
                  <a:gd name="connsiteY3" fmla="*/ 358140 h 499984"/>
                  <a:gd name="connsiteX4" fmla="*/ 371000 w 762000"/>
                  <a:gd name="connsiteY4" fmla="*/ 281940 h 499984"/>
                  <a:gd name="connsiteX5" fmla="*/ 360520 w 762000"/>
                  <a:gd name="connsiteY5" fmla="*/ 499111 h 499984"/>
                  <a:gd name="connsiteX6" fmla="*/ 762000 w 762000"/>
                  <a:gd name="connsiteY6" fmla="*/ 320040 h 499984"/>
                  <a:gd name="connsiteX0" fmla="*/ 0 w 762000"/>
                  <a:gd name="connsiteY0" fmla="*/ 251460 h 499984"/>
                  <a:gd name="connsiteX1" fmla="*/ 472440 w 762000"/>
                  <a:gd name="connsiteY1" fmla="*/ 0 h 499984"/>
                  <a:gd name="connsiteX2" fmla="*/ 373380 w 762000"/>
                  <a:gd name="connsiteY2" fmla="*/ 281940 h 499984"/>
                  <a:gd name="connsiteX3" fmla="*/ 53340 w 762000"/>
                  <a:gd name="connsiteY3" fmla="*/ 358140 h 499984"/>
                  <a:gd name="connsiteX4" fmla="*/ 371000 w 762000"/>
                  <a:gd name="connsiteY4" fmla="*/ 281940 h 499984"/>
                  <a:gd name="connsiteX5" fmla="*/ 360520 w 762000"/>
                  <a:gd name="connsiteY5" fmla="*/ 499111 h 499984"/>
                  <a:gd name="connsiteX6" fmla="*/ 762000 w 762000"/>
                  <a:gd name="connsiteY6" fmla="*/ 320040 h 49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0" h="499984">
                    <a:moveTo>
                      <a:pt x="0" y="251460"/>
                    </a:moveTo>
                    <a:cubicBezTo>
                      <a:pt x="226537" y="72390"/>
                      <a:pt x="448310" y="-11430"/>
                      <a:pt x="472440" y="0"/>
                    </a:cubicBezTo>
                    <a:cubicBezTo>
                      <a:pt x="444182" y="115412"/>
                      <a:pt x="375444" y="218916"/>
                      <a:pt x="373380" y="281940"/>
                    </a:cubicBezTo>
                    <a:lnTo>
                      <a:pt x="53340" y="358140"/>
                    </a:lnTo>
                    <a:cubicBezTo>
                      <a:pt x="146685" y="333533"/>
                      <a:pt x="264320" y="307340"/>
                      <a:pt x="371000" y="281940"/>
                    </a:cubicBezTo>
                    <a:cubicBezTo>
                      <a:pt x="354014" y="365443"/>
                      <a:pt x="358456" y="422752"/>
                      <a:pt x="360520" y="499111"/>
                    </a:cubicBezTo>
                    <a:cubicBezTo>
                      <a:pt x="392746" y="511652"/>
                      <a:pt x="627380" y="386080"/>
                      <a:pt x="762000" y="320040"/>
                    </a:cubicBezTo>
                  </a:path>
                </a:pathLst>
              </a:custGeom>
              <a:noFill/>
              <a:ln w="50800" cap="rnd">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6187440" y="3055620"/>
                <a:ext cx="1127760" cy="1303020"/>
              </a:xfrm>
              <a:custGeom>
                <a:avLst/>
                <a:gdLst>
                  <a:gd name="connsiteX0" fmla="*/ 1127760 w 1127760"/>
                  <a:gd name="connsiteY0" fmla="*/ 1303020 h 1303020"/>
                  <a:gd name="connsiteX1" fmla="*/ 632460 w 1127760"/>
                  <a:gd name="connsiteY1" fmla="*/ 411480 h 1303020"/>
                  <a:gd name="connsiteX2" fmla="*/ 144780 w 1127760"/>
                  <a:gd name="connsiteY2" fmla="*/ 754380 h 1303020"/>
                  <a:gd name="connsiteX3" fmla="*/ 647700 w 1127760"/>
                  <a:gd name="connsiteY3" fmla="*/ 419100 h 1303020"/>
                  <a:gd name="connsiteX4" fmla="*/ 533400 w 1127760"/>
                  <a:gd name="connsiteY4" fmla="*/ 281940 h 1303020"/>
                  <a:gd name="connsiteX5" fmla="*/ 76200 w 1127760"/>
                  <a:gd name="connsiteY5" fmla="*/ 510540 h 1303020"/>
                  <a:gd name="connsiteX6" fmla="*/ 548640 w 1127760"/>
                  <a:gd name="connsiteY6" fmla="*/ 281940 h 1303020"/>
                  <a:gd name="connsiteX7" fmla="*/ 426720 w 1127760"/>
                  <a:gd name="connsiteY7" fmla="*/ 129540 h 1303020"/>
                  <a:gd name="connsiteX8" fmla="*/ 541020 w 1127760"/>
                  <a:gd name="connsiteY8" fmla="*/ 0 h 1303020"/>
                  <a:gd name="connsiteX9" fmla="*/ 0 w 1127760"/>
                  <a:gd name="connsiteY9" fmla="*/ 388620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633413 w 1127760"/>
                  <a:gd name="connsiteY3" fmla="*/ 411956 h 1303020"/>
                  <a:gd name="connsiteX4" fmla="*/ 533400 w 1127760"/>
                  <a:gd name="connsiteY4" fmla="*/ 281940 h 1303020"/>
                  <a:gd name="connsiteX5" fmla="*/ 76200 w 1127760"/>
                  <a:gd name="connsiteY5" fmla="*/ 510540 h 1303020"/>
                  <a:gd name="connsiteX6" fmla="*/ 548640 w 1127760"/>
                  <a:gd name="connsiteY6" fmla="*/ 281940 h 1303020"/>
                  <a:gd name="connsiteX7" fmla="*/ 426720 w 1127760"/>
                  <a:gd name="connsiteY7" fmla="*/ 129540 h 1303020"/>
                  <a:gd name="connsiteX8" fmla="*/ 541020 w 1127760"/>
                  <a:gd name="connsiteY8" fmla="*/ 0 h 1303020"/>
                  <a:gd name="connsiteX9" fmla="*/ 0 w 1127760"/>
                  <a:gd name="connsiteY9" fmla="*/ 388620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633413 w 1127760"/>
                  <a:gd name="connsiteY3" fmla="*/ 411956 h 1303020"/>
                  <a:gd name="connsiteX4" fmla="*/ 533400 w 1127760"/>
                  <a:gd name="connsiteY4" fmla="*/ 281940 h 1303020"/>
                  <a:gd name="connsiteX5" fmla="*/ 76200 w 1127760"/>
                  <a:gd name="connsiteY5" fmla="*/ 510540 h 1303020"/>
                  <a:gd name="connsiteX6" fmla="*/ 534353 w 1127760"/>
                  <a:gd name="connsiteY6" fmla="*/ 286702 h 1303020"/>
                  <a:gd name="connsiteX7" fmla="*/ 426720 w 1127760"/>
                  <a:gd name="connsiteY7" fmla="*/ 129540 h 1303020"/>
                  <a:gd name="connsiteX8" fmla="*/ 541020 w 1127760"/>
                  <a:gd name="connsiteY8" fmla="*/ 0 h 1303020"/>
                  <a:gd name="connsiteX9" fmla="*/ 0 w 1127760"/>
                  <a:gd name="connsiteY9" fmla="*/ 388620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633413 w 1127760"/>
                  <a:gd name="connsiteY3" fmla="*/ 411956 h 1303020"/>
                  <a:gd name="connsiteX4" fmla="*/ 533400 w 1127760"/>
                  <a:gd name="connsiteY4" fmla="*/ 281940 h 1303020"/>
                  <a:gd name="connsiteX5" fmla="*/ 76200 w 1127760"/>
                  <a:gd name="connsiteY5" fmla="*/ 510540 h 1303020"/>
                  <a:gd name="connsiteX6" fmla="*/ 534353 w 1127760"/>
                  <a:gd name="connsiteY6" fmla="*/ 286702 h 1303020"/>
                  <a:gd name="connsiteX7" fmla="*/ 417195 w 1127760"/>
                  <a:gd name="connsiteY7" fmla="*/ 124778 h 1303020"/>
                  <a:gd name="connsiteX8" fmla="*/ 541020 w 1127760"/>
                  <a:gd name="connsiteY8" fmla="*/ 0 h 1303020"/>
                  <a:gd name="connsiteX9" fmla="*/ 0 w 1127760"/>
                  <a:gd name="connsiteY9" fmla="*/ 388620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633413 w 1127760"/>
                  <a:gd name="connsiteY3" fmla="*/ 411956 h 1303020"/>
                  <a:gd name="connsiteX4" fmla="*/ 533400 w 1127760"/>
                  <a:gd name="connsiteY4" fmla="*/ 281940 h 1303020"/>
                  <a:gd name="connsiteX5" fmla="*/ 76200 w 1127760"/>
                  <a:gd name="connsiteY5" fmla="*/ 510540 h 1303020"/>
                  <a:gd name="connsiteX6" fmla="*/ 534353 w 1127760"/>
                  <a:gd name="connsiteY6" fmla="*/ 286702 h 1303020"/>
                  <a:gd name="connsiteX7" fmla="*/ 417195 w 1127760"/>
                  <a:gd name="connsiteY7" fmla="*/ 124778 h 1303020"/>
                  <a:gd name="connsiteX8" fmla="*/ 541020 w 1127760"/>
                  <a:gd name="connsiteY8" fmla="*/ 0 h 1303020"/>
                  <a:gd name="connsiteX9" fmla="*/ 0 w 1127760"/>
                  <a:gd name="connsiteY9" fmla="*/ 388620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633413 w 1127760"/>
                  <a:gd name="connsiteY3" fmla="*/ 411956 h 1303020"/>
                  <a:gd name="connsiteX4" fmla="*/ 533400 w 1127760"/>
                  <a:gd name="connsiteY4" fmla="*/ 281940 h 1303020"/>
                  <a:gd name="connsiteX5" fmla="*/ 76200 w 1127760"/>
                  <a:gd name="connsiteY5" fmla="*/ 510540 h 1303020"/>
                  <a:gd name="connsiteX6" fmla="*/ 534353 w 1127760"/>
                  <a:gd name="connsiteY6" fmla="*/ 286702 h 1303020"/>
                  <a:gd name="connsiteX7" fmla="*/ 417195 w 1127760"/>
                  <a:gd name="connsiteY7" fmla="*/ 124778 h 1303020"/>
                  <a:gd name="connsiteX8" fmla="*/ 541020 w 1127760"/>
                  <a:gd name="connsiteY8" fmla="*/ 0 h 1303020"/>
                  <a:gd name="connsiteX9" fmla="*/ 0 w 1127760"/>
                  <a:gd name="connsiteY9" fmla="*/ 367189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633413 w 1127760"/>
                  <a:gd name="connsiteY3" fmla="*/ 411956 h 1303020"/>
                  <a:gd name="connsiteX4" fmla="*/ 533400 w 1127760"/>
                  <a:gd name="connsiteY4" fmla="*/ 281940 h 1303020"/>
                  <a:gd name="connsiteX5" fmla="*/ 66675 w 1127760"/>
                  <a:gd name="connsiteY5" fmla="*/ 508159 h 1303020"/>
                  <a:gd name="connsiteX6" fmla="*/ 534353 w 1127760"/>
                  <a:gd name="connsiteY6" fmla="*/ 286702 h 1303020"/>
                  <a:gd name="connsiteX7" fmla="*/ 417195 w 1127760"/>
                  <a:gd name="connsiteY7" fmla="*/ 124778 h 1303020"/>
                  <a:gd name="connsiteX8" fmla="*/ 541020 w 1127760"/>
                  <a:gd name="connsiteY8" fmla="*/ 0 h 1303020"/>
                  <a:gd name="connsiteX9" fmla="*/ 0 w 1127760"/>
                  <a:gd name="connsiteY9" fmla="*/ 367189 h 1303020"/>
                  <a:gd name="connsiteX0" fmla="*/ 1127760 w 1127760"/>
                  <a:gd name="connsiteY0" fmla="*/ 1303020 h 1303020"/>
                  <a:gd name="connsiteX1" fmla="*/ 632460 w 1127760"/>
                  <a:gd name="connsiteY1" fmla="*/ 411480 h 1303020"/>
                  <a:gd name="connsiteX2" fmla="*/ 144780 w 1127760"/>
                  <a:gd name="connsiteY2" fmla="*/ 754380 h 1303020"/>
                  <a:gd name="connsiteX3" fmla="*/ 420053 w 1127760"/>
                  <a:gd name="connsiteY3" fmla="*/ 639128 h 1303020"/>
                  <a:gd name="connsiteX4" fmla="*/ 633413 w 1127760"/>
                  <a:gd name="connsiteY4" fmla="*/ 411956 h 1303020"/>
                  <a:gd name="connsiteX5" fmla="*/ 533400 w 1127760"/>
                  <a:gd name="connsiteY5" fmla="*/ 281940 h 1303020"/>
                  <a:gd name="connsiteX6" fmla="*/ 66675 w 1127760"/>
                  <a:gd name="connsiteY6" fmla="*/ 508159 h 1303020"/>
                  <a:gd name="connsiteX7" fmla="*/ 534353 w 1127760"/>
                  <a:gd name="connsiteY7" fmla="*/ 286702 h 1303020"/>
                  <a:gd name="connsiteX8" fmla="*/ 417195 w 1127760"/>
                  <a:gd name="connsiteY8" fmla="*/ 124778 h 1303020"/>
                  <a:gd name="connsiteX9" fmla="*/ 541020 w 1127760"/>
                  <a:gd name="connsiteY9" fmla="*/ 0 h 1303020"/>
                  <a:gd name="connsiteX10" fmla="*/ 0 w 1127760"/>
                  <a:gd name="connsiteY10" fmla="*/ 367189 h 1303020"/>
                  <a:gd name="connsiteX0" fmla="*/ 1127760 w 1127760"/>
                  <a:gd name="connsiteY0" fmla="*/ 1303020 h 1303020"/>
                  <a:gd name="connsiteX1" fmla="*/ 632460 w 1127760"/>
                  <a:gd name="connsiteY1" fmla="*/ 411480 h 1303020"/>
                  <a:gd name="connsiteX2" fmla="*/ 420053 w 1127760"/>
                  <a:gd name="connsiteY2" fmla="*/ 646271 h 1303020"/>
                  <a:gd name="connsiteX3" fmla="*/ 144780 w 1127760"/>
                  <a:gd name="connsiteY3" fmla="*/ 754380 h 1303020"/>
                  <a:gd name="connsiteX4" fmla="*/ 420053 w 1127760"/>
                  <a:gd name="connsiteY4" fmla="*/ 639128 h 1303020"/>
                  <a:gd name="connsiteX5" fmla="*/ 633413 w 1127760"/>
                  <a:gd name="connsiteY5" fmla="*/ 411956 h 1303020"/>
                  <a:gd name="connsiteX6" fmla="*/ 533400 w 1127760"/>
                  <a:gd name="connsiteY6" fmla="*/ 281940 h 1303020"/>
                  <a:gd name="connsiteX7" fmla="*/ 66675 w 1127760"/>
                  <a:gd name="connsiteY7" fmla="*/ 508159 h 1303020"/>
                  <a:gd name="connsiteX8" fmla="*/ 534353 w 1127760"/>
                  <a:gd name="connsiteY8" fmla="*/ 286702 h 1303020"/>
                  <a:gd name="connsiteX9" fmla="*/ 417195 w 1127760"/>
                  <a:gd name="connsiteY9" fmla="*/ 124778 h 1303020"/>
                  <a:gd name="connsiteX10" fmla="*/ 541020 w 1127760"/>
                  <a:gd name="connsiteY10" fmla="*/ 0 h 1303020"/>
                  <a:gd name="connsiteX11" fmla="*/ 0 w 1127760"/>
                  <a:gd name="connsiteY11" fmla="*/ 367189 h 1303020"/>
                  <a:gd name="connsiteX0" fmla="*/ 1127760 w 1127760"/>
                  <a:gd name="connsiteY0" fmla="*/ 1303020 h 1303020"/>
                  <a:gd name="connsiteX1" fmla="*/ 632460 w 1127760"/>
                  <a:gd name="connsiteY1" fmla="*/ 411480 h 1303020"/>
                  <a:gd name="connsiteX2" fmla="*/ 420053 w 1127760"/>
                  <a:gd name="connsiteY2" fmla="*/ 646271 h 1303020"/>
                  <a:gd name="connsiteX3" fmla="*/ 144780 w 1127760"/>
                  <a:gd name="connsiteY3" fmla="*/ 754380 h 1303020"/>
                  <a:gd name="connsiteX4" fmla="*/ 420053 w 1127760"/>
                  <a:gd name="connsiteY4" fmla="*/ 639128 h 1303020"/>
                  <a:gd name="connsiteX5" fmla="*/ 633413 w 1127760"/>
                  <a:gd name="connsiteY5" fmla="*/ 411956 h 1303020"/>
                  <a:gd name="connsiteX6" fmla="*/ 533400 w 1127760"/>
                  <a:gd name="connsiteY6" fmla="*/ 281940 h 1303020"/>
                  <a:gd name="connsiteX7" fmla="*/ 66675 w 1127760"/>
                  <a:gd name="connsiteY7" fmla="*/ 508159 h 1303020"/>
                  <a:gd name="connsiteX8" fmla="*/ 534353 w 1127760"/>
                  <a:gd name="connsiteY8" fmla="*/ 286702 h 1303020"/>
                  <a:gd name="connsiteX9" fmla="*/ 417195 w 1127760"/>
                  <a:gd name="connsiteY9" fmla="*/ 124778 h 1303020"/>
                  <a:gd name="connsiteX10" fmla="*/ 541020 w 1127760"/>
                  <a:gd name="connsiteY10" fmla="*/ 0 h 1303020"/>
                  <a:gd name="connsiteX11" fmla="*/ 0 w 1127760"/>
                  <a:gd name="connsiteY11" fmla="*/ 367189 h 130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7760" h="1303020">
                    <a:moveTo>
                      <a:pt x="1127760" y="1303020"/>
                    </a:moveTo>
                    <a:lnTo>
                      <a:pt x="632460" y="411480"/>
                    </a:lnTo>
                    <a:cubicBezTo>
                      <a:pt x="544195" y="472281"/>
                      <a:pt x="489268" y="575945"/>
                      <a:pt x="420053" y="646271"/>
                    </a:cubicBezTo>
                    <a:lnTo>
                      <a:pt x="144780" y="754380"/>
                    </a:lnTo>
                    <a:cubicBezTo>
                      <a:pt x="196850" y="719138"/>
                      <a:pt x="367983" y="674370"/>
                      <a:pt x="420053" y="639128"/>
                    </a:cubicBezTo>
                    <a:lnTo>
                      <a:pt x="633413" y="411956"/>
                    </a:lnTo>
                    <a:lnTo>
                      <a:pt x="533400" y="281940"/>
                    </a:lnTo>
                    <a:lnTo>
                      <a:pt x="66675" y="508159"/>
                    </a:lnTo>
                    <a:lnTo>
                      <a:pt x="534353" y="286702"/>
                    </a:lnTo>
                    <a:lnTo>
                      <a:pt x="417195" y="124778"/>
                    </a:lnTo>
                    <a:lnTo>
                      <a:pt x="541020" y="0"/>
                    </a:lnTo>
                    <a:cubicBezTo>
                      <a:pt x="360680" y="129540"/>
                      <a:pt x="363696" y="209074"/>
                      <a:pt x="0" y="367189"/>
                    </a:cubicBezTo>
                  </a:path>
                </a:pathLst>
              </a:custGeom>
              <a:noFill/>
              <a:ln w="50800" cap="rnd">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5897880" y="3002756"/>
                <a:ext cx="708660" cy="1912143"/>
              </a:xfrm>
              <a:custGeom>
                <a:avLst/>
                <a:gdLst>
                  <a:gd name="connsiteX0" fmla="*/ 708660 w 708660"/>
                  <a:gd name="connsiteY0" fmla="*/ 1905000 h 1905000"/>
                  <a:gd name="connsiteX1" fmla="*/ 525780 w 708660"/>
                  <a:gd name="connsiteY1" fmla="*/ 1242060 h 1905000"/>
                  <a:gd name="connsiteX2" fmla="*/ 182880 w 708660"/>
                  <a:gd name="connsiteY2" fmla="*/ 259080 h 1905000"/>
                  <a:gd name="connsiteX3" fmla="*/ 68580 w 708660"/>
                  <a:gd name="connsiteY3" fmla="*/ 396240 h 1905000"/>
                  <a:gd name="connsiteX4" fmla="*/ 281940 w 708660"/>
                  <a:gd name="connsiteY4" fmla="*/ 121920 h 1905000"/>
                  <a:gd name="connsiteX5" fmla="*/ 0 w 708660"/>
                  <a:gd name="connsiteY5" fmla="*/ 167640 h 1905000"/>
                  <a:gd name="connsiteX6" fmla="*/ 167640 w 708660"/>
                  <a:gd name="connsiteY6" fmla="*/ 0 h 1905000"/>
                  <a:gd name="connsiteX0" fmla="*/ 708660 w 708660"/>
                  <a:gd name="connsiteY0" fmla="*/ 1905000 h 1905000"/>
                  <a:gd name="connsiteX1" fmla="*/ 525780 w 708660"/>
                  <a:gd name="connsiteY1" fmla="*/ 1242060 h 1905000"/>
                  <a:gd name="connsiteX2" fmla="*/ 182880 w 708660"/>
                  <a:gd name="connsiteY2" fmla="*/ 259080 h 1905000"/>
                  <a:gd name="connsiteX3" fmla="*/ 68580 w 708660"/>
                  <a:gd name="connsiteY3" fmla="*/ 396240 h 1905000"/>
                  <a:gd name="connsiteX4" fmla="*/ 281940 w 708660"/>
                  <a:gd name="connsiteY4" fmla="*/ 121920 h 1905000"/>
                  <a:gd name="connsiteX5" fmla="*/ 0 w 708660"/>
                  <a:gd name="connsiteY5" fmla="*/ 167640 h 1905000"/>
                  <a:gd name="connsiteX6" fmla="*/ 167640 w 708660"/>
                  <a:gd name="connsiteY6" fmla="*/ 0 h 1905000"/>
                  <a:gd name="connsiteX0" fmla="*/ 708660 w 708660"/>
                  <a:gd name="connsiteY0" fmla="*/ 1912143 h 1912143"/>
                  <a:gd name="connsiteX1" fmla="*/ 525780 w 708660"/>
                  <a:gd name="connsiteY1" fmla="*/ 1249203 h 1912143"/>
                  <a:gd name="connsiteX2" fmla="*/ 182880 w 708660"/>
                  <a:gd name="connsiteY2" fmla="*/ 266223 h 1912143"/>
                  <a:gd name="connsiteX3" fmla="*/ 68580 w 708660"/>
                  <a:gd name="connsiteY3" fmla="*/ 403383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82880 w 708660"/>
                  <a:gd name="connsiteY2" fmla="*/ 266223 h 1912143"/>
                  <a:gd name="connsiteX3" fmla="*/ 68580 w 708660"/>
                  <a:gd name="connsiteY3" fmla="*/ 403383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82880 w 708660"/>
                  <a:gd name="connsiteY2" fmla="*/ 266223 h 1912143"/>
                  <a:gd name="connsiteX3" fmla="*/ 68580 w 708660"/>
                  <a:gd name="connsiteY3" fmla="*/ 403383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82880 w 708660"/>
                  <a:gd name="connsiteY2" fmla="*/ 266223 h 1912143"/>
                  <a:gd name="connsiteX3" fmla="*/ 68580 w 708660"/>
                  <a:gd name="connsiteY3" fmla="*/ 403383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82880 w 708660"/>
                  <a:gd name="connsiteY2" fmla="*/ 266223 h 1912143"/>
                  <a:gd name="connsiteX3" fmla="*/ 44767 w 708660"/>
                  <a:gd name="connsiteY3" fmla="*/ 405764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82880 w 708660"/>
                  <a:gd name="connsiteY2" fmla="*/ 266223 h 1912143"/>
                  <a:gd name="connsiteX3" fmla="*/ 44767 w 708660"/>
                  <a:gd name="connsiteY3" fmla="*/ 405764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73355 w 708660"/>
                  <a:gd name="connsiteY2" fmla="*/ 244791 h 1912143"/>
                  <a:gd name="connsiteX3" fmla="*/ 44767 w 708660"/>
                  <a:gd name="connsiteY3" fmla="*/ 405764 h 1912143"/>
                  <a:gd name="connsiteX4" fmla="*/ 281940 w 708660"/>
                  <a:gd name="connsiteY4" fmla="*/ 129063 h 1912143"/>
                  <a:gd name="connsiteX5" fmla="*/ 0 w 708660"/>
                  <a:gd name="connsiteY5" fmla="*/ 174783 h 1912143"/>
                  <a:gd name="connsiteX6" fmla="*/ 148590 w 708660"/>
                  <a:gd name="connsiteY6" fmla="*/ 0 h 1912143"/>
                  <a:gd name="connsiteX0" fmla="*/ 708660 w 708660"/>
                  <a:gd name="connsiteY0" fmla="*/ 1912143 h 1912143"/>
                  <a:gd name="connsiteX1" fmla="*/ 525780 w 708660"/>
                  <a:gd name="connsiteY1" fmla="*/ 1249203 h 1912143"/>
                  <a:gd name="connsiteX2" fmla="*/ 173355 w 708660"/>
                  <a:gd name="connsiteY2" fmla="*/ 244791 h 1912143"/>
                  <a:gd name="connsiteX3" fmla="*/ 44767 w 708660"/>
                  <a:gd name="connsiteY3" fmla="*/ 405764 h 1912143"/>
                  <a:gd name="connsiteX4" fmla="*/ 281940 w 708660"/>
                  <a:gd name="connsiteY4" fmla="*/ 129063 h 1912143"/>
                  <a:gd name="connsiteX5" fmla="*/ 0 w 708660"/>
                  <a:gd name="connsiteY5" fmla="*/ 174783 h 1912143"/>
                  <a:gd name="connsiteX6" fmla="*/ 148590 w 708660"/>
                  <a:gd name="connsiteY6" fmla="*/ 0 h 191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8660" h="1912143">
                    <a:moveTo>
                      <a:pt x="708660" y="1912143"/>
                    </a:moveTo>
                    <a:lnTo>
                      <a:pt x="525780" y="1249203"/>
                    </a:lnTo>
                    <a:lnTo>
                      <a:pt x="173355" y="244791"/>
                    </a:lnTo>
                    <a:cubicBezTo>
                      <a:pt x="116204" y="303212"/>
                      <a:pt x="87630" y="352106"/>
                      <a:pt x="44767" y="405764"/>
                    </a:cubicBezTo>
                    <a:cubicBezTo>
                      <a:pt x="137319" y="259556"/>
                      <a:pt x="265589" y="163353"/>
                      <a:pt x="281940" y="129063"/>
                    </a:cubicBezTo>
                    <a:cubicBezTo>
                      <a:pt x="254635" y="125253"/>
                      <a:pt x="39212" y="183355"/>
                      <a:pt x="0" y="174783"/>
                    </a:cubicBezTo>
                    <a:cubicBezTo>
                      <a:pt x="13017" y="111759"/>
                      <a:pt x="92710" y="55880"/>
                      <a:pt x="148590" y="0"/>
                    </a:cubicBezTo>
                  </a:path>
                </a:pathLst>
              </a:custGeom>
              <a:noFill/>
              <a:ln w="50800" cap="rnd">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4765040" y="3460750"/>
                <a:ext cx="1775460" cy="1485900"/>
              </a:xfrm>
              <a:custGeom>
                <a:avLst/>
                <a:gdLst>
                  <a:gd name="connsiteX0" fmla="*/ 1775460 w 1775460"/>
                  <a:gd name="connsiteY0" fmla="*/ 1485900 h 1485900"/>
                  <a:gd name="connsiteX1" fmla="*/ 1478280 w 1775460"/>
                  <a:gd name="connsiteY1" fmla="*/ 1005840 h 1485900"/>
                  <a:gd name="connsiteX2" fmla="*/ 1051560 w 1775460"/>
                  <a:gd name="connsiteY2" fmla="*/ 586740 h 1485900"/>
                  <a:gd name="connsiteX3" fmla="*/ 800100 w 1775460"/>
                  <a:gd name="connsiteY3" fmla="*/ 243840 h 1485900"/>
                  <a:gd name="connsiteX4" fmla="*/ 1089660 w 1775460"/>
                  <a:gd name="connsiteY4" fmla="*/ 0 h 1485900"/>
                  <a:gd name="connsiteX5" fmla="*/ 487680 w 1775460"/>
                  <a:gd name="connsiteY5" fmla="*/ 434340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51560 w 1775460"/>
                  <a:gd name="connsiteY2" fmla="*/ 586740 h 1485900"/>
                  <a:gd name="connsiteX3" fmla="*/ 800100 w 1775460"/>
                  <a:gd name="connsiteY3" fmla="*/ 243840 h 1485900"/>
                  <a:gd name="connsiteX4" fmla="*/ 1089660 w 1775460"/>
                  <a:gd name="connsiteY4" fmla="*/ 0 h 1485900"/>
                  <a:gd name="connsiteX5" fmla="*/ 487680 w 1775460"/>
                  <a:gd name="connsiteY5" fmla="*/ 434340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51560 w 1775460"/>
                  <a:gd name="connsiteY2" fmla="*/ 586740 h 1485900"/>
                  <a:gd name="connsiteX3" fmla="*/ 800100 w 1775460"/>
                  <a:gd name="connsiteY3" fmla="*/ 243840 h 1485900"/>
                  <a:gd name="connsiteX4" fmla="*/ 1089660 w 1775460"/>
                  <a:gd name="connsiteY4" fmla="*/ 0 h 1485900"/>
                  <a:gd name="connsiteX5" fmla="*/ 530542 w 1775460"/>
                  <a:gd name="connsiteY5" fmla="*/ 391477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51560 w 1775460"/>
                  <a:gd name="connsiteY2" fmla="*/ 586740 h 1485900"/>
                  <a:gd name="connsiteX3" fmla="*/ 788194 w 1775460"/>
                  <a:gd name="connsiteY3" fmla="*/ 222409 h 1485900"/>
                  <a:gd name="connsiteX4" fmla="*/ 1089660 w 1775460"/>
                  <a:gd name="connsiteY4" fmla="*/ 0 h 1485900"/>
                  <a:gd name="connsiteX5" fmla="*/ 530542 w 1775460"/>
                  <a:gd name="connsiteY5" fmla="*/ 391477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51560 w 1775460"/>
                  <a:gd name="connsiteY2" fmla="*/ 586740 h 1485900"/>
                  <a:gd name="connsiteX3" fmla="*/ 788194 w 1775460"/>
                  <a:gd name="connsiteY3" fmla="*/ 222409 h 1485900"/>
                  <a:gd name="connsiteX4" fmla="*/ 1089660 w 1775460"/>
                  <a:gd name="connsiteY4" fmla="*/ 0 h 1485900"/>
                  <a:gd name="connsiteX5" fmla="*/ 530542 w 1775460"/>
                  <a:gd name="connsiteY5" fmla="*/ 391477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51560 w 1775460"/>
                  <a:gd name="connsiteY2" fmla="*/ 586740 h 1485900"/>
                  <a:gd name="connsiteX3" fmla="*/ 788194 w 1775460"/>
                  <a:gd name="connsiteY3" fmla="*/ 222409 h 1485900"/>
                  <a:gd name="connsiteX4" fmla="*/ 1089660 w 1775460"/>
                  <a:gd name="connsiteY4" fmla="*/ 0 h 1485900"/>
                  <a:gd name="connsiteX5" fmla="*/ 530542 w 1775460"/>
                  <a:gd name="connsiteY5" fmla="*/ 391477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68229 w 1775460"/>
                  <a:gd name="connsiteY2" fmla="*/ 589121 h 1485900"/>
                  <a:gd name="connsiteX3" fmla="*/ 788194 w 1775460"/>
                  <a:gd name="connsiteY3" fmla="*/ 222409 h 1485900"/>
                  <a:gd name="connsiteX4" fmla="*/ 1089660 w 1775460"/>
                  <a:gd name="connsiteY4" fmla="*/ 0 h 1485900"/>
                  <a:gd name="connsiteX5" fmla="*/ 530542 w 1775460"/>
                  <a:gd name="connsiteY5" fmla="*/ 391477 h 1485900"/>
                  <a:gd name="connsiteX6" fmla="*/ 0 w 1775460"/>
                  <a:gd name="connsiteY6" fmla="*/ 624840 h 1485900"/>
                  <a:gd name="connsiteX0" fmla="*/ 1775460 w 1775460"/>
                  <a:gd name="connsiteY0" fmla="*/ 1485900 h 1485900"/>
                  <a:gd name="connsiteX1" fmla="*/ 1478280 w 1775460"/>
                  <a:gd name="connsiteY1" fmla="*/ 1005840 h 1485900"/>
                  <a:gd name="connsiteX2" fmla="*/ 1068229 w 1775460"/>
                  <a:gd name="connsiteY2" fmla="*/ 589121 h 1485900"/>
                  <a:gd name="connsiteX3" fmla="*/ 788194 w 1775460"/>
                  <a:gd name="connsiteY3" fmla="*/ 222409 h 1485900"/>
                  <a:gd name="connsiteX4" fmla="*/ 1089660 w 1775460"/>
                  <a:gd name="connsiteY4" fmla="*/ 0 h 1485900"/>
                  <a:gd name="connsiteX5" fmla="*/ 530542 w 1775460"/>
                  <a:gd name="connsiteY5" fmla="*/ 391477 h 1485900"/>
                  <a:gd name="connsiteX6" fmla="*/ 0 w 1775460"/>
                  <a:gd name="connsiteY6" fmla="*/ 624840 h 148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5460" h="1485900">
                    <a:moveTo>
                      <a:pt x="1775460" y="1485900"/>
                    </a:moveTo>
                    <a:cubicBezTo>
                      <a:pt x="1676400" y="1325880"/>
                      <a:pt x="1596152" y="1155303"/>
                      <a:pt x="1478280" y="1005840"/>
                    </a:cubicBezTo>
                    <a:cubicBezTo>
                      <a:pt x="1360408" y="856377"/>
                      <a:pt x="1183243" y="719693"/>
                      <a:pt x="1068229" y="589121"/>
                    </a:cubicBezTo>
                    <a:cubicBezTo>
                      <a:pt x="953215" y="458549"/>
                      <a:pt x="891382" y="386874"/>
                      <a:pt x="788194" y="222409"/>
                    </a:cubicBezTo>
                    <a:lnTo>
                      <a:pt x="1089660" y="0"/>
                    </a:lnTo>
                    <a:cubicBezTo>
                      <a:pt x="1037590" y="31750"/>
                      <a:pt x="712152" y="287337"/>
                      <a:pt x="530542" y="391477"/>
                    </a:cubicBezTo>
                    <a:cubicBezTo>
                      <a:pt x="348932" y="495617"/>
                      <a:pt x="162560" y="561340"/>
                      <a:pt x="0" y="624840"/>
                    </a:cubicBezTo>
                  </a:path>
                </a:pathLst>
              </a:custGeom>
              <a:noFill/>
              <a:ln w="50800" cap="rnd">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5072221" y="3887469"/>
                <a:ext cx="523399" cy="268605"/>
              </a:xfrm>
              <a:custGeom>
                <a:avLst/>
                <a:gdLst>
                  <a:gd name="connsiteX0" fmla="*/ 563880 w 563880"/>
                  <a:gd name="connsiteY0" fmla="*/ 0 h 297180"/>
                  <a:gd name="connsiteX1" fmla="*/ 297180 w 563880"/>
                  <a:gd name="connsiteY1" fmla="*/ 182880 h 297180"/>
                  <a:gd name="connsiteX2" fmla="*/ 0 w 563880"/>
                  <a:gd name="connsiteY2" fmla="*/ 297180 h 297180"/>
                  <a:gd name="connsiteX0" fmla="*/ 563880 w 563880"/>
                  <a:gd name="connsiteY0" fmla="*/ 0 h 297180"/>
                  <a:gd name="connsiteX1" fmla="*/ 297180 w 563880"/>
                  <a:gd name="connsiteY1" fmla="*/ 182880 h 297180"/>
                  <a:gd name="connsiteX2" fmla="*/ 0 w 563880"/>
                  <a:gd name="connsiteY2" fmla="*/ 297180 h 297180"/>
                  <a:gd name="connsiteX0" fmla="*/ 523399 w 523399"/>
                  <a:gd name="connsiteY0" fmla="*/ 0 h 268605"/>
                  <a:gd name="connsiteX1" fmla="*/ 256699 w 523399"/>
                  <a:gd name="connsiteY1" fmla="*/ 182880 h 268605"/>
                  <a:gd name="connsiteX2" fmla="*/ 0 w 523399"/>
                  <a:gd name="connsiteY2" fmla="*/ 268605 h 268605"/>
                  <a:gd name="connsiteX0" fmla="*/ 523399 w 523399"/>
                  <a:gd name="connsiteY0" fmla="*/ 0 h 268605"/>
                  <a:gd name="connsiteX1" fmla="*/ 261462 w 523399"/>
                  <a:gd name="connsiteY1" fmla="*/ 168592 h 268605"/>
                  <a:gd name="connsiteX2" fmla="*/ 0 w 523399"/>
                  <a:gd name="connsiteY2" fmla="*/ 268605 h 268605"/>
                </a:gdLst>
                <a:ahLst/>
                <a:cxnLst>
                  <a:cxn ang="0">
                    <a:pos x="connsiteX0" y="connsiteY0"/>
                  </a:cxn>
                  <a:cxn ang="0">
                    <a:pos x="connsiteX1" y="connsiteY1"/>
                  </a:cxn>
                  <a:cxn ang="0">
                    <a:pos x="connsiteX2" y="connsiteY2"/>
                  </a:cxn>
                </a:cxnLst>
                <a:rect l="l" t="t" r="r" b="b"/>
                <a:pathLst>
                  <a:path w="523399" h="268605">
                    <a:moveTo>
                      <a:pt x="523399" y="0"/>
                    </a:moveTo>
                    <a:cubicBezTo>
                      <a:pt x="434499" y="60960"/>
                      <a:pt x="355442" y="119062"/>
                      <a:pt x="261462" y="168592"/>
                    </a:cubicBezTo>
                    <a:cubicBezTo>
                      <a:pt x="167482" y="218122"/>
                      <a:pt x="99060" y="230505"/>
                      <a:pt x="0" y="268605"/>
                    </a:cubicBezTo>
                  </a:path>
                </a:pathLst>
              </a:custGeom>
              <a:noFill/>
              <a:ln w="50800" cap="rnd">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5109369" y="4070350"/>
                <a:ext cx="562451" cy="320516"/>
              </a:xfrm>
              <a:custGeom>
                <a:avLst/>
                <a:gdLst>
                  <a:gd name="connsiteX0" fmla="*/ 579120 w 579120"/>
                  <a:gd name="connsiteY0" fmla="*/ 0 h 365760"/>
                  <a:gd name="connsiteX1" fmla="*/ 281940 w 579120"/>
                  <a:gd name="connsiteY1" fmla="*/ 243840 h 365760"/>
                  <a:gd name="connsiteX2" fmla="*/ 152400 w 579120"/>
                  <a:gd name="connsiteY2" fmla="*/ 312420 h 365760"/>
                  <a:gd name="connsiteX3" fmla="*/ 0 w 579120"/>
                  <a:gd name="connsiteY3" fmla="*/ 365760 h 365760"/>
                  <a:gd name="connsiteX0" fmla="*/ 579120 w 579120"/>
                  <a:gd name="connsiteY0" fmla="*/ 0 h 365760"/>
                  <a:gd name="connsiteX1" fmla="*/ 281940 w 579120"/>
                  <a:gd name="connsiteY1" fmla="*/ 243840 h 365760"/>
                  <a:gd name="connsiteX2" fmla="*/ 152400 w 579120"/>
                  <a:gd name="connsiteY2" fmla="*/ 312420 h 365760"/>
                  <a:gd name="connsiteX3" fmla="*/ 0 w 579120"/>
                  <a:gd name="connsiteY3" fmla="*/ 365760 h 365760"/>
                  <a:gd name="connsiteX0" fmla="*/ 579120 w 579120"/>
                  <a:gd name="connsiteY0" fmla="*/ 0 h 365760"/>
                  <a:gd name="connsiteX1" fmla="*/ 281940 w 579120"/>
                  <a:gd name="connsiteY1" fmla="*/ 243840 h 365760"/>
                  <a:gd name="connsiteX2" fmla="*/ 152400 w 579120"/>
                  <a:gd name="connsiteY2" fmla="*/ 312420 h 365760"/>
                  <a:gd name="connsiteX3" fmla="*/ 0 w 579120"/>
                  <a:gd name="connsiteY3" fmla="*/ 365760 h 365760"/>
                  <a:gd name="connsiteX0" fmla="*/ 579120 w 579120"/>
                  <a:gd name="connsiteY0" fmla="*/ 0 h 365760"/>
                  <a:gd name="connsiteX1" fmla="*/ 281940 w 579120"/>
                  <a:gd name="connsiteY1" fmla="*/ 243840 h 365760"/>
                  <a:gd name="connsiteX2" fmla="*/ 152400 w 579120"/>
                  <a:gd name="connsiteY2" fmla="*/ 329089 h 365760"/>
                  <a:gd name="connsiteX3" fmla="*/ 0 w 579120"/>
                  <a:gd name="connsiteY3" fmla="*/ 365760 h 365760"/>
                  <a:gd name="connsiteX0" fmla="*/ 579120 w 579120"/>
                  <a:gd name="connsiteY0" fmla="*/ 0 h 365760"/>
                  <a:gd name="connsiteX1" fmla="*/ 360521 w 579120"/>
                  <a:gd name="connsiteY1" fmla="*/ 196215 h 365760"/>
                  <a:gd name="connsiteX2" fmla="*/ 152400 w 579120"/>
                  <a:gd name="connsiteY2" fmla="*/ 329089 h 365760"/>
                  <a:gd name="connsiteX3" fmla="*/ 0 w 579120"/>
                  <a:gd name="connsiteY3" fmla="*/ 365760 h 365760"/>
                  <a:gd name="connsiteX0" fmla="*/ 579120 w 579120"/>
                  <a:gd name="connsiteY0" fmla="*/ 0 h 365760"/>
                  <a:gd name="connsiteX1" fmla="*/ 360521 w 579120"/>
                  <a:gd name="connsiteY1" fmla="*/ 196215 h 365760"/>
                  <a:gd name="connsiteX2" fmla="*/ 152400 w 579120"/>
                  <a:gd name="connsiteY2" fmla="*/ 329089 h 365760"/>
                  <a:gd name="connsiteX3" fmla="*/ 0 w 579120"/>
                  <a:gd name="connsiteY3" fmla="*/ 365760 h 365760"/>
                  <a:gd name="connsiteX0" fmla="*/ 562451 w 562451"/>
                  <a:gd name="connsiteY0" fmla="*/ 0 h 335490"/>
                  <a:gd name="connsiteX1" fmla="*/ 343852 w 562451"/>
                  <a:gd name="connsiteY1" fmla="*/ 196215 h 335490"/>
                  <a:gd name="connsiteX2" fmla="*/ 135731 w 562451"/>
                  <a:gd name="connsiteY2" fmla="*/ 329089 h 335490"/>
                  <a:gd name="connsiteX3" fmla="*/ 0 w 562451"/>
                  <a:gd name="connsiteY3" fmla="*/ 320516 h 335490"/>
                  <a:gd name="connsiteX0" fmla="*/ 562451 w 562451"/>
                  <a:gd name="connsiteY0" fmla="*/ 0 h 320516"/>
                  <a:gd name="connsiteX1" fmla="*/ 343852 w 562451"/>
                  <a:gd name="connsiteY1" fmla="*/ 196215 h 320516"/>
                  <a:gd name="connsiteX2" fmla="*/ 0 w 562451"/>
                  <a:gd name="connsiteY2" fmla="*/ 320516 h 320516"/>
                  <a:gd name="connsiteX0" fmla="*/ 562451 w 562451"/>
                  <a:gd name="connsiteY0" fmla="*/ 0 h 320516"/>
                  <a:gd name="connsiteX1" fmla="*/ 327183 w 562451"/>
                  <a:gd name="connsiteY1" fmla="*/ 186690 h 320516"/>
                  <a:gd name="connsiteX2" fmla="*/ 0 w 562451"/>
                  <a:gd name="connsiteY2" fmla="*/ 320516 h 320516"/>
                </a:gdLst>
                <a:ahLst/>
                <a:cxnLst>
                  <a:cxn ang="0">
                    <a:pos x="connsiteX0" y="connsiteY0"/>
                  </a:cxn>
                  <a:cxn ang="0">
                    <a:pos x="connsiteX1" y="connsiteY1"/>
                  </a:cxn>
                  <a:cxn ang="0">
                    <a:pos x="connsiteX2" y="connsiteY2"/>
                  </a:cxn>
                </a:cxnLst>
                <a:rect l="l" t="t" r="r" b="b"/>
                <a:pathLst>
                  <a:path w="562451" h="320516">
                    <a:moveTo>
                      <a:pt x="562451" y="0"/>
                    </a:moveTo>
                    <a:cubicBezTo>
                      <a:pt x="463391" y="81280"/>
                      <a:pt x="420925" y="133271"/>
                      <a:pt x="327183" y="186690"/>
                    </a:cubicBezTo>
                    <a:cubicBezTo>
                      <a:pt x="233441" y="240109"/>
                      <a:pt x="71636" y="294620"/>
                      <a:pt x="0" y="320516"/>
                    </a:cubicBezTo>
                  </a:path>
                </a:pathLst>
              </a:custGeom>
              <a:noFill/>
              <a:ln w="50800" cap="rnd">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 name="Picture 9">
            <a:extLst>
              <a:ext uri="{FF2B5EF4-FFF2-40B4-BE49-F238E27FC236}">
                <a16:creationId xmlns:a16="http://schemas.microsoft.com/office/drawing/2014/main" id="{8D9841F0-A254-4341-9AC2-1FD13E0142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0010"/>
            <a:ext cx="9144000" cy="6697980"/>
          </a:xfrm>
          <a:prstGeom prst="rect">
            <a:avLst/>
          </a:prstGeom>
        </p:spPr>
      </p:pic>
      <p:sp>
        <p:nvSpPr>
          <p:cNvPr id="2" name="Text Placeholder 1"/>
          <p:cNvSpPr>
            <a:spLocks noGrp="1"/>
          </p:cNvSpPr>
          <p:nvPr>
            <p:ph type="body" sz="quarter" idx="10"/>
          </p:nvPr>
        </p:nvSpPr>
        <p:spPr/>
        <p:txBody>
          <a:bodyPr/>
          <a:lstStyle/>
          <a:p>
            <a:r>
              <a:rPr lang="en-US" dirty="0"/>
              <a:t>Hebrew inscription mentioning “Yahweh of Armies,” 8th century BC</a:t>
            </a:r>
          </a:p>
        </p:txBody>
      </p:sp>
      <p:sp>
        <p:nvSpPr>
          <p:cNvPr id="3" name="Text Placeholder 2"/>
          <p:cNvSpPr>
            <a:spLocks noGrp="1"/>
          </p:cNvSpPr>
          <p:nvPr>
            <p:ph type="body" sz="quarter" idx="12"/>
          </p:nvPr>
        </p:nvSpPr>
        <p:spPr/>
        <p:txBody>
          <a:bodyPr/>
          <a:lstStyle/>
          <a:p>
            <a:r>
              <a:rPr lang="en-US" dirty="0"/>
              <a:t>3:13</a:t>
            </a:r>
          </a:p>
        </p:txBody>
      </p:sp>
      <p:sp>
        <p:nvSpPr>
          <p:cNvPr id="4" name="Title 3"/>
          <p:cNvSpPr>
            <a:spLocks noGrp="1"/>
          </p:cNvSpPr>
          <p:nvPr>
            <p:ph type="title"/>
          </p:nvPr>
        </p:nvSpPr>
        <p:spPr/>
        <p:txBody>
          <a:bodyPr/>
          <a:lstStyle/>
          <a:p>
            <a:r>
              <a:rPr lang="en-US" dirty="0"/>
              <a:t>Says the Lord Yahweh, the God of armies</a:t>
            </a:r>
          </a:p>
        </p:txBody>
      </p:sp>
    </p:spTree>
    <p:extLst>
      <p:ext uri="{BB962C8B-B14F-4D97-AF65-F5344CB8AC3E}">
        <p14:creationId xmlns:p14="http://schemas.microsoft.com/office/powerpoint/2010/main" val="13490897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029B07-A8EE-47D9-6A76-883DB832C8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4790"/>
            <a:ext cx="9144000" cy="6408420"/>
          </a:xfrm>
          <a:prstGeom prst="rect">
            <a:avLst/>
          </a:prstGeom>
        </p:spPr>
      </p:pic>
      <p:sp>
        <p:nvSpPr>
          <p:cNvPr id="2" name="Text Placeholder 1"/>
          <p:cNvSpPr>
            <a:spLocks noGrp="1"/>
          </p:cNvSpPr>
          <p:nvPr>
            <p:ph type="body" sz="quarter" idx="10"/>
          </p:nvPr>
        </p:nvSpPr>
        <p:spPr/>
        <p:txBody>
          <a:bodyPr/>
          <a:lstStyle/>
          <a:p>
            <a:r>
              <a:rPr lang="en-US" dirty="0"/>
              <a:t>Captives deported from the city of </a:t>
            </a:r>
            <a:r>
              <a:rPr lang="en-US" dirty="0" err="1"/>
              <a:t>Hamath</a:t>
            </a:r>
            <a:r>
              <a:rPr lang="en-US" dirty="0"/>
              <a:t>, reign of Shalmaneser III, 9th century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On that day I will punish Israel for its crimes</a:t>
            </a:r>
          </a:p>
        </p:txBody>
      </p:sp>
    </p:spTree>
    <p:extLst>
      <p:ext uri="{BB962C8B-B14F-4D97-AF65-F5344CB8AC3E}">
        <p14:creationId xmlns:p14="http://schemas.microsoft.com/office/powerpoint/2010/main" val="27135374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5E20E2-979F-5A16-6492-5901F33CC1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Black Obelisk of Shalmaneser III, receiving tribute from Israel, circa 840 BC</a:t>
            </a:r>
          </a:p>
        </p:txBody>
      </p:sp>
      <p:sp>
        <p:nvSpPr>
          <p:cNvPr id="3" name="Text Placeholder 2"/>
          <p:cNvSpPr>
            <a:spLocks noGrp="1"/>
          </p:cNvSpPr>
          <p:nvPr>
            <p:ph type="body" sz="quarter" idx="12"/>
          </p:nvPr>
        </p:nvSpPr>
        <p:spPr/>
        <p:txBody>
          <a:bodyPr/>
          <a:lstStyle/>
          <a:p>
            <a:r>
              <a:rPr lang="en-US" dirty="0"/>
              <a:t>3:14</a:t>
            </a:r>
          </a:p>
        </p:txBody>
      </p:sp>
      <p:sp>
        <p:nvSpPr>
          <p:cNvPr id="4" name="Title 3"/>
          <p:cNvSpPr>
            <a:spLocks noGrp="1"/>
          </p:cNvSpPr>
          <p:nvPr>
            <p:ph type="title"/>
          </p:nvPr>
        </p:nvSpPr>
        <p:spPr/>
        <p:txBody>
          <a:bodyPr/>
          <a:lstStyle/>
          <a:p>
            <a:r>
              <a:rPr lang="en-US" dirty="0"/>
              <a:t>On that day I will punish Israel for its crimes</a:t>
            </a:r>
          </a:p>
        </p:txBody>
      </p:sp>
    </p:spTree>
    <p:extLst>
      <p:ext uri="{BB962C8B-B14F-4D97-AF65-F5344CB8AC3E}">
        <p14:creationId xmlns:p14="http://schemas.microsoft.com/office/powerpoint/2010/main" val="19733412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D:\0Images\00Jordan adds\Bethany Beyond Jordan\sr\Pride of Jordan, thickets by river.jpg"/>
</p:tagLst>
</file>

<file path=ppt/tags/tag2.xml><?xml version="1.0" encoding="utf-8"?>
<p:tagLst xmlns:a="http://schemas.openxmlformats.org/drawingml/2006/main" xmlns:r="http://schemas.openxmlformats.org/officeDocument/2006/relationships" xmlns:p="http://schemas.openxmlformats.org/presentationml/2006/main">
  <p:tag name="PHOTO" val="TRUE"/>
  <p:tag name="FILENAME" val="D:\0Images\00Jordan adds\Bethany Beyond Jordan\sr\Pride of the Jordan, thickets by river.jpg"/>
</p:tagLst>
</file>

<file path=ppt/tags/tag3.xml><?xml version="1.0" encoding="utf-8"?>
<p:tagLst xmlns:a="http://schemas.openxmlformats.org/drawingml/2006/main" xmlns:r="http://schemas.openxmlformats.org/officeDocument/2006/relationships" xmlns:p="http://schemas.openxmlformats.org/presentationml/2006/main">
  <p:tag name="FILENAME" val="D:\0Adds\050800 Scout Trip\sr\Samaria tell and Mt Ebal from north, tb n050800 sr.jpg"/>
  <p:tag name="PHOTO" val="TRUE"/>
</p:tagLst>
</file>

<file path=ppt/tags/tag4.xml><?xml version="1.0" encoding="utf-8"?>
<p:tagLst xmlns:a="http://schemas.openxmlformats.org/drawingml/2006/main" xmlns:r="http://schemas.openxmlformats.org/officeDocument/2006/relationships" xmlns:p="http://schemas.openxmlformats.org/presentationml/2006/main">
  <p:tag name="FILENAME" val="D:\0Adds\050800 Scout Trip\sr\Samaria tell and Mt Ebal from north, tb n050800 sr.jpg"/>
  <p:tag name="PHOTO" val="TRUE"/>
</p:tagLst>
</file>

<file path=ppt/tags/tag5.xml><?xml version="1.0" encoding="utf-8"?>
<p:tagLst xmlns:a="http://schemas.openxmlformats.org/drawingml/2006/main" xmlns:r="http://schemas.openxmlformats.org/officeDocument/2006/relationships" xmlns:p="http://schemas.openxmlformats.org/presentationml/2006/main">
  <p:tag name="FILENAME" val="D:\0Adds\050800 Scout Trip\sr\Samaria tell from north, tb n050800 sr.jpg"/>
  <p:tag name="PHOTO" val="TRUE"/>
</p:tagLst>
</file>

<file path=ppt/tags/tag6.xml><?xml version="1.0" encoding="utf-8"?>
<p:tagLst xmlns:a="http://schemas.openxmlformats.org/drawingml/2006/main" xmlns:r="http://schemas.openxmlformats.org/officeDocument/2006/relationships" xmlns:p="http://schemas.openxmlformats.org/presentationml/2006/main">
  <p:tag name="PHOTO" val="TRUE"/>
  <p:tag name="FILENAME" val="D:\0Adds 2002\01 Galilee\Dan\sr\Dan high place with reconstructed altar, tb q102502.jpg"/>
</p:tagLst>
</file>

<file path=ppt/tags/tag7.xml><?xml version="1.0" encoding="utf-8"?>
<p:tagLst xmlns:a="http://schemas.openxmlformats.org/drawingml/2006/main" xmlns:r="http://schemas.openxmlformats.org/officeDocument/2006/relationships" xmlns:p="http://schemas.openxmlformats.org/presentationml/2006/main">
  <p:tag name="PHOTO" val="TRUE"/>
  <p:tag name="FILENAME" val="D:\0Adds 2002\01 Galilee\Dan\sr\Dan high place with reconstructed altar, tb q102502.jpg"/>
</p:tagLst>
</file>

<file path=ppt/theme/theme1.xml><?xml version="1.0" encoding="utf-8"?>
<a:theme xmlns:a="http://schemas.openxmlformats.org/drawingml/2006/main" name="PhotoCompa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hotoCompan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otoCompanion.potx" id="{156FBC7D-6AC8-4052-8D38-BB651D9D29B5}" vid="{07EA9D4B-09B1-4793-8212-CF3BEBDEEA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PhotoCompanion</Template>
  <TotalTime>6809</TotalTime>
  <Words>15007</Words>
  <Application>Microsoft Office PowerPoint</Application>
  <PresentationFormat>On-screen Show (4:3)</PresentationFormat>
  <Paragraphs>1063</Paragraphs>
  <Slides>128</Slides>
  <Notes>128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128</vt:i4>
      </vt:variant>
    </vt:vector>
  </HeadingPairs>
  <TitlesOfParts>
    <vt:vector size="135" baseType="lpstr">
      <vt:lpstr>ＭＳ Ｐゴシック</vt:lpstr>
      <vt:lpstr>Arial</vt:lpstr>
      <vt:lpstr>Calibri</vt:lpstr>
      <vt:lpstr>Linux Libertine</vt:lpstr>
      <vt:lpstr>MetSans</vt:lpstr>
      <vt:lpstr>Times New Roman</vt:lpstr>
      <vt:lpstr>PhotoCompanion</vt:lpstr>
      <vt:lpstr>Amos 3</vt:lpstr>
      <vt:lpstr>Amos 3</vt:lpstr>
      <vt:lpstr>Hear this word that Yahweh has spoken against you, O people of Israel</vt:lpstr>
      <vt:lpstr>It is against the entire family that I brought up out of the land of Egypt</vt:lpstr>
      <vt:lpstr>It is against the entire family that I brought up out of the land of Egypt</vt:lpstr>
      <vt:lpstr>It is against the entire family that I brought up out of the land of Egypt</vt:lpstr>
      <vt:lpstr>It is against the entire family that I brought up out of the land of Egypt</vt:lpstr>
      <vt:lpstr>It is against the entire family that I brought up out of the land of Egypt</vt:lpstr>
      <vt:lpstr>It is against the entire family that I brought up out of the land of Egypt</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You alone I have chosen from all the families of the earth</vt:lpstr>
      <vt:lpstr>Therefore I will punish you for your sin</vt:lpstr>
      <vt:lpstr>Therefore I will punish you for your sin</vt:lpstr>
      <vt:lpstr>Do two people walk together, unless they have agreed to do so?</vt:lpstr>
      <vt:lpstr>Do two people walk together, unless they have agreed to do so?</vt:lpstr>
      <vt:lpstr>Do two people walk together, unless they have agreed to do so?</vt:lpstr>
      <vt:lpstr>Do two people walk together, unless they have agreed to do so?</vt:lpstr>
      <vt:lpstr>Does a lion roar in the thicket when it has no prey?</vt:lpstr>
      <vt:lpstr>Does a lion roar in the thicket when it has no prey?</vt:lpstr>
      <vt:lpstr>Does a lion roar in the thicket when it has no prey?</vt:lpstr>
      <vt:lpstr>Does a lion roar in the thicket when it has no prey?</vt:lpstr>
      <vt:lpstr>Does a young lion growl from its den unless it has captured something?</vt:lpstr>
      <vt:lpstr>Does a young lion growl from its den unless it has captured something?</vt:lpstr>
      <vt:lpstr>Does a young lion growl from its den unless it has captured something?</vt:lpstr>
      <vt:lpstr>Does a young lion growl from its den unless it has captured something?</vt:lpstr>
      <vt:lpstr>Does a bird swoop down into a trap when there is no bait?</vt:lpstr>
      <vt:lpstr>Does a bird swoop down into a trap when there is no bait?</vt:lpstr>
      <vt:lpstr>Does a bird swoop down into a trap when there is no bait?</vt:lpstr>
      <vt:lpstr>Does a snare spring shut when it has caught nothing at all?</vt:lpstr>
      <vt:lpstr>Does a snare spring shut when it has caught nothing at all?</vt:lpstr>
      <vt:lpstr>If a trumpet is blown in a city, will not the people be afraid?</vt:lpstr>
      <vt:lpstr>If a trumpet is blown in a city, will not the people be afraid?</vt:lpstr>
      <vt:lpstr>If a trumpet is blown in a city, will not the people be afraid?</vt:lpstr>
      <vt:lpstr>Does disaster occur in a city, unless Yahweh has done it?</vt:lpstr>
      <vt:lpstr>Does disaster occur in a city, unless Yahweh has done it?</vt:lpstr>
      <vt:lpstr>Does disaster occur in a city, unless Yahweh has done it?</vt:lpstr>
      <vt:lpstr>For the Lord Yahweh does not act without revealing His secret to His servants, the prophets</vt:lpstr>
      <vt:lpstr>A lion has roared; who will not fear? </vt:lpstr>
      <vt:lpstr>A lion has roared; who will not fear? The Lord Yahweh has spoken; who can but prophesy? </vt:lpstr>
      <vt:lpstr>Proclaim it on the citadels at Ashdod</vt:lpstr>
      <vt:lpstr>Proclaim it on the citadels at Ashdod</vt:lpstr>
      <vt:lpstr>Proclaim it on the citadels at Ashdod</vt:lpstr>
      <vt:lpstr>Proclaim it on the citadels at Ashdod</vt:lpstr>
      <vt:lpstr>And proclaim it on the citadels in the land of Egypt</vt:lpstr>
      <vt:lpstr>And proclaim it on the citadels in the land of Egypt</vt:lpstr>
      <vt:lpstr>And proclaim it on the citadels in the land of Egypt</vt:lpstr>
      <vt:lpstr>Assemble yourselves on the mountains of Samaria</vt:lpstr>
      <vt:lpstr>Assemble yourselves on the mountains of Samaria</vt:lpstr>
      <vt:lpstr>Assemble yourselves on the mountains of Samaria</vt:lpstr>
      <vt:lpstr>Assemble yourselves on the mountains of Samaria</vt:lpstr>
      <vt:lpstr>Assemble yourselves on the mountains of Samaria</vt:lpstr>
      <vt:lpstr>See the great tumults within her, and the oppressed in her midst</vt:lpstr>
      <vt:lpstr>See the great tumults within her, and the oppressed in her midst</vt:lpstr>
      <vt:lpstr>See the great tumults within her, and the oppressed in her midst</vt:lpstr>
      <vt:lpstr>See the great tumults within her, and the oppressed in her midst</vt:lpstr>
      <vt:lpstr>See the great tumults within her, and the oppressed in her midst</vt:lpstr>
      <vt:lpstr>See the great tumults within her, and the oppressed in her midst</vt:lpstr>
      <vt:lpstr>“They do not know how to do what is right,” says Yahweh</vt:lpstr>
      <vt:lpstr>“They do not know how to do what is right,” says Yahweh</vt:lpstr>
      <vt:lpstr>They store up violence and robbery in their strongholds</vt:lpstr>
      <vt:lpstr>They store up violence and robbery in their strongholds</vt:lpstr>
      <vt:lpstr>They store up violence and robbery in their strongholds</vt:lpstr>
      <vt:lpstr>They store up violence and robbery in their strongholds</vt:lpstr>
      <vt:lpstr>They store up violence and robbery in their strongholds</vt:lpstr>
      <vt:lpstr>Therefore, thus says the Lord Yahweh, “An adversary will overrun your land”</vt:lpstr>
      <vt:lpstr>Therefore, thus says the Lord Yahweh, “An adversary will overrun your land”</vt:lpstr>
      <vt:lpstr>He will pull down your strongholds</vt:lpstr>
      <vt:lpstr>He will pull down your strongholds</vt:lpstr>
      <vt:lpstr>He will pull down your strongholds</vt:lpstr>
      <vt:lpstr>He will pull down your strongholds</vt:lpstr>
      <vt:lpstr>He will pull down your strongholds</vt:lpstr>
      <vt:lpstr>And he will plunder your fortresses</vt:lpstr>
      <vt:lpstr>And he will plunder your fortresses</vt:lpstr>
      <vt:lpstr>And he will plunder your fortresses</vt:lpstr>
      <vt:lpstr>As the shepherd rescues from the mouth of the lion two legs, or a piece of an ear</vt:lpstr>
      <vt:lpstr>As the shepherd rescues from the mouth of the lion two legs, or a piece of an ear</vt:lpstr>
      <vt:lpstr>As the shepherd rescues from the mouth of the lion two legs, or a piece of an ear</vt:lpstr>
      <vt:lpstr>As the shepherd rescues from the mouth of the lion two legs, or a piece of an ear</vt:lpstr>
      <vt:lpstr>As the shepherd rescues from the mouth of the lion two legs, or a piece of an ear</vt:lpstr>
      <vt:lpstr>So will the Israelites of Samaria be rescued, like the corner of a bed or the cover of a couch</vt:lpstr>
      <vt:lpstr>So will the Israelites of Samaria be rescued, like the corner of a bed or the cover of a couch</vt:lpstr>
      <vt:lpstr>So will the Israelites of Samaria be rescued, like the corner of a bed or the cover of a couch</vt:lpstr>
      <vt:lpstr>So will the Israelites of Samaria be rescued, like the corner of a bed or the cover of a couch</vt:lpstr>
      <vt:lpstr>So will the Israelites of Samaria be rescued, like the corner of a bed or the cover of a couch</vt:lpstr>
      <vt:lpstr>So will the Israelites of Samaria be rescued, like the corner of a bed or the cover of a couch</vt:lpstr>
      <vt:lpstr>So will the Israelites of Samaria be rescued, like the corner of a bed or the cover of a couch</vt:lpstr>
      <vt:lpstr>Hear this and testify against the house of Jacob</vt:lpstr>
      <vt:lpstr>Says the Lord Yahweh, the God of armies</vt:lpstr>
      <vt:lpstr>Says the Lord Yahweh, the God of armies</vt:lpstr>
      <vt:lpstr>On that day I will punish Israel for its crimes</vt:lpstr>
      <vt:lpstr>On that day I will punish Israel for its crimes</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also punish the altars of Bethel, and the horns of the altar will be cut off</vt:lpstr>
      <vt:lpstr>I will demolish the winter house along with the summer house</vt:lpstr>
      <vt:lpstr>I will demolish the winter house along with the summer house</vt:lpstr>
      <vt:lpstr>I will demolish the winter house along with the summer house</vt:lpstr>
      <vt:lpstr>I will demolish the winter house along with the summer house</vt:lpstr>
      <vt:lpstr>I will demolish the winter house along with the summer house</vt:lpstr>
      <vt:lpstr>I will demolish the winter house along with the summer house</vt:lpstr>
      <vt:lpstr>The houses of ivory will also be destroyed</vt:lpstr>
      <vt:lpstr>The houses of ivory will also be destroyed</vt:lpstr>
      <vt:lpstr>The houses of ivory will also be destroyed</vt:lpstr>
      <vt:lpstr>The houses of ivory will also be destroyed</vt:lpstr>
      <vt:lpstr>The houses of ivory will also be destroyed</vt:lpstr>
      <vt:lpstr>The houses of ivory will also be destroyed</vt:lpstr>
      <vt:lpstr>The houses of ivory will also be destroyed</vt:lpstr>
      <vt:lpstr>The houses of ivory will also be destroyed</vt:lpstr>
      <vt:lpstr>The houses of ivory will also be destroyed</vt:lpstr>
      <vt:lpstr>The houses of ivory will also be destroyed</vt:lpstr>
      <vt:lpstr>And the mansions will be demolished </vt:lpstr>
      <vt:lpstr>PowerPoint Presentation</vt:lpstr>
    </vt:vector>
  </TitlesOfParts>
  <Company>BiblePlaces.com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Amos 3, Photo Companion</dc:title>
  <dc:subject>Photo Companion to the Bible</dc:subject>
  <dc:creator>BiblePlaces.com</dc:creator>
  <cp:lastModifiedBy>Todd Bolen</cp:lastModifiedBy>
  <cp:revision>26</cp:revision>
  <dcterms:created xsi:type="dcterms:W3CDTF">2020-06-18T21:50:23Z</dcterms:created>
  <dcterms:modified xsi:type="dcterms:W3CDTF">2026-08-17T20:38:46Z</dcterms:modified>
</cp:coreProperties>
</file>