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9"/>
  </p:notesMasterIdLst>
  <p:sldIdLst>
    <p:sldId id="404" r:id="rId2"/>
    <p:sldId id="415" r:id="rId3"/>
    <p:sldId id="384" r:id="rId4"/>
    <p:sldId id="299" r:id="rId5"/>
    <p:sldId id="390" r:id="rId6"/>
    <p:sldId id="328" r:id="rId7"/>
    <p:sldId id="329" r:id="rId8"/>
    <p:sldId id="327" r:id="rId9"/>
    <p:sldId id="300" r:id="rId10"/>
    <p:sldId id="332" r:id="rId11"/>
    <p:sldId id="333" r:id="rId12"/>
    <p:sldId id="335" r:id="rId13"/>
    <p:sldId id="336" r:id="rId14"/>
    <p:sldId id="338" r:id="rId15"/>
    <p:sldId id="410" r:id="rId16"/>
    <p:sldId id="301" r:id="rId17"/>
    <p:sldId id="302" r:id="rId18"/>
    <p:sldId id="303" r:id="rId19"/>
    <p:sldId id="304" r:id="rId20"/>
    <p:sldId id="305" r:id="rId21"/>
    <p:sldId id="306" r:id="rId22"/>
    <p:sldId id="307" r:id="rId23"/>
    <p:sldId id="308" r:id="rId24"/>
    <p:sldId id="341" r:id="rId25"/>
    <p:sldId id="309" r:id="rId26"/>
    <p:sldId id="339" r:id="rId27"/>
    <p:sldId id="310" r:id="rId28"/>
    <p:sldId id="340" r:id="rId29"/>
    <p:sldId id="405" r:id="rId30"/>
    <p:sldId id="406" r:id="rId31"/>
    <p:sldId id="311" r:id="rId32"/>
    <p:sldId id="312" r:id="rId33"/>
    <p:sldId id="380" r:id="rId34"/>
    <p:sldId id="399" r:id="rId35"/>
    <p:sldId id="398" r:id="rId36"/>
    <p:sldId id="379" r:id="rId37"/>
    <p:sldId id="381" r:id="rId38"/>
    <p:sldId id="383" r:id="rId39"/>
    <p:sldId id="394" r:id="rId40"/>
    <p:sldId id="295" r:id="rId41"/>
    <p:sldId id="393" r:id="rId42"/>
    <p:sldId id="321" r:id="rId43"/>
    <p:sldId id="314" r:id="rId44"/>
    <p:sldId id="315" r:id="rId45"/>
    <p:sldId id="319" r:id="rId46"/>
    <p:sldId id="323" r:id="rId47"/>
    <p:sldId id="324" r:id="rId48"/>
    <p:sldId id="296" r:id="rId49"/>
    <p:sldId id="392" r:id="rId50"/>
    <p:sldId id="297" r:id="rId51"/>
    <p:sldId id="376" r:id="rId52"/>
    <p:sldId id="294" r:id="rId53"/>
    <p:sldId id="316" r:id="rId54"/>
    <p:sldId id="322" r:id="rId55"/>
    <p:sldId id="325" r:id="rId56"/>
    <p:sldId id="317" r:id="rId57"/>
    <p:sldId id="298" r:id="rId58"/>
    <p:sldId id="391" r:id="rId59"/>
    <p:sldId id="318" r:id="rId60"/>
    <p:sldId id="313" r:id="rId61"/>
    <p:sldId id="320" r:id="rId62"/>
    <p:sldId id="337" r:id="rId63"/>
    <p:sldId id="326" r:id="rId64"/>
    <p:sldId id="387" r:id="rId65"/>
    <p:sldId id="343" r:id="rId66"/>
    <p:sldId id="334" r:id="rId67"/>
    <p:sldId id="342" r:id="rId68"/>
    <p:sldId id="345" r:id="rId69"/>
    <p:sldId id="346" r:id="rId70"/>
    <p:sldId id="347" r:id="rId71"/>
    <p:sldId id="389" r:id="rId72"/>
    <p:sldId id="293" r:id="rId73"/>
    <p:sldId id="348" r:id="rId74"/>
    <p:sldId id="403" r:id="rId75"/>
    <p:sldId id="350" r:id="rId76"/>
    <p:sldId id="401" r:id="rId77"/>
    <p:sldId id="400" r:id="rId78"/>
    <p:sldId id="395" r:id="rId79"/>
    <p:sldId id="351" r:id="rId80"/>
    <p:sldId id="353" r:id="rId81"/>
    <p:sldId id="375" r:id="rId82"/>
    <p:sldId id="354" r:id="rId83"/>
    <p:sldId id="362" r:id="rId84"/>
    <p:sldId id="361" r:id="rId85"/>
    <p:sldId id="397" r:id="rId86"/>
    <p:sldId id="396" r:id="rId87"/>
    <p:sldId id="407" r:id="rId88"/>
    <p:sldId id="357" r:id="rId89"/>
    <p:sldId id="358" r:id="rId90"/>
    <p:sldId id="359" r:id="rId91"/>
    <p:sldId id="352" r:id="rId92"/>
    <p:sldId id="356" r:id="rId93"/>
    <p:sldId id="402" r:id="rId94"/>
    <p:sldId id="290" r:id="rId95"/>
    <p:sldId id="411" r:id="rId96"/>
    <p:sldId id="412" r:id="rId97"/>
    <p:sldId id="409" r:id="rId98"/>
    <p:sldId id="360" r:id="rId99"/>
    <p:sldId id="363" r:id="rId100"/>
    <p:sldId id="408" r:id="rId101"/>
    <p:sldId id="388" r:id="rId102"/>
    <p:sldId id="364" r:id="rId103"/>
    <p:sldId id="385" r:id="rId104"/>
    <p:sldId id="414" r:id="rId105"/>
    <p:sldId id="366" r:id="rId106"/>
    <p:sldId id="382" r:id="rId107"/>
    <p:sldId id="367" r:id="rId108"/>
    <p:sldId id="368" r:id="rId109"/>
    <p:sldId id="386" r:id="rId110"/>
    <p:sldId id="413" r:id="rId111"/>
    <p:sldId id="370" r:id="rId112"/>
    <p:sldId id="371" r:id="rId113"/>
    <p:sldId id="372" r:id="rId114"/>
    <p:sldId id="369" r:id="rId115"/>
    <p:sldId id="377" r:id="rId116"/>
    <p:sldId id="374" r:id="rId117"/>
    <p:sldId id="789"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FEFFFF"/>
    <a:srgbClr val="FEFF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78026" autoAdjust="0"/>
  </p:normalViewPr>
  <p:slideViewPr>
    <p:cSldViewPr>
      <p:cViewPr varScale="1">
        <p:scale>
          <a:sx n="85" d="100"/>
          <a:sy n="85" d="100"/>
        </p:scale>
        <p:origin x="227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168"/>
    </p:cViewPr>
  </p:sorterViewPr>
  <p:notesViewPr>
    <p:cSldViewPr>
      <p:cViewPr>
        <p:scale>
          <a:sx n="100" d="100"/>
          <a:sy n="100" d="100"/>
        </p:scale>
        <p:origin x="1806" y="-26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5/13/2020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igitalcollections.nypl.org/items/510d47d9-6511-a3d9-e040-e00a18064a9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Daniel 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https://www.bibleplaces.com/daniel/</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Daniel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366884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that this colossal granite statue was mounted on a base, as was typical in antiquity. The dimensions of the statue given in Daniel 3:1 are difficult to imagine for a statue alone, without a base, since its overall ratio of height to width is 60:6 (= 10:1), which is the common height-width ratio of Egyptian obelisks. For a normal human the height-width ratio would be about 3.5:1, so this statue may</a:t>
            </a:r>
            <a:r>
              <a:rPr lang="en-US" sz="1200" kern="1200" baseline="0" dirty="0">
                <a:solidFill>
                  <a:schemeClr val="tx1"/>
                </a:solidFill>
                <a:effectLst/>
                <a:latin typeface="+mn-lt"/>
                <a:ea typeface="+mn-ea"/>
                <a:cs typeface="+mn-cs"/>
              </a:rPr>
              <a:t> have had a significant base.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tb010705947</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26730893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fourth “man” appeared in the fire to protect the three Jews. The KJV mistranslated </a:t>
            </a:r>
            <a:r>
              <a:rPr lang="he-IL" sz="1200" kern="1200" dirty="0">
                <a:solidFill>
                  <a:schemeClr val="tx1"/>
                </a:solidFill>
                <a:effectLst/>
                <a:latin typeface="+mn-lt"/>
                <a:ea typeface="+mn-ea"/>
                <a:cs typeface="+mn-cs"/>
              </a:rPr>
              <a:t>בַר־אֱלָהִין</a:t>
            </a:r>
            <a:r>
              <a:rPr lang="en-US" sz="1200" kern="1200" dirty="0">
                <a:solidFill>
                  <a:schemeClr val="tx1"/>
                </a:solidFill>
                <a:effectLst/>
                <a:latin typeface="+mn-lt"/>
                <a:ea typeface="+mn-ea"/>
                <a:cs typeface="+mn-cs"/>
              </a:rPr>
              <a:t> as “the Son of God.” The correct translation is “a son of the gods,” since there is no plural of majesty in Aramaic (</a:t>
            </a:r>
            <a:r>
              <a:rPr lang="he-IL" sz="1200" kern="1200" dirty="0">
                <a:solidFill>
                  <a:schemeClr val="tx1"/>
                </a:solidFill>
                <a:effectLst/>
                <a:latin typeface="+mn-lt"/>
                <a:ea typeface="+mn-ea"/>
                <a:cs typeface="+mn-cs"/>
              </a:rPr>
              <a:t>עֶלְיוֹנִין</a:t>
            </a:r>
            <a:r>
              <a:rPr lang="en-US" sz="1200" kern="1200" dirty="0">
                <a:solidFill>
                  <a:schemeClr val="tx1"/>
                </a:solidFill>
                <a:effectLst/>
                <a:latin typeface="+mn-lt"/>
                <a:ea typeface="+mn-ea"/>
                <a:cs typeface="+mn-cs"/>
              </a:rPr>
              <a:t> in 7:25 is exceptional). Nebuchadnezzar simply recognizes the supernatural quality of the fourth “man” in the fire. Whether “His angel” (3:28; cf. 6:22) is the divine Messenger of Yahweh or a created angel is a question which cannot be resolved on linguistic grounds alone.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dirty="0"/>
              <a:t>adr1603215725</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23943196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print is from an etching made by Jan </a:t>
            </a:r>
            <a:r>
              <a:rPr lang="en-US" sz="1200" kern="1200" err="1">
                <a:solidFill>
                  <a:schemeClr val="tx1"/>
                </a:solidFill>
                <a:effectLst/>
                <a:latin typeface="+mn-lt"/>
                <a:ea typeface="+mn-ea"/>
                <a:cs typeface="+mn-cs"/>
              </a:rPr>
              <a:t>Luyken</a:t>
            </a:r>
            <a:r>
              <a:rPr lang="en-US" sz="1200" kern="1200">
                <a:solidFill>
                  <a:schemeClr val="tx1"/>
                </a:solidFill>
                <a:effectLst/>
                <a:latin typeface="+mn-lt"/>
                <a:ea typeface="+mn-ea"/>
                <a:cs typeface="+mn-cs"/>
              </a:rPr>
              <a:t> in 1698. The image comes from The Museum of the Netherlands in Amsterdam, </a:t>
            </a:r>
            <a:r>
              <a:rPr lang="en-US"/>
              <a:t>RP-P-1896-A-19368-1345</a:t>
            </a:r>
            <a:r>
              <a:rPr lang="en-US" sz="1200" kern="1200">
                <a:solidFill>
                  <a:schemeClr val="tx1"/>
                </a:solidFill>
                <a:effectLst/>
                <a:latin typeface="+mn-lt"/>
                <a:ea typeface="+mn-ea"/>
                <a:cs typeface="+mn-cs"/>
              </a:rPr>
              <a:t>, public domain. Source: </a:t>
            </a:r>
            <a:r>
              <a:rPr lang="en-US"/>
              <a:t>http://hdl.handle.net/10934/RM0001.COLLECT.144414</a:t>
            </a:r>
          </a:p>
          <a:p>
            <a:endParaRPr lang="en-US"/>
          </a:p>
          <a:p>
            <a:r>
              <a:rPr lang="en-US"/>
              <a:t>ria144414</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22306821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This photograph shows on a small scale what the “door of the furnace” may have looked like. It was taken at the Eretz Israel Museum.</a:t>
            </a:r>
          </a:p>
          <a:p>
            <a:endParaRPr lang="en-US" noProof="0"/>
          </a:p>
          <a:p>
            <a:r>
              <a:rPr lang="en-US" noProof="0"/>
              <a:t>kg100500106</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5842194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Nebuchadnezzar’s reference to the three youths as “servants of the Most High God” is similar to the Israelite phrase “servant of Yahweh.” The</a:t>
            </a:r>
            <a:r>
              <a:rPr lang="en-US" baseline="0" dirty="0"/>
              <a:t> word “servant” was commonly used for someone who was high-ranking in a political or religious setting, much like “secretary” can be used today (e.g., “Secretary of Defense”). Moses, the leader of the Israelites for many years, was often referred to as “the servant of Yahweh” (</a:t>
            </a:r>
            <a:r>
              <a:rPr lang="en-US" baseline="0" dirty="0" err="1"/>
              <a:t>Deut</a:t>
            </a:r>
            <a:r>
              <a:rPr lang="en-US" baseline="0" dirty="0"/>
              <a:t> 34:5). The seal depicted here employs the same title, and may indicate a person who held a priestly or other significant office in the worship of Yahweh. </a:t>
            </a:r>
            <a:r>
              <a:rPr lang="en-US" dirty="0"/>
              <a:t>This seal was photographed at the Harvard Semitic Museum. The next slide includes labels for the lettering on this seal.</a:t>
            </a:r>
          </a:p>
          <a:p>
            <a:endParaRPr lang="en-US" dirty="0"/>
          </a:p>
          <a:p>
            <a:r>
              <a:rPr lang="en-US" dirty="0"/>
              <a:t>adr081125824</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8110918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Nebuchadnezzar’s reference to the three youths as “servants of the Most High God” is similar to the Israelite phrase “servant of Yahweh.” The</a:t>
            </a:r>
            <a:r>
              <a:rPr lang="en-US" baseline="0" dirty="0"/>
              <a:t> word “servant” was commonly used for someone who was high-ranking in a political or religious setting, much like “secretary” can be used today (e.g., “Secretary of Defense”). Moses, the leader of the Israelites for many years, was often referred to as “the servant of Yahweh” (</a:t>
            </a:r>
            <a:r>
              <a:rPr lang="en-US" baseline="0" dirty="0" err="1"/>
              <a:t>Deut</a:t>
            </a:r>
            <a:r>
              <a:rPr lang="en-US" baseline="0" dirty="0"/>
              <a:t> 34:5). The seal depicted here employs the same title, and may indicate a person who held a priestly or other significant office in the worship of Yahweh. </a:t>
            </a:r>
            <a:r>
              <a:rPr lang="en-US" dirty="0"/>
              <a:t>This seal was photographed at the Harvard Semitic Museum. Seals such as this were always inscribed in reverse so that the impression they would leave on a bulla was correct. The photo</a:t>
            </a:r>
            <a:r>
              <a:rPr lang="en-US" baseline="0" dirty="0"/>
              <a:t> on this slide has been reversed so that the inscription reads in the proper direction.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sz="1200" kern="1200" dirty="0">
              <a:solidFill>
                <a:schemeClr val="tx1"/>
              </a:solidFill>
              <a:effectLst/>
              <a:latin typeface="+mn-lt"/>
              <a:ea typeface="+mn-ea"/>
              <a:cs typeface="+mn-cs"/>
            </a:endParaRPr>
          </a:p>
          <a:p>
            <a:endParaRPr lang="en-US" dirty="0"/>
          </a:p>
          <a:p>
            <a:r>
              <a:rPr lang="en-US" dirty="0"/>
              <a:t>adr081125824</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8110918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fresco shows the effects of having been in an intense fire. It is on display in the Herodian Quarter Wohl Museum in Jerusalem.</a:t>
            </a:r>
          </a:p>
          <a:p>
            <a:endParaRPr lang="en-US"/>
          </a:p>
          <a:p>
            <a:r>
              <a:rPr lang="en-US"/>
              <a:t>adr1305134652</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34229630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inscription was found in an</a:t>
            </a:r>
            <a:r>
              <a:rPr lang="en-US" baseline="0" dirty="0"/>
              <a:t> Iron Age II tomb at Beth </a:t>
            </a:r>
            <a:r>
              <a:rPr lang="en-US" baseline="0" dirty="0" err="1"/>
              <a:t>Loya</a:t>
            </a:r>
            <a:r>
              <a:rPr lang="en-US" baseline="0" dirty="0"/>
              <a:t> (Khirbet Beit Lei). </a:t>
            </a:r>
            <a:r>
              <a:rPr lang="en-US" dirty="0"/>
              <a:t>The reading of the full inscription is difficult and contested. The epigrapher Joseph </a:t>
            </a:r>
            <a:r>
              <a:rPr lang="en-US" dirty="0" err="1"/>
              <a:t>Naveh</a:t>
            </a:r>
            <a:r>
              <a:rPr lang="en-US" dirty="0"/>
              <a:t> read it as, “Yahweh is God of the whole earth; the mountains of Judah belong to him, to the God of</a:t>
            </a:r>
            <a:r>
              <a:rPr lang="en-US" baseline="0" dirty="0"/>
              <a:t> Jerusalem.” This reflects the sentiments of Daniel’s three friends, who believed that their God was not regional but ruled everywhere, and must be obeyed even in a foreign land. This inscription may have been written by a refugee fleeing the Babylonian sack of Jerusalem in </a:t>
            </a:r>
            <a:r>
              <a:rPr lang="en-US" dirty="0"/>
              <a:t>586</a:t>
            </a:r>
            <a:r>
              <a:rPr lang="en-US" baseline="0" dirty="0"/>
              <a:t> BC. </a:t>
            </a:r>
            <a:r>
              <a:rPr lang="en-US" dirty="0"/>
              <a:t>It is now on display in the Israel Museum.</a:t>
            </a:r>
          </a:p>
          <a:p>
            <a:endParaRPr lang="en-US" dirty="0"/>
          </a:p>
          <a:p>
            <a:r>
              <a:rPr lang="en-US" dirty="0"/>
              <a:t>A description of the cave and inscription, as well as </a:t>
            </a:r>
            <a:r>
              <a:rPr lang="en-US" dirty="0" err="1"/>
              <a:t>Naveh’s</a:t>
            </a:r>
            <a:r>
              <a:rPr lang="en-US" dirty="0"/>
              <a:t> interpretation, may</a:t>
            </a:r>
            <a:r>
              <a:rPr lang="en-US" baseline="0" dirty="0"/>
              <a:t> be found </a:t>
            </a:r>
            <a:r>
              <a:rPr lang="en-US" i="0" baseline="0" dirty="0"/>
              <a:t>in </a:t>
            </a:r>
            <a:r>
              <a:rPr lang="en-US" i="0" dirty="0"/>
              <a:t>Joseph </a:t>
            </a:r>
            <a:r>
              <a:rPr lang="en-US" i="0" dirty="0" err="1"/>
              <a:t>Naveh</a:t>
            </a:r>
            <a:r>
              <a:rPr lang="en-US" i="0" dirty="0"/>
              <a:t>, "Old Hebrew Inscriptions in a Burial Cave," </a:t>
            </a:r>
            <a:r>
              <a:rPr lang="en-US" i="1" dirty="0"/>
              <a:t>Israel Exploration Journal</a:t>
            </a:r>
            <a:r>
              <a:rPr lang="en-US" i="0" dirty="0"/>
              <a:t> </a:t>
            </a:r>
            <a:r>
              <a:rPr lang="en-US" b="0" i="0" dirty="0"/>
              <a:t>13/2 </a:t>
            </a:r>
            <a:r>
              <a:rPr lang="en-US" i="0" dirty="0"/>
              <a:t>(1963): 74–92.</a:t>
            </a:r>
            <a:endParaRPr lang="en-US" i="0" dirty="0">
              <a:cs typeface="Calibri"/>
            </a:endParaRPr>
          </a:p>
          <a:p>
            <a:endParaRPr lang="en-US" dirty="0"/>
          </a:p>
          <a:p>
            <a:r>
              <a:rPr lang="en-US" dirty="0"/>
              <a:t>tb061616985</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1091856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Cyrus Cylinder a typical example of an imperial decree, although it comes from</a:t>
            </a:r>
            <a:r>
              <a:rPr lang="en-US" baseline="0"/>
              <a:t> the following Persian period</a:t>
            </a:r>
            <a:r>
              <a:rPr lang="en-US"/>
              <a:t>. This cylinder was photographed in the British Museum. The British Museum also owns fragments of the same text recorded on a tablet, rather than a cylinder.</a:t>
            </a:r>
          </a:p>
          <a:p>
            <a:endParaRPr lang="en-US"/>
          </a:p>
          <a:p>
            <a:r>
              <a:rPr lang="en-US"/>
              <a:t>tb112004172</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2707690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basalt relief carving shows one of the people groups</a:t>
            </a:r>
            <a:r>
              <a:rPr lang="en-US" baseline="0"/>
              <a:t> included in Nebuchadnezzar’s decree. Other photos that can be used to illustrated this phrase can be found at verse 4. The carving </a:t>
            </a:r>
            <a:r>
              <a:rPr lang="en-US"/>
              <a:t>is on display in the Istanbul Museum of the Ancient Orient.</a:t>
            </a:r>
          </a:p>
          <a:p>
            <a:endParaRPr lang="en-US"/>
          </a:p>
          <a:p>
            <a:r>
              <a:rPr lang="en-US"/>
              <a:t>adr1006054607</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39599992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line of this inscription includes</a:t>
            </a:r>
            <a:r>
              <a:rPr lang="en-US" baseline="0" dirty="0"/>
              <a:t> the phrase “[Go]d, creator of the earth” (</a:t>
            </a:r>
            <a:r>
              <a:rPr lang="he-IL" baseline="0" dirty="0"/>
              <a:t>ל קן ארץ</a:t>
            </a:r>
            <a:r>
              <a:rPr lang="en-US" baseline="0" dirty="0"/>
              <a:t>[</a:t>
            </a:r>
            <a:r>
              <a:rPr lang="he-IL" baseline="0" dirty="0"/>
              <a:t>א</a:t>
            </a:r>
            <a:r>
              <a:rPr lang="en-US" baseline="0" dirty="0"/>
              <a:t>]) which echoes texts found in Genesis 14:19 and Isaiah 40:28. The verb </a:t>
            </a:r>
            <a:r>
              <a:rPr lang="en-US" i="1" baseline="0" dirty="0" err="1"/>
              <a:t>qanah</a:t>
            </a:r>
            <a:r>
              <a:rPr lang="en-US" baseline="0" dirty="0"/>
              <a:t> (</a:t>
            </a:r>
            <a:r>
              <a:rPr lang="he-IL" sz="1200" b="0" i="0" u="none" strike="noStrike" kern="1200" baseline="0" dirty="0">
                <a:solidFill>
                  <a:schemeClr val="tx1"/>
                </a:solidFill>
                <a:latin typeface="+mn-lt"/>
                <a:ea typeface="+mn-ea"/>
                <a:cs typeface="+mn-cs"/>
              </a:rPr>
              <a:t>קָנָה</a:t>
            </a:r>
            <a:r>
              <a:rPr lang="en-US" baseline="0" dirty="0"/>
              <a:t>) can also mean to buy or possess, thus some English versions render Genesis 14:19 as “possessor of heaven and earth.” This ostracon was recovered in excavations in the Jewish Quarter of Jerusalem by </a:t>
            </a:r>
            <a:r>
              <a:rPr lang="en-US" baseline="0" dirty="0" err="1"/>
              <a:t>Nahman</a:t>
            </a:r>
            <a:r>
              <a:rPr lang="en-US" baseline="0" dirty="0"/>
              <a:t> Avigad in 1971. Although the inscription is broken at the beginning of the third line, the conclusion that the first word was God (“El,” </a:t>
            </a:r>
            <a:r>
              <a:rPr lang="he-IL" baseline="0" dirty="0"/>
              <a:t>אל</a:t>
            </a:r>
            <a:r>
              <a:rPr lang="en-US" baseline="0" dirty="0"/>
              <a:t>) is “almost inescapable” (Miller 1980: 43). The jar may have once contained offerings intended for the temple in Jerusalem. Based on the style of writing it is dated to the late 8th century BC. It</a:t>
            </a:r>
            <a:r>
              <a:rPr lang="en-US" dirty="0"/>
              <a:t> was photographed in the Israel Museum. The next slide includes an overlay highlighting the text</a:t>
            </a:r>
            <a:r>
              <a:rPr lang="en-US" baseline="0" dirty="0"/>
              <a:t> of the last line.</a:t>
            </a:r>
            <a:endParaRPr lang="en-US" dirty="0"/>
          </a:p>
          <a:p>
            <a:endParaRPr lang="en-US" dirty="0"/>
          </a:p>
          <a:p>
            <a:r>
              <a:rPr lang="en-US" b="1" dirty="0"/>
              <a:t>Reference:</a:t>
            </a:r>
          </a:p>
          <a:p>
            <a:r>
              <a:rPr lang="en-US" dirty="0"/>
              <a:t>Miller, Patrick D.</a:t>
            </a:r>
          </a:p>
          <a:p>
            <a:pPr marL="685800" indent="-457200">
              <a:tabLst>
                <a:tab pos="685800" algn="l"/>
              </a:tabLst>
            </a:pPr>
            <a:r>
              <a:rPr lang="en-US" dirty="0"/>
              <a:t>1980	</a:t>
            </a:r>
            <a:r>
              <a:rPr lang="en-US" baseline="0" dirty="0"/>
              <a:t>El, the Creator of Earth. </a:t>
            </a:r>
            <a:r>
              <a:rPr lang="en-US" i="1" baseline="0" dirty="0"/>
              <a:t>Bulletin of the American Schools of Oriental Research </a:t>
            </a:r>
            <a:r>
              <a:rPr lang="en-US" baseline="0" dirty="0"/>
              <a:t>293: 43–46.</a:t>
            </a:r>
          </a:p>
          <a:p>
            <a:endParaRPr lang="en-US" dirty="0"/>
          </a:p>
          <a:p>
            <a:r>
              <a:rPr lang="en-US" dirty="0"/>
              <a:t>tb032014468</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231663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twin obelisks are very close to the dimensions given for Nebuchadnezzar’s statue. They stand 97 feet (30 meters) tall, and are built on a 10:1 height-width ratio. The people standing by the base of the obelisk give perspective for its size.</a:t>
            </a:r>
          </a:p>
          <a:p>
            <a:endParaRPr lang="en-US"/>
          </a:p>
          <a:p>
            <a:r>
              <a:rPr lang="en-US"/>
              <a:t>adr1603122186</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12386044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line of this inscription includes</a:t>
            </a:r>
            <a:r>
              <a:rPr lang="en-US" baseline="0" dirty="0"/>
              <a:t> the phrase “[Go]d, creator of the earth” (</a:t>
            </a:r>
            <a:r>
              <a:rPr lang="he-IL" baseline="0" dirty="0"/>
              <a:t>ל קן ארץ</a:t>
            </a:r>
            <a:r>
              <a:rPr lang="en-US" baseline="0" dirty="0"/>
              <a:t>[</a:t>
            </a:r>
            <a:r>
              <a:rPr lang="he-IL" baseline="0" dirty="0"/>
              <a:t>א</a:t>
            </a:r>
            <a:r>
              <a:rPr lang="en-US" baseline="0" dirty="0"/>
              <a:t>]) which echoes texts found in Genesis 14:19 and Isaiah 40:28. The verb </a:t>
            </a:r>
            <a:r>
              <a:rPr lang="en-US" i="1" baseline="0" dirty="0" err="1"/>
              <a:t>qanah</a:t>
            </a:r>
            <a:r>
              <a:rPr lang="en-US" baseline="0" dirty="0"/>
              <a:t> (</a:t>
            </a:r>
            <a:r>
              <a:rPr lang="he-IL" sz="1200" b="0" i="0" u="none" strike="noStrike" kern="1200" baseline="0" dirty="0">
                <a:solidFill>
                  <a:schemeClr val="tx1"/>
                </a:solidFill>
                <a:latin typeface="+mn-lt"/>
                <a:ea typeface="+mn-ea"/>
                <a:cs typeface="+mn-cs"/>
              </a:rPr>
              <a:t>קָנָה</a:t>
            </a:r>
            <a:r>
              <a:rPr lang="en-US" baseline="0" dirty="0"/>
              <a:t>) can also mean to buy or possess, thus some English versions render Genesis 14:19 as “possessor of heaven and earth.” This ostracon was recovered in excavations in the Jewish Quarter of Jerusalem by </a:t>
            </a:r>
            <a:r>
              <a:rPr lang="en-US" baseline="0" dirty="0" err="1"/>
              <a:t>Nahman</a:t>
            </a:r>
            <a:r>
              <a:rPr lang="en-US" baseline="0" dirty="0"/>
              <a:t> Avigad in 1971. Although the inscription is broken at the beginning of the third line, the conclusion that the first word was God (“El,” </a:t>
            </a:r>
            <a:r>
              <a:rPr lang="he-IL" baseline="0" dirty="0"/>
              <a:t>אל</a:t>
            </a:r>
            <a:r>
              <a:rPr lang="en-US" baseline="0" dirty="0"/>
              <a:t>) is “almost inescapable” (Miller 1980: 43). The jar may have once contained offerings intended for the temple in Jerusalem. Based on the style of writing it is dated to the late 8th century BC. It</a:t>
            </a:r>
            <a:r>
              <a:rPr lang="en-US" dirty="0"/>
              <a:t> was photographed in the Israel Museum. </a:t>
            </a:r>
          </a:p>
          <a:p>
            <a:endParaRPr lang="en-US" dirty="0"/>
          </a:p>
          <a:p>
            <a:r>
              <a:rPr lang="en-US" b="1" dirty="0"/>
              <a:t>Reference:</a:t>
            </a:r>
          </a:p>
          <a:p>
            <a:r>
              <a:rPr lang="en-US" dirty="0"/>
              <a:t>Miller, Patrick D.</a:t>
            </a:r>
          </a:p>
          <a:p>
            <a:pPr marL="685800" indent="-457200">
              <a:tabLst>
                <a:tab pos="685800" algn="l"/>
              </a:tabLst>
            </a:pPr>
            <a:r>
              <a:rPr lang="en-US" dirty="0"/>
              <a:t>1980	</a:t>
            </a:r>
            <a:r>
              <a:rPr lang="en-US" baseline="0" dirty="0"/>
              <a:t>El, the Creator of Earth. </a:t>
            </a:r>
            <a:r>
              <a:rPr lang="en-US" i="1" baseline="0" dirty="0"/>
              <a:t>Bulletin of the American Schools of</a:t>
            </a:r>
            <a:r>
              <a:rPr lang="en-US" i="1" dirty="0"/>
              <a:t> </a:t>
            </a:r>
            <a:r>
              <a:rPr lang="en-US" i="1" baseline="0" dirty="0"/>
              <a:t>Oriental Research</a:t>
            </a:r>
            <a:r>
              <a:rPr lang="en-US" baseline="0" dirty="0"/>
              <a:t> 293: 43–46.</a:t>
            </a:r>
          </a:p>
          <a:p>
            <a:endParaRPr lang="en-US" dirty="0"/>
          </a:p>
          <a:p>
            <a:r>
              <a:rPr lang="en-US" dirty="0"/>
              <a:t>tb032014468</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36214137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Aramaic text is literally, “he will be made into limbs.” This bronze statue fragment from the Antikythera shipwreck was photographed at the Metropolitan Museum of Art in New York City.</a:t>
            </a:r>
          </a:p>
          <a:p>
            <a:endParaRPr lang="en-US"/>
          </a:p>
          <a:p>
            <a:r>
              <a:rPr lang="en-US"/>
              <a:t>adr1605244121</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18552258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bronze statue fragment, which is somewhat earlier than the one shown on the previous slide, was also recovered from the Antikythera shipwreck.</a:t>
            </a:r>
            <a:r>
              <a:rPr lang="en-US" baseline="0"/>
              <a:t> It</a:t>
            </a:r>
            <a:r>
              <a:rPr lang="en-US"/>
              <a:t> was photographed at the Metropolitan Museum of Art in New York City.</a:t>
            </a:r>
          </a:p>
          <a:p>
            <a:endParaRPr lang="en-US"/>
          </a:p>
          <a:p>
            <a:r>
              <a:rPr lang="en-US"/>
              <a:t>adr1605244136</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17314758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rubbish heap comes from a major construction project in which the Muslim authorities constructed a new entrance to an underground area that was converted into a mosque. There was significant controversy about this because it was done without archaeological supervision. Piles of this rubble remain on the Temple Mount today because the Muslim authorities do not want Israeli archaeologists to study the material. In this context, the photo simply illustrates the destruction referred to by Nebuchadnezzar.</a:t>
            </a:r>
          </a:p>
          <a:p>
            <a:endParaRPr lang="en-US" dirty="0"/>
          </a:p>
          <a:p>
            <a:r>
              <a:rPr lang="en-US" dirty="0"/>
              <a:t>tb083104490</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39401450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cylinder seal, which depicts Mesopotamian gods, is on display in the Harvard Art Museums. Nebuchadnezzar knew that none of the Mesopotamian gods had ever done anything like what he had just witnessed.</a:t>
            </a:r>
          </a:p>
          <a:p>
            <a:endParaRPr lang="en-US"/>
          </a:p>
          <a:p>
            <a:r>
              <a:rPr lang="en-US"/>
              <a:t>adr1711203466</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16811448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Nebuchadnezzar probably knew the stories of how the God of Israel had prevented Sennacherib from capturing Jerusalem during the reign of Hezekiah, 100 years earlier. This seal impression, which comes from one of King Hezekiah’s seals and bears his name, is on display in the Israel Museum</a:t>
            </a:r>
            <a:r>
              <a:rPr lang="en-US" baseline="0"/>
              <a:t> in Jerusalem.</a:t>
            </a:r>
            <a:endParaRPr lang="en-US"/>
          </a:p>
          <a:p>
            <a:endParaRPr lang="en-US"/>
          </a:p>
          <a:p>
            <a:r>
              <a:rPr lang="en-US"/>
              <a:t>tb032014271</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28671566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relief carving was photographed at the Louvre Museum.</a:t>
            </a:r>
          </a:p>
          <a:p>
            <a:endParaRPr lang="en-US"/>
          </a:p>
          <a:p>
            <a:r>
              <a:rPr lang="en-US"/>
              <a:t>tb060408226</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7949856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Daniel 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https://www.bibleplaces.com/daniel/</a:t>
            </a:r>
            <a:endParaRPr lang="en-US" sz="1100" dirty="0"/>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Daniel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dirty="0"/>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86529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Possibly Nebuchadnezzar constructed a large pillar or column and mounted a statue on top of it. Pompey’s Pillar is an 80 foot (24 m) tall red Aswan granite column with a diameter of about 9.5 feet (3 m). It was originally made in honor of Emperor Diocletian at the end of the third century AD. After Julius Caesar defeated Pompey in the Civil War, Pompey fled to Egypt and died in 48 BC. Accordingly, a legend arose claiming that Pompey was born there and that his head was in the capital on top of the pillar. However, this pillar was actually raised in AD 297 to commemorate the victory of Emperor Diocletian against a revolt in Alexandria. This pillar is the largest ancient monument in Alexandria.</a:t>
            </a:r>
          </a:p>
          <a:p>
            <a:endParaRPr lang="en-US" dirty="0"/>
          </a:p>
          <a:p>
            <a:r>
              <a:rPr lang="en-US" dirty="0"/>
              <a:t>adr1603267818</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4169056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image comes from </a:t>
            </a:r>
            <a:r>
              <a:rPr lang="en-US" sz="1200" kern="1200" dirty="0" err="1">
                <a:solidFill>
                  <a:schemeClr val="tx1"/>
                </a:solidFill>
                <a:effectLst/>
                <a:latin typeface="+mn-lt"/>
                <a:ea typeface="+mn-ea"/>
                <a:cs typeface="+mn-cs"/>
              </a:rPr>
              <a:t>Zangaki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Palestine and Egypt, March 1894</a:t>
            </a:r>
            <a:r>
              <a:rPr lang="en-US" sz="1200" kern="1200" dirty="0">
                <a:solidFill>
                  <a:schemeClr val="tx1"/>
                </a:solidFill>
                <a:effectLst/>
                <a:latin typeface="+mn-lt"/>
                <a:ea typeface="+mn-ea"/>
                <a:cs typeface="+mn-cs"/>
              </a:rPr>
              <a:t>, published in 1894. Public domain, from The New York Public Library, </a:t>
            </a:r>
            <a:r>
              <a:rPr lang="en-US" sz="1200" u="sng" kern="1200" dirty="0">
                <a:solidFill>
                  <a:schemeClr val="tx1"/>
                </a:solidFill>
                <a:effectLst/>
                <a:latin typeface="+mn-lt"/>
                <a:ea typeface="+mn-ea"/>
                <a:cs typeface="+mn-cs"/>
                <a:hlinkClick r:id="rId3"/>
              </a:rPr>
              <a:t>https://digitalcollections.nypl.org/items/510d47d9-6511-a3d9-e040-e00a18064a99</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dirty="0"/>
              <a:t>nypl85380</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1929721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ea typeface="+mn-ea"/>
                <a:cs typeface="+mn-cs"/>
              </a:rPr>
              <a:t>The location of the plain of Dura is a subject of debate. Wiseman and Cook suggest based on the Akkadian word </a:t>
            </a:r>
            <a:r>
              <a:rPr lang="en-US" sz="1200" i="1" dirty="0" err="1"/>
              <a:t>dūru</a:t>
            </a:r>
            <a:r>
              <a:rPr lang="en-US" sz="1200" i="0" dirty="0"/>
              <a:t> (</a:t>
            </a:r>
            <a:r>
              <a:rPr lang="en-US" sz="1200" i="1" dirty="0"/>
              <a:t>city wall</a:t>
            </a:r>
            <a:r>
              <a:rPr lang="en-US" sz="1200" i="0" dirty="0"/>
              <a:t>) that the site was near the city wall of Babylon (Wiseman 1985: 111; Cook 1989: 115–16).</a:t>
            </a:r>
            <a:r>
              <a:rPr lang="en-US" sz="1200" i="0" dirty="0">
                <a:solidFill>
                  <a:srgbClr val="FF0000"/>
                </a:solidFill>
              </a:rPr>
              <a:t> </a:t>
            </a:r>
            <a:r>
              <a:rPr lang="en-US" dirty="0"/>
              <a:t>This view would follow the LXX (OG), which does not have Dura as a place name, but relates the location to a fortification. However</a:t>
            </a:r>
            <a:r>
              <a:rPr lang="en-US" sz="1200" i="0" dirty="0"/>
              <a:t>, Miller argues that “</a:t>
            </a:r>
            <a:r>
              <a:rPr lang="en-US" sz="1200" dirty="0"/>
              <a:t>More likely is the site about sixteen miles [26 km] south of Babylon called </a:t>
            </a:r>
            <a:r>
              <a:rPr lang="en-US" sz="1200" i="1" dirty="0" err="1"/>
              <a:t>Tulûl</a:t>
            </a:r>
            <a:r>
              <a:rPr lang="en-US" sz="1200" i="1" dirty="0"/>
              <a:t> </a:t>
            </a:r>
            <a:r>
              <a:rPr lang="en-US" sz="1200" i="1" dirty="0" err="1"/>
              <a:t>Dûra</a:t>
            </a:r>
            <a:r>
              <a:rPr lang="en-US" sz="1200" i="1" dirty="0"/>
              <a:t> </a:t>
            </a:r>
            <a:r>
              <a:rPr lang="en-US" sz="1200" i="0" dirty="0"/>
              <a:t>(tells of Dura), where </a:t>
            </a:r>
            <a:r>
              <a:rPr lang="en-US" sz="1200" i="0" dirty="0" err="1"/>
              <a:t>Oppert</a:t>
            </a:r>
            <a:r>
              <a:rPr lang="en-US" sz="1200" i="0" dirty="0"/>
              <a:t> thought he had discovered the base of the statue”</a:t>
            </a:r>
            <a:r>
              <a:rPr lang="en-US" i="0" dirty="0"/>
              <a:t> </a:t>
            </a:r>
            <a:r>
              <a:rPr lang="en-US" dirty="0"/>
              <a:t>(1994: 111). </a:t>
            </a:r>
            <a:r>
              <a:rPr lang="en-US" sz="1200" kern="1200" dirty="0">
                <a:effectLst/>
                <a:ea typeface="+mn-ea"/>
                <a:cs typeface="+mn-cs"/>
              </a:rPr>
              <a:t>This image comes from </a:t>
            </a:r>
            <a:r>
              <a:rPr lang="en-US" sz="1200" kern="1200" dirty="0" err="1">
                <a:effectLst/>
                <a:ea typeface="+mn-ea"/>
                <a:cs typeface="+mn-cs"/>
              </a:rPr>
              <a:t>Hamody</a:t>
            </a:r>
            <a:r>
              <a:rPr lang="en-US" sz="1200" kern="1200" dirty="0">
                <a:effectLst/>
                <a:ea typeface="+mn-ea"/>
                <a:cs typeface="+mn-cs"/>
              </a:rPr>
              <a:t> al-Iraqi and is licensed under CC-BY-SA-4.0, via Wikimedia Commons, https://commons.wikimedia.org/wiki/File:Statue_of_Hammurabi_3.jpg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ea typeface="+mn-ea"/>
                <a:cs typeface="+mn-cs"/>
              </a:rPr>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Cook, Edward M. </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effectLst/>
                <a:ea typeface="+mn-ea"/>
                <a:cs typeface="+mn-cs"/>
              </a:rPr>
              <a:t>1989	‘In the Plain of the Wall’ (Dan 3:1). </a:t>
            </a:r>
            <a:r>
              <a:rPr lang="en-US" sz="1200" i="1" kern="1200" dirty="0">
                <a:solidFill>
                  <a:schemeClr val="tx1"/>
                </a:solidFill>
                <a:effectLst/>
                <a:ea typeface="+mn-ea"/>
                <a:cs typeface="+mn-cs"/>
              </a:rPr>
              <a:t>Journal of Biblical Literature </a:t>
            </a:r>
            <a:r>
              <a:rPr lang="en-US" sz="1200" kern="1200" dirty="0">
                <a:solidFill>
                  <a:schemeClr val="tx1"/>
                </a:solidFill>
                <a:effectLst/>
                <a:ea typeface="+mn-ea"/>
                <a:cs typeface="+mn-cs"/>
              </a:rPr>
              <a:t>108: 115–16.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Miller, Stephen R. </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1994	</a:t>
            </a:r>
            <a:r>
              <a:rPr lang="en-US" i="1" dirty="0"/>
              <a:t>Daniel</a:t>
            </a:r>
            <a:r>
              <a:rPr lang="en-US" dirty="0"/>
              <a:t>. The New American Commentary. Nashville: </a:t>
            </a:r>
            <a:r>
              <a:rPr lang="en-US" dirty="0" err="1"/>
              <a:t>Broadman</a:t>
            </a:r>
            <a:r>
              <a:rPr lang="en-US" dirty="0"/>
              <a:t> &amp; Holman Publishers.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Wiseman, D. J. </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1985	</a:t>
            </a:r>
            <a:r>
              <a:rPr lang="en-US" i="1" dirty="0" err="1"/>
              <a:t>Nebuchadrezzar</a:t>
            </a:r>
            <a:r>
              <a:rPr lang="en-US" i="1" dirty="0"/>
              <a:t> and Babylon</a:t>
            </a:r>
            <a:r>
              <a:rPr lang="en-US" dirty="0"/>
              <a:t>. London: Oxford University Press. </a:t>
            </a:r>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wiki010320171700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1353821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The Dura-Europos synagogue (3rd century AD) is an extremely well-preserved building with a number of very interesting wall frescoes that depict biblical scenes. Some have suggested that the Jewish inhabitants of Dura-Europos connected their settlement with the Dura in Daniel 3:1. While an actual connection between Dura in Daniel 3:1 and Dura-Europos is unlikely, it is interesting that the scenes from the synagogue included biblical stories from the exile such as elements from the book of Esther and the vision of the Valley of Dry Bones from Ezekiel 37, shown here. </a:t>
            </a:r>
            <a:r>
              <a:rPr lang="en-US" dirty="0"/>
              <a:t>This image comes from Dura Europos and is in the public domain, via Wikimedia Commons: https://commons.wikimedia.org/wiki/File:Ezekiel_1.jpeg.</a:t>
            </a:r>
          </a:p>
          <a:p>
            <a:endParaRPr lang="en-US" dirty="0"/>
          </a:p>
          <a:p>
            <a:r>
              <a:rPr lang="en-US" dirty="0"/>
              <a:t>wiki04112013201120</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3239070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 be seen from this photograph that Babylon was built on a broad, flat plain. The partially reconstructed palace of Nebuchadnezzar</a:t>
            </a:r>
            <a:r>
              <a:rPr lang="en-US" baseline="0" dirty="0"/>
              <a:t> is visible on the far right of the photo. </a:t>
            </a:r>
            <a:r>
              <a:rPr lang="en-US" dirty="0"/>
              <a:t>This photo was taken by a member</a:t>
            </a:r>
            <a:r>
              <a:rPr lang="en-US" baseline="0" dirty="0"/>
              <a:t> of the United States Armed Forces in 2003 and is in the public domain. </a:t>
            </a:r>
            <a:r>
              <a:rPr lang="en-US" dirty="0"/>
              <a:t>U.S. Navy photo by Photographer's Mate 1st Class Arlo K. Abrahamson.</a:t>
            </a:r>
            <a:r>
              <a:rPr lang="en-US" baseline="0" dirty="0"/>
              <a:t> Source: http://www.navy.mil/view_image.asp?id=7742. “The appearance</a:t>
            </a:r>
            <a:r>
              <a:rPr lang="en-US" b="0" dirty="0"/>
              <a:t> of U.S. Department of Defense (DoD) visual information does not imply or constitute DoD endorsement.”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navy7742</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895842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seven classes of officials identified in this verse are evidently listed in order of rank. The first group of officials ruled over the largest administrative divisions (provinces) in the Babylonian Empire. We have illustrated many of these classes of officials with their Persian equivalents, due to a lack of extant depictions of Neo-Babylonian officials. The female head on the left (obverse) side may be Arethusa or Aphrodite, wearing a </a:t>
            </a:r>
            <a:r>
              <a:rPr lang="en-US" dirty="0" err="1"/>
              <a:t>sphendone</a:t>
            </a:r>
            <a:r>
              <a:rPr lang="en-US" dirty="0"/>
              <a:t> and a necklace. The bearded male head with a crested Athenian helmet and Aramaic inscription on the right (reverse) side is probably Ares,</a:t>
            </a:r>
            <a:r>
              <a:rPr lang="en-US" baseline="0" dirty="0"/>
              <a:t> the Greek god of war, although some suggest it depicts the satrap </a:t>
            </a:r>
            <a:r>
              <a:rPr lang="en-US" baseline="0" dirty="0" err="1"/>
              <a:t>Pharnabazus</a:t>
            </a:r>
            <a:r>
              <a:rPr lang="en-US" baseline="0" dirty="0"/>
              <a:t> or his fellow satrap </a:t>
            </a:r>
            <a:r>
              <a:rPr lang="en-US" baseline="0" dirty="0" err="1"/>
              <a:t>Datames</a:t>
            </a:r>
            <a:r>
              <a:rPr lang="en-US" dirty="0"/>
              <a:t>. The inscription reads “</a:t>
            </a:r>
            <a:r>
              <a:rPr lang="en-US" dirty="0" err="1"/>
              <a:t>Pharnabazus</a:t>
            </a:r>
            <a:r>
              <a:rPr lang="en-US" dirty="0"/>
              <a:t> Cilicia” (</a:t>
            </a:r>
            <a:r>
              <a:rPr lang="he-IL" dirty="0"/>
              <a:t>פרנבזו חלך</a:t>
            </a:r>
            <a:r>
              <a:rPr lang="en-US" dirty="0"/>
              <a:t>). A monogram is inscribed on the lower right. </a:t>
            </a:r>
            <a:r>
              <a:rPr lang="en-US" i="1" dirty="0" err="1"/>
              <a:t>Encyclopaedia</a:t>
            </a:r>
            <a:r>
              <a:rPr lang="en-US" i="1" dirty="0"/>
              <a:t> </a:t>
            </a:r>
            <a:r>
              <a:rPr lang="en-US" i="1" dirty="0" err="1"/>
              <a:t>Iranica</a:t>
            </a:r>
            <a:r>
              <a:rPr lang="en-US" i="0" dirty="0"/>
              <a:t> gives more information: “</a:t>
            </a:r>
            <a:r>
              <a:rPr lang="en-US" dirty="0"/>
              <a:t>A number of Cilician and other silver coins (mostly from Tarsus) bearing the names </a:t>
            </a:r>
            <a:r>
              <a:rPr lang="en-US" dirty="0" err="1"/>
              <a:t>Pharnabazus</a:t>
            </a:r>
            <a:r>
              <a:rPr lang="en-US" dirty="0"/>
              <a:t> and </a:t>
            </a:r>
            <a:r>
              <a:rPr lang="en-US" dirty="0" err="1"/>
              <a:t>Datames</a:t>
            </a:r>
            <a:r>
              <a:rPr lang="en-US" dirty="0"/>
              <a:t> (in Aramaic or Greek forms) and apparent likenesses survive; they were minted for payment of mercenaries and crews (cf. </a:t>
            </a:r>
            <a:r>
              <a:rPr lang="en-US" dirty="0" err="1"/>
              <a:t>Sekunda</a:t>
            </a:r>
            <a:r>
              <a:rPr lang="en-US" dirty="0"/>
              <a:t>, pp. 41–42; </a:t>
            </a:r>
            <a:r>
              <a:rPr lang="en-US" dirty="0" err="1"/>
              <a:t>Alram</a:t>
            </a:r>
            <a:r>
              <a:rPr lang="en-US" dirty="0"/>
              <a:t>, pp. 109–10; </a:t>
            </a:r>
            <a:r>
              <a:rPr lang="en-US" dirty="0" err="1"/>
              <a:t>Moysey</a:t>
            </a:r>
            <a:r>
              <a:rPr lang="en-US" dirty="0"/>
              <a:t>, with further references)” (http://www.iranicaonline.org/articles/datames). This image comes from the Yale University Art Gallery and is in the public domain. Source: https://artgallery.yale.edu/collections/objects/140978</a:t>
            </a:r>
          </a:p>
          <a:p>
            <a:endParaRPr lang="en-US" dirty="0"/>
          </a:p>
          <a:p>
            <a:r>
              <a:rPr lang="en-US" dirty="0"/>
              <a:t>yale140978b</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4239336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The second group of officials in the list are ones who were subordinate to the satraps. This term is often translated “prefects.” This relief of a Median court official with tribute bearers was photographed at the Boston Museum of Fine Arts.</a:t>
            </a:r>
          </a:p>
          <a:p>
            <a:pPr rtl="0"/>
            <a:endParaRPr lang="en-US"/>
          </a:p>
          <a:p>
            <a:pPr rtl="0"/>
            <a:r>
              <a:rPr lang="en-US"/>
              <a:t>adr1711201851</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31897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diorite</a:t>
            </a:r>
            <a:r>
              <a:rPr lang="en-US" baseline="0"/>
              <a:t> </a:t>
            </a:r>
            <a:r>
              <a:rPr lang="en-US"/>
              <a:t>statue was photographed at the Istanbul Museum of the Ancient Orient.</a:t>
            </a:r>
          </a:p>
          <a:p>
            <a:endParaRPr lang="en-US"/>
          </a:p>
          <a:p>
            <a:r>
              <a:rPr lang="en-US"/>
              <a:t>tb041705529</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229507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Daniel 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https://www.bibleplaces.com/daniel/</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Daniel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91709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fourth group of officials consisted of advisors. This term is also translated “counselors” or “judges.” This image comes from The Metropolitan Museum of Art, public domain, Fletcher Fund, 1939, accession number 39.133, https://metmuseum.org/art/collection/search/323723</a:t>
            </a:r>
          </a:p>
          <a:p>
            <a:endParaRPr lang="en-US"/>
          </a:p>
          <a:p>
            <a:r>
              <a:rPr lang="en-US"/>
              <a:t>met323723b</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2430807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fifth group of officials were the treasurers—the men who managed the empire’s finances. This scene of an Egyptian treasurer is from the 7th to 8th Dynasty, late in the Old Kingdom. It was photographed at the Oriental Institute Museum at the University of Chicago.</a:t>
            </a:r>
          </a:p>
          <a:p>
            <a:endParaRPr lang="en-US" dirty="0"/>
          </a:p>
          <a:p>
            <a:r>
              <a:rPr lang="en-US" dirty="0"/>
              <a:t>adr1309252215</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41039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sixth group of officials were judges. Some translations render this term as “counselors,” and have “judges” for the fourth group. This greywacke statue of an Egyptian judge is from the 13th Dynasty</a:t>
            </a:r>
            <a:r>
              <a:rPr lang="en-US" baseline="0"/>
              <a:t> and</a:t>
            </a:r>
            <a:r>
              <a:rPr lang="en-US"/>
              <a:t> was photographed at the Walters Art Museum.</a:t>
            </a:r>
          </a:p>
          <a:p>
            <a:endParaRPr lang="en-US"/>
          </a:p>
          <a:p>
            <a:r>
              <a:rPr lang="en-US"/>
              <a:t>adr1311203332</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323483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seventh group consisted of law enforcement officials—police magistrates or sheriffs. This depiction of Persian guards was photographed at the Louvre Museum.</a:t>
            </a:r>
          </a:p>
          <a:p>
            <a:endParaRPr lang="en-US"/>
          </a:p>
          <a:p>
            <a:r>
              <a:rPr lang="en-US"/>
              <a:t>tb060408690</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2707556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Notice the closed quiver carried by this guard on his back, and the helmet/headdress. This image of a Persian guard was photographed at the Boston Museum of Fine Arts.</a:t>
            </a:r>
          </a:p>
          <a:p>
            <a:endParaRPr lang="en-US"/>
          </a:p>
          <a:p>
            <a:r>
              <a:rPr lang="en-US"/>
              <a:t>adr1711201840</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2246067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 rulers of the provinces” is evidently a summary term for the seven groups of officials in the list. It indicates</a:t>
            </a:r>
            <a:r>
              <a:rPr lang="en-US" baseline="0"/>
              <a:t> that the order was all-inclusive.</a:t>
            </a:r>
            <a:r>
              <a:rPr lang="en-US"/>
              <a:t> This limestone relief of a Persian official was photographed at the Ashmolean Museum at the University of Oxford.</a:t>
            </a:r>
          </a:p>
          <a:p>
            <a:endParaRPr lang="en-US"/>
          </a:p>
          <a:p>
            <a:r>
              <a:rPr lang="en-US"/>
              <a:t>adr1305240899</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3707641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Mesopotamian statue was dedicated by the king </a:t>
            </a:r>
            <a:r>
              <a:rPr lang="en-US" baseline="0" err="1"/>
              <a:t>Gudea</a:t>
            </a:r>
            <a:r>
              <a:rPr lang="en-US" baseline="0"/>
              <a:t> </a:t>
            </a:r>
            <a:r>
              <a:rPr lang="en-US"/>
              <a:t>to the god </a:t>
            </a:r>
            <a:r>
              <a:rPr lang="en-US" err="1"/>
              <a:t>Ningirsu</a:t>
            </a:r>
            <a:r>
              <a:rPr lang="en-US"/>
              <a:t>, just as Nebuchadnezzar desired to dedicate his statue to his gods. It was photographed in the Louvre Museum.</a:t>
            </a:r>
          </a:p>
          <a:p>
            <a:endParaRPr lang="en-US"/>
          </a:p>
          <a:p>
            <a:r>
              <a:rPr lang="en-US"/>
              <a:t>tb060408493</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325508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Mesopotamia had a long history of formal dedications of temples and statues. This dedicatory steatite plaque was photographed at the Ashmolean Museum at the University of Oxford.</a:t>
            </a:r>
          </a:p>
          <a:p>
            <a:endParaRPr lang="en-US"/>
          </a:p>
          <a:p>
            <a:r>
              <a:rPr lang="en-US"/>
              <a:t>adr1305226969</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123199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Neo-Babylonian period, dedicatory inscriptions were often written on baked clay cylinders. This cylinder is on display in the Istanbul Museum of the Ancient Orient.</a:t>
            </a:r>
          </a:p>
          <a:p>
            <a:endParaRPr lang="en-US"/>
          </a:p>
          <a:p>
            <a:r>
              <a:rPr lang="en-US"/>
              <a:t>tb122916375</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1360975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cuneiform inscription on a slab was photographed at the National Museum of Iran. This is earlier</a:t>
            </a:r>
            <a:r>
              <a:rPr lang="en-US" baseline="0" dirty="0"/>
              <a:t> than the time of Nebuchadnezzar but provides another example of a dedicatory inscription.</a:t>
            </a:r>
            <a:endParaRPr lang="en-US" dirty="0"/>
          </a:p>
          <a:p>
            <a:endParaRPr lang="en-US" dirty="0"/>
          </a:p>
          <a:p>
            <a:r>
              <a:rPr lang="en-US" dirty="0"/>
              <a:t>tb0514183895</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69718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Nebuchadnezzar was one of the greatest kings of the ancient world. He was a great general and conqueror, a great builder, and one of history’s ablest administrators. This brick,</a:t>
            </a:r>
            <a:r>
              <a:rPr lang="en-US" baseline="0"/>
              <a:t> on which </a:t>
            </a:r>
            <a:r>
              <a:rPr lang="en-US"/>
              <a:t>his name is stamped,</a:t>
            </a:r>
            <a:r>
              <a:rPr lang="en-US" baseline="0"/>
              <a:t> </a:t>
            </a:r>
            <a:r>
              <a:rPr lang="en-US"/>
              <a:t>was photographed at the Oriental Institute Museum at the University of Chicago.</a:t>
            </a:r>
          </a:p>
          <a:p>
            <a:endParaRPr lang="en-US"/>
          </a:p>
          <a:p>
            <a:r>
              <a:rPr lang="en-US"/>
              <a:t>adr1605120040</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3928162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dedication cone dates to the Lagash period and was photographed at the Harvard Semitic Museum.</a:t>
            </a:r>
          </a:p>
          <a:p>
            <a:endParaRPr lang="en-US" dirty="0"/>
          </a:p>
          <a:p>
            <a:r>
              <a:rPr lang="en-US" dirty="0"/>
              <a:t>adr1711181297</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1131547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of a royal herald from ancient Egypt, Dynasty 6, was photographed at the Oriental Institute Museum at the University of Chicago.</a:t>
            </a:r>
          </a:p>
          <a:p>
            <a:endParaRPr lang="en-US" dirty="0"/>
          </a:p>
          <a:p>
            <a:r>
              <a:rPr lang="en-US" dirty="0"/>
              <a:t>adr1206169205</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1425476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This and the following slides illustrate some</a:t>
            </a:r>
            <a:r>
              <a:rPr lang="en-US" baseline="0"/>
              <a:t> of the variety of nations and languages that would have been included in Nebuchadnezzar’s empire, and thus addressed in this verse. </a:t>
            </a:r>
            <a:r>
              <a:rPr lang="en-US"/>
              <a:t>The site where this statue of a non-Babylonian, Hittite ruler came from was incorporated into the Assyrian Empire in the seventh century BC. Note the portion of a wall from Babylon in the background of this photograph. This basalt statue was photographed at the Istanbul Museum of the Ancient Orient.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tb041705686</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810877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kings of Elam are mentioned in Jeremiah 25:25 as among the peoples who served Nebuchadnezzar (cf. </a:t>
            </a:r>
            <a:r>
              <a:rPr lang="en-US" err="1"/>
              <a:t>Jer</a:t>
            </a:r>
            <a:r>
              <a:rPr lang="en-US"/>
              <a:t> 49:34-39). </a:t>
            </a:r>
            <a:r>
              <a:rPr lang="en-US" sz="1200" kern="1200">
                <a:solidFill>
                  <a:schemeClr val="tx1"/>
                </a:solidFill>
                <a:effectLst/>
                <a:latin typeface="+mn-lt"/>
                <a:ea typeface="+mn-ea"/>
                <a:cs typeface="+mn-cs"/>
              </a:rPr>
              <a:t>The Babylonian Chronicle Series (apparently) records a campaign of Nebuchadnezzar against Elam in his ninth regnal year (spring 595–spring 594 BC). The photograph shown here depicts Elamites who served the Persian Empire about a century after the time of Daniel 3.</a:t>
            </a:r>
            <a:endParaRPr lang="en-US"/>
          </a:p>
          <a:p>
            <a:endParaRPr lang="en-US"/>
          </a:p>
          <a:p>
            <a:r>
              <a:rPr lang="en-US"/>
              <a:t>tb0506180952</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817021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kings of the Medes are noted in Jeremiah 25:25 as among the peoples who served Nebuchadnezzar. The Medes were allies of the Babylonians against Assyria, though they later concluded an anti-Babylonian alliance with the Persians. The delegation here is shown wearing turbans and carrying a sword, bowls, and a pitcher.</a:t>
            </a:r>
          </a:p>
          <a:p>
            <a:endParaRPr lang="en-US"/>
          </a:p>
          <a:p>
            <a:r>
              <a:rPr lang="en-US"/>
              <a:t>tb0506180963</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2138730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Shadrach, Meshach, and Abednego were from the nation of Judah, and spoke the Hebrew language. This Hebrew inscription was photographed at the Israel Museum.</a:t>
            </a:r>
          </a:p>
          <a:p>
            <a:endParaRPr lang="en-US"/>
          </a:p>
          <a:p>
            <a:r>
              <a:rPr lang="en-US"/>
              <a:t>adr1306213259</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3436222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basalt inscription is Moabite, although</a:t>
            </a:r>
            <a:r>
              <a:rPr lang="en-US" baseline="0"/>
              <a:t> it uses the same alphabet as ancient Hebrew. </a:t>
            </a:r>
            <a:r>
              <a:rPr lang="en-US"/>
              <a:t>Nebuchadnezzar likely had taken captives and a pledge of submission from Moab as well as from Judah (cf. </a:t>
            </a:r>
            <a:r>
              <a:rPr lang="en-US" err="1"/>
              <a:t>Jer</a:t>
            </a:r>
            <a:r>
              <a:rPr lang="en-US"/>
              <a:t> 27:3). This inscription is on display in the Israel Museum.</a:t>
            </a:r>
          </a:p>
          <a:p>
            <a:endParaRPr lang="en-US"/>
          </a:p>
          <a:p>
            <a:r>
              <a:rPr lang="en-US"/>
              <a:t>adr1305113269</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2167901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inscription is attributed to </a:t>
            </a:r>
            <a:r>
              <a:rPr lang="en-US" err="1"/>
              <a:t>Bodastarte</a:t>
            </a:r>
            <a:r>
              <a:rPr lang="en-US"/>
              <a:t>, the son of </a:t>
            </a:r>
            <a:r>
              <a:rPr lang="en-US" err="1"/>
              <a:t>Eshmunazar</a:t>
            </a:r>
            <a:r>
              <a:rPr lang="en-US"/>
              <a:t>, the king of Sidon. The major Phoenician city of Sidon was subjugated by Nebuchadnezzar (cf. </a:t>
            </a:r>
            <a:r>
              <a:rPr lang="en-US" err="1"/>
              <a:t>Jer</a:t>
            </a:r>
            <a:r>
              <a:rPr lang="en-US"/>
              <a:t> 27:3). This inscription dates to</a:t>
            </a:r>
            <a:r>
              <a:rPr lang="en-US" baseline="0"/>
              <a:t> the second half of the 6th century BC,</a:t>
            </a:r>
            <a:r>
              <a:rPr lang="en-US"/>
              <a:t> about the time of Daniel 3. It was photographed at the Istanbul Archaeological Museum.</a:t>
            </a:r>
          </a:p>
          <a:p>
            <a:endParaRPr lang="en-US"/>
          </a:p>
          <a:p>
            <a:r>
              <a:rPr lang="en-US"/>
              <a:t>tb041705838</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751800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There may well have been some Philistines in Nebuchadnezzar’s cosmopolitan government (cf. </a:t>
            </a:r>
            <a:r>
              <a:rPr lang="en-US" err="1"/>
              <a:t>Jer</a:t>
            </a:r>
            <a:r>
              <a:rPr lang="en-US"/>
              <a:t> 25:20). This inscription from the Philistine city of </a:t>
            </a:r>
            <a:r>
              <a:rPr lang="en-US" err="1"/>
              <a:t>Ekron</a:t>
            </a:r>
            <a:r>
              <a:rPr lang="en-US"/>
              <a:t> was photographed at the Israel Museum.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tb032014209</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301958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alternate translation of the Aramaic word </a:t>
            </a:r>
            <a:r>
              <a:rPr lang="en-US" sz="1200" b="0" i="1" u="none" strike="noStrike" kern="1200" baseline="0" dirty="0" err="1">
                <a:solidFill>
                  <a:schemeClr val="tx1"/>
                </a:solidFill>
                <a:latin typeface="+mn-lt"/>
                <a:ea typeface="+mn-ea"/>
                <a:cs typeface="+mn-cs"/>
              </a:rPr>
              <a:t>qeren</a:t>
            </a:r>
            <a:r>
              <a:rPr lang="en-US" dirty="0"/>
              <a:t> (</a:t>
            </a:r>
            <a:r>
              <a:rPr lang="he-IL" sz="1200" kern="1200" dirty="0">
                <a:solidFill>
                  <a:schemeClr val="tx1"/>
                </a:solidFill>
                <a:latin typeface="+mn-lt"/>
                <a:ea typeface="+mn-ea"/>
                <a:cs typeface="+mn-cs"/>
              </a:rPr>
              <a:t>קֶרֶן</a:t>
            </a:r>
            <a:r>
              <a:rPr lang="en-US" sz="1200" kern="1200" dirty="0">
                <a:solidFill>
                  <a:schemeClr val="tx1"/>
                </a:solidFill>
                <a:latin typeface="+mn-lt"/>
                <a:ea typeface="+mn-ea"/>
                <a:cs typeface="+mn-cs"/>
              </a:rPr>
              <a:t>)</a:t>
            </a:r>
            <a:r>
              <a:rPr lang="en-US" dirty="0"/>
              <a:t> is “horn,” as this word is also used of animal horns; however, as a musical term, it is equivalent to the Hebrew </a:t>
            </a:r>
            <a:r>
              <a:rPr lang="en-US" sz="1200" b="0" i="1" u="none" strike="noStrike" kern="1200" baseline="0" dirty="0" err="1">
                <a:solidFill>
                  <a:schemeClr val="tx1"/>
                </a:solidFill>
                <a:latin typeface="+mn-lt"/>
                <a:ea typeface="+mn-ea"/>
                <a:cs typeface="+mn-cs"/>
              </a:rPr>
              <a:t>shophar</a:t>
            </a:r>
            <a:r>
              <a:rPr lang="en-US" dirty="0"/>
              <a:t> (</a:t>
            </a:r>
            <a:r>
              <a:rPr lang="he-IL" sz="1200" kern="1200" dirty="0">
                <a:solidFill>
                  <a:schemeClr val="tx1"/>
                </a:solidFill>
                <a:latin typeface="+mn-lt"/>
                <a:ea typeface="+mn-ea"/>
                <a:cs typeface="+mn-cs"/>
              </a:rPr>
              <a:t>שׁוֹפָר</a:t>
            </a:r>
            <a:r>
              <a:rPr lang="en-US" sz="1200" kern="1200" dirty="0">
                <a:solidFill>
                  <a:schemeClr val="tx1"/>
                </a:solidFill>
                <a:latin typeface="+mn-lt"/>
                <a:ea typeface="+mn-ea"/>
                <a:cs typeface="+mn-cs"/>
              </a:rPr>
              <a:t>)</a:t>
            </a:r>
            <a:r>
              <a:rPr lang="en-US" dirty="0"/>
              <a:t>, which is typically translated “trumpet.” In modern musical terminology, these instruments were like bugles. They could be made of animal horns, but King Nebuchadnezzar’s royal orchestra must have had silver or bronze trumpets, such as the ones shown here from the tomb of Tutankhamun. </a:t>
            </a:r>
            <a:r>
              <a:rPr lang="nn-NO" dirty="0"/>
              <a:t>These ancient silver and bronze (or copper) trumpets were photographed at the Egyptian Museum in Cairo. These are the oldest playable trumpets in the world. See the next slide for another view of the silver trumpet.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For a recording of these trumpets, which are played like bugles, see https://www.youtube.com/watch?v=Qt9AyV3hnlc, and for further background information see http://www.bbc.co.uk/programmes/b010dp0s.</a:t>
            </a:r>
            <a:endParaRPr lang="en-US" dirty="0"/>
          </a:p>
          <a:p>
            <a:endParaRPr lang="en-US" dirty="0"/>
          </a:p>
          <a:p>
            <a:r>
              <a:rPr lang="en-US" dirty="0"/>
              <a:t>adr1603111806</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15663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i="1" dirty="0" err="1"/>
              <a:t>ka</a:t>
            </a:r>
            <a:r>
              <a:rPr lang="en-US" dirty="0"/>
              <a:t> statue was intended to be the resting place of the soul (</a:t>
            </a:r>
            <a:r>
              <a:rPr lang="en-US" i="1" dirty="0" err="1"/>
              <a:t>ka</a:t>
            </a:r>
            <a:r>
              <a:rPr lang="en-US" dirty="0"/>
              <a:t>) after death. The statue described in Daniel 3 is usually assumed to have been human in form, an assumption which is probably correct. The text seems to imply that it was an image of Nebuchadnezzar’s god (3:12, 14, 18, 28). A “statue of gold” could mean “a gold-plated statue,” although the Greek historian Herodotus (5th century BC)</a:t>
            </a:r>
            <a:r>
              <a:rPr lang="en-US" baseline="0" dirty="0"/>
              <a:t> was convinced it was solid gold</a:t>
            </a:r>
            <a:r>
              <a:rPr lang="en-US" dirty="0"/>
              <a:t>: “</a:t>
            </a:r>
            <a:r>
              <a:rPr lang="en-US" sz="1200" dirty="0"/>
              <a:t>In the Babylonian temple there is another shrine below, where there is a great golden image of Zeus, sitting at a great golden table, and the footstool and the chair are also gold; the gold of the whole was said by the Chaldeans to be eight hundred talents’ weight” (</a:t>
            </a:r>
            <a:r>
              <a:rPr lang="en-US" b="0" i="0" u="none" strike="noStrike" baseline="0" dirty="0"/>
              <a:t>Herodotus, </a:t>
            </a:r>
            <a:r>
              <a:rPr lang="en-US" b="0" i="1" u="none" strike="noStrike" baseline="0" dirty="0"/>
              <a:t>Herodotus, with an English Translation by A. D. Godley</a:t>
            </a:r>
            <a:r>
              <a:rPr lang="en-US" b="0" i="0" u="none" strike="noStrike" baseline="0" dirty="0"/>
              <a:t>, ed. A. D. Godley [Medford, MA: Harvard University Press, 1920], 1.183.1).</a:t>
            </a:r>
            <a:r>
              <a:rPr lang="en-US" dirty="0"/>
              <a:t> This statue was photographed at the Egyptian Museum in Cairo. </a:t>
            </a:r>
            <a:endParaRPr lang="en-US" b="0" i="0" u="none" strike="noStrike" baseline="0" dirty="0"/>
          </a:p>
          <a:p>
            <a:endParaRPr lang="en-US" dirty="0"/>
          </a:p>
          <a:p>
            <a:r>
              <a:rPr lang="en-US" dirty="0"/>
              <a:t>adr1603194466c</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1258615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ancient silver trumpet was photographed at the Egyptian Museum in Cairo. For a recording of these trumpets, which are played like bugles, see https://www.youtube.com/watch?v=Qt9AyV3hnlc, and for further background information see http://www.bbc.co.uk/programmes/b010dp0s.</a:t>
            </a:r>
          </a:p>
          <a:p>
            <a:endParaRPr lang="en-US" noProof="0" dirty="0"/>
          </a:p>
          <a:p>
            <a:r>
              <a:rPr lang="en-US" noProof="0" dirty="0"/>
              <a:t>adr1603111812</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519596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Egyptians were well acquainted with trumpets, as depicted on this carving from the time of Akhenaten. Akhenaten was the 18th dynasty “heretic king” who banned the worship of all gods other than the sun god Aten. </a:t>
            </a:r>
            <a:r>
              <a:rPr lang="en-US" dirty="0"/>
              <a:t>This image comes from The Metropolitan Museum of Art,</a:t>
            </a:r>
            <a:r>
              <a:rPr lang="en-US" baseline="0" dirty="0"/>
              <a:t> public domain, </a:t>
            </a:r>
            <a:r>
              <a:rPr lang="en-US" dirty="0"/>
              <a:t>Purchase, Lila Acheson Wallace Gift and Louis V. Bell Fund, 1991, accession number 1991.240.14, http://metmuseum.org/art/collection/search/545020</a:t>
            </a:r>
          </a:p>
          <a:p>
            <a:endParaRPr lang="en-US" dirty="0"/>
          </a:p>
          <a:p>
            <a:r>
              <a:rPr lang="en-US" dirty="0"/>
              <a:t>met545020</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774957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the horn player on the left. This Hittite basalt relief carving is thought</a:t>
            </a:r>
            <a:r>
              <a:rPr lang="en-US" baseline="0"/>
              <a:t> to date to the reign of King </a:t>
            </a:r>
            <a:r>
              <a:rPr lang="en-US" baseline="0" err="1"/>
              <a:t>Katuwas</a:t>
            </a:r>
            <a:r>
              <a:rPr lang="en-US" baseline="0"/>
              <a:t>, in the late 10th or early 9th century BC. It</a:t>
            </a:r>
            <a:r>
              <a:rPr lang="en-US"/>
              <a:t> was photographed at the Ankara Museum of Anatolian Civilizations.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adr1006031764</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450712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“Flute” is an alternate translation of the Aramaic term </a:t>
            </a:r>
            <a:r>
              <a:rPr lang="en-US" sz="1200" b="0" i="1" u="none" strike="noStrike" kern="1200" baseline="0" dirty="0" err="1">
                <a:solidFill>
                  <a:schemeClr val="tx1"/>
                </a:solidFill>
                <a:latin typeface="+mn-lt"/>
                <a:ea typeface="+mn-ea"/>
                <a:cs typeface="+mn-cs"/>
              </a:rPr>
              <a:t>mashroqi</a:t>
            </a:r>
            <a:r>
              <a:rPr lang="en-US" dirty="0"/>
              <a:t> (</a:t>
            </a:r>
            <a:r>
              <a:rPr lang="he-IL" sz="1200" kern="1200" dirty="0">
                <a:solidFill>
                  <a:schemeClr val="tx1"/>
                </a:solidFill>
                <a:latin typeface="+mn-lt"/>
                <a:ea typeface="+mn-ea"/>
                <a:cs typeface="+mn-cs"/>
              </a:rPr>
              <a:t>מַשְׁרוֹקִי</a:t>
            </a:r>
            <a:r>
              <a:rPr lang="en-US" sz="1200" kern="1200" dirty="0">
                <a:solidFill>
                  <a:schemeClr val="tx1"/>
                </a:solidFill>
                <a:latin typeface="+mn-lt"/>
                <a:ea typeface="+mn-ea"/>
                <a:cs typeface="+mn-cs"/>
              </a:rPr>
              <a:t>)</a:t>
            </a:r>
            <a:r>
              <a:rPr lang="en-US" dirty="0"/>
              <a:t>, which comes from a root meaning “to whistle”; the English terms “pipe” and “flute” are both used to refer to the same type of ancient musical instrument. This instrument could be made of various materials, but for Nebuchadnezzar’s orchestra was likely metal. It was essentially a long, narrow tube with holes and some sort of mouthpiece, producing high-pitched notes. This ancient flute was photographed at the Naples Archaeological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tb0515170551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485494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Aramaic term </a:t>
            </a:r>
            <a:r>
              <a:rPr lang="en-US" sz="1200" b="0" i="1" u="none" strike="noStrike" kern="1200" baseline="0" dirty="0" err="1">
                <a:solidFill>
                  <a:schemeClr val="tx1"/>
                </a:solidFill>
                <a:latin typeface="+mn-lt"/>
                <a:ea typeface="+mn-ea"/>
                <a:cs typeface="+mn-cs"/>
              </a:rPr>
              <a:t>qitharos</a:t>
            </a:r>
            <a:r>
              <a:rPr lang="en-US" dirty="0"/>
              <a:t> (</a:t>
            </a:r>
            <a:r>
              <a:rPr lang="he-IL" sz="1200" kern="1200" dirty="0">
                <a:solidFill>
                  <a:schemeClr val="tx1"/>
                </a:solidFill>
                <a:latin typeface="+mn-lt"/>
                <a:ea typeface="+mn-ea"/>
                <a:cs typeface="+mn-cs"/>
              </a:rPr>
              <a:t>קִיתָרֹס</a:t>
            </a:r>
            <a:r>
              <a:rPr lang="en-US" sz="1200" kern="1200" dirty="0">
                <a:solidFill>
                  <a:schemeClr val="tx1"/>
                </a:solidFill>
                <a:latin typeface="+mn-lt"/>
                <a:ea typeface="+mn-ea"/>
                <a:cs typeface="+mn-cs"/>
              </a:rPr>
              <a:t>)</a:t>
            </a:r>
            <a:r>
              <a:rPr lang="en-US" dirty="0"/>
              <a:t> is given many different translations: “zither,” “psaltery,” “kithara,” “lyre,” and “harp.” Everyone agrees that this was a plucked string instrument, but there is disagreement as to its exact form. Since this term is a Greek loanword (from </a:t>
            </a:r>
            <a:r>
              <a:rPr lang="en-US" i="1" dirty="0"/>
              <a:t>kithara</a:t>
            </a:r>
            <a:r>
              <a:rPr lang="en-US" dirty="0"/>
              <a:t> [</a:t>
            </a:r>
            <a:r>
              <a:rPr lang="el-GR" sz="1200" b="0" kern="1200" dirty="0">
                <a:solidFill>
                  <a:schemeClr val="tx1"/>
                </a:solidFill>
                <a:latin typeface="+mn-lt"/>
                <a:ea typeface="+mn-ea"/>
                <a:cs typeface="+mn-cs"/>
              </a:rPr>
              <a:t>κιθάρα</a:t>
            </a:r>
            <a:r>
              <a:rPr lang="en-US" sz="1200" b="0" kern="1200" dirty="0">
                <a:solidFill>
                  <a:schemeClr val="tx1"/>
                </a:solidFill>
                <a:latin typeface="+mn-lt"/>
                <a:ea typeface="+mn-ea"/>
                <a:cs typeface="+mn-cs"/>
              </a:rPr>
              <a:t>]), it would appear to be something similar to a Greek </a:t>
            </a:r>
            <a:r>
              <a:rPr lang="en-US" sz="1200" b="0" i="1" kern="1200" dirty="0">
                <a:solidFill>
                  <a:schemeClr val="tx1"/>
                </a:solidFill>
                <a:latin typeface="+mn-lt"/>
                <a:ea typeface="+mn-ea"/>
                <a:cs typeface="+mn-cs"/>
              </a:rPr>
              <a:t>kithara</a:t>
            </a:r>
            <a:r>
              <a:rPr lang="en-US" sz="1200" b="0" kern="1200" dirty="0">
                <a:solidFill>
                  <a:schemeClr val="tx1"/>
                </a:solidFill>
                <a:latin typeface="+mn-lt"/>
                <a:ea typeface="+mn-ea"/>
                <a:cs typeface="+mn-cs"/>
              </a:rPr>
              <a:t>, i.e., a lyre</a:t>
            </a:r>
            <a:r>
              <a:rPr lang="en-US" dirty="0"/>
              <a:t>. (The English word “zither” comes from the Latin “cithara,” which comes from the Greek </a:t>
            </a:r>
            <a:r>
              <a:rPr lang="en-US" i="1" dirty="0"/>
              <a:t>kithara</a:t>
            </a:r>
            <a:r>
              <a:rPr lang="en-US" sz="1200" b="0" kern="1200" dirty="0">
                <a:solidFill>
                  <a:schemeClr val="tx1"/>
                </a:solidFill>
                <a:latin typeface="+mn-lt"/>
                <a:ea typeface="+mn-ea"/>
                <a:cs typeface="+mn-cs"/>
              </a:rPr>
              <a:t>, but the modern zither is different than the ancient Greek </a:t>
            </a:r>
            <a:r>
              <a:rPr lang="en-US" sz="1200" b="0" i="1" kern="1200" dirty="0">
                <a:solidFill>
                  <a:schemeClr val="tx1"/>
                </a:solidFill>
                <a:latin typeface="+mn-lt"/>
                <a:ea typeface="+mn-ea"/>
                <a:cs typeface="+mn-cs"/>
              </a:rPr>
              <a:t>kithara</a:t>
            </a:r>
            <a:r>
              <a:rPr lang="en-US" sz="1200" b="0" kern="1200" dirty="0">
                <a:solidFill>
                  <a:schemeClr val="tx1"/>
                </a:solidFill>
                <a:latin typeface="+mn-lt"/>
                <a:ea typeface="+mn-ea"/>
                <a:cs typeface="+mn-cs"/>
              </a:rPr>
              <a:t>.)</a:t>
            </a:r>
            <a:r>
              <a:rPr lang="en-US" dirty="0"/>
              <a:t> The exquisite lyre shown here, decorated with gold and lapis lazuli, comes from Mesopotamia and is similar in style to Neo-Babylonian art, though it dates to a much earlier period. It is on display in the British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adr1305251362</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3178961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basalt relief carving depicts the sorts of instruments that were probably used in Nebuchadnezzar’s orchestra. The two stringed instruments on the right side of this relief are two kinds of lyres. See the next slide for a closer view. This relief is on display in the Istanbul Museum of the Ancient Orient.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tb041705697</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8535054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basalt relief carving is on display in the Istanbul Museum of the Ancient Orient.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tb041705698</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338783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suggest that the fourth and fifth terms in the list refer to two different types of harps. The</a:t>
            </a:r>
            <a:r>
              <a:rPr lang="en-US" baseline="0" dirty="0"/>
              <a:t> Greek lexicon Liddell-Scott-Jones (LSJ) </a:t>
            </a:r>
            <a:r>
              <a:rPr lang="en-US" dirty="0"/>
              <a:t>states that the Greek term </a:t>
            </a:r>
            <a:r>
              <a:rPr lang="en-US" i="1" dirty="0" err="1"/>
              <a:t>sambuke</a:t>
            </a:r>
            <a:r>
              <a:rPr lang="en-US" dirty="0"/>
              <a:t> (</a:t>
            </a:r>
            <a:r>
              <a:rPr lang="el-GR" sz="1200" b="0" kern="1200" dirty="0">
                <a:solidFill>
                  <a:schemeClr val="tx1"/>
                </a:solidFill>
                <a:latin typeface="+mn-lt"/>
                <a:ea typeface="+mn-ea"/>
                <a:cs typeface="+mn-cs"/>
              </a:rPr>
              <a:t>σαμβύκη</a:t>
            </a:r>
            <a:r>
              <a:rPr lang="en-US" sz="1200" b="0" kern="1200" dirty="0">
                <a:solidFill>
                  <a:schemeClr val="tx1"/>
                </a:solidFill>
                <a:latin typeface="+mn-lt"/>
                <a:ea typeface="+mn-ea"/>
                <a:cs typeface="+mn-cs"/>
              </a:rPr>
              <a:t>), which the Aramaic </a:t>
            </a:r>
            <a:r>
              <a:rPr lang="en-US" sz="1200" b="0" i="1" u="none" strike="noStrike" kern="1200" baseline="0" dirty="0" err="1">
                <a:solidFill>
                  <a:schemeClr val="tx1"/>
                </a:solidFill>
                <a:latin typeface="+mn-lt"/>
                <a:ea typeface="+mn-ea"/>
                <a:cs typeface="+mn-cs"/>
              </a:rPr>
              <a:t>sabbeka</a:t>
            </a:r>
            <a:r>
              <a:rPr lang="en-US" sz="1200" b="0" kern="1200" dirty="0">
                <a:solidFill>
                  <a:schemeClr val="tx1"/>
                </a:solidFill>
                <a:latin typeface="+mn-lt"/>
                <a:ea typeface="+mn-ea"/>
                <a:cs typeface="+mn-cs"/>
              </a:rPr>
              <a:t> (</a:t>
            </a:r>
            <a:r>
              <a:rPr lang="he-IL" sz="1200" kern="1200" dirty="0">
                <a:solidFill>
                  <a:schemeClr val="tx1"/>
                </a:solidFill>
                <a:latin typeface="+mn-lt"/>
                <a:ea typeface="+mn-ea"/>
                <a:cs typeface="+mn-cs"/>
              </a:rPr>
              <a:t>סַבְּכָא</a:t>
            </a:r>
            <a:r>
              <a:rPr lang="en-US" sz="1200" kern="1200" dirty="0">
                <a:solidFill>
                  <a:schemeClr val="tx1"/>
                </a:solidFill>
                <a:latin typeface="+mn-lt"/>
                <a:ea typeface="+mn-ea"/>
                <a:cs typeface="+mn-cs"/>
              </a:rPr>
              <a:t>)</a:t>
            </a:r>
            <a:r>
              <a:rPr lang="en-US" sz="1200" b="0" kern="1200" dirty="0">
                <a:solidFill>
                  <a:schemeClr val="tx1"/>
                </a:solidFill>
                <a:latin typeface="+mn-lt"/>
                <a:ea typeface="+mn-ea"/>
                <a:cs typeface="+mn-cs"/>
              </a:rPr>
              <a:t> transliterates, refers to a small arched harp (according to the Supplement; the original entry in LSJ states that </a:t>
            </a:r>
            <a:r>
              <a:rPr lang="en-US" i="1" dirty="0" err="1"/>
              <a:t>sambuke</a:t>
            </a:r>
            <a:r>
              <a:rPr lang="en-US" dirty="0"/>
              <a:t> </a:t>
            </a:r>
            <a:r>
              <a:rPr lang="en-US" sz="1200" b="0" kern="1200" dirty="0">
                <a:solidFill>
                  <a:schemeClr val="tx1"/>
                </a:solidFill>
                <a:latin typeface="+mn-lt"/>
                <a:ea typeface="+mn-ea"/>
                <a:cs typeface="+mn-cs"/>
              </a:rPr>
              <a:t>refers to a triangular musical instrument with four strings). </a:t>
            </a:r>
            <a:r>
              <a:rPr lang="en-US" dirty="0"/>
              <a:t>This image comes from The Metropolitan Museum of Art, public domain, Rogers Fund,</a:t>
            </a:r>
            <a:r>
              <a:rPr lang="en-US" baseline="0" dirty="0"/>
              <a:t> 1943,</a:t>
            </a:r>
            <a:r>
              <a:rPr lang="en-US" sz="1200" b="0" i="0" kern="1200" dirty="0">
                <a:solidFill>
                  <a:schemeClr val="tx1"/>
                </a:solidFill>
                <a:effectLst/>
                <a:latin typeface="+mn-lt"/>
                <a:ea typeface="+mn-ea"/>
                <a:cs typeface="+mn-cs"/>
              </a:rPr>
              <a:t> accession number 43.2.1,</a:t>
            </a:r>
            <a:r>
              <a:rPr lang="en-US" baseline="0" dirty="0"/>
              <a:t> </a:t>
            </a:r>
            <a:r>
              <a:rPr lang="en-US" dirty="0"/>
              <a:t>http://metmuseum.org/art/collection/search/546194.</a:t>
            </a:r>
          </a:p>
          <a:p>
            <a:endParaRPr lang="en-US" dirty="0"/>
          </a:p>
          <a:p>
            <a:r>
              <a:rPr lang="en-US" dirty="0"/>
              <a:t>From the Met website: “Egyptian arched harps from Dynasty 4 onward coexisted with a great variety of harps in different shapes and sizes. Two harp types were most common—the arched harp with a curved neck, like this one, and the angled harp with a neck sharply perpendicular to the body. Unlike most European versions, ancient Egyptian harps have no </a:t>
            </a:r>
            <a:r>
              <a:rPr lang="en-US" dirty="0" err="1"/>
              <a:t>forepillars</a:t>
            </a:r>
            <a:r>
              <a:rPr lang="en-US" dirty="0"/>
              <a:t> to strengthen and support the neck. Older forms of arched harps had four or five strings, this harp has twelve strings. Skin once covered the open, slightly </a:t>
            </a:r>
            <a:r>
              <a:rPr lang="en-US" dirty="0" err="1"/>
              <a:t>waisted</a:t>
            </a:r>
            <a:r>
              <a:rPr lang="en-US" dirty="0"/>
              <a:t> sound box. Rope tuning rings under each string gave a buzzing sound to the soft-sounding tone produced. Topping the arched frame of the harp is a carved human head.”</a:t>
            </a:r>
          </a:p>
          <a:p>
            <a:endParaRPr lang="en-US" dirty="0"/>
          </a:p>
          <a:p>
            <a:r>
              <a:rPr lang="en-US" dirty="0"/>
              <a:t>Some believe that the presence of Greek words</a:t>
            </a:r>
            <a:r>
              <a:rPr lang="en-US" baseline="0" dirty="0"/>
              <a:t> for the instruments here supports a 2nd-century BC date for the Book of Daniel, but there is clear evidence that Greek terminology for instruments was widespread before arrival of Alexander the Great in the 4th century BC. For more information, see Edwin M. Yamauchi, “Greek Words in Daniel in the Light of Greek Influence in the Near East,” in </a:t>
            </a:r>
            <a:r>
              <a:rPr lang="en-US" i="1" baseline="0" dirty="0"/>
              <a:t>New Perspectives on the Old Testament</a:t>
            </a:r>
            <a:r>
              <a:rPr lang="en-US" i="0" baseline="0" dirty="0"/>
              <a:t>, ed. J. Barton Payne</a:t>
            </a:r>
            <a:r>
              <a:rPr lang="en-US" baseline="0" dirty="0"/>
              <a:t> (Waco, TX: Word, 1970), 170–200.</a:t>
            </a:r>
            <a:endParaRPr lang="en-US" dirty="0"/>
          </a:p>
          <a:p>
            <a:endParaRPr lang="en-US" dirty="0"/>
          </a:p>
          <a:p>
            <a:r>
              <a:rPr lang="en-US" dirty="0"/>
              <a:t>met546194</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640707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harp depicted here looks similar to the one shown on the previous slide. This ancient Sumerian or Akkadian harpist is using a plectrum to pluck the strings; for this reason, some would prefer to call this instrument a “dulcimer” or a “psaltery.” This depiction of a harpist was photographed at the Louvre Museum. For more information about this artifact, see https://www.louvre.fr/en/oeuvre-notices/plaque-harpist.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tb060408507</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3280973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plaque depicts a harp that is played with a plectrum. </a:t>
            </a:r>
            <a:r>
              <a:rPr lang="en-US" err="1"/>
              <a:t>Eshnunna</a:t>
            </a:r>
            <a:r>
              <a:rPr lang="en-US"/>
              <a:t> was inhabited during the 3rd and 2nd</a:t>
            </a:r>
            <a:r>
              <a:rPr lang="en-US" baseline="0"/>
              <a:t> millennia BC. </a:t>
            </a:r>
            <a:r>
              <a:rPr lang="en-US"/>
              <a:t>This plaque was photographed at the Oriental Institute Museum at the University of Chicago.</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adr1605120271</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411696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statuette is from the Egyptian 22nd Dynasty and was photographed at The Metropolitan Museum of Art.</a:t>
            </a:r>
          </a:p>
          <a:p>
            <a:endParaRPr lang="en-US"/>
          </a:p>
          <a:p>
            <a:r>
              <a:rPr lang="en-US"/>
              <a:t>adr1605244523</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3301707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Aramaic term </a:t>
            </a:r>
            <a:r>
              <a:rPr lang="en-US" sz="1200" b="0" i="1" u="none" strike="noStrike" kern="1200" baseline="0" dirty="0" err="1">
                <a:solidFill>
                  <a:schemeClr val="tx1"/>
                </a:solidFill>
                <a:latin typeface="+mn-lt"/>
                <a:ea typeface="+mn-ea"/>
                <a:cs typeface="+mn-cs"/>
              </a:rPr>
              <a:t>pesanterin</a:t>
            </a:r>
            <a:r>
              <a:rPr lang="en-US" dirty="0"/>
              <a:t> (</a:t>
            </a:r>
            <a:r>
              <a:rPr lang="he-IL" sz="1200" kern="1200" dirty="0">
                <a:solidFill>
                  <a:schemeClr val="tx1"/>
                </a:solidFill>
                <a:latin typeface="+mn-lt"/>
                <a:ea typeface="+mn-ea"/>
                <a:cs typeface="+mn-cs"/>
              </a:rPr>
              <a:t>פְּסַנְתֵּרִין</a:t>
            </a:r>
            <a:r>
              <a:rPr lang="en-US" sz="1200" kern="1200" dirty="0">
                <a:solidFill>
                  <a:schemeClr val="tx1"/>
                </a:solidFill>
                <a:latin typeface="+mn-lt"/>
                <a:ea typeface="+mn-ea"/>
                <a:cs typeface="+mn-cs"/>
              </a:rPr>
              <a:t>)</a:t>
            </a:r>
            <a:r>
              <a:rPr lang="en-US" dirty="0"/>
              <a:t> is a loanword from Greek </a:t>
            </a:r>
            <a:r>
              <a:rPr lang="en-US" i="1" dirty="0" err="1"/>
              <a:t>psalterion</a:t>
            </a:r>
            <a:r>
              <a:rPr lang="en-US" dirty="0"/>
              <a:t> (</a:t>
            </a:r>
            <a:r>
              <a:rPr lang="el-GR" sz="1200" b="0" kern="1200" dirty="0">
                <a:solidFill>
                  <a:schemeClr val="tx1"/>
                </a:solidFill>
                <a:latin typeface="+mn-lt"/>
                <a:ea typeface="+mn-ea"/>
                <a:cs typeface="+mn-cs"/>
              </a:rPr>
              <a:t>ψαλτήριον</a:t>
            </a:r>
            <a:r>
              <a:rPr lang="en-US" dirty="0"/>
              <a:t>). This term can be transliterated as “psaltery” or “</a:t>
            </a:r>
            <a:r>
              <a:rPr lang="en-US" dirty="0" err="1"/>
              <a:t>psalterion</a:t>
            </a:r>
            <a:r>
              <a:rPr lang="en-US" dirty="0"/>
              <a:t>,” but, according to the Hebrew-Aramaic lexicon </a:t>
            </a:r>
            <a:r>
              <a:rPr lang="en-US" i="1" dirty="0"/>
              <a:t>HALOT</a:t>
            </a:r>
            <a:r>
              <a:rPr lang="en-US" dirty="0"/>
              <a:t>, this instrument was like a harp or a dulcimer. The Greek lexicon </a:t>
            </a:r>
            <a:r>
              <a:rPr lang="en-US" i="0" dirty="0"/>
              <a:t>BDAG</a:t>
            </a:r>
            <a:r>
              <a:rPr lang="en-US" dirty="0"/>
              <a:t> says the Greek word probably refers to some form of a harp, but possibly also refers to a psaltery. Some texts use the word </a:t>
            </a:r>
            <a:r>
              <a:rPr lang="en-US" i="1" dirty="0" err="1"/>
              <a:t>trigonon</a:t>
            </a:r>
            <a:r>
              <a:rPr lang="en-US" dirty="0"/>
              <a:t> (</a:t>
            </a:r>
            <a:r>
              <a:rPr lang="el-GR" sz="1200" dirty="0"/>
              <a:t>τρίγωνον</a:t>
            </a:r>
            <a:r>
              <a:rPr lang="en-US" sz="1200" dirty="0"/>
              <a:t>) in parallel with </a:t>
            </a:r>
            <a:r>
              <a:rPr lang="en-US" i="1" dirty="0" err="1"/>
              <a:t>psalterion</a:t>
            </a:r>
            <a:r>
              <a:rPr lang="en-US" dirty="0"/>
              <a:t> (</a:t>
            </a:r>
            <a:r>
              <a:rPr lang="el-GR" sz="1200" b="0" kern="1200" dirty="0">
                <a:solidFill>
                  <a:schemeClr val="tx1"/>
                </a:solidFill>
                <a:latin typeface="+mn-lt"/>
                <a:ea typeface="+mn-ea"/>
                <a:cs typeface="+mn-cs"/>
              </a:rPr>
              <a:t>ψαλτήριον</a:t>
            </a:r>
            <a:r>
              <a:rPr lang="en-US" dirty="0"/>
              <a:t>)</a:t>
            </a:r>
            <a:r>
              <a:rPr lang="en-US" sz="1200" b="0" kern="1200" dirty="0">
                <a:solidFill>
                  <a:schemeClr val="tx1"/>
                </a:solidFill>
                <a:latin typeface="+mn-lt"/>
                <a:ea typeface="+mn-ea"/>
                <a:cs typeface="+mn-cs"/>
              </a:rPr>
              <a:t>, which leads some to suggest the translation “trigon” (a type of triangular harp). Another possible identification of this instrument is an </a:t>
            </a:r>
            <a:r>
              <a:rPr lang="en-US" i="1" dirty="0" err="1"/>
              <a:t>epigonian</a:t>
            </a:r>
            <a:r>
              <a:rPr lang="en-US" dirty="0"/>
              <a:t> (</a:t>
            </a:r>
            <a:r>
              <a:rPr lang="el-GR" sz="1200" b="0" dirty="0"/>
              <a:t>ἐπιγόνειον</a:t>
            </a:r>
            <a:r>
              <a:rPr lang="en-US" dirty="0"/>
              <a:t>), a board zither with forty strings. This ancient depiction of a harpist was photographed at the Louvre Museum. </a:t>
            </a:r>
          </a:p>
          <a:p>
            <a:endParaRPr lang="en-US" dirty="0"/>
          </a:p>
          <a:p>
            <a:r>
              <a:rPr lang="en-US" dirty="0"/>
              <a:t>tb060408506</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3300987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relief which depicts a harpist dates to just a few decades before the events of Daniel 3. Ashurbanipal ruled from 669 to 627 BC. Note the human head hanging from the tree as a decoration—the Assyrians were notorious for their cruelty. This relief was photographed in the British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tb112004724</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741150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identification of the last musical instrument in the list is the most debated. It has been translated “pipe,” “bagpipe,” “dulcimer,” “drum,” or understood as a general word for a symphony of music. According to </a:t>
            </a:r>
            <a:r>
              <a:rPr lang="en-US" i="1" dirty="0"/>
              <a:t>HALOT</a:t>
            </a:r>
            <a:r>
              <a:rPr lang="en-US" dirty="0"/>
              <a:t> and </a:t>
            </a:r>
            <a:r>
              <a:rPr lang="en-US" i="0" dirty="0"/>
              <a:t>BDB</a:t>
            </a:r>
            <a:r>
              <a:rPr lang="en-US" dirty="0"/>
              <a:t>, the term refers to a double-barreled flute, which was a common instrument in the ancient world. The Aramaic term </a:t>
            </a:r>
            <a:r>
              <a:rPr lang="en-US" sz="1200" b="0" i="1" u="none" strike="noStrike" kern="1200" baseline="0" dirty="0" err="1">
                <a:solidFill>
                  <a:schemeClr val="tx1"/>
                </a:solidFill>
                <a:latin typeface="+mn-lt"/>
                <a:ea typeface="+mn-ea"/>
                <a:cs typeface="+mn-cs"/>
              </a:rPr>
              <a:t>sumponeyah</a:t>
            </a:r>
            <a:r>
              <a:rPr lang="en-US" dirty="0"/>
              <a:t> (</a:t>
            </a:r>
            <a:r>
              <a:rPr lang="he-IL" sz="1200" kern="1200" dirty="0">
                <a:solidFill>
                  <a:schemeClr val="tx1"/>
                </a:solidFill>
                <a:latin typeface="+mn-lt"/>
                <a:ea typeface="+mn-ea"/>
                <a:cs typeface="+mn-cs"/>
              </a:rPr>
              <a:t>סוּמְפֹּנְיָה</a:t>
            </a:r>
            <a:r>
              <a:rPr lang="en-US" dirty="0"/>
              <a:t>)</a:t>
            </a:r>
            <a:r>
              <a:rPr lang="he-IL" sz="1200" kern="1200" dirty="0">
                <a:solidFill>
                  <a:schemeClr val="tx1"/>
                </a:solidFill>
                <a:latin typeface="+mn-lt"/>
                <a:ea typeface="+mn-ea"/>
                <a:cs typeface="+mn-cs"/>
              </a:rPr>
              <a:t> </a:t>
            </a:r>
            <a:r>
              <a:rPr lang="en-US" dirty="0"/>
              <a:t>is a loanword from Greek; the English term “symphony” comes from the same word. While in Greek the word </a:t>
            </a:r>
            <a:r>
              <a:rPr lang="en-US" i="1" dirty="0" err="1"/>
              <a:t>sumphonia</a:t>
            </a:r>
            <a:r>
              <a:rPr lang="en-US" dirty="0"/>
              <a:t> (</a:t>
            </a:r>
            <a:r>
              <a:rPr lang="el-GR" sz="1200" b="0" kern="1200" dirty="0">
                <a:solidFill>
                  <a:schemeClr val="tx1"/>
                </a:solidFill>
                <a:latin typeface="+mn-lt"/>
                <a:ea typeface="+mn-ea"/>
                <a:cs typeface="+mn-cs"/>
              </a:rPr>
              <a:t>συμφωνία</a:t>
            </a:r>
            <a:r>
              <a:rPr lang="en-US" sz="1200" b="0" kern="1200" dirty="0">
                <a:solidFill>
                  <a:schemeClr val="tx1"/>
                </a:solidFill>
                <a:latin typeface="+mn-lt"/>
                <a:ea typeface="+mn-ea"/>
                <a:cs typeface="+mn-cs"/>
              </a:rPr>
              <a:t>)</a:t>
            </a:r>
            <a:r>
              <a:rPr lang="en-US" dirty="0"/>
              <a:t> is often a general term for music (cf. Luke 15:25), it is occasionally used of individual instruments; it is used of a wind instrument by Pliny, Polybius, and some other authors. According to </a:t>
            </a:r>
            <a:r>
              <a:rPr lang="en-US" i="0" dirty="0"/>
              <a:t>BDAG</a:t>
            </a:r>
            <a:r>
              <a:rPr lang="en-US" dirty="0"/>
              <a:t>, </a:t>
            </a:r>
            <a:r>
              <a:rPr lang="en-US" i="1" dirty="0" err="1"/>
              <a:t>sumphonia</a:t>
            </a:r>
            <a:r>
              <a:rPr lang="en-US" dirty="0"/>
              <a:t> is used in rabbinic sources with the meaning of “double flute.” This figurine playing a double flute was photographed at the Israel Museum.</a:t>
            </a:r>
          </a:p>
          <a:p>
            <a:endParaRPr lang="en-US" dirty="0"/>
          </a:p>
          <a:p>
            <a:r>
              <a:rPr lang="en-US" dirty="0"/>
              <a:t>adr1306213111</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534050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figurine was photographed at the Israel Museum.</a:t>
            </a:r>
          </a:p>
          <a:p>
            <a:endParaRPr lang="en-US"/>
          </a:p>
          <a:p>
            <a:r>
              <a:rPr lang="en-US"/>
              <a:t>adr1306213112</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222865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relief carving of a man playing a double flute was photographed at the Berlin Museum of the Ancient Near East.</a:t>
            </a:r>
          </a:p>
          <a:p>
            <a:endParaRPr lang="en-US"/>
          </a:p>
          <a:p>
            <a:r>
              <a:rPr lang="en-US"/>
              <a:t>adr070513292</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844871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Greek </a:t>
            </a:r>
            <a:r>
              <a:rPr lang="en-US" i="1"/>
              <a:t>kylix</a:t>
            </a:r>
            <a:r>
              <a:rPr lang="en-US"/>
              <a:t> (drinking cup), attributed to the Antiphon Painter, dates to about 490</a:t>
            </a:r>
            <a:r>
              <a:rPr lang="en-US" baseline="0"/>
              <a:t> BC. It shows a youth who is wearing a lip band (</a:t>
            </a:r>
            <a:r>
              <a:rPr lang="en-US" i="1" baseline="0" err="1"/>
              <a:t>phorbeia</a:t>
            </a:r>
            <a:r>
              <a:rPr lang="en-US" baseline="0"/>
              <a:t>) to support the flute, and holding a double flute (</a:t>
            </a:r>
            <a:r>
              <a:rPr lang="en-US" i="1" baseline="0"/>
              <a:t>aulos</a:t>
            </a:r>
            <a:r>
              <a:rPr lang="en-US" baseline="0"/>
              <a:t>) in his left hand. This image comes from </a:t>
            </a:r>
            <a:r>
              <a:rPr lang="en-US"/>
              <a:t>The Metropolitan Museum of Art, public domain, Purchase, 1896, accession number 96.9.36, http://metmuseum.org/art/collection/search/246136</a:t>
            </a:r>
          </a:p>
          <a:p>
            <a:endParaRPr lang="en-US"/>
          </a:p>
          <a:p>
            <a:r>
              <a:rPr lang="en-US"/>
              <a:t>met246136</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265115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sometimes suggested that the term used here refers to a type of bagpipe. Jeffery in </a:t>
            </a:r>
            <a:r>
              <a:rPr lang="en-US" i="1"/>
              <a:t>The Interpreter’s Bible</a:t>
            </a:r>
            <a:r>
              <a:rPr lang="en-US" i="0"/>
              <a:t> describes this as “</a:t>
            </a:r>
            <a:r>
              <a:rPr lang="en-US" sz="1200"/>
              <a:t>a wind instrument composed of a goatskin bag with two reed pipes, one for filling the bag with wind from the mouth, the other pierced with holes for the fingers to provide various notes” (“Daniel,” 397). </a:t>
            </a:r>
            <a:r>
              <a:rPr lang="en-US"/>
              <a:t>This American Colony photograph illustrating the instrument Jeffery describes was taken between </a:t>
            </a:r>
            <a:r>
              <a:rPr lang="en-US" altLang="en-US"/>
              <a:t>1898 and 1946.</a:t>
            </a:r>
            <a:endParaRPr lang="en-US"/>
          </a:p>
          <a:p>
            <a:endParaRPr lang="en-US"/>
          </a:p>
          <a:p>
            <a:r>
              <a:rPr lang="en-US"/>
              <a:t>mat04647</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2474498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last instrument is also sometimes understood as a type of drum. According to the Liddell-Scott-Jones lexicon, the word </a:t>
            </a:r>
            <a:r>
              <a:rPr lang="en-US" i="1" dirty="0" err="1"/>
              <a:t>sumphonia</a:t>
            </a:r>
            <a:r>
              <a:rPr lang="en-US" dirty="0"/>
              <a:t> (</a:t>
            </a:r>
            <a:r>
              <a:rPr lang="el-GR" sz="1200" b="0" kern="1200" dirty="0">
                <a:solidFill>
                  <a:schemeClr val="tx1"/>
                </a:solidFill>
                <a:latin typeface="+mn-lt"/>
                <a:ea typeface="+mn-ea"/>
                <a:cs typeface="+mn-cs"/>
              </a:rPr>
              <a:t>συμφωνία</a:t>
            </a:r>
            <a:r>
              <a:rPr lang="en-US" sz="1200" b="0" kern="1200" dirty="0">
                <a:solidFill>
                  <a:schemeClr val="tx1"/>
                </a:solidFill>
                <a:latin typeface="+mn-lt"/>
                <a:ea typeface="+mn-ea"/>
                <a:cs typeface="+mn-cs"/>
              </a:rPr>
              <a:t>)</a:t>
            </a:r>
            <a:r>
              <a:rPr lang="en-US" dirty="0"/>
              <a:t> was used of a type of drum by </a:t>
            </a:r>
            <a:r>
              <a:rPr lang="en-US" dirty="0" err="1"/>
              <a:t>Isidorus</a:t>
            </a:r>
            <a:r>
              <a:rPr lang="en-US" dirty="0"/>
              <a:t> in the 6th/7th century AD. This is also suggested by </a:t>
            </a:r>
            <a:r>
              <a:rPr lang="en-US" sz="1200" dirty="0"/>
              <a:t>T. C. Mitchell and R. Joyce, “The Musical Instruments in </a:t>
            </a:r>
            <a:r>
              <a:rPr lang="en-US" sz="1200" dirty="0" err="1"/>
              <a:t>Nebuchadrezzar’s</a:t>
            </a:r>
            <a:r>
              <a:rPr lang="en-US" sz="1200" dirty="0"/>
              <a:t> Orchestra,” in </a:t>
            </a:r>
            <a:r>
              <a:rPr lang="en-US" sz="1200" i="1" kern="1200" dirty="0">
                <a:solidFill>
                  <a:schemeClr val="tx1"/>
                </a:solidFill>
                <a:effectLst/>
                <a:latin typeface="+mn-lt"/>
                <a:ea typeface="+mn-ea"/>
                <a:cs typeface="+mn-cs"/>
              </a:rPr>
              <a:t>Notes on Some Problems in the Book of Daniel</a:t>
            </a:r>
            <a:r>
              <a:rPr lang="en-US" sz="120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London: Tyndale, 1965),</a:t>
            </a:r>
            <a:r>
              <a:rPr lang="en-US" sz="1200" dirty="0"/>
              <a:t> 26–27. </a:t>
            </a:r>
            <a:r>
              <a:rPr lang="en-US" dirty="0"/>
              <a:t>The ancient musical instruments shown</a:t>
            </a:r>
            <a:r>
              <a:rPr lang="en-US" baseline="0" dirty="0"/>
              <a:t> here</a:t>
            </a:r>
            <a:r>
              <a:rPr lang="en-US" dirty="0"/>
              <a:t> are on display in the Egyptian Museum in Cairo. Note the different types of harp in the case—the triangle-shaped harp on the left and the two bow harps on the right.</a:t>
            </a:r>
          </a:p>
          <a:p>
            <a:endParaRPr lang="en-US" dirty="0"/>
          </a:p>
          <a:p>
            <a:r>
              <a:rPr lang="en-US" dirty="0"/>
              <a:t>adr1603194626</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3737871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wood and leather drum from Egypt is roughly contemporary with the time of Daniel. It comes</a:t>
            </a:r>
            <a:r>
              <a:rPr lang="en-US" baseline="0"/>
              <a:t> from the 26th–30th Dynasty, a period that covers about 665–333 BC. </a:t>
            </a:r>
            <a:r>
              <a:rPr lang="en-US"/>
              <a:t>It was photographed at The Metropolitan Museum of Art.</a:t>
            </a:r>
          </a:p>
          <a:p>
            <a:endParaRPr lang="en-US"/>
          </a:p>
          <a:p>
            <a:r>
              <a:rPr lang="en-US"/>
              <a:t>adr1711128296</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215811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were various types of percussion instruments in the ancient world.</a:t>
            </a:r>
            <a:r>
              <a:rPr lang="en-US" sz="1200"/>
              <a:t> </a:t>
            </a:r>
            <a:r>
              <a:rPr lang="en-US"/>
              <a:t>This figurine from ancient Israel of a woman playing a tambourine or hand drum was photographed at the Harvard Semitic Museum.</a:t>
            </a:r>
          </a:p>
          <a:p>
            <a:endParaRPr lang="en-US"/>
          </a:p>
          <a:p>
            <a:r>
              <a:rPr lang="en-US"/>
              <a:t>tb072811131</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171581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If Nebuchadnezzar’s statue was not human in form, it may have been</a:t>
            </a:r>
            <a:r>
              <a:rPr lang="en-US" baseline="0"/>
              <a:t> shaped like a dragon. This was the typical form of </a:t>
            </a:r>
            <a:r>
              <a:rPr lang="en-US" err="1"/>
              <a:t>Marduk</a:t>
            </a:r>
            <a:r>
              <a:rPr lang="en-US"/>
              <a:t>, or Bel (= “Baal,” “lord”), the chief</a:t>
            </a:r>
            <a:r>
              <a:rPr lang="en-US" baseline="0"/>
              <a:t> god of the Babylonian pantheon at the time of Nebuchadnezzar</a:t>
            </a:r>
            <a:r>
              <a:rPr lang="en-US" i="0" baseline="0"/>
              <a:t>. This depiction of </a:t>
            </a:r>
            <a:r>
              <a:rPr lang="en-US" i="0" baseline="0" err="1"/>
              <a:t>Marduk</a:t>
            </a:r>
            <a:r>
              <a:rPr lang="en-US" i="0" baseline="0"/>
              <a:t> as a dragon was photographed at the </a:t>
            </a:r>
            <a:r>
              <a:rPr lang="en-US"/>
              <a:t>Istanbul Museum of the Ancient Orient.</a:t>
            </a:r>
          </a:p>
          <a:p>
            <a:endParaRPr lang="en-US"/>
          </a:p>
          <a:p>
            <a:r>
              <a:rPr lang="en-US"/>
              <a:t>adr1006053705</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3183708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evidently more instruments in the orchestra than the six primary ones that are listed in Daniel 3. Perhaps only six are listed because six was a sacred number in the religion of ancient Mesopotamia. This may also be the reason why the dimensions of the statue were 60 x 6 cubits. The two depictions at the top of this slide are of male harpists. In the middle are two female harpists and a double pipe or double flute player. On the bottom are two lute players. This display was photographed at the Oriental Institute Museum at the University of Chicago.</a:t>
            </a:r>
          </a:p>
          <a:p>
            <a:endParaRPr lang="en-US" dirty="0"/>
          </a:p>
          <a:p>
            <a:r>
              <a:rPr lang="en-US" dirty="0"/>
              <a:t>adr071011965</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355082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 large-figure musicians are playing a lute and a double flute. This limestone relief carving probably</a:t>
            </a:r>
            <a:r>
              <a:rPr lang="en-US" baseline="0"/>
              <a:t> dates to the 10th–9th centuries BC. It</a:t>
            </a:r>
            <a:r>
              <a:rPr lang="en-US"/>
              <a:t> was photographed at the Ankara Museum of Anatolian Civilizations.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adr1006031967</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2275840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American Colony photograph was taken in 1932. The Babylonians had huge kilns for firing tens of thousands of mud bricks at a time, with which they built their city and its walls. Remains of numerous such brick kilns have been found in the plains around Babylon. These kilns had an opening at the top for smoke to escape, and one or more openings at the bottom to insert bricks or to control the heat of the furnace. Beaulieu notes that while there are many cuneiform texts which prescribe burning to death as a punishment for a crime, there are only three texts in which the exact method of burning is also prescribed. In all three of these texts, the death sentence is to be executed by throwing the condemned into an oven or furnace. See Paul-Alain Beaulieu, “The Babylonian Background of the Motif of the Fiery Furnace in Daniel 3,” </a:t>
            </a:r>
            <a:r>
              <a:rPr lang="en-US" sz="1200" i="1" kern="1200" dirty="0">
                <a:solidFill>
                  <a:schemeClr val="tx1"/>
                </a:solidFill>
                <a:effectLst/>
                <a:latin typeface="+mn-lt"/>
                <a:ea typeface="+mn-ea"/>
                <a:cs typeface="+mn-cs"/>
              </a:rPr>
              <a:t>Journal of Biblical Literature</a:t>
            </a:r>
            <a:r>
              <a:rPr lang="en-US" sz="1200" kern="1200" dirty="0">
                <a:solidFill>
                  <a:schemeClr val="tx1"/>
                </a:solidFill>
                <a:effectLst/>
                <a:latin typeface="+mn-lt"/>
                <a:ea typeface="+mn-ea"/>
                <a:cs typeface="+mn-cs"/>
              </a:rPr>
              <a:t> 128/2 (2009): 280–84.</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mat07383</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20335690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lime kiln</a:t>
            </a:r>
            <a:r>
              <a:rPr lang="en-US" sz="1200" kern="1200" baseline="0" dirty="0">
                <a:solidFill>
                  <a:schemeClr val="tx1"/>
                </a:solidFill>
                <a:effectLst/>
                <a:latin typeface="+mn-lt"/>
                <a:ea typeface="+mn-ea"/>
                <a:cs typeface="+mn-cs"/>
              </a:rPr>
              <a:t> in this photograph (at Homs, Syria) is of a smaller variety. Note the platform around the kiln that allows access from the top. This may be similar to the kind of structure used to get Daniel’s friends up to where they could be thrown into the furnace. </a:t>
            </a:r>
            <a:r>
              <a:rPr lang="en-US" dirty="0"/>
              <a:t>This American Colony photograph was taken </a:t>
            </a:r>
            <a:r>
              <a:rPr lang="en-US" altLang="en-US" dirty="0">
                <a:latin typeface="Times New Roman" charset="0"/>
              </a:rPr>
              <a:t>between 1910 and 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r>
              <a:rPr lang="en-US" dirty="0"/>
              <a:t>mat02208</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972784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print is from an etching made by Jan </a:t>
            </a:r>
            <a:r>
              <a:rPr lang="en-US" sz="1200" kern="1200" err="1">
                <a:solidFill>
                  <a:schemeClr val="tx1"/>
                </a:solidFill>
                <a:effectLst/>
                <a:latin typeface="+mn-lt"/>
                <a:ea typeface="+mn-ea"/>
                <a:cs typeface="+mn-cs"/>
              </a:rPr>
              <a:t>Luyken</a:t>
            </a:r>
            <a:r>
              <a:rPr lang="en-US" sz="1200" kern="1200">
                <a:solidFill>
                  <a:schemeClr val="tx1"/>
                </a:solidFill>
                <a:effectLst/>
                <a:latin typeface="+mn-lt"/>
                <a:ea typeface="+mn-ea"/>
                <a:cs typeface="+mn-cs"/>
              </a:rPr>
              <a:t> in 1708. The image comes from The Museum of the Netherlands in Amsterdam, </a:t>
            </a:r>
            <a:r>
              <a:rPr lang="en-US"/>
              <a:t>RP-P-OB-67.900</a:t>
            </a:r>
            <a:r>
              <a:rPr lang="en-US" sz="1200" kern="1200">
                <a:solidFill>
                  <a:schemeClr val="tx1"/>
                </a:solidFill>
                <a:effectLst/>
                <a:latin typeface="+mn-lt"/>
                <a:ea typeface="+mn-ea"/>
                <a:cs typeface="+mn-cs"/>
              </a:rPr>
              <a:t>, public domain. Source: </a:t>
            </a:r>
            <a:r>
              <a:rPr lang="en-US"/>
              <a:t>http://hdl.handle.net/10934/RM0001.COLLECT.337032</a:t>
            </a:r>
          </a:p>
          <a:p>
            <a:endParaRPr lang="en-US"/>
          </a:p>
          <a:p>
            <a:r>
              <a:rPr lang="en-US"/>
              <a:t>ria337032</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3882177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Worship took different forms at different times and places. This bronze statuette shows an Egyptian man in a posture of worship. It was photographed at the Louvre Museum.</a:t>
            </a:r>
          </a:p>
          <a:p>
            <a:endParaRPr lang="en-US"/>
          </a:p>
          <a:p>
            <a:r>
              <a:rPr lang="en-US"/>
              <a:t>tb060408104</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38469411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sandstone relief</a:t>
            </a:r>
            <a:r>
              <a:rPr lang="en-US" baseline="0"/>
              <a:t> from ancient Egypt probably depicts obeisance before a king, rather than worship of an idol. This artifact was photographed in the Israel Museum.</a:t>
            </a:r>
            <a:endParaRPr lang="en-US"/>
          </a:p>
          <a:p>
            <a:endParaRPr lang="en-US"/>
          </a:p>
          <a:p>
            <a:r>
              <a:rPr lang="en-US"/>
              <a:t>adr1306212590</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9276392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Bowing down with knees</a:t>
            </a:r>
            <a:r>
              <a:rPr lang="en-US" baseline="0"/>
              <a:t>, hands, and face to the ground is a stance that conveys worship or submission across many cultures. </a:t>
            </a:r>
            <a:r>
              <a:rPr lang="en-US"/>
              <a:t>This tomb painting dates to the reign of Amenhotep I</a:t>
            </a:r>
            <a:r>
              <a:rPr lang="en-US" baseline="0"/>
              <a:t> (1514–1494 BC).</a:t>
            </a:r>
            <a:endParaRPr lang="en-US"/>
          </a:p>
          <a:p>
            <a:endParaRPr lang="en-US"/>
          </a:p>
          <a:p>
            <a:r>
              <a:rPr lang="en-US"/>
              <a:t>adr1603226728</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31895354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Assyrian relief shows</a:t>
            </a:r>
            <a:r>
              <a:rPr lang="en-US" baseline="0" dirty="0"/>
              <a:t> how </a:t>
            </a:r>
            <a:r>
              <a:rPr lang="en-US" dirty="0"/>
              <a:t>Chaldeans were depicted. Notice that in this relief they are prisoners, with wrists tied together. This relief was photographed at the Vatican Museums.</a:t>
            </a:r>
          </a:p>
          <a:p>
            <a:endParaRPr lang="en-US" dirty="0"/>
          </a:p>
          <a:p>
            <a:r>
              <a:rPr lang="en-US" dirty="0"/>
              <a:t>tb0512176449</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3336611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only four known portraits of Nebuchadnezzar II, all of which are difficult to access. Thus, this image of Nabonidus is used to illustrate a Neo-Babylonian king. This stele is on display in the British Museum. The known contemporary depictions of Nebuchadnezzar II include two reliefs on cliff faces at Wadi Brisa in Lebanon, another outdoor relief at </a:t>
            </a:r>
            <a:r>
              <a:rPr lang="en-US" dirty="0" err="1"/>
              <a:t>Shir</a:t>
            </a:r>
            <a:r>
              <a:rPr lang="en-US" dirty="0"/>
              <a:t> </a:t>
            </a:r>
            <a:r>
              <a:rPr lang="en-US" dirty="0" err="1"/>
              <a:t>es-Sanam</a:t>
            </a:r>
            <a:r>
              <a:rPr lang="en-US" dirty="0"/>
              <a:t>, and a stele in the </a:t>
            </a:r>
            <a:r>
              <a:rPr lang="en-US" dirty="0" err="1"/>
              <a:t>Schøyen</a:t>
            </a:r>
            <a:r>
              <a:rPr lang="en-US" dirty="0"/>
              <a:t> Collection. For photos of the Nebuchadnezzar stele, see </a:t>
            </a:r>
          </a:p>
          <a:p>
            <a:r>
              <a:rPr lang="en-US" dirty="0"/>
              <a:t>http://www.schoyencollection.com/history-collection-introduction/babylonian-history-collection/tower-babel-stele-ms-2063 and http://eprints.soas.ac.uk/12831/</a:t>
            </a:r>
          </a:p>
          <a:p>
            <a:endParaRPr lang="en-US" dirty="0"/>
          </a:p>
          <a:p>
            <a:r>
              <a:rPr lang="en-US" dirty="0"/>
              <a:t>tb112004138g</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92344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from a Babylonian cylinder seal shows Marduk and his dragon above water. This image comes from Wikimedia Commons and is in the public domain. Source: https://commons.wikimedia.org/wiki/File:Marduk_and_pet.jpg</a:t>
            </a:r>
          </a:p>
          <a:p>
            <a:endParaRPr lang="en-US" dirty="0"/>
          </a:p>
          <a:p>
            <a:r>
              <a:rPr lang="en-US" dirty="0"/>
              <a:t>wiki042420050001</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2261709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inscribed brick is the kind often used to build temples, palaces, and other important structures. It was photographed at the Vatican Museums.</a:t>
            </a:r>
          </a:p>
          <a:p>
            <a:endParaRPr lang="en-US" dirty="0"/>
          </a:p>
          <a:p>
            <a:r>
              <a:rPr lang="en-US" dirty="0"/>
              <a:t>tb0512177045</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23077005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print is from an etching made by Jan </a:t>
            </a:r>
            <a:r>
              <a:rPr lang="en-US" sz="1200" kern="1200" err="1">
                <a:solidFill>
                  <a:schemeClr val="tx1"/>
                </a:solidFill>
                <a:effectLst/>
                <a:latin typeface="+mn-lt"/>
                <a:ea typeface="+mn-ea"/>
                <a:cs typeface="+mn-cs"/>
              </a:rPr>
              <a:t>Luyken</a:t>
            </a:r>
            <a:r>
              <a:rPr lang="en-US" sz="1200" kern="1200">
                <a:solidFill>
                  <a:schemeClr val="tx1"/>
                </a:solidFill>
                <a:effectLst/>
                <a:latin typeface="+mn-lt"/>
                <a:ea typeface="+mn-ea"/>
                <a:cs typeface="+mn-cs"/>
              </a:rPr>
              <a:t> in 1698. The image comes from The Museum of the Netherlands in Amsterdam, </a:t>
            </a:r>
            <a:r>
              <a:rPr lang="en-US"/>
              <a:t>RP-P-1896-A-19368-1345</a:t>
            </a:r>
            <a:r>
              <a:rPr lang="en-US" sz="1200" kern="1200">
                <a:solidFill>
                  <a:schemeClr val="tx1"/>
                </a:solidFill>
                <a:effectLst/>
                <a:latin typeface="+mn-lt"/>
                <a:ea typeface="+mn-ea"/>
                <a:cs typeface="+mn-cs"/>
              </a:rPr>
              <a:t>, public domain. Source: </a:t>
            </a:r>
            <a:r>
              <a:rPr lang="en-US"/>
              <a:t>http://hdl.handle.net/10934/RM0001.COLLECT.144414</a:t>
            </a:r>
          </a:p>
          <a:p>
            <a:endParaRPr lang="en-US"/>
          </a:p>
          <a:p>
            <a:r>
              <a:rPr lang="en-US"/>
              <a:t>ria144414</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10881959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illustration comes from Charles Foster, </a:t>
            </a:r>
            <a:r>
              <a:rPr lang="en-US" sz="1200" b="0" i="1" kern="1200">
                <a:solidFill>
                  <a:schemeClr val="tx1"/>
                </a:solidFill>
                <a:effectLst/>
                <a:latin typeface="+mn-lt"/>
                <a:ea typeface="+mn-ea"/>
                <a:cs typeface="+mn-cs"/>
              </a:rPr>
              <a:t>Bible Pictures and What They Teach Us</a:t>
            </a:r>
            <a:r>
              <a:rPr lang="en-US" sz="1200" b="0" i="0" kern="1200">
                <a:solidFill>
                  <a:schemeClr val="tx1"/>
                </a:solidFill>
                <a:effectLst/>
                <a:latin typeface="+mn-lt"/>
                <a:ea typeface="+mn-ea"/>
                <a:cs typeface="+mn-cs"/>
              </a:rPr>
              <a:t> (1886, 1914).</a:t>
            </a:r>
          </a:p>
          <a:p>
            <a:endParaRPr lang="en-US"/>
          </a:p>
          <a:p>
            <a:r>
              <a:rPr lang="en-US"/>
              <a:t>fbp151</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34363111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Judean captives are shown in</a:t>
            </a:r>
            <a:r>
              <a:rPr lang="en-US" baseline="0"/>
              <a:t> humble stances with their hands held out in supplication, as though begging for mercy. </a:t>
            </a:r>
            <a:r>
              <a:rPr lang="en-US"/>
              <a:t>The Lachish reliefs date to about 700 BC and are on display in the British Museum.</a:t>
            </a:r>
          </a:p>
          <a:p>
            <a:endParaRPr lang="en-US"/>
          </a:p>
          <a:p>
            <a:r>
              <a:rPr lang="en-US"/>
              <a:t>tb112004327</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15965604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statuette of a pagan worshipper was photographed in the Louvre. This image comes from Rama and is licensed under CC BY-SA 3.0 FR, via Wikimedia Commons: https://commons.wikimedia.org/wiki/File:Worshipper_of_Larsa-AO_15704-IMG_4061-black.jpg.</a:t>
            </a:r>
          </a:p>
          <a:p>
            <a:endParaRPr lang="en-US"/>
          </a:p>
          <a:p>
            <a:r>
              <a:rPr lang="en-US"/>
              <a:t>wiki071320181404</a:t>
            </a:r>
          </a:p>
        </p:txBody>
      </p:sp>
      <p:sp>
        <p:nvSpPr>
          <p:cNvPr id="4" name="Slide Number Placeholder 3"/>
          <p:cNvSpPr>
            <a:spLocks noGrp="1"/>
          </p:cNvSpPr>
          <p:nvPr>
            <p:ph type="sldNum" sz="quarter" idx="5"/>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35857941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the next slide for a box around Deuteronomy 5:6-10, the first two commandments. It was on the basis of these two commandments that the three young Jewish men refused to serve Nebuchadnezzar’s gods. This Yemenite Torah scroll was donated to The Master’s Seminary in California.</a:t>
            </a:r>
          </a:p>
          <a:p>
            <a:endParaRPr lang="en-US"/>
          </a:p>
          <a:p>
            <a:r>
              <a:rPr lang="en-US"/>
              <a:t>tb031416446</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28498215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box frames Deuteronomy 5:6-10, the first two commandments. It was on the basis of these two commandments that the three young Jewish men refused to serve Nebuchadnezzar’s gods. This Yemenite Torah scroll was donated to The Master’s Seminary in California.</a:t>
            </a:r>
          </a:p>
          <a:p>
            <a:endParaRPr lang="en-US"/>
          </a:p>
          <a:p>
            <a:r>
              <a:rPr lang="en-US"/>
              <a:t>tb031416446</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6289358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Shamash was one of Nebuchadnezzar’s gods. This plaque, which depicts worship of Shamash, may</a:t>
            </a:r>
            <a:r>
              <a:rPr lang="en-US" baseline="0"/>
              <a:t> be from the city of </a:t>
            </a:r>
            <a:r>
              <a:rPr lang="en-US" baseline="0" err="1"/>
              <a:t>Larsa</a:t>
            </a:r>
            <a:r>
              <a:rPr lang="en-US" baseline="0"/>
              <a:t>. It</a:t>
            </a:r>
            <a:r>
              <a:rPr lang="en-US"/>
              <a:t> was photographed at the Ashmolean Museum at the University of Oxford.</a:t>
            </a:r>
          </a:p>
          <a:p>
            <a:endParaRPr lang="en-US"/>
          </a:p>
          <a:p>
            <a:r>
              <a:rPr lang="en-US"/>
              <a:t>adr1305226979</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3088257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goddess Ishtar was another of the deities worshipped by Nebuchadnezzar. She was often associated with lions</a:t>
            </a:r>
            <a:r>
              <a:rPr lang="en-US" baseline="0"/>
              <a:t> and the eight-pointed star, and she was known as the “Queen of Heaven.” </a:t>
            </a:r>
            <a:r>
              <a:rPr lang="en-US"/>
              <a:t>On this stele she is shown standing on a lion. The stele comes from the 8th century BC and was photographed in the Louvre Museum.</a:t>
            </a:r>
          </a:p>
          <a:p>
            <a:endParaRPr lang="en-US"/>
          </a:p>
          <a:p>
            <a:r>
              <a:rPr lang="en-US"/>
              <a:t>tb060408208</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28498215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coin depicts a laureate bust of Nero near the end of his life, when he became almost unbelievably cruel and angry. The inscription reads “</a:t>
            </a:r>
            <a:r>
              <a:rPr lang="en-US" sz="1200" i="0"/>
              <a:t>Nero Claudius</a:t>
            </a:r>
            <a:r>
              <a:rPr lang="en-US" sz="1200" i="0" baseline="0"/>
              <a:t> Caesar Augustus Germanicus Pontifex Maximus [high priest] </a:t>
            </a:r>
            <a:r>
              <a:rPr lang="en-US" i="0" err="1"/>
              <a:t>Tribuncia</a:t>
            </a:r>
            <a:r>
              <a:rPr lang="en-US" i="0"/>
              <a:t> </a:t>
            </a:r>
            <a:r>
              <a:rPr lang="en-US" i="0" err="1"/>
              <a:t>Potestas</a:t>
            </a:r>
            <a:r>
              <a:rPr lang="en-US" i="0"/>
              <a:t> Imperator</a:t>
            </a:r>
            <a:r>
              <a:rPr lang="en-US" i="0" baseline="0"/>
              <a:t> Pater Patriae [father of the country]” (</a:t>
            </a:r>
            <a:r>
              <a:rPr lang="en-US" sz="1200"/>
              <a:t>NERO CLAVD CAESAR AVG GER PM TR P IMP P </a:t>
            </a:r>
            <a:r>
              <a:rPr lang="en-US" sz="1200" err="1"/>
              <a:t>P</a:t>
            </a:r>
            <a:r>
              <a:rPr lang="en-US" sz="1200"/>
              <a:t>”</a:t>
            </a:r>
            <a:r>
              <a:rPr lang="en-US" i="0" baseline="0"/>
              <a:t>. This coin was photographed at the </a:t>
            </a:r>
            <a:r>
              <a:rPr lang="en-US" sz="1200"/>
              <a:t>Ashmolean Museum at the University of Oxford.</a:t>
            </a:r>
          </a:p>
          <a:p>
            <a:endParaRPr lang="en-US" sz="1200"/>
          </a:p>
          <a:p>
            <a:r>
              <a:rPr lang="en-US" sz="1200"/>
              <a:t>adr1305249758</a:t>
            </a:r>
            <a:endParaRPr lang="en-US"/>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2451498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print is from an etching made by Jan </a:t>
            </a:r>
            <a:r>
              <a:rPr lang="en-US" sz="1200" kern="1200" err="1">
                <a:solidFill>
                  <a:schemeClr val="tx1"/>
                </a:solidFill>
                <a:effectLst/>
                <a:latin typeface="+mn-lt"/>
                <a:ea typeface="+mn-ea"/>
                <a:cs typeface="+mn-cs"/>
              </a:rPr>
              <a:t>Luyken</a:t>
            </a:r>
            <a:r>
              <a:rPr lang="en-US" sz="1200" kern="1200">
                <a:solidFill>
                  <a:schemeClr val="tx1"/>
                </a:solidFill>
                <a:effectLst/>
                <a:latin typeface="+mn-lt"/>
                <a:ea typeface="+mn-ea"/>
                <a:cs typeface="+mn-cs"/>
              </a:rPr>
              <a:t> in 1684. It is included to illustrate the way many Christians have imagined the scene in this chapter, although it is archaeologically inaccurate. This image comes from The Museum of the Netherlands in Amsterdam, </a:t>
            </a:r>
            <a:r>
              <a:rPr lang="en-US"/>
              <a:t>RP-P-1896-A-19368-471</a:t>
            </a:r>
            <a:r>
              <a:rPr lang="en-US" sz="1200" kern="1200">
                <a:solidFill>
                  <a:schemeClr val="tx1"/>
                </a:solidFill>
                <a:effectLst/>
                <a:latin typeface="+mn-lt"/>
                <a:ea typeface="+mn-ea"/>
                <a:cs typeface="+mn-cs"/>
              </a:rPr>
              <a:t>, public domain. Source: </a:t>
            </a:r>
            <a:r>
              <a:rPr lang="en-US"/>
              <a:t>http://hdl.handle.net/10934/RM0001.COLLECT.143036</a:t>
            </a:r>
          </a:p>
          <a:p>
            <a:endParaRPr lang="en-US"/>
          </a:p>
          <a:p>
            <a:r>
              <a:rPr lang="en-US"/>
              <a:t>ria143036</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328629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Nebuchadnezzar’s giant furnace, there were likely large vents at the bottom that were drawn fully open to increase the heat, which is why Nebuchadnezzar could see the three Jews after they were thrown in. This artifact was photographed at the </a:t>
            </a:r>
            <a:r>
              <a:rPr lang="en-US" err="1"/>
              <a:t>Saruq</a:t>
            </a:r>
            <a:r>
              <a:rPr lang="en-US"/>
              <a:t> Al-Hadid Museum. </a:t>
            </a:r>
          </a:p>
          <a:p>
            <a:endParaRPr lang="en-US"/>
          </a:p>
          <a:p>
            <a:r>
              <a:rPr lang="en-US"/>
              <a:t>tb051017169</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4671373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relief carving is on display in the Louvre Museum. This image comes from Jastrow and is in the public domain, via Wikimedia Commons, https://commons.wikimedia.org/wiki/File:Warrior_Dur-Sharrukin_Louvre_AO19877.jpg</a:t>
            </a:r>
          </a:p>
          <a:p>
            <a:endParaRPr lang="en-US"/>
          </a:p>
          <a:p>
            <a:r>
              <a:rPr lang="en-US"/>
              <a:t>wiki19877</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11511908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king’s mightiest warriors would be the ones beside him in his chariot during a lion hunt. The Assyrian soldiers depicted here lived only a few decades before the events of Daniel 3. This relief carving was photographed at the British Museum.</a:t>
            </a:r>
          </a:p>
          <a:p>
            <a:endParaRPr lang="en-US"/>
          </a:p>
          <a:p>
            <a:r>
              <a:rPr lang="en-US"/>
              <a:t>adr090506000</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42500287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Lachish reliefs are on display in the British Museum. They date to about 700 BC.</a:t>
            </a:r>
          </a:p>
          <a:p>
            <a:endParaRPr lang="en-US"/>
          </a:p>
          <a:p>
            <a:r>
              <a:rPr lang="en-US"/>
              <a:t>tb112004323</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13336220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statue of a bound captive may have come from Saqqara, Egypt. It was photographed at the Metropolitan Museum of Art.</a:t>
            </a:r>
          </a:p>
          <a:p>
            <a:endParaRPr lang="en-US"/>
          </a:p>
          <a:p>
            <a:r>
              <a:rPr lang="en-US"/>
              <a:t>adr1605231796</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27811066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depiction</a:t>
            </a:r>
            <a:r>
              <a:rPr lang="en-US" baseline="0" dirty="0"/>
              <a:t> of Median and Persian dignitaries comes from slightly later than the events recorded in Daniel 3. The figure shown here, second from the left, is dressed most similarly to how we believe Daniel’s three friends were dressed. He wears a loose, draped, outer garment, a close-fitting hat, and foot-gear. He would also have on a tunic, not visible beneath the outer garment. It is worth noting the trousers worn by the figure third from the right. Trousers seem to have been commonly associated with Median dress, and were almost certainly not worn by Daniel’s friends. T</a:t>
            </a:r>
            <a:r>
              <a:rPr lang="en-US" dirty="0"/>
              <a:t>his relief carving is located on the eastern staircase of the apadana of Persepolis.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tb0506180787</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35965030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prisoners would be stripped before being executed. But the king’s command was so urgent, he did not wait even for that. This relief shows a Syrian delegation, also representing Lebanon and Israel, which gives some idea of the traditional dress of Daniel’s homeland. This includes a long,</a:t>
            </a:r>
            <a:r>
              <a:rPr lang="en-US" baseline="0" dirty="0"/>
              <a:t> draped outer garment, a tight-fitting cap, a belt or sash, and footwear.</a:t>
            </a:r>
            <a:r>
              <a:rPr lang="en-US" dirty="0"/>
              <a:t> This relief carving is located on the eastern staircase of the apadana of Persepolis. For detailed descriptions of the clothing of</a:t>
            </a:r>
            <a:r>
              <a:rPr lang="en-US" baseline="0" dirty="0"/>
              <a:t> the Median and Persian periods (which post-dates Daniel 3, but of which Daniel himself was eventually a part), see http://www.iranicaonline.org/articles/clothing-ii.</a:t>
            </a:r>
            <a:endParaRPr lang="en-US" dirty="0"/>
          </a:p>
          <a:p>
            <a:endParaRPr lang="en-US" dirty="0"/>
          </a:p>
          <a:p>
            <a:r>
              <a:rPr lang="en-US" dirty="0"/>
              <a:t>tb0506180985</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35965030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expected that the men’s clothing would ignite immediately, providing fuel for the fire. This linen tunic from the tomb of Tutankhamun was photographed at the Egyptian Museum in Cairo.</a:t>
            </a:r>
          </a:p>
          <a:p>
            <a:endParaRPr lang="en-US" dirty="0"/>
          </a:p>
          <a:p>
            <a:r>
              <a:rPr lang="en-US" dirty="0"/>
              <a:t>adr1603111794</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30257313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The enemies</a:t>
            </a:r>
            <a:r>
              <a:rPr lang="en-US" sz="1200" kern="1200" baseline="0">
                <a:solidFill>
                  <a:schemeClr val="tx1"/>
                </a:solidFill>
                <a:latin typeface="+mn-lt"/>
                <a:ea typeface="+mn-ea"/>
                <a:cs typeface="+mn-cs"/>
              </a:rPr>
              <a:t> of Egypt were </a:t>
            </a:r>
            <a:r>
              <a:rPr lang="en-US" sz="1200" kern="1200">
                <a:solidFill>
                  <a:schemeClr val="tx1"/>
                </a:solidFill>
                <a:latin typeface="+mn-lt"/>
                <a:ea typeface="+mn-ea"/>
                <a:cs typeface="+mn-cs"/>
              </a:rPr>
              <a:t>traditionally </a:t>
            </a:r>
            <a:r>
              <a:rPr lang="en-US" sz="1200" kern="1200" baseline="0">
                <a:solidFill>
                  <a:schemeClr val="tx1"/>
                </a:solidFill>
                <a:latin typeface="+mn-lt"/>
                <a:ea typeface="+mn-ea"/>
                <a:cs typeface="+mn-cs"/>
              </a:rPr>
              <a:t>called the </a:t>
            </a:r>
            <a:r>
              <a:rPr lang="en-US" sz="1200" kern="1200">
                <a:solidFill>
                  <a:schemeClr val="tx1"/>
                </a:solidFill>
                <a:latin typeface="+mn-lt"/>
                <a:ea typeface="+mn-ea"/>
                <a:cs typeface="+mn-cs"/>
              </a:rPr>
              <a:t>“Nine Bows.” </a:t>
            </a:r>
            <a:r>
              <a:rPr lang="en-US"/>
              <a:t>This footstool from the tomb of Tutankhamun depicts them as bound captives. Note the varying hair styles and even skin tones, intended to</a:t>
            </a:r>
            <a:r>
              <a:rPr lang="en-US" baseline="0"/>
              <a:t> show different cultures and ethnic groups. This footstool </a:t>
            </a:r>
            <a:r>
              <a:rPr lang="en-US"/>
              <a:t>was photographed at the Egyptian Museum in Cairo.</a:t>
            </a:r>
          </a:p>
          <a:p>
            <a:endParaRPr lang="en-US"/>
          </a:p>
          <a:p>
            <a:r>
              <a:rPr lang="en-US"/>
              <a:t>adr1603194567</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4825804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Binding, of course, was intended to force submission, mitigate threat, and inhibit attempts to escape. This depiction of a bound captive once graced the palace</a:t>
            </a:r>
            <a:r>
              <a:rPr lang="en-US" baseline="0"/>
              <a:t> </a:t>
            </a:r>
            <a:r>
              <a:rPr lang="en-US"/>
              <a:t>floor of the</a:t>
            </a:r>
            <a:r>
              <a:rPr lang="en-US" baseline="0"/>
              <a:t> Egyptian king Akhenaten (1353–1336 BC) at Amarna. It</a:t>
            </a:r>
            <a:r>
              <a:rPr lang="en-US"/>
              <a:t> was photographed at the Egyptian Museum in Cairo.</a:t>
            </a:r>
          </a:p>
          <a:p>
            <a:endParaRPr lang="en-US"/>
          </a:p>
          <a:p>
            <a:r>
              <a:rPr lang="en-US"/>
              <a:t>adr1603111571</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982702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Egyptian cubit rod pictured</a:t>
            </a:r>
            <a:r>
              <a:rPr lang="en-US" baseline="0" dirty="0"/>
              <a:t> here </a:t>
            </a:r>
            <a:r>
              <a:rPr lang="en-US" dirty="0"/>
              <a:t>is the “long cubit” of slightly over 20 inches (51 cm), not the “short cubit” of about 18 inches (46 cm). If the short cubit was used, Nebuchadnezzar’s statue would have been about 90 feet (27 m) tall by 9 feet (2.7 m) wide. Since only one dimension is given for the width, it may be assumed</a:t>
            </a:r>
            <a:r>
              <a:rPr lang="en-US" baseline="0" dirty="0"/>
              <a:t> to have </a:t>
            </a:r>
            <a:r>
              <a:rPr lang="en-US" dirty="0"/>
              <a:t>had a square or circular base. This cubit rod was photographed in the Louvre Museum. </a:t>
            </a:r>
          </a:p>
          <a:p>
            <a:endParaRPr lang="en-US" dirty="0"/>
          </a:p>
          <a:p>
            <a:r>
              <a:rPr lang="en-US" dirty="0"/>
              <a:t>tb060408901</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23295800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depiction of a bound captive,</a:t>
            </a:r>
            <a:r>
              <a:rPr lang="en-US" baseline="0"/>
              <a:t> made of ivory, shows a man with his hands bound behind his neck. It dates to the 18th–19th Dynasties in Egypt. It</a:t>
            </a:r>
            <a:r>
              <a:rPr lang="en-US"/>
              <a:t> was photographed at the Metropolitan Museum of Art in New York City.</a:t>
            </a:r>
          </a:p>
          <a:p>
            <a:endParaRPr lang="en-US"/>
          </a:p>
          <a:p>
            <a:r>
              <a:rPr lang="en-US"/>
              <a:t>adr1711139697</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13634332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tb120702932</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8251677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Lag </a:t>
            </a:r>
            <a:r>
              <a:rPr lang="en-US" dirty="0" err="1"/>
              <a:t>BaOmer</a:t>
            </a:r>
            <a:r>
              <a:rPr lang="en-US" dirty="0"/>
              <a:t> is a minor Jewish holiday that occurs on the 33rd day of the Omer, the 49-day period between Passover and </a:t>
            </a:r>
            <a:r>
              <a:rPr lang="en-US"/>
              <a:t>Shavuot. It </a:t>
            </a:r>
            <a:r>
              <a:rPr lang="en-US" dirty="0"/>
              <a:t>is often celebrated by holding weddings, lighting bonfires, and getting haircuts.</a:t>
            </a:r>
          </a:p>
          <a:p>
            <a:endParaRPr lang="en-US" dirty="0"/>
          </a:p>
          <a:p>
            <a:r>
              <a:rPr lang="en-US" dirty="0"/>
              <a:t>tb051506283</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42017020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This relief carving of slain men comes from about half a century before the events of Daniel 3. It was photographed at the Vatican Museums.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tb0512176443</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6790693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account of the fiery furnace</a:t>
            </a:r>
            <a:r>
              <a:rPr lang="en-US" baseline="0" dirty="0"/>
              <a:t> is compelling and has been depicted many times through the centuries, as seen on this slide and those that follow. Although they are not historically or archaeologically accurate, they demonstrate the popularity of this story over many generations. The artifact shown here is made of marble. </a:t>
            </a:r>
            <a:r>
              <a:rPr lang="en-US" dirty="0"/>
              <a:t>This image comes from The Metropolitan Museum of Art, public domain, Gift of Josef and </a:t>
            </a:r>
            <a:r>
              <a:rPr lang="en-US" dirty="0" err="1"/>
              <a:t>Marsy</a:t>
            </a:r>
            <a:r>
              <a:rPr lang="en-US" dirty="0"/>
              <a:t> </a:t>
            </a:r>
            <a:r>
              <a:rPr lang="en-US" dirty="0" err="1"/>
              <a:t>Mittlemann</a:t>
            </a:r>
            <a:r>
              <a:rPr lang="en-US" dirty="0"/>
              <a:t>, 1991, accession number 1991.366, http://metmuseum.org/art/collection/search/466220.</a:t>
            </a:r>
          </a:p>
          <a:p>
            <a:endParaRPr lang="en-US" dirty="0"/>
          </a:p>
          <a:p>
            <a:r>
              <a:rPr lang="en-US" dirty="0"/>
              <a:t>met466220</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is from a sarcophagus fragment. It was photographed in the Vatican Museums.</a:t>
            </a:r>
          </a:p>
          <a:p>
            <a:endParaRPr lang="en-US" dirty="0"/>
          </a:p>
          <a:p>
            <a:r>
              <a:rPr lang="en-US" dirty="0"/>
              <a:t>tb0512175499</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27492352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is from the sarcophagus lid of </a:t>
            </a:r>
            <a:r>
              <a:rPr lang="en-US" i="1" dirty="0"/>
              <a:t>Agape</a:t>
            </a:r>
            <a:r>
              <a:rPr lang="en-US" dirty="0"/>
              <a:t> and </a:t>
            </a:r>
            <a:r>
              <a:rPr lang="en-US" i="1" dirty="0" err="1"/>
              <a:t>Crescentianus</a:t>
            </a:r>
            <a:r>
              <a:rPr lang="en-US" dirty="0"/>
              <a:t>. An inscription on the sarcophagus</a:t>
            </a:r>
            <a:r>
              <a:rPr lang="en-US" baseline="0" dirty="0"/>
              <a:t> indicates</a:t>
            </a:r>
            <a:r>
              <a:rPr lang="en-US" dirty="0"/>
              <a:t> that it was prepared by </a:t>
            </a:r>
            <a:r>
              <a:rPr lang="en-US" i="1" dirty="0" err="1"/>
              <a:t>Crescentianus</a:t>
            </a:r>
            <a:r>
              <a:rPr lang="en-US" dirty="0"/>
              <a:t> for his late wife </a:t>
            </a:r>
            <a:r>
              <a:rPr lang="en-US" i="1" dirty="0"/>
              <a:t>Agape</a:t>
            </a:r>
            <a:r>
              <a:rPr lang="en-US" dirty="0"/>
              <a:t>, and that he himself was later buried there. It dates to the 4th century AD. It is on display in the Vatican Museums.</a:t>
            </a:r>
          </a:p>
          <a:p>
            <a:endParaRPr lang="en-US" dirty="0"/>
          </a:p>
          <a:p>
            <a:r>
              <a:rPr lang="en-US" dirty="0"/>
              <a:t>tb0512175645</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10230376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painting is located in the Catacombs of Priscilla in Rome. This image comes from Wikimedia Commons and is in the public domain. Source: https://commons.m.wikimedia.org/wiki/File:Fiery_furnace_01.jpg</a:t>
            </a:r>
          </a:p>
          <a:p>
            <a:endParaRPr lang="en-US" dirty="0"/>
          </a:p>
          <a:p>
            <a:r>
              <a:rPr lang="en-US" dirty="0"/>
              <a:t>wiki0113061944</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8263452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arms of captives were often bound behind them, as was the common Egyptian practice depicted here.</a:t>
            </a:r>
          </a:p>
          <a:p>
            <a:endParaRPr lang="en-US"/>
          </a:p>
          <a:p>
            <a:r>
              <a:rPr lang="en-US"/>
              <a:t>adr1603153440</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3396968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tb051506247</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347076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214530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5/13/2020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09.png"/><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A360D-59A6-4661-B07A-3622E4517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DANIEL 3</a:t>
            </a:r>
          </a:p>
        </p:txBody>
      </p:sp>
      <p:pic>
        <p:nvPicPr>
          <p:cNvPr id="15" name="Picture 14">
            <a:extLst>
              <a:ext uri="{FF2B5EF4-FFF2-40B4-BE49-F238E27FC236}">
                <a16:creationId xmlns:a16="http://schemas.microsoft.com/office/drawing/2014/main" id="{692A6434-4AA6-487D-A6B3-E388199D4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382910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9AD0C-95C6-405B-8AB9-96EF3A884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71EB9930-6201-499C-B2F4-FAE037E33694}"/>
              </a:ext>
            </a:extLst>
          </p:cNvPr>
          <p:cNvSpPr>
            <a:spLocks noGrp="1"/>
          </p:cNvSpPr>
          <p:nvPr>
            <p:ph type="body" sz="quarter" idx="10"/>
          </p:nvPr>
        </p:nvSpPr>
        <p:spPr/>
        <p:txBody>
          <a:bodyPr/>
          <a:lstStyle/>
          <a:p>
            <a:r>
              <a:rPr lang="en-US" dirty="0"/>
              <a:t>Statue of Ramesses II at Memphis, 13th century BC</a:t>
            </a:r>
          </a:p>
        </p:txBody>
      </p:sp>
      <p:sp>
        <p:nvSpPr>
          <p:cNvPr id="3" name="Text Placeholder 2">
            <a:extLst>
              <a:ext uri="{FF2B5EF4-FFF2-40B4-BE49-F238E27FC236}">
                <a16:creationId xmlns:a16="http://schemas.microsoft.com/office/drawing/2014/main" id="{2A093746-AC8E-40ED-A5D9-3541982E6333}"/>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FCC5880E-CD3B-4BB4-B145-FBB2BCA15EC1}"/>
              </a:ext>
            </a:extLst>
          </p:cNvPr>
          <p:cNvSpPr>
            <a:spLocks noGrp="1"/>
          </p:cNvSpPr>
          <p:nvPr>
            <p:ph type="title"/>
          </p:nvPr>
        </p:nvSpPr>
        <p:spPr/>
        <p:txBody>
          <a:bodyPr/>
          <a:lstStyle/>
          <a:p>
            <a:r>
              <a:rPr lang="en-US"/>
              <a:t>Its height was sixty cubits and its width six cubits</a:t>
            </a:r>
          </a:p>
        </p:txBody>
      </p:sp>
    </p:spTree>
    <p:extLst>
      <p:ext uri="{BB962C8B-B14F-4D97-AF65-F5344CB8AC3E}">
        <p14:creationId xmlns:p14="http://schemas.microsoft.com/office/powerpoint/2010/main" val="11589242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29AAD7-EBBD-474F-BE1B-E894D9B38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a:extLst>
              <a:ext uri="{FF2B5EF4-FFF2-40B4-BE49-F238E27FC236}">
                <a16:creationId xmlns:a16="http://schemas.microsoft.com/office/drawing/2014/main" id="{69AA69D0-F1B1-4BF3-B2DD-43952201841C}"/>
              </a:ext>
            </a:extLst>
          </p:cNvPr>
          <p:cNvSpPr>
            <a:spLocks noGrp="1"/>
          </p:cNvSpPr>
          <p:nvPr>
            <p:ph type="body" sz="quarter" idx="10"/>
          </p:nvPr>
        </p:nvSpPr>
        <p:spPr/>
        <p:txBody>
          <a:bodyPr/>
          <a:lstStyle/>
          <a:p>
            <a:r>
              <a:rPr lang="en-US" dirty="0"/>
              <a:t>Deified Ramesses II with gods, in the Great Temple of Ramesses II at Abu Simbel</a:t>
            </a:r>
          </a:p>
        </p:txBody>
      </p:sp>
      <p:sp>
        <p:nvSpPr>
          <p:cNvPr id="3" name="Text Placeholder 2">
            <a:extLst>
              <a:ext uri="{FF2B5EF4-FFF2-40B4-BE49-F238E27FC236}">
                <a16:creationId xmlns:a16="http://schemas.microsoft.com/office/drawing/2014/main" id="{8EA4E8B9-535C-4EC6-A80A-D43C95A1E9AD}"/>
              </a:ext>
            </a:extLst>
          </p:cNvPr>
          <p:cNvSpPr>
            <a:spLocks noGrp="1"/>
          </p:cNvSpPr>
          <p:nvPr>
            <p:ph type="body" sz="quarter" idx="12"/>
          </p:nvPr>
        </p:nvSpPr>
        <p:spPr/>
        <p:txBody>
          <a:bodyPr/>
          <a:lstStyle/>
          <a:p>
            <a:r>
              <a:rPr lang="en-US"/>
              <a:t>3:25</a:t>
            </a:r>
          </a:p>
        </p:txBody>
      </p:sp>
      <p:sp>
        <p:nvSpPr>
          <p:cNvPr id="4" name="Title 3">
            <a:extLst>
              <a:ext uri="{FF2B5EF4-FFF2-40B4-BE49-F238E27FC236}">
                <a16:creationId xmlns:a16="http://schemas.microsoft.com/office/drawing/2014/main" id="{22CA1667-4097-4051-8013-48AC28C3A1D3}"/>
              </a:ext>
            </a:extLst>
          </p:cNvPr>
          <p:cNvSpPr>
            <a:spLocks noGrp="1"/>
          </p:cNvSpPr>
          <p:nvPr>
            <p:ph type="title"/>
          </p:nvPr>
        </p:nvSpPr>
        <p:spPr/>
        <p:txBody>
          <a:bodyPr/>
          <a:lstStyle/>
          <a:p>
            <a:r>
              <a:rPr lang="en-US"/>
              <a:t>I see four men unbound, walking in the midst of the fire without harm</a:t>
            </a:r>
          </a:p>
        </p:txBody>
      </p:sp>
    </p:spTree>
    <p:extLst>
      <p:ext uri="{BB962C8B-B14F-4D97-AF65-F5344CB8AC3E}">
        <p14:creationId xmlns:p14="http://schemas.microsoft.com/office/powerpoint/2010/main" val="25591613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37800-827B-47B9-B28D-07BDBC837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22" y="265768"/>
            <a:ext cx="7213756" cy="6326464"/>
          </a:xfrm>
          <a:prstGeom prst="rect">
            <a:avLst/>
          </a:prstGeom>
        </p:spPr>
      </p:pic>
      <p:sp>
        <p:nvSpPr>
          <p:cNvPr id="2" name="Text Placeholder 1">
            <a:extLst>
              <a:ext uri="{FF2B5EF4-FFF2-40B4-BE49-F238E27FC236}">
                <a16:creationId xmlns:a16="http://schemas.microsoft.com/office/drawing/2014/main" id="{277D83A9-5C7F-4B09-9D59-D4DC6DDCC054}"/>
              </a:ext>
            </a:extLst>
          </p:cNvPr>
          <p:cNvSpPr>
            <a:spLocks noGrp="1"/>
          </p:cNvSpPr>
          <p:nvPr>
            <p:ph type="body" sz="quarter" idx="10"/>
          </p:nvPr>
        </p:nvSpPr>
        <p:spPr/>
        <p:txBody>
          <a:bodyPr/>
          <a:lstStyle/>
          <a:p>
            <a:r>
              <a:rPr lang="en-US"/>
              <a:t>Illustration of the three youths in the furnace, plus one</a:t>
            </a:r>
          </a:p>
        </p:txBody>
      </p:sp>
      <p:sp>
        <p:nvSpPr>
          <p:cNvPr id="3" name="Text Placeholder 2">
            <a:extLst>
              <a:ext uri="{FF2B5EF4-FFF2-40B4-BE49-F238E27FC236}">
                <a16:creationId xmlns:a16="http://schemas.microsoft.com/office/drawing/2014/main" id="{4B423F96-E2FC-4A17-83DB-6BA606CAB10D}"/>
              </a:ext>
            </a:extLst>
          </p:cNvPr>
          <p:cNvSpPr>
            <a:spLocks noGrp="1"/>
          </p:cNvSpPr>
          <p:nvPr>
            <p:ph type="body" sz="quarter" idx="12"/>
          </p:nvPr>
        </p:nvSpPr>
        <p:spPr/>
        <p:txBody>
          <a:bodyPr/>
          <a:lstStyle/>
          <a:p>
            <a:r>
              <a:rPr lang="en-US"/>
              <a:t>3:25</a:t>
            </a:r>
          </a:p>
        </p:txBody>
      </p:sp>
      <p:sp>
        <p:nvSpPr>
          <p:cNvPr id="4" name="Title 3">
            <a:extLst>
              <a:ext uri="{FF2B5EF4-FFF2-40B4-BE49-F238E27FC236}">
                <a16:creationId xmlns:a16="http://schemas.microsoft.com/office/drawing/2014/main" id="{A2116456-A945-47C2-AA8E-6F8734DE7220}"/>
              </a:ext>
            </a:extLst>
          </p:cNvPr>
          <p:cNvSpPr>
            <a:spLocks noGrp="1"/>
          </p:cNvSpPr>
          <p:nvPr>
            <p:ph type="title"/>
          </p:nvPr>
        </p:nvSpPr>
        <p:spPr/>
        <p:txBody>
          <a:bodyPr/>
          <a:lstStyle/>
          <a:p>
            <a:r>
              <a:rPr lang="en-US"/>
              <a:t>I see four men unbound, walking in the midst of the fire without harm</a:t>
            </a:r>
          </a:p>
        </p:txBody>
      </p:sp>
    </p:spTree>
    <p:extLst>
      <p:ext uri="{BB962C8B-B14F-4D97-AF65-F5344CB8AC3E}">
        <p14:creationId xmlns:p14="http://schemas.microsoft.com/office/powerpoint/2010/main" val="6768422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60ABD-FE70-4D8E-A538-F912646D4F0A}"/>
              </a:ext>
            </a:extLst>
          </p:cNvPr>
          <p:cNvPicPr>
            <a:picLocks noChangeAspect="1"/>
          </p:cNvPicPr>
          <p:nvPr/>
        </p:nvPicPr>
        <p:blipFill rotWithShape="1">
          <a:blip r:embed="rId3">
            <a:extLst>
              <a:ext uri="{28A0092B-C50C-407E-A947-70E740481C1C}">
                <a14:useLocalDpi xmlns:a14="http://schemas.microsoft.com/office/drawing/2010/main" val="0"/>
              </a:ext>
            </a:extLst>
          </a:blip>
          <a:srcRect b="4445"/>
          <a:stretch/>
        </p:blipFill>
        <p:spPr>
          <a:xfrm>
            <a:off x="0" y="304800"/>
            <a:ext cx="9144000" cy="6553200"/>
          </a:xfrm>
          <a:prstGeom prst="rect">
            <a:avLst/>
          </a:prstGeom>
        </p:spPr>
      </p:pic>
      <p:sp>
        <p:nvSpPr>
          <p:cNvPr id="2" name="Text Placeholder 1">
            <a:extLst>
              <a:ext uri="{FF2B5EF4-FFF2-40B4-BE49-F238E27FC236}">
                <a16:creationId xmlns:a16="http://schemas.microsoft.com/office/drawing/2014/main" id="{D8FB2203-110A-4C51-9099-A1D625E69360}"/>
              </a:ext>
            </a:extLst>
          </p:cNvPr>
          <p:cNvSpPr>
            <a:spLocks noGrp="1"/>
          </p:cNvSpPr>
          <p:nvPr>
            <p:ph type="body" sz="quarter" idx="10"/>
          </p:nvPr>
        </p:nvSpPr>
        <p:spPr/>
        <p:txBody>
          <a:bodyPr/>
          <a:lstStyle/>
          <a:p>
            <a:r>
              <a:rPr lang="en-US"/>
              <a:t>Pottery kiln</a:t>
            </a:r>
          </a:p>
        </p:txBody>
      </p:sp>
      <p:sp>
        <p:nvSpPr>
          <p:cNvPr id="3" name="Text Placeholder 2">
            <a:extLst>
              <a:ext uri="{FF2B5EF4-FFF2-40B4-BE49-F238E27FC236}">
                <a16:creationId xmlns:a16="http://schemas.microsoft.com/office/drawing/2014/main" id="{5FE83549-7E26-4A6D-A9FC-97573192575A}"/>
              </a:ext>
            </a:extLst>
          </p:cNvPr>
          <p:cNvSpPr>
            <a:spLocks noGrp="1"/>
          </p:cNvSpPr>
          <p:nvPr>
            <p:ph type="body" sz="quarter" idx="12"/>
          </p:nvPr>
        </p:nvSpPr>
        <p:spPr/>
        <p:txBody>
          <a:bodyPr/>
          <a:lstStyle/>
          <a:p>
            <a:r>
              <a:rPr lang="en-US"/>
              <a:t>3:26</a:t>
            </a:r>
          </a:p>
        </p:txBody>
      </p:sp>
      <p:sp>
        <p:nvSpPr>
          <p:cNvPr id="4" name="Title 3">
            <a:extLst>
              <a:ext uri="{FF2B5EF4-FFF2-40B4-BE49-F238E27FC236}">
                <a16:creationId xmlns:a16="http://schemas.microsoft.com/office/drawing/2014/main" id="{F3FA7F6E-B892-4748-B503-41C7987D04ED}"/>
              </a:ext>
            </a:extLst>
          </p:cNvPr>
          <p:cNvSpPr>
            <a:spLocks noGrp="1"/>
          </p:cNvSpPr>
          <p:nvPr>
            <p:ph type="title"/>
          </p:nvPr>
        </p:nvSpPr>
        <p:spPr/>
        <p:txBody>
          <a:bodyPr/>
          <a:lstStyle/>
          <a:p>
            <a:r>
              <a:rPr lang="en-US"/>
              <a:t>Then Nebuchadnezzar came near to the door of the burning fiery furnace</a:t>
            </a:r>
          </a:p>
        </p:txBody>
      </p:sp>
    </p:spTree>
    <p:extLst>
      <p:ext uri="{BB962C8B-B14F-4D97-AF65-F5344CB8AC3E}">
        <p14:creationId xmlns:p14="http://schemas.microsoft.com/office/powerpoint/2010/main" val="25751541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04C7B-B0F1-4F6E-9C0E-4D207BC79A36}"/>
              </a:ext>
            </a:extLst>
          </p:cNvPr>
          <p:cNvPicPr>
            <a:picLocks noChangeAspect="1"/>
          </p:cNvPicPr>
          <p:nvPr/>
        </p:nvPicPr>
        <p:blipFill rotWithShape="1">
          <a:blip r:embed="rId3">
            <a:extLst>
              <a:ext uri="{28A0092B-C50C-407E-A947-70E740481C1C}">
                <a14:useLocalDpi xmlns:a14="http://schemas.microsoft.com/office/drawing/2010/main" val="0"/>
              </a:ext>
            </a:extLst>
          </a:blip>
          <a:srcRect l="6842" t="10678" r="6842" b="14191"/>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B115E022-8217-4243-A0BD-2EFB184B5DFB}"/>
              </a:ext>
            </a:extLst>
          </p:cNvPr>
          <p:cNvSpPr>
            <a:spLocks noGrp="1"/>
          </p:cNvSpPr>
          <p:nvPr>
            <p:ph type="body" sz="quarter" idx="10"/>
          </p:nvPr>
        </p:nvSpPr>
        <p:spPr/>
        <p:txBody>
          <a:bodyPr/>
          <a:lstStyle/>
          <a:p>
            <a:r>
              <a:rPr lang="en-US"/>
              <a:t>Jasper seal of “</a:t>
            </a:r>
            <a:r>
              <a:rPr lang="en-US" err="1"/>
              <a:t>Miqneyaw</a:t>
            </a:r>
            <a:r>
              <a:rPr lang="en-US"/>
              <a:t> Servant of YHWH,” early 8th century BC</a:t>
            </a:r>
          </a:p>
        </p:txBody>
      </p:sp>
      <p:sp>
        <p:nvSpPr>
          <p:cNvPr id="3" name="Text Placeholder 2">
            <a:extLst>
              <a:ext uri="{FF2B5EF4-FFF2-40B4-BE49-F238E27FC236}">
                <a16:creationId xmlns:a16="http://schemas.microsoft.com/office/drawing/2014/main" id="{9EEE00B1-D407-408C-9F8B-8DDFE7F47EAA}"/>
              </a:ext>
            </a:extLst>
          </p:cNvPr>
          <p:cNvSpPr>
            <a:spLocks noGrp="1"/>
          </p:cNvSpPr>
          <p:nvPr>
            <p:ph type="body" sz="quarter" idx="12"/>
          </p:nvPr>
        </p:nvSpPr>
        <p:spPr/>
        <p:txBody>
          <a:bodyPr/>
          <a:lstStyle/>
          <a:p>
            <a:r>
              <a:rPr lang="en-US"/>
              <a:t>3:26</a:t>
            </a:r>
          </a:p>
        </p:txBody>
      </p:sp>
      <p:sp>
        <p:nvSpPr>
          <p:cNvPr id="4" name="Title 3">
            <a:extLst>
              <a:ext uri="{FF2B5EF4-FFF2-40B4-BE49-F238E27FC236}">
                <a16:creationId xmlns:a16="http://schemas.microsoft.com/office/drawing/2014/main" id="{B0B15A18-6DC3-49AA-8F84-FEF21BDA9523}"/>
              </a:ext>
            </a:extLst>
          </p:cNvPr>
          <p:cNvSpPr>
            <a:spLocks noGrp="1"/>
          </p:cNvSpPr>
          <p:nvPr>
            <p:ph type="title"/>
          </p:nvPr>
        </p:nvSpPr>
        <p:spPr/>
        <p:txBody>
          <a:bodyPr/>
          <a:lstStyle/>
          <a:p>
            <a:r>
              <a:rPr lang="en-US"/>
              <a:t>You servants of the Most High God, come out and come here!</a:t>
            </a:r>
          </a:p>
        </p:txBody>
      </p:sp>
    </p:spTree>
    <p:extLst>
      <p:ext uri="{BB962C8B-B14F-4D97-AF65-F5344CB8AC3E}">
        <p14:creationId xmlns:p14="http://schemas.microsoft.com/office/powerpoint/2010/main" val="4835385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144000" cy="6858000"/>
            <a:chOff x="0" y="1"/>
            <a:chExt cx="9144000" cy="6858000"/>
          </a:xfrm>
        </p:grpSpPr>
        <p:pic>
          <p:nvPicPr>
            <p:cNvPr id="22" name="Picture 2" descr="C:\Users\Kris\Documents\Bolen\03 Museums 2014\US Museums\Harvard Semitic Museum\Israel\Jasper seal of Miqneyaw Servant of YHWH, early 8th c BC, adr081125824.jpg"/>
            <p:cNvPicPr>
              <a:picLocks noChangeAspect="1" noChangeArrowheads="1"/>
            </p:cNvPicPr>
            <p:nvPr/>
          </p:nvPicPr>
          <p:blipFill rotWithShape="1">
            <a:blip r:embed="rId3">
              <a:extLst>
                <a:ext uri="{28A0092B-C50C-407E-A947-70E740481C1C}">
                  <a14:useLocalDpi xmlns:a14="http://schemas.microsoft.com/office/drawing/2010/main" val="0"/>
                </a:ext>
              </a:extLst>
            </a:blip>
            <a:srcRect b="12959"/>
            <a:stretch/>
          </p:blipFill>
          <p:spPr bwMode="auto">
            <a:xfrm flipH="1">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22"/>
            <p:cNvSpPr/>
            <p:nvPr/>
          </p:nvSpPr>
          <p:spPr>
            <a:xfrm>
              <a:off x="5128037" y="3043238"/>
              <a:ext cx="417100" cy="437938"/>
            </a:xfrm>
            <a:custGeom>
              <a:avLst/>
              <a:gdLst>
                <a:gd name="connsiteX0" fmla="*/ 358775 w 358775"/>
                <a:gd name="connsiteY0" fmla="*/ 0 h 444500"/>
                <a:gd name="connsiteX1" fmla="*/ 31750 w 358775"/>
                <a:gd name="connsiteY1" fmla="*/ 234950 h 444500"/>
                <a:gd name="connsiteX2" fmla="*/ 0 w 358775"/>
                <a:gd name="connsiteY2" fmla="*/ 444500 h 444500"/>
                <a:gd name="connsiteX3" fmla="*/ 215900 w 358775"/>
                <a:gd name="connsiteY3" fmla="*/ 263525 h 444500"/>
                <a:gd name="connsiteX0" fmla="*/ 358775 w 358775"/>
                <a:gd name="connsiteY0" fmla="*/ 0 h 448985"/>
                <a:gd name="connsiteX1" fmla="*/ 31750 w 358775"/>
                <a:gd name="connsiteY1" fmla="*/ 234950 h 448985"/>
                <a:gd name="connsiteX2" fmla="*/ 0 w 358775"/>
                <a:gd name="connsiteY2" fmla="*/ 444500 h 448985"/>
                <a:gd name="connsiteX3" fmla="*/ 215900 w 358775"/>
                <a:gd name="connsiteY3" fmla="*/ 263525 h 448985"/>
                <a:gd name="connsiteX0" fmla="*/ 378079 w 378079"/>
                <a:gd name="connsiteY0" fmla="*/ 0 h 444631"/>
                <a:gd name="connsiteX1" fmla="*/ 51054 w 378079"/>
                <a:gd name="connsiteY1" fmla="*/ 234950 h 444631"/>
                <a:gd name="connsiteX2" fmla="*/ 19304 w 378079"/>
                <a:gd name="connsiteY2" fmla="*/ 444500 h 444631"/>
                <a:gd name="connsiteX3" fmla="*/ 235204 w 378079"/>
                <a:gd name="connsiteY3" fmla="*/ 263525 h 444631"/>
                <a:gd name="connsiteX0" fmla="*/ 376231 w 376231"/>
                <a:gd name="connsiteY0" fmla="*/ 0 h 446269"/>
                <a:gd name="connsiteX1" fmla="*/ 49206 w 376231"/>
                <a:gd name="connsiteY1" fmla="*/ 234950 h 446269"/>
                <a:gd name="connsiteX2" fmla="*/ 17456 w 376231"/>
                <a:gd name="connsiteY2" fmla="*/ 444500 h 446269"/>
                <a:gd name="connsiteX3" fmla="*/ 233356 w 376231"/>
                <a:gd name="connsiteY3" fmla="*/ 263525 h 446269"/>
                <a:gd name="connsiteX0" fmla="*/ 376231 w 376231"/>
                <a:gd name="connsiteY0" fmla="*/ 0 h 452225"/>
                <a:gd name="connsiteX1" fmla="*/ 49206 w 376231"/>
                <a:gd name="connsiteY1" fmla="*/ 234950 h 452225"/>
                <a:gd name="connsiteX2" fmla="*/ 17456 w 376231"/>
                <a:gd name="connsiteY2" fmla="*/ 444500 h 452225"/>
                <a:gd name="connsiteX3" fmla="*/ 233356 w 376231"/>
                <a:gd name="connsiteY3" fmla="*/ 263525 h 452225"/>
                <a:gd name="connsiteX0" fmla="*/ 393288 w 393288"/>
                <a:gd name="connsiteY0" fmla="*/ 0 h 452225"/>
                <a:gd name="connsiteX1" fmla="*/ 66263 w 393288"/>
                <a:gd name="connsiteY1" fmla="*/ 234950 h 452225"/>
                <a:gd name="connsiteX2" fmla="*/ 34513 w 393288"/>
                <a:gd name="connsiteY2" fmla="*/ 444500 h 452225"/>
                <a:gd name="connsiteX3" fmla="*/ 250413 w 393288"/>
                <a:gd name="connsiteY3" fmla="*/ 263525 h 452225"/>
                <a:gd name="connsiteX0" fmla="*/ 417100 w 417100"/>
                <a:gd name="connsiteY0" fmla="*/ 0 h 437938"/>
                <a:gd name="connsiteX1" fmla="*/ 66263 w 417100"/>
                <a:gd name="connsiteY1" fmla="*/ 220663 h 437938"/>
                <a:gd name="connsiteX2" fmla="*/ 34513 w 417100"/>
                <a:gd name="connsiteY2" fmla="*/ 430213 h 437938"/>
                <a:gd name="connsiteX3" fmla="*/ 250413 w 417100"/>
                <a:gd name="connsiteY3" fmla="*/ 249238 h 437938"/>
                <a:gd name="connsiteX0" fmla="*/ 417100 w 417100"/>
                <a:gd name="connsiteY0" fmla="*/ 0 h 437938"/>
                <a:gd name="connsiteX1" fmla="*/ 66263 w 417100"/>
                <a:gd name="connsiteY1" fmla="*/ 220663 h 437938"/>
                <a:gd name="connsiteX2" fmla="*/ 34513 w 417100"/>
                <a:gd name="connsiteY2" fmla="*/ 430213 h 437938"/>
                <a:gd name="connsiteX3" fmla="*/ 250413 w 417100"/>
                <a:gd name="connsiteY3" fmla="*/ 249238 h 437938"/>
                <a:gd name="connsiteX0" fmla="*/ 417100 w 417100"/>
                <a:gd name="connsiteY0" fmla="*/ 0 h 437938"/>
                <a:gd name="connsiteX1" fmla="*/ 66263 w 417100"/>
                <a:gd name="connsiteY1" fmla="*/ 220663 h 437938"/>
                <a:gd name="connsiteX2" fmla="*/ 34513 w 417100"/>
                <a:gd name="connsiteY2" fmla="*/ 430213 h 437938"/>
                <a:gd name="connsiteX3" fmla="*/ 250413 w 417100"/>
                <a:gd name="connsiteY3" fmla="*/ 249238 h 437938"/>
              </a:gdLst>
              <a:ahLst/>
              <a:cxnLst>
                <a:cxn ang="0">
                  <a:pos x="connsiteX0" y="connsiteY0"/>
                </a:cxn>
                <a:cxn ang="0">
                  <a:pos x="connsiteX1" y="connsiteY1"/>
                </a:cxn>
                <a:cxn ang="0">
                  <a:pos x="connsiteX2" y="connsiteY2"/>
                </a:cxn>
                <a:cxn ang="0">
                  <a:pos x="connsiteX3" y="connsiteY3"/>
                </a:cxn>
              </a:cxnLst>
              <a:rect l="l" t="t" r="r" b="b"/>
              <a:pathLst>
                <a:path w="417100" h="437938">
                  <a:moveTo>
                    <a:pt x="417100" y="0"/>
                  </a:moveTo>
                  <a:cubicBezTo>
                    <a:pt x="214429" y="49742"/>
                    <a:pt x="92721" y="192353"/>
                    <a:pt x="66263" y="220663"/>
                  </a:cubicBezTo>
                  <a:cubicBezTo>
                    <a:pt x="-41158" y="318558"/>
                    <a:pt x="8124" y="413834"/>
                    <a:pt x="34513" y="430213"/>
                  </a:cubicBezTo>
                  <a:cubicBezTo>
                    <a:pt x="65204" y="449262"/>
                    <a:pt x="185590" y="447676"/>
                    <a:pt x="250413" y="249238"/>
                  </a:cubicBez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579939" y="3076575"/>
              <a:ext cx="518696" cy="500063"/>
            </a:xfrm>
            <a:custGeom>
              <a:avLst/>
              <a:gdLst>
                <a:gd name="connsiteX0" fmla="*/ 0 w 511175"/>
                <a:gd name="connsiteY0" fmla="*/ 495300 h 495300"/>
                <a:gd name="connsiteX1" fmla="*/ 130175 w 511175"/>
                <a:gd name="connsiteY1" fmla="*/ 463550 h 495300"/>
                <a:gd name="connsiteX2" fmla="*/ 511175 w 511175"/>
                <a:gd name="connsiteY2" fmla="*/ 95250 h 495300"/>
                <a:gd name="connsiteX3" fmla="*/ 431800 w 511175"/>
                <a:gd name="connsiteY3" fmla="*/ 171450 h 495300"/>
                <a:gd name="connsiteX4" fmla="*/ 285750 w 511175"/>
                <a:gd name="connsiteY4" fmla="*/ 73025 h 495300"/>
                <a:gd name="connsiteX5" fmla="*/ 358775 w 511175"/>
                <a:gd name="connsiteY5" fmla="*/ 0 h 495300"/>
                <a:gd name="connsiteX6" fmla="*/ 177800 w 511175"/>
                <a:gd name="connsiteY6" fmla="*/ 149225 h 495300"/>
                <a:gd name="connsiteX0" fmla="*/ 0 w 511175"/>
                <a:gd name="connsiteY0" fmla="*/ 495300 h 500744"/>
                <a:gd name="connsiteX1" fmla="*/ 130175 w 511175"/>
                <a:gd name="connsiteY1" fmla="*/ 463550 h 500744"/>
                <a:gd name="connsiteX2" fmla="*/ 511175 w 511175"/>
                <a:gd name="connsiteY2" fmla="*/ 95250 h 500744"/>
                <a:gd name="connsiteX3" fmla="*/ 431800 w 511175"/>
                <a:gd name="connsiteY3" fmla="*/ 171450 h 500744"/>
                <a:gd name="connsiteX4" fmla="*/ 285750 w 511175"/>
                <a:gd name="connsiteY4" fmla="*/ 73025 h 500744"/>
                <a:gd name="connsiteX5" fmla="*/ 358775 w 511175"/>
                <a:gd name="connsiteY5" fmla="*/ 0 h 500744"/>
                <a:gd name="connsiteX6" fmla="*/ 177800 w 511175"/>
                <a:gd name="connsiteY6" fmla="*/ 149225 h 500744"/>
                <a:gd name="connsiteX0" fmla="*/ 0 w 523459"/>
                <a:gd name="connsiteY0" fmla="*/ 495300 h 495300"/>
                <a:gd name="connsiteX1" fmla="*/ 151607 w 523459"/>
                <a:gd name="connsiteY1" fmla="*/ 434975 h 495300"/>
                <a:gd name="connsiteX2" fmla="*/ 511175 w 523459"/>
                <a:gd name="connsiteY2" fmla="*/ 95250 h 495300"/>
                <a:gd name="connsiteX3" fmla="*/ 431800 w 523459"/>
                <a:gd name="connsiteY3" fmla="*/ 171450 h 495300"/>
                <a:gd name="connsiteX4" fmla="*/ 285750 w 523459"/>
                <a:gd name="connsiteY4" fmla="*/ 73025 h 495300"/>
                <a:gd name="connsiteX5" fmla="*/ 358775 w 523459"/>
                <a:gd name="connsiteY5" fmla="*/ 0 h 495300"/>
                <a:gd name="connsiteX6" fmla="*/ 177800 w 523459"/>
                <a:gd name="connsiteY6" fmla="*/ 149225 h 495300"/>
                <a:gd name="connsiteX0" fmla="*/ 0 w 518696"/>
                <a:gd name="connsiteY0" fmla="*/ 500063 h 500063"/>
                <a:gd name="connsiteX1" fmla="*/ 146844 w 518696"/>
                <a:gd name="connsiteY1" fmla="*/ 434975 h 500063"/>
                <a:gd name="connsiteX2" fmla="*/ 506412 w 518696"/>
                <a:gd name="connsiteY2" fmla="*/ 95250 h 500063"/>
                <a:gd name="connsiteX3" fmla="*/ 427037 w 518696"/>
                <a:gd name="connsiteY3" fmla="*/ 171450 h 500063"/>
                <a:gd name="connsiteX4" fmla="*/ 280987 w 518696"/>
                <a:gd name="connsiteY4" fmla="*/ 73025 h 500063"/>
                <a:gd name="connsiteX5" fmla="*/ 354012 w 518696"/>
                <a:gd name="connsiteY5" fmla="*/ 0 h 500063"/>
                <a:gd name="connsiteX6" fmla="*/ 173037 w 518696"/>
                <a:gd name="connsiteY6" fmla="*/ 149225 h 500063"/>
                <a:gd name="connsiteX0" fmla="*/ 0 w 518696"/>
                <a:gd name="connsiteY0" fmla="*/ 500063 h 500063"/>
                <a:gd name="connsiteX1" fmla="*/ 146844 w 518696"/>
                <a:gd name="connsiteY1" fmla="*/ 434975 h 500063"/>
                <a:gd name="connsiteX2" fmla="*/ 506412 w 518696"/>
                <a:gd name="connsiteY2" fmla="*/ 95250 h 500063"/>
                <a:gd name="connsiteX3" fmla="*/ 427037 w 518696"/>
                <a:gd name="connsiteY3" fmla="*/ 171450 h 500063"/>
                <a:gd name="connsiteX4" fmla="*/ 273844 w 518696"/>
                <a:gd name="connsiteY4" fmla="*/ 65882 h 500063"/>
                <a:gd name="connsiteX5" fmla="*/ 354012 w 518696"/>
                <a:gd name="connsiteY5" fmla="*/ 0 h 500063"/>
                <a:gd name="connsiteX6" fmla="*/ 173037 w 518696"/>
                <a:gd name="connsiteY6" fmla="*/ 149225 h 5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696" h="500063">
                  <a:moveTo>
                    <a:pt x="0" y="500063"/>
                  </a:moveTo>
                  <a:cubicBezTo>
                    <a:pt x="43392" y="489480"/>
                    <a:pt x="62442" y="502444"/>
                    <a:pt x="146844" y="434975"/>
                  </a:cubicBezTo>
                  <a:cubicBezTo>
                    <a:pt x="231246" y="367506"/>
                    <a:pt x="459713" y="139171"/>
                    <a:pt x="506412" y="95250"/>
                  </a:cubicBezTo>
                  <a:cubicBezTo>
                    <a:pt x="553111" y="51329"/>
                    <a:pt x="453495" y="146050"/>
                    <a:pt x="427037" y="171450"/>
                  </a:cubicBezTo>
                  <a:lnTo>
                    <a:pt x="273844" y="65882"/>
                  </a:lnTo>
                  <a:lnTo>
                    <a:pt x="354012" y="0"/>
                  </a:lnTo>
                  <a:lnTo>
                    <a:pt x="173037" y="149225"/>
                  </a:ln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673600" y="2994025"/>
              <a:ext cx="180975" cy="161925"/>
            </a:xfrm>
            <a:custGeom>
              <a:avLst/>
              <a:gdLst>
                <a:gd name="connsiteX0" fmla="*/ 180975 w 180975"/>
                <a:gd name="connsiteY0" fmla="*/ 0 h 161925"/>
                <a:gd name="connsiteX1" fmla="*/ 0 w 180975"/>
                <a:gd name="connsiteY1" fmla="*/ 161925 h 161925"/>
              </a:gdLst>
              <a:ahLst/>
              <a:cxnLst>
                <a:cxn ang="0">
                  <a:pos x="connsiteX0" y="connsiteY0"/>
                </a:cxn>
                <a:cxn ang="0">
                  <a:pos x="connsiteX1" y="connsiteY1"/>
                </a:cxn>
              </a:cxnLst>
              <a:rect l="l" t="t" r="r" b="b"/>
              <a:pathLst>
                <a:path w="180975" h="161925">
                  <a:moveTo>
                    <a:pt x="180975" y="0"/>
                  </a:moveTo>
                  <a:lnTo>
                    <a:pt x="0" y="161925"/>
                  </a:ln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256881" y="2876550"/>
              <a:ext cx="410369" cy="704850"/>
            </a:xfrm>
            <a:custGeom>
              <a:avLst/>
              <a:gdLst>
                <a:gd name="connsiteX0" fmla="*/ 219075 w 422275"/>
                <a:gd name="connsiteY0" fmla="*/ 704850 h 704850"/>
                <a:gd name="connsiteX1" fmla="*/ 219075 w 422275"/>
                <a:gd name="connsiteY1" fmla="*/ 0 h 704850"/>
                <a:gd name="connsiteX2" fmla="*/ 219075 w 422275"/>
                <a:gd name="connsiteY2" fmla="*/ 25400 h 704850"/>
                <a:gd name="connsiteX3" fmla="*/ 0 w 422275"/>
                <a:gd name="connsiteY3" fmla="*/ 184150 h 704850"/>
                <a:gd name="connsiteX4" fmla="*/ 215900 w 422275"/>
                <a:gd name="connsiteY4" fmla="*/ 247650 h 704850"/>
                <a:gd name="connsiteX5" fmla="*/ 422275 w 422275"/>
                <a:gd name="connsiteY5" fmla="*/ 95250 h 704850"/>
                <a:gd name="connsiteX6" fmla="*/ 222250 w 422275"/>
                <a:gd name="connsiteY6" fmla="*/ 41275 h 704850"/>
                <a:gd name="connsiteX7" fmla="*/ 222250 w 422275"/>
                <a:gd name="connsiteY7" fmla="*/ 41275 h 704850"/>
                <a:gd name="connsiteX0" fmla="*/ 219075 w 422275"/>
                <a:gd name="connsiteY0" fmla="*/ 704850 h 704850"/>
                <a:gd name="connsiteX1" fmla="*/ 219075 w 422275"/>
                <a:gd name="connsiteY1" fmla="*/ 0 h 704850"/>
                <a:gd name="connsiteX2" fmla="*/ 219075 w 422275"/>
                <a:gd name="connsiteY2" fmla="*/ 25400 h 704850"/>
                <a:gd name="connsiteX3" fmla="*/ 0 w 422275"/>
                <a:gd name="connsiteY3" fmla="*/ 184150 h 704850"/>
                <a:gd name="connsiteX4" fmla="*/ 215900 w 422275"/>
                <a:gd name="connsiteY4" fmla="*/ 247650 h 704850"/>
                <a:gd name="connsiteX5" fmla="*/ 422275 w 422275"/>
                <a:gd name="connsiteY5" fmla="*/ 95250 h 704850"/>
                <a:gd name="connsiteX6" fmla="*/ 222250 w 422275"/>
                <a:gd name="connsiteY6" fmla="*/ 41275 h 704850"/>
                <a:gd name="connsiteX7" fmla="*/ 222250 w 422275"/>
                <a:gd name="connsiteY7" fmla="*/ 24606 h 704850"/>
                <a:gd name="connsiteX0" fmla="*/ 219075 w 422275"/>
                <a:gd name="connsiteY0" fmla="*/ 704850 h 704850"/>
                <a:gd name="connsiteX1" fmla="*/ 219075 w 422275"/>
                <a:gd name="connsiteY1" fmla="*/ 0 h 704850"/>
                <a:gd name="connsiteX2" fmla="*/ 219075 w 422275"/>
                <a:gd name="connsiteY2" fmla="*/ 25400 h 704850"/>
                <a:gd name="connsiteX3" fmla="*/ 0 w 422275"/>
                <a:gd name="connsiteY3" fmla="*/ 184150 h 704850"/>
                <a:gd name="connsiteX4" fmla="*/ 215900 w 422275"/>
                <a:gd name="connsiteY4" fmla="*/ 247650 h 704850"/>
                <a:gd name="connsiteX5" fmla="*/ 422275 w 422275"/>
                <a:gd name="connsiteY5" fmla="*/ 95250 h 704850"/>
                <a:gd name="connsiteX6" fmla="*/ 222250 w 422275"/>
                <a:gd name="connsiteY6" fmla="*/ 41275 h 704850"/>
                <a:gd name="connsiteX0" fmla="*/ 219075 w 422275"/>
                <a:gd name="connsiteY0" fmla="*/ 704850 h 704850"/>
                <a:gd name="connsiteX1" fmla="*/ 219075 w 422275"/>
                <a:gd name="connsiteY1" fmla="*/ 0 h 704850"/>
                <a:gd name="connsiteX2" fmla="*/ 219075 w 422275"/>
                <a:gd name="connsiteY2" fmla="*/ 25400 h 704850"/>
                <a:gd name="connsiteX3" fmla="*/ 0 w 422275"/>
                <a:gd name="connsiteY3" fmla="*/ 184150 h 704850"/>
                <a:gd name="connsiteX4" fmla="*/ 215900 w 422275"/>
                <a:gd name="connsiteY4" fmla="*/ 247650 h 704850"/>
                <a:gd name="connsiteX5" fmla="*/ 422275 w 422275"/>
                <a:gd name="connsiteY5" fmla="*/ 95250 h 704850"/>
                <a:gd name="connsiteX6" fmla="*/ 217488 w 422275"/>
                <a:gd name="connsiteY6" fmla="*/ 22225 h 704850"/>
                <a:gd name="connsiteX0" fmla="*/ 219075 w 422275"/>
                <a:gd name="connsiteY0" fmla="*/ 704850 h 704850"/>
                <a:gd name="connsiteX1" fmla="*/ 219075 w 422275"/>
                <a:gd name="connsiteY1" fmla="*/ 0 h 704850"/>
                <a:gd name="connsiteX2" fmla="*/ 219075 w 422275"/>
                <a:gd name="connsiteY2" fmla="*/ 25400 h 704850"/>
                <a:gd name="connsiteX3" fmla="*/ 0 w 422275"/>
                <a:gd name="connsiteY3" fmla="*/ 184150 h 704850"/>
                <a:gd name="connsiteX4" fmla="*/ 215900 w 422275"/>
                <a:gd name="connsiteY4" fmla="*/ 247650 h 704850"/>
                <a:gd name="connsiteX5" fmla="*/ 422275 w 422275"/>
                <a:gd name="connsiteY5" fmla="*/ 95250 h 704850"/>
                <a:gd name="connsiteX6" fmla="*/ 217488 w 422275"/>
                <a:gd name="connsiteY6" fmla="*/ 22225 h 704850"/>
                <a:gd name="connsiteX0" fmla="*/ 219075 w 422275"/>
                <a:gd name="connsiteY0" fmla="*/ 704850 h 704850"/>
                <a:gd name="connsiteX1" fmla="*/ 219075 w 422275"/>
                <a:gd name="connsiteY1" fmla="*/ 0 h 704850"/>
                <a:gd name="connsiteX2" fmla="*/ 219075 w 422275"/>
                <a:gd name="connsiteY2" fmla="*/ 25400 h 704850"/>
                <a:gd name="connsiteX3" fmla="*/ 0 w 422275"/>
                <a:gd name="connsiteY3" fmla="*/ 184150 h 704850"/>
                <a:gd name="connsiteX4" fmla="*/ 215900 w 422275"/>
                <a:gd name="connsiteY4" fmla="*/ 257175 h 704850"/>
                <a:gd name="connsiteX5" fmla="*/ 422275 w 422275"/>
                <a:gd name="connsiteY5" fmla="*/ 95250 h 704850"/>
                <a:gd name="connsiteX6" fmla="*/ 217488 w 422275"/>
                <a:gd name="connsiteY6" fmla="*/ 22225 h 704850"/>
                <a:gd name="connsiteX0" fmla="*/ 219075 w 422275"/>
                <a:gd name="connsiteY0" fmla="*/ 704850 h 704850"/>
                <a:gd name="connsiteX1" fmla="*/ 219075 w 422275"/>
                <a:gd name="connsiteY1" fmla="*/ 0 h 704850"/>
                <a:gd name="connsiteX2" fmla="*/ 219075 w 422275"/>
                <a:gd name="connsiteY2" fmla="*/ 25400 h 704850"/>
                <a:gd name="connsiteX3" fmla="*/ 0 w 422275"/>
                <a:gd name="connsiteY3" fmla="*/ 184150 h 704850"/>
                <a:gd name="connsiteX4" fmla="*/ 215900 w 422275"/>
                <a:gd name="connsiteY4" fmla="*/ 257175 h 704850"/>
                <a:gd name="connsiteX5" fmla="*/ 422275 w 422275"/>
                <a:gd name="connsiteY5" fmla="*/ 95250 h 704850"/>
                <a:gd name="connsiteX6" fmla="*/ 217488 w 422275"/>
                <a:gd name="connsiteY6" fmla="*/ 22225 h 704850"/>
                <a:gd name="connsiteX0" fmla="*/ 219075 w 422275"/>
                <a:gd name="connsiteY0" fmla="*/ 704850 h 704850"/>
                <a:gd name="connsiteX1" fmla="*/ 219075 w 422275"/>
                <a:gd name="connsiteY1" fmla="*/ 0 h 704850"/>
                <a:gd name="connsiteX2" fmla="*/ 219075 w 422275"/>
                <a:gd name="connsiteY2" fmla="*/ 25400 h 704850"/>
                <a:gd name="connsiteX3" fmla="*/ 0 w 422275"/>
                <a:gd name="connsiteY3" fmla="*/ 184150 h 704850"/>
                <a:gd name="connsiteX4" fmla="*/ 215900 w 422275"/>
                <a:gd name="connsiteY4" fmla="*/ 257175 h 704850"/>
                <a:gd name="connsiteX5" fmla="*/ 422275 w 422275"/>
                <a:gd name="connsiteY5" fmla="*/ 95250 h 704850"/>
                <a:gd name="connsiteX6" fmla="*/ 217488 w 422275"/>
                <a:gd name="connsiteY6" fmla="*/ 22225 h 704850"/>
                <a:gd name="connsiteX0" fmla="*/ 207169 w 410369"/>
                <a:gd name="connsiteY0" fmla="*/ 704850 h 704850"/>
                <a:gd name="connsiteX1" fmla="*/ 207169 w 410369"/>
                <a:gd name="connsiteY1" fmla="*/ 0 h 704850"/>
                <a:gd name="connsiteX2" fmla="*/ 207169 w 410369"/>
                <a:gd name="connsiteY2" fmla="*/ 25400 h 704850"/>
                <a:gd name="connsiteX3" fmla="*/ 0 w 410369"/>
                <a:gd name="connsiteY3" fmla="*/ 181769 h 704850"/>
                <a:gd name="connsiteX4" fmla="*/ 203994 w 410369"/>
                <a:gd name="connsiteY4" fmla="*/ 257175 h 704850"/>
                <a:gd name="connsiteX5" fmla="*/ 410369 w 410369"/>
                <a:gd name="connsiteY5" fmla="*/ 95250 h 704850"/>
                <a:gd name="connsiteX6" fmla="*/ 205582 w 410369"/>
                <a:gd name="connsiteY6" fmla="*/ 22225 h 704850"/>
                <a:gd name="connsiteX0" fmla="*/ 207169 w 410369"/>
                <a:gd name="connsiteY0" fmla="*/ 704850 h 704850"/>
                <a:gd name="connsiteX1" fmla="*/ 207169 w 410369"/>
                <a:gd name="connsiteY1" fmla="*/ 0 h 704850"/>
                <a:gd name="connsiteX2" fmla="*/ 207169 w 410369"/>
                <a:gd name="connsiteY2" fmla="*/ 25400 h 704850"/>
                <a:gd name="connsiteX3" fmla="*/ 0 w 410369"/>
                <a:gd name="connsiteY3" fmla="*/ 181769 h 704850"/>
                <a:gd name="connsiteX4" fmla="*/ 203994 w 410369"/>
                <a:gd name="connsiteY4" fmla="*/ 257175 h 704850"/>
                <a:gd name="connsiteX5" fmla="*/ 410369 w 410369"/>
                <a:gd name="connsiteY5" fmla="*/ 95250 h 704850"/>
                <a:gd name="connsiteX6" fmla="*/ 205582 w 410369"/>
                <a:gd name="connsiteY6" fmla="*/ 22225 h 704850"/>
                <a:gd name="connsiteX0" fmla="*/ 207169 w 410369"/>
                <a:gd name="connsiteY0" fmla="*/ 704850 h 704850"/>
                <a:gd name="connsiteX1" fmla="*/ 207169 w 410369"/>
                <a:gd name="connsiteY1" fmla="*/ 0 h 704850"/>
                <a:gd name="connsiteX2" fmla="*/ 207169 w 410369"/>
                <a:gd name="connsiteY2" fmla="*/ 25400 h 704850"/>
                <a:gd name="connsiteX3" fmla="*/ 0 w 410369"/>
                <a:gd name="connsiteY3" fmla="*/ 181769 h 704850"/>
                <a:gd name="connsiteX4" fmla="*/ 203994 w 410369"/>
                <a:gd name="connsiteY4" fmla="*/ 257175 h 704850"/>
                <a:gd name="connsiteX5" fmla="*/ 410369 w 410369"/>
                <a:gd name="connsiteY5" fmla="*/ 95250 h 704850"/>
                <a:gd name="connsiteX6" fmla="*/ 205582 w 410369"/>
                <a:gd name="connsiteY6" fmla="*/ 22225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369" h="704850">
                  <a:moveTo>
                    <a:pt x="207169" y="704850"/>
                  </a:moveTo>
                  <a:lnTo>
                    <a:pt x="207169" y="0"/>
                  </a:lnTo>
                  <a:lnTo>
                    <a:pt x="207169" y="25400"/>
                  </a:lnTo>
                  <a:cubicBezTo>
                    <a:pt x="138113" y="77523"/>
                    <a:pt x="42862" y="127265"/>
                    <a:pt x="0" y="181769"/>
                  </a:cubicBezTo>
                  <a:cubicBezTo>
                    <a:pt x="27517" y="214048"/>
                    <a:pt x="135996" y="232040"/>
                    <a:pt x="203994" y="257175"/>
                  </a:cubicBezTo>
                  <a:cubicBezTo>
                    <a:pt x="272786" y="227012"/>
                    <a:pt x="389202" y="130175"/>
                    <a:pt x="410369" y="95250"/>
                  </a:cubicBezTo>
                  <a:cubicBezTo>
                    <a:pt x="391319" y="51065"/>
                    <a:pt x="238919" y="33999"/>
                    <a:pt x="205582" y="22225"/>
                  </a:cubicBez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889375" y="3079750"/>
              <a:ext cx="361950" cy="488950"/>
            </a:xfrm>
            <a:custGeom>
              <a:avLst/>
              <a:gdLst>
                <a:gd name="connsiteX0" fmla="*/ 0 w 361950"/>
                <a:gd name="connsiteY0" fmla="*/ 488950 h 488950"/>
                <a:gd name="connsiteX1" fmla="*/ 107950 w 361950"/>
                <a:gd name="connsiteY1" fmla="*/ 457200 h 488950"/>
                <a:gd name="connsiteX2" fmla="*/ 361950 w 361950"/>
                <a:gd name="connsiteY2" fmla="*/ 117475 h 488950"/>
                <a:gd name="connsiteX3" fmla="*/ 238125 w 361950"/>
                <a:gd name="connsiteY3" fmla="*/ 273050 h 488950"/>
                <a:gd name="connsiteX4" fmla="*/ 142875 w 361950"/>
                <a:gd name="connsiteY4" fmla="*/ 139700 h 488950"/>
                <a:gd name="connsiteX5" fmla="*/ 219075 w 361950"/>
                <a:gd name="connsiteY5" fmla="*/ 0 h 488950"/>
                <a:gd name="connsiteX0" fmla="*/ 0 w 361950"/>
                <a:gd name="connsiteY0" fmla="*/ 488950 h 492460"/>
                <a:gd name="connsiteX1" fmla="*/ 107950 w 361950"/>
                <a:gd name="connsiteY1" fmla="*/ 457200 h 492460"/>
                <a:gd name="connsiteX2" fmla="*/ 361950 w 361950"/>
                <a:gd name="connsiteY2" fmla="*/ 117475 h 492460"/>
                <a:gd name="connsiteX3" fmla="*/ 238125 w 361950"/>
                <a:gd name="connsiteY3" fmla="*/ 273050 h 492460"/>
                <a:gd name="connsiteX4" fmla="*/ 142875 w 361950"/>
                <a:gd name="connsiteY4" fmla="*/ 139700 h 492460"/>
                <a:gd name="connsiteX5" fmla="*/ 219075 w 361950"/>
                <a:gd name="connsiteY5" fmla="*/ 0 h 492460"/>
                <a:gd name="connsiteX0" fmla="*/ 0 w 361950"/>
                <a:gd name="connsiteY0" fmla="*/ 488950 h 488950"/>
                <a:gd name="connsiteX1" fmla="*/ 122238 w 361950"/>
                <a:gd name="connsiteY1" fmla="*/ 431006 h 488950"/>
                <a:gd name="connsiteX2" fmla="*/ 361950 w 361950"/>
                <a:gd name="connsiteY2" fmla="*/ 117475 h 488950"/>
                <a:gd name="connsiteX3" fmla="*/ 238125 w 361950"/>
                <a:gd name="connsiteY3" fmla="*/ 273050 h 488950"/>
                <a:gd name="connsiteX4" fmla="*/ 142875 w 361950"/>
                <a:gd name="connsiteY4" fmla="*/ 139700 h 488950"/>
                <a:gd name="connsiteX5" fmla="*/ 219075 w 361950"/>
                <a:gd name="connsiteY5" fmla="*/ 0 h 488950"/>
                <a:gd name="connsiteX0" fmla="*/ 0 w 361950"/>
                <a:gd name="connsiteY0" fmla="*/ 488950 h 488950"/>
                <a:gd name="connsiteX1" fmla="*/ 122238 w 361950"/>
                <a:gd name="connsiteY1" fmla="*/ 431006 h 488950"/>
                <a:gd name="connsiteX2" fmla="*/ 361950 w 361950"/>
                <a:gd name="connsiteY2" fmla="*/ 117475 h 488950"/>
                <a:gd name="connsiteX3" fmla="*/ 240507 w 361950"/>
                <a:gd name="connsiteY3" fmla="*/ 284957 h 488950"/>
                <a:gd name="connsiteX4" fmla="*/ 142875 w 361950"/>
                <a:gd name="connsiteY4" fmla="*/ 139700 h 488950"/>
                <a:gd name="connsiteX5" fmla="*/ 219075 w 361950"/>
                <a:gd name="connsiteY5" fmla="*/ 0 h 488950"/>
                <a:gd name="connsiteX0" fmla="*/ 0 w 361950"/>
                <a:gd name="connsiteY0" fmla="*/ 488950 h 488950"/>
                <a:gd name="connsiteX1" fmla="*/ 122238 w 361950"/>
                <a:gd name="connsiteY1" fmla="*/ 431006 h 488950"/>
                <a:gd name="connsiteX2" fmla="*/ 361950 w 361950"/>
                <a:gd name="connsiteY2" fmla="*/ 117475 h 488950"/>
                <a:gd name="connsiteX3" fmla="*/ 240507 w 361950"/>
                <a:gd name="connsiteY3" fmla="*/ 284957 h 488950"/>
                <a:gd name="connsiteX4" fmla="*/ 147638 w 361950"/>
                <a:gd name="connsiteY4" fmla="*/ 139700 h 488950"/>
                <a:gd name="connsiteX5" fmla="*/ 219075 w 361950"/>
                <a:gd name="connsiteY5" fmla="*/ 0 h 488950"/>
                <a:gd name="connsiteX0" fmla="*/ 0 w 361950"/>
                <a:gd name="connsiteY0" fmla="*/ 488950 h 488950"/>
                <a:gd name="connsiteX1" fmla="*/ 122238 w 361950"/>
                <a:gd name="connsiteY1" fmla="*/ 431006 h 488950"/>
                <a:gd name="connsiteX2" fmla="*/ 361950 w 361950"/>
                <a:gd name="connsiteY2" fmla="*/ 117475 h 488950"/>
                <a:gd name="connsiteX3" fmla="*/ 240507 w 361950"/>
                <a:gd name="connsiteY3" fmla="*/ 284957 h 488950"/>
                <a:gd name="connsiteX4" fmla="*/ 147638 w 361950"/>
                <a:gd name="connsiteY4" fmla="*/ 139700 h 488950"/>
                <a:gd name="connsiteX5" fmla="*/ 219075 w 361950"/>
                <a:gd name="connsiteY5" fmla="*/ 0 h 488950"/>
                <a:gd name="connsiteX0" fmla="*/ 0 w 361950"/>
                <a:gd name="connsiteY0" fmla="*/ 488950 h 488950"/>
                <a:gd name="connsiteX1" fmla="*/ 122238 w 361950"/>
                <a:gd name="connsiteY1" fmla="*/ 431006 h 488950"/>
                <a:gd name="connsiteX2" fmla="*/ 361950 w 361950"/>
                <a:gd name="connsiteY2" fmla="*/ 117475 h 488950"/>
                <a:gd name="connsiteX3" fmla="*/ 247651 w 361950"/>
                <a:gd name="connsiteY3" fmla="*/ 265907 h 488950"/>
                <a:gd name="connsiteX4" fmla="*/ 147638 w 361950"/>
                <a:gd name="connsiteY4" fmla="*/ 139700 h 488950"/>
                <a:gd name="connsiteX5" fmla="*/ 219075 w 361950"/>
                <a:gd name="connsiteY5" fmla="*/ 0 h 488950"/>
                <a:gd name="connsiteX0" fmla="*/ 0 w 361950"/>
                <a:gd name="connsiteY0" fmla="*/ 488950 h 488950"/>
                <a:gd name="connsiteX1" fmla="*/ 122238 w 361950"/>
                <a:gd name="connsiteY1" fmla="*/ 431006 h 488950"/>
                <a:gd name="connsiteX2" fmla="*/ 361950 w 361950"/>
                <a:gd name="connsiteY2" fmla="*/ 117475 h 488950"/>
                <a:gd name="connsiteX3" fmla="*/ 247651 w 361950"/>
                <a:gd name="connsiteY3" fmla="*/ 265907 h 488950"/>
                <a:gd name="connsiteX4" fmla="*/ 147638 w 361950"/>
                <a:gd name="connsiteY4" fmla="*/ 139700 h 488950"/>
                <a:gd name="connsiteX5" fmla="*/ 219075 w 361950"/>
                <a:gd name="connsiteY5" fmla="*/ 0 h 488950"/>
                <a:gd name="connsiteX0" fmla="*/ 0 w 361950"/>
                <a:gd name="connsiteY0" fmla="*/ 488950 h 488950"/>
                <a:gd name="connsiteX1" fmla="*/ 122238 w 361950"/>
                <a:gd name="connsiteY1" fmla="*/ 431006 h 488950"/>
                <a:gd name="connsiteX2" fmla="*/ 361950 w 361950"/>
                <a:gd name="connsiteY2" fmla="*/ 117475 h 488950"/>
                <a:gd name="connsiteX3" fmla="*/ 247651 w 361950"/>
                <a:gd name="connsiteY3" fmla="*/ 265907 h 488950"/>
                <a:gd name="connsiteX4" fmla="*/ 147638 w 361950"/>
                <a:gd name="connsiteY4" fmla="*/ 139700 h 488950"/>
                <a:gd name="connsiteX5" fmla="*/ 219075 w 361950"/>
                <a:gd name="connsiteY5" fmla="*/ 0 h 4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488950">
                  <a:moveTo>
                    <a:pt x="0" y="488950"/>
                  </a:moveTo>
                  <a:cubicBezTo>
                    <a:pt x="35983" y="478367"/>
                    <a:pt x="61913" y="492919"/>
                    <a:pt x="122238" y="431006"/>
                  </a:cubicBezTo>
                  <a:cubicBezTo>
                    <a:pt x="182563" y="369094"/>
                    <a:pt x="340254" y="148167"/>
                    <a:pt x="361950" y="117475"/>
                  </a:cubicBezTo>
                  <a:lnTo>
                    <a:pt x="247651" y="265907"/>
                  </a:lnTo>
                  <a:cubicBezTo>
                    <a:pt x="207170" y="222251"/>
                    <a:pt x="142875" y="171450"/>
                    <a:pt x="147638" y="139700"/>
                  </a:cubicBezTo>
                  <a:cubicBezTo>
                    <a:pt x="159544" y="107420"/>
                    <a:pt x="195263" y="46567"/>
                    <a:pt x="219075" y="0"/>
                  </a:cubicBez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708400" y="3041650"/>
              <a:ext cx="273050" cy="327025"/>
            </a:xfrm>
            <a:custGeom>
              <a:avLst/>
              <a:gdLst>
                <a:gd name="connsiteX0" fmla="*/ 273050 w 273050"/>
                <a:gd name="connsiteY0" fmla="*/ 298450 h 327025"/>
                <a:gd name="connsiteX1" fmla="*/ 0 w 273050"/>
                <a:gd name="connsiteY1" fmla="*/ 327025 h 327025"/>
                <a:gd name="connsiteX2" fmla="*/ 98425 w 273050"/>
                <a:gd name="connsiteY2" fmla="*/ 307975 h 327025"/>
                <a:gd name="connsiteX3" fmla="*/ 155575 w 273050"/>
                <a:gd name="connsiteY3" fmla="*/ 123825 h 327025"/>
                <a:gd name="connsiteX4" fmla="*/ 41275 w 273050"/>
                <a:gd name="connsiteY4" fmla="*/ 95250 h 327025"/>
                <a:gd name="connsiteX5" fmla="*/ 152400 w 273050"/>
                <a:gd name="connsiteY5" fmla="*/ 127000 h 327025"/>
                <a:gd name="connsiteX6" fmla="*/ 196850 w 273050"/>
                <a:gd name="connsiteY6" fmla="*/ 9525 h 327025"/>
                <a:gd name="connsiteX7" fmla="*/ 63500 w 273050"/>
                <a:gd name="connsiteY7" fmla="*/ 0 h 327025"/>
                <a:gd name="connsiteX0" fmla="*/ 273050 w 273050"/>
                <a:gd name="connsiteY0" fmla="*/ 298450 h 327025"/>
                <a:gd name="connsiteX1" fmla="*/ 0 w 273050"/>
                <a:gd name="connsiteY1" fmla="*/ 327025 h 327025"/>
                <a:gd name="connsiteX2" fmla="*/ 98425 w 273050"/>
                <a:gd name="connsiteY2" fmla="*/ 307975 h 327025"/>
                <a:gd name="connsiteX3" fmla="*/ 155575 w 273050"/>
                <a:gd name="connsiteY3" fmla="*/ 123825 h 327025"/>
                <a:gd name="connsiteX4" fmla="*/ 41275 w 273050"/>
                <a:gd name="connsiteY4" fmla="*/ 95250 h 327025"/>
                <a:gd name="connsiteX5" fmla="*/ 152400 w 273050"/>
                <a:gd name="connsiteY5" fmla="*/ 127000 h 327025"/>
                <a:gd name="connsiteX6" fmla="*/ 196850 w 273050"/>
                <a:gd name="connsiteY6" fmla="*/ 9525 h 327025"/>
                <a:gd name="connsiteX7" fmla="*/ 63500 w 273050"/>
                <a:gd name="connsiteY7"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050" h="327025">
                  <a:moveTo>
                    <a:pt x="273050" y="298450"/>
                  </a:moveTo>
                  <a:cubicBezTo>
                    <a:pt x="160602" y="296068"/>
                    <a:pt x="91017" y="317500"/>
                    <a:pt x="0" y="327025"/>
                  </a:cubicBezTo>
                  <a:lnTo>
                    <a:pt x="98425" y="307975"/>
                  </a:lnTo>
                  <a:lnTo>
                    <a:pt x="155575" y="123825"/>
                  </a:lnTo>
                  <a:lnTo>
                    <a:pt x="41275" y="95250"/>
                  </a:lnTo>
                  <a:lnTo>
                    <a:pt x="152400" y="127000"/>
                  </a:lnTo>
                  <a:lnTo>
                    <a:pt x="196850" y="9525"/>
                  </a:lnTo>
                  <a:lnTo>
                    <a:pt x="63500" y="0"/>
                  </a:ln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349625" y="2968625"/>
              <a:ext cx="381000" cy="587375"/>
            </a:xfrm>
            <a:custGeom>
              <a:avLst/>
              <a:gdLst>
                <a:gd name="connsiteX0" fmla="*/ 142875 w 381000"/>
                <a:gd name="connsiteY0" fmla="*/ 587375 h 587375"/>
                <a:gd name="connsiteX1" fmla="*/ 171450 w 381000"/>
                <a:gd name="connsiteY1" fmla="*/ 107950 h 587375"/>
                <a:gd name="connsiteX2" fmla="*/ 381000 w 381000"/>
                <a:gd name="connsiteY2" fmla="*/ 0 h 587375"/>
                <a:gd name="connsiteX3" fmla="*/ 0 w 381000"/>
                <a:gd name="connsiteY3" fmla="*/ 187325 h 587375"/>
                <a:gd name="connsiteX4" fmla="*/ 104775 w 381000"/>
                <a:gd name="connsiteY4" fmla="*/ 130175 h 587375"/>
                <a:gd name="connsiteX5" fmla="*/ 41275 w 381000"/>
                <a:gd name="connsiteY5" fmla="*/ 104775 h 587375"/>
                <a:gd name="connsiteX6" fmla="*/ 38100 w 381000"/>
                <a:gd name="connsiteY6" fmla="*/ 57150 h 587375"/>
                <a:gd name="connsiteX0" fmla="*/ 142875 w 381000"/>
                <a:gd name="connsiteY0" fmla="*/ 587375 h 587375"/>
                <a:gd name="connsiteX1" fmla="*/ 171450 w 381000"/>
                <a:gd name="connsiteY1" fmla="*/ 107950 h 587375"/>
                <a:gd name="connsiteX2" fmla="*/ 381000 w 381000"/>
                <a:gd name="connsiteY2" fmla="*/ 0 h 587375"/>
                <a:gd name="connsiteX3" fmla="*/ 0 w 381000"/>
                <a:gd name="connsiteY3" fmla="*/ 187325 h 587375"/>
                <a:gd name="connsiteX4" fmla="*/ 104775 w 381000"/>
                <a:gd name="connsiteY4" fmla="*/ 130175 h 587375"/>
                <a:gd name="connsiteX5" fmla="*/ 41275 w 381000"/>
                <a:gd name="connsiteY5" fmla="*/ 104775 h 587375"/>
                <a:gd name="connsiteX6" fmla="*/ 38100 w 381000"/>
                <a:gd name="connsiteY6" fmla="*/ 57150 h 587375"/>
                <a:gd name="connsiteX0" fmla="*/ 142875 w 381000"/>
                <a:gd name="connsiteY0" fmla="*/ 587375 h 587375"/>
                <a:gd name="connsiteX1" fmla="*/ 171450 w 381000"/>
                <a:gd name="connsiteY1" fmla="*/ 107950 h 587375"/>
                <a:gd name="connsiteX2" fmla="*/ 381000 w 381000"/>
                <a:gd name="connsiteY2" fmla="*/ 0 h 587375"/>
                <a:gd name="connsiteX3" fmla="*/ 0 w 381000"/>
                <a:gd name="connsiteY3" fmla="*/ 187325 h 587375"/>
                <a:gd name="connsiteX4" fmla="*/ 126206 w 381000"/>
                <a:gd name="connsiteY4" fmla="*/ 125413 h 587375"/>
                <a:gd name="connsiteX5" fmla="*/ 41275 w 381000"/>
                <a:gd name="connsiteY5" fmla="*/ 104775 h 587375"/>
                <a:gd name="connsiteX6" fmla="*/ 38100 w 381000"/>
                <a:gd name="connsiteY6" fmla="*/ 57150 h 587375"/>
                <a:gd name="connsiteX0" fmla="*/ 142875 w 381000"/>
                <a:gd name="connsiteY0" fmla="*/ 587375 h 587375"/>
                <a:gd name="connsiteX1" fmla="*/ 147637 w 381000"/>
                <a:gd name="connsiteY1" fmla="*/ 115094 h 587375"/>
                <a:gd name="connsiteX2" fmla="*/ 381000 w 381000"/>
                <a:gd name="connsiteY2" fmla="*/ 0 h 587375"/>
                <a:gd name="connsiteX3" fmla="*/ 0 w 381000"/>
                <a:gd name="connsiteY3" fmla="*/ 187325 h 587375"/>
                <a:gd name="connsiteX4" fmla="*/ 126206 w 381000"/>
                <a:gd name="connsiteY4" fmla="*/ 125413 h 587375"/>
                <a:gd name="connsiteX5" fmla="*/ 41275 w 381000"/>
                <a:gd name="connsiteY5" fmla="*/ 104775 h 587375"/>
                <a:gd name="connsiteX6" fmla="*/ 38100 w 381000"/>
                <a:gd name="connsiteY6" fmla="*/ 57150 h 587375"/>
                <a:gd name="connsiteX0" fmla="*/ 142875 w 381000"/>
                <a:gd name="connsiteY0" fmla="*/ 587375 h 587375"/>
                <a:gd name="connsiteX1" fmla="*/ 147637 w 381000"/>
                <a:gd name="connsiteY1" fmla="*/ 115094 h 587375"/>
                <a:gd name="connsiteX2" fmla="*/ 381000 w 381000"/>
                <a:gd name="connsiteY2" fmla="*/ 0 h 587375"/>
                <a:gd name="connsiteX3" fmla="*/ 0 w 381000"/>
                <a:gd name="connsiteY3" fmla="*/ 187325 h 587375"/>
                <a:gd name="connsiteX4" fmla="*/ 126206 w 381000"/>
                <a:gd name="connsiteY4" fmla="*/ 125413 h 587375"/>
                <a:gd name="connsiteX5" fmla="*/ 41275 w 381000"/>
                <a:gd name="connsiteY5" fmla="*/ 104775 h 587375"/>
                <a:gd name="connsiteX6" fmla="*/ 38100 w 381000"/>
                <a:gd name="connsiteY6" fmla="*/ 57150 h 5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587375">
                  <a:moveTo>
                    <a:pt x="142875" y="587375"/>
                  </a:moveTo>
                  <a:cubicBezTo>
                    <a:pt x="197644" y="277549"/>
                    <a:pt x="180975" y="229659"/>
                    <a:pt x="147637" y="115094"/>
                  </a:cubicBezTo>
                  <a:lnTo>
                    <a:pt x="381000" y="0"/>
                  </a:lnTo>
                  <a:lnTo>
                    <a:pt x="0" y="187325"/>
                  </a:lnTo>
                  <a:lnTo>
                    <a:pt x="126206" y="125413"/>
                  </a:lnTo>
                  <a:lnTo>
                    <a:pt x="41275" y="104775"/>
                  </a:lnTo>
                  <a:lnTo>
                    <a:pt x="38100" y="57150"/>
                  </a:ln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545137" y="3870879"/>
              <a:ext cx="176928" cy="215922"/>
            </a:xfrm>
            <a:custGeom>
              <a:avLst/>
              <a:gdLst>
                <a:gd name="connsiteX0" fmla="*/ 38100 w 174625"/>
                <a:gd name="connsiteY0" fmla="*/ 0 h 225425"/>
                <a:gd name="connsiteX1" fmla="*/ 0 w 174625"/>
                <a:gd name="connsiteY1" fmla="*/ 200025 h 225425"/>
                <a:gd name="connsiteX2" fmla="*/ 174625 w 174625"/>
                <a:gd name="connsiteY2" fmla="*/ 225425 h 225425"/>
                <a:gd name="connsiteX3" fmla="*/ 171450 w 174625"/>
                <a:gd name="connsiteY3" fmla="*/ 41275 h 225425"/>
                <a:gd name="connsiteX4" fmla="*/ 38100 w 174625"/>
                <a:gd name="connsiteY4" fmla="*/ 0 h 225425"/>
                <a:gd name="connsiteX0" fmla="*/ 28575 w 165100"/>
                <a:gd name="connsiteY0" fmla="*/ 0 h 225425"/>
                <a:gd name="connsiteX1" fmla="*/ 0 w 165100"/>
                <a:gd name="connsiteY1" fmla="*/ 197643 h 225425"/>
                <a:gd name="connsiteX2" fmla="*/ 165100 w 165100"/>
                <a:gd name="connsiteY2" fmla="*/ 225425 h 225425"/>
                <a:gd name="connsiteX3" fmla="*/ 161925 w 165100"/>
                <a:gd name="connsiteY3" fmla="*/ 41275 h 225425"/>
                <a:gd name="connsiteX4" fmla="*/ 28575 w 165100"/>
                <a:gd name="connsiteY4" fmla="*/ 0 h 225425"/>
                <a:gd name="connsiteX0" fmla="*/ 29793 w 166318"/>
                <a:gd name="connsiteY0" fmla="*/ 0 h 225425"/>
                <a:gd name="connsiteX1" fmla="*/ 1218 w 166318"/>
                <a:gd name="connsiteY1" fmla="*/ 197643 h 225425"/>
                <a:gd name="connsiteX2" fmla="*/ 166318 w 166318"/>
                <a:gd name="connsiteY2" fmla="*/ 225425 h 225425"/>
                <a:gd name="connsiteX3" fmla="*/ 163143 w 166318"/>
                <a:gd name="connsiteY3" fmla="*/ 41275 h 225425"/>
                <a:gd name="connsiteX4" fmla="*/ 29793 w 166318"/>
                <a:gd name="connsiteY4" fmla="*/ 0 h 225425"/>
                <a:gd name="connsiteX0" fmla="*/ 29793 w 166318"/>
                <a:gd name="connsiteY0" fmla="*/ 0 h 225425"/>
                <a:gd name="connsiteX1" fmla="*/ 1218 w 166318"/>
                <a:gd name="connsiteY1" fmla="*/ 197643 h 225425"/>
                <a:gd name="connsiteX2" fmla="*/ 166318 w 166318"/>
                <a:gd name="connsiteY2" fmla="*/ 225425 h 225425"/>
                <a:gd name="connsiteX3" fmla="*/ 163143 w 166318"/>
                <a:gd name="connsiteY3" fmla="*/ 41275 h 225425"/>
                <a:gd name="connsiteX4" fmla="*/ 29793 w 166318"/>
                <a:gd name="connsiteY4" fmla="*/ 0 h 225425"/>
                <a:gd name="connsiteX0" fmla="*/ 29793 w 166318"/>
                <a:gd name="connsiteY0" fmla="*/ 0 h 218281"/>
                <a:gd name="connsiteX1" fmla="*/ 1218 w 166318"/>
                <a:gd name="connsiteY1" fmla="*/ 197643 h 218281"/>
                <a:gd name="connsiteX2" fmla="*/ 166318 w 166318"/>
                <a:gd name="connsiteY2" fmla="*/ 218281 h 218281"/>
                <a:gd name="connsiteX3" fmla="*/ 163143 w 166318"/>
                <a:gd name="connsiteY3" fmla="*/ 41275 h 218281"/>
                <a:gd name="connsiteX4" fmla="*/ 29793 w 166318"/>
                <a:gd name="connsiteY4" fmla="*/ 0 h 218281"/>
                <a:gd name="connsiteX0" fmla="*/ 29793 w 171666"/>
                <a:gd name="connsiteY0" fmla="*/ 0 h 218281"/>
                <a:gd name="connsiteX1" fmla="*/ 1218 w 171666"/>
                <a:gd name="connsiteY1" fmla="*/ 197643 h 218281"/>
                <a:gd name="connsiteX2" fmla="*/ 166318 w 171666"/>
                <a:gd name="connsiteY2" fmla="*/ 218281 h 218281"/>
                <a:gd name="connsiteX3" fmla="*/ 163143 w 171666"/>
                <a:gd name="connsiteY3" fmla="*/ 41275 h 218281"/>
                <a:gd name="connsiteX4" fmla="*/ 29793 w 171666"/>
                <a:gd name="connsiteY4" fmla="*/ 0 h 218281"/>
                <a:gd name="connsiteX0" fmla="*/ 29793 w 171666"/>
                <a:gd name="connsiteY0" fmla="*/ 0 h 223055"/>
                <a:gd name="connsiteX1" fmla="*/ 1218 w 171666"/>
                <a:gd name="connsiteY1" fmla="*/ 197643 h 223055"/>
                <a:gd name="connsiteX2" fmla="*/ 166318 w 171666"/>
                <a:gd name="connsiteY2" fmla="*/ 218281 h 223055"/>
                <a:gd name="connsiteX3" fmla="*/ 163143 w 171666"/>
                <a:gd name="connsiteY3" fmla="*/ 41275 h 223055"/>
                <a:gd name="connsiteX4" fmla="*/ 29793 w 171666"/>
                <a:gd name="connsiteY4" fmla="*/ 0 h 223055"/>
                <a:gd name="connsiteX0" fmla="*/ 29793 w 171666"/>
                <a:gd name="connsiteY0" fmla="*/ 0 h 223055"/>
                <a:gd name="connsiteX1" fmla="*/ 1218 w 171666"/>
                <a:gd name="connsiteY1" fmla="*/ 197643 h 223055"/>
                <a:gd name="connsiteX2" fmla="*/ 166318 w 171666"/>
                <a:gd name="connsiteY2" fmla="*/ 218281 h 223055"/>
                <a:gd name="connsiteX3" fmla="*/ 163143 w 171666"/>
                <a:gd name="connsiteY3" fmla="*/ 41275 h 223055"/>
                <a:gd name="connsiteX4" fmla="*/ 29793 w 171666"/>
                <a:gd name="connsiteY4" fmla="*/ 0 h 223055"/>
                <a:gd name="connsiteX0" fmla="*/ 29793 w 175504"/>
                <a:gd name="connsiteY0" fmla="*/ 0 h 223055"/>
                <a:gd name="connsiteX1" fmla="*/ 1218 w 175504"/>
                <a:gd name="connsiteY1" fmla="*/ 197643 h 223055"/>
                <a:gd name="connsiteX2" fmla="*/ 166318 w 175504"/>
                <a:gd name="connsiteY2" fmla="*/ 218281 h 223055"/>
                <a:gd name="connsiteX3" fmla="*/ 163143 w 175504"/>
                <a:gd name="connsiteY3" fmla="*/ 41275 h 223055"/>
                <a:gd name="connsiteX4" fmla="*/ 29793 w 175504"/>
                <a:gd name="connsiteY4" fmla="*/ 0 h 223055"/>
                <a:gd name="connsiteX0" fmla="*/ 25243 w 175717"/>
                <a:gd name="connsiteY0" fmla="*/ 0 h 215911"/>
                <a:gd name="connsiteX1" fmla="*/ 1431 w 175717"/>
                <a:gd name="connsiteY1" fmla="*/ 190499 h 215911"/>
                <a:gd name="connsiteX2" fmla="*/ 166531 w 175717"/>
                <a:gd name="connsiteY2" fmla="*/ 211137 h 215911"/>
                <a:gd name="connsiteX3" fmla="*/ 163356 w 175717"/>
                <a:gd name="connsiteY3" fmla="*/ 34131 h 215911"/>
                <a:gd name="connsiteX4" fmla="*/ 25243 w 175717"/>
                <a:gd name="connsiteY4" fmla="*/ 0 h 215911"/>
                <a:gd name="connsiteX0" fmla="*/ 25243 w 175717"/>
                <a:gd name="connsiteY0" fmla="*/ 11 h 215922"/>
                <a:gd name="connsiteX1" fmla="*/ 1431 w 175717"/>
                <a:gd name="connsiteY1" fmla="*/ 190510 h 215922"/>
                <a:gd name="connsiteX2" fmla="*/ 166531 w 175717"/>
                <a:gd name="connsiteY2" fmla="*/ 211148 h 215922"/>
                <a:gd name="connsiteX3" fmla="*/ 163356 w 175717"/>
                <a:gd name="connsiteY3" fmla="*/ 34142 h 215922"/>
                <a:gd name="connsiteX4" fmla="*/ 25243 w 175717"/>
                <a:gd name="connsiteY4" fmla="*/ 11 h 215922"/>
                <a:gd name="connsiteX0" fmla="*/ 26454 w 176928"/>
                <a:gd name="connsiteY0" fmla="*/ 11 h 215922"/>
                <a:gd name="connsiteX1" fmla="*/ 2642 w 176928"/>
                <a:gd name="connsiteY1" fmla="*/ 190510 h 215922"/>
                <a:gd name="connsiteX2" fmla="*/ 167742 w 176928"/>
                <a:gd name="connsiteY2" fmla="*/ 211148 h 215922"/>
                <a:gd name="connsiteX3" fmla="*/ 164567 w 176928"/>
                <a:gd name="connsiteY3" fmla="*/ 34142 h 215922"/>
                <a:gd name="connsiteX4" fmla="*/ 26454 w 176928"/>
                <a:gd name="connsiteY4" fmla="*/ 11 h 21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28" h="215922">
                  <a:moveTo>
                    <a:pt x="26454" y="11"/>
                  </a:moveTo>
                  <a:cubicBezTo>
                    <a:pt x="2642" y="49223"/>
                    <a:pt x="-4502" y="119867"/>
                    <a:pt x="2642" y="190510"/>
                  </a:cubicBezTo>
                  <a:cubicBezTo>
                    <a:pt x="33862" y="216440"/>
                    <a:pt x="126997" y="220937"/>
                    <a:pt x="167742" y="211148"/>
                  </a:cubicBezTo>
                  <a:cubicBezTo>
                    <a:pt x="180971" y="152146"/>
                    <a:pt x="179913" y="74093"/>
                    <a:pt x="164567" y="34142"/>
                  </a:cubicBezTo>
                  <a:cubicBezTo>
                    <a:pt x="155836" y="18002"/>
                    <a:pt x="63761" y="-518"/>
                    <a:pt x="26454" y="11"/>
                  </a:cubicBezTo>
                  <a:close/>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072654" y="3861956"/>
              <a:ext cx="295095" cy="354444"/>
            </a:xfrm>
            <a:custGeom>
              <a:avLst/>
              <a:gdLst>
                <a:gd name="connsiteX0" fmla="*/ 0 w 288925"/>
                <a:gd name="connsiteY0" fmla="*/ 355600 h 355600"/>
                <a:gd name="connsiteX1" fmla="*/ 193675 w 288925"/>
                <a:gd name="connsiteY1" fmla="*/ 336550 h 355600"/>
                <a:gd name="connsiteX2" fmla="*/ 222250 w 288925"/>
                <a:gd name="connsiteY2" fmla="*/ 200025 h 355600"/>
                <a:gd name="connsiteX3" fmla="*/ 288925 w 288925"/>
                <a:gd name="connsiteY3" fmla="*/ 0 h 355600"/>
                <a:gd name="connsiteX4" fmla="*/ 38100 w 288925"/>
                <a:gd name="connsiteY4" fmla="*/ 28575 h 355600"/>
                <a:gd name="connsiteX5" fmla="*/ 206375 w 288925"/>
                <a:gd name="connsiteY5" fmla="*/ 231775 h 355600"/>
                <a:gd name="connsiteX0" fmla="*/ 0 w 288925"/>
                <a:gd name="connsiteY0" fmla="*/ 355600 h 355600"/>
                <a:gd name="connsiteX1" fmla="*/ 193675 w 288925"/>
                <a:gd name="connsiteY1" fmla="*/ 336550 h 355600"/>
                <a:gd name="connsiteX2" fmla="*/ 222250 w 288925"/>
                <a:gd name="connsiteY2" fmla="*/ 200025 h 355600"/>
                <a:gd name="connsiteX3" fmla="*/ 288925 w 288925"/>
                <a:gd name="connsiteY3" fmla="*/ 0 h 355600"/>
                <a:gd name="connsiteX4" fmla="*/ 30956 w 288925"/>
                <a:gd name="connsiteY4" fmla="*/ 45244 h 355600"/>
                <a:gd name="connsiteX5" fmla="*/ 206375 w 288925"/>
                <a:gd name="connsiteY5" fmla="*/ 231775 h 355600"/>
                <a:gd name="connsiteX0" fmla="*/ 0 w 288925"/>
                <a:gd name="connsiteY0" fmla="*/ 355600 h 355600"/>
                <a:gd name="connsiteX1" fmla="*/ 193675 w 288925"/>
                <a:gd name="connsiteY1" fmla="*/ 336550 h 355600"/>
                <a:gd name="connsiteX2" fmla="*/ 222250 w 288925"/>
                <a:gd name="connsiteY2" fmla="*/ 200025 h 355600"/>
                <a:gd name="connsiteX3" fmla="*/ 288925 w 288925"/>
                <a:gd name="connsiteY3" fmla="*/ 0 h 355600"/>
                <a:gd name="connsiteX4" fmla="*/ 30956 w 288925"/>
                <a:gd name="connsiteY4" fmla="*/ 45244 h 355600"/>
                <a:gd name="connsiteX5" fmla="*/ 206375 w 288925"/>
                <a:gd name="connsiteY5" fmla="*/ 231775 h 355600"/>
                <a:gd name="connsiteX0" fmla="*/ 0 w 286544"/>
                <a:gd name="connsiteY0" fmla="*/ 346122 h 346122"/>
                <a:gd name="connsiteX1" fmla="*/ 193675 w 286544"/>
                <a:gd name="connsiteY1" fmla="*/ 327072 h 346122"/>
                <a:gd name="connsiteX2" fmla="*/ 222250 w 286544"/>
                <a:gd name="connsiteY2" fmla="*/ 190547 h 346122"/>
                <a:gd name="connsiteX3" fmla="*/ 286544 w 286544"/>
                <a:gd name="connsiteY3" fmla="*/ 4809 h 346122"/>
                <a:gd name="connsiteX4" fmla="*/ 30956 w 286544"/>
                <a:gd name="connsiteY4" fmla="*/ 35766 h 346122"/>
                <a:gd name="connsiteX5" fmla="*/ 206375 w 286544"/>
                <a:gd name="connsiteY5" fmla="*/ 222297 h 346122"/>
                <a:gd name="connsiteX0" fmla="*/ 0 w 286544"/>
                <a:gd name="connsiteY0" fmla="*/ 351751 h 351751"/>
                <a:gd name="connsiteX1" fmla="*/ 193675 w 286544"/>
                <a:gd name="connsiteY1" fmla="*/ 332701 h 351751"/>
                <a:gd name="connsiteX2" fmla="*/ 222250 w 286544"/>
                <a:gd name="connsiteY2" fmla="*/ 196176 h 351751"/>
                <a:gd name="connsiteX3" fmla="*/ 286544 w 286544"/>
                <a:gd name="connsiteY3" fmla="*/ 10438 h 351751"/>
                <a:gd name="connsiteX4" fmla="*/ 30956 w 286544"/>
                <a:gd name="connsiteY4" fmla="*/ 41395 h 351751"/>
                <a:gd name="connsiteX5" fmla="*/ 206375 w 286544"/>
                <a:gd name="connsiteY5" fmla="*/ 227926 h 351751"/>
                <a:gd name="connsiteX0" fmla="*/ 0 w 286544"/>
                <a:gd name="connsiteY0" fmla="*/ 347635 h 347635"/>
                <a:gd name="connsiteX1" fmla="*/ 193675 w 286544"/>
                <a:gd name="connsiteY1" fmla="*/ 328585 h 347635"/>
                <a:gd name="connsiteX2" fmla="*/ 222250 w 286544"/>
                <a:gd name="connsiteY2" fmla="*/ 192060 h 347635"/>
                <a:gd name="connsiteX3" fmla="*/ 286544 w 286544"/>
                <a:gd name="connsiteY3" fmla="*/ 6322 h 347635"/>
                <a:gd name="connsiteX4" fmla="*/ 30956 w 286544"/>
                <a:gd name="connsiteY4" fmla="*/ 37279 h 347635"/>
                <a:gd name="connsiteX5" fmla="*/ 206375 w 286544"/>
                <a:gd name="connsiteY5" fmla="*/ 223810 h 347635"/>
                <a:gd name="connsiteX0" fmla="*/ 0 w 286544"/>
                <a:gd name="connsiteY0" fmla="*/ 351751 h 351751"/>
                <a:gd name="connsiteX1" fmla="*/ 193675 w 286544"/>
                <a:gd name="connsiteY1" fmla="*/ 332701 h 351751"/>
                <a:gd name="connsiteX2" fmla="*/ 222250 w 286544"/>
                <a:gd name="connsiteY2" fmla="*/ 196176 h 351751"/>
                <a:gd name="connsiteX3" fmla="*/ 286544 w 286544"/>
                <a:gd name="connsiteY3" fmla="*/ 10438 h 351751"/>
                <a:gd name="connsiteX4" fmla="*/ 30956 w 286544"/>
                <a:gd name="connsiteY4" fmla="*/ 41395 h 351751"/>
                <a:gd name="connsiteX5" fmla="*/ 206375 w 286544"/>
                <a:gd name="connsiteY5" fmla="*/ 227926 h 351751"/>
                <a:gd name="connsiteX0" fmla="*/ 0 w 286544"/>
                <a:gd name="connsiteY0" fmla="*/ 351751 h 351751"/>
                <a:gd name="connsiteX1" fmla="*/ 193675 w 286544"/>
                <a:gd name="connsiteY1" fmla="*/ 332701 h 351751"/>
                <a:gd name="connsiteX2" fmla="*/ 222250 w 286544"/>
                <a:gd name="connsiteY2" fmla="*/ 196176 h 351751"/>
                <a:gd name="connsiteX3" fmla="*/ 286544 w 286544"/>
                <a:gd name="connsiteY3" fmla="*/ 10438 h 351751"/>
                <a:gd name="connsiteX4" fmla="*/ 30956 w 286544"/>
                <a:gd name="connsiteY4" fmla="*/ 41395 h 351751"/>
                <a:gd name="connsiteX5" fmla="*/ 206375 w 286544"/>
                <a:gd name="connsiteY5" fmla="*/ 227926 h 351751"/>
                <a:gd name="connsiteX0" fmla="*/ 0 w 293930"/>
                <a:gd name="connsiteY0" fmla="*/ 351751 h 351751"/>
                <a:gd name="connsiteX1" fmla="*/ 193675 w 293930"/>
                <a:gd name="connsiteY1" fmla="*/ 332701 h 351751"/>
                <a:gd name="connsiteX2" fmla="*/ 222250 w 293930"/>
                <a:gd name="connsiteY2" fmla="*/ 196176 h 351751"/>
                <a:gd name="connsiteX3" fmla="*/ 286544 w 293930"/>
                <a:gd name="connsiteY3" fmla="*/ 10438 h 351751"/>
                <a:gd name="connsiteX4" fmla="*/ 30956 w 293930"/>
                <a:gd name="connsiteY4" fmla="*/ 41395 h 351751"/>
                <a:gd name="connsiteX5" fmla="*/ 206375 w 293930"/>
                <a:gd name="connsiteY5" fmla="*/ 227926 h 351751"/>
                <a:gd name="connsiteX0" fmla="*/ 0 w 295095"/>
                <a:gd name="connsiteY0" fmla="*/ 351751 h 351751"/>
                <a:gd name="connsiteX1" fmla="*/ 193675 w 295095"/>
                <a:gd name="connsiteY1" fmla="*/ 332701 h 351751"/>
                <a:gd name="connsiteX2" fmla="*/ 236537 w 295095"/>
                <a:gd name="connsiteY2" fmla="*/ 193794 h 351751"/>
                <a:gd name="connsiteX3" fmla="*/ 286544 w 295095"/>
                <a:gd name="connsiteY3" fmla="*/ 10438 h 351751"/>
                <a:gd name="connsiteX4" fmla="*/ 30956 w 295095"/>
                <a:gd name="connsiteY4" fmla="*/ 41395 h 351751"/>
                <a:gd name="connsiteX5" fmla="*/ 206375 w 295095"/>
                <a:gd name="connsiteY5" fmla="*/ 227926 h 351751"/>
                <a:gd name="connsiteX0" fmla="*/ 0 w 295095"/>
                <a:gd name="connsiteY0" fmla="*/ 351751 h 351751"/>
                <a:gd name="connsiteX1" fmla="*/ 193675 w 295095"/>
                <a:gd name="connsiteY1" fmla="*/ 332701 h 351751"/>
                <a:gd name="connsiteX2" fmla="*/ 236537 w 295095"/>
                <a:gd name="connsiteY2" fmla="*/ 193794 h 351751"/>
                <a:gd name="connsiteX3" fmla="*/ 286544 w 295095"/>
                <a:gd name="connsiteY3" fmla="*/ 10438 h 351751"/>
                <a:gd name="connsiteX4" fmla="*/ 30956 w 295095"/>
                <a:gd name="connsiteY4" fmla="*/ 41395 h 351751"/>
                <a:gd name="connsiteX5" fmla="*/ 218282 w 295095"/>
                <a:gd name="connsiteY5" fmla="*/ 225545 h 351751"/>
                <a:gd name="connsiteX0" fmla="*/ 0 w 295095"/>
                <a:gd name="connsiteY0" fmla="*/ 351751 h 351751"/>
                <a:gd name="connsiteX1" fmla="*/ 193675 w 295095"/>
                <a:gd name="connsiteY1" fmla="*/ 332701 h 351751"/>
                <a:gd name="connsiteX2" fmla="*/ 236537 w 295095"/>
                <a:gd name="connsiteY2" fmla="*/ 193794 h 351751"/>
                <a:gd name="connsiteX3" fmla="*/ 286544 w 295095"/>
                <a:gd name="connsiteY3" fmla="*/ 10438 h 351751"/>
                <a:gd name="connsiteX4" fmla="*/ 30956 w 295095"/>
                <a:gd name="connsiteY4" fmla="*/ 41395 h 351751"/>
                <a:gd name="connsiteX5" fmla="*/ 218282 w 295095"/>
                <a:gd name="connsiteY5" fmla="*/ 225545 h 351751"/>
                <a:gd name="connsiteX0" fmla="*/ 0 w 295095"/>
                <a:gd name="connsiteY0" fmla="*/ 351751 h 351751"/>
                <a:gd name="connsiteX1" fmla="*/ 193675 w 295095"/>
                <a:gd name="connsiteY1" fmla="*/ 332701 h 351751"/>
                <a:gd name="connsiteX2" fmla="*/ 236537 w 295095"/>
                <a:gd name="connsiteY2" fmla="*/ 193794 h 351751"/>
                <a:gd name="connsiteX3" fmla="*/ 286544 w 295095"/>
                <a:gd name="connsiteY3" fmla="*/ 10438 h 351751"/>
                <a:gd name="connsiteX4" fmla="*/ 30956 w 295095"/>
                <a:gd name="connsiteY4" fmla="*/ 41395 h 351751"/>
                <a:gd name="connsiteX5" fmla="*/ 218282 w 295095"/>
                <a:gd name="connsiteY5" fmla="*/ 225545 h 351751"/>
                <a:gd name="connsiteX0" fmla="*/ 0 w 295095"/>
                <a:gd name="connsiteY0" fmla="*/ 351751 h 354444"/>
                <a:gd name="connsiteX1" fmla="*/ 193675 w 295095"/>
                <a:gd name="connsiteY1" fmla="*/ 332701 h 354444"/>
                <a:gd name="connsiteX2" fmla="*/ 236537 w 295095"/>
                <a:gd name="connsiteY2" fmla="*/ 193794 h 354444"/>
                <a:gd name="connsiteX3" fmla="*/ 286544 w 295095"/>
                <a:gd name="connsiteY3" fmla="*/ 10438 h 354444"/>
                <a:gd name="connsiteX4" fmla="*/ 30956 w 295095"/>
                <a:gd name="connsiteY4" fmla="*/ 41395 h 354444"/>
                <a:gd name="connsiteX5" fmla="*/ 218282 w 295095"/>
                <a:gd name="connsiteY5" fmla="*/ 225545 h 35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095" h="354444">
                  <a:moveTo>
                    <a:pt x="0" y="351751"/>
                  </a:moveTo>
                  <a:cubicBezTo>
                    <a:pt x="66939" y="354926"/>
                    <a:pt x="133879" y="360483"/>
                    <a:pt x="193675" y="332701"/>
                  </a:cubicBezTo>
                  <a:cubicBezTo>
                    <a:pt x="230717" y="306772"/>
                    <a:pt x="221059" y="247504"/>
                    <a:pt x="236537" y="193794"/>
                  </a:cubicBezTo>
                  <a:cubicBezTo>
                    <a:pt x="252015" y="140084"/>
                    <a:pt x="318426" y="36235"/>
                    <a:pt x="286544" y="10438"/>
                  </a:cubicBezTo>
                  <a:cubicBezTo>
                    <a:pt x="219603" y="8850"/>
                    <a:pt x="116946" y="-26074"/>
                    <a:pt x="30956" y="41395"/>
                  </a:cubicBezTo>
                  <a:cubicBezTo>
                    <a:pt x="58473" y="94047"/>
                    <a:pt x="150284" y="168131"/>
                    <a:pt x="218282" y="225545"/>
                  </a:cubicBez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26574" y="3884216"/>
              <a:ext cx="225425" cy="222250"/>
            </a:xfrm>
            <a:custGeom>
              <a:avLst/>
              <a:gdLst>
                <a:gd name="connsiteX0" fmla="*/ 161925 w 225425"/>
                <a:gd name="connsiteY0" fmla="*/ 0 h 222250"/>
                <a:gd name="connsiteX1" fmla="*/ 0 w 225425"/>
                <a:gd name="connsiteY1" fmla="*/ 133350 h 222250"/>
                <a:gd name="connsiteX2" fmla="*/ 225425 w 225425"/>
                <a:gd name="connsiteY2" fmla="*/ 222250 h 222250"/>
                <a:gd name="connsiteX3" fmla="*/ 161925 w 225425"/>
                <a:gd name="connsiteY3" fmla="*/ 0 h 222250"/>
                <a:gd name="connsiteX0" fmla="*/ 161925 w 225425"/>
                <a:gd name="connsiteY0" fmla="*/ 0 h 222250"/>
                <a:gd name="connsiteX1" fmla="*/ 0 w 225425"/>
                <a:gd name="connsiteY1" fmla="*/ 133350 h 222250"/>
                <a:gd name="connsiteX2" fmla="*/ 225425 w 225425"/>
                <a:gd name="connsiteY2" fmla="*/ 222250 h 222250"/>
                <a:gd name="connsiteX3" fmla="*/ 161925 w 225425"/>
                <a:gd name="connsiteY3" fmla="*/ 0 h 222250"/>
                <a:gd name="connsiteX0" fmla="*/ 161925 w 225425"/>
                <a:gd name="connsiteY0" fmla="*/ 0 h 222250"/>
                <a:gd name="connsiteX1" fmla="*/ 0 w 225425"/>
                <a:gd name="connsiteY1" fmla="*/ 133350 h 222250"/>
                <a:gd name="connsiteX2" fmla="*/ 225425 w 225425"/>
                <a:gd name="connsiteY2" fmla="*/ 222250 h 222250"/>
                <a:gd name="connsiteX3" fmla="*/ 161925 w 225425"/>
                <a:gd name="connsiteY3" fmla="*/ 0 h 222250"/>
                <a:gd name="connsiteX0" fmla="*/ 161925 w 225425"/>
                <a:gd name="connsiteY0" fmla="*/ 0 h 222250"/>
                <a:gd name="connsiteX1" fmla="*/ 0 w 225425"/>
                <a:gd name="connsiteY1" fmla="*/ 133350 h 222250"/>
                <a:gd name="connsiteX2" fmla="*/ 225425 w 225425"/>
                <a:gd name="connsiteY2" fmla="*/ 222250 h 222250"/>
                <a:gd name="connsiteX3" fmla="*/ 161925 w 225425"/>
                <a:gd name="connsiteY3" fmla="*/ 0 h 222250"/>
              </a:gdLst>
              <a:ahLst/>
              <a:cxnLst>
                <a:cxn ang="0">
                  <a:pos x="connsiteX0" y="connsiteY0"/>
                </a:cxn>
                <a:cxn ang="0">
                  <a:pos x="connsiteX1" y="connsiteY1"/>
                </a:cxn>
                <a:cxn ang="0">
                  <a:pos x="connsiteX2" y="connsiteY2"/>
                </a:cxn>
                <a:cxn ang="0">
                  <a:pos x="connsiteX3" y="connsiteY3"/>
                </a:cxn>
              </a:cxnLst>
              <a:rect l="l" t="t" r="r" b="b"/>
              <a:pathLst>
                <a:path w="225425" h="222250">
                  <a:moveTo>
                    <a:pt x="161925" y="0"/>
                  </a:moveTo>
                  <a:lnTo>
                    <a:pt x="0" y="133350"/>
                  </a:lnTo>
                  <a:cubicBezTo>
                    <a:pt x="15611" y="170127"/>
                    <a:pt x="164571" y="216430"/>
                    <a:pt x="225425" y="222250"/>
                  </a:cubicBezTo>
                  <a:cubicBezTo>
                    <a:pt x="216164" y="136261"/>
                    <a:pt x="183092" y="74083"/>
                    <a:pt x="161925" y="0"/>
                  </a:cubicBezTo>
                  <a:close/>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516434" y="3973515"/>
              <a:ext cx="46831" cy="46831"/>
            </a:xfrm>
            <a:custGeom>
              <a:avLst/>
              <a:gdLst>
                <a:gd name="connsiteX0" fmla="*/ 31750 w 31750"/>
                <a:gd name="connsiteY0" fmla="*/ 0 h 53975"/>
                <a:gd name="connsiteX1" fmla="*/ 0 w 31750"/>
                <a:gd name="connsiteY1" fmla="*/ 28575 h 53975"/>
                <a:gd name="connsiteX2" fmla="*/ 25400 w 31750"/>
                <a:gd name="connsiteY2" fmla="*/ 53975 h 53975"/>
                <a:gd name="connsiteX3" fmla="*/ 31750 w 31750"/>
                <a:gd name="connsiteY3" fmla="*/ 0 h 53975"/>
                <a:gd name="connsiteX0" fmla="*/ 31750 w 46831"/>
                <a:gd name="connsiteY0" fmla="*/ 0 h 46831"/>
                <a:gd name="connsiteX1" fmla="*/ 0 w 46831"/>
                <a:gd name="connsiteY1" fmla="*/ 28575 h 46831"/>
                <a:gd name="connsiteX2" fmla="*/ 46831 w 46831"/>
                <a:gd name="connsiteY2" fmla="*/ 46831 h 46831"/>
                <a:gd name="connsiteX3" fmla="*/ 31750 w 46831"/>
                <a:gd name="connsiteY3" fmla="*/ 0 h 46831"/>
              </a:gdLst>
              <a:ahLst/>
              <a:cxnLst>
                <a:cxn ang="0">
                  <a:pos x="connsiteX0" y="connsiteY0"/>
                </a:cxn>
                <a:cxn ang="0">
                  <a:pos x="connsiteX1" y="connsiteY1"/>
                </a:cxn>
                <a:cxn ang="0">
                  <a:pos x="connsiteX2" y="connsiteY2"/>
                </a:cxn>
                <a:cxn ang="0">
                  <a:pos x="connsiteX3" y="connsiteY3"/>
                </a:cxn>
              </a:cxnLst>
              <a:rect l="l" t="t" r="r" b="b"/>
              <a:pathLst>
                <a:path w="46831" h="46831">
                  <a:moveTo>
                    <a:pt x="31750" y="0"/>
                  </a:moveTo>
                  <a:lnTo>
                    <a:pt x="0" y="28575"/>
                  </a:lnTo>
                  <a:lnTo>
                    <a:pt x="46831" y="46831"/>
                  </a:lnTo>
                  <a:lnTo>
                    <a:pt x="31750" y="0"/>
                  </a:lnTo>
                  <a:close/>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21221699">
              <a:off x="4166976" y="3863796"/>
              <a:ext cx="457200" cy="368300"/>
            </a:xfrm>
            <a:custGeom>
              <a:avLst/>
              <a:gdLst>
                <a:gd name="connsiteX0" fmla="*/ 457200 w 457200"/>
                <a:gd name="connsiteY0" fmla="*/ 368300 h 368300"/>
                <a:gd name="connsiteX1" fmla="*/ 428625 w 457200"/>
                <a:gd name="connsiteY1" fmla="*/ 327025 h 368300"/>
                <a:gd name="connsiteX2" fmla="*/ 0 w 457200"/>
                <a:gd name="connsiteY2" fmla="*/ 276225 h 368300"/>
                <a:gd name="connsiteX3" fmla="*/ 79375 w 457200"/>
                <a:gd name="connsiteY3" fmla="*/ 279400 h 368300"/>
                <a:gd name="connsiteX4" fmla="*/ 165100 w 457200"/>
                <a:gd name="connsiteY4" fmla="*/ 95250 h 368300"/>
                <a:gd name="connsiteX5" fmla="*/ 82550 w 457200"/>
                <a:gd name="connsiteY5" fmla="*/ 88900 h 368300"/>
                <a:gd name="connsiteX6" fmla="*/ 177800 w 457200"/>
                <a:gd name="connsiteY6" fmla="*/ 92075 h 368300"/>
                <a:gd name="connsiteX7" fmla="*/ 215900 w 457200"/>
                <a:gd name="connsiteY7" fmla="*/ 3175 h 368300"/>
                <a:gd name="connsiteX8" fmla="*/ 6350 w 457200"/>
                <a:gd name="connsiteY8" fmla="*/ 0 h 368300"/>
                <a:gd name="connsiteX0" fmla="*/ 457200 w 457200"/>
                <a:gd name="connsiteY0" fmla="*/ 368300 h 368300"/>
                <a:gd name="connsiteX1" fmla="*/ 428625 w 457200"/>
                <a:gd name="connsiteY1" fmla="*/ 303212 h 368300"/>
                <a:gd name="connsiteX2" fmla="*/ 0 w 457200"/>
                <a:gd name="connsiteY2" fmla="*/ 276225 h 368300"/>
                <a:gd name="connsiteX3" fmla="*/ 79375 w 457200"/>
                <a:gd name="connsiteY3" fmla="*/ 279400 h 368300"/>
                <a:gd name="connsiteX4" fmla="*/ 165100 w 457200"/>
                <a:gd name="connsiteY4" fmla="*/ 95250 h 368300"/>
                <a:gd name="connsiteX5" fmla="*/ 82550 w 457200"/>
                <a:gd name="connsiteY5" fmla="*/ 88900 h 368300"/>
                <a:gd name="connsiteX6" fmla="*/ 177800 w 457200"/>
                <a:gd name="connsiteY6" fmla="*/ 92075 h 368300"/>
                <a:gd name="connsiteX7" fmla="*/ 215900 w 457200"/>
                <a:gd name="connsiteY7" fmla="*/ 3175 h 368300"/>
                <a:gd name="connsiteX8" fmla="*/ 6350 w 457200"/>
                <a:gd name="connsiteY8" fmla="*/ 0 h 368300"/>
                <a:gd name="connsiteX0" fmla="*/ 457200 w 457200"/>
                <a:gd name="connsiteY0" fmla="*/ 368300 h 368300"/>
                <a:gd name="connsiteX1" fmla="*/ 428625 w 457200"/>
                <a:gd name="connsiteY1" fmla="*/ 303212 h 368300"/>
                <a:gd name="connsiteX2" fmla="*/ 0 w 457200"/>
                <a:gd name="connsiteY2" fmla="*/ 276225 h 368300"/>
                <a:gd name="connsiteX3" fmla="*/ 79375 w 457200"/>
                <a:gd name="connsiteY3" fmla="*/ 279400 h 368300"/>
                <a:gd name="connsiteX4" fmla="*/ 165100 w 457200"/>
                <a:gd name="connsiteY4" fmla="*/ 95250 h 368300"/>
                <a:gd name="connsiteX5" fmla="*/ 82550 w 457200"/>
                <a:gd name="connsiteY5" fmla="*/ 88900 h 368300"/>
                <a:gd name="connsiteX6" fmla="*/ 177800 w 457200"/>
                <a:gd name="connsiteY6" fmla="*/ 92075 h 368300"/>
                <a:gd name="connsiteX7" fmla="*/ 215900 w 457200"/>
                <a:gd name="connsiteY7" fmla="*/ 3175 h 368300"/>
                <a:gd name="connsiteX8" fmla="*/ 6350 w 457200"/>
                <a:gd name="connsiteY8" fmla="*/ 0 h 368300"/>
                <a:gd name="connsiteX0" fmla="*/ 457200 w 457200"/>
                <a:gd name="connsiteY0" fmla="*/ 368300 h 368300"/>
                <a:gd name="connsiteX1" fmla="*/ 428625 w 457200"/>
                <a:gd name="connsiteY1" fmla="*/ 303212 h 368300"/>
                <a:gd name="connsiteX2" fmla="*/ 0 w 457200"/>
                <a:gd name="connsiteY2" fmla="*/ 276225 h 368300"/>
                <a:gd name="connsiteX3" fmla="*/ 79375 w 457200"/>
                <a:gd name="connsiteY3" fmla="*/ 279400 h 368300"/>
                <a:gd name="connsiteX4" fmla="*/ 165100 w 457200"/>
                <a:gd name="connsiteY4" fmla="*/ 95250 h 368300"/>
                <a:gd name="connsiteX5" fmla="*/ 82550 w 457200"/>
                <a:gd name="connsiteY5" fmla="*/ 88900 h 368300"/>
                <a:gd name="connsiteX6" fmla="*/ 161132 w 457200"/>
                <a:gd name="connsiteY6" fmla="*/ 96838 h 368300"/>
                <a:gd name="connsiteX7" fmla="*/ 215900 w 457200"/>
                <a:gd name="connsiteY7" fmla="*/ 3175 h 368300"/>
                <a:gd name="connsiteX8" fmla="*/ 6350 w 457200"/>
                <a:gd name="connsiteY8" fmla="*/ 0 h 368300"/>
                <a:gd name="connsiteX0" fmla="*/ 457200 w 457200"/>
                <a:gd name="connsiteY0" fmla="*/ 368300 h 368300"/>
                <a:gd name="connsiteX1" fmla="*/ 428625 w 457200"/>
                <a:gd name="connsiteY1" fmla="*/ 303212 h 368300"/>
                <a:gd name="connsiteX2" fmla="*/ 0 w 457200"/>
                <a:gd name="connsiteY2" fmla="*/ 276225 h 368300"/>
                <a:gd name="connsiteX3" fmla="*/ 79375 w 457200"/>
                <a:gd name="connsiteY3" fmla="*/ 279400 h 368300"/>
                <a:gd name="connsiteX4" fmla="*/ 165100 w 457200"/>
                <a:gd name="connsiteY4" fmla="*/ 95250 h 368300"/>
                <a:gd name="connsiteX5" fmla="*/ 65882 w 457200"/>
                <a:gd name="connsiteY5" fmla="*/ 138906 h 368300"/>
                <a:gd name="connsiteX6" fmla="*/ 161132 w 457200"/>
                <a:gd name="connsiteY6" fmla="*/ 96838 h 368300"/>
                <a:gd name="connsiteX7" fmla="*/ 215900 w 457200"/>
                <a:gd name="connsiteY7" fmla="*/ 3175 h 368300"/>
                <a:gd name="connsiteX8" fmla="*/ 6350 w 457200"/>
                <a:gd name="connsiteY8" fmla="*/ 0 h 368300"/>
                <a:gd name="connsiteX0" fmla="*/ 457200 w 457200"/>
                <a:gd name="connsiteY0" fmla="*/ 368300 h 368300"/>
                <a:gd name="connsiteX1" fmla="*/ 428625 w 457200"/>
                <a:gd name="connsiteY1" fmla="*/ 303212 h 368300"/>
                <a:gd name="connsiteX2" fmla="*/ 0 w 457200"/>
                <a:gd name="connsiteY2" fmla="*/ 276225 h 368300"/>
                <a:gd name="connsiteX3" fmla="*/ 79375 w 457200"/>
                <a:gd name="connsiteY3" fmla="*/ 279400 h 368300"/>
                <a:gd name="connsiteX4" fmla="*/ 165100 w 457200"/>
                <a:gd name="connsiteY4" fmla="*/ 95250 h 368300"/>
                <a:gd name="connsiteX5" fmla="*/ 39689 w 457200"/>
                <a:gd name="connsiteY5" fmla="*/ 86519 h 368300"/>
                <a:gd name="connsiteX6" fmla="*/ 161132 w 457200"/>
                <a:gd name="connsiteY6" fmla="*/ 96838 h 368300"/>
                <a:gd name="connsiteX7" fmla="*/ 215900 w 457200"/>
                <a:gd name="connsiteY7" fmla="*/ 3175 h 368300"/>
                <a:gd name="connsiteX8" fmla="*/ 6350 w 457200"/>
                <a:gd name="connsiteY8"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68300">
                  <a:moveTo>
                    <a:pt x="457200" y="368300"/>
                  </a:moveTo>
                  <a:lnTo>
                    <a:pt x="428625" y="303212"/>
                  </a:lnTo>
                  <a:cubicBezTo>
                    <a:pt x="304800" y="320410"/>
                    <a:pt x="142875" y="285221"/>
                    <a:pt x="0" y="276225"/>
                  </a:cubicBezTo>
                  <a:lnTo>
                    <a:pt x="79375" y="279400"/>
                  </a:lnTo>
                  <a:lnTo>
                    <a:pt x="165100" y="95250"/>
                  </a:lnTo>
                  <a:lnTo>
                    <a:pt x="39689" y="86519"/>
                  </a:lnTo>
                  <a:lnTo>
                    <a:pt x="161132" y="96838"/>
                  </a:lnTo>
                  <a:lnTo>
                    <a:pt x="215900" y="3175"/>
                  </a:lnTo>
                  <a:lnTo>
                    <a:pt x="6350" y="0"/>
                  </a:ln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848100" y="3729832"/>
              <a:ext cx="319087" cy="531018"/>
            </a:xfrm>
            <a:custGeom>
              <a:avLst/>
              <a:gdLst>
                <a:gd name="connsiteX0" fmla="*/ 304800 w 304800"/>
                <a:gd name="connsiteY0" fmla="*/ 447675 h 498475"/>
                <a:gd name="connsiteX1" fmla="*/ 123825 w 304800"/>
                <a:gd name="connsiteY1" fmla="*/ 0 h 498475"/>
                <a:gd name="connsiteX2" fmla="*/ 0 w 304800"/>
                <a:gd name="connsiteY2" fmla="*/ 263525 h 498475"/>
                <a:gd name="connsiteX3" fmla="*/ 117475 w 304800"/>
                <a:gd name="connsiteY3" fmla="*/ 12700 h 498475"/>
                <a:gd name="connsiteX4" fmla="*/ 177800 w 304800"/>
                <a:gd name="connsiteY4" fmla="*/ 149225 h 498475"/>
                <a:gd name="connsiteX5" fmla="*/ 88900 w 304800"/>
                <a:gd name="connsiteY5" fmla="*/ 327025 h 498475"/>
                <a:gd name="connsiteX6" fmla="*/ 174625 w 304800"/>
                <a:gd name="connsiteY6" fmla="*/ 158750 h 498475"/>
                <a:gd name="connsiteX7" fmla="*/ 241300 w 304800"/>
                <a:gd name="connsiteY7" fmla="*/ 288925 h 498475"/>
                <a:gd name="connsiteX8" fmla="*/ 85725 w 304800"/>
                <a:gd name="connsiteY8" fmla="*/ 498475 h 498475"/>
                <a:gd name="connsiteX0" fmla="*/ 304800 w 304800"/>
                <a:gd name="connsiteY0" fmla="*/ 473869 h 524669"/>
                <a:gd name="connsiteX1" fmla="*/ 133350 w 304800"/>
                <a:gd name="connsiteY1" fmla="*/ 0 h 524669"/>
                <a:gd name="connsiteX2" fmla="*/ 0 w 304800"/>
                <a:gd name="connsiteY2" fmla="*/ 289719 h 524669"/>
                <a:gd name="connsiteX3" fmla="*/ 117475 w 304800"/>
                <a:gd name="connsiteY3" fmla="*/ 38894 h 524669"/>
                <a:gd name="connsiteX4" fmla="*/ 177800 w 304800"/>
                <a:gd name="connsiteY4" fmla="*/ 175419 h 524669"/>
                <a:gd name="connsiteX5" fmla="*/ 88900 w 304800"/>
                <a:gd name="connsiteY5" fmla="*/ 353219 h 524669"/>
                <a:gd name="connsiteX6" fmla="*/ 174625 w 304800"/>
                <a:gd name="connsiteY6" fmla="*/ 184944 h 524669"/>
                <a:gd name="connsiteX7" fmla="*/ 241300 w 304800"/>
                <a:gd name="connsiteY7" fmla="*/ 315119 h 524669"/>
                <a:gd name="connsiteX8" fmla="*/ 85725 w 304800"/>
                <a:gd name="connsiteY8" fmla="*/ 524669 h 524669"/>
                <a:gd name="connsiteX0" fmla="*/ 304800 w 304800"/>
                <a:gd name="connsiteY0" fmla="*/ 473869 h 524669"/>
                <a:gd name="connsiteX1" fmla="*/ 133350 w 304800"/>
                <a:gd name="connsiteY1" fmla="*/ 0 h 524669"/>
                <a:gd name="connsiteX2" fmla="*/ 0 w 304800"/>
                <a:gd name="connsiteY2" fmla="*/ 289719 h 524669"/>
                <a:gd name="connsiteX3" fmla="*/ 117475 w 304800"/>
                <a:gd name="connsiteY3" fmla="*/ 38894 h 524669"/>
                <a:gd name="connsiteX4" fmla="*/ 177800 w 304800"/>
                <a:gd name="connsiteY4" fmla="*/ 175419 h 524669"/>
                <a:gd name="connsiteX5" fmla="*/ 88900 w 304800"/>
                <a:gd name="connsiteY5" fmla="*/ 353219 h 524669"/>
                <a:gd name="connsiteX6" fmla="*/ 174625 w 304800"/>
                <a:gd name="connsiteY6" fmla="*/ 184944 h 524669"/>
                <a:gd name="connsiteX7" fmla="*/ 241300 w 304800"/>
                <a:gd name="connsiteY7" fmla="*/ 315119 h 524669"/>
                <a:gd name="connsiteX8" fmla="*/ 85725 w 304800"/>
                <a:gd name="connsiteY8" fmla="*/ 524669 h 524669"/>
                <a:gd name="connsiteX0" fmla="*/ 304800 w 304800"/>
                <a:gd name="connsiteY0" fmla="*/ 473869 h 524669"/>
                <a:gd name="connsiteX1" fmla="*/ 133350 w 304800"/>
                <a:gd name="connsiteY1" fmla="*/ 0 h 524669"/>
                <a:gd name="connsiteX2" fmla="*/ 0 w 304800"/>
                <a:gd name="connsiteY2" fmla="*/ 289719 h 524669"/>
                <a:gd name="connsiteX3" fmla="*/ 127000 w 304800"/>
                <a:gd name="connsiteY3" fmla="*/ 5557 h 524669"/>
                <a:gd name="connsiteX4" fmla="*/ 177800 w 304800"/>
                <a:gd name="connsiteY4" fmla="*/ 175419 h 524669"/>
                <a:gd name="connsiteX5" fmla="*/ 88900 w 304800"/>
                <a:gd name="connsiteY5" fmla="*/ 353219 h 524669"/>
                <a:gd name="connsiteX6" fmla="*/ 174625 w 304800"/>
                <a:gd name="connsiteY6" fmla="*/ 184944 h 524669"/>
                <a:gd name="connsiteX7" fmla="*/ 241300 w 304800"/>
                <a:gd name="connsiteY7" fmla="*/ 315119 h 524669"/>
                <a:gd name="connsiteX8" fmla="*/ 85725 w 304800"/>
                <a:gd name="connsiteY8" fmla="*/ 524669 h 524669"/>
                <a:gd name="connsiteX0" fmla="*/ 304800 w 304800"/>
                <a:gd name="connsiteY0" fmla="*/ 473869 h 524669"/>
                <a:gd name="connsiteX1" fmla="*/ 133350 w 304800"/>
                <a:gd name="connsiteY1" fmla="*/ 0 h 524669"/>
                <a:gd name="connsiteX2" fmla="*/ 0 w 304800"/>
                <a:gd name="connsiteY2" fmla="*/ 289719 h 524669"/>
                <a:gd name="connsiteX3" fmla="*/ 127000 w 304800"/>
                <a:gd name="connsiteY3" fmla="*/ 5557 h 524669"/>
                <a:gd name="connsiteX4" fmla="*/ 177800 w 304800"/>
                <a:gd name="connsiteY4" fmla="*/ 175419 h 524669"/>
                <a:gd name="connsiteX5" fmla="*/ 88900 w 304800"/>
                <a:gd name="connsiteY5" fmla="*/ 353219 h 524669"/>
                <a:gd name="connsiteX6" fmla="*/ 174625 w 304800"/>
                <a:gd name="connsiteY6" fmla="*/ 184944 h 524669"/>
                <a:gd name="connsiteX7" fmla="*/ 241300 w 304800"/>
                <a:gd name="connsiteY7" fmla="*/ 315119 h 524669"/>
                <a:gd name="connsiteX8" fmla="*/ 85725 w 304800"/>
                <a:gd name="connsiteY8" fmla="*/ 524669 h 524669"/>
                <a:gd name="connsiteX0" fmla="*/ 304800 w 304800"/>
                <a:gd name="connsiteY0" fmla="*/ 473869 h 524669"/>
                <a:gd name="connsiteX1" fmla="*/ 133350 w 304800"/>
                <a:gd name="connsiteY1" fmla="*/ 0 h 524669"/>
                <a:gd name="connsiteX2" fmla="*/ 0 w 304800"/>
                <a:gd name="connsiteY2" fmla="*/ 289719 h 524669"/>
                <a:gd name="connsiteX3" fmla="*/ 127000 w 304800"/>
                <a:gd name="connsiteY3" fmla="*/ 5557 h 524669"/>
                <a:gd name="connsiteX4" fmla="*/ 177800 w 304800"/>
                <a:gd name="connsiteY4" fmla="*/ 175419 h 524669"/>
                <a:gd name="connsiteX5" fmla="*/ 88900 w 304800"/>
                <a:gd name="connsiteY5" fmla="*/ 353219 h 524669"/>
                <a:gd name="connsiteX6" fmla="*/ 179388 w 304800"/>
                <a:gd name="connsiteY6" fmla="*/ 168275 h 524669"/>
                <a:gd name="connsiteX7" fmla="*/ 241300 w 304800"/>
                <a:gd name="connsiteY7" fmla="*/ 315119 h 524669"/>
                <a:gd name="connsiteX8" fmla="*/ 85725 w 304800"/>
                <a:gd name="connsiteY8" fmla="*/ 524669 h 524669"/>
                <a:gd name="connsiteX0" fmla="*/ 304800 w 304800"/>
                <a:gd name="connsiteY0" fmla="*/ 473869 h 524669"/>
                <a:gd name="connsiteX1" fmla="*/ 133350 w 304800"/>
                <a:gd name="connsiteY1" fmla="*/ 0 h 524669"/>
                <a:gd name="connsiteX2" fmla="*/ 0 w 304800"/>
                <a:gd name="connsiteY2" fmla="*/ 289719 h 524669"/>
                <a:gd name="connsiteX3" fmla="*/ 127000 w 304800"/>
                <a:gd name="connsiteY3" fmla="*/ 5557 h 524669"/>
                <a:gd name="connsiteX4" fmla="*/ 177800 w 304800"/>
                <a:gd name="connsiteY4" fmla="*/ 175419 h 524669"/>
                <a:gd name="connsiteX5" fmla="*/ 88900 w 304800"/>
                <a:gd name="connsiteY5" fmla="*/ 353219 h 524669"/>
                <a:gd name="connsiteX6" fmla="*/ 179388 w 304800"/>
                <a:gd name="connsiteY6" fmla="*/ 168275 h 524669"/>
                <a:gd name="connsiteX7" fmla="*/ 241300 w 304800"/>
                <a:gd name="connsiteY7" fmla="*/ 315119 h 524669"/>
                <a:gd name="connsiteX8" fmla="*/ 85725 w 304800"/>
                <a:gd name="connsiteY8" fmla="*/ 524669 h 524669"/>
                <a:gd name="connsiteX0" fmla="*/ 319087 w 319087"/>
                <a:gd name="connsiteY0" fmla="*/ 504825 h 524669"/>
                <a:gd name="connsiteX1" fmla="*/ 133350 w 319087"/>
                <a:gd name="connsiteY1" fmla="*/ 0 h 524669"/>
                <a:gd name="connsiteX2" fmla="*/ 0 w 319087"/>
                <a:gd name="connsiteY2" fmla="*/ 289719 h 524669"/>
                <a:gd name="connsiteX3" fmla="*/ 127000 w 319087"/>
                <a:gd name="connsiteY3" fmla="*/ 5557 h 524669"/>
                <a:gd name="connsiteX4" fmla="*/ 177800 w 319087"/>
                <a:gd name="connsiteY4" fmla="*/ 175419 h 524669"/>
                <a:gd name="connsiteX5" fmla="*/ 88900 w 319087"/>
                <a:gd name="connsiteY5" fmla="*/ 353219 h 524669"/>
                <a:gd name="connsiteX6" fmla="*/ 179388 w 319087"/>
                <a:gd name="connsiteY6" fmla="*/ 168275 h 524669"/>
                <a:gd name="connsiteX7" fmla="*/ 241300 w 319087"/>
                <a:gd name="connsiteY7" fmla="*/ 315119 h 524669"/>
                <a:gd name="connsiteX8" fmla="*/ 85725 w 319087"/>
                <a:gd name="connsiteY8" fmla="*/ 524669 h 524669"/>
                <a:gd name="connsiteX0" fmla="*/ 319087 w 319087"/>
                <a:gd name="connsiteY0" fmla="*/ 504825 h 524669"/>
                <a:gd name="connsiteX1" fmla="*/ 133350 w 319087"/>
                <a:gd name="connsiteY1" fmla="*/ 0 h 524669"/>
                <a:gd name="connsiteX2" fmla="*/ 0 w 319087"/>
                <a:gd name="connsiteY2" fmla="*/ 289719 h 524669"/>
                <a:gd name="connsiteX3" fmla="*/ 127000 w 319087"/>
                <a:gd name="connsiteY3" fmla="*/ 5557 h 524669"/>
                <a:gd name="connsiteX4" fmla="*/ 177800 w 319087"/>
                <a:gd name="connsiteY4" fmla="*/ 175419 h 524669"/>
                <a:gd name="connsiteX5" fmla="*/ 88900 w 319087"/>
                <a:gd name="connsiteY5" fmla="*/ 353219 h 524669"/>
                <a:gd name="connsiteX6" fmla="*/ 179388 w 319087"/>
                <a:gd name="connsiteY6" fmla="*/ 168275 h 524669"/>
                <a:gd name="connsiteX7" fmla="*/ 241300 w 319087"/>
                <a:gd name="connsiteY7" fmla="*/ 315119 h 524669"/>
                <a:gd name="connsiteX8" fmla="*/ 85725 w 319087"/>
                <a:gd name="connsiteY8" fmla="*/ 524669 h 524669"/>
                <a:gd name="connsiteX0" fmla="*/ 319087 w 319087"/>
                <a:gd name="connsiteY0" fmla="*/ 504825 h 524669"/>
                <a:gd name="connsiteX1" fmla="*/ 133350 w 319087"/>
                <a:gd name="connsiteY1" fmla="*/ 0 h 524669"/>
                <a:gd name="connsiteX2" fmla="*/ 0 w 319087"/>
                <a:gd name="connsiteY2" fmla="*/ 289719 h 524669"/>
                <a:gd name="connsiteX3" fmla="*/ 127000 w 319087"/>
                <a:gd name="connsiteY3" fmla="*/ 5557 h 524669"/>
                <a:gd name="connsiteX4" fmla="*/ 177800 w 319087"/>
                <a:gd name="connsiteY4" fmla="*/ 175419 h 524669"/>
                <a:gd name="connsiteX5" fmla="*/ 88900 w 319087"/>
                <a:gd name="connsiteY5" fmla="*/ 353219 h 524669"/>
                <a:gd name="connsiteX6" fmla="*/ 179388 w 319087"/>
                <a:gd name="connsiteY6" fmla="*/ 168275 h 524669"/>
                <a:gd name="connsiteX7" fmla="*/ 234156 w 319087"/>
                <a:gd name="connsiteY7" fmla="*/ 327025 h 524669"/>
                <a:gd name="connsiteX8" fmla="*/ 85725 w 319087"/>
                <a:gd name="connsiteY8" fmla="*/ 524669 h 524669"/>
                <a:gd name="connsiteX0" fmla="*/ 319087 w 319087"/>
                <a:gd name="connsiteY0" fmla="*/ 504825 h 524669"/>
                <a:gd name="connsiteX1" fmla="*/ 133350 w 319087"/>
                <a:gd name="connsiteY1" fmla="*/ 0 h 524669"/>
                <a:gd name="connsiteX2" fmla="*/ 0 w 319087"/>
                <a:gd name="connsiteY2" fmla="*/ 289719 h 524669"/>
                <a:gd name="connsiteX3" fmla="*/ 127000 w 319087"/>
                <a:gd name="connsiteY3" fmla="*/ 5557 h 524669"/>
                <a:gd name="connsiteX4" fmla="*/ 165894 w 319087"/>
                <a:gd name="connsiteY4" fmla="*/ 180182 h 524669"/>
                <a:gd name="connsiteX5" fmla="*/ 88900 w 319087"/>
                <a:gd name="connsiteY5" fmla="*/ 353219 h 524669"/>
                <a:gd name="connsiteX6" fmla="*/ 179388 w 319087"/>
                <a:gd name="connsiteY6" fmla="*/ 168275 h 524669"/>
                <a:gd name="connsiteX7" fmla="*/ 234156 w 319087"/>
                <a:gd name="connsiteY7" fmla="*/ 327025 h 524669"/>
                <a:gd name="connsiteX8" fmla="*/ 85725 w 319087"/>
                <a:gd name="connsiteY8" fmla="*/ 524669 h 524669"/>
                <a:gd name="connsiteX0" fmla="*/ 319087 w 319087"/>
                <a:gd name="connsiteY0" fmla="*/ 504825 h 524669"/>
                <a:gd name="connsiteX1" fmla="*/ 133350 w 319087"/>
                <a:gd name="connsiteY1" fmla="*/ 0 h 524669"/>
                <a:gd name="connsiteX2" fmla="*/ 0 w 319087"/>
                <a:gd name="connsiteY2" fmla="*/ 289719 h 524669"/>
                <a:gd name="connsiteX3" fmla="*/ 127000 w 319087"/>
                <a:gd name="connsiteY3" fmla="*/ 5557 h 524669"/>
                <a:gd name="connsiteX4" fmla="*/ 165894 w 319087"/>
                <a:gd name="connsiteY4" fmla="*/ 180182 h 524669"/>
                <a:gd name="connsiteX5" fmla="*/ 88900 w 319087"/>
                <a:gd name="connsiteY5" fmla="*/ 353219 h 524669"/>
                <a:gd name="connsiteX6" fmla="*/ 162719 w 319087"/>
                <a:gd name="connsiteY6" fmla="*/ 187325 h 524669"/>
                <a:gd name="connsiteX7" fmla="*/ 234156 w 319087"/>
                <a:gd name="connsiteY7" fmla="*/ 327025 h 524669"/>
                <a:gd name="connsiteX8" fmla="*/ 85725 w 319087"/>
                <a:gd name="connsiteY8" fmla="*/ 524669 h 524669"/>
                <a:gd name="connsiteX0" fmla="*/ 319087 w 319087"/>
                <a:gd name="connsiteY0" fmla="*/ 504825 h 524669"/>
                <a:gd name="connsiteX1" fmla="*/ 133350 w 319087"/>
                <a:gd name="connsiteY1" fmla="*/ 0 h 524669"/>
                <a:gd name="connsiteX2" fmla="*/ 0 w 319087"/>
                <a:gd name="connsiteY2" fmla="*/ 289719 h 524669"/>
                <a:gd name="connsiteX3" fmla="*/ 117475 w 319087"/>
                <a:gd name="connsiteY3" fmla="*/ 24607 h 524669"/>
                <a:gd name="connsiteX4" fmla="*/ 165894 w 319087"/>
                <a:gd name="connsiteY4" fmla="*/ 180182 h 524669"/>
                <a:gd name="connsiteX5" fmla="*/ 88900 w 319087"/>
                <a:gd name="connsiteY5" fmla="*/ 353219 h 524669"/>
                <a:gd name="connsiteX6" fmla="*/ 162719 w 319087"/>
                <a:gd name="connsiteY6" fmla="*/ 187325 h 524669"/>
                <a:gd name="connsiteX7" fmla="*/ 234156 w 319087"/>
                <a:gd name="connsiteY7" fmla="*/ 327025 h 524669"/>
                <a:gd name="connsiteX8" fmla="*/ 85725 w 319087"/>
                <a:gd name="connsiteY8" fmla="*/ 524669 h 524669"/>
                <a:gd name="connsiteX0" fmla="*/ 319087 w 319087"/>
                <a:gd name="connsiteY0" fmla="*/ 504825 h 524669"/>
                <a:gd name="connsiteX1" fmla="*/ 133350 w 319087"/>
                <a:gd name="connsiteY1" fmla="*/ 0 h 524669"/>
                <a:gd name="connsiteX2" fmla="*/ 0 w 319087"/>
                <a:gd name="connsiteY2" fmla="*/ 289719 h 524669"/>
                <a:gd name="connsiteX3" fmla="*/ 117475 w 319087"/>
                <a:gd name="connsiteY3" fmla="*/ 24607 h 524669"/>
                <a:gd name="connsiteX4" fmla="*/ 165894 w 319087"/>
                <a:gd name="connsiteY4" fmla="*/ 180182 h 524669"/>
                <a:gd name="connsiteX5" fmla="*/ 88900 w 319087"/>
                <a:gd name="connsiteY5" fmla="*/ 353219 h 524669"/>
                <a:gd name="connsiteX6" fmla="*/ 162719 w 319087"/>
                <a:gd name="connsiteY6" fmla="*/ 187325 h 524669"/>
                <a:gd name="connsiteX7" fmla="*/ 234156 w 319087"/>
                <a:gd name="connsiteY7" fmla="*/ 327025 h 524669"/>
                <a:gd name="connsiteX8" fmla="*/ 85725 w 319087"/>
                <a:gd name="connsiteY8" fmla="*/ 524669 h 524669"/>
                <a:gd name="connsiteX0" fmla="*/ 319087 w 319087"/>
                <a:gd name="connsiteY0" fmla="*/ 511174 h 531018"/>
                <a:gd name="connsiteX1" fmla="*/ 133350 w 319087"/>
                <a:gd name="connsiteY1" fmla="*/ 6349 h 531018"/>
                <a:gd name="connsiteX2" fmla="*/ 0 w 319087"/>
                <a:gd name="connsiteY2" fmla="*/ 296068 h 531018"/>
                <a:gd name="connsiteX3" fmla="*/ 136525 w 319087"/>
                <a:gd name="connsiteY3" fmla="*/ 0 h 531018"/>
                <a:gd name="connsiteX4" fmla="*/ 165894 w 319087"/>
                <a:gd name="connsiteY4" fmla="*/ 186531 h 531018"/>
                <a:gd name="connsiteX5" fmla="*/ 88900 w 319087"/>
                <a:gd name="connsiteY5" fmla="*/ 359568 h 531018"/>
                <a:gd name="connsiteX6" fmla="*/ 162719 w 319087"/>
                <a:gd name="connsiteY6" fmla="*/ 193674 h 531018"/>
                <a:gd name="connsiteX7" fmla="*/ 234156 w 319087"/>
                <a:gd name="connsiteY7" fmla="*/ 333374 h 531018"/>
                <a:gd name="connsiteX8" fmla="*/ 85725 w 319087"/>
                <a:gd name="connsiteY8" fmla="*/ 531018 h 53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087" h="531018">
                  <a:moveTo>
                    <a:pt x="319087" y="511174"/>
                  </a:moveTo>
                  <a:cubicBezTo>
                    <a:pt x="254793" y="381793"/>
                    <a:pt x="157162" y="223836"/>
                    <a:pt x="133350" y="6349"/>
                  </a:cubicBezTo>
                  <a:lnTo>
                    <a:pt x="0" y="296068"/>
                  </a:lnTo>
                  <a:lnTo>
                    <a:pt x="136525" y="0"/>
                  </a:lnTo>
                  <a:cubicBezTo>
                    <a:pt x="148696" y="80434"/>
                    <a:pt x="148961" y="129910"/>
                    <a:pt x="165894" y="186531"/>
                  </a:cubicBezTo>
                  <a:lnTo>
                    <a:pt x="88900" y="359568"/>
                  </a:lnTo>
                  <a:lnTo>
                    <a:pt x="162719" y="193674"/>
                  </a:lnTo>
                  <a:cubicBezTo>
                    <a:pt x="185737" y="268816"/>
                    <a:pt x="213519" y="284426"/>
                    <a:pt x="234156" y="333374"/>
                  </a:cubicBezTo>
                  <a:lnTo>
                    <a:pt x="85725" y="531018"/>
                  </a:ln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475831" y="3644898"/>
              <a:ext cx="297656" cy="704849"/>
            </a:xfrm>
            <a:custGeom>
              <a:avLst/>
              <a:gdLst>
                <a:gd name="connsiteX0" fmla="*/ 234950 w 314325"/>
                <a:gd name="connsiteY0" fmla="*/ 685800 h 685800"/>
                <a:gd name="connsiteX1" fmla="*/ 184150 w 314325"/>
                <a:gd name="connsiteY1" fmla="*/ 155575 h 685800"/>
                <a:gd name="connsiteX2" fmla="*/ 314325 w 314325"/>
                <a:gd name="connsiteY2" fmla="*/ 107950 h 685800"/>
                <a:gd name="connsiteX3" fmla="*/ 53975 w 314325"/>
                <a:gd name="connsiteY3" fmla="*/ 180975 h 685800"/>
                <a:gd name="connsiteX4" fmla="*/ 155575 w 314325"/>
                <a:gd name="connsiteY4" fmla="*/ 161925 h 685800"/>
                <a:gd name="connsiteX5" fmla="*/ 0 w 314325"/>
                <a:gd name="connsiteY5" fmla="*/ 0 h 685800"/>
                <a:gd name="connsiteX0" fmla="*/ 242094 w 314325"/>
                <a:gd name="connsiteY0" fmla="*/ 709612 h 709612"/>
                <a:gd name="connsiteX1" fmla="*/ 184150 w 314325"/>
                <a:gd name="connsiteY1" fmla="*/ 155575 h 709612"/>
                <a:gd name="connsiteX2" fmla="*/ 314325 w 314325"/>
                <a:gd name="connsiteY2" fmla="*/ 107950 h 709612"/>
                <a:gd name="connsiteX3" fmla="*/ 53975 w 314325"/>
                <a:gd name="connsiteY3" fmla="*/ 180975 h 709612"/>
                <a:gd name="connsiteX4" fmla="*/ 155575 w 314325"/>
                <a:gd name="connsiteY4" fmla="*/ 161925 h 709612"/>
                <a:gd name="connsiteX5" fmla="*/ 0 w 314325"/>
                <a:gd name="connsiteY5" fmla="*/ 0 h 709612"/>
                <a:gd name="connsiteX0" fmla="*/ 242094 w 314325"/>
                <a:gd name="connsiteY0" fmla="*/ 709612 h 709612"/>
                <a:gd name="connsiteX1" fmla="*/ 184150 w 314325"/>
                <a:gd name="connsiteY1" fmla="*/ 155575 h 709612"/>
                <a:gd name="connsiteX2" fmla="*/ 314325 w 314325"/>
                <a:gd name="connsiteY2" fmla="*/ 107950 h 709612"/>
                <a:gd name="connsiteX3" fmla="*/ 53975 w 314325"/>
                <a:gd name="connsiteY3" fmla="*/ 180975 h 709612"/>
                <a:gd name="connsiteX4" fmla="*/ 169862 w 314325"/>
                <a:gd name="connsiteY4" fmla="*/ 152400 h 709612"/>
                <a:gd name="connsiteX5" fmla="*/ 0 w 314325"/>
                <a:gd name="connsiteY5" fmla="*/ 0 h 709612"/>
                <a:gd name="connsiteX0" fmla="*/ 242094 w 314325"/>
                <a:gd name="connsiteY0" fmla="*/ 709612 h 709612"/>
                <a:gd name="connsiteX1" fmla="*/ 184150 w 314325"/>
                <a:gd name="connsiteY1" fmla="*/ 155575 h 709612"/>
                <a:gd name="connsiteX2" fmla="*/ 314325 w 314325"/>
                <a:gd name="connsiteY2" fmla="*/ 107950 h 709612"/>
                <a:gd name="connsiteX3" fmla="*/ 53975 w 314325"/>
                <a:gd name="connsiteY3" fmla="*/ 180975 h 709612"/>
                <a:gd name="connsiteX4" fmla="*/ 169862 w 314325"/>
                <a:gd name="connsiteY4" fmla="*/ 152400 h 709612"/>
                <a:gd name="connsiteX5" fmla="*/ 0 w 314325"/>
                <a:gd name="connsiteY5" fmla="*/ 0 h 709612"/>
                <a:gd name="connsiteX0" fmla="*/ 225425 w 297656"/>
                <a:gd name="connsiteY0" fmla="*/ 704849 h 704849"/>
                <a:gd name="connsiteX1" fmla="*/ 167481 w 297656"/>
                <a:gd name="connsiteY1" fmla="*/ 150812 h 704849"/>
                <a:gd name="connsiteX2" fmla="*/ 297656 w 297656"/>
                <a:gd name="connsiteY2" fmla="*/ 103187 h 704849"/>
                <a:gd name="connsiteX3" fmla="*/ 37306 w 297656"/>
                <a:gd name="connsiteY3" fmla="*/ 176212 h 704849"/>
                <a:gd name="connsiteX4" fmla="*/ 153193 w 297656"/>
                <a:gd name="connsiteY4" fmla="*/ 147637 h 704849"/>
                <a:gd name="connsiteX5" fmla="*/ 0 w 297656"/>
                <a:gd name="connsiteY5" fmla="*/ 0 h 704849"/>
                <a:gd name="connsiteX0" fmla="*/ 225425 w 297656"/>
                <a:gd name="connsiteY0" fmla="*/ 704849 h 704849"/>
                <a:gd name="connsiteX1" fmla="*/ 167481 w 297656"/>
                <a:gd name="connsiteY1" fmla="*/ 150812 h 704849"/>
                <a:gd name="connsiteX2" fmla="*/ 297656 w 297656"/>
                <a:gd name="connsiteY2" fmla="*/ 103187 h 704849"/>
                <a:gd name="connsiteX3" fmla="*/ 37306 w 297656"/>
                <a:gd name="connsiteY3" fmla="*/ 176212 h 704849"/>
                <a:gd name="connsiteX4" fmla="*/ 153193 w 297656"/>
                <a:gd name="connsiteY4" fmla="*/ 147637 h 704849"/>
                <a:gd name="connsiteX5" fmla="*/ 0 w 297656"/>
                <a:gd name="connsiteY5" fmla="*/ 0 h 704849"/>
                <a:gd name="connsiteX0" fmla="*/ 225425 w 297656"/>
                <a:gd name="connsiteY0" fmla="*/ 704849 h 704849"/>
                <a:gd name="connsiteX1" fmla="*/ 167481 w 297656"/>
                <a:gd name="connsiteY1" fmla="*/ 143668 h 704849"/>
                <a:gd name="connsiteX2" fmla="*/ 297656 w 297656"/>
                <a:gd name="connsiteY2" fmla="*/ 103187 h 704849"/>
                <a:gd name="connsiteX3" fmla="*/ 37306 w 297656"/>
                <a:gd name="connsiteY3" fmla="*/ 176212 h 704849"/>
                <a:gd name="connsiteX4" fmla="*/ 153193 w 297656"/>
                <a:gd name="connsiteY4" fmla="*/ 147637 h 704849"/>
                <a:gd name="connsiteX5" fmla="*/ 0 w 297656"/>
                <a:gd name="connsiteY5" fmla="*/ 0 h 70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56" h="704849">
                  <a:moveTo>
                    <a:pt x="225425" y="704849"/>
                  </a:moveTo>
                  <a:lnTo>
                    <a:pt x="167481" y="143668"/>
                  </a:lnTo>
                  <a:lnTo>
                    <a:pt x="297656" y="103187"/>
                  </a:lnTo>
                  <a:lnTo>
                    <a:pt x="37306" y="176212"/>
                  </a:lnTo>
                  <a:lnTo>
                    <a:pt x="153193" y="147637"/>
                  </a:lnTo>
                  <a:cubicBezTo>
                    <a:pt x="91809" y="113506"/>
                    <a:pt x="37571" y="55562"/>
                    <a:pt x="0" y="0"/>
                  </a:cubicBez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3209926" y="3827459"/>
              <a:ext cx="332582" cy="479425"/>
            </a:xfrm>
            <a:custGeom>
              <a:avLst/>
              <a:gdLst>
                <a:gd name="connsiteX0" fmla="*/ 320675 w 320675"/>
                <a:gd name="connsiteY0" fmla="*/ 403225 h 403225"/>
                <a:gd name="connsiteX1" fmla="*/ 177800 w 320675"/>
                <a:gd name="connsiteY1" fmla="*/ 0 h 403225"/>
                <a:gd name="connsiteX2" fmla="*/ 0 w 320675"/>
                <a:gd name="connsiteY2" fmla="*/ 146050 h 403225"/>
                <a:gd name="connsiteX3" fmla="*/ 184150 w 320675"/>
                <a:gd name="connsiteY3" fmla="*/ 0 h 403225"/>
                <a:gd name="connsiteX4" fmla="*/ 215900 w 320675"/>
                <a:gd name="connsiteY4" fmla="*/ 120650 h 403225"/>
                <a:gd name="connsiteX5" fmla="*/ 41275 w 320675"/>
                <a:gd name="connsiteY5" fmla="*/ 228600 h 403225"/>
                <a:gd name="connsiteX6" fmla="*/ 212725 w 320675"/>
                <a:gd name="connsiteY6" fmla="*/ 123825 h 403225"/>
                <a:gd name="connsiteX7" fmla="*/ 266700 w 320675"/>
                <a:gd name="connsiteY7" fmla="*/ 247650 h 403225"/>
                <a:gd name="connsiteX8" fmla="*/ 28575 w 320675"/>
                <a:gd name="connsiteY8" fmla="*/ 336550 h 403225"/>
                <a:gd name="connsiteX0" fmla="*/ 332582 w 332582"/>
                <a:gd name="connsiteY0" fmla="*/ 441325 h 441325"/>
                <a:gd name="connsiteX1" fmla="*/ 177800 w 332582"/>
                <a:gd name="connsiteY1" fmla="*/ 0 h 441325"/>
                <a:gd name="connsiteX2" fmla="*/ 0 w 332582"/>
                <a:gd name="connsiteY2" fmla="*/ 146050 h 441325"/>
                <a:gd name="connsiteX3" fmla="*/ 184150 w 332582"/>
                <a:gd name="connsiteY3" fmla="*/ 0 h 441325"/>
                <a:gd name="connsiteX4" fmla="*/ 215900 w 332582"/>
                <a:gd name="connsiteY4" fmla="*/ 120650 h 441325"/>
                <a:gd name="connsiteX5" fmla="*/ 41275 w 332582"/>
                <a:gd name="connsiteY5" fmla="*/ 228600 h 441325"/>
                <a:gd name="connsiteX6" fmla="*/ 212725 w 332582"/>
                <a:gd name="connsiteY6" fmla="*/ 123825 h 441325"/>
                <a:gd name="connsiteX7" fmla="*/ 266700 w 332582"/>
                <a:gd name="connsiteY7" fmla="*/ 247650 h 441325"/>
                <a:gd name="connsiteX8" fmla="*/ 28575 w 332582"/>
                <a:gd name="connsiteY8" fmla="*/ 336550 h 441325"/>
                <a:gd name="connsiteX0" fmla="*/ 332582 w 332582"/>
                <a:gd name="connsiteY0" fmla="*/ 441325 h 441325"/>
                <a:gd name="connsiteX1" fmla="*/ 177800 w 332582"/>
                <a:gd name="connsiteY1" fmla="*/ 0 h 441325"/>
                <a:gd name="connsiteX2" fmla="*/ 0 w 332582"/>
                <a:gd name="connsiteY2" fmla="*/ 146050 h 441325"/>
                <a:gd name="connsiteX3" fmla="*/ 136525 w 332582"/>
                <a:gd name="connsiteY3" fmla="*/ 4763 h 441325"/>
                <a:gd name="connsiteX4" fmla="*/ 215900 w 332582"/>
                <a:gd name="connsiteY4" fmla="*/ 120650 h 441325"/>
                <a:gd name="connsiteX5" fmla="*/ 41275 w 332582"/>
                <a:gd name="connsiteY5" fmla="*/ 228600 h 441325"/>
                <a:gd name="connsiteX6" fmla="*/ 212725 w 332582"/>
                <a:gd name="connsiteY6" fmla="*/ 123825 h 441325"/>
                <a:gd name="connsiteX7" fmla="*/ 266700 w 332582"/>
                <a:gd name="connsiteY7" fmla="*/ 247650 h 441325"/>
                <a:gd name="connsiteX8" fmla="*/ 28575 w 332582"/>
                <a:gd name="connsiteY8" fmla="*/ 336550 h 441325"/>
                <a:gd name="connsiteX0" fmla="*/ 332582 w 332582"/>
                <a:gd name="connsiteY0" fmla="*/ 474662 h 474662"/>
                <a:gd name="connsiteX1" fmla="*/ 206375 w 332582"/>
                <a:gd name="connsiteY1" fmla="*/ 0 h 474662"/>
                <a:gd name="connsiteX2" fmla="*/ 0 w 332582"/>
                <a:gd name="connsiteY2" fmla="*/ 179387 h 474662"/>
                <a:gd name="connsiteX3" fmla="*/ 136525 w 332582"/>
                <a:gd name="connsiteY3" fmla="*/ 38100 h 474662"/>
                <a:gd name="connsiteX4" fmla="*/ 215900 w 332582"/>
                <a:gd name="connsiteY4" fmla="*/ 153987 h 474662"/>
                <a:gd name="connsiteX5" fmla="*/ 41275 w 332582"/>
                <a:gd name="connsiteY5" fmla="*/ 261937 h 474662"/>
                <a:gd name="connsiteX6" fmla="*/ 212725 w 332582"/>
                <a:gd name="connsiteY6" fmla="*/ 157162 h 474662"/>
                <a:gd name="connsiteX7" fmla="*/ 266700 w 332582"/>
                <a:gd name="connsiteY7" fmla="*/ 280987 h 474662"/>
                <a:gd name="connsiteX8" fmla="*/ 28575 w 332582"/>
                <a:gd name="connsiteY8" fmla="*/ 369887 h 474662"/>
                <a:gd name="connsiteX0" fmla="*/ 332582 w 332582"/>
                <a:gd name="connsiteY0" fmla="*/ 474662 h 474662"/>
                <a:gd name="connsiteX1" fmla="*/ 206375 w 332582"/>
                <a:gd name="connsiteY1" fmla="*/ 0 h 474662"/>
                <a:gd name="connsiteX2" fmla="*/ 0 w 332582"/>
                <a:gd name="connsiteY2" fmla="*/ 179387 h 474662"/>
                <a:gd name="connsiteX3" fmla="*/ 136525 w 332582"/>
                <a:gd name="connsiteY3" fmla="*/ 38100 h 474662"/>
                <a:gd name="connsiteX4" fmla="*/ 215900 w 332582"/>
                <a:gd name="connsiteY4" fmla="*/ 153987 h 474662"/>
                <a:gd name="connsiteX5" fmla="*/ 41275 w 332582"/>
                <a:gd name="connsiteY5" fmla="*/ 261937 h 474662"/>
                <a:gd name="connsiteX6" fmla="*/ 212725 w 332582"/>
                <a:gd name="connsiteY6" fmla="*/ 157162 h 474662"/>
                <a:gd name="connsiteX7" fmla="*/ 266700 w 332582"/>
                <a:gd name="connsiteY7" fmla="*/ 280987 h 474662"/>
                <a:gd name="connsiteX8" fmla="*/ 28575 w 332582"/>
                <a:gd name="connsiteY8" fmla="*/ 369887 h 474662"/>
                <a:gd name="connsiteX0" fmla="*/ 332582 w 332582"/>
                <a:gd name="connsiteY0" fmla="*/ 474662 h 474662"/>
                <a:gd name="connsiteX1" fmla="*/ 194469 w 332582"/>
                <a:gd name="connsiteY1" fmla="*/ 0 h 474662"/>
                <a:gd name="connsiteX2" fmla="*/ 0 w 332582"/>
                <a:gd name="connsiteY2" fmla="*/ 179387 h 474662"/>
                <a:gd name="connsiteX3" fmla="*/ 136525 w 332582"/>
                <a:gd name="connsiteY3" fmla="*/ 38100 h 474662"/>
                <a:gd name="connsiteX4" fmla="*/ 215900 w 332582"/>
                <a:gd name="connsiteY4" fmla="*/ 153987 h 474662"/>
                <a:gd name="connsiteX5" fmla="*/ 41275 w 332582"/>
                <a:gd name="connsiteY5" fmla="*/ 261937 h 474662"/>
                <a:gd name="connsiteX6" fmla="*/ 212725 w 332582"/>
                <a:gd name="connsiteY6" fmla="*/ 157162 h 474662"/>
                <a:gd name="connsiteX7" fmla="*/ 266700 w 332582"/>
                <a:gd name="connsiteY7" fmla="*/ 280987 h 474662"/>
                <a:gd name="connsiteX8" fmla="*/ 28575 w 332582"/>
                <a:gd name="connsiteY8" fmla="*/ 369887 h 474662"/>
                <a:gd name="connsiteX0" fmla="*/ 332582 w 332582"/>
                <a:gd name="connsiteY0" fmla="*/ 479425 h 479425"/>
                <a:gd name="connsiteX1" fmla="*/ 194469 w 332582"/>
                <a:gd name="connsiteY1" fmla="*/ 4763 h 479425"/>
                <a:gd name="connsiteX2" fmla="*/ 0 w 332582"/>
                <a:gd name="connsiteY2" fmla="*/ 184150 h 479425"/>
                <a:gd name="connsiteX3" fmla="*/ 191294 w 332582"/>
                <a:gd name="connsiteY3" fmla="*/ 0 h 479425"/>
                <a:gd name="connsiteX4" fmla="*/ 215900 w 332582"/>
                <a:gd name="connsiteY4" fmla="*/ 158750 h 479425"/>
                <a:gd name="connsiteX5" fmla="*/ 41275 w 332582"/>
                <a:gd name="connsiteY5" fmla="*/ 266700 h 479425"/>
                <a:gd name="connsiteX6" fmla="*/ 212725 w 332582"/>
                <a:gd name="connsiteY6" fmla="*/ 161925 h 479425"/>
                <a:gd name="connsiteX7" fmla="*/ 266700 w 332582"/>
                <a:gd name="connsiteY7" fmla="*/ 285750 h 479425"/>
                <a:gd name="connsiteX8" fmla="*/ 28575 w 332582"/>
                <a:gd name="connsiteY8" fmla="*/ 374650 h 479425"/>
                <a:gd name="connsiteX0" fmla="*/ 332582 w 332582"/>
                <a:gd name="connsiteY0" fmla="*/ 479425 h 479425"/>
                <a:gd name="connsiteX1" fmla="*/ 194469 w 332582"/>
                <a:gd name="connsiteY1" fmla="*/ 4763 h 479425"/>
                <a:gd name="connsiteX2" fmla="*/ 0 w 332582"/>
                <a:gd name="connsiteY2" fmla="*/ 184150 h 479425"/>
                <a:gd name="connsiteX3" fmla="*/ 191294 w 332582"/>
                <a:gd name="connsiteY3" fmla="*/ 0 h 479425"/>
                <a:gd name="connsiteX4" fmla="*/ 215900 w 332582"/>
                <a:gd name="connsiteY4" fmla="*/ 158750 h 479425"/>
                <a:gd name="connsiteX5" fmla="*/ 41275 w 332582"/>
                <a:gd name="connsiteY5" fmla="*/ 266700 h 479425"/>
                <a:gd name="connsiteX6" fmla="*/ 212725 w 332582"/>
                <a:gd name="connsiteY6" fmla="*/ 161925 h 479425"/>
                <a:gd name="connsiteX7" fmla="*/ 266700 w 332582"/>
                <a:gd name="connsiteY7" fmla="*/ 285750 h 479425"/>
                <a:gd name="connsiteX8" fmla="*/ 59531 w 332582"/>
                <a:gd name="connsiteY8" fmla="*/ 372269 h 479425"/>
                <a:gd name="connsiteX0" fmla="*/ 332582 w 332582"/>
                <a:gd name="connsiteY0" fmla="*/ 479425 h 479425"/>
                <a:gd name="connsiteX1" fmla="*/ 194469 w 332582"/>
                <a:gd name="connsiteY1" fmla="*/ 4763 h 479425"/>
                <a:gd name="connsiteX2" fmla="*/ 0 w 332582"/>
                <a:gd name="connsiteY2" fmla="*/ 184150 h 479425"/>
                <a:gd name="connsiteX3" fmla="*/ 191294 w 332582"/>
                <a:gd name="connsiteY3" fmla="*/ 0 h 479425"/>
                <a:gd name="connsiteX4" fmla="*/ 215900 w 332582"/>
                <a:gd name="connsiteY4" fmla="*/ 158750 h 479425"/>
                <a:gd name="connsiteX5" fmla="*/ 41275 w 332582"/>
                <a:gd name="connsiteY5" fmla="*/ 266700 h 479425"/>
                <a:gd name="connsiteX6" fmla="*/ 212725 w 332582"/>
                <a:gd name="connsiteY6" fmla="*/ 161925 h 479425"/>
                <a:gd name="connsiteX7" fmla="*/ 266700 w 332582"/>
                <a:gd name="connsiteY7" fmla="*/ 285750 h 479425"/>
                <a:gd name="connsiteX8" fmla="*/ 38100 w 332582"/>
                <a:gd name="connsiteY8" fmla="*/ 369888 h 479425"/>
                <a:gd name="connsiteX0" fmla="*/ 332582 w 332582"/>
                <a:gd name="connsiteY0" fmla="*/ 479425 h 479425"/>
                <a:gd name="connsiteX1" fmla="*/ 194469 w 332582"/>
                <a:gd name="connsiteY1" fmla="*/ 4763 h 479425"/>
                <a:gd name="connsiteX2" fmla="*/ 0 w 332582"/>
                <a:gd name="connsiteY2" fmla="*/ 184150 h 479425"/>
                <a:gd name="connsiteX3" fmla="*/ 191294 w 332582"/>
                <a:gd name="connsiteY3" fmla="*/ 0 h 479425"/>
                <a:gd name="connsiteX4" fmla="*/ 215900 w 332582"/>
                <a:gd name="connsiteY4" fmla="*/ 158750 h 479425"/>
                <a:gd name="connsiteX5" fmla="*/ 41275 w 332582"/>
                <a:gd name="connsiteY5" fmla="*/ 266700 h 479425"/>
                <a:gd name="connsiteX6" fmla="*/ 212725 w 332582"/>
                <a:gd name="connsiteY6" fmla="*/ 161925 h 479425"/>
                <a:gd name="connsiteX7" fmla="*/ 266700 w 332582"/>
                <a:gd name="connsiteY7" fmla="*/ 285750 h 479425"/>
                <a:gd name="connsiteX8" fmla="*/ 38100 w 332582"/>
                <a:gd name="connsiteY8" fmla="*/ 369888 h 479425"/>
                <a:gd name="connsiteX0" fmla="*/ 332582 w 332582"/>
                <a:gd name="connsiteY0" fmla="*/ 479425 h 479425"/>
                <a:gd name="connsiteX1" fmla="*/ 194469 w 332582"/>
                <a:gd name="connsiteY1" fmla="*/ 4763 h 479425"/>
                <a:gd name="connsiteX2" fmla="*/ 0 w 332582"/>
                <a:gd name="connsiteY2" fmla="*/ 184150 h 479425"/>
                <a:gd name="connsiteX3" fmla="*/ 191294 w 332582"/>
                <a:gd name="connsiteY3" fmla="*/ 0 h 479425"/>
                <a:gd name="connsiteX4" fmla="*/ 215900 w 332582"/>
                <a:gd name="connsiteY4" fmla="*/ 158750 h 479425"/>
                <a:gd name="connsiteX5" fmla="*/ 41275 w 332582"/>
                <a:gd name="connsiteY5" fmla="*/ 266700 h 479425"/>
                <a:gd name="connsiteX6" fmla="*/ 212725 w 332582"/>
                <a:gd name="connsiteY6" fmla="*/ 161925 h 479425"/>
                <a:gd name="connsiteX7" fmla="*/ 252413 w 332582"/>
                <a:gd name="connsiteY7" fmla="*/ 259556 h 479425"/>
                <a:gd name="connsiteX8" fmla="*/ 38100 w 332582"/>
                <a:gd name="connsiteY8" fmla="*/ 369888 h 479425"/>
                <a:gd name="connsiteX0" fmla="*/ 332582 w 332582"/>
                <a:gd name="connsiteY0" fmla="*/ 479425 h 479425"/>
                <a:gd name="connsiteX1" fmla="*/ 194469 w 332582"/>
                <a:gd name="connsiteY1" fmla="*/ 4763 h 479425"/>
                <a:gd name="connsiteX2" fmla="*/ 0 w 332582"/>
                <a:gd name="connsiteY2" fmla="*/ 184150 h 479425"/>
                <a:gd name="connsiteX3" fmla="*/ 191294 w 332582"/>
                <a:gd name="connsiteY3" fmla="*/ 0 h 479425"/>
                <a:gd name="connsiteX4" fmla="*/ 215900 w 332582"/>
                <a:gd name="connsiteY4" fmla="*/ 158750 h 479425"/>
                <a:gd name="connsiteX5" fmla="*/ 41275 w 332582"/>
                <a:gd name="connsiteY5" fmla="*/ 266700 h 479425"/>
                <a:gd name="connsiteX6" fmla="*/ 212725 w 332582"/>
                <a:gd name="connsiteY6" fmla="*/ 161925 h 479425"/>
                <a:gd name="connsiteX7" fmla="*/ 252413 w 332582"/>
                <a:gd name="connsiteY7" fmla="*/ 259556 h 479425"/>
                <a:gd name="connsiteX8" fmla="*/ 38100 w 332582"/>
                <a:gd name="connsiteY8" fmla="*/ 369888 h 47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82" h="479425">
                  <a:moveTo>
                    <a:pt x="332582" y="479425"/>
                  </a:moveTo>
                  <a:cubicBezTo>
                    <a:pt x="290513" y="321204"/>
                    <a:pt x="227013" y="236803"/>
                    <a:pt x="194469" y="4763"/>
                  </a:cubicBezTo>
                  <a:lnTo>
                    <a:pt x="0" y="184150"/>
                  </a:lnTo>
                  <a:lnTo>
                    <a:pt x="191294" y="0"/>
                  </a:lnTo>
                  <a:lnTo>
                    <a:pt x="215900" y="158750"/>
                  </a:lnTo>
                  <a:lnTo>
                    <a:pt x="41275" y="266700"/>
                  </a:lnTo>
                  <a:lnTo>
                    <a:pt x="212725" y="161925"/>
                  </a:lnTo>
                  <a:lnTo>
                    <a:pt x="252413" y="259556"/>
                  </a:lnTo>
                  <a:cubicBezTo>
                    <a:pt x="183357" y="311415"/>
                    <a:pt x="97631" y="368035"/>
                    <a:pt x="38100" y="369888"/>
                  </a:cubicBezTo>
                </a:path>
              </a:pathLst>
            </a:custGeom>
            <a:noFill/>
            <a:ln w="31750" cap="rnd">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
            <a:ext cx="9144000" cy="685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B115E022-8217-4243-A0BD-2EFB184B5DFB}"/>
              </a:ext>
            </a:extLst>
          </p:cNvPr>
          <p:cNvSpPr>
            <a:spLocks noGrp="1"/>
          </p:cNvSpPr>
          <p:nvPr>
            <p:ph type="body" sz="quarter" idx="10"/>
          </p:nvPr>
        </p:nvSpPr>
        <p:spPr/>
        <p:txBody>
          <a:bodyPr/>
          <a:lstStyle/>
          <a:p>
            <a:r>
              <a:rPr lang="en-US"/>
              <a:t>Jasper seal of “</a:t>
            </a:r>
            <a:r>
              <a:rPr lang="en-US" err="1"/>
              <a:t>Miqneyaw</a:t>
            </a:r>
            <a:r>
              <a:rPr lang="en-US"/>
              <a:t> Servant of YHWH,” early 8th century BC</a:t>
            </a:r>
          </a:p>
        </p:txBody>
      </p:sp>
      <p:sp>
        <p:nvSpPr>
          <p:cNvPr id="3" name="Text Placeholder 2">
            <a:extLst>
              <a:ext uri="{FF2B5EF4-FFF2-40B4-BE49-F238E27FC236}">
                <a16:creationId xmlns:a16="http://schemas.microsoft.com/office/drawing/2014/main" id="{9EEE00B1-D407-408C-9F8B-8DDFE7F47EAA}"/>
              </a:ext>
            </a:extLst>
          </p:cNvPr>
          <p:cNvSpPr>
            <a:spLocks noGrp="1"/>
          </p:cNvSpPr>
          <p:nvPr>
            <p:ph type="body" sz="quarter" idx="12"/>
          </p:nvPr>
        </p:nvSpPr>
        <p:spPr/>
        <p:txBody>
          <a:bodyPr/>
          <a:lstStyle/>
          <a:p>
            <a:r>
              <a:rPr lang="en-US"/>
              <a:t>3:26</a:t>
            </a:r>
          </a:p>
        </p:txBody>
      </p:sp>
      <p:sp>
        <p:nvSpPr>
          <p:cNvPr id="4" name="Title 3">
            <a:extLst>
              <a:ext uri="{FF2B5EF4-FFF2-40B4-BE49-F238E27FC236}">
                <a16:creationId xmlns:a16="http://schemas.microsoft.com/office/drawing/2014/main" id="{B0B15A18-6DC3-49AA-8F84-FEF21BDA9523}"/>
              </a:ext>
            </a:extLst>
          </p:cNvPr>
          <p:cNvSpPr>
            <a:spLocks noGrp="1"/>
          </p:cNvSpPr>
          <p:nvPr>
            <p:ph type="title"/>
          </p:nvPr>
        </p:nvSpPr>
        <p:spPr/>
        <p:txBody>
          <a:bodyPr/>
          <a:lstStyle/>
          <a:p>
            <a:r>
              <a:rPr lang="en-US"/>
              <a:t>You servants of the Most High God, come out and come here!</a:t>
            </a:r>
          </a:p>
        </p:txBody>
      </p:sp>
    </p:spTree>
    <p:extLst>
      <p:ext uri="{BB962C8B-B14F-4D97-AF65-F5344CB8AC3E}">
        <p14:creationId xmlns:p14="http://schemas.microsoft.com/office/powerpoint/2010/main" val="4859286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5F7857-AD63-4C4E-9AF3-5815DA44C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430"/>
            <a:ext cx="9144000" cy="6073140"/>
          </a:xfrm>
          <a:prstGeom prst="rect">
            <a:avLst/>
          </a:prstGeom>
        </p:spPr>
      </p:pic>
      <p:sp>
        <p:nvSpPr>
          <p:cNvPr id="2" name="Text Placeholder 1">
            <a:extLst>
              <a:ext uri="{FF2B5EF4-FFF2-40B4-BE49-F238E27FC236}">
                <a16:creationId xmlns:a16="http://schemas.microsoft.com/office/drawing/2014/main" id="{94E07E8C-DFB5-4EA2-A494-9781CB9EC8BA}"/>
              </a:ext>
            </a:extLst>
          </p:cNvPr>
          <p:cNvSpPr>
            <a:spLocks noGrp="1"/>
          </p:cNvSpPr>
          <p:nvPr>
            <p:ph type="body" sz="quarter" idx="10"/>
          </p:nvPr>
        </p:nvSpPr>
        <p:spPr/>
        <p:txBody>
          <a:bodyPr/>
          <a:lstStyle/>
          <a:p>
            <a:r>
              <a:rPr lang="en-US"/>
              <a:t>Fresco blackened with soot, from the Palatial Mansion in Jerusalem, AD 70</a:t>
            </a:r>
          </a:p>
        </p:txBody>
      </p:sp>
      <p:sp>
        <p:nvSpPr>
          <p:cNvPr id="3" name="Text Placeholder 2">
            <a:extLst>
              <a:ext uri="{FF2B5EF4-FFF2-40B4-BE49-F238E27FC236}">
                <a16:creationId xmlns:a16="http://schemas.microsoft.com/office/drawing/2014/main" id="{334818FF-344E-47B9-8E6A-28AF5AD8CEFC}"/>
              </a:ext>
            </a:extLst>
          </p:cNvPr>
          <p:cNvSpPr>
            <a:spLocks noGrp="1"/>
          </p:cNvSpPr>
          <p:nvPr>
            <p:ph type="body" sz="quarter" idx="12"/>
          </p:nvPr>
        </p:nvSpPr>
        <p:spPr/>
        <p:txBody>
          <a:bodyPr/>
          <a:lstStyle/>
          <a:p>
            <a:r>
              <a:rPr lang="en-US"/>
              <a:t>3:27</a:t>
            </a:r>
          </a:p>
        </p:txBody>
      </p:sp>
      <p:sp>
        <p:nvSpPr>
          <p:cNvPr id="4" name="Title 3">
            <a:extLst>
              <a:ext uri="{FF2B5EF4-FFF2-40B4-BE49-F238E27FC236}">
                <a16:creationId xmlns:a16="http://schemas.microsoft.com/office/drawing/2014/main" id="{A6E09588-4D70-4271-9838-A50BA656A637}"/>
              </a:ext>
            </a:extLst>
          </p:cNvPr>
          <p:cNvSpPr>
            <a:spLocks noGrp="1"/>
          </p:cNvSpPr>
          <p:nvPr>
            <p:ph type="title"/>
          </p:nvPr>
        </p:nvSpPr>
        <p:spPr/>
        <p:txBody>
          <a:bodyPr/>
          <a:lstStyle/>
          <a:p>
            <a:r>
              <a:rPr lang="en-US"/>
              <a:t>The smell of fire had not passed onto them</a:t>
            </a:r>
          </a:p>
        </p:txBody>
      </p:sp>
    </p:spTree>
    <p:extLst>
      <p:ext uri="{BB962C8B-B14F-4D97-AF65-F5344CB8AC3E}">
        <p14:creationId xmlns:p14="http://schemas.microsoft.com/office/powerpoint/2010/main" val="22203363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4E5AB0-ADAE-40E9-BE63-7CA20DE15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2668"/>
            <a:ext cx="9144000" cy="5312664"/>
          </a:xfrm>
          <a:prstGeom prst="rect">
            <a:avLst/>
          </a:prstGeom>
        </p:spPr>
      </p:pic>
      <p:sp>
        <p:nvSpPr>
          <p:cNvPr id="2" name="Text Placeholder 1">
            <a:extLst>
              <a:ext uri="{FF2B5EF4-FFF2-40B4-BE49-F238E27FC236}">
                <a16:creationId xmlns:a16="http://schemas.microsoft.com/office/drawing/2014/main" id="{94E07E8C-DFB5-4EA2-A494-9781CB9EC8BA}"/>
              </a:ext>
            </a:extLst>
          </p:cNvPr>
          <p:cNvSpPr>
            <a:spLocks noGrp="1"/>
          </p:cNvSpPr>
          <p:nvPr>
            <p:ph type="body" sz="quarter" idx="10"/>
          </p:nvPr>
        </p:nvSpPr>
        <p:spPr/>
        <p:txBody>
          <a:bodyPr/>
          <a:lstStyle/>
          <a:p>
            <a:r>
              <a:rPr lang="en-US"/>
              <a:t>“Yahweh is God of the whole earth” inscribed in Hebrew, from Beth </a:t>
            </a:r>
            <a:r>
              <a:rPr lang="en-US" err="1"/>
              <a:t>Loya</a:t>
            </a:r>
            <a:r>
              <a:rPr lang="en-US"/>
              <a:t>, 6th century BC</a:t>
            </a:r>
          </a:p>
        </p:txBody>
      </p:sp>
      <p:sp>
        <p:nvSpPr>
          <p:cNvPr id="3" name="Text Placeholder 2">
            <a:extLst>
              <a:ext uri="{FF2B5EF4-FFF2-40B4-BE49-F238E27FC236}">
                <a16:creationId xmlns:a16="http://schemas.microsoft.com/office/drawing/2014/main" id="{334818FF-344E-47B9-8E6A-28AF5AD8CEFC}"/>
              </a:ext>
            </a:extLst>
          </p:cNvPr>
          <p:cNvSpPr>
            <a:spLocks noGrp="1"/>
          </p:cNvSpPr>
          <p:nvPr>
            <p:ph type="body" sz="quarter" idx="12"/>
          </p:nvPr>
        </p:nvSpPr>
        <p:spPr/>
        <p:txBody>
          <a:bodyPr/>
          <a:lstStyle/>
          <a:p>
            <a:r>
              <a:rPr lang="en-US"/>
              <a:t>3:28</a:t>
            </a:r>
          </a:p>
        </p:txBody>
      </p:sp>
      <p:sp>
        <p:nvSpPr>
          <p:cNvPr id="4" name="Title 3">
            <a:extLst>
              <a:ext uri="{FF2B5EF4-FFF2-40B4-BE49-F238E27FC236}">
                <a16:creationId xmlns:a16="http://schemas.microsoft.com/office/drawing/2014/main" id="{A6E09588-4D70-4271-9838-A50BA656A637}"/>
              </a:ext>
            </a:extLst>
          </p:cNvPr>
          <p:cNvSpPr>
            <a:spLocks noGrp="1"/>
          </p:cNvSpPr>
          <p:nvPr>
            <p:ph type="title"/>
          </p:nvPr>
        </p:nvSpPr>
        <p:spPr/>
        <p:txBody>
          <a:bodyPr/>
          <a:lstStyle/>
          <a:p>
            <a:r>
              <a:rPr lang="en-US"/>
              <a:t>So that they might not serve or worship any god but their own God</a:t>
            </a:r>
          </a:p>
        </p:txBody>
      </p:sp>
    </p:spTree>
    <p:extLst>
      <p:ext uri="{BB962C8B-B14F-4D97-AF65-F5344CB8AC3E}">
        <p14:creationId xmlns:p14="http://schemas.microsoft.com/office/powerpoint/2010/main" val="29722666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5E022-8217-4243-A0BD-2EFB184B5DFB}"/>
              </a:ext>
            </a:extLst>
          </p:cNvPr>
          <p:cNvSpPr>
            <a:spLocks noGrp="1"/>
          </p:cNvSpPr>
          <p:nvPr>
            <p:ph type="body" sz="quarter" idx="10"/>
          </p:nvPr>
        </p:nvSpPr>
        <p:spPr/>
        <p:txBody>
          <a:bodyPr/>
          <a:lstStyle/>
          <a:p>
            <a:r>
              <a:rPr lang="en-US" dirty="0"/>
              <a:t>The Cyrus Cylinder, from Babylon, circa 533 BC</a:t>
            </a:r>
          </a:p>
        </p:txBody>
      </p:sp>
      <p:sp>
        <p:nvSpPr>
          <p:cNvPr id="3" name="Text Placeholder 2">
            <a:extLst>
              <a:ext uri="{FF2B5EF4-FFF2-40B4-BE49-F238E27FC236}">
                <a16:creationId xmlns:a16="http://schemas.microsoft.com/office/drawing/2014/main" id="{9EEE00B1-D407-408C-9F8B-8DDFE7F47EAA}"/>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B0B15A18-6DC3-49AA-8F84-FEF21BDA9523}"/>
              </a:ext>
            </a:extLst>
          </p:cNvPr>
          <p:cNvSpPr>
            <a:spLocks noGrp="1"/>
          </p:cNvSpPr>
          <p:nvPr>
            <p:ph type="title"/>
          </p:nvPr>
        </p:nvSpPr>
        <p:spPr/>
        <p:txBody>
          <a:bodyPr/>
          <a:lstStyle/>
          <a:p>
            <a:r>
              <a:rPr lang="en-US"/>
              <a:t>Therefore I make a decree</a:t>
            </a:r>
          </a:p>
        </p:txBody>
      </p:sp>
      <p:pic>
        <p:nvPicPr>
          <p:cNvPr id="6" name="Picture 5">
            <a:extLst>
              <a:ext uri="{FF2B5EF4-FFF2-40B4-BE49-F238E27FC236}">
                <a16:creationId xmlns:a16="http://schemas.microsoft.com/office/drawing/2014/main" id="{F9EA906C-7EA0-4E30-B41F-F89554684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080"/>
            <a:ext cx="9144000" cy="4815840"/>
          </a:xfrm>
          <a:prstGeom prst="rect">
            <a:avLst/>
          </a:prstGeom>
        </p:spPr>
      </p:pic>
    </p:spTree>
    <p:extLst>
      <p:ext uri="{BB962C8B-B14F-4D97-AF65-F5344CB8AC3E}">
        <p14:creationId xmlns:p14="http://schemas.microsoft.com/office/powerpoint/2010/main" val="20189191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6B380C-C3B2-4BCF-B265-AF864FA67E43}"/>
              </a:ext>
            </a:extLst>
          </p:cNvPr>
          <p:cNvPicPr>
            <a:picLocks noChangeAspect="1"/>
          </p:cNvPicPr>
          <p:nvPr/>
        </p:nvPicPr>
        <p:blipFill rotWithShape="1">
          <a:blip r:embed="rId3">
            <a:extLst>
              <a:ext uri="{28A0092B-C50C-407E-A947-70E740481C1C}">
                <a14:useLocalDpi xmlns:a14="http://schemas.microsoft.com/office/drawing/2010/main" val="0"/>
              </a:ext>
            </a:extLst>
          </a:blip>
          <a:srcRect t="111"/>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B115E022-8217-4243-A0BD-2EFB184B5DFB}"/>
              </a:ext>
            </a:extLst>
          </p:cNvPr>
          <p:cNvSpPr>
            <a:spLocks noGrp="1"/>
          </p:cNvSpPr>
          <p:nvPr>
            <p:ph type="body" sz="quarter" idx="10"/>
          </p:nvPr>
        </p:nvSpPr>
        <p:spPr/>
        <p:txBody>
          <a:bodyPr/>
          <a:lstStyle/>
          <a:p>
            <a:r>
              <a:rPr lang="en-US"/>
              <a:t>Relief of Syrians bearing tribute to Assyria, from </a:t>
            </a:r>
            <a:r>
              <a:rPr lang="en-US" err="1"/>
              <a:t>Aslantas</a:t>
            </a:r>
            <a:r>
              <a:rPr lang="en-US"/>
              <a:t>, during the reign of Tiglath-</a:t>
            </a:r>
            <a:r>
              <a:rPr lang="en-US" err="1"/>
              <a:t>pileser</a:t>
            </a:r>
            <a:r>
              <a:rPr lang="en-US"/>
              <a:t> III</a:t>
            </a:r>
          </a:p>
        </p:txBody>
      </p:sp>
      <p:sp>
        <p:nvSpPr>
          <p:cNvPr id="3" name="Text Placeholder 2">
            <a:extLst>
              <a:ext uri="{FF2B5EF4-FFF2-40B4-BE49-F238E27FC236}">
                <a16:creationId xmlns:a16="http://schemas.microsoft.com/office/drawing/2014/main" id="{9EEE00B1-D407-408C-9F8B-8DDFE7F47EAA}"/>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B0B15A18-6DC3-49AA-8F84-FEF21BDA9523}"/>
              </a:ext>
            </a:extLst>
          </p:cNvPr>
          <p:cNvSpPr>
            <a:spLocks noGrp="1"/>
          </p:cNvSpPr>
          <p:nvPr>
            <p:ph type="title"/>
          </p:nvPr>
        </p:nvSpPr>
        <p:spPr/>
        <p:txBody>
          <a:bodyPr/>
          <a:lstStyle/>
          <a:p>
            <a:r>
              <a:rPr lang="en-US"/>
              <a:t>Therefore I make a decree, that any people, nation, or language</a:t>
            </a:r>
          </a:p>
        </p:txBody>
      </p:sp>
    </p:spTree>
    <p:extLst>
      <p:ext uri="{BB962C8B-B14F-4D97-AF65-F5344CB8AC3E}">
        <p14:creationId xmlns:p14="http://schemas.microsoft.com/office/powerpoint/2010/main" val="27837472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1EBAD4-4F1D-4DE4-9597-5783C6151A9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338328"/>
            <a:ext cx="9144000" cy="6181344"/>
          </a:xfrm>
          <a:prstGeom prst="rect">
            <a:avLst/>
          </a:prstGeom>
        </p:spPr>
      </p:pic>
      <p:sp>
        <p:nvSpPr>
          <p:cNvPr id="2" name="Text Placeholder 1">
            <a:extLst>
              <a:ext uri="{FF2B5EF4-FFF2-40B4-BE49-F238E27FC236}">
                <a16:creationId xmlns:a16="http://schemas.microsoft.com/office/drawing/2014/main" id="{E5D2D8D9-5626-4D27-B295-9A96A9CF8AB0}"/>
              </a:ext>
            </a:extLst>
          </p:cNvPr>
          <p:cNvSpPr>
            <a:spLocks noGrp="1"/>
          </p:cNvSpPr>
          <p:nvPr>
            <p:ph type="body" sz="quarter" idx="10"/>
          </p:nvPr>
        </p:nvSpPr>
        <p:spPr/>
        <p:txBody>
          <a:bodyPr/>
          <a:lstStyle/>
          <a:p>
            <a:r>
              <a:rPr lang="en-US"/>
              <a:t>“God, Creator of the earth,” inscribed in Hebrew, from Jerusalem, late 8th century BC</a:t>
            </a:r>
          </a:p>
        </p:txBody>
      </p:sp>
      <p:sp>
        <p:nvSpPr>
          <p:cNvPr id="3" name="Text Placeholder 2">
            <a:extLst>
              <a:ext uri="{FF2B5EF4-FFF2-40B4-BE49-F238E27FC236}">
                <a16:creationId xmlns:a16="http://schemas.microsoft.com/office/drawing/2014/main" id="{AFA91AB0-6B61-4D06-953F-5B4EB1B2A18B}"/>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E701D120-F77C-49B1-8A7D-6D0FE4448E04}"/>
              </a:ext>
            </a:extLst>
          </p:cNvPr>
          <p:cNvSpPr>
            <a:spLocks noGrp="1"/>
          </p:cNvSpPr>
          <p:nvPr>
            <p:ph type="title"/>
          </p:nvPr>
        </p:nvSpPr>
        <p:spPr/>
        <p:txBody>
          <a:bodyPr/>
          <a:lstStyle/>
          <a:p>
            <a:r>
              <a:rPr lang="en-US"/>
              <a:t>Any people . . . that speaks anything against the God of Shadrach, Meshach, and Abednego</a:t>
            </a:r>
          </a:p>
        </p:txBody>
      </p:sp>
    </p:spTree>
    <p:extLst>
      <p:ext uri="{BB962C8B-B14F-4D97-AF65-F5344CB8AC3E}">
        <p14:creationId xmlns:p14="http://schemas.microsoft.com/office/powerpoint/2010/main" val="3974248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53F77F-C874-4754-9E82-1A4758313FEA}"/>
              </a:ext>
            </a:extLst>
          </p:cNvPr>
          <p:cNvPicPr>
            <a:picLocks noChangeAspect="1"/>
          </p:cNvPicPr>
          <p:nvPr/>
        </p:nvPicPr>
        <p:blipFill rotWithShape="1">
          <a:blip r:embed="rId3">
            <a:extLst>
              <a:ext uri="{28A0092B-C50C-407E-A947-70E740481C1C}">
                <a14:useLocalDpi xmlns:a14="http://schemas.microsoft.com/office/drawing/2010/main" val="0"/>
              </a:ext>
            </a:extLst>
          </a:blip>
          <a:srcRect t="11687" b="13181"/>
          <a:stretch/>
        </p:blipFill>
        <p:spPr>
          <a:xfrm>
            <a:off x="1231153" y="0"/>
            <a:ext cx="6681695" cy="6858000"/>
          </a:xfrm>
          <a:prstGeom prst="rect">
            <a:avLst/>
          </a:prstGeom>
        </p:spPr>
      </p:pic>
      <p:sp>
        <p:nvSpPr>
          <p:cNvPr id="2" name="Text Placeholder 1">
            <a:extLst>
              <a:ext uri="{FF2B5EF4-FFF2-40B4-BE49-F238E27FC236}">
                <a16:creationId xmlns:a16="http://schemas.microsoft.com/office/drawing/2014/main" id="{71EB9930-6201-499C-B2F4-FAE037E33694}"/>
              </a:ext>
            </a:extLst>
          </p:cNvPr>
          <p:cNvSpPr>
            <a:spLocks noGrp="1"/>
          </p:cNvSpPr>
          <p:nvPr>
            <p:ph type="body" sz="quarter" idx="10"/>
          </p:nvPr>
        </p:nvSpPr>
        <p:spPr/>
        <p:txBody>
          <a:bodyPr/>
          <a:lstStyle/>
          <a:p>
            <a:r>
              <a:rPr lang="en-US"/>
              <a:t>Obelisks of Hatshepsut and Thutmose I with the fourth pylon at the </a:t>
            </a:r>
            <a:r>
              <a:rPr lang="en-US" err="1"/>
              <a:t>Karnak</a:t>
            </a:r>
            <a:r>
              <a:rPr lang="en-US"/>
              <a:t> Temple</a:t>
            </a:r>
          </a:p>
        </p:txBody>
      </p:sp>
      <p:sp>
        <p:nvSpPr>
          <p:cNvPr id="3" name="Text Placeholder 2">
            <a:extLst>
              <a:ext uri="{FF2B5EF4-FFF2-40B4-BE49-F238E27FC236}">
                <a16:creationId xmlns:a16="http://schemas.microsoft.com/office/drawing/2014/main" id="{2A093746-AC8E-40ED-A5D9-3541982E6333}"/>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FCC5880E-CD3B-4BB4-B145-FBB2BCA15EC1}"/>
              </a:ext>
            </a:extLst>
          </p:cNvPr>
          <p:cNvSpPr>
            <a:spLocks noGrp="1"/>
          </p:cNvSpPr>
          <p:nvPr>
            <p:ph type="title"/>
          </p:nvPr>
        </p:nvSpPr>
        <p:spPr/>
        <p:txBody>
          <a:bodyPr/>
          <a:lstStyle/>
          <a:p>
            <a:r>
              <a:rPr lang="en-US"/>
              <a:t>Its height was sixty cubits and its width six cubits</a:t>
            </a:r>
          </a:p>
        </p:txBody>
      </p:sp>
    </p:spTree>
    <p:extLst>
      <p:ext uri="{BB962C8B-B14F-4D97-AF65-F5344CB8AC3E}">
        <p14:creationId xmlns:p14="http://schemas.microsoft.com/office/powerpoint/2010/main" val="25142581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338328"/>
            <a:ext cx="9144000" cy="6181344"/>
            <a:chOff x="0" y="338328"/>
            <a:chExt cx="9144000" cy="6181344"/>
          </a:xfrm>
        </p:grpSpPr>
        <p:pic>
          <p:nvPicPr>
            <p:cNvPr id="17" name="Picture 16">
              <a:extLst>
                <a:ext uri="{FF2B5EF4-FFF2-40B4-BE49-F238E27FC236}">
                  <a16:creationId xmlns:a16="http://schemas.microsoft.com/office/drawing/2014/main" id="{521EBAD4-4F1D-4DE4-9597-5783C6151A9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338328"/>
              <a:ext cx="9144000" cy="6181344"/>
            </a:xfrm>
            <a:prstGeom prst="rect">
              <a:avLst/>
            </a:prstGeom>
          </p:spPr>
        </p:pic>
        <p:sp>
          <p:nvSpPr>
            <p:cNvPr id="18" name="Freeform 17"/>
            <p:cNvSpPr/>
            <p:nvPr/>
          </p:nvSpPr>
          <p:spPr>
            <a:xfrm>
              <a:off x="6766560" y="4555599"/>
              <a:ext cx="304988" cy="427880"/>
            </a:xfrm>
            <a:custGeom>
              <a:avLst/>
              <a:gdLst>
                <a:gd name="connsiteX0" fmla="*/ 106680 w 304800"/>
                <a:gd name="connsiteY0" fmla="*/ 426720 h 426720"/>
                <a:gd name="connsiteX1" fmla="*/ 137160 w 304800"/>
                <a:gd name="connsiteY1" fmla="*/ 91440 h 426720"/>
                <a:gd name="connsiteX2" fmla="*/ 0 w 304800"/>
                <a:gd name="connsiteY2" fmla="*/ 91440 h 426720"/>
                <a:gd name="connsiteX3" fmla="*/ 160020 w 304800"/>
                <a:gd name="connsiteY3" fmla="*/ 0 h 426720"/>
                <a:gd name="connsiteX4" fmla="*/ 304800 w 304800"/>
                <a:gd name="connsiteY4" fmla="*/ 114300 h 426720"/>
                <a:gd name="connsiteX5" fmla="*/ 137160 w 304800"/>
                <a:gd name="connsiteY5" fmla="*/ 213360 h 426720"/>
                <a:gd name="connsiteX0" fmla="*/ 106680 w 304800"/>
                <a:gd name="connsiteY0" fmla="*/ 427677 h 427677"/>
                <a:gd name="connsiteX1" fmla="*/ 137160 w 304800"/>
                <a:gd name="connsiteY1" fmla="*/ 92397 h 427677"/>
                <a:gd name="connsiteX2" fmla="*/ 0 w 304800"/>
                <a:gd name="connsiteY2" fmla="*/ 92397 h 427677"/>
                <a:gd name="connsiteX3" fmla="*/ 160020 w 304800"/>
                <a:gd name="connsiteY3" fmla="*/ 957 h 427677"/>
                <a:gd name="connsiteX4" fmla="*/ 304800 w 304800"/>
                <a:gd name="connsiteY4" fmla="*/ 115257 h 427677"/>
                <a:gd name="connsiteX5" fmla="*/ 137160 w 304800"/>
                <a:gd name="connsiteY5" fmla="*/ 214317 h 427677"/>
                <a:gd name="connsiteX0" fmla="*/ 106680 w 304800"/>
                <a:gd name="connsiteY0" fmla="*/ 427880 h 427880"/>
                <a:gd name="connsiteX1" fmla="*/ 137160 w 304800"/>
                <a:gd name="connsiteY1" fmla="*/ 92600 h 427880"/>
                <a:gd name="connsiteX2" fmla="*/ 0 w 304800"/>
                <a:gd name="connsiteY2" fmla="*/ 92600 h 427880"/>
                <a:gd name="connsiteX3" fmla="*/ 160020 w 304800"/>
                <a:gd name="connsiteY3" fmla="*/ 1160 h 427880"/>
                <a:gd name="connsiteX4" fmla="*/ 304800 w 304800"/>
                <a:gd name="connsiteY4" fmla="*/ 115460 h 427880"/>
                <a:gd name="connsiteX5" fmla="*/ 137160 w 304800"/>
                <a:gd name="connsiteY5" fmla="*/ 214520 h 427880"/>
                <a:gd name="connsiteX0" fmla="*/ 106680 w 304800"/>
                <a:gd name="connsiteY0" fmla="*/ 427880 h 427880"/>
                <a:gd name="connsiteX1" fmla="*/ 137160 w 304800"/>
                <a:gd name="connsiteY1" fmla="*/ 92600 h 427880"/>
                <a:gd name="connsiteX2" fmla="*/ 0 w 304800"/>
                <a:gd name="connsiteY2" fmla="*/ 92600 h 427880"/>
                <a:gd name="connsiteX3" fmla="*/ 160020 w 304800"/>
                <a:gd name="connsiteY3" fmla="*/ 1160 h 427880"/>
                <a:gd name="connsiteX4" fmla="*/ 304800 w 304800"/>
                <a:gd name="connsiteY4" fmla="*/ 115460 h 427880"/>
                <a:gd name="connsiteX5" fmla="*/ 137160 w 304800"/>
                <a:gd name="connsiteY5" fmla="*/ 214520 h 427880"/>
                <a:gd name="connsiteX0" fmla="*/ 106680 w 308482"/>
                <a:gd name="connsiteY0" fmla="*/ 427880 h 427880"/>
                <a:gd name="connsiteX1" fmla="*/ 137160 w 308482"/>
                <a:gd name="connsiteY1" fmla="*/ 92600 h 427880"/>
                <a:gd name="connsiteX2" fmla="*/ 0 w 308482"/>
                <a:gd name="connsiteY2" fmla="*/ 92600 h 427880"/>
                <a:gd name="connsiteX3" fmla="*/ 160020 w 308482"/>
                <a:gd name="connsiteY3" fmla="*/ 1160 h 427880"/>
                <a:gd name="connsiteX4" fmla="*/ 304800 w 308482"/>
                <a:gd name="connsiteY4" fmla="*/ 115460 h 427880"/>
                <a:gd name="connsiteX5" fmla="*/ 137160 w 308482"/>
                <a:gd name="connsiteY5" fmla="*/ 214520 h 427880"/>
                <a:gd name="connsiteX0" fmla="*/ 106680 w 304923"/>
                <a:gd name="connsiteY0" fmla="*/ 427880 h 427880"/>
                <a:gd name="connsiteX1" fmla="*/ 137160 w 304923"/>
                <a:gd name="connsiteY1" fmla="*/ 92600 h 427880"/>
                <a:gd name="connsiteX2" fmla="*/ 0 w 304923"/>
                <a:gd name="connsiteY2" fmla="*/ 92600 h 427880"/>
                <a:gd name="connsiteX3" fmla="*/ 160020 w 304923"/>
                <a:gd name="connsiteY3" fmla="*/ 1160 h 427880"/>
                <a:gd name="connsiteX4" fmla="*/ 304800 w 304923"/>
                <a:gd name="connsiteY4" fmla="*/ 115460 h 427880"/>
                <a:gd name="connsiteX5" fmla="*/ 137160 w 304923"/>
                <a:gd name="connsiteY5" fmla="*/ 214520 h 427880"/>
                <a:gd name="connsiteX0" fmla="*/ 106680 w 304887"/>
                <a:gd name="connsiteY0" fmla="*/ 427880 h 427880"/>
                <a:gd name="connsiteX1" fmla="*/ 137160 w 304887"/>
                <a:gd name="connsiteY1" fmla="*/ 92600 h 427880"/>
                <a:gd name="connsiteX2" fmla="*/ 0 w 304887"/>
                <a:gd name="connsiteY2" fmla="*/ 92600 h 427880"/>
                <a:gd name="connsiteX3" fmla="*/ 160020 w 304887"/>
                <a:gd name="connsiteY3" fmla="*/ 1160 h 427880"/>
                <a:gd name="connsiteX4" fmla="*/ 304800 w 304887"/>
                <a:gd name="connsiteY4" fmla="*/ 115460 h 427880"/>
                <a:gd name="connsiteX5" fmla="*/ 137160 w 304887"/>
                <a:gd name="connsiteY5" fmla="*/ 214520 h 427880"/>
                <a:gd name="connsiteX0" fmla="*/ 106680 w 304905"/>
                <a:gd name="connsiteY0" fmla="*/ 427880 h 427880"/>
                <a:gd name="connsiteX1" fmla="*/ 137160 w 304905"/>
                <a:gd name="connsiteY1" fmla="*/ 92600 h 427880"/>
                <a:gd name="connsiteX2" fmla="*/ 0 w 304905"/>
                <a:gd name="connsiteY2" fmla="*/ 92600 h 427880"/>
                <a:gd name="connsiteX3" fmla="*/ 160020 w 304905"/>
                <a:gd name="connsiteY3" fmla="*/ 1160 h 427880"/>
                <a:gd name="connsiteX4" fmla="*/ 304800 w 304905"/>
                <a:gd name="connsiteY4" fmla="*/ 115460 h 427880"/>
                <a:gd name="connsiteX5" fmla="*/ 137160 w 304905"/>
                <a:gd name="connsiteY5" fmla="*/ 197851 h 427880"/>
                <a:gd name="connsiteX0" fmla="*/ 106680 w 304905"/>
                <a:gd name="connsiteY0" fmla="*/ 427880 h 427880"/>
                <a:gd name="connsiteX1" fmla="*/ 137160 w 304905"/>
                <a:gd name="connsiteY1" fmla="*/ 92600 h 427880"/>
                <a:gd name="connsiteX2" fmla="*/ 0 w 304905"/>
                <a:gd name="connsiteY2" fmla="*/ 92600 h 427880"/>
                <a:gd name="connsiteX3" fmla="*/ 160020 w 304905"/>
                <a:gd name="connsiteY3" fmla="*/ 1160 h 427880"/>
                <a:gd name="connsiteX4" fmla="*/ 304800 w 304905"/>
                <a:gd name="connsiteY4" fmla="*/ 115460 h 427880"/>
                <a:gd name="connsiteX5" fmla="*/ 137160 w 304905"/>
                <a:gd name="connsiteY5" fmla="*/ 197851 h 427880"/>
                <a:gd name="connsiteX0" fmla="*/ 106680 w 304805"/>
                <a:gd name="connsiteY0" fmla="*/ 427880 h 427880"/>
                <a:gd name="connsiteX1" fmla="*/ 137160 w 304805"/>
                <a:gd name="connsiteY1" fmla="*/ 92600 h 427880"/>
                <a:gd name="connsiteX2" fmla="*/ 0 w 304805"/>
                <a:gd name="connsiteY2" fmla="*/ 92600 h 427880"/>
                <a:gd name="connsiteX3" fmla="*/ 160020 w 304805"/>
                <a:gd name="connsiteY3" fmla="*/ 1160 h 427880"/>
                <a:gd name="connsiteX4" fmla="*/ 304800 w 304805"/>
                <a:gd name="connsiteY4" fmla="*/ 115460 h 427880"/>
                <a:gd name="connsiteX5" fmla="*/ 137160 w 304805"/>
                <a:gd name="connsiteY5" fmla="*/ 197851 h 427880"/>
                <a:gd name="connsiteX0" fmla="*/ 106680 w 304988"/>
                <a:gd name="connsiteY0" fmla="*/ 427880 h 427880"/>
                <a:gd name="connsiteX1" fmla="*/ 137160 w 304988"/>
                <a:gd name="connsiteY1" fmla="*/ 92600 h 427880"/>
                <a:gd name="connsiteX2" fmla="*/ 0 w 304988"/>
                <a:gd name="connsiteY2" fmla="*/ 92600 h 427880"/>
                <a:gd name="connsiteX3" fmla="*/ 160020 w 304988"/>
                <a:gd name="connsiteY3" fmla="*/ 1160 h 427880"/>
                <a:gd name="connsiteX4" fmla="*/ 304800 w 304988"/>
                <a:gd name="connsiteY4" fmla="*/ 115460 h 427880"/>
                <a:gd name="connsiteX5" fmla="*/ 137160 w 304988"/>
                <a:gd name="connsiteY5" fmla="*/ 197851 h 427880"/>
                <a:gd name="connsiteX0" fmla="*/ 106680 w 304988"/>
                <a:gd name="connsiteY0" fmla="*/ 427880 h 427880"/>
                <a:gd name="connsiteX1" fmla="*/ 137160 w 304988"/>
                <a:gd name="connsiteY1" fmla="*/ 92600 h 427880"/>
                <a:gd name="connsiteX2" fmla="*/ 0 w 304988"/>
                <a:gd name="connsiteY2" fmla="*/ 92600 h 427880"/>
                <a:gd name="connsiteX3" fmla="*/ 160020 w 304988"/>
                <a:gd name="connsiteY3" fmla="*/ 1160 h 427880"/>
                <a:gd name="connsiteX4" fmla="*/ 304800 w 304988"/>
                <a:gd name="connsiteY4" fmla="*/ 115460 h 427880"/>
                <a:gd name="connsiteX5" fmla="*/ 137160 w 304988"/>
                <a:gd name="connsiteY5" fmla="*/ 197851 h 42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988" h="427880">
                  <a:moveTo>
                    <a:pt x="106680" y="427880"/>
                  </a:moveTo>
                  <a:lnTo>
                    <a:pt x="137160" y="92600"/>
                  </a:lnTo>
                  <a:lnTo>
                    <a:pt x="0" y="92600"/>
                  </a:lnTo>
                  <a:cubicBezTo>
                    <a:pt x="34290" y="47832"/>
                    <a:pt x="68580" y="-8841"/>
                    <a:pt x="160020" y="1160"/>
                  </a:cubicBezTo>
                  <a:cubicBezTo>
                    <a:pt x="224949" y="13066"/>
                    <a:pt x="298489" y="46749"/>
                    <a:pt x="304800" y="115460"/>
                  </a:cubicBezTo>
                  <a:cubicBezTo>
                    <a:pt x="309978" y="171835"/>
                    <a:pt x="207327" y="200549"/>
                    <a:pt x="137160" y="197851"/>
                  </a:cubicBez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179820" y="4533900"/>
              <a:ext cx="365760" cy="541385"/>
            </a:xfrm>
            <a:custGeom>
              <a:avLst/>
              <a:gdLst>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20980 w 365760"/>
                <a:gd name="connsiteY3" fmla="*/ 144780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020"/>
                <a:gd name="connsiteX1" fmla="*/ 121920 w 365760"/>
                <a:gd name="connsiteY1" fmla="*/ 518160 h 541020"/>
                <a:gd name="connsiteX2" fmla="*/ 365760 w 365760"/>
                <a:gd name="connsiteY2" fmla="*/ 137160 h 541020"/>
                <a:gd name="connsiteX3" fmla="*/ 211455 w 365760"/>
                <a:gd name="connsiteY3" fmla="*/ 137637 h 541020"/>
                <a:gd name="connsiteX4" fmla="*/ 365760 w 365760"/>
                <a:gd name="connsiteY4" fmla="*/ 0 h 541020"/>
                <a:gd name="connsiteX0" fmla="*/ 0 w 365760"/>
                <a:gd name="connsiteY0" fmla="*/ 541020 h 541385"/>
                <a:gd name="connsiteX1" fmla="*/ 121920 w 365760"/>
                <a:gd name="connsiteY1" fmla="*/ 518160 h 541385"/>
                <a:gd name="connsiteX2" fmla="*/ 365760 w 365760"/>
                <a:gd name="connsiteY2" fmla="*/ 137160 h 541385"/>
                <a:gd name="connsiteX3" fmla="*/ 211455 w 365760"/>
                <a:gd name="connsiteY3" fmla="*/ 137637 h 541385"/>
                <a:gd name="connsiteX4" fmla="*/ 365760 w 365760"/>
                <a:gd name="connsiteY4" fmla="*/ 0 h 541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541385">
                  <a:moveTo>
                    <a:pt x="0" y="541020"/>
                  </a:moveTo>
                  <a:cubicBezTo>
                    <a:pt x="47783" y="542925"/>
                    <a:pt x="93186" y="537687"/>
                    <a:pt x="121920" y="518160"/>
                  </a:cubicBezTo>
                  <a:cubicBezTo>
                    <a:pt x="160338" y="495935"/>
                    <a:pt x="284480" y="264160"/>
                    <a:pt x="365760" y="137160"/>
                  </a:cubicBezTo>
                  <a:cubicBezTo>
                    <a:pt x="317500" y="139700"/>
                    <a:pt x="190850" y="181351"/>
                    <a:pt x="211455" y="137637"/>
                  </a:cubicBezTo>
                  <a:cubicBezTo>
                    <a:pt x="245427" y="65565"/>
                    <a:pt x="277019" y="41116"/>
                    <a:pt x="365760" y="0"/>
                  </a:cubicBez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958840" y="4541520"/>
              <a:ext cx="137160" cy="487680"/>
            </a:xfrm>
            <a:custGeom>
              <a:avLst/>
              <a:gdLst>
                <a:gd name="connsiteX0" fmla="*/ 137160 w 137160"/>
                <a:gd name="connsiteY0" fmla="*/ 487680 h 487680"/>
                <a:gd name="connsiteX1" fmla="*/ 0 w 137160"/>
                <a:gd name="connsiteY1" fmla="*/ 0 h 487680"/>
              </a:gdLst>
              <a:ahLst/>
              <a:cxnLst>
                <a:cxn ang="0">
                  <a:pos x="connsiteX0" y="connsiteY0"/>
                </a:cxn>
                <a:cxn ang="0">
                  <a:pos x="connsiteX1" y="connsiteY1"/>
                </a:cxn>
              </a:cxnLst>
              <a:rect l="l" t="t" r="r" b="b"/>
              <a:pathLst>
                <a:path w="137160" h="487680">
                  <a:moveTo>
                    <a:pt x="137160" y="487680"/>
                  </a:moveTo>
                  <a:lnTo>
                    <a:pt x="0" y="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867400" y="4617720"/>
              <a:ext cx="358140" cy="83820"/>
            </a:xfrm>
            <a:custGeom>
              <a:avLst/>
              <a:gdLst>
                <a:gd name="connsiteX0" fmla="*/ 358140 w 358140"/>
                <a:gd name="connsiteY0" fmla="*/ 0 h 83820"/>
                <a:gd name="connsiteX1" fmla="*/ 0 w 358140"/>
                <a:gd name="connsiteY1" fmla="*/ 76200 h 83820"/>
                <a:gd name="connsiteX2" fmla="*/ 342900 w 358140"/>
                <a:gd name="connsiteY2" fmla="*/ 83820 h 83820"/>
              </a:gdLst>
              <a:ahLst/>
              <a:cxnLst>
                <a:cxn ang="0">
                  <a:pos x="connsiteX0" y="connsiteY0"/>
                </a:cxn>
                <a:cxn ang="0">
                  <a:pos x="connsiteX1" y="connsiteY1"/>
                </a:cxn>
                <a:cxn ang="0">
                  <a:pos x="connsiteX2" y="connsiteY2"/>
                </a:cxn>
              </a:cxnLst>
              <a:rect l="l" t="t" r="r" b="b"/>
              <a:pathLst>
                <a:path w="358140" h="83820">
                  <a:moveTo>
                    <a:pt x="358140" y="0"/>
                  </a:moveTo>
                  <a:lnTo>
                    <a:pt x="0" y="76200"/>
                  </a:lnTo>
                  <a:lnTo>
                    <a:pt x="342900" y="8382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577840" y="4564380"/>
              <a:ext cx="251460" cy="403860"/>
            </a:xfrm>
            <a:custGeom>
              <a:avLst/>
              <a:gdLst>
                <a:gd name="connsiteX0" fmla="*/ 251460 w 251460"/>
                <a:gd name="connsiteY0" fmla="*/ 403860 h 403860"/>
                <a:gd name="connsiteX1" fmla="*/ 182880 w 251460"/>
                <a:gd name="connsiteY1" fmla="*/ 0 h 403860"/>
                <a:gd name="connsiteX2" fmla="*/ 0 w 251460"/>
                <a:gd name="connsiteY2" fmla="*/ 152400 h 403860"/>
                <a:gd name="connsiteX3" fmla="*/ 190500 w 251460"/>
                <a:gd name="connsiteY3" fmla="*/ 175260 h 403860"/>
                <a:gd name="connsiteX0" fmla="*/ 251460 w 251460"/>
                <a:gd name="connsiteY0" fmla="*/ 403860 h 403860"/>
                <a:gd name="connsiteX1" fmla="*/ 182880 w 251460"/>
                <a:gd name="connsiteY1" fmla="*/ 0 h 403860"/>
                <a:gd name="connsiteX2" fmla="*/ 0 w 251460"/>
                <a:gd name="connsiteY2" fmla="*/ 152400 h 403860"/>
                <a:gd name="connsiteX3" fmla="*/ 190500 w 251460"/>
                <a:gd name="connsiteY3" fmla="*/ 175260 h 403860"/>
              </a:gdLst>
              <a:ahLst/>
              <a:cxnLst>
                <a:cxn ang="0">
                  <a:pos x="connsiteX0" y="connsiteY0"/>
                </a:cxn>
                <a:cxn ang="0">
                  <a:pos x="connsiteX1" y="connsiteY1"/>
                </a:cxn>
                <a:cxn ang="0">
                  <a:pos x="connsiteX2" y="connsiteY2"/>
                </a:cxn>
                <a:cxn ang="0">
                  <a:pos x="connsiteX3" y="connsiteY3"/>
                </a:cxn>
              </a:cxnLst>
              <a:rect l="l" t="t" r="r" b="b"/>
              <a:pathLst>
                <a:path w="251460" h="403860">
                  <a:moveTo>
                    <a:pt x="251460" y="403860"/>
                  </a:moveTo>
                  <a:lnTo>
                    <a:pt x="182880" y="0"/>
                  </a:lnTo>
                  <a:cubicBezTo>
                    <a:pt x="121920" y="50800"/>
                    <a:pt x="75247" y="68262"/>
                    <a:pt x="0" y="152400"/>
                  </a:cubicBezTo>
                  <a:lnTo>
                    <a:pt x="190500" y="17526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983479" y="4610100"/>
              <a:ext cx="536733" cy="220980"/>
            </a:xfrm>
            <a:custGeom>
              <a:avLst/>
              <a:gdLst>
                <a:gd name="connsiteX0" fmla="*/ 373380 w 548640"/>
                <a:gd name="connsiteY0" fmla="*/ 220980 h 220980"/>
                <a:gd name="connsiteX1" fmla="*/ 548640 w 548640"/>
                <a:gd name="connsiteY1" fmla="*/ 106680 h 220980"/>
                <a:gd name="connsiteX2" fmla="*/ 220980 w 548640"/>
                <a:gd name="connsiteY2" fmla="*/ 137160 h 220980"/>
                <a:gd name="connsiteX3" fmla="*/ 220980 w 548640"/>
                <a:gd name="connsiteY3" fmla="*/ 15240 h 220980"/>
                <a:gd name="connsiteX4" fmla="*/ 7620 w 548640"/>
                <a:gd name="connsiteY4" fmla="*/ 76200 h 220980"/>
                <a:gd name="connsiteX5" fmla="*/ 0 w 548640"/>
                <a:gd name="connsiteY5" fmla="*/ 0 h 220980"/>
                <a:gd name="connsiteX6" fmla="*/ 15240 w 548640"/>
                <a:gd name="connsiteY6" fmla="*/ 137160 h 220980"/>
                <a:gd name="connsiteX0" fmla="*/ 373380 w 548640"/>
                <a:gd name="connsiteY0" fmla="*/ 220980 h 220980"/>
                <a:gd name="connsiteX1" fmla="*/ 548640 w 548640"/>
                <a:gd name="connsiteY1" fmla="*/ 106680 h 220980"/>
                <a:gd name="connsiteX2" fmla="*/ 170974 w 548640"/>
                <a:gd name="connsiteY2" fmla="*/ 132398 h 220980"/>
                <a:gd name="connsiteX3" fmla="*/ 220980 w 548640"/>
                <a:gd name="connsiteY3" fmla="*/ 15240 h 220980"/>
                <a:gd name="connsiteX4" fmla="*/ 7620 w 548640"/>
                <a:gd name="connsiteY4" fmla="*/ 76200 h 220980"/>
                <a:gd name="connsiteX5" fmla="*/ 0 w 548640"/>
                <a:gd name="connsiteY5" fmla="*/ 0 h 220980"/>
                <a:gd name="connsiteX6" fmla="*/ 15240 w 548640"/>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 name="connsiteX0" fmla="*/ 373380 w 536733"/>
                <a:gd name="connsiteY0" fmla="*/ 220980 h 220980"/>
                <a:gd name="connsiteX1" fmla="*/ 536733 w 536733"/>
                <a:gd name="connsiteY1" fmla="*/ 104299 h 220980"/>
                <a:gd name="connsiteX2" fmla="*/ 170974 w 536733"/>
                <a:gd name="connsiteY2" fmla="*/ 132398 h 220980"/>
                <a:gd name="connsiteX3" fmla="*/ 220980 w 536733"/>
                <a:gd name="connsiteY3" fmla="*/ 15240 h 220980"/>
                <a:gd name="connsiteX4" fmla="*/ 7620 w 536733"/>
                <a:gd name="connsiteY4" fmla="*/ 76200 h 220980"/>
                <a:gd name="connsiteX5" fmla="*/ 0 w 536733"/>
                <a:gd name="connsiteY5" fmla="*/ 0 h 220980"/>
                <a:gd name="connsiteX6" fmla="*/ 15240 w 536733"/>
                <a:gd name="connsiteY6" fmla="*/ 1371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33" h="220980">
                  <a:moveTo>
                    <a:pt x="373380" y="220980"/>
                  </a:moveTo>
                  <a:cubicBezTo>
                    <a:pt x="427831" y="182086"/>
                    <a:pt x="532288" y="133668"/>
                    <a:pt x="536733" y="104299"/>
                  </a:cubicBezTo>
                  <a:cubicBezTo>
                    <a:pt x="517207" y="80327"/>
                    <a:pt x="292894" y="123032"/>
                    <a:pt x="170974" y="132398"/>
                  </a:cubicBezTo>
                  <a:cubicBezTo>
                    <a:pt x="187643" y="93345"/>
                    <a:pt x="248206" y="24606"/>
                    <a:pt x="220980" y="15240"/>
                  </a:cubicBezTo>
                  <a:cubicBezTo>
                    <a:pt x="193754" y="5874"/>
                    <a:pt x="78740" y="55880"/>
                    <a:pt x="7620" y="76200"/>
                  </a:cubicBezTo>
                  <a:lnTo>
                    <a:pt x="0" y="0"/>
                  </a:lnTo>
                  <a:lnTo>
                    <a:pt x="15240" y="13716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109460" y="4404360"/>
              <a:ext cx="358140" cy="350520"/>
            </a:xfrm>
            <a:custGeom>
              <a:avLst/>
              <a:gdLst>
                <a:gd name="connsiteX0" fmla="*/ 358140 w 358140"/>
                <a:gd name="connsiteY0" fmla="*/ 0 h 350520"/>
                <a:gd name="connsiteX1" fmla="*/ 0 w 358140"/>
                <a:gd name="connsiteY1" fmla="*/ 320040 h 350520"/>
                <a:gd name="connsiteX2" fmla="*/ 30480 w 358140"/>
                <a:gd name="connsiteY2" fmla="*/ 350520 h 350520"/>
              </a:gdLst>
              <a:ahLst/>
              <a:cxnLst>
                <a:cxn ang="0">
                  <a:pos x="connsiteX0" y="connsiteY0"/>
                </a:cxn>
                <a:cxn ang="0">
                  <a:pos x="connsiteX1" y="connsiteY1"/>
                </a:cxn>
                <a:cxn ang="0">
                  <a:pos x="connsiteX2" y="connsiteY2"/>
                </a:cxn>
              </a:cxnLst>
              <a:rect l="l" t="t" r="r" b="b"/>
              <a:pathLst>
                <a:path w="358140" h="350520">
                  <a:moveTo>
                    <a:pt x="358140" y="0"/>
                  </a:moveTo>
                  <a:lnTo>
                    <a:pt x="0" y="320040"/>
                  </a:lnTo>
                  <a:lnTo>
                    <a:pt x="30480" y="350520"/>
                  </a:lnTo>
                </a:path>
              </a:pathLst>
            </a:custGeom>
            <a:noFill/>
            <a:ln w="38100" cap="rnd">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164705" y="4708207"/>
              <a:ext cx="128112" cy="64425"/>
            </a:xfrm>
            <a:custGeom>
              <a:avLst/>
              <a:gdLst>
                <a:gd name="connsiteX0" fmla="*/ 0 w 182880"/>
                <a:gd name="connsiteY0" fmla="*/ 76200 h 83820"/>
                <a:gd name="connsiteX1" fmla="*/ 106680 w 182880"/>
                <a:gd name="connsiteY1" fmla="*/ 83820 h 83820"/>
                <a:gd name="connsiteX2" fmla="*/ 182880 w 182880"/>
                <a:gd name="connsiteY2" fmla="*/ 0 h 83820"/>
                <a:gd name="connsiteX0" fmla="*/ 0 w 182880"/>
                <a:gd name="connsiteY0" fmla="*/ 76200 h 83820"/>
                <a:gd name="connsiteX1" fmla="*/ 106680 w 182880"/>
                <a:gd name="connsiteY1" fmla="*/ 83820 h 83820"/>
                <a:gd name="connsiteX2" fmla="*/ 182880 w 182880"/>
                <a:gd name="connsiteY2" fmla="*/ 0 h 83820"/>
                <a:gd name="connsiteX0" fmla="*/ 0 w 182880"/>
                <a:gd name="connsiteY0" fmla="*/ 76200 h 88348"/>
                <a:gd name="connsiteX1" fmla="*/ 106680 w 182880"/>
                <a:gd name="connsiteY1" fmla="*/ 83820 h 88348"/>
                <a:gd name="connsiteX2" fmla="*/ 182880 w 182880"/>
                <a:gd name="connsiteY2" fmla="*/ 0 h 88348"/>
                <a:gd name="connsiteX0" fmla="*/ 0 w 182880"/>
                <a:gd name="connsiteY0" fmla="*/ 76200 h 88348"/>
                <a:gd name="connsiteX1" fmla="*/ 106680 w 182880"/>
                <a:gd name="connsiteY1" fmla="*/ 83820 h 88348"/>
                <a:gd name="connsiteX2" fmla="*/ 182880 w 182880"/>
                <a:gd name="connsiteY2" fmla="*/ 0 h 88348"/>
                <a:gd name="connsiteX0" fmla="*/ 0 w 173355"/>
                <a:gd name="connsiteY0" fmla="*/ 71438 h 87358"/>
                <a:gd name="connsiteX1" fmla="*/ 97155 w 173355"/>
                <a:gd name="connsiteY1" fmla="*/ 83820 h 87358"/>
                <a:gd name="connsiteX2" fmla="*/ 173355 w 173355"/>
                <a:gd name="connsiteY2" fmla="*/ 0 h 87358"/>
                <a:gd name="connsiteX0" fmla="*/ 0 w 173355"/>
                <a:gd name="connsiteY0" fmla="*/ 71438 h 89641"/>
                <a:gd name="connsiteX1" fmla="*/ 97155 w 173355"/>
                <a:gd name="connsiteY1" fmla="*/ 83820 h 89641"/>
                <a:gd name="connsiteX2" fmla="*/ 173355 w 173355"/>
                <a:gd name="connsiteY2" fmla="*/ 0 h 89641"/>
                <a:gd name="connsiteX0" fmla="*/ 0 w 173355"/>
                <a:gd name="connsiteY0" fmla="*/ 71438 h 79216"/>
                <a:gd name="connsiteX1" fmla="*/ 80487 w 173355"/>
                <a:gd name="connsiteY1" fmla="*/ 62388 h 79216"/>
                <a:gd name="connsiteX2" fmla="*/ 173355 w 173355"/>
                <a:gd name="connsiteY2" fmla="*/ 0 h 79216"/>
                <a:gd name="connsiteX0" fmla="*/ 0 w 128112"/>
                <a:gd name="connsiteY0" fmla="*/ 57150 h 64425"/>
                <a:gd name="connsiteX1" fmla="*/ 80487 w 128112"/>
                <a:gd name="connsiteY1" fmla="*/ 48100 h 64425"/>
                <a:gd name="connsiteX2" fmla="*/ 128112 w 128112"/>
                <a:gd name="connsiteY2" fmla="*/ 0 h 64425"/>
                <a:gd name="connsiteX0" fmla="*/ 0 w 128112"/>
                <a:gd name="connsiteY0" fmla="*/ 57150 h 64425"/>
                <a:gd name="connsiteX1" fmla="*/ 80487 w 128112"/>
                <a:gd name="connsiteY1" fmla="*/ 48100 h 64425"/>
                <a:gd name="connsiteX2" fmla="*/ 128112 w 128112"/>
                <a:gd name="connsiteY2" fmla="*/ 0 h 64425"/>
              </a:gdLst>
              <a:ahLst/>
              <a:cxnLst>
                <a:cxn ang="0">
                  <a:pos x="connsiteX0" y="connsiteY0"/>
                </a:cxn>
                <a:cxn ang="0">
                  <a:pos x="connsiteX1" y="connsiteY1"/>
                </a:cxn>
                <a:cxn ang="0">
                  <a:pos x="connsiteX2" y="connsiteY2"/>
                </a:cxn>
              </a:cxnLst>
              <a:rect l="l" t="t" r="r" b="b"/>
              <a:pathLst>
                <a:path w="128112" h="64425">
                  <a:moveTo>
                    <a:pt x="0" y="57150"/>
                  </a:moveTo>
                  <a:cubicBezTo>
                    <a:pt x="26035" y="73977"/>
                    <a:pt x="59135" y="57625"/>
                    <a:pt x="80487" y="48100"/>
                  </a:cubicBezTo>
                  <a:cubicBezTo>
                    <a:pt x="101839" y="38575"/>
                    <a:pt x="114618" y="30321"/>
                    <a:pt x="128112" y="0"/>
                  </a:cubicBez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555230" y="4480560"/>
              <a:ext cx="137160" cy="487680"/>
            </a:xfrm>
            <a:custGeom>
              <a:avLst/>
              <a:gdLst>
                <a:gd name="connsiteX0" fmla="*/ 137160 w 137160"/>
                <a:gd name="connsiteY0" fmla="*/ 487680 h 487680"/>
                <a:gd name="connsiteX1" fmla="*/ 0 w 137160"/>
                <a:gd name="connsiteY1" fmla="*/ 0 h 487680"/>
              </a:gdLst>
              <a:ahLst/>
              <a:cxnLst>
                <a:cxn ang="0">
                  <a:pos x="connsiteX0" y="connsiteY0"/>
                </a:cxn>
                <a:cxn ang="0">
                  <a:pos x="connsiteX1" y="connsiteY1"/>
                </a:cxn>
              </a:cxnLst>
              <a:rect l="l" t="t" r="r" b="b"/>
              <a:pathLst>
                <a:path w="137160" h="487680">
                  <a:moveTo>
                    <a:pt x="137160" y="487680"/>
                  </a:moveTo>
                  <a:lnTo>
                    <a:pt x="0" y="0"/>
                  </a:ln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7463790" y="4556760"/>
              <a:ext cx="358140" cy="83820"/>
            </a:xfrm>
            <a:custGeom>
              <a:avLst/>
              <a:gdLst>
                <a:gd name="connsiteX0" fmla="*/ 358140 w 358140"/>
                <a:gd name="connsiteY0" fmla="*/ 0 h 83820"/>
                <a:gd name="connsiteX1" fmla="*/ 0 w 358140"/>
                <a:gd name="connsiteY1" fmla="*/ 76200 h 83820"/>
                <a:gd name="connsiteX2" fmla="*/ 342900 w 358140"/>
                <a:gd name="connsiteY2" fmla="*/ 83820 h 83820"/>
              </a:gdLst>
              <a:ahLst/>
              <a:cxnLst>
                <a:cxn ang="0">
                  <a:pos x="connsiteX0" y="connsiteY0"/>
                </a:cxn>
                <a:cxn ang="0">
                  <a:pos x="connsiteX1" y="connsiteY1"/>
                </a:cxn>
                <a:cxn ang="0">
                  <a:pos x="connsiteX2" y="connsiteY2"/>
                </a:cxn>
              </a:cxnLst>
              <a:rect l="l" t="t" r="r" b="b"/>
              <a:pathLst>
                <a:path w="358140" h="83820">
                  <a:moveTo>
                    <a:pt x="358140" y="0"/>
                  </a:moveTo>
                  <a:lnTo>
                    <a:pt x="0" y="76200"/>
                  </a:lnTo>
                  <a:lnTo>
                    <a:pt x="342900" y="83820"/>
                  </a:lnTo>
                </a:path>
              </a:pathLst>
            </a:custGeom>
            <a:noFill/>
            <a:ln w="38100" cap="rnd">
              <a:solidFill>
                <a:schemeClr val="bg1">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8421"/>
            <a:ext cx="9144000" cy="618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E5D2D8D9-5626-4D27-B295-9A96A9CF8AB0}"/>
              </a:ext>
            </a:extLst>
          </p:cNvPr>
          <p:cNvSpPr>
            <a:spLocks noGrp="1"/>
          </p:cNvSpPr>
          <p:nvPr>
            <p:ph type="body" sz="quarter" idx="10"/>
          </p:nvPr>
        </p:nvSpPr>
        <p:spPr/>
        <p:txBody>
          <a:bodyPr/>
          <a:lstStyle/>
          <a:p>
            <a:r>
              <a:rPr lang="en-US"/>
              <a:t>“God, Creator of the earth,” inscribed in Hebrew, from Jerusalem, late 8th century BC</a:t>
            </a:r>
          </a:p>
        </p:txBody>
      </p:sp>
      <p:sp>
        <p:nvSpPr>
          <p:cNvPr id="3" name="Text Placeholder 2">
            <a:extLst>
              <a:ext uri="{FF2B5EF4-FFF2-40B4-BE49-F238E27FC236}">
                <a16:creationId xmlns:a16="http://schemas.microsoft.com/office/drawing/2014/main" id="{AFA91AB0-6B61-4D06-953F-5B4EB1B2A18B}"/>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E701D120-F77C-49B1-8A7D-6D0FE4448E04}"/>
              </a:ext>
            </a:extLst>
          </p:cNvPr>
          <p:cNvSpPr>
            <a:spLocks noGrp="1"/>
          </p:cNvSpPr>
          <p:nvPr>
            <p:ph type="title"/>
          </p:nvPr>
        </p:nvSpPr>
        <p:spPr/>
        <p:txBody>
          <a:bodyPr/>
          <a:lstStyle/>
          <a:p>
            <a:r>
              <a:rPr lang="en-US"/>
              <a:t>Any people . . . that speaks anything against the God of Shadrach, Meshach, and Abednego</a:t>
            </a:r>
          </a:p>
        </p:txBody>
      </p:sp>
    </p:spTree>
    <p:extLst>
      <p:ext uri="{BB962C8B-B14F-4D97-AF65-F5344CB8AC3E}">
        <p14:creationId xmlns:p14="http://schemas.microsoft.com/office/powerpoint/2010/main" val="7820077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5E022-8217-4243-A0BD-2EFB184B5DFB}"/>
              </a:ext>
            </a:extLst>
          </p:cNvPr>
          <p:cNvSpPr>
            <a:spLocks noGrp="1"/>
          </p:cNvSpPr>
          <p:nvPr>
            <p:ph type="body" sz="quarter" idx="10"/>
          </p:nvPr>
        </p:nvSpPr>
        <p:spPr/>
        <p:txBody>
          <a:bodyPr/>
          <a:lstStyle/>
          <a:p>
            <a:r>
              <a:rPr lang="en-US"/>
              <a:t>Left arm of a boxer statue, late 2nd or early 1st century BC</a:t>
            </a:r>
          </a:p>
        </p:txBody>
      </p:sp>
      <p:sp>
        <p:nvSpPr>
          <p:cNvPr id="3" name="Text Placeholder 2">
            <a:extLst>
              <a:ext uri="{FF2B5EF4-FFF2-40B4-BE49-F238E27FC236}">
                <a16:creationId xmlns:a16="http://schemas.microsoft.com/office/drawing/2014/main" id="{9EEE00B1-D407-408C-9F8B-8DDFE7F47EAA}"/>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B0B15A18-6DC3-49AA-8F84-FEF21BDA9523}"/>
              </a:ext>
            </a:extLst>
          </p:cNvPr>
          <p:cNvSpPr>
            <a:spLocks noGrp="1"/>
          </p:cNvSpPr>
          <p:nvPr>
            <p:ph type="title"/>
          </p:nvPr>
        </p:nvSpPr>
        <p:spPr/>
        <p:txBody>
          <a:bodyPr/>
          <a:lstStyle/>
          <a:p>
            <a:r>
              <a:rPr lang="en-US"/>
              <a:t>Will be torn limb from limb and their houses made a rubbish heap</a:t>
            </a:r>
          </a:p>
        </p:txBody>
      </p:sp>
      <p:pic>
        <p:nvPicPr>
          <p:cNvPr id="6" name="Picture 5">
            <a:extLst>
              <a:ext uri="{FF2B5EF4-FFF2-40B4-BE49-F238E27FC236}">
                <a16:creationId xmlns:a16="http://schemas.microsoft.com/office/drawing/2014/main" id="{D6449169-7024-432A-95AF-E862F1F89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6444"/>
            <a:ext cx="9144000" cy="4325112"/>
          </a:xfrm>
          <a:prstGeom prst="rect">
            <a:avLst/>
          </a:prstGeom>
        </p:spPr>
      </p:pic>
    </p:spTree>
    <p:extLst>
      <p:ext uri="{BB962C8B-B14F-4D97-AF65-F5344CB8AC3E}">
        <p14:creationId xmlns:p14="http://schemas.microsoft.com/office/powerpoint/2010/main" val="36544843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FB44B2-F31D-4880-87E4-C81D8689D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688" y="0"/>
            <a:ext cx="4992624" cy="6858000"/>
          </a:xfrm>
          <a:prstGeom prst="rect">
            <a:avLst/>
          </a:prstGeom>
        </p:spPr>
      </p:pic>
      <p:sp>
        <p:nvSpPr>
          <p:cNvPr id="2" name="Text Placeholder 1">
            <a:extLst>
              <a:ext uri="{FF2B5EF4-FFF2-40B4-BE49-F238E27FC236}">
                <a16:creationId xmlns:a16="http://schemas.microsoft.com/office/drawing/2014/main" id="{B115E022-8217-4243-A0BD-2EFB184B5DFB}"/>
              </a:ext>
            </a:extLst>
          </p:cNvPr>
          <p:cNvSpPr>
            <a:spLocks noGrp="1"/>
          </p:cNvSpPr>
          <p:nvPr>
            <p:ph type="body" sz="quarter" idx="10"/>
          </p:nvPr>
        </p:nvSpPr>
        <p:spPr/>
        <p:txBody>
          <a:bodyPr/>
          <a:lstStyle/>
          <a:p>
            <a:r>
              <a:rPr lang="en-US"/>
              <a:t>Left leg of a male statue, late 3rd century BC</a:t>
            </a:r>
          </a:p>
        </p:txBody>
      </p:sp>
      <p:sp>
        <p:nvSpPr>
          <p:cNvPr id="3" name="Text Placeholder 2">
            <a:extLst>
              <a:ext uri="{FF2B5EF4-FFF2-40B4-BE49-F238E27FC236}">
                <a16:creationId xmlns:a16="http://schemas.microsoft.com/office/drawing/2014/main" id="{9EEE00B1-D407-408C-9F8B-8DDFE7F47EAA}"/>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B0B15A18-6DC3-49AA-8F84-FEF21BDA9523}"/>
              </a:ext>
            </a:extLst>
          </p:cNvPr>
          <p:cNvSpPr>
            <a:spLocks noGrp="1"/>
          </p:cNvSpPr>
          <p:nvPr>
            <p:ph type="title"/>
          </p:nvPr>
        </p:nvSpPr>
        <p:spPr/>
        <p:txBody>
          <a:bodyPr/>
          <a:lstStyle/>
          <a:p>
            <a:r>
              <a:rPr lang="en-US"/>
              <a:t>Will be torn limb from limb and their houses made a rubbish heap</a:t>
            </a:r>
          </a:p>
        </p:txBody>
      </p:sp>
    </p:spTree>
    <p:extLst>
      <p:ext uri="{BB962C8B-B14F-4D97-AF65-F5344CB8AC3E}">
        <p14:creationId xmlns:p14="http://schemas.microsoft.com/office/powerpoint/2010/main" val="36007344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DC0D37-A082-41BA-84B0-4F5246449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B115E022-8217-4243-A0BD-2EFB184B5DFB}"/>
              </a:ext>
            </a:extLst>
          </p:cNvPr>
          <p:cNvSpPr>
            <a:spLocks noGrp="1"/>
          </p:cNvSpPr>
          <p:nvPr>
            <p:ph type="body" sz="quarter" idx="10"/>
          </p:nvPr>
        </p:nvSpPr>
        <p:spPr/>
        <p:txBody>
          <a:bodyPr/>
          <a:lstStyle/>
          <a:p>
            <a:r>
              <a:rPr lang="en-US"/>
              <a:t>Rubbish heap on the Temple Mount in Jerusalem</a:t>
            </a:r>
          </a:p>
        </p:txBody>
      </p:sp>
      <p:sp>
        <p:nvSpPr>
          <p:cNvPr id="3" name="Text Placeholder 2">
            <a:extLst>
              <a:ext uri="{FF2B5EF4-FFF2-40B4-BE49-F238E27FC236}">
                <a16:creationId xmlns:a16="http://schemas.microsoft.com/office/drawing/2014/main" id="{9EEE00B1-D407-408C-9F8B-8DDFE7F47EAA}"/>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B0B15A18-6DC3-49AA-8F84-FEF21BDA9523}"/>
              </a:ext>
            </a:extLst>
          </p:cNvPr>
          <p:cNvSpPr>
            <a:spLocks noGrp="1"/>
          </p:cNvSpPr>
          <p:nvPr>
            <p:ph type="title"/>
          </p:nvPr>
        </p:nvSpPr>
        <p:spPr/>
        <p:txBody>
          <a:bodyPr/>
          <a:lstStyle/>
          <a:p>
            <a:r>
              <a:rPr lang="en-US"/>
              <a:t>Will be torn limb from limb and their houses made a rubbish heap</a:t>
            </a:r>
          </a:p>
        </p:txBody>
      </p:sp>
    </p:spTree>
    <p:extLst>
      <p:ext uri="{BB962C8B-B14F-4D97-AF65-F5344CB8AC3E}">
        <p14:creationId xmlns:p14="http://schemas.microsoft.com/office/powerpoint/2010/main" val="1026355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F3C96C-0258-4361-B405-9B8FF52B1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610"/>
            <a:ext cx="9144000" cy="6634758"/>
          </a:xfrm>
          <a:prstGeom prst="rect">
            <a:avLst/>
          </a:prstGeom>
        </p:spPr>
      </p:pic>
      <p:sp>
        <p:nvSpPr>
          <p:cNvPr id="2" name="Text Placeholder 1">
            <a:extLst>
              <a:ext uri="{FF2B5EF4-FFF2-40B4-BE49-F238E27FC236}">
                <a16:creationId xmlns:a16="http://schemas.microsoft.com/office/drawing/2014/main" id="{335DE013-4BA6-4E2F-8CA4-5D45A4C726C0}"/>
              </a:ext>
            </a:extLst>
          </p:cNvPr>
          <p:cNvSpPr>
            <a:spLocks noGrp="1"/>
          </p:cNvSpPr>
          <p:nvPr>
            <p:ph type="body" sz="quarter" idx="10"/>
          </p:nvPr>
        </p:nvSpPr>
        <p:spPr/>
        <p:txBody>
          <a:bodyPr/>
          <a:lstStyle/>
          <a:p>
            <a:r>
              <a:rPr lang="en-US"/>
              <a:t>Chalcedony cylinder seal with deities, from Mesopotamia, 9th–8th centuries BC</a:t>
            </a:r>
          </a:p>
        </p:txBody>
      </p:sp>
      <p:sp>
        <p:nvSpPr>
          <p:cNvPr id="3" name="Text Placeholder 2">
            <a:extLst>
              <a:ext uri="{FF2B5EF4-FFF2-40B4-BE49-F238E27FC236}">
                <a16:creationId xmlns:a16="http://schemas.microsoft.com/office/drawing/2014/main" id="{D951B1C3-7B81-45BB-AC9D-68D967D0E6F0}"/>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8E90166F-48C9-4DC0-908F-5D271A06B276}"/>
              </a:ext>
            </a:extLst>
          </p:cNvPr>
          <p:cNvSpPr>
            <a:spLocks noGrp="1"/>
          </p:cNvSpPr>
          <p:nvPr>
            <p:ph type="title"/>
          </p:nvPr>
        </p:nvSpPr>
        <p:spPr/>
        <p:txBody>
          <a:bodyPr/>
          <a:lstStyle/>
          <a:p>
            <a:r>
              <a:rPr lang="en-US"/>
              <a:t>There is no other god who is able to deliver like this</a:t>
            </a:r>
          </a:p>
        </p:txBody>
      </p:sp>
    </p:spTree>
    <p:extLst>
      <p:ext uri="{BB962C8B-B14F-4D97-AF65-F5344CB8AC3E}">
        <p14:creationId xmlns:p14="http://schemas.microsoft.com/office/powerpoint/2010/main" val="14177114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LBL\Israel Museums\Israel Museum\Iron Age Inscriptions\Hezekiah son of Ahaz king of Judah bulla, 8th c BC, tb032014271.jpg">
            <a:extLst>
              <a:ext uri="{FF2B5EF4-FFF2-40B4-BE49-F238E27FC236}">
                <a16:creationId xmlns:a16="http://schemas.microsoft.com/office/drawing/2014/main" id="{65988BBF-4D59-4F67-BD4A-BFE4A824CB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1" t="17668" r="9999" b="17558"/>
          <a:stretch/>
        </p:blipFill>
        <p:spPr bwMode="auto">
          <a:xfrm>
            <a:off x="1" y="340242"/>
            <a:ext cx="9144000" cy="618814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35DE013-4BA6-4E2F-8CA4-5D45A4C726C0}"/>
              </a:ext>
            </a:extLst>
          </p:cNvPr>
          <p:cNvSpPr>
            <a:spLocks noGrp="1"/>
          </p:cNvSpPr>
          <p:nvPr>
            <p:ph type="body" sz="quarter" idx="10"/>
          </p:nvPr>
        </p:nvSpPr>
        <p:spPr/>
        <p:txBody>
          <a:bodyPr/>
          <a:lstStyle/>
          <a:p>
            <a:r>
              <a:rPr lang="en-US"/>
              <a:t>Bulla of “Hezekiah son of Ahaz king of Judah,” 8th century BC</a:t>
            </a:r>
          </a:p>
        </p:txBody>
      </p:sp>
      <p:sp>
        <p:nvSpPr>
          <p:cNvPr id="3" name="Text Placeholder 2">
            <a:extLst>
              <a:ext uri="{FF2B5EF4-FFF2-40B4-BE49-F238E27FC236}">
                <a16:creationId xmlns:a16="http://schemas.microsoft.com/office/drawing/2014/main" id="{D951B1C3-7B81-45BB-AC9D-68D967D0E6F0}"/>
              </a:ext>
            </a:extLst>
          </p:cNvPr>
          <p:cNvSpPr>
            <a:spLocks noGrp="1"/>
          </p:cNvSpPr>
          <p:nvPr>
            <p:ph type="body" sz="quarter" idx="12"/>
          </p:nvPr>
        </p:nvSpPr>
        <p:spPr/>
        <p:txBody>
          <a:bodyPr/>
          <a:lstStyle/>
          <a:p>
            <a:r>
              <a:rPr lang="en-US"/>
              <a:t>3:29</a:t>
            </a:r>
          </a:p>
        </p:txBody>
      </p:sp>
      <p:sp>
        <p:nvSpPr>
          <p:cNvPr id="4" name="Title 3">
            <a:extLst>
              <a:ext uri="{FF2B5EF4-FFF2-40B4-BE49-F238E27FC236}">
                <a16:creationId xmlns:a16="http://schemas.microsoft.com/office/drawing/2014/main" id="{8E90166F-48C9-4DC0-908F-5D271A06B276}"/>
              </a:ext>
            </a:extLst>
          </p:cNvPr>
          <p:cNvSpPr>
            <a:spLocks noGrp="1"/>
          </p:cNvSpPr>
          <p:nvPr>
            <p:ph type="title"/>
          </p:nvPr>
        </p:nvSpPr>
        <p:spPr/>
        <p:txBody>
          <a:bodyPr/>
          <a:lstStyle/>
          <a:p>
            <a:r>
              <a:rPr lang="en-US"/>
              <a:t>There is no other god who is able to deliver like this</a:t>
            </a:r>
          </a:p>
        </p:txBody>
      </p:sp>
    </p:spTree>
    <p:extLst>
      <p:ext uri="{BB962C8B-B14F-4D97-AF65-F5344CB8AC3E}">
        <p14:creationId xmlns:p14="http://schemas.microsoft.com/office/powerpoint/2010/main" val="41238238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FCA0F-976E-47DC-8AF3-800CDAE97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255" y="0"/>
            <a:ext cx="5063490" cy="6858000"/>
          </a:xfrm>
          <a:prstGeom prst="rect">
            <a:avLst/>
          </a:prstGeom>
        </p:spPr>
      </p:pic>
      <p:sp>
        <p:nvSpPr>
          <p:cNvPr id="2" name="Text Placeholder 1">
            <a:extLst>
              <a:ext uri="{FF2B5EF4-FFF2-40B4-BE49-F238E27FC236}">
                <a16:creationId xmlns:a16="http://schemas.microsoft.com/office/drawing/2014/main" id="{D339286E-FF27-4CC1-B6F9-7C3248FC5758}"/>
              </a:ext>
            </a:extLst>
          </p:cNvPr>
          <p:cNvSpPr>
            <a:spLocks noGrp="1"/>
          </p:cNvSpPr>
          <p:nvPr>
            <p:ph type="body" sz="quarter" idx="10"/>
          </p:nvPr>
        </p:nvSpPr>
        <p:spPr/>
        <p:txBody>
          <a:bodyPr/>
          <a:lstStyle/>
          <a:p>
            <a:r>
              <a:rPr lang="en-US" dirty="0"/>
              <a:t>Relief of Sargon II and a high Assyrian dignitary, from the palace at Khorsabad, circa 720 BC</a:t>
            </a:r>
          </a:p>
        </p:txBody>
      </p:sp>
      <p:sp>
        <p:nvSpPr>
          <p:cNvPr id="3" name="Text Placeholder 2">
            <a:extLst>
              <a:ext uri="{FF2B5EF4-FFF2-40B4-BE49-F238E27FC236}">
                <a16:creationId xmlns:a16="http://schemas.microsoft.com/office/drawing/2014/main" id="{EB8EE891-99AC-4F2E-AFCC-44F95FEEB1B1}"/>
              </a:ext>
            </a:extLst>
          </p:cNvPr>
          <p:cNvSpPr>
            <a:spLocks noGrp="1"/>
          </p:cNvSpPr>
          <p:nvPr>
            <p:ph type="body" sz="quarter" idx="12"/>
          </p:nvPr>
        </p:nvSpPr>
        <p:spPr/>
        <p:txBody>
          <a:bodyPr/>
          <a:lstStyle/>
          <a:p>
            <a:r>
              <a:rPr lang="en-US"/>
              <a:t>3:30</a:t>
            </a:r>
          </a:p>
        </p:txBody>
      </p:sp>
      <p:sp>
        <p:nvSpPr>
          <p:cNvPr id="4" name="Title 3">
            <a:extLst>
              <a:ext uri="{FF2B5EF4-FFF2-40B4-BE49-F238E27FC236}">
                <a16:creationId xmlns:a16="http://schemas.microsoft.com/office/drawing/2014/main" id="{65E956A6-5031-45B2-B3E6-772748263231}"/>
              </a:ext>
            </a:extLst>
          </p:cNvPr>
          <p:cNvSpPr>
            <a:spLocks noGrp="1"/>
          </p:cNvSpPr>
          <p:nvPr>
            <p:ph type="title"/>
          </p:nvPr>
        </p:nvSpPr>
        <p:spPr/>
        <p:txBody>
          <a:bodyPr/>
          <a:lstStyle/>
          <a:p>
            <a:r>
              <a:rPr lang="en-US"/>
              <a:t>Then the king promoted Shadrach, Meshach, and Abednego in the province of Babylon</a:t>
            </a:r>
          </a:p>
        </p:txBody>
      </p:sp>
    </p:spTree>
    <p:extLst>
      <p:ext uri="{BB962C8B-B14F-4D97-AF65-F5344CB8AC3E}">
        <p14:creationId xmlns:p14="http://schemas.microsoft.com/office/powerpoint/2010/main" val="4269686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6355DF-9719-44DA-BA94-B8D17D12311A}"/>
              </a:ext>
            </a:extLst>
          </p:cNvPr>
          <p:cNvPicPr>
            <a:picLocks noChangeAspect="1"/>
          </p:cNvPicPr>
          <p:nvPr/>
        </p:nvPicPr>
        <p:blipFill rotWithShape="1">
          <a:blip r:embed="rId3">
            <a:extLst>
              <a:ext uri="{28A0092B-C50C-407E-A947-70E740481C1C}">
                <a14:useLocalDpi xmlns:a14="http://schemas.microsoft.com/office/drawing/2010/main" val="0"/>
              </a:ext>
            </a:extLst>
          </a:blip>
          <a:srcRect t="6223" b="6000"/>
          <a:stretch/>
        </p:blipFill>
        <p:spPr>
          <a:xfrm>
            <a:off x="980440" y="0"/>
            <a:ext cx="6858000" cy="6019800"/>
          </a:xfrm>
          <a:prstGeom prst="rect">
            <a:avLst/>
          </a:prstGeom>
        </p:spPr>
      </p:pic>
      <p:sp>
        <p:nvSpPr>
          <p:cNvPr id="7" name="Rectangle 6">
            <a:extLst>
              <a:ext uri="{FF2B5EF4-FFF2-40B4-BE49-F238E27FC236}">
                <a16:creationId xmlns:a16="http://schemas.microsoft.com/office/drawing/2014/main" id="{BA40784F-89D3-43FC-B32A-3B31FD8F7A71}"/>
              </a:ext>
            </a:extLst>
          </p:cNvPr>
          <p:cNvSpPr/>
          <p:nvPr/>
        </p:nvSpPr>
        <p:spPr>
          <a:xfrm>
            <a:off x="1066800" y="6019800"/>
            <a:ext cx="7277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1,000 slides in PowerPoint format. Available now from BiblePlaces.com.</a:t>
            </a:r>
          </a:p>
        </p:txBody>
      </p:sp>
    </p:spTree>
    <p:extLst>
      <p:ext uri="{BB962C8B-B14F-4D97-AF65-F5344CB8AC3E}">
        <p14:creationId xmlns:p14="http://schemas.microsoft.com/office/powerpoint/2010/main" val="3906473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CAA941-8DB0-42D5-A5FA-4E9D08AF4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2" name="Text Placeholder 1">
            <a:extLst>
              <a:ext uri="{FF2B5EF4-FFF2-40B4-BE49-F238E27FC236}">
                <a16:creationId xmlns:a16="http://schemas.microsoft.com/office/drawing/2014/main" id="{71EB9930-6201-499C-B2F4-FAE037E33694}"/>
              </a:ext>
            </a:extLst>
          </p:cNvPr>
          <p:cNvSpPr>
            <a:spLocks noGrp="1"/>
          </p:cNvSpPr>
          <p:nvPr>
            <p:ph type="body" sz="quarter" idx="10"/>
          </p:nvPr>
        </p:nvSpPr>
        <p:spPr/>
        <p:txBody>
          <a:bodyPr/>
          <a:lstStyle/>
          <a:p>
            <a:r>
              <a:rPr lang="en-US"/>
              <a:t>“Pompey’s Pillar” in Alexandria; the pillar is actually that of Publius, prefect under Diocletian</a:t>
            </a:r>
          </a:p>
        </p:txBody>
      </p:sp>
      <p:sp>
        <p:nvSpPr>
          <p:cNvPr id="3" name="Text Placeholder 2">
            <a:extLst>
              <a:ext uri="{FF2B5EF4-FFF2-40B4-BE49-F238E27FC236}">
                <a16:creationId xmlns:a16="http://schemas.microsoft.com/office/drawing/2014/main" id="{2A093746-AC8E-40ED-A5D9-3541982E6333}"/>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FCC5880E-CD3B-4BB4-B145-FBB2BCA15EC1}"/>
              </a:ext>
            </a:extLst>
          </p:cNvPr>
          <p:cNvSpPr>
            <a:spLocks noGrp="1"/>
          </p:cNvSpPr>
          <p:nvPr>
            <p:ph type="title"/>
          </p:nvPr>
        </p:nvSpPr>
        <p:spPr/>
        <p:txBody>
          <a:bodyPr/>
          <a:lstStyle/>
          <a:p>
            <a:r>
              <a:rPr lang="en-US"/>
              <a:t>Its height was sixty cubits and its width six cubits</a:t>
            </a:r>
          </a:p>
        </p:txBody>
      </p:sp>
    </p:spTree>
    <p:extLst>
      <p:ext uri="{BB962C8B-B14F-4D97-AF65-F5344CB8AC3E}">
        <p14:creationId xmlns:p14="http://schemas.microsoft.com/office/powerpoint/2010/main" val="3817072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AAA83E-2863-4B7D-946D-D429E1AB3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806" y="0"/>
            <a:ext cx="5390388" cy="6858000"/>
          </a:xfrm>
          <a:prstGeom prst="rect">
            <a:avLst/>
          </a:prstGeom>
        </p:spPr>
      </p:pic>
      <p:sp>
        <p:nvSpPr>
          <p:cNvPr id="2" name="Text Placeholder 1">
            <a:extLst>
              <a:ext uri="{FF2B5EF4-FFF2-40B4-BE49-F238E27FC236}">
                <a16:creationId xmlns:a16="http://schemas.microsoft.com/office/drawing/2014/main" id="{71EB9930-6201-499C-B2F4-FAE037E33694}"/>
              </a:ext>
            </a:extLst>
          </p:cNvPr>
          <p:cNvSpPr>
            <a:spLocks noGrp="1"/>
          </p:cNvSpPr>
          <p:nvPr>
            <p:ph type="body" sz="quarter" idx="10"/>
          </p:nvPr>
        </p:nvSpPr>
        <p:spPr/>
        <p:txBody>
          <a:bodyPr/>
          <a:lstStyle/>
          <a:p>
            <a:r>
              <a:rPr lang="en-US"/>
              <a:t>“Pompey’s Pillar” in Alexandria; the pillar is actually that of </a:t>
            </a:r>
            <a:r>
              <a:rPr lang="en-US" err="1"/>
              <a:t>Publius</a:t>
            </a:r>
            <a:r>
              <a:rPr lang="en-US"/>
              <a:t>, prefect under Diocletian</a:t>
            </a:r>
          </a:p>
        </p:txBody>
      </p:sp>
      <p:sp>
        <p:nvSpPr>
          <p:cNvPr id="3" name="Text Placeholder 2">
            <a:extLst>
              <a:ext uri="{FF2B5EF4-FFF2-40B4-BE49-F238E27FC236}">
                <a16:creationId xmlns:a16="http://schemas.microsoft.com/office/drawing/2014/main" id="{2A093746-AC8E-40ED-A5D9-3541982E6333}"/>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FCC5880E-CD3B-4BB4-B145-FBB2BCA15EC1}"/>
              </a:ext>
            </a:extLst>
          </p:cNvPr>
          <p:cNvSpPr>
            <a:spLocks noGrp="1"/>
          </p:cNvSpPr>
          <p:nvPr>
            <p:ph type="title"/>
          </p:nvPr>
        </p:nvSpPr>
        <p:spPr/>
        <p:txBody>
          <a:bodyPr/>
          <a:lstStyle/>
          <a:p>
            <a:r>
              <a:rPr lang="en-US"/>
              <a:t>Its height was sixty cubits and its width six cubits</a:t>
            </a:r>
          </a:p>
        </p:txBody>
      </p:sp>
    </p:spTree>
    <p:extLst>
      <p:ext uri="{BB962C8B-B14F-4D97-AF65-F5344CB8AC3E}">
        <p14:creationId xmlns:p14="http://schemas.microsoft.com/office/powerpoint/2010/main" val="308824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76A96B-9D26-4B23-B768-841243333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2"/>
            <a:ext cx="9144000" cy="6098977"/>
          </a:xfrm>
          <a:prstGeom prst="rect">
            <a:avLst/>
          </a:prstGeom>
        </p:spPr>
      </p:pic>
      <p:sp>
        <p:nvSpPr>
          <p:cNvPr id="2" name="Text Placeholder 1">
            <a:extLst>
              <a:ext uri="{FF2B5EF4-FFF2-40B4-BE49-F238E27FC236}">
                <a16:creationId xmlns:a16="http://schemas.microsoft.com/office/drawing/2014/main" id="{71EB9930-6201-499C-B2F4-FAE037E33694}"/>
              </a:ext>
            </a:extLst>
          </p:cNvPr>
          <p:cNvSpPr>
            <a:spLocks noGrp="1"/>
          </p:cNvSpPr>
          <p:nvPr>
            <p:ph type="body" sz="quarter" idx="10"/>
          </p:nvPr>
        </p:nvSpPr>
        <p:spPr/>
        <p:txBody>
          <a:bodyPr/>
          <a:lstStyle/>
          <a:p>
            <a:r>
              <a:rPr lang="en-US"/>
              <a:t>Statue of Hammurabi in </a:t>
            </a:r>
            <a:r>
              <a:rPr lang="en-US" err="1"/>
              <a:t>Babil</a:t>
            </a:r>
            <a:r>
              <a:rPr lang="en-US"/>
              <a:t> Province, Iraq</a:t>
            </a:r>
          </a:p>
        </p:txBody>
      </p:sp>
      <p:sp>
        <p:nvSpPr>
          <p:cNvPr id="3" name="Text Placeholder 2">
            <a:extLst>
              <a:ext uri="{FF2B5EF4-FFF2-40B4-BE49-F238E27FC236}">
                <a16:creationId xmlns:a16="http://schemas.microsoft.com/office/drawing/2014/main" id="{2A093746-AC8E-40ED-A5D9-3541982E6333}"/>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FCC5880E-CD3B-4BB4-B145-FBB2BCA15EC1}"/>
              </a:ext>
            </a:extLst>
          </p:cNvPr>
          <p:cNvSpPr>
            <a:spLocks noGrp="1"/>
          </p:cNvSpPr>
          <p:nvPr>
            <p:ph type="title"/>
          </p:nvPr>
        </p:nvSpPr>
        <p:spPr/>
        <p:txBody>
          <a:bodyPr/>
          <a:lstStyle/>
          <a:p>
            <a:r>
              <a:rPr lang="en-US"/>
              <a:t>He set it up on the plain of Dura, in the province of Babylon</a:t>
            </a:r>
          </a:p>
        </p:txBody>
      </p:sp>
    </p:spTree>
    <p:extLst>
      <p:ext uri="{BB962C8B-B14F-4D97-AF65-F5344CB8AC3E}">
        <p14:creationId xmlns:p14="http://schemas.microsoft.com/office/powerpoint/2010/main" val="2287819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9F1B03-240C-4852-9427-167DAD2E9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504"/>
            <a:ext cx="9144000" cy="5650992"/>
          </a:xfrm>
          <a:prstGeom prst="rect">
            <a:avLst/>
          </a:prstGeom>
        </p:spPr>
      </p:pic>
      <p:sp>
        <p:nvSpPr>
          <p:cNvPr id="2" name="Text Placeholder 1">
            <a:extLst>
              <a:ext uri="{FF2B5EF4-FFF2-40B4-BE49-F238E27FC236}">
                <a16:creationId xmlns:a16="http://schemas.microsoft.com/office/drawing/2014/main" id="{71EB9930-6201-499C-B2F4-FAE037E33694}"/>
              </a:ext>
            </a:extLst>
          </p:cNvPr>
          <p:cNvSpPr>
            <a:spLocks noGrp="1"/>
          </p:cNvSpPr>
          <p:nvPr>
            <p:ph type="body" sz="quarter" idx="10"/>
          </p:nvPr>
        </p:nvSpPr>
        <p:spPr/>
        <p:txBody>
          <a:bodyPr/>
          <a:lstStyle/>
          <a:p>
            <a:r>
              <a:rPr lang="en-US" dirty="0"/>
              <a:t>Ezekiel’s Valley of Dry Bones, depicted on wall painting in Dura-Europos synagogue</a:t>
            </a:r>
          </a:p>
        </p:txBody>
      </p:sp>
      <p:sp>
        <p:nvSpPr>
          <p:cNvPr id="3" name="Text Placeholder 2">
            <a:extLst>
              <a:ext uri="{FF2B5EF4-FFF2-40B4-BE49-F238E27FC236}">
                <a16:creationId xmlns:a16="http://schemas.microsoft.com/office/drawing/2014/main" id="{2A093746-AC8E-40ED-A5D9-3541982E6333}"/>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FCC5880E-CD3B-4BB4-B145-FBB2BCA15EC1}"/>
              </a:ext>
            </a:extLst>
          </p:cNvPr>
          <p:cNvSpPr>
            <a:spLocks noGrp="1"/>
          </p:cNvSpPr>
          <p:nvPr>
            <p:ph type="title"/>
          </p:nvPr>
        </p:nvSpPr>
        <p:spPr/>
        <p:txBody>
          <a:bodyPr/>
          <a:lstStyle/>
          <a:p>
            <a:r>
              <a:rPr lang="en-US"/>
              <a:t>He set it up on the plain of Dura, in the province of Babylon</a:t>
            </a:r>
          </a:p>
        </p:txBody>
      </p:sp>
    </p:spTree>
    <p:extLst>
      <p:ext uri="{BB962C8B-B14F-4D97-AF65-F5344CB8AC3E}">
        <p14:creationId xmlns:p14="http://schemas.microsoft.com/office/powerpoint/2010/main" val="71206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2AE20-7023-4DE5-A4D5-70F9432C9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768"/>
            <a:ext cx="9144000" cy="5998464"/>
          </a:xfrm>
          <a:prstGeom prst="rect">
            <a:avLst/>
          </a:prstGeom>
        </p:spPr>
      </p:pic>
      <p:sp>
        <p:nvSpPr>
          <p:cNvPr id="2" name="Text Placeholder 1">
            <a:extLst>
              <a:ext uri="{FF2B5EF4-FFF2-40B4-BE49-F238E27FC236}">
                <a16:creationId xmlns:a16="http://schemas.microsoft.com/office/drawing/2014/main" id="{C676859C-FD93-4CD9-BE75-CCA1A1757561}"/>
              </a:ext>
            </a:extLst>
          </p:cNvPr>
          <p:cNvSpPr>
            <a:spLocks noGrp="1"/>
          </p:cNvSpPr>
          <p:nvPr>
            <p:ph type="body" sz="quarter" idx="10"/>
          </p:nvPr>
        </p:nvSpPr>
        <p:spPr/>
        <p:txBody>
          <a:bodyPr/>
          <a:lstStyle/>
          <a:p>
            <a:r>
              <a:rPr lang="en-US"/>
              <a:t>Ruins of ancient Babylon, from Saddam Hussein’s former summer palace</a:t>
            </a:r>
          </a:p>
        </p:txBody>
      </p:sp>
      <p:sp>
        <p:nvSpPr>
          <p:cNvPr id="3" name="Text Placeholder 2">
            <a:extLst>
              <a:ext uri="{FF2B5EF4-FFF2-40B4-BE49-F238E27FC236}">
                <a16:creationId xmlns:a16="http://schemas.microsoft.com/office/drawing/2014/main" id="{BCB6DAB1-6B57-491C-99CB-FC7B4A9A1ACA}"/>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6A9B0627-3199-4C90-A447-3CDD52B206F6}"/>
              </a:ext>
            </a:extLst>
          </p:cNvPr>
          <p:cNvSpPr>
            <a:spLocks noGrp="1"/>
          </p:cNvSpPr>
          <p:nvPr>
            <p:ph type="title"/>
          </p:nvPr>
        </p:nvSpPr>
        <p:spPr/>
        <p:txBody>
          <a:bodyPr/>
          <a:lstStyle/>
          <a:p>
            <a:r>
              <a:rPr lang="en-US"/>
              <a:t>He set it up on the plain of Dura, in the province of Babylon</a:t>
            </a:r>
          </a:p>
        </p:txBody>
      </p:sp>
    </p:spTree>
    <p:extLst>
      <p:ext uri="{BB962C8B-B14F-4D97-AF65-F5344CB8AC3E}">
        <p14:creationId xmlns:p14="http://schemas.microsoft.com/office/powerpoint/2010/main" val="3539629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8874"/>
            <a:ext cx="9144000" cy="480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a:t>Silver </a:t>
            </a:r>
            <a:r>
              <a:rPr lang="en-US" err="1"/>
              <a:t>stater</a:t>
            </a:r>
            <a:r>
              <a:rPr lang="en-US"/>
              <a:t> of satraps </a:t>
            </a:r>
            <a:r>
              <a:rPr lang="en-US" err="1"/>
              <a:t>Pharnabazus</a:t>
            </a:r>
            <a:r>
              <a:rPr lang="en-US"/>
              <a:t> and </a:t>
            </a:r>
            <a:r>
              <a:rPr lang="en-US" err="1"/>
              <a:t>Datames</a:t>
            </a:r>
            <a:r>
              <a:rPr lang="en-US"/>
              <a:t>, from Tarsus, 379–372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the satraps</a:t>
            </a:r>
          </a:p>
        </p:txBody>
      </p:sp>
    </p:spTree>
    <p:extLst>
      <p:ext uri="{BB962C8B-B14F-4D97-AF65-F5344CB8AC3E}">
        <p14:creationId xmlns:p14="http://schemas.microsoft.com/office/powerpoint/2010/main" val="2020623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DFADF-6E74-40AB-86DC-3FA2A7E63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172"/>
            <a:ext cx="9144000" cy="6391656"/>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a:t>Relief of a Median courtier with tribute bearers, from Persepolis, reign of Darius I, 518–486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 . . the deputies</a:t>
            </a:r>
          </a:p>
        </p:txBody>
      </p:sp>
    </p:spTree>
    <p:extLst>
      <p:ext uri="{BB962C8B-B14F-4D97-AF65-F5344CB8AC3E}">
        <p14:creationId xmlns:p14="http://schemas.microsoft.com/office/powerpoint/2010/main" val="41146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E7B224-645E-4B14-9B86-7043C980D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068" y="311728"/>
            <a:ext cx="2441864" cy="6234545"/>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a:t>Statue of the governor </a:t>
            </a:r>
            <a:r>
              <a:rPr lang="en-US" err="1"/>
              <a:t>Puzur</a:t>
            </a:r>
            <a:r>
              <a:rPr lang="en-US"/>
              <a:t>-Ishtar, from Mari, Old Babylonian period, early 2nd millennium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 . . the governors</a:t>
            </a:r>
          </a:p>
        </p:txBody>
      </p:sp>
    </p:spTree>
    <p:extLst>
      <p:ext uri="{BB962C8B-B14F-4D97-AF65-F5344CB8AC3E}">
        <p14:creationId xmlns:p14="http://schemas.microsoft.com/office/powerpoint/2010/main" val="1171164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A360D-59A6-4661-B07A-3622E4517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DANIEL 3</a:t>
            </a:r>
          </a:p>
        </p:txBody>
      </p:sp>
      <p:pic>
        <p:nvPicPr>
          <p:cNvPr id="15" name="Picture 14">
            <a:extLst>
              <a:ext uri="{FF2B5EF4-FFF2-40B4-BE49-F238E27FC236}">
                <a16:creationId xmlns:a16="http://schemas.microsoft.com/office/drawing/2014/main" id="{692A6434-4AA6-487D-A6B3-E388199D4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12" name="Title 4">
            <a:extLst>
              <a:ext uri="{FF2B5EF4-FFF2-40B4-BE49-F238E27FC236}">
                <a16:creationId xmlns:a16="http://schemas.microsoft.com/office/drawing/2014/main" id="{147A84C3-E3C0-4A85-9C93-E2BAA945BD4A}"/>
              </a:ext>
            </a:extLst>
          </p:cNvPr>
          <p:cNvSpPr txBox="1">
            <a:spLocks/>
          </p:cNvSpPr>
          <p:nvPr/>
        </p:nvSpPr>
        <p:spPr>
          <a:xfrm>
            <a:off x="975360" y="1301112"/>
            <a:ext cx="7193280" cy="4551048"/>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2000" b="0" cap="none" spc="0" dirty="0"/>
              <a:t>This is a free sample of the Daniel 3 presentation from the </a:t>
            </a:r>
            <a:r>
              <a:rPr lang="en-US" sz="2000" b="0" i="1" cap="none" spc="0" dirty="0"/>
              <a:t>Photo Companion to the Bible</a:t>
            </a:r>
            <a:r>
              <a:rPr lang="en-US" sz="2000" b="0" cap="none" spc="0" dirty="0"/>
              <a:t>. To purchase the full volume, visit https://www.bibleplaces.com/daniel/</a:t>
            </a:r>
            <a:br>
              <a:rPr lang="en-US" sz="2000" b="0" cap="none" spc="0" dirty="0"/>
            </a:br>
            <a:br>
              <a:rPr lang="en-US" sz="2000" b="0" cap="none" spc="0" dirty="0"/>
            </a:br>
            <a:r>
              <a:rPr lang="en-US" sz="2000" b="0" cap="none" spc="0" dirty="0"/>
              <a:t>The </a:t>
            </a:r>
            <a:r>
              <a:rPr lang="en-US" sz="2000" b="0" i="1" cap="none" spc="0" dirty="0"/>
              <a:t>Photo Companion to the Bible</a:t>
            </a:r>
            <a:r>
              <a:rPr lang="en-US" sz="2000" b="0" cap="none" spc="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b="0" cap="none" spc="0" dirty="0"/>
            </a:br>
            <a:br>
              <a:rPr lang="en-US" sz="2000" b="0" cap="none" spc="0" dirty="0"/>
            </a:br>
            <a:r>
              <a:rPr lang="en-US" sz="2000" b="0" cap="none" spc="0" dirty="0"/>
              <a:t>For more details (for this and every slide), see the Notes section below.</a:t>
            </a:r>
            <a:br>
              <a:rPr lang="en-US" sz="2000" b="0" cap="none" spc="0" dirty="0"/>
            </a:br>
            <a:br>
              <a:rPr lang="en-US" sz="2000" b="0" cap="none" spc="0" dirty="0"/>
            </a:br>
            <a:endParaRPr lang="en-US" sz="2000" b="0" cap="none" spc="0" dirty="0"/>
          </a:p>
        </p:txBody>
      </p:sp>
      <p:sp>
        <p:nvSpPr>
          <p:cNvPr id="10" name="Arrow: Right 9">
            <a:extLst>
              <a:ext uri="{FF2B5EF4-FFF2-40B4-BE49-F238E27FC236}">
                <a16:creationId xmlns:a16="http://schemas.microsoft.com/office/drawing/2014/main" id="{745A513A-AD84-4D7B-8A72-E47D660C074A}"/>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354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38" y="152400"/>
            <a:ext cx="4276725" cy="66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dirty="0"/>
              <a:t>Relief with a Median palace servant, from Persepolis, circa 405–359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 . . the advisors</a:t>
            </a:r>
          </a:p>
        </p:txBody>
      </p:sp>
    </p:spTree>
    <p:extLst>
      <p:ext uri="{BB962C8B-B14F-4D97-AF65-F5344CB8AC3E}">
        <p14:creationId xmlns:p14="http://schemas.microsoft.com/office/powerpoint/2010/main" val="4002889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C6B0F-4309-42B3-915D-781DF34C7DA2}"/>
              </a:ext>
            </a:extLst>
          </p:cNvPr>
          <p:cNvPicPr>
            <a:picLocks noChangeAspect="1"/>
          </p:cNvPicPr>
          <p:nvPr/>
        </p:nvPicPr>
        <p:blipFill rotWithShape="1">
          <a:blip r:embed="rId3">
            <a:extLst>
              <a:ext uri="{28A0092B-C50C-407E-A947-70E740481C1C}">
                <a14:useLocalDpi xmlns:a14="http://schemas.microsoft.com/office/drawing/2010/main" val="0"/>
              </a:ext>
            </a:extLst>
          </a:blip>
          <a:srcRect l="1515" t="12122" r="1515"/>
          <a:stretch/>
        </p:blipFill>
        <p:spPr>
          <a:xfrm>
            <a:off x="0" y="0"/>
            <a:ext cx="9144000" cy="6629400"/>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dirty="0"/>
              <a:t>Tomb relief of a treasurer and priest, from </a:t>
            </a:r>
            <a:r>
              <a:rPr lang="en-US" dirty="0" err="1"/>
              <a:t>Dendera</a:t>
            </a:r>
            <a:r>
              <a:rPr lang="en-US" dirty="0"/>
              <a:t> in Egypt, circa 2200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 . . the treasurers</a:t>
            </a:r>
          </a:p>
        </p:txBody>
      </p:sp>
    </p:spTree>
    <p:extLst>
      <p:ext uri="{BB962C8B-B14F-4D97-AF65-F5344CB8AC3E}">
        <p14:creationId xmlns:p14="http://schemas.microsoft.com/office/powerpoint/2010/main" val="3278731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5576EE-394C-479C-BD14-31973A60E7B5}"/>
              </a:ext>
            </a:extLst>
          </p:cNvPr>
          <p:cNvPicPr>
            <a:picLocks noChangeAspect="1"/>
          </p:cNvPicPr>
          <p:nvPr/>
        </p:nvPicPr>
        <p:blipFill rotWithShape="1">
          <a:blip r:embed="rId3">
            <a:extLst>
              <a:ext uri="{28A0092B-C50C-407E-A947-70E740481C1C}">
                <a14:useLocalDpi xmlns:a14="http://schemas.microsoft.com/office/drawing/2010/main" val="0"/>
              </a:ext>
            </a:extLst>
          </a:blip>
          <a:srcRect t="8677" b="8677"/>
          <a:stretch/>
        </p:blipFill>
        <p:spPr>
          <a:xfrm>
            <a:off x="1650348" y="0"/>
            <a:ext cx="5843302" cy="6858000"/>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dirty="0"/>
              <a:t>Egyptian statuette of a senior judge of Hierakonpolis, Middle Kingdom, circa 1700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 . . the judges</a:t>
            </a:r>
          </a:p>
        </p:txBody>
      </p:sp>
    </p:spTree>
    <p:extLst>
      <p:ext uri="{BB962C8B-B14F-4D97-AF65-F5344CB8AC3E}">
        <p14:creationId xmlns:p14="http://schemas.microsoft.com/office/powerpoint/2010/main" val="3252752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DBCFE7-B368-450F-BB45-9346585735AD}"/>
              </a:ext>
            </a:extLst>
          </p:cNvPr>
          <p:cNvPicPr>
            <a:picLocks noChangeAspect="1"/>
          </p:cNvPicPr>
          <p:nvPr/>
        </p:nvPicPr>
        <p:blipFill rotWithShape="1">
          <a:blip r:embed="rId3">
            <a:extLst>
              <a:ext uri="{28A0092B-C50C-407E-A947-70E740481C1C}">
                <a14:useLocalDpi xmlns:a14="http://schemas.microsoft.com/office/drawing/2010/main" val="0"/>
              </a:ext>
            </a:extLst>
          </a:blip>
          <a:srcRect t="6061" b="3030"/>
          <a:stretch/>
        </p:blipFill>
        <p:spPr>
          <a:xfrm>
            <a:off x="2047969" y="0"/>
            <a:ext cx="5048060" cy="6858000"/>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a:t>Frieze with Persian guards, from Persepolis, 5th century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 . . the magistrates</a:t>
            </a:r>
          </a:p>
        </p:txBody>
      </p:sp>
    </p:spTree>
    <p:extLst>
      <p:ext uri="{BB962C8B-B14F-4D97-AF65-F5344CB8AC3E}">
        <p14:creationId xmlns:p14="http://schemas.microsoft.com/office/powerpoint/2010/main" val="4013174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5C3DCD-4F47-4B74-BBEE-724D44985526}"/>
              </a:ext>
            </a:extLst>
          </p:cNvPr>
          <p:cNvPicPr>
            <a:picLocks noChangeAspect="1"/>
          </p:cNvPicPr>
          <p:nvPr/>
        </p:nvPicPr>
        <p:blipFill rotWithShape="1">
          <a:blip r:embed="rId3">
            <a:extLst>
              <a:ext uri="{28A0092B-C50C-407E-A947-70E740481C1C}">
                <a14:useLocalDpi xmlns:a14="http://schemas.microsoft.com/office/drawing/2010/main" val="0"/>
              </a:ext>
            </a:extLst>
          </a:blip>
          <a:srcRect t="5815" b="7437"/>
          <a:stretch/>
        </p:blipFill>
        <p:spPr>
          <a:xfrm>
            <a:off x="1053952" y="0"/>
            <a:ext cx="7036096" cy="6858000"/>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a:t>Relief of a Persian guard, from the Palace of Xerxes at Persepolis, 485–464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 . . the magistrates</a:t>
            </a:r>
          </a:p>
        </p:txBody>
      </p:sp>
    </p:spTree>
    <p:extLst>
      <p:ext uri="{BB962C8B-B14F-4D97-AF65-F5344CB8AC3E}">
        <p14:creationId xmlns:p14="http://schemas.microsoft.com/office/powerpoint/2010/main" val="854317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C7F9BC-8062-4945-916B-5EE9D02ECCC2}"/>
              </a:ext>
            </a:extLst>
          </p:cNvPr>
          <p:cNvPicPr>
            <a:picLocks noChangeAspect="1"/>
          </p:cNvPicPr>
          <p:nvPr/>
        </p:nvPicPr>
        <p:blipFill rotWithShape="1">
          <a:blip r:embed="rId3">
            <a:extLst>
              <a:ext uri="{28A0092B-C50C-407E-A947-70E740481C1C}">
                <a14:useLocalDpi xmlns:a14="http://schemas.microsoft.com/office/drawing/2010/main" val="0"/>
              </a:ext>
            </a:extLst>
          </a:blip>
          <a:srcRect l="2424" t="6061" r="2424" b="3030"/>
          <a:stretch/>
        </p:blipFill>
        <p:spPr>
          <a:xfrm>
            <a:off x="-1" y="0"/>
            <a:ext cx="9144001" cy="6858000"/>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a:t>Relief of a Persian guard or official, from Persepolis, 500–450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to gather together . . . all the rulers of the provinces</a:t>
            </a:r>
          </a:p>
        </p:txBody>
      </p:sp>
    </p:spTree>
    <p:extLst>
      <p:ext uri="{BB962C8B-B14F-4D97-AF65-F5344CB8AC3E}">
        <p14:creationId xmlns:p14="http://schemas.microsoft.com/office/powerpoint/2010/main" val="418709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D04274-DB38-4E28-8899-5FDED0534F8C}"/>
              </a:ext>
            </a:extLst>
          </p:cNvPr>
          <p:cNvPicPr>
            <a:picLocks noChangeAspect="1"/>
          </p:cNvPicPr>
          <p:nvPr/>
        </p:nvPicPr>
        <p:blipFill rotWithShape="1">
          <a:blip r:embed="rId3">
            <a:extLst>
              <a:ext uri="{28A0092B-C50C-407E-A947-70E740481C1C}">
                <a14:useLocalDpi xmlns:a14="http://schemas.microsoft.com/office/drawing/2010/main" val="0"/>
              </a:ext>
            </a:extLst>
          </a:blip>
          <a:srcRect t="4994"/>
          <a:stretch/>
        </p:blipFill>
        <p:spPr>
          <a:xfrm>
            <a:off x="2277427" y="0"/>
            <a:ext cx="4589145" cy="6515492"/>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a:t>Statue of </a:t>
            </a:r>
            <a:r>
              <a:rPr lang="en-US" err="1"/>
              <a:t>Gudea</a:t>
            </a:r>
            <a:r>
              <a:rPr lang="en-US"/>
              <a:t>, dedicated to </a:t>
            </a:r>
            <a:r>
              <a:rPr lang="en-US" err="1"/>
              <a:t>Ningirsu</a:t>
            </a:r>
            <a:r>
              <a:rPr lang="en-US"/>
              <a:t>, 2120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 . . to come to the dedication of the statue</a:t>
            </a:r>
          </a:p>
        </p:txBody>
      </p:sp>
    </p:spTree>
    <p:extLst>
      <p:ext uri="{BB962C8B-B14F-4D97-AF65-F5344CB8AC3E}">
        <p14:creationId xmlns:p14="http://schemas.microsoft.com/office/powerpoint/2010/main" val="3260892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95777D-FC79-4564-9D0B-C008D2C61BFD}"/>
              </a:ext>
            </a:extLst>
          </p:cNvPr>
          <p:cNvPicPr>
            <a:picLocks noChangeAspect="1"/>
          </p:cNvPicPr>
          <p:nvPr/>
        </p:nvPicPr>
        <p:blipFill rotWithShape="1">
          <a:blip r:embed="rId3">
            <a:extLst>
              <a:ext uri="{28A0092B-C50C-407E-A947-70E740481C1C}">
                <a14:useLocalDpi xmlns:a14="http://schemas.microsoft.com/office/drawing/2010/main" val="0"/>
              </a:ext>
            </a:extLst>
          </a:blip>
          <a:srcRect l="3673" t="11019" r="3673" b="6336"/>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dirty="0"/>
              <a:t>Tablet of </a:t>
            </a:r>
            <a:r>
              <a:rPr lang="en-US" dirty="0" err="1"/>
              <a:t>Shulgi</a:t>
            </a:r>
            <a:r>
              <a:rPr lang="en-US" dirty="0"/>
              <a:t> with a dedication of the </a:t>
            </a:r>
            <a:r>
              <a:rPr lang="en-US" dirty="0" err="1"/>
              <a:t>Baga</a:t>
            </a:r>
            <a:r>
              <a:rPr lang="en-US" dirty="0"/>
              <a:t> temple, from Lagash, circa 21st century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 . . to come to the dedication of the statue</a:t>
            </a:r>
          </a:p>
        </p:txBody>
      </p:sp>
    </p:spTree>
    <p:extLst>
      <p:ext uri="{BB962C8B-B14F-4D97-AF65-F5344CB8AC3E}">
        <p14:creationId xmlns:p14="http://schemas.microsoft.com/office/powerpoint/2010/main" val="2675284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a:t>Cylinder of Nabonidus with a dedicatory inscription, from Babylon, 555–539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 . . to come to the dedication of the statue</a:t>
            </a:r>
          </a:p>
        </p:txBody>
      </p:sp>
      <p:pic>
        <p:nvPicPr>
          <p:cNvPr id="6" name="Picture 5">
            <a:extLst>
              <a:ext uri="{FF2B5EF4-FFF2-40B4-BE49-F238E27FC236}">
                <a16:creationId xmlns:a16="http://schemas.microsoft.com/office/drawing/2014/main" id="{D4A12670-0A94-4A29-97D6-BDFC2DF34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1268"/>
            <a:ext cx="9144000" cy="4855464"/>
          </a:xfrm>
          <a:prstGeom prst="rect">
            <a:avLst/>
          </a:prstGeom>
        </p:spPr>
      </p:pic>
    </p:spTree>
    <p:extLst>
      <p:ext uri="{BB962C8B-B14F-4D97-AF65-F5344CB8AC3E}">
        <p14:creationId xmlns:p14="http://schemas.microsoft.com/office/powerpoint/2010/main" val="3907922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dirty="0"/>
              <a:t>Temple dedicatory inscription with curse for destroying, from </a:t>
            </a:r>
            <a:r>
              <a:rPr lang="en-US" dirty="0" err="1"/>
              <a:t>Bastam</a:t>
            </a:r>
            <a:r>
              <a:rPr lang="en-US" dirty="0"/>
              <a:t> in Iran, 9th century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 . . to come to the dedication of the statue</a:t>
            </a:r>
          </a:p>
        </p:txBody>
      </p:sp>
      <p:pic>
        <p:nvPicPr>
          <p:cNvPr id="8" name="Picture 7">
            <a:extLst>
              <a:ext uri="{FF2B5EF4-FFF2-40B4-BE49-F238E27FC236}">
                <a16:creationId xmlns:a16="http://schemas.microsoft.com/office/drawing/2014/main" id="{1E85A259-41E4-423E-9FC8-05E32F9B9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392"/>
            <a:ext cx="9144000" cy="5157216"/>
          </a:xfrm>
          <a:prstGeom prst="rect">
            <a:avLst/>
          </a:prstGeom>
        </p:spPr>
      </p:pic>
    </p:spTree>
    <p:extLst>
      <p:ext uri="{BB962C8B-B14F-4D97-AF65-F5344CB8AC3E}">
        <p14:creationId xmlns:p14="http://schemas.microsoft.com/office/powerpoint/2010/main" val="233702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1F977F-C15B-49DD-B0AF-17FE6FA25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60" y="0"/>
            <a:ext cx="8637280" cy="6858000"/>
          </a:xfrm>
          <a:prstGeom prst="rect">
            <a:avLst/>
          </a:prstGeom>
        </p:spPr>
      </p:pic>
      <p:sp>
        <p:nvSpPr>
          <p:cNvPr id="2" name="Text Placeholder 1">
            <a:extLst>
              <a:ext uri="{FF2B5EF4-FFF2-40B4-BE49-F238E27FC236}">
                <a16:creationId xmlns:a16="http://schemas.microsoft.com/office/drawing/2014/main" id="{23476ADB-727D-4F16-B682-F11F22931368}"/>
              </a:ext>
            </a:extLst>
          </p:cNvPr>
          <p:cNvSpPr>
            <a:spLocks noGrp="1"/>
          </p:cNvSpPr>
          <p:nvPr>
            <p:ph type="body" sz="quarter" idx="10"/>
          </p:nvPr>
        </p:nvSpPr>
        <p:spPr/>
        <p:txBody>
          <a:bodyPr/>
          <a:lstStyle/>
          <a:p>
            <a:r>
              <a:rPr lang="en-US"/>
              <a:t>Stamped brick of Nebuchadnezzar son of </a:t>
            </a:r>
            <a:r>
              <a:rPr lang="en-US" err="1"/>
              <a:t>Nabopolassar</a:t>
            </a:r>
            <a:r>
              <a:rPr lang="en-US"/>
              <a:t>, from Babylon</a:t>
            </a:r>
          </a:p>
        </p:txBody>
      </p:sp>
      <p:sp>
        <p:nvSpPr>
          <p:cNvPr id="3" name="Text Placeholder 2">
            <a:extLst>
              <a:ext uri="{FF2B5EF4-FFF2-40B4-BE49-F238E27FC236}">
                <a16:creationId xmlns:a16="http://schemas.microsoft.com/office/drawing/2014/main" id="{283DE64C-A9DD-4D23-82E4-57FE78B220EF}"/>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988F6DED-5828-4904-9EE1-D639A405DF4D}"/>
              </a:ext>
            </a:extLst>
          </p:cNvPr>
          <p:cNvSpPr>
            <a:spLocks noGrp="1"/>
          </p:cNvSpPr>
          <p:nvPr>
            <p:ph type="title"/>
          </p:nvPr>
        </p:nvSpPr>
        <p:spPr/>
        <p:txBody>
          <a:bodyPr/>
          <a:lstStyle/>
          <a:p>
            <a:r>
              <a:rPr lang="en-US"/>
              <a:t>Nebuchadnezzar the king made a statue of gold</a:t>
            </a:r>
          </a:p>
        </p:txBody>
      </p:sp>
    </p:spTree>
    <p:extLst>
      <p:ext uri="{BB962C8B-B14F-4D97-AF65-F5344CB8AC3E}">
        <p14:creationId xmlns:p14="http://schemas.microsoft.com/office/powerpoint/2010/main" val="390080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ED4C15-BF01-496B-B651-092D77920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431" y="0"/>
            <a:ext cx="4533138" cy="6858000"/>
          </a:xfrm>
          <a:prstGeom prst="rect">
            <a:avLst/>
          </a:prstGeom>
        </p:spPr>
      </p:pic>
      <p:sp>
        <p:nvSpPr>
          <p:cNvPr id="2" name="Text Placeholder 1">
            <a:extLst>
              <a:ext uri="{FF2B5EF4-FFF2-40B4-BE49-F238E27FC236}">
                <a16:creationId xmlns:a16="http://schemas.microsoft.com/office/drawing/2014/main" id="{5CAABD93-7C54-4CE3-B5AA-9C6CC68E00F7}"/>
              </a:ext>
            </a:extLst>
          </p:cNvPr>
          <p:cNvSpPr>
            <a:spLocks noGrp="1"/>
          </p:cNvSpPr>
          <p:nvPr>
            <p:ph type="body" sz="quarter" idx="10"/>
          </p:nvPr>
        </p:nvSpPr>
        <p:spPr/>
        <p:txBody>
          <a:bodyPr/>
          <a:lstStyle/>
          <a:p>
            <a:r>
              <a:rPr lang="en-US" dirty="0"/>
              <a:t>Cuneiform dedication cone of Gudea, from Mesopotamia, circa 21st century BC</a:t>
            </a:r>
          </a:p>
        </p:txBody>
      </p:sp>
      <p:sp>
        <p:nvSpPr>
          <p:cNvPr id="3" name="Text Placeholder 2">
            <a:extLst>
              <a:ext uri="{FF2B5EF4-FFF2-40B4-BE49-F238E27FC236}">
                <a16:creationId xmlns:a16="http://schemas.microsoft.com/office/drawing/2014/main" id="{516DE253-2A65-4243-8DE6-F9CB1B05F06D}"/>
              </a:ext>
            </a:extLst>
          </p:cNvPr>
          <p:cNvSpPr>
            <a:spLocks noGrp="1"/>
          </p:cNvSpPr>
          <p:nvPr>
            <p:ph type="body" sz="quarter" idx="12"/>
          </p:nvPr>
        </p:nvSpPr>
        <p:spPr/>
        <p:txBody>
          <a:bodyPr/>
          <a:lstStyle/>
          <a:p>
            <a:r>
              <a:rPr lang="en-US"/>
              <a:t>3:2</a:t>
            </a:r>
          </a:p>
        </p:txBody>
      </p:sp>
      <p:sp>
        <p:nvSpPr>
          <p:cNvPr id="4" name="Title 3">
            <a:extLst>
              <a:ext uri="{FF2B5EF4-FFF2-40B4-BE49-F238E27FC236}">
                <a16:creationId xmlns:a16="http://schemas.microsoft.com/office/drawing/2014/main" id="{4FF144D3-0CC9-44FD-921F-E0DAC188C012}"/>
              </a:ext>
            </a:extLst>
          </p:cNvPr>
          <p:cNvSpPr>
            <a:spLocks noGrp="1"/>
          </p:cNvSpPr>
          <p:nvPr>
            <p:ph type="title"/>
          </p:nvPr>
        </p:nvSpPr>
        <p:spPr/>
        <p:txBody>
          <a:bodyPr/>
          <a:lstStyle/>
          <a:p>
            <a:r>
              <a:rPr lang="en-US"/>
              <a:t>Then Nebuchadnezzar the king sent an order . . . to come to the dedication of the statue</a:t>
            </a:r>
          </a:p>
        </p:txBody>
      </p:sp>
    </p:spTree>
    <p:extLst>
      <p:ext uri="{BB962C8B-B14F-4D97-AF65-F5344CB8AC3E}">
        <p14:creationId xmlns:p14="http://schemas.microsoft.com/office/powerpoint/2010/main" val="1781289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14AD6B-16E5-4736-9B02-CD6D571F4928}"/>
              </a:ext>
            </a:extLst>
          </p:cNvPr>
          <p:cNvPicPr>
            <a:picLocks noChangeAspect="1"/>
          </p:cNvPicPr>
          <p:nvPr/>
        </p:nvPicPr>
        <p:blipFill rotWithShape="1">
          <a:blip r:embed="rId3">
            <a:extLst>
              <a:ext uri="{28A0092B-C50C-407E-A947-70E740481C1C}">
                <a14:useLocalDpi xmlns:a14="http://schemas.microsoft.com/office/drawing/2010/main" val="0"/>
              </a:ext>
            </a:extLst>
          </a:blip>
          <a:srcRect b="4445"/>
          <a:stretch/>
        </p:blipFill>
        <p:spPr>
          <a:xfrm>
            <a:off x="2897505" y="304800"/>
            <a:ext cx="3348990" cy="6553200"/>
          </a:xfrm>
          <a:prstGeom prst="rect">
            <a:avLst/>
          </a:prstGeom>
        </p:spPr>
      </p:pic>
      <p:sp>
        <p:nvSpPr>
          <p:cNvPr id="2" name="Text Placeholder 1">
            <a:extLst>
              <a:ext uri="{FF2B5EF4-FFF2-40B4-BE49-F238E27FC236}">
                <a16:creationId xmlns:a16="http://schemas.microsoft.com/office/drawing/2014/main" id="{7B3F832F-1112-4879-8C09-802F25A5CF4B}"/>
              </a:ext>
            </a:extLst>
          </p:cNvPr>
          <p:cNvSpPr>
            <a:spLocks noGrp="1"/>
          </p:cNvSpPr>
          <p:nvPr>
            <p:ph type="body" sz="quarter" idx="10"/>
          </p:nvPr>
        </p:nvSpPr>
        <p:spPr/>
        <p:txBody>
          <a:bodyPr/>
          <a:lstStyle/>
          <a:p>
            <a:r>
              <a:rPr lang="en-US" dirty="0"/>
              <a:t>Wood statue of the royal herald </a:t>
            </a:r>
            <a:r>
              <a:rPr lang="en-US" dirty="0" err="1"/>
              <a:t>Neni</a:t>
            </a:r>
            <a:r>
              <a:rPr lang="en-US" dirty="0"/>
              <a:t>, from </a:t>
            </a:r>
            <a:r>
              <a:rPr lang="en-US" dirty="0" err="1"/>
              <a:t>Sedment</a:t>
            </a:r>
            <a:r>
              <a:rPr lang="en-US" dirty="0"/>
              <a:t> el-Gebel, Old Kingdom, circa 2250 BC</a:t>
            </a:r>
          </a:p>
        </p:txBody>
      </p:sp>
      <p:sp>
        <p:nvSpPr>
          <p:cNvPr id="3" name="Text Placeholder 2">
            <a:extLst>
              <a:ext uri="{FF2B5EF4-FFF2-40B4-BE49-F238E27FC236}">
                <a16:creationId xmlns:a16="http://schemas.microsoft.com/office/drawing/2014/main" id="{8B7F1BE8-E9AD-494A-9EFC-8B4FE78EA392}"/>
              </a:ext>
            </a:extLst>
          </p:cNvPr>
          <p:cNvSpPr>
            <a:spLocks noGrp="1"/>
          </p:cNvSpPr>
          <p:nvPr>
            <p:ph type="body" sz="quarter" idx="12"/>
          </p:nvPr>
        </p:nvSpPr>
        <p:spPr/>
        <p:txBody>
          <a:bodyPr/>
          <a:lstStyle/>
          <a:p>
            <a:r>
              <a:rPr lang="en-US"/>
              <a:t>3:4</a:t>
            </a:r>
          </a:p>
        </p:txBody>
      </p:sp>
      <p:sp>
        <p:nvSpPr>
          <p:cNvPr id="4" name="Title 3">
            <a:extLst>
              <a:ext uri="{FF2B5EF4-FFF2-40B4-BE49-F238E27FC236}">
                <a16:creationId xmlns:a16="http://schemas.microsoft.com/office/drawing/2014/main" id="{B0568A76-1A4E-4B83-A984-01DC06D8A081}"/>
              </a:ext>
            </a:extLst>
          </p:cNvPr>
          <p:cNvSpPr>
            <a:spLocks noGrp="1"/>
          </p:cNvSpPr>
          <p:nvPr>
            <p:ph type="title"/>
          </p:nvPr>
        </p:nvSpPr>
        <p:spPr/>
        <p:txBody>
          <a:bodyPr/>
          <a:lstStyle/>
          <a:p>
            <a:r>
              <a:rPr lang="en-US"/>
              <a:t>Then the herald proclaimed aloud</a:t>
            </a:r>
          </a:p>
        </p:txBody>
      </p:sp>
    </p:spTree>
    <p:extLst>
      <p:ext uri="{BB962C8B-B14F-4D97-AF65-F5344CB8AC3E}">
        <p14:creationId xmlns:p14="http://schemas.microsoft.com/office/powerpoint/2010/main" val="46477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782CFE-E48B-471C-8241-3ED972668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328" y="123738"/>
            <a:ext cx="2503344" cy="6460243"/>
          </a:xfrm>
          <a:prstGeom prst="rect">
            <a:avLst/>
          </a:prstGeom>
        </p:spPr>
      </p:pic>
      <p:sp>
        <p:nvSpPr>
          <p:cNvPr id="2" name="Text Placeholder 1">
            <a:extLst>
              <a:ext uri="{FF2B5EF4-FFF2-40B4-BE49-F238E27FC236}">
                <a16:creationId xmlns:a16="http://schemas.microsoft.com/office/drawing/2014/main" id="{51E8D5E5-8BB7-4846-8B7E-266F3708C63C}"/>
              </a:ext>
            </a:extLst>
          </p:cNvPr>
          <p:cNvSpPr>
            <a:spLocks noGrp="1"/>
          </p:cNvSpPr>
          <p:nvPr>
            <p:ph type="body" sz="quarter" idx="10"/>
          </p:nvPr>
        </p:nvSpPr>
        <p:spPr/>
        <p:txBody>
          <a:bodyPr/>
          <a:lstStyle/>
          <a:p>
            <a:r>
              <a:rPr lang="en-US"/>
              <a:t>Statue of a Hittite ruler, from Building J in </a:t>
            </a:r>
            <a:r>
              <a:rPr lang="en-US" err="1"/>
              <a:t>Zincirli</a:t>
            </a:r>
            <a:r>
              <a:rPr lang="en-US"/>
              <a:t>, 9th century BC</a:t>
            </a:r>
          </a:p>
        </p:txBody>
      </p:sp>
      <p:sp>
        <p:nvSpPr>
          <p:cNvPr id="3" name="Text Placeholder 2">
            <a:extLst>
              <a:ext uri="{FF2B5EF4-FFF2-40B4-BE49-F238E27FC236}">
                <a16:creationId xmlns:a16="http://schemas.microsoft.com/office/drawing/2014/main" id="{D3E03F04-D70C-4C95-A3EB-2877DD8CEA57}"/>
              </a:ext>
            </a:extLst>
          </p:cNvPr>
          <p:cNvSpPr>
            <a:spLocks noGrp="1"/>
          </p:cNvSpPr>
          <p:nvPr>
            <p:ph type="body" sz="quarter" idx="12"/>
          </p:nvPr>
        </p:nvSpPr>
        <p:spPr/>
        <p:txBody>
          <a:bodyPr/>
          <a:lstStyle/>
          <a:p>
            <a:r>
              <a:rPr lang="en-US"/>
              <a:t>3:4</a:t>
            </a:r>
          </a:p>
        </p:txBody>
      </p:sp>
      <p:sp>
        <p:nvSpPr>
          <p:cNvPr id="4" name="Title 3">
            <a:extLst>
              <a:ext uri="{FF2B5EF4-FFF2-40B4-BE49-F238E27FC236}">
                <a16:creationId xmlns:a16="http://schemas.microsoft.com/office/drawing/2014/main" id="{E661628B-C85F-4D06-B13D-118B7195A37D}"/>
              </a:ext>
            </a:extLst>
          </p:cNvPr>
          <p:cNvSpPr>
            <a:spLocks noGrp="1"/>
          </p:cNvSpPr>
          <p:nvPr>
            <p:ph type="title"/>
          </p:nvPr>
        </p:nvSpPr>
        <p:spPr/>
        <p:txBody>
          <a:bodyPr/>
          <a:lstStyle/>
          <a:p>
            <a:r>
              <a:rPr lang="en-US"/>
              <a:t>To you it is commanded, O peoples, nations, and languages</a:t>
            </a:r>
          </a:p>
        </p:txBody>
      </p:sp>
    </p:spTree>
    <p:extLst>
      <p:ext uri="{BB962C8B-B14F-4D97-AF65-F5344CB8AC3E}">
        <p14:creationId xmlns:p14="http://schemas.microsoft.com/office/powerpoint/2010/main" val="69304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26815-6209-4331-8DBF-3060DC9EB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51E8D5E5-8BB7-4846-8B7E-266F3708C63C}"/>
              </a:ext>
            </a:extLst>
          </p:cNvPr>
          <p:cNvSpPr>
            <a:spLocks noGrp="1"/>
          </p:cNvSpPr>
          <p:nvPr>
            <p:ph type="body" sz="quarter" idx="10"/>
          </p:nvPr>
        </p:nvSpPr>
        <p:spPr/>
        <p:txBody>
          <a:bodyPr/>
          <a:lstStyle/>
          <a:p>
            <a:r>
              <a:rPr lang="en-US"/>
              <a:t>Elamite delegation depicted on Persepolis apadana east stairs</a:t>
            </a:r>
          </a:p>
        </p:txBody>
      </p:sp>
      <p:sp>
        <p:nvSpPr>
          <p:cNvPr id="3" name="Text Placeholder 2">
            <a:extLst>
              <a:ext uri="{FF2B5EF4-FFF2-40B4-BE49-F238E27FC236}">
                <a16:creationId xmlns:a16="http://schemas.microsoft.com/office/drawing/2014/main" id="{D3E03F04-D70C-4C95-A3EB-2877DD8CEA57}"/>
              </a:ext>
            </a:extLst>
          </p:cNvPr>
          <p:cNvSpPr>
            <a:spLocks noGrp="1"/>
          </p:cNvSpPr>
          <p:nvPr>
            <p:ph type="body" sz="quarter" idx="12"/>
          </p:nvPr>
        </p:nvSpPr>
        <p:spPr/>
        <p:txBody>
          <a:bodyPr/>
          <a:lstStyle/>
          <a:p>
            <a:r>
              <a:rPr lang="en-US"/>
              <a:t>3:4</a:t>
            </a:r>
          </a:p>
        </p:txBody>
      </p:sp>
      <p:sp>
        <p:nvSpPr>
          <p:cNvPr id="4" name="Title 3">
            <a:extLst>
              <a:ext uri="{FF2B5EF4-FFF2-40B4-BE49-F238E27FC236}">
                <a16:creationId xmlns:a16="http://schemas.microsoft.com/office/drawing/2014/main" id="{E661628B-C85F-4D06-B13D-118B7195A37D}"/>
              </a:ext>
            </a:extLst>
          </p:cNvPr>
          <p:cNvSpPr>
            <a:spLocks noGrp="1"/>
          </p:cNvSpPr>
          <p:nvPr>
            <p:ph type="title"/>
          </p:nvPr>
        </p:nvSpPr>
        <p:spPr/>
        <p:txBody>
          <a:bodyPr/>
          <a:lstStyle/>
          <a:p>
            <a:r>
              <a:rPr lang="en-US"/>
              <a:t>To you it is commanded, O peoples, nations, and languages</a:t>
            </a:r>
          </a:p>
        </p:txBody>
      </p:sp>
    </p:spTree>
    <p:extLst>
      <p:ext uri="{BB962C8B-B14F-4D97-AF65-F5344CB8AC3E}">
        <p14:creationId xmlns:p14="http://schemas.microsoft.com/office/powerpoint/2010/main" val="889402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E8DD01-38FC-4078-8BF0-A9BADC9DD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51E8D5E5-8BB7-4846-8B7E-266F3708C63C}"/>
              </a:ext>
            </a:extLst>
          </p:cNvPr>
          <p:cNvSpPr>
            <a:spLocks noGrp="1"/>
          </p:cNvSpPr>
          <p:nvPr>
            <p:ph type="body" sz="quarter" idx="10"/>
          </p:nvPr>
        </p:nvSpPr>
        <p:spPr/>
        <p:txBody>
          <a:bodyPr/>
          <a:lstStyle/>
          <a:p>
            <a:r>
              <a:rPr lang="en-US"/>
              <a:t>Median delegation depicted on Persepolis apadana east stairs</a:t>
            </a:r>
          </a:p>
        </p:txBody>
      </p:sp>
      <p:sp>
        <p:nvSpPr>
          <p:cNvPr id="3" name="Text Placeholder 2">
            <a:extLst>
              <a:ext uri="{FF2B5EF4-FFF2-40B4-BE49-F238E27FC236}">
                <a16:creationId xmlns:a16="http://schemas.microsoft.com/office/drawing/2014/main" id="{D3E03F04-D70C-4C95-A3EB-2877DD8CEA57}"/>
              </a:ext>
            </a:extLst>
          </p:cNvPr>
          <p:cNvSpPr>
            <a:spLocks noGrp="1"/>
          </p:cNvSpPr>
          <p:nvPr>
            <p:ph type="body" sz="quarter" idx="12"/>
          </p:nvPr>
        </p:nvSpPr>
        <p:spPr/>
        <p:txBody>
          <a:bodyPr/>
          <a:lstStyle/>
          <a:p>
            <a:r>
              <a:rPr lang="en-US"/>
              <a:t>3:4</a:t>
            </a:r>
          </a:p>
        </p:txBody>
      </p:sp>
      <p:sp>
        <p:nvSpPr>
          <p:cNvPr id="4" name="Title 3">
            <a:extLst>
              <a:ext uri="{FF2B5EF4-FFF2-40B4-BE49-F238E27FC236}">
                <a16:creationId xmlns:a16="http://schemas.microsoft.com/office/drawing/2014/main" id="{E661628B-C85F-4D06-B13D-118B7195A37D}"/>
              </a:ext>
            </a:extLst>
          </p:cNvPr>
          <p:cNvSpPr>
            <a:spLocks noGrp="1"/>
          </p:cNvSpPr>
          <p:nvPr>
            <p:ph type="title"/>
          </p:nvPr>
        </p:nvSpPr>
        <p:spPr/>
        <p:txBody>
          <a:bodyPr/>
          <a:lstStyle/>
          <a:p>
            <a:r>
              <a:rPr lang="en-US"/>
              <a:t>To you it is commanded, O peoples, nations, and languages</a:t>
            </a:r>
          </a:p>
        </p:txBody>
      </p:sp>
    </p:spTree>
    <p:extLst>
      <p:ext uri="{BB962C8B-B14F-4D97-AF65-F5344CB8AC3E}">
        <p14:creationId xmlns:p14="http://schemas.microsoft.com/office/powerpoint/2010/main" val="27155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8D5E5-8BB7-4846-8B7E-266F3708C63C}"/>
              </a:ext>
            </a:extLst>
          </p:cNvPr>
          <p:cNvSpPr>
            <a:spLocks noGrp="1"/>
          </p:cNvSpPr>
          <p:nvPr>
            <p:ph type="body" sz="quarter" idx="10"/>
          </p:nvPr>
        </p:nvSpPr>
        <p:spPr/>
        <p:txBody>
          <a:bodyPr/>
          <a:lstStyle/>
          <a:p>
            <a:r>
              <a:rPr lang="en-US"/>
              <a:t>Limestone block with a Hebrew inscription, from Jerusalem, late 7th or early 6th century BC</a:t>
            </a:r>
          </a:p>
        </p:txBody>
      </p:sp>
      <p:sp>
        <p:nvSpPr>
          <p:cNvPr id="3" name="Text Placeholder 2">
            <a:extLst>
              <a:ext uri="{FF2B5EF4-FFF2-40B4-BE49-F238E27FC236}">
                <a16:creationId xmlns:a16="http://schemas.microsoft.com/office/drawing/2014/main" id="{D3E03F04-D70C-4C95-A3EB-2877DD8CEA57}"/>
              </a:ext>
            </a:extLst>
          </p:cNvPr>
          <p:cNvSpPr>
            <a:spLocks noGrp="1"/>
          </p:cNvSpPr>
          <p:nvPr>
            <p:ph type="body" sz="quarter" idx="12"/>
          </p:nvPr>
        </p:nvSpPr>
        <p:spPr/>
        <p:txBody>
          <a:bodyPr/>
          <a:lstStyle/>
          <a:p>
            <a:r>
              <a:rPr lang="en-US"/>
              <a:t>3:4</a:t>
            </a:r>
          </a:p>
        </p:txBody>
      </p:sp>
      <p:sp>
        <p:nvSpPr>
          <p:cNvPr id="4" name="Title 3">
            <a:extLst>
              <a:ext uri="{FF2B5EF4-FFF2-40B4-BE49-F238E27FC236}">
                <a16:creationId xmlns:a16="http://schemas.microsoft.com/office/drawing/2014/main" id="{E661628B-C85F-4D06-B13D-118B7195A37D}"/>
              </a:ext>
            </a:extLst>
          </p:cNvPr>
          <p:cNvSpPr>
            <a:spLocks noGrp="1"/>
          </p:cNvSpPr>
          <p:nvPr>
            <p:ph type="title"/>
          </p:nvPr>
        </p:nvSpPr>
        <p:spPr/>
        <p:txBody>
          <a:bodyPr/>
          <a:lstStyle/>
          <a:p>
            <a:r>
              <a:rPr lang="en-US"/>
              <a:t>To you it is commanded, O peoples, nations, and languages</a:t>
            </a:r>
          </a:p>
        </p:txBody>
      </p:sp>
      <p:pic>
        <p:nvPicPr>
          <p:cNvPr id="6" name="Picture 5">
            <a:extLst>
              <a:ext uri="{FF2B5EF4-FFF2-40B4-BE49-F238E27FC236}">
                <a16:creationId xmlns:a16="http://schemas.microsoft.com/office/drawing/2014/main" id="{8AAE22D8-0D64-4D81-9154-9ADE19CD8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840"/>
            <a:ext cx="9144000" cy="5608320"/>
          </a:xfrm>
          <a:prstGeom prst="rect">
            <a:avLst/>
          </a:prstGeom>
        </p:spPr>
      </p:pic>
    </p:spTree>
    <p:extLst>
      <p:ext uri="{BB962C8B-B14F-4D97-AF65-F5344CB8AC3E}">
        <p14:creationId xmlns:p14="http://schemas.microsoft.com/office/powerpoint/2010/main" val="3443830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4F7C92-750A-4927-9AC4-4658A6D8E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430"/>
            <a:ext cx="9144000" cy="6073140"/>
          </a:xfrm>
          <a:prstGeom prst="rect">
            <a:avLst/>
          </a:prstGeom>
        </p:spPr>
      </p:pic>
      <p:sp>
        <p:nvSpPr>
          <p:cNvPr id="2" name="Text Placeholder 1">
            <a:extLst>
              <a:ext uri="{FF2B5EF4-FFF2-40B4-BE49-F238E27FC236}">
                <a16:creationId xmlns:a16="http://schemas.microsoft.com/office/drawing/2014/main" id="{51E8D5E5-8BB7-4846-8B7E-266F3708C63C}"/>
              </a:ext>
            </a:extLst>
          </p:cNvPr>
          <p:cNvSpPr>
            <a:spLocks noGrp="1"/>
          </p:cNvSpPr>
          <p:nvPr>
            <p:ph type="body" sz="quarter" idx="10"/>
          </p:nvPr>
        </p:nvSpPr>
        <p:spPr/>
        <p:txBody>
          <a:bodyPr/>
          <a:lstStyle/>
          <a:p>
            <a:r>
              <a:rPr lang="en-US"/>
              <a:t>Moabite royal inscription, from Moab, mid-8th century BC</a:t>
            </a:r>
          </a:p>
        </p:txBody>
      </p:sp>
      <p:sp>
        <p:nvSpPr>
          <p:cNvPr id="3" name="Text Placeholder 2">
            <a:extLst>
              <a:ext uri="{FF2B5EF4-FFF2-40B4-BE49-F238E27FC236}">
                <a16:creationId xmlns:a16="http://schemas.microsoft.com/office/drawing/2014/main" id="{D3E03F04-D70C-4C95-A3EB-2877DD8CEA57}"/>
              </a:ext>
            </a:extLst>
          </p:cNvPr>
          <p:cNvSpPr>
            <a:spLocks noGrp="1"/>
          </p:cNvSpPr>
          <p:nvPr>
            <p:ph type="body" sz="quarter" idx="12"/>
          </p:nvPr>
        </p:nvSpPr>
        <p:spPr/>
        <p:txBody>
          <a:bodyPr/>
          <a:lstStyle/>
          <a:p>
            <a:r>
              <a:rPr lang="en-US"/>
              <a:t>3:4</a:t>
            </a:r>
          </a:p>
        </p:txBody>
      </p:sp>
      <p:sp>
        <p:nvSpPr>
          <p:cNvPr id="4" name="Title 3">
            <a:extLst>
              <a:ext uri="{FF2B5EF4-FFF2-40B4-BE49-F238E27FC236}">
                <a16:creationId xmlns:a16="http://schemas.microsoft.com/office/drawing/2014/main" id="{E661628B-C85F-4D06-B13D-118B7195A37D}"/>
              </a:ext>
            </a:extLst>
          </p:cNvPr>
          <p:cNvSpPr>
            <a:spLocks noGrp="1"/>
          </p:cNvSpPr>
          <p:nvPr>
            <p:ph type="title"/>
          </p:nvPr>
        </p:nvSpPr>
        <p:spPr/>
        <p:txBody>
          <a:bodyPr/>
          <a:lstStyle/>
          <a:p>
            <a:r>
              <a:rPr lang="en-US"/>
              <a:t>To you it is commanded, O peoples, nations, and languages</a:t>
            </a:r>
          </a:p>
        </p:txBody>
      </p:sp>
    </p:spTree>
    <p:extLst>
      <p:ext uri="{BB962C8B-B14F-4D97-AF65-F5344CB8AC3E}">
        <p14:creationId xmlns:p14="http://schemas.microsoft.com/office/powerpoint/2010/main" val="3117433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C3AEAC-83DB-48DA-BE2A-6C6393929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
            <a:ext cx="9144000" cy="6355080"/>
          </a:xfrm>
          <a:prstGeom prst="rect">
            <a:avLst/>
          </a:prstGeom>
        </p:spPr>
      </p:pic>
      <p:sp>
        <p:nvSpPr>
          <p:cNvPr id="2" name="Text Placeholder 1">
            <a:extLst>
              <a:ext uri="{FF2B5EF4-FFF2-40B4-BE49-F238E27FC236}">
                <a16:creationId xmlns:a16="http://schemas.microsoft.com/office/drawing/2014/main" id="{51E8D5E5-8BB7-4846-8B7E-266F3708C63C}"/>
              </a:ext>
            </a:extLst>
          </p:cNvPr>
          <p:cNvSpPr>
            <a:spLocks noGrp="1"/>
          </p:cNvSpPr>
          <p:nvPr>
            <p:ph type="body" sz="quarter" idx="10"/>
          </p:nvPr>
        </p:nvSpPr>
        <p:spPr/>
        <p:txBody>
          <a:bodyPr/>
          <a:lstStyle/>
          <a:p>
            <a:r>
              <a:rPr lang="en-US"/>
              <a:t>Phoenician inscription from the </a:t>
            </a:r>
            <a:r>
              <a:rPr lang="en-US" err="1"/>
              <a:t>Eshmun</a:t>
            </a:r>
            <a:r>
              <a:rPr lang="en-US"/>
              <a:t> Temple at Sidon, 6th century BC</a:t>
            </a:r>
          </a:p>
        </p:txBody>
      </p:sp>
      <p:sp>
        <p:nvSpPr>
          <p:cNvPr id="3" name="Text Placeholder 2">
            <a:extLst>
              <a:ext uri="{FF2B5EF4-FFF2-40B4-BE49-F238E27FC236}">
                <a16:creationId xmlns:a16="http://schemas.microsoft.com/office/drawing/2014/main" id="{D3E03F04-D70C-4C95-A3EB-2877DD8CEA57}"/>
              </a:ext>
            </a:extLst>
          </p:cNvPr>
          <p:cNvSpPr>
            <a:spLocks noGrp="1"/>
          </p:cNvSpPr>
          <p:nvPr>
            <p:ph type="body" sz="quarter" idx="12"/>
          </p:nvPr>
        </p:nvSpPr>
        <p:spPr/>
        <p:txBody>
          <a:bodyPr/>
          <a:lstStyle/>
          <a:p>
            <a:r>
              <a:rPr lang="en-US"/>
              <a:t>3:4</a:t>
            </a:r>
          </a:p>
        </p:txBody>
      </p:sp>
      <p:sp>
        <p:nvSpPr>
          <p:cNvPr id="4" name="Title 3">
            <a:extLst>
              <a:ext uri="{FF2B5EF4-FFF2-40B4-BE49-F238E27FC236}">
                <a16:creationId xmlns:a16="http://schemas.microsoft.com/office/drawing/2014/main" id="{E661628B-C85F-4D06-B13D-118B7195A37D}"/>
              </a:ext>
            </a:extLst>
          </p:cNvPr>
          <p:cNvSpPr>
            <a:spLocks noGrp="1"/>
          </p:cNvSpPr>
          <p:nvPr>
            <p:ph type="title"/>
          </p:nvPr>
        </p:nvSpPr>
        <p:spPr/>
        <p:txBody>
          <a:bodyPr/>
          <a:lstStyle/>
          <a:p>
            <a:r>
              <a:rPr lang="en-US"/>
              <a:t>To you it is commanded, O peoples, nations, and languages</a:t>
            </a:r>
          </a:p>
        </p:txBody>
      </p:sp>
    </p:spTree>
    <p:extLst>
      <p:ext uri="{BB962C8B-B14F-4D97-AF65-F5344CB8AC3E}">
        <p14:creationId xmlns:p14="http://schemas.microsoft.com/office/powerpoint/2010/main" val="738544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AD9B9A-1323-4544-9EA8-0F3A57DFB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29400"/>
          </a:xfrm>
          <a:prstGeom prst="rect">
            <a:avLst/>
          </a:prstGeom>
        </p:spPr>
      </p:pic>
      <p:sp>
        <p:nvSpPr>
          <p:cNvPr id="2" name="Text Placeholder 1">
            <a:extLst>
              <a:ext uri="{FF2B5EF4-FFF2-40B4-BE49-F238E27FC236}">
                <a16:creationId xmlns:a16="http://schemas.microsoft.com/office/drawing/2014/main" id="{51E8D5E5-8BB7-4846-8B7E-266F3708C63C}"/>
              </a:ext>
            </a:extLst>
          </p:cNvPr>
          <p:cNvSpPr>
            <a:spLocks noGrp="1"/>
          </p:cNvSpPr>
          <p:nvPr>
            <p:ph type="body" sz="quarter" idx="10"/>
          </p:nvPr>
        </p:nvSpPr>
        <p:spPr/>
        <p:txBody>
          <a:bodyPr/>
          <a:lstStyle/>
          <a:p>
            <a:r>
              <a:rPr lang="en-US"/>
              <a:t>Philistine inscription from the temple at </a:t>
            </a:r>
            <a:r>
              <a:rPr lang="en-US" err="1"/>
              <a:t>Ekron</a:t>
            </a:r>
            <a:r>
              <a:rPr lang="en-US"/>
              <a:t>, 7th century BC</a:t>
            </a:r>
          </a:p>
        </p:txBody>
      </p:sp>
      <p:sp>
        <p:nvSpPr>
          <p:cNvPr id="3" name="Text Placeholder 2">
            <a:extLst>
              <a:ext uri="{FF2B5EF4-FFF2-40B4-BE49-F238E27FC236}">
                <a16:creationId xmlns:a16="http://schemas.microsoft.com/office/drawing/2014/main" id="{D3E03F04-D70C-4C95-A3EB-2877DD8CEA57}"/>
              </a:ext>
            </a:extLst>
          </p:cNvPr>
          <p:cNvSpPr>
            <a:spLocks noGrp="1"/>
          </p:cNvSpPr>
          <p:nvPr>
            <p:ph type="body" sz="quarter" idx="12"/>
          </p:nvPr>
        </p:nvSpPr>
        <p:spPr/>
        <p:txBody>
          <a:bodyPr/>
          <a:lstStyle/>
          <a:p>
            <a:r>
              <a:rPr lang="en-US"/>
              <a:t>3:4</a:t>
            </a:r>
          </a:p>
        </p:txBody>
      </p:sp>
      <p:sp>
        <p:nvSpPr>
          <p:cNvPr id="4" name="Title 3">
            <a:extLst>
              <a:ext uri="{FF2B5EF4-FFF2-40B4-BE49-F238E27FC236}">
                <a16:creationId xmlns:a16="http://schemas.microsoft.com/office/drawing/2014/main" id="{E661628B-C85F-4D06-B13D-118B7195A37D}"/>
              </a:ext>
            </a:extLst>
          </p:cNvPr>
          <p:cNvSpPr>
            <a:spLocks noGrp="1"/>
          </p:cNvSpPr>
          <p:nvPr>
            <p:ph type="title"/>
          </p:nvPr>
        </p:nvSpPr>
        <p:spPr/>
        <p:txBody>
          <a:bodyPr/>
          <a:lstStyle/>
          <a:p>
            <a:r>
              <a:rPr lang="en-US"/>
              <a:t>To you it is commanded, O peoples, nations, and languages</a:t>
            </a:r>
          </a:p>
        </p:txBody>
      </p:sp>
    </p:spTree>
    <p:extLst>
      <p:ext uri="{BB962C8B-B14F-4D97-AF65-F5344CB8AC3E}">
        <p14:creationId xmlns:p14="http://schemas.microsoft.com/office/powerpoint/2010/main" val="3841931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27AB1F-302E-4B79-9A2C-CE401F5AF1D6}"/>
              </a:ext>
            </a:extLst>
          </p:cNvPr>
          <p:cNvPicPr>
            <a:picLocks noChangeAspect="1"/>
          </p:cNvPicPr>
          <p:nvPr/>
        </p:nvPicPr>
        <p:blipFill rotWithShape="1">
          <a:blip r:embed="rId3">
            <a:extLst>
              <a:ext uri="{28A0092B-C50C-407E-A947-70E740481C1C}">
                <a14:useLocalDpi xmlns:a14="http://schemas.microsoft.com/office/drawing/2010/main" val="0"/>
              </a:ext>
            </a:extLst>
          </a:blip>
          <a:srcRect l="4545" t="14608" r="4545" b="25631"/>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Silver and bronze horns of Tutankhamun, from the Valley of the Kings</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trumpet</a:t>
            </a:r>
          </a:p>
        </p:txBody>
      </p:sp>
    </p:spTree>
    <p:extLst>
      <p:ext uri="{BB962C8B-B14F-4D97-AF65-F5344CB8AC3E}">
        <p14:creationId xmlns:p14="http://schemas.microsoft.com/office/powerpoint/2010/main" val="309974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2E3D8-53FE-49B0-9BE5-976D4009D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416" y="0"/>
            <a:ext cx="4773168" cy="6858000"/>
          </a:xfrm>
          <a:prstGeom prst="rect">
            <a:avLst/>
          </a:prstGeom>
        </p:spPr>
      </p:pic>
      <p:sp>
        <p:nvSpPr>
          <p:cNvPr id="2" name="Text Placeholder 1">
            <a:extLst>
              <a:ext uri="{FF2B5EF4-FFF2-40B4-BE49-F238E27FC236}">
                <a16:creationId xmlns:a16="http://schemas.microsoft.com/office/drawing/2014/main" id="{277D83A9-5C7F-4B09-9D59-D4DC6DDCC054}"/>
              </a:ext>
            </a:extLst>
          </p:cNvPr>
          <p:cNvSpPr>
            <a:spLocks noGrp="1"/>
          </p:cNvSpPr>
          <p:nvPr>
            <p:ph type="body" sz="quarter" idx="10"/>
          </p:nvPr>
        </p:nvSpPr>
        <p:spPr/>
        <p:txBody>
          <a:bodyPr/>
          <a:lstStyle/>
          <a:p>
            <a:r>
              <a:rPr lang="en-US"/>
              <a:t>Tutankhamun’s ka statue, made of wood, gesso, and gold, from the Valley of the Kings</a:t>
            </a:r>
          </a:p>
        </p:txBody>
      </p:sp>
      <p:sp>
        <p:nvSpPr>
          <p:cNvPr id="3" name="Text Placeholder 2">
            <a:extLst>
              <a:ext uri="{FF2B5EF4-FFF2-40B4-BE49-F238E27FC236}">
                <a16:creationId xmlns:a16="http://schemas.microsoft.com/office/drawing/2014/main" id="{4B423F96-E2FC-4A17-83DB-6BA606CAB10D}"/>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A2116456-A945-47C2-AA8E-6F8734DE7220}"/>
              </a:ext>
            </a:extLst>
          </p:cNvPr>
          <p:cNvSpPr>
            <a:spLocks noGrp="1"/>
          </p:cNvSpPr>
          <p:nvPr>
            <p:ph type="title"/>
          </p:nvPr>
        </p:nvSpPr>
        <p:spPr/>
        <p:txBody>
          <a:bodyPr/>
          <a:lstStyle/>
          <a:p>
            <a:r>
              <a:rPr lang="en-US"/>
              <a:t>Nebuchadnezzar the king made a statue of gold</a:t>
            </a:r>
          </a:p>
        </p:txBody>
      </p:sp>
    </p:spTree>
    <p:extLst>
      <p:ext uri="{BB962C8B-B14F-4D97-AF65-F5344CB8AC3E}">
        <p14:creationId xmlns:p14="http://schemas.microsoft.com/office/powerpoint/2010/main" val="1250529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Silver trumpet of Tutankhamun, from the Valley of the Kings, 14th century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trumpet</a:t>
            </a:r>
          </a:p>
        </p:txBody>
      </p:sp>
      <p:pic>
        <p:nvPicPr>
          <p:cNvPr id="5" name="Picture 4">
            <a:extLst>
              <a:ext uri="{FF2B5EF4-FFF2-40B4-BE49-F238E27FC236}">
                <a16:creationId xmlns:a16="http://schemas.microsoft.com/office/drawing/2014/main" id="{2DB31A2F-A57E-4F33-ADEE-C1686C0E3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8860"/>
            <a:ext cx="9144000" cy="2240280"/>
          </a:xfrm>
          <a:prstGeom prst="rect">
            <a:avLst/>
          </a:prstGeom>
        </p:spPr>
      </p:pic>
    </p:spTree>
    <p:extLst>
      <p:ext uri="{BB962C8B-B14F-4D97-AF65-F5344CB8AC3E}">
        <p14:creationId xmlns:p14="http://schemas.microsoft.com/office/powerpoint/2010/main" val="138624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4936DC-C7D6-4C9E-A606-138DC87EA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dirty="0"/>
              <a:t>Relief of a man with a trumpet, possibly from Amarna, reign of Akhenaten, circa 1350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trumpet</a:t>
            </a:r>
          </a:p>
        </p:txBody>
      </p:sp>
    </p:spTree>
    <p:extLst>
      <p:ext uri="{BB962C8B-B14F-4D97-AF65-F5344CB8AC3E}">
        <p14:creationId xmlns:p14="http://schemas.microsoft.com/office/powerpoint/2010/main" val="3003453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BF349A-2908-4A7D-A8BB-89EBA91EB3A3}"/>
              </a:ext>
            </a:extLst>
          </p:cNvPr>
          <p:cNvPicPr>
            <a:picLocks noChangeAspect="1"/>
          </p:cNvPicPr>
          <p:nvPr/>
        </p:nvPicPr>
        <p:blipFill rotWithShape="1">
          <a:blip r:embed="rId3">
            <a:extLst>
              <a:ext uri="{28A0092B-C50C-407E-A947-70E740481C1C}">
                <a14:useLocalDpi xmlns:a14="http://schemas.microsoft.com/office/drawing/2010/main" val="0"/>
              </a:ext>
            </a:extLst>
          </a:blip>
          <a:srcRect b="1112"/>
          <a:stretch/>
        </p:blipFill>
        <p:spPr>
          <a:xfrm>
            <a:off x="5074" y="76200"/>
            <a:ext cx="9133851" cy="67818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Relief of Hittite musicians, from the King’s Gate at Carchemish</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trumpet</a:t>
            </a:r>
          </a:p>
        </p:txBody>
      </p:sp>
    </p:spTree>
    <p:extLst>
      <p:ext uri="{BB962C8B-B14F-4D97-AF65-F5344CB8AC3E}">
        <p14:creationId xmlns:p14="http://schemas.microsoft.com/office/powerpoint/2010/main" val="4113954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de-DE"/>
              <a:t>Bronze and silver flute</a:t>
            </a:r>
            <a:endParaRPr lang="en-US"/>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pipe</a:t>
            </a:r>
          </a:p>
        </p:txBody>
      </p:sp>
      <p:pic>
        <p:nvPicPr>
          <p:cNvPr id="6" name="Picture 5">
            <a:extLst>
              <a:ext uri="{FF2B5EF4-FFF2-40B4-BE49-F238E27FC236}">
                <a16:creationId xmlns:a16="http://schemas.microsoft.com/office/drawing/2014/main" id="{ACEE4B72-F264-4111-98DD-3650006C3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7300"/>
            <a:ext cx="9144000" cy="4343400"/>
          </a:xfrm>
          <a:prstGeom prst="rect">
            <a:avLst/>
          </a:prstGeom>
        </p:spPr>
      </p:pic>
    </p:spTree>
    <p:extLst>
      <p:ext uri="{BB962C8B-B14F-4D97-AF65-F5344CB8AC3E}">
        <p14:creationId xmlns:p14="http://schemas.microsoft.com/office/powerpoint/2010/main" val="392204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7927F-9207-4274-AF90-B83C1DDB244A}"/>
              </a:ext>
            </a:extLst>
          </p:cNvPr>
          <p:cNvPicPr>
            <a:picLocks noChangeAspect="1"/>
          </p:cNvPicPr>
          <p:nvPr/>
        </p:nvPicPr>
        <p:blipFill rotWithShape="1">
          <a:blip r:embed="rId3">
            <a:extLst>
              <a:ext uri="{28A0092B-C50C-407E-A947-70E740481C1C}">
                <a14:useLocalDpi xmlns:a14="http://schemas.microsoft.com/office/drawing/2010/main" val="0"/>
              </a:ext>
            </a:extLst>
          </a:blip>
          <a:srcRect b="2222"/>
          <a:stretch/>
        </p:blipFill>
        <p:spPr>
          <a:xfrm>
            <a:off x="2486025" y="152400"/>
            <a:ext cx="4171950" cy="67056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dirty="0"/>
              <a:t>Lyre from the tomb of Queen </a:t>
            </a:r>
            <a:r>
              <a:rPr lang="en-US" dirty="0" err="1"/>
              <a:t>Puabi</a:t>
            </a:r>
            <a:r>
              <a:rPr lang="en-US" dirty="0"/>
              <a:t> in Ur, circa 2500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lyre</a:t>
            </a:r>
          </a:p>
        </p:txBody>
      </p:sp>
    </p:spTree>
    <p:extLst>
      <p:ext uri="{BB962C8B-B14F-4D97-AF65-F5344CB8AC3E}">
        <p14:creationId xmlns:p14="http://schemas.microsoft.com/office/powerpoint/2010/main" val="3826980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CC8B78-1490-4FA3-97F6-A4CA45B45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Relief of Hittite musicians, from the Northern Hall at </a:t>
            </a:r>
            <a:r>
              <a:rPr lang="en-US" err="1"/>
              <a:t>Zincirli</a:t>
            </a:r>
            <a:r>
              <a:rPr lang="en-US"/>
              <a:t>, 8th century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lyre</a:t>
            </a:r>
          </a:p>
        </p:txBody>
      </p:sp>
    </p:spTree>
    <p:extLst>
      <p:ext uri="{BB962C8B-B14F-4D97-AF65-F5344CB8AC3E}">
        <p14:creationId xmlns:p14="http://schemas.microsoft.com/office/powerpoint/2010/main" val="4007175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797338-4411-4452-9715-C617EB2B4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186"/>
            <a:ext cx="9144000" cy="621792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Relief of Hittite musicians, from the Northern Hall at </a:t>
            </a:r>
            <a:r>
              <a:rPr lang="en-US" err="1"/>
              <a:t>Zincirli</a:t>
            </a:r>
            <a:r>
              <a:rPr lang="en-US"/>
              <a:t>, 8th century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lyre</a:t>
            </a:r>
          </a:p>
        </p:txBody>
      </p:sp>
    </p:spTree>
    <p:extLst>
      <p:ext uri="{BB962C8B-B14F-4D97-AF65-F5344CB8AC3E}">
        <p14:creationId xmlns:p14="http://schemas.microsoft.com/office/powerpoint/2010/main" val="972868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96C3D6-FF90-4A86-891D-32657E51F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dirty="0"/>
              <a:t>Arched harp (shoulder harp), from Egypt, circa 1350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harp</a:t>
            </a:r>
          </a:p>
        </p:txBody>
      </p:sp>
    </p:spTree>
    <p:extLst>
      <p:ext uri="{BB962C8B-B14F-4D97-AF65-F5344CB8AC3E}">
        <p14:creationId xmlns:p14="http://schemas.microsoft.com/office/powerpoint/2010/main" val="543279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E7A066-93B6-4879-9BC1-605723F83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20" y="0"/>
            <a:ext cx="7334759" cy="68580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Relief of a harpist, from </a:t>
            </a:r>
            <a:r>
              <a:rPr lang="en-US" err="1"/>
              <a:t>Eshnunna</a:t>
            </a:r>
            <a:r>
              <a:rPr lang="en-US"/>
              <a:t>, 2nd–1st millennium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harp</a:t>
            </a:r>
          </a:p>
        </p:txBody>
      </p:sp>
    </p:spTree>
    <p:extLst>
      <p:ext uri="{BB962C8B-B14F-4D97-AF65-F5344CB8AC3E}">
        <p14:creationId xmlns:p14="http://schemas.microsoft.com/office/powerpoint/2010/main" val="258253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AFC136-8E2A-4973-BD08-5634D18BF3DB}"/>
              </a:ext>
            </a:extLst>
          </p:cNvPr>
          <p:cNvPicPr>
            <a:picLocks noChangeAspect="1"/>
          </p:cNvPicPr>
          <p:nvPr/>
        </p:nvPicPr>
        <p:blipFill rotWithShape="1">
          <a:blip r:embed="rId3">
            <a:extLst>
              <a:ext uri="{28A0092B-C50C-407E-A947-70E740481C1C}">
                <a14:useLocalDpi xmlns:a14="http://schemas.microsoft.com/office/drawing/2010/main" val="0"/>
              </a:ext>
            </a:extLst>
          </a:blip>
          <a:srcRect t="12705" b="10530"/>
          <a:stretch/>
        </p:blipFill>
        <p:spPr>
          <a:xfrm>
            <a:off x="0" y="-1"/>
            <a:ext cx="9144000" cy="6858001"/>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Plaque with a male musician playing a harp, from </a:t>
            </a:r>
            <a:r>
              <a:rPr lang="en-US" err="1"/>
              <a:t>Eshnunna</a:t>
            </a:r>
            <a:endParaRPr lang="en-US"/>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harp</a:t>
            </a:r>
          </a:p>
        </p:txBody>
      </p:sp>
    </p:spTree>
    <p:extLst>
      <p:ext uri="{BB962C8B-B14F-4D97-AF65-F5344CB8AC3E}">
        <p14:creationId xmlns:p14="http://schemas.microsoft.com/office/powerpoint/2010/main" val="101656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601A4A-EFE6-4641-AC1C-E62A34069E11}"/>
              </a:ext>
            </a:extLst>
          </p:cNvPr>
          <p:cNvPicPr>
            <a:picLocks noChangeAspect="1"/>
          </p:cNvPicPr>
          <p:nvPr/>
        </p:nvPicPr>
        <p:blipFill rotWithShape="1">
          <a:blip r:embed="rId3">
            <a:extLst>
              <a:ext uri="{28A0092B-C50C-407E-A947-70E740481C1C}">
                <a14:useLocalDpi xmlns:a14="http://schemas.microsoft.com/office/drawing/2010/main" val="0"/>
              </a:ext>
            </a:extLst>
          </a:blip>
          <a:srcRect t="9299" b="6592"/>
          <a:stretch/>
        </p:blipFill>
        <p:spPr>
          <a:xfrm>
            <a:off x="1779337" y="-1"/>
            <a:ext cx="5585326" cy="6858001"/>
          </a:xfrm>
          <a:prstGeom prst="rect">
            <a:avLst/>
          </a:prstGeom>
        </p:spPr>
      </p:pic>
      <p:sp>
        <p:nvSpPr>
          <p:cNvPr id="2" name="Text Placeholder 1">
            <a:extLst>
              <a:ext uri="{FF2B5EF4-FFF2-40B4-BE49-F238E27FC236}">
                <a16:creationId xmlns:a16="http://schemas.microsoft.com/office/drawing/2014/main" id="{277D83A9-5C7F-4B09-9D59-D4DC6DDCC054}"/>
              </a:ext>
            </a:extLst>
          </p:cNvPr>
          <p:cNvSpPr>
            <a:spLocks noGrp="1"/>
          </p:cNvSpPr>
          <p:nvPr>
            <p:ph type="body" sz="quarter" idx="10"/>
          </p:nvPr>
        </p:nvSpPr>
        <p:spPr/>
        <p:txBody>
          <a:bodyPr/>
          <a:lstStyle/>
          <a:p>
            <a:r>
              <a:rPr lang="en-US" dirty="0"/>
              <a:t>Gold statuette of the god </a:t>
            </a:r>
            <a:r>
              <a:rPr lang="en-US" dirty="0" err="1"/>
              <a:t>Amun</a:t>
            </a:r>
            <a:r>
              <a:rPr lang="en-US" dirty="0"/>
              <a:t>, possibly from Karnak, circa 800 BC</a:t>
            </a:r>
          </a:p>
        </p:txBody>
      </p:sp>
      <p:sp>
        <p:nvSpPr>
          <p:cNvPr id="3" name="Text Placeholder 2">
            <a:extLst>
              <a:ext uri="{FF2B5EF4-FFF2-40B4-BE49-F238E27FC236}">
                <a16:creationId xmlns:a16="http://schemas.microsoft.com/office/drawing/2014/main" id="{4B423F96-E2FC-4A17-83DB-6BA606CAB10D}"/>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A2116456-A945-47C2-AA8E-6F8734DE7220}"/>
              </a:ext>
            </a:extLst>
          </p:cNvPr>
          <p:cNvSpPr>
            <a:spLocks noGrp="1"/>
          </p:cNvSpPr>
          <p:nvPr>
            <p:ph type="title"/>
          </p:nvPr>
        </p:nvSpPr>
        <p:spPr/>
        <p:txBody>
          <a:bodyPr/>
          <a:lstStyle/>
          <a:p>
            <a:r>
              <a:rPr lang="en-US"/>
              <a:t>Nebuchadnezzar the king made a statue of gold</a:t>
            </a:r>
          </a:p>
        </p:txBody>
      </p:sp>
    </p:spTree>
    <p:extLst>
      <p:ext uri="{BB962C8B-B14F-4D97-AF65-F5344CB8AC3E}">
        <p14:creationId xmlns:p14="http://schemas.microsoft.com/office/powerpoint/2010/main" val="1860583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8AB6B-A8F8-410E-97C6-13F61892B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822" y="0"/>
            <a:ext cx="5126355" cy="68580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Relief of a harpist, from </a:t>
            </a:r>
            <a:r>
              <a:rPr lang="en-US" err="1"/>
              <a:t>Eshnunna</a:t>
            </a:r>
            <a:endParaRPr lang="en-US"/>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psaltery</a:t>
            </a:r>
          </a:p>
        </p:txBody>
      </p:sp>
    </p:spTree>
    <p:extLst>
      <p:ext uri="{BB962C8B-B14F-4D97-AF65-F5344CB8AC3E}">
        <p14:creationId xmlns:p14="http://schemas.microsoft.com/office/powerpoint/2010/main" val="3884686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7A2042-A9E2-4FA0-9461-868E5D17A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1469"/>
            <a:ext cx="9144000" cy="6215063"/>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Relief showing a harpist and other servants in Ashurbanipal’s garden at Nineveh</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psaltery</a:t>
            </a:r>
          </a:p>
        </p:txBody>
      </p:sp>
    </p:spTree>
    <p:extLst>
      <p:ext uri="{BB962C8B-B14F-4D97-AF65-F5344CB8AC3E}">
        <p14:creationId xmlns:p14="http://schemas.microsoft.com/office/powerpoint/2010/main" val="3084876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A4DDBC-13BF-4367-A649-1F45BEF0EDC5}"/>
              </a:ext>
            </a:extLst>
          </p:cNvPr>
          <p:cNvPicPr>
            <a:picLocks noChangeAspect="1"/>
          </p:cNvPicPr>
          <p:nvPr/>
        </p:nvPicPr>
        <p:blipFill rotWithShape="1">
          <a:blip r:embed="rId3">
            <a:extLst>
              <a:ext uri="{28A0092B-C50C-407E-A947-70E740481C1C}">
                <a14:useLocalDpi xmlns:a14="http://schemas.microsoft.com/office/drawing/2010/main" val="0"/>
              </a:ext>
            </a:extLst>
          </a:blip>
          <a:srcRect t="9341"/>
          <a:stretch/>
        </p:blipFill>
        <p:spPr>
          <a:xfrm>
            <a:off x="1818513" y="0"/>
            <a:ext cx="5506974" cy="6839146"/>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Figurine of a man playing a double flute, from </a:t>
            </a:r>
            <a:r>
              <a:rPr lang="en-US" err="1"/>
              <a:t>Achzib</a:t>
            </a:r>
            <a:r>
              <a:rPr lang="en-US"/>
              <a:t>, 8th–7th centuries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double flute</a:t>
            </a:r>
          </a:p>
        </p:txBody>
      </p:sp>
    </p:spTree>
    <p:extLst>
      <p:ext uri="{BB962C8B-B14F-4D97-AF65-F5344CB8AC3E}">
        <p14:creationId xmlns:p14="http://schemas.microsoft.com/office/powerpoint/2010/main" val="22377904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60DAD5-B5F4-4058-8C09-1B90F52D2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815" y="0"/>
            <a:ext cx="5246370" cy="68580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Figurine of a man playing a double flute, from Tel </a:t>
            </a:r>
            <a:r>
              <a:rPr lang="en-US" err="1"/>
              <a:t>Malhata</a:t>
            </a:r>
            <a:r>
              <a:rPr lang="en-US"/>
              <a:t> in Israel, 7th century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double flute</a:t>
            </a:r>
          </a:p>
        </p:txBody>
      </p:sp>
    </p:spTree>
    <p:extLst>
      <p:ext uri="{BB962C8B-B14F-4D97-AF65-F5344CB8AC3E}">
        <p14:creationId xmlns:p14="http://schemas.microsoft.com/office/powerpoint/2010/main" val="3579305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2FEBEA-B9F1-41E7-9927-4C6DF5512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240" y="0"/>
            <a:ext cx="5303520" cy="68580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Relief of a Hittite musician playing a double flute, from </a:t>
            </a:r>
            <a:r>
              <a:rPr lang="en-US" err="1"/>
              <a:t>Sam’al</a:t>
            </a:r>
            <a:r>
              <a:rPr lang="en-US"/>
              <a:t> (</a:t>
            </a:r>
            <a:r>
              <a:rPr lang="en-US" err="1"/>
              <a:t>Zincirli</a:t>
            </a:r>
            <a:r>
              <a:rPr lang="en-US"/>
              <a:t>)</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double flute</a:t>
            </a:r>
          </a:p>
        </p:txBody>
      </p:sp>
    </p:spTree>
    <p:extLst>
      <p:ext uri="{BB962C8B-B14F-4D97-AF65-F5344CB8AC3E}">
        <p14:creationId xmlns:p14="http://schemas.microsoft.com/office/powerpoint/2010/main" val="893416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4ABD4A-CC17-4390-B7C4-1FB7BF707076}"/>
              </a:ext>
            </a:extLst>
          </p:cNvPr>
          <p:cNvPicPr>
            <a:picLocks noChangeAspect="1"/>
          </p:cNvPicPr>
          <p:nvPr/>
        </p:nvPicPr>
        <p:blipFill rotWithShape="1">
          <a:blip r:embed="rId3">
            <a:extLst>
              <a:ext uri="{28A0092B-C50C-407E-A947-70E740481C1C}">
                <a14:useLocalDpi xmlns:a14="http://schemas.microsoft.com/office/drawing/2010/main" val="0"/>
              </a:ext>
            </a:extLst>
          </a:blip>
          <a:srcRect l="13336" t="21776" r="13336" b="21776"/>
          <a:stretch/>
        </p:blipFill>
        <p:spPr>
          <a:xfrm>
            <a:off x="0" y="-1"/>
            <a:ext cx="9144000" cy="6858001"/>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Greek drinking cup with youth wearing a lip band and holding a double flute, circa 490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double flute</a:t>
            </a:r>
          </a:p>
        </p:txBody>
      </p:sp>
    </p:spTree>
    <p:extLst>
      <p:ext uri="{BB962C8B-B14F-4D97-AF65-F5344CB8AC3E}">
        <p14:creationId xmlns:p14="http://schemas.microsoft.com/office/powerpoint/2010/main" val="780719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1261BD-089A-4631-912E-EA41940B83FC}"/>
              </a:ext>
            </a:extLst>
          </p:cNvPr>
          <p:cNvPicPr>
            <a:picLocks noChangeAspect="1"/>
          </p:cNvPicPr>
          <p:nvPr/>
        </p:nvPicPr>
        <p:blipFill rotWithShape="1">
          <a:blip r:embed="rId3">
            <a:extLst>
              <a:ext uri="{28A0092B-C50C-407E-A947-70E740481C1C}">
                <a14:useLocalDpi xmlns:a14="http://schemas.microsoft.com/office/drawing/2010/main" val="0"/>
              </a:ext>
            </a:extLst>
          </a:blip>
          <a:srcRect t="13381"/>
          <a:stretch/>
        </p:blipFill>
        <p:spPr>
          <a:xfrm>
            <a:off x="2131581" y="0"/>
            <a:ext cx="4880839" cy="6534346"/>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Young Bedouin man blowing a bagpipe-like instrument</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double flute</a:t>
            </a:r>
          </a:p>
        </p:txBody>
      </p:sp>
    </p:spTree>
    <p:extLst>
      <p:ext uri="{BB962C8B-B14F-4D97-AF65-F5344CB8AC3E}">
        <p14:creationId xmlns:p14="http://schemas.microsoft.com/office/powerpoint/2010/main" val="3906911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820C99-A6B0-45DA-ACC7-C853A6A59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101" y="377717"/>
            <a:ext cx="4619798" cy="6234545"/>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Harps and a drum from ancient Egypt</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double flute</a:t>
            </a:r>
          </a:p>
        </p:txBody>
      </p:sp>
    </p:spTree>
    <p:extLst>
      <p:ext uri="{BB962C8B-B14F-4D97-AF65-F5344CB8AC3E}">
        <p14:creationId xmlns:p14="http://schemas.microsoft.com/office/powerpoint/2010/main" val="1089654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067E1A-81D8-49E1-ACAF-075817ECB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477" y="0"/>
            <a:ext cx="6083046" cy="68580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dirty="0"/>
              <a:t>Drum from Egypt, Late Period, circa 500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double flute</a:t>
            </a:r>
          </a:p>
        </p:txBody>
      </p:sp>
    </p:spTree>
    <p:extLst>
      <p:ext uri="{BB962C8B-B14F-4D97-AF65-F5344CB8AC3E}">
        <p14:creationId xmlns:p14="http://schemas.microsoft.com/office/powerpoint/2010/main" val="2709679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FA28EC-64D5-4F38-AC89-255B0E054C93}"/>
              </a:ext>
            </a:extLst>
          </p:cNvPr>
          <p:cNvPicPr>
            <a:picLocks noChangeAspect="1"/>
          </p:cNvPicPr>
          <p:nvPr/>
        </p:nvPicPr>
        <p:blipFill rotWithShape="1">
          <a:blip r:embed="rId3">
            <a:extLst>
              <a:ext uri="{28A0092B-C50C-407E-A947-70E740481C1C}">
                <a14:useLocalDpi xmlns:a14="http://schemas.microsoft.com/office/drawing/2010/main" val="0"/>
              </a:ext>
            </a:extLst>
          </a:blip>
          <a:srcRect t="2222"/>
          <a:stretch/>
        </p:blipFill>
        <p:spPr>
          <a:xfrm>
            <a:off x="2277427" y="0"/>
            <a:ext cx="4589145" cy="67056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Figurine of a woman playing a tambourine or hand-drum, 8th–7th centuries BC</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the . . . double flute</a:t>
            </a:r>
          </a:p>
        </p:txBody>
      </p:sp>
    </p:spTree>
    <p:extLst>
      <p:ext uri="{BB962C8B-B14F-4D97-AF65-F5344CB8AC3E}">
        <p14:creationId xmlns:p14="http://schemas.microsoft.com/office/powerpoint/2010/main" val="3343475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A714A4-DFAA-437C-A398-BE1261BC3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553200"/>
          </a:xfrm>
          <a:prstGeom prst="rect">
            <a:avLst/>
          </a:prstGeom>
        </p:spPr>
      </p:pic>
      <p:sp>
        <p:nvSpPr>
          <p:cNvPr id="2" name="Text Placeholder 1">
            <a:extLst>
              <a:ext uri="{FF2B5EF4-FFF2-40B4-BE49-F238E27FC236}">
                <a16:creationId xmlns:a16="http://schemas.microsoft.com/office/drawing/2014/main" id="{277D83A9-5C7F-4B09-9D59-D4DC6DDCC054}"/>
              </a:ext>
            </a:extLst>
          </p:cNvPr>
          <p:cNvSpPr>
            <a:spLocks noGrp="1"/>
          </p:cNvSpPr>
          <p:nvPr>
            <p:ph type="body" sz="quarter" idx="10"/>
          </p:nvPr>
        </p:nvSpPr>
        <p:spPr/>
        <p:txBody>
          <a:bodyPr/>
          <a:lstStyle/>
          <a:p>
            <a:r>
              <a:rPr lang="en-US"/>
              <a:t>Glazed brick dragon, from the Ishtar Gate of Nebuchadnezzar at Babylon </a:t>
            </a:r>
          </a:p>
        </p:txBody>
      </p:sp>
      <p:sp>
        <p:nvSpPr>
          <p:cNvPr id="3" name="Text Placeholder 2">
            <a:extLst>
              <a:ext uri="{FF2B5EF4-FFF2-40B4-BE49-F238E27FC236}">
                <a16:creationId xmlns:a16="http://schemas.microsoft.com/office/drawing/2014/main" id="{4B423F96-E2FC-4A17-83DB-6BA606CAB10D}"/>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A2116456-A945-47C2-AA8E-6F8734DE7220}"/>
              </a:ext>
            </a:extLst>
          </p:cNvPr>
          <p:cNvSpPr>
            <a:spLocks noGrp="1"/>
          </p:cNvSpPr>
          <p:nvPr>
            <p:ph type="title"/>
          </p:nvPr>
        </p:nvSpPr>
        <p:spPr/>
        <p:txBody>
          <a:bodyPr/>
          <a:lstStyle/>
          <a:p>
            <a:r>
              <a:rPr lang="en-US"/>
              <a:t>Nebuchadnezzar the king made a statue of gold</a:t>
            </a:r>
          </a:p>
        </p:txBody>
      </p:sp>
    </p:spTree>
    <p:extLst>
      <p:ext uri="{BB962C8B-B14F-4D97-AF65-F5344CB8AC3E}">
        <p14:creationId xmlns:p14="http://schemas.microsoft.com/office/powerpoint/2010/main" val="2363917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1581EA-21CC-415C-BB05-FCA0685090AB}"/>
              </a:ext>
            </a:extLst>
          </p:cNvPr>
          <p:cNvPicPr>
            <a:picLocks noChangeAspect="1"/>
          </p:cNvPicPr>
          <p:nvPr/>
        </p:nvPicPr>
        <p:blipFill rotWithShape="1">
          <a:blip r:embed="rId3">
            <a:extLst>
              <a:ext uri="{28A0092B-C50C-407E-A947-70E740481C1C}">
                <a14:useLocalDpi xmlns:a14="http://schemas.microsoft.com/office/drawing/2010/main" val="0"/>
              </a:ext>
            </a:extLst>
          </a:blip>
          <a:srcRect b="3757"/>
          <a:stretch/>
        </p:blipFill>
        <p:spPr>
          <a:xfrm>
            <a:off x="316777" y="257665"/>
            <a:ext cx="8510445" cy="6600335"/>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Depictions of various musicians and musical instruments from ancient Mesopotamia</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 . . all kinds of musical instruments</a:t>
            </a:r>
          </a:p>
        </p:txBody>
      </p:sp>
    </p:spTree>
    <p:extLst>
      <p:ext uri="{BB962C8B-B14F-4D97-AF65-F5344CB8AC3E}">
        <p14:creationId xmlns:p14="http://schemas.microsoft.com/office/powerpoint/2010/main" val="1973588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5B358A-9269-40FB-B7E9-B85013996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71" y="0"/>
            <a:ext cx="8188657" cy="6858000"/>
          </a:xfrm>
          <a:prstGeom prst="rect">
            <a:avLst/>
          </a:prstGeom>
        </p:spPr>
      </p:pic>
      <p:sp>
        <p:nvSpPr>
          <p:cNvPr id="2" name="Text Placeholder 1">
            <a:extLst>
              <a:ext uri="{FF2B5EF4-FFF2-40B4-BE49-F238E27FC236}">
                <a16:creationId xmlns:a16="http://schemas.microsoft.com/office/drawing/2014/main" id="{816D8957-4D81-41E0-A85E-EE0DED82A9C2}"/>
              </a:ext>
            </a:extLst>
          </p:cNvPr>
          <p:cNvSpPr>
            <a:spLocks noGrp="1"/>
          </p:cNvSpPr>
          <p:nvPr>
            <p:ph type="body" sz="quarter" idx="10"/>
          </p:nvPr>
        </p:nvSpPr>
        <p:spPr/>
        <p:txBody>
          <a:bodyPr/>
          <a:lstStyle/>
          <a:p>
            <a:r>
              <a:rPr lang="en-US"/>
              <a:t>Relief with various Hittite musicians and a dancer, from the King’s Gate at Carchemish</a:t>
            </a:r>
          </a:p>
        </p:txBody>
      </p:sp>
      <p:sp>
        <p:nvSpPr>
          <p:cNvPr id="3" name="Text Placeholder 2">
            <a:extLst>
              <a:ext uri="{FF2B5EF4-FFF2-40B4-BE49-F238E27FC236}">
                <a16:creationId xmlns:a16="http://schemas.microsoft.com/office/drawing/2014/main" id="{4945E5C3-EF1A-4E98-9EB0-94BB9F830A7A}"/>
              </a:ext>
            </a:extLst>
          </p:cNvPr>
          <p:cNvSpPr>
            <a:spLocks noGrp="1"/>
          </p:cNvSpPr>
          <p:nvPr>
            <p:ph type="body" sz="quarter" idx="12"/>
          </p:nvPr>
        </p:nvSpPr>
        <p:spPr/>
        <p:txBody>
          <a:bodyPr/>
          <a:lstStyle/>
          <a:p>
            <a:r>
              <a:rPr lang="en-US"/>
              <a:t>3:5</a:t>
            </a:r>
          </a:p>
        </p:txBody>
      </p:sp>
      <p:sp>
        <p:nvSpPr>
          <p:cNvPr id="4" name="Title 3">
            <a:extLst>
              <a:ext uri="{FF2B5EF4-FFF2-40B4-BE49-F238E27FC236}">
                <a16:creationId xmlns:a16="http://schemas.microsoft.com/office/drawing/2014/main" id="{C9D4FF82-9464-46A5-8747-23D8FFC14147}"/>
              </a:ext>
            </a:extLst>
          </p:cNvPr>
          <p:cNvSpPr>
            <a:spLocks noGrp="1"/>
          </p:cNvSpPr>
          <p:nvPr>
            <p:ph type="title"/>
          </p:nvPr>
        </p:nvSpPr>
        <p:spPr/>
        <p:txBody>
          <a:bodyPr/>
          <a:lstStyle/>
          <a:p>
            <a:r>
              <a:rPr lang="en-US"/>
              <a:t>When you hear the sound of . . . all kinds of musical instruments</a:t>
            </a:r>
          </a:p>
        </p:txBody>
      </p:sp>
    </p:spTree>
    <p:extLst>
      <p:ext uri="{BB962C8B-B14F-4D97-AF65-F5344CB8AC3E}">
        <p14:creationId xmlns:p14="http://schemas.microsoft.com/office/powerpoint/2010/main" val="986004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9E0768-0264-4BF4-A673-466DBB458FC9}"/>
              </a:ext>
            </a:extLst>
          </p:cNvPr>
          <p:cNvPicPr>
            <a:picLocks noChangeAspect="1"/>
          </p:cNvPicPr>
          <p:nvPr/>
        </p:nvPicPr>
        <p:blipFill rotWithShape="1">
          <a:blip r:embed="rId3">
            <a:extLst>
              <a:ext uri="{28A0092B-C50C-407E-A947-70E740481C1C}">
                <a14:useLocalDpi xmlns:a14="http://schemas.microsoft.com/office/drawing/2010/main" val="0"/>
              </a:ext>
            </a:extLst>
          </a:blip>
          <a:srcRect b="7778"/>
          <a:stretch/>
        </p:blipFill>
        <p:spPr>
          <a:xfrm>
            <a:off x="0" y="60097"/>
            <a:ext cx="9144000" cy="6737807"/>
          </a:xfrm>
          <a:prstGeom prst="rect">
            <a:avLst/>
          </a:prstGeom>
        </p:spPr>
      </p:pic>
      <p:sp>
        <p:nvSpPr>
          <p:cNvPr id="2" name="Text Placeholder 1">
            <a:extLst>
              <a:ext uri="{FF2B5EF4-FFF2-40B4-BE49-F238E27FC236}">
                <a16:creationId xmlns:a16="http://schemas.microsoft.com/office/drawing/2014/main" id="{2A5852E3-3C85-4F03-BE29-EC05FD4023A3}"/>
              </a:ext>
            </a:extLst>
          </p:cNvPr>
          <p:cNvSpPr>
            <a:spLocks noGrp="1"/>
          </p:cNvSpPr>
          <p:nvPr>
            <p:ph type="body" sz="quarter" idx="10"/>
          </p:nvPr>
        </p:nvSpPr>
        <p:spPr/>
        <p:txBody>
          <a:bodyPr/>
          <a:lstStyle/>
          <a:p>
            <a:r>
              <a:rPr lang="en-US"/>
              <a:t>Brick kiln near </a:t>
            </a:r>
            <a:r>
              <a:rPr lang="en-US" err="1"/>
              <a:t>Kadimain</a:t>
            </a:r>
            <a:r>
              <a:rPr lang="en-US"/>
              <a:t> in Iraq</a:t>
            </a:r>
          </a:p>
        </p:txBody>
      </p:sp>
      <p:sp>
        <p:nvSpPr>
          <p:cNvPr id="3" name="Text Placeholder 2">
            <a:extLst>
              <a:ext uri="{FF2B5EF4-FFF2-40B4-BE49-F238E27FC236}">
                <a16:creationId xmlns:a16="http://schemas.microsoft.com/office/drawing/2014/main" id="{E015909C-7EDC-402D-BF8F-6656BA2CBEBC}"/>
              </a:ext>
            </a:extLst>
          </p:cNvPr>
          <p:cNvSpPr>
            <a:spLocks noGrp="1"/>
          </p:cNvSpPr>
          <p:nvPr>
            <p:ph type="body" sz="quarter" idx="12"/>
          </p:nvPr>
        </p:nvSpPr>
        <p:spPr/>
        <p:txBody>
          <a:bodyPr/>
          <a:lstStyle/>
          <a:p>
            <a:r>
              <a:rPr lang="en-US"/>
              <a:t>3:6</a:t>
            </a:r>
          </a:p>
        </p:txBody>
      </p:sp>
      <p:sp>
        <p:nvSpPr>
          <p:cNvPr id="4" name="Title 3">
            <a:extLst>
              <a:ext uri="{FF2B5EF4-FFF2-40B4-BE49-F238E27FC236}">
                <a16:creationId xmlns:a16="http://schemas.microsoft.com/office/drawing/2014/main" id="{FD43FAB6-D4D9-42AC-9C30-BDDD719870D8}"/>
              </a:ext>
            </a:extLst>
          </p:cNvPr>
          <p:cNvSpPr>
            <a:spLocks noGrp="1"/>
          </p:cNvSpPr>
          <p:nvPr>
            <p:ph type="title"/>
          </p:nvPr>
        </p:nvSpPr>
        <p:spPr/>
        <p:txBody>
          <a:bodyPr/>
          <a:lstStyle/>
          <a:p>
            <a:r>
              <a:rPr lang="en-US"/>
              <a:t>Whoever does not . . . will immediately be thrown into the midst of a burning fiery furnace</a:t>
            </a:r>
          </a:p>
        </p:txBody>
      </p:sp>
    </p:spTree>
    <p:extLst>
      <p:ext uri="{BB962C8B-B14F-4D97-AF65-F5344CB8AC3E}">
        <p14:creationId xmlns:p14="http://schemas.microsoft.com/office/powerpoint/2010/main" val="2209010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59844-5113-4FAF-8C7C-FCEE17509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28" y="0"/>
            <a:ext cx="7166144" cy="6858000"/>
          </a:xfrm>
          <a:prstGeom prst="rect">
            <a:avLst/>
          </a:prstGeom>
        </p:spPr>
      </p:pic>
      <p:sp>
        <p:nvSpPr>
          <p:cNvPr id="2" name="Text Placeholder 1">
            <a:extLst>
              <a:ext uri="{FF2B5EF4-FFF2-40B4-BE49-F238E27FC236}">
                <a16:creationId xmlns:a16="http://schemas.microsoft.com/office/drawing/2014/main" id="{2A5852E3-3C85-4F03-BE29-EC05FD4023A3}"/>
              </a:ext>
            </a:extLst>
          </p:cNvPr>
          <p:cNvSpPr>
            <a:spLocks noGrp="1"/>
          </p:cNvSpPr>
          <p:nvPr>
            <p:ph type="body" sz="quarter" idx="10"/>
          </p:nvPr>
        </p:nvSpPr>
        <p:spPr/>
        <p:txBody>
          <a:bodyPr/>
          <a:lstStyle/>
          <a:p>
            <a:r>
              <a:rPr lang="en-US"/>
              <a:t>Thorns being burned in a lime kiln at Homs</a:t>
            </a:r>
          </a:p>
        </p:txBody>
      </p:sp>
      <p:sp>
        <p:nvSpPr>
          <p:cNvPr id="3" name="Text Placeholder 2">
            <a:extLst>
              <a:ext uri="{FF2B5EF4-FFF2-40B4-BE49-F238E27FC236}">
                <a16:creationId xmlns:a16="http://schemas.microsoft.com/office/drawing/2014/main" id="{E015909C-7EDC-402D-BF8F-6656BA2CBEBC}"/>
              </a:ext>
            </a:extLst>
          </p:cNvPr>
          <p:cNvSpPr>
            <a:spLocks noGrp="1"/>
          </p:cNvSpPr>
          <p:nvPr>
            <p:ph type="body" sz="quarter" idx="12"/>
          </p:nvPr>
        </p:nvSpPr>
        <p:spPr/>
        <p:txBody>
          <a:bodyPr/>
          <a:lstStyle/>
          <a:p>
            <a:r>
              <a:rPr lang="en-US"/>
              <a:t>3:6</a:t>
            </a:r>
          </a:p>
        </p:txBody>
      </p:sp>
      <p:sp>
        <p:nvSpPr>
          <p:cNvPr id="4" name="Title 3">
            <a:extLst>
              <a:ext uri="{FF2B5EF4-FFF2-40B4-BE49-F238E27FC236}">
                <a16:creationId xmlns:a16="http://schemas.microsoft.com/office/drawing/2014/main" id="{FD43FAB6-D4D9-42AC-9C30-BDDD719870D8}"/>
              </a:ext>
            </a:extLst>
          </p:cNvPr>
          <p:cNvSpPr>
            <a:spLocks noGrp="1"/>
          </p:cNvSpPr>
          <p:nvPr>
            <p:ph type="title"/>
          </p:nvPr>
        </p:nvSpPr>
        <p:spPr/>
        <p:txBody>
          <a:bodyPr/>
          <a:lstStyle/>
          <a:p>
            <a:r>
              <a:rPr lang="en-US"/>
              <a:t>Whoever does not . . . will immediately be thrown into the midst of a burning fiery furnace</a:t>
            </a:r>
          </a:p>
        </p:txBody>
      </p:sp>
    </p:spTree>
    <p:extLst>
      <p:ext uri="{BB962C8B-B14F-4D97-AF65-F5344CB8AC3E}">
        <p14:creationId xmlns:p14="http://schemas.microsoft.com/office/powerpoint/2010/main" val="336472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7F9579-4AAA-451E-973F-D5D4D3637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90" y="344235"/>
            <a:ext cx="8146821" cy="6181718"/>
          </a:xfrm>
          <a:prstGeom prst="rect">
            <a:avLst/>
          </a:prstGeom>
        </p:spPr>
      </p:pic>
      <p:sp>
        <p:nvSpPr>
          <p:cNvPr id="2" name="Text Placeholder 1">
            <a:extLst>
              <a:ext uri="{FF2B5EF4-FFF2-40B4-BE49-F238E27FC236}">
                <a16:creationId xmlns:a16="http://schemas.microsoft.com/office/drawing/2014/main" id="{277D83A9-5C7F-4B09-9D59-D4DC6DDCC054}"/>
              </a:ext>
            </a:extLst>
          </p:cNvPr>
          <p:cNvSpPr>
            <a:spLocks noGrp="1"/>
          </p:cNvSpPr>
          <p:nvPr>
            <p:ph type="body" sz="quarter" idx="10"/>
          </p:nvPr>
        </p:nvSpPr>
        <p:spPr/>
        <p:txBody>
          <a:bodyPr/>
          <a:lstStyle/>
          <a:p>
            <a:r>
              <a:rPr lang="en-US"/>
              <a:t>Illustration of the burning fiery furnace</a:t>
            </a:r>
          </a:p>
        </p:txBody>
      </p:sp>
      <p:sp>
        <p:nvSpPr>
          <p:cNvPr id="3" name="Text Placeholder 2">
            <a:extLst>
              <a:ext uri="{FF2B5EF4-FFF2-40B4-BE49-F238E27FC236}">
                <a16:creationId xmlns:a16="http://schemas.microsoft.com/office/drawing/2014/main" id="{4B423F96-E2FC-4A17-83DB-6BA606CAB10D}"/>
              </a:ext>
            </a:extLst>
          </p:cNvPr>
          <p:cNvSpPr>
            <a:spLocks noGrp="1"/>
          </p:cNvSpPr>
          <p:nvPr>
            <p:ph type="body" sz="quarter" idx="12"/>
          </p:nvPr>
        </p:nvSpPr>
        <p:spPr/>
        <p:txBody>
          <a:bodyPr/>
          <a:lstStyle/>
          <a:p>
            <a:r>
              <a:rPr lang="en-US"/>
              <a:t>3:6</a:t>
            </a:r>
          </a:p>
        </p:txBody>
      </p:sp>
      <p:sp>
        <p:nvSpPr>
          <p:cNvPr id="4" name="Title 3">
            <a:extLst>
              <a:ext uri="{FF2B5EF4-FFF2-40B4-BE49-F238E27FC236}">
                <a16:creationId xmlns:a16="http://schemas.microsoft.com/office/drawing/2014/main" id="{A2116456-A945-47C2-AA8E-6F8734DE7220}"/>
              </a:ext>
            </a:extLst>
          </p:cNvPr>
          <p:cNvSpPr>
            <a:spLocks noGrp="1"/>
          </p:cNvSpPr>
          <p:nvPr>
            <p:ph type="title"/>
          </p:nvPr>
        </p:nvSpPr>
        <p:spPr/>
        <p:txBody>
          <a:bodyPr/>
          <a:lstStyle/>
          <a:p>
            <a:r>
              <a:rPr lang="en-US"/>
              <a:t>Whoever does not . . . will immediately be thrown into the midst of a burning fiery furnace</a:t>
            </a:r>
          </a:p>
        </p:txBody>
      </p:sp>
    </p:spTree>
    <p:extLst>
      <p:ext uri="{BB962C8B-B14F-4D97-AF65-F5344CB8AC3E}">
        <p14:creationId xmlns:p14="http://schemas.microsoft.com/office/powerpoint/2010/main" val="700928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607E6-35CE-4143-B972-76E5E21AEB12}"/>
              </a:ext>
            </a:extLst>
          </p:cNvPr>
          <p:cNvPicPr>
            <a:picLocks noChangeAspect="1"/>
          </p:cNvPicPr>
          <p:nvPr/>
        </p:nvPicPr>
        <p:blipFill rotWithShape="1">
          <a:blip r:embed="rId3">
            <a:extLst>
              <a:ext uri="{28A0092B-C50C-407E-A947-70E740481C1C}">
                <a14:useLocalDpi xmlns:a14="http://schemas.microsoft.com/office/drawing/2010/main" val="0"/>
              </a:ext>
            </a:extLst>
          </a:blip>
          <a:srcRect t="4857"/>
          <a:stretch/>
        </p:blipFill>
        <p:spPr>
          <a:xfrm>
            <a:off x="831272" y="-1"/>
            <a:ext cx="7481455" cy="6524919"/>
          </a:xfrm>
          <a:prstGeom prst="rect">
            <a:avLst/>
          </a:prstGeom>
        </p:spPr>
      </p:pic>
      <p:sp>
        <p:nvSpPr>
          <p:cNvPr id="2" name="Text Placeholder 1">
            <a:extLst>
              <a:ext uri="{FF2B5EF4-FFF2-40B4-BE49-F238E27FC236}">
                <a16:creationId xmlns:a16="http://schemas.microsoft.com/office/drawing/2014/main" id="{3E2A4CF2-109C-4F47-8F57-98775C16D95A}"/>
              </a:ext>
            </a:extLst>
          </p:cNvPr>
          <p:cNvSpPr>
            <a:spLocks noGrp="1"/>
          </p:cNvSpPr>
          <p:nvPr>
            <p:ph type="body" sz="quarter" idx="10"/>
          </p:nvPr>
        </p:nvSpPr>
        <p:spPr/>
        <p:txBody>
          <a:bodyPr/>
          <a:lstStyle/>
          <a:p>
            <a:r>
              <a:rPr lang="en-US"/>
              <a:t>Egyptian figurine of a man worshipping</a:t>
            </a:r>
          </a:p>
        </p:txBody>
      </p:sp>
      <p:sp>
        <p:nvSpPr>
          <p:cNvPr id="3" name="Text Placeholder 2">
            <a:extLst>
              <a:ext uri="{FF2B5EF4-FFF2-40B4-BE49-F238E27FC236}">
                <a16:creationId xmlns:a16="http://schemas.microsoft.com/office/drawing/2014/main" id="{C4791B5D-ED6C-4C01-9156-FF03C4E3DBD9}"/>
              </a:ext>
            </a:extLst>
          </p:cNvPr>
          <p:cNvSpPr>
            <a:spLocks noGrp="1"/>
          </p:cNvSpPr>
          <p:nvPr>
            <p:ph type="body" sz="quarter" idx="12"/>
          </p:nvPr>
        </p:nvSpPr>
        <p:spPr/>
        <p:txBody>
          <a:bodyPr/>
          <a:lstStyle/>
          <a:p>
            <a:r>
              <a:rPr lang="en-US"/>
              <a:t>3:7</a:t>
            </a:r>
          </a:p>
        </p:txBody>
      </p:sp>
      <p:sp>
        <p:nvSpPr>
          <p:cNvPr id="4" name="Title 3">
            <a:extLst>
              <a:ext uri="{FF2B5EF4-FFF2-40B4-BE49-F238E27FC236}">
                <a16:creationId xmlns:a16="http://schemas.microsoft.com/office/drawing/2014/main" id="{82B17F1B-7184-4E86-892D-5CA6B6BAEC32}"/>
              </a:ext>
            </a:extLst>
          </p:cNvPr>
          <p:cNvSpPr>
            <a:spLocks noGrp="1"/>
          </p:cNvSpPr>
          <p:nvPr>
            <p:ph type="title"/>
          </p:nvPr>
        </p:nvSpPr>
        <p:spPr/>
        <p:txBody>
          <a:bodyPr/>
          <a:lstStyle/>
          <a:p>
            <a:r>
              <a:rPr lang="en-US"/>
              <a:t>All the peoples, nations, and languages fell down and worshiped the golden image</a:t>
            </a:r>
          </a:p>
        </p:txBody>
      </p:sp>
    </p:spTree>
    <p:extLst>
      <p:ext uri="{BB962C8B-B14F-4D97-AF65-F5344CB8AC3E}">
        <p14:creationId xmlns:p14="http://schemas.microsoft.com/office/powerpoint/2010/main" val="3269121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30FD1-8C3D-4072-A499-6AEC19278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024"/>
            <a:ext cx="9144000" cy="6473952"/>
          </a:xfrm>
          <a:prstGeom prst="rect">
            <a:avLst/>
          </a:prstGeom>
        </p:spPr>
      </p:pic>
      <p:sp>
        <p:nvSpPr>
          <p:cNvPr id="2" name="Text Placeholder 1">
            <a:extLst>
              <a:ext uri="{FF2B5EF4-FFF2-40B4-BE49-F238E27FC236}">
                <a16:creationId xmlns:a16="http://schemas.microsoft.com/office/drawing/2014/main" id="{3E2A4CF2-109C-4F47-8F57-98775C16D95A}"/>
              </a:ext>
            </a:extLst>
          </p:cNvPr>
          <p:cNvSpPr>
            <a:spLocks noGrp="1"/>
          </p:cNvSpPr>
          <p:nvPr>
            <p:ph type="body" sz="quarter" idx="10"/>
          </p:nvPr>
        </p:nvSpPr>
        <p:spPr/>
        <p:txBody>
          <a:bodyPr/>
          <a:lstStyle/>
          <a:p>
            <a:r>
              <a:rPr lang="en-US"/>
              <a:t>Egyptian relief with bowing courtiers, 14th century BC</a:t>
            </a:r>
          </a:p>
        </p:txBody>
      </p:sp>
      <p:sp>
        <p:nvSpPr>
          <p:cNvPr id="3" name="Text Placeholder 2">
            <a:extLst>
              <a:ext uri="{FF2B5EF4-FFF2-40B4-BE49-F238E27FC236}">
                <a16:creationId xmlns:a16="http://schemas.microsoft.com/office/drawing/2014/main" id="{C4791B5D-ED6C-4C01-9156-FF03C4E3DBD9}"/>
              </a:ext>
            </a:extLst>
          </p:cNvPr>
          <p:cNvSpPr>
            <a:spLocks noGrp="1"/>
          </p:cNvSpPr>
          <p:nvPr>
            <p:ph type="body" sz="quarter" idx="12"/>
          </p:nvPr>
        </p:nvSpPr>
        <p:spPr/>
        <p:txBody>
          <a:bodyPr/>
          <a:lstStyle/>
          <a:p>
            <a:r>
              <a:rPr lang="en-US"/>
              <a:t>3:7</a:t>
            </a:r>
          </a:p>
        </p:txBody>
      </p:sp>
      <p:sp>
        <p:nvSpPr>
          <p:cNvPr id="4" name="Title 3">
            <a:extLst>
              <a:ext uri="{FF2B5EF4-FFF2-40B4-BE49-F238E27FC236}">
                <a16:creationId xmlns:a16="http://schemas.microsoft.com/office/drawing/2014/main" id="{82B17F1B-7184-4E86-892D-5CA6B6BAEC32}"/>
              </a:ext>
            </a:extLst>
          </p:cNvPr>
          <p:cNvSpPr>
            <a:spLocks noGrp="1"/>
          </p:cNvSpPr>
          <p:nvPr>
            <p:ph type="title"/>
          </p:nvPr>
        </p:nvSpPr>
        <p:spPr/>
        <p:txBody>
          <a:bodyPr/>
          <a:lstStyle/>
          <a:p>
            <a:r>
              <a:rPr lang="en-US"/>
              <a:t>All the peoples, nations, and languages fell down and worshiped the golden image</a:t>
            </a:r>
          </a:p>
        </p:txBody>
      </p:sp>
    </p:spTree>
    <p:extLst>
      <p:ext uri="{BB962C8B-B14F-4D97-AF65-F5344CB8AC3E}">
        <p14:creationId xmlns:p14="http://schemas.microsoft.com/office/powerpoint/2010/main" val="225899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A47A50-5BCE-476D-8722-410D6BE0E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
            <a:ext cx="9144000" cy="6812280"/>
          </a:xfrm>
          <a:prstGeom prst="rect">
            <a:avLst/>
          </a:prstGeom>
        </p:spPr>
      </p:pic>
      <p:sp>
        <p:nvSpPr>
          <p:cNvPr id="2" name="Text Placeholder 1">
            <a:extLst>
              <a:ext uri="{FF2B5EF4-FFF2-40B4-BE49-F238E27FC236}">
                <a16:creationId xmlns:a16="http://schemas.microsoft.com/office/drawing/2014/main" id="{3E2A4CF2-109C-4F47-8F57-98775C16D95A}"/>
              </a:ext>
            </a:extLst>
          </p:cNvPr>
          <p:cNvSpPr>
            <a:spLocks noGrp="1"/>
          </p:cNvSpPr>
          <p:nvPr>
            <p:ph type="body" sz="quarter" idx="10"/>
          </p:nvPr>
        </p:nvSpPr>
        <p:spPr/>
        <p:txBody>
          <a:bodyPr/>
          <a:lstStyle/>
          <a:p>
            <a:r>
              <a:rPr lang="en-US"/>
              <a:t>Farming supervisors shown prostrate before the deceased, from the tomb of </a:t>
            </a:r>
            <a:r>
              <a:rPr lang="en-US" err="1"/>
              <a:t>Renni</a:t>
            </a:r>
            <a:r>
              <a:rPr lang="en-US"/>
              <a:t> at El-</a:t>
            </a:r>
            <a:r>
              <a:rPr lang="en-US" err="1"/>
              <a:t>Kab</a:t>
            </a:r>
            <a:endParaRPr lang="en-US"/>
          </a:p>
        </p:txBody>
      </p:sp>
      <p:sp>
        <p:nvSpPr>
          <p:cNvPr id="3" name="Text Placeholder 2">
            <a:extLst>
              <a:ext uri="{FF2B5EF4-FFF2-40B4-BE49-F238E27FC236}">
                <a16:creationId xmlns:a16="http://schemas.microsoft.com/office/drawing/2014/main" id="{C4791B5D-ED6C-4C01-9156-FF03C4E3DBD9}"/>
              </a:ext>
            </a:extLst>
          </p:cNvPr>
          <p:cNvSpPr>
            <a:spLocks noGrp="1"/>
          </p:cNvSpPr>
          <p:nvPr>
            <p:ph type="body" sz="quarter" idx="12"/>
          </p:nvPr>
        </p:nvSpPr>
        <p:spPr/>
        <p:txBody>
          <a:bodyPr/>
          <a:lstStyle/>
          <a:p>
            <a:r>
              <a:rPr lang="en-US"/>
              <a:t>3:7</a:t>
            </a:r>
          </a:p>
        </p:txBody>
      </p:sp>
      <p:sp>
        <p:nvSpPr>
          <p:cNvPr id="4" name="Title 3">
            <a:extLst>
              <a:ext uri="{FF2B5EF4-FFF2-40B4-BE49-F238E27FC236}">
                <a16:creationId xmlns:a16="http://schemas.microsoft.com/office/drawing/2014/main" id="{82B17F1B-7184-4E86-892D-5CA6B6BAEC32}"/>
              </a:ext>
            </a:extLst>
          </p:cNvPr>
          <p:cNvSpPr>
            <a:spLocks noGrp="1"/>
          </p:cNvSpPr>
          <p:nvPr>
            <p:ph type="title"/>
          </p:nvPr>
        </p:nvSpPr>
        <p:spPr/>
        <p:txBody>
          <a:bodyPr/>
          <a:lstStyle/>
          <a:p>
            <a:r>
              <a:rPr lang="en-US"/>
              <a:t>All the peoples, nations, and languages fell down and worshiped the golden image</a:t>
            </a:r>
          </a:p>
        </p:txBody>
      </p:sp>
    </p:spTree>
    <p:extLst>
      <p:ext uri="{BB962C8B-B14F-4D97-AF65-F5344CB8AC3E}">
        <p14:creationId xmlns:p14="http://schemas.microsoft.com/office/powerpoint/2010/main" val="9014724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BBDA5-2BDD-4B7A-B313-EA377866EFDC}"/>
              </a:ext>
            </a:extLst>
          </p:cNvPr>
          <p:cNvPicPr>
            <a:picLocks noChangeAspect="1"/>
          </p:cNvPicPr>
          <p:nvPr/>
        </p:nvPicPr>
        <p:blipFill rotWithShape="1">
          <a:blip r:embed="rId3">
            <a:extLst>
              <a:ext uri="{28A0092B-C50C-407E-A947-70E740481C1C}">
                <a14:useLocalDpi xmlns:a14="http://schemas.microsoft.com/office/drawing/2010/main" val="0"/>
              </a:ext>
            </a:extLst>
          </a:blip>
          <a:srcRect t="4546" b="4546"/>
          <a:stretch/>
        </p:blipFill>
        <p:spPr>
          <a:xfrm>
            <a:off x="1611059" y="0"/>
            <a:ext cx="5921883" cy="6858000"/>
          </a:xfrm>
          <a:prstGeom prst="rect">
            <a:avLst/>
          </a:prstGeom>
        </p:spPr>
      </p:pic>
      <p:sp>
        <p:nvSpPr>
          <p:cNvPr id="2" name="Text Placeholder 1">
            <a:extLst>
              <a:ext uri="{FF2B5EF4-FFF2-40B4-BE49-F238E27FC236}">
                <a16:creationId xmlns:a16="http://schemas.microsoft.com/office/drawing/2014/main" id="{44F15095-A183-4624-9F47-090299EF88E1}"/>
              </a:ext>
            </a:extLst>
          </p:cNvPr>
          <p:cNvSpPr>
            <a:spLocks noGrp="1"/>
          </p:cNvSpPr>
          <p:nvPr>
            <p:ph type="body" sz="quarter" idx="10"/>
          </p:nvPr>
        </p:nvSpPr>
        <p:spPr/>
        <p:txBody>
          <a:bodyPr/>
          <a:lstStyle/>
          <a:p>
            <a:r>
              <a:rPr lang="en-US"/>
              <a:t>Relief of Chaldean prisoners, from Ashurbanipal’s palace at Nineveh, 648–631 BC</a:t>
            </a:r>
          </a:p>
        </p:txBody>
      </p:sp>
      <p:sp>
        <p:nvSpPr>
          <p:cNvPr id="3" name="Text Placeholder 2">
            <a:extLst>
              <a:ext uri="{FF2B5EF4-FFF2-40B4-BE49-F238E27FC236}">
                <a16:creationId xmlns:a16="http://schemas.microsoft.com/office/drawing/2014/main" id="{35F08C97-FE61-4005-A4B3-34C4A5EFB654}"/>
              </a:ext>
            </a:extLst>
          </p:cNvPr>
          <p:cNvSpPr>
            <a:spLocks noGrp="1"/>
          </p:cNvSpPr>
          <p:nvPr>
            <p:ph type="body" sz="quarter" idx="12"/>
          </p:nvPr>
        </p:nvSpPr>
        <p:spPr/>
        <p:txBody>
          <a:bodyPr/>
          <a:lstStyle/>
          <a:p>
            <a:r>
              <a:rPr lang="en-US"/>
              <a:t>3:8</a:t>
            </a:r>
          </a:p>
        </p:txBody>
      </p:sp>
      <p:sp>
        <p:nvSpPr>
          <p:cNvPr id="4" name="Title 3">
            <a:extLst>
              <a:ext uri="{FF2B5EF4-FFF2-40B4-BE49-F238E27FC236}">
                <a16:creationId xmlns:a16="http://schemas.microsoft.com/office/drawing/2014/main" id="{2A6E2C53-A43E-4E68-8814-CE632DA6AA3B}"/>
              </a:ext>
            </a:extLst>
          </p:cNvPr>
          <p:cNvSpPr>
            <a:spLocks noGrp="1"/>
          </p:cNvSpPr>
          <p:nvPr>
            <p:ph type="title"/>
          </p:nvPr>
        </p:nvSpPr>
        <p:spPr/>
        <p:txBody>
          <a:bodyPr/>
          <a:lstStyle/>
          <a:p>
            <a:r>
              <a:rPr lang="en-US"/>
              <a:t>At that time certain Chaldeans came forward</a:t>
            </a:r>
          </a:p>
        </p:txBody>
      </p:sp>
    </p:spTree>
    <p:extLst>
      <p:ext uri="{BB962C8B-B14F-4D97-AF65-F5344CB8AC3E}">
        <p14:creationId xmlns:p14="http://schemas.microsoft.com/office/powerpoint/2010/main" val="13454059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495" r="611"/>
          <a:stretch/>
        </p:blipFill>
        <p:spPr>
          <a:xfrm>
            <a:off x="1" y="240325"/>
            <a:ext cx="9144000" cy="6477000"/>
          </a:xfrm>
          <a:prstGeom prst="rect">
            <a:avLst/>
          </a:prstGeom>
        </p:spPr>
      </p:pic>
      <p:sp>
        <p:nvSpPr>
          <p:cNvPr id="2" name="Text Placeholder 1">
            <a:extLst>
              <a:ext uri="{FF2B5EF4-FFF2-40B4-BE49-F238E27FC236}">
                <a16:creationId xmlns:a16="http://schemas.microsoft.com/office/drawing/2014/main" id="{23476ADB-727D-4F16-B682-F11F22931368}"/>
              </a:ext>
            </a:extLst>
          </p:cNvPr>
          <p:cNvSpPr>
            <a:spLocks noGrp="1"/>
          </p:cNvSpPr>
          <p:nvPr>
            <p:ph type="body" sz="quarter" idx="10"/>
          </p:nvPr>
        </p:nvSpPr>
        <p:spPr/>
        <p:txBody>
          <a:bodyPr/>
          <a:lstStyle/>
          <a:p>
            <a:r>
              <a:rPr lang="en-US"/>
              <a:t>Stele of Nabonidus, King of Babylon, 556–539 BC</a:t>
            </a:r>
          </a:p>
        </p:txBody>
      </p:sp>
      <p:sp>
        <p:nvSpPr>
          <p:cNvPr id="3" name="Text Placeholder 2">
            <a:extLst>
              <a:ext uri="{FF2B5EF4-FFF2-40B4-BE49-F238E27FC236}">
                <a16:creationId xmlns:a16="http://schemas.microsoft.com/office/drawing/2014/main" id="{283DE64C-A9DD-4D23-82E4-57FE78B220EF}"/>
              </a:ext>
            </a:extLst>
          </p:cNvPr>
          <p:cNvSpPr>
            <a:spLocks noGrp="1"/>
          </p:cNvSpPr>
          <p:nvPr>
            <p:ph type="body" sz="quarter" idx="12"/>
          </p:nvPr>
        </p:nvSpPr>
        <p:spPr/>
        <p:txBody>
          <a:bodyPr/>
          <a:lstStyle/>
          <a:p>
            <a:r>
              <a:rPr lang="en-US"/>
              <a:t>3:9</a:t>
            </a:r>
          </a:p>
        </p:txBody>
      </p:sp>
      <p:sp>
        <p:nvSpPr>
          <p:cNvPr id="4" name="Title 3">
            <a:extLst>
              <a:ext uri="{FF2B5EF4-FFF2-40B4-BE49-F238E27FC236}">
                <a16:creationId xmlns:a16="http://schemas.microsoft.com/office/drawing/2014/main" id="{988F6DED-5828-4904-9EE1-D639A405DF4D}"/>
              </a:ext>
            </a:extLst>
          </p:cNvPr>
          <p:cNvSpPr>
            <a:spLocks noGrp="1"/>
          </p:cNvSpPr>
          <p:nvPr>
            <p:ph type="title"/>
          </p:nvPr>
        </p:nvSpPr>
        <p:spPr/>
        <p:txBody>
          <a:bodyPr/>
          <a:lstStyle/>
          <a:p>
            <a:r>
              <a:rPr lang="en-US"/>
              <a:t>They answered and said to Nebuchadnezzar the king</a:t>
            </a:r>
          </a:p>
        </p:txBody>
      </p:sp>
    </p:spTree>
    <p:extLst>
      <p:ext uri="{BB962C8B-B14F-4D97-AF65-F5344CB8AC3E}">
        <p14:creationId xmlns:p14="http://schemas.microsoft.com/office/powerpoint/2010/main" val="268863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6F7E75-3034-4EAE-8B69-0D7A69CC9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842" y="311728"/>
            <a:ext cx="3536316" cy="6234545"/>
          </a:xfrm>
          <a:prstGeom prst="rect">
            <a:avLst/>
          </a:prstGeom>
        </p:spPr>
      </p:pic>
      <p:sp>
        <p:nvSpPr>
          <p:cNvPr id="2" name="Text Placeholder 1">
            <a:extLst>
              <a:ext uri="{FF2B5EF4-FFF2-40B4-BE49-F238E27FC236}">
                <a16:creationId xmlns:a16="http://schemas.microsoft.com/office/drawing/2014/main" id="{277D83A9-5C7F-4B09-9D59-D4DC6DDCC054}"/>
              </a:ext>
            </a:extLst>
          </p:cNvPr>
          <p:cNvSpPr>
            <a:spLocks noGrp="1"/>
          </p:cNvSpPr>
          <p:nvPr>
            <p:ph type="body" sz="quarter" idx="10"/>
          </p:nvPr>
        </p:nvSpPr>
        <p:spPr/>
        <p:txBody>
          <a:bodyPr/>
          <a:lstStyle/>
          <a:p>
            <a:r>
              <a:rPr lang="en-US"/>
              <a:t>Drawing of </a:t>
            </a:r>
            <a:r>
              <a:rPr lang="en-US" err="1"/>
              <a:t>Marduk</a:t>
            </a:r>
            <a:r>
              <a:rPr lang="en-US"/>
              <a:t> and his dragon, from a Babylonian cylinder seal</a:t>
            </a:r>
          </a:p>
        </p:txBody>
      </p:sp>
      <p:sp>
        <p:nvSpPr>
          <p:cNvPr id="3" name="Text Placeholder 2">
            <a:extLst>
              <a:ext uri="{FF2B5EF4-FFF2-40B4-BE49-F238E27FC236}">
                <a16:creationId xmlns:a16="http://schemas.microsoft.com/office/drawing/2014/main" id="{4B423F96-E2FC-4A17-83DB-6BA606CAB10D}"/>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A2116456-A945-47C2-AA8E-6F8734DE7220}"/>
              </a:ext>
            </a:extLst>
          </p:cNvPr>
          <p:cNvSpPr>
            <a:spLocks noGrp="1"/>
          </p:cNvSpPr>
          <p:nvPr>
            <p:ph type="title"/>
          </p:nvPr>
        </p:nvSpPr>
        <p:spPr/>
        <p:txBody>
          <a:bodyPr/>
          <a:lstStyle/>
          <a:p>
            <a:r>
              <a:rPr lang="en-US"/>
              <a:t>Nebuchadnezzar the king made a statue of gold</a:t>
            </a:r>
          </a:p>
        </p:txBody>
      </p:sp>
    </p:spTree>
    <p:extLst>
      <p:ext uri="{BB962C8B-B14F-4D97-AF65-F5344CB8AC3E}">
        <p14:creationId xmlns:p14="http://schemas.microsoft.com/office/powerpoint/2010/main" val="30739384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903FE8-D1DC-475E-A8CE-1531E4EF1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32"/>
            <a:ext cx="9144000" cy="6574536"/>
          </a:xfrm>
          <a:prstGeom prst="rect">
            <a:avLst/>
          </a:prstGeom>
        </p:spPr>
      </p:pic>
      <p:sp>
        <p:nvSpPr>
          <p:cNvPr id="2" name="Text Placeholder 1">
            <a:extLst>
              <a:ext uri="{FF2B5EF4-FFF2-40B4-BE49-F238E27FC236}">
                <a16:creationId xmlns:a16="http://schemas.microsoft.com/office/drawing/2014/main" id="{1B16BE32-B143-4112-988C-B41B6F44CF6D}"/>
              </a:ext>
            </a:extLst>
          </p:cNvPr>
          <p:cNvSpPr>
            <a:spLocks noGrp="1"/>
          </p:cNvSpPr>
          <p:nvPr>
            <p:ph type="body" sz="quarter" idx="10"/>
          </p:nvPr>
        </p:nvSpPr>
        <p:spPr/>
        <p:txBody>
          <a:bodyPr/>
          <a:lstStyle/>
          <a:p>
            <a:r>
              <a:rPr lang="en-US"/>
              <a:t>Brick fragment with an inscription of Nebuchadnezzar, 6th century BC</a:t>
            </a:r>
          </a:p>
        </p:txBody>
      </p:sp>
      <p:sp>
        <p:nvSpPr>
          <p:cNvPr id="3" name="Text Placeholder 2">
            <a:extLst>
              <a:ext uri="{FF2B5EF4-FFF2-40B4-BE49-F238E27FC236}">
                <a16:creationId xmlns:a16="http://schemas.microsoft.com/office/drawing/2014/main" id="{0432B8AE-4B22-46BD-B827-4FBAC333E1BD}"/>
              </a:ext>
            </a:extLst>
          </p:cNvPr>
          <p:cNvSpPr>
            <a:spLocks noGrp="1"/>
          </p:cNvSpPr>
          <p:nvPr>
            <p:ph type="body" sz="quarter" idx="12"/>
          </p:nvPr>
        </p:nvSpPr>
        <p:spPr/>
        <p:txBody>
          <a:bodyPr/>
          <a:lstStyle/>
          <a:p>
            <a:r>
              <a:rPr lang="en-US"/>
              <a:t>3:10</a:t>
            </a:r>
          </a:p>
        </p:txBody>
      </p:sp>
      <p:sp>
        <p:nvSpPr>
          <p:cNvPr id="4" name="Title 3">
            <a:extLst>
              <a:ext uri="{FF2B5EF4-FFF2-40B4-BE49-F238E27FC236}">
                <a16:creationId xmlns:a16="http://schemas.microsoft.com/office/drawing/2014/main" id="{341562BB-521F-4A82-BB61-4C5216353530}"/>
              </a:ext>
            </a:extLst>
          </p:cNvPr>
          <p:cNvSpPr>
            <a:spLocks noGrp="1"/>
          </p:cNvSpPr>
          <p:nvPr>
            <p:ph type="title"/>
          </p:nvPr>
        </p:nvSpPr>
        <p:spPr/>
        <p:txBody>
          <a:bodyPr/>
          <a:lstStyle/>
          <a:p>
            <a:r>
              <a:rPr lang="en-US"/>
              <a:t>You, O king, have made a decree</a:t>
            </a:r>
          </a:p>
        </p:txBody>
      </p:sp>
    </p:spTree>
    <p:extLst>
      <p:ext uri="{BB962C8B-B14F-4D97-AF65-F5344CB8AC3E}">
        <p14:creationId xmlns:p14="http://schemas.microsoft.com/office/powerpoint/2010/main" val="482507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8B1A91-727F-40C3-9735-D1C85CA69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28" y="311728"/>
            <a:ext cx="7254744" cy="6234545"/>
          </a:xfrm>
          <a:prstGeom prst="rect">
            <a:avLst/>
          </a:prstGeom>
        </p:spPr>
      </p:pic>
      <p:sp>
        <p:nvSpPr>
          <p:cNvPr id="2" name="Text Placeholder 1">
            <a:extLst>
              <a:ext uri="{FF2B5EF4-FFF2-40B4-BE49-F238E27FC236}">
                <a16:creationId xmlns:a16="http://schemas.microsoft.com/office/drawing/2014/main" id="{277D83A9-5C7F-4B09-9D59-D4DC6DDCC054}"/>
              </a:ext>
            </a:extLst>
          </p:cNvPr>
          <p:cNvSpPr>
            <a:spLocks noGrp="1"/>
          </p:cNvSpPr>
          <p:nvPr>
            <p:ph type="body" sz="quarter" idx="10"/>
          </p:nvPr>
        </p:nvSpPr>
        <p:spPr/>
        <p:txBody>
          <a:bodyPr/>
          <a:lstStyle/>
          <a:p>
            <a:r>
              <a:rPr lang="en-US"/>
              <a:t>Illustration of the golden image</a:t>
            </a:r>
          </a:p>
        </p:txBody>
      </p:sp>
      <p:sp>
        <p:nvSpPr>
          <p:cNvPr id="3" name="Text Placeholder 2">
            <a:extLst>
              <a:ext uri="{FF2B5EF4-FFF2-40B4-BE49-F238E27FC236}">
                <a16:creationId xmlns:a16="http://schemas.microsoft.com/office/drawing/2014/main" id="{4B423F96-E2FC-4A17-83DB-6BA606CAB10D}"/>
              </a:ext>
            </a:extLst>
          </p:cNvPr>
          <p:cNvSpPr>
            <a:spLocks noGrp="1"/>
          </p:cNvSpPr>
          <p:nvPr>
            <p:ph type="body" sz="quarter" idx="12"/>
          </p:nvPr>
        </p:nvSpPr>
        <p:spPr/>
        <p:txBody>
          <a:bodyPr/>
          <a:lstStyle/>
          <a:p>
            <a:r>
              <a:rPr lang="en-US"/>
              <a:t>3:12</a:t>
            </a:r>
          </a:p>
        </p:txBody>
      </p:sp>
      <p:sp>
        <p:nvSpPr>
          <p:cNvPr id="4" name="Title 3">
            <a:extLst>
              <a:ext uri="{FF2B5EF4-FFF2-40B4-BE49-F238E27FC236}">
                <a16:creationId xmlns:a16="http://schemas.microsoft.com/office/drawing/2014/main" id="{A2116456-A945-47C2-AA8E-6F8734DE7220}"/>
              </a:ext>
            </a:extLst>
          </p:cNvPr>
          <p:cNvSpPr>
            <a:spLocks noGrp="1"/>
          </p:cNvSpPr>
          <p:nvPr>
            <p:ph type="title"/>
          </p:nvPr>
        </p:nvSpPr>
        <p:spPr/>
        <p:txBody>
          <a:bodyPr/>
          <a:lstStyle/>
          <a:p>
            <a:r>
              <a:rPr lang="en-US"/>
              <a:t>Certain Jews . . . do not serve your gods, nor worship the golden image which you have set up</a:t>
            </a:r>
          </a:p>
        </p:txBody>
      </p:sp>
    </p:spTree>
    <p:extLst>
      <p:ext uri="{BB962C8B-B14F-4D97-AF65-F5344CB8AC3E}">
        <p14:creationId xmlns:p14="http://schemas.microsoft.com/office/powerpoint/2010/main" val="2115078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BC5B5B-E8AD-45D5-8101-90F8C0FF4A5F}"/>
              </a:ext>
            </a:extLst>
          </p:cNvPr>
          <p:cNvPicPr>
            <a:picLocks noChangeAspect="1"/>
          </p:cNvPicPr>
          <p:nvPr/>
        </p:nvPicPr>
        <p:blipFill rotWithShape="1">
          <a:blip r:embed="rId3">
            <a:extLst>
              <a:ext uri="{28A0092B-C50C-407E-A947-70E740481C1C}">
                <a14:useLocalDpi xmlns:a14="http://schemas.microsoft.com/office/drawing/2010/main" val="0"/>
              </a:ext>
            </a:extLst>
          </a:blip>
          <a:srcRect l="1511" r="1047"/>
          <a:stretch/>
        </p:blipFill>
        <p:spPr>
          <a:xfrm>
            <a:off x="2090057" y="311728"/>
            <a:ext cx="4987637" cy="6234545"/>
          </a:xfrm>
          <a:prstGeom prst="rect">
            <a:avLst/>
          </a:prstGeom>
        </p:spPr>
      </p:pic>
      <p:sp>
        <p:nvSpPr>
          <p:cNvPr id="2" name="Text Placeholder 1">
            <a:extLst>
              <a:ext uri="{FF2B5EF4-FFF2-40B4-BE49-F238E27FC236}">
                <a16:creationId xmlns:a16="http://schemas.microsoft.com/office/drawing/2014/main" id="{15A52B95-1E39-40D1-B247-D19F27F01162}"/>
              </a:ext>
            </a:extLst>
          </p:cNvPr>
          <p:cNvSpPr>
            <a:spLocks noGrp="1"/>
          </p:cNvSpPr>
          <p:nvPr>
            <p:ph type="body" sz="quarter" idx="10"/>
          </p:nvPr>
        </p:nvSpPr>
        <p:spPr/>
        <p:txBody>
          <a:bodyPr/>
          <a:lstStyle/>
          <a:p>
            <a:r>
              <a:rPr lang="en-US"/>
              <a:t>Illustration of Shadrach, Meshach, and Abednego refusing to bow down to the image</a:t>
            </a:r>
          </a:p>
        </p:txBody>
      </p:sp>
      <p:sp>
        <p:nvSpPr>
          <p:cNvPr id="3" name="Text Placeholder 2">
            <a:extLst>
              <a:ext uri="{FF2B5EF4-FFF2-40B4-BE49-F238E27FC236}">
                <a16:creationId xmlns:a16="http://schemas.microsoft.com/office/drawing/2014/main" id="{FF8DFDEA-69A3-42B2-8610-CE806E9BF1AA}"/>
              </a:ext>
            </a:extLst>
          </p:cNvPr>
          <p:cNvSpPr>
            <a:spLocks noGrp="1"/>
          </p:cNvSpPr>
          <p:nvPr>
            <p:ph type="body" sz="quarter" idx="12"/>
          </p:nvPr>
        </p:nvSpPr>
        <p:spPr/>
        <p:txBody>
          <a:bodyPr/>
          <a:lstStyle/>
          <a:p>
            <a:r>
              <a:rPr lang="en-US"/>
              <a:t>3:12</a:t>
            </a:r>
          </a:p>
        </p:txBody>
      </p:sp>
      <p:sp>
        <p:nvSpPr>
          <p:cNvPr id="4" name="Title 3">
            <a:extLst>
              <a:ext uri="{FF2B5EF4-FFF2-40B4-BE49-F238E27FC236}">
                <a16:creationId xmlns:a16="http://schemas.microsoft.com/office/drawing/2014/main" id="{86FB2AB6-7775-4B3C-A659-FD5246F73FFC}"/>
              </a:ext>
            </a:extLst>
          </p:cNvPr>
          <p:cNvSpPr>
            <a:spLocks noGrp="1"/>
          </p:cNvSpPr>
          <p:nvPr>
            <p:ph type="title"/>
          </p:nvPr>
        </p:nvSpPr>
        <p:spPr/>
        <p:txBody>
          <a:bodyPr/>
          <a:lstStyle/>
          <a:p>
            <a:r>
              <a:rPr lang="en-US"/>
              <a:t>Certain Jews . . . do not serve your gods, nor worship the golden image which you have set up</a:t>
            </a:r>
          </a:p>
        </p:txBody>
      </p:sp>
    </p:spTree>
    <p:extLst>
      <p:ext uri="{BB962C8B-B14F-4D97-AF65-F5344CB8AC3E}">
        <p14:creationId xmlns:p14="http://schemas.microsoft.com/office/powerpoint/2010/main" val="3409945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5C4AFF-1DF2-4A40-9D4E-C8D700EA9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3EA253D1-DD79-42EE-BB42-73AC3CB55312}"/>
              </a:ext>
            </a:extLst>
          </p:cNvPr>
          <p:cNvSpPr>
            <a:spLocks noGrp="1"/>
          </p:cNvSpPr>
          <p:nvPr>
            <p:ph type="body" sz="quarter" idx="10"/>
          </p:nvPr>
        </p:nvSpPr>
        <p:spPr/>
        <p:txBody>
          <a:bodyPr/>
          <a:lstStyle/>
          <a:p>
            <a:r>
              <a:rPr lang="en-US"/>
              <a:t>Judean captives presented to Sennacherib, from panel 12 of the Lachish reliefs</a:t>
            </a:r>
          </a:p>
        </p:txBody>
      </p:sp>
      <p:sp>
        <p:nvSpPr>
          <p:cNvPr id="3" name="Text Placeholder 2">
            <a:extLst>
              <a:ext uri="{FF2B5EF4-FFF2-40B4-BE49-F238E27FC236}">
                <a16:creationId xmlns:a16="http://schemas.microsoft.com/office/drawing/2014/main" id="{5783F03C-511D-49E6-8591-A79AD55891A4}"/>
              </a:ext>
            </a:extLst>
          </p:cNvPr>
          <p:cNvSpPr>
            <a:spLocks noGrp="1"/>
          </p:cNvSpPr>
          <p:nvPr>
            <p:ph type="body" sz="quarter" idx="12"/>
          </p:nvPr>
        </p:nvSpPr>
        <p:spPr/>
        <p:txBody>
          <a:bodyPr/>
          <a:lstStyle/>
          <a:p>
            <a:r>
              <a:rPr lang="en-US"/>
              <a:t>3:13</a:t>
            </a:r>
          </a:p>
        </p:txBody>
      </p:sp>
      <p:sp>
        <p:nvSpPr>
          <p:cNvPr id="4" name="Title 3">
            <a:extLst>
              <a:ext uri="{FF2B5EF4-FFF2-40B4-BE49-F238E27FC236}">
                <a16:creationId xmlns:a16="http://schemas.microsoft.com/office/drawing/2014/main" id="{F6176727-E25E-4222-8A87-9D438A6C19FF}"/>
              </a:ext>
            </a:extLst>
          </p:cNvPr>
          <p:cNvSpPr>
            <a:spLocks noGrp="1"/>
          </p:cNvSpPr>
          <p:nvPr>
            <p:ph type="title"/>
          </p:nvPr>
        </p:nvSpPr>
        <p:spPr/>
        <p:txBody>
          <a:bodyPr/>
          <a:lstStyle/>
          <a:p>
            <a:r>
              <a:rPr lang="en-US"/>
              <a:t>Then they brought these men before the king</a:t>
            </a:r>
          </a:p>
        </p:txBody>
      </p:sp>
    </p:spTree>
    <p:extLst>
      <p:ext uri="{BB962C8B-B14F-4D97-AF65-F5344CB8AC3E}">
        <p14:creationId xmlns:p14="http://schemas.microsoft.com/office/powerpoint/2010/main" val="1229405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2/26/Worshipper_of_Larsa-AO_15704-IMG_4061-black.jpg/768px-Worshipper_of_Larsa-AO_15704-IMG_4061-black.jpg">
            <a:extLst>
              <a:ext uri="{FF2B5EF4-FFF2-40B4-BE49-F238E27FC236}">
                <a16:creationId xmlns:a16="http://schemas.microsoft.com/office/drawing/2014/main" id="{25C996E5-75D4-4654-88FF-98CAAD02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8C39805-D1AF-4559-BFA0-09B204ED7A47}"/>
              </a:ext>
            </a:extLst>
          </p:cNvPr>
          <p:cNvSpPr>
            <a:spLocks noGrp="1"/>
          </p:cNvSpPr>
          <p:nvPr>
            <p:ph type="body" sz="quarter" idx="10"/>
          </p:nvPr>
        </p:nvSpPr>
        <p:spPr/>
        <p:txBody>
          <a:bodyPr/>
          <a:lstStyle/>
          <a:p>
            <a:r>
              <a:rPr lang="en-US"/>
              <a:t>Worshipper of </a:t>
            </a:r>
            <a:r>
              <a:rPr lang="en-US" err="1"/>
              <a:t>Larsa</a:t>
            </a:r>
            <a:r>
              <a:rPr lang="en-US"/>
              <a:t>, from </a:t>
            </a:r>
            <a:r>
              <a:rPr lang="en-US" err="1"/>
              <a:t>Larsa</a:t>
            </a:r>
            <a:r>
              <a:rPr lang="en-US"/>
              <a:t>, 2nd millennium BC</a:t>
            </a:r>
          </a:p>
        </p:txBody>
      </p:sp>
      <p:sp>
        <p:nvSpPr>
          <p:cNvPr id="3" name="Text Placeholder 2">
            <a:extLst>
              <a:ext uri="{FF2B5EF4-FFF2-40B4-BE49-F238E27FC236}">
                <a16:creationId xmlns:a16="http://schemas.microsoft.com/office/drawing/2014/main" id="{8EB1C035-75F3-45FB-8317-4BC310768C7F}"/>
              </a:ext>
            </a:extLst>
          </p:cNvPr>
          <p:cNvSpPr>
            <a:spLocks noGrp="1"/>
          </p:cNvSpPr>
          <p:nvPr>
            <p:ph type="body" sz="quarter" idx="12"/>
          </p:nvPr>
        </p:nvSpPr>
        <p:spPr/>
        <p:txBody>
          <a:bodyPr/>
          <a:lstStyle/>
          <a:p>
            <a:r>
              <a:rPr lang="en-US"/>
              <a:t>3:15</a:t>
            </a:r>
          </a:p>
        </p:txBody>
      </p:sp>
      <p:sp>
        <p:nvSpPr>
          <p:cNvPr id="4" name="Title 3">
            <a:extLst>
              <a:ext uri="{FF2B5EF4-FFF2-40B4-BE49-F238E27FC236}">
                <a16:creationId xmlns:a16="http://schemas.microsoft.com/office/drawing/2014/main" id="{1BC20475-5C04-4F6E-BD1C-54A3C440E125}"/>
              </a:ext>
            </a:extLst>
          </p:cNvPr>
          <p:cNvSpPr>
            <a:spLocks noGrp="1"/>
          </p:cNvSpPr>
          <p:nvPr>
            <p:ph type="title"/>
          </p:nvPr>
        </p:nvSpPr>
        <p:spPr/>
        <p:txBody>
          <a:bodyPr/>
          <a:lstStyle/>
          <a:p>
            <a:r>
              <a:rPr lang="en-US"/>
              <a:t>If . . . you fall down and worship the image I have set up, well</a:t>
            </a:r>
          </a:p>
        </p:txBody>
      </p:sp>
    </p:spTree>
    <p:extLst>
      <p:ext uri="{BB962C8B-B14F-4D97-AF65-F5344CB8AC3E}">
        <p14:creationId xmlns:p14="http://schemas.microsoft.com/office/powerpoint/2010/main" val="4176787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1D30A9-4A83-43EA-9017-7AC3853D2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3947155E-F54F-4ABB-93EE-00B8A231A525}"/>
              </a:ext>
            </a:extLst>
          </p:cNvPr>
          <p:cNvSpPr>
            <a:spLocks noGrp="1"/>
          </p:cNvSpPr>
          <p:nvPr>
            <p:ph type="body" sz="quarter" idx="10"/>
          </p:nvPr>
        </p:nvSpPr>
        <p:spPr/>
        <p:txBody>
          <a:bodyPr/>
          <a:lstStyle/>
          <a:p>
            <a:r>
              <a:rPr lang="en-US"/>
              <a:t>Deuteronomy 5:6-10 in a Torah Scroll</a:t>
            </a:r>
          </a:p>
        </p:txBody>
      </p:sp>
      <p:sp>
        <p:nvSpPr>
          <p:cNvPr id="3" name="Text Placeholder 2">
            <a:extLst>
              <a:ext uri="{FF2B5EF4-FFF2-40B4-BE49-F238E27FC236}">
                <a16:creationId xmlns:a16="http://schemas.microsoft.com/office/drawing/2014/main" id="{9D862D61-6615-449F-AB20-61349B66FD0F}"/>
              </a:ext>
            </a:extLst>
          </p:cNvPr>
          <p:cNvSpPr>
            <a:spLocks noGrp="1"/>
          </p:cNvSpPr>
          <p:nvPr>
            <p:ph type="body" sz="quarter" idx="12"/>
          </p:nvPr>
        </p:nvSpPr>
        <p:spPr/>
        <p:txBody>
          <a:bodyPr/>
          <a:lstStyle/>
          <a:p>
            <a:r>
              <a:rPr lang="en-US"/>
              <a:t>3:18</a:t>
            </a:r>
          </a:p>
        </p:txBody>
      </p:sp>
      <p:sp>
        <p:nvSpPr>
          <p:cNvPr id="4" name="Title 3">
            <a:extLst>
              <a:ext uri="{FF2B5EF4-FFF2-40B4-BE49-F238E27FC236}">
                <a16:creationId xmlns:a16="http://schemas.microsoft.com/office/drawing/2014/main" id="{A409D27A-3997-4B7E-93A4-F9BCA930DC7A}"/>
              </a:ext>
            </a:extLst>
          </p:cNvPr>
          <p:cNvSpPr>
            <a:spLocks noGrp="1"/>
          </p:cNvSpPr>
          <p:nvPr>
            <p:ph type="title"/>
          </p:nvPr>
        </p:nvSpPr>
        <p:spPr/>
        <p:txBody>
          <a:bodyPr/>
          <a:lstStyle/>
          <a:p>
            <a:r>
              <a:rPr lang="en-US"/>
              <a:t>Be it known to you, O king, that we will not serve your gods</a:t>
            </a:r>
          </a:p>
        </p:txBody>
      </p:sp>
    </p:spTree>
    <p:extLst>
      <p:ext uri="{BB962C8B-B14F-4D97-AF65-F5344CB8AC3E}">
        <p14:creationId xmlns:p14="http://schemas.microsoft.com/office/powerpoint/2010/main" val="1190949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1D30A9-4A83-43EA-9017-7AC3853D2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a:extLst>
              <a:ext uri="{FF2B5EF4-FFF2-40B4-BE49-F238E27FC236}">
                <a16:creationId xmlns:a16="http://schemas.microsoft.com/office/drawing/2014/main" id="{3947155E-F54F-4ABB-93EE-00B8A231A525}"/>
              </a:ext>
            </a:extLst>
          </p:cNvPr>
          <p:cNvSpPr>
            <a:spLocks noGrp="1"/>
          </p:cNvSpPr>
          <p:nvPr>
            <p:ph type="body" sz="quarter" idx="10"/>
          </p:nvPr>
        </p:nvSpPr>
        <p:spPr/>
        <p:txBody>
          <a:bodyPr/>
          <a:lstStyle/>
          <a:p>
            <a:r>
              <a:rPr lang="en-US"/>
              <a:t>Deuteronomy 5:6-10 in a Torah Scroll</a:t>
            </a:r>
          </a:p>
        </p:txBody>
      </p:sp>
      <p:sp>
        <p:nvSpPr>
          <p:cNvPr id="3" name="Text Placeholder 2">
            <a:extLst>
              <a:ext uri="{FF2B5EF4-FFF2-40B4-BE49-F238E27FC236}">
                <a16:creationId xmlns:a16="http://schemas.microsoft.com/office/drawing/2014/main" id="{9D862D61-6615-449F-AB20-61349B66FD0F}"/>
              </a:ext>
            </a:extLst>
          </p:cNvPr>
          <p:cNvSpPr>
            <a:spLocks noGrp="1"/>
          </p:cNvSpPr>
          <p:nvPr>
            <p:ph type="body" sz="quarter" idx="12"/>
          </p:nvPr>
        </p:nvSpPr>
        <p:spPr/>
        <p:txBody>
          <a:bodyPr/>
          <a:lstStyle/>
          <a:p>
            <a:r>
              <a:rPr lang="en-US"/>
              <a:t>3:18</a:t>
            </a:r>
          </a:p>
        </p:txBody>
      </p:sp>
      <p:sp>
        <p:nvSpPr>
          <p:cNvPr id="4" name="Title 3">
            <a:extLst>
              <a:ext uri="{FF2B5EF4-FFF2-40B4-BE49-F238E27FC236}">
                <a16:creationId xmlns:a16="http://schemas.microsoft.com/office/drawing/2014/main" id="{A409D27A-3997-4B7E-93A4-F9BCA930DC7A}"/>
              </a:ext>
            </a:extLst>
          </p:cNvPr>
          <p:cNvSpPr>
            <a:spLocks noGrp="1"/>
          </p:cNvSpPr>
          <p:nvPr>
            <p:ph type="title"/>
          </p:nvPr>
        </p:nvSpPr>
        <p:spPr/>
        <p:txBody>
          <a:bodyPr/>
          <a:lstStyle/>
          <a:p>
            <a:r>
              <a:rPr lang="en-US"/>
              <a:t>Be it known to you, O king, that we will not serve your gods</a:t>
            </a:r>
          </a:p>
        </p:txBody>
      </p:sp>
      <p:sp>
        <p:nvSpPr>
          <p:cNvPr id="6" name="Rectangle 5">
            <a:extLst>
              <a:ext uri="{FF2B5EF4-FFF2-40B4-BE49-F238E27FC236}">
                <a16:creationId xmlns:a16="http://schemas.microsoft.com/office/drawing/2014/main" id="{A7E8C004-CD37-4E86-811D-781510852A12}"/>
              </a:ext>
            </a:extLst>
          </p:cNvPr>
          <p:cNvSpPr/>
          <p:nvPr/>
        </p:nvSpPr>
        <p:spPr>
          <a:xfrm>
            <a:off x="2971800" y="2917372"/>
            <a:ext cx="2438400" cy="1959428"/>
          </a:xfrm>
          <a:prstGeom prst="rect">
            <a:avLst/>
          </a:prstGeom>
          <a:noFill/>
          <a:ln w="22225">
            <a:solidFill>
              <a:srgbClr val="FEFFFF"/>
            </a:solidFill>
          </a:ln>
          <a:effectLst>
            <a:glow rad="50800">
              <a:srgbClr val="010000">
                <a:alpha val="6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234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158080-AB67-4A6F-852B-808ADF115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947" y="0"/>
            <a:ext cx="5412105" cy="6858000"/>
          </a:xfrm>
          <a:prstGeom prst="rect">
            <a:avLst/>
          </a:prstGeom>
        </p:spPr>
      </p:pic>
      <p:sp>
        <p:nvSpPr>
          <p:cNvPr id="2" name="Text Placeholder 1">
            <a:extLst>
              <a:ext uri="{FF2B5EF4-FFF2-40B4-BE49-F238E27FC236}">
                <a16:creationId xmlns:a16="http://schemas.microsoft.com/office/drawing/2014/main" id="{3947155E-F54F-4ABB-93EE-00B8A231A525}"/>
              </a:ext>
            </a:extLst>
          </p:cNvPr>
          <p:cNvSpPr>
            <a:spLocks noGrp="1"/>
          </p:cNvSpPr>
          <p:nvPr>
            <p:ph type="body" sz="quarter" idx="10"/>
          </p:nvPr>
        </p:nvSpPr>
        <p:spPr/>
        <p:txBody>
          <a:bodyPr/>
          <a:lstStyle/>
          <a:p>
            <a:r>
              <a:rPr lang="en-US"/>
              <a:t>Plaque of a worshipper and the Akkadian god Shamash, 2000–1600 BC</a:t>
            </a:r>
          </a:p>
        </p:txBody>
      </p:sp>
      <p:sp>
        <p:nvSpPr>
          <p:cNvPr id="3" name="Text Placeholder 2">
            <a:extLst>
              <a:ext uri="{FF2B5EF4-FFF2-40B4-BE49-F238E27FC236}">
                <a16:creationId xmlns:a16="http://schemas.microsoft.com/office/drawing/2014/main" id="{9D862D61-6615-449F-AB20-61349B66FD0F}"/>
              </a:ext>
            </a:extLst>
          </p:cNvPr>
          <p:cNvSpPr>
            <a:spLocks noGrp="1"/>
          </p:cNvSpPr>
          <p:nvPr>
            <p:ph type="body" sz="quarter" idx="12"/>
          </p:nvPr>
        </p:nvSpPr>
        <p:spPr/>
        <p:txBody>
          <a:bodyPr/>
          <a:lstStyle/>
          <a:p>
            <a:r>
              <a:rPr lang="en-US"/>
              <a:t>3:18</a:t>
            </a:r>
          </a:p>
        </p:txBody>
      </p:sp>
      <p:sp>
        <p:nvSpPr>
          <p:cNvPr id="4" name="Title 3">
            <a:extLst>
              <a:ext uri="{FF2B5EF4-FFF2-40B4-BE49-F238E27FC236}">
                <a16:creationId xmlns:a16="http://schemas.microsoft.com/office/drawing/2014/main" id="{A409D27A-3997-4B7E-93A4-F9BCA930DC7A}"/>
              </a:ext>
            </a:extLst>
          </p:cNvPr>
          <p:cNvSpPr>
            <a:spLocks noGrp="1"/>
          </p:cNvSpPr>
          <p:nvPr>
            <p:ph type="title"/>
          </p:nvPr>
        </p:nvSpPr>
        <p:spPr/>
        <p:txBody>
          <a:bodyPr/>
          <a:lstStyle/>
          <a:p>
            <a:r>
              <a:rPr lang="en-US"/>
              <a:t>Be it known to you, O king, that we will not serve your gods</a:t>
            </a:r>
          </a:p>
        </p:txBody>
      </p:sp>
    </p:spTree>
    <p:extLst>
      <p:ext uri="{BB962C8B-B14F-4D97-AF65-F5344CB8AC3E}">
        <p14:creationId xmlns:p14="http://schemas.microsoft.com/office/powerpoint/2010/main" val="18459710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22" b="5986"/>
          <a:stretch/>
        </p:blipFill>
        <p:spPr bwMode="auto">
          <a:xfrm>
            <a:off x="1905000" y="-1"/>
            <a:ext cx="5043487"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a:extLst>
              <a:ext uri="{FF2B5EF4-FFF2-40B4-BE49-F238E27FC236}">
                <a16:creationId xmlns:a16="http://schemas.microsoft.com/office/drawing/2014/main" id="{3947155E-F54F-4ABB-93EE-00B8A231A525}"/>
              </a:ext>
            </a:extLst>
          </p:cNvPr>
          <p:cNvSpPr>
            <a:spLocks noGrp="1"/>
          </p:cNvSpPr>
          <p:nvPr>
            <p:ph type="body" sz="quarter" idx="10"/>
          </p:nvPr>
        </p:nvSpPr>
        <p:spPr/>
        <p:txBody>
          <a:bodyPr/>
          <a:lstStyle/>
          <a:p>
            <a:r>
              <a:rPr lang="en-US"/>
              <a:t>Stele of the goddess Ishtar, from </a:t>
            </a:r>
            <a:r>
              <a:rPr lang="en-US" err="1"/>
              <a:t>Til</a:t>
            </a:r>
            <a:r>
              <a:rPr lang="en-US"/>
              <a:t> </a:t>
            </a:r>
            <a:r>
              <a:rPr lang="en-US" err="1"/>
              <a:t>Barsip</a:t>
            </a:r>
            <a:r>
              <a:rPr lang="en-US"/>
              <a:t>, 8th century BC</a:t>
            </a:r>
          </a:p>
        </p:txBody>
      </p:sp>
      <p:sp>
        <p:nvSpPr>
          <p:cNvPr id="3" name="Text Placeholder 2">
            <a:extLst>
              <a:ext uri="{FF2B5EF4-FFF2-40B4-BE49-F238E27FC236}">
                <a16:creationId xmlns:a16="http://schemas.microsoft.com/office/drawing/2014/main" id="{9D862D61-6615-449F-AB20-61349B66FD0F}"/>
              </a:ext>
            </a:extLst>
          </p:cNvPr>
          <p:cNvSpPr>
            <a:spLocks noGrp="1"/>
          </p:cNvSpPr>
          <p:nvPr>
            <p:ph type="body" sz="quarter" idx="12"/>
          </p:nvPr>
        </p:nvSpPr>
        <p:spPr/>
        <p:txBody>
          <a:bodyPr/>
          <a:lstStyle/>
          <a:p>
            <a:r>
              <a:rPr lang="en-US"/>
              <a:t>3:18</a:t>
            </a:r>
          </a:p>
        </p:txBody>
      </p:sp>
      <p:sp>
        <p:nvSpPr>
          <p:cNvPr id="4" name="Title 3">
            <a:extLst>
              <a:ext uri="{FF2B5EF4-FFF2-40B4-BE49-F238E27FC236}">
                <a16:creationId xmlns:a16="http://schemas.microsoft.com/office/drawing/2014/main" id="{A409D27A-3997-4B7E-93A4-F9BCA930DC7A}"/>
              </a:ext>
            </a:extLst>
          </p:cNvPr>
          <p:cNvSpPr>
            <a:spLocks noGrp="1"/>
          </p:cNvSpPr>
          <p:nvPr>
            <p:ph type="title"/>
          </p:nvPr>
        </p:nvSpPr>
        <p:spPr/>
        <p:txBody>
          <a:bodyPr/>
          <a:lstStyle/>
          <a:p>
            <a:r>
              <a:rPr lang="en-US"/>
              <a:t>Be it known to you, O king, that we will not serve your gods</a:t>
            </a:r>
          </a:p>
        </p:txBody>
      </p:sp>
    </p:spTree>
    <p:extLst>
      <p:ext uri="{BB962C8B-B14F-4D97-AF65-F5344CB8AC3E}">
        <p14:creationId xmlns:p14="http://schemas.microsoft.com/office/powerpoint/2010/main" val="281135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EE37D6-969F-4B55-B2F9-6A6E805BB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0892"/>
            <a:ext cx="9144000" cy="5876216"/>
          </a:xfrm>
          <a:prstGeom prst="rect">
            <a:avLst/>
          </a:prstGeom>
        </p:spPr>
      </p:pic>
      <p:sp>
        <p:nvSpPr>
          <p:cNvPr id="2" name="Text Placeholder 1">
            <a:extLst>
              <a:ext uri="{FF2B5EF4-FFF2-40B4-BE49-F238E27FC236}">
                <a16:creationId xmlns:a16="http://schemas.microsoft.com/office/drawing/2014/main" id="{A8BDCEC8-46AA-444D-AFB5-475D0CC7466E}"/>
              </a:ext>
            </a:extLst>
          </p:cNvPr>
          <p:cNvSpPr>
            <a:spLocks noGrp="1"/>
          </p:cNvSpPr>
          <p:nvPr>
            <p:ph type="body" sz="quarter" idx="10"/>
          </p:nvPr>
        </p:nvSpPr>
        <p:spPr/>
        <p:txBody>
          <a:bodyPr/>
          <a:lstStyle/>
          <a:p>
            <a:r>
              <a:rPr lang="en-US"/>
              <a:t>Roman coin with a stern portrait of Nero, AD 65</a:t>
            </a:r>
          </a:p>
        </p:txBody>
      </p:sp>
      <p:sp>
        <p:nvSpPr>
          <p:cNvPr id="3" name="Text Placeholder 2">
            <a:extLst>
              <a:ext uri="{FF2B5EF4-FFF2-40B4-BE49-F238E27FC236}">
                <a16:creationId xmlns:a16="http://schemas.microsoft.com/office/drawing/2014/main" id="{F15FE8E6-C3A3-4F44-9B98-43FE4327C3EB}"/>
              </a:ext>
            </a:extLst>
          </p:cNvPr>
          <p:cNvSpPr>
            <a:spLocks noGrp="1"/>
          </p:cNvSpPr>
          <p:nvPr>
            <p:ph type="body" sz="quarter" idx="12"/>
          </p:nvPr>
        </p:nvSpPr>
        <p:spPr/>
        <p:txBody>
          <a:bodyPr/>
          <a:lstStyle/>
          <a:p>
            <a:r>
              <a:rPr lang="en-US"/>
              <a:t>3:19</a:t>
            </a:r>
          </a:p>
        </p:txBody>
      </p:sp>
      <p:sp>
        <p:nvSpPr>
          <p:cNvPr id="4" name="Title 3">
            <a:extLst>
              <a:ext uri="{FF2B5EF4-FFF2-40B4-BE49-F238E27FC236}">
                <a16:creationId xmlns:a16="http://schemas.microsoft.com/office/drawing/2014/main" id="{07399483-D0CB-4745-AD52-0516F441A92D}"/>
              </a:ext>
            </a:extLst>
          </p:cNvPr>
          <p:cNvSpPr>
            <a:spLocks noGrp="1"/>
          </p:cNvSpPr>
          <p:nvPr>
            <p:ph type="title"/>
          </p:nvPr>
        </p:nvSpPr>
        <p:spPr/>
        <p:txBody>
          <a:bodyPr/>
          <a:lstStyle/>
          <a:p>
            <a:r>
              <a:rPr lang="en-US"/>
              <a:t>Then Nebuchadnezzar was filled with fury, and the form of his face was changed</a:t>
            </a:r>
          </a:p>
        </p:txBody>
      </p:sp>
    </p:spTree>
    <p:extLst>
      <p:ext uri="{BB962C8B-B14F-4D97-AF65-F5344CB8AC3E}">
        <p14:creationId xmlns:p14="http://schemas.microsoft.com/office/powerpoint/2010/main" val="2889935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7D83A9-5C7F-4B09-9D59-D4DC6DDCC054}"/>
              </a:ext>
            </a:extLst>
          </p:cNvPr>
          <p:cNvSpPr>
            <a:spLocks noGrp="1"/>
          </p:cNvSpPr>
          <p:nvPr>
            <p:ph type="body" sz="quarter" idx="10"/>
          </p:nvPr>
        </p:nvSpPr>
        <p:spPr/>
        <p:txBody>
          <a:bodyPr/>
          <a:lstStyle/>
          <a:p>
            <a:r>
              <a:rPr lang="en-US" i="1" dirty="0"/>
              <a:t>Three Young Men in the Burning Oven, </a:t>
            </a:r>
            <a:r>
              <a:rPr lang="en-US" dirty="0"/>
              <a:t>by Jan </a:t>
            </a:r>
            <a:r>
              <a:rPr lang="en-US" dirty="0" err="1"/>
              <a:t>Luyken</a:t>
            </a:r>
            <a:r>
              <a:rPr lang="en-US" dirty="0"/>
              <a:t>, 1684</a:t>
            </a:r>
            <a:endParaRPr lang="en-US" i="1" dirty="0"/>
          </a:p>
        </p:txBody>
      </p:sp>
      <p:sp>
        <p:nvSpPr>
          <p:cNvPr id="3" name="Text Placeholder 2">
            <a:extLst>
              <a:ext uri="{FF2B5EF4-FFF2-40B4-BE49-F238E27FC236}">
                <a16:creationId xmlns:a16="http://schemas.microsoft.com/office/drawing/2014/main" id="{4B423F96-E2FC-4A17-83DB-6BA606CAB10D}"/>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A2116456-A945-47C2-AA8E-6F8734DE7220}"/>
              </a:ext>
            </a:extLst>
          </p:cNvPr>
          <p:cNvSpPr>
            <a:spLocks noGrp="1"/>
          </p:cNvSpPr>
          <p:nvPr>
            <p:ph type="title"/>
          </p:nvPr>
        </p:nvSpPr>
        <p:spPr/>
        <p:txBody>
          <a:bodyPr/>
          <a:lstStyle/>
          <a:p>
            <a:r>
              <a:rPr lang="en-US"/>
              <a:t>Nebuchadnezzar the king made a statue of gold</a:t>
            </a:r>
          </a:p>
        </p:txBody>
      </p:sp>
      <p:pic>
        <p:nvPicPr>
          <p:cNvPr id="6" name="Picture 5">
            <a:extLst>
              <a:ext uri="{FF2B5EF4-FFF2-40B4-BE49-F238E27FC236}">
                <a16:creationId xmlns:a16="http://schemas.microsoft.com/office/drawing/2014/main" id="{9D25C146-3D5D-4CEF-B3B1-A320FFAA0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0461"/>
            <a:ext cx="9144000" cy="5197078"/>
          </a:xfrm>
          <a:prstGeom prst="rect">
            <a:avLst/>
          </a:prstGeom>
        </p:spPr>
      </p:pic>
    </p:spTree>
    <p:extLst>
      <p:ext uri="{BB962C8B-B14F-4D97-AF65-F5344CB8AC3E}">
        <p14:creationId xmlns:p14="http://schemas.microsoft.com/office/powerpoint/2010/main" val="3850973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C61830-5E67-4073-B1D0-336ECD8B3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316"/>
            <a:ext cx="9144000" cy="6373368"/>
          </a:xfrm>
          <a:prstGeom prst="rect">
            <a:avLst/>
          </a:prstGeom>
        </p:spPr>
      </p:pic>
      <p:sp>
        <p:nvSpPr>
          <p:cNvPr id="2" name="Text Placeholder 1">
            <a:extLst>
              <a:ext uri="{FF2B5EF4-FFF2-40B4-BE49-F238E27FC236}">
                <a16:creationId xmlns:a16="http://schemas.microsoft.com/office/drawing/2014/main" id="{91A790CF-AC4A-4510-9FC8-2D7208F1D3B3}"/>
              </a:ext>
            </a:extLst>
          </p:cNvPr>
          <p:cNvSpPr>
            <a:spLocks noGrp="1"/>
          </p:cNvSpPr>
          <p:nvPr>
            <p:ph type="body" sz="quarter" idx="10"/>
          </p:nvPr>
        </p:nvSpPr>
        <p:spPr/>
        <p:txBody>
          <a:bodyPr/>
          <a:lstStyle/>
          <a:p>
            <a:r>
              <a:rPr lang="en-US"/>
              <a:t>Furnace air hole, used to control interior temperature</a:t>
            </a:r>
          </a:p>
        </p:txBody>
      </p:sp>
      <p:sp>
        <p:nvSpPr>
          <p:cNvPr id="3" name="Text Placeholder 2">
            <a:extLst>
              <a:ext uri="{FF2B5EF4-FFF2-40B4-BE49-F238E27FC236}">
                <a16:creationId xmlns:a16="http://schemas.microsoft.com/office/drawing/2014/main" id="{3C885A3A-BA07-43B9-AEC7-A2CFD197CC75}"/>
              </a:ext>
            </a:extLst>
          </p:cNvPr>
          <p:cNvSpPr>
            <a:spLocks noGrp="1"/>
          </p:cNvSpPr>
          <p:nvPr>
            <p:ph type="body" sz="quarter" idx="12"/>
          </p:nvPr>
        </p:nvSpPr>
        <p:spPr/>
        <p:txBody>
          <a:bodyPr/>
          <a:lstStyle/>
          <a:p>
            <a:r>
              <a:rPr lang="en-US"/>
              <a:t>3:19</a:t>
            </a:r>
          </a:p>
        </p:txBody>
      </p:sp>
      <p:sp>
        <p:nvSpPr>
          <p:cNvPr id="4" name="Title 3">
            <a:extLst>
              <a:ext uri="{FF2B5EF4-FFF2-40B4-BE49-F238E27FC236}">
                <a16:creationId xmlns:a16="http://schemas.microsoft.com/office/drawing/2014/main" id="{467ABE8C-9D43-4A17-B848-1FCA3AB59CCB}"/>
              </a:ext>
            </a:extLst>
          </p:cNvPr>
          <p:cNvSpPr>
            <a:spLocks noGrp="1"/>
          </p:cNvSpPr>
          <p:nvPr>
            <p:ph type="title"/>
          </p:nvPr>
        </p:nvSpPr>
        <p:spPr/>
        <p:txBody>
          <a:bodyPr/>
          <a:lstStyle/>
          <a:p>
            <a:r>
              <a:rPr lang="en-US"/>
              <a:t>He commanded to heat the furnace seven times more than it was customarily heated</a:t>
            </a:r>
          </a:p>
        </p:txBody>
      </p:sp>
    </p:spTree>
    <p:extLst>
      <p:ext uri="{BB962C8B-B14F-4D97-AF65-F5344CB8AC3E}">
        <p14:creationId xmlns:p14="http://schemas.microsoft.com/office/powerpoint/2010/main" val="17059711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A4AD0-263F-4D47-9200-F72D3F78E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577" y="151943"/>
            <a:ext cx="2608847" cy="6401257"/>
          </a:xfrm>
          <a:prstGeom prst="rect">
            <a:avLst/>
          </a:prstGeom>
        </p:spPr>
      </p:pic>
      <p:sp>
        <p:nvSpPr>
          <p:cNvPr id="2" name="Text Placeholder 1">
            <a:extLst>
              <a:ext uri="{FF2B5EF4-FFF2-40B4-BE49-F238E27FC236}">
                <a16:creationId xmlns:a16="http://schemas.microsoft.com/office/drawing/2014/main" id="{E4B916CF-683E-427A-927A-92046818E239}"/>
              </a:ext>
            </a:extLst>
          </p:cNvPr>
          <p:cNvSpPr>
            <a:spLocks noGrp="1"/>
          </p:cNvSpPr>
          <p:nvPr>
            <p:ph type="body" sz="quarter" idx="10"/>
          </p:nvPr>
        </p:nvSpPr>
        <p:spPr/>
        <p:txBody>
          <a:bodyPr/>
          <a:lstStyle/>
          <a:p>
            <a:r>
              <a:rPr lang="en-US"/>
              <a:t>Assyrian warrior armed with a bow, from the palace of Sargon at </a:t>
            </a:r>
            <a:r>
              <a:rPr lang="en-US" err="1"/>
              <a:t>Khorsabad</a:t>
            </a:r>
            <a:r>
              <a:rPr lang="en-US"/>
              <a:t>, 713–706 BC</a:t>
            </a:r>
          </a:p>
        </p:txBody>
      </p:sp>
      <p:sp>
        <p:nvSpPr>
          <p:cNvPr id="3" name="Text Placeholder 2">
            <a:extLst>
              <a:ext uri="{FF2B5EF4-FFF2-40B4-BE49-F238E27FC236}">
                <a16:creationId xmlns:a16="http://schemas.microsoft.com/office/drawing/2014/main" id="{855C9E59-EBDC-4FEF-B8FD-80A53ADA7EC7}"/>
              </a:ext>
            </a:extLst>
          </p:cNvPr>
          <p:cNvSpPr>
            <a:spLocks noGrp="1"/>
          </p:cNvSpPr>
          <p:nvPr>
            <p:ph type="body" sz="quarter" idx="12"/>
          </p:nvPr>
        </p:nvSpPr>
        <p:spPr/>
        <p:txBody>
          <a:bodyPr/>
          <a:lstStyle/>
          <a:p>
            <a:r>
              <a:rPr lang="en-US"/>
              <a:t>3:20</a:t>
            </a:r>
          </a:p>
        </p:txBody>
      </p:sp>
      <p:sp>
        <p:nvSpPr>
          <p:cNvPr id="4" name="Title 3">
            <a:extLst>
              <a:ext uri="{FF2B5EF4-FFF2-40B4-BE49-F238E27FC236}">
                <a16:creationId xmlns:a16="http://schemas.microsoft.com/office/drawing/2014/main" id="{3ADBD912-B115-415B-AD3B-D760D58B6E15}"/>
              </a:ext>
            </a:extLst>
          </p:cNvPr>
          <p:cNvSpPr>
            <a:spLocks noGrp="1"/>
          </p:cNvSpPr>
          <p:nvPr>
            <p:ph type="title"/>
          </p:nvPr>
        </p:nvSpPr>
        <p:spPr/>
        <p:txBody>
          <a:bodyPr/>
          <a:lstStyle/>
          <a:p>
            <a:r>
              <a:rPr lang="en-US"/>
              <a:t>He commanded certain mighty men in his army to bind Shadrach, Meshach, and Abednego</a:t>
            </a:r>
          </a:p>
        </p:txBody>
      </p:sp>
    </p:spTree>
    <p:extLst>
      <p:ext uri="{BB962C8B-B14F-4D97-AF65-F5344CB8AC3E}">
        <p14:creationId xmlns:p14="http://schemas.microsoft.com/office/powerpoint/2010/main" val="4223632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088090-D1C3-46C0-A13E-E0DAA028D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E4B916CF-683E-427A-927A-92046818E239}"/>
              </a:ext>
            </a:extLst>
          </p:cNvPr>
          <p:cNvSpPr>
            <a:spLocks noGrp="1"/>
          </p:cNvSpPr>
          <p:nvPr>
            <p:ph type="body" sz="quarter" idx="10"/>
          </p:nvPr>
        </p:nvSpPr>
        <p:spPr/>
        <p:txBody>
          <a:bodyPr/>
          <a:lstStyle/>
          <a:p>
            <a:r>
              <a:rPr lang="en-US"/>
              <a:t>Relief of a lion hunt, from the northern palace of Ashurbanipal in Nineveh</a:t>
            </a:r>
          </a:p>
        </p:txBody>
      </p:sp>
      <p:sp>
        <p:nvSpPr>
          <p:cNvPr id="3" name="Text Placeholder 2">
            <a:extLst>
              <a:ext uri="{FF2B5EF4-FFF2-40B4-BE49-F238E27FC236}">
                <a16:creationId xmlns:a16="http://schemas.microsoft.com/office/drawing/2014/main" id="{855C9E59-EBDC-4FEF-B8FD-80A53ADA7EC7}"/>
              </a:ext>
            </a:extLst>
          </p:cNvPr>
          <p:cNvSpPr>
            <a:spLocks noGrp="1"/>
          </p:cNvSpPr>
          <p:nvPr>
            <p:ph type="body" sz="quarter" idx="12"/>
          </p:nvPr>
        </p:nvSpPr>
        <p:spPr/>
        <p:txBody>
          <a:bodyPr/>
          <a:lstStyle/>
          <a:p>
            <a:r>
              <a:rPr lang="en-US"/>
              <a:t>3:20</a:t>
            </a:r>
          </a:p>
        </p:txBody>
      </p:sp>
      <p:sp>
        <p:nvSpPr>
          <p:cNvPr id="4" name="Title 3">
            <a:extLst>
              <a:ext uri="{FF2B5EF4-FFF2-40B4-BE49-F238E27FC236}">
                <a16:creationId xmlns:a16="http://schemas.microsoft.com/office/drawing/2014/main" id="{3ADBD912-B115-415B-AD3B-D760D58B6E15}"/>
              </a:ext>
            </a:extLst>
          </p:cNvPr>
          <p:cNvSpPr>
            <a:spLocks noGrp="1"/>
          </p:cNvSpPr>
          <p:nvPr>
            <p:ph type="title"/>
          </p:nvPr>
        </p:nvSpPr>
        <p:spPr/>
        <p:txBody>
          <a:bodyPr/>
          <a:lstStyle/>
          <a:p>
            <a:r>
              <a:rPr lang="en-US"/>
              <a:t>He commanded certain mighty men in his army to bind Shadrach, Meshach, and Abednego</a:t>
            </a:r>
          </a:p>
        </p:txBody>
      </p:sp>
    </p:spTree>
    <p:extLst>
      <p:ext uri="{BB962C8B-B14F-4D97-AF65-F5344CB8AC3E}">
        <p14:creationId xmlns:p14="http://schemas.microsoft.com/office/powerpoint/2010/main" val="28086978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6F4209-1BE1-4ACD-AB8C-F7B34D33F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E4B916CF-683E-427A-927A-92046818E239}"/>
              </a:ext>
            </a:extLst>
          </p:cNvPr>
          <p:cNvSpPr>
            <a:spLocks noGrp="1"/>
          </p:cNvSpPr>
          <p:nvPr>
            <p:ph type="body" sz="quarter" idx="10"/>
          </p:nvPr>
        </p:nvSpPr>
        <p:spPr/>
        <p:txBody>
          <a:bodyPr/>
          <a:lstStyle/>
          <a:p>
            <a:r>
              <a:rPr lang="en-US"/>
              <a:t>Assyrian soldier depicted with a Judean prisoner on the Lachish reliefs</a:t>
            </a:r>
          </a:p>
        </p:txBody>
      </p:sp>
      <p:sp>
        <p:nvSpPr>
          <p:cNvPr id="3" name="Text Placeholder 2">
            <a:extLst>
              <a:ext uri="{FF2B5EF4-FFF2-40B4-BE49-F238E27FC236}">
                <a16:creationId xmlns:a16="http://schemas.microsoft.com/office/drawing/2014/main" id="{855C9E59-EBDC-4FEF-B8FD-80A53ADA7EC7}"/>
              </a:ext>
            </a:extLst>
          </p:cNvPr>
          <p:cNvSpPr>
            <a:spLocks noGrp="1"/>
          </p:cNvSpPr>
          <p:nvPr>
            <p:ph type="body" sz="quarter" idx="12"/>
          </p:nvPr>
        </p:nvSpPr>
        <p:spPr/>
        <p:txBody>
          <a:bodyPr/>
          <a:lstStyle/>
          <a:p>
            <a:r>
              <a:rPr lang="en-US"/>
              <a:t>3:20</a:t>
            </a:r>
          </a:p>
        </p:txBody>
      </p:sp>
      <p:sp>
        <p:nvSpPr>
          <p:cNvPr id="4" name="Title 3">
            <a:extLst>
              <a:ext uri="{FF2B5EF4-FFF2-40B4-BE49-F238E27FC236}">
                <a16:creationId xmlns:a16="http://schemas.microsoft.com/office/drawing/2014/main" id="{3ADBD912-B115-415B-AD3B-D760D58B6E15}"/>
              </a:ext>
            </a:extLst>
          </p:cNvPr>
          <p:cNvSpPr>
            <a:spLocks noGrp="1"/>
          </p:cNvSpPr>
          <p:nvPr>
            <p:ph type="title"/>
          </p:nvPr>
        </p:nvSpPr>
        <p:spPr/>
        <p:txBody>
          <a:bodyPr/>
          <a:lstStyle/>
          <a:p>
            <a:r>
              <a:rPr lang="en-US"/>
              <a:t>He commanded certain mighty men in his army to bind Shadrach, Meshach, and Abednego</a:t>
            </a:r>
          </a:p>
        </p:txBody>
      </p:sp>
    </p:spTree>
    <p:extLst>
      <p:ext uri="{BB962C8B-B14F-4D97-AF65-F5344CB8AC3E}">
        <p14:creationId xmlns:p14="http://schemas.microsoft.com/office/powerpoint/2010/main" val="1092352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06AAB6-D237-40BB-B94C-BF217E5B1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661" y="0"/>
            <a:ext cx="5424678" cy="6858000"/>
          </a:xfrm>
          <a:prstGeom prst="rect">
            <a:avLst/>
          </a:prstGeom>
        </p:spPr>
      </p:pic>
      <p:sp>
        <p:nvSpPr>
          <p:cNvPr id="2" name="Text Placeholder 1">
            <a:extLst>
              <a:ext uri="{FF2B5EF4-FFF2-40B4-BE49-F238E27FC236}">
                <a16:creationId xmlns:a16="http://schemas.microsoft.com/office/drawing/2014/main" id="{E4B916CF-683E-427A-927A-92046818E239}"/>
              </a:ext>
            </a:extLst>
          </p:cNvPr>
          <p:cNvSpPr>
            <a:spLocks noGrp="1"/>
          </p:cNvSpPr>
          <p:nvPr>
            <p:ph type="body" sz="quarter" idx="10"/>
          </p:nvPr>
        </p:nvSpPr>
        <p:spPr/>
        <p:txBody>
          <a:bodyPr/>
          <a:lstStyle/>
          <a:p>
            <a:r>
              <a:rPr lang="en-US" dirty="0"/>
              <a:t>Statue of a bound captive foreigner, from the reign of </a:t>
            </a:r>
            <a:r>
              <a:rPr lang="en-US" dirty="0" err="1"/>
              <a:t>Pepi</a:t>
            </a:r>
            <a:r>
              <a:rPr lang="en-US" dirty="0"/>
              <a:t> II, circa 2200 BC</a:t>
            </a:r>
          </a:p>
        </p:txBody>
      </p:sp>
      <p:sp>
        <p:nvSpPr>
          <p:cNvPr id="3" name="Text Placeholder 2">
            <a:extLst>
              <a:ext uri="{FF2B5EF4-FFF2-40B4-BE49-F238E27FC236}">
                <a16:creationId xmlns:a16="http://schemas.microsoft.com/office/drawing/2014/main" id="{855C9E59-EBDC-4FEF-B8FD-80A53ADA7EC7}"/>
              </a:ext>
            </a:extLst>
          </p:cNvPr>
          <p:cNvSpPr>
            <a:spLocks noGrp="1"/>
          </p:cNvSpPr>
          <p:nvPr>
            <p:ph type="body" sz="quarter" idx="12"/>
          </p:nvPr>
        </p:nvSpPr>
        <p:spPr/>
        <p:txBody>
          <a:bodyPr/>
          <a:lstStyle/>
          <a:p>
            <a:r>
              <a:rPr lang="en-US"/>
              <a:t>3:20</a:t>
            </a:r>
          </a:p>
        </p:txBody>
      </p:sp>
      <p:sp>
        <p:nvSpPr>
          <p:cNvPr id="4" name="Title 3">
            <a:extLst>
              <a:ext uri="{FF2B5EF4-FFF2-40B4-BE49-F238E27FC236}">
                <a16:creationId xmlns:a16="http://schemas.microsoft.com/office/drawing/2014/main" id="{3ADBD912-B115-415B-AD3B-D760D58B6E15}"/>
              </a:ext>
            </a:extLst>
          </p:cNvPr>
          <p:cNvSpPr>
            <a:spLocks noGrp="1"/>
          </p:cNvSpPr>
          <p:nvPr>
            <p:ph type="title"/>
          </p:nvPr>
        </p:nvSpPr>
        <p:spPr/>
        <p:txBody>
          <a:bodyPr/>
          <a:lstStyle/>
          <a:p>
            <a:r>
              <a:rPr lang="en-US"/>
              <a:t>He commanded certain mighty men in his army to bind Shadrach, Meshach, and Abednego</a:t>
            </a:r>
          </a:p>
        </p:txBody>
      </p:sp>
    </p:spTree>
    <p:extLst>
      <p:ext uri="{BB962C8B-B14F-4D97-AF65-F5344CB8AC3E}">
        <p14:creationId xmlns:p14="http://schemas.microsoft.com/office/powerpoint/2010/main" val="23316538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331127-E427-4CFD-800E-4FE138D26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52"/>
            <a:ext cx="9144000" cy="6099048"/>
          </a:xfrm>
          <a:prstGeom prst="rect">
            <a:avLst/>
          </a:prstGeom>
        </p:spPr>
      </p:pic>
      <p:sp>
        <p:nvSpPr>
          <p:cNvPr id="2" name="Text Placeholder 1">
            <a:extLst>
              <a:ext uri="{FF2B5EF4-FFF2-40B4-BE49-F238E27FC236}">
                <a16:creationId xmlns:a16="http://schemas.microsoft.com/office/drawing/2014/main" id="{D339286E-FF27-4CC1-B6F9-7C3248FC5758}"/>
              </a:ext>
            </a:extLst>
          </p:cNvPr>
          <p:cNvSpPr>
            <a:spLocks noGrp="1"/>
          </p:cNvSpPr>
          <p:nvPr>
            <p:ph type="body" sz="quarter" idx="10"/>
          </p:nvPr>
        </p:nvSpPr>
        <p:spPr/>
        <p:txBody>
          <a:bodyPr/>
          <a:lstStyle/>
          <a:p>
            <a:r>
              <a:rPr lang="en-US" dirty="0"/>
              <a:t>Procession of Median and Persian dignitaries, Persepolis, circa 500 BC</a:t>
            </a:r>
          </a:p>
        </p:txBody>
      </p:sp>
      <p:sp>
        <p:nvSpPr>
          <p:cNvPr id="3" name="Text Placeholder 2">
            <a:extLst>
              <a:ext uri="{FF2B5EF4-FFF2-40B4-BE49-F238E27FC236}">
                <a16:creationId xmlns:a16="http://schemas.microsoft.com/office/drawing/2014/main" id="{EB8EE891-99AC-4F2E-AFCC-44F95FEEB1B1}"/>
              </a:ext>
            </a:extLst>
          </p:cNvPr>
          <p:cNvSpPr>
            <a:spLocks noGrp="1"/>
          </p:cNvSpPr>
          <p:nvPr>
            <p:ph type="body" sz="quarter" idx="12"/>
          </p:nvPr>
        </p:nvSpPr>
        <p:spPr/>
        <p:txBody>
          <a:bodyPr/>
          <a:lstStyle/>
          <a:p>
            <a:r>
              <a:rPr lang="en-US"/>
              <a:t>3:21</a:t>
            </a:r>
          </a:p>
        </p:txBody>
      </p:sp>
      <p:sp>
        <p:nvSpPr>
          <p:cNvPr id="4" name="Title 3">
            <a:extLst>
              <a:ext uri="{FF2B5EF4-FFF2-40B4-BE49-F238E27FC236}">
                <a16:creationId xmlns:a16="http://schemas.microsoft.com/office/drawing/2014/main" id="{65E956A6-5031-45B2-B3E6-772748263231}"/>
              </a:ext>
            </a:extLst>
          </p:cNvPr>
          <p:cNvSpPr>
            <a:spLocks noGrp="1"/>
          </p:cNvSpPr>
          <p:nvPr>
            <p:ph type="title"/>
          </p:nvPr>
        </p:nvSpPr>
        <p:spPr/>
        <p:txBody>
          <a:bodyPr/>
          <a:lstStyle/>
          <a:p>
            <a:r>
              <a:rPr lang="en-US"/>
              <a:t>These three men were bound in their cloaks, their tunics, their headgear, and their other clothes</a:t>
            </a:r>
          </a:p>
        </p:txBody>
      </p:sp>
    </p:spTree>
    <p:extLst>
      <p:ext uri="{BB962C8B-B14F-4D97-AF65-F5344CB8AC3E}">
        <p14:creationId xmlns:p14="http://schemas.microsoft.com/office/powerpoint/2010/main" val="38644446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B647E2-0E9C-4F71-9C9A-50896F22A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9048"/>
          </a:xfrm>
          <a:prstGeom prst="rect">
            <a:avLst/>
          </a:prstGeom>
        </p:spPr>
      </p:pic>
      <p:sp>
        <p:nvSpPr>
          <p:cNvPr id="2" name="Text Placeholder 1">
            <a:extLst>
              <a:ext uri="{FF2B5EF4-FFF2-40B4-BE49-F238E27FC236}">
                <a16:creationId xmlns:a16="http://schemas.microsoft.com/office/drawing/2014/main" id="{D339286E-FF27-4CC1-B6F9-7C3248FC5758}"/>
              </a:ext>
            </a:extLst>
          </p:cNvPr>
          <p:cNvSpPr>
            <a:spLocks noGrp="1"/>
          </p:cNvSpPr>
          <p:nvPr>
            <p:ph type="body" sz="quarter" idx="10"/>
          </p:nvPr>
        </p:nvSpPr>
        <p:spPr/>
        <p:txBody>
          <a:bodyPr/>
          <a:lstStyle/>
          <a:p>
            <a:r>
              <a:rPr lang="en-US" dirty="0"/>
              <a:t>Relief showing a delegation from Syria, Persepolis, circa 500 BC</a:t>
            </a:r>
          </a:p>
        </p:txBody>
      </p:sp>
      <p:sp>
        <p:nvSpPr>
          <p:cNvPr id="3" name="Text Placeholder 2">
            <a:extLst>
              <a:ext uri="{FF2B5EF4-FFF2-40B4-BE49-F238E27FC236}">
                <a16:creationId xmlns:a16="http://schemas.microsoft.com/office/drawing/2014/main" id="{EB8EE891-99AC-4F2E-AFCC-44F95FEEB1B1}"/>
              </a:ext>
            </a:extLst>
          </p:cNvPr>
          <p:cNvSpPr>
            <a:spLocks noGrp="1"/>
          </p:cNvSpPr>
          <p:nvPr>
            <p:ph type="body" sz="quarter" idx="12"/>
          </p:nvPr>
        </p:nvSpPr>
        <p:spPr/>
        <p:txBody>
          <a:bodyPr/>
          <a:lstStyle/>
          <a:p>
            <a:r>
              <a:rPr lang="en-US"/>
              <a:t>3:21</a:t>
            </a:r>
          </a:p>
        </p:txBody>
      </p:sp>
      <p:sp>
        <p:nvSpPr>
          <p:cNvPr id="4" name="Title 3">
            <a:extLst>
              <a:ext uri="{FF2B5EF4-FFF2-40B4-BE49-F238E27FC236}">
                <a16:creationId xmlns:a16="http://schemas.microsoft.com/office/drawing/2014/main" id="{65E956A6-5031-45B2-B3E6-772748263231}"/>
              </a:ext>
            </a:extLst>
          </p:cNvPr>
          <p:cNvSpPr>
            <a:spLocks noGrp="1"/>
          </p:cNvSpPr>
          <p:nvPr>
            <p:ph type="title"/>
          </p:nvPr>
        </p:nvSpPr>
        <p:spPr/>
        <p:txBody>
          <a:bodyPr/>
          <a:lstStyle/>
          <a:p>
            <a:r>
              <a:rPr lang="en-US"/>
              <a:t>These three men were bound in their cloaks, their tunics, their headgear, and their other clothes</a:t>
            </a:r>
          </a:p>
        </p:txBody>
      </p:sp>
    </p:spTree>
    <p:extLst>
      <p:ext uri="{BB962C8B-B14F-4D97-AF65-F5344CB8AC3E}">
        <p14:creationId xmlns:p14="http://schemas.microsoft.com/office/powerpoint/2010/main" val="2943815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036258-8815-45D7-9BC7-DC55100C6535}"/>
              </a:ext>
            </a:extLst>
          </p:cNvPr>
          <p:cNvPicPr>
            <a:picLocks noChangeAspect="1"/>
          </p:cNvPicPr>
          <p:nvPr/>
        </p:nvPicPr>
        <p:blipFill rotWithShape="1">
          <a:blip r:embed="rId3">
            <a:extLst>
              <a:ext uri="{28A0092B-C50C-407E-A947-70E740481C1C}">
                <a14:useLocalDpi xmlns:a14="http://schemas.microsoft.com/office/drawing/2010/main" val="0"/>
              </a:ext>
            </a:extLst>
          </a:blip>
          <a:srcRect b="4957"/>
          <a:stretch/>
        </p:blipFill>
        <p:spPr>
          <a:xfrm>
            <a:off x="475226" y="339967"/>
            <a:ext cx="8193548" cy="6518033"/>
          </a:xfrm>
          <a:prstGeom prst="rect">
            <a:avLst/>
          </a:prstGeom>
        </p:spPr>
      </p:pic>
      <p:sp>
        <p:nvSpPr>
          <p:cNvPr id="2" name="Text Placeholder 1">
            <a:extLst>
              <a:ext uri="{FF2B5EF4-FFF2-40B4-BE49-F238E27FC236}">
                <a16:creationId xmlns:a16="http://schemas.microsoft.com/office/drawing/2014/main" id="{D339286E-FF27-4CC1-B6F9-7C3248FC5758}"/>
              </a:ext>
            </a:extLst>
          </p:cNvPr>
          <p:cNvSpPr>
            <a:spLocks noGrp="1"/>
          </p:cNvSpPr>
          <p:nvPr>
            <p:ph type="body" sz="quarter" idx="10"/>
          </p:nvPr>
        </p:nvSpPr>
        <p:spPr/>
        <p:txBody>
          <a:bodyPr/>
          <a:lstStyle/>
          <a:p>
            <a:r>
              <a:rPr lang="en-US" dirty="0"/>
              <a:t>Tutankhamun’s linen tunic with collar</a:t>
            </a:r>
          </a:p>
        </p:txBody>
      </p:sp>
      <p:sp>
        <p:nvSpPr>
          <p:cNvPr id="3" name="Text Placeholder 2">
            <a:extLst>
              <a:ext uri="{FF2B5EF4-FFF2-40B4-BE49-F238E27FC236}">
                <a16:creationId xmlns:a16="http://schemas.microsoft.com/office/drawing/2014/main" id="{EB8EE891-99AC-4F2E-AFCC-44F95FEEB1B1}"/>
              </a:ext>
            </a:extLst>
          </p:cNvPr>
          <p:cNvSpPr>
            <a:spLocks noGrp="1"/>
          </p:cNvSpPr>
          <p:nvPr>
            <p:ph type="body" sz="quarter" idx="12"/>
          </p:nvPr>
        </p:nvSpPr>
        <p:spPr/>
        <p:txBody>
          <a:bodyPr/>
          <a:lstStyle/>
          <a:p>
            <a:r>
              <a:rPr lang="en-US"/>
              <a:t>3:21</a:t>
            </a:r>
          </a:p>
        </p:txBody>
      </p:sp>
      <p:sp>
        <p:nvSpPr>
          <p:cNvPr id="4" name="Title 3">
            <a:extLst>
              <a:ext uri="{FF2B5EF4-FFF2-40B4-BE49-F238E27FC236}">
                <a16:creationId xmlns:a16="http://schemas.microsoft.com/office/drawing/2014/main" id="{65E956A6-5031-45B2-B3E6-772748263231}"/>
              </a:ext>
            </a:extLst>
          </p:cNvPr>
          <p:cNvSpPr>
            <a:spLocks noGrp="1"/>
          </p:cNvSpPr>
          <p:nvPr>
            <p:ph type="title"/>
          </p:nvPr>
        </p:nvSpPr>
        <p:spPr/>
        <p:txBody>
          <a:bodyPr/>
          <a:lstStyle/>
          <a:p>
            <a:r>
              <a:rPr lang="en-US"/>
              <a:t>These three men were bound in their cloaks, their tunics, their headgear, and their other clothes</a:t>
            </a:r>
          </a:p>
        </p:txBody>
      </p:sp>
    </p:spTree>
    <p:extLst>
      <p:ext uri="{BB962C8B-B14F-4D97-AF65-F5344CB8AC3E}">
        <p14:creationId xmlns:p14="http://schemas.microsoft.com/office/powerpoint/2010/main" val="1166224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10CB2B-338F-4CCE-8DB6-CBD11E87F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50" y="0"/>
            <a:ext cx="7486900" cy="6858000"/>
          </a:xfrm>
          <a:prstGeom prst="rect">
            <a:avLst/>
          </a:prstGeom>
        </p:spPr>
      </p:pic>
      <p:sp>
        <p:nvSpPr>
          <p:cNvPr id="2" name="Text Placeholder 1">
            <a:extLst>
              <a:ext uri="{FF2B5EF4-FFF2-40B4-BE49-F238E27FC236}">
                <a16:creationId xmlns:a16="http://schemas.microsoft.com/office/drawing/2014/main" id="{D339286E-FF27-4CC1-B6F9-7C3248FC5758}"/>
              </a:ext>
            </a:extLst>
          </p:cNvPr>
          <p:cNvSpPr>
            <a:spLocks noGrp="1"/>
          </p:cNvSpPr>
          <p:nvPr>
            <p:ph type="body" sz="quarter" idx="10"/>
          </p:nvPr>
        </p:nvSpPr>
        <p:spPr/>
        <p:txBody>
          <a:bodyPr/>
          <a:lstStyle/>
          <a:p>
            <a:r>
              <a:rPr lang="en-US"/>
              <a:t>Bound captives depicted on the footstool of Tutankhamun</a:t>
            </a:r>
          </a:p>
        </p:txBody>
      </p:sp>
      <p:sp>
        <p:nvSpPr>
          <p:cNvPr id="3" name="Text Placeholder 2">
            <a:extLst>
              <a:ext uri="{FF2B5EF4-FFF2-40B4-BE49-F238E27FC236}">
                <a16:creationId xmlns:a16="http://schemas.microsoft.com/office/drawing/2014/main" id="{EB8EE891-99AC-4F2E-AFCC-44F95FEEB1B1}"/>
              </a:ext>
            </a:extLst>
          </p:cNvPr>
          <p:cNvSpPr>
            <a:spLocks noGrp="1"/>
          </p:cNvSpPr>
          <p:nvPr>
            <p:ph type="body" sz="quarter" idx="12"/>
          </p:nvPr>
        </p:nvSpPr>
        <p:spPr/>
        <p:txBody>
          <a:bodyPr/>
          <a:lstStyle/>
          <a:p>
            <a:r>
              <a:rPr lang="en-US"/>
              <a:t>3:21</a:t>
            </a:r>
          </a:p>
        </p:txBody>
      </p:sp>
      <p:sp>
        <p:nvSpPr>
          <p:cNvPr id="4" name="Title 3">
            <a:extLst>
              <a:ext uri="{FF2B5EF4-FFF2-40B4-BE49-F238E27FC236}">
                <a16:creationId xmlns:a16="http://schemas.microsoft.com/office/drawing/2014/main" id="{65E956A6-5031-45B2-B3E6-772748263231}"/>
              </a:ext>
            </a:extLst>
          </p:cNvPr>
          <p:cNvSpPr>
            <a:spLocks noGrp="1"/>
          </p:cNvSpPr>
          <p:nvPr>
            <p:ph type="title"/>
          </p:nvPr>
        </p:nvSpPr>
        <p:spPr/>
        <p:txBody>
          <a:bodyPr/>
          <a:lstStyle/>
          <a:p>
            <a:r>
              <a:rPr lang="en-US"/>
              <a:t>These three men were bound in their cloaks, their tunics, their headgear, and their other clothes</a:t>
            </a:r>
          </a:p>
        </p:txBody>
      </p:sp>
    </p:spTree>
    <p:extLst>
      <p:ext uri="{BB962C8B-B14F-4D97-AF65-F5344CB8AC3E}">
        <p14:creationId xmlns:p14="http://schemas.microsoft.com/office/powerpoint/2010/main" val="5865424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0C45DE-80F4-4B28-8E21-F2EF00640968}"/>
              </a:ext>
            </a:extLst>
          </p:cNvPr>
          <p:cNvPicPr>
            <a:picLocks noChangeAspect="1"/>
          </p:cNvPicPr>
          <p:nvPr/>
        </p:nvPicPr>
        <p:blipFill rotWithShape="1">
          <a:blip r:embed="rId3">
            <a:extLst>
              <a:ext uri="{28A0092B-C50C-407E-A947-70E740481C1C}">
                <a14:useLocalDpi xmlns:a14="http://schemas.microsoft.com/office/drawing/2010/main" val="0"/>
              </a:ext>
            </a:extLst>
          </a:blip>
          <a:srcRect t="20035" b="4834"/>
          <a:stretch/>
        </p:blipFill>
        <p:spPr>
          <a:xfrm>
            <a:off x="1089669" y="0"/>
            <a:ext cx="6964662" cy="6858000"/>
          </a:xfrm>
          <a:prstGeom prst="rect">
            <a:avLst/>
          </a:prstGeom>
        </p:spPr>
      </p:pic>
      <p:sp>
        <p:nvSpPr>
          <p:cNvPr id="2" name="Text Placeholder 1">
            <a:extLst>
              <a:ext uri="{FF2B5EF4-FFF2-40B4-BE49-F238E27FC236}">
                <a16:creationId xmlns:a16="http://schemas.microsoft.com/office/drawing/2014/main" id="{D339286E-FF27-4CC1-B6F9-7C3248FC5758}"/>
              </a:ext>
            </a:extLst>
          </p:cNvPr>
          <p:cNvSpPr>
            <a:spLocks noGrp="1"/>
          </p:cNvSpPr>
          <p:nvPr>
            <p:ph type="body" sz="quarter" idx="10"/>
          </p:nvPr>
        </p:nvSpPr>
        <p:spPr/>
        <p:txBody>
          <a:bodyPr/>
          <a:lstStyle/>
          <a:p>
            <a:r>
              <a:rPr lang="en-US"/>
              <a:t>Painted plaster floor showing a bound enemy, from the palace of Akhenaten at Amarna</a:t>
            </a:r>
          </a:p>
        </p:txBody>
      </p:sp>
      <p:sp>
        <p:nvSpPr>
          <p:cNvPr id="3" name="Text Placeholder 2">
            <a:extLst>
              <a:ext uri="{FF2B5EF4-FFF2-40B4-BE49-F238E27FC236}">
                <a16:creationId xmlns:a16="http://schemas.microsoft.com/office/drawing/2014/main" id="{EB8EE891-99AC-4F2E-AFCC-44F95FEEB1B1}"/>
              </a:ext>
            </a:extLst>
          </p:cNvPr>
          <p:cNvSpPr>
            <a:spLocks noGrp="1"/>
          </p:cNvSpPr>
          <p:nvPr>
            <p:ph type="body" sz="quarter" idx="12"/>
          </p:nvPr>
        </p:nvSpPr>
        <p:spPr/>
        <p:txBody>
          <a:bodyPr/>
          <a:lstStyle/>
          <a:p>
            <a:r>
              <a:rPr lang="en-US"/>
              <a:t>3:21</a:t>
            </a:r>
          </a:p>
        </p:txBody>
      </p:sp>
      <p:sp>
        <p:nvSpPr>
          <p:cNvPr id="4" name="Title 3">
            <a:extLst>
              <a:ext uri="{FF2B5EF4-FFF2-40B4-BE49-F238E27FC236}">
                <a16:creationId xmlns:a16="http://schemas.microsoft.com/office/drawing/2014/main" id="{65E956A6-5031-45B2-B3E6-772748263231}"/>
              </a:ext>
            </a:extLst>
          </p:cNvPr>
          <p:cNvSpPr>
            <a:spLocks noGrp="1"/>
          </p:cNvSpPr>
          <p:nvPr>
            <p:ph type="title"/>
          </p:nvPr>
        </p:nvSpPr>
        <p:spPr/>
        <p:txBody>
          <a:bodyPr/>
          <a:lstStyle/>
          <a:p>
            <a:r>
              <a:rPr lang="en-US"/>
              <a:t>These three men were bound in their cloaks, their tunics, their headgear, and their other clothes</a:t>
            </a:r>
          </a:p>
        </p:txBody>
      </p:sp>
    </p:spTree>
    <p:extLst>
      <p:ext uri="{BB962C8B-B14F-4D97-AF65-F5344CB8AC3E}">
        <p14:creationId xmlns:p14="http://schemas.microsoft.com/office/powerpoint/2010/main" val="399324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EB9930-6201-499C-B2F4-FAE037E33694}"/>
              </a:ext>
            </a:extLst>
          </p:cNvPr>
          <p:cNvSpPr>
            <a:spLocks noGrp="1"/>
          </p:cNvSpPr>
          <p:nvPr>
            <p:ph type="body" sz="quarter" idx="10"/>
          </p:nvPr>
        </p:nvSpPr>
        <p:spPr/>
        <p:txBody>
          <a:bodyPr/>
          <a:lstStyle/>
          <a:p>
            <a:r>
              <a:rPr lang="en-US" dirty="0"/>
              <a:t>Cubit rod of an official of Tutankhamun, circa 1330 BC</a:t>
            </a:r>
          </a:p>
        </p:txBody>
      </p:sp>
      <p:sp>
        <p:nvSpPr>
          <p:cNvPr id="3" name="Text Placeholder 2">
            <a:extLst>
              <a:ext uri="{FF2B5EF4-FFF2-40B4-BE49-F238E27FC236}">
                <a16:creationId xmlns:a16="http://schemas.microsoft.com/office/drawing/2014/main" id="{2A093746-AC8E-40ED-A5D9-3541982E6333}"/>
              </a:ext>
            </a:extLst>
          </p:cNvPr>
          <p:cNvSpPr>
            <a:spLocks noGrp="1"/>
          </p:cNvSpPr>
          <p:nvPr>
            <p:ph type="body" sz="quarter" idx="12"/>
          </p:nvPr>
        </p:nvSpPr>
        <p:spPr/>
        <p:txBody>
          <a:bodyPr/>
          <a:lstStyle/>
          <a:p>
            <a:r>
              <a:rPr lang="en-US"/>
              <a:t>3:1</a:t>
            </a:r>
          </a:p>
        </p:txBody>
      </p:sp>
      <p:sp>
        <p:nvSpPr>
          <p:cNvPr id="4" name="Title 3">
            <a:extLst>
              <a:ext uri="{FF2B5EF4-FFF2-40B4-BE49-F238E27FC236}">
                <a16:creationId xmlns:a16="http://schemas.microsoft.com/office/drawing/2014/main" id="{FCC5880E-CD3B-4BB4-B145-FBB2BCA15EC1}"/>
              </a:ext>
            </a:extLst>
          </p:cNvPr>
          <p:cNvSpPr>
            <a:spLocks noGrp="1"/>
          </p:cNvSpPr>
          <p:nvPr>
            <p:ph type="title"/>
          </p:nvPr>
        </p:nvSpPr>
        <p:spPr/>
        <p:txBody>
          <a:bodyPr/>
          <a:lstStyle/>
          <a:p>
            <a:r>
              <a:rPr lang="en-US"/>
              <a:t>Its height was sixty cubits and its width six cubits</a:t>
            </a:r>
          </a:p>
        </p:txBody>
      </p:sp>
      <p:pic>
        <p:nvPicPr>
          <p:cNvPr id="5" name="Picture 4">
            <a:extLst>
              <a:ext uri="{FF2B5EF4-FFF2-40B4-BE49-F238E27FC236}">
                <a16:creationId xmlns:a16="http://schemas.microsoft.com/office/drawing/2014/main" id="{54FE41B2-C0DB-4A9B-8AF2-E1F49D16A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900"/>
            <a:ext cx="9144000" cy="2362200"/>
          </a:xfrm>
          <a:prstGeom prst="rect">
            <a:avLst/>
          </a:prstGeom>
        </p:spPr>
      </p:pic>
    </p:spTree>
    <p:extLst>
      <p:ext uri="{BB962C8B-B14F-4D97-AF65-F5344CB8AC3E}">
        <p14:creationId xmlns:p14="http://schemas.microsoft.com/office/powerpoint/2010/main" val="17674860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8A9892-89D0-464F-B24C-A3B8E3F3D05E}"/>
              </a:ext>
            </a:extLst>
          </p:cNvPr>
          <p:cNvPicPr>
            <a:picLocks noChangeAspect="1"/>
          </p:cNvPicPr>
          <p:nvPr/>
        </p:nvPicPr>
        <p:blipFill rotWithShape="1">
          <a:blip r:embed="rId3">
            <a:extLst>
              <a:ext uri="{28A0092B-C50C-407E-A947-70E740481C1C}">
                <a14:useLocalDpi xmlns:a14="http://schemas.microsoft.com/office/drawing/2010/main" val="0"/>
              </a:ext>
            </a:extLst>
          </a:blip>
          <a:srcRect t="9184" b="8172"/>
          <a:stretch/>
        </p:blipFill>
        <p:spPr>
          <a:xfrm>
            <a:off x="1319114" y="0"/>
            <a:ext cx="6505773" cy="6858000"/>
          </a:xfrm>
          <a:prstGeom prst="rect">
            <a:avLst/>
          </a:prstGeom>
        </p:spPr>
      </p:pic>
      <p:sp>
        <p:nvSpPr>
          <p:cNvPr id="2" name="Text Placeholder 1">
            <a:extLst>
              <a:ext uri="{FF2B5EF4-FFF2-40B4-BE49-F238E27FC236}">
                <a16:creationId xmlns:a16="http://schemas.microsoft.com/office/drawing/2014/main" id="{D339286E-FF27-4CC1-B6F9-7C3248FC5758}"/>
              </a:ext>
            </a:extLst>
          </p:cNvPr>
          <p:cNvSpPr>
            <a:spLocks noGrp="1"/>
          </p:cNvSpPr>
          <p:nvPr>
            <p:ph type="body" sz="quarter" idx="10"/>
          </p:nvPr>
        </p:nvSpPr>
        <p:spPr/>
        <p:txBody>
          <a:bodyPr/>
          <a:lstStyle/>
          <a:p>
            <a:r>
              <a:rPr lang="en-US" dirty="0"/>
              <a:t>Carving of an Asiatic bound captive, from Egypt, circa 1200 BC</a:t>
            </a:r>
          </a:p>
        </p:txBody>
      </p:sp>
      <p:sp>
        <p:nvSpPr>
          <p:cNvPr id="3" name="Text Placeholder 2">
            <a:extLst>
              <a:ext uri="{FF2B5EF4-FFF2-40B4-BE49-F238E27FC236}">
                <a16:creationId xmlns:a16="http://schemas.microsoft.com/office/drawing/2014/main" id="{EB8EE891-99AC-4F2E-AFCC-44F95FEEB1B1}"/>
              </a:ext>
            </a:extLst>
          </p:cNvPr>
          <p:cNvSpPr>
            <a:spLocks noGrp="1"/>
          </p:cNvSpPr>
          <p:nvPr>
            <p:ph type="body" sz="quarter" idx="12"/>
          </p:nvPr>
        </p:nvSpPr>
        <p:spPr/>
        <p:txBody>
          <a:bodyPr/>
          <a:lstStyle/>
          <a:p>
            <a:r>
              <a:rPr lang="en-US"/>
              <a:t>3:21</a:t>
            </a:r>
          </a:p>
        </p:txBody>
      </p:sp>
      <p:sp>
        <p:nvSpPr>
          <p:cNvPr id="4" name="Title 3">
            <a:extLst>
              <a:ext uri="{FF2B5EF4-FFF2-40B4-BE49-F238E27FC236}">
                <a16:creationId xmlns:a16="http://schemas.microsoft.com/office/drawing/2014/main" id="{65E956A6-5031-45B2-B3E6-772748263231}"/>
              </a:ext>
            </a:extLst>
          </p:cNvPr>
          <p:cNvSpPr>
            <a:spLocks noGrp="1"/>
          </p:cNvSpPr>
          <p:nvPr>
            <p:ph type="title"/>
          </p:nvPr>
        </p:nvSpPr>
        <p:spPr/>
        <p:txBody>
          <a:bodyPr/>
          <a:lstStyle/>
          <a:p>
            <a:r>
              <a:rPr lang="en-US"/>
              <a:t>These three men were bound in their cloaks, their tunics, their headgear, and their other clothes</a:t>
            </a:r>
          </a:p>
        </p:txBody>
      </p:sp>
    </p:spTree>
    <p:extLst>
      <p:ext uri="{BB962C8B-B14F-4D97-AF65-F5344CB8AC3E}">
        <p14:creationId xmlns:p14="http://schemas.microsoft.com/office/powerpoint/2010/main" val="16045441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2215E0-FBE0-4E35-846C-A5EAB708E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8CC314F8-E475-440C-9706-31913FDD32A1}"/>
              </a:ext>
            </a:extLst>
          </p:cNvPr>
          <p:cNvSpPr>
            <a:spLocks noGrp="1"/>
          </p:cNvSpPr>
          <p:nvPr>
            <p:ph type="body" sz="quarter" idx="10"/>
          </p:nvPr>
        </p:nvSpPr>
        <p:spPr/>
        <p:txBody>
          <a:bodyPr/>
          <a:lstStyle/>
          <a:p>
            <a:r>
              <a:rPr lang="en-US"/>
              <a:t>Fire at a Roman fort in Judean hills</a:t>
            </a:r>
          </a:p>
        </p:txBody>
      </p:sp>
      <p:sp>
        <p:nvSpPr>
          <p:cNvPr id="3" name="Text Placeholder 2">
            <a:extLst>
              <a:ext uri="{FF2B5EF4-FFF2-40B4-BE49-F238E27FC236}">
                <a16:creationId xmlns:a16="http://schemas.microsoft.com/office/drawing/2014/main" id="{DAC4E7F5-338C-4436-9F86-AC10B58DA0DD}"/>
              </a:ext>
            </a:extLst>
          </p:cNvPr>
          <p:cNvSpPr>
            <a:spLocks noGrp="1"/>
          </p:cNvSpPr>
          <p:nvPr>
            <p:ph type="body" sz="quarter" idx="12"/>
          </p:nvPr>
        </p:nvSpPr>
        <p:spPr/>
        <p:txBody>
          <a:bodyPr/>
          <a:lstStyle/>
          <a:p>
            <a:r>
              <a:rPr lang="en-US"/>
              <a:t>3:22</a:t>
            </a:r>
          </a:p>
        </p:txBody>
      </p:sp>
      <p:sp>
        <p:nvSpPr>
          <p:cNvPr id="4" name="Title 3">
            <a:extLst>
              <a:ext uri="{FF2B5EF4-FFF2-40B4-BE49-F238E27FC236}">
                <a16:creationId xmlns:a16="http://schemas.microsoft.com/office/drawing/2014/main" id="{2F5DDF39-7E6E-4320-A337-57BD6DBF27B2}"/>
              </a:ext>
            </a:extLst>
          </p:cNvPr>
          <p:cNvSpPr>
            <a:spLocks noGrp="1"/>
          </p:cNvSpPr>
          <p:nvPr>
            <p:ph type="title"/>
          </p:nvPr>
        </p:nvSpPr>
        <p:spPr/>
        <p:txBody>
          <a:bodyPr/>
          <a:lstStyle/>
          <a:p>
            <a:r>
              <a:rPr lang="en-US"/>
              <a:t>Because the king’s command was urgent and the furnace extremely hot</a:t>
            </a:r>
          </a:p>
        </p:txBody>
      </p:sp>
    </p:spTree>
    <p:extLst>
      <p:ext uri="{BB962C8B-B14F-4D97-AF65-F5344CB8AC3E}">
        <p14:creationId xmlns:p14="http://schemas.microsoft.com/office/powerpoint/2010/main" val="24044304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BDB51-7D1A-45B2-B878-4810BDEB7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330" y="365760"/>
            <a:ext cx="4317340" cy="6492240"/>
          </a:xfrm>
          <a:prstGeom prst="rect">
            <a:avLst/>
          </a:prstGeom>
        </p:spPr>
      </p:pic>
      <p:sp>
        <p:nvSpPr>
          <p:cNvPr id="2" name="Text Placeholder 1">
            <a:extLst>
              <a:ext uri="{FF2B5EF4-FFF2-40B4-BE49-F238E27FC236}">
                <a16:creationId xmlns:a16="http://schemas.microsoft.com/office/drawing/2014/main" id="{83710FEE-9E7D-4335-AB77-4B10647867E3}"/>
              </a:ext>
            </a:extLst>
          </p:cNvPr>
          <p:cNvSpPr>
            <a:spLocks noGrp="1"/>
          </p:cNvSpPr>
          <p:nvPr>
            <p:ph type="body" sz="quarter" idx="10"/>
          </p:nvPr>
        </p:nvSpPr>
        <p:spPr/>
        <p:txBody>
          <a:bodyPr/>
          <a:lstStyle/>
          <a:p>
            <a:r>
              <a:rPr lang="en-US"/>
              <a:t>Fire at Lag </a:t>
            </a:r>
            <a:r>
              <a:rPr lang="en-US" err="1"/>
              <a:t>BaOmer</a:t>
            </a:r>
            <a:endParaRPr lang="en-US"/>
          </a:p>
        </p:txBody>
      </p:sp>
      <p:sp>
        <p:nvSpPr>
          <p:cNvPr id="3" name="Text Placeholder 2">
            <a:extLst>
              <a:ext uri="{FF2B5EF4-FFF2-40B4-BE49-F238E27FC236}">
                <a16:creationId xmlns:a16="http://schemas.microsoft.com/office/drawing/2014/main" id="{52CB5095-E029-4C1B-BA74-6E14C7E3002C}"/>
              </a:ext>
            </a:extLst>
          </p:cNvPr>
          <p:cNvSpPr>
            <a:spLocks noGrp="1"/>
          </p:cNvSpPr>
          <p:nvPr>
            <p:ph type="body" sz="quarter" idx="12"/>
          </p:nvPr>
        </p:nvSpPr>
        <p:spPr/>
        <p:txBody>
          <a:bodyPr/>
          <a:lstStyle/>
          <a:p>
            <a:r>
              <a:rPr lang="en-US"/>
              <a:t>3:22</a:t>
            </a:r>
          </a:p>
        </p:txBody>
      </p:sp>
      <p:sp>
        <p:nvSpPr>
          <p:cNvPr id="4" name="Title 3">
            <a:extLst>
              <a:ext uri="{FF2B5EF4-FFF2-40B4-BE49-F238E27FC236}">
                <a16:creationId xmlns:a16="http://schemas.microsoft.com/office/drawing/2014/main" id="{6A81DA36-D9A6-4B96-BA07-CD8222CF4B58}"/>
              </a:ext>
            </a:extLst>
          </p:cNvPr>
          <p:cNvSpPr>
            <a:spLocks noGrp="1"/>
          </p:cNvSpPr>
          <p:nvPr>
            <p:ph type="title"/>
          </p:nvPr>
        </p:nvSpPr>
        <p:spPr/>
        <p:txBody>
          <a:bodyPr/>
          <a:lstStyle/>
          <a:p>
            <a:r>
              <a:rPr lang="en-US"/>
              <a:t>The flame of the fire killed those men who brought up Shadrach, Meshach, and Abednego</a:t>
            </a:r>
          </a:p>
        </p:txBody>
      </p:sp>
    </p:spTree>
    <p:extLst>
      <p:ext uri="{BB962C8B-B14F-4D97-AF65-F5344CB8AC3E}">
        <p14:creationId xmlns:p14="http://schemas.microsoft.com/office/powerpoint/2010/main" val="23746123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0BA90D-D2CC-4747-AF17-99308E090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04" y="0"/>
            <a:ext cx="7561191" cy="6858000"/>
          </a:xfrm>
          <a:prstGeom prst="rect">
            <a:avLst/>
          </a:prstGeom>
        </p:spPr>
      </p:pic>
      <p:sp>
        <p:nvSpPr>
          <p:cNvPr id="2" name="Text Placeholder 1">
            <a:extLst>
              <a:ext uri="{FF2B5EF4-FFF2-40B4-BE49-F238E27FC236}">
                <a16:creationId xmlns:a16="http://schemas.microsoft.com/office/drawing/2014/main" id="{83710FEE-9E7D-4335-AB77-4B10647867E3}"/>
              </a:ext>
            </a:extLst>
          </p:cNvPr>
          <p:cNvSpPr>
            <a:spLocks noGrp="1"/>
          </p:cNvSpPr>
          <p:nvPr>
            <p:ph type="body" sz="quarter" idx="10"/>
          </p:nvPr>
        </p:nvSpPr>
        <p:spPr/>
        <p:txBody>
          <a:bodyPr/>
          <a:lstStyle/>
          <a:p>
            <a:r>
              <a:rPr lang="en-US"/>
              <a:t>Corpses floating on river, from Nineveh palace of Ashurbanipal, 648–631 BC</a:t>
            </a:r>
          </a:p>
        </p:txBody>
      </p:sp>
      <p:sp>
        <p:nvSpPr>
          <p:cNvPr id="3" name="Text Placeholder 2">
            <a:extLst>
              <a:ext uri="{FF2B5EF4-FFF2-40B4-BE49-F238E27FC236}">
                <a16:creationId xmlns:a16="http://schemas.microsoft.com/office/drawing/2014/main" id="{52CB5095-E029-4C1B-BA74-6E14C7E3002C}"/>
              </a:ext>
            </a:extLst>
          </p:cNvPr>
          <p:cNvSpPr>
            <a:spLocks noGrp="1"/>
          </p:cNvSpPr>
          <p:nvPr>
            <p:ph type="body" sz="quarter" idx="12"/>
          </p:nvPr>
        </p:nvSpPr>
        <p:spPr/>
        <p:txBody>
          <a:bodyPr/>
          <a:lstStyle/>
          <a:p>
            <a:r>
              <a:rPr lang="en-US"/>
              <a:t>3:22</a:t>
            </a:r>
          </a:p>
        </p:txBody>
      </p:sp>
      <p:sp>
        <p:nvSpPr>
          <p:cNvPr id="4" name="Title 3">
            <a:extLst>
              <a:ext uri="{FF2B5EF4-FFF2-40B4-BE49-F238E27FC236}">
                <a16:creationId xmlns:a16="http://schemas.microsoft.com/office/drawing/2014/main" id="{6A81DA36-D9A6-4B96-BA07-CD8222CF4B58}"/>
              </a:ext>
            </a:extLst>
          </p:cNvPr>
          <p:cNvSpPr>
            <a:spLocks noGrp="1"/>
          </p:cNvSpPr>
          <p:nvPr>
            <p:ph type="title"/>
          </p:nvPr>
        </p:nvSpPr>
        <p:spPr/>
        <p:txBody>
          <a:bodyPr/>
          <a:lstStyle/>
          <a:p>
            <a:r>
              <a:rPr lang="en-US"/>
              <a:t>The flame of the fire killed those men who brought up Shadrach, Meshach, and Abednego</a:t>
            </a:r>
          </a:p>
        </p:txBody>
      </p:sp>
    </p:spTree>
    <p:extLst>
      <p:ext uri="{BB962C8B-B14F-4D97-AF65-F5344CB8AC3E}">
        <p14:creationId xmlns:p14="http://schemas.microsoft.com/office/powerpoint/2010/main" val="21866761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D26984-3B9D-4BD0-A999-544970C7D1C4}"/>
              </a:ext>
            </a:extLst>
          </p:cNvPr>
          <p:cNvPicPr>
            <a:picLocks noChangeAspect="1"/>
          </p:cNvPicPr>
          <p:nvPr/>
        </p:nvPicPr>
        <p:blipFill rotWithShape="1">
          <a:blip r:embed="rId3">
            <a:extLst>
              <a:ext uri="{28A0092B-C50C-407E-A947-70E740481C1C}">
                <a14:useLocalDpi xmlns:a14="http://schemas.microsoft.com/office/drawing/2010/main" val="0"/>
              </a:ext>
            </a:extLst>
          </a:blip>
          <a:srcRect t="2524" b="6566"/>
          <a:stretch/>
        </p:blipFill>
        <p:spPr>
          <a:xfrm>
            <a:off x="1554480" y="0"/>
            <a:ext cx="6035040" cy="6858000"/>
          </a:xfrm>
          <a:prstGeom prst="rect">
            <a:avLst/>
          </a:prstGeom>
        </p:spPr>
      </p:pic>
      <p:sp>
        <p:nvSpPr>
          <p:cNvPr id="2" name="Text Placeholder 1"/>
          <p:cNvSpPr>
            <a:spLocks noGrp="1"/>
          </p:cNvSpPr>
          <p:nvPr>
            <p:ph type="body" sz="quarter" idx="10"/>
          </p:nvPr>
        </p:nvSpPr>
        <p:spPr/>
        <p:txBody>
          <a:bodyPr/>
          <a:lstStyle/>
          <a:p>
            <a:r>
              <a:rPr lang="en-US"/>
              <a:t>Sarcophagus relief of the three youths in the fiery furnace, early 4th century AD</a:t>
            </a:r>
          </a:p>
        </p:txBody>
      </p:sp>
      <p:sp>
        <p:nvSpPr>
          <p:cNvPr id="3" name="Text Placeholder 2"/>
          <p:cNvSpPr>
            <a:spLocks noGrp="1"/>
          </p:cNvSpPr>
          <p:nvPr>
            <p:ph type="body" sz="quarter" idx="12"/>
          </p:nvPr>
        </p:nvSpPr>
        <p:spPr/>
        <p:txBody>
          <a:bodyPr/>
          <a:lstStyle/>
          <a:p>
            <a:r>
              <a:rPr lang="en-US"/>
              <a:t>3:23</a:t>
            </a:r>
          </a:p>
        </p:txBody>
      </p:sp>
      <p:sp>
        <p:nvSpPr>
          <p:cNvPr id="4" name="Title 3"/>
          <p:cNvSpPr>
            <a:spLocks noGrp="1"/>
          </p:cNvSpPr>
          <p:nvPr>
            <p:ph type="title"/>
          </p:nvPr>
        </p:nvSpPr>
        <p:spPr/>
        <p:txBody>
          <a:bodyPr/>
          <a:lstStyle/>
          <a:p>
            <a:r>
              <a:rPr lang="en-US"/>
              <a:t>These three men . . . fell down bound into the midst of the burning fiery furnace</a:t>
            </a:r>
          </a:p>
        </p:txBody>
      </p:sp>
    </p:spTree>
    <p:extLst>
      <p:ext uri="{BB962C8B-B14F-4D97-AF65-F5344CB8AC3E}">
        <p14:creationId xmlns:p14="http://schemas.microsoft.com/office/powerpoint/2010/main" val="13801379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Relief of the three youths in the furnace, from near St. Sebastian in Rome, 4th century AD</a:t>
            </a:r>
          </a:p>
        </p:txBody>
      </p:sp>
      <p:sp>
        <p:nvSpPr>
          <p:cNvPr id="3" name="Text Placeholder 2"/>
          <p:cNvSpPr>
            <a:spLocks noGrp="1"/>
          </p:cNvSpPr>
          <p:nvPr>
            <p:ph type="body" sz="quarter" idx="12"/>
          </p:nvPr>
        </p:nvSpPr>
        <p:spPr/>
        <p:txBody>
          <a:bodyPr/>
          <a:lstStyle/>
          <a:p>
            <a:r>
              <a:rPr lang="en-US"/>
              <a:t>3:23</a:t>
            </a:r>
          </a:p>
        </p:txBody>
      </p:sp>
      <p:sp>
        <p:nvSpPr>
          <p:cNvPr id="4" name="Title 3"/>
          <p:cNvSpPr>
            <a:spLocks noGrp="1"/>
          </p:cNvSpPr>
          <p:nvPr>
            <p:ph type="title"/>
          </p:nvPr>
        </p:nvSpPr>
        <p:spPr/>
        <p:txBody>
          <a:bodyPr/>
          <a:lstStyle/>
          <a:p>
            <a:r>
              <a:rPr lang="en-US"/>
              <a:t>These three men . . . fell down bound into the midst of the burning fiery furnace</a:t>
            </a:r>
          </a:p>
        </p:txBody>
      </p:sp>
      <p:pic>
        <p:nvPicPr>
          <p:cNvPr id="6" name="Picture 5">
            <a:extLst>
              <a:ext uri="{FF2B5EF4-FFF2-40B4-BE49-F238E27FC236}">
                <a16:creationId xmlns:a16="http://schemas.microsoft.com/office/drawing/2014/main" id="{1495E1E7-325C-4E46-B46B-94F15CC78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8428"/>
            <a:ext cx="9144000" cy="4581144"/>
          </a:xfrm>
          <a:prstGeom prst="rect">
            <a:avLst/>
          </a:prstGeom>
        </p:spPr>
      </p:pic>
    </p:spTree>
    <p:extLst>
      <p:ext uri="{BB962C8B-B14F-4D97-AF65-F5344CB8AC3E}">
        <p14:creationId xmlns:p14="http://schemas.microsoft.com/office/powerpoint/2010/main" val="10804633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Three youths in the furnace, from a sarcophagus in the Vatican necropolis, circa AD 330–360</a:t>
            </a:r>
          </a:p>
        </p:txBody>
      </p:sp>
      <p:sp>
        <p:nvSpPr>
          <p:cNvPr id="3" name="Text Placeholder 2"/>
          <p:cNvSpPr>
            <a:spLocks noGrp="1"/>
          </p:cNvSpPr>
          <p:nvPr>
            <p:ph type="body" sz="quarter" idx="12"/>
          </p:nvPr>
        </p:nvSpPr>
        <p:spPr/>
        <p:txBody>
          <a:bodyPr/>
          <a:lstStyle/>
          <a:p>
            <a:r>
              <a:rPr lang="en-US"/>
              <a:t>3:23</a:t>
            </a:r>
          </a:p>
        </p:txBody>
      </p:sp>
      <p:sp>
        <p:nvSpPr>
          <p:cNvPr id="4" name="Title 3"/>
          <p:cNvSpPr>
            <a:spLocks noGrp="1"/>
          </p:cNvSpPr>
          <p:nvPr>
            <p:ph type="title"/>
          </p:nvPr>
        </p:nvSpPr>
        <p:spPr/>
        <p:txBody>
          <a:bodyPr/>
          <a:lstStyle/>
          <a:p>
            <a:r>
              <a:rPr lang="en-US"/>
              <a:t>These three men . . . fell down bound into the midst of the burning fiery furnace</a:t>
            </a:r>
          </a:p>
        </p:txBody>
      </p:sp>
      <p:pic>
        <p:nvPicPr>
          <p:cNvPr id="7" name="Picture 6">
            <a:extLst>
              <a:ext uri="{FF2B5EF4-FFF2-40B4-BE49-F238E27FC236}">
                <a16:creationId xmlns:a16="http://schemas.microsoft.com/office/drawing/2014/main" id="{ECDD5C0E-D0E5-46B2-A5D1-174DE9948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3020"/>
            <a:ext cx="9144000" cy="4251960"/>
          </a:xfrm>
          <a:prstGeom prst="rect">
            <a:avLst/>
          </a:prstGeom>
        </p:spPr>
      </p:pic>
    </p:spTree>
    <p:extLst>
      <p:ext uri="{BB962C8B-B14F-4D97-AF65-F5344CB8AC3E}">
        <p14:creationId xmlns:p14="http://schemas.microsoft.com/office/powerpoint/2010/main" val="19647752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5/55/Fiery_furnace_01.jpg">
            <a:extLst>
              <a:ext uri="{FF2B5EF4-FFF2-40B4-BE49-F238E27FC236}">
                <a16:creationId xmlns:a16="http://schemas.microsoft.com/office/drawing/2014/main" id="{8D79F319-C2D1-45F4-AA18-1BE2B74D0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
            <a:ext cx="91440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Early Christian painting of three men in the fiery furnace, circa AD 300</a:t>
            </a:r>
          </a:p>
        </p:txBody>
      </p:sp>
      <p:sp>
        <p:nvSpPr>
          <p:cNvPr id="3" name="Text Placeholder 2"/>
          <p:cNvSpPr>
            <a:spLocks noGrp="1"/>
          </p:cNvSpPr>
          <p:nvPr>
            <p:ph type="body" sz="quarter" idx="12"/>
          </p:nvPr>
        </p:nvSpPr>
        <p:spPr/>
        <p:txBody>
          <a:bodyPr/>
          <a:lstStyle/>
          <a:p>
            <a:r>
              <a:rPr lang="en-US"/>
              <a:t>3:23</a:t>
            </a:r>
          </a:p>
        </p:txBody>
      </p:sp>
      <p:sp>
        <p:nvSpPr>
          <p:cNvPr id="4" name="Title 3"/>
          <p:cNvSpPr>
            <a:spLocks noGrp="1"/>
          </p:cNvSpPr>
          <p:nvPr>
            <p:ph type="title"/>
          </p:nvPr>
        </p:nvSpPr>
        <p:spPr/>
        <p:txBody>
          <a:bodyPr/>
          <a:lstStyle/>
          <a:p>
            <a:r>
              <a:rPr lang="en-US"/>
              <a:t>These three men . . . fell down bound into the midst of the burning fiery furnace</a:t>
            </a:r>
          </a:p>
        </p:txBody>
      </p:sp>
    </p:spTree>
    <p:extLst>
      <p:ext uri="{BB962C8B-B14F-4D97-AF65-F5344CB8AC3E}">
        <p14:creationId xmlns:p14="http://schemas.microsoft.com/office/powerpoint/2010/main" val="30491617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AA0D5E-F95A-4186-9C0C-BCDD4384E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117" y="0"/>
            <a:ext cx="4985766" cy="6858000"/>
          </a:xfrm>
          <a:prstGeom prst="rect">
            <a:avLst/>
          </a:prstGeom>
        </p:spPr>
      </p:pic>
      <p:sp>
        <p:nvSpPr>
          <p:cNvPr id="2" name="Text Placeholder 1">
            <a:extLst>
              <a:ext uri="{FF2B5EF4-FFF2-40B4-BE49-F238E27FC236}">
                <a16:creationId xmlns:a16="http://schemas.microsoft.com/office/drawing/2014/main" id="{F1B27ECE-0360-4F2F-A249-016B6C476D93}"/>
              </a:ext>
            </a:extLst>
          </p:cNvPr>
          <p:cNvSpPr>
            <a:spLocks noGrp="1"/>
          </p:cNvSpPr>
          <p:nvPr>
            <p:ph type="body" sz="quarter" idx="10"/>
          </p:nvPr>
        </p:nvSpPr>
        <p:spPr/>
        <p:txBody>
          <a:bodyPr/>
          <a:lstStyle/>
          <a:p>
            <a:r>
              <a:rPr lang="en-US"/>
              <a:t>Relief of three bound Asiatic captives with name-rings, in the Ramesses II temple at Abydos</a:t>
            </a:r>
          </a:p>
        </p:txBody>
      </p:sp>
      <p:sp>
        <p:nvSpPr>
          <p:cNvPr id="3" name="Text Placeholder 2">
            <a:extLst>
              <a:ext uri="{FF2B5EF4-FFF2-40B4-BE49-F238E27FC236}">
                <a16:creationId xmlns:a16="http://schemas.microsoft.com/office/drawing/2014/main" id="{226C7B64-5729-403D-9D3E-249C455238DD}"/>
              </a:ext>
            </a:extLst>
          </p:cNvPr>
          <p:cNvSpPr>
            <a:spLocks noGrp="1"/>
          </p:cNvSpPr>
          <p:nvPr>
            <p:ph type="body" sz="quarter" idx="12"/>
          </p:nvPr>
        </p:nvSpPr>
        <p:spPr/>
        <p:txBody>
          <a:bodyPr/>
          <a:lstStyle/>
          <a:p>
            <a:r>
              <a:rPr lang="en-US"/>
              <a:t>3:24</a:t>
            </a:r>
          </a:p>
        </p:txBody>
      </p:sp>
      <p:sp>
        <p:nvSpPr>
          <p:cNvPr id="4" name="Title 3">
            <a:extLst>
              <a:ext uri="{FF2B5EF4-FFF2-40B4-BE49-F238E27FC236}">
                <a16:creationId xmlns:a16="http://schemas.microsoft.com/office/drawing/2014/main" id="{8EC24B38-F2BE-43F0-8CCC-59222EBC9E88}"/>
              </a:ext>
            </a:extLst>
          </p:cNvPr>
          <p:cNvSpPr>
            <a:spLocks noGrp="1"/>
          </p:cNvSpPr>
          <p:nvPr>
            <p:ph type="title"/>
          </p:nvPr>
        </p:nvSpPr>
        <p:spPr/>
        <p:txBody>
          <a:bodyPr/>
          <a:lstStyle/>
          <a:p>
            <a:r>
              <a:rPr lang="en-US"/>
              <a:t>He said to his advisors, “Did we not cast three men bound into the midst of the fire?”</a:t>
            </a:r>
          </a:p>
        </p:txBody>
      </p:sp>
    </p:spTree>
    <p:extLst>
      <p:ext uri="{BB962C8B-B14F-4D97-AF65-F5344CB8AC3E}">
        <p14:creationId xmlns:p14="http://schemas.microsoft.com/office/powerpoint/2010/main" val="533702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0B8E62-E202-4D88-8DB2-818E27A94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a:extLst>
              <a:ext uri="{FF2B5EF4-FFF2-40B4-BE49-F238E27FC236}">
                <a16:creationId xmlns:a16="http://schemas.microsoft.com/office/drawing/2014/main" id="{69AA69D0-F1B1-4BF3-B2DD-43952201841C}"/>
              </a:ext>
            </a:extLst>
          </p:cNvPr>
          <p:cNvSpPr>
            <a:spLocks noGrp="1"/>
          </p:cNvSpPr>
          <p:nvPr>
            <p:ph type="body" sz="quarter" idx="10"/>
          </p:nvPr>
        </p:nvSpPr>
        <p:spPr/>
        <p:txBody>
          <a:bodyPr/>
          <a:lstStyle/>
          <a:p>
            <a:r>
              <a:rPr lang="en-US"/>
              <a:t>Fire in Judean hills during Lag </a:t>
            </a:r>
            <a:r>
              <a:rPr lang="en-US" err="1"/>
              <a:t>BaOmer</a:t>
            </a:r>
          </a:p>
        </p:txBody>
      </p:sp>
      <p:sp>
        <p:nvSpPr>
          <p:cNvPr id="3" name="Text Placeholder 2">
            <a:extLst>
              <a:ext uri="{FF2B5EF4-FFF2-40B4-BE49-F238E27FC236}">
                <a16:creationId xmlns:a16="http://schemas.microsoft.com/office/drawing/2014/main" id="{8EA4E8B9-535C-4EC6-A80A-D43C95A1E9AD}"/>
              </a:ext>
            </a:extLst>
          </p:cNvPr>
          <p:cNvSpPr>
            <a:spLocks noGrp="1"/>
          </p:cNvSpPr>
          <p:nvPr>
            <p:ph type="body" sz="quarter" idx="12"/>
          </p:nvPr>
        </p:nvSpPr>
        <p:spPr/>
        <p:txBody>
          <a:bodyPr/>
          <a:lstStyle/>
          <a:p>
            <a:r>
              <a:rPr lang="en-US"/>
              <a:t>3:25</a:t>
            </a:r>
          </a:p>
        </p:txBody>
      </p:sp>
      <p:sp>
        <p:nvSpPr>
          <p:cNvPr id="4" name="Title 3">
            <a:extLst>
              <a:ext uri="{FF2B5EF4-FFF2-40B4-BE49-F238E27FC236}">
                <a16:creationId xmlns:a16="http://schemas.microsoft.com/office/drawing/2014/main" id="{22CA1667-4097-4051-8013-48AC28C3A1D3}"/>
              </a:ext>
            </a:extLst>
          </p:cNvPr>
          <p:cNvSpPr>
            <a:spLocks noGrp="1"/>
          </p:cNvSpPr>
          <p:nvPr>
            <p:ph type="title"/>
          </p:nvPr>
        </p:nvSpPr>
        <p:spPr/>
        <p:txBody>
          <a:bodyPr/>
          <a:lstStyle/>
          <a:p>
            <a:r>
              <a:rPr lang="en-US"/>
              <a:t>I see four men unbound, walking in the midst of the fire without harm</a:t>
            </a:r>
          </a:p>
        </p:txBody>
      </p:sp>
    </p:spTree>
    <p:extLst>
      <p:ext uri="{BB962C8B-B14F-4D97-AF65-F5344CB8AC3E}">
        <p14:creationId xmlns:p14="http://schemas.microsoft.com/office/powerpoint/2010/main" val="908255795"/>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76</TotalTime>
  <Words>12224</Words>
  <Application>Microsoft Office PowerPoint</Application>
  <PresentationFormat>On-screen Show (4:3)</PresentationFormat>
  <Paragraphs>859</Paragraphs>
  <Slides>117</Slides>
  <Notes>117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117</vt:i4>
      </vt:variant>
    </vt:vector>
  </HeadingPairs>
  <TitlesOfParts>
    <vt:vector size="121" baseType="lpstr">
      <vt:lpstr>Arial</vt:lpstr>
      <vt:lpstr>Calibri</vt:lpstr>
      <vt:lpstr>Times New Roman</vt:lpstr>
      <vt:lpstr>PhotoCompanion</vt:lpstr>
      <vt:lpstr>DANIEL 3</vt:lpstr>
      <vt:lpstr>DANIEL 3</vt:lpstr>
      <vt:lpstr>Nebuchadnezzar the king made a statue of gold</vt:lpstr>
      <vt:lpstr>Nebuchadnezzar the king made a statue of gold</vt:lpstr>
      <vt:lpstr>Nebuchadnezzar the king made a statue of gold</vt:lpstr>
      <vt:lpstr>Nebuchadnezzar the king made a statue of gold</vt:lpstr>
      <vt:lpstr>Nebuchadnezzar the king made a statue of gold</vt:lpstr>
      <vt:lpstr>Nebuchadnezzar the king made a statue of gold</vt:lpstr>
      <vt:lpstr>Its height was sixty cubits and its width six cubits</vt:lpstr>
      <vt:lpstr>Its height was sixty cubits and its width six cubits</vt:lpstr>
      <vt:lpstr>Its height was sixty cubits and its width six cubits</vt:lpstr>
      <vt:lpstr>Its height was sixty cubits and its width six cubits</vt:lpstr>
      <vt:lpstr>Its height was sixty cubits and its width six cubits</vt:lpstr>
      <vt:lpstr>He set it up on the plain of Dura, in the province of Babylon</vt:lpstr>
      <vt:lpstr>He set it up on the plain of Dura, in the province of Babylon</vt:lpstr>
      <vt:lpstr>He set it up on the plain of Dura, in the province of Babylon</vt:lpstr>
      <vt:lpstr>Then Nebuchadnezzar the king sent an order to gather together the satraps</vt:lpstr>
      <vt:lpstr>Then Nebuchadnezzar the king sent an order to gather together . . . the deputies</vt:lpstr>
      <vt:lpstr>Then Nebuchadnezzar the king sent an order to gather together . . . the governors</vt:lpstr>
      <vt:lpstr>Then Nebuchadnezzar the king sent an order to gather together . . . the advisors</vt:lpstr>
      <vt:lpstr>Then Nebuchadnezzar the king sent an order to gather together . . . the treasurers</vt:lpstr>
      <vt:lpstr>Then Nebuchadnezzar the king sent an order to gather together . . . the judges</vt:lpstr>
      <vt:lpstr>Then Nebuchadnezzar the king sent an order to gather together . . . the magistrates</vt:lpstr>
      <vt:lpstr>Then Nebuchadnezzar the king sent an order to gather together . . . the magistrates</vt:lpstr>
      <vt:lpstr>Then Nebuchadnezzar the king sent an order to gather together . . . all the rulers of the provinces</vt:lpstr>
      <vt:lpstr>Then Nebuchadnezzar the king sent an order . . . to come to the dedication of the statue</vt:lpstr>
      <vt:lpstr>Then Nebuchadnezzar the king sent an order . . . to come to the dedication of the statue</vt:lpstr>
      <vt:lpstr>Then Nebuchadnezzar the king sent an order . . . to come to the dedication of the statue</vt:lpstr>
      <vt:lpstr>Then Nebuchadnezzar the king sent an order . . . to come to the dedication of the statue</vt:lpstr>
      <vt:lpstr>Then Nebuchadnezzar the king sent an order . . . to come to the dedication of the statue</vt:lpstr>
      <vt:lpstr>Then the herald proclaimed aloud</vt:lpstr>
      <vt:lpstr>To you it is commanded, O peoples, nations, and languages</vt:lpstr>
      <vt:lpstr>To you it is commanded, O peoples, nations, and languages</vt:lpstr>
      <vt:lpstr>To you it is commanded, O peoples, nations, and languages</vt:lpstr>
      <vt:lpstr>To you it is commanded, O peoples, nations, and languages</vt:lpstr>
      <vt:lpstr>To you it is commanded, O peoples, nations, and languages</vt:lpstr>
      <vt:lpstr>To you it is commanded, O peoples, nations, and languages</vt:lpstr>
      <vt:lpstr>To you it is commanded, O peoples, nations, and languages</vt:lpstr>
      <vt:lpstr>When you hear the sound of the trumpet</vt:lpstr>
      <vt:lpstr>When you hear the sound of the trumpet</vt:lpstr>
      <vt:lpstr>When you hear the sound of the trumpet</vt:lpstr>
      <vt:lpstr>When you hear the sound of the trumpet</vt:lpstr>
      <vt:lpstr>When you hear the sound of the . . . pipe</vt:lpstr>
      <vt:lpstr>When you hear the sound of the . . . lyre</vt:lpstr>
      <vt:lpstr>When you hear the sound of the . . . lyre</vt:lpstr>
      <vt:lpstr>When you hear the sound of the . . . lyre</vt:lpstr>
      <vt:lpstr>When you hear the sound of the . . . harp</vt:lpstr>
      <vt:lpstr>When you hear the sound of the . . . harp</vt:lpstr>
      <vt:lpstr>When you hear the sound of the . . . harp</vt:lpstr>
      <vt:lpstr>When you hear the sound of the . . . psaltery</vt:lpstr>
      <vt:lpstr>When you hear the sound of the . . . psaltery</vt:lpstr>
      <vt:lpstr>When you hear the sound of the . . . double flute</vt:lpstr>
      <vt:lpstr>When you hear the sound of the . . . double flute</vt:lpstr>
      <vt:lpstr>When you hear the sound of the . . . double flute</vt:lpstr>
      <vt:lpstr>When you hear the sound of the . . . double flute</vt:lpstr>
      <vt:lpstr>When you hear the sound of the . . . double flute</vt:lpstr>
      <vt:lpstr>When you hear the sound of the . . . double flute</vt:lpstr>
      <vt:lpstr>When you hear the sound of the . . . double flute</vt:lpstr>
      <vt:lpstr>When you hear the sound of the . . . double flute</vt:lpstr>
      <vt:lpstr>When you hear the sound of . . . all kinds of musical instruments</vt:lpstr>
      <vt:lpstr>When you hear the sound of . . . all kinds of musical instruments</vt:lpstr>
      <vt:lpstr>Whoever does not . . . will immediately be thrown into the midst of a burning fiery furnace</vt:lpstr>
      <vt:lpstr>Whoever does not . . . will immediately be thrown into the midst of a burning fiery furnace</vt:lpstr>
      <vt:lpstr>Whoever does not . . . will immediately be thrown into the midst of a burning fiery furnace</vt:lpstr>
      <vt:lpstr>All the peoples, nations, and languages fell down and worshiped the golden image</vt:lpstr>
      <vt:lpstr>All the peoples, nations, and languages fell down and worshiped the golden image</vt:lpstr>
      <vt:lpstr>All the peoples, nations, and languages fell down and worshiped the golden image</vt:lpstr>
      <vt:lpstr>At that time certain Chaldeans came forward</vt:lpstr>
      <vt:lpstr>They answered and said to Nebuchadnezzar the king</vt:lpstr>
      <vt:lpstr>You, O king, have made a decree</vt:lpstr>
      <vt:lpstr>Certain Jews . . . do not serve your gods, nor worship the golden image which you have set up</vt:lpstr>
      <vt:lpstr>Certain Jews . . . do not serve your gods, nor worship the golden image which you have set up</vt:lpstr>
      <vt:lpstr>Then they brought these men before the king</vt:lpstr>
      <vt:lpstr>If . . . you fall down and worship the image I have set up, well</vt:lpstr>
      <vt:lpstr>Be it known to you, O king, that we will not serve your gods</vt:lpstr>
      <vt:lpstr>Be it known to you, O king, that we will not serve your gods</vt:lpstr>
      <vt:lpstr>Be it known to you, O king, that we will not serve your gods</vt:lpstr>
      <vt:lpstr>Be it known to you, O king, that we will not serve your gods</vt:lpstr>
      <vt:lpstr>Then Nebuchadnezzar was filled with fury, and the form of his face was changed</vt:lpstr>
      <vt:lpstr>He commanded to heat the furnace seven times more than it was customarily heated</vt:lpstr>
      <vt:lpstr>He commanded certain mighty men in his army to bind Shadrach, Meshach, and Abednego</vt:lpstr>
      <vt:lpstr>He commanded certain mighty men in his army to bind Shadrach, Meshach, and Abednego</vt:lpstr>
      <vt:lpstr>He commanded certain mighty men in his army to bind Shadrach, Meshach, and Abednego</vt:lpstr>
      <vt:lpstr>He commanded certain mighty men in his army to bind Shadrach, Meshach, and Abednego</vt:lpstr>
      <vt:lpstr>These three men were bound in their cloaks, their tunics, their headgear, and their other clothes</vt:lpstr>
      <vt:lpstr>These three men were bound in their cloaks, their tunics, their headgear, and their other clothes</vt:lpstr>
      <vt:lpstr>These three men were bound in their cloaks, their tunics, their headgear, and their other clothes</vt:lpstr>
      <vt:lpstr>These three men were bound in their cloaks, their tunics, their headgear, and their other clothes</vt:lpstr>
      <vt:lpstr>These three men were bound in their cloaks, their tunics, their headgear, and their other clothes</vt:lpstr>
      <vt:lpstr>These three men were bound in their cloaks, their tunics, their headgear, and their other clothes</vt:lpstr>
      <vt:lpstr>Because the king’s command was urgent and the furnace extremely hot</vt:lpstr>
      <vt:lpstr>The flame of the fire killed those men who brought up Shadrach, Meshach, and Abednego</vt:lpstr>
      <vt:lpstr>The flame of the fire killed those men who brought up Shadrach, Meshach, and Abednego</vt:lpstr>
      <vt:lpstr>These three men . . . fell down bound into the midst of the burning fiery furnace</vt:lpstr>
      <vt:lpstr>These three men . . . fell down bound into the midst of the burning fiery furnace</vt:lpstr>
      <vt:lpstr>These three men . . . fell down bound into the midst of the burning fiery furnace</vt:lpstr>
      <vt:lpstr>These three men . . . fell down bound into the midst of the burning fiery furnace</vt:lpstr>
      <vt:lpstr>He said to his advisors, “Did we not cast three men bound into the midst of the fire?”</vt:lpstr>
      <vt:lpstr>I see four men unbound, walking in the midst of the fire without harm</vt:lpstr>
      <vt:lpstr>I see four men unbound, walking in the midst of the fire without harm</vt:lpstr>
      <vt:lpstr>I see four men unbound, walking in the midst of the fire without harm</vt:lpstr>
      <vt:lpstr>Then Nebuchadnezzar came near to the door of the burning fiery furnace</vt:lpstr>
      <vt:lpstr>You servants of the Most High God, come out and come here!</vt:lpstr>
      <vt:lpstr>You servants of the Most High God, come out and come here!</vt:lpstr>
      <vt:lpstr>The smell of fire had not passed onto them</vt:lpstr>
      <vt:lpstr>So that they might not serve or worship any god but their own God</vt:lpstr>
      <vt:lpstr>Therefore I make a decree</vt:lpstr>
      <vt:lpstr>Therefore I make a decree, that any people, nation, or language</vt:lpstr>
      <vt:lpstr>Any people . . . that speaks anything against the God of Shadrach, Meshach, and Abednego</vt:lpstr>
      <vt:lpstr>Any people . . . that speaks anything against the God of Shadrach, Meshach, and Abednego</vt:lpstr>
      <vt:lpstr>Will be torn limb from limb and their houses made a rubbish heap</vt:lpstr>
      <vt:lpstr>Will be torn limb from limb and their houses made a rubbish heap</vt:lpstr>
      <vt:lpstr>Will be torn limb from limb and their houses made a rubbish heap</vt:lpstr>
      <vt:lpstr>There is no other god who is able to deliver like this</vt:lpstr>
      <vt:lpstr>There is no other god who is able to deliver like this</vt:lpstr>
      <vt:lpstr>Then the king promoted Shadrach, Meshach, and Abednego in the province of Babylon</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3, Photo Companion to the Bible</dc:title>
  <dc:subject>Photo Companion to the Bible</dc:subject>
  <dc:creator>BiblePlaces.com</dc:creator>
  <cp:lastModifiedBy>Todd Bolen</cp:lastModifiedBy>
  <cp:revision>15</cp:revision>
  <dcterms:created xsi:type="dcterms:W3CDTF">2019-10-11T17:56:03Z</dcterms:created>
  <dcterms:modified xsi:type="dcterms:W3CDTF">2020-05-14T01:28:02Z</dcterms:modified>
</cp:coreProperties>
</file>