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4"/>
  </p:notesMasterIdLst>
  <p:sldIdLst>
    <p:sldId id="1561" r:id="rId2"/>
    <p:sldId id="1629" r:id="rId3"/>
    <p:sldId id="493" r:id="rId4"/>
    <p:sldId id="917" r:id="rId5"/>
    <p:sldId id="376" r:id="rId6"/>
    <p:sldId id="1557" r:id="rId7"/>
    <p:sldId id="296" r:id="rId8"/>
    <p:sldId id="447" r:id="rId9"/>
    <p:sldId id="1556" r:id="rId10"/>
    <p:sldId id="1558" r:id="rId11"/>
    <p:sldId id="374" r:id="rId12"/>
    <p:sldId id="295" r:id="rId13"/>
    <p:sldId id="373" r:id="rId14"/>
    <p:sldId id="294" r:id="rId15"/>
    <p:sldId id="372" r:id="rId16"/>
    <p:sldId id="298" r:id="rId17"/>
    <p:sldId id="1559" r:id="rId18"/>
    <p:sldId id="301" r:id="rId19"/>
    <p:sldId id="302" r:id="rId20"/>
    <p:sldId id="531" r:id="rId21"/>
    <p:sldId id="532" r:id="rId22"/>
    <p:sldId id="533" r:id="rId23"/>
    <p:sldId id="534" r:id="rId24"/>
    <p:sldId id="1560" r:id="rId25"/>
    <p:sldId id="921" r:id="rId26"/>
    <p:sldId id="918" r:id="rId27"/>
    <p:sldId id="915" r:id="rId28"/>
    <p:sldId id="1568" r:id="rId29"/>
    <p:sldId id="1569" r:id="rId30"/>
    <p:sldId id="443" r:id="rId31"/>
    <p:sldId id="458" r:id="rId32"/>
    <p:sldId id="405" r:id="rId33"/>
    <p:sldId id="408" r:id="rId34"/>
    <p:sldId id="545" r:id="rId35"/>
    <p:sldId id="546" r:id="rId36"/>
    <p:sldId id="415" r:id="rId37"/>
    <p:sldId id="416" r:id="rId38"/>
    <p:sldId id="419" r:id="rId39"/>
    <p:sldId id="488" r:id="rId40"/>
    <p:sldId id="603" r:id="rId41"/>
    <p:sldId id="398" r:id="rId42"/>
    <p:sldId id="548" r:id="rId43"/>
    <p:sldId id="549" r:id="rId44"/>
    <p:sldId id="550" r:id="rId45"/>
    <p:sldId id="310" r:id="rId46"/>
    <p:sldId id="311" r:id="rId47"/>
    <p:sldId id="375" r:id="rId48"/>
    <p:sldId id="926" r:id="rId49"/>
    <p:sldId id="694" r:id="rId50"/>
    <p:sldId id="335" r:id="rId51"/>
    <p:sldId id="1567" r:id="rId52"/>
    <p:sldId id="309" r:id="rId53"/>
    <p:sldId id="1563" r:id="rId54"/>
    <p:sldId id="313" r:id="rId55"/>
    <p:sldId id="314" r:id="rId56"/>
    <p:sldId id="316" r:id="rId57"/>
    <p:sldId id="317" r:id="rId58"/>
    <p:sldId id="319" r:id="rId59"/>
    <p:sldId id="318" r:id="rId60"/>
    <p:sldId id="1564" r:id="rId61"/>
    <p:sldId id="1566" r:id="rId62"/>
    <p:sldId id="321" r:id="rId63"/>
    <p:sldId id="1565" r:id="rId64"/>
    <p:sldId id="312" r:id="rId65"/>
    <p:sldId id="322" r:id="rId66"/>
    <p:sldId id="669" r:id="rId67"/>
    <p:sldId id="753" r:id="rId68"/>
    <p:sldId id="749" r:id="rId69"/>
    <p:sldId id="1574" r:id="rId70"/>
    <p:sldId id="1575" r:id="rId71"/>
    <p:sldId id="377" r:id="rId72"/>
    <p:sldId id="500" r:id="rId73"/>
    <p:sldId id="354" r:id="rId74"/>
    <p:sldId id="352" r:id="rId75"/>
    <p:sldId id="324" r:id="rId76"/>
    <p:sldId id="535" r:id="rId77"/>
    <p:sldId id="307" r:id="rId78"/>
    <p:sldId id="1617" r:id="rId79"/>
    <p:sldId id="1577" r:id="rId80"/>
    <p:sldId id="328" r:id="rId81"/>
    <p:sldId id="1620" r:id="rId82"/>
    <p:sldId id="1471" r:id="rId83"/>
    <p:sldId id="1576" r:id="rId84"/>
    <p:sldId id="641" r:id="rId85"/>
    <p:sldId id="692" r:id="rId86"/>
    <p:sldId id="382" r:id="rId87"/>
    <p:sldId id="326" r:id="rId88"/>
    <p:sldId id="1601" r:id="rId89"/>
    <p:sldId id="290" r:id="rId90"/>
    <p:sldId id="1555" r:id="rId91"/>
    <p:sldId id="1518" r:id="rId92"/>
    <p:sldId id="1554" r:id="rId93"/>
    <p:sldId id="355" r:id="rId94"/>
    <p:sldId id="357" r:id="rId95"/>
    <p:sldId id="485" r:id="rId96"/>
    <p:sldId id="337" r:id="rId97"/>
    <p:sldId id="338" r:id="rId98"/>
    <p:sldId id="339" r:id="rId99"/>
    <p:sldId id="1621" r:id="rId100"/>
    <p:sldId id="1603" r:id="rId101"/>
    <p:sldId id="341" r:id="rId102"/>
    <p:sldId id="358" r:id="rId103"/>
    <p:sldId id="1393" r:id="rId104"/>
    <p:sldId id="359" r:id="rId105"/>
    <p:sldId id="541" r:id="rId106"/>
    <p:sldId id="342" r:id="rId107"/>
    <p:sldId id="1622" r:id="rId108"/>
    <p:sldId id="371" r:id="rId109"/>
    <p:sldId id="343" r:id="rId110"/>
    <p:sldId id="344" r:id="rId111"/>
    <p:sldId id="1623" r:id="rId112"/>
    <p:sldId id="345" r:id="rId113"/>
    <p:sldId id="366" r:id="rId114"/>
    <p:sldId id="383" r:id="rId115"/>
    <p:sldId id="452" r:id="rId116"/>
    <p:sldId id="1625" r:id="rId117"/>
    <p:sldId id="1624" r:id="rId118"/>
    <p:sldId id="368" r:id="rId119"/>
    <p:sldId id="623" r:id="rId120"/>
    <p:sldId id="370" r:id="rId121"/>
    <p:sldId id="445" r:id="rId122"/>
    <p:sldId id="308" r:id="rId123"/>
    <p:sldId id="618" r:id="rId124"/>
    <p:sldId id="1626" r:id="rId125"/>
    <p:sldId id="386" r:id="rId126"/>
    <p:sldId id="387" r:id="rId127"/>
    <p:sldId id="388" r:id="rId128"/>
    <p:sldId id="365" r:id="rId129"/>
    <p:sldId id="364" r:id="rId130"/>
    <p:sldId id="349" r:id="rId131"/>
    <p:sldId id="1034" r:id="rId132"/>
    <p:sldId id="306" r:id="rId133"/>
    <p:sldId id="1627" r:id="rId134"/>
    <p:sldId id="1628" r:id="rId135"/>
    <p:sldId id="572" r:id="rId136"/>
    <p:sldId id="361" r:id="rId137"/>
    <p:sldId id="362" r:id="rId138"/>
    <p:sldId id="363" r:id="rId139"/>
    <p:sldId id="332" r:id="rId140"/>
    <p:sldId id="499" r:id="rId141"/>
    <p:sldId id="481" r:id="rId142"/>
    <p:sldId id="660" r:id="rId1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050"/>
    <a:srgbClr val="548ED5"/>
    <a:srgbClr val="010000"/>
    <a:srgbClr val="FEFFFF"/>
    <a:srgbClr val="FEFF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563" autoAdjust="0"/>
  </p:normalViewPr>
  <p:slideViewPr>
    <p:cSldViewPr>
      <p:cViewPr varScale="1">
        <p:scale>
          <a:sx n="70" d="100"/>
          <a:sy n="70" d="100"/>
        </p:scale>
        <p:origin x="2040" y="2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902"/>
    </p:cViewPr>
  </p:sorterViewPr>
  <p:notesViewPr>
    <p:cSldViewPr>
      <p:cViewPr>
        <p:scale>
          <a:sx n="100" d="100"/>
          <a:sy n="100" d="100"/>
        </p:scale>
        <p:origin x="3468" y="-4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microsoft.com/office/2016/11/relationships/changesInfo" Target="changesInfos/changesInfo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F5845825-368B-4B3A-BE9B-69FB17ACA009}"/>
    <pc:docChg chg="custSel addSld modSld">
      <pc:chgData name="Todd Bolen" userId="a511567d1bf03c50" providerId="LiveId" clId="{F5845825-368B-4B3A-BE9B-69FB17ACA009}" dt="2025-04-22T01:50:04.977" v="98" actId="20577"/>
      <pc:docMkLst>
        <pc:docMk/>
      </pc:docMkLst>
      <pc:sldChg chg="addSp delSp modSp add mod modNotesTx">
        <pc:chgData name="Todd Bolen" userId="a511567d1bf03c50" providerId="LiveId" clId="{F5845825-368B-4B3A-BE9B-69FB17ACA009}" dt="2025-04-22T01:50:04.977" v="98" actId="20577"/>
        <pc:sldMkLst>
          <pc:docMk/>
          <pc:sldMk cId="2630379486" sldId="660"/>
        </pc:sldMkLst>
        <pc:spChg chg="mod">
          <ac:chgData name="Todd Bolen" userId="a511567d1bf03c50" providerId="LiveId" clId="{F5845825-368B-4B3A-BE9B-69FB17ACA009}" dt="2025-04-22T01:49:12.335" v="51" actId="20577"/>
          <ac:spMkLst>
            <pc:docMk/>
            <pc:sldMk cId="2630379486" sldId="660"/>
            <ac:spMk id="7" creationId="{66CA1FA2-DF22-4C3E-82A3-9B007EF1222B}"/>
          </ac:spMkLst>
        </pc:spChg>
        <pc:picChg chg="add mod ord">
          <ac:chgData name="Todd Bolen" userId="a511567d1bf03c50" providerId="LiveId" clId="{F5845825-368B-4B3A-BE9B-69FB17ACA009}" dt="2025-04-22T01:49:28.002" v="57" actId="167"/>
          <ac:picMkLst>
            <pc:docMk/>
            <pc:sldMk cId="2630379486" sldId="660"/>
            <ac:picMk id="3" creationId="{FC9195B9-2164-D0CA-639B-B2C325F0327C}"/>
          </ac:picMkLst>
        </pc:picChg>
        <pc:picChg chg="del">
          <ac:chgData name="Todd Bolen" userId="a511567d1bf03c50" providerId="LiveId" clId="{F5845825-368B-4B3A-BE9B-69FB17ACA009}" dt="2025-04-22T01:49:31.119" v="58" actId="478"/>
          <ac:picMkLst>
            <pc:docMk/>
            <pc:sldMk cId="2630379486" sldId="660"/>
            <ac:picMk id="5" creationId="{F7F1B1BA-891C-C17E-F9CB-812B15178576}"/>
          </ac:picMkLst>
        </pc:picChg>
      </pc:sldChg>
      <pc:sldChg chg="modNotesTx">
        <pc:chgData name="Todd Bolen" userId="a511567d1bf03c50" providerId="LiveId" clId="{F5845825-368B-4B3A-BE9B-69FB17ACA009}" dt="2025-04-22T01:48:49.727" v="40" actId="20577"/>
        <pc:sldMkLst>
          <pc:docMk/>
          <pc:sldMk cId="2402302674" sldId="1561"/>
        </pc:sldMkLst>
      </pc:sldChg>
      <pc:sldChg chg="addSp modSp add mod modNotesTx">
        <pc:chgData name="Todd Bolen" userId="a511567d1bf03c50" providerId="LiveId" clId="{F5845825-368B-4B3A-BE9B-69FB17ACA009}" dt="2025-04-22T01:48:59.445" v="41"/>
        <pc:sldMkLst>
          <pc:docMk/>
          <pc:sldMk cId="2771976973" sldId="1629"/>
        </pc:sldMkLst>
        <pc:spChg chg="add mod">
          <ac:chgData name="Todd Bolen" userId="a511567d1bf03c50" providerId="LiveId" clId="{F5845825-368B-4B3A-BE9B-69FB17ACA009}" dt="2025-04-22T01:40:54.680" v="26" actId="20577"/>
          <ac:spMkLst>
            <pc:docMk/>
            <pc:sldMk cId="2771976973" sldId="1629"/>
            <ac:spMk id="2" creationId="{6F231305-7AA9-E619-A248-C1069003BCF0}"/>
          </ac:spMkLst>
        </pc:spChg>
        <pc:spChg chg="add mod">
          <ac:chgData name="Todd Bolen" userId="a511567d1bf03c50" providerId="LiveId" clId="{F5845825-368B-4B3A-BE9B-69FB17ACA009}" dt="2025-04-22T01:40:37.668" v="2"/>
          <ac:spMkLst>
            <pc:docMk/>
            <pc:sldMk cId="2771976973" sldId="1629"/>
            <ac:spMk id="3" creationId="{10E25A0B-A6FF-18D1-4F42-8FA2D90A45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4/21/2025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Kris Udd, Chris McKinny, Kai Akagi,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Ecclesiastes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0" dirty="0">
                <a:cs typeface="SBL Hebrew" panose="02000000000000000000" pitchFamily="2" charset="-79"/>
              </a:rPr>
              <a:t>This painted stele depicts a Syrian mercenary (identifiable by his beard and the spear behind him) drinking beer from an amphora through a long straw. </a:t>
            </a:r>
            <a:r>
              <a:rPr lang="en-US" dirty="0"/>
              <a:t>This image comes from Staatliche </a:t>
            </a:r>
            <a:r>
              <a:rPr lang="en-US" dirty="0" err="1"/>
              <a:t>Museen</a:t>
            </a:r>
            <a:r>
              <a:rPr lang="en-US" dirty="0"/>
              <a:t> </a:t>
            </a:r>
            <a:r>
              <a:rPr lang="en-US" dirty="0" err="1"/>
              <a:t>zu</a:t>
            </a:r>
            <a:r>
              <a:rPr lang="en-US" dirty="0"/>
              <a:t> Berlin and is licensed under CC BY-SA 4.0. Source: https://recherche.smb.museum/detail/607112.</a:t>
            </a:r>
          </a:p>
          <a:p>
            <a:endParaRPr lang="en-US" dirty="0"/>
          </a:p>
          <a:p>
            <a:r>
              <a:rPr lang="en-US" dirty="0"/>
              <a:t>smb607112c</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18480575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Wisdom, madness, and folly appear together three times in Ecclesiastes (Eccl 1:17; 2:12; 7:25). The grimace on the face of this Hellenistic figurine illustrates what one might expect from madness or folly</a:t>
            </a:r>
            <a:r>
              <a:rPr lang="en-US" baseline="0" dirty="0"/>
              <a:t>. Characters such as this often represented the fool in Greco-Roman theater. This figurine was photographed at the British Museum.</a:t>
            </a:r>
            <a:endParaRPr lang="en-US" dirty="0"/>
          </a:p>
          <a:p>
            <a:endParaRPr lang="en-US" dirty="0"/>
          </a:p>
          <a:p>
            <a:r>
              <a:rPr lang="en-US" dirty="0"/>
              <a:t>tb0929197957</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21270514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tb091103092</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10365845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of a sunset over Jerusalem shows the contrast of light and darkness.</a:t>
            </a:r>
          </a:p>
          <a:p>
            <a:endParaRPr lang="en-US" dirty="0"/>
          </a:p>
          <a:p>
            <a:r>
              <a:rPr lang="en-US" dirty="0"/>
              <a:t>tb123109454</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8521408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ea typeface="Calibri" panose="020F0502020204030204" pitchFamily="34" charset="0"/>
              </a:rPr>
              <a:t>This image comes from Hashem </a:t>
            </a:r>
            <a:r>
              <a:rPr lang="en-US" sz="1200" kern="100" dirty="0" err="1">
                <a:effectLst/>
                <a:ea typeface="Calibri" panose="020F0502020204030204" pitchFamily="34" charset="0"/>
              </a:rPr>
              <a:t>sabbagh</a:t>
            </a:r>
            <a:r>
              <a:rPr lang="en-US" sz="1200" kern="100" dirty="0">
                <a:effectLst/>
                <a:ea typeface="Calibri" panose="020F0502020204030204" pitchFamily="34" charset="0"/>
              </a:rPr>
              <a:t> and is licensed under CC BY-SA 4.0, via Wikimedia Commons: https://commons.wikimedia.org/wiki/File:Wadi_Rum_Sunrise.jpg.</a:t>
            </a:r>
          </a:p>
          <a:p>
            <a:endParaRPr lang="en-US" sz="1200" b="0" kern="100" dirty="0">
              <a:effectLst/>
            </a:endParaRPr>
          </a:p>
          <a:p>
            <a:r>
              <a:rPr lang="en-US" sz="1200" kern="100" dirty="0">
                <a:effectLst/>
                <a:ea typeface="Calibri" panose="020F0502020204030204" pitchFamily="34" charset="0"/>
              </a:rPr>
              <a:t>wiki0530161711276000519</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1308987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Dead Sea Scrolls manuscript, 1QM, is known as </a:t>
            </a:r>
            <a:r>
              <a:rPr lang="en-US" i="1" dirty="0"/>
              <a:t>The War of the Sons of Light Against the Sons of Darkness</a:t>
            </a:r>
            <a:r>
              <a:rPr lang="en-US" dirty="0"/>
              <a:t>. It uses the contrast of light and darkness figuratively to describe an apocalyptic war between Israelites and their enemies. This scroll was photographed by the Matson Photo Service between 1947 and 1961.</a:t>
            </a:r>
          </a:p>
          <a:p>
            <a:endParaRPr lang="en-US" dirty="0"/>
          </a:p>
          <a:p>
            <a:r>
              <a:rPr lang="en-US" dirty="0"/>
              <a:t>mat22899</a:t>
            </a:r>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36473544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statement that the eyes of the wise man are “in his head” is usually taken to indicate that he sees clearly and contemplates what is going on about him. Unlike the fool, he does not walk blindly into death (Garrett 1993: 294). This bust was photographed at the San Antonio Museum of Art</a:t>
            </a:r>
            <a:r>
              <a:rPr lang="en-US" baseline="0" dirty="0"/>
              <a:t>.</a:t>
            </a:r>
          </a:p>
          <a:p>
            <a:endParaRPr lang="en-US" baseline="0" dirty="0"/>
          </a:p>
          <a:p>
            <a:r>
              <a:rPr lang="en-US" b="1" baseline="0" dirty="0"/>
              <a:t>Reference: </a:t>
            </a:r>
          </a:p>
          <a:p>
            <a:r>
              <a:rPr lang="en-US" baseline="0" dirty="0"/>
              <a:t>Garrett, Duane A.</a:t>
            </a:r>
          </a:p>
          <a:p>
            <a:pPr marL="685800" indent="-457200">
              <a:tabLst>
                <a:tab pos="685800" algn="l"/>
              </a:tabLst>
            </a:pPr>
            <a:r>
              <a:rPr lang="en-US" baseline="0" dirty="0"/>
              <a:t>1993	</a:t>
            </a:r>
            <a:r>
              <a:rPr lang="en-US" i="1" baseline="0" dirty="0"/>
              <a:t>Proverbs, Ecclesiastes, Song of Songs</a:t>
            </a:r>
            <a:r>
              <a:rPr lang="en-US" baseline="0" dirty="0"/>
              <a:t>. New American Commentary. Nashville: Broadman.</a:t>
            </a:r>
          </a:p>
          <a:p>
            <a:endParaRPr lang="en-US" baseline="0" dirty="0"/>
          </a:p>
          <a:p>
            <a:r>
              <a:rPr lang="en-US" dirty="0"/>
              <a:t>tb111716762c</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260116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phrased differently, but echoes the proverb, “</a:t>
            </a:r>
            <a:r>
              <a:rPr lang="en-US" b="0" i="0" u="none" strike="noStrike" baseline="0" dirty="0"/>
              <a:t>The prudent sees the evil and hides himself, But the naive go on, and are punished for it” (Prov 22:3, NASB).</a:t>
            </a:r>
            <a:endParaRPr lang="en-US" dirty="0"/>
          </a:p>
          <a:p>
            <a:endParaRPr lang="en-US" dirty="0"/>
          </a:p>
          <a:p>
            <a:r>
              <a:rPr lang="en-US" dirty="0"/>
              <a:t>tb010712038</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20082454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1A304-F71D-A43D-CAF9-79900A320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AFE3F-45B3-EF46-07B3-4F2C9C235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941B4-552E-4E78-079C-7B18155EAB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“fool” (Heb. </a:t>
            </a:r>
            <a:r>
              <a:rPr lang="en-US" i="1" dirty="0" err="1"/>
              <a:t>kesil</a:t>
            </a:r>
            <a:r>
              <a:rPr lang="en-US" dirty="0"/>
              <a:t>, </a:t>
            </a:r>
            <a:r>
              <a:rPr lang="he-IL" b="0" i="0" u="none" strike="noStrike" baseline="0" dirty="0">
                <a:latin typeface="SBL Hebrew" panose="02000000000000000000" pitchFamily="2" charset="-79"/>
                <a:cs typeface="SBL Hebrew" panose="02000000000000000000" pitchFamily="2" charset="-79"/>
              </a:rPr>
              <a:t>כְּסִיל</a:t>
            </a:r>
            <a:r>
              <a:rPr lang="en-US" dirty="0"/>
              <a:t>) indicates someone who lacks prudence or good judgment</a:t>
            </a:r>
            <a:r>
              <a:rPr lang="en-US" baseline="0" dirty="0"/>
              <a:t>. The fool was a stock character in Greco-Roman theater. The comic actor portrayed here wears a short garment that is padded behind and in front, a slave mask with large mouth and crossed eyes, and brandishes a torch.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image comes from the Metropolitan Museum of Art and is in the public domain. Source: https://www.metmuseum.org/art/collection/search/254667. A removable graphic has been added to this photo to avoid causing surprise or offense.</a:t>
            </a:r>
          </a:p>
          <a:p>
            <a:endParaRPr lang="en-US" baseline="0" dirty="0"/>
          </a:p>
          <a:p>
            <a:r>
              <a:rPr lang="en-US" baseline="0" dirty="0"/>
              <a:t>met254667</a:t>
            </a:r>
            <a:endParaRPr lang="en-US" dirty="0"/>
          </a:p>
        </p:txBody>
      </p:sp>
      <p:sp>
        <p:nvSpPr>
          <p:cNvPr id="4" name="Slide Number Placeholder 3">
            <a:extLst>
              <a:ext uri="{FF2B5EF4-FFF2-40B4-BE49-F238E27FC236}">
                <a16:creationId xmlns:a16="http://schemas.microsoft.com/office/drawing/2014/main" id="{E8436226-C348-8942-C81B-E23E97CF6031}"/>
              </a:ext>
            </a:extLst>
          </p:cNvPr>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1238627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of the death of Meleager illustrates mourning over death, the same thing that happens to all people, wise and foolish, that is mentioned in this verse. This photograph was taken at the Louvre Museum.</a:t>
            </a:r>
          </a:p>
          <a:p>
            <a:endParaRPr lang="en-US" dirty="0"/>
          </a:p>
          <a:p>
            <a:r>
              <a:rPr lang="en-US" dirty="0"/>
              <a:t>tb0928196766</a:t>
            </a: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18916894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impressive Iron Age burial complexes at St. Etienne’s are located north of Damascus Gate of the Old City of Jerusalem and quite close to the Garden Tomb.</a:t>
            </a:r>
          </a:p>
          <a:p>
            <a:endParaRPr lang="en-US" dirty="0"/>
          </a:p>
          <a:p>
            <a:r>
              <a:rPr lang="en-US" dirty="0"/>
              <a:t>tb062907546</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1966726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Jugs of the type shown here are thought to have been used for wine. This photograph was taken at the Hecht Museum at the University of Haifa.</a:t>
            </a:r>
          </a:p>
          <a:p>
            <a:endParaRPr lang="en-US" dirty="0"/>
          </a:p>
          <a:p>
            <a:r>
              <a:rPr lang="en-US" dirty="0"/>
              <a:t>adr1805259354</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42121369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“grievous” (Heb. </a:t>
            </a:r>
            <a:r>
              <a:rPr lang="en-US" dirty="0" err="1"/>
              <a:t>ra</a:t>
            </a:r>
            <a:r>
              <a:rPr lang="en-US" dirty="0"/>
              <a:t>’, </a:t>
            </a:r>
            <a:r>
              <a:rPr lang="he-IL" b="0" i="0" u="none" strike="noStrike" baseline="0" dirty="0">
                <a:latin typeface="SBL Hebrew" panose="02000000000000000000" pitchFamily="2" charset="-79"/>
                <a:cs typeface="SBL Hebrew" panose="02000000000000000000" pitchFamily="2" charset="-79"/>
              </a:rPr>
              <a:t>רַע</a:t>
            </a:r>
            <a:r>
              <a:rPr lang="en-US" dirty="0"/>
              <a:t>) is a very common Hebrew word that refers to evil, in the sense of that which is not good. In this context, it is something that caused displeasure or distress.</a:t>
            </a:r>
          </a:p>
          <a:p>
            <a:endParaRPr lang="en-US" dirty="0"/>
          </a:p>
          <a:p>
            <a:r>
              <a:rPr lang="en-US" dirty="0"/>
              <a:t>df110801702</a:t>
            </a: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2139517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C43C9-5E61-E2FF-7E67-2D1EEF2A5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B2A94-A34F-E157-3DB2-F97220C1B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71065-053C-A422-F8AE-40C4115597F2}"/>
              </a:ext>
            </a:extLst>
          </p:cNvPr>
          <p:cNvSpPr>
            <a:spLocks noGrp="1"/>
          </p:cNvSpPr>
          <p:nvPr>
            <p:ph type="body" idx="1"/>
          </p:nvPr>
        </p:nvSpPr>
        <p:spPr/>
        <p:txBody>
          <a:bodyPr/>
          <a:lstStyle/>
          <a:p>
            <a:r>
              <a:rPr lang="en-US" kern="100" dirty="0">
                <a:effectLst/>
                <a:ea typeface="Calibri" panose="020F0502020204030204" pitchFamily="34" charset="0"/>
              </a:rPr>
              <a:t>This image comes from Steve Jurvetson and is licensed under CC BY 2.0, via Wikimedia Commons: https://commons.wikimedia.org/wiki/File:Dust_Devils.jpg.</a:t>
            </a:r>
          </a:p>
          <a:p>
            <a:endParaRPr lang="en-US" kern="100" dirty="0">
              <a:effectLst/>
            </a:endParaRPr>
          </a:p>
          <a:p>
            <a:r>
              <a:rPr lang="en-US" kern="100" dirty="0">
                <a:effectLst/>
                <a:ea typeface="Calibri" panose="020F0502020204030204" pitchFamily="34" charset="0"/>
              </a:rPr>
              <a:t>wiki0721071415152901334</a:t>
            </a:r>
            <a:endParaRPr lang="en-US" dirty="0"/>
          </a:p>
        </p:txBody>
      </p:sp>
      <p:sp>
        <p:nvSpPr>
          <p:cNvPr id="4" name="Slide Number Placeholder 3">
            <a:extLst>
              <a:ext uri="{FF2B5EF4-FFF2-40B4-BE49-F238E27FC236}">
                <a16:creationId xmlns:a16="http://schemas.microsoft.com/office/drawing/2014/main" id="{92937CA2-BD4D-5AAC-40ED-60B6DECE6F05}"/>
              </a:ext>
            </a:extLst>
          </p:cNvPr>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33248161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tb031405406</a:t>
            </a:r>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18530069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Solomon’s successor was his son Rehoboam, who is described as a foolish king. His foolishness triggered the division of the monarchy into the Northern Kingdom of Israel and the Southern Kingdom of Judah. Jeroboam I became the king of the Northern Kingdom. Although Jeroboam’s ability to unite the northern tribes in rebellion against the Davidic dynasty and his successful establishment of alternatives to the temple in Bethel and Dan shows his political savviness, these actions also show his foolishness in exchanging the worship of Yahweh for his own idols. This picture shows the high place of Jeroboam in Dan, which was expanded during the time of Ahab.</a:t>
            </a:r>
          </a:p>
          <a:p>
            <a:endParaRPr lang="en-US" dirty="0"/>
          </a:p>
          <a:p>
            <a:r>
              <a:rPr lang="en-US" dirty="0"/>
              <a:t>tb011310469</a:t>
            </a:r>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23535721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This relief comes from the palace of Sennacherib at Nineveh. It was photographed at the British Museum.</a:t>
            </a:r>
          </a:p>
          <a:p>
            <a:endParaRPr lang="en-US" dirty="0">
              <a:solidFill>
                <a:srgbClr val="000000"/>
              </a:solidFill>
            </a:endParaRPr>
          </a:p>
          <a:p>
            <a:r>
              <a:rPr lang="en-US" dirty="0"/>
              <a:t>adr1805195408</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26545429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main figures in the center are using a bow drill to create holes for latticework on a bedframe. Above these two figures, a seated man is sawing a long thin plank down its length. To the left of him are several men working to smooth and sand a larger board. This painting was photographed in the tomb of </a:t>
            </a:r>
            <a:r>
              <a:rPr lang="en-US" dirty="0" err="1"/>
              <a:t>Rekhmire</a:t>
            </a:r>
            <a:r>
              <a:rPr lang="en-US" dirty="0"/>
              <a:t> at Thebes.</a:t>
            </a:r>
          </a:p>
          <a:p>
            <a:endParaRPr lang="en-US" dirty="0"/>
          </a:p>
          <a:p>
            <a:r>
              <a:rPr lang="en-US" dirty="0"/>
              <a:t>adr1603142979c</a:t>
            </a:r>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70996582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which is roughly contemporary with the time of Moses, depicts activities in a carpenter’s shop. In the upper register, the man at the left is using a saw to cut planks from a log that is tied to an upright post; the next man is using an adze to shape a board; the next man is using a smaller adze to finish a pole that appears to hold a fabric banner; the man at the right end is using a hammer and chisel to cut a hole (perhaps for a mortise and tenon joint) in a board. </a:t>
            </a:r>
          </a:p>
          <a:p>
            <a:endParaRPr lang="en-US" dirty="0">
              <a:effectLst/>
              <a:ea typeface="Calibri" panose="020F0502020204030204" pitchFamily="34" charset="0"/>
            </a:endParaRPr>
          </a:p>
          <a:p>
            <a:r>
              <a:rPr lang="en-US" dirty="0">
                <a:effectLst/>
                <a:ea typeface="Calibri" panose="020F0502020204030204" pitchFamily="34" charset="0"/>
              </a:rPr>
              <a:t>This image comes from the Museum of the Netherlands in Amsterdam, public domain, AP 40. Source: </a:t>
            </a:r>
            <a:r>
              <a:rPr lang="en-US" dirty="0"/>
              <a:t>https://hdl.handle.net/21.12126/21189</a:t>
            </a:r>
          </a:p>
          <a:p>
            <a:endParaRPr lang="en-US" dirty="0"/>
          </a:p>
          <a:p>
            <a:r>
              <a:rPr lang="en-US" dirty="0"/>
              <a:t>ria21189</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24435451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tomb painting is from the burial place</a:t>
            </a:r>
            <a:r>
              <a:rPr lang="en-US" sz="1200" kern="1200" baseline="0" dirty="0">
                <a:solidFill>
                  <a:schemeClr val="tx1"/>
                </a:solidFill>
                <a:effectLst/>
                <a:latin typeface="+mn-lt"/>
                <a:ea typeface="+mn-ea"/>
                <a:cs typeface="+mn-cs"/>
              </a:rPr>
              <a:t> of </a:t>
            </a:r>
            <a:r>
              <a:rPr lang="en-US" sz="1200" kern="1200" dirty="0" err="1">
                <a:solidFill>
                  <a:schemeClr val="tx1"/>
                </a:solidFill>
                <a:effectLst/>
                <a:latin typeface="+mn-lt"/>
                <a:ea typeface="+mn-ea"/>
                <a:cs typeface="+mn-cs"/>
              </a:rPr>
              <a:t>Khnumhotep</a:t>
            </a:r>
            <a:r>
              <a:rPr lang="en-US" sz="1200" kern="1200" dirty="0">
                <a:solidFill>
                  <a:schemeClr val="tx1"/>
                </a:solidFill>
                <a:effectLst/>
                <a:latin typeface="+mn-lt"/>
                <a:ea typeface="+mn-ea"/>
                <a:cs typeface="+mn-cs"/>
              </a:rPr>
              <a:t> II, an official in the early part of the 12th dynasty (ca. 1900 BC). His tomb is located at </a:t>
            </a:r>
            <a:r>
              <a:rPr lang="en-US" sz="1200" kern="1200" dirty="0" err="1">
                <a:solidFill>
                  <a:schemeClr val="tx1"/>
                </a:solidFill>
                <a:effectLst/>
                <a:latin typeface="+mn-lt"/>
                <a:ea typeface="+mn-ea"/>
                <a:cs typeface="+mn-cs"/>
              </a:rPr>
              <a:t>Beni</a:t>
            </a:r>
            <a:r>
              <a:rPr lang="en-US" sz="1200" kern="1200" dirty="0">
                <a:solidFill>
                  <a:schemeClr val="tx1"/>
                </a:solidFill>
                <a:effectLst/>
                <a:latin typeface="+mn-lt"/>
                <a:ea typeface="+mn-ea"/>
                <a:cs typeface="+mn-cs"/>
              </a:rPr>
              <a:t> Hasan in Middle Egypt.</a:t>
            </a:r>
          </a:p>
          <a:p>
            <a:endParaRPr lang="en-US" sz="1200" kern="1200" dirty="0">
              <a:solidFill>
                <a:schemeClr val="tx1"/>
              </a:solidFill>
              <a:effectLst/>
              <a:latin typeface="+mn-lt"/>
              <a:ea typeface="+mn-ea"/>
              <a:cs typeface="+mn-cs"/>
            </a:endParaRPr>
          </a:p>
          <a:p>
            <a:r>
              <a:rPr lang="en-US" dirty="0"/>
              <a:t>adr1603247542c</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6298980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ea typeface="Calibri" panose="020F0502020204030204" pitchFamily="34" charset="0"/>
              </a:rPr>
              <a:t>This image comes from the Cleveland Museum of Art, Purchase from the J. H. Wade Fund, accession number </a:t>
            </a:r>
            <a:r>
              <a:rPr lang="en-US" b="0" i="0" dirty="0">
                <a:solidFill>
                  <a:srgbClr val="111111"/>
                </a:solidFill>
                <a:effectLst/>
              </a:rPr>
              <a:t>1959.187</a:t>
            </a:r>
            <a:r>
              <a:rPr lang="en-US" dirty="0">
                <a:effectLst/>
                <a:ea typeface="Calibri" panose="020F0502020204030204" pitchFamily="34" charset="0"/>
              </a:rPr>
              <a:t>, public domain: </a:t>
            </a:r>
            <a:r>
              <a:rPr lang="en-US" dirty="0"/>
              <a:t>https://www.clevelandart.org/art/1959.187.</a:t>
            </a:r>
          </a:p>
          <a:p>
            <a:endParaRPr lang="en-US" dirty="0"/>
          </a:p>
          <a:p>
            <a:r>
              <a:rPr lang="en-US" dirty="0"/>
              <a:t>tcma1959187</a:t>
            </a:r>
          </a:p>
        </p:txBody>
      </p:sp>
      <p:sp>
        <p:nvSpPr>
          <p:cNvPr id="4" name="Slide Number Placeholder 3"/>
          <p:cNvSpPr>
            <a:spLocks noGrp="1"/>
          </p:cNvSpPr>
          <p:nvPr>
            <p:ph type="sldNum" sz="quarter" idx="10"/>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10960564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Working with metals required a highly specialized set of skills and knowledge. This fresco is thought to represent the workshop of the Greek god Hephaestus, in which Cyclops and Vulcan forged armor for various Greek gods. The figure on the left is using a hammer and tongs to shape a piece of hot metal that has just been pulled from the furnace behind him. This fresco was photographed at the </a:t>
            </a:r>
            <a:r>
              <a:rPr lang="en-US" dirty="0"/>
              <a:t>Naples Archaeological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tb0515170227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119</a:t>
            </a:fld>
            <a:endParaRPr lang="en-US"/>
          </a:p>
        </p:txBody>
      </p:sp>
    </p:spTree>
    <p:extLst>
      <p:ext uri="{BB962C8B-B14F-4D97-AF65-F5344CB8AC3E}">
        <p14:creationId xmlns:p14="http://schemas.microsoft.com/office/powerpoint/2010/main" val="2583377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expensive bronze drinking set includes a large bowl</a:t>
            </a:r>
            <a:r>
              <a:rPr lang="en-US" baseline="0" dirty="0"/>
              <a:t> for mixing and smaller bowls for dipping, pouring, and drinking. </a:t>
            </a:r>
            <a:r>
              <a:rPr lang="en-US" dirty="0"/>
              <a:t>Tell es-</a:t>
            </a:r>
            <a:r>
              <a:rPr lang="en-US" dirty="0" err="1"/>
              <a:t>Saidiyeh</a:t>
            </a:r>
            <a:r>
              <a:rPr lang="en-US" baseline="0" dirty="0"/>
              <a:t> is located in the Jordan Valley, north of Jericho. </a:t>
            </a:r>
            <a:r>
              <a:rPr lang="en-US" dirty="0"/>
              <a:t>These vessels, which date to the Late</a:t>
            </a:r>
            <a:r>
              <a:rPr lang="en-US" baseline="0" dirty="0"/>
              <a:t> Bronze IIB (13th century BC),</a:t>
            </a:r>
            <a:r>
              <a:rPr lang="en-US" dirty="0"/>
              <a:t> were photographed at the Museum of Archaeology and Anthropology at the University of Pennsylvania.</a:t>
            </a:r>
            <a:r>
              <a:rPr lang="en-US" baseline="0" dirty="0"/>
              <a:t> </a:t>
            </a:r>
            <a:endParaRPr lang="en-US" dirty="0"/>
          </a:p>
          <a:p>
            <a:endParaRPr lang="en-US" dirty="0"/>
          </a:p>
          <a:p>
            <a:r>
              <a:rPr lang="en-US" dirty="0"/>
              <a:t>tb072311588</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21474483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db6804154101</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337526654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simple relief, </a:t>
            </a:r>
            <a:r>
              <a:rPr lang="en-US" baseline="0" dirty="0"/>
              <a:t>probably from Tell el-Amarna in Egypt,</a:t>
            </a:r>
            <a:r>
              <a:rPr lang="en-US" dirty="0"/>
              <a:t> shows a man sleeping</a:t>
            </a:r>
            <a:r>
              <a:rPr lang="en-US" baseline="0" dirty="0"/>
              <a:t> near a campfire. </a:t>
            </a:r>
            <a:r>
              <a:rPr lang="en-US" dirty="0"/>
              <a:t>This image comes from the Metropolitan Museum of Art, public domain, </a:t>
            </a:r>
            <a:r>
              <a:rPr lang="en-US" b="0" i="0" dirty="0">
                <a:effectLst/>
              </a:rPr>
              <a:t>Purchase, Lila Acheson Wallace Gift and Louis V. Bell Fund, 1991</a:t>
            </a:r>
            <a:r>
              <a:rPr lang="en-US" dirty="0"/>
              <a:t>, accession number </a:t>
            </a:r>
            <a:r>
              <a:rPr lang="en-US" b="0" i="0" dirty="0">
                <a:effectLst/>
              </a:rPr>
              <a:t>1991.240.11</a:t>
            </a:r>
            <a:r>
              <a:rPr lang="en-US" dirty="0"/>
              <a:t>,</a:t>
            </a:r>
            <a:r>
              <a:rPr lang="en-US" baseline="0" dirty="0"/>
              <a:t> https://www.metmuseum.org/art/collection/search/545017.</a:t>
            </a:r>
          </a:p>
          <a:p>
            <a:endParaRPr lang="en-US" baseline="0" dirty="0"/>
          </a:p>
          <a:p>
            <a:r>
              <a:rPr lang="en-US" baseline="0" dirty="0"/>
              <a:t>met545017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19743995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comes from the Metropolitan Museum of Art, public domain, The </a:t>
            </a:r>
            <a:r>
              <a:rPr lang="en-US" dirty="0" err="1"/>
              <a:t>Cesnola</a:t>
            </a:r>
            <a:r>
              <a:rPr lang="en-US" dirty="0"/>
              <a:t> Collection, Purchased by subscription, 1874–1876, http://metmuseum.org/art/collection/search/242394.</a:t>
            </a:r>
          </a:p>
          <a:p>
            <a:endParaRPr lang="en-US" dirty="0"/>
          </a:p>
          <a:p>
            <a:r>
              <a:rPr lang="en-US" dirty="0"/>
              <a:t>met242394</a:t>
            </a:r>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9277822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plaque depicts people eating and drinking, as well as </a:t>
            </a:r>
            <a:r>
              <a:rPr lang="en-US" baseline="0" dirty="0"/>
              <a:t>participating in some sort of dance or celebration. </a:t>
            </a:r>
            <a:r>
              <a:rPr lang="en-US" dirty="0"/>
              <a:t>This image comes from the Metropolitan Museum of Art in New York City and is in the public domain. Source:</a:t>
            </a:r>
            <a:r>
              <a:rPr lang="en-US" baseline="0" dirty="0"/>
              <a:t> </a:t>
            </a:r>
            <a:r>
              <a:rPr lang="en-US" dirty="0"/>
              <a:t>https://www.metmuseum.org/art/collection/search/241892.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met241892</a:t>
            </a:r>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237536022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D445F-151C-333E-BCC3-32307825E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9CB5A-2844-3A76-9648-578114B52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D0933-B40B-890E-F64A-2840256BB193}"/>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fresco depicts men enjoying a banquet together. The Latin inscription above the man on the right says “Yes, be well!” (Lat. EST ITA VALEAS).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fresco was photographed at the Naples Archaeological Museum.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ArchaiOptix</a:t>
            </a:r>
            <a:r>
              <a:rPr lang="en-US" kern="100" dirty="0">
                <a:effectLst/>
                <a:ea typeface="Calibri" panose="020F0502020204030204" pitchFamily="34" charset="0"/>
              </a:rPr>
              <a:t> and is licensed under CC BY-SA 4.0, via Wikimedia Commons: https://commons.wikimedia.org/wiki/File:Wall_painting_-_banquet_scene_in_triclinium_-_Pompeii_(V_2_4)_-_Napoli_MAN_120031_-_03.jpg.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0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Calibri" panose="020F0502020204030204" pitchFamily="34" charset="0"/>
              </a:rPr>
              <a:t>wiki10061809441654722258</a:t>
            </a:r>
            <a:endParaRPr lang="en-US" dirty="0"/>
          </a:p>
        </p:txBody>
      </p:sp>
      <p:sp>
        <p:nvSpPr>
          <p:cNvPr id="4" name="Slide Number Placeholder 3">
            <a:extLst>
              <a:ext uri="{FF2B5EF4-FFF2-40B4-BE49-F238E27FC236}">
                <a16:creationId xmlns:a16="http://schemas.microsoft.com/office/drawing/2014/main" id="{FD208B10-46BA-5013-B510-69487760A796}"/>
              </a:ext>
            </a:extLst>
          </p:cNvPr>
          <p:cNvSpPr>
            <a:spLocks noGrp="1"/>
          </p:cNvSpPr>
          <p:nvPr>
            <p:ph type="sldNum" sz="quarter" idx="10"/>
          </p:nvPr>
        </p:nvSpPr>
        <p:spPr/>
        <p:txBody>
          <a:bodyPr/>
          <a:lstStyle/>
          <a:p>
            <a:fld id="{4E4946A3-FD68-4E77-9DEF-1E7536A4AD96}" type="slidenum">
              <a:rPr lang="en-US" smtClean="0"/>
              <a:t>124</a:t>
            </a:fld>
            <a:endParaRPr lang="en-US"/>
          </a:p>
        </p:txBody>
      </p:sp>
    </p:spTree>
    <p:extLst>
      <p:ext uri="{BB962C8B-B14F-4D97-AF65-F5344CB8AC3E}">
        <p14:creationId xmlns:p14="http://schemas.microsoft.com/office/powerpoint/2010/main" val="23650120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tomb inscription from the 8th century BC invokes the blessing of Yahweh upon the deceased,</a:t>
            </a:r>
            <a:r>
              <a:rPr lang="en-US" baseline="0" dirty="0"/>
              <a:t> a man named Uriah. The inscription is accompanied by a depiction of a hand reaching down, as if for provision or blessing. The first line of the inscription reads, “Uriah the wealthy man had it written” (</a:t>
            </a:r>
            <a:r>
              <a:rPr lang="he-IL" dirty="0">
                <a:latin typeface="SBL BibLit" panose="02000000000000000000" pitchFamily="2" charset="-79"/>
                <a:ea typeface="SBL BibLit" panose="02000000000000000000" pitchFamily="2" charset="-79"/>
                <a:cs typeface="SBL BibLit" panose="02000000000000000000" pitchFamily="2" charset="-79"/>
              </a:rPr>
              <a:t>אריהו הדשר כתבה</a:t>
            </a:r>
            <a:r>
              <a:rPr lang="en-US" baseline="0" dirty="0"/>
              <a:t>). The second line reads, “Blessed be Uriah by Yahweh” (</a:t>
            </a:r>
            <a:r>
              <a:rPr lang="he-IL" dirty="0">
                <a:latin typeface="SBL BibLit" panose="02000000000000000000" pitchFamily="2" charset="-79"/>
                <a:ea typeface="SBL BibLit" panose="02000000000000000000" pitchFamily="2" charset="-79"/>
                <a:cs typeface="SBL BibLit" panose="02000000000000000000" pitchFamily="2" charset="-79"/>
              </a:rPr>
              <a:t>ברך </a:t>
            </a:r>
            <a:r>
              <a:rPr lang="he-IL" dirty="0" err="1">
                <a:latin typeface="SBL BibLit" panose="02000000000000000000" pitchFamily="2" charset="-79"/>
                <a:ea typeface="SBL BibLit" panose="02000000000000000000" pitchFamily="2" charset="-79"/>
                <a:cs typeface="SBL BibLit" panose="02000000000000000000" pitchFamily="2" charset="-79"/>
              </a:rPr>
              <a:t>אריהו</a:t>
            </a:r>
            <a:r>
              <a:rPr lang="he-IL" dirty="0">
                <a:latin typeface="SBL BibLit" panose="02000000000000000000" pitchFamily="2" charset="-79"/>
                <a:ea typeface="SBL BibLit" panose="02000000000000000000" pitchFamily="2" charset="-79"/>
                <a:cs typeface="SBL BibLit" panose="02000000000000000000" pitchFamily="2" charset="-79"/>
              </a:rPr>
              <a:t> ביהוה</a:t>
            </a:r>
            <a:r>
              <a:rPr lang="en-US" baseline="0" dirty="0"/>
              <a:t>). This inscription was photographed at the Israel Museum. The next slide includes labels for the words of the second line.</a:t>
            </a:r>
            <a:endParaRPr lang="en-US" dirty="0"/>
          </a:p>
          <a:p>
            <a:endParaRPr lang="en-US" dirty="0"/>
          </a:p>
          <a:p>
            <a:r>
              <a:rPr lang="en-US" dirty="0"/>
              <a:t>ku0607231009050</a:t>
            </a:r>
          </a:p>
        </p:txBody>
      </p:sp>
      <p:sp>
        <p:nvSpPr>
          <p:cNvPr id="4" name="Slide Number Placeholder 3"/>
          <p:cNvSpPr>
            <a:spLocks noGrp="1"/>
          </p:cNvSpPr>
          <p:nvPr>
            <p:ph type="sldNum" sz="quarter" idx="5"/>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298781939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tomb inscription from the 8th century BC invokes the blessing of Yahweh upon the deceased,</a:t>
            </a:r>
            <a:r>
              <a:rPr lang="en-US" baseline="0" dirty="0"/>
              <a:t> a man named Uriah. The inscription is accompanied by a depiction of a hand reaching down, as if for provision or blessing. The first line of the inscription reads, “Uriah the wealthy man had it written” (</a:t>
            </a:r>
            <a:r>
              <a:rPr lang="he-IL" dirty="0" err="1">
                <a:latin typeface="SBL BibLit" panose="02000000000000000000" pitchFamily="2" charset="-79"/>
                <a:ea typeface="SBL BibLit" panose="02000000000000000000" pitchFamily="2" charset="-79"/>
                <a:cs typeface="SBL BibLit" panose="02000000000000000000" pitchFamily="2" charset="-79"/>
              </a:rPr>
              <a:t>אריהו</a:t>
            </a:r>
            <a:r>
              <a:rPr lang="he-IL" dirty="0">
                <a:latin typeface="SBL BibLit" panose="02000000000000000000" pitchFamily="2" charset="-79"/>
                <a:ea typeface="SBL BibLit" panose="02000000000000000000" pitchFamily="2" charset="-79"/>
                <a:cs typeface="SBL BibLit" panose="02000000000000000000" pitchFamily="2" charset="-79"/>
              </a:rPr>
              <a:t> </a:t>
            </a:r>
            <a:r>
              <a:rPr lang="he-IL" dirty="0" err="1">
                <a:latin typeface="SBL BibLit" panose="02000000000000000000" pitchFamily="2" charset="-79"/>
                <a:ea typeface="SBL BibLit" panose="02000000000000000000" pitchFamily="2" charset="-79"/>
                <a:cs typeface="SBL BibLit" panose="02000000000000000000" pitchFamily="2" charset="-79"/>
              </a:rPr>
              <a:t>הדשר</a:t>
            </a:r>
            <a:r>
              <a:rPr lang="he-IL" dirty="0">
                <a:latin typeface="SBL BibLit" panose="02000000000000000000" pitchFamily="2" charset="-79"/>
                <a:ea typeface="SBL BibLit" panose="02000000000000000000" pitchFamily="2" charset="-79"/>
                <a:cs typeface="SBL BibLit" panose="02000000000000000000" pitchFamily="2" charset="-79"/>
              </a:rPr>
              <a:t> כתבה</a:t>
            </a:r>
            <a:r>
              <a:rPr lang="en-US" baseline="0" dirty="0"/>
              <a:t>). The second line reads, “Blessed be Uriah by Yahweh” (</a:t>
            </a:r>
            <a:r>
              <a:rPr lang="he-IL" dirty="0">
                <a:latin typeface="SBL BibLit" panose="02000000000000000000" pitchFamily="2" charset="-79"/>
                <a:ea typeface="SBL BibLit" panose="02000000000000000000" pitchFamily="2" charset="-79"/>
                <a:cs typeface="SBL BibLit" panose="02000000000000000000" pitchFamily="2" charset="-79"/>
              </a:rPr>
              <a:t>ברך </a:t>
            </a:r>
            <a:r>
              <a:rPr lang="he-IL" dirty="0" err="1">
                <a:latin typeface="SBL BibLit" panose="02000000000000000000" pitchFamily="2" charset="-79"/>
                <a:ea typeface="SBL BibLit" panose="02000000000000000000" pitchFamily="2" charset="-79"/>
                <a:cs typeface="SBL BibLit" panose="02000000000000000000" pitchFamily="2" charset="-79"/>
              </a:rPr>
              <a:t>אריהו</a:t>
            </a:r>
            <a:r>
              <a:rPr lang="he-IL" dirty="0">
                <a:latin typeface="SBL BibLit" panose="02000000000000000000" pitchFamily="2" charset="-79"/>
                <a:ea typeface="SBL BibLit" panose="02000000000000000000" pitchFamily="2" charset="-79"/>
                <a:cs typeface="SBL BibLit" panose="02000000000000000000" pitchFamily="2" charset="-79"/>
              </a:rPr>
              <a:t> ביהוה</a:t>
            </a:r>
            <a:r>
              <a:rPr lang="en-US" baseline="0" dirty="0"/>
              <a:t>). In the second line, the red word to the far right is the verb “blessed” (</a:t>
            </a:r>
            <a:r>
              <a:rPr lang="en-US" i="1" baseline="0" dirty="0" err="1"/>
              <a:t>barak</a:t>
            </a:r>
            <a:r>
              <a:rPr lang="en-US" baseline="0" dirty="0"/>
              <a:t>, </a:t>
            </a:r>
            <a:r>
              <a:rPr lang="he-IL" dirty="0">
                <a:latin typeface="SBL BibLit" panose="02000000000000000000" pitchFamily="2" charset="-79"/>
                <a:ea typeface="SBL BibLit" panose="02000000000000000000" pitchFamily="2" charset="-79"/>
                <a:cs typeface="SBL BibLit" panose="02000000000000000000" pitchFamily="2" charset="-79"/>
              </a:rPr>
              <a:t>ברך</a:t>
            </a:r>
            <a:r>
              <a:rPr lang="en-US" baseline="0" dirty="0"/>
              <a:t>), the black word in the center is the personal name Uriah (</a:t>
            </a:r>
            <a:r>
              <a:rPr lang="en-US" i="1" baseline="0" dirty="0" err="1"/>
              <a:t>Uryahu</a:t>
            </a:r>
            <a:r>
              <a:rPr lang="en-US" baseline="0" dirty="0"/>
              <a:t>, </a:t>
            </a:r>
            <a:r>
              <a:rPr lang="he-IL" dirty="0">
                <a:latin typeface="SBL BibLit" panose="02000000000000000000" pitchFamily="2" charset="-79"/>
                <a:ea typeface="SBL BibLit" panose="02000000000000000000" pitchFamily="2" charset="-79"/>
                <a:cs typeface="SBL BibLit" panose="02000000000000000000" pitchFamily="2" charset="-79"/>
              </a:rPr>
              <a:t>אריהו</a:t>
            </a:r>
            <a:r>
              <a:rPr lang="en-US" baseline="0" dirty="0"/>
              <a:t>), and the word in red to the left is the preposition and noun “by Yahweh” (</a:t>
            </a:r>
            <a:r>
              <a:rPr lang="en-US" i="1" baseline="0" dirty="0" err="1"/>
              <a:t>beyahweh</a:t>
            </a:r>
            <a:r>
              <a:rPr lang="en-US" baseline="0" dirty="0"/>
              <a:t>, </a:t>
            </a:r>
            <a:r>
              <a:rPr lang="he-IL" dirty="0">
                <a:latin typeface="SBL BibLit" panose="02000000000000000000" pitchFamily="2" charset="-79"/>
                <a:ea typeface="SBL BibLit" panose="02000000000000000000" pitchFamily="2" charset="-79"/>
                <a:cs typeface="SBL BibLit" panose="02000000000000000000" pitchFamily="2" charset="-79"/>
              </a:rPr>
              <a:t>ביהוה</a:t>
            </a:r>
            <a:r>
              <a:rPr lang="en-US" baseline="0" dirty="0"/>
              <a:t>). This inscription was photographed at the Israel Museum. An editable version is included behind this graphic for those who may wish to change it.</a:t>
            </a:r>
            <a:endParaRPr lang="en-US" dirty="0"/>
          </a:p>
          <a:p>
            <a:endParaRPr lang="en-US" dirty="0"/>
          </a:p>
          <a:p>
            <a:r>
              <a:rPr lang="en-US" dirty="0"/>
              <a:t>ku0607231009050</a:t>
            </a:r>
          </a:p>
        </p:txBody>
      </p:sp>
      <p:sp>
        <p:nvSpPr>
          <p:cNvPr id="4" name="Slide Number Placeholder 3"/>
          <p:cNvSpPr>
            <a:spLocks noGrp="1"/>
          </p:cNvSpPr>
          <p:nvPr>
            <p:ph type="sldNum" sz="quarter" idx="5"/>
          </p:nvPr>
        </p:nvSpPr>
        <p:spPr/>
        <p:txBody>
          <a:bodyPr/>
          <a:lstStyle/>
          <a:p>
            <a:fld id="{4E4946A3-FD68-4E77-9DEF-1E7536A4AD96}" type="slidenum">
              <a:rPr lang="en-US" smtClean="0"/>
              <a:t>126</a:t>
            </a:fld>
            <a:endParaRPr lang="en-US"/>
          </a:p>
        </p:txBody>
      </p:sp>
    </p:spTree>
    <p:extLst>
      <p:ext uri="{BB962C8B-B14F-4D97-AF65-F5344CB8AC3E}">
        <p14:creationId xmlns:p14="http://schemas.microsoft.com/office/powerpoint/2010/main" val="28589801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relief shows various stages of a banquet.</a:t>
            </a:r>
            <a:r>
              <a:rPr lang="en-US" baseline="0" dirty="0"/>
              <a:t> A pile of food is set before </a:t>
            </a:r>
            <a:r>
              <a:rPr lang="en-US" dirty="0"/>
              <a:t>the three ladies on the center right. Note also the perfume cones on the heads of the women. This</a:t>
            </a:r>
            <a:r>
              <a:rPr lang="en-US" baseline="0" dirty="0"/>
              <a:t> relief comes from the reign of Amenhotep III. It was photographed at the </a:t>
            </a:r>
            <a:r>
              <a:rPr lang="en-US" dirty="0"/>
              <a:t>Boston Museum of Fine</a:t>
            </a:r>
            <a:r>
              <a:rPr lang="en-US" baseline="0" dirty="0"/>
              <a:t> 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adr1711202744</a:t>
            </a:r>
          </a:p>
        </p:txBody>
      </p:sp>
      <p:sp>
        <p:nvSpPr>
          <p:cNvPr id="4" name="Slide Number Placeholder 3"/>
          <p:cNvSpPr>
            <a:spLocks noGrp="1"/>
          </p:cNvSpPr>
          <p:nvPr>
            <p:ph type="sldNum" sz="quarter" idx="10"/>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27019847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mn-lt"/>
              </a:rPr>
              <a:t>This relief comes from the north palace at Nineveh. It was photographed at the Getty Villa in southern California while on loan from the British Museum.</a:t>
            </a:r>
            <a:endParaRPr lang="en-US" dirty="0"/>
          </a:p>
          <a:p>
            <a:endParaRPr lang="en-US" dirty="0">
              <a:solidFill>
                <a:srgbClr val="000000"/>
              </a:solidFill>
              <a:latin typeface="+mn-lt"/>
            </a:endParaRPr>
          </a:p>
          <a:p>
            <a:r>
              <a:rPr lang="en-US" dirty="0"/>
              <a:t>tb100919345</a:t>
            </a:r>
          </a:p>
        </p:txBody>
      </p:sp>
      <p:sp>
        <p:nvSpPr>
          <p:cNvPr id="4" name="Slide Number Placeholder 3"/>
          <p:cNvSpPr>
            <a:spLocks noGrp="1"/>
          </p:cNvSpPr>
          <p:nvPr>
            <p:ph type="sldNum" sz="quarter" idx="10"/>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26646976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verse mentions not only the ability to enjoy food as desired but also the ability to have other forms of enjoyment. This model was photographed at the Egyptian Museum in Cairo.</a:t>
            </a:r>
          </a:p>
          <a:p>
            <a:endParaRPr lang="en-US" dirty="0"/>
          </a:p>
          <a:p>
            <a:r>
              <a:rPr lang="en-US" dirty="0"/>
              <a:t>adr1603195091c</a:t>
            </a:r>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4257717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silver </a:t>
            </a:r>
            <a:r>
              <a:rPr lang="en-US" i="1" dirty="0"/>
              <a:t>rhyton</a:t>
            </a:r>
            <a:r>
              <a:rPr lang="en-US" dirty="0"/>
              <a:t> is decorated with a winged griffin and plant motifs. As luxurious as such a silver vessel as this may appear, 1 Kings 10:21 says, “</a:t>
            </a:r>
            <a:r>
              <a:rPr lang="en-US" altLang="ja-JP" b="0" i="0" u="none" strike="noStrike" baseline="0" dirty="0"/>
              <a:t>And all king Solomon's drinking vessels were of gold, and all the vessels of the house of the forest of Lebanon were of pure gold: none were of silver; it was nothing accounted of in the days of Solomon” (ASV). This photograph was taken at the </a:t>
            </a:r>
            <a:r>
              <a:rPr lang="en-US" dirty="0"/>
              <a:t>British Museum.</a:t>
            </a:r>
          </a:p>
          <a:p>
            <a:endParaRPr lang="en-US" dirty="0"/>
          </a:p>
          <a:p>
            <a:r>
              <a:rPr lang="en-US" dirty="0"/>
              <a:t>tb0929196906</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402886188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illustration comes from Charles Foster, </a:t>
            </a:r>
            <a:r>
              <a:rPr lang="en-US" i="1" dirty="0"/>
              <a:t>Bible Pictures and What They Teach Us</a:t>
            </a:r>
            <a:r>
              <a:rPr lang="en-US" dirty="0"/>
              <a:t> (1886, 1914).</a:t>
            </a:r>
          </a:p>
          <a:p>
            <a:endParaRPr lang="en-US" dirty="0"/>
          </a:p>
          <a:p>
            <a:r>
              <a:rPr lang="en-US" dirty="0"/>
              <a:t>fbp120b</a:t>
            </a:r>
          </a:p>
        </p:txBody>
      </p:sp>
      <p:sp>
        <p:nvSpPr>
          <p:cNvPr id="4" name="Slide Number Placeholder 3"/>
          <p:cNvSpPr>
            <a:spLocks noGrp="1"/>
          </p:cNvSpPr>
          <p:nvPr>
            <p:ph type="sldNum" sz="quarter" idx="10"/>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4076661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reward of “joy” (Heb. </a:t>
            </a:r>
            <a:r>
              <a:rPr lang="en-US" i="1" dirty="0" err="1"/>
              <a:t>sim</a:t>
            </a:r>
            <a:r>
              <a:rPr lang="en-US" i="1" dirty="0" err="1">
                <a:latin typeface="Calibri" panose="020F0502020204030204" pitchFamily="34" charset="0"/>
                <a:ea typeface="Calibri" panose="020F0502020204030204" pitchFamily="34" charset="0"/>
                <a:cs typeface="Calibri" panose="020F0502020204030204" pitchFamily="34" charset="0"/>
              </a:rPr>
              <a:t>ḥah</a:t>
            </a:r>
            <a:r>
              <a:rPr lang="en-US" dirty="0"/>
              <a:t>, </a:t>
            </a:r>
            <a:r>
              <a:rPr lang="he-IL" b="0" i="0" u="none" strike="noStrike" baseline="0" dirty="0">
                <a:latin typeface="SBL Hebrew" panose="02000000000000000000" pitchFamily="2" charset="-79"/>
                <a:cs typeface="SBL Hebrew" panose="02000000000000000000" pitchFamily="2" charset="-79"/>
              </a:rPr>
              <a:t>שִׂמְחָה</a:t>
            </a:r>
            <a:r>
              <a:rPr lang="en-US" dirty="0"/>
              <a:t>) is illustrated here by a smiling woman</a:t>
            </a:r>
            <a:r>
              <a:rPr lang="en-US" baseline="0" dirty="0"/>
              <a:t>. Smiles are rare in artistic representations prior to the Greco-Roman period, but this wooden bust appears to be an exception. The eyebrows and eyes of this wooden head, which once functioned as a stopper for a canopic jar, were originally inlaid.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image comes from the Brooklyn Museum, </a:t>
            </a:r>
            <a:r>
              <a:rPr lang="en-US" b="0" i="0" dirty="0">
                <a:solidFill>
                  <a:srgbClr val="333333"/>
                </a:solidFill>
                <a:effectLst/>
              </a:rPr>
              <a:t>Gift of the Ernest Erickson Foundation, Inc., 86.226.35, Creative Commons-BY. Source:</a:t>
            </a:r>
            <a:r>
              <a:rPr lang="en-US" dirty="0"/>
              <a:t> https://www.brooklynmuseum.org/opencollection/objects/4252.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bmny4252</a:t>
            </a:r>
          </a:p>
        </p:txBody>
      </p:sp>
      <p:sp>
        <p:nvSpPr>
          <p:cNvPr id="4" name="Slide Number Placeholder 3"/>
          <p:cNvSpPr>
            <a:spLocks noGrp="1"/>
          </p:cNvSpPr>
          <p:nvPr>
            <p:ph type="sldNum" sz="quarter" idx="10"/>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378145560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similar vein, Ecclesiastes 9:9 recommends that the hearer “enjoy life with the woman you love,” describing this as God’s reward. This relief depicts the Egyptian king Akhenaten and his primary queen Nefertiti in a tender, loving pose. It may be noted that Nefertiti holds lotus flowers in her left hand. </a:t>
            </a:r>
          </a:p>
          <a:p>
            <a:endParaRPr lang="en-US" dirty="0"/>
          </a:p>
          <a:p>
            <a:r>
              <a:rPr lang="en-US" dirty="0"/>
              <a:t>This relief was photographed at the Egyptian Museum in Berlin. </a:t>
            </a:r>
            <a:r>
              <a:rPr lang="en-US" kern="100" dirty="0">
                <a:effectLst/>
                <a:ea typeface="Calibri" panose="020F0502020204030204" pitchFamily="34" charset="0"/>
              </a:rPr>
              <a:t>This image comes from Gary Todd and is licensed under CC0, via Wikimedia Commons: https://commons.wikimedia.org/wiki/File:Amarna_Period_Carved_Limestone_Relief_of_(probably)_Pharaoh_Akhnaton_%26_Wife_Nefertiti,_New_Kingdom,_18th_Dynasty,_c._1340_BC_(28465728740).jpg.</a:t>
            </a:r>
          </a:p>
          <a:p>
            <a:endParaRPr lang="en-US" kern="100" dirty="0">
              <a:effectLst/>
            </a:endParaRPr>
          </a:p>
          <a:p>
            <a:r>
              <a:rPr lang="en-US" kern="100" dirty="0">
                <a:effectLst/>
                <a:ea typeface="Calibri" panose="020F0502020204030204" pitchFamily="34" charset="0"/>
              </a:rPr>
              <a:t>wiki08031619525184335c</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16276911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FB13A-BA77-8408-CE7D-B593ED66B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3113-A8BD-AE30-8738-991D05435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FADDA5-71C6-34BF-8A6B-6FA50CBF89F1}"/>
              </a:ext>
            </a:extLst>
          </p:cNvPr>
          <p:cNvSpPr>
            <a:spLocks noGrp="1"/>
          </p:cNvSpPr>
          <p:nvPr>
            <p:ph type="body" idx="1"/>
          </p:nvPr>
        </p:nvSpPr>
        <p:spPr/>
        <p:txBody>
          <a:bodyPr/>
          <a:lstStyle/>
          <a:p>
            <a:r>
              <a:rPr lang="en-US" dirty="0"/>
              <a:t>This American Colony photograph was taken between 1898 and 1946. The next slide includes a colorized version of this photo.</a:t>
            </a:r>
          </a:p>
          <a:p>
            <a:endParaRPr lang="en-US" dirty="0"/>
          </a:p>
          <a:p>
            <a:r>
              <a:rPr lang="en-US" dirty="0"/>
              <a:t>mat06020</a:t>
            </a:r>
          </a:p>
        </p:txBody>
      </p:sp>
      <p:sp>
        <p:nvSpPr>
          <p:cNvPr id="4" name="Slide Number Placeholder 3">
            <a:extLst>
              <a:ext uri="{FF2B5EF4-FFF2-40B4-BE49-F238E27FC236}">
                <a16:creationId xmlns:a16="http://schemas.microsoft.com/office/drawing/2014/main" id="{0D6828AE-05ED-91D0-E2DD-E07E942C3F2B}"/>
              </a:ext>
            </a:extLst>
          </p:cNvPr>
          <p:cNvSpPr>
            <a:spLocks noGrp="1"/>
          </p:cNvSpPr>
          <p:nvPr>
            <p:ph type="sldNum" sz="quarter" idx="10"/>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309692557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0B5D5-D686-8C60-93E3-F2487ACF8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EA237-8840-A525-05EF-91DB87208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E8F919-C38D-3DCB-DE41-BE6439F25924}"/>
              </a:ext>
            </a:extLst>
          </p:cNvPr>
          <p:cNvSpPr>
            <a:spLocks noGrp="1"/>
          </p:cNvSpPr>
          <p:nvPr>
            <p:ph type="body" idx="1"/>
          </p:nvPr>
        </p:nvSpPr>
        <p:spPr/>
        <p:txBody>
          <a:bodyPr/>
          <a:lstStyle/>
          <a:p>
            <a:r>
              <a:rPr lang="en-US" dirty="0"/>
              <a:t>This American Colony photograph was taken between 1898 and 1946. Generative AI was used to colorize this photo.</a:t>
            </a:r>
          </a:p>
          <a:p>
            <a:endParaRPr lang="en-US" dirty="0"/>
          </a:p>
          <a:p>
            <a:r>
              <a:rPr lang="en-US" dirty="0"/>
              <a:t>mat06020col</a:t>
            </a:r>
          </a:p>
        </p:txBody>
      </p:sp>
      <p:sp>
        <p:nvSpPr>
          <p:cNvPr id="4" name="Slide Number Placeholder 3">
            <a:extLst>
              <a:ext uri="{FF2B5EF4-FFF2-40B4-BE49-F238E27FC236}">
                <a16:creationId xmlns:a16="http://schemas.microsoft.com/office/drawing/2014/main" id="{A6CE3DB0-5095-768E-70AE-CB5AE7EA7889}"/>
              </a:ext>
            </a:extLst>
          </p:cNvPr>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27258057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American Colony photograph was taken between 1934 and 1939.</a:t>
            </a:r>
            <a:endParaRPr lang="en-US" dirty="0"/>
          </a:p>
          <a:p>
            <a:endParaRPr lang="en-US" dirty="0"/>
          </a:p>
          <a:p>
            <a:r>
              <a:rPr lang="en-US" dirty="0"/>
              <a:t>mat04166c</a:t>
            </a:r>
          </a:p>
        </p:txBody>
      </p:sp>
      <p:sp>
        <p:nvSpPr>
          <p:cNvPr id="4" name="Slide Number Placeholder 3"/>
          <p:cNvSpPr>
            <a:spLocks noGrp="1"/>
          </p:cNvSpPr>
          <p:nvPr>
            <p:ph type="sldNum" sz="quarter" idx="10"/>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327003229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tripartite pillared building at Hazor is thought to have been a storage building. Such buildings have been excavated at Beersheba, Hazor, and Megiddo, and appear to date to the time of Solomon. Suggestions concerning their purpose vary, but common views are that they were stables or storehouses. Whether stables or storehouses, they were places for keeping wealth. The following two slides show tripartite pillar buildings in Beersheba and Megiddo.</a:t>
            </a:r>
          </a:p>
          <a:p>
            <a:endParaRPr lang="en-US" dirty="0"/>
          </a:p>
          <a:p>
            <a:r>
              <a:rPr lang="en-US" dirty="0"/>
              <a:t>tb011500043</a:t>
            </a:r>
          </a:p>
        </p:txBody>
      </p:sp>
      <p:sp>
        <p:nvSpPr>
          <p:cNvPr id="4" name="Slide Number Placeholder 3"/>
          <p:cNvSpPr>
            <a:spLocks noGrp="1"/>
          </p:cNvSpPr>
          <p:nvPr>
            <p:ph type="sldNum" sz="quarter" idx="10"/>
          </p:nvPr>
        </p:nvSpPr>
        <p:spPr/>
        <p:txBody>
          <a:bodyPr/>
          <a:lstStyle/>
          <a:p>
            <a:fld id="{4E4946A3-FD68-4E77-9DEF-1E7536A4AD96}" type="slidenum">
              <a:rPr lang="en-US" smtClean="0"/>
              <a:t>136</a:t>
            </a:fld>
            <a:endParaRPr lang="en-US"/>
          </a:p>
        </p:txBody>
      </p:sp>
    </p:spTree>
    <p:extLst>
      <p:ext uri="{BB962C8B-B14F-4D97-AF65-F5344CB8AC3E}">
        <p14:creationId xmlns:p14="http://schemas.microsoft.com/office/powerpoint/2010/main" val="206679230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tripartite pillared building in Beersheba has been identified as a storehouse or a stable.</a:t>
            </a:r>
          </a:p>
          <a:p>
            <a:endParaRPr lang="en-US" dirty="0"/>
          </a:p>
          <a:p>
            <a:r>
              <a:rPr lang="en-US" dirty="0"/>
              <a:t>tb122304352</a:t>
            </a:r>
          </a:p>
        </p:txBody>
      </p:sp>
      <p:sp>
        <p:nvSpPr>
          <p:cNvPr id="4" name="Slide Number Placeholder 3"/>
          <p:cNvSpPr>
            <a:spLocks noGrp="1"/>
          </p:cNvSpPr>
          <p:nvPr>
            <p:ph type="sldNum" sz="quarter" idx="10"/>
          </p:nvPr>
        </p:nvSpPr>
        <p:spPr/>
        <p:txBody>
          <a:bodyPr/>
          <a:lstStyle/>
          <a:p>
            <a:fld id="{4E4946A3-FD68-4E77-9DEF-1E7536A4AD96}" type="slidenum">
              <a:rPr lang="en-US" smtClean="0"/>
              <a:t>137</a:t>
            </a:fld>
            <a:endParaRPr lang="en-US"/>
          </a:p>
        </p:txBody>
      </p:sp>
    </p:spTree>
    <p:extLst>
      <p:ext uri="{BB962C8B-B14F-4D97-AF65-F5344CB8AC3E}">
        <p14:creationId xmlns:p14="http://schemas.microsoft.com/office/powerpoint/2010/main" val="12000897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reconstructed tripartite pillared building in Megiddo has been understood to be either a storehouse or a stable.</a:t>
            </a:r>
          </a:p>
          <a:p>
            <a:endParaRPr lang="en-US" dirty="0"/>
          </a:p>
          <a:p>
            <a:r>
              <a:rPr lang="en-US" dirty="0"/>
              <a:t>tb011106363</a:t>
            </a:r>
          </a:p>
        </p:txBody>
      </p:sp>
      <p:sp>
        <p:nvSpPr>
          <p:cNvPr id="4" name="Slide Number Placeholder 3"/>
          <p:cNvSpPr>
            <a:spLocks noGrp="1"/>
          </p:cNvSpPr>
          <p:nvPr>
            <p:ph type="sldNum" sz="quarter" idx="10"/>
          </p:nvPr>
        </p:nvSpPr>
        <p:spPr/>
        <p:txBody>
          <a:bodyPr/>
          <a:lstStyle/>
          <a:p>
            <a:fld id="{4E4946A3-FD68-4E77-9DEF-1E7536A4AD96}" type="slidenum">
              <a:rPr lang="en-US" smtClean="0"/>
              <a:t>138</a:t>
            </a:fld>
            <a:endParaRPr lang="en-US"/>
          </a:p>
        </p:txBody>
      </p:sp>
    </p:spTree>
    <p:extLst>
      <p:ext uri="{BB962C8B-B14F-4D97-AF65-F5344CB8AC3E}">
        <p14:creationId xmlns:p14="http://schemas.microsoft.com/office/powerpoint/2010/main" val="45173736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The idea of gathering and collecting things that are precious is illustrated here by a hoard of silver and jewelry. The pieces of silver are random shapes and sizes, which appears to have been the form in which silver usually changed hands at this time. Such pieces could more easily be weighed out or even cut up if the right weights were not at hand. The beads that appear with this silver hoard, made of semi-precious stones, also had monetary value. </a:t>
            </a:r>
            <a:r>
              <a:rPr lang="en-US" sz="1200" dirty="0"/>
              <a:t>This display was photographed at the Israel Museum.</a:t>
            </a:r>
          </a:p>
          <a:p>
            <a:endParaRPr lang="en-US" sz="1200" dirty="0"/>
          </a:p>
          <a:p>
            <a:r>
              <a:rPr lang="en-US" sz="1200" dirty="0"/>
              <a:t>tb032014405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139</a:t>
            </a:fld>
            <a:endParaRPr lang="en-US"/>
          </a:p>
        </p:txBody>
      </p:sp>
    </p:spTree>
    <p:extLst>
      <p:ext uri="{BB962C8B-B14F-4D97-AF65-F5344CB8AC3E}">
        <p14:creationId xmlns:p14="http://schemas.microsoft.com/office/powerpoint/2010/main" val="1034148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tb100806734</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199656966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three jars full of randomly shaped pieces of silver, often</a:t>
            </a:r>
            <a:r>
              <a:rPr lang="en-US" baseline="0" dirty="0"/>
              <a:t> referred to as hacksilver, combine to form a rather large hoard. This display was photographed at the </a:t>
            </a:r>
            <a:r>
              <a:rPr lang="en-US" dirty="0"/>
              <a:t>Hecht Museum at the University of Haifa.</a:t>
            </a:r>
          </a:p>
          <a:p>
            <a:endParaRPr lang="en-US" dirty="0"/>
          </a:p>
          <a:p>
            <a:r>
              <a:rPr lang="en-US" dirty="0"/>
              <a:t>cm17062709822c</a:t>
            </a:r>
          </a:p>
        </p:txBody>
      </p:sp>
      <p:sp>
        <p:nvSpPr>
          <p:cNvPr id="4" name="Slide Number Placeholder 3"/>
          <p:cNvSpPr>
            <a:spLocks noGrp="1"/>
          </p:cNvSpPr>
          <p:nvPr>
            <p:ph type="sldNum" sz="quarter" idx="10"/>
          </p:nvPr>
        </p:nvSpPr>
        <p:spPr/>
        <p:txBody>
          <a:bodyPr/>
          <a:lstStyle/>
          <a:p>
            <a:fld id="{4E4946A3-FD68-4E77-9DEF-1E7536A4AD96}" type="slidenum">
              <a:rPr lang="en-US" smtClean="0"/>
              <a:t>140</a:t>
            </a:fld>
            <a:endParaRPr lang="en-US"/>
          </a:p>
        </p:txBody>
      </p:sp>
    </p:spTree>
    <p:extLst>
      <p:ext uri="{BB962C8B-B14F-4D97-AF65-F5344CB8AC3E}">
        <p14:creationId xmlns:p14="http://schemas.microsoft.com/office/powerpoint/2010/main" val="249321327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Dust devils are ephemeral, empty and without concreteness. They have no real substance, are short-lived, and bring no profit. This dust devil was photographed in the Negev of southern Israel.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Calibri" panose="020F0502020204030204" pitchFamily="34" charset="0"/>
              </a:rPr>
              <a:t>This image comes from </a:t>
            </a:r>
            <a:r>
              <a:rPr lang="he-IL" kern="100" dirty="0">
                <a:effectLst/>
                <a:ea typeface="Calibri" panose="020F0502020204030204" pitchFamily="34" charset="0"/>
                <a:cs typeface="Times New Roman" panose="02020603050405020304" pitchFamily="18" charset="0"/>
              </a:rPr>
              <a:t>צחי מירלה</a:t>
            </a:r>
            <a:r>
              <a:rPr lang="en-US" kern="100" dirty="0">
                <a:effectLst/>
                <a:ea typeface="Calibri" panose="020F0502020204030204" pitchFamily="34" charset="0"/>
              </a:rPr>
              <a:t> and is licensed under CC BY 2.5, via Wikimedia Commons: https://commons.wikimedia.org/wiki/File:PikiWiki_Israel_30722_Geography_of_Israel.jpg. </a:t>
            </a:r>
            <a:r>
              <a:rPr lang="en-US" b="0" dirty="0"/>
              <a:t>This image has been enhanced using generative AI; the original photo is available behind this image.</a:t>
            </a:r>
          </a:p>
          <a:p>
            <a:endParaRPr lang="en-US" b="0" kern="100" dirty="0">
              <a:effectLst/>
            </a:endParaRPr>
          </a:p>
          <a:p>
            <a:r>
              <a:rPr lang="en-US" kern="100" dirty="0">
                <a:effectLst/>
                <a:ea typeface="Calibri" panose="020F0502020204030204" pitchFamily="34" charset="0"/>
              </a:rPr>
              <a:t>wiki2013130181661282</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100468099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Ecclesiastes 2 presentation from the Photo Companion to the Bible. To purchase the full volume, visit https://www.bibleplaces.com/ecclesiastes/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Chris McKinny, Kai Akagi,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Ecclesiastes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endParaRPr lang="en-US" sz="1100" dirty="0"/>
          </a:p>
          <a:p>
            <a:endParaRPr lang="en-US" sz="1100" dirty="0"/>
          </a:p>
        </p:txBody>
      </p:sp>
      <p:sp>
        <p:nvSpPr>
          <p:cNvPr id="4" name="Slide Number Placeholder 3"/>
          <p:cNvSpPr>
            <a:spLocks noGrp="1"/>
          </p:cNvSpPr>
          <p:nvPr>
            <p:ph type="sldNum" sz="quarter" idx="10"/>
          </p:nvPr>
        </p:nvSpPr>
        <p:spPr/>
        <p:txBody>
          <a:bodyPr/>
          <a:lstStyle/>
          <a:p>
            <a:fld id="{4E4946A3-FD68-4E77-9DEF-1E7536A4AD96}" type="slidenum">
              <a:rPr lang="en-US" smtClean="0"/>
              <a:t>142</a:t>
            </a:fld>
            <a:endParaRPr lang="en-US"/>
          </a:p>
        </p:txBody>
      </p:sp>
    </p:spTree>
    <p:extLst>
      <p:ext uri="{BB962C8B-B14F-4D97-AF65-F5344CB8AC3E}">
        <p14:creationId xmlns:p14="http://schemas.microsoft.com/office/powerpoint/2010/main" val="2678545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tb081605418</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2927017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One of the great projects accomplished by Solomon was his expansion of the city of Jerusalem to the north. He roughly doubled the size of the city, using the newly walled area to house the temple of Yahweh and a number of other buildings that comprised the royal compound (1 Kgs 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Solomon’s Palace</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To</a:t>
            </a:r>
            <a:r>
              <a:rPr lang="en-US" b="0" baseline="0" dirty="0"/>
              <a:t> date, there is no archaeological evidence of Solomon’s palace. Most scholars believe that it was located beneath the Temple Mount in close proximity to the first temple, which was built at the high point of the eastern hill.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House of Yahweh</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The first temple built by Solomon was located at the high point of the eastern hill. There is no direct archaeological evidence for the first temple, because it was covered over by the Herodian Temple Mount and several later structures.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Wall of Jerusalem</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Jerusalem’s Iron Age fortifications developed in three main stages. The Jebusite fortifications enclosed the City of David with walls on the eastern/Kidron Valley side (abundant archaeological evidence), the western/Central Valley side (some archaeological evidence), and northern side (no evidence). These were the existing fortifications when David conquered the city (2 Sam 5). In the mid-10th century BC, Solomon expanded the fortifications to enclose the eastern hill and his newly built temple (1 Kgs </a:t>
            </a:r>
            <a:r>
              <a:rPr lang="is-IS" b="0" baseline="0" dirty="0"/>
              <a:t>2:4</a:t>
            </a:r>
            <a:r>
              <a:rPr lang="en-US" b="0" baseline="0" dirty="0"/>
              <a:t>). From the 10th century onward, Jerusalem continued to grow in population to the west on the more prominent Western Hill. During the reign of Hezekiah, this part of Jerusalem was enclosed with a massive wall that connected the temple area and enclosed the entire Western Hill with a wall above the Hinnom Valley (2 Kgs 18:13–19:37; 2 Chr 32:1-23; Isa 36:1–37:38).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This model was photographed at the Bible Lands Museum in Jerusalem.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mjb1904257002</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888939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0F041-F115-90B1-0568-E65C21314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E3EA7-C456-686A-D6B5-ED0E7A8A6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CDDAFE-9C24-80BA-C3C3-1DC736DB9840}"/>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One of the great projects accomplished by Solomon was his expansion of the city of Jerusalem to the north. He roughly doubled the size of the city, using the newly walled area to house the temple of Yahweh and a number of other buildings that comprised the royal compound (1 Kgs 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Solomon’s Palace</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To</a:t>
            </a:r>
            <a:r>
              <a:rPr lang="en-US" b="0" baseline="0" dirty="0"/>
              <a:t> date, there is no archaeological evidence of Solomon’s palace. Most scholars believe that it was located beneath the Temple Mount in close proximity to the first temple, which was built at the high point of the eastern hill.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House of Yahweh</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The first temple built by Solomon was located at the high point of the eastern hill. There is no direct archaeological evidence for the first temple, because it was covered over by the Herodian Temple Mount and several later structures.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Wall of Jerusalem</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Jerusalem’s Iron Age fortifications developed in three main stages. The </a:t>
            </a:r>
            <a:r>
              <a:rPr lang="en-US" b="0" baseline="0" dirty="0" err="1"/>
              <a:t>Jebusite</a:t>
            </a:r>
            <a:r>
              <a:rPr lang="en-US" b="0" baseline="0" dirty="0"/>
              <a:t> fortifications enclosed the City of David with walls on the eastern/</a:t>
            </a:r>
            <a:r>
              <a:rPr lang="en-US" b="0" baseline="0" dirty="0" err="1"/>
              <a:t>Kidron</a:t>
            </a:r>
            <a:r>
              <a:rPr lang="en-US" b="0" baseline="0" dirty="0"/>
              <a:t> Valley side (abundant archaeological evidence), the western/Central Valley side (some archaeological evidence), and northern side (no evidence). These were the existing fortifications when David conquered the city (2 Sam 5). In the mid-10th century BC, Solomon expanded the fortifications to enclose the eastern hill and his newly built temple (1 Kgs </a:t>
            </a:r>
            <a:r>
              <a:rPr lang="is-IS" b="0" baseline="0" dirty="0"/>
              <a:t>2:4</a:t>
            </a:r>
            <a:r>
              <a:rPr lang="en-US" b="0" baseline="0" dirty="0"/>
              <a:t>). From the 10th century onward, Jerusalem continued to grow in population to the west on the more prominent Western Hill. During the reign of Hezekiah, this part of Jerusalem was enclosed with a massive wall that connected the temple area and enclosed the entire Western Hill with a wall above the </a:t>
            </a:r>
            <a:r>
              <a:rPr lang="en-US" b="0" baseline="0" dirty="0" err="1"/>
              <a:t>Hinnom</a:t>
            </a:r>
            <a:r>
              <a:rPr lang="en-US" b="0" baseline="0" dirty="0"/>
              <a:t> Valley (2 Kgs 18:13–19:37; 2 </a:t>
            </a:r>
            <a:r>
              <a:rPr lang="en-US" b="0" baseline="0" dirty="0" err="1"/>
              <a:t>Chr</a:t>
            </a:r>
            <a:r>
              <a:rPr lang="en-US" b="0" baseline="0" dirty="0"/>
              <a:t> 32:1-23; Isa 36:1–37:38). The area colored blue represents the city as it existed in the days of David, and the green area represents the expansion of the city under Solomon.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This model was photographed at the Bible Lands Museum in Jerusalem.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mjb1904257002</a:t>
            </a:r>
          </a:p>
        </p:txBody>
      </p:sp>
      <p:sp>
        <p:nvSpPr>
          <p:cNvPr id="4" name="Slide Number Placeholder 3">
            <a:extLst>
              <a:ext uri="{FF2B5EF4-FFF2-40B4-BE49-F238E27FC236}">
                <a16:creationId xmlns:a16="http://schemas.microsoft.com/office/drawing/2014/main" id="{1FE2EF4F-E89C-84AB-021C-9F7B52C8A3F4}"/>
              </a:ext>
            </a:extLst>
          </p:cNvPr>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3338681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Evidence of construction from the time of Solomon has been uncovered in the </a:t>
            </a:r>
            <a:r>
              <a:rPr lang="en-US" dirty="0" err="1"/>
              <a:t>Ophel</a:t>
            </a:r>
            <a:r>
              <a:rPr lang="en-US" dirty="0"/>
              <a:t> Excavations south of the Temple Mount.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tb010703231</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741763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Evidence of construction from the time of Solomon has been uncovered in the </a:t>
            </a:r>
            <a:r>
              <a:rPr lang="en-US" dirty="0" err="1"/>
              <a:t>Ophel</a:t>
            </a:r>
            <a:r>
              <a:rPr lang="en-US" dirty="0"/>
              <a:t> Excavations south of the Temple Mount.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tb010703231</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209925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A9BB5-B0ED-02C0-23D8-923DC97EE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2F6A3-F0CF-83C8-504C-CFDE9C39F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939C5-FDAF-0ACA-BB82-B1CFE2139DB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Kris Udd, Chris McKinny, Kai Akagi,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Ecclesiastes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a:extLst>
              <a:ext uri="{FF2B5EF4-FFF2-40B4-BE49-F238E27FC236}">
                <a16:creationId xmlns:a16="http://schemas.microsoft.com/office/drawing/2014/main" id="{59ED9B26-E15E-8FBC-3E26-229619C409A9}"/>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3991930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summary of some of Solomon’s construction work in Jerusalem appears in 1 Kings 9:15, which credits him with building “the house of Yahweh, and his own house, and the Millo, and the wall of Jerusalem.” The “wall of Jerusalem” refers to the wall that was built around the new extension to the north of the City</a:t>
            </a:r>
            <a:r>
              <a:rPr lang="en-US" baseline="0" dirty="0"/>
              <a:t> of David (Mazar 2011: 149). Excavations on the south side of the Temple Mount have revealed a number of structures from the First Temple period, including a gatehouse, a royal structure, and a length of wall referred to by the excavators as the “Straight Wall.” Beneath a later tower of the Byzantine period, a First Temple tower was also discovered, associated with the gatehouse. The next slide includes labels.</a:t>
            </a:r>
            <a:endParaRPr lang="en-US" dirty="0"/>
          </a:p>
          <a:p>
            <a:endParaRPr lang="en-US" dirty="0"/>
          </a:p>
          <a:p>
            <a:r>
              <a:rPr lang="en-US" b="1" dirty="0"/>
              <a:t>Reference:</a:t>
            </a:r>
          </a:p>
          <a:p>
            <a:r>
              <a:rPr lang="en-US" dirty="0"/>
              <a:t>Mazar, Eilat.</a:t>
            </a:r>
          </a:p>
          <a:p>
            <a:pPr marL="685800" indent="-457200">
              <a:tabLst>
                <a:tab pos="685800" algn="l"/>
              </a:tabLst>
            </a:pPr>
            <a:r>
              <a:rPr lang="en-US" dirty="0"/>
              <a:t>2011	</a:t>
            </a:r>
            <a:r>
              <a:rPr lang="en-US" i="1" dirty="0"/>
              <a:t>Discovering the Solomonic Wall in Jerusalem</a:t>
            </a:r>
            <a:r>
              <a:rPr lang="en-US" dirty="0"/>
              <a:t>. Jerusalem: </a:t>
            </a:r>
            <a:r>
              <a:rPr lang="en-US" dirty="0" err="1"/>
              <a:t>Shoham</a:t>
            </a:r>
            <a:r>
              <a:rPr lang="en-US" dirty="0"/>
              <a:t> Academic Research.</a:t>
            </a:r>
          </a:p>
          <a:p>
            <a:endParaRPr lang="en-US" dirty="0"/>
          </a:p>
          <a:p>
            <a:r>
              <a:rPr lang="en-US" dirty="0"/>
              <a:t>ws020517352</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summary of some of Solomon’s construction work in Jerusalem appears in 1 Kings 9:15, which credits him with building “the house of Yahweh, and his own house, and the Millo, and the wall of Jerusalem.” The “wall of Jerusalem” refers to the wall that was built around the new extension to the north of the City</a:t>
            </a:r>
            <a:r>
              <a:rPr lang="en-US" baseline="0" dirty="0"/>
              <a:t> of David (Mazar 2011: 149). Excavations on the south side of the Temple </a:t>
            </a:r>
            <a:r>
              <a:rPr lang="en-US" dirty="0"/>
              <a:t>M</a:t>
            </a:r>
            <a:r>
              <a:rPr lang="en-US" baseline="0" dirty="0"/>
              <a:t>ount have revealed a number of structures from the First Temple period, including a gatehouse, a royal structure, and a length of wall referred to by the excavators as the “Straight Wall.” Beneath a later tower of the Byzantine period, a First Temple tower was also discovered, associated with the gatehouse.</a:t>
            </a:r>
            <a:endParaRPr lang="en-US" dirty="0"/>
          </a:p>
          <a:p>
            <a:endParaRPr lang="en-US" dirty="0"/>
          </a:p>
          <a:p>
            <a:r>
              <a:rPr lang="en-US" b="1" dirty="0"/>
              <a:t>Reference:</a:t>
            </a:r>
          </a:p>
          <a:p>
            <a:r>
              <a:rPr lang="en-US" dirty="0" err="1"/>
              <a:t>Mazar</a:t>
            </a:r>
            <a:r>
              <a:rPr lang="en-US" dirty="0"/>
              <a:t>, Eilat.</a:t>
            </a:r>
          </a:p>
          <a:p>
            <a:pPr marL="685800" indent="-457200">
              <a:tabLst>
                <a:tab pos="685800" algn="l"/>
              </a:tabLst>
            </a:pPr>
            <a:r>
              <a:rPr lang="en-US" dirty="0"/>
              <a:t>2011	</a:t>
            </a:r>
            <a:r>
              <a:rPr lang="en-US" i="1" dirty="0"/>
              <a:t>Discovering the Solomonic Wall in Jerusalem</a:t>
            </a:r>
            <a:r>
              <a:rPr lang="en-US" dirty="0"/>
              <a:t>. Jerusalem: </a:t>
            </a:r>
            <a:r>
              <a:rPr lang="en-US" dirty="0" err="1"/>
              <a:t>Shoham</a:t>
            </a:r>
            <a:r>
              <a:rPr lang="en-US" dirty="0"/>
              <a:t> Academic Research.</a:t>
            </a:r>
          </a:p>
          <a:p>
            <a:endParaRPr lang="en-US" dirty="0"/>
          </a:p>
          <a:p>
            <a:r>
              <a:rPr lang="en-US" dirty="0"/>
              <a:t>ws020517352</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Only a portion of one face of the “Extra Tower” is visible today, as most is buried underneath the modern street (left). This wall, with its impressive ashlar stones, dates to the Iron Age and is part of the fortifications of Jerusalem. Mazar believes that it is part of the outer gatehouse complex, although probably added in the 8th century BC by Uzziah (Mazar 2011: 119). A Byzantine tower was later built on top of the Extra Tower. The Royal Structure is located to the right of the Extra Tower. The next slide includes labels.</a:t>
            </a:r>
          </a:p>
          <a:p>
            <a:endParaRPr lang="en-US" sz="1200" baseline="0" dirty="0"/>
          </a:p>
          <a:p>
            <a:r>
              <a:rPr lang="en-US" b="1" dirty="0"/>
              <a:t>Reference:</a:t>
            </a:r>
          </a:p>
          <a:p>
            <a:r>
              <a:rPr lang="en-US" dirty="0" err="1"/>
              <a:t>Mazar</a:t>
            </a:r>
            <a:r>
              <a:rPr lang="en-US" dirty="0"/>
              <a:t>, Eilat.</a:t>
            </a:r>
          </a:p>
          <a:p>
            <a:pPr marL="685800" indent="-457200">
              <a:tabLst>
                <a:tab pos="685800" algn="l"/>
              </a:tabLst>
            </a:pPr>
            <a:r>
              <a:rPr lang="en-US" dirty="0"/>
              <a:t>2011	</a:t>
            </a:r>
            <a:r>
              <a:rPr lang="en-US" i="1" dirty="0"/>
              <a:t>Discovering the Solomonic Wall in Jerusalem</a:t>
            </a:r>
            <a:r>
              <a:rPr lang="en-US" dirty="0"/>
              <a:t>. Jerusalem: </a:t>
            </a:r>
            <a:r>
              <a:rPr lang="en-US" dirty="0" err="1"/>
              <a:t>Shoham</a:t>
            </a:r>
            <a:r>
              <a:rPr lang="en-US" dirty="0"/>
              <a:t> Academic Research.</a:t>
            </a:r>
          </a:p>
          <a:p>
            <a:endParaRPr lang="en-US" sz="1200" baseline="0" dirty="0"/>
          </a:p>
          <a:p>
            <a:r>
              <a:rPr lang="en-US" sz="1200" baseline="0" dirty="0"/>
              <a:t>tb010112136</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Only a portion of one face of the “Extra Tower” is visible today, as most is buried underneath the modern street (left). This wall, with its impressive ashlar stones, dates to the Iron Age and is part of the fortifications of Jerusalem. Mazar believes that it is part of the outer gatehouse complex, although probably added in the 8th century BC by Uzziah (Mazar 2011: 119). A Byzantine tower was later built on top of the Extra Tower. The Royal Structure is located to the right of the Extra Tower.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p>
          <a:p>
            <a:r>
              <a:rPr lang="en-US" b="1" dirty="0"/>
              <a:t>Reference:</a:t>
            </a:r>
          </a:p>
          <a:p>
            <a:r>
              <a:rPr lang="en-US" dirty="0" err="1"/>
              <a:t>Mazar</a:t>
            </a:r>
            <a:r>
              <a:rPr lang="en-US" dirty="0"/>
              <a:t>, Eilat.</a:t>
            </a:r>
          </a:p>
          <a:p>
            <a:pPr marL="685800" indent="-457200">
              <a:tabLst>
                <a:tab pos="685800" algn="l"/>
              </a:tabLst>
            </a:pPr>
            <a:r>
              <a:rPr lang="en-US" dirty="0"/>
              <a:t>2011	</a:t>
            </a:r>
            <a:r>
              <a:rPr lang="en-US" i="1" dirty="0"/>
              <a:t>Discovering the Solomonic Wall in Jerusalem</a:t>
            </a:r>
            <a:r>
              <a:rPr lang="en-US" dirty="0"/>
              <a:t>. Jerusalem: </a:t>
            </a:r>
            <a:r>
              <a:rPr lang="en-US" dirty="0" err="1"/>
              <a:t>Shoham</a:t>
            </a:r>
            <a:r>
              <a:rPr lang="en-US" dirty="0"/>
              <a:t> Academic Research.</a:t>
            </a:r>
          </a:p>
          <a:p>
            <a:endParaRPr lang="en-US" sz="1200" baseline="0" dirty="0"/>
          </a:p>
          <a:p>
            <a:r>
              <a:rPr lang="en-US" sz="1200" baseline="0" dirty="0"/>
              <a:t>tb010112136</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The “Straight Wall” begins as an outer wall of the Royal Structure. It has been exposed for a distance of about 220 feet (67 m). The dating of this wall, as well as the Royal Structure, to the time of Solomon (10th c. BC) is based on meager remains including an intact black juglet, a frog-shaped </a:t>
            </a:r>
            <a:r>
              <a:rPr lang="en-US" sz="1200" baseline="0" dirty="0" err="1"/>
              <a:t>scaraboid</a:t>
            </a:r>
            <a:r>
              <a:rPr lang="en-US" sz="1200" baseline="0" dirty="0"/>
              <a:t>, and a few 10th-century rim and handle fragments (Mazar 2011: 70, 111–13).</a:t>
            </a:r>
          </a:p>
          <a:p>
            <a:endParaRPr lang="en-US" sz="1200" baseline="0" dirty="0"/>
          </a:p>
          <a:p>
            <a:r>
              <a:rPr lang="en-US" b="1" dirty="0"/>
              <a:t>Reference:</a:t>
            </a:r>
          </a:p>
          <a:p>
            <a:r>
              <a:rPr lang="en-US" dirty="0"/>
              <a:t>Mazar, Eilat.</a:t>
            </a:r>
          </a:p>
          <a:p>
            <a:pPr marL="685800" indent="-457200">
              <a:tabLst>
                <a:tab pos="685800" algn="l"/>
              </a:tabLst>
            </a:pPr>
            <a:r>
              <a:rPr lang="en-US" dirty="0"/>
              <a:t>2011	</a:t>
            </a:r>
            <a:r>
              <a:rPr lang="en-US" i="1" dirty="0"/>
              <a:t>Discovering the Solomonic Wall in Jerusalem</a:t>
            </a:r>
            <a:r>
              <a:rPr lang="en-US" dirty="0"/>
              <a:t>. Jerusalem: </a:t>
            </a:r>
            <a:r>
              <a:rPr lang="en-US" dirty="0" err="1"/>
              <a:t>Shoham</a:t>
            </a:r>
            <a:r>
              <a:rPr lang="en-US" dirty="0"/>
              <a:t> Academic Research.</a:t>
            </a:r>
          </a:p>
          <a:p>
            <a:endParaRPr lang="en-US" dirty="0"/>
          </a:p>
          <a:p>
            <a:r>
              <a:rPr lang="en-US" dirty="0"/>
              <a:t>tb010112126</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Among the many “houses” built by Solomon was the Temple of Yahweh. A detailed description of this structure may be found in 1 Kings 6. The temple built by Solomon</a:t>
            </a:r>
            <a:r>
              <a:rPr lang="en-US" baseline="0" dirty="0"/>
              <a:t> was located on the hill to the north of the City of David, where the threshing floor of Araunah had previously been located (2 Chr 3:1; cf. 2 Sam 24:21). This is approximately the same location as the present Dome of the Rock, which was built by the Umayyad Caliph </a:t>
            </a:r>
            <a:r>
              <a:rPr lang="en-US" baseline="0" dirty="0" err="1"/>
              <a:t>Abd</a:t>
            </a:r>
            <a:r>
              <a:rPr lang="en-US" baseline="0" dirty="0"/>
              <a:t> al-Malik in about AD 690. </a:t>
            </a:r>
            <a:r>
              <a:rPr lang="en-US" dirty="0"/>
              <a:t>This model was photographed</a:t>
            </a:r>
            <a:r>
              <a:rPr lang="en-US" baseline="0" dirty="0"/>
              <a:t> at the Bible Lands Museum in Jerusalem.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mjb1903102466c</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390036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Despite</a:t>
            </a:r>
            <a:r>
              <a:rPr lang="en-US" baseline="0" dirty="0"/>
              <a:t> the measurements given in 1 Kings 6, the exact shape of the temple built by Solomon continues to be the subject of debate. This model represents one artist’s conception. </a:t>
            </a:r>
            <a:r>
              <a:rPr lang="en-US" dirty="0"/>
              <a:t>This model was photographed</a:t>
            </a:r>
            <a:r>
              <a:rPr lang="en-US" baseline="0" dirty="0"/>
              <a:t> at the Bible Lands Museum in Jerusalem.</a:t>
            </a:r>
            <a:endParaRPr lang="en-US" dirty="0"/>
          </a:p>
          <a:p>
            <a:endParaRPr lang="en-US" dirty="0"/>
          </a:p>
          <a:p>
            <a:r>
              <a:rPr lang="en-US" dirty="0"/>
              <a:t>mjb1903102467c</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167035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of Solomon’s temple reflects an artist’s conception of what it may have looked</a:t>
            </a:r>
            <a:r>
              <a:rPr lang="en-US" baseline="0" dirty="0"/>
              <a:t> like</a:t>
            </a:r>
            <a:r>
              <a:rPr lang="en-US" dirty="0"/>
              <a:t>. It was photographed by Alexander Schick in the </a:t>
            </a:r>
            <a:r>
              <a:rPr lang="en-US" dirty="0" err="1"/>
              <a:t>Canstein</a:t>
            </a:r>
            <a:r>
              <a:rPr lang="en-US" dirty="0"/>
              <a:t> Bible Institute in the </a:t>
            </a:r>
            <a:r>
              <a:rPr lang="en-US" dirty="0" err="1"/>
              <a:t>Francke</a:t>
            </a:r>
            <a:r>
              <a:rPr lang="en-US" dirty="0"/>
              <a:t> Foundations in Halle, Germany.</a:t>
            </a:r>
            <a:endParaRPr lang="en-US" baseline="0" dirty="0"/>
          </a:p>
          <a:p>
            <a:endParaRPr lang="en-US" baseline="0" dirty="0"/>
          </a:p>
          <a:p>
            <a:r>
              <a:rPr lang="en-US" dirty="0"/>
              <a:t>as041208500</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145059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Most scholars believe that the temple built by Solomon was located in approximately the place where the Dome of the Rock now stands. This illustration comes from James McDonald and Sir Charles William Wilson, </a:t>
            </a:r>
            <a:r>
              <a:rPr lang="en-US" i="1" dirty="0"/>
              <a:t>Ordnance Survey of Jerusalem</a:t>
            </a:r>
            <a:r>
              <a:rPr lang="en-US" dirty="0"/>
              <a:t>, published in 1865. Public domain, from the New York Public Library, https://digitalcollections.nypl.org/items/510d47d9-642d-a3d9-e040-e00a18064a99.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nypl87133a</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390036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Solomon also built a number of magnificent buildings as part of the royal compound in Jerusalem. A detailed description is available in 1 Kings 7. These included the “house of the forest of Lebanon,” a “hall of pillars,” the “hall of the throne,” a house where he himself lived, and a house for pharaoh’s daughter (one of his wives). </a:t>
            </a:r>
            <a:r>
              <a:rPr lang="en-US" baseline="0" dirty="0"/>
              <a:t>This model depicts Jerusalem from a slightly later period, after the city was expanded to include the western hill in the days of Hezekiah (8th c. BC). This model was photographed at the Bible Lands Museum in Jerusalem.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mjb1904256992c</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390036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depicts a woman at a banquet, facing a table piled high with food. This relief was photographed at the Vatican Museums.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tb0512176227</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3575766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Solomon also built a number of magnificent buildings as part of the royal compound in Jerusalem. A detailed description is available in 1 Kings 7. These included the “house of the forest of Lebanon,” a “hall of pillars,” the “hall of the throne,” a house where he himself lived, and a house for pharaoh’s daughter (one of his wives). </a:t>
            </a:r>
            <a:r>
              <a:rPr lang="en-US" baseline="0" dirty="0"/>
              <a:t>This model depicts Jerusalem from a slightly later period, after the city was expanded to include the western hill in the days of Hezekiah (8th c. BC). This model was photographed at the Bible Lands Museum in Jerusalem.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mjb1904256983c</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390036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dimensions for two of the buildings in Solomon’s palace compound are given in 1 Kings 7. The House of the Forest of Lebanon is described</a:t>
            </a:r>
            <a:r>
              <a:rPr lang="en-US" baseline="0" dirty="0"/>
              <a:t> as 100 x 50 cubits (1 Kgs 7:2) and the Hall of Pillars was 50 x 30 cubits (1 Kgs 7:6). This may be compared to the temple, which was 60 x 20 cubits, not counting the storage rooms around its perimeter (1 Kgs 6:2). Both of these buildings were larger (covered more area) than the temple.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addition, Solomon built at least three other structures: his throne hall (1 Kgs 7:7), his personal residence (1 Kgs 7:8), and a residence for his Egyptian wife (1 Kgs 7:8). No dimensions are given for these three structures, so they were likely smaller than the ones previously named. </a:t>
            </a:r>
            <a:r>
              <a:rPr lang="en-US" dirty="0"/>
              <a:t>This plan shows the comparative</a:t>
            </a:r>
            <a:r>
              <a:rPr lang="en-US" baseline="0" dirty="0"/>
              <a:t> size of the structures for which measurements are given, illustrating the grand scale of the structures incorporated into Solomon’s palatial compound.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Plan by Kris Udd.</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678084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Special note is made in 1 Kings 9:15 of Solomon’s building projects at Hazor, Megiddo, and Gezer. Archaeological evidence has been discovered at each of these three cities that supports Solomon’s building and fortification projects there. Each has a large, six-chambered gate of similar design, and these are usually assigned to Solomon’s reign. </a:t>
            </a:r>
          </a:p>
          <a:p>
            <a:pPr marL="0" indent="0" eaLnBrk="1" hangingPunct="1">
              <a:buFontTx/>
              <a:buNone/>
            </a:pPr>
            <a:endParaRPr lang="en-US" dirty="0"/>
          </a:p>
          <a:p>
            <a:pPr marL="0" indent="0" eaLnBrk="1" hangingPunct="1">
              <a:buFontTx/>
              <a:buNone/>
            </a:pPr>
            <a:r>
              <a:rPr lang="en-US" dirty="0"/>
              <a:t>Hazor is mentioned in the second set of Egyptian</a:t>
            </a:r>
            <a:r>
              <a:rPr lang="en-US" baseline="0" dirty="0"/>
              <a:t> </a:t>
            </a:r>
            <a:r>
              <a:rPr lang="en-US" dirty="0"/>
              <a:t>Execration Texts</a:t>
            </a:r>
            <a:r>
              <a:rPr lang="en-US" baseline="0" dirty="0"/>
              <a:t> and </a:t>
            </a:r>
            <a:r>
              <a:rPr lang="en-US" dirty="0"/>
              <a:t>in the Egyptian Amarna letters, as well as in letters from the Mari palace in Mesopotamia. Hazor was at the end of a major trade route and was the Canaanite stronghold of the Fertile Crescent. Several Canaanite temples and religious artifacts have been found at the site. During the 10th century BC, Solomon rebuilt Hazor (1 Kgs 9:15). Hazor was captured by Tiglath-</a:t>
            </a:r>
            <a:r>
              <a:rPr lang="en-US" dirty="0" err="1"/>
              <a:t>pileser</a:t>
            </a:r>
            <a:r>
              <a:rPr lang="en-US" dirty="0"/>
              <a:t> III, king of Assyria, in the late 8th century BC (2 Kgs 15:29). The next slide includes labels.</a:t>
            </a:r>
          </a:p>
          <a:p>
            <a:pPr marL="0" indent="0"/>
            <a:endParaRPr lang="en-US" dirty="0"/>
          </a:p>
          <a:p>
            <a:pPr marL="0" indent="0"/>
            <a:r>
              <a:rPr lang="en-US" dirty="0"/>
              <a:t>tbs112040011</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Special note is made in 1 Kings 9:15 of Solomon’s building projects at Hazor, Megiddo, and Gezer. Archaeological evidence has been discovered at each of these three cities that supports Solomon’s building and fortification projects there. Each has a large, six-chambered gate of similar design, and these are usually assigned to Solomon’s reign. </a:t>
            </a:r>
          </a:p>
          <a:p>
            <a:pPr marL="0" indent="0" eaLnBrk="1" hangingPunct="1">
              <a:buFontTx/>
              <a:buNone/>
            </a:pPr>
            <a:endParaRPr lang="en-US" dirty="0"/>
          </a:p>
          <a:p>
            <a:pPr marL="0" indent="0" eaLnBrk="1" hangingPunct="1">
              <a:buFontTx/>
              <a:buNone/>
            </a:pPr>
            <a:r>
              <a:rPr lang="en-US" dirty="0"/>
              <a:t>Hazor is mentioned in the second set of Egyptian</a:t>
            </a:r>
            <a:r>
              <a:rPr lang="en-US" baseline="0" dirty="0"/>
              <a:t> </a:t>
            </a:r>
            <a:r>
              <a:rPr lang="en-US" dirty="0"/>
              <a:t>Execration Texts</a:t>
            </a:r>
            <a:r>
              <a:rPr lang="en-US" baseline="0" dirty="0"/>
              <a:t> and </a:t>
            </a:r>
            <a:r>
              <a:rPr lang="en-US" dirty="0"/>
              <a:t>in the Egyptian Amarna letters, as well as in letters from the Mari palace in Mesopotamia. Hazor was at the end of a major trade route and was the Canaanite stronghold of the Fertile Crescent. Several Canaanite temples and religious artifacts have been found at the site. During the 10th century BC, Solomon rebuilt Hazor (1 Kgs 9:15). Hazor was captured by Tiglath-</a:t>
            </a:r>
            <a:r>
              <a:rPr lang="en-US" dirty="0" err="1"/>
              <a:t>pileser</a:t>
            </a:r>
            <a:r>
              <a:rPr lang="en-US" dirty="0"/>
              <a:t> III, king of Assyria, in the late 8th century BC (2 Kgs 15:29). </a:t>
            </a:r>
          </a:p>
          <a:p>
            <a:pPr marL="0" indent="0"/>
            <a:endParaRPr lang="en-US" dirty="0"/>
          </a:p>
          <a:p>
            <a:pPr marL="0" indent="0"/>
            <a:r>
              <a:rPr lang="en-US" dirty="0"/>
              <a:t>tbs112040011</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Archaeologists have uncovered a six-chambered gate at Hazor that is nearly identical in size and design to the gates at Megiddo and Gezer. The best explanation for this similarity is that these gates were all built by the same government. They are a remarkable testimony to Solomon's building activity as described in this verse. </a:t>
            </a:r>
            <a:r>
              <a:rPr lang="en-US" baseline="0" dirty="0"/>
              <a:t>The gate system shown here features two projecting towers as well as six chambers, which would allow for four sets of wooden gates. The gate structure is adjoined on either side by a casemate wall. The next slide includes labels.</a:t>
            </a:r>
          </a:p>
          <a:p>
            <a:endParaRPr lang="en-US" dirty="0"/>
          </a:p>
          <a:p>
            <a:r>
              <a:rPr lang="en-US" dirty="0"/>
              <a:t>ws040616013</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1034148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Archaeologists have uncovered a six-chambered gate at Hazor that is nearly identical in size and design to the gates at Megiddo and Gezer. The best explanation for this similarity is that these gates were all built by the same government. They are a remarkable testimony to Solomon's building activity as described in this verse. </a:t>
            </a:r>
            <a:r>
              <a:rPr lang="en-US" baseline="0" dirty="0"/>
              <a:t>The gate system shown here features two projecting towers as well as six chambers, which would allow for four sets of wooden gates. The gate structure is adjoined on either side by a casemate wall. </a:t>
            </a:r>
          </a:p>
          <a:p>
            <a:endParaRPr lang="en-US" dirty="0"/>
          </a:p>
          <a:p>
            <a:r>
              <a:rPr lang="en-US" dirty="0"/>
              <a:t>ws040616013</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1034148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Megiddo is another city with significant construction by Solomon. The remains visible in this aerial photo include a Solomonic six-chambered gate as well as two stable areas for horses. The stable areas are ascribed by some to Solomon, although others assign them to the time of Ahab.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tb121704999</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Megiddo is another city with significant construction by Solomon. The remains visible in this aerial photo include a Solomonic six-chambered gate as well as two stable areas for horses. The stable areas are ascribed by some to Solomon, although others assign them to the time of Ahab.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tb121704999</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half of the Solomonic gate at Megiddo is visible in this aerial photo, as the other half was removed to allow excavation</a:t>
            </a:r>
            <a:r>
              <a:rPr lang="en-US" baseline="0" dirty="0"/>
              <a:t> of the underlying levels, including the four-chambered gate of the earlier Middle Bronze Age. Since this photograph was taken in 2004, the western half of the gate complex has been reconstructed (see photograph below). The next slide includes labels.</a:t>
            </a:r>
            <a:endParaRPr lang="en-US" dirty="0"/>
          </a:p>
          <a:p>
            <a:endParaRPr lang="en-US" dirty="0"/>
          </a:p>
          <a:p>
            <a:r>
              <a:rPr lang="en-US" dirty="0"/>
              <a:t>tb121704010</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half of the Solomonic gate at Megiddo is visible in this aerial photo, as the other half was removed to allow excavation</a:t>
            </a:r>
            <a:r>
              <a:rPr lang="en-US" baseline="0" dirty="0"/>
              <a:t> of the underlying levels, including the four-chambered gate of the earlier Middle Bronze Age. Since this photograph was taken in 2004, the western half of the gate complex has been reconstructed (see photograph below). </a:t>
            </a:r>
          </a:p>
          <a:p>
            <a:endParaRPr lang="en-US" dirty="0"/>
          </a:p>
          <a:p>
            <a:r>
              <a:rPr lang="en-US" dirty="0"/>
              <a:t>tb121704010</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5989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limestone relief was photographed at the Israel Museum.</a:t>
            </a:r>
          </a:p>
          <a:p>
            <a:endParaRPr lang="en-US" dirty="0"/>
          </a:p>
          <a:p>
            <a:r>
              <a:rPr lang="en-US" dirty="0"/>
              <a:t>tb052723307</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35390952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The three chambers on the west (right) side of the Solomonic gate were reconstructed by the Israel Nature and Parks Authority and the Israel Antiquities Authority in 2021.</a:t>
            </a:r>
          </a:p>
          <a:p>
            <a:pPr marL="228600" indent="-228600" eaLnBrk="1" hangingPunct="1"/>
            <a:endParaRPr lang="en-US" sz="1200" dirty="0"/>
          </a:p>
          <a:p>
            <a:pPr marL="228600" indent="-228600" eaLnBrk="1" hangingPunct="1"/>
            <a:r>
              <a:rPr lang="en-US" sz="1200" dirty="0"/>
              <a:t>tb052823976</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554791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cs typeface="Times New Roman" pitchFamily="18" charset="0"/>
              </a:rPr>
              <a:t>Gezer was another strategic city fortified by Solomon (1 Kgs 9:15). Prior to Solomon’s reign, the city had been occupied by the Canaanites and conquered by the pharaoh of Egypt. </a:t>
            </a:r>
            <a:r>
              <a:rPr lang="en-US" baseline="0" dirty="0">
                <a:solidFill>
                  <a:srgbClr val="000000"/>
                </a:solidFill>
                <a:cs typeface="Times New Roman" pitchFamily="18" charset="0"/>
              </a:rPr>
              <a:t>The next slide includes labels.</a:t>
            </a:r>
            <a:endParaRPr lang="en-US" dirty="0">
              <a:solidFill>
                <a:srgbClr val="000000"/>
              </a:solidFill>
              <a:cs typeface="Times New Roman" pitchFamily="18" charset="0"/>
            </a:endParaRPr>
          </a:p>
          <a:p>
            <a:endParaRPr lang="en-US" dirty="0"/>
          </a:p>
          <a:p>
            <a:r>
              <a:rPr lang="en-US" dirty="0"/>
              <a:t>tbs136170112</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2448452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cs typeface="Times New Roman" pitchFamily="18" charset="0"/>
              </a:rPr>
              <a:t>Gezer was another strategic city fortified by Solomon (1 Kgs 9:15). Prior to Solomon’s reign, the city had been occupied by the Canaanites and conquered by the pharaoh of Egypt.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tbs136170112</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2448452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This gate complex</a:t>
            </a:r>
            <a:r>
              <a:rPr lang="en-US" baseline="0" dirty="0">
                <a:latin typeface="+mn-lt"/>
              </a:rPr>
              <a:t> at Gezer is very similar to the Iron Age gate at Hazor, except that it lacks the projecting towers. It also adjoins a casemate wall and features six chambers. In addition to their protective use, gates such as this also functioned as a meeting place for business transactions and for city elders to convene and make decisions (cf. Ruth 4:1-3; 2 Sam 19:8; </a:t>
            </a:r>
            <a:r>
              <a:rPr lang="en-US" baseline="0" dirty="0" err="1">
                <a:latin typeface="+mn-lt"/>
              </a:rPr>
              <a:t>Jer</a:t>
            </a:r>
            <a:r>
              <a:rPr lang="en-US" baseline="0" dirty="0">
                <a:latin typeface="+mn-lt"/>
              </a:rPr>
              <a:t> 39:3). The chambers often featured benches that facilitated these functions. Such benches are visible around the sides of several of the gate chambers in this aerial photo. </a:t>
            </a:r>
          </a:p>
          <a:p>
            <a:endParaRPr lang="en-US" baseline="0" dirty="0">
              <a:latin typeface="+mn-lt"/>
            </a:endParaRPr>
          </a:p>
          <a:p>
            <a:pPr marL="0" indent="0" eaLnBrk="1" hangingPunct="1">
              <a:buFontTx/>
              <a:buNone/>
            </a:pPr>
            <a:r>
              <a:rPr lang="en-US" dirty="0">
                <a:solidFill>
                  <a:srgbClr val="000000"/>
                </a:solidFill>
                <a:latin typeface="+mn-lt"/>
                <a:cs typeface="Times New Roman" pitchFamily="18" charset="0"/>
              </a:rPr>
              <a:t>There are three destruction layers in the Solomonic Gate area:</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first destruction is from the unnamed pharaoh of Egypt (probably Siamun, or perhaps</a:t>
            </a:r>
            <a:r>
              <a:rPr lang="en-US" baseline="0" dirty="0">
                <a:solidFill>
                  <a:srgbClr val="000000"/>
                </a:solidFill>
                <a:latin typeface="+mn-lt"/>
                <a:ea typeface="ＭＳ Ｐゴシック" pitchFamily="34" charset="-128"/>
                <a:cs typeface="Times New Roman" pitchFamily="18" charset="0"/>
              </a:rPr>
              <a:t> </a:t>
            </a:r>
            <a:r>
              <a:rPr lang="en-US" baseline="0" dirty="0" err="1">
                <a:solidFill>
                  <a:srgbClr val="000000"/>
                </a:solidFill>
                <a:latin typeface="+mn-lt"/>
                <a:ea typeface="ＭＳ Ｐゴシック" pitchFamily="34" charset="-128"/>
                <a:cs typeface="Times New Roman" pitchFamily="18" charset="0"/>
              </a:rPr>
              <a:t>Psusenes</a:t>
            </a:r>
            <a:r>
              <a:rPr lang="en-US" baseline="0" dirty="0">
                <a:solidFill>
                  <a:srgbClr val="000000"/>
                </a:solidFill>
                <a:latin typeface="+mn-lt"/>
                <a:ea typeface="ＭＳ Ｐゴシック" pitchFamily="34" charset="-128"/>
                <a:cs typeface="Times New Roman" pitchFamily="18" charset="0"/>
              </a:rPr>
              <a:t> II)</a:t>
            </a:r>
            <a:r>
              <a:rPr lang="en-US" dirty="0">
                <a:solidFill>
                  <a:srgbClr val="000000"/>
                </a:solidFill>
                <a:latin typeface="+mn-lt"/>
                <a:ea typeface="ＭＳ Ｐゴシック" pitchFamily="34" charset="-128"/>
                <a:cs typeface="Times New Roman" pitchFamily="18" charset="0"/>
              </a:rPr>
              <a:t> who gave Gezer to Solomon (ca. 970 BC).</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second destruction is from the Egyptian pharaoh Shishak (ca. 925 BC).</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third destruction is from Tiglath-pileser III (ca. 734 BC).</a:t>
            </a:r>
          </a:p>
          <a:p>
            <a:endParaRPr lang="en-US" baseline="0" dirty="0">
              <a:latin typeface="+mn-lt"/>
            </a:endParaRPr>
          </a:p>
          <a:p>
            <a:r>
              <a:rPr lang="en-US" baseline="0" dirty="0">
                <a:latin typeface="+mn-lt"/>
              </a:rPr>
              <a:t>The next slide includes highlights.</a:t>
            </a:r>
          </a:p>
          <a:p>
            <a:endParaRPr lang="en-US" dirty="0">
              <a:latin typeface="+mn-lt"/>
            </a:endParaRPr>
          </a:p>
          <a:p>
            <a:r>
              <a:rPr lang="en-US" dirty="0">
                <a:latin typeface="+mn-lt"/>
              </a:rPr>
              <a:t>ws073114042</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678622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This gate complex</a:t>
            </a:r>
            <a:r>
              <a:rPr lang="en-US" baseline="0" dirty="0">
                <a:latin typeface="+mn-lt"/>
              </a:rPr>
              <a:t> at Gezer is very similar to the Iron Age gate at Hazor, except that it lacks the projecting towers. It also adjoins a casemate wall and features six chambers. In addition to their protective use, gates such as this also functioned as a meeting place for business transactions and for city elders to convene and make decisions (cf. Ruth 4:1-3; 2 Sam 19:8; </a:t>
            </a:r>
            <a:r>
              <a:rPr lang="en-US" baseline="0" dirty="0" err="1">
                <a:latin typeface="+mn-lt"/>
              </a:rPr>
              <a:t>Jer</a:t>
            </a:r>
            <a:r>
              <a:rPr lang="en-US" baseline="0" dirty="0">
                <a:latin typeface="+mn-lt"/>
              </a:rPr>
              <a:t> 39:3). The chambers often featured benches that facilitated these functions. Such benches are visible around the sides of several of the gate chambers in this aerial photo. </a:t>
            </a:r>
          </a:p>
          <a:p>
            <a:endParaRPr lang="en-US" baseline="0" dirty="0">
              <a:latin typeface="+mn-lt"/>
            </a:endParaRPr>
          </a:p>
          <a:p>
            <a:pPr marL="0" indent="0" eaLnBrk="1" hangingPunct="1">
              <a:buFontTx/>
              <a:buNone/>
            </a:pPr>
            <a:r>
              <a:rPr lang="en-US" dirty="0">
                <a:solidFill>
                  <a:srgbClr val="000000"/>
                </a:solidFill>
                <a:latin typeface="+mn-lt"/>
                <a:cs typeface="Times New Roman" pitchFamily="18" charset="0"/>
              </a:rPr>
              <a:t>There are three destruction layers in the </a:t>
            </a:r>
            <a:r>
              <a:rPr lang="en-US" dirty="0" err="1">
                <a:solidFill>
                  <a:srgbClr val="000000"/>
                </a:solidFill>
                <a:latin typeface="+mn-lt"/>
                <a:cs typeface="Times New Roman" pitchFamily="18" charset="0"/>
              </a:rPr>
              <a:t>Solomonic</a:t>
            </a:r>
            <a:r>
              <a:rPr lang="en-US" dirty="0">
                <a:solidFill>
                  <a:srgbClr val="000000"/>
                </a:solidFill>
                <a:latin typeface="+mn-lt"/>
                <a:cs typeface="Times New Roman" pitchFamily="18" charset="0"/>
              </a:rPr>
              <a:t> Gate area:</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first destruction is from the unnamed pharaoh of Egypt (probably </a:t>
            </a:r>
            <a:r>
              <a:rPr lang="en-US" dirty="0" err="1">
                <a:solidFill>
                  <a:srgbClr val="000000"/>
                </a:solidFill>
                <a:latin typeface="+mn-lt"/>
                <a:ea typeface="ＭＳ Ｐゴシック" pitchFamily="34" charset="-128"/>
                <a:cs typeface="Times New Roman" pitchFamily="18" charset="0"/>
              </a:rPr>
              <a:t>Siamun</a:t>
            </a:r>
            <a:r>
              <a:rPr lang="en-US" dirty="0">
                <a:solidFill>
                  <a:srgbClr val="000000"/>
                </a:solidFill>
                <a:latin typeface="+mn-lt"/>
                <a:ea typeface="ＭＳ Ｐゴシック" pitchFamily="34" charset="-128"/>
                <a:cs typeface="Times New Roman" pitchFamily="18" charset="0"/>
              </a:rPr>
              <a:t>, or perhaps</a:t>
            </a:r>
            <a:r>
              <a:rPr lang="en-US" baseline="0" dirty="0">
                <a:solidFill>
                  <a:srgbClr val="000000"/>
                </a:solidFill>
                <a:latin typeface="+mn-lt"/>
                <a:ea typeface="ＭＳ Ｐゴシック" pitchFamily="34" charset="-128"/>
                <a:cs typeface="Times New Roman" pitchFamily="18" charset="0"/>
              </a:rPr>
              <a:t> </a:t>
            </a:r>
            <a:r>
              <a:rPr lang="en-US" baseline="0" dirty="0" err="1">
                <a:solidFill>
                  <a:srgbClr val="000000"/>
                </a:solidFill>
                <a:latin typeface="+mn-lt"/>
                <a:ea typeface="ＭＳ Ｐゴシック" pitchFamily="34" charset="-128"/>
                <a:cs typeface="Times New Roman" pitchFamily="18" charset="0"/>
              </a:rPr>
              <a:t>Psusenes</a:t>
            </a:r>
            <a:r>
              <a:rPr lang="en-US" baseline="0" dirty="0">
                <a:solidFill>
                  <a:srgbClr val="000000"/>
                </a:solidFill>
                <a:latin typeface="+mn-lt"/>
                <a:ea typeface="ＭＳ Ｐゴシック" pitchFamily="34" charset="-128"/>
                <a:cs typeface="Times New Roman" pitchFamily="18" charset="0"/>
              </a:rPr>
              <a:t> II)</a:t>
            </a:r>
            <a:r>
              <a:rPr lang="en-US" dirty="0">
                <a:solidFill>
                  <a:srgbClr val="000000"/>
                </a:solidFill>
                <a:latin typeface="+mn-lt"/>
                <a:ea typeface="ＭＳ Ｐゴシック" pitchFamily="34" charset="-128"/>
                <a:cs typeface="Times New Roman" pitchFamily="18" charset="0"/>
              </a:rPr>
              <a:t> who gave Gezer to Solomon (ca. 970 BC).</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second destruction is from the Egyptian pharaoh Shishak (ca. 925 BC).</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third destruction is from </a:t>
            </a:r>
            <a:r>
              <a:rPr lang="en-US" dirty="0" err="1">
                <a:solidFill>
                  <a:srgbClr val="000000"/>
                </a:solidFill>
                <a:latin typeface="+mn-lt"/>
                <a:ea typeface="ＭＳ Ｐゴシック" pitchFamily="34" charset="-128"/>
                <a:cs typeface="Times New Roman" pitchFamily="18" charset="0"/>
              </a:rPr>
              <a:t>Tiglath-pileser</a:t>
            </a:r>
            <a:r>
              <a:rPr lang="en-US" dirty="0">
                <a:solidFill>
                  <a:srgbClr val="000000"/>
                </a:solidFill>
                <a:latin typeface="+mn-lt"/>
                <a:ea typeface="ＭＳ Ｐゴシック" pitchFamily="34" charset="-128"/>
                <a:cs typeface="Times New Roman" pitchFamily="18" charset="0"/>
              </a:rPr>
              <a:t> III (ca. 734 BC).</a:t>
            </a:r>
          </a:p>
          <a:p>
            <a:endParaRPr lang="en-US" dirty="0">
              <a:latin typeface="+mn-lt"/>
            </a:endParaRPr>
          </a:p>
          <a:p>
            <a:r>
              <a:rPr lang="en-US" dirty="0">
                <a:latin typeface="+mn-lt"/>
              </a:rPr>
              <a:t>ws073114042</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678622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text does not identify the location of these vineyards. The one shown here is in the area of Hebron, famous for its vineyards (Num 13:23).</a:t>
            </a:r>
          </a:p>
          <a:p>
            <a:endParaRPr lang="en-US" dirty="0"/>
          </a:p>
          <a:p>
            <a:r>
              <a:rPr lang="en-US" dirty="0"/>
              <a:t>tb092204926</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1733768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likely that Solomon’s vineyards were in the hill country of Judah surrounding Jerusalem. The vineyard shown here is located south of Bethlehem.</a:t>
            </a:r>
          </a:p>
          <a:p>
            <a:endParaRPr lang="en-US" dirty="0"/>
          </a:p>
          <a:p>
            <a:r>
              <a:rPr lang="en-US" dirty="0"/>
              <a:t>tb112406321</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1325646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Dor is located on the coast north of Caesarea.</a:t>
            </a:r>
          </a:p>
          <a:p>
            <a:endParaRPr lang="en-US" dirty="0"/>
          </a:p>
          <a:p>
            <a:r>
              <a:rPr lang="en-US" dirty="0"/>
              <a:t>tb090506907</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1366207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drawing on this plastered and painted wooden plank shows a garden enclosure (upper right) near a body of water (left). </a:t>
            </a:r>
            <a:r>
              <a:rPr lang="en-US" dirty="0"/>
              <a:t>The length of the wall is written below it. Reading from right to left, it begins with a hieroglyph in the shape of a forearm, which means "cubit.” This symbol is followed</a:t>
            </a:r>
            <a:r>
              <a:rPr lang="en-US" baseline="0" dirty="0"/>
              <a:t> </a:t>
            </a:r>
            <a:r>
              <a:rPr lang="en-US" dirty="0"/>
              <a:t>by a set of numbers. An elongated semicircle stands for ten, and a stroke stands for one; thus, the length of the garden wall is thirty-two cubits. This image comes from the Metropolitan Museum of Art and is in the public domain. Source: https://www.metmuseum.org/art/collection/search/544801.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met544801</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2855746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was photographed at the Getty Villa in southern California while on loan from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tb100919366</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1377269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irony of the smiling face on this coffin from el-</a:t>
            </a:r>
            <a:r>
              <a:rPr lang="en-US" dirty="0" err="1"/>
              <a:t>Asasif</a:t>
            </a:r>
            <a:r>
              <a:rPr lang="en-US" dirty="0"/>
              <a:t> may be considered an illustration of the vanity of laughter. This coffin dates to the 18th dynasty of Egypt. </a:t>
            </a:r>
            <a:r>
              <a:rPr lang="en-US" dirty="0">
                <a:effectLst/>
                <a:ea typeface="Calibri" panose="020F0502020204030204" pitchFamily="34" charset="0"/>
              </a:rPr>
              <a:t>This image comes from The Metropolitan Museum of Art, public domain, Rogers Fund, 1912, accession number 12.181.301a, b, https://www.metmuseum.org/art/collection/search/546956.</a:t>
            </a:r>
          </a:p>
          <a:p>
            <a:endParaRPr lang="en-US" dirty="0">
              <a:effectLst/>
            </a:endParaRPr>
          </a:p>
          <a:p>
            <a:r>
              <a:rPr lang="en-US" dirty="0">
                <a:effectLst/>
                <a:ea typeface="Calibri" panose="020F0502020204030204" pitchFamily="34" charset="0"/>
              </a:rPr>
              <a:t>met546956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9783109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was photographed at the Metropolitan Museum of Art, public domain, Rogers Fund and Edward S. Harkness Gift, 1920, http://metmuseum.org/art/collection/search/544256.</a:t>
            </a:r>
          </a:p>
          <a:p>
            <a:endParaRPr lang="en-US" dirty="0"/>
          </a:p>
          <a:p>
            <a:r>
              <a:rPr lang="en-US" dirty="0"/>
              <a:t>met544256</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522909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C07D2-8F5A-E11F-3A68-61D1BC39F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22E5B-C11B-5E4E-E7B9-391E8390C2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E8D87-44D0-6A2F-4B70-D5D272DF5A60}"/>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Persians were famous in the ancient world for their gardens. The English word “paradise” comes from the Persian word meaning “enclosed garden.” This image provides a modern illustration of what Solomon’s gardens may have looked like.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tb0505180103</a:t>
            </a:r>
          </a:p>
        </p:txBody>
      </p:sp>
      <p:sp>
        <p:nvSpPr>
          <p:cNvPr id="4" name="Slide Number Placeholder 3">
            <a:extLst>
              <a:ext uri="{FF2B5EF4-FFF2-40B4-BE49-F238E27FC236}">
                <a16:creationId xmlns:a16="http://schemas.microsoft.com/office/drawing/2014/main" id="{4C49FB15-3A9B-DE80-3387-394B67EADE8C}"/>
              </a:ext>
            </a:extLst>
          </p:cNvPr>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23285791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tb051223897</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809496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E58AA-8D6B-3C68-727B-65B94FF42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8524F-A6B0-CFAD-7B4E-C7B943232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051EE-4933-EA80-02ED-368392172040}"/>
              </a:ext>
            </a:extLst>
          </p:cNvPr>
          <p:cNvSpPr>
            <a:spLocks noGrp="1"/>
          </p:cNvSpPr>
          <p:nvPr>
            <p:ph type="body" idx="1"/>
          </p:nvPr>
        </p:nvSpPr>
        <p:spPr/>
        <p:txBody>
          <a:bodyPr/>
          <a:lstStyle/>
          <a:p>
            <a:r>
              <a:rPr lang="en-US" dirty="0"/>
              <a:t>tb112406336</a:t>
            </a:r>
          </a:p>
        </p:txBody>
      </p:sp>
      <p:sp>
        <p:nvSpPr>
          <p:cNvPr id="4" name="Slide Number Placeholder 3">
            <a:extLst>
              <a:ext uri="{FF2B5EF4-FFF2-40B4-BE49-F238E27FC236}">
                <a16:creationId xmlns:a16="http://schemas.microsoft.com/office/drawing/2014/main" id="{7CDACF1E-E766-2607-D614-D8E30B103EC6}"/>
              </a:ext>
            </a:extLst>
          </p:cNvPr>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4115845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df100902004</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2953674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dirty="0">
                <a:effectLst/>
                <a:ea typeface="Calibri" panose="020F0502020204030204" pitchFamily="34" charset="0"/>
              </a:rPr>
              <a:t>This image comes from Yair </a:t>
            </a:r>
            <a:r>
              <a:rPr lang="en-US" kern="100" dirty="0" err="1">
                <a:effectLst/>
                <a:ea typeface="Calibri" panose="020F0502020204030204" pitchFamily="34" charset="0"/>
              </a:rPr>
              <a:t>Aronshtam</a:t>
            </a:r>
            <a:r>
              <a:rPr lang="en-US" kern="100" dirty="0">
                <a:effectLst/>
                <a:ea typeface="Calibri" panose="020F0502020204030204" pitchFamily="34" charset="0"/>
              </a:rPr>
              <a:t> and is licensed under CC BY-SA 2.0, via Wikimedia Commons: https://commons.wikimedia.org/wiki/File:Flora_of_Israel_Apricot_tree_(14532103685).jpg.</a:t>
            </a:r>
          </a:p>
          <a:p>
            <a:endParaRPr lang="en-US" u="sng" strike="noStrike" kern="100" dirty="0">
              <a:solidFill>
                <a:schemeClr val="bg1"/>
              </a:solidFill>
              <a:effectLst/>
              <a:ea typeface="+mn-ea"/>
              <a:cs typeface="+mn-cs"/>
            </a:endParaRPr>
          </a:p>
          <a:p>
            <a:r>
              <a:rPr lang="en-US" kern="100" dirty="0">
                <a:effectLst/>
                <a:ea typeface="Calibri" panose="020F0502020204030204" pitchFamily="34" charset="0"/>
              </a:rPr>
              <a:t>wiki06181416265184398</a:t>
            </a:r>
            <a:endParaRPr lang="en-US" u="sng" strike="noStrike" kern="1200" dirty="0">
              <a:solidFill>
                <a:schemeClr val="bg1"/>
              </a:solidFill>
              <a:effectLs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318571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tb091403081</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9531945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tb101302839</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7091098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tb102602856</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442720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Olives were not only eaten as food, but they were a source of olive oil, and thus served as a cash crop.</a:t>
            </a:r>
          </a:p>
          <a:p>
            <a:endParaRPr lang="en-US" dirty="0"/>
          </a:p>
          <a:p>
            <a:r>
              <a:rPr lang="en-US" dirty="0"/>
              <a:t>tb011007408</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131128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relief depicts one man playing a harp and another playing a flute. </a:t>
            </a:r>
            <a:r>
              <a:rPr lang="en-US" sz="1200" kern="100" dirty="0">
                <a:effectLst/>
                <a:ea typeface="Calibri" panose="020F0502020204030204" pitchFamily="34" charset="0"/>
              </a:rPr>
              <a:t>This image comes from rob </a:t>
            </a:r>
            <a:r>
              <a:rPr lang="en-US" sz="1200" kern="100" dirty="0" err="1">
                <a:effectLst/>
                <a:ea typeface="Calibri" panose="020F0502020204030204" pitchFamily="34" charset="0"/>
              </a:rPr>
              <a:t>koopman</a:t>
            </a:r>
            <a:r>
              <a:rPr lang="en-US" sz="1200" kern="100" dirty="0">
                <a:effectLst/>
                <a:ea typeface="Calibri" panose="020F0502020204030204" pitchFamily="34" charset="0"/>
              </a:rPr>
              <a:t> and is licensed under CC BY-SA 2.0, via Wikimedia Commons: https://commons.wikimedia.org/wiki/File:Tomb_chapel_of_pa%C3%A4tenemheb_(RMO_Leiden_egypt_saqqara_1333-1307bc)_(3970065130).jpg.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ea typeface="Calibri" panose="020F0502020204030204" pitchFamily="34" charset="0"/>
              </a:rPr>
              <a:t>wiki09300914183259409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BAEDC-2FA2-C282-FBD5-FE36DBD46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34A8D-C755-0B14-758F-9A219C877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5DE489-4997-42C0-6FBD-6BFE2BE72F7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wall painting shows a garden that has rows of trees surrounding a pool. The trees include date palms, sycamore-figs, and an unidentified fruitless species. The sycamore-fig trees are represented as having clusters of three fruits among their branches.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painting comes from the tomb-chapel of </a:t>
            </a:r>
            <a:r>
              <a:rPr lang="en-US" dirty="0" err="1"/>
              <a:t>Nebamun</a:t>
            </a:r>
            <a:r>
              <a:rPr lang="en-US" dirty="0"/>
              <a:t> at Thebes. It was photographed at the British Museum. This image comes from Yann Forget and is in the public domain, via Wikimedia Commons: https://commons.wikimedia.org/wiki/File:Le_Jardin_de_N%C3%A9bamoun.jpg.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wiki3798372621380102012</a:t>
            </a:r>
          </a:p>
        </p:txBody>
      </p:sp>
      <p:sp>
        <p:nvSpPr>
          <p:cNvPr id="4" name="Slide Number Placeholder 3">
            <a:extLst>
              <a:ext uri="{FF2B5EF4-FFF2-40B4-BE49-F238E27FC236}">
                <a16:creationId xmlns:a16="http://schemas.microsoft.com/office/drawing/2014/main" id="{4AF45156-9905-1485-1830-217A7915367A}"/>
              </a:ext>
            </a:extLst>
          </p:cNvPr>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25056758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ABE3E-5263-FBE0-FEAE-F3C53D49A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FF7E2-7FE3-6EFA-27C4-17624D63E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AEFC5-46C3-9B78-74BD-C24F15E828C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irrigation channels at Pasargadae are about 400 years later than the time of Solomon. The Persian king Cyrus the Gate made Pasargadae his capital in 550 BC.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tb0505180224</a:t>
            </a:r>
          </a:p>
        </p:txBody>
      </p:sp>
      <p:sp>
        <p:nvSpPr>
          <p:cNvPr id="4" name="Slide Number Placeholder 3">
            <a:extLst>
              <a:ext uri="{FF2B5EF4-FFF2-40B4-BE49-F238E27FC236}">
                <a16:creationId xmlns:a16="http://schemas.microsoft.com/office/drawing/2014/main" id="{72DC82E7-82EE-4D48-0B8B-95D434996ABC}"/>
              </a:ext>
            </a:extLst>
          </p:cNvPr>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1701194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shows the location of a pool at the south end of the City of David. This may have been in existence as early as the time of Solomon. If so, it would have been fed by the waters of the Gihon Spring, through a channel along the eastern side of the city. This model was photographed at the Bible Lands Museum in Jerusalem.</a:t>
            </a:r>
          </a:p>
          <a:p>
            <a:endParaRPr lang="en-US" dirty="0"/>
          </a:p>
          <a:p>
            <a:r>
              <a:rPr lang="en-US" dirty="0"/>
              <a:t>adr1806251289</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13398861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6907D-2A65-E8D0-F208-8B0980B23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5394B-C9CE-235E-CFC3-73366650C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FA1FF-AA2A-FADC-BB32-8896A0FA389F}"/>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 Garden is a historic Persian garden located in Kashan, Iran.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tb0513183348</a:t>
            </a:r>
          </a:p>
        </p:txBody>
      </p:sp>
      <p:sp>
        <p:nvSpPr>
          <p:cNvPr id="4" name="Slide Number Placeholder 3">
            <a:extLst>
              <a:ext uri="{FF2B5EF4-FFF2-40B4-BE49-F238E27FC236}">
                <a16:creationId xmlns:a16="http://schemas.microsoft.com/office/drawing/2014/main" id="{5CB712DE-7746-B763-CA22-16602EDEACFA}"/>
              </a:ext>
            </a:extLst>
          </p:cNvPr>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38881092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these three massive pools are</a:t>
            </a:r>
            <a:r>
              <a:rPr lang="en-US" baseline="0" dirty="0"/>
              <a:t> known as “Solomon’s Pools,” they were actually built much later, during the Hasmonean era (2nd c. BC). They are located south of Bethlehem and once fed an aqueduct that channeled the water to Jerusalem.</a:t>
            </a:r>
          </a:p>
          <a:p>
            <a:endParaRPr lang="en-US" dirty="0"/>
          </a:p>
          <a:p>
            <a:r>
              <a:rPr lang="en-US" dirty="0"/>
              <a:t>ws100816587</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20146426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tb051323031</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11145487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model of an Egyptian kitchen depicts two of the most common tasks associated with food—making bread and beer. As is typical in Egyptian art, the female is portrayed with lighter skin (yellow, on the left), while the men are portrayed with darker skin (red, on the right). </a:t>
            </a:r>
            <a:r>
              <a:rPr lang="de-DE" dirty="0">
                <a:effectLst/>
                <a:ea typeface="Calibri" panose="020F0502020204030204" pitchFamily="34" charset="0"/>
              </a:rPr>
              <a:t>This image comes from </a:t>
            </a:r>
            <a:r>
              <a:rPr lang="en-US" dirty="0">
                <a:effectLst/>
                <a:ea typeface="Calibri" panose="020F0502020204030204" pitchFamily="34" charset="0"/>
              </a:rPr>
              <a:t>State Museums of Berlin, Egyptian Museum and Papyrus Collection / Sandra </a:t>
            </a:r>
            <a:r>
              <a:rPr lang="en-US" dirty="0" err="1">
                <a:effectLst/>
                <a:ea typeface="Calibri" panose="020F0502020204030204" pitchFamily="34" charset="0"/>
              </a:rPr>
              <a:t>Steiß</a:t>
            </a:r>
            <a:r>
              <a:rPr lang="en-US" dirty="0">
                <a:effectLst/>
                <a:ea typeface="Calibri" panose="020F0502020204030204" pitchFamily="34" charset="0"/>
              </a:rPr>
              <a:t> and is licensed under</a:t>
            </a:r>
            <a:r>
              <a:rPr lang="de-DE" dirty="0">
                <a:effectLst/>
                <a:ea typeface="Calibri" panose="020F0502020204030204" pitchFamily="34" charset="0"/>
              </a:rPr>
              <a:t> CC BY-SA 4.0. </a:t>
            </a:r>
            <a:r>
              <a:rPr lang="en-US" dirty="0">
                <a:effectLst/>
                <a:ea typeface="Calibri" panose="020F0502020204030204" pitchFamily="34" charset="0"/>
              </a:rPr>
              <a:t>Source: </a:t>
            </a:r>
            <a:r>
              <a:rPr lang="en-US" dirty="0"/>
              <a:t>https://recherche.smb.museum/detail/590407.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smb590407</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8369287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men in this painting are engaged in various construction tasks, including the fabrication of mudbricks and carrying supplies with the assistance of a yoke. This painting was photographed at the tomb of </a:t>
            </a:r>
            <a:r>
              <a:rPr lang="en-US" dirty="0" err="1"/>
              <a:t>Rekhmire</a:t>
            </a:r>
            <a:r>
              <a:rPr lang="en-US" dirty="0"/>
              <a:t> at Thebes.</a:t>
            </a:r>
          </a:p>
          <a:p>
            <a:endParaRPr lang="en-US" dirty="0"/>
          </a:p>
          <a:p>
            <a:r>
              <a:rPr lang="en-US" dirty="0"/>
              <a:t>adr1603142962</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30589987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shows an Egyptian farmer using two cattle to pull his hook-shaped plow. According to the museum website, “It is not possible to turn the soil with such plows, they only serve to open the ground. The ultimate aim of this kind of plowing was, therefore, to place the seeds well into the soil.” This image comes from the Metropolitan Museum of Art, public domain, Gift of Valdemar Hammer, Jr., in memory of his father, 1936, http://metmuseum.org/art/collection/search/544255.</a:t>
            </a:r>
          </a:p>
          <a:p>
            <a:endParaRPr lang="en-US" dirty="0"/>
          </a:p>
          <a:p>
            <a:r>
              <a:rPr lang="en-US" dirty="0"/>
              <a:t>met544255</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17302132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rPr>
              <a:t>Another task of servants of the royal house was likely the production of fine clothing. This image comes from the Metropolitan Museum of Art, public domain, Rogers Fund, 1933, accession number 33.8.16, https://www.metmuseum.org/art/collection/search/548575.</a:t>
            </a:r>
          </a:p>
          <a:p>
            <a:endParaRPr lang="en-US" dirty="0">
              <a:effectLst/>
              <a:latin typeface="Calibri" panose="020F0502020204030204" pitchFamily="34" charset="0"/>
            </a:endParaRPr>
          </a:p>
          <a:p>
            <a:r>
              <a:rPr lang="en-US" dirty="0">
                <a:effectLst/>
                <a:latin typeface="Calibri" panose="020F0502020204030204" pitchFamily="34" charset="0"/>
                <a:ea typeface="Calibri" panose="020F0502020204030204" pitchFamily="34" charset="0"/>
              </a:rPr>
              <a:t>met548575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40329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tomb painting illustrates the practice of clapping associated with music (the woman at the far right plays a double flute). Each woman also has a perfume cone on her head, indicating that the larger scene is one of celebration, such as a banquet. This painting was photographed at the </a:t>
            </a:r>
            <a:r>
              <a:rPr lang="en-US" dirty="0"/>
              <a:t>British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adr1805170572</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10039030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white color of the woven sheets being produced in this model, and the Egyptian disdain for sheep (and thus wool), this shop is likely producing linen sheets. Note that the model figures themselves are wearing tiny swatches of linen as clothing. This model was photographed in the Egyptian Museum in Cairo.</a:t>
            </a:r>
          </a:p>
          <a:p>
            <a:endParaRPr lang="en-US" dirty="0"/>
          </a:p>
          <a:p>
            <a:r>
              <a:rPr lang="en-US" dirty="0"/>
              <a:t>as012813200</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22320170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wall painting was photographed in the tomb of </a:t>
            </a:r>
            <a:r>
              <a:rPr lang="en-US" dirty="0" err="1"/>
              <a:t>Khety</a:t>
            </a:r>
            <a:r>
              <a:rPr lang="en-US" dirty="0"/>
              <a:t> at Beni Hasan.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adr1603247491</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12285924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aseline="0" dirty="0"/>
              <a:t>This tomb painting from Thebes in Egypt depicts a variety of Egyptian cattle. It was photographed at the </a:t>
            </a:r>
            <a:r>
              <a:rPr lang="en-US" dirty="0"/>
              <a:t>British Museum.</a:t>
            </a:r>
          </a:p>
          <a:p>
            <a:endParaRPr lang="en-US" dirty="0"/>
          </a:p>
          <a:p>
            <a:r>
              <a:rPr lang="en-US" dirty="0"/>
              <a:t>tb0930199463</a:t>
            </a:r>
          </a:p>
        </p:txBody>
      </p:sp>
    </p:spTree>
    <p:extLst>
      <p:ext uri="{BB962C8B-B14F-4D97-AF65-F5344CB8AC3E}">
        <p14:creationId xmlns:p14="http://schemas.microsoft.com/office/powerpoint/2010/main" val="40081695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tb032505936</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33740503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shows a shepherd with a flock of sheep in Samaria. Second Chronicles 7:5 says that Solomon sacrificed 120,000 sheep at the dedication of the temple.</a:t>
            </a:r>
          </a:p>
          <a:p>
            <a:endParaRPr lang="en-US" dirty="0"/>
          </a:p>
          <a:p>
            <a:r>
              <a:rPr lang="en-US" dirty="0"/>
              <a:t>tb031405447</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17536283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tb070507915</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9093467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Coinage had not yet been invented and thus it was customary to pay using silver that was weighed out to reach the desired amount. Randomly shaped pieces like those shown here, referred to as hacksilver, could be sorted until the desired amount was reached. Some portion of Solomon’s revenue likely came in this form. This display was photographed at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tb0929197592</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26144976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Tribute was likely paid to Solomon in other forms as well. Beautifully worked silver and gold, like the dishes shown here, would have had value beyond the simple weight of the metal, and would have been considered to be prestige items. This image of items from Dynasties 21–22 comes from the Metropolitan Museum of Art, public domain, Rogers Fund, 1907, https://www.metmuseum.org/art/collection/search/548221.</a:t>
            </a:r>
          </a:p>
          <a:p>
            <a:endParaRPr lang="en-US" dirty="0"/>
          </a:p>
          <a:p>
            <a:r>
              <a:rPr lang="en-US" dirty="0"/>
              <a:t>met590950</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26454660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silver drinking vessel is of Hittite origin and was probably associated with the storm god </a:t>
            </a:r>
            <a:r>
              <a:rPr lang="en-US" dirty="0" err="1"/>
              <a:t>Teshub</a:t>
            </a:r>
            <a:r>
              <a:rPr lang="en-US" dirty="0"/>
              <a:t>. </a:t>
            </a:r>
            <a:r>
              <a:rPr lang="en-US" dirty="0">
                <a:effectLst/>
                <a:latin typeface="Calibri" panose="020F0502020204030204" pitchFamily="34" charset="0"/>
                <a:ea typeface="Calibri" panose="020F0502020204030204" pitchFamily="34" charset="0"/>
              </a:rPr>
              <a:t>This image comes from the Metropolitan Museum of Art, public domain, Gift of Norbert Schimmel Trust, 1989, accession number 1989.281.11, https://www.metmuseum.org/art/collection/search/327400.</a:t>
            </a:r>
          </a:p>
          <a:p>
            <a:endParaRPr lang="en-US" dirty="0">
              <a:effectLst/>
              <a:latin typeface="Calibri" panose="020F0502020204030204" pitchFamily="34" charset="0"/>
            </a:endParaRPr>
          </a:p>
          <a:p>
            <a:r>
              <a:rPr lang="en-US" dirty="0">
                <a:effectLst/>
                <a:latin typeface="Calibri" panose="020F0502020204030204" pitchFamily="34" charset="0"/>
                <a:ea typeface="Calibri" panose="020F0502020204030204" pitchFamily="34" charset="0"/>
              </a:rPr>
              <a:t>met327400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34046144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the silver, Solomon most likely received gold both as bullion and in the form of worked objects. The gold pebbles shown here were also collected from alluvial deposits in Washington State. </a:t>
            </a:r>
          </a:p>
          <a:p>
            <a:endParaRPr lang="en-US" dirty="0"/>
          </a:p>
          <a:p>
            <a:r>
              <a:rPr lang="en-US" dirty="0"/>
              <a:t>This display was photographed at the Field Museum of Natural History, Chicago. </a:t>
            </a:r>
            <a:r>
              <a:rPr lang="en-US" kern="100" dirty="0">
                <a:effectLst/>
                <a:ea typeface="Calibri" panose="020F0502020204030204" pitchFamily="34" charset="0"/>
              </a:rPr>
              <a:t>This image comes from James St. John and is licensed under CC BY 2.0, via Wikimedia Commons: https://commons.wikimedia.org/wiki/File:Gold_fluvial_pebbles_(placer_gold)_(Washington_State,_USA)_3_(16846570129).jpg.</a:t>
            </a:r>
          </a:p>
          <a:p>
            <a:endParaRPr lang="en-US" kern="100" dirty="0">
              <a:effectLst/>
            </a:endParaRPr>
          </a:p>
          <a:p>
            <a:r>
              <a:rPr lang="en-US" kern="100" dirty="0">
                <a:effectLst/>
                <a:ea typeface="Calibri" panose="020F0502020204030204" pitchFamily="34" charset="0"/>
              </a:rPr>
              <a:t>wiki082110162831052458667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413828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image comes from the Metropolitan Museum of Art and is in the public domain. Source: https://www.metmuseum.org/art/collection/search/577368.</a:t>
            </a:r>
          </a:p>
          <a:p>
            <a:endParaRPr lang="en-US" baseline="0" dirty="0"/>
          </a:p>
          <a:p>
            <a:r>
              <a:rPr lang="en-US" baseline="0" dirty="0"/>
              <a:t>met577368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36993496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Coinage had not yet been invented, and precious metals were traded by weight. This display was photographed at the </a:t>
            </a:r>
            <a:r>
              <a:rPr lang="en-US" dirty="0"/>
              <a:t>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tb0929198058</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14785693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beautiful gold earrings are roughly contemporary with the time of Solomon. Items like this would have had value because of the metal from which they were made, but they also could have been used as jewelry within the royal house. This display was photographed at the National Museum of Antiquities (Rijksmuseum van </a:t>
            </a:r>
            <a:r>
              <a:rPr lang="en-US" dirty="0" err="1"/>
              <a:t>Oudheden</a:t>
            </a:r>
            <a:r>
              <a:rPr lang="en-US" dirty="0"/>
              <a:t>) in Leiden.</a:t>
            </a:r>
          </a:p>
          <a:p>
            <a:endParaRPr lang="en-US" dirty="0"/>
          </a:p>
          <a:p>
            <a:r>
              <a:rPr lang="en-US" dirty="0"/>
              <a:t>adr1805205986</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13555762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This golden bowl, which was pierced to function as a strainer, was recovered from a cache of vessels made of precious metals discovered at the Temple of Bastet at Bubastis, Egypt. It was likely used to strain beer or wine. </a:t>
            </a:r>
            <a:r>
              <a:rPr lang="en-US" dirty="0">
                <a:effectLst/>
                <a:ea typeface="Calibri" panose="020F0502020204030204" pitchFamily="34" charset="0"/>
              </a:rPr>
              <a:t>This image comes from the Metropolitan Museum of Art, public domain, Theodore M. Davis Collection, Bequest of Theodore M. Davis, 1915, accession number 30.8.369, https://www.metmuseum.org/art/collection/search/545169.</a:t>
            </a:r>
          </a:p>
          <a:p>
            <a:pPr rtl="0"/>
            <a:endParaRPr lang="en-US" dirty="0">
              <a:effectLst/>
            </a:endParaRPr>
          </a:p>
          <a:p>
            <a:pPr rtl="0"/>
            <a:r>
              <a:rPr lang="en-US" dirty="0">
                <a:effectLst/>
                <a:ea typeface="Calibri" panose="020F0502020204030204" pitchFamily="34" charset="0"/>
              </a:rPr>
              <a:t>met545169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28061505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“treasure of kings and of provinces” is a catch-all that would include nearly any kind of precious thing. The pendant shown here are made of lapis lazuli, carnelian, and silver. These pendants illustrate the widespread use of lapis lazuli in Egypt in the early 3rd millennium BC. The nearest source of lapis lazuli was Afghanistan, so this was all acquired by trade. This display was photographed at the Oriental Institute Museum at the University of Chicago.</a:t>
            </a:r>
          </a:p>
          <a:p>
            <a:endParaRPr lang="en-US" dirty="0"/>
          </a:p>
          <a:p>
            <a:r>
              <a:rPr lang="en-US" dirty="0"/>
              <a:t>adr1503110835c</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31406573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Lapis lazuli was transported along trade routes all over the ancient Near East and was as popular in Mesopotamia as it was in Egypt. This necklace consists of lapis lazuli beads and gold triangles. It was photographed at the Bible Lands Museum in Jerusalem.</a:t>
            </a:r>
          </a:p>
          <a:p>
            <a:endParaRPr lang="en-US" dirty="0"/>
          </a:p>
          <a:p>
            <a:r>
              <a:rPr lang="en-US" dirty="0"/>
              <a:t>ku0606231217384</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7217692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Amethyst was a prized gemstone in ancient Egypt. This display was photographed at the Petrie Museum of Egyptian Archaeology</a:t>
            </a:r>
            <a:r>
              <a:rPr lang="en-US" baseline="0" dirty="0"/>
              <a:t>. </a:t>
            </a:r>
            <a:r>
              <a:rPr lang="en-US" kern="100" dirty="0">
                <a:effectLst/>
                <a:ea typeface="Calibri" panose="020F0502020204030204" pitchFamily="34" charset="0"/>
              </a:rPr>
              <a:t>This image comes from Osama </a:t>
            </a:r>
            <a:r>
              <a:rPr lang="en-US" kern="100" dirty="0" err="1">
                <a:effectLst/>
                <a:ea typeface="Calibri" panose="020F0502020204030204" pitchFamily="34" charset="0"/>
              </a:rPr>
              <a:t>Shukir</a:t>
            </a:r>
            <a:r>
              <a:rPr lang="en-US" kern="100" dirty="0">
                <a:effectLst/>
                <a:ea typeface="Calibri" panose="020F0502020204030204" pitchFamily="34" charset="0"/>
              </a:rPr>
              <a:t> Muhammed Amin and is licensed under CC BY-SA 4.0, via Wikimedia Commons: https://commons.wikimedia.org/wiki/File:Uninscribed_amethyst_scarab_at_the_center_of_a_string_of_amethyst_ball_beads._Middle_Kingdom._From_Egypt._The_Petrie_Museum_of_Egyptian_Archaeology,_London.jpg.</a:t>
            </a:r>
          </a:p>
          <a:p>
            <a:endParaRPr lang="en-US" kern="100" dirty="0">
              <a:effectLst/>
              <a:ea typeface="Calibri" panose="020F0502020204030204" pitchFamily="34" charset="0"/>
            </a:endParaRPr>
          </a:p>
          <a:p>
            <a:r>
              <a:rPr lang="en-US" kern="100" dirty="0">
                <a:effectLst/>
                <a:ea typeface="Calibri" panose="020F0502020204030204" pitchFamily="34" charset="0"/>
              </a:rPr>
              <a:t>wiki0311161903362965383</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29746719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obelisk displays men bringing various</a:t>
            </a:r>
            <a:r>
              <a:rPr lang="en-US" baseline="0" dirty="0"/>
              <a:t> metals as tribute to the Assyrian king Shalmaneser III. It was photographed at the </a:t>
            </a:r>
            <a:r>
              <a:rPr lang="en-US" dirty="0"/>
              <a:t>British Museum.</a:t>
            </a:r>
          </a:p>
          <a:p>
            <a:endParaRPr lang="en-US" dirty="0"/>
          </a:p>
          <a:p>
            <a:r>
              <a:rPr lang="en-US" dirty="0"/>
              <a:t>tb112004851r</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23992753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relief depicts musicians with their instruments. The two men on the left are playing a hand drum or tambourine </a:t>
            </a:r>
            <a:r>
              <a:rPr lang="en-US" sz="1200" b="0" i="0" u="none" strike="noStrike" kern="1200" baseline="0" dirty="0">
                <a:solidFill>
                  <a:schemeClr val="tx1"/>
                </a:solidFill>
                <a:latin typeface="+mn-lt"/>
                <a:ea typeface="+mn-ea"/>
                <a:cs typeface="+mn-cs"/>
              </a:rPr>
              <a:t>(Heb. </a:t>
            </a:r>
            <a:r>
              <a:rPr lang="en-US" sz="1200" b="0" i="1" u="none" strike="noStrike" kern="1200" baseline="0" dirty="0" err="1">
                <a:solidFill>
                  <a:schemeClr val="tx1"/>
                </a:solidFill>
                <a:latin typeface="+mn-lt"/>
                <a:ea typeface="+mn-ea"/>
                <a:cs typeface="+mn-cs"/>
              </a:rPr>
              <a:t>toph</a:t>
            </a:r>
            <a:r>
              <a:rPr lang="en-US" sz="1200" b="0" i="0" u="none" strike="noStrike" kern="1200" baseline="0" dirty="0">
                <a:solidFill>
                  <a:schemeClr val="tx1"/>
                </a:solidFill>
                <a:latin typeface="+mn-lt"/>
                <a:ea typeface="+mn-ea"/>
                <a:cs typeface="+mn-cs"/>
              </a:rPr>
              <a:t>, </a:t>
            </a:r>
            <a:r>
              <a:rPr lang="he-IL" sz="1200" b="0" i="0" u="none" strike="noStrike" kern="1200" baseline="0" dirty="0">
                <a:solidFill>
                  <a:schemeClr val="tx1"/>
                </a:solidFill>
                <a:latin typeface="SBL Hebrew" panose="02000000000000000000" pitchFamily="2" charset="-79"/>
                <a:cs typeface="SBL Hebrew" panose="02000000000000000000" pitchFamily="2" charset="-79"/>
              </a:rPr>
              <a:t>תֹּף</a:t>
            </a:r>
            <a:r>
              <a:rPr lang="en-US" sz="1200" b="0" i="0" u="none" strike="noStrike" kern="1200" baseline="0" dirty="0">
                <a:solidFill>
                  <a:schemeClr val="tx1"/>
                </a:solidFill>
                <a:latin typeface="+mn-lt"/>
                <a:ea typeface="+mn-ea"/>
                <a:cs typeface="+mn-cs"/>
              </a:rPr>
              <a:t>). The two men on the right are playing stringed instruments </a:t>
            </a:r>
            <a:r>
              <a:rPr lang="en-US" dirty="0"/>
              <a:t>(Heb. </a:t>
            </a:r>
            <a:r>
              <a:rPr lang="en-US" i="1" dirty="0" err="1"/>
              <a:t>nebel</a:t>
            </a:r>
            <a:r>
              <a:rPr lang="en-US" dirty="0"/>
              <a:t>, </a:t>
            </a:r>
            <a:r>
              <a:rPr lang="he-IL" sz="1200" b="0" i="0" u="none" strike="noStrike" kern="1200" baseline="0" dirty="0">
                <a:solidFill>
                  <a:schemeClr val="tx1"/>
                </a:solidFill>
                <a:latin typeface="SBL Hebrew" panose="02000000000000000000" pitchFamily="2" charset="-79"/>
                <a:cs typeface="SBL Hebrew" panose="02000000000000000000" pitchFamily="2" charset="-79"/>
              </a:rPr>
              <a:t>נֵבֶל</a:t>
            </a:r>
            <a:r>
              <a:rPr lang="en-US" sz="1200" b="0" i="0" u="none" strike="noStrike" kern="1200" baseline="0" dirty="0">
                <a:solidFill>
                  <a:schemeClr val="tx1"/>
                </a:solidFill>
                <a:latin typeface="+mn-lt"/>
                <a:ea typeface="+mn-ea"/>
                <a:cs typeface="+mn-cs"/>
              </a:rPr>
              <a:t>). There are two references in the Psalms to harps with ten strings (</a:t>
            </a:r>
            <a:r>
              <a:rPr lang="en-US" sz="1200" b="0" i="0" u="none" strike="noStrike" kern="1200" baseline="0" dirty="0" err="1">
                <a:solidFill>
                  <a:schemeClr val="tx1"/>
                </a:solidFill>
                <a:latin typeface="+mn-lt"/>
                <a:ea typeface="+mn-ea"/>
                <a:cs typeface="+mn-cs"/>
              </a:rPr>
              <a:t>Pss</a:t>
            </a:r>
            <a:r>
              <a:rPr lang="en-US" sz="1200" b="0" i="0" u="none" strike="noStrike" kern="1200" baseline="0" dirty="0">
                <a:solidFill>
                  <a:schemeClr val="tx1"/>
                </a:solidFill>
                <a:latin typeface="+mn-lt"/>
                <a:ea typeface="+mn-ea"/>
                <a:cs typeface="+mn-cs"/>
              </a:rPr>
              <a:t> 33:2; 144:9), perhaps indicating that they had more strings than a lyre. The two stringed instruments on this relief have 6 and 12 strings respectively. </a:t>
            </a:r>
            <a:r>
              <a:rPr lang="en-US" dirty="0"/>
              <a:t>This relief was photographed at the Istanbul Museum of the Ancient Orient.</a:t>
            </a:r>
          </a:p>
          <a:p>
            <a:endParaRPr lang="en-US" dirty="0"/>
          </a:p>
          <a:p>
            <a:r>
              <a:rPr lang="en-US" dirty="0"/>
              <a:t>jc1229149050</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18799747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ea typeface="Calibri" panose="020F0502020204030204" pitchFamily="34" charset="0"/>
              </a:rPr>
              <a:t>This image comes from Museo </a:t>
            </a:r>
            <a:r>
              <a:rPr lang="en-US" dirty="0" err="1">
                <a:effectLst/>
                <a:ea typeface="Calibri" panose="020F0502020204030204" pitchFamily="34" charset="0"/>
              </a:rPr>
              <a:t>Egizio</a:t>
            </a:r>
            <a:r>
              <a:rPr lang="en-US" dirty="0">
                <a:effectLst/>
                <a:ea typeface="Calibri" panose="020F0502020204030204" pitchFamily="34" charset="0"/>
              </a:rPr>
              <a:t> and is in the public domain. Source: </a:t>
            </a:r>
            <a:r>
              <a:rPr lang="en-US" dirty="0"/>
              <a:t>https://collezioni.museoegizio.it/en-GB/material/S_18060.</a:t>
            </a:r>
          </a:p>
          <a:p>
            <a:endParaRPr lang="en-US" dirty="0"/>
          </a:p>
          <a:p>
            <a:r>
              <a:rPr lang="en-US" dirty="0"/>
              <a:t>czme18060</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12934661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tomb painting depicts men playing a bow harp (left) and a lute (center). It was photographed in the tomb of </a:t>
            </a:r>
            <a:r>
              <a:rPr lang="en-US" dirty="0" err="1"/>
              <a:t>Rekhmire</a:t>
            </a:r>
            <a:r>
              <a:rPr lang="en-US" dirty="0"/>
              <a:t>, an Egyptian official during the 18th dynasty. The tomb is located in Sheikh Abd </a:t>
            </a:r>
            <a:r>
              <a:rPr lang="en-US" dirty="0" err="1"/>
              <a:t>el</a:t>
            </a:r>
            <a:r>
              <a:rPr lang="en-US" dirty="0"/>
              <a:t>-Qurna, part of the Theban Necropolis. </a:t>
            </a:r>
            <a:r>
              <a:rPr lang="en-US" kern="100" dirty="0">
                <a:effectLst/>
                <a:ea typeface="Calibri" panose="020F0502020204030204" pitchFamily="34" charset="0"/>
              </a:rPr>
              <a:t>This image is in the public domain, via Wikimedia Commons: https://commons.wikimedia.org/wiki/File:Harp_player_and_lute_player,_Rekhmire_tt100_bs_38716.jpg.</a:t>
            </a:r>
          </a:p>
          <a:p>
            <a:endParaRPr lang="en-US" kern="100" dirty="0">
              <a:effectLst/>
            </a:endParaRPr>
          </a:p>
          <a:p>
            <a:r>
              <a:rPr lang="en-US" kern="100" dirty="0">
                <a:effectLst/>
                <a:ea typeface="Calibri" panose="020F0502020204030204" pitchFamily="34" charset="0"/>
              </a:rPr>
              <a:t>wiki0918180905711155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relief depicts a king enjoying a banquet,</a:t>
            </a:r>
            <a:r>
              <a:rPr lang="en-US" sz="1200" kern="1200" baseline="0" dirty="0">
                <a:solidFill>
                  <a:schemeClr val="tx1"/>
                </a:solidFill>
                <a:effectLst/>
                <a:latin typeface="+mn-lt"/>
                <a:ea typeface="+mn-ea"/>
                <a:cs typeface="+mn-cs"/>
              </a:rPr>
              <a:t> presumably with the queen and other attendants. He is drinking wine from a shallow bowl, as was the custom. This relief </a:t>
            </a:r>
            <a:r>
              <a:rPr lang="en-US" sz="1200" kern="1200" dirty="0">
                <a:solidFill>
                  <a:schemeClr val="tx1"/>
                </a:solidFill>
                <a:effectLst/>
                <a:latin typeface="+mn-lt"/>
                <a:ea typeface="+mn-ea"/>
                <a:cs typeface="+mn-cs"/>
              </a:rPr>
              <a:t>was photographed at the Getty Villa in southern California while on loan from the British Museum.</a:t>
            </a:r>
            <a:endParaRPr lang="en-US" dirty="0"/>
          </a:p>
          <a:p>
            <a:endParaRPr lang="en-US" dirty="0"/>
          </a:p>
          <a:p>
            <a:r>
              <a:rPr lang="en-US" dirty="0"/>
              <a:t>tb100919348</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2370924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word “concubine” (Heb. </a:t>
            </a:r>
            <a:r>
              <a:rPr lang="en-US" i="1" baseline="0" dirty="0" err="1"/>
              <a:t>pilegesh</a:t>
            </a:r>
            <a:r>
              <a:rPr lang="en-US" baseline="0" dirty="0"/>
              <a:t>, </a:t>
            </a:r>
            <a:r>
              <a:rPr lang="he-IL" sz="1200" b="0" i="0" u="none" strike="noStrike" kern="1200" baseline="0" dirty="0">
                <a:solidFill>
                  <a:schemeClr val="tx1"/>
                </a:solidFill>
                <a:latin typeface="SBL Hebrew" panose="02000000000000000000" pitchFamily="2" charset="-79"/>
                <a:cs typeface="SBL Hebrew" panose="02000000000000000000" pitchFamily="2" charset="-79"/>
              </a:rPr>
              <a:t>פִּלֶגֶשׁ</a:t>
            </a:r>
            <a:r>
              <a:rPr lang="en-US" baseline="0" dirty="0"/>
              <a:t>) refers to a consort that for cultural or religious reasons cannot be legally married. Solomon’s proliferation of marriages and other female relationships was in direct disobedience to the command of God (</a:t>
            </a:r>
            <a:r>
              <a:rPr lang="en-US" baseline="0" dirty="0" err="1"/>
              <a:t>Deut</a:t>
            </a:r>
            <a:r>
              <a:rPr lang="en-US" baseline="0" dirty="0"/>
              <a:t> 17:17), and the text is quick to condemn his immoderate behavior (1 Kgs 11:3-4). </a:t>
            </a:r>
            <a:r>
              <a:rPr lang="en-US" dirty="0"/>
              <a:t>This wall painting was photographed</a:t>
            </a:r>
            <a:r>
              <a:rPr lang="en-US" baseline="0" dirty="0"/>
              <a:t> at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tb0930199467b</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22857331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well-known that Solomon had an Egyptian wife, and it would not be surprising if he also had Egyptian concubines. The women in this tomb painting are attending a banquet. They hold lotus flowers, and each has a perfumed cone on her head. Note also the large gold earrings that each woman has. </a:t>
            </a:r>
            <a:r>
              <a:rPr lang="en-US" dirty="0"/>
              <a:t>This wall painting was photographed</a:t>
            </a:r>
            <a:r>
              <a:rPr lang="en-US" baseline="0" dirty="0"/>
              <a:t> at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tb0930199467</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16569894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tomb painting shows Egyptian women playing a variety of instruments. On the bottom row, from left to right, are a harp player, a woman playing a lute, a woman playing a rectangular tambourine, and two women who are clapping. The other women portrayed in this painting are either participants in the banquet or servants. This painting comes</a:t>
            </a:r>
            <a:r>
              <a:rPr lang="en-US" baseline="0" dirty="0"/>
              <a:t> from the tomb of </a:t>
            </a:r>
            <a:r>
              <a:rPr lang="en-US" baseline="0" dirty="0" err="1"/>
              <a:t>Rekhmire</a:t>
            </a:r>
            <a:r>
              <a:rPr lang="en-US" baseline="0" dirty="0"/>
              <a:t> at Thebes (Luxor).</a:t>
            </a:r>
            <a:endParaRPr lang="en-US" dirty="0"/>
          </a:p>
          <a:p>
            <a:endParaRPr lang="en-US" dirty="0"/>
          </a:p>
          <a:p>
            <a:r>
              <a:rPr lang="en-US" dirty="0"/>
              <a:t>adr1603142974c</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16023096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1 Kings 11:3, Solomon had 700 wives and 300 concubines. This reconstructed hall of the harem in Persepolis provides an illustration of an ancient Persian harem.</a:t>
            </a:r>
          </a:p>
          <a:p>
            <a:endParaRPr lang="en-US" dirty="0"/>
          </a:p>
          <a:p>
            <a:r>
              <a:rPr lang="en-US" dirty="0"/>
              <a:t>tb0506181579</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3042040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building at Persepolis has been constructed to resemble the harem of the Persian king Xerxes.</a:t>
            </a:r>
          </a:p>
          <a:p>
            <a:endParaRPr lang="en-US" dirty="0"/>
          </a:p>
          <a:p>
            <a:r>
              <a:rPr lang="en-US" dirty="0"/>
              <a:t>tb0506181124</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7560944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image of a gouache on board painting </a:t>
            </a:r>
            <a:r>
              <a:rPr lang="en-US" dirty="0"/>
              <a:t>is in the public domain, via The Jewish Museum</a:t>
            </a:r>
            <a:r>
              <a:rPr lang="en-US" baseline="0" dirty="0"/>
              <a:t>: https://thejewishmuseum.org/collection/26553-solomon-and-his-harem.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tjm26553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22857331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tb010703223</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4659966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illustration of Solomon giving instruction comes from Charles Foster, </a:t>
            </a:r>
            <a:r>
              <a:rPr lang="en-US" i="1" dirty="0"/>
              <a:t>Bible Pictures and What They Teach Us</a:t>
            </a:r>
            <a:r>
              <a:rPr lang="en-US" dirty="0"/>
              <a:t> (1886, 1914).</a:t>
            </a:r>
          </a:p>
          <a:p>
            <a:endParaRPr lang="en-US" dirty="0"/>
          </a:p>
          <a:p>
            <a:r>
              <a:rPr lang="en-US" dirty="0"/>
              <a:t>fbp119</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13659244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dirty="0">
                <a:effectLst/>
                <a:ea typeface="Calibri" panose="020F0502020204030204" pitchFamily="34" charset="0"/>
              </a:rPr>
              <a:t>This image comes from </a:t>
            </a:r>
            <a:r>
              <a:rPr lang="en-US" kern="100" dirty="0" err="1">
                <a:effectLst/>
                <a:ea typeface="Calibri" panose="020F0502020204030204" pitchFamily="34" charset="0"/>
              </a:rPr>
              <a:t>darrylkeith</a:t>
            </a:r>
            <a:r>
              <a:rPr lang="en-US" kern="100" dirty="0">
                <a:effectLst/>
                <a:ea typeface="Calibri" panose="020F0502020204030204" pitchFamily="34" charset="0"/>
              </a:rPr>
              <a:t> and is licensed under CC BY-SA 3.0, via Wikimedia Commons: https://commons.wikimedia.org/wiki/File:Willy-Willy_near_Jabal_Sayid_-_panoramio.jpg.</a:t>
            </a:r>
          </a:p>
          <a:p>
            <a:endParaRPr lang="en-US" kern="100" dirty="0">
              <a:effectLst/>
            </a:endParaRPr>
          </a:p>
          <a:p>
            <a:r>
              <a:rPr lang="en-US" kern="100" dirty="0">
                <a:effectLst/>
                <a:ea typeface="Calibri" panose="020F0502020204030204" pitchFamily="34" charset="0"/>
              </a:rPr>
              <a:t>wiki10181232642448201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6763902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Solomon’s realization that his vast works and possessions were meaningless led him to question where meaning and satisfaction might be found in life. This fresco is part of a larger scene illustrating the story of Admetus and Alcestis, in which the wife of Admetus volunteers to give her life for his. It was photographed at a special exhibit at the Oklahoma City Museum of Art.</a:t>
            </a:r>
          </a:p>
          <a:p>
            <a:endParaRPr lang="en-US" dirty="0"/>
          </a:p>
          <a:p>
            <a:r>
              <a:rPr lang="en-US" dirty="0"/>
              <a:t>ku0924210225</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2056106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777443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4/21/2025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1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31.jpg"/></Relationships>
</file>

<file path=ppt/slides/_rels/slide1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different pictures&#10;&#10;AI-generated content may be incorrect.">
            <a:extLst>
              <a:ext uri="{FF2B5EF4-FFF2-40B4-BE49-F238E27FC236}">
                <a16:creationId xmlns:a16="http://schemas.microsoft.com/office/drawing/2014/main" id="{0A67627D-DA46-C712-C736-506ED5E99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Ecclesiastes 2</a:t>
            </a:r>
          </a:p>
        </p:txBody>
      </p:sp>
      <p:pic>
        <p:nvPicPr>
          <p:cNvPr id="4" name="Picture 3">
            <a:extLst>
              <a:ext uri="{FF2B5EF4-FFF2-40B4-BE49-F238E27FC236}">
                <a16:creationId xmlns:a16="http://schemas.microsoft.com/office/drawing/2014/main" id="{54E3300A-4AA3-3D7B-2CF3-4B5BA7E3F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240230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EEA764-CFB5-9D3E-15FC-8F2CE37F3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61" y="369332"/>
            <a:ext cx="8320219" cy="6150340"/>
          </a:xfrm>
          <a:prstGeom prst="rect">
            <a:avLst/>
          </a:prstGeom>
        </p:spPr>
      </p:pic>
      <p:sp>
        <p:nvSpPr>
          <p:cNvPr id="2" name="Text Placeholder 1"/>
          <p:cNvSpPr>
            <a:spLocks noGrp="1"/>
          </p:cNvSpPr>
          <p:nvPr>
            <p:ph type="body" sz="quarter" idx="10"/>
          </p:nvPr>
        </p:nvSpPr>
        <p:spPr/>
        <p:txBody>
          <a:bodyPr/>
          <a:lstStyle/>
          <a:p>
            <a:r>
              <a:rPr lang="en-US" dirty="0"/>
              <a:t>Stele depicting a Syrian mercenary drinking beer, from Amarna, 14th century BC</a:t>
            </a:r>
          </a:p>
        </p:txBody>
      </p:sp>
      <p:sp>
        <p:nvSpPr>
          <p:cNvPr id="3" name="Text Placeholder 2"/>
          <p:cNvSpPr>
            <a:spLocks noGrp="1"/>
          </p:cNvSpPr>
          <p:nvPr>
            <p:ph type="body" sz="quarter" idx="12"/>
          </p:nvPr>
        </p:nvSpPr>
        <p:spPr/>
        <p:txBody>
          <a:bodyPr/>
          <a:lstStyle/>
          <a:p>
            <a:r>
              <a:rPr lang="is-IS" dirty="0"/>
              <a:t>2:3</a:t>
            </a:r>
            <a:endParaRPr lang="en-US" dirty="0"/>
          </a:p>
        </p:txBody>
      </p:sp>
      <p:sp>
        <p:nvSpPr>
          <p:cNvPr id="4" name="Title 3"/>
          <p:cNvSpPr>
            <a:spLocks noGrp="1"/>
          </p:cNvSpPr>
          <p:nvPr>
            <p:ph type="title"/>
          </p:nvPr>
        </p:nvSpPr>
        <p:spPr/>
        <p:txBody>
          <a:bodyPr/>
          <a:lstStyle/>
          <a:p>
            <a:r>
              <a:rPr lang="en-US" dirty="0"/>
              <a:t>I explored with my mind how to cheer my body with wine while being wise</a:t>
            </a:r>
          </a:p>
        </p:txBody>
      </p:sp>
    </p:spTree>
    <p:extLst>
      <p:ext uri="{BB962C8B-B14F-4D97-AF65-F5344CB8AC3E}">
        <p14:creationId xmlns:p14="http://schemas.microsoft.com/office/powerpoint/2010/main" val="37246879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17" y="0"/>
            <a:ext cx="4299966" cy="6858000"/>
          </a:xfrm>
          <a:prstGeom prst="rect">
            <a:avLst/>
          </a:prstGeom>
        </p:spPr>
      </p:pic>
      <p:sp>
        <p:nvSpPr>
          <p:cNvPr id="2" name="Text Placeholder 1">
            <a:extLst>
              <a:ext uri="{FF2B5EF4-FFF2-40B4-BE49-F238E27FC236}">
                <a16:creationId xmlns:a16="http://schemas.microsoft.com/office/drawing/2014/main" id="{359102EC-D512-4B5F-BB0F-2602AD4CC133}"/>
              </a:ext>
            </a:extLst>
          </p:cNvPr>
          <p:cNvSpPr>
            <a:spLocks noGrp="1"/>
          </p:cNvSpPr>
          <p:nvPr>
            <p:ph type="body" sz="quarter" idx="10"/>
          </p:nvPr>
        </p:nvSpPr>
        <p:spPr/>
        <p:txBody>
          <a:bodyPr/>
          <a:lstStyle/>
          <a:p>
            <a:r>
              <a:rPr lang="en-US" dirty="0"/>
              <a:t>Terracotta figurine of an actor with a mask, possibly from </a:t>
            </a:r>
            <a:r>
              <a:rPr lang="en-US" dirty="0" err="1"/>
              <a:t>Canino</a:t>
            </a:r>
            <a:r>
              <a:rPr lang="en-US" dirty="0"/>
              <a:t>, circa 2nd century BC</a:t>
            </a:r>
          </a:p>
        </p:txBody>
      </p:sp>
      <p:sp>
        <p:nvSpPr>
          <p:cNvPr id="3" name="Text Placeholder 2">
            <a:extLst>
              <a:ext uri="{FF2B5EF4-FFF2-40B4-BE49-F238E27FC236}">
                <a16:creationId xmlns:a16="http://schemas.microsoft.com/office/drawing/2014/main" id="{83F7550F-F6A5-4ADE-B054-99A28DE9F0DF}"/>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1CD58FEE-FF72-41B7-B6BE-08A274C7924E}"/>
              </a:ext>
            </a:extLst>
          </p:cNvPr>
          <p:cNvSpPr>
            <a:spLocks noGrp="1"/>
          </p:cNvSpPr>
          <p:nvPr>
            <p:ph type="title"/>
          </p:nvPr>
        </p:nvSpPr>
        <p:spPr/>
        <p:txBody>
          <a:bodyPr/>
          <a:lstStyle/>
          <a:p>
            <a:r>
              <a:rPr lang="en-US" dirty="0"/>
              <a:t>So I turned to consider wisdom, madness, and folly</a:t>
            </a:r>
          </a:p>
        </p:txBody>
      </p:sp>
    </p:spTree>
    <p:extLst>
      <p:ext uri="{BB962C8B-B14F-4D97-AF65-F5344CB8AC3E}">
        <p14:creationId xmlns:p14="http://schemas.microsoft.com/office/powerpoint/2010/main" val="20885307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Jerusalem at night (from the south)</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saw that wisdom excels folly just as light excels darkness</a:t>
            </a:r>
          </a:p>
        </p:txBody>
      </p:sp>
    </p:spTree>
    <p:extLst>
      <p:ext uri="{BB962C8B-B14F-4D97-AF65-F5344CB8AC3E}">
        <p14:creationId xmlns:p14="http://schemas.microsoft.com/office/powerpoint/2010/main" val="16491118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Sunset over Jerusalem</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saw that wisdom excels folly just as light excels darkness</a:t>
            </a:r>
          </a:p>
        </p:txBody>
      </p:sp>
      <p:pic>
        <p:nvPicPr>
          <p:cNvPr id="7" name="図 6" descr="夕日と雲と太陽の光&#10;&#10;自動的に生成された説明">
            <a:extLst>
              <a:ext uri="{FF2B5EF4-FFF2-40B4-BE49-F238E27FC236}">
                <a16:creationId xmlns:a16="http://schemas.microsoft.com/office/drawing/2014/main" id="{B5349EF3-4B39-E118-0774-EE608F9AC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Tree>
    <p:extLst>
      <p:ext uri="{BB962C8B-B14F-4D97-AF65-F5344CB8AC3E}">
        <p14:creationId xmlns:p14="http://schemas.microsoft.com/office/powerpoint/2010/main" val="3535914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4B5A3A-A2A7-AB46-8A5F-6D5CCA4D9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070"/>
            <a:ext cx="9144000" cy="6499860"/>
          </a:xfrm>
          <a:prstGeom prst="rect">
            <a:avLst/>
          </a:prstGeom>
        </p:spPr>
      </p:pic>
      <p:sp>
        <p:nvSpPr>
          <p:cNvPr id="2" name="Text Placeholder 1"/>
          <p:cNvSpPr>
            <a:spLocks noGrp="1"/>
          </p:cNvSpPr>
          <p:nvPr>
            <p:ph type="body" sz="quarter" idx="10"/>
          </p:nvPr>
        </p:nvSpPr>
        <p:spPr/>
        <p:txBody>
          <a:bodyPr/>
          <a:lstStyle/>
          <a:p>
            <a:r>
              <a:rPr lang="en-US" dirty="0"/>
              <a:t>Sunrise in Wadi Rum</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saw that wisdom excels folly just as light excels darkness</a:t>
            </a:r>
          </a:p>
        </p:txBody>
      </p:sp>
    </p:spTree>
    <p:extLst>
      <p:ext uri="{BB962C8B-B14F-4D97-AF65-F5344CB8AC3E}">
        <p14:creationId xmlns:p14="http://schemas.microsoft.com/office/powerpoint/2010/main" val="19387755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キスト&#10;&#10;中程度の精度で自動的に生成された説明">
            <a:extLst>
              <a:ext uri="{FF2B5EF4-FFF2-40B4-BE49-F238E27FC236}">
                <a16:creationId xmlns:a16="http://schemas.microsoft.com/office/drawing/2014/main" id="{F31061B7-342F-F82E-5453-7503D52AA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608"/>
            <a:ext cx="9144000" cy="6272784"/>
          </a:xfrm>
          <a:prstGeom prst="rect">
            <a:avLst/>
          </a:prstGeom>
        </p:spPr>
      </p:pic>
      <p:sp>
        <p:nvSpPr>
          <p:cNvPr id="2" name="Text Placeholder 1"/>
          <p:cNvSpPr>
            <a:spLocks noGrp="1"/>
          </p:cNvSpPr>
          <p:nvPr>
            <p:ph type="body" sz="quarter" idx="10"/>
          </p:nvPr>
        </p:nvSpPr>
        <p:spPr/>
        <p:txBody>
          <a:bodyPr/>
          <a:lstStyle/>
          <a:p>
            <a:r>
              <a:rPr lang="en-US" i="1" dirty="0"/>
              <a:t>War of Sons of Light Against the Sons of Darkness</a:t>
            </a:r>
            <a:r>
              <a:rPr lang="en-US" dirty="0"/>
              <a:t>, Dead Sea Scroll, circa 2nd century BC</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I saw that wisdom excels folly just as light excels darkness</a:t>
            </a:r>
          </a:p>
        </p:txBody>
      </p:sp>
    </p:spTree>
    <p:extLst>
      <p:ext uri="{BB962C8B-B14F-4D97-AF65-F5344CB8AC3E}">
        <p14:creationId xmlns:p14="http://schemas.microsoft.com/office/powerpoint/2010/main" val="15083631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E67992-1E06-4F61-AF27-3F87FD48A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4000" cy="6553200"/>
          </a:xfrm>
          <a:prstGeom prst="rect">
            <a:avLst/>
          </a:prstGeom>
        </p:spPr>
      </p:pic>
      <p:sp>
        <p:nvSpPr>
          <p:cNvPr id="2" name="Text Placeholder 1">
            <a:extLst>
              <a:ext uri="{FF2B5EF4-FFF2-40B4-BE49-F238E27FC236}">
                <a16:creationId xmlns:a16="http://schemas.microsoft.com/office/drawing/2014/main" id="{2137A872-ABD9-42BD-93E8-7EF46BB54063}"/>
              </a:ext>
            </a:extLst>
          </p:cNvPr>
          <p:cNvSpPr>
            <a:spLocks noGrp="1"/>
          </p:cNvSpPr>
          <p:nvPr>
            <p:ph type="body" sz="quarter" idx="10"/>
          </p:nvPr>
        </p:nvSpPr>
        <p:spPr/>
        <p:txBody>
          <a:bodyPr/>
          <a:lstStyle/>
          <a:p>
            <a:r>
              <a:rPr lang="en-US" dirty="0"/>
              <a:t>Mummy portrait of a man, painted plaster with inlaid glass eyes, early 2nd century AD</a:t>
            </a:r>
          </a:p>
        </p:txBody>
      </p:sp>
      <p:sp>
        <p:nvSpPr>
          <p:cNvPr id="3" name="Text Placeholder 2">
            <a:extLst>
              <a:ext uri="{FF2B5EF4-FFF2-40B4-BE49-F238E27FC236}">
                <a16:creationId xmlns:a16="http://schemas.microsoft.com/office/drawing/2014/main" id="{00665F18-AF56-4EE9-A267-F165703F644C}"/>
              </a:ext>
            </a:extLst>
          </p:cNvPr>
          <p:cNvSpPr>
            <a:spLocks noGrp="1"/>
          </p:cNvSpPr>
          <p:nvPr>
            <p:ph type="body" sz="quarter" idx="12"/>
          </p:nvPr>
        </p:nvSpPr>
        <p:spPr/>
        <p:txBody>
          <a:bodyPr/>
          <a:lstStyle/>
          <a:p>
            <a:r>
              <a:rPr lang="en-US" dirty="0"/>
              <a:t>2:14</a:t>
            </a:r>
          </a:p>
        </p:txBody>
      </p:sp>
      <p:sp>
        <p:nvSpPr>
          <p:cNvPr id="4" name="Title 3">
            <a:extLst>
              <a:ext uri="{FF2B5EF4-FFF2-40B4-BE49-F238E27FC236}">
                <a16:creationId xmlns:a16="http://schemas.microsoft.com/office/drawing/2014/main" id="{97D0819B-E2CA-4DC3-AA36-1D6FE700777B}"/>
              </a:ext>
            </a:extLst>
          </p:cNvPr>
          <p:cNvSpPr>
            <a:spLocks noGrp="1"/>
          </p:cNvSpPr>
          <p:nvPr>
            <p:ph type="title"/>
          </p:nvPr>
        </p:nvSpPr>
        <p:spPr/>
        <p:txBody>
          <a:bodyPr/>
          <a:lstStyle/>
          <a:p>
            <a:r>
              <a:rPr lang="en-US" dirty="0"/>
              <a:t>The wise man’s eyes are in his head</a:t>
            </a:r>
          </a:p>
        </p:txBody>
      </p:sp>
    </p:spTree>
    <p:extLst>
      <p:ext uri="{BB962C8B-B14F-4D97-AF65-F5344CB8AC3E}">
        <p14:creationId xmlns:p14="http://schemas.microsoft.com/office/powerpoint/2010/main" val="19827989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“Caution: Road!” sign at </a:t>
            </a:r>
            <a:r>
              <a:rPr lang="en-US" dirty="0" err="1"/>
              <a:t>Haibar</a:t>
            </a:r>
            <a:endParaRPr lang="en-US" dirty="0"/>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The wise man’s eyes are in his head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6126480"/>
          </a:xfrm>
          <a:prstGeom prst="rect">
            <a:avLst/>
          </a:prstGeom>
        </p:spPr>
      </p:pic>
    </p:spTree>
    <p:extLst>
      <p:ext uri="{BB962C8B-B14F-4D97-AF65-F5344CB8AC3E}">
        <p14:creationId xmlns:p14="http://schemas.microsoft.com/office/powerpoint/2010/main" val="14885823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3E16F-0682-BF0E-495E-E979A56F3CB2}"/>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B46B60F-98F7-01DD-BA7B-683E1521C0A5}"/>
              </a:ext>
            </a:extLst>
          </p:cNvPr>
          <p:cNvGrpSpPr/>
          <p:nvPr/>
        </p:nvGrpSpPr>
        <p:grpSpPr>
          <a:xfrm>
            <a:off x="0" y="171470"/>
            <a:ext cx="9144000" cy="6482402"/>
            <a:chOff x="0" y="187799"/>
            <a:chExt cx="9144000" cy="6482402"/>
          </a:xfrm>
        </p:grpSpPr>
        <p:pic>
          <p:nvPicPr>
            <p:cNvPr id="5" name="Picture 2" descr="C:\Users\Kris\Downloads\DP109242.jpg">
              <a:extLst>
                <a:ext uri="{FF2B5EF4-FFF2-40B4-BE49-F238E27FC236}">
                  <a16:creationId xmlns:a16="http://schemas.microsoft.com/office/drawing/2014/main" id="{159CB5C5-6955-DEEB-3B1B-9CB6C6E9C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799"/>
              <a:ext cx="9144000" cy="6482402"/>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a:extLst>
                <a:ext uri="{FF2B5EF4-FFF2-40B4-BE49-F238E27FC236}">
                  <a16:creationId xmlns:a16="http://schemas.microsoft.com/office/drawing/2014/main" id="{DC7F3CFD-7A87-961B-AB6A-45541C287018}"/>
                </a:ext>
              </a:extLst>
            </p:cNvPr>
            <p:cNvSpPr/>
            <p:nvPr/>
          </p:nvSpPr>
          <p:spPr>
            <a:xfrm>
              <a:off x="4621965" y="3390900"/>
              <a:ext cx="254835" cy="314325"/>
            </a:xfrm>
            <a:custGeom>
              <a:avLst/>
              <a:gdLst>
                <a:gd name="connsiteX0" fmla="*/ 254794 w 254794"/>
                <a:gd name="connsiteY0" fmla="*/ 30956 h 302419"/>
                <a:gd name="connsiteX1" fmla="*/ 121444 w 254794"/>
                <a:gd name="connsiteY1" fmla="*/ 73819 h 302419"/>
                <a:gd name="connsiteX2" fmla="*/ 0 w 254794"/>
                <a:gd name="connsiteY2" fmla="*/ 0 h 302419"/>
                <a:gd name="connsiteX3" fmla="*/ 11907 w 254794"/>
                <a:gd name="connsiteY3" fmla="*/ 302419 h 302419"/>
                <a:gd name="connsiteX4" fmla="*/ 240507 w 254794"/>
                <a:gd name="connsiteY4" fmla="*/ 257175 h 302419"/>
                <a:gd name="connsiteX5" fmla="*/ 254794 w 254794"/>
                <a:gd name="connsiteY5" fmla="*/ 30956 h 302419"/>
                <a:gd name="connsiteX0" fmla="*/ 254844 w 254844"/>
                <a:gd name="connsiteY0" fmla="*/ 30956 h 302419"/>
                <a:gd name="connsiteX1" fmla="*/ 121494 w 254844"/>
                <a:gd name="connsiteY1" fmla="*/ 73819 h 302419"/>
                <a:gd name="connsiteX2" fmla="*/ 50 w 254844"/>
                <a:gd name="connsiteY2" fmla="*/ 0 h 302419"/>
                <a:gd name="connsiteX3" fmla="*/ 11957 w 254844"/>
                <a:gd name="connsiteY3" fmla="*/ 302419 h 302419"/>
                <a:gd name="connsiteX4" fmla="*/ 240557 w 254844"/>
                <a:gd name="connsiteY4" fmla="*/ 257175 h 302419"/>
                <a:gd name="connsiteX5" fmla="*/ 254844 w 254844"/>
                <a:gd name="connsiteY5" fmla="*/ 30956 h 302419"/>
                <a:gd name="connsiteX0" fmla="*/ 254835 w 254835"/>
                <a:gd name="connsiteY0" fmla="*/ 30956 h 314325"/>
                <a:gd name="connsiteX1" fmla="*/ 121485 w 254835"/>
                <a:gd name="connsiteY1" fmla="*/ 73819 h 314325"/>
                <a:gd name="connsiteX2" fmla="*/ 41 w 254835"/>
                <a:gd name="connsiteY2" fmla="*/ 0 h 314325"/>
                <a:gd name="connsiteX3" fmla="*/ 14330 w 254835"/>
                <a:gd name="connsiteY3" fmla="*/ 314325 h 314325"/>
                <a:gd name="connsiteX4" fmla="*/ 240548 w 254835"/>
                <a:gd name="connsiteY4" fmla="*/ 257175 h 314325"/>
                <a:gd name="connsiteX5" fmla="*/ 254835 w 254835"/>
                <a:gd name="connsiteY5" fmla="*/ 30956 h 314325"/>
                <a:gd name="connsiteX0" fmla="*/ 254835 w 254835"/>
                <a:gd name="connsiteY0" fmla="*/ 30956 h 314325"/>
                <a:gd name="connsiteX1" fmla="*/ 121485 w 254835"/>
                <a:gd name="connsiteY1" fmla="*/ 73819 h 314325"/>
                <a:gd name="connsiteX2" fmla="*/ 41 w 254835"/>
                <a:gd name="connsiteY2" fmla="*/ 0 h 314325"/>
                <a:gd name="connsiteX3" fmla="*/ 14330 w 254835"/>
                <a:gd name="connsiteY3" fmla="*/ 314325 h 314325"/>
                <a:gd name="connsiteX4" fmla="*/ 240548 w 254835"/>
                <a:gd name="connsiteY4" fmla="*/ 257175 h 314325"/>
                <a:gd name="connsiteX5" fmla="*/ 254835 w 254835"/>
                <a:gd name="connsiteY5" fmla="*/ 30956 h 314325"/>
                <a:gd name="connsiteX0" fmla="*/ 254835 w 254835"/>
                <a:gd name="connsiteY0" fmla="*/ 30956 h 314325"/>
                <a:gd name="connsiteX1" fmla="*/ 121485 w 254835"/>
                <a:gd name="connsiteY1" fmla="*/ 73819 h 314325"/>
                <a:gd name="connsiteX2" fmla="*/ 41 w 254835"/>
                <a:gd name="connsiteY2" fmla="*/ 0 h 314325"/>
                <a:gd name="connsiteX3" fmla="*/ 14330 w 254835"/>
                <a:gd name="connsiteY3" fmla="*/ 314325 h 314325"/>
                <a:gd name="connsiteX4" fmla="*/ 240548 w 254835"/>
                <a:gd name="connsiteY4" fmla="*/ 257175 h 314325"/>
                <a:gd name="connsiteX5" fmla="*/ 254835 w 254835"/>
                <a:gd name="connsiteY5" fmla="*/ 30956 h 314325"/>
                <a:gd name="connsiteX0" fmla="*/ 254835 w 254835"/>
                <a:gd name="connsiteY0" fmla="*/ 30956 h 314325"/>
                <a:gd name="connsiteX1" fmla="*/ 121485 w 254835"/>
                <a:gd name="connsiteY1" fmla="*/ 73819 h 314325"/>
                <a:gd name="connsiteX2" fmla="*/ 41 w 254835"/>
                <a:gd name="connsiteY2" fmla="*/ 0 h 314325"/>
                <a:gd name="connsiteX3" fmla="*/ 14330 w 254835"/>
                <a:gd name="connsiteY3" fmla="*/ 314325 h 314325"/>
                <a:gd name="connsiteX4" fmla="*/ 240548 w 254835"/>
                <a:gd name="connsiteY4" fmla="*/ 257175 h 314325"/>
                <a:gd name="connsiteX5" fmla="*/ 254835 w 254835"/>
                <a:gd name="connsiteY5" fmla="*/ 30956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835" h="314325">
                  <a:moveTo>
                    <a:pt x="254835" y="30956"/>
                  </a:moveTo>
                  <a:lnTo>
                    <a:pt x="121485" y="73819"/>
                  </a:lnTo>
                  <a:cubicBezTo>
                    <a:pt x="92911" y="80170"/>
                    <a:pt x="126246" y="26988"/>
                    <a:pt x="41" y="0"/>
                  </a:cubicBezTo>
                  <a:cubicBezTo>
                    <a:pt x="-753" y="141287"/>
                    <a:pt x="10361" y="213519"/>
                    <a:pt x="14330" y="314325"/>
                  </a:cubicBezTo>
                  <a:lnTo>
                    <a:pt x="240548" y="257175"/>
                  </a:lnTo>
                  <a:lnTo>
                    <a:pt x="254835" y="30956"/>
                  </a:lnTo>
                  <a:close/>
                </a:path>
              </a:pathLst>
            </a:custGeom>
            <a:solidFill>
              <a:srgbClr val="16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92A0824F-738E-F9DD-86F4-3E738843DC37}"/>
              </a:ext>
            </a:extLst>
          </p:cNvPr>
          <p:cNvSpPr>
            <a:spLocks noGrp="1"/>
          </p:cNvSpPr>
          <p:nvPr>
            <p:ph type="body" sz="quarter" idx="10"/>
          </p:nvPr>
        </p:nvSpPr>
        <p:spPr/>
        <p:txBody>
          <a:bodyPr/>
          <a:lstStyle/>
          <a:p>
            <a:r>
              <a:rPr lang="en-US" i="1" dirty="0"/>
              <a:t>Krater</a:t>
            </a:r>
            <a:r>
              <a:rPr lang="en-US" dirty="0"/>
              <a:t> portraying a comic actor in the role of a fool, 4th century BC</a:t>
            </a:r>
          </a:p>
        </p:txBody>
      </p:sp>
      <p:sp>
        <p:nvSpPr>
          <p:cNvPr id="3" name="Text Placeholder 2">
            <a:extLst>
              <a:ext uri="{FF2B5EF4-FFF2-40B4-BE49-F238E27FC236}">
                <a16:creationId xmlns:a16="http://schemas.microsoft.com/office/drawing/2014/main" id="{34FF4B07-9FFE-7BE0-D1FA-C6FBCCC62F5E}"/>
              </a:ext>
            </a:extLst>
          </p:cNvPr>
          <p:cNvSpPr>
            <a:spLocks noGrp="1"/>
          </p:cNvSpPr>
          <p:nvPr>
            <p:ph type="body" sz="quarter" idx="12"/>
          </p:nvPr>
        </p:nvSpPr>
        <p:spPr/>
        <p:txBody>
          <a:bodyPr/>
          <a:lstStyle/>
          <a:p>
            <a:r>
              <a:rPr lang="en-US" dirty="0"/>
              <a:t>2:14</a:t>
            </a:r>
          </a:p>
        </p:txBody>
      </p:sp>
      <p:sp>
        <p:nvSpPr>
          <p:cNvPr id="4" name="Title 3">
            <a:extLst>
              <a:ext uri="{FF2B5EF4-FFF2-40B4-BE49-F238E27FC236}">
                <a16:creationId xmlns:a16="http://schemas.microsoft.com/office/drawing/2014/main" id="{3D488BE7-080E-2AB2-22C1-7A0468BD866D}"/>
              </a:ext>
            </a:extLst>
          </p:cNvPr>
          <p:cNvSpPr>
            <a:spLocks noGrp="1"/>
          </p:cNvSpPr>
          <p:nvPr>
            <p:ph type="title"/>
          </p:nvPr>
        </p:nvSpPr>
        <p:spPr/>
        <p:txBody>
          <a:bodyPr/>
          <a:lstStyle/>
          <a:p>
            <a:r>
              <a:rPr lang="en-US" dirty="0"/>
              <a:t>But the fool walks in darkness</a:t>
            </a:r>
          </a:p>
        </p:txBody>
      </p:sp>
    </p:spTree>
    <p:extLst>
      <p:ext uri="{BB962C8B-B14F-4D97-AF65-F5344CB8AC3E}">
        <p14:creationId xmlns:p14="http://schemas.microsoft.com/office/powerpoint/2010/main" val="4832381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of the death of Meleager, from Rome, 2nd century AD</a:t>
            </a:r>
          </a:p>
        </p:txBody>
      </p:sp>
      <p:sp>
        <p:nvSpPr>
          <p:cNvPr id="3" name="Text Placeholder 2"/>
          <p:cNvSpPr>
            <a:spLocks noGrp="1"/>
          </p:cNvSpPr>
          <p:nvPr>
            <p:ph type="body" sz="quarter" idx="12"/>
          </p:nvPr>
        </p:nvSpPr>
        <p:spPr/>
        <p:txBody>
          <a:bodyPr/>
          <a:lstStyle/>
          <a:p>
            <a:r>
              <a:rPr lang="en-US"/>
              <a:t>2:14</a:t>
            </a:r>
          </a:p>
        </p:txBody>
      </p:sp>
      <p:sp>
        <p:nvSpPr>
          <p:cNvPr id="4" name="Title 3"/>
          <p:cNvSpPr>
            <a:spLocks noGrp="1"/>
          </p:cNvSpPr>
          <p:nvPr>
            <p:ph type="title"/>
          </p:nvPr>
        </p:nvSpPr>
        <p:spPr/>
        <p:txBody>
          <a:bodyPr/>
          <a:lstStyle/>
          <a:p>
            <a:r>
              <a:rPr lang="en-US" dirty="0"/>
              <a:t>But the same fate happens to both of them</a:t>
            </a:r>
          </a:p>
        </p:txBody>
      </p:sp>
      <p:pic>
        <p:nvPicPr>
          <p:cNvPr id="7" name="図 6" descr="石の彫刻&#10;&#10;中程度の精度で自動的に生成された説明">
            <a:extLst>
              <a:ext uri="{FF2B5EF4-FFF2-40B4-BE49-F238E27FC236}">
                <a16:creationId xmlns:a16="http://schemas.microsoft.com/office/drawing/2014/main" id="{49F6EFD3-795F-3A3B-A762-3F320CAF3F97}"/>
              </a:ext>
            </a:extLst>
          </p:cNvPr>
          <p:cNvPicPr>
            <a:picLocks noChangeAspect="1"/>
          </p:cNvPicPr>
          <p:nvPr/>
        </p:nvPicPr>
        <p:blipFill>
          <a:blip r:embed="rId3">
            <a:extLst>
              <a:ext uri="{28A0092B-C50C-407E-A947-70E740481C1C}">
                <a14:useLocalDpi xmlns:a14="http://schemas.microsoft.com/office/drawing/2010/main" val="0"/>
              </a:ext>
            </a:extLst>
          </a:blip>
          <a:srcRect l="1608" r="1901"/>
          <a:stretch/>
        </p:blipFill>
        <p:spPr>
          <a:xfrm>
            <a:off x="1" y="369332"/>
            <a:ext cx="9144000" cy="6150340"/>
          </a:xfrm>
          <a:prstGeom prst="rect">
            <a:avLst/>
          </a:prstGeom>
        </p:spPr>
      </p:pic>
    </p:spTree>
    <p:extLst>
      <p:ext uri="{BB962C8B-B14F-4D97-AF65-F5344CB8AC3E}">
        <p14:creationId xmlns:p14="http://schemas.microsoft.com/office/powerpoint/2010/main" val="13199079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 Etienne’s Cave 1 burial chamber, in Jerusalem, circa 1000–586 BC</a:t>
            </a:r>
          </a:p>
        </p:txBody>
      </p:sp>
      <p:sp>
        <p:nvSpPr>
          <p:cNvPr id="3" name="Text Placeholder 2"/>
          <p:cNvSpPr>
            <a:spLocks noGrp="1"/>
          </p:cNvSpPr>
          <p:nvPr>
            <p:ph type="body" sz="quarter" idx="12"/>
          </p:nvPr>
        </p:nvSpPr>
        <p:spPr/>
        <p:txBody>
          <a:bodyPr/>
          <a:lstStyle/>
          <a:p>
            <a:r>
              <a:rPr lang="en-US"/>
              <a:t>2:16</a:t>
            </a:r>
          </a:p>
        </p:txBody>
      </p:sp>
      <p:sp>
        <p:nvSpPr>
          <p:cNvPr id="4" name="Title 3"/>
          <p:cNvSpPr>
            <a:spLocks noGrp="1"/>
          </p:cNvSpPr>
          <p:nvPr>
            <p:ph type="title"/>
          </p:nvPr>
        </p:nvSpPr>
        <p:spPr/>
        <p:txBody>
          <a:bodyPr/>
          <a:lstStyle/>
          <a:p>
            <a:r>
              <a:rPr lang="en-US" dirty="0"/>
              <a:t>For the wise man, just as for the fool, there is no remembrance of him forever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600"/>
            <a:ext cx="9144000" cy="6121506"/>
          </a:xfrm>
          <a:prstGeom prst="rect">
            <a:avLst/>
          </a:prstGeom>
        </p:spPr>
      </p:pic>
    </p:spTree>
    <p:extLst>
      <p:ext uri="{BB962C8B-B14F-4D97-AF65-F5344CB8AC3E}">
        <p14:creationId xmlns:p14="http://schemas.microsoft.com/office/powerpoint/2010/main" val="1775483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AC1928-71C7-0EA9-952B-493E65BA7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6230"/>
            <a:ext cx="9144000" cy="6225540"/>
          </a:xfrm>
          <a:prstGeom prst="rect">
            <a:avLst/>
          </a:prstGeom>
        </p:spPr>
      </p:pic>
      <p:sp>
        <p:nvSpPr>
          <p:cNvPr id="2" name="Text Placeholder 1"/>
          <p:cNvSpPr>
            <a:spLocks noGrp="1"/>
          </p:cNvSpPr>
          <p:nvPr>
            <p:ph type="body" sz="quarter" idx="10"/>
          </p:nvPr>
        </p:nvSpPr>
        <p:spPr/>
        <p:txBody>
          <a:bodyPr/>
          <a:lstStyle/>
          <a:p>
            <a:r>
              <a:rPr lang="en-US" dirty="0"/>
              <a:t>Judean-type wine jugs, 8th–7th centuries BC</a:t>
            </a:r>
          </a:p>
        </p:txBody>
      </p:sp>
      <p:sp>
        <p:nvSpPr>
          <p:cNvPr id="3" name="Text Placeholder 2"/>
          <p:cNvSpPr>
            <a:spLocks noGrp="1"/>
          </p:cNvSpPr>
          <p:nvPr>
            <p:ph type="body" sz="quarter" idx="12"/>
          </p:nvPr>
        </p:nvSpPr>
        <p:spPr/>
        <p:txBody>
          <a:bodyPr/>
          <a:lstStyle/>
          <a:p>
            <a:r>
              <a:rPr lang="is-IS" dirty="0"/>
              <a:t>2:3</a:t>
            </a:r>
            <a:endParaRPr lang="en-US" dirty="0"/>
          </a:p>
        </p:txBody>
      </p:sp>
      <p:sp>
        <p:nvSpPr>
          <p:cNvPr id="4" name="Title 3"/>
          <p:cNvSpPr>
            <a:spLocks noGrp="1"/>
          </p:cNvSpPr>
          <p:nvPr>
            <p:ph type="title"/>
          </p:nvPr>
        </p:nvSpPr>
        <p:spPr/>
        <p:txBody>
          <a:bodyPr/>
          <a:lstStyle/>
          <a:p>
            <a:r>
              <a:rPr lang="en-US" dirty="0"/>
              <a:t>I explored with my mind how to cheer my body with wine while being wise</a:t>
            </a:r>
          </a:p>
        </p:txBody>
      </p:sp>
    </p:spTree>
    <p:extLst>
      <p:ext uri="{BB962C8B-B14F-4D97-AF65-F5344CB8AC3E}">
        <p14:creationId xmlns:p14="http://schemas.microsoft.com/office/powerpoint/2010/main" val="14156780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t="19503"/>
          <a:stretch/>
        </p:blipFill>
        <p:spPr>
          <a:xfrm>
            <a:off x="0" y="152399"/>
            <a:ext cx="9144000" cy="6705601"/>
          </a:xfrm>
          <a:prstGeom prst="rect">
            <a:avLst/>
          </a:prstGeom>
        </p:spPr>
      </p:pic>
      <p:sp>
        <p:nvSpPr>
          <p:cNvPr id="2" name="Text Placeholder 1"/>
          <p:cNvSpPr>
            <a:spLocks noGrp="1"/>
          </p:cNvSpPr>
          <p:nvPr>
            <p:ph type="body" sz="quarter" idx="10"/>
          </p:nvPr>
        </p:nvSpPr>
        <p:spPr/>
        <p:txBody>
          <a:bodyPr/>
          <a:lstStyle/>
          <a:p>
            <a:r>
              <a:rPr lang="en-US" dirty="0"/>
              <a:t>Sunset over Mount Nebo</a:t>
            </a:r>
          </a:p>
        </p:txBody>
      </p:sp>
      <p:sp>
        <p:nvSpPr>
          <p:cNvPr id="3" name="Text Placeholder 2"/>
          <p:cNvSpPr>
            <a:spLocks noGrp="1"/>
          </p:cNvSpPr>
          <p:nvPr>
            <p:ph type="body" sz="quarter" idx="12"/>
          </p:nvPr>
        </p:nvSpPr>
        <p:spPr/>
        <p:txBody>
          <a:bodyPr/>
          <a:lstStyle/>
          <a:p>
            <a:r>
              <a:rPr lang="en-US"/>
              <a:t>2:17</a:t>
            </a:r>
          </a:p>
        </p:txBody>
      </p:sp>
      <p:sp>
        <p:nvSpPr>
          <p:cNvPr id="4" name="Title 3"/>
          <p:cNvSpPr>
            <a:spLocks noGrp="1"/>
          </p:cNvSpPr>
          <p:nvPr>
            <p:ph type="title"/>
          </p:nvPr>
        </p:nvSpPr>
        <p:spPr/>
        <p:txBody>
          <a:bodyPr/>
          <a:lstStyle/>
          <a:p>
            <a:r>
              <a:rPr lang="en-US" dirty="0"/>
              <a:t>So I hated life</a:t>
            </a:r>
            <a:r>
              <a:rPr lang="en-US"/>
              <a:t>, because the work that is done under the sun was grievous to me</a:t>
            </a:r>
          </a:p>
        </p:txBody>
      </p:sp>
    </p:spTree>
    <p:extLst>
      <p:ext uri="{BB962C8B-B14F-4D97-AF65-F5344CB8AC3E}">
        <p14:creationId xmlns:p14="http://schemas.microsoft.com/office/powerpoint/2010/main" val="1629328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D0023-141D-2D59-390B-5644392FCBB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453816A-6437-B594-990E-A929A14EE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a:extLst>
              <a:ext uri="{FF2B5EF4-FFF2-40B4-BE49-F238E27FC236}">
                <a16:creationId xmlns:a16="http://schemas.microsoft.com/office/drawing/2014/main" id="{348887FF-913D-C0B5-A973-4899F0E346EB}"/>
              </a:ext>
            </a:extLst>
          </p:cNvPr>
          <p:cNvSpPr>
            <a:spLocks noGrp="1"/>
          </p:cNvSpPr>
          <p:nvPr>
            <p:ph type="body" sz="quarter" idx="10"/>
          </p:nvPr>
        </p:nvSpPr>
        <p:spPr/>
        <p:txBody>
          <a:bodyPr/>
          <a:lstStyle/>
          <a:p>
            <a:r>
              <a:rPr lang="en-US" dirty="0"/>
              <a:t>Pair of dust devils in the Black Rock desert, Nevada</a:t>
            </a:r>
          </a:p>
        </p:txBody>
      </p:sp>
      <p:sp>
        <p:nvSpPr>
          <p:cNvPr id="3" name="Text Placeholder 2">
            <a:extLst>
              <a:ext uri="{FF2B5EF4-FFF2-40B4-BE49-F238E27FC236}">
                <a16:creationId xmlns:a16="http://schemas.microsoft.com/office/drawing/2014/main" id="{9CB9DB4B-1E2F-8A7D-C700-A74920E1AFDB}"/>
              </a:ext>
            </a:extLst>
          </p:cNvPr>
          <p:cNvSpPr>
            <a:spLocks noGrp="1"/>
          </p:cNvSpPr>
          <p:nvPr>
            <p:ph type="body" sz="quarter" idx="12"/>
          </p:nvPr>
        </p:nvSpPr>
        <p:spPr/>
        <p:txBody>
          <a:bodyPr/>
          <a:lstStyle/>
          <a:p>
            <a:r>
              <a:rPr lang="en-US"/>
              <a:t>2:17</a:t>
            </a:r>
          </a:p>
        </p:txBody>
      </p:sp>
      <p:sp>
        <p:nvSpPr>
          <p:cNvPr id="4" name="Title 3">
            <a:extLst>
              <a:ext uri="{FF2B5EF4-FFF2-40B4-BE49-F238E27FC236}">
                <a16:creationId xmlns:a16="http://schemas.microsoft.com/office/drawing/2014/main" id="{DCB9F615-B94A-2C85-F202-E85935BF5C1E}"/>
              </a:ext>
            </a:extLst>
          </p:cNvPr>
          <p:cNvSpPr>
            <a:spLocks noGrp="1"/>
          </p:cNvSpPr>
          <p:nvPr>
            <p:ph type="title"/>
          </p:nvPr>
        </p:nvSpPr>
        <p:spPr/>
        <p:txBody>
          <a:bodyPr/>
          <a:lstStyle/>
          <a:p>
            <a:r>
              <a:rPr lang="en-US" dirty="0"/>
              <a:t>Everything was futility and striving after wind</a:t>
            </a:r>
          </a:p>
        </p:txBody>
      </p:sp>
    </p:spTree>
    <p:extLst>
      <p:ext uri="{BB962C8B-B14F-4D97-AF65-F5344CB8AC3E}">
        <p14:creationId xmlns:p14="http://schemas.microsoft.com/office/powerpoint/2010/main" val="5574082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Man plowing with horse in eastern Samaria</a:t>
            </a:r>
          </a:p>
        </p:txBody>
      </p:sp>
      <p:sp>
        <p:nvSpPr>
          <p:cNvPr id="3" name="Text Placeholder 2"/>
          <p:cNvSpPr>
            <a:spLocks noGrp="1"/>
          </p:cNvSpPr>
          <p:nvPr>
            <p:ph type="body" sz="quarter" idx="12"/>
          </p:nvPr>
        </p:nvSpPr>
        <p:spPr/>
        <p:txBody>
          <a:bodyPr/>
          <a:lstStyle/>
          <a:p>
            <a:r>
              <a:rPr lang="en-US"/>
              <a:t>2:18</a:t>
            </a:r>
          </a:p>
        </p:txBody>
      </p:sp>
      <p:sp>
        <p:nvSpPr>
          <p:cNvPr id="4" name="Title 3"/>
          <p:cNvSpPr>
            <a:spLocks noGrp="1"/>
          </p:cNvSpPr>
          <p:nvPr>
            <p:ph type="title"/>
          </p:nvPr>
        </p:nvSpPr>
        <p:spPr/>
        <p:txBody>
          <a:bodyPr/>
          <a:lstStyle/>
          <a:p>
            <a:r>
              <a:rPr lang="en-US" dirty="0"/>
              <a:t>I hated all my work . . . seeing that I must leave it to the man that shall be after 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11078437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high place of Jeroboam at Dan</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And who knows whether he will be a wise man or a fool? </a:t>
            </a:r>
          </a:p>
        </p:txBody>
      </p:sp>
      <p:pic>
        <p:nvPicPr>
          <p:cNvPr id="7" name="図 6" descr="屋外, 電車, 跡, 建物 が含まれている画像&#10;&#10;自動的に生成された説明">
            <a:extLst>
              <a:ext uri="{FF2B5EF4-FFF2-40B4-BE49-F238E27FC236}">
                <a16:creationId xmlns:a16="http://schemas.microsoft.com/office/drawing/2014/main" id="{F464E018-1200-361E-4D28-8B7E4D579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Tree>
    <p:extLst>
      <p:ext uri="{BB962C8B-B14F-4D97-AF65-F5344CB8AC3E}">
        <p14:creationId xmlns:p14="http://schemas.microsoft.com/office/powerpoint/2010/main" val="36493791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PCB size\British Museum-pcb\Assyria\Nineveh, prisoners clear rocks in baskets from quarry, reign of Sennacherib, adr1805195408.jpg">
            <a:extLst>
              <a:ext uri="{FF2B5EF4-FFF2-40B4-BE49-F238E27FC236}">
                <a16:creationId xmlns:a16="http://schemas.microsoft.com/office/drawing/2014/main" id="{F6908B81-0488-4F6C-AB74-92C0E2DC8E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650"/>
          <a:stretch/>
        </p:blipFill>
        <p:spPr bwMode="auto">
          <a:xfrm>
            <a:off x="0" y="60545"/>
            <a:ext cx="9144000" cy="679745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10A822BC-B6BC-4507-81F8-74B54A3F6BED}"/>
              </a:ext>
            </a:extLst>
          </p:cNvPr>
          <p:cNvSpPr>
            <a:spLocks noGrp="1"/>
          </p:cNvSpPr>
          <p:nvPr>
            <p:ph type="body" sz="quarter" idx="10"/>
          </p:nvPr>
        </p:nvSpPr>
        <p:spPr/>
        <p:txBody>
          <a:bodyPr/>
          <a:lstStyle/>
          <a:p>
            <a:r>
              <a:rPr lang="en-US" dirty="0"/>
              <a:t>Relief of prisoners clearing rocks in baskets from a quarry, from Nineveh, circa 700 BC</a:t>
            </a:r>
          </a:p>
        </p:txBody>
      </p:sp>
      <p:sp>
        <p:nvSpPr>
          <p:cNvPr id="3" name="Text Placeholder 2">
            <a:extLst>
              <a:ext uri="{FF2B5EF4-FFF2-40B4-BE49-F238E27FC236}">
                <a16:creationId xmlns:a16="http://schemas.microsoft.com/office/drawing/2014/main" id="{87C3BB1C-9800-43B8-BD7D-8959E8C6A646}"/>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816CA85A-7965-4763-864F-16ABB49381E3}"/>
              </a:ext>
            </a:extLst>
          </p:cNvPr>
          <p:cNvSpPr>
            <a:spLocks noGrp="1"/>
          </p:cNvSpPr>
          <p:nvPr>
            <p:ph type="title"/>
          </p:nvPr>
        </p:nvSpPr>
        <p:spPr/>
        <p:txBody>
          <a:bodyPr/>
          <a:lstStyle/>
          <a:p>
            <a:r>
              <a:rPr lang="en-US" dirty="0"/>
              <a:t>For what does a man gain from all his labor and striving under the sun?</a:t>
            </a:r>
          </a:p>
        </p:txBody>
      </p:sp>
    </p:spTree>
    <p:extLst>
      <p:ext uri="{BB962C8B-B14F-4D97-AF65-F5344CB8AC3E}">
        <p14:creationId xmlns:p14="http://schemas.microsoft.com/office/powerpoint/2010/main" val="28545499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EA002E-E54D-0CF4-4731-FEA0AD561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9144000" cy="6819900"/>
          </a:xfrm>
          <a:prstGeom prst="rect">
            <a:avLst/>
          </a:prstGeom>
        </p:spPr>
      </p:pic>
      <p:sp>
        <p:nvSpPr>
          <p:cNvPr id="2" name="Text Placeholder 1">
            <a:extLst>
              <a:ext uri="{FF2B5EF4-FFF2-40B4-BE49-F238E27FC236}">
                <a16:creationId xmlns:a16="http://schemas.microsoft.com/office/drawing/2014/main" id="{C8411594-8F82-481C-80EA-9BB52331B40B}"/>
              </a:ext>
            </a:extLst>
          </p:cNvPr>
          <p:cNvSpPr>
            <a:spLocks noGrp="1"/>
          </p:cNvSpPr>
          <p:nvPr>
            <p:ph type="body" sz="quarter" idx="10"/>
          </p:nvPr>
        </p:nvSpPr>
        <p:spPr/>
        <p:txBody>
          <a:bodyPr/>
          <a:lstStyle/>
          <a:p>
            <a:r>
              <a:rPr lang="en-US" dirty="0"/>
              <a:t>Carpenters making a bed and wooden furniture, from a tomb at Thebes, circa 15th century BC</a:t>
            </a:r>
          </a:p>
        </p:txBody>
      </p:sp>
      <p:sp>
        <p:nvSpPr>
          <p:cNvPr id="3" name="Text Placeholder 2">
            <a:extLst>
              <a:ext uri="{FF2B5EF4-FFF2-40B4-BE49-F238E27FC236}">
                <a16:creationId xmlns:a16="http://schemas.microsoft.com/office/drawing/2014/main" id="{5213A169-0619-4F75-8AA3-1567DD55F96E}"/>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D13F3CA5-0952-4D82-961E-3154E1530C4A}"/>
              </a:ext>
            </a:extLst>
          </p:cNvPr>
          <p:cNvSpPr>
            <a:spLocks noGrp="1"/>
          </p:cNvSpPr>
          <p:nvPr>
            <p:ph type="title"/>
          </p:nvPr>
        </p:nvSpPr>
        <p:spPr/>
        <p:txBody>
          <a:bodyPr/>
          <a:lstStyle/>
          <a:p>
            <a:r>
              <a:rPr lang="en-US" dirty="0"/>
              <a:t>For what does a man gain from all his labor and striving under the sun?</a:t>
            </a:r>
          </a:p>
        </p:txBody>
      </p:sp>
    </p:spTree>
    <p:extLst>
      <p:ext uri="{BB962C8B-B14F-4D97-AF65-F5344CB8AC3E}">
        <p14:creationId xmlns:p14="http://schemas.microsoft.com/office/powerpoint/2010/main" val="17675725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5F941C-EEF6-A002-5574-457EB6808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
            <a:ext cx="9144000" cy="6804660"/>
          </a:xfrm>
          <a:prstGeom prst="rect">
            <a:avLst/>
          </a:prstGeom>
        </p:spPr>
      </p:pic>
      <p:sp>
        <p:nvSpPr>
          <p:cNvPr id="2" name="Text Placeholder 1">
            <a:extLst>
              <a:ext uri="{FF2B5EF4-FFF2-40B4-BE49-F238E27FC236}">
                <a16:creationId xmlns:a16="http://schemas.microsoft.com/office/drawing/2014/main" id="{C8411594-8F82-481C-80EA-9BB52331B40B}"/>
              </a:ext>
            </a:extLst>
          </p:cNvPr>
          <p:cNvSpPr>
            <a:spLocks noGrp="1"/>
          </p:cNvSpPr>
          <p:nvPr>
            <p:ph type="body" sz="quarter" idx="10"/>
          </p:nvPr>
        </p:nvSpPr>
        <p:spPr/>
        <p:txBody>
          <a:bodyPr/>
          <a:lstStyle/>
          <a:p>
            <a:r>
              <a:rPr lang="en-US" dirty="0"/>
              <a:t>Limestone stele with a carpenter’s workshop, circa 1500–1100 BC</a:t>
            </a:r>
          </a:p>
        </p:txBody>
      </p:sp>
      <p:sp>
        <p:nvSpPr>
          <p:cNvPr id="3" name="Text Placeholder 2">
            <a:extLst>
              <a:ext uri="{FF2B5EF4-FFF2-40B4-BE49-F238E27FC236}">
                <a16:creationId xmlns:a16="http://schemas.microsoft.com/office/drawing/2014/main" id="{5213A169-0619-4F75-8AA3-1567DD55F96E}"/>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D13F3CA5-0952-4D82-961E-3154E1530C4A}"/>
              </a:ext>
            </a:extLst>
          </p:cNvPr>
          <p:cNvSpPr>
            <a:spLocks noGrp="1"/>
          </p:cNvSpPr>
          <p:nvPr>
            <p:ph type="title"/>
          </p:nvPr>
        </p:nvSpPr>
        <p:spPr/>
        <p:txBody>
          <a:bodyPr/>
          <a:lstStyle/>
          <a:p>
            <a:r>
              <a:rPr lang="en-US" dirty="0"/>
              <a:t>For what does a man gain from all his labor and striving under the sun?</a:t>
            </a:r>
          </a:p>
        </p:txBody>
      </p:sp>
    </p:spTree>
    <p:extLst>
      <p:ext uri="{BB962C8B-B14F-4D97-AF65-F5344CB8AC3E}">
        <p14:creationId xmlns:p14="http://schemas.microsoft.com/office/powerpoint/2010/main" val="18115435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5CE338-51DA-B77D-185D-75C81A4F5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a:extLst>
              <a:ext uri="{FF2B5EF4-FFF2-40B4-BE49-F238E27FC236}">
                <a16:creationId xmlns:a16="http://schemas.microsoft.com/office/drawing/2014/main" id="{6C0C43A6-B560-4820-895B-DDCCB9A3A73D}"/>
              </a:ext>
            </a:extLst>
          </p:cNvPr>
          <p:cNvSpPr>
            <a:spLocks noGrp="1"/>
          </p:cNvSpPr>
          <p:nvPr>
            <p:ph type="body" sz="quarter" idx="10"/>
          </p:nvPr>
        </p:nvSpPr>
        <p:spPr/>
        <p:txBody>
          <a:bodyPr/>
          <a:lstStyle/>
          <a:p>
            <a:r>
              <a:rPr lang="en-US" dirty="0"/>
              <a:t>Tomb depiction of carpenters building furniture and a boat, from </a:t>
            </a:r>
            <a:r>
              <a:rPr lang="en-US" dirty="0" err="1"/>
              <a:t>Beni</a:t>
            </a:r>
            <a:r>
              <a:rPr lang="en-US" dirty="0"/>
              <a:t> Hasan, circa 1900 BC</a:t>
            </a:r>
          </a:p>
        </p:txBody>
      </p:sp>
      <p:sp>
        <p:nvSpPr>
          <p:cNvPr id="3" name="Text Placeholder 2">
            <a:extLst>
              <a:ext uri="{FF2B5EF4-FFF2-40B4-BE49-F238E27FC236}">
                <a16:creationId xmlns:a16="http://schemas.microsoft.com/office/drawing/2014/main" id="{CECF3903-8EE9-4E44-8DBD-701C7305A340}"/>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DE324943-0BBE-41D7-8AAD-6976DA25A78F}"/>
              </a:ext>
            </a:extLst>
          </p:cNvPr>
          <p:cNvSpPr>
            <a:spLocks noGrp="1"/>
          </p:cNvSpPr>
          <p:nvPr>
            <p:ph type="title"/>
          </p:nvPr>
        </p:nvSpPr>
        <p:spPr/>
        <p:txBody>
          <a:bodyPr/>
          <a:lstStyle/>
          <a:p>
            <a:r>
              <a:rPr lang="en-US" dirty="0"/>
              <a:t>For what does a man gain from all his labor and striving under the sun?</a:t>
            </a:r>
          </a:p>
        </p:txBody>
      </p:sp>
    </p:spTree>
    <p:extLst>
      <p:ext uri="{BB962C8B-B14F-4D97-AF65-F5344CB8AC3E}">
        <p14:creationId xmlns:p14="http://schemas.microsoft.com/office/powerpoint/2010/main" val="32944981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B0C23A-21B4-63A4-044A-ABD63ECFA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170"/>
            <a:ext cx="9144000" cy="6423660"/>
          </a:xfrm>
          <a:prstGeom prst="rect">
            <a:avLst/>
          </a:prstGeom>
        </p:spPr>
      </p:pic>
      <p:sp>
        <p:nvSpPr>
          <p:cNvPr id="2" name="Text Placeholder 1"/>
          <p:cNvSpPr>
            <a:spLocks noGrp="1"/>
          </p:cNvSpPr>
          <p:nvPr>
            <p:ph type="body" sz="quarter" idx="10"/>
          </p:nvPr>
        </p:nvSpPr>
        <p:spPr/>
        <p:txBody>
          <a:bodyPr/>
          <a:lstStyle/>
          <a:p>
            <a:r>
              <a:rPr lang="en-US" dirty="0"/>
              <a:t>Men hoeing dirt to make bricks, from Tel Amarna, circa 1350 BC</a:t>
            </a:r>
          </a:p>
        </p:txBody>
      </p:sp>
      <p:sp>
        <p:nvSpPr>
          <p:cNvPr id="3" name="Text Placeholder 2"/>
          <p:cNvSpPr>
            <a:spLocks noGrp="1"/>
          </p:cNvSpPr>
          <p:nvPr>
            <p:ph type="body" sz="quarter" idx="12"/>
          </p:nvPr>
        </p:nvSpPr>
        <p:spPr/>
        <p:txBody>
          <a:bodyPr/>
          <a:lstStyle/>
          <a:p>
            <a:r>
              <a:rPr lang="en-US" dirty="0"/>
              <a:t>2:22</a:t>
            </a:r>
          </a:p>
        </p:txBody>
      </p:sp>
      <p:sp>
        <p:nvSpPr>
          <p:cNvPr id="4" name="Title 3"/>
          <p:cNvSpPr>
            <a:spLocks noGrp="1"/>
          </p:cNvSpPr>
          <p:nvPr>
            <p:ph type="title"/>
          </p:nvPr>
        </p:nvSpPr>
        <p:spPr/>
        <p:txBody>
          <a:bodyPr/>
          <a:lstStyle/>
          <a:p>
            <a:r>
              <a:rPr lang="en-US" dirty="0"/>
              <a:t>For what does a man gain from all his labor and striving under the sun?</a:t>
            </a:r>
          </a:p>
        </p:txBody>
      </p:sp>
    </p:spTree>
    <p:extLst>
      <p:ext uri="{BB962C8B-B14F-4D97-AF65-F5344CB8AC3E}">
        <p14:creationId xmlns:p14="http://schemas.microsoft.com/office/powerpoint/2010/main" val="17795739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4 0Adds 2012\19 Museum\Rome Museums\Naples Museum\Frescoes\Fresco with workshop of Hephaestus, Cyclops forging armor of heroes, from House of Chariots in Pompeii, tb0515170227.jpg"/>
          <p:cNvPicPr>
            <a:picLocks noChangeAspect="1" noChangeArrowheads="1"/>
          </p:cNvPicPr>
          <p:nvPr/>
        </p:nvPicPr>
        <p:blipFill rotWithShape="1">
          <a:blip r:embed="rId3">
            <a:extLst>
              <a:ext uri="{28A0092B-C50C-407E-A947-70E740481C1C}">
                <a14:useLocalDpi xmlns:a14="http://schemas.microsoft.com/office/drawing/2010/main" val="0"/>
              </a:ext>
            </a:extLst>
          </a:blip>
          <a:srcRect l="6250" t="13544" r="5937" b="10940"/>
          <a:stretch/>
        </p:blipFill>
        <p:spPr bwMode="auto">
          <a:xfrm>
            <a:off x="418772" y="0"/>
            <a:ext cx="83064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Fresco with men working at a forge, from the House of Chariots in Pompeii, 1st century AD</a:t>
            </a:r>
            <a:endParaRPr lang="x-none" dirty="0"/>
          </a:p>
        </p:txBody>
      </p:sp>
      <p:sp>
        <p:nvSpPr>
          <p:cNvPr id="3" name="Text Placeholder 2"/>
          <p:cNvSpPr>
            <a:spLocks noGrp="1"/>
          </p:cNvSpPr>
          <p:nvPr>
            <p:ph type="body" sz="quarter" idx="12"/>
          </p:nvPr>
        </p:nvSpPr>
        <p:spPr/>
        <p:txBody>
          <a:bodyPr/>
          <a:lstStyle/>
          <a:p>
            <a:r>
              <a:rPr lang="en-US" dirty="0"/>
              <a:t>2:22</a:t>
            </a:r>
          </a:p>
        </p:txBody>
      </p:sp>
      <p:sp>
        <p:nvSpPr>
          <p:cNvPr id="4" name="Title 3"/>
          <p:cNvSpPr>
            <a:spLocks noGrp="1"/>
          </p:cNvSpPr>
          <p:nvPr>
            <p:ph type="title"/>
          </p:nvPr>
        </p:nvSpPr>
        <p:spPr/>
        <p:txBody>
          <a:bodyPr/>
          <a:lstStyle/>
          <a:p>
            <a:r>
              <a:rPr lang="en-US" dirty="0"/>
              <a:t>For what does a man gain from all his labor and striving under the sun?</a:t>
            </a:r>
          </a:p>
        </p:txBody>
      </p:sp>
    </p:spTree>
    <p:extLst>
      <p:ext uri="{BB962C8B-B14F-4D97-AF65-F5344CB8AC3E}">
        <p14:creationId xmlns:p14="http://schemas.microsoft.com/office/powerpoint/2010/main" val="368460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ne set, bronze, Late Bronze IIB, from Tell es-Saidiyeh tomb, tb072311588-001.jpg"/>
          <p:cNvPicPr>
            <a:picLocks noChangeAspect="1"/>
          </p:cNvPicPr>
          <p:nvPr/>
        </p:nvPicPr>
        <p:blipFill rotWithShape="1">
          <a:blip r:embed="rId3" cstate="print">
            <a:extLst>
              <a:ext uri="{28A0092B-C50C-407E-A947-70E740481C1C}">
                <a14:useLocalDpi xmlns:a14="http://schemas.microsoft.com/office/drawing/2010/main" val="0"/>
              </a:ext>
            </a:extLst>
          </a:blip>
          <a:srcRect b="3755"/>
          <a:stretch/>
        </p:blipFill>
        <p:spPr>
          <a:xfrm>
            <a:off x="1676400" y="55403"/>
            <a:ext cx="5867400" cy="6573997"/>
          </a:xfrm>
          <a:prstGeom prst="rect">
            <a:avLst/>
          </a:prstGeom>
        </p:spPr>
      </p:pic>
      <p:sp>
        <p:nvSpPr>
          <p:cNvPr id="2" name="Text Placeholder 1"/>
          <p:cNvSpPr>
            <a:spLocks noGrp="1"/>
          </p:cNvSpPr>
          <p:nvPr>
            <p:ph type="body" sz="quarter" idx="10"/>
          </p:nvPr>
        </p:nvSpPr>
        <p:spPr/>
        <p:txBody>
          <a:bodyPr/>
          <a:lstStyle/>
          <a:p>
            <a:r>
              <a:rPr lang="en-US" dirty="0"/>
              <a:t>Bronze wine set, from a tomb at Tell </a:t>
            </a:r>
            <a:r>
              <a:rPr lang="en-US" dirty="0" err="1"/>
              <a:t>es-Saidiyeh</a:t>
            </a:r>
            <a:r>
              <a:rPr lang="en-US" dirty="0"/>
              <a:t>, circa 1300 BC</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I explored with my mind how to cheer my body with wine while being wise</a:t>
            </a:r>
          </a:p>
        </p:txBody>
      </p:sp>
    </p:spTree>
    <p:extLst>
      <p:ext uri="{BB962C8B-B14F-4D97-AF65-F5344CB8AC3E}">
        <p14:creationId xmlns:p14="http://schemas.microsoft.com/office/powerpoint/2010/main" val="19144257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2A3A13-27A3-A9EE-B99E-6B5DDF035EFA}"/>
              </a:ext>
            </a:extLst>
          </p:cNvPr>
          <p:cNvPicPr>
            <a:picLocks noChangeAspect="1"/>
          </p:cNvPicPr>
          <p:nvPr/>
        </p:nvPicPr>
        <p:blipFill>
          <a:blip r:embed="rId3">
            <a:extLst>
              <a:ext uri="{28A0092B-C50C-407E-A947-70E740481C1C}">
                <a14:useLocalDpi xmlns:a14="http://schemas.microsoft.com/office/drawing/2010/main" val="0"/>
              </a:ext>
            </a:extLst>
          </a:blip>
          <a:srcRect t="6702"/>
          <a:stretch/>
        </p:blipFill>
        <p:spPr>
          <a:xfrm>
            <a:off x="0" y="152400"/>
            <a:ext cx="9144000" cy="6364514"/>
          </a:xfrm>
          <a:prstGeom prst="rect">
            <a:avLst/>
          </a:prstGeom>
        </p:spPr>
      </p:pic>
      <p:sp>
        <p:nvSpPr>
          <p:cNvPr id="2" name="Text Placeholder 1"/>
          <p:cNvSpPr>
            <a:spLocks noGrp="1"/>
          </p:cNvSpPr>
          <p:nvPr>
            <p:ph type="body" sz="quarter" idx="10"/>
          </p:nvPr>
        </p:nvSpPr>
        <p:spPr/>
        <p:txBody>
          <a:bodyPr/>
          <a:lstStyle/>
          <a:p>
            <a:r>
              <a:rPr lang="en-US" dirty="0"/>
              <a:t>Arab workers cutting stone on Mount Zion, 1968</a:t>
            </a:r>
          </a:p>
        </p:txBody>
      </p:sp>
      <p:sp>
        <p:nvSpPr>
          <p:cNvPr id="3" name="Text Placeholder 2"/>
          <p:cNvSpPr>
            <a:spLocks noGrp="1"/>
          </p:cNvSpPr>
          <p:nvPr>
            <p:ph type="body" sz="quarter" idx="12"/>
          </p:nvPr>
        </p:nvSpPr>
        <p:spPr/>
        <p:txBody>
          <a:bodyPr/>
          <a:lstStyle/>
          <a:p>
            <a:r>
              <a:rPr lang="en-US" dirty="0"/>
              <a:t>2:22</a:t>
            </a:r>
          </a:p>
        </p:txBody>
      </p:sp>
      <p:sp>
        <p:nvSpPr>
          <p:cNvPr id="4" name="Title 3"/>
          <p:cNvSpPr>
            <a:spLocks noGrp="1"/>
          </p:cNvSpPr>
          <p:nvPr>
            <p:ph type="title"/>
          </p:nvPr>
        </p:nvSpPr>
        <p:spPr/>
        <p:txBody>
          <a:bodyPr/>
          <a:lstStyle/>
          <a:p>
            <a:r>
              <a:rPr lang="en-US" dirty="0"/>
              <a:t>For what does a man gain from all his labor and striving under the sun?</a:t>
            </a:r>
          </a:p>
        </p:txBody>
      </p:sp>
    </p:spTree>
    <p:extLst>
      <p:ext uri="{BB962C8B-B14F-4D97-AF65-F5344CB8AC3E}">
        <p14:creationId xmlns:p14="http://schemas.microsoft.com/office/powerpoint/2010/main" val="30334283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Man sleeping near campfire, reign of Akhenaten, 14th c BC, met 545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469"/>
            <a:ext cx="9144000" cy="646906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Man sleeping near a campfire, reign of Akhenaten, 14th century BC</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Every day his work is laborious and distressing; even at night his mind does not rest</a:t>
            </a:r>
          </a:p>
        </p:txBody>
      </p:sp>
    </p:spTree>
    <p:extLst>
      <p:ext uri="{BB962C8B-B14F-4D97-AF65-F5344CB8AC3E}">
        <p14:creationId xmlns:p14="http://schemas.microsoft.com/office/powerpoint/2010/main" val="20359653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Banquet scene on a fragment of a Cypriot grave relief, circa 450–425 BC, polygamy, met2423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916" y="354124"/>
            <a:ext cx="7756168" cy="616554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Banquet scene on a fragment of a Cypriot grave relief, circa 450–425 BC</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There is nothing better for a man than to eat, drink, and find enjoyment in his work</a:t>
            </a:r>
          </a:p>
        </p:txBody>
      </p:sp>
    </p:spTree>
    <p:extLst>
      <p:ext uri="{BB962C8B-B14F-4D97-AF65-F5344CB8AC3E}">
        <p14:creationId xmlns:p14="http://schemas.microsoft.com/office/powerpoint/2010/main" val="5318604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206D02-41D5-1384-E711-4C8F00715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300"/>
            <a:ext cx="9144000" cy="6423400"/>
          </a:xfrm>
          <a:prstGeom prst="rect">
            <a:avLst/>
          </a:prstGeom>
        </p:spPr>
      </p:pic>
      <p:sp>
        <p:nvSpPr>
          <p:cNvPr id="2" name="Text Placeholder 1"/>
          <p:cNvSpPr>
            <a:spLocks noGrp="1"/>
          </p:cNvSpPr>
          <p:nvPr>
            <p:ph type="body" sz="quarter" idx="10"/>
          </p:nvPr>
        </p:nvSpPr>
        <p:spPr/>
        <p:txBody>
          <a:bodyPr/>
          <a:lstStyle/>
          <a:p>
            <a:r>
              <a:rPr lang="en-US" dirty="0"/>
              <a:t>Limestone votive relief with worship and banquet scenes, from Cyprus, 4th century BC</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There is nothing better for a man than to eat, drink, and find enjoyment in his work</a:t>
            </a:r>
          </a:p>
        </p:txBody>
      </p:sp>
    </p:spTree>
    <p:extLst>
      <p:ext uri="{BB962C8B-B14F-4D97-AF65-F5344CB8AC3E}">
        <p14:creationId xmlns:p14="http://schemas.microsoft.com/office/powerpoint/2010/main" val="22571479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AA5FD-38F7-2F1F-25A6-5DB134C8B59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4126C9E-9299-C676-7D62-129AB9C6D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a:extLst>
              <a:ext uri="{FF2B5EF4-FFF2-40B4-BE49-F238E27FC236}">
                <a16:creationId xmlns:a16="http://schemas.microsoft.com/office/drawing/2014/main" id="{D2970300-453B-6B37-7841-0652386C46A0}"/>
              </a:ext>
            </a:extLst>
          </p:cNvPr>
          <p:cNvSpPr>
            <a:spLocks noGrp="1"/>
          </p:cNvSpPr>
          <p:nvPr>
            <p:ph type="body" sz="quarter" idx="10"/>
          </p:nvPr>
        </p:nvSpPr>
        <p:spPr/>
        <p:txBody>
          <a:bodyPr/>
          <a:lstStyle/>
          <a:p>
            <a:r>
              <a:rPr lang="en-US" dirty="0"/>
              <a:t>Fresco of men enjoying a banquet, from Pompeii, 1st century AD</a:t>
            </a:r>
          </a:p>
        </p:txBody>
      </p:sp>
      <p:sp>
        <p:nvSpPr>
          <p:cNvPr id="3" name="Text Placeholder 2">
            <a:extLst>
              <a:ext uri="{FF2B5EF4-FFF2-40B4-BE49-F238E27FC236}">
                <a16:creationId xmlns:a16="http://schemas.microsoft.com/office/drawing/2014/main" id="{2F3E3977-70AD-5C55-81AE-8793E91A459B}"/>
              </a:ext>
            </a:extLst>
          </p:cNvPr>
          <p:cNvSpPr>
            <a:spLocks noGrp="1"/>
          </p:cNvSpPr>
          <p:nvPr>
            <p:ph type="body" sz="quarter" idx="12"/>
          </p:nvPr>
        </p:nvSpPr>
        <p:spPr/>
        <p:txBody>
          <a:bodyPr/>
          <a:lstStyle/>
          <a:p>
            <a:r>
              <a:rPr lang="en-US" dirty="0"/>
              <a:t>2:24</a:t>
            </a:r>
          </a:p>
        </p:txBody>
      </p:sp>
      <p:sp>
        <p:nvSpPr>
          <p:cNvPr id="4" name="Title 3">
            <a:extLst>
              <a:ext uri="{FF2B5EF4-FFF2-40B4-BE49-F238E27FC236}">
                <a16:creationId xmlns:a16="http://schemas.microsoft.com/office/drawing/2014/main" id="{DDC115C8-0E15-0E1E-6F66-97AB8BC018E2}"/>
              </a:ext>
            </a:extLst>
          </p:cNvPr>
          <p:cNvSpPr>
            <a:spLocks noGrp="1"/>
          </p:cNvSpPr>
          <p:nvPr>
            <p:ph type="title"/>
          </p:nvPr>
        </p:nvSpPr>
        <p:spPr/>
        <p:txBody>
          <a:bodyPr/>
          <a:lstStyle/>
          <a:p>
            <a:r>
              <a:rPr lang="en-US" dirty="0"/>
              <a:t>There is nothing better for a man than to eat, drink, and find enjoyment in his work</a:t>
            </a:r>
          </a:p>
        </p:txBody>
      </p:sp>
    </p:spTree>
    <p:extLst>
      <p:ext uri="{BB962C8B-B14F-4D97-AF65-F5344CB8AC3E}">
        <p14:creationId xmlns:p14="http://schemas.microsoft.com/office/powerpoint/2010/main" val="24133182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95E84B-3685-74D8-E7EA-724C4E273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70"/>
            <a:ext cx="9144000" cy="6652260"/>
          </a:xfrm>
          <a:prstGeom prst="rect">
            <a:avLst/>
          </a:prstGeom>
        </p:spPr>
      </p:pic>
      <p:sp>
        <p:nvSpPr>
          <p:cNvPr id="2" name="Text Placeholder 1">
            <a:extLst>
              <a:ext uri="{FF2B5EF4-FFF2-40B4-BE49-F238E27FC236}">
                <a16:creationId xmlns:a16="http://schemas.microsoft.com/office/drawing/2014/main" id="{4BF686CE-AD79-624F-B37B-6C66C4A1CAC4}"/>
              </a:ext>
            </a:extLst>
          </p:cNvPr>
          <p:cNvSpPr>
            <a:spLocks noGrp="1"/>
          </p:cNvSpPr>
          <p:nvPr>
            <p:ph type="body" sz="quarter" idx="10"/>
          </p:nvPr>
        </p:nvSpPr>
        <p:spPr>
          <a:xfrm>
            <a:off x="0" y="6519672"/>
            <a:ext cx="8074152" cy="338554"/>
          </a:xfrm>
        </p:spPr>
        <p:txBody>
          <a:bodyPr/>
          <a:lstStyle/>
          <a:p>
            <a:r>
              <a:rPr lang="en-US" dirty="0"/>
              <a:t>Burial inscription mentioning “YHWH,” from Khirbet el-Qom, 8th century BC</a:t>
            </a:r>
          </a:p>
        </p:txBody>
      </p:sp>
      <p:sp>
        <p:nvSpPr>
          <p:cNvPr id="3" name="Text Placeholder 2">
            <a:extLst>
              <a:ext uri="{FF2B5EF4-FFF2-40B4-BE49-F238E27FC236}">
                <a16:creationId xmlns:a16="http://schemas.microsoft.com/office/drawing/2014/main" id="{FF01A8F0-08A9-B745-AC35-B654C6750817}"/>
              </a:ext>
            </a:extLst>
          </p:cNvPr>
          <p:cNvSpPr>
            <a:spLocks noGrp="1"/>
          </p:cNvSpPr>
          <p:nvPr>
            <p:ph type="body" sz="quarter" idx="12"/>
          </p:nvPr>
        </p:nvSpPr>
        <p:spPr/>
        <p:txBody>
          <a:bodyPr/>
          <a:lstStyle/>
          <a:p>
            <a:r>
              <a:rPr lang="en-US" dirty="0"/>
              <a:t>2:24</a:t>
            </a:r>
          </a:p>
        </p:txBody>
      </p:sp>
      <p:sp>
        <p:nvSpPr>
          <p:cNvPr id="4" name="Title 3">
            <a:extLst>
              <a:ext uri="{FF2B5EF4-FFF2-40B4-BE49-F238E27FC236}">
                <a16:creationId xmlns:a16="http://schemas.microsoft.com/office/drawing/2014/main" id="{DF653107-EE35-684C-A1CB-84676FD6A75F}"/>
              </a:ext>
            </a:extLst>
          </p:cNvPr>
          <p:cNvSpPr>
            <a:spLocks noGrp="1"/>
          </p:cNvSpPr>
          <p:nvPr>
            <p:ph type="title"/>
          </p:nvPr>
        </p:nvSpPr>
        <p:spPr>
          <a:xfrm>
            <a:off x="0" y="0"/>
            <a:ext cx="9144000" cy="369332"/>
          </a:xfrm>
        </p:spPr>
        <p:txBody>
          <a:bodyPr/>
          <a:lstStyle/>
          <a:p>
            <a:r>
              <a:rPr lang="en-US" dirty="0"/>
              <a:t>This also I saw was from the hand of God</a:t>
            </a:r>
          </a:p>
        </p:txBody>
      </p:sp>
    </p:spTree>
    <p:extLst>
      <p:ext uri="{BB962C8B-B14F-4D97-AF65-F5344CB8AC3E}">
        <p14:creationId xmlns:p14="http://schemas.microsoft.com/office/powerpoint/2010/main" val="25138141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0B7A2EB-2580-93D7-989A-9DE31A6B583E}"/>
              </a:ext>
            </a:extLst>
          </p:cNvPr>
          <p:cNvGrpSpPr/>
          <p:nvPr/>
        </p:nvGrpSpPr>
        <p:grpSpPr>
          <a:xfrm>
            <a:off x="0" y="102870"/>
            <a:ext cx="9144000" cy="6652260"/>
            <a:chOff x="0" y="102870"/>
            <a:chExt cx="9144000" cy="6652260"/>
          </a:xfrm>
        </p:grpSpPr>
        <p:pic>
          <p:nvPicPr>
            <p:cNvPr id="6" name="Picture 5">
              <a:extLst>
                <a:ext uri="{FF2B5EF4-FFF2-40B4-BE49-F238E27FC236}">
                  <a16:creationId xmlns:a16="http://schemas.microsoft.com/office/drawing/2014/main" id="{6B7AB67C-70F2-8A94-682C-E91390831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70"/>
              <a:ext cx="9144000" cy="6652260"/>
            </a:xfrm>
            <a:prstGeom prst="rect">
              <a:avLst/>
            </a:prstGeom>
          </p:spPr>
        </p:pic>
        <p:grpSp>
          <p:nvGrpSpPr>
            <p:cNvPr id="21" name="Group 20">
              <a:extLst>
                <a:ext uri="{FF2B5EF4-FFF2-40B4-BE49-F238E27FC236}">
                  <a16:creationId xmlns:a16="http://schemas.microsoft.com/office/drawing/2014/main" id="{0F9DC0E4-14A2-CD87-0ED4-E49533FA75CD}"/>
                </a:ext>
              </a:extLst>
            </p:cNvPr>
            <p:cNvGrpSpPr/>
            <p:nvPr/>
          </p:nvGrpSpPr>
          <p:grpSpPr>
            <a:xfrm>
              <a:off x="5165563" y="1726669"/>
              <a:ext cx="1090457" cy="524206"/>
              <a:chOff x="5165563" y="1726669"/>
              <a:chExt cx="1090457" cy="524206"/>
            </a:xfrm>
          </p:grpSpPr>
          <p:sp>
            <p:nvSpPr>
              <p:cNvPr id="11" name="Freeform 10"/>
              <p:cNvSpPr/>
              <p:nvPr/>
            </p:nvSpPr>
            <p:spPr>
              <a:xfrm>
                <a:off x="5165563" y="1726669"/>
                <a:ext cx="414009" cy="524206"/>
              </a:xfrm>
              <a:custGeom>
                <a:avLst/>
                <a:gdLst>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93675 h 514350"/>
                  <a:gd name="connsiteX4" fmla="*/ 288925 w 396875"/>
                  <a:gd name="connsiteY4" fmla="*/ 228600 h 514350"/>
                  <a:gd name="connsiteX5" fmla="*/ 133350 w 396875"/>
                  <a:gd name="connsiteY5" fmla="*/ 34925 h 514350"/>
                  <a:gd name="connsiteX6" fmla="*/ 292100 w 396875"/>
                  <a:gd name="connsiteY6" fmla="*/ 231775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93675 h 514350"/>
                  <a:gd name="connsiteX4" fmla="*/ 288925 w 396875"/>
                  <a:gd name="connsiteY4" fmla="*/ 228600 h 514350"/>
                  <a:gd name="connsiteX5" fmla="*/ 133350 w 396875"/>
                  <a:gd name="connsiteY5" fmla="*/ 34925 h 514350"/>
                  <a:gd name="connsiteX6" fmla="*/ 299244 w 396875"/>
                  <a:gd name="connsiteY6" fmla="*/ 234156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93675 h 514350"/>
                  <a:gd name="connsiteX4" fmla="*/ 288925 w 396875"/>
                  <a:gd name="connsiteY4" fmla="*/ 228600 h 514350"/>
                  <a:gd name="connsiteX5" fmla="*/ 133350 w 396875"/>
                  <a:gd name="connsiteY5" fmla="*/ 34925 h 514350"/>
                  <a:gd name="connsiteX6" fmla="*/ 289719 w 396875"/>
                  <a:gd name="connsiteY6" fmla="*/ 227013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93675 h 514350"/>
                  <a:gd name="connsiteX4" fmla="*/ 288925 w 396875"/>
                  <a:gd name="connsiteY4" fmla="*/ 228600 h 514350"/>
                  <a:gd name="connsiteX5" fmla="*/ 133350 w 396875"/>
                  <a:gd name="connsiteY5" fmla="*/ 34925 h 514350"/>
                  <a:gd name="connsiteX6" fmla="*/ 289719 w 396875"/>
                  <a:gd name="connsiteY6" fmla="*/ 227013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93675 h 514350"/>
                  <a:gd name="connsiteX4" fmla="*/ 288925 w 396875"/>
                  <a:gd name="connsiteY4" fmla="*/ 228600 h 514350"/>
                  <a:gd name="connsiteX5" fmla="*/ 133350 w 396875"/>
                  <a:gd name="connsiteY5" fmla="*/ 34925 h 514350"/>
                  <a:gd name="connsiteX6" fmla="*/ 289719 w 396875"/>
                  <a:gd name="connsiteY6" fmla="*/ 227013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200818 h 514350"/>
                  <a:gd name="connsiteX4" fmla="*/ 288925 w 396875"/>
                  <a:gd name="connsiteY4" fmla="*/ 228600 h 514350"/>
                  <a:gd name="connsiteX5" fmla="*/ 133350 w 396875"/>
                  <a:gd name="connsiteY5" fmla="*/ 34925 h 514350"/>
                  <a:gd name="connsiteX6" fmla="*/ 289719 w 396875"/>
                  <a:gd name="connsiteY6" fmla="*/ 227013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79386 h 514350"/>
                  <a:gd name="connsiteX4" fmla="*/ 288925 w 396875"/>
                  <a:gd name="connsiteY4" fmla="*/ 228600 h 514350"/>
                  <a:gd name="connsiteX5" fmla="*/ 133350 w 396875"/>
                  <a:gd name="connsiteY5" fmla="*/ 34925 h 514350"/>
                  <a:gd name="connsiteX6" fmla="*/ 289719 w 396875"/>
                  <a:gd name="connsiteY6" fmla="*/ 227013 h 514350"/>
                  <a:gd name="connsiteX7" fmla="*/ 0 w 396875"/>
                  <a:gd name="connsiteY7" fmla="*/ 5143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875" h="514350">
                    <a:moveTo>
                      <a:pt x="396875" y="0"/>
                    </a:moveTo>
                    <a:lnTo>
                      <a:pt x="314325" y="187325"/>
                    </a:lnTo>
                    <a:lnTo>
                      <a:pt x="273050" y="3175"/>
                    </a:lnTo>
                    <a:lnTo>
                      <a:pt x="314325" y="179386"/>
                    </a:lnTo>
                    <a:lnTo>
                      <a:pt x="288925" y="228600"/>
                    </a:lnTo>
                    <a:lnTo>
                      <a:pt x="133350" y="34925"/>
                    </a:lnTo>
                    <a:lnTo>
                      <a:pt x="289719" y="227013"/>
                    </a:lnTo>
                    <a:cubicBezTo>
                      <a:pt x="297921" y="353748"/>
                      <a:pt x="256117" y="409046"/>
                      <a:pt x="0" y="514350"/>
                    </a:cubicBezTo>
                  </a:path>
                </a:pathLst>
              </a:custGeom>
              <a:noFill/>
              <a:ln w="190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692140" y="1766656"/>
                <a:ext cx="168916" cy="352707"/>
              </a:xfrm>
              <a:custGeom>
                <a:avLst/>
                <a:gdLst>
                  <a:gd name="connsiteX0" fmla="*/ 161925 w 161925"/>
                  <a:gd name="connsiteY0" fmla="*/ 346075 h 346075"/>
                  <a:gd name="connsiteX1" fmla="*/ 133350 w 161925"/>
                  <a:gd name="connsiteY1" fmla="*/ 0 h 346075"/>
                  <a:gd name="connsiteX2" fmla="*/ 0 w 161925"/>
                  <a:gd name="connsiteY2" fmla="*/ 57150 h 346075"/>
                  <a:gd name="connsiteX3" fmla="*/ 133350 w 161925"/>
                  <a:gd name="connsiteY3" fmla="*/ 60325 h 346075"/>
                  <a:gd name="connsiteX0" fmla="*/ 161925 w 161925"/>
                  <a:gd name="connsiteY0" fmla="*/ 346075 h 346075"/>
                  <a:gd name="connsiteX1" fmla="*/ 133350 w 161925"/>
                  <a:gd name="connsiteY1" fmla="*/ 0 h 346075"/>
                  <a:gd name="connsiteX2" fmla="*/ 0 w 161925"/>
                  <a:gd name="connsiteY2" fmla="*/ 57150 h 346075"/>
                  <a:gd name="connsiteX3" fmla="*/ 133350 w 161925"/>
                  <a:gd name="connsiteY3" fmla="*/ 60325 h 346075"/>
                  <a:gd name="connsiteX0" fmla="*/ 161925 w 161925"/>
                  <a:gd name="connsiteY0" fmla="*/ 346075 h 346075"/>
                  <a:gd name="connsiteX1" fmla="*/ 133350 w 161925"/>
                  <a:gd name="connsiteY1" fmla="*/ 0 h 346075"/>
                  <a:gd name="connsiteX2" fmla="*/ 0 w 161925"/>
                  <a:gd name="connsiteY2" fmla="*/ 57150 h 346075"/>
                  <a:gd name="connsiteX3" fmla="*/ 133350 w 161925"/>
                  <a:gd name="connsiteY3" fmla="*/ 60325 h 346075"/>
                </a:gdLst>
                <a:ahLst/>
                <a:cxnLst>
                  <a:cxn ang="0">
                    <a:pos x="connsiteX0" y="connsiteY0"/>
                  </a:cxn>
                  <a:cxn ang="0">
                    <a:pos x="connsiteX1" y="connsiteY1"/>
                  </a:cxn>
                  <a:cxn ang="0">
                    <a:pos x="connsiteX2" y="connsiteY2"/>
                  </a:cxn>
                  <a:cxn ang="0">
                    <a:pos x="connsiteX3" y="connsiteY3"/>
                  </a:cxn>
                </a:cxnLst>
                <a:rect l="l" t="t" r="r" b="b"/>
                <a:pathLst>
                  <a:path w="161925" h="346075">
                    <a:moveTo>
                      <a:pt x="161925" y="346075"/>
                    </a:moveTo>
                    <a:lnTo>
                      <a:pt x="133350" y="0"/>
                    </a:lnTo>
                    <a:cubicBezTo>
                      <a:pt x="88900" y="19050"/>
                      <a:pt x="37306" y="23812"/>
                      <a:pt x="0" y="57150"/>
                    </a:cubicBezTo>
                    <a:cubicBezTo>
                      <a:pt x="27781" y="67733"/>
                      <a:pt x="88900" y="59267"/>
                      <a:pt x="133350" y="60325"/>
                    </a:cubicBezTo>
                  </a:path>
                </a:pathLst>
              </a:custGeom>
              <a:noFill/>
              <a:ln w="190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0367327-008E-D98D-300C-EA8864ACEF20}"/>
                  </a:ext>
                </a:extLst>
              </p:cNvPr>
              <p:cNvGrpSpPr/>
              <p:nvPr/>
            </p:nvGrpSpPr>
            <p:grpSpPr>
              <a:xfrm>
                <a:off x="6068060" y="1803891"/>
                <a:ext cx="187960" cy="210329"/>
                <a:chOff x="6068060" y="1803891"/>
                <a:chExt cx="187960" cy="210329"/>
              </a:xfrm>
            </p:grpSpPr>
            <p:sp>
              <p:nvSpPr>
                <p:cNvPr id="13" name="Freeform 12"/>
                <p:cNvSpPr/>
                <p:nvPr/>
              </p:nvSpPr>
              <p:spPr>
                <a:xfrm>
                  <a:off x="6068060" y="1813599"/>
                  <a:ext cx="137452" cy="58245"/>
                </a:xfrm>
                <a:custGeom>
                  <a:avLst/>
                  <a:gdLst>
                    <a:gd name="connsiteX0" fmla="*/ 101600 w 107950"/>
                    <a:gd name="connsiteY0" fmla="*/ 57150 h 57150"/>
                    <a:gd name="connsiteX1" fmla="*/ 0 w 107950"/>
                    <a:gd name="connsiteY1" fmla="*/ 41275 h 57150"/>
                    <a:gd name="connsiteX2" fmla="*/ 107950 w 107950"/>
                    <a:gd name="connsiteY2" fmla="*/ 0 h 57150"/>
                    <a:gd name="connsiteX0" fmla="*/ 125412 w 131762"/>
                    <a:gd name="connsiteY0" fmla="*/ 57150 h 57150"/>
                    <a:gd name="connsiteX1" fmla="*/ 0 w 131762"/>
                    <a:gd name="connsiteY1" fmla="*/ 36512 h 57150"/>
                    <a:gd name="connsiteX2" fmla="*/ 131762 w 131762"/>
                    <a:gd name="connsiteY2" fmla="*/ 0 h 57150"/>
                    <a:gd name="connsiteX0" fmla="*/ 125412 w 131762"/>
                    <a:gd name="connsiteY0" fmla="*/ 57150 h 57150"/>
                    <a:gd name="connsiteX1" fmla="*/ 0 w 131762"/>
                    <a:gd name="connsiteY1" fmla="*/ 36512 h 57150"/>
                    <a:gd name="connsiteX2" fmla="*/ 131762 w 131762"/>
                    <a:gd name="connsiteY2" fmla="*/ 0 h 57150"/>
                    <a:gd name="connsiteX0" fmla="*/ 125412 w 131762"/>
                    <a:gd name="connsiteY0" fmla="*/ 57150 h 57150"/>
                    <a:gd name="connsiteX1" fmla="*/ 0 w 131762"/>
                    <a:gd name="connsiteY1" fmla="*/ 36512 h 57150"/>
                    <a:gd name="connsiteX2" fmla="*/ 131762 w 131762"/>
                    <a:gd name="connsiteY2" fmla="*/ 0 h 57150"/>
                  </a:gdLst>
                  <a:ahLst/>
                  <a:cxnLst>
                    <a:cxn ang="0">
                      <a:pos x="connsiteX0" y="connsiteY0"/>
                    </a:cxn>
                    <a:cxn ang="0">
                      <a:pos x="connsiteX1" y="connsiteY1"/>
                    </a:cxn>
                    <a:cxn ang="0">
                      <a:pos x="connsiteX2" y="connsiteY2"/>
                    </a:cxn>
                  </a:cxnLst>
                  <a:rect l="l" t="t" r="r" b="b"/>
                  <a:pathLst>
                    <a:path w="131762" h="57150">
                      <a:moveTo>
                        <a:pt x="125412" y="57150"/>
                      </a:moveTo>
                      <a:cubicBezTo>
                        <a:pt x="83608" y="50271"/>
                        <a:pt x="41804" y="50535"/>
                        <a:pt x="0" y="36512"/>
                      </a:cubicBezTo>
                      <a:cubicBezTo>
                        <a:pt x="60590" y="12435"/>
                        <a:pt x="87841" y="12171"/>
                        <a:pt x="131762" y="0"/>
                      </a:cubicBezTo>
                    </a:path>
                  </a:pathLst>
                </a:custGeom>
                <a:noFill/>
                <a:ln w="190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096212" y="2007749"/>
                  <a:ext cx="119236" cy="6471"/>
                </a:xfrm>
                <a:custGeom>
                  <a:avLst/>
                  <a:gdLst>
                    <a:gd name="connsiteX0" fmla="*/ 0 w 114300"/>
                    <a:gd name="connsiteY0" fmla="*/ 0 h 6350"/>
                    <a:gd name="connsiteX1" fmla="*/ 114300 w 114300"/>
                    <a:gd name="connsiteY1" fmla="*/ 6350 h 6350"/>
                  </a:gdLst>
                  <a:ahLst/>
                  <a:cxnLst>
                    <a:cxn ang="0">
                      <a:pos x="connsiteX0" y="connsiteY0"/>
                    </a:cxn>
                    <a:cxn ang="0">
                      <a:pos x="connsiteX1" y="connsiteY1"/>
                    </a:cxn>
                  </a:cxnLst>
                  <a:rect l="l" t="t" r="r" b="b"/>
                  <a:pathLst>
                    <a:path w="114300" h="6350">
                      <a:moveTo>
                        <a:pt x="0" y="0"/>
                      </a:moveTo>
                      <a:lnTo>
                        <a:pt x="114300" y="6350"/>
                      </a:lnTo>
                    </a:path>
                  </a:pathLst>
                </a:custGeom>
                <a:noFill/>
                <a:ln w="190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217931" y="1803891"/>
                  <a:ext cx="38089" cy="207094"/>
                </a:xfrm>
                <a:custGeom>
                  <a:avLst/>
                  <a:gdLst>
                    <a:gd name="connsiteX0" fmla="*/ 19050 w 73025"/>
                    <a:gd name="connsiteY0" fmla="*/ 206375 h 206375"/>
                    <a:gd name="connsiteX1" fmla="*/ 69850 w 73025"/>
                    <a:gd name="connsiteY1" fmla="*/ 203200 h 206375"/>
                    <a:gd name="connsiteX2" fmla="*/ 69850 w 73025"/>
                    <a:gd name="connsiteY2" fmla="*/ 73025 h 206375"/>
                    <a:gd name="connsiteX3" fmla="*/ 0 w 73025"/>
                    <a:gd name="connsiteY3" fmla="*/ 66675 h 206375"/>
                    <a:gd name="connsiteX4" fmla="*/ 73025 w 73025"/>
                    <a:gd name="connsiteY4" fmla="*/ 69850 h 206375"/>
                    <a:gd name="connsiteX5" fmla="*/ 69850 w 73025"/>
                    <a:gd name="connsiteY5" fmla="*/ 0 h 206375"/>
                    <a:gd name="connsiteX6" fmla="*/ 12700 w 73025"/>
                    <a:gd name="connsiteY6" fmla="*/ 6350 h 206375"/>
                    <a:gd name="connsiteX0" fmla="*/ 6350 w 60325"/>
                    <a:gd name="connsiteY0" fmla="*/ 206375 h 206375"/>
                    <a:gd name="connsiteX1" fmla="*/ 57150 w 60325"/>
                    <a:gd name="connsiteY1" fmla="*/ 203200 h 206375"/>
                    <a:gd name="connsiteX2" fmla="*/ 57150 w 60325"/>
                    <a:gd name="connsiteY2" fmla="*/ 73025 h 206375"/>
                    <a:gd name="connsiteX3" fmla="*/ 25400 w 60325"/>
                    <a:gd name="connsiteY3" fmla="*/ 66675 h 206375"/>
                    <a:gd name="connsiteX4" fmla="*/ 60325 w 60325"/>
                    <a:gd name="connsiteY4" fmla="*/ 69850 h 206375"/>
                    <a:gd name="connsiteX5" fmla="*/ 57150 w 60325"/>
                    <a:gd name="connsiteY5" fmla="*/ 0 h 206375"/>
                    <a:gd name="connsiteX6" fmla="*/ 0 w 60325"/>
                    <a:gd name="connsiteY6" fmla="*/ 6350 h 206375"/>
                    <a:gd name="connsiteX0" fmla="*/ 0 w 53975"/>
                    <a:gd name="connsiteY0" fmla="*/ 206375 h 206375"/>
                    <a:gd name="connsiteX1" fmla="*/ 50800 w 53975"/>
                    <a:gd name="connsiteY1" fmla="*/ 203200 h 206375"/>
                    <a:gd name="connsiteX2" fmla="*/ 50800 w 53975"/>
                    <a:gd name="connsiteY2" fmla="*/ 73025 h 206375"/>
                    <a:gd name="connsiteX3" fmla="*/ 19050 w 53975"/>
                    <a:gd name="connsiteY3" fmla="*/ 66675 h 206375"/>
                    <a:gd name="connsiteX4" fmla="*/ 53975 w 53975"/>
                    <a:gd name="connsiteY4" fmla="*/ 69850 h 206375"/>
                    <a:gd name="connsiteX5" fmla="*/ 50800 w 53975"/>
                    <a:gd name="connsiteY5" fmla="*/ 0 h 206375"/>
                    <a:gd name="connsiteX6" fmla="*/ 17463 w 53975"/>
                    <a:gd name="connsiteY6" fmla="*/ 6350 h 206375"/>
                    <a:gd name="connsiteX0" fmla="*/ 15875 w 36512"/>
                    <a:gd name="connsiteY0" fmla="*/ 201613 h 203200"/>
                    <a:gd name="connsiteX1" fmla="*/ 33337 w 36512"/>
                    <a:gd name="connsiteY1" fmla="*/ 203200 h 203200"/>
                    <a:gd name="connsiteX2" fmla="*/ 33337 w 36512"/>
                    <a:gd name="connsiteY2" fmla="*/ 73025 h 203200"/>
                    <a:gd name="connsiteX3" fmla="*/ 1587 w 36512"/>
                    <a:gd name="connsiteY3" fmla="*/ 66675 h 203200"/>
                    <a:gd name="connsiteX4" fmla="*/ 36512 w 36512"/>
                    <a:gd name="connsiteY4" fmla="*/ 69850 h 203200"/>
                    <a:gd name="connsiteX5" fmla="*/ 33337 w 36512"/>
                    <a:gd name="connsiteY5" fmla="*/ 0 h 203200"/>
                    <a:gd name="connsiteX6" fmla="*/ 0 w 36512"/>
                    <a:gd name="connsiteY6" fmla="*/ 635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12" h="203200">
                      <a:moveTo>
                        <a:pt x="15875" y="201613"/>
                      </a:moveTo>
                      <a:lnTo>
                        <a:pt x="33337" y="203200"/>
                      </a:lnTo>
                      <a:lnTo>
                        <a:pt x="33337" y="73025"/>
                      </a:lnTo>
                      <a:lnTo>
                        <a:pt x="1587" y="66675"/>
                      </a:lnTo>
                      <a:lnTo>
                        <a:pt x="36512" y="69850"/>
                      </a:lnTo>
                      <a:lnTo>
                        <a:pt x="33337" y="0"/>
                      </a:lnTo>
                      <a:lnTo>
                        <a:pt x="0" y="6350"/>
                      </a:lnTo>
                    </a:path>
                  </a:pathLst>
                </a:custGeom>
                <a:noFill/>
                <a:ln w="19050" cap="rnd">
                  <a:solidFill>
                    <a:srgbClr val="C00000">
                      <a:alpha val="6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3F684A28-8E6D-7583-66B7-C56C5CEF7CD7}"/>
                </a:ext>
              </a:extLst>
            </p:cNvPr>
            <p:cNvGrpSpPr/>
            <p:nvPr/>
          </p:nvGrpSpPr>
          <p:grpSpPr>
            <a:xfrm>
              <a:off x="3835154" y="1543918"/>
              <a:ext cx="1328149" cy="838602"/>
              <a:chOff x="3835154" y="1543918"/>
              <a:chExt cx="1328149" cy="838602"/>
            </a:xfrm>
          </p:grpSpPr>
          <p:sp>
            <p:nvSpPr>
              <p:cNvPr id="17" name="Freeform 16"/>
              <p:cNvSpPr/>
              <p:nvPr/>
            </p:nvSpPr>
            <p:spPr>
              <a:xfrm>
                <a:off x="4847282" y="1696471"/>
                <a:ext cx="316021" cy="476292"/>
              </a:xfrm>
              <a:custGeom>
                <a:avLst/>
                <a:gdLst>
                  <a:gd name="connsiteX0" fmla="*/ 314325 w 377825"/>
                  <a:gd name="connsiteY0" fmla="*/ 38100 h 431800"/>
                  <a:gd name="connsiteX1" fmla="*/ 0 w 377825"/>
                  <a:gd name="connsiteY1" fmla="*/ 98425 h 431800"/>
                  <a:gd name="connsiteX2" fmla="*/ 377825 w 377825"/>
                  <a:gd name="connsiteY2" fmla="*/ 120650 h 431800"/>
                  <a:gd name="connsiteX3" fmla="*/ 193675 w 377825"/>
                  <a:gd name="connsiteY3" fmla="*/ 107950 h 431800"/>
                  <a:gd name="connsiteX4" fmla="*/ 168275 w 377825"/>
                  <a:gd name="connsiteY4" fmla="*/ 0 h 431800"/>
                  <a:gd name="connsiteX5" fmla="*/ 200025 w 377825"/>
                  <a:gd name="connsiteY5" fmla="*/ 111125 h 431800"/>
                  <a:gd name="connsiteX6" fmla="*/ 247650 w 377825"/>
                  <a:gd name="connsiteY6" fmla="*/ 431800 h 431800"/>
                  <a:gd name="connsiteX0" fmla="*/ 314325 w 377825"/>
                  <a:gd name="connsiteY0" fmla="*/ 38100 h 431800"/>
                  <a:gd name="connsiteX1" fmla="*/ 0 w 377825"/>
                  <a:gd name="connsiteY1" fmla="*/ 98425 h 431800"/>
                  <a:gd name="connsiteX2" fmla="*/ 377825 w 377825"/>
                  <a:gd name="connsiteY2" fmla="*/ 120650 h 431800"/>
                  <a:gd name="connsiteX3" fmla="*/ 193675 w 377825"/>
                  <a:gd name="connsiteY3" fmla="*/ 107950 h 431800"/>
                  <a:gd name="connsiteX4" fmla="*/ 168275 w 377825"/>
                  <a:gd name="connsiteY4" fmla="*/ 0 h 431800"/>
                  <a:gd name="connsiteX5" fmla="*/ 200025 w 377825"/>
                  <a:gd name="connsiteY5" fmla="*/ 111125 h 431800"/>
                  <a:gd name="connsiteX6" fmla="*/ 247650 w 377825"/>
                  <a:gd name="connsiteY6" fmla="*/ 431800 h 431800"/>
                  <a:gd name="connsiteX0" fmla="*/ 323850 w 377825"/>
                  <a:gd name="connsiteY0" fmla="*/ 45244 h 431800"/>
                  <a:gd name="connsiteX1" fmla="*/ 0 w 377825"/>
                  <a:gd name="connsiteY1" fmla="*/ 98425 h 431800"/>
                  <a:gd name="connsiteX2" fmla="*/ 377825 w 377825"/>
                  <a:gd name="connsiteY2" fmla="*/ 120650 h 431800"/>
                  <a:gd name="connsiteX3" fmla="*/ 193675 w 377825"/>
                  <a:gd name="connsiteY3" fmla="*/ 107950 h 431800"/>
                  <a:gd name="connsiteX4" fmla="*/ 168275 w 377825"/>
                  <a:gd name="connsiteY4" fmla="*/ 0 h 431800"/>
                  <a:gd name="connsiteX5" fmla="*/ 200025 w 377825"/>
                  <a:gd name="connsiteY5" fmla="*/ 111125 h 431800"/>
                  <a:gd name="connsiteX6" fmla="*/ 247650 w 377825"/>
                  <a:gd name="connsiteY6" fmla="*/ 431800 h 431800"/>
                  <a:gd name="connsiteX0" fmla="*/ 323850 w 377825"/>
                  <a:gd name="connsiteY0" fmla="*/ 45244 h 431800"/>
                  <a:gd name="connsiteX1" fmla="*/ 0 w 377825"/>
                  <a:gd name="connsiteY1" fmla="*/ 98425 h 431800"/>
                  <a:gd name="connsiteX2" fmla="*/ 377825 w 377825"/>
                  <a:gd name="connsiteY2" fmla="*/ 120650 h 431800"/>
                  <a:gd name="connsiteX3" fmla="*/ 193675 w 377825"/>
                  <a:gd name="connsiteY3" fmla="*/ 107950 h 431800"/>
                  <a:gd name="connsiteX4" fmla="*/ 168275 w 377825"/>
                  <a:gd name="connsiteY4" fmla="*/ 0 h 431800"/>
                  <a:gd name="connsiteX5" fmla="*/ 192881 w 377825"/>
                  <a:gd name="connsiteY5" fmla="*/ 106363 h 431800"/>
                  <a:gd name="connsiteX6" fmla="*/ 247650 w 377825"/>
                  <a:gd name="connsiteY6" fmla="*/ 4318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825" h="431800">
                    <a:moveTo>
                      <a:pt x="323850" y="45244"/>
                    </a:moveTo>
                    <a:cubicBezTo>
                      <a:pt x="219075" y="65352"/>
                      <a:pt x="197644" y="85460"/>
                      <a:pt x="0" y="98425"/>
                    </a:cubicBezTo>
                    <a:lnTo>
                      <a:pt x="377825" y="120650"/>
                    </a:lnTo>
                    <a:lnTo>
                      <a:pt x="193675" y="107950"/>
                    </a:lnTo>
                    <a:lnTo>
                      <a:pt x="168275" y="0"/>
                    </a:lnTo>
                    <a:lnTo>
                      <a:pt x="192881" y="106363"/>
                    </a:lnTo>
                    <a:lnTo>
                      <a:pt x="247650" y="431800"/>
                    </a:lnTo>
                  </a:path>
                </a:pathLst>
              </a:custGeom>
              <a:noFill/>
              <a:ln w="1905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615741" y="1681421"/>
                <a:ext cx="233797" cy="701099"/>
              </a:xfrm>
              <a:custGeom>
                <a:avLst/>
                <a:gdLst>
                  <a:gd name="connsiteX0" fmla="*/ 250825 w 250825"/>
                  <a:gd name="connsiteY0" fmla="*/ 590550 h 590550"/>
                  <a:gd name="connsiteX1" fmla="*/ 149225 w 250825"/>
                  <a:gd name="connsiteY1" fmla="*/ 0 h 590550"/>
                  <a:gd name="connsiteX2" fmla="*/ 0 w 250825"/>
                  <a:gd name="connsiteY2" fmla="*/ 63500 h 590550"/>
                  <a:gd name="connsiteX3" fmla="*/ 161925 w 250825"/>
                  <a:gd name="connsiteY3" fmla="*/ 104775 h 590550"/>
                  <a:gd name="connsiteX0" fmla="*/ 250825 w 250825"/>
                  <a:gd name="connsiteY0" fmla="*/ 590550 h 590550"/>
                  <a:gd name="connsiteX1" fmla="*/ 149225 w 250825"/>
                  <a:gd name="connsiteY1" fmla="*/ 0 h 590550"/>
                  <a:gd name="connsiteX2" fmla="*/ 0 w 250825"/>
                  <a:gd name="connsiteY2" fmla="*/ 63500 h 590550"/>
                  <a:gd name="connsiteX3" fmla="*/ 161925 w 250825"/>
                  <a:gd name="connsiteY3" fmla="*/ 104775 h 590550"/>
                  <a:gd name="connsiteX0" fmla="*/ 250825 w 250825"/>
                  <a:gd name="connsiteY0" fmla="*/ 590550 h 590550"/>
                  <a:gd name="connsiteX1" fmla="*/ 149225 w 250825"/>
                  <a:gd name="connsiteY1" fmla="*/ 0 h 590550"/>
                  <a:gd name="connsiteX2" fmla="*/ 0 w 250825"/>
                  <a:gd name="connsiteY2" fmla="*/ 63500 h 590550"/>
                  <a:gd name="connsiteX3" fmla="*/ 161925 w 250825"/>
                  <a:gd name="connsiteY3" fmla="*/ 104775 h 590550"/>
                </a:gdLst>
                <a:ahLst/>
                <a:cxnLst>
                  <a:cxn ang="0">
                    <a:pos x="connsiteX0" y="connsiteY0"/>
                  </a:cxn>
                  <a:cxn ang="0">
                    <a:pos x="connsiteX1" y="connsiteY1"/>
                  </a:cxn>
                  <a:cxn ang="0">
                    <a:pos x="connsiteX2" y="connsiteY2"/>
                  </a:cxn>
                  <a:cxn ang="0">
                    <a:pos x="connsiteX3" y="connsiteY3"/>
                  </a:cxn>
                </a:cxnLst>
                <a:rect l="l" t="t" r="r" b="b"/>
                <a:pathLst>
                  <a:path w="250825" h="590550">
                    <a:moveTo>
                      <a:pt x="250825" y="590550"/>
                    </a:moveTo>
                    <a:lnTo>
                      <a:pt x="149225" y="0"/>
                    </a:lnTo>
                    <a:cubicBezTo>
                      <a:pt x="99483" y="21167"/>
                      <a:pt x="71173" y="20902"/>
                      <a:pt x="0" y="63500"/>
                    </a:cubicBezTo>
                    <a:cubicBezTo>
                      <a:pt x="46831" y="96308"/>
                      <a:pt x="107950" y="91017"/>
                      <a:pt x="161925" y="104775"/>
                    </a:cubicBezTo>
                  </a:path>
                </a:pathLst>
              </a:custGeom>
              <a:noFill/>
              <a:ln w="1905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330858" y="1691342"/>
                <a:ext cx="264564" cy="238412"/>
              </a:xfrm>
              <a:custGeom>
                <a:avLst/>
                <a:gdLst>
                  <a:gd name="connsiteX0" fmla="*/ 279400 w 279400"/>
                  <a:gd name="connsiteY0" fmla="*/ 174625 h 212725"/>
                  <a:gd name="connsiteX1" fmla="*/ 31750 w 279400"/>
                  <a:gd name="connsiteY1" fmla="*/ 212725 h 212725"/>
                  <a:gd name="connsiteX2" fmla="*/ 92075 w 279400"/>
                  <a:gd name="connsiteY2" fmla="*/ 60325 h 212725"/>
                  <a:gd name="connsiteX3" fmla="*/ 0 w 279400"/>
                  <a:gd name="connsiteY3" fmla="*/ 53975 h 212725"/>
                  <a:gd name="connsiteX4" fmla="*/ 95250 w 279400"/>
                  <a:gd name="connsiteY4" fmla="*/ 57150 h 212725"/>
                  <a:gd name="connsiteX5" fmla="*/ 107950 w 279400"/>
                  <a:gd name="connsiteY5" fmla="*/ 12700 h 212725"/>
                  <a:gd name="connsiteX6" fmla="*/ 9525 w 279400"/>
                  <a:gd name="connsiteY6" fmla="*/ 0 h 212725"/>
                  <a:gd name="connsiteX0" fmla="*/ 279400 w 279400"/>
                  <a:gd name="connsiteY0" fmla="*/ 174625 h 212725"/>
                  <a:gd name="connsiteX1" fmla="*/ 31750 w 279400"/>
                  <a:gd name="connsiteY1" fmla="*/ 212725 h 212725"/>
                  <a:gd name="connsiteX2" fmla="*/ 92075 w 279400"/>
                  <a:gd name="connsiteY2" fmla="*/ 60325 h 212725"/>
                  <a:gd name="connsiteX3" fmla="*/ 0 w 279400"/>
                  <a:gd name="connsiteY3" fmla="*/ 53975 h 212725"/>
                  <a:gd name="connsiteX4" fmla="*/ 95250 w 279400"/>
                  <a:gd name="connsiteY4" fmla="*/ 57150 h 212725"/>
                  <a:gd name="connsiteX5" fmla="*/ 107950 w 279400"/>
                  <a:gd name="connsiteY5" fmla="*/ 12700 h 212725"/>
                  <a:gd name="connsiteX6" fmla="*/ 9525 w 279400"/>
                  <a:gd name="connsiteY6" fmla="*/ 0 h 212725"/>
                  <a:gd name="connsiteX0" fmla="*/ 279400 w 279400"/>
                  <a:gd name="connsiteY0" fmla="*/ 174625 h 212725"/>
                  <a:gd name="connsiteX1" fmla="*/ 31750 w 279400"/>
                  <a:gd name="connsiteY1" fmla="*/ 212725 h 212725"/>
                  <a:gd name="connsiteX2" fmla="*/ 92075 w 279400"/>
                  <a:gd name="connsiteY2" fmla="*/ 60325 h 212725"/>
                  <a:gd name="connsiteX3" fmla="*/ 0 w 279400"/>
                  <a:gd name="connsiteY3" fmla="*/ 53975 h 212725"/>
                  <a:gd name="connsiteX4" fmla="*/ 95250 w 279400"/>
                  <a:gd name="connsiteY4" fmla="*/ 57150 h 212725"/>
                  <a:gd name="connsiteX5" fmla="*/ 107950 w 279400"/>
                  <a:gd name="connsiteY5" fmla="*/ 12700 h 212725"/>
                  <a:gd name="connsiteX6" fmla="*/ 9525 w 279400"/>
                  <a:gd name="connsiteY6" fmla="*/ 0 h 212725"/>
                  <a:gd name="connsiteX0" fmla="*/ 279400 w 279400"/>
                  <a:gd name="connsiteY0" fmla="*/ 174625 h 200248"/>
                  <a:gd name="connsiteX1" fmla="*/ 31750 w 279400"/>
                  <a:gd name="connsiteY1" fmla="*/ 200248 h 200248"/>
                  <a:gd name="connsiteX2" fmla="*/ 92075 w 279400"/>
                  <a:gd name="connsiteY2" fmla="*/ 60325 h 200248"/>
                  <a:gd name="connsiteX3" fmla="*/ 0 w 279400"/>
                  <a:gd name="connsiteY3" fmla="*/ 53975 h 200248"/>
                  <a:gd name="connsiteX4" fmla="*/ 95250 w 279400"/>
                  <a:gd name="connsiteY4" fmla="*/ 57150 h 200248"/>
                  <a:gd name="connsiteX5" fmla="*/ 107950 w 279400"/>
                  <a:gd name="connsiteY5" fmla="*/ 12700 h 200248"/>
                  <a:gd name="connsiteX6" fmla="*/ 9525 w 279400"/>
                  <a:gd name="connsiteY6" fmla="*/ 0 h 200248"/>
                  <a:gd name="connsiteX0" fmla="*/ 249455 w 249455"/>
                  <a:gd name="connsiteY0" fmla="*/ 162147 h 200248"/>
                  <a:gd name="connsiteX1" fmla="*/ 31750 w 249455"/>
                  <a:gd name="connsiteY1" fmla="*/ 200248 h 200248"/>
                  <a:gd name="connsiteX2" fmla="*/ 92075 w 249455"/>
                  <a:gd name="connsiteY2" fmla="*/ 60325 h 200248"/>
                  <a:gd name="connsiteX3" fmla="*/ 0 w 249455"/>
                  <a:gd name="connsiteY3" fmla="*/ 53975 h 200248"/>
                  <a:gd name="connsiteX4" fmla="*/ 95250 w 249455"/>
                  <a:gd name="connsiteY4" fmla="*/ 57150 h 200248"/>
                  <a:gd name="connsiteX5" fmla="*/ 107950 w 249455"/>
                  <a:gd name="connsiteY5" fmla="*/ 12700 h 200248"/>
                  <a:gd name="connsiteX6" fmla="*/ 9525 w 249455"/>
                  <a:gd name="connsiteY6" fmla="*/ 0 h 20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455" h="200248">
                    <a:moveTo>
                      <a:pt x="249455" y="162147"/>
                    </a:moveTo>
                    <a:cubicBezTo>
                      <a:pt x="166905" y="174847"/>
                      <a:pt x="183356" y="189929"/>
                      <a:pt x="31750" y="200248"/>
                    </a:cubicBezTo>
                    <a:lnTo>
                      <a:pt x="92075" y="60325"/>
                    </a:lnTo>
                    <a:lnTo>
                      <a:pt x="0" y="53975"/>
                    </a:lnTo>
                    <a:lnTo>
                      <a:pt x="95250" y="57150"/>
                    </a:lnTo>
                    <a:lnTo>
                      <a:pt x="107950" y="12700"/>
                    </a:lnTo>
                    <a:cubicBezTo>
                      <a:pt x="63236" y="-1058"/>
                      <a:pt x="42333" y="4233"/>
                      <a:pt x="9525" y="0"/>
                    </a:cubicBezTo>
                  </a:path>
                </a:pathLst>
              </a:custGeom>
              <a:noFill/>
              <a:ln w="1905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028686" y="1608060"/>
                <a:ext cx="336730" cy="393130"/>
              </a:xfrm>
              <a:custGeom>
                <a:avLst/>
                <a:gdLst>
                  <a:gd name="connsiteX0" fmla="*/ 317500 w 317500"/>
                  <a:gd name="connsiteY0" fmla="*/ 330200 h 330200"/>
                  <a:gd name="connsiteX1" fmla="*/ 171450 w 317500"/>
                  <a:gd name="connsiteY1" fmla="*/ 114300 h 330200"/>
                  <a:gd name="connsiteX2" fmla="*/ 28575 w 317500"/>
                  <a:gd name="connsiteY2" fmla="*/ 187325 h 330200"/>
                  <a:gd name="connsiteX3" fmla="*/ 171450 w 317500"/>
                  <a:gd name="connsiteY3" fmla="*/ 117475 h 330200"/>
                  <a:gd name="connsiteX4" fmla="*/ 152400 w 317500"/>
                  <a:gd name="connsiteY4" fmla="*/ 82550 h 330200"/>
                  <a:gd name="connsiteX5" fmla="*/ 0 w 317500"/>
                  <a:gd name="connsiteY5" fmla="*/ 155575 h 330200"/>
                  <a:gd name="connsiteX6" fmla="*/ 149225 w 317500"/>
                  <a:gd name="connsiteY6" fmla="*/ 88900 h 330200"/>
                  <a:gd name="connsiteX7" fmla="*/ 117475 w 317500"/>
                  <a:gd name="connsiteY7" fmla="*/ 22225 h 330200"/>
                  <a:gd name="connsiteX8" fmla="*/ 149225 w 317500"/>
                  <a:gd name="connsiteY8" fmla="*/ 0 h 330200"/>
                  <a:gd name="connsiteX9" fmla="*/ 22225 w 317500"/>
                  <a:gd name="connsiteY9" fmla="*/ 111125 h 330200"/>
                  <a:gd name="connsiteX0" fmla="*/ 317500 w 317500"/>
                  <a:gd name="connsiteY0" fmla="*/ 330200 h 330200"/>
                  <a:gd name="connsiteX1" fmla="*/ 171450 w 317500"/>
                  <a:gd name="connsiteY1" fmla="*/ 114300 h 330200"/>
                  <a:gd name="connsiteX2" fmla="*/ 28575 w 317500"/>
                  <a:gd name="connsiteY2" fmla="*/ 187325 h 330200"/>
                  <a:gd name="connsiteX3" fmla="*/ 171450 w 317500"/>
                  <a:gd name="connsiteY3" fmla="*/ 117475 h 330200"/>
                  <a:gd name="connsiteX4" fmla="*/ 152400 w 317500"/>
                  <a:gd name="connsiteY4" fmla="*/ 82550 h 330200"/>
                  <a:gd name="connsiteX5" fmla="*/ 0 w 317500"/>
                  <a:gd name="connsiteY5" fmla="*/ 155575 h 330200"/>
                  <a:gd name="connsiteX6" fmla="*/ 149225 w 317500"/>
                  <a:gd name="connsiteY6" fmla="*/ 88900 h 330200"/>
                  <a:gd name="connsiteX7" fmla="*/ 117475 w 317500"/>
                  <a:gd name="connsiteY7" fmla="*/ 22225 h 330200"/>
                  <a:gd name="connsiteX8" fmla="*/ 149225 w 317500"/>
                  <a:gd name="connsiteY8" fmla="*/ 0 h 330200"/>
                  <a:gd name="connsiteX9" fmla="*/ 3175 w 317500"/>
                  <a:gd name="connsiteY9" fmla="*/ 134937 h 330200"/>
                  <a:gd name="connsiteX0" fmla="*/ 317500 w 317500"/>
                  <a:gd name="connsiteY0" fmla="*/ 330200 h 330200"/>
                  <a:gd name="connsiteX1" fmla="*/ 171450 w 317500"/>
                  <a:gd name="connsiteY1" fmla="*/ 114300 h 330200"/>
                  <a:gd name="connsiteX2" fmla="*/ 28575 w 317500"/>
                  <a:gd name="connsiteY2" fmla="*/ 187325 h 330200"/>
                  <a:gd name="connsiteX3" fmla="*/ 171450 w 317500"/>
                  <a:gd name="connsiteY3" fmla="*/ 117475 h 330200"/>
                  <a:gd name="connsiteX4" fmla="*/ 152400 w 317500"/>
                  <a:gd name="connsiteY4" fmla="*/ 82550 h 330200"/>
                  <a:gd name="connsiteX5" fmla="*/ 0 w 317500"/>
                  <a:gd name="connsiteY5" fmla="*/ 155575 h 330200"/>
                  <a:gd name="connsiteX6" fmla="*/ 149225 w 317500"/>
                  <a:gd name="connsiteY6" fmla="*/ 88900 h 330200"/>
                  <a:gd name="connsiteX7" fmla="*/ 117475 w 317500"/>
                  <a:gd name="connsiteY7" fmla="*/ 22225 h 330200"/>
                  <a:gd name="connsiteX8" fmla="*/ 149225 w 317500"/>
                  <a:gd name="connsiteY8" fmla="*/ 0 h 330200"/>
                  <a:gd name="connsiteX9" fmla="*/ 3175 w 317500"/>
                  <a:gd name="connsiteY9" fmla="*/ 134937 h 330200"/>
                  <a:gd name="connsiteX0" fmla="*/ 317500 w 317500"/>
                  <a:gd name="connsiteY0" fmla="*/ 330200 h 330200"/>
                  <a:gd name="connsiteX1" fmla="*/ 171450 w 317500"/>
                  <a:gd name="connsiteY1" fmla="*/ 114300 h 330200"/>
                  <a:gd name="connsiteX2" fmla="*/ 16669 w 317500"/>
                  <a:gd name="connsiteY2" fmla="*/ 187325 h 330200"/>
                  <a:gd name="connsiteX3" fmla="*/ 171450 w 317500"/>
                  <a:gd name="connsiteY3" fmla="*/ 117475 h 330200"/>
                  <a:gd name="connsiteX4" fmla="*/ 152400 w 317500"/>
                  <a:gd name="connsiteY4" fmla="*/ 82550 h 330200"/>
                  <a:gd name="connsiteX5" fmla="*/ 0 w 317500"/>
                  <a:gd name="connsiteY5" fmla="*/ 155575 h 330200"/>
                  <a:gd name="connsiteX6" fmla="*/ 149225 w 317500"/>
                  <a:gd name="connsiteY6" fmla="*/ 88900 h 330200"/>
                  <a:gd name="connsiteX7" fmla="*/ 117475 w 317500"/>
                  <a:gd name="connsiteY7" fmla="*/ 22225 h 330200"/>
                  <a:gd name="connsiteX8" fmla="*/ 149225 w 317500"/>
                  <a:gd name="connsiteY8" fmla="*/ 0 h 330200"/>
                  <a:gd name="connsiteX9" fmla="*/ 3175 w 317500"/>
                  <a:gd name="connsiteY9" fmla="*/ 134937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500" h="330200">
                    <a:moveTo>
                      <a:pt x="317500" y="330200"/>
                    </a:moveTo>
                    <a:lnTo>
                      <a:pt x="171450" y="114300"/>
                    </a:lnTo>
                    <a:lnTo>
                      <a:pt x="16669" y="187325"/>
                    </a:lnTo>
                    <a:lnTo>
                      <a:pt x="171450" y="117475"/>
                    </a:lnTo>
                    <a:lnTo>
                      <a:pt x="152400" y="82550"/>
                    </a:lnTo>
                    <a:lnTo>
                      <a:pt x="0" y="155575"/>
                    </a:lnTo>
                    <a:lnTo>
                      <a:pt x="149225" y="88900"/>
                    </a:lnTo>
                    <a:lnTo>
                      <a:pt x="117475" y="22225"/>
                    </a:lnTo>
                    <a:lnTo>
                      <a:pt x="149225" y="0"/>
                    </a:lnTo>
                    <a:cubicBezTo>
                      <a:pt x="100542" y="44979"/>
                      <a:pt x="70908" y="54240"/>
                      <a:pt x="3175" y="134937"/>
                    </a:cubicBezTo>
                  </a:path>
                </a:pathLst>
              </a:custGeom>
              <a:noFill/>
              <a:ln w="1905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835154" y="1543918"/>
                <a:ext cx="222242" cy="593475"/>
              </a:xfrm>
              <a:custGeom>
                <a:avLst/>
                <a:gdLst>
                  <a:gd name="connsiteX0" fmla="*/ 209550 w 209550"/>
                  <a:gd name="connsiteY0" fmla="*/ 498475 h 498475"/>
                  <a:gd name="connsiteX1" fmla="*/ 79375 w 209550"/>
                  <a:gd name="connsiteY1" fmla="*/ 98425 h 498475"/>
                  <a:gd name="connsiteX2" fmla="*/ 161925 w 209550"/>
                  <a:gd name="connsiteY2" fmla="*/ 44450 h 498475"/>
                  <a:gd name="connsiteX3" fmla="*/ 73025 w 209550"/>
                  <a:gd name="connsiteY3" fmla="*/ 104775 h 498475"/>
                  <a:gd name="connsiteX4" fmla="*/ 19050 w 209550"/>
                  <a:gd name="connsiteY4" fmla="*/ 165100 h 498475"/>
                  <a:gd name="connsiteX5" fmla="*/ 142875 w 209550"/>
                  <a:gd name="connsiteY5" fmla="*/ 9525 h 498475"/>
                  <a:gd name="connsiteX6" fmla="*/ 60325 w 209550"/>
                  <a:gd name="connsiteY6" fmla="*/ 63500 h 498475"/>
                  <a:gd name="connsiteX7" fmla="*/ 0 w 209550"/>
                  <a:gd name="connsiteY7" fmla="*/ 34925 h 498475"/>
                  <a:gd name="connsiteX8" fmla="*/ 31750 w 209550"/>
                  <a:gd name="connsiteY8" fmla="*/ 0 h 498475"/>
                  <a:gd name="connsiteX0" fmla="*/ 209550 w 209550"/>
                  <a:gd name="connsiteY0" fmla="*/ 498475 h 498475"/>
                  <a:gd name="connsiteX1" fmla="*/ 79375 w 209550"/>
                  <a:gd name="connsiteY1" fmla="*/ 98425 h 498475"/>
                  <a:gd name="connsiteX2" fmla="*/ 161925 w 209550"/>
                  <a:gd name="connsiteY2" fmla="*/ 44450 h 498475"/>
                  <a:gd name="connsiteX3" fmla="*/ 73025 w 209550"/>
                  <a:gd name="connsiteY3" fmla="*/ 104775 h 498475"/>
                  <a:gd name="connsiteX4" fmla="*/ 19050 w 209550"/>
                  <a:gd name="connsiteY4" fmla="*/ 165100 h 498475"/>
                  <a:gd name="connsiteX5" fmla="*/ 142875 w 209550"/>
                  <a:gd name="connsiteY5" fmla="*/ 9525 h 498475"/>
                  <a:gd name="connsiteX6" fmla="*/ 60325 w 209550"/>
                  <a:gd name="connsiteY6" fmla="*/ 63500 h 498475"/>
                  <a:gd name="connsiteX7" fmla="*/ 0 w 209550"/>
                  <a:gd name="connsiteY7" fmla="*/ 34925 h 498475"/>
                  <a:gd name="connsiteX8" fmla="*/ 31750 w 209550"/>
                  <a:gd name="connsiteY8" fmla="*/ 0 h 4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498475">
                    <a:moveTo>
                      <a:pt x="209550" y="498475"/>
                    </a:moveTo>
                    <a:cubicBezTo>
                      <a:pt x="180445" y="360363"/>
                      <a:pt x="122767" y="231775"/>
                      <a:pt x="79375" y="98425"/>
                    </a:cubicBezTo>
                    <a:lnTo>
                      <a:pt x="161925" y="44450"/>
                    </a:lnTo>
                    <a:lnTo>
                      <a:pt x="73025" y="104775"/>
                    </a:lnTo>
                    <a:lnTo>
                      <a:pt x="19050" y="165100"/>
                    </a:lnTo>
                    <a:lnTo>
                      <a:pt x="142875" y="9525"/>
                    </a:lnTo>
                    <a:lnTo>
                      <a:pt x="60325" y="63500"/>
                    </a:lnTo>
                    <a:lnTo>
                      <a:pt x="0" y="34925"/>
                    </a:lnTo>
                    <a:lnTo>
                      <a:pt x="31750" y="0"/>
                    </a:lnTo>
                  </a:path>
                </a:pathLst>
              </a:custGeom>
              <a:noFill/>
              <a:ln w="1905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D4AE2CC4-ED97-8886-DB13-BA028CAC565B}"/>
                </a:ext>
              </a:extLst>
            </p:cNvPr>
            <p:cNvGrpSpPr/>
            <p:nvPr/>
          </p:nvGrpSpPr>
          <p:grpSpPr>
            <a:xfrm>
              <a:off x="2202180" y="1483361"/>
              <a:ext cx="1530801" cy="446394"/>
              <a:chOff x="2202180" y="1483361"/>
              <a:chExt cx="1530801" cy="446394"/>
            </a:xfrm>
          </p:grpSpPr>
          <p:sp>
            <p:nvSpPr>
              <p:cNvPr id="27" name="Freeform 26"/>
              <p:cNvSpPr/>
              <p:nvPr/>
            </p:nvSpPr>
            <p:spPr>
              <a:xfrm>
                <a:off x="3139619" y="1598679"/>
                <a:ext cx="331242" cy="185131"/>
              </a:xfrm>
              <a:custGeom>
                <a:avLst/>
                <a:gdLst>
                  <a:gd name="connsiteX0" fmla="*/ 257175 w 257175"/>
                  <a:gd name="connsiteY0" fmla="*/ 114300 h 171450"/>
                  <a:gd name="connsiteX1" fmla="*/ 15875 w 257175"/>
                  <a:gd name="connsiteY1" fmla="*/ 171450 h 171450"/>
                  <a:gd name="connsiteX2" fmla="*/ 114300 w 257175"/>
                  <a:gd name="connsiteY2" fmla="*/ 53975 h 171450"/>
                  <a:gd name="connsiteX3" fmla="*/ 0 w 257175"/>
                  <a:gd name="connsiteY3" fmla="*/ 50800 h 171450"/>
                  <a:gd name="connsiteX4" fmla="*/ 111125 w 257175"/>
                  <a:gd name="connsiteY4" fmla="*/ 50800 h 171450"/>
                  <a:gd name="connsiteX5" fmla="*/ 149225 w 257175"/>
                  <a:gd name="connsiteY5" fmla="*/ 12700 h 171450"/>
                  <a:gd name="connsiteX6" fmla="*/ 15875 w 257175"/>
                  <a:gd name="connsiteY6" fmla="*/ 0 h 171450"/>
                  <a:gd name="connsiteX0" fmla="*/ 315119 w 315119"/>
                  <a:gd name="connsiteY0" fmla="*/ 114300 h 171450"/>
                  <a:gd name="connsiteX1" fmla="*/ 73819 w 315119"/>
                  <a:gd name="connsiteY1" fmla="*/ 171450 h 171450"/>
                  <a:gd name="connsiteX2" fmla="*/ 172244 w 315119"/>
                  <a:gd name="connsiteY2" fmla="*/ 53975 h 171450"/>
                  <a:gd name="connsiteX3" fmla="*/ 57944 w 315119"/>
                  <a:gd name="connsiteY3" fmla="*/ 50800 h 171450"/>
                  <a:gd name="connsiteX4" fmla="*/ 169069 w 315119"/>
                  <a:gd name="connsiteY4" fmla="*/ 50800 h 171450"/>
                  <a:gd name="connsiteX5" fmla="*/ 207169 w 315119"/>
                  <a:gd name="connsiteY5" fmla="*/ 12700 h 171450"/>
                  <a:gd name="connsiteX6" fmla="*/ 0 w 315119"/>
                  <a:gd name="connsiteY6" fmla="*/ 0 h 171450"/>
                  <a:gd name="connsiteX0" fmla="*/ 315119 w 315119"/>
                  <a:gd name="connsiteY0" fmla="*/ 116340 h 173490"/>
                  <a:gd name="connsiteX1" fmla="*/ 73819 w 315119"/>
                  <a:gd name="connsiteY1" fmla="*/ 173490 h 173490"/>
                  <a:gd name="connsiteX2" fmla="*/ 172244 w 315119"/>
                  <a:gd name="connsiteY2" fmla="*/ 56015 h 173490"/>
                  <a:gd name="connsiteX3" fmla="*/ 57944 w 315119"/>
                  <a:gd name="connsiteY3" fmla="*/ 52840 h 173490"/>
                  <a:gd name="connsiteX4" fmla="*/ 169069 w 315119"/>
                  <a:gd name="connsiteY4" fmla="*/ 52840 h 173490"/>
                  <a:gd name="connsiteX5" fmla="*/ 207169 w 315119"/>
                  <a:gd name="connsiteY5" fmla="*/ 14740 h 173490"/>
                  <a:gd name="connsiteX6" fmla="*/ 0 w 315119"/>
                  <a:gd name="connsiteY6" fmla="*/ 2040 h 173490"/>
                  <a:gd name="connsiteX0" fmla="*/ 315119 w 315119"/>
                  <a:gd name="connsiteY0" fmla="*/ 116340 h 173490"/>
                  <a:gd name="connsiteX1" fmla="*/ 73819 w 315119"/>
                  <a:gd name="connsiteY1" fmla="*/ 173490 h 173490"/>
                  <a:gd name="connsiteX2" fmla="*/ 172244 w 315119"/>
                  <a:gd name="connsiteY2" fmla="*/ 56015 h 173490"/>
                  <a:gd name="connsiteX3" fmla="*/ 12700 w 315119"/>
                  <a:gd name="connsiteY3" fmla="*/ 52840 h 173490"/>
                  <a:gd name="connsiteX4" fmla="*/ 169069 w 315119"/>
                  <a:gd name="connsiteY4" fmla="*/ 52840 h 173490"/>
                  <a:gd name="connsiteX5" fmla="*/ 207169 w 315119"/>
                  <a:gd name="connsiteY5" fmla="*/ 14740 h 173490"/>
                  <a:gd name="connsiteX6" fmla="*/ 0 w 315119"/>
                  <a:gd name="connsiteY6" fmla="*/ 2040 h 173490"/>
                  <a:gd name="connsiteX0" fmla="*/ 315119 w 315119"/>
                  <a:gd name="connsiteY0" fmla="*/ 116340 h 173490"/>
                  <a:gd name="connsiteX1" fmla="*/ 73819 w 315119"/>
                  <a:gd name="connsiteY1" fmla="*/ 173490 h 173490"/>
                  <a:gd name="connsiteX2" fmla="*/ 172244 w 315119"/>
                  <a:gd name="connsiteY2" fmla="*/ 56015 h 173490"/>
                  <a:gd name="connsiteX3" fmla="*/ 12700 w 315119"/>
                  <a:gd name="connsiteY3" fmla="*/ 52840 h 173490"/>
                  <a:gd name="connsiteX4" fmla="*/ 169069 w 315119"/>
                  <a:gd name="connsiteY4" fmla="*/ 52840 h 173490"/>
                  <a:gd name="connsiteX5" fmla="*/ 207169 w 315119"/>
                  <a:gd name="connsiteY5" fmla="*/ 14740 h 173490"/>
                  <a:gd name="connsiteX6" fmla="*/ 0 w 315119"/>
                  <a:gd name="connsiteY6" fmla="*/ 2040 h 173490"/>
                  <a:gd name="connsiteX0" fmla="*/ 315119 w 315119"/>
                  <a:gd name="connsiteY0" fmla="*/ 116340 h 173490"/>
                  <a:gd name="connsiteX1" fmla="*/ 73819 w 315119"/>
                  <a:gd name="connsiteY1" fmla="*/ 173490 h 173490"/>
                  <a:gd name="connsiteX2" fmla="*/ 172244 w 315119"/>
                  <a:gd name="connsiteY2" fmla="*/ 56015 h 173490"/>
                  <a:gd name="connsiteX3" fmla="*/ 12700 w 315119"/>
                  <a:gd name="connsiteY3" fmla="*/ 52840 h 173490"/>
                  <a:gd name="connsiteX4" fmla="*/ 173832 w 315119"/>
                  <a:gd name="connsiteY4" fmla="*/ 55221 h 173490"/>
                  <a:gd name="connsiteX5" fmla="*/ 207169 w 315119"/>
                  <a:gd name="connsiteY5" fmla="*/ 14740 h 173490"/>
                  <a:gd name="connsiteX6" fmla="*/ 0 w 315119"/>
                  <a:gd name="connsiteY6" fmla="*/ 2040 h 17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119" h="173490">
                    <a:moveTo>
                      <a:pt x="315119" y="116340"/>
                    </a:moveTo>
                    <a:cubicBezTo>
                      <a:pt x="234686" y="135390"/>
                      <a:pt x="170920" y="166346"/>
                      <a:pt x="73819" y="173490"/>
                    </a:cubicBezTo>
                    <a:lnTo>
                      <a:pt x="172244" y="56015"/>
                    </a:lnTo>
                    <a:lnTo>
                      <a:pt x="12700" y="52840"/>
                    </a:lnTo>
                    <a:lnTo>
                      <a:pt x="173832" y="55221"/>
                    </a:lnTo>
                    <a:lnTo>
                      <a:pt x="207169" y="14740"/>
                    </a:lnTo>
                    <a:cubicBezTo>
                      <a:pt x="138113" y="10507"/>
                      <a:pt x="104774" y="-5634"/>
                      <a:pt x="0" y="2040"/>
                    </a:cubicBezTo>
                  </a:path>
                </a:pathLst>
              </a:custGeom>
              <a:noFill/>
              <a:ln w="190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807691" y="1494568"/>
                <a:ext cx="312045" cy="246114"/>
              </a:xfrm>
              <a:custGeom>
                <a:avLst/>
                <a:gdLst>
                  <a:gd name="connsiteX0" fmla="*/ 314325 w 314325"/>
                  <a:gd name="connsiteY0" fmla="*/ 238125 h 238125"/>
                  <a:gd name="connsiteX1" fmla="*/ 190500 w 314325"/>
                  <a:gd name="connsiteY1" fmla="*/ 104775 h 238125"/>
                  <a:gd name="connsiteX2" fmla="*/ 9525 w 314325"/>
                  <a:gd name="connsiteY2" fmla="*/ 222250 h 238125"/>
                  <a:gd name="connsiteX3" fmla="*/ 190500 w 314325"/>
                  <a:gd name="connsiteY3" fmla="*/ 104775 h 238125"/>
                  <a:gd name="connsiteX4" fmla="*/ 168275 w 314325"/>
                  <a:gd name="connsiteY4" fmla="*/ 82550 h 238125"/>
                  <a:gd name="connsiteX5" fmla="*/ 44450 w 314325"/>
                  <a:gd name="connsiteY5" fmla="*/ 149225 h 238125"/>
                  <a:gd name="connsiteX6" fmla="*/ 171450 w 314325"/>
                  <a:gd name="connsiteY6" fmla="*/ 82550 h 238125"/>
                  <a:gd name="connsiteX7" fmla="*/ 146050 w 314325"/>
                  <a:gd name="connsiteY7" fmla="*/ 41275 h 238125"/>
                  <a:gd name="connsiteX8" fmla="*/ 212725 w 314325"/>
                  <a:gd name="connsiteY8" fmla="*/ 0 h 238125"/>
                  <a:gd name="connsiteX9" fmla="*/ 136525 w 314325"/>
                  <a:gd name="connsiteY9" fmla="*/ 47625 h 238125"/>
                  <a:gd name="connsiteX10" fmla="*/ 104775 w 314325"/>
                  <a:gd name="connsiteY10" fmla="*/ 15875 h 238125"/>
                  <a:gd name="connsiteX11" fmla="*/ 149225 w 314325"/>
                  <a:gd name="connsiteY11" fmla="*/ 44450 h 238125"/>
                  <a:gd name="connsiteX12" fmla="*/ 0 w 314325"/>
                  <a:gd name="connsiteY12" fmla="*/ 136525 h 238125"/>
                  <a:gd name="connsiteX0" fmla="*/ 314325 w 314325"/>
                  <a:gd name="connsiteY0" fmla="*/ 238125 h 238125"/>
                  <a:gd name="connsiteX1" fmla="*/ 190500 w 314325"/>
                  <a:gd name="connsiteY1" fmla="*/ 104775 h 238125"/>
                  <a:gd name="connsiteX2" fmla="*/ 9525 w 314325"/>
                  <a:gd name="connsiteY2" fmla="*/ 222250 h 238125"/>
                  <a:gd name="connsiteX3" fmla="*/ 190500 w 314325"/>
                  <a:gd name="connsiteY3" fmla="*/ 104775 h 238125"/>
                  <a:gd name="connsiteX4" fmla="*/ 168275 w 314325"/>
                  <a:gd name="connsiteY4" fmla="*/ 82550 h 238125"/>
                  <a:gd name="connsiteX5" fmla="*/ 44450 w 314325"/>
                  <a:gd name="connsiteY5" fmla="*/ 149225 h 238125"/>
                  <a:gd name="connsiteX6" fmla="*/ 171450 w 314325"/>
                  <a:gd name="connsiteY6" fmla="*/ 82550 h 238125"/>
                  <a:gd name="connsiteX7" fmla="*/ 146050 w 314325"/>
                  <a:gd name="connsiteY7" fmla="*/ 41275 h 238125"/>
                  <a:gd name="connsiteX8" fmla="*/ 212725 w 314325"/>
                  <a:gd name="connsiteY8" fmla="*/ 0 h 238125"/>
                  <a:gd name="connsiteX9" fmla="*/ 136525 w 314325"/>
                  <a:gd name="connsiteY9" fmla="*/ 47625 h 238125"/>
                  <a:gd name="connsiteX10" fmla="*/ 104775 w 314325"/>
                  <a:gd name="connsiteY10" fmla="*/ 15875 h 238125"/>
                  <a:gd name="connsiteX11" fmla="*/ 149225 w 314325"/>
                  <a:gd name="connsiteY11" fmla="*/ 44450 h 238125"/>
                  <a:gd name="connsiteX12" fmla="*/ 0 w 314325"/>
                  <a:gd name="connsiteY12" fmla="*/ 136525 h 238125"/>
                  <a:gd name="connsiteX0" fmla="*/ 314325 w 314325"/>
                  <a:gd name="connsiteY0" fmla="*/ 238125 h 238125"/>
                  <a:gd name="connsiteX1" fmla="*/ 190500 w 314325"/>
                  <a:gd name="connsiteY1" fmla="*/ 104775 h 238125"/>
                  <a:gd name="connsiteX2" fmla="*/ 9525 w 314325"/>
                  <a:gd name="connsiteY2" fmla="*/ 222250 h 238125"/>
                  <a:gd name="connsiteX3" fmla="*/ 190500 w 314325"/>
                  <a:gd name="connsiteY3" fmla="*/ 104775 h 238125"/>
                  <a:gd name="connsiteX4" fmla="*/ 168275 w 314325"/>
                  <a:gd name="connsiteY4" fmla="*/ 82550 h 238125"/>
                  <a:gd name="connsiteX5" fmla="*/ 44450 w 314325"/>
                  <a:gd name="connsiteY5" fmla="*/ 149225 h 238125"/>
                  <a:gd name="connsiteX6" fmla="*/ 171450 w 314325"/>
                  <a:gd name="connsiteY6" fmla="*/ 82550 h 238125"/>
                  <a:gd name="connsiteX7" fmla="*/ 146050 w 314325"/>
                  <a:gd name="connsiteY7" fmla="*/ 41275 h 238125"/>
                  <a:gd name="connsiteX8" fmla="*/ 212725 w 314325"/>
                  <a:gd name="connsiteY8" fmla="*/ 0 h 238125"/>
                  <a:gd name="connsiteX9" fmla="*/ 141287 w 314325"/>
                  <a:gd name="connsiteY9" fmla="*/ 47625 h 238125"/>
                  <a:gd name="connsiteX10" fmla="*/ 104775 w 314325"/>
                  <a:gd name="connsiteY10" fmla="*/ 15875 h 238125"/>
                  <a:gd name="connsiteX11" fmla="*/ 149225 w 314325"/>
                  <a:gd name="connsiteY11" fmla="*/ 44450 h 238125"/>
                  <a:gd name="connsiteX12" fmla="*/ 0 w 314325"/>
                  <a:gd name="connsiteY12" fmla="*/ 136525 h 238125"/>
                  <a:gd name="connsiteX0" fmla="*/ 284380 w 284380"/>
                  <a:gd name="connsiteY0" fmla="*/ 258088 h 258088"/>
                  <a:gd name="connsiteX1" fmla="*/ 190500 w 284380"/>
                  <a:gd name="connsiteY1" fmla="*/ 104775 h 258088"/>
                  <a:gd name="connsiteX2" fmla="*/ 9525 w 284380"/>
                  <a:gd name="connsiteY2" fmla="*/ 222250 h 258088"/>
                  <a:gd name="connsiteX3" fmla="*/ 190500 w 284380"/>
                  <a:gd name="connsiteY3" fmla="*/ 104775 h 258088"/>
                  <a:gd name="connsiteX4" fmla="*/ 168275 w 284380"/>
                  <a:gd name="connsiteY4" fmla="*/ 82550 h 258088"/>
                  <a:gd name="connsiteX5" fmla="*/ 44450 w 284380"/>
                  <a:gd name="connsiteY5" fmla="*/ 149225 h 258088"/>
                  <a:gd name="connsiteX6" fmla="*/ 171450 w 284380"/>
                  <a:gd name="connsiteY6" fmla="*/ 82550 h 258088"/>
                  <a:gd name="connsiteX7" fmla="*/ 146050 w 284380"/>
                  <a:gd name="connsiteY7" fmla="*/ 41275 h 258088"/>
                  <a:gd name="connsiteX8" fmla="*/ 212725 w 284380"/>
                  <a:gd name="connsiteY8" fmla="*/ 0 h 258088"/>
                  <a:gd name="connsiteX9" fmla="*/ 141287 w 284380"/>
                  <a:gd name="connsiteY9" fmla="*/ 47625 h 258088"/>
                  <a:gd name="connsiteX10" fmla="*/ 104775 w 284380"/>
                  <a:gd name="connsiteY10" fmla="*/ 15875 h 258088"/>
                  <a:gd name="connsiteX11" fmla="*/ 149225 w 284380"/>
                  <a:gd name="connsiteY11" fmla="*/ 44450 h 258088"/>
                  <a:gd name="connsiteX12" fmla="*/ 0 w 284380"/>
                  <a:gd name="connsiteY12" fmla="*/ 136525 h 258088"/>
                  <a:gd name="connsiteX0" fmla="*/ 284380 w 284380"/>
                  <a:gd name="connsiteY0" fmla="*/ 258088 h 258088"/>
                  <a:gd name="connsiteX1" fmla="*/ 190500 w 284380"/>
                  <a:gd name="connsiteY1" fmla="*/ 104775 h 258088"/>
                  <a:gd name="connsiteX2" fmla="*/ 9525 w 284380"/>
                  <a:gd name="connsiteY2" fmla="*/ 222250 h 258088"/>
                  <a:gd name="connsiteX3" fmla="*/ 190500 w 284380"/>
                  <a:gd name="connsiteY3" fmla="*/ 104775 h 258088"/>
                  <a:gd name="connsiteX4" fmla="*/ 168275 w 284380"/>
                  <a:gd name="connsiteY4" fmla="*/ 82550 h 258088"/>
                  <a:gd name="connsiteX5" fmla="*/ 44450 w 284380"/>
                  <a:gd name="connsiteY5" fmla="*/ 149225 h 258088"/>
                  <a:gd name="connsiteX6" fmla="*/ 171450 w 284380"/>
                  <a:gd name="connsiteY6" fmla="*/ 82550 h 258088"/>
                  <a:gd name="connsiteX7" fmla="*/ 146050 w 284380"/>
                  <a:gd name="connsiteY7" fmla="*/ 41275 h 258088"/>
                  <a:gd name="connsiteX8" fmla="*/ 212725 w 284380"/>
                  <a:gd name="connsiteY8" fmla="*/ 0 h 258088"/>
                  <a:gd name="connsiteX9" fmla="*/ 141287 w 284380"/>
                  <a:gd name="connsiteY9" fmla="*/ 47625 h 258088"/>
                  <a:gd name="connsiteX10" fmla="*/ 104775 w 284380"/>
                  <a:gd name="connsiteY10" fmla="*/ 15875 h 258088"/>
                  <a:gd name="connsiteX11" fmla="*/ 149225 w 284380"/>
                  <a:gd name="connsiteY11" fmla="*/ 44450 h 258088"/>
                  <a:gd name="connsiteX12" fmla="*/ 0 w 284380"/>
                  <a:gd name="connsiteY12" fmla="*/ 136525 h 258088"/>
                  <a:gd name="connsiteX0" fmla="*/ 296857 w 296857"/>
                  <a:gd name="connsiteY0" fmla="*/ 230638 h 230638"/>
                  <a:gd name="connsiteX1" fmla="*/ 190500 w 296857"/>
                  <a:gd name="connsiteY1" fmla="*/ 104775 h 230638"/>
                  <a:gd name="connsiteX2" fmla="*/ 9525 w 296857"/>
                  <a:gd name="connsiteY2" fmla="*/ 222250 h 230638"/>
                  <a:gd name="connsiteX3" fmla="*/ 190500 w 296857"/>
                  <a:gd name="connsiteY3" fmla="*/ 104775 h 230638"/>
                  <a:gd name="connsiteX4" fmla="*/ 168275 w 296857"/>
                  <a:gd name="connsiteY4" fmla="*/ 82550 h 230638"/>
                  <a:gd name="connsiteX5" fmla="*/ 44450 w 296857"/>
                  <a:gd name="connsiteY5" fmla="*/ 149225 h 230638"/>
                  <a:gd name="connsiteX6" fmla="*/ 171450 w 296857"/>
                  <a:gd name="connsiteY6" fmla="*/ 82550 h 230638"/>
                  <a:gd name="connsiteX7" fmla="*/ 146050 w 296857"/>
                  <a:gd name="connsiteY7" fmla="*/ 41275 h 230638"/>
                  <a:gd name="connsiteX8" fmla="*/ 212725 w 296857"/>
                  <a:gd name="connsiteY8" fmla="*/ 0 h 230638"/>
                  <a:gd name="connsiteX9" fmla="*/ 141287 w 296857"/>
                  <a:gd name="connsiteY9" fmla="*/ 47625 h 230638"/>
                  <a:gd name="connsiteX10" fmla="*/ 104775 w 296857"/>
                  <a:gd name="connsiteY10" fmla="*/ 15875 h 230638"/>
                  <a:gd name="connsiteX11" fmla="*/ 149225 w 296857"/>
                  <a:gd name="connsiteY11" fmla="*/ 44450 h 230638"/>
                  <a:gd name="connsiteX12" fmla="*/ 0 w 296857"/>
                  <a:gd name="connsiteY12" fmla="*/ 136525 h 23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857" h="230638">
                    <a:moveTo>
                      <a:pt x="296857" y="230638"/>
                    </a:moveTo>
                    <a:cubicBezTo>
                      <a:pt x="250820" y="172911"/>
                      <a:pt x="231775" y="149225"/>
                      <a:pt x="190500" y="104775"/>
                    </a:cubicBezTo>
                    <a:lnTo>
                      <a:pt x="9525" y="222250"/>
                    </a:lnTo>
                    <a:lnTo>
                      <a:pt x="190500" y="104775"/>
                    </a:lnTo>
                    <a:lnTo>
                      <a:pt x="168275" y="82550"/>
                    </a:lnTo>
                    <a:lnTo>
                      <a:pt x="44450" y="149225"/>
                    </a:lnTo>
                    <a:lnTo>
                      <a:pt x="171450" y="82550"/>
                    </a:lnTo>
                    <a:lnTo>
                      <a:pt x="146050" y="41275"/>
                    </a:lnTo>
                    <a:lnTo>
                      <a:pt x="212725" y="0"/>
                    </a:lnTo>
                    <a:lnTo>
                      <a:pt x="141287" y="47625"/>
                    </a:lnTo>
                    <a:lnTo>
                      <a:pt x="104775" y="15875"/>
                    </a:lnTo>
                    <a:lnTo>
                      <a:pt x="149225" y="44450"/>
                    </a:lnTo>
                    <a:lnTo>
                      <a:pt x="0" y="136525"/>
                    </a:lnTo>
                  </a:path>
                </a:pathLst>
              </a:custGeom>
              <a:noFill/>
              <a:ln w="190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2630158" y="1519803"/>
                <a:ext cx="233621" cy="409952"/>
              </a:xfrm>
              <a:custGeom>
                <a:avLst/>
                <a:gdLst>
                  <a:gd name="connsiteX0" fmla="*/ 222250 w 222250"/>
                  <a:gd name="connsiteY0" fmla="*/ 384175 h 384175"/>
                  <a:gd name="connsiteX1" fmla="*/ 101600 w 222250"/>
                  <a:gd name="connsiteY1" fmla="*/ 66675 h 384175"/>
                  <a:gd name="connsiteX2" fmla="*/ 155575 w 222250"/>
                  <a:gd name="connsiteY2" fmla="*/ 19050 h 384175"/>
                  <a:gd name="connsiteX3" fmla="*/ 98425 w 222250"/>
                  <a:gd name="connsiteY3" fmla="*/ 60325 h 384175"/>
                  <a:gd name="connsiteX4" fmla="*/ 0 w 222250"/>
                  <a:gd name="connsiteY4" fmla="*/ 22225 h 384175"/>
                  <a:gd name="connsiteX5" fmla="*/ 31750 w 222250"/>
                  <a:gd name="connsiteY5" fmla="*/ 0 h 384175"/>
                  <a:gd name="connsiteX0" fmla="*/ 222250 w 222250"/>
                  <a:gd name="connsiteY0" fmla="*/ 384175 h 384175"/>
                  <a:gd name="connsiteX1" fmla="*/ 101600 w 222250"/>
                  <a:gd name="connsiteY1" fmla="*/ 66675 h 384175"/>
                  <a:gd name="connsiteX2" fmla="*/ 155575 w 222250"/>
                  <a:gd name="connsiteY2" fmla="*/ 19050 h 384175"/>
                  <a:gd name="connsiteX3" fmla="*/ 98425 w 222250"/>
                  <a:gd name="connsiteY3" fmla="*/ 60325 h 384175"/>
                  <a:gd name="connsiteX4" fmla="*/ 0 w 222250"/>
                  <a:gd name="connsiteY4" fmla="*/ 22225 h 384175"/>
                  <a:gd name="connsiteX5" fmla="*/ 31750 w 222250"/>
                  <a:gd name="connsiteY5"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250" h="384175">
                    <a:moveTo>
                      <a:pt x="222250" y="384175"/>
                    </a:moveTo>
                    <a:lnTo>
                      <a:pt x="101600" y="66675"/>
                    </a:lnTo>
                    <a:lnTo>
                      <a:pt x="155575" y="19050"/>
                    </a:lnTo>
                    <a:lnTo>
                      <a:pt x="98425" y="60325"/>
                    </a:lnTo>
                    <a:cubicBezTo>
                      <a:pt x="65617" y="47625"/>
                      <a:pt x="28045" y="49212"/>
                      <a:pt x="0" y="22225"/>
                    </a:cubicBezTo>
                    <a:lnTo>
                      <a:pt x="31750" y="0"/>
                    </a:lnTo>
                  </a:path>
                </a:pathLst>
              </a:custGeom>
              <a:noFill/>
              <a:ln w="190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2202180" y="1511583"/>
                <a:ext cx="498942" cy="298385"/>
              </a:xfrm>
              <a:custGeom>
                <a:avLst/>
                <a:gdLst>
                  <a:gd name="connsiteX0" fmla="*/ 492125 w 492125"/>
                  <a:gd name="connsiteY0" fmla="*/ 292100 h 292100"/>
                  <a:gd name="connsiteX1" fmla="*/ 381000 w 492125"/>
                  <a:gd name="connsiteY1" fmla="*/ 152400 h 292100"/>
                  <a:gd name="connsiteX2" fmla="*/ 250825 w 492125"/>
                  <a:gd name="connsiteY2" fmla="*/ 222250 h 292100"/>
                  <a:gd name="connsiteX3" fmla="*/ 371475 w 492125"/>
                  <a:gd name="connsiteY3" fmla="*/ 146050 h 292100"/>
                  <a:gd name="connsiteX4" fmla="*/ 339725 w 492125"/>
                  <a:gd name="connsiteY4" fmla="*/ 88900 h 292100"/>
                  <a:gd name="connsiteX5" fmla="*/ 196850 w 492125"/>
                  <a:gd name="connsiteY5" fmla="*/ 184150 h 292100"/>
                  <a:gd name="connsiteX6" fmla="*/ 339725 w 492125"/>
                  <a:gd name="connsiteY6" fmla="*/ 88900 h 292100"/>
                  <a:gd name="connsiteX7" fmla="*/ 298450 w 492125"/>
                  <a:gd name="connsiteY7" fmla="*/ 34925 h 292100"/>
                  <a:gd name="connsiteX8" fmla="*/ 342900 w 492125"/>
                  <a:gd name="connsiteY8" fmla="*/ 0 h 292100"/>
                  <a:gd name="connsiteX9" fmla="*/ 0 w 492125"/>
                  <a:gd name="connsiteY9" fmla="*/ 257175 h 292100"/>
                  <a:gd name="connsiteX0" fmla="*/ 492125 w 492125"/>
                  <a:gd name="connsiteY0" fmla="*/ 292100 h 292100"/>
                  <a:gd name="connsiteX1" fmla="*/ 371475 w 492125"/>
                  <a:gd name="connsiteY1" fmla="*/ 145256 h 292100"/>
                  <a:gd name="connsiteX2" fmla="*/ 250825 w 492125"/>
                  <a:gd name="connsiteY2" fmla="*/ 222250 h 292100"/>
                  <a:gd name="connsiteX3" fmla="*/ 371475 w 492125"/>
                  <a:gd name="connsiteY3" fmla="*/ 146050 h 292100"/>
                  <a:gd name="connsiteX4" fmla="*/ 339725 w 492125"/>
                  <a:gd name="connsiteY4" fmla="*/ 88900 h 292100"/>
                  <a:gd name="connsiteX5" fmla="*/ 196850 w 492125"/>
                  <a:gd name="connsiteY5" fmla="*/ 184150 h 292100"/>
                  <a:gd name="connsiteX6" fmla="*/ 339725 w 492125"/>
                  <a:gd name="connsiteY6" fmla="*/ 88900 h 292100"/>
                  <a:gd name="connsiteX7" fmla="*/ 298450 w 492125"/>
                  <a:gd name="connsiteY7" fmla="*/ 34925 h 292100"/>
                  <a:gd name="connsiteX8" fmla="*/ 342900 w 492125"/>
                  <a:gd name="connsiteY8" fmla="*/ 0 h 292100"/>
                  <a:gd name="connsiteX9" fmla="*/ 0 w 492125"/>
                  <a:gd name="connsiteY9" fmla="*/ 257175 h 292100"/>
                  <a:gd name="connsiteX0" fmla="*/ 462180 w 462180"/>
                  <a:gd name="connsiteY0" fmla="*/ 292100 h 292100"/>
                  <a:gd name="connsiteX1" fmla="*/ 341530 w 462180"/>
                  <a:gd name="connsiteY1" fmla="*/ 145256 h 292100"/>
                  <a:gd name="connsiteX2" fmla="*/ 220880 w 462180"/>
                  <a:gd name="connsiteY2" fmla="*/ 222250 h 292100"/>
                  <a:gd name="connsiteX3" fmla="*/ 341530 w 462180"/>
                  <a:gd name="connsiteY3" fmla="*/ 146050 h 292100"/>
                  <a:gd name="connsiteX4" fmla="*/ 309780 w 462180"/>
                  <a:gd name="connsiteY4" fmla="*/ 88900 h 292100"/>
                  <a:gd name="connsiteX5" fmla="*/ 166905 w 462180"/>
                  <a:gd name="connsiteY5" fmla="*/ 184150 h 292100"/>
                  <a:gd name="connsiteX6" fmla="*/ 309780 w 462180"/>
                  <a:gd name="connsiteY6" fmla="*/ 88900 h 292100"/>
                  <a:gd name="connsiteX7" fmla="*/ 268505 w 462180"/>
                  <a:gd name="connsiteY7" fmla="*/ 34925 h 292100"/>
                  <a:gd name="connsiteX8" fmla="*/ 312955 w 462180"/>
                  <a:gd name="connsiteY8" fmla="*/ 0 h 292100"/>
                  <a:gd name="connsiteX9" fmla="*/ 0 w 462180"/>
                  <a:gd name="connsiteY9" fmla="*/ 237212 h 292100"/>
                  <a:gd name="connsiteX0" fmla="*/ 462180 w 462180"/>
                  <a:gd name="connsiteY0" fmla="*/ 292100 h 292100"/>
                  <a:gd name="connsiteX1" fmla="*/ 341530 w 462180"/>
                  <a:gd name="connsiteY1" fmla="*/ 145256 h 292100"/>
                  <a:gd name="connsiteX2" fmla="*/ 220880 w 462180"/>
                  <a:gd name="connsiteY2" fmla="*/ 222250 h 292100"/>
                  <a:gd name="connsiteX3" fmla="*/ 341530 w 462180"/>
                  <a:gd name="connsiteY3" fmla="*/ 146050 h 292100"/>
                  <a:gd name="connsiteX4" fmla="*/ 309780 w 462180"/>
                  <a:gd name="connsiteY4" fmla="*/ 88900 h 292100"/>
                  <a:gd name="connsiteX5" fmla="*/ 166905 w 462180"/>
                  <a:gd name="connsiteY5" fmla="*/ 184150 h 292100"/>
                  <a:gd name="connsiteX6" fmla="*/ 309780 w 462180"/>
                  <a:gd name="connsiteY6" fmla="*/ 88900 h 292100"/>
                  <a:gd name="connsiteX7" fmla="*/ 268505 w 462180"/>
                  <a:gd name="connsiteY7" fmla="*/ 34925 h 292100"/>
                  <a:gd name="connsiteX8" fmla="*/ 312955 w 462180"/>
                  <a:gd name="connsiteY8" fmla="*/ 0 h 292100"/>
                  <a:gd name="connsiteX9" fmla="*/ 0 w 462180"/>
                  <a:gd name="connsiteY9" fmla="*/ 237212 h 292100"/>
                  <a:gd name="connsiteX0" fmla="*/ 474657 w 474657"/>
                  <a:gd name="connsiteY0" fmla="*/ 279622 h 279622"/>
                  <a:gd name="connsiteX1" fmla="*/ 341530 w 474657"/>
                  <a:gd name="connsiteY1" fmla="*/ 145256 h 279622"/>
                  <a:gd name="connsiteX2" fmla="*/ 220880 w 474657"/>
                  <a:gd name="connsiteY2" fmla="*/ 222250 h 279622"/>
                  <a:gd name="connsiteX3" fmla="*/ 341530 w 474657"/>
                  <a:gd name="connsiteY3" fmla="*/ 146050 h 279622"/>
                  <a:gd name="connsiteX4" fmla="*/ 309780 w 474657"/>
                  <a:gd name="connsiteY4" fmla="*/ 88900 h 279622"/>
                  <a:gd name="connsiteX5" fmla="*/ 166905 w 474657"/>
                  <a:gd name="connsiteY5" fmla="*/ 184150 h 279622"/>
                  <a:gd name="connsiteX6" fmla="*/ 309780 w 474657"/>
                  <a:gd name="connsiteY6" fmla="*/ 88900 h 279622"/>
                  <a:gd name="connsiteX7" fmla="*/ 268505 w 474657"/>
                  <a:gd name="connsiteY7" fmla="*/ 34925 h 279622"/>
                  <a:gd name="connsiteX8" fmla="*/ 312955 w 474657"/>
                  <a:gd name="connsiteY8" fmla="*/ 0 h 279622"/>
                  <a:gd name="connsiteX9" fmla="*/ 0 w 474657"/>
                  <a:gd name="connsiteY9" fmla="*/ 237212 h 27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57" h="279622">
                    <a:moveTo>
                      <a:pt x="474657" y="279622"/>
                    </a:moveTo>
                    <a:lnTo>
                      <a:pt x="341530" y="145256"/>
                    </a:lnTo>
                    <a:lnTo>
                      <a:pt x="220880" y="222250"/>
                    </a:lnTo>
                    <a:lnTo>
                      <a:pt x="341530" y="146050"/>
                    </a:lnTo>
                    <a:lnTo>
                      <a:pt x="309780" y="88900"/>
                    </a:lnTo>
                    <a:lnTo>
                      <a:pt x="166905" y="184150"/>
                    </a:lnTo>
                    <a:lnTo>
                      <a:pt x="309780" y="88900"/>
                    </a:lnTo>
                    <a:lnTo>
                      <a:pt x="268505" y="34925"/>
                    </a:lnTo>
                    <a:lnTo>
                      <a:pt x="312955" y="0"/>
                    </a:lnTo>
                    <a:cubicBezTo>
                      <a:pt x="208637" y="79071"/>
                      <a:pt x="116795" y="135681"/>
                      <a:pt x="0" y="237212"/>
                    </a:cubicBezTo>
                  </a:path>
                </a:pathLst>
              </a:custGeom>
              <a:noFill/>
              <a:ln w="190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506919" y="1483361"/>
                <a:ext cx="226062" cy="328638"/>
              </a:xfrm>
              <a:custGeom>
                <a:avLst/>
                <a:gdLst>
                  <a:gd name="connsiteX0" fmla="*/ 212725 w 212725"/>
                  <a:gd name="connsiteY0" fmla="*/ 152400 h 368300"/>
                  <a:gd name="connsiteX1" fmla="*/ 212725 w 212725"/>
                  <a:gd name="connsiteY1" fmla="*/ 152400 h 368300"/>
                  <a:gd name="connsiteX2" fmla="*/ 152400 w 212725"/>
                  <a:gd name="connsiteY2" fmla="*/ 155575 h 368300"/>
                  <a:gd name="connsiteX3" fmla="*/ 22225 w 212725"/>
                  <a:gd name="connsiteY3" fmla="*/ 174625 h 368300"/>
                  <a:gd name="connsiteX4" fmla="*/ 203200 w 212725"/>
                  <a:gd name="connsiteY4" fmla="*/ 0 h 368300"/>
                  <a:gd name="connsiteX5" fmla="*/ 209550 w 212725"/>
                  <a:gd name="connsiteY5" fmla="*/ 323850 h 368300"/>
                  <a:gd name="connsiteX6" fmla="*/ 0 w 212725"/>
                  <a:gd name="connsiteY6" fmla="*/ 368300 h 368300"/>
                  <a:gd name="connsiteX0" fmla="*/ 212725 w 212725"/>
                  <a:gd name="connsiteY0" fmla="*/ 152400 h 368300"/>
                  <a:gd name="connsiteX1" fmla="*/ 212725 w 212725"/>
                  <a:gd name="connsiteY1" fmla="*/ 152400 h 368300"/>
                  <a:gd name="connsiteX2" fmla="*/ 22225 w 212725"/>
                  <a:gd name="connsiteY2" fmla="*/ 174625 h 368300"/>
                  <a:gd name="connsiteX3" fmla="*/ 203200 w 212725"/>
                  <a:gd name="connsiteY3" fmla="*/ 0 h 368300"/>
                  <a:gd name="connsiteX4" fmla="*/ 209550 w 212725"/>
                  <a:gd name="connsiteY4" fmla="*/ 323850 h 368300"/>
                  <a:gd name="connsiteX5" fmla="*/ 0 w 212725"/>
                  <a:gd name="connsiteY5" fmla="*/ 368300 h 368300"/>
                  <a:gd name="connsiteX0" fmla="*/ 212725 w 212725"/>
                  <a:gd name="connsiteY0" fmla="*/ 152400 h 368300"/>
                  <a:gd name="connsiteX1" fmla="*/ 212725 w 212725"/>
                  <a:gd name="connsiteY1" fmla="*/ 152400 h 368300"/>
                  <a:gd name="connsiteX2" fmla="*/ 22225 w 212725"/>
                  <a:gd name="connsiteY2" fmla="*/ 174625 h 368300"/>
                  <a:gd name="connsiteX3" fmla="*/ 203200 w 212725"/>
                  <a:gd name="connsiteY3" fmla="*/ 0 h 368300"/>
                  <a:gd name="connsiteX4" fmla="*/ 209550 w 212725"/>
                  <a:gd name="connsiteY4" fmla="*/ 323850 h 368300"/>
                  <a:gd name="connsiteX5" fmla="*/ 0 w 212725"/>
                  <a:gd name="connsiteY5" fmla="*/ 368300 h 368300"/>
                  <a:gd name="connsiteX0" fmla="*/ 212725 w 212725"/>
                  <a:gd name="connsiteY0" fmla="*/ 152400 h 368300"/>
                  <a:gd name="connsiteX1" fmla="*/ 212725 w 212725"/>
                  <a:gd name="connsiteY1" fmla="*/ 152400 h 368300"/>
                  <a:gd name="connsiteX2" fmla="*/ 22225 w 212725"/>
                  <a:gd name="connsiteY2" fmla="*/ 174625 h 368300"/>
                  <a:gd name="connsiteX3" fmla="*/ 203200 w 212725"/>
                  <a:gd name="connsiteY3" fmla="*/ 0 h 368300"/>
                  <a:gd name="connsiteX4" fmla="*/ 209550 w 212725"/>
                  <a:gd name="connsiteY4" fmla="*/ 323850 h 368300"/>
                  <a:gd name="connsiteX5" fmla="*/ 0 w 212725"/>
                  <a:gd name="connsiteY5" fmla="*/ 368300 h 368300"/>
                  <a:gd name="connsiteX0" fmla="*/ 212725 w 216067"/>
                  <a:gd name="connsiteY0" fmla="*/ 152400 h 368300"/>
                  <a:gd name="connsiteX1" fmla="*/ 212725 w 216067"/>
                  <a:gd name="connsiteY1" fmla="*/ 152400 h 368300"/>
                  <a:gd name="connsiteX2" fmla="*/ 22225 w 216067"/>
                  <a:gd name="connsiteY2" fmla="*/ 174625 h 368300"/>
                  <a:gd name="connsiteX3" fmla="*/ 203200 w 216067"/>
                  <a:gd name="connsiteY3" fmla="*/ 0 h 368300"/>
                  <a:gd name="connsiteX4" fmla="*/ 209550 w 216067"/>
                  <a:gd name="connsiteY4" fmla="*/ 323850 h 368300"/>
                  <a:gd name="connsiteX5" fmla="*/ 0 w 216067"/>
                  <a:gd name="connsiteY5" fmla="*/ 368300 h 368300"/>
                  <a:gd name="connsiteX0" fmla="*/ 212725 w 216067"/>
                  <a:gd name="connsiteY0" fmla="*/ 152400 h 368300"/>
                  <a:gd name="connsiteX1" fmla="*/ 212725 w 216067"/>
                  <a:gd name="connsiteY1" fmla="*/ 152400 h 368300"/>
                  <a:gd name="connsiteX2" fmla="*/ 22225 w 216067"/>
                  <a:gd name="connsiteY2" fmla="*/ 174625 h 368300"/>
                  <a:gd name="connsiteX3" fmla="*/ 203200 w 216067"/>
                  <a:gd name="connsiteY3" fmla="*/ 0 h 368300"/>
                  <a:gd name="connsiteX4" fmla="*/ 209550 w 216067"/>
                  <a:gd name="connsiteY4" fmla="*/ 323850 h 368300"/>
                  <a:gd name="connsiteX5" fmla="*/ 0 w 216067"/>
                  <a:gd name="connsiteY5" fmla="*/ 368300 h 368300"/>
                  <a:gd name="connsiteX0" fmla="*/ 212725 w 231361"/>
                  <a:gd name="connsiteY0" fmla="*/ 152400 h 368300"/>
                  <a:gd name="connsiteX1" fmla="*/ 212725 w 231361"/>
                  <a:gd name="connsiteY1" fmla="*/ 152400 h 368300"/>
                  <a:gd name="connsiteX2" fmla="*/ 22225 w 231361"/>
                  <a:gd name="connsiteY2" fmla="*/ 174625 h 368300"/>
                  <a:gd name="connsiteX3" fmla="*/ 203200 w 231361"/>
                  <a:gd name="connsiteY3" fmla="*/ 0 h 368300"/>
                  <a:gd name="connsiteX4" fmla="*/ 209550 w 231361"/>
                  <a:gd name="connsiteY4" fmla="*/ 323850 h 368300"/>
                  <a:gd name="connsiteX5" fmla="*/ 0 w 231361"/>
                  <a:gd name="connsiteY5" fmla="*/ 368300 h 368300"/>
                  <a:gd name="connsiteX0" fmla="*/ 212725 w 223879"/>
                  <a:gd name="connsiteY0" fmla="*/ 152400 h 368300"/>
                  <a:gd name="connsiteX1" fmla="*/ 212725 w 223879"/>
                  <a:gd name="connsiteY1" fmla="*/ 152400 h 368300"/>
                  <a:gd name="connsiteX2" fmla="*/ 22225 w 223879"/>
                  <a:gd name="connsiteY2" fmla="*/ 174625 h 368300"/>
                  <a:gd name="connsiteX3" fmla="*/ 203200 w 223879"/>
                  <a:gd name="connsiteY3" fmla="*/ 0 h 368300"/>
                  <a:gd name="connsiteX4" fmla="*/ 209550 w 223879"/>
                  <a:gd name="connsiteY4" fmla="*/ 323850 h 368300"/>
                  <a:gd name="connsiteX5" fmla="*/ 0 w 223879"/>
                  <a:gd name="connsiteY5" fmla="*/ 36830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79" h="368300">
                    <a:moveTo>
                      <a:pt x="212725" y="152400"/>
                    </a:moveTo>
                    <a:lnTo>
                      <a:pt x="212725" y="152400"/>
                    </a:lnTo>
                    <a:cubicBezTo>
                      <a:pt x="180975" y="156104"/>
                      <a:pt x="23813" y="200025"/>
                      <a:pt x="22225" y="174625"/>
                    </a:cubicBezTo>
                    <a:lnTo>
                      <a:pt x="203200" y="0"/>
                    </a:lnTo>
                    <a:cubicBezTo>
                      <a:pt x="234421" y="24871"/>
                      <a:pt x="224955" y="300895"/>
                      <a:pt x="209550" y="323850"/>
                    </a:cubicBezTo>
                    <a:cubicBezTo>
                      <a:pt x="192451" y="349330"/>
                      <a:pt x="69850" y="353483"/>
                      <a:pt x="0" y="368300"/>
                    </a:cubicBezTo>
                  </a:path>
                </a:pathLst>
              </a:custGeom>
              <a:noFill/>
              <a:ln w="190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3" name="Picture 32">
            <a:extLst>
              <a:ext uri="{FF2B5EF4-FFF2-40B4-BE49-F238E27FC236}">
                <a16:creationId xmlns:a16="http://schemas.microsoft.com/office/drawing/2014/main" id="{1009A94C-286D-E929-01DA-D6CE5EFB2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870"/>
            <a:ext cx="9144000" cy="6652260"/>
          </a:xfrm>
          <a:prstGeom prst="rect">
            <a:avLst/>
          </a:prstGeom>
        </p:spPr>
      </p:pic>
      <p:sp>
        <p:nvSpPr>
          <p:cNvPr id="2" name="Text Placeholder 1">
            <a:extLst>
              <a:ext uri="{FF2B5EF4-FFF2-40B4-BE49-F238E27FC236}">
                <a16:creationId xmlns:a16="http://schemas.microsoft.com/office/drawing/2014/main" id="{4BF686CE-AD79-624F-B37B-6C66C4A1CAC4}"/>
              </a:ext>
            </a:extLst>
          </p:cNvPr>
          <p:cNvSpPr>
            <a:spLocks noGrp="1"/>
          </p:cNvSpPr>
          <p:nvPr>
            <p:ph type="body" sz="quarter" idx="10"/>
          </p:nvPr>
        </p:nvSpPr>
        <p:spPr>
          <a:xfrm>
            <a:off x="0" y="6519672"/>
            <a:ext cx="8074152" cy="338554"/>
          </a:xfrm>
        </p:spPr>
        <p:txBody>
          <a:bodyPr/>
          <a:lstStyle/>
          <a:p>
            <a:r>
              <a:rPr lang="en-US" dirty="0"/>
              <a:t>Burial inscription mentioning “YHWH,” from Khirbet el-Qom, 8th century BC</a:t>
            </a:r>
          </a:p>
        </p:txBody>
      </p:sp>
      <p:sp>
        <p:nvSpPr>
          <p:cNvPr id="3" name="Text Placeholder 2">
            <a:extLst>
              <a:ext uri="{FF2B5EF4-FFF2-40B4-BE49-F238E27FC236}">
                <a16:creationId xmlns:a16="http://schemas.microsoft.com/office/drawing/2014/main" id="{FF01A8F0-08A9-B745-AC35-B654C6750817}"/>
              </a:ext>
            </a:extLst>
          </p:cNvPr>
          <p:cNvSpPr>
            <a:spLocks noGrp="1"/>
          </p:cNvSpPr>
          <p:nvPr>
            <p:ph type="body" sz="quarter" idx="12"/>
          </p:nvPr>
        </p:nvSpPr>
        <p:spPr/>
        <p:txBody>
          <a:bodyPr/>
          <a:lstStyle/>
          <a:p>
            <a:r>
              <a:rPr lang="en-US" dirty="0"/>
              <a:t>2:24</a:t>
            </a:r>
          </a:p>
        </p:txBody>
      </p:sp>
      <p:sp>
        <p:nvSpPr>
          <p:cNvPr id="4" name="Title 3">
            <a:extLst>
              <a:ext uri="{FF2B5EF4-FFF2-40B4-BE49-F238E27FC236}">
                <a16:creationId xmlns:a16="http://schemas.microsoft.com/office/drawing/2014/main" id="{DF653107-EE35-684C-A1CB-84676FD6A75F}"/>
              </a:ext>
            </a:extLst>
          </p:cNvPr>
          <p:cNvSpPr>
            <a:spLocks noGrp="1"/>
          </p:cNvSpPr>
          <p:nvPr>
            <p:ph type="title"/>
          </p:nvPr>
        </p:nvSpPr>
        <p:spPr>
          <a:xfrm>
            <a:off x="0" y="0"/>
            <a:ext cx="9144000" cy="369332"/>
          </a:xfrm>
        </p:spPr>
        <p:txBody>
          <a:bodyPr/>
          <a:lstStyle/>
          <a:p>
            <a:r>
              <a:rPr lang="en-US" dirty="0"/>
              <a:t>This also I saw was from the hand of God</a:t>
            </a:r>
          </a:p>
        </p:txBody>
      </p:sp>
    </p:spTree>
    <p:extLst>
      <p:ext uri="{BB962C8B-B14F-4D97-AF65-F5344CB8AC3E}">
        <p14:creationId xmlns:p14="http://schemas.microsoft.com/office/powerpoint/2010/main" val="24062310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Banquet scene from the tomb of the Royal Cup-Bearer </a:t>
            </a:r>
            <a:r>
              <a:rPr lang="en-US" dirty="0" err="1"/>
              <a:t>Tjawy</a:t>
            </a:r>
            <a:r>
              <a:rPr lang="en-US" dirty="0"/>
              <a:t>, 14th century BC</a:t>
            </a:r>
          </a:p>
        </p:txBody>
      </p:sp>
      <p:sp>
        <p:nvSpPr>
          <p:cNvPr id="3" name="Text Placeholder 2"/>
          <p:cNvSpPr>
            <a:spLocks noGrp="1"/>
          </p:cNvSpPr>
          <p:nvPr>
            <p:ph type="body" sz="quarter" idx="12"/>
          </p:nvPr>
        </p:nvSpPr>
        <p:spPr/>
        <p:txBody>
          <a:bodyPr/>
          <a:lstStyle/>
          <a:p>
            <a:r>
              <a:rPr lang="en-US" dirty="0"/>
              <a:t>2:25</a:t>
            </a:r>
          </a:p>
        </p:txBody>
      </p:sp>
      <p:sp>
        <p:nvSpPr>
          <p:cNvPr id="4" name="Title 3"/>
          <p:cNvSpPr>
            <a:spLocks noGrp="1"/>
          </p:cNvSpPr>
          <p:nvPr>
            <p:ph type="title"/>
          </p:nvPr>
        </p:nvSpPr>
        <p:spPr/>
        <p:txBody>
          <a:bodyPr/>
          <a:lstStyle/>
          <a:p>
            <a:r>
              <a:rPr lang="en-US" dirty="0"/>
              <a:t>For who can eat, or who can enjoy life apart from Him?</a:t>
            </a:r>
          </a:p>
        </p:txBody>
      </p:sp>
      <p:pic>
        <p:nvPicPr>
          <p:cNvPr id="11266" name="Picture 2" descr="C:\Users\Kris\Documents\Bolen\04 0Adds 2012\19 Museum\US Museums\Boston MFA-pcb\Egypt\Thebes probably, banquet from tomb relief of Royal Cup-Bearer Tjawy, reign of Amenhotep III, adr17112027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2432"/>
            <a:ext cx="9144000" cy="605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1661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of a banquet of Ashurbanipal, with attendants, from Nineveh, circa 640 BC</a:t>
            </a:r>
          </a:p>
        </p:txBody>
      </p:sp>
      <p:sp>
        <p:nvSpPr>
          <p:cNvPr id="3" name="Text Placeholder 2"/>
          <p:cNvSpPr>
            <a:spLocks noGrp="1"/>
          </p:cNvSpPr>
          <p:nvPr>
            <p:ph type="body" sz="quarter" idx="12"/>
          </p:nvPr>
        </p:nvSpPr>
        <p:spPr/>
        <p:txBody>
          <a:bodyPr/>
          <a:lstStyle/>
          <a:p>
            <a:r>
              <a:rPr lang="en-US"/>
              <a:t>2:25</a:t>
            </a:r>
          </a:p>
        </p:txBody>
      </p:sp>
      <p:sp>
        <p:nvSpPr>
          <p:cNvPr id="4" name="Title 3"/>
          <p:cNvSpPr>
            <a:spLocks noGrp="1"/>
          </p:cNvSpPr>
          <p:nvPr>
            <p:ph type="title"/>
          </p:nvPr>
        </p:nvSpPr>
        <p:spPr/>
        <p:txBody>
          <a:bodyPr/>
          <a:lstStyle/>
          <a:p>
            <a:r>
              <a:rPr lang="en-US" dirty="0"/>
              <a:t>For who can eat, or who can enjoy life apart from Him?</a:t>
            </a:r>
          </a:p>
        </p:txBody>
      </p:sp>
      <p:pic>
        <p:nvPicPr>
          <p:cNvPr id="7" name="図 6" descr="建物, ボックス, 石 が含まれている画像&#10;&#10;自動的に生成された説明">
            <a:extLst>
              <a:ext uri="{FF2B5EF4-FFF2-40B4-BE49-F238E27FC236}">
                <a16:creationId xmlns:a16="http://schemas.microsoft.com/office/drawing/2014/main" id="{72F4900B-70A3-BABC-50C4-535BD6E8F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6464"/>
            <a:ext cx="9144000" cy="4005072"/>
          </a:xfrm>
          <a:prstGeom prst="rect">
            <a:avLst/>
          </a:prstGeom>
        </p:spPr>
      </p:pic>
    </p:spTree>
    <p:extLst>
      <p:ext uri="{BB962C8B-B14F-4D97-AF65-F5344CB8AC3E}">
        <p14:creationId xmlns:p14="http://schemas.microsoft.com/office/powerpoint/2010/main" val="19906255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660BC9-88A7-0C30-CF6B-67CFACD41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Pleasure boats with cabins, from Thebes, 20th century BC</a:t>
            </a:r>
          </a:p>
        </p:txBody>
      </p:sp>
      <p:sp>
        <p:nvSpPr>
          <p:cNvPr id="3" name="Text Placeholder 2"/>
          <p:cNvSpPr>
            <a:spLocks noGrp="1"/>
          </p:cNvSpPr>
          <p:nvPr>
            <p:ph type="body" sz="quarter" idx="12"/>
          </p:nvPr>
        </p:nvSpPr>
        <p:spPr/>
        <p:txBody>
          <a:bodyPr/>
          <a:lstStyle/>
          <a:p>
            <a:r>
              <a:rPr lang="en-US"/>
              <a:t>2:25</a:t>
            </a:r>
          </a:p>
        </p:txBody>
      </p:sp>
      <p:sp>
        <p:nvSpPr>
          <p:cNvPr id="4" name="Title 3"/>
          <p:cNvSpPr>
            <a:spLocks noGrp="1"/>
          </p:cNvSpPr>
          <p:nvPr>
            <p:ph type="title"/>
          </p:nvPr>
        </p:nvSpPr>
        <p:spPr/>
        <p:txBody>
          <a:bodyPr/>
          <a:lstStyle/>
          <a:p>
            <a:r>
              <a:rPr lang="en-US" dirty="0"/>
              <a:t>For who can eat, or who can enjoy life apart from Him?</a:t>
            </a:r>
          </a:p>
        </p:txBody>
      </p:sp>
    </p:spTree>
    <p:extLst>
      <p:ext uri="{BB962C8B-B14F-4D97-AF65-F5344CB8AC3E}">
        <p14:creationId xmlns:p14="http://schemas.microsoft.com/office/powerpoint/2010/main" val="4005932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屋内, テーブル, 座る, カップ が含まれている画像&#10;&#10;自動的に生成された説明">
            <a:extLst>
              <a:ext uri="{FF2B5EF4-FFF2-40B4-BE49-F238E27FC236}">
                <a16:creationId xmlns:a16="http://schemas.microsoft.com/office/drawing/2014/main" id="{48F429E2-8FCE-3689-062D-99C707F03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836" y="0"/>
            <a:ext cx="4910328" cy="6858000"/>
          </a:xfrm>
          <a:prstGeom prst="rect">
            <a:avLst/>
          </a:prstGeom>
        </p:spPr>
      </p:pic>
      <p:sp>
        <p:nvSpPr>
          <p:cNvPr id="2" name="Text Placeholder 1"/>
          <p:cNvSpPr>
            <a:spLocks noGrp="1"/>
          </p:cNvSpPr>
          <p:nvPr>
            <p:ph type="body" sz="quarter" idx="10"/>
          </p:nvPr>
        </p:nvSpPr>
        <p:spPr/>
        <p:txBody>
          <a:bodyPr/>
          <a:lstStyle/>
          <a:p>
            <a:r>
              <a:rPr lang="en-US" dirty="0"/>
              <a:t>Silver wine cup, perhaps from </a:t>
            </a:r>
            <a:r>
              <a:rPr lang="en-US" dirty="0" err="1"/>
              <a:t>Altintepe</a:t>
            </a:r>
            <a:r>
              <a:rPr lang="en-US" dirty="0"/>
              <a:t>, mid 6th–5th centuries BC</a:t>
            </a:r>
          </a:p>
        </p:txBody>
      </p:sp>
      <p:sp>
        <p:nvSpPr>
          <p:cNvPr id="3" name="Text Placeholder 2"/>
          <p:cNvSpPr>
            <a:spLocks noGrp="1"/>
          </p:cNvSpPr>
          <p:nvPr>
            <p:ph type="body" sz="quarter" idx="12"/>
          </p:nvPr>
        </p:nvSpPr>
        <p:spPr/>
        <p:txBody>
          <a:bodyPr/>
          <a:lstStyle/>
          <a:p>
            <a:r>
              <a:rPr lang="is-IS" dirty="0"/>
              <a:t>2:3</a:t>
            </a:r>
            <a:endParaRPr lang="en-US" dirty="0"/>
          </a:p>
        </p:txBody>
      </p:sp>
      <p:sp>
        <p:nvSpPr>
          <p:cNvPr id="4" name="Title 3"/>
          <p:cNvSpPr>
            <a:spLocks noGrp="1"/>
          </p:cNvSpPr>
          <p:nvPr>
            <p:ph type="title"/>
          </p:nvPr>
        </p:nvSpPr>
        <p:spPr/>
        <p:txBody>
          <a:bodyPr/>
          <a:lstStyle/>
          <a:p>
            <a:r>
              <a:rPr lang="en-US" dirty="0"/>
              <a:t>I explored with my mind how to cheer my body with wine while being wise</a:t>
            </a:r>
          </a:p>
        </p:txBody>
      </p:sp>
    </p:spTree>
    <p:extLst>
      <p:ext uri="{BB962C8B-B14F-4D97-AF65-F5344CB8AC3E}">
        <p14:creationId xmlns:p14="http://schemas.microsoft.com/office/powerpoint/2010/main" val="36765211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622" r="482"/>
          <a:stretch/>
        </p:blipFill>
        <p:spPr>
          <a:xfrm>
            <a:off x="534924" y="0"/>
            <a:ext cx="8074152" cy="6858000"/>
          </a:xfrm>
          <a:prstGeom prst="rect">
            <a:avLst/>
          </a:prstGeom>
        </p:spPr>
      </p:pic>
      <p:sp>
        <p:nvSpPr>
          <p:cNvPr id="2" name="Text Placeholder 1"/>
          <p:cNvSpPr>
            <a:spLocks noGrp="1"/>
          </p:cNvSpPr>
          <p:nvPr>
            <p:ph type="body" sz="quarter" idx="10"/>
          </p:nvPr>
        </p:nvSpPr>
        <p:spPr/>
        <p:txBody>
          <a:bodyPr/>
          <a:lstStyle/>
          <a:p>
            <a:r>
              <a:rPr lang="en-US" dirty="0"/>
              <a:t>Queen of Sheba presents King Solomon with many gifts</a:t>
            </a:r>
          </a:p>
        </p:txBody>
      </p:sp>
      <p:sp>
        <p:nvSpPr>
          <p:cNvPr id="3" name="Text Placeholder 2"/>
          <p:cNvSpPr>
            <a:spLocks noGrp="1"/>
          </p:cNvSpPr>
          <p:nvPr>
            <p:ph type="body" sz="quarter" idx="12"/>
          </p:nvPr>
        </p:nvSpPr>
        <p:spPr/>
        <p:txBody>
          <a:bodyPr/>
          <a:lstStyle/>
          <a:p>
            <a:r>
              <a:rPr lang="en-US"/>
              <a:t>2:25</a:t>
            </a:r>
          </a:p>
        </p:txBody>
      </p:sp>
      <p:sp>
        <p:nvSpPr>
          <p:cNvPr id="4" name="Title 3"/>
          <p:cNvSpPr>
            <a:spLocks noGrp="1"/>
          </p:cNvSpPr>
          <p:nvPr>
            <p:ph type="title"/>
          </p:nvPr>
        </p:nvSpPr>
        <p:spPr/>
        <p:txBody>
          <a:bodyPr/>
          <a:lstStyle/>
          <a:p>
            <a:r>
              <a:rPr lang="en-US" dirty="0"/>
              <a:t>For who can eat, or who can enjoy life apart from Him?</a:t>
            </a:r>
          </a:p>
        </p:txBody>
      </p:sp>
    </p:spTree>
    <p:extLst>
      <p:ext uri="{BB962C8B-B14F-4D97-AF65-F5344CB8AC3E}">
        <p14:creationId xmlns:p14="http://schemas.microsoft.com/office/powerpoint/2010/main" val="18633253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Kris\Documents\Bolen\Wooden head, smile woman c 1400-1200 BC,  Brooklyn Museum 42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Wooden head of a smiling woman, circa 1400–1200 BC</a:t>
            </a:r>
          </a:p>
        </p:txBody>
      </p:sp>
      <p:sp>
        <p:nvSpPr>
          <p:cNvPr id="3" name="Text Placeholder 2"/>
          <p:cNvSpPr>
            <a:spLocks noGrp="1"/>
          </p:cNvSpPr>
          <p:nvPr>
            <p:ph type="body" sz="quarter" idx="12"/>
          </p:nvPr>
        </p:nvSpPr>
        <p:spPr/>
        <p:txBody>
          <a:bodyPr/>
          <a:lstStyle/>
          <a:p>
            <a:r>
              <a:rPr lang="en-US" dirty="0"/>
              <a:t>2:26</a:t>
            </a:r>
          </a:p>
        </p:txBody>
      </p:sp>
      <p:sp>
        <p:nvSpPr>
          <p:cNvPr id="4" name="Title 3"/>
          <p:cNvSpPr>
            <a:spLocks noGrp="1"/>
          </p:cNvSpPr>
          <p:nvPr>
            <p:ph type="title"/>
          </p:nvPr>
        </p:nvSpPr>
        <p:spPr/>
        <p:txBody>
          <a:bodyPr/>
          <a:lstStyle/>
          <a:p>
            <a:r>
              <a:rPr lang="en-US" dirty="0"/>
              <a:t>To one who is good in His sight He has given wisdom, knowledge, and joy</a:t>
            </a:r>
          </a:p>
        </p:txBody>
      </p:sp>
    </p:spTree>
    <p:extLst>
      <p:ext uri="{BB962C8B-B14F-4D97-AF65-F5344CB8AC3E}">
        <p14:creationId xmlns:p14="http://schemas.microsoft.com/office/powerpoint/2010/main" val="40698743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0C214C-E93A-80B8-E4EC-22481FC3E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Relief of Akhenaten and Nefertiti, from Tell </a:t>
            </a:r>
            <a:r>
              <a:rPr lang="en-US" dirty="0" err="1"/>
              <a:t>el</a:t>
            </a:r>
            <a:r>
              <a:rPr lang="en-US" dirty="0"/>
              <a:t>-Amarna, circa 1340 BC</a:t>
            </a:r>
          </a:p>
        </p:txBody>
      </p:sp>
      <p:sp>
        <p:nvSpPr>
          <p:cNvPr id="3" name="Text Placeholder 2"/>
          <p:cNvSpPr>
            <a:spLocks noGrp="1"/>
          </p:cNvSpPr>
          <p:nvPr>
            <p:ph type="body" sz="quarter" idx="12"/>
          </p:nvPr>
        </p:nvSpPr>
        <p:spPr/>
        <p:txBody>
          <a:bodyPr/>
          <a:lstStyle/>
          <a:p>
            <a:r>
              <a:rPr lang="en-US" dirty="0"/>
              <a:t>2:26</a:t>
            </a:r>
          </a:p>
        </p:txBody>
      </p:sp>
      <p:sp>
        <p:nvSpPr>
          <p:cNvPr id="4" name="Title 3"/>
          <p:cNvSpPr>
            <a:spLocks noGrp="1"/>
          </p:cNvSpPr>
          <p:nvPr>
            <p:ph type="title"/>
          </p:nvPr>
        </p:nvSpPr>
        <p:spPr/>
        <p:txBody>
          <a:bodyPr/>
          <a:lstStyle/>
          <a:p>
            <a:r>
              <a:rPr lang="en-US" dirty="0"/>
              <a:t>To one who is good in His sight He has given wisdom, knowledge, and joy</a:t>
            </a:r>
          </a:p>
        </p:txBody>
      </p:sp>
    </p:spTree>
    <p:extLst>
      <p:ext uri="{BB962C8B-B14F-4D97-AF65-F5344CB8AC3E}">
        <p14:creationId xmlns:p14="http://schemas.microsoft.com/office/powerpoint/2010/main" val="20136797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51BF7-6134-2A74-6DCB-A4BD63EDE8C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27C0C6-A5D6-486F-0706-EEFABC91AC7A}"/>
              </a:ext>
            </a:extLst>
          </p:cNvPr>
          <p:cNvPicPr>
            <a:picLocks noChangeAspect="1"/>
          </p:cNvPicPr>
          <p:nvPr/>
        </p:nvPicPr>
        <p:blipFill rotWithShape="1">
          <a:blip r:embed="rId3">
            <a:extLst>
              <a:ext uri="{28A0092B-C50C-407E-A947-70E740481C1C}">
                <a14:useLocalDpi xmlns:a14="http://schemas.microsoft.com/office/drawing/2010/main" val="0"/>
              </a:ext>
            </a:extLst>
          </a:blip>
          <a:srcRect b="450"/>
          <a:stretch/>
        </p:blipFill>
        <p:spPr>
          <a:xfrm>
            <a:off x="0" y="0"/>
            <a:ext cx="9144000" cy="6836229"/>
          </a:xfrm>
          <a:prstGeom prst="rect">
            <a:avLst/>
          </a:prstGeom>
        </p:spPr>
      </p:pic>
      <p:sp>
        <p:nvSpPr>
          <p:cNvPr id="2" name="Text Placeholder 1">
            <a:extLst>
              <a:ext uri="{FF2B5EF4-FFF2-40B4-BE49-F238E27FC236}">
                <a16:creationId xmlns:a16="http://schemas.microsoft.com/office/drawing/2014/main" id="{59B9D9E8-D678-0CA5-5C98-13D95AA53DD2}"/>
              </a:ext>
            </a:extLst>
          </p:cNvPr>
          <p:cNvSpPr>
            <a:spLocks noGrp="1"/>
          </p:cNvSpPr>
          <p:nvPr>
            <p:ph type="body" sz="quarter" idx="10"/>
          </p:nvPr>
        </p:nvSpPr>
        <p:spPr/>
        <p:txBody>
          <a:bodyPr/>
          <a:lstStyle/>
          <a:p>
            <a:r>
              <a:rPr lang="en-US" dirty="0"/>
              <a:t>Bringing in sheaves, circa 1925</a:t>
            </a:r>
          </a:p>
        </p:txBody>
      </p:sp>
      <p:sp>
        <p:nvSpPr>
          <p:cNvPr id="3" name="Text Placeholder 2">
            <a:extLst>
              <a:ext uri="{FF2B5EF4-FFF2-40B4-BE49-F238E27FC236}">
                <a16:creationId xmlns:a16="http://schemas.microsoft.com/office/drawing/2014/main" id="{5E25C9BD-C4DC-C30D-7FEC-CBA2302AE910}"/>
              </a:ext>
            </a:extLst>
          </p:cNvPr>
          <p:cNvSpPr>
            <a:spLocks noGrp="1"/>
          </p:cNvSpPr>
          <p:nvPr>
            <p:ph type="body" sz="quarter" idx="12"/>
          </p:nvPr>
        </p:nvSpPr>
        <p:spPr/>
        <p:txBody>
          <a:bodyPr/>
          <a:lstStyle/>
          <a:p>
            <a:r>
              <a:rPr lang="en-US" dirty="0"/>
              <a:t>2:26</a:t>
            </a:r>
          </a:p>
        </p:txBody>
      </p:sp>
      <p:sp>
        <p:nvSpPr>
          <p:cNvPr id="4" name="Title 3">
            <a:extLst>
              <a:ext uri="{FF2B5EF4-FFF2-40B4-BE49-F238E27FC236}">
                <a16:creationId xmlns:a16="http://schemas.microsoft.com/office/drawing/2014/main" id="{F1DED3AA-8BDE-5D45-D8F7-FDF003E85DF3}"/>
              </a:ext>
            </a:extLst>
          </p:cNvPr>
          <p:cNvSpPr>
            <a:spLocks noGrp="1"/>
          </p:cNvSpPr>
          <p:nvPr>
            <p:ph type="title"/>
          </p:nvPr>
        </p:nvSpPr>
        <p:spPr/>
        <p:txBody>
          <a:bodyPr/>
          <a:lstStyle/>
          <a:p>
            <a:r>
              <a:rPr lang="en-US" dirty="0"/>
              <a:t>He has given the sinner the task of gathering and collecting, to give to the one who is good</a:t>
            </a:r>
          </a:p>
        </p:txBody>
      </p:sp>
    </p:spTree>
    <p:extLst>
      <p:ext uri="{BB962C8B-B14F-4D97-AF65-F5344CB8AC3E}">
        <p14:creationId xmlns:p14="http://schemas.microsoft.com/office/powerpoint/2010/main" val="25897569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4B333-0ADB-4BF8-0747-59A73F9D0B57}"/>
            </a:ext>
          </a:extLst>
        </p:cNvPr>
        <p:cNvGrpSpPr/>
        <p:nvPr/>
      </p:nvGrpSpPr>
      <p:grpSpPr>
        <a:xfrm>
          <a:off x="0" y="0"/>
          <a:ext cx="0" cy="0"/>
          <a:chOff x="0" y="0"/>
          <a:chExt cx="0" cy="0"/>
        </a:xfrm>
      </p:grpSpPr>
      <p:pic>
        <p:nvPicPr>
          <p:cNvPr id="7" name="Picture 6" descr="A group of women carrying hay&#10;&#10;AI-generated content may be incorrect.">
            <a:extLst>
              <a:ext uri="{FF2B5EF4-FFF2-40B4-BE49-F238E27FC236}">
                <a16:creationId xmlns:a16="http://schemas.microsoft.com/office/drawing/2014/main" id="{1FE8E2B1-A5A8-AEBB-EC0F-CDBFE7B8C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7DD3D50C-306D-DFAD-B2B6-B26B16450C6C}"/>
              </a:ext>
            </a:extLst>
          </p:cNvPr>
          <p:cNvSpPr>
            <a:spLocks noGrp="1"/>
          </p:cNvSpPr>
          <p:nvPr>
            <p:ph type="body" sz="quarter" idx="10"/>
          </p:nvPr>
        </p:nvSpPr>
        <p:spPr/>
        <p:txBody>
          <a:bodyPr/>
          <a:lstStyle/>
          <a:p>
            <a:r>
              <a:rPr lang="en-US" dirty="0"/>
              <a:t>Bringing in sheaves, circa 1925</a:t>
            </a:r>
          </a:p>
        </p:txBody>
      </p:sp>
      <p:sp>
        <p:nvSpPr>
          <p:cNvPr id="3" name="Text Placeholder 2">
            <a:extLst>
              <a:ext uri="{FF2B5EF4-FFF2-40B4-BE49-F238E27FC236}">
                <a16:creationId xmlns:a16="http://schemas.microsoft.com/office/drawing/2014/main" id="{488A72F1-BAD7-94A6-7944-22A43B00D07A}"/>
              </a:ext>
            </a:extLst>
          </p:cNvPr>
          <p:cNvSpPr>
            <a:spLocks noGrp="1"/>
          </p:cNvSpPr>
          <p:nvPr>
            <p:ph type="body" sz="quarter" idx="12"/>
          </p:nvPr>
        </p:nvSpPr>
        <p:spPr/>
        <p:txBody>
          <a:bodyPr/>
          <a:lstStyle/>
          <a:p>
            <a:r>
              <a:rPr lang="en-US" dirty="0"/>
              <a:t>2:26</a:t>
            </a:r>
          </a:p>
        </p:txBody>
      </p:sp>
      <p:sp>
        <p:nvSpPr>
          <p:cNvPr id="4" name="Title 3">
            <a:extLst>
              <a:ext uri="{FF2B5EF4-FFF2-40B4-BE49-F238E27FC236}">
                <a16:creationId xmlns:a16="http://schemas.microsoft.com/office/drawing/2014/main" id="{CD35C850-F3DC-C6A8-5A90-CEECB5E0CEE7}"/>
              </a:ext>
            </a:extLst>
          </p:cNvPr>
          <p:cNvSpPr>
            <a:spLocks noGrp="1"/>
          </p:cNvSpPr>
          <p:nvPr>
            <p:ph type="title"/>
          </p:nvPr>
        </p:nvSpPr>
        <p:spPr/>
        <p:txBody>
          <a:bodyPr/>
          <a:lstStyle/>
          <a:p>
            <a:r>
              <a:rPr lang="en-US" dirty="0"/>
              <a:t>He has given the sinner the task of gathering and collecting, to give to the one who is good</a:t>
            </a:r>
          </a:p>
        </p:txBody>
      </p:sp>
    </p:spTree>
    <p:extLst>
      <p:ext uri="{BB962C8B-B14F-4D97-AF65-F5344CB8AC3E}">
        <p14:creationId xmlns:p14="http://schemas.microsoft.com/office/powerpoint/2010/main" val="31189151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4E6EEA-29F3-C7A7-F9A7-13277B638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Men measuring wheat, circa 1935</a:t>
            </a:r>
          </a:p>
        </p:txBody>
      </p:sp>
      <p:sp>
        <p:nvSpPr>
          <p:cNvPr id="3" name="Text Placeholder 2"/>
          <p:cNvSpPr>
            <a:spLocks noGrp="1"/>
          </p:cNvSpPr>
          <p:nvPr>
            <p:ph type="body" sz="quarter" idx="12"/>
          </p:nvPr>
        </p:nvSpPr>
        <p:spPr/>
        <p:txBody>
          <a:bodyPr/>
          <a:lstStyle/>
          <a:p>
            <a:r>
              <a:rPr lang="en-US" dirty="0"/>
              <a:t>2:26</a:t>
            </a:r>
          </a:p>
        </p:txBody>
      </p:sp>
      <p:sp>
        <p:nvSpPr>
          <p:cNvPr id="4" name="Title 3"/>
          <p:cNvSpPr>
            <a:spLocks noGrp="1"/>
          </p:cNvSpPr>
          <p:nvPr>
            <p:ph type="title"/>
          </p:nvPr>
        </p:nvSpPr>
        <p:spPr/>
        <p:txBody>
          <a:bodyPr/>
          <a:lstStyle/>
          <a:p>
            <a:r>
              <a:rPr lang="en-US" dirty="0"/>
              <a:t>He has given the sinner the task of gathering and collecting, to give to the one who is good</a:t>
            </a:r>
          </a:p>
        </p:txBody>
      </p:sp>
    </p:spTree>
    <p:extLst>
      <p:ext uri="{BB962C8B-B14F-4D97-AF65-F5344CB8AC3E}">
        <p14:creationId xmlns:p14="http://schemas.microsoft.com/office/powerpoint/2010/main" val="32246731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屋外, 草, フィールド, 建物 が含まれている画像&#10;&#10;自動的に生成された説明">
            <a:extLst>
              <a:ext uri="{FF2B5EF4-FFF2-40B4-BE49-F238E27FC236}">
                <a16:creationId xmlns:a16="http://schemas.microsoft.com/office/drawing/2014/main" id="{F7075A95-5AA5-6D69-EEBD-1E95B9A53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Tripartite pillared building at Hazor, likely used as stable or storehouse, 10th century BC</a:t>
            </a:r>
          </a:p>
        </p:txBody>
      </p:sp>
      <p:sp>
        <p:nvSpPr>
          <p:cNvPr id="3" name="Text Placeholder 2"/>
          <p:cNvSpPr>
            <a:spLocks noGrp="1"/>
          </p:cNvSpPr>
          <p:nvPr>
            <p:ph type="body" sz="quarter" idx="12"/>
          </p:nvPr>
        </p:nvSpPr>
        <p:spPr/>
        <p:txBody>
          <a:bodyPr/>
          <a:lstStyle/>
          <a:p>
            <a:r>
              <a:rPr lang="en-US"/>
              <a:t>2:26</a:t>
            </a:r>
          </a:p>
        </p:txBody>
      </p:sp>
      <p:sp>
        <p:nvSpPr>
          <p:cNvPr id="4" name="Title 3"/>
          <p:cNvSpPr>
            <a:spLocks noGrp="1"/>
          </p:cNvSpPr>
          <p:nvPr>
            <p:ph type="title"/>
          </p:nvPr>
        </p:nvSpPr>
        <p:spPr/>
        <p:txBody>
          <a:bodyPr/>
          <a:lstStyle/>
          <a:p>
            <a:r>
              <a:rPr lang="en-US" dirty="0"/>
              <a:t>He has given the sinner the task of gathering and collecting, to give to the one who is good</a:t>
            </a:r>
          </a:p>
        </p:txBody>
      </p:sp>
    </p:spTree>
    <p:extLst>
      <p:ext uri="{BB962C8B-B14F-4D97-AF65-F5344CB8AC3E}">
        <p14:creationId xmlns:p14="http://schemas.microsoft.com/office/powerpoint/2010/main" val="11373007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Tripartite pillared building at Beersheba, likely used as stable or storehouse, 10th century BC</a:t>
            </a:r>
          </a:p>
        </p:txBody>
      </p:sp>
      <p:sp>
        <p:nvSpPr>
          <p:cNvPr id="3" name="Text Placeholder 2"/>
          <p:cNvSpPr>
            <a:spLocks noGrp="1"/>
          </p:cNvSpPr>
          <p:nvPr>
            <p:ph type="body" sz="quarter" idx="12"/>
          </p:nvPr>
        </p:nvSpPr>
        <p:spPr/>
        <p:txBody>
          <a:bodyPr/>
          <a:lstStyle/>
          <a:p>
            <a:r>
              <a:rPr lang="en-US"/>
              <a:t>2:26</a:t>
            </a:r>
          </a:p>
        </p:txBody>
      </p:sp>
      <p:sp>
        <p:nvSpPr>
          <p:cNvPr id="4" name="Title 3"/>
          <p:cNvSpPr>
            <a:spLocks noGrp="1"/>
          </p:cNvSpPr>
          <p:nvPr>
            <p:ph type="title"/>
          </p:nvPr>
        </p:nvSpPr>
        <p:spPr/>
        <p:txBody>
          <a:bodyPr/>
          <a:lstStyle/>
          <a:p>
            <a:r>
              <a:rPr lang="en-US" dirty="0"/>
              <a:t>He has given the sinner the task of gathering and collecting, to give to the one who is good</a:t>
            </a:r>
          </a:p>
        </p:txBody>
      </p:sp>
      <p:pic>
        <p:nvPicPr>
          <p:cNvPr id="6" name="図 5" descr="屋外, 軍用車両, 建物, レンガ が含まれている画像&#10;&#10;自動的に生成された説明">
            <a:extLst>
              <a:ext uri="{FF2B5EF4-FFF2-40B4-BE49-F238E27FC236}">
                <a16:creationId xmlns:a16="http://schemas.microsoft.com/office/drawing/2014/main" id="{4D0B9242-7FF3-EA6C-E55F-A7B89FB72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19519115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Tripartite pillared building at Megiddo, partially reconstructed, 10th century BC</a:t>
            </a:r>
          </a:p>
        </p:txBody>
      </p:sp>
      <p:sp>
        <p:nvSpPr>
          <p:cNvPr id="3" name="Text Placeholder 2"/>
          <p:cNvSpPr>
            <a:spLocks noGrp="1"/>
          </p:cNvSpPr>
          <p:nvPr>
            <p:ph type="body" sz="quarter" idx="12"/>
          </p:nvPr>
        </p:nvSpPr>
        <p:spPr/>
        <p:txBody>
          <a:bodyPr/>
          <a:lstStyle/>
          <a:p>
            <a:r>
              <a:rPr lang="en-US" dirty="0"/>
              <a:t>2:26</a:t>
            </a:r>
          </a:p>
        </p:txBody>
      </p:sp>
      <p:sp>
        <p:nvSpPr>
          <p:cNvPr id="4" name="Title 3"/>
          <p:cNvSpPr>
            <a:spLocks noGrp="1"/>
          </p:cNvSpPr>
          <p:nvPr>
            <p:ph type="title"/>
          </p:nvPr>
        </p:nvSpPr>
        <p:spPr/>
        <p:txBody>
          <a:bodyPr/>
          <a:lstStyle/>
          <a:p>
            <a:r>
              <a:rPr lang="en-US" dirty="0"/>
              <a:t>He has given the sinner the task of gathering and collecting, to give to the one who is good</a:t>
            </a:r>
          </a:p>
        </p:txBody>
      </p:sp>
      <p:pic>
        <p:nvPicPr>
          <p:cNvPr id="7" name="図 6" descr="砂漠の中の道&#10;&#10;低い精度で自動的に生成された説明">
            <a:extLst>
              <a:ext uri="{FF2B5EF4-FFF2-40B4-BE49-F238E27FC236}">
                <a16:creationId xmlns:a16="http://schemas.microsoft.com/office/drawing/2014/main" id="{A43CEE23-5DD4-CCFD-2C88-6856506CB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9878642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PLBL\Israel Museums\Israel Museum\Iron Age\Silver hoards from Ekron, 7th c BC, tb03201440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686" r="118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hoard from Ekron, 7th century BC</a:t>
            </a:r>
          </a:p>
        </p:txBody>
      </p:sp>
      <p:sp>
        <p:nvSpPr>
          <p:cNvPr id="3" name="Text Placeholder 2"/>
          <p:cNvSpPr>
            <a:spLocks noGrp="1"/>
          </p:cNvSpPr>
          <p:nvPr>
            <p:ph type="body" sz="quarter" idx="12"/>
          </p:nvPr>
        </p:nvSpPr>
        <p:spPr/>
        <p:txBody>
          <a:bodyPr/>
          <a:lstStyle/>
          <a:p>
            <a:r>
              <a:rPr lang="en-US" dirty="0"/>
              <a:t>2:26</a:t>
            </a:r>
          </a:p>
        </p:txBody>
      </p:sp>
      <p:sp>
        <p:nvSpPr>
          <p:cNvPr id="4" name="Title 3"/>
          <p:cNvSpPr>
            <a:spLocks noGrp="1"/>
          </p:cNvSpPr>
          <p:nvPr>
            <p:ph type="title"/>
          </p:nvPr>
        </p:nvSpPr>
        <p:spPr/>
        <p:txBody>
          <a:bodyPr/>
          <a:lstStyle/>
          <a:p>
            <a:r>
              <a:rPr lang="en-US" dirty="0"/>
              <a:t>He has given the sinner the task of gathering and collecting, to give to the one who is good</a:t>
            </a:r>
          </a:p>
        </p:txBody>
      </p:sp>
    </p:spTree>
    <p:extLst>
      <p:ext uri="{BB962C8B-B14F-4D97-AF65-F5344CB8AC3E}">
        <p14:creationId xmlns:p14="http://schemas.microsoft.com/office/powerpoint/2010/main" val="3394278620"/>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Collecting juice from a winepress</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I explored with my mind how to cheer my body with wine while being wise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6126480"/>
          </a:xfrm>
          <a:prstGeom prst="rect">
            <a:avLst/>
          </a:prstGeom>
        </p:spPr>
      </p:pic>
    </p:spTree>
    <p:extLst>
      <p:ext uri="{BB962C8B-B14F-4D97-AF65-F5344CB8AC3E}">
        <p14:creationId xmlns:p14="http://schemas.microsoft.com/office/powerpoint/2010/main" val="10829963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995A3-6A14-0F83-3007-44DCEE291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Hoards of hacksilver, from </a:t>
            </a:r>
            <a:r>
              <a:rPr lang="en-US" dirty="0" err="1"/>
              <a:t>En</a:t>
            </a:r>
            <a:r>
              <a:rPr lang="en-US" dirty="0"/>
              <a:t> </a:t>
            </a:r>
            <a:r>
              <a:rPr lang="en-US" dirty="0" err="1"/>
              <a:t>Hofez</a:t>
            </a:r>
            <a:r>
              <a:rPr lang="en-US" dirty="0"/>
              <a:t>, 10th–9th centuries BC</a:t>
            </a:r>
          </a:p>
        </p:txBody>
      </p:sp>
      <p:sp>
        <p:nvSpPr>
          <p:cNvPr id="3" name="Text Placeholder 2"/>
          <p:cNvSpPr>
            <a:spLocks noGrp="1"/>
          </p:cNvSpPr>
          <p:nvPr>
            <p:ph type="body" sz="quarter" idx="12"/>
          </p:nvPr>
        </p:nvSpPr>
        <p:spPr/>
        <p:txBody>
          <a:bodyPr/>
          <a:lstStyle/>
          <a:p>
            <a:r>
              <a:rPr lang="en-US" dirty="0"/>
              <a:t>2:26</a:t>
            </a:r>
          </a:p>
        </p:txBody>
      </p:sp>
      <p:sp>
        <p:nvSpPr>
          <p:cNvPr id="4" name="Title 3"/>
          <p:cNvSpPr>
            <a:spLocks noGrp="1"/>
          </p:cNvSpPr>
          <p:nvPr>
            <p:ph type="title"/>
          </p:nvPr>
        </p:nvSpPr>
        <p:spPr/>
        <p:txBody>
          <a:bodyPr/>
          <a:lstStyle/>
          <a:p>
            <a:r>
              <a:rPr lang="en-US" dirty="0"/>
              <a:t>He has given the sinner the task of gathering and collecting, to give to the one who is good</a:t>
            </a:r>
          </a:p>
        </p:txBody>
      </p:sp>
    </p:spTree>
    <p:extLst>
      <p:ext uri="{BB962C8B-B14F-4D97-AF65-F5344CB8AC3E}">
        <p14:creationId xmlns:p14="http://schemas.microsoft.com/office/powerpoint/2010/main" val="3444334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241A1D-CB78-20A4-A9CA-E6DACB82F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F14123A6-5C81-153D-3644-53274A01F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Dust devil at </a:t>
            </a:r>
            <a:r>
              <a:rPr lang="en-US" dirty="0" err="1"/>
              <a:t>Tzalim</a:t>
            </a:r>
            <a:r>
              <a:rPr lang="en-US" dirty="0"/>
              <a:t> in the Negev</a:t>
            </a:r>
          </a:p>
        </p:txBody>
      </p:sp>
      <p:sp>
        <p:nvSpPr>
          <p:cNvPr id="3" name="Text Placeholder 2"/>
          <p:cNvSpPr>
            <a:spLocks noGrp="1"/>
          </p:cNvSpPr>
          <p:nvPr>
            <p:ph type="body" sz="quarter" idx="12"/>
          </p:nvPr>
        </p:nvSpPr>
        <p:spPr/>
        <p:txBody>
          <a:bodyPr/>
          <a:lstStyle/>
          <a:p>
            <a:r>
              <a:rPr lang="en-US" dirty="0"/>
              <a:t>2:26</a:t>
            </a:r>
          </a:p>
        </p:txBody>
      </p:sp>
      <p:sp>
        <p:nvSpPr>
          <p:cNvPr id="4" name="Title 3"/>
          <p:cNvSpPr>
            <a:spLocks noGrp="1"/>
          </p:cNvSpPr>
          <p:nvPr>
            <p:ph type="title"/>
          </p:nvPr>
        </p:nvSpPr>
        <p:spPr/>
        <p:txBody>
          <a:bodyPr/>
          <a:lstStyle/>
          <a:p>
            <a:r>
              <a:rPr lang="en-US" dirty="0"/>
              <a:t>This also is vanity and striving after wind</a:t>
            </a:r>
          </a:p>
        </p:txBody>
      </p:sp>
    </p:spTree>
    <p:extLst>
      <p:ext uri="{BB962C8B-B14F-4D97-AF65-F5344CB8AC3E}">
        <p14:creationId xmlns:p14="http://schemas.microsoft.com/office/powerpoint/2010/main" val="4127438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pictures of a stone wall&#10;&#10;AI-generated content may be incorrect.">
            <a:extLst>
              <a:ext uri="{FF2B5EF4-FFF2-40B4-BE49-F238E27FC236}">
                <a16:creationId xmlns:a16="http://schemas.microsoft.com/office/drawing/2014/main" id="{FC9195B9-2164-D0CA-639B-B2C325F03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35" y="169626"/>
            <a:ext cx="6065290" cy="6019800"/>
          </a:xfrm>
          <a:prstGeom prst="rect">
            <a:avLst/>
          </a:prstGeom>
        </p:spPr>
      </p:pic>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1,200 slides in PowerPoint format. Available now from BiblePlaces.com.</a:t>
            </a:r>
          </a:p>
        </p:txBody>
      </p:sp>
    </p:spTree>
    <p:extLst>
      <p:ext uri="{BB962C8B-B14F-4D97-AF65-F5344CB8AC3E}">
        <p14:creationId xmlns:p14="http://schemas.microsoft.com/office/powerpoint/2010/main" val="2630379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Wine bottle and goblet for a wedding</a:t>
            </a:r>
          </a:p>
        </p:txBody>
      </p:sp>
      <p:sp>
        <p:nvSpPr>
          <p:cNvPr id="3" name="Text Placeholder 2"/>
          <p:cNvSpPr>
            <a:spLocks noGrp="1"/>
          </p:cNvSpPr>
          <p:nvPr>
            <p:ph type="body" sz="quarter" idx="12"/>
          </p:nvPr>
        </p:nvSpPr>
        <p:spPr/>
        <p:txBody>
          <a:bodyPr/>
          <a:lstStyle/>
          <a:p>
            <a:r>
              <a:rPr lang="is-IS" dirty="0"/>
              <a:t>2:3</a:t>
            </a:r>
            <a:endParaRPr lang="en-US" dirty="0"/>
          </a:p>
        </p:txBody>
      </p:sp>
      <p:sp>
        <p:nvSpPr>
          <p:cNvPr id="4" name="Title 3"/>
          <p:cNvSpPr>
            <a:spLocks noGrp="1"/>
          </p:cNvSpPr>
          <p:nvPr>
            <p:ph type="title"/>
          </p:nvPr>
        </p:nvSpPr>
        <p:spPr/>
        <p:txBody>
          <a:bodyPr/>
          <a:lstStyle/>
          <a:p>
            <a:r>
              <a:rPr lang="en-US" dirty="0"/>
              <a:t>I explored with my mind how to cheer my body with wine while being wise</a:t>
            </a:r>
          </a:p>
        </p:txBody>
      </p:sp>
      <p:pic>
        <p:nvPicPr>
          <p:cNvPr id="7" name="図 6" descr="海に浮かぶヨット&#10;&#10;中程度の精度で自動的に生成された説明">
            <a:extLst>
              <a:ext uri="{FF2B5EF4-FFF2-40B4-BE49-F238E27FC236}">
                <a16:creationId xmlns:a16="http://schemas.microsoft.com/office/drawing/2014/main" id="{8EDE33FE-EEF1-1C76-BE22-D6AF8523C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1341820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9BDCC-198C-58D0-65B7-80147236DE4A}"/>
              </a:ext>
            </a:extLst>
          </p:cNvPr>
          <p:cNvPicPr>
            <a:picLocks noChangeAspect="1"/>
          </p:cNvPicPr>
          <p:nvPr/>
        </p:nvPicPr>
        <p:blipFill rotWithShape="1">
          <a:blip r:embed="rId3">
            <a:extLst>
              <a:ext uri="{28A0092B-C50C-407E-A947-70E740481C1C}">
                <a14:useLocalDpi xmlns:a14="http://schemas.microsoft.com/office/drawing/2010/main" val="0"/>
              </a:ext>
            </a:extLst>
          </a:blip>
          <a:srcRect t="-1" b="332"/>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 model of Jerusalem in Old Testament times</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428604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6B9E8-F800-4FF4-F903-71F57960EF2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A25FDF6-22CE-96F4-19A1-BC772DD27393}"/>
              </a:ext>
            </a:extLst>
          </p:cNvPr>
          <p:cNvPicPr>
            <a:picLocks noChangeAspect="1"/>
          </p:cNvPicPr>
          <p:nvPr/>
        </p:nvPicPr>
        <p:blipFill rotWithShape="1">
          <a:blip r:embed="rId3">
            <a:extLst>
              <a:ext uri="{28A0092B-C50C-407E-A947-70E740481C1C}">
                <a14:useLocalDpi xmlns:a14="http://schemas.microsoft.com/office/drawing/2010/main" val="0"/>
              </a:ext>
            </a:extLst>
          </a:blip>
          <a:srcRect b="567"/>
          <a:stretch/>
        </p:blipFill>
        <p:spPr>
          <a:xfrm>
            <a:off x="0" y="0"/>
            <a:ext cx="9144000" cy="6841864"/>
          </a:xfrm>
          <a:prstGeom prst="rect">
            <a:avLst/>
          </a:prstGeom>
        </p:spPr>
      </p:pic>
      <p:sp>
        <p:nvSpPr>
          <p:cNvPr id="13" name="Freeform: Shape 12">
            <a:extLst>
              <a:ext uri="{FF2B5EF4-FFF2-40B4-BE49-F238E27FC236}">
                <a16:creationId xmlns:a16="http://schemas.microsoft.com/office/drawing/2014/main" id="{BED75B76-B2F0-A64F-B90F-8BEE13222C6F}"/>
              </a:ext>
            </a:extLst>
          </p:cNvPr>
          <p:cNvSpPr/>
          <p:nvPr/>
        </p:nvSpPr>
        <p:spPr>
          <a:xfrm>
            <a:off x="1402080" y="2484120"/>
            <a:ext cx="4549140" cy="4122420"/>
          </a:xfrm>
          <a:custGeom>
            <a:avLst/>
            <a:gdLst>
              <a:gd name="connsiteX0" fmla="*/ 4549140 w 4549140"/>
              <a:gd name="connsiteY0" fmla="*/ 220980 h 4122420"/>
              <a:gd name="connsiteX1" fmla="*/ 3543300 w 4549140"/>
              <a:gd name="connsiteY1" fmla="*/ 0 h 4122420"/>
              <a:gd name="connsiteX2" fmla="*/ 3192780 w 4549140"/>
              <a:gd name="connsiteY2" fmla="*/ 251460 h 4122420"/>
              <a:gd name="connsiteX3" fmla="*/ 2948940 w 4549140"/>
              <a:gd name="connsiteY3" fmla="*/ 426720 h 4122420"/>
              <a:gd name="connsiteX4" fmla="*/ 2598420 w 4549140"/>
              <a:gd name="connsiteY4" fmla="*/ 739140 h 4122420"/>
              <a:gd name="connsiteX5" fmla="*/ 2263140 w 4549140"/>
              <a:gd name="connsiteY5" fmla="*/ 906780 h 4122420"/>
              <a:gd name="connsiteX6" fmla="*/ 1668780 w 4549140"/>
              <a:gd name="connsiteY6" fmla="*/ 1135380 h 4122420"/>
              <a:gd name="connsiteX7" fmla="*/ 1341120 w 4549140"/>
              <a:gd name="connsiteY7" fmla="*/ 1386840 h 4122420"/>
              <a:gd name="connsiteX8" fmla="*/ 1203960 w 4549140"/>
              <a:gd name="connsiteY8" fmla="*/ 1615440 h 4122420"/>
              <a:gd name="connsiteX9" fmla="*/ 922020 w 4549140"/>
              <a:gd name="connsiteY9" fmla="*/ 1805940 h 4122420"/>
              <a:gd name="connsiteX10" fmla="*/ 769620 w 4549140"/>
              <a:gd name="connsiteY10" fmla="*/ 2148840 h 4122420"/>
              <a:gd name="connsiteX11" fmla="*/ 746760 w 4549140"/>
              <a:gd name="connsiteY11" fmla="*/ 2270760 h 4122420"/>
              <a:gd name="connsiteX12" fmla="*/ 624840 w 4549140"/>
              <a:gd name="connsiteY12" fmla="*/ 2407920 h 4122420"/>
              <a:gd name="connsiteX13" fmla="*/ 533400 w 4549140"/>
              <a:gd name="connsiteY13" fmla="*/ 2598420 h 4122420"/>
              <a:gd name="connsiteX14" fmla="*/ 403860 w 4549140"/>
              <a:gd name="connsiteY14" fmla="*/ 2956560 h 4122420"/>
              <a:gd name="connsiteX15" fmla="*/ 160020 w 4549140"/>
              <a:gd name="connsiteY15" fmla="*/ 3413760 h 4122420"/>
              <a:gd name="connsiteX16" fmla="*/ 60960 w 4549140"/>
              <a:gd name="connsiteY16" fmla="*/ 3649980 h 4122420"/>
              <a:gd name="connsiteX17" fmla="*/ 0 w 4549140"/>
              <a:gd name="connsiteY17" fmla="*/ 3878580 h 4122420"/>
              <a:gd name="connsiteX18" fmla="*/ 7620 w 4549140"/>
              <a:gd name="connsiteY18" fmla="*/ 4023360 h 4122420"/>
              <a:gd name="connsiteX19" fmla="*/ 137160 w 4549140"/>
              <a:gd name="connsiteY19" fmla="*/ 4122420 h 4122420"/>
              <a:gd name="connsiteX20" fmla="*/ 434340 w 4549140"/>
              <a:gd name="connsiteY20" fmla="*/ 4091940 h 4122420"/>
              <a:gd name="connsiteX21" fmla="*/ 975360 w 4549140"/>
              <a:gd name="connsiteY21" fmla="*/ 3810000 h 4122420"/>
              <a:gd name="connsiteX22" fmla="*/ 1752600 w 4549140"/>
              <a:gd name="connsiteY22" fmla="*/ 3444240 h 4122420"/>
              <a:gd name="connsiteX23" fmla="*/ 2606040 w 4549140"/>
              <a:gd name="connsiteY23" fmla="*/ 2834640 h 4122420"/>
              <a:gd name="connsiteX24" fmla="*/ 2743200 w 4549140"/>
              <a:gd name="connsiteY24" fmla="*/ 2613660 h 4122420"/>
              <a:gd name="connsiteX25" fmla="*/ 3261360 w 4549140"/>
              <a:gd name="connsiteY25" fmla="*/ 2194560 h 4122420"/>
              <a:gd name="connsiteX26" fmla="*/ 3749040 w 4549140"/>
              <a:gd name="connsiteY26" fmla="*/ 1897380 h 4122420"/>
              <a:gd name="connsiteX27" fmla="*/ 3977640 w 4549140"/>
              <a:gd name="connsiteY27" fmla="*/ 1699260 h 4122420"/>
              <a:gd name="connsiteX28" fmla="*/ 4267200 w 4549140"/>
              <a:gd name="connsiteY28" fmla="*/ 1371600 h 4122420"/>
              <a:gd name="connsiteX29" fmla="*/ 4381500 w 4549140"/>
              <a:gd name="connsiteY29" fmla="*/ 1143000 h 4122420"/>
              <a:gd name="connsiteX30" fmla="*/ 4404360 w 4549140"/>
              <a:gd name="connsiteY30" fmla="*/ 906780 h 4122420"/>
              <a:gd name="connsiteX31" fmla="*/ 4404360 w 4549140"/>
              <a:gd name="connsiteY31" fmla="*/ 731520 h 4122420"/>
              <a:gd name="connsiteX32" fmla="*/ 4450080 w 4549140"/>
              <a:gd name="connsiteY32" fmla="*/ 533400 h 4122420"/>
              <a:gd name="connsiteX33" fmla="*/ 4511040 w 4549140"/>
              <a:gd name="connsiteY33" fmla="*/ 350520 h 4122420"/>
              <a:gd name="connsiteX34" fmla="*/ 4549140 w 4549140"/>
              <a:gd name="connsiteY34" fmla="*/ 220980 h 412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49140" h="4122420">
                <a:moveTo>
                  <a:pt x="4549140" y="220980"/>
                </a:moveTo>
                <a:lnTo>
                  <a:pt x="3543300" y="0"/>
                </a:lnTo>
                <a:lnTo>
                  <a:pt x="3192780" y="251460"/>
                </a:lnTo>
                <a:lnTo>
                  <a:pt x="2948940" y="426720"/>
                </a:lnTo>
                <a:lnTo>
                  <a:pt x="2598420" y="739140"/>
                </a:lnTo>
                <a:lnTo>
                  <a:pt x="2263140" y="906780"/>
                </a:lnTo>
                <a:lnTo>
                  <a:pt x="1668780" y="1135380"/>
                </a:lnTo>
                <a:lnTo>
                  <a:pt x="1341120" y="1386840"/>
                </a:lnTo>
                <a:lnTo>
                  <a:pt x="1203960" y="1615440"/>
                </a:lnTo>
                <a:lnTo>
                  <a:pt x="922020" y="1805940"/>
                </a:lnTo>
                <a:lnTo>
                  <a:pt x="769620" y="2148840"/>
                </a:lnTo>
                <a:lnTo>
                  <a:pt x="746760" y="2270760"/>
                </a:lnTo>
                <a:lnTo>
                  <a:pt x="624840" y="2407920"/>
                </a:lnTo>
                <a:lnTo>
                  <a:pt x="533400" y="2598420"/>
                </a:lnTo>
                <a:lnTo>
                  <a:pt x="403860" y="2956560"/>
                </a:lnTo>
                <a:lnTo>
                  <a:pt x="160020" y="3413760"/>
                </a:lnTo>
                <a:lnTo>
                  <a:pt x="60960" y="3649980"/>
                </a:lnTo>
                <a:lnTo>
                  <a:pt x="0" y="3878580"/>
                </a:lnTo>
                <a:lnTo>
                  <a:pt x="7620" y="4023360"/>
                </a:lnTo>
                <a:lnTo>
                  <a:pt x="137160" y="4122420"/>
                </a:lnTo>
                <a:lnTo>
                  <a:pt x="434340" y="4091940"/>
                </a:lnTo>
                <a:lnTo>
                  <a:pt x="975360" y="3810000"/>
                </a:lnTo>
                <a:lnTo>
                  <a:pt x="1752600" y="3444240"/>
                </a:lnTo>
                <a:lnTo>
                  <a:pt x="2606040" y="2834640"/>
                </a:lnTo>
                <a:lnTo>
                  <a:pt x="2743200" y="2613660"/>
                </a:lnTo>
                <a:lnTo>
                  <a:pt x="3261360" y="2194560"/>
                </a:lnTo>
                <a:lnTo>
                  <a:pt x="3749040" y="1897380"/>
                </a:lnTo>
                <a:lnTo>
                  <a:pt x="3977640" y="1699260"/>
                </a:lnTo>
                <a:lnTo>
                  <a:pt x="4267200" y="1371600"/>
                </a:lnTo>
                <a:lnTo>
                  <a:pt x="4381500" y="1143000"/>
                </a:lnTo>
                <a:lnTo>
                  <a:pt x="4404360" y="906780"/>
                </a:lnTo>
                <a:lnTo>
                  <a:pt x="4404360" y="731520"/>
                </a:lnTo>
                <a:lnTo>
                  <a:pt x="4450080" y="533400"/>
                </a:lnTo>
                <a:lnTo>
                  <a:pt x="4511040" y="350520"/>
                </a:lnTo>
                <a:lnTo>
                  <a:pt x="4549140" y="220980"/>
                </a:lnTo>
                <a:close/>
              </a:path>
            </a:pathLst>
          </a:custGeom>
          <a:solidFill>
            <a:srgbClr val="548ED5">
              <a:alpha val="356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C4D13F4-8649-2AFF-1AC5-4C9106A6599B}"/>
              </a:ext>
            </a:extLst>
          </p:cNvPr>
          <p:cNvSpPr/>
          <p:nvPr/>
        </p:nvSpPr>
        <p:spPr>
          <a:xfrm>
            <a:off x="4937760" y="434340"/>
            <a:ext cx="3055620" cy="2278380"/>
          </a:xfrm>
          <a:custGeom>
            <a:avLst/>
            <a:gdLst>
              <a:gd name="connsiteX0" fmla="*/ 1005840 w 3055620"/>
              <a:gd name="connsiteY0" fmla="*/ 2278380 h 2278380"/>
              <a:gd name="connsiteX1" fmla="*/ 0 w 3055620"/>
              <a:gd name="connsiteY1" fmla="*/ 2049780 h 2278380"/>
              <a:gd name="connsiteX2" fmla="*/ 0 w 3055620"/>
              <a:gd name="connsiteY2" fmla="*/ 1981200 h 2278380"/>
              <a:gd name="connsiteX3" fmla="*/ 335280 w 3055620"/>
              <a:gd name="connsiteY3" fmla="*/ 1790700 h 2278380"/>
              <a:gd name="connsiteX4" fmla="*/ 525780 w 3055620"/>
              <a:gd name="connsiteY4" fmla="*/ 1638300 h 2278380"/>
              <a:gd name="connsiteX5" fmla="*/ 655320 w 3055620"/>
              <a:gd name="connsiteY5" fmla="*/ 1501140 h 2278380"/>
              <a:gd name="connsiteX6" fmla="*/ 731520 w 3055620"/>
              <a:gd name="connsiteY6" fmla="*/ 1196340 h 2278380"/>
              <a:gd name="connsiteX7" fmla="*/ 800100 w 3055620"/>
              <a:gd name="connsiteY7" fmla="*/ 883920 h 2278380"/>
              <a:gd name="connsiteX8" fmla="*/ 868680 w 3055620"/>
              <a:gd name="connsiteY8" fmla="*/ 678180 h 2278380"/>
              <a:gd name="connsiteX9" fmla="*/ 891540 w 3055620"/>
              <a:gd name="connsiteY9" fmla="*/ 510540 h 2278380"/>
              <a:gd name="connsiteX10" fmla="*/ 876300 w 3055620"/>
              <a:gd name="connsiteY10" fmla="*/ 312420 h 2278380"/>
              <a:gd name="connsiteX11" fmla="*/ 891540 w 3055620"/>
              <a:gd name="connsiteY11" fmla="*/ 213360 h 2278380"/>
              <a:gd name="connsiteX12" fmla="*/ 990600 w 3055620"/>
              <a:gd name="connsiteY12" fmla="*/ 106680 h 2278380"/>
              <a:gd name="connsiteX13" fmla="*/ 1188720 w 3055620"/>
              <a:gd name="connsiteY13" fmla="*/ 15240 h 2278380"/>
              <a:gd name="connsiteX14" fmla="*/ 1295400 w 3055620"/>
              <a:gd name="connsiteY14" fmla="*/ 0 h 2278380"/>
              <a:gd name="connsiteX15" fmla="*/ 1615440 w 3055620"/>
              <a:gd name="connsiteY15" fmla="*/ 22860 h 2278380"/>
              <a:gd name="connsiteX16" fmla="*/ 1920240 w 3055620"/>
              <a:gd name="connsiteY16" fmla="*/ 91440 h 2278380"/>
              <a:gd name="connsiteX17" fmla="*/ 2164080 w 3055620"/>
              <a:gd name="connsiteY17" fmla="*/ 167640 h 2278380"/>
              <a:gd name="connsiteX18" fmla="*/ 2545080 w 3055620"/>
              <a:gd name="connsiteY18" fmla="*/ 274320 h 2278380"/>
              <a:gd name="connsiteX19" fmla="*/ 2872740 w 3055620"/>
              <a:gd name="connsiteY19" fmla="*/ 457200 h 2278380"/>
              <a:gd name="connsiteX20" fmla="*/ 3025140 w 3055620"/>
              <a:gd name="connsiteY20" fmla="*/ 640080 h 2278380"/>
              <a:gd name="connsiteX21" fmla="*/ 3055620 w 3055620"/>
              <a:gd name="connsiteY21" fmla="*/ 762000 h 2278380"/>
              <a:gd name="connsiteX22" fmla="*/ 2941320 w 3055620"/>
              <a:gd name="connsiteY22" fmla="*/ 967740 h 2278380"/>
              <a:gd name="connsiteX23" fmla="*/ 2667000 w 3055620"/>
              <a:gd name="connsiteY23" fmla="*/ 1363980 h 2278380"/>
              <a:gd name="connsiteX24" fmla="*/ 2308860 w 3055620"/>
              <a:gd name="connsiteY24" fmla="*/ 1844040 h 2278380"/>
              <a:gd name="connsiteX25" fmla="*/ 2301240 w 3055620"/>
              <a:gd name="connsiteY25" fmla="*/ 1897380 h 2278380"/>
              <a:gd name="connsiteX26" fmla="*/ 2156460 w 3055620"/>
              <a:gd name="connsiteY26" fmla="*/ 1973580 h 2278380"/>
              <a:gd name="connsiteX27" fmla="*/ 1981200 w 3055620"/>
              <a:gd name="connsiteY27" fmla="*/ 2042160 h 2278380"/>
              <a:gd name="connsiteX28" fmla="*/ 2011680 w 3055620"/>
              <a:gd name="connsiteY28" fmla="*/ 2110740 h 2278380"/>
              <a:gd name="connsiteX29" fmla="*/ 1973580 w 3055620"/>
              <a:gd name="connsiteY29" fmla="*/ 2186940 h 2278380"/>
              <a:gd name="connsiteX30" fmla="*/ 1821180 w 3055620"/>
              <a:gd name="connsiteY30" fmla="*/ 2240280 h 2278380"/>
              <a:gd name="connsiteX31" fmla="*/ 1630680 w 3055620"/>
              <a:gd name="connsiteY31" fmla="*/ 2148840 h 2278380"/>
              <a:gd name="connsiteX32" fmla="*/ 1470660 w 3055620"/>
              <a:gd name="connsiteY32" fmla="*/ 2209800 h 2278380"/>
              <a:gd name="connsiteX33" fmla="*/ 1005840 w 3055620"/>
              <a:gd name="connsiteY33" fmla="*/ 2278380 h 227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055620" h="2278380">
                <a:moveTo>
                  <a:pt x="1005840" y="2278380"/>
                </a:moveTo>
                <a:lnTo>
                  <a:pt x="0" y="2049780"/>
                </a:lnTo>
                <a:lnTo>
                  <a:pt x="0" y="1981200"/>
                </a:lnTo>
                <a:lnTo>
                  <a:pt x="335280" y="1790700"/>
                </a:lnTo>
                <a:lnTo>
                  <a:pt x="525780" y="1638300"/>
                </a:lnTo>
                <a:lnTo>
                  <a:pt x="655320" y="1501140"/>
                </a:lnTo>
                <a:lnTo>
                  <a:pt x="731520" y="1196340"/>
                </a:lnTo>
                <a:lnTo>
                  <a:pt x="800100" y="883920"/>
                </a:lnTo>
                <a:lnTo>
                  <a:pt x="868680" y="678180"/>
                </a:lnTo>
                <a:lnTo>
                  <a:pt x="891540" y="510540"/>
                </a:lnTo>
                <a:lnTo>
                  <a:pt x="876300" y="312420"/>
                </a:lnTo>
                <a:lnTo>
                  <a:pt x="891540" y="213360"/>
                </a:lnTo>
                <a:lnTo>
                  <a:pt x="990600" y="106680"/>
                </a:lnTo>
                <a:lnTo>
                  <a:pt x="1188720" y="15240"/>
                </a:lnTo>
                <a:lnTo>
                  <a:pt x="1295400" y="0"/>
                </a:lnTo>
                <a:lnTo>
                  <a:pt x="1615440" y="22860"/>
                </a:lnTo>
                <a:lnTo>
                  <a:pt x="1920240" y="91440"/>
                </a:lnTo>
                <a:lnTo>
                  <a:pt x="2164080" y="167640"/>
                </a:lnTo>
                <a:lnTo>
                  <a:pt x="2545080" y="274320"/>
                </a:lnTo>
                <a:lnTo>
                  <a:pt x="2872740" y="457200"/>
                </a:lnTo>
                <a:lnTo>
                  <a:pt x="3025140" y="640080"/>
                </a:lnTo>
                <a:lnTo>
                  <a:pt x="3055620" y="762000"/>
                </a:lnTo>
                <a:lnTo>
                  <a:pt x="2941320" y="967740"/>
                </a:lnTo>
                <a:lnTo>
                  <a:pt x="2667000" y="1363980"/>
                </a:lnTo>
                <a:lnTo>
                  <a:pt x="2308860" y="1844040"/>
                </a:lnTo>
                <a:lnTo>
                  <a:pt x="2301240" y="1897380"/>
                </a:lnTo>
                <a:lnTo>
                  <a:pt x="2156460" y="1973580"/>
                </a:lnTo>
                <a:lnTo>
                  <a:pt x="1981200" y="2042160"/>
                </a:lnTo>
                <a:lnTo>
                  <a:pt x="2011680" y="2110740"/>
                </a:lnTo>
                <a:lnTo>
                  <a:pt x="1973580" y="2186940"/>
                </a:lnTo>
                <a:lnTo>
                  <a:pt x="1821180" y="2240280"/>
                </a:lnTo>
                <a:lnTo>
                  <a:pt x="1630680" y="2148840"/>
                </a:lnTo>
                <a:lnTo>
                  <a:pt x="1470660" y="2209800"/>
                </a:lnTo>
                <a:lnTo>
                  <a:pt x="1005840" y="2278380"/>
                </a:lnTo>
                <a:close/>
              </a:path>
            </a:pathLst>
          </a:custGeom>
          <a:solidFill>
            <a:srgbClr val="01B05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2AFF0A8-C383-7296-400E-537451FB9399}"/>
              </a:ext>
            </a:extLst>
          </p:cNvPr>
          <p:cNvSpPr>
            <a:spLocks noGrp="1"/>
          </p:cNvSpPr>
          <p:nvPr>
            <p:ph type="body" sz="quarter" idx="10"/>
          </p:nvPr>
        </p:nvSpPr>
        <p:spPr/>
        <p:txBody>
          <a:bodyPr/>
          <a:lstStyle/>
          <a:p>
            <a:r>
              <a:rPr lang="en-US" dirty="0"/>
              <a:t>A model of Jerusalem in Old Testament times</a:t>
            </a:r>
          </a:p>
        </p:txBody>
      </p:sp>
      <p:sp>
        <p:nvSpPr>
          <p:cNvPr id="3" name="Text Placeholder 2">
            <a:extLst>
              <a:ext uri="{FF2B5EF4-FFF2-40B4-BE49-F238E27FC236}">
                <a16:creationId xmlns:a16="http://schemas.microsoft.com/office/drawing/2014/main" id="{B8ACF7F7-A5CF-683F-91BA-F959279EFD23}"/>
              </a:ext>
            </a:extLst>
          </p:cNvPr>
          <p:cNvSpPr>
            <a:spLocks noGrp="1"/>
          </p:cNvSpPr>
          <p:nvPr>
            <p:ph type="body" sz="quarter" idx="12"/>
          </p:nvPr>
        </p:nvSpPr>
        <p:spPr/>
        <p:txBody>
          <a:bodyPr/>
          <a:lstStyle/>
          <a:p>
            <a:r>
              <a:rPr lang="is-IS" dirty="0"/>
              <a:t>2:4</a:t>
            </a:r>
            <a:endParaRPr lang="en-US" dirty="0"/>
          </a:p>
        </p:txBody>
      </p:sp>
      <p:sp>
        <p:nvSpPr>
          <p:cNvPr id="4" name="Title 3">
            <a:extLst>
              <a:ext uri="{FF2B5EF4-FFF2-40B4-BE49-F238E27FC236}">
                <a16:creationId xmlns:a16="http://schemas.microsoft.com/office/drawing/2014/main" id="{094B6F98-37DB-D6AD-AB29-30BFD51BD4B9}"/>
              </a:ext>
            </a:extLst>
          </p:cNvPr>
          <p:cNvSpPr>
            <a:spLocks noGrp="1"/>
          </p:cNvSpPr>
          <p:nvPr>
            <p:ph type="title"/>
          </p:nvPr>
        </p:nvSpPr>
        <p:spPr/>
        <p:txBody>
          <a:bodyPr/>
          <a:lstStyle/>
          <a:p>
            <a:r>
              <a:rPr lang="en-US" dirty="0"/>
              <a:t>I undertook great projects, building houses and planting vineyards</a:t>
            </a:r>
          </a:p>
        </p:txBody>
      </p:sp>
      <p:sp>
        <p:nvSpPr>
          <p:cNvPr id="5" name="Text Box 16">
            <a:extLst>
              <a:ext uri="{FF2B5EF4-FFF2-40B4-BE49-F238E27FC236}">
                <a16:creationId xmlns:a16="http://schemas.microsoft.com/office/drawing/2014/main" id="{D6971AB0-8D1A-2433-CC26-F7A8CF118DBF}"/>
              </a:ext>
            </a:extLst>
          </p:cNvPr>
          <p:cNvSpPr txBox="1">
            <a:spLocks noChangeArrowheads="1"/>
          </p:cNvSpPr>
          <p:nvPr/>
        </p:nvSpPr>
        <p:spPr bwMode="auto">
          <a:xfrm>
            <a:off x="2819404" y="4178811"/>
            <a:ext cx="149650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City of David</a:t>
            </a:r>
          </a:p>
        </p:txBody>
      </p:sp>
      <p:sp>
        <p:nvSpPr>
          <p:cNvPr id="6" name="Line 9">
            <a:extLst>
              <a:ext uri="{FF2B5EF4-FFF2-40B4-BE49-F238E27FC236}">
                <a16:creationId xmlns:a16="http://schemas.microsoft.com/office/drawing/2014/main" id="{B377D9A7-2221-A93A-2C7C-8878460B55B6}"/>
              </a:ext>
            </a:extLst>
          </p:cNvPr>
          <p:cNvSpPr>
            <a:spLocks noChangeShapeType="1"/>
          </p:cNvSpPr>
          <p:nvPr/>
        </p:nvSpPr>
        <p:spPr bwMode="auto">
          <a:xfrm flipH="1" flipV="1">
            <a:off x="5449494" y="3023676"/>
            <a:ext cx="838200" cy="68580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Text Box 16">
            <a:extLst>
              <a:ext uri="{FF2B5EF4-FFF2-40B4-BE49-F238E27FC236}">
                <a16:creationId xmlns:a16="http://schemas.microsoft.com/office/drawing/2014/main" id="{022A13D5-B01F-EBB2-9A49-700B2A9809E5}"/>
              </a:ext>
            </a:extLst>
          </p:cNvPr>
          <p:cNvSpPr txBox="1">
            <a:spLocks noChangeArrowheads="1"/>
          </p:cNvSpPr>
          <p:nvPr/>
        </p:nvSpPr>
        <p:spPr bwMode="auto">
          <a:xfrm>
            <a:off x="5980615" y="3761355"/>
            <a:ext cx="176990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Palace of David</a:t>
            </a:r>
          </a:p>
        </p:txBody>
      </p:sp>
      <p:sp>
        <p:nvSpPr>
          <p:cNvPr id="9" name="Text Box 16">
            <a:extLst>
              <a:ext uri="{FF2B5EF4-FFF2-40B4-BE49-F238E27FC236}">
                <a16:creationId xmlns:a16="http://schemas.microsoft.com/office/drawing/2014/main" id="{33BC6C04-5F6C-4275-EE50-339BBA3075E0}"/>
              </a:ext>
            </a:extLst>
          </p:cNvPr>
          <p:cNvSpPr txBox="1">
            <a:spLocks noChangeArrowheads="1"/>
          </p:cNvSpPr>
          <p:nvPr/>
        </p:nvSpPr>
        <p:spPr bwMode="auto">
          <a:xfrm>
            <a:off x="7021303" y="429568"/>
            <a:ext cx="212269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Temple of Yahweh</a:t>
            </a:r>
          </a:p>
        </p:txBody>
      </p:sp>
      <p:sp>
        <p:nvSpPr>
          <p:cNvPr id="10" name="Line 9">
            <a:extLst>
              <a:ext uri="{FF2B5EF4-FFF2-40B4-BE49-F238E27FC236}">
                <a16:creationId xmlns:a16="http://schemas.microsoft.com/office/drawing/2014/main" id="{FD396C96-44E0-19D4-FA43-39BA21C8FB1A}"/>
              </a:ext>
            </a:extLst>
          </p:cNvPr>
          <p:cNvSpPr>
            <a:spLocks noChangeShapeType="1"/>
          </p:cNvSpPr>
          <p:nvPr/>
        </p:nvSpPr>
        <p:spPr bwMode="auto">
          <a:xfrm flipH="1">
            <a:off x="6781800" y="673693"/>
            <a:ext cx="294499" cy="12287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Text Box 16">
            <a:extLst>
              <a:ext uri="{FF2B5EF4-FFF2-40B4-BE49-F238E27FC236}">
                <a16:creationId xmlns:a16="http://schemas.microsoft.com/office/drawing/2014/main" id="{47ADB3EE-ACAE-2F27-985D-E11B56E0E094}"/>
              </a:ext>
            </a:extLst>
          </p:cNvPr>
          <p:cNvSpPr txBox="1">
            <a:spLocks noChangeArrowheads="1"/>
          </p:cNvSpPr>
          <p:nvPr/>
        </p:nvSpPr>
        <p:spPr bwMode="auto">
          <a:xfrm>
            <a:off x="3151358" y="889914"/>
            <a:ext cx="210596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Palace of Solomon</a:t>
            </a:r>
          </a:p>
        </p:txBody>
      </p:sp>
      <p:sp>
        <p:nvSpPr>
          <p:cNvPr id="12" name="Line 9">
            <a:extLst>
              <a:ext uri="{FF2B5EF4-FFF2-40B4-BE49-F238E27FC236}">
                <a16:creationId xmlns:a16="http://schemas.microsoft.com/office/drawing/2014/main" id="{31514F61-875B-8DB6-2F77-C3DBAF33FA1A}"/>
              </a:ext>
            </a:extLst>
          </p:cNvPr>
          <p:cNvSpPr>
            <a:spLocks noChangeShapeType="1"/>
          </p:cNvSpPr>
          <p:nvPr/>
        </p:nvSpPr>
        <p:spPr bwMode="auto">
          <a:xfrm>
            <a:off x="5267480" y="1100925"/>
            <a:ext cx="893017" cy="338329"/>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Text Box 16">
            <a:extLst>
              <a:ext uri="{FF2B5EF4-FFF2-40B4-BE49-F238E27FC236}">
                <a16:creationId xmlns:a16="http://schemas.microsoft.com/office/drawing/2014/main" id="{B1BC10D9-FA77-4B1C-3E95-D4A0C8F8A667}"/>
              </a:ext>
            </a:extLst>
          </p:cNvPr>
          <p:cNvSpPr txBox="1">
            <a:spLocks noChangeArrowheads="1"/>
          </p:cNvSpPr>
          <p:nvPr/>
        </p:nvSpPr>
        <p:spPr bwMode="auto">
          <a:xfrm rot="20039838">
            <a:off x="217170" y="2612226"/>
            <a:ext cx="3055620"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Later expansion under Hezekiah (Western </a:t>
            </a:r>
            <a:r>
              <a:rPr lang="en-US" sz="2000" kern="0" dirty="0">
                <a:solidFill>
                  <a:sysClr val="window" lastClr="FFFFFF"/>
                </a:solidFill>
                <a:effectLst>
                  <a:glow rad="76200">
                    <a:sysClr val="windowText" lastClr="000000">
                      <a:alpha val="60000"/>
                    </a:sysClr>
                  </a:glow>
                </a:effectLst>
                <a:latin typeface="Calibri" pitchFamily="34" charset="0"/>
                <a:cs typeface="Calibri" pitchFamily="34" charset="0"/>
              </a:rPr>
              <a:t>H</a:t>
            </a: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ill)</a:t>
            </a:r>
          </a:p>
        </p:txBody>
      </p:sp>
    </p:spTree>
    <p:extLst>
      <p:ext uri="{BB962C8B-B14F-4D97-AF65-F5344CB8AC3E}">
        <p14:creationId xmlns:p14="http://schemas.microsoft.com/office/powerpoint/2010/main" val="692008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e Mount aerial from south, tb010703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Temple Mount (aerial view from the south)</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1661989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e Mount aerial from south, tb010703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Temple Mount (aerial view from the south)</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
        <p:nvSpPr>
          <p:cNvPr id="6" name="Oval 5"/>
          <p:cNvSpPr/>
          <p:nvPr/>
        </p:nvSpPr>
        <p:spPr>
          <a:xfrm rot="20186996">
            <a:off x="3801938" y="5250039"/>
            <a:ext cx="854323" cy="625121"/>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cxnSp>
        <p:nvCxnSpPr>
          <p:cNvPr id="7" name="Straight Arrow Connector 6"/>
          <p:cNvCxnSpPr/>
          <p:nvPr/>
        </p:nvCxnSpPr>
        <p:spPr>
          <a:xfrm flipH="1">
            <a:off x="3962400" y="1371600"/>
            <a:ext cx="381000" cy="1143000"/>
          </a:xfrm>
          <a:prstGeom prst="straightConnector1">
            <a:avLst/>
          </a:prstGeom>
          <a:noFill/>
          <a:ln w="22225" cap="flat" cmpd="sng" algn="ctr">
            <a:solidFill>
              <a:srgbClr val="FFFFFF"/>
            </a:solidFill>
            <a:prstDash val="solid"/>
            <a:round/>
            <a:headEnd type="none" w="med" len="med"/>
            <a:tailEnd type="arrow" w="med" len="med"/>
          </a:ln>
          <a:effectLst>
            <a:glow rad="50800">
              <a:srgbClr val="000000">
                <a:alpha val="60000"/>
              </a:srgbClr>
            </a:glow>
            <a:outerShdw blurRad="40000" dist="23000" dir="5400000" rotWithShape="0">
              <a:srgbClr val="000000">
                <a:alpha val="35000"/>
              </a:srgbClr>
            </a:outerShdw>
          </a:effectLst>
        </p:spPr>
      </p:cxnSp>
      <p:sp>
        <p:nvSpPr>
          <p:cNvPr id="8" name="Text Box 1030"/>
          <p:cNvSpPr txBox="1">
            <a:spLocks noChangeArrowheads="1"/>
          </p:cNvSpPr>
          <p:nvPr/>
        </p:nvSpPr>
        <p:spPr bwMode="auto">
          <a:xfrm>
            <a:off x="3657600" y="990600"/>
            <a:ext cx="2180154"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Location </a:t>
            </a:r>
            <a:r>
              <a:rPr lang="en-US" sz="2000" kern="0" noProof="0">
                <a:solidFill>
                  <a:srgbClr val="FFFFFF"/>
                </a:solidFill>
                <a:effectLst>
                  <a:glow rad="76200">
                    <a:srgbClr val="000000">
                      <a:alpha val="60000"/>
                    </a:srgbClr>
                  </a:glow>
                </a:effectLst>
                <a:latin typeface="Calibri" pitchFamily="34" charset="0"/>
                <a:cs typeface="Calibri" pitchFamily="34" charset="0"/>
              </a:rPr>
              <a:t>of Temple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9" name="Text Box 1030"/>
          <p:cNvSpPr txBox="1">
            <a:spLocks noChangeArrowheads="1"/>
          </p:cNvSpPr>
          <p:nvPr/>
        </p:nvSpPr>
        <p:spPr bwMode="auto">
          <a:xfrm>
            <a:off x="4724400" y="5486400"/>
            <a:ext cx="2602821" cy="707886"/>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Ophel Excavations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dirty="0">
                <a:ln>
                  <a:noFill/>
                </a:ln>
                <a:solidFill>
                  <a:srgbClr val="FFFFFF"/>
                </a:solidFill>
                <a:effectLst>
                  <a:glow rad="76200">
                    <a:srgbClr val="000000">
                      <a:alpha val="60000"/>
                    </a:srgbClr>
                  </a:glow>
                </a:effectLst>
                <a:uLnTx/>
                <a:uFillTx/>
                <a:latin typeface="Calibri" pitchFamily="34" charset="0"/>
                <a:cs typeface="Calibri" pitchFamily="34" charset="0"/>
              </a:rPr>
              <a:t>Iron IIA(?)</a:t>
            </a:r>
            <a:r>
              <a:rPr kumimoji="0" lang="en-US" sz="2000" b="0" i="0" u="none" strike="noStrike" kern="0" cap="none" spc="0" normalizeH="0" dirty="0">
                <a:ln>
                  <a:noFill/>
                </a:ln>
                <a:solidFill>
                  <a:srgbClr val="FFFFFF"/>
                </a:solidFill>
                <a:effectLst>
                  <a:glow rad="76200">
                    <a:srgbClr val="000000">
                      <a:alpha val="60000"/>
                    </a:srgbClr>
                  </a:glow>
                </a:effectLst>
                <a:uLnTx/>
                <a:uFillTx/>
                <a:latin typeface="Calibri" pitchFamily="34" charset="0"/>
                <a:cs typeface="Calibri" pitchFamily="34" charset="0"/>
              </a:rPr>
              <a:t> fortifications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679111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C3C46-D817-DEE5-3501-A95E54F24C8C}"/>
            </a:ext>
          </a:extLst>
        </p:cNvPr>
        <p:cNvGrpSpPr/>
        <p:nvPr/>
      </p:nvGrpSpPr>
      <p:grpSpPr>
        <a:xfrm>
          <a:off x="0" y="0"/>
          <a:ext cx="0" cy="0"/>
          <a:chOff x="0" y="0"/>
          <a:chExt cx="0" cy="0"/>
        </a:xfrm>
      </p:grpSpPr>
      <p:pic>
        <p:nvPicPr>
          <p:cNvPr id="6" name="Picture 5" descr="A collage of different pictures&#10;&#10;AI-generated content may be incorrect.">
            <a:extLst>
              <a:ext uri="{FF2B5EF4-FFF2-40B4-BE49-F238E27FC236}">
                <a16:creationId xmlns:a16="http://schemas.microsoft.com/office/drawing/2014/main" id="{F54721B3-9630-8279-A838-FB1665AAD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64CE1810-747F-5A9B-0EE1-DE8C485792D3}"/>
              </a:ext>
            </a:extLst>
          </p:cNvPr>
          <p:cNvSpPr>
            <a:spLocks noGrp="1"/>
          </p:cNvSpPr>
          <p:nvPr>
            <p:ph type="title"/>
          </p:nvPr>
        </p:nvSpPr>
        <p:spPr/>
        <p:txBody>
          <a:bodyPr/>
          <a:lstStyle/>
          <a:p>
            <a:r>
              <a:rPr lang="en-US" dirty="0"/>
              <a:t>Ecclesiastes 2</a:t>
            </a:r>
          </a:p>
        </p:txBody>
      </p:sp>
      <p:pic>
        <p:nvPicPr>
          <p:cNvPr id="4" name="Picture 3">
            <a:extLst>
              <a:ext uri="{FF2B5EF4-FFF2-40B4-BE49-F238E27FC236}">
                <a16:creationId xmlns:a16="http://schemas.microsoft.com/office/drawing/2014/main" id="{5A03FCE3-7454-0121-79DB-4FE68AEE1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2" name="Title 4">
            <a:extLst>
              <a:ext uri="{FF2B5EF4-FFF2-40B4-BE49-F238E27FC236}">
                <a16:creationId xmlns:a16="http://schemas.microsoft.com/office/drawing/2014/main" id="{6F231305-7AA9-E619-A248-C1069003BCF0}"/>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Ecclesiastes 2 presentation from the </a:t>
            </a:r>
            <a:r>
              <a:rPr lang="en-US" sz="2000" i="1" dirty="0"/>
              <a:t>Photo Companion to the Bible.</a:t>
            </a:r>
            <a:r>
              <a:rPr lang="en-US" sz="2000" dirty="0"/>
              <a:t> To purchase the full volume, visit https://www.bibleplaces.com/ecclesiastes/</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3" name="Arrow: Right 2">
            <a:extLst>
              <a:ext uri="{FF2B5EF4-FFF2-40B4-BE49-F238E27FC236}">
                <a16:creationId xmlns:a16="http://schemas.microsoft.com/office/drawing/2014/main" id="{10E25A0B-A6FF-18D1-4F42-8FA2D90A45CA}"/>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976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Southern Temple Mount excavations aerial from south, ws020517352.jpg"/>
          <p:cNvPicPr>
            <a:picLocks noChangeAspect="1" noChangeArrowheads="1"/>
          </p:cNvPicPr>
          <p:nvPr/>
        </p:nvPicPr>
        <p:blipFill rotWithShape="1">
          <a:blip r:embed="rId3">
            <a:extLst>
              <a:ext uri="{28A0092B-C50C-407E-A947-70E740481C1C}">
                <a14:useLocalDpi xmlns:a14="http://schemas.microsoft.com/office/drawing/2010/main" val="0"/>
              </a:ext>
            </a:extLst>
          </a:blip>
          <a:srcRect b="4484"/>
          <a:stretch/>
        </p:blipFill>
        <p:spPr bwMode="auto">
          <a:xfrm>
            <a:off x="0" y="130369"/>
            <a:ext cx="9144000" cy="6556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Southern Temple Mount excavations (aerial view from the south)</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1677684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Southern Temple Mount excavations aerial from south, ws020517352.jpg"/>
          <p:cNvPicPr>
            <a:picLocks noChangeAspect="1" noChangeArrowheads="1"/>
          </p:cNvPicPr>
          <p:nvPr/>
        </p:nvPicPr>
        <p:blipFill rotWithShape="1">
          <a:blip r:embed="rId3">
            <a:extLst>
              <a:ext uri="{28A0092B-C50C-407E-A947-70E740481C1C}">
                <a14:useLocalDpi xmlns:a14="http://schemas.microsoft.com/office/drawing/2010/main" val="0"/>
              </a:ext>
            </a:extLst>
          </a:blip>
          <a:srcRect b="4484"/>
          <a:stretch/>
        </p:blipFill>
        <p:spPr bwMode="auto">
          <a:xfrm>
            <a:off x="0" y="130369"/>
            <a:ext cx="9144000" cy="6556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Southern Temple Mount excavations (aerial view from the south)</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
        <p:nvSpPr>
          <p:cNvPr id="8" name="Text Box 1030"/>
          <p:cNvSpPr txBox="1">
            <a:spLocks noChangeArrowheads="1"/>
          </p:cNvSpPr>
          <p:nvPr/>
        </p:nvSpPr>
        <p:spPr bwMode="auto">
          <a:xfrm>
            <a:off x="6268851" y="5053284"/>
            <a:ext cx="2610010"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Byzantine </a:t>
            </a:r>
            <a:r>
              <a:rPr lang="en-US" sz="2000" kern="0" noProof="0" dirty="0" err="1">
                <a:solidFill>
                  <a:srgbClr val="FFFFFF"/>
                </a:solidFill>
                <a:effectLst>
                  <a:glow rad="76200">
                    <a:srgbClr val="000000">
                      <a:alpha val="60000"/>
                    </a:srgbClr>
                  </a:glow>
                </a:effectLst>
                <a:latin typeface="Calibri" pitchFamily="34" charset="0"/>
                <a:cs typeface="Calibri" pitchFamily="34" charset="0"/>
              </a:rPr>
              <a:t>Ophel</a:t>
            </a:r>
            <a:r>
              <a:rPr lang="en-US" sz="2000" kern="0" noProof="0" dirty="0">
                <a:solidFill>
                  <a:srgbClr val="FFFFFF"/>
                </a:solidFill>
                <a:effectLst>
                  <a:glow rad="76200">
                    <a:srgbClr val="000000">
                      <a:alpha val="60000"/>
                    </a:srgbClr>
                  </a:glow>
                </a:effectLst>
                <a:latin typeface="Calibri" pitchFamily="34" charset="0"/>
                <a:cs typeface="Calibri" pitchFamily="34" charset="0"/>
              </a:rPr>
              <a:t> Tower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0" name="Text Box 1030"/>
          <p:cNvSpPr txBox="1">
            <a:spLocks noChangeArrowheads="1"/>
          </p:cNvSpPr>
          <p:nvPr/>
        </p:nvSpPr>
        <p:spPr bwMode="auto">
          <a:xfrm>
            <a:off x="3226262" y="3078993"/>
            <a:ext cx="1792478"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Royal Structure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2" name="Text Box 1030"/>
          <p:cNvSpPr txBox="1">
            <a:spLocks noChangeArrowheads="1"/>
          </p:cNvSpPr>
          <p:nvPr/>
        </p:nvSpPr>
        <p:spPr bwMode="auto">
          <a:xfrm>
            <a:off x="5768951" y="2678883"/>
            <a:ext cx="1531188"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Straight Wall</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4" name="Text Box 1030"/>
          <p:cNvSpPr txBox="1">
            <a:spLocks noChangeArrowheads="1"/>
          </p:cNvSpPr>
          <p:nvPr/>
        </p:nvSpPr>
        <p:spPr bwMode="auto">
          <a:xfrm>
            <a:off x="3197714" y="4184755"/>
            <a:ext cx="1317990"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Gatehouse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5" name="Freeform 4"/>
          <p:cNvSpPr/>
          <p:nvPr/>
        </p:nvSpPr>
        <p:spPr>
          <a:xfrm>
            <a:off x="5510213" y="3457575"/>
            <a:ext cx="1306512" cy="1142206"/>
          </a:xfrm>
          <a:custGeom>
            <a:avLst/>
            <a:gdLst>
              <a:gd name="connsiteX0" fmla="*/ 76200 w 1304925"/>
              <a:gd name="connsiteY0" fmla="*/ 1130300 h 1130300"/>
              <a:gd name="connsiteX1" fmla="*/ 1304925 w 1304925"/>
              <a:gd name="connsiteY1" fmla="*/ 98425 h 1130300"/>
              <a:gd name="connsiteX2" fmla="*/ 1231900 w 1304925"/>
              <a:gd name="connsiteY2" fmla="*/ 0 h 1130300"/>
              <a:gd name="connsiteX3" fmla="*/ 0 w 1304925"/>
              <a:gd name="connsiteY3" fmla="*/ 1054100 h 1130300"/>
              <a:gd name="connsiteX4" fmla="*/ 76200 w 1304925"/>
              <a:gd name="connsiteY4" fmla="*/ 1130300 h 1130300"/>
              <a:gd name="connsiteX0" fmla="*/ 76200 w 1304925"/>
              <a:gd name="connsiteY0" fmla="*/ 1130300 h 1130300"/>
              <a:gd name="connsiteX1" fmla="*/ 1304925 w 1304925"/>
              <a:gd name="connsiteY1" fmla="*/ 98425 h 1130300"/>
              <a:gd name="connsiteX2" fmla="*/ 1231900 w 1304925"/>
              <a:gd name="connsiteY2" fmla="*/ 0 h 1130300"/>
              <a:gd name="connsiteX3" fmla="*/ 605631 w 1304925"/>
              <a:gd name="connsiteY3" fmla="*/ 521494 h 1130300"/>
              <a:gd name="connsiteX4" fmla="*/ 0 w 1304925"/>
              <a:gd name="connsiteY4" fmla="*/ 1054100 h 1130300"/>
              <a:gd name="connsiteX5" fmla="*/ 76200 w 1304925"/>
              <a:gd name="connsiteY5" fmla="*/ 1130300 h 1130300"/>
              <a:gd name="connsiteX0" fmla="*/ 77787 w 1306512"/>
              <a:gd name="connsiteY0" fmla="*/ 1130300 h 1130300"/>
              <a:gd name="connsiteX1" fmla="*/ 1306512 w 1306512"/>
              <a:gd name="connsiteY1" fmla="*/ 98425 h 1130300"/>
              <a:gd name="connsiteX2" fmla="*/ 1233487 w 1306512"/>
              <a:gd name="connsiteY2" fmla="*/ 0 h 1130300"/>
              <a:gd name="connsiteX3" fmla="*/ 607218 w 1306512"/>
              <a:gd name="connsiteY3" fmla="*/ 521494 h 1130300"/>
              <a:gd name="connsiteX4" fmla="*/ 0 w 1306512"/>
              <a:gd name="connsiteY4" fmla="*/ 1038225 h 1130300"/>
              <a:gd name="connsiteX5" fmla="*/ 1587 w 1306512"/>
              <a:gd name="connsiteY5" fmla="*/ 1054100 h 1130300"/>
              <a:gd name="connsiteX6" fmla="*/ 77787 w 1306512"/>
              <a:gd name="connsiteY6" fmla="*/ 1130300 h 1130300"/>
              <a:gd name="connsiteX0" fmla="*/ 65881 w 1306512"/>
              <a:gd name="connsiteY0" fmla="*/ 1142206 h 1142206"/>
              <a:gd name="connsiteX1" fmla="*/ 1306512 w 1306512"/>
              <a:gd name="connsiteY1" fmla="*/ 98425 h 1142206"/>
              <a:gd name="connsiteX2" fmla="*/ 1233487 w 1306512"/>
              <a:gd name="connsiteY2" fmla="*/ 0 h 1142206"/>
              <a:gd name="connsiteX3" fmla="*/ 607218 w 1306512"/>
              <a:gd name="connsiteY3" fmla="*/ 521494 h 1142206"/>
              <a:gd name="connsiteX4" fmla="*/ 0 w 1306512"/>
              <a:gd name="connsiteY4" fmla="*/ 1038225 h 1142206"/>
              <a:gd name="connsiteX5" fmla="*/ 1587 w 1306512"/>
              <a:gd name="connsiteY5" fmla="*/ 1054100 h 1142206"/>
              <a:gd name="connsiteX6" fmla="*/ 65881 w 1306512"/>
              <a:gd name="connsiteY6" fmla="*/ 1142206 h 114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6512" h="1142206">
                <a:moveTo>
                  <a:pt x="65881" y="1142206"/>
                </a:moveTo>
                <a:lnTo>
                  <a:pt x="1306512" y="98425"/>
                </a:lnTo>
                <a:lnTo>
                  <a:pt x="1233487" y="0"/>
                </a:lnTo>
                <a:cubicBezTo>
                  <a:pt x="1027112" y="176213"/>
                  <a:pt x="813593" y="345281"/>
                  <a:pt x="607218" y="521494"/>
                </a:cubicBezTo>
                <a:cubicBezTo>
                  <a:pt x="407987" y="698500"/>
                  <a:pt x="199231" y="861219"/>
                  <a:pt x="0" y="1038225"/>
                </a:cubicBezTo>
                <a:lnTo>
                  <a:pt x="1587" y="1054100"/>
                </a:lnTo>
                <a:lnTo>
                  <a:pt x="65881" y="1142206"/>
                </a:lnTo>
                <a:close/>
              </a:path>
            </a:pathLst>
          </a:custGeom>
          <a:solidFill>
            <a:srgbClr val="01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254625" y="4527550"/>
            <a:ext cx="558800" cy="520700"/>
          </a:xfrm>
          <a:custGeom>
            <a:avLst/>
            <a:gdLst>
              <a:gd name="connsiteX0" fmla="*/ 263525 w 536575"/>
              <a:gd name="connsiteY0" fmla="*/ 0 h 508000"/>
              <a:gd name="connsiteX1" fmla="*/ 0 w 536575"/>
              <a:gd name="connsiteY1" fmla="*/ 244475 h 508000"/>
              <a:gd name="connsiteX2" fmla="*/ 295275 w 536575"/>
              <a:gd name="connsiteY2" fmla="*/ 508000 h 508000"/>
              <a:gd name="connsiteX3" fmla="*/ 536575 w 536575"/>
              <a:gd name="connsiteY3" fmla="*/ 282575 h 508000"/>
              <a:gd name="connsiteX4" fmla="*/ 263525 w 536575"/>
              <a:gd name="connsiteY4" fmla="*/ 0 h 508000"/>
              <a:gd name="connsiteX0" fmla="*/ 234950 w 536575"/>
              <a:gd name="connsiteY0" fmla="*/ 0 h 520700"/>
              <a:gd name="connsiteX1" fmla="*/ 0 w 536575"/>
              <a:gd name="connsiteY1" fmla="*/ 257175 h 520700"/>
              <a:gd name="connsiteX2" fmla="*/ 295275 w 536575"/>
              <a:gd name="connsiteY2" fmla="*/ 520700 h 520700"/>
              <a:gd name="connsiteX3" fmla="*/ 536575 w 536575"/>
              <a:gd name="connsiteY3" fmla="*/ 295275 h 520700"/>
              <a:gd name="connsiteX4" fmla="*/ 234950 w 536575"/>
              <a:gd name="connsiteY4" fmla="*/ 0 h 520700"/>
              <a:gd name="connsiteX0" fmla="*/ 257175 w 558800"/>
              <a:gd name="connsiteY0" fmla="*/ 0 h 520700"/>
              <a:gd name="connsiteX1" fmla="*/ 0 w 558800"/>
              <a:gd name="connsiteY1" fmla="*/ 238125 h 520700"/>
              <a:gd name="connsiteX2" fmla="*/ 317500 w 558800"/>
              <a:gd name="connsiteY2" fmla="*/ 520700 h 520700"/>
              <a:gd name="connsiteX3" fmla="*/ 558800 w 558800"/>
              <a:gd name="connsiteY3" fmla="*/ 295275 h 520700"/>
              <a:gd name="connsiteX4" fmla="*/ 257175 w 558800"/>
              <a:gd name="connsiteY4" fmla="*/ 0 h 52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00" h="520700">
                <a:moveTo>
                  <a:pt x="257175" y="0"/>
                </a:moveTo>
                <a:lnTo>
                  <a:pt x="0" y="238125"/>
                </a:lnTo>
                <a:lnTo>
                  <a:pt x="317500" y="520700"/>
                </a:lnTo>
                <a:lnTo>
                  <a:pt x="558800" y="295275"/>
                </a:lnTo>
                <a:lnTo>
                  <a:pt x="257175" y="0"/>
                </a:lnTo>
                <a:close/>
              </a:path>
            </a:pathLst>
          </a:custGeom>
          <a:solidFill>
            <a:srgbClr val="01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781550" y="4067175"/>
            <a:ext cx="749300" cy="898525"/>
          </a:xfrm>
          <a:custGeom>
            <a:avLst/>
            <a:gdLst>
              <a:gd name="connsiteX0" fmla="*/ 733425 w 733425"/>
              <a:gd name="connsiteY0" fmla="*/ 422275 h 860425"/>
              <a:gd name="connsiteX1" fmla="*/ 266700 w 733425"/>
              <a:gd name="connsiteY1" fmla="*/ 0 h 860425"/>
              <a:gd name="connsiteX2" fmla="*/ 241300 w 733425"/>
              <a:gd name="connsiteY2" fmla="*/ 171450 h 860425"/>
              <a:gd name="connsiteX3" fmla="*/ 107950 w 733425"/>
              <a:gd name="connsiteY3" fmla="*/ 177800 h 860425"/>
              <a:gd name="connsiteX4" fmla="*/ 95250 w 733425"/>
              <a:gd name="connsiteY4" fmla="*/ 390525 h 860425"/>
              <a:gd name="connsiteX5" fmla="*/ 31750 w 733425"/>
              <a:gd name="connsiteY5" fmla="*/ 390525 h 860425"/>
              <a:gd name="connsiteX6" fmla="*/ 28575 w 733425"/>
              <a:gd name="connsiteY6" fmla="*/ 581025 h 860425"/>
              <a:gd name="connsiteX7" fmla="*/ 0 w 733425"/>
              <a:gd name="connsiteY7" fmla="*/ 612775 h 860425"/>
              <a:gd name="connsiteX8" fmla="*/ 222250 w 733425"/>
              <a:gd name="connsiteY8" fmla="*/ 860425 h 860425"/>
              <a:gd name="connsiteX9" fmla="*/ 733425 w 733425"/>
              <a:gd name="connsiteY9" fmla="*/ 422275 h 860425"/>
              <a:gd name="connsiteX0" fmla="*/ 736600 w 736600"/>
              <a:gd name="connsiteY0" fmla="*/ 422275 h 860425"/>
              <a:gd name="connsiteX1" fmla="*/ 269875 w 736600"/>
              <a:gd name="connsiteY1" fmla="*/ 0 h 860425"/>
              <a:gd name="connsiteX2" fmla="*/ 244475 w 736600"/>
              <a:gd name="connsiteY2" fmla="*/ 171450 h 860425"/>
              <a:gd name="connsiteX3" fmla="*/ 111125 w 736600"/>
              <a:gd name="connsiteY3" fmla="*/ 177800 h 860425"/>
              <a:gd name="connsiteX4" fmla="*/ 98425 w 736600"/>
              <a:gd name="connsiteY4" fmla="*/ 390525 h 860425"/>
              <a:gd name="connsiteX5" fmla="*/ 34925 w 736600"/>
              <a:gd name="connsiteY5" fmla="*/ 390525 h 860425"/>
              <a:gd name="connsiteX6" fmla="*/ 31750 w 736600"/>
              <a:gd name="connsiteY6" fmla="*/ 581025 h 860425"/>
              <a:gd name="connsiteX7" fmla="*/ 0 w 736600"/>
              <a:gd name="connsiteY7" fmla="*/ 628650 h 860425"/>
              <a:gd name="connsiteX8" fmla="*/ 225425 w 736600"/>
              <a:gd name="connsiteY8" fmla="*/ 860425 h 860425"/>
              <a:gd name="connsiteX9" fmla="*/ 736600 w 736600"/>
              <a:gd name="connsiteY9" fmla="*/ 422275 h 860425"/>
              <a:gd name="connsiteX0" fmla="*/ 736600 w 736600"/>
              <a:gd name="connsiteY0" fmla="*/ 422275 h 898525"/>
              <a:gd name="connsiteX1" fmla="*/ 269875 w 736600"/>
              <a:gd name="connsiteY1" fmla="*/ 0 h 898525"/>
              <a:gd name="connsiteX2" fmla="*/ 244475 w 736600"/>
              <a:gd name="connsiteY2" fmla="*/ 171450 h 898525"/>
              <a:gd name="connsiteX3" fmla="*/ 111125 w 736600"/>
              <a:gd name="connsiteY3" fmla="*/ 177800 h 898525"/>
              <a:gd name="connsiteX4" fmla="*/ 98425 w 736600"/>
              <a:gd name="connsiteY4" fmla="*/ 390525 h 898525"/>
              <a:gd name="connsiteX5" fmla="*/ 34925 w 736600"/>
              <a:gd name="connsiteY5" fmla="*/ 390525 h 898525"/>
              <a:gd name="connsiteX6" fmla="*/ 31750 w 736600"/>
              <a:gd name="connsiteY6" fmla="*/ 581025 h 898525"/>
              <a:gd name="connsiteX7" fmla="*/ 0 w 736600"/>
              <a:gd name="connsiteY7" fmla="*/ 628650 h 898525"/>
              <a:gd name="connsiteX8" fmla="*/ 273050 w 736600"/>
              <a:gd name="connsiteY8" fmla="*/ 898525 h 898525"/>
              <a:gd name="connsiteX9" fmla="*/ 736600 w 736600"/>
              <a:gd name="connsiteY9" fmla="*/ 422275 h 898525"/>
              <a:gd name="connsiteX0" fmla="*/ 749300 w 749300"/>
              <a:gd name="connsiteY0" fmla="*/ 438150 h 898525"/>
              <a:gd name="connsiteX1" fmla="*/ 269875 w 749300"/>
              <a:gd name="connsiteY1" fmla="*/ 0 h 898525"/>
              <a:gd name="connsiteX2" fmla="*/ 244475 w 749300"/>
              <a:gd name="connsiteY2" fmla="*/ 171450 h 898525"/>
              <a:gd name="connsiteX3" fmla="*/ 111125 w 749300"/>
              <a:gd name="connsiteY3" fmla="*/ 177800 h 898525"/>
              <a:gd name="connsiteX4" fmla="*/ 98425 w 749300"/>
              <a:gd name="connsiteY4" fmla="*/ 390525 h 898525"/>
              <a:gd name="connsiteX5" fmla="*/ 34925 w 749300"/>
              <a:gd name="connsiteY5" fmla="*/ 390525 h 898525"/>
              <a:gd name="connsiteX6" fmla="*/ 31750 w 749300"/>
              <a:gd name="connsiteY6" fmla="*/ 581025 h 898525"/>
              <a:gd name="connsiteX7" fmla="*/ 0 w 749300"/>
              <a:gd name="connsiteY7" fmla="*/ 628650 h 898525"/>
              <a:gd name="connsiteX8" fmla="*/ 273050 w 749300"/>
              <a:gd name="connsiteY8" fmla="*/ 898525 h 898525"/>
              <a:gd name="connsiteX9" fmla="*/ 749300 w 749300"/>
              <a:gd name="connsiteY9" fmla="*/ 438150 h 89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300" h="898525">
                <a:moveTo>
                  <a:pt x="749300" y="438150"/>
                </a:moveTo>
                <a:lnTo>
                  <a:pt x="269875" y="0"/>
                </a:lnTo>
                <a:lnTo>
                  <a:pt x="244475" y="171450"/>
                </a:lnTo>
                <a:lnTo>
                  <a:pt x="111125" y="177800"/>
                </a:lnTo>
                <a:lnTo>
                  <a:pt x="98425" y="390525"/>
                </a:lnTo>
                <a:lnTo>
                  <a:pt x="34925" y="390525"/>
                </a:lnTo>
                <a:cubicBezTo>
                  <a:pt x="33867" y="454025"/>
                  <a:pt x="32808" y="517525"/>
                  <a:pt x="31750" y="581025"/>
                </a:cubicBezTo>
                <a:lnTo>
                  <a:pt x="0" y="628650"/>
                </a:lnTo>
                <a:lnTo>
                  <a:pt x="273050" y="898525"/>
                </a:lnTo>
                <a:lnTo>
                  <a:pt x="749300" y="438150"/>
                </a:lnTo>
                <a:close/>
              </a:path>
            </a:pathLst>
          </a:custGeom>
          <a:solidFill>
            <a:srgbClr val="FE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410075" y="4683125"/>
            <a:ext cx="635000" cy="511175"/>
          </a:xfrm>
          <a:custGeom>
            <a:avLst/>
            <a:gdLst>
              <a:gd name="connsiteX0" fmla="*/ 222250 w 492125"/>
              <a:gd name="connsiteY0" fmla="*/ 0 h 511175"/>
              <a:gd name="connsiteX1" fmla="*/ 0 w 492125"/>
              <a:gd name="connsiteY1" fmla="*/ 19050 h 511175"/>
              <a:gd name="connsiteX2" fmla="*/ 44450 w 492125"/>
              <a:gd name="connsiteY2" fmla="*/ 269875 h 511175"/>
              <a:gd name="connsiteX3" fmla="*/ 234950 w 492125"/>
              <a:gd name="connsiteY3" fmla="*/ 511175 h 511175"/>
              <a:gd name="connsiteX4" fmla="*/ 492125 w 492125"/>
              <a:gd name="connsiteY4" fmla="*/ 276225 h 511175"/>
              <a:gd name="connsiteX5" fmla="*/ 222250 w 492125"/>
              <a:gd name="connsiteY5" fmla="*/ 0 h 511175"/>
              <a:gd name="connsiteX0" fmla="*/ 365125 w 635000"/>
              <a:gd name="connsiteY0" fmla="*/ 0 h 511175"/>
              <a:gd name="connsiteX1" fmla="*/ 0 w 635000"/>
              <a:gd name="connsiteY1" fmla="*/ 47625 h 511175"/>
              <a:gd name="connsiteX2" fmla="*/ 187325 w 635000"/>
              <a:gd name="connsiteY2" fmla="*/ 269875 h 511175"/>
              <a:gd name="connsiteX3" fmla="*/ 377825 w 635000"/>
              <a:gd name="connsiteY3" fmla="*/ 511175 h 511175"/>
              <a:gd name="connsiteX4" fmla="*/ 635000 w 635000"/>
              <a:gd name="connsiteY4" fmla="*/ 276225 h 511175"/>
              <a:gd name="connsiteX5" fmla="*/ 365125 w 635000"/>
              <a:gd name="connsiteY5" fmla="*/ 0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000" h="511175">
                <a:moveTo>
                  <a:pt x="365125" y="0"/>
                </a:moveTo>
                <a:lnTo>
                  <a:pt x="0" y="47625"/>
                </a:lnTo>
                <a:lnTo>
                  <a:pt x="187325" y="269875"/>
                </a:lnTo>
                <a:lnTo>
                  <a:pt x="377825" y="511175"/>
                </a:lnTo>
                <a:lnTo>
                  <a:pt x="635000" y="276225"/>
                </a:lnTo>
                <a:lnTo>
                  <a:pt x="365125" y="0"/>
                </a:lnTo>
                <a:close/>
              </a:path>
            </a:pathLst>
          </a:custGeom>
          <a:solidFill>
            <a:srgbClr val="FE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9"/>
          <p:cNvSpPr>
            <a:spLocks noChangeShapeType="1"/>
          </p:cNvSpPr>
          <p:nvPr/>
        </p:nvSpPr>
        <p:spPr bwMode="auto">
          <a:xfrm flipH="1" flipV="1">
            <a:off x="5636390" y="4910439"/>
            <a:ext cx="632461" cy="26455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Line 9"/>
          <p:cNvSpPr>
            <a:spLocks noChangeShapeType="1"/>
          </p:cNvSpPr>
          <p:nvPr/>
        </p:nvSpPr>
        <p:spPr bwMode="auto">
          <a:xfrm>
            <a:off x="4742804" y="3479103"/>
            <a:ext cx="353071" cy="880172"/>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Line 9"/>
          <p:cNvSpPr>
            <a:spLocks noChangeShapeType="1"/>
          </p:cNvSpPr>
          <p:nvPr/>
        </p:nvSpPr>
        <p:spPr bwMode="auto">
          <a:xfrm flipH="1">
            <a:off x="6268850" y="3078994"/>
            <a:ext cx="100462" cy="84019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Line 9"/>
          <p:cNvSpPr>
            <a:spLocks noChangeShapeType="1"/>
          </p:cNvSpPr>
          <p:nvPr/>
        </p:nvSpPr>
        <p:spPr bwMode="auto">
          <a:xfrm>
            <a:off x="4411071" y="4514140"/>
            <a:ext cx="331734" cy="352666"/>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366467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Iron Age tower and wall in the </a:t>
            </a:r>
            <a:r>
              <a:rPr lang="en-US" dirty="0" err="1"/>
              <a:t>Ophel</a:t>
            </a:r>
            <a:r>
              <a:rPr lang="en-US" dirty="0"/>
              <a:t> area</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pic>
        <p:nvPicPr>
          <p:cNvPr id="8" name="Picture 7" descr="Ophel Walls Iron Age tower, tb0101121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4187219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hel Walls Iron Age tower, tb0101121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
        <p:nvSpPr>
          <p:cNvPr id="5" name="Freeform 4"/>
          <p:cNvSpPr/>
          <p:nvPr/>
        </p:nvSpPr>
        <p:spPr>
          <a:xfrm>
            <a:off x="2190750" y="1898650"/>
            <a:ext cx="4756150" cy="1714500"/>
          </a:xfrm>
          <a:custGeom>
            <a:avLst/>
            <a:gdLst>
              <a:gd name="connsiteX0" fmla="*/ 4756150 w 4756150"/>
              <a:gd name="connsiteY0" fmla="*/ 0 h 1714500"/>
              <a:gd name="connsiteX1" fmla="*/ 609600 w 4756150"/>
              <a:gd name="connsiteY1" fmla="*/ 0 h 1714500"/>
              <a:gd name="connsiteX2" fmla="*/ 628650 w 4756150"/>
              <a:gd name="connsiteY2" fmla="*/ 615950 h 1714500"/>
              <a:gd name="connsiteX3" fmla="*/ 488950 w 4756150"/>
              <a:gd name="connsiteY3" fmla="*/ 838200 h 1714500"/>
              <a:gd name="connsiteX4" fmla="*/ 317500 w 4756150"/>
              <a:gd name="connsiteY4" fmla="*/ 882650 h 1714500"/>
              <a:gd name="connsiteX5" fmla="*/ 323850 w 4756150"/>
              <a:gd name="connsiteY5" fmla="*/ 1009650 h 1714500"/>
              <a:gd name="connsiteX6" fmla="*/ 0 w 4756150"/>
              <a:gd name="connsiteY6" fmla="*/ 1009650 h 1714500"/>
              <a:gd name="connsiteX7" fmla="*/ 76200 w 4756150"/>
              <a:gd name="connsiteY7" fmla="*/ 1346200 h 1714500"/>
              <a:gd name="connsiteX8" fmla="*/ 793750 w 4756150"/>
              <a:gd name="connsiteY8" fmla="*/ 1352550 h 1714500"/>
              <a:gd name="connsiteX9" fmla="*/ 895350 w 4756150"/>
              <a:gd name="connsiteY9" fmla="*/ 1346200 h 1714500"/>
              <a:gd name="connsiteX10" fmla="*/ 1435100 w 4756150"/>
              <a:gd name="connsiteY10" fmla="*/ 1346200 h 1714500"/>
              <a:gd name="connsiteX11" fmla="*/ 1371600 w 4756150"/>
              <a:gd name="connsiteY11" fmla="*/ 1670050 h 1714500"/>
              <a:gd name="connsiteX12" fmla="*/ 2514600 w 4756150"/>
              <a:gd name="connsiteY12" fmla="*/ 1714500 h 1714500"/>
              <a:gd name="connsiteX13" fmla="*/ 2546350 w 4756150"/>
              <a:gd name="connsiteY13" fmla="*/ 1498600 h 1714500"/>
              <a:gd name="connsiteX14" fmla="*/ 2603500 w 4756150"/>
              <a:gd name="connsiteY14" fmla="*/ 1390650 h 1714500"/>
              <a:gd name="connsiteX15" fmla="*/ 3943350 w 4756150"/>
              <a:gd name="connsiteY15" fmla="*/ 1473200 h 1714500"/>
              <a:gd name="connsiteX16" fmla="*/ 4051300 w 4756150"/>
              <a:gd name="connsiteY16" fmla="*/ 1377950 h 1714500"/>
              <a:gd name="connsiteX17" fmla="*/ 4298950 w 4756150"/>
              <a:gd name="connsiteY17" fmla="*/ 1352550 h 1714500"/>
              <a:gd name="connsiteX18" fmla="*/ 4356100 w 4756150"/>
              <a:gd name="connsiteY18" fmla="*/ 1181100 h 1714500"/>
              <a:gd name="connsiteX19" fmla="*/ 4546600 w 4756150"/>
              <a:gd name="connsiteY19" fmla="*/ 1111250 h 1714500"/>
              <a:gd name="connsiteX20" fmla="*/ 4756150 w 4756150"/>
              <a:gd name="connsiteY20" fmla="*/ 0 h 1714500"/>
              <a:gd name="connsiteX0" fmla="*/ 4756150 w 4756150"/>
              <a:gd name="connsiteY0" fmla="*/ 0 h 1714500"/>
              <a:gd name="connsiteX1" fmla="*/ 609600 w 4756150"/>
              <a:gd name="connsiteY1" fmla="*/ 0 h 1714500"/>
              <a:gd name="connsiteX2" fmla="*/ 628650 w 4756150"/>
              <a:gd name="connsiteY2" fmla="*/ 615950 h 1714500"/>
              <a:gd name="connsiteX3" fmla="*/ 488950 w 4756150"/>
              <a:gd name="connsiteY3" fmla="*/ 838200 h 1714500"/>
              <a:gd name="connsiteX4" fmla="*/ 317500 w 4756150"/>
              <a:gd name="connsiteY4" fmla="*/ 882650 h 1714500"/>
              <a:gd name="connsiteX5" fmla="*/ 323850 w 4756150"/>
              <a:gd name="connsiteY5" fmla="*/ 1009650 h 1714500"/>
              <a:gd name="connsiteX6" fmla="*/ 0 w 4756150"/>
              <a:gd name="connsiteY6" fmla="*/ 1009650 h 1714500"/>
              <a:gd name="connsiteX7" fmla="*/ 76200 w 4756150"/>
              <a:gd name="connsiteY7" fmla="*/ 1346200 h 1714500"/>
              <a:gd name="connsiteX8" fmla="*/ 793750 w 4756150"/>
              <a:gd name="connsiteY8" fmla="*/ 1352550 h 1714500"/>
              <a:gd name="connsiteX9" fmla="*/ 895350 w 4756150"/>
              <a:gd name="connsiteY9" fmla="*/ 1346200 h 1714500"/>
              <a:gd name="connsiteX10" fmla="*/ 1358900 w 4756150"/>
              <a:gd name="connsiteY10" fmla="*/ 1393825 h 1714500"/>
              <a:gd name="connsiteX11" fmla="*/ 1371600 w 4756150"/>
              <a:gd name="connsiteY11" fmla="*/ 1670050 h 1714500"/>
              <a:gd name="connsiteX12" fmla="*/ 2514600 w 4756150"/>
              <a:gd name="connsiteY12" fmla="*/ 1714500 h 1714500"/>
              <a:gd name="connsiteX13" fmla="*/ 2546350 w 4756150"/>
              <a:gd name="connsiteY13" fmla="*/ 1498600 h 1714500"/>
              <a:gd name="connsiteX14" fmla="*/ 2603500 w 4756150"/>
              <a:gd name="connsiteY14" fmla="*/ 1390650 h 1714500"/>
              <a:gd name="connsiteX15" fmla="*/ 3943350 w 4756150"/>
              <a:gd name="connsiteY15" fmla="*/ 1473200 h 1714500"/>
              <a:gd name="connsiteX16" fmla="*/ 4051300 w 4756150"/>
              <a:gd name="connsiteY16" fmla="*/ 1377950 h 1714500"/>
              <a:gd name="connsiteX17" fmla="*/ 4298950 w 4756150"/>
              <a:gd name="connsiteY17" fmla="*/ 1352550 h 1714500"/>
              <a:gd name="connsiteX18" fmla="*/ 4356100 w 4756150"/>
              <a:gd name="connsiteY18" fmla="*/ 1181100 h 1714500"/>
              <a:gd name="connsiteX19" fmla="*/ 4546600 w 4756150"/>
              <a:gd name="connsiteY19" fmla="*/ 1111250 h 1714500"/>
              <a:gd name="connsiteX20" fmla="*/ 4756150 w 4756150"/>
              <a:gd name="connsiteY20" fmla="*/ 0 h 1714500"/>
              <a:gd name="connsiteX0" fmla="*/ 4756150 w 4756150"/>
              <a:gd name="connsiteY0" fmla="*/ 0 h 1714500"/>
              <a:gd name="connsiteX1" fmla="*/ 609600 w 4756150"/>
              <a:gd name="connsiteY1" fmla="*/ 0 h 1714500"/>
              <a:gd name="connsiteX2" fmla="*/ 628650 w 4756150"/>
              <a:gd name="connsiteY2" fmla="*/ 615950 h 1714500"/>
              <a:gd name="connsiteX3" fmla="*/ 488950 w 4756150"/>
              <a:gd name="connsiteY3" fmla="*/ 838200 h 1714500"/>
              <a:gd name="connsiteX4" fmla="*/ 317500 w 4756150"/>
              <a:gd name="connsiteY4" fmla="*/ 882650 h 1714500"/>
              <a:gd name="connsiteX5" fmla="*/ 323850 w 4756150"/>
              <a:gd name="connsiteY5" fmla="*/ 1009650 h 1714500"/>
              <a:gd name="connsiteX6" fmla="*/ 0 w 4756150"/>
              <a:gd name="connsiteY6" fmla="*/ 1009650 h 1714500"/>
              <a:gd name="connsiteX7" fmla="*/ 76200 w 4756150"/>
              <a:gd name="connsiteY7" fmla="*/ 1346200 h 1714500"/>
              <a:gd name="connsiteX8" fmla="*/ 793750 w 4756150"/>
              <a:gd name="connsiteY8" fmla="*/ 1352550 h 1714500"/>
              <a:gd name="connsiteX9" fmla="*/ 895350 w 4756150"/>
              <a:gd name="connsiteY9" fmla="*/ 1346200 h 1714500"/>
              <a:gd name="connsiteX10" fmla="*/ 1358900 w 4756150"/>
              <a:gd name="connsiteY10" fmla="*/ 1393825 h 1714500"/>
              <a:gd name="connsiteX11" fmla="*/ 1371600 w 4756150"/>
              <a:gd name="connsiteY11" fmla="*/ 1670050 h 1714500"/>
              <a:gd name="connsiteX12" fmla="*/ 2514600 w 4756150"/>
              <a:gd name="connsiteY12" fmla="*/ 1714500 h 1714500"/>
              <a:gd name="connsiteX13" fmla="*/ 2536825 w 4756150"/>
              <a:gd name="connsiteY13" fmla="*/ 1446213 h 1714500"/>
              <a:gd name="connsiteX14" fmla="*/ 2603500 w 4756150"/>
              <a:gd name="connsiteY14" fmla="*/ 1390650 h 1714500"/>
              <a:gd name="connsiteX15" fmla="*/ 3943350 w 4756150"/>
              <a:gd name="connsiteY15" fmla="*/ 1473200 h 1714500"/>
              <a:gd name="connsiteX16" fmla="*/ 4051300 w 4756150"/>
              <a:gd name="connsiteY16" fmla="*/ 1377950 h 1714500"/>
              <a:gd name="connsiteX17" fmla="*/ 4298950 w 4756150"/>
              <a:gd name="connsiteY17" fmla="*/ 1352550 h 1714500"/>
              <a:gd name="connsiteX18" fmla="*/ 4356100 w 4756150"/>
              <a:gd name="connsiteY18" fmla="*/ 1181100 h 1714500"/>
              <a:gd name="connsiteX19" fmla="*/ 4546600 w 4756150"/>
              <a:gd name="connsiteY19" fmla="*/ 1111250 h 1714500"/>
              <a:gd name="connsiteX20" fmla="*/ 4756150 w 4756150"/>
              <a:gd name="connsiteY20"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6150" h="1714500">
                <a:moveTo>
                  <a:pt x="4756150" y="0"/>
                </a:moveTo>
                <a:lnTo>
                  <a:pt x="609600" y="0"/>
                </a:lnTo>
                <a:lnTo>
                  <a:pt x="628650" y="615950"/>
                </a:lnTo>
                <a:lnTo>
                  <a:pt x="488950" y="838200"/>
                </a:lnTo>
                <a:lnTo>
                  <a:pt x="317500" y="882650"/>
                </a:lnTo>
                <a:lnTo>
                  <a:pt x="323850" y="1009650"/>
                </a:lnTo>
                <a:lnTo>
                  <a:pt x="0" y="1009650"/>
                </a:lnTo>
                <a:lnTo>
                  <a:pt x="76200" y="1346200"/>
                </a:lnTo>
                <a:lnTo>
                  <a:pt x="793750" y="1352550"/>
                </a:lnTo>
                <a:cubicBezTo>
                  <a:pt x="827617" y="1350433"/>
                  <a:pt x="801158" y="1339321"/>
                  <a:pt x="895350" y="1346200"/>
                </a:cubicBezTo>
                <a:cubicBezTo>
                  <a:pt x="989542" y="1353079"/>
                  <a:pt x="1204383" y="1377950"/>
                  <a:pt x="1358900" y="1393825"/>
                </a:cubicBezTo>
                <a:lnTo>
                  <a:pt x="1371600" y="1670050"/>
                </a:lnTo>
                <a:lnTo>
                  <a:pt x="2514600" y="1714500"/>
                </a:lnTo>
                <a:lnTo>
                  <a:pt x="2536825" y="1446213"/>
                </a:lnTo>
                <a:lnTo>
                  <a:pt x="2603500" y="1390650"/>
                </a:lnTo>
                <a:lnTo>
                  <a:pt x="3943350" y="1473200"/>
                </a:lnTo>
                <a:lnTo>
                  <a:pt x="4051300" y="1377950"/>
                </a:lnTo>
                <a:lnTo>
                  <a:pt x="4298950" y="1352550"/>
                </a:lnTo>
                <a:lnTo>
                  <a:pt x="4356100" y="1181100"/>
                </a:lnTo>
                <a:lnTo>
                  <a:pt x="4546600" y="1111250"/>
                </a:lnTo>
                <a:lnTo>
                  <a:pt x="4756150" y="0"/>
                </a:lnTo>
                <a:close/>
              </a:path>
            </a:pathLst>
          </a:custGeom>
          <a:solidFill>
            <a:srgbClr val="01B0F0">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758950" y="3238500"/>
            <a:ext cx="4324350" cy="2034382"/>
          </a:xfrm>
          <a:custGeom>
            <a:avLst/>
            <a:gdLst>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127000 h 2051050"/>
              <a:gd name="connsiteX40" fmla="*/ 4235450 w 4324350"/>
              <a:gd name="connsiteY40" fmla="*/ 95250 h 2051050"/>
              <a:gd name="connsiteX41" fmla="*/ 4292600 w 4324350"/>
              <a:gd name="connsiteY41" fmla="*/ 196850 h 2051050"/>
              <a:gd name="connsiteX42" fmla="*/ 4260850 w 4324350"/>
              <a:gd name="connsiteY42" fmla="*/ 196850 h 2051050"/>
              <a:gd name="connsiteX43" fmla="*/ 4260850 w 4324350"/>
              <a:gd name="connsiteY43" fmla="*/ 196850 h 2051050"/>
              <a:gd name="connsiteX44" fmla="*/ 4203700 w 4324350"/>
              <a:gd name="connsiteY44" fmla="*/ 177800 h 2051050"/>
              <a:gd name="connsiteX45" fmla="*/ 4216400 w 4324350"/>
              <a:gd name="connsiteY45" fmla="*/ 139700 h 2051050"/>
              <a:gd name="connsiteX46" fmla="*/ 4216400 w 4324350"/>
              <a:gd name="connsiteY46" fmla="*/ 139700 h 2051050"/>
              <a:gd name="connsiteX47" fmla="*/ 4203700 w 4324350"/>
              <a:gd name="connsiteY47" fmla="*/ 88900 h 2051050"/>
              <a:gd name="connsiteX48" fmla="*/ 4260850 w 4324350"/>
              <a:gd name="connsiteY48" fmla="*/ 133350 h 2051050"/>
              <a:gd name="connsiteX49" fmla="*/ 4324350 w 4324350"/>
              <a:gd name="connsiteY4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127000 h 2051050"/>
              <a:gd name="connsiteX40" fmla="*/ 4235450 w 4324350"/>
              <a:gd name="connsiteY40" fmla="*/ 95250 h 2051050"/>
              <a:gd name="connsiteX41" fmla="*/ 4292600 w 4324350"/>
              <a:gd name="connsiteY41" fmla="*/ 196850 h 2051050"/>
              <a:gd name="connsiteX42" fmla="*/ 4260850 w 4324350"/>
              <a:gd name="connsiteY42" fmla="*/ 196850 h 2051050"/>
              <a:gd name="connsiteX43" fmla="*/ 4203700 w 4324350"/>
              <a:gd name="connsiteY43" fmla="*/ 177800 h 2051050"/>
              <a:gd name="connsiteX44" fmla="*/ 4216400 w 4324350"/>
              <a:gd name="connsiteY44" fmla="*/ 139700 h 2051050"/>
              <a:gd name="connsiteX45" fmla="*/ 4216400 w 4324350"/>
              <a:gd name="connsiteY45" fmla="*/ 139700 h 2051050"/>
              <a:gd name="connsiteX46" fmla="*/ 4203700 w 4324350"/>
              <a:gd name="connsiteY46" fmla="*/ 88900 h 2051050"/>
              <a:gd name="connsiteX47" fmla="*/ 4260850 w 4324350"/>
              <a:gd name="connsiteY47" fmla="*/ 133350 h 2051050"/>
              <a:gd name="connsiteX48" fmla="*/ 4324350 w 4324350"/>
              <a:gd name="connsiteY48"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127000 h 2051050"/>
              <a:gd name="connsiteX40" fmla="*/ 4235450 w 4324350"/>
              <a:gd name="connsiteY40" fmla="*/ 95250 h 2051050"/>
              <a:gd name="connsiteX41" fmla="*/ 4292600 w 4324350"/>
              <a:gd name="connsiteY41" fmla="*/ 196850 h 2051050"/>
              <a:gd name="connsiteX42" fmla="*/ 4260850 w 4324350"/>
              <a:gd name="connsiteY42" fmla="*/ 196850 h 2051050"/>
              <a:gd name="connsiteX43" fmla="*/ 4216400 w 4324350"/>
              <a:gd name="connsiteY43" fmla="*/ 139700 h 2051050"/>
              <a:gd name="connsiteX44" fmla="*/ 4216400 w 4324350"/>
              <a:gd name="connsiteY44" fmla="*/ 139700 h 2051050"/>
              <a:gd name="connsiteX45" fmla="*/ 4203700 w 4324350"/>
              <a:gd name="connsiteY45" fmla="*/ 88900 h 2051050"/>
              <a:gd name="connsiteX46" fmla="*/ 4260850 w 4324350"/>
              <a:gd name="connsiteY46" fmla="*/ 133350 h 2051050"/>
              <a:gd name="connsiteX47" fmla="*/ 4324350 w 4324350"/>
              <a:gd name="connsiteY47"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127000 h 2051050"/>
              <a:gd name="connsiteX40" fmla="*/ 4235450 w 4324350"/>
              <a:gd name="connsiteY40" fmla="*/ 95250 h 2051050"/>
              <a:gd name="connsiteX41" fmla="*/ 4292600 w 4324350"/>
              <a:gd name="connsiteY41" fmla="*/ 196850 h 2051050"/>
              <a:gd name="connsiteX42" fmla="*/ 4260850 w 4324350"/>
              <a:gd name="connsiteY42" fmla="*/ 196850 h 2051050"/>
              <a:gd name="connsiteX43" fmla="*/ 4216400 w 4324350"/>
              <a:gd name="connsiteY43" fmla="*/ 139700 h 2051050"/>
              <a:gd name="connsiteX44" fmla="*/ 4203700 w 4324350"/>
              <a:gd name="connsiteY44" fmla="*/ 88900 h 2051050"/>
              <a:gd name="connsiteX45" fmla="*/ 4260850 w 4324350"/>
              <a:gd name="connsiteY45" fmla="*/ 133350 h 2051050"/>
              <a:gd name="connsiteX46" fmla="*/ 4324350 w 4324350"/>
              <a:gd name="connsiteY46"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127000 h 2051050"/>
              <a:gd name="connsiteX40" fmla="*/ 4235450 w 4324350"/>
              <a:gd name="connsiteY40" fmla="*/ 95250 h 2051050"/>
              <a:gd name="connsiteX41" fmla="*/ 4292600 w 4324350"/>
              <a:gd name="connsiteY41" fmla="*/ 196850 h 2051050"/>
              <a:gd name="connsiteX42" fmla="*/ 4260850 w 4324350"/>
              <a:gd name="connsiteY42" fmla="*/ 196850 h 2051050"/>
              <a:gd name="connsiteX43" fmla="*/ 4203700 w 4324350"/>
              <a:gd name="connsiteY43" fmla="*/ 88900 h 2051050"/>
              <a:gd name="connsiteX44" fmla="*/ 4260850 w 4324350"/>
              <a:gd name="connsiteY44" fmla="*/ 133350 h 2051050"/>
              <a:gd name="connsiteX45" fmla="*/ 4324350 w 4324350"/>
              <a:gd name="connsiteY45"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95250 h 2051050"/>
              <a:gd name="connsiteX40" fmla="*/ 4292600 w 4324350"/>
              <a:gd name="connsiteY40" fmla="*/ 196850 h 2051050"/>
              <a:gd name="connsiteX41" fmla="*/ 4260850 w 4324350"/>
              <a:gd name="connsiteY41" fmla="*/ 196850 h 2051050"/>
              <a:gd name="connsiteX42" fmla="*/ 4203700 w 4324350"/>
              <a:gd name="connsiteY42" fmla="*/ 88900 h 2051050"/>
              <a:gd name="connsiteX43" fmla="*/ 4260850 w 4324350"/>
              <a:gd name="connsiteY43" fmla="*/ 133350 h 2051050"/>
              <a:gd name="connsiteX44" fmla="*/ 4324350 w 4324350"/>
              <a:gd name="connsiteY44"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95250 h 2051050"/>
              <a:gd name="connsiteX40" fmla="*/ 4292600 w 4324350"/>
              <a:gd name="connsiteY40" fmla="*/ 196850 h 2051050"/>
              <a:gd name="connsiteX41" fmla="*/ 4260850 w 4324350"/>
              <a:gd name="connsiteY41" fmla="*/ 196850 h 2051050"/>
              <a:gd name="connsiteX42" fmla="*/ 4203700 w 4324350"/>
              <a:gd name="connsiteY42" fmla="*/ 88900 h 2051050"/>
              <a:gd name="connsiteX43" fmla="*/ 4324350 w 4324350"/>
              <a:gd name="connsiteY43"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92600 w 4324350"/>
              <a:gd name="connsiteY39" fmla="*/ 196850 h 2051050"/>
              <a:gd name="connsiteX40" fmla="*/ 4260850 w 4324350"/>
              <a:gd name="connsiteY40" fmla="*/ 196850 h 2051050"/>
              <a:gd name="connsiteX41" fmla="*/ 4203700 w 4324350"/>
              <a:gd name="connsiteY41" fmla="*/ 88900 h 2051050"/>
              <a:gd name="connsiteX42" fmla="*/ 4324350 w 4324350"/>
              <a:gd name="connsiteY42"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92600 w 4324350"/>
              <a:gd name="connsiteY39" fmla="*/ 196850 h 2051050"/>
              <a:gd name="connsiteX40" fmla="*/ 4260850 w 4324350"/>
              <a:gd name="connsiteY40" fmla="*/ 19685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92600 w 4324350"/>
              <a:gd name="connsiteY39" fmla="*/ 196850 h 2051050"/>
              <a:gd name="connsiteX40" fmla="*/ 4324350 w 4324350"/>
              <a:gd name="connsiteY40"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324350 w 4324350"/>
              <a:gd name="connsiteY3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324350 w 4324350"/>
              <a:gd name="connsiteY3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14462 w 4324350"/>
              <a:gd name="connsiteY18" fmla="*/ 1385887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324350 w 4324350"/>
              <a:gd name="connsiteY3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183481 h 2051050"/>
              <a:gd name="connsiteX17" fmla="*/ 1435100 w 4324350"/>
              <a:gd name="connsiteY17" fmla="*/ 1270000 h 2051050"/>
              <a:gd name="connsiteX18" fmla="*/ 1414462 w 4324350"/>
              <a:gd name="connsiteY18" fmla="*/ 1385887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324350 w 4324350"/>
              <a:gd name="connsiteY3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39032 w 4324350"/>
              <a:gd name="connsiteY15" fmla="*/ 1163637 h 2051050"/>
              <a:gd name="connsiteX16" fmla="*/ 1365250 w 4324350"/>
              <a:gd name="connsiteY16" fmla="*/ 1183481 h 2051050"/>
              <a:gd name="connsiteX17" fmla="*/ 1435100 w 4324350"/>
              <a:gd name="connsiteY17" fmla="*/ 1270000 h 2051050"/>
              <a:gd name="connsiteX18" fmla="*/ 1414462 w 4324350"/>
              <a:gd name="connsiteY18" fmla="*/ 1385887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324350 w 4324350"/>
              <a:gd name="connsiteY3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072356 w 4324350"/>
              <a:gd name="connsiteY15" fmla="*/ 1123950 h 2051050"/>
              <a:gd name="connsiteX16" fmla="*/ 1139032 w 4324350"/>
              <a:gd name="connsiteY16" fmla="*/ 1163637 h 2051050"/>
              <a:gd name="connsiteX17" fmla="*/ 1365250 w 4324350"/>
              <a:gd name="connsiteY17" fmla="*/ 1183481 h 2051050"/>
              <a:gd name="connsiteX18" fmla="*/ 1435100 w 4324350"/>
              <a:gd name="connsiteY18" fmla="*/ 1270000 h 2051050"/>
              <a:gd name="connsiteX19" fmla="*/ 1414462 w 4324350"/>
              <a:gd name="connsiteY19" fmla="*/ 1385887 h 2051050"/>
              <a:gd name="connsiteX20" fmla="*/ 1492250 w 4324350"/>
              <a:gd name="connsiteY20" fmla="*/ 1371600 h 2051050"/>
              <a:gd name="connsiteX21" fmla="*/ 1651000 w 4324350"/>
              <a:gd name="connsiteY21" fmla="*/ 1498600 h 2051050"/>
              <a:gd name="connsiteX22" fmla="*/ 1619250 w 4324350"/>
              <a:gd name="connsiteY22" fmla="*/ 1593850 h 2051050"/>
              <a:gd name="connsiteX23" fmla="*/ 1720850 w 4324350"/>
              <a:gd name="connsiteY23" fmla="*/ 1638300 h 2051050"/>
              <a:gd name="connsiteX24" fmla="*/ 1866900 w 4324350"/>
              <a:gd name="connsiteY24" fmla="*/ 1568450 h 2051050"/>
              <a:gd name="connsiteX25" fmla="*/ 1974850 w 4324350"/>
              <a:gd name="connsiteY25" fmla="*/ 1714500 h 2051050"/>
              <a:gd name="connsiteX26" fmla="*/ 2171700 w 4324350"/>
              <a:gd name="connsiteY26" fmla="*/ 1720850 h 2051050"/>
              <a:gd name="connsiteX27" fmla="*/ 2222500 w 4324350"/>
              <a:gd name="connsiteY27" fmla="*/ 1771650 h 2051050"/>
              <a:gd name="connsiteX28" fmla="*/ 2317750 w 4324350"/>
              <a:gd name="connsiteY28" fmla="*/ 1739900 h 2051050"/>
              <a:gd name="connsiteX29" fmla="*/ 2368550 w 4324350"/>
              <a:gd name="connsiteY29" fmla="*/ 1771650 h 2051050"/>
              <a:gd name="connsiteX30" fmla="*/ 2463800 w 4324350"/>
              <a:gd name="connsiteY30" fmla="*/ 1809750 h 2051050"/>
              <a:gd name="connsiteX31" fmla="*/ 2501900 w 4324350"/>
              <a:gd name="connsiteY31" fmla="*/ 1784350 h 2051050"/>
              <a:gd name="connsiteX32" fmla="*/ 2616200 w 4324350"/>
              <a:gd name="connsiteY32" fmla="*/ 1841500 h 2051050"/>
              <a:gd name="connsiteX33" fmla="*/ 2768600 w 4324350"/>
              <a:gd name="connsiteY33" fmla="*/ 1816100 h 2051050"/>
              <a:gd name="connsiteX34" fmla="*/ 2832100 w 4324350"/>
              <a:gd name="connsiteY34" fmla="*/ 1962150 h 2051050"/>
              <a:gd name="connsiteX35" fmla="*/ 2921000 w 4324350"/>
              <a:gd name="connsiteY35" fmla="*/ 2051050 h 2051050"/>
              <a:gd name="connsiteX36" fmla="*/ 4083050 w 4324350"/>
              <a:gd name="connsiteY36" fmla="*/ 1974850 h 2051050"/>
              <a:gd name="connsiteX37" fmla="*/ 4191000 w 4324350"/>
              <a:gd name="connsiteY37" fmla="*/ 1333500 h 2051050"/>
              <a:gd name="connsiteX38" fmla="*/ 4324350 w 4324350"/>
              <a:gd name="connsiteY38" fmla="*/ 565150 h 2051050"/>
              <a:gd name="connsiteX39" fmla="*/ 4318000 w 4324350"/>
              <a:gd name="connsiteY39" fmla="*/ 241300 h 2051050"/>
              <a:gd name="connsiteX40" fmla="*/ 4324350 w 4324350"/>
              <a:gd name="connsiteY40"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720850 w 4324350"/>
              <a:gd name="connsiteY24" fmla="*/ 1638300 h 2051050"/>
              <a:gd name="connsiteX25" fmla="*/ 1866900 w 4324350"/>
              <a:gd name="connsiteY25" fmla="*/ 1568450 h 2051050"/>
              <a:gd name="connsiteX26" fmla="*/ 1974850 w 4324350"/>
              <a:gd name="connsiteY26" fmla="*/ 1714500 h 2051050"/>
              <a:gd name="connsiteX27" fmla="*/ 2171700 w 4324350"/>
              <a:gd name="connsiteY27" fmla="*/ 1720850 h 2051050"/>
              <a:gd name="connsiteX28" fmla="*/ 2222500 w 4324350"/>
              <a:gd name="connsiteY28" fmla="*/ 1771650 h 2051050"/>
              <a:gd name="connsiteX29" fmla="*/ 2317750 w 4324350"/>
              <a:gd name="connsiteY29" fmla="*/ 1739900 h 2051050"/>
              <a:gd name="connsiteX30" fmla="*/ 2368550 w 4324350"/>
              <a:gd name="connsiteY30" fmla="*/ 1771650 h 2051050"/>
              <a:gd name="connsiteX31" fmla="*/ 2463800 w 4324350"/>
              <a:gd name="connsiteY31" fmla="*/ 1809750 h 2051050"/>
              <a:gd name="connsiteX32" fmla="*/ 2501900 w 4324350"/>
              <a:gd name="connsiteY32" fmla="*/ 1784350 h 2051050"/>
              <a:gd name="connsiteX33" fmla="*/ 2616200 w 4324350"/>
              <a:gd name="connsiteY33" fmla="*/ 1841500 h 2051050"/>
              <a:gd name="connsiteX34" fmla="*/ 2768600 w 4324350"/>
              <a:gd name="connsiteY34" fmla="*/ 1816100 h 2051050"/>
              <a:gd name="connsiteX35" fmla="*/ 2832100 w 4324350"/>
              <a:gd name="connsiteY35" fmla="*/ 1962150 h 2051050"/>
              <a:gd name="connsiteX36" fmla="*/ 2921000 w 4324350"/>
              <a:gd name="connsiteY36" fmla="*/ 2051050 h 2051050"/>
              <a:gd name="connsiteX37" fmla="*/ 4083050 w 4324350"/>
              <a:gd name="connsiteY37" fmla="*/ 1974850 h 2051050"/>
              <a:gd name="connsiteX38" fmla="*/ 4191000 w 4324350"/>
              <a:gd name="connsiteY38" fmla="*/ 1333500 h 2051050"/>
              <a:gd name="connsiteX39" fmla="*/ 4324350 w 4324350"/>
              <a:gd name="connsiteY39" fmla="*/ 565150 h 2051050"/>
              <a:gd name="connsiteX40" fmla="*/ 4318000 w 4324350"/>
              <a:gd name="connsiteY40" fmla="*/ 24130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720850 w 4324350"/>
              <a:gd name="connsiteY24" fmla="*/ 1638300 h 2051050"/>
              <a:gd name="connsiteX25" fmla="*/ 1866900 w 4324350"/>
              <a:gd name="connsiteY25" fmla="*/ 1568450 h 2051050"/>
              <a:gd name="connsiteX26" fmla="*/ 1974850 w 4324350"/>
              <a:gd name="connsiteY26" fmla="*/ 1714500 h 2051050"/>
              <a:gd name="connsiteX27" fmla="*/ 2171700 w 4324350"/>
              <a:gd name="connsiteY27" fmla="*/ 1720850 h 2051050"/>
              <a:gd name="connsiteX28" fmla="*/ 2222500 w 4324350"/>
              <a:gd name="connsiteY28" fmla="*/ 1771650 h 2051050"/>
              <a:gd name="connsiteX29" fmla="*/ 2317750 w 4324350"/>
              <a:gd name="connsiteY29" fmla="*/ 1739900 h 2051050"/>
              <a:gd name="connsiteX30" fmla="*/ 2368550 w 4324350"/>
              <a:gd name="connsiteY30" fmla="*/ 1771650 h 2051050"/>
              <a:gd name="connsiteX31" fmla="*/ 2463800 w 4324350"/>
              <a:gd name="connsiteY31" fmla="*/ 1809750 h 2051050"/>
              <a:gd name="connsiteX32" fmla="*/ 2501900 w 4324350"/>
              <a:gd name="connsiteY32" fmla="*/ 1784350 h 2051050"/>
              <a:gd name="connsiteX33" fmla="*/ 2616200 w 4324350"/>
              <a:gd name="connsiteY33" fmla="*/ 1841500 h 2051050"/>
              <a:gd name="connsiteX34" fmla="*/ 2768600 w 4324350"/>
              <a:gd name="connsiteY34" fmla="*/ 1816100 h 2051050"/>
              <a:gd name="connsiteX35" fmla="*/ 2832100 w 4324350"/>
              <a:gd name="connsiteY35" fmla="*/ 1962150 h 2051050"/>
              <a:gd name="connsiteX36" fmla="*/ 2921000 w 4324350"/>
              <a:gd name="connsiteY36" fmla="*/ 2051050 h 2051050"/>
              <a:gd name="connsiteX37" fmla="*/ 4083050 w 4324350"/>
              <a:gd name="connsiteY37" fmla="*/ 1974850 h 2051050"/>
              <a:gd name="connsiteX38" fmla="*/ 4191000 w 4324350"/>
              <a:gd name="connsiteY38" fmla="*/ 1333500 h 2051050"/>
              <a:gd name="connsiteX39" fmla="*/ 4324350 w 4324350"/>
              <a:gd name="connsiteY39" fmla="*/ 565150 h 2051050"/>
              <a:gd name="connsiteX40" fmla="*/ 4318000 w 4324350"/>
              <a:gd name="connsiteY40" fmla="*/ 24130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720850 w 4324350"/>
              <a:gd name="connsiteY24" fmla="*/ 1638300 h 2051050"/>
              <a:gd name="connsiteX25" fmla="*/ 1866900 w 4324350"/>
              <a:gd name="connsiteY25" fmla="*/ 1568450 h 2051050"/>
              <a:gd name="connsiteX26" fmla="*/ 1974850 w 4324350"/>
              <a:gd name="connsiteY26" fmla="*/ 1714500 h 2051050"/>
              <a:gd name="connsiteX27" fmla="*/ 2171700 w 4324350"/>
              <a:gd name="connsiteY27" fmla="*/ 1720850 h 2051050"/>
              <a:gd name="connsiteX28" fmla="*/ 2222500 w 4324350"/>
              <a:gd name="connsiteY28" fmla="*/ 1771650 h 2051050"/>
              <a:gd name="connsiteX29" fmla="*/ 2317750 w 4324350"/>
              <a:gd name="connsiteY29" fmla="*/ 1739900 h 2051050"/>
              <a:gd name="connsiteX30" fmla="*/ 2368550 w 4324350"/>
              <a:gd name="connsiteY30" fmla="*/ 1771650 h 2051050"/>
              <a:gd name="connsiteX31" fmla="*/ 2463800 w 4324350"/>
              <a:gd name="connsiteY31" fmla="*/ 1809750 h 2051050"/>
              <a:gd name="connsiteX32" fmla="*/ 2501900 w 4324350"/>
              <a:gd name="connsiteY32" fmla="*/ 1784350 h 2051050"/>
              <a:gd name="connsiteX33" fmla="*/ 2616200 w 4324350"/>
              <a:gd name="connsiteY33" fmla="*/ 1841500 h 2051050"/>
              <a:gd name="connsiteX34" fmla="*/ 2768600 w 4324350"/>
              <a:gd name="connsiteY34" fmla="*/ 1816100 h 2051050"/>
              <a:gd name="connsiteX35" fmla="*/ 2832100 w 4324350"/>
              <a:gd name="connsiteY35" fmla="*/ 1962150 h 2051050"/>
              <a:gd name="connsiteX36" fmla="*/ 2921000 w 4324350"/>
              <a:gd name="connsiteY36" fmla="*/ 2051050 h 2051050"/>
              <a:gd name="connsiteX37" fmla="*/ 4083050 w 4324350"/>
              <a:gd name="connsiteY37" fmla="*/ 1974850 h 2051050"/>
              <a:gd name="connsiteX38" fmla="*/ 4191000 w 4324350"/>
              <a:gd name="connsiteY38" fmla="*/ 1333500 h 2051050"/>
              <a:gd name="connsiteX39" fmla="*/ 4324350 w 4324350"/>
              <a:gd name="connsiteY39" fmla="*/ 565150 h 2051050"/>
              <a:gd name="connsiteX40" fmla="*/ 4318000 w 4324350"/>
              <a:gd name="connsiteY40" fmla="*/ 24130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22238 w 4324350"/>
              <a:gd name="connsiteY10" fmla="*/ 1012825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720850 w 4324350"/>
              <a:gd name="connsiteY24" fmla="*/ 1638300 h 2051050"/>
              <a:gd name="connsiteX25" fmla="*/ 1866900 w 4324350"/>
              <a:gd name="connsiteY25" fmla="*/ 1568450 h 2051050"/>
              <a:gd name="connsiteX26" fmla="*/ 1974850 w 4324350"/>
              <a:gd name="connsiteY26" fmla="*/ 1714500 h 2051050"/>
              <a:gd name="connsiteX27" fmla="*/ 2171700 w 4324350"/>
              <a:gd name="connsiteY27" fmla="*/ 1720850 h 2051050"/>
              <a:gd name="connsiteX28" fmla="*/ 2222500 w 4324350"/>
              <a:gd name="connsiteY28" fmla="*/ 1771650 h 2051050"/>
              <a:gd name="connsiteX29" fmla="*/ 2317750 w 4324350"/>
              <a:gd name="connsiteY29" fmla="*/ 1739900 h 2051050"/>
              <a:gd name="connsiteX30" fmla="*/ 2368550 w 4324350"/>
              <a:gd name="connsiteY30" fmla="*/ 1771650 h 2051050"/>
              <a:gd name="connsiteX31" fmla="*/ 2463800 w 4324350"/>
              <a:gd name="connsiteY31" fmla="*/ 1809750 h 2051050"/>
              <a:gd name="connsiteX32" fmla="*/ 2501900 w 4324350"/>
              <a:gd name="connsiteY32" fmla="*/ 1784350 h 2051050"/>
              <a:gd name="connsiteX33" fmla="*/ 2616200 w 4324350"/>
              <a:gd name="connsiteY33" fmla="*/ 1841500 h 2051050"/>
              <a:gd name="connsiteX34" fmla="*/ 2768600 w 4324350"/>
              <a:gd name="connsiteY34" fmla="*/ 1816100 h 2051050"/>
              <a:gd name="connsiteX35" fmla="*/ 2832100 w 4324350"/>
              <a:gd name="connsiteY35" fmla="*/ 1962150 h 2051050"/>
              <a:gd name="connsiteX36" fmla="*/ 2921000 w 4324350"/>
              <a:gd name="connsiteY36" fmla="*/ 2051050 h 2051050"/>
              <a:gd name="connsiteX37" fmla="*/ 4083050 w 4324350"/>
              <a:gd name="connsiteY37" fmla="*/ 1974850 h 2051050"/>
              <a:gd name="connsiteX38" fmla="*/ 4191000 w 4324350"/>
              <a:gd name="connsiteY38" fmla="*/ 1333500 h 2051050"/>
              <a:gd name="connsiteX39" fmla="*/ 4324350 w 4324350"/>
              <a:gd name="connsiteY39" fmla="*/ 565150 h 2051050"/>
              <a:gd name="connsiteX40" fmla="*/ 4318000 w 4324350"/>
              <a:gd name="connsiteY40" fmla="*/ 24130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22238 w 4324350"/>
              <a:gd name="connsiteY10" fmla="*/ 1012825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720850 w 4324350"/>
              <a:gd name="connsiteY24" fmla="*/ 1638300 h 2051050"/>
              <a:gd name="connsiteX25" fmla="*/ 1866900 w 4324350"/>
              <a:gd name="connsiteY25" fmla="*/ 1568450 h 2051050"/>
              <a:gd name="connsiteX26" fmla="*/ 1974850 w 4324350"/>
              <a:gd name="connsiteY26" fmla="*/ 1714500 h 2051050"/>
              <a:gd name="connsiteX27" fmla="*/ 2171700 w 4324350"/>
              <a:gd name="connsiteY27" fmla="*/ 1720850 h 2051050"/>
              <a:gd name="connsiteX28" fmla="*/ 2222500 w 4324350"/>
              <a:gd name="connsiteY28" fmla="*/ 1771650 h 2051050"/>
              <a:gd name="connsiteX29" fmla="*/ 2317750 w 4324350"/>
              <a:gd name="connsiteY29" fmla="*/ 1739900 h 2051050"/>
              <a:gd name="connsiteX30" fmla="*/ 2368550 w 4324350"/>
              <a:gd name="connsiteY30" fmla="*/ 1771650 h 2051050"/>
              <a:gd name="connsiteX31" fmla="*/ 2463800 w 4324350"/>
              <a:gd name="connsiteY31" fmla="*/ 1809750 h 2051050"/>
              <a:gd name="connsiteX32" fmla="*/ 2501900 w 4324350"/>
              <a:gd name="connsiteY32" fmla="*/ 1784350 h 2051050"/>
              <a:gd name="connsiteX33" fmla="*/ 2616200 w 4324350"/>
              <a:gd name="connsiteY33" fmla="*/ 1841500 h 2051050"/>
              <a:gd name="connsiteX34" fmla="*/ 2768600 w 4324350"/>
              <a:gd name="connsiteY34" fmla="*/ 1816100 h 2051050"/>
              <a:gd name="connsiteX35" fmla="*/ 2832100 w 4324350"/>
              <a:gd name="connsiteY35" fmla="*/ 1962150 h 2051050"/>
              <a:gd name="connsiteX36" fmla="*/ 2921000 w 4324350"/>
              <a:gd name="connsiteY36" fmla="*/ 2051050 h 2051050"/>
              <a:gd name="connsiteX37" fmla="*/ 4083050 w 4324350"/>
              <a:gd name="connsiteY37" fmla="*/ 1974850 h 2051050"/>
              <a:gd name="connsiteX38" fmla="*/ 4191000 w 4324350"/>
              <a:gd name="connsiteY38" fmla="*/ 1333500 h 2051050"/>
              <a:gd name="connsiteX39" fmla="*/ 4324350 w 4324350"/>
              <a:gd name="connsiteY39" fmla="*/ 565150 h 2051050"/>
              <a:gd name="connsiteX40" fmla="*/ 4318000 w 4324350"/>
              <a:gd name="connsiteY40" fmla="*/ 24130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22238 w 4324350"/>
              <a:gd name="connsiteY10" fmla="*/ 1012825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674813 w 4324350"/>
              <a:gd name="connsiteY24" fmla="*/ 1602581 h 2051050"/>
              <a:gd name="connsiteX25" fmla="*/ 1720850 w 4324350"/>
              <a:gd name="connsiteY25" fmla="*/ 1638300 h 2051050"/>
              <a:gd name="connsiteX26" fmla="*/ 1866900 w 4324350"/>
              <a:gd name="connsiteY26" fmla="*/ 1568450 h 2051050"/>
              <a:gd name="connsiteX27" fmla="*/ 1974850 w 4324350"/>
              <a:gd name="connsiteY27" fmla="*/ 1714500 h 2051050"/>
              <a:gd name="connsiteX28" fmla="*/ 2171700 w 4324350"/>
              <a:gd name="connsiteY28" fmla="*/ 1720850 h 2051050"/>
              <a:gd name="connsiteX29" fmla="*/ 2222500 w 4324350"/>
              <a:gd name="connsiteY29" fmla="*/ 1771650 h 2051050"/>
              <a:gd name="connsiteX30" fmla="*/ 2317750 w 4324350"/>
              <a:gd name="connsiteY30" fmla="*/ 1739900 h 2051050"/>
              <a:gd name="connsiteX31" fmla="*/ 2368550 w 4324350"/>
              <a:gd name="connsiteY31" fmla="*/ 1771650 h 2051050"/>
              <a:gd name="connsiteX32" fmla="*/ 2463800 w 4324350"/>
              <a:gd name="connsiteY32" fmla="*/ 1809750 h 2051050"/>
              <a:gd name="connsiteX33" fmla="*/ 2501900 w 4324350"/>
              <a:gd name="connsiteY33" fmla="*/ 1784350 h 2051050"/>
              <a:gd name="connsiteX34" fmla="*/ 2616200 w 4324350"/>
              <a:gd name="connsiteY34" fmla="*/ 1841500 h 2051050"/>
              <a:gd name="connsiteX35" fmla="*/ 2768600 w 4324350"/>
              <a:gd name="connsiteY35" fmla="*/ 1816100 h 2051050"/>
              <a:gd name="connsiteX36" fmla="*/ 2832100 w 4324350"/>
              <a:gd name="connsiteY36" fmla="*/ 1962150 h 2051050"/>
              <a:gd name="connsiteX37" fmla="*/ 2921000 w 4324350"/>
              <a:gd name="connsiteY37" fmla="*/ 2051050 h 2051050"/>
              <a:gd name="connsiteX38" fmla="*/ 4083050 w 4324350"/>
              <a:gd name="connsiteY38" fmla="*/ 1974850 h 2051050"/>
              <a:gd name="connsiteX39" fmla="*/ 4191000 w 4324350"/>
              <a:gd name="connsiteY39" fmla="*/ 1333500 h 2051050"/>
              <a:gd name="connsiteX40" fmla="*/ 4324350 w 4324350"/>
              <a:gd name="connsiteY40" fmla="*/ 565150 h 2051050"/>
              <a:gd name="connsiteX41" fmla="*/ 4318000 w 4324350"/>
              <a:gd name="connsiteY41" fmla="*/ 241300 h 2051050"/>
              <a:gd name="connsiteX42" fmla="*/ 4324350 w 4324350"/>
              <a:gd name="connsiteY42"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22238 w 4324350"/>
              <a:gd name="connsiteY10" fmla="*/ 1012825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674813 w 4324350"/>
              <a:gd name="connsiteY24" fmla="*/ 1602581 h 2051050"/>
              <a:gd name="connsiteX25" fmla="*/ 1720850 w 4324350"/>
              <a:gd name="connsiteY25" fmla="*/ 1638300 h 2051050"/>
              <a:gd name="connsiteX26" fmla="*/ 1866900 w 4324350"/>
              <a:gd name="connsiteY26" fmla="*/ 1568450 h 2051050"/>
              <a:gd name="connsiteX27" fmla="*/ 1917700 w 4324350"/>
              <a:gd name="connsiteY27" fmla="*/ 1597819 h 2051050"/>
              <a:gd name="connsiteX28" fmla="*/ 1974850 w 4324350"/>
              <a:gd name="connsiteY28" fmla="*/ 1714500 h 2051050"/>
              <a:gd name="connsiteX29" fmla="*/ 2171700 w 4324350"/>
              <a:gd name="connsiteY29" fmla="*/ 1720850 h 2051050"/>
              <a:gd name="connsiteX30" fmla="*/ 2222500 w 4324350"/>
              <a:gd name="connsiteY30" fmla="*/ 1771650 h 2051050"/>
              <a:gd name="connsiteX31" fmla="*/ 2317750 w 4324350"/>
              <a:gd name="connsiteY31" fmla="*/ 1739900 h 2051050"/>
              <a:gd name="connsiteX32" fmla="*/ 2368550 w 4324350"/>
              <a:gd name="connsiteY32" fmla="*/ 1771650 h 2051050"/>
              <a:gd name="connsiteX33" fmla="*/ 2463800 w 4324350"/>
              <a:gd name="connsiteY33" fmla="*/ 1809750 h 2051050"/>
              <a:gd name="connsiteX34" fmla="*/ 2501900 w 4324350"/>
              <a:gd name="connsiteY34" fmla="*/ 1784350 h 2051050"/>
              <a:gd name="connsiteX35" fmla="*/ 2616200 w 4324350"/>
              <a:gd name="connsiteY35" fmla="*/ 1841500 h 2051050"/>
              <a:gd name="connsiteX36" fmla="*/ 2768600 w 4324350"/>
              <a:gd name="connsiteY36" fmla="*/ 1816100 h 2051050"/>
              <a:gd name="connsiteX37" fmla="*/ 2832100 w 4324350"/>
              <a:gd name="connsiteY37" fmla="*/ 1962150 h 2051050"/>
              <a:gd name="connsiteX38" fmla="*/ 2921000 w 4324350"/>
              <a:gd name="connsiteY38" fmla="*/ 2051050 h 2051050"/>
              <a:gd name="connsiteX39" fmla="*/ 4083050 w 4324350"/>
              <a:gd name="connsiteY39" fmla="*/ 1974850 h 2051050"/>
              <a:gd name="connsiteX40" fmla="*/ 4191000 w 4324350"/>
              <a:gd name="connsiteY40" fmla="*/ 1333500 h 2051050"/>
              <a:gd name="connsiteX41" fmla="*/ 4324350 w 4324350"/>
              <a:gd name="connsiteY41" fmla="*/ 565150 h 2051050"/>
              <a:gd name="connsiteX42" fmla="*/ 4318000 w 4324350"/>
              <a:gd name="connsiteY42" fmla="*/ 241300 h 2051050"/>
              <a:gd name="connsiteX43" fmla="*/ 4324350 w 4324350"/>
              <a:gd name="connsiteY43"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22238 w 4324350"/>
              <a:gd name="connsiteY10" fmla="*/ 1012825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674813 w 4324350"/>
              <a:gd name="connsiteY24" fmla="*/ 1602581 h 2051050"/>
              <a:gd name="connsiteX25" fmla="*/ 1720850 w 4324350"/>
              <a:gd name="connsiteY25" fmla="*/ 1638300 h 2051050"/>
              <a:gd name="connsiteX26" fmla="*/ 1866900 w 4324350"/>
              <a:gd name="connsiteY26" fmla="*/ 1568450 h 2051050"/>
              <a:gd name="connsiteX27" fmla="*/ 1917700 w 4324350"/>
              <a:gd name="connsiteY27" fmla="*/ 1597819 h 2051050"/>
              <a:gd name="connsiteX28" fmla="*/ 1974850 w 4324350"/>
              <a:gd name="connsiteY28" fmla="*/ 1714500 h 2051050"/>
              <a:gd name="connsiteX29" fmla="*/ 2171700 w 4324350"/>
              <a:gd name="connsiteY29" fmla="*/ 1720850 h 2051050"/>
              <a:gd name="connsiteX30" fmla="*/ 2222500 w 4324350"/>
              <a:gd name="connsiteY30" fmla="*/ 1771650 h 2051050"/>
              <a:gd name="connsiteX31" fmla="*/ 2317750 w 4324350"/>
              <a:gd name="connsiteY31" fmla="*/ 1739900 h 2051050"/>
              <a:gd name="connsiteX32" fmla="*/ 2368550 w 4324350"/>
              <a:gd name="connsiteY32" fmla="*/ 1771650 h 2051050"/>
              <a:gd name="connsiteX33" fmla="*/ 2463800 w 4324350"/>
              <a:gd name="connsiteY33" fmla="*/ 1809750 h 2051050"/>
              <a:gd name="connsiteX34" fmla="*/ 2501900 w 4324350"/>
              <a:gd name="connsiteY34" fmla="*/ 1784350 h 2051050"/>
              <a:gd name="connsiteX35" fmla="*/ 2616200 w 4324350"/>
              <a:gd name="connsiteY35" fmla="*/ 1841500 h 2051050"/>
              <a:gd name="connsiteX36" fmla="*/ 2768600 w 4324350"/>
              <a:gd name="connsiteY36" fmla="*/ 1816100 h 2051050"/>
              <a:gd name="connsiteX37" fmla="*/ 2796381 w 4324350"/>
              <a:gd name="connsiteY37" fmla="*/ 1835944 h 2051050"/>
              <a:gd name="connsiteX38" fmla="*/ 2832100 w 4324350"/>
              <a:gd name="connsiteY38" fmla="*/ 1962150 h 2051050"/>
              <a:gd name="connsiteX39" fmla="*/ 2921000 w 4324350"/>
              <a:gd name="connsiteY39" fmla="*/ 2051050 h 2051050"/>
              <a:gd name="connsiteX40" fmla="*/ 4083050 w 4324350"/>
              <a:gd name="connsiteY40" fmla="*/ 1974850 h 2051050"/>
              <a:gd name="connsiteX41" fmla="*/ 4191000 w 4324350"/>
              <a:gd name="connsiteY41" fmla="*/ 1333500 h 2051050"/>
              <a:gd name="connsiteX42" fmla="*/ 4324350 w 4324350"/>
              <a:gd name="connsiteY42" fmla="*/ 565150 h 2051050"/>
              <a:gd name="connsiteX43" fmla="*/ 4318000 w 4324350"/>
              <a:gd name="connsiteY43" fmla="*/ 241300 h 2051050"/>
              <a:gd name="connsiteX44" fmla="*/ 4324350 w 4324350"/>
              <a:gd name="connsiteY44" fmla="*/ 133350 h 2051050"/>
              <a:gd name="connsiteX0" fmla="*/ 4324350 w 4324350"/>
              <a:gd name="connsiteY0" fmla="*/ 133350 h 2053432"/>
              <a:gd name="connsiteX1" fmla="*/ 3022600 w 4324350"/>
              <a:gd name="connsiteY1" fmla="*/ 38100 h 2053432"/>
              <a:gd name="connsiteX2" fmla="*/ 2965450 w 4324350"/>
              <a:gd name="connsiteY2" fmla="*/ 152400 h 2053432"/>
              <a:gd name="connsiteX3" fmla="*/ 2965450 w 4324350"/>
              <a:gd name="connsiteY3" fmla="*/ 387350 h 2053432"/>
              <a:gd name="connsiteX4" fmla="*/ 1797050 w 4324350"/>
              <a:gd name="connsiteY4" fmla="*/ 336550 h 2053432"/>
              <a:gd name="connsiteX5" fmla="*/ 1784350 w 4324350"/>
              <a:gd name="connsiteY5" fmla="*/ 63500 h 2053432"/>
              <a:gd name="connsiteX6" fmla="*/ 1168400 w 4324350"/>
              <a:gd name="connsiteY6" fmla="*/ 6350 h 2053432"/>
              <a:gd name="connsiteX7" fmla="*/ 425450 w 4324350"/>
              <a:gd name="connsiteY7" fmla="*/ 0 h 2053432"/>
              <a:gd name="connsiteX8" fmla="*/ 419100 w 4324350"/>
              <a:gd name="connsiteY8" fmla="*/ 285750 h 2053432"/>
              <a:gd name="connsiteX9" fmla="*/ 0 w 4324350"/>
              <a:gd name="connsiteY9" fmla="*/ 285750 h 2053432"/>
              <a:gd name="connsiteX10" fmla="*/ 122238 w 4324350"/>
              <a:gd name="connsiteY10" fmla="*/ 1012825 h 2053432"/>
              <a:gd name="connsiteX11" fmla="*/ 406400 w 4324350"/>
              <a:gd name="connsiteY11" fmla="*/ 1193800 h 2053432"/>
              <a:gd name="connsiteX12" fmla="*/ 571500 w 4324350"/>
              <a:gd name="connsiteY12" fmla="*/ 1300956 h 2053432"/>
              <a:gd name="connsiteX13" fmla="*/ 774700 w 4324350"/>
              <a:gd name="connsiteY13" fmla="*/ 1308100 h 2053432"/>
              <a:gd name="connsiteX14" fmla="*/ 843756 w 4324350"/>
              <a:gd name="connsiteY14" fmla="*/ 1219200 h 2053432"/>
              <a:gd name="connsiteX15" fmla="*/ 984250 w 4324350"/>
              <a:gd name="connsiteY15" fmla="*/ 1104900 h 2053432"/>
              <a:gd name="connsiteX16" fmla="*/ 1072356 w 4324350"/>
              <a:gd name="connsiteY16" fmla="*/ 1123950 h 2053432"/>
              <a:gd name="connsiteX17" fmla="*/ 1139032 w 4324350"/>
              <a:gd name="connsiteY17" fmla="*/ 1163637 h 2053432"/>
              <a:gd name="connsiteX18" fmla="*/ 1365250 w 4324350"/>
              <a:gd name="connsiteY18" fmla="*/ 1183481 h 2053432"/>
              <a:gd name="connsiteX19" fmla="*/ 1435100 w 4324350"/>
              <a:gd name="connsiteY19" fmla="*/ 1270000 h 2053432"/>
              <a:gd name="connsiteX20" fmla="*/ 1414462 w 4324350"/>
              <a:gd name="connsiteY20" fmla="*/ 1385887 h 2053432"/>
              <a:gd name="connsiteX21" fmla="*/ 1492250 w 4324350"/>
              <a:gd name="connsiteY21" fmla="*/ 1371600 h 2053432"/>
              <a:gd name="connsiteX22" fmla="*/ 1651000 w 4324350"/>
              <a:gd name="connsiteY22" fmla="*/ 1498600 h 2053432"/>
              <a:gd name="connsiteX23" fmla="*/ 1619250 w 4324350"/>
              <a:gd name="connsiteY23" fmla="*/ 1593850 h 2053432"/>
              <a:gd name="connsiteX24" fmla="*/ 1674813 w 4324350"/>
              <a:gd name="connsiteY24" fmla="*/ 1602581 h 2053432"/>
              <a:gd name="connsiteX25" fmla="*/ 1720850 w 4324350"/>
              <a:gd name="connsiteY25" fmla="*/ 1638300 h 2053432"/>
              <a:gd name="connsiteX26" fmla="*/ 1866900 w 4324350"/>
              <a:gd name="connsiteY26" fmla="*/ 1568450 h 2053432"/>
              <a:gd name="connsiteX27" fmla="*/ 1917700 w 4324350"/>
              <a:gd name="connsiteY27" fmla="*/ 1597819 h 2053432"/>
              <a:gd name="connsiteX28" fmla="*/ 1974850 w 4324350"/>
              <a:gd name="connsiteY28" fmla="*/ 1714500 h 2053432"/>
              <a:gd name="connsiteX29" fmla="*/ 2171700 w 4324350"/>
              <a:gd name="connsiteY29" fmla="*/ 1720850 h 2053432"/>
              <a:gd name="connsiteX30" fmla="*/ 2222500 w 4324350"/>
              <a:gd name="connsiteY30" fmla="*/ 1771650 h 2053432"/>
              <a:gd name="connsiteX31" fmla="*/ 2317750 w 4324350"/>
              <a:gd name="connsiteY31" fmla="*/ 1739900 h 2053432"/>
              <a:gd name="connsiteX32" fmla="*/ 2368550 w 4324350"/>
              <a:gd name="connsiteY32" fmla="*/ 1771650 h 2053432"/>
              <a:gd name="connsiteX33" fmla="*/ 2463800 w 4324350"/>
              <a:gd name="connsiteY33" fmla="*/ 1809750 h 2053432"/>
              <a:gd name="connsiteX34" fmla="*/ 2501900 w 4324350"/>
              <a:gd name="connsiteY34" fmla="*/ 1784350 h 2053432"/>
              <a:gd name="connsiteX35" fmla="*/ 2616200 w 4324350"/>
              <a:gd name="connsiteY35" fmla="*/ 1841500 h 2053432"/>
              <a:gd name="connsiteX36" fmla="*/ 2768600 w 4324350"/>
              <a:gd name="connsiteY36" fmla="*/ 1816100 h 2053432"/>
              <a:gd name="connsiteX37" fmla="*/ 2796381 w 4324350"/>
              <a:gd name="connsiteY37" fmla="*/ 1835944 h 2053432"/>
              <a:gd name="connsiteX38" fmla="*/ 2832100 w 4324350"/>
              <a:gd name="connsiteY38" fmla="*/ 1962150 h 2053432"/>
              <a:gd name="connsiteX39" fmla="*/ 2897188 w 4324350"/>
              <a:gd name="connsiteY39" fmla="*/ 2053432 h 2053432"/>
              <a:gd name="connsiteX40" fmla="*/ 4083050 w 4324350"/>
              <a:gd name="connsiteY40" fmla="*/ 1974850 h 2053432"/>
              <a:gd name="connsiteX41" fmla="*/ 4191000 w 4324350"/>
              <a:gd name="connsiteY41" fmla="*/ 1333500 h 2053432"/>
              <a:gd name="connsiteX42" fmla="*/ 4324350 w 4324350"/>
              <a:gd name="connsiteY42" fmla="*/ 565150 h 2053432"/>
              <a:gd name="connsiteX43" fmla="*/ 4318000 w 4324350"/>
              <a:gd name="connsiteY43" fmla="*/ 241300 h 2053432"/>
              <a:gd name="connsiteX44" fmla="*/ 4324350 w 4324350"/>
              <a:gd name="connsiteY44" fmla="*/ 133350 h 2053432"/>
              <a:gd name="connsiteX0" fmla="*/ 4324350 w 4324350"/>
              <a:gd name="connsiteY0" fmla="*/ 133350 h 2053432"/>
              <a:gd name="connsiteX1" fmla="*/ 3022600 w 4324350"/>
              <a:gd name="connsiteY1" fmla="*/ 38100 h 2053432"/>
              <a:gd name="connsiteX2" fmla="*/ 2965450 w 4324350"/>
              <a:gd name="connsiteY2" fmla="*/ 152400 h 2053432"/>
              <a:gd name="connsiteX3" fmla="*/ 2965450 w 4324350"/>
              <a:gd name="connsiteY3" fmla="*/ 387350 h 2053432"/>
              <a:gd name="connsiteX4" fmla="*/ 1797050 w 4324350"/>
              <a:gd name="connsiteY4" fmla="*/ 336550 h 2053432"/>
              <a:gd name="connsiteX5" fmla="*/ 1784350 w 4324350"/>
              <a:gd name="connsiteY5" fmla="*/ 63500 h 2053432"/>
              <a:gd name="connsiteX6" fmla="*/ 1168400 w 4324350"/>
              <a:gd name="connsiteY6" fmla="*/ 6350 h 2053432"/>
              <a:gd name="connsiteX7" fmla="*/ 425450 w 4324350"/>
              <a:gd name="connsiteY7" fmla="*/ 0 h 2053432"/>
              <a:gd name="connsiteX8" fmla="*/ 419100 w 4324350"/>
              <a:gd name="connsiteY8" fmla="*/ 285750 h 2053432"/>
              <a:gd name="connsiteX9" fmla="*/ 0 w 4324350"/>
              <a:gd name="connsiteY9" fmla="*/ 285750 h 2053432"/>
              <a:gd name="connsiteX10" fmla="*/ 122238 w 4324350"/>
              <a:gd name="connsiteY10" fmla="*/ 1012825 h 2053432"/>
              <a:gd name="connsiteX11" fmla="*/ 406400 w 4324350"/>
              <a:gd name="connsiteY11" fmla="*/ 1193800 h 2053432"/>
              <a:gd name="connsiteX12" fmla="*/ 571500 w 4324350"/>
              <a:gd name="connsiteY12" fmla="*/ 1300956 h 2053432"/>
              <a:gd name="connsiteX13" fmla="*/ 774700 w 4324350"/>
              <a:gd name="connsiteY13" fmla="*/ 1308100 h 2053432"/>
              <a:gd name="connsiteX14" fmla="*/ 843756 w 4324350"/>
              <a:gd name="connsiteY14" fmla="*/ 1219200 h 2053432"/>
              <a:gd name="connsiteX15" fmla="*/ 984250 w 4324350"/>
              <a:gd name="connsiteY15" fmla="*/ 1104900 h 2053432"/>
              <a:gd name="connsiteX16" fmla="*/ 1072356 w 4324350"/>
              <a:gd name="connsiteY16" fmla="*/ 1123950 h 2053432"/>
              <a:gd name="connsiteX17" fmla="*/ 1139032 w 4324350"/>
              <a:gd name="connsiteY17" fmla="*/ 1163637 h 2053432"/>
              <a:gd name="connsiteX18" fmla="*/ 1365250 w 4324350"/>
              <a:gd name="connsiteY18" fmla="*/ 1183481 h 2053432"/>
              <a:gd name="connsiteX19" fmla="*/ 1435100 w 4324350"/>
              <a:gd name="connsiteY19" fmla="*/ 1270000 h 2053432"/>
              <a:gd name="connsiteX20" fmla="*/ 1414462 w 4324350"/>
              <a:gd name="connsiteY20" fmla="*/ 1385887 h 2053432"/>
              <a:gd name="connsiteX21" fmla="*/ 1492250 w 4324350"/>
              <a:gd name="connsiteY21" fmla="*/ 1371600 h 2053432"/>
              <a:gd name="connsiteX22" fmla="*/ 1651000 w 4324350"/>
              <a:gd name="connsiteY22" fmla="*/ 1498600 h 2053432"/>
              <a:gd name="connsiteX23" fmla="*/ 1619250 w 4324350"/>
              <a:gd name="connsiteY23" fmla="*/ 1593850 h 2053432"/>
              <a:gd name="connsiteX24" fmla="*/ 1674813 w 4324350"/>
              <a:gd name="connsiteY24" fmla="*/ 1602581 h 2053432"/>
              <a:gd name="connsiteX25" fmla="*/ 1720850 w 4324350"/>
              <a:gd name="connsiteY25" fmla="*/ 1638300 h 2053432"/>
              <a:gd name="connsiteX26" fmla="*/ 1866900 w 4324350"/>
              <a:gd name="connsiteY26" fmla="*/ 1568450 h 2053432"/>
              <a:gd name="connsiteX27" fmla="*/ 1917700 w 4324350"/>
              <a:gd name="connsiteY27" fmla="*/ 1597819 h 2053432"/>
              <a:gd name="connsiteX28" fmla="*/ 1974850 w 4324350"/>
              <a:gd name="connsiteY28" fmla="*/ 1714500 h 2053432"/>
              <a:gd name="connsiteX29" fmla="*/ 2171700 w 4324350"/>
              <a:gd name="connsiteY29" fmla="*/ 1720850 h 2053432"/>
              <a:gd name="connsiteX30" fmla="*/ 2222500 w 4324350"/>
              <a:gd name="connsiteY30" fmla="*/ 1771650 h 2053432"/>
              <a:gd name="connsiteX31" fmla="*/ 2317750 w 4324350"/>
              <a:gd name="connsiteY31" fmla="*/ 1739900 h 2053432"/>
              <a:gd name="connsiteX32" fmla="*/ 2368550 w 4324350"/>
              <a:gd name="connsiteY32" fmla="*/ 1771650 h 2053432"/>
              <a:gd name="connsiteX33" fmla="*/ 2463800 w 4324350"/>
              <a:gd name="connsiteY33" fmla="*/ 1809750 h 2053432"/>
              <a:gd name="connsiteX34" fmla="*/ 2501900 w 4324350"/>
              <a:gd name="connsiteY34" fmla="*/ 1784350 h 2053432"/>
              <a:gd name="connsiteX35" fmla="*/ 2616200 w 4324350"/>
              <a:gd name="connsiteY35" fmla="*/ 1841500 h 2053432"/>
              <a:gd name="connsiteX36" fmla="*/ 2768600 w 4324350"/>
              <a:gd name="connsiteY36" fmla="*/ 1816100 h 2053432"/>
              <a:gd name="connsiteX37" fmla="*/ 2796381 w 4324350"/>
              <a:gd name="connsiteY37" fmla="*/ 1835944 h 2053432"/>
              <a:gd name="connsiteX38" fmla="*/ 2832100 w 4324350"/>
              <a:gd name="connsiteY38" fmla="*/ 1962150 h 2053432"/>
              <a:gd name="connsiteX39" fmla="*/ 2897188 w 4324350"/>
              <a:gd name="connsiteY39" fmla="*/ 2053432 h 2053432"/>
              <a:gd name="connsiteX40" fmla="*/ 4071144 w 4324350"/>
              <a:gd name="connsiteY40" fmla="*/ 2010569 h 2053432"/>
              <a:gd name="connsiteX41" fmla="*/ 4191000 w 4324350"/>
              <a:gd name="connsiteY41" fmla="*/ 1333500 h 2053432"/>
              <a:gd name="connsiteX42" fmla="*/ 4324350 w 4324350"/>
              <a:gd name="connsiteY42" fmla="*/ 565150 h 2053432"/>
              <a:gd name="connsiteX43" fmla="*/ 4318000 w 4324350"/>
              <a:gd name="connsiteY43" fmla="*/ 241300 h 2053432"/>
              <a:gd name="connsiteX44" fmla="*/ 4324350 w 4324350"/>
              <a:gd name="connsiteY44" fmla="*/ 133350 h 2053432"/>
              <a:gd name="connsiteX0" fmla="*/ 4324350 w 4324350"/>
              <a:gd name="connsiteY0" fmla="*/ 133350 h 2053432"/>
              <a:gd name="connsiteX1" fmla="*/ 3022600 w 4324350"/>
              <a:gd name="connsiteY1" fmla="*/ 38100 h 2053432"/>
              <a:gd name="connsiteX2" fmla="*/ 2965450 w 4324350"/>
              <a:gd name="connsiteY2" fmla="*/ 152400 h 2053432"/>
              <a:gd name="connsiteX3" fmla="*/ 2965450 w 4324350"/>
              <a:gd name="connsiteY3" fmla="*/ 387350 h 2053432"/>
              <a:gd name="connsiteX4" fmla="*/ 1797050 w 4324350"/>
              <a:gd name="connsiteY4" fmla="*/ 336550 h 2053432"/>
              <a:gd name="connsiteX5" fmla="*/ 1784350 w 4324350"/>
              <a:gd name="connsiteY5" fmla="*/ 63500 h 2053432"/>
              <a:gd name="connsiteX6" fmla="*/ 1168400 w 4324350"/>
              <a:gd name="connsiteY6" fmla="*/ 6350 h 2053432"/>
              <a:gd name="connsiteX7" fmla="*/ 425450 w 4324350"/>
              <a:gd name="connsiteY7" fmla="*/ 0 h 2053432"/>
              <a:gd name="connsiteX8" fmla="*/ 419100 w 4324350"/>
              <a:gd name="connsiteY8" fmla="*/ 285750 h 2053432"/>
              <a:gd name="connsiteX9" fmla="*/ 0 w 4324350"/>
              <a:gd name="connsiteY9" fmla="*/ 285750 h 2053432"/>
              <a:gd name="connsiteX10" fmla="*/ 122238 w 4324350"/>
              <a:gd name="connsiteY10" fmla="*/ 1012825 h 2053432"/>
              <a:gd name="connsiteX11" fmla="*/ 406400 w 4324350"/>
              <a:gd name="connsiteY11" fmla="*/ 1193800 h 2053432"/>
              <a:gd name="connsiteX12" fmla="*/ 571500 w 4324350"/>
              <a:gd name="connsiteY12" fmla="*/ 1300956 h 2053432"/>
              <a:gd name="connsiteX13" fmla="*/ 774700 w 4324350"/>
              <a:gd name="connsiteY13" fmla="*/ 1308100 h 2053432"/>
              <a:gd name="connsiteX14" fmla="*/ 843756 w 4324350"/>
              <a:gd name="connsiteY14" fmla="*/ 1219200 h 2053432"/>
              <a:gd name="connsiteX15" fmla="*/ 984250 w 4324350"/>
              <a:gd name="connsiteY15" fmla="*/ 1104900 h 2053432"/>
              <a:gd name="connsiteX16" fmla="*/ 1072356 w 4324350"/>
              <a:gd name="connsiteY16" fmla="*/ 1123950 h 2053432"/>
              <a:gd name="connsiteX17" fmla="*/ 1139032 w 4324350"/>
              <a:gd name="connsiteY17" fmla="*/ 1163637 h 2053432"/>
              <a:gd name="connsiteX18" fmla="*/ 1365250 w 4324350"/>
              <a:gd name="connsiteY18" fmla="*/ 1183481 h 2053432"/>
              <a:gd name="connsiteX19" fmla="*/ 1435100 w 4324350"/>
              <a:gd name="connsiteY19" fmla="*/ 1270000 h 2053432"/>
              <a:gd name="connsiteX20" fmla="*/ 1414462 w 4324350"/>
              <a:gd name="connsiteY20" fmla="*/ 1385887 h 2053432"/>
              <a:gd name="connsiteX21" fmla="*/ 1492250 w 4324350"/>
              <a:gd name="connsiteY21" fmla="*/ 1371600 h 2053432"/>
              <a:gd name="connsiteX22" fmla="*/ 1651000 w 4324350"/>
              <a:gd name="connsiteY22" fmla="*/ 1498600 h 2053432"/>
              <a:gd name="connsiteX23" fmla="*/ 1619250 w 4324350"/>
              <a:gd name="connsiteY23" fmla="*/ 1593850 h 2053432"/>
              <a:gd name="connsiteX24" fmla="*/ 1674813 w 4324350"/>
              <a:gd name="connsiteY24" fmla="*/ 1602581 h 2053432"/>
              <a:gd name="connsiteX25" fmla="*/ 1720850 w 4324350"/>
              <a:gd name="connsiteY25" fmla="*/ 1638300 h 2053432"/>
              <a:gd name="connsiteX26" fmla="*/ 1866900 w 4324350"/>
              <a:gd name="connsiteY26" fmla="*/ 1568450 h 2053432"/>
              <a:gd name="connsiteX27" fmla="*/ 1917700 w 4324350"/>
              <a:gd name="connsiteY27" fmla="*/ 1597819 h 2053432"/>
              <a:gd name="connsiteX28" fmla="*/ 1974850 w 4324350"/>
              <a:gd name="connsiteY28" fmla="*/ 1714500 h 2053432"/>
              <a:gd name="connsiteX29" fmla="*/ 2171700 w 4324350"/>
              <a:gd name="connsiteY29" fmla="*/ 1720850 h 2053432"/>
              <a:gd name="connsiteX30" fmla="*/ 2201069 w 4324350"/>
              <a:gd name="connsiteY30" fmla="*/ 1757362 h 2053432"/>
              <a:gd name="connsiteX31" fmla="*/ 2317750 w 4324350"/>
              <a:gd name="connsiteY31" fmla="*/ 1739900 h 2053432"/>
              <a:gd name="connsiteX32" fmla="*/ 2368550 w 4324350"/>
              <a:gd name="connsiteY32" fmla="*/ 1771650 h 2053432"/>
              <a:gd name="connsiteX33" fmla="*/ 2463800 w 4324350"/>
              <a:gd name="connsiteY33" fmla="*/ 1809750 h 2053432"/>
              <a:gd name="connsiteX34" fmla="*/ 2501900 w 4324350"/>
              <a:gd name="connsiteY34" fmla="*/ 1784350 h 2053432"/>
              <a:gd name="connsiteX35" fmla="*/ 2616200 w 4324350"/>
              <a:gd name="connsiteY35" fmla="*/ 1841500 h 2053432"/>
              <a:gd name="connsiteX36" fmla="*/ 2768600 w 4324350"/>
              <a:gd name="connsiteY36" fmla="*/ 1816100 h 2053432"/>
              <a:gd name="connsiteX37" fmla="*/ 2796381 w 4324350"/>
              <a:gd name="connsiteY37" fmla="*/ 1835944 h 2053432"/>
              <a:gd name="connsiteX38" fmla="*/ 2832100 w 4324350"/>
              <a:gd name="connsiteY38" fmla="*/ 1962150 h 2053432"/>
              <a:gd name="connsiteX39" fmla="*/ 2897188 w 4324350"/>
              <a:gd name="connsiteY39" fmla="*/ 2053432 h 2053432"/>
              <a:gd name="connsiteX40" fmla="*/ 4071144 w 4324350"/>
              <a:gd name="connsiteY40" fmla="*/ 2010569 h 2053432"/>
              <a:gd name="connsiteX41" fmla="*/ 4191000 w 4324350"/>
              <a:gd name="connsiteY41" fmla="*/ 1333500 h 2053432"/>
              <a:gd name="connsiteX42" fmla="*/ 4324350 w 4324350"/>
              <a:gd name="connsiteY42" fmla="*/ 565150 h 2053432"/>
              <a:gd name="connsiteX43" fmla="*/ 4318000 w 4324350"/>
              <a:gd name="connsiteY43" fmla="*/ 241300 h 2053432"/>
              <a:gd name="connsiteX44" fmla="*/ 4324350 w 4324350"/>
              <a:gd name="connsiteY44" fmla="*/ 133350 h 2053432"/>
              <a:gd name="connsiteX0" fmla="*/ 4324350 w 4324350"/>
              <a:gd name="connsiteY0" fmla="*/ 133350 h 2053432"/>
              <a:gd name="connsiteX1" fmla="*/ 3022600 w 4324350"/>
              <a:gd name="connsiteY1" fmla="*/ 38100 h 2053432"/>
              <a:gd name="connsiteX2" fmla="*/ 2965450 w 4324350"/>
              <a:gd name="connsiteY2" fmla="*/ 152400 h 2053432"/>
              <a:gd name="connsiteX3" fmla="*/ 2965450 w 4324350"/>
              <a:gd name="connsiteY3" fmla="*/ 387350 h 2053432"/>
              <a:gd name="connsiteX4" fmla="*/ 1797050 w 4324350"/>
              <a:gd name="connsiteY4" fmla="*/ 336550 h 2053432"/>
              <a:gd name="connsiteX5" fmla="*/ 1784350 w 4324350"/>
              <a:gd name="connsiteY5" fmla="*/ 63500 h 2053432"/>
              <a:gd name="connsiteX6" fmla="*/ 1168400 w 4324350"/>
              <a:gd name="connsiteY6" fmla="*/ 6350 h 2053432"/>
              <a:gd name="connsiteX7" fmla="*/ 425450 w 4324350"/>
              <a:gd name="connsiteY7" fmla="*/ 0 h 2053432"/>
              <a:gd name="connsiteX8" fmla="*/ 419100 w 4324350"/>
              <a:gd name="connsiteY8" fmla="*/ 285750 h 2053432"/>
              <a:gd name="connsiteX9" fmla="*/ 0 w 4324350"/>
              <a:gd name="connsiteY9" fmla="*/ 285750 h 2053432"/>
              <a:gd name="connsiteX10" fmla="*/ 122238 w 4324350"/>
              <a:gd name="connsiteY10" fmla="*/ 1012825 h 2053432"/>
              <a:gd name="connsiteX11" fmla="*/ 406400 w 4324350"/>
              <a:gd name="connsiteY11" fmla="*/ 1193800 h 2053432"/>
              <a:gd name="connsiteX12" fmla="*/ 571500 w 4324350"/>
              <a:gd name="connsiteY12" fmla="*/ 1300956 h 2053432"/>
              <a:gd name="connsiteX13" fmla="*/ 774700 w 4324350"/>
              <a:gd name="connsiteY13" fmla="*/ 1308100 h 2053432"/>
              <a:gd name="connsiteX14" fmla="*/ 843756 w 4324350"/>
              <a:gd name="connsiteY14" fmla="*/ 1219200 h 2053432"/>
              <a:gd name="connsiteX15" fmla="*/ 984250 w 4324350"/>
              <a:gd name="connsiteY15" fmla="*/ 1104900 h 2053432"/>
              <a:gd name="connsiteX16" fmla="*/ 1072356 w 4324350"/>
              <a:gd name="connsiteY16" fmla="*/ 1123950 h 2053432"/>
              <a:gd name="connsiteX17" fmla="*/ 1139032 w 4324350"/>
              <a:gd name="connsiteY17" fmla="*/ 1163637 h 2053432"/>
              <a:gd name="connsiteX18" fmla="*/ 1365250 w 4324350"/>
              <a:gd name="connsiteY18" fmla="*/ 1183481 h 2053432"/>
              <a:gd name="connsiteX19" fmla="*/ 1435100 w 4324350"/>
              <a:gd name="connsiteY19" fmla="*/ 1270000 h 2053432"/>
              <a:gd name="connsiteX20" fmla="*/ 1414462 w 4324350"/>
              <a:gd name="connsiteY20" fmla="*/ 1385887 h 2053432"/>
              <a:gd name="connsiteX21" fmla="*/ 1492250 w 4324350"/>
              <a:gd name="connsiteY21" fmla="*/ 1371600 h 2053432"/>
              <a:gd name="connsiteX22" fmla="*/ 1651000 w 4324350"/>
              <a:gd name="connsiteY22" fmla="*/ 1498600 h 2053432"/>
              <a:gd name="connsiteX23" fmla="*/ 1619250 w 4324350"/>
              <a:gd name="connsiteY23" fmla="*/ 1593850 h 2053432"/>
              <a:gd name="connsiteX24" fmla="*/ 1674813 w 4324350"/>
              <a:gd name="connsiteY24" fmla="*/ 1602581 h 2053432"/>
              <a:gd name="connsiteX25" fmla="*/ 1720850 w 4324350"/>
              <a:gd name="connsiteY25" fmla="*/ 1638300 h 2053432"/>
              <a:gd name="connsiteX26" fmla="*/ 1866900 w 4324350"/>
              <a:gd name="connsiteY26" fmla="*/ 1568450 h 2053432"/>
              <a:gd name="connsiteX27" fmla="*/ 1917700 w 4324350"/>
              <a:gd name="connsiteY27" fmla="*/ 1597819 h 2053432"/>
              <a:gd name="connsiteX28" fmla="*/ 1974850 w 4324350"/>
              <a:gd name="connsiteY28" fmla="*/ 1714500 h 2053432"/>
              <a:gd name="connsiteX29" fmla="*/ 2171700 w 4324350"/>
              <a:gd name="connsiteY29" fmla="*/ 1720850 h 2053432"/>
              <a:gd name="connsiteX30" fmla="*/ 2201069 w 4324350"/>
              <a:gd name="connsiteY30" fmla="*/ 1757362 h 2053432"/>
              <a:gd name="connsiteX31" fmla="*/ 2248694 w 4324350"/>
              <a:gd name="connsiteY31" fmla="*/ 1731169 h 2053432"/>
              <a:gd name="connsiteX32" fmla="*/ 2317750 w 4324350"/>
              <a:gd name="connsiteY32" fmla="*/ 1739900 h 2053432"/>
              <a:gd name="connsiteX33" fmla="*/ 2368550 w 4324350"/>
              <a:gd name="connsiteY33" fmla="*/ 1771650 h 2053432"/>
              <a:gd name="connsiteX34" fmla="*/ 2463800 w 4324350"/>
              <a:gd name="connsiteY34" fmla="*/ 1809750 h 2053432"/>
              <a:gd name="connsiteX35" fmla="*/ 2501900 w 4324350"/>
              <a:gd name="connsiteY35" fmla="*/ 1784350 h 2053432"/>
              <a:gd name="connsiteX36" fmla="*/ 2616200 w 4324350"/>
              <a:gd name="connsiteY36" fmla="*/ 1841500 h 2053432"/>
              <a:gd name="connsiteX37" fmla="*/ 2768600 w 4324350"/>
              <a:gd name="connsiteY37" fmla="*/ 1816100 h 2053432"/>
              <a:gd name="connsiteX38" fmla="*/ 2796381 w 4324350"/>
              <a:gd name="connsiteY38" fmla="*/ 1835944 h 2053432"/>
              <a:gd name="connsiteX39" fmla="*/ 2832100 w 4324350"/>
              <a:gd name="connsiteY39" fmla="*/ 1962150 h 2053432"/>
              <a:gd name="connsiteX40" fmla="*/ 2897188 w 4324350"/>
              <a:gd name="connsiteY40" fmla="*/ 2053432 h 2053432"/>
              <a:gd name="connsiteX41" fmla="*/ 4071144 w 4324350"/>
              <a:gd name="connsiteY41" fmla="*/ 2010569 h 2053432"/>
              <a:gd name="connsiteX42" fmla="*/ 4191000 w 4324350"/>
              <a:gd name="connsiteY42" fmla="*/ 1333500 h 2053432"/>
              <a:gd name="connsiteX43" fmla="*/ 4324350 w 4324350"/>
              <a:gd name="connsiteY43" fmla="*/ 565150 h 2053432"/>
              <a:gd name="connsiteX44" fmla="*/ 4318000 w 4324350"/>
              <a:gd name="connsiteY44" fmla="*/ 241300 h 2053432"/>
              <a:gd name="connsiteX45" fmla="*/ 4324350 w 4324350"/>
              <a:gd name="connsiteY45" fmla="*/ 133350 h 2053432"/>
              <a:gd name="connsiteX0" fmla="*/ 4324350 w 4324350"/>
              <a:gd name="connsiteY0" fmla="*/ 133350 h 2053432"/>
              <a:gd name="connsiteX1" fmla="*/ 3022600 w 4324350"/>
              <a:gd name="connsiteY1" fmla="*/ 38100 h 2053432"/>
              <a:gd name="connsiteX2" fmla="*/ 2965450 w 4324350"/>
              <a:gd name="connsiteY2" fmla="*/ 152400 h 2053432"/>
              <a:gd name="connsiteX3" fmla="*/ 2965450 w 4324350"/>
              <a:gd name="connsiteY3" fmla="*/ 387350 h 2053432"/>
              <a:gd name="connsiteX4" fmla="*/ 1797050 w 4324350"/>
              <a:gd name="connsiteY4" fmla="*/ 336550 h 2053432"/>
              <a:gd name="connsiteX5" fmla="*/ 1784350 w 4324350"/>
              <a:gd name="connsiteY5" fmla="*/ 63500 h 2053432"/>
              <a:gd name="connsiteX6" fmla="*/ 1168400 w 4324350"/>
              <a:gd name="connsiteY6" fmla="*/ 6350 h 2053432"/>
              <a:gd name="connsiteX7" fmla="*/ 425450 w 4324350"/>
              <a:gd name="connsiteY7" fmla="*/ 0 h 2053432"/>
              <a:gd name="connsiteX8" fmla="*/ 419100 w 4324350"/>
              <a:gd name="connsiteY8" fmla="*/ 285750 h 2053432"/>
              <a:gd name="connsiteX9" fmla="*/ 0 w 4324350"/>
              <a:gd name="connsiteY9" fmla="*/ 285750 h 2053432"/>
              <a:gd name="connsiteX10" fmla="*/ 122238 w 4324350"/>
              <a:gd name="connsiteY10" fmla="*/ 1012825 h 2053432"/>
              <a:gd name="connsiteX11" fmla="*/ 406400 w 4324350"/>
              <a:gd name="connsiteY11" fmla="*/ 1193800 h 2053432"/>
              <a:gd name="connsiteX12" fmla="*/ 571500 w 4324350"/>
              <a:gd name="connsiteY12" fmla="*/ 1300956 h 2053432"/>
              <a:gd name="connsiteX13" fmla="*/ 774700 w 4324350"/>
              <a:gd name="connsiteY13" fmla="*/ 1308100 h 2053432"/>
              <a:gd name="connsiteX14" fmla="*/ 843756 w 4324350"/>
              <a:gd name="connsiteY14" fmla="*/ 1219200 h 2053432"/>
              <a:gd name="connsiteX15" fmla="*/ 984250 w 4324350"/>
              <a:gd name="connsiteY15" fmla="*/ 1104900 h 2053432"/>
              <a:gd name="connsiteX16" fmla="*/ 1072356 w 4324350"/>
              <a:gd name="connsiteY16" fmla="*/ 1123950 h 2053432"/>
              <a:gd name="connsiteX17" fmla="*/ 1139032 w 4324350"/>
              <a:gd name="connsiteY17" fmla="*/ 1163637 h 2053432"/>
              <a:gd name="connsiteX18" fmla="*/ 1365250 w 4324350"/>
              <a:gd name="connsiteY18" fmla="*/ 1183481 h 2053432"/>
              <a:gd name="connsiteX19" fmla="*/ 1435100 w 4324350"/>
              <a:gd name="connsiteY19" fmla="*/ 1270000 h 2053432"/>
              <a:gd name="connsiteX20" fmla="*/ 1414462 w 4324350"/>
              <a:gd name="connsiteY20" fmla="*/ 1385887 h 2053432"/>
              <a:gd name="connsiteX21" fmla="*/ 1492250 w 4324350"/>
              <a:gd name="connsiteY21" fmla="*/ 1371600 h 2053432"/>
              <a:gd name="connsiteX22" fmla="*/ 1651000 w 4324350"/>
              <a:gd name="connsiteY22" fmla="*/ 1498600 h 2053432"/>
              <a:gd name="connsiteX23" fmla="*/ 1619250 w 4324350"/>
              <a:gd name="connsiteY23" fmla="*/ 1593850 h 2053432"/>
              <a:gd name="connsiteX24" fmla="*/ 1674813 w 4324350"/>
              <a:gd name="connsiteY24" fmla="*/ 1602581 h 2053432"/>
              <a:gd name="connsiteX25" fmla="*/ 1720850 w 4324350"/>
              <a:gd name="connsiteY25" fmla="*/ 1638300 h 2053432"/>
              <a:gd name="connsiteX26" fmla="*/ 1866900 w 4324350"/>
              <a:gd name="connsiteY26" fmla="*/ 1568450 h 2053432"/>
              <a:gd name="connsiteX27" fmla="*/ 1917700 w 4324350"/>
              <a:gd name="connsiteY27" fmla="*/ 1597819 h 2053432"/>
              <a:gd name="connsiteX28" fmla="*/ 1974850 w 4324350"/>
              <a:gd name="connsiteY28" fmla="*/ 1714500 h 2053432"/>
              <a:gd name="connsiteX29" fmla="*/ 2171700 w 4324350"/>
              <a:gd name="connsiteY29" fmla="*/ 1720850 h 2053432"/>
              <a:gd name="connsiteX30" fmla="*/ 2201069 w 4324350"/>
              <a:gd name="connsiteY30" fmla="*/ 1757362 h 2053432"/>
              <a:gd name="connsiteX31" fmla="*/ 2248694 w 4324350"/>
              <a:gd name="connsiteY31" fmla="*/ 1731169 h 2053432"/>
              <a:gd name="connsiteX32" fmla="*/ 2317750 w 4324350"/>
              <a:gd name="connsiteY32" fmla="*/ 1739900 h 2053432"/>
              <a:gd name="connsiteX33" fmla="*/ 2368550 w 4324350"/>
              <a:gd name="connsiteY33" fmla="*/ 1771650 h 2053432"/>
              <a:gd name="connsiteX34" fmla="*/ 2463800 w 4324350"/>
              <a:gd name="connsiteY34" fmla="*/ 1809750 h 2053432"/>
              <a:gd name="connsiteX35" fmla="*/ 2501900 w 4324350"/>
              <a:gd name="connsiteY35" fmla="*/ 1784350 h 2053432"/>
              <a:gd name="connsiteX36" fmla="*/ 2616200 w 4324350"/>
              <a:gd name="connsiteY36" fmla="*/ 1841500 h 2053432"/>
              <a:gd name="connsiteX37" fmla="*/ 2768600 w 4324350"/>
              <a:gd name="connsiteY37" fmla="*/ 1816100 h 2053432"/>
              <a:gd name="connsiteX38" fmla="*/ 2796381 w 4324350"/>
              <a:gd name="connsiteY38" fmla="*/ 1835944 h 2053432"/>
              <a:gd name="connsiteX39" fmla="*/ 3246437 w 4324350"/>
              <a:gd name="connsiteY39" fmla="*/ 1802606 h 2053432"/>
              <a:gd name="connsiteX40" fmla="*/ 2897188 w 4324350"/>
              <a:gd name="connsiteY40" fmla="*/ 2053432 h 2053432"/>
              <a:gd name="connsiteX41" fmla="*/ 4071144 w 4324350"/>
              <a:gd name="connsiteY41" fmla="*/ 2010569 h 2053432"/>
              <a:gd name="connsiteX42" fmla="*/ 4191000 w 4324350"/>
              <a:gd name="connsiteY42" fmla="*/ 1333500 h 2053432"/>
              <a:gd name="connsiteX43" fmla="*/ 4324350 w 4324350"/>
              <a:gd name="connsiteY43" fmla="*/ 565150 h 2053432"/>
              <a:gd name="connsiteX44" fmla="*/ 4318000 w 4324350"/>
              <a:gd name="connsiteY44" fmla="*/ 241300 h 2053432"/>
              <a:gd name="connsiteX45" fmla="*/ 4324350 w 4324350"/>
              <a:gd name="connsiteY45" fmla="*/ 133350 h 2053432"/>
              <a:gd name="connsiteX0" fmla="*/ 4324350 w 4324350"/>
              <a:gd name="connsiteY0" fmla="*/ 133350 h 2034382"/>
              <a:gd name="connsiteX1" fmla="*/ 3022600 w 4324350"/>
              <a:gd name="connsiteY1" fmla="*/ 38100 h 2034382"/>
              <a:gd name="connsiteX2" fmla="*/ 2965450 w 4324350"/>
              <a:gd name="connsiteY2" fmla="*/ 152400 h 2034382"/>
              <a:gd name="connsiteX3" fmla="*/ 2965450 w 4324350"/>
              <a:gd name="connsiteY3" fmla="*/ 387350 h 2034382"/>
              <a:gd name="connsiteX4" fmla="*/ 1797050 w 4324350"/>
              <a:gd name="connsiteY4" fmla="*/ 336550 h 2034382"/>
              <a:gd name="connsiteX5" fmla="*/ 1784350 w 4324350"/>
              <a:gd name="connsiteY5" fmla="*/ 63500 h 2034382"/>
              <a:gd name="connsiteX6" fmla="*/ 1168400 w 4324350"/>
              <a:gd name="connsiteY6" fmla="*/ 6350 h 2034382"/>
              <a:gd name="connsiteX7" fmla="*/ 425450 w 4324350"/>
              <a:gd name="connsiteY7" fmla="*/ 0 h 2034382"/>
              <a:gd name="connsiteX8" fmla="*/ 419100 w 4324350"/>
              <a:gd name="connsiteY8" fmla="*/ 285750 h 2034382"/>
              <a:gd name="connsiteX9" fmla="*/ 0 w 4324350"/>
              <a:gd name="connsiteY9" fmla="*/ 285750 h 2034382"/>
              <a:gd name="connsiteX10" fmla="*/ 122238 w 4324350"/>
              <a:gd name="connsiteY10" fmla="*/ 1012825 h 2034382"/>
              <a:gd name="connsiteX11" fmla="*/ 406400 w 4324350"/>
              <a:gd name="connsiteY11" fmla="*/ 1193800 h 2034382"/>
              <a:gd name="connsiteX12" fmla="*/ 571500 w 4324350"/>
              <a:gd name="connsiteY12" fmla="*/ 1300956 h 2034382"/>
              <a:gd name="connsiteX13" fmla="*/ 774700 w 4324350"/>
              <a:gd name="connsiteY13" fmla="*/ 1308100 h 2034382"/>
              <a:gd name="connsiteX14" fmla="*/ 843756 w 4324350"/>
              <a:gd name="connsiteY14" fmla="*/ 1219200 h 2034382"/>
              <a:gd name="connsiteX15" fmla="*/ 984250 w 4324350"/>
              <a:gd name="connsiteY15" fmla="*/ 1104900 h 2034382"/>
              <a:gd name="connsiteX16" fmla="*/ 1072356 w 4324350"/>
              <a:gd name="connsiteY16" fmla="*/ 1123950 h 2034382"/>
              <a:gd name="connsiteX17" fmla="*/ 1139032 w 4324350"/>
              <a:gd name="connsiteY17" fmla="*/ 1163637 h 2034382"/>
              <a:gd name="connsiteX18" fmla="*/ 1365250 w 4324350"/>
              <a:gd name="connsiteY18" fmla="*/ 1183481 h 2034382"/>
              <a:gd name="connsiteX19" fmla="*/ 1435100 w 4324350"/>
              <a:gd name="connsiteY19" fmla="*/ 1270000 h 2034382"/>
              <a:gd name="connsiteX20" fmla="*/ 1414462 w 4324350"/>
              <a:gd name="connsiteY20" fmla="*/ 1385887 h 2034382"/>
              <a:gd name="connsiteX21" fmla="*/ 1492250 w 4324350"/>
              <a:gd name="connsiteY21" fmla="*/ 1371600 h 2034382"/>
              <a:gd name="connsiteX22" fmla="*/ 1651000 w 4324350"/>
              <a:gd name="connsiteY22" fmla="*/ 1498600 h 2034382"/>
              <a:gd name="connsiteX23" fmla="*/ 1619250 w 4324350"/>
              <a:gd name="connsiteY23" fmla="*/ 1593850 h 2034382"/>
              <a:gd name="connsiteX24" fmla="*/ 1674813 w 4324350"/>
              <a:gd name="connsiteY24" fmla="*/ 1602581 h 2034382"/>
              <a:gd name="connsiteX25" fmla="*/ 1720850 w 4324350"/>
              <a:gd name="connsiteY25" fmla="*/ 1638300 h 2034382"/>
              <a:gd name="connsiteX26" fmla="*/ 1866900 w 4324350"/>
              <a:gd name="connsiteY26" fmla="*/ 1568450 h 2034382"/>
              <a:gd name="connsiteX27" fmla="*/ 1917700 w 4324350"/>
              <a:gd name="connsiteY27" fmla="*/ 1597819 h 2034382"/>
              <a:gd name="connsiteX28" fmla="*/ 1974850 w 4324350"/>
              <a:gd name="connsiteY28" fmla="*/ 1714500 h 2034382"/>
              <a:gd name="connsiteX29" fmla="*/ 2171700 w 4324350"/>
              <a:gd name="connsiteY29" fmla="*/ 1720850 h 2034382"/>
              <a:gd name="connsiteX30" fmla="*/ 2201069 w 4324350"/>
              <a:gd name="connsiteY30" fmla="*/ 1757362 h 2034382"/>
              <a:gd name="connsiteX31" fmla="*/ 2248694 w 4324350"/>
              <a:gd name="connsiteY31" fmla="*/ 1731169 h 2034382"/>
              <a:gd name="connsiteX32" fmla="*/ 2317750 w 4324350"/>
              <a:gd name="connsiteY32" fmla="*/ 1739900 h 2034382"/>
              <a:gd name="connsiteX33" fmla="*/ 2368550 w 4324350"/>
              <a:gd name="connsiteY33" fmla="*/ 1771650 h 2034382"/>
              <a:gd name="connsiteX34" fmla="*/ 2463800 w 4324350"/>
              <a:gd name="connsiteY34" fmla="*/ 1809750 h 2034382"/>
              <a:gd name="connsiteX35" fmla="*/ 2501900 w 4324350"/>
              <a:gd name="connsiteY35" fmla="*/ 1784350 h 2034382"/>
              <a:gd name="connsiteX36" fmla="*/ 2616200 w 4324350"/>
              <a:gd name="connsiteY36" fmla="*/ 1841500 h 2034382"/>
              <a:gd name="connsiteX37" fmla="*/ 2768600 w 4324350"/>
              <a:gd name="connsiteY37" fmla="*/ 1816100 h 2034382"/>
              <a:gd name="connsiteX38" fmla="*/ 2796381 w 4324350"/>
              <a:gd name="connsiteY38" fmla="*/ 1835944 h 2034382"/>
              <a:gd name="connsiteX39" fmla="*/ 3246437 w 4324350"/>
              <a:gd name="connsiteY39" fmla="*/ 1802606 h 2034382"/>
              <a:gd name="connsiteX40" fmla="*/ 3530600 w 4324350"/>
              <a:gd name="connsiteY40" fmla="*/ 2034382 h 2034382"/>
              <a:gd name="connsiteX41" fmla="*/ 4071144 w 4324350"/>
              <a:gd name="connsiteY41" fmla="*/ 2010569 h 2034382"/>
              <a:gd name="connsiteX42" fmla="*/ 4191000 w 4324350"/>
              <a:gd name="connsiteY42" fmla="*/ 1333500 h 2034382"/>
              <a:gd name="connsiteX43" fmla="*/ 4324350 w 4324350"/>
              <a:gd name="connsiteY43" fmla="*/ 565150 h 2034382"/>
              <a:gd name="connsiteX44" fmla="*/ 4318000 w 4324350"/>
              <a:gd name="connsiteY44" fmla="*/ 241300 h 2034382"/>
              <a:gd name="connsiteX45" fmla="*/ 4324350 w 4324350"/>
              <a:gd name="connsiteY45" fmla="*/ 133350 h 2034382"/>
              <a:gd name="connsiteX0" fmla="*/ 4324350 w 4324350"/>
              <a:gd name="connsiteY0" fmla="*/ 133350 h 2034382"/>
              <a:gd name="connsiteX1" fmla="*/ 3022600 w 4324350"/>
              <a:gd name="connsiteY1" fmla="*/ 38100 h 2034382"/>
              <a:gd name="connsiteX2" fmla="*/ 2965450 w 4324350"/>
              <a:gd name="connsiteY2" fmla="*/ 152400 h 2034382"/>
              <a:gd name="connsiteX3" fmla="*/ 2965450 w 4324350"/>
              <a:gd name="connsiteY3" fmla="*/ 387350 h 2034382"/>
              <a:gd name="connsiteX4" fmla="*/ 1797050 w 4324350"/>
              <a:gd name="connsiteY4" fmla="*/ 336550 h 2034382"/>
              <a:gd name="connsiteX5" fmla="*/ 1784350 w 4324350"/>
              <a:gd name="connsiteY5" fmla="*/ 63500 h 2034382"/>
              <a:gd name="connsiteX6" fmla="*/ 1168400 w 4324350"/>
              <a:gd name="connsiteY6" fmla="*/ 6350 h 2034382"/>
              <a:gd name="connsiteX7" fmla="*/ 425450 w 4324350"/>
              <a:gd name="connsiteY7" fmla="*/ 0 h 2034382"/>
              <a:gd name="connsiteX8" fmla="*/ 419100 w 4324350"/>
              <a:gd name="connsiteY8" fmla="*/ 285750 h 2034382"/>
              <a:gd name="connsiteX9" fmla="*/ 0 w 4324350"/>
              <a:gd name="connsiteY9" fmla="*/ 285750 h 2034382"/>
              <a:gd name="connsiteX10" fmla="*/ 122238 w 4324350"/>
              <a:gd name="connsiteY10" fmla="*/ 1012825 h 2034382"/>
              <a:gd name="connsiteX11" fmla="*/ 406400 w 4324350"/>
              <a:gd name="connsiteY11" fmla="*/ 1193800 h 2034382"/>
              <a:gd name="connsiteX12" fmla="*/ 571500 w 4324350"/>
              <a:gd name="connsiteY12" fmla="*/ 1300956 h 2034382"/>
              <a:gd name="connsiteX13" fmla="*/ 774700 w 4324350"/>
              <a:gd name="connsiteY13" fmla="*/ 1308100 h 2034382"/>
              <a:gd name="connsiteX14" fmla="*/ 843756 w 4324350"/>
              <a:gd name="connsiteY14" fmla="*/ 1219200 h 2034382"/>
              <a:gd name="connsiteX15" fmla="*/ 984250 w 4324350"/>
              <a:gd name="connsiteY15" fmla="*/ 1104900 h 2034382"/>
              <a:gd name="connsiteX16" fmla="*/ 1072356 w 4324350"/>
              <a:gd name="connsiteY16" fmla="*/ 1123950 h 2034382"/>
              <a:gd name="connsiteX17" fmla="*/ 1139032 w 4324350"/>
              <a:gd name="connsiteY17" fmla="*/ 1163637 h 2034382"/>
              <a:gd name="connsiteX18" fmla="*/ 1365250 w 4324350"/>
              <a:gd name="connsiteY18" fmla="*/ 1183481 h 2034382"/>
              <a:gd name="connsiteX19" fmla="*/ 1435100 w 4324350"/>
              <a:gd name="connsiteY19" fmla="*/ 1270000 h 2034382"/>
              <a:gd name="connsiteX20" fmla="*/ 1414462 w 4324350"/>
              <a:gd name="connsiteY20" fmla="*/ 1385887 h 2034382"/>
              <a:gd name="connsiteX21" fmla="*/ 1492250 w 4324350"/>
              <a:gd name="connsiteY21" fmla="*/ 1371600 h 2034382"/>
              <a:gd name="connsiteX22" fmla="*/ 1651000 w 4324350"/>
              <a:gd name="connsiteY22" fmla="*/ 1498600 h 2034382"/>
              <a:gd name="connsiteX23" fmla="*/ 1619250 w 4324350"/>
              <a:gd name="connsiteY23" fmla="*/ 1593850 h 2034382"/>
              <a:gd name="connsiteX24" fmla="*/ 1674813 w 4324350"/>
              <a:gd name="connsiteY24" fmla="*/ 1602581 h 2034382"/>
              <a:gd name="connsiteX25" fmla="*/ 1720850 w 4324350"/>
              <a:gd name="connsiteY25" fmla="*/ 1638300 h 2034382"/>
              <a:gd name="connsiteX26" fmla="*/ 1866900 w 4324350"/>
              <a:gd name="connsiteY26" fmla="*/ 1568450 h 2034382"/>
              <a:gd name="connsiteX27" fmla="*/ 1917700 w 4324350"/>
              <a:gd name="connsiteY27" fmla="*/ 1597819 h 2034382"/>
              <a:gd name="connsiteX28" fmla="*/ 1974850 w 4324350"/>
              <a:gd name="connsiteY28" fmla="*/ 1714500 h 2034382"/>
              <a:gd name="connsiteX29" fmla="*/ 2171700 w 4324350"/>
              <a:gd name="connsiteY29" fmla="*/ 1720850 h 2034382"/>
              <a:gd name="connsiteX30" fmla="*/ 2201069 w 4324350"/>
              <a:gd name="connsiteY30" fmla="*/ 1757362 h 2034382"/>
              <a:gd name="connsiteX31" fmla="*/ 2248694 w 4324350"/>
              <a:gd name="connsiteY31" fmla="*/ 1731169 h 2034382"/>
              <a:gd name="connsiteX32" fmla="*/ 2317750 w 4324350"/>
              <a:gd name="connsiteY32" fmla="*/ 1739900 h 2034382"/>
              <a:gd name="connsiteX33" fmla="*/ 2368550 w 4324350"/>
              <a:gd name="connsiteY33" fmla="*/ 1771650 h 2034382"/>
              <a:gd name="connsiteX34" fmla="*/ 2463800 w 4324350"/>
              <a:gd name="connsiteY34" fmla="*/ 1809750 h 2034382"/>
              <a:gd name="connsiteX35" fmla="*/ 2501900 w 4324350"/>
              <a:gd name="connsiteY35" fmla="*/ 1784350 h 2034382"/>
              <a:gd name="connsiteX36" fmla="*/ 2616200 w 4324350"/>
              <a:gd name="connsiteY36" fmla="*/ 1841500 h 2034382"/>
              <a:gd name="connsiteX37" fmla="*/ 2768600 w 4324350"/>
              <a:gd name="connsiteY37" fmla="*/ 1816100 h 2034382"/>
              <a:gd name="connsiteX38" fmla="*/ 2796381 w 4324350"/>
              <a:gd name="connsiteY38" fmla="*/ 1835944 h 2034382"/>
              <a:gd name="connsiteX39" fmla="*/ 3246437 w 4324350"/>
              <a:gd name="connsiteY39" fmla="*/ 1802606 h 2034382"/>
              <a:gd name="connsiteX40" fmla="*/ 3370263 w 4324350"/>
              <a:gd name="connsiteY40" fmla="*/ 1924050 h 2034382"/>
              <a:gd name="connsiteX41" fmla="*/ 3530600 w 4324350"/>
              <a:gd name="connsiteY41" fmla="*/ 2034382 h 2034382"/>
              <a:gd name="connsiteX42" fmla="*/ 4071144 w 4324350"/>
              <a:gd name="connsiteY42" fmla="*/ 2010569 h 2034382"/>
              <a:gd name="connsiteX43" fmla="*/ 4191000 w 4324350"/>
              <a:gd name="connsiteY43" fmla="*/ 1333500 h 2034382"/>
              <a:gd name="connsiteX44" fmla="*/ 4324350 w 4324350"/>
              <a:gd name="connsiteY44" fmla="*/ 565150 h 2034382"/>
              <a:gd name="connsiteX45" fmla="*/ 4318000 w 4324350"/>
              <a:gd name="connsiteY45" fmla="*/ 241300 h 2034382"/>
              <a:gd name="connsiteX46" fmla="*/ 4324350 w 4324350"/>
              <a:gd name="connsiteY46" fmla="*/ 133350 h 2034382"/>
              <a:gd name="connsiteX0" fmla="*/ 4324350 w 4324350"/>
              <a:gd name="connsiteY0" fmla="*/ 133350 h 2034382"/>
              <a:gd name="connsiteX1" fmla="*/ 3022600 w 4324350"/>
              <a:gd name="connsiteY1" fmla="*/ 38100 h 2034382"/>
              <a:gd name="connsiteX2" fmla="*/ 2965450 w 4324350"/>
              <a:gd name="connsiteY2" fmla="*/ 152400 h 2034382"/>
              <a:gd name="connsiteX3" fmla="*/ 2965450 w 4324350"/>
              <a:gd name="connsiteY3" fmla="*/ 387350 h 2034382"/>
              <a:gd name="connsiteX4" fmla="*/ 1797050 w 4324350"/>
              <a:gd name="connsiteY4" fmla="*/ 336550 h 2034382"/>
              <a:gd name="connsiteX5" fmla="*/ 1784350 w 4324350"/>
              <a:gd name="connsiteY5" fmla="*/ 63500 h 2034382"/>
              <a:gd name="connsiteX6" fmla="*/ 1168400 w 4324350"/>
              <a:gd name="connsiteY6" fmla="*/ 6350 h 2034382"/>
              <a:gd name="connsiteX7" fmla="*/ 425450 w 4324350"/>
              <a:gd name="connsiteY7" fmla="*/ 0 h 2034382"/>
              <a:gd name="connsiteX8" fmla="*/ 419100 w 4324350"/>
              <a:gd name="connsiteY8" fmla="*/ 285750 h 2034382"/>
              <a:gd name="connsiteX9" fmla="*/ 0 w 4324350"/>
              <a:gd name="connsiteY9" fmla="*/ 285750 h 2034382"/>
              <a:gd name="connsiteX10" fmla="*/ 122238 w 4324350"/>
              <a:gd name="connsiteY10" fmla="*/ 1012825 h 2034382"/>
              <a:gd name="connsiteX11" fmla="*/ 406400 w 4324350"/>
              <a:gd name="connsiteY11" fmla="*/ 1193800 h 2034382"/>
              <a:gd name="connsiteX12" fmla="*/ 571500 w 4324350"/>
              <a:gd name="connsiteY12" fmla="*/ 1300956 h 2034382"/>
              <a:gd name="connsiteX13" fmla="*/ 774700 w 4324350"/>
              <a:gd name="connsiteY13" fmla="*/ 1308100 h 2034382"/>
              <a:gd name="connsiteX14" fmla="*/ 843756 w 4324350"/>
              <a:gd name="connsiteY14" fmla="*/ 1219200 h 2034382"/>
              <a:gd name="connsiteX15" fmla="*/ 984250 w 4324350"/>
              <a:gd name="connsiteY15" fmla="*/ 1104900 h 2034382"/>
              <a:gd name="connsiteX16" fmla="*/ 1072356 w 4324350"/>
              <a:gd name="connsiteY16" fmla="*/ 1123950 h 2034382"/>
              <a:gd name="connsiteX17" fmla="*/ 1139032 w 4324350"/>
              <a:gd name="connsiteY17" fmla="*/ 1163637 h 2034382"/>
              <a:gd name="connsiteX18" fmla="*/ 1365250 w 4324350"/>
              <a:gd name="connsiteY18" fmla="*/ 1183481 h 2034382"/>
              <a:gd name="connsiteX19" fmla="*/ 1435100 w 4324350"/>
              <a:gd name="connsiteY19" fmla="*/ 1270000 h 2034382"/>
              <a:gd name="connsiteX20" fmla="*/ 1414462 w 4324350"/>
              <a:gd name="connsiteY20" fmla="*/ 1385887 h 2034382"/>
              <a:gd name="connsiteX21" fmla="*/ 1492250 w 4324350"/>
              <a:gd name="connsiteY21" fmla="*/ 1371600 h 2034382"/>
              <a:gd name="connsiteX22" fmla="*/ 1651000 w 4324350"/>
              <a:gd name="connsiteY22" fmla="*/ 1498600 h 2034382"/>
              <a:gd name="connsiteX23" fmla="*/ 1619250 w 4324350"/>
              <a:gd name="connsiteY23" fmla="*/ 1593850 h 2034382"/>
              <a:gd name="connsiteX24" fmla="*/ 1674813 w 4324350"/>
              <a:gd name="connsiteY24" fmla="*/ 1602581 h 2034382"/>
              <a:gd name="connsiteX25" fmla="*/ 1720850 w 4324350"/>
              <a:gd name="connsiteY25" fmla="*/ 1638300 h 2034382"/>
              <a:gd name="connsiteX26" fmla="*/ 1866900 w 4324350"/>
              <a:gd name="connsiteY26" fmla="*/ 1568450 h 2034382"/>
              <a:gd name="connsiteX27" fmla="*/ 1917700 w 4324350"/>
              <a:gd name="connsiteY27" fmla="*/ 1597819 h 2034382"/>
              <a:gd name="connsiteX28" fmla="*/ 1974850 w 4324350"/>
              <a:gd name="connsiteY28" fmla="*/ 1714500 h 2034382"/>
              <a:gd name="connsiteX29" fmla="*/ 2171700 w 4324350"/>
              <a:gd name="connsiteY29" fmla="*/ 1720850 h 2034382"/>
              <a:gd name="connsiteX30" fmla="*/ 2201069 w 4324350"/>
              <a:gd name="connsiteY30" fmla="*/ 1757362 h 2034382"/>
              <a:gd name="connsiteX31" fmla="*/ 2248694 w 4324350"/>
              <a:gd name="connsiteY31" fmla="*/ 1731169 h 2034382"/>
              <a:gd name="connsiteX32" fmla="*/ 2317750 w 4324350"/>
              <a:gd name="connsiteY32" fmla="*/ 1739900 h 2034382"/>
              <a:gd name="connsiteX33" fmla="*/ 2368550 w 4324350"/>
              <a:gd name="connsiteY33" fmla="*/ 1771650 h 2034382"/>
              <a:gd name="connsiteX34" fmla="*/ 2463800 w 4324350"/>
              <a:gd name="connsiteY34" fmla="*/ 1809750 h 2034382"/>
              <a:gd name="connsiteX35" fmla="*/ 2501900 w 4324350"/>
              <a:gd name="connsiteY35" fmla="*/ 1784350 h 2034382"/>
              <a:gd name="connsiteX36" fmla="*/ 2616200 w 4324350"/>
              <a:gd name="connsiteY36" fmla="*/ 1841500 h 2034382"/>
              <a:gd name="connsiteX37" fmla="*/ 2768600 w 4324350"/>
              <a:gd name="connsiteY37" fmla="*/ 1816100 h 2034382"/>
              <a:gd name="connsiteX38" fmla="*/ 2796381 w 4324350"/>
              <a:gd name="connsiteY38" fmla="*/ 1835944 h 2034382"/>
              <a:gd name="connsiteX39" fmla="*/ 2979738 w 4324350"/>
              <a:gd name="connsiteY39" fmla="*/ 1812131 h 2034382"/>
              <a:gd name="connsiteX40" fmla="*/ 3246437 w 4324350"/>
              <a:gd name="connsiteY40" fmla="*/ 1802606 h 2034382"/>
              <a:gd name="connsiteX41" fmla="*/ 3370263 w 4324350"/>
              <a:gd name="connsiteY41" fmla="*/ 1924050 h 2034382"/>
              <a:gd name="connsiteX42" fmla="*/ 3530600 w 4324350"/>
              <a:gd name="connsiteY42" fmla="*/ 2034382 h 2034382"/>
              <a:gd name="connsiteX43" fmla="*/ 4071144 w 4324350"/>
              <a:gd name="connsiteY43" fmla="*/ 2010569 h 2034382"/>
              <a:gd name="connsiteX44" fmla="*/ 4191000 w 4324350"/>
              <a:gd name="connsiteY44" fmla="*/ 1333500 h 2034382"/>
              <a:gd name="connsiteX45" fmla="*/ 4324350 w 4324350"/>
              <a:gd name="connsiteY45" fmla="*/ 565150 h 2034382"/>
              <a:gd name="connsiteX46" fmla="*/ 4318000 w 4324350"/>
              <a:gd name="connsiteY46" fmla="*/ 241300 h 2034382"/>
              <a:gd name="connsiteX47" fmla="*/ 4324350 w 4324350"/>
              <a:gd name="connsiteY47" fmla="*/ 133350 h 2034382"/>
              <a:gd name="connsiteX0" fmla="*/ 4324350 w 4324350"/>
              <a:gd name="connsiteY0" fmla="*/ 133350 h 2034382"/>
              <a:gd name="connsiteX1" fmla="*/ 3022600 w 4324350"/>
              <a:gd name="connsiteY1" fmla="*/ 38100 h 2034382"/>
              <a:gd name="connsiteX2" fmla="*/ 2965450 w 4324350"/>
              <a:gd name="connsiteY2" fmla="*/ 152400 h 2034382"/>
              <a:gd name="connsiteX3" fmla="*/ 2965450 w 4324350"/>
              <a:gd name="connsiteY3" fmla="*/ 387350 h 2034382"/>
              <a:gd name="connsiteX4" fmla="*/ 1797050 w 4324350"/>
              <a:gd name="connsiteY4" fmla="*/ 336550 h 2034382"/>
              <a:gd name="connsiteX5" fmla="*/ 1784350 w 4324350"/>
              <a:gd name="connsiteY5" fmla="*/ 63500 h 2034382"/>
              <a:gd name="connsiteX6" fmla="*/ 1168400 w 4324350"/>
              <a:gd name="connsiteY6" fmla="*/ 6350 h 2034382"/>
              <a:gd name="connsiteX7" fmla="*/ 425450 w 4324350"/>
              <a:gd name="connsiteY7" fmla="*/ 0 h 2034382"/>
              <a:gd name="connsiteX8" fmla="*/ 419100 w 4324350"/>
              <a:gd name="connsiteY8" fmla="*/ 285750 h 2034382"/>
              <a:gd name="connsiteX9" fmla="*/ 0 w 4324350"/>
              <a:gd name="connsiteY9" fmla="*/ 285750 h 2034382"/>
              <a:gd name="connsiteX10" fmla="*/ 122238 w 4324350"/>
              <a:gd name="connsiteY10" fmla="*/ 1012825 h 2034382"/>
              <a:gd name="connsiteX11" fmla="*/ 406400 w 4324350"/>
              <a:gd name="connsiteY11" fmla="*/ 1193800 h 2034382"/>
              <a:gd name="connsiteX12" fmla="*/ 571500 w 4324350"/>
              <a:gd name="connsiteY12" fmla="*/ 1300956 h 2034382"/>
              <a:gd name="connsiteX13" fmla="*/ 774700 w 4324350"/>
              <a:gd name="connsiteY13" fmla="*/ 1308100 h 2034382"/>
              <a:gd name="connsiteX14" fmla="*/ 843756 w 4324350"/>
              <a:gd name="connsiteY14" fmla="*/ 1219200 h 2034382"/>
              <a:gd name="connsiteX15" fmla="*/ 984250 w 4324350"/>
              <a:gd name="connsiteY15" fmla="*/ 1104900 h 2034382"/>
              <a:gd name="connsiteX16" fmla="*/ 1072356 w 4324350"/>
              <a:gd name="connsiteY16" fmla="*/ 1123950 h 2034382"/>
              <a:gd name="connsiteX17" fmla="*/ 1139032 w 4324350"/>
              <a:gd name="connsiteY17" fmla="*/ 1163637 h 2034382"/>
              <a:gd name="connsiteX18" fmla="*/ 1365250 w 4324350"/>
              <a:gd name="connsiteY18" fmla="*/ 1183481 h 2034382"/>
              <a:gd name="connsiteX19" fmla="*/ 1435100 w 4324350"/>
              <a:gd name="connsiteY19" fmla="*/ 1270000 h 2034382"/>
              <a:gd name="connsiteX20" fmla="*/ 1414462 w 4324350"/>
              <a:gd name="connsiteY20" fmla="*/ 1385887 h 2034382"/>
              <a:gd name="connsiteX21" fmla="*/ 1492250 w 4324350"/>
              <a:gd name="connsiteY21" fmla="*/ 1371600 h 2034382"/>
              <a:gd name="connsiteX22" fmla="*/ 1651000 w 4324350"/>
              <a:gd name="connsiteY22" fmla="*/ 1498600 h 2034382"/>
              <a:gd name="connsiteX23" fmla="*/ 1619250 w 4324350"/>
              <a:gd name="connsiteY23" fmla="*/ 1593850 h 2034382"/>
              <a:gd name="connsiteX24" fmla="*/ 1674813 w 4324350"/>
              <a:gd name="connsiteY24" fmla="*/ 1602581 h 2034382"/>
              <a:gd name="connsiteX25" fmla="*/ 1720850 w 4324350"/>
              <a:gd name="connsiteY25" fmla="*/ 1638300 h 2034382"/>
              <a:gd name="connsiteX26" fmla="*/ 1866900 w 4324350"/>
              <a:gd name="connsiteY26" fmla="*/ 1568450 h 2034382"/>
              <a:gd name="connsiteX27" fmla="*/ 1917700 w 4324350"/>
              <a:gd name="connsiteY27" fmla="*/ 1597819 h 2034382"/>
              <a:gd name="connsiteX28" fmla="*/ 1974850 w 4324350"/>
              <a:gd name="connsiteY28" fmla="*/ 1714500 h 2034382"/>
              <a:gd name="connsiteX29" fmla="*/ 2171700 w 4324350"/>
              <a:gd name="connsiteY29" fmla="*/ 1720850 h 2034382"/>
              <a:gd name="connsiteX30" fmla="*/ 2201069 w 4324350"/>
              <a:gd name="connsiteY30" fmla="*/ 1757362 h 2034382"/>
              <a:gd name="connsiteX31" fmla="*/ 2248694 w 4324350"/>
              <a:gd name="connsiteY31" fmla="*/ 1731169 h 2034382"/>
              <a:gd name="connsiteX32" fmla="*/ 2317750 w 4324350"/>
              <a:gd name="connsiteY32" fmla="*/ 1739900 h 2034382"/>
              <a:gd name="connsiteX33" fmla="*/ 2368550 w 4324350"/>
              <a:gd name="connsiteY33" fmla="*/ 1771650 h 2034382"/>
              <a:gd name="connsiteX34" fmla="*/ 2463800 w 4324350"/>
              <a:gd name="connsiteY34" fmla="*/ 1809750 h 2034382"/>
              <a:gd name="connsiteX35" fmla="*/ 2501900 w 4324350"/>
              <a:gd name="connsiteY35" fmla="*/ 1784350 h 2034382"/>
              <a:gd name="connsiteX36" fmla="*/ 2616200 w 4324350"/>
              <a:gd name="connsiteY36" fmla="*/ 1841500 h 2034382"/>
              <a:gd name="connsiteX37" fmla="*/ 2768600 w 4324350"/>
              <a:gd name="connsiteY37" fmla="*/ 1816100 h 2034382"/>
              <a:gd name="connsiteX38" fmla="*/ 2796381 w 4324350"/>
              <a:gd name="connsiteY38" fmla="*/ 1835944 h 2034382"/>
              <a:gd name="connsiteX39" fmla="*/ 2979738 w 4324350"/>
              <a:gd name="connsiteY39" fmla="*/ 1812131 h 2034382"/>
              <a:gd name="connsiteX40" fmla="*/ 3153569 w 4324350"/>
              <a:gd name="connsiteY40" fmla="*/ 1819275 h 2034382"/>
              <a:gd name="connsiteX41" fmla="*/ 3246437 w 4324350"/>
              <a:gd name="connsiteY41" fmla="*/ 1802606 h 2034382"/>
              <a:gd name="connsiteX42" fmla="*/ 3370263 w 4324350"/>
              <a:gd name="connsiteY42" fmla="*/ 1924050 h 2034382"/>
              <a:gd name="connsiteX43" fmla="*/ 3530600 w 4324350"/>
              <a:gd name="connsiteY43" fmla="*/ 2034382 h 2034382"/>
              <a:gd name="connsiteX44" fmla="*/ 4071144 w 4324350"/>
              <a:gd name="connsiteY44" fmla="*/ 2010569 h 2034382"/>
              <a:gd name="connsiteX45" fmla="*/ 4191000 w 4324350"/>
              <a:gd name="connsiteY45" fmla="*/ 1333500 h 2034382"/>
              <a:gd name="connsiteX46" fmla="*/ 4324350 w 4324350"/>
              <a:gd name="connsiteY46" fmla="*/ 565150 h 2034382"/>
              <a:gd name="connsiteX47" fmla="*/ 4318000 w 4324350"/>
              <a:gd name="connsiteY47" fmla="*/ 241300 h 2034382"/>
              <a:gd name="connsiteX48" fmla="*/ 4324350 w 4324350"/>
              <a:gd name="connsiteY48" fmla="*/ 133350 h 2034382"/>
              <a:gd name="connsiteX0" fmla="*/ 4324350 w 4324350"/>
              <a:gd name="connsiteY0" fmla="*/ 133350 h 2034382"/>
              <a:gd name="connsiteX1" fmla="*/ 3022600 w 4324350"/>
              <a:gd name="connsiteY1" fmla="*/ 38100 h 2034382"/>
              <a:gd name="connsiteX2" fmla="*/ 2965450 w 4324350"/>
              <a:gd name="connsiteY2" fmla="*/ 152400 h 2034382"/>
              <a:gd name="connsiteX3" fmla="*/ 2965450 w 4324350"/>
              <a:gd name="connsiteY3" fmla="*/ 387350 h 2034382"/>
              <a:gd name="connsiteX4" fmla="*/ 1797050 w 4324350"/>
              <a:gd name="connsiteY4" fmla="*/ 336550 h 2034382"/>
              <a:gd name="connsiteX5" fmla="*/ 1784350 w 4324350"/>
              <a:gd name="connsiteY5" fmla="*/ 63500 h 2034382"/>
              <a:gd name="connsiteX6" fmla="*/ 1168400 w 4324350"/>
              <a:gd name="connsiteY6" fmla="*/ 6350 h 2034382"/>
              <a:gd name="connsiteX7" fmla="*/ 425450 w 4324350"/>
              <a:gd name="connsiteY7" fmla="*/ 0 h 2034382"/>
              <a:gd name="connsiteX8" fmla="*/ 419100 w 4324350"/>
              <a:gd name="connsiteY8" fmla="*/ 285750 h 2034382"/>
              <a:gd name="connsiteX9" fmla="*/ 0 w 4324350"/>
              <a:gd name="connsiteY9" fmla="*/ 285750 h 2034382"/>
              <a:gd name="connsiteX10" fmla="*/ 122238 w 4324350"/>
              <a:gd name="connsiteY10" fmla="*/ 1012825 h 2034382"/>
              <a:gd name="connsiteX11" fmla="*/ 406400 w 4324350"/>
              <a:gd name="connsiteY11" fmla="*/ 1193800 h 2034382"/>
              <a:gd name="connsiteX12" fmla="*/ 571500 w 4324350"/>
              <a:gd name="connsiteY12" fmla="*/ 1300956 h 2034382"/>
              <a:gd name="connsiteX13" fmla="*/ 774700 w 4324350"/>
              <a:gd name="connsiteY13" fmla="*/ 1308100 h 2034382"/>
              <a:gd name="connsiteX14" fmla="*/ 843756 w 4324350"/>
              <a:gd name="connsiteY14" fmla="*/ 1219200 h 2034382"/>
              <a:gd name="connsiteX15" fmla="*/ 984250 w 4324350"/>
              <a:gd name="connsiteY15" fmla="*/ 1104900 h 2034382"/>
              <a:gd name="connsiteX16" fmla="*/ 1072356 w 4324350"/>
              <a:gd name="connsiteY16" fmla="*/ 1123950 h 2034382"/>
              <a:gd name="connsiteX17" fmla="*/ 1139032 w 4324350"/>
              <a:gd name="connsiteY17" fmla="*/ 1163637 h 2034382"/>
              <a:gd name="connsiteX18" fmla="*/ 1365250 w 4324350"/>
              <a:gd name="connsiteY18" fmla="*/ 1183481 h 2034382"/>
              <a:gd name="connsiteX19" fmla="*/ 1435100 w 4324350"/>
              <a:gd name="connsiteY19" fmla="*/ 1270000 h 2034382"/>
              <a:gd name="connsiteX20" fmla="*/ 1414462 w 4324350"/>
              <a:gd name="connsiteY20" fmla="*/ 1385887 h 2034382"/>
              <a:gd name="connsiteX21" fmla="*/ 1492250 w 4324350"/>
              <a:gd name="connsiteY21" fmla="*/ 1371600 h 2034382"/>
              <a:gd name="connsiteX22" fmla="*/ 1651000 w 4324350"/>
              <a:gd name="connsiteY22" fmla="*/ 1498600 h 2034382"/>
              <a:gd name="connsiteX23" fmla="*/ 1619250 w 4324350"/>
              <a:gd name="connsiteY23" fmla="*/ 1593850 h 2034382"/>
              <a:gd name="connsiteX24" fmla="*/ 1674813 w 4324350"/>
              <a:gd name="connsiteY24" fmla="*/ 1602581 h 2034382"/>
              <a:gd name="connsiteX25" fmla="*/ 1720850 w 4324350"/>
              <a:gd name="connsiteY25" fmla="*/ 1638300 h 2034382"/>
              <a:gd name="connsiteX26" fmla="*/ 1866900 w 4324350"/>
              <a:gd name="connsiteY26" fmla="*/ 1568450 h 2034382"/>
              <a:gd name="connsiteX27" fmla="*/ 1917700 w 4324350"/>
              <a:gd name="connsiteY27" fmla="*/ 1597819 h 2034382"/>
              <a:gd name="connsiteX28" fmla="*/ 1974850 w 4324350"/>
              <a:gd name="connsiteY28" fmla="*/ 1714500 h 2034382"/>
              <a:gd name="connsiteX29" fmla="*/ 2171700 w 4324350"/>
              <a:gd name="connsiteY29" fmla="*/ 1720850 h 2034382"/>
              <a:gd name="connsiteX30" fmla="*/ 2201069 w 4324350"/>
              <a:gd name="connsiteY30" fmla="*/ 1757362 h 2034382"/>
              <a:gd name="connsiteX31" fmla="*/ 2248694 w 4324350"/>
              <a:gd name="connsiteY31" fmla="*/ 1731169 h 2034382"/>
              <a:gd name="connsiteX32" fmla="*/ 2317750 w 4324350"/>
              <a:gd name="connsiteY32" fmla="*/ 1739900 h 2034382"/>
              <a:gd name="connsiteX33" fmla="*/ 2368550 w 4324350"/>
              <a:gd name="connsiteY33" fmla="*/ 1771650 h 2034382"/>
              <a:gd name="connsiteX34" fmla="*/ 2463800 w 4324350"/>
              <a:gd name="connsiteY34" fmla="*/ 1809750 h 2034382"/>
              <a:gd name="connsiteX35" fmla="*/ 2501900 w 4324350"/>
              <a:gd name="connsiteY35" fmla="*/ 1784350 h 2034382"/>
              <a:gd name="connsiteX36" fmla="*/ 2616200 w 4324350"/>
              <a:gd name="connsiteY36" fmla="*/ 1841500 h 2034382"/>
              <a:gd name="connsiteX37" fmla="*/ 2768600 w 4324350"/>
              <a:gd name="connsiteY37" fmla="*/ 1816100 h 2034382"/>
              <a:gd name="connsiteX38" fmla="*/ 2796381 w 4324350"/>
              <a:gd name="connsiteY38" fmla="*/ 1835944 h 2034382"/>
              <a:gd name="connsiteX39" fmla="*/ 2979738 w 4324350"/>
              <a:gd name="connsiteY39" fmla="*/ 1812131 h 2034382"/>
              <a:gd name="connsiteX40" fmla="*/ 3153569 w 4324350"/>
              <a:gd name="connsiteY40" fmla="*/ 1819275 h 2034382"/>
              <a:gd name="connsiteX41" fmla="*/ 3203575 w 4324350"/>
              <a:gd name="connsiteY41" fmla="*/ 1800225 h 2034382"/>
              <a:gd name="connsiteX42" fmla="*/ 3246437 w 4324350"/>
              <a:gd name="connsiteY42" fmla="*/ 1802606 h 2034382"/>
              <a:gd name="connsiteX43" fmla="*/ 3370263 w 4324350"/>
              <a:gd name="connsiteY43" fmla="*/ 1924050 h 2034382"/>
              <a:gd name="connsiteX44" fmla="*/ 3530600 w 4324350"/>
              <a:gd name="connsiteY44" fmla="*/ 2034382 h 2034382"/>
              <a:gd name="connsiteX45" fmla="*/ 4071144 w 4324350"/>
              <a:gd name="connsiteY45" fmla="*/ 2010569 h 2034382"/>
              <a:gd name="connsiteX46" fmla="*/ 4191000 w 4324350"/>
              <a:gd name="connsiteY46" fmla="*/ 1333500 h 2034382"/>
              <a:gd name="connsiteX47" fmla="*/ 4324350 w 4324350"/>
              <a:gd name="connsiteY47" fmla="*/ 565150 h 2034382"/>
              <a:gd name="connsiteX48" fmla="*/ 4318000 w 4324350"/>
              <a:gd name="connsiteY48" fmla="*/ 241300 h 2034382"/>
              <a:gd name="connsiteX49" fmla="*/ 4324350 w 4324350"/>
              <a:gd name="connsiteY49" fmla="*/ 133350 h 203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24350" h="2034382">
                <a:moveTo>
                  <a:pt x="4324350" y="133350"/>
                </a:moveTo>
                <a:cubicBezTo>
                  <a:pt x="4292864" y="99219"/>
                  <a:pt x="3456517" y="69850"/>
                  <a:pt x="3022600" y="38100"/>
                </a:cubicBezTo>
                <a:lnTo>
                  <a:pt x="2965450" y="152400"/>
                </a:lnTo>
                <a:lnTo>
                  <a:pt x="2965450" y="387350"/>
                </a:lnTo>
                <a:lnTo>
                  <a:pt x="1797050" y="336550"/>
                </a:lnTo>
                <a:lnTo>
                  <a:pt x="1784350" y="63500"/>
                </a:lnTo>
                <a:lnTo>
                  <a:pt x="1168400" y="6350"/>
                </a:lnTo>
                <a:lnTo>
                  <a:pt x="425450" y="0"/>
                </a:lnTo>
                <a:lnTo>
                  <a:pt x="419100" y="285750"/>
                </a:lnTo>
                <a:lnTo>
                  <a:pt x="0" y="285750"/>
                </a:lnTo>
                <a:lnTo>
                  <a:pt x="122238" y="1012825"/>
                </a:lnTo>
                <a:cubicBezTo>
                  <a:pt x="151871" y="1185599"/>
                  <a:pt x="331523" y="1145778"/>
                  <a:pt x="406400" y="1193800"/>
                </a:cubicBezTo>
                <a:cubicBezTo>
                  <a:pt x="481277" y="1241822"/>
                  <a:pt x="510117" y="1281906"/>
                  <a:pt x="571500" y="1300956"/>
                </a:cubicBezTo>
                <a:lnTo>
                  <a:pt x="774700" y="1308100"/>
                </a:lnTo>
                <a:cubicBezTo>
                  <a:pt x="803275" y="1279260"/>
                  <a:pt x="815181" y="1248040"/>
                  <a:pt x="843756" y="1219200"/>
                </a:cubicBezTo>
                <a:lnTo>
                  <a:pt x="984250" y="1104900"/>
                </a:lnTo>
                <a:cubicBezTo>
                  <a:pt x="1004888" y="1112044"/>
                  <a:pt x="1051718" y="1116806"/>
                  <a:pt x="1072356" y="1123950"/>
                </a:cubicBezTo>
                <a:lnTo>
                  <a:pt x="1139032" y="1163637"/>
                </a:lnTo>
                <a:lnTo>
                  <a:pt x="1365250" y="1183481"/>
                </a:lnTo>
                <a:lnTo>
                  <a:pt x="1435100" y="1270000"/>
                </a:lnTo>
                <a:lnTo>
                  <a:pt x="1414462" y="1385887"/>
                </a:lnTo>
                <a:lnTo>
                  <a:pt x="1492250" y="1371600"/>
                </a:lnTo>
                <a:lnTo>
                  <a:pt x="1651000" y="1498600"/>
                </a:lnTo>
                <a:lnTo>
                  <a:pt x="1619250" y="1593850"/>
                </a:lnTo>
                <a:cubicBezTo>
                  <a:pt x="1636183" y="1599935"/>
                  <a:pt x="1657880" y="1596496"/>
                  <a:pt x="1674813" y="1602581"/>
                </a:cubicBezTo>
                <a:lnTo>
                  <a:pt x="1720850" y="1638300"/>
                </a:lnTo>
                <a:lnTo>
                  <a:pt x="1866900" y="1568450"/>
                </a:lnTo>
                <a:cubicBezTo>
                  <a:pt x="1875896" y="1580621"/>
                  <a:pt x="1908704" y="1585648"/>
                  <a:pt x="1917700" y="1597819"/>
                </a:cubicBezTo>
                <a:lnTo>
                  <a:pt x="1974850" y="1714500"/>
                </a:lnTo>
                <a:lnTo>
                  <a:pt x="2171700" y="1720850"/>
                </a:lnTo>
                <a:lnTo>
                  <a:pt x="2201069" y="1757362"/>
                </a:lnTo>
                <a:cubicBezTo>
                  <a:pt x="2220913" y="1754981"/>
                  <a:pt x="2228850" y="1733550"/>
                  <a:pt x="2248694" y="1731169"/>
                </a:cubicBezTo>
                <a:lnTo>
                  <a:pt x="2317750" y="1739900"/>
                </a:lnTo>
                <a:lnTo>
                  <a:pt x="2368550" y="1771650"/>
                </a:lnTo>
                <a:lnTo>
                  <a:pt x="2463800" y="1809750"/>
                </a:lnTo>
                <a:lnTo>
                  <a:pt x="2501900" y="1784350"/>
                </a:lnTo>
                <a:lnTo>
                  <a:pt x="2616200" y="1841500"/>
                </a:lnTo>
                <a:lnTo>
                  <a:pt x="2768600" y="1816100"/>
                </a:lnTo>
                <a:cubicBezTo>
                  <a:pt x="2775479" y="1830652"/>
                  <a:pt x="2789502" y="1821392"/>
                  <a:pt x="2796381" y="1835944"/>
                </a:cubicBezTo>
                <a:cubicBezTo>
                  <a:pt x="2856706" y="1832769"/>
                  <a:pt x="2919413" y="1815306"/>
                  <a:pt x="2979738" y="1812131"/>
                </a:cubicBezTo>
                <a:cubicBezTo>
                  <a:pt x="3040063" y="1808162"/>
                  <a:pt x="3093244" y="1823244"/>
                  <a:pt x="3153569" y="1819275"/>
                </a:cubicBezTo>
                <a:cubicBezTo>
                  <a:pt x="3174206" y="1815306"/>
                  <a:pt x="3182938" y="1804194"/>
                  <a:pt x="3203575" y="1800225"/>
                </a:cubicBezTo>
                <a:lnTo>
                  <a:pt x="3246437" y="1802606"/>
                </a:lnTo>
                <a:cubicBezTo>
                  <a:pt x="3298031" y="1843087"/>
                  <a:pt x="3318669" y="1883569"/>
                  <a:pt x="3370263" y="1924050"/>
                </a:cubicBezTo>
                <a:lnTo>
                  <a:pt x="3530600" y="2034382"/>
                </a:lnTo>
                <a:lnTo>
                  <a:pt x="4071144" y="2010569"/>
                </a:lnTo>
                <a:lnTo>
                  <a:pt x="4191000" y="1333500"/>
                </a:lnTo>
                <a:lnTo>
                  <a:pt x="4324350" y="565150"/>
                </a:lnTo>
                <a:lnTo>
                  <a:pt x="4318000" y="241300"/>
                </a:lnTo>
                <a:lnTo>
                  <a:pt x="4324350" y="133350"/>
                </a:lnTo>
                <a:close/>
              </a:path>
            </a:pathLst>
          </a:cu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a:t>Iron Age tower and wall in the </a:t>
            </a:r>
            <a:r>
              <a:rPr lang="en-US" dirty="0" err="1"/>
              <a:t>Ophel</a:t>
            </a:r>
            <a:r>
              <a:rPr lang="en-US" dirty="0"/>
              <a:t> area</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
        <p:nvSpPr>
          <p:cNvPr id="11" name="Text Box 12"/>
          <p:cNvSpPr txBox="1">
            <a:spLocks noChangeArrowheads="1"/>
          </p:cNvSpPr>
          <p:nvPr/>
        </p:nvSpPr>
        <p:spPr bwMode="auto">
          <a:xfrm>
            <a:off x="1176858" y="2724090"/>
            <a:ext cx="143821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Extra Tower</a:t>
            </a:r>
          </a:p>
        </p:txBody>
      </p:sp>
      <p:sp>
        <p:nvSpPr>
          <p:cNvPr id="12" name="Line 15"/>
          <p:cNvSpPr>
            <a:spLocks noChangeShapeType="1"/>
          </p:cNvSpPr>
          <p:nvPr/>
        </p:nvSpPr>
        <p:spPr bwMode="auto">
          <a:xfrm>
            <a:off x="2057400" y="3124200"/>
            <a:ext cx="435298" cy="461902"/>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13" name="Text Box 12"/>
          <p:cNvSpPr txBox="1">
            <a:spLocks noChangeArrowheads="1"/>
          </p:cNvSpPr>
          <p:nvPr/>
        </p:nvSpPr>
        <p:spPr bwMode="auto">
          <a:xfrm>
            <a:off x="4038488" y="5453743"/>
            <a:ext cx="179247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Royal Structure</a:t>
            </a:r>
          </a:p>
        </p:txBody>
      </p:sp>
      <p:sp>
        <p:nvSpPr>
          <p:cNvPr id="14" name="Line 15"/>
          <p:cNvSpPr>
            <a:spLocks noChangeShapeType="1"/>
          </p:cNvSpPr>
          <p:nvPr/>
        </p:nvSpPr>
        <p:spPr bwMode="auto">
          <a:xfrm flipV="1">
            <a:off x="5851073" y="5453742"/>
            <a:ext cx="564241" cy="20005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15" name="Text Box 12"/>
          <p:cNvSpPr txBox="1">
            <a:spLocks noChangeArrowheads="1"/>
          </p:cNvSpPr>
          <p:nvPr/>
        </p:nvSpPr>
        <p:spPr bwMode="auto">
          <a:xfrm>
            <a:off x="3404014" y="2203390"/>
            <a:ext cx="261001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Byzantine </a:t>
            </a:r>
            <a:r>
              <a:rPr kumimoji="0" lang="en-US" sz="2000" b="0" i="0" u="none" strike="noStrike" kern="0" cap="none" spc="0" normalizeH="0" baseline="0" noProof="0" dirty="0" err="1">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Ophel</a:t>
            </a: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 Tower</a:t>
            </a:r>
          </a:p>
        </p:txBody>
      </p:sp>
    </p:spTree>
    <p:extLst>
      <p:ext uri="{BB962C8B-B14F-4D97-AF65-F5344CB8AC3E}">
        <p14:creationId xmlns:p14="http://schemas.microsoft.com/office/powerpoint/2010/main" val="3654794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Straight Wall in the </a:t>
            </a:r>
            <a:r>
              <a:rPr lang="en-US" dirty="0" err="1"/>
              <a:t>Ophel</a:t>
            </a:r>
            <a:r>
              <a:rPr lang="en-US" dirty="0"/>
              <a:t> area</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pic>
        <p:nvPicPr>
          <p:cNvPr id="5" name="Picture 4" descr="Ophel Walls Straight Wall, tb0101121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126480"/>
          </a:xfrm>
          <a:prstGeom prst="rect">
            <a:avLst/>
          </a:prstGeom>
        </p:spPr>
      </p:pic>
    </p:spTree>
    <p:extLst>
      <p:ext uri="{BB962C8B-B14F-4D97-AF65-F5344CB8AC3E}">
        <p14:creationId xmlns:p14="http://schemas.microsoft.com/office/powerpoint/2010/main" val="4080835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is\Downloads\Temple Mount on model of Jerusalem during Divided Monarchy, from east, mjb1903102466c.jpg"/>
          <p:cNvPicPr>
            <a:picLocks noChangeAspect="1" noChangeArrowheads="1"/>
          </p:cNvPicPr>
          <p:nvPr/>
        </p:nvPicPr>
        <p:blipFill rotWithShape="1">
          <a:blip r:embed="rId3">
            <a:extLst>
              <a:ext uri="{28A0092B-C50C-407E-A947-70E740481C1C}">
                <a14:useLocalDpi xmlns:a14="http://schemas.microsoft.com/office/drawing/2010/main" val="0"/>
              </a:ext>
            </a:extLst>
          </a:blip>
          <a:srcRect r="954"/>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Solomon’s Temple on a model of Jerusalem during the Divided Monarchy (from the east)</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2978482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Temple on model of Jerusalem during Divided Monarchy, from east, mjb1903102467c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9144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Solomon’s Temple on a model of Jerusalem during the Divided Monarchy (from the east)</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3512491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table, building, sitting&#10;&#10;Description automatically generated">
            <a:extLst>
              <a:ext uri="{FF2B5EF4-FFF2-40B4-BE49-F238E27FC236}">
                <a16:creationId xmlns:a16="http://schemas.microsoft.com/office/drawing/2014/main" id="{47EFE0AC-5A33-0D44-BFEA-81896D991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13" y="281185"/>
            <a:ext cx="8410575" cy="6389700"/>
          </a:xfrm>
          <a:prstGeom prst="rect">
            <a:avLst/>
          </a:prstGeom>
        </p:spPr>
      </p:pic>
      <p:sp>
        <p:nvSpPr>
          <p:cNvPr id="2" name="Text Placeholder 1"/>
          <p:cNvSpPr>
            <a:spLocks noGrp="1"/>
          </p:cNvSpPr>
          <p:nvPr>
            <p:ph type="body" sz="quarter" idx="10"/>
          </p:nvPr>
        </p:nvSpPr>
        <p:spPr/>
        <p:txBody>
          <a:bodyPr/>
          <a:lstStyle/>
          <a:p>
            <a:r>
              <a:rPr lang="en-US" dirty="0"/>
              <a:t>Model of Solomon’s Temple</a:t>
            </a:r>
          </a:p>
        </p:txBody>
      </p:sp>
      <p:sp>
        <p:nvSpPr>
          <p:cNvPr id="5" name="Text Placeholder 2"/>
          <p:cNvSpPr>
            <a:spLocks noGrp="1"/>
          </p:cNvSpPr>
          <p:nvPr>
            <p:ph type="body" sz="quarter" idx="12"/>
          </p:nvPr>
        </p:nvSpPr>
        <p:spPr/>
        <p:txBody>
          <a:bodyPr/>
          <a:lstStyle/>
          <a:p>
            <a:r>
              <a:rPr lang="is-IS" dirty="0"/>
              <a:t>2:4</a:t>
            </a:r>
            <a:endParaRPr lang="en-US" dirty="0"/>
          </a:p>
        </p:txBody>
      </p:sp>
      <p:sp>
        <p:nvSpPr>
          <p:cNvPr id="6"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721341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is\Documents\Bolen\02 HVHL\50 NYPL Books\Wilson Ordnance Survey\Temple Mount from northeast, nypl8713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02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Temple Mount, circa 1865 (from the northeast)</a:t>
            </a:r>
          </a:p>
        </p:txBody>
      </p:sp>
      <p:sp>
        <p:nvSpPr>
          <p:cNvPr id="3" name="Text Placeholder 2"/>
          <p:cNvSpPr>
            <a:spLocks noGrp="1"/>
          </p:cNvSpPr>
          <p:nvPr>
            <p:ph type="body" sz="quarter" idx="12"/>
          </p:nvPr>
        </p:nvSpPr>
        <p:spPr/>
        <p:txBody>
          <a:bodyPr/>
          <a:lstStyle/>
          <a:p>
            <a:r>
              <a:rPr lang="en-US" dirty="0"/>
              <a:t>2:4</a:t>
            </a:r>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1166543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F74286-A8FB-39CE-D7A0-0655A0451708}"/>
              </a:ext>
            </a:extLst>
          </p:cNvPr>
          <p:cNvPicPr>
            <a:picLocks noChangeAspect="1"/>
          </p:cNvPicPr>
          <p:nvPr/>
        </p:nvPicPr>
        <p:blipFill>
          <a:blip r:embed="rId3">
            <a:extLst>
              <a:ext uri="{28A0092B-C50C-407E-A947-70E740481C1C}">
                <a14:useLocalDpi xmlns:a14="http://schemas.microsoft.com/office/drawing/2010/main" val="0"/>
              </a:ext>
            </a:extLst>
          </a:blip>
          <a:srcRect t="2222"/>
          <a:stretch/>
        </p:blipFill>
        <p:spPr>
          <a:xfrm>
            <a:off x="0" y="76200"/>
            <a:ext cx="9144000" cy="6705600"/>
          </a:xfrm>
          <a:prstGeom prst="rect">
            <a:avLst/>
          </a:prstGeom>
        </p:spPr>
      </p:pic>
      <p:sp>
        <p:nvSpPr>
          <p:cNvPr id="2" name="Text Placeholder 1"/>
          <p:cNvSpPr>
            <a:spLocks noGrp="1"/>
          </p:cNvSpPr>
          <p:nvPr>
            <p:ph type="body" sz="quarter" idx="10"/>
          </p:nvPr>
        </p:nvSpPr>
        <p:spPr/>
        <p:txBody>
          <a:bodyPr/>
          <a:lstStyle/>
          <a:p>
            <a:r>
              <a:rPr lang="en-US" dirty="0"/>
              <a:t>Model of Jerusalem with Solomon’s temple and palace (from the east)</a:t>
            </a:r>
          </a:p>
        </p:txBody>
      </p:sp>
      <p:sp>
        <p:nvSpPr>
          <p:cNvPr id="3" name="Text Placeholder 2"/>
          <p:cNvSpPr>
            <a:spLocks noGrp="1"/>
          </p:cNvSpPr>
          <p:nvPr>
            <p:ph type="body" sz="quarter" idx="12"/>
          </p:nvPr>
        </p:nvSpPr>
        <p:spPr/>
        <p:txBody>
          <a:bodyPr/>
          <a:lstStyle/>
          <a:p>
            <a:r>
              <a:rPr lang="en-US" dirty="0"/>
              <a:t>2:4</a:t>
            </a:r>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1404007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4 0Adds 2012\19 Museum\Rome Museums\Vatican Museum\Gregoriano Egyptian\Fragment relief from tomb, from Memphis, 18th Dynasty, banquet, tb0512176227.jpg"/>
          <p:cNvPicPr>
            <a:picLocks noChangeAspect="1" noChangeArrowheads="1"/>
          </p:cNvPicPr>
          <p:nvPr/>
        </p:nvPicPr>
        <p:blipFill rotWithShape="1">
          <a:blip r:embed="rId3">
            <a:extLst>
              <a:ext uri="{28A0092B-C50C-407E-A947-70E740481C1C}">
                <a14:useLocalDpi xmlns:a14="http://schemas.microsoft.com/office/drawing/2010/main" val="0"/>
              </a:ext>
            </a:extLst>
          </a:blip>
          <a:srcRect t="18533" b="6233"/>
          <a:stretch/>
        </p:blipFill>
        <p:spPr bwMode="auto">
          <a:xfrm>
            <a:off x="0" y="190500"/>
            <a:ext cx="9144000" cy="6515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a woman at a banquet, from Memphis, 18th dynasty, circa 1450 BC </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I said to myself, “Come, I will test you with pleasure, so enjoy yourself!”</a:t>
            </a:r>
          </a:p>
        </p:txBody>
      </p:sp>
    </p:spTree>
    <p:extLst>
      <p:ext uri="{BB962C8B-B14F-4D97-AF65-F5344CB8AC3E}">
        <p14:creationId xmlns:p14="http://schemas.microsoft.com/office/powerpoint/2010/main" val="2784232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CFB9BE-148F-874D-21C0-458A1AF16F9D}"/>
              </a:ext>
            </a:extLst>
          </p:cNvPr>
          <p:cNvPicPr>
            <a:picLocks noChangeAspect="1"/>
          </p:cNvPicPr>
          <p:nvPr/>
        </p:nvPicPr>
        <p:blipFill>
          <a:blip r:embed="rId3">
            <a:extLst>
              <a:ext uri="{28A0092B-C50C-407E-A947-70E740481C1C}">
                <a14:useLocalDpi xmlns:a14="http://schemas.microsoft.com/office/drawing/2010/main" val="0"/>
              </a:ext>
            </a:extLst>
          </a:blip>
          <a:srcRect t="2222"/>
          <a:stretch/>
        </p:blipFill>
        <p:spPr>
          <a:xfrm>
            <a:off x="0" y="76200"/>
            <a:ext cx="9144000" cy="6705600"/>
          </a:xfrm>
          <a:prstGeom prst="rect">
            <a:avLst/>
          </a:prstGeom>
        </p:spPr>
      </p:pic>
      <p:sp>
        <p:nvSpPr>
          <p:cNvPr id="2" name="Text Placeholder 1"/>
          <p:cNvSpPr>
            <a:spLocks noGrp="1"/>
          </p:cNvSpPr>
          <p:nvPr>
            <p:ph type="body" sz="quarter" idx="10"/>
          </p:nvPr>
        </p:nvSpPr>
        <p:spPr/>
        <p:txBody>
          <a:bodyPr/>
          <a:lstStyle/>
          <a:p>
            <a:r>
              <a:rPr lang="en-US" dirty="0"/>
              <a:t>Model of Jerusalem with Solomon’s temple and palace (from the east)</a:t>
            </a:r>
          </a:p>
        </p:txBody>
      </p:sp>
      <p:sp>
        <p:nvSpPr>
          <p:cNvPr id="3" name="Text Placeholder 2"/>
          <p:cNvSpPr>
            <a:spLocks noGrp="1"/>
          </p:cNvSpPr>
          <p:nvPr>
            <p:ph type="body" sz="quarter" idx="12"/>
          </p:nvPr>
        </p:nvSpPr>
        <p:spPr/>
        <p:txBody>
          <a:bodyPr/>
          <a:lstStyle/>
          <a:p>
            <a:r>
              <a:rPr lang="en-US" dirty="0"/>
              <a:t>2:4</a:t>
            </a:r>
          </a:p>
        </p:txBody>
      </p:sp>
      <p:sp>
        <p:nvSpPr>
          <p:cNvPr id="4" name="Title 3"/>
          <p:cNvSpPr>
            <a:spLocks noGrp="1"/>
          </p:cNvSpPr>
          <p:nvPr>
            <p:ph type="title"/>
          </p:nvPr>
        </p:nvSpPr>
        <p:spPr/>
        <p:txBody>
          <a:bodyPr/>
          <a:lstStyle/>
          <a:p>
            <a:r>
              <a:rPr lang="en-US" dirty="0"/>
              <a:t>I undertook great projects, building houses and planting vineyards</a:t>
            </a:r>
          </a:p>
        </p:txBody>
      </p:sp>
      <p:sp>
        <p:nvSpPr>
          <p:cNvPr id="7" name="Line 9"/>
          <p:cNvSpPr>
            <a:spLocks noChangeShapeType="1"/>
          </p:cNvSpPr>
          <p:nvPr/>
        </p:nvSpPr>
        <p:spPr bwMode="auto">
          <a:xfrm flipH="1">
            <a:off x="5715000" y="1066800"/>
            <a:ext cx="208977" cy="732076"/>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Text Box 16"/>
          <p:cNvSpPr txBox="1">
            <a:spLocks noChangeArrowheads="1"/>
          </p:cNvSpPr>
          <p:nvPr/>
        </p:nvSpPr>
        <p:spPr bwMode="auto">
          <a:xfrm>
            <a:off x="5124552" y="590490"/>
            <a:ext cx="212269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Temple of Yahweh</a:t>
            </a:r>
          </a:p>
        </p:txBody>
      </p:sp>
      <p:sp>
        <p:nvSpPr>
          <p:cNvPr id="11" name="Text Box 16"/>
          <p:cNvSpPr txBox="1">
            <a:spLocks noChangeArrowheads="1"/>
          </p:cNvSpPr>
          <p:nvPr/>
        </p:nvSpPr>
        <p:spPr bwMode="auto">
          <a:xfrm>
            <a:off x="1981200" y="3962400"/>
            <a:ext cx="1189749"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Palace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Solomon</a:t>
            </a:r>
          </a:p>
        </p:txBody>
      </p:sp>
    </p:spTree>
    <p:extLst>
      <p:ext uri="{BB962C8B-B14F-4D97-AF65-F5344CB8AC3E}">
        <p14:creationId xmlns:p14="http://schemas.microsoft.com/office/powerpoint/2010/main" val="3803167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 name="Group 286"/>
          <p:cNvGrpSpPr/>
          <p:nvPr/>
        </p:nvGrpSpPr>
        <p:grpSpPr>
          <a:xfrm>
            <a:off x="0" y="0"/>
            <a:ext cx="9144000" cy="6858000"/>
            <a:chOff x="0" y="0"/>
            <a:chExt cx="9144000" cy="6858000"/>
          </a:xfrm>
        </p:grpSpPr>
        <p:sp>
          <p:nvSpPr>
            <p:cNvPr id="39" name="Rectangle 38"/>
            <p:cNvSpPr/>
            <p:nvPr/>
          </p:nvSpPr>
          <p:spPr>
            <a:xfrm>
              <a:off x="0" y="0"/>
              <a:ext cx="9144000" cy="6858000"/>
            </a:xfrm>
            <a:prstGeom prst="rect">
              <a:avLst/>
            </a:prstGeom>
            <a:solidFill>
              <a:srgbClr val="EEECE1">
                <a:lumMod val="75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91" name="Rectangle 90"/>
            <p:cNvSpPr/>
            <p:nvPr/>
          </p:nvSpPr>
          <p:spPr>
            <a:xfrm>
              <a:off x="6847459" y="3674767"/>
              <a:ext cx="1410494" cy="2347411"/>
            </a:xfrm>
            <a:prstGeom prst="rect">
              <a:avLst/>
            </a:prstGeom>
            <a:solidFill>
              <a:schemeClr val="tx2">
                <a:lumMod val="10000"/>
                <a:alpha val="1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54" name="Group 153"/>
            <p:cNvGrpSpPr/>
            <p:nvPr/>
          </p:nvGrpSpPr>
          <p:grpSpPr>
            <a:xfrm>
              <a:off x="3959701" y="730580"/>
              <a:ext cx="1184226" cy="1631828"/>
              <a:chOff x="4334105" y="614679"/>
              <a:chExt cx="1184226" cy="1631828"/>
            </a:xfrm>
          </p:grpSpPr>
          <p:sp>
            <p:nvSpPr>
              <p:cNvPr id="147" name="Rectangle 146"/>
              <p:cNvSpPr/>
              <p:nvPr/>
            </p:nvSpPr>
            <p:spPr>
              <a:xfrm>
                <a:off x="4334105" y="614679"/>
                <a:ext cx="1184226" cy="1631828"/>
              </a:xfrm>
              <a:prstGeom prst="rect">
                <a:avLst/>
              </a:prstGeom>
              <a:solidFill>
                <a:schemeClr val="tx2">
                  <a:lumMod val="10000"/>
                  <a:alpha val="15000"/>
                </a:schemeClr>
              </a:solidFill>
              <a:ln w="25400">
                <a:solidFill>
                  <a:srgbClr val="938A5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1" name="Rectangle 150"/>
              <p:cNvSpPr/>
              <p:nvPr/>
            </p:nvSpPr>
            <p:spPr>
              <a:xfrm>
                <a:off x="4402007" y="730580"/>
                <a:ext cx="1048422" cy="492443"/>
              </a:xfrm>
              <a:prstGeom prst="rect">
                <a:avLst/>
              </a:prstGeom>
            </p:spPr>
            <p:txBody>
              <a:bodyPr wrap="square" lIns="0" tIns="0" rIns="0" bIns="0">
                <a:spAutoFit/>
              </a:bodyPr>
              <a:lstStyle/>
              <a:p>
                <a:pPr algn="ctr"/>
                <a:r>
                  <a:rPr lang="en-US" sz="1600" b="1" dirty="0">
                    <a:solidFill>
                      <a:srgbClr val="EEECE1">
                        <a:lumMod val="10000"/>
                      </a:srgbClr>
                    </a:solidFill>
                  </a:rPr>
                  <a:t>Throne </a:t>
                </a:r>
              </a:p>
              <a:p>
                <a:pPr algn="ctr"/>
                <a:r>
                  <a:rPr lang="en-US" sz="1600" b="1" dirty="0">
                    <a:solidFill>
                      <a:srgbClr val="EEECE1">
                        <a:lumMod val="10000"/>
                      </a:srgbClr>
                    </a:solidFill>
                  </a:rPr>
                  <a:t>Hall</a:t>
                </a:r>
              </a:p>
            </p:txBody>
          </p:sp>
        </p:grpSp>
        <p:grpSp>
          <p:nvGrpSpPr>
            <p:cNvPr id="155" name="Group 154"/>
            <p:cNvGrpSpPr/>
            <p:nvPr/>
          </p:nvGrpSpPr>
          <p:grpSpPr>
            <a:xfrm>
              <a:off x="5625568" y="730580"/>
              <a:ext cx="1184226" cy="1631828"/>
              <a:chOff x="6023941" y="614679"/>
              <a:chExt cx="1184226" cy="1631828"/>
            </a:xfrm>
          </p:grpSpPr>
          <p:sp>
            <p:nvSpPr>
              <p:cNvPr id="149" name="Rectangle 148"/>
              <p:cNvSpPr/>
              <p:nvPr/>
            </p:nvSpPr>
            <p:spPr>
              <a:xfrm>
                <a:off x="6023941" y="614679"/>
                <a:ext cx="1184226" cy="1631828"/>
              </a:xfrm>
              <a:prstGeom prst="rect">
                <a:avLst/>
              </a:prstGeom>
              <a:solidFill>
                <a:schemeClr val="tx2">
                  <a:lumMod val="10000"/>
                  <a:alpha val="15000"/>
                </a:schemeClr>
              </a:solidFill>
              <a:ln w="25400">
                <a:solidFill>
                  <a:srgbClr val="938A5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2" name="Rectangle 151"/>
              <p:cNvSpPr/>
              <p:nvPr/>
            </p:nvSpPr>
            <p:spPr>
              <a:xfrm>
                <a:off x="6091843" y="730580"/>
                <a:ext cx="1048422" cy="738664"/>
              </a:xfrm>
              <a:prstGeom prst="rect">
                <a:avLst/>
              </a:prstGeom>
            </p:spPr>
            <p:txBody>
              <a:bodyPr wrap="square" lIns="0" tIns="0" rIns="0" bIns="0">
                <a:spAutoFit/>
              </a:bodyPr>
              <a:lstStyle/>
              <a:p>
                <a:pPr algn="ctr"/>
                <a:r>
                  <a:rPr lang="en-US" sz="1600" b="1" dirty="0">
                    <a:solidFill>
                      <a:srgbClr val="EEECE1">
                        <a:lumMod val="10000"/>
                      </a:srgbClr>
                    </a:solidFill>
                  </a:rPr>
                  <a:t>Solomon’s Personal Residence</a:t>
                </a:r>
              </a:p>
            </p:txBody>
          </p:sp>
        </p:grpSp>
        <p:grpSp>
          <p:nvGrpSpPr>
            <p:cNvPr id="156" name="Group 155"/>
            <p:cNvGrpSpPr/>
            <p:nvPr/>
          </p:nvGrpSpPr>
          <p:grpSpPr>
            <a:xfrm>
              <a:off x="7291436" y="730580"/>
              <a:ext cx="1184226" cy="1631828"/>
              <a:chOff x="7665840" y="614679"/>
              <a:chExt cx="1184226" cy="1631828"/>
            </a:xfrm>
          </p:grpSpPr>
          <p:sp>
            <p:nvSpPr>
              <p:cNvPr id="150" name="Rectangle 149"/>
              <p:cNvSpPr/>
              <p:nvPr/>
            </p:nvSpPr>
            <p:spPr>
              <a:xfrm>
                <a:off x="7665840" y="614679"/>
                <a:ext cx="1184226" cy="1631828"/>
              </a:xfrm>
              <a:prstGeom prst="rect">
                <a:avLst/>
              </a:prstGeom>
              <a:solidFill>
                <a:schemeClr val="tx2">
                  <a:lumMod val="10000"/>
                  <a:alpha val="15000"/>
                </a:schemeClr>
              </a:solidFill>
              <a:ln w="25400">
                <a:solidFill>
                  <a:srgbClr val="938A5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Rectangle 152"/>
              <p:cNvSpPr/>
              <p:nvPr/>
            </p:nvSpPr>
            <p:spPr>
              <a:xfrm>
                <a:off x="7733742" y="730580"/>
                <a:ext cx="1048422" cy="738664"/>
              </a:xfrm>
              <a:prstGeom prst="rect">
                <a:avLst/>
              </a:prstGeom>
            </p:spPr>
            <p:txBody>
              <a:bodyPr wrap="square" lIns="0" tIns="0" rIns="0" bIns="0">
                <a:spAutoFit/>
              </a:bodyPr>
              <a:lstStyle/>
              <a:p>
                <a:pPr algn="ctr"/>
                <a:r>
                  <a:rPr lang="en-US" sz="1600" b="1" dirty="0">
                    <a:solidFill>
                      <a:srgbClr val="EEECE1">
                        <a:lumMod val="10000"/>
                      </a:srgbClr>
                    </a:solidFill>
                  </a:rPr>
                  <a:t>House for Pharaoh’s Daughter</a:t>
                </a:r>
              </a:p>
            </p:txBody>
          </p:sp>
        </p:grpSp>
        <p:grpSp>
          <p:nvGrpSpPr>
            <p:cNvPr id="161" name="Group 160"/>
            <p:cNvGrpSpPr/>
            <p:nvPr/>
          </p:nvGrpSpPr>
          <p:grpSpPr>
            <a:xfrm>
              <a:off x="4068777" y="2660203"/>
              <a:ext cx="1846887" cy="3637838"/>
              <a:chOff x="4068777" y="2763439"/>
              <a:chExt cx="1846887" cy="3637838"/>
            </a:xfrm>
          </p:grpSpPr>
          <p:sp>
            <p:nvSpPr>
              <p:cNvPr id="27" name="Rectangle 26"/>
              <p:cNvSpPr/>
              <p:nvPr/>
            </p:nvSpPr>
            <p:spPr>
              <a:xfrm>
                <a:off x="4068777" y="2763439"/>
                <a:ext cx="1843088" cy="492443"/>
              </a:xfrm>
              <a:prstGeom prst="rect">
                <a:avLst/>
              </a:prstGeom>
            </p:spPr>
            <p:txBody>
              <a:bodyPr wrap="square" lIns="0" tIns="0" rIns="0" bIns="0">
                <a:spAutoFit/>
              </a:bodyPr>
              <a:lstStyle/>
              <a:p>
                <a:pPr algn="ctr"/>
                <a:r>
                  <a:rPr lang="en-US" sz="1600" b="1" dirty="0">
                    <a:solidFill>
                      <a:prstClr val="white"/>
                    </a:solidFill>
                  </a:rPr>
                  <a:t>Solomon’s </a:t>
                </a:r>
              </a:p>
              <a:p>
                <a:pPr algn="ctr"/>
                <a:r>
                  <a:rPr lang="en-US" sz="1600" b="1" dirty="0">
                    <a:solidFill>
                      <a:prstClr val="white"/>
                    </a:solidFill>
                  </a:rPr>
                  <a:t>Temple</a:t>
                </a:r>
              </a:p>
            </p:txBody>
          </p:sp>
          <p:grpSp>
            <p:nvGrpSpPr>
              <p:cNvPr id="104" name="Group 103"/>
              <p:cNvGrpSpPr/>
              <p:nvPr/>
            </p:nvGrpSpPr>
            <p:grpSpPr>
              <a:xfrm>
                <a:off x="4469909" y="3322026"/>
                <a:ext cx="1048422" cy="2803388"/>
                <a:chOff x="4026689" y="3322026"/>
                <a:chExt cx="989974" cy="2647104"/>
              </a:xfrm>
            </p:grpSpPr>
            <p:sp>
              <p:nvSpPr>
                <p:cNvPr id="93" name="Rectangle 92"/>
                <p:cNvSpPr/>
                <p:nvPr/>
              </p:nvSpPr>
              <p:spPr>
                <a:xfrm>
                  <a:off x="4598568" y="5830137"/>
                  <a:ext cx="129127" cy="129127"/>
                </a:xfrm>
                <a:prstGeom prst="rect">
                  <a:avLst/>
                </a:prstGeom>
                <a:solidFill>
                  <a:schemeClr val="tx1">
                    <a:alpha val="3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EECE1">
                        <a:lumMod val="25000"/>
                      </a:srgbClr>
                    </a:solidFill>
                  </a:endParaRPr>
                </a:p>
              </p:txBody>
            </p:sp>
            <p:sp>
              <p:nvSpPr>
                <p:cNvPr id="94" name="Freeform 93"/>
                <p:cNvSpPr/>
                <p:nvPr/>
              </p:nvSpPr>
              <p:spPr>
                <a:xfrm>
                  <a:off x="4026689" y="3322026"/>
                  <a:ext cx="989974" cy="2647104"/>
                </a:xfrm>
                <a:custGeom>
                  <a:avLst/>
                  <a:gdLst>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5900 w 1752600"/>
                    <a:gd name="connsiteY4" fmla="*/ 4076700 h 4695825"/>
                    <a:gd name="connsiteX5" fmla="*/ 1057275 w 1752600"/>
                    <a:gd name="connsiteY5" fmla="*/ 4057650 h 4695825"/>
                    <a:gd name="connsiteX6" fmla="*/ 1047750 w 1752600"/>
                    <a:gd name="connsiteY6" fmla="*/ 3752850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5 w 1752600"/>
                    <a:gd name="connsiteY12" fmla="*/ 4076700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57275 w 1752600"/>
                    <a:gd name="connsiteY5" fmla="*/ 4057650 h 4695825"/>
                    <a:gd name="connsiteX6" fmla="*/ 1047750 w 1752600"/>
                    <a:gd name="connsiteY6" fmla="*/ 3752850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5 w 1752600"/>
                    <a:gd name="connsiteY12" fmla="*/ 4076700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57275 w 1752600"/>
                    <a:gd name="connsiteY5" fmla="*/ 4057650 h 4695825"/>
                    <a:gd name="connsiteX6" fmla="*/ 1059657 w 1752600"/>
                    <a:gd name="connsiteY6" fmla="*/ 3750469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5 w 1752600"/>
                    <a:gd name="connsiteY12" fmla="*/ 4076700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57275 w 1752600"/>
                    <a:gd name="connsiteY5" fmla="*/ 4057650 h 4695825"/>
                    <a:gd name="connsiteX6" fmla="*/ 1059657 w 1752600"/>
                    <a:gd name="connsiteY6" fmla="*/ 3750469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2944 w 1752600"/>
                    <a:gd name="connsiteY12" fmla="*/ 4062413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57275 w 1752600"/>
                    <a:gd name="connsiteY5" fmla="*/ 4057650 h 4695825"/>
                    <a:gd name="connsiteX6" fmla="*/ 1059657 w 1752600"/>
                    <a:gd name="connsiteY6" fmla="*/ 3750469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6 w 1752600"/>
                    <a:gd name="connsiteY12" fmla="*/ 4069556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73944 w 1752600"/>
                    <a:gd name="connsiteY5" fmla="*/ 4069556 h 4695825"/>
                    <a:gd name="connsiteX6" fmla="*/ 1059657 w 1752600"/>
                    <a:gd name="connsiteY6" fmla="*/ 3750469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6 w 1752600"/>
                    <a:gd name="connsiteY12" fmla="*/ 4069556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62037 w 1752600"/>
                    <a:gd name="connsiteY5" fmla="*/ 4067175 h 4695825"/>
                    <a:gd name="connsiteX6" fmla="*/ 1059657 w 1752600"/>
                    <a:gd name="connsiteY6" fmla="*/ 3750469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6 w 1752600"/>
                    <a:gd name="connsiteY12" fmla="*/ 4069556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86300"/>
                    <a:gd name="connsiteX1" fmla="*/ 1752600 w 1752600"/>
                    <a:gd name="connsiteY1" fmla="*/ 9525 h 4686300"/>
                    <a:gd name="connsiteX2" fmla="*/ 1743075 w 1752600"/>
                    <a:gd name="connsiteY2" fmla="*/ 4686300 h 4686300"/>
                    <a:gd name="connsiteX3" fmla="*/ 1488281 w 1752600"/>
                    <a:gd name="connsiteY3" fmla="*/ 4686300 h 4686300"/>
                    <a:gd name="connsiteX4" fmla="*/ 1483519 w 1752600"/>
                    <a:gd name="connsiteY4" fmla="*/ 4062413 h 4686300"/>
                    <a:gd name="connsiteX5" fmla="*/ 1062037 w 1752600"/>
                    <a:gd name="connsiteY5" fmla="*/ 4067175 h 4686300"/>
                    <a:gd name="connsiteX6" fmla="*/ 1059657 w 1752600"/>
                    <a:gd name="connsiteY6" fmla="*/ 3750469 h 4686300"/>
                    <a:gd name="connsiteX7" fmla="*/ 1495425 w 1752600"/>
                    <a:gd name="connsiteY7" fmla="*/ 3752850 h 4686300"/>
                    <a:gd name="connsiteX8" fmla="*/ 1495425 w 1752600"/>
                    <a:gd name="connsiteY8" fmla="*/ 238125 h 4686300"/>
                    <a:gd name="connsiteX9" fmla="*/ 247650 w 1752600"/>
                    <a:gd name="connsiteY9" fmla="*/ 238125 h 4686300"/>
                    <a:gd name="connsiteX10" fmla="*/ 266700 w 1752600"/>
                    <a:gd name="connsiteY10" fmla="*/ 3743325 h 4686300"/>
                    <a:gd name="connsiteX11" fmla="*/ 695325 w 1752600"/>
                    <a:gd name="connsiteY11" fmla="*/ 3752850 h 4686300"/>
                    <a:gd name="connsiteX12" fmla="*/ 695326 w 1752600"/>
                    <a:gd name="connsiteY12" fmla="*/ 4069556 h 4686300"/>
                    <a:gd name="connsiteX13" fmla="*/ 266700 w 1752600"/>
                    <a:gd name="connsiteY13" fmla="*/ 4067175 h 4686300"/>
                    <a:gd name="connsiteX14" fmla="*/ 257175 w 1752600"/>
                    <a:gd name="connsiteY14" fmla="*/ 4676775 h 4686300"/>
                    <a:gd name="connsiteX15" fmla="*/ 9525 w 1752600"/>
                    <a:gd name="connsiteY15" fmla="*/ 4676775 h 4686300"/>
                    <a:gd name="connsiteX16" fmla="*/ 0 w 1752600"/>
                    <a:gd name="connsiteY16" fmla="*/ 0 h 4686300"/>
                    <a:gd name="connsiteX0" fmla="*/ 0 w 1752600"/>
                    <a:gd name="connsiteY0" fmla="*/ 0 h 4686300"/>
                    <a:gd name="connsiteX1" fmla="*/ 1752600 w 1752600"/>
                    <a:gd name="connsiteY1" fmla="*/ 9525 h 4686300"/>
                    <a:gd name="connsiteX2" fmla="*/ 1743075 w 1752600"/>
                    <a:gd name="connsiteY2" fmla="*/ 4686300 h 4686300"/>
                    <a:gd name="connsiteX3" fmla="*/ 1488281 w 1752600"/>
                    <a:gd name="connsiteY3" fmla="*/ 4686300 h 4686300"/>
                    <a:gd name="connsiteX4" fmla="*/ 1483519 w 1752600"/>
                    <a:gd name="connsiteY4" fmla="*/ 4062413 h 4686300"/>
                    <a:gd name="connsiteX5" fmla="*/ 1062037 w 1752600"/>
                    <a:gd name="connsiteY5" fmla="*/ 4067175 h 4686300"/>
                    <a:gd name="connsiteX6" fmla="*/ 1059657 w 1752600"/>
                    <a:gd name="connsiteY6" fmla="*/ 3750469 h 4686300"/>
                    <a:gd name="connsiteX7" fmla="*/ 1495425 w 1752600"/>
                    <a:gd name="connsiteY7" fmla="*/ 3752850 h 4686300"/>
                    <a:gd name="connsiteX8" fmla="*/ 1495425 w 1752600"/>
                    <a:gd name="connsiteY8" fmla="*/ 238125 h 4686300"/>
                    <a:gd name="connsiteX9" fmla="*/ 247650 w 1752600"/>
                    <a:gd name="connsiteY9" fmla="*/ 238125 h 4686300"/>
                    <a:gd name="connsiteX10" fmla="*/ 266700 w 1752600"/>
                    <a:gd name="connsiteY10" fmla="*/ 3743325 h 4686300"/>
                    <a:gd name="connsiteX11" fmla="*/ 695325 w 1752600"/>
                    <a:gd name="connsiteY11" fmla="*/ 3752850 h 4686300"/>
                    <a:gd name="connsiteX12" fmla="*/ 695326 w 1752600"/>
                    <a:gd name="connsiteY12" fmla="*/ 4069556 h 4686300"/>
                    <a:gd name="connsiteX13" fmla="*/ 254794 w 1752600"/>
                    <a:gd name="connsiteY13" fmla="*/ 4064794 h 4686300"/>
                    <a:gd name="connsiteX14" fmla="*/ 257175 w 1752600"/>
                    <a:gd name="connsiteY14" fmla="*/ 4676775 h 4686300"/>
                    <a:gd name="connsiteX15" fmla="*/ 9525 w 1752600"/>
                    <a:gd name="connsiteY15" fmla="*/ 4676775 h 4686300"/>
                    <a:gd name="connsiteX16" fmla="*/ 0 w 1752600"/>
                    <a:gd name="connsiteY16"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2600" h="4686300">
                      <a:moveTo>
                        <a:pt x="0" y="0"/>
                      </a:moveTo>
                      <a:lnTo>
                        <a:pt x="1752600" y="9525"/>
                      </a:lnTo>
                      <a:lnTo>
                        <a:pt x="1743075" y="4686300"/>
                      </a:lnTo>
                      <a:lnTo>
                        <a:pt x="1488281" y="4686300"/>
                      </a:lnTo>
                      <a:cubicBezTo>
                        <a:pt x="1486694" y="4478338"/>
                        <a:pt x="1485106" y="4270375"/>
                        <a:pt x="1483519" y="4062413"/>
                      </a:cubicBezTo>
                      <a:lnTo>
                        <a:pt x="1062037" y="4067175"/>
                      </a:lnTo>
                      <a:cubicBezTo>
                        <a:pt x="1061244" y="3961606"/>
                        <a:pt x="1060450" y="3856038"/>
                        <a:pt x="1059657" y="3750469"/>
                      </a:cubicBezTo>
                      <a:lnTo>
                        <a:pt x="1495425" y="3752850"/>
                      </a:lnTo>
                      <a:lnTo>
                        <a:pt x="1495425" y="238125"/>
                      </a:lnTo>
                      <a:lnTo>
                        <a:pt x="247650" y="238125"/>
                      </a:lnTo>
                      <a:lnTo>
                        <a:pt x="266700" y="3743325"/>
                      </a:lnTo>
                      <a:lnTo>
                        <a:pt x="695325" y="3752850"/>
                      </a:lnTo>
                      <a:cubicBezTo>
                        <a:pt x="694531" y="3856038"/>
                        <a:pt x="696120" y="3966368"/>
                        <a:pt x="695326" y="4069556"/>
                      </a:cubicBezTo>
                      <a:lnTo>
                        <a:pt x="254794" y="4064794"/>
                      </a:lnTo>
                      <a:cubicBezTo>
                        <a:pt x="255588" y="4268788"/>
                        <a:pt x="256381" y="4472781"/>
                        <a:pt x="257175" y="4676775"/>
                      </a:cubicBezTo>
                      <a:lnTo>
                        <a:pt x="9525" y="4676775"/>
                      </a:lnTo>
                      <a:lnTo>
                        <a:pt x="0" y="0"/>
                      </a:lnTo>
                      <a:close/>
                    </a:path>
                  </a:pathLst>
                </a:custGeom>
                <a:solidFill>
                  <a:schemeClr val="tx1">
                    <a:alpha val="3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Oval 94"/>
                <p:cNvSpPr/>
                <p:nvPr/>
              </p:nvSpPr>
              <p:spPr>
                <a:xfrm>
                  <a:off x="4598568" y="5830137"/>
                  <a:ext cx="129127" cy="129127"/>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EECE1">
                        <a:lumMod val="25000"/>
                      </a:srgbClr>
                    </a:solidFill>
                  </a:endParaRPr>
                </a:p>
              </p:txBody>
            </p:sp>
            <p:sp>
              <p:nvSpPr>
                <p:cNvPr id="96" name="Freeform 95"/>
                <p:cNvSpPr/>
                <p:nvPr/>
              </p:nvSpPr>
              <p:spPr>
                <a:xfrm>
                  <a:off x="4218586" y="3504956"/>
                  <a:ext cx="599006" cy="606180"/>
                </a:xfrm>
                <a:custGeom>
                  <a:avLst/>
                  <a:gdLst>
                    <a:gd name="connsiteX0" fmla="*/ 387350 w 1060450"/>
                    <a:gd name="connsiteY0" fmla="*/ 1060450 h 1073150"/>
                    <a:gd name="connsiteX1" fmla="*/ 0 w 1060450"/>
                    <a:gd name="connsiteY1" fmla="*/ 1060450 h 1073150"/>
                    <a:gd name="connsiteX2" fmla="*/ 6350 w 1060450"/>
                    <a:gd name="connsiteY2" fmla="*/ 0 h 1073150"/>
                    <a:gd name="connsiteX3" fmla="*/ 1060450 w 1060450"/>
                    <a:gd name="connsiteY3" fmla="*/ 0 h 1073150"/>
                    <a:gd name="connsiteX4" fmla="*/ 1060450 w 1060450"/>
                    <a:gd name="connsiteY4" fmla="*/ 1073150 h 1073150"/>
                    <a:gd name="connsiteX5" fmla="*/ 679450 w 1060450"/>
                    <a:gd name="connsiteY5" fmla="*/ 1073150 h 107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450" h="1073150">
                      <a:moveTo>
                        <a:pt x="387350" y="1060450"/>
                      </a:moveTo>
                      <a:lnTo>
                        <a:pt x="0" y="1060450"/>
                      </a:lnTo>
                      <a:cubicBezTo>
                        <a:pt x="2117" y="706967"/>
                        <a:pt x="4233" y="353483"/>
                        <a:pt x="6350" y="0"/>
                      </a:cubicBezTo>
                      <a:lnTo>
                        <a:pt x="1060450" y="0"/>
                      </a:lnTo>
                      <a:lnTo>
                        <a:pt x="1060450" y="1073150"/>
                      </a:lnTo>
                      <a:lnTo>
                        <a:pt x="679450" y="1073150"/>
                      </a:lnTo>
                    </a:path>
                  </a:pathLst>
                </a:custGeom>
                <a:no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Rectangle 96"/>
                <p:cNvSpPr/>
                <p:nvPr/>
              </p:nvSpPr>
              <p:spPr>
                <a:xfrm>
                  <a:off x="4299737" y="5830137"/>
                  <a:ext cx="129127" cy="129127"/>
                </a:xfrm>
                <a:prstGeom prst="rect">
                  <a:avLst/>
                </a:prstGeom>
                <a:solidFill>
                  <a:schemeClr val="tx1">
                    <a:alpha val="3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EECE1">
                        <a:lumMod val="25000"/>
                      </a:srgbClr>
                    </a:solidFill>
                  </a:endParaRPr>
                </a:p>
              </p:txBody>
            </p:sp>
            <p:sp>
              <p:nvSpPr>
                <p:cNvPr id="98" name="Oval 97"/>
                <p:cNvSpPr/>
                <p:nvPr/>
              </p:nvSpPr>
              <p:spPr>
                <a:xfrm>
                  <a:off x="4299737" y="5830137"/>
                  <a:ext cx="129127" cy="129127"/>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EECE1">
                        <a:lumMod val="25000"/>
                      </a:srgbClr>
                    </a:solidFill>
                  </a:endParaRPr>
                </a:p>
              </p:txBody>
            </p:sp>
          </p:grpSp>
          <p:sp>
            <p:nvSpPr>
              <p:cNvPr id="158" name="Rectangle 157"/>
              <p:cNvSpPr/>
              <p:nvPr/>
            </p:nvSpPr>
            <p:spPr>
              <a:xfrm>
                <a:off x="4072576" y="6155056"/>
                <a:ext cx="1843088" cy="246221"/>
              </a:xfrm>
              <a:prstGeom prst="rect">
                <a:avLst/>
              </a:prstGeom>
            </p:spPr>
            <p:txBody>
              <a:bodyPr wrap="square" lIns="0" tIns="0" rIns="0" bIns="0">
                <a:spAutoFit/>
              </a:bodyPr>
              <a:lstStyle/>
              <a:p>
                <a:pPr algn="ctr"/>
                <a:r>
                  <a:rPr lang="en-US" sz="1600" dirty="0">
                    <a:solidFill>
                      <a:srgbClr val="EEECE1">
                        <a:lumMod val="10000"/>
                      </a:srgbClr>
                    </a:solidFill>
                  </a:rPr>
                  <a:t>60 x 20 cubits</a:t>
                </a:r>
              </a:p>
            </p:txBody>
          </p:sp>
        </p:grpSp>
        <p:grpSp>
          <p:nvGrpSpPr>
            <p:cNvPr id="146" name="Group 145"/>
            <p:cNvGrpSpPr/>
            <p:nvPr/>
          </p:nvGrpSpPr>
          <p:grpSpPr>
            <a:xfrm>
              <a:off x="7047500" y="3822630"/>
              <a:ext cx="1010412" cy="2051685"/>
              <a:chOff x="7047500" y="3947160"/>
              <a:chExt cx="1010412" cy="2051685"/>
            </a:xfrm>
          </p:grpSpPr>
          <p:grpSp>
            <p:nvGrpSpPr>
              <p:cNvPr id="110" name="Group 109"/>
              <p:cNvGrpSpPr/>
              <p:nvPr/>
            </p:nvGrpSpPr>
            <p:grpSpPr>
              <a:xfrm>
                <a:off x="7047500" y="3947160"/>
                <a:ext cx="1010412" cy="99060"/>
                <a:chOff x="7063740" y="3947160"/>
                <a:chExt cx="1010412" cy="99060"/>
              </a:xfrm>
            </p:grpSpPr>
            <p:sp>
              <p:nvSpPr>
                <p:cNvPr id="106" name="Oval 105"/>
                <p:cNvSpPr/>
                <p:nvPr/>
              </p:nvSpPr>
              <p:spPr>
                <a:xfrm>
                  <a:off x="7063740"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Oval 106"/>
                <p:cNvSpPr/>
                <p:nvPr/>
              </p:nvSpPr>
              <p:spPr>
                <a:xfrm>
                  <a:off x="7367524"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Oval 107"/>
                <p:cNvSpPr/>
                <p:nvPr/>
              </p:nvSpPr>
              <p:spPr>
                <a:xfrm>
                  <a:off x="7671308"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Oval 108"/>
                <p:cNvSpPr/>
                <p:nvPr/>
              </p:nvSpPr>
              <p:spPr>
                <a:xfrm>
                  <a:off x="7975092"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1" name="Group 110"/>
              <p:cNvGrpSpPr/>
              <p:nvPr/>
            </p:nvGrpSpPr>
            <p:grpSpPr>
              <a:xfrm>
                <a:off x="7047500" y="4226106"/>
                <a:ext cx="1010412" cy="99060"/>
                <a:chOff x="7063740" y="3947160"/>
                <a:chExt cx="1010412" cy="99060"/>
              </a:xfrm>
            </p:grpSpPr>
            <p:sp>
              <p:nvSpPr>
                <p:cNvPr id="112" name="Oval 111"/>
                <p:cNvSpPr/>
                <p:nvPr/>
              </p:nvSpPr>
              <p:spPr>
                <a:xfrm>
                  <a:off x="7063740"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3" name="Oval 112"/>
                <p:cNvSpPr/>
                <p:nvPr/>
              </p:nvSpPr>
              <p:spPr>
                <a:xfrm>
                  <a:off x="7367524"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Oval 113"/>
                <p:cNvSpPr/>
                <p:nvPr/>
              </p:nvSpPr>
              <p:spPr>
                <a:xfrm>
                  <a:off x="7671308"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Oval 114"/>
                <p:cNvSpPr/>
                <p:nvPr/>
              </p:nvSpPr>
              <p:spPr>
                <a:xfrm>
                  <a:off x="7975092"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6" name="Group 115"/>
              <p:cNvGrpSpPr/>
              <p:nvPr/>
            </p:nvGrpSpPr>
            <p:grpSpPr>
              <a:xfrm>
                <a:off x="7047500" y="4505052"/>
                <a:ext cx="1010412" cy="99060"/>
                <a:chOff x="7063740" y="3947160"/>
                <a:chExt cx="1010412" cy="99060"/>
              </a:xfrm>
            </p:grpSpPr>
            <p:sp>
              <p:nvSpPr>
                <p:cNvPr id="117" name="Oval 116"/>
                <p:cNvSpPr/>
                <p:nvPr/>
              </p:nvSpPr>
              <p:spPr>
                <a:xfrm>
                  <a:off x="7063740"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8" name="Oval 117"/>
                <p:cNvSpPr/>
                <p:nvPr/>
              </p:nvSpPr>
              <p:spPr>
                <a:xfrm>
                  <a:off x="7367524"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9" name="Oval 118"/>
                <p:cNvSpPr/>
                <p:nvPr/>
              </p:nvSpPr>
              <p:spPr>
                <a:xfrm>
                  <a:off x="7671308"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0" name="Oval 119"/>
                <p:cNvSpPr/>
                <p:nvPr/>
              </p:nvSpPr>
              <p:spPr>
                <a:xfrm>
                  <a:off x="7975092"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1" name="Group 120"/>
              <p:cNvGrpSpPr/>
              <p:nvPr/>
            </p:nvGrpSpPr>
            <p:grpSpPr>
              <a:xfrm>
                <a:off x="7047500" y="4783998"/>
                <a:ext cx="1010412" cy="99060"/>
                <a:chOff x="7063740" y="3947160"/>
                <a:chExt cx="1010412" cy="99060"/>
              </a:xfrm>
            </p:grpSpPr>
            <p:sp>
              <p:nvSpPr>
                <p:cNvPr id="122" name="Oval 121"/>
                <p:cNvSpPr/>
                <p:nvPr/>
              </p:nvSpPr>
              <p:spPr>
                <a:xfrm>
                  <a:off x="7063740"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3" name="Oval 122"/>
                <p:cNvSpPr/>
                <p:nvPr/>
              </p:nvSpPr>
              <p:spPr>
                <a:xfrm>
                  <a:off x="7367524"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4" name="Oval 123"/>
                <p:cNvSpPr/>
                <p:nvPr/>
              </p:nvSpPr>
              <p:spPr>
                <a:xfrm>
                  <a:off x="7671308"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5" name="Oval 124"/>
                <p:cNvSpPr/>
                <p:nvPr/>
              </p:nvSpPr>
              <p:spPr>
                <a:xfrm>
                  <a:off x="7975092"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6" name="Group 125"/>
              <p:cNvGrpSpPr/>
              <p:nvPr/>
            </p:nvGrpSpPr>
            <p:grpSpPr>
              <a:xfrm>
                <a:off x="7047500" y="5062944"/>
                <a:ext cx="1010412" cy="99060"/>
                <a:chOff x="7063740" y="3947160"/>
                <a:chExt cx="1010412" cy="99060"/>
              </a:xfrm>
            </p:grpSpPr>
            <p:sp>
              <p:nvSpPr>
                <p:cNvPr id="127" name="Oval 126"/>
                <p:cNvSpPr/>
                <p:nvPr/>
              </p:nvSpPr>
              <p:spPr>
                <a:xfrm>
                  <a:off x="7063740"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8" name="Oval 127"/>
                <p:cNvSpPr/>
                <p:nvPr/>
              </p:nvSpPr>
              <p:spPr>
                <a:xfrm>
                  <a:off x="7367524"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9" name="Oval 128"/>
                <p:cNvSpPr/>
                <p:nvPr/>
              </p:nvSpPr>
              <p:spPr>
                <a:xfrm>
                  <a:off x="7671308"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Oval 129"/>
                <p:cNvSpPr/>
                <p:nvPr/>
              </p:nvSpPr>
              <p:spPr>
                <a:xfrm>
                  <a:off x="7975092"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1" name="Group 130"/>
              <p:cNvGrpSpPr/>
              <p:nvPr/>
            </p:nvGrpSpPr>
            <p:grpSpPr>
              <a:xfrm>
                <a:off x="7047500" y="5341890"/>
                <a:ext cx="1010412" cy="99060"/>
                <a:chOff x="7063740" y="3947160"/>
                <a:chExt cx="1010412" cy="99060"/>
              </a:xfrm>
            </p:grpSpPr>
            <p:sp>
              <p:nvSpPr>
                <p:cNvPr id="132" name="Oval 131"/>
                <p:cNvSpPr/>
                <p:nvPr/>
              </p:nvSpPr>
              <p:spPr>
                <a:xfrm>
                  <a:off x="7063740"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3" name="Oval 132"/>
                <p:cNvSpPr/>
                <p:nvPr/>
              </p:nvSpPr>
              <p:spPr>
                <a:xfrm>
                  <a:off x="7367524"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Oval 133"/>
                <p:cNvSpPr/>
                <p:nvPr/>
              </p:nvSpPr>
              <p:spPr>
                <a:xfrm>
                  <a:off x="7671308"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5" name="Oval 134"/>
                <p:cNvSpPr/>
                <p:nvPr/>
              </p:nvSpPr>
              <p:spPr>
                <a:xfrm>
                  <a:off x="7975092"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047500" y="5620836"/>
                <a:ext cx="1010412" cy="99060"/>
                <a:chOff x="7063740" y="3947160"/>
                <a:chExt cx="1010412" cy="99060"/>
              </a:xfrm>
            </p:grpSpPr>
            <p:sp>
              <p:nvSpPr>
                <p:cNvPr id="137" name="Oval 136"/>
                <p:cNvSpPr/>
                <p:nvPr/>
              </p:nvSpPr>
              <p:spPr>
                <a:xfrm>
                  <a:off x="7063740"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8" name="Oval 137"/>
                <p:cNvSpPr/>
                <p:nvPr/>
              </p:nvSpPr>
              <p:spPr>
                <a:xfrm>
                  <a:off x="7367524"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9" name="Oval 138"/>
                <p:cNvSpPr/>
                <p:nvPr/>
              </p:nvSpPr>
              <p:spPr>
                <a:xfrm>
                  <a:off x="7671308"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0" name="Oval 139"/>
                <p:cNvSpPr/>
                <p:nvPr/>
              </p:nvSpPr>
              <p:spPr>
                <a:xfrm>
                  <a:off x="7975092"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41" name="Group 140"/>
              <p:cNvGrpSpPr/>
              <p:nvPr/>
            </p:nvGrpSpPr>
            <p:grpSpPr>
              <a:xfrm>
                <a:off x="7047500" y="5899785"/>
                <a:ext cx="1010412" cy="99060"/>
                <a:chOff x="7063740" y="3947160"/>
                <a:chExt cx="1010412" cy="99060"/>
              </a:xfrm>
            </p:grpSpPr>
            <p:sp>
              <p:nvSpPr>
                <p:cNvPr id="142" name="Oval 141"/>
                <p:cNvSpPr/>
                <p:nvPr/>
              </p:nvSpPr>
              <p:spPr>
                <a:xfrm>
                  <a:off x="7063740"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3" name="Oval 142"/>
                <p:cNvSpPr/>
                <p:nvPr/>
              </p:nvSpPr>
              <p:spPr>
                <a:xfrm>
                  <a:off x="7367524"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4" name="Oval 143"/>
                <p:cNvSpPr/>
                <p:nvPr/>
              </p:nvSpPr>
              <p:spPr>
                <a:xfrm>
                  <a:off x="7671308"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5" name="Oval 144"/>
                <p:cNvSpPr/>
                <p:nvPr/>
              </p:nvSpPr>
              <p:spPr>
                <a:xfrm>
                  <a:off x="7975092" y="3947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37" name="Rectangle 36"/>
            <p:cNvSpPr/>
            <p:nvPr/>
          </p:nvSpPr>
          <p:spPr>
            <a:xfrm>
              <a:off x="6616054" y="3289409"/>
              <a:ext cx="1843088" cy="246221"/>
            </a:xfrm>
            <a:prstGeom prst="rect">
              <a:avLst/>
            </a:prstGeom>
          </p:spPr>
          <p:txBody>
            <a:bodyPr wrap="square" lIns="0" tIns="0" rIns="0" bIns="0">
              <a:spAutoFit/>
            </a:bodyPr>
            <a:lstStyle/>
            <a:p>
              <a:pPr algn="ctr"/>
              <a:r>
                <a:rPr lang="en-US" sz="1600" b="1" dirty="0">
                  <a:solidFill>
                    <a:srgbClr val="EEECE1">
                      <a:lumMod val="10000"/>
                    </a:srgbClr>
                  </a:solidFill>
                </a:rPr>
                <a:t>Hall of Pillars</a:t>
              </a:r>
            </a:p>
          </p:txBody>
        </p:sp>
        <p:sp>
          <p:nvSpPr>
            <p:cNvPr id="159" name="Rectangle 158"/>
            <p:cNvSpPr/>
            <p:nvPr/>
          </p:nvSpPr>
          <p:spPr>
            <a:xfrm>
              <a:off x="6616054" y="6051820"/>
              <a:ext cx="1843088" cy="246221"/>
            </a:xfrm>
            <a:prstGeom prst="rect">
              <a:avLst/>
            </a:prstGeom>
          </p:spPr>
          <p:txBody>
            <a:bodyPr wrap="square" lIns="0" tIns="0" rIns="0" bIns="0">
              <a:spAutoFit/>
            </a:bodyPr>
            <a:lstStyle/>
            <a:p>
              <a:pPr algn="ctr"/>
              <a:r>
                <a:rPr lang="en-US" sz="1600" dirty="0">
                  <a:solidFill>
                    <a:srgbClr val="EEECE1">
                      <a:lumMod val="10000"/>
                    </a:srgbClr>
                  </a:solidFill>
                </a:rPr>
                <a:t>50 x 30 cubits</a:t>
              </a:r>
            </a:p>
          </p:txBody>
        </p:sp>
        <p:grpSp>
          <p:nvGrpSpPr>
            <p:cNvPr id="286" name="Group 285"/>
            <p:cNvGrpSpPr/>
            <p:nvPr/>
          </p:nvGrpSpPr>
          <p:grpSpPr>
            <a:xfrm>
              <a:off x="881858" y="715375"/>
              <a:ext cx="2347410" cy="5582666"/>
              <a:chOff x="881858" y="715375"/>
              <a:chExt cx="2347410" cy="5582666"/>
            </a:xfrm>
          </p:grpSpPr>
          <p:grpSp>
            <p:nvGrpSpPr>
              <p:cNvPr id="160" name="Group 159"/>
              <p:cNvGrpSpPr/>
              <p:nvPr/>
            </p:nvGrpSpPr>
            <p:grpSpPr>
              <a:xfrm>
                <a:off x="881858" y="715375"/>
                <a:ext cx="2347410" cy="5582666"/>
                <a:chOff x="881858" y="818611"/>
                <a:chExt cx="2347410" cy="5582666"/>
              </a:xfrm>
            </p:grpSpPr>
            <p:sp>
              <p:nvSpPr>
                <p:cNvPr id="16" name="Rectangle 15"/>
                <p:cNvSpPr/>
                <p:nvPr/>
              </p:nvSpPr>
              <p:spPr>
                <a:xfrm>
                  <a:off x="1134019" y="818611"/>
                  <a:ext cx="1843088" cy="492443"/>
                </a:xfrm>
                <a:prstGeom prst="rect">
                  <a:avLst/>
                </a:prstGeom>
              </p:spPr>
              <p:txBody>
                <a:bodyPr wrap="square" lIns="0" tIns="0" rIns="0" bIns="0">
                  <a:spAutoFit/>
                </a:bodyPr>
                <a:lstStyle/>
                <a:p>
                  <a:pPr algn="ctr"/>
                  <a:r>
                    <a:rPr lang="en-US" sz="1600" b="1" dirty="0">
                      <a:solidFill>
                        <a:srgbClr val="EEECE1">
                          <a:lumMod val="10000"/>
                        </a:srgbClr>
                      </a:solidFill>
                    </a:rPr>
                    <a:t>House of the </a:t>
                  </a:r>
                </a:p>
                <a:p>
                  <a:pPr algn="ctr"/>
                  <a:r>
                    <a:rPr lang="en-US" sz="1600" b="1" dirty="0">
                      <a:solidFill>
                        <a:srgbClr val="EEECE1">
                          <a:lumMod val="10000"/>
                        </a:srgbClr>
                      </a:solidFill>
                    </a:rPr>
                    <a:t>Forest of Lebanon</a:t>
                  </a:r>
                </a:p>
              </p:txBody>
            </p:sp>
            <p:sp>
              <p:nvSpPr>
                <p:cNvPr id="89" name="Rectangle 88"/>
                <p:cNvSpPr/>
                <p:nvPr/>
              </p:nvSpPr>
              <p:spPr>
                <a:xfrm>
                  <a:off x="881858" y="1430593"/>
                  <a:ext cx="2347410" cy="4694821"/>
                </a:xfrm>
                <a:prstGeom prst="rect">
                  <a:avLst/>
                </a:prstGeom>
                <a:solidFill>
                  <a:schemeClr val="tx2">
                    <a:lumMod val="10000"/>
                    <a:alpha val="1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ectangle 156"/>
                <p:cNvSpPr/>
                <p:nvPr/>
              </p:nvSpPr>
              <p:spPr>
                <a:xfrm>
                  <a:off x="1134019" y="6155056"/>
                  <a:ext cx="1843088" cy="246221"/>
                </a:xfrm>
                <a:prstGeom prst="rect">
                  <a:avLst/>
                </a:prstGeom>
              </p:spPr>
              <p:txBody>
                <a:bodyPr wrap="square" lIns="0" tIns="0" rIns="0" bIns="0">
                  <a:spAutoFit/>
                </a:bodyPr>
                <a:lstStyle/>
                <a:p>
                  <a:pPr algn="ctr"/>
                  <a:r>
                    <a:rPr lang="en-US" sz="1600" dirty="0">
                      <a:solidFill>
                        <a:srgbClr val="EEECE1">
                          <a:lumMod val="10000"/>
                        </a:srgbClr>
                      </a:solidFill>
                    </a:rPr>
                    <a:t>100 x 50 cubits</a:t>
                  </a:r>
                </a:p>
              </p:txBody>
            </p:sp>
          </p:grpSp>
          <p:grpSp>
            <p:nvGrpSpPr>
              <p:cNvPr id="285" name="Group 284"/>
              <p:cNvGrpSpPr/>
              <p:nvPr/>
            </p:nvGrpSpPr>
            <p:grpSpPr>
              <a:xfrm>
                <a:off x="1318407" y="1448552"/>
                <a:ext cx="1474312" cy="4424274"/>
                <a:chOff x="1309057" y="1448552"/>
                <a:chExt cx="1474312" cy="4424274"/>
              </a:xfrm>
            </p:grpSpPr>
            <p:grpSp>
              <p:nvGrpSpPr>
                <p:cNvPr id="284" name="Group 283"/>
                <p:cNvGrpSpPr/>
                <p:nvPr/>
              </p:nvGrpSpPr>
              <p:grpSpPr>
                <a:xfrm>
                  <a:off x="1309057" y="1448552"/>
                  <a:ext cx="99060" cy="4424274"/>
                  <a:chOff x="1309057" y="1448552"/>
                  <a:chExt cx="99060" cy="4424274"/>
                </a:xfrm>
              </p:grpSpPr>
              <p:sp>
                <p:nvSpPr>
                  <p:cNvPr id="177" name="Oval 176"/>
                  <p:cNvSpPr/>
                  <p:nvPr/>
                </p:nvSpPr>
                <p:spPr>
                  <a:xfrm>
                    <a:off x="1309057" y="1448552"/>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1" name="Oval 210"/>
                  <p:cNvSpPr/>
                  <p:nvPr/>
                </p:nvSpPr>
                <p:spPr>
                  <a:xfrm>
                    <a:off x="1309057" y="175749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6" name="Oval 215"/>
                  <p:cNvSpPr/>
                  <p:nvPr/>
                </p:nvSpPr>
                <p:spPr>
                  <a:xfrm>
                    <a:off x="1309057" y="206644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1" name="Oval 220"/>
                  <p:cNvSpPr/>
                  <p:nvPr/>
                </p:nvSpPr>
                <p:spPr>
                  <a:xfrm>
                    <a:off x="1309057" y="2375384"/>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6" name="Oval 225"/>
                  <p:cNvSpPr/>
                  <p:nvPr/>
                </p:nvSpPr>
                <p:spPr>
                  <a:xfrm>
                    <a:off x="1309057" y="2684328"/>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1" name="Oval 230"/>
                  <p:cNvSpPr/>
                  <p:nvPr/>
                </p:nvSpPr>
                <p:spPr>
                  <a:xfrm>
                    <a:off x="1309057" y="2993272"/>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6" name="Oval 235"/>
                  <p:cNvSpPr/>
                  <p:nvPr/>
                </p:nvSpPr>
                <p:spPr>
                  <a:xfrm>
                    <a:off x="1309057" y="330221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1" name="Oval 240"/>
                  <p:cNvSpPr/>
                  <p:nvPr/>
                </p:nvSpPr>
                <p:spPr>
                  <a:xfrm>
                    <a:off x="1309057" y="3611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6" name="Oval 245"/>
                  <p:cNvSpPr/>
                  <p:nvPr/>
                </p:nvSpPr>
                <p:spPr>
                  <a:xfrm>
                    <a:off x="1309057" y="3920104"/>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1" name="Oval 250"/>
                  <p:cNvSpPr/>
                  <p:nvPr/>
                </p:nvSpPr>
                <p:spPr>
                  <a:xfrm>
                    <a:off x="1309057" y="4229048"/>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6" name="Oval 255"/>
                  <p:cNvSpPr/>
                  <p:nvPr/>
                </p:nvSpPr>
                <p:spPr>
                  <a:xfrm>
                    <a:off x="1309057" y="4537992"/>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1" name="Oval 260"/>
                  <p:cNvSpPr/>
                  <p:nvPr/>
                </p:nvSpPr>
                <p:spPr>
                  <a:xfrm>
                    <a:off x="1309057" y="484693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6" name="Oval 265"/>
                  <p:cNvSpPr/>
                  <p:nvPr/>
                </p:nvSpPr>
                <p:spPr>
                  <a:xfrm>
                    <a:off x="1309057" y="515588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Oval 270"/>
                  <p:cNvSpPr/>
                  <p:nvPr/>
                </p:nvSpPr>
                <p:spPr>
                  <a:xfrm>
                    <a:off x="1309057" y="5464824"/>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6" name="Oval 275"/>
                  <p:cNvSpPr/>
                  <p:nvPr/>
                </p:nvSpPr>
                <p:spPr>
                  <a:xfrm>
                    <a:off x="1309057" y="577376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83" name="Group 282"/>
                <p:cNvGrpSpPr/>
                <p:nvPr/>
              </p:nvGrpSpPr>
              <p:grpSpPr>
                <a:xfrm>
                  <a:off x="1996683" y="1448552"/>
                  <a:ext cx="99060" cy="4424274"/>
                  <a:chOff x="2276459" y="1448552"/>
                  <a:chExt cx="99060" cy="4424274"/>
                </a:xfrm>
              </p:grpSpPr>
              <p:sp>
                <p:nvSpPr>
                  <p:cNvPr id="179" name="Oval 178"/>
                  <p:cNvSpPr/>
                  <p:nvPr/>
                </p:nvSpPr>
                <p:spPr>
                  <a:xfrm>
                    <a:off x="2276459" y="1448552"/>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3" name="Oval 212"/>
                  <p:cNvSpPr/>
                  <p:nvPr/>
                </p:nvSpPr>
                <p:spPr>
                  <a:xfrm>
                    <a:off x="2276459" y="175749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8" name="Oval 217"/>
                  <p:cNvSpPr/>
                  <p:nvPr/>
                </p:nvSpPr>
                <p:spPr>
                  <a:xfrm>
                    <a:off x="2276459" y="206644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3" name="Oval 222"/>
                  <p:cNvSpPr/>
                  <p:nvPr/>
                </p:nvSpPr>
                <p:spPr>
                  <a:xfrm>
                    <a:off x="2276459" y="2375384"/>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8" name="Oval 227"/>
                  <p:cNvSpPr/>
                  <p:nvPr/>
                </p:nvSpPr>
                <p:spPr>
                  <a:xfrm>
                    <a:off x="2276459" y="2684328"/>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3" name="Oval 232"/>
                  <p:cNvSpPr/>
                  <p:nvPr/>
                </p:nvSpPr>
                <p:spPr>
                  <a:xfrm>
                    <a:off x="2276459" y="2993272"/>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8" name="Oval 237"/>
                  <p:cNvSpPr/>
                  <p:nvPr/>
                </p:nvSpPr>
                <p:spPr>
                  <a:xfrm>
                    <a:off x="2276459" y="330221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3" name="Oval 242"/>
                  <p:cNvSpPr/>
                  <p:nvPr/>
                </p:nvSpPr>
                <p:spPr>
                  <a:xfrm>
                    <a:off x="2276459" y="3611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8" name="Oval 247"/>
                  <p:cNvSpPr/>
                  <p:nvPr/>
                </p:nvSpPr>
                <p:spPr>
                  <a:xfrm>
                    <a:off x="2276459" y="3920104"/>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3" name="Oval 252"/>
                  <p:cNvSpPr/>
                  <p:nvPr/>
                </p:nvSpPr>
                <p:spPr>
                  <a:xfrm>
                    <a:off x="2276459" y="4229048"/>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8" name="Oval 257"/>
                  <p:cNvSpPr/>
                  <p:nvPr/>
                </p:nvSpPr>
                <p:spPr>
                  <a:xfrm>
                    <a:off x="2276459" y="4537992"/>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3" name="Oval 262"/>
                  <p:cNvSpPr/>
                  <p:nvPr/>
                </p:nvSpPr>
                <p:spPr>
                  <a:xfrm>
                    <a:off x="2276459" y="484693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8" name="Oval 267"/>
                  <p:cNvSpPr/>
                  <p:nvPr/>
                </p:nvSpPr>
                <p:spPr>
                  <a:xfrm>
                    <a:off x="2276459" y="515588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3" name="Oval 272"/>
                  <p:cNvSpPr/>
                  <p:nvPr/>
                </p:nvSpPr>
                <p:spPr>
                  <a:xfrm>
                    <a:off x="2276459" y="5464824"/>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8" name="Oval 277"/>
                  <p:cNvSpPr/>
                  <p:nvPr/>
                </p:nvSpPr>
                <p:spPr>
                  <a:xfrm>
                    <a:off x="2276459" y="577376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82" name="Group 281"/>
                <p:cNvGrpSpPr/>
                <p:nvPr/>
              </p:nvGrpSpPr>
              <p:grpSpPr>
                <a:xfrm>
                  <a:off x="2684309" y="1448552"/>
                  <a:ext cx="99060" cy="4424274"/>
                  <a:chOff x="2684309" y="1448552"/>
                  <a:chExt cx="99060" cy="4424274"/>
                </a:xfrm>
              </p:grpSpPr>
              <p:sp>
                <p:nvSpPr>
                  <p:cNvPr id="180" name="Oval 179"/>
                  <p:cNvSpPr/>
                  <p:nvPr/>
                </p:nvSpPr>
                <p:spPr>
                  <a:xfrm>
                    <a:off x="2684309" y="1448552"/>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4" name="Oval 213"/>
                  <p:cNvSpPr/>
                  <p:nvPr/>
                </p:nvSpPr>
                <p:spPr>
                  <a:xfrm>
                    <a:off x="2684309" y="175749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9" name="Oval 218"/>
                  <p:cNvSpPr/>
                  <p:nvPr/>
                </p:nvSpPr>
                <p:spPr>
                  <a:xfrm>
                    <a:off x="2684309" y="206644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4" name="Oval 223"/>
                  <p:cNvSpPr/>
                  <p:nvPr/>
                </p:nvSpPr>
                <p:spPr>
                  <a:xfrm>
                    <a:off x="2684309" y="2375384"/>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9" name="Oval 228"/>
                  <p:cNvSpPr/>
                  <p:nvPr/>
                </p:nvSpPr>
                <p:spPr>
                  <a:xfrm>
                    <a:off x="2684309" y="2684328"/>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4" name="Oval 233"/>
                  <p:cNvSpPr/>
                  <p:nvPr/>
                </p:nvSpPr>
                <p:spPr>
                  <a:xfrm>
                    <a:off x="2684309" y="2993272"/>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9" name="Oval 238"/>
                  <p:cNvSpPr/>
                  <p:nvPr/>
                </p:nvSpPr>
                <p:spPr>
                  <a:xfrm>
                    <a:off x="2684309" y="330221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4" name="Oval 243"/>
                  <p:cNvSpPr/>
                  <p:nvPr/>
                </p:nvSpPr>
                <p:spPr>
                  <a:xfrm>
                    <a:off x="2684309" y="361116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9" name="Oval 248"/>
                  <p:cNvSpPr/>
                  <p:nvPr/>
                </p:nvSpPr>
                <p:spPr>
                  <a:xfrm>
                    <a:off x="2684309" y="3920104"/>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4" name="Oval 253"/>
                  <p:cNvSpPr/>
                  <p:nvPr/>
                </p:nvSpPr>
                <p:spPr>
                  <a:xfrm>
                    <a:off x="2684309" y="4229048"/>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9" name="Oval 258"/>
                  <p:cNvSpPr/>
                  <p:nvPr/>
                </p:nvSpPr>
                <p:spPr>
                  <a:xfrm>
                    <a:off x="2684309" y="4537992"/>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4" name="Oval 263"/>
                  <p:cNvSpPr/>
                  <p:nvPr/>
                </p:nvSpPr>
                <p:spPr>
                  <a:xfrm>
                    <a:off x="2684309" y="484693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Oval 268"/>
                  <p:cNvSpPr/>
                  <p:nvPr/>
                </p:nvSpPr>
                <p:spPr>
                  <a:xfrm>
                    <a:off x="2684309" y="5155880"/>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4" name="Oval 273"/>
                  <p:cNvSpPr/>
                  <p:nvPr/>
                </p:nvSpPr>
                <p:spPr>
                  <a:xfrm>
                    <a:off x="2684309" y="5464824"/>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9" name="Oval 278"/>
                  <p:cNvSpPr/>
                  <p:nvPr/>
                </p:nvSpPr>
                <p:spPr>
                  <a:xfrm>
                    <a:off x="2684309" y="5773766"/>
                    <a:ext cx="99060" cy="99060"/>
                  </a:xfrm>
                  <a:prstGeom prst="ellipse">
                    <a:avLst/>
                  </a:prstGeom>
                  <a:solidFill>
                    <a:schemeClr val="tx2">
                      <a:lumMod val="10000"/>
                      <a:alpha val="1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pic>
        <p:nvPicPr>
          <p:cNvPr id="1028" name="Picture 4" descr="C:\Users\Kris\Documents\Bolen\Solomon's Pal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Comparison of Solomon’s temple and his other palace structures</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88501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upper city aerial from west, tbs11204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02096"/>
          </a:xfrm>
          <a:prstGeom prst="rect">
            <a:avLst/>
          </a:prstGeom>
        </p:spPr>
      </p:pic>
      <p:sp>
        <p:nvSpPr>
          <p:cNvPr id="2" name="Text Placeholder 1"/>
          <p:cNvSpPr>
            <a:spLocks noGrp="1"/>
          </p:cNvSpPr>
          <p:nvPr>
            <p:ph type="body" sz="quarter" idx="10"/>
          </p:nvPr>
        </p:nvSpPr>
        <p:spPr/>
        <p:txBody>
          <a:bodyPr/>
          <a:lstStyle/>
          <a:p>
            <a:r>
              <a:rPr lang="en-US" dirty="0"/>
              <a:t>Upper city of Hazor (aerial view from the west)</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3798980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upper city aerial from west, tbs11204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02096"/>
          </a:xfrm>
          <a:prstGeom prst="rect">
            <a:avLst/>
          </a:prstGeom>
        </p:spPr>
      </p:pic>
      <p:sp>
        <p:nvSpPr>
          <p:cNvPr id="2" name="Text Placeholder 1"/>
          <p:cNvSpPr>
            <a:spLocks noGrp="1"/>
          </p:cNvSpPr>
          <p:nvPr>
            <p:ph type="body" sz="quarter" idx="10"/>
          </p:nvPr>
        </p:nvSpPr>
        <p:spPr/>
        <p:txBody>
          <a:bodyPr/>
          <a:lstStyle/>
          <a:p>
            <a:r>
              <a:rPr lang="en-US" dirty="0"/>
              <a:t>Upper city of Hazor (aerial view from the west)</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
        <p:nvSpPr>
          <p:cNvPr id="20" name="Line 8"/>
          <p:cNvSpPr>
            <a:spLocks noChangeShapeType="1"/>
          </p:cNvSpPr>
          <p:nvPr/>
        </p:nvSpPr>
        <p:spPr bwMode="auto">
          <a:xfrm flipH="1">
            <a:off x="6705600" y="2873514"/>
            <a:ext cx="7620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1" name="Text Box 15"/>
          <p:cNvSpPr txBox="1">
            <a:spLocks noChangeArrowheads="1"/>
          </p:cNvSpPr>
          <p:nvPr/>
        </p:nvSpPr>
        <p:spPr bwMode="auto">
          <a:xfrm>
            <a:off x="7424294" y="2340114"/>
            <a:ext cx="1590500"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Israelite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water system</a:t>
            </a:r>
          </a:p>
        </p:txBody>
      </p:sp>
      <p:sp>
        <p:nvSpPr>
          <p:cNvPr id="22" name="Line 8"/>
          <p:cNvSpPr>
            <a:spLocks noChangeShapeType="1"/>
          </p:cNvSpPr>
          <p:nvPr/>
        </p:nvSpPr>
        <p:spPr bwMode="auto">
          <a:xfrm flipH="1" flipV="1">
            <a:off x="4572000" y="4397514"/>
            <a:ext cx="76200" cy="533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3" name="Text Box 15"/>
          <p:cNvSpPr txBox="1">
            <a:spLocks noChangeArrowheads="1"/>
          </p:cNvSpPr>
          <p:nvPr/>
        </p:nvSpPr>
        <p:spPr bwMode="auto">
          <a:xfrm>
            <a:off x="4114800" y="4854714"/>
            <a:ext cx="1012717"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Israelite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tower</a:t>
            </a:r>
          </a:p>
        </p:txBody>
      </p:sp>
      <p:sp>
        <p:nvSpPr>
          <p:cNvPr id="24" name="Line 8"/>
          <p:cNvSpPr>
            <a:spLocks noChangeShapeType="1"/>
          </p:cNvSpPr>
          <p:nvPr/>
        </p:nvSpPr>
        <p:spPr bwMode="auto">
          <a:xfrm flipH="1">
            <a:off x="6096000" y="2035314"/>
            <a:ext cx="609600" cy="838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5" name="Text Box 15"/>
          <p:cNvSpPr txBox="1">
            <a:spLocks noChangeArrowheads="1"/>
          </p:cNvSpPr>
          <p:nvPr/>
        </p:nvSpPr>
        <p:spPr bwMode="auto">
          <a:xfrm>
            <a:off x="6477000" y="1578114"/>
            <a:ext cx="1229123"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Canaanite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palace</a:t>
            </a:r>
          </a:p>
        </p:txBody>
      </p:sp>
      <p:sp>
        <p:nvSpPr>
          <p:cNvPr id="26" name="Line 8"/>
          <p:cNvSpPr>
            <a:spLocks noChangeShapeType="1"/>
          </p:cNvSpPr>
          <p:nvPr/>
        </p:nvSpPr>
        <p:spPr bwMode="auto">
          <a:xfrm flipH="1">
            <a:off x="4572000" y="1882914"/>
            <a:ext cx="381000" cy="685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7" name="Text Box 15"/>
          <p:cNvSpPr txBox="1">
            <a:spLocks noChangeArrowheads="1"/>
          </p:cNvSpPr>
          <p:nvPr/>
        </p:nvSpPr>
        <p:spPr bwMode="auto">
          <a:xfrm>
            <a:off x="4669518" y="1327428"/>
            <a:ext cx="1274082"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Solomonic</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gate</a:t>
            </a:r>
          </a:p>
        </p:txBody>
      </p:sp>
      <p:sp>
        <p:nvSpPr>
          <p:cNvPr id="28" name="Text Box 15"/>
          <p:cNvSpPr txBox="1">
            <a:spLocks noChangeArrowheads="1"/>
          </p:cNvSpPr>
          <p:nvPr/>
        </p:nvSpPr>
        <p:spPr bwMode="auto">
          <a:xfrm>
            <a:off x="2743200" y="1349514"/>
            <a:ext cx="120319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lower city</a:t>
            </a:r>
          </a:p>
        </p:txBody>
      </p:sp>
      <p:sp>
        <p:nvSpPr>
          <p:cNvPr id="29" name="Text Box 15"/>
          <p:cNvSpPr txBox="1">
            <a:spLocks noChangeArrowheads="1"/>
          </p:cNvSpPr>
          <p:nvPr/>
        </p:nvSpPr>
        <p:spPr bwMode="auto">
          <a:xfrm>
            <a:off x="0" y="2035314"/>
            <a:ext cx="120319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lower city</a:t>
            </a:r>
          </a:p>
        </p:txBody>
      </p:sp>
      <p:sp>
        <p:nvSpPr>
          <p:cNvPr id="30" name="Line 8"/>
          <p:cNvSpPr>
            <a:spLocks noChangeShapeType="1"/>
          </p:cNvSpPr>
          <p:nvPr/>
        </p:nvSpPr>
        <p:spPr bwMode="auto">
          <a:xfrm flipV="1">
            <a:off x="3886200" y="3102114"/>
            <a:ext cx="45720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1" name="Text Box 15"/>
          <p:cNvSpPr txBox="1">
            <a:spLocks noChangeArrowheads="1"/>
          </p:cNvSpPr>
          <p:nvPr/>
        </p:nvSpPr>
        <p:spPr bwMode="auto">
          <a:xfrm>
            <a:off x="2895600" y="3330714"/>
            <a:ext cx="1142711"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tripartite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building</a:t>
            </a:r>
          </a:p>
        </p:txBody>
      </p:sp>
      <p:sp>
        <p:nvSpPr>
          <p:cNvPr id="32" name="Line 8"/>
          <p:cNvSpPr>
            <a:spLocks noChangeShapeType="1"/>
          </p:cNvSpPr>
          <p:nvPr/>
        </p:nvSpPr>
        <p:spPr bwMode="auto">
          <a:xfrm flipH="1" flipV="1">
            <a:off x="4876800" y="3178314"/>
            <a:ext cx="457200"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3" name="Text Box 15"/>
          <p:cNvSpPr txBox="1">
            <a:spLocks noChangeArrowheads="1"/>
          </p:cNvSpPr>
          <p:nvPr/>
        </p:nvSpPr>
        <p:spPr bwMode="auto">
          <a:xfrm>
            <a:off x="5186888" y="3406914"/>
            <a:ext cx="1290112"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four-room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house</a:t>
            </a:r>
          </a:p>
        </p:txBody>
      </p:sp>
    </p:spTree>
    <p:extLst>
      <p:ext uri="{BB962C8B-B14F-4D97-AF65-F5344CB8AC3E}">
        <p14:creationId xmlns:p14="http://schemas.microsoft.com/office/powerpoint/2010/main" val="3036902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EA8825-3293-4BB6-912F-E77C7B5FF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472"/>
            <a:ext cx="9144000" cy="6163056"/>
          </a:xfrm>
          <a:prstGeom prst="rect">
            <a:avLst/>
          </a:prstGeom>
        </p:spPr>
      </p:pic>
      <p:sp>
        <p:nvSpPr>
          <p:cNvPr id="2" name="Text Placeholder 1"/>
          <p:cNvSpPr>
            <a:spLocks noGrp="1"/>
          </p:cNvSpPr>
          <p:nvPr>
            <p:ph type="body" sz="quarter" idx="10"/>
          </p:nvPr>
        </p:nvSpPr>
        <p:spPr/>
        <p:txBody>
          <a:bodyPr/>
          <a:lstStyle/>
          <a:p>
            <a:r>
              <a:rPr lang="en-US" dirty="0"/>
              <a:t>Solomonic gate at Hazor, 10th century BC (aerial view from the east)</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1325203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AB0F-9C36-4033-9AB3-CA2127B27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472"/>
            <a:ext cx="9144000" cy="6163056"/>
          </a:xfrm>
          <a:prstGeom prst="rect">
            <a:avLst/>
          </a:prstGeom>
        </p:spPr>
      </p:pic>
      <p:sp>
        <p:nvSpPr>
          <p:cNvPr id="2" name="Text Placeholder 1"/>
          <p:cNvSpPr>
            <a:spLocks noGrp="1"/>
          </p:cNvSpPr>
          <p:nvPr>
            <p:ph type="body" sz="quarter" idx="10"/>
          </p:nvPr>
        </p:nvSpPr>
        <p:spPr/>
        <p:txBody>
          <a:bodyPr/>
          <a:lstStyle/>
          <a:p>
            <a:r>
              <a:rPr lang="en-US" dirty="0"/>
              <a:t>Solomonic gate at Hazor, 10th century BC (aerial view from the east)</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
        <p:nvSpPr>
          <p:cNvPr id="20" name="Text Box 16"/>
          <p:cNvSpPr txBox="1">
            <a:spLocks noChangeArrowheads="1"/>
          </p:cNvSpPr>
          <p:nvPr/>
        </p:nvSpPr>
        <p:spPr bwMode="auto">
          <a:xfrm>
            <a:off x="4014299" y="4883920"/>
            <a:ext cx="1605452"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ysClr val="window" lastClr="FFFFFF"/>
                </a:solidFill>
                <a:effectLst>
                  <a:glow rad="76200">
                    <a:sysClr val="windowText" lastClr="000000">
                      <a:alpha val="60000"/>
                    </a:sysClr>
                  </a:glow>
                </a:effectLst>
                <a:latin typeface="Calibri" pitchFamily="34" charset="0"/>
                <a:cs typeface="Calibri" pitchFamily="34" charset="0"/>
              </a:rPr>
              <a:t>p</a:t>
            </a:r>
            <a:r>
              <a:rPr lang="en-US" sz="2000" kern="0" noProof="0" dirty="0" err="1">
                <a:solidFill>
                  <a:sysClr val="window" lastClr="FFFFFF"/>
                </a:solidFill>
                <a:effectLst>
                  <a:glow rad="76200">
                    <a:sysClr val="windowText" lastClr="000000">
                      <a:alpha val="60000"/>
                    </a:sysClr>
                  </a:glow>
                </a:effectLst>
                <a:latin typeface="Calibri" pitchFamily="34" charset="0"/>
                <a:cs typeface="Calibri" pitchFamily="34" charset="0"/>
              </a:rPr>
              <a:t>rojecting</a:t>
            </a:r>
            <a:r>
              <a:rPr lang="en-US" sz="2000" kern="0" noProof="0" dirty="0">
                <a:solidFill>
                  <a:sysClr val="window" lastClr="FFFFFF"/>
                </a:solidFill>
                <a:effectLst>
                  <a:glow rad="76200">
                    <a:sysClr val="windowText" lastClr="000000">
                      <a:alpha val="60000"/>
                    </a:sysClr>
                  </a:glow>
                </a:effectLst>
                <a:latin typeface="Calibri" pitchFamily="34" charset="0"/>
                <a:cs typeface="Calibri" pitchFamily="34" charset="0"/>
              </a:rPr>
              <a:t> towers</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21" name="Line 9"/>
          <p:cNvSpPr>
            <a:spLocks noChangeShapeType="1"/>
          </p:cNvSpPr>
          <p:nvPr/>
        </p:nvSpPr>
        <p:spPr bwMode="auto">
          <a:xfrm flipV="1">
            <a:off x="5077225" y="4267200"/>
            <a:ext cx="447275" cy="51435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Line 9"/>
          <p:cNvSpPr>
            <a:spLocks noChangeShapeType="1"/>
          </p:cNvSpPr>
          <p:nvPr/>
        </p:nvSpPr>
        <p:spPr bwMode="auto">
          <a:xfrm flipH="1" flipV="1">
            <a:off x="4114044" y="4090940"/>
            <a:ext cx="464432" cy="64947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Text Box 16"/>
          <p:cNvSpPr txBox="1">
            <a:spLocks noChangeArrowheads="1"/>
          </p:cNvSpPr>
          <p:nvPr/>
        </p:nvSpPr>
        <p:spPr bwMode="auto">
          <a:xfrm>
            <a:off x="1232999" y="4747534"/>
            <a:ext cx="1605452"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ysClr val="window" lastClr="FFFFFF"/>
                </a:solidFill>
                <a:effectLst>
                  <a:glow rad="76200">
                    <a:sysClr val="windowText" lastClr="000000">
                      <a:alpha val="60000"/>
                    </a:sysClr>
                  </a:glow>
                </a:effectLst>
                <a:latin typeface="Calibri" pitchFamily="34" charset="0"/>
                <a:cs typeface="Calibri" pitchFamily="34" charset="0"/>
              </a:rPr>
              <a:t>casemate wall</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24" name="Line 9"/>
          <p:cNvSpPr>
            <a:spLocks noChangeShapeType="1"/>
          </p:cNvSpPr>
          <p:nvPr/>
        </p:nvSpPr>
        <p:spPr bwMode="auto">
          <a:xfrm flipV="1">
            <a:off x="2447391" y="3711714"/>
            <a:ext cx="181509" cy="102870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Line 9"/>
          <p:cNvSpPr>
            <a:spLocks noChangeShapeType="1"/>
          </p:cNvSpPr>
          <p:nvPr/>
        </p:nvSpPr>
        <p:spPr bwMode="auto">
          <a:xfrm flipH="1" flipV="1">
            <a:off x="1450659" y="3886200"/>
            <a:ext cx="232217" cy="85421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Text Box 16"/>
          <p:cNvSpPr txBox="1">
            <a:spLocks noChangeArrowheads="1"/>
          </p:cNvSpPr>
          <p:nvPr/>
        </p:nvSpPr>
        <p:spPr bwMode="auto">
          <a:xfrm>
            <a:off x="3980693" y="654820"/>
            <a:ext cx="1605452"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ysClr val="window" lastClr="FFFFFF"/>
                </a:solidFill>
                <a:effectLst>
                  <a:glow rad="76200">
                    <a:sysClr val="windowText" lastClr="000000">
                      <a:alpha val="60000"/>
                    </a:sysClr>
                  </a:glow>
                </a:effectLst>
                <a:latin typeface="Calibri" pitchFamily="34" charset="0"/>
                <a:cs typeface="Calibri" pitchFamily="34" charset="0"/>
              </a:rPr>
              <a:t>gate chambers</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27" name="Line 9"/>
          <p:cNvSpPr>
            <a:spLocks noChangeShapeType="1"/>
          </p:cNvSpPr>
          <p:nvPr/>
        </p:nvSpPr>
        <p:spPr bwMode="auto">
          <a:xfrm>
            <a:off x="4811460" y="1419856"/>
            <a:ext cx="531531" cy="84709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Line 9"/>
          <p:cNvSpPr>
            <a:spLocks noChangeShapeType="1"/>
          </p:cNvSpPr>
          <p:nvPr/>
        </p:nvSpPr>
        <p:spPr bwMode="auto">
          <a:xfrm flipH="1">
            <a:off x="4128597" y="1362706"/>
            <a:ext cx="449879" cy="90424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883009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giddo aerial from southeast, tb121704999-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80760"/>
          </a:xfrm>
          <a:prstGeom prst="rect">
            <a:avLst/>
          </a:prstGeom>
        </p:spPr>
      </p:pic>
      <p:sp>
        <p:nvSpPr>
          <p:cNvPr id="2" name="Text Placeholder 1"/>
          <p:cNvSpPr>
            <a:spLocks noGrp="1"/>
          </p:cNvSpPr>
          <p:nvPr>
            <p:ph type="body" sz="quarter" idx="10"/>
          </p:nvPr>
        </p:nvSpPr>
        <p:spPr/>
        <p:txBody>
          <a:bodyPr/>
          <a:lstStyle/>
          <a:p>
            <a:r>
              <a:rPr lang="en-US" dirty="0"/>
              <a:t>Megiddo (aerial view from the southeast)</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333242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giddo aerial from southeast, tb121704999-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80760"/>
          </a:xfrm>
          <a:prstGeom prst="rect">
            <a:avLst/>
          </a:prstGeom>
        </p:spPr>
      </p:pic>
      <p:sp>
        <p:nvSpPr>
          <p:cNvPr id="2" name="Text Placeholder 1"/>
          <p:cNvSpPr>
            <a:spLocks noGrp="1"/>
          </p:cNvSpPr>
          <p:nvPr>
            <p:ph type="body" sz="quarter" idx="10"/>
          </p:nvPr>
        </p:nvSpPr>
        <p:spPr/>
        <p:txBody>
          <a:bodyPr/>
          <a:lstStyle/>
          <a:p>
            <a:r>
              <a:rPr lang="en-US" dirty="0"/>
              <a:t>Megiddo (aerial view from the southeast)</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
        <p:nvSpPr>
          <p:cNvPr id="18" name="Line 5"/>
          <p:cNvSpPr>
            <a:spLocks noChangeShapeType="1"/>
          </p:cNvSpPr>
          <p:nvPr/>
        </p:nvSpPr>
        <p:spPr bwMode="auto">
          <a:xfrm>
            <a:off x="1905000" y="1600200"/>
            <a:ext cx="1016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9" name="Text Box 6"/>
          <p:cNvSpPr txBox="1">
            <a:spLocks noChangeArrowheads="1"/>
          </p:cNvSpPr>
          <p:nvPr/>
        </p:nvSpPr>
        <p:spPr bwMode="auto">
          <a:xfrm>
            <a:off x="1119105" y="1219200"/>
            <a:ext cx="1590500"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water system</a:t>
            </a:r>
          </a:p>
        </p:txBody>
      </p:sp>
      <p:sp>
        <p:nvSpPr>
          <p:cNvPr id="20" name="Line 7"/>
          <p:cNvSpPr>
            <a:spLocks noChangeShapeType="1"/>
          </p:cNvSpPr>
          <p:nvPr/>
        </p:nvSpPr>
        <p:spPr bwMode="auto">
          <a:xfrm>
            <a:off x="5410200" y="1295400"/>
            <a:ext cx="1524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1" name="Text Box 8"/>
          <p:cNvSpPr txBox="1">
            <a:spLocks noChangeArrowheads="1"/>
          </p:cNvSpPr>
          <p:nvPr/>
        </p:nvSpPr>
        <p:spPr bwMode="auto">
          <a:xfrm>
            <a:off x="4549754" y="914400"/>
            <a:ext cx="1790876"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Solomonic gate</a:t>
            </a:r>
          </a:p>
        </p:txBody>
      </p:sp>
      <p:sp>
        <p:nvSpPr>
          <p:cNvPr id="22" name="Line 9"/>
          <p:cNvSpPr>
            <a:spLocks noChangeShapeType="1"/>
          </p:cNvSpPr>
          <p:nvPr/>
        </p:nvSpPr>
        <p:spPr bwMode="auto">
          <a:xfrm flipV="1">
            <a:off x="2057400" y="3352800"/>
            <a:ext cx="304800" cy="228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3" name="Text Box 10"/>
          <p:cNvSpPr txBox="1">
            <a:spLocks noChangeArrowheads="1"/>
          </p:cNvSpPr>
          <p:nvPr/>
        </p:nvSpPr>
        <p:spPr bwMode="auto">
          <a:xfrm>
            <a:off x="555494" y="3429000"/>
            <a:ext cx="1914691"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southern stables</a:t>
            </a:r>
          </a:p>
        </p:txBody>
      </p:sp>
      <p:sp>
        <p:nvSpPr>
          <p:cNvPr id="24" name="Line 11"/>
          <p:cNvSpPr>
            <a:spLocks noChangeShapeType="1"/>
          </p:cNvSpPr>
          <p:nvPr/>
        </p:nvSpPr>
        <p:spPr bwMode="auto">
          <a:xfrm flipV="1">
            <a:off x="4114800" y="3733800"/>
            <a:ext cx="22860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5" name="Text Box 12"/>
          <p:cNvSpPr txBox="1">
            <a:spLocks noChangeArrowheads="1"/>
          </p:cNvSpPr>
          <p:nvPr/>
        </p:nvSpPr>
        <p:spPr bwMode="auto">
          <a:xfrm>
            <a:off x="3220198" y="4038600"/>
            <a:ext cx="1118768"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grain silo</a:t>
            </a:r>
          </a:p>
        </p:txBody>
      </p:sp>
      <p:sp>
        <p:nvSpPr>
          <p:cNvPr id="26" name="Line 13"/>
          <p:cNvSpPr>
            <a:spLocks noChangeShapeType="1"/>
          </p:cNvSpPr>
          <p:nvPr/>
        </p:nvSpPr>
        <p:spPr bwMode="auto">
          <a:xfrm flipH="1" flipV="1">
            <a:off x="6705600" y="3886200"/>
            <a:ext cx="533400" cy="76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7" name="Text Box 14"/>
          <p:cNvSpPr txBox="1">
            <a:spLocks noChangeArrowheads="1"/>
          </p:cNvSpPr>
          <p:nvPr/>
        </p:nvSpPr>
        <p:spPr bwMode="auto">
          <a:xfrm>
            <a:off x="7238915" y="3787914"/>
            <a:ext cx="1468992" cy="707886"/>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Early Bronze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temples</a:t>
            </a:r>
          </a:p>
        </p:txBody>
      </p:sp>
      <p:sp>
        <p:nvSpPr>
          <p:cNvPr id="28" name="Line 15"/>
          <p:cNvSpPr>
            <a:spLocks noChangeShapeType="1"/>
          </p:cNvSpPr>
          <p:nvPr/>
        </p:nvSpPr>
        <p:spPr bwMode="auto">
          <a:xfrm flipH="1">
            <a:off x="6934200" y="2438400"/>
            <a:ext cx="304800" cy="228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9" name="Text Box 16"/>
          <p:cNvSpPr txBox="1">
            <a:spLocks noChangeArrowheads="1"/>
          </p:cNvSpPr>
          <p:nvPr/>
        </p:nvSpPr>
        <p:spPr bwMode="auto">
          <a:xfrm>
            <a:off x="7145718" y="2133600"/>
            <a:ext cx="1903470"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northern stables</a:t>
            </a:r>
          </a:p>
        </p:txBody>
      </p:sp>
    </p:spTree>
    <p:extLst>
      <p:ext uri="{BB962C8B-B14F-4D97-AF65-F5344CB8AC3E}">
        <p14:creationId xmlns:p14="http://schemas.microsoft.com/office/powerpoint/2010/main" val="3061491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Megiddo gate area (aerial view from the north)</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pic>
        <p:nvPicPr>
          <p:cNvPr id="5" name="Picture 4" descr="Megiddo gate area aerial from north, tb121704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80760"/>
          </a:xfrm>
          <a:prstGeom prst="rect">
            <a:avLst/>
          </a:prstGeom>
        </p:spPr>
      </p:pic>
    </p:spTree>
    <p:extLst>
      <p:ext uri="{BB962C8B-B14F-4D97-AF65-F5344CB8AC3E}">
        <p14:creationId xmlns:p14="http://schemas.microsoft.com/office/powerpoint/2010/main" val="1603838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Megiddo gate area (aerial view from the north)</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pic>
        <p:nvPicPr>
          <p:cNvPr id="5" name="Picture 4" descr="Megiddo gate area aerial from north, tb121704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80760"/>
          </a:xfrm>
          <a:prstGeom prst="rect">
            <a:avLst/>
          </a:prstGeom>
        </p:spPr>
      </p:pic>
      <p:sp>
        <p:nvSpPr>
          <p:cNvPr id="10" name="Text Box 6"/>
          <p:cNvSpPr txBox="1">
            <a:spLocks noChangeArrowheads="1"/>
          </p:cNvSpPr>
          <p:nvPr/>
        </p:nvSpPr>
        <p:spPr bwMode="auto">
          <a:xfrm>
            <a:off x="144913" y="1074009"/>
            <a:ext cx="1843773"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Solomonic</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gate</a:t>
            </a:r>
          </a:p>
        </p:txBody>
      </p:sp>
      <p:sp>
        <p:nvSpPr>
          <p:cNvPr id="11" name="Text Box 8"/>
          <p:cNvSpPr txBox="1">
            <a:spLocks noChangeArrowheads="1"/>
          </p:cNvSpPr>
          <p:nvPr/>
        </p:nvSpPr>
        <p:spPr bwMode="auto">
          <a:xfrm>
            <a:off x="5005277" y="5282886"/>
            <a:ext cx="2202334"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Middle Bronze gate</a:t>
            </a:r>
          </a:p>
        </p:txBody>
      </p:sp>
      <p:sp>
        <p:nvSpPr>
          <p:cNvPr id="12" name="Oval 11"/>
          <p:cNvSpPr/>
          <p:nvPr/>
        </p:nvSpPr>
        <p:spPr>
          <a:xfrm>
            <a:off x="1066800" y="1524000"/>
            <a:ext cx="2667000" cy="2590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3" name="Oval 12"/>
          <p:cNvSpPr/>
          <p:nvPr/>
        </p:nvSpPr>
        <p:spPr>
          <a:xfrm>
            <a:off x="2418021" y="4654296"/>
            <a:ext cx="2590800" cy="1883664"/>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976748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26285F-4422-F5E9-4C0E-6F1C96DF2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904"/>
            <a:ext cx="9144000" cy="6108192"/>
          </a:xfrm>
          <a:prstGeom prst="rect">
            <a:avLst/>
          </a:prstGeom>
        </p:spPr>
      </p:pic>
      <p:sp>
        <p:nvSpPr>
          <p:cNvPr id="9" name="Text Placeholder 8">
            <a:extLst>
              <a:ext uri="{FF2B5EF4-FFF2-40B4-BE49-F238E27FC236}">
                <a16:creationId xmlns:a16="http://schemas.microsoft.com/office/drawing/2014/main" id="{5ACFE4A2-8931-4861-BE6C-B38647E6EC1B}"/>
              </a:ext>
            </a:extLst>
          </p:cNvPr>
          <p:cNvSpPr>
            <a:spLocks noGrp="1"/>
          </p:cNvSpPr>
          <p:nvPr>
            <p:ph type="body" sz="quarter" idx="10"/>
          </p:nvPr>
        </p:nvSpPr>
        <p:spPr/>
        <p:txBody>
          <a:bodyPr/>
          <a:lstStyle/>
          <a:p>
            <a:r>
              <a:rPr lang="en-US" dirty="0"/>
              <a:t>Stele of a royal banquet, with a king and servants, from Urartu, 8th century BC</a:t>
            </a:r>
          </a:p>
        </p:txBody>
      </p:sp>
      <p:sp>
        <p:nvSpPr>
          <p:cNvPr id="10" name="Text Placeholder 9">
            <a:extLst>
              <a:ext uri="{FF2B5EF4-FFF2-40B4-BE49-F238E27FC236}">
                <a16:creationId xmlns:a16="http://schemas.microsoft.com/office/drawing/2014/main" id="{4D13DF15-6F20-4341-9A04-C9170132BA76}"/>
              </a:ext>
            </a:extLst>
          </p:cNvPr>
          <p:cNvSpPr>
            <a:spLocks noGrp="1"/>
          </p:cNvSpPr>
          <p:nvPr>
            <p:ph type="body" sz="quarter" idx="12"/>
          </p:nvPr>
        </p:nvSpPr>
        <p:spPr/>
        <p:txBody>
          <a:bodyPr/>
          <a:lstStyle/>
          <a:p>
            <a:r>
              <a:rPr lang="en-US" dirty="0"/>
              <a:t>2:1</a:t>
            </a:r>
          </a:p>
        </p:txBody>
      </p:sp>
      <p:sp>
        <p:nvSpPr>
          <p:cNvPr id="8" name="Title 7">
            <a:extLst>
              <a:ext uri="{FF2B5EF4-FFF2-40B4-BE49-F238E27FC236}">
                <a16:creationId xmlns:a16="http://schemas.microsoft.com/office/drawing/2014/main" id="{F819A8BC-B369-4F67-8840-34928534EB21}"/>
              </a:ext>
            </a:extLst>
          </p:cNvPr>
          <p:cNvSpPr>
            <a:spLocks noGrp="1"/>
          </p:cNvSpPr>
          <p:nvPr>
            <p:ph type="title"/>
          </p:nvPr>
        </p:nvSpPr>
        <p:spPr/>
        <p:txBody>
          <a:bodyPr/>
          <a:lstStyle/>
          <a:p>
            <a:r>
              <a:rPr lang="en-US" dirty="0"/>
              <a:t>I said to myself, “Come, I will test you with pleasure, so enjoy yourself!”</a:t>
            </a:r>
          </a:p>
        </p:txBody>
      </p:sp>
    </p:spTree>
    <p:extLst>
      <p:ext uri="{BB962C8B-B14F-4D97-AF65-F5344CB8AC3E}">
        <p14:creationId xmlns:p14="http://schemas.microsoft.com/office/powerpoint/2010/main" val="2507381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wall with palm trees&#10;&#10;Description automatically generated">
            <a:extLst>
              <a:ext uri="{FF2B5EF4-FFF2-40B4-BE49-F238E27FC236}">
                <a16:creationId xmlns:a16="http://schemas.microsoft.com/office/drawing/2014/main" id="{F4401158-CD1D-0BAC-4ACC-5BF41A3B4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904"/>
            <a:ext cx="9144000" cy="6108192"/>
          </a:xfrm>
          <a:prstGeom prst="rect">
            <a:avLst/>
          </a:prstGeom>
        </p:spPr>
      </p:pic>
      <p:sp>
        <p:nvSpPr>
          <p:cNvPr id="2" name="Text Placeholder 1"/>
          <p:cNvSpPr>
            <a:spLocks noGrp="1"/>
          </p:cNvSpPr>
          <p:nvPr>
            <p:ph type="body" sz="quarter" idx="10"/>
          </p:nvPr>
        </p:nvSpPr>
        <p:spPr/>
        <p:txBody>
          <a:bodyPr/>
          <a:lstStyle/>
          <a:p>
            <a:r>
              <a:rPr lang="en-US" dirty="0"/>
              <a:t>Solomonic gate at Megiddo, 10th century BC (partially reconstructed)</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1467435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Gezer aerial from northwest, tbs136170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Gezer (aerial view from the northwest)</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16395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Gezer aerial from northwest, tbs136170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Gezer (aerial view from the northwest)</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
        <p:nvSpPr>
          <p:cNvPr id="6" name="Line 1030"/>
          <p:cNvSpPr>
            <a:spLocks noChangeShapeType="1"/>
          </p:cNvSpPr>
          <p:nvPr/>
        </p:nvSpPr>
        <p:spPr bwMode="auto">
          <a:xfrm>
            <a:off x="2610568" y="1968111"/>
            <a:ext cx="419100" cy="39469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7" name="Text Box 1033"/>
          <p:cNvSpPr txBox="1">
            <a:spLocks noChangeArrowheads="1"/>
          </p:cNvSpPr>
          <p:nvPr/>
        </p:nvSpPr>
        <p:spPr bwMode="auto">
          <a:xfrm>
            <a:off x="1600884" y="1568001"/>
            <a:ext cx="1271502"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glow rad="76200">
                    <a:srgbClr val="000000">
                      <a:alpha val="60000"/>
                    </a:srgbClr>
                  </a:glow>
                </a:effectLst>
                <a:latin typeface="Calibri" pitchFamily="34" charset="0"/>
                <a:cs typeface="Calibri" pitchFamily="34" charset="0"/>
              </a:rPr>
              <a:t>High place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8" name="Line 1030"/>
          <p:cNvSpPr>
            <a:spLocks noChangeShapeType="1"/>
          </p:cNvSpPr>
          <p:nvPr/>
        </p:nvSpPr>
        <p:spPr bwMode="auto">
          <a:xfrm flipH="1">
            <a:off x="5528556" y="2107376"/>
            <a:ext cx="137463" cy="38373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9" name="Text Box 1033"/>
          <p:cNvSpPr txBox="1">
            <a:spLocks noChangeArrowheads="1"/>
          </p:cNvSpPr>
          <p:nvPr/>
        </p:nvSpPr>
        <p:spPr bwMode="auto">
          <a:xfrm>
            <a:off x="5127237" y="1707266"/>
            <a:ext cx="2222083"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Middle Bronze gate</a:t>
            </a:r>
          </a:p>
        </p:txBody>
      </p:sp>
      <p:sp>
        <p:nvSpPr>
          <p:cNvPr id="10" name="Line 1030"/>
          <p:cNvSpPr>
            <a:spLocks noChangeShapeType="1"/>
          </p:cNvSpPr>
          <p:nvPr/>
        </p:nvSpPr>
        <p:spPr bwMode="auto">
          <a:xfrm>
            <a:off x="3964248" y="1768056"/>
            <a:ext cx="0"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11" name="Text Box 1033"/>
          <p:cNvSpPr txBox="1">
            <a:spLocks noChangeArrowheads="1"/>
          </p:cNvSpPr>
          <p:nvPr/>
        </p:nvSpPr>
        <p:spPr bwMode="auto">
          <a:xfrm>
            <a:off x="3176988" y="1367946"/>
            <a:ext cx="1790875"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Solomonic gate</a:t>
            </a:r>
          </a:p>
        </p:txBody>
      </p:sp>
    </p:spTree>
    <p:extLst>
      <p:ext uri="{BB962C8B-B14F-4D97-AF65-F5344CB8AC3E}">
        <p14:creationId xmlns:p14="http://schemas.microsoft.com/office/powerpoint/2010/main" val="1900827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10;&#10;Description automatically generated">
            <a:extLst>
              <a:ext uri="{FF2B5EF4-FFF2-40B4-BE49-F238E27FC236}">
                <a16:creationId xmlns:a16="http://schemas.microsoft.com/office/drawing/2014/main" id="{3181556B-2F17-4580-A49E-B8EE0231F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472"/>
            <a:ext cx="9144000" cy="6163056"/>
          </a:xfrm>
          <a:prstGeom prst="rect">
            <a:avLst/>
          </a:prstGeom>
        </p:spPr>
      </p:pic>
      <p:sp>
        <p:nvSpPr>
          <p:cNvPr id="2" name="Text Placeholder 1"/>
          <p:cNvSpPr>
            <a:spLocks noGrp="1"/>
          </p:cNvSpPr>
          <p:nvPr>
            <p:ph type="body" sz="quarter" idx="10"/>
          </p:nvPr>
        </p:nvSpPr>
        <p:spPr/>
        <p:txBody>
          <a:bodyPr/>
          <a:lstStyle/>
          <a:p>
            <a:r>
              <a:rPr lang="en-US" dirty="0"/>
              <a:t>Solomonic gate at Gezer, 10th century BC (aerial view from the north)</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1029778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10;&#10;Description automatically generated">
            <a:extLst>
              <a:ext uri="{FF2B5EF4-FFF2-40B4-BE49-F238E27FC236}">
                <a16:creationId xmlns:a16="http://schemas.microsoft.com/office/drawing/2014/main" id="{1091D15E-365A-4CF3-8FEC-632AE7F90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472"/>
            <a:ext cx="9144000" cy="6163056"/>
          </a:xfrm>
          <a:prstGeom prst="rect">
            <a:avLst/>
          </a:prstGeom>
        </p:spPr>
      </p:pic>
      <p:sp>
        <p:nvSpPr>
          <p:cNvPr id="2" name="Text Placeholder 1"/>
          <p:cNvSpPr>
            <a:spLocks noGrp="1"/>
          </p:cNvSpPr>
          <p:nvPr>
            <p:ph type="body" sz="quarter" idx="10"/>
          </p:nvPr>
        </p:nvSpPr>
        <p:spPr/>
        <p:txBody>
          <a:bodyPr/>
          <a:lstStyle/>
          <a:p>
            <a:r>
              <a:rPr lang="en-US" dirty="0"/>
              <a:t>Solomonic gate at Gezer, 10th century BC (aerial view from the north)</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
        <p:nvSpPr>
          <p:cNvPr id="8" name="Text Box 16"/>
          <p:cNvSpPr txBox="1">
            <a:spLocks noChangeArrowheads="1"/>
          </p:cNvSpPr>
          <p:nvPr/>
        </p:nvSpPr>
        <p:spPr bwMode="auto">
          <a:xfrm>
            <a:off x="5999349" y="369332"/>
            <a:ext cx="1605452"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ysClr val="window" lastClr="FFFFFF"/>
                </a:solidFill>
                <a:effectLst>
                  <a:glow rad="76200">
                    <a:sysClr val="windowText" lastClr="000000">
                      <a:alpha val="60000"/>
                    </a:sysClr>
                  </a:glow>
                </a:effectLst>
                <a:latin typeface="Calibri" pitchFamily="34" charset="0"/>
                <a:cs typeface="Calibri" pitchFamily="34" charset="0"/>
              </a:rPr>
              <a:t>casemate wall</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9" name="Line 9"/>
          <p:cNvSpPr>
            <a:spLocks noChangeShapeType="1"/>
          </p:cNvSpPr>
          <p:nvPr/>
        </p:nvSpPr>
        <p:spPr bwMode="auto">
          <a:xfrm>
            <a:off x="7353301" y="723276"/>
            <a:ext cx="476250" cy="22739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Line 9"/>
          <p:cNvSpPr>
            <a:spLocks noChangeShapeType="1"/>
          </p:cNvSpPr>
          <p:nvPr/>
        </p:nvSpPr>
        <p:spPr bwMode="auto">
          <a:xfrm flipH="1">
            <a:off x="6099175" y="863599"/>
            <a:ext cx="282575" cy="52387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Freeform 4"/>
          <p:cNvSpPr/>
          <p:nvPr/>
        </p:nvSpPr>
        <p:spPr>
          <a:xfrm>
            <a:off x="4640581" y="2095499"/>
            <a:ext cx="1497330" cy="2081689"/>
          </a:xfrm>
          <a:custGeom>
            <a:avLst/>
            <a:gdLst>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36320 w 1478280"/>
              <a:gd name="connsiteY6" fmla="*/ 1318260 h 2141220"/>
              <a:gd name="connsiteX7" fmla="*/ 487680 w 1478280"/>
              <a:gd name="connsiteY7" fmla="*/ 1531620 h 2141220"/>
              <a:gd name="connsiteX8" fmla="*/ 381000 w 1478280"/>
              <a:gd name="connsiteY8" fmla="*/ 1348740 h 2141220"/>
              <a:gd name="connsiteX9" fmla="*/ 975360 w 1478280"/>
              <a:gd name="connsiteY9" fmla="*/ 1120140 h 2141220"/>
              <a:gd name="connsiteX10" fmla="*/ 830580 w 1478280"/>
              <a:gd name="connsiteY10" fmla="*/ 807720 h 2141220"/>
              <a:gd name="connsiteX11" fmla="*/ 236220 w 1478280"/>
              <a:gd name="connsiteY11" fmla="*/ 1013460 h 2141220"/>
              <a:gd name="connsiteX12" fmla="*/ 182880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36320 w 1478280"/>
              <a:gd name="connsiteY6" fmla="*/ 1318260 h 2141220"/>
              <a:gd name="connsiteX7" fmla="*/ 487680 w 1478280"/>
              <a:gd name="connsiteY7" fmla="*/ 1531620 h 2141220"/>
              <a:gd name="connsiteX8" fmla="*/ 381000 w 1478280"/>
              <a:gd name="connsiteY8" fmla="*/ 1348740 h 2141220"/>
              <a:gd name="connsiteX9" fmla="*/ 965835 w 1478280"/>
              <a:gd name="connsiteY9" fmla="*/ 1101090 h 2141220"/>
              <a:gd name="connsiteX10" fmla="*/ 830580 w 1478280"/>
              <a:gd name="connsiteY10" fmla="*/ 807720 h 2141220"/>
              <a:gd name="connsiteX11" fmla="*/ 236220 w 1478280"/>
              <a:gd name="connsiteY11" fmla="*/ 1013460 h 2141220"/>
              <a:gd name="connsiteX12" fmla="*/ 182880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36320 w 1478280"/>
              <a:gd name="connsiteY6" fmla="*/ 1318260 h 2141220"/>
              <a:gd name="connsiteX7" fmla="*/ 487680 w 1478280"/>
              <a:gd name="connsiteY7" fmla="*/ 1531620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36220 w 1478280"/>
              <a:gd name="connsiteY11" fmla="*/ 1013460 h 2141220"/>
              <a:gd name="connsiteX12" fmla="*/ 182880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36320 w 1478280"/>
              <a:gd name="connsiteY6" fmla="*/ 1318260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36220 w 1478280"/>
              <a:gd name="connsiteY11" fmla="*/ 1013460 h 2141220"/>
              <a:gd name="connsiteX12" fmla="*/ 182880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36220 w 1478280"/>
              <a:gd name="connsiteY11" fmla="*/ 1013460 h 2141220"/>
              <a:gd name="connsiteX12" fmla="*/ 182880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36220 w 1478280"/>
              <a:gd name="connsiteY11" fmla="*/ 1013460 h 2141220"/>
              <a:gd name="connsiteX12" fmla="*/ 168592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43364 w 1478280"/>
              <a:gd name="connsiteY11" fmla="*/ 1034891 h 2141220"/>
              <a:gd name="connsiteX12" fmla="*/ 168592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43364 w 1478280"/>
              <a:gd name="connsiteY11" fmla="*/ 1034891 h 2141220"/>
              <a:gd name="connsiteX12" fmla="*/ 168592 w 1478280"/>
              <a:gd name="connsiteY12" fmla="*/ 838200 h 2141220"/>
              <a:gd name="connsiteX13" fmla="*/ 755809 w 1478280"/>
              <a:gd name="connsiteY13" fmla="*/ 591979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43364 w 1478280"/>
              <a:gd name="connsiteY11" fmla="*/ 1034891 h 2141220"/>
              <a:gd name="connsiteX12" fmla="*/ 159067 w 1478280"/>
              <a:gd name="connsiteY12" fmla="*/ 833438 h 2141220"/>
              <a:gd name="connsiteX13" fmla="*/ 755809 w 1478280"/>
              <a:gd name="connsiteY13" fmla="*/ 591979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43364 w 1478280"/>
              <a:gd name="connsiteY11" fmla="*/ 1034891 h 2141220"/>
              <a:gd name="connsiteX12" fmla="*/ 159067 w 1478280"/>
              <a:gd name="connsiteY12" fmla="*/ 833438 h 2141220"/>
              <a:gd name="connsiteX13" fmla="*/ 755809 w 1478280"/>
              <a:gd name="connsiteY13" fmla="*/ 591979 h 2141220"/>
              <a:gd name="connsiteX14" fmla="*/ 685800 w 1478280"/>
              <a:gd name="connsiteY14" fmla="*/ 434340 h 2141220"/>
              <a:gd name="connsiteX15" fmla="*/ 140970 w 1478280"/>
              <a:gd name="connsiteY15" fmla="*/ 621506 h 2141220"/>
              <a:gd name="connsiteX16" fmla="*/ 0 w 1478280"/>
              <a:gd name="connsiteY16" fmla="*/ 304800 h 2141220"/>
              <a:gd name="connsiteX0" fmla="*/ 0 w 1494949"/>
              <a:gd name="connsiteY0" fmla="*/ 304800 h 2141220"/>
              <a:gd name="connsiteX1" fmla="*/ 762000 w 1494949"/>
              <a:gd name="connsiteY1" fmla="*/ 0 h 2141220"/>
              <a:gd name="connsiteX2" fmla="*/ 1494949 w 1494949"/>
              <a:gd name="connsiteY2" fmla="*/ 1752124 h 2141220"/>
              <a:gd name="connsiteX3" fmla="*/ 518160 w 1494949"/>
              <a:gd name="connsiteY3" fmla="*/ 2141220 h 2141220"/>
              <a:gd name="connsiteX4" fmla="*/ 434340 w 1494949"/>
              <a:gd name="connsiteY4" fmla="*/ 1943100 h 2141220"/>
              <a:gd name="connsiteX5" fmla="*/ 1181100 w 1494949"/>
              <a:gd name="connsiteY5" fmla="*/ 1638300 h 2141220"/>
              <a:gd name="connsiteX6" fmla="*/ 1055370 w 1494949"/>
              <a:gd name="connsiteY6" fmla="*/ 1315879 h 2141220"/>
              <a:gd name="connsiteX7" fmla="*/ 456724 w 1494949"/>
              <a:gd name="connsiteY7" fmla="*/ 1538764 h 2141220"/>
              <a:gd name="connsiteX8" fmla="*/ 364331 w 1494949"/>
              <a:gd name="connsiteY8" fmla="*/ 1351121 h 2141220"/>
              <a:gd name="connsiteX9" fmla="*/ 965835 w 1494949"/>
              <a:gd name="connsiteY9" fmla="*/ 1101090 h 2141220"/>
              <a:gd name="connsiteX10" fmla="*/ 830580 w 1494949"/>
              <a:gd name="connsiteY10" fmla="*/ 807720 h 2141220"/>
              <a:gd name="connsiteX11" fmla="*/ 243364 w 1494949"/>
              <a:gd name="connsiteY11" fmla="*/ 1034891 h 2141220"/>
              <a:gd name="connsiteX12" fmla="*/ 159067 w 1494949"/>
              <a:gd name="connsiteY12" fmla="*/ 833438 h 2141220"/>
              <a:gd name="connsiteX13" fmla="*/ 755809 w 1494949"/>
              <a:gd name="connsiteY13" fmla="*/ 591979 h 2141220"/>
              <a:gd name="connsiteX14" fmla="*/ 685800 w 1494949"/>
              <a:gd name="connsiteY14" fmla="*/ 434340 h 2141220"/>
              <a:gd name="connsiteX15" fmla="*/ 140970 w 1494949"/>
              <a:gd name="connsiteY15" fmla="*/ 621506 h 2141220"/>
              <a:gd name="connsiteX16" fmla="*/ 0 w 1494949"/>
              <a:gd name="connsiteY16" fmla="*/ 304800 h 2141220"/>
              <a:gd name="connsiteX0" fmla="*/ 0 w 1497330"/>
              <a:gd name="connsiteY0" fmla="*/ 304800 h 2141220"/>
              <a:gd name="connsiteX1" fmla="*/ 762000 w 1497330"/>
              <a:gd name="connsiteY1" fmla="*/ 0 h 2141220"/>
              <a:gd name="connsiteX2" fmla="*/ 1497330 w 1497330"/>
              <a:gd name="connsiteY2" fmla="*/ 1764031 h 2141220"/>
              <a:gd name="connsiteX3" fmla="*/ 518160 w 1497330"/>
              <a:gd name="connsiteY3" fmla="*/ 2141220 h 2141220"/>
              <a:gd name="connsiteX4" fmla="*/ 434340 w 1497330"/>
              <a:gd name="connsiteY4" fmla="*/ 1943100 h 2141220"/>
              <a:gd name="connsiteX5" fmla="*/ 1181100 w 1497330"/>
              <a:gd name="connsiteY5" fmla="*/ 1638300 h 2141220"/>
              <a:gd name="connsiteX6" fmla="*/ 1055370 w 1497330"/>
              <a:gd name="connsiteY6" fmla="*/ 1315879 h 2141220"/>
              <a:gd name="connsiteX7" fmla="*/ 456724 w 1497330"/>
              <a:gd name="connsiteY7" fmla="*/ 1538764 h 2141220"/>
              <a:gd name="connsiteX8" fmla="*/ 364331 w 1497330"/>
              <a:gd name="connsiteY8" fmla="*/ 1351121 h 2141220"/>
              <a:gd name="connsiteX9" fmla="*/ 965835 w 1497330"/>
              <a:gd name="connsiteY9" fmla="*/ 1101090 h 2141220"/>
              <a:gd name="connsiteX10" fmla="*/ 830580 w 1497330"/>
              <a:gd name="connsiteY10" fmla="*/ 807720 h 2141220"/>
              <a:gd name="connsiteX11" fmla="*/ 243364 w 1497330"/>
              <a:gd name="connsiteY11" fmla="*/ 1034891 h 2141220"/>
              <a:gd name="connsiteX12" fmla="*/ 159067 w 1497330"/>
              <a:gd name="connsiteY12" fmla="*/ 833438 h 2141220"/>
              <a:gd name="connsiteX13" fmla="*/ 755809 w 1497330"/>
              <a:gd name="connsiteY13" fmla="*/ 591979 h 2141220"/>
              <a:gd name="connsiteX14" fmla="*/ 685800 w 1497330"/>
              <a:gd name="connsiteY14" fmla="*/ 434340 h 2141220"/>
              <a:gd name="connsiteX15" fmla="*/ 140970 w 1497330"/>
              <a:gd name="connsiteY15" fmla="*/ 621506 h 2141220"/>
              <a:gd name="connsiteX16" fmla="*/ 0 w 1497330"/>
              <a:gd name="connsiteY16" fmla="*/ 304800 h 2141220"/>
              <a:gd name="connsiteX0" fmla="*/ 0 w 1497330"/>
              <a:gd name="connsiteY0" fmla="*/ 304800 h 2141220"/>
              <a:gd name="connsiteX1" fmla="*/ 762000 w 1497330"/>
              <a:gd name="connsiteY1" fmla="*/ 0 h 2141220"/>
              <a:gd name="connsiteX2" fmla="*/ 1497330 w 1497330"/>
              <a:gd name="connsiteY2" fmla="*/ 1764031 h 2141220"/>
              <a:gd name="connsiteX3" fmla="*/ 518160 w 1497330"/>
              <a:gd name="connsiteY3" fmla="*/ 2141220 h 2141220"/>
              <a:gd name="connsiteX4" fmla="*/ 434340 w 1497330"/>
              <a:gd name="connsiteY4" fmla="*/ 1943100 h 2141220"/>
              <a:gd name="connsiteX5" fmla="*/ 1176338 w 1497330"/>
              <a:gd name="connsiteY5" fmla="*/ 1628775 h 2141220"/>
              <a:gd name="connsiteX6" fmla="*/ 1055370 w 1497330"/>
              <a:gd name="connsiteY6" fmla="*/ 1315879 h 2141220"/>
              <a:gd name="connsiteX7" fmla="*/ 456724 w 1497330"/>
              <a:gd name="connsiteY7" fmla="*/ 1538764 h 2141220"/>
              <a:gd name="connsiteX8" fmla="*/ 364331 w 1497330"/>
              <a:gd name="connsiteY8" fmla="*/ 1351121 h 2141220"/>
              <a:gd name="connsiteX9" fmla="*/ 965835 w 1497330"/>
              <a:gd name="connsiteY9" fmla="*/ 1101090 h 2141220"/>
              <a:gd name="connsiteX10" fmla="*/ 830580 w 1497330"/>
              <a:gd name="connsiteY10" fmla="*/ 807720 h 2141220"/>
              <a:gd name="connsiteX11" fmla="*/ 243364 w 1497330"/>
              <a:gd name="connsiteY11" fmla="*/ 1034891 h 2141220"/>
              <a:gd name="connsiteX12" fmla="*/ 159067 w 1497330"/>
              <a:gd name="connsiteY12" fmla="*/ 833438 h 2141220"/>
              <a:gd name="connsiteX13" fmla="*/ 755809 w 1497330"/>
              <a:gd name="connsiteY13" fmla="*/ 591979 h 2141220"/>
              <a:gd name="connsiteX14" fmla="*/ 685800 w 1497330"/>
              <a:gd name="connsiteY14" fmla="*/ 434340 h 2141220"/>
              <a:gd name="connsiteX15" fmla="*/ 140970 w 1497330"/>
              <a:gd name="connsiteY15" fmla="*/ 621506 h 2141220"/>
              <a:gd name="connsiteX16" fmla="*/ 0 w 1497330"/>
              <a:gd name="connsiteY16" fmla="*/ 304800 h 2141220"/>
              <a:gd name="connsiteX0" fmla="*/ 0 w 1497330"/>
              <a:gd name="connsiteY0" fmla="*/ 304800 h 2141220"/>
              <a:gd name="connsiteX1" fmla="*/ 762000 w 1497330"/>
              <a:gd name="connsiteY1" fmla="*/ 0 h 2141220"/>
              <a:gd name="connsiteX2" fmla="*/ 1497330 w 1497330"/>
              <a:gd name="connsiteY2" fmla="*/ 1764031 h 2141220"/>
              <a:gd name="connsiteX3" fmla="*/ 518160 w 1497330"/>
              <a:gd name="connsiteY3" fmla="*/ 2141220 h 2141220"/>
              <a:gd name="connsiteX4" fmla="*/ 584358 w 1497330"/>
              <a:gd name="connsiteY4" fmla="*/ 1864519 h 2141220"/>
              <a:gd name="connsiteX5" fmla="*/ 1176338 w 1497330"/>
              <a:gd name="connsiteY5" fmla="*/ 1628775 h 2141220"/>
              <a:gd name="connsiteX6" fmla="*/ 1055370 w 1497330"/>
              <a:gd name="connsiteY6" fmla="*/ 1315879 h 2141220"/>
              <a:gd name="connsiteX7" fmla="*/ 456724 w 1497330"/>
              <a:gd name="connsiteY7" fmla="*/ 1538764 h 2141220"/>
              <a:gd name="connsiteX8" fmla="*/ 364331 w 1497330"/>
              <a:gd name="connsiteY8" fmla="*/ 1351121 h 2141220"/>
              <a:gd name="connsiteX9" fmla="*/ 965835 w 1497330"/>
              <a:gd name="connsiteY9" fmla="*/ 1101090 h 2141220"/>
              <a:gd name="connsiteX10" fmla="*/ 830580 w 1497330"/>
              <a:gd name="connsiteY10" fmla="*/ 807720 h 2141220"/>
              <a:gd name="connsiteX11" fmla="*/ 243364 w 1497330"/>
              <a:gd name="connsiteY11" fmla="*/ 1034891 h 2141220"/>
              <a:gd name="connsiteX12" fmla="*/ 159067 w 1497330"/>
              <a:gd name="connsiteY12" fmla="*/ 833438 h 2141220"/>
              <a:gd name="connsiteX13" fmla="*/ 755809 w 1497330"/>
              <a:gd name="connsiteY13" fmla="*/ 591979 h 2141220"/>
              <a:gd name="connsiteX14" fmla="*/ 685800 w 1497330"/>
              <a:gd name="connsiteY14" fmla="*/ 434340 h 2141220"/>
              <a:gd name="connsiteX15" fmla="*/ 140970 w 1497330"/>
              <a:gd name="connsiteY15" fmla="*/ 621506 h 2141220"/>
              <a:gd name="connsiteX16" fmla="*/ 0 w 1497330"/>
              <a:gd name="connsiteY16" fmla="*/ 304800 h 2141220"/>
              <a:gd name="connsiteX0" fmla="*/ 0 w 1497330"/>
              <a:gd name="connsiteY0" fmla="*/ 304800 h 2081689"/>
              <a:gd name="connsiteX1" fmla="*/ 762000 w 1497330"/>
              <a:gd name="connsiteY1" fmla="*/ 0 h 2081689"/>
              <a:gd name="connsiteX2" fmla="*/ 1497330 w 1497330"/>
              <a:gd name="connsiteY2" fmla="*/ 1764031 h 2081689"/>
              <a:gd name="connsiteX3" fmla="*/ 675323 w 1497330"/>
              <a:gd name="connsiteY3" fmla="*/ 2081689 h 2081689"/>
              <a:gd name="connsiteX4" fmla="*/ 584358 w 1497330"/>
              <a:gd name="connsiteY4" fmla="*/ 1864519 h 2081689"/>
              <a:gd name="connsiteX5" fmla="*/ 1176338 w 1497330"/>
              <a:gd name="connsiteY5" fmla="*/ 1628775 h 2081689"/>
              <a:gd name="connsiteX6" fmla="*/ 1055370 w 1497330"/>
              <a:gd name="connsiteY6" fmla="*/ 1315879 h 2081689"/>
              <a:gd name="connsiteX7" fmla="*/ 456724 w 1497330"/>
              <a:gd name="connsiteY7" fmla="*/ 1538764 h 2081689"/>
              <a:gd name="connsiteX8" fmla="*/ 364331 w 1497330"/>
              <a:gd name="connsiteY8" fmla="*/ 1351121 h 2081689"/>
              <a:gd name="connsiteX9" fmla="*/ 965835 w 1497330"/>
              <a:gd name="connsiteY9" fmla="*/ 1101090 h 2081689"/>
              <a:gd name="connsiteX10" fmla="*/ 830580 w 1497330"/>
              <a:gd name="connsiteY10" fmla="*/ 807720 h 2081689"/>
              <a:gd name="connsiteX11" fmla="*/ 243364 w 1497330"/>
              <a:gd name="connsiteY11" fmla="*/ 1034891 h 2081689"/>
              <a:gd name="connsiteX12" fmla="*/ 159067 w 1497330"/>
              <a:gd name="connsiteY12" fmla="*/ 833438 h 2081689"/>
              <a:gd name="connsiteX13" fmla="*/ 755809 w 1497330"/>
              <a:gd name="connsiteY13" fmla="*/ 591979 h 2081689"/>
              <a:gd name="connsiteX14" fmla="*/ 685800 w 1497330"/>
              <a:gd name="connsiteY14" fmla="*/ 434340 h 2081689"/>
              <a:gd name="connsiteX15" fmla="*/ 140970 w 1497330"/>
              <a:gd name="connsiteY15" fmla="*/ 621506 h 2081689"/>
              <a:gd name="connsiteX16" fmla="*/ 0 w 1497330"/>
              <a:gd name="connsiteY16" fmla="*/ 304800 h 208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7330" h="2081689">
                <a:moveTo>
                  <a:pt x="0" y="304800"/>
                </a:moveTo>
                <a:lnTo>
                  <a:pt x="762000" y="0"/>
                </a:lnTo>
                <a:lnTo>
                  <a:pt x="1497330" y="1764031"/>
                </a:lnTo>
                <a:lnTo>
                  <a:pt x="675323" y="2081689"/>
                </a:lnTo>
                <a:lnTo>
                  <a:pt x="584358" y="1864519"/>
                </a:lnTo>
                <a:lnTo>
                  <a:pt x="1176338" y="1628775"/>
                </a:lnTo>
                <a:lnTo>
                  <a:pt x="1055370" y="1315879"/>
                </a:lnTo>
                <a:lnTo>
                  <a:pt x="456724" y="1538764"/>
                </a:lnTo>
                <a:lnTo>
                  <a:pt x="364331" y="1351121"/>
                </a:lnTo>
                <a:lnTo>
                  <a:pt x="965835" y="1101090"/>
                </a:lnTo>
                <a:lnTo>
                  <a:pt x="830580" y="807720"/>
                </a:lnTo>
                <a:lnTo>
                  <a:pt x="243364" y="1034891"/>
                </a:lnTo>
                <a:lnTo>
                  <a:pt x="159067" y="833438"/>
                </a:lnTo>
                <a:lnTo>
                  <a:pt x="755809" y="591979"/>
                </a:lnTo>
                <a:lnTo>
                  <a:pt x="685800" y="434340"/>
                </a:lnTo>
                <a:lnTo>
                  <a:pt x="140970" y="621506"/>
                </a:lnTo>
                <a:lnTo>
                  <a:pt x="0" y="304800"/>
                </a:lnTo>
                <a:close/>
              </a:path>
            </a:pathLst>
          </a:custGeom>
          <a:solidFill>
            <a:srgbClr val="FE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304223" y="2554604"/>
            <a:ext cx="1498282" cy="2192655"/>
          </a:xfrm>
          <a:custGeom>
            <a:avLst/>
            <a:gdLst>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35380 w 1455420"/>
              <a:gd name="connsiteY7" fmla="*/ 1074420 h 2164080"/>
              <a:gd name="connsiteX8" fmla="*/ 1203960 w 1455420"/>
              <a:gd name="connsiteY8" fmla="*/ 1287780 h 2164080"/>
              <a:gd name="connsiteX9" fmla="*/ 624840 w 1455420"/>
              <a:gd name="connsiteY9" fmla="*/ 1501140 h 2164080"/>
              <a:gd name="connsiteX10" fmla="*/ 746760 w 1455420"/>
              <a:gd name="connsiteY10" fmla="*/ 1783080 h 2164080"/>
              <a:gd name="connsiteX11" fmla="*/ 1341120 w 1455420"/>
              <a:gd name="connsiteY11" fmla="*/ 1592580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49667 w 1455420"/>
              <a:gd name="connsiteY7" fmla="*/ 1069657 h 2164080"/>
              <a:gd name="connsiteX8" fmla="*/ 1203960 w 1455420"/>
              <a:gd name="connsiteY8" fmla="*/ 1287780 h 2164080"/>
              <a:gd name="connsiteX9" fmla="*/ 624840 w 1455420"/>
              <a:gd name="connsiteY9" fmla="*/ 1501140 h 2164080"/>
              <a:gd name="connsiteX10" fmla="*/ 746760 w 1455420"/>
              <a:gd name="connsiteY10" fmla="*/ 1783080 h 2164080"/>
              <a:gd name="connsiteX11" fmla="*/ 1341120 w 1455420"/>
              <a:gd name="connsiteY11" fmla="*/ 1592580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49667 w 1455420"/>
              <a:gd name="connsiteY7" fmla="*/ 1069657 h 2164080"/>
              <a:gd name="connsiteX8" fmla="*/ 1234916 w 1455420"/>
              <a:gd name="connsiteY8" fmla="*/ 1268730 h 2164080"/>
              <a:gd name="connsiteX9" fmla="*/ 624840 w 1455420"/>
              <a:gd name="connsiteY9" fmla="*/ 1501140 h 2164080"/>
              <a:gd name="connsiteX10" fmla="*/ 746760 w 1455420"/>
              <a:gd name="connsiteY10" fmla="*/ 1783080 h 2164080"/>
              <a:gd name="connsiteX11" fmla="*/ 1341120 w 1455420"/>
              <a:gd name="connsiteY11" fmla="*/ 1592580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49667 w 1455420"/>
              <a:gd name="connsiteY7" fmla="*/ 1069657 h 2164080"/>
              <a:gd name="connsiteX8" fmla="*/ 1234916 w 1455420"/>
              <a:gd name="connsiteY8" fmla="*/ 1278255 h 2164080"/>
              <a:gd name="connsiteX9" fmla="*/ 624840 w 1455420"/>
              <a:gd name="connsiteY9" fmla="*/ 1501140 h 2164080"/>
              <a:gd name="connsiteX10" fmla="*/ 746760 w 1455420"/>
              <a:gd name="connsiteY10" fmla="*/ 1783080 h 2164080"/>
              <a:gd name="connsiteX11" fmla="*/ 1341120 w 1455420"/>
              <a:gd name="connsiteY11" fmla="*/ 1592580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49667 w 1455420"/>
              <a:gd name="connsiteY7" fmla="*/ 1069657 h 2164080"/>
              <a:gd name="connsiteX8" fmla="*/ 1234916 w 1455420"/>
              <a:gd name="connsiteY8" fmla="*/ 1278255 h 2164080"/>
              <a:gd name="connsiteX9" fmla="*/ 634365 w 1455420"/>
              <a:gd name="connsiteY9" fmla="*/ 1515428 h 2164080"/>
              <a:gd name="connsiteX10" fmla="*/ 746760 w 1455420"/>
              <a:gd name="connsiteY10" fmla="*/ 1783080 h 2164080"/>
              <a:gd name="connsiteX11" fmla="*/ 1341120 w 1455420"/>
              <a:gd name="connsiteY11" fmla="*/ 1592580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49667 w 1455420"/>
              <a:gd name="connsiteY7" fmla="*/ 1069657 h 2164080"/>
              <a:gd name="connsiteX8" fmla="*/ 1234916 w 1455420"/>
              <a:gd name="connsiteY8" fmla="*/ 1278255 h 2164080"/>
              <a:gd name="connsiteX9" fmla="*/ 634365 w 1455420"/>
              <a:gd name="connsiteY9" fmla="*/ 1515428 h 2164080"/>
              <a:gd name="connsiteX10" fmla="*/ 746760 w 1455420"/>
              <a:gd name="connsiteY10" fmla="*/ 1783080 h 2164080"/>
              <a:gd name="connsiteX11" fmla="*/ 1362551 w 1455420"/>
              <a:gd name="connsiteY11" fmla="*/ 1590199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64945"/>
              <a:gd name="connsiteY0" fmla="*/ 243840 h 2164080"/>
              <a:gd name="connsiteX1" fmla="*/ 236220 w 1464945"/>
              <a:gd name="connsiteY1" fmla="*/ 518160 h 2164080"/>
              <a:gd name="connsiteX2" fmla="*/ 335280 w 1464945"/>
              <a:gd name="connsiteY2" fmla="*/ 784860 h 2164080"/>
              <a:gd name="connsiteX3" fmla="*/ 960120 w 1464945"/>
              <a:gd name="connsiteY3" fmla="*/ 556260 h 2164080"/>
              <a:gd name="connsiteX4" fmla="*/ 1013460 w 1464945"/>
              <a:gd name="connsiteY4" fmla="*/ 762000 h 2164080"/>
              <a:gd name="connsiteX5" fmla="*/ 449580 w 1464945"/>
              <a:gd name="connsiteY5" fmla="*/ 998220 h 2164080"/>
              <a:gd name="connsiteX6" fmla="*/ 541020 w 1464945"/>
              <a:gd name="connsiteY6" fmla="*/ 1303020 h 2164080"/>
              <a:gd name="connsiteX7" fmla="*/ 1149667 w 1464945"/>
              <a:gd name="connsiteY7" fmla="*/ 1069657 h 2164080"/>
              <a:gd name="connsiteX8" fmla="*/ 1234916 w 1464945"/>
              <a:gd name="connsiteY8" fmla="*/ 1278255 h 2164080"/>
              <a:gd name="connsiteX9" fmla="*/ 634365 w 1464945"/>
              <a:gd name="connsiteY9" fmla="*/ 1515428 h 2164080"/>
              <a:gd name="connsiteX10" fmla="*/ 746760 w 1464945"/>
              <a:gd name="connsiteY10" fmla="*/ 1783080 h 2164080"/>
              <a:gd name="connsiteX11" fmla="*/ 1362551 w 1464945"/>
              <a:gd name="connsiteY11" fmla="*/ 1590199 h 2164080"/>
              <a:gd name="connsiteX12" fmla="*/ 1464945 w 1464945"/>
              <a:gd name="connsiteY12" fmla="*/ 1869757 h 2164080"/>
              <a:gd name="connsiteX13" fmla="*/ 647700 w 1464945"/>
              <a:gd name="connsiteY13" fmla="*/ 2164080 h 2164080"/>
              <a:gd name="connsiteX14" fmla="*/ 0 w 1464945"/>
              <a:gd name="connsiteY14" fmla="*/ 449580 h 2164080"/>
              <a:gd name="connsiteX15" fmla="*/ 541020 w 1464945"/>
              <a:gd name="connsiteY15" fmla="*/ 152400 h 2164080"/>
              <a:gd name="connsiteX16" fmla="*/ 579120 w 1464945"/>
              <a:gd name="connsiteY16" fmla="*/ 68580 h 2164080"/>
              <a:gd name="connsiteX17" fmla="*/ 579120 w 1464945"/>
              <a:gd name="connsiteY17" fmla="*/ 68580 h 2164080"/>
              <a:gd name="connsiteX18" fmla="*/ 693420 w 1464945"/>
              <a:gd name="connsiteY18" fmla="*/ 0 h 2164080"/>
              <a:gd name="connsiteX19" fmla="*/ 807720 w 1464945"/>
              <a:gd name="connsiteY19" fmla="*/ 243840 h 2164080"/>
              <a:gd name="connsiteX0" fmla="*/ 807720 w 1464945"/>
              <a:gd name="connsiteY0" fmla="*/ 243840 h 2164080"/>
              <a:gd name="connsiteX1" fmla="*/ 236220 w 1464945"/>
              <a:gd name="connsiteY1" fmla="*/ 518160 h 2164080"/>
              <a:gd name="connsiteX2" fmla="*/ 335280 w 1464945"/>
              <a:gd name="connsiteY2" fmla="*/ 784860 h 2164080"/>
              <a:gd name="connsiteX3" fmla="*/ 960120 w 1464945"/>
              <a:gd name="connsiteY3" fmla="*/ 556260 h 2164080"/>
              <a:gd name="connsiteX4" fmla="*/ 1013460 w 1464945"/>
              <a:gd name="connsiteY4" fmla="*/ 762000 h 2164080"/>
              <a:gd name="connsiteX5" fmla="*/ 428148 w 1464945"/>
              <a:gd name="connsiteY5" fmla="*/ 1010127 h 2164080"/>
              <a:gd name="connsiteX6" fmla="*/ 541020 w 1464945"/>
              <a:gd name="connsiteY6" fmla="*/ 1303020 h 2164080"/>
              <a:gd name="connsiteX7" fmla="*/ 1149667 w 1464945"/>
              <a:gd name="connsiteY7" fmla="*/ 1069657 h 2164080"/>
              <a:gd name="connsiteX8" fmla="*/ 1234916 w 1464945"/>
              <a:gd name="connsiteY8" fmla="*/ 1278255 h 2164080"/>
              <a:gd name="connsiteX9" fmla="*/ 634365 w 1464945"/>
              <a:gd name="connsiteY9" fmla="*/ 1515428 h 2164080"/>
              <a:gd name="connsiteX10" fmla="*/ 746760 w 1464945"/>
              <a:gd name="connsiteY10" fmla="*/ 1783080 h 2164080"/>
              <a:gd name="connsiteX11" fmla="*/ 1362551 w 1464945"/>
              <a:gd name="connsiteY11" fmla="*/ 1590199 h 2164080"/>
              <a:gd name="connsiteX12" fmla="*/ 1464945 w 1464945"/>
              <a:gd name="connsiteY12" fmla="*/ 1869757 h 2164080"/>
              <a:gd name="connsiteX13" fmla="*/ 647700 w 1464945"/>
              <a:gd name="connsiteY13" fmla="*/ 2164080 h 2164080"/>
              <a:gd name="connsiteX14" fmla="*/ 0 w 1464945"/>
              <a:gd name="connsiteY14" fmla="*/ 449580 h 2164080"/>
              <a:gd name="connsiteX15" fmla="*/ 541020 w 1464945"/>
              <a:gd name="connsiteY15" fmla="*/ 152400 h 2164080"/>
              <a:gd name="connsiteX16" fmla="*/ 579120 w 1464945"/>
              <a:gd name="connsiteY16" fmla="*/ 68580 h 2164080"/>
              <a:gd name="connsiteX17" fmla="*/ 579120 w 1464945"/>
              <a:gd name="connsiteY17" fmla="*/ 68580 h 2164080"/>
              <a:gd name="connsiteX18" fmla="*/ 693420 w 1464945"/>
              <a:gd name="connsiteY18" fmla="*/ 0 h 2164080"/>
              <a:gd name="connsiteX19" fmla="*/ 807720 w 1464945"/>
              <a:gd name="connsiteY19" fmla="*/ 243840 h 2164080"/>
              <a:gd name="connsiteX0" fmla="*/ 807720 w 1464945"/>
              <a:gd name="connsiteY0" fmla="*/ 243840 h 2164080"/>
              <a:gd name="connsiteX1" fmla="*/ 236220 w 1464945"/>
              <a:gd name="connsiteY1" fmla="*/ 518160 h 2164080"/>
              <a:gd name="connsiteX2" fmla="*/ 335280 w 1464945"/>
              <a:gd name="connsiteY2" fmla="*/ 784860 h 2164080"/>
              <a:gd name="connsiteX3" fmla="*/ 960120 w 1464945"/>
              <a:gd name="connsiteY3" fmla="*/ 556260 h 2164080"/>
              <a:gd name="connsiteX4" fmla="*/ 1013460 w 1464945"/>
              <a:gd name="connsiteY4" fmla="*/ 762000 h 2164080"/>
              <a:gd name="connsiteX5" fmla="*/ 428148 w 1464945"/>
              <a:gd name="connsiteY5" fmla="*/ 1010127 h 2164080"/>
              <a:gd name="connsiteX6" fmla="*/ 541020 w 1464945"/>
              <a:gd name="connsiteY6" fmla="*/ 1314927 h 2164080"/>
              <a:gd name="connsiteX7" fmla="*/ 1149667 w 1464945"/>
              <a:gd name="connsiteY7" fmla="*/ 1069657 h 2164080"/>
              <a:gd name="connsiteX8" fmla="*/ 1234916 w 1464945"/>
              <a:gd name="connsiteY8" fmla="*/ 1278255 h 2164080"/>
              <a:gd name="connsiteX9" fmla="*/ 634365 w 1464945"/>
              <a:gd name="connsiteY9" fmla="*/ 1515428 h 2164080"/>
              <a:gd name="connsiteX10" fmla="*/ 746760 w 1464945"/>
              <a:gd name="connsiteY10" fmla="*/ 1783080 h 2164080"/>
              <a:gd name="connsiteX11" fmla="*/ 1362551 w 1464945"/>
              <a:gd name="connsiteY11" fmla="*/ 1590199 h 2164080"/>
              <a:gd name="connsiteX12" fmla="*/ 1464945 w 1464945"/>
              <a:gd name="connsiteY12" fmla="*/ 1869757 h 2164080"/>
              <a:gd name="connsiteX13" fmla="*/ 647700 w 1464945"/>
              <a:gd name="connsiteY13" fmla="*/ 2164080 h 2164080"/>
              <a:gd name="connsiteX14" fmla="*/ 0 w 1464945"/>
              <a:gd name="connsiteY14" fmla="*/ 449580 h 2164080"/>
              <a:gd name="connsiteX15" fmla="*/ 541020 w 1464945"/>
              <a:gd name="connsiteY15" fmla="*/ 152400 h 2164080"/>
              <a:gd name="connsiteX16" fmla="*/ 579120 w 1464945"/>
              <a:gd name="connsiteY16" fmla="*/ 68580 h 2164080"/>
              <a:gd name="connsiteX17" fmla="*/ 579120 w 1464945"/>
              <a:gd name="connsiteY17" fmla="*/ 68580 h 2164080"/>
              <a:gd name="connsiteX18" fmla="*/ 693420 w 1464945"/>
              <a:gd name="connsiteY18" fmla="*/ 0 h 2164080"/>
              <a:gd name="connsiteX19" fmla="*/ 807720 w 1464945"/>
              <a:gd name="connsiteY19" fmla="*/ 243840 h 2164080"/>
              <a:gd name="connsiteX0" fmla="*/ 807720 w 1464945"/>
              <a:gd name="connsiteY0" fmla="*/ 243840 h 2164080"/>
              <a:gd name="connsiteX1" fmla="*/ 236220 w 1464945"/>
              <a:gd name="connsiteY1" fmla="*/ 518160 h 2164080"/>
              <a:gd name="connsiteX2" fmla="*/ 335280 w 1464945"/>
              <a:gd name="connsiteY2" fmla="*/ 784860 h 2164080"/>
              <a:gd name="connsiteX3" fmla="*/ 960120 w 1464945"/>
              <a:gd name="connsiteY3" fmla="*/ 556260 h 2164080"/>
              <a:gd name="connsiteX4" fmla="*/ 1042035 w 1464945"/>
              <a:gd name="connsiteY4" fmla="*/ 752475 h 2164080"/>
              <a:gd name="connsiteX5" fmla="*/ 428148 w 1464945"/>
              <a:gd name="connsiteY5" fmla="*/ 1010127 h 2164080"/>
              <a:gd name="connsiteX6" fmla="*/ 541020 w 1464945"/>
              <a:gd name="connsiteY6" fmla="*/ 1314927 h 2164080"/>
              <a:gd name="connsiteX7" fmla="*/ 1149667 w 1464945"/>
              <a:gd name="connsiteY7" fmla="*/ 1069657 h 2164080"/>
              <a:gd name="connsiteX8" fmla="*/ 1234916 w 1464945"/>
              <a:gd name="connsiteY8" fmla="*/ 1278255 h 2164080"/>
              <a:gd name="connsiteX9" fmla="*/ 634365 w 1464945"/>
              <a:gd name="connsiteY9" fmla="*/ 1515428 h 2164080"/>
              <a:gd name="connsiteX10" fmla="*/ 746760 w 1464945"/>
              <a:gd name="connsiteY10" fmla="*/ 1783080 h 2164080"/>
              <a:gd name="connsiteX11" fmla="*/ 1362551 w 1464945"/>
              <a:gd name="connsiteY11" fmla="*/ 1590199 h 2164080"/>
              <a:gd name="connsiteX12" fmla="*/ 1464945 w 1464945"/>
              <a:gd name="connsiteY12" fmla="*/ 1869757 h 2164080"/>
              <a:gd name="connsiteX13" fmla="*/ 647700 w 1464945"/>
              <a:gd name="connsiteY13" fmla="*/ 2164080 h 2164080"/>
              <a:gd name="connsiteX14" fmla="*/ 0 w 1464945"/>
              <a:gd name="connsiteY14" fmla="*/ 449580 h 2164080"/>
              <a:gd name="connsiteX15" fmla="*/ 541020 w 1464945"/>
              <a:gd name="connsiteY15" fmla="*/ 152400 h 2164080"/>
              <a:gd name="connsiteX16" fmla="*/ 579120 w 1464945"/>
              <a:gd name="connsiteY16" fmla="*/ 68580 h 2164080"/>
              <a:gd name="connsiteX17" fmla="*/ 579120 w 1464945"/>
              <a:gd name="connsiteY17" fmla="*/ 68580 h 2164080"/>
              <a:gd name="connsiteX18" fmla="*/ 693420 w 1464945"/>
              <a:gd name="connsiteY18" fmla="*/ 0 h 2164080"/>
              <a:gd name="connsiteX19" fmla="*/ 807720 w 1464945"/>
              <a:gd name="connsiteY19" fmla="*/ 243840 h 2164080"/>
              <a:gd name="connsiteX0" fmla="*/ 807720 w 1464945"/>
              <a:gd name="connsiteY0" fmla="*/ 243840 h 2164080"/>
              <a:gd name="connsiteX1" fmla="*/ 236220 w 1464945"/>
              <a:gd name="connsiteY1" fmla="*/ 518160 h 2164080"/>
              <a:gd name="connsiteX2" fmla="*/ 335280 w 1464945"/>
              <a:gd name="connsiteY2" fmla="*/ 799147 h 2164080"/>
              <a:gd name="connsiteX3" fmla="*/ 960120 w 1464945"/>
              <a:gd name="connsiteY3" fmla="*/ 556260 h 2164080"/>
              <a:gd name="connsiteX4" fmla="*/ 1042035 w 1464945"/>
              <a:gd name="connsiteY4" fmla="*/ 752475 h 2164080"/>
              <a:gd name="connsiteX5" fmla="*/ 428148 w 1464945"/>
              <a:gd name="connsiteY5" fmla="*/ 1010127 h 2164080"/>
              <a:gd name="connsiteX6" fmla="*/ 541020 w 1464945"/>
              <a:gd name="connsiteY6" fmla="*/ 1314927 h 2164080"/>
              <a:gd name="connsiteX7" fmla="*/ 1149667 w 1464945"/>
              <a:gd name="connsiteY7" fmla="*/ 1069657 h 2164080"/>
              <a:gd name="connsiteX8" fmla="*/ 1234916 w 1464945"/>
              <a:gd name="connsiteY8" fmla="*/ 1278255 h 2164080"/>
              <a:gd name="connsiteX9" fmla="*/ 634365 w 1464945"/>
              <a:gd name="connsiteY9" fmla="*/ 1515428 h 2164080"/>
              <a:gd name="connsiteX10" fmla="*/ 746760 w 1464945"/>
              <a:gd name="connsiteY10" fmla="*/ 1783080 h 2164080"/>
              <a:gd name="connsiteX11" fmla="*/ 1362551 w 1464945"/>
              <a:gd name="connsiteY11" fmla="*/ 1590199 h 2164080"/>
              <a:gd name="connsiteX12" fmla="*/ 1464945 w 1464945"/>
              <a:gd name="connsiteY12" fmla="*/ 1869757 h 2164080"/>
              <a:gd name="connsiteX13" fmla="*/ 647700 w 1464945"/>
              <a:gd name="connsiteY13" fmla="*/ 2164080 h 2164080"/>
              <a:gd name="connsiteX14" fmla="*/ 0 w 1464945"/>
              <a:gd name="connsiteY14" fmla="*/ 449580 h 2164080"/>
              <a:gd name="connsiteX15" fmla="*/ 541020 w 1464945"/>
              <a:gd name="connsiteY15" fmla="*/ 152400 h 2164080"/>
              <a:gd name="connsiteX16" fmla="*/ 579120 w 1464945"/>
              <a:gd name="connsiteY16" fmla="*/ 68580 h 2164080"/>
              <a:gd name="connsiteX17" fmla="*/ 579120 w 1464945"/>
              <a:gd name="connsiteY17" fmla="*/ 68580 h 2164080"/>
              <a:gd name="connsiteX18" fmla="*/ 693420 w 1464945"/>
              <a:gd name="connsiteY18" fmla="*/ 0 h 2164080"/>
              <a:gd name="connsiteX19" fmla="*/ 807720 w 1464945"/>
              <a:gd name="connsiteY19" fmla="*/ 243840 h 2164080"/>
              <a:gd name="connsiteX0" fmla="*/ 807720 w 1464945"/>
              <a:gd name="connsiteY0" fmla="*/ 243840 h 2164080"/>
              <a:gd name="connsiteX1" fmla="*/ 639128 w 1464945"/>
              <a:gd name="connsiteY1" fmla="*/ 310039 h 2164080"/>
              <a:gd name="connsiteX2" fmla="*/ 236220 w 1464945"/>
              <a:gd name="connsiteY2" fmla="*/ 518160 h 2164080"/>
              <a:gd name="connsiteX3" fmla="*/ 335280 w 1464945"/>
              <a:gd name="connsiteY3" fmla="*/ 799147 h 2164080"/>
              <a:gd name="connsiteX4" fmla="*/ 960120 w 1464945"/>
              <a:gd name="connsiteY4" fmla="*/ 556260 h 2164080"/>
              <a:gd name="connsiteX5" fmla="*/ 1042035 w 1464945"/>
              <a:gd name="connsiteY5" fmla="*/ 752475 h 2164080"/>
              <a:gd name="connsiteX6" fmla="*/ 428148 w 1464945"/>
              <a:gd name="connsiteY6" fmla="*/ 1010127 h 2164080"/>
              <a:gd name="connsiteX7" fmla="*/ 541020 w 1464945"/>
              <a:gd name="connsiteY7" fmla="*/ 1314927 h 2164080"/>
              <a:gd name="connsiteX8" fmla="*/ 1149667 w 1464945"/>
              <a:gd name="connsiteY8" fmla="*/ 1069657 h 2164080"/>
              <a:gd name="connsiteX9" fmla="*/ 1234916 w 1464945"/>
              <a:gd name="connsiteY9" fmla="*/ 1278255 h 2164080"/>
              <a:gd name="connsiteX10" fmla="*/ 634365 w 1464945"/>
              <a:gd name="connsiteY10" fmla="*/ 1515428 h 2164080"/>
              <a:gd name="connsiteX11" fmla="*/ 746760 w 1464945"/>
              <a:gd name="connsiteY11" fmla="*/ 1783080 h 2164080"/>
              <a:gd name="connsiteX12" fmla="*/ 1362551 w 1464945"/>
              <a:gd name="connsiteY12" fmla="*/ 1590199 h 2164080"/>
              <a:gd name="connsiteX13" fmla="*/ 1464945 w 1464945"/>
              <a:gd name="connsiteY13" fmla="*/ 1869757 h 2164080"/>
              <a:gd name="connsiteX14" fmla="*/ 647700 w 1464945"/>
              <a:gd name="connsiteY14" fmla="*/ 2164080 h 2164080"/>
              <a:gd name="connsiteX15" fmla="*/ 0 w 1464945"/>
              <a:gd name="connsiteY15" fmla="*/ 449580 h 2164080"/>
              <a:gd name="connsiteX16" fmla="*/ 541020 w 1464945"/>
              <a:gd name="connsiteY16" fmla="*/ 152400 h 2164080"/>
              <a:gd name="connsiteX17" fmla="*/ 579120 w 1464945"/>
              <a:gd name="connsiteY17" fmla="*/ 68580 h 2164080"/>
              <a:gd name="connsiteX18" fmla="*/ 579120 w 1464945"/>
              <a:gd name="connsiteY18" fmla="*/ 68580 h 2164080"/>
              <a:gd name="connsiteX19" fmla="*/ 693420 w 1464945"/>
              <a:gd name="connsiteY19" fmla="*/ 0 h 2164080"/>
              <a:gd name="connsiteX20" fmla="*/ 807720 w 1464945"/>
              <a:gd name="connsiteY20" fmla="*/ 243840 h 2164080"/>
              <a:gd name="connsiteX0" fmla="*/ 807720 w 1464945"/>
              <a:gd name="connsiteY0" fmla="*/ 243840 h 2164080"/>
              <a:gd name="connsiteX1" fmla="*/ 639128 w 1464945"/>
              <a:gd name="connsiteY1" fmla="*/ 310039 h 2164080"/>
              <a:gd name="connsiteX2" fmla="*/ 641509 w 1464945"/>
              <a:gd name="connsiteY2" fmla="*/ 338614 h 2164080"/>
              <a:gd name="connsiteX3" fmla="*/ 236220 w 1464945"/>
              <a:gd name="connsiteY3" fmla="*/ 518160 h 2164080"/>
              <a:gd name="connsiteX4" fmla="*/ 335280 w 1464945"/>
              <a:gd name="connsiteY4" fmla="*/ 799147 h 2164080"/>
              <a:gd name="connsiteX5" fmla="*/ 960120 w 1464945"/>
              <a:gd name="connsiteY5" fmla="*/ 556260 h 2164080"/>
              <a:gd name="connsiteX6" fmla="*/ 1042035 w 1464945"/>
              <a:gd name="connsiteY6" fmla="*/ 752475 h 2164080"/>
              <a:gd name="connsiteX7" fmla="*/ 428148 w 1464945"/>
              <a:gd name="connsiteY7" fmla="*/ 1010127 h 2164080"/>
              <a:gd name="connsiteX8" fmla="*/ 541020 w 1464945"/>
              <a:gd name="connsiteY8" fmla="*/ 1314927 h 2164080"/>
              <a:gd name="connsiteX9" fmla="*/ 1149667 w 1464945"/>
              <a:gd name="connsiteY9" fmla="*/ 1069657 h 2164080"/>
              <a:gd name="connsiteX10" fmla="*/ 1234916 w 1464945"/>
              <a:gd name="connsiteY10" fmla="*/ 1278255 h 2164080"/>
              <a:gd name="connsiteX11" fmla="*/ 634365 w 1464945"/>
              <a:gd name="connsiteY11" fmla="*/ 1515428 h 2164080"/>
              <a:gd name="connsiteX12" fmla="*/ 746760 w 1464945"/>
              <a:gd name="connsiteY12" fmla="*/ 1783080 h 2164080"/>
              <a:gd name="connsiteX13" fmla="*/ 1362551 w 1464945"/>
              <a:gd name="connsiteY13" fmla="*/ 1590199 h 2164080"/>
              <a:gd name="connsiteX14" fmla="*/ 1464945 w 1464945"/>
              <a:gd name="connsiteY14" fmla="*/ 1869757 h 2164080"/>
              <a:gd name="connsiteX15" fmla="*/ 647700 w 1464945"/>
              <a:gd name="connsiteY15" fmla="*/ 2164080 h 2164080"/>
              <a:gd name="connsiteX16" fmla="*/ 0 w 1464945"/>
              <a:gd name="connsiteY16" fmla="*/ 449580 h 2164080"/>
              <a:gd name="connsiteX17" fmla="*/ 541020 w 1464945"/>
              <a:gd name="connsiteY17" fmla="*/ 152400 h 2164080"/>
              <a:gd name="connsiteX18" fmla="*/ 579120 w 1464945"/>
              <a:gd name="connsiteY18" fmla="*/ 68580 h 2164080"/>
              <a:gd name="connsiteX19" fmla="*/ 579120 w 1464945"/>
              <a:gd name="connsiteY19" fmla="*/ 68580 h 2164080"/>
              <a:gd name="connsiteX20" fmla="*/ 693420 w 1464945"/>
              <a:gd name="connsiteY20" fmla="*/ 0 h 2164080"/>
              <a:gd name="connsiteX21" fmla="*/ 807720 w 1464945"/>
              <a:gd name="connsiteY21" fmla="*/ 243840 h 2164080"/>
              <a:gd name="connsiteX0" fmla="*/ 807720 w 1464945"/>
              <a:gd name="connsiteY0" fmla="*/ 243840 h 2164080"/>
              <a:gd name="connsiteX1" fmla="*/ 639128 w 1464945"/>
              <a:gd name="connsiteY1" fmla="*/ 310039 h 2164080"/>
              <a:gd name="connsiteX2" fmla="*/ 641509 w 1464945"/>
              <a:gd name="connsiteY2" fmla="*/ 338614 h 2164080"/>
              <a:gd name="connsiteX3" fmla="*/ 236220 w 1464945"/>
              <a:gd name="connsiteY3" fmla="*/ 518160 h 2164080"/>
              <a:gd name="connsiteX4" fmla="*/ 335280 w 1464945"/>
              <a:gd name="connsiteY4" fmla="*/ 799147 h 2164080"/>
              <a:gd name="connsiteX5" fmla="*/ 960120 w 1464945"/>
              <a:gd name="connsiteY5" fmla="*/ 556260 h 2164080"/>
              <a:gd name="connsiteX6" fmla="*/ 1042035 w 1464945"/>
              <a:gd name="connsiteY6" fmla="*/ 752475 h 2164080"/>
              <a:gd name="connsiteX7" fmla="*/ 428148 w 1464945"/>
              <a:gd name="connsiteY7" fmla="*/ 1010127 h 2164080"/>
              <a:gd name="connsiteX8" fmla="*/ 541020 w 1464945"/>
              <a:gd name="connsiteY8" fmla="*/ 1314927 h 2164080"/>
              <a:gd name="connsiteX9" fmla="*/ 1149667 w 1464945"/>
              <a:gd name="connsiteY9" fmla="*/ 1069657 h 2164080"/>
              <a:gd name="connsiteX10" fmla="*/ 1234916 w 1464945"/>
              <a:gd name="connsiteY10" fmla="*/ 1278255 h 2164080"/>
              <a:gd name="connsiteX11" fmla="*/ 634365 w 1464945"/>
              <a:gd name="connsiteY11" fmla="*/ 1515428 h 2164080"/>
              <a:gd name="connsiteX12" fmla="*/ 746760 w 1464945"/>
              <a:gd name="connsiteY12" fmla="*/ 1783080 h 2164080"/>
              <a:gd name="connsiteX13" fmla="*/ 1362551 w 1464945"/>
              <a:gd name="connsiteY13" fmla="*/ 1590199 h 2164080"/>
              <a:gd name="connsiteX14" fmla="*/ 1464945 w 1464945"/>
              <a:gd name="connsiteY14" fmla="*/ 1869757 h 2164080"/>
              <a:gd name="connsiteX15" fmla="*/ 647700 w 1464945"/>
              <a:gd name="connsiteY15" fmla="*/ 2164080 h 2164080"/>
              <a:gd name="connsiteX16" fmla="*/ 0 w 1464945"/>
              <a:gd name="connsiteY16" fmla="*/ 449580 h 2164080"/>
              <a:gd name="connsiteX17" fmla="*/ 541020 w 1464945"/>
              <a:gd name="connsiteY17" fmla="*/ 152400 h 2164080"/>
              <a:gd name="connsiteX18" fmla="*/ 579120 w 1464945"/>
              <a:gd name="connsiteY18" fmla="*/ 68580 h 2164080"/>
              <a:gd name="connsiteX19" fmla="*/ 579120 w 1464945"/>
              <a:gd name="connsiteY19" fmla="*/ 68580 h 2164080"/>
              <a:gd name="connsiteX20" fmla="*/ 693420 w 1464945"/>
              <a:gd name="connsiteY20" fmla="*/ 0 h 2164080"/>
              <a:gd name="connsiteX21" fmla="*/ 807720 w 1464945"/>
              <a:gd name="connsiteY21" fmla="*/ 243840 h 2164080"/>
              <a:gd name="connsiteX0" fmla="*/ 807720 w 1464945"/>
              <a:gd name="connsiteY0" fmla="*/ 243840 h 2164080"/>
              <a:gd name="connsiteX1" fmla="*/ 639128 w 1464945"/>
              <a:gd name="connsiteY1" fmla="*/ 310039 h 2164080"/>
              <a:gd name="connsiteX2" fmla="*/ 641509 w 1464945"/>
              <a:gd name="connsiteY2" fmla="*/ 338614 h 2164080"/>
              <a:gd name="connsiteX3" fmla="*/ 236220 w 1464945"/>
              <a:gd name="connsiteY3" fmla="*/ 518160 h 2164080"/>
              <a:gd name="connsiteX4" fmla="*/ 335280 w 1464945"/>
              <a:gd name="connsiteY4" fmla="*/ 799147 h 2164080"/>
              <a:gd name="connsiteX5" fmla="*/ 960120 w 1464945"/>
              <a:gd name="connsiteY5" fmla="*/ 556260 h 2164080"/>
              <a:gd name="connsiteX6" fmla="*/ 1042035 w 1464945"/>
              <a:gd name="connsiteY6" fmla="*/ 752475 h 2164080"/>
              <a:gd name="connsiteX7" fmla="*/ 428148 w 1464945"/>
              <a:gd name="connsiteY7" fmla="*/ 1010127 h 2164080"/>
              <a:gd name="connsiteX8" fmla="*/ 541020 w 1464945"/>
              <a:gd name="connsiteY8" fmla="*/ 1314927 h 2164080"/>
              <a:gd name="connsiteX9" fmla="*/ 1149667 w 1464945"/>
              <a:gd name="connsiteY9" fmla="*/ 1069657 h 2164080"/>
              <a:gd name="connsiteX10" fmla="*/ 1234916 w 1464945"/>
              <a:gd name="connsiteY10" fmla="*/ 1278255 h 2164080"/>
              <a:gd name="connsiteX11" fmla="*/ 634365 w 1464945"/>
              <a:gd name="connsiteY11" fmla="*/ 1515428 h 2164080"/>
              <a:gd name="connsiteX12" fmla="*/ 746760 w 1464945"/>
              <a:gd name="connsiteY12" fmla="*/ 1783080 h 2164080"/>
              <a:gd name="connsiteX13" fmla="*/ 1362551 w 1464945"/>
              <a:gd name="connsiteY13" fmla="*/ 1590199 h 2164080"/>
              <a:gd name="connsiteX14" fmla="*/ 1464945 w 1464945"/>
              <a:gd name="connsiteY14" fmla="*/ 1869757 h 2164080"/>
              <a:gd name="connsiteX15" fmla="*/ 647700 w 1464945"/>
              <a:gd name="connsiteY15" fmla="*/ 2164080 h 2164080"/>
              <a:gd name="connsiteX16" fmla="*/ 0 w 1464945"/>
              <a:gd name="connsiteY16" fmla="*/ 449580 h 2164080"/>
              <a:gd name="connsiteX17" fmla="*/ 541020 w 1464945"/>
              <a:gd name="connsiteY17" fmla="*/ 152400 h 2164080"/>
              <a:gd name="connsiteX18" fmla="*/ 579120 w 1464945"/>
              <a:gd name="connsiteY18" fmla="*/ 68580 h 2164080"/>
              <a:gd name="connsiteX19" fmla="*/ 579120 w 1464945"/>
              <a:gd name="connsiteY19" fmla="*/ 68580 h 2164080"/>
              <a:gd name="connsiteX20" fmla="*/ 693420 w 1464945"/>
              <a:gd name="connsiteY20" fmla="*/ 0 h 2164080"/>
              <a:gd name="connsiteX21" fmla="*/ 807720 w 1464945"/>
              <a:gd name="connsiteY21" fmla="*/ 243840 h 2164080"/>
              <a:gd name="connsiteX0" fmla="*/ 788670 w 1464945"/>
              <a:gd name="connsiteY0" fmla="*/ 241459 h 2164080"/>
              <a:gd name="connsiteX1" fmla="*/ 639128 w 1464945"/>
              <a:gd name="connsiteY1" fmla="*/ 310039 h 2164080"/>
              <a:gd name="connsiteX2" fmla="*/ 641509 w 1464945"/>
              <a:gd name="connsiteY2" fmla="*/ 338614 h 2164080"/>
              <a:gd name="connsiteX3" fmla="*/ 236220 w 1464945"/>
              <a:gd name="connsiteY3" fmla="*/ 518160 h 2164080"/>
              <a:gd name="connsiteX4" fmla="*/ 335280 w 1464945"/>
              <a:gd name="connsiteY4" fmla="*/ 799147 h 2164080"/>
              <a:gd name="connsiteX5" fmla="*/ 960120 w 1464945"/>
              <a:gd name="connsiteY5" fmla="*/ 556260 h 2164080"/>
              <a:gd name="connsiteX6" fmla="*/ 1042035 w 1464945"/>
              <a:gd name="connsiteY6" fmla="*/ 752475 h 2164080"/>
              <a:gd name="connsiteX7" fmla="*/ 428148 w 1464945"/>
              <a:gd name="connsiteY7" fmla="*/ 1010127 h 2164080"/>
              <a:gd name="connsiteX8" fmla="*/ 541020 w 1464945"/>
              <a:gd name="connsiteY8" fmla="*/ 1314927 h 2164080"/>
              <a:gd name="connsiteX9" fmla="*/ 1149667 w 1464945"/>
              <a:gd name="connsiteY9" fmla="*/ 1069657 h 2164080"/>
              <a:gd name="connsiteX10" fmla="*/ 1234916 w 1464945"/>
              <a:gd name="connsiteY10" fmla="*/ 1278255 h 2164080"/>
              <a:gd name="connsiteX11" fmla="*/ 634365 w 1464945"/>
              <a:gd name="connsiteY11" fmla="*/ 1515428 h 2164080"/>
              <a:gd name="connsiteX12" fmla="*/ 746760 w 1464945"/>
              <a:gd name="connsiteY12" fmla="*/ 1783080 h 2164080"/>
              <a:gd name="connsiteX13" fmla="*/ 1362551 w 1464945"/>
              <a:gd name="connsiteY13" fmla="*/ 1590199 h 2164080"/>
              <a:gd name="connsiteX14" fmla="*/ 1464945 w 1464945"/>
              <a:gd name="connsiteY14" fmla="*/ 1869757 h 2164080"/>
              <a:gd name="connsiteX15" fmla="*/ 647700 w 1464945"/>
              <a:gd name="connsiteY15" fmla="*/ 2164080 h 2164080"/>
              <a:gd name="connsiteX16" fmla="*/ 0 w 1464945"/>
              <a:gd name="connsiteY16" fmla="*/ 449580 h 2164080"/>
              <a:gd name="connsiteX17" fmla="*/ 541020 w 1464945"/>
              <a:gd name="connsiteY17" fmla="*/ 152400 h 2164080"/>
              <a:gd name="connsiteX18" fmla="*/ 579120 w 1464945"/>
              <a:gd name="connsiteY18" fmla="*/ 68580 h 2164080"/>
              <a:gd name="connsiteX19" fmla="*/ 579120 w 1464945"/>
              <a:gd name="connsiteY19" fmla="*/ 68580 h 2164080"/>
              <a:gd name="connsiteX20" fmla="*/ 693420 w 1464945"/>
              <a:gd name="connsiteY20" fmla="*/ 0 h 2164080"/>
              <a:gd name="connsiteX21" fmla="*/ 788670 w 1464945"/>
              <a:gd name="connsiteY21" fmla="*/ 241459 h 2164080"/>
              <a:gd name="connsiteX0" fmla="*/ 788670 w 1464945"/>
              <a:gd name="connsiteY0" fmla="*/ 270034 h 2192655"/>
              <a:gd name="connsiteX1" fmla="*/ 639128 w 1464945"/>
              <a:gd name="connsiteY1" fmla="*/ 338614 h 2192655"/>
              <a:gd name="connsiteX2" fmla="*/ 641509 w 1464945"/>
              <a:gd name="connsiteY2" fmla="*/ 367189 h 2192655"/>
              <a:gd name="connsiteX3" fmla="*/ 236220 w 1464945"/>
              <a:gd name="connsiteY3" fmla="*/ 546735 h 2192655"/>
              <a:gd name="connsiteX4" fmla="*/ 335280 w 1464945"/>
              <a:gd name="connsiteY4" fmla="*/ 827722 h 2192655"/>
              <a:gd name="connsiteX5" fmla="*/ 960120 w 1464945"/>
              <a:gd name="connsiteY5" fmla="*/ 584835 h 2192655"/>
              <a:gd name="connsiteX6" fmla="*/ 1042035 w 1464945"/>
              <a:gd name="connsiteY6" fmla="*/ 781050 h 2192655"/>
              <a:gd name="connsiteX7" fmla="*/ 428148 w 1464945"/>
              <a:gd name="connsiteY7" fmla="*/ 1038702 h 2192655"/>
              <a:gd name="connsiteX8" fmla="*/ 541020 w 1464945"/>
              <a:gd name="connsiteY8" fmla="*/ 1343502 h 2192655"/>
              <a:gd name="connsiteX9" fmla="*/ 1149667 w 1464945"/>
              <a:gd name="connsiteY9" fmla="*/ 1098232 h 2192655"/>
              <a:gd name="connsiteX10" fmla="*/ 1234916 w 1464945"/>
              <a:gd name="connsiteY10" fmla="*/ 1306830 h 2192655"/>
              <a:gd name="connsiteX11" fmla="*/ 634365 w 1464945"/>
              <a:gd name="connsiteY11" fmla="*/ 1544003 h 2192655"/>
              <a:gd name="connsiteX12" fmla="*/ 746760 w 1464945"/>
              <a:gd name="connsiteY12" fmla="*/ 1811655 h 2192655"/>
              <a:gd name="connsiteX13" fmla="*/ 1362551 w 1464945"/>
              <a:gd name="connsiteY13" fmla="*/ 1618774 h 2192655"/>
              <a:gd name="connsiteX14" fmla="*/ 1464945 w 1464945"/>
              <a:gd name="connsiteY14" fmla="*/ 1898332 h 2192655"/>
              <a:gd name="connsiteX15" fmla="*/ 647700 w 1464945"/>
              <a:gd name="connsiteY15" fmla="*/ 2192655 h 2192655"/>
              <a:gd name="connsiteX16" fmla="*/ 0 w 1464945"/>
              <a:gd name="connsiteY16" fmla="*/ 478155 h 2192655"/>
              <a:gd name="connsiteX17" fmla="*/ 541020 w 1464945"/>
              <a:gd name="connsiteY17" fmla="*/ 180975 h 2192655"/>
              <a:gd name="connsiteX18" fmla="*/ 579120 w 1464945"/>
              <a:gd name="connsiteY18" fmla="*/ 97155 h 2192655"/>
              <a:gd name="connsiteX19" fmla="*/ 579120 w 1464945"/>
              <a:gd name="connsiteY19" fmla="*/ 97155 h 2192655"/>
              <a:gd name="connsiteX20" fmla="*/ 698182 w 1464945"/>
              <a:gd name="connsiteY20" fmla="*/ 0 h 2192655"/>
              <a:gd name="connsiteX21" fmla="*/ 788670 w 1464945"/>
              <a:gd name="connsiteY21" fmla="*/ 270034 h 2192655"/>
              <a:gd name="connsiteX0" fmla="*/ 788670 w 1464945"/>
              <a:gd name="connsiteY0" fmla="*/ 270034 h 2192655"/>
              <a:gd name="connsiteX1" fmla="*/ 639128 w 1464945"/>
              <a:gd name="connsiteY1" fmla="*/ 338614 h 2192655"/>
              <a:gd name="connsiteX2" fmla="*/ 641509 w 1464945"/>
              <a:gd name="connsiteY2" fmla="*/ 367189 h 2192655"/>
              <a:gd name="connsiteX3" fmla="*/ 236220 w 1464945"/>
              <a:gd name="connsiteY3" fmla="*/ 546735 h 2192655"/>
              <a:gd name="connsiteX4" fmla="*/ 335280 w 1464945"/>
              <a:gd name="connsiteY4" fmla="*/ 827722 h 2192655"/>
              <a:gd name="connsiteX5" fmla="*/ 960120 w 1464945"/>
              <a:gd name="connsiteY5" fmla="*/ 584835 h 2192655"/>
              <a:gd name="connsiteX6" fmla="*/ 1042035 w 1464945"/>
              <a:gd name="connsiteY6" fmla="*/ 781050 h 2192655"/>
              <a:gd name="connsiteX7" fmla="*/ 428148 w 1464945"/>
              <a:gd name="connsiteY7" fmla="*/ 1038702 h 2192655"/>
              <a:gd name="connsiteX8" fmla="*/ 541020 w 1464945"/>
              <a:gd name="connsiteY8" fmla="*/ 1343502 h 2192655"/>
              <a:gd name="connsiteX9" fmla="*/ 1149667 w 1464945"/>
              <a:gd name="connsiteY9" fmla="*/ 1098232 h 2192655"/>
              <a:gd name="connsiteX10" fmla="*/ 1234916 w 1464945"/>
              <a:gd name="connsiteY10" fmla="*/ 1306830 h 2192655"/>
              <a:gd name="connsiteX11" fmla="*/ 634365 w 1464945"/>
              <a:gd name="connsiteY11" fmla="*/ 1544003 h 2192655"/>
              <a:gd name="connsiteX12" fmla="*/ 746760 w 1464945"/>
              <a:gd name="connsiteY12" fmla="*/ 1811655 h 2192655"/>
              <a:gd name="connsiteX13" fmla="*/ 1362551 w 1464945"/>
              <a:gd name="connsiteY13" fmla="*/ 1618774 h 2192655"/>
              <a:gd name="connsiteX14" fmla="*/ 1464945 w 1464945"/>
              <a:gd name="connsiteY14" fmla="*/ 1898332 h 2192655"/>
              <a:gd name="connsiteX15" fmla="*/ 647700 w 1464945"/>
              <a:gd name="connsiteY15" fmla="*/ 2192655 h 2192655"/>
              <a:gd name="connsiteX16" fmla="*/ 0 w 1464945"/>
              <a:gd name="connsiteY16" fmla="*/ 478155 h 2192655"/>
              <a:gd name="connsiteX17" fmla="*/ 541020 w 1464945"/>
              <a:gd name="connsiteY17" fmla="*/ 180975 h 2192655"/>
              <a:gd name="connsiteX18" fmla="*/ 579120 w 1464945"/>
              <a:gd name="connsiteY18" fmla="*/ 97155 h 2192655"/>
              <a:gd name="connsiteX19" fmla="*/ 533876 w 1464945"/>
              <a:gd name="connsiteY19" fmla="*/ 68580 h 2192655"/>
              <a:gd name="connsiteX20" fmla="*/ 698182 w 1464945"/>
              <a:gd name="connsiteY20" fmla="*/ 0 h 2192655"/>
              <a:gd name="connsiteX21" fmla="*/ 788670 w 1464945"/>
              <a:gd name="connsiteY21" fmla="*/ 270034 h 2192655"/>
              <a:gd name="connsiteX0" fmla="*/ 788670 w 1464945"/>
              <a:gd name="connsiteY0" fmla="*/ 270034 h 2192655"/>
              <a:gd name="connsiteX1" fmla="*/ 639128 w 1464945"/>
              <a:gd name="connsiteY1" fmla="*/ 338614 h 2192655"/>
              <a:gd name="connsiteX2" fmla="*/ 641509 w 1464945"/>
              <a:gd name="connsiteY2" fmla="*/ 367189 h 2192655"/>
              <a:gd name="connsiteX3" fmla="*/ 236220 w 1464945"/>
              <a:gd name="connsiteY3" fmla="*/ 546735 h 2192655"/>
              <a:gd name="connsiteX4" fmla="*/ 335280 w 1464945"/>
              <a:gd name="connsiteY4" fmla="*/ 827722 h 2192655"/>
              <a:gd name="connsiteX5" fmla="*/ 960120 w 1464945"/>
              <a:gd name="connsiteY5" fmla="*/ 584835 h 2192655"/>
              <a:gd name="connsiteX6" fmla="*/ 1042035 w 1464945"/>
              <a:gd name="connsiteY6" fmla="*/ 781050 h 2192655"/>
              <a:gd name="connsiteX7" fmla="*/ 428148 w 1464945"/>
              <a:gd name="connsiteY7" fmla="*/ 1038702 h 2192655"/>
              <a:gd name="connsiteX8" fmla="*/ 541020 w 1464945"/>
              <a:gd name="connsiteY8" fmla="*/ 1343502 h 2192655"/>
              <a:gd name="connsiteX9" fmla="*/ 1149667 w 1464945"/>
              <a:gd name="connsiteY9" fmla="*/ 1098232 h 2192655"/>
              <a:gd name="connsiteX10" fmla="*/ 1234916 w 1464945"/>
              <a:gd name="connsiteY10" fmla="*/ 1306830 h 2192655"/>
              <a:gd name="connsiteX11" fmla="*/ 634365 w 1464945"/>
              <a:gd name="connsiteY11" fmla="*/ 1544003 h 2192655"/>
              <a:gd name="connsiteX12" fmla="*/ 746760 w 1464945"/>
              <a:gd name="connsiteY12" fmla="*/ 1811655 h 2192655"/>
              <a:gd name="connsiteX13" fmla="*/ 1362551 w 1464945"/>
              <a:gd name="connsiteY13" fmla="*/ 1618774 h 2192655"/>
              <a:gd name="connsiteX14" fmla="*/ 1464945 w 1464945"/>
              <a:gd name="connsiteY14" fmla="*/ 1898332 h 2192655"/>
              <a:gd name="connsiteX15" fmla="*/ 647700 w 1464945"/>
              <a:gd name="connsiteY15" fmla="*/ 2192655 h 2192655"/>
              <a:gd name="connsiteX16" fmla="*/ 0 w 1464945"/>
              <a:gd name="connsiteY16" fmla="*/ 478155 h 2192655"/>
              <a:gd name="connsiteX17" fmla="*/ 541020 w 1464945"/>
              <a:gd name="connsiteY17" fmla="*/ 180975 h 2192655"/>
              <a:gd name="connsiteX18" fmla="*/ 533876 w 1464945"/>
              <a:gd name="connsiteY18" fmla="*/ 68580 h 2192655"/>
              <a:gd name="connsiteX19" fmla="*/ 698182 w 1464945"/>
              <a:gd name="connsiteY19" fmla="*/ 0 h 2192655"/>
              <a:gd name="connsiteX20" fmla="*/ 788670 w 1464945"/>
              <a:gd name="connsiteY20" fmla="*/ 270034 h 2192655"/>
              <a:gd name="connsiteX0" fmla="*/ 788670 w 1464945"/>
              <a:gd name="connsiteY0" fmla="*/ 270034 h 2192655"/>
              <a:gd name="connsiteX1" fmla="*/ 639128 w 1464945"/>
              <a:gd name="connsiteY1" fmla="*/ 338614 h 2192655"/>
              <a:gd name="connsiteX2" fmla="*/ 641509 w 1464945"/>
              <a:gd name="connsiteY2" fmla="*/ 367189 h 2192655"/>
              <a:gd name="connsiteX3" fmla="*/ 236220 w 1464945"/>
              <a:gd name="connsiteY3" fmla="*/ 546735 h 2192655"/>
              <a:gd name="connsiteX4" fmla="*/ 335280 w 1464945"/>
              <a:gd name="connsiteY4" fmla="*/ 827722 h 2192655"/>
              <a:gd name="connsiteX5" fmla="*/ 960120 w 1464945"/>
              <a:gd name="connsiteY5" fmla="*/ 584835 h 2192655"/>
              <a:gd name="connsiteX6" fmla="*/ 1042035 w 1464945"/>
              <a:gd name="connsiteY6" fmla="*/ 781050 h 2192655"/>
              <a:gd name="connsiteX7" fmla="*/ 428148 w 1464945"/>
              <a:gd name="connsiteY7" fmla="*/ 1038702 h 2192655"/>
              <a:gd name="connsiteX8" fmla="*/ 541020 w 1464945"/>
              <a:gd name="connsiteY8" fmla="*/ 1343502 h 2192655"/>
              <a:gd name="connsiteX9" fmla="*/ 1149667 w 1464945"/>
              <a:gd name="connsiteY9" fmla="*/ 1098232 h 2192655"/>
              <a:gd name="connsiteX10" fmla="*/ 1234916 w 1464945"/>
              <a:gd name="connsiteY10" fmla="*/ 1306830 h 2192655"/>
              <a:gd name="connsiteX11" fmla="*/ 634365 w 1464945"/>
              <a:gd name="connsiteY11" fmla="*/ 1544003 h 2192655"/>
              <a:gd name="connsiteX12" fmla="*/ 746760 w 1464945"/>
              <a:gd name="connsiteY12" fmla="*/ 1811655 h 2192655"/>
              <a:gd name="connsiteX13" fmla="*/ 1362551 w 1464945"/>
              <a:gd name="connsiteY13" fmla="*/ 1618774 h 2192655"/>
              <a:gd name="connsiteX14" fmla="*/ 1464945 w 1464945"/>
              <a:gd name="connsiteY14" fmla="*/ 1898332 h 2192655"/>
              <a:gd name="connsiteX15" fmla="*/ 647700 w 1464945"/>
              <a:gd name="connsiteY15" fmla="*/ 2192655 h 2192655"/>
              <a:gd name="connsiteX16" fmla="*/ 0 w 1464945"/>
              <a:gd name="connsiteY16" fmla="*/ 478155 h 2192655"/>
              <a:gd name="connsiteX17" fmla="*/ 541020 w 1464945"/>
              <a:gd name="connsiteY17" fmla="*/ 180975 h 2192655"/>
              <a:gd name="connsiteX18" fmla="*/ 533876 w 1464945"/>
              <a:gd name="connsiteY18" fmla="*/ 68580 h 2192655"/>
              <a:gd name="connsiteX19" fmla="*/ 698182 w 1464945"/>
              <a:gd name="connsiteY19" fmla="*/ 0 h 2192655"/>
              <a:gd name="connsiteX20" fmla="*/ 788670 w 1464945"/>
              <a:gd name="connsiteY20" fmla="*/ 270034 h 2192655"/>
              <a:gd name="connsiteX0" fmla="*/ 788670 w 1464945"/>
              <a:gd name="connsiteY0" fmla="*/ 270034 h 2192655"/>
              <a:gd name="connsiteX1" fmla="*/ 639128 w 1464945"/>
              <a:gd name="connsiteY1" fmla="*/ 338614 h 2192655"/>
              <a:gd name="connsiteX2" fmla="*/ 641509 w 1464945"/>
              <a:gd name="connsiteY2" fmla="*/ 367189 h 2192655"/>
              <a:gd name="connsiteX3" fmla="*/ 236220 w 1464945"/>
              <a:gd name="connsiteY3" fmla="*/ 546735 h 2192655"/>
              <a:gd name="connsiteX4" fmla="*/ 335280 w 1464945"/>
              <a:gd name="connsiteY4" fmla="*/ 827722 h 2192655"/>
              <a:gd name="connsiteX5" fmla="*/ 960120 w 1464945"/>
              <a:gd name="connsiteY5" fmla="*/ 584835 h 2192655"/>
              <a:gd name="connsiteX6" fmla="*/ 1042035 w 1464945"/>
              <a:gd name="connsiteY6" fmla="*/ 781050 h 2192655"/>
              <a:gd name="connsiteX7" fmla="*/ 428148 w 1464945"/>
              <a:gd name="connsiteY7" fmla="*/ 1038702 h 2192655"/>
              <a:gd name="connsiteX8" fmla="*/ 541020 w 1464945"/>
              <a:gd name="connsiteY8" fmla="*/ 1343502 h 2192655"/>
              <a:gd name="connsiteX9" fmla="*/ 1149667 w 1464945"/>
              <a:gd name="connsiteY9" fmla="*/ 1098232 h 2192655"/>
              <a:gd name="connsiteX10" fmla="*/ 1234916 w 1464945"/>
              <a:gd name="connsiteY10" fmla="*/ 1306830 h 2192655"/>
              <a:gd name="connsiteX11" fmla="*/ 634365 w 1464945"/>
              <a:gd name="connsiteY11" fmla="*/ 1544003 h 2192655"/>
              <a:gd name="connsiteX12" fmla="*/ 746760 w 1464945"/>
              <a:gd name="connsiteY12" fmla="*/ 1811655 h 2192655"/>
              <a:gd name="connsiteX13" fmla="*/ 1362551 w 1464945"/>
              <a:gd name="connsiteY13" fmla="*/ 1618774 h 2192655"/>
              <a:gd name="connsiteX14" fmla="*/ 1464945 w 1464945"/>
              <a:gd name="connsiteY14" fmla="*/ 1898332 h 2192655"/>
              <a:gd name="connsiteX15" fmla="*/ 647700 w 1464945"/>
              <a:gd name="connsiteY15" fmla="*/ 2192655 h 2192655"/>
              <a:gd name="connsiteX16" fmla="*/ 0 w 1464945"/>
              <a:gd name="connsiteY16" fmla="*/ 478155 h 2192655"/>
              <a:gd name="connsiteX17" fmla="*/ 541020 w 1464945"/>
              <a:gd name="connsiteY17" fmla="*/ 180975 h 2192655"/>
              <a:gd name="connsiteX18" fmla="*/ 533876 w 1464945"/>
              <a:gd name="connsiteY18" fmla="*/ 68580 h 2192655"/>
              <a:gd name="connsiteX19" fmla="*/ 698182 w 1464945"/>
              <a:gd name="connsiteY19" fmla="*/ 0 h 2192655"/>
              <a:gd name="connsiteX20" fmla="*/ 788670 w 1464945"/>
              <a:gd name="connsiteY20" fmla="*/ 270034 h 2192655"/>
              <a:gd name="connsiteX0" fmla="*/ 822007 w 1498282"/>
              <a:gd name="connsiteY0" fmla="*/ 270034 h 2192655"/>
              <a:gd name="connsiteX1" fmla="*/ 672465 w 1498282"/>
              <a:gd name="connsiteY1" fmla="*/ 338614 h 2192655"/>
              <a:gd name="connsiteX2" fmla="*/ 674846 w 1498282"/>
              <a:gd name="connsiteY2" fmla="*/ 367189 h 2192655"/>
              <a:gd name="connsiteX3" fmla="*/ 269557 w 1498282"/>
              <a:gd name="connsiteY3" fmla="*/ 546735 h 2192655"/>
              <a:gd name="connsiteX4" fmla="*/ 368617 w 1498282"/>
              <a:gd name="connsiteY4" fmla="*/ 827722 h 2192655"/>
              <a:gd name="connsiteX5" fmla="*/ 993457 w 1498282"/>
              <a:gd name="connsiteY5" fmla="*/ 584835 h 2192655"/>
              <a:gd name="connsiteX6" fmla="*/ 1075372 w 1498282"/>
              <a:gd name="connsiteY6" fmla="*/ 781050 h 2192655"/>
              <a:gd name="connsiteX7" fmla="*/ 461485 w 1498282"/>
              <a:gd name="connsiteY7" fmla="*/ 1038702 h 2192655"/>
              <a:gd name="connsiteX8" fmla="*/ 574357 w 1498282"/>
              <a:gd name="connsiteY8" fmla="*/ 1343502 h 2192655"/>
              <a:gd name="connsiteX9" fmla="*/ 1183004 w 1498282"/>
              <a:gd name="connsiteY9" fmla="*/ 1098232 h 2192655"/>
              <a:gd name="connsiteX10" fmla="*/ 1268253 w 1498282"/>
              <a:gd name="connsiteY10" fmla="*/ 1306830 h 2192655"/>
              <a:gd name="connsiteX11" fmla="*/ 667702 w 1498282"/>
              <a:gd name="connsiteY11" fmla="*/ 1544003 h 2192655"/>
              <a:gd name="connsiteX12" fmla="*/ 780097 w 1498282"/>
              <a:gd name="connsiteY12" fmla="*/ 1811655 h 2192655"/>
              <a:gd name="connsiteX13" fmla="*/ 1395888 w 1498282"/>
              <a:gd name="connsiteY13" fmla="*/ 1618774 h 2192655"/>
              <a:gd name="connsiteX14" fmla="*/ 1498282 w 1498282"/>
              <a:gd name="connsiteY14" fmla="*/ 1898332 h 2192655"/>
              <a:gd name="connsiteX15" fmla="*/ 681037 w 1498282"/>
              <a:gd name="connsiteY15" fmla="*/ 2192655 h 2192655"/>
              <a:gd name="connsiteX16" fmla="*/ 0 w 1498282"/>
              <a:gd name="connsiteY16" fmla="*/ 463868 h 2192655"/>
              <a:gd name="connsiteX17" fmla="*/ 574357 w 1498282"/>
              <a:gd name="connsiteY17" fmla="*/ 180975 h 2192655"/>
              <a:gd name="connsiteX18" fmla="*/ 567213 w 1498282"/>
              <a:gd name="connsiteY18" fmla="*/ 68580 h 2192655"/>
              <a:gd name="connsiteX19" fmla="*/ 731519 w 1498282"/>
              <a:gd name="connsiteY19" fmla="*/ 0 h 2192655"/>
              <a:gd name="connsiteX20" fmla="*/ 822007 w 1498282"/>
              <a:gd name="connsiteY20" fmla="*/ 270034 h 219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8282" h="2192655">
                <a:moveTo>
                  <a:pt x="822007" y="270034"/>
                </a:moveTo>
                <a:cubicBezTo>
                  <a:pt x="775335" y="293688"/>
                  <a:pt x="719137" y="314960"/>
                  <a:pt x="672465" y="338614"/>
                </a:cubicBezTo>
                <a:cubicBezTo>
                  <a:pt x="675640" y="357664"/>
                  <a:pt x="671672" y="355283"/>
                  <a:pt x="674846" y="367189"/>
                </a:cubicBezTo>
                <a:lnTo>
                  <a:pt x="269557" y="546735"/>
                </a:lnTo>
                <a:lnTo>
                  <a:pt x="368617" y="827722"/>
                </a:lnTo>
                <a:lnTo>
                  <a:pt x="993457" y="584835"/>
                </a:lnTo>
                <a:lnTo>
                  <a:pt x="1075372" y="781050"/>
                </a:lnTo>
                <a:lnTo>
                  <a:pt x="461485" y="1038702"/>
                </a:lnTo>
                <a:lnTo>
                  <a:pt x="574357" y="1343502"/>
                </a:lnTo>
                <a:lnTo>
                  <a:pt x="1183004" y="1098232"/>
                </a:lnTo>
                <a:lnTo>
                  <a:pt x="1268253" y="1306830"/>
                </a:lnTo>
                <a:lnTo>
                  <a:pt x="667702" y="1544003"/>
                </a:lnTo>
                <a:lnTo>
                  <a:pt x="780097" y="1811655"/>
                </a:lnTo>
                <a:lnTo>
                  <a:pt x="1395888" y="1618774"/>
                </a:lnTo>
                <a:lnTo>
                  <a:pt x="1498282" y="1898332"/>
                </a:lnTo>
                <a:lnTo>
                  <a:pt x="681037" y="2192655"/>
                </a:lnTo>
                <a:lnTo>
                  <a:pt x="0" y="463868"/>
                </a:lnTo>
                <a:lnTo>
                  <a:pt x="574357" y="180975"/>
                </a:lnTo>
                <a:cubicBezTo>
                  <a:pt x="563323" y="167482"/>
                  <a:pt x="557687" y="108267"/>
                  <a:pt x="567213" y="68580"/>
                </a:cubicBezTo>
                <a:lnTo>
                  <a:pt x="731519" y="0"/>
                </a:lnTo>
                <a:lnTo>
                  <a:pt x="822007" y="270034"/>
                </a:lnTo>
                <a:close/>
              </a:path>
            </a:pathLst>
          </a:custGeom>
          <a:solidFill>
            <a:srgbClr val="FE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6"/>
          <p:cNvSpPr txBox="1">
            <a:spLocks noChangeArrowheads="1"/>
          </p:cNvSpPr>
          <p:nvPr/>
        </p:nvSpPr>
        <p:spPr bwMode="auto">
          <a:xfrm>
            <a:off x="4360759" y="4537097"/>
            <a:ext cx="1605452"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ysClr val="window" lastClr="FFFFFF"/>
                </a:solidFill>
                <a:effectLst>
                  <a:glow rad="76200">
                    <a:sysClr val="windowText" lastClr="000000">
                      <a:alpha val="60000"/>
                    </a:sysClr>
                  </a:glow>
                </a:effectLst>
                <a:latin typeface="Calibri" pitchFamily="34" charset="0"/>
                <a:cs typeface="Calibri" pitchFamily="34" charset="0"/>
              </a:rPr>
              <a:t>gate chambers</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15" name="Line 9"/>
          <p:cNvSpPr>
            <a:spLocks noChangeShapeType="1"/>
          </p:cNvSpPr>
          <p:nvPr/>
        </p:nvSpPr>
        <p:spPr bwMode="auto">
          <a:xfrm flipV="1">
            <a:off x="5300862" y="3629817"/>
            <a:ext cx="223638" cy="78586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Line 9"/>
          <p:cNvSpPr>
            <a:spLocks noChangeShapeType="1"/>
          </p:cNvSpPr>
          <p:nvPr/>
        </p:nvSpPr>
        <p:spPr bwMode="auto">
          <a:xfrm flipH="1" flipV="1">
            <a:off x="4360758" y="4177187"/>
            <a:ext cx="441745" cy="359909"/>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932594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3D2EC6-38EC-3D63-1B84-A422B252BD5E}"/>
              </a:ext>
            </a:extLst>
          </p:cNvPr>
          <p:cNvPicPr>
            <a:picLocks noChangeAspect="1"/>
          </p:cNvPicPr>
          <p:nvPr/>
        </p:nvPicPr>
        <p:blipFill>
          <a:blip r:embed="rId3">
            <a:extLst>
              <a:ext uri="{28A0092B-C50C-407E-A947-70E740481C1C}">
                <a14:useLocalDpi xmlns:a14="http://schemas.microsoft.com/office/drawing/2010/main" val="0"/>
              </a:ext>
            </a:extLst>
          </a:blip>
          <a:srcRect r="1639"/>
          <a:stretch/>
        </p:blipFill>
        <p:spPr>
          <a:xfrm>
            <a:off x="-1" y="337565"/>
            <a:ext cx="9144001" cy="6182107"/>
          </a:xfrm>
          <a:prstGeom prst="rect">
            <a:avLst/>
          </a:prstGeom>
        </p:spPr>
      </p:pic>
      <p:sp>
        <p:nvSpPr>
          <p:cNvPr id="2" name="Text Placeholder 1"/>
          <p:cNvSpPr>
            <a:spLocks noGrp="1"/>
          </p:cNvSpPr>
          <p:nvPr>
            <p:ph type="body" sz="quarter" idx="10"/>
          </p:nvPr>
        </p:nvSpPr>
        <p:spPr/>
        <p:txBody>
          <a:bodyPr/>
          <a:lstStyle/>
          <a:p>
            <a:r>
              <a:rPr lang="en-US" dirty="0"/>
              <a:t>Vineyards north of Hebron</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471458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
        <p:nvSpPr>
          <p:cNvPr id="2" name="Text Placeholder 1"/>
          <p:cNvSpPr>
            <a:spLocks noGrp="1"/>
          </p:cNvSpPr>
          <p:nvPr>
            <p:ph type="body" sz="quarter" idx="10"/>
          </p:nvPr>
        </p:nvSpPr>
        <p:spPr/>
        <p:txBody>
          <a:bodyPr/>
          <a:lstStyle/>
          <a:p>
            <a:r>
              <a:rPr lang="en-US" dirty="0"/>
              <a:t>Vineyards in </a:t>
            </a:r>
            <a:r>
              <a:rPr lang="en-US" dirty="0" err="1"/>
              <a:t>Wadi</a:t>
            </a:r>
            <a:r>
              <a:rPr lang="en-US" dirty="0"/>
              <a:t> </a:t>
            </a:r>
            <a:r>
              <a:rPr lang="en-US" dirty="0" err="1"/>
              <a:t>Biyar</a:t>
            </a:r>
            <a:endParaRPr lang="en-US" dirty="0"/>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spTree>
    <p:extLst>
      <p:ext uri="{BB962C8B-B14F-4D97-AF65-F5344CB8AC3E}">
        <p14:creationId xmlns:p14="http://schemas.microsoft.com/office/powerpoint/2010/main" val="874175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Grapes on the vine near Dor</a:t>
            </a:r>
          </a:p>
        </p:txBody>
      </p:sp>
      <p:sp>
        <p:nvSpPr>
          <p:cNvPr id="3" name="Text Placeholder 2"/>
          <p:cNvSpPr>
            <a:spLocks noGrp="1"/>
          </p:cNvSpPr>
          <p:nvPr>
            <p:ph type="body" sz="quarter" idx="12"/>
          </p:nvPr>
        </p:nvSpPr>
        <p:spPr/>
        <p:txBody>
          <a:bodyPr/>
          <a:lstStyle/>
          <a:p>
            <a:r>
              <a:rPr lang="is-IS" dirty="0"/>
              <a:t>2:4</a:t>
            </a:r>
            <a:endParaRPr lang="en-US" dirty="0"/>
          </a:p>
        </p:txBody>
      </p:sp>
      <p:sp>
        <p:nvSpPr>
          <p:cNvPr id="4" name="Title 3"/>
          <p:cNvSpPr>
            <a:spLocks noGrp="1"/>
          </p:cNvSpPr>
          <p:nvPr>
            <p:ph type="title"/>
          </p:nvPr>
        </p:nvSpPr>
        <p:spPr/>
        <p:txBody>
          <a:bodyPr/>
          <a:lstStyle/>
          <a:p>
            <a:r>
              <a:rPr lang="en-US" dirty="0"/>
              <a:t>I undertook great projects, building houses and planting vineyards</a:t>
            </a:r>
          </a:p>
        </p:txBody>
      </p:sp>
      <p:pic>
        <p:nvPicPr>
          <p:cNvPr id="7" name="図 6" descr="花が咲いている木&#10;&#10;自動的に生成された説明">
            <a:extLst>
              <a:ext uri="{FF2B5EF4-FFF2-40B4-BE49-F238E27FC236}">
                <a16:creationId xmlns:a16="http://schemas.microsoft.com/office/drawing/2014/main" id="{604AABDF-0333-D01A-397B-ABF0113EA1ED}"/>
              </a:ext>
            </a:extLst>
          </p:cNvPr>
          <p:cNvPicPr>
            <a:picLocks noChangeAspect="1"/>
          </p:cNvPicPr>
          <p:nvPr/>
        </p:nvPicPr>
        <p:blipFill>
          <a:blip r:embed="rId3">
            <a:extLst>
              <a:ext uri="{28A0092B-C50C-407E-A947-70E740481C1C}">
                <a14:useLocalDpi xmlns:a14="http://schemas.microsoft.com/office/drawing/2010/main" val="0"/>
              </a:ext>
            </a:extLst>
          </a:blip>
          <a:srcRect r="537"/>
          <a:stretch/>
        </p:blipFill>
        <p:spPr>
          <a:xfrm>
            <a:off x="-1" y="369332"/>
            <a:ext cx="9144000" cy="6150340"/>
          </a:xfrm>
          <a:prstGeom prst="rect">
            <a:avLst/>
          </a:prstGeom>
        </p:spPr>
      </p:pic>
    </p:spTree>
    <p:extLst>
      <p:ext uri="{BB962C8B-B14F-4D97-AF65-F5344CB8AC3E}">
        <p14:creationId xmlns:p14="http://schemas.microsoft.com/office/powerpoint/2010/main" val="3577363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CT_268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285"/>
            <a:ext cx="9144000" cy="648262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Architectural drawing of a garden, from Egypt, circa 1400 BC</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I made gardens and parks</a:t>
            </a:r>
          </a:p>
        </p:txBody>
      </p:sp>
    </p:spTree>
    <p:extLst>
      <p:ext uri="{BB962C8B-B14F-4D97-AF65-F5344CB8AC3E}">
        <p14:creationId xmlns:p14="http://schemas.microsoft.com/office/powerpoint/2010/main" val="2055226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494D6C-28AB-0C91-DC45-23DA793399DC}"/>
              </a:ext>
            </a:extLst>
          </p:cNvPr>
          <p:cNvPicPr>
            <a:picLocks noChangeAspect="1"/>
          </p:cNvPicPr>
          <p:nvPr/>
        </p:nvPicPr>
        <p:blipFill rotWithShape="1">
          <a:blip r:embed="rId3">
            <a:extLst>
              <a:ext uri="{28A0092B-C50C-407E-A947-70E740481C1C}">
                <a14:useLocalDpi xmlns:a14="http://schemas.microsoft.com/office/drawing/2010/main" val="0"/>
              </a:ext>
            </a:extLst>
          </a:blip>
          <a:srcRect l="5385" r="2307"/>
          <a:stretch/>
        </p:blipFill>
        <p:spPr>
          <a:xfrm>
            <a:off x="0" y="150114"/>
            <a:ext cx="9144000" cy="6557772"/>
          </a:xfrm>
          <a:prstGeom prst="rect">
            <a:avLst/>
          </a:prstGeom>
        </p:spPr>
      </p:pic>
      <p:sp>
        <p:nvSpPr>
          <p:cNvPr id="2" name="Text Placeholder 1"/>
          <p:cNvSpPr>
            <a:spLocks noGrp="1"/>
          </p:cNvSpPr>
          <p:nvPr>
            <p:ph type="body" sz="quarter" idx="10"/>
          </p:nvPr>
        </p:nvSpPr>
        <p:spPr/>
        <p:txBody>
          <a:bodyPr/>
          <a:lstStyle/>
          <a:p>
            <a:r>
              <a:rPr lang="en-US" dirty="0"/>
              <a:t>Relief of a garden with grapevines, from the north palace at Nineveh, circa 640 BC</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I made gardens and parks</a:t>
            </a:r>
          </a:p>
        </p:txBody>
      </p:sp>
    </p:spTree>
    <p:extLst>
      <p:ext uri="{BB962C8B-B14F-4D97-AF65-F5344CB8AC3E}">
        <p14:creationId xmlns:p14="http://schemas.microsoft.com/office/powerpoint/2010/main" val="218007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FD67B1-1527-A4AE-1254-5EB1EB3E8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80"/>
            <a:ext cx="9144000" cy="6339840"/>
          </a:xfrm>
          <a:prstGeom prst="rect">
            <a:avLst/>
          </a:prstGeom>
        </p:spPr>
      </p:pic>
      <p:sp>
        <p:nvSpPr>
          <p:cNvPr id="2" name="Text Placeholder 1"/>
          <p:cNvSpPr>
            <a:spLocks noGrp="1"/>
          </p:cNvSpPr>
          <p:nvPr>
            <p:ph type="body" sz="quarter" idx="10"/>
          </p:nvPr>
        </p:nvSpPr>
        <p:spPr/>
        <p:txBody>
          <a:bodyPr/>
          <a:lstStyle/>
          <a:p>
            <a:r>
              <a:rPr lang="en-US" dirty="0"/>
              <a:t>Sycamore-wood coffin with creepy smile, from </a:t>
            </a:r>
            <a:r>
              <a:rPr lang="en-US" dirty="0" err="1"/>
              <a:t>el-Asasif</a:t>
            </a:r>
            <a:r>
              <a:rPr lang="en-US" dirty="0"/>
              <a:t>, circa 1600 BC</a:t>
            </a:r>
          </a:p>
        </p:txBody>
      </p:sp>
      <p:sp>
        <p:nvSpPr>
          <p:cNvPr id="3" name="Text Placeholder 2"/>
          <p:cNvSpPr>
            <a:spLocks noGrp="1"/>
          </p:cNvSpPr>
          <p:nvPr>
            <p:ph type="body" sz="quarter" idx="12"/>
          </p:nvPr>
        </p:nvSpPr>
        <p:spPr/>
        <p:txBody>
          <a:bodyPr/>
          <a:lstStyle/>
          <a:p>
            <a:r>
              <a:rPr lang="en-US" dirty="0"/>
              <a:t>2:2</a:t>
            </a:r>
          </a:p>
        </p:txBody>
      </p:sp>
      <p:sp>
        <p:nvSpPr>
          <p:cNvPr id="4" name="Title 3"/>
          <p:cNvSpPr>
            <a:spLocks noGrp="1"/>
          </p:cNvSpPr>
          <p:nvPr>
            <p:ph type="title"/>
          </p:nvPr>
        </p:nvSpPr>
        <p:spPr/>
        <p:txBody>
          <a:bodyPr/>
          <a:lstStyle/>
          <a:p>
            <a:r>
              <a:rPr lang="en-US" dirty="0"/>
              <a:t>I said of laughter, “It is madness,” and of pleasure, “What use is it?”</a:t>
            </a:r>
          </a:p>
        </p:txBody>
      </p:sp>
    </p:spTree>
    <p:extLst>
      <p:ext uri="{BB962C8B-B14F-4D97-AF65-F5344CB8AC3E}">
        <p14:creationId xmlns:p14="http://schemas.microsoft.com/office/powerpoint/2010/main" val="2106402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3333"/>
          <a:stretch/>
        </p:blipFill>
        <p:spPr>
          <a:xfrm>
            <a:off x="0" y="-1"/>
            <a:ext cx="9144000" cy="6841750"/>
          </a:xfrm>
          <a:prstGeom prst="rect">
            <a:avLst/>
          </a:prstGeom>
        </p:spPr>
      </p:pic>
      <p:sp>
        <p:nvSpPr>
          <p:cNvPr id="2" name="Text Placeholder 1"/>
          <p:cNvSpPr>
            <a:spLocks noGrp="1"/>
          </p:cNvSpPr>
          <p:nvPr>
            <p:ph type="body" sz="quarter" idx="10"/>
          </p:nvPr>
        </p:nvSpPr>
        <p:spPr/>
        <p:txBody>
          <a:bodyPr/>
          <a:lstStyle/>
          <a:p>
            <a:r>
              <a:rPr lang="en-US" dirty="0"/>
              <a:t>Model of a porch and garden, from Thebes, circa 2000 BC</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I made gardens and parks</a:t>
            </a:r>
          </a:p>
        </p:txBody>
      </p:sp>
    </p:spTree>
    <p:extLst>
      <p:ext uri="{BB962C8B-B14F-4D97-AF65-F5344CB8AC3E}">
        <p14:creationId xmlns:p14="http://schemas.microsoft.com/office/powerpoint/2010/main" val="2530752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7BB6B-E0DD-8BB3-4B26-91B469694F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DA176E-0E88-A08B-036D-0F3AE6EB2510}"/>
              </a:ext>
            </a:extLst>
          </p:cNvPr>
          <p:cNvSpPr>
            <a:spLocks noGrp="1"/>
          </p:cNvSpPr>
          <p:nvPr>
            <p:ph type="body" sz="quarter" idx="10"/>
          </p:nvPr>
        </p:nvSpPr>
        <p:spPr/>
        <p:txBody>
          <a:bodyPr/>
          <a:lstStyle/>
          <a:p>
            <a:r>
              <a:rPr lang="en-US" dirty="0"/>
              <a:t>Shiraz Jahan Nama Garden, Iran</a:t>
            </a:r>
          </a:p>
        </p:txBody>
      </p:sp>
      <p:sp>
        <p:nvSpPr>
          <p:cNvPr id="3" name="Text Placeholder 2">
            <a:extLst>
              <a:ext uri="{FF2B5EF4-FFF2-40B4-BE49-F238E27FC236}">
                <a16:creationId xmlns:a16="http://schemas.microsoft.com/office/drawing/2014/main" id="{3A38D437-BF49-FB42-1897-B03B6F66B244}"/>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C041262E-46C9-077D-9C07-8E2E67F40457}"/>
              </a:ext>
            </a:extLst>
          </p:cNvPr>
          <p:cNvSpPr>
            <a:spLocks noGrp="1"/>
          </p:cNvSpPr>
          <p:nvPr>
            <p:ph type="title"/>
          </p:nvPr>
        </p:nvSpPr>
        <p:spPr/>
        <p:txBody>
          <a:bodyPr/>
          <a:lstStyle/>
          <a:p>
            <a:r>
              <a:rPr lang="en-US" dirty="0"/>
              <a:t>I made gardens and parks</a:t>
            </a:r>
          </a:p>
        </p:txBody>
      </p:sp>
      <p:pic>
        <p:nvPicPr>
          <p:cNvPr id="7" name="Picture 6">
            <a:extLst>
              <a:ext uri="{FF2B5EF4-FFF2-40B4-BE49-F238E27FC236}">
                <a16:creationId xmlns:a16="http://schemas.microsoft.com/office/drawing/2014/main" id="{EBCB841B-F5F3-986A-90E6-B4713588F253}"/>
              </a:ext>
            </a:extLst>
          </p:cNvPr>
          <p:cNvPicPr>
            <a:picLocks noChangeAspect="1"/>
          </p:cNvPicPr>
          <p:nvPr/>
        </p:nvPicPr>
        <p:blipFill>
          <a:blip r:embed="rId3">
            <a:extLst>
              <a:ext uri="{28A0092B-C50C-407E-A947-70E740481C1C}">
                <a14:useLocalDpi xmlns:a14="http://schemas.microsoft.com/office/drawing/2010/main" val="0"/>
              </a:ext>
            </a:extLst>
          </a:blip>
          <a:srcRect r="833"/>
          <a:stretch/>
        </p:blipFill>
        <p:spPr>
          <a:xfrm>
            <a:off x="0" y="369332"/>
            <a:ext cx="9144000" cy="6150340"/>
          </a:xfrm>
          <a:prstGeom prst="rect">
            <a:avLst/>
          </a:prstGeom>
        </p:spPr>
      </p:pic>
    </p:spTree>
    <p:extLst>
      <p:ext uri="{BB962C8B-B14F-4D97-AF65-F5344CB8AC3E}">
        <p14:creationId xmlns:p14="http://schemas.microsoft.com/office/powerpoint/2010/main" val="1616620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98B23E-682C-88C0-05E9-6232ADA7F8F4}"/>
              </a:ext>
            </a:extLst>
          </p:cNvPr>
          <p:cNvPicPr>
            <a:picLocks noChangeAspect="1"/>
          </p:cNvPicPr>
          <p:nvPr/>
        </p:nvPicPr>
        <p:blipFill>
          <a:blip r:embed="rId3">
            <a:extLst>
              <a:ext uri="{28A0092B-C50C-407E-A947-70E740481C1C}">
                <a14:useLocalDpi xmlns:a14="http://schemas.microsoft.com/office/drawing/2010/main" val="0"/>
              </a:ext>
            </a:extLst>
          </a:blip>
          <a:srcRect l="2907"/>
          <a:stretch/>
        </p:blipFill>
        <p:spPr>
          <a:xfrm>
            <a:off x="0" y="228600"/>
            <a:ext cx="9144000" cy="6291072"/>
          </a:xfrm>
          <a:prstGeom prst="rect">
            <a:avLst/>
          </a:prstGeom>
        </p:spPr>
      </p:pic>
      <p:sp>
        <p:nvSpPr>
          <p:cNvPr id="2" name="Text Placeholder 1"/>
          <p:cNvSpPr>
            <a:spLocks noGrp="1"/>
          </p:cNvSpPr>
          <p:nvPr>
            <p:ph type="body" sz="quarter" idx="10"/>
          </p:nvPr>
        </p:nvSpPr>
        <p:spPr/>
        <p:txBody>
          <a:bodyPr/>
          <a:lstStyle/>
          <a:p>
            <a:r>
              <a:rPr lang="en-US" dirty="0"/>
              <a:t>Olive trees growing in the Garden of Gethsemane near Jerusalem</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dirty="0"/>
              <a:t>I made gardens and parks</a:t>
            </a:r>
          </a:p>
        </p:txBody>
      </p:sp>
    </p:spTree>
    <p:extLst>
      <p:ext uri="{BB962C8B-B14F-4D97-AF65-F5344CB8AC3E}">
        <p14:creationId xmlns:p14="http://schemas.microsoft.com/office/powerpoint/2010/main" val="617235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6CAC-10E1-EFD7-9F7C-8573DFB4A34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0078E5-B3CC-8789-F277-C01D20FDADC5}"/>
              </a:ext>
            </a:extLst>
          </p:cNvPr>
          <p:cNvPicPr>
            <a:picLocks noChangeAspect="1"/>
          </p:cNvPicPr>
          <p:nvPr/>
        </p:nvPicPr>
        <p:blipFill rotWithShape="1">
          <a:blip r:embed="rId3">
            <a:extLst>
              <a:ext uri="{28A0092B-C50C-407E-A947-70E740481C1C}">
                <a14:useLocalDpi xmlns:a14="http://schemas.microsoft.com/office/drawing/2010/main" val="0"/>
              </a:ext>
            </a:extLst>
          </a:blip>
          <a:srcRect l="4000"/>
          <a:stretch/>
        </p:blipFill>
        <p:spPr>
          <a:xfrm>
            <a:off x="0" y="238125"/>
            <a:ext cx="9144000" cy="6381750"/>
          </a:xfrm>
          <a:prstGeom prst="rect">
            <a:avLst/>
          </a:prstGeom>
        </p:spPr>
      </p:pic>
      <p:sp>
        <p:nvSpPr>
          <p:cNvPr id="2" name="Text Placeholder 1">
            <a:extLst>
              <a:ext uri="{FF2B5EF4-FFF2-40B4-BE49-F238E27FC236}">
                <a16:creationId xmlns:a16="http://schemas.microsoft.com/office/drawing/2014/main" id="{25B0BEE2-9EF7-58AB-EAD3-5ACCF16F1A6D}"/>
              </a:ext>
            </a:extLst>
          </p:cNvPr>
          <p:cNvSpPr>
            <a:spLocks noGrp="1"/>
          </p:cNvSpPr>
          <p:nvPr>
            <p:ph type="body" sz="quarter" idx="10"/>
          </p:nvPr>
        </p:nvSpPr>
        <p:spPr/>
        <p:txBody>
          <a:bodyPr/>
          <a:lstStyle/>
          <a:p>
            <a:r>
              <a:rPr lang="en-US" dirty="0"/>
              <a:t>Private garden and vineyards in Wadi Biyar</a:t>
            </a:r>
          </a:p>
        </p:txBody>
      </p:sp>
      <p:sp>
        <p:nvSpPr>
          <p:cNvPr id="3" name="Text Placeholder 2">
            <a:extLst>
              <a:ext uri="{FF2B5EF4-FFF2-40B4-BE49-F238E27FC236}">
                <a16:creationId xmlns:a16="http://schemas.microsoft.com/office/drawing/2014/main" id="{BA32F8CD-D6EA-D3C8-C3F1-C0DC4000851F}"/>
              </a:ext>
            </a:extLst>
          </p:cNvPr>
          <p:cNvSpPr>
            <a:spLocks noGrp="1"/>
          </p:cNvSpPr>
          <p:nvPr>
            <p:ph type="body" sz="quarter" idx="12"/>
          </p:nvPr>
        </p:nvSpPr>
        <p:spPr/>
        <p:txBody>
          <a:bodyPr/>
          <a:lstStyle/>
          <a:p>
            <a:r>
              <a:rPr lang="en-US" dirty="0"/>
              <a:t>2:5</a:t>
            </a:r>
          </a:p>
        </p:txBody>
      </p:sp>
      <p:sp>
        <p:nvSpPr>
          <p:cNvPr id="4" name="Title 3">
            <a:extLst>
              <a:ext uri="{FF2B5EF4-FFF2-40B4-BE49-F238E27FC236}">
                <a16:creationId xmlns:a16="http://schemas.microsoft.com/office/drawing/2014/main" id="{71022EE2-7605-AC58-C2D1-DADD8D14DCBE}"/>
              </a:ext>
            </a:extLst>
          </p:cNvPr>
          <p:cNvSpPr>
            <a:spLocks noGrp="1"/>
          </p:cNvSpPr>
          <p:nvPr>
            <p:ph type="title"/>
          </p:nvPr>
        </p:nvSpPr>
        <p:spPr/>
        <p:txBody>
          <a:bodyPr/>
          <a:lstStyle/>
          <a:p>
            <a:r>
              <a:rPr lang="en-US" dirty="0"/>
              <a:t>I made gardens and parks</a:t>
            </a:r>
          </a:p>
        </p:txBody>
      </p:sp>
    </p:spTree>
    <p:extLst>
      <p:ext uri="{BB962C8B-B14F-4D97-AF65-F5344CB8AC3E}">
        <p14:creationId xmlns:p14="http://schemas.microsoft.com/office/powerpoint/2010/main" val="1858776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Pomegranates on a tree at Lachish</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And I planted all kinds of fruit trees in them</a:t>
            </a:r>
          </a:p>
        </p:txBody>
      </p:sp>
    </p:spTree>
    <p:extLst>
      <p:ext uri="{BB962C8B-B14F-4D97-AF65-F5344CB8AC3E}">
        <p14:creationId xmlns:p14="http://schemas.microsoft.com/office/powerpoint/2010/main" val="591351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Apricot tree in Israel</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And I planted all kinds of fruit trees in them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r="833"/>
          <a:stretch/>
        </p:blipFill>
        <p:spPr>
          <a:xfrm>
            <a:off x="0" y="369332"/>
            <a:ext cx="9144000" cy="6150340"/>
          </a:xfrm>
          <a:prstGeom prst="rect">
            <a:avLst/>
          </a:prstGeom>
        </p:spPr>
      </p:pic>
    </p:spTree>
    <p:extLst>
      <p:ext uri="{BB962C8B-B14F-4D97-AF65-F5344CB8AC3E}">
        <p14:creationId xmlns:p14="http://schemas.microsoft.com/office/powerpoint/2010/main" val="1406477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203617-9240-CEC5-CDBF-99BD73AB4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Fig tree, </a:t>
            </a:r>
            <a:r>
              <a:rPr lang="en-US" dirty="0" err="1"/>
              <a:t>Neot</a:t>
            </a:r>
            <a:r>
              <a:rPr lang="en-US" dirty="0"/>
              <a:t> Kedumim</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And I planted all kinds of fruit trees in them</a:t>
            </a:r>
          </a:p>
        </p:txBody>
      </p:sp>
    </p:spTree>
    <p:extLst>
      <p:ext uri="{BB962C8B-B14F-4D97-AF65-F5344CB8AC3E}">
        <p14:creationId xmlns:p14="http://schemas.microsoft.com/office/powerpoint/2010/main" val="11319992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ycamore-fig tree fruit, Neot Kedumim, tb1013028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Sycamore-fig tree with fruit, </a:t>
            </a:r>
            <a:r>
              <a:rPr lang="en-US" dirty="0" err="1"/>
              <a:t>Neot</a:t>
            </a:r>
            <a:r>
              <a:rPr lang="en-US" dirty="0"/>
              <a:t> Kedumim</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And I planted all kinds of fruit trees in them</a:t>
            </a:r>
          </a:p>
        </p:txBody>
      </p:sp>
    </p:spTree>
    <p:extLst>
      <p:ext uri="{BB962C8B-B14F-4D97-AF65-F5344CB8AC3E}">
        <p14:creationId xmlns:p14="http://schemas.microsoft.com/office/powerpoint/2010/main" val="112610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Ripe dates on a palm, </a:t>
            </a:r>
            <a:r>
              <a:rPr lang="en-US" dirty="0" err="1"/>
              <a:t>Tabgha</a:t>
            </a:r>
            <a:endParaRPr lang="en-US" dirty="0"/>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And I planted all kinds of fruit trees in them</a:t>
            </a:r>
          </a:p>
        </p:txBody>
      </p:sp>
    </p:spTree>
    <p:extLst>
      <p:ext uri="{BB962C8B-B14F-4D97-AF65-F5344CB8AC3E}">
        <p14:creationId xmlns:p14="http://schemas.microsoft.com/office/powerpoint/2010/main" val="5570490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C1B52A-F7DD-9E0C-357A-162BB65A680F}"/>
              </a:ext>
            </a:extLst>
          </p:cNvPr>
          <p:cNvPicPr>
            <a:picLocks noChangeAspect="1"/>
          </p:cNvPicPr>
          <p:nvPr/>
        </p:nvPicPr>
        <p:blipFill rotWithShape="1">
          <a:blip r:embed="rId3">
            <a:extLst>
              <a:ext uri="{28A0092B-C50C-407E-A947-70E740481C1C}">
                <a14:useLocalDpi xmlns:a14="http://schemas.microsoft.com/office/drawing/2010/main" val="0"/>
              </a:ext>
            </a:extLst>
          </a:blip>
          <a:srcRect r="4762"/>
          <a:stretch/>
        </p:blipFill>
        <p:spPr>
          <a:xfrm>
            <a:off x="0" y="217399"/>
            <a:ext cx="9144000" cy="6423203"/>
          </a:xfrm>
          <a:prstGeom prst="rect">
            <a:avLst/>
          </a:prstGeom>
        </p:spPr>
      </p:pic>
      <p:sp>
        <p:nvSpPr>
          <p:cNvPr id="2" name="Text Placeholder 1"/>
          <p:cNvSpPr>
            <a:spLocks noGrp="1"/>
          </p:cNvSpPr>
          <p:nvPr>
            <p:ph type="body" sz="quarter" idx="10"/>
          </p:nvPr>
        </p:nvSpPr>
        <p:spPr/>
        <p:txBody>
          <a:bodyPr/>
          <a:lstStyle/>
          <a:p>
            <a:r>
              <a:rPr lang="en-US" dirty="0"/>
              <a:t>Olives on a tree in the Judean hills</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And I planted all kinds of fruit trees in them</a:t>
            </a:r>
          </a:p>
        </p:txBody>
      </p:sp>
    </p:spTree>
    <p:extLst>
      <p:ext uri="{BB962C8B-B14F-4D97-AF65-F5344CB8AC3E}">
        <p14:creationId xmlns:p14="http://schemas.microsoft.com/office/powerpoint/2010/main" val="1622727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C3F0F7-7A08-30D0-A58E-EA591C98B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
            <a:ext cx="9144000" cy="6789420"/>
          </a:xfrm>
          <a:prstGeom prst="rect">
            <a:avLst/>
          </a:prstGeom>
        </p:spPr>
      </p:pic>
      <p:sp>
        <p:nvSpPr>
          <p:cNvPr id="2" name="Text Placeholder 1"/>
          <p:cNvSpPr>
            <a:spLocks noGrp="1"/>
          </p:cNvSpPr>
          <p:nvPr>
            <p:ph type="body" sz="quarter" idx="10"/>
          </p:nvPr>
        </p:nvSpPr>
        <p:spPr/>
        <p:txBody>
          <a:bodyPr/>
          <a:lstStyle/>
          <a:p>
            <a:r>
              <a:rPr lang="en-US" dirty="0"/>
              <a:t>Relief of musicians, from the tomb-chapel of </a:t>
            </a:r>
            <a:r>
              <a:rPr lang="en-US" dirty="0" err="1"/>
              <a:t>Paätenemheb</a:t>
            </a:r>
            <a:r>
              <a:rPr lang="en-US" dirty="0"/>
              <a:t> at Saqqara, late 14th century BC</a:t>
            </a:r>
          </a:p>
        </p:txBody>
      </p:sp>
      <p:sp>
        <p:nvSpPr>
          <p:cNvPr id="3" name="Text Placeholder 2"/>
          <p:cNvSpPr>
            <a:spLocks noGrp="1"/>
          </p:cNvSpPr>
          <p:nvPr>
            <p:ph type="body" sz="quarter" idx="12"/>
          </p:nvPr>
        </p:nvSpPr>
        <p:spPr/>
        <p:txBody>
          <a:bodyPr/>
          <a:lstStyle/>
          <a:p>
            <a:r>
              <a:rPr lang="en-US" dirty="0"/>
              <a:t>2:2</a:t>
            </a:r>
          </a:p>
        </p:txBody>
      </p:sp>
      <p:sp>
        <p:nvSpPr>
          <p:cNvPr id="4" name="Title 3"/>
          <p:cNvSpPr>
            <a:spLocks noGrp="1"/>
          </p:cNvSpPr>
          <p:nvPr>
            <p:ph type="title"/>
          </p:nvPr>
        </p:nvSpPr>
        <p:spPr/>
        <p:txBody>
          <a:bodyPr/>
          <a:lstStyle/>
          <a:p>
            <a:r>
              <a:rPr lang="en-US" dirty="0"/>
              <a:t>I said of laughter, “It is madness,” and of pleasure, “What use is it?”</a:t>
            </a:r>
          </a:p>
        </p:txBody>
      </p:sp>
    </p:spTree>
    <p:extLst>
      <p:ext uri="{BB962C8B-B14F-4D97-AF65-F5344CB8AC3E}">
        <p14:creationId xmlns:p14="http://schemas.microsoft.com/office/powerpoint/2010/main" val="2086548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43654-0E71-533E-D330-82C69C01AAAB}"/>
            </a:ext>
          </a:extLst>
        </p:cNvPr>
        <p:cNvGrpSpPr/>
        <p:nvPr/>
      </p:nvGrpSpPr>
      <p:grpSpPr>
        <a:xfrm>
          <a:off x="0" y="0"/>
          <a:ext cx="0" cy="0"/>
          <a:chOff x="0" y="0"/>
          <a:chExt cx="0" cy="0"/>
        </a:xfrm>
      </p:grpSpPr>
      <p:pic>
        <p:nvPicPr>
          <p:cNvPr id="1026" name="Picture 2" descr="C:\Users\Kris\Documents\Bolen\Garden with pool from tomb-chapel of Nebamun, from Thebes, circa 1350 BC, British Museum, sycamore-fig, fish.jpg">
            <a:extLst>
              <a:ext uri="{FF2B5EF4-FFF2-40B4-BE49-F238E27FC236}">
                <a16:creationId xmlns:a16="http://schemas.microsoft.com/office/drawing/2014/main" id="{8F57B322-07F8-AFDB-18C0-BD698248C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656" y="282207"/>
            <a:ext cx="7136688" cy="6237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5622E5CA-3102-C109-D8AD-B6AA9F3E585E}"/>
              </a:ext>
            </a:extLst>
          </p:cNvPr>
          <p:cNvSpPr>
            <a:spLocks noGrp="1"/>
          </p:cNvSpPr>
          <p:nvPr>
            <p:ph type="body" sz="quarter" idx="10"/>
          </p:nvPr>
        </p:nvSpPr>
        <p:spPr/>
        <p:txBody>
          <a:bodyPr/>
          <a:lstStyle/>
          <a:p>
            <a:r>
              <a:rPr lang="en-US" dirty="0"/>
              <a:t>Garden with pool from tomb-chapel of </a:t>
            </a:r>
            <a:r>
              <a:rPr lang="en-US" dirty="0" err="1"/>
              <a:t>Nebamun</a:t>
            </a:r>
            <a:r>
              <a:rPr lang="en-US" dirty="0"/>
              <a:t>, from Thebes, circa 1350 BC</a:t>
            </a:r>
          </a:p>
        </p:txBody>
      </p:sp>
      <p:sp>
        <p:nvSpPr>
          <p:cNvPr id="3" name="Text Placeholder 2">
            <a:extLst>
              <a:ext uri="{FF2B5EF4-FFF2-40B4-BE49-F238E27FC236}">
                <a16:creationId xmlns:a16="http://schemas.microsoft.com/office/drawing/2014/main" id="{FE7CF0FA-A02C-81CB-F000-212E52EBB999}"/>
              </a:ext>
            </a:extLst>
          </p:cNvPr>
          <p:cNvSpPr>
            <a:spLocks noGrp="1"/>
          </p:cNvSpPr>
          <p:nvPr>
            <p:ph type="body" sz="quarter" idx="12"/>
          </p:nvPr>
        </p:nvSpPr>
        <p:spPr/>
        <p:txBody>
          <a:bodyPr/>
          <a:lstStyle/>
          <a:p>
            <a:r>
              <a:rPr lang="en-US" dirty="0"/>
              <a:t>2:6</a:t>
            </a:r>
          </a:p>
        </p:txBody>
      </p:sp>
      <p:sp>
        <p:nvSpPr>
          <p:cNvPr id="4" name="Title 3">
            <a:extLst>
              <a:ext uri="{FF2B5EF4-FFF2-40B4-BE49-F238E27FC236}">
                <a16:creationId xmlns:a16="http://schemas.microsoft.com/office/drawing/2014/main" id="{98C6C3C8-FA27-09C3-CEA0-7D22F0060B1D}"/>
              </a:ext>
            </a:extLst>
          </p:cNvPr>
          <p:cNvSpPr>
            <a:spLocks noGrp="1"/>
          </p:cNvSpPr>
          <p:nvPr>
            <p:ph type="title"/>
          </p:nvPr>
        </p:nvSpPr>
        <p:spPr/>
        <p:txBody>
          <a:bodyPr/>
          <a:lstStyle/>
          <a:p>
            <a:r>
              <a:rPr lang="en-US" dirty="0"/>
              <a:t>I made myself pools to water the forest where the trees grew</a:t>
            </a:r>
          </a:p>
        </p:txBody>
      </p:sp>
    </p:spTree>
    <p:extLst>
      <p:ext uri="{BB962C8B-B14F-4D97-AF65-F5344CB8AC3E}">
        <p14:creationId xmlns:p14="http://schemas.microsoft.com/office/powerpoint/2010/main" val="1979964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EC3D-0A25-8D7C-64F1-97ABBB9DA9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4D95F6-F9BD-2E56-82B1-D40403665A38}"/>
              </a:ext>
            </a:extLst>
          </p:cNvPr>
          <p:cNvSpPr>
            <a:spLocks noGrp="1"/>
          </p:cNvSpPr>
          <p:nvPr>
            <p:ph type="body" sz="quarter" idx="10"/>
          </p:nvPr>
        </p:nvSpPr>
        <p:spPr/>
        <p:txBody>
          <a:bodyPr/>
          <a:lstStyle/>
          <a:p>
            <a:r>
              <a:rPr lang="en-US" dirty="0"/>
              <a:t>Irrigation channels for the ancient Persian gardens at Pasargadae</a:t>
            </a:r>
          </a:p>
        </p:txBody>
      </p:sp>
      <p:sp>
        <p:nvSpPr>
          <p:cNvPr id="3" name="Text Placeholder 2">
            <a:extLst>
              <a:ext uri="{FF2B5EF4-FFF2-40B4-BE49-F238E27FC236}">
                <a16:creationId xmlns:a16="http://schemas.microsoft.com/office/drawing/2014/main" id="{46831270-C1AB-4F35-E907-0616062C2000}"/>
              </a:ext>
            </a:extLst>
          </p:cNvPr>
          <p:cNvSpPr>
            <a:spLocks noGrp="1"/>
          </p:cNvSpPr>
          <p:nvPr>
            <p:ph type="body" sz="quarter" idx="12"/>
          </p:nvPr>
        </p:nvSpPr>
        <p:spPr/>
        <p:txBody>
          <a:bodyPr/>
          <a:lstStyle/>
          <a:p>
            <a:r>
              <a:rPr lang="en-US" dirty="0"/>
              <a:t>2:6</a:t>
            </a:r>
          </a:p>
        </p:txBody>
      </p:sp>
      <p:sp>
        <p:nvSpPr>
          <p:cNvPr id="4" name="Title 3">
            <a:extLst>
              <a:ext uri="{FF2B5EF4-FFF2-40B4-BE49-F238E27FC236}">
                <a16:creationId xmlns:a16="http://schemas.microsoft.com/office/drawing/2014/main" id="{1E54EE0A-8653-3014-7CC3-DCFC8744BBDD}"/>
              </a:ext>
            </a:extLst>
          </p:cNvPr>
          <p:cNvSpPr>
            <a:spLocks noGrp="1"/>
          </p:cNvSpPr>
          <p:nvPr>
            <p:ph type="title"/>
          </p:nvPr>
        </p:nvSpPr>
        <p:spPr/>
        <p:txBody>
          <a:bodyPr/>
          <a:lstStyle/>
          <a:p>
            <a:r>
              <a:rPr lang="en-US" dirty="0"/>
              <a:t>I made myself pools to water the forest where the trees grew</a:t>
            </a:r>
          </a:p>
        </p:txBody>
      </p:sp>
      <p:pic>
        <p:nvPicPr>
          <p:cNvPr id="6" name="Picture 5">
            <a:extLst>
              <a:ext uri="{FF2B5EF4-FFF2-40B4-BE49-F238E27FC236}">
                <a16:creationId xmlns:a16="http://schemas.microsoft.com/office/drawing/2014/main" id="{DD7F2CD5-8D1B-14A7-427A-7FE9FC8AD5FE}"/>
              </a:ext>
            </a:extLst>
          </p:cNvPr>
          <p:cNvPicPr>
            <a:picLocks noChangeAspect="1"/>
          </p:cNvPicPr>
          <p:nvPr/>
        </p:nvPicPr>
        <p:blipFill>
          <a:blip r:embed="rId3">
            <a:extLst>
              <a:ext uri="{28A0092B-C50C-407E-A947-70E740481C1C}">
                <a14:useLocalDpi xmlns:a14="http://schemas.microsoft.com/office/drawing/2010/main" val="0"/>
              </a:ext>
            </a:extLst>
          </a:blip>
          <a:srcRect r="833"/>
          <a:stretch/>
        </p:blipFill>
        <p:spPr>
          <a:xfrm>
            <a:off x="0" y="369332"/>
            <a:ext cx="9144000" cy="6150340"/>
          </a:xfrm>
          <a:prstGeom prst="rect">
            <a:avLst/>
          </a:prstGeom>
        </p:spPr>
      </p:pic>
    </p:spTree>
    <p:extLst>
      <p:ext uri="{BB962C8B-B14F-4D97-AF65-F5344CB8AC3E}">
        <p14:creationId xmlns:p14="http://schemas.microsoft.com/office/powerpoint/2010/main" val="3990400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Model of the Siloam Pool in the First Temple period</a:t>
            </a:r>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I made myself pools to water the forest where the trees grew</a:t>
            </a:r>
          </a:p>
        </p:txBody>
      </p:sp>
      <p:pic>
        <p:nvPicPr>
          <p:cNvPr id="7" name="Picture 6">
            <a:extLst>
              <a:ext uri="{FF2B5EF4-FFF2-40B4-BE49-F238E27FC236}">
                <a16:creationId xmlns:a16="http://schemas.microsoft.com/office/drawing/2014/main" id="{8E144E5A-672D-D800-D103-7A401EA10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108431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3342A-7CE7-6774-C727-B6936185AEE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ABDC591-C5A6-A6DC-5646-2662DB0B6CA4}"/>
              </a:ext>
            </a:extLst>
          </p:cNvPr>
          <p:cNvPicPr>
            <a:picLocks noChangeAspect="1"/>
          </p:cNvPicPr>
          <p:nvPr/>
        </p:nvPicPr>
        <p:blipFill>
          <a:blip r:embed="rId3">
            <a:extLst>
              <a:ext uri="{28A0092B-C50C-407E-A947-70E740481C1C}">
                <a14:useLocalDpi xmlns:a14="http://schemas.microsoft.com/office/drawing/2010/main" val="0"/>
              </a:ext>
            </a:extLst>
          </a:blip>
          <a:srcRect r="833"/>
          <a:stretch/>
        </p:blipFill>
        <p:spPr>
          <a:xfrm>
            <a:off x="0" y="369332"/>
            <a:ext cx="9144000" cy="6150340"/>
          </a:xfrm>
          <a:prstGeom prst="rect">
            <a:avLst/>
          </a:prstGeom>
        </p:spPr>
      </p:pic>
      <p:sp>
        <p:nvSpPr>
          <p:cNvPr id="2" name="Text Placeholder 1">
            <a:extLst>
              <a:ext uri="{FF2B5EF4-FFF2-40B4-BE49-F238E27FC236}">
                <a16:creationId xmlns:a16="http://schemas.microsoft.com/office/drawing/2014/main" id="{EFF04C96-CB80-F056-3F46-7FCA81E031FB}"/>
              </a:ext>
            </a:extLst>
          </p:cNvPr>
          <p:cNvSpPr>
            <a:spLocks noGrp="1"/>
          </p:cNvSpPr>
          <p:nvPr>
            <p:ph type="body" sz="quarter" idx="10"/>
          </p:nvPr>
        </p:nvSpPr>
        <p:spPr/>
        <p:txBody>
          <a:bodyPr/>
          <a:lstStyle/>
          <a:p>
            <a:r>
              <a:rPr lang="en-US" dirty="0"/>
              <a:t>Fin Garden, Kashan</a:t>
            </a:r>
          </a:p>
        </p:txBody>
      </p:sp>
      <p:sp>
        <p:nvSpPr>
          <p:cNvPr id="3" name="Text Placeholder 2">
            <a:extLst>
              <a:ext uri="{FF2B5EF4-FFF2-40B4-BE49-F238E27FC236}">
                <a16:creationId xmlns:a16="http://schemas.microsoft.com/office/drawing/2014/main" id="{37417A3B-080E-EF44-D09F-0DC77335DBEA}"/>
              </a:ext>
            </a:extLst>
          </p:cNvPr>
          <p:cNvSpPr>
            <a:spLocks noGrp="1"/>
          </p:cNvSpPr>
          <p:nvPr>
            <p:ph type="body" sz="quarter" idx="12"/>
          </p:nvPr>
        </p:nvSpPr>
        <p:spPr/>
        <p:txBody>
          <a:bodyPr/>
          <a:lstStyle/>
          <a:p>
            <a:r>
              <a:rPr lang="en-US" dirty="0"/>
              <a:t>2:6</a:t>
            </a:r>
          </a:p>
        </p:txBody>
      </p:sp>
      <p:sp>
        <p:nvSpPr>
          <p:cNvPr id="4" name="Title 3">
            <a:extLst>
              <a:ext uri="{FF2B5EF4-FFF2-40B4-BE49-F238E27FC236}">
                <a16:creationId xmlns:a16="http://schemas.microsoft.com/office/drawing/2014/main" id="{AD1725EA-F5C0-52B7-6E4C-16092963B337}"/>
              </a:ext>
            </a:extLst>
          </p:cNvPr>
          <p:cNvSpPr>
            <a:spLocks noGrp="1"/>
          </p:cNvSpPr>
          <p:nvPr>
            <p:ph type="title"/>
          </p:nvPr>
        </p:nvSpPr>
        <p:spPr/>
        <p:txBody>
          <a:bodyPr/>
          <a:lstStyle/>
          <a:p>
            <a:r>
              <a:rPr lang="en-US" dirty="0"/>
              <a:t>I made myself pools to water the forest where the trees grew</a:t>
            </a:r>
          </a:p>
        </p:txBody>
      </p:sp>
    </p:spTree>
    <p:extLst>
      <p:ext uri="{BB962C8B-B14F-4D97-AF65-F5344CB8AC3E}">
        <p14:creationId xmlns:p14="http://schemas.microsoft.com/office/powerpoint/2010/main" val="4935972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849F0-5A9F-E7E3-CD5F-75CF99DBF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Solomon’s Pools (aerial view from the north)</a:t>
            </a:r>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I made myself pools to water the forest where the trees grew</a:t>
            </a:r>
          </a:p>
        </p:txBody>
      </p:sp>
    </p:spTree>
    <p:extLst>
      <p:ext uri="{BB962C8B-B14F-4D97-AF65-F5344CB8AC3E}">
        <p14:creationId xmlns:p14="http://schemas.microsoft.com/office/powerpoint/2010/main" val="17513789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Remains of an aqueduct and pools at </a:t>
            </a:r>
            <a:r>
              <a:rPr lang="en-US" dirty="0" err="1"/>
              <a:t>Hyrcania</a:t>
            </a:r>
            <a:r>
              <a:rPr lang="en-US" dirty="0"/>
              <a:t>, 2nd century BC</a:t>
            </a:r>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I made myself pools to water the forest where the trees grew</a:t>
            </a:r>
          </a:p>
        </p:txBody>
      </p:sp>
      <p:pic>
        <p:nvPicPr>
          <p:cNvPr id="7" name="Picture 6">
            <a:extLst>
              <a:ext uri="{FF2B5EF4-FFF2-40B4-BE49-F238E27FC236}">
                <a16:creationId xmlns:a16="http://schemas.microsoft.com/office/drawing/2014/main" id="{EBA4D1EE-6FA3-008E-0B94-A17D6F0492C8}"/>
              </a:ext>
            </a:extLst>
          </p:cNvPr>
          <p:cNvPicPr>
            <a:picLocks noChangeAspect="1"/>
          </p:cNvPicPr>
          <p:nvPr/>
        </p:nvPicPr>
        <p:blipFill>
          <a:blip r:embed="rId3">
            <a:extLst>
              <a:ext uri="{28A0092B-C50C-407E-A947-70E740481C1C}">
                <a14:useLocalDpi xmlns:a14="http://schemas.microsoft.com/office/drawing/2010/main" val="0"/>
              </a:ext>
            </a:extLst>
          </a:blip>
          <a:srcRect r="685"/>
          <a:stretch/>
        </p:blipFill>
        <p:spPr>
          <a:xfrm>
            <a:off x="0" y="369332"/>
            <a:ext cx="9144000" cy="6150340"/>
          </a:xfrm>
          <a:prstGeom prst="rect">
            <a:avLst/>
          </a:prstGeom>
        </p:spPr>
      </p:pic>
    </p:spTree>
    <p:extLst>
      <p:ext uri="{BB962C8B-B14F-4D97-AF65-F5344CB8AC3E}">
        <p14:creationId xmlns:p14="http://schemas.microsoft.com/office/powerpoint/2010/main" val="2639179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463CBA-2B21-1E26-2BED-C8B7913E0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690"/>
            <a:ext cx="9144000" cy="6484620"/>
          </a:xfrm>
          <a:prstGeom prst="rect">
            <a:avLst/>
          </a:prstGeom>
        </p:spPr>
      </p:pic>
      <p:sp>
        <p:nvSpPr>
          <p:cNvPr id="2" name="Text Placeholder 1"/>
          <p:cNvSpPr>
            <a:spLocks noGrp="1"/>
          </p:cNvSpPr>
          <p:nvPr>
            <p:ph type="body" sz="quarter" idx="10"/>
          </p:nvPr>
        </p:nvSpPr>
        <p:spPr/>
        <p:txBody>
          <a:bodyPr/>
          <a:lstStyle/>
          <a:p>
            <a:r>
              <a:rPr lang="en-US" dirty="0"/>
              <a:t>Model kitchen with oven, servants making bread and beer, from Saqqara, circa 1900 BC</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I bought male servants and female servants and had servants that were born in my house</a:t>
            </a:r>
          </a:p>
        </p:txBody>
      </p:sp>
    </p:spTree>
    <p:extLst>
      <p:ext uri="{BB962C8B-B14F-4D97-AF65-F5344CB8AC3E}">
        <p14:creationId xmlns:p14="http://schemas.microsoft.com/office/powerpoint/2010/main" val="3858409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wnloads\Thebes, tomb of Rekhmire, making mudbricks, stacking and carrying blocks, adr1603142962.jpg">
            <a:extLst>
              <a:ext uri="{FF2B5EF4-FFF2-40B4-BE49-F238E27FC236}">
                <a16:creationId xmlns:a16="http://schemas.microsoft.com/office/drawing/2014/main" id="{8E28FCDF-50E6-A6DC-F644-1A181B199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Making mudbricks, stacking and carrying blocks, tomb painting in Thebes, 15th century BC</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I bought male servants and female servants and had servants that were born in my house</a:t>
            </a:r>
          </a:p>
        </p:txBody>
      </p:sp>
    </p:spTree>
    <p:extLst>
      <p:ext uri="{BB962C8B-B14F-4D97-AF65-F5344CB8AC3E}">
        <p14:creationId xmlns:p14="http://schemas.microsoft.com/office/powerpoint/2010/main" val="2863483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
            <a:ext cx="9144000" cy="6515100"/>
          </a:xfrm>
          <a:prstGeom prst="rect">
            <a:avLst/>
          </a:prstGeom>
        </p:spPr>
      </p:pic>
      <p:sp>
        <p:nvSpPr>
          <p:cNvPr id="2" name="Text Placeholder 1"/>
          <p:cNvSpPr>
            <a:spLocks noGrp="1"/>
          </p:cNvSpPr>
          <p:nvPr>
            <p:ph type="body" sz="quarter" idx="10"/>
          </p:nvPr>
        </p:nvSpPr>
        <p:spPr/>
        <p:txBody>
          <a:bodyPr/>
          <a:lstStyle/>
          <a:p>
            <a:r>
              <a:rPr lang="en-US" dirty="0"/>
              <a:t>Model of a man plowing with oxen, from Egypt, circa 1950 BC</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I bought male servants and female servants and had servants that were born in my house</a:t>
            </a:r>
          </a:p>
        </p:txBody>
      </p:sp>
    </p:spTree>
    <p:extLst>
      <p:ext uri="{BB962C8B-B14F-4D97-AF65-F5344CB8AC3E}">
        <p14:creationId xmlns:p14="http://schemas.microsoft.com/office/powerpoint/2010/main" val="1676627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7727AC-3EAB-FBA5-F5A2-A2287D359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
        <p:nvSpPr>
          <p:cNvPr id="2" name="Text Placeholder 1">
            <a:extLst>
              <a:ext uri="{FF2B5EF4-FFF2-40B4-BE49-F238E27FC236}">
                <a16:creationId xmlns:a16="http://schemas.microsoft.com/office/drawing/2014/main" id="{6A43499E-3D2E-416C-A00D-3FED74270029}"/>
              </a:ext>
            </a:extLst>
          </p:cNvPr>
          <p:cNvSpPr>
            <a:spLocks noGrp="1"/>
          </p:cNvSpPr>
          <p:nvPr>
            <p:ph type="body" sz="quarter" idx="10"/>
          </p:nvPr>
        </p:nvSpPr>
        <p:spPr/>
        <p:txBody>
          <a:bodyPr/>
          <a:lstStyle/>
          <a:p>
            <a:r>
              <a:rPr lang="en-US" dirty="0"/>
              <a:t>Painting of a weaver’s shop, from the Tomb of </a:t>
            </a:r>
            <a:r>
              <a:rPr lang="en-US" dirty="0" err="1"/>
              <a:t>Khnumhotep</a:t>
            </a:r>
            <a:r>
              <a:rPr lang="en-US" dirty="0"/>
              <a:t>, circa 1900 BC</a:t>
            </a:r>
          </a:p>
        </p:txBody>
      </p:sp>
      <p:sp>
        <p:nvSpPr>
          <p:cNvPr id="3" name="Text Placeholder 2">
            <a:extLst>
              <a:ext uri="{FF2B5EF4-FFF2-40B4-BE49-F238E27FC236}">
                <a16:creationId xmlns:a16="http://schemas.microsoft.com/office/drawing/2014/main" id="{BA0C33EE-30AC-4187-8F50-5843F5F7EAAE}"/>
              </a:ext>
            </a:extLst>
          </p:cNvPr>
          <p:cNvSpPr>
            <a:spLocks noGrp="1"/>
          </p:cNvSpPr>
          <p:nvPr>
            <p:ph type="body" sz="quarter" idx="12"/>
          </p:nvPr>
        </p:nvSpPr>
        <p:spPr/>
        <p:txBody>
          <a:bodyPr/>
          <a:lstStyle/>
          <a:p>
            <a:r>
              <a:rPr lang="en-US" dirty="0"/>
              <a:t>2:7</a:t>
            </a:r>
          </a:p>
        </p:txBody>
      </p:sp>
      <p:sp>
        <p:nvSpPr>
          <p:cNvPr id="4" name="Title 3">
            <a:extLst>
              <a:ext uri="{FF2B5EF4-FFF2-40B4-BE49-F238E27FC236}">
                <a16:creationId xmlns:a16="http://schemas.microsoft.com/office/drawing/2014/main" id="{9B76043F-4BEA-429D-AF85-F358406E21E2}"/>
              </a:ext>
            </a:extLst>
          </p:cNvPr>
          <p:cNvSpPr>
            <a:spLocks noGrp="1"/>
          </p:cNvSpPr>
          <p:nvPr>
            <p:ph type="title"/>
          </p:nvPr>
        </p:nvSpPr>
        <p:spPr/>
        <p:txBody>
          <a:bodyPr/>
          <a:lstStyle/>
          <a:p>
            <a:r>
              <a:rPr lang="en-US" dirty="0"/>
              <a:t>I bought male servants and female servants and had servants that were born in my house</a:t>
            </a:r>
          </a:p>
        </p:txBody>
      </p:sp>
    </p:spTree>
    <p:extLst>
      <p:ext uri="{BB962C8B-B14F-4D97-AF65-F5344CB8AC3E}">
        <p14:creationId xmlns:p14="http://schemas.microsoft.com/office/powerpoint/2010/main" val="188687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Female musicians and clappers, from the tomb-chapel of </a:t>
            </a:r>
            <a:r>
              <a:rPr lang="en-US" dirty="0" err="1"/>
              <a:t>Nebamun</a:t>
            </a:r>
            <a:r>
              <a:rPr lang="en-US" dirty="0"/>
              <a:t> at Thebes, circa 1350 BC</a:t>
            </a:r>
          </a:p>
        </p:txBody>
      </p:sp>
      <p:sp>
        <p:nvSpPr>
          <p:cNvPr id="3" name="Text Placeholder 2"/>
          <p:cNvSpPr>
            <a:spLocks noGrp="1"/>
          </p:cNvSpPr>
          <p:nvPr>
            <p:ph type="body" sz="quarter" idx="12"/>
          </p:nvPr>
        </p:nvSpPr>
        <p:spPr/>
        <p:txBody>
          <a:bodyPr/>
          <a:lstStyle/>
          <a:p>
            <a:r>
              <a:rPr lang="en-US" dirty="0"/>
              <a:t>2:2</a:t>
            </a:r>
          </a:p>
        </p:txBody>
      </p:sp>
      <p:sp>
        <p:nvSpPr>
          <p:cNvPr id="4" name="Title 3"/>
          <p:cNvSpPr>
            <a:spLocks noGrp="1"/>
          </p:cNvSpPr>
          <p:nvPr>
            <p:ph type="title"/>
          </p:nvPr>
        </p:nvSpPr>
        <p:spPr/>
        <p:txBody>
          <a:bodyPr/>
          <a:lstStyle/>
          <a:p>
            <a:r>
              <a:rPr lang="en-US" dirty="0"/>
              <a:t>I said of laughter, “It is madness,” and of pleasure, “What use is it?”</a:t>
            </a:r>
          </a:p>
        </p:txBody>
      </p:sp>
      <p:pic>
        <p:nvPicPr>
          <p:cNvPr id="6" name="Picture 5">
            <a:extLst>
              <a:ext uri="{FF2B5EF4-FFF2-40B4-BE49-F238E27FC236}">
                <a16:creationId xmlns:a16="http://schemas.microsoft.com/office/drawing/2014/main" id="{EC561965-A55F-BC05-E078-A4E3AA679417}"/>
              </a:ext>
            </a:extLst>
          </p:cNvPr>
          <p:cNvPicPr>
            <a:picLocks noChangeAspect="1"/>
          </p:cNvPicPr>
          <p:nvPr/>
        </p:nvPicPr>
        <p:blipFill rotWithShape="1">
          <a:blip r:embed="rId3">
            <a:extLst>
              <a:ext uri="{28A0092B-C50C-407E-A947-70E740481C1C}">
                <a14:useLocalDpi xmlns:a14="http://schemas.microsoft.com/office/drawing/2010/main" val="0"/>
              </a:ext>
            </a:extLst>
          </a:blip>
          <a:srcRect l="1131"/>
          <a:stretch/>
        </p:blipFill>
        <p:spPr>
          <a:xfrm>
            <a:off x="-1" y="369332"/>
            <a:ext cx="9144001" cy="6150340"/>
          </a:xfrm>
          <a:prstGeom prst="rect">
            <a:avLst/>
          </a:prstGeom>
        </p:spPr>
      </p:pic>
    </p:spTree>
    <p:extLst>
      <p:ext uri="{BB962C8B-B14F-4D97-AF65-F5344CB8AC3E}">
        <p14:creationId xmlns:p14="http://schemas.microsoft.com/office/powerpoint/2010/main" val="29559453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43499E-3D2E-416C-A00D-3FED74270029}"/>
              </a:ext>
            </a:extLst>
          </p:cNvPr>
          <p:cNvSpPr>
            <a:spLocks noGrp="1"/>
          </p:cNvSpPr>
          <p:nvPr>
            <p:ph type="body" sz="quarter" idx="10"/>
          </p:nvPr>
        </p:nvSpPr>
        <p:spPr/>
        <p:txBody>
          <a:bodyPr/>
          <a:lstStyle/>
          <a:p>
            <a:r>
              <a:rPr lang="en-US" dirty="0"/>
              <a:t>Model of an Egyptian weaving shop</a:t>
            </a:r>
          </a:p>
        </p:txBody>
      </p:sp>
      <p:sp>
        <p:nvSpPr>
          <p:cNvPr id="3" name="Text Placeholder 2">
            <a:extLst>
              <a:ext uri="{FF2B5EF4-FFF2-40B4-BE49-F238E27FC236}">
                <a16:creationId xmlns:a16="http://schemas.microsoft.com/office/drawing/2014/main" id="{BA0C33EE-30AC-4187-8F50-5843F5F7EAAE}"/>
              </a:ext>
            </a:extLst>
          </p:cNvPr>
          <p:cNvSpPr>
            <a:spLocks noGrp="1"/>
          </p:cNvSpPr>
          <p:nvPr>
            <p:ph type="body" sz="quarter" idx="12"/>
          </p:nvPr>
        </p:nvSpPr>
        <p:spPr/>
        <p:txBody>
          <a:bodyPr/>
          <a:lstStyle/>
          <a:p>
            <a:r>
              <a:rPr lang="en-US" dirty="0"/>
              <a:t>2:7</a:t>
            </a:r>
          </a:p>
        </p:txBody>
      </p:sp>
      <p:sp>
        <p:nvSpPr>
          <p:cNvPr id="4" name="Title 3">
            <a:extLst>
              <a:ext uri="{FF2B5EF4-FFF2-40B4-BE49-F238E27FC236}">
                <a16:creationId xmlns:a16="http://schemas.microsoft.com/office/drawing/2014/main" id="{9B76043F-4BEA-429D-AF85-F358406E21E2}"/>
              </a:ext>
            </a:extLst>
          </p:cNvPr>
          <p:cNvSpPr>
            <a:spLocks noGrp="1"/>
          </p:cNvSpPr>
          <p:nvPr>
            <p:ph type="title"/>
          </p:nvPr>
        </p:nvSpPr>
        <p:spPr/>
        <p:txBody>
          <a:bodyPr/>
          <a:lstStyle/>
          <a:p>
            <a:r>
              <a:rPr lang="en-US" dirty="0"/>
              <a:t>I bought male servants and female servants and had servants that were born in my house</a:t>
            </a:r>
          </a:p>
        </p:txBody>
      </p:sp>
      <p:pic>
        <p:nvPicPr>
          <p:cNvPr id="7" name="Picture 6">
            <a:extLst>
              <a:ext uri="{FF2B5EF4-FFF2-40B4-BE49-F238E27FC236}">
                <a16:creationId xmlns:a16="http://schemas.microsoft.com/office/drawing/2014/main" id="{EEFB0266-DAF6-3E9B-149F-7F253FDDA19C}"/>
              </a:ext>
            </a:extLst>
          </p:cNvPr>
          <p:cNvPicPr>
            <a:picLocks noChangeAspect="1"/>
          </p:cNvPicPr>
          <p:nvPr/>
        </p:nvPicPr>
        <p:blipFill rotWithShape="1">
          <a:blip r:embed="rId3">
            <a:extLst>
              <a:ext uri="{28A0092B-C50C-407E-A947-70E740481C1C}">
                <a14:useLocalDpi xmlns:a14="http://schemas.microsoft.com/office/drawing/2010/main" val="0"/>
              </a:ext>
            </a:extLst>
          </a:blip>
          <a:srcRect l="3226"/>
          <a:stretch/>
        </p:blipFill>
        <p:spPr>
          <a:xfrm>
            <a:off x="0" y="359054"/>
            <a:ext cx="9144000" cy="6160618"/>
          </a:xfrm>
          <a:prstGeom prst="rect">
            <a:avLst/>
          </a:prstGeom>
        </p:spPr>
      </p:pic>
    </p:spTree>
    <p:extLst>
      <p:ext uri="{BB962C8B-B14F-4D97-AF65-F5344CB8AC3E}">
        <p14:creationId xmlns:p14="http://schemas.microsoft.com/office/powerpoint/2010/main" val="27390501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53B885-B2A7-AB66-F9F8-E2A6A985E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Herd of cattle, from the tomb of </a:t>
            </a:r>
            <a:r>
              <a:rPr lang="en-US" dirty="0" err="1"/>
              <a:t>Khety</a:t>
            </a:r>
            <a:r>
              <a:rPr lang="en-US" dirty="0"/>
              <a:t> at Beni Hasan, circa 2100 BC</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I also possessed herds and flocks, more than all there were before me in Jerusalem</a:t>
            </a:r>
          </a:p>
        </p:txBody>
      </p:sp>
    </p:spTree>
    <p:extLst>
      <p:ext uri="{BB962C8B-B14F-4D97-AF65-F5344CB8AC3E}">
        <p14:creationId xmlns:p14="http://schemas.microsoft.com/office/powerpoint/2010/main" val="35672333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F75500-54D7-45C6-828E-32BB3D1F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332"/>
            <a:ext cx="9144000" cy="6150340"/>
          </a:xfrm>
          <a:prstGeom prst="rect">
            <a:avLst/>
          </a:prstGeom>
        </p:spPr>
      </p:pic>
      <p:sp>
        <p:nvSpPr>
          <p:cNvPr id="4" name="Text Placeholder 3"/>
          <p:cNvSpPr>
            <a:spLocks noGrp="1"/>
          </p:cNvSpPr>
          <p:nvPr>
            <p:ph type="body" sz="quarter" idx="10"/>
          </p:nvPr>
        </p:nvSpPr>
        <p:spPr/>
        <p:txBody>
          <a:bodyPr/>
          <a:lstStyle/>
          <a:p>
            <a:r>
              <a:rPr lang="en-US" dirty="0"/>
              <a:t>Herdsmen with cattle, from the tomb-chapel of </a:t>
            </a:r>
            <a:r>
              <a:rPr lang="en-US" dirty="0" err="1"/>
              <a:t>Nebamun</a:t>
            </a:r>
            <a:r>
              <a:rPr lang="en-US" dirty="0"/>
              <a:t> at Thebes, circa 1350 BC</a:t>
            </a:r>
          </a:p>
        </p:txBody>
      </p:sp>
      <p:sp>
        <p:nvSpPr>
          <p:cNvPr id="8" name="Text Placeholder 7"/>
          <p:cNvSpPr>
            <a:spLocks noGrp="1"/>
          </p:cNvSpPr>
          <p:nvPr>
            <p:ph type="body" sz="quarter" idx="12"/>
          </p:nvPr>
        </p:nvSpPr>
        <p:spPr/>
        <p:txBody>
          <a:bodyPr/>
          <a:lstStyle/>
          <a:p>
            <a:r>
              <a:rPr lang="en-US" dirty="0"/>
              <a:t>2:7</a:t>
            </a:r>
          </a:p>
        </p:txBody>
      </p:sp>
      <p:sp>
        <p:nvSpPr>
          <p:cNvPr id="3" name="Title 2"/>
          <p:cNvSpPr>
            <a:spLocks noGrp="1"/>
          </p:cNvSpPr>
          <p:nvPr>
            <p:ph type="title"/>
          </p:nvPr>
        </p:nvSpPr>
        <p:spPr/>
        <p:txBody>
          <a:bodyPr/>
          <a:lstStyle/>
          <a:p>
            <a:r>
              <a:rPr lang="en-US" dirty="0"/>
              <a:t>I also possessed herds and flocks, more than all there were before me in Jerusalem</a:t>
            </a:r>
          </a:p>
        </p:txBody>
      </p:sp>
    </p:spTree>
    <p:extLst>
      <p:ext uri="{BB962C8B-B14F-4D97-AF65-F5344CB8AC3E}">
        <p14:creationId xmlns:p14="http://schemas.microsoft.com/office/powerpoint/2010/main" val="1512647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牧草地にいる馬の群れ&#10;&#10;自動的に生成された説明">
            <a:extLst>
              <a:ext uri="{FF2B5EF4-FFF2-40B4-BE49-F238E27FC236}">
                <a16:creationId xmlns:a16="http://schemas.microsoft.com/office/drawing/2014/main" id="{3FC39E2C-1417-8133-56F1-DFE9F91570D1}"/>
              </a:ext>
            </a:extLst>
          </p:cNvPr>
          <p:cNvPicPr>
            <a:picLocks noChangeAspect="1"/>
          </p:cNvPicPr>
          <p:nvPr/>
        </p:nvPicPr>
        <p:blipFill rotWithShape="1">
          <a:blip r:embed="rId3">
            <a:extLst>
              <a:ext uri="{28A0092B-C50C-407E-A947-70E740481C1C}">
                <a14:useLocalDpi xmlns:a14="http://schemas.microsoft.com/office/drawing/2010/main" val="0"/>
              </a:ext>
            </a:extLst>
          </a:blip>
          <a:srcRect r="4762"/>
          <a:stretch/>
        </p:blipFill>
        <p:spPr>
          <a:xfrm>
            <a:off x="0" y="236601"/>
            <a:ext cx="9144000" cy="6384798"/>
          </a:xfrm>
          <a:prstGeom prst="rect">
            <a:avLst/>
          </a:prstGeom>
        </p:spPr>
      </p:pic>
      <p:sp>
        <p:nvSpPr>
          <p:cNvPr id="2" name="Text Placeholder 1"/>
          <p:cNvSpPr>
            <a:spLocks noGrp="1"/>
          </p:cNvSpPr>
          <p:nvPr>
            <p:ph type="body" sz="quarter" idx="10"/>
          </p:nvPr>
        </p:nvSpPr>
        <p:spPr/>
        <p:txBody>
          <a:bodyPr/>
          <a:lstStyle/>
          <a:p>
            <a:r>
              <a:rPr lang="en-US" dirty="0"/>
              <a:t>Cows grazing on Mount Gilboa</a:t>
            </a:r>
          </a:p>
        </p:txBody>
      </p:sp>
      <p:sp>
        <p:nvSpPr>
          <p:cNvPr id="3" name="Text Placeholder 2"/>
          <p:cNvSpPr>
            <a:spLocks noGrp="1"/>
          </p:cNvSpPr>
          <p:nvPr>
            <p:ph type="body" sz="quarter" idx="12"/>
          </p:nvPr>
        </p:nvSpPr>
        <p:spPr/>
        <p:txBody>
          <a:bodyPr/>
          <a:lstStyle/>
          <a:p>
            <a:r>
              <a:rPr lang="en-US"/>
              <a:t>2:7</a:t>
            </a:r>
          </a:p>
        </p:txBody>
      </p:sp>
      <p:sp>
        <p:nvSpPr>
          <p:cNvPr id="4" name="Title 3"/>
          <p:cNvSpPr>
            <a:spLocks noGrp="1"/>
          </p:cNvSpPr>
          <p:nvPr>
            <p:ph type="title"/>
          </p:nvPr>
        </p:nvSpPr>
        <p:spPr/>
        <p:txBody>
          <a:bodyPr/>
          <a:lstStyle/>
          <a:p>
            <a:r>
              <a:rPr lang="en-US" dirty="0"/>
              <a:t>I also possessed herds and flocks, more than all there were before me in Jerusalem</a:t>
            </a:r>
          </a:p>
        </p:txBody>
      </p:sp>
    </p:spTree>
    <p:extLst>
      <p:ext uri="{BB962C8B-B14F-4D97-AF65-F5344CB8AC3E}">
        <p14:creationId xmlns:p14="http://schemas.microsoft.com/office/powerpoint/2010/main" val="1207047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226"/>
          <a:stretch/>
        </p:blipFill>
        <p:spPr>
          <a:xfrm>
            <a:off x="0" y="287255"/>
            <a:ext cx="9144000" cy="6283491"/>
          </a:xfrm>
          <a:prstGeom prst="rect">
            <a:avLst/>
          </a:prstGeom>
        </p:spPr>
      </p:pic>
      <p:sp>
        <p:nvSpPr>
          <p:cNvPr id="2" name="Text Placeholder 1"/>
          <p:cNvSpPr>
            <a:spLocks noGrp="1"/>
          </p:cNvSpPr>
          <p:nvPr>
            <p:ph type="body" sz="quarter" idx="10"/>
          </p:nvPr>
        </p:nvSpPr>
        <p:spPr/>
        <p:txBody>
          <a:bodyPr/>
          <a:lstStyle/>
          <a:p>
            <a:r>
              <a:rPr lang="en-US" dirty="0"/>
              <a:t>Shepherd with flock of sheep in eastern Samaria</a:t>
            </a:r>
          </a:p>
        </p:txBody>
      </p:sp>
      <p:sp>
        <p:nvSpPr>
          <p:cNvPr id="3" name="Text Placeholder 2"/>
          <p:cNvSpPr>
            <a:spLocks noGrp="1"/>
          </p:cNvSpPr>
          <p:nvPr>
            <p:ph type="body" sz="quarter" idx="12"/>
          </p:nvPr>
        </p:nvSpPr>
        <p:spPr/>
        <p:txBody>
          <a:bodyPr/>
          <a:lstStyle/>
          <a:p>
            <a:r>
              <a:rPr lang="en-US"/>
              <a:t>2:7</a:t>
            </a:r>
          </a:p>
        </p:txBody>
      </p:sp>
      <p:sp>
        <p:nvSpPr>
          <p:cNvPr id="4" name="Title 3"/>
          <p:cNvSpPr>
            <a:spLocks noGrp="1"/>
          </p:cNvSpPr>
          <p:nvPr>
            <p:ph type="title"/>
          </p:nvPr>
        </p:nvSpPr>
        <p:spPr/>
        <p:txBody>
          <a:bodyPr/>
          <a:lstStyle/>
          <a:p>
            <a:r>
              <a:rPr lang="en-US" dirty="0"/>
              <a:t>I also possessed herds and flocks, more than all there were before me in Jerusalem</a:t>
            </a:r>
          </a:p>
        </p:txBody>
      </p:sp>
    </p:spTree>
    <p:extLst>
      <p:ext uri="{BB962C8B-B14F-4D97-AF65-F5344CB8AC3E}">
        <p14:creationId xmlns:p14="http://schemas.microsoft.com/office/powerpoint/2010/main" val="2469544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26"/>
          <a:stretch/>
        </p:blipFill>
        <p:spPr>
          <a:xfrm>
            <a:off x="0" y="266222"/>
            <a:ext cx="9144000" cy="6325556"/>
          </a:xfrm>
          <a:prstGeom prst="rect">
            <a:avLst/>
          </a:prstGeom>
        </p:spPr>
      </p:pic>
      <p:sp>
        <p:nvSpPr>
          <p:cNvPr id="2" name="Text Placeholder 1"/>
          <p:cNvSpPr>
            <a:spLocks noGrp="1"/>
          </p:cNvSpPr>
          <p:nvPr>
            <p:ph type="body" sz="quarter" idx="10"/>
          </p:nvPr>
        </p:nvSpPr>
        <p:spPr/>
        <p:txBody>
          <a:bodyPr/>
          <a:lstStyle/>
          <a:p>
            <a:r>
              <a:rPr lang="en-US" dirty="0"/>
              <a:t>Flocks in the Dothan Valley</a:t>
            </a:r>
          </a:p>
        </p:txBody>
      </p:sp>
      <p:sp>
        <p:nvSpPr>
          <p:cNvPr id="3" name="Text Placeholder 2"/>
          <p:cNvSpPr>
            <a:spLocks noGrp="1"/>
          </p:cNvSpPr>
          <p:nvPr>
            <p:ph type="body" sz="quarter" idx="12"/>
          </p:nvPr>
        </p:nvSpPr>
        <p:spPr/>
        <p:txBody>
          <a:bodyPr/>
          <a:lstStyle/>
          <a:p>
            <a:r>
              <a:rPr lang="en-US"/>
              <a:t>2:7</a:t>
            </a:r>
          </a:p>
        </p:txBody>
      </p:sp>
      <p:sp>
        <p:nvSpPr>
          <p:cNvPr id="4" name="Title 3"/>
          <p:cNvSpPr>
            <a:spLocks noGrp="1"/>
          </p:cNvSpPr>
          <p:nvPr>
            <p:ph type="title"/>
          </p:nvPr>
        </p:nvSpPr>
        <p:spPr/>
        <p:txBody>
          <a:bodyPr/>
          <a:lstStyle/>
          <a:p>
            <a:r>
              <a:rPr lang="en-US" dirty="0"/>
              <a:t>I also possessed herds and flocks, more than all there were before me in Jerusalem</a:t>
            </a:r>
          </a:p>
        </p:txBody>
      </p:sp>
    </p:spTree>
    <p:extLst>
      <p:ext uri="{BB962C8B-B14F-4D97-AF65-F5344CB8AC3E}">
        <p14:creationId xmlns:p14="http://schemas.microsoft.com/office/powerpoint/2010/main" val="13416723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ris\Documents\Bolen\PCB size\British Museum 2019-pcb\Egypt\Silver pieces and ingots from el-Amarna hoard, tb0929197592.jpg"/>
          <p:cNvPicPr>
            <a:picLocks noChangeAspect="1" noChangeArrowheads="1"/>
          </p:cNvPicPr>
          <p:nvPr/>
        </p:nvPicPr>
        <p:blipFill rotWithShape="1">
          <a:blip r:embed="rId3">
            <a:extLst>
              <a:ext uri="{28A0092B-C50C-407E-A947-70E740481C1C}">
                <a14:useLocalDpi xmlns:a14="http://schemas.microsoft.com/office/drawing/2010/main" val="0"/>
              </a:ext>
            </a:extLst>
          </a:blip>
          <a:srcRect t="175" b="4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scrap from a hoard at Tell </a:t>
            </a:r>
            <a:r>
              <a:rPr lang="en-US" dirty="0" err="1"/>
              <a:t>el</a:t>
            </a:r>
            <a:r>
              <a:rPr lang="en-US" dirty="0"/>
              <a:t>-Amarna, 14th century BC</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I gathered for myself silver and gold</a:t>
            </a:r>
          </a:p>
        </p:txBody>
      </p:sp>
    </p:spTree>
    <p:extLst>
      <p:ext uri="{BB962C8B-B14F-4D97-AF65-F5344CB8AC3E}">
        <p14:creationId xmlns:p14="http://schemas.microsoft.com/office/powerpoint/2010/main" val="1227219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82369-C8FA-952F-DD6C-2DFA223B6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
            <a:ext cx="9144000" cy="6217920"/>
          </a:xfrm>
          <a:prstGeom prst="rect">
            <a:avLst/>
          </a:prstGeom>
        </p:spPr>
      </p:pic>
      <p:sp>
        <p:nvSpPr>
          <p:cNvPr id="2" name="Text Placeholder 1">
            <a:extLst>
              <a:ext uri="{FF2B5EF4-FFF2-40B4-BE49-F238E27FC236}">
                <a16:creationId xmlns:a16="http://schemas.microsoft.com/office/drawing/2014/main" id="{5B65359A-6551-4A34-9E38-5CC101F7B551}"/>
              </a:ext>
            </a:extLst>
          </p:cNvPr>
          <p:cNvSpPr>
            <a:spLocks noGrp="1"/>
          </p:cNvSpPr>
          <p:nvPr>
            <p:ph type="body" sz="quarter" idx="10"/>
          </p:nvPr>
        </p:nvSpPr>
        <p:spPr/>
        <p:txBody>
          <a:bodyPr/>
          <a:lstStyle/>
          <a:p>
            <a:r>
              <a:rPr lang="en-US" dirty="0"/>
              <a:t>Gold and silver vessels from Tell Basta (Bubastis), circa 1070–712 BC</a:t>
            </a:r>
          </a:p>
        </p:txBody>
      </p:sp>
      <p:sp>
        <p:nvSpPr>
          <p:cNvPr id="3" name="Text Placeholder 2">
            <a:extLst>
              <a:ext uri="{FF2B5EF4-FFF2-40B4-BE49-F238E27FC236}">
                <a16:creationId xmlns:a16="http://schemas.microsoft.com/office/drawing/2014/main" id="{2CBF1303-E0F0-4FA2-AE5B-D738D6611F76}"/>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7D9C5D9B-26BE-4997-B725-2D1242B687AA}"/>
              </a:ext>
            </a:extLst>
          </p:cNvPr>
          <p:cNvSpPr>
            <a:spLocks noGrp="1"/>
          </p:cNvSpPr>
          <p:nvPr>
            <p:ph type="title"/>
          </p:nvPr>
        </p:nvSpPr>
        <p:spPr/>
        <p:txBody>
          <a:bodyPr/>
          <a:lstStyle/>
          <a:p>
            <a:r>
              <a:rPr lang="en-US" dirty="0"/>
              <a:t>I gathered for myself silver and gold</a:t>
            </a:r>
          </a:p>
        </p:txBody>
      </p:sp>
    </p:spTree>
    <p:extLst>
      <p:ext uri="{BB962C8B-B14F-4D97-AF65-F5344CB8AC3E}">
        <p14:creationId xmlns:p14="http://schemas.microsoft.com/office/powerpoint/2010/main" val="35206772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9371F3-7FB7-229E-8C99-216F597F32CC}"/>
              </a:ext>
            </a:extLst>
          </p:cNvPr>
          <p:cNvPicPr>
            <a:picLocks noChangeAspect="1"/>
          </p:cNvPicPr>
          <p:nvPr/>
        </p:nvPicPr>
        <p:blipFill>
          <a:blip r:embed="rId3"/>
          <a:stretch>
            <a:fillRect/>
          </a:stretch>
        </p:blipFill>
        <p:spPr>
          <a:xfrm>
            <a:off x="0" y="307401"/>
            <a:ext cx="9144000" cy="6243197"/>
          </a:xfrm>
          <a:prstGeom prst="rect">
            <a:avLst/>
          </a:prstGeom>
        </p:spPr>
      </p:pic>
      <p:sp>
        <p:nvSpPr>
          <p:cNvPr id="2" name="Text Placeholder 1">
            <a:extLst>
              <a:ext uri="{FF2B5EF4-FFF2-40B4-BE49-F238E27FC236}">
                <a16:creationId xmlns:a16="http://schemas.microsoft.com/office/drawing/2014/main" id="{400C2580-2721-4749-B4DA-D02C15416A81}"/>
              </a:ext>
            </a:extLst>
          </p:cNvPr>
          <p:cNvSpPr>
            <a:spLocks noGrp="1"/>
          </p:cNvSpPr>
          <p:nvPr>
            <p:ph type="body" sz="quarter" idx="10"/>
          </p:nvPr>
        </p:nvSpPr>
        <p:spPr/>
        <p:txBody>
          <a:bodyPr/>
          <a:lstStyle/>
          <a:p>
            <a:r>
              <a:rPr lang="en-US" dirty="0"/>
              <a:t>Silver </a:t>
            </a:r>
            <a:r>
              <a:rPr lang="en-US" i="1" dirty="0"/>
              <a:t>rhyton</a:t>
            </a:r>
            <a:r>
              <a:rPr lang="en-US" dirty="0"/>
              <a:t> shaped like a bull, Hittite, circa 1300 BC</a:t>
            </a:r>
          </a:p>
        </p:txBody>
      </p:sp>
      <p:sp>
        <p:nvSpPr>
          <p:cNvPr id="3" name="Text Placeholder 2">
            <a:extLst>
              <a:ext uri="{FF2B5EF4-FFF2-40B4-BE49-F238E27FC236}">
                <a16:creationId xmlns:a16="http://schemas.microsoft.com/office/drawing/2014/main" id="{E4DCBC73-DFD3-4E44-AE50-9457F8D48058}"/>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E786EBAB-ECC3-4FE3-BB8B-CC6EA9642E6F}"/>
              </a:ext>
            </a:extLst>
          </p:cNvPr>
          <p:cNvSpPr>
            <a:spLocks noGrp="1"/>
          </p:cNvSpPr>
          <p:nvPr>
            <p:ph type="title"/>
          </p:nvPr>
        </p:nvSpPr>
        <p:spPr/>
        <p:txBody>
          <a:bodyPr/>
          <a:lstStyle/>
          <a:p>
            <a:r>
              <a:rPr lang="en-US" dirty="0"/>
              <a:t>I gathered for myself silver and gold</a:t>
            </a:r>
          </a:p>
        </p:txBody>
      </p:sp>
    </p:spTree>
    <p:extLst>
      <p:ext uri="{BB962C8B-B14F-4D97-AF65-F5344CB8AC3E}">
        <p14:creationId xmlns:p14="http://schemas.microsoft.com/office/powerpoint/2010/main" val="27694536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91A91E-461A-A497-6CB2-BC1A73B5D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648"/>
            <a:ext cx="9144000" cy="6384704"/>
          </a:xfrm>
          <a:prstGeom prst="rect">
            <a:avLst/>
          </a:prstGeom>
        </p:spPr>
      </p:pic>
      <p:sp>
        <p:nvSpPr>
          <p:cNvPr id="2" name="Text Placeholder 1"/>
          <p:cNvSpPr>
            <a:spLocks noGrp="1"/>
          </p:cNvSpPr>
          <p:nvPr>
            <p:ph type="body" sz="quarter" idx="10"/>
          </p:nvPr>
        </p:nvSpPr>
        <p:spPr/>
        <p:txBody>
          <a:bodyPr/>
          <a:lstStyle/>
          <a:p>
            <a:r>
              <a:rPr lang="en-US" dirty="0"/>
              <a:t>Gold pebbles from alluvial deposits</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I gathered for myself silver and gold</a:t>
            </a:r>
          </a:p>
        </p:txBody>
      </p:sp>
    </p:spTree>
    <p:extLst>
      <p:ext uri="{BB962C8B-B14F-4D97-AF65-F5344CB8AC3E}">
        <p14:creationId xmlns:p14="http://schemas.microsoft.com/office/powerpoint/2010/main" val="112810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Kris\Downloads\EG5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696"/>
            <a:ext cx="9144000" cy="6505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men making beer, from the tomb chapel of </a:t>
            </a:r>
            <a:r>
              <a:rPr lang="en-US" dirty="0" err="1"/>
              <a:t>Raemkai</a:t>
            </a:r>
            <a:r>
              <a:rPr lang="en-US" dirty="0"/>
              <a:t> at Saqqara, circa 2400 BC</a:t>
            </a:r>
          </a:p>
        </p:txBody>
      </p:sp>
      <p:sp>
        <p:nvSpPr>
          <p:cNvPr id="3" name="Text Placeholder 2"/>
          <p:cNvSpPr>
            <a:spLocks noGrp="1"/>
          </p:cNvSpPr>
          <p:nvPr>
            <p:ph type="body" sz="quarter" idx="12"/>
          </p:nvPr>
        </p:nvSpPr>
        <p:spPr/>
        <p:txBody>
          <a:bodyPr/>
          <a:lstStyle/>
          <a:p>
            <a:r>
              <a:rPr lang="is-IS" dirty="0"/>
              <a:t>2:3</a:t>
            </a:r>
            <a:endParaRPr lang="en-US" dirty="0"/>
          </a:p>
        </p:txBody>
      </p:sp>
      <p:sp>
        <p:nvSpPr>
          <p:cNvPr id="4" name="Title 3"/>
          <p:cNvSpPr>
            <a:spLocks noGrp="1"/>
          </p:cNvSpPr>
          <p:nvPr>
            <p:ph type="title"/>
          </p:nvPr>
        </p:nvSpPr>
        <p:spPr/>
        <p:txBody>
          <a:bodyPr/>
          <a:lstStyle/>
          <a:p>
            <a:r>
              <a:rPr lang="en-US" dirty="0"/>
              <a:t>I explored with my mind how to cheer my body with wine while being wise</a:t>
            </a:r>
          </a:p>
        </p:txBody>
      </p:sp>
    </p:spTree>
    <p:extLst>
      <p:ext uri="{BB962C8B-B14F-4D97-AF65-F5344CB8AC3E}">
        <p14:creationId xmlns:p14="http://schemas.microsoft.com/office/powerpoint/2010/main" val="652922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ris\Documents\Bolen\PCB size\British Museum 2019-pcb\Cyprus\Gold nuggets, Cypriot, from Amathus, hacksilver, 900-700 BC, tb0929198058.jpg"/>
          <p:cNvPicPr>
            <a:picLocks noChangeAspect="1" noChangeArrowheads="1"/>
          </p:cNvPicPr>
          <p:nvPr/>
        </p:nvPicPr>
        <p:blipFill rotWithShape="1">
          <a:blip r:embed="rId3">
            <a:extLst>
              <a:ext uri="{28A0092B-C50C-407E-A947-70E740481C1C}">
                <a14:useLocalDpi xmlns:a14="http://schemas.microsoft.com/office/drawing/2010/main" val="0"/>
              </a:ext>
            </a:extLst>
          </a:blip>
          <a:srcRect b="13156"/>
          <a:stretch/>
        </p:blipFill>
        <p:spPr bwMode="auto">
          <a:xfrm>
            <a:off x="0" y="350282"/>
            <a:ext cx="9144000" cy="63362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Gold nuggets, from </a:t>
            </a:r>
            <a:r>
              <a:rPr lang="en-US" dirty="0" err="1"/>
              <a:t>Amathus</a:t>
            </a:r>
            <a:r>
              <a:rPr lang="en-US" dirty="0"/>
              <a:t>, Cyprus, circa 900–700 BC</a:t>
            </a:r>
          </a:p>
        </p:txBody>
      </p:sp>
      <p:sp>
        <p:nvSpPr>
          <p:cNvPr id="3" name="Text Placeholder 2"/>
          <p:cNvSpPr>
            <a:spLocks noGrp="1"/>
          </p:cNvSpPr>
          <p:nvPr>
            <p:ph type="body" sz="quarter" idx="12"/>
          </p:nvPr>
        </p:nvSpPr>
        <p:spPr/>
        <p:txBody>
          <a:bodyPr/>
          <a:lstStyle/>
          <a:p>
            <a:r>
              <a:rPr lang="is-IS" dirty="0"/>
              <a:t>2:8</a:t>
            </a:r>
            <a:endParaRPr lang="en-US" dirty="0"/>
          </a:p>
        </p:txBody>
      </p:sp>
      <p:sp>
        <p:nvSpPr>
          <p:cNvPr id="4" name="Title 3"/>
          <p:cNvSpPr>
            <a:spLocks noGrp="1"/>
          </p:cNvSpPr>
          <p:nvPr>
            <p:ph type="title"/>
          </p:nvPr>
        </p:nvSpPr>
        <p:spPr/>
        <p:txBody>
          <a:bodyPr/>
          <a:lstStyle/>
          <a:p>
            <a:r>
              <a:rPr lang="en-US" dirty="0"/>
              <a:t>I gathered for myself silver and gold</a:t>
            </a:r>
          </a:p>
        </p:txBody>
      </p:sp>
    </p:spTree>
    <p:extLst>
      <p:ext uri="{BB962C8B-B14F-4D97-AF65-F5344CB8AC3E}">
        <p14:creationId xmlns:p14="http://schemas.microsoft.com/office/powerpoint/2010/main" val="13016185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71F20A-B602-7CCD-C52E-312F80936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a:extLst>
              <a:ext uri="{FF2B5EF4-FFF2-40B4-BE49-F238E27FC236}">
                <a16:creationId xmlns:a16="http://schemas.microsoft.com/office/drawing/2014/main" id="{4F583FA5-7DBC-4D14-892A-F7D31FD6D2F6}"/>
              </a:ext>
            </a:extLst>
          </p:cNvPr>
          <p:cNvSpPr>
            <a:spLocks noGrp="1"/>
          </p:cNvSpPr>
          <p:nvPr>
            <p:ph type="body" sz="quarter" idx="10"/>
          </p:nvPr>
        </p:nvSpPr>
        <p:spPr/>
        <p:txBody>
          <a:bodyPr/>
          <a:lstStyle/>
          <a:p>
            <a:r>
              <a:rPr lang="en-US" dirty="0"/>
              <a:t>Gold earrings with rams’ heads, from Egypt, circa 1200–1100 BC</a:t>
            </a:r>
          </a:p>
        </p:txBody>
      </p:sp>
      <p:sp>
        <p:nvSpPr>
          <p:cNvPr id="3" name="Text Placeholder 2">
            <a:extLst>
              <a:ext uri="{FF2B5EF4-FFF2-40B4-BE49-F238E27FC236}">
                <a16:creationId xmlns:a16="http://schemas.microsoft.com/office/drawing/2014/main" id="{E78542C9-EEC4-49E2-9CAD-8046F362048A}"/>
              </a:ext>
            </a:extLst>
          </p:cNvPr>
          <p:cNvSpPr>
            <a:spLocks noGrp="1"/>
          </p:cNvSpPr>
          <p:nvPr>
            <p:ph type="body" sz="quarter" idx="12"/>
          </p:nvPr>
        </p:nvSpPr>
        <p:spPr/>
        <p:txBody>
          <a:bodyPr/>
          <a:lstStyle/>
          <a:p>
            <a:r>
              <a:rPr lang="is-IS" dirty="0"/>
              <a:t>2:8</a:t>
            </a:r>
            <a:endParaRPr lang="en-US" dirty="0"/>
          </a:p>
        </p:txBody>
      </p:sp>
      <p:sp>
        <p:nvSpPr>
          <p:cNvPr id="4" name="Title 3">
            <a:extLst>
              <a:ext uri="{FF2B5EF4-FFF2-40B4-BE49-F238E27FC236}">
                <a16:creationId xmlns:a16="http://schemas.microsoft.com/office/drawing/2014/main" id="{A0A1D3A9-54BC-41B5-9509-351EF7FAF65D}"/>
              </a:ext>
            </a:extLst>
          </p:cNvPr>
          <p:cNvSpPr>
            <a:spLocks noGrp="1"/>
          </p:cNvSpPr>
          <p:nvPr>
            <p:ph type="title"/>
          </p:nvPr>
        </p:nvSpPr>
        <p:spPr/>
        <p:txBody>
          <a:bodyPr/>
          <a:lstStyle/>
          <a:p>
            <a:r>
              <a:rPr lang="en-US" dirty="0"/>
              <a:t>I gathered for myself silver and gold</a:t>
            </a:r>
          </a:p>
        </p:txBody>
      </p:sp>
    </p:spTree>
    <p:extLst>
      <p:ext uri="{BB962C8B-B14F-4D97-AF65-F5344CB8AC3E}">
        <p14:creationId xmlns:p14="http://schemas.microsoft.com/office/powerpoint/2010/main" val="39927215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C0F663-B534-6ED6-E210-CE6E80C1B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Gold bowl used as a strainer, from the Temple of Bastet at Bubastis, 13th century BC</a:t>
            </a:r>
          </a:p>
        </p:txBody>
      </p:sp>
      <p:sp>
        <p:nvSpPr>
          <p:cNvPr id="3" name="Text Placeholder 2"/>
          <p:cNvSpPr>
            <a:spLocks noGrp="1"/>
          </p:cNvSpPr>
          <p:nvPr>
            <p:ph type="body" sz="quarter" idx="12"/>
          </p:nvPr>
        </p:nvSpPr>
        <p:spPr/>
        <p:txBody>
          <a:bodyPr/>
          <a:lstStyle/>
          <a:p>
            <a:r>
              <a:rPr lang="is-IS" dirty="0"/>
              <a:t>2:8</a:t>
            </a:r>
            <a:endParaRPr lang="en-US" dirty="0"/>
          </a:p>
        </p:txBody>
      </p:sp>
      <p:sp>
        <p:nvSpPr>
          <p:cNvPr id="4" name="Title 3"/>
          <p:cNvSpPr>
            <a:spLocks noGrp="1"/>
          </p:cNvSpPr>
          <p:nvPr>
            <p:ph type="title"/>
          </p:nvPr>
        </p:nvSpPr>
        <p:spPr/>
        <p:txBody>
          <a:bodyPr/>
          <a:lstStyle/>
          <a:p>
            <a:r>
              <a:rPr lang="en-US" dirty="0"/>
              <a:t>I gathered for myself silver and gold</a:t>
            </a:r>
          </a:p>
        </p:txBody>
      </p:sp>
    </p:spTree>
    <p:extLst>
      <p:ext uri="{BB962C8B-B14F-4D97-AF65-F5344CB8AC3E}">
        <p14:creationId xmlns:p14="http://schemas.microsoft.com/office/powerpoint/2010/main" val="9567431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5742B4-3F49-FDFF-D633-6FEE046F8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410"/>
            <a:ext cx="9144000" cy="6393180"/>
          </a:xfrm>
          <a:prstGeom prst="rect">
            <a:avLst/>
          </a:prstGeom>
        </p:spPr>
      </p:pic>
      <p:sp>
        <p:nvSpPr>
          <p:cNvPr id="2" name="Text Placeholder 1"/>
          <p:cNvSpPr>
            <a:spLocks noGrp="1"/>
          </p:cNvSpPr>
          <p:nvPr>
            <p:ph type="body" sz="quarter" idx="10"/>
          </p:nvPr>
        </p:nvSpPr>
        <p:spPr/>
        <p:txBody>
          <a:bodyPr/>
          <a:lstStyle/>
          <a:p>
            <a:r>
              <a:rPr lang="en-US" dirty="0"/>
              <a:t>Pendants of lapis lazuli, silver, and carnelian, from Tell Asmar, circa 2900–2350 BC</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And the treasures of kings and of provinces</a:t>
            </a:r>
          </a:p>
        </p:txBody>
      </p:sp>
    </p:spTree>
    <p:extLst>
      <p:ext uri="{BB962C8B-B14F-4D97-AF65-F5344CB8AC3E}">
        <p14:creationId xmlns:p14="http://schemas.microsoft.com/office/powerpoint/2010/main" val="17109441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37BE9D-3DEF-FD27-7844-474A7FE3B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
            <a:ext cx="9144000" cy="6461760"/>
          </a:xfrm>
          <a:prstGeom prst="rect">
            <a:avLst/>
          </a:prstGeom>
        </p:spPr>
      </p:pic>
      <p:sp>
        <p:nvSpPr>
          <p:cNvPr id="2" name="Text Placeholder 1"/>
          <p:cNvSpPr>
            <a:spLocks noGrp="1"/>
          </p:cNvSpPr>
          <p:nvPr>
            <p:ph type="body" sz="quarter" idx="10"/>
          </p:nvPr>
        </p:nvSpPr>
        <p:spPr/>
        <p:txBody>
          <a:bodyPr/>
          <a:lstStyle/>
          <a:p>
            <a:r>
              <a:rPr lang="en-US" dirty="0"/>
              <a:t>Necklace of gold and lapis lazuli, from southern Mesopotamia, circa 2600 BC</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And the treasures of kings and of provinces</a:t>
            </a:r>
          </a:p>
        </p:txBody>
      </p:sp>
    </p:spTree>
    <p:extLst>
      <p:ext uri="{BB962C8B-B14F-4D97-AF65-F5344CB8AC3E}">
        <p14:creationId xmlns:p14="http://schemas.microsoft.com/office/powerpoint/2010/main" val="24211283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10AFFD-B4E4-2CDB-AECB-CCD6F59EB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80"/>
            <a:ext cx="9144000" cy="6263640"/>
          </a:xfrm>
          <a:prstGeom prst="rect">
            <a:avLst/>
          </a:prstGeom>
        </p:spPr>
      </p:pic>
      <p:sp>
        <p:nvSpPr>
          <p:cNvPr id="2" name="Text Placeholder 1">
            <a:extLst>
              <a:ext uri="{FF2B5EF4-FFF2-40B4-BE49-F238E27FC236}">
                <a16:creationId xmlns:a16="http://schemas.microsoft.com/office/drawing/2014/main" id="{B2CCB559-9735-4902-A1CF-1DB906BD6CD0}"/>
              </a:ext>
            </a:extLst>
          </p:cNvPr>
          <p:cNvSpPr>
            <a:spLocks noGrp="1"/>
          </p:cNvSpPr>
          <p:nvPr>
            <p:ph type="body" sz="quarter" idx="10"/>
          </p:nvPr>
        </p:nvSpPr>
        <p:spPr/>
        <p:txBody>
          <a:bodyPr/>
          <a:lstStyle/>
          <a:p>
            <a:r>
              <a:rPr lang="en-US" dirty="0"/>
              <a:t>String of amethyst beads and an uninscribed scarab, from Egypt, circa 2100–1750 BC</a:t>
            </a:r>
          </a:p>
        </p:txBody>
      </p:sp>
      <p:sp>
        <p:nvSpPr>
          <p:cNvPr id="3" name="Text Placeholder 2">
            <a:extLst>
              <a:ext uri="{FF2B5EF4-FFF2-40B4-BE49-F238E27FC236}">
                <a16:creationId xmlns:a16="http://schemas.microsoft.com/office/drawing/2014/main" id="{2A4FF1D2-5872-42BF-9DD6-14460ABFCEBB}"/>
              </a:ext>
            </a:extLst>
          </p:cNvPr>
          <p:cNvSpPr>
            <a:spLocks noGrp="1"/>
          </p:cNvSpPr>
          <p:nvPr>
            <p:ph type="body" sz="quarter" idx="12"/>
          </p:nvPr>
        </p:nvSpPr>
        <p:spPr/>
        <p:txBody>
          <a:bodyPr/>
          <a:lstStyle/>
          <a:p>
            <a:r>
              <a:rPr lang="en-US" dirty="0"/>
              <a:t>2:8</a:t>
            </a:r>
          </a:p>
        </p:txBody>
      </p:sp>
      <p:sp>
        <p:nvSpPr>
          <p:cNvPr id="4" name="Title 3">
            <a:extLst>
              <a:ext uri="{FF2B5EF4-FFF2-40B4-BE49-F238E27FC236}">
                <a16:creationId xmlns:a16="http://schemas.microsoft.com/office/drawing/2014/main" id="{EB2F2421-00CC-43E5-B0BA-6C73B954016C}"/>
              </a:ext>
            </a:extLst>
          </p:cNvPr>
          <p:cNvSpPr>
            <a:spLocks noGrp="1"/>
          </p:cNvSpPr>
          <p:nvPr>
            <p:ph type="title"/>
          </p:nvPr>
        </p:nvSpPr>
        <p:spPr/>
        <p:txBody>
          <a:bodyPr/>
          <a:lstStyle/>
          <a:p>
            <a:r>
              <a:rPr lang="en-US" dirty="0"/>
              <a:t>And the treasures of kings and of provinces</a:t>
            </a:r>
          </a:p>
        </p:txBody>
      </p:sp>
    </p:spTree>
    <p:extLst>
      <p:ext uri="{BB962C8B-B14F-4D97-AF65-F5344CB8AC3E}">
        <p14:creationId xmlns:p14="http://schemas.microsoft.com/office/powerpoint/2010/main" val="37496795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871F67-AAD4-FCE8-5B33-0C866A3D9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980"/>
            <a:ext cx="9144000" cy="6416040"/>
          </a:xfrm>
          <a:prstGeom prst="rect">
            <a:avLst/>
          </a:prstGeom>
        </p:spPr>
      </p:pic>
      <p:sp>
        <p:nvSpPr>
          <p:cNvPr id="2" name="Text Placeholder 1"/>
          <p:cNvSpPr>
            <a:spLocks noGrp="1"/>
          </p:cNvSpPr>
          <p:nvPr>
            <p:ph type="body" sz="quarter" idx="10"/>
          </p:nvPr>
        </p:nvSpPr>
        <p:spPr/>
        <p:txBody>
          <a:bodyPr/>
          <a:lstStyle/>
          <a:p>
            <a:r>
              <a:rPr lang="en-US" dirty="0"/>
              <a:t>Relief of Israel giving silver and gold as tribute to Shalmaneser III, on the Black Obelisk, 841 BC</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And the treasures of kings and of provinces</a:t>
            </a:r>
          </a:p>
        </p:txBody>
      </p:sp>
    </p:spTree>
    <p:extLst>
      <p:ext uri="{BB962C8B-B14F-4D97-AF65-F5344CB8AC3E}">
        <p14:creationId xmlns:p14="http://schemas.microsoft.com/office/powerpoint/2010/main" val="9881376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sicians relief, 8th c BC, jc12291490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752"/>
            <a:ext cx="9144000" cy="6556248"/>
          </a:xfrm>
          <a:prstGeom prst="rect">
            <a:avLst/>
          </a:prstGeom>
        </p:spPr>
      </p:pic>
      <p:sp>
        <p:nvSpPr>
          <p:cNvPr id="2" name="Text Placeholder 1"/>
          <p:cNvSpPr>
            <a:spLocks noGrp="1"/>
          </p:cNvSpPr>
          <p:nvPr>
            <p:ph type="body" sz="quarter" idx="10"/>
          </p:nvPr>
        </p:nvSpPr>
        <p:spPr/>
        <p:txBody>
          <a:bodyPr/>
          <a:lstStyle/>
          <a:p>
            <a:r>
              <a:rPr lang="en-US" dirty="0"/>
              <a:t>Relief of musicians, from the Northern Hall at </a:t>
            </a:r>
            <a:r>
              <a:rPr lang="en-US" dirty="0" err="1"/>
              <a:t>Zincirli</a:t>
            </a:r>
            <a:r>
              <a:rPr lang="en-US" dirty="0"/>
              <a:t>, 8th century BC</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I acquired male and female singers for myself</a:t>
            </a:r>
          </a:p>
        </p:txBody>
      </p:sp>
    </p:spTree>
    <p:extLst>
      <p:ext uri="{BB962C8B-B14F-4D97-AF65-F5344CB8AC3E}">
        <p14:creationId xmlns:p14="http://schemas.microsoft.com/office/powerpoint/2010/main" val="12853821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5E8DCA-49D2-5549-87C1-2778968E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990"/>
            <a:ext cx="9144000" cy="6256020"/>
          </a:xfrm>
          <a:prstGeom prst="rect">
            <a:avLst/>
          </a:prstGeom>
        </p:spPr>
      </p:pic>
      <p:sp>
        <p:nvSpPr>
          <p:cNvPr id="2" name="Text Placeholder 1"/>
          <p:cNvSpPr>
            <a:spLocks noGrp="1"/>
          </p:cNvSpPr>
          <p:nvPr>
            <p:ph type="body" sz="quarter" idx="10"/>
          </p:nvPr>
        </p:nvSpPr>
        <p:spPr/>
        <p:txBody>
          <a:bodyPr/>
          <a:lstStyle/>
          <a:p>
            <a:r>
              <a:rPr lang="en-US" dirty="0"/>
              <a:t>Relief of female singers and tambourine players, circa 1350 BC </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I acquired male and female singers for myself</a:t>
            </a:r>
          </a:p>
        </p:txBody>
      </p:sp>
    </p:spTree>
    <p:extLst>
      <p:ext uri="{BB962C8B-B14F-4D97-AF65-F5344CB8AC3E}">
        <p14:creationId xmlns:p14="http://schemas.microsoft.com/office/powerpoint/2010/main" val="5216111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4026E-E840-3564-6F17-E0FB40CD3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9" name="Text Placeholder 8">
            <a:extLst>
              <a:ext uri="{FF2B5EF4-FFF2-40B4-BE49-F238E27FC236}">
                <a16:creationId xmlns:a16="http://schemas.microsoft.com/office/drawing/2014/main" id="{5ACFE4A2-8931-4861-BE6C-B38647E6EC1B}"/>
              </a:ext>
            </a:extLst>
          </p:cNvPr>
          <p:cNvSpPr>
            <a:spLocks noGrp="1"/>
          </p:cNvSpPr>
          <p:nvPr>
            <p:ph type="body" sz="quarter" idx="10"/>
          </p:nvPr>
        </p:nvSpPr>
        <p:spPr/>
        <p:txBody>
          <a:bodyPr/>
          <a:lstStyle/>
          <a:p>
            <a:r>
              <a:rPr lang="en-US" dirty="0"/>
              <a:t>Tomb painting of a harp player and a lute player, from Thebes, circa 1400 BC</a:t>
            </a:r>
          </a:p>
        </p:txBody>
      </p:sp>
      <p:sp>
        <p:nvSpPr>
          <p:cNvPr id="10" name="Text Placeholder 9">
            <a:extLst>
              <a:ext uri="{FF2B5EF4-FFF2-40B4-BE49-F238E27FC236}">
                <a16:creationId xmlns:a16="http://schemas.microsoft.com/office/drawing/2014/main" id="{4D13DF15-6F20-4341-9A04-C9170132BA76}"/>
              </a:ext>
            </a:extLst>
          </p:cNvPr>
          <p:cNvSpPr>
            <a:spLocks noGrp="1"/>
          </p:cNvSpPr>
          <p:nvPr>
            <p:ph type="body" sz="quarter" idx="12"/>
          </p:nvPr>
        </p:nvSpPr>
        <p:spPr/>
        <p:txBody>
          <a:bodyPr/>
          <a:lstStyle/>
          <a:p>
            <a:r>
              <a:rPr lang="en-US" dirty="0"/>
              <a:t>2:8</a:t>
            </a:r>
          </a:p>
        </p:txBody>
      </p:sp>
      <p:sp>
        <p:nvSpPr>
          <p:cNvPr id="8" name="Title 7">
            <a:extLst>
              <a:ext uri="{FF2B5EF4-FFF2-40B4-BE49-F238E27FC236}">
                <a16:creationId xmlns:a16="http://schemas.microsoft.com/office/drawing/2014/main" id="{F819A8BC-B369-4F67-8840-34928534EB21}"/>
              </a:ext>
            </a:extLst>
          </p:cNvPr>
          <p:cNvSpPr>
            <a:spLocks noGrp="1"/>
          </p:cNvSpPr>
          <p:nvPr>
            <p:ph type="title"/>
          </p:nvPr>
        </p:nvSpPr>
        <p:spPr/>
        <p:txBody>
          <a:bodyPr/>
          <a:lstStyle/>
          <a:p>
            <a:r>
              <a:rPr lang="en-US" dirty="0"/>
              <a:t>I acquired male and female singers for myself</a:t>
            </a:r>
          </a:p>
        </p:txBody>
      </p:sp>
    </p:spTree>
    <p:extLst>
      <p:ext uri="{BB962C8B-B14F-4D97-AF65-F5344CB8AC3E}">
        <p14:creationId xmlns:p14="http://schemas.microsoft.com/office/powerpoint/2010/main" val="1380137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cuments\Bolen\PCB size\Getty Villa\Assyrian reliefs\Relief of banquet of Ashurbanipal, Assyrian, from north palace at Nineveh, 645-640 BC, tb100919348.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Ashurbanipal dining with his wife, from Nineveh, 7th century BC</a:t>
            </a:r>
          </a:p>
        </p:txBody>
      </p:sp>
      <p:sp>
        <p:nvSpPr>
          <p:cNvPr id="3" name="Text Placeholder 2"/>
          <p:cNvSpPr>
            <a:spLocks noGrp="1"/>
          </p:cNvSpPr>
          <p:nvPr>
            <p:ph type="body" sz="quarter" idx="12"/>
          </p:nvPr>
        </p:nvSpPr>
        <p:spPr/>
        <p:txBody>
          <a:bodyPr/>
          <a:lstStyle/>
          <a:p>
            <a:r>
              <a:rPr lang="is-IS" dirty="0"/>
              <a:t>2:3</a:t>
            </a:r>
            <a:endParaRPr lang="en-US" dirty="0"/>
          </a:p>
        </p:txBody>
      </p:sp>
      <p:sp>
        <p:nvSpPr>
          <p:cNvPr id="4" name="Title 3"/>
          <p:cNvSpPr>
            <a:spLocks noGrp="1"/>
          </p:cNvSpPr>
          <p:nvPr>
            <p:ph type="title"/>
          </p:nvPr>
        </p:nvSpPr>
        <p:spPr/>
        <p:txBody>
          <a:bodyPr/>
          <a:lstStyle/>
          <a:p>
            <a:r>
              <a:rPr lang="en-US" dirty="0"/>
              <a:t>I explored with my mind how to cheer my body with wine while being wise</a:t>
            </a:r>
          </a:p>
        </p:txBody>
      </p:sp>
    </p:spTree>
    <p:extLst>
      <p:ext uri="{BB962C8B-B14F-4D97-AF65-F5344CB8AC3E}">
        <p14:creationId xmlns:p14="http://schemas.microsoft.com/office/powerpoint/2010/main" val="30678560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Paintings of a feast for </a:t>
            </a:r>
            <a:r>
              <a:rPr lang="en-US" dirty="0" err="1"/>
              <a:t>Nebamun</a:t>
            </a:r>
            <a:r>
              <a:rPr lang="en-US" dirty="0"/>
              <a:t>, from tomb-chapel of </a:t>
            </a:r>
            <a:r>
              <a:rPr lang="en-US" dirty="0" err="1"/>
              <a:t>Nebamun</a:t>
            </a:r>
            <a:r>
              <a:rPr lang="en-US" dirty="0"/>
              <a:t>, from Thebes, circa 1350 BC</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And I acquired many concubines—the pleasures of men</a:t>
            </a:r>
          </a:p>
        </p:txBody>
      </p:sp>
      <p:pic>
        <p:nvPicPr>
          <p:cNvPr id="12290" name="Picture 2" descr="C:\Users\Kris\Documents\Bolen\Paintings of feast for Nebamun, from tomb-chapel of Nebamun, tb0930199467b.jpg"/>
          <p:cNvPicPr>
            <a:picLocks noChangeAspect="1" noChangeArrowheads="1"/>
          </p:cNvPicPr>
          <p:nvPr/>
        </p:nvPicPr>
        <p:blipFill rotWithShape="1">
          <a:blip r:embed="rId3">
            <a:extLst>
              <a:ext uri="{28A0092B-C50C-407E-A947-70E740481C1C}">
                <a14:useLocalDpi xmlns:a14="http://schemas.microsoft.com/office/drawing/2010/main" val="0"/>
              </a:ext>
            </a:extLst>
          </a:blip>
          <a:srcRect l="2308" r="3078"/>
          <a:stretch/>
        </p:blipFill>
        <p:spPr bwMode="auto">
          <a:xfrm>
            <a:off x="0" y="492772"/>
            <a:ext cx="9143999" cy="5872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2465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F03EFB-6FE5-196A-F1C4-0D8B261E4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Paintings of a feast for </a:t>
            </a:r>
            <a:r>
              <a:rPr lang="en-US" dirty="0" err="1"/>
              <a:t>Nebamun</a:t>
            </a:r>
            <a:r>
              <a:rPr lang="en-US" dirty="0"/>
              <a:t>, from tomb-chapel of </a:t>
            </a:r>
            <a:r>
              <a:rPr lang="en-US" dirty="0" err="1"/>
              <a:t>Nebamun</a:t>
            </a:r>
            <a:r>
              <a:rPr lang="en-US" dirty="0"/>
              <a:t>, from Thebes, circa 1350 BC</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And I acquired many concubines—the pleasures of men</a:t>
            </a:r>
          </a:p>
        </p:txBody>
      </p:sp>
    </p:spTree>
    <p:extLst>
      <p:ext uri="{BB962C8B-B14F-4D97-AF65-F5344CB8AC3E}">
        <p14:creationId xmlns:p14="http://schemas.microsoft.com/office/powerpoint/2010/main" val="41918750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0E75DE-94EA-A376-F007-B4F22D2E3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Painting of women at a banquet, served by girls and musicians, from Thebes, 15th century BC</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And I acquired many concubines—the pleasures of men</a:t>
            </a:r>
          </a:p>
        </p:txBody>
      </p:sp>
    </p:spTree>
    <p:extLst>
      <p:ext uri="{BB962C8B-B14F-4D97-AF65-F5344CB8AC3E}">
        <p14:creationId xmlns:p14="http://schemas.microsoft.com/office/powerpoint/2010/main" val="25862707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Reconstructed hall of the harem of Xerxes at Persepolis</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And I acquired many concubines—the pleasures of men</a:t>
            </a:r>
          </a:p>
        </p:txBody>
      </p:sp>
      <p:pic>
        <p:nvPicPr>
          <p:cNvPr id="7" name="図 6" descr="屋内, 建物, テーブル, 部屋 が含まれている画像&#10;&#10;自動的に生成された説明">
            <a:extLst>
              <a:ext uri="{FF2B5EF4-FFF2-40B4-BE49-F238E27FC236}">
                <a16:creationId xmlns:a16="http://schemas.microsoft.com/office/drawing/2014/main" id="{7C8E44DF-3717-8FD8-1C29-087347072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21955369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Reconstructed harem of Xerxes at Persepolis</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And I acquired many concubines—the pleasures of men</a:t>
            </a:r>
          </a:p>
        </p:txBody>
      </p:sp>
      <p:pic>
        <p:nvPicPr>
          <p:cNvPr id="7" name="図 6" descr="山に囲まれた建物&#10;&#10;自動的に生成された説明">
            <a:extLst>
              <a:ext uri="{FF2B5EF4-FFF2-40B4-BE49-F238E27FC236}">
                <a16:creationId xmlns:a16="http://schemas.microsoft.com/office/drawing/2014/main" id="{20E46677-11DA-1CCB-DB13-2141D1646504}"/>
              </a:ext>
            </a:extLst>
          </p:cNvPr>
          <p:cNvPicPr>
            <a:picLocks noChangeAspect="1"/>
          </p:cNvPicPr>
          <p:nvPr/>
        </p:nvPicPr>
        <p:blipFill>
          <a:blip r:embed="rId3">
            <a:extLst>
              <a:ext uri="{28A0092B-C50C-407E-A947-70E740481C1C}">
                <a14:useLocalDpi xmlns:a14="http://schemas.microsoft.com/office/drawing/2010/main" val="0"/>
              </a:ext>
            </a:extLst>
          </a:blip>
          <a:srcRect r="833"/>
          <a:stretch/>
        </p:blipFill>
        <p:spPr>
          <a:xfrm>
            <a:off x="-1" y="369332"/>
            <a:ext cx="9144001" cy="6150340"/>
          </a:xfrm>
          <a:prstGeom prst="rect">
            <a:avLst/>
          </a:prstGeom>
        </p:spPr>
      </p:pic>
    </p:spTree>
    <p:extLst>
      <p:ext uri="{BB962C8B-B14F-4D97-AF65-F5344CB8AC3E}">
        <p14:creationId xmlns:p14="http://schemas.microsoft.com/office/powerpoint/2010/main" val="6551463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i="1" dirty="0"/>
              <a:t>Solomon and His Harem</a:t>
            </a:r>
            <a:r>
              <a:rPr lang="en-US" dirty="0"/>
              <a:t>, by James Tissot, circa 1899</a:t>
            </a:r>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And I acquired many concubines—the pleasures of men</a:t>
            </a:r>
          </a:p>
        </p:txBody>
      </p:sp>
      <p:pic>
        <p:nvPicPr>
          <p:cNvPr id="1026" name="Picture 2" descr="C:\Users\Kris\Downloads\view_1057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138" y="369332"/>
            <a:ext cx="6249644"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9901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Old City of Jerusalem (aerial view from the north)</a:t>
            </a:r>
          </a:p>
        </p:txBody>
      </p:sp>
      <p:sp>
        <p:nvSpPr>
          <p:cNvPr id="3" name="Text Placeholder 2"/>
          <p:cNvSpPr>
            <a:spLocks noGrp="1"/>
          </p:cNvSpPr>
          <p:nvPr>
            <p:ph type="body" sz="quarter" idx="12"/>
          </p:nvPr>
        </p:nvSpPr>
        <p:spPr/>
        <p:txBody>
          <a:bodyPr/>
          <a:lstStyle/>
          <a:p>
            <a:r>
              <a:rPr lang="en-US"/>
              <a:t>2:9</a:t>
            </a:r>
          </a:p>
        </p:txBody>
      </p:sp>
      <p:sp>
        <p:nvSpPr>
          <p:cNvPr id="4" name="Title 3"/>
          <p:cNvSpPr>
            <a:spLocks noGrp="1"/>
          </p:cNvSpPr>
          <p:nvPr>
            <p:ph type="title"/>
          </p:nvPr>
        </p:nvSpPr>
        <p:spPr/>
        <p:txBody>
          <a:bodyPr/>
          <a:lstStyle/>
          <a:p>
            <a:r>
              <a:rPr lang="en-US" dirty="0"/>
              <a:t>So I was great and increased more than all who preceded me in Jerusalem</a:t>
            </a:r>
          </a:p>
        </p:txBody>
      </p:sp>
    </p:spTree>
    <p:extLst>
      <p:ext uri="{BB962C8B-B14F-4D97-AF65-F5344CB8AC3E}">
        <p14:creationId xmlns:p14="http://schemas.microsoft.com/office/powerpoint/2010/main" val="3956084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776" r="1575"/>
          <a:stretch/>
        </p:blipFill>
        <p:spPr>
          <a:xfrm>
            <a:off x="571500" y="0"/>
            <a:ext cx="8001000" cy="6858000"/>
          </a:xfrm>
          <a:prstGeom prst="rect">
            <a:avLst/>
          </a:prstGeom>
        </p:spPr>
      </p:pic>
      <p:sp>
        <p:nvSpPr>
          <p:cNvPr id="2" name="Text Placeholder 1"/>
          <p:cNvSpPr>
            <a:spLocks noGrp="1"/>
          </p:cNvSpPr>
          <p:nvPr>
            <p:ph type="body" sz="quarter" idx="10"/>
          </p:nvPr>
        </p:nvSpPr>
        <p:spPr/>
        <p:txBody>
          <a:bodyPr/>
          <a:lstStyle/>
          <a:p>
            <a:r>
              <a:rPr lang="en-US" dirty="0"/>
              <a:t>King Solomon instructs on the building of the temple</a:t>
            </a:r>
          </a:p>
        </p:txBody>
      </p:sp>
      <p:sp>
        <p:nvSpPr>
          <p:cNvPr id="3" name="Text Placeholder 2"/>
          <p:cNvSpPr>
            <a:spLocks noGrp="1"/>
          </p:cNvSpPr>
          <p:nvPr>
            <p:ph type="body" sz="quarter" idx="12"/>
          </p:nvPr>
        </p:nvSpPr>
        <p:spPr/>
        <p:txBody>
          <a:bodyPr/>
          <a:lstStyle/>
          <a:p>
            <a:r>
              <a:rPr lang="en-US"/>
              <a:t>2:11</a:t>
            </a:r>
          </a:p>
        </p:txBody>
      </p:sp>
      <p:sp>
        <p:nvSpPr>
          <p:cNvPr id="4" name="Title 3"/>
          <p:cNvSpPr>
            <a:spLocks noGrp="1"/>
          </p:cNvSpPr>
          <p:nvPr>
            <p:ph type="title"/>
          </p:nvPr>
        </p:nvSpPr>
        <p:spPr/>
        <p:txBody>
          <a:bodyPr/>
          <a:lstStyle/>
          <a:p>
            <a:r>
              <a:rPr lang="en-US" dirty="0"/>
              <a:t>Then I considered all the works of my hands, and all the things I had accomplished</a:t>
            </a:r>
          </a:p>
        </p:txBody>
      </p:sp>
    </p:spTree>
    <p:extLst>
      <p:ext uri="{BB962C8B-B14F-4D97-AF65-F5344CB8AC3E}">
        <p14:creationId xmlns:p14="http://schemas.microsoft.com/office/powerpoint/2010/main" val="12291915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00FF64-A6A9-F5DB-2B2D-9A0557AFA016}"/>
              </a:ext>
            </a:extLst>
          </p:cNvPr>
          <p:cNvPicPr>
            <a:picLocks noChangeAspect="1"/>
          </p:cNvPicPr>
          <p:nvPr/>
        </p:nvPicPr>
        <p:blipFill>
          <a:blip r:embed="rId3">
            <a:extLst>
              <a:ext uri="{28A0092B-C50C-407E-A947-70E740481C1C}">
                <a14:useLocalDpi xmlns:a14="http://schemas.microsoft.com/office/drawing/2010/main" val="0"/>
              </a:ext>
            </a:extLst>
          </a:blip>
          <a:srcRect b="7778"/>
          <a:stretch/>
        </p:blipFill>
        <p:spPr>
          <a:xfrm>
            <a:off x="0" y="350520"/>
            <a:ext cx="9144000" cy="6324600"/>
          </a:xfrm>
          <a:prstGeom prst="rect">
            <a:avLst/>
          </a:prstGeom>
        </p:spPr>
      </p:pic>
      <p:sp>
        <p:nvSpPr>
          <p:cNvPr id="2" name="Text Placeholder 1"/>
          <p:cNvSpPr>
            <a:spLocks noGrp="1"/>
          </p:cNvSpPr>
          <p:nvPr>
            <p:ph type="body" sz="quarter" idx="10"/>
          </p:nvPr>
        </p:nvSpPr>
        <p:spPr/>
        <p:txBody>
          <a:bodyPr/>
          <a:lstStyle/>
          <a:p>
            <a:r>
              <a:rPr lang="en-US" dirty="0"/>
              <a:t>Dust devil near Jabal Sayid, Saudi Arabia</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And behold, it was all vanity and striving after wind, with no profit under the sun</a:t>
            </a:r>
          </a:p>
        </p:txBody>
      </p:sp>
    </p:spTree>
    <p:extLst>
      <p:ext uri="{BB962C8B-B14F-4D97-AF65-F5344CB8AC3E}">
        <p14:creationId xmlns:p14="http://schemas.microsoft.com/office/powerpoint/2010/main" val="14762036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8023F-3CC9-B955-B153-B683263E8599}"/>
              </a:ext>
            </a:extLst>
          </p:cNvPr>
          <p:cNvPicPr>
            <a:picLocks noChangeAspect="1"/>
          </p:cNvPicPr>
          <p:nvPr/>
        </p:nvPicPr>
        <p:blipFill rotWithShape="1">
          <a:blip r:embed="rId3">
            <a:extLst>
              <a:ext uri="{28A0092B-C50C-407E-A947-70E740481C1C}">
                <a14:useLocalDpi xmlns:a14="http://schemas.microsoft.com/office/drawing/2010/main" val="0"/>
              </a:ext>
            </a:extLst>
          </a:blip>
          <a:srcRect b="4445"/>
          <a:stretch/>
        </p:blipFill>
        <p:spPr>
          <a:xfrm>
            <a:off x="0" y="152400"/>
            <a:ext cx="9144000" cy="6553200"/>
          </a:xfrm>
          <a:prstGeom prst="rect">
            <a:avLst/>
          </a:prstGeom>
        </p:spPr>
      </p:pic>
      <p:sp>
        <p:nvSpPr>
          <p:cNvPr id="2" name="Text Placeholder 1">
            <a:extLst>
              <a:ext uri="{FF2B5EF4-FFF2-40B4-BE49-F238E27FC236}">
                <a16:creationId xmlns:a16="http://schemas.microsoft.com/office/drawing/2014/main" id="{83AA9CCD-0C27-4A57-B892-2A71DC70D167}"/>
              </a:ext>
            </a:extLst>
          </p:cNvPr>
          <p:cNvSpPr>
            <a:spLocks noGrp="1"/>
          </p:cNvSpPr>
          <p:nvPr>
            <p:ph type="body" sz="quarter" idx="10"/>
          </p:nvPr>
        </p:nvSpPr>
        <p:spPr/>
        <p:txBody>
          <a:bodyPr/>
          <a:lstStyle/>
          <a:p>
            <a:r>
              <a:rPr lang="en-US" dirty="0"/>
              <a:t>Fresco of a man thinking, from the Farm of </a:t>
            </a:r>
            <a:r>
              <a:rPr lang="en-US" dirty="0" err="1"/>
              <a:t>Irace</a:t>
            </a:r>
            <a:r>
              <a:rPr lang="en-US" dirty="0"/>
              <a:t> in Pompeii, 1st century AD</a:t>
            </a:r>
          </a:p>
        </p:txBody>
      </p:sp>
      <p:sp>
        <p:nvSpPr>
          <p:cNvPr id="3" name="Text Placeholder 2">
            <a:extLst>
              <a:ext uri="{FF2B5EF4-FFF2-40B4-BE49-F238E27FC236}">
                <a16:creationId xmlns:a16="http://schemas.microsoft.com/office/drawing/2014/main" id="{1DC06A9C-44C5-48D4-8511-84E456DADB39}"/>
              </a:ext>
            </a:extLst>
          </p:cNvPr>
          <p:cNvSpPr>
            <a:spLocks noGrp="1"/>
          </p:cNvSpPr>
          <p:nvPr>
            <p:ph type="body" sz="quarter" idx="12"/>
          </p:nvPr>
        </p:nvSpPr>
        <p:spPr/>
        <p:txBody>
          <a:bodyPr/>
          <a:lstStyle/>
          <a:p>
            <a:r>
              <a:rPr lang="en-US" dirty="0"/>
              <a:t>2:12</a:t>
            </a:r>
          </a:p>
        </p:txBody>
      </p:sp>
      <p:sp>
        <p:nvSpPr>
          <p:cNvPr id="4" name="Title 3">
            <a:extLst>
              <a:ext uri="{FF2B5EF4-FFF2-40B4-BE49-F238E27FC236}">
                <a16:creationId xmlns:a16="http://schemas.microsoft.com/office/drawing/2014/main" id="{94B8E29C-58AE-4399-BCF1-610C0742E8C2}"/>
              </a:ext>
            </a:extLst>
          </p:cNvPr>
          <p:cNvSpPr>
            <a:spLocks noGrp="1"/>
          </p:cNvSpPr>
          <p:nvPr>
            <p:ph type="title"/>
          </p:nvPr>
        </p:nvSpPr>
        <p:spPr/>
        <p:txBody>
          <a:bodyPr/>
          <a:lstStyle/>
          <a:p>
            <a:r>
              <a:rPr lang="en-US" dirty="0"/>
              <a:t>So I turned to consider wisdom, madness, and folly</a:t>
            </a:r>
          </a:p>
        </p:txBody>
      </p:sp>
    </p:spTree>
    <p:extLst>
      <p:ext uri="{BB962C8B-B14F-4D97-AF65-F5344CB8AC3E}">
        <p14:creationId xmlns:p14="http://schemas.microsoft.com/office/powerpoint/2010/main" val="1722581547"/>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1204</TotalTime>
  <Words>13505</Words>
  <Application>Microsoft Office PowerPoint</Application>
  <PresentationFormat>On-screen Show (4:3)</PresentationFormat>
  <Paragraphs>1122</Paragraphs>
  <Slides>142</Slides>
  <Notes>142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142</vt:i4>
      </vt:variant>
    </vt:vector>
  </HeadingPairs>
  <TitlesOfParts>
    <vt:vector size="148" baseType="lpstr">
      <vt:lpstr>Arial</vt:lpstr>
      <vt:lpstr>Calibri</vt:lpstr>
      <vt:lpstr>SBL BibLit</vt:lpstr>
      <vt:lpstr>SBL Hebrew</vt:lpstr>
      <vt:lpstr>Times New Roman</vt:lpstr>
      <vt:lpstr>PhotoCompanion</vt:lpstr>
      <vt:lpstr>Ecclesiastes 2</vt:lpstr>
      <vt:lpstr>Ecclesiastes 2</vt:lpstr>
      <vt:lpstr>I said to myself, “Come, I will test you with pleasure, so enjoy yourself!”</vt:lpstr>
      <vt:lpstr>I said to myself, “Come, I will test you with pleasure, so enjoy yourself!”</vt:lpstr>
      <vt:lpstr>I said of laughter, “It is madness,” and of pleasure, “What use is it?”</vt:lpstr>
      <vt:lpstr>I said of laughter, “It is madness,” and of pleasure, “What use is it?”</vt:lpstr>
      <vt:lpstr>I said of laughter, “It is madness,” and of pleasure, “What use is it?”</vt:lpstr>
      <vt:lpstr>I explored with my mind how to cheer my body with wine while being wise</vt:lpstr>
      <vt:lpstr>I explored with my mind how to cheer my body with wine while being wise</vt:lpstr>
      <vt:lpstr>I explored with my mind how to cheer my body with wine while being wise</vt:lpstr>
      <vt:lpstr>I explored with my mind how to cheer my body with wine while being wise</vt:lpstr>
      <vt:lpstr>I explored with my mind how to cheer my body with wine while being wise</vt:lpstr>
      <vt:lpstr>I explored with my mind how to cheer my body with wine while being wise</vt:lpstr>
      <vt:lpstr>I explored with my mind how to cheer my body with wine while being wise</vt:lpstr>
      <vt:lpstr>I explored with my mind how to cheer my body with wine while being wise</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undertook great projects, building houses and planting vineyards</vt:lpstr>
      <vt:lpstr>I made gardens and parks</vt:lpstr>
      <vt:lpstr>I made gardens and parks</vt:lpstr>
      <vt:lpstr>I made gardens and parks</vt:lpstr>
      <vt:lpstr>I made gardens and parks</vt:lpstr>
      <vt:lpstr>I made gardens and parks</vt:lpstr>
      <vt:lpstr>I made gardens and parks</vt:lpstr>
      <vt:lpstr>And I planted all kinds of fruit trees in them</vt:lpstr>
      <vt:lpstr>And I planted all kinds of fruit trees in them</vt:lpstr>
      <vt:lpstr>And I planted all kinds of fruit trees in them</vt:lpstr>
      <vt:lpstr>And I planted all kinds of fruit trees in them</vt:lpstr>
      <vt:lpstr>And I planted all kinds of fruit trees in them</vt:lpstr>
      <vt:lpstr>And I planted all kinds of fruit trees in them</vt:lpstr>
      <vt:lpstr>I made myself pools to water the forest where the trees grew</vt:lpstr>
      <vt:lpstr>I made myself pools to water the forest where the trees grew</vt:lpstr>
      <vt:lpstr>I made myself pools to water the forest where the trees grew</vt:lpstr>
      <vt:lpstr>I made myself pools to water the forest where the trees grew</vt:lpstr>
      <vt:lpstr>I made myself pools to water the forest where the trees grew</vt:lpstr>
      <vt:lpstr>I made myself pools to water the forest where the trees grew</vt:lpstr>
      <vt:lpstr>I bought male servants and female servants and had servants that were born in my house</vt:lpstr>
      <vt:lpstr>I bought male servants and female servants and had servants that were born in my house</vt:lpstr>
      <vt:lpstr>I bought male servants and female servants and had servants that were born in my house</vt:lpstr>
      <vt:lpstr>I bought male servants and female servants and had servants that were born in my house</vt:lpstr>
      <vt:lpstr>I bought male servants and female servants and had servants that were born in my house</vt:lpstr>
      <vt:lpstr>I also possessed herds and flocks, more than all there were before me in Jerusalem</vt:lpstr>
      <vt:lpstr>I also possessed herds and flocks, more than all there were before me in Jerusalem</vt:lpstr>
      <vt:lpstr>I also possessed herds and flocks, more than all there were before me in Jerusalem</vt:lpstr>
      <vt:lpstr>I also possessed herds and flocks, more than all there were before me in Jerusalem</vt:lpstr>
      <vt:lpstr>I also possessed herds and flocks, more than all there were before me in Jerusalem</vt:lpstr>
      <vt:lpstr>I gathered for myself silver and gold</vt:lpstr>
      <vt:lpstr>I gathered for myself silver and gold</vt:lpstr>
      <vt:lpstr>I gathered for myself silver and gold</vt:lpstr>
      <vt:lpstr>I gathered for myself silver and gold</vt:lpstr>
      <vt:lpstr>I gathered for myself silver and gold</vt:lpstr>
      <vt:lpstr>I gathered for myself silver and gold</vt:lpstr>
      <vt:lpstr>I gathered for myself silver and gold</vt:lpstr>
      <vt:lpstr>And the treasures of kings and of provinces</vt:lpstr>
      <vt:lpstr>And the treasures of kings and of provinces</vt:lpstr>
      <vt:lpstr>And the treasures of kings and of provinces</vt:lpstr>
      <vt:lpstr>And the treasures of kings and of provinces</vt:lpstr>
      <vt:lpstr>I acquired male and female singers for myself</vt:lpstr>
      <vt:lpstr>I acquired male and female singers for myself</vt:lpstr>
      <vt:lpstr>I acquired male and female singers for myself</vt:lpstr>
      <vt:lpstr>And I acquired many concubines—the pleasures of men</vt:lpstr>
      <vt:lpstr>And I acquired many concubines—the pleasures of men</vt:lpstr>
      <vt:lpstr>And I acquired many concubines—the pleasures of men</vt:lpstr>
      <vt:lpstr>And I acquired many concubines—the pleasures of men</vt:lpstr>
      <vt:lpstr>And I acquired many concubines—the pleasures of men</vt:lpstr>
      <vt:lpstr>And I acquired many concubines—the pleasures of men</vt:lpstr>
      <vt:lpstr>So I was great and increased more than all who preceded me in Jerusalem</vt:lpstr>
      <vt:lpstr>Then I considered all the works of my hands, and all the things I had accomplished</vt:lpstr>
      <vt:lpstr>And behold, it was all vanity and striving after wind, with no profit under the sun</vt:lpstr>
      <vt:lpstr>So I turned to consider wisdom, madness, and folly</vt:lpstr>
      <vt:lpstr>So I turned to consider wisdom, madness, and folly</vt:lpstr>
      <vt:lpstr>I saw that wisdom excels folly just as light excels darkness</vt:lpstr>
      <vt:lpstr>I saw that wisdom excels folly just as light excels darkness</vt:lpstr>
      <vt:lpstr>I saw that wisdom excels folly just as light excels darkness</vt:lpstr>
      <vt:lpstr>I saw that wisdom excels folly just as light excels darkness</vt:lpstr>
      <vt:lpstr>The wise man’s eyes are in his head</vt:lpstr>
      <vt:lpstr>The wise man’s eyes are in his head</vt:lpstr>
      <vt:lpstr>But the fool walks in darkness</vt:lpstr>
      <vt:lpstr>But the same fate happens to both of them</vt:lpstr>
      <vt:lpstr>For the wise man, just as for the fool, there is no remembrance of him forever</vt:lpstr>
      <vt:lpstr>So I hated life, because the work that is done under the sun was grievous to me</vt:lpstr>
      <vt:lpstr>Everything was futility and striving after wind</vt:lpstr>
      <vt:lpstr>I hated all my work . . . seeing that I must leave it to the man that shall be after me</vt:lpstr>
      <vt:lpstr>And who knows whether he will be a wise man or a fool? </vt:lpstr>
      <vt:lpstr>For what does a man gain from all his labor and striving under the sun?</vt:lpstr>
      <vt:lpstr>For what does a man gain from all his labor and striving under the sun?</vt:lpstr>
      <vt:lpstr>For what does a man gain from all his labor and striving under the sun?</vt:lpstr>
      <vt:lpstr>For what does a man gain from all his labor and striving under the sun?</vt:lpstr>
      <vt:lpstr>For what does a man gain from all his labor and striving under the sun?</vt:lpstr>
      <vt:lpstr>For what does a man gain from all his labor and striving under the sun?</vt:lpstr>
      <vt:lpstr>For what does a man gain from all his labor and striving under the sun?</vt:lpstr>
      <vt:lpstr>Every day his work is laborious and distressing; even at night his mind does not rest</vt:lpstr>
      <vt:lpstr>There is nothing better for a man than to eat, drink, and find enjoyment in his work</vt:lpstr>
      <vt:lpstr>There is nothing better for a man than to eat, drink, and find enjoyment in his work</vt:lpstr>
      <vt:lpstr>There is nothing better for a man than to eat, drink, and find enjoyment in his work</vt:lpstr>
      <vt:lpstr>This also I saw was from the hand of God</vt:lpstr>
      <vt:lpstr>This also I saw was from the hand of God</vt:lpstr>
      <vt:lpstr>For who can eat, or who can enjoy life apart from Him?</vt:lpstr>
      <vt:lpstr>For who can eat, or who can enjoy life apart from Him?</vt:lpstr>
      <vt:lpstr>For who can eat, or who can enjoy life apart from Him?</vt:lpstr>
      <vt:lpstr>For who can eat, or who can enjoy life apart from Him?</vt:lpstr>
      <vt:lpstr>To one who is good in His sight He has given wisdom, knowledge, and joy</vt:lpstr>
      <vt:lpstr>To one who is good in His sight He has given wisdom, knowledge, and joy</vt:lpstr>
      <vt:lpstr>He has given the sinner the task of gathering and collecting, to give to the one who is good</vt:lpstr>
      <vt:lpstr>He has given the sinner the task of gathering and collecting, to give to the one who is good</vt:lpstr>
      <vt:lpstr>He has given the sinner the task of gathering and collecting, to give to the one who is good</vt:lpstr>
      <vt:lpstr>He has given the sinner the task of gathering and collecting, to give to the one who is good</vt:lpstr>
      <vt:lpstr>He has given the sinner the task of gathering and collecting, to give to the one who is good</vt:lpstr>
      <vt:lpstr>He has given the sinner the task of gathering and collecting, to give to the one who is good</vt:lpstr>
      <vt:lpstr>He has given the sinner the task of gathering and collecting, to give to the one who is good</vt:lpstr>
      <vt:lpstr>He has given the sinner the task of gathering and collecting, to give to the one who is good</vt:lpstr>
      <vt:lpstr>This also is vanity and striving after wind</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Ecclesiastes 2, Photo Companion to the Bible</dc:title>
  <dc:subject>Photo Companion to the Bible</dc:subject>
  <dc:creator>BiblePlaces.com</dc:creator>
  <cp:lastModifiedBy>Todd Bolen</cp:lastModifiedBy>
  <cp:revision>21</cp:revision>
  <dcterms:created xsi:type="dcterms:W3CDTF">2020-06-03T23:29:41Z</dcterms:created>
  <dcterms:modified xsi:type="dcterms:W3CDTF">2025-04-22T01:50:29Z</dcterms:modified>
</cp:coreProperties>
</file>