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tags/tag1.xml" ContentType="application/vnd.openxmlformats-officedocument.presentationml.tags+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2.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2"/>
  </p:notesMasterIdLst>
  <p:sldIdLst>
    <p:sldId id="548" r:id="rId2"/>
    <p:sldId id="549" r:id="rId3"/>
    <p:sldId id="297" r:id="rId4"/>
    <p:sldId id="480" r:id="rId5"/>
    <p:sldId id="479" r:id="rId6"/>
    <p:sldId id="468" r:id="rId7"/>
    <p:sldId id="296" r:id="rId8"/>
    <p:sldId id="445" r:id="rId9"/>
    <p:sldId id="446" r:id="rId10"/>
    <p:sldId id="294" r:id="rId11"/>
    <p:sldId id="295" r:id="rId12"/>
    <p:sldId id="481" r:id="rId13"/>
    <p:sldId id="482" r:id="rId14"/>
    <p:sldId id="447" r:id="rId15"/>
    <p:sldId id="472" r:id="rId16"/>
    <p:sldId id="298" r:id="rId17"/>
    <p:sldId id="299" r:id="rId18"/>
    <p:sldId id="300" r:id="rId19"/>
    <p:sldId id="302" r:id="rId20"/>
    <p:sldId id="303" r:id="rId21"/>
    <p:sldId id="317" r:id="rId22"/>
    <p:sldId id="484" r:id="rId23"/>
    <p:sldId id="483" r:id="rId24"/>
    <p:sldId id="304" r:id="rId25"/>
    <p:sldId id="305" r:id="rId26"/>
    <p:sldId id="306" r:id="rId27"/>
    <p:sldId id="473" r:id="rId28"/>
    <p:sldId id="469" r:id="rId29"/>
    <p:sldId id="486" r:id="rId30"/>
    <p:sldId id="485" r:id="rId31"/>
    <p:sldId id="448" r:id="rId32"/>
    <p:sldId id="309" r:id="rId33"/>
    <p:sldId id="312" r:id="rId34"/>
    <p:sldId id="449" r:id="rId35"/>
    <p:sldId id="314" r:id="rId36"/>
    <p:sldId id="491" r:id="rId37"/>
    <p:sldId id="313" r:id="rId38"/>
    <p:sldId id="489" r:id="rId39"/>
    <p:sldId id="487" r:id="rId40"/>
    <p:sldId id="488" r:id="rId41"/>
    <p:sldId id="316" r:id="rId42"/>
    <p:sldId id="318" r:id="rId43"/>
    <p:sldId id="319" r:id="rId44"/>
    <p:sldId id="331" r:id="rId45"/>
    <p:sldId id="451" r:id="rId46"/>
    <p:sldId id="322" r:id="rId47"/>
    <p:sldId id="490" r:id="rId48"/>
    <p:sldId id="332" r:id="rId49"/>
    <p:sldId id="323" r:id="rId50"/>
    <p:sldId id="324" r:id="rId51"/>
    <p:sldId id="325" r:id="rId52"/>
    <p:sldId id="326" r:id="rId53"/>
    <p:sldId id="334" r:id="rId54"/>
    <p:sldId id="327" r:id="rId55"/>
    <p:sldId id="492" r:id="rId56"/>
    <p:sldId id="493" r:id="rId57"/>
    <p:sldId id="494" r:id="rId58"/>
    <p:sldId id="375" r:id="rId59"/>
    <p:sldId id="376" r:id="rId60"/>
    <p:sldId id="500" r:id="rId61"/>
    <p:sldId id="495" r:id="rId62"/>
    <p:sldId id="364" r:id="rId63"/>
    <p:sldId id="356" r:id="rId64"/>
    <p:sldId id="369" r:id="rId65"/>
    <p:sldId id="365" r:id="rId66"/>
    <p:sldId id="368" r:id="rId67"/>
    <p:sldId id="377" r:id="rId68"/>
    <p:sldId id="371" r:id="rId69"/>
    <p:sldId id="373" r:id="rId70"/>
    <p:sldId id="374" r:id="rId71"/>
    <p:sldId id="501" r:id="rId72"/>
    <p:sldId id="502" r:id="rId73"/>
    <p:sldId id="503" r:id="rId74"/>
    <p:sldId id="504" r:id="rId75"/>
    <p:sldId id="380" r:id="rId76"/>
    <p:sldId id="382" r:id="rId77"/>
    <p:sldId id="383" r:id="rId78"/>
    <p:sldId id="366" r:id="rId79"/>
    <p:sldId id="367" r:id="rId80"/>
    <p:sldId id="455" r:id="rId81"/>
    <p:sldId id="403" r:id="rId82"/>
    <p:sldId id="405" r:id="rId83"/>
    <p:sldId id="406" r:id="rId84"/>
    <p:sldId id="393" r:id="rId85"/>
    <p:sldId id="394" r:id="rId86"/>
    <p:sldId id="390" r:id="rId87"/>
    <p:sldId id="391" r:id="rId88"/>
    <p:sldId id="389" r:id="rId89"/>
    <p:sldId id="392" r:id="rId90"/>
    <p:sldId id="385" r:id="rId91"/>
    <p:sldId id="386" r:id="rId92"/>
    <p:sldId id="387" r:id="rId93"/>
    <p:sldId id="384" r:id="rId94"/>
    <p:sldId id="510" r:id="rId95"/>
    <p:sldId id="388" r:id="rId96"/>
    <p:sldId id="352" r:id="rId97"/>
    <p:sldId id="395" r:id="rId98"/>
    <p:sldId id="396" r:id="rId99"/>
    <p:sldId id="397" r:id="rId100"/>
    <p:sldId id="353" r:id="rId101"/>
    <p:sldId id="511" r:id="rId102"/>
    <p:sldId id="512" r:id="rId103"/>
    <p:sldId id="337" r:id="rId104"/>
    <p:sldId id="398" r:id="rId105"/>
    <p:sldId id="399" r:id="rId106"/>
    <p:sldId id="518" r:id="rId107"/>
    <p:sldId id="338" r:id="rId108"/>
    <p:sldId id="505" r:id="rId109"/>
    <p:sldId id="506" r:id="rId110"/>
    <p:sldId id="354" r:id="rId111"/>
    <p:sldId id="355" r:id="rId112"/>
    <p:sldId id="509" r:id="rId113"/>
    <p:sldId id="342" r:id="rId114"/>
    <p:sldId id="515" r:id="rId115"/>
    <p:sldId id="513" r:id="rId116"/>
    <p:sldId id="344" r:id="rId117"/>
    <p:sldId id="458" r:id="rId118"/>
    <p:sldId id="457" r:id="rId119"/>
    <p:sldId id="516" r:id="rId120"/>
    <p:sldId id="517" r:id="rId121"/>
    <p:sldId id="519" r:id="rId122"/>
    <p:sldId id="507" r:id="rId123"/>
    <p:sldId id="508" r:id="rId124"/>
    <p:sldId id="474" r:id="rId125"/>
    <p:sldId id="475" r:id="rId126"/>
    <p:sldId id="476" r:id="rId127"/>
    <p:sldId id="407" r:id="rId128"/>
    <p:sldId id="408" r:id="rId129"/>
    <p:sldId id="520" r:id="rId130"/>
    <p:sldId id="412" r:id="rId131"/>
    <p:sldId id="413" r:id="rId132"/>
    <p:sldId id="416" r:id="rId133"/>
    <p:sldId id="417" r:id="rId134"/>
    <p:sldId id="521" r:id="rId135"/>
    <p:sldId id="460" r:id="rId136"/>
    <p:sldId id="418" r:id="rId137"/>
    <p:sldId id="419" r:id="rId138"/>
    <p:sldId id="546" r:id="rId139"/>
    <p:sldId id="547" r:id="rId140"/>
    <p:sldId id="420" r:id="rId141"/>
    <p:sldId id="545" r:id="rId142"/>
    <p:sldId id="522" r:id="rId143"/>
    <p:sldId id="523" r:id="rId144"/>
    <p:sldId id="543" r:id="rId145"/>
    <p:sldId id="544" r:id="rId146"/>
    <p:sldId id="526" r:id="rId147"/>
    <p:sldId id="525" r:id="rId148"/>
    <p:sldId id="527" r:id="rId149"/>
    <p:sldId id="424" r:id="rId150"/>
    <p:sldId id="528" r:id="rId151"/>
    <p:sldId id="427" r:id="rId152"/>
    <p:sldId id="428" r:id="rId153"/>
    <p:sldId id="530" r:id="rId154"/>
    <p:sldId id="529" r:id="rId155"/>
    <p:sldId id="429" r:id="rId156"/>
    <p:sldId id="372" r:id="rId157"/>
    <p:sldId id="463" r:id="rId158"/>
    <p:sldId id="464" r:id="rId159"/>
    <p:sldId id="467" r:id="rId160"/>
    <p:sldId id="531" r:id="rId161"/>
    <p:sldId id="532" r:id="rId162"/>
    <p:sldId id="533" r:id="rId163"/>
    <p:sldId id="423" r:id="rId164"/>
    <p:sldId id="536" r:id="rId165"/>
    <p:sldId id="534" r:id="rId166"/>
    <p:sldId id="535" r:id="rId167"/>
    <p:sldId id="538" r:id="rId168"/>
    <p:sldId id="537" r:id="rId169"/>
    <p:sldId id="437" r:id="rId170"/>
    <p:sldId id="539" r:id="rId171"/>
    <p:sldId id="540" r:id="rId172"/>
    <p:sldId id="442" r:id="rId173"/>
    <p:sldId id="440" r:id="rId174"/>
    <p:sldId id="477" r:id="rId175"/>
    <p:sldId id="478" r:id="rId176"/>
    <p:sldId id="443" r:id="rId177"/>
    <p:sldId id="444" r:id="rId178"/>
    <p:sldId id="542" r:id="rId179"/>
    <p:sldId id="541" r:id="rId180"/>
    <p:sldId id="660" r:id="rId1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FF00"/>
    <a:srgbClr val="010000"/>
    <a:srgbClr val="DFE000"/>
    <a:srgbClr val="FBAF71"/>
    <a:srgbClr val="FEFFFF"/>
    <a:srgbClr val="BEBFBF"/>
    <a:srgbClr val="FFFFFF"/>
    <a:srgbClr val="000000"/>
    <a:srgbClr val="CC00CC"/>
    <a:srgbClr val="0808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399" autoAdjust="0"/>
    <p:restoredTop sz="72242" autoAdjust="0"/>
  </p:normalViewPr>
  <p:slideViewPr>
    <p:cSldViewPr snapToGrid="0" snapToObjects="1">
      <p:cViewPr varScale="1">
        <p:scale>
          <a:sx n="77" d="100"/>
          <a:sy n="77" d="100"/>
        </p:scale>
        <p:origin x="2592"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2112" y="-132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notesMaster" Target="notesMasters/notesMaster1.xml"/><Relationship Id="rId187"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dd Bolen" userId="a511567d1bf03c50" providerId="LiveId" clId="{06524012-2148-47E1-A232-9C22AC4A1F27}"/>
    <pc:docChg chg="custSel addSld modSld">
      <pc:chgData name="Todd Bolen" userId="a511567d1bf03c50" providerId="LiveId" clId="{06524012-2148-47E1-A232-9C22AC4A1F27}" dt="2023-09-16T23:39:07.584" v="65" actId="1035"/>
      <pc:docMkLst>
        <pc:docMk/>
      </pc:docMkLst>
      <pc:sldChg chg="modNotesTx">
        <pc:chgData name="Todd Bolen" userId="a511567d1bf03c50" providerId="LiveId" clId="{06524012-2148-47E1-A232-9C22AC4A1F27}" dt="2023-09-16T20:38:16.879" v="16" actId="20577"/>
        <pc:sldMkLst>
          <pc:docMk/>
          <pc:sldMk cId="3403087797" sldId="548"/>
        </pc:sldMkLst>
      </pc:sldChg>
      <pc:sldChg chg="addSp modSp add mod">
        <pc:chgData name="Todd Bolen" userId="a511567d1bf03c50" providerId="LiveId" clId="{06524012-2148-47E1-A232-9C22AC4A1F27}" dt="2023-09-16T20:39:22.987" v="28" actId="20577"/>
        <pc:sldMkLst>
          <pc:docMk/>
          <pc:sldMk cId="2528510018" sldId="549"/>
        </pc:sldMkLst>
        <pc:spChg chg="add mod">
          <ac:chgData name="Todd Bolen" userId="a511567d1bf03c50" providerId="LiveId" clId="{06524012-2148-47E1-A232-9C22AC4A1F27}" dt="2023-09-16T20:39:22.987" v="28" actId="20577"/>
          <ac:spMkLst>
            <pc:docMk/>
            <pc:sldMk cId="2528510018" sldId="549"/>
            <ac:spMk id="2" creationId="{30D79F3F-3131-89BC-BF3A-060912B4BAB6}"/>
          </ac:spMkLst>
        </pc:spChg>
        <pc:spChg chg="add mod">
          <ac:chgData name="Todd Bolen" userId="a511567d1bf03c50" providerId="LiveId" clId="{06524012-2148-47E1-A232-9C22AC4A1F27}" dt="2023-09-16T20:39:12.497" v="18"/>
          <ac:spMkLst>
            <pc:docMk/>
            <pc:sldMk cId="2528510018" sldId="549"/>
            <ac:spMk id="6" creationId="{A24CBFC7-0F65-EDDF-4084-91A772DCEDA4}"/>
          </ac:spMkLst>
        </pc:spChg>
      </pc:sldChg>
      <pc:sldChg chg="addSp delSp modSp add mod modNotesTx">
        <pc:chgData name="Todd Bolen" userId="a511567d1bf03c50" providerId="LiveId" clId="{06524012-2148-47E1-A232-9C22AC4A1F27}" dt="2023-09-16T23:39:07.584" v="65" actId="1035"/>
        <pc:sldMkLst>
          <pc:docMk/>
          <pc:sldMk cId="3177977928" sldId="660"/>
        </pc:sldMkLst>
        <pc:spChg chg="mod">
          <ac:chgData name="Todd Bolen" userId="a511567d1bf03c50" providerId="LiveId" clId="{06524012-2148-47E1-A232-9C22AC4A1F27}" dt="2023-09-16T20:40:36.196" v="34" actId="20577"/>
          <ac:spMkLst>
            <pc:docMk/>
            <pc:sldMk cId="3177977928" sldId="660"/>
            <ac:spMk id="7" creationId="{66CA1FA2-DF22-4C3E-82A3-9B007EF1222B}"/>
          </ac:spMkLst>
        </pc:spChg>
        <pc:picChg chg="add mod ord">
          <ac:chgData name="Todd Bolen" userId="a511567d1bf03c50" providerId="LiveId" clId="{06524012-2148-47E1-A232-9C22AC4A1F27}" dt="2023-09-16T23:39:07.584" v="65" actId="1035"/>
          <ac:picMkLst>
            <pc:docMk/>
            <pc:sldMk cId="3177977928" sldId="660"/>
            <ac:picMk id="3" creationId="{70EB7FB0-0AF0-2F0C-53FA-B788A09D34AB}"/>
          </ac:picMkLst>
        </pc:picChg>
        <pc:picChg chg="del">
          <ac:chgData name="Todd Bolen" userId="a511567d1bf03c50" providerId="LiveId" clId="{06524012-2148-47E1-A232-9C22AC4A1F27}" dt="2023-09-16T23:39:01.318" v="40" actId="478"/>
          <ac:picMkLst>
            <pc:docMk/>
            <pc:sldMk cId="3177977928" sldId="660"/>
            <ac:picMk id="4" creationId="{0A91CC2C-7639-35DF-1DDE-C963A26EBAB3}"/>
          </ac:picMkLst>
        </pc:picChg>
      </pc:sldChg>
    </pc:docChg>
  </pc:docChgLst>
  <pc:docChgLst>
    <pc:chgData name="Todd Bolen" userId="a511567d1bf03c50" providerId="LiveId" clId="{B9492E67-FD77-4EA3-968E-79E527E6550B}"/>
    <pc:docChg chg="addSld delSld modSld">
      <pc:chgData name="Todd Bolen" userId="a511567d1bf03c50" providerId="LiveId" clId="{B9492E67-FD77-4EA3-968E-79E527E6550B}" dt="2023-08-26T16:58:51.116" v="4"/>
      <pc:docMkLst>
        <pc:docMk/>
      </pc:docMkLst>
      <pc:sldChg chg="del">
        <pc:chgData name="Todd Bolen" userId="a511567d1bf03c50" providerId="LiveId" clId="{B9492E67-FD77-4EA3-968E-79E527E6550B}" dt="2023-08-20T23:34:54.153" v="1" actId="2696"/>
        <pc:sldMkLst>
          <pc:docMk/>
          <pc:sldMk cId="4103044077" sldId="289"/>
        </pc:sldMkLst>
      </pc:sldChg>
      <pc:sldChg chg="modSp add mod modNotesTx">
        <pc:chgData name="Todd Bolen" userId="a511567d1bf03c50" providerId="LiveId" clId="{B9492E67-FD77-4EA3-968E-79E527E6550B}" dt="2023-08-26T16:58:51.116" v="4"/>
        <pc:sldMkLst>
          <pc:docMk/>
          <pc:sldMk cId="3403087797" sldId="548"/>
        </pc:sldMkLst>
        <pc:spChg chg="mod">
          <ac:chgData name="Todd Bolen" userId="a511567d1bf03c50" providerId="LiveId" clId="{B9492E67-FD77-4EA3-968E-79E527E6550B}" dt="2023-08-20T23:34:56.293" v="3" actId="6549"/>
          <ac:spMkLst>
            <pc:docMk/>
            <pc:sldMk cId="3403087797" sldId="548"/>
            <ac:spMk id="5" creationId="{00000000-0000-0000-0000-000000000000}"/>
          </ac:spMkLst>
        </pc:spChg>
      </pc:sldChg>
    </pc:docChg>
  </pc:docChgLst>
  <pc:docChgLst>
    <pc:chgData name="Kaelyn Peay" userId="969afaacf5236310" providerId="LiveId" clId="{EB1C6E85-1AE8-F44B-8F1A-4740D037C6B1}"/>
    <pc:docChg chg="modSld">
      <pc:chgData name="Kaelyn Peay" userId="969afaacf5236310" providerId="LiveId" clId="{EB1C6E85-1AE8-F44B-8F1A-4740D037C6B1}" dt="2022-08-24T01:18:17.289" v="20" actId="20577"/>
      <pc:docMkLst>
        <pc:docMk/>
      </pc:docMkLst>
      <pc:sldChg chg="modSp mod">
        <pc:chgData name="Kaelyn Peay" userId="969afaacf5236310" providerId="LiveId" clId="{EB1C6E85-1AE8-F44B-8F1A-4740D037C6B1}" dt="2022-08-24T01:11:34.519" v="1" actId="20577"/>
        <pc:sldMkLst>
          <pc:docMk/>
          <pc:sldMk cId="2046005976" sldId="298"/>
        </pc:sldMkLst>
        <pc:spChg chg="mod">
          <ac:chgData name="Kaelyn Peay" userId="969afaacf5236310" providerId="LiveId" clId="{EB1C6E85-1AE8-F44B-8F1A-4740D037C6B1}" dt="2022-08-24T01:11:34.519" v="1" actId="20577"/>
          <ac:spMkLst>
            <pc:docMk/>
            <pc:sldMk cId="2046005976" sldId="298"/>
            <ac:spMk id="4" creationId="{00000000-0000-0000-0000-000000000000}"/>
          </ac:spMkLst>
        </pc:spChg>
      </pc:sldChg>
      <pc:sldChg chg="modSp">
        <pc:chgData name="Kaelyn Peay" userId="969afaacf5236310" providerId="LiveId" clId="{EB1C6E85-1AE8-F44B-8F1A-4740D037C6B1}" dt="2022-08-24T01:11:43.725" v="2"/>
        <pc:sldMkLst>
          <pc:docMk/>
          <pc:sldMk cId="1311554324" sldId="299"/>
        </pc:sldMkLst>
        <pc:spChg chg="mod">
          <ac:chgData name="Kaelyn Peay" userId="969afaacf5236310" providerId="LiveId" clId="{EB1C6E85-1AE8-F44B-8F1A-4740D037C6B1}" dt="2022-08-24T01:11:43.725" v="2"/>
          <ac:spMkLst>
            <pc:docMk/>
            <pc:sldMk cId="1311554324" sldId="299"/>
            <ac:spMk id="4" creationId="{00000000-0000-0000-0000-000000000000}"/>
          </ac:spMkLst>
        </pc:spChg>
      </pc:sldChg>
      <pc:sldChg chg="modSp">
        <pc:chgData name="Kaelyn Peay" userId="969afaacf5236310" providerId="LiveId" clId="{EB1C6E85-1AE8-F44B-8F1A-4740D037C6B1}" dt="2022-08-24T01:11:47.573" v="3"/>
        <pc:sldMkLst>
          <pc:docMk/>
          <pc:sldMk cId="1226384847" sldId="300"/>
        </pc:sldMkLst>
        <pc:spChg chg="mod">
          <ac:chgData name="Kaelyn Peay" userId="969afaacf5236310" providerId="LiveId" clId="{EB1C6E85-1AE8-F44B-8F1A-4740D037C6B1}" dt="2022-08-24T01:11:47.573" v="3"/>
          <ac:spMkLst>
            <pc:docMk/>
            <pc:sldMk cId="1226384847" sldId="300"/>
            <ac:spMk id="4" creationId="{00000000-0000-0000-0000-000000000000}"/>
          </ac:spMkLst>
        </pc:spChg>
      </pc:sldChg>
      <pc:sldChg chg="modSp">
        <pc:chgData name="Kaelyn Peay" userId="969afaacf5236310" providerId="LiveId" clId="{EB1C6E85-1AE8-F44B-8F1A-4740D037C6B1}" dt="2022-08-24T01:11:51.273" v="4"/>
        <pc:sldMkLst>
          <pc:docMk/>
          <pc:sldMk cId="1690938764" sldId="302"/>
        </pc:sldMkLst>
        <pc:spChg chg="mod">
          <ac:chgData name="Kaelyn Peay" userId="969afaacf5236310" providerId="LiveId" clId="{EB1C6E85-1AE8-F44B-8F1A-4740D037C6B1}" dt="2022-08-24T01:11:51.273" v="4"/>
          <ac:spMkLst>
            <pc:docMk/>
            <pc:sldMk cId="1690938764" sldId="302"/>
            <ac:spMk id="4" creationId="{00000000-0000-0000-0000-000000000000}"/>
          </ac:spMkLst>
        </pc:spChg>
      </pc:sldChg>
      <pc:sldChg chg="modSp mod">
        <pc:chgData name="Kaelyn Peay" userId="969afaacf5236310" providerId="LiveId" clId="{EB1C6E85-1AE8-F44B-8F1A-4740D037C6B1}" dt="2022-08-24T01:12:00.327" v="5" actId="20577"/>
        <pc:sldMkLst>
          <pc:docMk/>
          <pc:sldMk cId="1937243668" sldId="303"/>
        </pc:sldMkLst>
        <pc:spChg chg="mod">
          <ac:chgData name="Kaelyn Peay" userId="969afaacf5236310" providerId="LiveId" clId="{EB1C6E85-1AE8-F44B-8F1A-4740D037C6B1}" dt="2022-08-24T01:12:00.327" v="5" actId="20577"/>
          <ac:spMkLst>
            <pc:docMk/>
            <pc:sldMk cId="1937243668" sldId="303"/>
            <ac:spMk id="4" creationId="{00000000-0000-0000-0000-000000000000}"/>
          </ac:spMkLst>
        </pc:spChg>
      </pc:sldChg>
      <pc:sldChg chg="modSp">
        <pc:chgData name="Kaelyn Peay" userId="969afaacf5236310" providerId="LiveId" clId="{EB1C6E85-1AE8-F44B-8F1A-4740D037C6B1}" dt="2022-08-24T01:12:20.549" v="9"/>
        <pc:sldMkLst>
          <pc:docMk/>
          <pc:sldMk cId="1522527930" sldId="304"/>
        </pc:sldMkLst>
        <pc:spChg chg="mod">
          <ac:chgData name="Kaelyn Peay" userId="969afaacf5236310" providerId="LiveId" clId="{EB1C6E85-1AE8-F44B-8F1A-4740D037C6B1}" dt="2022-08-24T01:12:20.549" v="9"/>
          <ac:spMkLst>
            <pc:docMk/>
            <pc:sldMk cId="1522527930" sldId="304"/>
            <ac:spMk id="4" creationId="{00000000-0000-0000-0000-000000000000}"/>
          </ac:spMkLst>
        </pc:spChg>
      </pc:sldChg>
      <pc:sldChg chg="modSp">
        <pc:chgData name="Kaelyn Peay" userId="969afaacf5236310" providerId="LiveId" clId="{EB1C6E85-1AE8-F44B-8F1A-4740D037C6B1}" dt="2022-08-24T01:12:23.838" v="10"/>
        <pc:sldMkLst>
          <pc:docMk/>
          <pc:sldMk cId="1363345140" sldId="305"/>
        </pc:sldMkLst>
        <pc:spChg chg="mod">
          <ac:chgData name="Kaelyn Peay" userId="969afaacf5236310" providerId="LiveId" clId="{EB1C6E85-1AE8-F44B-8F1A-4740D037C6B1}" dt="2022-08-24T01:12:23.838" v="10"/>
          <ac:spMkLst>
            <pc:docMk/>
            <pc:sldMk cId="1363345140" sldId="305"/>
            <ac:spMk id="4" creationId="{00000000-0000-0000-0000-000000000000}"/>
          </ac:spMkLst>
        </pc:spChg>
      </pc:sldChg>
      <pc:sldChg chg="modSp mod">
        <pc:chgData name="Kaelyn Peay" userId="969afaacf5236310" providerId="LiveId" clId="{EB1C6E85-1AE8-F44B-8F1A-4740D037C6B1}" dt="2022-08-24T01:12:31.832" v="11" actId="20577"/>
        <pc:sldMkLst>
          <pc:docMk/>
          <pc:sldMk cId="802239324" sldId="306"/>
        </pc:sldMkLst>
        <pc:spChg chg="mod">
          <ac:chgData name="Kaelyn Peay" userId="969afaacf5236310" providerId="LiveId" clId="{EB1C6E85-1AE8-F44B-8F1A-4740D037C6B1}" dt="2022-08-24T01:12:31.832" v="11" actId="20577"/>
          <ac:spMkLst>
            <pc:docMk/>
            <pc:sldMk cId="802239324" sldId="306"/>
            <ac:spMk id="4" creationId="{00000000-0000-0000-0000-000000000000}"/>
          </ac:spMkLst>
        </pc:spChg>
      </pc:sldChg>
      <pc:sldChg chg="modSp">
        <pc:chgData name="Kaelyn Peay" userId="969afaacf5236310" providerId="LiveId" clId="{EB1C6E85-1AE8-F44B-8F1A-4740D037C6B1}" dt="2022-08-24T01:13:20.352" v="14"/>
        <pc:sldMkLst>
          <pc:docMk/>
          <pc:sldMk cId="531934117" sldId="309"/>
        </pc:sldMkLst>
        <pc:spChg chg="mod">
          <ac:chgData name="Kaelyn Peay" userId="969afaacf5236310" providerId="LiveId" clId="{EB1C6E85-1AE8-F44B-8F1A-4740D037C6B1}" dt="2022-08-24T01:13:20.352" v="14"/>
          <ac:spMkLst>
            <pc:docMk/>
            <pc:sldMk cId="531934117" sldId="309"/>
            <ac:spMk id="4" creationId="{00000000-0000-0000-0000-000000000000}"/>
          </ac:spMkLst>
        </pc:spChg>
      </pc:sldChg>
      <pc:sldChg chg="modSp">
        <pc:chgData name="Kaelyn Peay" userId="969afaacf5236310" providerId="LiveId" clId="{EB1C6E85-1AE8-F44B-8F1A-4740D037C6B1}" dt="2022-08-24T01:13:23.578" v="15"/>
        <pc:sldMkLst>
          <pc:docMk/>
          <pc:sldMk cId="756821838" sldId="312"/>
        </pc:sldMkLst>
        <pc:spChg chg="mod">
          <ac:chgData name="Kaelyn Peay" userId="969afaacf5236310" providerId="LiveId" clId="{EB1C6E85-1AE8-F44B-8F1A-4740D037C6B1}" dt="2022-08-24T01:13:23.578" v="15"/>
          <ac:spMkLst>
            <pc:docMk/>
            <pc:sldMk cId="756821838" sldId="312"/>
            <ac:spMk id="4" creationId="{00000000-0000-0000-0000-000000000000}"/>
          </ac:spMkLst>
        </pc:spChg>
      </pc:sldChg>
      <pc:sldChg chg="modSp">
        <pc:chgData name="Kaelyn Peay" userId="969afaacf5236310" providerId="LiveId" clId="{EB1C6E85-1AE8-F44B-8F1A-4740D037C6B1}" dt="2022-08-24T01:12:07.553" v="6"/>
        <pc:sldMkLst>
          <pc:docMk/>
          <pc:sldMk cId="1393352629" sldId="317"/>
        </pc:sldMkLst>
        <pc:spChg chg="mod">
          <ac:chgData name="Kaelyn Peay" userId="969afaacf5236310" providerId="LiveId" clId="{EB1C6E85-1AE8-F44B-8F1A-4740D037C6B1}" dt="2022-08-24T01:12:07.553" v="6"/>
          <ac:spMkLst>
            <pc:docMk/>
            <pc:sldMk cId="1393352629" sldId="317"/>
            <ac:spMk id="4" creationId="{00000000-0000-0000-0000-000000000000}"/>
          </ac:spMkLst>
        </pc:spChg>
      </pc:sldChg>
      <pc:sldChg chg="modSp mod">
        <pc:chgData name="Kaelyn Peay" userId="969afaacf5236310" providerId="LiveId" clId="{EB1C6E85-1AE8-F44B-8F1A-4740D037C6B1}" dt="2022-08-24T01:15:07.968" v="19" actId="20577"/>
        <pc:sldMkLst>
          <pc:docMk/>
          <pc:sldMk cId="526049491" sldId="331"/>
        </pc:sldMkLst>
        <pc:spChg chg="mod">
          <ac:chgData name="Kaelyn Peay" userId="969afaacf5236310" providerId="LiveId" clId="{EB1C6E85-1AE8-F44B-8F1A-4740D037C6B1}" dt="2022-08-24T01:15:07.968" v="19" actId="20577"/>
          <ac:spMkLst>
            <pc:docMk/>
            <pc:sldMk cId="526049491" sldId="331"/>
            <ac:spMk id="4" creationId="{00000000-0000-0000-0000-000000000000}"/>
          </ac:spMkLst>
        </pc:spChg>
      </pc:sldChg>
      <pc:sldChg chg="modSp mod">
        <pc:chgData name="Kaelyn Peay" userId="969afaacf5236310" providerId="LiveId" clId="{EB1C6E85-1AE8-F44B-8F1A-4740D037C6B1}" dt="2022-08-24T01:18:17.289" v="20" actId="20577"/>
        <pc:sldMkLst>
          <pc:docMk/>
          <pc:sldMk cId="1814091818" sldId="419"/>
        </pc:sldMkLst>
        <pc:spChg chg="mod">
          <ac:chgData name="Kaelyn Peay" userId="969afaacf5236310" providerId="LiveId" clId="{EB1C6E85-1AE8-F44B-8F1A-4740D037C6B1}" dt="2022-08-24T01:18:17.289" v="20" actId="20577"/>
          <ac:spMkLst>
            <pc:docMk/>
            <pc:sldMk cId="1814091818" sldId="419"/>
            <ac:spMk id="4" creationId="{00000000-0000-0000-0000-000000000000}"/>
          </ac:spMkLst>
        </pc:spChg>
      </pc:sldChg>
      <pc:sldChg chg="modSp mod">
        <pc:chgData name="Kaelyn Peay" userId="969afaacf5236310" providerId="LiveId" clId="{EB1C6E85-1AE8-F44B-8F1A-4740D037C6B1}" dt="2022-08-24T01:11:01.973" v="0" actId="20577"/>
        <pc:sldMkLst>
          <pc:docMk/>
          <pc:sldMk cId="2924945376" sldId="447"/>
        </pc:sldMkLst>
        <pc:spChg chg="mod">
          <ac:chgData name="Kaelyn Peay" userId="969afaacf5236310" providerId="LiveId" clId="{EB1C6E85-1AE8-F44B-8F1A-4740D037C6B1}" dt="2022-08-24T01:11:01.973" v="0" actId="20577"/>
          <ac:spMkLst>
            <pc:docMk/>
            <pc:sldMk cId="2924945376" sldId="447"/>
            <ac:spMk id="4" creationId="{00000000-0000-0000-0000-000000000000}"/>
          </ac:spMkLst>
        </pc:spChg>
      </pc:sldChg>
      <pc:sldChg chg="modSp mod">
        <pc:chgData name="Kaelyn Peay" userId="969afaacf5236310" providerId="LiveId" clId="{EB1C6E85-1AE8-F44B-8F1A-4740D037C6B1}" dt="2022-08-24T01:13:12.309" v="13" actId="20577"/>
        <pc:sldMkLst>
          <pc:docMk/>
          <pc:sldMk cId="1646791020" sldId="448"/>
        </pc:sldMkLst>
        <pc:spChg chg="mod">
          <ac:chgData name="Kaelyn Peay" userId="969afaacf5236310" providerId="LiveId" clId="{EB1C6E85-1AE8-F44B-8F1A-4740D037C6B1}" dt="2022-08-24T01:13:12.309" v="13" actId="20577"/>
          <ac:spMkLst>
            <pc:docMk/>
            <pc:sldMk cId="1646791020" sldId="448"/>
            <ac:spMk id="4" creationId="{00000000-0000-0000-0000-000000000000}"/>
          </ac:spMkLst>
        </pc:spChg>
      </pc:sldChg>
      <pc:sldChg chg="modSp">
        <pc:chgData name="Kaelyn Peay" userId="969afaacf5236310" providerId="LiveId" clId="{EB1C6E85-1AE8-F44B-8F1A-4740D037C6B1}" dt="2022-08-24T01:13:27.887" v="16"/>
        <pc:sldMkLst>
          <pc:docMk/>
          <pc:sldMk cId="1075845263" sldId="449"/>
        </pc:sldMkLst>
        <pc:spChg chg="mod">
          <ac:chgData name="Kaelyn Peay" userId="969afaacf5236310" providerId="LiveId" clId="{EB1C6E85-1AE8-F44B-8F1A-4740D037C6B1}" dt="2022-08-24T01:13:27.887" v="16"/>
          <ac:spMkLst>
            <pc:docMk/>
            <pc:sldMk cId="1075845263" sldId="449"/>
            <ac:spMk id="4" creationId="{00000000-0000-0000-0000-000000000000}"/>
          </ac:spMkLst>
        </pc:spChg>
      </pc:sldChg>
      <pc:sldChg chg="modSp">
        <pc:chgData name="Kaelyn Peay" userId="969afaacf5236310" providerId="LiveId" clId="{EB1C6E85-1AE8-F44B-8F1A-4740D037C6B1}" dt="2022-08-24T01:12:45.164" v="12"/>
        <pc:sldMkLst>
          <pc:docMk/>
          <pc:sldMk cId="1233805520" sldId="473"/>
        </pc:sldMkLst>
        <pc:spChg chg="mod">
          <ac:chgData name="Kaelyn Peay" userId="969afaacf5236310" providerId="LiveId" clId="{EB1C6E85-1AE8-F44B-8F1A-4740D037C6B1}" dt="2022-08-24T01:12:45.164" v="12"/>
          <ac:spMkLst>
            <pc:docMk/>
            <pc:sldMk cId="1233805520" sldId="473"/>
            <ac:spMk id="4" creationId="{00000000-0000-0000-0000-000000000000}"/>
          </ac:spMkLst>
        </pc:spChg>
      </pc:sldChg>
      <pc:sldChg chg="modSp">
        <pc:chgData name="Kaelyn Peay" userId="969afaacf5236310" providerId="LiveId" clId="{EB1C6E85-1AE8-F44B-8F1A-4740D037C6B1}" dt="2022-08-24T01:12:16.900" v="8"/>
        <pc:sldMkLst>
          <pc:docMk/>
          <pc:sldMk cId="3758192623" sldId="483"/>
        </pc:sldMkLst>
        <pc:spChg chg="mod">
          <ac:chgData name="Kaelyn Peay" userId="969afaacf5236310" providerId="LiveId" clId="{EB1C6E85-1AE8-F44B-8F1A-4740D037C6B1}" dt="2022-08-24T01:12:16.900" v="8"/>
          <ac:spMkLst>
            <pc:docMk/>
            <pc:sldMk cId="3758192623" sldId="483"/>
            <ac:spMk id="4" creationId="{DFF410A5-1A3B-405C-BC74-6F305B523CFA}"/>
          </ac:spMkLst>
        </pc:spChg>
      </pc:sldChg>
      <pc:sldChg chg="modSp">
        <pc:chgData name="Kaelyn Peay" userId="969afaacf5236310" providerId="LiveId" clId="{EB1C6E85-1AE8-F44B-8F1A-4740D037C6B1}" dt="2022-08-24T01:12:11.444" v="7"/>
        <pc:sldMkLst>
          <pc:docMk/>
          <pc:sldMk cId="1376512355" sldId="484"/>
        </pc:sldMkLst>
        <pc:spChg chg="mod">
          <ac:chgData name="Kaelyn Peay" userId="969afaacf5236310" providerId="LiveId" clId="{EB1C6E85-1AE8-F44B-8F1A-4740D037C6B1}" dt="2022-08-24T01:12:11.444" v="7"/>
          <ac:spMkLst>
            <pc:docMk/>
            <pc:sldMk cId="1376512355" sldId="484"/>
            <ac:spMk id="4" creationId="{00000000-0000-0000-0000-000000000000}"/>
          </ac:spMkLst>
        </pc:spChg>
      </pc:sldChg>
      <pc:sldChg chg="modSp mod">
        <pc:chgData name="Kaelyn Peay" userId="969afaacf5236310" providerId="LiveId" clId="{EB1C6E85-1AE8-F44B-8F1A-4740D037C6B1}" dt="2022-08-24T01:14:32.391" v="18" actId="20577"/>
        <pc:sldMkLst>
          <pc:docMk/>
          <pc:sldMk cId="1810647150" sldId="487"/>
        </pc:sldMkLst>
        <pc:spChg chg="mod">
          <ac:chgData name="Kaelyn Peay" userId="969afaacf5236310" providerId="LiveId" clId="{EB1C6E85-1AE8-F44B-8F1A-4740D037C6B1}" dt="2022-08-24T01:14:32.391" v="18" actId="20577"/>
          <ac:spMkLst>
            <pc:docMk/>
            <pc:sldMk cId="1810647150" sldId="487"/>
            <ac:spMk id="4" creationId="{00000000-0000-0000-0000-000000000000}"/>
          </ac:spMkLst>
        </pc:spChg>
      </pc:sldChg>
    </pc:docChg>
  </pc:docChgLst>
  <pc:docChgLst>
    <pc:chgData name="Todd Bolen" userId="a511567d1bf03c50" providerId="LiveId" clId="{2C2ED4A2-35EC-492F-87F9-7113B50EF478}"/>
    <pc:docChg chg="custSel modSld">
      <pc:chgData name="Todd Bolen" userId="a511567d1bf03c50" providerId="LiveId" clId="{2C2ED4A2-35EC-492F-87F9-7113B50EF478}" dt="2023-07-02T00:22:49.289" v="9" actId="478"/>
      <pc:docMkLst>
        <pc:docMk/>
      </pc:docMkLst>
      <pc:sldChg chg="modNotesTx">
        <pc:chgData name="Todd Bolen" userId="a511567d1bf03c50" providerId="LiveId" clId="{2C2ED4A2-35EC-492F-87F9-7113B50EF478}" dt="2023-07-02T00:13:19.572" v="0" actId="313"/>
        <pc:sldMkLst>
          <pc:docMk/>
          <pc:sldMk cId="2102162738" sldId="412"/>
        </pc:sldMkLst>
      </pc:sldChg>
      <pc:sldChg chg="delSp mod modNotesTx">
        <pc:chgData name="Todd Bolen" userId="a511567d1bf03c50" providerId="LiveId" clId="{2C2ED4A2-35EC-492F-87F9-7113B50EF478}" dt="2023-07-02T00:22:22.857" v="4" actId="478"/>
        <pc:sldMkLst>
          <pc:docMk/>
          <pc:sldMk cId="1376512355" sldId="484"/>
        </pc:sldMkLst>
        <pc:spChg chg="del">
          <ac:chgData name="Todd Bolen" userId="a511567d1bf03c50" providerId="LiveId" clId="{2C2ED4A2-35EC-492F-87F9-7113B50EF478}" dt="2023-07-02T00:22:22.857" v="4" actId="478"/>
          <ac:spMkLst>
            <pc:docMk/>
            <pc:sldMk cId="1376512355" sldId="484"/>
            <ac:spMk id="5" creationId="{F6DBF2A6-6C08-B359-A9E3-EDF2D800BAFB}"/>
          </ac:spMkLst>
        </pc:spChg>
        <pc:spChg chg="del">
          <ac:chgData name="Todd Bolen" userId="a511567d1bf03c50" providerId="LiveId" clId="{2C2ED4A2-35EC-492F-87F9-7113B50EF478}" dt="2023-07-02T00:22:22.857" v="4" actId="478"/>
          <ac:spMkLst>
            <pc:docMk/>
            <pc:sldMk cId="1376512355" sldId="484"/>
            <ac:spMk id="6" creationId="{B9D716EC-A9E0-ED4B-E99C-BFE368C8FB63}"/>
          </ac:spMkLst>
        </pc:spChg>
        <pc:spChg chg="del">
          <ac:chgData name="Todd Bolen" userId="a511567d1bf03c50" providerId="LiveId" clId="{2C2ED4A2-35EC-492F-87F9-7113B50EF478}" dt="2023-07-02T00:22:22.857" v="4" actId="478"/>
          <ac:spMkLst>
            <pc:docMk/>
            <pc:sldMk cId="1376512355" sldId="484"/>
            <ac:spMk id="7" creationId="{00000000-0000-0000-0000-000000000000}"/>
          </ac:spMkLst>
        </pc:spChg>
      </pc:sldChg>
      <pc:sldChg chg="delSp mod">
        <pc:chgData name="Todd Bolen" userId="a511567d1bf03c50" providerId="LiveId" clId="{2C2ED4A2-35EC-492F-87F9-7113B50EF478}" dt="2023-07-02T00:22:33.072" v="5" actId="478"/>
        <pc:sldMkLst>
          <pc:docMk/>
          <pc:sldMk cId="1610260604" sldId="520"/>
        </pc:sldMkLst>
        <pc:spChg chg="del">
          <ac:chgData name="Todd Bolen" userId="a511567d1bf03c50" providerId="LiveId" clId="{2C2ED4A2-35EC-492F-87F9-7113B50EF478}" dt="2023-07-02T00:22:33.072" v="5" actId="478"/>
          <ac:spMkLst>
            <pc:docMk/>
            <pc:sldMk cId="1610260604" sldId="520"/>
            <ac:spMk id="5" creationId="{F8A58A78-D71C-27D7-F346-D1BC0B82F867}"/>
          </ac:spMkLst>
        </pc:spChg>
        <pc:spChg chg="del">
          <ac:chgData name="Todd Bolen" userId="a511567d1bf03c50" providerId="LiveId" clId="{2C2ED4A2-35EC-492F-87F9-7113B50EF478}" dt="2023-07-02T00:22:33.072" v="5" actId="478"/>
          <ac:spMkLst>
            <pc:docMk/>
            <pc:sldMk cId="1610260604" sldId="520"/>
            <ac:spMk id="6" creationId="{0DFE65E3-F141-0A3D-1CB8-8DDFD029AD6B}"/>
          </ac:spMkLst>
        </pc:spChg>
        <pc:spChg chg="del">
          <ac:chgData name="Todd Bolen" userId="a511567d1bf03c50" providerId="LiveId" clId="{2C2ED4A2-35EC-492F-87F9-7113B50EF478}" dt="2023-07-02T00:22:33.072" v="5" actId="478"/>
          <ac:spMkLst>
            <pc:docMk/>
            <pc:sldMk cId="1610260604" sldId="520"/>
            <ac:spMk id="8" creationId="{00000000-0000-0000-0000-000000000000}"/>
          </ac:spMkLst>
        </pc:spChg>
      </pc:sldChg>
      <pc:sldChg chg="delSp mod modNotesTx">
        <pc:chgData name="Todd Bolen" userId="a511567d1bf03c50" providerId="LiveId" clId="{2C2ED4A2-35EC-492F-87F9-7113B50EF478}" dt="2023-07-02T00:22:49.289" v="9" actId="478"/>
        <pc:sldMkLst>
          <pc:docMk/>
          <pc:sldMk cId="113228997" sldId="537"/>
        </pc:sldMkLst>
        <pc:spChg chg="del">
          <ac:chgData name="Todd Bolen" userId="a511567d1bf03c50" providerId="LiveId" clId="{2C2ED4A2-35EC-492F-87F9-7113B50EF478}" dt="2023-07-02T00:22:49.289" v="9" actId="478"/>
          <ac:spMkLst>
            <pc:docMk/>
            <pc:sldMk cId="113228997" sldId="537"/>
            <ac:spMk id="2" creationId="{6469EA3B-8BD1-3DC3-005C-7494BF9D483B}"/>
          </ac:spMkLst>
        </pc:spChg>
        <pc:spChg chg="del">
          <ac:chgData name="Todd Bolen" userId="a511567d1bf03c50" providerId="LiveId" clId="{2C2ED4A2-35EC-492F-87F9-7113B50EF478}" dt="2023-07-02T00:22:49.289" v="9" actId="478"/>
          <ac:spMkLst>
            <pc:docMk/>
            <pc:sldMk cId="113228997" sldId="537"/>
            <ac:spMk id="6" creationId="{DB3409EC-0E8A-BDDF-4731-EF8A7D55FA96}"/>
          </ac:spMkLst>
        </pc:spChg>
        <pc:spChg chg="del">
          <ac:chgData name="Todd Bolen" userId="a511567d1bf03c50" providerId="LiveId" clId="{2C2ED4A2-35EC-492F-87F9-7113B50EF478}" dt="2023-07-02T00:22:49.289" v="9" actId="478"/>
          <ac:spMkLst>
            <pc:docMk/>
            <pc:sldMk cId="113228997" sldId="537"/>
            <ac:spMk id="8"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ECCC14-810E-455D-A119-B200546DAE01}" type="datetimeFigureOut">
              <a:rPr lang="en-US" smtClean="0"/>
              <a:t>9/16/2023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E4946A3-FD68-4E77-9DEF-1E7536A4AD96}" type="slidenum">
              <a:rPr lang="en-US" smtClean="0"/>
              <a:t>‹#›</a:t>
            </a:fld>
            <a:endParaRPr lang="en-US"/>
          </a:p>
        </p:txBody>
      </p:sp>
    </p:spTree>
    <p:extLst>
      <p:ext uri="{BB962C8B-B14F-4D97-AF65-F5344CB8AC3E}">
        <p14:creationId xmlns:p14="http://schemas.microsoft.com/office/powerpoint/2010/main" val="31379587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3" Type="http://schemas.openxmlformats.org/officeDocument/2006/relationships/hyperlink" Target="https://www.acs.org/content/dam/acsorg/education/resources/highschool/chemmatters/articlesbytopic/atomictheory/chemmatters-feb2006-ossuary.pdf" TargetMode="External"/><Relationship Id="rId2" Type="http://schemas.openxmlformats.org/officeDocument/2006/relationships/slide" Target="../slides/slide138.xml"/><Relationship Id="rId1" Type="http://schemas.openxmlformats.org/officeDocument/2006/relationships/notesMaster" Target="../notesMasters/notesMaster1.xml"/><Relationship Id="rId4" Type="http://schemas.openxmlformats.org/officeDocument/2006/relationships/hyperlink" Target="https://file.scirp.org/pdf/OJG_2014031213484587.pdf" TargetMode="External"/></Relationships>
</file>

<file path=ppt/notesSlides/_rels/notesSlide139.xml.rels><?xml version="1.0" encoding="UTF-8" standalone="yes"?>
<Relationships xmlns="http://schemas.openxmlformats.org/package/2006/relationships"><Relationship Id="rId3" Type="http://schemas.openxmlformats.org/officeDocument/2006/relationships/hyperlink" Target="https://www.acs.org/content/dam/acsorg/education/resources/highschool/chemmatters/articlesbytopic/atomictheory/chemmatters-feb2006-ossuary.pdf" TargetMode="External"/><Relationship Id="rId2" Type="http://schemas.openxmlformats.org/officeDocument/2006/relationships/slide" Target="../slides/slide139.xml"/><Relationship Id="rId1" Type="http://schemas.openxmlformats.org/officeDocument/2006/relationships/notesMaster" Target="../notesMasters/notesMaster1.xml"/><Relationship Id="rId4" Type="http://schemas.openxmlformats.org/officeDocument/2006/relationships/hyperlink" Target="https://file.scirp.org/pdf/OJG_2014031213484587.pdf"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free sample of the Ezra 3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https://www.bibleplaces.com/ezra/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Steven D. Anderson, Chris McKinny, Kai Akagi,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Ezra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a:t>
            </a:fld>
            <a:endParaRPr lang="en-US"/>
          </a:p>
        </p:txBody>
      </p:sp>
    </p:spTree>
    <p:extLst>
      <p:ext uri="{BB962C8B-B14F-4D97-AF65-F5344CB8AC3E}">
        <p14:creationId xmlns:p14="http://schemas.microsoft.com/office/powerpoint/2010/main" val="4010439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eaLnBrk="1" hangingPunct="1"/>
            <a:r>
              <a:rPr lang="en-US" dirty="0"/>
              <a:t>tb010703232</a:t>
            </a:r>
          </a:p>
        </p:txBody>
      </p:sp>
      <p:sp>
        <p:nvSpPr>
          <p:cNvPr id="4" name="Slide Number Placeholder 3"/>
          <p:cNvSpPr>
            <a:spLocks noGrp="1"/>
          </p:cNvSpPr>
          <p:nvPr>
            <p:ph type="sldNum" sz="quarter" idx="10"/>
          </p:nvPr>
        </p:nvSpPr>
        <p:spPr/>
        <p:txBody>
          <a:bodyPr/>
          <a:lstStyle/>
          <a:p>
            <a:fld id="{4E4946A3-FD68-4E77-9DEF-1E7536A4AD96}" type="slidenum">
              <a:rPr lang="en-US" smtClean="0"/>
              <a:t>10</a:t>
            </a:fld>
            <a:endParaRPr lang="en-US"/>
          </a:p>
        </p:txBody>
      </p:sp>
    </p:spTree>
    <p:extLst>
      <p:ext uri="{BB962C8B-B14F-4D97-AF65-F5344CB8AC3E}">
        <p14:creationId xmlns:p14="http://schemas.microsoft.com/office/powerpoint/2010/main" val="126202364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Lebanon and Anti-Lebanon mountain ranges run parallel to each other, in a north-south direction, through the modern country of Lebanon. In ancient times, these mountains were famous for their trees (e.g., Isa 2:13; 10:34). </a:t>
            </a:r>
            <a:r>
              <a:rPr lang="en-US" dirty="0"/>
              <a:t>The cedar</a:t>
            </a:r>
            <a:r>
              <a:rPr lang="en-US" baseline="0" dirty="0"/>
              <a:t> trees were cut down and then brought to the port cities (e.g., Tyre and Sidon) where they were loaded onto ships or crafted into rafts and brought to their destination (e.g., Joppa). For millennia, timber was one of Lebanon/Phoenicia’s most important exports. This American Colony photograph was taken between 1920 and 1933.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mat02827</a:t>
            </a:r>
          </a:p>
        </p:txBody>
      </p:sp>
      <p:sp>
        <p:nvSpPr>
          <p:cNvPr id="4" name="Slide Number Placeholder 3"/>
          <p:cNvSpPr>
            <a:spLocks noGrp="1"/>
          </p:cNvSpPr>
          <p:nvPr>
            <p:ph type="sldNum" sz="quarter" idx="10"/>
          </p:nvPr>
        </p:nvSpPr>
        <p:spPr/>
        <p:txBody>
          <a:bodyPr/>
          <a:lstStyle/>
          <a:p>
            <a:fld id="{4E4946A3-FD68-4E77-9DEF-1E7536A4AD96}" type="slidenum">
              <a:rPr lang="en-US" smtClean="0"/>
              <a:t>100</a:t>
            </a:fld>
            <a:endParaRPr lang="en-US"/>
          </a:p>
        </p:txBody>
      </p:sp>
    </p:spTree>
    <p:extLst>
      <p:ext uri="{BB962C8B-B14F-4D97-AF65-F5344CB8AC3E}">
        <p14:creationId xmlns:p14="http://schemas.microsoft.com/office/powerpoint/2010/main" val="10813268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Lebanon and Anti-Lebanon mountain ranges run parallel to each other, in a north-south direction, through the modern country of Lebanon. In ancient times, these mountains were famous for their trees (e.g., Isa 2:13; 10:34). </a:t>
            </a:r>
            <a:r>
              <a:rPr lang="en-US" dirty="0"/>
              <a:t>The cedar</a:t>
            </a:r>
            <a:r>
              <a:rPr lang="en-US" baseline="0" dirty="0"/>
              <a:t> trees were cut down and then brought to the port cities (e.g., Tyre and Sidon) where they were loaded onto ships or crafted into rafts and brought to their destination (e.g., Joppa). For millennia, timber was one of Lebanon/Phoenicia’s most important exports. This American Colony photograph was taken between 1920 and 1933.</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mat02827</a:t>
            </a:r>
          </a:p>
        </p:txBody>
      </p:sp>
      <p:sp>
        <p:nvSpPr>
          <p:cNvPr id="4" name="Slide Number Placeholder 3"/>
          <p:cNvSpPr>
            <a:spLocks noGrp="1"/>
          </p:cNvSpPr>
          <p:nvPr>
            <p:ph type="sldNum" sz="quarter" idx="10"/>
          </p:nvPr>
        </p:nvSpPr>
        <p:spPr/>
        <p:txBody>
          <a:bodyPr/>
          <a:lstStyle/>
          <a:p>
            <a:fld id="{4E4946A3-FD68-4E77-9DEF-1E7536A4AD96}" type="slidenum">
              <a:rPr lang="en-US" smtClean="0"/>
              <a:t>101</a:t>
            </a:fld>
            <a:endParaRPr lang="en-US"/>
          </a:p>
        </p:txBody>
      </p:sp>
    </p:spTree>
    <p:extLst>
      <p:ext uri="{BB962C8B-B14F-4D97-AF65-F5344CB8AC3E}">
        <p14:creationId xmlns:p14="http://schemas.microsoft.com/office/powerpoint/2010/main" val="231663967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Tyre was originally located on an island almost a mile from the mainland. In the late 4th century BC, Alexander the Great</a:t>
            </a:r>
            <a:r>
              <a:rPr lang="en-US" baseline="0" dirty="0"/>
              <a:t> built a causeway or mole from the mainland to the island city in order to attack it. In the ensuing centuries, the waves deposited increasing amounts of sand on either side of the causeway, creating the peninsula that it is today. </a:t>
            </a:r>
            <a:r>
              <a:rPr lang="en-US" dirty="0"/>
              <a:t>This aerial photo of</a:t>
            </a:r>
            <a:r>
              <a:rPr lang="en-US" baseline="0" dirty="0"/>
              <a:t> Tyre was taken before 1934, before the peninsula was covered with modern buildings. This photo was p</a:t>
            </a:r>
            <a:r>
              <a:rPr lang="en-US" dirty="0"/>
              <a:t>ublished in the French book </a:t>
            </a:r>
            <a:r>
              <a:rPr lang="en-US" i="1" dirty="0"/>
              <a:t>Un Grand Port </a:t>
            </a:r>
            <a:r>
              <a:rPr lang="en-US" i="1" dirty="0" err="1"/>
              <a:t>Disparu</a:t>
            </a:r>
            <a:r>
              <a:rPr lang="en-US" i="1" dirty="0"/>
              <a:t> Tyr</a:t>
            </a:r>
            <a:r>
              <a:rPr lang="en-US" dirty="0"/>
              <a:t> in 1939. This image comes from the French Air Force and is in the public domain, via Wikimedia Commons</a:t>
            </a:r>
            <a:r>
              <a:rPr lang="en-US" baseline="0" dirty="0"/>
              <a:t>: https://commons.wikimedia.org/wiki/File:Tyre-aerial-photo-by-France-Military-1934.jpg.</a:t>
            </a:r>
          </a:p>
          <a:p>
            <a:endParaRPr lang="en-US" baseline="0" dirty="0"/>
          </a:p>
          <a:p>
            <a:r>
              <a:rPr lang="en-US" baseline="0" dirty="0"/>
              <a:t>wiki0912200609149726681934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102</a:t>
            </a:fld>
            <a:endParaRPr lang="en-US"/>
          </a:p>
        </p:txBody>
      </p:sp>
    </p:spTree>
    <p:extLst>
      <p:ext uri="{BB962C8B-B14F-4D97-AF65-F5344CB8AC3E}">
        <p14:creationId xmlns:p14="http://schemas.microsoft.com/office/powerpoint/2010/main" val="15302743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a typeface="+mn-ea"/>
                <a:cs typeface="+mn-cs"/>
              </a:rPr>
              <a:t>Excavations have been carried out at al-Mina site (or City site) on the southern part of the former island, and at al-Bass site where the isthmus joins the mainland. The majority of exposed remains date to the Roman period. Tyre was designated a UNESCO World Heritage Site in 1984.</a:t>
            </a:r>
            <a:r>
              <a:rPr lang="en-US" dirty="0"/>
              <a:t> </a:t>
            </a:r>
            <a:r>
              <a:rPr lang="en-US" sz="1200" kern="1200" dirty="0">
                <a:solidFill>
                  <a:schemeClr val="tx1"/>
                </a:solidFill>
                <a:effectLst/>
                <a:ea typeface="+mn-ea"/>
                <a:cs typeface="+mn-cs"/>
              </a:rPr>
              <a:t>This image comes from Gustaf Dalman, </a:t>
            </a:r>
            <a:r>
              <a:rPr lang="en-US" sz="1200" i="1" kern="1200" dirty="0" err="1">
                <a:solidFill>
                  <a:schemeClr val="tx1"/>
                </a:solidFill>
                <a:effectLst/>
                <a:ea typeface="+mn-ea"/>
                <a:cs typeface="+mn-cs"/>
              </a:rPr>
              <a:t>Hundert</a:t>
            </a:r>
            <a:r>
              <a:rPr lang="en-US" sz="1200" i="1" kern="1200" dirty="0">
                <a:solidFill>
                  <a:schemeClr val="tx1"/>
                </a:solidFill>
                <a:effectLst/>
                <a:ea typeface="+mn-ea"/>
                <a:cs typeface="+mn-cs"/>
              </a:rPr>
              <a:t> deutsche </a:t>
            </a:r>
            <a:r>
              <a:rPr lang="en-US" sz="1200" i="1" kern="1200" dirty="0" err="1">
                <a:solidFill>
                  <a:schemeClr val="tx1"/>
                </a:solidFill>
                <a:effectLst/>
                <a:ea typeface="+mn-ea"/>
                <a:cs typeface="+mn-cs"/>
              </a:rPr>
              <a:t>Fliegerbilder</a:t>
            </a:r>
            <a:r>
              <a:rPr lang="en-US" sz="1200" i="1" kern="1200" dirty="0">
                <a:solidFill>
                  <a:schemeClr val="tx1"/>
                </a:solidFill>
                <a:effectLst/>
                <a:ea typeface="+mn-ea"/>
                <a:cs typeface="+mn-cs"/>
              </a:rPr>
              <a:t> </a:t>
            </a:r>
            <a:r>
              <a:rPr lang="en-US" sz="1200" i="1" kern="1200" dirty="0" err="1">
                <a:solidFill>
                  <a:schemeClr val="tx1"/>
                </a:solidFill>
                <a:effectLst/>
                <a:ea typeface="+mn-ea"/>
                <a:cs typeface="+mn-cs"/>
              </a:rPr>
              <a:t>aus</a:t>
            </a:r>
            <a:r>
              <a:rPr lang="en-US" sz="1200" i="1" kern="1200" dirty="0">
                <a:solidFill>
                  <a:schemeClr val="tx1"/>
                </a:solidFill>
                <a:effectLst/>
                <a:ea typeface="+mn-ea"/>
                <a:cs typeface="+mn-cs"/>
              </a:rPr>
              <a:t> </a:t>
            </a:r>
            <a:r>
              <a:rPr lang="en-US" sz="1200" i="1" kern="1200" dirty="0" err="1">
                <a:solidFill>
                  <a:schemeClr val="tx1"/>
                </a:solidFill>
                <a:effectLst/>
                <a:ea typeface="+mn-ea"/>
                <a:cs typeface="+mn-cs"/>
              </a:rPr>
              <a:t>Palaestina</a:t>
            </a:r>
            <a:r>
              <a:rPr lang="en-US" sz="1200" i="0" kern="1200" dirty="0">
                <a:solidFill>
                  <a:schemeClr val="tx1"/>
                </a:solidFill>
                <a:effectLst/>
                <a:ea typeface="+mn-ea"/>
                <a:cs typeface="+mn-cs"/>
              </a:rPr>
              <a:t> (1925); an English edition is forthcoming from BiblePlaces.com.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dalman059</a:t>
            </a:r>
          </a:p>
        </p:txBody>
      </p:sp>
      <p:sp>
        <p:nvSpPr>
          <p:cNvPr id="4" name="Slide Number Placeholder 3"/>
          <p:cNvSpPr>
            <a:spLocks noGrp="1"/>
          </p:cNvSpPr>
          <p:nvPr>
            <p:ph type="sldNum" sz="quarter" idx="10"/>
          </p:nvPr>
        </p:nvSpPr>
        <p:spPr/>
        <p:txBody>
          <a:bodyPr/>
          <a:lstStyle/>
          <a:p>
            <a:fld id="{4E4946A3-FD68-4E77-9DEF-1E7536A4AD96}" type="slidenum">
              <a:rPr lang="en-US" smtClean="0"/>
              <a:t>103</a:t>
            </a:fld>
            <a:endParaRPr lang="en-US"/>
          </a:p>
        </p:txBody>
      </p:sp>
    </p:spTree>
    <p:extLst>
      <p:ext uri="{BB962C8B-B14F-4D97-AF65-F5344CB8AC3E}">
        <p14:creationId xmlns:p14="http://schemas.microsoft.com/office/powerpoint/2010/main" val="152956013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kern="1200" baseline="0" dirty="0">
                <a:solidFill>
                  <a:schemeClr val="tx1"/>
                </a:solidFill>
                <a:ea typeface="+mn-ea"/>
                <a:cs typeface="+mn-cs"/>
              </a:rPr>
              <a:t>Although most of Tyre is still covered by the modern city, excavations have been conducted in several places. Ernest Renan accompanied the expedition of Napoleon III in 1860. He opened several trenches at Tyre. In 1921, Denyse Le </a:t>
            </a:r>
            <a:r>
              <a:rPr lang="en-US" sz="1200" kern="1200" baseline="0" dirty="0" err="1">
                <a:solidFill>
                  <a:schemeClr val="tx1"/>
                </a:solidFill>
                <a:ea typeface="+mn-ea"/>
                <a:cs typeface="+mn-cs"/>
              </a:rPr>
              <a:t>Lasseur</a:t>
            </a:r>
            <a:r>
              <a:rPr lang="en-US" sz="1200" kern="1200" baseline="0" dirty="0">
                <a:solidFill>
                  <a:schemeClr val="tx1"/>
                </a:solidFill>
                <a:ea typeface="+mn-ea"/>
                <a:cs typeface="+mn-cs"/>
              </a:rPr>
              <a:t> excavated on behalf of the French archaeological mission. Maurice </a:t>
            </a:r>
            <a:r>
              <a:rPr lang="en-US" sz="1200" kern="1200" baseline="0" dirty="0" err="1">
                <a:solidFill>
                  <a:schemeClr val="tx1"/>
                </a:solidFill>
                <a:ea typeface="+mn-ea"/>
                <a:cs typeface="+mn-cs"/>
              </a:rPr>
              <a:t>Chéhab</a:t>
            </a:r>
            <a:r>
              <a:rPr lang="en-US" sz="1200" kern="1200" baseline="0" dirty="0">
                <a:solidFill>
                  <a:schemeClr val="tx1"/>
                </a:solidFill>
                <a:ea typeface="+mn-ea"/>
                <a:cs typeface="+mn-cs"/>
              </a:rPr>
              <a:t>, the Director General of Antiquities of Lebanon, conducted excavations from 1947 to 1978. The al-Mina and al-Bass sites were cleared, and restoration work was carried out. The project was resumed in 1995 at the end of the Lebanese Civil War.</a:t>
            </a:r>
          </a:p>
          <a:p>
            <a:pPr marL="0" indent="0">
              <a:buFont typeface="+mj-lt"/>
              <a:buNone/>
            </a:pPr>
            <a:endParaRPr lang="en-US" sz="1200" kern="1200" baseline="0" dirty="0">
              <a:solidFill>
                <a:schemeClr val="tx1"/>
              </a:solidFill>
              <a:ea typeface="+mn-ea"/>
              <a:cs typeface="+mn-cs"/>
            </a:endParaRPr>
          </a:p>
          <a:p>
            <a:pPr marL="0" indent="0">
              <a:buFont typeface="+mj-lt"/>
              <a:buNone/>
            </a:pPr>
            <a:r>
              <a:rPr lang="en-US" sz="1200" kern="1200" baseline="0" dirty="0">
                <a:solidFill>
                  <a:schemeClr val="tx1"/>
                </a:solidFill>
                <a:ea typeface="+mn-ea"/>
                <a:cs typeface="+mn-cs"/>
              </a:rPr>
              <a:t>In 1973–1974, Patricia </a:t>
            </a:r>
            <a:r>
              <a:rPr lang="en-US" sz="1200" kern="1200" baseline="0" dirty="0" err="1">
                <a:solidFill>
                  <a:schemeClr val="tx1"/>
                </a:solidFill>
                <a:ea typeface="+mn-ea"/>
                <a:cs typeface="+mn-cs"/>
              </a:rPr>
              <a:t>Bikai</a:t>
            </a:r>
            <a:r>
              <a:rPr lang="en-US" sz="1200" kern="1200" baseline="0" dirty="0">
                <a:solidFill>
                  <a:schemeClr val="tx1"/>
                </a:solidFill>
                <a:ea typeface="+mn-ea"/>
                <a:cs typeface="+mn-cs"/>
              </a:rPr>
              <a:t> of the Lebanese Department of Antiquities excavated to bedrock in an area west of al-Mina site. Her excavations provided the only occupational profile for pre-Hellenistic Tyre. In 1997–2008, </a:t>
            </a:r>
            <a:r>
              <a:rPr lang="en-US" sz="1200" kern="1200" baseline="0" dirty="0" err="1">
                <a:solidFill>
                  <a:schemeClr val="tx1"/>
                </a:solidFill>
                <a:ea typeface="+mn-ea"/>
                <a:cs typeface="+mn-cs"/>
              </a:rPr>
              <a:t>María</a:t>
            </a:r>
            <a:r>
              <a:rPr lang="en-US" sz="1200" kern="1200" baseline="0" dirty="0">
                <a:solidFill>
                  <a:schemeClr val="tx1"/>
                </a:solidFill>
                <a:ea typeface="+mn-ea"/>
                <a:cs typeface="+mn-cs"/>
              </a:rPr>
              <a:t> Eugenia </a:t>
            </a:r>
            <a:r>
              <a:rPr lang="en-US" sz="1200" kern="1200" baseline="0" dirty="0" err="1">
                <a:solidFill>
                  <a:schemeClr val="tx1"/>
                </a:solidFill>
                <a:ea typeface="+mn-ea"/>
                <a:cs typeface="+mn-cs"/>
              </a:rPr>
              <a:t>Aubet</a:t>
            </a:r>
            <a:r>
              <a:rPr lang="en-US" sz="1200" kern="1200" baseline="0" dirty="0">
                <a:solidFill>
                  <a:schemeClr val="tx1"/>
                </a:solidFill>
                <a:ea typeface="+mn-ea"/>
                <a:cs typeface="+mn-cs"/>
              </a:rPr>
              <a:t> excavated a Phoenician cemetery next to the al-Bass Roman cemetery. The cemetery dates to the 10th–7th centuries BC.</a:t>
            </a:r>
          </a:p>
          <a:p>
            <a:endParaRPr lang="en-US" dirty="0"/>
          </a:p>
          <a:p>
            <a:r>
              <a:rPr lang="nb-NO" dirty="0"/>
              <a:t>adr090508586</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104</a:t>
            </a:fld>
            <a:endParaRPr lang="en-US"/>
          </a:p>
        </p:txBody>
      </p:sp>
    </p:spTree>
    <p:extLst>
      <p:ext uri="{BB962C8B-B14F-4D97-AF65-F5344CB8AC3E}">
        <p14:creationId xmlns:p14="http://schemas.microsoft.com/office/powerpoint/2010/main" val="181755049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adr090508598</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105</a:t>
            </a:fld>
            <a:endParaRPr lang="en-US"/>
          </a:p>
        </p:txBody>
      </p:sp>
    </p:spTree>
    <p:extLst>
      <p:ext uri="{BB962C8B-B14F-4D97-AF65-F5344CB8AC3E}">
        <p14:creationId xmlns:p14="http://schemas.microsoft.com/office/powerpoint/2010/main" val="134156779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 name “Lebanon” (Heb. </a:t>
            </a:r>
            <a:r>
              <a:rPr lang="he-IL" sz="1200" b="0" i="0" u="none" strike="noStrike" kern="1200" baseline="0" dirty="0">
                <a:solidFill>
                  <a:schemeClr val="tx1"/>
                </a:solidFill>
                <a:latin typeface="+mn-lt"/>
                <a:ea typeface="+mn-ea"/>
                <a:cs typeface="+mn-cs"/>
              </a:rPr>
              <a:t>לְבָנוֹן</a:t>
            </a:r>
            <a:r>
              <a:rPr lang="en-US" baseline="0" dirty="0"/>
              <a:t>) refers here to the mountain range, not to be confused with the modern country of Lebanon. </a:t>
            </a:r>
            <a:r>
              <a:rPr lang="en-US" dirty="0"/>
              <a:t>Cedars of Lebanon grow at high elevations in the mountains.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adr090512229</a:t>
            </a:r>
          </a:p>
        </p:txBody>
      </p:sp>
      <p:sp>
        <p:nvSpPr>
          <p:cNvPr id="4" name="Slide Number Placeholder 3"/>
          <p:cNvSpPr>
            <a:spLocks noGrp="1"/>
          </p:cNvSpPr>
          <p:nvPr>
            <p:ph type="sldNum" sz="quarter" idx="10"/>
          </p:nvPr>
        </p:nvSpPr>
        <p:spPr/>
        <p:txBody>
          <a:bodyPr/>
          <a:lstStyle/>
          <a:p>
            <a:fld id="{4E4946A3-FD68-4E77-9DEF-1E7536A4AD96}" type="slidenum">
              <a:rPr lang="en-US" smtClean="0"/>
              <a:t>106</a:t>
            </a:fld>
            <a:endParaRPr lang="en-US"/>
          </a:p>
        </p:txBody>
      </p:sp>
    </p:spTree>
    <p:extLst>
      <p:ext uri="{BB962C8B-B14F-4D97-AF65-F5344CB8AC3E}">
        <p14:creationId xmlns:p14="http://schemas.microsoft.com/office/powerpoint/2010/main" val="15734175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cedar trees were cut in the mountains of Lebanon, brought down to the ports of Sidon and Tyre, shipped by sea to Joppa, and hauled overland to Jerusalem. The land road from Joppa to Jerusalem was about 35 miles (56 km), the route by sea was roughly 100 miles (161 km), and the distance from the place of cutting to the Phoenician ports might have averaged around 30 miles (48 km). Although this was a significant distance, it should be remembered that similar cedars were also exported to Egypt and Mesopotamia, much longer distances. </a:t>
            </a:r>
            <a:r>
              <a:rPr lang="en-US" sz="1200" kern="1200" dirty="0">
                <a:solidFill>
                  <a:schemeClr val="tx1"/>
                </a:solidFill>
                <a:effectLst/>
                <a:latin typeface="+mn-lt"/>
                <a:ea typeface="+mn-ea"/>
                <a:cs typeface="+mn-cs"/>
              </a:rPr>
              <a:t>This image was taken by Jacques </a:t>
            </a:r>
            <a:r>
              <a:rPr lang="en-US" sz="1200" kern="1200" dirty="0" err="1">
                <a:solidFill>
                  <a:schemeClr val="tx1"/>
                </a:solidFill>
                <a:effectLst/>
                <a:latin typeface="+mn-lt"/>
                <a:ea typeface="+mn-ea"/>
                <a:cs typeface="+mn-cs"/>
              </a:rPr>
              <a:t>Descloitres</a:t>
            </a:r>
            <a:r>
              <a:rPr lang="en-US" sz="1200" kern="1200" dirty="0">
                <a:solidFill>
                  <a:schemeClr val="tx1"/>
                </a:solidFill>
                <a:effectLst/>
                <a:latin typeface="+mn-lt"/>
                <a:ea typeface="+mn-ea"/>
                <a:cs typeface="+mn-cs"/>
              </a:rPr>
              <a:t> and is public domain, via NASA, </a:t>
            </a:r>
            <a:r>
              <a:rPr lang="en-US" sz="1200" u="none" kern="1200" dirty="0">
                <a:solidFill>
                  <a:schemeClr val="tx1"/>
                </a:solidFill>
                <a:effectLst/>
                <a:latin typeface="+mn-lt"/>
                <a:ea typeface="+mn-ea"/>
                <a:cs typeface="+mn-cs"/>
              </a:rPr>
              <a:t>https://visibleearth.nasa.gov/view.php?id=65114</a:t>
            </a:r>
            <a:r>
              <a:rPr lang="en-US" sz="1200" kern="1200" dirty="0">
                <a:solidFill>
                  <a:schemeClr val="tx1"/>
                </a:solidFill>
                <a:effectLst/>
                <a:latin typeface="+mn-lt"/>
                <a:ea typeface="+mn-ea"/>
                <a:cs typeface="+mn-cs"/>
              </a:rPr>
              <a:t>. An editable</a:t>
            </a:r>
            <a:r>
              <a:rPr lang="en-US" sz="1200" kern="1200" baseline="0" dirty="0">
                <a:solidFill>
                  <a:schemeClr val="tx1"/>
                </a:solidFill>
                <a:effectLst/>
                <a:latin typeface="+mn-lt"/>
                <a:ea typeface="+mn-ea"/>
                <a:cs typeface="+mn-cs"/>
              </a:rPr>
              <a:t> version is included behind the graphic.</a:t>
            </a:r>
            <a:endParaRPr lang="en-US" baseline="0" dirty="0"/>
          </a:p>
          <a:p>
            <a:endParaRPr lang="en-US" baseline="0" dirty="0"/>
          </a:p>
          <a:p>
            <a:r>
              <a:rPr lang="en-US" baseline="0" dirty="0"/>
              <a:t>nasa65114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107</a:t>
            </a:fld>
            <a:endParaRPr lang="en-US"/>
          </a:p>
        </p:txBody>
      </p:sp>
    </p:spTree>
    <p:extLst>
      <p:ext uri="{BB962C8B-B14F-4D97-AF65-F5344CB8AC3E}">
        <p14:creationId xmlns:p14="http://schemas.microsoft.com/office/powerpoint/2010/main" val="18432388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Egyptians imported most of their timber since Egypt’s hot, dry climate is not conducive to growing trees that can be used for construction. </a:t>
            </a:r>
            <a:r>
              <a:rPr lang="en-US" sz="1200" kern="1200" baseline="0" dirty="0">
                <a:solidFill>
                  <a:schemeClr val="tx1"/>
                </a:solidFill>
                <a:ea typeface="+mn-ea"/>
                <a:cs typeface="+mn-cs"/>
              </a:rPr>
              <a:t>The Palermo Stone indicates cedar was imported to Egypt as early as the 4th-dynasty king </a:t>
            </a:r>
            <a:r>
              <a:rPr lang="en-US" sz="1200" kern="1200" baseline="0" dirty="0" err="1">
                <a:solidFill>
                  <a:schemeClr val="tx1"/>
                </a:solidFill>
                <a:ea typeface="+mn-ea"/>
                <a:cs typeface="+mn-cs"/>
              </a:rPr>
              <a:t>Sneferu</a:t>
            </a:r>
            <a:r>
              <a:rPr lang="en-US" sz="1200" kern="1200" baseline="0" dirty="0">
                <a:solidFill>
                  <a:schemeClr val="tx1"/>
                </a:solidFill>
                <a:ea typeface="+mn-ea"/>
                <a:cs typeface="+mn-cs"/>
              </a:rPr>
              <a:t>, circa 2613–2589 BC. One of its primary uses was for boat construction. The Egyptian Tale of Wen-Amun, from about the 11th century BC, recounts the travels of an Egyptian official to Byblos to negotiate for cedar wood. </a:t>
            </a:r>
            <a:r>
              <a:rPr lang="en-US" baseline="0" dirty="0"/>
              <a:t>This relief depicts men cutting cedars in the mountains of Lebanon for the Egyptian king </a:t>
            </a:r>
            <a:r>
              <a:rPr lang="en-US" baseline="0" dirty="0" err="1"/>
              <a:t>Seti</a:t>
            </a:r>
            <a:r>
              <a:rPr lang="en-US" baseline="0" dirty="0"/>
              <a:t> I. </a:t>
            </a:r>
            <a:r>
              <a:rPr lang="en-US" dirty="0"/>
              <a:t>This relief was photographed at the Great Hypostyle Hall at Karnak.</a:t>
            </a:r>
          </a:p>
          <a:p>
            <a:pPr>
              <a:defRPr/>
            </a:pPr>
            <a:endParaRPr lang="en-US" dirty="0"/>
          </a:p>
          <a:p>
            <a:pPr>
              <a:defRPr/>
            </a:pPr>
            <a:r>
              <a:rPr lang="en-US" dirty="0"/>
              <a:t>adr1603122167</a:t>
            </a:r>
            <a:endParaRPr lang="en-US" dirty="0">
              <a:solidFill>
                <a:srgbClr val="000000"/>
              </a:solidFill>
              <a:latin typeface="Calibri"/>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108</a:t>
            </a:fld>
            <a:endParaRPr lang="en-US"/>
          </a:p>
        </p:txBody>
      </p:sp>
    </p:spTree>
    <p:extLst>
      <p:ext uri="{BB962C8B-B14F-4D97-AF65-F5344CB8AC3E}">
        <p14:creationId xmlns:p14="http://schemas.microsoft.com/office/powerpoint/2010/main" val="140064654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109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kern="1200" baseline="0" dirty="0">
                <a:solidFill>
                  <a:schemeClr val="tx1"/>
                </a:solidFill>
                <a:ea typeface="+mn-ea"/>
                <a:cs typeface="+mn-cs"/>
              </a:rPr>
              <a:t>Cedar and similar woods were also imported into Mesopotamia. One of the earliest references to cedar in Mesopotamia comes from the reign of Sargon of Akkad, circa 2334–2279 BC.</a:t>
            </a:r>
            <a:r>
              <a:rPr lang="en-US" dirty="0"/>
              <a:t> This bronze band was once part of the city gate at ancient Balawat. It depicts men cutting down trees with axes (numerous features in this depiction are not to scale). This</a:t>
            </a:r>
            <a:r>
              <a:rPr lang="en-US" baseline="0" dirty="0"/>
              <a:t> relief</a:t>
            </a:r>
            <a:r>
              <a:rPr lang="en-US" dirty="0"/>
              <a:t> was photographed at the British Museum.</a:t>
            </a:r>
          </a:p>
          <a:p>
            <a:endParaRPr lang="en-US" dirty="0"/>
          </a:p>
          <a:p>
            <a:r>
              <a:rPr lang="en-US" dirty="0"/>
              <a:t>adr1805194244</a:t>
            </a:r>
          </a:p>
        </p:txBody>
      </p:sp>
    </p:spTree>
    <p:extLst>
      <p:ext uri="{BB962C8B-B14F-4D97-AF65-F5344CB8AC3E}">
        <p14:creationId xmlns:p14="http://schemas.microsoft.com/office/powerpoint/2010/main" val="2372026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ws120915358</a:t>
            </a:r>
          </a:p>
        </p:txBody>
      </p:sp>
      <p:sp>
        <p:nvSpPr>
          <p:cNvPr id="4" name="Slide Number Placeholder 3"/>
          <p:cNvSpPr>
            <a:spLocks noGrp="1"/>
          </p:cNvSpPr>
          <p:nvPr>
            <p:ph type="sldNum" sz="quarter" idx="10"/>
          </p:nvPr>
        </p:nvSpPr>
        <p:spPr/>
        <p:txBody>
          <a:bodyPr/>
          <a:lstStyle/>
          <a:p>
            <a:fld id="{4E4946A3-FD68-4E77-9DEF-1E7536A4AD96}" type="slidenum">
              <a:rPr lang="en-US" smtClean="0"/>
              <a:t>11</a:t>
            </a:fld>
            <a:endParaRPr lang="en-US"/>
          </a:p>
        </p:txBody>
      </p:sp>
    </p:spTree>
    <p:extLst>
      <p:ext uri="{BB962C8B-B14F-4D97-AF65-F5344CB8AC3E}">
        <p14:creationId xmlns:p14="http://schemas.microsoft.com/office/powerpoint/2010/main" val="69047030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a typeface="+mn-ea"/>
                <a:cs typeface="+mn-cs"/>
              </a:rPr>
              <a:t>The cedar of Lebanon (</a:t>
            </a:r>
            <a:r>
              <a:rPr lang="en-US" sz="1200" i="1" kern="1200" baseline="0" dirty="0" err="1">
                <a:solidFill>
                  <a:schemeClr val="tx1"/>
                </a:solidFill>
                <a:ea typeface="+mn-ea"/>
                <a:cs typeface="+mn-cs"/>
              </a:rPr>
              <a:t>Cedrus</a:t>
            </a:r>
            <a:r>
              <a:rPr lang="en-US" sz="1200" i="1" kern="1200" baseline="0" dirty="0">
                <a:solidFill>
                  <a:schemeClr val="tx1"/>
                </a:solidFill>
                <a:ea typeface="+mn-ea"/>
                <a:cs typeface="+mn-cs"/>
              </a:rPr>
              <a:t> </a:t>
            </a:r>
            <a:r>
              <a:rPr lang="en-US" sz="1200" i="1" kern="1200" baseline="0" dirty="0" err="1">
                <a:solidFill>
                  <a:schemeClr val="tx1"/>
                </a:solidFill>
                <a:ea typeface="+mn-ea"/>
                <a:cs typeface="+mn-cs"/>
              </a:rPr>
              <a:t>libani</a:t>
            </a:r>
            <a:r>
              <a:rPr lang="en-US" sz="1200" kern="1200" baseline="0" dirty="0">
                <a:solidFill>
                  <a:schemeClr val="tx1"/>
                </a:solidFill>
                <a:ea typeface="+mn-ea"/>
                <a:cs typeface="+mn-cs"/>
              </a:rPr>
              <a:t>) grows at altitudes of 3,200–6,400 feet (1,000–2,000 m) and is found in Lebanon, south-central Turkey, and Cyprus. Commonly referred to in Scripture as the cedars of Lebanon, this aromatic, durable wood was highly desirable for building in Iron Age Israel. David used in it building his house (2 Sam 5:11; 1 Chr 17:1), and Solomon used it in the constructing the temple and a palace for himself (2 Chr 2:3-8). It was said he made the cedar as plentiful in Jerusalem as sycamore-fig trees in the Shephelah (2 Chr 1:15). The Second Temple was also constructed from cedars (Ezra 3:7).</a:t>
            </a:r>
            <a:r>
              <a:rPr lang="en-US" dirty="0"/>
              <a:t> </a:t>
            </a:r>
            <a:r>
              <a:rPr lang="en-US" sz="1200" kern="1200" baseline="0" dirty="0">
                <a:solidFill>
                  <a:schemeClr val="tx1"/>
                </a:solidFill>
                <a:ea typeface="+mn-ea"/>
                <a:cs typeface="+mn-cs"/>
              </a:rPr>
              <a:t>The cedar tree is used as a picture of strength and security. Psalm 29:5 speaks of the mighty voice of Lord breaking the strong cedars. Another psalm speaks of the righteous prospering like the palm tree and growing like a cedar of Lebanon (Ps 92:12).</a:t>
            </a:r>
            <a:r>
              <a:rPr lang="en-US" dirty="0"/>
              <a:t> This American Colony photograph was taken between 1900 and 1920</a:t>
            </a:r>
            <a:r>
              <a:rPr lang="en-US" altLang="en-US" dirty="0"/>
              <a:t>.</a:t>
            </a:r>
            <a:endParaRPr lang="en-US" dirty="0"/>
          </a:p>
          <a:p>
            <a:endParaRPr lang="en-US" dirty="0"/>
          </a:p>
          <a:p>
            <a:r>
              <a:rPr lang="en-US" dirty="0"/>
              <a:t>mat11450</a:t>
            </a:r>
          </a:p>
        </p:txBody>
      </p:sp>
      <p:sp>
        <p:nvSpPr>
          <p:cNvPr id="4" name="Slide Number Placeholder 3"/>
          <p:cNvSpPr>
            <a:spLocks noGrp="1"/>
          </p:cNvSpPr>
          <p:nvPr>
            <p:ph type="sldNum" sz="quarter" idx="10"/>
          </p:nvPr>
        </p:nvSpPr>
        <p:spPr/>
        <p:txBody>
          <a:bodyPr/>
          <a:lstStyle/>
          <a:p>
            <a:fld id="{4E4946A3-FD68-4E77-9DEF-1E7536A4AD96}" type="slidenum">
              <a:rPr lang="en-US" smtClean="0"/>
              <a:t>110</a:t>
            </a:fld>
            <a:endParaRPr lang="en-US"/>
          </a:p>
        </p:txBody>
      </p:sp>
    </p:spTree>
    <p:extLst>
      <p:ext uri="{BB962C8B-B14F-4D97-AF65-F5344CB8AC3E}">
        <p14:creationId xmlns:p14="http://schemas.microsoft.com/office/powerpoint/2010/main" val="76137442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a typeface="+mn-ea"/>
                <a:cs typeface="+mn-cs"/>
              </a:rPr>
              <a:t>These giant, beautiful, evergreen trees grow in mountainous regions and produce cones and bluish-green needles on their long branches. They can attain a height of 100 feet (30 m) and the trunk may reach 6 feet (2 m) in diameter. Compared with the trees of Israel, the cedar is indeed a mighty tree. It is no wonder that the beautifully grained, savory smelling, sturdy wood was imported. Cedars can live two to three millennia and are highly praised in Scripture. Cedar translates the word </a:t>
            </a:r>
            <a:r>
              <a:rPr lang="en-US" sz="1200" i="1" kern="1200" baseline="0" dirty="0" err="1">
                <a:solidFill>
                  <a:schemeClr val="tx1"/>
                </a:solidFill>
                <a:ea typeface="+mn-ea"/>
                <a:cs typeface="+mn-cs"/>
              </a:rPr>
              <a:t>erez</a:t>
            </a:r>
            <a:r>
              <a:rPr lang="en-US" sz="1200" kern="1200" baseline="0" dirty="0">
                <a:solidFill>
                  <a:schemeClr val="tx1"/>
                </a:solidFill>
                <a:ea typeface="+mn-ea"/>
                <a:cs typeface="+mn-cs"/>
              </a:rPr>
              <a:t> in Hebrew.</a:t>
            </a:r>
            <a:r>
              <a:rPr lang="en-US" dirty="0"/>
              <a:t> This American Colony photograph was taken in </a:t>
            </a:r>
            <a:r>
              <a:rPr lang="en-US" altLang="en-US" dirty="0"/>
              <a:t>July 1945.</a:t>
            </a:r>
            <a:endParaRPr lang="en-US" dirty="0"/>
          </a:p>
          <a:p>
            <a:endParaRPr lang="en-US" dirty="0"/>
          </a:p>
          <a:p>
            <a:r>
              <a:rPr lang="en-US" dirty="0"/>
              <a:t>mat12726</a:t>
            </a:r>
          </a:p>
        </p:txBody>
      </p:sp>
      <p:sp>
        <p:nvSpPr>
          <p:cNvPr id="4" name="Slide Number Placeholder 3"/>
          <p:cNvSpPr>
            <a:spLocks noGrp="1"/>
          </p:cNvSpPr>
          <p:nvPr>
            <p:ph type="sldNum" sz="quarter" idx="10"/>
          </p:nvPr>
        </p:nvSpPr>
        <p:spPr/>
        <p:txBody>
          <a:bodyPr/>
          <a:lstStyle/>
          <a:p>
            <a:fld id="{4E4946A3-FD68-4E77-9DEF-1E7536A4AD96}" type="slidenum">
              <a:rPr lang="en-US" smtClean="0"/>
              <a:t>111</a:t>
            </a:fld>
            <a:endParaRPr lang="en-US"/>
          </a:p>
        </p:txBody>
      </p:sp>
    </p:spTree>
    <p:extLst>
      <p:ext uri="{BB962C8B-B14F-4D97-AF65-F5344CB8AC3E}">
        <p14:creationId xmlns:p14="http://schemas.microsoft.com/office/powerpoint/2010/main" val="118154429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Trees that grow more closely together are straighter and have fewer branches. The stand shown here includes several younger trees of that sort. This is the type of tree that would have been harvested for</a:t>
            </a:r>
            <a:r>
              <a:rPr lang="en-US" baseline="0" dirty="0"/>
              <a:t> export. </a:t>
            </a:r>
            <a:r>
              <a:rPr lang="en-US" dirty="0"/>
              <a:t>This American Colony photo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mat02138</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112</a:t>
            </a:fld>
            <a:endParaRPr lang="en-US"/>
          </a:p>
        </p:txBody>
      </p:sp>
    </p:spTree>
    <p:extLst>
      <p:ext uri="{BB962C8B-B14F-4D97-AF65-F5344CB8AC3E}">
        <p14:creationId xmlns:p14="http://schemas.microsoft.com/office/powerpoint/2010/main" val="23167820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a typeface="+mn-ea"/>
                <a:cs typeface="+mn-cs"/>
              </a:rPr>
              <a:t>Over the centuries, the cedar forests of Lebanon were severely diminished. The government is taking steps to counter the deforestation and replenish the forests. The cedar forests in the Esh-</a:t>
            </a:r>
            <a:r>
              <a:rPr lang="en-US" sz="1200" kern="1200" baseline="0" dirty="0" err="1">
                <a:solidFill>
                  <a:schemeClr val="tx1"/>
                </a:solidFill>
                <a:ea typeface="+mn-ea"/>
                <a:cs typeface="+mn-cs"/>
              </a:rPr>
              <a:t>Shouf</a:t>
            </a:r>
            <a:r>
              <a:rPr lang="en-US" sz="1200" kern="1200" baseline="0" dirty="0">
                <a:solidFill>
                  <a:schemeClr val="tx1"/>
                </a:solidFill>
                <a:ea typeface="+mn-ea"/>
                <a:cs typeface="+mn-cs"/>
              </a:rPr>
              <a:t> Cedar Reserve make up about 25 percent of all remaining cedars in Lebanon. Some of the trees are estimated to be 2,000 years old.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r>
              <a:rPr lang="en-US" sz="1200" baseline="0" dirty="0"/>
              <a:t>adr090510670</a:t>
            </a:r>
            <a:endParaRPr lang="en-US" baseline="0" dirty="0"/>
          </a:p>
        </p:txBody>
      </p:sp>
      <p:sp>
        <p:nvSpPr>
          <p:cNvPr id="4" name="Slide Number Placeholder 3"/>
          <p:cNvSpPr>
            <a:spLocks noGrp="1"/>
          </p:cNvSpPr>
          <p:nvPr>
            <p:ph type="sldNum" sz="quarter" idx="10"/>
          </p:nvPr>
        </p:nvSpPr>
        <p:spPr/>
        <p:txBody>
          <a:bodyPr/>
          <a:lstStyle/>
          <a:p>
            <a:fld id="{4E4946A3-FD68-4E77-9DEF-1E7536A4AD96}" type="slidenum">
              <a:rPr lang="en-US" smtClean="0"/>
              <a:t>113</a:t>
            </a:fld>
            <a:endParaRPr lang="en-US"/>
          </a:p>
        </p:txBody>
      </p:sp>
    </p:spTree>
    <p:extLst>
      <p:ext uri="{BB962C8B-B14F-4D97-AF65-F5344CB8AC3E}">
        <p14:creationId xmlns:p14="http://schemas.microsoft.com/office/powerpoint/2010/main" val="352402829"/>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Most of the cedar forests of Lebanon have disappeared, but a few pockets are still preserved, such as the area shown here.</a:t>
            </a:r>
            <a:r>
              <a:rPr lang="en-US" dirty="0"/>
              <a:t> </a:t>
            </a:r>
          </a:p>
          <a:p>
            <a:endParaRPr lang="en-US" dirty="0"/>
          </a:p>
          <a:p>
            <a:r>
              <a:rPr lang="is-IS" dirty="0"/>
              <a:t>adr1307118149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114</a:t>
            </a:fld>
            <a:endParaRPr lang="en-US"/>
          </a:p>
        </p:txBody>
      </p:sp>
    </p:spTree>
    <p:extLst>
      <p:ext uri="{BB962C8B-B14F-4D97-AF65-F5344CB8AC3E}">
        <p14:creationId xmlns:p14="http://schemas.microsoft.com/office/powerpoint/2010/main" val="8594170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photo of the base of an ancient cedar tree in Lebanon illustrates the massive size that these trees could attain. It is no wonder that Solomon desired that Hiram provide skilled craftsmen for felling the trees and that the returning exiles desired to use the same high-quality wood.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adr1307118168</a:t>
            </a:r>
            <a:endParaRPr lang="en-US" baseline="0" dirty="0">
              <a:latin typeface="Times New Roman" pitchFamily="18" charset="0"/>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115</a:t>
            </a:fld>
            <a:endParaRPr lang="en-US"/>
          </a:p>
        </p:txBody>
      </p:sp>
    </p:spTree>
    <p:extLst>
      <p:ext uri="{BB962C8B-B14F-4D97-AF65-F5344CB8AC3E}">
        <p14:creationId xmlns:p14="http://schemas.microsoft.com/office/powerpoint/2010/main" val="2316782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Many Lebanese</a:t>
            </a:r>
            <a:r>
              <a:rPr lang="en-US" baseline="0" dirty="0"/>
              <a:t> cedar beams are still located inside of the Al Aqsa Mosque (part of which overlaps the location of Herod’s Royal Stoa) or were moved from the building in recent years. </a:t>
            </a:r>
            <a:r>
              <a:rPr lang="en-US" dirty="0"/>
              <a:t>Recent </a:t>
            </a:r>
            <a:r>
              <a:rPr lang="en-US" baseline="0" dirty="0"/>
              <a:t>analysis indicated that some of the beams date to the Second and even First Temple periods, and their location on the Temple Mount is even more suggestive as to their potential use in one of the ancient temples (</a:t>
            </a:r>
            <a:r>
              <a:rPr lang="en-US" baseline="0" dirty="0" err="1"/>
              <a:t>Liphschitz</a:t>
            </a:r>
            <a:r>
              <a:rPr lang="en-US" baseline="0" dirty="0"/>
              <a:t> et </a:t>
            </a:r>
            <a:r>
              <a:rPr lang="en-US" dirty="0"/>
              <a:t>a</a:t>
            </a:r>
            <a:r>
              <a:rPr lang="en-US" baseline="0" dirty="0"/>
              <a:t>l. 1997; Reuven 2013). This illustrates both the longevity of the Lebanese cedars and the importance of these beams for monumental building projects. These beams were photographed at the Rockefeller Museum in Jerusalem.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References: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Liphschitz</a:t>
            </a:r>
            <a:r>
              <a:rPr lang="en-US" dirty="0"/>
              <a:t>, N.; </a:t>
            </a:r>
            <a:r>
              <a:rPr lang="en-US" dirty="0" err="1"/>
              <a:t>Biger</a:t>
            </a:r>
            <a:r>
              <a:rPr lang="en-US" dirty="0"/>
              <a:t>, G.; </a:t>
            </a:r>
            <a:r>
              <a:rPr lang="en-US" dirty="0" err="1"/>
              <a:t>Bonani</a:t>
            </a:r>
            <a:r>
              <a:rPr lang="en-US" dirty="0"/>
              <a:t>, G.; and </a:t>
            </a:r>
            <a:r>
              <a:rPr lang="en-US" dirty="0" err="1"/>
              <a:t>Wolfli</a:t>
            </a:r>
            <a:r>
              <a:rPr lang="en-US" dirty="0"/>
              <a:t>, W.</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1997	Comparative Dating Methods: Botanical Identification and </a:t>
            </a:r>
            <a:r>
              <a:rPr lang="en-US" baseline="30000" dirty="0"/>
              <a:t>14</a:t>
            </a:r>
            <a:r>
              <a:rPr lang="en-US" dirty="0"/>
              <a:t>C Dating of Carved Panels and Beams from the Al-Aqsa Mosque in Jerusalem. </a:t>
            </a:r>
            <a:r>
              <a:rPr lang="en-US" i="1" dirty="0"/>
              <a:t>Journal of Archaeological Science</a:t>
            </a:r>
            <a:r>
              <a:rPr lang="en-US" dirty="0"/>
              <a:t> 24: 1045–50.</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Reuven, </a:t>
            </a:r>
            <a:r>
              <a:rPr lang="en-US" dirty="0" err="1"/>
              <a:t>Peretz</a:t>
            </a:r>
            <a:r>
              <a:rPr lang="en-US" dirty="0"/>
              <a:t>.</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dirty="0"/>
              <a:t>2013	Wooden Beams from Herod's Temple Mount: Do They Still Exist? </a:t>
            </a:r>
            <a:r>
              <a:rPr lang="en-US" i="1" dirty="0"/>
              <a:t>Biblical Archaeology Review </a:t>
            </a:r>
            <a:r>
              <a:rPr lang="en-US" dirty="0"/>
              <a:t>39/3: 40–47.</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tb042403006</a:t>
            </a:r>
          </a:p>
        </p:txBody>
      </p:sp>
      <p:sp>
        <p:nvSpPr>
          <p:cNvPr id="4" name="Slide Number Placeholder 3"/>
          <p:cNvSpPr>
            <a:spLocks noGrp="1"/>
          </p:cNvSpPr>
          <p:nvPr>
            <p:ph type="sldNum" sz="quarter" idx="10"/>
          </p:nvPr>
        </p:nvSpPr>
        <p:spPr/>
        <p:txBody>
          <a:bodyPr/>
          <a:lstStyle/>
          <a:p>
            <a:fld id="{4E4946A3-FD68-4E77-9DEF-1E7536A4AD96}" type="slidenum">
              <a:rPr lang="en-US" smtClean="0"/>
              <a:t>116</a:t>
            </a:fld>
            <a:endParaRPr lang="en-US"/>
          </a:p>
        </p:txBody>
      </p:sp>
    </p:spTree>
    <p:extLst>
      <p:ext uri="{BB962C8B-B14F-4D97-AF65-F5344CB8AC3E}">
        <p14:creationId xmlns:p14="http://schemas.microsoft.com/office/powerpoint/2010/main" val="2372269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beam was photographed at the Rockefeller Museum in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tb042403001</a:t>
            </a:r>
          </a:p>
        </p:txBody>
      </p:sp>
      <p:sp>
        <p:nvSpPr>
          <p:cNvPr id="4" name="Slide Number Placeholder 3"/>
          <p:cNvSpPr>
            <a:spLocks noGrp="1"/>
          </p:cNvSpPr>
          <p:nvPr>
            <p:ph type="sldNum" sz="quarter" idx="10"/>
          </p:nvPr>
        </p:nvSpPr>
        <p:spPr/>
        <p:txBody>
          <a:bodyPr/>
          <a:lstStyle/>
          <a:p>
            <a:fld id="{4E4946A3-FD68-4E77-9DEF-1E7536A4AD96}" type="slidenum">
              <a:rPr lang="en-US" smtClean="0"/>
              <a:t>117</a:t>
            </a:fld>
            <a:endParaRPr lang="en-US"/>
          </a:p>
        </p:txBody>
      </p:sp>
    </p:spTree>
    <p:extLst>
      <p:ext uri="{BB962C8B-B14F-4D97-AF65-F5344CB8AC3E}">
        <p14:creationId xmlns:p14="http://schemas.microsoft.com/office/powerpoint/2010/main" val="2535616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beams were photographed at the Rockefeller Museum in Jerusalem.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tb042403005</a:t>
            </a:r>
          </a:p>
        </p:txBody>
      </p:sp>
      <p:sp>
        <p:nvSpPr>
          <p:cNvPr id="4" name="Slide Number Placeholder 3"/>
          <p:cNvSpPr>
            <a:spLocks noGrp="1"/>
          </p:cNvSpPr>
          <p:nvPr>
            <p:ph type="sldNum" sz="quarter" idx="10"/>
          </p:nvPr>
        </p:nvSpPr>
        <p:spPr/>
        <p:txBody>
          <a:bodyPr/>
          <a:lstStyle/>
          <a:p>
            <a:fld id="{4E4946A3-FD68-4E77-9DEF-1E7536A4AD96}" type="slidenum">
              <a:rPr lang="en-US" smtClean="0"/>
              <a:t>118</a:t>
            </a:fld>
            <a:endParaRPr lang="en-US"/>
          </a:p>
        </p:txBody>
      </p:sp>
    </p:spTree>
    <p:extLst>
      <p:ext uri="{BB962C8B-B14F-4D97-AF65-F5344CB8AC3E}">
        <p14:creationId xmlns:p14="http://schemas.microsoft.com/office/powerpoint/2010/main" val="148339505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photograph was taken between 1900 and 1920. The next slide includes labels.</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mat00901</a:t>
            </a:r>
          </a:p>
        </p:txBody>
      </p:sp>
      <p:sp>
        <p:nvSpPr>
          <p:cNvPr id="4" name="Slide Number Placeholder 3"/>
          <p:cNvSpPr>
            <a:spLocks noGrp="1"/>
          </p:cNvSpPr>
          <p:nvPr>
            <p:ph type="sldNum" sz="quarter" idx="10"/>
          </p:nvPr>
        </p:nvSpPr>
        <p:spPr/>
        <p:txBody>
          <a:bodyPr/>
          <a:lstStyle/>
          <a:p>
            <a:fld id="{4E4946A3-FD68-4E77-9DEF-1E7536A4AD96}" type="slidenum">
              <a:rPr lang="en-US" smtClean="0"/>
              <a:t>119</a:t>
            </a:fld>
            <a:endParaRPr lang="en-US"/>
          </a:p>
        </p:txBody>
      </p:sp>
    </p:spTree>
    <p:extLst>
      <p:ext uri="{BB962C8B-B14F-4D97-AF65-F5344CB8AC3E}">
        <p14:creationId xmlns:p14="http://schemas.microsoft.com/office/powerpoint/2010/main" val="3321636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David’s day, the city of Jerusalem (then known as Jebus) was located on a ridge to the south of where the temple would later be built. David renamed Jebus as the City of David. Solomon extended the city northward to gain enough space for the new temple and the new royal palace complex. The size of the city swelled considerably when the Assyrians conquered Judah’s northern neighbor, Israel (723 BC), and Hezekiah built a new city wall to encompass the Western Hill, where most of the refugees seem to have settled. When the returnees arrived, the entire city was still in a state of ruin. The rebuilding of the city that took place in these years seems to have been largely confined to the older area known as the City of David.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ws060718018</a:t>
            </a:r>
          </a:p>
        </p:txBody>
      </p:sp>
      <p:sp>
        <p:nvSpPr>
          <p:cNvPr id="4" name="Slide Number Placeholder 3"/>
          <p:cNvSpPr>
            <a:spLocks noGrp="1"/>
          </p:cNvSpPr>
          <p:nvPr>
            <p:ph type="sldNum" sz="quarter" idx="10"/>
          </p:nvPr>
        </p:nvSpPr>
        <p:spPr/>
        <p:txBody>
          <a:bodyPr/>
          <a:lstStyle/>
          <a:p>
            <a:fld id="{4E4946A3-FD68-4E77-9DEF-1E7536A4AD96}" type="slidenum">
              <a:rPr lang="en-US" smtClean="0"/>
              <a:t>12</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This American Colony photograph was taken between 1900 and 1920.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mat00901</a:t>
            </a:r>
          </a:p>
        </p:txBody>
      </p:sp>
      <p:sp>
        <p:nvSpPr>
          <p:cNvPr id="4" name="Slide Number Placeholder 3"/>
          <p:cNvSpPr>
            <a:spLocks noGrp="1"/>
          </p:cNvSpPr>
          <p:nvPr>
            <p:ph type="sldNum" sz="quarter" idx="10"/>
          </p:nvPr>
        </p:nvSpPr>
        <p:spPr/>
        <p:txBody>
          <a:bodyPr/>
          <a:lstStyle/>
          <a:p>
            <a:fld id="{4E4946A3-FD68-4E77-9DEF-1E7536A4AD96}" type="slidenum">
              <a:rPr lang="en-US" smtClean="0"/>
              <a:t>120</a:t>
            </a:fld>
            <a:endParaRPr lang="en-US"/>
          </a:p>
        </p:txBody>
      </p:sp>
    </p:spTree>
    <p:extLst>
      <p:ext uri="{BB962C8B-B14F-4D97-AF65-F5344CB8AC3E}">
        <p14:creationId xmlns:p14="http://schemas.microsoft.com/office/powerpoint/2010/main" val="332163614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comes from the palace of Sargon II at Khorsabad (ancient </a:t>
            </a:r>
            <a:r>
              <a:rPr lang="en-US" dirty="0" err="1"/>
              <a:t>Dur</a:t>
            </a:r>
            <a:r>
              <a:rPr lang="en-US" dirty="0"/>
              <a:t> </a:t>
            </a:r>
            <a:r>
              <a:rPr lang="en-US" dirty="0" err="1"/>
              <a:t>Sharrukin</a:t>
            </a:r>
            <a:r>
              <a:rPr lang="en-US" dirty="0"/>
              <a:t>). This panel shows timbers being transported by ships. Some</a:t>
            </a:r>
            <a:r>
              <a:rPr lang="en-US" baseline="0" dirty="0"/>
              <a:t> timbers are towed behind the ships, while others appear to be loaded on board. All of the boats are shown powered by oars, not sails. The water teems with life, which includes fish, turtles, snakes, and mythical creatures. Two fortified cities are also shown toward the top of the relief; the one at center-right appears to stand on an island, like the city of Tyre. </a:t>
            </a:r>
            <a:r>
              <a:rPr lang="en-US" dirty="0"/>
              <a:t>This relief was photographed at the Louvre Museum.</a:t>
            </a:r>
          </a:p>
          <a:p>
            <a:endParaRPr lang="en-US" dirty="0"/>
          </a:p>
          <a:p>
            <a:r>
              <a:rPr lang="en-US" dirty="0"/>
              <a:t>tb060408233c</a:t>
            </a:r>
          </a:p>
        </p:txBody>
      </p:sp>
      <p:sp>
        <p:nvSpPr>
          <p:cNvPr id="4" name="Slide Number Placeholder 3"/>
          <p:cNvSpPr>
            <a:spLocks noGrp="1"/>
          </p:cNvSpPr>
          <p:nvPr>
            <p:ph type="sldNum" sz="quarter" idx="10"/>
          </p:nvPr>
        </p:nvSpPr>
        <p:spPr/>
        <p:txBody>
          <a:bodyPr/>
          <a:lstStyle/>
          <a:p>
            <a:fld id="{4E4946A3-FD68-4E77-9DEF-1E7536A4AD96}" type="slidenum">
              <a:rPr lang="en-US" smtClean="0"/>
              <a:t>121</a:t>
            </a:fld>
            <a:endParaRPr lang="en-US"/>
          </a:p>
        </p:txBody>
      </p:sp>
    </p:spTree>
    <p:extLst>
      <p:ext uri="{BB962C8B-B14F-4D97-AF65-F5344CB8AC3E}">
        <p14:creationId xmlns:p14="http://schemas.microsoft.com/office/powerpoint/2010/main" val="28161603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 a ship that is unloading its timber on the shore. Additional timbers can</a:t>
            </a:r>
            <a:r>
              <a:rPr lang="en-US" baseline="0" dirty="0"/>
              <a:t> be seen on board the ship, above the heads of the workers, and three additional timbers are attached by ropes to the stern of the vessel, having been towed through the water. The prow of this ship, like the others in this set of reliefs, is decorated with a horse-like head. </a:t>
            </a:r>
            <a:r>
              <a:rPr lang="en-US" dirty="0"/>
              <a:t>This relief was photographed at the Louvre Museum.</a:t>
            </a:r>
          </a:p>
          <a:p>
            <a:endParaRPr lang="en-US" dirty="0"/>
          </a:p>
          <a:p>
            <a:r>
              <a:rPr lang="en-US" dirty="0"/>
              <a:t>tb060408231</a:t>
            </a:r>
          </a:p>
        </p:txBody>
      </p:sp>
      <p:sp>
        <p:nvSpPr>
          <p:cNvPr id="4" name="Slide Number Placeholder 3"/>
          <p:cNvSpPr>
            <a:spLocks noGrp="1"/>
          </p:cNvSpPr>
          <p:nvPr>
            <p:ph type="sldNum" sz="quarter" idx="10"/>
          </p:nvPr>
        </p:nvSpPr>
        <p:spPr/>
        <p:txBody>
          <a:bodyPr/>
          <a:lstStyle/>
          <a:p>
            <a:fld id="{4E4946A3-FD68-4E77-9DEF-1E7536A4AD96}" type="slidenum">
              <a:rPr lang="en-US" smtClean="0"/>
              <a:t>122</a:t>
            </a:fld>
            <a:endParaRPr lang="en-US"/>
          </a:p>
        </p:txBody>
      </p:sp>
    </p:spTree>
    <p:extLst>
      <p:ext uri="{BB962C8B-B14F-4D97-AF65-F5344CB8AC3E}">
        <p14:creationId xmlns:p14="http://schemas.microsoft.com/office/powerpoint/2010/main" val="281616035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relief, teams of men are depicted</a:t>
            </a:r>
            <a:r>
              <a:rPr lang="en-US" baseline="0" dirty="0"/>
              <a:t> hauling and stacking cedar beams from Lebanon. A road through a mountainous region is also visible angling upward and to the left. </a:t>
            </a:r>
            <a:r>
              <a:rPr lang="en-US" dirty="0"/>
              <a:t>This relief was photographed at the Louvre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tb0927194426</a:t>
            </a:r>
          </a:p>
        </p:txBody>
      </p:sp>
      <p:sp>
        <p:nvSpPr>
          <p:cNvPr id="4" name="Slide Number Placeholder 3"/>
          <p:cNvSpPr>
            <a:spLocks noGrp="1"/>
          </p:cNvSpPr>
          <p:nvPr>
            <p:ph type="sldNum" sz="quarter" idx="10"/>
          </p:nvPr>
        </p:nvSpPr>
        <p:spPr/>
        <p:txBody>
          <a:bodyPr/>
          <a:lstStyle/>
          <a:p>
            <a:fld id="{4E4946A3-FD68-4E77-9DEF-1E7536A4AD96}" type="slidenum">
              <a:rPr lang="en-US" smtClean="0"/>
              <a:t>123</a:t>
            </a:fld>
            <a:endParaRPr lang="en-US"/>
          </a:p>
        </p:txBody>
      </p:sp>
    </p:spTree>
    <p:extLst>
      <p:ext uri="{BB962C8B-B14F-4D97-AF65-F5344CB8AC3E}">
        <p14:creationId xmlns:p14="http://schemas.microsoft.com/office/powerpoint/2010/main" val="281616035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 Kings 5:9 and 2 Chronicles 2:16, the method of sea transport was specifically said to be by log rafts. In Ezra 3:7, it is simply by</a:t>
            </a:r>
            <a:r>
              <a:rPr lang="en-US" baseline="0" dirty="0"/>
              <a:t> way of the sea. </a:t>
            </a:r>
            <a:r>
              <a:rPr lang="en-US" dirty="0"/>
              <a:t>This image comes from the National Archives and Records Administration and is in the public domain, via Wikimedia Commons: https://commons.wikimedia.org/wiki/File:Log_raft_on_Holston_River_-_NARA_-_280210.jpg.</a:t>
            </a:r>
          </a:p>
          <a:p>
            <a:endParaRPr lang="en-US" dirty="0"/>
          </a:p>
          <a:p>
            <a:r>
              <a:rPr lang="en-US" dirty="0"/>
              <a:t>wiki280210</a:t>
            </a:r>
          </a:p>
        </p:txBody>
      </p:sp>
      <p:sp>
        <p:nvSpPr>
          <p:cNvPr id="4" name="Slide Number Placeholder 3"/>
          <p:cNvSpPr>
            <a:spLocks noGrp="1"/>
          </p:cNvSpPr>
          <p:nvPr>
            <p:ph type="sldNum" sz="quarter" idx="10"/>
          </p:nvPr>
        </p:nvSpPr>
        <p:spPr/>
        <p:txBody>
          <a:bodyPr/>
          <a:lstStyle/>
          <a:p>
            <a:fld id="{4E4946A3-FD68-4E77-9DEF-1E7536A4AD96}" type="slidenum">
              <a:rPr lang="en-US" smtClean="0"/>
              <a:t>124</a:t>
            </a:fld>
            <a:endParaRPr lang="en-US"/>
          </a:p>
        </p:txBody>
      </p:sp>
    </p:spTree>
    <p:extLst>
      <p:ext uri="{BB962C8B-B14F-4D97-AF65-F5344CB8AC3E}">
        <p14:creationId xmlns:p14="http://schemas.microsoft.com/office/powerpoint/2010/main" val="78881566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Timber rafts were once commonly used to transport logs on rivers, relying on the current of the river to carry the logs downstream to a sawmill. Logs were cut to a standard length and joined together by ropes, chains, or timber crosspieces. Rivermen would use oars or a rudder to guide the rafts downstream. For long journeys, living quarters could be constructed on the rafts. To transport logs by sea, a mast and sail could have been added. This image comes from </a:t>
            </a:r>
            <a:r>
              <a:rPr lang="en-US" b="0" dirty="0" err="1">
                <a:effectLst/>
              </a:rPr>
              <a:t>Mummelgrummel</a:t>
            </a:r>
            <a:r>
              <a:rPr lang="en-US" b="0" dirty="0">
                <a:effectLst/>
              </a:rPr>
              <a:t> and is licensed under</a:t>
            </a:r>
            <a:r>
              <a:rPr lang="en-US" dirty="0"/>
              <a:t> CC-BY-SA-3.0, via Wikimedia Commons: https://commons.wikimedia.org/wiki/File:Commons_-_Flo%C3%9F_%26_Details_006.jpg.</a:t>
            </a:r>
          </a:p>
          <a:p>
            <a:endParaRPr lang="en-US" dirty="0"/>
          </a:p>
          <a:p>
            <a:r>
              <a:rPr lang="en-US" dirty="0"/>
              <a:t>wiki061420150821</a:t>
            </a:r>
          </a:p>
        </p:txBody>
      </p:sp>
      <p:sp>
        <p:nvSpPr>
          <p:cNvPr id="4" name="Slide Number Placeholder 3"/>
          <p:cNvSpPr>
            <a:spLocks noGrp="1"/>
          </p:cNvSpPr>
          <p:nvPr>
            <p:ph type="sldNum" sz="quarter" idx="10"/>
          </p:nvPr>
        </p:nvSpPr>
        <p:spPr/>
        <p:txBody>
          <a:bodyPr/>
          <a:lstStyle/>
          <a:p>
            <a:fld id="{4E4946A3-FD68-4E77-9DEF-1E7536A4AD96}" type="slidenum">
              <a:rPr lang="en-US" smtClean="0"/>
              <a:t>125</a:t>
            </a:fld>
            <a:endParaRPr lang="en-US"/>
          </a:p>
        </p:txBody>
      </p:sp>
    </p:spTree>
    <p:extLst>
      <p:ext uri="{BB962C8B-B14F-4D97-AF65-F5344CB8AC3E}">
        <p14:creationId xmlns:p14="http://schemas.microsoft.com/office/powerpoint/2010/main" val="80656215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how the timber rafts are constructed—logs are rolled down an incline into place in the river.</a:t>
            </a:r>
            <a:r>
              <a:rPr lang="en-US" baseline="0" dirty="0"/>
              <a:t> </a:t>
            </a:r>
            <a:r>
              <a:rPr lang="en-US" dirty="0"/>
              <a:t>This image comes from </a:t>
            </a:r>
            <a:r>
              <a:rPr lang="en-US" b="0" dirty="0" err="1">
                <a:effectLst/>
              </a:rPr>
              <a:t>Mummelgrummel</a:t>
            </a:r>
            <a:r>
              <a:rPr lang="en-US" b="0" dirty="0">
                <a:effectLst/>
              </a:rPr>
              <a:t> and is licensed under</a:t>
            </a:r>
            <a:r>
              <a:rPr lang="en-US" dirty="0"/>
              <a:t> CC-BY-SA-3.0, via Wikimedia Commons: https://commons.wikimedia.org/wiki/File:Commons_-_Flo%C3%9F_%26_Details_021.jpg.</a:t>
            </a:r>
          </a:p>
          <a:p>
            <a:endParaRPr lang="en-US" dirty="0"/>
          </a:p>
          <a:p>
            <a:r>
              <a:rPr lang="en-US" dirty="0"/>
              <a:t>wiki061420150834</a:t>
            </a:r>
          </a:p>
        </p:txBody>
      </p:sp>
      <p:sp>
        <p:nvSpPr>
          <p:cNvPr id="4" name="Slide Number Placeholder 3"/>
          <p:cNvSpPr>
            <a:spLocks noGrp="1"/>
          </p:cNvSpPr>
          <p:nvPr>
            <p:ph type="sldNum" sz="quarter" idx="10"/>
          </p:nvPr>
        </p:nvSpPr>
        <p:spPr/>
        <p:txBody>
          <a:bodyPr/>
          <a:lstStyle/>
          <a:p>
            <a:fld id="{4E4946A3-FD68-4E77-9DEF-1E7536A4AD96}" type="slidenum">
              <a:rPr lang="en-US" smtClean="0"/>
              <a:t>126</a:t>
            </a:fld>
            <a:endParaRPr lang="en-US"/>
          </a:p>
        </p:txBody>
      </p:sp>
    </p:spTree>
    <p:extLst>
      <p:ext uri="{BB962C8B-B14F-4D97-AF65-F5344CB8AC3E}">
        <p14:creationId xmlns:p14="http://schemas.microsoft.com/office/powerpoint/2010/main" val="37237229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Joppa was a</a:t>
            </a:r>
            <a:r>
              <a:rPr lang="en-US" baseline="0" dirty="0"/>
              <a:t> seaport that was part of the original allotment assigned to the tribe of Dan (Josh 19:40-46). Since it was not part of the province of </a:t>
            </a:r>
            <a:r>
              <a:rPr lang="en-US" baseline="0" dirty="0" err="1"/>
              <a:t>Yehud</a:t>
            </a:r>
            <a:r>
              <a:rPr lang="en-US" baseline="0" dirty="0"/>
              <a:t>, it would have been necessary for the returnees to gain permission and make arrangements for shipping to the port and across the coastal plain.</a:t>
            </a:r>
          </a:p>
          <a:p>
            <a:endParaRPr lang="en-US" dirty="0"/>
          </a:p>
          <a:p>
            <a:r>
              <a:rPr lang="en-US" dirty="0"/>
              <a:t>tb121704877</a:t>
            </a:r>
          </a:p>
        </p:txBody>
      </p:sp>
      <p:sp>
        <p:nvSpPr>
          <p:cNvPr id="4" name="Slide Number Placeholder 3"/>
          <p:cNvSpPr>
            <a:spLocks noGrp="1"/>
          </p:cNvSpPr>
          <p:nvPr>
            <p:ph type="sldNum" sz="quarter" idx="10"/>
          </p:nvPr>
        </p:nvSpPr>
        <p:spPr/>
        <p:txBody>
          <a:bodyPr/>
          <a:lstStyle/>
          <a:p>
            <a:fld id="{4E4946A3-FD68-4E77-9DEF-1E7536A4AD96}" type="slidenum">
              <a:rPr lang="en-US" smtClean="0"/>
              <a:t>127</a:t>
            </a:fld>
            <a:endParaRPr lang="en-US"/>
          </a:p>
        </p:txBody>
      </p:sp>
    </p:spTree>
    <p:extLst>
      <p:ext uri="{BB962C8B-B14F-4D97-AF65-F5344CB8AC3E}">
        <p14:creationId xmlns:p14="http://schemas.microsoft.com/office/powerpoint/2010/main" val="1197934481"/>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a:t>The green area with trees in the upper center of this photo is the location of the ancient city of Joppa. </a:t>
            </a:r>
            <a:r>
              <a:rPr lang="en-US" baseline="0" dirty="0"/>
              <a:t>A monumental city gate found in this area was built and rebuilt toward the end of the Late Bronze Age (</a:t>
            </a:r>
            <a:r>
              <a:rPr lang="en-US" dirty="0"/>
              <a:t>1550–1200</a:t>
            </a:r>
            <a:r>
              <a:rPr lang="en-US" baseline="0" dirty="0"/>
              <a:t> BC) and at the beginning of the Iron Age (1200–1000 BC). The door jambs were inscribed with the name of Ramses II, indicating Egyptian presence here during that time.</a:t>
            </a:r>
            <a:endParaRPr lang="fi-FI" dirty="0"/>
          </a:p>
          <a:p>
            <a:endParaRPr lang="fi-FI" dirty="0"/>
          </a:p>
          <a:p>
            <a:r>
              <a:rPr lang="fi-FI" dirty="0"/>
              <a:t>tb121704879</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128</a:t>
            </a:fld>
            <a:endParaRPr lang="en-US"/>
          </a:p>
        </p:txBody>
      </p:sp>
    </p:spTree>
    <p:extLst>
      <p:ext uri="{BB962C8B-B14F-4D97-AF65-F5344CB8AC3E}">
        <p14:creationId xmlns:p14="http://schemas.microsoft.com/office/powerpoint/2010/main" val="2085575572"/>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slide shows the only known historical depiction of Cyrus, also known as Cyrus the Great. </a:t>
            </a:r>
            <a:r>
              <a:rPr lang="en-US" b="0" dirty="0"/>
              <a:t>This carving was originally accompanied by an</a:t>
            </a:r>
            <a:r>
              <a:rPr lang="en-US" b="0" baseline="0" dirty="0"/>
              <a:t> </a:t>
            </a:r>
            <a:r>
              <a:rPr lang="en-US" b="0" dirty="0"/>
              <a:t>inscription above the figure,</a:t>
            </a:r>
            <a:r>
              <a:rPr lang="en-US" b="0" baseline="0" dirty="0"/>
              <a:t> </a:t>
            </a:r>
            <a:r>
              <a:rPr lang="en-US" b="0" dirty="0"/>
              <a:t>which read, </a:t>
            </a:r>
            <a:r>
              <a:rPr lang="en-US" altLang="en-US" sz="1200" b="0" dirty="0">
                <a:solidFill>
                  <a:srgbClr val="000000"/>
                </a:solidFill>
              </a:rPr>
              <a:t>“I am Cyrus the King, an Achaemenian” </a:t>
            </a:r>
            <a:r>
              <a:rPr lang="en-US" dirty="0"/>
              <a:t>in three languages (Old Persian, Elamite, and Akkadian). </a:t>
            </a:r>
            <a:r>
              <a:rPr lang="en-US" altLang="en-US" sz="1200" b="0" dirty="0">
                <a:solidFill>
                  <a:srgbClr val="000000"/>
                </a:solidFill>
              </a:rPr>
              <a:t>The term Achaemenian means “of the family of the Achaemenes.” Achaemenes was a minor 7th</a:t>
            </a:r>
            <a:r>
              <a:rPr lang="en-US" altLang="en-US" sz="1200" b="0" baseline="0" dirty="0">
                <a:solidFill>
                  <a:srgbClr val="000000"/>
                </a:solidFill>
              </a:rPr>
              <a:t> century BC</a:t>
            </a:r>
            <a:r>
              <a:rPr lang="en-US" altLang="en-US" sz="1200" b="0" dirty="0">
                <a:solidFill>
                  <a:srgbClr val="000000"/>
                </a:solidFill>
              </a:rPr>
              <a:t> ruler of the kingdom of Anshan in southwestern Iran, and a vassal of Assyria. The first Persian empire is often referred to in scholarly circles</a:t>
            </a:r>
            <a:r>
              <a:rPr lang="en-US" altLang="en-US" sz="1200" b="0" baseline="0" dirty="0">
                <a:solidFill>
                  <a:srgbClr val="000000"/>
                </a:solidFill>
              </a:rPr>
              <a:t> as the Achaemenid empire, to differentiate it from the neo-Persian empire of the Sasanians (AD 224–661). </a:t>
            </a:r>
            <a:r>
              <a:rPr lang="en-US" altLang="en-US" sz="1200" b="0" dirty="0">
                <a:solidFill>
                  <a:srgbClr val="000000"/>
                </a:solidFill>
              </a:rPr>
              <a:t>The inscription on this relief was destroyed within the last century. Pasargadae was the capital established by Cyrus. For further information</a:t>
            </a:r>
            <a:r>
              <a:rPr lang="en-US" altLang="en-US" sz="1200" b="0" baseline="0" dirty="0">
                <a:solidFill>
                  <a:srgbClr val="000000"/>
                </a:solidFill>
              </a:rPr>
              <a:t> on the reign of Cyrus, see the notes for Ezra 1:1.</a:t>
            </a:r>
            <a:endParaRPr lang="en-US" altLang="en-US" sz="1200" b="0" dirty="0">
              <a:solidFill>
                <a:srgbClr val="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image comes from </a:t>
            </a:r>
            <a:r>
              <a:rPr lang="en-US" dirty="0" err="1"/>
              <a:t>Nima</a:t>
            </a:r>
            <a:r>
              <a:rPr lang="en-US" dirty="0"/>
              <a:t> </a:t>
            </a:r>
            <a:r>
              <a:rPr lang="en-US" dirty="0" err="1"/>
              <a:t>Boroumand</a:t>
            </a:r>
            <a:r>
              <a:rPr lang="en-US" dirty="0"/>
              <a:t> and is licensed under</a:t>
            </a:r>
            <a:r>
              <a:rPr lang="en-US" b="0" dirty="0"/>
              <a:t> CC BY-SA 4.0, via Wikimedia Commons: https://commons.wikimedia.org/wiki/File:Cyrus_the_great.jpg.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wiki011520161612242664</a:t>
            </a:r>
          </a:p>
        </p:txBody>
      </p:sp>
      <p:sp>
        <p:nvSpPr>
          <p:cNvPr id="4" name="Slide Number Placeholder 3"/>
          <p:cNvSpPr>
            <a:spLocks noGrp="1"/>
          </p:cNvSpPr>
          <p:nvPr>
            <p:ph type="sldNum" sz="quarter" idx="10"/>
          </p:nvPr>
        </p:nvSpPr>
        <p:spPr/>
        <p:txBody>
          <a:bodyPr/>
          <a:lstStyle/>
          <a:p>
            <a:fld id="{4E4946A3-FD68-4E77-9DEF-1E7536A4AD96}" type="slidenum">
              <a:rPr lang="en-US" smtClean="0"/>
              <a:t>129</a:t>
            </a:fld>
            <a:endParaRPr lang="en-US"/>
          </a:p>
        </p:txBody>
      </p:sp>
    </p:spTree>
    <p:extLst>
      <p:ext uri="{BB962C8B-B14F-4D97-AF65-F5344CB8AC3E}">
        <p14:creationId xmlns:p14="http://schemas.microsoft.com/office/powerpoint/2010/main" val="897899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David’s day, the city of Jerusalem (then known as Jebus) was located on a ridge to the south of where the temple would later be built. David renamed </a:t>
            </a:r>
            <a:r>
              <a:rPr lang="en-US" baseline="0" dirty="0" err="1"/>
              <a:t>Jebus</a:t>
            </a:r>
            <a:r>
              <a:rPr lang="en-US" baseline="0" dirty="0"/>
              <a:t> as the City of David. Solomon extended the city northward to gain enough space for the new temple and the new royal palace complex. The size of the city swelled considerably when the Assyrians conquered Judah’s northern neighbor, Israel (723 BC), and Hezekiah built a new city wall to encompass the Western Hill, where most of the refugees seem to have settled. When the returnees arrived, the entire city was still in a state of ruin. The rebuilding of the city that took place in these years seems to have been largely confined to the older area known as the City of David.</a:t>
            </a:r>
            <a:endParaRPr lang="en-US" dirty="0"/>
          </a:p>
          <a:p>
            <a:endParaRPr lang="en-US" dirty="0"/>
          </a:p>
          <a:p>
            <a:r>
              <a:rPr lang="en-US" dirty="0"/>
              <a:t>ws060718018</a:t>
            </a:r>
          </a:p>
        </p:txBody>
      </p:sp>
      <p:sp>
        <p:nvSpPr>
          <p:cNvPr id="4" name="Slide Number Placeholder 3"/>
          <p:cNvSpPr>
            <a:spLocks noGrp="1"/>
          </p:cNvSpPr>
          <p:nvPr>
            <p:ph type="sldNum" sz="quarter" idx="10"/>
          </p:nvPr>
        </p:nvSpPr>
        <p:spPr/>
        <p:txBody>
          <a:bodyPr/>
          <a:lstStyle/>
          <a:p>
            <a:fld id="{4E4946A3-FD68-4E77-9DEF-1E7536A4AD96}" type="slidenum">
              <a:rPr lang="en-US" smtClean="0"/>
              <a:t>13</a:t>
            </a:fld>
            <a:endParaRPr lang="en-US"/>
          </a:p>
        </p:txBody>
      </p:sp>
    </p:spTree>
    <p:extLst>
      <p:ext uri="{BB962C8B-B14F-4D97-AF65-F5344CB8AC3E}">
        <p14:creationId xmlns:p14="http://schemas.microsoft.com/office/powerpoint/2010/main" val="39003631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grant mentioned here by Ezra must have</a:t>
            </a:r>
            <a:r>
              <a:rPr lang="en-US" baseline="0" dirty="0"/>
              <a:t> been related to his more general proclamation that foreigners who had been deported by the Babylonians could return to their home countries and cities. A copy of this sort of proclamation, now known as the Cyrus Cylinder, was discovered in the ruins of Babylon in 1879. </a:t>
            </a:r>
            <a:r>
              <a:rPr lang="en-US" dirty="0"/>
              <a:t>Although it does not mention the Jews specifically, the proclamation does claim to have returned all the peoples and gods/sacred objects which the Babylonians took from their homelands, and to have supported the worship of each nation’s God/gods.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It says, in part, “I am Cyrus, king of the world, great king, mighty king, king of Babylon, king of Sumer and Akkad, king of the four quarters, son of Cambyses, great king, king of Anshan, grandson of Cyrus, great king, king of Anshan, descendant of </a:t>
            </a:r>
            <a:r>
              <a:rPr lang="en-US" sz="1200" b="0" i="0" u="none" strike="noStrike" kern="1200" baseline="0" dirty="0" err="1">
                <a:solidFill>
                  <a:schemeClr val="tx1"/>
                </a:solidFill>
                <a:latin typeface="+mn-lt"/>
                <a:ea typeface="+mn-ea"/>
                <a:cs typeface="+mn-cs"/>
              </a:rPr>
              <a:t>Teispes</a:t>
            </a:r>
            <a:r>
              <a:rPr lang="en-US" sz="1200" b="0" i="0" u="none" strike="noStrike" kern="1200" baseline="0" dirty="0">
                <a:solidFill>
                  <a:schemeClr val="tx1"/>
                </a:solidFill>
                <a:latin typeface="+mn-lt"/>
                <a:ea typeface="+mn-ea"/>
                <a:cs typeface="+mn-cs"/>
              </a:rPr>
              <a:t>, great king, king of Anshan, (of an) eternal line of kingship, whose rule Bel (i.e., Marduk) and </a:t>
            </a:r>
            <a:r>
              <a:rPr lang="en-US" sz="1200" b="0" i="0" u="none" strike="noStrike" kern="1200" baseline="0" dirty="0" err="1">
                <a:solidFill>
                  <a:schemeClr val="tx1"/>
                </a:solidFill>
                <a:latin typeface="+mn-lt"/>
                <a:ea typeface="+mn-ea"/>
                <a:cs typeface="+mn-cs"/>
              </a:rPr>
              <a:t>Nabu</a:t>
            </a:r>
            <a:r>
              <a:rPr lang="en-US" sz="1200" b="0" i="0" u="none" strike="noStrike" kern="1200" baseline="0" dirty="0">
                <a:solidFill>
                  <a:schemeClr val="tx1"/>
                </a:solidFill>
                <a:latin typeface="+mn-lt"/>
                <a:ea typeface="+mn-ea"/>
                <a:cs typeface="+mn-cs"/>
              </a:rPr>
              <a:t> love, whose kingship they desire for their hearts’ pleasure” (Cogan 2003: 315). </a:t>
            </a:r>
            <a:r>
              <a:rPr lang="en-US" dirty="0"/>
              <a:t>This cylinder was photographed at the British Museum.</a:t>
            </a:r>
          </a:p>
          <a:p>
            <a:endParaRPr lang="en-US" dirty="0"/>
          </a:p>
          <a:p>
            <a:pPr rtl="0"/>
            <a:r>
              <a:rPr lang="en-US" sz="1200" b="1" i="0" u="none" strike="noStrike" kern="1200" baseline="0" dirty="0">
                <a:solidFill>
                  <a:schemeClr val="tx1"/>
                </a:solidFill>
                <a:latin typeface="+mn-lt"/>
                <a:ea typeface="+mn-ea"/>
                <a:cs typeface="+mn-cs"/>
              </a:rPr>
              <a:t>Reference:</a:t>
            </a:r>
            <a:br>
              <a:rPr lang="en-US" sz="1200" b="1"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Cogan, Mordechai.</a:t>
            </a:r>
          </a:p>
          <a:p>
            <a:pPr marL="685800" indent="-457200" rtl="0">
              <a:tabLst>
                <a:tab pos="685800" algn="l"/>
              </a:tabLst>
            </a:pPr>
            <a:r>
              <a:rPr lang="en-US" sz="1200" b="0" i="0" u="none" strike="noStrike" kern="1200" baseline="0" dirty="0">
                <a:solidFill>
                  <a:schemeClr val="tx1"/>
                </a:solidFill>
                <a:latin typeface="+mn-lt"/>
                <a:ea typeface="+mn-ea"/>
                <a:cs typeface="+mn-cs"/>
              </a:rPr>
              <a:t>2003	Cyrus Cylinder</a:t>
            </a:r>
            <a:r>
              <a:rPr lang="en-US" sz="1200" b="0" i="1" u="none" strike="noStrike" kern="1200" baseline="0" dirty="0">
                <a:solidFill>
                  <a:schemeClr val="tx1"/>
                </a:solidFill>
                <a:latin typeface="+mn-lt"/>
                <a:ea typeface="+mn-ea"/>
                <a:cs typeface="+mn-cs"/>
              </a:rPr>
              <a:t>. Context of Scripture</a:t>
            </a:r>
            <a:r>
              <a:rPr lang="en-US" dirty="0"/>
              <a:t>,</a:t>
            </a:r>
            <a:r>
              <a:rPr lang="en-US" sz="1200" b="0" i="0" u="none" strike="noStrike" kern="1200" baseline="0" dirty="0">
                <a:solidFill>
                  <a:schemeClr val="tx1"/>
                </a:solidFill>
                <a:latin typeface="+mn-lt"/>
                <a:ea typeface="+mn-ea"/>
                <a:cs typeface="+mn-cs"/>
              </a:rPr>
              <a:t> vol. 2, eds. W. W. Hallo</a:t>
            </a:r>
            <a:r>
              <a:rPr lang="en-US" sz="1200" b="0" i="0" u="none" strike="noStrike"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and K. L. Younger Jr. Leiden: Brill.</a:t>
            </a:r>
            <a:endParaRPr lang="en-US" dirty="0"/>
          </a:p>
          <a:p>
            <a:endParaRPr lang="en-US" dirty="0"/>
          </a:p>
          <a:p>
            <a:r>
              <a:rPr lang="en-US" dirty="0"/>
              <a:t>adr1805171125</a:t>
            </a:r>
          </a:p>
        </p:txBody>
      </p:sp>
      <p:sp>
        <p:nvSpPr>
          <p:cNvPr id="4" name="Slide Number Placeholder 3"/>
          <p:cNvSpPr>
            <a:spLocks noGrp="1"/>
          </p:cNvSpPr>
          <p:nvPr>
            <p:ph type="sldNum" sz="quarter" idx="10"/>
          </p:nvPr>
        </p:nvSpPr>
        <p:spPr/>
        <p:txBody>
          <a:bodyPr/>
          <a:lstStyle/>
          <a:p>
            <a:fld id="{4E4946A3-FD68-4E77-9DEF-1E7536A4AD96}" type="slidenum">
              <a:rPr lang="en-US" smtClean="0"/>
              <a:t>130</a:t>
            </a:fld>
            <a:endParaRPr lang="en-US"/>
          </a:p>
        </p:txBody>
      </p:sp>
    </p:spTree>
    <p:extLst>
      <p:ext uri="{BB962C8B-B14F-4D97-AF65-F5344CB8AC3E}">
        <p14:creationId xmlns:p14="http://schemas.microsoft.com/office/powerpoint/2010/main" val="64817712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inscription was photographed at the British Museum.</a:t>
            </a:r>
          </a:p>
          <a:p>
            <a:endParaRPr lang="en-US" dirty="0"/>
          </a:p>
          <a:p>
            <a:r>
              <a:rPr lang="en-US" dirty="0"/>
              <a:t>tb112004175</a:t>
            </a:r>
          </a:p>
        </p:txBody>
      </p:sp>
      <p:sp>
        <p:nvSpPr>
          <p:cNvPr id="4" name="Slide Number Placeholder 3"/>
          <p:cNvSpPr>
            <a:spLocks noGrp="1"/>
          </p:cNvSpPr>
          <p:nvPr>
            <p:ph type="sldNum" sz="quarter" idx="10"/>
          </p:nvPr>
        </p:nvSpPr>
        <p:spPr/>
        <p:txBody>
          <a:bodyPr/>
          <a:lstStyle/>
          <a:p>
            <a:fld id="{4E4946A3-FD68-4E77-9DEF-1E7536A4AD96}" type="slidenum">
              <a:rPr lang="en-US" smtClean="0"/>
              <a:t>131</a:t>
            </a:fld>
            <a:endParaRPr lang="en-US"/>
          </a:p>
        </p:txBody>
      </p:sp>
    </p:spTree>
    <p:extLst>
      <p:ext uri="{BB962C8B-B14F-4D97-AF65-F5344CB8AC3E}">
        <p14:creationId xmlns:p14="http://schemas.microsoft.com/office/powerpoint/2010/main" val="2046301130"/>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a:t>
            </a:r>
            <a:r>
              <a:rPr lang="en-US" baseline="0" dirty="0"/>
              <a:t> it is granted that the return took place in 537 BC (a date that is widely held, but is still approximate), the second year afterward </a:t>
            </a:r>
            <a:r>
              <a:rPr lang="en-US" dirty="0"/>
              <a:t>would have been 535 BC.</a:t>
            </a:r>
            <a:r>
              <a:rPr lang="en-US" baseline="0" dirty="0"/>
              <a:t> This would have been</a:t>
            </a:r>
            <a:r>
              <a:rPr lang="en-US" dirty="0"/>
              <a:t> five years before the death of Cyrus, who died in 530 BC.</a:t>
            </a:r>
            <a:endParaRPr lang="en-US" baseline="0" dirty="0"/>
          </a:p>
          <a:p>
            <a:endParaRPr lang="en-US" baseline="0" dirty="0"/>
          </a:p>
          <a:p>
            <a:r>
              <a:rPr lang="en-US" dirty="0"/>
              <a:t>ws120915386</a:t>
            </a:r>
          </a:p>
        </p:txBody>
      </p:sp>
      <p:sp>
        <p:nvSpPr>
          <p:cNvPr id="4" name="Slide Number Placeholder 3"/>
          <p:cNvSpPr>
            <a:spLocks noGrp="1"/>
          </p:cNvSpPr>
          <p:nvPr>
            <p:ph type="sldNum" sz="quarter" idx="10"/>
          </p:nvPr>
        </p:nvSpPr>
        <p:spPr/>
        <p:txBody>
          <a:bodyPr/>
          <a:lstStyle/>
          <a:p>
            <a:fld id="{4E4946A3-FD68-4E77-9DEF-1E7536A4AD96}" type="slidenum">
              <a:rPr lang="en-US" smtClean="0"/>
              <a:t>132</a:t>
            </a:fld>
            <a:endParaRPr lang="en-US"/>
          </a:p>
        </p:txBody>
      </p:sp>
    </p:spTree>
    <p:extLst>
      <p:ext uri="{BB962C8B-B14F-4D97-AF65-F5344CB8AC3E}">
        <p14:creationId xmlns:p14="http://schemas.microsoft.com/office/powerpoint/2010/main" val="1287276123"/>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widely believed that the temple</a:t>
            </a:r>
            <a:r>
              <a:rPr lang="en-US" baseline="0" dirty="0"/>
              <a:t> built by Solomon, and on whose foundations the Second Temple was built, was located in approximately the same place as the golden-domed Dome of the Rock is situated today.</a:t>
            </a:r>
            <a:endParaRPr lang="en-US" dirty="0"/>
          </a:p>
          <a:p>
            <a:endParaRPr lang="en-US" dirty="0"/>
          </a:p>
          <a:p>
            <a:r>
              <a:rPr lang="en-US" dirty="0"/>
              <a:t>ws120915442</a:t>
            </a:r>
          </a:p>
        </p:txBody>
      </p:sp>
      <p:sp>
        <p:nvSpPr>
          <p:cNvPr id="4" name="Slide Number Placeholder 3"/>
          <p:cNvSpPr>
            <a:spLocks noGrp="1"/>
          </p:cNvSpPr>
          <p:nvPr>
            <p:ph type="sldNum" sz="quarter" idx="10"/>
          </p:nvPr>
        </p:nvSpPr>
        <p:spPr/>
        <p:txBody>
          <a:bodyPr/>
          <a:lstStyle/>
          <a:p>
            <a:fld id="{4E4946A3-FD68-4E77-9DEF-1E7536A4AD96}" type="slidenum">
              <a:rPr lang="en-US" smtClean="0"/>
              <a:t>133</a:t>
            </a:fld>
            <a:endParaRPr lang="en-US"/>
          </a:p>
        </p:txBody>
      </p:sp>
    </p:spTree>
    <p:extLst>
      <p:ext uri="{BB962C8B-B14F-4D97-AF65-F5344CB8AC3E}">
        <p14:creationId xmlns:p14="http://schemas.microsoft.com/office/powerpoint/2010/main" val="61301590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i="0" kern="1200" baseline="0" dirty="0">
                <a:effectLst/>
              </a:rPr>
              <a:t>The second month, </a:t>
            </a:r>
            <a:r>
              <a:rPr lang="en-US" sz="1200" i="0" kern="1200" baseline="0" dirty="0" err="1">
                <a:effectLst/>
              </a:rPr>
              <a:t>Ziv</a:t>
            </a:r>
            <a:r>
              <a:rPr lang="en-US" sz="1200" i="0" kern="1200" baseline="0" dirty="0">
                <a:effectLst/>
              </a:rPr>
              <a:t> (1 Kgs 6:1; also known as </a:t>
            </a:r>
            <a:r>
              <a:rPr lang="en-US" sz="1200" i="0" kern="1200" baseline="0" dirty="0" err="1">
                <a:effectLst/>
              </a:rPr>
              <a:t>Iyyar</a:t>
            </a:r>
            <a:r>
              <a:rPr lang="en-US" sz="1200" i="0" kern="1200" baseline="0" dirty="0">
                <a:effectLst/>
              </a:rPr>
              <a:t>), falls in April/May on the Gregorian calendar. An editable version is included beneath the graphic for those who wish to modify it.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134</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 photographed at the Tower of David Museum in Jerusalem.</a:t>
            </a:r>
          </a:p>
          <a:p>
            <a:endParaRPr lang="en-US" dirty="0"/>
          </a:p>
          <a:p>
            <a:r>
              <a:rPr lang="en-US" dirty="0"/>
              <a:t>tb060716336</a:t>
            </a:r>
          </a:p>
        </p:txBody>
      </p:sp>
      <p:sp>
        <p:nvSpPr>
          <p:cNvPr id="4" name="Slide Number Placeholder 3"/>
          <p:cNvSpPr>
            <a:spLocks noGrp="1"/>
          </p:cNvSpPr>
          <p:nvPr>
            <p:ph type="sldNum" sz="quarter" idx="10"/>
          </p:nvPr>
        </p:nvSpPr>
        <p:spPr/>
        <p:txBody>
          <a:bodyPr/>
          <a:lstStyle/>
          <a:p>
            <a:fld id="{4E4946A3-FD68-4E77-9DEF-1E7536A4AD96}" type="slidenum">
              <a:rPr lang="en-US" smtClean="0"/>
              <a:t>135</a:t>
            </a:fld>
            <a:endParaRPr lang="en-US"/>
          </a:p>
        </p:txBody>
      </p:sp>
    </p:spTree>
    <p:extLst>
      <p:ext uri="{BB962C8B-B14F-4D97-AF65-F5344CB8AC3E}">
        <p14:creationId xmlns:p14="http://schemas.microsoft.com/office/powerpoint/2010/main" val="70506379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tb101303093</a:t>
            </a:r>
          </a:p>
        </p:txBody>
      </p:sp>
      <p:sp>
        <p:nvSpPr>
          <p:cNvPr id="4" name="Slide Number Placeholder 3"/>
          <p:cNvSpPr>
            <a:spLocks noGrp="1"/>
          </p:cNvSpPr>
          <p:nvPr>
            <p:ph type="sldNum" sz="quarter" idx="10"/>
          </p:nvPr>
        </p:nvSpPr>
        <p:spPr/>
        <p:txBody>
          <a:bodyPr/>
          <a:lstStyle/>
          <a:p>
            <a:fld id="{4E4946A3-FD68-4E77-9DEF-1E7536A4AD96}" type="slidenum">
              <a:rPr lang="en-US" smtClean="0"/>
              <a:t>136</a:t>
            </a:fld>
            <a:endParaRPr lang="en-US"/>
          </a:p>
        </p:txBody>
      </p:sp>
    </p:spTree>
    <p:extLst>
      <p:ext uri="{BB962C8B-B14F-4D97-AF65-F5344CB8AC3E}">
        <p14:creationId xmlns:p14="http://schemas.microsoft.com/office/powerpoint/2010/main" val="101515713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shows a reconstruction of scaffolding from the Byzantine period. This photograph was taken at the Qatzrin Talmudic Village.</a:t>
            </a:r>
          </a:p>
          <a:p>
            <a:endParaRPr lang="en-US" dirty="0"/>
          </a:p>
          <a:p>
            <a:r>
              <a:rPr lang="en-US" dirty="0"/>
              <a:t>tb041103214</a:t>
            </a:r>
          </a:p>
        </p:txBody>
      </p:sp>
      <p:sp>
        <p:nvSpPr>
          <p:cNvPr id="4" name="Slide Number Placeholder 3"/>
          <p:cNvSpPr>
            <a:spLocks noGrp="1"/>
          </p:cNvSpPr>
          <p:nvPr>
            <p:ph type="sldNum" sz="quarter" idx="10"/>
          </p:nvPr>
        </p:nvSpPr>
        <p:spPr/>
        <p:txBody>
          <a:bodyPr/>
          <a:lstStyle/>
          <a:p>
            <a:fld id="{4E4946A3-FD68-4E77-9DEF-1E7536A4AD96}" type="slidenum">
              <a:rPr lang="en-US" smtClean="0"/>
              <a:t>137</a:t>
            </a:fld>
            <a:endParaRPr lang="en-US"/>
          </a:p>
        </p:txBody>
      </p:sp>
    </p:spTree>
    <p:extLst>
      <p:ext uri="{BB962C8B-B14F-4D97-AF65-F5344CB8AC3E}">
        <p14:creationId xmlns:p14="http://schemas.microsoft.com/office/powerpoint/2010/main" val="30951004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a:t>
            </a:r>
            <a:r>
              <a:rPr lang="en-US" dirty="0" err="1"/>
              <a:t>Jeshua</a:t>
            </a:r>
            <a:r>
              <a:rPr lang="en-US" dirty="0"/>
              <a:t> (Heb. </a:t>
            </a:r>
            <a:r>
              <a:rPr lang="he-IL" sz="1200" b="0" i="0" u="none" strike="noStrike" kern="1200" baseline="0" dirty="0">
                <a:solidFill>
                  <a:schemeClr val="tx1"/>
                </a:solidFill>
                <a:latin typeface="+mn-lt"/>
                <a:ea typeface="+mn-ea"/>
                <a:cs typeface="+mn-cs"/>
              </a:rPr>
              <a:t>יֵשׁוּעַ</a:t>
            </a:r>
            <a:r>
              <a:rPr lang="en-US" dirty="0"/>
              <a:t>) means “Yahweh is salvation.” The name </a:t>
            </a:r>
            <a:r>
              <a:rPr lang="en-US" dirty="0" err="1"/>
              <a:t>Jeshua</a:t>
            </a:r>
            <a:r>
              <a:rPr lang="en-US" dirty="0"/>
              <a:t>/Joshua/</a:t>
            </a:r>
            <a:r>
              <a:rPr lang="en-US" dirty="0" err="1"/>
              <a:t>Yeshua</a:t>
            </a:r>
            <a:r>
              <a:rPr lang="en-US" baseline="0" dirty="0"/>
              <a:t> continued to be common in the following centuries. The Greek form of the name </a:t>
            </a:r>
            <a:r>
              <a:rPr lang="en-US" baseline="0" dirty="0" err="1"/>
              <a:t>Jeshua</a:t>
            </a:r>
            <a:r>
              <a:rPr lang="en-US" baseline="0" dirty="0"/>
              <a:t> is </a:t>
            </a:r>
            <a:r>
              <a:rPr lang="en-US" i="1" baseline="0" dirty="0" err="1"/>
              <a:t>Iesous</a:t>
            </a:r>
            <a:r>
              <a:rPr lang="en-US" baseline="0" dirty="0"/>
              <a:t> (Gk. </a:t>
            </a:r>
            <a:r>
              <a:rPr lang="el-GR" sz="1200" b="0" i="0" u="none" strike="noStrike" kern="1200" baseline="0" dirty="0">
                <a:solidFill>
                  <a:schemeClr val="tx1"/>
                </a:solidFill>
                <a:latin typeface="+mn-lt"/>
                <a:ea typeface="+mn-ea"/>
                <a:cs typeface="+mn-cs"/>
              </a:rPr>
              <a:t>Ἰησοῦς</a:t>
            </a:r>
            <a:r>
              <a:rPr lang="en-US" baseline="0" dirty="0"/>
              <a:t>), commonly rendered in English versions as “Jesus.” The Aramaic inscription shown here reads “Jacob (i.e., James), son of Joseph, brother of </a:t>
            </a:r>
            <a:r>
              <a:rPr lang="en-US" baseline="0" dirty="0" err="1"/>
              <a:t>Jeshua</a:t>
            </a:r>
            <a:r>
              <a:rPr lang="en-US" baseline="0" dirty="0"/>
              <a:t> (Jesus)” (Arm. </a:t>
            </a:r>
            <a:r>
              <a:rPr lang="he-IL" sz="1200" b="0" i="0" kern="1200" dirty="0">
                <a:solidFill>
                  <a:schemeClr val="tx1"/>
                </a:solidFill>
                <a:effectLst/>
                <a:latin typeface="+mn-lt"/>
                <a:ea typeface="+mn-ea"/>
                <a:cs typeface="+mn-cs"/>
              </a:rPr>
              <a:t>יעקוב בר יוסף אחוי דישוע</a:t>
            </a:r>
            <a:r>
              <a:rPr lang="en-US" baseline="0" dirty="0"/>
              <a:t>). This inscription is scratched into the side of an ossuary of the 1st century 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authenticity of this inscription has been questioned because of the persons it mentions, although two studies of the patina have shown that it is consistent across the face of the letters and the rest of the surface, indicating the inscription is authentic (</a:t>
            </a:r>
            <a:r>
              <a:rPr lang="en-US" baseline="0" dirty="0" err="1"/>
              <a:t>Fruen</a:t>
            </a:r>
            <a:r>
              <a:rPr lang="en-US" baseline="0" dirty="0"/>
              <a:t> 2006: 10; Rosenfeld et al. 2014). </a:t>
            </a:r>
            <a:r>
              <a:rPr lang="en-US" dirty="0"/>
              <a:t>This image comes from Paradiso and is in</a:t>
            </a:r>
            <a:r>
              <a:rPr lang="en-US" baseline="0" dirty="0"/>
              <a:t> the</a:t>
            </a:r>
            <a:r>
              <a:rPr lang="en-US" dirty="0"/>
              <a:t> public domain, via Wikimedia Commons, https://commons.wikimedia.org/wiki/File:JamesOssuaryInscription-1-.jpg.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Fruen</a:t>
            </a:r>
            <a:r>
              <a:rPr lang="en-US" i="0" dirty="0"/>
              <a:t>, Lois.</a:t>
            </a:r>
          </a:p>
          <a:p>
            <a:pPr marL="685800" lvl="0" indent="-457200">
              <a:tabLst>
                <a:tab pos="685800" algn="l"/>
              </a:tabLst>
              <a:defRPr/>
            </a:pPr>
            <a:r>
              <a:rPr lang="en-US" i="0" dirty="0"/>
              <a:t>2006	Real or Fake? The James Ossuary Case. </a:t>
            </a:r>
            <a:r>
              <a:rPr lang="en-US" b="0" i="1" dirty="0" err="1"/>
              <a:t>ChemMatters</a:t>
            </a:r>
            <a:r>
              <a:rPr lang="en-US" i="0" dirty="0"/>
              <a:t> 24: 8–10. PDF accessible online: </a:t>
            </a:r>
            <a:r>
              <a:rPr lang="en-US" dirty="0">
                <a:hlinkClick r:id="rId3">
                  <a:extLst>
                    <a:ext uri="{A12FA001-AC4F-418D-AE19-62706E023703}">
                      <ahyp:hlinkClr xmlns:ahyp="http://schemas.microsoft.com/office/drawing/2018/hyperlinkcolor" val="tx"/>
                    </a:ext>
                  </a:extLst>
                </a:hlinkClick>
              </a:rPr>
              <a:t>https://www.acs.org/content/dam/acsorg/education/resources/highschool/chemmatters/articlesbytopic/atomictheory/chemmatters-feb2006-ossuary.pdf</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Rosenfeld, </a:t>
            </a:r>
            <a:r>
              <a:rPr lang="en-US" i="0" dirty="0" err="1"/>
              <a:t>Amnon</a:t>
            </a:r>
            <a:r>
              <a:rPr lang="en-US" i="0" dirty="0"/>
              <a:t>; Feldman, Howard R.; and </a:t>
            </a:r>
            <a:r>
              <a:rPr lang="en-US" i="0" dirty="0" err="1"/>
              <a:t>Krumbein</a:t>
            </a:r>
            <a:r>
              <a:rPr lang="en-US" dirty="0"/>
              <a:t>, Wolfgang E. </a:t>
            </a:r>
            <a:endParaRPr lang="en-US" i="0" dirty="0"/>
          </a:p>
          <a:p>
            <a:pPr marL="685800" lvl="0" indent="-457200">
              <a:tabLst>
                <a:tab pos="685800" algn="l"/>
              </a:tabLst>
              <a:defRPr/>
            </a:pPr>
            <a:r>
              <a:rPr lang="en-US" i="0" dirty="0"/>
              <a:t>2014	The Authenticity of the James Ossuary. </a:t>
            </a:r>
            <a:r>
              <a:rPr lang="en-US" i="1" dirty="0"/>
              <a:t>Open Journal of Geology </a:t>
            </a:r>
            <a:r>
              <a:rPr lang="en-US" dirty="0"/>
              <a:t>4: 69–78. PDF accessible online: </a:t>
            </a:r>
            <a:r>
              <a:rPr lang="en-US" dirty="0">
                <a:hlinkClick r:id="rId4">
                  <a:extLst>
                    <a:ext uri="{A12FA001-AC4F-418D-AE19-62706E023703}">
                      <ahyp:hlinkClr xmlns:ahyp="http://schemas.microsoft.com/office/drawing/2018/hyperlinkcolor" val="tx"/>
                    </a:ext>
                  </a:extLst>
                </a:hlinkClick>
              </a:rPr>
              <a:t>https://file.scirp.org/pdf/OJG_2014031213484587.pdf</a:t>
            </a:r>
            <a:r>
              <a:rPr lang="en-US" dirty="0"/>
              <a:t>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wiki0105200523171885</a:t>
            </a:r>
          </a:p>
        </p:txBody>
      </p:sp>
    </p:spTree>
    <p:extLst>
      <p:ext uri="{BB962C8B-B14F-4D97-AF65-F5344CB8AC3E}">
        <p14:creationId xmlns:p14="http://schemas.microsoft.com/office/powerpoint/2010/main" val="337628216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139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a:t>
            </a:r>
            <a:r>
              <a:rPr lang="en-US" dirty="0" err="1"/>
              <a:t>Jeshua</a:t>
            </a:r>
            <a:r>
              <a:rPr lang="en-US" dirty="0"/>
              <a:t> (Heb. </a:t>
            </a:r>
            <a:r>
              <a:rPr lang="he-IL" sz="1200" b="0" i="0" u="none" strike="noStrike" kern="1200" baseline="0" dirty="0">
                <a:solidFill>
                  <a:schemeClr val="tx1"/>
                </a:solidFill>
                <a:latin typeface="+mn-lt"/>
                <a:ea typeface="+mn-ea"/>
                <a:cs typeface="+mn-cs"/>
              </a:rPr>
              <a:t>יֵשׁוּעַ</a:t>
            </a:r>
            <a:r>
              <a:rPr lang="en-US" dirty="0"/>
              <a:t>) means “Yahweh is salvation.” The name </a:t>
            </a:r>
            <a:r>
              <a:rPr lang="en-US" dirty="0" err="1"/>
              <a:t>Jeshua</a:t>
            </a:r>
            <a:r>
              <a:rPr lang="en-US" dirty="0"/>
              <a:t>/Joshua/</a:t>
            </a:r>
            <a:r>
              <a:rPr lang="en-US" dirty="0" err="1"/>
              <a:t>Yeshua</a:t>
            </a:r>
            <a:r>
              <a:rPr lang="en-US" baseline="0" dirty="0"/>
              <a:t> continued to be common in the following centuries. The Greek form of the name </a:t>
            </a:r>
            <a:r>
              <a:rPr lang="en-US" baseline="0" dirty="0" err="1"/>
              <a:t>Jeshua</a:t>
            </a:r>
            <a:r>
              <a:rPr lang="en-US" baseline="0" dirty="0"/>
              <a:t> is </a:t>
            </a:r>
            <a:r>
              <a:rPr lang="en-US" i="1" baseline="0" dirty="0" err="1"/>
              <a:t>Iesous</a:t>
            </a:r>
            <a:r>
              <a:rPr lang="en-US" baseline="0" dirty="0"/>
              <a:t> (Gk. </a:t>
            </a:r>
            <a:r>
              <a:rPr lang="el-GR" sz="1200" b="0" i="0" u="none" strike="noStrike" kern="1200" baseline="0" dirty="0">
                <a:solidFill>
                  <a:schemeClr val="tx1"/>
                </a:solidFill>
                <a:latin typeface="+mn-lt"/>
                <a:ea typeface="+mn-ea"/>
                <a:cs typeface="+mn-cs"/>
              </a:rPr>
              <a:t>Ἰησοῦς</a:t>
            </a:r>
            <a:r>
              <a:rPr lang="en-US" baseline="0" dirty="0"/>
              <a:t>), commonly rendered in English versions as “Jesus.” The Aramaic inscription shown here reads “Jacob (i.e., James), son of Joseph, brother of </a:t>
            </a:r>
            <a:r>
              <a:rPr lang="en-US" baseline="0" dirty="0" err="1"/>
              <a:t>Jeshua</a:t>
            </a:r>
            <a:r>
              <a:rPr lang="en-US" baseline="0" dirty="0"/>
              <a:t> (Jesus)” (Arm. </a:t>
            </a:r>
            <a:r>
              <a:rPr lang="he-IL" sz="1200" b="0" i="0" kern="1200" dirty="0">
                <a:solidFill>
                  <a:schemeClr val="tx1"/>
                </a:solidFill>
                <a:effectLst/>
                <a:latin typeface="+mn-lt"/>
                <a:ea typeface="+mn-ea"/>
                <a:cs typeface="+mn-cs"/>
              </a:rPr>
              <a:t>יעקוב בר יוסף אחוי דישוע</a:t>
            </a:r>
            <a:r>
              <a:rPr lang="en-US" baseline="0" dirty="0"/>
              <a:t>). This inscription is scratched into the side of an ossuary of the 1st century AD.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The authenticity of this inscription has been questioned because of the persons it mentions, although two studies of the patina have shown that it is consistent across the face of the letters and the rest of the surface, indicating the inscription is authentic (</a:t>
            </a:r>
            <a:r>
              <a:rPr lang="en-US" baseline="0" dirty="0" err="1"/>
              <a:t>Fruen</a:t>
            </a:r>
            <a:r>
              <a:rPr lang="en-US" baseline="0" dirty="0"/>
              <a:t> 2006: 10; Rosenfeld et al. 2014). </a:t>
            </a:r>
            <a:r>
              <a:rPr lang="en-US" dirty="0"/>
              <a:t>This image comes from Paradiso and is in</a:t>
            </a:r>
            <a:r>
              <a:rPr lang="en-US" baseline="0" dirty="0"/>
              <a:t> the</a:t>
            </a:r>
            <a:r>
              <a:rPr lang="en-US" dirty="0"/>
              <a:t> public domain, via Wikimedia Commons, https://commons.wikimedia.org/wiki/File:JamesOssuaryInscription-1-.jpg. The next slide includes</a:t>
            </a:r>
            <a:r>
              <a:rPr lang="en-US" baseline="0" dirty="0"/>
              <a:t> highlights for the name </a:t>
            </a:r>
            <a:r>
              <a:rPr lang="en-US" baseline="0" dirty="0" err="1"/>
              <a:t>Jeshua</a:t>
            </a:r>
            <a:r>
              <a:rPr lang="en-US" baseline="0"/>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t>Fruen</a:t>
            </a:r>
            <a:r>
              <a:rPr lang="en-US" i="0" dirty="0"/>
              <a:t>, Lois.</a:t>
            </a:r>
          </a:p>
          <a:p>
            <a:pPr marL="685800" lvl="0" indent="-457200">
              <a:tabLst>
                <a:tab pos="685800" algn="l"/>
              </a:tabLst>
              <a:defRPr/>
            </a:pPr>
            <a:r>
              <a:rPr lang="en-US" i="0" dirty="0"/>
              <a:t>2006	Real or Fake? The James Ossuary Case. </a:t>
            </a:r>
            <a:r>
              <a:rPr lang="en-US" b="0" i="1" dirty="0" err="1"/>
              <a:t>ChemMatters</a:t>
            </a:r>
            <a:r>
              <a:rPr lang="en-US" i="0" dirty="0"/>
              <a:t> 24: 8–10. PDF accessible online: </a:t>
            </a:r>
            <a:r>
              <a:rPr lang="en-US" dirty="0">
                <a:hlinkClick r:id="rId3">
                  <a:extLst>
                    <a:ext uri="{A12FA001-AC4F-418D-AE19-62706E023703}">
                      <ahyp:hlinkClr xmlns:ahyp="http://schemas.microsoft.com/office/drawing/2018/hyperlinkcolor" val="tx"/>
                    </a:ext>
                  </a:extLst>
                </a:hlinkClick>
              </a:rPr>
              <a:t>https://www.acs.org/content/dam/acsorg/education/resources/highschool/chemmatters/articlesbytopic/atomictheory/chemmatters-feb2006-ossuary.pdf</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Rosenfeld, </a:t>
            </a:r>
            <a:r>
              <a:rPr lang="en-US" i="0" dirty="0" err="1"/>
              <a:t>Amnon</a:t>
            </a:r>
            <a:r>
              <a:rPr lang="en-US" i="0" dirty="0"/>
              <a:t>; Feldman, Howard R.; and </a:t>
            </a:r>
            <a:r>
              <a:rPr lang="en-US" i="0" dirty="0" err="1"/>
              <a:t>Krumbein</a:t>
            </a:r>
            <a:r>
              <a:rPr lang="en-US" dirty="0"/>
              <a:t>, Wolfgang E. </a:t>
            </a:r>
            <a:endParaRPr lang="en-US" i="0" dirty="0"/>
          </a:p>
          <a:p>
            <a:pPr marL="685800" lvl="0" indent="-457200">
              <a:tabLst>
                <a:tab pos="685800" algn="l"/>
              </a:tabLst>
              <a:defRPr/>
            </a:pPr>
            <a:r>
              <a:rPr lang="en-US" i="0" dirty="0"/>
              <a:t>2014	The Authenticity of the James Ossuary. </a:t>
            </a:r>
            <a:r>
              <a:rPr lang="en-US" i="1" dirty="0"/>
              <a:t>Open Journal of Geology </a:t>
            </a:r>
            <a:r>
              <a:rPr lang="en-US" dirty="0"/>
              <a:t>4: 69–78. PDF accessible online: </a:t>
            </a:r>
            <a:r>
              <a:rPr lang="en-US" dirty="0">
                <a:hlinkClick r:id="rId4">
                  <a:extLst>
                    <a:ext uri="{A12FA001-AC4F-418D-AE19-62706E023703}">
                      <ahyp:hlinkClr xmlns:ahyp="http://schemas.microsoft.com/office/drawing/2018/hyperlinkcolor" val="tx"/>
                    </a:ext>
                  </a:extLst>
                </a:hlinkClick>
              </a:rPr>
              <a:t>https://file.scirp.org/pdf/OJG_2014031213484587.pdf</a:t>
            </a:r>
            <a:r>
              <a:rPr lang="en-US" dirty="0"/>
              <a:t> </a:t>
            </a: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wiki0105200523171885</a:t>
            </a:r>
          </a:p>
        </p:txBody>
      </p:sp>
    </p:spTree>
    <p:extLst>
      <p:ext uri="{BB962C8B-B14F-4D97-AF65-F5344CB8AC3E}">
        <p14:creationId xmlns:p14="http://schemas.microsoft.com/office/powerpoint/2010/main" val="3376282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Jeshua</a:t>
            </a:r>
            <a:r>
              <a:rPr lang="en-US" dirty="0"/>
              <a:t> (Joshua) the son of </a:t>
            </a:r>
            <a:r>
              <a:rPr lang="en-US" dirty="0" err="1"/>
              <a:t>Jehozadak</a:t>
            </a:r>
            <a:r>
              <a:rPr lang="en-US" baseline="0" dirty="0"/>
              <a:t> </a:t>
            </a:r>
            <a:r>
              <a:rPr lang="en-US" dirty="0"/>
              <a:t>was the high</a:t>
            </a:r>
            <a:r>
              <a:rPr lang="en-US" baseline="0" dirty="0"/>
              <a:t> priest of Israel at the time of the building of the Second Temple (cf. Hag 1:1). This model was photographed at the full-size replica of the tabernacle in Timna Valley in southern Israel.</a:t>
            </a:r>
          </a:p>
          <a:p>
            <a:endParaRPr lang="en-US" dirty="0"/>
          </a:p>
          <a:p>
            <a:r>
              <a:rPr lang="en-US" dirty="0"/>
              <a:t>tb022804700</a:t>
            </a:r>
          </a:p>
        </p:txBody>
      </p:sp>
      <p:sp>
        <p:nvSpPr>
          <p:cNvPr id="4" name="Slide Number Placeholder 3"/>
          <p:cNvSpPr>
            <a:spLocks noGrp="1"/>
          </p:cNvSpPr>
          <p:nvPr>
            <p:ph type="sldNum" sz="quarter" idx="10"/>
          </p:nvPr>
        </p:nvSpPr>
        <p:spPr/>
        <p:txBody>
          <a:bodyPr/>
          <a:lstStyle/>
          <a:p>
            <a:fld id="{4E4946A3-FD68-4E77-9DEF-1E7536A4AD96}" type="slidenum">
              <a:rPr lang="en-US" smtClean="0"/>
              <a:t>14</a:t>
            </a:fld>
            <a:endParaRPr lang="en-US"/>
          </a:p>
        </p:txBody>
      </p:sp>
    </p:spTree>
    <p:extLst>
      <p:ext uri="{BB962C8B-B14F-4D97-AF65-F5344CB8AC3E}">
        <p14:creationId xmlns:p14="http://schemas.microsoft.com/office/powerpoint/2010/main" val="25666261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Jeshua</a:t>
            </a:r>
            <a:r>
              <a:rPr lang="en-US" dirty="0"/>
              <a:t> (Joshua) the son of </a:t>
            </a:r>
            <a:r>
              <a:rPr lang="en-US" dirty="0" err="1"/>
              <a:t>Jehozadak</a:t>
            </a:r>
            <a:r>
              <a:rPr lang="en-US" baseline="0" dirty="0"/>
              <a:t> </a:t>
            </a:r>
            <a:r>
              <a:rPr lang="en-US" dirty="0"/>
              <a:t>was the high</a:t>
            </a:r>
            <a:r>
              <a:rPr lang="en-US" baseline="0" dirty="0"/>
              <a:t> priest of Israel at the time of the building of the Second Temple. This model of the high priest was photographed at the full-size replica of the tabernacle in Timna Park in southern Israel.</a:t>
            </a:r>
          </a:p>
          <a:p>
            <a:endParaRPr lang="en-US" dirty="0"/>
          </a:p>
          <a:p>
            <a:r>
              <a:rPr lang="en-US" dirty="0"/>
              <a:t>tb010710921</a:t>
            </a:r>
          </a:p>
        </p:txBody>
      </p:sp>
      <p:sp>
        <p:nvSpPr>
          <p:cNvPr id="4" name="Slide Number Placeholder 3"/>
          <p:cNvSpPr>
            <a:spLocks noGrp="1"/>
          </p:cNvSpPr>
          <p:nvPr>
            <p:ph type="sldNum" sz="quarter" idx="10"/>
          </p:nvPr>
        </p:nvSpPr>
        <p:spPr/>
        <p:txBody>
          <a:bodyPr/>
          <a:lstStyle/>
          <a:p>
            <a:fld id="{4E4946A3-FD68-4E77-9DEF-1E7536A4AD96}" type="slidenum">
              <a:rPr lang="en-US" smtClean="0"/>
              <a:t>140</a:t>
            </a:fld>
            <a:endParaRPr lang="en-US"/>
          </a:p>
        </p:txBody>
      </p:sp>
    </p:spTree>
    <p:extLst>
      <p:ext uri="{BB962C8B-B14F-4D97-AF65-F5344CB8AC3E}">
        <p14:creationId xmlns:p14="http://schemas.microsoft.com/office/powerpoint/2010/main" val="503603629"/>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name </a:t>
            </a:r>
            <a:r>
              <a:rPr lang="en-US" dirty="0" err="1"/>
              <a:t>Kadmiel</a:t>
            </a:r>
            <a:r>
              <a:rPr lang="en-US" dirty="0"/>
              <a:t> (Heb. </a:t>
            </a:r>
            <a:r>
              <a:rPr lang="he-IL" sz="1200" b="0" i="0" u="none" strike="noStrike" kern="1200" baseline="0" dirty="0">
                <a:solidFill>
                  <a:schemeClr val="tx1"/>
                </a:solidFill>
                <a:latin typeface="+mn-lt"/>
                <a:ea typeface="+mn-ea"/>
                <a:cs typeface="+mn-cs"/>
              </a:rPr>
              <a:t>קַדְמִיאֵל</a:t>
            </a:r>
            <a:r>
              <a:rPr lang="en-US" dirty="0"/>
              <a:t>) may mean “God is the ancient one.” </a:t>
            </a:r>
            <a:r>
              <a:rPr lang="en-US" sz="1200" kern="1200" dirty="0">
                <a:solidFill>
                  <a:schemeClr val="tx1"/>
                </a:solidFill>
                <a:effectLst/>
                <a:latin typeface="+mn-lt"/>
                <a:ea typeface="+mn-ea"/>
                <a:cs typeface="+mn-cs"/>
              </a:rPr>
              <a:t>This theater mask of an older, bearded man </a:t>
            </a:r>
            <a:r>
              <a:rPr lang="en-US" dirty="0"/>
              <a:t>was photographed at the National Museum of Rome at the Diocletian Baths. This image comes from Livioandronico2013 and is licensed under CC BY-SA 4.0, via Wikimedia Commons: https://commons.wikimedia.org/wiki/File:Sculptures_of_Roman_theater_masks_in_Baths_of_Diocletian3.jpg.</a:t>
            </a: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wiki01042015182806</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141</a:t>
            </a:fld>
            <a:endParaRPr lang="en-US"/>
          </a:p>
        </p:txBody>
      </p:sp>
    </p:spTree>
    <p:extLst>
      <p:ext uri="{BB962C8B-B14F-4D97-AF65-F5344CB8AC3E}">
        <p14:creationId xmlns:p14="http://schemas.microsoft.com/office/powerpoint/2010/main" val="126043885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According to Ezra 2:40, the clans of </a:t>
            </a:r>
            <a:r>
              <a:rPr lang="en-US" dirty="0" err="1"/>
              <a:t>Jeshua</a:t>
            </a:r>
            <a:r>
              <a:rPr lang="en-US" dirty="0"/>
              <a:t> and </a:t>
            </a:r>
            <a:r>
              <a:rPr lang="en-US" dirty="0" err="1"/>
              <a:t>Kadmiel</a:t>
            </a:r>
            <a:r>
              <a:rPr lang="en-US" dirty="0"/>
              <a:t> were both Levitical groups that were descendants of a certain </a:t>
            </a:r>
            <a:r>
              <a:rPr lang="en-US" dirty="0" err="1"/>
              <a:t>Hodaviah</a:t>
            </a:r>
            <a:r>
              <a:rPr lang="en-US" dirty="0"/>
              <a:t>.</a:t>
            </a:r>
            <a:r>
              <a:rPr lang="en-US" baseline="0" dirty="0"/>
              <a:t> </a:t>
            </a:r>
            <a:r>
              <a:rPr lang="en-US" dirty="0"/>
              <a:t>The name </a:t>
            </a:r>
            <a:r>
              <a:rPr lang="en-US" dirty="0" err="1"/>
              <a:t>Hodaviah</a:t>
            </a:r>
            <a:r>
              <a:rPr lang="en-US" dirty="0"/>
              <a:t>/</a:t>
            </a:r>
            <a:r>
              <a:rPr lang="en-US" dirty="0" err="1"/>
              <a:t>Hodavyah</a:t>
            </a:r>
            <a:r>
              <a:rPr lang="en-US" dirty="0"/>
              <a:t> (Heb. </a:t>
            </a:r>
            <a:r>
              <a:rPr lang="he-IL" sz="1200" b="0" i="0" u="none" strike="noStrike" kern="1200" baseline="0" dirty="0">
                <a:solidFill>
                  <a:schemeClr val="tx1"/>
                </a:solidFill>
                <a:latin typeface="+mn-lt"/>
                <a:ea typeface="+mn-ea"/>
                <a:cs typeface="+mn-cs"/>
              </a:rPr>
              <a:t>הוֹדַוְיָה</a:t>
            </a:r>
            <a:r>
              <a:rPr lang="en-US" dirty="0"/>
              <a:t>) means “praise</a:t>
            </a:r>
            <a:r>
              <a:rPr lang="en-US" baseline="0" dirty="0"/>
              <a:t> Yahweh.” It is known from a number of ancient inscriptions, including Lachish Letter #3 (shown here) and an ostracon from </a:t>
            </a:r>
            <a:r>
              <a:rPr lang="en-US" baseline="0" dirty="0" err="1"/>
              <a:t>Horvat</a:t>
            </a:r>
            <a:r>
              <a:rPr lang="en-US" baseline="0" dirty="0"/>
              <a:t> </a:t>
            </a:r>
            <a:r>
              <a:rPr lang="en-US" baseline="0" dirty="0" err="1"/>
              <a:t>Uzza</a:t>
            </a:r>
            <a:r>
              <a:rPr lang="en-US" baseline="0" dirty="0"/>
              <a:t> that gives a list of troops (</a:t>
            </a:r>
            <a:r>
              <a:rPr lang="en-US" baseline="0" dirty="0" err="1"/>
              <a:t>Ahituv</a:t>
            </a:r>
            <a:r>
              <a:rPr lang="en-US" baseline="0" dirty="0"/>
              <a:t> 2008: 63, 177). The photo on this slide shows the reverse of Lachish Letter #3; the first word on the first line is the name </a:t>
            </a:r>
            <a:r>
              <a:rPr lang="en-US" dirty="0" err="1"/>
              <a:t>Hodaviah</a:t>
            </a:r>
            <a:r>
              <a:rPr lang="en-US" dirty="0"/>
              <a:t>, with a slightly fuller spelling (Heb. </a:t>
            </a:r>
            <a:r>
              <a:rPr lang="he-IL" dirty="0"/>
              <a:t>הודויהו</a:t>
            </a:r>
            <a:r>
              <a:rPr lang="en-US" dirty="0"/>
              <a:t>).</a:t>
            </a:r>
            <a:r>
              <a:rPr lang="en-US" baseline="0" dirty="0"/>
              <a:t> The next slide includes a label for the name.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Ahituv</a:t>
            </a:r>
            <a:r>
              <a:rPr lang="en-US" sz="1200" kern="1200" baseline="0" dirty="0">
                <a:solidFill>
                  <a:schemeClr val="tx1"/>
                </a:solidFill>
                <a:effectLst/>
                <a:latin typeface="+mn-lt"/>
                <a:ea typeface="+mn-ea"/>
                <a:cs typeface="+mn-cs"/>
              </a:rPr>
              <a:t>, Shmuel.</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baseline="0" dirty="0">
                <a:solidFill>
                  <a:schemeClr val="tx1"/>
                </a:solidFill>
                <a:effectLst/>
                <a:latin typeface="+mn-lt"/>
                <a:ea typeface="+mn-ea"/>
                <a:cs typeface="+mn-cs"/>
              </a:rPr>
              <a:t>2008	</a:t>
            </a:r>
            <a:r>
              <a:rPr lang="en-US" sz="1200" i="1" kern="1200" baseline="0" dirty="0">
                <a:solidFill>
                  <a:schemeClr val="tx1"/>
                </a:solidFill>
                <a:effectLst/>
                <a:latin typeface="+mn-lt"/>
                <a:ea typeface="+mn-ea"/>
                <a:cs typeface="+mn-cs"/>
              </a:rPr>
              <a:t>Echoes from the Past.</a:t>
            </a:r>
            <a:r>
              <a:rPr lang="en-US" sz="1200" kern="1200" baseline="0" dirty="0">
                <a:solidFill>
                  <a:schemeClr val="tx1"/>
                </a:solidFill>
                <a:effectLst/>
                <a:latin typeface="+mn-lt"/>
                <a:ea typeface="+mn-ea"/>
                <a:cs typeface="+mn-cs"/>
              </a:rPr>
              <a:t> Jerusalem: Carta.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ku070622259</a:t>
            </a:r>
          </a:p>
        </p:txBody>
      </p:sp>
      <p:sp>
        <p:nvSpPr>
          <p:cNvPr id="4" name="Slide Number Placeholder 3"/>
          <p:cNvSpPr>
            <a:spLocks noGrp="1"/>
          </p:cNvSpPr>
          <p:nvPr>
            <p:ph type="sldNum" sz="quarter" idx="10"/>
          </p:nvPr>
        </p:nvSpPr>
        <p:spPr/>
        <p:txBody>
          <a:bodyPr/>
          <a:lstStyle/>
          <a:p>
            <a:fld id="{4E4946A3-FD68-4E77-9DEF-1E7536A4AD96}" type="slidenum">
              <a:rPr lang="en-US" smtClean="0"/>
              <a:t>142</a:t>
            </a:fld>
            <a:endParaRPr lang="en-US"/>
          </a:p>
        </p:txBody>
      </p:sp>
    </p:spTree>
    <p:extLst>
      <p:ext uri="{BB962C8B-B14F-4D97-AF65-F5344CB8AC3E}">
        <p14:creationId xmlns:p14="http://schemas.microsoft.com/office/powerpoint/2010/main" val="17168584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According to Ezra 2:40, the clans of </a:t>
            </a:r>
            <a:r>
              <a:rPr lang="en-US" dirty="0" err="1"/>
              <a:t>Jeshua</a:t>
            </a:r>
            <a:r>
              <a:rPr lang="en-US" dirty="0"/>
              <a:t> and </a:t>
            </a:r>
            <a:r>
              <a:rPr lang="en-US" dirty="0" err="1"/>
              <a:t>Kadmiel</a:t>
            </a:r>
            <a:r>
              <a:rPr lang="en-US" dirty="0"/>
              <a:t> were both Levitical groups that were descendants of a certain </a:t>
            </a:r>
            <a:r>
              <a:rPr lang="en-US" dirty="0" err="1"/>
              <a:t>Hodaviah</a:t>
            </a:r>
            <a:r>
              <a:rPr lang="en-US" dirty="0"/>
              <a:t>.</a:t>
            </a:r>
            <a:r>
              <a:rPr lang="en-US" baseline="0" dirty="0"/>
              <a:t> </a:t>
            </a:r>
            <a:r>
              <a:rPr lang="en-US" dirty="0"/>
              <a:t>The name </a:t>
            </a:r>
            <a:r>
              <a:rPr lang="en-US" dirty="0" err="1"/>
              <a:t>Hodaviah</a:t>
            </a:r>
            <a:r>
              <a:rPr lang="en-US" dirty="0"/>
              <a:t>/</a:t>
            </a:r>
            <a:r>
              <a:rPr lang="en-US" dirty="0" err="1"/>
              <a:t>Hodavyah</a:t>
            </a:r>
            <a:r>
              <a:rPr lang="en-US" dirty="0"/>
              <a:t> (Heb. </a:t>
            </a:r>
            <a:r>
              <a:rPr lang="he-IL" sz="1200" b="0" i="0" u="none" strike="noStrike" kern="1200" baseline="0" dirty="0">
                <a:solidFill>
                  <a:schemeClr val="tx1"/>
                </a:solidFill>
                <a:latin typeface="+mn-lt"/>
                <a:ea typeface="+mn-ea"/>
                <a:cs typeface="+mn-cs"/>
              </a:rPr>
              <a:t>הוֹדַוְיָה</a:t>
            </a:r>
            <a:r>
              <a:rPr lang="en-US" dirty="0"/>
              <a:t>) means “praise</a:t>
            </a:r>
            <a:r>
              <a:rPr lang="en-US" baseline="0" dirty="0"/>
              <a:t> Yahweh.” It is known from a number of ancient inscriptions, including Lachish Letter #3 (shown here) and an ostracon from </a:t>
            </a:r>
            <a:r>
              <a:rPr lang="en-US" baseline="0" dirty="0" err="1"/>
              <a:t>Horvat</a:t>
            </a:r>
            <a:r>
              <a:rPr lang="en-US" baseline="0" dirty="0"/>
              <a:t> </a:t>
            </a:r>
            <a:r>
              <a:rPr lang="en-US" baseline="0" dirty="0" err="1"/>
              <a:t>Uzza</a:t>
            </a:r>
            <a:r>
              <a:rPr lang="en-US" baseline="0" dirty="0"/>
              <a:t> that gives a list of troops (</a:t>
            </a:r>
            <a:r>
              <a:rPr lang="en-US" baseline="0" dirty="0" err="1"/>
              <a:t>Ahituv</a:t>
            </a:r>
            <a:r>
              <a:rPr lang="en-US" baseline="0" dirty="0"/>
              <a:t> 2008: 63, 177). The photo on this slide shows the reverse of Lachish Letter #3; the first word on the first line is the name </a:t>
            </a:r>
            <a:r>
              <a:rPr lang="en-US" baseline="0" dirty="0" err="1"/>
              <a:t>Hodaviah</a:t>
            </a:r>
            <a:r>
              <a:rPr lang="en-US" baseline="0" dirty="0"/>
              <a:t>, with a slightly fuller spelling (Heb. </a:t>
            </a:r>
            <a:r>
              <a:rPr lang="he-IL" baseline="0" dirty="0"/>
              <a:t>הודויהו</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Reference: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a:solidFill>
                  <a:schemeClr val="tx1"/>
                </a:solidFill>
                <a:effectLst/>
                <a:latin typeface="+mn-lt"/>
                <a:ea typeface="+mn-ea"/>
                <a:cs typeface="+mn-cs"/>
              </a:rPr>
              <a:t>Ahituv</a:t>
            </a:r>
            <a:r>
              <a:rPr lang="en-US" sz="1200" kern="1200" baseline="0" dirty="0">
                <a:solidFill>
                  <a:schemeClr val="tx1"/>
                </a:solidFill>
                <a:effectLst/>
                <a:latin typeface="+mn-lt"/>
                <a:ea typeface="+mn-ea"/>
                <a:cs typeface="+mn-cs"/>
              </a:rPr>
              <a:t>, Shmuel.</a:t>
            </a:r>
          </a:p>
          <a:p>
            <a:pPr marL="685800" marR="0" indent="-457200" algn="l" defTabSz="914400" rtl="0" eaLnBrk="1" fontAlgn="auto" latinLnBrk="0" hangingPunct="1">
              <a:lnSpc>
                <a:spcPct val="100000"/>
              </a:lnSpc>
              <a:spcBef>
                <a:spcPts val="0"/>
              </a:spcBef>
              <a:spcAft>
                <a:spcPts val="0"/>
              </a:spcAft>
              <a:buClrTx/>
              <a:buSzTx/>
              <a:buFontTx/>
              <a:buNone/>
              <a:tabLst>
                <a:tab pos="685800" algn="l"/>
              </a:tabLst>
              <a:defRPr/>
            </a:pPr>
            <a:r>
              <a:rPr lang="en-US" sz="1200" kern="1200" baseline="0" dirty="0">
                <a:solidFill>
                  <a:schemeClr val="tx1"/>
                </a:solidFill>
                <a:effectLst/>
                <a:latin typeface="+mn-lt"/>
                <a:ea typeface="+mn-ea"/>
                <a:cs typeface="+mn-cs"/>
              </a:rPr>
              <a:t>2008	</a:t>
            </a:r>
            <a:r>
              <a:rPr lang="en-US" sz="1200" i="1" kern="1200" baseline="0" dirty="0">
                <a:solidFill>
                  <a:schemeClr val="tx1"/>
                </a:solidFill>
                <a:effectLst/>
                <a:latin typeface="+mn-lt"/>
                <a:ea typeface="+mn-ea"/>
                <a:cs typeface="+mn-cs"/>
              </a:rPr>
              <a:t>Echoes from the Past.</a:t>
            </a:r>
            <a:r>
              <a:rPr lang="en-US" sz="1200" kern="1200" baseline="0" dirty="0">
                <a:solidFill>
                  <a:schemeClr val="tx1"/>
                </a:solidFill>
                <a:effectLst/>
                <a:latin typeface="+mn-lt"/>
                <a:ea typeface="+mn-ea"/>
                <a:cs typeface="+mn-cs"/>
              </a:rPr>
              <a:t> Jerusalem: Carta.</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ku070622259</a:t>
            </a:r>
          </a:p>
        </p:txBody>
      </p:sp>
      <p:sp>
        <p:nvSpPr>
          <p:cNvPr id="4" name="Slide Number Placeholder 3"/>
          <p:cNvSpPr>
            <a:spLocks noGrp="1"/>
          </p:cNvSpPr>
          <p:nvPr>
            <p:ph type="sldNum" sz="quarter" idx="10"/>
          </p:nvPr>
        </p:nvSpPr>
        <p:spPr/>
        <p:txBody>
          <a:bodyPr/>
          <a:lstStyle/>
          <a:p>
            <a:fld id="{4E4946A3-FD68-4E77-9DEF-1E7536A4AD96}" type="slidenum">
              <a:rPr lang="en-US" smtClean="0"/>
              <a:t>143</a:t>
            </a:fld>
            <a:endParaRPr lang="en-US"/>
          </a:p>
        </p:txBody>
      </p:sp>
    </p:spTree>
    <p:extLst>
      <p:ext uri="{BB962C8B-B14F-4D97-AF65-F5344CB8AC3E}">
        <p14:creationId xmlns:p14="http://schemas.microsoft.com/office/powerpoint/2010/main" val="171685843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name Judah (Heb. </a:t>
            </a:r>
            <a:r>
              <a:rPr lang="en-US" i="1" dirty="0" err="1"/>
              <a:t>Yehudah</a:t>
            </a:r>
            <a:r>
              <a:rPr lang="en-US" dirty="0"/>
              <a:t>,</a:t>
            </a:r>
            <a:r>
              <a:rPr lang="en-US" baseline="0" dirty="0"/>
              <a:t> </a:t>
            </a:r>
            <a:r>
              <a:rPr lang="he-IL" sz="1200" b="0" i="0" u="none" strike="noStrike" kern="1200" baseline="0" dirty="0">
                <a:solidFill>
                  <a:schemeClr val="tx1"/>
                </a:solidFill>
                <a:latin typeface="+mn-lt"/>
                <a:ea typeface="+mn-ea"/>
                <a:cs typeface="+mn-cs"/>
              </a:rPr>
              <a:t>יְהוּדָה</a:t>
            </a:r>
            <a:r>
              <a:rPr lang="en-US" sz="1200" b="0" i="0" u="none" strike="noStrike" kern="1200" baseline="0" dirty="0">
                <a:solidFill>
                  <a:schemeClr val="tx1"/>
                </a:solidFill>
                <a:latin typeface="+mn-lt"/>
                <a:ea typeface="+mn-ea"/>
                <a:cs typeface="+mn-cs"/>
              </a:rPr>
              <a:t>) probably means “praised.” The name was best known as one of the twelve sons of Jacob, from whom came a tribe of the same name. The name was also used to designate the southern kingdom after the nation was divided at the death of Solomon. </a:t>
            </a:r>
            <a:r>
              <a:rPr lang="en-US" dirty="0"/>
              <a:t>During the Persian period the province of Judah was referred</a:t>
            </a:r>
            <a:r>
              <a:rPr lang="en-US" baseline="0" dirty="0"/>
              <a:t> to using the Aramaic version of the name, “Yehud.” </a:t>
            </a:r>
            <a:r>
              <a:rPr lang="en-US" dirty="0"/>
              <a:t>On this stamped jar handle, only the first three letters (</a:t>
            </a:r>
            <a:r>
              <a:rPr lang="he-IL" dirty="0"/>
              <a:t>יהו</a:t>
            </a:r>
            <a:r>
              <a:rPr lang="en-US" dirty="0"/>
              <a:t>) are</a:t>
            </a:r>
            <a:r>
              <a:rPr lang="en-US" baseline="0" dirty="0"/>
              <a:t> preserved. Numerous jar handles bearing similar inscriptions and dating to this time have been found in the region. They were likely part of the administrative system of Persia in Judah, perhaps used for the collection of grain, oil, or wine as a way of paying taxes. </a:t>
            </a:r>
            <a:r>
              <a:rPr lang="en-US" dirty="0"/>
              <a:t>This artifact from ancient Israel was photographed at the Eretz Israel Museum in Tel Aviv. The next slide includes labels for the letters on</a:t>
            </a:r>
            <a:r>
              <a:rPr lang="en-US" baseline="0" dirty="0"/>
              <a:t> this inscription.</a:t>
            </a:r>
            <a:endParaRPr lang="en-US" dirty="0"/>
          </a:p>
          <a:p>
            <a:endParaRPr lang="en-US" dirty="0"/>
          </a:p>
          <a:p>
            <a:r>
              <a:rPr lang="en-US" dirty="0"/>
              <a:t>tb031114324</a:t>
            </a:r>
          </a:p>
        </p:txBody>
      </p:sp>
      <p:sp>
        <p:nvSpPr>
          <p:cNvPr id="4" name="Slide Number Placeholder 3"/>
          <p:cNvSpPr>
            <a:spLocks noGrp="1"/>
          </p:cNvSpPr>
          <p:nvPr>
            <p:ph type="sldNum" sz="quarter" idx="10"/>
          </p:nvPr>
        </p:nvSpPr>
        <p:spPr/>
        <p:txBody>
          <a:bodyPr/>
          <a:lstStyle/>
          <a:p>
            <a:fld id="{4E4946A3-FD68-4E77-9DEF-1E7536A4AD96}" type="slidenum">
              <a:rPr lang="en-US" smtClean="0"/>
              <a:t>144</a:t>
            </a:fld>
            <a:endParaRPr lang="en-US"/>
          </a:p>
        </p:txBody>
      </p:sp>
    </p:spTree>
    <p:extLst>
      <p:ext uri="{BB962C8B-B14F-4D97-AF65-F5344CB8AC3E}">
        <p14:creationId xmlns:p14="http://schemas.microsoft.com/office/powerpoint/2010/main" val="210046017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name Judah (Heb. </a:t>
            </a:r>
            <a:r>
              <a:rPr lang="en-US" i="1" dirty="0" err="1"/>
              <a:t>Yehudah</a:t>
            </a:r>
            <a:r>
              <a:rPr lang="en-US" dirty="0"/>
              <a:t>,</a:t>
            </a:r>
            <a:r>
              <a:rPr lang="en-US" baseline="0" dirty="0"/>
              <a:t> </a:t>
            </a:r>
            <a:r>
              <a:rPr lang="he-IL" sz="1200" b="0" i="0" u="none" strike="noStrike" kern="1200" baseline="0" dirty="0">
                <a:solidFill>
                  <a:schemeClr val="tx1"/>
                </a:solidFill>
                <a:latin typeface="+mn-lt"/>
                <a:ea typeface="+mn-ea"/>
                <a:cs typeface="+mn-cs"/>
              </a:rPr>
              <a:t>יְהוּדָה</a:t>
            </a:r>
            <a:r>
              <a:rPr lang="en-US" sz="1200" b="0" i="0" u="none" strike="noStrike" kern="1200" baseline="0" dirty="0">
                <a:solidFill>
                  <a:schemeClr val="tx1"/>
                </a:solidFill>
                <a:latin typeface="+mn-lt"/>
                <a:ea typeface="+mn-ea"/>
                <a:cs typeface="+mn-cs"/>
              </a:rPr>
              <a:t>) probably means “praised.” The name was best known as one of the twelve sons of Jacob, from whom came a tribe of the same name. The name was also used to designate the southern kingdom after the nation was divided at the death of Solomon. </a:t>
            </a:r>
            <a:r>
              <a:rPr lang="en-US" dirty="0"/>
              <a:t>During the Persian period the province of Judah was referred</a:t>
            </a:r>
            <a:r>
              <a:rPr lang="en-US" baseline="0" dirty="0"/>
              <a:t> to using the Aramaic version of the name, “Yehud.” </a:t>
            </a:r>
            <a:r>
              <a:rPr lang="en-US" dirty="0"/>
              <a:t>On this stamped jar handle, only the first three letters (</a:t>
            </a:r>
            <a:r>
              <a:rPr lang="he-IL" dirty="0"/>
              <a:t>יהו</a:t>
            </a:r>
            <a:r>
              <a:rPr lang="en-US" dirty="0"/>
              <a:t>) are</a:t>
            </a:r>
            <a:r>
              <a:rPr lang="en-US" baseline="0" dirty="0"/>
              <a:t> preserved. Numerous jar handles bearing similar inscriptions and dating to this time have been found in the region. They were likely part of the administrative system of Persia in Judah, perhaps used for the collection of grain, oil, or wine as a way of paying taxes. </a:t>
            </a:r>
            <a:r>
              <a:rPr lang="en-US" dirty="0"/>
              <a:t>This artifact from ancient Israel was photographed at the Eretz Israel Museum in Tel Aviv.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sz="1200" kern="1200" dirty="0">
              <a:solidFill>
                <a:schemeClr val="tx1"/>
              </a:solidFill>
              <a:effectLst/>
              <a:latin typeface="+mn-lt"/>
              <a:ea typeface="+mn-ea"/>
              <a:cs typeface="+mn-cs"/>
            </a:endParaRPr>
          </a:p>
          <a:p>
            <a:endParaRPr lang="en-US" dirty="0"/>
          </a:p>
          <a:p>
            <a:r>
              <a:rPr lang="en-US" dirty="0"/>
              <a:t>tb031114324</a:t>
            </a:r>
          </a:p>
        </p:txBody>
      </p:sp>
      <p:sp>
        <p:nvSpPr>
          <p:cNvPr id="4" name="Slide Number Placeholder 3"/>
          <p:cNvSpPr>
            <a:spLocks noGrp="1"/>
          </p:cNvSpPr>
          <p:nvPr>
            <p:ph type="sldNum" sz="quarter" idx="10"/>
          </p:nvPr>
        </p:nvSpPr>
        <p:spPr/>
        <p:txBody>
          <a:bodyPr/>
          <a:lstStyle/>
          <a:p>
            <a:fld id="{4E4946A3-FD68-4E77-9DEF-1E7536A4AD96}" type="slidenum">
              <a:rPr lang="en-US" smtClean="0"/>
              <a:t>145</a:t>
            </a:fld>
            <a:endParaRPr lang="en-US"/>
          </a:p>
        </p:txBody>
      </p:sp>
    </p:spTree>
    <p:extLst>
      <p:ext uri="{BB962C8B-B14F-4D97-AF65-F5344CB8AC3E}">
        <p14:creationId xmlns:p14="http://schemas.microsoft.com/office/powerpoint/2010/main" val="210046017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name </a:t>
            </a:r>
            <a:r>
              <a:rPr lang="en-US" dirty="0" err="1"/>
              <a:t>Henadad</a:t>
            </a:r>
            <a:r>
              <a:rPr lang="en-US" dirty="0"/>
              <a:t> (Heb. </a:t>
            </a:r>
            <a:r>
              <a:rPr lang="he-IL" sz="1200" b="0" i="0" u="none" strike="noStrike" kern="1200" baseline="0" dirty="0">
                <a:solidFill>
                  <a:schemeClr val="tx1"/>
                </a:solidFill>
                <a:latin typeface="+mn-lt"/>
                <a:ea typeface="+mn-ea"/>
                <a:cs typeface="+mn-cs"/>
              </a:rPr>
              <a:t>חֵנָדָד</a:t>
            </a:r>
            <a:r>
              <a:rPr lang="en-US" dirty="0"/>
              <a:t>) means “the grace of Hadad,” Hadad being the Aramean storm god (cf. Ben-</a:t>
            </a:r>
            <a:r>
              <a:rPr lang="en-US" dirty="0" err="1"/>
              <a:t>hadad</a:t>
            </a:r>
            <a:r>
              <a:rPr lang="en-US" dirty="0"/>
              <a:t> of Syria, 1 Kgs 15:18). </a:t>
            </a:r>
            <a:r>
              <a:rPr lang="en-US" baseline="0" dirty="0"/>
              <a:t>This relief depicts Hadad/Adad holding lightning bolts in each hand, standing on the back of a bull. It was photographed at the </a:t>
            </a:r>
            <a:r>
              <a:rPr lang="en-US" dirty="0"/>
              <a:t>Louvre Museum.</a:t>
            </a:r>
          </a:p>
          <a:p>
            <a:endParaRPr lang="en-US" dirty="0"/>
          </a:p>
          <a:p>
            <a:r>
              <a:rPr lang="en-US" dirty="0"/>
              <a:t>Left: tb0927194601; right: tb0927194602</a:t>
            </a:r>
          </a:p>
        </p:txBody>
      </p:sp>
      <p:sp>
        <p:nvSpPr>
          <p:cNvPr id="4" name="Slide Number Placeholder 3"/>
          <p:cNvSpPr>
            <a:spLocks noGrp="1"/>
          </p:cNvSpPr>
          <p:nvPr>
            <p:ph type="sldNum" sz="quarter" idx="10"/>
          </p:nvPr>
        </p:nvSpPr>
        <p:spPr/>
        <p:txBody>
          <a:bodyPr/>
          <a:lstStyle/>
          <a:p>
            <a:fld id="{4E4946A3-FD68-4E77-9DEF-1E7536A4AD96}" type="slidenum">
              <a:rPr lang="en-US" smtClean="0"/>
              <a:t>146</a:t>
            </a:fld>
            <a:endParaRPr lang="en-US"/>
          </a:p>
        </p:txBody>
      </p:sp>
    </p:spTree>
    <p:extLst>
      <p:ext uri="{BB962C8B-B14F-4D97-AF65-F5344CB8AC3E}">
        <p14:creationId xmlns:p14="http://schemas.microsoft.com/office/powerpoint/2010/main" val="211662176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“Levi Street” is located in the Baka neighborhood, south of the Old City.</a:t>
            </a:r>
          </a:p>
          <a:p>
            <a:endParaRPr lang="en-US" dirty="0"/>
          </a:p>
          <a:p>
            <a:r>
              <a:rPr lang="en-US" dirty="0"/>
              <a:t>lbd102218460</a:t>
            </a:r>
          </a:p>
        </p:txBody>
      </p:sp>
      <p:sp>
        <p:nvSpPr>
          <p:cNvPr id="4" name="Slide Number Placeholder 3"/>
          <p:cNvSpPr>
            <a:spLocks noGrp="1"/>
          </p:cNvSpPr>
          <p:nvPr>
            <p:ph type="sldNum" sz="quarter" idx="10"/>
          </p:nvPr>
        </p:nvSpPr>
        <p:spPr/>
        <p:txBody>
          <a:bodyPr/>
          <a:lstStyle/>
          <a:p>
            <a:fld id="{4E4946A3-FD68-4E77-9DEF-1E7536A4AD96}" type="slidenum">
              <a:rPr lang="en-US" smtClean="0"/>
              <a:t>147</a:t>
            </a:fld>
            <a:endParaRPr lang="en-US"/>
          </a:p>
        </p:txBody>
      </p:sp>
    </p:spTree>
    <p:extLst>
      <p:ext uri="{BB962C8B-B14F-4D97-AF65-F5344CB8AC3E}">
        <p14:creationId xmlns:p14="http://schemas.microsoft.com/office/powerpoint/2010/main" val="2040591173"/>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rebuilding</a:t>
            </a:r>
            <a:r>
              <a:rPr lang="en-US" baseline="0" dirty="0"/>
              <a:t> of a large structure like the temple in Jerusalem would have required a significant amount of planning, coordination, and oversight. </a:t>
            </a:r>
            <a:r>
              <a:rPr lang="en-US" dirty="0"/>
              <a:t>This image comes from the Brooklyn Museum and is in the public domain. Source: https://www.brooklynmuseum.org/opencollection/objects/3713.</a:t>
            </a:r>
          </a:p>
          <a:p>
            <a:endParaRPr lang="en-US" dirty="0"/>
          </a:p>
          <a:p>
            <a:r>
              <a:rPr lang="en-US" dirty="0"/>
              <a:t>bmny3713</a:t>
            </a:r>
          </a:p>
        </p:txBody>
      </p:sp>
      <p:sp>
        <p:nvSpPr>
          <p:cNvPr id="4" name="Slide Number Placeholder 3"/>
          <p:cNvSpPr>
            <a:spLocks noGrp="1"/>
          </p:cNvSpPr>
          <p:nvPr>
            <p:ph type="sldNum" sz="quarter" idx="10"/>
          </p:nvPr>
        </p:nvSpPr>
        <p:spPr/>
        <p:txBody>
          <a:bodyPr/>
          <a:lstStyle/>
          <a:p>
            <a:fld id="{4E4946A3-FD68-4E77-9DEF-1E7536A4AD96}" type="slidenum">
              <a:rPr lang="en-US" smtClean="0"/>
              <a:t>148</a:t>
            </a:fld>
            <a:endParaRPr lang="en-US"/>
          </a:p>
        </p:txBody>
      </p:sp>
    </p:spTree>
    <p:extLst>
      <p:ext uri="{BB962C8B-B14F-4D97-AF65-F5344CB8AC3E}">
        <p14:creationId xmlns:p14="http://schemas.microsoft.com/office/powerpoint/2010/main" val="6212045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temple was located in</a:t>
            </a:r>
            <a:r>
              <a:rPr lang="en-US" baseline="0" dirty="0"/>
              <a:t> approximately the same location as the Dome of the Rock, although the size and shape of the structures differ considerably. Masonry on the eastern side of the Temple Mount, particularly around the Golden Gate, is considered to be from the Iron Age, and would have been reused in the days of Ezra, as it continued to be in later periods. During the 2nd century BC, the Hasmoneans extended the Temple Mount to the south; in the late 1st century BC, Herod the Great extended it even further to the south, as well as on the west. The next slide includes labels.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ws012917287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149</a:t>
            </a:fld>
            <a:endParaRPr lang="en-US"/>
          </a:p>
        </p:txBody>
      </p:sp>
    </p:spTree>
    <p:extLst>
      <p:ext uri="{BB962C8B-B14F-4D97-AF65-F5344CB8AC3E}">
        <p14:creationId xmlns:p14="http://schemas.microsoft.com/office/powerpoint/2010/main" val="833463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Sheshbazzar has disappeared from the narrative, and a Jew named Zerubbabel is now governor of the Persian province of Judah/Yehud. Though some have claimed that </a:t>
            </a:r>
            <a:r>
              <a:rPr lang="en-US" dirty="0" err="1"/>
              <a:t>Sheshbazzar</a:t>
            </a:r>
            <a:r>
              <a:rPr lang="en-US" dirty="0"/>
              <a:t> and Zerubbabel are the same person, this is unlikely (cf. Ezra 5:14)</a:t>
            </a:r>
            <a:r>
              <a:rPr lang="en-US" baseline="0" dirty="0"/>
              <a:t>.</a:t>
            </a:r>
            <a:r>
              <a:rPr lang="en-US" dirty="0"/>
              <a:t> Zerubbabel Street is located in the Baka neighborhood, southwest of the Old City. The Hebrew subtitle identifies the individual as “Zerubbabel son of </a:t>
            </a:r>
            <a:r>
              <a:rPr lang="en-US" dirty="0" err="1"/>
              <a:t>Shealtiel</a:t>
            </a:r>
            <a:r>
              <a:rPr lang="en-US" dirty="0"/>
              <a:t>, grandson of King Jehoiachin.”</a:t>
            </a:r>
            <a:endParaRPr lang="en-US" baseline="0" dirty="0"/>
          </a:p>
          <a:p>
            <a:endParaRPr lang="en-US" dirty="0"/>
          </a:p>
          <a:p>
            <a:r>
              <a:rPr lang="en-US" dirty="0"/>
              <a:t>lbd102218413</a:t>
            </a:r>
          </a:p>
        </p:txBody>
      </p:sp>
      <p:sp>
        <p:nvSpPr>
          <p:cNvPr id="4" name="Slide Number Placeholder 3"/>
          <p:cNvSpPr>
            <a:spLocks noGrp="1"/>
          </p:cNvSpPr>
          <p:nvPr>
            <p:ph type="sldNum" sz="quarter" idx="10"/>
          </p:nvPr>
        </p:nvSpPr>
        <p:spPr/>
        <p:txBody>
          <a:bodyPr/>
          <a:lstStyle/>
          <a:p>
            <a:fld id="{4E4946A3-FD68-4E77-9DEF-1E7536A4AD96}" type="slidenum">
              <a:rPr lang="en-US" smtClean="0"/>
              <a:t>15</a:t>
            </a:fld>
            <a:endParaRPr lang="en-US"/>
          </a:p>
        </p:txBody>
      </p:sp>
    </p:spTree>
    <p:extLst>
      <p:ext uri="{BB962C8B-B14F-4D97-AF65-F5344CB8AC3E}">
        <p14:creationId xmlns:p14="http://schemas.microsoft.com/office/powerpoint/2010/main" val="175134294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temple was located in</a:t>
            </a:r>
            <a:r>
              <a:rPr lang="en-US" baseline="0" dirty="0"/>
              <a:t> approximately the same location as the Dome of the Rock, although the size and shape of the structures differ considerably. Masonry on the eastern side of the Temple Mount, particularly around the Golden Gate, is considered to be from the Iron Age, and would have been reused in the days of Ezra, as it continued to be in later periods. During the 2nd century BC, the Hasmoneans extended the Temple Mount to the south; in the late 1st century BC, Herod the Great extended it even further to the south, as well as on the west.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ws012917287</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150</a:t>
            </a:fld>
            <a:endParaRPr lang="en-US"/>
          </a:p>
        </p:txBody>
      </p:sp>
    </p:spTree>
    <p:extLst>
      <p:ext uri="{BB962C8B-B14F-4D97-AF65-F5344CB8AC3E}">
        <p14:creationId xmlns:p14="http://schemas.microsoft.com/office/powerpoint/2010/main" val="83346386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temple was made</a:t>
            </a:r>
            <a:r>
              <a:rPr lang="en-US" baseline="0" dirty="0"/>
              <a:t> up of three main parts (tripartite)—the porch, the holy place, and the holy of holies. This type of structure is somewhat common during the Late Bronze–Iron II and include examples from Moza, Dan, Arad, Shechem, Ain Dara, and Tell Tayinat. This photo shows one of two Iron II temples that were excavated at Tell Tayinat that have a similar tripartite division. Given the similarity of the Tel Tayinat temple to the Solomonic temple, perhaps the foundation of the Second Temple in Jerusalem looked similar this, although this temple is smaller than the Jerusalem temple. </a:t>
            </a:r>
            <a:r>
              <a:rPr lang="en-US" sz="1200" kern="1200" dirty="0">
                <a:solidFill>
                  <a:schemeClr val="tx1"/>
                </a:solidFill>
                <a:effectLst/>
                <a:latin typeface="+mn-lt"/>
                <a:ea typeface="+mn-ea"/>
                <a:cs typeface="+mn-cs"/>
              </a:rPr>
              <a:t>This image was taken by Stephen </a:t>
            </a:r>
            <a:r>
              <a:rPr lang="en-US" sz="1200" kern="1200" dirty="0" err="1">
                <a:solidFill>
                  <a:schemeClr val="tx1"/>
                </a:solidFill>
                <a:effectLst/>
                <a:latin typeface="+mn-lt"/>
                <a:ea typeface="+mn-ea"/>
                <a:cs typeface="+mn-cs"/>
              </a:rPr>
              <a:t>Batiuk</a:t>
            </a:r>
            <a:r>
              <a:rPr lang="en-US" sz="1200" kern="1200" dirty="0">
                <a:solidFill>
                  <a:schemeClr val="tx1"/>
                </a:solidFill>
                <a:effectLst/>
                <a:latin typeface="+mn-lt"/>
                <a:ea typeface="+mn-ea"/>
                <a:cs typeface="+mn-cs"/>
              </a:rPr>
              <a:t> and is licensed under CC-BY-SA-4.0, via Wikimedia Commons, </a:t>
            </a:r>
            <a:r>
              <a:rPr lang="en-US" sz="1200" u="none" kern="1200" dirty="0">
                <a:solidFill>
                  <a:schemeClr val="tx1"/>
                </a:solidFill>
                <a:effectLst/>
                <a:latin typeface="+mn-lt"/>
                <a:ea typeface="+mn-ea"/>
                <a:cs typeface="+mn-cs"/>
              </a:rPr>
              <a:t>https://commons.wikimedia.org/wiki/File:Iron_Age_Temple_(photo_credit_Stephen_Batiuk).jpg. </a:t>
            </a:r>
            <a:r>
              <a:rPr lang="en-US" baseline="0" dirty="0"/>
              <a:t>See the next slide for labels. </a:t>
            </a:r>
            <a:endParaRPr lang="en-US" sz="1200" u="non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wiki1001091344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151</a:t>
            </a:fld>
            <a:endParaRPr lang="en-US"/>
          </a:p>
        </p:txBody>
      </p:sp>
    </p:spTree>
    <p:extLst>
      <p:ext uri="{BB962C8B-B14F-4D97-AF65-F5344CB8AC3E}">
        <p14:creationId xmlns:p14="http://schemas.microsoft.com/office/powerpoint/2010/main" val="107563775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Solomon’s temple was made</a:t>
            </a:r>
            <a:r>
              <a:rPr lang="en-US" baseline="0" dirty="0"/>
              <a:t> up of three main parts (tripartite)—the porch, the holy place, and the holy of holies. This type of structure is somewhat common during the Late Bronze–Iron II and include examples from Moza, Dan, Arad, Shechem, Ain Dara, and Tell Tayinat. This photo shows one of two Iron II temples that were excavated at Tell Tayinat that have a similar tripartite division. Given the similarity of the Tel Tayinat temple to the Solomonic temple, perhaps the foundation of the Second Temple in Jerusalem looked similar this, although this temple is smaller than the Jerusalem temple. </a:t>
            </a:r>
            <a:r>
              <a:rPr lang="en-US" sz="1200" kern="1200" dirty="0">
                <a:solidFill>
                  <a:schemeClr val="tx1"/>
                </a:solidFill>
                <a:effectLst/>
                <a:latin typeface="+mn-lt"/>
                <a:ea typeface="+mn-ea"/>
                <a:cs typeface="+mn-cs"/>
              </a:rPr>
              <a:t>This image was taken by Stephen </a:t>
            </a:r>
            <a:r>
              <a:rPr lang="en-US" sz="1200" kern="1200" dirty="0" err="1">
                <a:solidFill>
                  <a:schemeClr val="tx1"/>
                </a:solidFill>
                <a:effectLst/>
                <a:latin typeface="+mn-lt"/>
                <a:ea typeface="+mn-ea"/>
                <a:cs typeface="+mn-cs"/>
              </a:rPr>
              <a:t>Batiuk</a:t>
            </a:r>
            <a:r>
              <a:rPr lang="en-US" sz="1200" kern="1200" dirty="0">
                <a:solidFill>
                  <a:schemeClr val="tx1"/>
                </a:solidFill>
                <a:effectLst/>
                <a:latin typeface="+mn-lt"/>
                <a:ea typeface="+mn-ea"/>
                <a:cs typeface="+mn-cs"/>
              </a:rPr>
              <a:t> and is licensed under CC-BY-SA-4.0, via Wikimedia Commons, </a:t>
            </a:r>
            <a:r>
              <a:rPr lang="en-US" sz="1200" u="none" kern="1200" dirty="0">
                <a:solidFill>
                  <a:schemeClr val="tx1"/>
                </a:solidFill>
                <a:effectLst/>
                <a:latin typeface="+mn-lt"/>
                <a:ea typeface="+mn-ea"/>
                <a:cs typeface="+mn-cs"/>
              </a:rPr>
              <a:t>https://commons.wikimedia.org/wiki/File:Iron_Age_Temple_(photo_credit_Stephen_Batiuk).jpg.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wiki1001091344</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152</a:t>
            </a:fld>
            <a:endParaRPr lang="en-US"/>
          </a:p>
        </p:txBody>
      </p:sp>
    </p:spTree>
    <p:extLst>
      <p:ext uri="{BB962C8B-B14F-4D97-AF65-F5344CB8AC3E}">
        <p14:creationId xmlns:p14="http://schemas.microsoft.com/office/powerpoint/2010/main" val="57449212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Excavated between 1980 and 1985, the Ain Dara temple is “the most significant parallel to Solomon’s Temple ever discovered” (Monson 2000: 22; cf. Monson 1999). The temple was in use from circa 1300 to 740 BC, and three structural phases have been identified. </a:t>
            </a:r>
            <a:r>
              <a:rPr lang="en-US" baseline="0" dirty="0"/>
              <a:t>This photograph was taken by George King and is used by permission. </a:t>
            </a:r>
            <a:endParaRPr lang="en-US" dirty="0"/>
          </a:p>
          <a:p>
            <a:endParaRPr lang="en-US" dirty="0"/>
          </a:p>
          <a:p>
            <a:r>
              <a:rPr lang="en-US" b="1" dirty="0"/>
              <a:t>References:</a:t>
            </a:r>
          </a:p>
          <a:p>
            <a:r>
              <a:rPr lang="en-US" dirty="0"/>
              <a:t>Monson, John M.</a:t>
            </a:r>
          </a:p>
          <a:p>
            <a:pPr marL="685800" indent="-457200">
              <a:tabLst>
                <a:tab pos="685800" algn="l"/>
              </a:tabLst>
            </a:pPr>
            <a:r>
              <a:rPr lang="en-US" dirty="0"/>
              <a:t>1999	The Temple of Solomon: Heart of Jerusalem. Pp. 1–22 in </a:t>
            </a:r>
            <a:r>
              <a:rPr lang="en-US" i="1" dirty="0"/>
              <a:t>Zion, City of our God</a:t>
            </a:r>
            <a:r>
              <a:rPr lang="en-US" dirty="0"/>
              <a:t>, ed. Richard S. Hess and Gordon J. Wenham. Grand Rapids: Eerdmans.</a:t>
            </a:r>
          </a:p>
          <a:p>
            <a:pPr marL="685800" indent="-457200">
              <a:tabLst>
                <a:tab pos="685800" algn="l"/>
              </a:tabLst>
            </a:pPr>
            <a:r>
              <a:rPr lang="en-US" dirty="0"/>
              <a:t>2000	The New ‘Ain Dara Temple: Closest Solomonic Parallel. </a:t>
            </a:r>
            <a:r>
              <a:rPr lang="en-US" i="1" dirty="0"/>
              <a:t>Biblical Archaeology Review</a:t>
            </a:r>
            <a:r>
              <a:rPr lang="en-US" dirty="0"/>
              <a:t> 26/3: 20–35, 67.</a:t>
            </a:r>
          </a:p>
          <a:p>
            <a:endParaRPr lang="en-US" dirty="0"/>
          </a:p>
          <a:p>
            <a:r>
              <a:rPr lang="en-US" dirty="0"/>
              <a:t>gk1221c</a:t>
            </a:r>
          </a:p>
        </p:txBody>
      </p:sp>
      <p:sp>
        <p:nvSpPr>
          <p:cNvPr id="4" name="Slide Number Placeholder 3"/>
          <p:cNvSpPr>
            <a:spLocks noGrp="1"/>
          </p:cNvSpPr>
          <p:nvPr>
            <p:ph type="sldNum" sz="quarter" idx="10"/>
          </p:nvPr>
        </p:nvSpPr>
        <p:spPr/>
        <p:txBody>
          <a:bodyPr/>
          <a:lstStyle/>
          <a:p>
            <a:fld id="{4E4946A3-FD68-4E77-9DEF-1E7536A4AD96}" type="slidenum">
              <a:rPr lang="en-US" smtClean="0"/>
              <a:t>153</a:t>
            </a:fld>
            <a:endParaRPr lang="en-US"/>
          </a:p>
        </p:txBody>
      </p:sp>
    </p:spTree>
    <p:extLst>
      <p:ext uri="{BB962C8B-B14F-4D97-AF65-F5344CB8AC3E}">
        <p14:creationId xmlns:p14="http://schemas.microsoft.com/office/powerpoint/2010/main" val="308298949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plan shows the layout of two temples discovered in the ancient Near East along with the plan for </a:t>
            </a:r>
            <a:r>
              <a:rPr lang="en-US" baseline="0" dirty="0"/>
              <a:t>Solomon’s temple. Although there are differences between each, the major components are quite similar. These drawings are not to scale. The Ain Dara temple is 98 feet (30 m) long and 65 feet (20 m) wide. Solomon’s temple was 90 feet (27 m) long and 30 feet (9 m) wide (plus the width of the walls). The Tell Tayinat temple was 81 feet (25 m) long. </a:t>
            </a:r>
            <a:r>
              <a:rPr lang="en-US" sz="1200" i="0" kern="1200" baseline="0" dirty="0">
                <a:solidFill>
                  <a:schemeClr val="tx1"/>
                </a:solidFill>
                <a:effectLst/>
                <a:latin typeface="+mn-lt"/>
                <a:ea typeface="+mn-ea"/>
                <a:cs typeface="+mn-cs"/>
              </a:rPr>
              <a:t>An editable version is included beneath the graphic for those who wish to modify it.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Plan by Kris Udd.</a:t>
            </a:r>
          </a:p>
        </p:txBody>
      </p:sp>
      <p:sp>
        <p:nvSpPr>
          <p:cNvPr id="4" name="Slide Number Placeholder 3"/>
          <p:cNvSpPr>
            <a:spLocks noGrp="1"/>
          </p:cNvSpPr>
          <p:nvPr>
            <p:ph type="sldNum" sz="quarter" idx="10"/>
          </p:nvPr>
        </p:nvSpPr>
        <p:spPr/>
        <p:txBody>
          <a:bodyPr/>
          <a:lstStyle/>
          <a:p>
            <a:fld id="{4E4946A3-FD68-4E77-9DEF-1E7536A4AD96}" type="slidenum">
              <a:rPr lang="en-US" smtClean="0"/>
              <a:t>154</a:t>
            </a:fld>
            <a:endParaRPr lang="en-US"/>
          </a:p>
        </p:txBody>
      </p:sp>
    </p:spTree>
    <p:extLst>
      <p:ext uri="{BB962C8B-B14F-4D97-AF65-F5344CB8AC3E}">
        <p14:creationId xmlns:p14="http://schemas.microsoft.com/office/powerpoint/2010/main" val="2678084758"/>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Ezra 3</a:t>
            </a:r>
            <a:r>
              <a:rPr lang="en-US" baseline="0" dirty="0"/>
              <a:t> indicates that the foundation of the temple had been built during the initial return, but both Haggai and Zechariah indicate that the rebuilding process had halted. This inscription was photographed at the Louvre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tb0927195438</a:t>
            </a:r>
          </a:p>
        </p:txBody>
      </p:sp>
      <p:sp>
        <p:nvSpPr>
          <p:cNvPr id="4" name="Slide Number Placeholder 3"/>
          <p:cNvSpPr>
            <a:spLocks noGrp="1"/>
          </p:cNvSpPr>
          <p:nvPr>
            <p:ph type="sldNum" sz="quarter" idx="10"/>
          </p:nvPr>
        </p:nvSpPr>
        <p:spPr/>
        <p:txBody>
          <a:bodyPr/>
          <a:lstStyle/>
          <a:p>
            <a:fld id="{4E4946A3-FD68-4E77-9DEF-1E7536A4AD96}" type="slidenum">
              <a:rPr lang="en-US" smtClean="0"/>
              <a:t>155</a:t>
            </a:fld>
            <a:endParaRPr lang="en-US"/>
          </a:p>
        </p:txBody>
      </p:sp>
    </p:spTree>
    <p:extLst>
      <p:ext uri="{BB962C8B-B14F-4D97-AF65-F5344CB8AC3E}">
        <p14:creationId xmlns:p14="http://schemas.microsoft.com/office/powerpoint/2010/main" val="1484432942"/>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not certain how much of the foundation of Solomon’s temple remained</a:t>
            </a:r>
            <a:r>
              <a:rPr lang="en-US" baseline="0" dirty="0"/>
              <a:t> when the Jews returned from Babylon. The first task would have been to clear away the rubble, keeping as much useable material as possible, before the lower courses were again laid down.</a:t>
            </a:r>
          </a:p>
          <a:p>
            <a:endParaRPr lang="en-US" dirty="0"/>
          </a:p>
          <a:p>
            <a:r>
              <a:rPr lang="en-US" dirty="0"/>
              <a:t>tb113002566</a:t>
            </a:r>
          </a:p>
        </p:txBody>
      </p:sp>
      <p:sp>
        <p:nvSpPr>
          <p:cNvPr id="4" name="Slide Number Placeholder 3"/>
          <p:cNvSpPr>
            <a:spLocks noGrp="1"/>
          </p:cNvSpPr>
          <p:nvPr>
            <p:ph type="sldNum" sz="quarter" idx="10"/>
          </p:nvPr>
        </p:nvSpPr>
        <p:spPr/>
        <p:txBody>
          <a:bodyPr/>
          <a:lstStyle/>
          <a:p>
            <a:fld id="{4E4946A3-FD68-4E77-9DEF-1E7536A4AD96}" type="slidenum">
              <a:rPr lang="en-US" smtClean="0"/>
              <a:t>156</a:t>
            </a:fld>
            <a:endParaRPr lang="en-US"/>
          </a:p>
        </p:txBody>
      </p:sp>
    </p:spTree>
    <p:extLst>
      <p:ext uri="{BB962C8B-B14F-4D97-AF65-F5344CB8AC3E}">
        <p14:creationId xmlns:p14="http://schemas.microsoft.com/office/powerpoint/2010/main" val="59318427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possible that, at least in some areas, the rubble had to be cleared down to bedrock in order to re-establish</a:t>
            </a:r>
            <a:r>
              <a:rPr lang="en-US" baseline="0" dirty="0"/>
              <a:t> the foundations of the temple.</a:t>
            </a:r>
            <a:endParaRPr lang="en-US" dirty="0"/>
          </a:p>
          <a:p>
            <a:endParaRPr lang="en-US" dirty="0"/>
          </a:p>
          <a:p>
            <a:r>
              <a:rPr lang="en-US" dirty="0"/>
              <a:t>tb010112189</a:t>
            </a:r>
          </a:p>
        </p:txBody>
      </p:sp>
      <p:sp>
        <p:nvSpPr>
          <p:cNvPr id="4" name="Slide Number Placeholder 3"/>
          <p:cNvSpPr>
            <a:spLocks noGrp="1"/>
          </p:cNvSpPr>
          <p:nvPr>
            <p:ph type="sldNum" sz="quarter" idx="10"/>
          </p:nvPr>
        </p:nvSpPr>
        <p:spPr/>
        <p:txBody>
          <a:bodyPr/>
          <a:lstStyle/>
          <a:p>
            <a:fld id="{4E4946A3-FD68-4E77-9DEF-1E7536A4AD96}" type="slidenum">
              <a:rPr lang="en-US" smtClean="0"/>
              <a:t>157</a:t>
            </a:fld>
            <a:endParaRPr lang="en-US"/>
          </a:p>
        </p:txBody>
      </p:sp>
    </p:spTree>
    <p:extLst>
      <p:ext uri="{BB962C8B-B14F-4D97-AF65-F5344CB8AC3E}">
        <p14:creationId xmlns:p14="http://schemas.microsoft.com/office/powerpoint/2010/main" val="3170659343"/>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This American Colony</a:t>
            </a:r>
            <a:r>
              <a:rPr lang="en-US" sz="1200" b="0" i="0" kern="1200" baseline="0" dirty="0">
                <a:solidFill>
                  <a:schemeClr val="tx1"/>
                </a:solidFill>
                <a:effectLst/>
                <a:latin typeface="+mn-lt"/>
                <a:ea typeface="+mn-ea"/>
                <a:cs typeface="+mn-cs"/>
              </a:rPr>
              <a:t> photograph was taken on</a:t>
            </a:r>
            <a:r>
              <a:rPr lang="en-US" sz="1200" b="0" i="0" kern="1200" dirty="0">
                <a:solidFill>
                  <a:schemeClr val="tx1"/>
                </a:solidFill>
                <a:effectLst/>
                <a:latin typeface="+mn-lt"/>
                <a:ea typeface="+mn-ea"/>
                <a:cs typeface="+mn-cs"/>
              </a:rPr>
              <a:t> November 23,</a:t>
            </a:r>
            <a:r>
              <a:rPr lang="en-US" sz="1200" b="0" i="0" kern="1200" baseline="0" dirty="0">
                <a:solidFill>
                  <a:schemeClr val="tx1"/>
                </a:solidFill>
                <a:effectLst/>
                <a:latin typeface="+mn-lt"/>
                <a:ea typeface="+mn-ea"/>
                <a:cs typeface="+mn-cs"/>
              </a:rPr>
              <a:t> 1940.</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dirty="0"/>
              <a:t>mat20921</a:t>
            </a:r>
          </a:p>
        </p:txBody>
      </p:sp>
      <p:sp>
        <p:nvSpPr>
          <p:cNvPr id="4" name="Slide Number Placeholder 3"/>
          <p:cNvSpPr>
            <a:spLocks noGrp="1"/>
          </p:cNvSpPr>
          <p:nvPr>
            <p:ph type="sldNum" sz="quarter" idx="10"/>
          </p:nvPr>
        </p:nvSpPr>
        <p:spPr/>
        <p:txBody>
          <a:bodyPr/>
          <a:lstStyle/>
          <a:p>
            <a:fld id="{4E4946A3-FD68-4E77-9DEF-1E7536A4AD96}" type="slidenum">
              <a:rPr lang="en-US" smtClean="0"/>
              <a:t>158</a:t>
            </a:fld>
            <a:endParaRPr lang="en-US"/>
          </a:p>
        </p:txBody>
      </p:sp>
    </p:spTree>
    <p:extLst>
      <p:ext uri="{BB962C8B-B14F-4D97-AF65-F5344CB8AC3E}">
        <p14:creationId xmlns:p14="http://schemas.microsoft.com/office/powerpoint/2010/main" val="2011442306"/>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illustration comes from Charles Foster, </a:t>
            </a:r>
            <a:r>
              <a:rPr lang="en-US" i="1" dirty="0"/>
              <a:t>Bible Pictures and What They Teach Us</a:t>
            </a:r>
            <a:r>
              <a:rPr lang="en-US" dirty="0"/>
              <a:t> (1886, 1914).</a:t>
            </a:r>
          </a:p>
          <a:p>
            <a:endParaRPr lang="en-US" dirty="0"/>
          </a:p>
          <a:p>
            <a:r>
              <a:rPr lang="en-US" dirty="0"/>
              <a:t>fbp158</a:t>
            </a:r>
          </a:p>
        </p:txBody>
      </p:sp>
      <p:sp>
        <p:nvSpPr>
          <p:cNvPr id="4" name="Slide Number Placeholder 3"/>
          <p:cNvSpPr>
            <a:spLocks noGrp="1"/>
          </p:cNvSpPr>
          <p:nvPr>
            <p:ph type="sldNum" sz="quarter" idx="10"/>
          </p:nvPr>
        </p:nvSpPr>
        <p:spPr/>
        <p:txBody>
          <a:bodyPr/>
          <a:lstStyle/>
          <a:p>
            <a:fld id="{4E4946A3-FD68-4E77-9DEF-1E7536A4AD96}" type="slidenum">
              <a:rPr lang="en-US" smtClean="0"/>
              <a:t>159</a:t>
            </a:fld>
            <a:endParaRPr lang="en-US"/>
          </a:p>
        </p:txBody>
      </p:sp>
    </p:spTree>
    <p:extLst>
      <p:ext uri="{BB962C8B-B14F-4D97-AF65-F5344CB8AC3E}">
        <p14:creationId xmlns:p14="http://schemas.microsoft.com/office/powerpoint/2010/main" val="1114564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American Colony photograph was taken between 1900 and 1920.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mat01877</a:t>
            </a:r>
          </a:p>
        </p:txBody>
      </p:sp>
      <p:sp>
        <p:nvSpPr>
          <p:cNvPr id="4" name="Slide Number Placeholder 3"/>
          <p:cNvSpPr>
            <a:spLocks noGrp="1"/>
          </p:cNvSpPr>
          <p:nvPr>
            <p:ph type="sldNum" sz="quarter" idx="10"/>
          </p:nvPr>
        </p:nvSpPr>
        <p:spPr/>
        <p:txBody>
          <a:bodyPr/>
          <a:lstStyle/>
          <a:p>
            <a:fld id="{4E4946A3-FD68-4E77-9DEF-1E7536A4AD96}" type="slidenum">
              <a:rPr lang="en-US" smtClean="0"/>
              <a:t>16</a:t>
            </a:fld>
            <a:endParaRPr lang="en-US"/>
          </a:p>
        </p:txBody>
      </p:sp>
    </p:spTree>
    <p:extLst>
      <p:ext uri="{BB962C8B-B14F-4D97-AF65-F5344CB8AC3E}">
        <p14:creationId xmlns:p14="http://schemas.microsoft.com/office/powerpoint/2010/main" val="171428286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word “trumpet” used here is not the familiar</a:t>
            </a:r>
            <a:r>
              <a:rPr lang="en-US" baseline="0" dirty="0"/>
              <a:t> </a:t>
            </a:r>
            <a:r>
              <a:rPr lang="en-US" i="1" baseline="0" dirty="0"/>
              <a:t>shofar</a:t>
            </a:r>
            <a:r>
              <a:rPr lang="en-US" baseline="0" dirty="0"/>
              <a:t> (</a:t>
            </a:r>
            <a:r>
              <a:rPr lang="he-IL" sz="1200" kern="1200" dirty="0">
                <a:solidFill>
                  <a:schemeClr val="tx1"/>
                </a:solidFill>
                <a:latin typeface="+mn-lt"/>
                <a:ea typeface="+mn-ea"/>
                <a:cs typeface="+mn-cs"/>
              </a:rPr>
              <a:t>שֹׁפָר</a:t>
            </a:r>
            <a:r>
              <a:rPr lang="en-US" baseline="0" dirty="0"/>
              <a:t>), made of an animal horn, but the less common </a:t>
            </a:r>
            <a:r>
              <a:rPr lang="en-US" sz="1200" i="1" dirty="0" err="1"/>
              <a:t>hatsotsrah</a:t>
            </a:r>
            <a:r>
              <a:rPr lang="en-US" baseline="0" dirty="0"/>
              <a:t> (</a:t>
            </a:r>
            <a:r>
              <a:rPr lang="he-IL" sz="1200" kern="1200" dirty="0">
                <a:solidFill>
                  <a:schemeClr val="tx1"/>
                </a:solidFill>
                <a:latin typeface="+mn-lt"/>
                <a:ea typeface="+mn-ea"/>
                <a:cs typeface="+mn-cs"/>
              </a:rPr>
              <a:t>חֲצֹצִרָה</a:t>
            </a:r>
            <a:r>
              <a:rPr lang="en-US" baseline="0" dirty="0"/>
              <a:t>), which is thought to have been a long, straight, metallic instrument. </a:t>
            </a:r>
            <a:r>
              <a:rPr lang="en-US" dirty="0"/>
              <a:t>The trumpet</a:t>
            </a:r>
            <a:r>
              <a:rPr lang="en-US" baseline="0" dirty="0"/>
              <a:t> and mute shown here are of that type and come from the tomb of Tutankhamun. The trumpet </a:t>
            </a:r>
            <a:r>
              <a:rPr lang="en-US" dirty="0"/>
              <a:t>includes the engraving of the name and image of Tutankhamun and those of three gods. The wooden mute (below) was</a:t>
            </a:r>
            <a:r>
              <a:rPr lang="en-US" baseline="0" dirty="0"/>
              <a:t> used </a:t>
            </a:r>
            <a:r>
              <a:rPr lang="en-US" dirty="0"/>
              <a:t>to modulate the sound of the trumpet. </a:t>
            </a:r>
            <a:r>
              <a:rPr lang="en-US" baseline="0" dirty="0"/>
              <a:t>This display was photographed at the Exposition of Tutankhamun Treasure in Paris in 2019. This image comes from </a:t>
            </a:r>
            <a:r>
              <a:rPr lang="en-US" dirty="0" err="1"/>
              <a:t>Suaudeau</a:t>
            </a:r>
            <a:r>
              <a:rPr lang="en-US" dirty="0"/>
              <a:t> and is licensed under</a:t>
            </a:r>
            <a:r>
              <a:rPr lang="en-US" baseline="0" dirty="0"/>
              <a:t> </a:t>
            </a:r>
            <a:r>
              <a:rPr lang="en-US" dirty="0"/>
              <a:t>CC BY-SA 4.0, via Wikimedia Commons: https://commons.wikimedia.org/wiki/File:Trompette_d%27argent_et_sa_sourdine_en_bois_du_tombeau_de_Tout%C3%A2nkhamon_2.jpg.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wiki042920191922222727</a:t>
            </a:r>
          </a:p>
        </p:txBody>
      </p:sp>
      <p:sp>
        <p:nvSpPr>
          <p:cNvPr id="4" name="Slide Number Placeholder 3"/>
          <p:cNvSpPr>
            <a:spLocks noGrp="1"/>
          </p:cNvSpPr>
          <p:nvPr>
            <p:ph type="sldNum" sz="quarter" idx="10"/>
          </p:nvPr>
        </p:nvSpPr>
        <p:spPr/>
        <p:txBody>
          <a:bodyPr/>
          <a:lstStyle/>
          <a:p>
            <a:fld id="{4E4946A3-FD68-4E77-9DEF-1E7536A4AD96}" type="slidenum">
              <a:rPr lang="en-US" smtClean="0"/>
              <a:t>160</a:t>
            </a:fld>
            <a:endParaRPr lang="en-US"/>
          </a:p>
        </p:txBody>
      </p:sp>
    </p:spTree>
    <p:extLst>
      <p:ext uri="{BB962C8B-B14F-4D97-AF65-F5344CB8AC3E}">
        <p14:creationId xmlns:p14="http://schemas.microsoft.com/office/powerpoint/2010/main" val="3308409803"/>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display was photographed at the Exposition of Tutankhamun Treasure in Paris in 2019. This image comes from </a:t>
            </a:r>
            <a:r>
              <a:rPr lang="en-US" dirty="0" err="1"/>
              <a:t>Suaudeau</a:t>
            </a:r>
            <a:r>
              <a:rPr lang="en-US" dirty="0"/>
              <a:t> and is licensed under</a:t>
            </a:r>
            <a:r>
              <a:rPr lang="en-US" baseline="0" dirty="0"/>
              <a:t> </a:t>
            </a:r>
            <a:r>
              <a:rPr lang="en-US" dirty="0"/>
              <a:t>CC BY-SA 4.0, via Wikimedia Commons: https://commons.wikimedia.org/wiki/File:Trompette_d%27argent_et_sa_sourdine_en_bois_du_tombeau_de_Tout%C3%A2nkhamon.jpg.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wiki0429201919234413261336</a:t>
            </a:r>
          </a:p>
        </p:txBody>
      </p:sp>
      <p:sp>
        <p:nvSpPr>
          <p:cNvPr id="4" name="Slide Number Placeholder 3"/>
          <p:cNvSpPr>
            <a:spLocks noGrp="1"/>
          </p:cNvSpPr>
          <p:nvPr>
            <p:ph type="sldNum" sz="quarter" idx="10"/>
          </p:nvPr>
        </p:nvSpPr>
        <p:spPr/>
        <p:txBody>
          <a:bodyPr/>
          <a:lstStyle/>
          <a:p>
            <a:fld id="{4E4946A3-FD68-4E77-9DEF-1E7536A4AD96}" type="slidenum">
              <a:rPr lang="en-US" smtClean="0"/>
              <a:t>161</a:t>
            </a:fld>
            <a:endParaRPr lang="en-US"/>
          </a:p>
        </p:txBody>
      </p:sp>
    </p:spTree>
    <p:extLst>
      <p:ext uri="{BB962C8B-B14F-4D97-AF65-F5344CB8AC3E}">
        <p14:creationId xmlns:p14="http://schemas.microsoft.com/office/powerpoint/2010/main" val="3308409803"/>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relief</a:t>
            </a:r>
            <a:r>
              <a:rPr lang="en-US" baseline="0" dirty="0"/>
              <a:t> shows a similar type of straight metallic horn. </a:t>
            </a:r>
            <a:r>
              <a:rPr lang="en-US" dirty="0"/>
              <a:t>This image comes from the Metropolitan Museum of Art and is in the public domain. Source: https://www.metmuseum.org/art/collection/search/545020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met545020</a:t>
            </a:r>
          </a:p>
        </p:txBody>
      </p:sp>
      <p:sp>
        <p:nvSpPr>
          <p:cNvPr id="4" name="Slide Number Placeholder 3"/>
          <p:cNvSpPr>
            <a:spLocks noGrp="1"/>
          </p:cNvSpPr>
          <p:nvPr>
            <p:ph type="sldNum" sz="quarter" idx="10"/>
          </p:nvPr>
        </p:nvSpPr>
        <p:spPr/>
        <p:txBody>
          <a:bodyPr/>
          <a:lstStyle/>
          <a:p>
            <a:fld id="{4E4946A3-FD68-4E77-9DEF-1E7536A4AD96}" type="slidenum">
              <a:rPr lang="en-US" smtClean="0"/>
              <a:t>162</a:t>
            </a:fld>
            <a:endParaRPr lang="en-US"/>
          </a:p>
        </p:txBody>
      </p:sp>
    </p:spTree>
    <p:extLst>
      <p:ext uri="{BB962C8B-B14F-4D97-AF65-F5344CB8AC3E}">
        <p14:creationId xmlns:p14="http://schemas.microsoft.com/office/powerpoint/2010/main" val="3893614033"/>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type of trumpet depicted in this statue is one of the silver trumpets made by Moses (Num 10:2).</a:t>
            </a:r>
          </a:p>
          <a:p>
            <a:endParaRPr lang="en-US" dirty="0"/>
          </a:p>
          <a:p>
            <a:r>
              <a:rPr lang="en-US" dirty="0"/>
              <a:t>tb060716509</a:t>
            </a:r>
          </a:p>
        </p:txBody>
      </p:sp>
      <p:sp>
        <p:nvSpPr>
          <p:cNvPr id="4" name="Slide Number Placeholder 3"/>
          <p:cNvSpPr>
            <a:spLocks noGrp="1"/>
          </p:cNvSpPr>
          <p:nvPr>
            <p:ph type="sldNum" sz="quarter" idx="10"/>
          </p:nvPr>
        </p:nvSpPr>
        <p:spPr/>
        <p:txBody>
          <a:bodyPr/>
          <a:lstStyle/>
          <a:p>
            <a:fld id="{4E4946A3-FD68-4E77-9DEF-1E7536A4AD96}" type="slidenum">
              <a:rPr lang="en-US" smtClean="0"/>
              <a:t>163</a:t>
            </a:fld>
            <a:endParaRPr lang="en-US"/>
          </a:p>
        </p:txBody>
      </p:sp>
    </p:spTree>
    <p:extLst>
      <p:ext uri="{BB962C8B-B14F-4D97-AF65-F5344CB8AC3E}">
        <p14:creationId xmlns:p14="http://schemas.microsoft.com/office/powerpoint/2010/main" val="126818451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descendants </a:t>
            </a:r>
            <a:r>
              <a:rPr lang="en-US" baseline="0" dirty="0"/>
              <a:t>of Asaph were temple singers and musicians (</a:t>
            </a:r>
            <a:r>
              <a:rPr lang="de-DE" sz="1200" kern="1200" dirty="0">
                <a:solidFill>
                  <a:schemeClr val="tx1"/>
                </a:solidFill>
                <a:effectLst/>
                <a:latin typeface="+mn-lt"/>
                <a:ea typeface="+mn-ea"/>
                <a:cs typeface="+mn-cs"/>
              </a:rPr>
              <a:t>1 Chr 6:39; 25:1-2; 2 Chr 5:12)</a:t>
            </a:r>
            <a:r>
              <a:rPr lang="en-US" baseline="0" dirty="0"/>
              <a:t>, and were credited with a dozen Psalms by the headings. </a:t>
            </a:r>
            <a:r>
              <a:rPr lang="en-US" dirty="0"/>
              <a:t>The musicians on this relief play two hand drums and two stringed instruments, perhaps a harp and lyre. This relief was photographed at the Istanbul Museum of the Ancient Orient</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adr1006054787</a:t>
            </a:r>
          </a:p>
        </p:txBody>
      </p:sp>
      <p:sp>
        <p:nvSpPr>
          <p:cNvPr id="4" name="Slide Number Placeholder 3"/>
          <p:cNvSpPr>
            <a:spLocks noGrp="1"/>
          </p:cNvSpPr>
          <p:nvPr>
            <p:ph type="sldNum" sz="quarter" idx="10"/>
          </p:nvPr>
        </p:nvSpPr>
        <p:spPr/>
        <p:txBody>
          <a:bodyPr/>
          <a:lstStyle/>
          <a:p>
            <a:fld id="{4E4946A3-FD68-4E77-9DEF-1E7536A4AD96}" type="slidenum">
              <a:rPr lang="en-US" smtClean="0"/>
              <a:t>164</a:t>
            </a:fld>
            <a:endParaRPr lang="en-US"/>
          </a:p>
        </p:txBody>
      </p:sp>
    </p:spTree>
    <p:extLst>
      <p:ext uri="{BB962C8B-B14F-4D97-AF65-F5344CB8AC3E}">
        <p14:creationId xmlns:p14="http://schemas.microsoft.com/office/powerpoint/2010/main" val="330896470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“Cymbals” (Heb. </a:t>
            </a:r>
            <a:r>
              <a:rPr lang="en-US" sz="1200" b="0" i="1" u="none" strike="noStrike" kern="1200" baseline="0" dirty="0" err="1">
                <a:solidFill>
                  <a:schemeClr val="tx1"/>
                </a:solidFill>
                <a:latin typeface="+mn-lt"/>
                <a:ea typeface="+mn-ea"/>
                <a:cs typeface="+mn-cs"/>
              </a:rPr>
              <a:t>metsiltayim</a:t>
            </a:r>
            <a:r>
              <a:rPr lang="en-US" dirty="0"/>
              <a:t>, </a:t>
            </a:r>
            <a:r>
              <a:rPr lang="he-IL" sz="1200" b="0" i="0" u="none" strike="noStrike" kern="1200" baseline="0" dirty="0">
                <a:solidFill>
                  <a:schemeClr val="tx1"/>
                </a:solidFill>
                <a:latin typeface="+mn-lt"/>
                <a:ea typeface="+mn-ea"/>
                <a:cs typeface="+mn-cs"/>
              </a:rPr>
              <a:t>מְצִלְתַּיִם</a:t>
            </a:r>
            <a:r>
              <a:rPr lang="en-US" dirty="0"/>
              <a:t>) were small metal discs or pans that were clashed together from a short distance. These bronze cymbals are from an earlier period, but the general shape</a:t>
            </a:r>
            <a:r>
              <a:rPr lang="en-US" baseline="0" dirty="0"/>
              <a:t> of the instruments remained largely unchanged for many centuries</a:t>
            </a:r>
            <a:r>
              <a:rPr lang="en-US" dirty="0"/>
              <a:t>. This display was </a:t>
            </a:r>
            <a:r>
              <a:rPr lang="en-US" baseline="0" dirty="0"/>
              <a:t>photographed at the Israel Museum.</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adr1306213115</a:t>
            </a:r>
          </a:p>
        </p:txBody>
      </p:sp>
      <p:sp>
        <p:nvSpPr>
          <p:cNvPr id="4" name="Slide Number Placeholder 3"/>
          <p:cNvSpPr>
            <a:spLocks noGrp="1"/>
          </p:cNvSpPr>
          <p:nvPr>
            <p:ph type="sldNum" sz="quarter" idx="10"/>
          </p:nvPr>
        </p:nvSpPr>
        <p:spPr/>
        <p:txBody>
          <a:bodyPr/>
          <a:lstStyle/>
          <a:p>
            <a:fld id="{4E4946A3-FD68-4E77-9DEF-1E7536A4AD96}" type="slidenum">
              <a:rPr lang="en-US" smtClean="0"/>
              <a:t>165</a:t>
            </a:fld>
            <a:endParaRPr lang="en-US"/>
          </a:p>
        </p:txBody>
      </p:sp>
    </p:spTree>
    <p:extLst>
      <p:ext uri="{BB962C8B-B14F-4D97-AF65-F5344CB8AC3E}">
        <p14:creationId xmlns:p14="http://schemas.microsoft.com/office/powerpoint/2010/main" val="382154027"/>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166</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These cymbals were photographed at the Vatican Museums.</a:t>
            </a:r>
          </a:p>
          <a:p>
            <a:endParaRPr lang="en-US" sz="1200" dirty="0"/>
          </a:p>
          <a:p>
            <a:r>
              <a:rPr lang="en-US" dirty="0"/>
              <a:t>tb0512176394</a:t>
            </a:r>
          </a:p>
        </p:txBody>
      </p:sp>
    </p:spTree>
    <p:extLst>
      <p:ext uri="{BB962C8B-B14F-4D97-AF65-F5344CB8AC3E}">
        <p14:creationId xmlns:p14="http://schemas.microsoft.com/office/powerpoint/2010/main" val="1837441448"/>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Tel</a:t>
            </a:r>
            <a:r>
              <a:rPr lang="en-US" baseline="0" dirty="0"/>
              <a:t> Dan Inscription is best known for its reference to the “House of David” (Heb. </a:t>
            </a:r>
            <a:r>
              <a:rPr lang="he-IL" baseline="0" dirty="0"/>
              <a:t>בית דוד</a:t>
            </a:r>
            <a:r>
              <a:rPr lang="en-US" baseline="0" dirty="0"/>
              <a:t>), faintly highlighted with white chalk on the 4th line visible in this photo. This detailed view of the Tel Dan Inscription was photographed at the </a:t>
            </a:r>
            <a:r>
              <a:rPr lang="en-US" dirty="0"/>
              <a:t>Israel Museum. </a:t>
            </a:r>
          </a:p>
          <a:p>
            <a:endParaRPr lang="en-US" dirty="0"/>
          </a:p>
          <a:p>
            <a:r>
              <a:rPr lang="en-US" dirty="0"/>
              <a:t>mjb1904166298</a:t>
            </a:r>
          </a:p>
        </p:txBody>
      </p:sp>
      <p:sp>
        <p:nvSpPr>
          <p:cNvPr id="4" name="Slide Number Placeholder 3"/>
          <p:cNvSpPr>
            <a:spLocks noGrp="1"/>
          </p:cNvSpPr>
          <p:nvPr>
            <p:ph type="sldNum" sz="quarter" idx="10"/>
          </p:nvPr>
        </p:nvSpPr>
        <p:spPr/>
        <p:txBody>
          <a:bodyPr/>
          <a:lstStyle/>
          <a:p>
            <a:fld id="{4E4946A3-FD68-4E77-9DEF-1E7536A4AD96}" type="slidenum">
              <a:rPr lang="en-US" smtClean="0"/>
              <a:t>167</a:t>
            </a:fld>
            <a:endParaRPr lang="en-US"/>
          </a:p>
        </p:txBody>
      </p:sp>
    </p:spTree>
    <p:extLst>
      <p:ext uri="{BB962C8B-B14F-4D97-AF65-F5344CB8AC3E}">
        <p14:creationId xmlns:p14="http://schemas.microsoft.com/office/powerpoint/2010/main" val="321290715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168</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mosaic shown here comes from the</a:t>
            </a:r>
            <a:r>
              <a:rPr lang="en-US" baseline="0" dirty="0"/>
              <a:t> floor of a Byzantine-era synagogue uncovered at Gaza. David’s name (Heb. </a:t>
            </a:r>
            <a:r>
              <a:rPr lang="he-IL" baseline="0" dirty="0"/>
              <a:t>דויד</a:t>
            </a:r>
            <a:r>
              <a:rPr lang="en-US" baseline="0" dirty="0"/>
              <a:t>) appears above the harp. The mosaic was discovered by Egyptian archaeologists in 1965 and publicized by them as a church mosaic depicting a female saint. The face and hand of the figure were gouged out shortly after. When Israel captured Gaza in the 1967 Six-Day War, the mosaic was moved to the Israel Museum for restoration. It was photographed at the </a:t>
            </a:r>
            <a:r>
              <a:rPr lang="en-US" dirty="0"/>
              <a:t>Israel Museum. This image comes from the Google Cultural Institute and is in the public domain, via Wikimedia Commons:</a:t>
            </a:r>
            <a:r>
              <a:rPr lang="en-US" baseline="0" dirty="0"/>
              <a:t> https://commons.wikimedia.org/wiki/File:King_David_as_Orpheus_in_a_synagogue_mosaic_-_Google_Art_Project.jpg.</a:t>
            </a:r>
          </a:p>
          <a:p>
            <a:endParaRPr lang="en-US" baseline="0" dirty="0"/>
          </a:p>
          <a:p>
            <a:r>
              <a:rPr lang="en-US" baseline="0" dirty="0"/>
              <a:t>wiki8134105084501327</a:t>
            </a:r>
            <a:endParaRPr lang="en-US" dirty="0"/>
          </a:p>
        </p:txBody>
      </p:sp>
    </p:spTree>
    <p:extLst>
      <p:ext uri="{BB962C8B-B14F-4D97-AF65-F5344CB8AC3E}">
        <p14:creationId xmlns:p14="http://schemas.microsoft.com/office/powerpoint/2010/main" val="1074066709"/>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David was Israel’s master musician and paradigmatic king. This illustration comes from Charles Foster, </a:t>
            </a:r>
            <a:r>
              <a:rPr lang="en-US" i="1" dirty="0"/>
              <a:t>Bible Pictures and What They Teach Us</a:t>
            </a:r>
            <a:r>
              <a:rPr lang="en-US" dirty="0"/>
              <a:t> (1886, 1914).</a:t>
            </a:r>
          </a:p>
          <a:p>
            <a:endParaRPr lang="en-US" dirty="0"/>
          </a:p>
          <a:p>
            <a:r>
              <a:rPr lang="en-US" dirty="0"/>
              <a:t>fbp010</a:t>
            </a:r>
          </a:p>
        </p:txBody>
      </p:sp>
      <p:sp>
        <p:nvSpPr>
          <p:cNvPr id="4" name="Slide Number Placeholder 3"/>
          <p:cNvSpPr>
            <a:spLocks noGrp="1"/>
          </p:cNvSpPr>
          <p:nvPr>
            <p:ph type="sldNum" sz="quarter" idx="10"/>
          </p:nvPr>
        </p:nvSpPr>
        <p:spPr/>
        <p:txBody>
          <a:bodyPr/>
          <a:lstStyle/>
          <a:p>
            <a:fld id="{4E4946A3-FD68-4E77-9DEF-1E7536A4AD96}" type="slidenum">
              <a:rPr lang="en-US" smtClean="0"/>
              <a:t>169</a:t>
            </a:fld>
            <a:endParaRPr lang="en-US"/>
          </a:p>
        </p:txBody>
      </p:sp>
    </p:spTree>
    <p:extLst>
      <p:ext uri="{BB962C8B-B14F-4D97-AF65-F5344CB8AC3E}">
        <p14:creationId xmlns:p14="http://schemas.microsoft.com/office/powerpoint/2010/main" val="4090193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American Colony photograph was taken between 1900 and 1920.</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mat01845</a:t>
            </a:r>
          </a:p>
        </p:txBody>
      </p:sp>
      <p:sp>
        <p:nvSpPr>
          <p:cNvPr id="4" name="Slide Number Placeholder 3"/>
          <p:cNvSpPr>
            <a:spLocks noGrp="1"/>
          </p:cNvSpPr>
          <p:nvPr>
            <p:ph type="sldNum" sz="quarter" idx="10"/>
          </p:nvPr>
        </p:nvSpPr>
        <p:spPr/>
        <p:txBody>
          <a:bodyPr/>
          <a:lstStyle/>
          <a:p>
            <a:fld id="{4E4946A3-FD68-4E77-9DEF-1E7536A4AD96}" type="slidenum">
              <a:rPr lang="en-US" smtClean="0"/>
              <a:t>17</a:t>
            </a:fld>
            <a:endParaRPr lang="en-US"/>
          </a:p>
        </p:txBody>
      </p:sp>
    </p:spTree>
    <p:extLst>
      <p:ext uri="{BB962C8B-B14F-4D97-AF65-F5344CB8AC3E}">
        <p14:creationId xmlns:p14="http://schemas.microsoft.com/office/powerpoint/2010/main" val="1521370660"/>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This Hebrew burial inscription was discovered at Beth </a:t>
            </a:r>
            <a:r>
              <a:rPr lang="en-US" b="0" dirty="0" err="1"/>
              <a:t>Loya</a:t>
            </a:r>
            <a:r>
              <a:rPr lang="en-US" b="0" dirty="0"/>
              <a:t> (Beit Lei) in the Judean foothills. It dates to the 6th</a:t>
            </a:r>
            <a:r>
              <a:rPr lang="en-US" b="0" baseline="0" dirty="0"/>
              <a:t> century</a:t>
            </a:r>
            <a:r>
              <a:rPr lang="en-US" b="0" dirty="0"/>
              <a:t> BC. Three</a:t>
            </a:r>
            <a:r>
              <a:rPr lang="en-US" b="0" baseline="0" dirty="0"/>
              <a:t> lines of text were inscribed on a section of the wall, part of which is shown here. Because many of the letters etched into the limestone are faint, and some even appear to be incomplete, the inscription has been subject to a variety of interpretations. According to Joseph Naveh, who excavated the tomb and who was an expert paleographer, t</a:t>
            </a:r>
            <a:r>
              <a:rPr lang="en-US" b="0" dirty="0"/>
              <a:t>he first</a:t>
            </a:r>
            <a:r>
              <a:rPr lang="en-US" b="0" baseline="0" dirty="0"/>
              <a:t> line of the </a:t>
            </a:r>
            <a:r>
              <a:rPr lang="en-US" b="0" dirty="0"/>
              <a:t>inscription reads: “Yahweh</a:t>
            </a:r>
            <a:r>
              <a:rPr lang="en-US" b="0" baseline="0" dirty="0"/>
              <a:t> (is) the God of the whole earth; the mountains of Judah belong to him, to the God of Jerusalem” (</a:t>
            </a:r>
            <a:r>
              <a:rPr lang="he-IL" b="0" baseline="0" dirty="0"/>
              <a:t>יהוה </a:t>
            </a:r>
            <a:r>
              <a:rPr lang="he-IL" b="0" baseline="0" dirty="0" err="1"/>
              <a:t>אלהי</a:t>
            </a:r>
            <a:r>
              <a:rPr lang="he-IL" b="0" baseline="0" dirty="0"/>
              <a:t> כל האר</a:t>
            </a:r>
            <a:r>
              <a:rPr lang="en-US" b="0" baseline="0" dirty="0"/>
              <a:t>ץ</a:t>
            </a:r>
            <a:r>
              <a:rPr lang="he-IL" b="0" baseline="0" dirty="0"/>
              <a:t> הרי יהד </a:t>
            </a:r>
            <a:r>
              <a:rPr lang="he-IL" b="0" baseline="0" dirty="0" err="1"/>
              <a:t>לאלהי</a:t>
            </a:r>
            <a:r>
              <a:rPr lang="he-IL" b="0" baseline="0" dirty="0"/>
              <a:t> </a:t>
            </a:r>
            <a:r>
              <a:rPr lang="he-IL" b="0" baseline="0" dirty="0" err="1"/>
              <a:t>ירשלם</a:t>
            </a:r>
            <a:r>
              <a:rPr lang="en-US" b="0" baseline="0" dirty="0"/>
              <a:t>). The line of text at the bottom, according to Naveh, reads: “The (mount of) Moriah you have favored, the dwelling of Yah, Yahweh” (</a:t>
            </a:r>
            <a:r>
              <a:rPr lang="he-IL" b="0" baseline="0" dirty="0"/>
              <a:t>המוריה אתה חננת יה יהוה</a:t>
            </a:r>
            <a:r>
              <a:rPr lang="en-US" b="0" baseline="0" dirty="0"/>
              <a:t>). The text has been studied and published by Joseph Naveh (1963), F. M. Cross (1970), Andre Lemaire (1976), and </a:t>
            </a:r>
            <a:r>
              <a:rPr lang="en-US" b="0" baseline="0" dirty="0" err="1"/>
              <a:t>Ziony</a:t>
            </a:r>
            <a:r>
              <a:rPr lang="en-US" b="0" baseline="0" dirty="0"/>
              <a:t> </a:t>
            </a:r>
            <a:r>
              <a:rPr lang="en-US" b="0" baseline="0" dirty="0" err="1"/>
              <a:t>Zevit</a:t>
            </a:r>
            <a:r>
              <a:rPr lang="en-US" b="0" baseline="0" dirty="0"/>
              <a:t> (2001). Although each has rendered the inscription differently, all are in agreement that the first word of the first line and the last word of the last line are both the divine name. This inscription was photographed at the Israel Museum. The next slide includes labels for the divine name.</a:t>
            </a:r>
          </a:p>
          <a:p>
            <a:endParaRPr lang="en-US" b="0" dirty="0"/>
          </a:p>
          <a:p>
            <a:r>
              <a:rPr lang="en-US" dirty="0"/>
              <a:t>tb032014421</a:t>
            </a:r>
          </a:p>
        </p:txBody>
      </p:sp>
      <p:sp>
        <p:nvSpPr>
          <p:cNvPr id="4" name="Slide Number Placeholder 3"/>
          <p:cNvSpPr>
            <a:spLocks noGrp="1"/>
          </p:cNvSpPr>
          <p:nvPr>
            <p:ph type="sldNum" sz="quarter" idx="10"/>
          </p:nvPr>
        </p:nvSpPr>
        <p:spPr/>
        <p:txBody>
          <a:bodyPr/>
          <a:lstStyle/>
          <a:p>
            <a:fld id="{4E4946A3-FD68-4E77-9DEF-1E7536A4AD96}" type="slidenum">
              <a:rPr lang="en-US" smtClean="0"/>
              <a:t>170</a:t>
            </a:fld>
            <a:endParaRPr lang="en-US"/>
          </a:p>
        </p:txBody>
      </p:sp>
    </p:spTree>
    <p:extLst>
      <p:ext uri="{BB962C8B-B14F-4D97-AF65-F5344CB8AC3E}">
        <p14:creationId xmlns:p14="http://schemas.microsoft.com/office/powerpoint/2010/main" val="4160820261"/>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dirty="0"/>
              <a:t>This Hebrew burial inscription was discovered at Beth </a:t>
            </a:r>
            <a:r>
              <a:rPr lang="en-US" b="0" dirty="0" err="1"/>
              <a:t>Loya</a:t>
            </a:r>
            <a:r>
              <a:rPr lang="en-US" b="0" dirty="0"/>
              <a:t> (Beit Lei) in the Judean foothills. It dates to the 6th</a:t>
            </a:r>
            <a:r>
              <a:rPr lang="en-US" b="0" baseline="0" dirty="0"/>
              <a:t> century</a:t>
            </a:r>
            <a:r>
              <a:rPr lang="en-US" b="0" dirty="0"/>
              <a:t> BC. Three</a:t>
            </a:r>
            <a:r>
              <a:rPr lang="en-US" b="0" baseline="0" dirty="0"/>
              <a:t> lines of text were inscribed on a section of the wall, part of which is shown here. Because many of the letters etched into the limestone are faint, and some even appear to be incomplete, the inscription has been subject to a variety of interpretations. According to Joseph Naveh, who excavated the tomb and who was an expert paleographer, t</a:t>
            </a:r>
            <a:r>
              <a:rPr lang="en-US" b="0" dirty="0"/>
              <a:t>he first</a:t>
            </a:r>
            <a:r>
              <a:rPr lang="en-US" b="0" baseline="0" dirty="0"/>
              <a:t> line of the </a:t>
            </a:r>
            <a:r>
              <a:rPr lang="en-US" b="0" dirty="0"/>
              <a:t>inscription reads: “Yahweh</a:t>
            </a:r>
            <a:r>
              <a:rPr lang="en-US" b="0" baseline="0" dirty="0"/>
              <a:t> (is) the God of the whole earth; the mountains of Judah belong to him, to the God of Jerusalem” (</a:t>
            </a:r>
            <a:r>
              <a:rPr lang="he-IL" b="0" baseline="0" dirty="0"/>
              <a:t>יהוה </a:t>
            </a:r>
            <a:r>
              <a:rPr lang="he-IL" b="0" baseline="0" dirty="0" err="1"/>
              <a:t>אלהי</a:t>
            </a:r>
            <a:r>
              <a:rPr lang="he-IL" b="0" baseline="0" dirty="0"/>
              <a:t> כל האר</a:t>
            </a:r>
            <a:r>
              <a:rPr lang="en-US" b="0" baseline="0" dirty="0"/>
              <a:t>ץ</a:t>
            </a:r>
            <a:r>
              <a:rPr lang="he-IL" b="0" baseline="0" dirty="0"/>
              <a:t> הרי יהד </a:t>
            </a:r>
            <a:r>
              <a:rPr lang="he-IL" b="0" baseline="0" dirty="0" err="1"/>
              <a:t>לאלהי</a:t>
            </a:r>
            <a:r>
              <a:rPr lang="he-IL" b="0" baseline="0" dirty="0"/>
              <a:t> </a:t>
            </a:r>
            <a:r>
              <a:rPr lang="he-IL" b="0" baseline="0" dirty="0" err="1"/>
              <a:t>ירשלם</a:t>
            </a:r>
            <a:r>
              <a:rPr lang="en-US" b="0" baseline="0" dirty="0"/>
              <a:t>). The line of text at the bottom, according to Naveh, reads: “The (mount of) Moriah you have favored, the dwelling of Yah, Yahweh” (</a:t>
            </a:r>
            <a:r>
              <a:rPr lang="he-IL" b="0" baseline="0" dirty="0"/>
              <a:t>המוריה אתה חננת יה יהוה</a:t>
            </a:r>
            <a:r>
              <a:rPr lang="en-US" b="0" baseline="0" dirty="0"/>
              <a:t>). The text has been studied and published by Joseph Naveh (1963), F. M. Cross (1970), Andre Lemaire (1976), and </a:t>
            </a:r>
            <a:r>
              <a:rPr lang="en-US" b="0" baseline="0" dirty="0" err="1"/>
              <a:t>Ziony</a:t>
            </a:r>
            <a:r>
              <a:rPr lang="en-US" b="0" baseline="0" dirty="0"/>
              <a:t> </a:t>
            </a:r>
            <a:r>
              <a:rPr lang="en-US" b="0" baseline="0" dirty="0" err="1"/>
              <a:t>Zevit</a:t>
            </a:r>
            <a:r>
              <a:rPr lang="en-US" b="0" baseline="0" dirty="0"/>
              <a:t> (2001). Although each has rendered the inscription differently, all are in agreement that the first word of the first line and the last word of the last line are both the divine name. This inscription was photographed at the Israel Museum. </a:t>
            </a:r>
            <a:r>
              <a:rPr lang="en-US" baseline="0" dirty="0"/>
              <a:t>An editable version is included behind this graphic for those who may wish to change it.</a:t>
            </a:r>
            <a:endParaRPr lang="en-US" dirty="0"/>
          </a:p>
          <a:p>
            <a:endParaRPr lang="en-US" b="0" dirty="0"/>
          </a:p>
          <a:p>
            <a:r>
              <a:rPr lang="en-US" dirty="0"/>
              <a:t>tb032014421</a:t>
            </a:r>
          </a:p>
        </p:txBody>
      </p:sp>
      <p:sp>
        <p:nvSpPr>
          <p:cNvPr id="4" name="Slide Number Placeholder 3"/>
          <p:cNvSpPr>
            <a:spLocks noGrp="1"/>
          </p:cNvSpPr>
          <p:nvPr>
            <p:ph type="sldNum" sz="quarter" idx="10"/>
          </p:nvPr>
        </p:nvSpPr>
        <p:spPr/>
        <p:txBody>
          <a:bodyPr/>
          <a:lstStyle/>
          <a:p>
            <a:fld id="{4E4946A3-FD68-4E77-9DEF-1E7536A4AD96}" type="slidenum">
              <a:rPr lang="en-US" smtClean="0"/>
              <a:t>171</a:t>
            </a:fld>
            <a:endParaRPr lang="en-US"/>
          </a:p>
        </p:txBody>
      </p:sp>
    </p:spTree>
    <p:extLst>
      <p:ext uri="{BB962C8B-B14F-4D97-AF65-F5344CB8AC3E}">
        <p14:creationId xmlns:p14="http://schemas.microsoft.com/office/powerpoint/2010/main" val="4160820261"/>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of the song given here are very similar to phrases in a number of the psalms, although it does not exactly quote any known psalm. One of the purposes of the psalms was to be sung in temple celebrations, including by those</a:t>
            </a:r>
            <a:r>
              <a:rPr lang="en-US" baseline="0" dirty="0"/>
              <a:t> going up to the temple (songs of ascent, Psalms 120–134).</a:t>
            </a:r>
            <a:endParaRPr lang="en-US" dirty="0"/>
          </a:p>
          <a:p>
            <a:endParaRPr lang="en-US" dirty="0"/>
          </a:p>
          <a:p>
            <a:r>
              <a:rPr lang="en-US" dirty="0"/>
              <a:t>tb090705062</a:t>
            </a:r>
          </a:p>
        </p:txBody>
      </p:sp>
      <p:sp>
        <p:nvSpPr>
          <p:cNvPr id="4" name="Slide Number Placeholder 3"/>
          <p:cNvSpPr>
            <a:spLocks noGrp="1"/>
          </p:cNvSpPr>
          <p:nvPr>
            <p:ph type="sldNum" sz="quarter" idx="10"/>
          </p:nvPr>
        </p:nvSpPr>
        <p:spPr/>
        <p:txBody>
          <a:bodyPr/>
          <a:lstStyle/>
          <a:p>
            <a:fld id="{4E4946A3-FD68-4E77-9DEF-1E7536A4AD96}" type="slidenum">
              <a:rPr lang="en-US" smtClean="0"/>
              <a:t>172</a:t>
            </a:fld>
            <a:endParaRPr lang="en-US"/>
          </a:p>
        </p:txBody>
      </p:sp>
    </p:spTree>
    <p:extLst>
      <p:ext uri="{BB962C8B-B14F-4D97-AF65-F5344CB8AC3E}">
        <p14:creationId xmlns:p14="http://schemas.microsoft.com/office/powerpoint/2010/main" val="108965941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sculpture was photographed at Yad HaShmonah Biblical Gardens.</a:t>
            </a:r>
          </a:p>
          <a:p>
            <a:r>
              <a:rPr lang="en-US" dirty="0"/>
              <a:t>tb052816713</a:t>
            </a:r>
          </a:p>
        </p:txBody>
      </p:sp>
      <p:sp>
        <p:nvSpPr>
          <p:cNvPr id="4" name="Slide Number Placeholder 3"/>
          <p:cNvSpPr>
            <a:spLocks noGrp="1"/>
          </p:cNvSpPr>
          <p:nvPr>
            <p:ph type="sldNum" sz="quarter" idx="10"/>
          </p:nvPr>
        </p:nvSpPr>
        <p:spPr/>
        <p:txBody>
          <a:bodyPr/>
          <a:lstStyle/>
          <a:p>
            <a:fld id="{4E4946A3-FD68-4E77-9DEF-1E7536A4AD96}" type="slidenum">
              <a:rPr lang="en-US" smtClean="0"/>
              <a:t>173</a:t>
            </a:fld>
            <a:endParaRPr lang="en-US"/>
          </a:p>
        </p:txBody>
      </p:sp>
    </p:spTree>
    <p:extLst>
      <p:ext uri="{BB962C8B-B14F-4D97-AF65-F5344CB8AC3E}">
        <p14:creationId xmlns:p14="http://schemas.microsoft.com/office/powerpoint/2010/main" val="109702263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“Temple of Solomon” shown here is a larger than life-size “replica” of Solomon’s temple built in Sao Paulo, Brazil, by the Universal Church of the Kingdom of God. This photo comes from </a:t>
            </a:r>
            <a:r>
              <a:rPr lang="en-US" b="0" dirty="0">
                <a:effectLst/>
              </a:rPr>
              <a:t>José Marques de </a:t>
            </a:r>
            <a:r>
              <a:rPr lang="en-US" b="0" dirty="0" err="1">
                <a:effectLst/>
              </a:rPr>
              <a:t>Oliv</a:t>
            </a:r>
            <a:r>
              <a:rPr lang="en-US" b="0" dirty="0">
                <a:effectLst/>
              </a:rPr>
              <a:t>…</a:t>
            </a:r>
            <a:r>
              <a:rPr lang="en-US" b="1" dirty="0">
                <a:effectLst/>
              </a:rPr>
              <a:t> </a:t>
            </a:r>
            <a:r>
              <a:rPr lang="en-US" dirty="0"/>
              <a:t>and is licensed under CC-BY-SA-3.0, via Wikimedia Commons: https://commons.wikimedia.org/wiki/File:Br%C3%A1s,_S%C3%A3o_Paulo_-_State_of_S%C3%A3o_Paulo,_Brazil_-_panoramio_(5).jpg</a:t>
            </a:r>
          </a:p>
          <a:p>
            <a:endParaRPr lang="en-US" dirty="0"/>
          </a:p>
          <a:p>
            <a:r>
              <a:rPr lang="en-US" dirty="0"/>
              <a:t>wiki060720171415</a:t>
            </a:r>
          </a:p>
        </p:txBody>
      </p:sp>
      <p:sp>
        <p:nvSpPr>
          <p:cNvPr id="4" name="Slide Number Placeholder 3"/>
          <p:cNvSpPr>
            <a:spLocks noGrp="1"/>
          </p:cNvSpPr>
          <p:nvPr>
            <p:ph type="sldNum" sz="quarter" idx="10"/>
          </p:nvPr>
        </p:nvSpPr>
        <p:spPr/>
        <p:txBody>
          <a:bodyPr/>
          <a:lstStyle/>
          <a:p>
            <a:fld id="{4E4946A3-FD68-4E77-9DEF-1E7536A4AD96}" type="slidenum">
              <a:rPr lang="en-US" smtClean="0"/>
              <a:t>174</a:t>
            </a:fld>
            <a:endParaRPr lang="en-US"/>
          </a:p>
        </p:txBody>
      </p:sp>
    </p:spTree>
    <p:extLst>
      <p:ext uri="{BB962C8B-B14F-4D97-AF65-F5344CB8AC3E}">
        <p14:creationId xmlns:p14="http://schemas.microsoft.com/office/powerpoint/2010/main" val="199219132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comes from </a:t>
            </a:r>
            <a:r>
              <a:rPr lang="en-US" b="0" dirty="0" err="1">
                <a:effectLst/>
              </a:rPr>
              <a:t>Governo</a:t>
            </a:r>
            <a:r>
              <a:rPr lang="en-US" b="0" dirty="0">
                <a:effectLst/>
              </a:rPr>
              <a:t> do Estado de </a:t>
            </a:r>
            <a:r>
              <a:rPr lang="en-US" dirty="0"/>
              <a:t>São Paulo and is licensed under CC-BY-2.0, via Wikimedia Commons: https://commons.wikimedia.org/wiki/File:Entrada_do_Templo_de_Salom%C3%A3o.jpg</a:t>
            </a:r>
          </a:p>
          <a:p>
            <a:endParaRPr lang="en-US" dirty="0"/>
          </a:p>
          <a:p>
            <a:r>
              <a:rPr lang="en-US" dirty="0"/>
              <a:t>wiki07072017093529</a:t>
            </a:r>
          </a:p>
        </p:txBody>
      </p:sp>
      <p:sp>
        <p:nvSpPr>
          <p:cNvPr id="4" name="Slide Number Placeholder 3"/>
          <p:cNvSpPr>
            <a:spLocks noGrp="1"/>
          </p:cNvSpPr>
          <p:nvPr>
            <p:ph type="sldNum" sz="quarter" idx="10"/>
          </p:nvPr>
        </p:nvSpPr>
        <p:spPr/>
        <p:txBody>
          <a:bodyPr/>
          <a:lstStyle/>
          <a:p>
            <a:fld id="{4E4946A3-FD68-4E77-9DEF-1E7536A4AD96}" type="slidenum">
              <a:rPr lang="en-US" smtClean="0"/>
              <a:t>175</a:t>
            </a:fld>
            <a:endParaRPr lang="en-US"/>
          </a:p>
        </p:txBody>
      </p:sp>
    </p:spTree>
    <p:extLst>
      <p:ext uri="{BB962C8B-B14F-4D97-AF65-F5344CB8AC3E}">
        <p14:creationId xmlns:p14="http://schemas.microsoft.com/office/powerpoint/2010/main" val="220896010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holiday</a:t>
            </a:r>
            <a:r>
              <a:rPr lang="en-US" baseline="0" dirty="0"/>
              <a:t> of Simchat Torah (“rejoicing in the Torah”) commemorates the completion of the annual cycle of Torah readings and the beginning of a new one.</a:t>
            </a:r>
          </a:p>
          <a:p>
            <a:endParaRPr lang="en-US" dirty="0"/>
          </a:p>
          <a:p>
            <a:r>
              <a:rPr lang="en-US" dirty="0"/>
              <a:t>tb092802007</a:t>
            </a:r>
          </a:p>
        </p:txBody>
      </p:sp>
      <p:sp>
        <p:nvSpPr>
          <p:cNvPr id="4" name="Slide Number Placeholder 3"/>
          <p:cNvSpPr>
            <a:spLocks noGrp="1"/>
          </p:cNvSpPr>
          <p:nvPr>
            <p:ph type="sldNum" sz="quarter" idx="10"/>
          </p:nvPr>
        </p:nvSpPr>
        <p:spPr/>
        <p:txBody>
          <a:bodyPr/>
          <a:lstStyle/>
          <a:p>
            <a:fld id="{4E4946A3-FD68-4E77-9DEF-1E7536A4AD96}" type="slidenum">
              <a:rPr lang="en-US" smtClean="0"/>
              <a:t>176</a:t>
            </a:fld>
            <a:endParaRPr lang="en-US"/>
          </a:p>
        </p:txBody>
      </p:sp>
    </p:spTree>
    <p:extLst>
      <p:ext uri="{BB962C8B-B14F-4D97-AF65-F5344CB8AC3E}">
        <p14:creationId xmlns:p14="http://schemas.microsoft.com/office/powerpoint/2010/main" val="200706885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American Colony photograph was taken in 1918.</a:t>
            </a:r>
            <a:endParaRPr lang="en-US" dirty="0"/>
          </a:p>
          <a:p>
            <a:endParaRPr lang="en-US" dirty="0"/>
          </a:p>
          <a:p>
            <a:r>
              <a:rPr lang="en-US" dirty="0"/>
              <a:t>mat05604</a:t>
            </a:r>
          </a:p>
        </p:txBody>
      </p:sp>
      <p:sp>
        <p:nvSpPr>
          <p:cNvPr id="4" name="Slide Number Placeholder 3"/>
          <p:cNvSpPr>
            <a:spLocks noGrp="1"/>
          </p:cNvSpPr>
          <p:nvPr>
            <p:ph type="sldNum" sz="quarter" idx="10"/>
          </p:nvPr>
        </p:nvSpPr>
        <p:spPr/>
        <p:txBody>
          <a:bodyPr/>
          <a:lstStyle/>
          <a:p>
            <a:fld id="{4E4946A3-FD68-4E77-9DEF-1E7536A4AD96}" type="slidenum">
              <a:rPr lang="en-US" smtClean="0"/>
              <a:t>177</a:t>
            </a:fld>
            <a:endParaRPr lang="en-US"/>
          </a:p>
        </p:txBody>
      </p:sp>
    </p:spTree>
    <p:extLst>
      <p:ext uri="{BB962C8B-B14F-4D97-AF65-F5344CB8AC3E}">
        <p14:creationId xmlns:p14="http://schemas.microsoft.com/office/powerpoint/2010/main" val="161878790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depicts women acclaiming the new king, with their hands</a:t>
            </a:r>
            <a:r>
              <a:rPr lang="en-US" baseline="0" dirty="0"/>
              <a:t> upraised in praise and honor. The woman in the center wears a perfume cone on her head, and flowers on her forehead. </a:t>
            </a:r>
            <a:r>
              <a:rPr lang="en-US" dirty="0"/>
              <a:t>This image comes from the Brooklyn Museum and is licensed under CC BY 3.0. Source: https://www.brooklynmuseum.org/opencollection/objects/85884</a:t>
            </a:r>
          </a:p>
          <a:p>
            <a:endParaRPr lang="en-US" dirty="0"/>
          </a:p>
          <a:p>
            <a:r>
              <a:rPr lang="en-US" dirty="0"/>
              <a:t>bmny85884</a:t>
            </a:r>
          </a:p>
        </p:txBody>
      </p:sp>
      <p:sp>
        <p:nvSpPr>
          <p:cNvPr id="4" name="Slide Number Placeholder 3"/>
          <p:cNvSpPr>
            <a:spLocks noGrp="1"/>
          </p:cNvSpPr>
          <p:nvPr>
            <p:ph type="sldNum" sz="quarter" idx="10"/>
          </p:nvPr>
        </p:nvSpPr>
        <p:spPr/>
        <p:txBody>
          <a:bodyPr/>
          <a:lstStyle/>
          <a:p>
            <a:fld id="{4E4946A3-FD68-4E77-9DEF-1E7536A4AD96}" type="slidenum">
              <a:rPr lang="en-US" smtClean="0"/>
              <a:t>178</a:t>
            </a:fld>
            <a:endParaRPr lang="en-US"/>
          </a:p>
        </p:txBody>
      </p:sp>
    </p:spTree>
    <p:extLst>
      <p:ext uri="{BB962C8B-B14F-4D97-AF65-F5344CB8AC3E}">
        <p14:creationId xmlns:p14="http://schemas.microsoft.com/office/powerpoint/2010/main" val="13757499"/>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crowd of cheering citizens of Tel Aviv and the surroundings stands across the road opposite the Tel Aviv Museum during the ceremony of the declaration of the State of Israel. Author: Hans </a:t>
            </a:r>
            <a:r>
              <a:rPr lang="en-US" dirty="0" err="1"/>
              <a:t>Pinn</a:t>
            </a:r>
            <a:r>
              <a:rPr lang="en-US" dirty="0"/>
              <a:t>; License: CC-BY-SA-3.0 by Government Press Office (Israel), via Wikimedia Commons: https://commons.wikimedia.org/wiki/File:Flickr_-_Government_Press_Office_(GPO)_-_A_CROWD_OF_CHEERING_CITIZENS.jpg</a:t>
            </a:r>
          </a:p>
          <a:p>
            <a:endParaRPr lang="en-US" dirty="0"/>
          </a:p>
          <a:p>
            <a:r>
              <a:rPr lang="en-US" dirty="0"/>
              <a:t>wiki05141948092650</a:t>
            </a:r>
          </a:p>
        </p:txBody>
      </p:sp>
      <p:sp>
        <p:nvSpPr>
          <p:cNvPr id="4" name="Slide Number Placeholder 3"/>
          <p:cNvSpPr>
            <a:spLocks noGrp="1"/>
          </p:cNvSpPr>
          <p:nvPr>
            <p:ph type="sldNum" sz="quarter" idx="10"/>
          </p:nvPr>
        </p:nvSpPr>
        <p:spPr/>
        <p:txBody>
          <a:bodyPr/>
          <a:lstStyle/>
          <a:p>
            <a:fld id="{4E4946A3-FD68-4E77-9DEF-1E7536A4AD96}" type="slidenum">
              <a:rPr lang="en-US" smtClean="0"/>
              <a:t>179</a:t>
            </a:fld>
            <a:endParaRPr lang="en-US"/>
          </a:p>
        </p:txBody>
      </p:sp>
    </p:spTree>
    <p:extLst>
      <p:ext uri="{BB962C8B-B14F-4D97-AF65-F5344CB8AC3E}">
        <p14:creationId xmlns:p14="http://schemas.microsoft.com/office/powerpoint/2010/main" val="1697878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model of the altar of burnt offerings in the tabernacle is made to scale, but it contains some inaccuracies in design. The altar of burnt offering in the Second Temple, however, was made of stone.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tb052403623</a:t>
            </a:r>
          </a:p>
        </p:txBody>
      </p:sp>
      <p:sp>
        <p:nvSpPr>
          <p:cNvPr id="4" name="Slide Number Placeholder 3"/>
          <p:cNvSpPr>
            <a:spLocks noGrp="1"/>
          </p:cNvSpPr>
          <p:nvPr>
            <p:ph type="sldNum" sz="quarter" idx="10"/>
          </p:nvPr>
        </p:nvSpPr>
        <p:spPr/>
        <p:txBody>
          <a:bodyPr/>
          <a:lstStyle/>
          <a:p>
            <a:fld id="{4E4946A3-FD68-4E77-9DEF-1E7536A4AD96}" type="slidenum">
              <a:rPr lang="en-US" smtClean="0"/>
              <a:t>18</a:t>
            </a:fld>
            <a:endParaRPr lang="en-US"/>
          </a:p>
        </p:txBody>
      </p:sp>
    </p:spTree>
    <p:extLst>
      <p:ext uri="{BB962C8B-B14F-4D97-AF65-F5344CB8AC3E}">
        <p14:creationId xmlns:p14="http://schemas.microsoft.com/office/powerpoint/2010/main" val="302079623"/>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This is a free sample of the Ezra 3 presentation from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To purchase the full volume, visit https://www.bibleplaces.com/ezra/</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Credits:</a:t>
            </a:r>
            <a:r>
              <a:rPr lang="en-US" sz="1100" kern="1200" dirty="0">
                <a:solidFill>
                  <a:schemeClr val="tx1"/>
                </a:solidFill>
                <a:effectLst/>
                <a:latin typeface="+mn-lt"/>
                <a:ea typeface="+mn-ea"/>
                <a:cs typeface="+mn-cs"/>
              </a:rPr>
              <a:t> The primary creators of this presentation are Kris Udd, Steven D. Anderson, Chris McKinny, Kai Akagi, and Todd Bolen. The photographs have an individual file code which usually includes the initials of the photographer. Other images have additional credit or source information.</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Updates:</a:t>
            </a:r>
            <a:r>
              <a:rPr lang="en-US" sz="11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Ezra volume are provided free, lifetime updates to the volume.</a:t>
            </a:r>
          </a:p>
          <a:p>
            <a:endParaRPr lang="en-US" sz="1100" kern="1200" dirty="0">
              <a:solidFill>
                <a:schemeClr val="tx1"/>
              </a:solidFill>
              <a:effectLst/>
              <a:latin typeface="+mn-lt"/>
              <a:ea typeface="+mn-ea"/>
              <a:cs typeface="+mn-cs"/>
            </a:endParaRPr>
          </a:p>
          <a:p>
            <a:r>
              <a:rPr lang="en-US" sz="1100" b="1" kern="1200" dirty="0">
                <a:solidFill>
                  <a:schemeClr val="tx1"/>
                </a:solidFill>
                <a:effectLst/>
                <a:latin typeface="+mn-lt"/>
                <a:ea typeface="+mn-ea"/>
                <a:cs typeface="+mn-cs"/>
              </a:rPr>
              <a:t>Copyright:</a:t>
            </a:r>
            <a:r>
              <a:rPr lang="en-US" sz="11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100" kern="1200" dirty="0">
              <a:solidFill>
                <a:schemeClr val="tx1"/>
              </a:solidFill>
              <a:effectLst/>
              <a:latin typeface="+mn-lt"/>
              <a:ea typeface="+mn-ea"/>
              <a:cs typeface="+mn-cs"/>
            </a:endParaRPr>
          </a:p>
          <a:p>
            <a:r>
              <a:rPr lang="en-US" sz="1100" kern="1200" dirty="0">
                <a:solidFill>
                  <a:schemeClr val="tx1"/>
                </a:solidFill>
                <a:effectLst/>
                <a:latin typeface="+mn-lt"/>
                <a:ea typeface="+mn-ea"/>
                <a:cs typeface="+mn-cs"/>
              </a:rPr>
              <a:t>For more information, see our complete “Introduction to the </a:t>
            </a:r>
            <a:r>
              <a:rPr lang="en-US" sz="1100" i="1" kern="1200" dirty="0">
                <a:solidFill>
                  <a:schemeClr val="tx1"/>
                </a:solidFill>
                <a:effectLst/>
                <a:latin typeface="+mn-lt"/>
                <a:ea typeface="+mn-ea"/>
                <a:cs typeface="+mn-cs"/>
              </a:rPr>
              <a:t>Photo Companion to the Bible</a:t>
            </a:r>
            <a:r>
              <a:rPr lang="en-US" sz="11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180</a:t>
            </a:fld>
            <a:endParaRPr lang="en-US"/>
          </a:p>
        </p:txBody>
      </p:sp>
    </p:spTree>
    <p:extLst>
      <p:ext uri="{BB962C8B-B14F-4D97-AF65-F5344CB8AC3E}">
        <p14:creationId xmlns:p14="http://schemas.microsoft.com/office/powerpoint/2010/main" val="16448279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b="0" dirty="0">
                <a:ea typeface="ＭＳ Ｐゴシック" pitchFamily="34" charset="-128"/>
              </a:rPr>
              <a:t>A</a:t>
            </a:r>
            <a:r>
              <a:rPr lang="en-US" b="0" baseline="0" dirty="0">
                <a:ea typeface="ＭＳ Ｐゴシック" pitchFamily="34" charset="-128"/>
              </a:rPr>
              <a:t> small temple was incorporated within the Israelite Iron Age fortress of Arad. This temple has several features that are similar to the Jerusalem temple including a holy of holies, a holy place (the broad room), and a courtyard with an altar. This temple was illegitimate and was destroyed by either Hezekiah or Josiah. See the next slide for labels.</a:t>
            </a:r>
          </a:p>
          <a:p>
            <a:endParaRPr lang="en-US" dirty="0"/>
          </a:p>
          <a:p>
            <a:r>
              <a:rPr lang="en-US" dirty="0"/>
              <a:t>tb030607848</a:t>
            </a:r>
          </a:p>
        </p:txBody>
      </p:sp>
      <p:sp>
        <p:nvSpPr>
          <p:cNvPr id="4" name="Slide Number Placeholder 3"/>
          <p:cNvSpPr>
            <a:spLocks noGrp="1"/>
          </p:cNvSpPr>
          <p:nvPr>
            <p:ph type="sldNum" sz="quarter" idx="10"/>
          </p:nvPr>
        </p:nvSpPr>
        <p:spPr/>
        <p:txBody>
          <a:bodyPr/>
          <a:lstStyle/>
          <a:p>
            <a:fld id="{4E4946A3-FD68-4E77-9DEF-1E7536A4AD96}" type="slidenum">
              <a:rPr lang="en-US" smtClean="0"/>
              <a:t>19</a:t>
            </a:fld>
            <a:endParaRPr lang="en-US"/>
          </a:p>
        </p:txBody>
      </p:sp>
    </p:spTree>
    <p:extLst>
      <p:ext uri="{BB962C8B-B14F-4D97-AF65-F5344CB8AC3E}">
        <p14:creationId xmlns:p14="http://schemas.microsoft.com/office/powerpoint/2010/main" val="19567057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is a free sample of the Ezra 3 presentation from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To purchase the full volume, visit https://www.bibleplaces.com/ezra/</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Credits:</a:t>
            </a:r>
            <a:r>
              <a:rPr lang="en-US" sz="1200" kern="1200" dirty="0">
                <a:solidFill>
                  <a:schemeClr val="tx1"/>
                </a:solidFill>
                <a:effectLst/>
                <a:latin typeface="+mn-lt"/>
                <a:ea typeface="+mn-ea"/>
                <a:cs typeface="+mn-cs"/>
              </a:rPr>
              <a:t> The primary creators of this presentation are Kris Udd, Steven D. Anderson, Chris McKinny, Kai Akagi, and Todd Bolen. The photographs have an individual file code which usually includes the initials of the photographer. Other images have additional credit or source information.</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Updates:</a:t>
            </a:r>
            <a:r>
              <a:rPr lang="en-US" sz="1200" kern="1200" dirty="0">
                <a:solidFill>
                  <a:schemeClr val="tx1"/>
                </a:solidFill>
                <a:effectLst/>
                <a:latin typeface="+mn-lt"/>
                <a:ea typeface="+mn-ea"/>
                <a:cs typeface="+mn-cs"/>
              </a:rPr>
              <a:t> We plan to update this collection as we are able. We welcome your suggestions for improving this resource (photocompanion@bibleplaces.com). Purchasers of the Ezra volume are provided free, lifetime updates to the volume.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Copyright:</a:t>
            </a:r>
            <a:r>
              <a:rPr lang="en-US" sz="1200" kern="1200" dirty="0">
                <a:solidFill>
                  <a:schemeClr val="tx1"/>
                </a:solidFill>
                <a:effectLst/>
                <a:latin typeface="+mn-lt"/>
                <a:ea typeface="+mn-ea"/>
                <a:cs typeface="+mn-cs"/>
              </a:rPr>
              <a:t> This photo collection is protected by copyright law and may not be distributed without written permission from BiblePlaces.com. Slide notes should be treated as any other copyrighted written material, with credit given when quoting from these notes.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For more information, see our complete “Introduction to the </a:t>
            </a:r>
            <a:r>
              <a:rPr lang="en-US" sz="1200" i="1" kern="1200" dirty="0">
                <a:solidFill>
                  <a:schemeClr val="tx1"/>
                </a:solidFill>
                <a:effectLst/>
                <a:latin typeface="+mn-lt"/>
                <a:ea typeface="+mn-ea"/>
                <a:cs typeface="+mn-cs"/>
              </a:rPr>
              <a:t>Photo Companion to the Bible</a:t>
            </a:r>
            <a:r>
              <a:rPr lang="en-US" sz="1200" kern="1200" dirty="0">
                <a:solidFill>
                  <a:schemeClr val="tx1"/>
                </a:solidFill>
                <a:effectLst/>
                <a:latin typeface="+mn-lt"/>
                <a:ea typeface="+mn-ea"/>
                <a:cs typeface="+mn-cs"/>
              </a:rPr>
              <a:t>” online at https://www.BiblePlaces.com/Intro-Photo-Companion-Bible/. Here you will find more information about photo selection, explanatory notes, Bible translation, credit information, and copyright allowances.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E4946A3-FD68-4E77-9DEF-1E7536A4AD96}" type="slidenum">
              <a:rPr lang="en-US" smtClean="0"/>
              <a:t>2</a:t>
            </a:fld>
            <a:endParaRPr lang="en-US"/>
          </a:p>
        </p:txBody>
      </p:sp>
    </p:spTree>
    <p:extLst>
      <p:ext uri="{BB962C8B-B14F-4D97-AF65-F5344CB8AC3E}">
        <p14:creationId xmlns:p14="http://schemas.microsoft.com/office/powerpoint/2010/main" val="17771268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r>
              <a:rPr lang="en-US" b="0" dirty="0">
                <a:ea typeface="ＭＳ Ｐゴシック" pitchFamily="34" charset="-128"/>
              </a:rPr>
              <a:t>A</a:t>
            </a:r>
            <a:r>
              <a:rPr lang="en-US" b="0" baseline="0" dirty="0">
                <a:ea typeface="ＭＳ Ｐゴシック" pitchFamily="34" charset="-128"/>
              </a:rPr>
              <a:t> small temple was incorporated within the Israelite Iron Age fortress of Arad. This temple has several features that are similar to the Jerusalem temple including a holy of holies, a holy place (the broad room), and a courtyard with an altar. This temple was illegitimate and was destroyed by either Hezekiah or Josiah. </a:t>
            </a:r>
          </a:p>
          <a:p>
            <a:pPr marL="0" indent="0" eaLnBrk="1" hangingPunct="1"/>
            <a:endParaRPr lang="en-US" dirty="0"/>
          </a:p>
          <a:p>
            <a:r>
              <a:rPr lang="en-US" dirty="0"/>
              <a:t>tb030607848</a:t>
            </a:r>
          </a:p>
        </p:txBody>
      </p:sp>
      <p:sp>
        <p:nvSpPr>
          <p:cNvPr id="4" name="Slide Number Placeholder 3"/>
          <p:cNvSpPr>
            <a:spLocks noGrp="1"/>
          </p:cNvSpPr>
          <p:nvPr>
            <p:ph type="sldNum" sz="quarter" idx="10"/>
          </p:nvPr>
        </p:nvSpPr>
        <p:spPr/>
        <p:txBody>
          <a:bodyPr/>
          <a:lstStyle/>
          <a:p>
            <a:fld id="{4E4946A3-FD68-4E77-9DEF-1E7536A4AD96}" type="slidenum">
              <a:rPr lang="en-US" smtClean="0"/>
              <a:t>20</a:t>
            </a:fld>
            <a:endParaRPr lang="en-US"/>
          </a:p>
        </p:txBody>
      </p:sp>
    </p:spTree>
    <p:extLst>
      <p:ext uri="{BB962C8B-B14F-4D97-AF65-F5344CB8AC3E}">
        <p14:creationId xmlns:p14="http://schemas.microsoft.com/office/powerpoint/2010/main" val="1254755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altar in the Second Temple was likely made of stones with an earthen fill, similar to this sacrificial altar at Arad.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tb060916654</a:t>
            </a:r>
          </a:p>
        </p:txBody>
      </p:sp>
      <p:sp>
        <p:nvSpPr>
          <p:cNvPr id="4" name="Slide Number Placeholder 3"/>
          <p:cNvSpPr>
            <a:spLocks noGrp="1"/>
          </p:cNvSpPr>
          <p:nvPr>
            <p:ph type="sldNum" sz="quarter" idx="10"/>
          </p:nvPr>
        </p:nvSpPr>
        <p:spPr/>
        <p:txBody>
          <a:bodyPr/>
          <a:lstStyle/>
          <a:p>
            <a:fld id="{4E4946A3-FD68-4E77-9DEF-1E7536A4AD96}" type="slidenum">
              <a:rPr lang="en-US" smtClean="0"/>
              <a:t>21</a:t>
            </a:fld>
            <a:endParaRPr lang="en-US"/>
          </a:p>
        </p:txBody>
      </p:sp>
    </p:spTree>
    <p:extLst>
      <p:ext uri="{BB962C8B-B14F-4D97-AF65-F5344CB8AC3E}">
        <p14:creationId xmlns:p14="http://schemas.microsoft.com/office/powerpoint/2010/main" val="19159487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Another stone altar that may be similar</a:t>
            </a:r>
            <a:r>
              <a:rPr lang="en-US" baseline="0" dirty="0"/>
              <a:t> to the altar the returnees built in Jerusalem is the altar on Mount Ebal shown in this photo</a:t>
            </a:r>
            <a:r>
              <a:rPr lang="en-US" dirty="0"/>
              <a:t>.</a:t>
            </a:r>
            <a:r>
              <a:rPr lang="en-US" baseline="0" dirty="0"/>
              <a:t> This altar is associated by some scholars with the altar built on Mount Ebal by Joshua. It has been partially reconstructed by the excavators, based on the foundations that were discovered. It is square, built of uncut and unworked fieldstones, and features a ramp leading up to the top. The cavities visible in the center of the structure (left) were likely originally filled with dirt. </a:t>
            </a:r>
            <a:r>
              <a:rPr lang="en-US" dirty="0"/>
              <a:t>This image comes from </a:t>
            </a:r>
            <a:r>
              <a:rPr lang="en-US" dirty="0" err="1"/>
              <a:t>zstadler</a:t>
            </a:r>
            <a:r>
              <a:rPr lang="en-US" dirty="0"/>
              <a:t> and is licensed under</a:t>
            </a:r>
            <a:r>
              <a:rPr lang="en-US" baseline="0" dirty="0"/>
              <a:t> </a:t>
            </a:r>
            <a:r>
              <a:rPr lang="en-US" dirty="0"/>
              <a:t>CC BY-SA 4.0, via Wikimedia Commons: https://commons.wikimedia.org/wiki/File:IHM_%D7%9E%D7%96%D7%91%D7%97_%D7%94%D7%A8_%D7%A2%D7%99%D7%91%D7%9C.jpeg.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wiki062920201158912354</a:t>
            </a:r>
          </a:p>
        </p:txBody>
      </p:sp>
      <p:sp>
        <p:nvSpPr>
          <p:cNvPr id="4" name="Slide Number Placeholder 3"/>
          <p:cNvSpPr>
            <a:spLocks noGrp="1"/>
          </p:cNvSpPr>
          <p:nvPr>
            <p:ph type="sldNum" sz="quarter" idx="10"/>
          </p:nvPr>
        </p:nvSpPr>
        <p:spPr/>
        <p:txBody>
          <a:bodyPr/>
          <a:lstStyle/>
          <a:p>
            <a:fld id="{4E4946A3-FD68-4E77-9DEF-1E7536A4AD96}" type="slidenum">
              <a:rPr lang="en-US" smtClean="0"/>
              <a:t>22</a:t>
            </a:fld>
            <a:endParaRPr lang="en-US"/>
          </a:p>
        </p:txBody>
      </p:sp>
    </p:spTree>
    <p:extLst>
      <p:ext uri="{BB962C8B-B14F-4D97-AF65-F5344CB8AC3E}">
        <p14:creationId xmlns:p14="http://schemas.microsoft.com/office/powerpoint/2010/main" val="19159487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Sheep were commonly used for sacrifice, not only in the Jewish tradition but</a:t>
            </a:r>
            <a:r>
              <a:rPr lang="en-US" baseline="0" dirty="0"/>
              <a:t> also in the Greco-Roman world. </a:t>
            </a:r>
            <a:r>
              <a:rPr lang="en-US" dirty="0"/>
              <a:t>This</a:t>
            </a:r>
            <a:r>
              <a:rPr lang="en-US" baseline="0" dirty="0"/>
              <a:t> painted wooden plaque is from approximately the same time as the events described in Ezra 3. It depicts a lamb being led to an altar,</a:t>
            </a:r>
            <a:r>
              <a:rPr lang="en-US" dirty="0"/>
              <a:t> accompanied by two figures playing a flute and lyre. The dedication is to the Charites. The wooden plaque was found near ancient </a:t>
            </a:r>
            <a:r>
              <a:rPr lang="en-US" dirty="0" err="1"/>
              <a:t>Sikyon</a:t>
            </a:r>
            <a:r>
              <a:rPr lang="en-US" dirty="0"/>
              <a:t>, in a cave above the village </a:t>
            </a:r>
            <a:r>
              <a:rPr lang="en-US" dirty="0" err="1"/>
              <a:t>Pitsa</a:t>
            </a:r>
            <a:r>
              <a:rPr lang="en-US" dirty="0"/>
              <a:t>.</a:t>
            </a:r>
            <a:r>
              <a:rPr lang="en-US" baseline="0" dirty="0"/>
              <a:t> This is about 10 miles (16 km) due west of ancient Corinth</a:t>
            </a:r>
            <a:r>
              <a:rPr lang="en-US" dirty="0"/>
              <a:t>. This plaque</a:t>
            </a:r>
            <a:r>
              <a:rPr lang="en-US" baseline="0" dirty="0"/>
              <a:t> was photographed at the </a:t>
            </a:r>
            <a:r>
              <a:rPr lang="en-US" dirty="0"/>
              <a:t>National Archaeological Museum in Athens. This image comes from </a:t>
            </a:r>
            <a:r>
              <a:rPr lang="en-US" dirty="0" err="1"/>
              <a:t>Zde</a:t>
            </a:r>
            <a:r>
              <a:rPr lang="en-US" dirty="0"/>
              <a:t> and is licensed under CC BY-SA 4.0, via Wikimedia Commons</a:t>
            </a:r>
            <a:r>
              <a:rPr lang="en-US" baseline="0" dirty="0"/>
              <a:t>: https://commons.wikimedia.org/wiki/File:Painted_wooden_plaque,_procession_to_sacrifice,_540-530_BC,_NAMA_16464,_191289.jpg.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wiki06112019164945</a:t>
            </a:r>
            <a:endParaRPr lang="en-US" dirty="0">
              <a:cs typeface="Calibri"/>
            </a:endParaRPr>
          </a:p>
        </p:txBody>
      </p:sp>
      <p:sp>
        <p:nvSpPr>
          <p:cNvPr id="4" name="Slide Number Placeholder 3"/>
          <p:cNvSpPr>
            <a:spLocks noGrp="1"/>
          </p:cNvSpPr>
          <p:nvPr>
            <p:ph type="sldNum" sz="quarter" idx="5"/>
          </p:nvPr>
        </p:nvSpPr>
        <p:spPr/>
        <p:txBody>
          <a:bodyPr/>
          <a:lstStyle/>
          <a:p>
            <a:fld id="{4E4946A3-FD68-4E77-9DEF-1E7536A4AD96}" type="slidenum">
              <a:rPr lang="en-US" smtClean="0"/>
              <a:t>23</a:t>
            </a:fld>
            <a:endParaRPr lang="en-US"/>
          </a:p>
        </p:txBody>
      </p:sp>
    </p:spTree>
    <p:extLst>
      <p:ext uri="{BB962C8B-B14F-4D97-AF65-F5344CB8AC3E}">
        <p14:creationId xmlns:p14="http://schemas.microsoft.com/office/powerpoint/2010/main" val="1112054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ws042016091</a:t>
            </a:r>
          </a:p>
        </p:txBody>
      </p:sp>
      <p:sp>
        <p:nvSpPr>
          <p:cNvPr id="4" name="Slide Number Placeholder 3"/>
          <p:cNvSpPr>
            <a:spLocks noGrp="1"/>
          </p:cNvSpPr>
          <p:nvPr>
            <p:ph type="sldNum" sz="quarter" idx="10"/>
          </p:nvPr>
        </p:nvSpPr>
        <p:spPr/>
        <p:txBody>
          <a:bodyPr/>
          <a:lstStyle/>
          <a:p>
            <a:fld id="{4E4946A3-FD68-4E77-9DEF-1E7536A4AD96}" type="slidenum">
              <a:rPr lang="en-US" smtClean="0"/>
              <a:t>24</a:t>
            </a:fld>
            <a:endParaRPr lang="en-US"/>
          </a:p>
        </p:txBody>
      </p:sp>
    </p:spTree>
    <p:extLst>
      <p:ext uri="{BB962C8B-B14F-4D97-AF65-F5344CB8AC3E}">
        <p14:creationId xmlns:p14="http://schemas.microsoft.com/office/powerpoint/2010/main" val="18592655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ws042016098</a:t>
            </a:r>
          </a:p>
        </p:txBody>
      </p:sp>
      <p:sp>
        <p:nvSpPr>
          <p:cNvPr id="4" name="Slide Number Placeholder 3"/>
          <p:cNvSpPr>
            <a:spLocks noGrp="1"/>
          </p:cNvSpPr>
          <p:nvPr>
            <p:ph type="sldNum" sz="quarter" idx="10"/>
          </p:nvPr>
        </p:nvSpPr>
        <p:spPr/>
        <p:txBody>
          <a:bodyPr/>
          <a:lstStyle/>
          <a:p>
            <a:fld id="{4E4946A3-FD68-4E77-9DEF-1E7536A4AD96}" type="slidenum">
              <a:rPr lang="en-US" smtClean="0"/>
              <a:t>25</a:t>
            </a:fld>
            <a:endParaRPr lang="en-US"/>
          </a:p>
        </p:txBody>
      </p:sp>
    </p:spTree>
    <p:extLst>
      <p:ext uri="{BB962C8B-B14F-4D97-AF65-F5344CB8AC3E}">
        <p14:creationId xmlns:p14="http://schemas.microsoft.com/office/powerpoint/2010/main" val="91254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regulations regarding the daily sacrifices</a:t>
            </a:r>
            <a:r>
              <a:rPr lang="en-US" baseline="0" dirty="0"/>
              <a:t> may be found in</a:t>
            </a:r>
            <a:r>
              <a:rPr lang="en-US" dirty="0"/>
              <a:t> Exodus 29:38, Numbers 28:3-31,</a:t>
            </a:r>
            <a:r>
              <a:rPr lang="en-US" baseline="0" dirty="0"/>
              <a:t> and</a:t>
            </a:r>
            <a:r>
              <a:rPr lang="en-US" dirty="0"/>
              <a:t> Deuteronomy 12:5-7.</a:t>
            </a:r>
          </a:p>
          <a:p>
            <a:endParaRPr lang="en-US" dirty="0"/>
          </a:p>
          <a:p>
            <a:r>
              <a:rPr lang="en-US" dirty="0"/>
              <a:t>tb102605484</a:t>
            </a:r>
          </a:p>
        </p:txBody>
      </p:sp>
      <p:sp>
        <p:nvSpPr>
          <p:cNvPr id="4" name="Slide Number Placeholder 3"/>
          <p:cNvSpPr>
            <a:spLocks noGrp="1"/>
          </p:cNvSpPr>
          <p:nvPr>
            <p:ph type="sldNum" sz="quarter" idx="10"/>
          </p:nvPr>
        </p:nvSpPr>
        <p:spPr/>
        <p:txBody>
          <a:bodyPr/>
          <a:lstStyle/>
          <a:p>
            <a:fld id="{4E4946A3-FD68-4E77-9DEF-1E7536A4AD96}" type="slidenum">
              <a:rPr lang="en-US" smtClean="0"/>
              <a:t>26</a:t>
            </a:fld>
            <a:endParaRPr lang="en-US"/>
          </a:p>
        </p:txBody>
      </p:sp>
    </p:spTree>
    <p:extLst>
      <p:ext uri="{BB962C8B-B14F-4D97-AF65-F5344CB8AC3E}">
        <p14:creationId xmlns:p14="http://schemas.microsoft.com/office/powerpoint/2010/main" val="13339826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golden disk around the head of Moses in this depiction</a:t>
            </a:r>
            <a:r>
              <a:rPr lang="en-US" baseline="0" dirty="0"/>
              <a:t> is intended to portray his glory, as are the two “horns” or shafts of light that radiate from the top of his head.</a:t>
            </a:r>
          </a:p>
          <a:p>
            <a:endParaRPr lang="en-US" dirty="0"/>
          </a:p>
          <a:p>
            <a:r>
              <a:rPr lang="en-US" dirty="0"/>
              <a:t>tb062205218</a:t>
            </a:r>
          </a:p>
        </p:txBody>
      </p:sp>
      <p:sp>
        <p:nvSpPr>
          <p:cNvPr id="4" name="Slide Number Placeholder 3"/>
          <p:cNvSpPr>
            <a:spLocks noGrp="1"/>
          </p:cNvSpPr>
          <p:nvPr>
            <p:ph type="sldNum" sz="quarter" idx="10"/>
          </p:nvPr>
        </p:nvSpPr>
        <p:spPr/>
        <p:txBody>
          <a:bodyPr/>
          <a:lstStyle/>
          <a:p>
            <a:fld id="{4E4946A3-FD68-4E77-9DEF-1E7536A4AD96}" type="slidenum">
              <a:rPr lang="en-US" smtClean="0"/>
              <a:t>27</a:t>
            </a:fld>
            <a:endParaRPr lang="en-US"/>
          </a:p>
        </p:txBody>
      </p:sp>
    </p:spTree>
    <p:extLst>
      <p:ext uri="{BB962C8B-B14F-4D97-AF65-F5344CB8AC3E}">
        <p14:creationId xmlns:p14="http://schemas.microsoft.com/office/powerpoint/2010/main" val="12871736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dirty="0"/>
              <a:t>The foundation of the altar might have looked something like the remains of this Canaanite altar uncovered by archaeologists.</a:t>
            </a:r>
          </a:p>
          <a:p>
            <a:endParaRPr lang="en-US" noProof="0" dirty="0"/>
          </a:p>
          <a:p>
            <a:r>
              <a:rPr lang="en-US" noProof="0" dirty="0"/>
              <a:t>adr1305061598</a:t>
            </a:r>
          </a:p>
        </p:txBody>
      </p:sp>
      <p:sp>
        <p:nvSpPr>
          <p:cNvPr id="4" name="Slide Number Placeholder 3"/>
          <p:cNvSpPr>
            <a:spLocks noGrp="1"/>
          </p:cNvSpPr>
          <p:nvPr>
            <p:ph type="sldNum" sz="quarter" idx="10"/>
          </p:nvPr>
        </p:nvSpPr>
        <p:spPr/>
        <p:txBody>
          <a:bodyPr/>
          <a:lstStyle/>
          <a:p>
            <a:fld id="{4E4946A3-FD68-4E77-9DEF-1E7536A4AD96}" type="slidenum">
              <a:rPr lang="en-US" smtClean="0"/>
              <a:t>28</a:t>
            </a:fld>
            <a:endParaRPr lang="en-US"/>
          </a:p>
        </p:txBody>
      </p:sp>
    </p:spTree>
    <p:extLst>
      <p:ext uri="{BB962C8B-B14F-4D97-AF65-F5344CB8AC3E}">
        <p14:creationId xmlns:p14="http://schemas.microsoft.com/office/powerpoint/2010/main" val="25226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“peoples</a:t>
            </a:r>
            <a:r>
              <a:rPr lang="en-US" baseline="0" dirty="0"/>
              <a:t> of the lands” may be taken to refer to the people of the surrounding provinces. These included the Samaritans on the north, the province of Ashdod to the west (ancient Philistia), the </a:t>
            </a:r>
            <a:r>
              <a:rPr lang="en-US" baseline="0" dirty="0" err="1"/>
              <a:t>Idumeans</a:t>
            </a:r>
            <a:r>
              <a:rPr lang="en-US" baseline="0" dirty="0"/>
              <a:t> to the south, and the Moabites and Ammonites (</a:t>
            </a:r>
            <a:r>
              <a:rPr lang="en-US" baseline="0" dirty="0" err="1"/>
              <a:t>Tobiads</a:t>
            </a:r>
            <a:r>
              <a:rPr lang="en-US" baseline="0" dirty="0"/>
              <a:t>) to the east. </a:t>
            </a:r>
            <a:r>
              <a:rPr lang="en-US" dirty="0"/>
              <a:t>This map is a detail adapted from map 8-2 in the </a:t>
            </a:r>
            <a:r>
              <a:rPr lang="en-US" i="1" dirty="0"/>
              <a:t>Satellite Bible Atlas</a:t>
            </a:r>
            <a:r>
              <a:rPr lang="en-US" dirty="0"/>
              <a:t>, by William Schlegel. Used by permission</a:t>
            </a:r>
            <a:r>
              <a:rPr lang="en-US" dirty="0">
                <a:solidFill>
                  <a:srgbClr val="000000"/>
                </a:solidFill>
                <a:cs typeface="Times New Roman" pitchFamily="18" charset="0"/>
              </a:rPr>
              <a: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29</a:t>
            </a:fld>
            <a:endParaRPr lang="en-US"/>
          </a:p>
        </p:txBody>
      </p:sp>
    </p:spTree>
    <p:extLst>
      <p:ext uri="{BB962C8B-B14F-4D97-AF65-F5344CB8AC3E}">
        <p14:creationId xmlns:p14="http://schemas.microsoft.com/office/powerpoint/2010/main" val="1724795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seventh month (September–October) was called </a:t>
            </a:r>
            <a:r>
              <a:rPr lang="en-US" dirty="0" err="1"/>
              <a:t>Ethanim</a:t>
            </a:r>
            <a:r>
              <a:rPr lang="en-US" dirty="0"/>
              <a:t> (1 Kgs 8:2) or Tishri. Three feasts were celebrated during this month: the</a:t>
            </a:r>
            <a:r>
              <a:rPr lang="en-US" baseline="0" dirty="0"/>
              <a:t> Feast of Trumpets (Rosh </a:t>
            </a:r>
            <a:r>
              <a:rPr lang="en-US" baseline="0" dirty="0" err="1"/>
              <a:t>HaShana</a:t>
            </a:r>
            <a:r>
              <a:rPr lang="en-US" baseline="0" dirty="0"/>
              <a:t>), the Day of Atonement (Yom Kippur), and the Feast of Tabernacles/Booths (Sukkot). This American Colony photograph was taken </a:t>
            </a:r>
            <a:r>
              <a:rPr lang="en-US" altLang="en-US" dirty="0">
                <a:latin typeface="Times New Roman" charset="0"/>
              </a:rPr>
              <a:t>between 1900 and 1920.</a:t>
            </a:r>
            <a:endParaRPr lang="en-US" baseline="0" dirty="0"/>
          </a:p>
          <a:p>
            <a:endParaRPr lang="en-US" dirty="0"/>
          </a:p>
          <a:p>
            <a:r>
              <a:rPr lang="en-US" dirty="0"/>
              <a:t>mat05650</a:t>
            </a:r>
          </a:p>
        </p:txBody>
      </p:sp>
      <p:sp>
        <p:nvSpPr>
          <p:cNvPr id="4" name="Slide Number Placeholder 3"/>
          <p:cNvSpPr>
            <a:spLocks noGrp="1"/>
          </p:cNvSpPr>
          <p:nvPr>
            <p:ph type="sldNum" sz="quarter" idx="10"/>
          </p:nvPr>
        </p:nvSpPr>
        <p:spPr/>
        <p:txBody>
          <a:bodyPr/>
          <a:lstStyle/>
          <a:p>
            <a:fld id="{4E4946A3-FD68-4E77-9DEF-1E7536A4AD96}" type="slidenum">
              <a:rPr lang="en-US" smtClean="0"/>
              <a:t>3</a:t>
            </a:fld>
            <a:endParaRPr lang="en-US"/>
          </a:p>
        </p:txBody>
      </p:sp>
    </p:spTree>
    <p:extLst>
      <p:ext uri="{BB962C8B-B14F-4D97-AF65-F5344CB8AC3E}">
        <p14:creationId xmlns:p14="http://schemas.microsoft.com/office/powerpoint/2010/main" val="4822099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Idumeans were descendants of the Edomites. They</a:t>
            </a:r>
            <a:r>
              <a:rPr lang="en-US" baseline="0" dirty="0"/>
              <a:t> </a:t>
            </a:r>
            <a:r>
              <a:rPr lang="en-US" dirty="0"/>
              <a:t>moved into southern Judea during the Babylonian exile. These and other peoples of the surrounding pagan nations (e.g., Ashdod, Samaria, Ammon, Arabia) opposed the Jews and did not wish for their successful reestablishment in the land. Thus, the altar was rebuilt immediately in order to seek God’s favor and protection. This inscription was photographed at the Hecht Museum</a:t>
            </a:r>
            <a:r>
              <a:rPr lang="en-US" baseline="0" dirty="0"/>
              <a:t> at the University of Haifa.</a:t>
            </a:r>
            <a:endParaRPr lang="en-US" dirty="0"/>
          </a:p>
          <a:p>
            <a:endParaRPr lang="en-US" dirty="0"/>
          </a:p>
          <a:p>
            <a:r>
              <a:rPr lang="en-US" dirty="0"/>
              <a:t>cm17062701423</a:t>
            </a:r>
          </a:p>
        </p:txBody>
      </p:sp>
      <p:sp>
        <p:nvSpPr>
          <p:cNvPr id="4" name="Slide Number Placeholder 3"/>
          <p:cNvSpPr>
            <a:spLocks noGrp="1"/>
          </p:cNvSpPr>
          <p:nvPr>
            <p:ph type="sldNum" sz="quarter" idx="10"/>
          </p:nvPr>
        </p:nvSpPr>
        <p:spPr/>
        <p:txBody>
          <a:bodyPr/>
          <a:lstStyle/>
          <a:p>
            <a:fld id="{4E4946A3-FD68-4E77-9DEF-1E7536A4AD96}" type="slidenum">
              <a:rPr lang="en-US" smtClean="0"/>
              <a:t>30</a:t>
            </a:fld>
            <a:endParaRPr lang="en-US"/>
          </a:p>
        </p:txBody>
      </p:sp>
    </p:spTree>
    <p:extLst>
      <p:ext uri="{BB962C8B-B14F-4D97-AF65-F5344CB8AC3E}">
        <p14:creationId xmlns:p14="http://schemas.microsoft.com/office/powerpoint/2010/main" val="33572036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Law mandated that a lamb be sacrificed on the altar in the morning and in the evening every day (</a:t>
            </a:r>
            <a:r>
              <a:rPr lang="en-US" sz="1200" kern="1200" dirty="0" err="1">
                <a:solidFill>
                  <a:schemeClr val="tx1"/>
                </a:solidFill>
                <a:effectLst/>
                <a:latin typeface="+mn-lt"/>
                <a:ea typeface="+mn-ea"/>
                <a:cs typeface="+mn-cs"/>
              </a:rPr>
              <a:t>Exod</a:t>
            </a:r>
            <a:r>
              <a:rPr lang="en-US" sz="1200" kern="1200" dirty="0">
                <a:solidFill>
                  <a:schemeClr val="tx1"/>
                </a:solidFill>
                <a:effectLst/>
                <a:latin typeface="+mn-lt"/>
                <a:ea typeface="+mn-ea"/>
                <a:cs typeface="+mn-cs"/>
              </a:rPr>
              <a:t> 29:38). </a:t>
            </a:r>
            <a:r>
              <a:rPr lang="en-US" dirty="0"/>
              <a:t>This temple model shows woodpiles on which to burn sacrifices, along with a pile of coals at the center of the altar. This model of the</a:t>
            </a:r>
            <a:r>
              <a:rPr lang="en-US" baseline="0" dirty="0"/>
              <a:t> temple is located on the roof of the </a:t>
            </a:r>
            <a:r>
              <a:rPr lang="en-US" dirty="0" err="1"/>
              <a:t>Aish</a:t>
            </a:r>
            <a:r>
              <a:rPr lang="en-US" dirty="0"/>
              <a:t> </a:t>
            </a:r>
            <a:r>
              <a:rPr lang="en-US" dirty="0" err="1"/>
              <a:t>HaTorah</a:t>
            </a:r>
            <a:r>
              <a:rPr lang="en-US" dirty="0"/>
              <a:t> building in Jerusalem.</a:t>
            </a:r>
          </a:p>
          <a:p>
            <a:endParaRPr lang="en-US" dirty="0"/>
          </a:p>
          <a:p>
            <a:r>
              <a:rPr lang="en-US" dirty="0"/>
              <a:t>tb010312509</a:t>
            </a:r>
          </a:p>
        </p:txBody>
      </p:sp>
      <p:sp>
        <p:nvSpPr>
          <p:cNvPr id="4" name="Slide Number Placeholder 3"/>
          <p:cNvSpPr>
            <a:spLocks noGrp="1"/>
          </p:cNvSpPr>
          <p:nvPr>
            <p:ph type="sldNum" sz="quarter" idx="10"/>
          </p:nvPr>
        </p:nvSpPr>
        <p:spPr/>
        <p:txBody>
          <a:bodyPr/>
          <a:lstStyle/>
          <a:p>
            <a:fld id="{4E4946A3-FD68-4E77-9DEF-1E7536A4AD96}" type="slidenum">
              <a:rPr lang="en-US" smtClean="0"/>
              <a:t>31</a:t>
            </a:fld>
            <a:endParaRPr lang="en-US"/>
          </a:p>
        </p:txBody>
      </p:sp>
    </p:spTree>
    <p:extLst>
      <p:ext uri="{BB962C8B-B14F-4D97-AF65-F5344CB8AC3E}">
        <p14:creationId xmlns:p14="http://schemas.microsoft.com/office/powerpoint/2010/main" val="8414941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altar shown in this illustration is much smaller</a:t>
            </a:r>
            <a:r>
              <a:rPr lang="en-US" baseline="0" dirty="0"/>
              <a:t> than the altar on the Temple Mount. </a:t>
            </a:r>
            <a:r>
              <a:rPr lang="en-US" dirty="0"/>
              <a:t>This illustration comes from Charles Foster, </a:t>
            </a:r>
            <a:r>
              <a:rPr lang="en-US" i="1" dirty="0"/>
              <a:t>Bible Pictures and What They Teach Us</a:t>
            </a:r>
            <a:r>
              <a:rPr lang="en-US" dirty="0"/>
              <a:t> (1886, 1914).</a:t>
            </a:r>
          </a:p>
          <a:p>
            <a:endParaRPr lang="en-US" dirty="0"/>
          </a:p>
          <a:p>
            <a:r>
              <a:rPr lang="en-US" dirty="0"/>
              <a:t>fbp073</a:t>
            </a:r>
          </a:p>
        </p:txBody>
      </p:sp>
      <p:sp>
        <p:nvSpPr>
          <p:cNvPr id="4" name="Slide Number Placeholder 3"/>
          <p:cNvSpPr>
            <a:spLocks noGrp="1"/>
          </p:cNvSpPr>
          <p:nvPr>
            <p:ph type="sldNum" sz="quarter" idx="10"/>
          </p:nvPr>
        </p:nvSpPr>
        <p:spPr/>
        <p:txBody>
          <a:bodyPr/>
          <a:lstStyle/>
          <a:p>
            <a:fld id="{4E4946A3-FD68-4E77-9DEF-1E7536A4AD96}" type="slidenum">
              <a:rPr lang="en-US" smtClean="0"/>
              <a:t>32</a:t>
            </a:fld>
            <a:endParaRPr lang="en-US"/>
          </a:p>
        </p:txBody>
      </p:sp>
    </p:spTree>
    <p:extLst>
      <p:ext uri="{BB962C8B-B14F-4D97-AF65-F5344CB8AC3E}">
        <p14:creationId xmlns:p14="http://schemas.microsoft.com/office/powerpoint/2010/main" val="519170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tb060900204</a:t>
            </a:r>
          </a:p>
        </p:txBody>
      </p:sp>
      <p:sp>
        <p:nvSpPr>
          <p:cNvPr id="4" name="Slide Number Placeholder 3"/>
          <p:cNvSpPr>
            <a:spLocks noGrp="1"/>
          </p:cNvSpPr>
          <p:nvPr>
            <p:ph type="sldNum" sz="quarter" idx="10"/>
          </p:nvPr>
        </p:nvSpPr>
        <p:spPr/>
        <p:txBody>
          <a:bodyPr/>
          <a:lstStyle/>
          <a:p>
            <a:fld id="{4E4946A3-FD68-4E77-9DEF-1E7536A4AD96}" type="slidenum">
              <a:rPr lang="en-US" smtClean="0"/>
              <a:t>33</a:t>
            </a:fld>
            <a:endParaRPr lang="en-US"/>
          </a:p>
        </p:txBody>
      </p:sp>
    </p:spTree>
    <p:extLst>
      <p:ext uri="{BB962C8B-B14F-4D97-AF65-F5344CB8AC3E}">
        <p14:creationId xmlns:p14="http://schemas.microsoft.com/office/powerpoint/2010/main" val="358990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tb123109457</a:t>
            </a:r>
          </a:p>
        </p:txBody>
      </p:sp>
      <p:sp>
        <p:nvSpPr>
          <p:cNvPr id="4" name="Slide Number Placeholder 3"/>
          <p:cNvSpPr>
            <a:spLocks noGrp="1"/>
          </p:cNvSpPr>
          <p:nvPr>
            <p:ph type="sldNum" sz="quarter" idx="10"/>
          </p:nvPr>
        </p:nvSpPr>
        <p:spPr/>
        <p:txBody>
          <a:bodyPr/>
          <a:lstStyle/>
          <a:p>
            <a:fld id="{4E4946A3-FD68-4E77-9DEF-1E7536A4AD96}" type="slidenum">
              <a:rPr lang="en-US" smtClean="0"/>
              <a:t>34</a:t>
            </a:fld>
            <a:endParaRPr lang="en-US"/>
          </a:p>
        </p:txBody>
      </p:sp>
    </p:spTree>
    <p:extLst>
      <p:ext uri="{BB962C8B-B14F-4D97-AF65-F5344CB8AC3E}">
        <p14:creationId xmlns:p14="http://schemas.microsoft.com/office/powerpoint/2010/main" val="2257946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Hebrew name for “Tabernacles” or “Booths” is “Sukkot” (Heb. </a:t>
            </a:r>
            <a:r>
              <a:rPr lang="he-IL" sz="1200" b="0" i="0" u="none" strike="noStrike" kern="1200" baseline="0" dirty="0">
                <a:solidFill>
                  <a:schemeClr val="tx1"/>
                </a:solidFill>
                <a:latin typeface="+mn-lt"/>
                <a:ea typeface="+mn-ea"/>
                <a:cs typeface="+mn-cs"/>
              </a:rPr>
              <a:t>סֻּכּ֖וֹת</a:t>
            </a:r>
            <a:r>
              <a:rPr lang="en-US" dirty="0"/>
              <a:t>). Celebrants traditionally carry a citron and branches of a palm, myrtle, and willow tree, a custom derived from Leviticus 23:40.</a:t>
            </a:r>
          </a:p>
          <a:p>
            <a:endParaRPr lang="en-US" dirty="0"/>
          </a:p>
          <a:p>
            <a:r>
              <a:rPr lang="en-US" dirty="0"/>
              <a:t>tb101303019</a:t>
            </a:r>
          </a:p>
        </p:txBody>
      </p:sp>
      <p:sp>
        <p:nvSpPr>
          <p:cNvPr id="4" name="Slide Number Placeholder 3"/>
          <p:cNvSpPr>
            <a:spLocks noGrp="1"/>
          </p:cNvSpPr>
          <p:nvPr>
            <p:ph type="sldNum" sz="quarter" idx="10"/>
          </p:nvPr>
        </p:nvSpPr>
        <p:spPr/>
        <p:txBody>
          <a:bodyPr/>
          <a:lstStyle/>
          <a:p>
            <a:fld id="{4E4946A3-FD68-4E77-9DEF-1E7536A4AD96}" type="slidenum">
              <a:rPr lang="en-US" smtClean="0"/>
              <a:t>35</a:t>
            </a:fld>
            <a:endParaRPr lang="en-US"/>
          </a:p>
        </p:txBody>
      </p:sp>
    </p:spTree>
    <p:extLst>
      <p:ext uri="{BB962C8B-B14F-4D97-AF65-F5344CB8AC3E}">
        <p14:creationId xmlns:p14="http://schemas.microsoft.com/office/powerpoint/2010/main" val="16857725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cd091006020</a:t>
            </a:r>
          </a:p>
        </p:txBody>
      </p:sp>
      <p:sp>
        <p:nvSpPr>
          <p:cNvPr id="4" name="Slide Number Placeholder 3"/>
          <p:cNvSpPr>
            <a:spLocks noGrp="1"/>
          </p:cNvSpPr>
          <p:nvPr>
            <p:ph type="sldNum" sz="quarter" idx="10"/>
          </p:nvPr>
        </p:nvSpPr>
        <p:spPr/>
        <p:txBody>
          <a:bodyPr/>
          <a:lstStyle/>
          <a:p>
            <a:fld id="{4E4946A3-FD68-4E77-9DEF-1E7536A4AD96}" type="slidenum">
              <a:rPr lang="en-US" smtClean="0"/>
              <a:t>36</a:t>
            </a:fld>
            <a:endParaRPr lang="en-US"/>
          </a:p>
        </p:txBody>
      </p:sp>
    </p:spTree>
    <p:extLst>
      <p:ext uri="{BB962C8B-B14F-4D97-AF65-F5344CB8AC3E}">
        <p14:creationId xmlns:p14="http://schemas.microsoft.com/office/powerpoint/2010/main" val="7050754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photograph illustrates one of the ceremonies during the modern Jewish celebration of this feast. </a:t>
            </a:r>
          </a:p>
          <a:p>
            <a:endParaRPr lang="en-US" dirty="0"/>
          </a:p>
          <a:p>
            <a:r>
              <a:rPr lang="en-US" dirty="0"/>
              <a:t>tb101303002</a:t>
            </a:r>
          </a:p>
        </p:txBody>
      </p:sp>
      <p:sp>
        <p:nvSpPr>
          <p:cNvPr id="4" name="Slide Number Placeholder 3"/>
          <p:cNvSpPr>
            <a:spLocks noGrp="1"/>
          </p:cNvSpPr>
          <p:nvPr>
            <p:ph type="sldNum" sz="quarter" idx="10"/>
          </p:nvPr>
        </p:nvSpPr>
        <p:spPr/>
        <p:txBody>
          <a:bodyPr/>
          <a:lstStyle/>
          <a:p>
            <a:fld id="{4E4946A3-FD68-4E77-9DEF-1E7536A4AD96}" type="slidenum">
              <a:rPr lang="en-US" smtClean="0"/>
              <a:t>37</a:t>
            </a:fld>
            <a:endParaRPr lang="en-US"/>
          </a:p>
        </p:txBody>
      </p:sp>
    </p:spTree>
    <p:extLst>
      <p:ext uri="{BB962C8B-B14F-4D97-AF65-F5344CB8AC3E}">
        <p14:creationId xmlns:p14="http://schemas.microsoft.com/office/powerpoint/2010/main" val="16578366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a:t>
            </a:r>
            <a:r>
              <a:rPr lang="en-US" baseline="0" dirty="0"/>
              <a:t> purpose of the feast was to recall the temporary quarters in which the Israelites lived when God brought them out of Egypt (Lev 23:42-43). </a:t>
            </a:r>
            <a:r>
              <a:rPr lang="en-US" dirty="0"/>
              <a:t>Nehemiah 8:14-17 indicates, however,</a:t>
            </a:r>
            <a:r>
              <a:rPr lang="en-US" baseline="0" dirty="0"/>
              <a:t> that the Israelites did not actually build booths (temporary shelters) for themselves at this celebration.</a:t>
            </a:r>
          </a:p>
          <a:p>
            <a:endParaRPr lang="en-US" baseline="0" dirty="0"/>
          </a:p>
          <a:p>
            <a:r>
              <a:rPr lang="en-US" dirty="0"/>
              <a:t>tb091403233</a:t>
            </a:r>
          </a:p>
        </p:txBody>
      </p:sp>
      <p:sp>
        <p:nvSpPr>
          <p:cNvPr id="4" name="Slide Number Placeholder 3"/>
          <p:cNvSpPr>
            <a:spLocks noGrp="1"/>
          </p:cNvSpPr>
          <p:nvPr>
            <p:ph type="sldNum" sz="quarter" idx="10"/>
          </p:nvPr>
        </p:nvSpPr>
        <p:spPr/>
        <p:txBody>
          <a:bodyPr/>
          <a:lstStyle/>
          <a:p>
            <a:fld id="{4E4946A3-FD68-4E77-9DEF-1E7536A4AD96}" type="slidenum">
              <a:rPr lang="en-US" smtClean="0"/>
              <a:t>38</a:t>
            </a:fld>
            <a:endParaRPr lang="en-US"/>
          </a:p>
        </p:txBody>
      </p:sp>
    </p:spTree>
    <p:extLst>
      <p:ext uri="{BB962C8B-B14F-4D97-AF65-F5344CB8AC3E}">
        <p14:creationId xmlns:p14="http://schemas.microsoft.com/office/powerpoint/2010/main" val="10904806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detailed series of offerings that were to be offered during</a:t>
            </a:r>
            <a:r>
              <a:rPr lang="en-US" baseline="0" dirty="0"/>
              <a:t> the week of the Feast of Booths is found in Numbers 29:12-38. Each day had its specific set of sacrifices of bulls, rams, and lambs, along with grain and drink offerings. </a:t>
            </a:r>
            <a:r>
              <a:rPr lang="en-US" dirty="0"/>
              <a:t>In addition to the trussed cattle, this relief includes depictions of wine, oil, breads, and cakes. The relief, which comes from Heliopolis in Egypt, was photographed </a:t>
            </a:r>
            <a:r>
              <a:rPr lang="en-US" baseline="0" dirty="0"/>
              <a:t>at the </a:t>
            </a:r>
            <a:r>
              <a:rPr lang="en-US" dirty="0"/>
              <a:t>San Antonio Museum of Art.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tb111716934</a:t>
            </a:r>
          </a:p>
        </p:txBody>
      </p:sp>
      <p:sp>
        <p:nvSpPr>
          <p:cNvPr id="4" name="Slide Number Placeholder 3"/>
          <p:cNvSpPr>
            <a:spLocks noGrp="1"/>
          </p:cNvSpPr>
          <p:nvPr>
            <p:ph type="sldNum" sz="quarter" idx="10"/>
          </p:nvPr>
        </p:nvSpPr>
        <p:spPr/>
        <p:txBody>
          <a:bodyPr/>
          <a:lstStyle/>
          <a:p>
            <a:fld id="{4E4946A3-FD68-4E77-9DEF-1E7536A4AD96}" type="slidenum">
              <a:rPr lang="en-US" smtClean="0"/>
              <a:t>39</a:t>
            </a:fld>
            <a:endParaRPr lang="en-US"/>
          </a:p>
        </p:txBody>
      </p:sp>
    </p:spTree>
    <p:extLst>
      <p:ext uri="{BB962C8B-B14F-4D97-AF65-F5344CB8AC3E}">
        <p14:creationId xmlns:p14="http://schemas.microsoft.com/office/powerpoint/2010/main" val="2867879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a:t>
            </a:r>
            <a:r>
              <a:rPr lang="en-US" baseline="0" dirty="0"/>
              <a:t> the Hebrew Bible, the seventh month is called </a:t>
            </a:r>
            <a:r>
              <a:rPr lang="en-US" dirty="0"/>
              <a:t>“</a:t>
            </a:r>
            <a:r>
              <a:rPr lang="en-US" dirty="0" err="1"/>
              <a:t>Ethanim</a:t>
            </a:r>
            <a:r>
              <a:rPr lang="en-US" dirty="0"/>
              <a:t>” (Heb. </a:t>
            </a:r>
            <a:r>
              <a:rPr lang="he-IL" sz="1200" b="0" i="0" u="none" strike="noStrike" kern="1200" baseline="0" dirty="0">
                <a:solidFill>
                  <a:schemeClr val="tx1"/>
                </a:solidFill>
                <a:latin typeface="+mn-lt"/>
                <a:ea typeface="+mn-ea"/>
                <a:cs typeface="+mn-cs"/>
              </a:rPr>
              <a:t>אֵיתָנִים</a:t>
            </a:r>
            <a:r>
              <a:rPr lang="en-US" sz="1200" b="0" i="0" u="none" strike="noStrike" kern="1200" baseline="0" dirty="0">
                <a:solidFill>
                  <a:schemeClr val="tx1"/>
                </a:solidFill>
                <a:latin typeface="+mn-lt"/>
                <a:ea typeface="+mn-ea"/>
                <a:cs typeface="+mn-cs"/>
              </a:rPr>
              <a:t>, 1 Kgs 8:2</a:t>
            </a:r>
            <a:r>
              <a:rPr lang="en-US" dirty="0"/>
              <a:t>). This month </a:t>
            </a:r>
            <a:r>
              <a:rPr lang="en-US" baseline="0" dirty="0"/>
              <a:t>falls in September/October of the Gregorian calendar. In the late period, during the Babylonian captivity, the Babylonian name “Tishri” was adopted for this month. </a:t>
            </a:r>
            <a:r>
              <a:rPr lang="en-US" sz="1200" i="0" kern="1200" baseline="0" dirty="0">
                <a:solidFill>
                  <a:schemeClr val="tx1"/>
                </a:solidFill>
                <a:effectLst/>
                <a:latin typeface="+mn-lt"/>
                <a:ea typeface="+mn-ea"/>
                <a:cs typeface="+mn-cs"/>
              </a:rPr>
              <a:t>An editable version is included beneath the graphic for those who wish to modify it.</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956864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a:t>
            </a:r>
            <a:r>
              <a:rPr lang="en-US" i="1" dirty="0">
                <a:cs typeface="Calibri"/>
              </a:rPr>
              <a:t>krater</a:t>
            </a:r>
            <a:r>
              <a:rPr lang="en-US" dirty="0">
                <a:cs typeface="Calibri"/>
              </a:rPr>
              <a:t> depicts a sacrificial scene about a century later than the sacrifices</a:t>
            </a:r>
            <a:r>
              <a:rPr lang="en-US" baseline="0" dirty="0">
                <a:cs typeface="Calibri"/>
              </a:rPr>
              <a:t> of Ezra 3. This scene is situated</a:t>
            </a:r>
            <a:r>
              <a:rPr lang="en-US" dirty="0">
                <a:cs typeface="Calibri"/>
              </a:rPr>
              <a:t> at the sanctuary of Apollo at Delphi.</a:t>
            </a:r>
            <a:r>
              <a:rPr lang="en-US" baseline="0" dirty="0">
                <a:cs typeface="Calibri"/>
              </a:rPr>
              <a:t> The youth at the left brings a goat toward the altar; a bearded priest holds a libation basin; and to the right, a servant holds a large sacrificial plate. The seated figure at the far right is an image of the god Apollo, to whom the sacrifice is being made. This </a:t>
            </a:r>
            <a:r>
              <a:rPr lang="en-US" i="1" baseline="0" dirty="0">
                <a:cs typeface="Calibri"/>
              </a:rPr>
              <a:t>krater</a:t>
            </a:r>
            <a:r>
              <a:rPr lang="en-US" baseline="0" dirty="0">
                <a:cs typeface="Calibri"/>
              </a:rPr>
              <a:t> was photographed at the </a:t>
            </a:r>
            <a:r>
              <a:rPr lang="en-US" dirty="0"/>
              <a:t>Archaeological Museum of Agrigento in Italy. </a:t>
            </a:r>
            <a:r>
              <a:rPr lang="en-US" dirty="0">
                <a:cs typeface="Calibri"/>
              </a:rPr>
              <a:t>This image comes from </a:t>
            </a:r>
            <a:r>
              <a:rPr lang="en-US" dirty="0" err="1">
                <a:cs typeface="Calibri"/>
              </a:rPr>
              <a:t>Zde</a:t>
            </a:r>
            <a:r>
              <a:rPr lang="en-US" dirty="0">
                <a:cs typeface="Calibri"/>
              </a:rPr>
              <a:t> and is licensed under </a:t>
            </a:r>
            <a:r>
              <a:rPr lang="en-US" dirty="0"/>
              <a:t>CC BY-SA 4.0, via Wikimedia Commons: https://commons.wikimedia.org/wiki/File:Red_figure_bell_crater,_sacrificial_scene_at_Delphi,_420_BC,_AM_Agrigento,_120968.jpg.</a:t>
            </a:r>
          </a:p>
          <a:p>
            <a:endParaRPr lang="en-US" dirty="0">
              <a:cs typeface="Calibri"/>
            </a:endParaRPr>
          </a:p>
          <a:p>
            <a:r>
              <a:rPr lang="en-US" dirty="0">
                <a:cs typeface="Calibri"/>
              </a:rPr>
              <a:t>wiki12096809082012164550482</a:t>
            </a:r>
          </a:p>
        </p:txBody>
      </p:sp>
      <p:sp>
        <p:nvSpPr>
          <p:cNvPr id="4" name="Slide Number Placeholder 3"/>
          <p:cNvSpPr>
            <a:spLocks noGrp="1"/>
          </p:cNvSpPr>
          <p:nvPr>
            <p:ph type="sldNum" sz="quarter" idx="5"/>
          </p:nvPr>
        </p:nvSpPr>
        <p:spPr/>
        <p:txBody>
          <a:bodyPr/>
          <a:lstStyle/>
          <a:p>
            <a:fld id="{4E4946A3-FD68-4E77-9DEF-1E7536A4AD96}" type="slidenum">
              <a:rPr lang="en-US" smtClean="0"/>
              <a:t>40</a:t>
            </a:fld>
            <a:endParaRPr lang="en-US"/>
          </a:p>
        </p:txBody>
      </p:sp>
    </p:spTree>
    <p:extLst>
      <p:ext uri="{BB962C8B-B14F-4D97-AF65-F5344CB8AC3E}">
        <p14:creationId xmlns:p14="http://schemas.microsoft.com/office/powerpoint/2010/main" val="238330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This</a:t>
            </a:r>
            <a:r>
              <a:rPr lang="en-US" baseline="0" dirty="0"/>
              <a:t> series of photos was taken at Sharafat, an Arab neighborhood in east Jerusalem. </a:t>
            </a:r>
            <a:r>
              <a:rPr lang="en-US" dirty="0"/>
              <a:t>Sharafat was home to the Budrieh</a:t>
            </a:r>
            <a:r>
              <a:rPr lang="en-US" baseline="0" dirty="0"/>
              <a:t> (</a:t>
            </a:r>
            <a:r>
              <a:rPr lang="en-US" dirty="0" err="1"/>
              <a:t>Badriyya</a:t>
            </a:r>
            <a:r>
              <a:rPr lang="en-US" dirty="0"/>
              <a:t>), a renowned family of weli (</a:t>
            </a:r>
            <a:r>
              <a:rPr lang="en-US" i="1" dirty="0" err="1"/>
              <a:t>awliya</a:t>
            </a:r>
            <a:r>
              <a:rPr lang="en-US" i="0" baseline="0" dirty="0"/>
              <a:t>, </a:t>
            </a:r>
            <a:r>
              <a:rPr lang="en-US" dirty="0"/>
              <a:t>Muslim saints) to whom the village was dedicated as a </a:t>
            </a:r>
            <a:r>
              <a:rPr lang="en-US" i="1" dirty="0" err="1"/>
              <a:t>waqf</a:t>
            </a:r>
            <a:r>
              <a:rPr lang="en-US" i="0" baseline="0" dirty="0"/>
              <a:t> </a:t>
            </a:r>
            <a:r>
              <a:rPr lang="en-US" dirty="0"/>
              <a:t>(Islamic trust) by the viceroy of Damascus in the 14th century. The sheep shown here is being sacrificed in a custom that has similarities with the Jewish Passover. </a:t>
            </a:r>
            <a:r>
              <a:rPr lang="en-US" altLang="en-US" dirty="0">
                <a:latin typeface="Times New Roman" charset="0"/>
              </a:rPr>
              <a:t>This American Colony photograph was taken between 1900 and 1926.</a:t>
            </a:r>
          </a:p>
          <a:p>
            <a:pPr eaLnBrk="1" hangingPunct="1"/>
            <a:endParaRPr lang="en-US" altLang="en-US" dirty="0">
              <a:latin typeface="Times New Roman" charset="0"/>
            </a:endParaRPr>
          </a:p>
          <a:p>
            <a:r>
              <a:rPr lang="en-US" dirty="0"/>
              <a:t>mat01415</a:t>
            </a:r>
          </a:p>
        </p:txBody>
      </p:sp>
      <p:sp>
        <p:nvSpPr>
          <p:cNvPr id="4" name="Slide Number Placeholder 3"/>
          <p:cNvSpPr>
            <a:spLocks noGrp="1"/>
          </p:cNvSpPr>
          <p:nvPr>
            <p:ph type="sldNum" sz="quarter" idx="10"/>
          </p:nvPr>
        </p:nvSpPr>
        <p:spPr/>
        <p:txBody>
          <a:bodyPr/>
          <a:lstStyle/>
          <a:p>
            <a:fld id="{4E4946A3-FD68-4E77-9DEF-1E7536A4AD96}" type="slidenum">
              <a:rPr lang="en-US" smtClean="0"/>
              <a:t>41</a:t>
            </a:fld>
            <a:endParaRPr lang="en-US"/>
          </a:p>
        </p:txBody>
      </p:sp>
    </p:spTree>
    <p:extLst>
      <p:ext uri="{BB962C8B-B14F-4D97-AF65-F5344CB8AC3E}">
        <p14:creationId xmlns:p14="http://schemas.microsoft.com/office/powerpoint/2010/main" val="6291223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 was taken between 1900 and 1926.</a:t>
            </a:r>
          </a:p>
          <a:p>
            <a:endParaRPr lang="en-US" dirty="0"/>
          </a:p>
          <a:p>
            <a:r>
              <a:rPr lang="en-US" dirty="0"/>
              <a:t>mat01416</a:t>
            </a:r>
          </a:p>
        </p:txBody>
      </p:sp>
      <p:sp>
        <p:nvSpPr>
          <p:cNvPr id="4" name="Slide Number Placeholder 3"/>
          <p:cNvSpPr>
            <a:spLocks noGrp="1"/>
          </p:cNvSpPr>
          <p:nvPr>
            <p:ph type="sldNum" sz="quarter" idx="10"/>
          </p:nvPr>
        </p:nvSpPr>
        <p:spPr/>
        <p:txBody>
          <a:bodyPr/>
          <a:lstStyle/>
          <a:p>
            <a:fld id="{4E4946A3-FD68-4E77-9DEF-1E7536A4AD96}" type="slidenum">
              <a:rPr lang="en-US" smtClean="0"/>
              <a:t>42</a:t>
            </a:fld>
            <a:endParaRPr lang="en-US"/>
          </a:p>
        </p:txBody>
      </p:sp>
    </p:spTree>
    <p:extLst>
      <p:ext uri="{BB962C8B-B14F-4D97-AF65-F5344CB8AC3E}">
        <p14:creationId xmlns:p14="http://schemas.microsoft.com/office/powerpoint/2010/main" val="9940171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This American Colony photograph was taken between 1900 and 1926.</a:t>
            </a:r>
          </a:p>
          <a:p>
            <a:pPr eaLnBrk="1" hangingPunct="1"/>
            <a:endParaRPr lang="en-US" altLang="en-US" dirty="0"/>
          </a:p>
          <a:p>
            <a:pPr eaLnBrk="1" hangingPunct="1"/>
            <a:r>
              <a:rPr lang="en-US" altLang="en-US" dirty="0"/>
              <a:t>mat01421</a:t>
            </a:r>
          </a:p>
        </p:txBody>
      </p:sp>
      <p:sp>
        <p:nvSpPr>
          <p:cNvPr id="4" name="Slide Number Placeholder 3"/>
          <p:cNvSpPr>
            <a:spLocks noGrp="1"/>
          </p:cNvSpPr>
          <p:nvPr>
            <p:ph type="sldNum" sz="quarter" idx="10"/>
          </p:nvPr>
        </p:nvSpPr>
        <p:spPr/>
        <p:txBody>
          <a:bodyPr/>
          <a:lstStyle/>
          <a:p>
            <a:fld id="{4E4946A3-FD68-4E77-9DEF-1E7536A4AD96}" type="slidenum">
              <a:rPr lang="en-US" smtClean="0"/>
              <a:t>43</a:t>
            </a:fld>
            <a:endParaRPr lang="en-US"/>
          </a:p>
        </p:txBody>
      </p:sp>
    </p:spTree>
    <p:extLst>
      <p:ext uri="{BB962C8B-B14F-4D97-AF65-F5344CB8AC3E}">
        <p14:creationId xmlns:p14="http://schemas.microsoft.com/office/powerpoint/2010/main" val="20589427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tb041106855</a:t>
            </a:r>
          </a:p>
        </p:txBody>
      </p:sp>
      <p:sp>
        <p:nvSpPr>
          <p:cNvPr id="4" name="Slide Number Placeholder 3"/>
          <p:cNvSpPr>
            <a:spLocks noGrp="1"/>
          </p:cNvSpPr>
          <p:nvPr>
            <p:ph type="sldNum" sz="quarter" idx="10"/>
          </p:nvPr>
        </p:nvSpPr>
        <p:spPr/>
        <p:txBody>
          <a:bodyPr/>
          <a:lstStyle/>
          <a:p>
            <a:fld id="{4E4946A3-FD68-4E77-9DEF-1E7536A4AD96}" type="slidenum">
              <a:rPr lang="en-US" smtClean="0"/>
              <a:t>44</a:t>
            </a:fld>
            <a:endParaRPr lang="en-US"/>
          </a:p>
        </p:txBody>
      </p:sp>
    </p:spTree>
    <p:extLst>
      <p:ext uri="{BB962C8B-B14F-4D97-AF65-F5344CB8AC3E}">
        <p14:creationId xmlns:p14="http://schemas.microsoft.com/office/powerpoint/2010/main" val="123620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new moon marked the beginning of each month and was an occasion for special sacrifice</a:t>
            </a:r>
            <a:r>
              <a:rPr lang="en-US" baseline="0" dirty="0"/>
              <a:t> (Num 28:11). The new moon is marked by the first, thin, lunar crescent that is visible just after the sun has gone down in the evening.</a:t>
            </a:r>
            <a:endParaRPr lang="en-US" dirty="0"/>
          </a:p>
          <a:p>
            <a:endParaRPr lang="en-US" dirty="0"/>
          </a:p>
          <a:p>
            <a:r>
              <a:rPr lang="en-US" dirty="0"/>
              <a:t>adr1708245838</a:t>
            </a:r>
          </a:p>
        </p:txBody>
      </p:sp>
      <p:sp>
        <p:nvSpPr>
          <p:cNvPr id="4" name="Slide Number Placeholder 3"/>
          <p:cNvSpPr>
            <a:spLocks noGrp="1"/>
          </p:cNvSpPr>
          <p:nvPr>
            <p:ph type="sldNum" sz="quarter" idx="10"/>
          </p:nvPr>
        </p:nvSpPr>
        <p:spPr/>
        <p:txBody>
          <a:bodyPr/>
          <a:lstStyle/>
          <a:p>
            <a:fld id="{4E4946A3-FD68-4E77-9DEF-1E7536A4AD96}" type="slidenum">
              <a:rPr lang="en-US" smtClean="0"/>
              <a:t>45</a:t>
            </a:fld>
            <a:endParaRPr lang="en-US"/>
          </a:p>
        </p:txBody>
      </p:sp>
    </p:spTree>
    <p:extLst>
      <p:ext uri="{BB962C8B-B14F-4D97-AF65-F5344CB8AC3E}">
        <p14:creationId xmlns:p14="http://schemas.microsoft.com/office/powerpoint/2010/main" val="1979159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two feasts in the Israelite calendar year were Unleavened Bread and Passover. This </a:t>
            </a:r>
            <a:r>
              <a:rPr lang="en-US"/>
              <a:t>letter attests </a:t>
            </a:r>
            <a:r>
              <a:rPr lang="en-US" dirty="0"/>
              <a:t>to the ancient celebration of Passover. According to the museum</a:t>
            </a:r>
            <a:r>
              <a:rPr lang="en-US" baseline="0" dirty="0"/>
              <a:t> website, this ostracon reads as follows: </a:t>
            </a:r>
            <a:r>
              <a:rPr lang="en-US" dirty="0"/>
              <a:t>“To </a:t>
            </a:r>
            <a:r>
              <a:rPr lang="en-US" dirty="0" err="1"/>
              <a:t>Hoshaya</a:t>
            </a:r>
            <a:r>
              <a:rPr lang="en-US" dirty="0"/>
              <a:t>. Greetings! Take care of the children until </a:t>
            </a:r>
            <a:r>
              <a:rPr lang="en-US" dirty="0" err="1"/>
              <a:t>Ahutab</a:t>
            </a:r>
            <a:r>
              <a:rPr lang="en-US" dirty="0"/>
              <a:t> gets there. Don’t trust anyone else with them! If the flour for your bread has been ground, make a small portion of dough to last until their mother gets there. Let me know when you will be celebrating Pascha (Passover). Tell me how the baby is doing!” This ostracon was photographed at the Ashmolean Museum at the University of Oxford.</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adr1305226783</a:t>
            </a:r>
          </a:p>
        </p:txBody>
      </p:sp>
      <p:sp>
        <p:nvSpPr>
          <p:cNvPr id="4" name="Slide Number Placeholder 3"/>
          <p:cNvSpPr>
            <a:spLocks noGrp="1"/>
          </p:cNvSpPr>
          <p:nvPr>
            <p:ph type="sldNum" sz="quarter" idx="10"/>
          </p:nvPr>
        </p:nvSpPr>
        <p:spPr/>
        <p:txBody>
          <a:bodyPr/>
          <a:lstStyle/>
          <a:p>
            <a:fld id="{4E4946A3-FD68-4E77-9DEF-1E7536A4AD96}" type="slidenum">
              <a:rPr lang="en-US" smtClean="0"/>
              <a:t>46</a:t>
            </a:fld>
            <a:endParaRPr lang="en-US"/>
          </a:p>
        </p:txBody>
      </p:sp>
    </p:spTree>
    <p:extLst>
      <p:ext uri="{BB962C8B-B14F-4D97-AF65-F5344CB8AC3E}">
        <p14:creationId xmlns:p14="http://schemas.microsoft.com/office/powerpoint/2010/main" val="11972226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tb041106729</a:t>
            </a:r>
          </a:p>
        </p:txBody>
      </p:sp>
      <p:sp>
        <p:nvSpPr>
          <p:cNvPr id="4" name="Slide Number Placeholder 3"/>
          <p:cNvSpPr>
            <a:spLocks noGrp="1"/>
          </p:cNvSpPr>
          <p:nvPr>
            <p:ph type="sldNum" sz="quarter" idx="10"/>
          </p:nvPr>
        </p:nvSpPr>
        <p:spPr/>
        <p:txBody>
          <a:bodyPr/>
          <a:lstStyle/>
          <a:p>
            <a:fld id="{4E4946A3-FD68-4E77-9DEF-1E7536A4AD96}" type="slidenum">
              <a:rPr lang="en-US" smtClean="0"/>
              <a:t>47</a:t>
            </a:fld>
            <a:endParaRPr lang="en-US"/>
          </a:p>
        </p:txBody>
      </p:sp>
    </p:spTree>
    <p:extLst>
      <p:ext uri="{BB962C8B-B14F-4D97-AF65-F5344CB8AC3E}">
        <p14:creationId xmlns:p14="http://schemas.microsoft.com/office/powerpoint/2010/main" val="59966438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tb041106774</a:t>
            </a:r>
          </a:p>
        </p:txBody>
      </p:sp>
      <p:sp>
        <p:nvSpPr>
          <p:cNvPr id="4" name="Slide Number Placeholder 3"/>
          <p:cNvSpPr>
            <a:spLocks noGrp="1"/>
          </p:cNvSpPr>
          <p:nvPr>
            <p:ph type="sldNum" sz="quarter" idx="10"/>
          </p:nvPr>
        </p:nvSpPr>
        <p:spPr/>
        <p:txBody>
          <a:bodyPr/>
          <a:lstStyle/>
          <a:p>
            <a:fld id="{4E4946A3-FD68-4E77-9DEF-1E7536A4AD96}" type="slidenum">
              <a:rPr lang="en-US" smtClean="0"/>
              <a:t>48</a:t>
            </a:fld>
            <a:endParaRPr lang="en-US"/>
          </a:p>
        </p:txBody>
      </p:sp>
    </p:spTree>
    <p:extLst>
      <p:ext uri="{BB962C8B-B14F-4D97-AF65-F5344CB8AC3E}">
        <p14:creationId xmlns:p14="http://schemas.microsoft.com/office/powerpoint/2010/main" val="295468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American Colony photograph was taken </a:t>
            </a:r>
            <a:r>
              <a:rPr lang="en-US" sz="1200" b="0" i="0" kern="1200" dirty="0">
                <a:solidFill>
                  <a:schemeClr val="tx1"/>
                </a:solidFill>
                <a:effectLst/>
                <a:latin typeface="+mn-lt"/>
                <a:ea typeface="+mn-ea"/>
                <a:cs typeface="+mn-cs"/>
              </a:rPr>
              <a:t>between 1900 and 1920.</a:t>
            </a:r>
          </a:p>
          <a:p>
            <a:endParaRPr lang="en-US" sz="1200" b="0" i="0" kern="1200" dirty="0">
              <a:solidFill>
                <a:schemeClr val="tx1"/>
              </a:solidFill>
              <a:effectLst/>
              <a:latin typeface="+mn-lt"/>
              <a:ea typeface="+mn-ea"/>
              <a:cs typeface="+mn-cs"/>
            </a:endParaRPr>
          </a:p>
          <a:p>
            <a:r>
              <a:rPr lang="en-US" dirty="0"/>
              <a:t>mat01861</a:t>
            </a:r>
          </a:p>
        </p:txBody>
      </p:sp>
      <p:sp>
        <p:nvSpPr>
          <p:cNvPr id="4" name="Slide Number Placeholder 3"/>
          <p:cNvSpPr>
            <a:spLocks noGrp="1"/>
          </p:cNvSpPr>
          <p:nvPr>
            <p:ph type="sldNum" sz="quarter" idx="10"/>
          </p:nvPr>
        </p:nvSpPr>
        <p:spPr/>
        <p:txBody>
          <a:bodyPr/>
          <a:lstStyle/>
          <a:p>
            <a:fld id="{4E4946A3-FD68-4E77-9DEF-1E7536A4AD96}" type="slidenum">
              <a:rPr lang="en-US" smtClean="0"/>
              <a:t>49</a:t>
            </a:fld>
            <a:endParaRPr lang="en-US"/>
          </a:p>
        </p:txBody>
      </p:sp>
    </p:spTree>
    <p:extLst>
      <p:ext uri="{BB962C8B-B14F-4D97-AF65-F5344CB8AC3E}">
        <p14:creationId xmlns:p14="http://schemas.microsoft.com/office/powerpoint/2010/main" val="124969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The Gezer Calendar dates to about the time of Solomon. It </a:t>
            </a:r>
            <a:r>
              <a:rPr lang="en-US" dirty="0"/>
              <a:t>lists the different types of crops that were planted and harvested by</a:t>
            </a:r>
            <a:r>
              <a:rPr lang="en-US" baseline="0" dirty="0"/>
              <a:t> </a:t>
            </a:r>
            <a:r>
              <a:rPr lang="en-US" dirty="0"/>
              <a:t>month of the</a:t>
            </a:r>
            <a:r>
              <a:rPr lang="en-US" baseline="0" dirty="0"/>
              <a:t> year. It begins with the seventh month. </a:t>
            </a:r>
            <a:r>
              <a:rPr lang="en-US" sz="1200" dirty="0"/>
              <a:t>This inscription was photographed at the Istanbul Archaeological Museum.</a:t>
            </a:r>
          </a:p>
          <a:p>
            <a:endParaRPr lang="en-US" dirty="0"/>
          </a:p>
          <a:p>
            <a:r>
              <a:rPr lang="en-US" dirty="0"/>
              <a:t>tb041705445bl</a:t>
            </a:r>
          </a:p>
        </p:txBody>
      </p:sp>
      <p:sp>
        <p:nvSpPr>
          <p:cNvPr id="4" name="Slide Number Placeholder 3"/>
          <p:cNvSpPr>
            <a:spLocks noGrp="1"/>
          </p:cNvSpPr>
          <p:nvPr>
            <p:ph type="sldNum" sz="quarter" idx="5"/>
          </p:nvPr>
        </p:nvSpPr>
        <p:spPr/>
        <p:txBody>
          <a:bodyPr/>
          <a:lstStyle/>
          <a:p>
            <a:fld id="{4E4946A3-FD68-4E77-9DEF-1E7536A4AD96}" type="slidenum">
              <a:rPr lang="en-US" smtClean="0"/>
              <a:t>5</a:t>
            </a:fld>
            <a:endParaRPr lang="en-US"/>
          </a:p>
        </p:txBody>
      </p:sp>
    </p:spTree>
    <p:extLst>
      <p:ext uri="{BB962C8B-B14F-4D97-AF65-F5344CB8AC3E}">
        <p14:creationId xmlns:p14="http://schemas.microsoft.com/office/powerpoint/2010/main" val="339286332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photograph was taken </a:t>
            </a:r>
            <a:r>
              <a:rPr lang="en-US" sz="1200" b="0" i="0" kern="1200" dirty="0">
                <a:solidFill>
                  <a:schemeClr val="tx1"/>
                </a:solidFill>
                <a:effectLst/>
                <a:latin typeface="+mn-lt"/>
                <a:ea typeface="+mn-ea"/>
                <a:cs typeface="+mn-cs"/>
              </a:rPr>
              <a:t>between 1900 and 1920.</a:t>
            </a:r>
          </a:p>
          <a:p>
            <a:endParaRPr lang="en-US" dirty="0"/>
          </a:p>
          <a:p>
            <a:r>
              <a:rPr lang="en-US" dirty="0"/>
              <a:t>mat01842</a:t>
            </a:r>
          </a:p>
        </p:txBody>
      </p:sp>
      <p:sp>
        <p:nvSpPr>
          <p:cNvPr id="4" name="Slide Number Placeholder 3"/>
          <p:cNvSpPr>
            <a:spLocks noGrp="1"/>
          </p:cNvSpPr>
          <p:nvPr>
            <p:ph type="sldNum" sz="quarter" idx="10"/>
          </p:nvPr>
        </p:nvSpPr>
        <p:spPr/>
        <p:txBody>
          <a:bodyPr/>
          <a:lstStyle/>
          <a:p>
            <a:fld id="{4E4946A3-FD68-4E77-9DEF-1E7536A4AD96}" type="slidenum">
              <a:rPr lang="en-US" smtClean="0"/>
              <a:t>50</a:t>
            </a:fld>
            <a:endParaRPr lang="en-US"/>
          </a:p>
        </p:txBody>
      </p:sp>
    </p:spTree>
    <p:extLst>
      <p:ext uri="{BB962C8B-B14F-4D97-AF65-F5344CB8AC3E}">
        <p14:creationId xmlns:p14="http://schemas.microsoft.com/office/powerpoint/2010/main" val="21386667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third of the major Jewish feasts, Firstfruits (Lev 23:9-14), is not celebrated by modern Jews. The fourth feast is called Shavuot in Hebrew, and Weeks or Pentecost in English. The regulations for celebrating this feast are described in Leviticus 23:15-21. </a:t>
            </a:r>
            <a:r>
              <a:rPr lang="en-US" baseline="0" dirty="0">
                <a:effectLst/>
                <a:ea typeface="Calibri" panose="020F0502020204030204" pitchFamily="34" charset="0"/>
                <a:cs typeface="Calibri" panose="020F0502020204030204" pitchFamily="34" charset="0"/>
              </a:rPr>
              <a:t>This photograph was taken at the Yad HaShmonah Biblical Gardens.</a:t>
            </a:r>
            <a:endParaRPr lang="en-US" dirty="0">
              <a:effectLst/>
              <a:ea typeface="Calibri" panose="020F0502020204030204" pitchFamily="34" charset="0"/>
              <a:cs typeface="Calibri" panose="020F0502020204030204" pitchFamily="34" charset="0"/>
            </a:endParaRPr>
          </a:p>
          <a:p>
            <a:endParaRPr lang="en-US" dirty="0"/>
          </a:p>
          <a:p>
            <a:r>
              <a:rPr lang="en-US" dirty="0"/>
              <a:t>tb060800102</a:t>
            </a:r>
          </a:p>
        </p:txBody>
      </p:sp>
      <p:sp>
        <p:nvSpPr>
          <p:cNvPr id="4" name="Slide Number Placeholder 3"/>
          <p:cNvSpPr>
            <a:spLocks noGrp="1"/>
          </p:cNvSpPr>
          <p:nvPr>
            <p:ph type="sldNum" sz="quarter" idx="10"/>
          </p:nvPr>
        </p:nvSpPr>
        <p:spPr/>
        <p:txBody>
          <a:bodyPr/>
          <a:lstStyle/>
          <a:p>
            <a:fld id="{4E4946A3-FD68-4E77-9DEF-1E7536A4AD96}" type="slidenum">
              <a:rPr lang="en-US" smtClean="0"/>
              <a:t>51</a:t>
            </a:fld>
            <a:endParaRPr lang="en-US"/>
          </a:p>
        </p:txBody>
      </p:sp>
    </p:spTree>
    <p:extLst>
      <p:ext uri="{BB962C8B-B14F-4D97-AF65-F5344CB8AC3E}">
        <p14:creationId xmlns:p14="http://schemas.microsoft.com/office/powerpoint/2010/main" val="1923507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tb060800101</a:t>
            </a:r>
          </a:p>
        </p:txBody>
      </p:sp>
      <p:sp>
        <p:nvSpPr>
          <p:cNvPr id="4" name="Slide Number Placeholder 3"/>
          <p:cNvSpPr>
            <a:spLocks noGrp="1"/>
          </p:cNvSpPr>
          <p:nvPr>
            <p:ph type="sldNum" sz="quarter" idx="10"/>
          </p:nvPr>
        </p:nvSpPr>
        <p:spPr/>
        <p:txBody>
          <a:bodyPr/>
          <a:lstStyle/>
          <a:p>
            <a:fld id="{4E4946A3-FD68-4E77-9DEF-1E7536A4AD96}" type="slidenum">
              <a:rPr lang="en-US" smtClean="0"/>
              <a:t>52</a:t>
            </a:fld>
            <a:endParaRPr lang="en-US"/>
          </a:p>
        </p:txBody>
      </p:sp>
    </p:spTree>
    <p:extLst>
      <p:ext uri="{BB962C8B-B14F-4D97-AF65-F5344CB8AC3E}">
        <p14:creationId xmlns:p14="http://schemas.microsoft.com/office/powerpoint/2010/main" val="12385559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fifth of the seven major annual feasts is the Feast of Trumpets (Lev 23:23-25). This illustration comes from Charles Foster, </a:t>
            </a:r>
            <a:r>
              <a:rPr lang="en-US" i="1" dirty="0"/>
              <a:t>Bible Pictures and What They Teach Us</a:t>
            </a:r>
            <a:r>
              <a:rPr lang="en-US" dirty="0"/>
              <a:t> (1886, 1914).</a:t>
            </a:r>
          </a:p>
          <a:p>
            <a:endParaRPr lang="en-US" dirty="0"/>
          </a:p>
          <a:p>
            <a:r>
              <a:rPr lang="en-US" dirty="0"/>
              <a:t>fbp166</a:t>
            </a:r>
          </a:p>
        </p:txBody>
      </p:sp>
      <p:sp>
        <p:nvSpPr>
          <p:cNvPr id="4" name="Slide Number Placeholder 3"/>
          <p:cNvSpPr>
            <a:spLocks noGrp="1"/>
          </p:cNvSpPr>
          <p:nvPr>
            <p:ph type="sldNum" sz="quarter" idx="10"/>
          </p:nvPr>
        </p:nvSpPr>
        <p:spPr/>
        <p:txBody>
          <a:bodyPr/>
          <a:lstStyle/>
          <a:p>
            <a:fld id="{4E4946A3-FD68-4E77-9DEF-1E7536A4AD96}" type="slidenum">
              <a:rPr lang="en-US" smtClean="0"/>
              <a:t>53</a:t>
            </a:fld>
            <a:endParaRPr lang="en-US"/>
          </a:p>
        </p:txBody>
      </p:sp>
    </p:spTree>
    <p:extLst>
      <p:ext uri="{BB962C8B-B14F-4D97-AF65-F5344CB8AC3E}">
        <p14:creationId xmlns:p14="http://schemas.microsoft.com/office/powerpoint/2010/main" val="1543219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The seventh major feast of the Jewish year, as ordained in Leviticus 23, was the Feast of Tabernacles/Booths, known in Hebrew as Sukkot (Lev 23:33-36).</a:t>
            </a:r>
          </a:p>
          <a:p>
            <a:endParaRPr lang="en-US" dirty="0"/>
          </a:p>
          <a:p>
            <a:r>
              <a:rPr lang="en-US" dirty="0"/>
              <a:t>tb1009069619</a:t>
            </a:r>
          </a:p>
        </p:txBody>
      </p:sp>
      <p:sp>
        <p:nvSpPr>
          <p:cNvPr id="4" name="Slide Number Placeholder 3"/>
          <p:cNvSpPr>
            <a:spLocks noGrp="1"/>
          </p:cNvSpPr>
          <p:nvPr>
            <p:ph type="sldNum" sz="quarter" idx="10"/>
          </p:nvPr>
        </p:nvSpPr>
        <p:spPr/>
        <p:txBody>
          <a:bodyPr/>
          <a:lstStyle/>
          <a:p>
            <a:fld id="{4E4946A3-FD68-4E77-9DEF-1E7536A4AD96}" type="slidenum">
              <a:rPr lang="en-US" smtClean="0"/>
              <a:t>54</a:t>
            </a:fld>
            <a:endParaRPr lang="en-US"/>
          </a:p>
        </p:txBody>
      </p:sp>
    </p:spTree>
    <p:extLst>
      <p:ext uri="{BB962C8B-B14F-4D97-AF65-F5344CB8AC3E}">
        <p14:creationId xmlns:p14="http://schemas.microsoft.com/office/powerpoint/2010/main" val="9513410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Although the altar had been rebuilt, the temple still lay in ruins. The site was probably little more than a jumble of stones, similar to the ruins in this photo. About thirty different Roman temples are scattered</a:t>
            </a:r>
            <a:r>
              <a:rPr lang="en-US" baseline="0" dirty="0"/>
              <a:t> across the summit and sides of Mount Hermon. </a:t>
            </a:r>
            <a:r>
              <a:rPr lang="en-US" dirty="0"/>
              <a:t>Qasr </a:t>
            </a:r>
            <a:r>
              <a:rPr lang="en-US" dirty="0" err="1"/>
              <a:t>Antar</a:t>
            </a:r>
            <a:r>
              <a:rPr lang="en-US" dirty="0"/>
              <a:t>, pictured here, was the highest temple of the ancient world, situated at 9,232 feet (2,814 m) above sea level. This American Colony photograph was taken between 1900 and 1920.</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mat05562</a:t>
            </a:r>
          </a:p>
        </p:txBody>
      </p:sp>
      <p:sp>
        <p:nvSpPr>
          <p:cNvPr id="4" name="Slide Number Placeholder 3"/>
          <p:cNvSpPr>
            <a:spLocks noGrp="1"/>
          </p:cNvSpPr>
          <p:nvPr>
            <p:ph type="sldNum" sz="quarter" idx="10"/>
          </p:nvPr>
        </p:nvSpPr>
        <p:spPr/>
        <p:txBody>
          <a:bodyPr/>
          <a:lstStyle/>
          <a:p>
            <a:fld id="{4E4946A3-FD68-4E77-9DEF-1E7536A4AD96}" type="slidenum">
              <a:rPr lang="en-US" smtClean="0"/>
              <a:t>55</a:t>
            </a:fld>
            <a:endParaRPr lang="en-US"/>
          </a:p>
        </p:txBody>
      </p:sp>
    </p:spTree>
    <p:extLst>
      <p:ext uri="{BB962C8B-B14F-4D97-AF65-F5344CB8AC3E}">
        <p14:creationId xmlns:p14="http://schemas.microsoft.com/office/powerpoint/2010/main" val="42433128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“money” (Heb. </a:t>
            </a:r>
            <a:r>
              <a:rPr lang="en-US" i="1" dirty="0" err="1"/>
              <a:t>keseph</a:t>
            </a:r>
            <a:r>
              <a:rPr lang="en-US" dirty="0"/>
              <a:t>, </a:t>
            </a:r>
            <a:r>
              <a:rPr lang="he-IL" sz="1200" b="0" i="0" u="none" strike="noStrike" kern="1200" baseline="0" dirty="0">
                <a:solidFill>
                  <a:schemeClr val="tx1"/>
                </a:solidFill>
                <a:latin typeface="+mn-lt"/>
                <a:ea typeface="+mn-ea"/>
                <a:cs typeface="+mn-cs"/>
              </a:rPr>
              <a:t>כֶּסֶף</a:t>
            </a:r>
            <a:r>
              <a:rPr lang="en-US" dirty="0"/>
              <a:t>) is often rendered “silver” (e.g., Ezra 2:69).</a:t>
            </a:r>
            <a:r>
              <a:rPr lang="en-US" baseline="0" dirty="0"/>
              <a:t> Hacksilver, randomly sized pieces of silver that would be weighed to determine a specified amount, was still the most common form of money at this time. </a:t>
            </a:r>
            <a:r>
              <a:rPr lang="en-US" sz="1200" baseline="0" dirty="0"/>
              <a:t>Such pieces could easily be weighed out, or even cut up if the right weights were not at hand. The beads that appear with this silver hoard, made of semi-precious stones, also had monetary value. </a:t>
            </a:r>
            <a:r>
              <a:rPr lang="en-US" sz="1200" dirty="0"/>
              <a:t>This display was photographed at the Israel Museum.</a:t>
            </a:r>
          </a:p>
          <a:p>
            <a:endParaRPr lang="en-US" sz="1200" dirty="0"/>
          </a:p>
          <a:p>
            <a:r>
              <a:rPr lang="en-US" sz="1200" dirty="0"/>
              <a:t>tb032014405</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56</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Silver was weighed using a balance beam with items of</a:t>
            </a:r>
            <a:r>
              <a:rPr lang="en-US" baseline="0" dirty="0"/>
              <a:t> pre-determined weight. This set of scales was photographed at the </a:t>
            </a:r>
            <a:r>
              <a:rPr lang="en-US" dirty="0"/>
              <a:t>Eretz Israel Museum in Tel Aviv.</a:t>
            </a:r>
          </a:p>
          <a:p>
            <a:endParaRPr lang="en-US" dirty="0"/>
          </a:p>
          <a:p>
            <a:r>
              <a:rPr lang="en-US" dirty="0"/>
              <a:t>tb031114259</a:t>
            </a:r>
          </a:p>
        </p:txBody>
      </p:sp>
      <p:sp>
        <p:nvSpPr>
          <p:cNvPr id="4" name="Slide Number Placeholder 3"/>
          <p:cNvSpPr>
            <a:spLocks noGrp="1"/>
          </p:cNvSpPr>
          <p:nvPr>
            <p:ph type="sldNum" sz="quarter" idx="10"/>
          </p:nvPr>
        </p:nvSpPr>
        <p:spPr/>
        <p:txBody>
          <a:bodyPr/>
          <a:lstStyle/>
          <a:p>
            <a:fld id="{4E4946A3-FD68-4E77-9DEF-1E7536A4AD96}" type="slidenum">
              <a:rPr lang="en-US" smtClean="0"/>
              <a:t>57</a:t>
            </a:fld>
            <a:endParaRPr lang="en-US"/>
          </a:p>
        </p:txBody>
      </p:sp>
    </p:spTree>
    <p:extLst>
      <p:ext uri="{BB962C8B-B14F-4D97-AF65-F5344CB8AC3E}">
        <p14:creationId xmlns:p14="http://schemas.microsoft.com/office/powerpoint/2010/main" val="103414819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possible that some portion of the money paid to the workers was in the form of coins, although the coin was still relatively new and was probably not yet in widespread use. The silver coins shown here are from the Persian period; most are likely about a century later than the time of the return, but they illustrate the kinds of coins that were most likely in circulation during this period. This display was photographed at the Eretz Israel Museum in Tel Aviv</a:t>
            </a:r>
            <a:r>
              <a:rPr lang="en-US"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tb031114290</a:t>
            </a:r>
          </a:p>
        </p:txBody>
      </p:sp>
      <p:sp>
        <p:nvSpPr>
          <p:cNvPr id="4" name="Slide Number Placeholder 3"/>
          <p:cNvSpPr>
            <a:spLocks noGrp="1"/>
          </p:cNvSpPr>
          <p:nvPr>
            <p:ph type="sldNum" sz="quarter" idx="10"/>
          </p:nvPr>
        </p:nvSpPr>
        <p:spPr/>
        <p:txBody>
          <a:bodyPr/>
          <a:lstStyle/>
          <a:p>
            <a:fld id="{4E4946A3-FD68-4E77-9DEF-1E7536A4AD96}" type="slidenum">
              <a:rPr lang="en-US" smtClean="0"/>
              <a:t>58</a:t>
            </a:fld>
            <a:endParaRPr lang="en-US"/>
          </a:p>
        </p:txBody>
      </p:sp>
    </p:spTree>
    <p:extLst>
      <p:ext uri="{BB962C8B-B14F-4D97-AF65-F5344CB8AC3E}">
        <p14:creationId xmlns:p14="http://schemas.microsoft.com/office/powerpoint/2010/main" val="13999275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These Persian coins were photographed at the Louvre Museum.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tb060408675</a:t>
            </a:r>
          </a:p>
        </p:txBody>
      </p:sp>
      <p:sp>
        <p:nvSpPr>
          <p:cNvPr id="4" name="Slide Number Placeholder 3"/>
          <p:cNvSpPr>
            <a:spLocks noGrp="1"/>
          </p:cNvSpPr>
          <p:nvPr>
            <p:ph type="sldNum" sz="quarter" idx="10"/>
          </p:nvPr>
        </p:nvSpPr>
        <p:spPr/>
        <p:txBody>
          <a:bodyPr/>
          <a:lstStyle/>
          <a:p>
            <a:fld id="{4E4946A3-FD68-4E77-9DEF-1E7536A4AD96}" type="slidenum">
              <a:rPr lang="en-US" smtClean="0"/>
              <a:t>59</a:t>
            </a:fld>
            <a:endParaRPr lang="en-US"/>
          </a:p>
        </p:txBody>
      </p:sp>
    </p:spTree>
    <p:extLst>
      <p:ext uri="{BB962C8B-B14F-4D97-AF65-F5344CB8AC3E}">
        <p14:creationId xmlns:p14="http://schemas.microsoft.com/office/powerpoint/2010/main" val="1855081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Bible does not say in which month the exiles returned to the land, but it must have been in the summer, between the dates of the major feasts. By the seventh month, all the families had successfully resettled in their ancestral cities, and the people were ready to go up to Jerusalem for a national assembly. A photo of Ramah is shown here, because Ezra 2:26 specifies that some of the exiles were returning to Ramah.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tb060116459</a:t>
            </a:r>
          </a:p>
        </p:txBody>
      </p:sp>
      <p:sp>
        <p:nvSpPr>
          <p:cNvPr id="4" name="Slide Number Placeholder 3"/>
          <p:cNvSpPr>
            <a:spLocks noGrp="1"/>
          </p:cNvSpPr>
          <p:nvPr>
            <p:ph type="sldNum" sz="quarter" idx="10"/>
          </p:nvPr>
        </p:nvSpPr>
        <p:spPr/>
        <p:txBody>
          <a:bodyPr/>
          <a:lstStyle/>
          <a:p>
            <a:fld id="{4E4946A3-FD68-4E77-9DEF-1E7536A4AD96}" type="slidenum">
              <a:rPr lang="en-US" smtClean="0"/>
              <a:t>6</a:t>
            </a:fld>
            <a:endParaRPr lang="en-US"/>
          </a:p>
        </p:txBody>
      </p:sp>
    </p:spTree>
    <p:extLst>
      <p:ext uri="{BB962C8B-B14F-4D97-AF65-F5344CB8AC3E}">
        <p14:creationId xmlns:p14="http://schemas.microsoft.com/office/powerpoint/2010/main" val="24626251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“mason” (Heb. </a:t>
            </a:r>
            <a:r>
              <a:rPr lang="en-US" i="1" dirty="0" err="1"/>
              <a:t>chotsabim</a:t>
            </a:r>
            <a:r>
              <a:rPr lang="en-US" dirty="0"/>
              <a:t>, </a:t>
            </a:r>
            <a:r>
              <a:rPr lang="he-IL" sz="1200" b="0" i="0" u="none" strike="noStrike" kern="1200" baseline="0" dirty="0">
                <a:solidFill>
                  <a:schemeClr val="tx1"/>
                </a:solidFill>
                <a:latin typeface="+mn-lt"/>
                <a:ea typeface="+mn-ea"/>
                <a:cs typeface="+mn-cs"/>
              </a:rPr>
              <a:t>חֹצְבִים</a:t>
            </a:r>
            <a:r>
              <a:rPr lang="en-US" dirty="0"/>
              <a:t>) refers to stone masons who cut out and shaped stone for building construction. This relief was photographed at the Brooklyn Museum.</a:t>
            </a:r>
          </a:p>
          <a:p>
            <a:endParaRPr lang="en-US" dirty="0"/>
          </a:p>
          <a:p>
            <a:r>
              <a:rPr lang="en-US" dirty="0"/>
              <a:t>adr1606020763</a:t>
            </a:r>
          </a:p>
        </p:txBody>
      </p:sp>
      <p:sp>
        <p:nvSpPr>
          <p:cNvPr id="4" name="Slide Number Placeholder 3"/>
          <p:cNvSpPr>
            <a:spLocks noGrp="1"/>
          </p:cNvSpPr>
          <p:nvPr>
            <p:ph type="sldNum" sz="quarter" idx="10"/>
          </p:nvPr>
        </p:nvSpPr>
        <p:spPr/>
        <p:txBody>
          <a:bodyPr/>
          <a:lstStyle/>
          <a:p>
            <a:fld id="{4E4946A3-FD68-4E77-9DEF-1E7536A4AD96}" type="slidenum">
              <a:rPr lang="en-US" smtClean="0"/>
              <a:t>60</a:t>
            </a:fld>
            <a:endParaRPr lang="en-US"/>
          </a:p>
        </p:txBody>
      </p:sp>
    </p:spTree>
    <p:extLst>
      <p:ext uri="{BB962C8B-B14F-4D97-AF65-F5344CB8AC3E}">
        <p14:creationId xmlns:p14="http://schemas.microsoft.com/office/powerpoint/2010/main" val="258641502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painting was photographed in the tomb of</a:t>
            </a:r>
            <a:r>
              <a:rPr lang="en-US" baseline="0" dirty="0"/>
              <a:t> </a:t>
            </a:r>
            <a:r>
              <a:rPr lang="en-US" baseline="0" dirty="0" err="1"/>
              <a:t>Rekhmire</a:t>
            </a:r>
            <a:r>
              <a:rPr lang="en-US" baseline="0" dirty="0"/>
              <a:t> at Thebes, Egypt.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adr1603142968</a:t>
            </a:r>
          </a:p>
        </p:txBody>
      </p:sp>
      <p:sp>
        <p:nvSpPr>
          <p:cNvPr id="4" name="Slide Number Placeholder 3"/>
          <p:cNvSpPr>
            <a:spLocks noGrp="1"/>
          </p:cNvSpPr>
          <p:nvPr>
            <p:ph type="sldNum" sz="quarter" idx="10"/>
          </p:nvPr>
        </p:nvSpPr>
        <p:spPr/>
        <p:txBody>
          <a:bodyPr/>
          <a:lstStyle/>
          <a:p>
            <a:fld id="{4E4946A3-FD68-4E77-9DEF-1E7536A4AD96}" type="slidenum">
              <a:rPr lang="en-US" smtClean="0"/>
              <a:t>61</a:t>
            </a:fld>
            <a:endParaRPr lang="en-US"/>
          </a:p>
        </p:txBody>
      </p:sp>
    </p:spTree>
    <p:extLst>
      <p:ext uri="{BB962C8B-B14F-4D97-AF65-F5344CB8AC3E}">
        <p14:creationId xmlns:p14="http://schemas.microsoft.com/office/powerpoint/2010/main" val="5229617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This American Colony photograph was taken </a:t>
            </a:r>
            <a:r>
              <a:rPr lang="en-US" altLang="en-US" dirty="0">
                <a:latin typeface="Times New Roman" panose="02020603050405020304" pitchFamily="18" charset="0"/>
                <a:cs typeface="Times New Roman" panose="02020603050405020304" pitchFamily="18" charset="0"/>
              </a:rPr>
              <a:t>between 1920 and 1930.</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mat05829</a:t>
            </a:r>
          </a:p>
        </p:txBody>
      </p:sp>
      <p:sp>
        <p:nvSpPr>
          <p:cNvPr id="4" name="Slide Number Placeholder 3"/>
          <p:cNvSpPr>
            <a:spLocks noGrp="1"/>
          </p:cNvSpPr>
          <p:nvPr>
            <p:ph type="sldNum" sz="quarter" idx="10"/>
          </p:nvPr>
        </p:nvSpPr>
        <p:spPr/>
        <p:txBody>
          <a:bodyPr/>
          <a:lstStyle/>
          <a:p>
            <a:fld id="{4E4946A3-FD68-4E77-9DEF-1E7536A4AD96}" type="slidenum">
              <a:rPr lang="en-US" smtClean="0"/>
              <a:t>62</a:t>
            </a:fld>
            <a:endParaRPr lang="en-US"/>
          </a:p>
        </p:txBody>
      </p:sp>
    </p:spTree>
    <p:extLst>
      <p:ext uri="{BB962C8B-B14F-4D97-AF65-F5344CB8AC3E}">
        <p14:creationId xmlns:p14="http://schemas.microsoft.com/office/powerpoint/2010/main" val="14145922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stone mason was photographed while at work in reconstruction of the Roman city of Gerasa (modern </a:t>
            </a:r>
            <a:r>
              <a:rPr lang="en-US" dirty="0" err="1"/>
              <a:t>Jerash</a:t>
            </a:r>
            <a:r>
              <a:rPr lang="en-US"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tb031701152</a:t>
            </a:r>
          </a:p>
        </p:txBody>
      </p:sp>
      <p:sp>
        <p:nvSpPr>
          <p:cNvPr id="4" name="Slide Number Placeholder 3"/>
          <p:cNvSpPr>
            <a:spLocks noGrp="1"/>
          </p:cNvSpPr>
          <p:nvPr>
            <p:ph type="sldNum" sz="quarter" idx="10"/>
          </p:nvPr>
        </p:nvSpPr>
        <p:spPr/>
        <p:txBody>
          <a:bodyPr/>
          <a:lstStyle/>
          <a:p>
            <a:fld id="{4E4946A3-FD68-4E77-9DEF-1E7536A4AD96}" type="slidenum">
              <a:rPr lang="en-US" smtClean="0"/>
              <a:t>63</a:t>
            </a:fld>
            <a:endParaRPr lang="en-US"/>
          </a:p>
        </p:txBody>
      </p:sp>
    </p:spTree>
    <p:extLst>
      <p:ext uri="{BB962C8B-B14F-4D97-AF65-F5344CB8AC3E}">
        <p14:creationId xmlns:p14="http://schemas.microsoft.com/office/powerpoint/2010/main" val="55467085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n-NO" dirty="0"/>
              <a:t>This tool from ancient Egypt was photographed at the Egyptian Museum in Cairo.</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adr1603194705</a:t>
            </a:r>
          </a:p>
        </p:txBody>
      </p:sp>
      <p:sp>
        <p:nvSpPr>
          <p:cNvPr id="4" name="Slide Number Placeholder 3"/>
          <p:cNvSpPr>
            <a:spLocks noGrp="1"/>
          </p:cNvSpPr>
          <p:nvPr>
            <p:ph type="sldNum" sz="quarter" idx="10"/>
          </p:nvPr>
        </p:nvSpPr>
        <p:spPr/>
        <p:txBody>
          <a:bodyPr/>
          <a:lstStyle/>
          <a:p>
            <a:fld id="{4E4946A3-FD68-4E77-9DEF-1E7536A4AD96}" type="slidenum">
              <a:rPr lang="en-US" smtClean="0"/>
              <a:t>64</a:t>
            </a:fld>
            <a:endParaRPr lang="en-US"/>
          </a:p>
        </p:txBody>
      </p:sp>
    </p:spTree>
    <p:extLst>
      <p:ext uri="{BB962C8B-B14F-4D97-AF65-F5344CB8AC3E}">
        <p14:creationId xmlns:p14="http://schemas.microsoft.com/office/powerpoint/2010/main" val="11857756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Excavations at Qatzrin from 1983 to 1990 revealed a village from the Byzantine and early Arab periods (4th–8th centuries). This village has been restored and is situated </a:t>
            </a:r>
            <a:r>
              <a:rPr lang="en-US" baseline="0" dirty="0"/>
              <a:t>about 0.6 miles (1 km) southeast of the modern city of </a:t>
            </a:r>
            <a:r>
              <a:rPr lang="en-US" baseline="0" dirty="0" err="1"/>
              <a:t>Qatzrin</a:t>
            </a:r>
            <a:r>
              <a:rPr lang="en-US" baseline="0" dirty="0"/>
              <a:t>. Because the site was Jewish, the site’s management prefers to reference it as a Talmudic-period site rather than a Byzantine-era site.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tb053016942</a:t>
            </a:r>
          </a:p>
        </p:txBody>
      </p:sp>
      <p:sp>
        <p:nvSpPr>
          <p:cNvPr id="4" name="Slide Number Placeholder 3"/>
          <p:cNvSpPr>
            <a:spLocks noGrp="1"/>
          </p:cNvSpPr>
          <p:nvPr>
            <p:ph type="sldNum" sz="quarter" idx="10"/>
          </p:nvPr>
        </p:nvSpPr>
        <p:spPr/>
        <p:txBody>
          <a:bodyPr/>
          <a:lstStyle/>
          <a:p>
            <a:fld id="{4E4946A3-FD68-4E77-9DEF-1E7536A4AD96}" type="slidenum">
              <a:rPr lang="en-US" smtClean="0"/>
              <a:t>65</a:t>
            </a:fld>
            <a:endParaRPr lang="en-US"/>
          </a:p>
        </p:txBody>
      </p:sp>
    </p:spTree>
    <p:extLst>
      <p:ext uri="{BB962C8B-B14F-4D97-AF65-F5344CB8AC3E}">
        <p14:creationId xmlns:p14="http://schemas.microsoft.com/office/powerpoint/2010/main" val="20454126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photo illustrates the use of scaffolding for the construction of stone walls.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tb053016952</a:t>
            </a:r>
          </a:p>
        </p:txBody>
      </p:sp>
      <p:sp>
        <p:nvSpPr>
          <p:cNvPr id="4" name="Slide Number Placeholder 3"/>
          <p:cNvSpPr>
            <a:spLocks noGrp="1"/>
          </p:cNvSpPr>
          <p:nvPr>
            <p:ph type="sldNum" sz="quarter" idx="10"/>
          </p:nvPr>
        </p:nvSpPr>
        <p:spPr/>
        <p:txBody>
          <a:bodyPr/>
          <a:lstStyle/>
          <a:p>
            <a:fld id="{4E4946A3-FD68-4E77-9DEF-1E7536A4AD96}" type="slidenum">
              <a:rPr lang="en-US" smtClean="0"/>
              <a:t>66</a:t>
            </a:fld>
            <a:endParaRPr lang="en-US"/>
          </a:p>
        </p:txBody>
      </p:sp>
    </p:spTree>
    <p:extLst>
      <p:ext uri="{BB962C8B-B14F-4D97-AF65-F5344CB8AC3E}">
        <p14:creationId xmlns:p14="http://schemas.microsoft.com/office/powerpoint/2010/main" val="15536144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tb053016939</a:t>
            </a:r>
          </a:p>
        </p:txBody>
      </p:sp>
      <p:sp>
        <p:nvSpPr>
          <p:cNvPr id="4" name="Slide Number Placeholder 3"/>
          <p:cNvSpPr>
            <a:spLocks noGrp="1"/>
          </p:cNvSpPr>
          <p:nvPr>
            <p:ph type="sldNum" sz="quarter" idx="10"/>
          </p:nvPr>
        </p:nvSpPr>
        <p:spPr/>
        <p:txBody>
          <a:bodyPr/>
          <a:lstStyle/>
          <a:p>
            <a:fld id="{4E4946A3-FD68-4E77-9DEF-1E7536A4AD96}" type="slidenum">
              <a:rPr lang="en-US" smtClean="0"/>
              <a:t>67</a:t>
            </a:fld>
            <a:endParaRPr lang="en-US"/>
          </a:p>
        </p:txBody>
      </p:sp>
    </p:spTree>
    <p:extLst>
      <p:ext uri="{BB962C8B-B14F-4D97-AF65-F5344CB8AC3E}">
        <p14:creationId xmlns:p14="http://schemas.microsoft.com/office/powerpoint/2010/main" val="7741086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Ashlar</a:t>
            </a:r>
            <a:r>
              <a:rPr lang="en-US" baseline="0" dirty="0"/>
              <a:t> masonry (dressed stones) in Israel was influenced by Phoenician culture and became a hallmark of Israelite/Judahite royal construction during the Iron II period.</a:t>
            </a:r>
          </a:p>
          <a:p>
            <a:endParaRPr lang="en-US" baseline="0" dirty="0"/>
          </a:p>
          <a:p>
            <a:r>
              <a:rPr lang="en-US" dirty="0"/>
              <a:t>tb113002567</a:t>
            </a:r>
          </a:p>
        </p:txBody>
      </p:sp>
      <p:sp>
        <p:nvSpPr>
          <p:cNvPr id="4" name="Slide Number Placeholder 3"/>
          <p:cNvSpPr>
            <a:spLocks noGrp="1"/>
          </p:cNvSpPr>
          <p:nvPr>
            <p:ph type="sldNum" sz="quarter" idx="10"/>
          </p:nvPr>
        </p:nvSpPr>
        <p:spPr/>
        <p:txBody>
          <a:bodyPr/>
          <a:lstStyle/>
          <a:p>
            <a:fld id="{4E4946A3-FD68-4E77-9DEF-1E7536A4AD96}" type="slidenum">
              <a:rPr lang="en-US" smtClean="0"/>
              <a:t>68</a:t>
            </a:fld>
            <a:endParaRPr lang="en-US"/>
          </a:p>
        </p:txBody>
      </p:sp>
    </p:spTree>
    <p:extLst>
      <p:ext uri="{BB962C8B-B14F-4D97-AF65-F5344CB8AC3E}">
        <p14:creationId xmlns:p14="http://schemas.microsoft.com/office/powerpoint/2010/main" val="15386583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tb050106520</a:t>
            </a:r>
          </a:p>
        </p:txBody>
      </p:sp>
      <p:sp>
        <p:nvSpPr>
          <p:cNvPr id="4" name="Slide Number Placeholder 3"/>
          <p:cNvSpPr>
            <a:spLocks noGrp="1"/>
          </p:cNvSpPr>
          <p:nvPr>
            <p:ph type="sldNum" sz="quarter" idx="10"/>
          </p:nvPr>
        </p:nvSpPr>
        <p:spPr/>
        <p:txBody>
          <a:bodyPr/>
          <a:lstStyle/>
          <a:p>
            <a:fld id="{4E4946A3-FD68-4E77-9DEF-1E7536A4AD96}" type="slidenum">
              <a:rPr lang="en-US" smtClean="0"/>
              <a:t>69</a:t>
            </a:fld>
            <a:endParaRPr lang="en-US"/>
          </a:p>
        </p:txBody>
      </p:sp>
    </p:spTree>
    <p:extLst>
      <p:ext uri="{BB962C8B-B14F-4D97-AF65-F5344CB8AC3E}">
        <p14:creationId xmlns:p14="http://schemas.microsoft.com/office/powerpoint/2010/main" val="191001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photograph was taken in </a:t>
            </a:r>
            <a:r>
              <a:rPr lang="en-US" sz="1200" b="0" i="0" kern="1200" dirty="0">
                <a:solidFill>
                  <a:schemeClr val="tx1"/>
                </a:solidFill>
                <a:effectLst/>
                <a:latin typeface="+mn-lt"/>
                <a:ea typeface="+mn-ea"/>
                <a:cs typeface="+mn-cs"/>
              </a:rPr>
              <a:t>1917.</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t>mat00757</a:t>
            </a:r>
          </a:p>
        </p:txBody>
      </p:sp>
      <p:sp>
        <p:nvSpPr>
          <p:cNvPr id="4" name="Slide Number Placeholder 3"/>
          <p:cNvSpPr>
            <a:spLocks noGrp="1"/>
          </p:cNvSpPr>
          <p:nvPr>
            <p:ph type="sldNum" sz="quarter" idx="10"/>
          </p:nvPr>
        </p:nvSpPr>
        <p:spPr/>
        <p:txBody>
          <a:bodyPr/>
          <a:lstStyle/>
          <a:p>
            <a:fld id="{4E4946A3-FD68-4E77-9DEF-1E7536A4AD96}" type="slidenum">
              <a:rPr lang="en-US" smtClean="0"/>
              <a:t>7</a:t>
            </a:fld>
            <a:endParaRPr lang="en-US"/>
          </a:p>
        </p:txBody>
      </p:sp>
    </p:spTree>
    <p:extLst>
      <p:ext uri="{BB962C8B-B14F-4D97-AF65-F5344CB8AC3E}">
        <p14:creationId xmlns:p14="http://schemas.microsoft.com/office/powerpoint/2010/main" val="80191107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stones are part of the main</a:t>
            </a:r>
            <a:r>
              <a:rPr lang="en-US" baseline="0" dirty="0"/>
              <a:t> platform at the sanctuary at Dan. The upper courses of finely dressed header-and-stretcher stones were attributed by the excavators to renovations undertaken at the time of Ahab (r. 874–853 BC), while the lower courses, which are dressed but not so finely, are from the original platform built by Jeroboam I (Biran 1994: 168, 184).</a:t>
            </a:r>
          </a:p>
          <a:p>
            <a:endParaRPr lang="en-US" baseline="0" dirty="0"/>
          </a:p>
          <a:p>
            <a:pPr marL="0" indent="0" eaLnBrk="1" hangingPunct="1">
              <a:buFont typeface="+mj-lt"/>
              <a:buNone/>
            </a:pPr>
            <a:r>
              <a:rPr lang="en-US" b="1" dirty="0">
                <a:ea typeface="ＭＳ Ｐゴシック" pitchFamily="34" charset="-128"/>
              </a:rPr>
              <a:t>Reference:</a:t>
            </a:r>
          </a:p>
          <a:p>
            <a:pPr marL="0" indent="0" eaLnBrk="1" hangingPunct="1">
              <a:buFont typeface="+mj-lt"/>
              <a:buNone/>
            </a:pPr>
            <a:r>
              <a:rPr lang="en-US" dirty="0">
                <a:ea typeface="ＭＳ Ｐゴシック" pitchFamily="34" charset="-128"/>
              </a:rPr>
              <a:t>Biran,</a:t>
            </a:r>
            <a:r>
              <a:rPr lang="en-US" baseline="0" dirty="0">
                <a:ea typeface="ＭＳ Ｐゴシック" pitchFamily="34" charset="-128"/>
              </a:rPr>
              <a:t> Dan.</a:t>
            </a:r>
          </a:p>
          <a:p>
            <a:pPr marL="685800" indent="-457200" eaLnBrk="1" hangingPunct="1">
              <a:buFont typeface="+mj-lt"/>
              <a:buNone/>
              <a:tabLst>
                <a:tab pos="685800" algn="l"/>
              </a:tabLst>
            </a:pPr>
            <a:r>
              <a:rPr lang="en-US" baseline="0" dirty="0">
                <a:ea typeface="ＭＳ Ｐゴシック" pitchFamily="34" charset="-128"/>
              </a:rPr>
              <a:t>1994	</a:t>
            </a:r>
            <a:r>
              <a:rPr lang="en-US" i="1" baseline="0" dirty="0">
                <a:ea typeface="ＭＳ Ｐゴシック" pitchFamily="34" charset="-128"/>
              </a:rPr>
              <a:t>Biblical Dan</a:t>
            </a:r>
            <a:r>
              <a:rPr lang="en-US" baseline="0" dirty="0">
                <a:ea typeface="ＭＳ Ｐゴシック" pitchFamily="34" charset="-128"/>
              </a:rPr>
              <a:t>. Jerusalem: Israel Exploration Society.</a:t>
            </a:r>
            <a:endParaRPr lang="en-US" dirty="0"/>
          </a:p>
          <a:p>
            <a:endParaRPr lang="en-US" dirty="0"/>
          </a:p>
          <a:p>
            <a:r>
              <a:rPr lang="en-US" dirty="0"/>
              <a:t>tb011500030</a:t>
            </a:r>
          </a:p>
        </p:txBody>
      </p:sp>
      <p:sp>
        <p:nvSpPr>
          <p:cNvPr id="4" name="Slide Number Placeholder 3"/>
          <p:cNvSpPr>
            <a:spLocks noGrp="1"/>
          </p:cNvSpPr>
          <p:nvPr>
            <p:ph type="sldNum" sz="quarter" idx="10"/>
          </p:nvPr>
        </p:nvSpPr>
        <p:spPr/>
        <p:txBody>
          <a:bodyPr/>
          <a:lstStyle/>
          <a:p>
            <a:fld id="{4E4946A3-FD68-4E77-9DEF-1E7536A4AD96}" type="slidenum">
              <a:rPr lang="en-US" smtClean="0"/>
              <a:t>70</a:t>
            </a:fld>
            <a:endParaRPr lang="en-US"/>
          </a:p>
        </p:txBody>
      </p:sp>
    </p:spTree>
    <p:extLst>
      <p:ext uri="{BB962C8B-B14F-4D97-AF65-F5344CB8AC3E}">
        <p14:creationId xmlns:p14="http://schemas.microsoft.com/office/powerpoint/2010/main" val="77226951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“carpenters” (Heb. </a:t>
            </a:r>
            <a:r>
              <a:rPr lang="en-US" i="1" dirty="0" err="1"/>
              <a:t>chorashim</a:t>
            </a:r>
            <a:r>
              <a:rPr lang="en-US" dirty="0"/>
              <a:t>, </a:t>
            </a:r>
            <a:r>
              <a:rPr lang="he-IL" sz="1200" b="0" i="0" u="none" strike="noStrike" kern="1200" baseline="0" dirty="0">
                <a:solidFill>
                  <a:schemeClr val="tx1"/>
                </a:solidFill>
                <a:latin typeface="+mn-lt"/>
                <a:ea typeface="+mn-ea"/>
                <a:cs typeface="+mn-cs"/>
              </a:rPr>
              <a:t>חָרָשִׁים</a:t>
            </a:r>
            <a:r>
              <a:rPr lang="en-US" dirty="0"/>
              <a:t>) could refer to a craftsman of nearly any sort; given the context, it likely refers to woodworkers, although it should not be restricted</a:t>
            </a:r>
            <a:r>
              <a:rPr lang="en-US" baseline="0" dirty="0"/>
              <a:t> to this alone. This </a:t>
            </a:r>
            <a:r>
              <a:rPr lang="en-US" i="1" baseline="0" dirty="0"/>
              <a:t>kylix</a:t>
            </a:r>
            <a:r>
              <a:rPr lang="en-US" baseline="0" dirty="0"/>
              <a:t> is nearly contemporaneous with the time of the return and depicts a carpenter working to smooth and square a board. </a:t>
            </a:r>
            <a:r>
              <a:rPr lang="en-US" dirty="0"/>
              <a:t>The dish was broken and repaired in antiquity, as is evident from the line of holes used to bind</a:t>
            </a:r>
            <a:r>
              <a:rPr lang="en-US" baseline="0" dirty="0"/>
              <a:t> the pieces back together. This </a:t>
            </a:r>
            <a:r>
              <a:rPr lang="en-US" i="1" baseline="0" dirty="0"/>
              <a:t>kylix</a:t>
            </a:r>
            <a:r>
              <a:rPr lang="en-US" baseline="0" dirty="0"/>
              <a:t> </a:t>
            </a:r>
            <a:r>
              <a:rPr lang="en-US" dirty="0"/>
              <a:t>was photographed</a:t>
            </a:r>
            <a:r>
              <a:rPr lang="en-US" baseline="0" dirty="0"/>
              <a:t> at the British Museum.</a:t>
            </a:r>
            <a:endParaRPr lang="en-US" dirty="0"/>
          </a:p>
          <a:p>
            <a:endParaRPr lang="en-US" dirty="0"/>
          </a:p>
          <a:p>
            <a:r>
              <a:rPr lang="en-US" dirty="0"/>
              <a:t>tb0929198028</a:t>
            </a:r>
          </a:p>
        </p:txBody>
      </p:sp>
      <p:sp>
        <p:nvSpPr>
          <p:cNvPr id="4" name="Slide Number Placeholder 3"/>
          <p:cNvSpPr>
            <a:spLocks noGrp="1"/>
          </p:cNvSpPr>
          <p:nvPr>
            <p:ph type="sldNum" sz="quarter" idx="5"/>
          </p:nvPr>
        </p:nvSpPr>
        <p:spPr/>
        <p:txBody>
          <a:bodyPr/>
          <a:lstStyle/>
          <a:p>
            <a:fld id="{4E4946A3-FD68-4E77-9DEF-1E7536A4AD96}" type="slidenum">
              <a:rPr lang="en-US" smtClean="0"/>
              <a:t>71</a:t>
            </a:fld>
            <a:endParaRPr lang="en-US"/>
          </a:p>
        </p:txBody>
      </p:sp>
    </p:spTree>
    <p:extLst>
      <p:ext uri="{BB962C8B-B14F-4D97-AF65-F5344CB8AC3E}">
        <p14:creationId xmlns:p14="http://schemas.microsoft.com/office/powerpoint/2010/main" val="335431004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This tomb painting shows carpenters working on various pieces of furniture. The two workers standing in the center are using a bow drill, but the seated figure above them and the seated figure at the lower left are both using saws to cut wood. This is a facsimile of the original tomb painting from the tomb of </a:t>
            </a:r>
            <a:r>
              <a:rPr lang="en-US" b="0" baseline="0" dirty="0" err="1"/>
              <a:t>Rekhmire</a:t>
            </a:r>
            <a:r>
              <a:rPr lang="en-US" b="0" baseline="0" dirty="0"/>
              <a:t> at Thebes, which dates to the 15th century BC. </a:t>
            </a:r>
            <a:r>
              <a:rPr lang="en-US" b="0" dirty="0"/>
              <a:t>This image comes from Nina de Garis Davies and is in the public domain, via Wikimedia Commons: https://commons.wikimedia.org/wiki/File:Carpenters_at_Work,_Tomb_of_Rekhmire_MET_35.101.1_detail.jpg</a:t>
            </a:r>
          </a:p>
          <a:p>
            <a:endParaRPr lang="en-US" b="0" dirty="0"/>
          </a:p>
          <a:p>
            <a:r>
              <a:rPr lang="en-US" b="0" dirty="0"/>
              <a:t>wiki123020172349</a:t>
            </a:r>
          </a:p>
        </p:txBody>
      </p:sp>
      <p:sp>
        <p:nvSpPr>
          <p:cNvPr id="4" name="Slide Number Placeholder 3"/>
          <p:cNvSpPr>
            <a:spLocks noGrp="1"/>
          </p:cNvSpPr>
          <p:nvPr>
            <p:ph type="sldNum" sz="quarter" idx="10"/>
          </p:nvPr>
        </p:nvSpPr>
        <p:spPr/>
        <p:txBody>
          <a:bodyPr/>
          <a:lstStyle/>
          <a:p>
            <a:fld id="{4E4946A3-FD68-4E77-9DEF-1E7536A4AD96}" type="slidenum">
              <a:rPr lang="en-US" smtClean="0"/>
              <a:t>72</a:t>
            </a:fld>
            <a:endParaRPr lang="en-US"/>
          </a:p>
        </p:txBody>
      </p:sp>
    </p:spTree>
    <p:extLst>
      <p:ext uri="{BB962C8B-B14F-4D97-AF65-F5344CB8AC3E}">
        <p14:creationId xmlns:p14="http://schemas.microsoft.com/office/powerpoint/2010/main" val="7424304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Saws have been used at least since the 4th millennium BC. These bronze saws are from the Minoan site of </a:t>
            </a:r>
            <a:r>
              <a:rPr lang="en-US" b="0" dirty="0" err="1"/>
              <a:t>Zakros</a:t>
            </a:r>
            <a:r>
              <a:rPr lang="en-US" b="0" dirty="0"/>
              <a:t> on the eastern side of the island of Crete. They date to the 15th century BC</a:t>
            </a:r>
            <a:r>
              <a:rPr lang="en-US" b="0" baseline="0" dirty="0"/>
              <a:t>. Note that the lower saw shown here is in its original flat shape, whereas the two shown above it have been folded, probably in anticipation of melting them down for other uses. These saws were photographed at the Heraklion Museum on Crete.</a:t>
            </a:r>
            <a:endParaRPr lang="en-US" b="0" dirty="0"/>
          </a:p>
          <a:p>
            <a:endParaRPr lang="en-US" b="0" dirty="0"/>
          </a:p>
          <a:p>
            <a:r>
              <a:rPr lang="en-US" b="0" dirty="0"/>
              <a:t>tb041504268</a:t>
            </a:r>
          </a:p>
        </p:txBody>
      </p:sp>
      <p:sp>
        <p:nvSpPr>
          <p:cNvPr id="4" name="Slide Number Placeholder 3"/>
          <p:cNvSpPr>
            <a:spLocks noGrp="1"/>
          </p:cNvSpPr>
          <p:nvPr>
            <p:ph type="sldNum" sz="quarter" idx="10"/>
          </p:nvPr>
        </p:nvSpPr>
        <p:spPr/>
        <p:txBody>
          <a:bodyPr/>
          <a:lstStyle/>
          <a:p>
            <a:fld id="{4E4946A3-FD68-4E77-9DEF-1E7536A4AD96}" type="slidenum">
              <a:rPr lang="en-US" smtClean="0"/>
              <a:t>73</a:t>
            </a:fld>
            <a:endParaRPr lang="en-US"/>
          </a:p>
        </p:txBody>
      </p:sp>
    </p:spTree>
    <p:extLst>
      <p:ext uri="{BB962C8B-B14F-4D97-AF65-F5344CB8AC3E}">
        <p14:creationId xmlns:p14="http://schemas.microsoft.com/office/powerpoint/2010/main" val="742430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model saw comes from </a:t>
            </a:r>
            <a:r>
              <a:rPr lang="en-US" dirty="0"/>
              <a:t>about 1479–1458 BC.</a:t>
            </a:r>
            <a:r>
              <a:rPr lang="en-US" baseline="0" dirty="0"/>
              <a:t> It has no teeth, since it was intended to be part of a mortuary offering rather than be used for actual wood cutting, but it illustrates the general size and shape of a pull saw intended for cutting wood. </a:t>
            </a:r>
            <a:r>
              <a:rPr lang="en-US" b="0" dirty="0"/>
              <a:t>The upper image comes from the Metropolitan Museum of Art and is in the public domain, via Wikimedia Commons: https://commons.wikimedia.org/wiki/File:Model_Saw_MET_30.8.2_view.1.jpg. The lower image comes from the Metropolitan Museum of Art and is in the public domain, via Wikimedia Commons: https://commons.wikimedia.org/wiki/File:Model_Saw_MET_30.8.2_view.2.jpg</a:t>
            </a:r>
          </a:p>
          <a:p>
            <a:endParaRPr lang="en-US" b="0" dirty="0"/>
          </a:p>
          <a:p>
            <a:r>
              <a:rPr lang="en-US" b="0" dirty="0"/>
              <a:t>Upper: wiki071220170339; lower: wiki071220170340</a:t>
            </a:r>
          </a:p>
        </p:txBody>
      </p:sp>
      <p:sp>
        <p:nvSpPr>
          <p:cNvPr id="4" name="Slide Number Placeholder 3"/>
          <p:cNvSpPr>
            <a:spLocks noGrp="1"/>
          </p:cNvSpPr>
          <p:nvPr>
            <p:ph type="sldNum" sz="quarter" idx="10"/>
          </p:nvPr>
        </p:nvSpPr>
        <p:spPr/>
        <p:txBody>
          <a:bodyPr/>
          <a:lstStyle/>
          <a:p>
            <a:fld id="{4E4946A3-FD68-4E77-9DEF-1E7536A4AD96}" type="slidenum">
              <a:rPr lang="en-US" smtClean="0"/>
              <a:t>74</a:t>
            </a:fld>
            <a:endParaRPr lang="en-US"/>
          </a:p>
        </p:txBody>
      </p:sp>
    </p:spTree>
    <p:extLst>
      <p:ext uri="{BB962C8B-B14F-4D97-AF65-F5344CB8AC3E}">
        <p14:creationId xmlns:p14="http://schemas.microsoft.com/office/powerpoint/2010/main" val="742430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relief is in the </a:t>
            </a:r>
            <a:r>
              <a:rPr lang="en-US" dirty="0" err="1"/>
              <a:t>Petosiris</a:t>
            </a:r>
            <a:r>
              <a:rPr lang="en-US" dirty="0"/>
              <a:t> temple-tomb at Tuna el-Gebel. It depicts carpentry work from about 200 years after the construction of the Second Temple.</a:t>
            </a:r>
          </a:p>
          <a:p>
            <a:endParaRPr lang="en-US" dirty="0"/>
          </a:p>
          <a:p>
            <a:r>
              <a:rPr lang="en-US" dirty="0"/>
              <a:t>adr1603247182</a:t>
            </a:r>
          </a:p>
        </p:txBody>
      </p:sp>
      <p:sp>
        <p:nvSpPr>
          <p:cNvPr id="4" name="Slide Number Placeholder 3"/>
          <p:cNvSpPr>
            <a:spLocks noGrp="1"/>
          </p:cNvSpPr>
          <p:nvPr>
            <p:ph type="sldNum" sz="quarter" idx="10"/>
          </p:nvPr>
        </p:nvSpPr>
        <p:spPr/>
        <p:txBody>
          <a:bodyPr/>
          <a:lstStyle/>
          <a:p>
            <a:fld id="{4E4946A3-FD68-4E77-9DEF-1E7536A4AD96}" type="slidenum">
              <a:rPr lang="en-US" smtClean="0"/>
              <a:t>75</a:t>
            </a:fld>
            <a:endParaRPr lang="en-US"/>
          </a:p>
        </p:txBody>
      </p:sp>
    </p:spTree>
    <p:extLst>
      <p:ext uri="{BB962C8B-B14F-4D97-AF65-F5344CB8AC3E}">
        <p14:creationId xmlns:p14="http://schemas.microsoft.com/office/powerpoint/2010/main" val="174204958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model from the Tomb of </a:t>
            </a:r>
            <a:r>
              <a:rPr lang="en-US" dirty="0" err="1"/>
              <a:t>Meketre</a:t>
            </a:r>
            <a:r>
              <a:rPr lang="en-US" dirty="0"/>
              <a:t> in Thebes dates to the late 11th–early 12th dynasties, making it a more</a:t>
            </a:r>
            <a:r>
              <a:rPr lang="en-US" baseline="0" dirty="0"/>
              <a:t> than a thousand years older than the events in Ezra</a:t>
            </a:r>
            <a:r>
              <a:rPr lang="en-US" dirty="0"/>
              <a:t>. It is</a:t>
            </a:r>
            <a:r>
              <a:rPr lang="en-US" baseline="0" dirty="0"/>
              <a:t> a model of a wood-working shop and illustrates some of the tools and methods that were likely also used by the Jewish returnees to shape and work wood. This model </a:t>
            </a:r>
            <a:r>
              <a:rPr lang="en-US" dirty="0"/>
              <a:t>was photographed at the Egyptian Museum in Cairo.</a:t>
            </a:r>
          </a:p>
          <a:p>
            <a:endParaRPr lang="en-US" dirty="0"/>
          </a:p>
          <a:p>
            <a:r>
              <a:rPr lang="en-US" dirty="0"/>
              <a:t>adr1603195080</a:t>
            </a:r>
          </a:p>
        </p:txBody>
      </p:sp>
      <p:sp>
        <p:nvSpPr>
          <p:cNvPr id="4" name="Slide Number Placeholder 3"/>
          <p:cNvSpPr>
            <a:spLocks noGrp="1"/>
          </p:cNvSpPr>
          <p:nvPr>
            <p:ph type="sldNum" sz="quarter" idx="10"/>
          </p:nvPr>
        </p:nvSpPr>
        <p:spPr/>
        <p:txBody>
          <a:bodyPr/>
          <a:lstStyle/>
          <a:p>
            <a:fld id="{4E4946A3-FD68-4E77-9DEF-1E7536A4AD96}" type="slidenum">
              <a:rPr lang="en-US" smtClean="0"/>
              <a:t>76</a:t>
            </a:fld>
            <a:endParaRPr lang="en-US"/>
          </a:p>
        </p:txBody>
      </p:sp>
    </p:spTree>
    <p:extLst>
      <p:ext uri="{BB962C8B-B14F-4D97-AF65-F5344CB8AC3E}">
        <p14:creationId xmlns:p14="http://schemas.microsoft.com/office/powerpoint/2010/main" val="26881094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model from the Tomb of </a:t>
            </a:r>
            <a:r>
              <a:rPr lang="en-US" dirty="0" err="1"/>
              <a:t>Meketre</a:t>
            </a:r>
            <a:r>
              <a:rPr lang="en-US" dirty="0"/>
              <a:t> in Thebes was photographed at the Egyptian Museum in Cairo. It dates to the late 11th–early 12th dynasties.</a:t>
            </a:r>
          </a:p>
          <a:p>
            <a:endParaRPr lang="en-US" dirty="0"/>
          </a:p>
          <a:p>
            <a:r>
              <a:rPr lang="en-US" dirty="0"/>
              <a:t>adr1603195082</a:t>
            </a:r>
          </a:p>
        </p:txBody>
      </p:sp>
      <p:sp>
        <p:nvSpPr>
          <p:cNvPr id="4" name="Slide Number Placeholder 3"/>
          <p:cNvSpPr>
            <a:spLocks noGrp="1"/>
          </p:cNvSpPr>
          <p:nvPr>
            <p:ph type="sldNum" sz="quarter" idx="10"/>
          </p:nvPr>
        </p:nvSpPr>
        <p:spPr/>
        <p:txBody>
          <a:bodyPr/>
          <a:lstStyle/>
          <a:p>
            <a:fld id="{4E4946A3-FD68-4E77-9DEF-1E7536A4AD96}" type="slidenum">
              <a:rPr lang="en-US" smtClean="0"/>
              <a:t>77</a:t>
            </a:fld>
            <a:endParaRPr lang="en-US"/>
          </a:p>
        </p:txBody>
      </p:sp>
    </p:spTree>
    <p:extLst>
      <p:ext uri="{BB962C8B-B14F-4D97-AF65-F5344CB8AC3E}">
        <p14:creationId xmlns:p14="http://schemas.microsoft.com/office/powerpoint/2010/main" val="110009192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Among</a:t>
            </a:r>
            <a:r>
              <a:rPr lang="en-US" baseline="0" dirty="0"/>
              <a:t> other things, w</a:t>
            </a:r>
            <a:r>
              <a:rPr lang="en-US" dirty="0"/>
              <a:t>ooden beams were used for spanning buildings to create</a:t>
            </a:r>
            <a:r>
              <a:rPr lang="en-US" baseline="0" dirty="0"/>
              <a:t> a roof. This modern reconstruction illustrates how larger beams support smaller sticks, which would eventually be plastered and smoothed. It seems likely that a similar method would eventually be used for the roof of the temple.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tb053016003</a:t>
            </a:r>
          </a:p>
        </p:txBody>
      </p:sp>
      <p:sp>
        <p:nvSpPr>
          <p:cNvPr id="4" name="Slide Number Placeholder 3"/>
          <p:cNvSpPr>
            <a:spLocks noGrp="1"/>
          </p:cNvSpPr>
          <p:nvPr>
            <p:ph type="sldNum" sz="quarter" idx="10"/>
          </p:nvPr>
        </p:nvSpPr>
        <p:spPr/>
        <p:txBody>
          <a:bodyPr/>
          <a:lstStyle/>
          <a:p>
            <a:fld id="{4E4946A3-FD68-4E77-9DEF-1E7536A4AD96}" type="slidenum">
              <a:rPr lang="en-US" smtClean="0"/>
              <a:t>78</a:t>
            </a:fld>
            <a:endParaRPr lang="en-US"/>
          </a:p>
        </p:txBody>
      </p:sp>
    </p:spTree>
    <p:extLst>
      <p:ext uri="{BB962C8B-B14F-4D97-AF65-F5344CB8AC3E}">
        <p14:creationId xmlns:p14="http://schemas.microsoft.com/office/powerpoint/2010/main" val="82747825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tb053016021</a:t>
            </a:r>
          </a:p>
        </p:txBody>
      </p:sp>
      <p:sp>
        <p:nvSpPr>
          <p:cNvPr id="4" name="Slide Number Placeholder 3"/>
          <p:cNvSpPr>
            <a:spLocks noGrp="1"/>
          </p:cNvSpPr>
          <p:nvPr>
            <p:ph type="sldNum" sz="quarter" idx="10"/>
          </p:nvPr>
        </p:nvSpPr>
        <p:spPr/>
        <p:txBody>
          <a:bodyPr/>
          <a:lstStyle/>
          <a:p>
            <a:fld id="{4E4946A3-FD68-4E77-9DEF-1E7536A4AD96}" type="slidenum">
              <a:rPr lang="en-US" smtClean="0"/>
              <a:t>79</a:t>
            </a:fld>
            <a:endParaRPr lang="en-US"/>
          </a:p>
        </p:txBody>
      </p:sp>
    </p:spTree>
    <p:extLst>
      <p:ext uri="{BB962C8B-B14F-4D97-AF65-F5344CB8AC3E}">
        <p14:creationId xmlns:p14="http://schemas.microsoft.com/office/powerpoint/2010/main" val="5296495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Jews still gather in Jerusalem in large numbers during the Feast of Tabernacles.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tb101303501</a:t>
            </a:r>
          </a:p>
        </p:txBody>
      </p:sp>
      <p:sp>
        <p:nvSpPr>
          <p:cNvPr id="4" name="Slide Number Placeholder 3"/>
          <p:cNvSpPr>
            <a:spLocks noGrp="1"/>
          </p:cNvSpPr>
          <p:nvPr>
            <p:ph type="sldNum" sz="quarter" idx="10"/>
          </p:nvPr>
        </p:nvSpPr>
        <p:spPr/>
        <p:txBody>
          <a:bodyPr/>
          <a:lstStyle/>
          <a:p>
            <a:fld id="{4E4946A3-FD68-4E77-9DEF-1E7536A4AD96}" type="slidenum">
              <a:rPr lang="en-US" smtClean="0"/>
              <a:t>8</a:t>
            </a:fld>
            <a:endParaRPr lang="en-US"/>
          </a:p>
        </p:txBody>
      </p:sp>
    </p:spTree>
    <p:extLst>
      <p:ext uri="{BB962C8B-B14F-4D97-AF65-F5344CB8AC3E}">
        <p14:creationId xmlns:p14="http://schemas.microsoft.com/office/powerpoint/2010/main" val="79903571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Solomon sent food to Hiram, king of Tyre, in exchange for cedars to construct</a:t>
            </a:r>
            <a:r>
              <a:rPr lang="en-US" baseline="0" dirty="0"/>
              <a:t> the temple</a:t>
            </a:r>
            <a:r>
              <a:rPr lang="en-US" dirty="0"/>
              <a:t>, the food included both wheat and barley (2 Chr 2:10). Presumably a grain</a:t>
            </a:r>
            <a:r>
              <a:rPr lang="en-US" baseline="0" dirty="0"/>
              <a:t> was also part of the “food” (Heb. </a:t>
            </a:r>
            <a:r>
              <a:rPr lang="en-US" i="1" baseline="0" dirty="0" err="1"/>
              <a:t>me’akal</a:t>
            </a:r>
            <a:r>
              <a:rPr lang="en-US" baseline="0" dirty="0"/>
              <a:t>, </a:t>
            </a:r>
            <a:r>
              <a:rPr lang="he-IL" sz="1200" b="0" i="0" u="none" strike="noStrike" kern="1200" baseline="0" dirty="0">
                <a:solidFill>
                  <a:schemeClr val="tx1"/>
                </a:solidFill>
                <a:latin typeface="+mn-lt"/>
                <a:ea typeface="+mn-ea"/>
                <a:cs typeface="+mn-cs"/>
              </a:rPr>
              <a:t>מַאֲכָל</a:t>
            </a:r>
            <a:r>
              <a:rPr lang="en-US" baseline="0" dirty="0"/>
              <a:t>; lit. edibles) included in the payment for the men of Tyre and Sidon in exchange for wood.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tb052203999</a:t>
            </a:r>
          </a:p>
        </p:txBody>
      </p:sp>
      <p:sp>
        <p:nvSpPr>
          <p:cNvPr id="4" name="Slide Number Placeholder 3"/>
          <p:cNvSpPr>
            <a:spLocks noGrp="1"/>
          </p:cNvSpPr>
          <p:nvPr>
            <p:ph type="sldNum" sz="quarter" idx="10"/>
          </p:nvPr>
        </p:nvSpPr>
        <p:spPr/>
        <p:txBody>
          <a:bodyPr/>
          <a:lstStyle/>
          <a:p>
            <a:fld id="{4E4946A3-FD68-4E77-9DEF-1E7536A4AD96}" type="slidenum">
              <a:rPr lang="en-US" smtClean="0"/>
              <a:t>80</a:t>
            </a:fld>
            <a:endParaRPr lang="en-US"/>
          </a:p>
        </p:txBody>
      </p:sp>
    </p:spTree>
    <p:extLst>
      <p:ext uri="{BB962C8B-B14F-4D97-AF65-F5344CB8AC3E}">
        <p14:creationId xmlns:p14="http://schemas.microsoft.com/office/powerpoint/2010/main" val="21701196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ea typeface="Calibri"/>
              </a:rPr>
              <a:t>It seems unlikely that the Jews who returned would have brought enough surplus food from Babylon</a:t>
            </a:r>
            <a:r>
              <a:rPr lang="en-US" sz="1200" baseline="0" dirty="0">
                <a:effectLst/>
                <a:ea typeface="Calibri"/>
              </a:rPr>
              <a:t> to be able to pay for imported cedar wood. If this is correct, they would have needed to purchase the food from their neighbors, or else they would have needed time to plant and harvest food before purchasing the wood.</a:t>
            </a:r>
            <a:endParaRPr lang="en-US" sz="1200" dirty="0">
              <a:effectLst/>
              <a:ea typeface="Calibri"/>
            </a:endParaRPr>
          </a:p>
          <a:p>
            <a:r>
              <a:rPr lang="en-US" dirty="0"/>
              <a:t> </a:t>
            </a:r>
          </a:p>
          <a:p>
            <a:r>
              <a:rPr lang="en-US" dirty="0"/>
              <a:t>tb050701101</a:t>
            </a:r>
          </a:p>
        </p:txBody>
      </p:sp>
      <p:sp>
        <p:nvSpPr>
          <p:cNvPr id="4" name="Slide Number Placeholder 3"/>
          <p:cNvSpPr>
            <a:spLocks noGrp="1"/>
          </p:cNvSpPr>
          <p:nvPr>
            <p:ph type="sldNum" sz="quarter" idx="10"/>
          </p:nvPr>
        </p:nvSpPr>
        <p:spPr/>
        <p:txBody>
          <a:bodyPr/>
          <a:lstStyle/>
          <a:p>
            <a:fld id="{4E4946A3-FD68-4E77-9DEF-1E7536A4AD96}" type="slidenum">
              <a:rPr lang="en-US" smtClean="0"/>
              <a:t>81</a:t>
            </a:fld>
            <a:endParaRPr lang="en-US"/>
          </a:p>
        </p:txBody>
      </p:sp>
    </p:spTree>
    <p:extLst>
      <p:ext uri="{BB962C8B-B14F-4D97-AF65-F5344CB8AC3E}">
        <p14:creationId xmlns:p14="http://schemas.microsoft.com/office/powerpoint/2010/main" val="1850716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American Colony photograph was taken between 1934 and 1939.</a:t>
            </a:r>
            <a:endParaRPr lang="en-US" dirty="0"/>
          </a:p>
          <a:p>
            <a:endParaRPr lang="en-US" dirty="0"/>
          </a:p>
          <a:p>
            <a:r>
              <a:rPr lang="en-US" dirty="0"/>
              <a:t>mat04166</a:t>
            </a:r>
          </a:p>
        </p:txBody>
      </p:sp>
      <p:sp>
        <p:nvSpPr>
          <p:cNvPr id="4" name="Slide Number Placeholder 3"/>
          <p:cNvSpPr>
            <a:spLocks noGrp="1"/>
          </p:cNvSpPr>
          <p:nvPr>
            <p:ph type="sldNum" sz="quarter" idx="10"/>
          </p:nvPr>
        </p:nvSpPr>
        <p:spPr/>
        <p:txBody>
          <a:bodyPr/>
          <a:lstStyle/>
          <a:p>
            <a:fld id="{4E4946A3-FD68-4E77-9DEF-1E7536A4AD96}" type="slidenum">
              <a:rPr lang="en-US" smtClean="0"/>
              <a:t>82</a:t>
            </a:fld>
            <a:endParaRPr lang="en-US"/>
          </a:p>
        </p:txBody>
      </p:sp>
    </p:spTree>
    <p:extLst>
      <p:ext uri="{BB962C8B-B14F-4D97-AF65-F5344CB8AC3E}">
        <p14:creationId xmlns:p14="http://schemas.microsoft.com/office/powerpoint/2010/main" val="122589099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This American Colony photograph was taken between 1900 and 1920.</a:t>
            </a:r>
            <a:endParaRPr lang="is-IS" dirty="0"/>
          </a:p>
          <a:p>
            <a:endParaRPr lang="is-IS" dirty="0"/>
          </a:p>
          <a:p>
            <a:r>
              <a:rPr lang="is-IS" dirty="0"/>
              <a:t>mat05923</a:t>
            </a:r>
            <a:endParaRPr lang="en-US" dirty="0"/>
          </a:p>
        </p:txBody>
      </p:sp>
      <p:sp>
        <p:nvSpPr>
          <p:cNvPr id="4" name="Slide Number Placeholder 3"/>
          <p:cNvSpPr>
            <a:spLocks noGrp="1"/>
          </p:cNvSpPr>
          <p:nvPr>
            <p:ph type="sldNum" sz="quarter" idx="10"/>
          </p:nvPr>
        </p:nvSpPr>
        <p:spPr/>
        <p:txBody>
          <a:bodyPr/>
          <a:lstStyle/>
          <a:p>
            <a:fld id="{4E4946A3-FD68-4E77-9DEF-1E7536A4AD96}" type="slidenum">
              <a:rPr lang="en-US" smtClean="0"/>
              <a:t>83</a:t>
            </a:fld>
            <a:endParaRPr lang="en-US"/>
          </a:p>
        </p:txBody>
      </p:sp>
    </p:spTree>
    <p:extLst>
      <p:ext uri="{BB962C8B-B14F-4D97-AF65-F5344CB8AC3E}">
        <p14:creationId xmlns:p14="http://schemas.microsoft.com/office/powerpoint/2010/main" val="155445537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“drink” (Heb. </a:t>
            </a:r>
            <a:r>
              <a:rPr lang="en-US" i="1" dirty="0" err="1"/>
              <a:t>mishteh</a:t>
            </a:r>
            <a:r>
              <a:rPr lang="en-US" dirty="0"/>
              <a:t>, </a:t>
            </a:r>
            <a:r>
              <a:rPr lang="he-IL" sz="1200" b="0" i="0" u="none" strike="noStrike" kern="1200" baseline="0" dirty="0">
                <a:solidFill>
                  <a:schemeClr val="tx1"/>
                </a:solidFill>
                <a:latin typeface="+mn-lt"/>
                <a:ea typeface="+mn-ea"/>
                <a:cs typeface="+mn-cs"/>
              </a:rPr>
              <a:t>מִשְׁתֶּה</a:t>
            </a:r>
            <a:r>
              <a:rPr lang="en-US" dirty="0"/>
              <a:t>) that was used to barter for cedar</a:t>
            </a:r>
            <a:r>
              <a:rPr lang="en-US" baseline="0" dirty="0"/>
              <a:t> would have been wine made from grapes. As with the food, the wine would have had to be purchased by the Jews, or else sufficient time would have been required for them to establish their own vines and harvest surplus grapes. </a:t>
            </a:r>
            <a:r>
              <a:rPr lang="en-US" dirty="0"/>
              <a:t>This relief shows the process of treading grapes and filling wine jars at harvest time. It was photographed in the </a:t>
            </a:r>
            <a:r>
              <a:rPr lang="en-US" dirty="0" err="1"/>
              <a:t>Petosiris</a:t>
            </a:r>
            <a:r>
              <a:rPr lang="en-US" dirty="0"/>
              <a:t> temple-tomb at Tuna el-Gebel, Egypt.</a:t>
            </a:r>
          </a:p>
          <a:p>
            <a:endParaRPr lang="en-US" dirty="0"/>
          </a:p>
          <a:p>
            <a:r>
              <a:rPr lang="en-US" dirty="0"/>
              <a:t>adr1603247193</a:t>
            </a:r>
          </a:p>
        </p:txBody>
      </p:sp>
      <p:sp>
        <p:nvSpPr>
          <p:cNvPr id="4" name="Slide Number Placeholder 3"/>
          <p:cNvSpPr>
            <a:spLocks noGrp="1"/>
          </p:cNvSpPr>
          <p:nvPr>
            <p:ph type="sldNum" sz="quarter" idx="10"/>
          </p:nvPr>
        </p:nvSpPr>
        <p:spPr/>
        <p:txBody>
          <a:bodyPr/>
          <a:lstStyle/>
          <a:p>
            <a:fld id="{4E4946A3-FD68-4E77-9DEF-1E7536A4AD96}" type="slidenum">
              <a:rPr lang="en-US" smtClean="0"/>
              <a:t>84</a:t>
            </a:fld>
            <a:endParaRPr lang="en-US"/>
          </a:p>
        </p:txBody>
      </p:sp>
    </p:spTree>
    <p:extLst>
      <p:ext uri="{BB962C8B-B14F-4D97-AF65-F5344CB8AC3E}">
        <p14:creationId xmlns:p14="http://schemas.microsoft.com/office/powerpoint/2010/main" val="111235397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relief was photographed in the </a:t>
            </a:r>
            <a:r>
              <a:rPr lang="en-US" dirty="0" err="1"/>
              <a:t>Petosiris</a:t>
            </a:r>
            <a:r>
              <a:rPr lang="en-US" dirty="0"/>
              <a:t> temple-tomb at Tuna el-Gebel, Egypt.</a:t>
            </a:r>
          </a:p>
          <a:p>
            <a:endParaRPr lang="en-US" dirty="0"/>
          </a:p>
          <a:p>
            <a:r>
              <a:rPr lang="en-US" dirty="0"/>
              <a:t>adr1603247194</a:t>
            </a:r>
          </a:p>
        </p:txBody>
      </p:sp>
      <p:sp>
        <p:nvSpPr>
          <p:cNvPr id="4" name="Slide Number Placeholder 3"/>
          <p:cNvSpPr>
            <a:spLocks noGrp="1"/>
          </p:cNvSpPr>
          <p:nvPr>
            <p:ph type="sldNum" sz="quarter" idx="10"/>
          </p:nvPr>
        </p:nvSpPr>
        <p:spPr/>
        <p:txBody>
          <a:bodyPr/>
          <a:lstStyle/>
          <a:p>
            <a:fld id="{4E4946A3-FD68-4E77-9DEF-1E7536A4AD96}" type="slidenum">
              <a:rPr lang="en-US" smtClean="0"/>
              <a:t>85</a:t>
            </a:fld>
            <a:endParaRPr lang="en-US"/>
          </a:p>
        </p:txBody>
      </p:sp>
    </p:spTree>
    <p:extLst>
      <p:ext uri="{BB962C8B-B14F-4D97-AF65-F5344CB8AC3E}">
        <p14:creationId xmlns:p14="http://schemas.microsoft.com/office/powerpoint/2010/main" val="188329149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photo shows a reenactment</a:t>
            </a:r>
            <a:r>
              <a:rPr lang="en-US" baseline="0" dirty="0"/>
              <a:t> of how an ancient winepress functioned. Grapes were dumped into the large, flat area, and as they were tread out, the juice ran into the lower catchment basin where the youth is sitting. A small jar was then used to scoop up the wine and fill the larger </a:t>
            </a:r>
            <a:r>
              <a:rPr lang="en-US" i="1" baseline="0" dirty="0" err="1"/>
              <a:t>pithoi</a:t>
            </a:r>
            <a:r>
              <a:rPr lang="en-US" baseline="0" dirty="0"/>
              <a:t>. The large </a:t>
            </a:r>
            <a:r>
              <a:rPr lang="en-US" i="1" baseline="0" dirty="0" err="1"/>
              <a:t>pithoi</a:t>
            </a:r>
            <a:r>
              <a:rPr lang="en-US" baseline="0" dirty="0"/>
              <a:t> shown here are of a kind that was typical in the Middle Bronze Age, circa 1700 BC. </a:t>
            </a:r>
            <a:r>
              <a:rPr lang="en-US" dirty="0"/>
              <a:t>Ein </a:t>
            </a:r>
            <a:r>
              <a:rPr lang="en-US" dirty="0" err="1"/>
              <a:t>Kerem</a:t>
            </a:r>
            <a:r>
              <a:rPr lang="en-US" dirty="0"/>
              <a:t> is a village on the outskirts of Jerusalem, to the southwest. This American Colony photograph was taken </a:t>
            </a:r>
            <a:r>
              <a:rPr lang="en-US" sz="1200" dirty="0">
                <a:latin typeface="Times New Roman" charset="0"/>
              </a:rPr>
              <a:t>between 1920 and 1939.</a:t>
            </a:r>
            <a:endParaRPr lang="en-US" dirty="0"/>
          </a:p>
          <a:p>
            <a:endParaRPr lang="en-US" dirty="0"/>
          </a:p>
          <a:p>
            <a:r>
              <a:rPr lang="en-US" dirty="0"/>
              <a:t>mat03410</a:t>
            </a:r>
          </a:p>
        </p:txBody>
      </p:sp>
      <p:sp>
        <p:nvSpPr>
          <p:cNvPr id="4" name="Slide Number Placeholder 3"/>
          <p:cNvSpPr>
            <a:spLocks noGrp="1"/>
          </p:cNvSpPr>
          <p:nvPr>
            <p:ph type="sldNum" sz="quarter" idx="10"/>
          </p:nvPr>
        </p:nvSpPr>
        <p:spPr/>
        <p:txBody>
          <a:bodyPr/>
          <a:lstStyle/>
          <a:p>
            <a:fld id="{4E4946A3-FD68-4E77-9DEF-1E7536A4AD96}" type="slidenum">
              <a:rPr lang="en-US" smtClean="0"/>
              <a:t>86</a:t>
            </a:fld>
            <a:endParaRPr lang="en-US"/>
          </a:p>
        </p:txBody>
      </p:sp>
    </p:spTree>
    <p:extLst>
      <p:ext uri="{BB962C8B-B14F-4D97-AF65-F5344CB8AC3E}">
        <p14:creationId xmlns:p14="http://schemas.microsoft.com/office/powerpoint/2010/main" val="6618966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American Colony photograph was taken </a:t>
            </a:r>
            <a:r>
              <a:rPr lang="en-US" sz="1200" dirty="0">
                <a:latin typeface="Times New Roman" charset="0"/>
              </a:rPr>
              <a:t>between 1920 and 1939.</a:t>
            </a:r>
            <a:endParaRPr lang="en-US" dirty="0"/>
          </a:p>
          <a:p>
            <a:endParaRPr lang="en-US" dirty="0"/>
          </a:p>
          <a:p>
            <a:r>
              <a:rPr lang="en-US" dirty="0"/>
              <a:t>mat03013</a:t>
            </a:r>
          </a:p>
        </p:txBody>
      </p:sp>
      <p:sp>
        <p:nvSpPr>
          <p:cNvPr id="4" name="Slide Number Placeholder 3"/>
          <p:cNvSpPr>
            <a:spLocks noGrp="1"/>
          </p:cNvSpPr>
          <p:nvPr>
            <p:ph type="sldNum" sz="quarter" idx="10"/>
          </p:nvPr>
        </p:nvSpPr>
        <p:spPr/>
        <p:txBody>
          <a:bodyPr/>
          <a:lstStyle/>
          <a:p>
            <a:fld id="{4E4946A3-FD68-4E77-9DEF-1E7536A4AD96}" type="slidenum">
              <a:rPr lang="en-US" smtClean="0"/>
              <a:t>87</a:t>
            </a:fld>
            <a:endParaRPr lang="en-US"/>
          </a:p>
        </p:txBody>
      </p:sp>
    </p:spTree>
    <p:extLst>
      <p:ext uri="{BB962C8B-B14F-4D97-AF65-F5344CB8AC3E}">
        <p14:creationId xmlns:p14="http://schemas.microsoft.com/office/powerpoint/2010/main" val="74583102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Wine was the form of “drink” which Solomon sent to the king of Tyre in exchange for cedars (2 Chr 2:10). This photo shows freshly</a:t>
            </a:r>
            <a:r>
              <a:rPr lang="en-US" baseline="0" dirty="0"/>
              <a:t> tread grape juice being collected in a large jar. This photograph was taken at the Yad HaShmonah Biblical Gardens.</a:t>
            </a:r>
            <a:endParaRPr lang="en-US" dirty="0"/>
          </a:p>
          <a:p>
            <a:endParaRPr lang="en-US" dirty="0"/>
          </a:p>
          <a:p>
            <a:r>
              <a:rPr lang="en-US" dirty="0"/>
              <a:t>tb100806734</a:t>
            </a:r>
          </a:p>
        </p:txBody>
      </p:sp>
      <p:sp>
        <p:nvSpPr>
          <p:cNvPr id="4" name="Slide Number Placeholder 3"/>
          <p:cNvSpPr>
            <a:spLocks noGrp="1"/>
          </p:cNvSpPr>
          <p:nvPr>
            <p:ph type="sldNum" sz="quarter" idx="10"/>
          </p:nvPr>
        </p:nvSpPr>
        <p:spPr/>
        <p:txBody>
          <a:bodyPr/>
          <a:lstStyle/>
          <a:p>
            <a:fld id="{4E4946A3-FD68-4E77-9DEF-1E7536A4AD96}" type="slidenum">
              <a:rPr lang="en-US" smtClean="0"/>
              <a:t>88</a:t>
            </a:fld>
            <a:endParaRPr lang="en-US"/>
          </a:p>
        </p:txBody>
      </p:sp>
    </p:spTree>
    <p:extLst>
      <p:ext uri="{BB962C8B-B14F-4D97-AF65-F5344CB8AC3E}">
        <p14:creationId xmlns:p14="http://schemas.microsoft.com/office/powerpoint/2010/main" val="74527667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kind of jar, or a similar type, was probably used to ship wine and olive oil to Phoenicia. This jar was photographed at the Israel Museum.</a:t>
            </a:r>
          </a:p>
          <a:p>
            <a:endParaRPr lang="en-US" dirty="0"/>
          </a:p>
          <a:p>
            <a:r>
              <a:rPr lang="en-US" dirty="0"/>
              <a:t>adr1306213290</a:t>
            </a:r>
          </a:p>
        </p:txBody>
      </p:sp>
      <p:sp>
        <p:nvSpPr>
          <p:cNvPr id="4" name="Slide Number Placeholder 3"/>
          <p:cNvSpPr>
            <a:spLocks noGrp="1"/>
          </p:cNvSpPr>
          <p:nvPr>
            <p:ph type="sldNum" sz="quarter" idx="10"/>
          </p:nvPr>
        </p:nvSpPr>
        <p:spPr/>
        <p:txBody>
          <a:bodyPr/>
          <a:lstStyle/>
          <a:p>
            <a:fld id="{4E4946A3-FD68-4E77-9DEF-1E7536A4AD96}" type="slidenum">
              <a:rPr lang="en-US" smtClean="0"/>
              <a:t>89</a:t>
            </a:fld>
            <a:endParaRPr lang="en-US"/>
          </a:p>
        </p:txBody>
      </p:sp>
    </p:spTree>
    <p:extLst>
      <p:ext uri="{BB962C8B-B14F-4D97-AF65-F5344CB8AC3E}">
        <p14:creationId xmlns:p14="http://schemas.microsoft.com/office/powerpoint/2010/main" val="1463211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tb100906912</a:t>
            </a:r>
          </a:p>
        </p:txBody>
      </p:sp>
      <p:sp>
        <p:nvSpPr>
          <p:cNvPr id="4" name="Slide Number Placeholder 3"/>
          <p:cNvSpPr>
            <a:spLocks noGrp="1"/>
          </p:cNvSpPr>
          <p:nvPr>
            <p:ph type="sldNum" sz="quarter" idx="10"/>
          </p:nvPr>
        </p:nvSpPr>
        <p:spPr/>
        <p:txBody>
          <a:bodyPr/>
          <a:lstStyle/>
          <a:p>
            <a:fld id="{4E4946A3-FD68-4E77-9DEF-1E7536A4AD96}" type="slidenum">
              <a:rPr lang="en-US" smtClean="0"/>
              <a:t>9</a:t>
            </a:fld>
            <a:endParaRPr lang="en-US"/>
          </a:p>
        </p:txBody>
      </p:sp>
    </p:spTree>
    <p:extLst>
      <p:ext uri="{BB962C8B-B14F-4D97-AF65-F5344CB8AC3E}">
        <p14:creationId xmlns:p14="http://schemas.microsoft.com/office/powerpoint/2010/main" val="37527947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 “oil” (Heb. </a:t>
            </a:r>
            <a:r>
              <a:rPr lang="en-US" i="1" dirty="0" err="1"/>
              <a:t>shemen</a:t>
            </a:r>
            <a:r>
              <a:rPr lang="en-US" dirty="0"/>
              <a:t>, </a:t>
            </a:r>
            <a:r>
              <a:rPr lang="he-IL" sz="1200" b="0" i="0" u="none" strike="noStrike" kern="1200" baseline="0" dirty="0">
                <a:solidFill>
                  <a:schemeClr val="tx1"/>
                </a:solidFill>
                <a:latin typeface="+mn-lt"/>
                <a:ea typeface="+mn-ea"/>
                <a:cs typeface="+mn-cs"/>
              </a:rPr>
              <a:t>שֶׁמֶן</a:t>
            </a:r>
            <a:r>
              <a:rPr lang="en-US" dirty="0"/>
              <a:t>) refers to olive oil. The first step in processing olives</a:t>
            </a:r>
            <a:r>
              <a:rPr lang="en-US" baseline="0" dirty="0"/>
              <a:t> into oil was to crush the fruits. This process was most efficiently done using a large rolling stone that swung around a pivot and crushed the fruit in a circular trough. The resulting mash can be seen in this photo.</a:t>
            </a:r>
            <a:endParaRPr lang="en-US" dirty="0"/>
          </a:p>
          <a:p>
            <a:endParaRPr lang="en-US" dirty="0"/>
          </a:p>
          <a:p>
            <a:r>
              <a:rPr lang="en-US" dirty="0"/>
              <a:t>tb112802809</a:t>
            </a:r>
          </a:p>
        </p:txBody>
      </p:sp>
      <p:sp>
        <p:nvSpPr>
          <p:cNvPr id="4" name="Slide Number Placeholder 3"/>
          <p:cNvSpPr>
            <a:spLocks noGrp="1"/>
          </p:cNvSpPr>
          <p:nvPr>
            <p:ph type="sldNum" sz="quarter" idx="10"/>
          </p:nvPr>
        </p:nvSpPr>
        <p:spPr/>
        <p:txBody>
          <a:bodyPr/>
          <a:lstStyle/>
          <a:p>
            <a:fld id="{4E4946A3-FD68-4E77-9DEF-1E7536A4AD96}" type="slidenum">
              <a:rPr lang="en-US" smtClean="0"/>
              <a:t>90</a:t>
            </a:fld>
            <a:endParaRPr lang="en-US"/>
          </a:p>
        </p:txBody>
      </p:sp>
    </p:spTree>
    <p:extLst>
      <p:ext uri="{BB962C8B-B14F-4D97-AF65-F5344CB8AC3E}">
        <p14:creationId xmlns:p14="http://schemas.microsoft.com/office/powerpoint/2010/main" val="195923440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olive</a:t>
            </a:r>
            <a:r>
              <a:rPr lang="en-US" baseline="0" dirty="0"/>
              <a:t> mash was then collected into woven baskets for pressing, as seen here.</a:t>
            </a:r>
            <a:endParaRPr lang="en-US" dirty="0"/>
          </a:p>
          <a:p>
            <a:endParaRPr lang="en-US" dirty="0"/>
          </a:p>
          <a:p>
            <a:r>
              <a:rPr lang="en-US" dirty="0"/>
              <a:t>tb112802815</a:t>
            </a:r>
          </a:p>
        </p:txBody>
      </p:sp>
      <p:sp>
        <p:nvSpPr>
          <p:cNvPr id="4" name="Slide Number Placeholder 3"/>
          <p:cNvSpPr>
            <a:spLocks noGrp="1"/>
          </p:cNvSpPr>
          <p:nvPr>
            <p:ph type="sldNum" sz="quarter" idx="10"/>
          </p:nvPr>
        </p:nvSpPr>
        <p:spPr/>
        <p:txBody>
          <a:bodyPr/>
          <a:lstStyle/>
          <a:p>
            <a:fld id="{4E4946A3-FD68-4E77-9DEF-1E7536A4AD96}" type="slidenum">
              <a:rPr lang="en-US" smtClean="0"/>
              <a:t>91</a:t>
            </a:fld>
            <a:endParaRPr lang="en-US"/>
          </a:p>
        </p:txBody>
      </p:sp>
    </p:spTree>
    <p:extLst>
      <p:ext uri="{BB962C8B-B14F-4D97-AF65-F5344CB8AC3E}">
        <p14:creationId xmlns:p14="http://schemas.microsoft.com/office/powerpoint/2010/main" val="92342532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baskets of olive mash were then stacked,</a:t>
            </a:r>
            <a:r>
              <a:rPr lang="en-US" baseline="0" dirty="0"/>
              <a:t> and a weight was applied to press out the oil.</a:t>
            </a:r>
            <a:endParaRPr lang="en-US" dirty="0"/>
          </a:p>
          <a:p>
            <a:endParaRPr lang="en-US" dirty="0"/>
          </a:p>
          <a:p>
            <a:r>
              <a:rPr lang="en-US" dirty="0"/>
              <a:t>tb112802821</a:t>
            </a:r>
          </a:p>
        </p:txBody>
      </p:sp>
      <p:sp>
        <p:nvSpPr>
          <p:cNvPr id="4" name="Slide Number Placeholder 3"/>
          <p:cNvSpPr>
            <a:spLocks noGrp="1"/>
          </p:cNvSpPr>
          <p:nvPr>
            <p:ph type="sldNum" sz="quarter" idx="10"/>
          </p:nvPr>
        </p:nvSpPr>
        <p:spPr/>
        <p:txBody>
          <a:bodyPr/>
          <a:lstStyle/>
          <a:p>
            <a:fld id="{4E4946A3-FD68-4E77-9DEF-1E7536A4AD96}" type="slidenum">
              <a:rPr lang="en-US" smtClean="0"/>
              <a:t>92</a:t>
            </a:fld>
            <a:endParaRPr lang="en-US"/>
          </a:p>
        </p:txBody>
      </p:sp>
    </p:spTree>
    <p:extLst>
      <p:ext uri="{BB962C8B-B14F-4D97-AF65-F5344CB8AC3E}">
        <p14:creationId xmlns:p14="http://schemas.microsoft.com/office/powerpoint/2010/main" val="6219114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oil press installation was reconstructed from parts found in an Iron Age house at Hazor.</a:t>
            </a:r>
            <a:r>
              <a:rPr lang="en-US" baseline="0" dirty="0"/>
              <a:t> The perishable items (wooden beam, ropes, and baskets) are modern.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tb053006650</a:t>
            </a:r>
          </a:p>
        </p:txBody>
      </p:sp>
      <p:sp>
        <p:nvSpPr>
          <p:cNvPr id="4" name="Slide Number Placeholder 3"/>
          <p:cNvSpPr>
            <a:spLocks noGrp="1"/>
          </p:cNvSpPr>
          <p:nvPr>
            <p:ph type="sldNum" sz="quarter" idx="10"/>
          </p:nvPr>
        </p:nvSpPr>
        <p:spPr/>
        <p:txBody>
          <a:bodyPr/>
          <a:lstStyle/>
          <a:p>
            <a:fld id="{4E4946A3-FD68-4E77-9DEF-1E7536A4AD96}" type="slidenum">
              <a:rPr lang="en-US" smtClean="0"/>
              <a:t>93</a:t>
            </a:fld>
            <a:endParaRPr lang="en-US"/>
          </a:p>
        </p:txBody>
      </p:sp>
    </p:spTree>
    <p:extLst>
      <p:ext uri="{BB962C8B-B14F-4D97-AF65-F5344CB8AC3E}">
        <p14:creationId xmlns:p14="http://schemas.microsoft.com/office/powerpoint/2010/main" val="11484048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94</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dirty="0"/>
              <a:t>Olive oil was a lucrative cash crop for those living in ancient Judea. Olive</a:t>
            </a:r>
            <a:r>
              <a:rPr lang="en-US" baseline="0" dirty="0"/>
              <a:t> trees grew well in this area, and some of the large markets such as Egypt and Mesopotamia relied on imports for their oil since olive trees do not grow well in those places. </a:t>
            </a:r>
            <a:r>
              <a:rPr lang="en-US" dirty="0"/>
              <a:t>The</a:t>
            </a:r>
            <a:r>
              <a:rPr lang="en-US" baseline="0" dirty="0"/>
              <a:t> ostracon in this photo has an inscription in red ink that reads “(olive) oil” </a:t>
            </a:r>
            <a:r>
              <a:rPr lang="en-US" dirty="0"/>
              <a:t>(Heb. </a:t>
            </a:r>
            <a:r>
              <a:rPr lang="en-US" i="1" dirty="0" err="1"/>
              <a:t>shemen</a:t>
            </a:r>
            <a:r>
              <a:rPr lang="en-US" dirty="0"/>
              <a:t>, </a:t>
            </a:r>
            <a:r>
              <a:rPr lang="he-IL" sz="1200" b="0" i="0" u="none" strike="noStrike" kern="1200" baseline="0" dirty="0">
                <a:solidFill>
                  <a:schemeClr val="tx1"/>
                </a:solidFill>
                <a:latin typeface="+mn-lt"/>
                <a:ea typeface="+mn-ea"/>
                <a:cs typeface="+mn-cs"/>
              </a:rPr>
              <a:t>שֶׁמֶן</a:t>
            </a:r>
            <a:r>
              <a:rPr lang="en-US" dirty="0"/>
              <a:t>), </a:t>
            </a:r>
            <a:r>
              <a:rPr lang="en-US" baseline="0" dirty="0"/>
              <a:t>likely indicating the original contents of the jar. This inscription was photographed at the </a:t>
            </a:r>
            <a:r>
              <a:rPr lang="en-US" dirty="0"/>
              <a:t>American University of Beirut Archaeology</a:t>
            </a:r>
            <a:r>
              <a:rPr lang="en-US" baseline="0" dirty="0"/>
              <a:t> Museum.</a:t>
            </a:r>
            <a:endParaRPr lang="en-US" dirty="0"/>
          </a:p>
          <a:p>
            <a:endParaRPr lang="en-US" dirty="0"/>
          </a:p>
          <a:p>
            <a:r>
              <a:rPr lang="en-US" dirty="0"/>
              <a:t>adr1307191341</a:t>
            </a:r>
          </a:p>
        </p:txBody>
      </p:sp>
    </p:spTree>
    <p:extLst>
      <p:ext uri="{BB962C8B-B14F-4D97-AF65-F5344CB8AC3E}">
        <p14:creationId xmlns:p14="http://schemas.microsoft.com/office/powerpoint/2010/main" val="80305437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Olive oil was used extensively</a:t>
            </a:r>
            <a:r>
              <a:rPr lang="en-US" baseline="0" dirty="0"/>
              <a:t> for things like cooking, medicine, cosmetics, and as a fuel for lamps.</a:t>
            </a:r>
            <a:endParaRPr lang="en-US" dirty="0"/>
          </a:p>
          <a:p>
            <a:endParaRPr lang="en-US" dirty="0"/>
          </a:p>
          <a:p>
            <a:r>
              <a:rPr lang="en-US" dirty="0"/>
              <a:t>gs080094c26</a:t>
            </a:r>
          </a:p>
        </p:txBody>
      </p:sp>
      <p:sp>
        <p:nvSpPr>
          <p:cNvPr id="4" name="Slide Number Placeholder 3"/>
          <p:cNvSpPr>
            <a:spLocks noGrp="1"/>
          </p:cNvSpPr>
          <p:nvPr>
            <p:ph type="sldNum" sz="quarter" idx="10"/>
          </p:nvPr>
        </p:nvSpPr>
        <p:spPr/>
        <p:txBody>
          <a:bodyPr/>
          <a:lstStyle/>
          <a:p>
            <a:fld id="{4E4946A3-FD68-4E77-9DEF-1E7536A4AD96}" type="slidenum">
              <a:rPr lang="en-US" smtClean="0"/>
              <a:t>95</a:t>
            </a:fld>
            <a:endParaRPr lang="en-US"/>
          </a:p>
        </p:txBody>
      </p:sp>
    </p:spTree>
    <p:extLst>
      <p:ext uri="{BB962C8B-B14F-4D97-AF65-F5344CB8AC3E}">
        <p14:creationId xmlns:p14="http://schemas.microsoft.com/office/powerpoint/2010/main" val="1073834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baseline="0" dirty="0"/>
              <a:t>In the pre-exilic books, “Sidonians” is the generic term for “Phoenicians” (</a:t>
            </a:r>
            <a:r>
              <a:rPr lang="hu-HU" b="0" baseline="0" dirty="0"/>
              <a:t>Deut 3:9; Josh 13:4, 6; Judg 3:3; 10:12; 18:7; 1 Kgs 5:6; 11:1, 5, 33; 16:31; 2 Kgs 23:13)</a:t>
            </a:r>
            <a:r>
              <a:rPr lang="en-US" b="0" baseline="0" dirty="0"/>
              <a:t>. The gentilic “</a:t>
            </a:r>
            <a:r>
              <a:rPr lang="en-US" b="0" baseline="0" dirty="0" err="1"/>
              <a:t>Tyrians</a:t>
            </a:r>
            <a:r>
              <a:rPr lang="en-US" b="0" baseline="0" dirty="0"/>
              <a:t>” only occurs in post-exilic contexts (</a:t>
            </a:r>
            <a:r>
              <a:rPr lang="de-DE" b="0" baseline="0" dirty="0"/>
              <a:t>1 </a:t>
            </a:r>
            <a:r>
              <a:rPr lang="de-DE" b="0" baseline="0" dirty="0" err="1"/>
              <a:t>Chr</a:t>
            </a:r>
            <a:r>
              <a:rPr lang="de-DE" b="0" baseline="0" dirty="0"/>
              <a:t> 22:4; Ezra 3:7</a:t>
            </a:r>
            <a:r>
              <a:rPr lang="en-US" b="0" baseline="0" dirty="0"/>
              <a:t>) and only once without the accompanying designation of </a:t>
            </a:r>
            <a:r>
              <a:rPr lang="en-US" b="0" baseline="0" dirty="0" err="1"/>
              <a:t>Sidonians</a:t>
            </a:r>
            <a:r>
              <a:rPr lang="en-US" b="0" baseline="0" dirty="0"/>
              <a:t> </a:t>
            </a:r>
            <a:r>
              <a:rPr lang="de-DE" b="0" baseline="0" dirty="0"/>
              <a:t>(</a:t>
            </a:r>
            <a:r>
              <a:rPr lang="de-DE" b="0" baseline="0" dirty="0" err="1"/>
              <a:t>Neh</a:t>
            </a:r>
            <a:r>
              <a:rPr lang="de-DE" b="0" baseline="0" dirty="0"/>
              <a:t> 13:16). </a:t>
            </a:r>
            <a:r>
              <a:rPr lang="en-US" b="0" baseline="0" dirty="0"/>
              <a:t>Therefore, the biblical term of Sidonian is the equivalent of the historical designation “Phoenician,” which does not appear in the Bible.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indent="0">
              <a:buFont typeface="+mj-lt"/>
              <a:buNone/>
            </a:pPr>
            <a:r>
              <a:rPr lang="en-US" sz="1200" kern="1200" baseline="0" dirty="0">
                <a:ea typeface="+mn-ea"/>
                <a:cs typeface="+mn-cs"/>
              </a:rPr>
              <a:t>Ancient Sidon lies buried beneath the modern city. Around 1965, the Lebanese Directorate General of Antiquities (DGA) purchased three sites in downtown Sidon: Castle site (the Castle of St. Louis), College site (named for a school that stood on the site), and </a:t>
            </a:r>
            <a:r>
              <a:rPr lang="en-US" sz="1200" kern="1200" baseline="0" dirty="0" err="1">
                <a:ea typeface="+mn-ea"/>
                <a:cs typeface="+mn-cs"/>
              </a:rPr>
              <a:t>Sandikli</a:t>
            </a:r>
            <a:r>
              <a:rPr lang="en-US" sz="1200" kern="1200" baseline="0" dirty="0">
                <a:ea typeface="+mn-ea"/>
                <a:cs typeface="+mn-cs"/>
              </a:rPr>
              <a:t> site. </a:t>
            </a:r>
            <a:r>
              <a:rPr lang="en-US" sz="1200" kern="1200" dirty="0">
                <a:effectLst/>
                <a:ea typeface="+mn-ea"/>
                <a:cs typeface="+mn-cs"/>
              </a:rPr>
              <a:t>Earlier excavations concentrated on cemeteries outside the city proper and on the </a:t>
            </a:r>
            <a:r>
              <a:rPr lang="en-US" sz="1200" kern="1200" dirty="0" err="1">
                <a:effectLst/>
                <a:ea typeface="+mn-ea"/>
                <a:cs typeface="+mn-cs"/>
              </a:rPr>
              <a:t>Eshmun</a:t>
            </a:r>
            <a:r>
              <a:rPr lang="en-US" sz="1200" kern="1200" dirty="0">
                <a:effectLst/>
                <a:ea typeface="+mn-ea"/>
                <a:cs typeface="+mn-cs"/>
              </a:rPr>
              <a:t> Temple at </a:t>
            </a:r>
            <a:r>
              <a:rPr lang="en-US" sz="1200" kern="1200" dirty="0" err="1">
                <a:effectLst/>
                <a:ea typeface="+mn-ea"/>
                <a:cs typeface="+mn-cs"/>
              </a:rPr>
              <a:t>Bustan</a:t>
            </a:r>
            <a:r>
              <a:rPr lang="en-US" sz="1200" kern="1200" dirty="0">
                <a:effectLst/>
                <a:ea typeface="+mn-ea"/>
                <a:cs typeface="+mn-cs"/>
              </a:rPr>
              <a:t> </a:t>
            </a:r>
            <a:r>
              <a:rPr lang="en-US" sz="1200" kern="1200" dirty="0" err="1">
                <a:effectLst/>
                <a:ea typeface="+mn-ea"/>
                <a:cs typeface="+mn-cs"/>
              </a:rPr>
              <a:t>esh</a:t>
            </a:r>
            <a:r>
              <a:rPr lang="en-US" sz="1200" kern="1200" dirty="0">
                <a:effectLst/>
                <a:ea typeface="+mn-ea"/>
                <a:cs typeface="+mn-cs"/>
              </a:rPr>
              <a:t>-Sheikh. </a:t>
            </a:r>
            <a:r>
              <a:rPr lang="en-US" sz="1200" kern="1200" baseline="0" dirty="0">
                <a:ea typeface="+mn-ea"/>
                <a:cs typeface="+mn-cs"/>
              </a:rPr>
              <a:t>Only since 1998 have excavations made significant progress in exposing the remains within the ancient city. </a:t>
            </a:r>
            <a:r>
              <a:rPr lang="en-US" sz="1200" kern="1200" dirty="0">
                <a:effectLst/>
                <a:ea typeface="+mn-ea"/>
                <a:cs typeface="+mn-cs"/>
              </a:rPr>
              <a:t>This image comes from Gustaf Dalman, </a:t>
            </a:r>
            <a:r>
              <a:rPr lang="en-US" sz="1200" i="1" kern="1200" dirty="0" err="1">
                <a:effectLst/>
                <a:ea typeface="+mn-ea"/>
                <a:cs typeface="+mn-cs"/>
              </a:rPr>
              <a:t>Hundert</a:t>
            </a:r>
            <a:r>
              <a:rPr lang="en-US" sz="1200" i="1" kern="1200" dirty="0">
                <a:effectLst/>
                <a:ea typeface="+mn-ea"/>
                <a:cs typeface="+mn-cs"/>
              </a:rPr>
              <a:t> deutsche </a:t>
            </a:r>
            <a:r>
              <a:rPr lang="en-US" sz="1200" i="1" kern="1200" dirty="0" err="1">
                <a:effectLst/>
                <a:ea typeface="+mn-ea"/>
                <a:cs typeface="+mn-cs"/>
              </a:rPr>
              <a:t>Fliegerbilder</a:t>
            </a:r>
            <a:r>
              <a:rPr lang="en-US" sz="1200" i="1" kern="1200" dirty="0">
                <a:effectLst/>
                <a:ea typeface="+mn-ea"/>
                <a:cs typeface="+mn-cs"/>
              </a:rPr>
              <a:t> </a:t>
            </a:r>
            <a:r>
              <a:rPr lang="en-US" sz="1200" i="1" kern="1200" dirty="0" err="1">
                <a:effectLst/>
                <a:ea typeface="+mn-ea"/>
                <a:cs typeface="+mn-cs"/>
              </a:rPr>
              <a:t>aus</a:t>
            </a:r>
            <a:r>
              <a:rPr lang="en-US" sz="1200" i="1" kern="1200" dirty="0">
                <a:effectLst/>
                <a:ea typeface="+mn-ea"/>
                <a:cs typeface="+mn-cs"/>
              </a:rPr>
              <a:t> </a:t>
            </a:r>
            <a:r>
              <a:rPr lang="en-US" sz="1200" i="1" kern="1200" dirty="0" err="1">
                <a:effectLst/>
                <a:ea typeface="+mn-ea"/>
                <a:cs typeface="+mn-cs"/>
              </a:rPr>
              <a:t>Palaestina</a:t>
            </a:r>
            <a:r>
              <a:rPr lang="en-US" sz="1200" i="0" kern="1200" dirty="0">
                <a:effectLst/>
                <a:ea typeface="+mn-ea"/>
                <a:cs typeface="+mn-cs"/>
              </a:rPr>
              <a:t> (1925); an English edition is forthcoming from BiblePlaces.com.</a:t>
            </a:r>
          </a:p>
          <a:p>
            <a:endParaRPr lang="en-US" b="0" baseline="0" dirty="0"/>
          </a:p>
          <a:p>
            <a:r>
              <a:rPr lang="en-US" b="0" baseline="0" dirty="0"/>
              <a:t>dalman058</a:t>
            </a:r>
          </a:p>
        </p:txBody>
      </p:sp>
      <p:sp>
        <p:nvSpPr>
          <p:cNvPr id="4" name="Slide Number Placeholder 3"/>
          <p:cNvSpPr>
            <a:spLocks noGrp="1"/>
          </p:cNvSpPr>
          <p:nvPr>
            <p:ph type="sldNum" sz="quarter" idx="10"/>
          </p:nvPr>
        </p:nvSpPr>
        <p:spPr/>
        <p:txBody>
          <a:bodyPr/>
          <a:lstStyle/>
          <a:p>
            <a:fld id="{4E4946A3-FD68-4E77-9DEF-1E7536A4AD96}" type="slidenum">
              <a:rPr lang="en-US" smtClean="0"/>
              <a:t>96</a:t>
            </a:fld>
            <a:endParaRPr lang="en-US"/>
          </a:p>
        </p:txBody>
      </p:sp>
    </p:spTree>
    <p:extLst>
      <p:ext uri="{BB962C8B-B14F-4D97-AF65-F5344CB8AC3E}">
        <p14:creationId xmlns:p14="http://schemas.microsoft.com/office/powerpoint/2010/main" val="95943692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Greek geographer Strabo called Sidon one of the most ancient Phoenician cities (16.2.22). Sidon is mentioned as a leader of city-states rebelling against Egypt in the Amarna Letters during the 14th century BC. The city of Sidon increased in prominence with the arrival of the Sea Peoples in the 12th century.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Ancient writers used the term “</a:t>
            </a:r>
            <a:r>
              <a:rPr lang="en-US" sz="1200" kern="1200" dirty="0" err="1">
                <a:solidFill>
                  <a:schemeClr val="tx1"/>
                </a:solidFill>
                <a:effectLst/>
                <a:latin typeface="+mn-lt"/>
                <a:ea typeface="+mn-ea"/>
                <a:cs typeface="+mn-cs"/>
              </a:rPr>
              <a:t>Sidonian</a:t>
            </a:r>
            <a:r>
              <a:rPr lang="en-US" sz="1200" kern="1200" dirty="0">
                <a:solidFill>
                  <a:schemeClr val="tx1"/>
                </a:solidFill>
                <a:effectLst/>
                <a:latin typeface="+mn-lt"/>
                <a:ea typeface="+mn-ea"/>
                <a:cs typeface="+mn-cs"/>
              </a:rPr>
              <a:t>” to refer to Phoenicians in general. This is evident also in 1 Kings 16:31 when the king of </a:t>
            </a:r>
            <a:r>
              <a:rPr lang="en-US" sz="1200" kern="1200" dirty="0" err="1">
                <a:solidFill>
                  <a:schemeClr val="tx1"/>
                </a:solidFill>
                <a:effectLst/>
                <a:latin typeface="+mn-lt"/>
                <a:ea typeface="+mn-ea"/>
                <a:cs typeface="+mn-cs"/>
              </a:rPr>
              <a:t>Tyre</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Ethbaal</a:t>
            </a:r>
            <a:r>
              <a:rPr lang="en-US" sz="1200" kern="1200" dirty="0">
                <a:solidFill>
                  <a:schemeClr val="tx1"/>
                </a:solidFill>
                <a:effectLst/>
                <a:latin typeface="+mn-lt"/>
                <a:ea typeface="+mn-ea"/>
                <a:cs typeface="+mn-cs"/>
              </a:rPr>
              <a:t>, is called the “king of the </a:t>
            </a:r>
            <a:r>
              <a:rPr lang="en-US" sz="1200" kern="1200" dirty="0" err="1">
                <a:solidFill>
                  <a:schemeClr val="tx1"/>
                </a:solidFill>
                <a:effectLst/>
                <a:latin typeface="+mn-lt"/>
                <a:ea typeface="+mn-ea"/>
                <a:cs typeface="+mn-cs"/>
              </a:rPr>
              <a:t>Sidonians</a:t>
            </a:r>
            <a:r>
              <a:rPr lang="en-US" sz="1200" kern="1200" dirty="0">
                <a:solidFill>
                  <a:schemeClr val="tx1"/>
                </a:solidFill>
                <a:effectLst/>
                <a:latin typeface="+mn-lt"/>
                <a:ea typeface="+mn-ea"/>
                <a:cs typeface="+mn-cs"/>
              </a:rPr>
              <a:t>.” Sidon’s fortunes suffered a decline during the years of Assyrian and Babylonian ascendancy. Sennacherib conquered the city in his invasion in 701 BC, replacing King </a:t>
            </a:r>
            <a:r>
              <a:rPr lang="en-US" sz="1200" kern="1200" dirty="0" err="1">
                <a:solidFill>
                  <a:schemeClr val="tx1"/>
                </a:solidFill>
                <a:effectLst/>
                <a:latin typeface="+mn-lt"/>
                <a:ea typeface="+mn-ea"/>
                <a:cs typeface="+mn-cs"/>
              </a:rPr>
              <a:t>Luli</a:t>
            </a:r>
            <a:r>
              <a:rPr lang="en-US" sz="1200" kern="1200" dirty="0">
                <a:solidFill>
                  <a:schemeClr val="tx1"/>
                </a:solidFill>
                <a:effectLst/>
                <a:latin typeface="+mn-lt"/>
                <a:ea typeface="+mn-ea"/>
                <a:cs typeface="+mn-cs"/>
              </a:rPr>
              <a:t> with </a:t>
            </a:r>
            <a:r>
              <a:rPr lang="en-US" sz="1200" kern="1200" dirty="0" err="1">
                <a:solidFill>
                  <a:schemeClr val="tx1"/>
                </a:solidFill>
                <a:effectLst/>
                <a:latin typeface="+mn-lt"/>
                <a:ea typeface="+mn-ea"/>
                <a:cs typeface="+mn-cs"/>
              </a:rPr>
              <a:t>Ittobaal</a:t>
            </a:r>
            <a:r>
              <a:rPr lang="en-US" sz="1200" kern="1200" dirty="0">
                <a:solidFill>
                  <a:schemeClr val="tx1"/>
                </a:solidFill>
                <a:effectLst/>
                <a:latin typeface="+mn-lt"/>
                <a:ea typeface="+mn-ea"/>
                <a:cs typeface="+mn-cs"/>
              </a:rPr>
              <a:t>. Sidon regained some of her former glory during the Persian period. This included control of the coastal plain from </a:t>
            </a:r>
            <a:r>
              <a:rPr lang="en-US" sz="1200" kern="1200" dirty="0" err="1">
                <a:solidFill>
                  <a:schemeClr val="tx1"/>
                </a:solidFill>
                <a:effectLst/>
                <a:latin typeface="+mn-lt"/>
                <a:ea typeface="+mn-ea"/>
                <a:cs typeface="+mn-cs"/>
              </a:rPr>
              <a:t>Dor</a:t>
            </a:r>
            <a:r>
              <a:rPr lang="en-US" sz="1200" kern="1200" dirty="0">
                <a:solidFill>
                  <a:schemeClr val="tx1"/>
                </a:solidFill>
                <a:effectLst/>
                <a:latin typeface="+mn-lt"/>
                <a:ea typeface="+mn-ea"/>
                <a:cs typeface="+mn-cs"/>
              </a:rPr>
              <a:t> to Joppa, granted by Darius I (522–486 BC).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Sidon was considered the northern limit of the land of the Canaanites (Gen 10:19). Jacob predicted that the northern border of Zebulun would be at Sidon (Gen 49:13). Joshua and the Israelites defeated the Canaanites after the battle at </a:t>
            </a:r>
            <a:r>
              <a:rPr lang="en-US" sz="1200" kern="1200" dirty="0" err="1">
                <a:solidFill>
                  <a:schemeClr val="tx1"/>
                </a:solidFill>
                <a:effectLst/>
                <a:latin typeface="+mn-lt"/>
                <a:ea typeface="+mn-ea"/>
                <a:cs typeface="+mn-cs"/>
              </a:rPr>
              <a:t>Hazor</a:t>
            </a:r>
            <a:r>
              <a:rPr lang="en-US" sz="1200" kern="1200" dirty="0">
                <a:solidFill>
                  <a:schemeClr val="tx1"/>
                </a:solidFill>
                <a:effectLst/>
                <a:latin typeface="+mn-lt"/>
                <a:ea typeface="+mn-ea"/>
                <a:cs typeface="+mn-cs"/>
              </a:rPr>
              <a:t> as far as the area of Sidon (Josh 11:8), but Asher failed to drive out the inhabitants of Sidon in order to inhabit its territory (</a:t>
            </a:r>
            <a:r>
              <a:rPr lang="en-US" sz="1200" kern="1200" dirty="0" err="1">
                <a:solidFill>
                  <a:schemeClr val="tx1"/>
                </a:solidFill>
                <a:effectLst/>
                <a:latin typeface="+mn-lt"/>
                <a:ea typeface="+mn-ea"/>
                <a:cs typeface="+mn-cs"/>
              </a:rPr>
              <a:t>Judg</a:t>
            </a:r>
            <a:r>
              <a:rPr lang="en-US" sz="1200" kern="1200" dirty="0">
                <a:solidFill>
                  <a:schemeClr val="tx1"/>
                </a:solidFill>
                <a:effectLst/>
                <a:latin typeface="+mn-lt"/>
                <a:ea typeface="+mn-ea"/>
                <a:cs typeface="+mn-cs"/>
              </a:rPr>
              <a:t> 1:31). Consequently, the Israelites worshiped the gods of Sidon (</a:t>
            </a:r>
            <a:r>
              <a:rPr lang="en-US" sz="1200" kern="1200" dirty="0" err="1">
                <a:solidFill>
                  <a:schemeClr val="tx1"/>
                </a:solidFill>
                <a:effectLst/>
                <a:latin typeface="+mn-lt"/>
                <a:ea typeface="+mn-ea"/>
                <a:cs typeface="+mn-cs"/>
              </a:rPr>
              <a:t>Judg</a:t>
            </a:r>
            <a:r>
              <a:rPr lang="en-US" sz="1200" kern="1200" dirty="0">
                <a:solidFill>
                  <a:schemeClr val="tx1"/>
                </a:solidFill>
                <a:effectLst/>
                <a:latin typeface="+mn-lt"/>
                <a:ea typeface="+mn-ea"/>
                <a:cs typeface="+mn-cs"/>
              </a:rPr>
              <a:t> 10:6).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adr090508654</a:t>
            </a:r>
          </a:p>
        </p:txBody>
      </p:sp>
      <p:sp>
        <p:nvSpPr>
          <p:cNvPr id="4" name="Slide Number Placeholder 3"/>
          <p:cNvSpPr>
            <a:spLocks noGrp="1"/>
          </p:cNvSpPr>
          <p:nvPr>
            <p:ph type="sldNum" sz="quarter" idx="10"/>
          </p:nvPr>
        </p:nvSpPr>
        <p:spPr/>
        <p:txBody>
          <a:bodyPr/>
          <a:lstStyle/>
          <a:p>
            <a:fld id="{4E4946A3-FD68-4E77-9DEF-1E7536A4AD96}" type="slidenum">
              <a:rPr lang="en-US" smtClean="0"/>
              <a:t>97</a:t>
            </a:fld>
            <a:endParaRPr lang="en-US"/>
          </a:p>
        </p:txBody>
      </p:sp>
    </p:spTree>
    <p:extLst>
      <p:ext uri="{BB962C8B-B14F-4D97-AF65-F5344CB8AC3E}">
        <p14:creationId xmlns:p14="http://schemas.microsoft.com/office/powerpoint/2010/main" val="18060339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ea typeface="+mn-ea"/>
                <a:cs typeface="+mn-cs"/>
              </a:rPr>
              <a:t>The Castle of St. Louis is also known as the Land Castle, to differentiate it from the smaller Sea Castle. The Castle of St. Louis is built over the site of the ancient tell. This may have been the site of the Roman theater.</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adr090508703</a:t>
            </a:r>
          </a:p>
        </p:txBody>
      </p:sp>
      <p:sp>
        <p:nvSpPr>
          <p:cNvPr id="4" name="Slide Number Placeholder 3"/>
          <p:cNvSpPr>
            <a:spLocks noGrp="1"/>
          </p:cNvSpPr>
          <p:nvPr>
            <p:ph type="sldNum" sz="quarter" idx="10"/>
          </p:nvPr>
        </p:nvSpPr>
        <p:spPr/>
        <p:txBody>
          <a:bodyPr/>
          <a:lstStyle/>
          <a:p>
            <a:fld id="{4E4946A3-FD68-4E77-9DEF-1E7536A4AD96}" type="slidenum">
              <a:rPr lang="en-US" smtClean="0"/>
              <a:t>98</a:t>
            </a:fld>
            <a:endParaRPr lang="en-US"/>
          </a:p>
        </p:txBody>
      </p:sp>
    </p:spTree>
    <p:extLst>
      <p:ext uri="{BB962C8B-B14F-4D97-AF65-F5344CB8AC3E}">
        <p14:creationId xmlns:p14="http://schemas.microsoft.com/office/powerpoint/2010/main" val="13709737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4A71DFB-4943-4537-842F-CAE432A7283D}" type="slidenum">
              <a:rPr lang="en-US"/>
              <a:pPr/>
              <a:t>99</a:t>
            </a:fld>
            <a:endParaRPr lang="en-US"/>
          </a:p>
        </p:txBody>
      </p:sp>
      <p:sp>
        <p:nvSpPr>
          <p:cNvPr id="106498" name="Rectangle 2"/>
          <p:cNvSpPr>
            <a:spLocks noGrp="1" noRot="1" noChangeAspect="1" noChangeArrowheads="1" noTextEdit="1"/>
          </p:cNvSpPr>
          <p:nvPr>
            <p:ph type="sldImg"/>
          </p:nvPr>
        </p:nvSpPr>
        <p:spPr>
          <a:ln/>
        </p:spPr>
      </p:sp>
      <p:sp>
        <p:nvSpPr>
          <p:cNvPr id="106499" name="Rectangle 3"/>
          <p:cNvSpPr>
            <a:spLocks noGrp="1" noChangeArrowheads="1"/>
          </p:cNvSpPr>
          <p:nvPr>
            <p:ph type="body" idx="1"/>
          </p:nvPr>
        </p:nvSpPr>
        <p:spPr/>
        <p:txBody>
          <a:bodyPr/>
          <a:lstStyle/>
          <a:p>
            <a:r>
              <a:rPr lang="en-US" sz="1200" dirty="0"/>
              <a:t>adr090508670</a:t>
            </a:r>
            <a:endParaRPr lang="en-US" dirty="0"/>
          </a:p>
        </p:txBody>
      </p:sp>
    </p:spTree>
    <p:extLst>
      <p:ext uri="{BB962C8B-B14F-4D97-AF65-F5344CB8AC3E}">
        <p14:creationId xmlns:p14="http://schemas.microsoft.com/office/powerpoint/2010/main" val="1004451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C754077-4F67-407A-91D1-C0F87332270D}"/>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7">
            <a:extLst>
              <a:ext uri="{FF2B5EF4-FFF2-40B4-BE49-F238E27FC236}">
                <a16:creationId xmlns:a16="http://schemas.microsoft.com/office/drawing/2014/main" id="{946CDFF6-DC76-4CE0-8A46-71F5DB7AC7D6}"/>
              </a:ext>
            </a:extLst>
          </p:cNvPr>
          <p:cNvSpPr>
            <a:spLocks noGrp="1"/>
          </p:cNvSpPr>
          <p:nvPr>
            <p:ph type="title" hasCustomPrompt="1"/>
          </p:nvPr>
        </p:nvSpPr>
        <p:spPr>
          <a:xfrm>
            <a:off x="0" y="3227832"/>
            <a:ext cx="9144000" cy="585216"/>
          </a:xfrm>
          <a:noFill/>
        </p:spPr>
        <p:txBody>
          <a:bodyPr anchor="ctr" anchorCtr="0">
            <a:noAutofit/>
          </a:bodyPr>
          <a:lstStyle>
            <a:lvl1pPr marL="0" algn="ctr" defTabSz="914400" rtl="0" eaLnBrk="1" fontAlgn="base" latinLnBrk="0" hangingPunct="1">
              <a:spcBef>
                <a:spcPct val="0"/>
              </a:spcBef>
              <a:spcAft>
                <a:spcPct val="0"/>
              </a:spcAft>
              <a:defRPr lang="en-US" sz="2800" b="1" i="0" cap="all" spc="300" baseline="0" dirty="0">
                <a:solidFill>
                  <a:srgbClr val="FEFFFF"/>
                </a:solidFill>
                <a:latin typeface="+mj-lt"/>
                <a:cs typeface="Calibri" panose="020F0502020204030204" pitchFamily="34" charset="0"/>
              </a:defRPr>
            </a:lvl1pPr>
          </a:lstStyle>
          <a:p>
            <a:r>
              <a:rPr lang="en-US" dirty="0"/>
              <a:t>Chapter</a:t>
            </a:r>
          </a:p>
        </p:txBody>
      </p:sp>
    </p:spTree>
    <p:extLst>
      <p:ext uri="{BB962C8B-B14F-4D97-AF65-F5344CB8AC3E}">
        <p14:creationId xmlns:p14="http://schemas.microsoft.com/office/powerpoint/2010/main" val="278794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21C66B-4871-4E97-8C98-4AB1B90A13EB}"/>
              </a:ext>
            </a:extLst>
          </p:cNvPr>
          <p:cNvSpPr/>
          <p:nvPr userDrawn="1"/>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0" hasCustomPrompt="1"/>
          </p:nvPr>
        </p:nvSpPr>
        <p:spPr>
          <a:xfrm>
            <a:off x="0" y="6519672"/>
            <a:ext cx="8074152" cy="338328"/>
          </a:xfrm>
          <a:solidFill>
            <a:srgbClr val="010000"/>
          </a:solidFill>
        </p:spPr>
        <p:txBody>
          <a:bodyPr anchor="b" anchorCtr="0">
            <a:noAutofit/>
          </a:bodyPr>
          <a:lstStyle>
            <a:lvl1pPr marL="0" indent="0">
              <a:spcBef>
                <a:spcPts val="0"/>
              </a:spcBef>
              <a:buNone/>
              <a:defRPr sz="1600" i="0">
                <a:solidFill>
                  <a:srgbClr val="FEFFFF"/>
                </a:solidFill>
                <a:latin typeface="Calibri" panose="020F0502020204030204" pitchFamily="34" charset="0"/>
                <a:cs typeface="Calibri" panose="020F0502020204030204" pitchFamily="34" charset="0"/>
              </a:defRPr>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a:solidFill>
            <a:srgbClr val="010000"/>
          </a:solidFill>
        </p:spPr>
        <p:txBody>
          <a:bodyPr anchor="b" anchorCtr="0">
            <a:noAutofit/>
          </a:bodyPr>
          <a:lstStyle>
            <a:lvl1pPr marL="342900" indent="-342900" algn="r">
              <a:spcBef>
                <a:spcPts val="0"/>
              </a:spcBef>
              <a:buFont typeface="+mj-lt"/>
              <a:buNone/>
              <a:defRPr lang="en-US" sz="1600" kern="1200" dirty="0">
                <a:solidFill>
                  <a:srgbClr val="FEFFFF"/>
                </a:solidFill>
                <a:latin typeface="Calibri" panose="020F0502020204030204" pitchFamily="34" charset="0"/>
                <a:ea typeface="+mn-ea"/>
                <a:cs typeface="Calibri" panose="020F0502020204030204" pitchFamily="34" charset="0"/>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9332"/>
          </a:xfrm>
          <a:solidFill>
            <a:srgbClr val="000000"/>
          </a:solidFill>
        </p:spPr>
        <p:txBody>
          <a:bodyPr anchor="ctr" anchorCtr="0">
            <a:noAutofit/>
          </a:bodyPr>
          <a:lstStyle>
            <a:lvl1pPr marL="0" algn="l" defTabSz="914400" rtl="0" eaLnBrk="1" fontAlgn="base" latinLnBrk="0" hangingPunct="1">
              <a:spcBef>
                <a:spcPct val="0"/>
              </a:spcBef>
              <a:spcAft>
                <a:spcPct val="0"/>
              </a:spcAft>
              <a:defRPr lang="en-US" sz="1800" i="1" dirty="0">
                <a:solidFill>
                  <a:srgbClr val="FEFFFF"/>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282436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643A83-CC93-44D9-BC3E-EFDFB76602A7}" type="datetimeFigureOut">
              <a:rPr lang="en-US" smtClean="0"/>
              <a:t>9/16/2023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036866-7909-4FA5-8D06-7EA27414A1CE}" type="slidenum">
              <a:rPr lang="en-US" smtClean="0"/>
              <a:t>‹#›</a:t>
            </a:fld>
            <a:endParaRPr lang="en-US"/>
          </a:p>
        </p:txBody>
      </p:sp>
    </p:spTree>
    <p:extLst>
      <p:ext uri="{BB962C8B-B14F-4D97-AF65-F5344CB8AC3E}">
        <p14:creationId xmlns:p14="http://schemas.microsoft.com/office/powerpoint/2010/main" val="3518801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1" name="Text Placeholder 10"/>
          <p:cNvSpPr>
            <a:spLocks noGrp="1"/>
          </p:cNvSpPr>
          <p:nvPr>
            <p:ph type="body" sz="quarter" idx="10" hasCustomPrompt="1"/>
          </p:nvPr>
        </p:nvSpPr>
        <p:spPr>
          <a:xfrm>
            <a:off x="0" y="6519672"/>
            <a:ext cx="8074152" cy="338328"/>
          </a:xfrm>
        </p:spPr>
        <p:txBody>
          <a:bodyPr>
            <a:spAutoFit/>
          </a:bodyPr>
          <a:lstStyle>
            <a:lvl1pPr marL="0" indent="0">
              <a:spcBef>
                <a:spcPts val="0"/>
              </a:spcBef>
              <a:buNone/>
              <a:defRPr sz="1600"/>
            </a:lvl1pPr>
          </a:lstStyle>
          <a:p>
            <a:pPr lvl="0"/>
            <a:r>
              <a:rPr lang="en-US" dirty="0"/>
              <a:t>Description</a:t>
            </a:r>
          </a:p>
        </p:txBody>
      </p:sp>
      <p:sp>
        <p:nvSpPr>
          <p:cNvPr id="15" name="Text Placeholder 14"/>
          <p:cNvSpPr>
            <a:spLocks noGrp="1"/>
          </p:cNvSpPr>
          <p:nvPr>
            <p:ph type="body" sz="quarter" idx="12" hasCustomPrompt="1"/>
          </p:nvPr>
        </p:nvSpPr>
        <p:spPr>
          <a:xfrm>
            <a:off x="8074152" y="6519672"/>
            <a:ext cx="1069848" cy="338328"/>
          </a:xfrm>
        </p:spPr>
        <p:txBody>
          <a:bodyPr>
            <a:spAutoFit/>
          </a:bodyPr>
          <a:lstStyle>
            <a:lvl1pPr marL="342900" indent="-342900" algn="r">
              <a:spcBef>
                <a:spcPts val="0"/>
              </a:spcBef>
              <a:buFont typeface="+mj-lt"/>
              <a:buNone/>
              <a:defRPr lang="en-US" sz="1600" kern="1200" dirty="0">
                <a:solidFill>
                  <a:schemeClr val="tx1"/>
                </a:solidFill>
                <a:latin typeface="+mn-lt"/>
                <a:ea typeface="+mn-ea"/>
                <a:cs typeface="+mn-cs"/>
              </a:defRPr>
            </a:lvl1pPr>
          </a:lstStyle>
          <a:p>
            <a:pPr marL="0" lvl="0" indent="0" algn="r" defTabSz="914400" rtl="0" eaLnBrk="1" latinLnBrk="0" hangingPunct="1">
              <a:spcBef>
                <a:spcPct val="20000"/>
              </a:spcBef>
            </a:pPr>
            <a:r>
              <a:rPr lang="en-US" dirty="0"/>
              <a:t>1:1</a:t>
            </a:r>
          </a:p>
        </p:txBody>
      </p:sp>
      <p:sp>
        <p:nvSpPr>
          <p:cNvPr id="18" name="Title 17"/>
          <p:cNvSpPr>
            <a:spLocks noGrp="1"/>
          </p:cNvSpPr>
          <p:nvPr>
            <p:ph type="title"/>
          </p:nvPr>
        </p:nvSpPr>
        <p:spPr>
          <a:xfrm>
            <a:off x="0" y="0"/>
            <a:ext cx="9144000" cy="365760"/>
          </a:xfrm>
        </p:spPr>
        <p:txBody>
          <a:bodyPr anchor="t" anchorCtr="0">
            <a:spAutoFit/>
          </a:bodyPr>
          <a:lstStyle>
            <a:lvl1pPr marL="0" algn="l" defTabSz="914400" rtl="0" eaLnBrk="1" fontAlgn="base" latinLnBrk="0" hangingPunct="1">
              <a:spcBef>
                <a:spcPct val="0"/>
              </a:spcBef>
              <a:spcAft>
                <a:spcPct val="0"/>
              </a:spcAft>
              <a:defRPr lang="en-US" sz="1800" i="1" kern="1200" dirty="0">
                <a:solidFill>
                  <a:schemeClr val="tx1"/>
                </a:solidFill>
                <a:effectLst>
                  <a:glow rad="76200">
                    <a:schemeClr val="bg1">
                      <a:alpha val="60000"/>
                    </a:schemeClr>
                  </a:glow>
                </a:effectLst>
                <a:latin typeface="Calibri" pitchFamily="34" charset="0"/>
                <a:ea typeface="+mn-ea"/>
                <a:cs typeface="Calibri"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368235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643A83-CC93-44D9-BC3E-EFDFB76602A7}" type="datetimeFigureOut">
              <a:rPr lang="en-US" smtClean="0"/>
              <a:t>9/16/2023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6866-7909-4FA5-8D06-7EA27414A1CE}" type="slidenum">
              <a:rPr lang="en-US" smtClean="0"/>
              <a:t>‹#›</a:t>
            </a:fld>
            <a:endParaRPr lang="en-US"/>
          </a:p>
        </p:txBody>
      </p:sp>
    </p:spTree>
    <p:extLst>
      <p:ext uri="{BB962C8B-B14F-4D97-AF65-F5344CB8AC3E}">
        <p14:creationId xmlns:p14="http://schemas.microsoft.com/office/powerpoint/2010/main" val="3670653478"/>
      </p:ext>
    </p:extLst>
  </p:cSld>
  <p:clrMap bg1="dk1" tx1="lt1" bg2="dk2" tx2="lt2" accent1="accent1" accent2="accent2" accent3="accent3" accent4="accent4" accent5="accent5" accent6="accent6" hlink="hlink" folHlink="folHlink"/>
  <p:sldLayoutIdLst>
    <p:sldLayoutId id="2147483703" r:id="rId1"/>
    <p:sldLayoutId id="2147483702" r:id="rId2"/>
    <p:sldLayoutId id="2147483704" r:id="rId3"/>
    <p:sldLayoutId id="2147483705"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01.jpeg"/></Relationships>
</file>

<file path=ppt/slides/_rels/slide10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136.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14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6.xml"/><Relationship Id="rId1" Type="http://schemas.openxmlformats.org/officeDocument/2006/relationships/slideLayout" Target="../slideLayouts/slideLayout2.xml"/><Relationship Id="rId4" Type="http://schemas.openxmlformats.org/officeDocument/2006/relationships/image" Target="../media/image144.jpg"/></Relationships>
</file>

<file path=ppt/slides/_rels/slide147.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6.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7.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65.jp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167.jpg"/></Relationships>
</file>

<file path=ppt/slides/_rels/slide172.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73.jp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80.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wdp"/></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microsoft.com/office/2007/relationships/hdphoto" Target="../media/hdphoto2.wdp"/></Relationships>
</file>

<file path=ppt/slides/_rels/slide9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95.jpeg"/></Relationships>
</file>

<file path=ppt/slides/_rels/slide9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8F4D4-DC37-F2FE-4710-4AC7D2F3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Ezra 3</a:t>
            </a:r>
            <a:endParaRPr lang="en-US" dirty="0"/>
          </a:p>
        </p:txBody>
      </p:sp>
      <p:pic>
        <p:nvPicPr>
          <p:cNvPr id="4" name="Picture 3">
            <a:extLst>
              <a:ext uri="{FF2B5EF4-FFF2-40B4-BE49-F238E27FC236}">
                <a16:creationId xmlns:a16="http://schemas.microsoft.com/office/drawing/2014/main" id="{FDEDB45E-8CAB-4DAC-DB12-1D78387C4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Tree>
    <p:extLst>
      <p:ext uri="{BB962C8B-B14F-4D97-AF65-F5344CB8AC3E}">
        <p14:creationId xmlns:p14="http://schemas.microsoft.com/office/powerpoint/2010/main" val="3403087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C6DB50-3409-AE2E-EF8A-C37D9AB37B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Jerusalem (aerial view from the east)</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spTree>
    <p:extLst>
      <p:ext uri="{BB962C8B-B14F-4D97-AF65-F5344CB8AC3E}">
        <p14:creationId xmlns:p14="http://schemas.microsoft.com/office/powerpoint/2010/main" val="4315650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04800"/>
            <a:ext cx="9144000" cy="6236208"/>
          </a:xfrm>
          <a:prstGeom prst="rect">
            <a:avLst/>
          </a:prstGeom>
        </p:spPr>
      </p:pic>
      <p:sp>
        <p:nvSpPr>
          <p:cNvPr id="2" name="Text Placeholder 1"/>
          <p:cNvSpPr>
            <a:spLocks noGrp="1"/>
          </p:cNvSpPr>
          <p:nvPr>
            <p:ph type="body" sz="quarter" idx="10"/>
          </p:nvPr>
        </p:nvSpPr>
        <p:spPr/>
        <p:txBody>
          <a:bodyPr/>
          <a:lstStyle/>
          <a:p>
            <a:r>
              <a:rPr lang="en-US" dirty="0"/>
              <a:t>View of Lebanon mountains and coast from Mount Hermon</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9492440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304800"/>
            <a:ext cx="9144000" cy="6236208"/>
          </a:xfrm>
          <a:prstGeom prst="rect">
            <a:avLst/>
          </a:prstGeom>
        </p:spPr>
      </p:pic>
      <p:sp>
        <p:nvSpPr>
          <p:cNvPr id="2" name="Text Placeholder 1"/>
          <p:cNvSpPr>
            <a:spLocks noGrp="1"/>
          </p:cNvSpPr>
          <p:nvPr>
            <p:ph type="body" sz="quarter" idx="10"/>
          </p:nvPr>
        </p:nvSpPr>
        <p:spPr/>
        <p:txBody>
          <a:bodyPr/>
          <a:lstStyle/>
          <a:p>
            <a:r>
              <a:rPr lang="en-US" dirty="0"/>
              <a:t>View of Lebanon mountains and coast from Mount Hermon</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
        <p:nvSpPr>
          <p:cNvPr id="9" name="Line 9"/>
          <p:cNvSpPr>
            <a:spLocks noChangeShapeType="1"/>
          </p:cNvSpPr>
          <p:nvPr/>
        </p:nvSpPr>
        <p:spPr bwMode="auto">
          <a:xfrm>
            <a:off x="5562600" y="1752600"/>
            <a:ext cx="152400" cy="7620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Text Box 16"/>
          <p:cNvSpPr txBox="1">
            <a:spLocks noChangeArrowheads="1"/>
          </p:cNvSpPr>
          <p:nvPr/>
        </p:nvSpPr>
        <p:spPr bwMode="auto">
          <a:xfrm>
            <a:off x="5300826" y="1219200"/>
            <a:ext cx="64277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Tyre</a:t>
            </a:r>
          </a:p>
        </p:txBody>
      </p:sp>
      <p:sp>
        <p:nvSpPr>
          <p:cNvPr id="12" name="Line 9"/>
          <p:cNvSpPr>
            <a:spLocks noChangeShapeType="1"/>
          </p:cNvSpPr>
          <p:nvPr/>
        </p:nvSpPr>
        <p:spPr bwMode="auto">
          <a:xfrm>
            <a:off x="1023774" y="1600200"/>
            <a:ext cx="152400" cy="762000"/>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3" name="Text Box 16"/>
          <p:cNvSpPr txBox="1">
            <a:spLocks noChangeArrowheads="1"/>
          </p:cNvSpPr>
          <p:nvPr/>
        </p:nvSpPr>
        <p:spPr bwMode="auto">
          <a:xfrm>
            <a:off x="280226" y="1123890"/>
            <a:ext cx="160632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Rosh</a:t>
            </a:r>
            <a:r>
              <a:rPr kumimoji="0" lang="en-US" sz="2000" b="0" i="0" u="none" strike="noStrike" kern="0" cap="none" spc="0" normalizeH="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a:t>
            </a:r>
            <a:r>
              <a:rPr kumimoji="0" lang="en-US" sz="2000" b="0" i="0" u="none" strike="noStrike" kern="0" cap="none" spc="0" normalizeH="0" noProof="0" dirty="0" err="1">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HaNiqra</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11" name="Text Box 16"/>
          <p:cNvSpPr txBox="1">
            <a:spLocks noChangeArrowheads="1"/>
          </p:cNvSpPr>
          <p:nvPr/>
        </p:nvSpPr>
        <p:spPr bwMode="auto">
          <a:xfrm>
            <a:off x="2997105" y="2971800"/>
            <a:ext cx="226857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Lebanon Mountains</a:t>
            </a:r>
          </a:p>
        </p:txBody>
      </p:sp>
      <p:sp>
        <p:nvSpPr>
          <p:cNvPr id="14" name="Text Box 16"/>
          <p:cNvSpPr txBox="1">
            <a:spLocks noChangeArrowheads="1"/>
          </p:cNvSpPr>
          <p:nvPr/>
        </p:nvSpPr>
        <p:spPr bwMode="auto">
          <a:xfrm>
            <a:off x="2378808" y="4419600"/>
            <a:ext cx="277672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Anti-Lebanon</a:t>
            </a:r>
            <a:r>
              <a:rPr kumimoji="0" lang="en-US" sz="2000" b="0" i="0" u="none" strike="noStrike" kern="0" cap="none" spc="0" normalizeH="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Mountains</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
        <p:nvSpPr>
          <p:cNvPr id="15" name="Text Box 16"/>
          <p:cNvSpPr txBox="1">
            <a:spLocks noChangeArrowheads="1"/>
          </p:cNvSpPr>
          <p:nvPr/>
        </p:nvSpPr>
        <p:spPr bwMode="auto">
          <a:xfrm>
            <a:off x="3320857" y="3505200"/>
            <a:ext cx="1397187"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Beqa</a:t>
            </a:r>
            <a:r>
              <a:rPr kumimoji="0" lang="en-US" sz="2000" b="0" i="0" u="none" strike="noStrike" kern="0" cap="none" spc="0" normalizeH="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 Valley</a:t>
            </a:r>
            <a:endPar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endParaRPr>
          </a:p>
        </p:txBody>
      </p:sp>
    </p:spTree>
    <p:extLst>
      <p:ext uri="{BB962C8B-B14F-4D97-AF65-F5344CB8AC3E}">
        <p14:creationId xmlns:p14="http://schemas.microsoft.com/office/powerpoint/2010/main" val="103477078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Kris\Downloads\tyr-193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
            <a:ext cx="9144000" cy="647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nb-NO" dirty="0"/>
              <a:t>Tyre (aerial view from the south), circa 1934</a:t>
            </a:r>
            <a:endParaRPr lang="en-US" dirty="0"/>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a:t>
            </a:r>
            <a:r>
              <a:rPr lang="en-US" dirty="0" err="1"/>
              <a:t>Tyre</a:t>
            </a:r>
            <a:endParaRPr lang="en-US" dirty="0"/>
          </a:p>
        </p:txBody>
      </p:sp>
    </p:spTree>
    <p:extLst>
      <p:ext uri="{BB962C8B-B14F-4D97-AF65-F5344CB8AC3E}">
        <p14:creationId xmlns:p14="http://schemas.microsoft.com/office/powerpoint/2010/main" val="8366100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0Projects\Dalman aerial photos\sr\059 Tyre.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2958" t="6297" r="4518" b="3278"/>
          <a:stretch/>
        </p:blipFill>
        <p:spPr bwMode="auto">
          <a:xfrm>
            <a:off x="1" y="369332"/>
            <a:ext cx="9144000" cy="6150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nb-NO" dirty="0"/>
              <a:t>Tyre (aerial view from the east), 1925</a:t>
            </a:r>
            <a:endParaRPr lang="en-US" dirty="0"/>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9047250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View along southern side of isthmus at </a:t>
            </a:r>
            <a:r>
              <a:rPr lang="en-US" dirty="0" err="1"/>
              <a:t>Tyre</a:t>
            </a:r>
            <a:endParaRPr lang="en-US" dirty="0"/>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Tree>
    <p:extLst>
      <p:ext uri="{BB962C8B-B14F-4D97-AF65-F5344CB8AC3E}">
        <p14:creationId xmlns:p14="http://schemas.microsoft.com/office/powerpoint/2010/main" val="31021362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nb-NO" dirty="0"/>
              <a:t>Roman baths and palestra at the al-Mina site at Tyre (from the northeast)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31"/>
          <a:stretch/>
        </p:blipFill>
        <p:spPr>
          <a:xfrm>
            <a:off x="0" y="369332"/>
            <a:ext cx="9144000" cy="6150340"/>
          </a:xfrm>
          <a:prstGeom prst="rect">
            <a:avLst/>
          </a:prstGeom>
        </p:spPr>
      </p:pic>
    </p:spTree>
    <p:extLst>
      <p:ext uri="{BB962C8B-B14F-4D97-AF65-F5344CB8AC3E}">
        <p14:creationId xmlns:p14="http://schemas.microsoft.com/office/powerpoint/2010/main" val="190300562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ebanon Mountains from Beqa between Baalbek and Rayak, adr0905122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
        <p:nvSpPr>
          <p:cNvPr id="2" name="Text Placeholder 1"/>
          <p:cNvSpPr>
            <a:spLocks noGrp="1"/>
          </p:cNvSpPr>
          <p:nvPr>
            <p:ph type="body" sz="quarter" idx="10"/>
          </p:nvPr>
        </p:nvSpPr>
        <p:spPr/>
        <p:txBody>
          <a:bodyPr/>
          <a:lstStyle/>
          <a:p>
            <a:r>
              <a:rPr lang="en-US" dirty="0"/>
              <a:t>Lebanon Mountains from Beqa between Baalbek and </a:t>
            </a:r>
            <a:r>
              <a:rPr lang="en-US" dirty="0" err="1"/>
              <a:t>Rayak</a:t>
            </a:r>
            <a:endParaRPr lang="en-US" dirty="0"/>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7262774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p:cNvGrpSpPr/>
          <p:nvPr/>
        </p:nvGrpSpPr>
        <p:grpSpPr>
          <a:xfrm>
            <a:off x="0" y="299220"/>
            <a:ext cx="9144000" cy="6253980"/>
            <a:chOff x="0" y="299220"/>
            <a:chExt cx="9144000" cy="625398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00"/>
              <a:ext cx="9144000" cy="6248400"/>
            </a:xfrm>
            <a:prstGeom prst="rect">
              <a:avLst/>
            </a:prstGeom>
          </p:spPr>
        </p:pic>
        <p:sp>
          <p:nvSpPr>
            <p:cNvPr id="5" name="Oval 4"/>
            <p:cNvSpPr/>
            <p:nvPr/>
          </p:nvSpPr>
          <p:spPr>
            <a:xfrm>
              <a:off x="3789680" y="1783239"/>
              <a:ext cx="91440" cy="91440"/>
            </a:xfrm>
            <a:prstGeom prst="ellipse">
              <a:avLst/>
            </a:prstGeom>
            <a:solidFill>
              <a:srgbClr val="FEFFFF"/>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294505" y="949801"/>
              <a:ext cx="91440" cy="91440"/>
            </a:xfrm>
            <a:prstGeom prst="ellipse">
              <a:avLst/>
            </a:prstGeom>
            <a:solidFill>
              <a:srgbClr val="FEFFFF"/>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233738" y="1597680"/>
              <a:ext cx="690563" cy="276999"/>
            </a:xfrm>
            <a:prstGeom prst="rect">
              <a:avLst/>
            </a:prstGeom>
            <a:noFill/>
          </p:spPr>
          <p:txBody>
            <a:bodyPr wrap="square" lIns="0" tIns="0" rIns="0" bIns="0" rtlCol="0">
              <a:spAutoFit/>
            </a:bodyPr>
            <a:lstStyle/>
            <a:p>
              <a:pPr algn="ctr"/>
              <a:r>
                <a:rPr lang="en-US" dirty="0"/>
                <a:t>Tyre</a:t>
              </a:r>
            </a:p>
          </p:txBody>
        </p:sp>
        <p:sp>
          <p:nvSpPr>
            <p:cNvPr id="10" name="TextBox 9"/>
            <p:cNvSpPr txBox="1"/>
            <p:nvPr/>
          </p:nvSpPr>
          <p:spPr>
            <a:xfrm>
              <a:off x="3681093" y="761721"/>
              <a:ext cx="690563" cy="276999"/>
            </a:xfrm>
            <a:prstGeom prst="rect">
              <a:avLst/>
            </a:prstGeom>
            <a:noFill/>
          </p:spPr>
          <p:txBody>
            <a:bodyPr wrap="square" lIns="0" tIns="0" rIns="0" bIns="0" rtlCol="0">
              <a:spAutoFit/>
            </a:bodyPr>
            <a:lstStyle/>
            <a:p>
              <a:pPr algn="ctr"/>
              <a:r>
                <a:rPr lang="en-US" dirty="0"/>
                <a:t>Sidon</a:t>
              </a:r>
            </a:p>
          </p:txBody>
        </p:sp>
        <p:sp>
          <p:nvSpPr>
            <p:cNvPr id="11" name="Oval 10"/>
            <p:cNvSpPr/>
            <p:nvPr/>
          </p:nvSpPr>
          <p:spPr>
            <a:xfrm>
              <a:off x="2712497" y="5416025"/>
              <a:ext cx="91440" cy="91440"/>
            </a:xfrm>
            <a:prstGeom prst="ellipse">
              <a:avLst/>
            </a:prstGeom>
            <a:solidFill>
              <a:srgbClr val="FEFFFF"/>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2067655" y="5205066"/>
              <a:ext cx="690563" cy="276999"/>
            </a:xfrm>
            <a:prstGeom prst="rect">
              <a:avLst/>
            </a:prstGeom>
            <a:noFill/>
          </p:spPr>
          <p:txBody>
            <a:bodyPr wrap="square" lIns="0" tIns="0" rIns="0" bIns="0" rtlCol="0">
              <a:spAutoFit/>
            </a:bodyPr>
            <a:lstStyle/>
            <a:p>
              <a:pPr algn="ctr"/>
              <a:r>
                <a:rPr lang="en-US" dirty="0"/>
                <a:t>Joppa</a:t>
              </a:r>
            </a:p>
          </p:txBody>
        </p:sp>
        <p:sp>
          <p:nvSpPr>
            <p:cNvPr id="13" name="Oval 12"/>
            <p:cNvSpPr/>
            <p:nvPr/>
          </p:nvSpPr>
          <p:spPr>
            <a:xfrm>
              <a:off x="3827558" y="6324075"/>
              <a:ext cx="91440" cy="91440"/>
            </a:xfrm>
            <a:prstGeom prst="ellipse">
              <a:avLst/>
            </a:prstGeom>
            <a:solidFill>
              <a:srgbClr val="FEFFFF"/>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888153" y="6047076"/>
              <a:ext cx="995584" cy="276999"/>
            </a:xfrm>
            <a:prstGeom prst="rect">
              <a:avLst/>
            </a:prstGeom>
            <a:noFill/>
          </p:spPr>
          <p:txBody>
            <a:bodyPr wrap="square" lIns="0" tIns="0" rIns="0" bIns="0" rtlCol="0">
              <a:spAutoFit/>
            </a:bodyPr>
            <a:lstStyle/>
            <a:p>
              <a:pPr algn="ctr"/>
              <a:r>
                <a:rPr lang="en-US" dirty="0"/>
                <a:t>Jerusalem</a:t>
              </a:r>
            </a:p>
          </p:txBody>
        </p:sp>
        <p:sp>
          <p:nvSpPr>
            <p:cNvPr id="15" name="Oval 14"/>
            <p:cNvSpPr/>
            <p:nvPr/>
          </p:nvSpPr>
          <p:spPr>
            <a:xfrm>
              <a:off x="6610894" y="1088300"/>
              <a:ext cx="91440" cy="91440"/>
            </a:xfrm>
            <a:prstGeom prst="ellipse">
              <a:avLst/>
            </a:prstGeom>
            <a:solidFill>
              <a:srgbClr val="FEFFFF"/>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6610257" y="853567"/>
              <a:ext cx="1159422" cy="276999"/>
            </a:xfrm>
            <a:prstGeom prst="rect">
              <a:avLst/>
            </a:prstGeom>
            <a:noFill/>
          </p:spPr>
          <p:txBody>
            <a:bodyPr wrap="square" lIns="0" tIns="0" rIns="0" bIns="0" rtlCol="0">
              <a:spAutoFit/>
            </a:bodyPr>
            <a:lstStyle/>
            <a:p>
              <a:pPr algn="ctr"/>
              <a:r>
                <a:rPr lang="en-US" dirty="0"/>
                <a:t>Damascus</a:t>
              </a:r>
            </a:p>
          </p:txBody>
        </p:sp>
        <p:sp>
          <p:nvSpPr>
            <p:cNvPr id="17" name="TextBox 16"/>
            <p:cNvSpPr txBox="1"/>
            <p:nvPr/>
          </p:nvSpPr>
          <p:spPr>
            <a:xfrm rot="17844145">
              <a:off x="4353263" y="672802"/>
              <a:ext cx="1301162" cy="553998"/>
            </a:xfrm>
            <a:prstGeom prst="rect">
              <a:avLst/>
            </a:prstGeom>
            <a:noFill/>
          </p:spPr>
          <p:txBody>
            <a:bodyPr wrap="square" lIns="0" tIns="0" rIns="0" bIns="0" rtlCol="0">
              <a:spAutoFit/>
            </a:bodyPr>
            <a:lstStyle/>
            <a:p>
              <a:pPr algn="ctr"/>
              <a:r>
                <a:rPr lang="en-US" dirty="0"/>
                <a:t>Lebanon Mountains</a:t>
              </a:r>
            </a:p>
          </p:txBody>
        </p:sp>
        <p:sp>
          <p:nvSpPr>
            <p:cNvPr id="18" name="Freeform 17"/>
            <p:cNvSpPr/>
            <p:nvPr/>
          </p:nvSpPr>
          <p:spPr>
            <a:xfrm>
              <a:off x="2647999" y="1908175"/>
              <a:ext cx="1110408" cy="3413125"/>
            </a:xfrm>
            <a:custGeom>
              <a:avLst/>
              <a:gdLst>
                <a:gd name="connsiteX0" fmla="*/ 1041400 w 1041400"/>
                <a:gd name="connsiteY0" fmla="*/ 0 h 3441700"/>
                <a:gd name="connsiteX1" fmla="*/ 0 w 1041400"/>
                <a:gd name="connsiteY1" fmla="*/ 3441700 h 3441700"/>
                <a:gd name="connsiteX0" fmla="*/ 1041400 w 1041400"/>
                <a:gd name="connsiteY0" fmla="*/ 0 h 3441700"/>
                <a:gd name="connsiteX1" fmla="*/ 25400 w 1041400"/>
                <a:gd name="connsiteY1" fmla="*/ 1638300 h 3441700"/>
                <a:gd name="connsiteX2" fmla="*/ 0 w 1041400"/>
                <a:gd name="connsiteY2" fmla="*/ 3441700 h 3441700"/>
                <a:gd name="connsiteX0" fmla="*/ 1041400 w 1041400"/>
                <a:gd name="connsiteY0" fmla="*/ 0 h 3441700"/>
                <a:gd name="connsiteX1" fmla="*/ 25400 w 1041400"/>
                <a:gd name="connsiteY1" fmla="*/ 1638300 h 3441700"/>
                <a:gd name="connsiteX2" fmla="*/ 0 w 1041400"/>
                <a:gd name="connsiteY2" fmla="*/ 3441700 h 3441700"/>
                <a:gd name="connsiteX0" fmla="*/ 1041400 w 1041400"/>
                <a:gd name="connsiteY0" fmla="*/ 0 h 3441700"/>
                <a:gd name="connsiteX1" fmla="*/ 25400 w 1041400"/>
                <a:gd name="connsiteY1" fmla="*/ 1638300 h 3441700"/>
                <a:gd name="connsiteX2" fmla="*/ 0 w 1041400"/>
                <a:gd name="connsiteY2" fmla="*/ 3441700 h 3441700"/>
                <a:gd name="connsiteX0" fmla="*/ 1099974 w 1099974"/>
                <a:gd name="connsiteY0" fmla="*/ 0 h 3441700"/>
                <a:gd name="connsiteX1" fmla="*/ 83974 w 1099974"/>
                <a:gd name="connsiteY1" fmla="*/ 1638300 h 3441700"/>
                <a:gd name="connsiteX2" fmla="*/ 58574 w 1099974"/>
                <a:gd name="connsiteY2" fmla="*/ 3441700 h 3441700"/>
                <a:gd name="connsiteX0" fmla="*/ 1159297 w 1159297"/>
                <a:gd name="connsiteY0" fmla="*/ 0 h 3441700"/>
                <a:gd name="connsiteX1" fmla="*/ 143297 w 1159297"/>
                <a:gd name="connsiteY1" fmla="*/ 1638300 h 3441700"/>
                <a:gd name="connsiteX2" fmla="*/ 117897 w 1159297"/>
                <a:gd name="connsiteY2" fmla="*/ 3441700 h 3441700"/>
                <a:gd name="connsiteX0" fmla="*/ 1139782 w 1139782"/>
                <a:gd name="connsiteY0" fmla="*/ 0 h 3441700"/>
                <a:gd name="connsiteX1" fmla="*/ 123782 w 1139782"/>
                <a:gd name="connsiteY1" fmla="*/ 1638300 h 3441700"/>
                <a:gd name="connsiteX2" fmla="*/ 98382 w 1139782"/>
                <a:gd name="connsiteY2" fmla="*/ 3441700 h 3441700"/>
                <a:gd name="connsiteX0" fmla="*/ 1139782 w 1139782"/>
                <a:gd name="connsiteY0" fmla="*/ 0 h 3441700"/>
                <a:gd name="connsiteX1" fmla="*/ 123782 w 1139782"/>
                <a:gd name="connsiteY1" fmla="*/ 1638300 h 3441700"/>
                <a:gd name="connsiteX2" fmla="*/ 98382 w 1139782"/>
                <a:gd name="connsiteY2" fmla="*/ 3441700 h 3441700"/>
                <a:gd name="connsiteX0" fmla="*/ 1110408 w 1110408"/>
                <a:gd name="connsiteY0" fmla="*/ 0 h 3413125"/>
                <a:gd name="connsiteX1" fmla="*/ 120601 w 1110408"/>
                <a:gd name="connsiteY1" fmla="*/ 1609725 h 3413125"/>
                <a:gd name="connsiteX2" fmla="*/ 95201 w 1110408"/>
                <a:gd name="connsiteY2" fmla="*/ 3413125 h 3413125"/>
              </a:gdLst>
              <a:ahLst/>
              <a:cxnLst>
                <a:cxn ang="0">
                  <a:pos x="connsiteX0" y="connsiteY0"/>
                </a:cxn>
                <a:cxn ang="0">
                  <a:pos x="connsiteX1" y="connsiteY1"/>
                </a:cxn>
                <a:cxn ang="0">
                  <a:pos x="connsiteX2" y="connsiteY2"/>
                </a:cxn>
              </a:cxnLst>
              <a:rect l="l" t="t" r="r" b="b"/>
              <a:pathLst>
                <a:path w="1110408" h="3413125">
                  <a:moveTo>
                    <a:pt x="1110408" y="0"/>
                  </a:moveTo>
                  <a:cubicBezTo>
                    <a:pt x="898741" y="169333"/>
                    <a:pt x="289802" y="1040871"/>
                    <a:pt x="120601" y="1609725"/>
                  </a:cubicBezTo>
                  <a:cubicBezTo>
                    <a:pt x="-48600" y="2178579"/>
                    <a:pt x="-23332" y="3002492"/>
                    <a:pt x="95201" y="3413125"/>
                  </a:cubicBezTo>
                </a:path>
              </a:pathLst>
            </a:custGeom>
            <a:noFill/>
            <a:ln cap="rnd">
              <a:solidFill>
                <a:schemeClr val="bg2">
                  <a:lumMod val="60000"/>
                  <a:lumOff val="40000"/>
                </a:schemeClr>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3842542" y="1039812"/>
              <a:ext cx="415926" cy="721519"/>
            </a:xfrm>
            <a:custGeom>
              <a:avLst/>
              <a:gdLst>
                <a:gd name="connsiteX0" fmla="*/ 406400 w 406400"/>
                <a:gd name="connsiteY0" fmla="*/ 0 h 723900"/>
                <a:gd name="connsiteX1" fmla="*/ 0 w 406400"/>
                <a:gd name="connsiteY1" fmla="*/ 723900 h 723900"/>
                <a:gd name="connsiteX0" fmla="*/ 406400 w 406400"/>
                <a:gd name="connsiteY0" fmla="*/ 0 h 723900"/>
                <a:gd name="connsiteX1" fmla="*/ 0 w 406400"/>
                <a:gd name="connsiteY1" fmla="*/ 723900 h 723900"/>
                <a:gd name="connsiteX0" fmla="*/ 406400 w 406400"/>
                <a:gd name="connsiteY0" fmla="*/ 0 h 723900"/>
                <a:gd name="connsiteX1" fmla="*/ 0 w 406400"/>
                <a:gd name="connsiteY1" fmla="*/ 723900 h 723900"/>
                <a:gd name="connsiteX0" fmla="*/ 437357 w 437357"/>
                <a:gd name="connsiteY0" fmla="*/ 0 h 745331"/>
                <a:gd name="connsiteX1" fmla="*/ 0 w 437357"/>
                <a:gd name="connsiteY1" fmla="*/ 745331 h 745331"/>
                <a:gd name="connsiteX0" fmla="*/ 415926 w 415926"/>
                <a:gd name="connsiteY0" fmla="*/ 0 h 721519"/>
                <a:gd name="connsiteX1" fmla="*/ 0 w 415926"/>
                <a:gd name="connsiteY1" fmla="*/ 721519 h 721519"/>
              </a:gdLst>
              <a:ahLst/>
              <a:cxnLst>
                <a:cxn ang="0">
                  <a:pos x="connsiteX0" y="connsiteY0"/>
                </a:cxn>
                <a:cxn ang="0">
                  <a:pos x="connsiteX1" y="connsiteY1"/>
                </a:cxn>
              </a:cxnLst>
              <a:rect l="l" t="t" r="r" b="b"/>
              <a:pathLst>
                <a:path w="415926" h="721519">
                  <a:moveTo>
                    <a:pt x="415926" y="0"/>
                  </a:moveTo>
                  <a:cubicBezTo>
                    <a:pt x="120915" y="155575"/>
                    <a:pt x="28311" y="527844"/>
                    <a:pt x="0" y="721519"/>
                  </a:cubicBezTo>
                </a:path>
              </a:pathLst>
            </a:custGeom>
            <a:noFill/>
            <a:ln cap="rnd">
              <a:solidFill>
                <a:schemeClr val="bg2">
                  <a:lumMod val="60000"/>
                  <a:lumOff val="40000"/>
                </a:schemeClr>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843213" y="5491163"/>
              <a:ext cx="957262" cy="857250"/>
            </a:xfrm>
            <a:custGeom>
              <a:avLst/>
              <a:gdLst>
                <a:gd name="connsiteX0" fmla="*/ 0 w 995362"/>
                <a:gd name="connsiteY0" fmla="*/ 0 h 823913"/>
                <a:gd name="connsiteX1" fmla="*/ 995362 w 995362"/>
                <a:gd name="connsiteY1" fmla="*/ 823913 h 823913"/>
                <a:gd name="connsiteX0" fmla="*/ 0 w 995362"/>
                <a:gd name="connsiteY0" fmla="*/ 0 h 823913"/>
                <a:gd name="connsiteX1" fmla="*/ 190500 w 995362"/>
                <a:gd name="connsiteY1" fmla="*/ 295275 h 823913"/>
                <a:gd name="connsiteX2" fmla="*/ 995362 w 995362"/>
                <a:gd name="connsiteY2" fmla="*/ 823913 h 823913"/>
                <a:gd name="connsiteX0" fmla="*/ 0 w 995362"/>
                <a:gd name="connsiteY0" fmla="*/ 0 h 823913"/>
                <a:gd name="connsiteX1" fmla="*/ 190500 w 995362"/>
                <a:gd name="connsiteY1" fmla="*/ 295275 h 823913"/>
                <a:gd name="connsiteX2" fmla="*/ 461962 w 995362"/>
                <a:gd name="connsiteY2" fmla="*/ 719138 h 823913"/>
                <a:gd name="connsiteX3" fmla="*/ 995362 w 995362"/>
                <a:gd name="connsiteY3" fmla="*/ 823913 h 823913"/>
                <a:gd name="connsiteX0" fmla="*/ 0 w 995362"/>
                <a:gd name="connsiteY0" fmla="*/ 0 h 823913"/>
                <a:gd name="connsiteX1" fmla="*/ 190500 w 995362"/>
                <a:gd name="connsiteY1" fmla="*/ 295275 h 823913"/>
                <a:gd name="connsiteX2" fmla="*/ 461962 w 995362"/>
                <a:gd name="connsiteY2" fmla="*/ 719138 h 823913"/>
                <a:gd name="connsiteX3" fmla="*/ 738187 w 995362"/>
                <a:gd name="connsiteY3" fmla="*/ 814388 h 823913"/>
                <a:gd name="connsiteX4" fmla="*/ 995362 w 995362"/>
                <a:gd name="connsiteY4" fmla="*/ 823913 h 823913"/>
                <a:gd name="connsiteX0" fmla="*/ 0 w 995362"/>
                <a:gd name="connsiteY0" fmla="*/ 0 h 823913"/>
                <a:gd name="connsiteX1" fmla="*/ 190500 w 995362"/>
                <a:gd name="connsiteY1" fmla="*/ 295275 h 823913"/>
                <a:gd name="connsiteX2" fmla="*/ 461962 w 995362"/>
                <a:gd name="connsiteY2" fmla="*/ 719138 h 823913"/>
                <a:gd name="connsiteX3" fmla="*/ 738187 w 995362"/>
                <a:gd name="connsiteY3" fmla="*/ 814388 h 823913"/>
                <a:gd name="connsiteX4" fmla="*/ 995362 w 995362"/>
                <a:gd name="connsiteY4" fmla="*/ 823913 h 823913"/>
                <a:gd name="connsiteX0" fmla="*/ 0 w 957262"/>
                <a:gd name="connsiteY0" fmla="*/ 0 h 857250"/>
                <a:gd name="connsiteX1" fmla="*/ 152400 w 957262"/>
                <a:gd name="connsiteY1" fmla="*/ 328612 h 857250"/>
                <a:gd name="connsiteX2" fmla="*/ 423862 w 957262"/>
                <a:gd name="connsiteY2" fmla="*/ 752475 h 857250"/>
                <a:gd name="connsiteX3" fmla="*/ 700087 w 957262"/>
                <a:gd name="connsiteY3" fmla="*/ 847725 h 857250"/>
                <a:gd name="connsiteX4" fmla="*/ 957262 w 957262"/>
                <a:gd name="connsiteY4" fmla="*/ 857250 h 857250"/>
                <a:gd name="connsiteX0" fmla="*/ 0 w 957262"/>
                <a:gd name="connsiteY0" fmla="*/ 0 h 857250"/>
                <a:gd name="connsiteX1" fmla="*/ 152400 w 957262"/>
                <a:gd name="connsiteY1" fmla="*/ 328612 h 857250"/>
                <a:gd name="connsiteX2" fmla="*/ 423862 w 957262"/>
                <a:gd name="connsiteY2" fmla="*/ 752475 h 857250"/>
                <a:gd name="connsiteX3" fmla="*/ 700087 w 957262"/>
                <a:gd name="connsiteY3" fmla="*/ 847725 h 857250"/>
                <a:gd name="connsiteX4" fmla="*/ 957262 w 957262"/>
                <a:gd name="connsiteY4" fmla="*/ 857250 h 857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262" h="857250">
                  <a:moveTo>
                    <a:pt x="0" y="0"/>
                  </a:moveTo>
                  <a:cubicBezTo>
                    <a:pt x="184150" y="34925"/>
                    <a:pt x="63500" y="255587"/>
                    <a:pt x="152400" y="328612"/>
                  </a:cubicBezTo>
                  <a:cubicBezTo>
                    <a:pt x="261937" y="396875"/>
                    <a:pt x="314325" y="684212"/>
                    <a:pt x="423862" y="752475"/>
                  </a:cubicBezTo>
                  <a:cubicBezTo>
                    <a:pt x="520700" y="769937"/>
                    <a:pt x="603249" y="830263"/>
                    <a:pt x="700087" y="847725"/>
                  </a:cubicBezTo>
                  <a:lnTo>
                    <a:pt x="957262" y="857250"/>
                  </a:lnTo>
                </a:path>
              </a:pathLst>
            </a:custGeom>
            <a:noFill/>
            <a:ln cap="rnd">
              <a:solidFill>
                <a:srgbClr val="FEFF00"/>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3968151" y="1552755"/>
              <a:ext cx="828136" cy="258792"/>
            </a:xfrm>
            <a:custGeom>
              <a:avLst/>
              <a:gdLst>
                <a:gd name="connsiteX0" fmla="*/ 828136 w 828136"/>
                <a:gd name="connsiteY0" fmla="*/ 0 h 258792"/>
                <a:gd name="connsiteX1" fmla="*/ 707366 w 828136"/>
                <a:gd name="connsiteY1" fmla="*/ 172528 h 258792"/>
                <a:gd name="connsiteX2" fmla="*/ 224287 w 828136"/>
                <a:gd name="connsiteY2" fmla="*/ 155275 h 258792"/>
                <a:gd name="connsiteX3" fmla="*/ 0 w 828136"/>
                <a:gd name="connsiteY3" fmla="*/ 258792 h 258792"/>
                <a:gd name="connsiteX0" fmla="*/ 828136 w 828136"/>
                <a:gd name="connsiteY0" fmla="*/ 0 h 258792"/>
                <a:gd name="connsiteX1" fmla="*/ 707366 w 828136"/>
                <a:gd name="connsiteY1" fmla="*/ 172528 h 258792"/>
                <a:gd name="connsiteX2" fmla="*/ 224287 w 828136"/>
                <a:gd name="connsiteY2" fmla="*/ 155275 h 258792"/>
                <a:gd name="connsiteX3" fmla="*/ 0 w 828136"/>
                <a:gd name="connsiteY3" fmla="*/ 258792 h 258792"/>
                <a:gd name="connsiteX0" fmla="*/ 828136 w 828136"/>
                <a:gd name="connsiteY0" fmla="*/ 0 h 258792"/>
                <a:gd name="connsiteX1" fmla="*/ 707366 w 828136"/>
                <a:gd name="connsiteY1" fmla="*/ 172528 h 258792"/>
                <a:gd name="connsiteX2" fmla="*/ 224287 w 828136"/>
                <a:gd name="connsiteY2" fmla="*/ 155275 h 258792"/>
                <a:gd name="connsiteX3" fmla="*/ 0 w 828136"/>
                <a:gd name="connsiteY3" fmla="*/ 258792 h 258792"/>
              </a:gdLst>
              <a:ahLst/>
              <a:cxnLst>
                <a:cxn ang="0">
                  <a:pos x="connsiteX0" y="connsiteY0"/>
                </a:cxn>
                <a:cxn ang="0">
                  <a:pos x="connsiteX1" y="connsiteY1"/>
                </a:cxn>
                <a:cxn ang="0">
                  <a:pos x="connsiteX2" y="connsiteY2"/>
                </a:cxn>
                <a:cxn ang="0">
                  <a:pos x="connsiteX3" y="connsiteY3"/>
                </a:cxn>
              </a:cxnLst>
              <a:rect l="l" t="t" r="r" b="b"/>
              <a:pathLst>
                <a:path w="828136" h="258792">
                  <a:moveTo>
                    <a:pt x="828136" y="0"/>
                  </a:moveTo>
                  <a:cubicBezTo>
                    <a:pt x="787879" y="57509"/>
                    <a:pt x="808008" y="146649"/>
                    <a:pt x="707366" y="172528"/>
                  </a:cubicBezTo>
                  <a:cubicBezTo>
                    <a:pt x="606725" y="198407"/>
                    <a:pt x="332123" y="105504"/>
                    <a:pt x="224287" y="155275"/>
                  </a:cubicBezTo>
                  <a:lnTo>
                    <a:pt x="0" y="258792"/>
                  </a:lnTo>
                </a:path>
              </a:pathLst>
            </a:custGeom>
            <a:noFill/>
            <a:ln cap="rnd">
              <a:solidFill>
                <a:srgbClr val="FEFF00"/>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416725" y="510395"/>
              <a:ext cx="565838" cy="490385"/>
            </a:xfrm>
            <a:custGeom>
              <a:avLst/>
              <a:gdLst>
                <a:gd name="connsiteX0" fmla="*/ 465826 w 465826"/>
                <a:gd name="connsiteY0" fmla="*/ 0 h 414068"/>
                <a:gd name="connsiteX1" fmla="*/ 258792 w 465826"/>
                <a:gd name="connsiteY1" fmla="*/ 69012 h 414068"/>
                <a:gd name="connsiteX2" fmla="*/ 138022 w 465826"/>
                <a:gd name="connsiteY2" fmla="*/ 414068 h 414068"/>
                <a:gd name="connsiteX3" fmla="*/ 0 w 465826"/>
                <a:gd name="connsiteY3" fmla="*/ 414068 h 414068"/>
                <a:gd name="connsiteX0" fmla="*/ 465826 w 465826"/>
                <a:gd name="connsiteY0" fmla="*/ 0 h 439627"/>
                <a:gd name="connsiteX1" fmla="*/ 258792 w 465826"/>
                <a:gd name="connsiteY1" fmla="*/ 69012 h 439627"/>
                <a:gd name="connsiteX2" fmla="*/ 138022 w 465826"/>
                <a:gd name="connsiteY2" fmla="*/ 414068 h 439627"/>
                <a:gd name="connsiteX3" fmla="*/ 0 w 465826"/>
                <a:gd name="connsiteY3" fmla="*/ 414068 h 439627"/>
                <a:gd name="connsiteX0" fmla="*/ 465826 w 465826"/>
                <a:gd name="connsiteY0" fmla="*/ 0 h 423878"/>
                <a:gd name="connsiteX1" fmla="*/ 258792 w 465826"/>
                <a:gd name="connsiteY1" fmla="*/ 69012 h 423878"/>
                <a:gd name="connsiteX2" fmla="*/ 199934 w 465826"/>
                <a:gd name="connsiteY2" fmla="*/ 390256 h 423878"/>
                <a:gd name="connsiteX3" fmla="*/ 0 w 465826"/>
                <a:gd name="connsiteY3" fmla="*/ 414068 h 423878"/>
                <a:gd name="connsiteX0" fmla="*/ 465826 w 465826"/>
                <a:gd name="connsiteY0" fmla="*/ 0 h 414185"/>
                <a:gd name="connsiteX1" fmla="*/ 258792 w 465826"/>
                <a:gd name="connsiteY1" fmla="*/ 69012 h 414185"/>
                <a:gd name="connsiteX2" fmla="*/ 204697 w 465826"/>
                <a:gd name="connsiteY2" fmla="*/ 361681 h 414185"/>
                <a:gd name="connsiteX3" fmla="*/ 0 w 465826"/>
                <a:gd name="connsiteY3" fmla="*/ 414068 h 414185"/>
                <a:gd name="connsiteX0" fmla="*/ 465826 w 465826"/>
                <a:gd name="connsiteY0" fmla="*/ 0 h 414185"/>
                <a:gd name="connsiteX1" fmla="*/ 258792 w 465826"/>
                <a:gd name="connsiteY1" fmla="*/ 69012 h 414185"/>
                <a:gd name="connsiteX2" fmla="*/ 204697 w 465826"/>
                <a:gd name="connsiteY2" fmla="*/ 361681 h 414185"/>
                <a:gd name="connsiteX3" fmla="*/ 0 w 465826"/>
                <a:gd name="connsiteY3" fmla="*/ 414068 h 414185"/>
                <a:gd name="connsiteX0" fmla="*/ 565838 w 565838"/>
                <a:gd name="connsiteY0" fmla="*/ 0 h 490385"/>
                <a:gd name="connsiteX1" fmla="*/ 258792 w 565838"/>
                <a:gd name="connsiteY1" fmla="*/ 145212 h 490385"/>
                <a:gd name="connsiteX2" fmla="*/ 204697 w 565838"/>
                <a:gd name="connsiteY2" fmla="*/ 437881 h 490385"/>
                <a:gd name="connsiteX3" fmla="*/ 0 w 565838"/>
                <a:gd name="connsiteY3" fmla="*/ 490268 h 490385"/>
              </a:gdLst>
              <a:ahLst/>
              <a:cxnLst>
                <a:cxn ang="0">
                  <a:pos x="connsiteX0" y="connsiteY0"/>
                </a:cxn>
                <a:cxn ang="0">
                  <a:pos x="connsiteX1" y="connsiteY1"/>
                </a:cxn>
                <a:cxn ang="0">
                  <a:pos x="connsiteX2" y="connsiteY2"/>
                </a:cxn>
                <a:cxn ang="0">
                  <a:pos x="connsiteX3" y="connsiteY3"/>
                </a:cxn>
              </a:cxnLst>
              <a:rect l="l" t="t" r="r" b="b"/>
              <a:pathLst>
                <a:path w="565838" h="490385">
                  <a:moveTo>
                    <a:pt x="565838" y="0"/>
                  </a:moveTo>
                  <a:cubicBezTo>
                    <a:pt x="496827" y="23004"/>
                    <a:pt x="318982" y="72232"/>
                    <a:pt x="258792" y="145212"/>
                  </a:cubicBezTo>
                  <a:cubicBezTo>
                    <a:pt x="198602" y="218192"/>
                    <a:pt x="247829" y="380372"/>
                    <a:pt x="204697" y="437881"/>
                  </a:cubicBezTo>
                  <a:cubicBezTo>
                    <a:pt x="161565" y="495390"/>
                    <a:pt x="46007" y="490268"/>
                    <a:pt x="0" y="490268"/>
                  </a:cubicBezTo>
                </a:path>
              </a:pathLst>
            </a:custGeom>
            <a:noFill/>
            <a:ln cap="rnd">
              <a:solidFill>
                <a:srgbClr val="FEFF00"/>
              </a:solidFill>
              <a:prstDash val="dash"/>
              <a:tailEnd type="stealt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C:\Users\Kris\Downloads\Map of cedar route, Ezra 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8">
            <a:extLst>
              <a:ext uri="{FF2B5EF4-FFF2-40B4-BE49-F238E27FC236}">
                <a16:creationId xmlns:a16="http://schemas.microsoft.com/office/drawing/2014/main" id="{82692FC8-DCA4-4C25-A899-F14BC0FFD399}"/>
              </a:ext>
            </a:extLst>
          </p:cNvPr>
          <p:cNvSpPr>
            <a:spLocks noGrp="1"/>
          </p:cNvSpPr>
          <p:nvPr>
            <p:ph type="body" sz="quarter" idx="10"/>
          </p:nvPr>
        </p:nvSpPr>
        <p:spPr/>
        <p:txBody>
          <a:bodyPr/>
          <a:lstStyle/>
          <a:p>
            <a:r>
              <a:rPr lang="en-US" dirty="0"/>
              <a:t>Map of the trade route for cedar from Lebanon</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193791754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Kris\Downloads\Karnak Temple, Great Hypostyle Hall Lebanon princes felling cedars for Seti I, adr160312216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753"/>
            <a:ext cx="9144000" cy="674290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Princes of Lebanon felling cedars for </a:t>
            </a:r>
            <a:r>
              <a:rPr lang="en-US" dirty="0" err="1"/>
              <a:t>Seti</a:t>
            </a:r>
            <a:r>
              <a:rPr lang="en-US" dirty="0"/>
              <a:t> I, from the Karnak Temple, circa 1280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185616965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Balawat, Assyrian soldiers cut down trees next to city on bronze gate bands of Shalmaneser III, adr180519424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69"/>
            <a:ext cx="9144000" cy="6850063"/>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a:xfrm>
            <a:off x="0" y="6519672"/>
            <a:ext cx="8074152" cy="338554"/>
          </a:xfrm>
        </p:spPr>
        <p:txBody>
          <a:bodyPr/>
          <a:lstStyle/>
          <a:p>
            <a:r>
              <a:rPr lang="en-US" dirty="0"/>
              <a:t>Assyrian soldiers cutting down trees next to a city, reign of Shalmaneser III, 9th century BC</a:t>
            </a:r>
          </a:p>
        </p:txBody>
      </p:sp>
      <p:sp>
        <p:nvSpPr>
          <p:cNvPr id="4" name="Text Placeholder 3"/>
          <p:cNvSpPr>
            <a:spLocks noGrp="1"/>
          </p:cNvSpPr>
          <p:nvPr>
            <p:ph type="body" sz="quarter" idx="12"/>
          </p:nvPr>
        </p:nvSpPr>
        <p:spPr/>
        <p:txBody>
          <a:bodyPr/>
          <a:lstStyle/>
          <a:p>
            <a:pPr>
              <a:defRPr/>
            </a:pPr>
            <a:r>
              <a:rPr lang="en-US" dirty="0"/>
              <a:t>3:7</a:t>
            </a:r>
            <a:endParaRPr lang="en-US" kern="0" dirty="0"/>
          </a:p>
        </p:txBody>
      </p:sp>
      <p:sp>
        <p:nvSpPr>
          <p:cNvPr id="2" name="Title 1"/>
          <p:cNvSpPr>
            <a:spLocks noGrp="1"/>
          </p:cNvSpPr>
          <p:nvPr>
            <p:ph type="title"/>
          </p:nvPr>
        </p:nvSpPr>
        <p:spPr/>
        <p:txBody>
          <a:bodyPr/>
          <a:lstStyle/>
          <a:p>
            <a:pPr>
              <a:defRPr/>
            </a:pPr>
            <a:r>
              <a:rPr lang="en-US" dirty="0"/>
              <a:t>To bring cedar trees from Lebanon to the sea, to Joppa</a:t>
            </a:r>
          </a:p>
        </p:txBody>
      </p:sp>
    </p:spTree>
    <p:extLst>
      <p:ext uri="{BB962C8B-B14F-4D97-AF65-F5344CB8AC3E}">
        <p14:creationId xmlns:p14="http://schemas.microsoft.com/office/powerpoint/2010/main" val="919362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Temple Mount, Mount of Olives, City of David, aerial from south, ws1209153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6402"/>
            <a:ext cx="9144000" cy="622519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Temple Mount, Mount of Olives, and City of David (aerial view from the south)</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spTree>
    <p:extLst>
      <p:ext uri="{BB962C8B-B14F-4D97-AF65-F5344CB8AC3E}">
        <p14:creationId xmlns:p14="http://schemas.microsoft.com/office/powerpoint/2010/main" val="1353528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Cedars of Lebanon, circa 1910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pic>
        <p:nvPicPr>
          <p:cNvPr id="2050" name="Picture 2" descr="C:\Users\Kris\Documents\Bolen\02 HVHL\44 Lebanon, Syria, and Jordan\Cedars of Lebanon\Cedars of Lebanon, mat11450.jpg"/>
          <p:cNvPicPr>
            <a:picLocks noChangeAspect="1" noChangeArrowheads="1"/>
          </p:cNvPicPr>
          <p:nvPr/>
        </p:nvPicPr>
        <p:blipFill rotWithShape="1">
          <a:blip r:embed="rId3">
            <a:extLst>
              <a:ext uri="{28A0092B-C50C-407E-A947-70E740481C1C}">
                <a14:useLocalDpi xmlns:a14="http://schemas.microsoft.com/office/drawing/2010/main" val="0"/>
              </a:ext>
            </a:extLst>
          </a:blip>
          <a:srcRect t="16539" b="28821"/>
          <a:stretch/>
        </p:blipFill>
        <p:spPr bwMode="auto">
          <a:xfrm>
            <a:off x="587428" y="369332"/>
            <a:ext cx="7969145"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90461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2 HVHL\44 Lebanon, Syria, and Jordan\Cedars of Lebanon\Cedars of Lebanon near Tripoli, inside enclosure, mat127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0"/>
            <a:ext cx="9144000" cy="67294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Cedars of Lebanon near Tripoli, Lebanon, 1945</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171235853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2 HVHL\44 Lebanon, Syria, and Jordan\Cedars of Lebanon\Cedars of Lebanon, straight trees like Solomon used, mat02138.jpg"/>
          <p:cNvPicPr>
            <a:picLocks noChangeAspect="1" noChangeArrowheads="1"/>
          </p:cNvPicPr>
          <p:nvPr/>
        </p:nvPicPr>
        <p:blipFill rotWithShape="1">
          <a:blip r:embed="rId3">
            <a:extLst>
              <a:ext uri="{28A0092B-C50C-407E-A947-70E740481C1C}">
                <a14:useLocalDpi xmlns:a14="http://schemas.microsoft.com/office/drawing/2010/main" val="0"/>
              </a:ext>
            </a:extLst>
          </a:blip>
          <a:srcRect t="12500" b="12500"/>
          <a:stretch/>
        </p:blipFill>
        <p:spPr bwMode="auto">
          <a:xfrm>
            <a:off x="1228725" y="0"/>
            <a:ext cx="6684963"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Grove of straight Cedars of Lebanon, circa 1910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390836932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Cedar of Lebanon</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pic>
        <p:nvPicPr>
          <p:cNvPr id="6" name="Picture 5" descr="Cedar of Lebanon, adr09051067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15355713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cuments\Bolen\04 0Adds 2012\08 Lebanon\Arz ar-Rab - The Cedars\Cedars of Lebanon at Arz ar-Rab cedar forest, adr1307118149.jpg"/>
          <p:cNvPicPr>
            <a:picLocks noChangeAspect="1" noChangeArrowheads="1"/>
          </p:cNvPicPr>
          <p:nvPr/>
        </p:nvPicPr>
        <p:blipFill rotWithShape="1">
          <a:blip r:embed="rId3">
            <a:extLst>
              <a:ext uri="{28A0092B-C50C-407E-A947-70E740481C1C}">
                <a14:useLocalDpi xmlns:a14="http://schemas.microsoft.com/office/drawing/2010/main" val="0"/>
              </a:ext>
            </a:extLst>
          </a:blip>
          <a:srcRect r="1271"/>
          <a:stretch/>
        </p:blipFill>
        <p:spPr bwMode="auto">
          <a:xfrm>
            <a:off x="-1" y="369332"/>
            <a:ext cx="9144001"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Cedars of Lebanon at </a:t>
            </a:r>
            <a:r>
              <a:rPr lang="en-US" dirty="0" err="1"/>
              <a:t>Arz</a:t>
            </a:r>
            <a:r>
              <a:rPr lang="en-US" dirty="0"/>
              <a:t> </a:t>
            </a:r>
            <a:r>
              <a:rPr lang="en-US" dirty="0" err="1"/>
              <a:t>ar-Rab</a:t>
            </a:r>
            <a:r>
              <a:rPr lang="en-US" dirty="0"/>
              <a:t> cedar forest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3778238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C:\Users\Kris\Documents\Bolen\04 0Adds 2012\08 Lebanon\Arz ar-Rab - The Cedars\Cedar of Lebanon ancient tree at Arz ar-Rab cedar forest, adr1307118168.jpg"/>
          <p:cNvPicPr>
            <a:picLocks noChangeAspect="1" noChangeArrowheads="1"/>
          </p:cNvPicPr>
          <p:nvPr/>
        </p:nvPicPr>
        <p:blipFill rotWithShape="1">
          <a:blip r:embed="rId3">
            <a:extLst>
              <a:ext uri="{28A0092B-C50C-407E-A947-70E740481C1C}">
                <a14:useLocalDpi xmlns:a14="http://schemas.microsoft.com/office/drawing/2010/main" val="0"/>
              </a:ext>
            </a:extLst>
          </a:blip>
          <a:srcRect l="1271"/>
          <a:stretch/>
        </p:blipFill>
        <p:spPr bwMode="auto">
          <a:xfrm>
            <a:off x="0" y="369332"/>
            <a:ext cx="9144000" cy="61503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Ancient cedar tree at </a:t>
            </a:r>
            <a:r>
              <a:rPr lang="en-US" dirty="0" err="1"/>
              <a:t>Arz</a:t>
            </a:r>
            <a:r>
              <a:rPr lang="en-US" dirty="0"/>
              <a:t> </a:t>
            </a:r>
            <a:r>
              <a:rPr lang="en-US" dirty="0" err="1"/>
              <a:t>ar-Rab</a:t>
            </a:r>
            <a:r>
              <a:rPr lang="en-US" dirty="0"/>
              <a:t> cedar forest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28418253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 Aqsa mosque carved wooden beams, tb04240300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Carved wooden beams from the Al Aqsa Mosque in Jerusalem</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3199454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C80CFD-5EDC-40AA-930C-E678383CF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0250" y="0"/>
            <a:ext cx="5143500" cy="6858000"/>
          </a:xfrm>
          <a:prstGeom prst="rect">
            <a:avLst/>
          </a:prstGeom>
        </p:spPr>
      </p:pic>
      <p:sp>
        <p:nvSpPr>
          <p:cNvPr id="2" name="Text Placeholder 1"/>
          <p:cNvSpPr>
            <a:spLocks noGrp="1"/>
          </p:cNvSpPr>
          <p:nvPr>
            <p:ph type="body" sz="quarter" idx="10"/>
          </p:nvPr>
        </p:nvSpPr>
        <p:spPr/>
        <p:txBody>
          <a:bodyPr/>
          <a:lstStyle/>
          <a:p>
            <a:r>
              <a:rPr lang="en-US" dirty="0"/>
              <a:t>Carved wooden beam from the Al Aqsa Mosque in Jerusalem</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27974747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B06712-DF10-4EBA-9473-77E1826EA3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Carved wooden beams from the Al Aqsa Mosque in Jerusalem</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136991411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 Aqsa Mosque, cedar pulpit, mat00901.jpg"/>
          <p:cNvPicPr>
            <a:picLocks noChangeAspect="1"/>
          </p:cNvPicPr>
          <p:nvPr/>
        </p:nvPicPr>
        <p:blipFill rotWithShape="1">
          <a:blip r:embed="rId3">
            <a:extLst>
              <a:ext uri="{28A0092B-C50C-407E-A947-70E740481C1C}">
                <a14:useLocalDpi xmlns:a14="http://schemas.microsoft.com/office/drawing/2010/main" val="0"/>
              </a:ext>
            </a:extLst>
          </a:blip>
          <a:srcRect b="13638"/>
          <a:stretch/>
        </p:blipFill>
        <p:spPr>
          <a:xfrm>
            <a:off x="1866710" y="-1"/>
            <a:ext cx="5410581" cy="6781801"/>
          </a:xfrm>
          <a:prstGeom prst="rect">
            <a:avLst/>
          </a:prstGeom>
        </p:spPr>
      </p:pic>
      <p:sp>
        <p:nvSpPr>
          <p:cNvPr id="2" name="Text Placeholder 1"/>
          <p:cNvSpPr>
            <a:spLocks noGrp="1"/>
          </p:cNvSpPr>
          <p:nvPr>
            <p:ph type="body" sz="quarter" idx="10"/>
          </p:nvPr>
        </p:nvSpPr>
        <p:spPr/>
        <p:txBody>
          <a:bodyPr/>
          <a:lstStyle/>
          <a:p>
            <a:r>
              <a:rPr lang="en-US" dirty="0"/>
              <a:t>Cedar beams in the Al Aqsa Mosque in Jerusalem, circa 1910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2284629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Jerusalem aerial from south, ws060718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Jerusalem (aerial view from the south)</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spTree>
    <p:extLst>
      <p:ext uri="{BB962C8B-B14F-4D97-AF65-F5344CB8AC3E}">
        <p14:creationId xmlns:p14="http://schemas.microsoft.com/office/powerpoint/2010/main" val="309264735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 Aqsa Mosque, cedar pulpit, mat00901.jpg"/>
          <p:cNvPicPr>
            <a:picLocks noChangeAspect="1"/>
          </p:cNvPicPr>
          <p:nvPr/>
        </p:nvPicPr>
        <p:blipFill rotWithShape="1">
          <a:blip r:embed="rId3">
            <a:extLst>
              <a:ext uri="{28A0092B-C50C-407E-A947-70E740481C1C}">
                <a14:useLocalDpi xmlns:a14="http://schemas.microsoft.com/office/drawing/2010/main" val="0"/>
              </a:ext>
            </a:extLst>
          </a:blip>
          <a:srcRect b="13638"/>
          <a:stretch/>
        </p:blipFill>
        <p:spPr>
          <a:xfrm>
            <a:off x="1866710" y="-1"/>
            <a:ext cx="5410581" cy="6781801"/>
          </a:xfrm>
          <a:prstGeom prst="rect">
            <a:avLst/>
          </a:prstGeom>
        </p:spPr>
      </p:pic>
      <p:sp>
        <p:nvSpPr>
          <p:cNvPr id="2" name="Text Placeholder 1"/>
          <p:cNvSpPr>
            <a:spLocks noGrp="1"/>
          </p:cNvSpPr>
          <p:nvPr>
            <p:ph type="body" sz="quarter" idx="10"/>
          </p:nvPr>
        </p:nvSpPr>
        <p:spPr/>
        <p:txBody>
          <a:bodyPr/>
          <a:lstStyle/>
          <a:p>
            <a:r>
              <a:rPr lang="en-US" dirty="0"/>
              <a:t>Cedar beams in the Al Aqsa Mosque in Jerusalem, circa 1910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
        <p:nvSpPr>
          <p:cNvPr id="7" name="Text Box 11"/>
          <p:cNvSpPr txBox="1">
            <a:spLocks noChangeArrowheads="1"/>
          </p:cNvSpPr>
          <p:nvPr/>
        </p:nvSpPr>
        <p:spPr bwMode="auto">
          <a:xfrm>
            <a:off x="4930319" y="1683657"/>
            <a:ext cx="2346971" cy="400110"/>
          </a:xfrm>
          <a:prstGeom prst="rect">
            <a:avLst/>
          </a:prstGeom>
          <a:noFill/>
          <a:ln w="9525">
            <a:noFill/>
            <a:miter lim="800000"/>
            <a:headEnd/>
            <a:tailEnd/>
          </a:ln>
        </p:spPr>
        <p:txBody>
          <a:bodyPr wrap="square">
            <a:spAutoFit/>
          </a:bodyPr>
          <a:lstStyle>
            <a:defPPr>
              <a:defRPr lang="en-US"/>
            </a:defPPr>
            <a:lvl1pPr marR="0" lvl="0" indent="0" algn="ctr" fontAlgn="auto">
              <a:lnSpc>
                <a:spcPct val="100000"/>
              </a:lnSpc>
              <a:spcBef>
                <a:spcPts val="0"/>
              </a:spcBef>
              <a:spcAft>
                <a:spcPts val="0"/>
              </a:spcAft>
              <a:buClrTx/>
              <a:buSzTx/>
              <a:buFontTx/>
              <a:buNone/>
              <a:tabLst/>
              <a:defRPr sz="2000" kern="0">
                <a:solidFill>
                  <a:srgbClr val="FEFF00"/>
                </a:solidFill>
                <a:effectLst>
                  <a:glow rad="76200">
                    <a:srgbClr val="000000">
                      <a:alpha val="60000"/>
                    </a:srgbClr>
                  </a:glow>
                </a:effectLst>
                <a:latin typeface="Calibri" pitchFamily="34" charset="0"/>
                <a:cs typeface="Calibri" pitchFamily="34" charset="0"/>
              </a:defRPr>
            </a:lvl1pPr>
          </a:lstStyle>
          <a:p>
            <a:r>
              <a:rPr lang="en-US" dirty="0"/>
              <a:t>Cedar beams</a:t>
            </a:r>
          </a:p>
        </p:txBody>
      </p:sp>
      <p:sp>
        <p:nvSpPr>
          <p:cNvPr id="8" name="Line 9"/>
          <p:cNvSpPr>
            <a:spLocks noChangeShapeType="1"/>
          </p:cNvSpPr>
          <p:nvPr/>
        </p:nvSpPr>
        <p:spPr bwMode="auto">
          <a:xfrm>
            <a:off x="6261100" y="2075543"/>
            <a:ext cx="450850" cy="1175657"/>
          </a:xfrm>
          <a:prstGeom prst="lin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9" name="Line 9"/>
          <p:cNvSpPr>
            <a:spLocks noChangeShapeType="1"/>
          </p:cNvSpPr>
          <p:nvPr/>
        </p:nvSpPr>
        <p:spPr bwMode="auto">
          <a:xfrm flipH="1">
            <a:off x="4679950" y="2060120"/>
            <a:ext cx="742043" cy="994229"/>
          </a:xfrm>
          <a:prstGeom prst="lin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
        <p:nvSpPr>
          <p:cNvPr id="10" name="Line 9"/>
          <p:cNvSpPr>
            <a:spLocks noChangeShapeType="1"/>
          </p:cNvSpPr>
          <p:nvPr/>
        </p:nvSpPr>
        <p:spPr bwMode="auto">
          <a:xfrm flipH="1" flipV="1">
            <a:off x="4483098" y="889000"/>
            <a:ext cx="894444" cy="876300"/>
          </a:xfrm>
          <a:prstGeom prst="line">
            <a:avLst/>
          </a:prstGeom>
          <a:noFill/>
          <a:ln w="22225" cap="flat" cmpd="sng" algn="ctr">
            <a:solidFill>
              <a:srgbClr val="FEFF00"/>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itchFamily="34" charset="0"/>
              <a:ea typeface="+mn-ea"/>
              <a:cs typeface="+mn-cs"/>
            </a:endParaRPr>
          </a:p>
        </p:txBody>
      </p:sp>
    </p:spTree>
    <p:extLst>
      <p:ext uri="{BB962C8B-B14F-4D97-AF65-F5344CB8AC3E}">
        <p14:creationId xmlns:p14="http://schemas.microsoft.com/office/powerpoint/2010/main" val="406347602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tone&#10;&#10;Description automatically generated">
            <a:extLst>
              <a:ext uri="{FF2B5EF4-FFF2-40B4-BE49-F238E27FC236}">
                <a16:creationId xmlns:a16="http://schemas.microsoft.com/office/drawing/2014/main" id="{5E45C292-8A9C-4DB2-9555-32944D8A6DBD}"/>
              </a:ext>
            </a:extLst>
          </p:cNvPr>
          <p:cNvPicPr>
            <a:picLocks noChangeAspect="1"/>
          </p:cNvPicPr>
          <p:nvPr/>
        </p:nvPicPr>
        <p:blipFill rotWithShape="1">
          <a:blip r:embed="rId3">
            <a:extLst>
              <a:ext uri="{28A0092B-C50C-407E-A947-70E740481C1C}">
                <a14:useLocalDpi xmlns:a14="http://schemas.microsoft.com/office/drawing/2010/main" val="0"/>
              </a:ext>
            </a:extLst>
          </a:blip>
          <a:srcRect b="3672"/>
          <a:stretch/>
        </p:blipFill>
        <p:spPr>
          <a:xfrm>
            <a:off x="0" y="260604"/>
            <a:ext cx="9144000" cy="6597396"/>
          </a:xfrm>
          <a:prstGeom prst="rect">
            <a:avLst/>
          </a:prstGeom>
        </p:spPr>
      </p:pic>
      <p:sp>
        <p:nvSpPr>
          <p:cNvPr id="2" name="Text Placeholder 1"/>
          <p:cNvSpPr>
            <a:spLocks noGrp="1"/>
          </p:cNvSpPr>
          <p:nvPr>
            <p:ph type="body" sz="quarter" idx="10"/>
          </p:nvPr>
        </p:nvSpPr>
        <p:spPr/>
        <p:txBody>
          <a:bodyPr/>
          <a:lstStyle/>
          <a:p>
            <a:r>
              <a:rPr lang="en-US" dirty="0"/>
              <a:t>Assyrians transporting timber with ships, from the palace at Khorsabad, circa 710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426642723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ruit, stone&#10;&#10;Description automatically generated">
            <a:extLst>
              <a:ext uri="{FF2B5EF4-FFF2-40B4-BE49-F238E27FC236}">
                <a16:creationId xmlns:a16="http://schemas.microsoft.com/office/drawing/2014/main" id="{BC7E0A11-1004-4B33-8D4F-EA9E166AEB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2044"/>
            <a:ext cx="9144000" cy="6153912"/>
          </a:xfrm>
          <a:prstGeom prst="rect">
            <a:avLst/>
          </a:prstGeom>
        </p:spPr>
      </p:pic>
      <p:sp>
        <p:nvSpPr>
          <p:cNvPr id="2" name="Text Placeholder 1"/>
          <p:cNvSpPr>
            <a:spLocks noGrp="1"/>
          </p:cNvSpPr>
          <p:nvPr>
            <p:ph type="body" sz="quarter" idx="10"/>
          </p:nvPr>
        </p:nvSpPr>
        <p:spPr/>
        <p:txBody>
          <a:bodyPr/>
          <a:lstStyle/>
          <a:p>
            <a:r>
              <a:rPr lang="en-US" dirty="0"/>
              <a:t>Assyrians transporting timber with ships, from the palace at Khorsabad, circa 710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4138472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cuments\Bolen\PCB size\Louvre-pcb\Assyria\Relief of transporting cedars from Lebanon, from north facade of main courtyard at Khorsabad, tb0927194426.jpg"/>
          <p:cNvPicPr>
            <a:picLocks noChangeAspect="1" noChangeArrowheads="1"/>
          </p:cNvPicPr>
          <p:nvPr/>
        </p:nvPicPr>
        <p:blipFill rotWithShape="1">
          <a:blip r:embed="rId3">
            <a:extLst>
              <a:ext uri="{28A0092B-C50C-407E-A947-70E740481C1C}">
                <a14:useLocalDpi xmlns:a14="http://schemas.microsoft.com/office/drawing/2010/main" val="0"/>
              </a:ext>
            </a:extLst>
          </a:blip>
          <a:srcRect t="7082"/>
          <a:stretch/>
        </p:blipFill>
        <p:spPr bwMode="auto">
          <a:xfrm>
            <a:off x="0" y="-1"/>
            <a:ext cx="9144000" cy="655080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Men hauling cedar logs ashore, from the palace at Khorsabad, circa 710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335415319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3ADBFF6-1BCD-4DE7-9BC5-5B66BF5D8953}"/>
              </a:ext>
            </a:extLst>
          </p:cNvPr>
          <p:cNvPicPr>
            <a:picLocks noChangeAspect="1"/>
          </p:cNvPicPr>
          <p:nvPr/>
        </p:nvPicPr>
        <p:blipFill rotWithShape="1">
          <a:blip r:embed="rId3">
            <a:extLst>
              <a:ext uri="{28A0092B-C50C-407E-A947-70E740481C1C}">
                <a14:useLocalDpi xmlns:a14="http://schemas.microsoft.com/office/drawing/2010/main" val="0"/>
              </a:ext>
            </a:extLst>
          </a:blip>
          <a:srcRect l="998" t="778" r="760" b="19161"/>
          <a:stretch/>
        </p:blipFill>
        <p:spPr>
          <a:xfrm>
            <a:off x="2227660" y="369332"/>
            <a:ext cx="4688681" cy="6488668"/>
          </a:xfrm>
          <a:prstGeom prst="rect">
            <a:avLst/>
          </a:prstGeom>
        </p:spPr>
      </p:pic>
      <p:sp>
        <p:nvSpPr>
          <p:cNvPr id="2" name="Text Placeholder 1"/>
          <p:cNvSpPr>
            <a:spLocks noGrp="1"/>
          </p:cNvSpPr>
          <p:nvPr>
            <p:ph type="body" sz="quarter" idx="10"/>
          </p:nvPr>
        </p:nvSpPr>
        <p:spPr/>
        <p:txBody>
          <a:bodyPr/>
          <a:lstStyle/>
          <a:p>
            <a:r>
              <a:rPr lang="en-US" dirty="0"/>
              <a:t>Men steering a log raft on the Holston River in Tennessee, 1937</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417766446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EC7B8D-2044-4D82-9A10-B47BAE8746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512"/>
            <a:ext cx="9144000" cy="6098977"/>
          </a:xfrm>
          <a:prstGeom prst="rect">
            <a:avLst/>
          </a:prstGeom>
        </p:spPr>
      </p:pic>
      <p:sp>
        <p:nvSpPr>
          <p:cNvPr id="2" name="Text Placeholder 1"/>
          <p:cNvSpPr>
            <a:spLocks noGrp="1"/>
          </p:cNvSpPr>
          <p:nvPr>
            <p:ph type="body" sz="quarter" idx="10"/>
          </p:nvPr>
        </p:nvSpPr>
        <p:spPr/>
        <p:txBody>
          <a:bodyPr/>
          <a:lstStyle/>
          <a:p>
            <a:r>
              <a:rPr lang="en-US" dirty="0"/>
              <a:t>Timber rafts on the </a:t>
            </a:r>
            <a:r>
              <a:rPr lang="en-US" dirty="0" err="1"/>
              <a:t>Loisach</a:t>
            </a:r>
            <a:r>
              <a:rPr lang="en-US" dirty="0"/>
              <a:t> River in Germany</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40408662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DE1577-D699-4EC9-9D6F-044A8C33B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8961"/>
            <a:ext cx="9144000" cy="6340078"/>
          </a:xfrm>
          <a:prstGeom prst="rect">
            <a:avLst/>
          </a:prstGeom>
        </p:spPr>
      </p:pic>
      <p:sp>
        <p:nvSpPr>
          <p:cNvPr id="2" name="Text Placeholder 1"/>
          <p:cNvSpPr>
            <a:spLocks noGrp="1"/>
          </p:cNvSpPr>
          <p:nvPr>
            <p:ph type="body" sz="quarter" idx="10"/>
          </p:nvPr>
        </p:nvSpPr>
        <p:spPr/>
        <p:txBody>
          <a:bodyPr/>
          <a:lstStyle/>
          <a:p>
            <a:r>
              <a:rPr lang="en-US" dirty="0"/>
              <a:t>Timber rafts on the </a:t>
            </a:r>
            <a:r>
              <a:rPr lang="en-US" dirty="0" err="1"/>
              <a:t>Loisach</a:t>
            </a:r>
            <a:r>
              <a:rPr lang="en-US" dirty="0"/>
              <a:t> River in Germany</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415628563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Joppa aerial from west, tb1217048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Joppa (aerial view from the west)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20802184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oppa aerial from west, tb12170487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Joppa (aerial view from the west)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To bring cedar trees from Lebanon to the sea, to Joppa</a:t>
            </a:r>
          </a:p>
        </p:txBody>
      </p:sp>
    </p:spTree>
    <p:extLst>
      <p:ext uri="{BB962C8B-B14F-4D97-AF65-F5344CB8AC3E}">
        <p14:creationId xmlns:p14="http://schemas.microsoft.com/office/powerpoint/2010/main" val="102563154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Cyrus_the_grea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322" y="353830"/>
            <a:ext cx="4637357"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carving of Cyrus as a winged figure at Pasargadae</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According to the grant that they had from Cyrus king of Persia</a:t>
            </a:r>
          </a:p>
        </p:txBody>
      </p:sp>
    </p:spTree>
    <p:extLst>
      <p:ext uri="{BB962C8B-B14F-4D97-AF65-F5344CB8AC3E}">
        <p14:creationId xmlns:p14="http://schemas.microsoft.com/office/powerpoint/2010/main" val="1610260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Jerusalem aerial from south, ws0607180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Jerusalem (aerial view from the south)</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sp>
        <p:nvSpPr>
          <p:cNvPr id="5" name="Freeform 4"/>
          <p:cNvSpPr/>
          <p:nvPr/>
        </p:nvSpPr>
        <p:spPr>
          <a:xfrm>
            <a:off x="790575" y="2981325"/>
            <a:ext cx="6276975" cy="1604109"/>
          </a:xfrm>
          <a:custGeom>
            <a:avLst/>
            <a:gdLst>
              <a:gd name="connsiteX0" fmla="*/ 5419725 w 6276975"/>
              <a:gd name="connsiteY0" fmla="*/ 66675 h 1600200"/>
              <a:gd name="connsiteX1" fmla="*/ 6038850 w 6276975"/>
              <a:gd name="connsiteY1" fmla="*/ 95250 h 1600200"/>
              <a:gd name="connsiteX2" fmla="*/ 6276975 w 6276975"/>
              <a:gd name="connsiteY2" fmla="*/ 361950 h 1600200"/>
              <a:gd name="connsiteX3" fmla="*/ 6267450 w 6276975"/>
              <a:gd name="connsiteY3" fmla="*/ 476250 h 1600200"/>
              <a:gd name="connsiteX4" fmla="*/ 5553075 w 6276975"/>
              <a:gd name="connsiteY4" fmla="*/ 809625 h 1600200"/>
              <a:gd name="connsiteX5" fmla="*/ 5610225 w 6276975"/>
              <a:gd name="connsiteY5" fmla="*/ 1295400 h 1600200"/>
              <a:gd name="connsiteX6" fmla="*/ 5010150 w 6276975"/>
              <a:gd name="connsiteY6" fmla="*/ 1600200 h 1600200"/>
              <a:gd name="connsiteX7" fmla="*/ 4876800 w 6276975"/>
              <a:gd name="connsiteY7" fmla="*/ 1504950 h 1600200"/>
              <a:gd name="connsiteX8" fmla="*/ 4448175 w 6276975"/>
              <a:gd name="connsiteY8" fmla="*/ 1495425 h 1600200"/>
              <a:gd name="connsiteX9" fmla="*/ 3324225 w 6276975"/>
              <a:gd name="connsiteY9" fmla="*/ 981075 h 1600200"/>
              <a:gd name="connsiteX10" fmla="*/ 0 w 6276975"/>
              <a:gd name="connsiteY10" fmla="*/ 714375 h 1600200"/>
              <a:gd name="connsiteX11" fmla="*/ 2305050 w 6276975"/>
              <a:gd name="connsiteY11" fmla="*/ 0 h 1600200"/>
              <a:gd name="connsiteX12" fmla="*/ 4924425 w 6276975"/>
              <a:gd name="connsiteY12" fmla="*/ 209550 h 1600200"/>
              <a:gd name="connsiteX13" fmla="*/ 4810125 w 6276975"/>
              <a:gd name="connsiteY13" fmla="*/ 66675 h 1600200"/>
              <a:gd name="connsiteX14" fmla="*/ 5276850 w 6276975"/>
              <a:gd name="connsiteY14" fmla="*/ 76200 h 1600200"/>
              <a:gd name="connsiteX0" fmla="*/ 5419725 w 6276975"/>
              <a:gd name="connsiteY0" fmla="*/ 66675 h 1600200"/>
              <a:gd name="connsiteX1" fmla="*/ 6038850 w 6276975"/>
              <a:gd name="connsiteY1" fmla="*/ 95250 h 1600200"/>
              <a:gd name="connsiteX2" fmla="*/ 6276975 w 6276975"/>
              <a:gd name="connsiteY2" fmla="*/ 361950 h 1600200"/>
              <a:gd name="connsiteX3" fmla="*/ 6267450 w 6276975"/>
              <a:gd name="connsiteY3" fmla="*/ 476250 h 1600200"/>
              <a:gd name="connsiteX4" fmla="*/ 5553075 w 6276975"/>
              <a:gd name="connsiteY4" fmla="*/ 809625 h 1600200"/>
              <a:gd name="connsiteX5" fmla="*/ 5610225 w 6276975"/>
              <a:gd name="connsiteY5" fmla="*/ 1295400 h 1600200"/>
              <a:gd name="connsiteX6" fmla="*/ 5010150 w 6276975"/>
              <a:gd name="connsiteY6" fmla="*/ 1600200 h 1600200"/>
              <a:gd name="connsiteX7" fmla="*/ 4876800 w 6276975"/>
              <a:gd name="connsiteY7" fmla="*/ 1504950 h 1600200"/>
              <a:gd name="connsiteX8" fmla="*/ 4448175 w 6276975"/>
              <a:gd name="connsiteY8" fmla="*/ 1495425 h 1600200"/>
              <a:gd name="connsiteX9" fmla="*/ 3324225 w 6276975"/>
              <a:gd name="connsiteY9" fmla="*/ 981075 h 1600200"/>
              <a:gd name="connsiteX10" fmla="*/ 0 w 6276975"/>
              <a:gd name="connsiteY10" fmla="*/ 714375 h 1600200"/>
              <a:gd name="connsiteX11" fmla="*/ 2305050 w 6276975"/>
              <a:gd name="connsiteY11" fmla="*/ 0 h 1600200"/>
              <a:gd name="connsiteX12" fmla="*/ 4924425 w 6276975"/>
              <a:gd name="connsiteY12" fmla="*/ 209550 h 1600200"/>
              <a:gd name="connsiteX13" fmla="*/ 4810125 w 6276975"/>
              <a:gd name="connsiteY13" fmla="*/ 66675 h 1600200"/>
              <a:gd name="connsiteX14" fmla="*/ 5276850 w 6276975"/>
              <a:gd name="connsiteY14" fmla="*/ 76200 h 1600200"/>
              <a:gd name="connsiteX0" fmla="*/ 5419725 w 6276975"/>
              <a:gd name="connsiteY0" fmla="*/ 66675 h 1600200"/>
              <a:gd name="connsiteX1" fmla="*/ 6038850 w 6276975"/>
              <a:gd name="connsiteY1" fmla="*/ 95250 h 1600200"/>
              <a:gd name="connsiteX2" fmla="*/ 6276975 w 6276975"/>
              <a:gd name="connsiteY2" fmla="*/ 361950 h 1600200"/>
              <a:gd name="connsiteX3" fmla="*/ 6267450 w 6276975"/>
              <a:gd name="connsiteY3" fmla="*/ 476250 h 1600200"/>
              <a:gd name="connsiteX4" fmla="*/ 5553075 w 6276975"/>
              <a:gd name="connsiteY4" fmla="*/ 809625 h 1600200"/>
              <a:gd name="connsiteX5" fmla="*/ 5610225 w 6276975"/>
              <a:gd name="connsiteY5" fmla="*/ 1295400 h 1600200"/>
              <a:gd name="connsiteX6" fmla="*/ 5010150 w 6276975"/>
              <a:gd name="connsiteY6" fmla="*/ 1600200 h 1600200"/>
              <a:gd name="connsiteX7" fmla="*/ 4876800 w 6276975"/>
              <a:gd name="connsiteY7" fmla="*/ 1504950 h 1600200"/>
              <a:gd name="connsiteX8" fmla="*/ 4448175 w 6276975"/>
              <a:gd name="connsiteY8" fmla="*/ 1495425 h 1600200"/>
              <a:gd name="connsiteX9" fmla="*/ 3324225 w 6276975"/>
              <a:gd name="connsiteY9" fmla="*/ 981075 h 1600200"/>
              <a:gd name="connsiteX10" fmla="*/ 0 w 6276975"/>
              <a:gd name="connsiteY10" fmla="*/ 714375 h 1600200"/>
              <a:gd name="connsiteX11" fmla="*/ 2305050 w 6276975"/>
              <a:gd name="connsiteY11" fmla="*/ 0 h 1600200"/>
              <a:gd name="connsiteX12" fmla="*/ 4924425 w 6276975"/>
              <a:gd name="connsiteY12" fmla="*/ 209550 h 1600200"/>
              <a:gd name="connsiteX13" fmla="*/ 4810125 w 6276975"/>
              <a:gd name="connsiteY13" fmla="*/ 66675 h 1600200"/>
              <a:gd name="connsiteX14" fmla="*/ 5276850 w 6276975"/>
              <a:gd name="connsiteY14" fmla="*/ 76200 h 1600200"/>
              <a:gd name="connsiteX0" fmla="*/ 5419725 w 6276975"/>
              <a:gd name="connsiteY0" fmla="*/ 66675 h 1600200"/>
              <a:gd name="connsiteX1" fmla="*/ 6038850 w 6276975"/>
              <a:gd name="connsiteY1" fmla="*/ 95250 h 1600200"/>
              <a:gd name="connsiteX2" fmla="*/ 6276975 w 6276975"/>
              <a:gd name="connsiteY2" fmla="*/ 361950 h 1600200"/>
              <a:gd name="connsiteX3" fmla="*/ 6267450 w 6276975"/>
              <a:gd name="connsiteY3" fmla="*/ 476250 h 1600200"/>
              <a:gd name="connsiteX4" fmla="*/ 5553075 w 6276975"/>
              <a:gd name="connsiteY4" fmla="*/ 809625 h 1600200"/>
              <a:gd name="connsiteX5" fmla="*/ 5610225 w 6276975"/>
              <a:gd name="connsiteY5" fmla="*/ 1295400 h 1600200"/>
              <a:gd name="connsiteX6" fmla="*/ 5010150 w 6276975"/>
              <a:gd name="connsiteY6" fmla="*/ 1600200 h 1600200"/>
              <a:gd name="connsiteX7" fmla="*/ 4876800 w 6276975"/>
              <a:gd name="connsiteY7" fmla="*/ 1504950 h 1600200"/>
              <a:gd name="connsiteX8" fmla="*/ 4448175 w 6276975"/>
              <a:gd name="connsiteY8" fmla="*/ 1495425 h 1600200"/>
              <a:gd name="connsiteX9" fmla="*/ 3324225 w 6276975"/>
              <a:gd name="connsiteY9" fmla="*/ 981075 h 1600200"/>
              <a:gd name="connsiteX10" fmla="*/ 0 w 6276975"/>
              <a:gd name="connsiteY10" fmla="*/ 714375 h 1600200"/>
              <a:gd name="connsiteX11" fmla="*/ 2305050 w 6276975"/>
              <a:gd name="connsiteY11" fmla="*/ 0 h 1600200"/>
              <a:gd name="connsiteX12" fmla="*/ 4924425 w 6276975"/>
              <a:gd name="connsiteY12" fmla="*/ 209550 h 1600200"/>
              <a:gd name="connsiteX13" fmla="*/ 4810125 w 6276975"/>
              <a:gd name="connsiteY13" fmla="*/ 66675 h 1600200"/>
              <a:gd name="connsiteX14" fmla="*/ 5276850 w 6276975"/>
              <a:gd name="connsiteY14" fmla="*/ 76200 h 1600200"/>
              <a:gd name="connsiteX0" fmla="*/ 5419725 w 6276975"/>
              <a:gd name="connsiteY0" fmla="*/ 66675 h 1600200"/>
              <a:gd name="connsiteX1" fmla="*/ 6038850 w 6276975"/>
              <a:gd name="connsiteY1" fmla="*/ 95250 h 1600200"/>
              <a:gd name="connsiteX2" fmla="*/ 6276975 w 6276975"/>
              <a:gd name="connsiteY2" fmla="*/ 361950 h 1600200"/>
              <a:gd name="connsiteX3" fmla="*/ 6267450 w 6276975"/>
              <a:gd name="connsiteY3" fmla="*/ 476250 h 1600200"/>
              <a:gd name="connsiteX4" fmla="*/ 5553075 w 6276975"/>
              <a:gd name="connsiteY4" fmla="*/ 809625 h 1600200"/>
              <a:gd name="connsiteX5" fmla="*/ 5557837 w 6276975"/>
              <a:gd name="connsiteY5" fmla="*/ 1228725 h 1600200"/>
              <a:gd name="connsiteX6" fmla="*/ 5010150 w 6276975"/>
              <a:gd name="connsiteY6" fmla="*/ 1600200 h 1600200"/>
              <a:gd name="connsiteX7" fmla="*/ 4876800 w 6276975"/>
              <a:gd name="connsiteY7" fmla="*/ 1504950 h 1600200"/>
              <a:gd name="connsiteX8" fmla="*/ 4448175 w 6276975"/>
              <a:gd name="connsiteY8" fmla="*/ 1495425 h 1600200"/>
              <a:gd name="connsiteX9" fmla="*/ 3324225 w 6276975"/>
              <a:gd name="connsiteY9" fmla="*/ 981075 h 1600200"/>
              <a:gd name="connsiteX10" fmla="*/ 0 w 6276975"/>
              <a:gd name="connsiteY10" fmla="*/ 714375 h 1600200"/>
              <a:gd name="connsiteX11" fmla="*/ 2305050 w 6276975"/>
              <a:gd name="connsiteY11" fmla="*/ 0 h 1600200"/>
              <a:gd name="connsiteX12" fmla="*/ 4924425 w 6276975"/>
              <a:gd name="connsiteY12" fmla="*/ 209550 h 1600200"/>
              <a:gd name="connsiteX13" fmla="*/ 4810125 w 6276975"/>
              <a:gd name="connsiteY13" fmla="*/ 66675 h 1600200"/>
              <a:gd name="connsiteX14" fmla="*/ 5276850 w 6276975"/>
              <a:gd name="connsiteY14" fmla="*/ 76200 h 1600200"/>
              <a:gd name="connsiteX0" fmla="*/ 5419725 w 6276975"/>
              <a:gd name="connsiteY0" fmla="*/ 66675 h 1631743"/>
              <a:gd name="connsiteX1" fmla="*/ 6038850 w 6276975"/>
              <a:gd name="connsiteY1" fmla="*/ 95250 h 1631743"/>
              <a:gd name="connsiteX2" fmla="*/ 6276975 w 6276975"/>
              <a:gd name="connsiteY2" fmla="*/ 361950 h 1631743"/>
              <a:gd name="connsiteX3" fmla="*/ 6267450 w 6276975"/>
              <a:gd name="connsiteY3" fmla="*/ 476250 h 1631743"/>
              <a:gd name="connsiteX4" fmla="*/ 5553075 w 6276975"/>
              <a:gd name="connsiteY4" fmla="*/ 809625 h 1631743"/>
              <a:gd name="connsiteX5" fmla="*/ 5557837 w 6276975"/>
              <a:gd name="connsiteY5" fmla="*/ 1228725 h 1631743"/>
              <a:gd name="connsiteX6" fmla="*/ 5010150 w 6276975"/>
              <a:gd name="connsiteY6" fmla="*/ 1600200 h 1631743"/>
              <a:gd name="connsiteX7" fmla="*/ 4876800 w 6276975"/>
              <a:gd name="connsiteY7" fmla="*/ 1504950 h 1631743"/>
              <a:gd name="connsiteX8" fmla="*/ 4448175 w 6276975"/>
              <a:gd name="connsiteY8" fmla="*/ 1495425 h 1631743"/>
              <a:gd name="connsiteX9" fmla="*/ 3324225 w 6276975"/>
              <a:gd name="connsiteY9" fmla="*/ 981075 h 1631743"/>
              <a:gd name="connsiteX10" fmla="*/ 0 w 6276975"/>
              <a:gd name="connsiteY10" fmla="*/ 714375 h 1631743"/>
              <a:gd name="connsiteX11" fmla="*/ 2305050 w 6276975"/>
              <a:gd name="connsiteY11" fmla="*/ 0 h 1631743"/>
              <a:gd name="connsiteX12" fmla="*/ 4924425 w 6276975"/>
              <a:gd name="connsiteY12" fmla="*/ 209550 h 1631743"/>
              <a:gd name="connsiteX13" fmla="*/ 4810125 w 6276975"/>
              <a:gd name="connsiteY13" fmla="*/ 66675 h 1631743"/>
              <a:gd name="connsiteX14" fmla="*/ 5276850 w 6276975"/>
              <a:gd name="connsiteY14" fmla="*/ 76200 h 1631743"/>
              <a:gd name="connsiteX0" fmla="*/ 5419725 w 6276975"/>
              <a:gd name="connsiteY0" fmla="*/ 66675 h 1604109"/>
              <a:gd name="connsiteX1" fmla="*/ 6038850 w 6276975"/>
              <a:gd name="connsiteY1" fmla="*/ 952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324225 w 6276975"/>
              <a:gd name="connsiteY9" fmla="*/ 981075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 name="connsiteX0" fmla="*/ 5419725 w 6276975"/>
              <a:gd name="connsiteY0" fmla="*/ 66675 h 1604109"/>
              <a:gd name="connsiteX1" fmla="*/ 6038850 w 6276975"/>
              <a:gd name="connsiteY1" fmla="*/ 952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324225 w 6276975"/>
              <a:gd name="connsiteY9" fmla="*/ 981075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 name="connsiteX0" fmla="*/ 5419725 w 6276975"/>
              <a:gd name="connsiteY0" fmla="*/ 66675 h 1604109"/>
              <a:gd name="connsiteX1" fmla="*/ 6038850 w 6276975"/>
              <a:gd name="connsiteY1" fmla="*/ 952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324225 w 6276975"/>
              <a:gd name="connsiteY9" fmla="*/ 981075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 name="connsiteX0" fmla="*/ 5419725 w 6276975"/>
              <a:gd name="connsiteY0" fmla="*/ 66675 h 1604109"/>
              <a:gd name="connsiteX1" fmla="*/ 6038850 w 6276975"/>
              <a:gd name="connsiteY1" fmla="*/ 952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281362 w 6276975"/>
              <a:gd name="connsiteY9" fmla="*/ 1028700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 name="connsiteX0" fmla="*/ 5419725 w 6276975"/>
              <a:gd name="connsiteY0" fmla="*/ 66675 h 1604109"/>
              <a:gd name="connsiteX1" fmla="*/ 6038850 w 6276975"/>
              <a:gd name="connsiteY1" fmla="*/ 952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281362 w 6276975"/>
              <a:gd name="connsiteY9" fmla="*/ 1028700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 name="connsiteX0" fmla="*/ 5407025 w 6276975"/>
              <a:gd name="connsiteY0" fmla="*/ 85725 h 1604109"/>
              <a:gd name="connsiteX1" fmla="*/ 6038850 w 6276975"/>
              <a:gd name="connsiteY1" fmla="*/ 952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281362 w 6276975"/>
              <a:gd name="connsiteY9" fmla="*/ 1028700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 name="connsiteX0" fmla="*/ 5407025 w 6276975"/>
              <a:gd name="connsiteY0" fmla="*/ 85725 h 1604109"/>
              <a:gd name="connsiteX1" fmla="*/ 6038850 w 6276975"/>
              <a:gd name="connsiteY1" fmla="*/ 107950 h 1604109"/>
              <a:gd name="connsiteX2" fmla="*/ 6276975 w 6276975"/>
              <a:gd name="connsiteY2" fmla="*/ 361950 h 1604109"/>
              <a:gd name="connsiteX3" fmla="*/ 6267450 w 6276975"/>
              <a:gd name="connsiteY3" fmla="*/ 476250 h 1604109"/>
              <a:gd name="connsiteX4" fmla="*/ 5553075 w 6276975"/>
              <a:gd name="connsiteY4" fmla="*/ 809625 h 1604109"/>
              <a:gd name="connsiteX5" fmla="*/ 5557837 w 6276975"/>
              <a:gd name="connsiteY5" fmla="*/ 1228725 h 1604109"/>
              <a:gd name="connsiteX6" fmla="*/ 5010150 w 6276975"/>
              <a:gd name="connsiteY6" fmla="*/ 1600200 h 1604109"/>
              <a:gd name="connsiteX7" fmla="*/ 4876800 w 6276975"/>
              <a:gd name="connsiteY7" fmla="*/ 1504950 h 1604109"/>
              <a:gd name="connsiteX8" fmla="*/ 4448175 w 6276975"/>
              <a:gd name="connsiteY8" fmla="*/ 1495425 h 1604109"/>
              <a:gd name="connsiteX9" fmla="*/ 3281362 w 6276975"/>
              <a:gd name="connsiteY9" fmla="*/ 1028700 h 1604109"/>
              <a:gd name="connsiteX10" fmla="*/ 0 w 6276975"/>
              <a:gd name="connsiteY10" fmla="*/ 714375 h 1604109"/>
              <a:gd name="connsiteX11" fmla="*/ 2305050 w 6276975"/>
              <a:gd name="connsiteY11" fmla="*/ 0 h 1604109"/>
              <a:gd name="connsiteX12" fmla="*/ 4924425 w 6276975"/>
              <a:gd name="connsiteY12" fmla="*/ 209550 h 1604109"/>
              <a:gd name="connsiteX13" fmla="*/ 4810125 w 6276975"/>
              <a:gd name="connsiteY13" fmla="*/ 66675 h 1604109"/>
              <a:gd name="connsiteX14" fmla="*/ 5276850 w 6276975"/>
              <a:gd name="connsiteY14" fmla="*/ 76200 h 16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276975" h="1604109">
                <a:moveTo>
                  <a:pt x="5407025" y="85725"/>
                </a:moveTo>
                <a:lnTo>
                  <a:pt x="6038850" y="107950"/>
                </a:lnTo>
                <a:lnTo>
                  <a:pt x="6276975" y="361950"/>
                </a:lnTo>
                <a:lnTo>
                  <a:pt x="6267450" y="476250"/>
                </a:lnTo>
                <a:cubicBezTo>
                  <a:pt x="6146800" y="550863"/>
                  <a:pt x="5671344" y="684213"/>
                  <a:pt x="5553075" y="809625"/>
                </a:cubicBezTo>
                <a:cubicBezTo>
                  <a:pt x="5434806" y="935037"/>
                  <a:pt x="5633673" y="1084902"/>
                  <a:pt x="5557837" y="1228725"/>
                </a:cubicBezTo>
                <a:cubicBezTo>
                  <a:pt x="5453196" y="1427176"/>
                  <a:pt x="5068885" y="1635350"/>
                  <a:pt x="5010150" y="1600200"/>
                </a:cubicBezTo>
                <a:cubicBezTo>
                  <a:pt x="4963278" y="1572149"/>
                  <a:pt x="4921250" y="1536700"/>
                  <a:pt x="4876800" y="1504950"/>
                </a:cubicBezTo>
                <a:cubicBezTo>
                  <a:pt x="4795837" y="1511300"/>
                  <a:pt x="4714081" y="1574800"/>
                  <a:pt x="4448175" y="1495425"/>
                </a:cubicBezTo>
                <a:cubicBezTo>
                  <a:pt x="4182269" y="1416050"/>
                  <a:pt x="4022725" y="1158875"/>
                  <a:pt x="3281362" y="1028700"/>
                </a:cubicBezTo>
                <a:lnTo>
                  <a:pt x="0" y="714375"/>
                </a:lnTo>
                <a:lnTo>
                  <a:pt x="2305050" y="0"/>
                </a:lnTo>
                <a:lnTo>
                  <a:pt x="4924425" y="209550"/>
                </a:lnTo>
                <a:lnTo>
                  <a:pt x="4810125" y="66675"/>
                </a:lnTo>
                <a:lnTo>
                  <a:pt x="5276850" y="76200"/>
                </a:lnTo>
              </a:path>
            </a:pathLst>
          </a:custGeom>
          <a:noFill/>
          <a:ln w="19050" cap="rnd">
            <a:solidFill>
              <a:srgbClr val="FEFF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5441422" y="3224213"/>
            <a:ext cx="353746" cy="1233488"/>
          </a:xfrm>
          <a:custGeom>
            <a:avLst/>
            <a:gdLst>
              <a:gd name="connsiteX0" fmla="*/ 447675 w 485775"/>
              <a:gd name="connsiteY0" fmla="*/ 0 h 1238250"/>
              <a:gd name="connsiteX1" fmla="*/ 485775 w 485775"/>
              <a:gd name="connsiteY1" fmla="*/ 95250 h 1238250"/>
              <a:gd name="connsiteX2" fmla="*/ 476250 w 485775"/>
              <a:gd name="connsiteY2" fmla="*/ 314325 h 1238250"/>
              <a:gd name="connsiteX3" fmla="*/ 0 w 485775"/>
              <a:gd name="connsiteY3" fmla="*/ 904875 h 1238250"/>
              <a:gd name="connsiteX4" fmla="*/ 361950 w 485775"/>
              <a:gd name="connsiteY4" fmla="*/ 1238250 h 1238250"/>
              <a:gd name="connsiteX0" fmla="*/ 448666 w 486766"/>
              <a:gd name="connsiteY0" fmla="*/ 0 h 1238250"/>
              <a:gd name="connsiteX1" fmla="*/ 486766 w 486766"/>
              <a:gd name="connsiteY1" fmla="*/ 95250 h 1238250"/>
              <a:gd name="connsiteX2" fmla="*/ 477241 w 486766"/>
              <a:gd name="connsiteY2" fmla="*/ 314325 h 1238250"/>
              <a:gd name="connsiteX3" fmla="*/ 991 w 486766"/>
              <a:gd name="connsiteY3" fmla="*/ 904875 h 1238250"/>
              <a:gd name="connsiteX4" fmla="*/ 362941 w 486766"/>
              <a:gd name="connsiteY4" fmla="*/ 1238250 h 1238250"/>
              <a:gd name="connsiteX0" fmla="*/ 302153 w 340253"/>
              <a:gd name="connsiteY0" fmla="*/ 0 h 1238250"/>
              <a:gd name="connsiteX1" fmla="*/ 340253 w 340253"/>
              <a:gd name="connsiteY1" fmla="*/ 95250 h 1238250"/>
              <a:gd name="connsiteX2" fmla="*/ 330728 w 340253"/>
              <a:gd name="connsiteY2" fmla="*/ 314325 h 1238250"/>
              <a:gd name="connsiteX3" fmla="*/ 2115 w 340253"/>
              <a:gd name="connsiteY3" fmla="*/ 833437 h 1238250"/>
              <a:gd name="connsiteX4" fmla="*/ 216428 w 340253"/>
              <a:gd name="connsiteY4" fmla="*/ 1238250 h 1238250"/>
              <a:gd name="connsiteX0" fmla="*/ 302153 w 359805"/>
              <a:gd name="connsiteY0" fmla="*/ 0 h 1238250"/>
              <a:gd name="connsiteX1" fmla="*/ 340253 w 359805"/>
              <a:gd name="connsiteY1" fmla="*/ 95250 h 1238250"/>
              <a:gd name="connsiteX2" fmla="*/ 330728 w 359805"/>
              <a:gd name="connsiteY2" fmla="*/ 314325 h 1238250"/>
              <a:gd name="connsiteX3" fmla="*/ 2115 w 359805"/>
              <a:gd name="connsiteY3" fmla="*/ 833437 h 1238250"/>
              <a:gd name="connsiteX4" fmla="*/ 216428 w 359805"/>
              <a:gd name="connsiteY4" fmla="*/ 1238250 h 1238250"/>
              <a:gd name="connsiteX0" fmla="*/ 302153 w 330728"/>
              <a:gd name="connsiteY0" fmla="*/ 0 h 1238250"/>
              <a:gd name="connsiteX1" fmla="*/ 330728 w 330728"/>
              <a:gd name="connsiteY1" fmla="*/ 314325 h 1238250"/>
              <a:gd name="connsiteX2" fmla="*/ 2115 w 330728"/>
              <a:gd name="connsiteY2" fmla="*/ 833437 h 1238250"/>
              <a:gd name="connsiteX3" fmla="*/ 216428 w 330728"/>
              <a:gd name="connsiteY3" fmla="*/ 1238250 h 1238250"/>
              <a:gd name="connsiteX0" fmla="*/ 302153 w 348726"/>
              <a:gd name="connsiteY0" fmla="*/ 0 h 1238250"/>
              <a:gd name="connsiteX1" fmla="*/ 330728 w 348726"/>
              <a:gd name="connsiteY1" fmla="*/ 314325 h 1238250"/>
              <a:gd name="connsiteX2" fmla="*/ 2115 w 348726"/>
              <a:gd name="connsiteY2" fmla="*/ 833437 h 1238250"/>
              <a:gd name="connsiteX3" fmla="*/ 216428 w 348726"/>
              <a:gd name="connsiteY3" fmla="*/ 1238250 h 1238250"/>
              <a:gd name="connsiteX0" fmla="*/ 285484 w 345165"/>
              <a:gd name="connsiteY0" fmla="*/ 0 h 1245394"/>
              <a:gd name="connsiteX1" fmla="*/ 330728 w 345165"/>
              <a:gd name="connsiteY1" fmla="*/ 321469 h 1245394"/>
              <a:gd name="connsiteX2" fmla="*/ 2115 w 345165"/>
              <a:gd name="connsiteY2" fmla="*/ 840581 h 1245394"/>
              <a:gd name="connsiteX3" fmla="*/ 216428 w 345165"/>
              <a:gd name="connsiteY3" fmla="*/ 1245394 h 1245394"/>
              <a:gd name="connsiteX0" fmla="*/ 285484 w 350783"/>
              <a:gd name="connsiteY0" fmla="*/ 0 h 1245394"/>
              <a:gd name="connsiteX1" fmla="*/ 330728 w 350783"/>
              <a:gd name="connsiteY1" fmla="*/ 321469 h 1245394"/>
              <a:gd name="connsiteX2" fmla="*/ 2115 w 350783"/>
              <a:gd name="connsiteY2" fmla="*/ 840581 h 1245394"/>
              <a:gd name="connsiteX3" fmla="*/ 216428 w 350783"/>
              <a:gd name="connsiteY3" fmla="*/ 1245394 h 1245394"/>
              <a:gd name="connsiteX0" fmla="*/ 295009 w 353746"/>
              <a:gd name="connsiteY0" fmla="*/ 0 h 1240631"/>
              <a:gd name="connsiteX1" fmla="*/ 330728 w 353746"/>
              <a:gd name="connsiteY1" fmla="*/ 316706 h 1240631"/>
              <a:gd name="connsiteX2" fmla="*/ 2115 w 353746"/>
              <a:gd name="connsiteY2" fmla="*/ 835818 h 1240631"/>
              <a:gd name="connsiteX3" fmla="*/ 216428 w 353746"/>
              <a:gd name="connsiteY3" fmla="*/ 1240631 h 1240631"/>
              <a:gd name="connsiteX0" fmla="*/ 295009 w 353746"/>
              <a:gd name="connsiteY0" fmla="*/ 0 h 1233488"/>
              <a:gd name="connsiteX1" fmla="*/ 330728 w 353746"/>
              <a:gd name="connsiteY1" fmla="*/ 309563 h 1233488"/>
              <a:gd name="connsiteX2" fmla="*/ 2115 w 353746"/>
              <a:gd name="connsiteY2" fmla="*/ 828675 h 1233488"/>
              <a:gd name="connsiteX3" fmla="*/ 216428 w 353746"/>
              <a:gd name="connsiteY3" fmla="*/ 1233488 h 1233488"/>
            </a:gdLst>
            <a:ahLst/>
            <a:cxnLst>
              <a:cxn ang="0">
                <a:pos x="connsiteX0" y="connsiteY0"/>
              </a:cxn>
              <a:cxn ang="0">
                <a:pos x="connsiteX1" y="connsiteY1"/>
              </a:cxn>
              <a:cxn ang="0">
                <a:pos x="connsiteX2" y="connsiteY2"/>
              </a:cxn>
              <a:cxn ang="0">
                <a:pos x="connsiteX3" y="connsiteY3"/>
              </a:cxn>
            </a:cxnLst>
            <a:rect l="l" t="t" r="r" b="b"/>
            <a:pathLst>
              <a:path w="353746" h="1233488">
                <a:moveTo>
                  <a:pt x="295009" y="0"/>
                </a:moveTo>
                <a:cubicBezTo>
                  <a:pt x="342634" y="71437"/>
                  <a:pt x="379544" y="171451"/>
                  <a:pt x="330728" y="309563"/>
                </a:cubicBezTo>
                <a:cubicBezTo>
                  <a:pt x="281912" y="447675"/>
                  <a:pt x="21165" y="674688"/>
                  <a:pt x="2115" y="828675"/>
                </a:cubicBezTo>
                <a:cubicBezTo>
                  <a:pt x="-16935" y="982663"/>
                  <a:pt x="95778" y="1122363"/>
                  <a:pt x="216428" y="1233488"/>
                </a:cubicBezTo>
              </a:path>
            </a:pathLst>
          </a:custGeom>
          <a:noFill/>
          <a:ln w="19050" cap="rnd">
            <a:solidFill>
              <a:srgbClr val="FEFF00"/>
            </a:solidFill>
            <a:prstDash val="sys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ine 9"/>
          <p:cNvSpPr>
            <a:spLocks noChangeShapeType="1"/>
          </p:cNvSpPr>
          <p:nvPr/>
        </p:nvSpPr>
        <p:spPr bwMode="auto">
          <a:xfrm flipH="1">
            <a:off x="6174400" y="2445960"/>
            <a:ext cx="212111" cy="535366"/>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 name="Text Box 16"/>
          <p:cNvSpPr txBox="1">
            <a:spLocks noChangeArrowheads="1"/>
          </p:cNvSpPr>
          <p:nvPr/>
        </p:nvSpPr>
        <p:spPr bwMode="auto">
          <a:xfrm>
            <a:off x="5792204" y="2045849"/>
            <a:ext cx="2000869"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House of Yahweh</a:t>
            </a:r>
          </a:p>
        </p:txBody>
      </p:sp>
      <p:sp>
        <p:nvSpPr>
          <p:cNvPr id="11" name="Text Box 16"/>
          <p:cNvSpPr txBox="1">
            <a:spLocks noChangeArrowheads="1"/>
          </p:cNvSpPr>
          <p:nvPr/>
        </p:nvSpPr>
        <p:spPr bwMode="auto">
          <a:xfrm>
            <a:off x="2329245" y="3285913"/>
            <a:ext cx="1476686"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Western Hill</a:t>
            </a:r>
          </a:p>
        </p:txBody>
      </p:sp>
      <p:sp>
        <p:nvSpPr>
          <p:cNvPr id="13" name="Text Box 16"/>
          <p:cNvSpPr txBox="1">
            <a:spLocks noChangeArrowheads="1"/>
          </p:cNvSpPr>
          <p:nvPr/>
        </p:nvSpPr>
        <p:spPr bwMode="auto">
          <a:xfrm>
            <a:off x="5044802" y="4905346"/>
            <a:ext cx="150073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City of David</a:t>
            </a:r>
          </a:p>
        </p:txBody>
      </p:sp>
      <p:sp>
        <p:nvSpPr>
          <p:cNvPr id="14" name="Line 9"/>
          <p:cNvSpPr>
            <a:spLocks noChangeShapeType="1"/>
          </p:cNvSpPr>
          <p:nvPr/>
        </p:nvSpPr>
        <p:spPr bwMode="auto">
          <a:xfrm flipV="1">
            <a:off x="5655955" y="4166334"/>
            <a:ext cx="139213" cy="739012"/>
          </a:xfrm>
          <a:prstGeom prst="line">
            <a:avLst/>
          </a:prstGeom>
          <a:noFill/>
          <a:ln w="22225" cap="flat" cmpd="sng" algn="ctr">
            <a:solidFill>
              <a:sysClr val="window" lastClr="FFFFFF"/>
            </a:solidFill>
            <a:prstDash val="solid"/>
            <a:round/>
            <a:headEnd type="none" w="med" len="med"/>
            <a:tailEnd type="triangle" w="med" len="med"/>
          </a:ln>
          <a:effectLst>
            <a:glow rad="50800">
              <a:sysClr val="windowText" lastClr="000000">
                <a:alpha val="60000"/>
              </a:sys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6" name="Text Box 16"/>
          <p:cNvSpPr txBox="1">
            <a:spLocks noChangeArrowheads="1"/>
          </p:cNvSpPr>
          <p:nvPr/>
        </p:nvSpPr>
        <p:spPr bwMode="auto">
          <a:xfrm rot="314408">
            <a:off x="971888" y="4243253"/>
            <a:ext cx="1702710"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Hinnom Valley</a:t>
            </a:r>
          </a:p>
        </p:txBody>
      </p:sp>
      <p:sp>
        <p:nvSpPr>
          <p:cNvPr id="17" name="Text Box 16"/>
          <p:cNvSpPr txBox="1">
            <a:spLocks noChangeArrowheads="1"/>
          </p:cNvSpPr>
          <p:nvPr/>
        </p:nvSpPr>
        <p:spPr bwMode="auto">
          <a:xfrm rot="18200504">
            <a:off x="6012620" y="4022730"/>
            <a:ext cx="156004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Kidron Valley</a:t>
            </a:r>
          </a:p>
        </p:txBody>
      </p:sp>
      <p:sp>
        <p:nvSpPr>
          <p:cNvPr id="18" name="Text Box 16"/>
          <p:cNvSpPr txBox="1">
            <a:spLocks noChangeArrowheads="1"/>
          </p:cNvSpPr>
          <p:nvPr/>
        </p:nvSpPr>
        <p:spPr bwMode="auto">
          <a:xfrm rot="4103774">
            <a:off x="7667606" y="3485967"/>
            <a:ext cx="1856598"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ysClr val="window" lastClr="FFFFFF"/>
                </a:solidFill>
                <a:effectLst>
                  <a:glow rad="76200">
                    <a:sysClr val="windowText" lastClr="000000">
                      <a:alpha val="60000"/>
                    </a:sysClr>
                  </a:glow>
                </a:effectLst>
                <a:uLnTx/>
                <a:uFillTx/>
                <a:latin typeface="Calibri" pitchFamily="34" charset="0"/>
                <a:cs typeface="Calibri" pitchFamily="34" charset="0"/>
              </a:rPr>
              <a:t>Mount of Olives</a:t>
            </a:r>
          </a:p>
        </p:txBody>
      </p:sp>
    </p:spTree>
    <p:extLst>
      <p:ext uri="{BB962C8B-B14F-4D97-AF65-F5344CB8AC3E}">
        <p14:creationId xmlns:p14="http://schemas.microsoft.com/office/powerpoint/2010/main" val="355795633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The Cyrus Cylinder, from Babylon, circa 533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According to the grant that they had from Cyrus king of Persia</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792" r="3758"/>
          <a:stretch/>
        </p:blipFill>
        <p:spPr>
          <a:xfrm>
            <a:off x="0" y="369332"/>
            <a:ext cx="9144000" cy="6150340"/>
          </a:xfrm>
          <a:prstGeom prst="rect">
            <a:avLst/>
          </a:prstGeom>
        </p:spPr>
      </p:pic>
    </p:spTree>
    <p:extLst>
      <p:ext uri="{BB962C8B-B14F-4D97-AF65-F5344CB8AC3E}">
        <p14:creationId xmlns:p14="http://schemas.microsoft.com/office/powerpoint/2010/main" val="21021627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118" b="3354"/>
          <a:stretch/>
        </p:blipFill>
        <p:spPr>
          <a:xfrm>
            <a:off x="990600" y="0"/>
            <a:ext cx="7086600" cy="6512509"/>
          </a:xfrm>
          <a:prstGeom prst="rect">
            <a:avLst/>
          </a:prstGeom>
        </p:spPr>
      </p:pic>
      <p:sp>
        <p:nvSpPr>
          <p:cNvPr id="2" name="Text Placeholder 1"/>
          <p:cNvSpPr>
            <a:spLocks noGrp="1"/>
          </p:cNvSpPr>
          <p:nvPr>
            <p:ph type="body" sz="quarter" idx="10"/>
          </p:nvPr>
        </p:nvSpPr>
        <p:spPr/>
        <p:txBody>
          <a:bodyPr/>
          <a:lstStyle/>
          <a:p>
            <a:r>
              <a:rPr lang="en-US" dirty="0"/>
              <a:t>Brick with cuneiform inscription, “Cyrus, king of the world,” 6th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According to the grant that they had from Cyrus king of Persia</a:t>
            </a:r>
          </a:p>
        </p:txBody>
      </p:sp>
    </p:spTree>
    <p:extLst>
      <p:ext uri="{BB962C8B-B14F-4D97-AF65-F5344CB8AC3E}">
        <p14:creationId xmlns:p14="http://schemas.microsoft.com/office/powerpoint/2010/main" val="18758318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wnloads\Temple Mount and City of David aerial from south, ws12091538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Temple Mount and City of David (aerial view from the south)</a:t>
            </a:r>
          </a:p>
        </p:txBody>
      </p:sp>
      <p:sp>
        <p:nvSpPr>
          <p:cNvPr id="3" name="Text Placeholder 2"/>
          <p:cNvSpPr>
            <a:spLocks noGrp="1"/>
          </p:cNvSpPr>
          <p:nvPr>
            <p:ph type="body" sz="quarter" idx="12"/>
          </p:nvPr>
        </p:nvSpPr>
        <p:spPr/>
        <p:txBody>
          <a:bodyPr/>
          <a:lstStyle/>
          <a:p>
            <a:r>
              <a:rPr lang="en-US"/>
              <a:t>3:8</a:t>
            </a:r>
            <a:endParaRPr lang="en-US" dirty="0"/>
          </a:p>
        </p:txBody>
      </p:sp>
      <p:sp>
        <p:nvSpPr>
          <p:cNvPr id="4" name="Title 3"/>
          <p:cNvSpPr>
            <a:spLocks noGrp="1"/>
          </p:cNvSpPr>
          <p:nvPr>
            <p:ph type="title"/>
          </p:nvPr>
        </p:nvSpPr>
        <p:spPr/>
        <p:txBody>
          <a:bodyPr/>
          <a:lstStyle/>
          <a:p>
            <a:r>
              <a:rPr lang="en-US" dirty="0"/>
              <a:t>In the second year after their arrival at the house of God at Jerusalem</a:t>
            </a:r>
          </a:p>
        </p:txBody>
      </p:sp>
    </p:spTree>
    <p:extLst>
      <p:ext uri="{BB962C8B-B14F-4D97-AF65-F5344CB8AC3E}">
        <p14:creationId xmlns:p14="http://schemas.microsoft.com/office/powerpoint/2010/main" val="124875718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wnloads\Old City and Mount of Olives aerial from west, ws1209154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190"/>
            <a:ext cx="9144000" cy="634603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Old City of Jerusalem and the Mount of Olives (aerial view from the west)</a:t>
            </a:r>
          </a:p>
        </p:txBody>
      </p:sp>
      <p:sp>
        <p:nvSpPr>
          <p:cNvPr id="3" name="Text Placeholder 2"/>
          <p:cNvSpPr>
            <a:spLocks noGrp="1"/>
          </p:cNvSpPr>
          <p:nvPr>
            <p:ph type="body" sz="quarter" idx="12"/>
          </p:nvPr>
        </p:nvSpPr>
        <p:spPr/>
        <p:txBody>
          <a:bodyPr/>
          <a:lstStyle/>
          <a:p>
            <a:r>
              <a:rPr lang="en-US" dirty="0"/>
              <a:t>3:8</a:t>
            </a:r>
          </a:p>
        </p:txBody>
      </p:sp>
      <p:sp>
        <p:nvSpPr>
          <p:cNvPr id="4" name="Title 3"/>
          <p:cNvSpPr>
            <a:spLocks noGrp="1"/>
          </p:cNvSpPr>
          <p:nvPr>
            <p:ph type="title"/>
          </p:nvPr>
        </p:nvSpPr>
        <p:spPr/>
        <p:txBody>
          <a:bodyPr/>
          <a:lstStyle/>
          <a:p>
            <a:r>
              <a:rPr lang="en-US" dirty="0"/>
              <a:t>In the second year after their arrival at the house of God at Jerusalem</a:t>
            </a:r>
          </a:p>
        </p:txBody>
      </p:sp>
    </p:spTree>
    <p:extLst>
      <p:ext uri="{BB962C8B-B14F-4D97-AF65-F5344CB8AC3E}">
        <p14:creationId xmlns:p14="http://schemas.microsoft.com/office/powerpoint/2010/main" val="1715263491"/>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Hebrew calendar</a:t>
            </a:r>
          </a:p>
        </p:txBody>
      </p:sp>
      <p:sp>
        <p:nvSpPr>
          <p:cNvPr id="3" name="Text Placeholder 2"/>
          <p:cNvSpPr>
            <a:spLocks noGrp="1"/>
          </p:cNvSpPr>
          <p:nvPr>
            <p:ph type="body" sz="quarter" idx="12"/>
          </p:nvPr>
        </p:nvSpPr>
        <p:spPr/>
        <p:txBody>
          <a:bodyPr/>
          <a:lstStyle/>
          <a:p>
            <a:r>
              <a:rPr lang="en-US" dirty="0"/>
              <a:t>3:8</a:t>
            </a:r>
          </a:p>
        </p:txBody>
      </p:sp>
      <p:sp>
        <p:nvSpPr>
          <p:cNvPr id="4" name="Title 3"/>
          <p:cNvSpPr>
            <a:spLocks noGrp="1"/>
          </p:cNvSpPr>
          <p:nvPr>
            <p:ph type="title"/>
          </p:nvPr>
        </p:nvSpPr>
        <p:spPr/>
        <p:txBody>
          <a:bodyPr/>
          <a:lstStyle/>
          <a:p>
            <a:r>
              <a:rPr lang="en-US" dirty="0"/>
              <a:t>In the second month</a:t>
            </a:r>
          </a:p>
        </p:txBody>
      </p:sp>
      <p:grpSp>
        <p:nvGrpSpPr>
          <p:cNvPr id="6" name="Group 5"/>
          <p:cNvGrpSpPr/>
          <p:nvPr/>
        </p:nvGrpSpPr>
        <p:grpSpPr>
          <a:xfrm>
            <a:off x="1676400" y="523875"/>
            <a:ext cx="5794430" cy="5797628"/>
            <a:chOff x="1676400" y="523875"/>
            <a:chExt cx="5794430" cy="5797628"/>
          </a:xfrm>
        </p:grpSpPr>
        <p:grpSp>
          <p:nvGrpSpPr>
            <p:cNvPr id="90" name="Group 89"/>
            <p:cNvGrpSpPr/>
            <p:nvPr/>
          </p:nvGrpSpPr>
          <p:grpSpPr>
            <a:xfrm>
              <a:off x="1676400" y="523875"/>
              <a:ext cx="5794430" cy="5797628"/>
              <a:chOff x="1676400" y="523875"/>
              <a:chExt cx="5794430" cy="5797628"/>
            </a:xfrm>
          </p:grpSpPr>
          <p:grpSp>
            <p:nvGrpSpPr>
              <p:cNvPr id="24" name="Group 23"/>
              <p:cNvGrpSpPr/>
              <p:nvPr/>
            </p:nvGrpSpPr>
            <p:grpSpPr>
              <a:xfrm>
                <a:off x="1676400" y="523875"/>
                <a:ext cx="5794430" cy="5797628"/>
                <a:chOff x="1676400" y="523875"/>
                <a:chExt cx="5794430" cy="5797628"/>
              </a:xfrm>
              <a:solidFill>
                <a:srgbClr val="D8D9D9"/>
              </a:solidFill>
            </p:grpSpPr>
            <p:sp>
              <p:nvSpPr>
                <p:cNvPr id="89" name="Freeform 88"/>
                <p:cNvSpPr/>
                <p:nvPr/>
              </p:nvSpPr>
              <p:spPr>
                <a:xfrm>
                  <a:off x="5245100" y="5194300"/>
                  <a:ext cx="1390650" cy="1022350"/>
                </a:xfrm>
                <a:custGeom>
                  <a:avLst/>
                  <a:gdLst>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1022350">
                      <a:moveTo>
                        <a:pt x="1390650" y="260350"/>
                      </a:moveTo>
                      <a:lnTo>
                        <a:pt x="1123950" y="0"/>
                      </a:lnTo>
                      <a:cubicBezTo>
                        <a:pt x="1003300" y="115887"/>
                        <a:pt x="796925" y="275167"/>
                        <a:pt x="609600" y="384175"/>
                      </a:cubicBezTo>
                      <a:cubicBezTo>
                        <a:pt x="422275" y="493183"/>
                        <a:pt x="237067" y="563563"/>
                        <a:pt x="0" y="654050"/>
                      </a:cubicBezTo>
                      <a:lnTo>
                        <a:pt x="101600" y="1022350"/>
                      </a:lnTo>
                      <a:cubicBezTo>
                        <a:pt x="451908" y="897467"/>
                        <a:pt x="629708" y="831850"/>
                        <a:pt x="844550" y="704850"/>
                      </a:cubicBezTo>
                      <a:cubicBezTo>
                        <a:pt x="1059392" y="577850"/>
                        <a:pt x="1198033" y="479425"/>
                        <a:pt x="1390650" y="260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34125" y="1365250"/>
                  <a:ext cx="1035050" cy="1390650"/>
                </a:xfrm>
                <a:custGeom>
                  <a:avLst/>
                  <a:gdLst>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390650">
                      <a:moveTo>
                        <a:pt x="657225" y="1390650"/>
                      </a:moveTo>
                      <a:lnTo>
                        <a:pt x="1035050" y="1292225"/>
                      </a:lnTo>
                      <a:cubicBezTo>
                        <a:pt x="944562" y="959379"/>
                        <a:pt x="850900" y="790046"/>
                        <a:pt x="723900" y="574675"/>
                      </a:cubicBezTo>
                      <a:cubicBezTo>
                        <a:pt x="596900" y="359304"/>
                        <a:pt x="454025" y="179917"/>
                        <a:pt x="273050" y="0"/>
                      </a:cubicBezTo>
                      <a:lnTo>
                        <a:pt x="0" y="276225"/>
                      </a:lnTo>
                      <a:cubicBezTo>
                        <a:pt x="131233" y="433917"/>
                        <a:pt x="303213" y="608013"/>
                        <a:pt x="412750" y="793750"/>
                      </a:cubicBezTo>
                      <a:cubicBezTo>
                        <a:pt x="522287" y="979487"/>
                        <a:pt x="601133" y="1167871"/>
                        <a:pt x="657225" y="13906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000875" y="2654300"/>
                  <a:ext cx="469955" cy="1492250"/>
                </a:xfrm>
                <a:custGeom>
                  <a:avLst/>
                  <a:gdLst>
                    <a:gd name="connsiteX0" fmla="*/ 0 w 469900"/>
                    <a:gd name="connsiteY0" fmla="*/ 98425 h 1492250"/>
                    <a:gd name="connsiteX1" fmla="*/ 82550 w 469900"/>
                    <a:gd name="connsiteY1" fmla="*/ 774700 h 1492250"/>
                    <a:gd name="connsiteX2" fmla="*/ 9525 w 469900"/>
                    <a:gd name="connsiteY2" fmla="*/ 1397000 h 1492250"/>
                    <a:gd name="connsiteX3" fmla="*/ 377825 w 469900"/>
                    <a:gd name="connsiteY3" fmla="*/ 1492250 h 1492250"/>
                    <a:gd name="connsiteX4" fmla="*/ 469900 w 469900"/>
                    <a:gd name="connsiteY4" fmla="*/ 755650 h 1492250"/>
                    <a:gd name="connsiteX5" fmla="*/ 368300 w 469900"/>
                    <a:gd name="connsiteY5" fmla="*/ 0 h 1492250"/>
                    <a:gd name="connsiteX6" fmla="*/ 0 w 469900"/>
                    <a:gd name="connsiteY6" fmla="*/ 98425 h 1492250"/>
                    <a:gd name="connsiteX0" fmla="*/ 0 w 469999"/>
                    <a:gd name="connsiteY0" fmla="*/ 98425 h 1492250"/>
                    <a:gd name="connsiteX1" fmla="*/ 82550 w 469999"/>
                    <a:gd name="connsiteY1" fmla="*/ 774700 h 1492250"/>
                    <a:gd name="connsiteX2" fmla="*/ 9525 w 469999"/>
                    <a:gd name="connsiteY2" fmla="*/ 1397000 h 1492250"/>
                    <a:gd name="connsiteX3" fmla="*/ 377825 w 469999"/>
                    <a:gd name="connsiteY3" fmla="*/ 1492250 h 1492250"/>
                    <a:gd name="connsiteX4" fmla="*/ 469900 w 469999"/>
                    <a:gd name="connsiteY4" fmla="*/ 755650 h 1492250"/>
                    <a:gd name="connsiteX5" fmla="*/ 368300 w 469999"/>
                    <a:gd name="connsiteY5" fmla="*/ 0 h 1492250"/>
                    <a:gd name="connsiteX6" fmla="*/ 0 w 469999"/>
                    <a:gd name="connsiteY6" fmla="*/ 98425 h 1492250"/>
                    <a:gd name="connsiteX0" fmla="*/ 10574 w 480573"/>
                    <a:gd name="connsiteY0" fmla="*/ 98425 h 1492250"/>
                    <a:gd name="connsiteX1" fmla="*/ 93124 w 480573"/>
                    <a:gd name="connsiteY1" fmla="*/ 774700 h 1492250"/>
                    <a:gd name="connsiteX2" fmla="*/ 20099 w 480573"/>
                    <a:gd name="connsiteY2" fmla="*/ 1397000 h 1492250"/>
                    <a:gd name="connsiteX3" fmla="*/ 388399 w 480573"/>
                    <a:gd name="connsiteY3" fmla="*/ 1492250 h 1492250"/>
                    <a:gd name="connsiteX4" fmla="*/ 480474 w 480573"/>
                    <a:gd name="connsiteY4" fmla="*/ 755650 h 1492250"/>
                    <a:gd name="connsiteX5" fmla="*/ 378874 w 480573"/>
                    <a:gd name="connsiteY5" fmla="*/ 0 h 1492250"/>
                    <a:gd name="connsiteX6" fmla="*/ 10574 w 48057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1999"/>
                    <a:gd name="connsiteY0" fmla="*/ 98425 h 1492250"/>
                    <a:gd name="connsiteX1" fmla="*/ 84594 w 471999"/>
                    <a:gd name="connsiteY1" fmla="*/ 774700 h 1492250"/>
                    <a:gd name="connsiteX2" fmla="*/ 11569 w 471999"/>
                    <a:gd name="connsiteY2" fmla="*/ 1397000 h 1492250"/>
                    <a:gd name="connsiteX3" fmla="*/ 379869 w 471999"/>
                    <a:gd name="connsiteY3" fmla="*/ 1492250 h 1492250"/>
                    <a:gd name="connsiteX4" fmla="*/ 471944 w 471999"/>
                    <a:gd name="connsiteY4" fmla="*/ 755650 h 1492250"/>
                    <a:gd name="connsiteX5" fmla="*/ 370344 w 471999"/>
                    <a:gd name="connsiteY5" fmla="*/ 0 h 1492250"/>
                    <a:gd name="connsiteX6" fmla="*/ 2044 w 471999"/>
                    <a:gd name="connsiteY6" fmla="*/ 98425 h 1492250"/>
                    <a:gd name="connsiteX0" fmla="*/ 0 w 469955"/>
                    <a:gd name="connsiteY0" fmla="*/ 98425 h 1492250"/>
                    <a:gd name="connsiteX1" fmla="*/ 82550 w 469955"/>
                    <a:gd name="connsiteY1" fmla="*/ 774700 h 1492250"/>
                    <a:gd name="connsiteX2" fmla="*/ 9525 w 469955"/>
                    <a:gd name="connsiteY2" fmla="*/ 1397000 h 1492250"/>
                    <a:gd name="connsiteX3" fmla="*/ 377825 w 469955"/>
                    <a:gd name="connsiteY3" fmla="*/ 1492250 h 1492250"/>
                    <a:gd name="connsiteX4" fmla="*/ 469900 w 469955"/>
                    <a:gd name="connsiteY4" fmla="*/ 755650 h 1492250"/>
                    <a:gd name="connsiteX5" fmla="*/ 368300 w 469955"/>
                    <a:gd name="connsiteY5" fmla="*/ 0 h 1492250"/>
                    <a:gd name="connsiteX6" fmla="*/ 0 w 469955"/>
                    <a:gd name="connsiteY6" fmla="*/ 98425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5" h="1492250">
                      <a:moveTo>
                        <a:pt x="0" y="98425"/>
                      </a:moveTo>
                      <a:cubicBezTo>
                        <a:pt x="50800" y="316442"/>
                        <a:pt x="80963" y="558271"/>
                        <a:pt x="82550" y="774700"/>
                      </a:cubicBezTo>
                      <a:cubicBezTo>
                        <a:pt x="84137" y="991129"/>
                        <a:pt x="68263" y="1153583"/>
                        <a:pt x="9525" y="1397000"/>
                      </a:cubicBezTo>
                      <a:lnTo>
                        <a:pt x="377825" y="1492250"/>
                      </a:lnTo>
                      <a:cubicBezTo>
                        <a:pt x="438679" y="1220258"/>
                        <a:pt x="471488" y="1004358"/>
                        <a:pt x="469900" y="755650"/>
                      </a:cubicBezTo>
                      <a:cubicBezTo>
                        <a:pt x="468313" y="506942"/>
                        <a:pt x="424392" y="192087"/>
                        <a:pt x="368300" y="0"/>
                      </a:cubicBezTo>
                      <a:lnTo>
                        <a:pt x="0" y="98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365875" y="4038600"/>
                  <a:ext cx="1012825" cy="1416050"/>
                </a:xfrm>
                <a:custGeom>
                  <a:avLst/>
                  <a:gdLst>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3989"/>
                    <a:gd name="connsiteY0" fmla="*/ 0 h 1416050"/>
                    <a:gd name="connsiteX1" fmla="*/ 400050 w 1013989"/>
                    <a:gd name="connsiteY1" fmla="*/ 612775 h 1416050"/>
                    <a:gd name="connsiteX2" fmla="*/ 0 w 1013989"/>
                    <a:gd name="connsiteY2" fmla="*/ 1136650 h 1416050"/>
                    <a:gd name="connsiteX3" fmla="*/ 276225 w 1013989"/>
                    <a:gd name="connsiteY3" fmla="*/ 1416050 h 1416050"/>
                    <a:gd name="connsiteX4" fmla="*/ 746125 w 1013989"/>
                    <a:gd name="connsiteY4" fmla="*/ 784225 h 1416050"/>
                    <a:gd name="connsiteX5" fmla="*/ 1012825 w 1013989"/>
                    <a:gd name="connsiteY5" fmla="*/ 101600 h 1416050"/>
                    <a:gd name="connsiteX6" fmla="*/ 647700 w 1013989"/>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25" h="1416050">
                      <a:moveTo>
                        <a:pt x="647700" y="0"/>
                      </a:moveTo>
                      <a:cubicBezTo>
                        <a:pt x="577321" y="237596"/>
                        <a:pt x="508000" y="423333"/>
                        <a:pt x="400050" y="612775"/>
                      </a:cubicBezTo>
                      <a:cubicBezTo>
                        <a:pt x="292100" y="802217"/>
                        <a:pt x="204788" y="907521"/>
                        <a:pt x="0" y="1136650"/>
                      </a:cubicBezTo>
                      <a:lnTo>
                        <a:pt x="276225" y="1416050"/>
                      </a:lnTo>
                      <a:cubicBezTo>
                        <a:pt x="483129" y="1192213"/>
                        <a:pt x="623358" y="1003300"/>
                        <a:pt x="746125" y="784225"/>
                      </a:cubicBezTo>
                      <a:cubicBezTo>
                        <a:pt x="868892" y="565150"/>
                        <a:pt x="927629" y="394229"/>
                        <a:pt x="1012825" y="101600"/>
                      </a:cubicBezTo>
                      <a:lnTo>
                        <a:pt x="647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07000" y="622300"/>
                  <a:ext cx="1400175" cy="1028700"/>
                </a:xfrm>
                <a:custGeom>
                  <a:avLst/>
                  <a:gdLst>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1379 h 1030079"/>
                    <a:gd name="connsiteX1" fmla="*/ 0 w 1400175"/>
                    <a:gd name="connsiteY1" fmla="*/ 388729 h 1030079"/>
                    <a:gd name="connsiteX2" fmla="*/ 603250 w 1400175"/>
                    <a:gd name="connsiteY2" fmla="*/ 617329 h 1030079"/>
                    <a:gd name="connsiteX3" fmla="*/ 1130300 w 1400175"/>
                    <a:gd name="connsiteY3" fmla="*/ 1030079 h 1030079"/>
                    <a:gd name="connsiteX4" fmla="*/ 1400175 w 1400175"/>
                    <a:gd name="connsiteY4" fmla="*/ 737979 h 1030079"/>
                    <a:gd name="connsiteX5" fmla="*/ 793750 w 1400175"/>
                    <a:gd name="connsiteY5" fmla="*/ 277604 h 1030079"/>
                    <a:gd name="connsiteX6" fmla="*/ 95250 w 1400175"/>
                    <a:gd name="connsiteY6" fmla="*/ 1379 h 1030079"/>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028700">
                      <a:moveTo>
                        <a:pt x="95250" y="0"/>
                      </a:moveTo>
                      <a:lnTo>
                        <a:pt x="0" y="387350"/>
                      </a:lnTo>
                      <a:cubicBezTo>
                        <a:pt x="237067" y="461433"/>
                        <a:pt x="414867" y="509058"/>
                        <a:pt x="603250" y="615950"/>
                      </a:cubicBezTo>
                      <a:cubicBezTo>
                        <a:pt x="791633" y="722842"/>
                        <a:pt x="975254" y="887942"/>
                        <a:pt x="1130300" y="1028700"/>
                      </a:cubicBezTo>
                      <a:lnTo>
                        <a:pt x="1400175" y="736600"/>
                      </a:lnTo>
                      <a:cubicBezTo>
                        <a:pt x="1147233" y="496888"/>
                        <a:pt x="1011237" y="398992"/>
                        <a:pt x="793750" y="276225"/>
                      </a:cubicBezTo>
                      <a:cubicBezTo>
                        <a:pt x="576263" y="153458"/>
                        <a:pt x="284692" y="44979"/>
                        <a:pt x="95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13175" y="523875"/>
                  <a:ext cx="1492250" cy="495300"/>
                </a:xfrm>
                <a:custGeom>
                  <a:avLst/>
                  <a:gdLst>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2250" h="495300">
                      <a:moveTo>
                        <a:pt x="1390650" y="482600"/>
                      </a:moveTo>
                      <a:lnTo>
                        <a:pt x="1492250" y="104775"/>
                      </a:lnTo>
                      <a:cubicBezTo>
                        <a:pt x="1239308" y="33867"/>
                        <a:pt x="1017058" y="0"/>
                        <a:pt x="768350" y="0"/>
                      </a:cubicBezTo>
                      <a:cubicBezTo>
                        <a:pt x="519642" y="0"/>
                        <a:pt x="283104" y="47625"/>
                        <a:pt x="0" y="104775"/>
                      </a:cubicBezTo>
                      <a:lnTo>
                        <a:pt x="98425" y="495300"/>
                      </a:lnTo>
                      <a:cubicBezTo>
                        <a:pt x="391583" y="424921"/>
                        <a:pt x="552979" y="408517"/>
                        <a:pt x="768350" y="406400"/>
                      </a:cubicBezTo>
                      <a:cubicBezTo>
                        <a:pt x="983721" y="404283"/>
                        <a:pt x="1165225" y="428096"/>
                        <a:pt x="1390650" y="482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2543175" y="5213350"/>
                  <a:ext cx="1406525" cy="1016000"/>
                </a:xfrm>
                <a:custGeom>
                  <a:avLst/>
                  <a:gdLst>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843"/>
                    <a:gd name="connsiteX1" fmla="*/ 796925 w 1406525"/>
                    <a:gd name="connsiteY1" fmla="*/ 387350 h 1016843"/>
                    <a:gd name="connsiteX2" fmla="*/ 288925 w 1406525"/>
                    <a:gd name="connsiteY2" fmla="*/ 0 h 1016843"/>
                    <a:gd name="connsiteX3" fmla="*/ 0 w 1406525"/>
                    <a:gd name="connsiteY3" fmla="*/ 276225 h 1016843"/>
                    <a:gd name="connsiteX4" fmla="*/ 593725 w 1406525"/>
                    <a:gd name="connsiteY4" fmla="*/ 723900 h 1016843"/>
                    <a:gd name="connsiteX5" fmla="*/ 1320800 w 1406525"/>
                    <a:gd name="connsiteY5" fmla="*/ 1016000 h 1016843"/>
                    <a:gd name="connsiteX6" fmla="*/ 1406525 w 1406525"/>
                    <a:gd name="connsiteY6" fmla="*/ 635000 h 1016843"/>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016000">
                      <a:moveTo>
                        <a:pt x="1406525" y="635000"/>
                      </a:moveTo>
                      <a:cubicBezTo>
                        <a:pt x="1211263" y="574675"/>
                        <a:pt x="983192" y="493183"/>
                        <a:pt x="796925" y="387350"/>
                      </a:cubicBezTo>
                      <a:cubicBezTo>
                        <a:pt x="610658" y="281517"/>
                        <a:pt x="431271" y="126471"/>
                        <a:pt x="288925" y="0"/>
                      </a:cubicBezTo>
                      <a:lnTo>
                        <a:pt x="0" y="276225"/>
                      </a:lnTo>
                      <a:cubicBezTo>
                        <a:pt x="231775" y="492125"/>
                        <a:pt x="373592" y="600604"/>
                        <a:pt x="593725" y="723900"/>
                      </a:cubicBezTo>
                      <a:cubicBezTo>
                        <a:pt x="813858" y="847196"/>
                        <a:pt x="1121833" y="967317"/>
                        <a:pt x="1320800" y="1016000"/>
                      </a:cubicBezTo>
                      <a:lnTo>
                        <a:pt x="1406525" y="63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860800" y="5838825"/>
                  <a:ext cx="1485900" cy="482678"/>
                </a:xfrm>
                <a:custGeom>
                  <a:avLst/>
                  <a:gdLst>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9636 h 492236"/>
                    <a:gd name="connsiteX1" fmla="*/ 727075 w 1485900"/>
                    <a:gd name="connsiteY1" fmla="*/ 104886 h 492236"/>
                    <a:gd name="connsiteX2" fmla="*/ 92075 w 1485900"/>
                    <a:gd name="connsiteY2" fmla="*/ 19161 h 492236"/>
                    <a:gd name="connsiteX3" fmla="*/ 0 w 1485900"/>
                    <a:gd name="connsiteY3" fmla="*/ 400161 h 492236"/>
                    <a:gd name="connsiteX4" fmla="*/ 752475 w 1485900"/>
                    <a:gd name="connsiteY4" fmla="*/ 492236 h 492236"/>
                    <a:gd name="connsiteX5" fmla="*/ 1485900 w 1485900"/>
                    <a:gd name="connsiteY5" fmla="*/ 387461 h 492236"/>
                    <a:gd name="connsiteX6" fmla="*/ 1390650 w 1485900"/>
                    <a:gd name="connsiteY6" fmla="*/ 9636 h 492236"/>
                    <a:gd name="connsiteX0" fmla="*/ 1390650 w 1485900"/>
                    <a:gd name="connsiteY0" fmla="*/ 1180 h 483780"/>
                    <a:gd name="connsiteX1" fmla="*/ 727075 w 1485900"/>
                    <a:gd name="connsiteY1" fmla="*/ 96430 h 483780"/>
                    <a:gd name="connsiteX2" fmla="*/ 92075 w 1485900"/>
                    <a:gd name="connsiteY2" fmla="*/ 10705 h 483780"/>
                    <a:gd name="connsiteX3" fmla="*/ 0 w 1485900"/>
                    <a:gd name="connsiteY3" fmla="*/ 391705 h 483780"/>
                    <a:gd name="connsiteX4" fmla="*/ 752475 w 1485900"/>
                    <a:gd name="connsiteY4" fmla="*/ 483780 h 483780"/>
                    <a:gd name="connsiteX5" fmla="*/ 1485900 w 1485900"/>
                    <a:gd name="connsiteY5" fmla="*/ 379005 h 483780"/>
                    <a:gd name="connsiteX6" fmla="*/ 1390650 w 1485900"/>
                    <a:gd name="connsiteY6" fmla="*/ 1180 h 483780"/>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0 h 482783"/>
                    <a:gd name="connsiteX1" fmla="*/ 727075 w 1485900"/>
                    <a:gd name="connsiteY1" fmla="*/ 95250 h 482783"/>
                    <a:gd name="connsiteX2" fmla="*/ 92075 w 1485900"/>
                    <a:gd name="connsiteY2" fmla="*/ 9525 h 482783"/>
                    <a:gd name="connsiteX3" fmla="*/ 0 w 1485900"/>
                    <a:gd name="connsiteY3" fmla="*/ 390525 h 482783"/>
                    <a:gd name="connsiteX4" fmla="*/ 752475 w 1485900"/>
                    <a:gd name="connsiteY4" fmla="*/ 482600 h 482783"/>
                    <a:gd name="connsiteX5" fmla="*/ 1485900 w 1485900"/>
                    <a:gd name="connsiteY5" fmla="*/ 377825 h 482783"/>
                    <a:gd name="connsiteX6" fmla="*/ 1390650 w 1485900"/>
                    <a:gd name="connsiteY6" fmla="*/ 0 h 482783"/>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0" h="482678">
                      <a:moveTo>
                        <a:pt x="1390650" y="0"/>
                      </a:moveTo>
                      <a:cubicBezTo>
                        <a:pt x="1238779" y="44979"/>
                        <a:pt x="943504" y="93663"/>
                        <a:pt x="727075" y="95250"/>
                      </a:cubicBezTo>
                      <a:cubicBezTo>
                        <a:pt x="510646" y="96837"/>
                        <a:pt x="264054" y="55563"/>
                        <a:pt x="92075" y="9525"/>
                      </a:cubicBezTo>
                      <a:lnTo>
                        <a:pt x="0" y="390525"/>
                      </a:lnTo>
                      <a:cubicBezTo>
                        <a:pt x="211667" y="443971"/>
                        <a:pt x="504825" y="484717"/>
                        <a:pt x="752475" y="482600"/>
                      </a:cubicBezTo>
                      <a:cubicBezTo>
                        <a:pt x="1000125" y="480483"/>
                        <a:pt x="1217613" y="439208"/>
                        <a:pt x="1485900" y="377825"/>
                      </a:cubicBezTo>
                      <a:lnTo>
                        <a:pt x="13906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524125" y="626269"/>
                  <a:ext cx="1395413" cy="1045369"/>
                </a:xfrm>
                <a:custGeom>
                  <a:avLst/>
                  <a:gdLst>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3" h="1045369">
                      <a:moveTo>
                        <a:pt x="1285875" y="0"/>
                      </a:moveTo>
                      <a:cubicBezTo>
                        <a:pt x="1014810" y="84932"/>
                        <a:pt x="812007" y="169069"/>
                        <a:pt x="597694" y="295275"/>
                      </a:cubicBezTo>
                      <a:cubicBezTo>
                        <a:pt x="383382" y="421481"/>
                        <a:pt x="136921" y="603646"/>
                        <a:pt x="0" y="757237"/>
                      </a:cubicBezTo>
                      <a:lnTo>
                        <a:pt x="276225" y="1045369"/>
                      </a:lnTo>
                      <a:cubicBezTo>
                        <a:pt x="439737" y="880666"/>
                        <a:pt x="608807" y="750490"/>
                        <a:pt x="795338" y="640556"/>
                      </a:cubicBezTo>
                      <a:cubicBezTo>
                        <a:pt x="981869" y="530622"/>
                        <a:pt x="1230313" y="440133"/>
                        <a:pt x="1395413" y="385762"/>
                      </a:cubicBezTo>
                      <a:lnTo>
                        <a:pt x="128587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768475" y="1384300"/>
                  <a:ext cx="1035050" cy="1412875"/>
                </a:xfrm>
                <a:custGeom>
                  <a:avLst/>
                  <a:gdLst>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9355 w 1035580"/>
                    <a:gd name="connsiteY0" fmla="*/ 0 h 1412875"/>
                    <a:gd name="connsiteX1" fmla="*/ 314855 w 1035580"/>
                    <a:gd name="connsiteY1" fmla="*/ 565150 h 1412875"/>
                    <a:gd name="connsiteX2" fmla="*/ 530 w 1035580"/>
                    <a:gd name="connsiteY2" fmla="*/ 1308100 h 1412875"/>
                    <a:gd name="connsiteX3" fmla="*/ 387880 w 1035580"/>
                    <a:gd name="connsiteY3" fmla="*/ 1412875 h 1412875"/>
                    <a:gd name="connsiteX4" fmla="*/ 645055 w 1035580"/>
                    <a:gd name="connsiteY4" fmla="*/ 796925 h 1412875"/>
                    <a:gd name="connsiteX5" fmla="*/ 1035580 w 1035580"/>
                    <a:gd name="connsiteY5" fmla="*/ 279400 h 1412875"/>
                    <a:gd name="connsiteX6" fmla="*/ 759355 w 103558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412875">
                      <a:moveTo>
                        <a:pt x="758825" y="0"/>
                      </a:moveTo>
                      <a:cubicBezTo>
                        <a:pt x="581554" y="171450"/>
                        <a:pt x="440796" y="347133"/>
                        <a:pt x="314325" y="565150"/>
                      </a:cubicBezTo>
                      <a:cubicBezTo>
                        <a:pt x="187854" y="783167"/>
                        <a:pt x="70379" y="1074738"/>
                        <a:pt x="0" y="1308100"/>
                      </a:cubicBezTo>
                      <a:lnTo>
                        <a:pt x="387350" y="1412875"/>
                      </a:lnTo>
                      <a:cubicBezTo>
                        <a:pt x="450321" y="1191154"/>
                        <a:pt x="536575" y="985837"/>
                        <a:pt x="644525" y="796925"/>
                      </a:cubicBezTo>
                      <a:cubicBezTo>
                        <a:pt x="752475" y="608013"/>
                        <a:pt x="863600" y="469371"/>
                        <a:pt x="1035050" y="279400"/>
                      </a:cubicBezTo>
                      <a:lnTo>
                        <a:pt x="758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676400" y="2690813"/>
                  <a:ext cx="500063" cy="1504950"/>
                </a:xfrm>
                <a:custGeom>
                  <a:avLst/>
                  <a:gdLst>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3" h="1504950">
                      <a:moveTo>
                        <a:pt x="95250" y="0"/>
                      </a:moveTo>
                      <a:cubicBezTo>
                        <a:pt x="40481" y="234950"/>
                        <a:pt x="0" y="515937"/>
                        <a:pt x="0" y="766762"/>
                      </a:cubicBezTo>
                      <a:cubicBezTo>
                        <a:pt x="0" y="1017587"/>
                        <a:pt x="50006" y="1320006"/>
                        <a:pt x="95250" y="1504950"/>
                      </a:cubicBezTo>
                      <a:lnTo>
                        <a:pt x="500063" y="1390650"/>
                      </a:lnTo>
                      <a:cubicBezTo>
                        <a:pt x="452437" y="1215231"/>
                        <a:pt x="414338" y="953293"/>
                        <a:pt x="409575" y="738187"/>
                      </a:cubicBezTo>
                      <a:cubicBezTo>
                        <a:pt x="404813" y="523081"/>
                        <a:pt x="428625" y="284956"/>
                        <a:pt x="471488" y="100012"/>
                      </a:cubicBezTo>
                      <a:lnTo>
                        <a:pt x="95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784350" y="4092575"/>
                  <a:ext cx="1041400" cy="1400175"/>
                </a:xfrm>
                <a:custGeom>
                  <a:avLst/>
                  <a:gdLst>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726 w 1042126"/>
                    <a:gd name="connsiteY0" fmla="*/ 0 h 1400175"/>
                    <a:gd name="connsiteX1" fmla="*/ 726 w 1042126"/>
                    <a:gd name="connsiteY1" fmla="*/ 107950 h 1400175"/>
                    <a:gd name="connsiteX2" fmla="*/ 299176 w 1042126"/>
                    <a:gd name="connsiteY2" fmla="*/ 819150 h 1400175"/>
                    <a:gd name="connsiteX3" fmla="*/ 765901 w 1042126"/>
                    <a:gd name="connsiteY3" fmla="*/ 1400175 h 1400175"/>
                    <a:gd name="connsiteX4" fmla="*/ 1042126 w 1042126"/>
                    <a:gd name="connsiteY4" fmla="*/ 1123950 h 1400175"/>
                    <a:gd name="connsiteX5" fmla="*/ 632551 w 1042126"/>
                    <a:gd name="connsiteY5" fmla="*/ 590550 h 1400175"/>
                    <a:gd name="connsiteX6" fmla="*/ 381726 w 1042126"/>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1400175">
                      <a:moveTo>
                        <a:pt x="381000" y="0"/>
                      </a:moveTo>
                      <a:lnTo>
                        <a:pt x="0" y="107950"/>
                      </a:lnTo>
                      <a:cubicBezTo>
                        <a:pt x="68792" y="330200"/>
                        <a:pt x="170921" y="603779"/>
                        <a:pt x="298450" y="819150"/>
                      </a:cubicBezTo>
                      <a:cubicBezTo>
                        <a:pt x="425979" y="1034521"/>
                        <a:pt x="590550" y="1203325"/>
                        <a:pt x="765175" y="1400175"/>
                      </a:cubicBezTo>
                      <a:lnTo>
                        <a:pt x="1041400" y="1123950"/>
                      </a:lnTo>
                      <a:cubicBezTo>
                        <a:pt x="866775" y="935037"/>
                        <a:pt x="741892" y="777875"/>
                        <a:pt x="631825" y="590550"/>
                      </a:cubicBezTo>
                      <a:cubicBezTo>
                        <a:pt x="521758" y="403225"/>
                        <a:pt x="448204" y="194733"/>
                        <a:pt x="38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343144" y="1209675"/>
                <a:ext cx="4454531" cy="4438650"/>
                <a:chOff x="2343144" y="1209675"/>
                <a:chExt cx="4454531" cy="4438650"/>
              </a:xfrm>
              <a:solidFill>
                <a:srgbClr val="C2D69B"/>
              </a:solidFill>
            </p:grpSpPr>
            <p:sp>
              <p:nvSpPr>
                <p:cNvPr id="85" name="Freeform 84"/>
                <p:cNvSpPr/>
                <p:nvPr/>
              </p:nvSpPr>
              <p:spPr>
                <a:xfrm>
                  <a:off x="5405438" y="3414713"/>
                  <a:ext cx="1385887" cy="1919287"/>
                </a:xfrm>
                <a:custGeom>
                  <a:avLst/>
                  <a:gdLst>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887" h="1919287">
                      <a:moveTo>
                        <a:pt x="776287" y="0"/>
                      </a:moveTo>
                      <a:cubicBezTo>
                        <a:pt x="746918" y="266700"/>
                        <a:pt x="710406" y="570706"/>
                        <a:pt x="581025" y="804862"/>
                      </a:cubicBezTo>
                      <a:cubicBezTo>
                        <a:pt x="451644" y="1039018"/>
                        <a:pt x="230982" y="1228725"/>
                        <a:pt x="0" y="1404937"/>
                      </a:cubicBezTo>
                      <a:lnTo>
                        <a:pt x="309562" y="1919287"/>
                      </a:lnTo>
                      <a:cubicBezTo>
                        <a:pt x="704055" y="1666875"/>
                        <a:pt x="930275" y="1409699"/>
                        <a:pt x="1109662" y="1090612"/>
                      </a:cubicBezTo>
                      <a:cubicBezTo>
                        <a:pt x="1289049" y="771525"/>
                        <a:pt x="1370012" y="386556"/>
                        <a:pt x="1385887" y="4762"/>
                      </a:cubicBezTo>
                      <a:lnTo>
                        <a:pt x="7762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581525" y="4806950"/>
                  <a:ext cx="1130300" cy="841375"/>
                </a:xfrm>
                <a:custGeom>
                  <a:avLst/>
                  <a:gdLst>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841375">
                      <a:moveTo>
                        <a:pt x="819150" y="0"/>
                      </a:moveTo>
                      <a:cubicBezTo>
                        <a:pt x="679450" y="85196"/>
                        <a:pt x="561975" y="136525"/>
                        <a:pt x="425450" y="174625"/>
                      </a:cubicBezTo>
                      <a:cubicBezTo>
                        <a:pt x="288925" y="212725"/>
                        <a:pt x="150283" y="225425"/>
                        <a:pt x="0" y="228600"/>
                      </a:cubicBezTo>
                      <a:lnTo>
                        <a:pt x="0" y="841375"/>
                      </a:lnTo>
                      <a:cubicBezTo>
                        <a:pt x="233892" y="828675"/>
                        <a:pt x="395817" y="815446"/>
                        <a:pt x="584200" y="762000"/>
                      </a:cubicBezTo>
                      <a:cubicBezTo>
                        <a:pt x="772583" y="708554"/>
                        <a:pt x="964142" y="635000"/>
                        <a:pt x="1130300" y="520700"/>
                      </a:cubicBezTo>
                      <a:lnTo>
                        <a:pt x="8191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972175" y="2301875"/>
                  <a:ext cx="825500" cy="1120775"/>
                </a:xfrm>
                <a:custGeom>
                  <a:avLst/>
                  <a:gdLst>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21886 w 836211"/>
                    <a:gd name="connsiteY0" fmla="*/ 0 h 1120775"/>
                    <a:gd name="connsiteX1" fmla="*/ 10711 w 836211"/>
                    <a:gd name="connsiteY1" fmla="*/ 304800 h 1120775"/>
                    <a:gd name="connsiteX2" fmla="*/ 178986 w 836211"/>
                    <a:gd name="connsiteY2" fmla="*/ 669925 h 1120775"/>
                    <a:gd name="connsiteX3" fmla="*/ 232961 w 836211"/>
                    <a:gd name="connsiteY3" fmla="*/ 1117600 h 1120775"/>
                    <a:gd name="connsiteX4" fmla="*/ 836211 w 836211"/>
                    <a:gd name="connsiteY4" fmla="*/ 1120775 h 1120775"/>
                    <a:gd name="connsiteX5" fmla="*/ 753661 w 836211"/>
                    <a:gd name="connsiteY5" fmla="*/ 530225 h 1120775"/>
                    <a:gd name="connsiteX6" fmla="*/ 521886 w 836211"/>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1120775">
                      <a:moveTo>
                        <a:pt x="511175" y="0"/>
                      </a:moveTo>
                      <a:lnTo>
                        <a:pt x="0" y="304800"/>
                      </a:lnTo>
                      <a:cubicBezTo>
                        <a:pt x="69850" y="416454"/>
                        <a:pt x="131233" y="534458"/>
                        <a:pt x="168275" y="669925"/>
                      </a:cubicBezTo>
                      <a:cubicBezTo>
                        <a:pt x="205317" y="805392"/>
                        <a:pt x="220663" y="912283"/>
                        <a:pt x="222250" y="1117600"/>
                      </a:cubicBezTo>
                      <a:lnTo>
                        <a:pt x="825500" y="1120775"/>
                      </a:lnTo>
                      <a:cubicBezTo>
                        <a:pt x="801158" y="829204"/>
                        <a:pt x="795338" y="717021"/>
                        <a:pt x="742950" y="530225"/>
                      </a:cubicBezTo>
                      <a:cubicBezTo>
                        <a:pt x="690562" y="343429"/>
                        <a:pt x="609600" y="167746"/>
                        <a:pt x="511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75275" y="1498600"/>
                  <a:ext cx="1108075" cy="1104900"/>
                </a:xfrm>
                <a:custGeom>
                  <a:avLst/>
                  <a:gdLst>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9718"/>
                    <a:gd name="connsiteY0" fmla="*/ 2746 h 1107646"/>
                    <a:gd name="connsiteX1" fmla="*/ 0 w 1109718"/>
                    <a:gd name="connsiteY1" fmla="*/ 523446 h 1107646"/>
                    <a:gd name="connsiteX2" fmla="*/ 342900 w 1109718"/>
                    <a:gd name="connsiteY2" fmla="*/ 783796 h 1107646"/>
                    <a:gd name="connsiteX3" fmla="*/ 596900 w 1109718"/>
                    <a:gd name="connsiteY3" fmla="*/ 1107646 h 1107646"/>
                    <a:gd name="connsiteX4" fmla="*/ 1108075 w 1109718"/>
                    <a:gd name="connsiteY4" fmla="*/ 802846 h 1107646"/>
                    <a:gd name="connsiteX5" fmla="*/ 742950 w 1109718"/>
                    <a:gd name="connsiteY5" fmla="*/ 339296 h 1107646"/>
                    <a:gd name="connsiteX6" fmla="*/ 282575 w 1109718"/>
                    <a:gd name="connsiteY6" fmla="*/ 2746 h 1107646"/>
                    <a:gd name="connsiteX0" fmla="*/ 282575 w 1108075"/>
                    <a:gd name="connsiteY0" fmla="*/ 2746 h 1107646"/>
                    <a:gd name="connsiteX1" fmla="*/ 0 w 1108075"/>
                    <a:gd name="connsiteY1" fmla="*/ 523446 h 1107646"/>
                    <a:gd name="connsiteX2" fmla="*/ 342900 w 1108075"/>
                    <a:gd name="connsiteY2" fmla="*/ 783796 h 1107646"/>
                    <a:gd name="connsiteX3" fmla="*/ 596900 w 1108075"/>
                    <a:gd name="connsiteY3" fmla="*/ 1107646 h 1107646"/>
                    <a:gd name="connsiteX4" fmla="*/ 1108075 w 1108075"/>
                    <a:gd name="connsiteY4" fmla="*/ 802846 h 1107646"/>
                    <a:gd name="connsiteX5" fmla="*/ 742950 w 1108075"/>
                    <a:gd name="connsiteY5" fmla="*/ 339296 h 1107646"/>
                    <a:gd name="connsiteX6" fmla="*/ 282575 w 1108075"/>
                    <a:gd name="connsiteY6" fmla="*/ 2746 h 1107646"/>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1104900">
                      <a:moveTo>
                        <a:pt x="282575" y="0"/>
                      </a:moveTo>
                      <a:lnTo>
                        <a:pt x="0" y="520700"/>
                      </a:lnTo>
                      <a:cubicBezTo>
                        <a:pt x="162454" y="615950"/>
                        <a:pt x="243417" y="683683"/>
                        <a:pt x="342900" y="781050"/>
                      </a:cubicBezTo>
                      <a:cubicBezTo>
                        <a:pt x="442383" y="878417"/>
                        <a:pt x="513821" y="952500"/>
                        <a:pt x="596900" y="1104900"/>
                      </a:cubicBezTo>
                      <a:lnTo>
                        <a:pt x="1108075" y="800100"/>
                      </a:lnTo>
                      <a:cubicBezTo>
                        <a:pt x="941917" y="535517"/>
                        <a:pt x="880533" y="469900"/>
                        <a:pt x="742950" y="336550"/>
                      </a:cubicBezTo>
                      <a:cubicBezTo>
                        <a:pt x="605367" y="203200"/>
                        <a:pt x="533400" y="134408"/>
                        <a:pt x="2825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657475" y="4244975"/>
                  <a:ext cx="1933575" cy="1400175"/>
                </a:xfrm>
                <a:custGeom>
                  <a:avLst/>
                  <a:gdLst>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5" h="1400175">
                      <a:moveTo>
                        <a:pt x="517525" y="0"/>
                      </a:moveTo>
                      <a:lnTo>
                        <a:pt x="0" y="301625"/>
                      </a:lnTo>
                      <a:cubicBezTo>
                        <a:pt x="228071" y="677863"/>
                        <a:pt x="496888" y="931333"/>
                        <a:pt x="819150" y="1114425"/>
                      </a:cubicBezTo>
                      <a:cubicBezTo>
                        <a:pt x="1141412" y="1297517"/>
                        <a:pt x="1453092" y="1384829"/>
                        <a:pt x="1933575" y="1400175"/>
                      </a:cubicBezTo>
                      <a:cubicBezTo>
                        <a:pt x="1932517" y="1195917"/>
                        <a:pt x="1931458" y="991658"/>
                        <a:pt x="1930400" y="787400"/>
                      </a:cubicBezTo>
                      <a:cubicBezTo>
                        <a:pt x="1646767" y="747183"/>
                        <a:pt x="1366216" y="696583"/>
                        <a:pt x="1117600" y="581025"/>
                      </a:cubicBezTo>
                      <a:cubicBezTo>
                        <a:pt x="904904" y="482163"/>
                        <a:pt x="703791" y="287867"/>
                        <a:pt x="517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584700" y="1209675"/>
                  <a:ext cx="1082675" cy="806450"/>
                </a:xfrm>
                <a:custGeom>
                  <a:avLst/>
                  <a:gdLst>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32765 h 839215"/>
                    <a:gd name="connsiteX1" fmla="*/ 0 w 1082675"/>
                    <a:gd name="connsiteY1" fmla="*/ 626490 h 839215"/>
                    <a:gd name="connsiteX2" fmla="*/ 419100 w 1082675"/>
                    <a:gd name="connsiteY2" fmla="*/ 686815 h 839215"/>
                    <a:gd name="connsiteX3" fmla="*/ 787400 w 1082675"/>
                    <a:gd name="connsiteY3" fmla="*/ 839215 h 839215"/>
                    <a:gd name="connsiteX4" fmla="*/ 1082675 w 1082675"/>
                    <a:gd name="connsiteY4" fmla="*/ 318515 h 839215"/>
                    <a:gd name="connsiteX5" fmla="*/ 568325 w 1082675"/>
                    <a:gd name="connsiteY5" fmla="*/ 102615 h 839215"/>
                    <a:gd name="connsiteX6" fmla="*/ 3175 w 1082675"/>
                    <a:gd name="connsiteY6" fmla="*/ 32765 h 839215"/>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18384"/>
                    <a:gd name="connsiteX1" fmla="*/ 0 w 1082675"/>
                    <a:gd name="connsiteY1" fmla="*/ 593725 h 818384"/>
                    <a:gd name="connsiteX2" fmla="*/ 419100 w 1082675"/>
                    <a:gd name="connsiteY2" fmla="*/ 654050 h 818384"/>
                    <a:gd name="connsiteX3" fmla="*/ 787400 w 1082675"/>
                    <a:gd name="connsiteY3" fmla="*/ 806450 h 818384"/>
                    <a:gd name="connsiteX4" fmla="*/ 1082675 w 1082675"/>
                    <a:gd name="connsiteY4" fmla="*/ 285750 h 818384"/>
                    <a:gd name="connsiteX5" fmla="*/ 568325 w 1082675"/>
                    <a:gd name="connsiteY5" fmla="*/ 69850 h 818384"/>
                    <a:gd name="connsiteX6" fmla="*/ 3175 w 1082675"/>
                    <a:gd name="connsiteY6" fmla="*/ 0 h 818384"/>
                    <a:gd name="connsiteX0" fmla="*/ 3175 w 1082675"/>
                    <a:gd name="connsiteY0" fmla="*/ 0 h 819536"/>
                    <a:gd name="connsiteX1" fmla="*/ 0 w 1082675"/>
                    <a:gd name="connsiteY1" fmla="*/ 593725 h 819536"/>
                    <a:gd name="connsiteX2" fmla="*/ 419100 w 1082675"/>
                    <a:gd name="connsiteY2" fmla="*/ 654050 h 819536"/>
                    <a:gd name="connsiteX3" fmla="*/ 787400 w 1082675"/>
                    <a:gd name="connsiteY3" fmla="*/ 806450 h 819536"/>
                    <a:gd name="connsiteX4" fmla="*/ 1082675 w 1082675"/>
                    <a:gd name="connsiteY4" fmla="*/ 285750 h 819536"/>
                    <a:gd name="connsiteX5" fmla="*/ 568325 w 1082675"/>
                    <a:gd name="connsiteY5" fmla="*/ 69850 h 819536"/>
                    <a:gd name="connsiteX6" fmla="*/ 3175 w 1082675"/>
                    <a:gd name="connsiteY6" fmla="*/ 0 h 819536"/>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675" h="806450">
                      <a:moveTo>
                        <a:pt x="3175" y="0"/>
                      </a:moveTo>
                      <a:cubicBezTo>
                        <a:pt x="2117" y="197908"/>
                        <a:pt x="1058" y="395817"/>
                        <a:pt x="0" y="593725"/>
                      </a:cubicBezTo>
                      <a:cubicBezTo>
                        <a:pt x="200025" y="601133"/>
                        <a:pt x="284542" y="611451"/>
                        <a:pt x="419100" y="654050"/>
                      </a:cubicBezTo>
                      <a:cubicBezTo>
                        <a:pt x="550476" y="695642"/>
                        <a:pt x="670454" y="731308"/>
                        <a:pt x="787400" y="806450"/>
                      </a:cubicBezTo>
                      <a:lnTo>
                        <a:pt x="1082675" y="285750"/>
                      </a:lnTo>
                      <a:cubicBezTo>
                        <a:pt x="846138" y="153458"/>
                        <a:pt x="748242" y="117475"/>
                        <a:pt x="568325" y="69850"/>
                      </a:cubicBezTo>
                      <a:cubicBezTo>
                        <a:pt x="388408" y="22225"/>
                        <a:pt x="250296" y="17463"/>
                        <a:pt x="3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43144" y="2324100"/>
                  <a:ext cx="831855" cy="2222500"/>
                </a:xfrm>
                <a:custGeom>
                  <a:avLst/>
                  <a:gdLst>
                    <a:gd name="connsiteX0" fmla="*/ 819150 w 831850"/>
                    <a:gd name="connsiteY0" fmla="*/ 298450 h 2222500"/>
                    <a:gd name="connsiteX1" fmla="*/ 298450 w 831850"/>
                    <a:gd name="connsiteY1" fmla="*/ 0 h 2222500"/>
                    <a:gd name="connsiteX2" fmla="*/ 0 w 831850"/>
                    <a:gd name="connsiteY2" fmla="*/ 1117600 h 2222500"/>
                    <a:gd name="connsiteX3" fmla="*/ 304800 w 831850"/>
                    <a:gd name="connsiteY3" fmla="*/ 2222500 h 2222500"/>
                    <a:gd name="connsiteX4" fmla="*/ 831850 w 831850"/>
                    <a:gd name="connsiteY4" fmla="*/ 1924050 h 2222500"/>
                    <a:gd name="connsiteX5" fmla="*/ 603250 w 831850"/>
                    <a:gd name="connsiteY5" fmla="*/ 1098550 h 2222500"/>
                    <a:gd name="connsiteX6" fmla="*/ 819150 w 831850"/>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7847"/>
                    <a:gd name="connsiteY0" fmla="*/ 298450 h 2222500"/>
                    <a:gd name="connsiteX1" fmla="*/ 298455 w 837847"/>
                    <a:gd name="connsiteY1" fmla="*/ 0 h 2222500"/>
                    <a:gd name="connsiteX2" fmla="*/ 5 w 837847"/>
                    <a:gd name="connsiteY2" fmla="*/ 1117600 h 2222500"/>
                    <a:gd name="connsiteX3" fmla="*/ 304805 w 837847"/>
                    <a:gd name="connsiteY3" fmla="*/ 2222500 h 2222500"/>
                    <a:gd name="connsiteX4" fmla="*/ 831855 w 837847"/>
                    <a:gd name="connsiteY4" fmla="*/ 1924050 h 2222500"/>
                    <a:gd name="connsiteX5" fmla="*/ 603255 w 837847"/>
                    <a:gd name="connsiteY5" fmla="*/ 1098550 h 2222500"/>
                    <a:gd name="connsiteX6" fmla="*/ 819155 w 837847"/>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855" h="2222500">
                      <a:moveTo>
                        <a:pt x="819155" y="298450"/>
                      </a:moveTo>
                      <a:lnTo>
                        <a:pt x="298455" y="0"/>
                      </a:lnTo>
                      <a:cubicBezTo>
                        <a:pt x="161930" y="136525"/>
                        <a:pt x="-1053" y="747183"/>
                        <a:pt x="5" y="1117600"/>
                      </a:cubicBezTo>
                      <a:cubicBezTo>
                        <a:pt x="1063" y="1488017"/>
                        <a:pt x="166163" y="2088092"/>
                        <a:pt x="304805" y="2222500"/>
                      </a:cubicBezTo>
                      <a:lnTo>
                        <a:pt x="831855" y="1924050"/>
                      </a:lnTo>
                      <a:cubicBezTo>
                        <a:pt x="716497" y="1711325"/>
                        <a:pt x="605372" y="1369483"/>
                        <a:pt x="603255" y="1098550"/>
                      </a:cubicBezTo>
                      <a:cubicBezTo>
                        <a:pt x="601138" y="827617"/>
                        <a:pt x="685805" y="608542"/>
                        <a:pt x="819155" y="2984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641600" y="1209675"/>
                  <a:ext cx="1946275" cy="1412875"/>
                </a:xfrm>
                <a:custGeom>
                  <a:avLst/>
                  <a:gdLst>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8774 h 1421649"/>
                    <a:gd name="connsiteX1" fmla="*/ 819150 w 1946275"/>
                    <a:gd name="connsiteY1" fmla="*/ 307224 h 1421649"/>
                    <a:gd name="connsiteX2" fmla="*/ 0 w 1946275"/>
                    <a:gd name="connsiteY2" fmla="*/ 1123199 h 1421649"/>
                    <a:gd name="connsiteX3" fmla="*/ 527050 w 1946275"/>
                    <a:gd name="connsiteY3" fmla="*/ 1421649 h 1421649"/>
                    <a:gd name="connsiteX4" fmla="*/ 1133475 w 1946275"/>
                    <a:gd name="connsiteY4" fmla="*/ 815224 h 1421649"/>
                    <a:gd name="connsiteX5" fmla="*/ 1946275 w 1946275"/>
                    <a:gd name="connsiteY5" fmla="*/ 599324 h 1421649"/>
                    <a:gd name="connsiteX6" fmla="*/ 1939925 w 1946275"/>
                    <a:gd name="connsiteY6" fmla="*/ 8774 h 1421649"/>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275" h="1412875">
                      <a:moveTo>
                        <a:pt x="1939925" y="0"/>
                      </a:moveTo>
                      <a:cubicBezTo>
                        <a:pt x="1402821" y="5292"/>
                        <a:pt x="1142471" y="112713"/>
                        <a:pt x="819150" y="298450"/>
                      </a:cubicBezTo>
                      <a:cubicBezTo>
                        <a:pt x="495829" y="484187"/>
                        <a:pt x="277283" y="687388"/>
                        <a:pt x="0" y="1114425"/>
                      </a:cubicBezTo>
                      <a:lnTo>
                        <a:pt x="527050" y="1412875"/>
                      </a:lnTo>
                      <a:cubicBezTo>
                        <a:pt x="709612" y="1129771"/>
                        <a:pt x="896938" y="943504"/>
                        <a:pt x="1133475" y="806450"/>
                      </a:cubicBezTo>
                      <a:cubicBezTo>
                        <a:pt x="1370012" y="669396"/>
                        <a:pt x="1605492" y="610658"/>
                        <a:pt x="1946275" y="590550"/>
                      </a:cubicBezTo>
                      <a:cubicBezTo>
                        <a:pt x="1945217" y="392642"/>
                        <a:pt x="1944158" y="194733"/>
                        <a:pt x="19399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3346450" y="1244600"/>
                <a:ext cx="3733800" cy="4689475"/>
                <a:chOff x="3346450" y="1244600"/>
                <a:chExt cx="3733800" cy="4689475"/>
              </a:xfrm>
              <a:gradFill flip="none" rotWithShape="1">
                <a:gsLst>
                  <a:gs pos="100000">
                    <a:srgbClr val="FEC000"/>
                  </a:gs>
                  <a:gs pos="63000">
                    <a:srgbClr val="C3BD97"/>
                  </a:gs>
                  <a:gs pos="44000">
                    <a:srgbClr val="91D050"/>
                  </a:gs>
                </a:gsLst>
                <a:lin ang="1800000" scaled="0"/>
                <a:tileRect/>
              </a:gradFill>
            </p:grpSpPr>
            <p:sp>
              <p:nvSpPr>
                <p:cNvPr id="86" name="Freeform 85"/>
                <p:cNvSpPr/>
                <p:nvPr/>
              </p:nvSpPr>
              <p:spPr>
                <a:xfrm>
                  <a:off x="5708650" y="4521200"/>
                  <a:ext cx="1050925" cy="1057275"/>
                </a:xfrm>
                <a:custGeom>
                  <a:avLst/>
                  <a:gdLst>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925" h="1057275">
                      <a:moveTo>
                        <a:pt x="796925" y="0"/>
                      </a:moveTo>
                      <a:cubicBezTo>
                        <a:pt x="700617" y="168804"/>
                        <a:pt x="586846" y="329142"/>
                        <a:pt x="454025" y="463550"/>
                      </a:cubicBezTo>
                      <a:cubicBezTo>
                        <a:pt x="321204" y="597958"/>
                        <a:pt x="209550" y="678921"/>
                        <a:pt x="0" y="806450"/>
                      </a:cubicBezTo>
                      <a:lnTo>
                        <a:pt x="149225" y="1057275"/>
                      </a:lnTo>
                      <a:cubicBezTo>
                        <a:pt x="357717" y="931863"/>
                        <a:pt x="510117" y="817033"/>
                        <a:pt x="660400" y="663575"/>
                      </a:cubicBezTo>
                      <a:cubicBezTo>
                        <a:pt x="810683" y="510117"/>
                        <a:pt x="958321" y="310621"/>
                        <a:pt x="1050925" y="136525"/>
                      </a:cubicBezTo>
                      <a:lnTo>
                        <a:pt x="796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578350" y="5334000"/>
                  <a:ext cx="1282700" cy="596900"/>
                </a:xfrm>
                <a:custGeom>
                  <a:avLst/>
                  <a:gdLst>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1 h 605823"/>
                    <a:gd name="connsiteX1" fmla="*/ 682625 w 1282700"/>
                    <a:gd name="connsiteY1" fmla="*/ 511176 h 605823"/>
                    <a:gd name="connsiteX2" fmla="*/ 1282700 w 1282700"/>
                    <a:gd name="connsiteY2" fmla="*/ 244476 h 605823"/>
                    <a:gd name="connsiteX3" fmla="*/ 1130300 w 1282700"/>
                    <a:gd name="connsiteY3" fmla="*/ 1 h 605823"/>
                    <a:gd name="connsiteX4" fmla="*/ 571500 w 1282700"/>
                    <a:gd name="connsiteY4" fmla="*/ 241301 h 605823"/>
                    <a:gd name="connsiteX5" fmla="*/ 6350 w 1282700"/>
                    <a:gd name="connsiteY5" fmla="*/ 320676 h 605823"/>
                    <a:gd name="connsiteX6" fmla="*/ 0 w 1282700"/>
                    <a:gd name="connsiteY6" fmla="*/ 596901 h 605823"/>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700" h="596900">
                      <a:moveTo>
                        <a:pt x="0" y="596900"/>
                      </a:moveTo>
                      <a:cubicBezTo>
                        <a:pt x="258762" y="587375"/>
                        <a:pt x="468842" y="569913"/>
                        <a:pt x="682625" y="511175"/>
                      </a:cubicBezTo>
                      <a:cubicBezTo>
                        <a:pt x="896408" y="452438"/>
                        <a:pt x="1147763" y="310621"/>
                        <a:pt x="1282700" y="244475"/>
                      </a:cubicBezTo>
                      <a:lnTo>
                        <a:pt x="1130300" y="0"/>
                      </a:lnTo>
                      <a:cubicBezTo>
                        <a:pt x="986367" y="78846"/>
                        <a:pt x="758825" y="187854"/>
                        <a:pt x="571500" y="241300"/>
                      </a:cubicBezTo>
                      <a:cubicBezTo>
                        <a:pt x="384175" y="294746"/>
                        <a:pt x="142875" y="315383"/>
                        <a:pt x="6350" y="320675"/>
                      </a:cubicBezTo>
                      <a:lnTo>
                        <a:pt x="0" y="596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483350" y="2155825"/>
                  <a:ext cx="590550" cy="1266825"/>
                </a:xfrm>
                <a:custGeom>
                  <a:avLst/>
                  <a:gdLst>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90 w 600894"/>
                    <a:gd name="connsiteY0" fmla="*/ 1266825 h 1266825"/>
                    <a:gd name="connsiteX1" fmla="*/ 514390 w 600894"/>
                    <a:gd name="connsiteY1" fmla="*/ 606425 h 1266825"/>
                    <a:gd name="connsiteX2" fmla="*/ 254040 w 600894"/>
                    <a:gd name="connsiteY2" fmla="*/ 0 h 1266825"/>
                    <a:gd name="connsiteX3" fmla="*/ 40 w 600894"/>
                    <a:gd name="connsiteY3" fmla="*/ 146050 h 1266825"/>
                    <a:gd name="connsiteX4" fmla="*/ 234990 w 600894"/>
                    <a:gd name="connsiteY4" fmla="*/ 669925 h 1266825"/>
                    <a:gd name="connsiteX5" fmla="*/ 314365 w 600894"/>
                    <a:gd name="connsiteY5" fmla="*/ 1266825 h 1266825"/>
                    <a:gd name="connsiteX6" fmla="*/ 590590 w 60089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1266825">
                      <a:moveTo>
                        <a:pt x="590550" y="1266825"/>
                      </a:moveTo>
                      <a:cubicBezTo>
                        <a:pt x="579437" y="963083"/>
                        <a:pt x="570442" y="817563"/>
                        <a:pt x="514350" y="606425"/>
                      </a:cubicBezTo>
                      <a:cubicBezTo>
                        <a:pt x="458258" y="395287"/>
                        <a:pt x="377825" y="171979"/>
                        <a:pt x="254000" y="0"/>
                      </a:cubicBezTo>
                      <a:lnTo>
                        <a:pt x="0" y="146050"/>
                      </a:lnTo>
                      <a:cubicBezTo>
                        <a:pt x="92075" y="302154"/>
                        <a:pt x="182562" y="483129"/>
                        <a:pt x="234950" y="669925"/>
                      </a:cubicBezTo>
                      <a:cubicBezTo>
                        <a:pt x="287338" y="856721"/>
                        <a:pt x="312208" y="1084792"/>
                        <a:pt x="314325" y="1266825"/>
                      </a:cubicBezTo>
                      <a:lnTo>
                        <a:pt x="590550" y="1266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508750" y="3419475"/>
                  <a:ext cx="571500" cy="1235075"/>
                </a:xfrm>
                <a:custGeom>
                  <a:avLst/>
                  <a:gdLst>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 name="connsiteX0" fmla="*/ 279400 w 583799"/>
                    <a:gd name="connsiteY0" fmla="*/ 0 h 1235075"/>
                    <a:gd name="connsiteX1" fmla="*/ 212725 w 583799"/>
                    <a:gd name="connsiteY1" fmla="*/ 546100 h 1235075"/>
                    <a:gd name="connsiteX2" fmla="*/ 0 w 583799"/>
                    <a:gd name="connsiteY2" fmla="*/ 1092200 h 1235075"/>
                    <a:gd name="connsiteX3" fmla="*/ 250825 w 583799"/>
                    <a:gd name="connsiteY3" fmla="*/ 1235075 h 1235075"/>
                    <a:gd name="connsiteX4" fmla="*/ 501650 w 583799"/>
                    <a:gd name="connsiteY4" fmla="*/ 615950 h 1235075"/>
                    <a:gd name="connsiteX5" fmla="*/ 571500 w 583799"/>
                    <a:gd name="connsiteY5" fmla="*/ 0 h 1235075"/>
                    <a:gd name="connsiteX6" fmla="*/ 279400 w 58379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35075">
                      <a:moveTo>
                        <a:pt x="279400" y="0"/>
                      </a:moveTo>
                      <a:cubicBezTo>
                        <a:pt x="279929" y="176742"/>
                        <a:pt x="259292" y="364067"/>
                        <a:pt x="212725" y="546100"/>
                      </a:cubicBezTo>
                      <a:cubicBezTo>
                        <a:pt x="166158" y="728133"/>
                        <a:pt x="111125" y="875771"/>
                        <a:pt x="0" y="1092200"/>
                      </a:cubicBezTo>
                      <a:lnTo>
                        <a:pt x="250825" y="1235075"/>
                      </a:lnTo>
                      <a:cubicBezTo>
                        <a:pt x="350308" y="1038225"/>
                        <a:pt x="448204" y="821796"/>
                        <a:pt x="501650" y="615950"/>
                      </a:cubicBezTo>
                      <a:cubicBezTo>
                        <a:pt x="555096" y="410104"/>
                        <a:pt x="554567" y="258233"/>
                        <a:pt x="571500" y="0"/>
                      </a:cubicBezTo>
                      <a:lnTo>
                        <a:pt x="2794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61025" y="1244600"/>
                  <a:ext cx="1069975" cy="1054100"/>
                </a:xfrm>
                <a:custGeom>
                  <a:avLst/>
                  <a:gdLst>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75" h="1054100">
                      <a:moveTo>
                        <a:pt x="142875" y="0"/>
                      </a:moveTo>
                      <a:lnTo>
                        <a:pt x="0" y="257175"/>
                      </a:lnTo>
                      <a:cubicBezTo>
                        <a:pt x="236008" y="399521"/>
                        <a:pt x="315913" y="454554"/>
                        <a:pt x="454025" y="587375"/>
                      </a:cubicBezTo>
                      <a:cubicBezTo>
                        <a:pt x="592137" y="720196"/>
                        <a:pt x="665692" y="806979"/>
                        <a:pt x="828675" y="1054100"/>
                      </a:cubicBezTo>
                      <a:lnTo>
                        <a:pt x="1069975" y="908050"/>
                      </a:lnTo>
                      <a:cubicBezTo>
                        <a:pt x="911225" y="659342"/>
                        <a:pt x="830792" y="551392"/>
                        <a:pt x="676275" y="400050"/>
                      </a:cubicBezTo>
                      <a:cubicBezTo>
                        <a:pt x="521758" y="248708"/>
                        <a:pt x="366712" y="125412"/>
                        <a:pt x="1428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346450" y="5356225"/>
                  <a:ext cx="1238250" cy="577850"/>
                </a:xfrm>
                <a:custGeom>
                  <a:avLst/>
                  <a:gdLst>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87908"/>
                    <a:gd name="connsiteX1" fmla="*/ 0 w 1238250"/>
                    <a:gd name="connsiteY1" fmla="*/ 250825 h 587908"/>
                    <a:gd name="connsiteX2" fmla="*/ 596900 w 1238250"/>
                    <a:gd name="connsiteY2" fmla="*/ 495300 h 587908"/>
                    <a:gd name="connsiteX3" fmla="*/ 1238250 w 1238250"/>
                    <a:gd name="connsiteY3" fmla="*/ 577850 h 587908"/>
                    <a:gd name="connsiteX4" fmla="*/ 1238250 w 1238250"/>
                    <a:gd name="connsiteY4" fmla="*/ 285750 h 587908"/>
                    <a:gd name="connsiteX5" fmla="*/ 619125 w 1238250"/>
                    <a:gd name="connsiteY5" fmla="*/ 203200 h 587908"/>
                    <a:gd name="connsiteX6" fmla="*/ 127000 w 1238250"/>
                    <a:gd name="connsiteY6" fmla="*/ 0 h 587908"/>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577850">
                      <a:moveTo>
                        <a:pt x="127000" y="0"/>
                      </a:moveTo>
                      <a:lnTo>
                        <a:pt x="0" y="250825"/>
                      </a:lnTo>
                      <a:cubicBezTo>
                        <a:pt x="221192" y="368300"/>
                        <a:pt x="390525" y="440796"/>
                        <a:pt x="596900" y="495300"/>
                      </a:cubicBezTo>
                      <a:cubicBezTo>
                        <a:pt x="803275" y="549804"/>
                        <a:pt x="1048808" y="577850"/>
                        <a:pt x="1238250" y="577850"/>
                      </a:cubicBezTo>
                      <a:lnTo>
                        <a:pt x="1238250" y="285750"/>
                      </a:lnTo>
                      <a:cubicBezTo>
                        <a:pt x="1081088" y="274108"/>
                        <a:pt x="804333" y="250825"/>
                        <a:pt x="619125" y="203200"/>
                      </a:cubicBezTo>
                      <a:cubicBezTo>
                        <a:pt x="433917" y="155575"/>
                        <a:pt x="252412" y="65088"/>
                        <a:pt x="127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081213" y="923925"/>
                <a:ext cx="3725862" cy="4679950"/>
                <a:chOff x="2081213" y="923925"/>
                <a:chExt cx="3725862" cy="4679950"/>
              </a:xfrm>
              <a:gradFill flip="none" rotWithShape="1">
                <a:gsLst>
                  <a:gs pos="53000">
                    <a:srgbClr val="548ED5"/>
                  </a:gs>
                  <a:gs pos="37000">
                    <a:srgbClr val="548ED5"/>
                  </a:gs>
                  <a:gs pos="7000">
                    <a:srgbClr val="91D050"/>
                  </a:gs>
                  <a:gs pos="90000">
                    <a:srgbClr val="91D050"/>
                  </a:gs>
                </a:gsLst>
                <a:lin ang="7800000" scaled="0"/>
                <a:tileRect/>
              </a:gradFill>
            </p:grpSpPr>
            <p:sp>
              <p:nvSpPr>
                <p:cNvPr id="79" name="Freeform 78"/>
                <p:cNvSpPr/>
                <p:nvPr/>
              </p:nvSpPr>
              <p:spPr>
                <a:xfrm>
                  <a:off x="4581525" y="923925"/>
                  <a:ext cx="1225550" cy="574675"/>
                </a:xfrm>
                <a:custGeom>
                  <a:avLst/>
                  <a:gdLst>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948"/>
                    <a:gd name="connsiteX1" fmla="*/ 3175 w 1225550"/>
                    <a:gd name="connsiteY1" fmla="*/ 288925 h 574948"/>
                    <a:gd name="connsiteX2" fmla="*/ 615950 w 1225550"/>
                    <a:gd name="connsiteY2" fmla="*/ 368300 h 574948"/>
                    <a:gd name="connsiteX3" fmla="*/ 1082675 w 1225550"/>
                    <a:gd name="connsiteY3" fmla="*/ 574675 h 574948"/>
                    <a:gd name="connsiteX4" fmla="*/ 1225550 w 1225550"/>
                    <a:gd name="connsiteY4" fmla="*/ 317500 h 574948"/>
                    <a:gd name="connsiteX5" fmla="*/ 635000 w 1225550"/>
                    <a:gd name="connsiteY5" fmla="*/ 76200 h 574948"/>
                    <a:gd name="connsiteX6" fmla="*/ 0 w 1225550"/>
                    <a:gd name="connsiteY6" fmla="*/ 0 h 574948"/>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10801 h 585476"/>
                    <a:gd name="connsiteX1" fmla="*/ 3175 w 1225550"/>
                    <a:gd name="connsiteY1" fmla="*/ 299726 h 585476"/>
                    <a:gd name="connsiteX2" fmla="*/ 631825 w 1225550"/>
                    <a:gd name="connsiteY2" fmla="*/ 388626 h 585476"/>
                    <a:gd name="connsiteX3" fmla="*/ 1082675 w 1225550"/>
                    <a:gd name="connsiteY3" fmla="*/ 585476 h 585476"/>
                    <a:gd name="connsiteX4" fmla="*/ 1225550 w 1225550"/>
                    <a:gd name="connsiteY4" fmla="*/ 328301 h 585476"/>
                    <a:gd name="connsiteX5" fmla="*/ 635000 w 1225550"/>
                    <a:gd name="connsiteY5" fmla="*/ 87001 h 585476"/>
                    <a:gd name="connsiteX6" fmla="*/ 0 w 1225550"/>
                    <a:gd name="connsiteY6" fmla="*/ 10801 h 585476"/>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550" h="574675">
                      <a:moveTo>
                        <a:pt x="0" y="0"/>
                      </a:moveTo>
                      <a:cubicBezTo>
                        <a:pt x="1058" y="96308"/>
                        <a:pt x="2117" y="192617"/>
                        <a:pt x="3175" y="288925"/>
                      </a:cubicBezTo>
                      <a:cubicBezTo>
                        <a:pt x="207433" y="286808"/>
                        <a:pt x="434537" y="318674"/>
                        <a:pt x="631825" y="377825"/>
                      </a:cubicBezTo>
                      <a:cubicBezTo>
                        <a:pt x="806872" y="430308"/>
                        <a:pt x="958850" y="510117"/>
                        <a:pt x="1082675" y="574675"/>
                      </a:cubicBezTo>
                      <a:lnTo>
                        <a:pt x="1225550" y="317500"/>
                      </a:lnTo>
                      <a:cubicBezTo>
                        <a:pt x="979488" y="183621"/>
                        <a:pt x="839258" y="129117"/>
                        <a:pt x="635000" y="76200"/>
                      </a:cubicBezTo>
                      <a:cubicBezTo>
                        <a:pt x="430742" y="23283"/>
                        <a:pt x="295804" y="153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408238" y="1276350"/>
                  <a:ext cx="1046162" cy="1047750"/>
                </a:xfrm>
                <a:custGeom>
                  <a:avLst/>
                  <a:gdLst>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12812 w 1046162"/>
                    <a:gd name="connsiteY0" fmla="*/ 0 h 1047750"/>
                    <a:gd name="connsiteX1" fmla="*/ 392112 w 1046162"/>
                    <a:gd name="connsiteY1" fmla="*/ 393700 h 1047750"/>
                    <a:gd name="connsiteX2" fmla="*/ 0 w 1046162"/>
                    <a:gd name="connsiteY2" fmla="*/ 915988 h 1047750"/>
                    <a:gd name="connsiteX3" fmla="*/ 239712 w 1046162"/>
                    <a:gd name="connsiteY3" fmla="*/ 1047750 h 1047750"/>
                    <a:gd name="connsiteX4" fmla="*/ 620712 w 1046162"/>
                    <a:gd name="connsiteY4" fmla="*/ 552450 h 1047750"/>
                    <a:gd name="connsiteX5" fmla="*/ 1046162 w 1046162"/>
                    <a:gd name="connsiteY5" fmla="*/ 228600 h 1047750"/>
                    <a:gd name="connsiteX6" fmla="*/ 912812 w 1046162"/>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162" h="1047750">
                      <a:moveTo>
                        <a:pt x="912812" y="0"/>
                      </a:moveTo>
                      <a:cubicBezTo>
                        <a:pt x="772847" y="63236"/>
                        <a:pt x="544247" y="241035"/>
                        <a:pt x="392112" y="393700"/>
                      </a:cubicBezTo>
                      <a:cubicBezTo>
                        <a:pt x="239977" y="546365"/>
                        <a:pt x="94456" y="749830"/>
                        <a:pt x="0" y="915988"/>
                      </a:cubicBezTo>
                      <a:lnTo>
                        <a:pt x="239712" y="1047750"/>
                      </a:lnTo>
                      <a:cubicBezTo>
                        <a:pt x="323320" y="899055"/>
                        <a:pt x="486304" y="688975"/>
                        <a:pt x="620712" y="552450"/>
                      </a:cubicBezTo>
                      <a:cubicBezTo>
                        <a:pt x="755120" y="415925"/>
                        <a:pt x="904610" y="320675"/>
                        <a:pt x="1046162" y="228600"/>
                      </a:cubicBezTo>
                      <a:lnTo>
                        <a:pt x="9128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321844" y="928688"/>
                  <a:ext cx="1262062" cy="583406"/>
                </a:xfrm>
                <a:custGeom>
                  <a:avLst/>
                  <a:gdLst>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59"/>
                    <a:gd name="connsiteX1" fmla="*/ 1257300 w 1262062"/>
                    <a:gd name="connsiteY1" fmla="*/ 0 h 583459"/>
                    <a:gd name="connsiteX2" fmla="*/ 597694 w 1262062"/>
                    <a:gd name="connsiteY2" fmla="*/ 85725 h 583459"/>
                    <a:gd name="connsiteX3" fmla="*/ 0 w 1262062"/>
                    <a:gd name="connsiteY3" fmla="*/ 338137 h 583459"/>
                    <a:gd name="connsiteX4" fmla="*/ 140494 w 1262062"/>
                    <a:gd name="connsiteY4" fmla="*/ 583406 h 583459"/>
                    <a:gd name="connsiteX5" fmla="*/ 647700 w 1262062"/>
                    <a:gd name="connsiteY5" fmla="*/ 359568 h 583459"/>
                    <a:gd name="connsiteX6" fmla="*/ 1262062 w 1262062"/>
                    <a:gd name="connsiteY6" fmla="*/ 285750 h 583459"/>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54844 w 1262062"/>
                    <a:gd name="connsiteY5" fmla="*/ 364331 h 583406"/>
                    <a:gd name="connsiteX6" fmla="*/ 1262062 w 1262062"/>
                    <a:gd name="connsiteY6" fmla="*/ 28575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583406">
                      <a:moveTo>
                        <a:pt x="1262062" y="285750"/>
                      </a:moveTo>
                      <a:cubicBezTo>
                        <a:pt x="1260475" y="190500"/>
                        <a:pt x="1258887" y="95250"/>
                        <a:pt x="1257300" y="0"/>
                      </a:cubicBezTo>
                      <a:cubicBezTo>
                        <a:pt x="1042193" y="0"/>
                        <a:pt x="819944" y="23812"/>
                        <a:pt x="597694" y="85725"/>
                      </a:cubicBezTo>
                      <a:cubicBezTo>
                        <a:pt x="388657" y="143957"/>
                        <a:pt x="214312" y="224234"/>
                        <a:pt x="0" y="338137"/>
                      </a:cubicBezTo>
                      <a:lnTo>
                        <a:pt x="140494" y="583406"/>
                      </a:lnTo>
                      <a:cubicBezTo>
                        <a:pt x="277019" y="506015"/>
                        <a:pt x="467916" y="413940"/>
                        <a:pt x="654844" y="364331"/>
                      </a:cubicBezTo>
                      <a:cubicBezTo>
                        <a:pt x="841772" y="314722"/>
                        <a:pt x="1110456" y="288528"/>
                        <a:pt x="1262062" y="2857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416175" y="4546600"/>
                  <a:ext cx="1063625" cy="1057275"/>
                </a:xfrm>
                <a:custGeom>
                  <a:avLst/>
                  <a:gdLst>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625" h="1057275">
                      <a:moveTo>
                        <a:pt x="244475" y="0"/>
                      </a:moveTo>
                      <a:lnTo>
                        <a:pt x="0" y="139700"/>
                      </a:lnTo>
                      <a:cubicBezTo>
                        <a:pt x="171450" y="388408"/>
                        <a:pt x="261408" y="520171"/>
                        <a:pt x="415925" y="673100"/>
                      </a:cubicBezTo>
                      <a:cubicBezTo>
                        <a:pt x="570442" y="826029"/>
                        <a:pt x="762000" y="973138"/>
                        <a:pt x="927100" y="1057275"/>
                      </a:cubicBezTo>
                      <a:lnTo>
                        <a:pt x="1063625" y="815975"/>
                      </a:lnTo>
                      <a:cubicBezTo>
                        <a:pt x="864658" y="693208"/>
                        <a:pt x="708025" y="570971"/>
                        <a:pt x="571500" y="434975"/>
                      </a:cubicBezTo>
                      <a:cubicBezTo>
                        <a:pt x="434975" y="298979"/>
                        <a:pt x="317500" y="141287"/>
                        <a:pt x="244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081213" y="2190750"/>
                  <a:ext cx="557212" cy="1238250"/>
                </a:xfrm>
                <a:custGeom>
                  <a:avLst/>
                  <a:gdLst>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2" h="1238250">
                      <a:moveTo>
                        <a:pt x="557212" y="138113"/>
                      </a:moveTo>
                      <a:lnTo>
                        <a:pt x="323850" y="0"/>
                      </a:lnTo>
                      <a:cubicBezTo>
                        <a:pt x="186531" y="247650"/>
                        <a:pt x="130175" y="388938"/>
                        <a:pt x="76200" y="595313"/>
                      </a:cubicBezTo>
                      <a:cubicBezTo>
                        <a:pt x="22225" y="801688"/>
                        <a:pt x="14288" y="969963"/>
                        <a:pt x="0" y="1238250"/>
                      </a:cubicBezTo>
                      <a:lnTo>
                        <a:pt x="276225" y="1233488"/>
                      </a:lnTo>
                      <a:cubicBezTo>
                        <a:pt x="277019" y="1075531"/>
                        <a:pt x="300831" y="844550"/>
                        <a:pt x="347662" y="661988"/>
                      </a:cubicBezTo>
                      <a:cubicBezTo>
                        <a:pt x="394493" y="479426"/>
                        <a:pt x="456406" y="305594"/>
                        <a:pt x="557212" y="1381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085975" y="3429000"/>
                  <a:ext cx="571500" cy="1257300"/>
                </a:xfrm>
                <a:custGeom>
                  <a:avLst/>
                  <a:gdLst>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219"/>
                    <a:gd name="connsiteY0" fmla="*/ 0 h 1257300"/>
                    <a:gd name="connsiteX1" fmla="*/ 7696 w 579219"/>
                    <a:gd name="connsiteY1" fmla="*/ 0 h 1257300"/>
                    <a:gd name="connsiteX2" fmla="*/ 93421 w 579219"/>
                    <a:gd name="connsiteY2" fmla="*/ 657225 h 1257300"/>
                    <a:gd name="connsiteX3" fmla="*/ 336309 w 579219"/>
                    <a:gd name="connsiteY3" fmla="*/ 1257300 h 1257300"/>
                    <a:gd name="connsiteX4" fmla="*/ 579196 w 579219"/>
                    <a:gd name="connsiteY4" fmla="*/ 1114425 h 1257300"/>
                    <a:gd name="connsiteX5" fmla="*/ 350596 w 579219"/>
                    <a:gd name="connsiteY5" fmla="*/ 585788 h 1257300"/>
                    <a:gd name="connsiteX6" fmla="*/ 269634 w 579219"/>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57300">
                      <a:moveTo>
                        <a:pt x="261938" y="0"/>
                      </a:moveTo>
                      <a:lnTo>
                        <a:pt x="0" y="0"/>
                      </a:lnTo>
                      <a:cubicBezTo>
                        <a:pt x="3969" y="204787"/>
                        <a:pt x="30956" y="447675"/>
                        <a:pt x="85725" y="657225"/>
                      </a:cubicBezTo>
                      <a:cubicBezTo>
                        <a:pt x="140494" y="866775"/>
                        <a:pt x="247651" y="1114425"/>
                        <a:pt x="328613" y="1257300"/>
                      </a:cubicBezTo>
                      <a:lnTo>
                        <a:pt x="571500" y="1114425"/>
                      </a:lnTo>
                      <a:cubicBezTo>
                        <a:pt x="497681" y="983456"/>
                        <a:pt x="394494" y="771525"/>
                        <a:pt x="342900" y="585788"/>
                      </a:cubicBezTo>
                      <a:cubicBezTo>
                        <a:pt x="291306" y="400051"/>
                        <a:pt x="266701" y="135731"/>
                        <a:pt x="2619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2952750" y="1797051"/>
                <a:ext cx="3241675" cy="3248024"/>
                <a:chOff x="2952750" y="1797051"/>
                <a:chExt cx="3241675" cy="3248024"/>
              </a:xfrm>
              <a:solidFill>
                <a:srgbClr val="BEBFBF"/>
              </a:solidFill>
            </p:grpSpPr>
            <p:sp>
              <p:nvSpPr>
                <p:cNvPr id="43" name="Freeform 42"/>
                <p:cNvSpPr/>
                <p:nvPr/>
              </p:nvSpPr>
              <p:spPr>
                <a:xfrm>
                  <a:off x="3162300" y="2014538"/>
                  <a:ext cx="862013" cy="847725"/>
                </a:xfrm>
                <a:custGeom>
                  <a:avLst/>
                  <a:gdLst>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4541 w 864098"/>
                    <a:gd name="connsiteY0" fmla="*/ 4127 h 851852"/>
                    <a:gd name="connsiteX1" fmla="*/ 290216 w 864098"/>
                    <a:gd name="connsiteY1" fmla="*/ 239870 h 851852"/>
                    <a:gd name="connsiteX2" fmla="*/ 2085 w 864098"/>
                    <a:gd name="connsiteY2" fmla="*/ 608964 h 851852"/>
                    <a:gd name="connsiteX3" fmla="*/ 442616 w 864098"/>
                    <a:gd name="connsiteY3" fmla="*/ 851852 h 851852"/>
                    <a:gd name="connsiteX4" fmla="*/ 611685 w 864098"/>
                    <a:gd name="connsiteY4" fmla="*/ 618489 h 851852"/>
                    <a:gd name="connsiteX5" fmla="*/ 864098 w 864098"/>
                    <a:gd name="connsiteY5" fmla="*/ 435133 h 851852"/>
                    <a:gd name="connsiteX6" fmla="*/ 604541 w 864098"/>
                    <a:gd name="connsiteY6" fmla="*/ 4127 h 851852"/>
                    <a:gd name="connsiteX0" fmla="*/ 604541 w 864098"/>
                    <a:gd name="connsiteY0" fmla="*/ 0 h 847725"/>
                    <a:gd name="connsiteX1" fmla="*/ 290216 w 864098"/>
                    <a:gd name="connsiteY1" fmla="*/ 235743 h 847725"/>
                    <a:gd name="connsiteX2" fmla="*/ 2085 w 864098"/>
                    <a:gd name="connsiteY2" fmla="*/ 604837 h 847725"/>
                    <a:gd name="connsiteX3" fmla="*/ 442616 w 864098"/>
                    <a:gd name="connsiteY3" fmla="*/ 847725 h 847725"/>
                    <a:gd name="connsiteX4" fmla="*/ 611685 w 864098"/>
                    <a:gd name="connsiteY4" fmla="*/ 614362 h 847725"/>
                    <a:gd name="connsiteX5" fmla="*/ 864098 w 864098"/>
                    <a:gd name="connsiteY5" fmla="*/ 431006 h 847725"/>
                    <a:gd name="connsiteX6" fmla="*/ 604541 w 86409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2456 w 862018"/>
                    <a:gd name="connsiteY0" fmla="*/ 0 h 847736"/>
                    <a:gd name="connsiteX1" fmla="*/ 288131 w 862018"/>
                    <a:gd name="connsiteY1" fmla="*/ 235743 h 847736"/>
                    <a:gd name="connsiteX2" fmla="*/ 0 w 862018"/>
                    <a:gd name="connsiteY2" fmla="*/ 604837 h 847736"/>
                    <a:gd name="connsiteX3" fmla="*/ 440531 w 862018"/>
                    <a:gd name="connsiteY3" fmla="*/ 847725 h 847736"/>
                    <a:gd name="connsiteX4" fmla="*/ 609600 w 862018"/>
                    <a:gd name="connsiteY4" fmla="*/ 614362 h 847736"/>
                    <a:gd name="connsiteX5" fmla="*/ 862013 w 862018"/>
                    <a:gd name="connsiteY5" fmla="*/ 431006 h 847736"/>
                    <a:gd name="connsiteX6" fmla="*/ 602456 w 862018"/>
                    <a:gd name="connsiteY6" fmla="*/ 0 h 847736"/>
                    <a:gd name="connsiteX0" fmla="*/ 602456 w 862018"/>
                    <a:gd name="connsiteY0" fmla="*/ 0 h 847725"/>
                    <a:gd name="connsiteX1" fmla="*/ 288131 w 862018"/>
                    <a:gd name="connsiteY1" fmla="*/ 235743 h 847725"/>
                    <a:gd name="connsiteX2" fmla="*/ 0 w 862018"/>
                    <a:gd name="connsiteY2" fmla="*/ 604837 h 847725"/>
                    <a:gd name="connsiteX3" fmla="*/ 440531 w 862018"/>
                    <a:gd name="connsiteY3" fmla="*/ 847725 h 847725"/>
                    <a:gd name="connsiteX4" fmla="*/ 609600 w 862018"/>
                    <a:gd name="connsiteY4" fmla="*/ 614362 h 847725"/>
                    <a:gd name="connsiteX5" fmla="*/ 862013 w 862018"/>
                    <a:gd name="connsiteY5" fmla="*/ 431006 h 847725"/>
                    <a:gd name="connsiteX6" fmla="*/ 602456 w 86201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013" h="847725">
                      <a:moveTo>
                        <a:pt x="602456" y="0"/>
                      </a:moveTo>
                      <a:cubicBezTo>
                        <a:pt x="468709" y="81756"/>
                        <a:pt x="388540" y="134937"/>
                        <a:pt x="288131" y="235743"/>
                      </a:cubicBezTo>
                      <a:cubicBezTo>
                        <a:pt x="187722" y="336549"/>
                        <a:pt x="98425" y="450453"/>
                        <a:pt x="0" y="604837"/>
                      </a:cubicBezTo>
                      <a:lnTo>
                        <a:pt x="440531" y="847725"/>
                      </a:lnTo>
                      <a:cubicBezTo>
                        <a:pt x="506412" y="725488"/>
                        <a:pt x="539353" y="683815"/>
                        <a:pt x="609600" y="614362"/>
                      </a:cubicBezTo>
                      <a:cubicBezTo>
                        <a:pt x="679847" y="544909"/>
                        <a:pt x="739379" y="504825"/>
                        <a:pt x="862013" y="431006"/>
                      </a:cubicBezTo>
                      <a:lnTo>
                        <a:pt x="6024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41169" y="2600325"/>
                  <a:ext cx="652462" cy="823913"/>
                </a:xfrm>
                <a:custGeom>
                  <a:avLst/>
                  <a:gdLst>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578644 w 652462"/>
                    <a:gd name="connsiteY5" fmla="*/ 330994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823913">
                      <a:moveTo>
                        <a:pt x="426244" y="0"/>
                      </a:moveTo>
                      <a:lnTo>
                        <a:pt x="0" y="250031"/>
                      </a:lnTo>
                      <a:cubicBezTo>
                        <a:pt x="86520" y="386556"/>
                        <a:pt x="104378" y="481410"/>
                        <a:pt x="130969" y="576263"/>
                      </a:cubicBezTo>
                      <a:cubicBezTo>
                        <a:pt x="157560" y="671116"/>
                        <a:pt x="153592" y="713582"/>
                        <a:pt x="159544" y="819150"/>
                      </a:cubicBezTo>
                      <a:lnTo>
                        <a:pt x="652462" y="823913"/>
                      </a:lnTo>
                      <a:cubicBezTo>
                        <a:pt x="645716" y="611982"/>
                        <a:pt x="642541" y="542132"/>
                        <a:pt x="604838" y="404813"/>
                      </a:cubicBezTo>
                      <a:cubicBezTo>
                        <a:pt x="567135" y="267494"/>
                        <a:pt x="503238" y="135334"/>
                        <a:pt x="4262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553075" y="3413125"/>
                  <a:ext cx="641350" cy="806450"/>
                </a:xfrm>
                <a:custGeom>
                  <a:avLst/>
                  <a:gdLst>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79517"/>
                    <a:gd name="connsiteY0" fmla="*/ 3175 h 806450"/>
                    <a:gd name="connsiteX1" fmla="*/ 128393 w 679517"/>
                    <a:gd name="connsiteY1" fmla="*/ 295275 h 806450"/>
                    <a:gd name="connsiteX2" fmla="*/ 10918 w 679517"/>
                    <a:gd name="connsiteY2" fmla="*/ 565150 h 806450"/>
                    <a:gd name="connsiteX3" fmla="*/ 436368 w 679517"/>
                    <a:gd name="connsiteY3" fmla="*/ 806450 h 806450"/>
                    <a:gd name="connsiteX4" fmla="*/ 595118 w 679517"/>
                    <a:gd name="connsiteY4" fmla="*/ 428625 h 806450"/>
                    <a:gd name="connsiteX5" fmla="*/ 652268 w 679517"/>
                    <a:gd name="connsiteY5" fmla="*/ 0 h 806450"/>
                    <a:gd name="connsiteX6" fmla="*/ 153793 w 679517"/>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350" h="806450">
                      <a:moveTo>
                        <a:pt x="142875" y="3175"/>
                      </a:moveTo>
                      <a:cubicBezTo>
                        <a:pt x="150812" y="131763"/>
                        <a:pt x="141287" y="201613"/>
                        <a:pt x="117475" y="295275"/>
                      </a:cubicBezTo>
                      <a:cubicBezTo>
                        <a:pt x="93663" y="388937"/>
                        <a:pt x="82021" y="429154"/>
                        <a:pt x="0" y="565150"/>
                      </a:cubicBezTo>
                      <a:lnTo>
                        <a:pt x="425450" y="806450"/>
                      </a:lnTo>
                      <a:cubicBezTo>
                        <a:pt x="513292" y="643996"/>
                        <a:pt x="548217" y="563033"/>
                        <a:pt x="584200" y="428625"/>
                      </a:cubicBezTo>
                      <a:cubicBezTo>
                        <a:pt x="620183" y="294217"/>
                        <a:pt x="629179" y="185208"/>
                        <a:pt x="641350" y="0"/>
                      </a:cubicBezTo>
                      <a:lnTo>
                        <a:pt x="142875" y="31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156200" y="3975100"/>
                  <a:ext cx="822325" cy="835025"/>
                </a:xfrm>
                <a:custGeom>
                  <a:avLst/>
                  <a:gdLst>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58 h 837464"/>
                    <a:gd name="connsiteX1" fmla="*/ 241300 w 825829"/>
                    <a:gd name="connsiteY1" fmla="*/ 835058 h 837464"/>
                    <a:gd name="connsiteX2" fmla="*/ 577850 w 825829"/>
                    <a:gd name="connsiteY2" fmla="*/ 571533 h 837464"/>
                    <a:gd name="connsiteX3" fmla="*/ 822325 w 825829"/>
                    <a:gd name="connsiteY3" fmla="*/ 238158 h 837464"/>
                    <a:gd name="connsiteX4" fmla="*/ 393700 w 825829"/>
                    <a:gd name="connsiteY4" fmla="*/ 33 h 837464"/>
                    <a:gd name="connsiteX5" fmla="*/ 241300 w 825829"/>
                    <a:gd name="connsiteY5" fmla="*/ 222283 h 837464"/>
                    <a:gd name="connsiteX6" fmla="*/ 0 w 825829"/>
                    <a:gd name="connsiteY6" fmla="*/ 415958 h 837464"/>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2325"/>
                    <a:gd name="connsiteY0" fmla="*/ 415925 h 837431"/>
                    <a:gd name="connsiteX1" fmla="*/ 241300 w 822325"/>
                    <a:gd name="connsiteY1" fmla="*/ 835025 h 837431"/>
                    <a:gd name="connsiteX2" fmla="*/ 577850 w 822325"/>
                    <a:gd name="connsiteY2" fmla="*/ 571500 h 837431"/>
                    <a:gd name="connsiteX3" fmla="*/ 822325 w 822325"/>
                    <a:gd name="connsiteY3" fmla="*/ 238125 h 837431"/>
                    <a:gd name="connsiteX4" fmla="*/ 393700 w 822325"/>
                    <a:gd name="connsiteY4" fmla="*/ 0 h 837431"/>
                    <a:gd name="connsiteX5" fmla="*/ 241300 w 822325"/>
                    <a:gd name="connsiteY5" fmla="*/ 222250 h 837431"/>
                    <a:gd name="connsiteX6" fmla="*/ 0 w 822325"/>
                    <a:gd name="connsiteY6" fmla="*/ 415925 h 837431"/>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5" h="835025">
                      <a:moveTo>
                        <a:pt x="0" y="415925"/>
                      </a:moveTo>
                      <a:lnTo>
                        <a:pt x="241300" y="835025"/>
                      </a:lnTo>
                      <a:cubicBezTo>
                        <a:pt x="388408" y="733954"/>
                        <a:pt x="481013" y="670983"/>
                        <a:pt x="577850" y="571500"/>
                      </a:cubicBezTo>
                      <a:cubicBezTo>
                        <a:pt x="674687" y="472017"/>
                        <a:pt x="726017" y="409575"/>
                        <a:pt x="822325" y="238125"/>
                      </a:cubicBezTo>
                      <a:lnTo>
                        <a:pt x="393700" y="0"/>
                      </a:lnTo>
                      <a:cubicBezTo>
                        <a:pt x="354013" y="89429"/>
                        <a:pt x="306917" y="152929"/>
                        <a:pt x="241300" y="222250"/>
                      </a:cubicBezTo>
                      <a:cubicBezTo>
                        <a:pt x="175683" y="291571"/>
                        <a:pt x="149225" y="313796"/>
                        <a:pt x="0" y="4159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581525" y="4391025"/>
                  <a:ext cx="819150" cy="654050"/>
                </a:xfrm>
                <a:custGeom>
                  <a:avLst/>
                  <a:gdLst>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54050">
                      <a:moveTo>
                        <a:pt x="0" y="152400"/>
                      </a:moveTo>
                      <a:cubicBezTo>
                        <a:pt x="1058" y="319617"/>
                        <a:pt x="2117" y="486833"/>
                        <a:pt x="3175" y="654050"/>
                      </a:cubicBezTo>
                      <a:cubicBezTo>
                        <a:pt x="151342" y="644525"/>
                        <a:pt x="271899" y="634866"/>
                        <a:pt x="400050" y="596900"/>
                      </a:cubicBezTo>
                      <a:cubicBezTo>
                        <a:pt x="543015" y="554545"/>
                        <a:pt x="707496" y="505883"/>
                        <a:pt x="819150" y="425450"/>
                      </a:cubicBezTo>
                      <a:lnTo>
                        <a:pt x="574675" y="0"/>
                      </a:lnTo>
                      <a:cubicBezTo>
                        <a:pt x="470958" y="60854"/>
                        <a:pt x="387879" y="98425"/>
                        <a:pt x="292100" y="123825"/>
                      </a:cubicBezTo>
                      <a:cubicBezTo>
                        <a:pt x="196321" y="149225"/>
                        <a:pt x="124354" y="152929"/>
                        <a:pt x="0" y="1524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130800" y="2009775"/>
                  <a:ext cx="838200" cy="841375"/>
                </a:xfrm>
                <a:custGeom>
                  <a:avLst/>
                  <a:gdLst>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40156"/>
                    <a:gd name="connsiteY0" fmla="*/ 3704 h 845079"/>
                    <a:gd name="connsiteX1" fmla="*/ 0 w 840156"/>
                    <a:gd name="connsiteY1" fmla="*/ 432329 h 845079"/>
                    <a:gd name="connsiteX2" fmla="*/ 247650 w 840156"/>
                    <a:gd name="connsiteY2" fmla="*/ 622829 h 845079"/>
                    <a:gd name="connsiteX3" fmla="*/ 419100 w 840156"/>
                    <a:gd name="connsiteY3" fmla="*/ 845079 h 845079"/>
                    <a:gd name="connsiteX4" fmla="*/ 838200 w 840156"/>
                    <a:gd name="connsiteY4" fmla="*/ 597429 h 845079"/>
                    <a:gd name="connsiteX5" fmla="*/ 561975 w 840156"/>
                    <a:gd name="connsiteY5" fmla="*/ 245004 h 845079"/>
                    <a:gd name="connsiteX6" fmla="*/ 234950 w 840156"/>
                    <a:gd name="connsiteY6" fmla="*/ 3704 h 845079"/>
                    <a:gd name="connsiteX0" fmla="*/ 234950 w 838200"/>
                    <a:gd name="connsiteY0" fmla="*/ 3704 h 845079"/>
                    <a:gd name="connsiteX1" fmla="*/ 0 w 838200"/>
                    <a:gd name="connsiteY1" fmla="*/ 432329 h 845079"/>
                    <a:gd name="connsiteX2" fmla="*/ 247650 w 838200"/>
                    <a:gd name="connsiteY2" fmla="*/ 622829 h 845079"/>
                    <a:gd name="connsiteX3" fmla="*/ 419100 w 838200"/>
                    <a:gd name="connsiteY3" fmla="*/ 845079 h 845079"/>
                    <a:gd name="connsiteX4" fmla="*/ 838200 w 838200"/>
                    <a:gd name="connsiteY4" fmla="*/ 597429 h 845079"/>
                    <a:gd name="connsiteX5" fmla="*/ 561975 w 838200"/>
                    <a:gd name="connsiteY5" fmla="*/ 245004 h 845079"/>
                    <a:gd name="connsiteX6" fmla="*/ 234950 w 838200"/>
                    <a:gd name="connsiteY6" fmla="*/ 3704 h 845079"/>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458"/>
                    <a:gd name="connsiteX1" fmla="*/ 0 w 838200"/>
                    <a:gd name="connsiteY1" fmla="*/ 428625 h 841458"/>
                    <a:gd name="connsiteX2" fmla="*/ 247650 w 838200"/>
                    <a:gd name="connsiteY2" fmla="*/ 619125 h 841458"/>
                    <a:gd name="connsiteX3" fmla="*/ 419100 w 838200"/>
                    <a:gd name="connsiteY3" fmla="*/ 841375 h 841458"/>
                    <a:gd name="connsiteX4" fmla="*/ 838200 w 838200"/>
                    <a:gd name="connsiteY4" fmla="*/ 593725 h 841458"/>
                    <a:gd name="connsiteX5" fmla="*/ 561975 w 838200"/>
                    <a:gd name="connsiteY5" fmla="*/ 241300 h 841458"/>
                    <a:gd name="connsiteX6" fmla="*/ 234950 w 838200"/>
                    <a:gd name="connsiteY6" fmla="*/ 0 h 841458"/>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841375">
                      <a:moveTo>
                        <a:pt x="234950" y="0"/>
                      </a:moveTo>
                      <a:lnTo>
                        <a:pt x="0" y="428625"/>
                      </a:lnTo>
                      <a:cubicBezTo>
                        <a:pt x="113242" y="503237"/>
                        <a:pt x="177800" y="550333"/>
                        <a:pt x="247650" y="619125"/>
                      </a:cubicBezTo>
                      <a:cubicBezTo>
                        <a:pt x="317500" y="687917"/>
                        <a:pt x="352425" y="731308"/>
                        <a:pt x="419100" y="841375"/>
                      </a:cubicBezTo>
                      <a:lnTo>
                        <a:pt x="838200" y="593725"/>
                      </a:lnTo>
                      <a:cubicBezTo>
                        <a:pt x="744537" y="433388"/>
                        <a:pt x="662517" y="340254"/>
                        <a:pt x="561975" y="241300"/>
                      </a:cubicBezTo>
                      <a:cubicBezTo>
                        <a:pt x="461433" y="142346"/>
                        <a:pt x="379412" y="86254"/>
                        <a:pt x="234950" y="0"/>
                      </a:cubicBezTo>
                      <a:close/>
                    </a:path>
                  </a:pathLst>
                </a:custGeom>
                <a:solidFill>
                  <a:srgbClr val="D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581525" y="1797051"/>
                  <a:ext cx="787400" cy="641350"/>
                </a:xfrm>
                <a:custGeom>
                  <a:avLst/>
                  <a:gdLst>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0 h 652230"/>
                    <a:gd name="connsiteX1" fmla="*/ 3175 w 787400"/>
                    <a:gd name="connsiteY1" fmla="*/ 501650 h 652230"/>
                    <a:gd name="connsiteX2" fmla="*/ 260350 w 787400"/>
                    <a:gd name="connsiteY2" fmla="*/ 530225 h 652230"/>
                    <a:gd name="connsiteX3" fmla="*/ 542925 w 787400"/>
                    <a:gd name="connsiteY3" fmla="*/ 641350 h 652230"/>
                    <a:gd name="connsiteX4" fmla="*/ 787400 w 787400"/>
                    <a:gd name="connsiteY4" fmla="*/ 215900 h 652230"/>
                    <a:gd name="connsiteX5" fmla="*/ 406400 w 787400"/>
                    <a:gd name="connsiteY5" fmla="*/ 60325 h 652230"/>
                    <a:gd name="connsiteX6" fmla="*/ 0 w 787400"/>
                    <a:gd name="connsiteY6" fmla="*/ 0 h 652230"/>
                    <a:gd name="connsiteX0" fmla="*/ 0 w 787400"/>
                    <a:gd name="connsiteY0" fmla="*/ 0 h 653359"/>
                    <a:gd name="connsiteX1" fmla="*/ 3175 w 787400"/>
                    <a:gd name="connsiteY1" fmla="*/ 501650 h 653359"/>
                    <a:gd name="connsiteX2" fmla="*/ 260350 w 787400"/>
                    <a:gd name="connsiteY2" fmla="*/ 530225 h 653359"/>
                    <a:gd name="connsiteX3" fmla="*/ 542925 w 787400"/>
                    <a:gd name="connsiteY3" fmla="*/ 641350 h 653359"/>
                    <a:gd name="connsiteX4" fmla="*/ 787400 w 787400"/>
                    <a:gd name="connsiteY4" fmla="*/ 215900 h 653359"/>
                    <a:gd name="connsiteX5" fmla="*/ 406400 w 787400"/>
                    <a:gd name="connsiteY5" fmla="*/ 60325 h 653359"/>
                    <a:gd name="connsiteX6" fmla="*/ 0 w 787400"/>
                    <a:gd name="connsiteY6" fmla="*/ 0 h 653359"/>
                    <a:gd name="connsiteX0" fmla="*/ 0 w 787400"/>
                    <a:gd name="connsiteY0" fmla="*/ 0 h 654054"/>
                    <a:gd name="connsiteX1" fmla="*/ 3175 w 787400"/>
                    <a:gd name="connsiteY1" fmla="*/ 501650 h 654054"/>
                    <a:gd name="connsiteX2" fmla="*/ 301625 w 787400"/>
                    <a:gd name="connsiteY2" fmla="*/ 539750 h 654054"/>
                    <a:gd name="connsiteX3" fmla="*/ 542925 w 787400"/>
                    <a:gd name="connsiteY3" fmla="*/ 641350 h 654054"/>
                    <a:gd name="connsiteX4" fmla="*/ 787400 w 787400"/>
                    <a:gd name="connsiteY4" fmla="*/ 215900 h 654054"/>
                    <a:gd name="connsiteX5" fmla="*/ 406400 w 787400"/>
                    <a:gd name="connsiteY5" fmla="*/ 60325 h 654054"/>
                    <a:gd name="connsiteX6" fmla="*/ 0 w 787400"/>
                    <a:gd name="connsiteY6" fmla="*/ 0 h 654054"/>
                    <a:gd name="connsiteX0" fmla="*/ 0 w 787400"/>
                    <a:gd name="connsiteY0" fmla="*/ 0 h 641350"/>
                    <a:gd name="connsiteX1" fmla="*/ 3175 w 787400"/>
                    <a:gd name="connsiteY1" fmla="*/ 501650 h 641350"/>
                    <a:gd name="connsiteX2" fmla="*/ 301625 w 787400"/>
                    <a:gd name="connsiteY2" fmla="*/ 539750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00" h="641350">
                      <a:moveTo>
                        <a:pt x="0" y="0"/>
                      </a:moveTo>
                      <a:cubicBezTo>
                        <a:pt x="1058" y="167217"/>
                        <a:pt x="2117" y="334433"/>
                        <a:pt x="3175" y="501650"/>
                      </a:cubicBezTo>
                      <a:cubicBezTo>
                        <a:pt x="88900" y="511175"/>
                        <a:pt x="219167" y="514449"/>
                        <a:pt x="301625" y="539750"/>
                      </a:cubicBezTo>
                      <a:cubicBezTo>
                        <a:pt x="397154" y="569062"/>
                        <a:pt x="464608" y="595312"/>
                        <a:pt x="542925" y="641350"/>
                      </a:cubicBezTo>
                      <a:lnTo>
                        <a:pt x="787400" y="215900"/>
                      </a:lnTo>
                      <a:cubicBezTo>
                        <a:pt x="672571" y="147638"/>
                        <a:pt x="537633" y="96308"/>
                        <a:pt x="406400" y="60325"/>
                      </a:cubicBezTo>
                      <a:cubicBezTo>
                        <a:pt x="275167" y="24342"/>
                        <a:pt x="184679" y="26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175000" y="3987800"/>
                  <a:ext cx="847725" cy="841375"/>
                </a:xfrm>
                <a:custGeom>
                  <a:avLst/>
                  <a:gdLst>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4075 w 850000"/>
                    <a:gd name="connsiteY0" fmla="*/ 0 h 845119"/>
                    <a:gd name="connsiteX1" fmla="*/ 2275 w 850000"/>
                    <a:gd name="connsiteY1" fmla="*/ 254000 h 845119"/>
                    <a:gd name="connsiteX2" fmla="*/ 278500 w 850000"/>
                    <a:gd name="connsiteY2" fmla="*/ 603250 h 845119"/>
                    <a:gd name="connsiteX3" fmla="*/ 602350 w 850000"/>
                    <a:gd name="connsiteY3" fmla="*/ 841375 h 845119"/>
                    <a:gd name="connsiteX4" fmla="*/ 850000 w 850000"/>
                    <a:gd name="connsiteY4" fmla="*/ 415925 h 845119"/>
                    <a:gd name="connsiteX5" fmla="*/ 602350 w 850000"/>
                    <a:gd name="connsiteY5" fmla="*/ 241300 h 845119"/>
                    <a:gd name="connsiteX6" fmla="*/ 434075 w 850000"/>
                    <a:gd name="connsiteY6" fmla="*/ 0 h 845119"/>
                    <a:gd name="connsiteX0" fmla="*/ 434075 w 850000"/>
                    <a:gd name="connsiteY0" fmla="*/ 0 h 841375"/>
                    <a:gd name="connsiteX1" fmla="*/ 2275 w 850000"/>
                    <a:gd name="connsiteY1" fmla="*/ 254000 h 841375"/>
                    <a:gd name="connsiteX2" fmla="*/ 278500 w 850000"/>
                    <a:gd name="connsiteY2" fmla="*/ 603250 h 841375"/>
                    <a:gd name="connsiteX3" fmla="*/ 602350 w 850000"/>
                    <a:gd name="connsiteY3" fmla="*/ 841375 h 841375"/>
                    <a:gd name="connsiteX4" fmla="*/ 850000 w 850000"/>
                    <a:gd name="connsiteY4" fmla="*/ 415925 h 841375"/>
                    <a:gd name="connsiteX5" fmla="*/ 602350 w 850000"/>
                    <a:gd name="connsiteY5" fmla="*/ 241300 h 841375"/>
                    <a:gd name="connsiteX6" fmla="*/ 434075 w 850000"/>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19 h 841394"/>
                    <a:gd name="connsiteX1" fmla="*/ 0 w 847725"/>
                    <a:gd name="connsiteY1" fmla="*/ 254019 h 841394"/>
                    <a:gd name="connsiteX2" fmla="*/ 276225 w 847725"/>
                    <a:gd name="connsiteY2" fmla="*/ 603269 h 841394"/>
                    <a:gd name="connsiteX3" fmla="*/ 600075 w 847725"/>
                    <a:gd name="connsiteY3" fmla="*/ 841394 h 841394"/>
                    <a:gd name="connsiteX4" fmla="*/ 847725 w 847725"/>
                    <a:gd name="connsiteY4" fmla="*/ 415944 h 841394"/>
                    <a:gd name="connsiteX5" fmla="*/ 600075 w 847725"/>
                    <a:gd name="connsiteY5" fmla="*/ 241319 h 841394"/>
                    <a:gd name="connsiteX6" fmla="*/ 431800 w 847725"/>
                    <a:gd name="connsiteY6" fmla="*/ 19 h 841394"/>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1375">
                      <a:moveTo>
                        <a:pt x="431800" y="0"/>
                      </a:moveTo>
                      <a:lnTo>
                        <a:pt x="0" y="254000"/>
                      </a:lnTo>
                      <a:cubicBezTo>
                        <a:pt x="104246" y="411692"/>
                        <a:pt x="176213" y="505354"/>
                        <a:pt x="276225" y="603250"/>
                      </a:cubicBezTo>
                      <a:cubicBezTo>
                        <a:pt x="376238" y="701146"/>
                        <a:pt x="466725" y="758296"/>
                        <a:pt x="600075" y="841375"/>
                      </a:cubicBezTo>
                      <a:lnTo>
                        <a:pt x="847725" y="415925"/>
                      </a:lnTo>
                      <a:cubicBezTo>
                        <a:pt x="733425" y="350838"/>
                        <a:pt x="669396" y="310621"/>
                        <a:pt x="600075" y="241300"/>
                      </a:cubicBezTo>
                      <a:cubicBezTo>
                        <a:pt x="530754" y="171979"/>
                        <a:pt x="484187" y="93133"/>
                        <a:pt x="431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3775075" y="4410075"/>
                  <a:ext cx="809625" cy="628669"/>
                </a:xfrm>
                <a:custGeom>
                  <a:avLst/>
                  <a:gdLst>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28669"/>
                    <a:gd name="connsiteX1" fmla="*/ 492125 w 809625"/>
                    <a:gd name="connsiteY1" fmla="*/ 107950 h 628669"/>
                    <a:gd name="connsiteX2" fmla="*/ 244475 w 809625"/>
                    <a:gd name="connsiteY2" fmla="*/ 0 h 628669"/>
                    <a:gd name="connsiteX3" fmla="*/ 0 w 809625"/>
                    <a:gd name="connsiteY3" fmla="*/ 419100 h 628669"/>
                    <a:gd name="connsiteX4" fmla="*/ 403225 w 809625"/>
                    <a:gd name="connsiteY4" fmla="*/ 584200 h 628669"/>
                    <a:gd name="connsiteX5" fmla="*/ 806450 w 809625"/>
                    <a:gd name="connsiteY5" fmla="*/ 628650 h 628669"/>
                    <a:gd name="connsiteX6" fmla="*/ 809625 w 809625"/>
                    <a:gd name="connsiteY6" fmla="*/ 142875 h 6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5" h="628669">
                      <a:moveTo>
                        <a:pt x="809625" y="142875"/>
                      </a:moveTo>
                      <a:cubicBezTo>
                        <a:pt x="696913" y="138642"/>
                        <a:pt x="586317" y="131763"/>
                        <a:pt x="492125" y="107950"/>
                      </a:cubicBezTo>
                      <a:cubicBezTo>
                        <a:pt x="397933" y="84138"/>
                        <a:pt x="339196" y="56092"/>
                        <a:pt x="244475" y="0"/>
                      </a:cubicBezTo>
                      <a:lnTo>
                        <a:pt x="0" y="419100"/>
                      </a:lnTo>
                      <a:cubicBezTo>
                        <a:pt x="143933" y="510117"/>
                        <a:pt x="268817" y="549275"/>
                        <a:pt x="403225" y="584200"/>
                      </a:cubicBezTo>
                      <a:cubicBezTo>
                        <a:pt x="537633" y="619125"/>
                        <a:pt x="665692" y="629179"/>
                        <a:pt x="806450" y="628650"/>
                      </a:cubicBezTo>
                      <a:cubicBezTo>
                        <a:pt x="807508" y="465667"/>
                        <a:pt x="808567" y="302683"/>
                        <a:pt x="809625" y="14287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768725" y="1800225"/>
                  <a:ext cx="819150" cy="638175"/>
                </a:xfrm>
                <a:custGeom>
                  <a:avLst/>
                  <a:gdLst>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38175">
                      <a:moveTo>
                        <a:pt x="815975" y="0"/>
                      </a:moveTo>
                      <a:cubicBezTo>
                        <a:pt x="622300" y="7937"/>
                        <a:pt x="536046" y="14817"/>
                        <a:pt x="400050" y="50800"/>
                      </a:cubicBezTo>
                      <a:cubicBezTo>
                        <a:pt x="264054" y="86783"/>
                        <a:pt x="164571" y="127529"/>
                        <a:pt x="0" y="215900"/>
                      </a:cubicBezTo>
                      <a:lnTo>
                        <a:pt x="250825" y="638175"/>
                      </a:lnTo>
                      <a:cubicBezTo>
                        <a:pt x="370946" y="582612"/>
                        <a:pt x="416454" y="553508"/>
                        <a:pt x="511175" y="530225"/>
                      </a:cubicBezTo>
                      <a:cubicBezTo>
                        <a:pt x="605896" y="506942"/>
                        <a:pt x="698500" y="491596"/>
                        <a:pt x="819150" y="498475"/>
                      </a:cubicBezTo>
                      <a:cubicBezTo>
                        <a:pt x="818092" y="332317"/>
                        <a:pt x="817033" y="166158"/>
                        <a:pt x="815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957487" y="2619375"/>
                  <a:ext cx="647726" cy="800100"/>
                </a:xfrm>
                <a:custGeom>
                  <a:avLst/>
                  <a:gdLst>
                    <a:gd name="connsiteX0" fmla="*/ 214312 w 647700"/>
                    <a:gd name="connsiteY0" fmla="*/ 0 h 800100"/>
                    <a:gd name="connsiteX1" fmla="*/ 38100 w 647700"/>
                    <a:gd name="connsiteY1" fmla="*/ 419100 h 800100"/>
                    <a:gd name="connsiteX2" fmla="*/ 0 w 647700"/>
                    <a:gd name="connsiteY2" fmla="*/ 800100 h 800100"/>
                    <a:gd name="connsiteX3" fmla="*/ 500062 w 647700"/>
                    <a:gd name="connsiteY3" fmla="*/ 790575 h 800100"/>
                    <a:gd name="connsiteX4" fmla="*/ 538162 w 647700"/>
                    <a:gd name="connsiteY4" fmla="*/ 476250 h 800100"/>
                    <a:gd name="connsiteX5" fmla="*/ 647700 w 647700"/>
                    <a:gd name="connsiteY5" fmla="*/ 247650 h 800100"/>
                    <a:gd name="connsiteX6" fmla="*/ 214312 w 647700"/>
                    <a:gd name="connsiteY6" fmla="*/ 0 h 800100"/>
                    <a:gd name="connsiteX0" fmla="*/ 246798 w 680186"/>
                    <a:gd name="connsiteY0" fmla="*/ 0 h 800100"/>
                    <a:gd name="connsiteX1" fmla="*/ 70586 w 680186"/>
                    <a:gd name="connsiteY1" fmla="*/ 419100 h 800100"/>
                    <a:gd name="connsiteX2" fmla="*/ 32486 w 680186"/>
                    <a:gd name="connsiteY2" fmla="*/ 800100 h 800100"/>
                    <a:gd name="connsiteX3" fmla="*/ 532548 w 680186"/>
                    <a:gd name="connsiteY3" fmla="*/ 790575 h 800100"/>
                    <a:gd name="connsiteX4" fmla="*/ 570648 w 680186"/>
                    <a:gd name="connsiteY4" fmla="*/ 476250 h 800100"/>
                    <a:gd name="connsiteX5" fmla="*/ 680186 w 680186"/>
                    <a:gd name="connsiteY5" fmla="*/ 247650 h 800100"/>
                    <a:gd name="connsiteX6" fmla="*/ 246798 w 680186"/>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497707 w 647726"/>
                    <a:gd name="connsiteY3" fmla="*/ 800100 h 800100"/>
                    <a:gd name="connsiteX4" fmla="*/ 538188 w 647726"/>
                    <a:gd name="connsiteY4" fmla="*/ 476250 h 800100"/>
                    <a:gd name="connsiteX5" fmla="*/ 647726 w 647726"/>
                    <a:gd name="connsiteY5" fmla="*/ 247650 h 800100"/>
                    <a:gd name="connsiteX6" fmla="*/ 214338 w 647726"/>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26" h="800100">
                      <a:moveTo>
                        <a:pt x="214338" y="0"/>
                      </a:moveTo>
                      <a:cubicBezTo>
                        <a:pt x="112738" y="161925"/>
                        <a:pt x="88132" y="233362"/>
                        <a:pt x="52413" y="366712"/>
                      </a:cubicBezTo>
                      <a:cubicBezTo>
                        <a:pt x="16694" y="500062"/>
                        <a:pt x="-768" y="609601"/>
                        <a:pt x="26" y="800100"/>
                      </a:cubicBezTo>
                      <a:lnTo>
                        <a:pt x="497707" y="800100"/>
                      </a:lnTo>
                      <a:cubicBezTo>
                        <a:pt x="496914" y="684212"/>
                        <a:pt x="513185" y="568325"/>
                        <a:pt x="538188" y="476250"/>
                      </a:cubicBezTo>
                      <a:cubicBezTo>
                        <a:pt x="563191" y="384175"/>
                        <a:pt x="582639" y="355600"/>
                        <a:pt x="647726" y="247650"/>
                      </a:cubicBezTo>
                      <a:lnTo>
                        <a:pt x="21433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52750" y="3419475"/>
                  <a:ext cx="642938" cy="823913"/>
                </a:xfrm>
                <a:custGeom>
                  <a:avLst/>
                  <a:gdLst>
                    <a:gd name="connsiteX0" fmla="*/ 0 w 642938"/>
                    <a:gd name="connsiteY0" fmla="*/ 9525 h 833438"/>
                    <a:gd name="connsiteX1" fmla="*/ 76200 w 642938"/>
                    <a:gd name="connsiteY1" fmla="*/ 50006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30061 w 672999"/>
                    <a:gd name="connsiteY0" fmla="*/ 9525 h 833438"/>
                    <a:gd name="connsiteX1" fmla="*/ 77686 w 672999"/>
                    <a:gd name="connsiteY1" fmla="*/ 442913 h 833438"/>
                    <a:gd name="connsiteX2" fmla="*/ 253899 w 672999"/>
                    <a:gd name="connsiteY2" fmla="*/ 833438 h 833438"/>
                    <a:gd name="connsiteX3" fmla="*/ 672999 w 672999"/>
                    <a:gd name="connsiteY3" fmla="*/ 581025 h 833438"/>
                    <a:gd name="connsiteX4" fmla="*/ 568224 w 672999"/>
                    <a:gd name="connsiteY4" fmla="*/ 290513 h 833438"/>
                    <a:gd name="connsiteX5" fmla="*/ 530124 w 672999"/>
                    <a:gd name="connsiteY5" fmla="*/ 0 h 833438"/>
                    <a:gd name="connsiteX6" fmla="*/ 30061 w 672999"/>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55030"/>
                    <a:gd name="connsiteY0" fmla="*/ 9525 h 833438"/>
                    <a:gd name="connsiteX1" fmla="*/ 66675 w 655030"/>
                    <a:gd name="connsiteY1" fmla="*/ 438150 h 833438"/>
                    <a:gd name="connsiteX2" fmla="*/ 223838 w 655030"/>
                    <a:gd name="connsiteY2" fmla="*/ 833438 h 833438"/>
                    <a:gd name="connsiteX3" fmla="*/ 642938 w 655030"/>
                    <a:gd name="connsiteY3" fmla="*/ 581025 h 833438"/>
                    <a:gd name="connsiteX4" fmla="*/ 538163 w 655030"/>
                    <a:gd name="connsiteY4" fmla="*/ 290513 h 833438"/>
                    <a:gd name="connsiteX5" fmla="*/ 500063 w 655030"/>
                    <a:gd name="connsiteY5" fmla="*/ 0 h 833438"/>
                    <a:gd name="connsiteX6" fmla="*/ 0 w 655030"/>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8" h="823913">
                      <a:moveTo>
                        <a:pt x="0" y="0"/>
                      </a:moveTo>
                      <a:cubicBezTo>
                        <a:pt x="15081" y="192881"/>
                        <a:pt x="29369" y="291306"/>
                        <a:pt x="66675" y="428625"/>
                      </a:cubicBezTo>
                      <a:cubicBezTo>
                        <a:pt x="103981" y="565944"/>
                        <a:pt x="134144" y="648495"/>
                        <a:pt x="223838" y="823913"/>
                      </a:cubicBezTo>
                      <a:lnTo>
                        <a:pt x="642938" y="571500"/>
                      </a:lnTo>
                      <a:cubicBezTo>
                        <a:pt x="604839" y="466726"/>
                        <a:pt x="561182" y="376238"/>
                        <a:pt x="538163" y="280988"/>
                      </a:cubicBezTo>
                      <a:cubicBezTo>
                        <a:pt x="515144" y="185738"/>
                        <a:pt x="494506" y="115887"/>
                        <a:pt x="504825"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3457575" y="2295525"/>
                <a:ext cx="2241550" cy="2254250"/>
                <a:chOff x="3457575" y="2295525"/>
                <a:chExt cx="2241550" cy="2254250"/>
              </a:xfrm>
              <a:gradFill flip="none" rotWithShape="1">
                <a:gsLst>
                  <a:gs pos="13000">
                    <a:schemeClr val="bg1"/>
                  </a:gs>
                  <a:gs pos="82000">
                    <a:schemeClr val="tx1">
                      <a:lumMod val="75000"/>
                    </a:schemeClr>
                  </a:gs>
                </a:gsLst>
                <a:path path="circle">
                  <a:fillToRect l="50000" t="50000" r="50000" b="50000"/>
                </a:path>
                <a:tileRect/>
              </a:gradFill>
            </p:grpSpPr>
            <p:sp>
              <p:nvSpPr>
                <p:cNvPr id="55" name="Freeform 54"/>
                <p:cNvSpPr/>
                <p:nvPr/>
              </p:nvSpPr>
              <p:spPr>
                <a:xfrm>
                  <a:off x="4578350" y="3409950"/>
                  <a:ext cx="1117980" cy="568325"/>
                </a:xfrm>
                <a:custGeom>
                  <a:avLst/>
                  <a:gdLst>
                    <a:gd name="connsiteX0" fmla="*/ 0 w 1117600"/>
                    <a:gd name="connsiteY0" fmla="*/ 0 h 568325"/>
                    <a:gd name="connsiteX1" fmla="*/ 971550 w 1117600"/>
                    <a:gd name="connsiteY1" fmla="*/ 568325 h 568325"/>
                    <a:gd name="connsiteX2" fmla="*/ 1098550 w 1117600"/>
                    <a:gd name="connsiteY2" fmla="*/ 260350 h 568325"/>
                    <a:gd name="connsiteX3" fmla="*/ 1117600 w 1117600"/>
                    <a:gd name="connsiteY3" fmla="*/ 9525 h 568325"/>
                    <a:gd name="connsiteX4" fmla="*/ 0 w 1117600"/>
                    <a:gd name="connsiteY4" fmla="*/ 0 h 568325"/>
                    <a:gd name="connsiteX0" fmla="*/ 0 w 1199445"/>
                    <a:gd name="connsiteY0" fmla="*/ 0 h 573196"/>
                    <a:gd name="connsiteX1" fmla="*/ 971550 w 1199445"/>
                    <a:gd name="connsiteY1" fmla="*/ 568325 h 573196"/>
                    <a:gd name="connsiteX2" fmla="*/ 1098550 w 1199445"/>
                    <a:gd name="connsiteY2" fmla="*/ 260350 h 573196"/>
                    <a:gd name="connsiteX3" fmla="*/ 1117600 w 1199445"/>
                    <a:gd name="connsiteY3" fmla="*/ 9525 h 573196"/>
                    <a:gd name="connsiteX4" fmla="*/ 0 w 1199445"/>
                    <a:gd name="connsiteY4" fmla="*/ 0 h 573196"/>
                    <a:gd name="connsiteX0" fmla="*/ 0 w 1119022"/>
                    <a:gd name="connsiteY0" fmla="*/ 0 h 573196"/>
                    <a:gd name="connsiteX1" fmla="*/ 971550 w 1119022"/>
                    <a:gd name="connsiteY1" fmla="*/ 568325 h 573196"/>
                    <a:gd name="connsiteX2" fmla="*/ 1098550 w 1119022"/>
                    <a:gd name="connsiteY2" fmla="*/ 260350 h 573196"/>
                    <a:gd name="connsiteX3" fmla="*/ 1117600 w 1119022"/>
                    <a:gd name="connsiteY3" fmla="*/ 9525 h 573196"/>
                    <a:gd name="connsiteX4" fmla="*/ 0 w 1119022"/>
                    <a:gd name="connsiteY4" fmla="*/ 0 h 573196"/>
                    <a:gd name="connsiteX0" fmla="*/ 0 w 1119022"/>
                    <a:gd name="connsiteY0" fmla="*/ 0 h 568325"/>
                    <a:gd name="connsiteX1" fmla="*/ 971550 w 1119022"/>
                    <a:gd name="connsiteY1" fmla="*/ 568325 h 568325"/>
                    <a:gd name="connsiteX2" fmla="*/ 1098550 w 1119022"/>
                    <a:gd name="connsiteY2" fmla="*/ 260350 h 568325"/>
                    <a:gd name="connsiteX3" fmla="*/ 1117600 w 1119022"/>
                    <a:gd name="connsiteY3" fmla="*/ 9525 h 568325"/>
                    <a:gd name="connsiteX4" fmla="*/ 0 w 1119022"/>
                    <a:gd name="connsiteY4" fmla="*/ 0 h 568325"/>
                    <a:gd name="connsiteX0" fmla="*/ 0 w 1117980"/>
                    <a:gd name="connsiteY0" fmla="*/ 0 h 568325"/>
                    <a:gd name="connsiteX1" fmla="*/ 971550 w 1117980"/>
                    <a:gd name="connsiteY1" fmla="*/ 568325 h 568325"/>
                    <a:gd name="connsiteX2" fmla="*/ 1089025 w 1117980"/>
                    <a:gd name="connsiteY2" fmla="*/ 295275 h 568325"/>
                    <a:gd name="connsiteX3" fmla="*/ 1117600 w 1117980"/>
                    <a:gd name="connsiteY3" fmla="*/ 9525 h 568325"/>
                    <a:gd name="connsiteX4" fmla="*/ 0 w 1117980"/>
                    <a:gd name="connsiteY4" fmla="*/ 0 h 56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80" h="568325">
                      <a:moveTo>
                        <a:pt x="0" y="0"/>
                      </a:moveTo>
                      <a:lnTo>
                        <a:pt x="971550" y="568325"/>
                      </a:lnTo>
                      <a:cubicBezTo>
                        <a:pt x="1049867" y="418042"/>
                        <a:pt x="1064683" y="388408"/>
                        <a:pt x="1089025" y="295275"/>
                      </a:cubicBezTo>
                      <a:cubicBezTo>
                        <a:pt x="1113367" y="202142"/>
                        <a:pt x="1119717" y="113242"/>
                        <a:pt x="1117600" y="952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575175" y="3403600"/>
                  <a:ext cx="984250" cy="981075"/>
                </a:xfrm>
                <a:custGeom>
                  <a:avLst/>
                  <a:gdLst>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1020635"/>
                    <a:gd name="connsiteY0" fmla="*/ 0 h 1024181"/>
                    <a:gd name="connsiteX1" fmla="*/ 581025 w 1020635"/>
                    <a:gd name="connsiteY1" fmla="*/ 981075 h 1024181"/>
                    <a:gd name="connsiteX2" fmla="*/ 787400 w 1020635"/>
                    <a:gd name="connsiteY2" fmla="*/ 822325 h 1024181"/>
                    <a:gd name="connsiteX3" fmla="*/ 984250 w 1020635"/>
                    <a:gd name="connsiteY3" fmla="*/ 571500 h 1024181"/>
                    <a:gd name="connsiteX4" fmla="*/ 0 w 1020635"/>
                    <a:gd name="connsiteY4" fmla="*/ 0 h 1024181"/>
                    <a:gd name="connsiteX0" fmla="*/ 0 w 984250"/>
                    <a:gd name="connsiteY0" fmla="*/ 0 h 1024181"/>
                    <a:gd name="connsiteX1" fmla="*/ 581025 w 984250"/>
                    <a:gd name="connsiteY1" fmla="*/ 981075 h 1024181"/>
                    <a:gd name="connsiteX2" fmla="*/ 787400 w 984250"/>
                    <a:gd name="connsiteY2" fmla="*/ 822325 h 1024181"/>
                    <a:gd name="connsiteX3" fmla="*/ 984250 w 984250"/>
                    <a:gd name="connsiteY3" fmla="*/ 571500 h 1024181"/>
                    <a:gd name="connsiteX4" fmla="*/ 0 w 984250"/>
                    <a:gd name="connsiteY4" fmla="*/ 0 h 1024181"/>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981075">
                      <a:moveTo>
                        <a:pt x="0" y="0"/>
                      </a:moveTo>
                      <a:lnTo>
                        <a:pt x="581025" y="981075"/>
                      </a:lnTo>
                      <a:cubicBezTo>
                        <a:pt x="667808" y="921279"/>
                        <a:pt x="720196" y="890588"/>
                        <a:pt x="787400" y="822325"/>
                      </a:cubicBezTo>
                      <a:cubicBezTo>
                        <a:pt x="854604" y="754062"/>
                        <a:pt x="905933" y="699029"/>
                        <a:pt x="984250" y="5715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578350" y="3406775"/>
                  <a:ext cx="581025" cy="1139825"/>
                </a:xfrm>
                <a:custGeom>
                  <a:avLst/>
                  <a:gdLst>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7294"/>
                    <a:gd name="connsiteY0" fmla="*/ 0 h 1139825"/>
                    <a:gd name="connsiteX1" fmla="*/ 6350 w 587294"/>
                    <a:gd name="connsiteY1" fmla="*/ 1139825 h 1139825"/>
                    <a:gd name="connsiteX2" fmla="*/ 288925 w 587294"/>
                    <a:gd name="connsiteY2" fmla="*/ 1101725 h 1139825"/>
                    <a:gd name="connsiteX3" fmla="*/ 581025 w 587294"/>
                    <a:gd name="connsiteY3" fmla="*/ 984250 h 1139825"/>
                    <a:gd name="connsiteX4" fmla="*/ 0 w 587294"/>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1139825">
                      <a:moveTo>
                        <a:pt x="0" y="0"/>
                      </a:moveTo>
                      <a:cubicBezTo>
                        <a:pt x="2117" y="379942"/>
                        <a:pt x="4233" y="759883"/>
                        <a:pt x="6350" y="1139825"/>
                      </a:cubicBezTo>
                      <a:cubicBezTo>
                        <a:pt x="144992" y="1139825"/>
                        <a:pt x="194733" y="1127125"/>
                        <a:pt x="288925" y="1101725"/>
                      </a:cubicBezTo>
                      <a:cubicBezTo>
                        <a:pt x="384730" y="1075890"/>
                        <a:pt x="448204" y="1053571"/>
                        <a:pt x="581025" y="98425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81525" y="2298700"/>
                  <a:ext cx="546100" cy="1114425"/>
                </a:xfrm>
                <a:custGeom>
                  <a:avLst/>
                  <a:gdLst>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 name="connsiteX0" fmla="*/ 0 w 551682"/>
                    <a:gd name="connsiteY0" fmla="*/ 77405 h 1191830"/>
                    <a:gd name="connsiteX1" fmla="*/ 0 w 551682"/>
                    <a:gd name="connsiteY1" fmla="*/ 1191830 h 1191830"/>
                    <a:gd name="connsiteX2" fmla="*/ 546100 w 551682"/>
                    <a:gd name="connsiteY2" fmla="*/ 220280 h 1191830"/>
                    <a:gd name="connsiteX3" fmla="*/ 266700 w 551682"/>
                    <a:gd name="connsiteY3" fmla="*/ 109155 h 1191830"/>
                    <a:gd name="connsiteX4" fmla="*/ 0 w 551682"/>
                    <a:gd name="connsiteY4" fmla="*/ 77405 h 1191830"/>
                    <a:gd name="connsiteX0" fmla="*/ 0 w 551682"/>
                    <a:gd name="connsiteY0" fmla="*/ 0 h 1114425"/>
                    <a:gd name="connsiteX1" fmla="*/ 0 w 551682"/>
                    <a:gd name="connsiteY1" fmla="*/ 1114425 h 1114425"/>
                    <a:gd name="connsiteX2" fmla="*/ 546100 w 551682"/>
                    <a:gd name="connsiteY2" fmla="*/ 142875 h 1114425"/>
                    <a:gd name="connsiteX3" fmla="*/ 266700 w 551682"/>
                    <a:gd name="connsiteY3" fmla="*/ 31750 h 1114425"/>
                    <a:gd name="connsiteX4" fmla="*/ 0 w 551682"/>
                    <a:gd name="connsiteY4" fmla="*/ 0 h 1114425"/>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114425">
                      <a:moveTo>
                        <a:pt x="0" y="0"/>
                      </a:moveTo>
                      <a:lnTo>
                        <a:pt x="0" y="1114425"/>
                      </a:lnTo>
                      <a:lnTo>
                        <a:pt x="546100" y="142875"/>
                      </a:lnTo>
                      <a:cubicBezTo>
                        <a:pt x="409575" y="79904"/>
                        <a:pt x="357717" y="55562"/>
                        <a:pt x="266700" y="31750"/>
                      </a:cubicBezTo>
                      <a:cubicBezTo>
                        <a:pt x="175683" y="7938"/>
                        <a:pt x="139700" y="370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84700" y="2438400"/>
                  <a:ext cx="968375" cy="968375"/>
                </a:xfrm>
                <a:custGeom>
                  <a:avLst/>
                  <a:gdLst>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93005"/>
                    <a:gd name="connsiteY0" fmla="*/ 40028 h 1008403"/>
                    <a:gd name="connsiteX1" fmla="*/ 0 w 993005"/>
                    <a:gd name="connsiteY1" fmla="*/ 1008403 h 1008403"/>
                    <a:gd name="connsiteX2" fmla="*/ 955675 w 993005"/>
                    <a:gd name="connsiteY2" fmla="*/ 459128 h 1008403"/>
                    <a:gd name="connsiteX3" fmla="*/ 774700 w 993005"/>
                    <a:gd name="connsiteY3" fmla="*/ 211478 h 1008403"/>
                    <a:gd name="connsiteX4" fmla="*/ 546100 w 993005"/>
                    <a:gd name="connsiteY4" fmla="*/ 40028 h 1008403"/>
                    <a:gd name="connsiteX0" fmla="*/ 546100 w 993005"/>
                    <a:gd name="connsiteY0" fmla="*/ 0 h 968375"/>
                    <a:gd name="connsiteX1" fmla="*/ 0 w 993005"/>
                    <a:gd name="connsiteY1" fmla="*/ 968375 h 968375"/>
                    <a:gd name="connsiteX2" fmla="*/ 955675 w 993005"/>
                    <a:gd name="connsiteY2" fmla="*/ 419100 h 968375"/>
                    <a:gd name="connsiteX3" fmla="*/ 774700 w 993005"/>
                    <a:gd name="connsiteY3" fmla="*/ 171450 h 968375"/>
                    <a:gd name="connsiteX4" fmla="*/ 546100 w 99300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68375"/>
                    <a:gd name="connsiteY0" fmla="*/ 0 h 968375"/>
                    <a:gd name="connsiteX1" fmla="*/ 0 w 968375"/>
                    <a:gd name="connsiteY1" fmla="*/ 968375 h 968375"/>
                    <a:gd name="connsiteX2" fmla="*/ 968375 w 968375"/>
                    <a:gd name="connsiteY2" fmla="*/ 412750 h 968375"/>
                    <a:gd name="connsiteX3" fmla="*/ 774700 w 968375"/>
                    <a:gd name="connsiteY3" fmla="*/ 171450 h 968375"/>
                    <a:gd name="connsiteX4" fmla="*/ 546100 w 968375"/>
                    <a:gd name="connsiteY4" fmla="*/ 0 h 96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968375">
                      <a:moveTo>
                        <a:pt x="546100" y="0"/>
                      </a:moveTo>
                      <a:lnTo>
                        <a:pt x="0" y="968375"/>
                      </a:lnTo>
                      <a:lnTo>
                        <a:pt x="968375" y="412750"/>
                      </a:lnTo>
                      <a:cubicBezTo>
                        <a:pt x="872067" y="273579"/>
                        <a:pt x="845079" y="240242"/>
                        <a:pt x="774700" y="171450"/>
                      </a:cubicBezTo>
                      <a:cubicBezTo>
                        <a:pt x="704321" y="102658"/>
                        <a:pt x="687917" y="95779"/>
                        <a:pt x="546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84700" y="2854325"/>
                  <a:ext cx="1114425" cy="565150"/>
                </a:xfrm>
                <a:custGeom>
                  <a:avLst/>
                  <a:gdLst>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90300"/>
                    <a:gd name="connsiteY0" fmla="*/ 8163 h 573313"/>
                    <a:gd name="connsiteX1" fmla="*/ 0 w 1190300"/>
                    <a:gd name="connsiteY1" fmla="*/ 570138 h 573313"/>
                    <a:gd name="connsiteX2" fmla="*/ 1114425 w 1190300"/>
                    <a:gd name="connsiteY2" fmla="*/ 573313 h 573313"/>
                    <a:gd name="connsiteX3" fmla="*/ 1076325 w 1190300"/>
                    <a:gd name="connsiteY3" fmla="*/ 258988 h 573313"/>
                    <a:gd name="connsiteX4" fmla="*/ 958850 w 1190300"/>
                    <a:gd name="connsiteY4" fmla="*/ 8163 h 573313"/>
                    <a:gd name="connsiteX0" fmla="*/ 958850 w 1114425"/>
                    <a:gd name="connsiteY0" fmla="*/ 8163 h 573313"/>
                    <a:gd name="connsiteX1" fmla="*/ 0 w 1114425"/>
                    <a:gd name="connsiteY1" fmla="*/ 570138 h 573313"/>
                    <a:gd name="connsiteX2" fmla="*/ 1114425 w 1114425"/>
                    <a:gd name="connsiteY2" fmla="*/ 573313 h 573313"/>
                    <a:gd name="connsiteX3" fmla="*/ 1076325 w 1114425"/>
                    <a:gd name="connsiteY3" fmla="*/ 258988 h 573313"/>
                    <a:gd name="connsiteX4" fmla="*/ 958850 w 1114425"/>
                    <a:gd name="connsiteY4" fmla="*/ 8163 h 573313"/>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565150">
                      <a:moveTo>
                        <a:pt x="958850" y="0"/>
                      </a:moveTo>
                      <a:lnTo>
                        <a:pt x="0" y="561975"/>
                      </a:lnTo>
                      <a:lnTo>
                        <a:pt x="1114425" y="565150"/>
                      </a:lnTo>
                      <a:cubicBezTo>
                        <a:pt x="1100138" y="373592"/>
                        <a:pt x="1102254" y="345017"/>
                        <a:pt x="1076325" y="250825"/>
                      </a:cubicBezTo>
                      <a:cubicBezTo>
                        <a:pt x="1050396" y="156633"/>
                        <a:pt x="1023938" y="106892"/>
                        <a:pt x="958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603625" y="3416300"/>
                  <a:ext cx="977900" cy="987425"/>
                </a:xfrm>
                <a:custGeom>
                  <a:avLst/>
                  <a:gdLst>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36704 w 1014604"/>
                    <a:gd name="connsiteY0" fmla="*/ 571500 h 1030463"/>
                    <a:gd name="connsiteX1" fmla="*/ 230379 w 1014604"/>
                    <a:gd name="connsiteY1" fmla="*/ 825500 h 1030463"/>
                    <a:gd name="connsiteX2" fmla="*/ 452629 w 1014604"/>
                    <a:gd name="connsiteY2" fmla="*/ 987425 h 1030463"/>
                    <a:gd name="connsiteX3" fmla="*/ 1014604 w 1014604"/>
                    <a:gd name="connsiteY3" fmla="*/ 0 h 1030463"/>
                    <a:gd name="connsiteX4" fmla="*/ 36704 w 1014604"/>
                    <a:gd name="connsiteY4" fmla="*/ 571500 h 1030463"/>
                    <a:gd name="connsiteX0" fmla="*/ 0 w 977900"/>
                    <a:gd name="connsiteY0" fmla="*/ 571500 h 1030463"/>
                    <a:gd name="connsiteX1" fmla="*/ 193675 w 977900"/>
                    <a:gd name="connsiteY1" fmla="*/ 825500 h 1030463"/>
                    <a:gd name="connsiteX2" fmla="*/ 415925 w 977900"/>
                    <a:gd name="connsiteY2" fmla="*/ 987425 h 1030463"/>
                    <a:gd name="connsiteX3" fmla="*/ 977900 w 977900"/>
                    <a:gd name="connsiteY3" fmla="*/ 0 h 1030463"/>
                    <a:gd name="connsiteX4" fmla="*/ 0 w 977900"/>
                    <a:gd name="connsiteY4" fmla="*/ 571500 h 1030463"/>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0 w 977900"/>
                    <a:gd name="connsiteY0" fmla="*/ 571500 h 987425"/>
                    <a:gd name="connsiteX1" fmla="*/ 180975 w 977900"/>
                    <a:gd name="connsiteY1" fmla="*/ 819150 h 987425"/>
                    <a:gd name="connsiteX2" fmla="*/ 415925 w 977900"/>
                    <a:gd name="connsiteY2" fmla="*/ 987425 h 987425"/>
                    <a:gd name="connsiteX3" fmla="*/ 977900 w 977900"/>
                    <a:gd name="connsiteY3" fmla="*/ 0 h 987425"/>
                    <a:gd name="connsiteX4" fmla="*/ 0 w 977900"/>
                    <a:gd name="connsiteY4" fmla="*/ 571500 h 98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987425">
                      <a:moveTo>
                        <a:pt x="0" y="571500"/>
                      </a:moveTo>
                      <a:cubicBezTo>
                        <a:pt x="62971" y="674158"/>
                        <a:pt x="111654" y="749829"/>
                        <a:pt x="180975" y="819150"/>
                      </a:cubicBezTo>
                      <a:cubicBezTo>
                        <a:pt x="250296" y="888471"/>
                        <a:pt x="291571" y="912283"/>
                        <a:pt x="415925" y="987425"/>
                      </a:cubicBezTo>
                      <a:lnTo>
                        <a:pt x="977900" y="0"/>
                      </a:lnTo>
                      <a:lnTo>
                        <a:pt x="0" y="571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019550" y="3416300"/>
                  <a:ext cx="568325" cy="1133475"/>
                </a:xfrm>
                <a:custGeom>
                  <a:avLst/>
                  <a:gdLst>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65937 w 575462"/>
                    <a:gd name="connsiteY0" fmla="*/ 0 h 1212728"/>
                    <a:gd name="connsiteX1" fmla="*/ 7137 w 575462"/>
                    <a:gd name="connsiteY1" fmla="*/ 977900 h 1212728"/>
                    <a:gd name="connsiteX2" fmla="*/ 270662 w 575462"/>
                    <a:gd name="connsiteY2" fmla="*/ 1101725 h 1212728"/>
                    <a:gd name="connsiteX3" fmla="*/ 575462 w 575462"/>
                    <a:gd name="connsiteY3" fmla="*/ 1133475 h 1212728"/>
                    <a:gd name="connsiteX4" fmla="*/ 565937 w 575462"/>
                    <a:gd name="connsiteY4" fmla="*/ 0 h 1212728"/>
                    <a:gd name="connsiteX0" fmla="*/ 558800 w 568325"/>
                    <a:gd name="connsiteY0" fmla="*/ 0 h 1212728"/>
                    <a:gd name="connsiteX1" fmla="*/ 0 w 568325"/>
                    <a:gd name="connsiteY1" fmla="*/ 977900 h 1212728"/>
                    <a:gd name="connsiteX2" fmla="*/ 263525 w 568325"/>
                    <a:gd name="connsiteY2" fmla="*/ 1101725 h 1212728"/>
                    <a:gd name="connsiteX3" fmla="*/ 568325 w 568325"/>
                    <a:gd name="connsiteY3" fmla="*/ 1133475 h 1212728"/>
                    <a:gd name="connsiteX4" fmla="*/ 558800 w 568325"/>
                    <a:gd name="connsiteY4" fmla="*/ 0 h 1212728"/>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33475">
                      <a:moveTo>
                        <a:pt x="558800" y="0"/>
                      </a:moveTo>
                      <a:lnTo>
                        <a:pt x="0" y="977900"/>
                      </a:lnTo>
                      <a:cubicBezTo>
                        <a:pt x="90487" y="1050396"/>
                        <a:pt x="168804" y="1075796"/>
                        <a:pt x="263525" y="1101725"/>
                      </a:cubicBezTo>
                      <a:cubicBezTo>
                        <a:pt x="358246" y="1127654"/>
                        <a:pt x="433387" y="1132946"/>
                        <a:pt x="568325" y="1133475"/>
                      </a:cubicBezTo>
                      <a:cubicBezTo>
                        <a:pt x="567267" y="756708"/>
                        <a:pt x="566208" y="379942"/>
                        <a:pt x="55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600450" y="2445544"/>
                  <a:ext cx="978694" cy="973931"/>
                </a:xfrm>
                <a:custGeom>
                  <a:avLst/>
                  <a:gdLst>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 name="connsiteX0" fmla="*/ 462932 w 1017763"/>
                    <a:gd name="connsiteY0" fmla="*/ 39140 h 1013071"/>
                    <a:gd name="connsiteX1" fmla="*/ 220044 w 1017763"/>
                    <a:gd name="connsiteY1" fmla="*/ 217734 h 1013071"/>
                    <a:gd name="connsiteX2" fmla="*/ 39069 w 1017763"/>
                    <a:gd name="connsiteY2" fmla="*/ 460621 h 1013071"/>
                    <a:gd name="connsiteX3" fmla="*/ 1017763 w 1017763"/>
                    <a:gd name="connsiteY3" fmla="*/ 1013071 h 1013071"/>
                    <a:gd name="connsiteX4" fmla="*/ 462932 w 1017763"/>
                    <a:gd name="connsiteY4" fmla="*/ 39140 h 1013071"/>
                    <a:gd name="connsiteX0" fmla="*/ 423863 w 978694"/>
                    <a:gd name="connsiteY0" fmla="*/ 39140 h 1013071"/>
                    <a:gd name="connsiteX1" fmla="*/ 180975 w 978694"/>
                    <a:gd name="connsiteY1" fmla="*/ 217734 h 1013071"/>
                    <a:gd name="connsiteX2" fmla="*/ 0 w 978694"/>
                    <a:gd name="connsiteY2" fmla="*/ 460621 h 1013071"/>
                    <a:gd name="connsiteX3" fmla="*/ 978694 w 978694"/>
                    <a:gd name="connsiteY3" fmla="*/ 1013071 h 1013071"/>
                    <a:gd name="connsiteX4" fmla="*/ 423863 w 978694"/>
                    <a:gd name="connsiteY4" fmla="*/ 39140 h 1013071"/>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94" h="973931">
                      <a:moveTo>
                        <a:pt x="423863" y="0"/>
                      </a:moveTo>
                      <a:cubicBezTo>
                        <a:pt x="298054" y="65087"/>
                        <a:pt x="251619" y="108347"/>
                        <a:pt x="180975" y="178594"/>
                      </a:cubicBezTo>
                      <a:cubicBezTo>
                        <a:pt x="110331" y="248841"/>
                        <a:pt x="90885" y="267494"/>
                        <a:pt x="0" y="421481"/>
                      </a:cubicBezTo>
                      <a:lnTo>
                        <a:pt x="978694" y="973931"/>
                      </a:lnTo>
                      <a:lnTo>
                        <a:pt x="4238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013200" y="2295525"/>
                  <a:ext cx="568325" cy="1120775"/>
                </a:xfrm>
                <a:custGeom>
                  <a:avLst/>
                  <a:gdLst>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 name="connsiteX0" fmla="*/ 573119 w 573119"/>
                    <a:gd name="connsiteY0" fmla="*/ 78986 h 1199761"/>
                    <a:gd name="connsiteX1" fmla="*/ 312769 w 573119"/>
                    <a:gd name="connsiteY1" fmla="*/ 107561 h 1199761"/>
                    <a:gd name="connsiteX2" fmla="*/ 4794 w 573119"/>
                    <a:gd name="connsiteY2" fmla="*/ 225036 h 1199761"/>
                    <a:gd name="connsiteX3" fmla="*/ 569944 w 573119"/>
                    <a:gd name="connsiteY3" fmla="*/ 1199761 h 1199761"/>
                    <a:gd name="connsiteX4" fmla="*/ 573119 w 573119"/>
                    <a:gd name="connsiteY4" fmla="*/ 78986 h 1199761"/>
                    <a:gd name="connsiteX0" fmla="*/ 568325 w 568325"/>
                    <a:gd name="connsiteY0" fmla="*/ 78986 h 1199761"/>
                    <a:gd name="connsiteX1" fmla="*/ 307975 w 568325"/>
                    <a:gd name="connsiteY1" fmla="*/ 107561 h 1199761"/>
                    <a:gd name="connsiteX2" fmla="*/ 0 w 568325"/>
                    <a:gd name="connsiteY2" fmla="*/ 225036 h 1199761"/>
                    <a:gd name="connsiteX3" fmla="*/ 565150 w 568325"/>
                    <a:gd name="connsiteY3" fmla="*/ 1199761 h 1199761"/>
                    <a:gd name="connsiteX4" fmla="*/ 568325 w 568325"/>
                    <a:gd name="connsiteY4" fmla="*/ 78986 h 1199761"/>
                    <a:gd name="connsiteX0" fmla="*/ 568325 w 568325"/>
                    <a:gd name="connsiteY0" fmla="*/ 1044 h 1121819"/>
                    <a:gd name="connsiteX1" fmla="*/ 307975 w 568325"/>
                    <a:gd name="connsiteY1" fmla="*/ 29619 h 1121819"/>
                    <a:gd name="connsiteX2" fmla="*/ 0 w 568325"/>
                    <a:gd name="connsiteY2" fmla="*/ 147094 h 1121819"/>
                    <a:gd name="connsiteX3" fmla="*/ 565150 w 568325"/>
                    <a:gd name="connsiteY3" fmla="*/ 1121819 h 1121819"/>
                    <a:gd name="connsiteX4" fmla="*/ 568325 w 568325"/>
                    <a:gd name="connsiteY4" fmla="*/ 1044 h 1121819"/>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20775">
                      <a:moveTo>
                        <a:pt x="568325" y="0"/>
                      </a:moveTo>
                      <a:cubicBezTo>
                        <a:pt x="439738" y="8467"/>
                        <a:pt x="402696" y="4233"/>
                        <a:pt x="307975" y="28575"/>
                      </a:cubicBezTo>
                      <a:cubicBezTo>
                        <a:pt x="213254" y="52917"/>
                        <a:pt x="169862" y="68792"/>
                        <a:pt x="0" y="146050"/>
                      </a:cubicBezTo>
                      <a:lnTo>
                        <a:pt x="565150" y="1120775"/>
                      </a:lnTo>
                      <a:cubicBezTo>
                        <a:pt x="566208" y="748242"/>
                        <a:pt x="567267" y="375708"/>
                        <a:pt x="5683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462339" y="2862263"/>
                  <a:ext cx="1104900" cy="554831"/>
                </a:xfrm>
                <a:custGeom>
                  <a:avLst/>
                  <a:gdLst>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77318 w 1177318"/>
                    <a:gd name="connsiteY0" fmla="*/ 555069 h 559832"/>
                    <a:gd name="connsiteX1" fmla="*/ 215293 w 1177318"/>
                    <a:gd name="connsiteY1" fmla="*/ 7382 h 559832"/>
                    <a:gd name="connsiteX2" fmla="*/ 105756 w 1177318"/>
                    <a:gd name="connsiteY2" fmla="*/ 259794 h 559832"/>
                    <a:gd name="connsiteX3" fmla="*/ 77181 w 1177318"/>
                    <a:gd name="connsiteY3" fmla="*/ 559832 h 559832"/>
                    <a:gd name="connsiteX4" fmla="*/ 1177318 w 1177318"/>
                    <a:gd name="connsiteY4" fmla="*/ 555069 h 559832"/>
                    <a:gd name="connsiteX0" fmla="*/ 1177318 w 1177318"/>
                    <a:gd name="connsiteY0" fmla="*/ 547687 h 552450"/>
                    <a:gd name="connsiteX1" fmla="*/ 215293 w 1177318"/>
                    <a:gd name="connsiteY1" fmla="*/ 0 h 552450"/>
                    <a:gd name="connsiteX2" fmla="*/ 105756 w 1177318"/>
                    <a:gd name="connsiteY2" fmla="*/ 252412 h 552450"/>
                    <a:gd name="connsiteX3" fmla="*/ 77181 w 1177318"/>
                    <a:gd name="connsiteY3" fmla="*/ 552450 h 552450"/>
                    <a:gd name="connsiteX4" fmla="*/ 1177318 w 1177318"/>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4900 w 1104900"/>
                    <a:gd name="connsiteY0" fmla="*/ 554831 h 554831"/>
                    <a:gd name="connsiteX1" fmla="*/ 138112 w 1104900"/>
                    <a:gd name="connsiteY1" fmla="*/ 0 h 554831"/>
                    <a:gd name="connsiteX2" fmla="*/ 28575 w 1104900"/>
                    <a:gd name="connsiteY2" fmla="*/ 252412 h 554831"/>
                    <a:gd name="connsiteX3" fmla="*/ 0 w 1104900"/>
                    <a:gd name="connsiteY3" fmla="*/ 552450 h 554831"/>
                    <a:gd name="connsiteX4" fmla="*/ 1104900 w 1104900"/>
                    <a:gd name="connsiteY4" fmla="*/ 554831 h 55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54831">
                      <a:moveTo>
                        <a:pt x="1104900" y="554831"/>
                      </a:moveTo>
                      <a:lnTo>
                        <a:pt x="138112" y="0"/>
                      </a:lnTo>
                      <a:cubicBezTo>
                        <a:pt x="83343" y="117475"/>
                        <a:pt x="51594" y="160337"/>
                        <a:pt x="28575" y="252412"/>
                      </a:cubicBezTo>
                      <a:cubicBezTo>
                        <a:pt x="5556" y="344487"/>
                        <a:pt x="7143" y="403225"/>
                        <a:pt x="0" y="552450"/>
                      </a:cubicBezTo>
                      <a:lnTo>
                        <a:pt x="1104900" y="5548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457575" y="3417094"/>
                  <a:ext cx="1114426" cy="578644"/>
                </a:xfrm>
                <a:custGeom>
                  <a:avLst/>
                  <a:gdLst>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92464 w 1192464"/>
                    <a:gd name="connsiteY0" fmla="*/ 0 h 594556"/>
                    <a:gd name="connsiteX1" fmla="*/ 73276 w 1192464"/>
                    <a:gd name="connsiteY1" fmla="*/ 9525 h 594556"/>
                    <a:gd name="connsiteX2" fmla="*/ 120901 w 1192464"/>
                    <a:gd name="connsiteY2" fmla="*/ 328613 h 594556"/>
                    <a:gd name="connsiteX3" fmla="*/ 225676 w 1192464"/>
                    <a:gd name="connsiteY3" fmla="*/ 585788 h 594556"/>
                    <a:gd name="connsiteX4" fmla="*/ 1192464 w 1192464"/>
                    <a:gd name="connsiteY4" fmla="*/ 0 h 594556"/>
                    <a:gd name="connsiteX0" fmla="*/ 1119188 w 1119188"/>
                    <a:gd name="connsiteY0" fmla="*/ 0 h 594556"/>
                    <a:gd name="connsiteX1" fmla="*/ 0 w 1119188"/>
                    <a:gd name="connsiteY1" fmla="*/ 9525 h 594556"/>
                    <a:gd name="connsiteX2" fmla="*/ 47625 w 1119188"/>
                    <a:gd name="connsiteY2" fmla="*/ 328613 h 594556"/>
                    <a:gd name="connsiteX3" fmla="*/ 152400 w 1119188"/>
                    <a:gd name="connsiteY3" fmla="*/ 585788 h 594556"/>
                    <a:gd name="connsiteX4" fmla="*/ 1119188 w 1119188"/>
                    <a:gd name="connsiteY4" fmla="*/ 0 h 594556"/>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14426 w 1114426"/>
                    <a:gd name="connsiteY0" fmla="*/ 0 h 578644"/>
                    <a:gd name="connsiteX1" fmla="*/ 0 w 1114426"/>
                    <a:gd name="connsiteY1" fmla="*/ 2381 h 578644"/>
                    <a:gd name="connsiteX2" fmla="*/ 47625 w 1114426"/>
                    <a:gd name="connsiteY2" fmla="*/ 321469 h 578644"/>
                    <a:gd name="connsiteX3" fmla="*/ 152400 w 1114426"/>
                    <a:gd name="connsiteY3" fmla="*/ 578644 h 578644"/>
                    <a:gd name="connsiteX4" fmla="*/ 1114426 w 1114426"/>
                    <a:gd name="connsiteY4" fmla="*/ 0 h 57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6" h="578644">
                      <a:moveTo>
                        <a:pt x="1114426" y="0"/>
                      </a:moveTo>
                      <a:lnTo>
                        <a:pt x="0" y="2381"/>
                      </a:lnTo>
                      <a:cubicBezTo>
                        <a:pt x="21431" y="138112"/>
                        <a:pt x="22225" y="225425"/>
                        <a:pt x="47625" y="321469"/>
                      </a:cubicBezTo>
                      <a:cubicBezTo>
                        <a:pt x="73025" y="417513"/>
                        <a:pt x="88106" y="457201"/>
                        <a:pt x="152400" y="578644"/>
                      </a:cubicBezTo>
                      <a:lnTo>
                        <a:pt x="111442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677924" y="530227"/>
                <a:ext cx="5788152" cy="5788152"/>
                <a:chOff x="1677924" y="530227"/>
                <a:chExt cx="5788152" cy="5788152"/>
              </a:xfrm>
            </p:grpSpPr>
            <p:sp>
              <p:nvSpPr>
                <p:cNvPr id="5" name="Oval 4"/>
                <p:cNvSpPr/>
                <p:nvPr/>
              </p:nvSpPr>
              <p:spPr>
                <a:xfrm>
                  <a:off x="1677924" y="530227"/>
                  <a:ext cx="5788152" cy="5788152"/>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80592" y="927652"/>
                  <a:ext cx="5001768" cy="5001768"/>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2260" y="1212572"/>
                  <a:ext cx="4434840" cy="4432854"/>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55228" y="1802288"/>
                  <a:ext cx="3233537" cy="3236976"/>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52180" y="2299240"/>
                  <a:ext cx="2246255" cy="2249424"/>
                </a:xfrm>
                <a:prstGeom prst="ellipse">
                  <a:avLst/>
                </a:prstGeom>
                <a:solidFill>
                  <a:schemeClr val="bg2"/>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763886" y="632739"/>
                <a:ext cx="5612289" cy="5589467"/>
                <a:chOff x="1763886" y="632739"/>
                <a:chExt cx="5612289" cy="5589467"/>
              </a:xfrm>
            </p:grpSpPr>
            <p:cxnSp>
              <p:nvCxnSpPr>
                <p:cNvPr id="13" name="Straight Connector 12"/>
                <p:cNvCxnSpPr>
                  <a:stCxn id="9" idx="0"/>
                  <a:endCxn id="9" idx="4"/>
                </p:cNvCxnSpPr>
                <p:nvPr/>
              </p:nvCxnSpPr>
              <p:spPr>
                <a:xfrm>
                  <a:off x="4581476" y="927652"/>
                  <a:ext cx="0" cy="50017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9" idx="6"/>
                </p:cNvCxnSpPr>
                <p:nvPr/>
              </p:nvCxnSpPr>
              <p:spPr>
                <a:xfrm>
                  <a:off x="2955228" y="3420776"/>
                  <a:ext cx="4127132" cy="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13220" y="2160106"/>
                  <a:ext cx="4305963" cy="252619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3220" y="2190585"/>
                  <a:ext cx="3560860" cy="2030895"/>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778250" y="1250672"/>
                  <a:ext cx="2019935" cy="356897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8725" y="2014538"/>
                  <a:ext cx="2083435" cy="355568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2"/>
                  <a:endCxn id="9" idx="2"/>
                </p:cNvCxnSpPr>
                <p:nvPr/>
              </p:nvCxnSpPr>
              <p:spPr>
                <a:xfrm flipH="1" flipV="1">
                  <a:off x="2080592" y="3428536"/>
                  <a:ext cx="271668" cy="46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763886" y="2687968"/>
                  <a:ext cx="398289" cy="10762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525579" y="1385025"/>
                  <a:ext cx="272391" cy="2794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15985" y="1273969"/>
                  <a:ext cx="136196" cy="2309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811285" y="632739"/>
                  <a:ext cx="101109" cy="37691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03031" y="632739"/>
                  <a:ext cx="96536" cy="37691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330820" y="1363596"/>
                  <a:ext cx="268553" cy="28226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989506" y="2657474"/>
                  <a:ext cx="368556" cy="9859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7619" y="4046702"/>
                  <a:ext cx="368556" cy="9667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05175" y="4518190"/>
                  <a:ext cx="248050" cy="13715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60847" y="5184940"/>
                  <a:ext cx="277877" cy="26574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46537" y="5839784"/>
                  <a:ext cx="946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857627" y="5858834"/>
                  <a:ext cx="881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345658" y="5362576"/>
                  <a:ext cx="124152" cy="24050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542246" y="5213595"/>
                  <a:ext cx="287505" cy="27379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790707" y="4083843"/>
                  <a:ext cx="369087" cy="1092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2124575" y="1084974"/>
                <a:ext cx="4831007" cy="4734095"/>
                <a:chOff x="2124575" y="1084974"/>
                <a:chExt cx="4831007" cy="4734095"/>
              </a:xfrm>
            </p:grpSpPr>
            <p:sp>
              <p:nvSpPr>
                <p:cNvPr id="99" name="TextBox 98"/>
                <p:cNvSpPr txBox="1"/>
                <p:nvPr/>
              </p:nvSpPr>
              <p:spPr>
                <a:xfrm>
                  <a:off x="3779020" y="1085106"/>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12</a:t>
                  </a:r>
                </a:p>
              </p:txBody>
            </p:sp>
            <p:sp>
              <p:nvSpPr>
                <p:cNvPr id="100" name="TextBox 99"/>
                <p:cNvSpPr txBox="1"/>
                <p:nvPr/>
              </p:nvSpPr>
              <p:spPr>
                <a:xfrm>
                  <a:off x="2710360" y="1715165"/>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11</a:t>
                  </a:r>
                </a:p>
              </p:txBody>
            </p:sp>
            <p:sp>
              <p:nvSpPr>
                <p:cNvPr id="101" name="TextBox 100"/>
                <p:cNvSpPr txBox="1"/>
                <p:nvPr/>
              </p:nvSpPr>
              <p:spPr>
                <a:xfrm>
                  <a:off x="4964640" y="1084974"/>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a:t>
                  </a:r>
                </a:p>
              </p:txBody>
            </p:sp>
            <p:sp>
              <p:nvSpPr>
                <p:cNvPr id="102" name="TextBox 101"/>
                <p:cNvSpPr txBox="1"/>
                <p:nvPr/>
              </p:nvSpPr>
              <p:spPr>
                <a:xfrm>
                  <a:off x="6106215" y="16637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2</a:t>
                  </a:r>
                </a:p>
              </p:txBody>
            </p:sp>
            <p:sp>
              <p:nvSpPr>
                <p:cNvPr id="103" name="TextBox 102"/>
                <p:cNvSpPr txBox="1"/>
                <p:nvPr/>
              </p:nvSpPr>
              <p:spPr>
                <a:xfrm>
                  <a:off x="2124575" y="2771031"/>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10</a:t>
                  </a:r>
                </a:p>
              </p:txBody>
            </p:sp>
            <p:sp>
              <p:nvSpPr>
                <p:cNvPr id="117" name="TextBox 116"/>
                <p:cNvSpPr txBox="1"/>
                <p:nvPr/>
              </p:nvSpPr>
              <p:spPr>
                <a:xfrm>
                  <a:off x="6772275" y="2720944"/>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3</a:t>
                  </a:r>
                </a:p>
              </p:txBody>
            </p:sp>
            <p:sp>
              <p:nvSpPr>
                <p:cNvPr id="118" name="TextBox 117"/>
                <p:cNvSpPr txBox="1"/>
                <p:nvPr/>
              </p:nvSpPr>
              <p:spPr>
                <a:xfrm>
                  <a:off x="6778472" y="393497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4</a:t>
                  </a:r>
                </a:p>
              </p:txBody>
            </p:sp>
            <p:sp>
              <p:nvSpPr>
                <p:cNvPr id="119" name="TextBox 118"/>
                <p:cNvSpPr txBox="1"/>
                <p:nvPr/>
              </p:nvSpPr>
              <p:spPr>
                <a:xfrm>
                  <a:off x="6172890" y="5011303"/>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5</a:t>
                  </a:r>
                </a:p>
              </p:txBody>
            </p:sp>
            <p:sp>
              <p:nvSpPr>
                <p:cNvPr id="120" name="TextBox 119"/>
                <p:cNvSpPr txBox="1"/>
                <p:nvPr/>
              </p:nvSpPr>
              <p:spPr>
                <a:xfrm>
                  <a:off x="5119439" y="56336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6</a:t>
                  </a:r>
                </a:p>
              </p:txBody>
            </p:sp>
            <p:sp>
              <p:nvSpPr>
                <p:cNvPr id="121" name="TextBox 120"/>
                <p:cNvSpPr txBox="1"/>
                <p:nvPr/>
              </p:nvSpPr>
              <p:spPr>
                <a:xfrm>
                  <a:off x="3886758" y="565626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7</a:t>
                  </a:r>
                </a:p>
              </p:txBody>
            </p:sp>
            <p:sp>
              <p:nvSpPr>
                <p:cNvPr id="122" name="TextBox 121"/>
                <p:cNvSpPr txBox="1"/>
                <p:nvPr/>
              </p:nvSpPr>
              <p:spPr>
                <a:xfrm>
                  <a:off x="2833689" y="5044371"/>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8</a:t>
                  </a:r>
                </a:p>
              </p:txBody>
            </p:sp>
            <p:sp>
              <p:nvSpPr>
                <p:cNvPr id="123" name="TextBox 122"/>
                <p:cNvSpPr txBox="1"/>
                <p:nvPr/>
              </p:nvSpPr>
              <p:spPr>
                <a:xfrm>
                  <a:off x="2194481" y="3931796"/>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9</a:t>
                  </a:r>
                </a:p>
              </p:txBody>
            </p:sp>
          </p:grpSp>
          <p:grpSp>
            <p:nvGrpSpPr>
              <p:cNvPr id="147" name="Group 146"/>
              <p:cNvGrpSpPr/>
              <p:nvPr/>
            </p:nvGrpSpPr>
            <p:grpSpPr>
              <a:xfrm>
                <a:off x="3130215" y="1988097"/>
                <a:ext cx="2908409" cy="2900723"/>
                <a:chOff x="3130215" y="1988097"/>
                <a:chExt cx="2908409" cy="2900723"/>
              </a:xfrm>
            </p:grpSpPr>
            <p:sp>
              <p:nvSpPr>
                <p:cNvPr id="108" name="TextBox 107"/>
                <p:cNvSpPr txBox="1"/>
                <p:nvPr/>
              </p:nvSpPr>
              <p:spPr>
                <a:xfrm rot="17314268">
                  <a:off x="2948768" y="292743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Tebeth</a:t>
                  </a:r>
                  <a:endParaRPr lang="en-US" sz="1400" b="1" dirty="0">
                    <a:solidFill>
                      <a:srgbClr val="010000"/>
                    </a:solidFill>
                    <a:latin typeface="Calibri" panose="020F0502020204030204" pitchFamily="34" charset="0"/>
                    <a:cs typeface="Calibri" panose="020F0502020204030204" pitchFamily="34" charset="0"/>
                  </a:endParaRPr>
                </a:p>
              </p:txBody>
            </p:sp>
            <p:sp>
              <p:nvSpPr>
                <p:cNvPr id="109" name="TextBox 108"/>
                <p:cNvSpPr txBox="1"/>
                <p:nvPr/>
              </p:nvSpPr>
              <p:spPr>
                <a:xfrm rot="18843358">
                  <a:off x="3309570" y="231621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Shebat</a:t>
                  </a:r>
                  <a:endParaRPr lang="en-US" sz="1400" b="1" dirty="0">
                    <a:solidFill>
                      <a:srgbClr val="010000"/>
                    </a:solidFill>
                    <a:latin typeface="Calibri" panose="020F0502020204030204" pitchFamily="34" charset="0"/>
                    <a:cs typeface="Calibri" panose="020F0502020204030204" pitchFamily="34" charset="0"/>
                  </a:endParaRPr>
                </a:p>
              </p:txBody>
            </p:sp>
            <p:sp>
              <p:nvSpPr>
                <p:cNvPr id="110" name="TextBox 109"/>
                <p:cNvSpPr txBox="1"/>
                <p:nvPr/>
              </p:nvSpPr>
              <p:spPr>
                <a:xfrm rot="20908558">
                  <a:off x="3923975" y="1988097"/>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Adar</a:t>
                  </a:r>
                </a:p>
              </p:txBody>
            </p:sp>
            <p:sp>
              <p:nvSpPr>
                <p:cNvPr id="111" name="TextBox 110"/>
                <p:cNvSpPr txBox="1"/>
                <p:nvPr/>
              </p:nvSpPr>
              <p:spPr>
                <a:xfrm rot="973802">
                  <a:off x="4636950" y="2019628"/>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Nisan</a:t>
                  </a:r>
                </a:p>
              </p:txBody>
            </p:sp>
            <p:sp>
              <p:nvSpPr>
                <p:cNvPr id="112" name="TextBox 111"/>
                <p:cNvSpPr txBox="1"/>
                <p:nvPr/>
              </p:nvSpPr>
              <p:spPr>
                <a:xfrm rot="2717574">
                  <a:off x="5267082" y="234209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Ziv</a:t>
                  </a:r>
                  <a:endParaRPr lang="en-US" sz="1400" b="1" dirty="0">
                    <a:solidFill>
                      <a:srgbClr val="010000"/>
                    </a:solidFill>
                    <a:latin typeface="Calibri" panose="020F0502020204030204" pitchFamily="34" charset="0"/>
                    <a:cs typeface="Calibri" panose="020F0502020204030204" pitchFamily="34" charset="0"/>
                  </a:endParaRPr>
                </a:p>
              </p:txBody>
            </p:sp>
            <p:sp>
              <p:nvSpPr>
                <p:cNvPr id="115" name="TextBox 114"/>
                <p:cNvSpPr txBox="1"/>
                <p:nvPr/>
              </p:nvSpPr>
              <p:spPr>
                <a:xfrm rot="4477711">
                  <a:off x="5703702" y="2939371"/>
                  <a:ext cx="45122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Sivan</a:t>
                  </a:r>
                </a:p>
              </p:txBody>
            </p:sp>
            <p:sp>
              <p:nvSpPr>
                <p:cNvPr id="127" name="TextBox 126"/>
                <p:cNvSpPr txBox="1"/>
                <p:nvPr/>
              </p:nvSpPr>
              <p:spPr>
                <a:xfrm rot="15430845">
                  <a:off x="2950585" y="367093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Chislev</a:t>
                  </a:r>
                  <a:endParaRPr lang="en-US" sz="1400" b="1" dirty="0">
                    <a:solidFill>
                      <a:srgbClr val="010000"/>
                    </a:solidFill>
                    <a:latin typeface="Calibri" panose="020F0502020204030204" pitchFamily="34" charset="0"/>
                    <a:cs typeface="Calibri" panose="020F0502020204030204" pitchFamily="34" charset="0"/>
                  </a:endParaRPr>
                </a:p>
              </p:txBody>
            </p:sp>
            <p:sp>
              <p:nvSpPr>
                <p:cNvPr id="128" name="TextBox 127"/>
                <p:cNvSpPr txBox="1"/>
                <p:nvPr/>
              </p:nvSpPr>
              <p:spPr>
                <a:xfrm rot="6246131">
                  <a:off x="5584743" y="3655165"/>
                  <a:ext cx="692318"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Tammuz</a:t>
                  </a:r>
                </a:p>
              </p:txBody>
            </p:sp>
            <p:sp>
              <p:nvSpPr>
                <p:cNvPr id="129" name="TextBox 128"/>
                <p:cNvSpPr txBox="1"/>
                <p:nvPr/>
              </p:nvSpPr>
              <p:spPr>
                <a:xfrm rot="7851573">
                  <a:off x="5407368" y="4269855"/>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Ab</a:t>
                  </a:r>
                </a:p>
              </p:txBody>
            </p:sp>
            <p:sp>
              <p:nvSpPr>
                <p:cNvPr id="130" name="TextBox 129"/>
                <p:cNvSpPr txBox="1"/>
                <p:nvPr/>
              </p:nvSpPr>
              <p:spPr>
                <a:xfrm rot="9857704">
                  <a:off x="4781969" y="4670846"/>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Elul</a:t>
                  </a:r>
                </a:p>
              </p:txBody>
            </p:sp>
            <p:sp>
              <p:nvSpPr>
                <p:cNvPr id="131" name="TextBox 130"/>
                <p:cNvSpPr txBox="1"/>
                <p:nvPr/>
              </p:nvSpPr>
              <p:spPr>
                <a:xfrm rot="11813252">
                  <a:off x="3975226" y="4673376"/>
                  <a:ext cx="511832"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Tishri</a:t>
                  </a:r>
                </a:p>
              </p:txBody>
            </p:sp>
            <p:sp>
              <p:nvSpPr>
                <p:cNvPr id="132" name="TextBox 131"/>
                <p:cNvSpPr txBox="1"/>
                <p:nvPr/>
              </p:nvSpPr>
              <p:spPr>
                <a:xfrm rot="13470205">
                  <a:off x="3221199" y="429497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Cheshvan</a:t>
                  </a:r>
                </a:p>
              </p:txBody>
            </p:sp>
          </p:grpSp>
          <p:grpSp>
            <p:nvGrpSpPr>
              <p:cNvPr id="146" name="Group 145"/>
              <p:cNvGrpSpPr/>
              <p:nvPr/>
            </p:nvGrpSpPr>
            <p:grpSpPr>
              <a:xfrm>
                <a:off x="2544475" y="1407419"/>
                <a:ext cx="4113759" cy="4068170"/>
                <a:chOff x="2544475" y="1407419"/>
                <a:chExt cx="4113759" cy="4068170"/>
              </a:xfrm>
            </p:grpSpPr>
            <p:sp>
              <p:nvSpPr>
                <p:cNvPr id="96" name="TextBox 95"/>
                <p:cNvSpPr txBox="1"/>
                <p:nvPr/>
              </p:nvSpPr>
              <p:spPr>
                <a:xfrm rot="19754760">
                  <a:off x="3074987" y="1611766"/>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Late </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seedtime</a:t>
                  </a:r>
                </a:p>
              </p:txBody>
            </p:sp>
            <p:sp>
              <p:nvSpPr>
                <p:cNvPr id="97" name="TextBox 96"/>
                <p:cNvSpPr txBox="1"/>
                <p:nvPr/>
              </p:nvSpPr>
              <p:spPr>
                <a:xfrm rot="909027">
                  <a:off x="4542544" y="1407419"/>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Flax</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gathering</a:t>
                  </a:r>
                </a:p>
              </p:txBody>
            </p:sp>
            <p:sp>
              <p:nvSpPr>
                <p:cNvPr id="98" name="TextBox 97"/>
                <p:cNvSpPr txBox="1"/>
                <p:nvPr/>
              </p:nvSpPr>
              <p:spPr>
                <a:xfrm rot="2639111">
                  <a:off x="5510644" y="1902273"/>
                  <a:ext cx="774634"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Barley harvest</a:t>
                  </a:r>
                </a:p>
              </p:txBody>
            </p:sp>
            <p:sp>
              <p:nvSpPr>
                <p:cNvPr id="107" name="TextBox 106"/>
                <p:cNvSpPr txBox="1"/>
                <p:nvPr/>
              </p:nvSpPr>
              <p:spPr>
                <a:xfrm rot="16200000">
                  <a:off x="2196738" y="3302867"/>
                  <a:ext cx="910917"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Seedtime</a:t>
                  </a:r>
                </a:p>
              </p:txBody>
            </p:sp>
            <p:sp>
              <p:nvSpPr>
                <p:cNvPr id="116" name="TextBox 115"/>
                <p:cNvSpPr txBox="1"/>
                <p:nvPr/>
              </p:nvSpPr>
              <p:spPr>
                <a:xfrm rot="4543979">
                  <a:off x="6120604" y="2677261"/>
                  <a:ext cx="644373"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Wheat harvest</a:t>
                  </a:r>
                </a:p>
              </p:txBody>
            </p:sp>
            <p:sp>
              <p:nvSpPr>
                <p:cNvPr id="133" name="TextBox 132"/>
                <p:cNvSpPr txBox="1"/>
                <p:nvPr/>
              </p:nvSpPr>
              <p:spPr>
                <a:xfrm rot="12469964">
                  <a:off x="3167047" y="4981804"/>
                  <a:ext cx="928431"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Ingathering</a:t>
                  </a:r>
                </a:p>
              </p:txBody>
            </p:sp>
            <p:sp>
              <p:nvSpPr>
                <p:cNvPr id="134" name="TextBox 133"/>
                <p:cNvSpPr txBox="1"/>
                <p:nvPr/>
              </p:nvSpPr>
              <p:spPr>
                <a:xfrm rot="9928788">
                  <a:off x="4720908" y="5044702"/>
                  <a:ext cx="765835"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Summer fruits</a:t>
                  </a:r>
                </a:p>
              </p:txBody>
            </p:sp>
            <p:sp>
              <p:nvSpPr>
                <p:cNvPr id="135" name="TextBox 134"/>
                <p:cNvSpPr txBox="1"/>
                <p:nvPr/>
              </p:nvSpPr>
              <p:spPr>
                <a:xfrm rot="7947899">
                  <a:off x="5592460" y="4635446"/>
                  <a:ext cx="765835"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sp>
              <p:nvSpPr>
                <p:cNvPr id="140" name="TextBox 139"/>
                <p:cNvSpPr txBox="1"/>
                <p:nvPr/>
              </p:nvSpPr>
              <p:spPr>
                <a:xfrm rot="6246131">
                  <a:off x="6100774" y="3827256"/>
                  <a:ext cx="692318"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grpSp>
          <p:grpSp>
            <p:nvGrpSpPr>
              <p:cNvPr id="145" name="Group 144"/>
              <p:cNvGrpSpPr/>
              <p:nvPr/>
            </p:nvGrpSpPr>
            <p:grpSpPr>
              <a:xfrm>
                <a:off x="1778121" y="615840"/>
                <a:ext cx="5618071" cy="5620730"/>
                <a:chOff x="1778121" y="615840"/>
                <a:chExt cx="5618071" cy="5620730"/>
              </a:xfrm>
            </p:grpSpPr>
            <p:sp>
              <p:nvSpPr>
                <p:cNvPr id="94" name="TextBox 93"/>
                <p:cNvSpPr txBox="1"/>
                <p:nvPr/>
              </p:nvSpPr>
              <p:spPr>
                <a:xfrm rot="19618975">
                  <a:off x="2745062" y="995614"/>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February</a:t>
                  </a:r>
                </a:p>
              </p:txBody>
            </p:sp>
            <p:sp>
              <p:nvSpPr>
                <p:cNvPr id="95" name="TextBox 94"/>
                <p:cNvSpPr txBox="1"/>
                <p:nvPr/>
              </p:nvSpPr>
              <p:spPr>
                <a:xfrm>
                  <a:off x="4210050" y="615840"/>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March</a:t>
                  </a:r>
                </a:p>
              </p:txBody>
            </p:sp>
            <p:sp>
              <p:nvSpPr>
                <p:cNvPr id="104" name="TextBox 103"/>
                <p:cNvSpPr txBox="1"/>
                <p:nvPr/>
              </p:nvSpPr>
              <p:spPr>
                <a:xfrm rot="1641402">
                  <a:off x="5556750" y="927652"/>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April</a:t>
                  </a:r>
                </a:p>
              </p:txBody>
            </p:sp>
            <p:sp>
              <p:nvSpPr>
                <p:cNvPr id="105" name="TextBox 104"/>
                <p:cNvSpPr txBox="1"/>
                <p:nvPr/>
              </p:nvSpPr>
              <p:spPr>
                <a:xfrm rot="17963567">
                  <a:off x="1770887" y="198423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January</a:t>
                  </a:r>
                </a:p>
              </p:txBody>
            </p:sp>
            <p:sp>
              <p:nvSpPr>
                <p:cNvPr id="106" name="TextBox 105"/>
                <p:cNvSpPr txBox="1"/>
                <p:nvPr/>
              </p:nvSpPr>
              <p:spPr>
                <a:xfrm rot="16200000">
                  <a:off x="1430384" y="332242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December</a:t>
                  </a:r>
                </a:p>
              </p:txBody>
            </p:sp>
            <p:sp>
              <p:nvSpPr>
                <p:cNvPr id="136" name="TextBox 135"/>
                <p:cNvSpPr txBox="1"/>
                <p:nvPr/>
              </p:nvSpPr>
              <p:spPr>
                <a:xfrm rot="8926755">
                  <a:off x="5597369" y="561522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August</a:t>
                  </a:r>
                </a:p>
              </p:txBody>
            </p:sp>
            <p:sp>
              <p:nvSpPr>
                <p:cNvPr id="137" name="TextBox 136"/>
                <p:cNvSpPr txBox="1"/>
                <p:nvPr/>
              </p:nvSpPr>
              <p:spPr>
                <a:xfrm rot="10800000">
                  <a:off x="4200321" y="6021126"/>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September</a:t>
                  </a:r>
                </a:p>
              </p:txBody>
            </p:sp>
            <p:sp>
              <p:nvSpPr>
                <p:cNvPr id="138" name="TextBox 137"/>
                <p:cNvSpPr txBox="1"/>
                <p:nvPr/>
              </p:nvSpPr>
              <p:spPr>
                <a:xfrm rot="12612045">
                  <a:off x="2823456" y="566410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October</a:t>
                  </a:r>
                </a:p>
              </p:txBody>
            </p:sp>
            <p:sp>
              <p:nvSpPr>
                <p:cNvPr id="139" name="TextBox 138"/>
                <p:cNvSpPr txBox="1"/>
                <p:nvPr/>
              </p:nvSpPr>
              <p:spPr>
                <a:xfrm rot="14432490">
                  <a:off x="1831774" y="466738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November</a:t>
                  </a:r>
                </a:p>
              </p:txBody>
            </p:sp>
            <p:sp>
              <p:nvSpPr>
                <p:cNvPr id="141" name="TextBox 140"/>
                <p:cNvSpPr txBox="1"/>
                <p:nvPr/>
              </p:nvSpPr>
              <p:spPr>
                <a:xfrm rot="7080976">
                  <a:off x="6744721" y="4618274"/>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July</a:t>
                  </a:r>
                </a:p>
              </p:txBody>
            </p:sp>
            <p:sp>
              <p:nvSpPr>
                <p:cNvPr id="142" name="TextBox 141"/>
                <p:cNvSpPr txBox="1"/>
                <p:nvPr/>
              </p:nvSpPr>
              <p:spPr>
                <a:xfrm rot="5400000">
                  <a:off x="7099162" y="330286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June</a:t>
                  </a:r>
                </a:p>
              </p:txBody>
            </p:sp>
            <p:sp>
              <p:nvSpPr>
                <p:cNvPr id="143" name="TextBox 142"/>
                <p:cNvSpPr txBox="1"/>
                <p:nvPr/>
              </p:nvSpPr>
              <p:spPr>
                <a:xfrm rot="3566775">
                  <a:off x="6728334" y="192213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May</a:t>
                  </a:r>
                </a:p>
              </p:txBody>
            </p:sp>
          </p:grpSp>
          <p:sp>
            <p:nvSpPr>
              <p:cNvPr id="153" name="Oval 152"/>
              <p:cNvSpPr/>
              <p:nvPr/>
            </p:nvSpPr>
            <p:spPr>
              <a:xfrm>
                <a:off x="3452870" y="2299240"/>
                <a:ext cx="2246255" cy="2249424"/>
              </a:xfrm>
              <a:prstGeom prst="ellipse">
                <a:avLst/>
              </a:prstGeom>
              <a:solidFill>
                <a:srgbClr val="BEBFBF"/>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endParaRPr>
              </a:p>
            </p:txBody>
          </p:sp>
        </p:grpSp>
        <p:cxnSp>
          <p:nvCxnSpPr>
            <p:cNvPr id="152" name="Straight Connector 151"/>
            <p:cNvCxnSpPr/>
            <p:nvPr/>
          </p:nvCxnSpPr>
          <p:spPr>
            <a:xfrm flipH="1">
              <a:off x="5246537" y="2929070"/>
              <a:ext cx="443063" cy="205846"/>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56" name="TextBox 155"/>
            <p:cNvSpPr txBox="1"/>
            <p:nvPr/>
          </p:nvSpPr>
          <p:spPr>
            <a:xfrm>
              <a:off x="4088737" y="3139299"/>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6th: Shavuot (Pentecost)</a:t>
              </a:r>
            </a:p>
          </p:txBody>
        </p:sp>
        <p:sp>
          <p:nvSpPr>
            <p:cNvPr id="157" name="TextBox 156"/>
            <p:cNvSpPr txBox="1"/>
            <p:nvPr/>
          </p:nvSpPr>
          <p:spPr>
            <a:xfrm>
              <a:off x="4135939" y="2805711"/>
              <a:ext cx="1049100" cy="156068"/>
            </a:xfrm>
            <a:prstGeom prst="rect">
              <a:avLst/>
            </a:prstGeom>
            <a:noFill/>
          </p:spPr>
          <p:txBody>
            <a:bodyPr wrap="square" lIns="0" tIns="0" rIns="0" bIns="0" rtlCol="0">
              <a:spAutoFit/>
            </a:bodyPr>
            <a:lstStyle/>
            <a:p>
              <a:pPr>
                <a:lnSpc>
                  <a:spcPts val="1200"/>
                </a:lnSpc>
              </a:pPr>
              <a:r>
                <a:rPr lang="en-US" sz="1200" i="1" dirty="0">
                  <a:solidFill>
                    <a:srgbClr val="010000"/>
                  </a:solidFill>
                  <a:latin typeface="Calibri" panose="020F0502020204030204" pitchFamily="34" charset="0"/>
                  <a:cs typeface="Calibri" panose="020F0502020204030204" pitchFamily="34" charset="0"/>
                </a:rPr>
                <a:t>14th: Passover</a:t>
              </a:r>
            </a:p>
          </p:txBody>
        </p:sp>
        <p:sp>
          <p:nvSpPr>
            <p:cNvPr id="160" name="Oval 159"/>
            <p:cNvSpPr/>
            <p:nvPr/>
          </p:nvSpPr>
          <p:spPr>
            <a:xfrm>
              <a:off x="4712801" y="2145030"/>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1" name="Straight Connector 160"/>
            <p:cNvCxnSpPr/>
            <p:nvPr/>
          </p:nvCxnSpPr>
          <p:spPr>
            <a:xfrm flipH="1">
              <a:off x="4679122" y="2236470"/>
              <a:ext cx="75996" cy="519594"/>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3" name="Oval 162"/>
            <p:cNvSpPr/>
            <p:nvPr/>
          </p:nvSpPr>
          <p:spPr>
            <a:xfrm>
              <a:off x="5663868" y="2867851"/>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TextBox 163"/>
            <p:cNvSpPr txBox="1"/>
            <p:nvPr/>
          </p:nvSpPr>
          <p:spPr>
            <a:xfrm>
              <a:off x="3820709" y="3729235"/>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15th: Sukkot (Tabernacles)</a:t>
              </a:r>
            </a:p>
          </p:txBody>
        </p:sp>
        <p:cxnSp>
          <p:nvCxnSpPr>
            <p:cNvPr id="165" name="Straight Connector 164"/>
            <p:cNvCxnSpPr/>
            <p:nvPr/>
          </p:nvCxnSpPr>
          <p:spPr>
            <a:xfrm flipH="1">
              <a:off x="4250251" y="4087018"/>
              <a:ext cx="99499" cy="467631"/>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6" name="Oval 165"/>
            <p:cNvSpPr/>
            <p:nvPr/>
          </p:nvSpPr>
          <p:spPr>
            <a:xfrm>
              <a:off x="4193650" y="4551474"/>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C:\Users\Kris\Downloads\Calendar Ezra 3 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04" y="369333"/>
            <a:ext cx="6156793"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31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Modern relief of the return to Zion</a:t>
            </a:r>
          </a:p>
        </p:txBody>
      </p:sp>
      <p:sp>
        <p:nvSpPr>
          <p:cNvPr id="3" name="Text Placeholder 2"/>
          <p:cNvSpPr>
            <a:spLocks noGrp="1"/>
          </p:cNvSpPr>
          <p:nvPr>
            <p:ph type="body" sz="quarter" idx="12"/>
          </p:nvPr>
        </p:nvSpPr>
        <p:spPr/>
        <p:txBody>
          <a:bodyPr/>
          <a:lstStyle/>
          <a:p>
            <a:r>
              <a:rPr lang="en-US"/>
              <a:t>3:8</a:t>
            </a:r>
          </a:p>
        </p:txBody>
      </p:sp>
      <p:sp>
        <p:nvSpPr>
          <p:cNvPr id="4" name="Title 3"/>
          <p:cNvSpPr>
            <a:spLocks noGrp="1"/>
          </p:cNvSpPr>
          <p:nvPr>
            <p:ph type="title"/>
          </p:nvPr>
        </p:nvSpPr>
        <p:spPr/>
        <p:txBody>
          <a:bodyPr/>
          <a:lstStyle/>
          <a:p>
            <a:r>
              <a:rPr lang="en-US" dirty="0"/>
              <a:t>Zerubbabel . . . </a:t>
            </a:r>
            <a:r>
              <a:rPr lang="en-US" dirty="0" err="1"/>
              <a:t>Jeshua</a:t>
            </a:r>
            <a:r>
              <a:rPr lang="en-US" dirty="0"/>
              <a:t> . . . and all who had come from the captivity to Jerusalem</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326548600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0473C4-1678-4D34-A262-E10909F5D2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Priestly Blessing during the Feast of Tabernacles, at the Western Wall in Jerusalem</a:t>
            </a:r>
          </a:p>
        </p:txBody>
      </p:sp>
      <p:sp>
        <p:nvSpPr>
          <p:cNvPr id="3" name="Text Placeholder 2"/>
          <p:cNvSpPr>
            <a:spLocks noGrp="1"/>
          </p:cNvSpPr>
          <p:nvPr>
            <p:ph type="body" sz="quarter" idx="12"/>
          </p:nvPr>
        </p:nvSpPr>
        <p:spPr/>
        <p:txBody>
          <a:bodyPr/>
          <a:lstStyle/>
          <a:p>
            <a:r>
              <a:rPr lang="en-US"/>
              <a:t>3:8</a:t>
            </a:r>
          </a:p>
        </p:txBody>
      </p:sp>
      <p:sp>
        <p:nvSpPr>
          <p:cNvPr id="4" name="Title 3"/>
          <p:cNvSpPr>
            <a:spLocks noGrp="1"/>
          </p:cNvSpPr>
          <p:nvPr>
            <p:ph type="title"/>
          </p:nvPr>
        </p:nvSpPr>
        <p:spPr/>
        <p:txBody>
          <a:bodyPr/>
          <a:lstStyle/>
          <a:p>
            <a:r>
              <a:rPr lang="en-US" dirty="0"/>
              <a:t>Zerubbabel . . . </a:t>
            </a:r>
            <a:r>
              <a:rPr lang="en-US" dirty="0" err="1"/>
              <a:t>Jeshua</a:t>
            </a:r>
            <a:r>
              <a:rPr lang="en-US" dirty="0"/>
              <a:t> . . . the priests . . . the Levites, from twenty years old and upward </a:t>
            </a:r>
          </a:p>
        </p:txBody>
      </p:sp>
    </p:spTree>
    <p:extLst>
      <p:ext uri="{BB962C8B-B14F-4D97-AF65-F5344CB8AC3E}">
        <p14:creationId xmlns:p14="http://schemas.microsoft.com/office/powerpoint/2010/main" val="36996709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2571" cy="6858000"/>
          </a:xfrm>
          <a:prstGeom prst="rect">
            <a:avLst/>
          </a:prstGeom>
        </p:spPr>
      </p:pic>
      <p:sp>
        <p:nvSpPr>
          <p:cNvPr id="2" name="Text Placeholder 1"/>
          <p:cNvSpPr>
            <a:spLocks noGrp="1"/>
          </p:cNvSpPr>
          <p:nvPr>
            <p:ph type="body" sz="quarter" idx="10"/>
          </p:nvPr>
        </p:nvSpPr>
        <p:spPr/>
        <p:txBody>
          <a:bodyPr/>
          <a:lstStyle/>
          <a:p>
            <a:r>
              <a:rPr lang="en-US" dirty="0"/>
              <a:t>Construction site at </a:t>
            </a:r>
            <a:r>
              <a:rPr lang="en-US" dirty="0" err="1"/>
              <a:t>Qatzrin</a:t>
            </a:r>
            <a:endParaRPr lang="en-US" dirty="0"/>
          </a:p>
        </p:txBody>
      </p:sp>
      <p:sp>
        <p:nvSpPr>
          <p:cNvPr id="3" name="Text Placeholder 2"/>
          <p:cNvSpPr>
            <a:spLocks noGrp="1"/>
          </p:cNvSpPr>
          <p:nvPr>
            <p:ph type="body" sz="quarter" idx="12"/>
          </p:nvPr>
        </p:nvSpPr>
        <p:spPr/>
        <p:txBody>
          <a:bodyPr/>
          <a:lstStyle/>
          <a:p>
            <a:r>
              <a:rPr lang="en-US"/>
              <a:t>3:8</a:t>
            </a:r>
          </a:p>
        </p:txBody>
      </p:sp>
      <p:sp>
        <p:nvSpPr>
          <p:cNvPr id="4" name="Title 3"/>
          <p:cNvSpPr>
            <a:spLocks noGrp="1"/>
          </p:cNvSpPr>
          <p:nvPr>
            <p:ph type="title"/>
          </p:nvPr>
        </p:nvSpPr>
        <p:spPr/>
        <p:txBody>
          <a:bodyPr/>
          <a:lstStyle/>
          <a:p>
            <a:r>
              <a:rPr lang="en-US" dirty="0"/>
              <a:t>Began the work and appointed Levites . . . to oversee the work of the house of Yahweh</a:t>
            </a:r>
          </a:p>
        </p:txBody>
      </p:sp>
    </p:spTree>
    <p:extLst>
      <p:ext uri="{BB962C8B-B14F-4D97-AF65-F5344CB8AC3E}">
        <p14:creationId xmlns:p14="http://schemas.microsoft.com/office/powerpoint/2010/main" val="181409181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upload.wikimedia.org/wikipedia/commons/thumb/6/60/JamesOssuaryInscription-1-.jpg/1259px-JamesOssuaryInscription-1-.jpg"/>
          <p:cNvPicPr>
            <a:picLocks noChangeAspect="1" noChangeArrowheads="1"/>
          </p:cNvPicPr>
          <p:nvPr/>
        </p:nvPicPr>
        <p:blipFill rotWithShape="1">
          <a:blip r:embed="rId3">
            <a:extLst>
              <a:ext uri="{28A0092B-C50C-407E-A947-70E740481C1C}">
                <a14:useLocalDpi xmlns:a14="http://schemas.microsoft.com/office/drawing/2010/main" val="0"/>
              </a:ext>
            </a:extLst>
          </a:blip>
          <a:srcRect b="12598"/>
          <a:stretch/>
        </p:blipFill>
        <p:spPr bwMode="auto">
          <a:xfrm>
            <a:off x="0" y="357762"/>
            <a:ext cx="9144000" cy="650023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Ossuary of “James, son of Joseph, brother of Jesus,” 1st century AD</a:t>
            </a:r>
          </a:p>
        </p:txBody>
      </p:sp>
      <p:sp>
        <p:nvSpPr>
          <p:cNvPr id="4" name="Text Placeholder 3"/>
          <p:cNvSpPr>
            <a:spLocks noGrp="1"/>
          </p:cNvSpPr>
          <p:nvPr>
            <p:ph type="body" sz="quarter" idx="12"/>
          </p:nvPr>
        </p:nvSpPr>
        <p:spPr/>
        <p:txBody>
          <a:bodyPr/>
          <a:lstStyle/>
          <a:p>
            <a:r>
              <a:rPr lang="en-US" dirty="0"/>
              <a:t>3:9</a:t>
            </a:r>
          </a:p>
        </p:txBody>
      </p:sp>
      <p:sp>
        <p:nvSpPr>
          <p:cNvPr id="2" name="Title 1"/>
          <p:cNvSpPr>
            <a:spLocks noGrp="1"/>
          </p:cNvSpPr>
          <p:nvPr>
            <p:ph type="title"/>
          </p:nvPr>
        </p:nvSpPr>
        <p:spPr/>
        <p:txBody>
          <a:bodyPr/>
          <a:lstStyle/>
          <a:p>
            <a:r>
              <a:rPr lang="en-US" dirty="0"/>
              <a:t>Then </a:t>
            </a:r>
            <a:r>
              <a:rPr lang="en-US" dirty="0" err="1"/>
              <a:t>Jeshua</a:t>
            </a:r>
            <a:r>
              <a:rPr lang="en-US" dirty="0"/>
              <a:t> with his sons and his brothers</a:t>
            </a:r>
          </a:p>
        </p:txBody>
      </p:sp>
      <p:sp>
        <p:nvSpPr>
          <p:cNvPr id="7" name="TextBox 6"/>
          <p:cNvSpPr txBox="1"/>
          <p:nvPr/>
        </p:nvSpPr>
        <p:spPr>
          <a:xfrm>
            <a:off x="0" y="-555197"/>
            <a:ext cx="9127725" cy="369332"/>
          </a:xfrm>
          <a:prstGeom prst="rect">
            <a:avLst/>
          </a:prstGeom>
          <a:noFill/>
        </p:spPr>
        <p:txBody>
          <a:bodyPr wrap="square" rtlCol="0">
            <a:spAutoFit/>
          </a:bodyPr>
          <a:lstStyle/>
          <a:p>
            <a:pPr fontAlgn="base">
              <a:spcBef>
                <a:spcPct val="0"/>
              </a:spcBef>
              <a:spcAft>
                <a:spcPct val="0"/>
              </a:spcAft>
              <a:defRPr/>
            </a:pPr>
            <a:endParaRPr lang="en-US" i="1" dirty="0">
              <a:effectLst>
                <a:glow rad="76200">
                  <a:schemeClr val="bg1">
                    <a:alpha val="60000"/>
                  </a:schemeClr>
                </a:glow>
              </a:effectLst>
              <a:latin typeface="Calibri" pitchFamily="34" charset="0"/>
              <a:cs typeface="Calibri" pitchFamily="34" charset="0"/>
            </a:endParaRPr>
          </a:p>
        </p:txBody>
      </p:sp>
    </p:spTree>
    <p:extLst>
      <p:ext uri="{BB962C8B-B14F-4D97-AF65-F5344CB8AC3E}">
        <p14:creationId xmlns:p14="http://schemas.microsoft.com/office/powerpoint/2010/main" val="228375849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James ossuar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6710"/>
            <a:ext cx="9144000" cy="649986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357762"/>
            <a:ext cx="9144000" cy="6500238"/>
            <a:chOff x="0" y="357762"/>
            <a:chExt cx="9144000" cy="6500238"/>
          </a:xfrm>
        </p:grpSpPr>
        <p:pic>
          <p:nvPicPr>
            <p:cNvPr id="1026" name="Picture 2" descr="https://upload.wikimedia.org/wikipedia/commons/thumb/6/60/JamesOssuaryInscription-1-.jpg/1259px-JamesOssuaryInscription-1-.jpg"/>
            <p:cNvPicPr>
              <a:picLocks noChangeAspect="1" noChangeArrowheads="1"/>
            </p:cNvPicPr>
            <p:nvPr/>
          </p:nvPicPr>
          <p:blipFill rotWithShape="1">
            <a:blip r:embed="rId4">
              <a:extLst>
                <a:ext uri="{28A0092B-C50C-407E-A947-70E740481C1C}">
                  <a14:useLocalDpi xmlns:a14="http://schemas.microsoft.com/office/drawing/2010/main" val="0"/>
                </a:ext>
              </a:extLst>
            </a:blip>
            <a:srcRect b="12598"/>
            <a:stretch/>
          </p:blipFill>
          <p:spPr bwMode="auto">
            <a:xfrm>
              <a:off x="0" y="357762"/>
              <a:ext cx="9144000" cy="6500238"/>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2529840" y="3048000"/>
              <a:ext cx="114300" cy="297180"/>
            </a:xfrm>
            <a:custGeom>
              <a:avLst/>
              <a:gdLst>
                <a:gd name="connsiteX0" fmla="*/ 0 w 114300"/>
                <a:gd name="connsiteY0" fmla="*/ 22860 h 297180"/>
                <a:gd name="connsiteX1" fmla="*/ 60960 w 114300"/>
                <a:gd name="connsiteY1" fmla="*/ 0 h 297180"/>
                <a:gd name="connsiteX2" fmla="*/ 114300 w 114300"/>
                <a:gd name="connsiteY2" fmla="*/ 297180 h 297180"/>
              </a:gdLst>
              <a:ahLst/>
              <a:cxnLst>
                <a:cxn ang="0">
                  <a:pos x="connsiteX0" y="connsiteY0"/>
                </a:cxn>
                <a:cxn ang="0">
                  <a:pos x="connsiteX1" y="connsiteY1"/>
                </a:cxn>
                <a:cxn ang="0">
                  <a:pos x="connsiteX2" y="connsiteY2"/>
                </a:cxn>
              </a:cxnLst>
              <a:rect l="l" t="t" r="r" b="b"/>
              <a:pathLst>
                <a:path w="114300" h="297180">
                  <a:moveTo>
                    <a:pt x="0" y="22860"/>
                  </a:moveTo>
                  <a:lnTo>
                    <a:pt x="60960" y="0"/>
                  </a:lnTo>
                  <a:lnTo>
                    <a:pt x="114300" y="297180"/>
                  </a:lnTo>
                </a:path>
              </a:pathLst>
            </a:custGeom>
            <a:noFill/>
            <a:ln w="38100" cap="rnd">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026920" y="3009900"/>
              <a:ext cx="381000" cy="350520"/>
            </a:xfrm>
            <a:custGeom>
              <a:avLst/>
              <a:gdLst>
                <a:gd name="connsiteX0" fmla="*/ 381000 w 381000"/>
                <a:gd name="connsiteY0" fmla="*/ 30480 h 350520"/>
                <a:gd name="connsiteX1" fmla="*/ 38100 w 381000"/>
                <a:gd name="connsiteY1" fmla="*/ 350520 h 350520"/>
                <a:gd name="connsiteX2" fmla="*/ 0 w 381000"/>
                <a:gd name="connsiteY2" fmla="*/ 0 h 350520"/>
                <a:gd name="connsiteX3" fmla="*/ 15240 w 381000"/>
                <a:gd name="connsiteY3" fmla="*/ 152400 h 350520"/>
                <a:gd name="connsiteX4" fmla="*/ 152400 w 381000"/>
                <a:gd name="connsiteY4" fmla="*/ 60960 h 350520"/>
                <a:gd name="connsiteX0" fmla="*/ 381000 w 381000"/>
                <a:gd name="connsiteY0" fmla="*/ 30480 h 350520"/>
                <a:gd name="connsiteX1" fmla="*/ 38100 w 381000"/>
                <a:gd name="connsiteY1" fmla="*/ 350520 h 350520"/>
                <a:gd name="connsiteX2" fmla="*/ 0 w 381000"/>
                <a:gd name="connsiteY2" fmla="*/ 0 h 350520"/>
                <a:gd name="connsiteX3" fmla="*/ 15240 w 381000"/>
                <a:gd name="connsiteY3" fmla="*/ 152400 h 350520"/>
                <a:gd name="connsiteX4" fmla="*/ 152400 w 381000"/>
                <a:gd name="connsiteY4" fmla="*/ 60960 h 350520"/>
                <a:gd name="connsiteX0" fmla="*/ 381000 w 381000"/>
                <a:gd name="connsiteY0" fmla="*/ 30480 h 350520"/>
                <a:gd name="connsiteX1" fmla="*/ 38100 w 381000"/>
                <a:gd name="connsiteY1" fmla="*/ 350520 h 350520"/>
                <a:gd name="connsiteX2" fmla="*/ 0 w 381000"/>
                <a:gd name="connsiteY2" fmla="*/ 0 h 350520"/>
                <a:gd name="connsiteX3" fmla="*/ 15240 w 381000"/>
                <a:gd name="connsiteY3" fmla="*/ 152400 h 350520"/>
                <a:gd name="connsiteX4" fmla="*/ 152400 w 381000"/>
                <a:gd name="connsiteY4" fmla="*/ 60960 h 350520"/>
                <a:gd name="connsiteX0" fmla="*/ 381000 w 381000"/>
                <a:gd name="connsiteY0" fmla="*/ 30480 h 350520"/>
                <a:gd name="connsiteX1" fmla="*/ 38100 w 381000"/>
                <a:gd name="connsiteY1" fmla="*/ 350520 h 350520"/>
                <a:gd name="connsiteX2" fmla="*/ 0 w 381000"/>
                <a:gd name="connsiteY2" fmla="*/ 0 h 350520"/>
                <a:gd name="connsiteX3" fmla="*/ 22384 w 381000"/>
                <a:gd name="connsiteY3" fmla="*/ 178593 h 350520"/>
                <a:gd name="connsiteX4" fmla="*/ 152400 w 381000"/>
                <a:gd name="connsiteY4" fmla="*/ 60960 h 350520"/>
                <a:gd name="connsiteX0" fmla="*/ 381000 w 381000"/>
                <a:gd name="connsiteY0" fmla="*/ 30480 h 350520"/>
                <a:gd name="connsiteX1" fmla="*/ 38100 w 381000"/>
                <a:gd name="connsiteY1" fmla="*/ 350520 h 350520"/>
                <a:gd name="connsiteX2" fmla="*/ 0 w 381000"/>
                <a:gd name="connsiteY2" fmla="*/ 0 h 350520"/>
                <a:gd name="connsiteX3" fmla="*/ 29528 w 381000"/>
                <a:gd name="connsiteY3" fmla="*/ 185736 h 350520"/>
                <a:gd name="connsiteX4" fmla="*/ 152400 w 381000"/>
                <a:gd name="connsiteY4" fmla="*/ 60960 h 350520"/>
                <a:gd name="connsiteX0" fmla="*/ 381000 w 381000"/>
                <a:gd name="connsiteY0" fmla="*/ 30480 h 350520"/>
                <a:gd name="connsiteX1" fmla="*/ 38100 w 381000"/>
                <a:gd name="connsiteY1" fmla="*/ 350520 h 350520"/>
                <a:gd name="connsiteX2" fmla="*/ 0 w 381000"/>
                <a:gd name="connsiteY2" fmla="*/ 0 h 350520"/>
                <a:gd name="connsiteX3" fmla="*/ 29528 w 381000"/>
                <a:gd name="connsiteY3" fmla="*/ 185736 h 350520"/>
                <a:gd name="connsiteX4" fmla="*/ 152400 w 381000"/>
                <a:gd name="connsiteY4" fmla="*/ 60960 h 3505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 h="350520">
                  <a:moveTo>
                    <a:pt x="381000" y="30480"/>
                  </a:moveTo>
                  <a:cubicBezTo>
                    <a:pt x="342900" y="89535"/>
                    <a:pt x="195263" y="296228"/>
                    <a:pt x="38100" y="350520"/>
                  </a:cubicBezTo>
                  <a:cubicBezTo>
                    <a:pt x="34925" y="209867"/>
                    <a:pt x="12700" y="116840"/>
                    <a:pt x="0" y="0"/>
                  </a:cubicBezTo>
                  <a:lnTo>
                    <a:pt x="29528" y="185736"/>
                  </a:lnTo>
                  <a:lnTo>
                    <a:pt x="152400" y="60960"/>
                  </a:lnTo>
                </a:path>
              </a:pathLst>
            </a:custGeom>
            <a:noFill/>
            <a:ln w="38100" cap="rnd">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36420" y="2948940"/>
              <a:ext cx="38100" cy="312420"/>
            </a:xfrm>
            <a:custGeom>
              <a:avLst/>
              <a:gdLst>
                <a:gd name="connsiteX0" fmla="*/ 0 w 38100"/>
                <a:gd name="connsiteY0" fmla="*/ 0 h 312420"/>
                <a:gd name="connsiteX1" fmla="*/ 38100 w 38100"/>
                <a:gd name="connsiteY1" fmla="*/ 91440 h 312420"/>
                <a:gd name="connsiteX2" fmla="*/ 38100 w 38100"/>
                <a:gd name="connsiteY2" fmla="*/ 312420 h 312420"/>
              </a:gdLst>
              <a:ahLst/>
              <a:cxnLst>
                <a:cxn ang="0">
                  <a:pos x="connsiteX0" y="connsiteY0"/>
                </a:cxn>
                <a:cxn ang="0">
                  <a:pos x="connsiteX1" y="connsiteY1"/>
                </a:cxn>
                <a:cxn ang="0">
                  <a:pos x="connsiteX2" y="connsiteY2"/>
                </a:cxn>
              </a:cxnLst>
              <a:rect l="l" t="t" r="r" b="b"/>
              <a:pathLst>
                <a:path w="38100" h="312420">
                  <a:moveTo>
                    <a:pt x="0" y="0"/>
                  </a:moveTo>
                  <a:lnTo>
                    <a:pt x="38100" y="91440"/>
                  </a:lnTo>
                  <a:lnTo>
                    <a:pt x="38100" y="312420"/>
                  </a:lnTo>
                </a:path>
              </a:pathLst>
            </a:custGeom>
            <a:noFill/>
            <a:ln w="38100" cap="rnd">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082040" y="2964180"/>
              <a:ext cx="594732" cy="632460"/>
            </a:xfrm>
            <a:custGeom>
              <a:avLst/>
              <a:gdLst>
                <a:gd name="connsiteX0" fmla="*/ 579120 w 609600"/>
                <a:gd name="connsiteY0" fmla="*/ 0 h 632460"/>
                <a:gd name="connsiteX1" fmla="*/ 609600 w 609600"/>
                <a:gd name="connsiteY1" fmla="*/ 289560 h 632460"/>
                <a:gd name="connsiteX2" fmla="*/ 0 w 609600"/>
                <a:gd name="connsiteY2" fmla="*/ 632460 h 632460"/>
                <a:gd name="connsiteX3" fmla="*/ 419100 w 609600"/>
                <a:gd name="connsiteY3" fmla="*/ 411480 h 632460"/>
                <a:gd name="connsiteX4" fmla="*/ 335280 w 609600"/>
                <a:gd name="connsiteY4" fmla="*/ 53340 h 632460"/>
                <a:gd name="connsiteX0" fmla="*/ 579120 w 579120"/>
                <a:gd name="connsiteY0" fmla="*/ 0 h 632460"/>
                <a:gd name="connsiteX1" fmla="*/ 573882 w 579120"/>
                <a:gd name="connsiteY1" fmla="*/ 268129 h 632460"/>
                <a:gd name="connsiteX2" fmla="*/ 0 w 579120"/>
                <a:gd name="connsiteY2" fmla="*/ 632460 h 632460"/>
                <a:gd name="connsiteX3" fmla="*/ 419100 w 579120"/>
                <a:gd name="connsiteY3" fmla="*/ 411480 h 632460"/>
                <a:gd name="connsiteX4" fmla="*/ 335280 w 579120"/>
                <a:gd name="connsiteY4" fmla="*/ 53340 h 632460"/>
                <a:gd name="connsiteX0" fmla="*/ 579120 w 594732"/>
                <a:gd name="connsiteY0" fmla="*/ 0 h 632460"/>
                <a:gd name="connsiteX1" fmla="*/ 573882 w 594732"/>
                <a:gd name="connsiteY1" fmla="*/ 268129 h 632460"/>
                <a:gd name="connsiteX2" fmla="*/ 0 w 594732"/>
                <a:gd name="connsiteY2" fmla="*/ 632460 h 632460"/>
                <a:gd name="connsiteX3" fmla="*/ 419100 w 594732"/>
                <a:gd name="connsiteY3" fmla="*/ 411480 h 632460"/>
                <a:gd name="connsiteX4" fmla="*/ 335280 w 594732"/>
                <a:gd name="connsiteY4" fmla="*/ 53340 h 632460"/>
                <a:gd name="connsiteX0" fmla="*/ 579120 w 594732"/>
                <a:gd name="connsiteY0" fmla="*/ 0 h 632460"/>
                <a:gd name="connsiteX1" fmla="*/ 573882 w 594732"/>
                <a:gd name="connsiteY1" fmla="*/ 268129 h 632460"/>
                <a:gd name="connsiteX2" fmla="*/ 0 w 594732"/>
                <a:gd name="connsiteY2" fmla="*/ 632460 h 632460"/>
                <a:gd name="connsiteX3" fmla="*/ 419100 w 594732"/>
                <a:gd name="connsiteY3" fmla="*/ 411480 h 632460"/>
                <a:gd name="connsiteX4" fmla="*/ 335280 w 594732"/>
                <a:gd name="connsiteY4" fmla="*/ 53340 h 632460"/>
                <a:gd name="connsiteX0" fmla="*/ 579120 w 594732"/>
                <a:gd name="connsiteY0" fmla="*/ 0 h 632460"/>
                <a:gd name="connsiteX1" fmla="*/ 573882 w 594732"/>
                <a:gd name="connsiteY1" fmla="*/ 284798 h 632460"/>
                <a:gd name="connsiteX2" fmla="*/ 0 w 594732"/>
                <a:gd name="connsiteY2" fmla="*/ 632460 h 632460"/>
                <a:gd name="connsiteX3" fmla="*/ 419100 w 594732"/>
                <a:gd name="connsiteY3" fmla="*/ 411480 h 632460"/>
                <a:gd name="connsiteX4" fmla="*/ 335280 w 594732"/>
                <a:gd name="connsiteY4" fmla="*/ 53340 h 632460"/>
                <a:gd name="connsiteX0" fmla="*/ 579120 w 594732"/>
                <a:gd name="connsiteY0" fmla="*/ 0 h 632460"/>
                <a:gd name="connsiteX1" fmla="*/ 573882 w 594732"/>
                <a:gd name="connsiteY1" fmla="*/ 284798 h 632460"/>
                <a:gd name="connsiteX2" fmla="*/ 0 w 594732"/>
                <a:gd name="connsiteY2" fmla="*/ 632460 h 632460"/>
                <a:gd name="connsiteX3" fmla="*/ 421481 w 594732"/>
                <a:gd name="connsiteY3" fmla="*/ 387668 h 632460"/>
                <a:gd name="connsiteX4" fmla="*/ 335280 w 594732"/>
                <a:gd name="connsiteY4" fmla="*/ 53340 h 632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2" h="632460">
                  <a:moveTo>
                    <a:pt x="579120" y="0"/>
                  </a:moveTo>
                  <a:cubicBezTo>
                    <a:pt x="577374" y="89376"/>
                    <a:pt x="618490" y="243047"/>
                    <a:pt x="573882" y="284798"/>
                  </a:cubicBezTo>
                  <a:cubicBezTo>
                    <a:pt x="465932" y="375286"/>
                    <a:pt x="191294" y="511016"/>
                    <a:pt x="0" y="632460"/>
                  </a:cubicBezTo>
                  <a:lnTo>
                    <a:pt x="421481" y="387668"/>
                  </a:lnTo>
                  <a:lnTo>
                    <a:pt x="335280" y="53340"/>
                  </a:lnTo>
                </a:path>
              </a:pathLst>
            </a:custGeom>
            <a:noFill/>
            <a:ln w="38100" cap="rnd">
              <a:solidFill>
                <a:srgbClr val="FF0000">
                  <a:alpha val="7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 Placeholder 2"/>
          <p:cNvSpPr>
            <a:spLocks noGrp="1"/>
          </p:cNvSpPr>
          <p:nvPr>
            <p:ph type="body" sz="quarter" idx="10"/>
          </p:nvPr>
        </p:nvSpPr>
        <p:spPr/>
        <p:txBody>
          <a:bodyPr/>
          <a:lstStyle/>
          <a:p>
            <a:r>
              <a:rPr lang="en-US" dirty="0"/>
              <a:t>Ossuary of “James, son of Joseph, brother of Jesus,” 1st century AD</a:t>
            </a:r>
          </a:p>
        </p:txBody>
      </p:sp>
      <p:sp>
        <p:nvSpPr>
          <p:cNvPr id="4" name="Text Placeholder 3"/>
          <p:cNvSpPr>
            <a:spLocks noGrp="1"/>
          </p:cNvSpPr>
          <p:nvPr>
            <p:ph type="body" sz="quarter" idx="12"/>
          </p:nvPr>
        </p:nvSpPr>
        <p:spPr/>
        <p:txBody>
          <a:bodyPr/>
          <a:lstStyle/>
          <a:p>
            <a:r>
              <a:rPr lang="en-US" dirty="0"/>
              <a:t>3:9</a:t>
            </a:r>
          </a:p>
        </p:txBody>
      </p:sp>
      <p:sp>
        <p:nvSpPr>
          <p:cNvPr id="2" name="Title 1"/>
          <p:cNvSpPr>
            <a:spLocks noGrp="1"/>
          </p:cNvSpPr>
          <p:nvPr>
            <p:ph type="title"/>
          </p:nvPr>
        </p:nvSpPr>
        <p:spPr/>
        <p:txBody>
          <a:bodyPr/>
          <a:lstStyle/>
          <a:p>
            <a:r>
              <a:rPr lang="en-US" dirty="0"/>
              <a:t>Then </a:t>
            </a:r>
            <a:r>
              <a:rPr lang="en-US" dirty="0" err="1"/>
              <a:t>Jeshua</a:t>
            </a:r>
            <a:r>
              <a:rPr lang="en-US" dirty="0"/>
              <a:t> with his sons and his brothers</a:t>
            </a:r>
          </a:p>
        </p:txBody>
      </p:sp>
      <p:sp>
        <p:nvSpPr>
          <p:cNvPr id="7" name="TextBox 6"/>
          <p:cNvSpPr txBox="1"/>
          <p:nvPr/>
        </p:nvSpPr>
        <p:spPr>
          <a:xfrm>
            <a:off x="0" y="-555197"/>
            <a:ext cx="9127725" cy="369332"/>
          </a:xfrm>
          <a:prstGeom prst="rect">
            <a:avLst/>
          </a:prstGeom>
          <a:noFill/>
        </p:spPr>
        <p:txBody>
          <a:bodyPr wrap="square" rtlCol="0">
            <a:spAutoFit/>
          </a:bodyPr>
          <a:lstStyle/>
          <a:p>
            <a:pPr fontAlgn="base">
              <a:spcBef>
                <a:spcPct val="0"/>
              </a:spcBef>
              <a:spcAft>
                <a:spcPct val="0"/>
              </a:spcAft>
              <a:defRPr/>
            </a:pPr>
            <a:endParaRPr lang="en-US" i="1" dirty="0">
              <a:effectLst>
                <a:glow rad="76200">
                  <a:schemeClr val="bg1">
                    <a:alpha val="60000"/>
                  </a:schemeClr>
                </a:glow>
              </a:effectLst>
              <a:latin typeface="Calibri" pitchFamily="34" charset="0"/>
              <a:cs typeface="Calibri" pitchFamily="34" charset="0"/>
            </a:endParaRPr>
          </a:p>
        </p:txBody>
      </p:sp>
    </p:spTree>
    <p:extLst>
      <p:ext uri="{BB962C8B-B14F-4D97-AF65-F5344CB8AC3E}">
        <p14:creationId xmlns:p14="http://schemas.microsoft.com/office/powerpoint/2010/main" val="18940796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A5C77C9-A739-4050-B61B-67A3D6EE65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High priest in a model tabernacle</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Then </a:t>
            </a:r>
            <a:r>
              <a:rPr lang="en-US" dirty="0" err="1"/>
              <a:t>Jeshua</a:t>
            </a:r>
            <a:r>
              <a:rPr lang="en-US" dirty="0"/>
              <a:t> the son of </a:t>
            </a:r>
            <a:r>
              <a:rPr lang="en-US" dirty="0" err="1"/>
              <a:t>Jozadak</a:t>
            </a:r>
            <a:r>
              <a:rPr lang="en-US" dirty="0"/>
              <a:t> and his brothers the priests . . . arose</a:t>
            </a:r>
          </a:p>
        </p:txBody>
      </p:sp>
    </p:spTree>
    <p:extLst>
      <p:ext uri="{BB962C8B-B14F-4D97-AF65-F5344CB8AC3E}">
        <p14:creationId xmlns:p14="http://schemas.microsoft.com/office/powerpoint/2010/main" val="292494537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Model of the high priest in the tabernacle</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Then </a:t>
            </a:r>
            <a:r>
              <a:rPr lang="en-US" dirty="0" err="1"/>
              <a:t>Jeshua</a:t>
            </a:r>
            <a:r>
              <a:rPr lang="en-US" dirty="0"/>
              <a:t> with his sons and his brothers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10"/>
          <a:stretch/>
        </p:blipFill>
        <p:spPr>
          <a:xfrm>
            <a:off x="0" y="355600"/>
            <a:ext cx="9144000" cy="6164072"/>
          </a:xfrm>
          <a:prstGeom prst="rect">
            <a:avLst/>
          </a:prstGeom>
        </p:spPr>
      </p:pic>
    </p:spTree>
    <p:extLst>
      <p:ext uri="{BB962C8B-B14F-4D97-AF65-F5344CB8AC3E}">
        <p14:creationId xmlns:p14="http://schemas.microsoft.com/office/powerpoint/2010/main" val="8474216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building, looking, open&#10;&#10;Description automatically generated">
            <a:extLst>
              <a:ext uri="{FF2B5EF4-FFF2-40B4-BE49-F238E27FC236}">
                <a16:creationId xmlns:a16="http://schemas.microsoft.com/office/drawing/2014/main" id="{A08CCFC9-D92B-4160-A01F-4205F9DD85D7}"/>
              </a:ext>
            </a:extLst>
          </p:cNvPr>
          <p:cNvPicPr>
            <a:picLocks noChangeAspect="1"/>
          </p:cNvPicPr>
          <p:nvPr/>
        </p:nvPicPr>
        <p:blipFill rotWithShape="1">
          <a:blip r:embed="rId3">
            <a:extLst>
              <a:ext uri="{28A0092B-C50C-407E-A947-70E740481C1C}">
                <a14:useLocalDpi xmlns:a14="http://schemas.microsoft.com/office/drawing/2010/main" val="0"/>
              </a:ext>
            </a:extLst>
          </a:blip>
          <a:srcRect b="4092"/>
          <a:stretch/>
        </p:blipFill>
        <p:spPr>
          <a:xfrm>
            <a:off x="0" y="-1"/>
            <a:ext cx="9143998" cy="6858001"/>
          </a:xfrm>
          <a:prstGeom prst="rect">
            <a:avLst/>
          </a:prstGeom>
        </p:spPr>
      </p:pic>
      <p:sp>
        <p:nvSpPr>
          <p:cNvPr id="2" name="Text Placeholder 1"/>
          <p:cNvSpPr>
            <a:spLocks noGrp="1"/>
          </p:cNvSpPr>
          <p:nvPr>
            <p:ph type="body" sz="quarter" idx="10"/>
          </p:nvPr>
        </p:nvSpPr>
        <p:spPr/>
        <p:txBody>
          <a:bodyPr/>
          <a:lstStyle/>
          <a:p>
            <a:r>
              <a:rPr lang="en-US" dirty="0"/>
              <a:t>Sculpture of an angry Roman theater mask, from Rome</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Then </a:t>
            </a:r>
            <a:r>
              <a:rPr lang="en-US" dirty="0" err="1"/>
              <a:t>Jeshua</a:t>
            </a:r>
            <a:r>
              <a:rPr lang="en-US" dirty="0"/>
              <a:t> with his sons and his brothers, </a:t>
            </a:r>
            <a:r>
              <a:rPr lang="en-US" dirty="0" err="1"/>
              <a:t>Kadmiel</a:t>
            </a:r>
            <a:r>
              <a:rPr lang="en-US" dirty="0"/>
              <a:t> and his sons</a:t>
            </a:r>
          </a:p>
        </p:txBody>
      </p:sp>
    </p:spTree>
    <p:extLst>
      <p:ext uri="{BB962C8B-B14F-4D97-AF65-F5344CB8AC3E}">
        <p14:creationId xmlns:p14="http://schemas.microsoft.com/office/powerpoint/2010/main" val="155957953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Ostracon with the name </a:t>
            </a:r>
            <a:r>
              <a:rPr lang="en-US" dirty="0" err="1"/>
              <a:t>Hodaviah</a:t>
            </a:r>
            <a:r>
              <a:rPr lang="en-US" dirty="0"/>
              <a:t>, from Lachish, circa 586 BC (replica)</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Then </a:t>
            </a:r>
            <a:r>
              <a:rPr lang="en-US" dirty="0" err="1"/>
              <a:t>Jeshua</a:t>
            </a:r>
            <a:r>
              <a:rPr lang="en-US" dirty="0"/>
              <a:t> with his sons and his brothers, </a:t>
            </a:r>
            <a:r>
              <a:rPr lang="en-US" dirty="0" err="1"/>
              <a:t>Kadmiel</a:t>
            </a:r>
            <a:r>
              <a:rPr lang="en-US" dirty="0"/>
              <a:t> and his sons</a:t>
            </a:r>
          </a:p>
        </p:txBody>
      </p:sp>
      <p:pic>
        <p:nvPicPr>
          <p:cNvPr id="2050" name="Picture 2" descr="C:\Users\Kris\Documents\Bolen\Lachish ostracon 3 reverse, circa 586 BC, rep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962" y="369332"/>
            <a:ext cx="5542139" cy="61503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93060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Ostracon with the name </a:t>
            </a:r>
            <a:r>
              <a:rPr lang="en-US" dirty="0" err="1"/>
              <a:t>Hodaviah</a:t>
            </a:r>
            <a:r>
              <a:rPr lang="en-US" dirty="0"/>
              <a:t>, from Lachish, circa 586 BC (replica)</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Then </a:t>
            </a:r>
            <a:r>
              <a:rPr lang="en-US" dirty="0" err="1"/>
              <a:t>Jeshua</a:t>
            </a:r>
            <a:r>
              <a:rPr lang="en-US" dirty="0"/>
              <a:t> with his sons and his brothers, </a:t>
            </a:r>
            <a:r>
              <a:rPr lang="en-US" dirty="0" err="1"/>
              <a:t>Kadmiel</a:t>
            </a:r>
            <a:r>
              <a:rPr lang="en-US" dirty="0"/>
              <a:t> and his sons</a:t>
            </a:r>
          </a:p>
        </p:txBody>
      </p:sp>
      <p:pic>
        <p:nvPicPr>
          <p:cNvPr id="2050" name="Picture 2" descr="C:\Users\Kris\Documents\Bolen\Lachish ostracon 3 reverse, circa 586 BC, repli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6962" y="369332"/>
            <a:ext cx="5542139" cy="615034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rot="306793">
            <a:off x="3951594" y="1158827"/>
            <a:ext cx="1467390" cy="388370"/>
          </a:xfrm>
          <a:prstGeom prst="rect">
            <a:avLst/>
          </a:prstGeom>
          <a:noFill/>
          <a:ln w="19050">
            <a:solidFill>
              <a:srgbClr val="FE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545748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863158-E953-4799-AF99-D19F6B9BF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51" y="0"/>
            <a:ext cx="7989297" cy="6858000"/>
          </a:xfrm>
          <a:prstGeom prst="rect">
            <a:avLst/>
          </a:prstGeom>
        </p:spPr>
      </p:pic>
      <p:sp>
        <p:nvSpPr>
          <p:cNvPr id="2" name="Text Placeholder 1">
            <a:extLst>
              <a:ext uri="{FF2B5EF4-FFF2-40B4-BE49-F238E27FC236}">
                <a16:creationId xmlns:a16="http://schemas.microsoft.com/office/drawing/2014/main" id="{359F044F-73BE-483F-B120-1C70FE7517C0}"/>
              </a:ext>
            </a:extLst>
          </p:cNvPr>
          <p:cNvSpPr>
            <a:spLocks noGrp="1"/>
          </p:cNvSpPr>
          <p:nvPr>
            <p:ph type="body" sz="quarter" idx="10"/>
          </p:nvPr>
        </p:nvSpPr>
        <p:spPr/>
        <p:txBody>
          <a:bodyPr/>
          <a:lstStyle/>
          <a:p>
            <a:r>
              <a:rPr lang="en-US" dirty="0" err="1"/>
              <a:t>Yehud</a:t>
            </a:r>
            <a:r>
              <a:rPr lang="en-US" dirty="0"/>
              <a:t> (“Judah”) impression on a jar handle, circa 5th century BC</a:t>
            </a:r>
          </a:p>
        </p:txBody>
      </p:sp>
      <p:sp>
        <p:nvSpPr>
          <p:cNvPr id="3" name="Text Placeholder 2">
            <a:extLst>
              <a:ext uri="{FF2B5EF4-FFF2-40B4-BE49-F238E27FC236}">
                <a16:creationId xmlns:a16="http://schemas.microsoft.com/office/drawing/2014/main" id="{DDFCD18D-3F77-4576-8890-F2945D64E7BB}"/>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536ED6EA-6A39-4E95-A2EF-1D0381A2E04C}"/>
              </a:ext>
            </a:extLst>
          </p:cNvPr>
          <p:cNvSpPr>
            <a:spLocks noGrp="1"/>
          </p:cNvSpPr>
          <p:nvPr>
            <p:ph type="title"/>
          </p:nvPr>
        </p:nvSpPr>
        <p:spPr/>
        <p:txBody>
          <a:bodyPr/>
          <a:lstStyle/>
          <a:p>
            <a:r>
              <a:rPr lang="en-US" dirty="0"/>
              <a:t>The sons of Judah</a:t>
            </a:r>
          </a:p>
        </p:txBody>
      </p:sp>
    </p:spTree>
    <p:extLst>
      <p:ext uri="{BB962C8B-B14F-4D97-AF65-F5344CB8AC3E}">
        <p14:creationId xmlns:p14="http://schemas.microsoft.com/office/powerpoint/2010/main" val="30222003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77351" y="0"/>
            <a:ext cx="7989297" cy="6858000"/>
            <a:chOff x="577351" y="0"/>
            <a:chExt cx="7989297" cy="6858000"/>
          </a:xfrm>
        </p:grpSpPr>
        <p:pic>
          <p:nvPicPr>
            <p:cNvPr id="7" name="Picture 6">
              <a:extLst>
                <a:ext uri="{FF2B5EF4-FFF2-40B4-BE49-F238E27FC236}">
                  <a16:creationId xmlns:a16="http://schemas.microsoft.com/office/drawing/2014/main" id="{76863158-E953-4799-AF99-D19F6B9BF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51" y="0"/>
              <a:ext cx="7989297" cy="6858000"/>
            </a:xfrm>
            <a:prstGeom prst="rect">
              <a:avLst/>
            </a:prstGeom>
          </p:spPr>
        </p:pic>
        <p:sp>
          <p:nvSpPr>
            <p:cNvPr id="8" name="Freeform 7"/>
            <p:cNvSpPr/>
            <p:nvPr/>
          </p:nvSpPr>
          <p:spPr>
            <a:xfrm>
              <a:off x="4762501" y="2391128"/>
              <a:ext cx="552450" cy="761646"/>
            </a:xfrm>
            <a:custGeom>
              <a:avLst/>
              <a:gdLst>
                <a:gd name="connsiteX0" fmla="*/ 0 w 495300"/>
                <a:gd name="connsiteY0" fmla="*/ 0 h 704850"/>
                <a:gd name="connsiteX1" fmla="*/ 0 w 495300"/>
                <a:gd name="connsiteY1" fmla="*/ 0 h 704850"/>
                <a:gd name="connsiteX2" fmla="*/ 419100 w 495300"/>
                <a:gd name="connsiteY2" fmla="*/ 0 h 704850"/>
                <a:gd name="connsiteX3" fmla="*/ 361950 w 495300"/>
                <a:gd name="connsiteY3" fmla="*/ 247650 h 704850"/>
                <a:gd name="connsiteX4" fmla="*/ 76200 w 495300"/>
                <a:gd name="connsiteY4" fmla="*/ 276225 h 704850"/>
                <a:gd name="connsiteX5" fmla="*/ 495300 w 495300"/>
                <a:gd name="connsiteY5" fmla="*/ 238125 h 704850"/>
                <a:gd name="connsiteX6" fmla="*/ 371475 w 495300"/>
                <a:gd name="connsiteY6" fmla="*/ 257175 h 704850"/>
                <a:gd name="connsiteX7" fmla="*/ 304800 w 495300"/>
                <a:gd name="connsiteY7" fmla="*/ 685800 h 704850"/>
                <a:gd name="connsiteX8" fmla="*/ 200025 w 495300"/>
                <a:gd name="connsiteY8" fmla="*/ 704850 h 704850"/>
                <a:gd name="connsiteX9" fmla="*/ 457200 w 495300"/>
                <a:gd name="connsiteY9" fmla="*/ 666750 h 704850"/>
                <a:gd name="connsiteX0" fmla="*/ 0 w 495300"/>
                <a:gd name="connsiteY0" fmla="*/ 0 h 704850"/>
                <a:gd name="connsiteX1" fmla="*/ 0 w 495300"/>
                <a:gd name="connsiteY1" fmla="*/ 0 h 704850"/>
                <a:gd name="connsiteX2" fmla="*/ 419100 w 495300"/>
                <a:gd name="connsiteY2" fmla="*/ 0 h 704850"/>
                <a:gd name="connsiteX3" fmla="*/ 361950 w 495300"/>
                <a:gd name="connsiteY3" fmla="*/ 247650 h 704850"/>
                <a:gd name="connsiteX4" fmla="*/ 76200 w 495300"/>
                <a:gd name="connsiteY4" fmla="*/ 276225 h 704850"/>
                <a:gd name="connsiteX5" fmla="*/ 495300 w 495300"/>
                <a:gd name="connsiteY5" fmla="*/ 238125 h 704850"/>
                <a:gd name="connsiteX6" fmla="*/ 361950 w 495300"/>
                <a:gd name="connsiteY6" fmla="*/ 271462 h 704850"/>
                <a:gd name="connsiteX7" fmla="*/ 304800 w 495300"/>
                <a:gd name="connsiteY7" fmla="*/ 685800 h 704850"/>
                <a:gd name="connsiteX8" fmla="*/ 200025 w 495300"/>
                <a:gd name="connsiteY8" fmla="*/ 704850 h 704850"/>
                <a:gd name="connsiteX9" fmla="*/ 457200 w 495300"/>
                <a:gd name="connsiteY9" fmla="*/ 666750 h 704850"/>
                <a:gd name="connsiteX0" fmla="*/ 0 w 495300"/>
                <a:gd name="connsiteY0" fmla="*/ 9525 h 714375"/>
                <a:gd name="connsiteX1" fmla="*/ 0 w 495300"/>
                <a:gd name="connsiteY1" fmla="*/ 9525 h 714375"/>
                <a:gd name="connsiteX2" fmla="*/ 404812 w 495300"/>
                <a:gd name="connsiteY2" fmla="*/ 0 h 714375"/>
                <a:gd name="connsiteX3" fmla="*/ 361950 w 495300"/>
                <a:gd name="connsiteY3" fmla="*/ 257175 h 714375"/>
                <a:gd name="connsiteX4" fmla="*/ 76200 w 495300"/>
                <a:gd name="connsiteY4" fmla="*/ 285750 h 714375"/>
                <a:gd name="connsiteX5" fmla="*/ 495300 w 495300"/>
                <a:gd name="connsiteY5" fmla="*/ 247650 h 714375"/>
                <a:gd name="connsiteX6" fmla="*/ 361950 w 495300"/>
                <a:gd name="connsiteY6" fmla="*/ 280987 h 714375"/>
                <a:gd name="connsiteX7" fmla="*/ 304800 w 495300"/>
                <a:gd name="connsiteY7" fmla="*/ 695325 h 714375"/>
                <a:gd name="connsiteX8" fmla="*/ 200025 w 495300"/>
                <a:gd name="connsiteY8" fmla="*/ 714375 h 714375"/>
                <a:gd name="connsiteX9" fmla="*/ 457200 w 495300"/>
                <a:gd name="connsiteY9" fmla="*/ 676275 h 714375"/>
                <a:gd name="connsiteX0" fmla="*/ 0 w 495300"/>
                <a:gd name="connsiteY0" fmla="*/ 9525 h 714375"/>
                <a:gd name="connsiteX1" fmla="*/ 0 w 495300"/>
                <a:gd name="connsiteY1" fmla="*/ 9525 h 714375"/>
                <a:gd name="connsiteX2" fmla="*/ 404812 w 495300"/>
                <a:gd name="connsiteY2" fmla="*/ 0 h 714375"/>
                <a:gd name="connsiteX3" fmla="*/ 361950 w 495300"/>
                <a:gd name="connsiteY3" fmla="*/ 257175 h 714375"/>
                <a:gd name="connsiteX4" fmla="*/ 76200 w 495300"/>
                <a:gd name="connsiteY4" fmla="*/ 285750 h 714375"/>
                <a:gd name="connsiteX5" fmla="*/ 495300 w 495300"/>
                <a:gd name="connsiteY5" fmla="*/ 247650 h 714375"/>
                <a:gd name="connsiteX6" fmla="*/ 361950 w 495300"/>
                <a:gd name="connsiteY6" fmla="*/ 280987 h 714375"/>
                <a:gd name="connsiteX7" fmla="*/ 304800 w 495300"/>
                <a:gd name="connsiteY7" fmla="*/ 695325 h 714375"/>
                <a:gd name="connsiteX8" fmla="*/ 200025 w 495300"/>
                <a:gd name="connsiteY8" fmla="*/ 714375 h 714375"/>
                <a:gd name="connsiteX9" fmla="*/ 457200 w 495300"/>
                <a:gd name="connsiteY9" fmla="*/ 676275 h 714375"/>
                <a:gd name="connsiteX0" fmla="*/ 0 w 495300"/>
                <a:gd name="connsiteY0" fmla="*/ 17232 h 722082"/>
                <a:gd name="connsiteX1" fmla="*/ 0 w 495300"/>
                <a:gd name="connsiteY1" fmla="*/ 17232 h 722082"/>
                <a:gd name="connsiteX2" fmla="*/ 404812 w 495300"/>
                <a:gd name="connsiteY2" fmla="*/ 7707 h 722082"/>
                <a:gd name="connsiteX3" fmla="*/ 361950 w 495300"/>
                <a:gd name="connsiteY3" fmla="*/ 264882 h 722082"/>
                <a:gd name="connsiteX4" fmla="*/ 76200 w 495300"/>
                <a:gd name="connsiteY4" fmla="*/ 293457 h 722082"/>
                <a:gd name="connsiteX5" fmla="*/ 495300 w 495300"/>
                <a:gd name="connsiteY5" fmla="*/ 255357 h 722082"/>
                <a:gd name="connsiteX6" fmla="*/ 361950 w 495300"/>
                <a:gd name="connsiteY6" fmla="*/ 288694 h 722082"/>
                <a:gd name="connsiteX7" fmla="*/ 304800 w 495300"/>
                <a:gd name="connsiteY7" fmla="*/ 703032 h 722082"/>
                <a:gd name="connsiteX8" fmla="*/ 200025 w 495300"/>
                <a:gd name="connsiteY8" fmla="*/ 722082 h 722082"/>
                <a:gd name="connsiteX9" fmla="*/ 457200 w 495300"/>
                <a:gd name="connsiteY9" fmla="*/ 683982 h 722082"/>
                <a:gd name="connsiteX0" fmla="*/ 0 w 495300"/>
                <a:gd name="connsiteY0" fmla="*/ 9172 h 714022"/>
                <a:gd name="connsiteX1" fmla="*/ 0 w 495300"/>
                <a:gd name="connsiteY1" fmla="*/ 9172 h 714022"/>
                <a:gd name="connsiteX2" fmla="*/ 371474 w 495300"/>
                <a:gd name="connsiteY2" fmla="*/ 9172 h 714022"/>
                <a:gd name="connsiteX3" fmla="*/ 361950 w 495300"/>
                <a:gd name="connsiteY3" fmla="*/ 256822 h 714022"/>
                <a:gd name="connsiteX4" fmla="*/ 76200 w 495300"/>
                <a:gd name="connsiteY4" fmla="*/ 285397 h 714022"/>
                <a:gd name="connsiteX5" fmla="*/ 495300 w 495300"/>
                <a:gd name="connsiteY5" fmla="*/ 247297 h 714022"/>
                <a:gd name="connsiteX6" fmla="*/ 361950 w 495300"/>
                <a:gd name="connsiteY6" fmla="*/ 280634 h 714022"/>
                <a:gd name="connsiteX7" fmla="*/ 304800 w 495300"/>
                <a:gd name="connsiteY7" fmla="*/ 694972 h 714022"/>
                <a:gd name="connsiteX8" fmla="*/ 200025 w 495300"/>
                <a:gd name="connsiteY8" fmla="*/ 714022 h 714022"/>
                <a:gd name="connsiteX9" fmla="*/ 457200 w 495300"/>
                <a:gd name="connsiteY9" fmla="*/ 675922 h 714022"/>
                <a:gd name="connsiteX0" fmla="*/ 0 w 495300"/>
                <a:gd name="connsiteY0" fmla="*/ 9172 h 714022"/>
                <a:gd name="connsiteX1" fmla="*/ 0 w 495300"/>
                <a:gd name="connsiteY1" fmla="*/ 9172 h 714022"/>
                <a:gd name="connsiteX2" fmla="*/ 371474 w 495300"/>
                <a:gd name="connsiteY2" fmla="*/ 9172 h 714022"/>
                <a:gd name="connsiteX3" fmla="*/ 361950 w 495300"/>
                <a:gd name="connsiteY3" fmla="*/ 256822 h 714022"/>
                <a:gd name="connsiteX4" fmla="*/ 76200 w 495300"/>
                <a:gd name="connsiteY4" fmla="*/ 285397 h 714022"/>
                <a:gd name="connsiteX5" fmla="*/ 495300 w 495300"/>
                <a:gd name="connsiteY5" fmla="*/ 247297 h 714022"/>
                <a:gd name="connsiteX6" fmla="*/ 361950 w 495300"/>
                <a:gd name="connsiteY6" fmla="*/ 261584 h 714022"/>
                <a:gd name="connsiteX7" fmla="*/ 304800 w 495300"/>
                <a:gd name="connsiteY7" fmla="*/ 694972 h 714022"/>
                <a:gd name="connsiteX8" fmla="*/ 200025 w 495300"/>
                <a:gd name="connsiteY8" fmla="*/ 714022 h 714022"/>
                <a:gd name="connsiteX9" fmla="*/ 457200 w 495300"/>
                <a:gd name="connsiteY9" fmla="*/ 675922 h 714022"/>
                <a:gd name="connsiteX0" fmla="*/ 0 w 495300"/>
                <a:gd name="connsiteY0" fmla="*/ 9172 h 714022"/>
                <a:gd name="connsiteX1" fmla="*/ 0 w 495300"/>
                <a:gd name="connsiteY1" fmla="*/ 9172 h 714022"/>
                <a:gd name="connsiteX2" fmla="*/ 371474 w 495300"/>
                <a:gd name="connsiteY2" fmla="*/ 9172 h 714022"/>
                <a:gd name="connsiteX3" fmla="*/ 361950 w 495300"/>
                <a:gd name="connsiteY3" fmla="*/ 256822 h 714022"/>
                <a:gd name="connsiteX4" fmla="*/ 76200 w 495300"/>
                <a:gd name="connsiteY4" fmla="*/ 285397 h 714022"/>
                <a:gd name="connsiteX5" fmla="*/ 495300 w 495300"/>
                <a:gd name="connsiteY5" fmla="*/ 247297 h 714022"/>
                <a:gd name="connsiteX6" fmla="*/ 361950 w 495300"/>
                <a:gd name="connsiteY6" fmla="*/ 261584 h 714022"/>
                <a:gd name="connsiteX7" fmla="*/ 304800 w 495300"/>
                <a:gd name="connsiteY7" fmla="*/ 647347 h 714022"/>
                <a:gd name="connsiteX8" fmla="*/ 200025 w 495300"/>
                <a:gd name="connsiteY8" fmla="*/ 714022 h 714022"/>
                <a:gd name="connsiteX9" fmla="*/ 457200 w 495300"/>
                <a:gd name="connsiteY9" fmla="*/ 675922 h 714022"/>
                <a:gd name="connsiteX0" fmla="*/ 0 w 495300"/>
                <a:gd name="connsiteY0" fmla="*/ 9172 h 742597"/>
                <a:gd name="connsiteX1" fmla="*/ 0 w 495300"/>
                <a:gd name="connsiteY1" fmla="*/ 9172 h 742597"/>
                <a:gd name="connsiteX2" fmla="*/ 371474 w 495300"/>
                <a:gd name="connsiteY2" fmla="*/ 9172 h 742597"/>
                <a:gd name="connsiteX3" fmla="*/ 361950 w 495300"/>
                <a:gd name="connsiteY3" fmla="*/ 256822 h 742597"/>
                <a:gd name="connsiteX4" fmla="*/ 76200 w 495300"/>
                <a:gd name="connsiteY4" fmla="*/ 285397 h 742597"/>
                <a:gd name="connsiteX5" fmla="*/ 495300 w 495300"/>
                <a:gd name="connsiteY5" fmla="*/ 247297 h 742597"/>
                <a:gd name="connsiteX6" fmla="*/ 361950 w 495300"/>
                <a:gd name="connsiteY6" fmla="*/ 261584 h 742597"/>
                <a:gd name="connsiteX7" fmla="*/ 304800 w 495300"/>
                <a:gd name="connsiteY7" fmla="*/ 647347 h 742597"/>
                <a:gd name="connsiteX8" fmla="*/ 104775 w 495300"/>
                <a:gd name="connsiteY8" fmla="*/ 742597 h 742597"/>
                <a:gd name="connsiteX9" fmla="*/ 457200 w 495300"/>
                <a:gd name="connsiteY9" fmla="*/ 675922 h 742597"/>
                <a:gd name="connsiteX0" fmla="*/ 0 w 523875"/>
                <a:gd name="connsiteY0" fmla="*/ 9172 h 752122"/>
                <a:gd name="connsiteX1" fmla="*/ 0 w 523875"/>
                <a:gd name="connsiteY1" fmla="*/ 9172 h 752122"/>
                <a:gd name="connsiteX2" fmla="*/ 371474 w 523875"/>
                <a:gd name="connsiteY2" fmla="*/ 9172 h 752122"/>
                <a:gd name="connsiteX3" fmla="*/ 361950 w 523875"/>
                <a:gd name="connsiteY3" fmla="*/ 256822 h 752122"/>
                <a:gd name="connsiteX4" fmla="*/ 76200 w 523875"/>
                <a:gd name="connsiteY4" fmla="*/ 285397 h 752122"/>
                <a:gd name="connsiteX5" fmla="*/ 495300 w 523875"/>
                <a:gd name="connsiteY5" fmla="*/ 247297 h 752122"/>
                <a:gd name="connsiteX6" fmla="*/ 361950 w 523875"/>
                <a:gd name="connsiteY6" fmla="*/ 261584 h 752122"/>
                <a:gd name="connsiteX7" fmla="*/ 304800 w 523875"/>
                <a:gd name="connsiteY7" fmla="*/ 647347 h 752122"/>
                <a:gd name="connsiteX8" fmla="*/ 104775 w 523875"/>
                <a:gd name="connsiteY8" fmla="*/ 742597 h 752122"/>
                <a:gd name="connsiteX9" fmla="*/ 523875 w 523875"/>
                <a:gd name="connsiteY9" fmla="*/ 752122 h 752122"/>
                <a:gd name="connsiteX0" fmla="*/ 0 w 523875"/>
                <a:gd name="connsiteY0" fmla="*/ 9172 h 752122"/>
                <a:gd name="connsiteX1" fmla="*/ 0 w 523875"/>
                <a:gd name="connsiteY1" fmla="*/ 9172 h 752122"/>
                <a:gd name="connsiteX2" fmla="*/ 371474 w 523875"/>
                <a:gd name="connsiteY2" fmla="*/ 9172 h 752122"/>
                <a:gd name="connsiteX3" fmla="*/ 361950 w 523875"/>
                <a:gd name="connsiteY3" fmla="*/ 256822 h 752122"/>
                <a:gd name="connsiteX4" fmla="*/ 76200 w 523875"/>
                <a:gd name="connsiteY4" fmla="*/ 285397 h 752122"/>
                <a:gd name="connsiteX5" fmla="*/ 495300 w 523875"/>
                <a:gd name="connsiteY5" fmla="*/ 247297 h 752122"/>
                <a:gd name="connsiteX6" fmla="*/ 361950 w 523875"/>
                <a:gd name="connsiteY6" fmla="*/ 261584 h 752122"/>
                <a:gd name="connsiteX7" fmla="*/ 304800 w 523875"/>
                <a:gd name="connsiteY7" fmla="*/ 647347 h 752122"/>
                <a:gd name="connsiteX8" fmla="*/ 104775 w 523875"/>
                <a:gd name="connsiteY8" fmla="*/ 742597 h 752122"/>
                <a:gd name="connsiteX9" fmla="*/ 523875 w 523875"/>
                <a:gd name="connsiteY9" fmla="*/ 752122 h 752122"/>
                <a:gd name="connsiteX0" fmla="*/ 0 w 523875"/>
                <a:gd name="connsiteY0" fmla="*/ 9172 h 752122"/>
                <a:gd name="connsiteX1" fmla="*/ 0 w 523875"/>
                <a:gd name="connsiteY1" fmla="*/ 9172 h 752122"/>
                <a:gd name="connsiteX2" fmla="*/ 371474 w 523875"/>
                <a:gd name="connsiteY2" fmla="*/ 9172 h 752122"/>
                <a:gd name="connsiteX3" fmla="*/ 361950 w 523875"/>
                <a:gd name="connsiteY3" fmla="*/ 256822 h 752122"/>
                <a:gd name="connsiteX4" fmla="*/ 76200 w 523875"/>
                <a:gd name="connsiteY4" fmla="*/ 285397 h 752122"/>
                <a:gd name="connsiteX5" fmla="*/ 495300 w 523875"/>
                <a:gd name="connsiteY5" fmla="*/ 247297 h 752122"/>
                <a:gd name="connsiteX6" fmla="*/ 361950 w 523875"/>
                <a:gd name="connsiteY6" fmla="*/ 261584 h 752122"/>
                <a:gd name="connsiteX7" fmla="*/ 304800 w 523875"/>
                <a:gd name="connsiteY7" fmla="*/ 647347 h 752122"/>
                <a:gd name="connsiteX8" fmla="*/ 104775 w 523875"/>
                <a:gd name="connsiteY8" fmla="*/ 742597 h 752122"/>
                <a:gd name="connsiteX9" fmla="*/ 523875 w 523875"/>
                <a:gd name="connsiteY9" fmla="*/ 752122 h 752122"/>
                <a:gd name="connsiteX0" fmla="*/ 0 w 523875"/>
                <a:gd name="connsiteY0" fmla="*/ 9172 h 752122"/>
                <a:gd name="connsiteX1" fmla="*/ 0 w 523875"/>
                <a:gd name="connsiteY1" fmla="*/ 9172 h 752122"/>
                <a:gd name="connsiteX2" fmla="*/ 371474 w 523875"/>
                <a:gd name="connsiteY2" fmla="*/ 9172 h 752122"/>
                <a:gd name="connsiteX3" fmla="*/ 361950 w 523875"/>
                <a:gd name="connsiteY3" fmla="*/ 256822 h 752122"/>
                <a:gd name="connsiteX4" fmla="*/ 76200 w 523875"/>
                <a:gd name="connsiteY4" fmla="*/ 285397 h 752122"/>
                <a:gd name="connsiteX5" fmla="*/ 495300 w 523875"/>
                <a:gd name="connsiteY5" fmla="*/ 247297 h 752122"/>
                <a:gd name="connsiteX6" fmla="*/ 361950 w 523875"/>
                <a:gd name="connsiteY6" fmla="*/ 261584 h 752122"/>
                <a:gd name="connsiteX7" fmla="*/ 285750 w 523875"/>
                <a:gd name="connsiteY7" fmla="*/ 618772 h 752122"/>
                <a:gd name="connsiteX8" fmla="*/ 104775 w 523875"/>
                <a:gd name="connsiteY8" fmla="*/ 742597 h 752122"/>
                <a:gd name="connsiteX9" fmla="*/ 523875 w 523875"/>
                <a:gd name="connsiteY9" fmla="*/ 752122 h 752122"/>
                <a:gd name="connsiteX0" fmla="*/ 0 w 533400"/>
                <a:gd name="connsiteY0" fmla="*/ 9172 h 804509"/>
                <a:gd name="connsiteX1" fmla="*/ 0 w 533400"/>
                <a:gd name="connsiteY1" fmla="*/ 9172 h 804509"/>
                <a:gd name="connsiteX2" fmla="*/ 371474 w 533400"/>
                <a:gd name="connsiteY2" fmla="*/ 9172 h 804509"/>
                <a:gd name="connsiteX3" fmla="*/ 361950 w 533400"/>
                <a:gd name="connsiteY3" fmla="*/ 256822 h 804509"/>
                <a:gd name="connsiteX4" fmla="*/ 76200 w 533400"/>
                <a:gd name="connsiteY4" fmla="*/ 285397 h 804509"/>
                <a:gd name="connsiteX5" fmla="*/ 495300 w 533400"/>
                <a:gd name="connsiteY5" fmla="*/ 247297 h 804509"/>
                <a:gd name="connsiteX6" fmla="*/ 361950 w 533400"/>
                <a:gd name="connsiteY6" fmla="*/ 261584 h 804509"/>
                <a:gd name="connsiteX7" fmla="*/ 285750 w 533400"/>
                <a:gd name="connsiteY7" fmla="*/ 618772 h 804509"/>
                <a:gd name="connsiteX8" fmla="*/ 104775 w 533400"/>
                <a:gd name="connsiteY8" fmla="*/ 742597 h 804509"/>
                <a:gd name="connsiteX9" fmla="*/ 533400 w 533400"/>
                <a:gd name="connsiteY9" fmla="*/ 804509 h 804509"/>
                <a:gd name="connsiteX0" fmla="*/ 0 w 533400"/>
                <a:gd name="connsiteY0" fmla="*/ 9172 h 804509"/>
                <a:gd name="connsiteX1" fmla="*/ 0 w 533400"/>
                <a:gd name="connsiteY1" fmla="*/ 9172 h 804509"/>
                <a:gd name="connsiteX2" fmla="*/ 371474 w 533400"/>
                <a:gd name="connsiteY2" fmla="*/ 9172 h 804509"/>
                <a:gd name="connsiteX3" fmla="*/ 361950 w 533400"/>
                <a:gd name="connsiteY3" fmla="*/ 256822 h 804509"/>
                <a:gd name="connsiteX4" fmla="*/ 76200 w 533400"/>
                <a:gd name="connsiteY4" fmla="*/ 285397 h 804509"/>
                <a:gd name="connsiteX5" fmla="*/ 495300 w 533400"/>
                <a:gd name="connsiteY5" fmla="*/ 247297 h 804509"/>
                <a:gd name="connsiteX6" fmla="*/ 361950 w 533400"/>
                <a:gd name="connsiteY6" fmla="*/ 261584 h 804509"/>
                <a:gd name="connsiteX7" fmla="*/ 285750 w 533400"/>
                <a:gd name="connsiteY7" fmla="*/ 618772 h 804509"/>
                <a:gd name="connsiteX8" fmla="*/ 104775 w 533400"/>
                <a:gd name="connsiteY8" fmla="*/ 742597 h 804509"/>
                <a:gd name="connsiteX9" fmla="*/ 533400 w 533400"/>
                <a:gd name="connsiteY9" fmla="*/ 804509 h 804509"/>
                <a:gd name="connsiteX0" fmla="*/ 0 w 533400"/>
                <a:gd name="connsiteY0" fmla="*/ 9172 h 804509"/>
                <a:gd name="connsiteX1" fmla="*/ 0 w 533400"/>
                <a:gd name="connsiteY1" fmla="*/ 9172 h 804509"/>
                <a:gd name="connsiteX2" fmla="*/ 371474 w 533400"/>
                <a:gd name="connsiteY2" fmla="*/ 9172 h 804509"/>
                <a:gd name="connsiteX3" fmla="*/ 361950 w 533400"/>
                <a:gd name="connsiteY3" fmla="*/ 256822 h 804509"/>
                <a:gd name="connsiteX4" fmla="*/ 76200 w 533400"/>
                <a:gd name="connsiteY4" fmla="*/ 285397 h 804509"/>
                <a:gd name="connsiteX5" fmla="*/ 495300 w 533400"/>
                <a:gd name="connsiteY5" fmla="*/ 247297 h 804509"/>
                <a:gd name="connsiteX6" fmla="*/ 361950 w 533400"/>
                <a:gd name="connsiteY6" fmla="*/ 261584 h 804509"/>
                <a:gd name="connsiteX7" fmla="*/ 285750 w 533400"/>
                <a:gd name="connsiteY7" fmla="*/ 618772 h 804509"/>
                <a:gd name="connsiteX8" fmla="*/ 123825 w 533400"/>
                <a:gd name="connsiteY8" fmla="*/ 723547 h 804509"/>
                <a:gd name="connsiteX9" fmla="*/ 533400 w 533400"/>
                <a:gd name="connsiteY9" fmla="*/ 804509 h 804509"/>
                <a:gd name="connsiteX0" fmla="*/ 0 w 552450"/>
                <a:gd name="connsiteY0" fmla="*/ 9172 h 761646"/>
                <a:gd name="connsiteX1" fmla="*/ 0 w 552450"/>
                <a:gd name="connsiteY1" fmla="*/ 9172 h 761646"/>
                <a:gd name="connsiteX2" fmla="*/ 371474 w 552450"/>
                <a:gd name="connsiteY2" fmla="*/ 9172 h 761646"/>
                <a:gd name="connsiteX3" fmla="*/ 361950 w 552450"/>
                <a:gd name="connsiteY3" fmla="*/ 256822 h 761646"/>
                <a:gd name="connsiteX4" fmla="*/ 76200 w 552450"/>
                <a:gd name="connsiteY4" fmla="*/ 285397 h 761646"/>
                <a:gd name="connsiteX5" fmla="*/ 495300 w 552450"/>
                <a:gd name="connsiteY5" fmla="*/ 247297 h 761646"/>
                <a:gd name="connsiteX6" fmla="*/ 361950 w 552450"/>
                <a:gd name="connsiteY6" fmla="*/ 261584 h 761646"/>
                <a:gd name="connsiteX7" fmla="*/ 285750 w 552450"/>
                <a:gd name="connsiteY7" fmla="*/ 618772 h 761646"/>
                <a:gd name="connsiteX8" fmla="*/ 123825 w 552450"/>
                <a:gd name="connsiteY8" fmla="*/ 723547 h 761646"/>
                <a:gd name="connsiteX9" fmla="*/ 552450 w 552450"/>
                <a:gd name="connsiteY9" fmla="*/ 761646 h 761646"/>
                <a:gd name="connsiteX0" fmla="*/ 0 w 552450"/>
                <a:gd name="connsiteY0" fmla="*/ 9172 h 761646"/>
                <a:gd name="connsiteX1" fmla="*/ 0 w 552450"/>
                <a:gd name="connsiteY1" fmla="*/ 9172 h 761646"/>
                <a:gd name="connsiteX2" fmla="*/ 371474 w 552450"/>
                <a:gd name="connsiteY2" fmla="*/ 9172 h 761646"/>
                <a:gd name="connsiteX3" fmla="*/ 361950 w 552450"/>
                <a:gd name="connsiteY3" fmla="*/ 256822 h 761646"/>
                <a:gd name="connsiteX4" fmla="*/ 76200 w 552450"/>
                <a:gd name="connsiteY4" fmla="*/ 285397 h 761646"/>
                <a:gd name="connsiteX5" fmla="*/ 495300 w 552450"/>
                <a:gd name="connsiteY5" fmla="*/ 247297 h 761646"/>
                <a:gd name="connsiteX6" fmla="*/ 361950 w 552450"/>
                <a:gd name="connsiteY6" fmla="*/ 261584 h 761646"/>
                <a:gd name="connsiteX7" fmla="*/ 285750 w 552450"/>
                <a:gd name="connsiteY7" fmla="*/ 618772 h 761646"/>
                <a:gd name="connsiteX8" fmla="*/ 123825 w 552450"/>
                <a:gd name="connsiteY8" fmla="*/ 723547 h 761646"/>
                <a:gd name="connsiteX9" fmla="*/ 552450 w 552450"/>
                <a:gd name="connsiteY9" fmla="*/ 761646 h 761646"/>
                <a:gd name="connsiteX0" fmla="*/ 0 w 552450"/>
                <a:gd name="connsiteY0" fmla="*/ 9172 h 761646"/>
                <a:gd name="connsiteX1" fmla="*/ 0 w 552450"/>
                <a:gd name="connsiteY1" fmla="*/ 9172 h 761646"/>
                <a:gd name="connsiteX2" fmla="*/ 371474 w 552450"/>
                <a:gd name="connsiteY2" fmla="*/ 9172 h 761646"/>
                <a:gd name="connsiteX3" fmla="*/ 361950 w 552450"/>
                <a:gd name="connsiteY3" fmla="*/ 256822 h 761646"/>
                <a:gd name="connsiteX4" fmla="*/ 76200 w 552450"/>
                <a:gd name="connsiteY4" fmla="*/ 285397 h 761646"/>
                <a:gd name="connsiteX5" fmla="*/ 495300 w 552450"/>
                <a:gd name="connsiteY5" fmla="*/ 247297 h 761646"/>
                <a:gd name="connsiteX6" fmla="*/ 361950 w 552450"/>
                <a:gd name="connsiteY6" fmla="*/ 261584 h 761646"/>
                <a:gd name="connsiteX7" fmla="*/ 285750 w 552450"/>
                <a:gd name="connsiteY7" fmla="*/ 618772 h 761646"/>
                <a:gd name="connsiteX8" fmla="*/ 123825 w 552450"/>
                <a:gd name="connsiteY8" fmla="*/ 723547 h 761646"/>
                <a:gd name="connsiteX9" fmla="*/ 552450 w 552450"/>
                <a:gd name="connsiteY9" fmla="*/ 761646 h 761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2450" h="761646">
                  <a:moveTo>
                    <a:pt x="0" y="9172"/>
                  </a:moveTo>
                  <a:lnTo>
                    <a:pt x="0" y="9172"/>
                  </a:lnTo>
                  <a:cubicBezTo>
                    <a:pt x="61912" y="9172"/>
                    <a:pt x="293687" y="-11465"/>
                    <a:pt x="371474" y="9172"/>
                  </a:cubicBezTo>
                  <a:cubicBezTo>
                    <a:pt x="390525" y="47272"/>
                    <a:pt x="376237" y="171097"/>
                    <a:pt x="361950" y="256822"/>
                  </a:cubicBezTo>
                  <a:lnTo>
                    <a:pt x="76200" y="285397"/>
                  </a:lnTo>
                  <a:lnTo>
                    <a:pt x="495300" y="247297"/>
                  </a:lnTo>
                  <a:lnTo>
                    <a:pt x="361950" y="261584"/>
                  </a:lnTo>
                  <a:cubicBezTo>
                    <a:pt x="342900" y="390172"/>
                    <a:pt x="338138" y="452084"/>
                    <a:pt x="285750" y="618772"/>
                  </a:cubicBezTo>
                  <a:cubicBezTo>
                    <a:pt x="242888" y="679097"/>
                    <a:pt x="190500" y="691797"/>
                    <a:pt x="123825" y="723547"/>
                  </a:cubicBezTo>
                  <a:cubicBezTo>
                    <a:pt x="266700" y="744184"/>
                    <a:pt x="347662" y="693384"/>
                    <a:pt x="552450" y="761646"/>
                  </a:cubicBezTo>
                </a:path>
              </a:pathLst>
            </a:custGeom>
            <a:noFill/>
            <a:ln w="635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7649" y="2444415"/>
              <a:ext cx="447675" cy="860759"/>
            </a:xfrm>
            <a:custGeom>
              <a:avLst/>
              <a:gdLst>
                <a:gd name="connsiteX0" fmla="*/ 190500 w 476250"/>
                <a:gd name="connsiteY0" fmla="*/ 857250 h 857250"/>
                <a:gd name="connsiteX1" fmla="*/ 390525 w 476250"/>
                <a:gd name="connsiteY1" fmla="*/ 342900 h 857250"/>
                <a:gd name="connsiteX2" fmla="*/ 238125 w 476250"/>
                <a:gd name="connsiteY2" fmla="*/ 361950 h 857250"/>
                <a:gd name="connsiteX3" fmla="*/ 419100 w 476250"/>
                <a:gd name="connsiteY3" fmla="*/ 342900 h 857250"/>
                <a:gd name="connsiteX4" fmla="*/ 447675 w 476250"/>
                <a:gd name="connsiteY4" fmla="*/ 142875 h 857250"/>
                <a:gd name="connsiteX5" fmla="*/ 95250 w 476250"/>
                <a:gd name="connsiteY5" fmla="*/ 200025 h 857250"/>
                <a:gd name="connsiteX6" fmla="*/ 476250 w 476250"/>
                <a:gd name="connsiteY6" fmla="*/ 142875 h 857250"/>
                <a:gd name="connsiteX7" fmla="*/ 352425 w 476250"/>
                <a:gd name="connsiteY7" fmla="*/ 0 h 857250"/>
                <a:gd name="connsiteX8" fmla="*/ 0 w 476250"/>
                <a:gd name="connsiteY8" fmla="*/ 28575 h 857250"/>
                <a:gd name="connsiteX0" fmla="*/ 190500 w 476250"/>
                <a:gd name="connsiteY0" fmla="*/ 857250 h 857250"/>
                <a:gd name="connsiteX1" fmla="*/ 419100 w 476250"/>
                <a:gd name="connsiteY1" fmla="*/ 342900 h 857250"/>
                <a:gd name="connsiteX2" fmla="*/ 238125 w 476250"/>
                <a:gd name="connsiteY2" fmla="*/ 361950 h 857250"/>
                <a:gd name="connsiteX3" fmla="*/ 419100 w 476250"/>
                <a:gd name="connsiteY3" fmla="*/ 342900 h 857250"/>
                <a:gd name="connsiteX4" fmla="*/ 447675 w 476250"/>
                <a:gd name="connsiteY4" fmla="*/ 142875 h 857250"/>
                <a:gd name="connsiteX5" fmla="*/ 95250 w 476250"/>
                <a:gd name="connsiteY5" fmla="*/ 200025 h 857250"/>
                <a:gd name="connsiteX6" fmla="*/ 476250 w 476250"/>
                <a:gd name="connsiteY6" fmla="*/ 142875 h 857250"/>
                <a:gd name="connsiteX7" fmla="*/ 352425 w 476250"/>
                <a:gd name="connsiteY7" fmla="*/ 0 h 857250"/>
                <a:gd name="connsiteX8" fmla="*/ 0 w 476250"/>
                <a:gd name="connsiteY8" fmla="*/ 28575 h 857250"/>
                <a:gd name="connsiteX0" fmla="*/ 190500 w 447675"/>
                <a:gd name="connsiteY0" fmla="*/ 857250 h 857250"/>
                <a:gd name="connsiteX1" fmla="*/ 419100 w 447675"/>
                <a:gd name="connsiteY1" fmla="*/ 342900 h 857250"/>
                <a:gd name="connsiteX2" fmla="*/ 238125 w 447675"/>
                <a:gd name="connsiteY2" fmla="*/ 361950 h 857250"/>
                <a:gd name="connsiteX3" fmla="*/ 419100 w 447675"/>
                <a:gd name="connsiteY3" fmla="*/ 342900 h 857250"/>
                <a:gd name="connsiteX4" fmla="*/ 447675 w 447675"/>
                <a:gd name="connsiteY4" fmla="*/ 142875 h 857250"/>
                <a:gd name="connsiteX5" fmla="*/ 95250 w 447675"/>
                <a:gd name="connsiteY5" fmla="*/ 200025 h 857250"/>
                <a:gd name="connsiteX6" fmla="*/ 447675 w 447675"/>
                <a:gd name="connsiteY6" fmla="*/ 138113 h 857250"/>
                <a:gd name="connsiteX7" fmla="*/ 352425 w 447675"/>
                <a:gd name="connsiteY7" fmla="*/ 0 h 857250"/>
                <a:gd name="connsiteX8" fmla="*/ 0 w 447675"/>
                <a:gd name="connsiteY8" fmla="*/ 28575 h 857250"/>
                <a:gd name="connsiteX0" fmla="*/ 190500 w 447675"/>
                <a:gd name="connsiteY0" fmla="*/ 857250 h 857250"/>
                <a:gd name="connsiteX1" fmla="*/ 419100 w 447675"/>
                <a:gd name="connsiteY1" fmla="*/ 342900 h 857250"/>
                <a:gd name="connsiteX2" fmla="*/ 238125 w 447675"/>
                <a:gd name="connsiteY2" fmla="*/ 361950 h 857250"/>
                <a:gd name="connsiteX3" fmla="*/ 419100 w 447675"/>
                <a:gd name="connsiteY3" fmla="*/ 342900 h 857250"/>
                <a:gd name="connsiteX4" fmla="*/ 447675 w 447675"/>
                <a:gd name="connsiteY4" fmla="*/ 142875 h 857250"/>
                <a:gd name="connsiteX5" fmla="*/ 95250 w 447675"/>
                <a:gd name="connsiteY5" fmla="*/ 200025 h 857250"/>
                <a:gd name="connsiteX6" fmla="*/ 447675 w 447675"/>
                <a:gd name="connsiteY6" fmla="*/ 138113 h 857250"/>
                <a:gd name="connsiteX7" fmla="*/ 352425 w 447675"/>
                <a:gd name="connsiteY7" fmla="*/ 0 h 857250"/>
                <a:gd name="connsiteX8" fmla="*/ 0 w 447675"/>
                <a:gd name="connsiteY8" fmla="*/ 28575 h 857250"/>
                <a:gd name="connsiteX0" fmla="*/ 190500 w 447675"/>
                <a:gd name="connsiteY0" fmla="*/ 857250 h 857250"/>
                <a:gd name="connsiteX1" fmla="*/ 419100 w 447675"/>
                <a:gd name="connsiteY1" fmla="*/ 342900 h 857250"/>
                <a:gd name="connsiteX2" fmla="*/ 238125 w 447675"/>
                <a:gd name="connsiteY2" fmla="*/ 361950 h 857250"/>
                <a:gd name="connsiteX3" fmla="*/ 419100 w 447675"/>
                <a:gd name="connsiteY3" fmla="*/ 342900 h 857250"/>
                <a:gd name="connsiteX4" fmla="*/ 447675 w 447675"/>
                <a:gd name="connsiteY4" fmla="*/ 142875 h 857250"/>
                <a:gd name="connsiteX5" fmla="*/ 95250 w 447675"/>
                <a:gd name="connsiteY5" fmla="*/ 200025 h 857250"/>
                <a:gd name="connsiteX6" fmla="*/ 447675 w 447675"/>
                <a:gd name="connsiteY6" fmla="*/ 138113 h 857250"/>
                <a:gd name="connsiteX7" fmla="*/ 352425 w 447675"/>
                <a:gd name="connsiteY7" fmla="*/ 0 h 857250"/>
                <a:gd name="connsiteX8" fmla="*/ 0 w 447675"/>
                <a:gd name="connsiteY8" fmla="*/ 28575 h 857250"/>
                <a:gd name="connsiteX0" fmla="*/ 190500 w 447675"/>
                <a:gd name="connsiteY0" fmla="*/ 860759 h 860759"/>
                <a:gd name="connsiteX1" fmla="*/ 419100 w 447675"/>
                <a:gd name="connsiteY1" fmla="*/ 346409 h 860759"/>
                <a:gd name="connsiteX2" fmla="*/ 238125 w 447675"/>
                <a:gd name="connsiteY2" fmla="*/ 365459 h 860759"/>
                <a:gd name="connsiteX3" fmla="*/ 419100 w 447675"/>
                <a:gd name="connsiteY3" fmla="*/ 346409 h 860759"/>
                <a:gd name="connsiteX4" fmla="*/ 447675 w 447675"/>
                <a:gd name="connsiteY4" fmla="*/ 146384 h 860759"/>
                <a:gd name="connsiteX5" fmla="*/ 95250 w 447675"/>
                <a:gd name="connsiteY5" fmla="*/ 203534 h 860759"/>
                <a:gd name="connsiteX6" fmla="*/ 447675 w 447675"/>
                <a:gd name="connsiteY6" fmla="*/ 141622 h 860759"/>
                <a:gd name="connsiteX7" fmla="*/ 352425 w 447675"/>
                <a:gd name="connsiteY7" fmla="*/ 3509 h 860759"/>
                <a:gd name="connsiteX8" fmla="*/ 0 w 447675"/>
                <a:gd name="connsiteY8" fmla="*/ 32084 h 860759"/>
                <a:gd name="connsiteX0" fmla="*/ 190500 w 447675"/>
                <a:gd name="connsiteY0" fmla="*/ 860759 h 860759"/>
                <a:gd name="connsiteX1" fmla="*/ 419100 w 447675"/>
                <a:gd name="connsiteY1" fmla="*/ 346409 h 860759"/>
                <a:gd name="connsiteX2" fmla="*/ 238125 w 447675"/>
                <a:gd name="connsiteY2" fmla="*/ 365459 h 860759"/>
                <a:gd name="connsiteX3" fmla="*/ 419100 w 447675"/>
                <a:gd name="connsiteY3" fmla="*/ 346409 h 860759"/>
                <a:gd name="connsiteX4" fmla="*/ 447675 w 447675"/>
                <a:gd name="connsiteY4" fmla="*/ 146384 h 860759"/>
                <a:gd name="connsiteX5" fmla="*/ 95250 w 447675"/>
                <a:gd name="connsiteY5" fmla="*/ 203534 h 860759"/>
                <a:gd name="connsiteX6" fmla="*/ 447675 w 447675"/>
                <a:gd name="connsiteY6" fmla="*/ 141622 h 860759"/>
                <a:gd name="connsiteX7" fmla="*/ 352425 w 447675"/>
                <a:gd name="connsiteY7" fmla="*/ 3509 h 860759"/>
                <a:gd name="connsiteX8" fmla="*/ 0 w 447675"/>
                <a:gd name="connsiteY8" fmla="*/ 32084 h 860759"/>
                <a:gd name="connsiteX0" fmla="*/ 190500 w 447675"/>
                <a:gd name="connsiteY0" fmla="*/ 860759 h 860759"/>
                <a:gd name="connsiteX1" fmla="*/ 419100 w 447675"/>
                <a:gd name="connsiteY1" fmla="*/ 346409 h 860759"/>
                <a:gd name="connsiteX2" fmla="*/ 238125 w 447675"/>
                <a:gd name="connsiteY2" fmla="*/ 365459 h 860759"/>
                <a:gd name="connsiteX3" fmla="*/ 419100 w 447675"/>
                <a:gd name="connsiteY3" fmla="*/ 346409 h 860759"/>
                <a:gd name="connsiteX4" fmla="*/ 447675 w 447675"/>
                <a:gd name="connsiteY4" fmla="*/ 146384 h 860759"/>
                <a:gd name="connsiteX5" fmla="*/ 95250 w 447675"/>
                <a:gd name="connsiteY5" fmla="*/ 203534 h 860759"/>
                <a:gd name="connsiteX6" fmla="*/ 447675 w 447675"/>
                <a:gd name="connsiteY6" fmla="*/ 141622 h 860759"/>
                <a:gd name="connsiteX7" fmla="*/ 352425 w 447675"/>
                <a:gd name="connsiteY7" fmla="*/ 3509 h 860759"/>
                <a:gd name="connsiteX8" fmla="*/ 0 w 447675"/>
                <a:gd name="connsiteY8" fmla="*/ 32084 h 860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7675" h="860759">
                  <a:moveTo>
                    <a:pt x="190500" y="860759"/>
                  </a:moveTo>
                  <a:lnTo>
                    <a:pt x="419100" y="346409"/>
                  </a:lnTo>
                  <a:lnTo>
                    <a:pt x="238125" y="365459"/>
                  </a:lnTo>
                  <a:lnTo>
                    <a:pt x="419100" y="346409"/>
                  </a:lnTo>
                  <a:lnTo>
                    <a:pt x="447675" y="146384"/>
                  </a:lnTo>
                  <a:lnTo>
                    <a:pt x="95250" y="203534"/>
                  </a:lnTo>
                  <a:lnTo>
                    <a:pt x="447675" y="141622"/>
                  </a:lnTo>
                  <a:cubicBezTo>
                    <a:pt x="425450" y="76534"/>
                    <a:pt x="407987" y="35259"/>
                    <a:pt x="352425" y="3509"/>
                  </a:cubicBezTo>
                  <a:cubicBezTo>
                    <a:pt x="306388" y="-10779"/>
                    <a:pt x="117475" y="22559"/>
                    <a:pt x="0" y="32084"/>
                  </a:cubicBezTo>
                </a:path>
              </a:pathLst>
            </a:custGeom>
            <a:noFill/>
            <a:ln w="635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714750" y="2667000"/>
              <a:ext cx="323850" cy="485775"/>
            </a:xfrm>
            <a:custGeom>
              <a:avLst/>
              <a:gdLst>
                <a:gd name="connsiteX0" fmla="*/ 323850 w 323850"/>
                <a:gd name="connsiteY0" fmla="*/ 85725 h 485775"/>
                <a:gd name="connsiteX1" fmla="*/ 295275 w 323850"/>
                <a:gd name="connsiteY1" fmla="*/ 295275 h 485775"/>
                <a:gd name="connsiteX2" fmla="*/ 114300 w 323850"/>
                <a:gd name="connsiteY2" fmla="*/ 342900 h 485775"/>
                <a:gd name="connsiteX3" fmla="*/ 38100 w 323850"/>
                <a:gd name="connsiteY3" fmla="*/ 200025 h 485775"/>
                <a:gd name="connsiteX4" fmla="*/ 0 w 323850"/>
                <a:gd name="connsiteY4" fmla="*/ 0 h 485775"/>
                <a:gd name="connsiteX5" fmla="*/ 47625 w 323850"/>
                <a:gd name="connsiteY5" fmla="*/ 219075 h 485775"/>
                <a:gd name="connsiteX6" fmla="*/ 123825 w 323850"/>
                <a:gd name="connsiteY6" fmla="*/ 361950 h 485775"/>
                <a:gd name="connsiteX7" fmla="*/ 133350 w 323850"/>
                <a:gd name="connsiteY7" fmla="*/ 485775 h 485775"/>
                <a:gd name="connsiteX0" fmla="*/ 323850 w 323850"/>
                <a:gd name="connsiteY0" fmla="*/ 85725 h 485775"/>
                <a:gd name="connsiteX1" fmla="*/ 295275 w 323850"/>
                <a:gd name="connsiteY1" fmla="*/ 295275 h 485775"/>
                <a:gd name="connsiteX2" fmla="*/ 114300 w 323850"/>
                <a:gd name="connsiteY2" fmla="*/ 342900 h 485775"/>
                <a:gd name="connsiteX3" fmla="*/ 38100 w 323850"/>
                <a:gd name="connsiteY3" fmla="*/ 200025 h 485775"/>
                <a:gd name="connsiteX4" fmla="*/ 0 w 323850"/>
                <a:gd name="connsiteY4" fmla="*/ 0 h 485775"/>
                <a:gd name="connsiteX5" fmla="*/ 47625 w 323850"/>
                <a:gd name="connsiteY5" fmla="*/ 219075 h 485775"/>
                <a:gd name="connsiteX6" fmla="*/ 123825 w 323850"/>
                <a:gd name="connsiteY6" fmla="*/ 361950 h 485775"/>
                <a:gd name="connsiteX7" fmla="*/ 133350 w 323850"/>
                <a:gd name="connsiteY7" fmla="*/ 485775 h 485775"/>
                <a:gd name="connsiteX0" fmla="*/ 323850 w 323850"/>
                <a:gd name="connsiteY0" fmla="*/ 85725 h 485775"/>
                <a:gd name="connsiteX1" fmla="*/ 290512 w 323850"/>
                <a:gd name="connsiteY1" fmla="*/ 280987 h 485775"/>
                <a:gd name="connsiteX2" fmla="*/ 114300 w 323850"/>
                <a:gd name="connsiteY2" fmla="*/ 342900 h 485775"/>
                <a:gd name="connsiteX3" fmla="*/ 38100 w 323850"/>
                <a:gd name="connsiteY3" fmla="*/ 200025 h 485775"/>
                <a:gd name="connsiteX4" fmla="*/ 0 w 323850"/>
                <a:gd name="connsiteY4" fmla="*/ 0 h 485775"/>
                <a:gd name="connsiteX5" fmla="*/ 47625 w 323850"/>
                <a:gd name="connsiteY5" fmla="*/ 219075 h 485775"/>
                <a:gd name="connsiteX6" fmla="*/ 123825 w 323850"/>
                <a:gd name="connsiteY6" fmla="*/ 361950 h 485775"/>
                <a:gd name="connsiteX7" fmla="*/ 133350 w 323850"/>
                <a:gd name="connsiteY7" fmla="*/ 485775 h 485775"/>
                <a:gd name="connsiteX0" fmla="*/ 323850 w 323850"/>
                <a:gd name="connsiteY0" fmla="*/ 85725 h 485775"/>
                <a:gd name="connsiteX1" fmla="*/ 290512 w 323850"/>
                <a:gd name="connsiteY1" fmla="*/ 280987 h 485775"/>
                <a:gd name="connsiteX2" fmla="*/ 114300 w 323850"/>
                <a:gd name="connsiteY2" fmla="*/ 342900 h 485775"/>
                <a:gd name="connsiteX3" fmla="*/ 38100 w 323850"/>
                <a:gd name="connsiteY3" fmla="*/ 200025 h 485775"/>
                <a:gd name="connsiteX4" fmla="*/ 0 w 323850"/>
                <a:gd name="connsiteY4" fmla="*/ 0 h 485775"/>
                <a:gd name="connsiteX5" fmla="*/ 47625 w 323850"/>
                <a:gd name="connsiteY5" fmla="*/ 219075 h 485775"/>
                <a:gd name="connsiteX6" fmla="*/ 123825 w 323850"/>
                <a:gd name="connsiteY6" fmla="*/ 361950 h 485775"/>
                <a:gd name="connsiteX7" fmla="*/ 133350 w 323850"/>
                <a:gd name="connsiteY7" fmla="*/ 485775 h 485775"/>
                <a:gd name="connsiteX0" fmla="*/ 323850 w 323850"/>
                <a:gd name="connsiteY0" fmla="*/ 85725 h 485775"/>
                <a:gd name="connsiteX1" fmla="*/ 285750 w 323850"/>
                <a:gd name="connsiteY1" fmla="*/ 257175 h 485775"/>
                <a:gd name="connsiteX2" fmla="*/ 114300 w 323850"/>
                <a:gd name="connsiteY2" fmla="*/ 342900 h 485775"/>
                <a:gd name="connsiteX3" fmla="*/ 38100 w 323850"/>
                <a:gd name="connsiteY3" fmla="*/ 200025 h 485775"/>
                <a:gd name="connsiteX4" fmla="*/ 0 w 323850"/>
                <a:gd name="connsiteY4" fmla="*/ 0 h 485775"/>
                <a:gd name="connsiteX5" fmla="*/ 47625 w 323850"/>
                <a:gd name="connsiteY5" fmla="*/ 219075 h 485775"/>
                <a:gd name="connsiteX6" fmla="*/ 123825 w 323850"/>
                <a:gd name="connsiteY6" fmla="*/ 361950 h 485775"/>
                <a:gd name="connsiteX7" fmla="*/ 133350 w 323850"/>
                <a:gd name="connsiteY7" fmla="*/ 485775 h 485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50" h="485775">
                  <a:moveTo>
                    <a:pt x="323850" y="85725"/>
                  </a:moveTo>
                  <a:cubicBezTo>
                    <a:pt x="312737" y="150812"/>
                    <a:pt x="320675" y="214313"/>
                    <a:pt x="285750" y="257175"/>
                  </a:cubicBezTo>
                  <a:cubicBezTo>
                    <a:pt x="250825" y="300037"/>
                    <a:pt x="156369" y="356394"/>
                    <a:pt x="114300" y="342900"/>
                  </a:cubicBezTo>
                  <a:lnTo>
                    <a:pt x="38100" y="200025"/>
                  </a:lnTo>
                  <a:lnTo>
                    <a:pt x="0" y="0"/>
                  </a:lnTo>
                  <a:lnTo>
                    <a:pt x="47625" y="219075"/>
                  </a:lnTo>
                  <a:lnTo>
                    <a:pt x="123825" y="361950"/>
                  </a:lnTo>
                  <a:lnTo>
                    <a:pt x="133350" y="485775"/>
                  </a:lnTo>
                </a:path>
              </a:pathLst>
            </a:custGeom>
            <a:noFill/>
            <a:ln w="63500" cap="rnd">
              <a:solidFill>
                <a:schemeClr val="accent1">
                  <a:shade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3848101" y="3152775"/>
              <a:ext cx="19050" cy="295277"/>
            </a:xfrm>
            <a:custGeom>
              <a:avLst/>
              <a:gdLst>
                <a:gd name="connsiteX0" fmla="*/ 0 w 9525"/>
                <a:gd name="connsiteY0" fmla="*/ 0 h 200025"/>
                <a:gd name="connsiteX1" fmla="*/ 9525 w 9525"/>
                <a:gd name="connsiteY1" fmla="*/ 200025 h 200025"/>
                <a:gd name="connsiteX0" fmla="*/ 0 w 20000"/>
                <a:gd name="connsiteY0" fmla="*/ 0 h 14762"/>
                <a:gd name="connsiteX1" fmla="*/ 20000 w 20000"/>
                <a:gd name="connsiteY1" fmla="*/ 14762 h 14762"/>
              </a:gdLst>
              <a:ahLst/>
              <a:cxnLst>
                <a:cxn ang="0">
                  <a:pos x="connsiteX0" y="connsiteY0"/>
                </a:cxn>
                <a:cxn ang="0">
                  <a:pos x="connsiteX1" y="connsiteY1"/>
                </a:cxn>
              </a:cxnLst>
              <a:rect l="l" t="t" r="r" b="b"/>
              <a:pathLst>
                <a:path w="20000" h="14762">
                  <a:moveTo>
                    <a:pt x="0" y="0"/>
                  </a:moveTo>
                  <a:lnTo>
                    <a:pt x="20000" y="14762"/>
                  </a:lnTo>
                </a:path>
              </a:pathLst>
            </a:custGeom>
            <a:noFill/>
            <a:ln w="63500" cap="rnd">
              <a:solidFill>
                <a:schemeClr val="accent1">
                  <a:shade val="50000"/>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3248025" y="2705101"/>
              <a:ext cx="352425" cy="838200"/>
            </a:xfrm>
            <a:custGeom>
              <a:avLst/>
              <a:gdLst>
                <a:gd name="connsiteX0" fmla="*/ 352425 w 352425"/>
                <a:gd name="connsiteY0" fmla="*/ 657225 h 657225"/>
                <a:gd name="connsiteX1" fmla="*/ 352425 w 352425"/>
                <a:gd name="connsiteY1" fmla="*/ 361950 h 657225"/>
                <a:gd name="connsiteX2" fmla="*/ 266700 w 352425"/>
                <a:gd name="connsiteY2" fmla="*/ 0 h 657225"/>
                <a:gd name="connsiteX3" fmla="*/ 0 w 352425"/>
                <a:gd name="connsiteY3" fmla="*/ 304800 h 657225"/>
                <a:gd name="connsiteX4" fmla="*/ 342900 w 352425"/>
                <a:gd name="connsiteY4" fmla="*/ 314325 h 657225"/>
                <a:gd name="connsiteX0" fmla="*/ 342900 w 352425"/>
                <a:gd name="connsiteY0" fmla="*/ 838200 h 838200"/>
                <a:gd name="connsiteX1" fmla="*/ 352425 w 352425"/>
                <a:gd name="connsiteY1" fmla="*/ 361950 h 838200"/>
                <a:gd name="connsiteX2" fmla="*/ 266700 w 352425"/>
                <a:gd name="connsiteY2" fmla="*/ 0 h 838200"/>
                <a:gd name="connsiteX3" fmla="*/ 0 w 352425"/>
                <a:gd name="connsiteY3" fmla="*/ 304800 h 838200"/>
                <a:gd name="connsiteX4" fmla="*/ 342900 w 352425"/>
                <a:gd name="connsiteY4" fmla="*/ 314325 h 83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425" h="838200">
                  <a:moveTo>
                    <a:pt x="342900" y="838200"/>
                  </a:moveTo>
                  <a:lnTo>
                    <a:pt x="352425" y="361950"/>
                  </a:lnTo>
                  <a:lnTo>
                    <a:pt x="266700" y="0"/>
                  </a:lnTo>
                  <a:lnTo>
                    <a:pt x="0" y="304800"/>
                  </a:lnTo>
                  <a:lnTo>
                    <a:pt x="342900" y="314325"/>
                  </a:lnTo>
                </a:path>
              </a:pathLst>
            </a:custGeom>
            <a:noFill/>
            <a:ln w="63500" cap="rnd">
              <a:solidFill>
                <a:schemeClr val="accent1">
                  <a:shade val="50000"/>
                  <a:alpha val="6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picture containing blue, small, sitting, table&#10;&#10;Description automatically generated">
            <a:extLst>
              <a:ext uri="{FF2B5EF4-FFF2-40B4-BE49-F238E27FC236}">
                <a16:creationId xmlns:a16="http://schemas.microsoft.com/office/drawing/2014/main" id="{55B90F89-5098-4A59-B0ED-394F9A2349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120" y="0"/>
            <a:ext cx="7985760" cy="6858000"/>
          </a:xfrm>
          <a:prstGeom prst="rect">
            <a:avLst/>
          </a:prstGeom>
        </p:spPr>
      </p:pic>
      <p:sp>
        <p:nvSpPr>
          <p:cNvPr id="2" name="Text Placeholder 1">
            <a:extLst>
              <a:ext uri="{FF2B5EF4-FFF2-40B4-BE49-F238E27FC236}">
                <a16:creationId xmlns:a16="http://schemas.microsoft.com/office/drawing/2014/main" id="{359F044F-73BE-483F-B120-1C70FE7517C0}"/>
              </a:ext>
            </a:extLst>
          </p:cNvPr>
          <p:cNvSpPr>
            <a:spLocks noGrp="1"/>
          </p:cNvSpPr>
          <p:nvPr>
            <p:ph type="body" sz="quarter" idx="10"/>
          </p:nvPr>
        </p:nvSpPr>
        <p:spPr/>
        <p:txBody>
          <a:bodyPr/>
          <a:lstStyle/>
          <a:p>
            <a:r>
              <a:rPr lang="en-US" dirty="0" err="1"/>
              <a:t>Yehud</a:t>
            </a:r>
            <a:r>
              <a:rPr lang="en-US" dirty="0"/>
              <a:t> (“Judah”) impression on a jar handle, circa 5th century BC</a:t>
            </a:r>
          </a:p>
        </p:txBody>
      </p:sp>
      <p:sp>
        <p:nvSpPr>
          <p:cNvPr id="3" name="Text Placeholder 2">
            <a:extLst>
              <a:ext uri="{FF2B5EF4-FFF2-40B4-BE49-F238E27FC236}">
                <a16:creationId xmlns:a16="http://schemas.microsoft.com/office/drawing/2014/main" id="{DDFCD18D-3F77-4576-8890-F2945D64E7BB}"/>
              </a:ext>
            </a:extLst>
          </p:cNvPr>
          <p:cNvSpPr>
            <a:spLocks noGrp="1"/>
          </p:cNvSpPr>
          <p:nvPr>
            <p:ph type="body" sz="quarter" idx="12"/>
          </p:nvPr>
        </p:nvSpPr>
        <p:spPr/>
        <p:txBody>
          <a:bodyPr/>
          <a:lstStyle/>
          <a:p>
            <a:r>
              <a:rPr lang="en-US" dirty="0"/>
              <a:t>3:9</a:t>
            </a:r>
          </a:p>
        </p:txBody>
      </p:sp>
      <p:sp>
        <p:nvSpPr>
          <p:cNvPr id="4" name="Title 3">
            <a:extLst>
              <a:ext uri="{FF2B5EF4-FFF2-40B4-BE49-F238E27FC236}">
                <a16:creationId xmlns:a16="http://schemas.microsoft.com/office/drawing/2014/main" id="{536ED6EA-6A39-4E95-A2EF-1D0381A2E04C}"/>
              </a:ext>
            </a:extLst>
          </p:cNvPr>
          <p:cNvSpPr>
            <a:spLocks noGrp="1"/>
          </p:cNvSpPr>
          <p:nvPr>
            <p:ph type="title"/>
          </p:nvPr>
        </p:nvSpPr>
        <p:spPr/>
        <p:txBody>
          <a:bodyPr/>
          <a:lstStyle/>
          <a:p>
            <a:r>
              <a:rPr lang="en-US" dirty="0"/>
              <a:t>The sons of Judah</a:t>
            </a:r>
          </a:p>
        </p:txBody>
      </p:sp>
    </p:spTree>
    <p:extLst>
      <p:ext uri="{BB962C8B-B14F-4D97-AF65-F5344CB8AC3E}">
        <p14:creationId xmlns:p14="http://schemas.microsoft.com/office/powerpoint/2010/main" val="311447075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Louvre-pcb\Assyria\Stela with storm god Adad brandishing thunderbolts, on back of bull, from Arslan Tash, ca 730 BC, tb0927194602.jpg"/>
          <p:cNvPicPr>
            <a:picLocks noChangeAspect="1" noChangeArrowheads="1"/>
          </p:cNvPicPr>
          <p:nvPr/>
        </p:nvPicPr>
        <p:blipFill rotWithShape="1">
          <a:blip r:embed="rId3">
            <a:extLst>
              <a:ext uri="{28A0092B-C50C-407E-A947-70E740481C1C}">
                <a14:useLocalDpi xmlns:a14="http://schemas.microsoft.com/office/drawing/2010/main" val="0"/>
              </a:ext>
            </a:extLst>
          </a:blip>
          <a:srcRect t="3762" b="14115"/>
          <a:stretch/>
        </p:blipFill>
        <p:spPr bwMode="auto">
          <a:xfrm>
            <a:off x="3209925" y="221048"/>
            <a:ext cx="5934075" cy="64886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24AB91-5F5C-4CD4-8FB6-99DD700E6C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21048"/>
            <a:ext cx="3054000" cy="6488668"/>
          </a:xfrm>
          <a:prstGeom prst="rect">
            <a:avLst/>
          </a:prstGeom>
        </p:spPr>
      </p:pic>
      <p:sp>
        <p:nvSpPr>
          <p:cNvPr id="2" name="Text Placeholder 1"/>
          <p:cNvSpPr>
            <a:spLocks noGrp="1"/>
          </p:cNvSpPr>
          <p:nvPr>
            <p:ph type="body" sz="quarter" idx="10"/>
          </p:nvPr>
        </p:nvSpPr>
        <p:spPr/>
        <p:txBody>
          <a:bodyPr/>
          <a:lstStyle/>
          <a:p>
            <a:r>
              <a:rPr lang="en-US" dirty="0"/>
              <a:t>Stele with the storm god Hadad standing on the back of a bull, from </a:t>
            </a:r>
            <a:r>
              <a:rPr lang="en-US" dirty="0" err="1"/>
              <a:t>Arslan</a:t>
            </a:r>
            <a:r>
              <a:rPr lang="en-US" dirty="0"/>
              <a:t> Tash, circa 730 BC</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 sons of Judah and the sons of </a:t>
            </a:r>
            <a:r>
              <a:rPr lang="en-US" dirty="0" err="1"/>
              <a:t>Henadad</a:t>
            </a:r>
            <a:endParaRPr lang="en-US" dirty="0"/>
          </a:p>
        </p:txBody>
      </p:sp>
    </p:spTree>
    <p:extLst>
      <p:ext uri="{BB962C8B-B14F-4D97-AF65-F5344CB8AC3E}">
        <p14:creationId xmlns:p14="http://schemas.microsoft.com/office/powerpoint/2010/main" val="46094660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“Levi Street” sign in Jerusalem</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 sons of Judah and the sons of </a:t>
            </a:r>
            <a:r>
              <a:rPr lang="en-US" dirty="0" err="1"/>
              <a:t>Henadad</a:t>
            </a:r>
            <a:r>
              <a:rPr lang="en-US" dirty="0"/>
              <a:t> with their sons and their brothers the Levites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134992997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Kris\Documents\Bolen\Conversation between two men, Amarna, Brooklyn Museum, tell, relate, messenger, 371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3360"/>
            <a:ext cx="9144000" cy="64312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Conversation between two men, from Tell el-Amarna, circa 1350 BC</a:t>
            </a:r>
          </a:p>
        </p:txBody>
      </p:sp>
      <p:sp>
        <p:nvSpPr>
          <p:cNvPr id="3" name="Text Placeholder 2"/>
          <p:cNvSpPr>
            <a:spLocks noGrp="1"/>
          </p:cNvSpPr>
          <p:nvPr>
            <p:ph type="body" sz="quarter" idx="12"/>
          </p:nvPr>
        </p:nvSpPr>
        <p:spPr/>
        <p:txBody>
          <a:bodyPr/>
          <a:lstStyle/>
          <a:p>
            <a:r>
              <a:rPr lang="en-US" dirty="0"/>
              <a:t>3:9</a:t>
            </a:r>
          </a:p>
        </p:txBody>
      </p:sp>
      <p:sp>
        <p:nvSpPr>
          <p:cNvPr id="4" name="Title 3"/>
          <p:cNvSpPr>
            <a:spLocks noGrp="1"/>
          </p:cNvSpPr>
          <p:nvPr>
            <p:ph type="title"/>
          </p:nvPr>
        </p:nvSpPr>
        <p:spPr/>
        <p:txBody>
          <a:bodyPr/>
          <a:lstStyle/>
          <a:p>
            <a:r>
              <a:rPr lang="en-US" dirty="0"/>
              <a:t>They began to oversee the workmen in the temple of God</a:t>
            </a:r>
          </a:p>
        </p:txBody>
      </p:sp>
    </p:spTree>
    <p:extLst>
      <p:ext uri="{BB962C8B-B14F-4D97-AF65-F5344CB8AC3E}">
        <p14:creationId xmlns:p14="http://schemas.microsoft.com/office/powerpoint/2010/main" val="73755531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Temple Mount aerial from southeast, ws012917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Jerusalem (aerial view from the southeast)</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1636951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“Zerubbabel Street” sign in Jerusalem</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Zerubbabel the son of </a:t>
            </a:r>
            <a:r>
              <a:rPr lang="en-US" dirty="0" err="1"/>
              <a:t>Shealtiel</a:t>
            </a:r>
            <a:r>
              <a:rPr lang="en-US" dirty="0"/>
              <a:t> and his brothers arose</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9476"/>
            <a:ext cx="9144000" cy="6099048"/>
          </a:xfrm>
          <a:prstGeom prst="rect">
            <a:avLst/>
          </a:prstGeom>
        </p:spPr>
      </p:pic>
    </p:spTree>
    <p:extLst>
      <p:ext uri="{BB962C8B-B14F-4D97-AF65-F5344CB8AC3E}">
        <p14:creationId xmlns:p14="http://schemas.microsoft.com/office/powerpoint/2010/main" val="34828608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Temple Mount aerial from southeast, ws0129172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5" name="Freeform 4"/>
          <p:cNvSpPr/>
          <p:nvPr/>
        </p:nvSpPr>
        <p:spPr>
          <a:xfrm>
            <a:off x="2870200" y="3136900"/>
            <a:ext cx="5175250" cy="1200150"/>
          </a:xfrm>
          <a:custGeom>
            <a:avLst/>
            <a:gdLst>
              <a:gd name="connsiteX0" fmla="*/ 5175250 w 5175250"/>
              <a:gd name="connsiteY0" fmla="*/ 304800 h 1200150"/>
              <a:gd name="connsiteX1" fmla="*/ 3270250 w 5175250"/>
              <a:gd name="connsiteY1" fmla="*/ 1200150 h 1200150"/>
              <a:gd name="connsiteX2" fmla="*/ 476250 w 5175250"/>
              <a:gd name="connsiteY2" fmla="*/ 742950 h 1200150"/>
              <a:gd name="connsiteX3" fmla="*/ 469900 w 5175250"/>
              <a:gd name="connsiteY3" fmla="*/ 558800 h 1200150"/>
              <a:gd name="connsiteX4" fmla="*/ 184150 w 5175250"/>
              <a:gd name="connsiteY4" fmla="*/ 495300 h 1200150"/>
              <a:gd name="connsiteX5" fmla="*/ 177800 w 5175250"/>
              <a:gd name="connsiteY5" fmla="*/ 457200 h 1200150"/>
              <a:gd name="connsiteX6" fmla="*/ 50800 w 5175250"/>
              <a:gd name="connsiteY6" fmla="*/ 444500 h 1200150"/>
              <a:gd name="connsiteX7" fmla="*/ 0 w 5175250"/>
              <a:gd name="connsiteY7" fmla="*/ 412750 h 1200150"/>
              <a:gd name="connsiteX8" fmla="*/ 1701800 w 5175250"/>
              <a:gd name="connsiteY8" fmla="*/ 0 h 1200150"/>
              <a:gd name="connsiteX9" fmla="*/ 1701800 w 5175250"/>
              <a:gd name="connsiteY9" fmla="*/ 12700 h 1200150"/>
              <a:gd name="connsiteX10" fmla="*/ 1504950 w 5175250"/>
              <a:gd name="connsiteY10" fmla="*/ 76200 h 1200150"/>
              <a:gd name="connsiteX11" fmla="*/ 1517650 w 5175250"/>
              <a:gd name="connsiteY11" fmla="*/ 228600 h 1200150"/>
              <a:gd name="connsiteX12" fmla="*/ 1568450 w 5175250"/>
              <a:gd name="connsiteY12" fmla="*/ 266700 h 1200150"/>
              <a:gd name="connsiteX13" fmla="*/ 2089150 w 5175250"/>
              <a:gd name="connsiteY13" fmla="*/ 298450 h 1200150"/>
              <a:gd name="connsiteX14" fmla="*/ 2273300 w 5175250"/>
              <a:gd name="connsiteY14" fmla="*/ 241300 h 1200150"/>
              <a:gd name="connsiteX15" fmla="*/ 2254250 w 5175250"/>
              <a:gd name="connsiteY15" fmla="*/ 82550 h 1200150"/>
              <a:gd name="connsiteX16" fmla="*/ 2076450 w 5175250"/>
              <a:gd name="connsiteY16" fmla="*/ 44450 h 1200150"/>
              <a:gd name="connsiteX17" fmla="*/ 2070100 w 5175250"/>
              <a:gd name="connsiteY17" fmla="*/ 12700 h 1200150"/>
              <a:gd name="connsiteX18" fmla="*/ 5175250 w 5175250"/>
              <a:gd name="connsiteY18" fmla="*/ 304800 h 1200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175250" h="1200150">
                <a:moveTo>
                  <a:pt x="5175250" y="304800"/>
                </a:moveTo>
                <a:lnTo>
                  <a:pt x="3270250" y="1200150"/>
                </a:lnTo>
                <a:lnTo>
                  <a:pt x="476250" y="742950"/>
                </a:lnTo>
                <a:lnTo>
                  <a:pt x="469900" y="558800"/>
                </a:lnTo>
                <a:lnTo>
                  <a:pt x="184150" y="495300"/>
                </a:lnTo>
                <a:lnTo>
                  <a:pt x="177800" y="457200"/>
                </a:lnTo>
                <a:lnTo>
                  <a:pt x="50800" y="444500"/>
                </a:lnTo>
                <a:lnTo>
                  <a:pt x="0" y="412750"/>
                </a:lnTo>
                <a:lnTo>
                  <a:pt x="1701800" y="0"/>
                </a:lnTo>
                <a:lnTo>
                  <a:pt x="1701800" y="12700"/>
                </a:lnTo>
                <a:lnTo>
                  <a:pt x="1504950" y="76200"/>
                </a:lnTo>
                <a:lnTo>
                  <a:pt x="1517650" y="228600"/>
                </a:lnTo>
                <a:lnTo>
                  <a:pt x="1568450" y="266700"/>
                </a:lnTo>
                <a:lnTo>
                  <a:pt x="2089150" y="298450"/>
                </a:lnTo>
                <a:lnTo>
                  <a:pt x="2273300" y="241300"/>
                </a:lnTo>
                <a:lnTo>
                  <a:pt x="2254250" y="82550"/>
                </a:lnTo>
                <a:lnTo>
                  <a:pt x="2076450" y="44450"/>
                </a:lnTo>
                <a:lnTo>
                  <a:pt x="2070100" y="12700"/>
                </a:lnTo>
                <a:lnTo>
                  <a:pt x="5175250" y="304800"/>
                </a:lnTo>
                <a:close/>
              </a:path>
            </a:pathLst>
          </a:custGeom>
          <a:solidFill>
            <a:srgbClr val="FEFF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Straight Connector 43"/>
          <p:cNvCxnSpPr/>
          <p:nvPr/>
        </p:nvCxnSpPr>
        <p:spPr>
          <a:xfrm>
            <a:off x="6101543" y="4376738"/>
            <a:ext cx="0" cy="254204"/>
          </a:xfrm>
          <a:prstGeom prst="line">
            <a:avLst/>
          </a:prstGeom>
          <a:noFill/>
          <a:ln w="22225" cap="rnd" cmpd="sng" algn="ctr">
            <a:solidFill>
              <a:srgbClr val="FFFFFF"/>
            </a:solidFill>
            <a:prstDash val="solid"/>
            <a:round/>
            <a:headEnd type="none" w="med" len="med"/>
            <a:tailEnd type="none" w="med" len="med"/>
          </a:ln>
          <a:effectLst>
            <a:glow rad="50800">
              <a:srgbClr val="000000">
                <a:alpha val="60000"/>
              </a:srgbClr>
            </a:glow>
          </a:effectLst>
        </p:spPr>
      </p:cxnSp>
      <p:sp>
        <p:nvSpPr>
          <p:cNvPr id="2" name="Text Placeholder 1"/>
          <p:cNvSpPr>
            <a:spLocks noGrp="1"/>
          </p:cNvSpPr>
          <p:nvPr>
            <p:ph type="body" sz="quarter" idx="10"/>
          </p:nvPr>
        </p:nvSpPr>
        <p:spPr/>
        <p:txBody>
          <a:bodyPr/>
          <a:lstStyle/>
          <a:p>
            <a:r>
              <a:rPr lang="en-US" dirty="0"/>
              <a:t>Jerusalem (aerial view from the southeast)</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
        <p:nvSpPr>
          <p:cNvPr id="9" name="Freeform 8"/>
          <p:cNvSpPr/>
          <p:nvPr/>
        </p:nvSpPr>
        <p:spPr>
          <a:xfrm>
            <a:off x="2828925" y="3124200"/>
            <a:ext cx="1733550" cy="409575"/>
          </a:xfrm>
          <a:custGeom>
            <a:avLst/>
            <a:gdLst>
              <a:gd name="connsiteX0" fmla="*/ 1619250 w 1619250"/>
              <a:gd name="connsiteY0" fmla="*/ 0 h 295275"/>
              <a:gd name="connsiteX1" fmla="*/ 0 w 1619250"/>
              <a:gd name="connsiteY1" fmla="*/ 295275 h 295275"/>
              <a:gd name="connsiteX0" fmla="*/ 1543050 w 1543050"/>
              <a:gd name="connsiteY0" fmla="*/ 0 h 323850"/>
              <a:gd name="connsiteX1" fmla="*/ 0 w 1543050"/>
              <a:gd name="connsiteY1" fmla="*/ 323850 h 323850"/>
              <a:gd name="connsiteX0" fmla="*/ 1733550 w 1733550"/>
              <a:gd name="connsiteY0" fmla="*/ 0 h 409575"/>
              <a:gd name="connsiteX1" fmla="*/ 0 w 1733550"/>
              <a:gd name="connsiteY1" fmla="*/ 409575 h 409575"/>
            </a:gdLst>
            <a:ahLst/>
            <a:cxnLst>
              <a:cxn ang="0">
                <a:pos x="connsiteX0" y="connsiteY0"/>
              </a:cxn>
              <a:cxn ang="0">
                <a:pos x="connsiteX1" y="connsiteY1"/>
              </a:cxn>
            </a:cxnLst>
            <a:rect l="l" t="t" r="r" b="b"/>
            <a:pathLst>
              <a:path w="1733550" h="409575">
                <a:moveTo>
                  <a:pt x="1733550" y="0"/>
                </a:moveTo>
                <a:lnTo>
                  <a:pt x="0" y="409575"/>
                </a:lnTo>
              </a:path>
            </a:pathLst>
          </a:custGeom>
          <a:noFill/>
          <a:ln w="19050" cap="rnd">
            <a:solidFill>
              <a:srgbClr val="FEFF00"/>
            </a:solidFill>
            <a:prstDash val="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352800" y="3124200"/>
            <a:ext cx="4743450" cy="1228725"/>
          </a:xfrm>
          <a:custGeom>
            <a:avLst/>
            <a:gdLst>
              <a:gd name="connsiteX0" fmla="*/ 0 w 4772025"/>
              <a:gd name="connsiteY0" fmla="*/ 762000 h 1228725"/>
              <a:gd name="connsiteX1" fmla="*/ 2781300 w 4772025"/>
              <a:gd name="connsiteY1" fmla="*/ 1228725 h 1228725"/>
              <a:gd name="connsiteX2" fmla="*/ 4772025 w 4772025"/>
              <a:gd name="connsiteY2" fmla="*/ 285750 h 1228725"/>
              <a:gd name="connsiteX3" fmla="*/ 1600200 w 4772025"/>
              <a:gd name="connsiteY3" fmla="*/ 0 h 1228725"/>
              <a:gd name="connsiteX4" fmla="*/ 1600200 w 4772025"/>
              <a:gd name="connsiteY4" fmla="*/ 0 h 1228725"/>
              <a:gd name="connsiteX5" fmla="*/ 1600200 w 4772025"/>
              <a:gd name="connsiteY5" fmla="*/ 0 h 1228725"/>
              <a:gd name="connsiteX0" fmla="*/ 0 w 4743450"/>
              <a:gd name="connsiteY0" fmla="*/ 762000 h 1228725"/>
              <a:gd name="connsiteX1" fmla="*/ 2781300 w 4743450"/>
              <a:gd name="connsiteY1" fmla="*/ 1228725 h 1228725"/>
              <a:gd name="connsiteX2" fmla="*/ 4743450 w 4743450"/>
              <a:gd name="connsiteY2" fmla="*/ 314325 h 1228725"/>
              <a:gd name="connsiteX3" fmla="*/ 1600200 w 4743450"/>
              <a:gd name="connsiteY3" fmla="*/ 0 h 1228725"/>
              <a:gd name="connsiteX4" fmla="*/ 1600200 w 4743450"/>
              <a:gd name="connsiteY4" fmla="*/ 0 h 1228725"/>
              <a:gd name="connsiteX5" fmla="*/ 1600200 w 4743450"/>
              <a:gd name="connsiteY5" fmla="*/ 0 h 122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3450" h="1228725">
                <a:moveTo>
                  <a:pt x="0" y="762000"/>
                </a:moveTo>
                <a:lnTo>
                  <a:pt x="2781300" y="1228725"/>
                </a:lnTo>
                <a:lnTo>
                  <a:pt x="4743450" y="314325"/>
                </a:lnTo>
                <a:lnTo>
                  <a:pt x="1600200" y="0"/>
                </a:lnTo>
                <a:lnTo>
                  <a:pt x="1600200" y="0"/>
                </a:lnTo>
                <a:lnTo>
                  <a:pt x="1600200" y="0"/>
                </a:lnTo>
              </a:path>
            </a:pathLst>
          </a:custGeom>
          <a:noFill/>
          <a:ln w="19050" cap="rnd">
            <a:solidFill>
              <a:srgbClr val="FEFF00"/>
            </a:solidFill>
            <a:prstDash val="dash"/>
          </a:ln>
          <a:effectLst>
            <a:glow rad="38100">
              <a:srgbClr val="01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Box 6"/>
          <p:cNvSpPr txBox="1">
            <a:spLocks noChangeArrowheads="1"/>
          </p:cNvSpPr>
          <p:nvPr/>
        </p:nvSpPr>
        <p:spPr bwMode="auto">
          <a:xfrm>
            <a:off x="6373785" y="4667310"/>
            <a:ext cx="2499916" cy="400110"/>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Hasmonean extension</a:t>
            </a:r>
          </a:p>
        </p:txBody>
      </p:sp>
      <p:cxnSp>
        <p:nvCxnSpPr>
          <p:cNvPr id="12" name="Straight Arrow Connector 11"/>
          <p:cNvCxnSpPr>
            <a:stCxn id="11" idx="1"/>
          </p:cNvCxnSpPr>
          <p:nvPr/>
        </p:nvCxnSpPr>
        <p:spPr>
          <a:xfrm flipH="1" flipV="1">
            <a:off x="5829301" y="4719639"/>
            <a:ext cx="544484" cy="147726"/>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effectLst>
        </p:spPr>
      </p:cxnSp>
      <p:sp>
        <p:nvSpPr>
          <p:cNvPr id="13" name="Text Box 6"/>
          <p:cNvSpPr txBox="1">
            <a:spLocks noChangeArrowheads="1"/>
          </p:cNvSpPr>
          <p:nvPr/>
        </p:nvSpPr>
        <p:spPr bwMode="auto">
          <a:xfrm>
            <a:off x="6046986" y="5257890"/>
            <a:ext cx="2215286" cy="400110"/>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Herodian extension</a:t>
            </a:r>
          </a:p>
        </p:txBody>
      </p:sp>
      <p:cxnSp>
        <p:nvCxnSpPr>
          <p:cNvPr id="14" name="Straight Arrow Connector 13"/>
          <p:cNvCxnSpPr/>
          <p:nvPr/>
        </p:nvCxnSpPr>
        <p:spPr>
          <a:xfrm flipH="1" flipV="1">
            <a:off x="5309395" y="5033170"/>
            <a:ext cx="737591" cy="440530"/>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effectLst>
        </p:spPr>
      </p:cxnSp>
      <p:sp>
        <p:nvSpPr>
          <p:cNvPr id="24" name="Text Box 6"/>
          <p:cNvSpPr txBox="1">
            <a:spLocks noChangeArrowheads="1"/>
          </p:cNvSpPr>
          <p:nvPr/>
        </p:nvSpPr>
        <p:spPr bwMode="auto">
          <a:xfrm>
            <a:off x="7154629" y="3936206"/>
            <a:ext cx="1894121" cy="707886"/>
          </a:xfrm>
          <a:prstGeom prst="rect">
            <a:avLst/>
          </a:prstGeom>
          <a:noFill/>
          <a:ln w="9525">
            <a:noFill/>
            <a:miter lim="800000"/>
            <a:headEnd/>
            <a:tailEnd/>
          </a:ln>
        </p:spPr>
        <p:txBody>
          <a:bodyPr wrap="square">
            <a:spAutoFit/>
          </a:bodyPr>
          <a:lstStyle/>
          <a:p>
            <a:pPr algn="ctr">
              <a:defRPr/>
            </a:pPr>
            <a:r>
              <a:rPr lang="en-US" sz="2000" dirty="0">
                <a:solidFill>
                  <a:prstClr val="white"/>
                </a:solidFill>
                <a:effectLst>
                  <a:glow rad="76200">
                    <a:prstClr val="black">
                      <a:alpha val="60000"/>
                    </a:prstClr>
                  </a:glow>
                </a:effectLst>
                <a:cs typeface="Calibri" pitchFamily="34" charset="0"/>
              </a:rPr>
              <a:t>Platform of the First Temple</a:t>
            </a:r>
          </a:p>
        </p:txBody>
      </p:sp>
      <p:cxnSp>
        <p:nvCxnSpPr>
          <p:cNvPr id="25" name="Straight Arrow Connector 24"/>
          <p:cNvCxnSpPr/>
          <p:nvPr/>
        </p:nvCxnSpPr>
        <p:spPr>
          <a:xfrm flipH="1" flipV="1">
            <a:off x="6894074" y="4139342"/>
            <a:ext cx="335402" cy="1"/>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effectLst>
        </p:spPr>
      </p:cxnSp>
      <p:sp>
        <p:nvSpPr>
          <p:cNvPr id="29" name="Text Box 6"/>
          <p:cNvSpPr txBox="1">
            <a:spLocks noChangeArrowheads="1"/>
          </p:cNvSpPr>
          <p:nvPr/>
        </p:nvSpPr>
        <p:spPr bwMode="auto">
          <a:xfrm>
            <a:off x="4850974" y="1619844"/>
            <a:ext cx="1608133" cy="707886"/>
          </a:xfrm>
          <a:prstGeom prst="rect">
            <a:avLst/>
          </a:prstGeom>
          <a:noFill/>
          <a:ln w="9525">
            <a:noFill/>
            <a:miter lim="800000"/>
            <a:headEnd/>
            <a:tailEnd/>
          </a:ln>
        </p:spPr>
        <p:txBody>
          <a:bodyPr wrap="square">
            <a:spAutoFit/>
          </a:bodyPr>
          <a:lstStyle/>
          <a:p>
            <a:pPr algn="ctr">
              <a:defRPr/>
            </a:pPr>
            <a:r>
              <a:rPr lang="en-US" sz="2000" dirty="0">
                <a:solidFill>
                  <a:prstClr val="white"/>
                </a:solidFill>
                <a:effectLst>
                  <a:glow rad="76200">
                    <a:prstClr val="black">
                      <a:alpha val="60000"/>
                    </a:prstClr>
                  </a:glow>
                </a:effectLst>
                <a:cs typeface="Calibri" pitchFamily="34" charset="0"/>
              </a:rPr>
              <a:t>Location of the Temple</a:t>
            </a:r>
          </a:p>
        </p:txBody>
      </p:sp>
      <p:cxnSp>
        <p:nvCxnSpPr>
          <p:cNvPr id="30" name="Straight Arrow Connector 29"/>
          <p:cNvCxnSpPr/>
          <p:nvPr/>
        </p:nvCxnSpPr>
        <p:spPr>
          <a:xfrm flipH="1">
            <a:off x="5030786" y="2327730"/>
            <a:ext cx="465139" cy="796470"/>
          </a:xfrm>
          <a:prstGeom prst="straightConnector1">
            <a:avLst/>
          </a:prstGeom>
          <a:noFill/>
          <a:ln w="22225" cap="flat" cmpd="sng" algn="ctr">
            <a:solidFill>
              <a:srgbClr val="FFFFFF"/>
            </a:solidFill>
            <a:prstDash val="solid"/>
            <a:round/>
            <a:headEnd type="none" w="med" len="med"/>
            <a:tailEnd type="arrow" w="med" len="med"/>
          </a:ln>
          <a:effectLst>
            <a:glow rad="50800">
              <a:srgbClr val="000000">
                <a:alpha val="60000"/>
              </a:srgbClr>
            </a:glow>
          </a:effectLst>
        </p:spPr>
      </p:cxnSp>
      <p:cxnSp>
        <p:nvCxnSpPr>
          <p:cNvPr id="41" name="Straight Connector 40"/>
          <p:cNvCxnSpPr/>
          <p:nvPr/>
        </p:nvCxnSpPr>
        <p:spPr>
          <a:xfrm>
            <a:off x="4998014" y="4882813"/>
            <a:ext cx="0" cy="317837"/>
          </a:xfrm>
          <a:prstGeom prst="line">
            <a:avLst/>
          </a:prstGeom>
          <a:noFill/>
          <a:ln w="22225" cap="rnd" cmpd="sng" algn="ctr">
            <a:solidFill>
              <a:srgbClr val="FFFFFF"/>
            </a:solidFill>
            <a:prstDash val="solid"/>
            <a:round/>
            <a:headEnd type="none" w="med" len="med"/>
            <a:tailEnd type="none" w="med" len="med"/>
          </a:ln>
          <a:effectLst>
            <a:glow rad="50800">
              <a:srgbClr val="000000">
                <a:alpha val="60000"/>
              </a:srgbClr>
            </a:glow>
          </a:effectLst>
        </p:spPr>
      </p:cxnSp>
      <p:cxnSp>
        <p:nvCxnSpPr>
          <p:cNvPr id="46" name="Straight Connector 45"/>
          <p:cNvCxnSpPr/>
          <p:nvPr/>
        </p:nvCxnSpPr>
        <p:spPr>
          <a:xfrm>
            <a:off x="5499100" y="4644092"/>
            <a:ext cx="0" cy="299383"/>
          </a:xfrm>
          <a:prstGeom prst="line">
            <a:avLst/>
          </a:prstGeom>
          <a:noFill/>
          <a:ln w="22225" cap="rnd" cmpd="sng" algn="ctr">
            <a:solidFill>
              <a:srgbClr val="FFFFFF"/>
            </a:solidFill>
            <a:prstDash val="solid"/>
            <a:round/>
            <a:headEnd type="none" w="med" len="med"/>
            <a:tailEnd type="none" w="med" len="med"/>
          </a:ln>
          <a:effectLst>
            <a:glow rad="50800">
              <a:srgbClr val="000000">
                <a:alpha val="60000"/>
              </a:srgbClr>
            </a:glow>
          </a:effectLst>
        </p:spPr>
      </p:cxnSp>
      <p:cxnSp>
        <p:nvCxnSpPr>
          <p:cNvPr id="48" name="Straight Arrow Connector 47"/>
          <p:cNvCxnSpPr/>
          <p:nvPr/>
        </p:nvCxnSpPr>
        <p:spPr>
          <a:xfrm flipV="1">
            <a:off x="5046663" y="4814888"/>
            <a:ext cx="409573" cy="204787"/>
          </a:xfrm>
          <a:prstGeom prst="straightConnector1">
            <a:avLst/>
          </a:prstGeom>
          <a:noFill/>
          <a:ln w="19050" cap="flat" cmpd="sng" algn="ctr">
            <a:solidFill>
              <a:srgbClr val="FFFFFF"/>
            </a:solidFill>
            <a:prstDash val="solid"/>
            <a:round/>
            <a:headEnd type="stealth" w="med" len="med"/>
            <a:tailEnd type="stealth" w="med" len="med"/>
          </a:ln>
          <a:effectLst>
            <a:glow rad="25400">
              <a:srgbClr val="000000">
                <a:alpha val="60000"/>
              </a:srgbClr>
            </a:glow>
          </a:effectLst>
        </p:spPr>
      </p:cxnSp>
      <p:cxnSp>
        <p:nvCxnSpPr>
          <p:cNvPr id="50" name="Straight Arrow Connector 49"/>
          <p:cNvCxnSpPr/>
          <p:nvPr/>
        </p:nvCxnSpPr>
        <p:spPr>
          <a:xfrm flipV="1">
            <a:off x="5539863" y="4521985"/>
            <a:ext cx="527562" cy="244213"/>
          </a:xfrm>
          <a:prstGeom prst="straightConnector1">
            <a:avLst/>
          </a:prstGeom>
          <a:noFill/>
          <a:ln w="19050" cap="flat" cmpd="sng" algn="ctr">
            <a:solidFill>
              <a:srgbClr val="FFFFFF"/>
            </a:solidFill>
            <a:prstDash val="solid"/>
            <a:round/>
            <a:headEnd type="stealth" w="med" len="med"/>
            <a:tailEnd type="stealth" w="med" len="med"/>
          </a:ln>
          <a:effectLst>
            <a:glow rad="25400">
              <a:srgbClr val="000000">
                <a:alpha val="60000"/>
              </a:srgbClr>
            </a:glow>
          </a:effectLst>
        </p:spPr>
      </p:cxnSp>
    </p:spTree>
    <p:extLst>
      <p:ext uri="{BB962C8B-B14F-4D97-AF65-F5344CB8AC3E}">
        <p14:creationId xmlns:p14="http://schemas.microsoft.com/office/powerpoint/2010/main" val="223591964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ll Tayinat Iron Age Temple, Tayinat Archaeological Project - credit Stephen Batiu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96722"/>
            <a:ext cx="6019800" cy="6761278"/>
          </a:xfrm>
          <a:prstGeom prst="rect">
            <a:avLst/>
          </a:prstGeom>
        </p:spPr>
      </p:pic>
      <p:sp>
        <p:nvSpPr>
          <p:cNvPr id="2" name="Text Placeholder 1"/>
          <p:cNvSpPr>
            <a:spLocks noGrp="1"/>
          </p:cNvSpPr>
          <p:nvPr>
            <p:ph type="body" sz="quarter" idx="10"/>
          </p:nvPr>
        </p:nvSpPr>
        <p:spPr/>
        <p:txBody>
          <a:bodyPr/>
          <a:lstStyle/>
          <a:p>
            <a:r>
              <a:rPr lang="en-US" dirty="0"/>
              <a:t>Tripartite temple at Tell Tayinat, 9th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10956560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ll Tayinat Iron Age Temple, Tayinat Archaeological Project - credit Stephen Batiuk.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6400" y="96722"/>
            <a:ext cx="6019800" cy="6761278"/>
          </a:xfrm>
          <a:prstGeom prst="rect">
            <a:avLst/>
          </a:prstGeom>
        </p:spPr>
      </p:pic>
      <p:sp>
        <p:nvSpPr>
          <p:cNvPr id="2" name="Text Placeholder 1"/>
          <p:cNvSpPr>
            <a:spLocks noGrp="1"/>
          </p:cNvSpPr>
          <p:nvPr>
            <p:ph type="body" sz="quarter" idx="10"/>
          </p:nvPr>
        </p:nvSpPr>
        <p:spPr/>
        <p:txBody>
          <a:bodyPr/>
          <a:lstStyle/>
          <a:p>
            <a:r>
              <a:rPr lang="en-US" dirty="0"/>
              <a:t>Tripartite temple at Tell Tayinat, 9th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
        <p:nvSpPr>
          <p:cNvPr id="9" name="Text Box 6"/>
          <p:cNvSpPr txBox="1">
            <a:spLocks noChangeArrowheads="1"/>
          </p:cNvSpPr>
          <p:nvPr/>
        </p:nvSpPr>
        <p:spPr bwMode="auto">
          <a:xfrm>
            <a:off x="4114800" y="4019490"/>
            <a:ext cx="785041" cy="400110"/>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Porch</a:t>
            </a:r>
          </a:p>
        </p:txBody>
      </p:sp>
      <p:sp>
        <p:nvSpPr>
          <p:cNvPr id="23" name="Text Box 6"/>
          <p:cNvSpPr txBox="1">
            <a:spLocks noChangeArrowheads="1"/>
          </p:cNvSpPr>
          <p:nvPr/>
        </p:nvSpPr>
        <p:spPr bwMode="auto">
          <a:xfrm>
            <a:off x="3875854" y="2514600"/>
            <a:ext cx="1262936" cy="400110"/>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Holy Place</a:t>
            </a:r>
          </a:p>
        </p:txBody>
      </p:sp>
      <p:sp>
        <p:nvSpPr>
          <p:cNvPr id="24" name="Text Box 6"/>
          <p:cNvSpPr txBox="1">
            <a:spLocks noChangeArrowheads="1"/>
          </p:cNvSpPr>
          <p:nvPr/>
        </p:nvSpPr>
        <p:spPr bwMode="auto">
          <a:xfrm>
            <a:off x="3935517" y="990600"/>
            <a:ext cx="941283" cy="707886"/>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Holy of </a:t>
            </a:r>
          </a:p>
          <a:p>
            <a:pPr algn="ctr">
              <a:defRPr/>
            </a:pPr>
            <a:r>
              <a:rPr lang="en-US" sz="2000" dirty="0">
                <a:solidFill>
                  <a:prstClr val="white"/>
                </a:solidFill>
                <a:effectLst>
                  <a:glow rad="76200">
                    <a:prstClr val="black">
                      <a:alpha val="60000"/>
                    </a:prstClr>
                  </a:glow>
                </a:effectLst>
                <a:cs typeface="Calibri" pitchFamily="34" charset="0"/>
              </a:rPr>
              <a:t>Holies</a:t>
            </a:r>
          </a:p>
        </p:txBody>
      </p:sp>
      <p:sp>
        <p:nvSpPr>
          <p:cNvPr id="25" name="Text Box 6"/>
          <p:cNvSpPr txBox="1">
            <a:spLocks noChangeArrowheads="1"/>
          </p:cNvSpPr>
          <p:nvPr/>
        </p:nvSpPr>
        <p:spPr bwMode="auto">
          <a:xfrm>
            <a:off x="4191000" y="5867400"/>
            <a:ext cx="759868" cy="400110"/>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Stairs</a:t>
            </a:r>
          </a:p>
        </p:txBody>
      </p:sp>
      <p:sp>
        <p:nvSpPr>
          <p:cNvPr id="26" name="Text Box 6"/>
          <p:cNvSpPr txBox="1">
            <a:spLocks noChangeArrowheads="1"/>
          </p:cNvSpPr>
          <p:nvPr/>
        </p:nvSpPr>
        <p:spPr bwMode="auto">
          <a:xfrm>
            <a:off x="4977710" y="4953000"/>
            <a:ext cx="710451" cy="400110"/>
          </a:xfrm>
          <a:prstGeom prst="rect">
            <a:avLst/>
          </a:prstGeom>
          <a:noFill/>
          <a:ln w="9525">
            <a:noFill/>
            <a:miter lim="800000"/>
            <a:headEnd/>
            <a:tailEnd/>
          </a:ln>
        </p:spPr>
        <p:txBody>
          <a:bodyPr wrap="none">
            <a:spAutoFit/>
          </a:bodyPr>
          <a:lstStyle/>
          <a:p>
            <a:pPr algn="ctr">
              <a:defRPr/>
            </a:pPr>
            <a:r>
              <a:rPr lang="en-US" sz="2000" dirty="0">
                <a:solidFill>
                  <a:prstClr val="white"/>
                </a:solidFill>
                <a:effectLst>
                  <a:glow rad="76200">
                    <a:prstClr val="black">
                      <a:alpha val="60000"/>
                    </a:prstClr>
                  </a:glow>
                </a:effectLst>
                <a:cs typeface="Calibri" pitchFamily="34" charset="0"/>
              </a:rPr>
              <a:t>Pillar</a:t>
            </a:r>
          </a:p>
        </p:txBody>
      </p:sp>
    </p:spTree>
    <p:extLst>
      <p:ext uri="{BB962C8B-B14F-4D97-AF65-F5344CB8AC3E}">
        <p14:creationId xmlns:p14="http://schemas.microsoft.com/office/powerpoint/2010/main" val="72642464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A0824A-B117-4397-99A6-69665DEC2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Temple of Ain Dara (from the southeast)</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2536222031"/>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p:cNvGrpSpPr/>
          <p:nvPr/>
        </p:nvGrpSpPr>
        <p:grpSpPr>
          <a:xfrm>
            <a:off x="0" y="0"/>
            <a:ext cx="9144000" cy="6858000"/>
            <a:chOff x="0" y="0"/>
            <a:chExt cx="9144000" cy="6858000"/>
          </a:xfrm>
        </p:grpSpPr>
        <p:sp>
          <p:nvSpPr>
            <p:cNvPr id="39" name="Rectangle 38"/>
            <p:cNvSpPr/>
            <p:nvPr/>
          </p:nvSpPr>
          <p:spPr>
            <a:xfrm>
              <a:off x="0" y="0"/>
              <a:ext cx="9144000" cy="6858000"/>
            </a:xfrm>
            <a:prstGeom prst="rect">
              <a:avLst/>
            </a:prstGeom>
            <a:solidFill>
              <a:srgbClr val="EEECE1">
                <a:lumMod val="75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43" name="Group 42"/>
            <p:cNvGrpSpPr/>
            <p:nvPr/>
          </p:nvGrpSpPr>
          <p:grpSpPr>
            <a:xfrm>
              <a:off x="383540" y="759619"/>
              <a:ext cx="3111501" cy="5427821"/>
              <a:chOff x="2679700" y="698659"/>
              <a:chExt cx="3111501" cy="5427821"/>
            </a:xfrm>
          </p:grpSpPr>
          <p:cxnSp>
            <p:nvCxnSpPr>
              <p:cNvPr id="7" name="Straight Connector 6"/>
              <p:cNvCxnSpPr/>
              <p:nvPr/>
            </p:nvCxnSpPr>
            <p:spPr>
              <a:xfrm>
                <a:off x="2955925" y="2087880"/>
                <a:ext cx="248602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2679701" y="1097280"/>
                <a:ext cx="3111500" cy="4711700"/>
              </a:xfrm>
              <a:custGeom>
                <a:avLst/>
                <a:gdLst>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39900 w 3060700"/>
                  <a:gd name="connsiteY5" fmla="*/ 4216400 h 4711700"/>
                  <a:gd name="connsiteX6" fmla="*/ 1752600 w 3060700"/>
                  <a:gd name="connsiteY6" fmla="*/ 3898900 h 4711700"/>
                  <a:gd name="connsiteX7" fmla="*/ 2717800 w 3060700"/>
                  <a:gd name="connsiteY7" fmla="*/ 38735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93800 w 3060700"/>
                  <a:gd name="connsiteY19" fmla="*/ 3911600 h 4711700"/>
                  <a:gd name="connsiteX20" fmla="*/ 1181100 w 3060700"/>
                  <a:gd name="connsiteY20" fmla="*/ 4229100 h 4711700"/>
                  <a:gd name="connsiteX21" fmla="*/ 711200 w 3060700"/>
                  <a:gd name="connsiteY21" fmla="*/ 4241800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39900 w 3060700"/>
                  <a:gd name="connsiteY5" fmla="*/ 4216400 h 4711700"/>
                  <a:gd name="connsiteX6" fmla="*/ 1752600 w 3060700"/>
                  <a:gd name="connsiteY6" fmla="*/ 3898900 h 4711700"/>
                  <a:gd name="connsiteX7" fmla="*/ 2717800 w 3060700"/>
                  <a:gd name="connsiteY7" fmla="*/ 38735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71575 w 3060700"/>
                  <a:gd name="connsiteY19" fmla="*/ 3889375 h 4711700"/>
                  <a:gd name="connsiteX20" fmla="*/ 1181100 w 3060700"/>
                  <a:gd name="connsiteY20" fmla="*/ 4229100 h 4711700"/>
                  <a:gd name="connsiteX21" fmla="*/ 711200 w 3060700"/>
                  <a:gd name="connsiteY21" fmla="*/ 4241800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58950 w 3060700"/>
                  <a:gd name="connsiteY5" fmla="*/ 4216400 h 4711700"/>
                  <a:gd name="connsiteX6" fmla="*/ 1752600 w 3060700"/>
                  <a:gd name="connsiteY6" fmla="*/ 3898900 h 4711700"/>
                  <a:gd name="connsiteX7" fmla="*/ 2717800 w 3060700"/>
                  <a:gd name="connsiteY7" fmla="*/ 38735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71575 w 3060700"/>
                  <a:gd name="connsiteY19" fmla="*/ 3889375 h 4711700"/>
                  <a:gd name="connsiteX20" fmla="*/ 1181100 w 3060700"/>
                  <a:gd name="connsiteY20" fmla="*/ 4229100 h 4711700"/>
                  <a:gd name="connsiteX21" fmla="*/ 711200 w 3060700"/>
                  <a:gd name="connsiteY21" fmla="*/ 4241800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58950 w 3060700"/>
                  <a:gd name="connsiteY5" fmla="*/ 4216400 h 4711700"/>
                  <a:gd name="connsiteX6" fmla="*/ 1752600 w 3060700"/>
                  <a:gd name="connsiteY6" fmla="*/ 3898900 h 4711700"/>
                  <a:gd name="connsiteX7" fmla="*/ 2717800 w 3060700"/>
                  <a:gd name="connsiteY7" fmla="*/ 38989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71575 w 3060700"/>
                  <a:gd name="connsiteY19" fmla="*/ 3889375 h 4711700"/>
                  <a:gd name="connsiteX20" fmla="*/ 1181100 w 3060700"/>
                  <a:gd name="connsiteY20" fmla="*/ 4229100 h 4711700"/>
                  <a:gd name="connsiteX21" fmla="*/ 711200 w 3060700"/>
                  <a:gd name="connsiteY21" fmla="*/ 4241800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58950 w 3060700"/>
                  <a:gd name="connsiteY5" fmla="*/ 4216400 h 4711700"/>
                  <a:gd name="connsiteX6" fmla="*/ 1752600 w 3060700"/>
                  <a:gd name="connsiteY6" fmla="*/ 3898900 h 4711700"/>
                  <a:gd name="connsiteX7" fmla="*/ 2717800 w 3060700"/>
                  <a:gd name="connsiteY7" fmla="*/ 38989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71575 w 3060700"/>
                  <a:gd name="connsiteY19" fmla="*/ 3889375 h 4711700"/>
                  <a:gd name="connsiteX20" fmla="*/ 1181100 w 3060700"/>
                  <a:gd name="connsiteY20" fmla="*/ 4229100 h 4711700"/>
                  <a:gd name="connsiteX21" fmla="*/ 723900 w 3060700"/>
                  <a:gd name="connsiteY21" fmla="*/ 4232275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58950 w 3060700"/>
                  <a:gd name="connsiteY5" fmla="*/ 4216400 h 4711700"/>
                  <a:gd name="connsiteX6" fmla="*/ 1752600 w 3060700"/>
                  <a:gd name="connsiteY6" fmla="*/ 3898900 h 4711700"/>
                  <a:gd name="connsiteX7" fmla="*/ 2717800 w 3060700"/>
                  <a:gd name="connsiteY7" fmla="*/ 38989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71575 w 3060700"/>
                  <a:gd name="connsiteY19" fmla="*/ 3889375 h 4711700"/>
                  <a:gd name="connsiteX20" fmla="*/ 1177925 w 3060700"/>
                  <a:gd name="connsiteY20" fmla="*/ 4213225 h 4711700"/>
                  <a:gd name="connsiteX21" fmla="*/ 723900 w 3060700"/>
                  <a:gd name="connsiteY21" fmla="*/ 4232275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58950 w 3060700"/>
                  <a:gd name="connsiteY5" fmla="*/ 4216400 h 4711700"/>
                  <a:gd name="connsiteX6" fmla="*/ 1752600 w 3060700"/>
                  <a:gd name="connsiteY6" fmla="*/ 3898900 h 4711700"/>
                  <a:gd name="connsiteX7" fmla="*/ 2717800 w 3060700"/>
                  <a:gd name="connsiteY7" fmla="*/ 38989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66700 w 3060700"/>
                  <a:gd name="connsiteY18" fmla="*/ 3898900 h 4711700"/>
                  <a:gd name="connsiteX19" fmla="*/ 1171575 w 3060700"/>
                  <a:gd name="connsiteY19" fmla="*/ 3889375 h 4711700"/>
                  <a:gd name="connsiteX20" fmla="*/ 1177925 w 3060700"/>
                  <a:gd name="connsiteY20" fmla="*/ 4213225 h 4711700"/>
                  <a:gd name="connsiteX21" fmla="*/ 720725 w 3060700"/>
                  <a:gd name="connsiteY21" fmla="*/ 4222750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060700"/>
                  <a:gd name="connsiteY0" fmla="*/ 0 h 4711700"/>
                  <a:gd name="connsiteX1" fmla="*/ 3060700 w 3060700"/>
                  <a:gd name="connsiteY1" fmla="*/ 12700 h 4711700"/>
                  <a:gd name="connsiteX2" fmla="*/ 2984500 w 3060700"/>
                  <a:gd name="connsiteY2" fmla="*/ 4711700 h 4711700"/>
                  <a:gd name="connsiteX3" fmla="*/ 2273300 w 3060700"/>
                  <a:gd name="connsiteY3" fmla="*/ 4711700 h 4711700"/>
                  <a:gd name="connsiteX4" fmla="*/ 2273300 w 3060700"/>
                  <a:gd name="connsiteY4" fmla="*/ 4229100 h 4711700"/>
                  <a:gd name="connsiteX5" fmla="*/ 1758950 w 3060700"/>
                  <a:gd name="connsiteY5" fmla="*/ 4216400 h 4711700"/>
                  <a:gd name="connsiteX6" fmla="*/ 1752600 w 3060700"/>
                  <a:gd name="connsiteY6" fmla="*/ 3898900 h 4711700"/>
                  <a:gd name="connsiteX7" fmla="*/ 2717800 w 3060700"/>
                  <a:gd name="connsiteY7" fmla="*/ 3898900 h 4711700"/>
                  <a:gd name="connsiteX8" fmla="*/ 2717800 w 3060700"/>
                  <a:gd name="connsiteY8" fmla="*/ 2959100 h 4711700"/>
                  <a:gd name="connsiteX9" fmla="*/ 1739900 w 3060700"/>
                  <a:gd name="connsiteY9" fmla="*/ 2946400 h 4711700"/>
                  <a:gd name="connsiteX10" fmla="*/ 1752600 w 3060700"/>
                  <a:gd name="connsiteY10" fmla="*/ 2565400 h 4711700"/>
                  <a:gd name="connsiteX11" fmla="*/ 2730500 w 3060700"/>
                  <a:gd name="connsiteY11" fmla="*/ 2552700 h 4711700"/>
                  <a:gd name="connsiteX12" fmla="*/ 2768600 w 3060700"/>
                  <a:gd name="connsiteY12" fmla="*/ 279400 h 4711700"/>
                  <a:gd name="connsiteX13" fmla="*/ 279400 w 3060700"/>
                  <a:gd name="connsiteY13" fmla="*/ 304800 h 4711700"/>
                  <a:gd name="connsiteX14" fmla="*/ 279400 w 3060700"/>
                  <a:gd name="connsiteY14" fmla="*/ 2552700 h 4711700"/>
                  <a:gd name="connsiteX15" fmla="*/ 1231900 w 3060700"/>
                  <a:gd name="connsiteY15" fmla="*/ 2565400 h 4711700"/>
                  <a:gd name="connsiteX16" fmla="*/ 1219200 w 3060700"/>
                  <a:gd name="connsiteY16" fmla="*/ 2946400 h 4711700"/>
                  <a:gd name="connsiteX17" fmla="*/ 279400 w 3060700"/>
                  <a:gd name="connsiteY17" fmla="*/ 2959100 h 4711700"/>
                  <a:gd name="connsiteX18" fmla="*/ 282575 w 3060700"/>
                  <a:gd name="connsiteY18" fmla="*/ 3898900 h 4711700"/>
                  <a:gd name="connsiteX19" fmla="*/ 1171575 w 3060700"/>
                  <a:gd name="connsiteY19" fmla="*/ 3889375 h 4711700"/>
                  <a:gd name="connsiteX20" fmla="*/ 1177925 w 3060700"/>
                  <a:gd name="connsiteY20" fmla="*/ 4213225 h 4711700"/>
                  <a:gd name="connsiteX21" fmla="*/ 720725 w 3060700"/>
                  <a:gd name="connsiteY21" fmla="*/ 4222750 h 4711700"/>
                  <a:gd name="connsiteX22" fmla="*/ 723900 w 3060700"/>
                  <a:gd name="connsiteY22" fmla="*/ 4699000 h 4711700"/>
                  <a:gd name="connsiteX23" fmla="*/ 12700 w 3060700"/>
                  <a:gd name="connsiteY23" fmla="*/ 4699000 h 4711700"/>
                  <a:gd name="connsiteX24" fmla="*/ 0 w 3060700"/>
                  <a:gd name="connsiteY24" fmla="*/ 0 h 4711700"/>
                  <a:gd name="connsiteX0" fmla="*/ 0 w 3111500"/>
                  <a:gd name="connsiteY0" fmla="*/ 0 h 4711700"/>
                  <a:gd name="connsiteX1" fmla="*/ 3060700 w 3111500"/>
                  <a:gd name="connsiteY1" fmla="*/ 12700 h 4711700"/>
                  <a:gd name="connsiteX2" fmla="*/ 3111500 w 3111500"/>
                  <a:gd name="connsiteY2" fmla="*/ 4705350 h 4711700"/>
                  <a:gd name="connsiteX3" fmla="*/ 2273300 w 3111500"/>
                  <a:gd name="connsiteY3" fmla="*/ 4711700 h 4711700"/>
                  <a:gd name="connsiteX4" fmla="*/ 2273300 w 3111500"/>
                  <a:gd name="connsiteY4" fmla="*/ 4229100 h 4711700"/>
                  <a:gd name="connsiteX5" fmla="*/ 1758950 w 3111500"/>
                  <a:gd name="connsiteY5" fmla="*/ 4216400 h 4711700"/>
                  <a:gd name="connsiteX6" fmla="*/ 1752600 w 3111500"/>
                  <a:gd name="connsiteY6" fmla="*/ 3898900 h 4711700"/>
                  <a:gd name="connsiteX7" fmla="*/ 2717800 w 3111500"/>
                  <a:gd name="connsiteY7" fmla="*/ 3898900 h 4711700"/>
                  <a:gd name="connsiteX8" fmla="*/ 2717800 w 3111500"/>
                  <a:gd name="connsiteY8" fmla="*/ 2959100 h 4711700"/>
                  <a:gd name="connsiteX9" fmla="*/ 1739900 w 3111500"/>
                  <a:gd name="connsiteY9" fmla="*/ 2946400 h 4711700"/>
                  <a:gd name="connsiteX10" fmla="*/ 1752600 w 3111500"/>
                  <a:gd name="connsiteY10" fmla="*/ 2565400 h 4711700"/>
                  <a:gd name="connsiteX11" fmla="*/ 2730500 w 3111500"/>
                  <a:gd name="connsiteY11" fmla="*/ 2552700 h 4711700"/>
                  <a:gd name="connsiteX12" fmla="*/ 2768600 w 3111500"/>
                  <a:gd name="connsiteY12" fmla="*/ 279400 h 4711700"/>
                  <a:gd name="connsiteX13" fmla="*/ 279400 w 3111500"/>
                  <a:gd name="connsiteY13" fmla="*/ 304800 h 4711700"/>
                  <a:gd name="connsiteX14" fmla="*/ 279400 w 3111500"/>
                  <a:gd name="connsiteY14" fmla="*/ 2552700 h 4711700"/>
                  <a:gd name="connsiteX15" fmla="*/ 1231900 w 3111500"/>
                  <a:gd name="connsiteY15" fmla="*/ 2565400 h 4711700"/>
                  <a:gd name="connsiteX16" fmla="*/ 1219200 w 3111500"/>
                  <a:gd name="connsiteY16" fmla="*/ 2946400 h 4711700"/>
                  <a:gd name="connsiteX17" fmla="*/ 279400 w 3111500"/>
                  <a:gd name="connsiteY17" fmla="*/ 2959100 h 4711700"/>
                  <a:gd name="connsiteX18" fmla="*/ 282575 w 3111500"/>
                  <a:gd name="connsiteY18" fmla="*/ 3898900 h 4711700"/>
                  <a:gd name="connsiteX19" fmla="*/ 1171575 w 3111500"/>
                  <a:gd name="connsiteY19" fmla="*/ 3889375 h 4711700"/>
                  <a:gd name="connsiteX20" fmla="*/ 1177925 w 3111500"/>
                  <a:gd name="connsiteY20" fmla="*/ 4213225 h 4711700"/>
                  <a:gd name="connsiteX21" fmla="*/ 720725 w 3111500"/>
                  <a:gd name="connsiteY21" fmla="*/ 4222750 h 4711700"/>
                  <a:gd name="connsiteX22" fmla="*/ 723900 w 3111500"/>
                  <a:gd name="connsiteY22" fmla="*/ 4699000 h 4711700"/>
                  <a:gd name="connsiteX23" fmla="*/ 12700 w 3111500"/>
                  <a:gd name="connsiteY23" fmla="*/ 4699000 h 4711700"/>
                  <a:gd name="connsiteX24" fmla="*/ 0 w 3111500"/>
                  <a:gd name="connsiteY24" fmla="*/ 0 h 4711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1500" h="4711700">
                    <a:moveTo>
                      <a:pt x="0" y="0"/>
                    </a:moveTo>
                    <a:lnTo>
                      <a:pt x="3060700" y="12700"/>
                    </a:lnTo>
                    <a:lnTo>
                      <a:pt x="3111500" y="4705350"/>
                    </a:lnTo>
                    <a:lnTo>
                      <a:pt x="2273300" y="4711700"/>
                    </a:lnTo>
                    <a:lnTo>
                      <a:pt x="2273300" y="4229100"/>
                    </a:lnTo>
                    <a:lnTo>
                      <a:pt x="1758950" y="4216400"/>
                    </a:lnTo>
                    <a:lnTo>
                      <a:pt x="1752600" y="3898900"/>
                    </a:lnTo>
                    <a:lnTo>
                      <a:pt x="2717800" y="3898900"/>
                    </a:lnTo>
                    <a:lnTo>
                      <a:pt x="2717800" y="2959100"/>
                    </a:lnTo>
                    <a:lnTo>
                      <a:pt x="1739900" y="2946400"/>
                    </a:lnTo>
                    <a:lnTo>
                      <a:pt x="1752600" y="2565400"/>
                    </a:lnTo>
                    <a:lnTo>
                      <a:pt x="2730500" y="2552700"/>
                    </a:lnTo>
                    <a:lnTo>
                      <a:pt x="2768600" y="279400"/>
                    </a:lnTo>
                    <a:lnTo>
                      <a:pt x="279400" y="304800"/>
                    </a:lnTo>
                    <a:lnTo>
                      <a:pt x="279400" y="2552700"/>
                    </a:lnTo>
                    <a:lnTo>
                      <a:pt x="1231900" y="2565400"/>
                    </a:lnTo>
                    <a:lnTo>
                      <a:pt x="1219200" y="2946400"/>
                    </a:lnTo>
                    <a:lnTo>
                      <a:pt x="279400" y="2959100"/>
                    </a:lnTo>
                    <a:cubicBezTo>
                      <a:pt x="280458" y="3272367"/>
                      <a:pt x="281517" y="3585633"/>
                      <a:pt x="282575" y="3898900"/>
                    </a:cubicBezTo>
                    <a:lnTo>
                      <a:pt x="1171575" y="3889375"/>
                    </a:lnTo>
                    <a:lnTo>
                      <a:pt x="1177925" y="4213225"/>
                    </a:lnTo>
                    <a:lnTo>
                      <a:pt x="720725" y="4222750"/>
                    </a:lnTo>
                    <a:cubicBezTo>
                      <a:pt x="721783" y="4381500"/>
                      <a:pt x="722842" y="4540250"/>
                      <a:pt x="723900" y="4699000"/>
                    </a:cubicBezTo>
                    <a:lnTo>
                      <a:pt x="12700" y="4699000"/>
                    </a:lnTo>
                    <a:cubicBezTo>
                      <a:pt x="8467" y="3132667"/>
                      <a:pt x="4233" y="1566333"/>
                      <a:pt x="0" y="0"/>
                    </a:cubicBezTo>
                    <a:close/>
                  </a:path>
                </a:pathLst>
              </a:cu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43326" y="5570855"/>
                <a:ext cx="228600" cy="228600"/>
              </a:xfrm>
              <a:prstGeom prst="ellipse">
                <a:avLst/>
              </a:pr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368801" y="5567680"/>
                <a:ext cx="228600" cy="228600"/>
              </a:xfrm>
              <a:prstGeom prst="ellipse">
                <a:avLst/>
              </a:pr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850482" y="1689259"/>
                <a:ext cx="638175" cy="246221"/>
              </a:xfrm>
              <a:prstGeom prst="rect">
                <a:avLst/>
              </a:prstGeom>
            </p:spPr>
            <p:txBody>
              <a:bodyPr wrap="square" lIns="0" tIns="0" rIns="0" bIns="0">
                <a:spAutoFit/>
              </a:bodyPr>
              <a:lstStyle/>
              <a:p>
                <a:pPr algn="ctr"/>
                <a:r>
                  <a:rPr lang="en-US" sz="1600" b="1" dirty="0">
                    <a:solidFill>
                      <a:schemeClr val="tx2">
                        <a:lumMod val="25000"/>
                      </a:schemeClr>
                    </a:solidFill>
                  </a:rPr>
                  <a:t>shrine</a:t>
                </a:r>
              </a:p>
            </p:txBody>
          </p:sp>
          <p:sp>
            <p:nvSpPr>
              <p:cNvPr id="12" name="Rectangle 11"/>
              <p:cNvSpPr/>
              <p:nvPr/>
            </p:nvSpPr>
            <p:spPr>
              <a:xfrm>
                <a:off x="3561103" y="2621280"/>
                <a:ext cx="1216933" cy="246221"/>
              </a:xfrm>
              <a:prstGeom prst="rect">
                <a:avLst/>
              </a:prstGeom>
            </p:spPr>
            <p:txBody>
              <a:bodyPr wrap="square" lIns="0" tIns="0" rIns="0" bIns="0">
                <a:spAutoFit/>
              </a:bodyPr>
              <a:lstStyle/>
              <a:p>
                <a:pPr algn="ctr"/>
                <a:r>
                  <a:rPr lang="en-US" sz="1600" b="1" dirty="0">
                    <a:solidFill>
                      <a:schemeClr val="tx2">
                        <a:lumMod val="25000"/>
                      </a:schemeClr>
                    </a:solidFill>
                  </a:rPr>
                  <a:t>main hall</a:t>
                </a:r>
              </a:p>
            </p:txBody>
          </p:sp>
          <p:sp>
            <p:nvSpPr>
              <p:cNvPr id="13" name="Rectangle 12"/>
              <p:cNvSpPr/>
              <p:nvPr/>
            </p:nvSpPr>
            <p:spPr>
              <a:xfrm>
                <a:off x="3424238" y="4297680"/>
                <a:ext cx="1490663" cy="246221"/>
              </a:xfrm>
              <a:prstGeom prst="rect">
                <a:avLst/>
              </a:prstGeom>
            </p:spPr>
            <p:txBody>
              <a:bodyPr wrap="square" lIns="0" tIns="0" rIns="0" bIns="0">
                <a:spAutoFit/>
              </a:bodyPr>
              <a:lstStyle/>
              <a:p>
                <a:pPr algn="ctr"/>
                <a:r>
                  <a:rPr lang="en-US" sz="1600" b="1" dirty="0">
                    <a:solidFill>
                      <a:schemeClr val="tx2">
                        <a:lumMod val="25000"/>
                      </a:schemeClr>
                    </a:solidFill>
                  </a:rPr>
                  <a:t>antechamber</a:t>
                </a:r>
              </a:p>
            </p:txBody>
          </p:sp>
          <p:sp>
            <p:nvSpPr>
              <p:cNvPr id="14" name="Rectangle 13"/>
              <p:cNvSpPr/>
              <p:nvPr/>
            </p:nvSpPr>
            <p:spPr>
              <a:xfrm>
                <a:off x="3754438" y="5281316"/>
                <a:ext cx="830263" cy="246221"/>
              </a:xfrm>
              <a:prstGeom prst="rect">
                <a:avLst/>
              </a:prstGeom>
            </p:spPr>
            <p:txBody>
              <a:bodyPr wrap="square" lIns="0" tIns="0" rIns="0" bIns="0">
                <a:spAutoFit/>
              </a:bodyPr>
              <a:lstStyle/>
              <a:p>
                <a:pPr algn="ctr"/>
                <a:r>
                  <a:rPr lang="en-US" sz="1600" b="1" dirty="0">
                    <a:solidFill>
                      <a:schemeClr val="tx2">
                        <a:lumMod val="25000"/>
                      </a:schemeClr>
                    </a:solidFill>
                  </a:rPr>
                  <a:t>portico</a:t>
                </a:r>
              </a:p>
            </p:txBody>
          </p:sp>
          <p:sp>
            <p:nvSpPr>
              <p:cNvPr id="15" name="Rectangle 14"/>
              <p:cNvSpPr/>
              <p:nvPr/>
            </p:nvSpPr>
            <p:spPr>
              <a:xfrm>
                <a:off x="3733801" y="5880259"/>
                <a:ext cx="871537" cy="246221"/>
              </a:xfrm>
              <a:prstGeom prst="rect">
                <a:avLst/>
              </a:prstGeom>
            </p:spPr>
            <p:txBody>
              <a:bodyPr wrap="square" lIns="0" tIns="0" rIns="0" bIns="0">
                <a:spAutoFit/>
              </a:bodyPr>
              <a:lstStyle/>
              <a:p>
                <a:pPr algn="ctr"/>
                <a:r>
                  <a:rPr lang="en-US" sz="1600" b="1" dirty="0">
                    <a:solidFill>
                      <a:schemeClr val="tx2">
                        <a:lumMod val="25000"/>
                      </a:schemeClr>
                    </a:solidFill>
                  </a:rPr>
                  <a:t>columns</a:t>
                </a:r>
              </a:p>
            </p:txBody>
          </p:sp>
          <p:sp>
            <p:nvSpPr>
              <p:cNvPr id="16" name="Rectangle 15"/>
              <p:cNvSpPr/>
              <p:nvPr/>
            </p:nvSpPr>
            <p:spPr>
              <a:xfrm>
                <a:off x="2679700" y="698659"/>
                <a:ext cx="3064509" cy="246221"/>
              </a:xfrm>
              <a:prstGeom prst="rect">
                <a:avLst/>
              </a:prstGeom>
            </p:spPr>
            <p:txBody>
              <a:bodyPr wrap="square" lIns="0" tIns="0" rIns="0" bIns="0">
                <a:spAutoFit/>
              </a:bodyPr>
              <a:lstStyle/>
              <a:p>
                <a:pPr algn="ctr"/>
                <a:r>
                  <a:rPr lang="en-US" sz="1600" b="1" dirty="0">
                    <a:solidFill>
                      <a:schemeClr val="tx2">
                        <a:lumMod val="10000"/>
                      </a:schemeClr>
                    </a:solidFill>
                  </a:rPr>
                  <a:t>Ain Dara Temple</a:t>
                </a:r>
              </a:p>
            </p:txBody>
          </p:sp>
        </p:grpSp>
        <p:grpSp>
          <p:nvGrpSpPr>
            <p:cNvPr id="40" name="Group 39"/>
            <p:cNvGrpSpPr/>
            <p:nvPr/>
          </p:nvGrpSpPr>
          <p:grpSpPr>
            <a:xfrm>
              <a:off x="4066065" y="698659"/>
              <a:ext cx="1752600" cy="5380649"/>
              <a:chOff x="419101" y="698659"/>
              <a:chExt cx="1752600" cy="5380649"/>
            </a:xfrm>
          </p:grpSpPr>
          <p:sp>
            <p:nvSpPr>
              <p:cNvPr id="17" name="Rectangle 16"/>
              <p:cNvSpPr/>
              <p:nvPr/>
            </p:nvSpPr>
            <p:spPr>
              <a:xfrm>
                <a:off x="1431527" y="5556565"/>
                <a:ext cx="228600" cy="228600"/>
              </a:xfrm>
              <a:prstGeom prst="rect">
                <a:avLst/>
              </a:prstGeom>
              <a:solidFill>
                <a:schemeClr val="tx1">
                  <a:alpha val="3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5000"/>
                    </a:schemeClr>
                  </a:solidFill>
                </a:endParaRPr>
              </a:p>
            </p:txBody>
          </p:sp>
          <p:sp>
            <p:nvSpPr>
              <p:cNvPr id="18" name="Freeform 17"/>
              <p:cNvSpPr/>
              <p:nvPr/>
            </p:nvSpPr>
            <p:spPr>
              <a:xfrm>
                <a:off x="419101" y="1116330"/>
                <a:ext cx="1752600" cy="4686300"/>
              </a:xfrm>
              <a:custGeom>
                <a:avLst/>
                <a:gdLst>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5900 w 1752600"/>
                  <a:gd name="connsiteY4" fmla="*/ 4076700 h 4695825"/>
                  <a:gd name="connsiteX5" fmla="*/ 1057275 w 1752600"/>
                  <a:gd name="connsiteY5" fmla="*/ 4057650 h 4695825"/>
                  <a:gd name="connsiteX6" fmla="*/ 1047750 w 1752600"/>
                  <a:gd name="connsiteY6" fmla="*/ 3752850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5 w 1752600"/>
                  <a:gd name="connsiteY12" fmla="*/ 4076700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47750 w 1752600"/>
                  <a:gd name="connsiteY6" fmla="*/ 3752850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5 w 1752600"/>
                  <a:gd name="connsiteY12" fmla="*/ 4076700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5 w 1752600"/>
                  <a:gd name="connsiteY12" fmla="*/ 4076700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2944 w 1752600"/>
                  <a:gd name="connsiteY12" fmla="*/ 4062413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57275 w 1752600"/>
                  <a:gd name="connsiteY5" fmla="*/ 4057650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6 w 1752600"/>
                  <a:gd name="connsiteY12" fmla="*/ 4069556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73944 w 1752600"/>
                  <a:gd name="connsiteY5" fmla="*/ 4069556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6 w 1752600"/>
                  <a:gd name="connsiteY12" fmla="*/ 4069556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95825"/>
                  <a:gd name="connsiteX1" fmla="*/ 1752600 w 1752600"/>
                  <a:gd name="connsiteY1" fmla="*/ 9525 h 4695825"/>
                  <a:gd name="connsiteX2" fmla="*/ 1743075 w 1752600"/>
                  <a:gd name="connsiteY2" fmla="*/ 4686300 h 4695825"/>
                  <a:gd name="connsiteX3" fmla="*/ 1495425 w 1752600"/>
                  <a:gd name="connsiteY3" fmla="*/ 4695825 h 4695825"/>
                  <a:gd name="connsiteX4" fmla="*/ 1483519 w 1752600"/>
                  <a:gd name="connsiteY4" fmla="*/ 4062413 h 4695825"/>
                  <a:gd name="connsiteX5" fmla="*/ 1062037 w 1752600"/>
                  <a:gd name="connsiteY5" fmla="*/ 4067175 h 4695825"/>
                  <a:gd name="connsiteX6" fmla="*/ 1059657 w 1752600"/>
                  <a:gd name="connsiteY6" fmla="*/ 3750469 h 4695825"/>
                  <a:gd name="connsiteX7" fmla="*/ 1495425 w 1752600"/>
                  <a:gd name="connsiteY7" fmla="*/ 3752850 h 4695825"/>
                  <a:gd name="connsiteX8" fmla="*/ 1495425 w 1752600"/>
                  <a:gd name="connsiteY8" fmla="*/ 238125 h 4695825"/>
                  <a:gd name="connsiteX9" fmla="*/ 247650 w 1752600"/>
                  <a:gd name="connsiteY9" fmla="*/ 238125 h 4695825"/>
                  <a:gd name="connsiteX10" fmla="*/ 266700 w 1752600"/>
                  <a:gd name="connsiteY10" fmla="*/ 3743325 h 4695825"/>
                  <a:gd name="connsiteX11" fmla="*/ 695325 w 1752600"/>
                  <a:gd name="connsiteY11" fmla="*/ 3752850 h 4695825"/>
                  <a:gd name="connsiteX12" fmla="*/ 695326 w 1752600"/>
                  <a:gd name="connsiteY12" fmla="*/ 4069556 h 4695825"/>
                  <a:gd name="connsiteX13" fmla="*/ 266700 w 1752600"/>
                  <a:gd name="connsiteY13" fmla="*/ 4067175 h 4695825"/>
                  <a:gd name="connsiteX14" fmla="*/ 257175 w 1752600"/>
                  <a:gd name="connsiteY14" fmla="*/ 4676775 h 4695825"/>
                  <a:gd name="connsiteX15" fmla="*/ 9525 w 1752600"/>
                  <a:gd name="connsiteY15" fmla="*/ 4676775 h 4695825"/>
                  <a:gd name="connsiteX16" fmla="*/ 0 w 1752600"/>
                  <a:gd name="connsiteY16" fmla="*/ 0 h 4695825"/>
                  <a:gd name="connsiteX0" fmla="*/ 0 w 1752600"/>
                  <a:gd name="connsiteY0" fmla="*/ 0 h 4686300"/>
                  <a:gd name="connsiteX1" fmla="*/ 1752600 w 1752600"/>
                  <a:gd name="connsiteY1" fmla="*/ 9525 h 4686300"/>
                  <a:gd name="connsiteX2" fmla="*/ 1743075 w 1752600"/>
                  <a:gd name="connsiteY2" fmla="*/ 4686300 h 4686300"/>
                  <a:gd name="connsiteX3" fmla="*/ 1488281 w 1752600"/>
                  <a:gd name="connsiteY3" fmla="*/ 4686300 h 4686300"/>
                  <a:gd name="connsiteX4" fmla="*/ 1483519 w 1752600"/>
                  <a:gd name="connsiteY4" fmla="*/ 4062413 h 4686300"/>
                  <a:gd name="connsiteX5" fmla="*/ 1062037 w 1752600"/>
                  <a:gd name="connsiteY5" fmla="*/ 4067175 h 4686300"/>
                  <a:gd name="connsiteX6" fmla="*/ 1059657 w 1752600"/>
                  <a:gd name="connsiteY6" fmla="*/ 3750469 h 4686300"/>
                  <a:gd name="connsiteX7" fmla="*/ 1495425 w 1752600"/>
                  <a:gd name="connsiteY7" fmla="*/ 3752850 h 4686300"/>
                  <a:gd name="connsiteX8" fmla="*/ 1495425 w 1752600"/>
                  <a:gd name="connsiteY8" fmla="*/ 238125 h 4686300"/>
                  <a:gd name="connsiteX9" fmla="*/ 247650 w 1752600"/>
                  <a:gd name="connsiteY9" fmla="*/ 238125 h 4686300"/>
                  <a:gd name="connsiteX10" fmla="*/ 266700 w 1752600"/>
                  <a:gd name="connsiteY10" fmla="*/ 3743325 h 4686300"/>
                  <a:gd name="connsiteX11" fmla="*/ 695325 w 1752600"/>
                  <a:gd name="connsiteY11" fmla="*/ 3752850 h 4686300"/>
                  <a:gd name="connsiteX12" fmla="*/ 695326 w 1752600"/>
                  <a:gd name="connsiteY12" fmla="*/ 4069556 h 4686300"/>
                  <a:gd name="connsiteX13" fmla="*/ 266700 w 1752600"/>
                  <a:gd name="connsiteY13" fmla="*/ 4067175 h 4686300"/>
                  <a:gd name="connsiteX14" fmla="*/ 257175 w 1752600"/>
                  <a:gd name="connsiteY14" fmla="*/ 4676775 h 4686300"/>
                  <a:gd name="connsiteX15" fmla="*/ 9525 w 1752600"/>
                  <a:gd name="connsiteY15" fmla="*/ 4676775 h 4686300"/>
                  <a:gd name="connsiteX16" fmla="*/ 0 w 1752600"/>
                  <a:gd name="connsiteY16" fmla="*/ 0 h 4686300"/>
                  <a:gd name="connsiteX0" fmla="*/ 0 w 1752600"/>
                  <a:gd name="connsiteY0" fmla="*/ 0 h 4686300"/>
                  <a:gd name="connsiteX1" fmla="*/ 1752600 w 1752600"/>
                  <a:gd name="connsiteY1" fmla="*/ 9525 h 4686300"/>
                  <a:gd name="connsiteX2" fmla="*/ 1743075 w 1752600"/>
                  <a:gd name="connsiteY2" fmla="*/ 4686300 h 4686300"/>
                  <a:gd name="connsiteX3" fmla="*/ 1488281 w 1752600"/>
                  <a:gd name="connsiteY3" fmla="*/ 4686300 h 4686300"/>
                  <a:gd name="connsiteX4" fmla="*/ 1483519 w 1752600"/>
                  <a:gd name="connsiteY4" fmla="*/ 4062413 h 4686300"/>
                  <a:gd name="connsiteX5" fmla="*/ 1062037 w 1752600"/>
                  <a:gd name="connsiteY5" fmla="*/ 4067175 h 4686300"/>
                  <a:gd name="connsiteX6" fmla="*/ 1059657 w 1752600"/>
                  <a:gd name="connsiteY6" fmla="*/ 3750469 h 4686300"/>
                  <a:gd name="connsiteX7" fmla="*/ 1495425 w 1752600"/>
                  <a:gd name="connsiteY7" fmla="*/ 3752850 h 4686300"/>
                  <a:gd name="connsiteX8" fmla="*/ 1495425 w 1752600"/>
                  <a:gd name="connsiteY8" fmla="*/ 238125 h 4686300"/>
                  <a:gd name="connsiteX9" fmla="*/ 247650 w 1752600"/>
                  <a:gd name="connsiteY9" fmla="*/ 238125 h 4686300"/>
                  <a:gd name="connsiteX10" fmla="*/ 266700 w 1752600"/>
                  <a:gd name="connsiteY10" fmla="*/ 3743325 h 4686300"/>
                  <a:gd name="connsiteX11" fmla="*/ 695325 w 1752600"/>
                  <a:gd name="connsiteY11" fmla="*/ 3752850 h 4686300"/>
                  <a:gd name="connsiteX12" fmla="*/ 695326 w 1752600"/>
                  <a:gd name="connsiteY12" fmla="*/ 4069556 h 4686300"/>
                  <a:gd name="connsiteX13" fmla="*/ 254794 w 1752600"/>
                  <a:gd name="connsiteY13" fmla="*/ 4064794 h 4686300"/>
                  <a:gd name="connsiteX14" fmla="*/ 257175 w 1752600"/>
                  <a:gd name="connsiteY14" fmla="*/ 4676775 h 4686300"/>
                  <a:gd name="connsiteX15" fmla="*/ 9525 w 1752600"/>
                  <a:gd name="connsiteY15" fmla="*/ 4676775 h 4686300"/>
                  <a:gd name="connsiteX16" fmla="*/ 0 w 1752600"/>
                  <a:gd name="connsiteY16" fmla="*/ 0 h 468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52600" h="4686300">
                    <a:moveTo>
                      <a:pt x="0" y="0"/>
                    </a:moveTo>
                    <a:lnTo>
                      <a:pt x="1752600" y="9525"/>
                    </a:lnTo>
                    <a:lnTo>
                      <a:pt x="1743075" y="4686300"/>
                    </a:lnTo>
                    <a:lnTo>
                      <a:pt x="1488281" y="4686300"/>
                    </a:lnTo>
                    <a:cubicBezTo>
                      <a:pt x="1486694" y="4478338"/>
                      <a:pt x="1485106" y="4270375"/>
                      <a:pt x="1483519" y="4062413"/>
                    </a:cubicBezTo>
                    <a:lnTo>
                      <a:pt x="1062037" y="4067175"/>
                    </a:lnTo>
                    <a:cubicBezTo>
                      <a:pt x="1061244" y="3961606"/>
                      <a:pt x="1060450" y="3856038"/>
                      <a:pt x="1059657" y="3750469"/>
                    </a:cubicBezTo>
                    <a:lnTo>
                      <a:pt x="1495425" y="3752850"/>
                    </a:lnTo>
                    <a:lnTo>
                      <a:pt x="1495425" y="238125"/>
                    </a:lnTo>
                    <a:lnTo>
                      <a:pt x="247650" y="238125"/>
                    </a:lnTo>
                    <a:lnTo>
                      <a:pt x="266700" y="3743325"/>
                    </a:lnTo>
                    <a:lnTo>
                      <a:pt x="695325" y="3752850"/>
                    </a:lnTo>
                    <a:cubicBezTo>
                      <a:pt x="694531" y="3856038"/>
                      <a:pt x="696120" y="3966368"/>
                      <a:pt x="695326" y="4069556"/>
                    </a:cubicBezTo>
                    <a:lnTo>
                      <a:pt x="254794" y="4064794"/>
                    </a:lnTo>
                    <a:cubicBezTo>
                      <a:pt x="255588" y="4268788"/>
                      <a:pt x="256381" y="4472781"/>
                      <a:pt x="257175" y="4676775"/>
                    </a:cubicBezTo>
                    <a:lnTo>
                      <a:pt x="9525" y="4676775"/>
                    </a:lnTo>
                    <a:lnTo>
                      <a:pt x="0" y="0"/>
                    </a:lnTo>
                    <a:close/>
                  </a:path>
                </a:pathLst>
              </a:custGeom>
              <a:solidFill>
                <a:schemeClr val="tx1">
                  <a:alpha val="3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1431527" y="5556565"/>
                <a:ext cx="228600" cy="2286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5000"/>
                    </a:schemeClr>
                  </a:solidFill>
                </a:endParaRPr>
              </a:p>
            </p:txBody>
          </p:sp>
          <p:sp>
            <p:nvSpPr>
              <p:cNvPr id="20" name="Freeform 19"/>
              <p:cNvSpPr/>
              <p:nvPr/>
            </p:nvSpPr>
            <p:spPr>
              <a:xfrm>
                <a:off x="758826" y="1440180"/>
                <a:ext cx="1060450" cy="1073150"/>
              </a:xfrm>
              <a:custGeom>
                <a:avLst/>
                <a:gdLst>
                  <a:gd name="connsiteX0" fmla="*/ 387350 w 1060450"/>
                  <a:gd name="connsiteY0" fmla="*/ 1060450 h 1073150"/>
                  <a:gd name="connsiteX1" fmla="*/ 0 w 1060450"/>
                  <a:gd name="connsiteY1" fmla="*/ 1060450 h 1073150"/>
                  <a:gd name="connsiteX2" fmla="*/ 6350 w 1060450"/>
                  <a:gd name="connsiteY2" fmla="*/ 0 h 1073150"/>
                  <a:gd name="connsiteX3" fmla="*/ 1060450 w 1060450"/>
                  <a:gd name="connsiteY3" fmla="*/ 0 h 1073150"/>
                  <a:gd name="connsiteX4" fmla="*/ 1060450 w 1060450"/>
                  <a:gd name="connsiteY4" fmla="*/ 1073150 h 1073150"/>
                  <a:gd name="connsiteX5" fmla="*/ 679450 w 1060450"/>
                  <a:gd name="connsiteY5" fmla="*/ 1073150 h 1073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0450" h="1073150">
                    <a:moveTo>
                      <a:pt x="387350" y="1060450"/>
                    </a:moveTo>
                    <a:lnTo>
                      <a:pt x="0" y="1060450"/>
                    </a:lnTo>
                    <a:cubicBezTo>
                      <a:pt x="2117" y="706967"/>
                      <a:pt x="4233" y="353483"/>
                      <a:pt x="6350" y="0"/>
                    </a:cubicBezTo>
                    <a:lnTo>
                      <a:pt x="1060450" y="0"/>
                    </a:lnTo>
                    <a:lnTo>
                      <a:pt x="1060450" y="1073150"/>
                    </a:lnTo>
                    <a:lnTo>
                      <a:pt x="679450" y="1073150"/>
                    </a:lnTo>
                  </a:path>
                </a:pathLst>
              </a:custGeom>
              <a:noFill/>
              <a:ln w="53975"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902491" y="5556565"/>
                <a:ext cx="228600" cy="228600"/>
              </a:xfrm>
              <a:prstGeom prst="rect">
                <a:avLst/>
              </a:prstGeom>
              <a:solidFill>
                <a:schemeClr val="tx1">
                  <a:alpha val="30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5000"/>
                    </a:schemeClr>
                  </a:solidFill>
                </a:endParaRPr>
              </a:p>
            </p:txBody>
          </p:sp>
          <p:sp>
            <p:nvSpPr>
              <p:cNvPr id="22" name="Oval 21"/>
              <p:cNvSpPr/>
              <p:nvPr/>
            </p:nvSpPr>
            <p:spPr>
              <a:xfrm>
                <a:off x="902491" y="5556565"/>
                <a:ext cx="228600" cy="22860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5000"/>
                    </a:schemeClr>
                  </a:solidFill>
                </a:endParaRPr>
              </a:p>
            </p:txBody>
          </p:sp>
          <p:sp>
            <p:nvSpPr>
              <p:cNvPr id="23" name="Rectangle 22"/>
              <p:cNvSpPr/>
              <p:nvPr/>
            </p:nvSpPr>
            <p:spPr>
              <a:xfrm>
                <a:off x="992529" y="1681163"/>
                <a:ext cx="638175" cy="246221"/>
              </a:xfrm>
              <a:prstGeom prst="rect">
                <a:avLst/>
              </a:prstGeom>
            </p:spPr>
            <p:txBody>
              <a:bodyPr wrap="square" lIns="0" tIns="0" rIns="0" bIns="0">
                <a:spAutoFit/>
              </a:bodyPr>
              <a:lstStyle/>
              <a:p>
                <a:pPr algn="ctr"/>
                <a:r>
                  <a:rPr lang="en-US" sz="1600" b="1" dirty="0">
                    <a:solidFill>
                      <a:schemeClr val="tx2">
                        <a:lumMod val="25000"/>
                      </a:schemeClr>
                    </a:solidFill>
                  </a:rPr>
                  <a:t>shrine</a:t>
                </a:r>
              </a:p>
            </p:txBody>
          </p:sp>
          <p:sp>
            <p:nvSpPr>
              <p:cNvPr id="24" name="Rectangle 23"/>
              <p:cNvSpPr/>
              <p:nvPr/>
            </p:nvSpPr>
            <p:spPr>
              <a:xfrm>
                <a:off x="703150" y="3688080"/>
                <a:ext cx="1216933" cy="246221"/>
              </a:xfrm>
              <a:prstGeom prst="rect">
                <a:avLst/>
              </a:prstGeom>
            </p:spPr>
            <p:txBody>
              <a:bodyPr wrap="square" lIns="0" tIns="0" rIns="0" bIns="0">
                <a:spAutoFit/>
              </a:bodyPr>
              <a:lstStyle/>
              <a:p>
                <a:pPr algn="ctr"/>
                <a:r>
                  <a:rPr lang="en-US" sz="1600" b="1" dirty="0">
                    <a:solidFill>
                      <a:schemeClr val="tx2">
                        <a:lumMod val="25000"/>
                      </a:schemeClr>
                    </a:solidFill>
                  </a:rPr>
                  <a:t>main hall</a:t>
                </a:r>
              </a:p>
            </p:txBody>
          </p:sp>
          <p:sp>
            <p:nvSpPr>
              <p:cNvPr id="25" name="Rectangle 24"/>
              <p:cNvSpPr/>
              <p:nvPr/>
            </p:nvSpPr>
            <p:spPr>
              <a:xfrm>
                <a:off x="566285" y="5212080"/>
                <a:ext cx="1490663" cy="246221"/>
              </a:xfrm>
              <a:prstGeom prst="rect">
                <a:avLst/>
              </a:prstGeom>
            </p:spPr>
            <p:txBody>
              <a:bodyPr wrap="square" lIns="0" tIns="0" rIns="0" bIns="0">
                <a:spAutoFit/>
              </a:bodyPr>
              <a:lstStyle/>
              <a:p>
                <a:pPr algn="ctr"/>
                <a:r>
                  <a:rPr lang="en-US" sz="1600" b="1" dirty="0">
                    <a:solidFill>
                      <a:schemeClr val="tx2">
                        <a:lumMod val="25000"/>
                      </a:schemeClr>
                    </a:solidFill>
                  </a:rPr>
                  <a:t>portico</a:t>
                </a:r>
              </a:p>
            </p:txBody>
          </p:sp>
          <p:sp>
            <p:nvSpPr>
              <p:cNvPr id="26" name="Rectangle 25"/>
              <p:cNvSpPr/>
              <p:nvPr/>
            </p:nvSpPr>
            <p:spPr>
              <a:xfrm>
                <a:off x="875848" y="5833087"/>
                <a:ext cx="871537" cy="246221"/>
              </a:xfrm>
              <a:prstGeom prst="rect">
                <a:avLst/>
              </a:prstGeom>
            </p:spPr>
            <p:txBody>
              <a:bodyPr wrap="square" lIns="0" tIns="0" rIns="0" bIns="0">
                <a:spAutoFit/>
              </a:bodyPr>
              <a:lstStyle/>
              <a:p>
                <a:pPr algn="ctr"/>
                <a:r>
                  <a:rPr lang="en-US" sz="1600" b="1" dirty="0">
                    <a:solidFill>
                      <a:schemeClr val="tx2">
                        <a:lumMod val="25000"/>
                      </a:schemeClr>
                    </a:solidFill>
                  </a:rPr>
                  <a:t>columns</a:t>
                </a:r>
              </a:p>
            </p:txBody>
          </p:sp>
          <p:sp>
            <p:nvSpPr>
              <p:cNvPr id="27" name="Rectangle 26"/>
              <p:cNvSpPr/>
              <p:nvPr/>
            </p:nvSpPr>
            <p:spPr>
              <a:xfrm>
                <a:off x="419101" y="698659"/>
                <a:ext cx="1752600" cy="246221"/>
              </a:xfrm>
              <a:prstGeom prst="rect">
                <a:avLst/>
              </a:prstGeom>
            </p:spPr>
            <p:txBody>
              <a:bodyPr wrap="square" lIns="0" tIns="0" rIns="0" bIns="0">
                <a:spAutoFit/>
              </a:bodyPr>
              <a:lstStyle/>
              <a:p>
                <a:pPr algn="ctr"/>
                <a:r>
                  <a:rPr lang="en-US" sz="1600" b="1" dirty="0"/>
                  <a:t>Solomon’s Temple</a:t>
                </a:r>
              </a:p>
            </p:txBody>
          </p:sp>
        </p:grpSp>
        <p:grpSp>
          <p:nvGrpSpPr>
            <p:cNvPr id="41" name="Group 40"/>
            <p:cNvGrpSpPr/>
            <p:nvPr/>
          </p:nvGrpSpPr>
          <p:grpSpPr>
            <a:xfrm>
              <a:off x="6299200" y="698659"/>
              <a:ext cx="2387600" cy="5638482"/>
              <a:chOff x="6299200" y="698659"/>
              <a:chExt cx="2387600" cy="5638482"/>
            </a:xfrm>
          </p:grpSpPr>
          <p:sp>
            <p:nvSpPr>
              <p:cNvPr id="28" name="Rectangle 27"/>
              <p:cNvSpPr/>
              <p:nvPr/>
            </p:nvSpPr>
            <p:spPr>
              <a:xfrm>
                <a:off x="7047865" y="5714044"/>
                <a:ext cx="228600" cy="336235"/>
              </a:xfrm>
              <a:prstGeom prst="rect">
                <a:avLst/>
              </a:pr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7724140" y="5714045"/>
                <a:ext cx="228600" cy="336235"/>
              </a:xfrm>
              <a:prstGeom prst="rect">
                <a:avLst/>
              </a:pr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6299200" y="1059180"/>
                <a:ext cx="2387600" cy="4978400"/>
              </a:xfrm>
              <a:custGeom>
                <a:avLst/>
                <a:gdLst>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3810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41400 h 4991100"/>
                  <a:gd name="connsiteX21" fmla="*/ 1625600 w 2387600"/>
                  <a:gd name="connsiteY21" fmla="*/ 1066800 h 4991100"/>
                  <a:gd name="connsiteX22" fmla="*/ 1625600 w 2387600"/>
                  <a:gd name="connsiteY22" fmla="*/ 1346200 h 4991100"/>
                  <a:gd name="connsiteX23" fmla="*/ 1943100 w 2387600"/>
                  <a:gd name="connsiteY23" fmla="*/ 13208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3810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41400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3810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3810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3810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3810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393700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62100 w 2387600"/>
                  <a:gd name="connsiteY30" fmla="*/ 3746500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73200 w 2387600"/>
                  <a:gd name="connsiteY27" fmla="*/ 3644900 h 4991100"/>
                  <a:gd name="connsiteX28" fmla="*/ 1485900 w 2387600"/>
                  <a:gd name="connsiteY28" fmla="*/ 3708400 h 4991100"/>
                  <a:gd name="connsiteX29" fmla="*/ 1549400 w 2387600"/>
                  <a:gd name="connsiteY29" fmla="*/ 3708400 h 4991100"/>
                  <a:gd name="connsiteX30" fmla="*/ 1554956 w 2387600"/>
                  <a:gd name="connsiteY30" fmla="*/ 3751262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44900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4956 w 2387600"/>
                  <a:gd name="connsiteY30" fmla="*/ 3751262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35375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4956 w 2387600"/>
                  <a:gd name="connsiteY30" fmla="*/ 3751262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84600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35375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2574 w 2387600"/>
                  <a:gd name="connsiteY30" fmla="*/ 3760787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94125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35375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36700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2574 w 2387600"/>
                  <a:gd name="connsiteY30" fmla="*/ 3760787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53000 h 4991100"/>
                  <a:gd name="connsiteX4" fmla="*/ 419100 w 2387600"/>
                  <a:gd name="connsiteY4" fmla="*/ 3797300 h 4991100"/>
                  <a:gd name="connsiteX5" fmla="*/ 774700 w 2387600"/>
                  <a:gd name="connsiteY5" fmla="*/ 3794125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35375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43843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2574 w 2387600"/>
                  <a:gd name="connsiteY30" fmla="*/ 3760787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75225 h 4991100"/>
                  <a:gd name="connsiteX4" fmla="*/ 419100 w 2387600"/>
                  <a:gd name="connsiteY4" fmla="*/ 3797300 h 4991100"/>
                  <a:gd name="connsiteX5" fmla="*/ 774700 w 2387600"/>
                  <a:gd name="connsiteY5" fmla="*/ 3794125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35375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43843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2574 w 2387600"/>
                  <a:gd name="connsiteY30" fmla="*/ 3760787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91100"/>
                  <a:gd name="connsiteX1" fmla="*/ 0 w 2387600"/>
                  <a:gd name="connsiteY1" fmla="*/ 0 h 4991100"/>
                  <a:gd name="connsiteX2" fmla="*/ 25400 w 2387600"/>
                  <a:gd name="connsiteY2" fmla="*/ 4965700 h 4991100"/>
                  <a:gd name="connsiteX3" fmla="*/ 431800 w 2387600"/>
                  <a:gd name="connsiteY3" fmla="*/ 4968875 h 4991100"/>
                  <a:gd name="connsiteX4" fmla="*/ 419100 w 2387600"/>
                  <a:gd name="connsiteY4" fmla="*/ 3797300 h 4991100"/>
                  <a:gd name="connsiteX5" fmla="*/ 774700 w 2387600"/>
                  <a:gd name="connsiteY5" fmla="*/ 3794125 h 4991100"/>
                  <a:gd name="connsiteX6" fmla="*/ 774700 w 2387600"/>
                  <a:gd name="connsiteY6" fmla="*/ 3746500 h 4991100"/>
                  <a:gd name="connsiteX7" fmla="*/ 850900 w 2387600"/>
                  <a:gd name="connsiteY7" fmla="*/ 3746500 h 4991100"/>
                  <a:gd name="connsiteX8" fmla="*/ 850900 w 2387600"/>
                  <a:gd name="connsiteY8" fmla="*/ 3695700 h 4991100"/>
                  <a:gd name="connsiteX9" fmla="*/ 927100 w 2387600"/>
                  <a:gd name="connsiteY9" fmla="*/ 3695700 h 4991100"/>
                  <a:gd name="connsiteX10" fmla="*/ 927100 w 2387600"/>
                  <a:gd name="connsiteY10" fmla="*/ 3635375 h 4991100"/>
                  <a:gd name="connsiteX11" fmla="*/ 863600 w 2387600"/>
                  <a:gd name="connsiteY11" fmla="*/ 3632200 h 4991100"/>
                  <a:gd name="connsiteX12" fmla="*/ 850900 w 2387600"/>
                  <a:gd name="connsiteY12" fmla="*/ 3352800 h 4991100"/>
                  <a:gd name="connsiteX13" fmla="*/ 419100 w 2387600"/>
                  <a:gd name="connsiteY13" fmla="*/ 3352800 h 4991100"/>
                  <a:gd name="connsiteX14" fmla="*/ 406400 w 2387600"/>
                  <a:gd name="connsiteY14" fmla="*/ 1346200 h 4991100"/>
                  <a:gd name="connsiteX15" fmla="*/ 723900 w 2387600"/>
                  <a:gd name="connsiteY15" fmla="*/ 1333500 h 4991100"/>
                  <a:gd name="connsiteX16" fmla="*/ 723900 w 2387600"/>
                  <a:gd name="connsiteY16" fmla="*/ 1066800 h 4991100"/>
                  <a:gd name="connsiteX17" fmla="*/ 406400 w 2387600"/>
                  <a:gd name="connsiteY17" fmla="*/ 1066800 h 4991100"/>
                  <a:gd name="connsiteX18" fmla="*/ 407988 w 2387600"/>
                  <a:gd name="connsiteY18" fmla="*/ 393700 h 4991100"/>
                  <a:gd name="connsiteX19" fmla="*/ 1943100 w 2387600"/>
                  <a:gd name="connsiteY19" fmla="*/ 406400 h 4991100"/>
                  <a:gd name="connsiteX20" fmla="*/ 1930400 w 2387600"/>
                  <a:gd name="connsiteY20" fmla="*/ 1063625 h 4991100"/>
                  <a:gd name="connsiteX21" fmla="*/ 1625600 w 2387600"/>
                  <a:gd name="connsiteY21" fmla="*/ 1066800 h 4991100"/>
                  <a:gd name="connsiteX22" fmla="*/ 1625600 w 2387600"/>
                  <a:gd name="connsiteY22" fmla="*/ 1346200 h 4991100"/>
                  <a:gd name="connsiteX23" fmla="*/ 1943100 w 2387600"/>
                  <a:gd name="connsiteY23" fmla="*/ 1346200 h 4991100"/>
                  <a:gd name="connsiteX24" fmla="*/ 1943100 w 2387600"/>
                  <a:gd name="connsiteY24" fmla="*/ 3365500 h 4991100"/>
                  <a:gd name="connsiteX25" fmla="*/ 1543843 w 2387600"/>
                  <a:gd name="connsiteY25" fmla="*/ 3378200 h 4991100"/>
                  <a:gd name="connsiteX26" fmla="*/ 1549400 w 2387600"/>
                  <a:gd name="connsiteY26" fmla="*/ 3632200 h 4991100"/>
                  <a:gd name="connsiteX27" fmla="*/ 1480344 w 2387600"/>
                  <a:gd name="connsiteY27" fmla="*/ 3635375 h 4991100"/>
                  <a:gd name="connsiteX28" fmla="*/ 1485900 w 2387600"/>
                  <a:gd name="connsiteY28" fmla="*/ 3708400 h 4991100"/>
                  <a:gd name="connsiteX29" fmla="*/ 1549400 w 2387600"/>
                  <a:gd name="connsiteY29" fmla="*/ 3708400 h 4991100"/>
                  <a:gd name="connsiteX30" fmla="*/ 1552574 w 2387600"/>
                  <a:gd name="connsiteY30" fmla="*/ 3760787 h 4991100"/>
                  <a:gd name="connsiteX31" fmla="*/ 1600200 w 2387600"/>
                  <a:gd name="connsiteY31" fmla="*/ 3759200 h 4991100"/>
                  <a:gd name="connsiteX32" fmla="*/ 1612900 w 2387600"/>
                  <a:gd name="connsiteY32" fmla="*/ 3797300 h 4991100"/>
                  <a:gd name="connsiteX33" fmla="*/ 1955800 w 2387600"/>
                  <a:gd name="connsiteY33" fmla="*/ 3810000 h 4991100"/>
                  <a:gd name="connsiteX34" fmla="*/ 1968500 w 2387600"/>
                  <a:gd name="connsiteY34" fmla="*/ 4991100 h 4991100"/>
                  <a:gd name="connsiteX35" fmla="*/ 2387600 w 2387600"/>
                  <a:gd name="connsiteY35" fmla="*/ 4978400 h 4991100"/>
                  <a:gd name="connsiteX36" fmla="*/ 2336800 w 2387600"/>
                  <a:gd name="connsiteY36" fmla="*/ 12700 h 4991100"/>
                  <a:gd name="connsiteX0" fmla="*/ 2336800 w 2387600"/>
                  <a:gd name="connsiteY0" fmla="*/ 12700 h 4978400"/>
                  <a:gd name="connsiteX1" fmla="*/ 0 w 2387600"/>
                  <a:gd name="connsiteY1" fmla="*/ 0 h 4978400"/>
                  <a:gd name="connsiteX2" fmla="*/ 25400 w 2387600"/>
                  <a:gd name="connsiteY2" fmla="*/ 4965700 h 4978400"/>
                  <a:gd name="connsiteX3" fmla="*/ 431800 w 2387600"/>
                  <a:gd name="connsiteY3" fmla="*/ 4968875 h 4978400"/>
                  <a:gd name="connsiteX4" fmla="*/ 419100 w 2387600"/>
                  <a:gd name="connsiteY4" fmla="*/ 3797300 h 4978400"/>
                  <a:gd name="connsiteX5" fmla="*/ 774700 w 2387600"/>
                  <a:gd name="connsiteY5" fmla="*/ 3794125 h 4978400"/>
                  <a:gd name="connsiteX6" fmla="*/ 774700 w 2387600"/>
                  <a:gd name="connsiteY6" fmla="*/ 3746500 h 4978400"/>
                  <a:gd name="connsiteX7" fmla="*/ 850900 w 2387600"/>
                  <a:gd name="connsiteY7" fmla="*/ 3746500 h 4978400"/>
                  <a:gd name="connsiteX8" fmla="*/ 850900 w 2387600"/>
                  <a:gd name="connsiteY8" fmla="*/ 3695700 h 4978400"/>
                  <a:gd name="connsiteX9" fmla="*/ 927100 w 2387600"/>
                  <a:gd name="connsiteY9" fmla="*/ 3695700 h 4978400"/>
                  <a:gd name="connsiteX10" fmla="*/ 927100 w 2387600"/>
                  <a:gd name="connsiteY10" fmla="*/ 3635375 h 4978400"/>
                  <a:gd name="connsiteX11" fmla="*/ 863600 w 2387600"/>
                  <a:gd name="connsiteY11" fmla="*/ 3632200 h 4978400"/>
                  <a:gd name="connsiteX12" fmla="*/ 850900 w 2387600"/>
                  <a:gd name="connsiteY12" fmla="*/ 3352800 h 4978400"/>
                  <a:gd name="connsiteX13" fmla="*/ 419100 w 2387600"/>
                  <a:gd name="connsiteY13" fmla="*/ 3352800 h 4978400"/>
                  <a:gd name="connsiteX14" fmla="*/ 406400 w 2387600"/>
                  <a:gd name="connsiteY14" fmla="*/ 1346200 h 4978400"/>
                  <a:gd name="connsiteX15" fmla="*/ 723900 w 2387600"/>
                  <a:gd name="connsiteY15" fmla="*/ 1333500 h 4978400"/>
                  <a:gd name="connsiteX16" fmla="*/ 723900 w 2387600"/>
                  <a:gd name="connsiteY16" fmla="*/ 1066800 h 4978400"/>
                  <a:gd name="connsiteX17" fmla="*/ 406400 w 2387600"/>
                  <a:gd name="connsiteY17" fmla="*/ 1066800 h 4978400"/>
                  <a:gd name="connsiteX18" fmla="*/ 407988 w 2387600"/>
                  <a:gd name="connsiteY18" fmla="*/ 393700 h 4978400"/>
                  <a:gd name="connsiteX19" fmla="*/ 1943100 w 2387600"/>
                  <a:gd name="connsiteY19" fmla="*/ 406400 h 4978400"/>
                  <a:gd name="connsiteX20" fmla="*/ 1930400 w 2387600"/>
                  <a:gd name="connsiteY20" fmla="*/ 1063625 h 4978400"/>
                  <a:gd name="connsiteX21" fmla="*/ 1625600 w 2387600"/>
                  <a:gd name="connsiteY21" fmla="*/ 1066800 h 4978400"/>
                  <a:gd name="connsiteX22" fmla="*/ 1625600 w 2387600"/>
                  <a:gd name="connsiteY22" fmla="*/ 1346200 h 4978400"/>
                  <a:gd name="connsiteX23" fmla="*/ 1943100 w 2387600"/>
                  <a:gd name="connsiteY23" fmla="*/ 1346200 h 4978400"/>
                  <a:gd name="connsiteX24" fmla="*/ 1943100 w 2387600"/>
                  <a:gd name="connsiteY24" fmla="*/ 3365500 h 4978400"/>
                  <a:gd name="connsiteX25" fmla="*/ 1543843 w 2387600"/>
                  <a:gd name="connsiteY25" fmla="*/ 3378200 h 4978400"/>
                  <a:gd name="connsiteX26" fmla="*/ 1549400 w 2387600"/>
                  <a:gd name="connsiteY26" fmla="*/ 3632200 h 4978400"/>
                  <a:gd name="connsiteX27" fmla="*/ 1480344 w 2387600"/>
                  <a:gd name="connsiteY27" fmla="*/ 3635375 h 4978400"/>
                  <a:gd name="connsiteX28" fmla="*/ 1485900 w 2387600"/>
                  <a:gd name="connsiteY28" fmla="*/ 3708400 h 4978400"/>
                  <a:gd name="connsiteX29" fmla="*/ 1549400 w 2387600"/>
                  <a:gd name="connsiteY29" fmla="*/ 3708400 h 4978400"/>
                  <a:gd name="connsiteX30" fmla="*/ 1552574 w 2387600"/>
                  <a:gd name="connsiteY30" fmla="*/ 3760787 h 4978400"/>
                  <a:gd name="connsiteX31" fmla="*/ 1600200 w 2387600"/>
                  <a:gd name="connsiteY31" fmla="*/ 3759200 h 4978400"/>
                  <a:gd name="connsiteX32" fmla="*/ 1612900 w 2387600"/>
                  <a:gd name="connsiteY32" fmla="*/ 3797300 h 4978400"/>
                  <a:gd name="connsiteX33" fmla="*/ 1955800 w 2387600"/>
                  <a:gd name="connsiteY33" fmla="*/ 3810000 h 4978400"/>
                  <a:gd name="connsiteX34" fmla="*/ 1968500 w 2387600"/>
                  <a:gd name="connsiteY34" fmla="*/ 4975225 h 4978400"/>
                  <a:gd name="connsiteX35" fmla="*/ 2387600 w 2387600"/>
                  <a:gd name="connsiteY35" fmla="*/ 4978400 h 4978400"/>
                  <a:gd name="connsiteX36" fmla="*/ 2336800 w 2387600"/>
                  <a:gd name="connsiteY36" fmla="*/ 12700 h 497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387600" h="4978400">
                    <a:moveTo>
                      <a:pt x="2336800" y="12700"/>
                    </a:moveTo>
                    <a:lnTo>
                      <a:pt x="0" y="0"/>
                    </a:lnTo>
                    <a:lnTo>
                      <a:pt x="25400" y="4965700"/>
                    </a:lnTo>
                    <a:lnTo>
                      <a:pt x="431800" y="4968875"/>
                    </a:lnTo>
                    <a:lnTo>
                      <a:pt x="419100" y="3797300"/>
                    </a:lnTo>
                    <a:lnTo>
                      <a:pt x="774700" y="3794125"/>
                    </a:lnTo>
                    <a:lnTo>
                      <a:pt x="774700" y="3746500"/>
                    </a:lnTo>
                    <a:lnTo>
                      <a:pt x="850900" y="3746500"/>
                    </a:lnTo>
                    <a:lnTo>
                      <a:pt x="850900" y="3695700"/>
                    </a:lnTo>
                    <a:lnTo>
                      <a:pt x="927100" y="3695700"/>
                    </a:lnTo>
                    <a:lnTo>
                      <a:pt x="927100" y="3635375"/>
                    </a:lnTo>
                    <a:lnTo>
                      <a:pt x="863600" y="3632200"/>
                    </a:lnTo>
                    <a:lnTo>
                      <a:pt x="850900" y="3352800"/>
                    </a:lnTo>
                    <a:lnTo>
                      <a:pt x="419100" y="3352800"/>
                    </a:lnTo>
                    <a:cubicBezTo>
                      <a:pt x="414867" y="2683933"/>
                      <a:pt x="410633" y="2015067"/>
                      <a:pt x="406400" y="1346200"/>
                    </a:cubicBezTo>
                    <a:lnTo>
                      <a:pt x="723900" y="1333500"/>
                    </a:lnTo>
                    <a:lnTo>
                      <a:pt x="723900" y="1066800"/>
                    </a:lnTo>
                    <a:lnTo>
                      <a:pt x="406400" y="1066800"/>
                    </a:lnTo>
                    <a:cubicBezTo>
                      <a:pt x="406929" y="842433"/>
                      <a:pt x="407459" y="618067"/>
                      <a:pt x="407988" y="393700"/>
                    </a:cubicBezTo>
                    <a:lnTo>
                      <a:pt x="1943100" y="406400"/>
                    </a:lnTo>
                    <a:lnTo>
                      <a:pt x="1930400" y="1063625"/>
                    </a:lnTo>
                    <a:lnTo>
                      <a:pt x="1625600" y="1066800"/>
                    </a:lnTo>
                    <a:cubicBezTo>
                      <a:pt x="1623516" y="1068415"/>
                      <a:pt x="1625600" y="1253067"/>
                      <a:pt x="1625600" y="1346200"/>
                    </a:cubicBezTo>
                    <a:lnTo>
                      <a:pt x="1943100" y="1346200"/>
                    </a:lnTo>
                    <a:lnTo>
                      <a:pt x="1943100" y="3365500"/>
                    </a:lnTo>
                    <a:lnTo>
                      <a:pt x="1543843" y="3378200"/>
                    </a:lnTo>
                    <a:lnTo>
                      <a:pt x="1549400" y="3632200"/>
                    </a:lnTo>
                    <a:lnTo>
                      <a:pt x="1480344" y="3635375"/>
                    </a:lnTo>
                    <a:lnTo>
                      <a:pt x="1485900" y="3708400"/>
                    </a:lnTo>
                    <a:lnTo>
                      <a:pt x="1549400" y="3708400"/>
                    </a:lnTo>
                    <a:lnTo>
                      <a:pt x="1552574" y="3760787"/>
                    </a:lnTo>
                    <a:lnTo>
                      <a:pt x="1600200" y="3759200"/>
                    </a:lnTo>
                    <a:lnTo>
                      <a:pt x="1612900" y="3797300"/>
                    </a:lnTo>
                    <a:lnTo>
                      <a:pt x="1955800" y="3810000"/>
                    </a:lnTo>
                    <a:lnTo>
                      <a:pt x="1968500" y="4975225"/>
                    </a:lnTo>
                    <a:lnTo>
                      <a:pt x="2387600" y="4978400"/>
                    </a:lnTo>
                    <a:lnTo>
                      <a:pt x="2336800" y="12700"/>
                    </a:lnTo>
                    <a:close/>
                  </a:path>
                </a:pathLst>
              </a:custGeom>
              <a:solidFill>
                <a:schemeClr val="tx2">
                  <a:lumMod val="10000"/>
                  <a:alpha val="15000"/>
                </a:schemeClr>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7070725" y="5788340"/>
                <a:ext cx="182880" cy="18288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5000"/>
                    </a:schemeClr>
                  </a:solidFill>
                </a:endParaRPr>
              </a:p>
            </p:txBody>
          </p:sp>
          <p:sp>
            <p:nvSpPr>
              <p:cNvPr id="32" name="Oval 31"/>
              <p:cNvSpPr/>
              <p:nvPr/>
            </p:nvSpPr>
            <p:spPr>
              <a:xfrm>
                <a:off x="7747000" y="5785165"/>
                <a:ext cx="182880" cy="182880"/>
              </a:xfrm>
              <a:prstGeom prst="ellipse">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lumMod val="25000"/>
                    </a:schemeClr>
                  </a:solidFill>
                </a:endParaRPr>
              </a:p>
            </p:txBody>
          </p:sp>
          <p:sp>
            <p:nvSpPr>
              <p:cNvPr id="33" name="Rectangle 32"/>
              <p:cNvSpPr/>
              <p:nvPr/>
            </p:nvSpPr>
            <p:spPr>
              <a:xfrm>
                <a:off x="7176067" y="1669171"/>
                <a:ext cx="638175" cy="246221"/>
              </a:xfrm>
              <a:prstGeom prst="rect">
                <a:avLst/>
              </a:prstGeom>
            </p:spPr>
            <p:txBody>
              <a:bodyPr wrap="square" lIns="0" tIns="0" rIns="0" bIns="0">
                <a:spAutoFit/>
              </a:bodyPr>
              <a:lstStyle/>
              <a:p>
                <a:pPr algn="ctr"/>
                <a:r>
                  <a:rPr lang="en-US" sz="1600" b="1" dirty="0">
                    <a:solidFill>
                      <a:schemeClr val="tx2">
                        <a:lumMod val="25000"/>
                      </a:schemeClr>
                    </a:solidFill>
                  </a:rPr>
                  <a:t>shrine</a:t>
                </a:r>
              </a:p>
            </p:txBody>
          </p:sp>
          <p:sp>
            <p:nvSpPr>
              <p:cNvPr id="34" name="Rectangle 33"/>
              <p:cNvSpPr/>
              <p:nvPr/>
            </p:nvSpPr>
            <p:spPr>
              <a:xfrm>
                <a:off x="6886688" y="2601192"/>
                <a:ext cx="1216933" cy="246221"/>
              </a:xfrm>
              <a:prstGeom prst="rect">
                <a:avLst/>
              </a:prstGeom>
            </p:spPr>
            <p:txBody>
              <a:bodyPr wrap="square" lIns="0" tIns="0" rIns="0" bIns="0">
                <a:spAutoFit/>
              </a:bodyPr>
              <a:lstStyle/>
              <a:p>
                <a:pPr algn="ctr"/>
                <a:r>
                  <a:rPr lang="en-US" sz="1600" b="1" dirty="0">
                    <a:solidFill>
                      <a:schemeClr val="tx2">
                        <a:lumMod val="25000"/>
                      </a:schemeClr>
                    </a:solidFill>
                  </a:rPr>
                  <a:t>main hall</a:t>
                </a:r>
              </a:p>
            </p:txBody>
          </p:sp>
          <p:sp>
            <p:nvSpPr>
              <p:cNvPr id="35" name="Rectangle 34"/>
              <p:cNvSpPr/>
              <p:nvPr/>
            </p:nvSpPr>
            <p:spPr>
              <a:xfrm>
                <a:off x="7080023" y="5290256"/>
                <a:ext cx="830263" cy="246221"/>
              </a:xfrm>
              <a:prstGeom prst="rect">
                <a:avLst/>
              </a:prstGeom>
            </p:spPr>
            <p:txBody>
              <a:bodyPr wrap="square" lIns="0" tIns="0" rIns="0" bIns="0">
                <a:spAutoFit/>
              </a:bodyPr>
              <a:lstStyle/>
              <a:p>
                <a:pPr algn="ctr"/>
                <a:r>
                  <a:rPr lang="en-US" sz="1600" b="1" dirty="0">
                    <a:solidFill>
                      <a:schemeClr val="tx2">
                        <a:lumMod val="25000"/>
                      </a:schemeClr>
                    </a:solidFill>
                  </a:rPr>
                  <a:t>portico</a:t>
                </a:r>
              </a:p>
            </p:txBody>
          </p:sp>
          <p:sp>
            <p:nvSpPr>
              <p:cNvPr id="36" name="Rectangle 35"/>
              <p:cNvSpPr/>
              <p:nvPr/>
            </p:nvSpPr>
            <p:spPr>
              <a:xfrm>
                <a:off x="7059386" y="6090920"/>
                <a:ext cx="871537" cy="246221"/>
              </a:xfrm>
              <a:prstGeom prst="rect">
                <a:avLst/>
              </a:prstGeom>
            </p:spPr>
            <p:txBody>
              <a:bodyPr wrap="square" lIns="0" tIns="0" rIns="0" bIns="0">
                <a:spAutoFit/>
              </a:bodyPr>
              <a:lstStyle/>
              <a:p>
                <a:pPr algn="ctr"/>
                <a:r>
                  <a:rPr lang="en-US" sz="1600" b="1" dirty="0">
                    <a:solidFill>
                      <a:schemeClr val="tx2">
                        <a:lumMod val="25000"/>
                      </a:schemeClr>
                    </a:solidFill>
                  </a:rPr>
                  <a:t>columns</a:t>
                </a:r>
              </a:p>
            </p:txBody>
          </p:sp>
          <p:sp>
            <p:nvSpPr>
              <p:cNvPr id="37" name="Rectangle 36"/>
              <p:cNvSpPr/>
              <p:nvPr/>
            </p:nvSpPr>
            <p:spPr>
              <a:xfrm>
                <a:off x="6299200" y="698659"/>
                <a:ext cx="2330450" cy="246221"/>
              </a:xfrm>
              <a:prstGeom prst="rect">
                <a:avLst/>
              </a:prstGeom>
            </p:spPr>
            <p:txBody>
              <a:bodyPr wrap="square" lIns="0" tIns="0" rIns="0" bIns="0">
                <a:spAutoFit/>
              </a:bodyPr>
              <a:lstStyle/>
              <a:p>
                <a:pPr algn="ctr"/>
                <a:r>
                  <a:rPr lang="en-US" sz="1600" b="1" dirty="0">
                    <a:solidFill>
                      <a:schemeClr val="tx2">
                        <a:lumMod val="10000"/>
                      </a:schemeClr>
                    </a:solidFill>
                  </a:rPr>
                  <a:t>Tell Tayinat Temple</a:t>
                </a:r>
              </a:p>
            </p:txBody>
          </p:sp>
        </p:grpSp>
      </p:grpSp>
      <p:pic>
        <p:nvPicPr>
          <p:cNvPr id="1026" name="Picture 2" descr="C:\Users\Kris\Downloads\Templ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Comparison of Solomon’s Temple with those at Ain Dara and Tell Tayinat</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155181732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cuments\Bolen\PCB size\Louvre-pcb\Persia\Foundation charter of Palace of Darius I in Elamite, 522-486 BC, tb092719543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6245" y="293132"/>
            <a:ext cx="6371511" cy="6488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Foundation charter of a palace of Darius I, in Elamite, 522–486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40270157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amat Rahel Israelite wall with ashlar masonry, tb11300256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Israelite wall with ashlar masonry at Ramat </a:t>
            </a:r>
            <a:r>
              <a:rPr lang="en-US" dirty="0" err="1"/>
              <a:t>Rahel</a:t>
            </a:r>
            <a:r>
              <a:rPr lang="en-US" dirty="0"/>
              <a:t>, circa 700–586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23334910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1b PLBL, PCB size\03 Jerusalem\Western Wall Tunnel\Western Wall bedrock used as foundation, tb010112189.jpg"/>
          <p:cNvPicPr>
            <a:picLocks noChangeAspect="1" noChangeArrowheads="1"/>
          </p:cNvPicPr>
          <p:nvPr/>
        </p:nvPicPr>
        <p:blipFill rotWithShape="1">
          <a:blip r:embed="rId3">
            <a:extLst>
              <a:ext uri="{28A0092B-C50C-407E-A947-70E740481C1C}">
                <a14:useLocalDpi xmlns:a14="http://schemas.microsoft.com/office/drawing/2010/main" val="0"/>
              </a:ext>
            </a:extLst>
          </a:blip>
          <a:srcRect l="548"/>
          <a:stretch/>
        </p:blipFill>
        <p:spPr bwMode="auto">
          <a:xfrm>
            <a:off x="0" y="369333"/>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Bedrock used as foundation at the Western Wall</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80892883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BA7844-AB61-4199-9389-E7E49226B7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0069"/>
            <a:ext cx="9144000" cy="6400800"/>
          </a:xfrm>
          <a:prstGeom prst="rect">
            <a:avLst/>
          </a:prstGeom>
        </p:spPr>
      </p:pic>
      <p:sp>
        <p:nvSpPr>
          <p:cNvPr id="2" name="Text Placeholder 1"/>
          <p:cNvSpPr>
            <a:spLocks noGrp="1"/>
          </p:cNvSpPr>
          <p:nvPr>
            <p:ph type="body" sz="quarter" idx="10"/>
          </p:nvPr>
        </p:nvSpPr>
        <p:spPr/>
        <p:txBody>
          <a:bodyPr/>
          <a:lstStyle/>
          <a:p>
            <a:r>
              <a:rPr lang="en-US" dirty="0"/>
              <a:t>Laying the cornerstone for Ramallah municipal school, 1940</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73364569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A81AE85-BEE8-4C12-808C-5B7B662E3457}"/>
              </a:ext>
            </a:extLst>
          </p:cNvPr>
          <p:cNvPicPr>
            <a:picLocks noChangeAspect="1"/>
          </p:cNvPicPr>
          <p:nvPr/>
        </p:nvPicPr>
        <p:blipFill rotWithShape="1">
          <a:blip r:embed="rId3">
            <a:extLst>
              <a:ext uri="{28A0092B-C50C-407E-A947-70E740481C1C}">
                <a14:useLocalDpi xmlns:a14="http://schemas.microsoft.com/office/drawing/2010/main" val="0"/>
              </a:ext>
            </a:extLst>
          </a:blip>
          <a:srcRect l="1589" t="1152" r="1254" b="729"/>
          <a:stretch/>
        </p:blipFill>
        <p:spPr>
          <a:xfrm>
            <a:off x="1610508" y="365760"/>
            <a:ext cx="5922985" cy="6153912"/>
          </a:xfrm>
          <a:prstGeom prst="rect">
            <a:avLst/>
          </a:prstGeom>
        </p:spPr>
      </p:pic>
      <p:sp>
        <p:nvSpPr>
          <p:cNvPr id="2" name="Text Placeholder 1"/>
          <p:cNvSpPr>
            <a:spLocks noGrp="1"/>
          </p:cNvSpPr>
          <p:nvPr>
            <p:ph type="body" sz="quarter" idx="10"/>
          </p:nvPr>
        </p:nvSpPr>
        <p:spPr/>
        <p:txBody>
          <a:bodyPr/>
          <a:lstStyle/>
          <a:p>
            <a:r>
              <a:rPr lang="en-US" dirty="0"/>
              <a:t>Illustration of laying the foundation of the Second Temple</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When the builders laid the foundation of the temple of Yahweh</a:t>
            </a:r>
          </a:p>
        </p:txBody>
      </p:sp>
    </p:spTree>
    <p:extLst>
      <p:ext uri="{BB962C8B-B14F-4D97-AF65-F5344CB8AC3E}">
        <p14:creationId xmlns:p14="http://schemas.microsoft.com/office/powerpoint/2010/main" val="39731491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amaritan Passover, going to Abraham's altar, mat0187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Going to Abraham’s altar during Samaritan Passover, circa 1910</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spTree>
    <p:extLst>
      <p:ext uri="{BB962C8B-B14F-4D97-AF65-F5344CB8AC3E}">
        <p14:creationId xmlns:p14="http://schemas.microsoft.com/office/powerpoint/2010/main" val="20460059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Kris\Downloads\1024px-Trompette_d'argent_et_sa_sourdine_en_bois_du_tombeau_de_Toutânkhamon_2.jpg"/>
          <p:cNvPicPr>
            <a:picLocks noChangeAspect="1" noChangeArrowheads="1"/>
          </p:cNvPicPr>
          <p:nvPr/>
        </p:nvPicPr>
        <p:blipFill rotWithShape="1">
          <a:blip r:embed="rId3">
            <a:extLst>
              <a:ext uri="{28A0092B-C50C-407E-A947-70E740481C1C}">
                <a14:useLocalDpi xmlns:a14="http://schemas.microsoft.com/office/drawing/2010/main" val="0"/>
              </a:ext>
            </a:extLst>
          </a:blip>
          <a:srcRect t="17191"/>
          <a:stretch/>
        </p:blipFill>
        <p:spPr bwMode="auto">
          <a:xfrm>
            <a:off x="0" y="880844"/>
            <a:ext cx="9144000" cy="567898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and gold-plated trumpet and wooden mute, from Egypt, 14th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The priests stood in their apparel with trumpets</a:t>
            </a:r>
          </a:p>
        </p:txBody>
      </p:sp>
    </p:spTree>
    <p:extLst>
      <p:ext uri="{BB962C8B-B14F-4D97-AF65-F5344CB8AC3E}">
        <p14:creationId xmlns:p14="http://schemas.microsoft.com/office/powerpoint/2010/main" val="524011003"/>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1280px-Trompette_d'argent_et_sa_sourdine_en_bois_du_tombeau_de_Toutânkham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2410"/>
            <a:ext cx="9144000" cy="650748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and gold-plated trumpet and wooden mute, from Egypt, 14th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The priests stood in their apparel with trumpets</a:t>
            </a:r>
          </a:p>
        </p:txBody>
      </p:sp>
    </p:spTree>
    <p:extLst>
      <p:ext uri="{BB962C8B-B14F-4D97-AF65-F5344CB8AC3E}">
        <p14:creationId xmlns:p14="http://schemas.microsoft.com/office/powerpoint/2010/main" val="65360915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Kris\Documents\Bolen\PCB size\Public domain or CC-pcb\Public1-pcb\Relief with trumpeter, from Amarna, reign of Akhenaten, Dynasty 18, ca. 1353–1336 BC, met5450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6388"/>
            <a:ext cx="9144000" cy="6245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with a trumpeter, from Egypt, 14th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The priests stood in their apparel with trumpets</a:t>
            </a:r>
          </a:p>
        </p:txBody>
      </p:sp>
    </p:spTree>
    <p:extLst>
      <p:ext uri="{BB962C8B-B14F-4D97-AF65-F5344CB8AC3E}">
        <p14:creationId xmlns:p14="http://schemas.microsoft.com/office/powerpoint/2010/main" val="3772785815"/>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8700" y="0"/>
            <a:ext cx="4539996" cy="6858000"/>
          </a:xfrm>
          <a:prstGeom prst="rect">
            <a:avLst/>
          </a:prstGeom>
        </p:spPr>
      </p:pic>
      <p:sp>
        <p:nvSpPr>
          <p:cNvPr id="2" name="Text Placeholder 1"/>
          <p:cNvSpPr>
            <a:spLocks noGrp="1"/>
          </p:cNvSpPr>
          <p:nvPr>
            <p:ph type="body" sz="quarter" idx="10"/>
          </p:nvPr>
        </p:nvSpPr>
        <p:spPr/>
        <p:txBody>
          <a:bodyPr/>
          <a:lstStyle/>
          <a:p>
            <a:r>
              <a:rPr lang="en-US" dirty="0"/>
              <a:t>Statue of a priest blowing the trumpet</a:t>
            </a:r>
          </a:p>
        </p:txBody>
      </p:sp>
      <p:sp>
        <p:nvSpPr>
          <p:cNvPr id="3" name="Text Placeholder 2"/>
          <p:cNvSpPr>
            <a:spLocks noGrp="1"/>
          </p:cNvSpPr>
          <p:nvPr>
            <p:ph type="body" sz="quarter" idx="12"/>
          </p:nvPr>
        </p:nvSpPr>
        <p:spPr/>
        <p:txBody>
          <a:bodyPr/>
          <a:lstStyle/>
          <a:p>
            <a:r>
              <a:rPr lang="en-US"/>
              <a:t>3:10</a:t>
            </a:r>
          </a:p>
        </p:txBody>
      </p:sp>
      <p:sp>
        <p:nvSpPr>
          <p:cNvPr id="4" name="Title 3"/>
          <p:cNvSpPr>
            <a:spLocks noGrp="1"/>
          </p:cNvSpPr>
          <p:nvPr>
            <p:ph type="title"/>
          </p:nvPr>
        </p:nvSpPr>
        <p:spPr/>
        <p:txBody>
          <a:bodyPr/>
          <a:lstStyle/>
          <a:p>
            <a:r>
              <a:rPr lang="en-US" dirty="0"/>
              <a:t>The priests stood in their apparel with trumpets</a:t>
            </a:r>
          </a:p>
        </p:txBody>
      </p:sp>
    </p:spTree>
    <p:extLst>
      <p:ext uri="{BB962C8B-B14F-4D97-AF65-F5344CB8AC3E}">
        <p14:creationId xmlns:p14="http://schemas.microsoft.com/office/powerpoint/2010/main" val="20842933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03 Museums 2014\Turkey Museums\Istanbul Museum of the Ancient Orient\Anatolia Neo-Hittite period\Zincirli, Northern Hall, basalt reliefs of musicians, 8th c BC, adr1006054787.jpg"/>
          <p:cNvPicPr>
            <a:picLocks noChangeAspect="1" noChangeArrowheads="1"/>
          </p:cNvPicPr>
          <p:nvPr/>
        </p:nvPicPr>
        <p:blipFill rotWithShape="1">
          <a:blip r:embed="rId3">
            <a:extLst>
              <a:ext uri="{28A0092B-C50C-407E-A947-70E740481C1C}">
                <a14:useLocalDpi xmlns:a14="http://schemas.microsoft.com/office/drawing/2010/main" val="0"/>
              </a:ext>
            </a:extLst>
          </a:blip>
          <a:srcRect b="2869"/>
          <a:stretch/>
        </p:blipFill>
        <p:spPr bwMode="auto">
          <a:xfrm>
            <a:off x="0" y="85725"/>
            <a:ext cx="9144000" cy="677227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Basalt relief of musicians, from the Northern Hall at Zincirli, 8th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And the Levites, the sons of Asaph</a:t>
            </a:r>
          </a:p>
        </p:txBody>
      </p:sp>
    </p:spTree>
    <p:extLst>
      <p:ext uri="{BB962C8B-B14F-4D97-AF65-F5344CB8AC3E}">
        <p14:creationId xmlns:p14="http://schemas.microsoft.com/office/powerpoint/2010/main" val="28054959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Kris\Documents\Bolen\03 Museums 2014\Israel Museums\Israel Museum\Iron Age\Megiddo, bronze cymbals, 11th c BC, adr130621311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8590"/>
            <a:ext cx="9144000" cy="65608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Bronze cymbals, from Megiddo, 11th century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And the Levites, the sons of Asaph, with cymbals, to praise Yahweh</a:t>
            </a:r>
          </a:p>
        </p:txBody>
      </p:sp>
    </p:spTree>
    <p:extLst>
      <p:ext uri="{BB962C8B-B14F-4D97-AF65-F5344CB8AC3E}">
        <p14:creationId xmlns:p14="http://schemas.microsoft.com/office/powerpoint/2010/main" val="704360739"/>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4 0Adds 2012\19 Museum\Rome Museums\Vatican Museum\Gregoriano Egyptian\Three couplets of cymbals, bronze, from Jerusalem, Late Bronze, tb0512176394.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a:stretch>
            <a:fillRect/>
          </a:stretch>
        </p:blipFill>
        <p:spPr bwMode="auto">
          <a:xfrm>
            <a:off x="0" y="100013"/>
            <a:ext cx="9144000" cy="6656387"/>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Three sets of bronze cymbals, from Jerusalem, circa 1300 BC</a:t>
            </a:r>
          </a:p>
        </p:txBody>
      </p:sp>
      <p:sp>
        <p:nvSpPr>
          <p:cNvPr id="4" name="Text Placeholder 3"/>
          <p:cNvSpPr>
            <a:spLocks noGrp="1"/>
          </p:cNvSpPr>
          <p:nvPr>
            <p:ph type="body" sz="quarter" idx="12"/>
          </p:nvPr>
        </p:nvSpPr>
        <p:spPr/>
        <p:txBody>
          <a:bodyPr/>
          <a:lstStyle/>
          <a:p>
            <a:r>
              <a:rPr lang="en-US" dirty="0"/>
              <a:t>3:10</a:t>
            </a:r>
          </a:p>
        </p:txBody>
      </p:sp>
      <p:sp>
        <p:nvSpPr>
          <p:cNvPr id="2" name="Title 1"/>
          <p:cNvSpPr>
            <a:spLocks noGrp="1"/>
          </p:cNvSpPr>
          <p:nvPr>
            <p:ph type="title"/>
          </p:nvPr>
        </p:nvSpPr>
        <p:spPr/>
        <p:txBody>
          <a:bodyPr/>
          <a:lstStyle/>
          <a:p>
            <a:r>
              <a:rPr lang="en-US" dirty="0"/>
              <a:t>And the Levites, the sons of Asaph, with cymbals, to praise Yahweh</a:t>
            </a:r>
          </a:p>
        </p:txBody>
      </p:sp>
    </p:spTree>
    <p:extLst>
      <p:ext uri="{BB962C8B-B14F-4D97-AF65-F5344CB8AC3E}">
        <p14:creationId xmlns:p14="http://schemas.microsoft.com/office/powerpoint/2010/main" val="16909216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Tel Dan Inscription, earliest known mention of David, 9th c BC, close up, mjb19041662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1437"/>
            <a:ext cx="9144000" cy="67151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“House of David” on the Tel Dan Inscription, circa 830 BC</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According to the directions of David king of Israel</a:t>
            </a:r>
          </a:p>
        </p:txBody>
      </p:sp>
    </p:spTree>
    <p:extLst>
      <p:ext uri="{BB962C8B-B14F-4D97-AF65-F5344CB8AC3E}">
        <p14:creationId xmlns:p14="http://schemas.microsoft.com/office/powerpoint/2010/main" val="3697544104"/>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David mosaic.jpg"/>
          <p:cNvPicPr>
            <a:picLocks noChangeAspect="1" noChangeArrowheads="1"/>
          </p:cNvPicPr>
          <p:nvPr/>
        </p:nvPicPr>
        <p:blipFill rotWithShape="1">
          <a:blip r:embed="rId3">
            <a:extLst>
              <a:ext uri="{28A0092B-C50C-407E-A947-70E740481C1C}">
                <a14:useLocalDpi xmlns:a14="http://schemas.microsoft.com/office/drawing/2010/main" val="0"/>
              </a:ext>
            </a:extLst>
          </a:blip>
          <a:srcRect r="259"/>
          <a:stretch/>
        </p:blipFill>
        <p:spPr bwMode="auto">
          <a:xfrm>
            <a:off x="-1" y="354330"/>
            <a:ext cx="9144001" cy="6165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Synagogue mosaic depicting David with a harp, from Gaza, AD 508</a:t>
            </a:r>
          </a:p>
        </p:txBody>
      </p:sp>
      <p:sp>
        <p:nvSpPr>
          <p:cNvPr id="5" name="Text Placeholder 4"/>
          <p:cNvSpPr>
            <a:spLocks noGrp="1"/>
          </p:cNvSpPr>
          <p:nvPr>
            <p:ph type="body" sz="quarter" idx="12"/>
          </p:nvPr>
        </p:nvSpPr>
        <p:spPr/>
        <p:txBody>
          <a:bodyPr/>
          <a:lstStyle/>
          <a:p>
            <a:r>
              <a:rPr lang="en-US" dirty="0"/>
              <a:t>3:10</a:t>
            </a:r>
          </a:p>
        </p:txBody>
      </p:sp>
      <p:sp>
        <p:nvSpPr>
          <p:cNvPr id="3" name="Title 2"/>
          <p:cNvSpPr>
            <a:spLocks noGrp="1"/>
          </p:cNvSpPr>
          <p:nvPr>
            <p:ph type="title"/>
          </p:nvPr>
        </p:nvSpPr>
        <p:spPr/>
        <p:txBody>
          <a:bodyPr/>
          <a:lstStyle/>
          <a:p>
            <a:r>
              <a:rPr lang="en-US" dirty="0"/>
              <a:t>According to the directions of David king of Israel</a:t>
            </a:r>
          </a:p>
        </p:txBody>
      </p:sp>
    </p:spTree>
    <p:extLst>
      <p:ext uri="{BB962C8B-B14F-4D97-AF65-F5344CB8AC3E}">
        <p14:creationId xmlns:p14="http://schemas.microsoft.com/office/powerpoint/2010/main" val="11322899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4722"/>
          <a:stretch/>
        </p:blipFill>
        <p:spPr>
          <a:xfrm>
            <a:off x="1685651" y="369332"/>
            <a:ext cx="5772698" cy="6279118"/>
          </a:xfrm>
          <a:prstGeom prst="rect">
            <a:avLst/>
          </a:prstGeom>
        </p:spPr>
      </p:pic>
      <p:sp>
        <p:nvSpPr>
          <p:cNvPr id="2" name="Text Placeholder 1"/>
          <p:cNvSpPr>
            <a:spLocks noGrp="1"/>
          </p:cNvSpPr>
          <p:nvPr>
            <p:ph type="body" sz="quarter" idx="10"/>
          </p:nvPr>
        </p:nvSpPr>
        <p:spPr/>
        <p:txBody>
          <a:bodyPr/>
          <a:lstStyle/>
          <a:p>
            <a:r>
              <a:rPr lang="en-US" dirty="0"/>
              <a:t>Illustration of David playing a harp before King Saul</a:t>
            </a:r>
          </a:p>
        </p:txBody>
      </p:sp>
      <p:sp>
        <p:nvSpPr>
          <p:cNvPr id="3" name="Text Placeholder 2"/>
          <p:cNvSpPr>
            <a:spLocks noGrp="1"/>
          </p:cNvSpPr>
          <p:nvPr>
            <p:ph type="body" sz="quarter" idx="12"/>
          </p:nvPr>
        </p:nvSpPr>
        <p:spPr/>
        <p:txBody>
          <a:bodyPr/>
          <a:lstStyle/>
          <a:p>
            <a:r>
              <a:rPr lang="en-US" dirty="0"/>
              <a:t>3:10</a:t>
            </a:r>
          </a:p>
        </p:txBody>
      </p:sp>
      <p:sp>
        <p:nvSpPr>
          <p:cNvPr id="4" name="Title 3"/>
          <p:cNvSpPr>
            <a:spLocks noGrp="1"/>
          </p:cNvSpPr>
          <p:nvPr>
            <p:ph type="title"/>
          </p:nvPr>
        </p:nvSpPr>
        <p:spPr/>
        <p:txBody>
          <a:bodyPr/>
          <a:lstStyle/>
          <a:p>
            <a:r>
              <a:rPr lang="en-US" dirty="0"/>
              <a:t>According to the directions of David king of Israel</a:t>
            </a:r>
          </a:p>
        </p:txBody>
      </p:sp>
    </p:spTree>
    <p:extLst>
      <p:ext uri="{BB962C8B-B14F-4D97-AF65-F5344CB8AC3E}">
        <p14:creationId xmlns:p14="http://schemas.microsoft.com/office/powerpoint/2010/main" val="404540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High priest praying during the Samaritan Passover, circa 1910</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spTree>
    <p:extLst>
      <p:ext uri="{BB962C8B-B14F-4D97-AF65-F5344CB8AC3E}">
        <p14:creationId xmlns:p14="http://schemas.microsoft.com/office/powerpoint/2010/main" val="131155432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281BBFF-74E5-44A7-9951-809DD172A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
            <a:ext cx="9144000" cy="6507480"/>
          </a:xfrm>
          <a:prstGeom prst="rect">
            <a:avLst/>
          </a:prstGeom>
        </p:spPr>
      </p:pic>
      <p:sp>
        <p:nvSpPr>
          <p:cNvPr id="2" name="Text Placeholder 1"/>
          <p:cNvSpPr>
            <a:spLocks noGrp="1"/>
          </p:cNvSpPr>
          <p:nvPr>
            <p:ph type="body" sz="quarter" idx="10"/>
          </p:nvPr>
        </p:nvSpPr>
        <p:spPr/>
        <p:txBody>
          <a:bodyPr/>
          <a:lstStyle/>
          <a:p>
            <a:r>
              <a:rPr lang="en-US" dirty="0"/>
              <a:t>Inscription mentioning Yahweh, from Beth </a:t>
            </a:r>
            <a:r>
              <a:rPr lang="en-US" dirty="0" err="1"/>
              <a:t>Loya</a:t>
            </a:r>
            <a:r>
              <a:rPr lang="en-US" dirty="0"/>
              <a:t>, 6th century BC</a:t>
            </a:r>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And they sang, praising and giving thanks to Yahweh</a:t>
            </a:r>
          </a:p>
        </p:txBody>
      </p:sp>
    </p:spTree>
    <p:extLst>
      <p:ext uri="{BB962C8B-B14F-4D97-AF65-F5344CB8AC3E}">
        <p14:creationId xmlns:p14="http://schemas.microsoft.com/office/powerpoint/2010/main" val="150730092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75260"/>
            <a:ext cx="9144000" cy="6507480"/>
            <a:chOff x="0" y="175260"/>
            <a:chExt cx="9144000" cy="6507480"/>
          </a:xfrm>
        </p:grpSpPr>
        <p:pic>
          <p:nvPicPr>
            <p:cNvPr id="27" name="Picture 26">
              <a:extLst>
                <a:ext uri="{FF2B5EF4-FFF2-40B4-BE49-F238E27FC236}">
                  <a16:creationId xmlns:a16="http://schemas.microsoft.com/office/drawing/2014/main" id="{4281BBFF-74E5-44A7-9951-809DD172A2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75260"/>
              <a:ext cx="9144000" cy="6507480"/>
            </a:xfrm>
            <a:prstGeom prst="rect">
              <a:avLst/>
            </a:prstGeom>
          </p:spPr>
        </p:pic>
        <p:grpSp>
          <p:nvGrpSpPr>
            <p:cNvPr id="6" name="Group 5"/>
            <p:cNvGrpSpPr/>
            <p:nvPr/>
          </p:nvGrpSpPr>
          <p:grpSpPr>
            <a:xfrm>
              <a:off x="542925" y="2078834"/>
              <a:ext cx="7022307" cy="2874166"/>
              <a:chOff x="542925" y="2078834"/>
              <a:chExt cx="7022307" cy="2874166"/>
            </a:xfrm>
          </p:grpSpPr>
          <p:sp>
            <p:nvSpPr>
              <p:cNvPr id="10" name="Freeform 9"/>
              <p:cNvSpPr/>
              <p:nvPr/>
            </p:nvSpPr>
            <p:spPr>
              <a:xfrm>
                <a:off x="1181100" y="4324350"/>
                <a:ext cx="514350" cy="628650"/>
              </a:xfrm>
              <a:custGeom>
                <a:avLst/>
                <a:gdLst>
                  <a:gd name="connsiteX0" fmla="*/ 514350 w 514350"/>
                  <a:gd name="connsiteY0" fmla="*/ 0 h 628650"/>
                  <a:gd name="connsiteX1" fmla="*/ 333375 w 514350"/>
                  <a:gd name="connsiteY1" fmla="*/ 47625 h 628650"/>
                  <a:gd name="connsiteX2" fmla="*/ 152400 w 514350"/>
                  <a:gd name="connsiteY2" fmla="*/ 157163 h 628650"/>
                  <a:gd name="connsiteX3" fmla="*/ 0 w 514350"/>
                  <a:gd name="connsiteY3" fmla="*/ 200025 h 628650"/>
                  <a:gd name="connsiteX4" fmla="*/ 166688 w 514350"/>
                  <a:gd name="connsiteY4" fmla="*/ 152400 h 628650"/>
                  <a:gd name="connsiteX5" fmla="*/ 347663 w 514350"/>
                  <a:gd name="connsiteY5" fmla="*/ 47625 h 628650"/>
                  <a:gd name="connsiteX6" fmla="*/ 338138 w 514350"/>
                  <a:gd name="connsiteY6" fmla="*/ 23813 h 628650"/>
                  <a:gd name="connsiteX7" fmla="*/ 333375 w 514350"/>
                  <a:gd name="connsiteY7" fmla="*/ 161925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90513 h 628650"/>
                  <a:gd name="connsiteX14" fmla="*/ 357188 w 514350"/>
                  <a:gd name="connsiteY14" fmla="*/ 538163 h 628650"/>
                  <a:gd name="connsiteX15" fmla="*/ 371475 w 514350"/>
                  <a:gd name="connsiteY15" fmla="*/ 628650 h 628650"/>
                  <a:gd name="connsiteX0" fmla="*/ 514350 w 514350"/>
                  <a:gd name="connsiteY0" fmla="*/ 0 h 628650"/>
                  <a:gd name="connsiteX1" fmla="*/ 333375 w 514350"/>
                  <a:gd name="connsiteY1" fmla="*/ 47625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33375 w 514350"/>
                  <a:gd name="connsiteY7" fmla="*/ 161925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90513 h 628650"/>
                  <a:gd name="connsiteX14" fmla="*/ 357188 w 514350"/>
                  <a:gd name="connsiteY14" fmla="*/ 538163 h 628650"/>
                  <a:gd name="connsiteX15" fmla="*/ 371475 w 514350"/>
                  <a:gd name="connsiteY15" fmla="*/ 628650 h 628650"/>
                  <a:gd name="connsiteX0" fmla="*/ 514350 w 514350"/>
                  <a:gd name="connsiteY0" fmla="*/ 0 h 628650"/>
                  <a:gd name="connsiteX1" fmla="*/ 340519 w 514350"/>
                  <a:gd name="connsiteY1" fmla="*/ 52388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33375 w 514350"/>
                  <a:gd name="connsiteY7" fmla="*/ 161925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90513 h 628650"/>
                  <a:gd name="connsiteX14" fmla="*/ 357188 w 514350"/>
                  <a:gd name="connsiteY14" fmla="*/ 538163 h 628650"/>
                  <a:gd name="connsiteX15" fmla="*/ 371475 w 514350"/>
                  <a:gd name="connsiteY15" fmla="*/ 628650 h 628650"/>
                  <a:gd name="connsiteX0" fmla="*/ 514350 w 514350"/>
                  <a:gd name="connsiteY0" fmla="*/ 0 h 628650"/>
                  <a:gd name="connsiteX1" fmla="*/ 340519 w 514350"/>
                  <a:gd name="connsiteY1" fmla="*/ 52388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42900 w 514350"/>
                  <a:gd name="connsiteY7" fmla="*/ 157162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90513 h 628650"/>
                  <a:gd name="connsiteX14" fmla="*/ 357188 w 514350"/>
                  <a:gd name="connsiteY14" fmla="*/ 538163 h 628650"/>
                  <a:gd name="connsiteX15" fmla="*/ 371475 w 514350"/>
                  <a:gd name="connsiteY15" fmla="*/ 628650 h 628650"/>
                  <a:gd name="connsiteX0" fmla="*/ 514350 w 514350"/>
                  <a:gd name="connsiteY0" fmla="*/ 0 h 628650"/>
                  <a:gd name="connsiteX1" fmla="*/ 340519 w 514350"/>
                  <a:gd name="connsiteY1" fmla="*/ 52388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42900 w 514350"/>
                  <a:gd name="connsiteY7" fmla="*/ 157162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50044 w 514350"/>
                  <a:gd name="connsiteY13" fmla="*/ 276225 h 628650"/>
                  <a:gd name="connsiteX14" fmla="*/ 357188 w 514350"/>
                  <a:gd name="connsiteY14" fmla="*/ 538163 h 628650"/>
                  <a:gd name="connsiteX15" fmla="*/ 371475 w 514350"/>
                  <a:gd name="connsiteY15" fmla="*/ 628650 h 628650"/>
                  <a:gd name="connsiteX0" fmla="*/ 514350 w 514350"/>
                  <a:gd name="connsiteY0" fmla="*/ 0 h 628650"/>
                  <a:gd name="connsiteX1" fmla="*/ 340519 w 514350"/>
                  <a:gd name="connsiteY1" fmla="*/ 52388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42900 w 514350"/>
                  <a:gd name="connsiteY7" fmla="*/ 157162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76225 h 628650"/>
                  <a:gd name="connsiteX14" fmla="*/ 357188 w 514350"/>
                  <a:gd name="connsiteY14" fmla="*/ 538163 h 628650"/>
                  <a:gd name="connsiteX15" fmla="*/ 371475 w 514350"/>
                  <a:gd name="connsiteY15" fmla="*/ 628650 h 628650"/>
                  <a:gd name="connsiteX0" fmla="*/ 514350 w 514350"/>
                  <a:gd name="connsiteY0" fmla="*/ 0 h 628650"/>
                  <a:gd name="connsiteX1" fmla="*/ 340519 w 514350"/>
                  <a:gd name="connsiteY1" fmla="*/ 52388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42900 w 514350"/>
                  <a:gd name="connsiteY7" fmla="*/ 157162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76225 h 628650"/>
                  <a:gd name="connsiteX14" fmla="*/ 357188 w 514350"/>
                  <a:gd name="connsiteY14" fmla="*/ 538163 h 628650"/>
                  <a:gd name="connsiteX15" fmla="*/ 371475 w 514350"/>
                  <a:gd name="connsiteY15" fmla="*/ 628650 h 628650"/>
                  <a:gd name="connsiteX0" fmla="*/ 514350 w 514350"/>
                  <a:gd name="connsiteY0" fmla="*/ 0 h 628650"/>
                  <a:gd name="connsiteX1" fmla="*/ 340519 w 514350"/>
                  <a:gd name="connsiteY1" fmla="*/ 52388 h 628650"/>
                  <a:gd name="connsiteX2" fmla="*/ 152400 w 514350"/>
                  <a:gd name="connsiteY2" fmla="*/ 157163 h 628650"/>
                  <a:gd name="connsiteX3" fmla="*/ 0 w 514350"/>
                  <a:gd name="connsiteY3" fmla="*/ 200025 h 628650"/>
                  <a:gd name="connsiteX4" fmla="*/ 152400 w 514350"/>
                  <a:gd name="connsiteY4" fmla="*/ 154781 h 628650"/>
                  <a:gd name="connsiteX5" fmla="*/ 347663 w 514350"/>
                  <a:gd name="connsiteY5" fmla="*/ 47625 h 628650"/>
                  <a:gd name="connsiteX6" fmla="*/ 338138 w 514350"/>
                  <a:gd name="connsiteY6" fmla="*/ 23813 h 628650"/>
                  <a:gd name="connsiteX7" fmla="*/ 342900 w 514350"/>
                  <a:gd name="connsiteY7" fmla="*/ 157162 h 628650"/>
                  <a:gd name="connsiteX8" fmla="*/ 390525 w 514350"/>
                  <a:gd name="connsiteY8" fmla="*/ 147638 h 628650"/>
                  <a:gd name="connsiteX9" fmla="*/ 219075 w 514350"/>
                  <a:gd name="connsiteY9" fmla="*/ 190500 h 628650"/>
                  <a:gd name="connsiteX10" fmla="*/ 342900 w 514350"/>
                  <a:gd name="connsiteY10" fmla="*/ 157163 h 628650"/>
                  <a:gd name="connsiteX11" fmla="*/ 342900 w 514350"/>
                  <a:gd name="connsiteY11" fmla="*/ 280988 h 628650"/>
                  <a:gd name="connsiteX12" fmla="*/ 133350 w 514350"/>
                  <a:gd name="connsiteY12" fmla="*/ 319088 h 628650"/>
                  <a:gd name="connsiteX13" fmla="*/ 342900 w 514350"/>
                  <a:gd name="connsiteY13" fmla="*/ 276225 h 628650"/>
                  <a:gd name="connsiteX14" fmla="*/ 357188 w 514350"/>
                  <a:gd name="connsiteY14" fmla="*/ 538163 h 628650"/>
                  <a:gd name="connsiteX15" fmla="*/ 371475 w 514350"/>
                  <a:gd name="connsiteY15" fmla="*/ 628650 h 628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14350" h="628650">
                    <a:moveTo>
                      <a:pt x="514350" y="0"/>
                    </a:moveTo>
                    <a:lnTo>
                      <a:pt x="340519" y="52388"/>
                    </a:lnTo>
                    <a:lnTo>
                      <a:pt x="152400" y="157163"/>
                    </a:lnTo>
                    <a:lnTo>
                      <a:pt x="0" y="200025"/>
                    </a:lnTo>
                    <a:lnTo>
                      <a:pt x="152400" y="154781"/>
                    </a:lnTo>
                    <a:lnTo>
                      <a:pt x="347663" y="47625"/>
                    </a:lnTo>
                    <a:lnTo>
                      <a:pt x="338138" y="23813"/>
                    </a:lnTo>
                    <a:lnTo>
                      <a:pt x="342900" y="157162"/>
                    </a:lnTo>
                    <a:cubicBezTo>
                      <a:pt x="358775" y="153987"/>
                      <a:pt x="411162" y="142082"/>
                      <a:pt x="390525" y="147638"/>
                    </a:cubicBezTo>
                    <a:cubicBezTo>
                      <a:pt x="369888" y="153194"/>
                      <a:pt x="276225" y="176213"/>
                      <a:pt x="219075" y="190500"/>
                    </a:cubicBezTo>
                    <a:lnTo>
                      <a:pt x="342900" y="157163"/>
                    </a:lnTo>
                    <a:lnTo>
                      <a:pt x="342900" y="280988"/>
                    </a:lnTo>
                    <a:lnTo>
                      <a:pt x="133350" y="319088"/>
                    </a:lnTo>
                    <a:lnTo>
                      <a:pt x="342900" y="276225"/>
                    </a:lnTo>
                    <a:cubicBezTo>
                      <a:pt x="349249" y="319882"/>
                      <a:pt x="352426" y="479426"/>
                      <a:pt x="357188" y="538163"/>
                    </a:cubicBezTo>
                    <a:cubicBezTo>
                      <a:pt x="361951" y="596901"/>
                      <a:pt x="366713" y="598488"/>
                      <a:pt x="371475" y="628650"/>
                    </a:cubicBez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724025" y="4512263"/>
                <a:ext cx="361950" cy="238330"/>
              </a:xfrm>
              <a:custGeom>
                <a:avLst/>
                <a:gdLst>
                  <a:gd name="connsiteX0" fmla="*/ 0 w 371475"/>
                  <a:gd name="connsiteY0" fmla="*/ 0 h 228600"/>
                  <a:gd name="connsiteX1" fmla="*/ 309563 w 371475"/>
                  <a:gd name="connsiteY1" fmla="*/ 42863 h 228600"/>
                  <a:gd name="connsiteX2" fmla="*/ 180975 w 371475"/>
                  <a:gd name="connsiteY2" fmla="*/ 133350 h 228600"/>
                  <a:gd name="connsiteX3" fmla="*/ 52388 w 371475"/>
                  <a:gd name="connsiteY3" fmla="*/ 104775 h 228600"/>
                  <a:gd name="connsiteX4" fmla="*/ 190500 w 371475"/>
                  <a:gd name="connsiteY4" fmla="*/ 138113 h 228600"/>
                  <a:gd name="connsiteX5" fmla="*/ 123825 w 371475"/>
                  <a:gd name="connsiteY5" fmla="*/ 176213 h 228600"/>
                  <a:gd name="connsiteX6" fmla="*/ 371475 w 371475"/>
                  <a:gd name="connsiteY6" fmla="*/ 228600 h 228600"/>
                  <a:gd name="connsiteX0" fmla="*/ 0 w 371475"/>
                  <a:gd name="connsiteY0" fmla="*/ 2162 h 230762"/>
                  <a:gd name="connsiteX1" fmla="*/ 309563 w 371475"/>
                  <a:gd name="connsiteY1" fmla="*/ 45025 h 230762"/>
                  <a:gd name="connsiteX2" fmla="*/ 180975 w 371475"/>
                  <a:gd name="connsiteY2" fmla="*/ 135512 h 230762"/>
                  <a:gd name="connsiteX3" fmla="*/ 52388 w 371475"/>
                  <a:gd name="connsiteY3" fmla="*/ 106937 h 230762"/>
                  <a:gd name="connsiteX4" fmla="*/ 190500 w 371475"/>
                  <a:gd name="connsiteY4" fmla="*/ 140275 h 230762"/>
                  <a:gd name="connsiteX5" fmla="*/ 123825 w 371475"/>
                  <a:gd name="connsiteY5" fmla="*/ 178375 h 230762"/>
                  <a:gd name="connsiteX6" fmla="*/ 371475 w 371475"/>
                  <a:gd name="connsiteY6" fmla="*/ 230762 h 230762"/>
                  <a:gd name="connsiteX0" fmla="*/ 0 w 371475"/>
                  <a:gd name="connsiteY0" fmla="*/ 2162 h 230762"/>
                  <a:gd name="connsiteX1" fmla="*/ 309563 w 371475"/>
                  <a:gd name="connsiteY1" fmla="*/ 45025 h 230762"/>
                  <a:gd name="connsiteX2" fmla="*/ 180975 w 371475"/>
                  <a:gd name="connsiteY2" fmla="*/ 135512 h 230762"/>
                  <a:gd name="connsiteX3" fmla="*/ 52388 w 371475"/>
                  <a:gd name="connsiteY3" fmla="*/ 106937 h 230762"/>
                  <a:gd name="connsiteX4" fmla="*/ 190500 w 371475"/>
                  <a:gd name="connsiteY4" fmla="*/ 140275 h 230762"/>
                  <a:gd name="connsiteX5" fmla="*/ 123825 w 371475"/>
                  <a:gd name="connsiteY5" fmla="*/ 178375 h 230762"/>
                  <a:gd name="connsiteX6" fmla="*/ 371475 w 371475"/>
                  <a:gd name="connsiteY6" fmla="*/ 230762 h 230762"/>
                  <a:gd name="connsiteX0" fmla="*/ 0 w 371475"/>
                  <a:gd name="connsiteY0" fmla="*/ 2506 h 231106"/>
                  <a:gd name="connsiteX1" fmla="*/ 309563 w 371475"/>
                  <a:gd name="connsiteY1" fmla="*/ 45369 h 231106"/>
                  <a:gd name="connsiteX2" fmla="*/ 180975 w 371475"/>
                  <a:gd name="connsiteY2" fmla="*/ 135856 h 231106"/>
                  <a:gd name="connsiteX3" fmla="*/ 52388 w 371475"/>
                  <a:gd name="connsiteY3" fmla="*/ 107281 h 231106"/>
                  <a:gd name="connsiteX4" fmla="*/ 190500 w 371475"/>
                  <a:gd name="connsiteY4" fmla="*/ 140619 h 231106"/>
                  <a:gd name="connsiteX5" fmla="*/ 123825 w 371475"/>
                  <a:gd name="connsiteY5" fmla="*/ 178719 h 231106"/>
                  <a:gd name="connsiteX6" fmla="*/ 371475 w 371475"/>
                  <a:gd name="connsiteY6" fmla="*/ 231106 h 231106"/>
                  <a:gd name="connsiteX0" fmla="*/ 0 w 371475"/>
                  <a:gd name="connsiteY0" fmla="*/ 2384 h 230984"/>
                  <a:gd name="connsiteX1" fmla="*/ 309563 w 371475"/>
                  <a:gd name="connsiteY1" fmla="*/ 45247 h 230984"/>
                  <a:gd name="connsiteX2" fmla="*/ 180975 w 371475"/>
                  <a:gd name="connsiteY2" fmla="*/ 135734 h 230984"/>
                  <a:gd name="connsiteX3" fmla="*/ 52388 w 371475"/>
                  <a:gd name="connsiteY3" fmla="*/ 107159 h 230984"/>
                  <a:gd name="connsiteX4" fmla="*/ 190500 w 371475"/>
                  <a:gd name="connsiteY4" fmla="*/ 140497 h 230984"/>
                  <a:gd name="connsiteX5" fmla="*/ 123825 w 371475"/>
                  <a:gd name="connsiteY5" fmla="*/ 178597 h 230984"/>
                  <a:gd name="connsiteX6" fmla="*/ 371475 w 371475"/>
                  <a:gd name="connsiteY6" fmla="*/ 230984 h 230984"/>
                  <a:gd name="connsiteX0" fmla="*/ 0 w 371475"/>
                  <a:gd name="connsiteY0" fmla="*/ 2286 h 230886"/>
                  <a:gd name="connsiteX1" fmla="*/ 309563 w 371475"/>
                  <a:gd name="connsiteY1" fmla="*/ 45149 h 230886"/>
                  <a:gd name="connsiteX2" fmla="*/ 180975 w 371475"/>
                  <a:gd name="connsiteY2" fmla="*/ 135636 h 230886"/>
                  <a:gd name="connsiteX3" fmla="*/ 52388 w 371475"/>
                  <a:gd name="connsiteY3" fmla="*/ 107061 h 230886"/>
                  <a:gd name="connsiteX4" fmla="*/ 190500 w 371475"/>
                  <a:gd name="connsiteY4" fmla="*/ 140399 h 230886"/>
                  <a:gd name="connsiteX5" fmla="*/ 123825 w 371475"/>
                  <a:gd name="connsiteY5" fmla="*/ 178499 h 230886"/>
                  <a:gd name="connsiteX6" fmla="*/ 371475 w 371475"/>
                  <a:gd name="connsiteY6" fmla="*/ 230886 h 230886"/>
                  <a:gd name="connsiteX0" fmla="*/ 0 w 371475"/>
                  <a:gd name="connsiteY0" fmla="*/ 2286 h 230886"/>
                  <a:gd name="connsiteX1" fmla="*/ 309563 w 371475"/>
                  <a:gd name="connsiteY1" fmla="*/ 45149 h 230886"/>
                  <a:gd name="connsiteX2" fmla="*/ 180975 w 371475"/>
                  <a:gd name="connsiteY2" fmla="*/ 135636 h 230886"/>
                  <a:gd name="connsiteX3" fmla="*/ 52388 w 371475"/>
                  <a:gd name="connsiteY3" fmla="*/ 107061 h 230886"/>
                  <a:gd name="connsiteX4" fmla="*/ 188119 w 371475"/>
                  <a:gd name="connsiteY4" fmla="*/ 138018 h 230886"/>
                  <a:gd name="connsiteX5" fmla="*/ 123825 w 371475"/>
                  <a:gd name="connsiteY5" fmla="*/ 178499 h 230886"/>
                  <a:gd name="connsiteX6" fmla="*/ 371475 w 371475"/>
                  <a:gd name="connsiteY6" fmla="*/ 230886 h 230886"/>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07362 h 231187"/>
                  <a:gd name="connsiteX4" fmla="*/ 188119 w 371475"/>
                  <a:gd name="connsiteY4" fmla="*/ 138319 h 231187"/>
                  <a:gd name="connsiteX5" fmla="*/ 123825 w 371475"/>
                  <a:gd name="connsiteY5" fmla="*/ 178800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07362 h 231187"/>
                  <a:gd name="connsiteX4" fmla="*/ 188119 w 371475"/>
                  <a:gd name="connsiteY4" fmla="*/ 138319 h 231187"/>
                  <a:gd name="connsiteX5" fmla="*/ 123825 w 371475"/>
                  <a:gd name="connsiteY5" fmla="*/ 178800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07362 h 231187"/>
                  <a:gd name="connsiteX4" fmla="*/ 188119 w 371475"/>
                  <a:gd name="connsiteY4" fmla="*/ 138319 h 231187"/>
                  <a:gd name="connsiteX5" fmla="*/ 123825 w 371475"/>
                  <a:gd name="connsiteY5" fmla="*/ 178800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07362 h 231187"/>
                  <a:gd name="connsiteX4" fmla="*/ 188119 w 371475"/>
                  <a:gd name="connsiteY4" fmla="*/ 138319 h 231187"/>
                  <a:gd name="connsiteX5" fmla="*/ 121444 w 371475"/>
                  <a:gd name="connsiteY5" fmla="*/ 188325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07362 h 231187"/>
                  <a:gd name="connsiteX4" fmla="*/ 188119 w 371475"/>
                  <a:gd name="connsiteY4" fmla="*/ 138319 h 231187"/>
                  <a:gd name="connsiteX5" fmla="*/ 121444 w 371475"/>
                  <a:gd name="connsiteY5" fmla="*/ 188325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19268 h 231187"/>
                  <a:gd name="connsiteX4" fmla="*/ 188119 w 371475"/>
                  <a:gd name="connsiteY4" fmla="*/ 138319 h 231187"/>
                  <a:gd name="connsiteX5" fmla="*/ 121444 w 371475"/>
                  <a:gd name="connsiteY5" fmla="*/ 188325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19268 h 231187"/>
                  <a:gd name="connsiteX4" fmla="*/ 188119 w 371475"/>
                  <a:gd name="connsiteY4" fmla="*/ 138319 h 231187"/>
                  <a:gd name="connsiteX5" fmla="*/ 121444 w 371475"/>
                  <a:gd name="connsiteY5" fmla="*/ 188325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19268 h 231187"/>
                  <a:gd name="connsiteX4" fmla="*/ 188119 w 371475"/>
                  <a:gd name="connsiteY4" fmla="*/ 138319 h 231187"/>
                  <a:gd name="connsiteX5" fmla="*/ 121444 w 371475"/>
                  <a:gd name="connsiteY5" fmla="*/ 188325 h 231187"/>
                  <a:gd name="connsiteX6" fmla="*/ 371475 w 371475"/>
                  <a:gd name="connsiteY6" fmla="*/ 231187 h 231187"/>
                  <a:gd name="connsiteX0" fmla="*/ 0 w 371475"/>
                  <a:gd name="connsiteY0" fmla="*/ 2587 h 231187"/>
                  <a:gd name="connsiteX1" fmla="*/ 309563 w 371475"/>
                  <a:gd name="connsiteY1" fmla="*/ 45450 h 231187"/>
                  <a:gd name="connsiteX2" fmla="*/ 190500 w 371475"/>
                  <a:gd name="connsiteY2" fmla="*/ 140699 h 231187"/>
                  <a:gd name="connsiteX3" fmla="*/ 52388 w 371475"/>
                  <a:gd name="connsiteY3" fmla="*/ 119268 h 231187"/>
                  <a:gd name="connsiteX4" fmla="*/ 188119 w 371475"/>
                  <a:gd name="connsiteY4" fmla="*/ 138319 h 231187"/>
                  <a:gd name="connsiteX5" fmla="*/ 121444 w 371475"/>
                  <a:gd name="connsiteY5" fmla="*/ 188325 h 231187"/>
                  <a:gd name="connsiteX6" fmla="*/ 371475 w 371475"/>
                  <a:gd name="connsiteY6" fmla="*/ 231187 h 231187"/>
                  <a:gd name="connsiteX0" fmla="*/ 0 w 361950"/>
                  <a:gd name="connsiteY0" fmla="*/ 2587 h 238330"/>
                  <a:gd name="connsiteX1" fmla="*/ 309563 w 361950"/>
                  <a:gd name="connsiteY1" fmla="*/ 45450 h 238330"/>
                  <a:gd name="connsiteX2" fmla="*/ 190500 w 361950"/>
                  <a:gd name="connsiteY2" fmla="*/ 140699 h 238330"/>
                  <a:gd name="connsiteX3" fmla="*/ 52388 w 361950"/>
                  <a:gd name="connsiteY3" fmla="*/ 119268 h 238330"/>
                  <a:gd name="connsiteX4" fmla="*/ 188119 w 361950"/>
                  <a:gd name="connsiteY4" fmla="*/ 138319 h 238330"/>
                  <a:gd name="connsiteX5" fmla="*/ 121444 w 361950"/>
                  <a:gd name="connsiteY5" fmla="*/ 188325 h 238330"/>
                  <a:gd name="connsiteX6" fmla="*/ 361950 w 361950"/>
                  <a:gd name="connsiteY6" fmla="*/ 238330 h 23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1950" h="238330">
                    <a:moveTo>
                      <a:pt x="0" y="2587"/>
                    </a:moveTo>
                    <a:cubicBezTo>
                      <a:pt x="162720" y="-9319"/>
                      <a:pt x="277813" y="22431"/>
                      <a:pt x="309563" y="45450"/>
                    </a:cubicBezTo>
                    <a:cubicBezTo>
                      <a:pt x="341313" y="68469"/>
                      <a:pt x="238125" y="117681"/>
                      <a:pt x="190500" y="140699"/>
                    </a:cubicBezTo>
                    <a:cubicBezTo>
                      <a:pt x="144463" y="133555"/>
                      <a:pt x="134144" y="112124"/>
                      <a:pt x="52388" y="119268"/>
                    </a:cubicBezTo>
                    <a:cubicBezTo>
                      <a:pt x="133351" y="111330"/>
                      <a:pt x="142875" y="131969"/>
                      <a:pt x="188119" y="138319"/>
                    </a:cubicBezTo>
                    <a:cubicBezTo>
                      <a:pt x="200025" y="150225"/>
                      <a:pt x="92472" y="171657"/>
                      <a:pt x="121444" y="188325"/>
                    </a:cubicBezTo>
                    <a:cubicBezTo>
                      <a:pt x="150416" y="204993"/>
                      <a:pt x="257969" y="201817"/>
                      <a:pt x="361950" y="238330"/>
                    </a:cubicBez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542925" y="4343400"/>
                <a:ext cx="423863" cy="361950"/>
              </a:xfrm>
              <a:custGeom>
                <a:avLst/>
                <a:gdLst>
                  <a:gd name="connsiteX0" fmla="*/ 0 w 423863"/>
                  <a:gd name="connsiteY0" fmla="*/ 242888 h 361950"/>
                  <a:gd name="connsiteX1" fmla="*/ 123825 w 423863"/>
                  <a:gd name="connsiteY1" fmla="*/ 171450 h 361950"/>
                  <a:gd name="connsiteX2" fmla="*/ 361950 w 423863"/>
                  <a:gd name="connsiteY2" fmla="*/ 0 h 361950"/>
                  <a:gd name="connsiteX3" fmla="*/ 276225 w 423863"/>
                  <a:gd name="connsiteY3" fmla="*/ 52388 h 361950"/>
                  <a:gd name="connsiteX4" fmla="*/ 304800 w 423863"/>
                  <a:gd name="connsiteY4" fmla="*/ 128588 h 361950"/>
                  <a:gd name="connsiteX5" fmla="*/ 104775 w 423863"/>
                  <a:gd name="connsiteY5" fmla="*/ 285750 h 361950"/>
                  <a:gd name="connsiteX6" fmla="*/ 357188 w 423863"/>
                  <a:gd name="connsiteY6" fmla="*/ 90488 h 361950"/>
                  <a:gd name="connsiteX7" fmla="*/ 304800 w 423863"/>
                  <a:gd name="connsiteY7" fmla="*/ 133350 h 361950"/>
                  <a:gd name="connsiteX8" fmla="*/ 423863 w 423863"/>
                  <a:gd name="connsiteY8" fmla="*/ 361950 h 361950"/>
                  <a:gd name="connsiteX0" fmla="*/ 0 w 423863"/>
                  <a:gd name="connsiteY0" fmla="*/ 242888 h 361950"/>
                  <a:gd name="connsiteX1" fmla="*/ 123825 w 423863"/>
                  <a:gd name="connsiteY1" fmla="*/ 171450 h 361950"/>
                  <a:gd name="connsiteX2" fmla="*/ 361950 w 423863"/>
                  <a:gd name="connsiteY2" fmla="*/ 0 h 361950"/>
                  <a:gd name="connsiteX3" fmla="*/ 261937 w 423863"/>
                  <a:gd name="connsiteY3" fmla="*/ 40482 h 361950"/>
                  <a:gd name="connsiteX4" fmla="*/ 304800 w 423863"/>
                  <a:gd name="connsiteY4" fmla="*/ 128588 h 361950"/>
                  <a:gd name="connsiteX5" fmla="*/ 104775 w 423863"/>
                  <a:gd name="connsiteY5" fmla="*/ 285750 h 361950"/>
                  <a:gd name="connsiteX6" fmla="*/ 357188 w 423863"/>
                  <a:gd name="connsiteY6" fmla="*/ 90488 h 361950"/>
                  <a:gd name="connsiteX7" fmla="*/ 304800 w 423863"/>
                  <a:gd name="connsiteY7" fmla="*/ 133350 h 361950"/>
                  <a:gd name="connsiteX8" fmla="*/ 423863 w 423863"/>
                  <a:gd name="connsiteY8" fmla="*/ 361950 h 361950"/>
                  <a:gd name="connsiteX0" fmla="*/ 0 w 423863"/>
                  <a:gd name="connsiteY0" fmla="*/ 242888 h 361950"/>
                  <a:gd name="connsiteX1" fmla="*/ 123825 w 423863"/>
                  <a:gd name="connsiteY1" fmla="*/ 171450 h 361950"/>
                  <a:gd name="connsiteX2" fmla="*/ 361950 w 423863"/>
                  <a:gd name="connsiteY2" fmla="*/ 0 h 361950"/>
                  <a:gd name="connsiteX3" fmla="*/ 269081 w 423863"/>
                  <a:gd name="connsiteY3" fmla="*/ 64294 h 361950"/>
                  <a:gd name="connsiteX4" fmla="*/ 261937 w 423863"/>
                  <a:gd name="connsiteY4" fmla="*/ 40482 h 361950"/>
                  <a:gd name="connsiteX5" fmla="*/ 304800 w 423863"/>
                  <a:gd name="connsiteY5" fmla="*/ 128588 h 361950"/>
                  <a:gd name="connsiteX6" fmla="*/ 104775 w 423863"/>
                  <a:gd name="connsiteY6" fmla="*/ 285750 h 361950"/>
                  <a:gd name="connsiteX7" fmla="*/ 357188 w 423863"/>
                  <a:gd name="connsiteY7" fmla="*/ 90488 h 361950"/>
                  <a:gd name="connsiteX8" fmla="*/ 304800 w 423863"/>
                  <a:gd name="connsiteY8" fmla="*/ 133350 h 361950"/>
                  <a:gd name="connsiteX9" fmla="*/ 423863 w 423863"/>
                  <a:gd name="connsiteY9" fmla="*/ 361950 h 361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863" h="361950">
                    <a:moveTo>
                      <a:pt x="0" y="242888"/>
                    </a:moveTo>
                    <a:lnTo>
                      <a:pt x="123825" y="171450"/>
                    </a:lnTo>
                    <a:lnTo>
                      <a:pt x="361950" y="0"/>
                    </a:lnTo>
                    <a:cubicBezTo>
                      <a:pt x="343694" y="6350"/>
                      <a:pt x="287337" y="57944"/>
                      <a:pt x="269081" y="64294"/>
                    </a:cubicBezTo>
                    <a:lnTo>
                      <a:pt x="261937" y="40482"/>
                    </a:lnTo>
                    <a:lnTo>
                      <a:pt x="304800" y="128588"/>
                    </a:lnTo>
                    <a:lnTo>
                      <a:pt x="104775" y="285750"/>
                    </a:lnTo>
                    <a:lnTo>
                      <a:pt x="357188" y="90488"/>
                    </a:lnTo>
                    <a:lnTo>
                      <a:pt x="304800" y="133350"/>
                    </a:lnTo>
                    <a:lnTo>
                      <a:pt x="423863" y="361950"/>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981075" y="4462463"/>
                <a:ext cx="76200" cy="252412"/>
              </a:xfrm>
              <a:custGeom>
                <a:avLst/>
                <a:gdLst>
                  <a:gd name="connsiteX0" fmla="*/ 76200 w 76200"/>
                  <a:gd name="connsiteY0" fmla="*/ 252412 h 252412"/>
                  <a:gd name="connsiteX1" fmla="*/ 61913 w 76200"/>
                  <a:gd name="connsiteY1" fmla="*/ 114300 h 252412"/>
                  <a:gd name="connsiteX2" fmla="*/ 71438 w 76200"/>
                  <a:gd name="connsiteY2" fmla="*/ 0 h 252412"/>
                  <a:gd name="connsiteX3" fmla="*/ 71438 w 76200"/>
                  <a:gd name="connsiteY3" fmla="*/ 57150 h 252412"/>
                  <a:gd name="connsiteX4" fmla="*/ 0 w 76200"/>
                  <a:gd name="connsiteY4" fmla="*/ 52387 h 252412"/>
                  <a:gd name="connsiteX0" fmla="*/ 76200 w 76200"/>
                  <a:gd name="connsiteY0" fmla="*/ 252412 h 252412"/>
                  <a:gd name="connsiteX1" fmla="*/ 61913 w 76200"/>
                  <a:gd name="connsiteY1" fmla="*/ 114300 h 252412"/>
                  <a:gd name="connsiteX2" fmla="*/ 71438 w 76200"/>
                  <a:gd name="connsiteY2" fmla="*/ 0 h 252412"/>
                  <a:gd name="connsiteX3" fmla="*/ 71438 w 76200"/>
                  <a:gd name="connsiteY3" fmla="*/ 57150 h 252412"/>
                  <a:gd name="connsiteX4" fmla="*/ 0 w 76200"/>
                  <a:gd name="connsiteY4" fmla="*/ 52387 h 252412"/>
                  <a:gd name="connsiteX0" fmla="*/ 76200 w 76200"/>
                  <a:gd name="connsiteY0" fmla="*/ 252412 h 252412"/>
                  <a:gd name="connsiteX1" fmla="*/ 61913 w 76200"/>
                  <a:gd name="connsiteY1" fmla="*/ 114300 h 252412"/>
                  <a:gd name="connsiteX2" fmla="*/ 71438 w 76200"/>
                  <a:gd name="connsiteY2" fmla="*/ 0 h 252412"/>
                  <a:gd name="connsiteX3" fmla="*/ 66676 w 76200"/>
                  <a:gd name="connsiteY3" fmla="*/ 59532 h 252412"/>
                  <a:gd name="connsiteX4" fmla="*/ 0 w 76200"/>
                  <a:gd name="connsiteY4" fmla="*/ 52387 h 252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00" h="252412">
                    <a:moveTo>
                      <a:pt x="76200" y="252412"/>
                    </a:moveTo>
                    <a:cubicBezTo>
                      <a:pt x="71438" y="206375"/>
                      <a:pt x="62707" y="156369"/>
                      <a:pt x="61913" y="114300"/>
                    </a:cubicBezTo>
                    <a:cubicBezTo>
                      <a:pt x="61119" y="72231"/>
                      <a:pt x="69851" y="9525"/>
                      <a:pt x="71438" y="0"/>
                    </a:cubicBezTo>
                    <a:lnTo>
                      <a:pt x="66676" y="59532"/>
                    </a:lnTo>
                    <a:lnTo>
                      <a:pt x="0" y="52387"/>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019034" y="4271963"/>
                <a:ext cx="285891" cy="166687"/>
              </a:xfrm>
              <a:custGeom>
                <a:avLst/>
                <a:gdLst>
                  <a:gd name="connsiteX0" fmla="*/ 95250 w 285750"/>
                  <a:gd name="connsiteY0" fmla="*/ 166687 h 166687"/>
                  <a:gd name="connsiteX1" fmla="*/ 0 w 285750"/>
                  <a:gd name="connsiteY1" fmla="*/ 119062 h 166687"/>
                  <a:gd name="connsiteX2" fmla="*/ 161925 w 285750"/>
                  <a:gd name="connsiteY2" fmla="*/ 42862 h 166687"/>
                  <a:gd name="connsiteX3" fmla="*/ 285750 w 285750"/>
                  <a:gd name="connsiteY3" fmla="*/ 0 h 166687"/>
                  <a:gd name="connsiteX0" fmla="*/ 96368 w 286868"/>
                  <a:gd name="connsiteY0" fmla="*/ 166687 h 166687"/>
                  <a:gd name="connsiteX1" fmla="*/ 1118 w 286868"/>
                  <a:gd name="connsiteY1" fmla="*/ 119062 h 166687"/>
                  <a:gd name="connsiteX2" fmla="*/ 163043 w 286868"/>
                  <a:gd name="connsiteY2" fmla="*/ 42862 h 166687"/>
                  <a:gd name="connsiteX3" fmla="*/ 286868 w 286868"/>
                  <a:gd name="connsiteY3" fmla="*/ 0 h 166687"/>
                  <a:gd name="connsiteX0" fmla="*/ 95391 w 285891"/>
                  <a:gd name="connsiteY0" fmla="*/ 166687 h 166687"/>
                  <a:gd name="connsiteX1" fmla="*/ 141 w 285891"/>
                  <a:gd name="connsiteY1" fmla="*/ 119062 h 166687"/>
                  <a:gd name="connsiteX2" fmla="*/ 162066 w 285891"/>
                  <a:gd name="connsiteY2" fmla="*/ 42862 h 166687"/>
                  <a:gd name="connsiteX3" fmla="*/ 285891 w 285891"/>
                  <a:gd name="connsiteY3" fmla="*/ 0 h 166687"/>
                  <a:gd name="connsiteX0" fmla="*/ 95391 w 285891"/>
                  <a:gd name="connsiteY0" fmla="*/ 166687 h 166687"/>
                  <a:gd name="connsiteX1" fmla="*/ 141 w 285891"/>
                  <a:gd name="connsiteY1" fmla="*/ 119062 h 166687"/>
                  <a:gd name="connsiteX2" fmla="*/ 162066 w 285891"/>
                  <a:gd name="connsiteY2" fmla="*/ 42862 h 166687"/>
                  <a:gd name="connsiteX3" fmla="*/ 285891 w 285891"/>
                  <a:gd name="connsiteY3" fmla="*/ 0 h 166687"/>
                </a:gdLst>
                <a:ahLst/>
                <a:cxnLst>
                  <a:cxn ang="0">
                    <a:pos x="connsiteX0" y="connsiteY0"/>
                  </a:cxn>
                  <a:cxn ang="0">
                    <a:pos x="connsiteX1" y="connsiteY1"/>
                  </a:cxn>
                  <a:cxn ang="0">
                    <a:pos x="connsiteX2" y="connsiteY2"/>
                  </a:cxn>
                  <a:cxn ang="0">
                    <a:pos x="connsiteX3" y="connsiteY3"/>
                  </a:cxn>
                </a:cxnLst>
                <a:rect l="l" t="t" r="r" b="b"/>
                <a:pathLst>
                  <a:path w="285891" h="166687">
                    <a:moveTo>
                      <a:pt x="95391" y="166687"/>
                    </a:moveTo>
                    <a:cubicBezTo>
                      <a:pt x="63641" y="150812"/>
                      <a:pt x="-3477" y="142220"/>
                      <a:pt x="141" y="119062"/>
                    </a:cubicBezTo>
                    <a:cubicBezTo>
                      <a:pt x="4109" y="93663"/>
                      <a:pt x="113310" y="59738"/>
                      <a:pt x="162066" y="42862"/>
                    </a:cubicBezTo>
                    <a:lnTo>
                      <a:pt x="285891" y="0"/>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6886575" y="2200275"/>
                <a:ext cx="304800" cy="204788"/>
              </a:xfrm>
              <a:custGeom>
                <a:avLst/>
                <a:gdLst>
                  <a:gd name="connsiteX0" fmla="*/ 261938 w 304800"/>
                  <a:gd name="connsiteY0" fmla="*/ 204788 h 204788"/>
                  <a:gd name="connsiteX1" fmla="*/ 242888 w 304800"/>
                  <a:gd name="connsiteY1" fmla="*/ 128588 h 204788"/>
                  <a:gd name="connsiteX2" fmla="*/ 33338 w 304800"/>
                  <a:gd name="connsiteY2" fmla="*/ 180975 h 204788"/>
                  <a:gd name="connsiteX3" fmla="*/ 238125 w 304800"/>
                  <a:gd name="connsiteY3" fmla="*/ 133350 h 204788"/>
                  <a:gd name="connsiteX4" fmla="*/ 223838 w 304800"/>
                  <a:gd name="connsiteY4" fmla="*/ 95250 h 204788"/>
                  <a:gd name="connsiteX5" fmla="*/ 33338 w 304800"/>
                  <a:gd name="connsiteY5" fmla="*/ 133350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42888 w 304800"/>
                  <a:gd name="connsiteY1" fmla="*/ 128588 h 204788"/>
                  <a:gd name="connsiteX2" fmla="*/ 33338 w 304800"/>
                  <a:gd name="connsiteY2" fmla="*/ 180975 h 204788"/>
                  <a:gd name="connsiteX3" fmla="*/ 235743 w 304800"/>
                  <a:gd name="connsiteY3" fmla="*/ 135731 h 204788"/>
                  <a:gd name="connsiteX4" fmla="*/ 223838 w 304800"/>
                  <a:gd name="connsiteY4" fmla="*/ 95250 h 204788"/>
                  <a:gd name="connsiteX5" fmla="*/ 33338 w 304800"/>
                  <a:gd name="connsiteY5" fmla="*/ 133350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42888 w 304800"/>
                  <a:gd name="connsiteY1" fmla="*/ 128588 h 204788"/>
                  <a:gd name="connsiteX2" fmla="*/ 33338 w 304800"/>
                  <a:gd name="connsiteY2" fmla="*/ 180975 h 204788"/>
                  <a:gd name="connsiteX3" fmla="*/ 247649 w 304800"/>
                  <a:gd name="connsiteY3" fmla="*/ 135731 h 204788"/>
                  <a:gd name="connsiteX4" fmla="*/ 223838 w 304800"/>
                  <a:gd name="connsiteY4" fmla="*/ 95250 h 204788"/>
                  <a:gd name="connsiteX5" fmla="*/ 33338 w 304800"/>
                  <a:gd name="connsiteY5" fmla="*/ 133350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42888 w 304800"/>
                  <a:gd name="connsiteY1" fmla="*/ 128588 h 204788"/>
                  <a:gd name="connsiteX2" fmla="*/ 33338 w 304800"/>
                  <a:gd name="connsiteY2" fmla="*/ 180975 h 204788"/>
                  <a:gd name="connsiteX3" fmla="*/ 247649 w 304800"/>
                  <a:gd name="connsiteY3" fmla="*/ 133350 h 204788"/>
                  <a:gd name="connsiteX4" fmla="*/ 223838 w 304800"/>
                  <a:gd name="connsiteY4" fmla="*/ 95250 h 204788"/>
                  <a:gd name="connsiteX5" fmla="*/ 33338 w 304800"/>
                  <a:gd name="connsiteY5" fmla="*/ 133350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42888 w 304800"/>
                  <a:gd name="connsiteY1" fmla="*/ 128588 h 204788"/>
                  <a:gd name="connsiteX2" fmla="*/ 33338 w 304800"/>
                  <a:gd name="connsiteY2" fmla="*/ 180975 h 204788"/>
                  <a:gd name="connsiteX3" fmla="*/ 247649 w 304800"/>
                  <a:gd name="connsiteY3" fmla="*/ 133350 h 204788"/>
                  <a:gd name="connsiteX4" fmla="*/ 223838 w 304800"/>
                  <a:gd name="connsiteY4" fmla="*/ 95250 h 204788"/>
                  <a:gd name="connsiteX5" fmla="*/ 40482 w 304800"/>
                  <a:gd name="connsiteY5" fmla="*/ 135731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42888 w 304800"/>
                  <a:gd name="connsiteY1" fmla="*/ 128588 h 204788"/>
                  <a:gd name="connsiteX2" fmla="*/ 33338 w 304800"/>
                  <a:gd name="connsiteY2" fmla="*/ 180975 h 204788"/>
                  <a:gd name="connsiteX3" fmla="*/ 247649 w 304800"/>
                  <a:gd name="connsiteY3" fmla="*/ 133350 h 204788"/>
                  <a:gd name="connsiteX4" fmla="*/ 226220 w 304800"/>
                  <a:gd name="connsiteY4" fmla="*/ 85725 h 204788"/>
                  <a:gd name="connsiteX5" fmla="*/ 40482 w 304800"/>
                  <a:gd name="connsiteY5" fmla="*/ 135731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54794 w 304800"/>
                  <a:gd name="connsiteY1" fmla="*/ 130970 h 204788"/>
                  <a:gd name="connsiteX2" fmla="*/ 33338 w 304800"/>
                  <a:gd name="connsiteY2" fmla="*/ 180975 h 204788"/>
                  <a:gd name="connsiteX3" fmla="*/ 247649 w 304800"/>
                  <a:gd name="connsiteY3" fmla="*/ 133350 h 204788"/>
                  <a:gd name="connsiteX4" fmla="*/ 226220 w 304800"/>
                  <a:gd name="connsiteY4" fmla="*/ 85725 h 204788"/>
                  <a:gd name="connsiteX5" fmla="*/ 40482 w 304800"/>
                  <a:gd name="connsiteY5" fmla="*/ 135731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 name="connsiteX0" fmla="*/ 261938 w 304800"/>
                  <a:gd name="connsiteY0" fmla="*/ 204788 h 204788"/>
                  <a:gd name="connsiteX1" fmla="*/ 245269 w 304800"/>
                  <a:gd name="connsiteY1" fmla="*/ 133351 h 204788"/>
                  <a:gd name="connsiteX2" fmla="*/ 33338 w 304800"/>
                  <a:gd name="connsiteY2" fmla="*/ 180975 h 204788"/>
                  <a:gd name="connsiteX3" fmla="*/ 247649 w 304800"/>
                  <a:gd name="connsiteY3" fmla="*/ 133350 h 204788"/>
                  <a:gd name="connsiteX4" fmla="*/ 226220 w 304800"/>
                  <a:gd name="connsiteY4" fmla="*/ 85725 h 204788"/>
                  <a:gd name="connsiteX5" fmla="*/ 40482 w 304800"/>
                  <a:gd name="connsiteY5" fmla="*/ 135731 h 204788"/>
                  <a:gd name="connsiteX6" fmla="*/ 223838 w 304800"/>
                  <a:gd name="connsiteY6" fmla="*/ 85725 h 204788"/>
                  <a:gd name="connsiteX7" fmla="*/ 200025 w 304800"/>
                  <a:gd name="connsiteY7" fmla="*/ 42863 h 204788"/>
                  <a:gd name="connsiteX8" fmla="*/ 0 w 304800"/>
                  <a:gd name="connsiteY8" fmla="*/ 119063 h 204788"/>
                  <a:gd name="connsiteX9" fmla="*/ 304800 w 304800"/>
                  <a:gd name="connsiteY9" fmla="*/ 0 h 204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800" h="204788">
                    <a:moveTo>
                      <a:pt x="261938" y="204788"/>
                    </a:moveTo>
                    <a:lnTo>
                      <a:pt x="245269" y="133351"/>
                    </a:lnTo>
                    <a:lnTo>
                      <a:pt x="33338" y="180975"/>
                    </a:lnTo>
                    <a:lnTo>
                      <a:pt x="247649" y="133350"/>
                    </a:lnTo>
                    <a:lnTo>
                      <a:pt x="226220" y="85725"/>
                    </a:lnTo>
                    <a:lnTo>
                      <a:pt x="40482" y="135731"/>
                    </a:lnTo>
                    <a:lnTo>
                      <a:pt x="223838" y="85725"/>
                    </a:lnTo>
                    <a:lnTo>
                      <a:pt x="200025" y="42863"/>
                    </a:lnTo>
                    <a:lnTo>
                      <a:pt x="0" y="119063"/>
                    </a:lnTo>
                    <a:lnTo>
                      <a:pt x="304800" y="0"/>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7181851" y="2197951"/>
                <a:ext cx="238627" cy="116623"/>
              </a:xfrm>
              <a:custGeom>
                <a:avLst/>
                <a:gdLst>
                  <a:gd name="connsiteX0" fmla="*/ 0 w 233363"/>
                  <a:gd name="connsiteY0" fmla="*/ 71437 h 109537"/>
                  <a:gd name="connsiteX1" fmla="*/ 100013 w 233363"/>
                  <a:gd name="connsiteY1" fmla="*/ 23812 h 109537"/>
                  <a:gd name="connsiteX2" fmla="*/ 233363 w 233363"/>
                  <a:gd name="connsiteY2" fmla="*/ 0 h 109537"/>
                  <a:gd name="connsiteX3" fmla="*/ 214313 w 233363"/>
                  <a:gd name="connsiteY3" fmla="*/ 90487 h 109537"/>
                  <a:gd name="connsiteX4" fmla="*/ 104775 w 233363"/>
                  <a:gd name="connsiteY4" fmla="*/ 109537 h 109537"/>
                  <a:gd name="connsiteX5" fmla="*/ 219075 w 233363"/>
                  <a:gd name="connsiteY5" fmla="*/ 90487 h 109537"/>
                  <a:gd name="connsiteX0" fmla="*/ 0 w 233363"/>
                  <a:gd name="connsiteY0" fmla="*/ 74386 h 112486"/>
                  <a:gd name="connsiteX1" fmla="*/ 100013 w 233363"/>
                  <a:gd name="connsiteY1" fmla="*/ 26761 h 112486"/>
                  <a:gd name="connsiteX2" fmla="*/ 233363 w 233363"/>
                  <a:gd name="connsiteY2" fmla="*/ 2949 h 112486"/>
                  <a:gd name="connsiteX3" fmla="*/ 214313 w 233363"/>
                  <a:gd name="connsiteY3" fmla="*/ 93436 h 112486"/>
                  <a:gd name="connsiteX4" fmla="*/ 104775 w 233363"/>
                  <a:gd name="connsiteY4" fmla="*/ 112486 h 112486"/>
                  <a:gd name="connsiteX5" fmla="*/ 219075 w 233363"/>
                  <a:gd name="connsiteY5" fmla="*/ 93436 h 112486"/>
                  <a:gd name="connsiteX0" fmla="*/ 0 w 233514"/>
                  <a:gd name="connsiteY0" fmla="*/ 78523 h 116623"/>
                  <a:gd name="connsiteX1" fmla="*/ 100013 w 233514"/>
                  <a:gd name="connsiteY1" fmla="*/ 30898 h 116623"/>
                  <a:gd name="connsiteX2" fmla="*/ 233363 w 233514"/>
                  <a:gd name="connsiteY2" fmla="*/ 7086 h 116623"/>
                  <a:gd name="connsiteX3" fmla="*/ 214313 w 233514"/>
                  <a:gd name="connsiteY3" fmla="*/ 97573 h 116623"/>
                  <a:gd name="connsiteX4" fmla="*/ 104775 w 233514"/>
                  <a:gd name="connsiteY4" fmla="*/ 116623 h 116623"/>
                  <a:gd name="connsiteX5" fmla="*/ 219075 w 233514"/>
                  <a:gd name="connsiteY5" fmla="*/ 97573 h 116623"/>
                  <a:gd name="connsiteX0" fmla="*/ 0 w 238627"/>
                  <a:gd name="connsiteY0" fmla="*/ 78523 h 116623"/>
                  <a:gd name="connsiteX1" fmla="*/ 100013 w 238627"/>
                  <a:gd name="connsiteY1" fmla="*/ 30898 h 116623"/>
                  <a:gd name="connsiteX2" fmla="*/ 233363 w 238627"/>
                  <a:gd name="connsiteY2" fmla="*/ 7086 h 116623"/>
                  <a:gd name="connsiteX3" fmla="*/ 214313 w 238627"/>
                  <a:gd name="connsiteY3" fmla="*/ 97573 h 116623"/>
                  <a:gd name="connsiteX4" fmla="*/ 104775 w 238627"/>
                  <a:gd name="connsiteY4" fmla="*/ 116623 h 116623"/>
                  <a:gd name="connsiteX5" fmla="*/ 219075 w 238627"/>
                  <a:gd name="connsiteY5" fmla="*/ 97573 h 116623"/>
                  <a:gd name="connsiteX0" fmla="*/ 0 w 238627"/>
                  <a:gd name="connsiteY0" fmla="*/ 78523 h 116623"/>
                  <a:gd name="connsiteX1" fmla="*/ 100013 w 238627"/>
                  <a:gd name="connsiteY1" fmla="*/ 30898 h 116623"/>
                  <a:gd name="connsiteX2" fmla="*/ 233363 w 238627"/>
                  <a:gd name="connsiteY2" fmla="*/ 7086 h 116623"/>
                  <a:gd name="connsiteX3" fmla="*/ 214313 w 238627"/>
                  <a:gd name="connsiteY3" fmla="*/ 97573 h 116623"/>
                  <a:gd name="connsiteX4" fmla="*/ 104775 w 238627"/>
                  <a:gd name="connsiteY4" fmla="*/ 116623 h 1166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27" h="116623">
                    <a:moveTo>
                      <a:pt x="0" y="78523"/>
                    </a:moveTo>
                    <a:cubicBezTo>
                      <a:pt x="33338" y="62648"/>
                      <a:pt x="61119" y="42804"/>
                      <a:pt x="100013" y="30898"/>
                    </a:cubicBezTo>
                    <a:cubicBezTo>
                      <a:pt x="138907" y="18992"/>
                      <a:pt x="218856" y="-14495"/>
                      <a:pt x="233363" y="7086"/>
                    </a:cubicBezTo>
                    <a:cubicBezTo>
                      <a:pt x="250559" y="32667"/>
                      <a:pt x="220663" y="67411"/>
                      <a:pt x="214313" y="97573"/>
                    </a:cubicBezTo>
                    <a:lnTo>
                      <a:pt x="104775" y="116623"/>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6838950" y="2295525"/>
                <a:ext cx="66675" cy="185738"/>
              </a:xfrm>
              <a:custGeom>
                <a:avLst/>
                <a:gdLst>
                  <a:gd name="connsiteX0" fmla="*/ 66675 w 66675"/>
                  <a:gd name="connsiteY0" fmla="*/ 185738 h 185738"/>
                  <a:gd name="connsiteX1" fmla="*/ 0 w 66675"/>
                  <a:gd name="connsiteY1" fmla="*/ 0 h 185738"/>
                </a:gdLst>
                <a:ahLst/>
                <a:cxnLst>
                  <a:cxn ang="0">
                    <a:pos x="connsiteX0" y="connsiteY0"/>
                  </a:cxn>
                  <a:cxn ang="0">
                    <a:pos x="connsiteX1" y="connsiteY1"/>
                  </a:cxn>
                </a:cxnLst>
                <a:rect l="l" t="t" r="r" b="b"/>
                <a:pathLst>
                  <a:path w="66675" h="185738">
                    <a:moveTo>
                      <a:pt x="66675" y="185738"/>
                    </a:moveTo>
                    <a:lnTo>
                      <a:pt x="0" y="0"/>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6624638" y="2295525"/>
                <a:ext cx="138112" cy="180975"/>
              </a:xfrm>
              <a:custGeom>
                <a:avLst/>
                <a:gdLst>
                  <a:gd name="connsiteX0" fmla="*/ 128587 w 138112"/>
                  <a:gd name="connsiteY0" fmla="*/ 180975 h 180975"/>
                  <a:gd name="connsiteX1" fmla="*/ 28575 w 138112"/>
                  <a:gd name="connsiteY1" fmla="*/ 19050 h 180975"/>
                  <a:gd name="connsiteX2" fmla="*/ 52387 w 138112"/>
                  <a:gd name="connsiteY2" fmla="*/ 52388 h 180975"/>
                  <a:gd name="connsiteX3" fmla="*/ 138112 w 138112"/>
                  <a:gd name="connsiteY3" fmla="*/ 0 h 180975"/>
                  <a:gd name="connsiteX4" fmla="*/ 0 w 138112"/>
                  <a:gd name="connsiteY4" fmla="*/ 76200 h 180975"/>
                  <a:gd name="connsiteX0" fmla="*/ 128587 w 138112"/>
                  <a:gd name="connsiteY0" fmla="*/ 180975 h 180975"/>
                  <a:gd name="connsiteX1" fmla="*/ 28575 w 138112"/>
                  <a:gd name="connsiteY1" fmla="*/ 19050 h 180975"/>
                  <a:gd name="connsiteX2" fmla="*/ 47625 w 138112"/>
                  <a:gd name="connsiteY2" fmla="*/ 50007 h 180975"/>
                  <a:gd name="connsiteX3" fmla="*/ 138112 w 138112"/>
                  <a:gd name="connsiteY3" fmla="*/ 0 h 180975"/>
                  <a:gd name="connsiteX4" fmla="*/ 0 w 138112"/>
                  <a:gd name="connsiteY4" fmla="*/ 76200 h 180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112" h="180975">
                    <a:moveTo>
                      <a:pt x="128587" y="180975"/>
                    </a:moveTo>
                    <a:lnTo>
                      <a:pt x="28575" y="19050"/>
                    </a:lnTo>
                    <a:lnTo>
                      <a:pt x="47625" y="50007"/>
                    </a:lnTo>
                    <a:lnTo>
                      <a:pt x="138112" y="0"/>
                    </a:lnTo>
                    <a:lnTo>
                      <a:pt x="0" y="76200"/>
                    </a:lnTo>
                  </a:path>
                </a:pathLst>
              </a:custGeom>
              <a:noFill/>
              <a:ln w="19050" cap="rnd">
                <a:solidFill>
                  <a:srgbClr val="BF00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p:cNvGrpSpPr/>
              <p:nvPr/>
            </p:nvGrpSpPr>
            <p:grpSpPr>
              <a:xfrm>
                <a:off x="6477001" y="2078834"/>
                <a:ext cx="1088231" cy="442910"/>
                <a:chOff x="6477001" y="2078834"/>
                <a:chExt cx="1088231" cy="442910"/>
              </a:xfrm>
            </p:grpSpPr>
            <p:sp>
              <p:nvSpPr>
                <p:cNvPr id="18" name="Freeform 17"/>
                <p:cNvSpPr/>
                <p:nvPr/>
              </p:nvSpPr>
              <p:spPr>
                <a:xfrm>
                  <a:off x="7372116" y="2314573"/>
                  <a:ext cx="193116" cy="55326"/>
                </a:xfrm>
                <a:custGeom>
                  <a:avLst/>
                  <a:gdLst>
                    <a:gd name="connsiteX0" fmla="*/ 14287 w 180975"/>
                    <a:gd name="connsiteY0" fmla="*/ 0 h 52387"/>
                    <a:gd name="connsiteX1" fmla="*/ 0 w 180975"/>
                    <a:gd name="connsiteY1" fmla="*/ 52387 h 52387"/>
                    <a:gd name="connsiteX2" fmla="*/ 180975 w 180975"/>
                    <a:gd name="connsiteY2" fmla="*/ 19050 h 52387"/>
                    <a:gd name="connsiteX0" fmla="*/ 24477 w 191165"/>
                    <a:gd name="connsiteY0" fmla="*/ 0 h 52659"/>
                    <a:gd name="connsiteX1" fmla="*/ 10190 w 191165"/>
                    <a:gd name="connsiteY1" fmla="*/ 52387 h 52659"/>
                    <a:gd name="connsiteX2" fmla="*/ 191165 w 191165"/>
                    <a:gd name="connsiteY2" fmla="*/ 19050 h 52659"/>
                    <a:gd name="connsiteX0" fmla="*/ 22585 w 189273"/>
                    <a:gd name="connsiteY0" fmla="*/ 0 h 57631"/>
                    <a:gd name="connsiteX1" fmla="*/ 8298 w 189273"/>
                    <a:gd name="connsiteY1" fmla="*/ 52387 h 57631"/>
                    <a:gd name="connsiteX2" fmla="*/ 189273 w 189273"/>
                    <a:gd name="connsiteY2" fmla="*/ 19050 h 57631"/>
                    <a:gd name="connsiteX0" fmla="*/ 22585 w 189273"/>
                    <a:gd name="connsiteY0" fmla="*/ 0 h 58839"/>
                    <a:gd name="connsiteX1" fmla="*/ 8298 w 189273"/>
                    <a:gd name="connsiteY1" fmla="*/ 52387 h 58839"/>
                    <a:gd name="connsiteX2" fmla="*/ 189273 w 189273"/>
                    <a:gd name="connsiteY2" fmla="*/ 19050 h 58839"/>
                    <a:gd name="connsiteX0" fmla="*/ 19284 w 193116"/>
                    <a:gd name="connsiteY0" fmla="*/ 0 h 55326"/>
                    <a:gd name="connsiteX1" fmla="*/ 12141 w 193116"/>
                    <a:gd name="connsiteY1" fmla="*/ 54769 h 55326"/>
                    <a:gd name="connsiteX2" fmla="*/ 193116 w 193116"/>
                    <a:gd name="connsiteY2" fmla="*/ 21432 h 55326"/>
                  </a:gdLst>
                  <a:ahLst/>
                  <a:cxnLst>
                    <a:cxn ang="0">
                      <a:pos x="connsiteX0" y="connsiteY0"/>
                    </a:cxn>
                    <a:cxn ang="0">
                      <a:pos x="connsiteX1" y="connsiteY1"/>
                    </a:cxn>
                    <a:cxn ang="0">
                      <a:pos x="connsiteX2" y="connsiteY2"/>
                    </a:cxn>
                  </a:cxnLst>
                  <a:rect l="l" t="t" r="r" b="b"/>
                  <a:pathLst>
                    <a:path w="193116" h="55326">
                      <a:moveTo>
                        <a:pt x="19284" y="0"/>
                      </a:moveTo>
                      <a:cubicBezTo>
                        <a:pt x="14522" y="17462"/>
                        <a:pt x="-16831" y="51197"/>
                        <a:pt x="12141" y="54769"/>
                      </a:cubicBezTo>
                      <a:cubicBezTo>
                        <a:pt x="41113" y="58341"/>
                        <a:pt x="132791" y="44451"/>
                        <a:pt x="193116" y="21432"/>
                      </a:cubicBezTo>
                    </a:path>
                  </a:pathLst>
                </a:custGeom>
                <a:noFill/>
                <a:ln w="12700" cap="rnd">
                  <a:solidFill>
                    <a:srgbClr val="BF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6793694" y="2078834"/>
                  <a:ext cx="102405" cy="230982"/>
                </a:xfrm>
                <a:custGeom>
                  <a:avLst/>
                  <a:gdLst>
                    <a:gd name="connsiteX0" fmla="*/ 0 w 95250"/>
                    <a:gd name="connsiteY0" fmla="*/ 204788 h 204788"/>
                    <a:gd name="connsiteX1" fmla="*/ 95250 w 95250"/>
                    <a:gd name="connsiteY1" fmla="*/ 142875 h 204788"/>
                    <a:gd name="connsiteX2" fmla="*/ 0 w 95250"/>
                    <a:gd name="connsiteY2" fmla="*/ 138113 h 204788"/>
                    <a:gd name="connsiteX3" fmla="*/ 85725 w 95250"/>
                    <a:gd name="connsiteY3" fmla="*/ 0 h 204788"/>
                    <a:gd name="connsiteX0" fmla="*/ 31 w 95281"/>
                    <a:gd name="connsiteY0" fmla="*/ 204788 h 204788"/>
                    <a:gd name="connsiteX1" fmla="*/ 95281 w 95281"/>
                    <a:gd name="connsiteY1" fmla="*/ 142875 h 204788"/>
                    <a:gd name="connsiteX2" fmla="*/ 31 w 95281"/>
                    <a:gd name="connsiteY2" fmla="*/ 138113 h 204788"/>
                    <a:gd name="connsiteX3" fmla="*/ 85756 w 95281"/>
                    <a:gd name="connsiteY3" fmla="*/ 0 h 204788"/>
                    <a:gd name="connsiteX0" fmla="*/ 2232 w 97482"/>
                    <a:gd name="connsiteY0" fmla="*/ 204788 h 204788"/>
                    <a:gd name="connsiteX1" fmla="*/ 97482 w 97482"/>
                    <a:gd name="connsiteY1" fmla="*/ 142875 h 204788"/>
                    <a:gd name="connsiteX2" fmla="*/ 2232 w 97482"/>
                    <a:gd name="connsiteY2" fmla="*/ 138113 h 204788"/>
                    <a:gd name="connsiteX3" fmla="*/ 87957 w 97482"/>
                    <a:gd name="connsiteY3" fmla="*/ 0 h 204788"/>
                    <a:gd name="connsiteX0" fmla="*/ 11 w 102405"/>
                    <a:gd name="connsiteY0" fmla="*/ 230982 h 230982"/>
                    <a:gd name="connsiteX1" fmla="*/ 95261 w 102405"/>
                    <a:gd name="connsiteY1" fmla="*/ 169069 h 230982"/>
                    <a:gd name="connsiteX2" fmla="*/ 11 w 102405"/>
                    <a:gd name="connsiteY2" fmla="*/ 164307 h 230982"/>
                    <a:gd name="connsiteX3" fmla="*/ 102405 w 102405"/>
                    <a:gd name="connsiteY3" fmla="*/ 0 h 230982"/>
                    <a:gd name="connsiteX0" fmla="*/ 11 w 102405"/>
                    <a:gd name="connsiteY0" fmla="*/ 230982 h 230982"/>
                    <a:gd name="connsiteX1" fmla="*/ 95261 w 102405"/>
                    <a:gd name="connsiteY1" fmla="*/ 169069 h 230982"/>
                    <a:gd name="connsiteX2" fmla="*/ 11 w 102405"/>
                    <a:gd name="connsiteY2" fmla="*/ 164307 h 230982"/>
                    <a:gd name="connsiteX3" fmla="*/ 102405 w 102405"/>
                    <a:gd name="connsiteY3" fmla="*/ 0 h 230982"/>
                  </a:gdLst>
                  <a:ahLst/>
                  <a:cxnLst>
                    <a:cxn ang="0">
                      <a:pos x="connsiteX0" y="connsiteY0"/>
                    </a:cxn>
                    <a:cxn ang="0">
                      <a:pos x="connsiteX1" y="connsiteY1"/>
                    </a:cxn>
                    <a:cxn ang="0">
                      <a:pos x="connsiteX2" y="connsiteY2"/>
                    </a:cxn>
                    <a:cxn ang="0">
                      <a:pos x="connsiteX3" y="connsiteY3"/>
                    </a:cxn>
                  </a:cxnLst>
                  <a:rect l="l" t="t" r="r" b="b"/>
                  <a:pathLst>
                    <a:path w="102405" h="230982">
                      <a:moveTo>
                        <a:pt x="11" y="230982"/>
                      </a:moveTo>
                      <a:lnTo>
                        <a:pt x="95261" y="169069"/>
                      </a:lnTo>
                      <a:cubicBezTo>
                        <a:pt x="95261" y="157957"/>
                        <a:pt x="-1180" y="192485"/>
                        <a:pt x="11" y="164307"/>
                      </a:cubicBezTo>
                      <a:cubicBezTo>
                        <a:pt x="1202" y="136129"/>
                        <a:pt x="54780" y="43657"/>
                        <a:pt x="102405" y="0"/>
                      </a:cubicBezTo>
                    </a:path>
                  </a:pathLst>
                </a:custGeom>
                <a:noFill/>
                <a:ln w="12700" cap="rnd">
                  <a:solidFill>
                    <a:srgbClr val="BF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6477001" y="2381250"/>
                  <a:ext cx="130969" cy="71438"/>
                </a:xfrm>
                <a:custGeom>
                  <a:avLst/>
                  <a:gdLst>
                    <a:gd name="connsiteX0" fmla="*/ 130969 w 130969"/>
                    <a:gd name="connsiteY0" fmla="*/ 0 h 71438"/>
                    <a:gd name="connsiteX1" fmla="*/ 0 w 130969"/>
                    <a:gd name="connsiteY1" fmla="*/ 71438 h 71438"/>
                  </a:gdLst>
                  <a:ahLst/>
                  <a:cxnLst>
                    <a:cxn ang="0">
                      <a:pos x="connsiteX0" y="connsiteY0"/>
                    </a:cxn>
                    <a:cxn ang="0">
                      <a:pos x="connsiteX1" y="connsiteY1"/>
                    </a:cxn>
                  </a:cxnLst>
                  <a:rect l="l" t="t" r="r" b="b"/>
                  <a:pathLst>
                    <a:path w="130969" h="71438">
                      <a:moveTo>
                        <a:pt x="130969" y="0"/>
                      </a:moveTo>
                      <a:lnTo>
                        <a:pt x="0" y="71438"/>
                      </a:lnTo>
                    </a:path>
                  </a:pathLst>
                </a:custGeom>
                <a:noFill/>
                <a:ln w="12700" cap="rnd">
                  <a:solidFill>
                    <a:srgbClr val="BF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6529388" y="2395538"/>
                  <a:ext cx="150018" cy="80962"/>
                </a:xfrm>
                <a:custGeom>
                  <a:avLst/>
                  <a:gdLst>
                    <a:gd name="connsiteX0" fmla="*/ 150018 w 150018"/>
                    <a:gd name="connsiteY0" fmla="*/ 0 h 80962"/>
                    <a:gd name="connsiteX1" fmla="*/ 0 w 150018"/>
                    <a:gd name="connsiteY1" fmla="*/ 80962 h 80962"/>
                  </a:gdLst>
                  <a:ahLst/>
                  <a:cxnLst>
                    <a:cxn ang="0">
                      <a:pos x="connsiteX0" y="connsiteY0"/>
                    </a:cxn>
                    <a:cxn ang="0">
                      <a:pos x="connsiteX1" y="connsiteY1"/>
                    </a:cxn>
                  </a:cxnLst>
                  <a:rect l="l" t="t" r="r" b="b"/>
                  <a:pathLst>
                    <a:path w="150018" h="80962">
                      <a:moveTo>
                        <a:pt x="150018" y="0"/>
                      </a:moveTo>
                      <a:lnTo>
                        <a:pt x="0" y="80962"/>
                      </a:lnTo>
                    </a:path>
                  </a:pathLst>
                </a:custGeom>
                <a:noFill/>
                <a:ln w="12700" cap="rnd">
                  <a:solidFill>
                    <a:srgbClr val="BF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p:cNvSpPr/>
                <p:nvPr/>
              </p:nvSpPr>
              <p:spPr>
                <a:xfrm>
                  <a:off x="6536531" y="2431256"/>
                  <a:ext cx="154782" cy="90488"/>
                </a:xfrm>
                <a:custGeom>
                  <a:avLst/>
                  <a:gdLst>
                    <a:gd name="connsiteX0" fmla="*/ 154782 w 154782"/>
                    <a:gd name="connsiteY0" fmla="*/ 0 h 90488"/>
                    <a:gd name="connsiteX1" fmla="*/ 0 w 154782"/>
                    <a:gd name="connsiteY1" fmla="*/ 90488 h 90488"/>
                  </a:gdLst>
                  <a:ahLst/>
                  <a:cxnLst>
                    <a:cxn ang="0">
                      <a:pos x="connsiteX0" y="connsiteY0"/>
                    </a:cxn>
                    <a:cxn ang="0">
                      <a:pos x="connsiteX1" y="connsiteY1"/>
                    </a:cxn>
                  </a:cxnLst>
                  <a:rect l="l" t="t" r="r" b="b"/>
                  <a:pathLst>
                    <a:path w="154782" h="90488">
                      <a:moveTo>
                        <a:pt x="154782" y="0"/>
                      </a:moveTo>
                      <a:lnTo>
                        <a:pt x="0" y="90488"/>
                      </a:lnTo>
                    </a:path>
                  </a:pathLst>
                </a:custGeom>
                <a:noFill/>
                <a:ln w="12700" cap="rnd">
                  <a:solidFill>
                    <a:srgbClr val="BF0000">
                      <a:alpha val="60000"/>
                    </a:srgb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pic>
        <p:nvPicPr>
          <p:cNvPr id="8" name="Picture 7">
            <a:extLst>
              <a:ext uri="{FF2B5EF4-FFF2-40B4-BE49-F238E27FC236}">
                <a16:creationId xmlns:a16="http://schemas.microsoft.com/office/drawing/2014/main" id="{2CD2910B-D024-4CB2-93EB-1288FBD974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5260"/>
            <a:ext cx="9144000" cy="6507480"/>
          </a:xfrm>
          <a:prstGeom prst="rect">
            <a:avLst/>
          </a:prstGeom>
        </p:spPr>
      </p:pic>
      <p:sp>
        <p:nvSpPr>
          <p:cNvPr id="2" name="Text Placeholder 1"/>
          <p:cNvSpPr>
            <a:spLocks noGrp="1"/>
          </p:cNvSpPr>
          <p:nvPr>
            <p:ph type="body" sz="quarter" idx="10"/>
          </p:nvPr>
        </p:nvSpPr>
        <p:spPr/>
        <p:txBody>
          <a:bodyPr/>
          <a:lstStyle/>
          <a:p>
            <a:r>
              <a:rPr lang="en-US" dirty="0"/>
              <a:t>Inscription mentioning Yahweh, from Beth </a:t>
            </a:r>
            <a:r>
              <a:rPr lang="en-US" dirty="0" err="1"/>
              <a:t>Loya</a:t>
            </a:r>
            <a:r>
              <a:rPr lang="en-US" dirty="0"/>
              <a:t>, 6th century BC</a:t>
            </a:r>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And they sang, praising and giving thanks to Yahweh</a:t>
            </a:r>
          </a:p>
        </p:txBody>
      </p:sp>
    </p:spTree>
    <p:extLst>
      <p:ext uri="{BB962C8B-B14F-4D97-AF65-F5344CB8AC3E}">
        <p14:creationId xmlns:p14="http://schemas.microsoft.com/office/powerpoint/2010/main" val="18714086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Southern Temple Mount steps with people reciting Psalms of Ascent</a:t>
            </a:r>
          </a:p>
        </p:txBody>
      </p:sp>
      <p:sp>
        <p:nvSpPr>
          <p:cNvPr id="3" name="Text Placeholder 2"/>
          <p:cNvSpPr>
            <a:spLocks noGrp="1"/>
          </p:cNvSpPr>
          <p:nvPr>
            <p:ph type="body" sz="quarter" idx="12"/>
          </p:nvPr>
        </p:nvSpPr>
        <p:spPr/>
        <p:txBody>
          <a:bodyPr/>
          <a:lstStyle/>
          <a:p>
            <a:r>
              <a:rPr lang="en-US" dirty="0"/>
              <a:t>3:11</a:t>
            </a:r>
          </a:p>
        </p:txBody>
      </p:sp>
      <p:sp>
        <p:nvSpPr>
          <p:cNvPr id="4" name="Title 3"/>
          <p:cNvSpPr>
            <a:spLocks noGrp="1"/>
          </p:cNvSpPr>
          <p:nvPr>
            <p:ph type="title"/>
          </p:nvPr>
        </p:nvSpPr>
        <p:spPr/>
        <p:txBody>
          <a:bodyPr/>
          <a:lstStyle/>
          <a:p>
            <a:r>
              <a:rPr lang="en-US" dirty="0"/>
              <a:t>For He is good, for His lovingkindness endures forever toward Israel</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r="1131"/>
          <a:stretch/>
        </p:blipFill>
        <p:spPr>
          <a:xfrm>
            <a:off x="0" y="369332"/>
            <a:ext cx="9144000" cy="6150340"/>
          </a:xfrm>
          <a:prstGeom prst="rect">
            <a:avLst/>
          </a:prstGeom>
        </p:spPr>
      </p:pic>
    </p:spTree>
    <p:extLst>
      <p:ext uri="{BB962C8B-B14F-4D97-AF65-F5344CB8AC3E}">
        <p14:creationId xmlns:p14="http://schemas.microsoft.com/office/powerpoint/2010/main" val="18085662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Modern bronze sculpture of a prophet weeping and rending garment, in Judean hills</a:t>
            </a:r>
          </a:p>
        </p:txBody>
      </p:sp>
      <p:sp>
        <p:nvSpPr>
          <p:cNvPr id="3" name="Text Placeholder 2"/>
          <p:cNvSpPr>
            <a:spLocks noGrp="1"/>
          </p:cNvSpPr>
          <p:nvPr>
            <p:ph type="body" sz="quarter" idx="12"/>
          </p:nvPr>
        </p:nvSpPr>
        <p:spPr/>
        <p:txBody>
          <a:bodyPr/>
          <a:lstStyle/>
          <a:p>
            <a:r>
              <a:rPr lang="en-US"/>
              <a:t>3:12</a:t>
            </a:r>
          </a:p>
        </p:txBody>
      </p:sp>
      <p:sp>
        <p:nvSpPr>
          <p:cNvPr id="4" name="Title 3"/>
          <p:cNvSpPr>
            <a:spLocks noGrp="1"/>
          </p:cNvSpPr>
          <p:nvPr>
            <p:ph type="title"/>
          </p:nvPr>
        </p:nvSpPr>
        <p:spPr/>
        <p:txBody>
          <a:bodyPr/>
          <a:lstStyle/>
          <a:p>
            <a:r>
              <a:rPr lang="en-US" dirty="0"/>
              <a:t>But many of the priests and Levites and heads of fathers’ houses, the old men . . . wept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02336"/>
            <a:ext cx="9144000" cy="6053328"/>
          </a:xfrm>
          <a:prstGeom prst="rect">
            <a:avLst/>
          </a:prstGeom>
        </p:spPr>
      </p:pic>
    </p:spTree>
    <p:extLst>
      <p:ext uri="{BB962C8B-B14F-4D97-AF65-F5344CB8AC3E}">
        <p14:creationId xmlns:p14="http://schemas.microsoft.com/office/powerpoint/2010/main" val="10741397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CBF3CD-DBDF-4EA9-9D26-34CD289E2F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err="1"/>
              <a:t>Templo</a:t>
            </a:r>
            <a:r>
              <a:rPr lang="en-US" dirty="0"/>
              <a:t> de </a:t>
            </a:r>
            <a:r>
              <a:rPr lang="en-US" dirty="0" err="1"/>
              <a:t>Salomão</a:t>
            </a:r>
            <a:r>
              <a:rPr lang="en-US" dirty="0"/>
              <a:t> in São Paulo, Brazil</a:t>
            </a:r>
          </a:p>
        </p:txBody>
      </p:sp>
      <p:sp>
        <p:nvSpPr>
          <p:cNvPr id="3" name="Text Placeholder 2"/>
          <p:cNvSpPr>
            <a:spLocks noGrp="1"/>
          </p:cNvSpPr>
          <p:nvPr>
            <p:ph type="body" sz="quarter" idx="12"/>
          </p:nvPr>
        </p:nvSpPr>
        <p:spPr/>
        <p:txBody>
          <a:bodyPr/>
          <a:lstStyle/>
          <a:p>
            <a:r>
              <a:rPr lang="en-US"/>
              <a:t>3:12</a:t>
            </a:r>
          </a:p>
        </p:txBody>
      </p:sp>
      <p:sp>
        <p:nvSpPr>
          <p:cNvPr id="4" name="Title 3"/>
          <p:cNvSpPr>
            <a:spLocks noGrp="1"/>
          </p:cNvSpPr>
          <p:nvPr>
            <p:ph type="title"/>
          </p:nvPr>
        </p:nvSpPr>
        <p:spPr/>
        <p:txBody>
          <a:bodyPr/>
          <a:lstStyle/>
          <a:p>
            <a:r>
              <a:rPr lang="en-US" dirty="0"/>
              <a:t>The old men who had seen the first house</a:t>
            </a:r>
          </a:p>
        </p:txBody>
      </p:sp>
    </p:spTree>
    <p:extLst>
      <p:ext uri="{BB962C8B-B14F-4D97-AF65-F5344CB8AC3E}">
        <p14:creationId xmlns:p14="http://schemas.microsoft.com/office/powerpoint/2010/main" val="8121875"/>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D036F6-362D-47B8-AA9B-2A76C5E3E4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2677"/>
            <a:ext cx="9144000" cy="6292645"/>
          </a:xfrm>
          <a:prstGeom prst="rect">
            <a:avLst/>
          </a:prstGeom>
        </p:spPr>
      </p:pic>
      <p:sp>
        <p:nvSpPr>
          <p:cNvPr id="2" name="Text Placeholder 1"/>
          <p:cNvSpPr>
            <a:spLocks noGrp="1"/>
          </p:cNvSpPr>
          <p:nvPr>
            <p:ph type="body" sz="quarter" idx="10"/>
          </p:nvPr>
        </p:nvSpPr>
        <p:spPr/>
        <p:txBody>
          <a:bodyPr/>
          <a:lstStyle/>
          <a:p>
            <a:r>
              <a:rPr lang="en-US" dirty="0"/>
              <a:t>Entrance to </a:t>
            </a:r>
            <a:r>
              <a:rPr lang="en-US" dirty="0" err="1"/>
              <a:t>Templo</a:t>
            </a:r>
            <a:r>
              <a:rPr lang="en-US" dirty="0"/>
              <a:t> de </a:t>
            </a:r>
            <a:r>
              <a:rPr lang="en-US" dirty="0" err="1"/>
              <a:t>Salomão</a:t>
            </a:r>
            <a:r>
              <a:rPr lang="en-US" dirty="0"/>
              <a:t> in São Paulo, Brazil</a:t>
            </a:r>
          </a:p>
        </p:txBody>
      </p:sp>
      <p:sp>
        <p:nvSpPr>
          <p:cNvPr id="3" name="Text Placeholder 2"/>
          <p:cNvSpPr>
            <a:spLocks noGrp="1"/>
          </p:cNvSpPr>
          <p:nvPr>
            <p:ph type="body" sz="quarter" idx="12"/>
          </p:nvPr>
        </p:nvSpPr>
        <p:spPr/>
        <p:txBody>
          <a:bodyPr/>
          <a:lstStyle/>
          <a:p>
            <a:r>
              <a:rPr lang="en-US"/>
              <a:t>3:12</a:t>
            </a:r>
          </a:p>
        </p:txBody>
      </p:sp>
      <p:sp>
        <p:nvSpPr>
          <p:cNvPr id="4" name="Title 3"/>
          <p:cNvSpPr>
            <a:spLocks noGrp="1"/>
          </p:cNvSpPr>
          <p:nvPr>
            <p:ph type="title"/>
          </p:nvPr>
        </p:nvSpPr>
        <p:spPr/>
        <p:txBody>
          <a:bodyPr/>
          <a:lstStyle/>
          <a:p>
            <a:r>
              <a:rPr lang="en-US" dirty="0"/>
              <a:t>The old men who had seen the first house</a:t>
            </a:r>
          </a:p>
        </p:txBody>
      </p:sp>
    </p:spTree>
    <p:extLst>
      <p:ext uri="{BB962C8B-B14F-4D97-AF65-F5344CB8AC3E}">
        <p14:creationId xmlns:p14="http://schemas.microsoft.com/office/powerpoint/2010/main" val="20976403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tanding in front of a crowd&#10;&#10;Description generated with very high confidence">
            <a:extLst>
              <a:ext uri="{FF2B5EF4-FFF2-40B4-BE49-F238E27FC236}">
                <a16:creationId xmlns:a16="http://schemas.microsoft.com/office/drawing/2014/main" id="{C740E1F0-4310-498A-9C5F-770056C73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Man singing during Simchat Torah celebration at the Western Wall</a:t>
            </a:r>
          </a:p>
        </p:txBody>
      </p:sp>
      <p:sp>
        <p:nvSpPr>
          <p:cNvPr id="3" name="Text Placeholder 2"/>
          <p:cNvSpPr>
            <a:spLocks noGrp="1"/>
          </p:cNvSpPr>
          <p:nvPr>
            <p:ph type="body" sz="quarter" idx="12"/>
          </p:nvPr>
        </p:nvSpPr>
        <p:spPr/>
        <p:txBody>
          <a:bodyPr/>
          <a:lstStyle/>
          <a:p>
            <a:r>
              <a:rPr lang="en-US"/>
              <a:t>3:12</a:t>
            </a:r>
          </a:p>
        </p:txBody>
      </p:sp>
      <p:sp>
        <p:nvSpPr>
          <p:cNvPr id="4" name="Title 3"/>
          <p:cNvSpPr>
            <a:spLocks noGrp="1"/>
          </p:cNvSpPr>
          <p:nvPr>
            <p:ph type="title"/>
          </p:nvPr>
        </p:nvSpPr>
        <p:spPr/>
        <p:txBody>
          <a:bodyPr/>
          <a:lstStyle/>
          <a:p>
            <a:r>
              <a:rPr lang="en-US" dirty="0"/>
              <a:t>And many shouted aloud for joy</a:t>
            </a:r>
          </a:p>
        </p:txBody>
      </p:sp>
    </p:spTree>
    <p:extLst>
      <p:ext uri="{BB962C8B-B14F-4D97-AF65-F5344CB8AC3E}">
        <p14:creationId xmlns:p14="http://schemas.microsoft.com/office/powerpoint/2010/main" val="105067041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700"/>
          <a:stretch/>
        </p:blipFill>
        <p:spPr>
          <a:xfrm>
            <a:off x="0" y="353830"/>
            <a:ext cx="9144000" cy="6150340"/>
          </a:xfrm>
          <a:prstGeom prst="rect">
            <a:avLst/>
          </a:prstGeom>
        </p:spPr>
      </p:pic>
      <p:sp>
        <p:nvSpPr>
          <p:cNvPr id="2" name="Text Placeholder 1"/>
          <p:cNvSpPr>
            <a:spLocks noGrp="1"/>
          </p:cNvSpPr>
          <p:nvPr>
            <p:ph type="body" sz="quarter" idx="10"/>
          </p:nvPr>
        </p:nvSpPr>
        <p:spPr/>
        <p:txBody>
          <a:bodyPr/>
          <a:lstStyle/>
          <a:p>
            <a:r>
              <a:rPr lang="en-US" dirty="0"/>
              <a:t>Crowds gathered at the Dome of the Rock to celebrate Nebi Musa, 1918</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 people could not distinguish the sound of the shout of joy from the sound of the weeping</a:t>
            </a:r>
          </a:p>
        </p:txBody>
      </p:sp>
    </p:spTree>
    <p:extLst>
      <p:ext uri="{BB962C8B-B14F-4D97-AF65-F5344CB8AC3E}">
        <p14:creationId xmlns:p14="http://schemas.microsoft.com/office/powerpoint/2010/main" val="159534432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Users\Kris\Documents\Bolen\Acclaiming the king, celebration, honor, Brooklyn Museum, Amarna, 858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490"/>
            <a:ext cx="9144000" cy="663702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Women acclaiming a new king, from Thebes, 14th century BC</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 people shouted with a loud shout, and the sound was heard far away</a:t>
            </a:r>
          </a:p>
        </p:txBody>
      </p:sp>
    </p:spTree>
    <p:extLst>
      <p:ext uri="{BB962C8B-B14F-4D97-AF65-F5344CB8AC3E}">
        <p14:creationId xmlns:p14="http://schemas.microsoft.com/office/powerpoint/2010/main" val="75415980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tanding in front of a crowd&#10;&#10;Description automatically generated">
            <a:extLst>
              <a:ext uri="{FF2B5EF4-FFF2-40B4-BE49-F238E27FC236}">
                <a16:creationId xmlns:a16="http://schemas.microsoft.com/office/drawing/2014/main" id="{8772B6F6-19F2-4064-8CEF-02AAD3B48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6888"/>
            <a:ext cx="9144000" cy="6364224"/>
          </a:xfrm>
          <a:prstGeom prst="rect">
            <a:avLst/>
          </a:prstGeom>
        </p:spPr>
      </p:pic>
      <p:sp>
        <p:nvSpPr>
          <p:cNvPr id="2" name="Text Placeholder 1"/>
          <p:cNvSpPr>
            <a:spLocks noGrp="1"/>
          </p:cNvSpPr>
          <p:nvPr>
            <p:ph type="body" sz="quarter" idx="10"/>
          </p:nvPr>
        </p:nvSpPr>
        <p:spPr/>
        <p:txBody>
          <a:bodyPr/>
          <a:lstStyle/>
          <a:p>
            <a:r>
              <a:rPr lang="en-US" dirty="0"/>
              <a:t>Crowd shouting for joy at the declaration of the State of Israel, May 14, 1948</a:t>
            </a:r>
          </a:p>
        </p:txBody>
      </p:sp>
      <p:sp>
        <p:nvSpPr>
          <p:cNvPr id="3" name="Text Placeholder 2"/>
          <p:cNvSpPr>
            <a:spLocks noGrp="1"/>
          </p:cNvSpPr>
          <p:nvPr>
            <p:ph type="body" sz="quarter" idx="12"/>
          </p:nvPr>
        </p:nvSpPr>
        <p:spPr/>
        <p:txBody>
          <a:bodyPr/>
          <a:lstStyle/>
          <a:p>
            <a:r>
              <a:rPr lang="en-US" dirty="0"/>
              <a:t>3:13</a:t>
            </a:r>
          </a:p>
        </p:txBody>
      </p:sp>
      <p:sp>
        <p:nvSpPr>
          <p:cNvPr id="4" name="Title 3"/>
          <p:cNvSpPr>
            <a:spLocks noGrp="1"/>
          </p:cNvSpPr>
          <p:nvPr>
            <p:ph type="title"/>
          </p:nvPr>
        </p:nvSpPr>
        <p:spPr/>
        <p:txBody>
          <a:bodyPr/>
          <a:lstStyle/>
          <a:p>
            <a:r>
              <a:rPr lang="en-US" dirty="0"/>
              <a:t>The people shouted with a loud shout, and the sound was heard far away</a:t>
            </a:r>
          </a:p>
        </p:txBody>
      </p:sp>
    </p:spTree>
    <p:extLst>
      <p:ext uri="{BB962C8B-B14F-4D97-AF65-F5344CB8AC3E}">
        <p14:creationId xmlns:p14="http://schemas.microsoft.com/office/powerpoint/2010/main" val="8102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ernacle model sacrificial altar, tb052403623-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Sacrificial altar in a model tabernacle</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spTree>
    <p:extLst>
      <p:ext uri="{BB962C8B-B14F-4D97-AF65-F5344CB8AC3E}">
        <p14:creationId xmlns:p14="http://schemas.microsoft.com/office/powerpoint/2010/main" val="122638484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0EB7FB0-0AF0-2F0C-53FA-B788A09D3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8345"/>
            <a:ext cx="5943600" cy="5795010"/>
          </a:xfrm>
          <a:prstGeom prst="rect">
            <a:avLst/>
          </a:prstGeom>
        </p:spPr>
      </p:pic>
      <p:sp>
        <p:nvSpPr>
          <p:cNvPr id="7" name="Rectangle 6">
            <a:extLst>
              <a:ext uri="{FF2B5EF4-FFF2-40B4-BE49-F238E27FC236}">
                <a16:creationId xmlns:a16="http://schemas.microsoft.com/office/drawing/2014/main" id="{66CA1FA2-DF22-4C3E-82A3-9B007EF1222B}"/>
              </a:ext>
            </a:extLst>
          </p:cNvPr>
          <p:cNvSpPr/>
          <p:nvPr/>
        </p:nvSpPr>
        <p:spPr>
          <a:xfrm>
            <a:off x="685800" y="6019800"/>
            <a:ext cx="8039100" cy="56949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a:t>More than 1,800 slides in PowerPoint format. Available now from BiblePlaces.com.</a:t>
            </a:r>
          </a:p>
        </p:txBody>
      </p:sp>
    </p:spTree>
    <p:extLst>
      <p:ext uri="{BB962C8B-B14F-4D97-AF65-F5344CB8AC3E}">
        <p14:creationId xmlns:p14="http://schemas.microsoft.com/office/powerpoint/2010/main" val="3177977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Israelite temple at Arad with sacrificial altar</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pic>
        <p:nvPicPr>
          <p:cNvPr id="6" name="Picture 5" descr="Arad Israelite temple, tb030607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Tree>
    <p:extLst>
      <p:ext uri="{BB962C8B-B14F-4D97-AF65-F5344CB8AC3E}">
        <p14:creationId xmlns:p14="http://schemas.microsoft.com/office/powerpoint/2010/main" val="16909387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38F4D4-DC37-F2FE-4710-4AC7D2F3F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4"/>
          <p:cNvSpPr>
            <a:spLocks noGrp="1"/>
          </p:cNvSpPr>
          <p:nvPr>
            <p:ph type="title"/>
          </p:nvPr>
        </p:nvSpPr>
        <p:spPr/>
        <p:txBody>
          <a:bodyPr/>
          <a:lstStyle/>
          <a:p>
            <a:r>
              <a:rPr lang="en-US"/>
              <a:t>Ezra 3</a:t>
            </a:r>
            <a:endParaRPr lang="en-US" dirty="0"/>
          </a:p>
        </p:txBody>
      </p:sp>
      <p:pic>
        <p:nvPicPr>
          <p:cNvPr id="4" name="Picture 3">
            <a:extLst>
              <a:ext uri="{FF2B5EF4-FFF2-40B4-BE49-F238E27FC236}">
                <a16:creationId xmlns:a16="http://schemas.microsoft.com/office/drawing/2014/main" id="{FDEDB45E-8CAB-4DAC-DB12-1D78387C49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8840" y="4022778"/>
            <a:ext cx="4846320" cy="272505"/>
          </a:xfrm>
          <a:prstGeom prst="rect">
            <a:avLst/>
          </a:prstGeom>
        </p:spPr>
      </p:pic>
      <p:sp>
        <p:nvSpPr>
          <p:cNvPr id="2" name="Title 4">
            <a:extLst>
              <a:ext uri="{FF2B5EF4-FFF2-40B4-BE49-F238E27FC236}">
                <a16:creationId xmlns:a16="http://schemas.microsoft.com/office/drawing/2014/main" id="{30D79F3F-3131-89BC-BF3A-060912B4BAB6}"/>
              </a:ext>
            </a:extLst>
          </p:cNvPr>
          <p:cNvSpPr txBox="1">
            <a:spLocks/>
          </p:cNvSpPr>
          <p:nvPr/>
        </p:nvSpPr>
        <p:spPr>
          <a:xfrm>
            <a:off x="975360" y="1301112"/>
            <a:ext cx="7193280" cy="4551048"/>
          </a:xfrm>
          <a:prstGeom prst="rect">
            <a:avLst/>
          </a:prstGeom>
          <a:solidFill>
            <a:schemeClr val="bg1"/>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dirty="0"/>
              <a:t>This is a free sample of the Ezra 3 presentation from the </a:t>
            </a:r>
            <a:r>
              <a:rPr lang="en-US" sz="2000" i="1" dirty="0"/>
              <a:t>Photo Companion to the Bible.</a:t>
            </a:r>
            <a:r>
              <a:rPr lang="en-US" sz="2000" dirty="0"/>
              <a:t> To purchase the full volume, visit https://www.bibleplaces.com/ezra/</a:t>
            </a:r>
            <a:br>
              <a:rPr lang="en-US" sz="2000" dirty="0"/>
            </a:br>
            <a:br>
              <a:rPr lang="en-US" sz="2000" dirty="0"/>
            </a:br>
            <a:r>
              <a:rPr lang="en-US" sz="2000" dirty="0"/>
              <a:t>The </a:t>
            </a:r>
            <a:r>
              <a:rPr lang="en-US" sz="2000" i="1" dirty="0"/>
              <a:t>Photo Companion to the Bible</a:t>
            </a:r>
            <a:r>
              <a:rPr lang="en-US" sz="2000" dirty="0"/>
              <a:t> is an image-rich resource for Bible students, teachers, and researchers. Just as a librarian stocks the shelves with as many relevant materials as possible, so we have tried to provide a broad selection of images. Our goal is that you will find in this “library” whatever it is you are looking for. </a:t>
            </a:r>
            <a:br>
              <a:rPr lang="en-US" sz="2000" dirty="0"/>
            </a:br>
            <a:br>
              <a:rPr lang="en-US" sz="2000" dirty="0"/>
            </a:br>
            <a:r>
              <a:rPr lang="en-US" sz="2000" dirty="0"/>
              <a:t>For more details (for this and every slide), see the Notes section below.</a:t>
            </a:r>
            <a:br>
              <a:rPr lang="en-US" sz="2000" dirty="0"/>
            </a:br>
            <a:br>
              <a:rPr lang="en-US" sz="2000" dirty="0"/>
            </a:br>
            <a:endParaRPr lang="en-US" sz="2000" dirty="0"/>
          </a:p>
        </p:txBody>
      </p:sp>
      <p:sp>
        <p:nvSpPr>
          <p:cNvPr id="6" name="Arrow: Right 5">
            <a:extLst>
              <a:ext uri="{FF2B5EF4-FFF2-40B4-BE49-F238E27FC236}">
                <a16:creationId xmlns:a16="http://schemas.microsoft.com/office/drawing/2014/main" id="{A24CBFC7-0F65-EDDF-4084-91A772DCEDA4}"/>
              </a:ext>
            </a:extLst>
          </p:cNvPr>
          <p:cNvSpPr/>
          <p:nvPr/>
        </p:nvSpPr>
        <p:spPr>
          <a:xfrm rot="5400000">
            <a:off x="4277360" y="5228661"/>
            <a:ext cx="589280" cy="454518"/>
          </a:xfrm>
          <a:prstGeom prst="rightArrow">
            <a:avLst/>
          </a:prstGeom>
          <a:noFill/>
          <a:ln>
            <a:solidFill>
              <a:srgbClr val="4161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8510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Israelite temple at Arad with sacrificial altar</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pic>
        <p:nvPicPr>
          <p:cNvPr id="6" name="Picture 5" descr="Arad Israelite temple, tb0306078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126480"/>
          </a:xfrm>
          <a:prstGeom prst="rect">
            <a:avLst/>
          </a:prstGeom>
        </p:spPr>
      </p:pic>
      <p:sp>
        <p:nvSpPr>
          <p:cNvPr id="14" name="Line 9"/>
          <p:cNvSpPr>
            <a:spLocks noChangeShapeType="1"/>
          </p:cNvSpPr>
          <p:nvPr/>
        </p:nvSpPr>
        <p:spPr bwMode="auto">
          <a:xfrm flipH="1">
            <a:off x="5002053" y="2566988"/>
            <a:ext cx="374810" cy="671482"/>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5" name="Text Box 16"/>
          <p:cNvSpPr txBox="1">
            <a:spLocks noChangeArrowheads="1"/>
          </p:cNvSpPr>
          <p:nvPr/>
        </p:nvSpPr>
        <p:spPr bwMode="auto">
          <a:xfrm>
            <a:off x="3900652" y="4333845"/>
            <a:ext cx="1192053"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courtyard</a:t>
            </a:r>
          </a:p>
        </p:txBody>
      </p:sp>
      <p:sp>
        <p:nvSpPr>
          <p:cNvPr id="16" name="Text Box 16"/>
          <p:cNvSpPr txBox="1">
            <a:spLocks noChangeArrowheads="1"/>
          </p:cNvSpPr>
          <p:nvPr/>
        </p:nvSpPr>
        <p:spPr bwMode="auto">
          <a:xfrm>
            <a:off x="5046146" y="2166878"/>
            <a:ext cx="66143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altar</a:t>
            </a:r>
          </a:p>
        </p:txBody>
      </p:sp>
      <p:sp>
        <p:nvSpPr>
          <p:cNvPr id="17" name="Text Box 16"/>
          <p:cNvSpPr txBox="1">
            <a:spLocks noChangeArrowheads="1"/>
          </p:cNvSpPr>
          <p:nvPr/>
        </p:nvSpPr>
        <p:spPr bwMode="auto">
          <a:xfrm>
            <a:off x="3075697" y="1281053"/>
            <a:ext cx="1420982"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broad room</a:t>
            </a:r>
          </a:p>
        </p:txBody>
      </p:sp>
      <p:sp>
        <p:nvSpPr>
          <p:cNvPr id="18" name="Line 9"/>
          <p:cNvSpPr>
            <a:spLocks noChangeShapeType="1"/>
          </p:cNvSpPr>
          <p:nvPr/>
        </p:nvSpPr>
        <p:spPr bwMode="auto">
          <a:xfrm flipH="1">
            <a:off x="3595688" y="1681163"/>
            <a:ext cx="190500" cy="1133414"/>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19" name="Line 9"/>
          <p:cNvSpPr>
            <a:spLocks noChangeShapeType="1"/>
          </p:cNvSpPr>
          <p:nvPr/>
        </p:nvSpPr>
        <p:spPr bwMode="auto">
          <a:xfrm>
            <a:off x="2157412" y="2133600"/>
            <a:ext cx="319087" cy="590490"/>
          </a:xfrm>
          <a:prstGeom prst="line">
            <a:avLst/>
          </a:prstGeom>
          <a:noFill/>
          <a:ln w="22225" cap="flat" cmpd="sng" algn="ctr">
            <a:solidFill>
              <a:srgbClr val="FFFFFF"/>
            </a:solidFill>
            <a:prstDash val="solid"/>
            <a:round/>
            <a:headEnd type="none" w="med" len="med"/>
            <a:tailEnd type="triangle" w="med" len="med"/>
          </a:ln>
          <a:effectLst>
            <a:glow rad="50800">
              <a:srgbClr val="000000">
                <a:alpha val="60000"/>
              </a:srgbClr>
            </a:glow>
            <a:outerShdw blurRad="40000" dist="20000" dir="5400000" rotWithShape="0">
              <a:srgbClr val="000000">
                <a:alpha val="38000"/>
              </a:srgbClr>
            </a:outerShdw>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00000"/>
              </a:solidFill>
              <a:effectLst/>
              <a:uLnTx/>
              <a:uFillTx/>
              <a:latin typeface="Calibri" pitchFamily="34" charset="0"/>
              <a:ea typeface="+mn-ea"/>
              <a:cs typeface="+mn-cs"/>
            </a:endParaRPr>
          </a:p>
        </p:txBody>
      </p:sp>
      <p:sp>
        <p:nvSpPr>
          <p:cNvPr id="20" name="Text Box 16"/>
          <p:cNvSpPr txBox="1">
            <a:spLocks noChangeArrowheads="1"/>
          </p:cNvSpPr>
          <p:nvPr/>
        </p:nvSpPr>
        <p:spPr bwMode="auto">
          <a:xfrm>
            <a:off x="1344980" y="1733490"/>
            <a:ext cx="1624864" cy="400110"/>
          </a:xfrm>
          <a:prstGeom prst="rect">
            <a:avLst/>
          </a:prstGeom>
          <a:noFill/>
          <a:ln w="9525">
            <a:noFill/>
            <a:miter lim="800000"/>
            <a:headEnd/>
            <a:tailEnd/>
          </a:ln>
          <a:effectLst/>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FFFFFF"/>
                </a:solidFill>
                <a:effectLst>
                  <a:glow rad="76200">
                    <a:srgbClr val="000000">
                      <a:alpha val="60000"/>
                    </a:srgbClr>
                  </a:glow>
                </a:effectLst>
                <a:uLnTx/>
                <a:uFillTx/>
                <a:latin typeface="Calibri" pitchFamily="34" charset="0"/>
                <a:cs typeface="Calibri" pitchFamily="34" charset="0"/>
              </a:rPr>
              <a:t>Holy of Holies</a:t>
            </a:r>
          </a:p>
        </p:txBody>
      </p:sp>
    </p:spTree>
    <p:extLst>
      <p:ext uri="{BB962C8B-B14F-4D97-AF65-F5344CB8AC3E}">
        <p14:creationId xmlns:p14="http://schemas.microsoft.com/office/powerpoint/2010/main" val="1937243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Sacrificial altar in the Israelite temple at Arad</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0" y="369332"/>
            <a:ext cx="9144000" cy="6150340"/>
          </a:xfrm>
          <a:prstGeom prst="rect">
            <a:avLst/>
          </a:prstGeom>
        </p:spPr>
      </p:pic>
    </p:spTree>
    <p:extLst>
      <p:ext uri="{BB962C8B-B14F-4D97-AF65-F5344CB8AC3E}">
        <p14:creationId xmlns:p14="http://schemas.microsoft.com/office/powerpoint/2010/main" val="13933526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Ebal altar, wiki zstadler, Ezra 3.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90979"/>
            <a:ext cx="9144001" cy="62760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Sacrificial altar on Mount </a:t>
            </a:r>
            <a:r>
              <a:rPr lang="en-US" dirty="0" err="1"/>
              <a:t>Ebal</a:t>
            </a:r>
            <a:endParaRPr lang="en-US" dirty="0"/>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And they built the altar of the God of Israel to offer burnt offerings on it</a:t>
            </a:r>
          </a:p>
        </p:txBody>
      </p:sp>
    </p:spTree>
    <p:extLst>
      <p:ext uri="{BB962C8B-B14F-4D97-AF65-F5344CB8AC3E}">
        <p14:creationId xmlns:p14="http://schemas.microsoft.com/office/powerpoint/2010/main" val="13765123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1460"/>
            <a:ext cx="9144000" cy="6469380"/>
          </a:xfrm>
          <a:prstGeom prst="rect">
            <a:avLst/>
          </a:prstGeom>
        </p:spPr>
      </p:pic>
      <p:sp>
        <p:nvSpPr>
          <p:cNvPr id="2" name="Text Placeholder 1">
            <a:extLst>
              <a:ext uri="{FF2B5EF4-FFF2-40B4-BE49-F238E27FC236}">
                <a16:creationId xmlns:a16="http://schemas.microsoft.com/office/drawing/2014/main" id="{35E4FB94-21DB-4CBB-B9DB-46ECE25164C1}"/>
              </a:ext>
            </a:extLst>
          </p:cNvPr>
          <p:cNvSpPr>
            <a:spLocks noGrp="1"/>
          </p:cNvSpPr>
          <p:nvPr>
            <p:ph type="body" sz="quarter" idx="10"/>
          </p:nvPr>
        </p:nvSpPr>
        <p:spPr/>
        <p:txBody>
          <a:bodyPr/>
          <a:lstStyle/>
          <a:p>
            <a:r>
              <a:rPr lang="en-US" dirty="0"/>
              <a:t>Procession to an altar to sacrifice a lamb, from </a:t>
            </a:r>
            <a:r>
              <a:rPr lang="en-US" dirty="0" err="1"/>
              <a:t>Sikyon</a:t>
            </a:r>
            <a:r>
              <a:rPr lang="en-US" dirty="0"/>
              <a:t>, circa 530 BC</a:t>
            </a:r>
          </a:p>
        </p:txBody>
      </p:sp>
      <p:sp>
        <p:nvSpPr>
          <p:cNvPr id="3" name="Text Placeholder 2">
            <a:extLst>
              <a:ext uri="{FF2B5EF4-FFF2-40B4-BE49-F238E27FC236}">
                <a16:creationId xmlns:a16="http://schemas.microsoft.com/office/drawing/2014/main" id="{B82D328D-D6D1-4623-83BF-4D8F54691205}"/>
              </a:ext>
            </a:extLst>
          </p:cNvPr>
          <p:cNvSpPr>
            <a:spLocks noGrp="1"/>
          </p:cNvSpPr>
          <p:nvPr>
            <p:ph type="body" sz="quarter" idx="12"/>
          </p:nvPr>
        </p:nvSpPr>
        <p:spPr/>
        <p:txBody>
          <a:bodyPr/>
          <a:lstStyle/>
          <a:p>
            <a:r>
              <a:rPr lang="en-US" dirty="0"/>
              <a:t>3:2</a:t>
            </a:r>
          </a:p>
        </p:txBody>
      </p:sp>
      <p:sp>
        <p:nvSpPr>
          <p:cNvPr id="4" name="Title 3">
            <a:extLst>
              <a:ext uri="{FF2B5EF4-FFF2-40B4-BE49-F238E27FC236}">
                <a16:creationId xmlns:a16="http://schemas.microsoft.com/office/drawing/2014/main" id="{DFF410A5-1A3B-405C-BC74-6F305B523CFA}"/>
              </a:ext>
            </a:extLst>
          </p:cNvPr>
          <p:cNvSpPr>
            <a:spLocks noGrp="1"/>
          </p:cNvSpPr>
          <p:nvPr>
            <p:ph type="title"/>
          </p:nvPr>
        </p:nvSpPr>
        <p:spPr/>
        <p:txBody>
          <a:bodyPr/>
          <a:lstStyle/>
          <a:p>
            <a:r>
              <a:rPr lang="en-US" dirty="0"/>
              <a:t>And they built the altar of the God of Israel to offer burnt offerings on it</a:t>
            </a:r>
            <a:endParaRPr lang="en-US" altLang="ja-JP" dirty="0"/>
          </a:p>
        </p:txBody>
      </p:sp>
    </p:spTree>
    <p:extLst>
      <p:ext uri="{BB962C8B-B14F-4D97-AF65-F5344CB8AC3E}">
        <p14:creationId xmlns:p14="http://schemas.microsoft.com/office/powerpoint/2010/main" val="37581926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wnloads\Samaritan Passover sacrifice aerial, ws0420160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5594"/>
            <a:ext cx="9144000" cy="6246813"/>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Samaritan Passover sacrifice on Mount Gerizim (from above)</a:t>
            </a:r>
          </a:p>
        </p:txBody>
      </p:sp>
      <p:sp>
        <p:nvSpPr>
          <p:cNvPr id="3" name="Text Placeholder 2"/>
          <p:cNvSpPr>
            <a:spLocks noGrp="1"/>
          </p:cNvSpPr>
          <p:nvPr>
            <p:ph type="body" sz="quarter" idx="12"/>
          </p:nvPr>
        </p:nvSpPr>
        <p:spPr/>
        <p:txBody>
          <a:bodyPr/>
          <a:lstStyle/>
          <a:p>
            <a:r>
              <a:rPr lang="en-US"/>
              <a:t>3:2</a:t>
            </a:r>
            <a:endParaRPr lang="en-US" dirty="0"/>
          </a:p>
        </p:txBody>
      </p:sp>
      <p:sp>
        <p:nvSpPr>
          <p:cNvPr id="4" name="Title 3"/>
          <p:cNvSpPr>
            <a:spLocks noGrp="1"/>
          </p:cNvSpPr>
          <p:nvPr>
            <p:ph type="title"/>
          </p:nvPr>
        </p:nvSpPr>
        <p:spPr/>
        <p:txBody>
          <a:bodyPr/>
          <a:lstStyle/>
          <a:p>
            <a:r>
              <a:rPr lang="en-US" dirty="0"/>
              <a:t>And they built the altar of the God of Israel to offer burnt offerings on it</a:t>
            </a:r>
          </a:p>
        </p:txBody>
      </p:sp>
    </p:spTree>
    <p:extLst>
      <p:ext uri="{BB962C8B-B14F-4D97-AF65-F5344CB8AC3E}">
        <p14:creationId xmlns:p14="http://schemas.microsoft.com/office/powerpoint/2010/main" val="1522527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Users\Kris\Downloads\Samaritan Passover sacrifice aerial, ws04201609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Samaritan Passover sacrifice on Mount Gerizim (from above)</a:t>
            </a:r>
          </a:p>
        </p:txBody>
      </p:sp>
      <p:sp>
        <p:nvSpPr>
          <p:cNvPr id="3" name="Text Placeholder 2"/>
          <p:cNvSpPr>
            <a:spLocks noGrp="1"/>
          </p:cNvSpPr>
          <p:nvPr>
            <p:ph type="body" sz="quarter" idx="12"/>
          </p:nvPr>
        </p:nvSpPr>
        <p:spPr/>
        <p:txBody>
          <a:bodyPr/>
          <a:lstStyle/>
          <a:p>
            <a:r>
              <a:rPr lang="en-US"/>
              <a:t>3:2</a:t>
            </a:r>
            <a:endParaRPr lang="en-US" dirty="0"/>
          </a:p>
        </p:txBody>
      </p:sp>
      <p:sp>
        <p:nvSpPr>
          <p:cNvPr id="4" name="Title 3"/>
          <p:cNvSpPr>
            <a:spLocks noGrp="1"/>
          </p:cNvSpPr>
          <p:nvPr>
            <p:ph type="title"/>
          </p:nvPr>
        </p:nvSpPr>
        <p:spPr/>
        <p:txBody>
          <a:bodyPr/>
          <a:lstStyle/>
          <a:p>
            <a:r>
              <a:rPr lang="en-US" dirty="0"/>
              <a:t>And they built the altar of the God of Israel to offer burnt offerings on it</a:t>
            </a:r>
          </a:p>
        </p:txBody>
      </p:sp>
    </p:spTree>
    <p:extLst>
      <p:ext uri="{BB962C8B-B14F-4D97-AF65-F5344CB8AC3E}">
        <p14:creationId xmlns:p14="http://schemas.microsoft.com/office/powerpoint/2010/main" val="13633451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Torah Scroll</a:t>
            </a:r>
          </a:p>
        </p:txBody>
      </p:sp>
      <p:sp>
        <p:nvSpPr>
          <p:cNvPr id="3" name="Text Placeholder 2"/>
          <p:cNvSpPr>
            <a:spLocks noGrp="1"/>
          </p:cNvSpPr>
          <p:nvPr>
            <p:ph type="body" sz="quarter" idx="12"/>
          </p:nvPr>
        </p:nvSpPr>
        <p:spPr/>
        <p:txBody>
          <a:bodyPr/>
          <a:lstStyle/>
          <a:p>
            <a:r>
              <a:rPr lang="en-US" dirty="0"/>
              <a:t>3:2</a:t>
            </a:r>
          </a:p>
        </p:txBody>
      </p:sp>
      <p:sp>
        <p:nvSpPr>
          <p:cNvPr id="4" name="Title 3"/>
          <p:cNvSpPr>
            <a:spLocks noGrp="1"/>
          </p:cNvSpPr>
          <p:nvPr>
            <p:ph type="title"/>
          </p:nvPr>
        </p:nvSpPr>
        <p:spPr/>
        <p:txBody>
          <a:bodyPr/>
          <a:lstStyle/>
          <a:p>
            <a:r>
              <a:rPr lang="en-US" dirty="0"/>
              <a:t>As it is written in the law of Moses the man of God</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Tree>
    <p:extLst>
      <p:ext uri="{BB962C8B-B14F-4D97-AF65-F5344CB8AC3E}">
        <p14:creationId xmlns:p14="http://schemas.microsoft.com/office/powerpoint/2010/main" val="8022393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Moses portrayed in the chapel on Jebel Musa (traditional Mount Sinai)</a:t>
            </a:r>
          </a:p>
        </p:txBody>
      </p:sp>
      <p:sp>
        <p:nvSpPr>
          <p:cNvPr id="3" name="Text Placeholder 2"/>
          <p:cNvSpPr>
            <a:spLocks noGrp="1"/>
          </p:cNvSpPr>
          <p:nvPr>
            <p:ph type="body" sz="quarter" idx="12"/>
          </p:nvPr>
        </p:nvSpPr>
        <p:spPr/>
        <p:txBody>
          <a:bodyPr/>
          <a:lstStyle/>
          <a:p>
            <a:r>
              <a:rPr lang="en-US"/>
              <a:t>3:2</a:t>
            </a:r>
          </a:p>
        </p:txBody>
      </p:sp>
      <p:sp>
        <p:nvSpPr>
          <p:cNvPr id="4" name="Title 3"/>
          <p:cNvSpPr>
            <a:spLocks noGrp="1"/>
          </p:cNvSpPr>
          <p:nvPr>
            <p:ph type="title"/>
          </p:nvPr>
        </p:nvSpPr>
        <p:spPr/>
        <p:txBody>
          <a:bodyPr/>
          <a:lstStyle/>
          <a:p>
            <a:r>
              <a:rPr lang="en-US" dirty="0"/>
              <a:t>As it is written in the law of Moses the man of God</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131"/>
          <a:stretch/>
        </p:blipFill>
        <p:spPr>
          <a:xfrm>
            <a:off x="0" y="369332"/>
            <a:ext cx="9144000" cy="6150340"/>
          </a:xfrm>
          <a:prstGeom prst="rect">
            <a:avLst/>
          </a:prstGeom>
        </p:spPr>
      </p:pic>
    </p:spTree>
    <p:extLst>
      <p:ext uri="{BB962C8B-B14F-4D97-AF65-F5344CB8AC3E}">
        <p14:creationId xmlns:p14="http://schemas.microsoft.com/office/powerpoint/2010/main" val="1233805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A599A8-BE12-4A14-908D-B6419E762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3192"/>
            <a:ext cx="9144000" cy="6071616"/>
          </a:xfrm>
          <a:prstGeom prst="rect">
            <a:avLst/>
          </a:prstGeom>
        </p:spPr>
      </p:pic>
      <p:sp>
        <p:nvSpPr>
          <p:cNvPr id="2" name="Text Placeholder 1">
            <a:extLst>
              <a:ext uri="{FF2B5EF4-FFF2-40B4-BE49-F238E27FC236}">
                <a16:creationId xmlns:a16="http://schemas.microsoft.com/office/drawing/2014/main" id="{03EE2601-B7AC-4B74-95A6-8652A7D4EB63}"/>
              </a:ext>
            </a:extLst>
          </p:cNvPr>
          <p:cNvSpPr>
            <a:spLocks noGrp="1"/>
          </p:cNvSpPr>
          <p:nvPr>
            <p:ph type="body" sz="quarter" idx="10"/>
          </p:nvPr>
        </p:nvSpPr>
        <p:spPr/>
        <p:txBody>
          <a:bodyPr/>
          <a:lstStyle/>
          <a:p>
            <a:r>
              <a:rPr lang="en-US" dirty="0"/>
              <a:t>Canaanite altar at Hazor, Late Bronze period, circa 1500–1200 BC</a:t>
            </a:r>
          </a:p>
        </p:txBody>
      </p:sp>
      <p:sp>
        <p:nvSpPr>
          <p:cNvPr id="3" name="Text Placeholder 2">
            <a:extLst>
              <a:ext uri="{FF2B5EF4-FFF2-40B4-BE49-F238E27FC236}">
                <a16:creationId xmlns:a16="http://schemas.microsoft.com/office/drawing/2014/main" id="{D7B48E79-176C-4F14-AFF1-4D2C967D5660}"/>
              </a:ext>
            </a:extLst>
          </p:cNvPr>
          <p:cNvSpPr>
            <a:spLocks noGrp="1"/>
          </p:cNvSpPr>
          <p:nvPr>
            <p:ph type="body" sz="quarter" idx="12"/>
          </p:nvPr>
        </p:nvSpPr>
        <p:spPr/>
        <p:txBody>
          <a:bodyPr/>
          <a:lstStyle/>
          <a:p>
            <a:r>
              <a:rPr lang="en-US" dirty="0"/>
              <a:t>3:3</a:t>
            </a:r>
          </a:p>
        </p:txBody>
      </p:sp>
      <p:sp>
        <p:nvSpPr>
          <p:cNvPr id="4" name="Title 3">
            <a:extLst>
              <a:ext uri="{FF2B5EF4-FFF2-40B4-BE49-F238E27FC236}">
                <a16:creationId xmlns:a16="http://schemas.microsoft.com/office/drawing/2014/main" id="{77E506E4-1FBD-4EB8-BC6A-3058AEA52710}"/>
              </a:ext>
            </a:extLst>
          </p:cNvPr>
          <p:cNvSpPr>
            <a:spLocks noGrp="1"/>
          </p:cNvSpPr>
          <p:nvPr>
            <p:ph type="title"/>
          </p:nvPr>
        </p:nvSpPr>
        <p:spPr/>
        <p:txBody>
          <a:bodyPr/>
          <a:lstStyle/>
          <a:p>
            <a:r>
              <a:rPr lang="en-US" dirty="0"/>
              <a:t>So they set up the altar on its foundation</a:t>
            </a:r>
          </a:p>
        </p:txBody>
      </p:sp>
    </p:spTree>
    <p:extLst>
      <p:ext uri="{BB962C8B-B14F-4D97-AF65-F5344CB8AC3E}">
        <p14:creationId xmlns:p14="http://schemas.microsoft.com/office/powerpoint/2010/main" val="19727981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8.2 Return and Restoration ezr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5987" y="369331"/>
            <a:ext cx="7712026" cy="61503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Map of the Persian province of </a:t>
            </a:r>
            <a:r>
              <a:rPr lang="en-US" dirty="0" err="1"/>
              <a:t>Yehud</a:t>
            </a:r>
            <a:r>
              <a:rPr lang="en-US" dirty="0"/>
              <a:t>, with surrounding provinces</a:t>
            </a:r>
          </a:p>
        </p:txBody>
      </p:sp>
      <p:sp>
        <p:nvSpPr>
          <p:cNvPr id="3" name="Text Placeholder 2"/>
          <p:cNvSpPr>
            <a:spLocks noGrp="1"/>
          </p:cNvSpPr>
          <p:nvPr>
            <p:ph type="body" sz="quarter" idx="12"/>
          </p:nvPr>
        </p:nvSpPr>
        <p:spPr/>
        <p:txBody>
          <a:bodyPr/>
          <a:lstStyle/>
          <a:p>
            <a:r>
              <a:rPr lang="en-US" dirty="0"/>
              <a:t>3:3</a:t>
            </a:r>
          </a:p>
        </p:txBody>
      </p:sp>
      <p:sp>
        <p:nvSpPr>
          <p:cNvPr id="4" name="Title 3"/>
          <p:cNvSpPr>
            <a:spLocks noGrp="1"/>
          </p:cNvSpPr>
          <p:nvPr>
            <p:ph type="title"/>
          </p:nvPr>
        </p:nvSpPr>
        <p:spPr/>
        <p:txBody>
          <a:bodyPr/>
          <a:lstStyle/>
          <a:p>
            <a:r>
              <a:rPr lang="en-US" dirty="0"/>
              <a:t>For they were terrified because of the peoples of the lands</a:t>
            </a:r>
          </a:p>
        </p:txBody>
      </p:sp>
    </p:spTree>
    <p:extLst>
      <p:ext uri="{BB962C8B-B14F-4D97-AF65-F5344CB8AC3E}">
        <p14:creationId xmlns:p14="http://schemas.microsoft.com/office/powerpoint/2010/main" val="1979937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east of Tabernacles, Bukharan Jews during Sukkot, mat056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8488" y="0"/>
            <a:ext cx="5925312" cy="6858000"/>
          </a:xfrm>
          <a:prstGeom prst="rect">
            <a:avLst/>
          </a:prstGeom>
        </p:spPr>
      </p:pic>
      <p:sp>
        <p:nvSpPr>
          <p:cNvPr id="2" name="Text Placeholder 1"/>
          <p:cNvSpPr>
            <a:spLocks noGrp="1"/>
          </p:cNvSpPr>
          <p:nvPr>
            <p:ph type="body" sz="quarter" idx="10"/>
          </p:nvPr>
        </p:nvSpPr>
        <p:spPr/>
        <p:txBody>
          <a:bodyPr/>
          <a:lstStyle/>
          <a:p>
            <a:r>
              <a:rPr lang="en-US" dirty="0"/>
              <a:t>Bukharan Jews celebrating the Feast of Tabernacles (Sukkot), circa 1910</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When the seventh month came</a:t>
            </a:r>
          </a:p>
        </p:txBody>
      </p:sp>
    </p:spTree>
    <p:extLst>
      <p:ext uri="{BB962C8B-B14F-4D97-AF65-F5344CB8AC3E}">
        <p14:creationId xmlns:p14="http://schemas.microsoft.com/office/powerpoint/2010/main" val="112085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cuments\Bolen\Ostraca with an Aramaic inscription, from Idumea, 4th century BC, cm17062701423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1782"/>
            <a:ext cx="9144000" cy="6294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E732A5F-CD3B-4A10-A0D8-8C78AB63BF3B}"/>
              </a:ext>
            </a:extLst>
          </p:cNvPr>
          <p:cNvSpPr>
            <a:spLocks noGrp="1"/>
          </p:cNvSpPr>
          <p:nvPr>
            <p:ph type="body" sz="quarter" idx="10"/>
          </p:nvPr>
        </p:nvSpPr>
        <p:spPr/>
        <p:txBody>
          <a:bodyPr/>
          <a:lstStyle/>
          <a:p>
            <a:r>
              <a:rPr lang="en-US" dirty="0"/>
              <a:t>Ostraca with an Aramaic inscription, from </a:t>
            </a:r>
            <a:r>
              <a:rPr lang="en-US" dirty="0" err="1"/>
              <a:t>Idumea</a:t>
            </a:r>
            <a:r>
              <a:rPr lang="en-US" dirty="0"/>
              <a:t>, 4th century BC</a:t>
            </a:r>
          </a:p>
        </p:txBody>
      </p:sp>
      <p:sp>
        <p:nvSpPr>
          <p:cNvPr id="3" name="Text Placeholder 2">
            <a:extLst>
              <a:ext uri="{FF2B5EF4-FFF2-40B4-BE49-F238E27FC236}">
                <a16:creationId xmlns:a16="http://schemas.microsoft.com/office/drawing/2014/main" id="{A5DC3124-EB59-4ED9-8C16-8AE826E1BE69}"/>
              </a:ext>
            </a:extLst>
          </p:cNvPr>
          <p:cNvSpPr>
            <a:spLocks noGrp="1"/>
          </p:cNvSpPr>
          <p:nvPr>
            <p:ph type="body" sz="quarter" idx="12"/>
          </p:nvPr>
        </p:nvSpPr>
        <p:spPr/>
        <p:txBody>
          <a:bodyPr/>
          <a:lstStyle/>
          <a:p>
            <a:r>
              <a:rPr lang="en-US" dirty="0"/>
              <a:t>3:3</a:t>
            </a:r>
          </a:p>
        </p:txBody>
      </p:sp>
      <p:sp>
        <p:nvSpPr>
          <p:cNvPr id="4" name="Title 3">
            <a:extLst>
              <a:ext uri="{FF2B5EF4-FFF2-40B4-BE49-F238E27FC236}">
                <a16:creationId xmlns:a16="http://schemas.microsoft.com/office/drawing/2014/main" id="{A2F1F7DF-9807-4629-8C3A-03E5455A769C}"/>
              </a:ext>
            </a:extLst>
          </p:cNvPr>
          <p:cNvSpPr>
            <a:spLocks noGrp="1"/>
          </p:cNvSpPr>
          <p:nvPr>
            <p:ph type="title"/>
          </p:nvPr>
        </p:nvSpPr>
        <p:spPr/>
        <p:txBody>
          <a:bodyPr/>
          <a:lstStyle/>
          <a:p>
            <a:r>
              <a:rPr lang="en-US" dirty="0"/>
              <a:t>For they were terrified because of the peoples of the lands</a:t>
            </a:r>
          </a:p>
        </p:txBody>
      </p:sp>
    </p:spTree>
    <p:extLst>
      <p:ext uri="{BB962C8B-B14F-4D97-AF65-F5344CB8AC3E}">
        <p14:creationId xmlns:p14="http://schemas.microsoft.com/office/powerpoint/2010/main" val="368526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191E747-7795-408E-B5C2-38A15D437D9C}"/>
              </a:ext>
            </a:extLst>
          </p:cNvPr>
          <p:cNvPicPr>
            <a:picLocks noChangeAspect="1"/>
          </p:cNvPicPr>
          <p:nvPr/>
        </p:nvPicPr>
        <p:blipFill rotWithShape="1">
          <a:blip r:embed="rId3">
            <a:extLst>
              <a:ext uri="{28A0092B-C50C-407E-A947-70E740481C1C}">
                <a14:useLocalDpi xmlns:a14="http://schemas.microsoft.com/office/drawing/2010/main" val="0"/>
              </a:ext>
            </a:extLst>
          </a:blip>
          <a:srcRect l="29080" t="47395" r="29079" b="6251"/>
          <a:stretch/>
        </p:blipFill>
        <p:spPr>
          <a:xfrm>
            <a:off x="0" y="1"/>
            <a:ext cx="9144000" cy="6781800"/>
          </a:xfrm>
          <a:prstGeom prst="rect">
            <a:avLst/>
          </a:prstGeom>
        </p:spPr>
      </p:pic>
      <p:sp>
        <p:nvSpPr>
          <p:cNvPr id="2" name="Text Placeholder 1"/>
          <p:cNvSpPr>
            <a:spLocks noGrp="1"/>
          </p:cNvSpPr>
          <p:nvPr>
            <p:ph type="body" sz="quarter" idx="10"/>
          </p:nvPr>
        </p:nvSpPr>
        <p:spPr/>
        <p:txBody>
          <a:bodyPr/>
          <a:lstStyle/>
          <a:p>
            <a:r>
              <a:rPr lang="en-US" dirty="0"/>
              <a:t>Second Temple model with altar</a:t>
            </a:r>
          </a:p>
        </p:txBody>
      </p:sp>
      <p:sp>
        <p:nvSpPr>
          <p:cNvPr id="3" name="Text Placeholder 2"/>
          <p:cNvSpPr>
            <a:spLocks noGrp="1"/>
          </p:cNvSpPr>
          <p:nvPr>
            <p:ph type="body" sz="quarter" idx="12"/>
          </p:nvPr>
        </p:nvSpPr>
        <p:spPr/>
        <p:txBody>
          <a:bodyPr/>
          <a:lstStyle/>
          <a:p>
            <a:r>
              <a:rPr lang="en-US" dirty="0"/>
              <a:t>3:3</a:t>
            </a:r>
          </a:p>
        </p:txBody>
      </p:sp>
      <p:sp>
        <p:nvSpPr>
          <p:cNvPr id="4" name="Title 3"/>
          <p:cNvSpPr>
            <a:spLocks noGrp="1"/>
          </p:cNvSpPr>
          <p:nvPr>
            <p:ph type="title"/>
          </p:nvPr>
        </p:nvSpPr>
        <p:spPr/>
        <p:txBody>
          <a:bodyPr/>
          <a:lstStyle/>
          <a:p>
            <a:r>
              <a:rPr lang="en-US" dirty="0"/>
              <a:t>They offered burnt offerings on it to Yahweh morning and evening</a:t>
            </a:r>
          </a:p>
        </p:txBody>
      </p:sp>
    </p:spTree>
    <p:extLst>
      <p:ext uri="{BB962C8B-B14F-4D97-AF65-F5344CB8AC3E}">
        <p14:creationId xmlns:p14="http://schemas.microsoft.com/office/powerpoint/2010/main" val="1646791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426"/>
          <a:stretch/>
        </p:blipFill>
        <p:spPr>
          <a:xfrm>
            <a:off x="2089175" y="143435"/>
            <a:ext cx="4965651" cy="6508378"/>
          </a:xfrm>
          <a:prstGeom prst="rect">
            <a:avLst/>
          </a:prstGeom>
        </p:spPr>
      </p:pic>
      <p:sp>
        <p:nvSpPr>
          <p:cNvPr id="2" name="Text Placeholder 1"/>
          <p:cNvSpPr>
            <a:spLocks noGrp="1"/>
          </p:cNvSpPr>
          <p:nvPr>
            <p:ph type="body" sz="quarter" idx="10"/>
          </p:nvPr>
        </p:nvSpPr>
        <p:spPr/>
        <p:txBody>
          <a:bodyPr/>
          <a:lstStyle/>
          <a:p>
            <a:r>
              <a:rPr lang="en-US" dirty="0"/>
              <a:t>Illustration of a burnt offering</a:t>
            </a:r>
          </a:p>
        </p:txBody>
      </p:sp>
      <p:sp>
        <p:nvSpPr>
          <p:cNvPr id="3" name="Text Placeholder 2"/>
          <p:cNvSpPr>
            <a:spLocks noGrp="1"/>
          </p:cNvSpPr>
          <p:nvPr>
            <p:ph type="body" sz="quarter" idx="12"/>
          </p:nvPr>
        </p:nvSpPr>
        <p:spPr/>
        <p:txBody>
          <a:bodyPr/>
          <a:lstStyle/>
          <a:p>
            <a:r>
              <a:rPr lang="en-US"/>
              <a:t>3:3</a:t>
            </a:r>
          </a:p>
        </p:txBody>
      </p:sp>
      <p:sp>
        <p:nvSpPr>
          <p:cNvPr id="4" name="Title 3"/>
          <p:cNvSpPr>
            <a:spLocks noGrp="1"/>
          </p:cNvSpPr>
          <p:nvPr>
            <p:ph type="title"/>
          </p:nvPr>
        </p:nvSpPr>
        <p:spPr/>
        <p:txBody>
          <a:bodyPr/>
          <a:lstStyle/>
          <a:p>
            <a:r>
              <a:rPr lang="en-US" dirty="0"/>
              <a:t>They offered burnt offerings on it to Yahweh morning and evening</a:t>
            </a:r>
          </a:p>
        </p:txBody>
      </p:sp>
    </p:spTree>
    <p:extLst>
      <p:ext uri="{BB962C8B-B14F-4D97-AF65-F5344CB8AC3E}">
        <p14:creationId xmlns:p14="http://schemas.microsoft.com/office/powerpoint/2010/main" val="5319341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Western Wall in Jerusalem at sunrise on the Feast of Pentecost (Shavuot)</a:t>
            </a:r>
          </a:p>
        </p:txBody>
      </p:sp>
      <p:sp>
        <p:nvSpPr>
          <p:cNvPr id="3" name="Text Placeholder 2"/>
          <p:cNvSpPr>
            <a:spLocks noGrp="1"/>
          </p:cNvSpPr>
          <p:nvPr>
            <p:ph type="body" sz="quarter" idx="12"/>
          </p:nvPr>
        </p:nvSpPr>
        <p:spPr/>
        <p:txBody>
          <a:bodyPr/>
          <a:lstStyle/>
          <a:p>
            <a:r>
              <a:rPr lang="en-US"/>
              <a:t>3:3</a:t>
            </a:r>
          </a:p>
        </p:txBody>
      </p:sp>
      <p:sp>
        <p:nvSpPr>
          <p:cNvPr id="4" name="Title 3"/>
          <p:cNvSpPr>
            <a:spLocks noGrp="1"/>
          </p:cNvSpPr>
          <p:nvPr>
            <p:ph type="title"/>
          </p:nvPr>
        </p:nvSpPr>
        <p:spPr/>
        <p:txBody>
          <a:bodyPr/>
          <a:lstStyle/>
          <a:p>
            <a:r>
              <a:rPr lang="en-US" dirty="0"/>
              <a:t>They offered burnt offerings on it to Yahweh morning and evening</a:t>
            </a:r>
          </a:p>
        </p:txBody>
      </p:sp>
    </p:spTree>
    <p:extLst>
      <p:ext uri="{BB962C8B-B14F-4D97-AF65-F5344CB8AC3E}">
        <p14:creationId xmlns:p14="http://schemas.microsoft.com/office/powerpoint/2010/main" val="756821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EE2E4AF-64F0-40D2-93BE-C408005E19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Dome of the Rock at sunset (from the west)</a:t>
            </a:r>
          </a:p>
        </p:txBody>
      </p:sp>
      <p:sp>
        <p:nvSpPr>
          <p:cNvPr id="3" name="Text Placeholder 2"/>
          <p:cNvSpPr>
            <a:spLocks noGrp="1"/>
          </p:cNvSpPr>
          <p:nvPr>
            <p:ph type="body" sz="quarter" idx="12"/>
          </p:nvPr>
        </p:nvSpPr>
        <p:spPr/>
        <p:txBody>
          <a:bodyPr/>
          <a:lstStyle/>
          <a:p>
            <a:r>
              <a:rPr lang="en-US"/>
              <a:t>3:3</a:t>
            </a:r>
          </a:p>
        </p:txBody>
      </p:sp>
      <p:sp>
        <p:nvSpPr>
          <p:cNvPr id="4" name="Title 3"/>
          <p:cNvSpPr>
            <a:spLocks noGrp="1"/>
          </p:cNvSpPr>
          <p:nvPr>
            <p:ph type="title"/>
          </p:nvPr>
        </p:nvSpPr>
        <p:spPr/>
        <p:txBody>
          <a:bodyPr/>
          <a:lstStyle/>
          <a:p>
            <a:r>
              <a:rPr lang="en-US" dirty="0"/>
              <a:t>They offered burnt offerings on it to Yahweh morning and evening</a:t>
            </a:r>
          </a:p>
        </p:txBody>
      </p:sp>
    </p:spTree>
    <p:extLst>
      <p:ext uri="{BB962C8B-B14F-4D97-AF65-F5344CB8AC3E}">
        <p14:creationId xmlns:p14="http://schemas.microsoft.com/office/powerpoint/2010/main" val="1075845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Priestly blessing at the Western Wall during the Feast of Tabernacles (Sukkot)</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And they kept the Feast of Tabernacles, as it is written</a:t>
            </a:r>
          </a:p>
        </p:txBody>
      </p:sp>
    </p:spTree>
    <p:extLst>
      <p:ext uri="{BB962C8B-B14F-4D97-AF65-F5344CB8AC3E}">
        <p14:creationId xmlns:p14="http://schemas.microsoft.com/office/powerpoint/2010/main" val="13064531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Four species of Sukkot</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And they kept the Feast of Tabernacles, as it is written</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610"/>
          <a:stretch/>
        </p:blipFill>
        <p:spPr>
          <a:xfrm>
            <a:off x="-1" y="355600"/>
            <a:ext cx="9144001" cy="6164072"/>
          </a:xfrm>
          <a:prstGeom prst="rect">
            <a:avLst/>
          </a:prstGeom>
        </p:spPr>
      </p:pic>
    </p:spTree>
    <p:extLst>
      <p:ext uri="{BB962C8B-B14F-4D97-AF65-F5344CB8AC3E}">
        <p14:creationId xmlns:p14="http://schemas.microsoft.com/office/powerpoint/2010/main" val="18230827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Priestly blessing at the Western Wall during the Feast of Tabernacles</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And they kept the Feast of Tabernacles, as it is written</a:t>
            </a:r>
          </a:p>
        </p:txBody>
      </p:sp>
    </p:spTree>
    <p:extLst>
      <p:ext uri="{BB962C8B-B14F-4D97-AF65-F5344CB8AC3E}">
        <p14:creationId xmlns:p14="http://schemas.microsoft.com/office/powerpoint/2010/main" val="8498907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Sukkot (booths) at </a:t>
            </a:r>
            <a:r>
              <a:rPr lang="en-US" dirty="0" err="1"/>
              <a:t>Neot</a:t>
            </a:r>
            <a:r>
              <a:rPr lang="en-US" dirty="0"/>
              <a:t> </a:t>
            </a:r>
            <a:r>
              <a:rPr lang="en-US" dirty="0" err="1"/>
              <a:t>Kedumim</a:t>
            </a:r>
            <a:endParaRPr lang="en-US" dirty="0"/>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And they kept the Feast of Tabernacles, as it is written</a:t>
            </a:r>
          </a:p>
        </p:txBody>
      </p:sp>
    </p:spTree>
    <p:extLst>
      <p:ext uri="{BB962C8B-B14F-4D97-AF65-F5344CB8AC3E}">
        <p14:creationId xmlns:p14="http://schemas.microsoft.com/office/powerpoint/2010/main" val="15749239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PLBLsr\Relief of offerings, trussed cattle, wine and oil, breads and cakes, from Heliopolis, reign of Akhenaten, tb111716934.jpg"/>
          <p:cNvPicPr>
            <a:picLocks noChangeAspect="1" noChangeArrowheads="1"/>
          </p:cNvPicPr>
          <p:nvPr/>
        </p:nvPicPr>
        <p:blipFill rotWithShape="1">
          <a:blip r:embed="rId3">
            <a:extLst>
              <a:ext uri="{28A0092B-C50C-407E-A947-70E740481C1C}">
                <a14:useLocalDpi xmlns:a14="http://schemas.microsoft.com/office/drawing/2010/main" val="0"/>
              </a:ext>
            </a:extLst>
          </a:blip>
          <a:srcRect l="6596" r="5319"/>
          <a:stretch/>
        </p:blipFill>
        <p:spPr bwMode="auto">
          <a:xfrm>
            <a:off x="-21526" y="411281"/>
            <a:ext cx="9165525" cy="603543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Relief of offerings, including trussed cattle, from the reign of Akhenaten, 14th century BC</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And they offered the daily burnt offerings as was required each day, according to the ordinance</a:t>
            </a:r>
          </a:p>
        </p:txBody>
      </p:sp>
    </p:spTree>
    <p:extLst>
      <p:ext uri="{BB962C8B-B14F-4D97-AF65-F5344CB8AC3E}">
        <p14:creationId xmlns:p14="http://schemas.microsoft.com/office/powerpoint/2010/main" val="1810647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roup 89"/>
          <p:cNvGrpSpPr/>
          <p:nvPr/>
        </p:nvGrpSpPr>
        <p:grpSpPr>
          <a:xfrm>
            <a:off x="1676400" y="523875"/>
            <a:ext cx="5794430" cy="5797628"/>
            <a:chOff x="1676400" y="523875"/>
            <a:chExt cx="5794430" cy="5797628"/>
          </a:xfrm>
        </p:grpSpPr>
        <p:grpSp>
          <p:nvGrpSpPr>
            <p:cNvPr id="24" name="Group 23"/>
            <p:cNvGrpSpPr/>
            <p:nvPr/>
          </p:nvGrpSpPr>
          <p:grpSpPr>
            <a:xfrm>
              <a:off x="1676400" y="523875"/>
              <a:ext cx="5794430" cy="5797628"/>
              <a:chOff x="1676400" y="523875"/>
              <a:chExt cx="5794430" cy="5797628"/>
            </a:xfrm>
            <a:solidFill>
              <a:srgbClr val="D8D9D9"/>
            </a:solidFill>
          </p:grpSpPr>
          <p:sp>
            <p:nvSpPr>
              <p:cNvPr id="89" name="Freeform 88"/>
              <p:cNvSpPr/>
              <p:nvPr/>
            </p:nvSpPr>
            <p:spPr>
              <a:xfrm>
                <a:off x="5245100" y="5194300"/>
                <a:ext cx="1390650" cy="1022350"/>
              </a:xfrm>
              <a:custGeom>
                <a:avLst/>
                <a:gdLst>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611"/>
                  <a:gd name="connsiteX1" fmla="*/ 1123950 w 1390650"/>
                  <a:gd name="connsiteY1" fmla="*/ 0 h 1022611"/>
                  <a:gd name="connsiteX2" fmla="*/ 609600 w 1390650"/>
                  <a:gd name="connsiteY2" fmla="*/ 384175 h 1022611"/>
                  <a:gd name="connsiteX3" fmla="*/ 0 w 1390650"/>
                  <a:gd name="connsiteY3" fmla="*/ 654050 h 1022611"/>
                  <a:gd name="connsiteX4" fmla="*/ 101600 w 1390650"/>
                  <a:gd name="connsiteY4" fmla="*/ 1022350 h 1022611"/>
                  <a:gd name="connsiteX5" fmla="*/ 844550 w 1390650"/>
                  <a:gd name="connsiteY5" fmla="*/ 704850 h 1022611"/>
                  <a:gd name="connsiteX6" fmla="*/ 1390650 w 1390650"/>
                  <a:gd name="connsiteY6" fmla="*/ 260350 h 1022611"/>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 name="connsiteX0" fmla="*/ 1390650 w 1390650"/>
                  <a:gd name="connsiteY0" fmla="*/ 260350 h 1022350"/>
                  <a:gd name="connsiteX1" fmla="*/ 1123950 w 1390650"/>
                  <a:gd name="connsiteY1" fmla="*/ 0 h 1022350"/>
                  <a:gd name="connsiteX2" fmla="*/ 609600 w 1390650"/>
                  <a:gd name="connsiteY2" fmla="*/ 384175 h 1022350"/>
                  <a:gd name="connsiteX3" fmla="*/ 0 w 1390650"/>
                  <a:gd name="connsiteY3" fmla="*/ 654050 h 1022350"/>
                  <a:gd name="connsiteX4" fmla="*/ 101600 w 1390650"/>
                  <a:gd name="connsiteY4" fmla="*/ 1022350 h 1022350"/>
                  <a:gd name="connsiteX5" fmla="*/ 844550 w 1390650"/>
                  <a:gd name="connsiteY5" fmla="*/ 704850 h 1022350"/>
                  <a:gd name="connsiteX6" fmla="*/ 1390650 w 1390650"/>
                  <a:gd name="connsiteY6" fmla="*/ 260350 h 102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0650" h="1022350">
                    <a:moveTo>
                      <a:pt x="1390650" y="260350"/>
                    </a:moveTo>
                    <a:lnTo>
                      <a:pt x="1123950" y="0"/>
                    </a:lnTo>
                    <a:cubicBezTo>
                      <a:pt x="1003300" y="115887"/>
                      <a:pt x="796925" y="275167"/>
                      <a:pt x="609600" y="384175"/>
                    </a:cubicBezTo>
                    <a:cubicBezTo>
                      <a:pt x="422275" y="493183"/>
                      <a:pt x="237067" y="563563"/>
                      <a:pt x="0" y="654050"/>
                    </a:cubicBezTo>
                    <a:lnTo>
                      <a:pt x="101600" y="1022350"/>
                    </a:lnTo>
                    <a:cubicBezTo>
                      <a:pt x="451908" y="897467"/>
                      <a:pt x="629708" y="831850"/>
                      <a:pt x="844550" y="704850"/>
                    </a:cubicBezTo>
                    <a:cubicBezTo>
                      <a:pt x="1059392" y="577850"/>
                      <a:pt x="1198033" y="479425"/>
                      <a:pt x="1390650" y="2603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6334125" y="1365250"/>
                <a:ext cx="1035050" cy="1390650"/>
              </a:xfrm>
              <a:custGeom>
                <a:avLst/>
                <a:gdLst>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504"/>
                  <a:gd name="connsiteY0" fmla="*/ 1390650 h 1390650"/>
                  <a:gd name="connsiteX1" fmla="*/ 1035050 w 1035504"/>
                  <a:gd name="connsiteY1" fmla="*/ 1292225 h 1390650"/>
                  <a:gd name="connsiteX2" fmla="*/ 723900 w 1035504"/>
                  <a:gd name="connsiteY2" fmla="*/ 574675 h 1390650"/>
                  <a:gd name="connsiteX3" fmla="*/ 273050 w 1035504"/>
                  <a:gd name="connsiteY3" fmla="*/ 0 h 1390650"/>
                  <a:gd name="connsiteX4" fmla="*/ 0 w 1035504"/>
                  <a:gd name="connsiteY4" fmla="*/ 276225 h 1390650"/>
                  <a:gd name="connsiteX5" fmla="*/ 412750 w 1035504"/>
                  <a:gd name="connsiteY5" fmla="*/ 793750 h 1390650"/>
                  <a:gd name="connsiteX6" fmla="*/ 657225 w 1035504"/>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 name="connsiteX0" fmla="*/ 657225 w 1035050"/>
                  <a:gd name="connsiteY0" fmla="*/ 1390650 h 1390650"/>
                  <a:gd name="connsiteX1" fmla="*/ 1035050 w 1035050"/>
                  <a:gd name="connsiteY1" fmla="*/ 1292225 h 1390650"/>
                  <a:gd name="connsiteX2" fmla="*/ 723900 w 1035050"/>
                  <a:gd name="connsiteY2" fmla="*/ 574675 h 1390650"/>
                  <a:gd name="connsiteX3" fmla="*/ 273050 w 1035050"/>
                  <a:gd name="connsiteY3" fmla="*/ 0 h 1390650"/>
                  <a:gd name="connsiteX4" fmla="*/ 0 w 1035050"/>
                  <a:gd name="connsiteY4" fmla="*/ 276225 h 1390650"/>
                  <a:gd name="connsiteX5" fmla="*/ 412750 w 1035050"/>
                  <a:gd name="connsiteY5" fmla="*/ 793750 h 1390650"/>
                  <a:gd name="connsiteX6" fmla="*/ 657225 w 1035050"/>
                  <a:gd name="connsiteY6" fmla="*/ 1390650 h 139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390650">
                    <a:moveTo>
                      <a:pt x="657225" y="1390650"/>
                    </a:moveTo>
                    <a:lnTo>
                      <a:pt x="1035050" y="1292225"/>
                    </a:lnTo>
                    <a:cubicBezTo>
                      <a:pt x="944562" y="959379"/>
                      <a:pt x="850900" y="790046"/>
                      <a:pt x="723900" y="574675"/>
                    </a:cubicBezTo>
                    <a:cubicBezTo>
                      <a:pt x="596900" y="359304"/>
                      <a:pt x="454025" y="179917"/>
                      <a:pt x="273050" y="0"/>
                    </a:cubicBezTo>
                    <a:lnTo>
                      <a:pt x="0" y="276225"/>
                    </a:lnTo>
                    <a:cubicBezTo>
                      <a:pt x="131233" y="433917"/>
                      <a:pt x="303213" y="608013"/>
                      <a:pt x="412750" y="793750"/>
                    </a:cubicBezTo>
                    <a:cubicBezTo>
                      <a:pt x="522287" y="979487"/>
                      <a:pt x="601133" y="1167871"/>
                      <a:pt x="657225" y="13906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7000875" y="2654300"/>
                <a:ext cx="469955" cy="1492250"/>
              </a:xfrm>
              <a:custGeom>
                <a:avLst/>
                <a:gdLst>
                  <a:gd name="connsiteX0" fmla="*/ 0 w 469900"/>
                  <a:gd name="connsiteY0" fmla="*/ 98425 h 1492250"/>
                  <a:gd name="connsiteX1" fmla="*/ 82550 w 469900"/>
                  <a:gd name="connsiteY1" fmla="*/ 774700 h 1492250"/>
                  <a:gd name="connsiteX2" fmla="*/ 9525 w 469900"/>
                  <a:gd name="connsiteY2" fmla="*/ 1397000 h 1492250"/>
                  <a:gd name="connsiteX3" fmla="*/ 377825 w 469900"/>
                  <a:gd name="connsiteY3" fmla="*/ 1492250 h 1492250"/>
                  <a:gd name="connsiteX4" fmla="*/ 469900 w 469900"/>
                  <a:gd name="connsiteY4" fmla="*/ 755650 h 1492250"/>
                  <a:gd name="connsiteX5" fmla="*/ 368300 w 469900"/>
                  <a:gd name="connsiteY5" fmla="*/ 0 h 1492250"/>
                  <a:gd name="connsiteX6" fmla="*/ 0 w 469900"/>
                  <a:gd name="connsiteY6" fmla="*/ 98425 h 1492250"/>
                  <a:gd name="connsiteX0" fmla="*/ 0 w 469999"/>
                  <a:gd name="connsiteY0" fmla="*/ 98425 h 1492250"/>
                  <a:gd name="connsiteX1" fmla="*/ 82550 w 469999"/>
                  <a:gd name="connsiteY1" fmla="*/ 774700 h 1492250"/>
                  <a:gd name="connsiteX2" fmla="*/ 9525 w 469999"/>
                  <a:gd name="connsiteY2" fmla="*/ 1397000 h 1492250"/>
                  <a:gd name="connsiteX3" fmla="*/ 377825 w 469999"/>
                  <a:gd name="connsiteY3" fmla="*/ 1492250 h 1492250"/>
                  <a:gd name="connsiteX4" fmla="*/ 469900 w 469999"/>
                  <a:gd name="connsiteY4" fmla="*/ 755650 h 1492250"/>
                  <a:gd name="connsiteX5" fmla="*/ 368300 w 469999"/>
                  <a:gd name="connsiteY5" fmla="*/ 0 h 1492250"/>
                  <a:gd name="connsiteX6" fmla="*/ 0 w 469999"/>
                  <a:gd name="connsiteY6" fmla="*/ 98425 h 1492250"/>
                  <a:gd name="connsiteX0" fmla="*/ 10574 w 480573"/>
                  <a:gd name="connsiteY0" fmla="*/ 98425 h 1492250"/>
                  <a:gd name="connsiteX1" fmla="*/ 93124 w 480573"/>
                  <a:gd name="connsiteY1" fmla="*/ 774700 h 1492250"/>
                  <a:gd name="connsiteX2" fmla="*/ 20099 w 480573"/>
                  <a:gd name="connsiteY2" fmla="*/ 1397000 h 1492250"/>
                  <a:gd name="connsiteX3" fmla="*/ 388399 w 480573"/>
                  <a:gd name="connsiteY3" fmla="*/ 1492250 h 1492250"/>
                  <a:gd name="connsiteX4" fmla="*/ 480474 w 480573"/>
                  <a:gd name="connsiteY4" fmla="*/ 755650 h 1492250"/>
                  <a:gd name="connsiteX5" fmla="*/ 378874 w 480573"/>
                  <a:gd name="connsiteY5" fmla="*/ 0 h 1492250"/>
                  <a:gd name="connsiteX6" fmla="*/ 10574 w 48057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2043"/>
                  <a:gd name="connsiteY0" fmla="*/ 98425 h 1492250"/>
                  <a:gd name="connsiteX1" fmla="*/ 84594 w 472043"/>
                  <a:gd name="connsiteY1" fmla="*/ 774700 h 1492250"/>
                  <a:gd name="connsiteX2" fmla="*/ 11569 w 472043"/>
                  <a:gd name="connsiteY2" fmla="*/ 1397000 h 1492250"/>
                  <a:gd name="connsiteX3" fmla="*/ 379869 w 472043"/>
                  <a:gd name="connsiteY3" fmla="*/ 1492250 h 1492250"/>
                  <a:gd name="connsiteX4" fmla="*/ 471944 w 472043"/>
                  <a:gd name="connsiteY4" fmla="*/ 755650 h 1492250"/>
                  <a:gd name="connsiteX5" fmla="*/ 370344 w 472043"/>
                  <a:gd name="connsiteY5" fmla="*/ 0 h 1492250"/>
                  <a:gd name="connsiteX6" fmla="*/ 2044 w 472043"/>
                  <a:gd name="connsiteY6" fmla="*/ 98425 h 1492250"/>
                  <a:gd name="connsiteX0" fmla="*/ 2044 w 471999"/>
                  <a:gd name="connsiteY0" fmla="*/ 98425 h 1492250"/>
                  <a:gd name="connsiteX1" fmla="*/ 84594 w 471999"/>
                  <a:gd name="connsiteY1" fmla="*/ 774700 h 1492250"/>
                  <a:gd name="connsiteX2" fmla="*/ 11569 w 471999"/>
                  <a:gd name="connsiteY2" fmla="*/ 1397000 h 1492250"/>
                  <a:gd name="connsiteX3" fmla="*/ 379869 w 471999"/>
                  <a:gd name="connsiteY3" fmla="*/ 1492250 h 1492250"/>
                  <a:gd name="connsiteX4" fmla="*/ 471944 w 471999"/>
                  <a:gd name="connsiteY4" fmla="*/ 755650 h 1492250"/>
                  <a:gd name="connsiteX5" fmla="*/ 370344 w 471999"/>
                  <a:gd name="connsiteY5" fmla="*/ 0 h 1492250"/>
                  <a:gd name="connsiteX6" fmla="*/ 2044 w 471999"/>
                  <a:gd name="connsiteY6" fmla="*/ 98425 h 1492250"/>
                  <a:gd name="connsiteX0" fmla="*/ 0 w 469955"/>
                  <a:gd name="connsiteY0" fmla="*/ 98425 h 1492250"/>
                  <a:gd name="connsiteX1" fmla="*/ 82550 w 469955"/>
                  <a:gd name="connsiteY1" fmla="*/ 774700 h 1492250"/>
                  <a:gd name="connsiteX2" fmla="*/ 9525 w 469955"/>
                  <a:gd name="connsiteY2" fmla="*/ 1397000 h 1492250"/>
                  <a:gd name="connsiteX3" fmla="*/ 377825 w 469955"/>
                  <a:gd name="connsiteY3" fmla="*/ 1492250 h 1492250"/>
                  <a:gd name="connsiteX4" fmla="*/ 469900 w 469955"/>
                  <a:gd name="connsiteY4" fmla="*/ 755650 h 1492250"/>
                  <a:gd name="connsiteX5" fmla="*/ 368300 w 469955"/>
                  <a:gd name="connsiteY5" fmla="*/ 0 h 1492250"/>
                  <a:gd name="connsiteX6" fmla="*/ 0 w 469955"/>
                  <a:gd name="connsiteY6" fmla="*/ 98425 h 1492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9955" h="1492250">
                    <a:moveTo>
                      <a:pt x="0" y="98425"/>
                    </a:moveTo>
                    <a:cubicBezTo>
                      <a:pt x="50800" y="316442"/>
                      <a:pt x="80963" y="558271"/>
                      <a:pt x="82550" y="774700"/>
                    </a:cubicBezTo>
                    <a:cubicBezTo>
                      <a:pt x="84137" y="991129"/>
                      <a:pt x="68263" y="1153583"/>
                      <a:pt x="9525" y="1397000"/>
                    </a:cubicBezTo>
                    <a:lnTo>
                      <a:pt x="377825" y="1492250"/>
                    </a:lnTo>
                    <a:cubicBezTo>
                      <a:pt x="438679" y="1220258"/>
                      <a:pt x="471488" y="1004358"/>
                      <a:pt x="469900" y="755650"/>
                    </a:cubicBezTo>
                    <a:cubicBezTo>
                      <a:pt x="468313" y="506942"/>
                      <a:pt x="424392" y="192087"/>
                      <a:pt x="368300" y="0"/>
                    </a:cubicBezTo>
                    <a:lnTo>
                      <a:pt x="0" y="984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p:cNvSpPr/>
              <p:nvPr/>
            </p:nvSpPr>
            <p:spPr>
              <a:xfrm>
                <a:off x="6365875" y="4038600"/>
                <a:ext cx="1012825" cy="1416050"/>
              </a:xfrm>
              <a:custGeom>
                <a:avLst/>
                <a:gdLst>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3989"/>
                  <a:gd name="connsiteY0" fmla="*/ 0 h 1416050"/>
                  <a:gd name="connsiteX1" fmla="*/ 400050 w 1013989"/>
                  <a:gd name="connsiteY1" fmla="*/ 612775 h 1416050"/>
                  <a:gd name="connsiteX2" fmla="*/ 0 w 1013989"/>
                  <a:gd name="connsiteY2" fmla="*/ 1136650 h 1416050"/>
                  <a:gd name="connsiteX3" fmla="*/ 276225 w 1013989"/>
                  <a:gd name="connsiteY3" fmla="*/ 1416050 h 1416050"/>
                  <a:gd name="connsiteX4" fmla="*/ 746125 w 1013989"/>
                  <a:gd name="connsiteY4" fmla="*/ 784225 h 1416050"/>
                  <a:gd name="connsiteX5" fmla="*/ 1012825 w 1013989"/>
                  <a:gd name="connsiteY5" fmla="*/ 101600 h 1416050"/>
                  <a:gd name="connsiteX6" fmla="*/ 647700 w 1013989"/>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 name="connsiteX0" fmla="*/ 647700 w 1012825"/>
                  <a:gd name="connsiteY0" fmla="*/ 0 h 1416050"/>
                  <a:gd name="connsiteX1" fmla="*/ 400050 w 1012825"/>
                  <a:gd name="connsiteY1" fmla="*/ 612775 h 1416050"/>
                  <a:gd name="connsiteX2" fmla="*/ 0 w 1012825"/>
                  <a:gd name="connsiteY2" fmla="*/ 1136650 h 1416050"/>
                  <a:gd name="connsiteX3" fmla="*/ 276225 w 1012825"/>
                  <a:gd name="connsiteY3" fmla="*/ 1416050 h 1416050"/>
                  <a:gd name="connsiteX4" fmla="*/ 746125 w 1012825"/>
                  <a:gd name="connsiteY4" fmla="*/ 784225 h 1416050"/>
                  <a:gd name="connsiteX5" fmla="*/ 1012825 w 1012825"/>
                  <a:gd name="connsiteY5" fmla="*/ 101600 h 1416050"/>
                  <a:gd name="connsiteX6" fmla="*/ 647700 w 1012825"/>
                  <a:gd name="connsiteY6" fmla="*/ 0 h 141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2825" h="1416050">
                    <a:moveTo>
                      <a:pt x="647700" y="0"/>
                    </a:moveTo>
                    <a:cubicBezTo>
                      <a:pt x="577321" y="237596"/>
                      <a:pt x="508000" y="423333"/>
                      <a:pt x="400050" y="612775"/>
                    </a:cubicBezTo>
                    <a:cubicBezTo>
                      <a:pt x="292100" y="802217"/>
                      <a:pt x="204788" y="907521"/>
                      <a:pt x="0" y="1136650"/>
                    </a:cubicBezTo>
                    <a:lnTo>
                      <a:pt x="276225" y="1416050"/>
                    </a:lnTo>
                    <a:cubicBezTo>
                      <a:pt x="483129" y="1192213"/>
                      <a:pt x="623358" y="1003300"/>
                      <a:pt x="746125" y="784225"/>
                    </a:cubicBezTo>
                    <a:cubicBezTo>
                      <a:pt x="868892" y="565150"/>
                      <a:pt x="927629" y="394229"/>
                      <a:pt x="1012825" y="101600"/>
                    </a:cubicBezTo>
                    <a:lnTo>
                      <a:pt x="6477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5207000" y="622300"/>
                <a:ext cx="1400175" cy="1028700"/>
              </a:xfrm>
              <a:custGeom>
                <a:avLst/>
                <a:gdLst>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1379 h 1030079"/>
                  <a:gd name="connsiteX1" fmla="*/ 0 w 1400175"/>
                  <a:gd name="connsiteY1" fmla="*/ 388729 h 1030079"/>
                  <a:gd name="connsiteX2" fmla="*/ 603250 w 1400175"/>
                  <a:gd name="connsiteY2" fmla="*/ 617329 h 1030079"/>
                  <a:gd name="connsiteX3" fmla="*/ 1130300 w 1400175"/>
                  <a:gd name="connsiteY3" fmla="*/ 1030079 h 1030079"/>
                  <a:gd name="connsiteX4" fmla="*/ 1400175 w 1400175"/>
                  <a:gd name="connsiteY4" fmla="*/ 737979 h 1030079"/>
                  <a:gd name="connsiteX5" fmla="*/ 793750 w 1400175"/>
                  <a:gd name="connsiteY5" fmla="*/ 277604 h 1030079"/>
                  <a:gd name="connsiteX6" fmla="*/ 95250 w 1400175"/>
                  <a:gd name="connsiteY6" fmla="*/ 1379 h 1030079"/>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 name="connsiteX0" fmla="*/ 95250 w 1400175"/>
                  <a:gd name="connsiteY0" fmla="*/ 0 h 1028700"/>
                  <a:gd name="connsiteX1" fmla="*/ 0 w 1400175"/>
                  <a:gd name="connsiteY1" fmla="*/ 387350 h 1028700"/>
                  <a:gd name="connsiteX2" fmla="*/ 603250 w 1400175"/>
                  <a:gd name="connsiteY2" fmla="*/ 615950 h 1028700"/>
                  <a:gd name="connsiteX3" fmla="*/ 1130300 w 1400175"/>
                  <a:gd name="connsiteY3" fmla="*/ 1028700 h 1028700"/>
                  <a:gd name="connsiteX4" fmla="*/ 1400175 w 1400175"/>
                  <a:gd name="connsiteY4" fmla="*/ 736600 h 1028700"/>
                  <a:gd name="connsiteX5" fmla="*/ 793750 w 1400175"/>
                  <a:gd name="connsiteY5" fmla="*/ 276225 h 1028700"/>
                  <a:gd name="connsiteX6" fmla="*/ 95250 w 1400175"/>
                  <a:gd name="connsiteY6" fmla="*/ 0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0175" h="1028700">
                    <a:moveTo>
                      <a:pt x="95250" y="0"/>
                    </a:moveTo>
                    <a:lnTo>
                      <a:pt x="0" y="387350"/>
                    </a:lnTo>
                    <a:cubicBezTo>
                      <a:pt x="237067" y="461433"/>
                      <a:pt x="414867" y="509058"/>
                      <a:pt x="603250" y="615950"/>
                    </a:cubicBezTo>
                    <a:cubicBezTo>
                      <a:pt x="791633" y="722842"/>
                      <a:pt x="975254" y="887942"/>
                      <a:pt x="1130300" y="1028700"/>
                    </a:cubicBezTo>
                    <a:lnTo>
                      <a:pt x="1400175" y="736600"/>
                    </a:lnTo>
                    <a:cubicBezTo>
                      <a:pt x="1147233" y="496888"/>
                      <a:pt x="1011237" y="398992"/>
                      <a:pt x="793750" y="276225"/>
                    </a:cubicBezTo>
                    <a:cubicBezTo>
                      <a:pt x="576263" y="153458"/>
                      <a:pt x="284692" y="44979"/>
                      <a:pt x="952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76"/>
              <p:cNvSpPr/>
              <p:nvPr/>
            </p:nvSpPr>
            <p:spPr>
              <a:xfrm>
                <a:off x="3813175" y="523875"/>
                <a:ext cx="1492250" cy="495300"/>
              </a:xfrm>
              <a:custGeom>
                <a:avLst/>
                <a:gdLst>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506374"/>
                  <a:gd name="connsiteX1" fmla="*/ 1492250 w 1492250"/>
                  <a:gd name="connsiteY1" fmla="*/ 104775 h 506374"/>
                  <a:gd name="connsiteX2" fmla="*/ 768350 w 1492250"/>
                  <a:gd name="connsiteY2" fmla="*/ 0 h 506374"/>
                  <a:gd name="connsiteX3" fmla="*/ 0 w 1492250"/>
                  <a:gd name="connsiteY3" fmla="*/ 104775 h 506374"/>
                  <a:gd name="connsiteX4" fmla="*/ 98425 w 1492250"/>
                  <a:gd name="connsiteY4" fmla="*/ 495300 h 506374"/>
                  <a:gd name="connsiteX5" fmla="*/ 768350 w 1492250"/>
                  <a:gd name="connsiteY5" fmla="*/ 406400 h 506374"/>
                  <a:gd name="connsiteX6" fmla="*/ 1390650 w 1492250"/>
                  <a:gd name="connsiteY6" fmla="*/ 482600 h 506374"/>
                  <a:gd name="connsiteX0" fmla="*/ 1390650 w 1492250"/>
                  <a:gd name="connsiteY0" fmla="*/ 482600 h 495300"/>
                  <a:gd name="connsiteX1" fmla="*/ 1492250 w 1492250"/>
                  <a:gd name="connsiteY1" fmla="*/ 104775 h 495300"/>
                  <a:gd name="connsiteX2" fmla="*/ 768350 w 1492250"/>
                  <a:gd name="connsiteY2" fmla="*/ 0 h 495300"/>
                  <a:gd name="connsiteX3" fmla="*/ 0 w 1492250"/>
                  <a:gd name="connsiteY3" fmla="*/ 104775 h 495300"/>
                  <a:gd name="connsiteX4" fmla="*/ 98425 w 1492250"/>
                  <a:gd name="connsiteY4" fmla="*/ 495300 h 495300"/>
                  <a:gd name="connsiteX5" fmla="*/ 768350 w 1492250"/>
                  <a:gd name="connsiteY5" fmla="*/ 406400 h 495300"/>
                  <a:gd name="connsiteX6" fmla="*/ 1390650 w 1492250"/>
                  <a:gd name="connsiteY6" fmla="*/ 4826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92250" h="495300">
                    <a:moveTo>
                      <a:pt x="1390650" y="482600"/>
                    </a:moveTo>
                    <a:lnTo>
                      <a:pt x="1492250" y="104775"/>
                    </a:lnTo>
                    <a:cubicBezTo>
                      <a:pt x="1239308" y="33867"/>
                      <a:pt x="1017058" y="0"/>
                      <a:pt x="768350" y="0"/>
                    </a:cubicBezTo>
                    <a:cubicBezTo>
                      <a:pt x="519642" y="0"/>
                      <a:pt x="283104" y="47625"/>
                      <a:pt x="0" y="104775"/>
                    </a:cubicBezTo>
                    <a:lnTo>
                      <a:pt x="98425" y="495300"/>
                    </a:lnTo>
                    <a:cubicBezTo>
                      <a:pt x="391583" y="424921"/>
                      <a:pt x="552979" y="408517"/>
                      <a:pt x="768350" y="406400"/>
                    </a:cubicBezTo>
                    <a:cubicBezTo>
                      <a:pt x="983721" y="404283"/>
                      <a:pt x="1165225" y="428096"/>
                      <a:pt x="1390650" y="4826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2543175" y="5213350"/>
                <a:ext cx="1406525" cy="1016000"/>
              </a:xfrm>
              <a:custGeom>
                <a:avLst/>
                <a:gdLst>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843"/>
                  <a:gd name="connsiteX1" fmla="*/ 796925 w 1406525"/>
                  <a:gd name="connsiteY1" fmla="*/ 387350 h 1016843"/>
                  <a:gd name="connsiteX2" fmla="*/ 288925 w 1406525"/>
                  <a:gd name="connsiteY2" fmla="*/ 0 h 1016843"/>
                  <a:gd name="connsiteX3" fmla="*/ 0 w 1406525"/>
                  <a:gd name="connsiteY3" fmla="*/ 276225 h 1016843"/>
                  <a:gd name="connsiteX4" fmla="*/ 593725 w 1406525"/>
                  <a:gd name="connsiteY4" fmla="*/ 723900 h 1016843"/>
                  <a:gd name="connsiteX5" fmla="*/ 1320800 w 1406525"/>
                  <a:gd name="connsiteY5" fmla="*/ 1016000 h 1016843"/>
                  <a:gd name="connsiteX6" fmla="*/ 1406525 w 1406525"/>
                  <a:gd name="connsiteY6" fmla="*/ 635000 h 1016843"/>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 name="connsiteX0" fmla="*/ 1406525 w 1406525"/>
                  <a:gd name="connsiteY0" fmla="*/ 635000 h 1016000"/>
                  <a:gd name="connsiteX1" fmla="*/ 796925 w 1406525"/>
                  <a:gd name="connsiteY1" fmla="*/ 387350 h 1016000"/>
                  <a:gd name="connsiteX2" fmla="*/ 288925 w 1406525"/>
                  <a:gd name="connsiteY2" fmla="*/ 0 h 1016000"/>
                  <a:gd name="connsiteX3" fmla="*/ 0 w 1406525"/>
                  <a:gd name="connsiteY3" fmla="*/ 276225 h 1016000"/>
                  <a:gd name="connsiteX4" fmla="*/ 593725 w 1406525"/>
                  <a:gd name="connsiteY4" fmla="*/ 723900 h 1016000"/>
                  <a:gd name="connsiteX5" fmla="*/ 1320800 w 1406525"/>
                  <a:gd name="connsiteY5" fmla="*/ 1016000 h 1016000"/>
                  <a:gd name="connsiteX6" fmla="*/ 1406525 w 1406525"/>
                  <a:gd name="connsiteY6" fmla="*/ 635000 h 101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06525" h="1016000">
                    <a:moveTo>
                      <a:pt x="1406525" y="635000"/>
                    </a:moveTo>
                    <a:cubicBezTo>
                      <a:pt x="1211263" y="574675"/>
                      <a:pt x="983192" y="493183"/>
                      <a:pt x="796925" y="387350"/>
                    </a:cubicBezTo>
                    <a:cubicBezTo>
                      <a:pt x="610658" y="281517"/>
                      <a:pt x="431271" y="126471"/>
                      <a:pt x="288925" y="0"/>
                    </a:cubicBezTo>
                    <a:lnTo>
                      <a:pt x="0" y="276225"/>
                    </a:lnTo>
                    <a:cubicBezTo>
                      <a:pt x="231775" y="492125"/>
                      <a:pt x="373592" y="600604"/>
                      <a:pt x="593725" y="723900"/>
                    </a:cubicBezTo>
                    <a:cubicBezTo>
                      <a:pt x="813858" y="847196"/>
                      <a:pt x="1121833" y="967317"/>
                      <a:pt x="1320800" y="1016000"/>
                    </a:cubicBezTo>
                    <a:lnTo>
                      <a:pt x="1406525" y="6350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a:off x="3860800" y="5838825"/>
                <a:ext cx="1485900" cy="482678"/>
              </a:xfrm>
              <a:custGeom>
                <a:avLst/>
                <a:gdLst>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9636 h 492236"/>
                  <a:gd name="connsiteX1" fmla="*/ 727075 w 1485900"/>
                  <a:gd name="connsiteY1" fmla="*/ 104886 h 492236"/>
                  <a:gd name="connsiteX2" fmla="*/ 92075 w 1485900"/>
                  <a:gd name="connsiteY2" fmla="*/ 19161 h 492236"/>
                  <a:gd name="connsiteX3" fmla="*/ 0 w 1485900"/>
                  <a:gd name="connsiteY3" fmla="*/ 400161 h 492236"/>
                  <a:gd name="connsiteX4" fmla="*/ 752475 w 1485900"/>
                  <a:gd name="connsiteY4" fmla="*/ 492236 h 492236"/>
                  <a:gd name="connsiteX5" fmla="*/ 1485900 w 1485900"/>
                  <a:gd name="connsiteY5" fmla="*/ 387461 h 492236"/>
                  <a:gd name="connsiteX6" fmla="*/ 1390650 w 1485900"/>
                  <a:gd name="connsiteY6" fmla="*/ 9636 h 492236"/>
                  <a:gd name="connsiteX0" fmla="*/ 1390650 w 1485900"/>
                  <a:gd name="connsiteY0" fmla="*/ 1180 h 483780"/>
                  <a:gd name="connsiteX1" fmla="*/ 727075 w 1485900"/>
                  <a:gd name="connsiteY1" fmla="*/ 96430 h 483780"/>
                  <a:gd name="connsiteX2" fmla="*/ 92075 w 1485900"/>
                  <a:gd name="connsiteY2" fmla="*/ 10705 h 483780"/>
                  <a:gd name="connsiteX3" fmla="*/ 0 w 1485900"/>
                  <a:gd name="connsiteY3" fmla="*/ 391705 h 483780"/>
                  <a:gd name="connsiteX4" fmla="*/ 752475 w 1485900"/>
                  <a:gd name="connsiteY4" fmla="*/ 483780 h 483780"/>
                  <a:gd name="connsiteX5" fmla="*/ 1485900 w 1485900"/>
                  <a:gd name="connsiteY5" fmla="*/ 379005 h 483780"/>
                  <a:gd name="connsiteX6" fmla="*/ 1390650 w 1485900"/>
                  <a:gd name="connsiteY6" fmla="*/ 1180 h 483780"/>
                  <a:gd name="connsiteX0" fmla="*/ 1390650 w 1485900"/>
                  <a:gd name="connsiteY0" fmla="*/ 0 h 482600"/>
                  <a:gd name="connsiteX1" fmla="*/ 727075 w 1485900"/>
                  <a:gd name="connsiteY1" fmla="*/ 95250 h 482600"/>
                  <a:gd name="connsiteX2" fmla="*/ 92075 w 1485900"/>
                  <a:gd name="connsiteY2" fmla="*/ 9525 h 482600"/>
                  <a:gd name="connsiteX3" fmla="*/ 0 w 1485900"/>
                  <a:gd name="connsiteY3" fmla="*/ 390525 h 482600"/>
                  <a:gd name="connsiteX4" fmla="*/ 752475 w 1485900"/>
                  <a:gd name="connsiteY4" fmla="*/ 482600 h 482600"/>
                  <a:gd name="connsiteX5" fmla="*/ 1485900 w 1485900"/>
                  <a:gd name="connsiteY5" fmla="*/ 377825 h 482600"/>
                  <a:gd name="connsiteX6" fmla="*/ 1390650 w 1485900"/>
                  <a:gd name="connsiteY6" fmla="*/ 0 h 482600"/>
                  <a:gd name="connsiteX0" fmla="*/ 1390650 w 1485900"/>
                  <a:gd name="connsiteY0" fmla="*/ 0 h 482783"/>
                  <a:gd name="connsiteX1" fmla="*/ 727075 w 1485900"/>
                  <a:gd name="connsiteY1" fmla="*/ 95250 h 482783"/>
                  <a:gd name="connsiteX2" fmla="*/ 92075 w 1485900"/>
                  <a:gd name="connsiteY2" fmla="*/ 9525 h 482783"/>
                  <a:gd name="connsiteX3" fmla="*/ 0 w 1485900"/>
                  <a:gd name="connsiteY3" fmla="*/ 390525 h 482783"/>
                  <a:gd name="connsiteX4" fmla="*/ 752475 w 1485900"/>
                  <a:gd name="connsiteY4" fmla="*/ 482600 h 482783"/>
                  <a:gd name="connsiteX5" fmla="*/ 1485900 w 1485900"/>
                  <a:gd name="connsiteY5" fmla="*/ 377825 h 482783"/>
                  <a:gd name="connsiteX6" fmla="*/ 1390650 w 1485900"/>
                  <a:gd name="connsiteY6" fmla="*/ 0 h 482783"/>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 name="connsiteX0" fmla="*/ 1390650 w 1485900"/>
                  <a:gd name="connsiteY0" fmla="*/ 0 h 482678"/>
                  <a:gd name="connsiteX1" fmla="*/ 727075 w 1485900"/>
                  <a:gd name="connsiteY1" fmla="*/ 95250 h 482678"/>
                  <a:gd name="connsiteX2" fmla="*/ 92075 w 1485900"/>
                  <a:gd name="connsiteY2" fmla="*/ 9525 h 482678"/>
                  <a:gd name="connsiteX3" fmla="*/ 0 w 1485900"/>
                  <a:gd name="connsiteY3" fmla="*/ 390525 h 482678"/>
                  <a:gd name="connsiteX4" fmla="*/ 752475 w 1485900"/>
                  <a:gd name="connsiteY4" fmla="*/ 482600 h 482678"/>
                  <a:gd name="connsiteX5" fmla="*/ 1485900 w 1485900"/>
                  <a:gd name="connsiteY5" fmla="*/ 377825 h 482678"/>
                  <a:gd name="connsiteX6" fmla="*/ 1390650 w 1485900"/>
                  <a:gd name="connsiteY6" fmla="*/ 0 h 48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5900" h="482678">
                    <a:moveTo>
                      <a:pt x="1390650" y="0"/>
                    </a:moveTo>
                    <a:cubicBezTo>
                      <a:pt x="1238779" y="44979"/>
                      <a:pt x="943504" y="93663"/>
                      <a:pt x="727075" y="95250"/>
                    </a:cubicBezTo>
                    <a:cubicBezTo>
                      <a:pt x="510646" y="96837"/>
                      <a:pt x="264054" y="55563"/>
                      <a:pt x="92075" y="9525"/>
                    </a:cubicBezTo>
                    <a:lnTo>
                      <a:pt x="0" y="390525"/>
                    </a:lnTo>
                    <a:cubicBezTo>
                      <a:pt x="211667" y="443971"/>
                      <a:pt x="504825" y="484717"/>
                      <a:pt x="752475" y="482600"/>
                    </a:cubicBezTo>
                    <a:cubicBezTo>
                      <a:pt x="1000125" y="480483"/>
                      <a:pt x="1217613" y="439208"/>
                      <a:pt x="1485900" y="377825"/>
                    </a:cubicBezTo>
                    <a:lnTo>
                      <a:pt x="13906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p:cNvSpPr/>
              <p:nvPr/>
            </p:nvSpPr>
            <p:spPr>
              <a:xfrm>
                <a:off x="2524125" y="626269"/>
                <a:ext cx="1395413" cy="1045369"/>
              </a:xfrm>
              <a:custGeom>
                <a:avLst/>
                <a:gdLst>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870 h 1046239"/>
                  <a:gd name="connsiteX1" fmla="*/ 597694 w 1395413"/>
                  <a:gd name="connsiteY1" fmla="*/ 296145 h 1046239"/>
                  <a:gd name="connsiteX2" fmla="*/ 0 w 1395413"/>
                  <a:gd name="connsiteY2" fmla="*/ 758107 h 1046239"/>
                  <a:gd name="connsiteX3" fmla="*/ 276225 w 1395413"/>
                  <a:gd name="connsiteY3" fmla="*/ 1046239 h 1046239"/>
                  <a:gd name="connsiteX4" fmla="*/ 795338 w 1395413"/>
                  <a:gd name="connsiteY4" fmla="*/ 641426 h 1046239"/>
                  <a:gd name="connsiteX5" fmla="*/ 1395413 w 1395413"/>
                  <a:gd name="connsiteY5" fmla="*/ 386632 h 1046239"/>
                  <a:gd name="connsiteX6" fmla="*/ 1285875 w 1395413"/>
                  <a:gd name="connsiteY6" fmla="*/ 870 h 104623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 name="connsiteX0" fmla="*/ 1285875 w 1395413"/>
                  <a:gd name="connsiteY0" fmla="*/ 0 h 1045369"/>
                  <a:gd name="connsiteX1" fmla="*/ 597694 w 1395413"/>
                  <a:gd name="connsiteY1" fmla="*/ 295275 h 1045369"/>
                  <a:gd name="connsiteX2" fmla="*/ 0 w 1395413"/>
                  <a:gd name="connsiteY2" fmla="*/ 757237 h 1045369"/>
                  <a:gd name="connsiteX3" fmla="*/ 276225 w 1395413"/>
                  <a:gd name="connsiteY3" fmla="*/ 1045369 h 1045369"/>
                  <a:gd name="connsiteX4" fmla="*/ 795338 w 1395413"/>
                  <a:gd name="connsiteY4" fmla="*/ 640556 h 1045369"/>
                  <a:gd name="connsiteX5" fmla="*/ 1395413 w 1395413"/>
                  <a:gd name="connsiteY5" fmla="*/ 385762 h 1045369"/>
                  <a:gd name="connsiteX6" fmla="*/ 1285875 w 1395413"/>
                  <a:gd name="connsiteY6" fmla="*/ 0 h 1045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5413" h="1045369">
                    <a:moveTo>
                      <a:pt x="1285875" y="0"/>
                    </a:moveTo>
                    <a:cubicBezTo>
                      <a:pt x="1014810" y="84932"/>
                      <a:pt x="812007" y="169069"/>
                      <a:pt x="597694" y="295275"/>
                    </a:cubicBezTo>
                    <a:cubicBezTo>
                      <a:pt x="383382" y="421481"/>
                      <a:pt x="136921" y="603646"/>
                      <a:pt x="0" y="757237"/>
                    </a:cubicBezTo>
                    <a:lnTo>
                      <a:pt x="276225" y="1045369"/>
                    </a:lnTo>
                    <a:cubicBezTo>
                      <a:pt x="439737" y="880666"/>
                      <a:pt x="608807" y="750490"/>
                      <a:pt x="795338" y="640556"/>
                    </a:cubicBezTo>
                    <a:cubicBezTo>
                      <a:pt x="981869" y="530622"/>
                      <a:pt x="1230313" y="440133"/>
                      <a:pt x="1395413" y="385762"/>
                    </a:cubicBezTo>
                    <a:lnTo>
                      <a:pt x="128587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61"/>
              <p:cNvSpPr/>
              <p:nvPr/>
            </p:nvSpPr>
            <p:spPr>
              <a:xfrm>
                <a:off x="1768475" y="1384300"/>
                <a:ext cx="1035050" cy="1412875"/>
              </a:xfrm>
              <a:custGeom>
                <a:avLst/>
                <a:gdLst>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9355 w 1035580"/>
                  <a:gd name="connsiteY0" fmla="*/ 0 h 1412875"/>
                  <a:gd name="connsiteX1" fmla="*/ 314855 w 1035580"/>
                  <a:gd name="connsiteY1" fmla="*/ 565150 h 1412875"/>
                  <a:gd name="connsiteX2" fmla="*/ 530 w 1035580"/>
                  <a:gd name="connsiteY2" fmla="*/ 1308100 h 1412875"/>
                  <a:gd name="connsiteX3" fmla="*/ 387880 w 1035580"/>
                  <a:gd name="connsiteY3" fmla="*/ 1412875 h 1412875"/>
                  <a:gd name="connsiteX4" fmla="*/ 645055 w 1035580"/>
                  <a:gd name="connsiteY4" fmla="*/ 796925 h 1412875"/>
                  <a:gd name="connsiteX5" fmla="*/ 1035580 w 1035580"/>
                  <a:gd name="connsiteY5" fmla="*/ 279400 h 1412875"/>
                  <a:gd name="connsiteX6" fmla="*/ 759355 w 103558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 name="connsiteX0" fmla="*/ 758825 w 1035050"/>
                  <a:gd name="connsiteY0" fmla="*/ 0 h 1412875"/>
                  <a:gd name="connsiteX1" fmla="*/ 314325 w 1035050"/>
                  <a:gd name="connsiteY1" fmla="*/ 565150 h 1412875"/>
                  <a:gd name="connsiteX2" fmla="*/ 0 w 1035050"/>
                  <a:gd name="connsiteY2" fmla="*/ 1308100 h 1412875"/>
                  <a:gd name="connsiteX3" fmla="*/ 387350 w 1035050"/>
                  <a:gd name="connsiteY3" fmla="*/ 1412875 h 1412875"/>
                  <a:gd name="connsiteX4" fmla="*/ 644525 w 1035050"/>
                  <a:gd name="connsiteY4" fmla="*/ 796925 h 1412875"/>
                  <a:gd name="connsiteX5" fmla="*/ 1035050 w 1035050"/>
                  <a:gd name="connsiteY5" fmla="*/ 279400 h 1412875"/>
                  <a:gd name="connsiteX6" fmla="*/ 758825 w 1035050"/>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5050" h="1412875">
                    <a:moveTo>
                      <a:pt x="758825" y="0"/>
                    </a:moveTo>
                    <a:cubicBezTo>
                      <a:pt x="581554" y="171450"/>
                      <a:pt x="440796" y="347133"/>
                      <a:pt x="314325" y="565150"/>
                    </a:cubicBezTo>
                    <a:cubicBezTo>
                      <a:pt x="187854" y="783167"/>
                      <a:pt x="70379" y="1074738"/>
                      <a:pt x="0" y="1308100"/>
                    </a:cubicBezTo>
                    <a:lnTo>
                      <a:pt x="387350" y="1412875"/>
                    </a:lnTo>
                    <a:cubicBezTo>
                      <a:pt x="450321" y="1191154"/>
                      <a:pt x="536575" y="985837"/>
                      <a:pt x="644525" y="796925"/>
                    </a:cubicBezTo>
                    <a:cubicBezTo>
                      <a:pt x="752475" y="608013"/>
                      <a:pt x="863600" y="469371"/>
                      <a:pt x="1035050" y="279400"/>
                    </a:cubicBezTo>
                    <a:lnTo>
                      <a:pt x="7588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p:cNvSpPr/>
              <p:nvPr/>
            </p:nvSpPr>
            <p:spPr>
              <a:xfrm>
                <a:off x="1676400" y="2690813"/>
                <a:ext cx="500063" cy="1504950"/>
              </a:xfrm>
              <a:custGeom>
                <a:avLst/>
                <a:gdLst>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11905"/>
                  <a:gd name="connsiteY0" fmla="*/ 0 h 1504950"/>
                  <a:gd name="connsiteX1" fmla="*/ 0 w 511905"/>
                  <a:gd name="connsiteY1" fmla="*/ 766762 h 1504950"/>
                  <a:gd name="connsiteX2" fmla="*/ 95250 w 511905"/>
                  <a:gd name="connsiteY2" fmla="*/ 1504950 h 1504950"/>
                  <a:gd name="connsiteX3" fmla="*/ 500063 w 511905"/>
                  <a:gd name="connsiteY3" fmla="*/ 1390650 h 1504950"/>
                  <a:gd name="connsiteX4" fmla="*/ 409575 w 511905"/>
                  <a:gd name="connsiteY4" fmla="*/ 738187 h 1504950"/>
                  <a:gd name="connsiteX5" fmla="*/ 471488 w 511905"/>
                  <a:gd name="connsiteY5" fmla="*/ 100012 h 1504950"/>
                  <a:gd name="connsiteX6" fmla="*/ 95250 w 511905"/>
                  <a:gd name="connsiteY6" fmla="*/ 0 h 1504950"/>
                  <a:gd name="connsiteX0" fmla="*/ 95250 w 500063"/>
                  <a:gd name="connsiteY0" fmla="*/ 0 h 1504950"/>
                  <a:gd name="connsiteX1" fmla="*/ 0 w 500063"/>
                  <a:gd name="connsiteY1" fmla="*/ 766762 h 1504950"/>
                  <a:gd name="connsiteX2" fmla="*/ 95250 w 500063"/>
                  <a:gd name="connsiteY2" fmla="*/ 1504950 h 1504950"/>
                  <a:gd name="connsiteX3" fmla="*/ 500063 w 500063"/>
                  <a:gd name="connsiteY3" fmla="*/ 1390650 h 1504950"/>
                  <a:gd name="connsiteX4" fmla="*/ 409575 w 500063"/>
                  <a:gd name="connsiteY4" fmla="*/ 738187 h 1504950"/>
                  <a:gd name="connsiteX5" fmla="*/ 471488 w 500063"/>
                  <a:gd name="connsiteY5" fmla="*/ 100012 h 1504950"/>
                  <a:gd name="connsiteX6" fmla="*/ 95250 w 500063"/>
                  <a:gd name="connsiteY6" fmla="*/ 0 h 1504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063" h="1504950">
                    <a:moveTo>
                      <a:pt x="95250" y="0"/>
                    </a:moveTo>
                    <a:cubicBezTo>
                      <a:pt x="40481" y="234950"/>
                      <a:pt x="0" y="515937"/>
                      <a:pt x="0" y="766762"/>
                    </a:cubicBezTo>
                    <a:cubicBezTo>
                      <a:pt x="0" y="1017587"/>
                      <a:pt x="50006" y="1320006"/>
                      <a:pt x="95250" y="1504950"/>
                    </a:cubicBezTo>
                    <a:lnTo>
                      <a:pt x="500063" y="1390650"/>
                    </a:lnTo>
                    <a:cubicBezTo>
                      <a:pt x="452437" y="1215231"/>
                      <a:pt x="414338" y="953293"/>
                      <a:pt x="409575" y="738187"/>
                    </a:cubicBezTo>
                    <a:cubicBezTo>
                      <a:pt x="404813" y="523081"/>
                      <a:pt x="428625" y="284956"/>
                      <a:pt x="471488" y="100012"/>
                    </a:cubicBezTo>
                    <a:lnTo>
                      <a:pt x="952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64"/>
              <p:cNvSpPr/>
              <p:nvPr/>
            </p:nvSpPr>
            <p:spPr>
              <a:xfrm>
                <a:off x="1784350" y="4092575"/>
                <a:ext cx="1041400" cy="1400175"/>
              </a:xfrm>
              <a:custGeom>
                <a:avLst/>
                <a:gdLst>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726 w 1042126"/>
                  <a:gd name="connsiteY0" fmla="*/ 0 h 1400175"/>
                  <a:gd name="connsiteX1" fmla="*/ 726 w 1042126"/>
                  <a:gd name="connsiteY1" fmla="*/ 107950 h 1400175"/>
                  <a:gd name="connsiteX2" fmla="*/ 299176 w 1042126"/>
                  <a:gd name="connsiteY2" fmla="*/ 819150 h 1400175"/>
                  <a:gd name="connsiteX3" fmla="*/ 765901 w 1042126"/>
                  <a:gd name="connsiteY3" fmla="*/ 1400175 h 1400175"/>
                  <a:gd name="connsiteX4" fmla="*/ 1042126 w 1042126"/>
                  <a:gd name="connsiteY4" fmla="*/ 1123950 h 1400175"/>
                  <a:gd name="connsiteX5" fmla="*/ 632551 w 1042126"/>
                  <a:gd name="connsiteY5" fmla="*/ 590550 h 1400175"/>
                  <a:gd name="connsiteX6" fmla="*/ 381726 w 1042126"/>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 name="connsiteX0" fmla="*/ 381000 w 1041400"/>
                  <a:gd name="connsiteY0" fmla="*/ 0 h 1400175"/>
                  <a:gd name="connsiteX1" fmla="*/ 0 w 1041400"/>
                  <a:gd name="connsiteY1" fmla="*/ 107950 h 1400175"/>
                  <a:gd name="connsiteX2" fmla="*/ 298450 w 1041400"/>
                  <a:gd name="connsiteY2" fmla="*/ 819150 h 1400175"/>
                  <a:gd name="connsiteX3" fmla="*/ 765175 w 1041400"/>
                  <a:gd name="connsiteY3" fmla="*/ 1400175 h 1400175"/>
                  <a:gd name="connsiteX4" fmla="*/ 1041400 w 1041400"/>
                  <a:gd name="connsiteY4" fmla="*/ 1123950 h 1400175"/>
                  <a:gd name="connsiteX5" fmla="*/ 631825 w 1041400"/>
                  <a:gd name="connsiteY5" fmla="*/ 590550 h 1400175"/>
                  <a:gd name="connsiteX6" fmla="*/ 381000 w 1041400"/>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400" h="1400175">
                    <a:moveTo>
                      <a:pt x="381000" y="0"/>
                    </a:moveTo>
                    <a:lnTo>
                      <a:pt x="0" y="107950"/>
                    </a:lnTo>
                    <a:cubicBezTo>
                      <a:pt x="68792" y="330200"/>
                      <a:pt x="170921" y="603779"/>
                      <a:pt x="298450" y="819150"/>
                    </a:cubicBezTo>
                    <a:cubicBezTo>
                      <a:pt x="425979" y="1034521"/>
                      <a:pt x="590550" y="1203325"/>
                      <a:pt x="765175" y="1400175"/>
                    </a:cubicBezTo>
                    <a:lnTo>
                      <a:pt x="1041400" y="1123950"/>
                    </a:lnTo>
                    <a:cubicBezTo>
                      <a:pt x="866775" y="935037"/>
                      <a:pt x="741892" y="777875"/>
                      <a:pt x="631825" y="590550"/>
                    </a:cubicBezTo>
                    <a:cubicBezTo>
                      <a:pt x="521758" y="403225"/>
                      <a:pt x="448204" y="194733"/>
                      <a:pt x="381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p:cNvGrpSpPr/>
            <p:nvPr/>
          </p:nvGrpSpPr>
          <p:grpSpPr>
            <a:xfrm>
              <a:off x="2343144" y="1209675"/>
              <a:ext cx="4454531" cy="4438650"/>
              <a:chOff x="2343144" y="1209675"/>
              <a:chExt cx="4454531" cy="4438650"/>
            </a:xfrm>
            <a:solidFill>
              <a:srgbClr val="C2D69B"/>
            </a:solidFill>
          </p:grpSpPr>
          <p:sp>
            <p:nvSpPr>
              <p:cNvPr id="85" name="Freeform 84"/>
              <p:cNvSpPr/>
              <p:nvPr/>
            </p:nvSpPr>
            <p:spPr>
              <a:xfrm>
                <a:off x="5405438" y="3414713"/>
                <a:ext cx="1385887" cy="1919287"/>
              </a:xfrm>
              <a:custGeom>
                <a:avLst/>
                <a:gdLst>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97494"/>
                  <a:gd name="connsiteY0" fmla="*/ 0 h 1919287"/>
                  <a:gd name="connsiteX1" fmla="*/ 581025 w 1397494"/>
                  <a:gd name="connsiteY1" fmla="*/ 804862 h 1919287"/>
                  <a:gd name="connsiteX2" fmla="*/ 0 w 1397494"/>
                  <a:gd name="connsiteY2" fmla="*/ 1404937 h 1919287"/>
                  <a:gd name="connsiteX3" fmla="*/ 309562 w 1397494"/>
                  <a:gd name="connsiteY3" fmla="*/ 1919287 h 1919287"/>
                  <a:gd name="connsiteX4" fmla="*/ 1109662 w 1397494"/>
                  <a:gd name="connsiteY4" fmla="*/ 1090612 h 1919287"/>
                  <a:gd name="connsiteX5" fmla="*/ 1385887 w 1397494"/>
                  <a:gd name="connsiteY5" fmla="*/ 4762 h 1919287"/>
                  <a:gd name="connsiteX6" fmla="*/ 776287 w 1397494"/>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 name="connsiteX0" fmla="*/ 776287 w 1385887"/>
                  <a:gd name="connsiteY0" fmla="*/ 0 h 1919287"/>
                  <a:gd name="connsiteX1" fmla="*/ 581025 w 1385887"/>
                  <a:gd name="connsiteY1" fmla="*/ 804862 h 1919287"/>
                  <a:gd name="connsiteX2" fmla="*/ 0 w 1385887"/>
                  <a:gd name="connsiteY2" fmla="*/ 1404937 h 1919287"/>
                  <a:gd name="connsiteX3" fmla="*/ 309562 w 1385887"/>
                  <a:gd name="connsiteY3" fmla="*/ 1919287 h 1919287"/>
                  <a:gd name="connsiteX4" fmla="*/ 1109662 w 1385887"/>
                  <a:gd name="connsiteY4" fmla="*/ 1090612 h 1919287"/>
                  <a:gd name="connsiteX5" fmla="*/ 1385887 w 1385887"/>
                  <a:gd name="connsiteY5" fmla="*/ 4762 h 1919287"/>
                  <a:gd name="connsiteX6" fmla="*/ 776287 w 1385887"/>
                  <a:gd name="connsiteY6" fmla="*/ 0 h 191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5887" h="1919287">
                    <a:moveTo>
                      <a:pt x="776287" y="0"/>
                    </a:moveTo>
                    <a:cubicBezTo>
                      <a:pt x="746918" y="266700"/>
                      <a:pt x="710406" y="570706"/>
                      <a:pt x="581025" y="804862"/>
                    </a:cubicBezTo>
                    <a:cubicBezTo>
                      <a:pt x="451644" y="1039018"/>
                      <a:pt x="230982" y="1228725"/>
                      <a:pt x="0" y="1404937"/>
                    </a:cubicBezTo>
                    <a:lnTo>
                      <a:pt x="309562" y="1919287"/>
                    </a:lnTo>
                    <a:cubicBezTo>
                      <a:pt x="704055" y="1666875"/>
                      <a:pt x="930275" y="1409699"/>
                      <a:pt x="1109662" y="1090612"/>
                    </a:cubicBezTo>
                    <a:cubicBezTo>
                      <a:pt x="1289049" y="771525"/>
                      <a:pt x="1370012" y="386556"/>
                      <a:pt x="1385887" y="4762"/>
                    </a:cubicBezTo>
                    <a:lnTo>
                      <a:pt x="776287"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a:off x="4581525" y="4806950"/>
                <a:ext cx="1130300" cy="841375"/>
              </a:xfrm>
              <a:custGeom>
                <a:avLst/>
                <a:gdLst>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84687"/>
                  <a:gd name="connsiteX1" fmla="*/ 425450 w 1130300"/>
                  <a:gd name="connsiteY1" fmla="*/ 185248 h 884687"/>
                  <a:gd name="connsiteX2" fmla="*/ 0 w 1130300"/>
                  <a:gd name="connsiteY2" fmla="*/ 239223 h 884687"/>
                  <a:gd name="connsiteX3" fmla="*/ 0 w 1130300"/>
                  <a:gd name="connsiteY3" fmla="*/ 851998 h 884687"/>
                  <a:gd name="connsiteX4" fmla="*/ 584200 w 1130300"/>
                  <a:gd name="connsiteY4" fmla="*/ 772623 h 884687"/>
                  <a:gd name="connsiteX5" fmla="*/ 1130300 w 1130300"/>
                  <a:gd name="connsiteY5" fmla="*/ 531323 h 884687"/>
                  <a:gd name="connsiteX6" fmla="*/ 819150 w 1130300"/>
                  <a:gd name="connsiteY6" fmla="*/ 10623 h 884687"/>
                  <a:gd name="connsiteX0" fmla="*/ 819150 w 1130300"/>
                  <a:gd name="connsiteY0" fmla="*/ 10623 h 851998"/>
                  <a:gd name="connsiteX1" fmla="*/ 425450 w 1130300"/>
                  <a:gd name="connsiteY1" fmla="*/ 185248 h 851998"/>
                  <a:gd name="connsiteX2" fmla="*/ 0 w 1130300"/>
                  <a:gd name="connsiteY2" fmla="*/ 239223 h 851998"/>
                  <a:gd name="connsiteX3" fmla="*/ 0 w 1130300"/>
                  <a:gd name="connsiteY3" fmla="*/ 851998 h 851998"/>
                  <a:gd name="connsiteX4" fmla="*/ 584200 w 1130300"/>
                  <a:gd name="connsiteY4" fmla="*/ 772623 h 851998"/>
                  <a:gd name="connsiteX5" fmla="*/ 1130300 w 1130300"/>
                  <a:gd name="connsiteY5" fmla="*/ 531323 h 851998"/>
                  <a:gd name="connsiteX6" fmla="*/ 819150 w 1130300"/>
                  <a:gd name="connsiteY6" fmla="*/ 10623 h 851998"/>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 name="connsiteX0" fmla="*/ 819150 w 1130300"/>
                  <a:gd name="connsiteY0" fmla="*/ 0 h 841375"/>
                  <a:gd name="connsiteX1" fmla="*/ 425450 w 1130300"/>
                  <a:gd name="connsiteY1" fmla="*/ 174625 h 841375"/>
                  <a:gd name="connsiteX2" fmla="*/ 0 w 1130300"/>
                  <a:gd name="connsiteY2" fmla="*/ 228600 h 841375"/>
                  <a:gd name="connsiteX3" fmla="*/ 0 w 1130300"/>
                  <a:gd name="connsiteY3" fmla="*/ 841375 h 841375"/>
                  <a:gd name="connsiteX4" fmla="*/ 584200 w 1130300"/>
                  <a:gd name="connsiteY4" fmla="*/ 762000 h 841375"/>
                  <a:gd name="connsiteX5" fmla="*/ 1130300 w 1130300"/>
                  <a:gd name="connsiteY5" fmla="*/ 520700 h 841375"/>
                  <a:gd name="connsiteX6" fmla="*/ 819150 w 11303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0300" h="841375">
                    <a:moveTo>
                      <a:pt x="819150" y="0"/>
                    </a:moveTo>
                    <a:cubicBezTo>
                      <a:pt x="679450" y="85196"/>
                      <a:pt x="561975" y="136525"/>
                      <a:pt x="425450" y="174625"/>
                    </a:cubicBezTo>
                    <a:cubicBezTo>
                      <a:pt x="288925" y="212725"/>
                      <a:pt x="150283" y="225425"/>
                      <a:pt x="0" y="228600"/>
                    </a:cubicBezTo>
                    <a:lnTo>
                      <a:pt x="0" y="841375"/>
                    </a:lnTo>
                    <a:cubicBezTo>
                      <a:pt x="233892" y="828675"/>
                      <a:pt x="395817" y="815446"/>
                      <a:pt x="584200" y="762000"/>
                    </a:cubicBezTo>
                    <a:cubicBezTo>
                      <a:pt x="772583" y="708554"/>
                      <a:pt x="964142" y="635000"/>
                      <a:pt x="1130300" y="520700"/>
                    </a:cubicBezTo>
                    <a:lnTo>
                      <a:pt x="81915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a:off x="5972175" y="2301875"/>
                <a:ext cx="825500" cy="1120775"/>
              </a:xfrm>
              <a:custGeom>
                <a:avLst/>
                <a:gdLst>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56595"/>
                  <a:gd name="connsiteY0" fmla="*/ 0 h 1120775"/>
                  <a:gd name="connsiteX1" fmla="*/ 0 w 856595"/>
                  <a:gd name="connsiteY1" fmla="*/ 304800 h 1120775"/>
                  <a:gd name="connsiteX2" fmla="*/ 168275 w 856595"/>
                  <a:gd name="connsiteY2" fmla="*/ 669925 h 1120775"/>
                  <a:gd name="connsiteX3" fmla="*/ 222250 w 856595"/>
                  <a:gd name="connsiteY3" fmla="*/ 1117600 h 1120775"/>
                  <a:gd name="connsiteX4" fmla="*/ 825500 w 856595"/>
                  <a:gd name="connsiteY4" fmla="*/ 1120775 h 1120775"/>
                  <a:gd name="connsiteX5" fmla="*/ 742950 w 856595"/>
                  <a:gd name="connsiteY5" fmla="*/ 530225 h 1120775"/>
                  <a:gd name="connsiteX6" fmla="*/ 511175 w 856595"/>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21886 w 836211"/>
                  <a:gd name="connsiteY0" fmla="*/ 0 h 1120775"/>
                  <a:gd name="connsiteX1" fmla="*/ 10711 w 836211"/>
                  <a:gd name="connsiteY1" fmla="*/ 304800 h 1120775"/>
                  <a:gd name="connsiteX2" fmla="*/ 178986 w 836211"/>
                  <a:gd name="connsiteY2" fmla="*/ 669925 h 1120775"/>
                  <a:gd name="connsiteX3" fmla="*/ 232961 w 836211"/>
                  <a:gd name="connsiteY3" fmla="*/ 1117600 h 1120775"/>
                  <a:gd name="connsiteX4" fmla="*/ 836211 w 836211"/>
                  <a:gd name="connsiteY4" fmla="*/ 1120775 h 1120775"/>
                  <a:gd name="connsiteX5" fmla="*/ 753661 w 836211"/>
                  <a:gd name="connsiteY5" fmla="*/ 530225 h 1120775"/>
                  <a:gd name="connsiteX6" fmla="*/ 521886 w 836211"/>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 name="connsiteX0" fmla="*/ 511175 w 825500"/>
                  <a:gd name="connsiteY0" fmla="*/ 0 h 1120775"/>
                  <a:gd name="connsiteX1" fmla="*/ 0 w 825500"/>
                  <a:gd name="connsiteY1" fmla="*/ 304800 h 1120775"/>
                  <a:gd name="connsiteX2" fmla="*/ 168275 w 825500"/>
                  <a:gd name="connsiteY2" fmla="*/ 669925 h 1120775"/>
                  <a:gd name="connsiteX3" fmla="*/ 222250 w 825500"/>
                  <a:gd name="connsiteY3" fmla="*/ 1117600 h 1120775"/>
                  <a:gd name="connsiteX4" fmla="*/ 825500 w 825500"/>
                  <a:gd name="connsiteY4" fmla="*/ 1120775 h 1120775"/>
                  <a:gd name="connsiteX5" fmla="*/ 742950 w 825500"/>
                  <a:gd name="connsiteY5" fmla="*/ 530225 h 1120775"/>
                  <a:gd name="connsiteX6" fmla="*/ 511175 w 825500"/>
                  <a:gd name="connsiteY6" fmla="*/ 0 h 1120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5500" h="1120775">
                    <a:moveTo>
                      <a:pt x="511175" y="0"/>
                    </a:moveTo>
                    <a:lnTo>
                      <a:pt x="0" y="304800"/>
                    </a:lnTo>
                    <a:cubicBezTo>
                      <a:pt x="69850" y="416454"/>
                      <a:pt x="131233" y="534458"/>
                      <a:pt x="168275" y="669925"/>
                    </a:cubicBezTo>
                    <a:cubicBezTo>
                      <a:pt x="205317" y="805392"/>
                      <a:pt x="220663" y="912283"/>
                      <a:pt x="222250" y="1117600"/>
                    </a:cubicBezTo>
                    <a:lnTo>
                      <a:pt x="825500" y="1120775"/>
                    </a:lnTo>
                    <a:cubicBezTo>
                      <a:pt x="801158" y="829204"/>
                      <a:pt x="795338" y="717021"/>
                      <a:pt x="742950" y="530225"/>
                    </a:cubicBezTo>
                    <a:cubicBezTo>
                      <a:pt x="690562" y="343429"/>
                      <a:pt x="609600" y="167746"/>
                      <a:pt x="511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5375275" y="1498600"/>
                <a:ext cx="1108075" cy="1104900"/>
              </a:xfrm>
              <a:custGeom>
                <a:avLst/>
                <a:gdLst>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9718"/>
                  <a:gd name="connsiteY0" fmla="*/ 2746 h 1107646"/>
                  <a:gd name="connsiteX1" fmla="*/ 0 w 1109718"/>
                  <a:gd name="connsiteY1" fmla="*/ 523446 h 1107646"/>
                  <a:gd name="connsiteX2" fmla="*/ 342900 w 1109718"/>
                  <a:gd name="connsiteY2" fmla="*/ 783796 h 1107646"/>
                  <a:gd name="connsiteX3" fmla="*/ 596900 w 1109718"/>
                  <a:gd name="connsiteY3" fmla="*/ 1107646 h 1107646"/>
                  <a:gd name="connsiteX4" fmla="*/ 1108075 w 1109718"/>
                  <a:gd name="connsiteY4" fmla="*/ 802846 h 1107646"/>
                  <a:gd name="connsiteX5" fmla="*/ 742950 w 1109718"/>
                  <a:gd name="connsiteY5" fmla="*/ 339296 h 1107646"/>
                  <a:gd name="connsiteX6" fmla="*/ 282575 w 1109718"/>
                  <a:gd name="connsiteY6" fmla="*/ 2746 h 1107646"/>
                  <a:gd name="connsiteX0" fmla="*/ 282575 w 1108075"/>
                  <a:gd name="connsiteY0" fmla="*/ 2746 h 1107646"/>
                  <a:gd name="connsiteX1" fmla="*/ 0 w 1108075"/>
                  <a:gd name="connsiteY1" fmla="*/ 523446 h 1107646"/>
                  <a:gd name="connsiteX2" fmla="*/ 342900 w 1108075"/>
                  <a:gd name="connsiteY2" fmla="*/ 783796 h 1107646"/>
                  <a:gd name="connsiteX3" fmla="*/ 596900 w 1108075"/>
                  <a:gd name="connsiteY3" fmla="*/ 1107646 h 1107646"/>
                  <a:gd name="connsiteX4" fmla="*/ 1108075 w 1108075"/>
                  <a:gd name="connsiteY4" fmla="*/ 802846 h 1107646"/>
                  <a:gd name="connsiteX5" fmla="*/ 742950 w 1108075"/>
                  <a:gd name="connsiteY5" fmla="*/ 339296 h 1107646"/>
                  <a:gd name="connsiteX6" fmla="*/ 282575 w 1108075"/>
                  <a:gd name="connsiteY6" fmla="*/ 2746 h 1107646"/>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 name="connsiteX0" fmla="*/ 282575 w 1108075"/>
                  <a:gd name="connsiteY0" fmla="*/ 0 h 1104900"/>
                  <a:gd name="connsiteX1" fmla="*/ 0 w 1108075"/>
                  <a:gd name="connsiteY1" fmla="*/ 520700 h 1104900"/>
                  <a:gd name="connsiteX2" fmla="*/ 342900 w 1108075"/>
                  <a:gd name="connsiteY2" fmla="*/ 781050 h 1104900"/>
                  <a:gd name="connsiteX3" fmla="*/ 596900 w 1108075"/>
                  <a:gd name="connsiteY3" fmla="*/ 1104900 h 1104900"/>
                  <a:gd name="connsiteX4" fmla="*/ 1108075 w 1108075"/>
                  <a:gd name="connsiteY4" fmla="*/ 800100 h 1104900"/>
                  <a:gd name="connsiteX5" fmla="*/ 742950 w 1108075"/>
                  <a:gd name="connsiteY5" fmla="*/ 336550 h 1104900"/>
                  <a:gd name="connsiteX6" fmla="*/ 282575 w 1108075"/>
                  <a:gd name="connsiteY6" fmla="*/ 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075" h="1104900">
                    <a:moveTo>
                      <a:pt x="282575" y="0"/>
                    </a:moveTo>
                    <a:lnTo>
                      <a:pt x="0" y="520700"/>
                    </a:lnTo>
                    <a:cubicBezTo>
                      <a:pt x="162454" y="615950"/>
                      <a:pt x="243417" y="683683"/>
                      <a:pt x="342900" y="781050"/>
                    </a:cubicBezTo>
                    <a:cubicBezTo>
                      <a:pt x="442383" y="878417"/>
                      <a:pt x="513821" y="952500"/>
                      <a:pt x="596900" y="1104900"/>
                    </a:cubicBezTo>
                    <a:lnTo>
                      <a:pt x="1108075" y="800100"/>
                    </a:lnTo>
                    <a:cubicBezTo>
                      <a:pt x="941917" y="535517"/>
                      <a:pt x="880533" y="469900"/>
                      <a:pt x="742950" y="336550"/>
                    </a:cubicBezTo>
                    <a:cubicBezTo>
                      <a:pt x="605367" y="203200"/>
                      <a:pt x="533400" y="134408"/>
                      <a:pt x="2825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2657475" y="4244975"/>
                <a:ext cx="1933575" cy="1400175"/>
              </a:xfrm>
              <a:custGeom>
                <a:avLst/>
                <a:gdLst>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11135"/>
                  <a:gd name="connsiteX1" fmla="*/ 0 w 1933575"/>
                  <a:gd name="connsiteY1" fmla="*/ 301625 h 1411135"/>
                  <a:gd name="connsiteX2" fmla="*/ 819150 w 1933575"/>
                  <a:gd name="connsiteY2" fmla="*/ 1114425 h 1411135"/>
                  <a:gd name="connsiteX3" fmla="*/ 1933575 w 1933575"/>
                  <a:gd name="connsiteY3" fmla="*/ 1400175 h 1411135"/>
                  <a:gd name="connsiteX4" fmla="*/ 1930400 w 1933575"/>
                  <a:gd name="connsiteY4" fmla="*/ 787400 h 1411135"/>
                  <a:gd name="connsiteX5" fmla="*/ 1117600 w 1933575"/>
                  <a:gd name="connsiteY5" fmla="*/ 581025 h 1411135"/>
                  <a:gd name="connsiteX6" fmla="*/ 517525 w 1933575"/>
                  <a:gd name="connsiteY6" fmla="*/ 0 h 1411135"/>
                  <a:gd name="connsiteX0" fmla="*/ 517525 w 1933575"/>
                  <a:gd name="connsiteY0" fmla="*/ 0 h 1400175"/>
                  <a:gd name="connsiteX1" fmla="*/ 0 w 1933575"/>
                  <a:gd name="connsiteY1" fmla="*/ 301625 h 1400175"/>
                  <a:gd name="connsiteX2" fmla="*/ 819150 w 1933575"/>
                  <a:gd name="connsiteY2" fmla="*/ 1114425 h 1400175"/>
                  <a:gd name="connsiteX3" fmla="*/ 1933575 w 1933575"/>
                  <a:gd name="connsiteY3" fmla="*/ 1400175 h 1400175"/>
                  <a:gd name="connsiteX4" fmla="*/ 1930400 w 1933575"/>
                  <a:gd name="connsiteY4" fmla="*/ 787400 h 1400175"/>
                  <a:gd name="connsiteX5" fmla="*/ 1117600 w 1933575"/>
                  <a:gd name="connsiteY5" fmla="*/ 581025 h 1400175"/>
                  <a:gd name="connsiteX6" fmla="*/ 517525 w 1933575"/>
                  <a:gd name="connsiteY6" fmla="*/ 0 h 140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3575" h="1400175">
                    <a:moveTo>
                      <a:pt x="517525" y="0"/>
                    </a:moveTo>
                    <a:lnTo>
                      <a:pt x="0" y="301625"/>
                    </a:lnTo>
                    <a:cubicBezTo>
                      <a:pt x="228071" y="677863"/>
                      <a:pt x="496888" y="931333"/>
                      <a:pt x="819150" y="1114425"/>
                    </a:cubicBezTo>
                    <a:cubicBezTo>
                      <a:pt x="1141412" y="1297517"/>
                      <a:pt x="1453092" y="1384829"/>
                      <a:pt x="1933575" y="1400175"/>
                    </a:cubicBezTo>
                    <a:cubicBezTo>
                      <a:pt x="1932517" y="1195917"/>
                      <a:pt x="1931458" y="991658"/>
                      <a:pt x="1930400" y="787400"/>
                    </a:cubicBezTo>
                    <a:cubicBezTo>
                      <a:pt x="1646767" y="747183"/>
                      <a:pt x="1366216" y="696583"/>
                      <a:pt x="1117600" y="581025"/>
                    </a:cubicBezTo>
                    <a:cubicBezTo>
                      <a:pt x="904904" y="482163"/>
                      <a:pt x="703791" y="287867"/>
                      <a:pt x="5175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79"/>
              <p:cNvSpPr/>
              <p:nvPr/>
            </p:nvSpPr>
            <p:spPr>
              <a:xfrm>
                <a:off x="4584700" y="1209675"/>
                <a:ext cx="1082675" cy="806450"/>
              </a:xfrm>
              <a:custGeom>
                <a:avLst/>
                <a:gdLst>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32765 h 839215"/>
                  <a:gd name="connsiteX1" fmla="*/ 0 w 1082675"/>
                  <a:gd name="connsiteY1" fmla="*/ 626490 h 839215"/>
                  <a:gd name="connsiteX2" fmla="*/ 419100 w 1082675"/>
                  <a:gd name="connsiteY2" fmla="*/ 686815 h 839215"/>
                  <a:gd name="connsiteX3" fmla="*/ 787400 w 1082675"/>
                  <a:gd name="connsiteY3" fmla="*/ 839215 h 839215"/>
                  <a:gd name="connsiteX4" fmla="*/ 1082675 w 1082675"/>
                  <a:gd name="connsiteY4" fmla="*/ 318515 h 839215"/>
                  <a:gd name="connsiteX5" fmla="*/ 568325 w 1082675"/>
                  <a:gd name="connsiteY5" fmla="*/ 102615 h 839215"/>
                  <a:gd name="connsiteX6" fmla="*/ 3175 w 1082675"/>
                  <a:gd name="connsiteY6" fmla="*/ 32765 h 839215"/>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18384"/>
                  <a:gd name="connsiteX1" fmla="*/ 0 w 1082675"/>
                  <a:gd name="connsiteY1" fmla="*/ 593725 h 818384"/>
                  <a:gd name="connsiteX2" fmla="*/ 419100 w 1082675"/>
                  <a:gd name="connsiteY2" fmla="*/ 654050 h 818384"/>
                  <a:gd name="connsiteX3" fmla="*/ 787400 w 1082675"/>
                  <a:gd name="connsiteY3" fmla="*/ 806450 h 818384"/>
                  <a:gd name="connsiteX4" fmla="*/ 1082675 w 1082675"/>
                  <a:gd name="connsiteY4" fmla="*/ 285750 h 818384"/>
                  <a:gd name="connsiteX5" fmla="*/ 568325 w 1082675"/>
                  <a:gd name="connsiteY5" fmla="*/ 69850 h 818384"/>
                  <a:gd name="connsiteX6" fmla="*/ 3175 w 1082675"/>
                  <a:gd name="connsiteY6" fmla="*/ 0 h 818384"/>
                  <a:gd name="connsiteX0" fmla="*/ 3175 w 1082675"/>
                  <a:gd name="connsiteY0" fmla="*/ 0 h 819536"/>
                  <a:gd name="connsiteX1" fmla="*/ 0 w 1082675"/>
                  <a:gd name="connsiteY1" fmla="*/ 593725 h 819536"/>
                  <a:gd name="connsiteX2" fmla="*/ 419100 w 1082675"/>
                  <a:gd name="connsiteY2" fmla="*/ 654050 h 819536"/>
                  <a:gd name="connsiteX3" fmla="*/ 787400 w 1082675"/>
                  <a:gd name="connsiteY3" fmla="*/ 806450 h 819536"/>
                  <a:gd name="connsiteX4" fmla="*/ 1082675 w 1082675"/>
                  <a:gd name="connsiteY4" fmla="*/ 285750 h 819536"/>
                  <a:gd name="connsiteX5" fmla="*/ 568325 w 1082675"/>
                  <a:gd name="connsiteY5" fmla="*/ 69850 h 819536"/>
                  <a:gd name="connsiteX6" fmla="*/ 3175 w 1082675"/>
                  <a:gd name="connsiteY6" fmla="*/ 0 h 819536"/>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 name="connsiteX0" fmla="*/ 3175 w 1082675"/>
                  <a:gd name="connsiteY0" fmla="*/ 0 h 806450"/>
                  <a:gd name="connsiteX1" fmla="*/ 0 w 1082675"/>
                  <a:gd name="connsiteY1" fmla="*/ 593725 h 806450"/>
                  <a:gd name="connsiteX2" fmla="*/ 419100 w 1082675"/>
                  <a:gd name="connsiteY2" fmla="*/ 654050 h 806450"/>
                  <a:gd name="connsiteX3" fmla="*/ 787400 w 1082675"/>
                  <a:gd name="connsiteY3" fmla="*/ 806450 h 806450"/>
                  <a:gd name="connsiteX4" fmla="*/ 1082675 w 1082675"/>
                  <a:gd name="connsiteY4" fmla="*/ 285750 h 806450"/>
                  <a:gd name="connsiteX5" fmla="*/ 568325 w 1082675"/>
                  <a:gd name="connsiteY5" fmla="*/ 69850 h 806450"/>
                  <a:gd name="connsiteX6" fmla="*/ 3175 w 1082675"/>
                  <a:gd name="connsiteY6" fmla="*/ 0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2675" h="806450">
                    <a:moveTo>
                      <a:pt x="3175" y="0"/>
                    </a:moveTo>
                    <a:cubicBezTo>
                      <a:pt x="2117" y="197908"/>
                      <a:pt x="1058" y="395817"/>
                      <a:pt x="0" y="593725"/>
                    </a:cubicBezTo>
                    <a:cubicBezTo>
                      <a:pt x="200025" y="601133"/>
                      <a:pt x="284542" y="611451"/>
                      <a:pt x="419100" y="654050"/>
                    </a:cubicBezTo>
                    <a:cubicBezTo>
                      <a:pt x="550476" y="695642"/>
                      <a:pt x="670454" y="731308"/>
                      <a:pt x="787400" y="806450"/>
                    </a:cubicBezTo>
                    <a:lnTo>
                      <a:pt x="1082675" y="285750"/>
                    </a:lnTo>
                    <a:cubicBezTo>
                      <a:pt x="846138" y="153458"/>
                      <a:pt x="748242" y="117475"/>
                      <a:pt x="568325" y="69850"/>
                    </a:cubicBezTo>
                    <a:cubicBezTo>
                      <a:pt x="388408" y="22225"/>
                      <a:pt x="250296" y="17463"/>
                      <a:pt x="31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49"/>
              <p:cNvSpPr/>
              <p:nvPr/>
            </p:nvSpPr>
            <p:spPr>
              <a:xfrm>
                <a:off x="2343144" y="2324100"/>
                <a:ext cx="831855" cy="2222500"/>
              </a:xfrm>
              <a:custGeom>
                <a:avLst/>
                <a:gdLst>
                  <a:gd name="connsiteX0" fmla="*/ 819150 w 831850"/>
                  <a:gd name="connsiteY0" fmla="*/ 298450 h 2222500"/>
                  <a:gd name="connsiteX1" fmla="*/ 298450 w 831850"/>
                  <a:gd name="connsiteY1" fmla="*/ 0 h 2222500"/>
                  <a:gd name="connsiteX2" fmla="*/ 0 w 831850"/>
                  <a:gd name="connsiteY2" fmla="*/ 1117600 h 2222500"/>
                  <a:gd name="connsiteX3" fmla="*/ 304800 w 831850"/>
                  <a:gd name="connsiteY3" fmla="*/ 2222500 h 2222500"/>
                  <a:gd name="connsiteX4" fmla="*/ 831850 w 831850"/>
                  <a:gd name="connsiteY4" fmla="*/ 1924050 h 2222500"/>
                  <a:gd name="connsiteX5" fmla="*/ 603250 w 831850"/>
                  <a:gd name="connsiteY5" fmla="*/ 1098550 h 2222500"/>
                  <a:gd name="connsiteX6" fmla="*/ 819150 w 831850"/>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7847"/>
                  <a:gd name="connsiteY0" fmla="*/ 298450 h 2222500"/>
                  <a:gd name="connsiteX1" fmla="*/ 298455 w 837847"/>
                  <a:gd name="connsiteY1" fmla="*/ 0 h 2222500"/>
                  <a:gd name="connsiteX2" fmla="*/ 5 w 837847"/>
                  <a:gd name="connsiteY2" fmla="*/ 1117600 h 2222500"/>
                  <a:gd name="connsiteX3" fmla="*/ 304805 w 837847"/>
                  <a:gd name="connsiteY3" fmla="*/ 2222500 h 2222500"/>
                  <a:gd name="connsiteX4" fmla="*/ 831855 w 837847"/>
                  <a:gd name="connsiteY4" fmla="*/ 1924050 h 2222500"/>
                  <a:gd name="connsiteX5" fmla="*/ 603255 w 837847"/>
                  <a:gd name="connsiteY5" fmla="*/ 1098550 h 2222500"/>
                  <a:gd name="connsiteX6" fmla="*/ 819155 w 837847"/>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 name="connsiteX0" fmla="*/ 819155 w 831855"/>
                  <a:gd name="connsiteY0" fmla="*/ 298450 h 2222500"/>
                  <a:gd name="connsiteX1" fmla="*/ 298455 w 831855"/>
                  <a:gd name="connsiteY1" fmla="*/ 0 h 2222500"/>
                  <a:gd name="connsiteX2" fmla="*/ 5 w 831855"/>
                  <a:gd name="connsiteY2" fmla="*/ 1117600 h 2222500"/>
                  <a:gd name="connsiteX3" fmla="*/ 304805 w 831855"/>
                  <a:gd name="connsiteY3" fmla="*/ 2222500 h 2222500"/>
                  <a:gd name="connsiteX4" fmla="*/ 831855 w 831855"/>
                  <a:gd name="connsiteY4" fmla="*/ 1924050 h 2222500"/>
                  <a:gd name="connsiteX5" fmla="*/ 603255 w 831855"/>
                  <a:gd name="connsiteY5" fmla="*/ 1098550 h 2222500"/>
                  <a:gd name="connsiteX6" fmla="*/ 819155 w 831855"/>
                  <a:gd name="connsiteY6" fmla="*/ 29845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1855" h="2222500">
                    <a:moveTo>
                      <a:pt x="819155" y="298450"/>
                    </a:moveTo>
                    <a:lnTo>
                      <a:pt x="298455" y="0"/>
                    </a:lnTo>
                    <a:cubicBezTo>
                      <a:pt x="161930" y="136525"/>
                      <a:pt x="-1053" y="747183"/>
                      <a:pt x="5" y="1117600"/>
                    </a:cubicBezTo>
                    <a:cubicBezTo>
                      <a:pt x="1063" y="1488017"/>
                      <a:pt x="166163" y="2088092"/>
                      <a:pt x="304805" y="2222500"/>
                    </a:cubicBezTo>
                    <a:lnTo>
                      <a:pt x="831855" y="1924050"/>
                    </a:lnTo>
                    <a:cubicBezTo>
                      <a:pt x="716497" y="1711325"/>
                      <a:pt x="605372" y="1369483"/>
                      <a:pt x="603255" y="1098550"/>
                    </a:cubicBezTo>
                    <a:cubicBezTo>
                      <a:pt x="601138" y="827617"/>
                      <a:pt x="685805" y="608542"/>
                      <a:pt x="819155" y="2984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2641600" y="1209675"/>
                <a:ext cx="1946275" cy="1412875"/>
              </a:xfrm>
              <a:custGeom>
                <a:avLst/>
                <a:gdLst>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8774 h 1421649"/>
                  <a:gd name="connsiteX1" fmla="*/ 819150 w 1946275"/>
                  <a:gd name="connsiteY1" fmla="*/ 307224 h 1421649"/>
                  <a:gd name="connsiteX2" fmla="*/ 0 w 1946275"/>
                  <a:gd name="connsiteY2" fmla="*/ 1123199 h 1421649"/>
                  <a:gd name="connsiteX3" fmla="*/ 527050 w 1946275"/>
                  <a:gd name="connsiteY3" fmla="*/ 1421649 h 1421649"/>
                  <a:gd name="connsiteX4" fmla="*/ 1133475 w 1946275"/>
                  <a:gd name="connsiteY4" fmla="*/ 815224 h 1421649"/>
                  <a:gd name="connsiteX5" fmla="*/ 1946275 w 1946275"/>
                  <a:gd name="connsiteY5" fmla="*/ 599324 h 1421649"/>
                  <a:gd name="connsiteX6" fmla="*/ 1939925 w 1946275"/>
                  <a:gd name="connsiteY6" fmla="*/ 8774 h 1421649"/>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 name="connsiteX0" fmla="*/ 1939925 w 1946275"/>
                  <a:gd name="connsiteY0" fmla="*/ 0 h 1412875"/>
                  <a:gd name="connsiteX1" fmla="*/ 819150 w 1946275"/>
                  <a:gd name="connsiteY1" fmla="*/ 298450 h 1412875"/>
                  <a:gd name="connsiteX2" fmla="*/ 0 w 1946275"/>
                  <a:gd name="connsiteY2" fmla="*/ 1114425 h 1412875"/>
                  <a:gd name="connsiteX3" fmla="*/ 527050 w 1946275"/>
                  <a:gd name="connsiteY3" fmla="*/ 1412875 h 1412875"/>
                  <a:gd name="connsiteX4" fmla="*/ 1133475 w 1946275"/>
                  <a:gd name="connsiteY4" fmla="*/ 806450 h 1412875"/>
                  <a:gd name="connsiteX5" fmla="*/ 1946275 w 1946275"/>
                  <a:gd name="connsiteY5" fmla="*/ 590550 h 1412875"/>
                  <a:gd name="connsiteX6" fmla="*/ 1939925 w 1946275"/>
                  <a:gd name="connsiteY6" fmla="*/ 0 h 141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46275" h="1412875">
                    <a:moveTo>
                      <a:pt x="1939925" y="0"/>
                    </a:moveTo>
                    <a:cubicBezTo>
                      <a:pt x="1402821" y="5292"/>
                      <a:pt x="1142471" y="112713"/>
                      <a:pt x="819150" y="298450"/>
                    </a:cubicBezTo>
                    <a:cubicBezTo>
                      <a:pt x="495829" y="484187"/>
                      <a:pt x="277283" y="687388"/>
                      <a:pt x="0" y="1114425"/>
                    </a:cubicBezTo>
                    <a:lnTo>
                      <a:pt x="527050" y="1412875"/>
                    </a:lnTo>
                    <a:cubicBezTo>
                      <a:pt x="709612" y="1129771"/>
                      <a:pt x="896938" y="943504"/>
                      <a:pt x="1133475" y="806450"/>
                    </a:cubicBezTo>
                    <a:cubicBezTo>
                      <a:pt x="1370012" y="669396"/>
                      <a:pt x="1605492" y="610658"/>
                      <a:pt x="1946275" y="590550"/>
                    </a:cubicBezTo>
                    <a:cubicBezTo>
                      <a:pt x="1945217" y="392642"/>
                      <a:pt x="1944158" y="194733"/>
                      <a:pt x="19399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3346450" y="1244600"/>
              <a:ext cx="3733800" cy="4689475"/>
              <a:chOff x="3346450" y="1244600"/>
              <a:chExt cx="3733800" cy="4689475"/>
            </a:xfrm>
            <a:gradFill flip="none" rotWithShape="1">
              <a:gsLst>
                <a:gs pos="100000">
                  <a:srgbClr val="FEC000"/>
                </a:gs>
                <a:gs pos="63000">
                  <a:srgbClr val="C3BD97"/>
                </a:gs>
                <a:gs pos="44000">
                  <a:srgbClr val="91D050"/>
                </a:gs>
              </a:gsLst>
              <a:lin ang="1800000" scaled="0"/>
              <a:tileRect/>
            </a:gradFill>
          </p:grpSpPr>
          <p:sp>
            <p:nvSpPr>
              <p:cNvPr id="86" name="Freeform 85"/>
              <p:cNvSpPr/>
              <p:nvPr/>
            </p:nvSpPr>
            <p:spPr>
              <a:xfrm>
                <a:off x="5708650" y="4521200"/>
                <a:ext cx="1050925" cy="1057275"/>
              </a:xfrm>
              <a:custGeom>
                <a:avLst/>
                <a:gdLst>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 name="connsiteX0" fmla="*/ 796925 w 1050925"/>
                  <a:gd name="connsiteY0" fmla="*/ 0 h 1057275"/>
                  <a:gd name="connsiteX1" fmla="*/ 454025 w 1050925"/>
                  <a:gd name="connsiteY1" fmla="*/ 463550 h 1057275"/>
                  <a:gd name="connsiteX2" fmla="*/ 0 w 1050925"/>
                  <a:gd name="connsiteY2" fmla="*/ 806450 h 1057275"/>
                  <a:gd name="connsiteX3" fmla="*/ 149225 w 1050925"/>
                  <a:gd name="connsiteY3" fmla="*/ 1057275 h 1057275"/>
                  <a:gd name="connsiteX4" fmla="*/ 660400 w 1050925"/>
                  <a:gd name="connsiteY4" fmla="*/ 663575 h 1057275"/>
                  <a:gd name="connsiteX5" fmla="*/ 1050925 w 1050925"/>
                  <a:gd name="connsiteY5" fmla="*/ 136525 h 1057275"/>
                  <a:gd name="connsiteX6" fmla="*/ 796925 w 10509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0925" h="1057275">
                    <a:moveTo>
                      <a:pt x="796925" y="0"/>
                    </a:moveTo>
                    <a:cubicBezTo>
                      <a:pt x="700617" y="168804"/>
                      <a:pt x="586846" y="329142"/>
                      <a:pt x="454025" y="463550"/>
                    </a:cubicBezTo>
                    <a:cubicBezTo>
                      <a:pt x="321204" y="597958"/>
                      <a:pt x="209550" y="678921"/>
                      <a:pt x="0" y="806450"/>
                    </a:cubicBezTo>
                    <a:lnTo>
                      <a:pt x="149225" y="1057275"/>
                    </a:lnTo>
                    <a:cubicBezTo>
                      <a:pt x="357717" y="931863"/>
                      <a:pt x="510117" y="817033"/>
                      <a:pt x="660400" y="663575"/>
                    </a:cubicBezTo>
                    <a:cubicBezTo>
                      <a:pt x="810683" y="510117"/>
                      <a:pt x="958321" y="310621"/>
                      <a:pt x="1050925" y="136525"/>
                    </a:cubicBezTo>
                    <a:lnTo>
                      <a:pt x="796925"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a:off x="4578350" y="5334000"/>
                <a:ext cx="1282700" cy="596900"/>
              </a:xfrm>
              <a:custGeom>
                <a:avLst/>
                <a:gdLst>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1 h 605823"/>
                  <a:gd name="connsiteX1" fmla="*/ 682625 w 1282700"/>
                  <a:gd name="connsiteY1" fmla="*/ 511176 h 605823"/>
                  <a:gd name="connsiteX2" fmla="*/ 1282700 w 1282700"/>
                  <a:gd name="connsiteY2" fmla="*/ 244476 h 605823"/>
                  <a:gd name="connsiteX3" fmla="*/ 1130300 w 1282700"/>
                  <a:gd name="connsiteY3" fmla="*/ 1 h 605823"/>
                  <a:gd name="connsiteX4" fmla="*/ 571500 w 1282700"/>
                  <a:gd name="connsiteY4" fmla="*/ 241301 h 605823"/>
                  <a:gd name="connsiteX5" fmla="*/ 6350 w 1282700"/>
                  <a:gd name="connsiteY5" fmla="*/ 320676 h 605823"/>
                  <a:gd name="connsiteX6" fmla="*/ 0 w 1282700"/>
                  <a:gd name="connsiteY6" fmla="*/ 596901 h 605823"/>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605822"/>
                  <a:gd name="connsiteX1" fmla="*/ 682625 w 1282700"/>
                  <a:gd name="connsiteY1" fmla="*/ 511175 h 605822"/>
                  <a:gd name="connsiteX2" fmla="*/ 1282700 w 1282700"/>
                  <a:gd name="connsiteY2" fmla="*/ 244475 h 605822"/>
                  <a:gd name="connsiteX3" fmla="*/ 1130300 w 1282700"/>
                  <a:gd name="connsiteY3" fmla="*/ 0 h 605822"/>
                  <a:gd name="connsiteX4" fmla="*/ 571500 w 1282700"/>
                  <a:gd name="connsiteY4" fmla="*/ 241300 h 605822"/>
                  <a:gd name="connsiteX5" fmla="*/ 6350 w 1282700"/>
                  <a:gd name="connsiteY5" fmla="*/ 320675 h 605822"/>
                  <a:gd name="connsiteX6" fmla="*/ 0 w 1282700"/>
                  <a:gd name="connsiteY6" fmla="*/ 596900 h 605822"/>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 name="connsiteX0" fmla="*/ 0 w 1282700"/>
                  <a:gd name="connsiteY0" fmla="*/ 596900 h 596900"/>
                  <a:gd name="connsiteX1" fmla="*/ 682625 w 1282700"/>
                  <a:gd name="connsiteY1" fmla="*/ 511175 h 596900"/>
                  <a:gd name="connsiteX2" fmla="*/ 1282700 w 1282700"/>
                  <a:gd name="connsiteY2" fmla="*/ 244475 h 596900"/>
                  <a:gd name="connsiteX3" fmla="*/ 1130300 w 1282700"/>
                  <a:gd name="connsiteY3" fmla="*/ 0 h 596900"/>
                  <a:gd name="connsiteX4" fmla="*/ 571500 w 1282700"/>
                  <a:gd name="connsiteY4" fmla="*/ 241300 h 596900"/>
                  <a:gd name="connsiteX5" fmla="*/ 6350 w 1282700"/>
                  <a:gd name="connsiteY5" fmla="*/ 320675 h 596900"/>
                  <a:gd name="connsiteX6" fmla="*/ 0 w 1282700"/>
                  <a:gd name="connsiteY6" fmla="*/ 596900 h 596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82700" h="596900">
                    <a:moveTo>
                      <a:pt x="0" y="596900"/>
                    </a:moveTo>
                    <a:cubicBezTo>
                      <a:pt x="258762" y="587375"/>
                      <a:pt x="468842" y="569913"/>
                      <a:pt x="682625" y="511175"/>
                    </a:cubicBezTo>
                    <a:cubicBezTo>
                      <a:pt x="896408" y="452438"/>
                      <a:pt x="1147763" y="310621"/>
                      <a:pt x="1282700" y="244475"/>
                    </a:cubicBezTo>
                    <a:lnTo>
                      <a:pt x="1130300" y="0"/>
                    </a:lnTo>
                    <a:cubicBezTo>
                      <a:pt x="986367" y="78846"/>
                      <a:pt x="758825" y="187854"/>
                      <a:pt x="571500" y="241300"/>
                    </a:cubicBezTo>
                    <a:cubicBezTo>
                      <a:pt x="384175" y="294746"/>
                      <a:pt x="142875" y="315383"/>
                      <a:pt x="6350" y="320675"/>
                    </a:cubicBezTo>
                    <a:lnTo>
                      <a:pt x="0" y="5969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p:cNvSpPr/>
              <p:nvPr/>
            </p:nvSpPr>
            <p:spPr>
              <a:xfrm>
                <a:off x="6483350" y="2155825"/>
                <a:ext cx="590550" cy="1266825"/>
              </a:xfrm>
              <a:custGeom>
                <a:avLst/>
                <a:gdLst>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90 w 600894"/>
                  <a:gd name="connsiteY0" fmla="*/ 1266825 h 1266825"/>
                  <a:gd name="connsiteX1" fmla="*/ 514390 w 600894"/>
                  <a:gd name="connsiteY1" fmla="*/ 606425 h 1266825"/>
                  <a:gd name="connsiteX2" fmla="*/ 254040 w 600894"/>
                  <a:gd name="connsiteY2" fmla="*/ 0 h 1266825"/>
                  <a:gd name="connsiteX3" fmla="*/ 40 w 600894"/>
                  <a:gd name="connsiteY3" fmla="*/ 146050 h 1266825"/>
                  <a:gd name="connsiteX4" fmla="*/ 234990 w 600894"/>
                  <a:gd name="connsiteY4" fmla="*/ 669925 h 1266825"/>
                  <a:gd name="connsiteX5" fmla="*/ 314365 w 600894"/>
                  <a:gd name="connsiteY5" fmla="*/ 1266825 h 1266825"/>
                  <a:gd name="connsiteX6" fmla="*/ 590590 w 60089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600854"/>
                  <a:gd name="connsiteY0" fmla="*/ 1266825 h 1266825"/>
                  <a:gd name="connsiteX1" fmla="*/ 514350 w 600854"/>
                  <a:gd name="connsiteY1" fmla="*/ 606425 h 1266825"/>
                  <a:gd name="connsiteX2" fmla="*/ 254000 w 600854"/>
                  <a:gd name="connsiteY2" fmla="*/ 0 h 1266825"/>
                  <a:gd name="connsiteX3" fmla="*/ 0 w 600854"/>
                  <a:gd name="connsiteY3" fmla="*/ 146050 h 1266825"/>
                  <a:gd name="connsiteX4" fmla="*/ 234950 w 600854"/>
                  <a:gd name="connsiteY4" fmla="*/ 669925 h 1266825"/>
                  <a:gd name="connsiteX5" fmla="*/ 314325 w 600854"/>
                  <a:gd name="connsiteY5" fmla="*/ 1266825 h 1266825"/>
                  <a:gd name="connsiteX6" fmla="*/ 590550 w 600854"/>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 name="connsiteX0" fmla="*/ 590550 w 590550"/>
                  <a:gd name="connsiteY0" fmla="*/ 1266825 h 1266825"/>
                  <a:gd name="connsiteX1" fmla="*/ 514350 w 590550"/>
                  <a:gd name="connsiteY1" fmla="*/ 606425 h 1266825"/>
                  <a:gd name="connsiteX2" fmla="*/ 254000 w 590550"/>
                  <a:gd name="connsiteY2" fmla="*/ 0 h 1266825"/>
                  <a:gd name="connsiteX3" fmla="*/ 0 w 590550"/>
                  <a:gd name="connsiteY3" fmla="*/ 146050 h 1266825"/>
                  <a:gd name="connsiteX4" fmla="*/ 234950 w 590550"/>
                  <a:gd name="connsiteY4" fmla="*/ 669925 h 1266825"/>
                  <a:gd name="connsiteX5" fmla="*/ 314325 w 590550"/>
                  <a:gd name="connsiteY5" fmla="*/ 1266825 h 1266825"/>
                  <a:gd name="connsiteX6" fmla="*/ 590550 w 590550"/>
                  <a:gd name="connsiteY6" fmla="*/ 1266825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0550" h="1266825">
                    <a:moveTo>
                      <a:pt x="590550" y="1266825"/>
                    </a:moveTo>
                    <a:cubicBezTo>
                      <a:pt x="579437" y="963083"/>
                      <a:pt x="570442" y="817563"/>
                      <a:pt x="514350" y="606425"/>
                    </a:cubicBezTo>
                    <a:cubicBezTo>
                      <a:pt x="458258" y="395287"/>
                      <a:pt x="377825" y="171979"/>
                      <a:pt x="254000" y="0"/>
                    </a:cubicBezTo>
                    <a:lnTo>
                      <a:pt x="0" y="146050"/>
                    </a:lnTo>
                    <a:cubicBezTo>
                      <a:pt x="92075" y="302154"/>
                      <a:pt x="182562" y="483129"/>
                      <a:pt x="234950" y="669925"/>
                    </a:cubicBezTo>
                    <a:cubicBezTo>
                      <a:pt x="287338" y="856721"/>
                      <a:pt x="312208" y="1084792"/>
                      <a:pt x="314325" y="1266825"/>
                    </a:cubicBezTo>
                    <a:lnTo>
                      <a:pt x="590550" y="126682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30"/>
              <p:cNvSpPr/>
              <p:nvPr/>
            </p:nvSpPr>
            <p:spPr>
              <a:xfrm>
                <a:off x="6508750" y="3419475"/>
                <a:ext cx="571500" cy="1235075"/>
              </a:xfrm>
              <a:custGeom>
                <a:avLst/>
                <a:gdLst>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 name="connsiteX0" fmla="*/ 279400 w 583799"/>
                  <a:gd name="connsiteY0" fmla="*/ 0 h 1235075"/>
                  <a:gd name="connsiteX1" fmla="*/ 212725 w 583799"/>
                  <a:gd name="connsiteY1" fmla="*/ 546100 h 1235075"/>
                  <a:gd name="connsiteX2" fmla="*/ 0 w 583799"/>
                  <a:gd name="connsiteY2" fmla="*/ 1092200 h 1235075"/>
                  <a:gd name="connsiteX3" fmla="*/ 250825 w 583799"/>
                  <a:gd name="connsiteY3" fmla="*/ 1235075 h 1235075"/>
                  <a:gd name="connsiteX4" fmla="*/ 501650 w 583799"/>
                  <a:gd name="connsiteY4" fmla="*/ 615950 h 1235075"/>
                  <a:gd name="connsiteX5" fmla="*/ 571500 w 583799"/>
                  <a:gd name="connsiteY5" fmla="*/ 0 h 1235075"/>
                  <a:gd name="connsiteX6" fmla="*/ 279400 w 58379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83969"/>
                  <a:gd name="connsiteY0" fmla="*/ 0 h 1235075"/>
                  <a:gd name="connsiteX1" fmla="*/ 212895 w 583969"/>
                  <a:gd name="connsiteY1" fmla="*/ 546100 h 1235075"/>
                  <a:gd name="connsiteX2" fmla="*/ 170 w 583969"/>
                  <a:gd name="connsiteY2" fmla="*/ 1092200 h 1235075"/>
                  <a:gd name="connsiteX3" fmla="*/ 250995 w 583969"/>
                  <a:gd name="connsiteY3" fmla="*/ 1235075 h 1235075"/>
                  <a:gd name="connsiteX4" fmla="*/ 501820 w 583969"/>
                  <a:gd name="connsiteY4" fmla="*/ 615950 h 1235075"/>
                  <a:gd name="connsiteX5" fmla="*/ 571670 w 583969"/>
                  <a:gd name="connsiteY5" fmla="*/ 0 h 1235075"/>
                  <a:gd name="connsiteX6" fmla="*/ 279570 w 583969"/>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570 w 571670"/>
                  <a:gd name="connsiteY0" fmla="*/ 0 h 1235075"/>
                  <a:gd name="connsiteX1" fmla="*/ 212895 w 571670"/>
                  <a:gd name="connsiteY1" fmla="*/ 546100 h 1235075"/>
                  <a:gd name="connsiteX2" fmla="*/ 170 w 571670"/>
                  <a:gd name="connsiteY2" fmla="*/ 1092200 h 1235075"/>
                  <a:gd name="connsiteX3" fmla="*/ 250995 w 571670"/>
                  <a:gd name="connsiteY3" fmla="*/ 1235075 h 1235075"/>
                  <a:gd name="connsiteX4" fmla="*/ 501820 w 571670"/>
                  <a:gd name="connsiteY4" fmla="*/ 615950 h 1235075"/>
                  <a:gd name="connsiteX5" fmla="*/ 571670 w 571670"/>
                  <a:gd name="connsiteY5" fmla="*/ 0 h 1235075"/>
                  <a:gd name="connsiteX6" fmla="*/ 279570 w 571670"/>
                  <a:gd name="connsiteY6" fmla="*/ 0 h 1235075"/>
                  <a:gd name="connsiteX0" fmla="*/ 279400 w 571500"/>
                  <a:gd name="connsiteY0" fmla="*/ 0 h 1235075"/>
                  <a:gd name="connsiteX1" fmla="*/ 212725 w 571500"/>
                  <a:gd name="connsiteY1" fmla="*/ 546100 h 1235075"/>
                  <a:gd name="connsiteX2" fmla="*/ 0 w 571500"/>
                  <a:gd name="connsiteY2" fmla="*/ 1092200 h 1235075"/>
                  <a:gd name="connsiteX3" fmla="*/ 250825 w 571500"/>
                  <a:gd name="connsiteY3" fmla="*/ 1235075 h 1235075"/>
                  <a:gd name="connsiteX4" fmla="*/ 501650 w 571500"/>
                  <a:gd name="connsiteY4" fmla="*/ 615950 h 1235075"/>
                  <a:gd name="connsiteX5" fmla="*/ 571500 w 571500"/>
                  <a:gd name="connsiteY5" fmla="*/ 0 h 1235075"/>
                  <a:gd name="connsiteX6" fmla="*/ 279400 w 571500"/>
                  <a:gd name="connsiteY6" fmla="*/ 0 h 1235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35075">
                    <a:moveTo>
                      <a:pt x="279400" y="0"/>
                    </a:moveTo>
                    <a:cubicBezTo>
                      <a:pt x="279929" y="176742"/>
                      <a:pt x="259292" y="364067"/>
                      <a:pt x="212725" y="546100"/>
                    </a:cubicBezTo>
                    <a:cubicBezTo>
                      <a:pt x="166158" y="728133"/>
                      <a:pt x="111125" y="875771"/>
                      <a:pt x="0" y="1092200"/>
                    </a:cubicBezTo>
                    <a:lnTo>
                      <a:pt x="250825" y="1235075"/>
                    </a:lnTo>
                    <a:cubicBezTo>
                      <a:pt x="350308" y="1038225"/>
                      <a:pt x="448204" y="821796"/>
                      <a:pt x="501650" y="615950"/>
                    </a:cubicBezTo>
                    <a:cubicBezTo>
                      <a:pt x="555096" y="410104"/>
                      <a:pt x="554567" y="258233"/>
                      <a:pt x="571500" y="0"/>
                    </a:cubicBezTo>
                    <a:lnTo>
                      <a:pt x="27940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5661025" y="1244600"/>
                <a:ext cx="1069975" cy="1054100"/>
              </a:xfrm>
              <a:custGeom>
                <a:avLst/>
                <a:gdLst>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 name="connsiteX0" fmla="*/ 142875 w 1069975"/>
                  <a:gd name="connsiteY0" fmla="*/ 0 h 1054100"/>
                  <a:gd name="connsiteX1" fmla="*/ 0 w 1069975"/>
                  <a:gd name="connsiteY1" fmla="*/ 257175 h 1054100"/>
                  <a:gd name="connsiteX2" fmla="*/ 454025 w 1069975"/>
                  <a:gd name="connsiteY2" fmla="*/ 587375 h 1054100"/>
                  <a:gd name="connsiteX3" fmla="*/ 828675 w 1069975"/>
                  <a:gd name="connsiteY3" fmla="*/ 1054100 h 1054100"/>
                  <a:gd name="connsiteX4" fmla="*/ 1069975 w 1069975"/>
                  <a:gd name="connsiteY4" fmla="*/ 908050 h 1054100"/>
                  <a:gd name="connsiteX5" fmla="*/ 676275 w 1069975"/>
                  <a:gd name="connsiteY5" fmla="*/ 400050 h 1054100"/>
                  <a:gd name="connsiteX6" fmla="*/ 142875 w 1069975"/>
                  <a:gd name="connsiteY6" fmla="*/ 0 h 105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9975" h="1054100">
                    <a:moveTo>
                      <a:pt x="142875" y="0"/>
                    </a:moveTo>
                    <a:lnTo>
                      <a:pt x="0" y="257175"/>
                    </a:lnTo>
                    <a:cubicBezTo>
                      <a:pt x="236008" y="399521"/>
                      <a:pt x="315913" y="454554"/>
                      <a:pt x="454025" y="587375"/>
                    </a:cubicBezTo>
                    <a:cubicBezTo>
                      <a:pt x="592137" y="720196"/>
                      <a:pt x="665692" y="806979"/>
                      <a:pt x="828675" y="1054100"/>
                    </a:cubicBezTo>
                    <a:lnTo>
                      <a:pt x="1069975" y="908050"/>
                    </a:lnTo>
                    <a:cubicBezTo>
                      <a:pt x="911225" y="659342"/>
                      <a:pt x="830792" y="551392"/>
                      <a:pt x="676275" y="400050"/>
                    </a:cubicBezTo>
                    <a:cubicBezTo>
                      <a:pt x="521758" y="248708"/>
                      <a:pt x="366712" y="125412"/>
                      <a:pt x="1428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71"/>
              <p:cNvSpPr/>
              <p:nvPr/>
            </p:nvSpPr>
            <p:spPr>
              <a:xfrm>
                <a:off x="3346450" y="5356225"/>
                <a:ext cx="1238250" cy="577850"/>
              </a:xfrm>
              <a:custGeom>
                <a:avLst/>
                <a:gdLst>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87908"/>
                  <a:gd name="connsiteX1" fmla="*/ 0 w 1238250"/>
                  <a:gd name="connsiteY1" fmla="*/ 250825 h 587908"/>
                  <a:gd name="connsiteX2" fmla="*/ 596900 w 1238250"/>
                  <a:gd name="connsiteY2" fmla="*/ 495300 h 587908"/>
                  <a:gd name="connsiteX3" fmla="*/ 1238250 w 1238250"/>
                  <a:gd name="connsiteY3" fmla="*/ 577850 h 587908"/>
                  <a:gd name="connsiteX4" fmla="*/ 1238250 w 1238250"/>
                  <a:gd name="connsiteY4" fmla="*/ 285750 h 587908"/>
                  <a:gd name="connsiteX5" fmla="*/ 619125 w 1238250"/>
                  <a:gd name="connsiteY5" fmla="*/ 203200 h 587908"/>
                  <a:gd name="connsiteX6" fmla="*/ 127000 w 1238250"/>
                  <a:gd name="connsiteY6" fmla="*/ 0 h 587908"/>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279 h 578129"/>
                  <a:gd name="connsiteX1" fmla="*/ 0 w 1238250"/>
                  <a:gd name="connsiteY1" fmla="*/ 251104 h 578129"/>
                  <a:gd name="connsiteX2" fmla="*/ 596900 w 1238250"/>
                  <a:gd name="connsiteY2" fmla="*/ 495579 h 578129"/>
                  <a:gd name="connsiteX3" fmla="*/ 1238250 w 1238250"/>
                  <a:gd name="connsiteY3" fmla="*/ 578129 h 578129"/>
                  <a:gd name="connsiteX4" fmla="*/ 1238250 w 1238250"/>
                  <a:gd name="connsiteY4" fmla="*/ 286029 h 578129"/>
                  <a:gd name="connsiteX5" fmla="*/ 619125 w 1238250"/>
                  <a:gd name="connsiteY5" fmla="*/ 203479 h 578129"/>
                  <a:gd name="connsiteX6" fmla="*/ 127000 w 1238250"/>
                  <a:gd name="connsiteY6" fmla="*/ 279 h 578129"/>
                  <a:gd name="connsiteX0" fmla="*/ 127000 w 1238250"/>
                  <a:gd name="connsiteY0" fmla="*/ 0 h 577850"/>
                  <a:gd name="connsiteX1" fmla="*/ 0 w 1238250"/>
                  <a:gd name="connsiteY1" fmla="*/ 250825 h 577850"/>
                  <a:gd name="connsiteX2" fmla="*/ 596900 w 1238250"/>
                  <a:gd name="connsiteY2" fmla="*/ 495300 h 577850"/>
                  <a:gd name="connsiteX3" fmla="*/ 1238250 w 1238250"/>
                  <a:gd name="connsiteY3" fmla="*/ 577850 h 577850"/>
                  <a:gd name="connsiteX4" fmla="*/ 1238250 w 1238250"/>
                  <a:gd name="connsiteY4" fmla="*/ 285750 h 577850"/>
                  <a:gd name="connsiteX5" fmla="*/ 619125 w 1238250"/>
                  <a:gd name="connsiteY5" fmla="*/ 203200 h 577850"/>
                  <a:gd name="connsiteX6" fmla="*/ 127000 w 1238250"/>
                  <a:gd name="connsiteY6" fmla="*/ 0 h 577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0" h="577850">
                    <a:moveTo>
                      <a:pt x="127000" y="0"/>
                    </a:moveTo>
                    <a:lnTo>
                      <a:pt x="0" y="250825"/>
                    </a:lnTo>
                    <a:cubicBezTo>
                      <a:pt x="221192" y="368300"/>
                      <a:pt x="390525" y="440796"/>
                      <a:pt x="596900" y="495300"/>
                    </a:cubicBezTo>
                    <a:cubicBezTo>
                      <a:pt x="803275" y="549804"/>
                      <a:pt x="1048808" y="577850"/>
                      <a:pt x="1238250" y="577850"/>
                    </a:cubicBezTo>
                    <a:lnTo>
                      <a:pt x="1238250" y="285750"/>
                    </a:lnTo>
                    <a:cubicBezTo>
                      <a:pt x="1081088" y="274108"/>
                      <a:pt x="804333" y="250825"/>
                      <a:pt x="619125" y="203200"/>
                    </a:cubicBezTo>
                    <a:cubicBezTo>
                      <a:pt x="433917" y="155575"/>
                      <a:pt x="252412" y="65088"/>
                      <a:pt x="1270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4" name="Group 153"/>
            <p:cNvGrpSpPr/>
            <p:nvPr/>
          </p:nvGrpSpPr>
          <p:grpSpPr>
            <a:xfrm>
              <a:off x="2081213" y="923925"/>
              <a:ext cx="3725862" cy="4679950"/>
              <a:chOff x="2081213" y="923925"/>
              <a:chExt cx="3725862" cy="4679950"/>
            </a:xfrm>
            <a:gradFill flip="none" rotWithShape="1">
              <a:gsLst>
                <a:gs pos="53000">
                  <a:srgbClr val="548ED5"/>
                </a:gs>
                <a:gs pos="37000">
                  <a:srgbClr val="548ED5"/>
                </a:gs>
                <a:gs pos="7000">
                  <a:srgbClr val="91D050"/>
                </a:gs>
                <a:gs pos="90000">
                  <a:srgbClr val="91D050"/>
                </a:gs>
              </a:gsLst>
              <a:lin ang="7800000" scaled="0"/>
              <a:tileRect/>
            </a:gradFill>
          </p:grpSpPr>
          <p:sp>
            <p:nvSpPr>
              <p:cNvPr id="79" name="Freeform 78"/>
              <p:cNvSpPr/>
              <p:nvPr/>
            </p:nvSpPr>
            <p:spPr>
              <a:xfrm>
                <a:off x="4581525" y="923925"/>
                <a:ext cx="1225550" cy="574675"/>
              </a:xfrm>
              <a:custGeom>
                <a:avLst/>
                <a:gdLst>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948"/>
                  <a:gd name="connsiteX1" fmla="*/ 3175 w 1225550"/>
                  <a:gd name="connsiteY1" fmla="*/ 288925 h 574948"/>
                  <a:gd name="connsiteX2" fmla="*/ 615950 w 1225550"/>
                  <a:gd name="connsiteY2" fmla="*/ 368300 h 574948"/>
                  <a:gd name="connsiteX3" fmla="*/ 1082675 w 1225550"/>
                  <a:gd name="connsiteY3" fmla="*/ 574675 h 574948"/>
                  <a:gd name="connsiteX4" fmla="*/ 1225550 w 1225550"/>
                  <a:gd name="connsiteY4" fmla="*/ 317500 h 574948"/>
                  <a:gd name="connsiteX5" fmla="*/ 635000 w 1225550"/>
                  <a:gd name="connsiteY5" fmla="*/ 76200 h 574948"/>
                  <a:gd name="connsiteX6" fmla="*/ 0 w 1225550"/>
                  <a:gd name="connsiteY6" fmla="*/ 0 h 574948"/>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994"/>
                  <a:gd name="connsiteX1" fmla="*/ 3175 w 1225550"/>
                  <a:gd name="connsiteY1" fmla="*/ 288925 h 574994"/>
                  <a:gd name="connsiteX2" fmla="*/ 615950 w 1225550"/>
                  <a:gd name="connsiteY2" fmla="*/ 368300 h 574994"/>
                  <a:gd name="connsiteX3" fmla="*/ 1082675 w 1225550"/>
                  <a:gd name="connsiteY3" fmla="*/ 574675 h 574994"/>
                  <a:gd name="connsiteX4" fmla="*/ 1225550 w 1225550"/>
                  <a:gd name="connsiteY4" fmla="*/ 317500 h 574994"/>
                  <a:gd name="connsiteX5" fmla="*/ 635000 w 1225550"/>
                  <a:gd name="connsiteY5" fmla="*/ 76200 h 574994"/>
                  <a:gd name="connsiteX6" fmla="*/ 0 w 1225550"/>
                  <a:gd name="connsiteY6" fmla="*/ 0 h 574994"/>
                  <a:gd name="connsiteX0" fmla="*/ 0 w 1225550"/>
                  <a:gd name="connsiteY0" fmla="*/ 0 h 574675"/>
                  <a:gd name="connsiteX1" fmla="*/ 3175 w 1225550"/>
                  <a:gd name="connsiteY1" fmla="*/ 288925 h 574675"/>
                  <a:gd name="connsiteX2" fmla="*/ 615950 w 1225550"/>
                  <a:gd name="connsiteY2" fmla="*/ 368300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10801 h 585476"/>
                  <a:gd name="connsiteX1" fmla="*/ 3175 w 1225550"/>
                  <a:gd name="connsiteY1" fmla="*/ 299726 h 585476"/>
                  <a:gd name="connsiteX2" fmla="*/ 631825 w 1225550"/>
                  <a:gd name="connsiteY2" fmla="*/ 388626 h 585476"/>
                  <a:gd name="connsiteX3" fmla="*/ 1082675 w 1225550"/>
                  <a:gd name="connsiteY3" fmla="*/ 585476 h 585476"/>
                  <a:gd name="connsiteX4" fmla="*/ 1225550 w 1225550"/>
                  <a:gd name="connsiteY4" fmla="*/ 328301 h 585476"/>
                  <a:gd name="connsiteX5" fmla="*/ 635000 w 1225550"/>
                  <a:gd name="connsiteY5" fmla="*/ 87001 h 585476"/>
                  <a:gd name="connsiteX6" fmla="*/ 0 w 1225550"/>
                  <a:gd name="connsiteY6" fmla="*/ 10801 h 585476"/>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 name="connsiteX0" fmla="*/ 0 w 1225550"/>
                  <a:gd name="connsiteY0" fmla="*/ 0 h 574675"/>
                  <a:gd name="connsiteX1" fmla="*/ 3175 w 1225550"/>
                  <a:gd name="connsiteY1" fmla="*/ 288925 h 574675"/>
                  <a:gd name="connsiteX2" fmla="*/ 631825 w 1225550"/>
                  <a:gd name="connsiteY2" fmla="*/ 377825 h 574675"/>
                  <a:gd name="connsiteX3" fmla="*/ 1082675 w 1225550"/>
                  <a:gd name="connsiteY3" fmla="*/ 574675 h 574675"/>
                  <a:gd name="connsiteX4" fmla="*/ 1225550 w 1225550"/>
                  <a:gd name="connsiteY4" fmla="*/ 317500 h 574675"/>
                  <a:gd name="connsiteX5" fmla="*/ 635000 w 1225550"/>
                  <a:gd name="connsiteY5" fmla="*/ 76200 h 574675"/>
                  <a:gd name="connsiteX6" fmla="*/ 0 w 1225550"/>
                  <a:gd name="connsiteY6" fmla="*/ 0 h 57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5550" h="574675">
                    <a:moveTo>
                      <a:pt x="0" y="0"/>
                    </a:moveTo>
                    <a:cubicBezTo>
                      <a:pt x="1058" y="96308"/>
                      <a:pt x="2117" y="192617"/>
                      <a:pt x="3175" y="288925"/>
                    </a:cubicBezTo>
                    <a:cubicBezTo>
                      <a:pt x="207433" y="286808"/>
                      <a:pt x="434537" y="318674"/>
                      <a:pt x="631825" y="377825"/>
                    </a:cubicBezTo>
                    <a:cubicBezTo>
                      <a:pt x="806872" y="430308"/>
                      <a:pt x="958850" y="510117"/>
                      <a:pt x="1082675" y="574675"/>
                    </a:cubicBezTo>
                    <a:lnTo>
                      <a:pt x="1225550" y="317500"/>
                    </a:lnTo>
                    <a:cubicBezTo>
                      <a:pt x="979488" y="183621"/>
                      <a:pt x="839258" y="129117"/>
                      <a:pt x="635000" y="76200"/>
                    </a:cubicBezTo>
                    <a:cubicBezTo>
                      <a:pt x="430742" y="23283"/>
                      <a:pt x="295804" y="153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Freeform 50"/>
              <p:cNvSpPr/>
              <p:nvPr/>
            </p:nvSpPr>
            <p:spPr>
              <a:xfrm>
                <a:off x="2408238" y="1276350"/>
                <a:ext cx="1046162" cy="1047750"/>
              </a:xfrm>
              <a:custGeom>
                <a:avLst/>
                <a:gdLst>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08050 w 1041400"/>
                  <a:gd name="connsiteY0" fmla="*/ 0 h 1047750"/>
                  <a:gd name="connsiteX1" fmla="*/ 387350 w 1041400"/>
                  <a:gd name="connsiteY1" fmla="*/ 393700 h 1047750"/>
                  <a:gd name="connsiteX2" fmla="*/ 0 w 1041400"/>
                  <a:gd name="connsiteY2" fmla="*/ 901700 h 1047750"/>
                  <a:gd name="connsiteX3" fmla="*/ 234950 w 1041400"/>
                  <a:gd name="connsiteY3" fmla="*/ 1047750 h 1047750"/>
                  <a:gd name="connsiteX4" fmla="*/ 615950 w 1041400"/>
                  <a:gd name="connsiteY4" fmla="*/ 552450 h 1047750"/>
                  <a:gd name="connsiteX5" fmla="*/ 1041400 w 1041400"/>
                  <a:gd name="connsiteY5" fmla="*/ 228600 h 1047750"/>
                  <a:gd name="connsiteX6" fmla="*/ 908050 w 1041400"/>
                  <a:gd name="connsiteY6" fmla="*/ 0 h 1047750"/>
                  <a:gd name="connsiteX0" fmla="*/ 912812 w 1046162"/>
                  <a:gd name="connsiteY0" fmla="*/ 0 h 1047750"/>
                  <a:gd name="connsiteX1" fmla="*/ 392112 w 1046162"/>
                  <a:gd name="connsiteY1" fmla="*/ 393700 h 1047750"/>
                  <a:gd name="connsiteX2" fmla="*/ 0 w 1046162"/>
                  <a:gd name="connsiteY2" fmla="*/ 915988 h 1047750"/>
                  <a:gd name="connsiteX3" fmla="*/ 239712 w 1046162"/>
                  <a:gd name="connsiteY3" fmla="*/ 1047750 h 1047750"/>
                  <a:gd name="connsiteX4" fmla="*/ 620712 w 1046162"/>
                  <a:gd name="connsiteY4" fmla="*/ 552450 h 1047750"/>
                  <a:gd name="connsiteX5" fmla="*/ 1046162 w 1046162"/>
                  <a:gd name="connsiteY5" fmla="*/ 228600 h 1047750"/>
                  <a:gd name="connsiteX6" fmla="*/ 912812 w 1046162"/>
                  <a:gd name="connsiteY6" fmla="*/ 0 h 104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6162" h="1047750">
                    <a:moveTo>
                      <a:pt x="912812" y="0"/>
                    </a:moveTo>
                    <a:cubicBezTo>
                      <a:pt x="772847" y="63236"/>
                      <a:pt x="544247" y="241035"/>
                      <a:pt x="392112" y="393700"/>
                    </a:cubicBezTo>
                    <a:cubicBezTo>
                      <a:pt x="239977" y="546365"/>
                      <a:pt x="94456" y="749830"/>
                      <a:pt x="0" y="915988"/>
                    </a:cubicBezTo>
                    <a:lnTo>
                      <a:pt x="239712" y="1047750"/>
                    </a:lnTo>
                    <a:cubicBezTo>
                      <a:pt x="323320" y="899055"/>
                      <a:pt x="486304" y="688975"/>
                      <a:pt x="620712" y="552450"/>
                    </a:cubicBezTo>
                    <a:cubicBezTo>
                      <a:pt x="755120" y="415925"/>
                      <a:pt x="904610" y="320675"/>
                      <a:pt x="1046162" y="228600"/>
                    </a:cubicBezTo>
                    <a:lnTo>
                      <a:pt x="912812"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52"/>
              <p:cNvSpPr/>
              <p:nvPr/>
            </p:nvSpPr>
            <p:spPr>
              <a:xfrm>
                <a:off x="3321844" y="928688"/>
                <a:ext cx="1262062" cy="583406"/>
              </a:xfrm>
              <a:custGeom>
                <a:avLst/>
                <a:gdLst>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59"/>
                  <a:gd name="connsiteX1" fmla="*/ 1257300 w 1262062"/>
                  <a:gd name="connsiteY1" fmla="*/ 0 h 583459"/>
                  <a:gd name="connsiteX2" fmla="*/ 597694 w 1262062"/>
                  <a:gd name="connsiteY2" fmla="*/ 85725 h 583459"/>
                  <a:gd name="connsiteX3" fmla="*/ 0 w 1262062"/>
                  <a:gd name="connsiteY3" fmla="*/ 338137 h 583459"/>
                  <a:gd name="connsiteX4" fmla="*/ 140494 w 1262062"/>
                  <a:gd name="connsiteY4" fmla="*/ 583406 h 583459"/>
                  <a:gd name="connsiteX5" fmla="*/ 647700 w 1262062"/>
                  <a:gd name="connsiteY5" fmla="*/ 359568 h 583459"/>
                  <a:gd name="connsiteX6" fmla="*/ 1262062 w 1262062"/>
                  <a:gd name="connsiteY6" fmla="*/ 285750 h 583459"/>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47700 w 1262062"/>
                  <a:gd name="connsiteY5" fmla="*/ 359568 h 583406"/>
                  <a:gd name="connsiteX6" fmla="*/ 1262062 w 1262062"/>
                  <a:gd name="connsiteY6" fmla="*/ 285750 h 583406"/>
                  <a:gd name="connsiteX0" fmla="*/ 1262062 w 1262062"/>
                  <a:gd name="connsiteY0" fmla="*/ 285750 h 583406"/>
                  <a:gd name="connsiteX1" fmla="*/ 1257300 w 1262062"/>
                  <a:gd name="connsiteY1" fmla="*/ 0 h 583406"/>
                  <a:gd name="connsiteX2" fmla="*/ 597694 w 1262062"/>
                  <a:gd name="connsiteY2" fmla="*/ 85725 h 583406"/>
                  <a:gd name="connsiteX3" fmla="*/ 0 w 1262062"/>
                  <a:gd name="connsiteY3" fmla="*/ 338137 h 583406"/>
                  <a:gd name="connsiteX4" fmla="*/ 140494 w 1262062"/>
                  <a:gd name="connsiteY4" fmla="*/ 583406 h 583406"/>
                  <a:gd name="connsiteX5" fmla="*/ 654844 w 1262062"/>
                  <a:gd name="connsiteY5" fmla="*/ 364331 h 583406"/>
                  <a:gd name="connsiteX6" fmla="*/ 1262062 w 1262062"/>
                  <a:gd name="connsiteY6" fmla="*/ 285750 h 5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2062" h="583406">
                    <a:moveTo>
                      <a:pt x="1262062" y="285750"/>
                    </a:moveTo>
                    <a:cubicBezTo>
                      <a:pt x="1260475" y="190500"/>
                      <a:pt x="1258887" y="95250"/>
                      <a:pt x="1257300" y="0"/>
                    </a:cubicBezTo>
                    <a:cubicBezTo>
                      <a:pt x="1042193" y="0"/>
                      <a:pt x="819944" y="23812"/>
                      <a:pt x="597694" y="85725"/>
                    </a:cubicBezTo>
                    <a:cubicBezTo>
                      <a:pt x="388657" y="143957"/>
                      <a:pt x="214312" y="224234"/>
                      <a:pt x="0" y="338137"/>
                    </a:cubicBezTo>
                    <a:lnTo>
                      <a:pt x="140494" y="583406"/>
                    </a:lnTo>
                    <a:cubicBezTo>
                      <a:pt x="277019" y="506015"/>
                      <a:pt x="467916" y="413940"/>
                      <a:pt x="654844" y="364331"/>
                    </a:cubicBezTo>
                    <a:cubicBezTo>
                      <a:pt x="841772" y="314722"/>
                      <a:pt x="1110456" y="288528"/>
                      <a:pt x="1262062" y="28575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Freeform 65"/>
              <p:cNvSpPr/>
              <p:nvPr/>
            </p:nvSpPr>
            <p:spPr>
              <a:xfrm>
                <a:off x="2416175" y="4546600"/>
                <a:ext cx="1063625" cy="1057275"/>
              </a:xfrm>
              <a:custGeom>
                <a:avLst/>
                <a:gdLst>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 name="connsiteX0" fmla="*/ 244475 w 1063625"/>
                  <a:gd name="connsiteY0" fmla="*/ 0 h 1057275"/>
                  <a:gd name="connsiteX1" fmla="*/ 0 w 1063625"/>
                  <a:gd name="connsiteY1" fmla="*/ 139700 h 1057275"/>
                  <a:gd name="connsiteX2" fmla="*/ 415925 w 1063625"/>
                  <a:gd name="connsiteY2" fmla="*/ 673100 h 1057275"/>
                  <a:gd name="connsiteX3" fmla="*/ 927100 w 1063625"/>
                  <a:gd name="connsiteY3" fmla="*/ 1057275 h 1057275"/>
                  <a:gd name="connsiteX4" fmla="*/ 1063625 w 1063625"/>
                  <a:gd name="connsiteY4" fmla="*/ 815975 h 1057275"/>
                  <a:gd name="connsiteX5" fmla="*/ 571500 w 1063625"/>
                  <a:gd name="connsiteY5" fmla="*/ 434975 h 1057275"/>
                  <a:gd name="connsiteX6" fmla="*/ 244475 w 1063625"/>
                  <a:gd name="connsiteY6" fmla="*/ 0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63625" h="1057275">
                    <a:moveTo>
                      <a:pt x="244475" y="0"/>
                    </a:moveTo>
                    <a:lnTo>
                      <a:pt x="0" y="139700"/>
                    </a:lnTo>
                    <a:cubicBezTo>
                      <a:pt x="171450" y="388408"/>
                      <a:pt x="261408" y="520171"/>
                      <a:pt x="415925" y="673100"/>
                    </a:cubicBezTo>
                    <a:cubicBezTo>
                      <a:pt x="570442" y="826029"/>
                      <a:pt x="762000" y="973138"/>
                      <a:pt x="927100" y="1057275"/>
                    </a:cubicBezTo>
                    <a:lnTo>
                      <a:pt x="1063625" y="815975"/>
                    </a:lnTo>
                    <a:cubicBezTo>
                      <a:pt x="864658" y="693208"/>
                      <a:pt x="708025" y="570971"/>
                      <a:pt x="571500" y="434975"/>
                    </a:cubicBezTo>
                    <a:cubicBezTo>
                      <a:pt x="434975" y="298979"/>
                      <a:pt x="317500" y="141287"/>
                      <a:pt x="2444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35"/>
              <p:cNvSpPr/>
              <p:nvPr/>
            </p:nvSpPr>
            <p:spPr>
              <a:xfrm>
                <a:off x="2081213" y="2190750"/>
                <a:ext cx="557212" cy="1238250"/>
              </a:xfrm>
              <a:custGeom>
                <a:avLst/>
                <a:gdLst>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359"/>
                  <a:gd name="connsiteY0" fmla="*/ 138113 h 1238250"/>
                  <a:gd name="connsiteX1" fmla="*/ 333928 w 567359"/>
                  <a:gd name="connsiteY1" fmla="*/ 0 h 1238250"/>
                  <a:gd name="connsiteX2" fmla="*/ 86278 w 567359"/>
                  <a:gd name="connsiteY2" fmla="*/ 595313 h 1238250"/>
                  <a:gd name="connsiteX3" fmla="*/ 10078 w 567359"/>
                  <a:gd name="connsiteY3" fmla="*/ 1238250 h 1238250"/>
                  <a:gd name="connsiteX4" fmla="*/ 286303 w 567359"/>
                  <a:gd name="connsiteY4" fmla="*/ 1233488 h 1238250"/>
                  <a:gd name="connsiteX5" fmla="*/ 357740 w 567359"/>
                  <a:gd name="connsiteY5" fmla="*/ 661988 h 1238250"/>
                  <a:gd name="connsiteX6" fmla="*/ 567290 w 567359"/>
                  <a:gd name="connsiteY6" fmla="*/ 138113 h 1238250"/>
                  <a:gd name="connsiteX0" fmla="*/ 567290 w 567290"/>
                  <a:gd name="connsiteY0" fmla="*/ 138113 h 1238250"/>
                  <a:gd name="connsiteX1" fmla="*/ 333928 w 567290"/>
                  <a:gd name="connsiteY1" fmla="*/ 0 h 1238250"/>
                  <a:gd name="connsiteX2" fmla="*/ 86278 w 567290"/>
                  <a:gd name="connsiteY2" fmla="*/ 595313 h 1238250"/>
                  <a:gd name="connsiteX3" fmla="*/ 10078 w 567290"/>
                  <a:gd name="connsiteY3" fmla="*/ 1238250 h 1238250"/>
                  <a:gd name="connsiteX4" fmla="*/ 286303 w 567290"/>
                  <a:gd name="connsiteY4" fmla="*/ 1233488 h 1238250"/>
                  <a:gd name="connsiteX5" fmla="*/ 357740 w 567290"/>
                  <a:gd name="connsiteY5" fmla="*/ 661988 h 1238250"/>
                  <a:gd name="connsiteX6" fmla="*/ 567290 w 567290"/>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 name="connsiteX0" fmla="*/ 557212 w 557212"/>
                  <a:gd name="connsiteY0" fmla="*/ 138113 h 1238250"/>
                  <a:gd name="connsiteX1" fmla="*/ 323850 w 557212"/>
                  <a:gd name="connsiteY1" fmla="*/ 0 h 1238250"/>
                  <a:gd name="connsiteX2" fmla="*/ 76200 w 557212"/>
                  <a:gd name="connsiteY2" fmla="*/ 595313 h 1238250"/>
                  <a:gd name="connsiteX3" fmla="*/ 0 w 557212"/>
                  <a:gd name="connsiteY3" fmla="*/ 1238250 h 1238250"/>
                  <a:gd name="connsiteX4" fmla="*/ 276225 w 557212"/>
                  <a:gd name="connsiteY4" fmla="*/ 1233488 h 1238250"/>
                  <a:gd name="connsiteX5" fmla="*/ 347662 w 557212"/>
                  <a:gd name="connsiteY5" fmla="*/ 661988 h 1238250"/>
                  <a:gd name="connsiteX6" fmla="*/ 557212 w 557212"/>
                  <a:gd name="connsiteY6" fmla="*/ 138113 h 1238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7212" h="1238250">
                    <a:moveTo>
                      <a:pt x="557212" y="138113"/>
                    </a:moveTo>
                    <a:lnTo>
                      <a:pt x="323850" y="0"/>
                    </a:lnTo>
                    <a:cubicBezTo>
                      <a:pt x="186531" y="247650"/>
                      <a:pt x="130175" y="388938"/>
                      <a:pt x="76200" y="595313"/>
                    </a:cubicBezTo>
                    <a:cubicBezTo>
                      <a:pt x="22225" y="801688"/>
                      <a:pt x="14288" y="969963"/>
                      <a:pt x="0" y="1238250"/>
                    </a:cubicBezTo>
                    <a:lnTo>
                      <a:pt x="276225" y="1233488"/>
                    </a:lnTo>
                    <a:cubicBezTo>
                      <a:pt x="277019" y="1075531"/>
                      <a:pt x="300831" y="844550"/>
                      <a:pt x="347662" y="661988"/>
                    </a:cubicBezTo>
                    <a:cubicBezTo>
                      <a:pt x="394493" y="479426"/>
                      <a:pt x="456406" y="305594"/>
                      <a:pt x="557212" y="13811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2085975" y="3429000"/>
                <a:ext cx="571500" cy="1257300"/>
              </a:xfrm>
              <a:custGeom>
                <a:avLst/>
                <a:gdLst>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219"/>
                  <a:gd name="connsiteY0" fmla="*/ 0 h 1257300"/>
                  <a:gd name="connsiteX1" fmla="*/ 7696 w 579219"/>
                  <a:gd name="connsiteY1" fmla="*/ 0 h 1257300"/>
                  <a:gd name="connsiteX2" fmla="*/ 93421 w 579219"/>
                  <a:gd name="connsiteY2" fmla="*/ 657225 h 1257300"/>
                  <a:gd name="connsiteX3" fmla="*/ 336309 w 579219"/>
                  <a:gd name="connsiteY3" fmla="*/ 1257300 h 1257300"/>
                  <a:gd name="connsiteX4" fmla="*/ 579196 w 579219"/>
                  <a:gd name="connsiteY4" fmla="*/ 1114425 h 1257300"/>
                  <a:gd name="connsiteX5" fmla="*/ 350596 w 579219"/>
                  <a:gd name="connsiteY5" fmla="*/ 585788 h 1257300"/>
                  <a:gd name="connsiteX6" fmla="*/ 269634 w 579219"/>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9634 w 579196"/>
                  <a:gd name="connsiteY0" fmla="*/ 0 h 1257300"/>
                  <a:gd name="connsiteX1" fmla="*/ 7696 w 579196"/>
                  <a:gd name="connsiteY1" fmla="*/ 0 h 1257300"/>
                  <a:gd name="connsiteX2" fmla="*/ 93421 w 579196"/>
                  <a:gd name="connsiteY2" fmla="*/ 657225 h 1257300"/>
                  <a:gd name="connsiteX3" fmla="*/ 336309 w 579196"/>
                  <a:gd name="connsiteY3" fmla="*/ 1257300 h 1257300"/>
                  <a:gd name="connsiteX4" fmla="*/ 579196 w 579196"/>
                  <a:gd name="connsiteY4" fmla="*/ 1114425 h 1257300"/>
                  <a:gd name="connsiteX5" fmla="*/ 350596 w 579196"/>
                  <a:gd name="connsiteY5" fmla="*/ 585788 h 1257300"/>
                  <a:gd name="connsiteX6" fmla="*/ 269634 w 579196"/>
                  <a:gd name="connsiteY6" fmla="*/ 0 h 1257300"/>
                  <a:gd name="connsiteX0" fmla="*/ 261938 w 571500"/>
                  <a:gd name="connsiteY0" fmla="*/ 0 h 1257300"/>
                  <a:gd name="connsiteX1" fmla="*/ 0 w 571500"/>
                  <a:gd name="connsiteY1" fmla="*/ 0 h 1257300"/>
                  <a:gd name="connsiteX2" fmla="*/ 85725 w 571500"/>
                  <a:gd name="connsiteY2" fmla="*/ 657225 h 1257300"/>
                  <a:gd name="connsiteX3" fmla="*/ 328613 w 571500"/>
                  <a:gd name="connsiteY3" fmla="*/ 1257300 h 1257300"/>
                  <a:gd name="connsiteX4" fmla="*/ 571500 w 571500"/>
                  <a:gd name="connsiteY4" fmla="*/ 1114425 h 1257300"/>
                  <a:gd name="connsiteX5" fmla="*/ 342900 w 571500"/>
                  <a:gd name="connsiteY5" fmla="*/ 585788 h 1257300"/>
                  <a:gd name="connsiteX6" fmla="*/ 261938 w 571500"/>
                  <a:gd name="connsiteY6" fmla="*/ 0 h 12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 h="1257300">
                    <a:moveTo>
                      <a:pt x="261938" y="0"/>
                    </a:moveTo>
                    <a:lnTo>
                      <a:pt x="0" y="0"/>
                    </a:lnTo>
                    <a:cubicBezTo>
                      <a:pt x="3969" y="204787"/>
                      <a:pt x="30956" y="447675"/>
                      <a:pt x="85725" y="657225"/>
                    </a:cubicBezTo>
                    <a:cubicBezTo>
                      <a:pt x="140494" y="866775"/>
                      <a:pt x="247651" y="1114425"/>
                      <a:pt x="328613" y="1257300"/>
                    </a:cubicBezTo>
                    <a:lnTo>
                      <a:pt x="571500" y="1114425"/>
                    </a:lnTo>
                    <a:cubicBezTo>
                      <a:pt x="497681" y="983456"/>
                      <a:pt x="394494" y="771525"/>
                      <a:pt x="342900" y="585788"/>
                    </a:cubicBezTo>
                    <a:cubicBezTo>
                      <a:pt x="291306" y="400051"/>
                      <a:pt x="266701" y="135731"/>
                      <a:pt x="261938"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p:cNvGrpSpPr/>
            <p:nvPr/>
          </p:nvGrpSpPr>
          <p:grpSpPr>
            <a:xfrm>
              <a:off x="2952750" y="1797051"/>
              <a:ext cx="3241675" cy="3248024"/>
              <a:chOff x="2952750" y="1797051"/>
              <a:chExt cx="3241675" cy="3248024"/>
            </a:xfrm>
            <a:solidFill>
              <a:srgbClr val="BEBFBF"/>
            </a:solidFill>
          </p:grpSpPr>
          <p:sp>
            <p:nvSpPr>
              <p:cNvPr id="43" name="Freeform 42"/>
              <p:cNvSpPr/>
              <p:nvPr/>
            </p:nvSpPr>
            <p:spPr>
              <a:xfrm>
                <a:off x="3162300" y="2014538"/>
                <a:ext cx="862013" cy="847725"/>
              </a:xfrm>
              <a:custGeom>
                <a:avLst/>
                <a:gdLst>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4541 w 864098"/>
                  <a:gd name="connsiteY0" fmla="*/ 4127 h 851852"/>
                  <a:gd name="connsiteX1" fmla="*/ 290216 w 864098"/>
                  <a:gd name="connsiteY1" fmla="*/ 239870 h 851852"/>
                  <a:gd name="connsiteX2" fmla="*/ 2085 w 864098"/>
                  <a:gd name="connsiteY2" fmla="*/ 608964 h 851852"/>
                  <a:gd name="connsiteX3" fmla="*/ 442616 w 864098"/>
                  <a:gd name="connsiteY3" fmla="*/ 851852 h 851852"/>
                  <a:gd name="connsiteX4" fmla="*/ 611685 w 864098"/>
                  <a:gd name="connsiteY4" fmla="*/ 618489 h 851852"/>
                  <a:gd name="connsiteX5" fmla="*/ 864098 w 864098"/>
                  <a:gd name="connsiteY5" fmla="*/ 435133 h 851852"/>
                  <a:gd name="connsiteX6" fmla="*/ 604541 w 864098"/>
                  <a:gd name="connsiteY6" fmla="*/ 4127 h 851852"/>
                  <a:gd name="connsiteX0" fmla="*/ 604541 w 864098"/>
                  <a:gd name="connsiteY0" fmla="*/ 0 h 847725"/>
                  <a:gd name="connsiteX1" fmla="*/ 290216 w 864098"/>
                  <a:gd name="connsiteY1" fmla="*/ 235743 h 847725"/>
                  <a:gd name="connsiteX2" fmla="*/ 2085 w 864098"/>
                  <a:gd name="connsiteY2" fmla="*/ 604837 h 847725"/>
                  <a:gd name="connsiteX3" fmla="*/ 442616 w 864098"/>
                  <a:gd name="connsiteY3" fmla="*/ 847725 h 847725"/>
                  <a:gd name="connsiteX4" fmla="*/ 611685 w 864098"/>
                  <a:gd name="connsiteY4" fmla="*/ 614362 h 847725"/>
                  <a:gd name="connsiteX5" fmla="*/ 864098 w 864098"/>
                  <a:gd name="connsiteY5" fmla="*/ 431006 h 847725"/>
                  <a:gd name="connsiteX6" fmla="*/ 604541 w 86409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 name="connsiteX0" fmla="*/ 602456 w 862018"/>
                  <a:gd name="connsiteY0" fmla="*/ 0 h 847736"/>
                  <a:gd name="connsiteX1" fmla="*/ 288131 w 862018"/>
                  <a:gd name="connsiteY1" fmla="*/ 235743 h 847736"/>
                  <a:gd name="connsiteX2" fmla="*/ 0 w 862018"/>
                  <a:gd name="connsiteY2" fmla="*/ 604837 h 847736"/>
                  <a:gd name="connsiteX3" fmla="*/ 440531 w 862018"/>
                  <a:gd name="connsiteY3" fmla="*/ 847725 h 847736"/>
                  <a:gd name="connsiteX4" fmla="*/ 609600 w 862018"/>
                  <a:gd name="connsiteY4" fmla="*/ 614362 h 847736"/>
                  <a:gd name="connsiteX5" fmla="*/ 862013 w 862018"/>
                  <a:gd name="connsiteY5" fmla="*/ 431006 h 847736"/>
                  <a:gd name="connsiteX6" fmla="*/ 602456 w 862018"/>
                  <a:gd name="connsiteY6" fmla="*/ 0 h 847736"/>
                  <a:gd name="connsiteX0" fmla="*/ 602456 w 862018"/>
                  <a:gd name="connsiteY0" fmla="*/ 0 h 847725"/>
                  <a:gd name="connsiteX1" fmla="*/ 288131 w 862018"/>
                  <a:gd name="connsiteY1" fmla="*/ 235743 h 847725"/>
                  <a:gd name="connsiteX2" fmla="*/ 0 w 862018"/>
                  <a:gd name="connsiteY2" fmla="*/ 604837 h 847725"/>
                  <a:gd name="connsiteX3" fmla="*/ 440531 w 862018"/>
                  <a:gd name="connsiteY3" fmla="*/ 847725 h 847725"/>
                  <a:gd name="connsiteX4" fmla="*/ 609600 w 862018"/>
                  <a:gd name="connsiteY4" fmla="*/ 614362 h 847725"/>
                  <a:gd name="connsiteX5" fmla="*/ 862013 w 862018"/>
                  <a:gd name="connsiteY5" fmla="*/ 431006 h 847725"/>
                  <a:gd name="connsiteX6" fmla="*/ 602456 w 862018"/>
                  <a:gd name="connsiteY6" fmla="*/ 0 h 847725"/>
                  <a:gd name="connsiteX0" fmla="*/ 602456 w 862013"/>
                  <a:gd name="connsiteY0" fmla="*/ 0 h 847725"/>
                  <a:gd name="connsiteX1" fmla="*/ 288131 w 862013"/>
                  <a:gd name="connsiteY1" fmla="*/ 235743 h 847725"/>
                  <a:gd name="connsiteX2" fmla="*/ 0 w 862013"/>
                  <a:gd name="connsiteY2" fmla="*/ 604837 h 847725"/>
                  <a:gd name="connsiteX3" fmla="*/ 440531 w 862013"/>
                  <a:gd name="connsiteY3" fmla="*/ 847725 h 847725"/>
                  <a:gd name="connsiteX4" fmla="*/ 609600 w 862013"/>
                  <a:gd name="connsiteY4" fmla="*/ 614362 h 847725"/>
                  <a:gd name="connsiteX5" fmla="*/ 862013 w 862013"/>
                  <a:gd name="connsiteY5" fmla="*/ 431006 h 847725"/>
                  <a:gd name="connsiteX6" fmla="*/ 602456 w 862013"/>
                  <a:gd name="connsiteY6" fmla="*/ 0 h 84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2013" h="847725">
                    <a:moveTo>
                      <a:pt x="602456" y="0"/>
                    </a:moveTo>
                    <a:cubicBezTo>
                      <a:pt x="468709" y="81756"/>
                      <a:pt x="388540" y="134937"/>
                      <a:pt x="288131" y="235743"/>
                    </a:cubicBezTo>
                    <a:cubicBezTo>
                      <a:pt x="187722" y="336549"/>
                      <a:pt x="98425" y="450453"/>
                      <a:pt x="0" y="604837"/>
                    </a:cubicBezTo>
                    <a:lnTo>
                      <a:pt x="440531" y="847725"/>
                    </a:lnTo>
                    <a:cubicBezTo>
                      <a:pt x="506412" y="725488"/>
                      <a:pt x="539353" y="683815"/>
                      <a:pt x="609600" y="614362"/>
                    </a:cubicBezTo>
                    <a:cubicBezTo>
                      <a:pt x="679847" y="544909"/>
                      <a:pt x="739379" y="504825"/>
                      <a:pt x="862013" y="431006"/>
                    </a:cubicBezTo>
                    <a:lnTo>
                      <a:pt x="60245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p:cNvSpPr/>
              <p:nvPr/>
            </p:nvSpPr>
            <p:spPr>
              <a:xfrm>
                <a:off x="5541169" y="2600325"/>
                <a:ext cx="652462" cy="823913"/>
              </a:xfrm>
              <a:custGeom>
                <a:avLst/>
                <a:gdLst>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578644 w 652462"/>
                  <a:gd name="connsiteY5" fmla="*/ 330994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82073"/>
                  <a:gd name="connsiteY0" fmla="*/ 0 h 823913"/>
                  <a:gd name="connsiteX1" fmla="*/ 0 w 682073"/>
                  <a:gd name="connsiteY1" fmla="*/ 250031 h 823913"/>
                  <a:gd name="connsiteX2" fmla="*/ 130969 w 682073"/>
                  <a:gd name="connsiteY2" fmla="*/ 576263 h 823913"/>
                  <a:gd name="connsiteX3" fmla="*/ 159544 w 682073"/>
                  <a:gd name="connsiteY3" fmla="*/ 819150 h 823913"/>
                  <a:gd name="connsiteX4" fmla="*/ 652462 w 682073"/>
                  <a:gd name="connsiteY4" fmla="*/ 823913 h 823913"/>
                  <a:gd name="connsiteX5" fmla="*/ 604838 w 682073"/>
                  <a:gd name="connsiteY5" fmla="*/ 404813 h 823913"/>
                  <a:gd name="connsiteX6" fmla="*/ 426244 w 682073"/>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35899 w 662117"/>
                  <a:gd name="connsiteY0" fmla="*/ 0 h 823913"/>
                  <a:gd name="connsiteX1" fmla="*/ 9655 w 662117"/>
                  <a:gd name="connsiteY1" fmla="*/ 250031 h 823913"/>
                  <a:gd name="connsiteX2" fmla="*/ 140624 w 662117"/>
                  <a:gd name="connsiteY2" fmla="*/ 576263 h 823913"/>
                  <a:gd name="connsiteX3" fmla="*/ 169199 w 662117"/>
                  <a:gd name="connsiteY3" fmla="*/ 819150 h 823913"/>
                  <a:gd name="connsiteX4" fmla="*/ 662117 w 662117"/>
                  <a:gd name="connsiteY4" fmla="*/ 823913 h 823913"/>
                  <a:gd name="connsiteX5" fmla="*/ 614493 w 662117"/>
                  <a:gd name="connsiteY5" fmla="*/ 404813 h 823913"/>
                  <a:gd name="connsiteX6" fmla="*/ 435899 w 662117"/>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 name="connsiteX0" fmla="*/ 426244 w 652462"/>
                  <a:gd name="connsiteY0" fmla="*/ 0 h 823913"/>
                  <a:gd name="connsiteX1" fmla="*/ 0 w 652462"/>
                  <a:gd name="connsiteY1" fmla="*/ 250031 h 823913"/>
                  <a:gd name="connsiteX2" fmla="*/ 130969 w 652462"/>
                  <a:gd name="connsiteY2" fmla="*/ 576263 h 823913"/>
                  <a:gd name="connsiteX3" fmla="*/ 159544 w 652462"/>
                  <a:gd name="connsiteY3" fmla="*/ 819150 h 823913"/>
                  <a:gd name="connsiteX4" fmla="*/ 652462 w 652462"/>
                  <a:gd name="connsiteY4" fmla="*/ 823913 h 823913"/>
                  <a:gd name="connsiteX5" fmla="*/ 604838 w 652462"/>
                  <a:gd name="connsiteY5" fmla="*/ 404813 h 823913"/>
                  <a:gd name="connsiteX6" fmla="*/ 426244 w 652462"/>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2462" h="823913">
                    <a:moveTo>
                      <a:pt x="426244" y="0"/>
                    </a:moveTo>
                    <a:lnTo>
                      <a:pt x="0" y="250031"/>
                    </a:lnTo>
                    <a:cubicBezTo>
                      <a:pt x="86520" y="386556"/>
                      <a:pt x="104378" y="481410"/>
                      <a:pt x="130969" y="576263"/>
                    </a:cubicBezTo>
                    <a:cubicBezTo>
                      <a:pt x="157560" y="671116"/>
                      <a:pt x="153592" y="713582"/>
                      <a:pt x="159544" y="819150"/>
                    </a:cubicBezTo>
                    <a:lnTo>
                      <a:pt x="652462" y="823913"/>
                    </a:lnTo>
                    <a:cubicBezTo>
                      <a:pt x="645716" y="611982"/>
                      <a:pt x="642541" y="542132"/>
                      <a:pt x="604838" y="404813"/>
                    </a:cubicBezTo>
                    <a:cubicBezTo>
                      <a:pt x="567135" y="267494"/>
                      <a:pt x="503238" y="135334"/>
                      <a:pt x="426244"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81"/>
              <p:cNvSpPr/>
              <p:nvPr/>
            </p:nvSpPr>
            <p:spPr>
              <a:xfrm>
                <a:off x="5553075" y="3413125"/>
                <a:ext cx="641350" cy="806450"/>
              </a:xfrm>
              <a:custGeom>
                <a:avLst/>
                <a:gdLst>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79517"/>
                  <a:gd name="connsiteY0" fmla="*/ 3175 h 806450"/>
                  <a:gd name="connsiteX1" fmla="*/ 128393 w 679517"/>
                  <a:gd name="connsiteY1" fmla="*/ 295275 h 806450"/>
                  <a:gd name="connsiteX2" fmla="*/ 10918 w 679517"/>
                  <a:gd name="connsiteY2" fmla="*/ 565150 h 806450"/>
                  <a:gd name="connsiteX3" fmla="*/ 436368 w 679517"/>
                  <a:gd name="connsiteY3" fmla="*/ 806450 h 806450"/>
                  <a:gd name="connsiteX4" fmla="*/ 595118 w 679517"/>
                  <a:gd name="connsiteY4" fmla="*/ 428625 h 806450"/>
                  <a:gd name="connsiteX5" fmla="*/ 652268 w 679517"/>
                  <a:gd name="connsiteY5" fmla="*/ 0 h 806450"/>
                  <a:gd name="connsiteX6" fmla="*/ 153793 w 679517"/>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53793 w 652268"/>
                  <a:gd name="connsiteY0" fmla="*/ 3175 h 806450"/>
                  <a:gd name="connsiteX1" fmla="*/ 128393 w 652268"/>
                  <a:gd name="connsiteY1" fmla="*/ 295275 h 806450"/>
                  <a:gd name="connsiteX2" fmla="*/ 10918 w 652268"/>
                  <a:gd name="connsiteY2" fmla="*/ 565150 h 806450"/>
                  <a:gd name="connsiteX3" fmla="*/ 436368 w 652268"/>
                  <a:gd name="connsiteY3" fmla="*/ 806450 h 806450"/>
                  <a:gd name="connsiteX4" fmla="*/ 595118 w 652268"/>
                  <a:gd name="connsiteY4" fmla="*/ 428625 h 806450"/>
                  <a:gd name="connsiteX5" fmla="*/ 652268 w 652268"/>
                  <a:gd name="connsiteY5" fmla="*/ 0 h 806450"/>
                  <a:gd name="connsiteX6" fmla="*/ 153793 w 652268"/>
                  <a:gd name="connsiteY6" fmla="*/ 3175 h 806450"/>
                  <a:gd name="connsiteX0" fmla="*/ 142875 w 641350"/>
                  <a:gd name="connsiteY0" fmla="*/ 3175 h 806450"/>
                  <a:gd name="connsiteX1" fmla="*/ 117475 w 641350"/>
                  <a:gd name="connsiteY1" fmla="*/ 295275 h 806450"/>
                  <a:gd name="connsiteX2" fmla="*/ 0 w 641350"/>
                  <a:gd name="connsiteY2" fmla="*/ 565150 h 806450"/>
                  <a:gd name="connsiteX3" fmla="*/ 425450 w 641350"/>
                  <a:gd name="connsiteY3" fmla="*/ 806450 h 806450"/>
                  <a:gd name="connsiteX4" fmla="*/ 584200 w 641350"/>
                  <a:gd name="connsiteY4" fmla="*/ 428625 h 806450"/>
                  <a:gd name="connsiteX5" fmla="*/ 641350 w 641350"/>
                  <a:gd name="connsiteY5" fmla="*/ 0 h 806450"/>
                  <a:gd name="connsiteX6" fmla="*/ 142875 w 641350"/>
                  <a:gd name="connsiteY6" fmla="*/ 3175 h 806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1350" h="806450">
                    <a:moveTo>
                      <a:pt x="142875" y="3175"/>
                    </a:moveTo>
                    <a:cubicBezTo>
                      <a:pt x="150812" y="131763"/>
                      <a:pt x="141287" y="201613"/>
                      <a:pt x="117475" y="295275"/>
                    </a:cubicBezTo>
                    <a:cubicBezTo>
                      <a:pt x="93663" y="388937"/>
                      <a:pt x="82021" y="429154"/>
                      <a:pt x="0" y="565150"/>
                    </a:cubicBezTo>
                    <a:lnTo>
                      <a:pt x="425450" y="806450"/>
                    </a:lnTo>
                    <a:cubicBezTo>
                      <a:pt x="513292" y="643996"/>
                      <a:pt x="548217" y="563033"/>
                      <a:pt x="584200" y="428625"/>
                    </a:cubicBezTo>
                    <a:cubicBezTo>
                      <a:pt x="620183" y="294217"/>
                      <a:pt x="629179" y="185208"/>
                      <a:pt x="641350" y="0"/>
                    </a:cubicBezTo>
                    <a:lnTo>
                      <a:pt x="142875" y="3175"/>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5156200" y="3975100"/>
                <a:ext cx="822325" cy="835025"/>
              </a:xfrm>
              <a:custGeom>
                <a:avLst/>
                <a:gdLst>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58 h 837464"/>
                  <a:gd name="connsiteX1" fmla="*/ 241300 w 825829"/>
                  <a:gd name="connsiteY1" fmla="*/ 835058 h 837464"/>
                  <a:gd name="connsiteX2" fmla="*/ 577850 w 825829"/>
                  <a:gd name="connsiteY2" fmla="*/ 571533 h 837464"/>
                  <a:gd name="connsiteX3" fmla="*/ 822325 w 825829"/>
                  <a:gd name="connsiteY3" fmla="*/ 238158 h 837464"/>
                  <a:gd name="connsiteX4" fmla="*/ 393700 w 825829"/>
                  <a:gd name="connsiteY4" fmla="*/ 33 h 837464"/>
                  <a:gd name="connsiteX5" fmla="*/ 241300 w 825829"/>
                  <a:gd name="connsiteY5" fmla="*/ 222283 h 837464"/>
                  <a:gd name="connsiteX6" fmla="*/ 0 w 825829"/>
                  <a:gd name="connsiteY6" fmla="*/ 415958 h 837464"/>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5829"/>
                  <a:gd name="connsiteY0" fmla="*/ 415925 h 837431"/>
                  <a:gd name="connsiteX1" fmla="*/ 241300 w 825829"/>
                  <a:gd name="connsiteY1" fmla="*/ 835025 h 837431"/>
                  <a:gd name="connsiteX2" fmla="*/ 577850 w 825829"/>
                  <a:gd name="connsiteY2" fmla="*/ 571500 h 837431"/>
                  <a:gd name="connsiteX3" fmla="*/ 822325 w 825829"/>
                  <a:gd name="connsiteY3" fmla="*/ 238125 h 837431"/>
                  <a:gd name="connsiteX4" fmla="*/ 393700 w 825829"/>
                  <a:gd name="connsiteY4" fmla="*/ 0 h 837431"/>
                  <a:gd name="connsiteX5" fmla="*/ 241300 w 825829"/>
                  <a:gd name="connsiteY5" fmla="*/ 222250 h 837431"/>
                  <a:gd name="connsiteX6" fmla="*/ 0 w 825829"/>
                  <a:gd name="connsiteY6" fmla="*/ 415925 h 837431"/>
                  <a:gd name="connsiteX0" fmla="*/ 0 w 822325"/>
                  <a:gd name="connsiteY0" fmla="*/ 415925 h 837431"/>
                  <a:gd name="connsiteX1" fmla="*/ 241300 w 822325"/>
                  <a:gd name="connsiteY1" fmla="*/ 835025 h 837431"/>
                  <a:gd name="connsiteX2" fmla="*/ 577850 w 822325"/>
                  <a:gd name="connsiteY2" fmla="*/ 571500 h 837431"/>
                  <a:gd name="connsiteX3" fmla="*/ 822325 w 822325"/>
                  <a:gd name="connsiteY3" fmla="*/ 238125 h 837431"/>
                  <a:gd name="connsiteX4" fmla="*/ 393700 w 822325"/>
                  <a:gd name="connsiteY4" fmla="*/ 0 h 837431"/>
                  <a:gd name="connsiteX5" fmla="*/ 241300 w 822325"/>
                  <a:gd name="connsiteY5" fmla="*/ 222250 h 837431"/>
                  <a:gd name="connsiteX6" fmla="*/ 0 w 822325"/>
                  <a:gd name="connsiteY6" fmla="*/ 415925 h 837431"/>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 name="connsiteX0" fmla="*/ 0 w 822325"/>
                  <a:gd name="connsiteY0" fmla="*/ 415925 h 835025"/>
                  <a:gd name="connsiteX1" fmla="*/ 241300 w 822325"/>
                  <a:gd name="connsiteY1" fmla="*/ 835025 h 835025"/>
                  <a:gd name="connsiteX2" fmla="*/ 577850 w 822325"/>
                  <a:gd name="connsiteY2" fmla="*/ 571500 h 835025"/>
                  <a:gd name="connsiteX3" fmla="*/ 822325 w 822325"/>
                  <a:gd name="connsiteY3" fmla="*/ 238125 h 835025"/>
                  <a:gd name="connsiteX4" fmla="*/ 393700 w 822325"/>
                  <a:gd name="connsiteY4" fmla="*/ 0 h 835025"/>
                  <a:gd name="connsiteX5" fmla="*/ 241300 w 822325"/>
                  <a:gd name="connsiteY5" fmla="*/ 222250 h 835025"/>
                  <a:gd name="connsiteX6" fmla="*/ 0 w 822325"/>
                  <a:gd name="connsiteY6" fmla="*/ 415925 h 835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325" h="835025">
                    <a:moveTo>
                      <a:pt x="0" y="415925"/>
                    </a:moveTo>
                    <a:lnTo>
                      <a:pt x="241300" y="835025"/>
                    </a:lnTo>
                    <a:cubicBezTo>
                      <a:pt x="388408" y="733954"/>
                      <a:pt x="481013" y="670983"/>
                      <a:pt x="577850" y="571500"/>
                    </a:cubicBezTo>
                    <a:cubicBezTo>
                      <a:pt x="674687" y="472017"/>
                      <a:pt x="726017" y="409575"/>
                      <a:pt x="822325" y="238125"/>
                    </a:cubicBezTo>
                    <a:lnTo>
                      <a:pt x="393700" y="0"/>
                    </a:lnTo>
                    <a:cubicBezTo>
                      <a:pt x="354013" y="89429"/>
                      <a:pt x="306917" y="152929"/>
                      <a:pt x="241300" y="222250"/>
                    </a:cubicBezTo>
                    <a:cubicBezTo>
                      <a:pt x="175683" y="291571"/>
                      <a:pt x="149225" y="313796"/>
                      <a:pt x="0" y="41592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83"/>
              <p:cNvSpPr/>
              <p:nvPr/>
            </p:nvSpPr>
            <p:spPr>
              <a:xfrm>
                <a:off x="4581525" y="4391025"/>
                <a:ext cx="819150" cy="654050"/>
              </a:xfrm>
              <a:custGeom>
                <a:avLst/>
                <a:gdLst>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62702 h 664352"/>
                  <a:gd name="connsiteX1" fmla="*/ 3175 w 819150"/>
                  <a:gd name="connsiteY1" fmla="*/ 664352 h 664352"/>
                  <a:gd name="connsiteX2" fmla="*/ 400050 w 819150"/>
                  <a:gd name="connsiteY2" fmla="*/ 607202 h 664352"/>
                  <a:gd name="connsiteX3" fmla="*/ 819150 w 819150"/>
                  <a:gd name="connsiteY3" fmla="*/ 435752 h 664352"/>
                  <a:gd name="connsiteX4" fmla="*/ 574675 w 819150"/>
                  <a:gd name="connsiteY4" fmla="*/ 10302 h 664352"/>
                  <a:gd name="connsiteX5" fmla="*/ 292100 w 819150"/>
                  <a:gd name="connsiteY5" fmla="*/ 134127 h 664352"/>
                  <a:gd name="connsiteX6" fmla="*/ 0 w 819150"/>
                  <a:gd name="connsiteY6" fmla="*/ 162702 h 664352"/>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 name="connsiteX0" fmla="*/ 0 w 819150"/>
                  <a:gd name="connsiteY0" fmla="*/ 152400 h 654050"/>
                  <a:gd name="connsiteX1" fmla="*/ 3175 w 819150"/>
                  <a:gd name="connsiteY1" fmla="*/ 654050 h 654050"/>
                  <a:gd name="connsiteX2" fmla="*/ 400050 w 819150"/>
                  <a:gd name="connsiteY2" fmla="*/ 596900 h 654050"/>
                  <a:gd name="connsiteX3" fmla="*/ 819150 w 819150"/>
                  <a:gd name="connsiteY3" fmla="*/ 425450 h 654050"/>
                  <a:gd name="connsiteX4" fmla="*/ 574675 w 819150"/>
                  <a:gd name="connsiteY4" fmla="*/ 0 h 654050"/>
                  <a:gd name="connsiteX5" fmla="*/ 292100 w 819150"/>
                  <a:gd name="connsiteY5" fmla="*/ 123825 h 654050"/>
                  <a:gd name="connsiteX6" fmla="*/ 0 w 819150"/>
                  <a:gd name="connsiteY6" fmla="*/ 152400 h 654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54050">
                    <a:moveTo>
                      <a:pt x="0" y="152400"/>
                    </a:moveTo>
                    <a:cubicBezTo>
                      <a:pt x="1058" y="319617"/>
                      <a:pt x="2117" y="486833"/>
                      <a:pt x="3175" y="654050"/>
                    </a:cubicBezTo>
                    <a:cubicBezTo>
                      <a:pt x="151342" y="644525"/>
                      <a:pt x="271899" y="634866"/>
                      <a:pt x="400050" y="596900"/>
                    </a:cubicBezTo>
                    <a:cubicBezTo>
                      <a:pt x="543015" y="554545"/>
                      <a:pt x="707496" y="505883"/>
                      <a:pt x="819150" y="425450"/>
                    </a:cubicBezTo>
                    <a:lnTo>
                      <a:pt x="574675" y="0"/>
                    </a:lnTo>
                    <a:cubicBezTo>
                      <a:pt x="470958" y="60854"/>
                      <a:pt x="387879" y="98425"/>
                      <a:pt x="292100" y="123825"/>
                    </a:cubicBezTo>
                    <a:cubicBezTo>
                      <a:pt x="196321" y="149225"/>
                      <a:pt x="124354" y="152929"/>
                      <a:pt x="0" y="15240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5130800" y="2009775"/>
                <a:ext cx="838200" cy="841375"/>
              </a:xfrm>
              <a:custGeom>
                <a:avLst/>
                <a:gdLst>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40156"/>
                  <a:gd name="connsiteY0" fmla="*/ 3704 h 845079"/>
                  <a:gd name="connsiteX1" fmla="*/ 0 w 840156"/>
                  <a:gd name="connsiteY1" fmla="*/ 432329 h 845079"/>
                  <a:gd name="connsiteX2" fmla="*/ 247650 w 840156"/>
                  <a:gd name="connsiteY2" fmla="*/ 622829 h 845079"/>
                  <a:gd name="connsiteX3" fmla="*/ 419100 w 840156"/>
                  <a:gd name="connsiteY3" fmla="*/ 845079 h 845079"/>
                  <a:gd name="connsiteX4" fmla="*/ 838200 w 840156"/>
                  <a:gd name="connsiteY4" fmla="*/ 597429 h 845079"/>
                  <a:gd name="connsiteX5" fmla="*/ 561975 w 840156"/>
                  <a:gd name="connsiteY5" fmla="*/ 245004 h 845079"/>
                  <a:gd name="connsiteX6" fmla="*/ 234950 w 840156"/>
                  <a:gd name="connsiteY6" fmla="*/ 3704 h 845079"/>
                  <a:gd name="connsiteX0" fmla="*/ 234950 w 838200"/>
                  <a:gd name="connsiteY0" fmla="*/ 3704 h 845079"/>
                  <a:gd name="connsiteX1" fmla="*/ 0 w 838200"/>
                  <a:gd name="connsiteY1" fmla="*/ 432329 h 845079"/>
                  <a:gd name="connsiteX2" fmla="*/ 247650 w 838200"/>
                  <a:gd name="connsiteY2" fmla="*/ 622829 h 845079"/>
                  <a:gd name="connsiteX3" fmla="*/ 419100 w 838200"/>
                  <a:gd name="connsiteY3" fmla="*/ 845079 h 845079"/>
                  <a:gd name="connsiteX4" fmla="*/ 838200 w 838200"/>
                  <a:gd name="connsiteY4" fmla="*/ 597429 h 845079"/>
                  <a:gd name="connsiteX5" fmla="*/ 561975 w 838200"/>
                  <a:gd name="connsiteY5" fmla="*/ 245004 h 845079"/>
                  <a:gd name="connsiteX6" fmla="*/ 234950 w 838200"/>
                  <a:gd name="connsiteY6" fmla="*/ 3704 h 845079"/>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458"/>
                  <a:gd name="connsiteX1" fmla="*/ 0 w 838200"/>
                  <a:gd name="connsiteY1" fmla="*/ 428625 h 841458"/>
                  <a:gd name="connsiteX2" fmla="*/ 247650 w 838200"/>
                  <a:gd name="connsiteY2" fmla="*/ 619125 h 841458"/>
                  <a:gd name="connsiteX3" fmla="*/ 419100 w 838200"/>
                  <a:gd name="connsiteY3" fmla="*/ 841375 h 841458"/>
                  <a:gd name="connsiteX4" fmla="*/ 838200 w 838200"/>
                  <a:gd name="connsiteY4" fmla="*/ 593725 h 841458"/>
                  <a:gd name="connsiteX5" fmla="*/ 561975 w 838200"/>
                  <a:gd name="connsiteY5" fmla="*/ 241300 h 841458"/>
                  <a:gd name="connsiteX6" fmla="*/ 234950 w 838200"/>
                  <a:gd name="connsiteY6" fmla="*/ 0 h 841458"/>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 name="connsiteX0" fmla="*/ 234950 w 838200"/>
                  <a:gd name="connsiteY0" fmla="*/ 0 h 841375"/>
                  <a:gd name="connsiteX1" fmla="*/ 0 w 838200"/>
                  <a:gd name="connsiteY1" fmla="*/ 428625 h 841375"/>
                  <a:gd name="connsiteX2" fmla="*/ 247650 w 838200"/>
                  <a:gd name="connsiteY2" fmla="*/ 619125 h 841375"/>
                  <a:gd name="connsiteX3" fmla="*/ 419100 w 838200"/>
                  <a:gd name="connsiteY3" fmla="*/ 841375 h 841375"/>
                  <a:gd name="connsiteX4" fmla="*/ 838200 w 838200"/>
                  <a:gd name="connsiteY4" fmla="*/ 593725 h 841375"/>
                  <a:gd name="connsiteX5" fmla="*/ 561975 w 838200"/>
                  <a:gd name="connsiteY5" fmla="*/ 241300 h 841375"/>
                  <a:gd name="connsiteX6" fmla="*/ 234950 w 838200"/>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8200" h="841375">
                    <a:moveTo>
                      <a:pt x="234950" y="0"/>
                    </a:moveTo>
                    <a:lnTo>
                      <a:pt x="0" y="428625"/>
                    </a:lnTo>
                    <a:cubicBezTo>
                      <a:pt x="113242" y="503237"/>
                      <a:pt x="177800" y="550333"/>
                      <a:pt x="247650" y="619125"/>
                    </a:cubicBezTo>
                    <a:cubicBezTo>
                      <a:pt x="317500" y="687917"/>
                      <a:pt x="352425" y="731308"/>
                      <a:pt x="419100" y="841375"/>
                    </a:cubicBezTo>
                    <a:lnTo>
                      <a:pt x="838200" y="593725"/>
                    </a:lnTo>
                    <a:cubicBezTo>
                      <a:pt x="744537" y="433388"/>
                      <a:pt x="662517" y="340254"/>
                      <a:pt x="561975" y="241300"/>
                    </a:cubicBezTo>
                    <a:cubicBezTo>
                      <a:pt x="461433" y="142346"/>
                      <a:pt x="379412" y="86254"/>
                      <a:pt x="234950" y="0"/>
                    </a:cubicBezTo>
                    <a:close/>
                  </a:path>
                </a:pathLst>
              </a:custGeom>
              <a:solidFill>
                <a:srgbClr val="BE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Freeform 80"/>
              <p:cNvSpPr/>
              <p:nvPr/>
            </p:nvSpPr>
            <p:spPr>
              <a:xfrm>
                <a:off x="4581525" y="1797051"/>
                <a:ext cx="787400" cy="641350"/>
              </a:xfrm>
              <a:custGeom>
                <a:avLst/>
                <a:gdLst>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26703 h 668053"/>
                  <a:gd name="connsiteX1" fmla="*/ 3175 w 787400"/>
                  <a:gd name="connsiteY1" fmla="*/ 528353 h 668053"/>
                  <a:gd name="connsiteX2" fmla="*/ 260350 w 787400"/>
                  <a:gd name="connsiteY2" fmla="*/ 556928 h 668053"/>
                  <a:gd name="connsiteX3" fmla="*/ 542925 w 787400"/>
                  <a:gd name="connsiteY3" fmla="*/ 668053 h 668053"/>
                  <a:gd name="connsiteX4" fmla="*/ 787400 w 787400"/>
                  <a:gd name="connsiteY4" fmla="*/ 242603 h 668053"/>
                  <a:gd name="connsiteX5" fmla="*/ 406400 w 787400"/>
                  <a:gd name="connsiteY5" fmla="*/ 87028 h 668053"/>
                  <a:gd name="connsiteX6" fmla="*/ 0 w 787400"/>
                  <a:gd name="connsiteY6" fmla="*/ 26703 h 668053"/>
                  <a:gd name="connsiteX0" fmla="*/ 0 w 787400"/>
                  <a:gd name="connsiteY0" fmla="*/ 0 h 641350"/>
                  <a:gd name="connsiteX1" fmla="*/ 3175 w 787400"/>
                  <a:gd name="connsiteY1" fmla="*/ 501650 h 641350"/>
                  <a:gd name="connsiteX2" fmla="*/ 260350 w 787400"/>
                  <a:gd name="connsiteY2" fmla="*/ 530225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 name="connsiteX0" fmla="*/ 0 w 787400"/>
                  <a:gd name="connsiteY0" fmla="*/ 0 h 652230"/>
                  <a:gd name="connsiteX1" fmla="*/ 3175 w 787400"/>
                  <a:gd name="connsiteY1" fmla="*/ 501650 h 652230"/>
                  <a:gd name="connsiteX2" fmla="*/ 260350 w 787400"/>
                  <a:gd name="connsiteY2" fmla="*/ 530225 h 652230"/>
                  <a:gd name="connsiteX3" fmla="*/ 542925 w 787400"/>
                  <a:gd name="connsiteY3" fmla="*/ 641350 h 652230"/>
                  <a:gd name="connsiteX4" fmla="*/ 787400 w 787400"/>
                  <a:gd name="connsiteY4" fmla="*/ 215900 h 652230"/>
                  <a:gd name="connsiteX5" fmla="*/ 406400 w 787400"/>
                  <a:gd name="connsiteY5" fmla="*/ 60325 h 652230"/>
                  <a:gd name="connsiteX6" fmla="*/ 0 w 787400"/>
                  <a:gd name="connsiteY6" fmla="*/ 0 h 652230"/>
                  <a:gd name="connsiteX0" fmla="*/ 0 w 787400"/>
                  <a:gd name="connsiteY0" fmla="*/ 0 h 653359"/>
                  <a:gd name="connsiteX1" fmla="*/ 3175 w 787400"/>
                  <a:gd name="connsiteY1" fmla="*/ 501650 h 653359"/>
                  <a:gd name="connsiteX2" fmla="*/ 260350 w 787400"/>
                  <a:gd name="connsiteY2" fmla="*/ 530225 h 653359"/>
                  <a:gd name="connsiteX3" fmla="*/ 542925 w 787400"/>
                  <a:gd name="connsiteY3" fmla="*/ 641350 h 653359"/>
                  <a:gd name="connsiteX4" fmla="*/ 787400 w 787400"/>
                  <a:gd name="connsiteY4" fmla="*/ 215900 h 653359"/>
                  <a:gd name="connsiteX5" fmla="*/ 406400 w 787400"/>
                  <a:gd name="connsiteY5" fmla="*/ 60325 h 653359"/>
                  <a:gd name="connsiteX6" fmla="*/ 0 w 787400"/>
                  <a:gd name="connsiteY6" fmla="*/ 0 h 653359"/>
                  <a:gd name="connsiteX0" fmla="*/ 0 w 787400"/>
                  <a:gd name="connsiteY0" fmla="*/ 0 h 654054"/>
                  <a:gd name="connsiteX1" fmla="*/ 3175 w 787400"/>
                  <a:gd name="connsiteY1" fmla="*/ 501650 h 654054"/>
                  <a:gd name="connsiteX2" fmla="*/ 301625 w 787400"/>
                  <a:gd name="connsiteY2" fmla="*/ 539750 h 654054"/>
                  <a:gd name="connsiteX3" fmla="*/ 542925 w 787400"/>
                  <a:gd name="connsiteY3" fmla="*/ 641350 h 654054"/>
                  <a:gd name="connsiteX4" fmla="*/ 787400 w 787400"/>
                  <a:gd name="connsiteY4" fmla="*/ 215900 h 654054"/>
                  <a:gd name="connsiteX5" fmla="*/ 406400 w 787400"/>
                  <a:gd name="connsiteY5" fmla="*/ 60325 h 654054"/>
                  <a:gd name="connsiteX6" fmla="*/ 0 w 787400"/>
                  <a:gd name="connsiteY6" fmla="*/ 0 h 654054"/>
                  <a:gd name="connsiteX0" fmla="*/ 0 w 787400"/>
                  <a:gd name="connsiteY0" fmla="*/ 0 h 641350"/>
                  <a:gd name="connsiteX1" fmla="*/ 3175 w 787400"/>
                  <a:gd name="connsiteY1" fmla="*/ 501650 h 641350"/>
                  <a:gd name="connsiteX2" fmla="*/ 301625 w 787400"/>
                  <a:gd name="connsiteY2" fmla="*/ 539750 h 641350"/>
                  <a:gd name="connsiteX3" fmla="*/ 542925 w 787400"/>
                  <a:gd name="connsiteY3" fmla="*/ 641350 h 641350"/>
                  <a:gd name="connsiteX4" fmla="*/ 787400 w 787400"/>
                  <a:gd name="connsiteY4" fmla="*/ 215900 h 641350"/>
                  <a:gd name="connsiteX5" fmla="*/ 406400 w 787400"/>
                  <a:gd name="connsiteY5" fmla="*/ 60325 h 641350"/>
                  <a:gd name="connsiteX6" fmla="*/ 0 w 787400"/>
                  <a:gd name="connsiteY6" fmla="*/ 0 h 64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87400" h="641350">
                    <a:moveTo>
                      <a:pt x="0" y="0"/>
                    </a:moveTo>
                    <a:cubicBezTo>
                      <a:pt x="1058" y="167217"/>
                      <a:pt x="2117" y="334433"/>
                      <a:pt x="3175" y="501650"/>
                    </a:cubicBezTo>
                    <a:cubicBezTo>
                      <a:pt x="88900" y="511175"/>
                      <a:pt x="219167" y="514449"/>
                      <a:pt x="301625" y="539750"/>
                    </a:cubicBezTo>
                    <a:cubicBezTo>
                      <a:pt x="397154" y="569062"/>
                      <a:pt x="464608" y="595312"/>
                      <a:pt x="542925" y="641350"/>
                    </a:cubicBezTo>
                    <a:lnTo>
                      <a:pt x="787400" y="215900"/>
                    </a:lnTo>
                    <a:cubicBezTo>
                      <a:pt x="672571" y="147638"/>
                      <a:pt x="537633" y="96308"/>
                      <a:pt x="406400" y="60325"/>
                    </a:cubicBezTo>
                    <a:cubicBezTo>
                      <a:pt x="275167" y="24342"/>
                      <a:pt x="184679" y="2646"/>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a:off x="3175000" y="3987800"/>
                <a:ext cx="847725" cy="841375"/>
              </a:xfrm>
              <a:custGeom>
                <a:avLst/>
                <a:gdLst>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4075 w 850000"/>
                  <a:gd name="connsiteY0" fmla="*/ 0 h 845119"/>
                  <a:gd name="connsiteX1" fmla="*/ 2275 w 850000"/>
                  <a:gd name="connsiteY1" fmla="*/ 254000 h 845119"/>
                  <a:gd name="connsiteX2" fmla="*/ 278500 w 850000"/>
                  <a:gd name="connsiteY2" fmla="*/ 603250 h 845119"/>
                  <a:gd name="connsiteX3" fmla="*/ 602350 w 850000"/>
                  <a:gd name="connsiteY3" fmla="*/ 841375 h 845119"/>
                  <a:gd name="connsiteX4" fmla="*/ 850000 w 850000"/>
                  <a:gd name="connsiteY4" fmla="*/ 415925 h 845119"/>
                  <a:gd name="connsiteX5" fmla="*/ 602350 w 850000"/>
                  <a:gd name="connsiteY5" fmla="*/ 241300 h 845119"/>
                  <a:gd name="connsiteX6" fmla="*/ 434075 w 850000"/>
                  <a:gd name="connsiteY6" fmla="*/ 0 h 845119"/>
                  <a:gd name="connsiteX0" fmla="*/ 434075 w 850000"/>
                  <a:gd name="connsiteY0" fmla="*/ 0 h 841375"/>
                  <a:gd name="connsiteX1" fmla="*/ 2275 w 850000"/>
                  <a:gd name="connsiteY1" fmla="*/ 254000 h 841375"/>
                  <a:gd name="connsiteX2" fmla="*/ 278500 w 850000"/>
                  <a:gd name="connsiteY2" fmla="*/ 603250 h 841375"/>
                  <a:gd name="connsiteX3" fmla="*/ 602350 w 850000"/>
                  <a:gd name="connsiteY3" fmla="*/ 841375 h 841375"/>
                  <a:gd name="connsiteX4" fmla="*/ 850000 w 850000"/>
                  <a:gd name="connsiteY4" fmla="*/ 415925 h 841375"/>
                  <a:gd name="connsiteX5" fmla="*/ 602350 w 850000"/>
                  <a:gd name="connsiteY5" fmla="*/ 241300 h 841375"/>
                  <a:gd name="connsiteX6" fmla="*/ 434075 w 850000"/>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19 h 841394"/>
                  <a:gd name="connsiteX1" fmla="*/ 0 w 847725"/>
                  <a:gd name="connsiteY1" fmla="*/ 254019 h 841394"/>
                  <a:gd name="connsiteX2" fmla="*/ 276225 w 847725"/>
                  <a:gd name="connsiteY2" fmla="*/ 603269 h 841394"/>
                  <a:gd name="connsiteX3" fmla="*/ 600075 w 847725"/>
                  <a:gd name="connsiteY3" fmla="*/ 841394 h 841394"/>
                  <a:gd name="connsiteX4" fmla="*/ 847725 w 847725"/>
                  <a:gd name="connsiteY4" fmla="*/ 415944 h 841394"/>
                  <a:gd name="connsiteX5" fmla="*/ 600075 w 847725"/>
                  <a:gd name="connsiteY5" fmla="*/ 241319 h 841394"/>
                  <a:gd name="connsiteX6" fmla="*/ 431800 w 847725"/>
                  <a:gd name="connsiteY6" fmla="*/ 19 h 841394"/>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 name="connsiteX0" fmla="*/ 431800 w 847725"/>
                  <a:gd name="connsiteY0" fmla="*/ 0 h 841375"/>
                  <a:gd name="connsiteX1" fmla="*/ 0 w 847725"/>
                  <a:gd name="connsiteY1" fmla="*/ 254000 h 841375"/>
                  <a:gd name="connsiteX2" fmla="*/ 276225 w 847725"/>
                  <a:gd name="connsiteY2" fmla="*/ 603250 h 841375"/>
                  <a:gd name="connsiteX3" fmla="*/ 600075 w 847725"/>
                  <a:gd name="connsiteY3" fmla="*/ 841375 h 841375"/>
                  <a:gd name="connsiteX4" fmla="*/ 847725 w 847725"/>
                  <a:gd name="connsiteY4" fmla="*/ 415925 h 841375"/>
                  <a:gd name="connsiteX5" fmla="*/ 600075 w 847725"/>
                  <a:gd name="connsiteY5" fmla="*/ 241300 h 841375"/>
                  <a:gd name="connsiteX6" fmla="*/ 431800 w 847725"/>
                  <a:gd name="connsiteY6" fmla="*/ 0 h 84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725" h="841375">
                    <a:moveTo>
                      <a:pt x="431800" y="0"/>
                    </a:moveTo>
                    <a:lnTo>
                      <a:pt x="0" y="254000"/>
                    </a:lnTo>
                    <a:cubicBezTo>
                      <a:pt x="104246" y="411692"/>
                      <a:pt x="176213" y="505354"/>
                      <a:pt x="276225" y="603250"/>
                    </a:cubicBezTo>
                    <a:cubicBezTo>
                      <a:pt x="376238" y="701146"/>
                      <a:pt x="466725" y="758296"/>
                      <a:pt x="600075" y="841375"/>
                    </a:cubicBezTo>
                    <a:lnTo>
                      <a:pt x="847725" y="415925"/>
                    </a:lnTo>
                    <a:cubicBezTo>
                      <a:pt x="733425" y="350838"/>
                      <a:pt x="669396" y="310621"/>
                      <a:pt x="600075" y="241300"/>
                    </a:cubicBezTo>
                    <a:cubicBezTo>
                      <a:pt x="530754" y="171979"/>
                      <a:pt x="484187" y="93133"/>
                      <a:pt x="431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a:off x="3775075" y="4410075"/>
                <a:ext cx="809625" cy="628669"/>
              </a:xfrm>
              <a:custGeom>
                <a:avLst/>
                <a:gdLst>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54570 h 640345"/>
                  <a:gd name="connsiteX1" fmla="*/ 492125 w 809625"/>
                  <a:gd name="connsiteY1" fmla="*/ 119645 h 640345"/>
                  <a:gd name="connsiteX2" fmla="*/ 244475 w 809625"/>
                  <a:gd name="connsiteY2" fmla="*/ 11695 h 640345"/>
                  <a:gd name="connsiteX3" fmla="*/ 0 w 809625"/>
                  <a:gd name="connsiteY3" fmla="*/ 430795 h 640345"/>
                  <a:gd name="connsiteX4" fmla="*/ 403225 w 809625"/>
                  <a:gd name="connsiteY4" fmla="*/ 595895 h 640345"/>
                  <a:gd name="connsiteX5" fmla="*/ 806450 w 809625"/>
                  <a:gd name="connsiteY5" fmla="*/ 640345 h 640345"/>
                  <a:gd name="connsiteX6" fmla="*/ 809625 w 809625"/>
                  <a:gd name="connsiteY6" fmla="*/ 154570 h 640345"/>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58118"/>
                  <a:gd name="connsiteX1" fmla="*/ 492125 w 809625"/>
                  <a:gd name="connsiteY1" fmla="*/ 107950 h 658118"/>
                  <a:gd name="connsiteX2" fmla="*/ 244475 w 809625"/>
                  <a:gd name="connsiteY2" fmla="*/ 0 h 658118"/>
                  <a:gd name="connsiteX3" fmla="*/ 0 w 809625"/>
                  <a:gd name="connsiteY3" fmla="*/ 419100 h 658118"/>
                  <a:gd name="connsiteX4" fmla="*/ 403225 w 809625"/>
                  <a:gd name="connsiteY4" fmla="*/ 584200 h 658118"/>
                  <a:gd name="connsiteX5" fmla="*/ 806450 w 809625"/>
                  <a:gd name="connsiteY5" fmla="*/ 628650 h 658118"/>
                  <a:gd name="connsiteX6" fmla="*/ 809625 w 809625"/>
                  <a:gd name="connsiteY6" fmla="*/ 142875 h 658118"/>
                  <a:gd name="connsiteX0" fmla="*/ 809625 w 809625"/>
                  <a:gd name="connsiteY0" fmla="*/ 142875 h 628650"/>
                  <a:gd name="connsiteX1" fmla="*/ 492125 w 809625"/>
                  <a:gd name="connsiteY1" fmla="*/ 107950 h 628650"/>
                  <a:gd name="connsiteX2" fmla="*/ 244475 w 809625"/>
                  <a:gd name="connsiteY2" fmla="*/ 0 h 628650"/>
                  <a:gd name="connsiteX3" fmla="*/ 0 w 809625"/>
                  <a:gd name="connsiteY3" fmla="*/ 419100 h 628650"/>
                  <a:gd name="connsiteX4" fmla="*/ 403225 w 809625"/>
                  <a:gd name="connsiteY4" fmla="*/ 584200 h 628650"/>
                  <a:gd name="connsiteX5" fmla="*/ 806450 w 809625"/>
                  <a:gd name="connsiteY5" fmla="*/ 628650 h 628650"/>
                  <a:gd name="connsiteX6" fmla="*/ 809625 w 809625"/>
                  <a:gd name="connsiteY6" fmla="*/ 142875 h 628650"/>
                  <a:gd name="connsiteX0" fmla="*/ 809625 w 809625"/>
                  <a:gd name="connsiteY0" fmla="*/ 142875 h 628669"/>
                  <a:gd name="connsiteX1" fmla="*/ 492125 w 809625"/>
                  <a:gd name="connsiteY1" fmla="*/ 107950 h 628669"/>
                  <a:gd name="connsiteX2" fmla="*/ 244475 w 809625"/>
                  <a:gd name="connsiteY2" fmla="*/ 0 h 628669"/>
                  <a:gd name="connsiteX3" fmla="*/ 0 w 809625"/>
                  <a:gd name="connsiteY3" fmla="*/ 419100 h 628669"/>
                  <a:gd name="connsiteX4" fmla="*/ 403225 w 809625"/>
                  <a:gd name="connsiteY4" fmla="*/ 584200 h 628669"/>
                  <a:gd name="connsiteX5" fmla="*/ 806450 w 809625"/>
                  <a:gd name="connsiteY5" fmla="*/ 628650 h 628669"/>
                  <a:gd name="connsiteX6" fmla="*/ 809625 w 809625"/>
                  <a:gd name="connsiteY6" fmla="*/ 142875 h 628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9625" h="628669">
                    <a:moveTo>
                      <a:pt x="809625" y="142875"/>
                    </a:moveTo>
                    <a:cubicBezTo>
                      <a:pt x="696913" y="138642"/>
                      <a:pt x="586317" y="131763"/>
                      <a:pt x="492125" y="107950"/>
                    </a:cubicBezTo>
                    <a:cubicBezTo>
                      <a:pt x="397933" y="84138"/>
                      <a:pt x="339196" y="56092"/>
                      <a:pt x="244475" y="0"/>
                    </a:cubicBezTo>
                    <a:lnTo>
                      <a:pt x="0" y="419100"/>
                    </a:lnTo>
                    <a:cubicBezTo>
                      <a:pt x="143933" y="510117"/>
                      <a:pt x="268817" y="549275"/>
                      <a:pt x="403225" y="584200"/>
                    </a:cubicBezTo>
                    <a:cubicBezTo>
                      <a:pt x="537633" y="619125"/>
                      <a:pt x="665692" y="629179"/>
                      <a:pt x="806450" y="628650"/>
                    </a:cubicBezTo>
                    <a:cubicBezTo>
                      <a:pt x="807508" y="465667"/>
                      <a:pt x="808567" y="302683"/>
                      <a:pt x="809625" y="142875"/>
                    </a:cubicBezTo>
                    <a:close/>
                  </a:path>
                </a:pathLst>
              </a:custGeom>
              <a:solidFill>
                <a:srgbClr val="DFE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3768725" y="1800225"/>
                <a:ext cx="819150" cy="638175"/>
              </a:xfrm>
              <a:custGeom>
                <a:avLst/>
                <a:gdLst>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28866 h 667041"/>
                  <a:gd name="connsiteX1" fmla="*/ 400050 w 819150"/>
                  <a:gd name="connsiteY1" fmla="*/ 79666 h 667041"/>
                  <a:gd name="connsiteX2" fmla="*/ 0 w 819150"/>
                  <a:gd name="connsiteY2" fmla="*/ 244766 h 667041"/>
                  <a:gd name="connsiteX3" fmla="*/ 250825 w 819150"/>
                  <a:gd name="connsiteY3" fmla="*/ 667041 h 667041"/>
                  <a:gd name="connsiteX4" fmla="*/ 511175 w 819150"/>
                  <a:gd name="connsiteY4" fmla="*/ 559091 h 667041"/>
                  <a:gd name="connsiteX5" fmla="*/ 819150 w 819150"/>
                  <a:gd name="connsiteY5" fmla="*/ 527341 h 667041"/>
                  <a:gd name="connsiteX6" fmla="*/ 815975 w 819150"/>
                  <a:gd name="connsiteY6" fmla="*/ 28866 h 667041"/>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50014"/>
                  <a:gd name="connsiteX1" fmla="*/ 400050 w 819150"/>
                  <a:gd name="connsiteY1" fmla="*/ 50800 h 650014"/>
                  <a:gd name="connsiteX2" fmla="*/ 0 w 819150"/>
                  <a:gd name="connsiteY2" fmla="*/ 215900 h 650014"/>
                  <a:gd name="connsiteX3" fmla="*/ 250825 w 819150"/>
                  <a:gd name="connsiteY3" fmla="*/ 638175 h 650014"/>
                  <a:gd name="connsiteX4" fmla="*/ 511175 w 819150"/>
                  <a:gd name="connsiteY4" fmla="*/ 530225 h 650014"/>
                  <a:gd name="connsiteX5" fmla="*/ 819150 w 819150"/>
                  <a:gd name="connsiteY5" fmla="*/ 498475 h 650014"/>
                  <a:gd name="connsiteX6" fmla="*/ 815975 w 819150"/>
                  <a:gd name="connsiteY6" fmla="*/ 0 h 650014"/>
                  <a:gd name="connsiteX0" fmla="*/ 815975 w 819150"/>
                  <a:gd name="connsiteY0" fmla="*/ 0 h 638175"/>
                  <a:gd name="connsiteX1" fmla="*/ 400050 w 819150"/>
                  <a:gd name="connsiteY1" fmla="*/ 50800 h 638175"/>
                  <a:gd name="connsiteX2" fmla="*/ 0 w 819150"/>
                  <a:gd name="connsiteY2" fmla="*/ 215900 h 638175"/>
                  <a:gd name="connsiteX3" fmla="*/ 250825 w 819150"/>
                  <a:gd name="connsiteY3" fmla="*/ 638175 h 638175"/>
                  <a:gd name="connsiteX4" fmla="*/ 511175 w 819150"/>
                  <a:gd name="connsiteY4" fmla="*/ 530225 h 638175"/>
                  <a:gd name="connsiteX5" fmla="*/ 819150 w 819150"/>
                  <a:gd name="connsiteY5" fmla="*/ 498475 h 638175"/>
                  <a:gd name="connsiteX6" fmla="*/ 815975 w 819150"/>
                  <a:gd name="connsiteY6" fmla="*/ 0 h 63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19150" h="638175">
                    <a:moveTo>
                      <a:pt x="815975" y="0"/>
                    </a:moveTo>
                    <a:cubicBezTo>
                      <a:pt x="622300" y="7937"/>
                      <a:pt x="536046" y="14817"/>
                      <a:pt x="400050" y="50800"/>
                    </a:cubicBezTo>
                    <a:cubicBezTo>
                      <a:pt x="264054" y="86783"/>
                      <a:pt x="164571" y="127529"/>
                      <a:pt x="0" y="215900"/>
                    </a:cubicBezTo>
                    <a:lnTo>
                      <a:pt x="250825" y="638175"/>
                    </a:lnTo>
                    <a:cubicBezTo>
                      <a:pt x="370946" y="582612"/>
                      <a:pt x="416454" y="553508"/>
                      <a:pt x="511175" y="530225"/>
                    </a:cubicBezTo>
                    <a:cubicBezTo>
                      <a:pt x="605896" y="506942"/>
                      <a:pt x="698500" y="491596"/>
                      <a:pt x="819150" y="498475"/>
                    </a:cubicBezTo>
                    <a:cubicBezTo>
                      <a:pt x="818092" y="332317"/>
                      <a:pt x="817033" y="166158"/>
                      <a:pt x="81597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2957487" y="2619375"/>
                <a:ext cx="647726" cy="800100"/>
              </a:xfrm>
              <a:custGeom>
                <a:avLst/>
                <a:gdLst>
                  <a:gd name="connsiteX0" fmla="*/ 214312 w 647700"/>
                  <a:gd name="connsiteY0" fmla="*/ 0 h 800100"/>
                  <a:gd name="connsiteX1" fmla="*/ 38100 w 647700"/>
                  <a:gd name="connsiteY1" fmla="*/ 419100 h 800100"/>
                  <a:gd name="connsiteX2" fmla="*/ 0 w 647700"/>
                  <a:gd name="connsiteY2" fmla="*/ 800100 h 800100"/>
                  <a:gd name="connsiteX3" fmla="*/ 500062 w 647700"/>
                  <a:gd name="connsiteY3" fmla="*/ 790575 h 800100"/>
                  <a:gd name="connsiteX4" fmla="*/ 538162 w 647700"/>
                  <a:gd name="connsiteY4" fmla="*/ 476250 h 800100"/>
                  <a:gd name="connsiteX5" fmla="*/ 647700 w 647700"/>
                  <a:gd name="connsiteY5" fmla="*/ 247650 h 800100"/>
                  <a:gd name="connsiteX6" fmla="*/ 214312 w 647700"/>
                  <a:gd name="connsiteY6" fmla="*/ 0 h 800100"/>
                  <a:gd name="connsiteX0" fmla="*/ 246798 w 680186"/>
                  <a:gd name="connsiteY0" fmla="*/ 0 h 800100"/>
                  <a:gd name="connsiteX1" fmla="*/ 70586 w 680186"/>
                  <a:gd name="connsiteY1" fmla="*/ 419100 h 800100"/>
                  <a:gd name="connsiteX2" fmla="*/ 32486 w 680186"/>
                  <a:gd name="connsiteY2" fmla="*/ 800100 h 800100"/>
                  <a:gd name="connsiteX3" fmla="*/ 532548 w 680186"/>
                  <a:gd name="connsiteY3" fmla="*/ 790575 h 800100"/>
                  <a:gd name="connsiteX4" fmla="*/ 570648 w 680186"/>
                  <a:gd name="connsiteY4" fmla="*/ 476250 h 800100"/>
                  <a:gd name="connsiteX5" fmla="*/ 680186 w 680186"/>
                  <a:gd name="connsiteY5" fmla="*/ 247650 h 800100"/>
                  <a:gd name="connsiteX6" fmla="*/ 246798 w 680186"/>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43870 w 677258"/>
                  <a:gd name="connsiteY0" fmla="*/ 0 h 800100"/>
                  <a:gd name="connsiteX1" fmla="*/ 81945 w 677258"/>
                  <a:gd name="connsiteY1" fmla="*/ 366712 h 800100"/>
                  <a:gd name="connsiteX2" fmla="*/ 29558 w 677258"/>
                  <a:gd name="connsiteY2" fmla="*/ 800100 h 800100"/>
                  <a:gd name="connsiteX3" fmla="*/ 529620 w 677258"/>
                  <a:gd name="connsiteY3" fmla="*/ 790575 h 800100"/>
                  <a:gd name="connsiteX4" fmla="*/ 567720 w 677258"/>
                  <a:gd name="connsiteY4" fmla="*/ 476250 h 800100"/>
                  <a:gd name="connsiteX5" fmla="*/ 677258 w 677258"/>
                  <a:gd name="connsiteY5" fmla="*/ 247650 h 800100"/>
                  <a:gd name="connsiteX6" fmla="*/ 243870 w 67725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60078"/>
                  <a:gd name="connsiteY0" fmla="*/ 0 h 800100"/>
                  <a:gd name="connsiteX1" fmla="*/ 52413 w 660078"/>
                  <a:gd name="connsiteY1" fmla="*/ 366712 h 800100"/>
                  <a:gd name="connsiteX2" fmla="*/ 26 w 660078"/>
                  <a:gd name="connsiteY2" fmla="*/ 800100 h 800100"/>
                  <a:gd name="connsiteX3" fmla="*/ 500088 w 660078"/>
                  <a:gd name="connsiteY3" fmla="*/ 790575 h 800100"/>
                  <a:gd name="connsiteX4" fmla="*/ 538188 w 660078"/>
                  <a:gd name="connsiteY4" fmla="*/ 476250 h 800100"/>
                  <a:gd name="connsiteX5" fmla="*/ 647726 w 660078"/>
                  <a:gd name="connsiteY5" fmla="*/ 247650 h 800100"/>
                  <a:gd name="connsiteX6" fmla="*/ 214338 w 660078"/>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500088 w 647726"/>
                  <a:gd name="connsiteY3" fmla="*/ 790575 h 800100"/>
                  <a:gd name="connsiteX4" fmla="*/ 538188 w 647726"/>
                  <a:gd name="connsiteY4" fmla="*/ 476250 h 800100"/>
                  <a:gd name="connsiteX5" fmla="*/ 647726 w 647726"/>
                  <a:gd name="connsiteY5" fmla="*/ 247650 h 800100"/>
                  <a:gd name="connsiteX6" fmla="*/ 214338 w 647726"/>
                  <a:gd name="connsiteY6" fmla="*/ 0 h 800100"/>
                  <a:gd name="connsiteX0" fmla="*/ 214338 w 647726"/>
                  <a:gd name="connsiteY0" fmla="*/ 0 h 800100"/>
                  <a:gd name="connsiteX1" fmla="*/ 52413 w 647726"/>
                  <a:gd name="connsiteY1" fmla="*/ 366712 h 800100"/>
                  <a:gd name="connsiteX2" fmla="*/ 26 w 647726"/>
                  <a:gd name="connsiteY2" fmla="*/ 800100 h 800100"/>
                  <a:gd name="connsiteX3" fmla="*/ 497707 w 647726"/>
                  <a:gd name="connsiteY3" fmla="*/ 800100 h 800100"/>
                  <a:gd name="connsiteX4" fmla="*/ 538188 w 647726"/>
                  <a:gd name="connsiteY4" fmla="*/ 476250 h 800100"/>
                  <a:gd name="connsiteX5" fmla="*/ 647726 w 647726"/>
                  <a:gd name="connsiteY5" fmla="*/ 247650 h 800100"/>
                  <a:gd name="connsiteX6" fmla="*/ 214338 w 647726"/>
                  <a:gd name="connsiteY6"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726" h="800100">
                    <a:moveTo>
                      <a:pt x="214338" y="0"/>
                    </a:moveTo>
                    <a:cubicBezTo>
                      <a:pt x="112738" y="161925"/>
                      <a:pt x="88132" y="233362"/>
                      <a:pt x="52413" y="366712"/>
                    </a:cubicBezTo>
                    <a:cubicBezTo>
                      <a:pt x="16694" y="500062"/>
                      <a:pt x="-768" y="609601"/>
                      <a:pt x="26" y="800100"/>
                    </a:cubicBezTo>
                    <a:lnTo>
                      <a:pt x="497707" y="800100"/>
                    </a:lnTo>
                    <a:cubicBezTo>
                      <a:pt x="496914" y="684212"/>
                      <a:pt x="513185" y="568325"/>
                      <a:pt x="538188" y="476250"/>
                    </a:cubicBezTo>
                    <a:cubicBezTo>
                      <a:pt x="563191" y="384175"/>
                      <a:pt x="582639" y="355600"/>
                      <a:pt x="647726" y="247650"/>
                    </a:cubicBezTo>
                    <a:lnTo>
                      <a:pt x="214338"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2952750" y="3419475"/>
                <a:ext cx="642938" cy="823913"/>
              </a:xfrm>
              <a:custGeom>
                <a:avLst/>
                <a:gdLst>
                  <a:gd name="connsiteX0" fmla="*/ 0 w 642938"/>
                  <a:gd name="connsiteY0" fmla="*/ 9525 h 833438"/>
                  <a:gd name="connsiteX1" fmla="*/ 76200 w 642938"/>
                  <a:gd name="connsiteY1" fmla="*/ 50006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47625 w 642938"/>
                  <a:gd name="connsiteY1" fmla="*/ 442913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30061 w 672999"/>
                  <a:gd name="connsiteY0" fmla="*/ 9525 h 833438"/>
                  <a:gd name="connsiteX1" fmla="*/ 77686 w 672999"/>
                  <a:gd name="connsiteY1" fmla="*/ 442913 h 833438"/>
                  <a:gd name="connsiteX2" fmla="*/ 253899 w 672999"/>
                  <a:gd name="connsiteY2" fmla="*/ 833438 h 833438"/>
                  <a:gd name="connsiteX3" fmla="*/ 672999 w 672999"/>
                  <a:gd name="connsiteY3" fmla="*/ 581025 h 833438"/>
                  <a:gd name="connsiteX4" fmla="*/ 568224 w 672999"/>
                  <a:gd name="connsiteY4" fmla="*/ 290513 h 833438"/>
                  <a:gd name="connsiteX5" fmla="*/ 530124 w 672999"/>
                  <a:gd name="connsiteY5" fmla="*/ 0 h 833438"/>
                  <a:gd name="connsiteX6" fmla="*/ 30061 w 672999"/>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26645 w 669583"/>
                  <a:gd name="connsiteY0" fmla="*/ 9525 h 833438"/>
                  <a:gd name="connsiteX1" fmla="*/ 93320 w 669583"/>
                  <a:gd name="connsiteY1" fmla="*/ 438150 h 833438"/>
                  <a:gd name="connsiteX2" fmla="*/ 250483 w 669583"/>
                  <a:gd name="connsiteY2" fmla="*/ 833438 h 833438"/>
                  <a:gd name="connsiteX3" fmla="*/ 669583 w 669583"/>
                  <a:gd name="connsiteY3" fmla="*/ 581025 h 833438"/>
                  <a:gd name="connsiteX4" fmla="*/ 564808 w 669583"/>
                  <a:gd name="connsiteY4" fmla="*/ 290513 h 833438"/>
                  <a:gd name="connsiteX5" fmla="*/ 526708 w 669583"/>
                  <a:gd name="connsiteY5" fmla="*/ 0 h 833438"/>
                  <a:gd name="connsiteX6" fmla="*/ 26645 w 669583"/>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55030"/>
                  <a:gd name="connsiteY0" fmla="*/ 9525 h 833438"/>
                  <a:gd name="connsiteX1" fmla="*/ 66675 w 655030"/>
                  <a:gd name="connsiteY1" fmla="*/ 438150 h 833438"/>
                  <a:gd name="connsiteX2" fmla="*/ 223838 w 655030"/>
                  <a:gd name="connsiteY2" fmla="*/ 833438 h 833438"/>
                  <a:gd name="connsiteX3" fmla="*/ 642938 w 655030"/>
                  <a:gd name="connsiteY3" fmla="*/ 581025 h 833438"/>
                  <a:gd name="connsiteX4" fmla="*/ 538163 w 655030"/>
                  <a:gd name="connsiteY4" fmla="*/ 290513 h 833438"/>
                  <a:gd name="connsiteX5" fmla="*/ 500063 w 655030"/>
                  <a:gd name="connsiteY5" fmla="*/ 0 h 833438"/>
                  <a:gd name="connsiteX6" fmla="*/ 0 w 655030"/>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9525 h 833438"/>
                  <a:gd name="connsiteX1" fmla="*/ 66675 w 642938"/>
                  <a:gd name="connsiteY1" fmla="*/ 438150 h 833438"/>
                  <a:gd name="connsiteX2" fmla="*/ 223838 w 642938"/>
                  <a:gd name="connsiteY2" fmla="*/ 833438 h 833438"/>
                  <a:gd name="connsiteX3" fmla="*/ 642938 w 642938"/>
                  <a:gd name="connsiteY3" fmla="*/ 581025 h 833438"/>
                  <a:gd name="connsiteX4" fmla="*/ 538163 w 642938"/>
                  <a:gd name="connsiteY4" fmla="*/ 290513 h 833438"/>
                  <a:gd name="connsiteX5" fmla="*/ 500063 w 642938"/>
                  <a:gd name="connsiteY5" fmla="*/ 0 h 833438"/>
                  <a:gd name="connsiteX6" fmla="*/ 0 w 642938"/>
                  <a:gd name="connsiteY6" fmla="*/ 9525 h 833438"/>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 name="connsiteX0" fmla="*/ 0 w 642938"/>
                  <a:gd name="connsiteY0" fmla="*/ 0 h 823913"/>
                  <a:gd name="connsiteX1" fmla="*/ 66675 w 642938"/>
                  <a:gd name="connsiteY1" fmla="*/ 428625 h 823913"/>
                  <a:gd name="connsiteX2" fmla="*/ 223838 w 642938"/>
                  <a:gd name="connsiteY2" fmla="*/ 823913 h 823913"/>
                  <a:gd name="connsiteX3" fmla="*/ 642938 w 642938"/>
                  <a:gd name="connsiteY3" fmla="*/ 571500 h 823913"/>
                  <a:gd name="connsiteX4" fmla="*/ 538163 w 642938"/>
                  <a:gd name="connsiteY4" fmla="*/ 280988 h 823913"/>
                  <a:gd name="connsiteX5" fmla="*/ 504825 w 642938"/>
                  <a:gd name="connsiteY5" fmla="*/ 0 h 823913"/>
                  <a:gd name="connsiteX6" fmla="*/ 0 w 642938"/>
                  <a:gd name="connsiteY6" fmla="*/ 0 h 82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2938" h="823913">
                    <a:moveTo>
                      <a:pt x="0" y="0"/>
                    </a:moveTo>
                    <a:cubicBezTo>
                      <a:pt x="15081" y="192881"/>
                      <a:pt x="29369" y="291306"/>
                      <a:pt x="66675" y="428625"/>
                    </a:cubicBezTo>
                    <a:cubicBezTo>
                      <a:pt x="103981" y="565944"/>
                      <a:pt x="134144" y="648495"/>
                      <a:pt x="223838" y="823913"/>
                    </a:cubicBezTo>
                    <a:lnTo>
                      <a:pt x="642938" y="571500"/>
                    </a:lnTo>
                    <a:cubicBezTo>
                      <a:pt x="604839" y="466726"/>
                      <a:pt x="561182" y="376238"/>
                      <a:pt x="538163" y="280988"/>
                    </a:cubicBezTo>
                    <a:cubicBezTo>
                      <a:pt x="515144" y="185738"/>
                      <a:pt x="494506" y="115887"/>
                      <a:pt x="504825"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p:cNvGrpSpPr/>
            <p:nvPr/>
          </p:nvGrpSpPr>
          <p:grpSpPr>
            <a:xfrm>
              <a:off x="3457575" y="2295525"/>
              <a:ext cx="2241550" cy="2254250"/>
              <a:chOff x="3457575" y="2295525"/>
              <a:chExt cx="2241550" cy="2254250"/>
            </a:xfrm>
            <a:gradFill flip="none" rotWithShape="1">
              <a:gsLst>
                <a:gs pos="13000">
                  <a:schemeClr val="bg1"/>
                </a:gs>
                <a:gs pos="82000">
                  <a:schemeClr val="tx1">
                    <a:lumMod val="75000"/>
                  </a:schemeClr>
                </a:gs>
              </a:gsLst>
              <a:path path="circle">
                <a:fillToRect l="50000" t="50000" r="50000" b="50000"/>
              </a:path>
              <a:tileRect/>
            </a:gradFill>
          </p:grpSpPr>
          <p:sp>
            <p:nvSpPr>
              <p:cNvPr id="55" name="Freeform 54"/>
              <p:cNvSpPr/>
              <p:nvPr/>
            </p:nvSpPr>
            <p:spPr>
              <a:xfrm>
                <a:off x="4578350" y="3409950"/>
                <a:ext cx="1117980" cy="568325"/>
              </a:xfrm>
              <a:custGeom>
                <a:avLst/>
                <a:gdLst>
                  <a:gd name="connsiteX0" fmla="*/ 0 w 1117600"/>
                  <a:gd name="connsiteY0" fmla="*/ 0 h 568325"/>
                  <a:gd name="connsiteX1" fmla="*/ 971550 w 1117600"/>
                  <a:gd name="connsiteY1" fmla="*/ 568325 h 568325"/>
                  <a:gd name="connsiteX2" fmla="*/ 1098550 w 1117600"/>
                  <a:gd name="connsiteY2" fmla="*/ 260350 h 568325"/>
                  <a:gd name="connsiteX3" fmla="*/ 1117600 w 1117600"/>
                  <a:gd name="connsiteY3" fmla="*/ 9525 h 568325"/>
                  <a:gd name="connsiteX4" fmla="*/ 0 w 1117600"/>
                  <a:gd name="connsiteY4" fmla="*/ 0 h 568325"/>
                  <a:gd name="connsiteX0" fmla="*/ 0 w 1199445"/>
                  <a:gd name="connsiteY0" fmla="*/ 0 h 573196"/>
                  <a:gd name="connsiteX1" fmla="*/ 971550 w 1199445"/>
                  <a:gd name="connsiteY1" fmla="*/ 568325 h 573196"/>
                  <a:gd name="connsiteX2" fmla="*/ 1098550 w 1199445"/>
                  <a:gd name="connsiteY2" fmla="*/ 260350 h 573196"/>
                  <a:gd name="connsiteX3" fmla="*/ 1117600 w 1199445"/>
                  <a:gd name="connsiteY3" fmla="*/ 9525 h 573196"/>
                  <a:gd name="connsiteX4" fmla="*/ 0 w 1199445"/>
                  <a:gd name="connsiteY4" fmla="*/ 0 h 573196"/>
                  <a:gd name="connsiteX0" fmla="*/ 0 w 1119022"/>
                  <a:gd name="connsiteY0" fmla="*/ 0 h 573196"/>
                  <a:gd name="connsiteX1" fmla="*/ 971550 w 1119022"/>
                  <a:gd name="connsiteY1" fmla="*/ 568325 h 573196"/>
                  <a:gd name="connsiteX2" fmla="*/ 1098550 w 1119022"/>
                  <a:gd name="connsiteY2" fmla="*/ 260350 h 573196"/>
                  <a:gd name="connsiteX3" fmla="*/ 1117600 w 1119022"/>
                  <a:gd name="connsiteY3" fmla="*/ 9525 h 573196"/>
                  <a:gd name="connsiteX4" fmla="*/ 0 w 1119022"/>
                  <a:gd name="connsiteY4" fmla="*/ 0 h 573196"/>
                  <a:gd name="connsiteX0" fmla="*/ 0 w 1119022"/>
                  <a:gd name="connsiteY0" fmla="*/ 0 h 568325"/>
                  <a:gd name="connsiteX1" fmla="*/ 971550 w 1119022"/>
                  <a:gd name="connsiteY1" fmla="*/ 568325 h 568325"/>
                  <a:gd name="connsiteX2" fmla="*/ 1098550 w 1119022"/>
                  <a:gd name="connsiteY2" fmla="*/ 260350 h 568325"/>
                  <a:gd name="connsiteX3" fmla="*/ 1117600 w 1119022"/>
                  <a:gd name="connsiteY3" fmla="*/ 9525 h 568325"/>
                  <a:gd name="connsiteX4" fmla="*/ 0 w 1119022"/>
                  <a:gd name="connsiteY4" fmla="*/ 0 h 568325"/>
                  <a:gd name="connsiteX0" fmla="*/ 0 w 1117980"/>
                  <a:gd name="connsiteY0" fmla="*/ 0 h 568325"/>
                  <a:gd name="connsiteX1" fmla="*/ 971550 w 1117980"/>
                  <a:gd name="connsiteY1" fmla="*/ 568325 h 568325"/>
                  <a:gd name="connsiteX2" fmla="*/ 1089025 w 1117980"/>
                  <a:gd name="connsiteY2" fmla="*/ 295275 h 568325"/>
                  <a:gd name="connsiteX3" fmla="*/ 1117600 w 1117980"/>
                  <a:gd name="connsiteY3" fmla="*/ 9525 h 568325"/>
                  <a:gd name="connsiteX4" fmla="*/ 0 w 1117980"/>
                  <a:gd name="connsiteY4" fmla="*/ 0 h 568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980" h="568325">
                    <a:moveTo>
                      <a:pt x="0" y="0"/>
                    </a:moveTo>
                    <a:lnTo>
                      <a:pt x="971550" y="568325"/>
                    </a:lnTo>
                    <a:cubicBezTo>
                      <a:pt x="1049867" y="418042"/>
                      <a:pt x="1064683" y="388408"/>
                      <a:pt x="1089025" y="295275"/>
                    </a:cubicBezTo>
                    <a:cubicBezTo>
                      <a:pt x="1113367" y="202142"/>
                      <a:pt x="1119717" y="113242"/>
                      <a:pt x="1117600" y="9525"/>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a:off x="4575175" y="3403600"/>
                <a:ext cx="984250" cy="981075"/>
              </a:xfrm>
              <a:custGeom>
                <a:avLst/>
                <a:gdLst>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1020635"/>
                  <a:gd name="connsiteY0" fmla="*/ 0 h 1024181"/>
                  <a:gd name="connsiteX1" fmla="*/ 581025 w 1020635"/>
                  <a:gd name="connsiteY1" fmla="*/ 981075 h 1024181"/>
                  <a:gd name="connsiteX2" fmla="*/ 787400 w 1020635"/>
                  <a:gd name="connsiteY2" fmla="*/ 822325 h 1024181"/>
                  <a:gd name="connsiteX3" fmla="*/ 984250 w 1020635"/>
                  <a:gd name="connsiteY3" fmla="*/ 571500 h 1024181"/>
                  <a:gd name="connsiteX4" fmla="*/ 0 w 1020635"/>
                  <a:gd name="connsiteY4" fmla="*/ 0 h 1024181"/>
                  <a:gd name="connsiteX0" fmla="*/ 0 w 984250"/>
                  <a:gd name="connsiteY0" fmla="*/ 0 h 1024181"/>
                  <a:gd name="connsiteX1" fmla="*/ 581025 w 984250"/>
                  <a:gd name="connsiteY1" fmla="*/ 981075 h 1024181"/>
                  <a:gd name="connsiteX2" fmla="*/ 787400 w 984250"/>
                  <a:gd name="connsiteY2" fmla="*/ 822325 h 1024181"/>
                  <a:gd name="connsiteX3" fmla="*/ 984250 w 984250"/>
                  <a:gd name="connsiteY3" fmla="*/ 571500 h 1024181"/>
                  <a:gd name="connsiteX4" fmla="*/ 0 w 984250"/>
                  <a:gd name="connsiteY4" fmla="*/ 0 h 1024181"/>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 name="connsiteX0" fmla="*/ 0 w 984250"/>
                  <a:gd name="connsiteY0" fmla="*/ 0 h 981075"/>
                  <a:gd name="connsiteX1" fmla="*/ 581025 w 984250"/>
                  <a:gd name="connsiteY1" fmla="*/ 981075 h 981075"/>
                  <a:gd name="connsiteX2" fmla="*/ 787400 w 984250"/>
                  <a:gd name="connsiteY2" fmla="*/ 822325 h 981075"/>
                  <a:gd name="connsiteX3" fmla="*/ 984250 w 984250"/>
                  <a:gd name="connsiteY3" fmla="*/ 571500 h 981075"/>
                  <a:gd name="connsiteX4" fmla="*/ 0 w 984250"/>
                  <a:gd name="connsiteY4" fmla="*/ 0 h 981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4250" h="981075">
                    <a:moveTo>
                      <a:pt x="0" y="0"/>
                    </a:moveTo>
                    <a:lnTo>
                      <a:pt x="581025" y="981075"/>
                    </a:lnTo>
                    <a:cubicBezTo>
                      <a:pt x="667808" y="921279"/>
                      <a:pt x="720196" y="890588"/>
                      <a:pt x="787400" y="822325"/>
                    </a:cubicBezTo>
                    <a:cubicBezTo>
                      <a:pt x="854604" y="754062"/>
                      <a:pt x="905933" y="699029"/>
                      <a:pt x="984250" y="57150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60"/>
              <p:cNvSpPr/>
              <p:nvPr/>
            </p:nvSpPr>
            <p:spPr>
              <a:xfrm>
                <a:off x="4578350" y="3406775"/>
                <a:ext cx="581025" cy="1139825"/>
              </a:xfrm>
              <a:custGeom>
                <a:avLst/>
                <a:gdLst>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 name="connsiteX0" fmla="*/ 0 w 587294"/>
                  <a:gd name="connsiteY0" fmla="*/ 0 h 1139825"/>
                  <a:gd name="connsiteX1" fmla="*/ 6350 w 587294"/>
                  <a:gd name="connsiteY1" fmla="*/ 1139825 h 1139825"/>
                  <a:gd name="connsiteX2" fmla="*/ 288925 w 587294"/>
                  <a:gd name="connsiteY2" fmla="*/ 1101725 h 1139825"/>
                  <a:gd name="connsiteX3" fmla="*/ 581025 w 587294"/>
                  <a:gd name="connsiteY3" fmla="*/ 984250 h 1139825"/>
                  <a:gd name="connsiteX4" fmla="*/ 0 w 587294"/>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7240"/>
                  <a:gd name="connsiteY0" fmla="*/ 0 h 1139825"/>
                  <a:gd name="connsiteX1" fmla="*/ 6350 w 587240"/>
                  <a:gd name="connsiteY1" fmla="*/ 1139825 h 1139825"/>
                  <a:gd name="connsiteX2" fmla="*/ 288925 w 587240"/>
                  <a:gd name="connsiteY2" fmla="*/ 1101725 h 1139825"/>
                  <a:gd name="connsiteX3" fmla="*/ 581025 w 587240"/>
                  <a:gd name="connsiteY3" fmla="*/ 984250 h 1139825"/>
                  <a:gd name="connsiteX4" fmla="*/ 0 w 587240"/>
                  <a:gd name="connsiteY4" fmla="*/ 0 h 1139825"/>
                  <a:gd name="connsiteX0" fmla="*/ 0 w 581025"/>
                  <a:gd name="connsiteY0" fmla="*/ 0 h 1139825"/>
                  <a:gd name="connsiteX1" fmla="*/ 6350 w 581025"/>
                  <a:gd name="connsiteY1" fmla="*/ 1139825 h 1139825"/>
                  <a:gd name="connsiteX2" fmla="*/ 288925 w 581025"/>
                  <a:gd name="connsiteY2" fmla="*/ 1101725 h 1139825"/>
                  <a:gd name="connsiteX3" fmla="*/ 581025 w 581025"/>
                  <a:gd name="connsiteY3" fmla="*/ 984250 h 1139825"/>
                  <a:gd name="connsiteX4" fmla="*/ 0 w 581025"/>
                  <a:gd name="connsiteY4" fmla="*/ 0 h 1139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25" h="1139825">
                    <a:moveTo>
                      <a:pt x="0" y="0"/>
                    </a:moveTo>
                    <a:cubicBezTo>
                      <a:pt x="2117" y="379942"/>
                      <a:pt x="4233" y="759883"/>
                      <a:pt x="6350" y="1139825"/>
                    </a:cubicBezTo>
                    <a:cubicBezTo>
                      <a:pt x="144992" y="1139825"/>
                      <a:pt x="194733" y="1127125"/>
                      <a:pt x="288925" y="1101725"/>
                    </a:cubicBezTo>
                    <a:cubicBezTo>
                      <a:pt x="384730" y="1075890"/>
                      <a:pt x="448204" y="1053571"/>
                      <a:pt x="581025" y="98425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581525" y="2298700"/>
                <a:ext cx="546100" cy="1114425"/>
              </a:xfrm>
              <a:custGeom>
                <a:avLst/>
                <a:gdLst>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 name="connsiteX0" fmla="*/ 0 w 551682"/>
                  <a:gd name="connsiteY0" fmla="*/ 77405 h 1191830"/>
                  <a:gd name="connsiteX1" fmla="*/ 0 w 551682"/>
                  <a:gd name="connsiteY1" fmla="*/ 1191830 h 1191830"/>
                  <a:gd name="connsiteX2" fmla="*/ 546100 w 551682"/>
                  <a:gd name="connsiteY2" fmla="*/ 220280 h 1191830"/>
                  <a:gd name="connsiteX3" fmla="*/ 266700 w 551682"/>
                  <a:gd name="connsiteY3" fmla="*/ 109155 h 1191830"/>
                  <a:gd name="connsiteX4" fmla="*/ 0 w 551682"/>
                  <a:gd name="connsiteY4" fmla="*/ 77405 h 1191830"/>
                  <a:gd name="connsiteX0" fmla="*/ 0 w 551682"/>
                  <a:gd name="connsiteY0" fmla="*/ 0 h 1114425"/>
                  <a:gd name="connsiteX1" fmla="*/ 0 w 551682"/>
                  <a:gd name="connsiteY1" fmla="*/ 1114425 h 1114425"/>
                  <a:gd name="connsiteX2" fmla="*/ 546100 w 551682"/>
                  <a:gd name="connsiteY2" fmla="*/ 142875 h 1114425"/>
                  <a:gd name="connsiteX3" fmla="*/ 266700 w 551682"/>
                  <a:gd name="connsiteY3" fmla="*/ 31750 h 1114425"/>
                  <a:gd name="connsiteX4" fmla="*/ 0 w 551682"/>
                  <a:gd name="connsiteY4" fmla="*/ 0 h 1114425"/>
                  <a:gd name="connsiteX0" fmla="*/ 0 w 546100"/>
                  <a:gd name="connsiteY0" fmla="*/ 0 h 1114425"/>
                  <a:gd name="connsiteX1" fmla="*/ 0 w 546100"/>
                  <a:gd name="connsiteY1" fmla="*/ 1114425 h 1114425"/>
                  <a:gd name="connsiteX2" fmla="*/ 546100 w 546100"/>
                  <a:gd name="connsiteY2" fmla="*/ 142875 h 1114425"/>
                  <a:gd name="connsiteX3" fmla="*/ 266700 w 546100"/>
                  <a:gd name="connsiteY3" fmla="*/ 31750 h 1114425"/>
                  <a:gd name="connsiteX4" fmla="*/ 0 w 546100"/>
                  <a:gd name="connsiteY4" fmla="*/ 0 h 1114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00" h="1114425">
                    <a:moveTo>
                      <a:pt x="0" y="0"/>
                    </a:moveTo>
                    <a:lnTo>
                      <a:pt x="0" y="1114425"/>
                    </a:lnTo>
                    <a:lnTo>
                      <a:pt x="546100" y="142875"/>
                    </a:lnTo>
                    <a:cubicBezTo>
                      <a:pt x="409575" y="79904"/>
                      <a:pt x="357717" y="55562"/>
                      <a:pt x="266700" y="31750"/>
                    </a:cubicBezTo>
                    <a:cubicBezTo>
                      <a:pt x="175683" y="7938"/>
                      <a:pt x="139700" y="3704"/>
                      <a:pt x="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4584700" y="2438400"/>
                <a:ext cx="968375" cy="968375"/>
              </a:xfrm>
              <a:custGeom>
                <a:avLst/>
                <a:gdLst>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93005"/>
                  <a:gd name="connsiteY0" fmla="*/ 40028 h 1008403"/>
                  <a:gd name="connsiteX1" fmla="*/ 0 w 993005"/>
                  <a:gd name="connsiteY1" fmla="*/ 1008403 h 1008403"/>
                  <a:gd name="connsiteX2" fmla="*/ 955675 w 993005"/>
                  <a:gd name="connsiteY2" fmla="*/ 459128 h 1008403"/>
                  <a:gd name="connsiteX3" fmla="*/ 774700 w 993005"/>
                  <a:gd name="connsiteY3" fmla="*/ 211478 h 1008403"/>
                  <a:gd name="connsiteX4" fmla="*/ 546100 w 993005"/>
                  <a:gd name="connsiteY4" fmla="*/ 40028 h 1008403"/>
                  <a:gd name="connsiteX0" fmla="*/ 546100 w 993005"/>
                  <a:gd name="connsiteY0" fmla="*/ 0 h 968375"/>
                  <a:gd name="connsiteX1" fmla="*/ 0 w 993005"/>
                  <a:gd name="connsiteY1" fmla="*/ 968375 h 968375"/>
                  <a:gd name="connsiteX2" fmla="*/ 955675 w 993005"/>
                  <a:gd name="connsiteY2" fmla="*/ 419100 h 968375"/>
                  <a:gd name="connsiteX3" fmla="*/ 774700 w 993005"/>
                  <a:gd name="connsiteY3" fmla="*/ 171450 h 968375"/>
                  <a:gd name="connsiteX4" fmla="*/ 546100 w 99300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55675"/>
                  <a:gd name="connsiteY0" fmla="*/ 0 h 968375"/>
                  <a:gd name="connsiteX1" fmla="*/ 0 w 955675"/>
                  <a:gd name="connsiteY1" fmla="*/ 968375 h 968375"/>
                  <a:gd name="connsiteX2" fmla="*/ 955675 w 955675"/>
                  <a:gd name="connsiteY2" fmla="*/ 419100 h 968375"/>
                  <a:gd name="connsiteX3" fmla="*/ 774700 w 955675"/>
                  <a:gd name="connsiteY3" fmla="*/ 171450 h 968375"/>
                  <a:gd name="connsiteX4" fmla="*/ 546100 w 955675"/>
                  <a:gd name="connsiteY4" fmla="*/ 0 h 968375"/>
                  <a:gd name="connsiteX0" fmla="*/ 546100 w 968375"/>
                  <a:gd name="connsiteY0" fmla="*/ 0 h 968375"/>
                  <a:gd name="connsiteX1" fmla="*/ 0 w 968375"/>
                  <a:gd name="connsiteY1" fmla="*/ 968375 h 968375"/>
                  <a:gd name="connsiteX2" fmla="*/ 968375 w 968375"/>
                  <a:gd name="connsiteY2" fmla="*/ 412750 h 968375"/>
                  <a:gd name="connsiteX3" fmla="*/ 774700 w 968375"/>
                  <a:gd name="connsiteY3" fmla="*/ 171450 h 968375"/>
                  <a:gd name="connsiteX4" fmla="*/ 546100 w 968375"/>
                  <a:gd name="connsiteY4" fmla="*/ 0 h 968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8375" h="968375">
                    <a:moveTo>
                      <a:pt x="546100" y="0"/>
                    </a:moveTo>
                    <a:lnTo>
                      <a:pt x="0" y="968375"/>
                    </a:lnTo>
                    <a:lnTo>
                      <a:pt x="968375" y="412750"/>
                    </a:lnTo>
                    <a:cubicBezTo>
                      <a:pt x="872067" y="273579"/>
                      <a:pt x="845079" y="240242"/>
                      <a:pt x="774700" y="171450"/>
                    </a:cubicBezTo>
                    <a:cubicBezTo>
                      <a:pt x="704321" y="102658"/>
                      <a:pt x="687917" y="95779"/>
                      <a:pt x="5461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4584700" y="2854325"/>
                <a:ext cx="1114425" cy="565150"/>
              </a:xfrm>
              <a:custGeom>
                <a:avLst/>
                <a:gdLst>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90300"/>
                  <a:gd name="connsiteY0" fmla="*/ 8163 h 573313"/>
                  <a:gd name="connsiteX1" fmla="*/ 0 w 1190300"/>
                  <a:gd name="connsiteY1" fmla="*/ 570138 h 573313"/>
                  <a:gd name="connsiteX2" fmla="*/ 1114425 w 1190300"/>
                  <a:gd name="connsiteY2" fmla="*/ 573313 h 573313"/>
                  <a:gd name="connsiteX3" fmla="*/ 1076325 w 1190300"/>
                  <a:gd name="connsiteY3" fmla="*/ 258988 h 573313"/>
                  <a:gd name="connsiteX4" fmla="*/ 958850 w 1190300"/>
                  <a:gd name="connsiteY4" fmla="*/ 8163 h 573313"/>
                  <a:gd name="connsiteX0" fmla="*/ 958850 w 1114425"/>
                  <a:gd name="connsiteY0" fmla="*/ 8163 h 573313"/>
                  <a:gd name="connsiteX1" fmla="*/ 0 w 1114425"/>
                  <a:gd name="connsiteY1" fmla="*/ 570138 h 573313"/>
                  <a:gd name="connsiteX2" fmla="*/ 1114425 w 1114425"/>
                  <a:gd name="connsiteY2" fmla="*/ 573313 h 573313"/>
                  <a:gd name="connsiteX3" fmla="*/ 1076325 w 1114425"/>
                  <a:gd name="connsiteY3" fmla="*/ 258988 h 573313"/>
                  <a:gd name="connsiteX4" fmla="*/ 958850 w 1114425"/>
                  <a:gd name="connsiteY4" fmla="*/ 8163 h 573313"/>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 name="connsiteX0" fmla="*/ 958850 w 1114425"/>
                  <a:gd name="connsiteY0" fmla="*/ 0 h 565150"/>
                  <a:gd name="connsiteX1" fmla="*/ 0 w 1114425"/>
                  <a:gd name="connsiteY1" fmla="*/ 561975 h 565150"/>
                  <a:gd name="connsiteX2" fmla="*/ 1114425 w 1114425"/>
                  <a:gd name="connsiteY2" fmla="*/ 565150 h 565150"/>
                  <a:gd name="connsiteX3" fmla="*/ 1076325 w 1114425"/>
                  <a:gd name="connsiteY3" fmla="*/ 250825 h 565150"/>
                  <a:gd name="connsiteX4" fmla="*/ 958850 w 1114425"/>
                  <a:gd name="connsiteY4" fmla="*/ 0 h 565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5" h="565150">
                    <a:moveTo>
                      <a:pt x="958850" y="0"/>
                    </a:moveTo>
                    <a:lnTo>
                      <a:pt x="0" y="561975"/>
                    </a:lnTo>
                    <a:lnTo>
                      <a:pt x="1114425" y="565150"/>
                    </a:lnTo>
                    <a:cubicBezTo>
                      <a:pt x="1100138" y="373592"/>
                      <a:pt x="1102254" y="345017"/>
                      <a:pt x="1076325" y="250825"/>
                    </a:cubicBezTo>
                    <a:cubicBezTo>
                      <a:pt x="1050396" y="156633"/>
                      <a:pt x="1023938" y="106892"/>
                      <a:pt x="95885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Freeform 66"/>
              <p:cNvSpPr/>
              <p:nvPr/>
            </p:nvSpPr>
            <p:spPr>
              <a:xfrm>
                <a:off x="3603625" y="3416300"/>
                <a:ext cx="977900" cy="987425"/>
              </a:xfrm>
              <a:custGeom>
                <a:avLst/>
                <a:gdLst>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36704 w 1014604"/>
                  <a:gd name="connsiteY0" fmla="*/ 571500 h 1030463"/>
                  <a:gd name="connsiteX1" fmla="*/ 230379 w 1014604"/>
                  <a:gd name="connsiteY1" fmla="*/ 825500 h 1030463"/>
                  <a:gd name="connsiteX2" fmla="*/ 452629 w 1014604"/>
                  <a:gd name="connsiteY2" fmla="*/ 987425 h 1030463"/>
                  <a:gd name="connsiteX3" fmla="*/ 1014604 w 1014604"/>
                  <a:gd name="connsiteY3" fmla="*/ 0 h 1030463"/>
                  <a:gd name="connsiteX4" fmla="*/ 36704 w 1014604"/>
                  <a:gd name="connsiteY4" fmla="*/ 571500 h 1030463"/>
                  <a:gd name="connsiteX0" fmla="*/ 0 w 977900"/>
                  <a:gd name="connsiteY0" fmla="*/ 571500 h 1030463"/>
                  <a:gd name="connsiteX1" fmla="*/ 193675 w 977900"/>
                  <a:gd name="connsiteY1" fmla="*/ 825500 h 1030463"/>
                  <a:gd name="connsiteX2" fmla="*/ 415925 w 977900"/>
                  <a:gd name="connsiteY2" fmla="*/ 987425 h 1030463"/>
                  <a:gd name="connsiteX3" fmla="*/ 977900 w 977900"/>
                  <a:gd name="connsiteY3" fmla="*/ 0 h 1030463"/>
                  <a:gd name="connsiteX4" fmla="*/ 0 w 977900"/>
                  <a:gd name="connsiteY4" fmla="*/ 571500 h 1030463"/>
                  <a:gd name="connsiteX0" fmla="*/ 0 w 977900"/>
                  <a:gd name="connsiteY0" fmla="*/ 571500 h 987425"/>
                  <a:gd name="connsiteX1" fmla="*/ 193675 w 977900"/>
                  <a:gd name="connsiteY1" fmla="*/ 825500 h 987425"/>
                  <a:gd name="connsiteX2" fmla="*/ 415925 w 977900"/>
                  <a:gd name="connsiteY2" fmla="*/ 987425 h 987425"/>
                  <a:gd name="connsiteX3" fmla="*/ 977900 w 977900"/>
                  <a:gd name="connsiteY3" fmla="*/ 0 h 987425"/>
                  <a:gd name="connsiteX4" fmla="*/ 0 w 977900"/>
                  <a:gd name="connsiteY4" fmla="*/ 571500 h 987425"/>
                  <a:gd name="connsiteX0" fmla="*/ 0 w 977900"/>
                  <a:gd name="connsiteY0" fmla="*/ 571500 h 987425"/>
                  <a:gd name="connsiteX1" fmla="*/ 180975 w 977900"/>
                  <a:gd name="connsiteY1" fmla="*/ 819150 h 987425"/>
                  <a:gd name="connsiteX2" fmla="*/ 415925 w 977900"/>
                  <a:gd name="connsiteY2" fmla="*/ 987425 h 987425"/>
                  <a:gd name="connsiteX3" fmla="*/ 977900 w 977900"/>
                  <a:gd name="connsiteY3" fmla="*/ 0 h 987425"/>
                  <a:gd name="connsiteX4" fmla="*/ 0 w 977900"/>
                  <a:gd name="connsiteY4" fmla="*/ 571500 h 987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900" h="987425">
                    <a:moveTo>
                      <a:pt x="0" y="571500"/>
                    </a:moveTo>
                    <a:cubicBezTo>
                      <a:pt x="62971" y="674158"/>
                      <a:pt x="111654" y="749829"/>
                      <a:pt x="180975" y="819150"/>
                    </a:cubicBezTo>
                    <a:cubicBezTo>
                      <a:pt x="250296" y="888471"/>
                      <a:pt x="291571" y="912283"/>
                      <a:pt x="415925" y="987425"/>
                    </a:cubicBezTo>
                    <a:lnTo>
                      <a:pt x="977900" y="0"/>
                    </a:lnTo>
                    <a:lnTo>
                      <a:pt x="0" y="57150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a:off x="4019550" y="3416300"/>
                <a:ext cx="568325" cy="1133475"/>
              </a:xfrm>
              <a:custGeom>
                <a:avLst/>
                <a:gdLst>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 name="connsiteX0" fmla="*/ 565937 w 575462"/>
                  <a:gd name="connsiteY0" fmla="*/ 0 h 1212728"/>
                  <a:gd name="connsiteX1" fmla="*/ 7137 w 575462"/>
                  <a:gd name="connsiteY1" fmla="*/ 977900 h 1212728"/>
                  <a:gd name="connsiteX2" fmla="*/ 270662 w 575462"/>
                  <a:gd name="connsiteY2" fmla="*/ 1101725 h 1212728"/>
                  <a:gd name="connsiteX3" fmla="*/ 575462 w 575462"/>
                  <a:gd name="connsiteY3" fmla="*/ 1133475 h 1212728"/>
                  <a:gd name="connsiteX4" fmla="*/ 565937 w 575462"/>
                  <a:gd name="connsiteY4" fmla="*/ 0 h 1212728"/>
                  <a:gd name="connsiteX0" fmla="*/ 558800 w 568325"/>
                  <a:gd name="connsiteY0" fmla="*/ 0 h 1212728"/>
                  <a:gd name="connsiteX1" fmla="*/ 0 w 568325"/>
                  <a:gd name="connsiteY1" fmla="*/ 977900 h 1212728"/>
                  <a:gd name="connsiteX2" fmla="*/ 263525 w 568325"/>
                  <a:gd name="connsiteY2" fmla="*/ 1101725 h 1212728"/>
                  <a:gd name="connsiteX3" fmla="*/ 568325 w 568325"/>
                  <a:gd name="connsiteY3" fmla="*/ 1133475 h 1212728"/>
                  <a:gd name="connsiteX4" fmla="*/ 558800 w 568325"/>
                  <a:gd name="connsiteY4" fmla="*/ 0 h 1212728"/>
                  <a:gd name="connsiteX0" fmla="*/ 558800 w 568325"/>
                  <a:gd name="connsiteY0" fmla="*/ 0 h 1133475"/>
                  <a:gd name="connsiteX1" fmla="*/ 0 w 568325"/>
                  <a:gd name="connsiteY1" fmla="*/ 977900 h 1133475"/>
                  <a:gd name="connsiteX2" fmla="*/ 263525 w 568325"/>
                  <a:gd name="connsiteY2" fmla="*/ 1101725 h 1133475"/>
                  <a:gd name="connsiteX3" fmla="*/ 568325 w 568325"/>
                  <a:gd name="connsiteY3" fmla="*/ 1133475 h 1133475"/>
                  <a:gd name="connsiteX4" fmla="*/ 558800 w 568325"/>
                  <a:gd name="connsiteY4" fmla="*/ 0 h 1133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33475">
                    <a:moveTo>
                      <a:pt x="558800" y="0"/>
                    </a:moveTo>
                    <a:lnTo>
                      <a:pt x="0" y="977900"/>
                    </a:lnTo>
                    <a:cubicBezTo>
                      <a:pt x="90487" y="1050396"/>
                      <a:pt x="168804" y="1075796"/>
                      <a:pt x="263525" y="1101725"/>
                    </a:cubicBezTo>
                    <a:cubicBezTo>
                      <a:pt x="358246" y="1127654"/>
                      <a:pt x="433387" y="1132946"/>
                      <a:pt x="568325" y="1133475"/>
                    </a:cubicBezTo>
                    <a:cubicBezTo>
                      <a:pt x="567267" y="756708"/>
                      <a:pt x="566208" y="379942"/>
                      <a:pt x="558800"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p:cNvSpPr/>
              <p:nvPr/>
            </p:nvSpPr>
            <p:spPr>
              <a:xfrm>
                <a:off x="3600450" y="2445544"/>
                <a:ext cx="978694" cy="973931"/>
              </a:xfrm>
              <a:custGeom>
                <a:avLst/>
                <a:gdLst>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 name="connsiteX0" fmla="*/ 462932 w 1017763"/>
                  <a:gd name="connsiteY0" fmla="*/ 39140 h 1013071"/>
                  <a:gd name="connsiteX1" fmla="*/ 220044 w 1017763"/>
                  <a:gd name="connsiteY1" fmla="*/ 217734 h 1013071"/>
                  <a:gd name="connsiteX2" fmla="*/ 39069 w 1017763"/>
                  <a:gd name="connsiteY2" fmla="*/ 460621 h 1013071"/>
                  <a:gd name="connsiteX3" fmla="*/ 1017763 w 1017763"/>
                  <a:gd name="connsiteY3" fmla="*/ 1013071 h 1013071"/>
                  <a:gd name="connsiteX4" fmla="*/ 462932 w 1017763"/>
                  <a:gd name="connsiteY4" fmla="*/ 39140 h 1013071"/>
                  <a:gd name="connsiteX0" fmla="*/ 423863 w 978694"/>
                  <a:gd name="connsiteY0" fmla="*/ 39140 h 1013071"/>
                  <a:gd name="connsiteX1" fmla="*/ 180975 w 978694"/>
                  <a:gd name="connsiteY1" fmla="*/ 217734 h 1013071"/>
                  <a:gd name="connsiteX2" fmla="*/ 0 w 978694"/>
                  <a:gd name="connsiteY2" fmla="*/ 460621 h 1013071"/>
                  <a:gd name="connsiteX3" fmla="*/ 978694 w 978694"/>
                  <a:gd name="connsiteY3" fmla="*/ 1013071 h 1013071"/>
                  <a:gd name="connsiteX4" fmla="*/ 423863 w 978694"/>
                  <a:gd name="connsiteY4" fmla="*/ 39140 h 1013071"/>
                  <a:gd name="connsiteX0" fmla="*/ 423863 w 978694"/>
                  <a:gd name="connsiteY0" fmla="*/ 0 h 973931"/>
                  <a:gd name="connsiteX1" fmla="*/ 180975 w 978694"/>
                  <a:gd name="connsiteY1" fmla="*/ 178594 h 973931"/>
                  <a:gd name="connsiteX2" fmla="*/ 0 w 978694"/>
                  <a:gd name="connsiteY2" fmla="*/ 421481 h 973931"/>
                  <a:gd name="connsiteX3" fmla="*/ 978694 w 978694"/>
                  <a:gd name="connsiteY3" fmla="*/ 973931 h 973931"/>
                  <a:gd name="connsiteX4" fmla="*/ 423863 w 978694"/>
                  <a:gd name="connsiteY4" fmla="*/ 0 h 973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694" h="973931">
                    <a:moveTo>
                      <a:pt x="423863" y="0"/>
                    </a:moveTo>
                    <a:cubicBezTo>
                      <a:pt x="298054" y="65087"/>
                      <a:pt x="251619" y="108347"/>
                      <a:pt x="180975" y="178594"/>
                    </a:cubicBezTo>
                    <a:cubicBezTo>
                      <a:pt x="110331" y="248841"/>
                      <a:pt x="90885" y="267494"/>
                      <a:pt x="0" y="421481"/>
                    </a:cubicBezTo>
                    <a:lnTo>
                      <a:pt x="978694" y="973931"/>
                    </a:lnTo>
                    <a:lnTo>
                      <a:pt x="423863"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013200" y="2295525"/>
                <a:ext cx="568325" cy="1120775"/>
              </a:xfrm>
              <a:custGeom>
                <a:avLst/>
                <a:gdLst>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 name="connsiteX0" fmla="*/ 573119 w 573119"/>
                  <a:gd name="connsiteY0" fmla="*/ 78986 h 1199761"/>
                  <a:gd name="connsiteX1" fmla="*/ 312769 w 573119"/>
                  <a:gd name="connsiteY1" fmla="*/ 107561 h 1199761"/>
                  <a:gd name="connsiteX2" fmla="*/ 4794 w 573119"/>
                  <a:gd name="connsiteY2" fmla="*/ 225036 h 1199761"/>
                  <a:gd name="connsiteX3" fmla="*/ 569944 w 573119"/>
                  <a:gd name="connsiteY3" fmla="*/ 1199761 h 1199761"/>
                  <a:gd name="connsiteX4" fmla="*/ 573119 w 573119"/>
                  <a:gd name="connsiteY4" fmla="*/ 78986 h 1199761"/>
                  <a:gd name="connsiteX0" fmla="*/ 568325 w 568325"/>
                  <a:gd name="connsiteY0" fmla="*/ 78986 h 1199761"/>
                  <a:gd name="connsiteX1" fmla="*/ 307975 w 568325"/>
                  <a:gd name="connsiteY1" fmla="*/ 107561 h 1199761"/>
                  <a:gd name="connsiteX2" fmla="*/ 0 w 568325"/>
                  <a:gd name="connsiteY2" fmla="*/ 225036 h 1199761"/>
                  <a:gd name="connsiteX3" fmla="*/ 565150 w 568325"/>
                  <a:gd name="connsiteY3" fmla="*/ 1199761 h 1199761"/>
                  <a:gd name="connsiteX4" fmla="*/ 568325 w 568325"/>
                  <a:gd name="connsiteY4" fmla="*/ 78986 h 1199761"/>
                  <a:gd name="connsiteX0" fmla="*/ 568325 w 568325"/>
                  <a:gd name="connsiteY0" fmla="*/ 1044 h 1121819"/>
                  <a:gd name="connsiteX1" fmla="*/ 307975 w 568325"/>
                  <a:gd name="connsiteY1" fmla="*/ 29619 h 1121819"/>
                  <a:gd name="connsiteX2" fmla="*/ 0 w 568325"/>
                  <a:gd name="connsiteY2" fmla="*/ 147094 h 1121819"/>
                  <a:gd name="connsiteX3" fmla="*/ 565150 w 568325"/>
                  <a:gd name="connsiteY3" fmla="*/ 1121819 h 1121819"/>
                  <a:gd name="connsiteX4" fmla="*/ 568325 w 568325"/>
                  <a:gd name="connsiteY4" fmla="*/ 1044 h 1121819"/>
                  <a:gd name="connsiteX0" fmla="*/ 568325 w 568325"/>
                  <a:gd name="connsiteY0" fmla="*/ 0 h 1120775"/>
                  <a:gd name="connsiteX1" fmla="*/ 307975 w 568325"/>
                  <a:gd name="connsiteY1" fmla="*/ 28575 h 1120775"/>
                  <a:gd name="connsiteX2" fmla="*/ 0 w 568325"/>
                  <a:gd name="connsiteY2" fmla="*/ 146050 h 1120775"/>
                  <a:gd name="connsiteX3" fmla="*/ 565150 w 568325"/>
                  <a:gd name="connsiteY3" fmla="*/ 1120775 h 1120775"/>
                  <a:gd name="connsiteX4" fmla="*/ 568325 w 568325"/>
                  <a:gd name="connsiteY4" fmla="*/ 0 h 1120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8325" h="1120775">
                    <a:moveTo>
                      <a:pt x="568325" y="0"/>
                    </a:moveTo>
                    <a:cubicBezTo>
                      <a:pt x="439738" y="8467"/>
                      <a:pt x="402696" y="4233"/>
                      <a:pt x="307975" y="28575"/>
                    </a:cubicBezTo>
                    <a:cubicBezTo>
                      <a:pt x="213254" y="52917"/>
                      <a:pt x="169862" y="68792"/>
                      <a:pt x="0" y="146050"/>
                    </a:cubicBezTo>
                    <a:lnTo>
                      <a:pt x="565150" y="1120775"/>
                    </a:lnTo>
                    <a:cubicBezTo>
                      <a:pt x="566208" y="748242"/>
                      <a:pt x="567267" y="375708"/>
                      <a:pt x="568325"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39"/>
              <p:cNvSpPr/>
              <p:nvPr/>
            </p:nvSpPr>
            <p:spPr>
              <a:xfrm>
                <a:off x="3462339" y="2862263"/>
                <a:ext cx="1104900" cy="554831"/>
              </a:xfrm>
              <a:custGeom>
                <a:avLst/>
                <a:gdLst>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77318 w 1177318"/>
                  <a:gd name="connsiteY0" fmla="*/ 555069 h 559832"/>
                  <a:gd name="connsiteX1" fmla="*/ 215293 w 1177318"/>
                  <a:gd name="connsiteY1" fmla="*/ 7382 h 559832"/>
                  <a:gd name="connsiteX2" fmla="*/ 105756 w 1177318"/>
                  <a:gd name="connsiteY2" fmla="*/ 259794 h 559832"/>
                  <a:gd name="connsiteX3" fmla="*/ 77181 w 1177318"/>
                  <a:gd name="connsiteY3" fmla="*/ 559832 h 559832"/>
                  <a:gd name="connsiteX4" fmla="*/ 1177318 w 1177318"/>
                  <a:gd name="connsiteY4" fmla="*/ 555069 h 559832"/>
                  <a:gd name="connsiteX0" fmla="*/ 1177318 w 1177318"/>
                  <a:gd name="connsiteY0" fmla="*/ 547687 h 552450"/>
                  <a:gd name="connsiteX1" fmla="*/ 215293 w 1177318"/>
                  <a:gd name="connsiteY1" fmla="*/ 0 h 552450"/>
                  <a:gd name="connsiteX2" fmla="*/ 105756 w 1177318"/>
                  <a:gd name="connsiteY2" fmla="*/ 252412 h 552450"/>
                  <a:gd name="connsiteX3" fmla="*/ 77181 w 1177318"/>
                  <a:gd name="connsiteY3" fmla="*/ 552450 h 552450"/>
                  <a:gd name="connsiteX4" fmla="*/ 1177318 w 1177318"/>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0137 w 1100137"/>
                  <a:gd name="connsiteY0" fmla="*/ 547687 h 552450"/>
                  <a:gd name="connsiteX1" fmla="*/ 138112 w 1100137"/>
                  <a:gd name="connsiteY1" fmla="*/ 0 h 552450"/>
                  <a:gd name="connsiteX2" fmla="*/ 28575 w 1100137"/>
                  <a:gd name="connsiteY2" fmla="*/ 252412 h 552450"/>
                  <a:gd name="connsiteX3" fmla="*/ 0 w 1100137"/>
                  <a:gd name="connsiteY3" fmla="*/ 552450 h 552450"/>
                  <a:gd name="connsiteX4" fmla="*/ 1100137 w 1100137"/>
                  <a:gd name="connsiteY4" fmla="*/ 547687 h 552450"/>
                  <a:gd name="connsiteX0" fmla="*/ 1104900 w 1104900"/>
                  <a:gd name="connsiteY0" fmla="*/ 554831 h 554831"/>
                  <a:gd name="connsiteX1" fmla="*/ 138112 w 1104900"/>
                  <a:gd name="connsiteY1" fmla="*/ 0 h 554831"/>
                  <a:gd name="connsiteX2" fmla="*/ 28575 w 1104900"/>
                  <a:gd name="connsiteY2" fmla="*/ 252412 h 554831"/>
                  <a:gd name="connsiteX3" fmla="*/ 0 w 1104900"/>
                  <a:gd name="connsiteY3" fmla="*/ 552450 h 554831"/>
                  <a:gd name="connsiteX4" fmla="*/ 1104900 w 1104900"/>
                  <a:gd name="connsiteY4" fmla="*/ 554831 h 554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4900" h="554831">
                    <a:moveTo>
                      <a:pt x="1104900" y="554831"/>
                    </a:moveTo>
                    <a:lnTo>
                      <a:pt x="138112" y="0"/>
                    </a:lnTo>
                    <a:cubicBezTo>
                      <a:pt x="83343" y="117475"/>
                      <a:pt x="51594" y="160337"/>
                      <a:pt x="28575" y="252412"/>
                    </a:cubicBezTo>
                    <a:cubicBezTo>
                      <a:pt x="5556" y="344487"/>
                      <a:pt x="7143" y="403225"/>
                      <a:pt x="0" y="552450"/>
                    </a:cubicBezTo>
                    <a:lnTo>
                      <a:pt x="1104900" y="55483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3457575" y="3417094"/>
                <a:ext cx="1114426" cy="578644"/>
              </a:xfrm>
              <a:custGeom>
                <a:avLst/>
                <a:gdLst>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92464 w 1192464"/>
                  <a:gd name="connsiteY0" fmla="*/ 0 h 594556"/>
                  <a:gd name="connsiteX1" fmla="*/ 73276 w 1192464"/>
                  <a:gd name="connsiteY1" fmla="*/ 9525 h 594556"/>
                  <a:gd name="connsiteX2" fmla="*/ 120901 w 1192464"/>
                  <a:gd name="connsiteY2" fmla="*/ 328613 h 594556"/>
                  <a:gd name="connsiteX3" fmla="*/ 225676 w 1192464"/>
                  <a:gd name="connsiteY3" fmla="*/ 585788 h 594556"/>
                  <a:gd name="connsiteX4" fmla="*/ 1192464 w 1192464"/>
                  <a:gd name="connsiteY4" fmla="*/ 0 h 594556"/>
                  <a:gd name="connsiteX0" fmla="*/ 1119188 w 1119188"/>
                  <a:gd name="connsiteY0" fmla="*/ 0 h 594556"/>
                  <a:gd name="connsiteX1" fmla="*/ 0 w 1119188"/>
                  <a:gd name="connsiteY1" fmla="*/ 9525 h 594556"/>
                  <a:gd name="connsiteX2" fmla="*/ 47625 w 1119188"/>
                  <a:gd name="connsiteY2" fmla="*/ 328613 h 594556"/>
                  <a:gd name="connsiteX3" fmla="*/ 152400 w 1119188"/>
                  <a:gd name="connsiteY3" fmla="*/ 585788 h 594556"/>
                  <a:gd name="connsiteX4" fmla="*/ 1119188 w 1119188"/>
                  <a:gd name="connsiteY4" fmla="*/ 0 h 594556"/>
                  <a:gd name="connsiteX0" fmla="*/ 1119188 w 1119188"/>
                  <a:gd name="connsiteY0" fmla="*/ 0 h 585788"/>
                  <a:gd name="connsiteX1" fmla="*/ 0 w 1119188"/>
                  <a:gd name="connsiteY1" fmla="*/ 9525 h 585788"/>
                  <a:gd name="connsiteX2" fmla="*/ 47625 w 1119188"/>
                  <a:gd name="connsiteY2" fmla="*/ 328613 h 585788"/>
                  <a:gd name="connsiteX3" fmla="*/ 152400 w 1119188"/>
                  <a:gd name="connsiteY3" fmla="*/ 585788 h 585788"/>
                  <a:gd name="connsiteX4" fmla="*/ 1119188 w 1119188"/>
                  <a:gd name="connsiteY4" fmla="*/ 0 h 585788"/>
                  <a:gd name="connsiteX0" fmla="*/ 1114426 w 1114426"/>
                  <a:gd name="connsiteY0" fmla="*/ 0 h 578644"/>
                  <a:gd name="connsiteX1" fmla="*/ 0 w 1114426"/>
                  <a:gd name="connsiteY1" fmla="*/ 2381 h 578644"/>
                  <a:gd name="connsiteX2" fmla="*/ 47625 w 1114426"/>
                  <a:gd name="connsiteY2" fmla="*/ 321469 h 578644"/>
                  <a:gd name="connsiteX3" fmla="*/ 152400 w 1114426"/>
                  <a:gd name="connsiteY3" fmla="*/ 578644 h 578644"/>
                  <a:gd name="connsiteX4" fmla="*/ 1114426 w 1114426"/>
                  <a:gd name="connsiteY4" fmla="*/ 0 h 578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4426" h="578644">
                    <a:moveTo>
                      <a:pt x="1114426" y="0"/>
                    </a:moveTo>
                    <a:lnTo>
                      <a:pt x="0" y="2381"/>
                    </a:lnTo>
                    <a:cubicBezTo>
                      <a:pt x="21431" y="138112"/>
                      <a:pt x="22225" y="225425"/>
                      <a:pt x="47625" y="321469"/>
                    </a:cubicBezTo>
                    <a:cubicBezTo>
                      <a:pt x="73025" y="417513"/>
                      <a:pt x="88106" y="457201"/>
                      <a:pt x="152400" y="578644"/>
                    </a:cubicBezTo>
                    <a:lnTo>
                      <a:pt x="1114426"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p:cNvGrpSpPr/>
            <p:nvPr/>
          </p:nvGrpSpPr>
          <p:grpSpPr>
            <a:xfrm>
              <a:off x="1677924" y="530227"/>
              <a:ext cx="5788152" cy="5788152"/>
              <a:chOff x="1677924" y="530227"/>
              <a:chExt cx="5788152" cy="5788152"/>
            </a:xfrm>
          </p:grpSpPr>
          <p:sp>
            <p:nvSpPr>
              <p:cNvPr id="5" name="Oval 4"/>
              <p:cNvSpPr/>
              <p:nvPr/>
            </p:nvSpPr>
            <p:spPr>
              <a:xfrm>
                <a:off x="1677924" y="530227"/>
                <a:ext cx="5788152" cy="5788152"/>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080592" y="927652"/>
                <a:ext cx="5001768" cy="5001768"/>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352260" y="1212572"/>
                <a:ext cx="4434840" cy="4432854"/>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955228" y="1802288"/>
                <a:ext cx="3233537" cy="3236976"/>
              </a:xfrm>
              <a:prstGeom prst="ellipse">
                <a:avLst/>
              </a:prstGeom>
              <a:no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452180" y="2299240"/>
                <a:ext cx="2246255" cy="2249424"/>
              </a:xfrm>
              <a:prstGeom prst="ellipse">
                <a:avLst/>
              </a:prstGeom>
              <a:solidFill>
                <a:schemeClr val="bg2"/>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3" name="Group 92"/>
            <p:cNvGrpSpPr/>
            <p:nvPr/>
          </p:nvGrpSpPr>
          <p:grpSpPr>
            <a:xfrm>
              <a:off x="1763886" y="632739"/>
              <a:ext cx="5612289" cy="5589467"/>
              <a:chOff x="1763886" y="632739"/>
              <a:chExt cx="5612289" cy="5589467"/>
            </a:xfrm>
          </p:grpSpPr>
          <p:cxnSp>
            <p:nvCxnSpPr>
              <p:cNvPr id="13" name="Straight Connector 12"/>
              <p:cNvCxnSpPr>
                <a:stCxn id="9" idx="0"/>
                <a:endCxn id="9" idx="4"/>
              </p:cNvCxnSpPr>
              <p:nvPr/>
            </p:nvCxnSpPr>
            <p:spPr>
              <a:xfrm>
                <a:off x="4581476" y="927652"/>
                <a:ext cx="0" cy="50017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11" idx="2"/>
                <a:endCxn id="9" idx="6"/>
              </p:cNvCxnSpPr>
              <p:nvPr/>
            </p:nvCxnSpPr>
            <p:spPr>
              <a:xfrm>
                <a:off x="2955228" y="3420776"/>
                <a:ext cx="4127132" cy="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413220" y="2160106"/>
                <a:ext cx="4305963" cy="252619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413220" y="2190585"/>
                <a:ext cx="3560860" cy="2030895"/>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3778250" y="1250672"/>
                <a:ext cx="2019935" cy="356897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3768725" y="2014538"/>
                <a:ext cx="2083435" cy="355568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2"/>
                <a:endCxn id="9" idx="2"/>
              </p:cNvCxnSpPr>
              <p:nvPr/>
            </p:nvCxnSpPr>
            <p:spPr>
              <a:xfrm flipH="1" flipV="1">
                <a:off x="2080592" y="3428536"/>
                <a:ext cx="271668" cy="46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flipV="1">
                <a:off x="1763886" y="2687968"/>
                <a:ext cx="398289" cy="10762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flipV="1">
                <a:off x="2525579" y="1385025"/>
                <a:ext cx="272391" cy="279468"/>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flipV="1">
                <a:off x="3315985" y="1273969"/>
                <a:ext cx="136196" cy="2309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flipV="1">
                <a:off x="3811285" y="632739"/>
                <a:ext cx="101109" cy="37691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5203031" y="632739"/>
                <a:ext cx="96536" cy="37691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6330820" y="1363596"/>
                <a:ext cx="268553" cy="28226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6989506" y="2657474"/>
                <a:ext cx="368556" cy="98590"/>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7007619" y="4046702"/>
                <a:ext cx="368556" cy="96673"/>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6505175" y="4518190"/>
                <a:ext cx="248050" cy="137154"/>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60847" y="5184940"/>
                <a:ext cx="277877" cy="26574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246537" y="5839784"/>
                <a:ext cx="946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3857627" y="5858834"/>
                <a:ext cx="88107" cy="363372"/>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a:off x="3345658" y="5362576"/>
                <a:ext cx="124152" cy="24050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2542246" y="5213595"/>
                <a:ext cx="287505" cy="273796"/>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790707" y="4083843"/>
                <a:ext cx="369087" cy="109281"/>
              </a:xfrm>
              <a:prstGeom prst="line">
                <a:avLst/>
              </a:prstGeom>
              <a:ln w="19050">
                <a:solidFill>
                  <a:srgbClr val="010000"/>
                </a:solidFill>
              </a:ln>
            </p:spPr>
            <p:style>
              <a:lnRef idx="1">
                <a:schemeClr val="accent1"/>
              </a:lnRef>
              <a:fillRef idx="0">
                <a:schemeClr val="accent1"/>
              </a:fillRef>
              <a:effectRef idx="0">
                <a:schemeClr val="accent1"/>
              </a:effectRef>
              <a:fontRef idx="minor">
                <a:schemeClr val="tx1"/>
              </a:fontRef>
            </p:style>
          </p:cxnSp>
        </p:grpSp>
        <p:grpSp>
          <p:nvGrpSpPr>
            <p:cNvPr id="144" name="Group 143"/>
            <p:cNvGrpSpPr/>
            <p:nvPr/>
          </p:nvGrpSpPr>
          <p:grpSpPr>
            <a:xfrm>
              <a:off x="2124575" y="1084974"/>
              <a:ext cx="4831007" cy="4734095"/>
              <a:chOff x="2124575" y="1084974"/>
              <a:chExt cx="4831007" cy="4734095"/>
            </a:xfrm>
          </p:grpSpPr>
          <p:sp>
            <p:nvSpPr>
              <p:cNvPr id="99" name="TextBox 98"/>
              <p:cNvSpPr txBox="1"/>
              <p:nvPr/>
            </p:nvSpPr>
            <p:spPr>
              <a:xfrm>
                <a:off x="3779020" y="1085106"/>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12</a:t>
                </a:r>
              </a:p>
            </p:txBody>
          </p:sp>
          <p:sp>
            <p:nvSpPr>
              <p:cNvPr id="100" name="TextBox 99"/>
              <p:cNvSpPr txBox="1"/>
              <p:nvPr/>
            </p:nvSpPr>
            <p:spPr>
              <a:xfrm>
                <a:off x="2710360" y="1715165"/>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11</a:t>
                </a:r>
              </a:p>
            </p:txBody>
          </p:sp>
          <p:sp>
            <p:nvSpPr>
              <p:cNvPr id="101" name="TextBox 100"/>
              <p:cNvSpPr txBox="1"/>
              <p:nvPr/>
            </p:nvSpPr>
            <p:spPr>
              <a:xfrm>
                <a:off x="4964640" y="1084974"/>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a:t>
                </a:r>
              </a:p>
            </p:txBody>
          </p:sp>
          <p:sp>
            <p:nvSpPr>
              <p:cNvPr id="102" name="TextBox 101"/>
              <p:cNvSpPr txBox="1"/>
              <p:nvPr/>
            </p:nvSpPr>
            <p:spPr>
              <a:xfrm>
                <a:off x="6106215" y="16637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2</a:t>
                </a:r>
              </a:p>
            </p:txBody>
          </p:sp>
          <p:sp>
            <p:nvSpPr>
              <p:cNvPr id="103" name="TextBox 102"/>
              <p:cNvSpPr txBox="1"/>
              <p:nvPr/>
            </p:nvSpPr>
            <p:spPr>
              <a:xfrm>
                <a:off x="2124575" y="2771031"/>
                <a:ext cx="32285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10</a:t>
                </a:r>
              </a:p>
            </p:txBody>
          </p:sp>
          <p:sp>
            <p:nvSpPr>
              <p:cNvPr id="117" name="TextBox 116"/>
              <p:cNvSpPr txBox="1"/>
              <p:nvPr/>
            </p:nvSpPr>
            <p:spPr>
              <a:xfrm>
                <a:off x="6772275" y="2720944"/>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3</a:t>
                </a:r>
              </a:p>
            </p:txBody>
          </p:sp>
          <p:sp>
            <p:nvSpPr>
              <p:cNvPr id="118" name="TextBox 117"/>
              <p:cNvSpPr txBox="1"/>
              <p:nvPr/>
            </p:nvSpPr>
            <p:spPr>
              <a:xfrm>
                <a:off x="6778472" y="393497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4</a:t>
                </a:r>
              </a:p>
            </p:txBody>
          </p:sp>
          <p:sp>
            <p:nvSpPr>
              <p:cNvPr id="119" name="TextBox 118"/>
              <p:cNvSpPr txBox="1"/>
              <p:nvPr/>
            </p:nvSpPr>
            <p:spPr>
              <a:xfrm>
                <a:off x="6172890" y="5011303"/>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5</a:t>
                </a:r>
              </a:p>
            </p:txBody>
          </p:sp>
          <p:sp>
            <p:nvSpPr>
              <p:cNvPr id="120" name="TextBox 119"/>
              <p:cNvSpPr txBox="1"/>
              <p:nvPr/>
            </p:nvSpPr>
            <p:spPr>
              <a:xfrm>
                <a:off x="5119439" y="5633600"/>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6</a:t>
                </a:r>
              </a:p>
            </p:txBody>
          </p:sp>
          <p:sp>
            <p:nvSpPr>
              <p:cNvPr id="121" name="TextBox 120"/>
              <p:cNvSpPr txBox="1"/>
              <p:nvPr/>
            </p:nvSpPr>
            <p:spPr>
              <a:xfrm>
                <a:off x="3886758" y="5656268"/>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7</a:t>
                </a:r>
              </a:p>
            </p:txBody>
          </p:sp>
          <p:sp>
            <p:nvSpPr>
              <p:cNvPr id="122" name="TextBox 121"/>
              <p:cNvSpPr txBox="1"/>
              <p:nvPr/>
            </p:nvSpPr>
            <p:spPr>
              <a:xfrm>
                <a:off x="2833689" y="5044371"/>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8</a:t>
                </a:r>
              </a:p>
            </p:txBody>
          </p:sp>
          <p:sp>
            <p:nvSpPr>
              <p:cNvPr id="123" name="TextBox 122"/>
              <p:cNvSpPr txBox="1"/>
              <p:nvPr/>
            </p:nvSpPr>
            <p:spPr>
              <a:xfrm>
                <a:off x="2194481" y="3931796"/>
                <a:ext cx="177110" cy="162801"/>
              </a:xfrm>
              <a:prstGeom prst="rect">
                <a:avLst/>
              </a:prstGeom>
              <a:noFill/>
            </p:spPr>
            <p:txBody>
              <a:bodyPr wrap="square" lIns="0" tIns="0" rIns="0" bIns="0" rtlCol="0">
                <a:spAutoFit/>
              </a:bodyPr>
              <a:lstStyle/>
              <a:p>
                <a:pPr algn="ctr">
                  <a:lnSpc>
                    <a:spcPts val="1200"/>
                  </a:lnSpc>
                </a:pPr>
                <a:r>
                  <a:rPr lang="en-US" sz="1400" b="1" dirty="0">
                    <a:solidFill>
                      <a:srgbClr val="010000"/>
                    </a:solidFill>
                    <a:latin typeface="Calibri" panose="020F0502020204030204" pitchFamily="34" charset="0"/>
                    <a:cs typeface="Calibri" panose="020F0502020204030204" pitchFamily="34" charset="0"/>
                  </a:rPr>
                  <a:t>9</a:t>
                </a:r>
              </a:p>
            </p:txBody>
          </p:sp>
        </p:grpSp>
        <p:grpSp>
          <p:nvGrpSpPr>
            <p:cNvPr id="147" name="Group 146"/>
            <p:cNvGrpSpPr/>
            <p:nvPr/>
          </p:nvGrpSpPr>
          <p:grpSpPr>
            <a:xfrm>
              <a:off x="3130215" y="1959245"/>
              <a:ext cx="2908409" cy="2929575"/>
              <a:chOff x="3130215" y="1959245"/>
              <a:chExt cx="2908409" cy="2929575"/>
            </a:xfrm>
          </p:grpSpPr>
          <p:sp>
            <p:nvSpPr>
              <p:cNvPr id="108" name="TextBox 107"/>
              <p:cNvSpPr txBox="1"/>
              <p:nvPr/>
            </p:nvSpPr>
            <p:spPr>
              <a:xfrm rot="17314268">
                <a:off x="2948768" y="292743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Tebeth</a:t>
                </a:r>
                <a:endParaRPr lang="en-US" sz="1400" b="1" dirty="0">
                  <a:solidFill>
                    <a:srgbClr val="010000"/>
                  </a:solidFill>
                  <a:latin typeface="Calibri" panose="020F0502020204030204" pitchFamily="34" charset="0"/>
                  <a:cs typeface="Calibri" panose="020F0502020204030204" pitchFamily="34" charset="0"/>
                </a:endParaRPr>
              </a:p>
            </p:txBody>
          </p:sp>
          <p:sp>
            <p:nvSpPr>
              <p:cNvPr id="109" name="TextBox 108"/>
              <p:cNvSpPr txBox="1"/>
              <p:nvPr/>
            </p:nvSpPr>
            <p:spPr>
              <a:xfrm rot="18843358">
                <a:off x="3309570" y="231621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Shebat</a:t>
                </a:r>
                <a:endParaRPr lang="en-US" sz="1400" b="1" dirty="0">
                  <a:solidFill>
                    <a:srgbClr val="010000"/>
                  </a:solidFill>
                  <a:latin typeface="Calibri" panose="020F0502020204030204" pitchFamily="34" charset="0"/>
                  <a:cs typeface="Calibri" panose="020F0502020204030204" pitchFamily="34" charset="0"/>
                </a:endParaRPr>
              </a:p>
            </p:txBody>
          </p:sp>
          <p:sp>
            <p:nvSpPr>
              <p:cNvPr id="110" name="TextBox 109"/>
              <p:cNvSpPr txBox="1"/>
              <p:nvPr/>
            </p:nvSpPr>
            <p:spPr>
              <a:xfrm rot="20908558">
                <a:off x="3923975" y="1988097"/>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Adar</a:t>
                </a:r>
              </a:p>
            </p:txBody>
          </p:sp>
          <p:sp>
            <p:nvSpPr>
              <p:cNvPr id="111" name="TextBox 110"/>
              <p:cNvSpPr txBox="1"/>
              <p:nvPr/>
            </p:nvSpPr>
            <p:spPr>
              <a:xfrm rot="973802">
                <a:off x="4644570" y="1959245"/>
                <a:ext cx="57833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Nisan</a:t>
                </a:r>
              </a:p>
            </p:txBody>
          </p:sp>
          <p:sp>
            <p:nvSpPr>
              <p:cNvPr id="112" name="TextBox 111"/>
              <p:cNvSpPr txBox="1"/>
              <p:nvPr/>
            </p:nvSpPr>
            <p:spPr>
              <a:xfrm rot="2717574">
                <a:off x="5267082" y="2342098"/>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Ziv</a:t>
                </a:r>
                <a:endParaRPr lang="en-US" sz="1400" b="1" dirty="0">
                  <a:solidFill>
                    <a:srgbClr val="010000"/>
                  </a:solidFill>
                  <a:latin typeface="Calibri" panose="020F0502020204030204" pitchFamily="34" charset="0"/>
                  <a:cs typeface="Calibri" panose="020F0502020204030204" pitchFamily="34" charset="0"/>
                </a:endParaRPr>
              </a:p>
            </p:txBody>
          </p:sp>
          <p:sp>
            <p:nvSpPr>
              <p:cNvPr id="115" name="TextBox 114"/>
              <p:cNvSpPr txBox="1"/>
              <p:nvPr/>
            </p:nvSpPr>
            <p:spPr>
              <a:xfrm rot="4477711">
                <a:off x="5703702" y="2939371"/>
                <a:ext cx="45122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Sivan</a:t>
                </a:r>
              </a:p>
            </p:txBody>
          </p:sp>
          <p:sp>
            <p:nvSpPr>
              <p:cNvPr id="127" name="TextBox 126"/>
              <p:cNvSpPr txBox="1"/>
              <p:nvPr/>
            </p:nvSpPr>
            <p:spPr>
              <a:xfrm rot="15430845">
                <a:off x="2950585" y="3670933"/>
                <a:ext cx="578337"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Chislev</a:t>
                </a:r>
                <a:endParaRPr lang="en-US" sz="1400" b="1" dirty="0">
                  <a:solidFill>
                    <a:srgbClr val="010000"/>
                  </a:solidFill>
                  <a:latin typeface="Calibri" panose="020F0502020204030204" pitchFamily="34" charset="0"/>
                  <a:cs typeface="Calibri" panose="020F0502020204030204" pitchFamily="34" charset="0"/>
                </a:endParaRPr>
              </a:p>
            </p:txBody>
          </p:sp>
          <p:sp>
            <p:nvSpPr>
              <p:cNvPr id="128" name="TextBox 127"/>
              <p:cNvSpPr txBox="1"/>
              <p:nvPr/>
            </p:nvSpPr>
            <p:spPr>
              <a:xfrm rot="6246131">
                <a:off x="5584743" y="3655165"/>
                <a:ext cx="692318"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Tammuz</a:t>
                </a:r>
              </a:p>
            </p:txBody>
          </p:sp>
          <p:sp>
            <p:nvSpPr>
              <p:cNvPr id="129" name="TextBox 128"/>
              <p:cNvSpPr txBox="1"/>
              <p:nvPr/>
            </p:nvSpPr>
            <p:spPr>
              <a:xfrm rot="7851573">
                <a:off x="5407368" y="4269855"/>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Ab</a:t>
                </a:r>
              </a:p>
            </p:txBody>
          </p:sp>
          <p:sp>
            <p:nvSpPr>
              <p:cNvPr id="130" name="TextBox 129"/>
              <p:cNvSpPr txBox="1"/>
              <p:nvPr/>
            </p:nvSpPr>
            <p:spPr>
              <a:xfrm rot="9857704">
                <a:off x="4781969" y="4670846"/>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Elul</a:t>
                </a:r>
              </a:p>
            </p:txBody>
          </p:sp>
          <p:sp>
            <p:nvSpPr>
              <p:cNvPr id="131" name="TextBox 130"/>
              <p:cNvSpPr txBox="1"/>
              <p:nvPr/>
            </p:nvSpPr>
            <p:spPr>
              <a:xfrm rot="11813252">
                <a:off x="3975226" y="4673376"/>
                <a:ext cx="511832"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Tishri</a:t>
                </a:r>
              </a:p>
            </p:txBody>
          </p:sp>
          <p:sp>
            <p:nvSpPr>
              <p:cNvPr id="132" name="TextBox 131"/>
              <p:cNvSpPr txBox="1"/>
              <p:nvPr/>
            </p:nvSpPr>
            <p:spPr>
              <a:xfrm rot="13470205">
                <a:off x="3221199" y="4294974"/>
                <a:ext cx="765835" cy="215444"/>
              </a:xfrm>
              <a:prstGeom prst="rect">
                <a:avLst/>
              </a:prstGeom>
              <a:noFill/>
            </p:spPr>
            <p:txBody>
              <a:bodyPr wrap="square" lIns="0" tIns="0" rIns="0" bIns="0" rtlCol="0">
                <a:spAutoFit/>
              </a:bodyPr>
              <a:lstStyle/>
              <a:p>
                <a:pPr algn="ctr"/>
                <a:r>
                  <a:rPr lang="en-US" sz="1400" b="1" dirty="0" err="1">
                    <a:solidFill>
                      <a:srgbClr val="010000"/>
                    </a:solidFill>
                    <a:latin typeface="Calibri" panose="020F0502020204030204" pitchFamily="34" charset="0"/>
                    <a:cs typeface="Calibri" panose="020F0502020204030204" pitchFamily="34" charset="0"/>
                  </a:rPr>
                  <a:t>Bul</a:t>
                </a:r>
                <a:endParaRPr lang="en-US" sz="1400" b="1" dirty="0">
                  <a:solidFill>
                    <a:srgbClr val="010000"/>
                  </a:solidFill>
                  <a:latin typeface="Calibri" panose="020F0502020204030204" pitchFamily="34" charset="0"/>
                  <a:cs typeface="Calibri" panose="020F0502020204030204" pitchFamily="34" charset="0"/>
                </a:endParaRPr>
              </a:p>
            </p:txBody>
          </p:sp>
        </p:grpSp>
        <p:grpSp>
          <p:nvGrpSpPr>
            <p:cNvPr id="146" name="Group 145"/>
            <p:cNvGrpSpPr/>
            <p:nvPr/>
          </p:nvGrpSpPr>
          <p:grpSpPr>
            <a:xfrm>
              <a:off x="2544475" y="1407419"/>
              <a:ext cx="4113759" cy="4068170"/>
              <a:chOff x="2544475" y="1407419"/>
              <a:chExt cx="4113759" cy="4068170"/>
            </a:xfrm>
          </p:grpSpPr>
          <p:sp>
            <p:nvSpPr>
              <p:cNvPr id="96" name="TextBox 95"/>
              <p:cNvSpPr txBox="1"/>
              <p:nvPr/>
            </p:nvSpPr>
            <p:spPr>
              <a:xfrm rot="19754760">
                <a:off x="3074987" y="1611766"/>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Late </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seedtime</a:t>
                </a:r>
              </a:p>
            </p:txBody>
          </p:sp>
          <p:sp>
            <p:nvSpPr>
              <p:cNvPr id="97" name="TextBox 96"/>
              <p:cNvSpPr txBox="1"/>
              <p:nvPr/>
            </p:nvSpPr>
            <p:spPr>
              <a:xfrm rot="909027">
                <a:off x="4542544" y="1407419"/>
                <a:ext cx="1054100"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Flax</a:t>
                </a:r>
              </a:p>
              <a:p>
                <a:pPr algn="ctr">
                  <a:lnSpc>
                    <a:spcPts val="1200"/>
                  </a:lnSpc>
                </a:pPr>
                <a:r>
                  <a:rPr lang="en-US" sz="1400" i="1" dirty="0">
                    <a:solidFill>
                      <a:srgbClr val="010000"/>
                    </a:solidFill>
                    <a:latin typeface="Calibri" panose="020F0502020204030204" pitchFamily="34" charset="0"/>
                    <a:cs typeface="Calibri" panose="020F0502020204030204" pitchFamily="34" charset="0"/>
                  </a:rPr>
                  <a:t>gathering</a:t>
                </a:r>
              </a:p>
            </p:txBody>
          </p:sp>
          <p:sp>
            <p:nvSpPr>
              <p:cNvPr id="98" name="TextBox 97"/>
              <p:cNvSpPr txBox="1"/>
              <p:nvPr/>
            </p:nvSpPr>
            <p:spPr>
              <a:xfrm rot="2639111">
                <a:off x="5510644" y="1902273"/>
                <a:ext cx="774634" cy="316690"/>
              </a:xfrm>
              <a:prstGeom prst="rect">
                <a:avLst/>
              </a:prstGeom>
              <a:noFill/>
            </p:spPr>
            <p:txBody>
              <a:bodyPr wrap="square" lIns="0" tIns="0" rIns="0" bIns="0" rtlCol="0">
                <a:spAutoFit/>
              </a:bodyPr>
              <a:lstStyle/>
              <a:p>
                <a:pPr algn="ctr">
                  <a:lnSpc>
                    <a:spcPts val="1200"/>
                  </a:lnSpc>
                </a:pPr>
                <a:r>
                  <a:rPr lang="en-US" sz="1400" i="1" dirty="0">
                    <a:solidFill>
                      <a:srgbClr val="010000"/>
                    </a:solidFill>
                    <a:latin typeface="Calibri" panose="020F0502020204030204" pitchFamily="34" charset="0"/>
                    <a:cs typeface="Calibri" panose="020F0502020204030204" pitchFamily="34" charset="0"/>
                  </a:rPr>
                  <a:t>Barley harvest</a:t>
                </a:r>
              </a:p>
            </p:txBody>
          </p:sp>
          <p:sp>
            <p:nvSpPr>
              <p:cNvPr id="107" name="TextBox 106"/>
              <p:cNvSpPr txBox="1"/>
              <p:nvPr/>
            </p:nvSpPr>
            <p:spPr>
              <a:xfrm rot="16200000">
                <a:off x="2196738" y="3302867"/>
                <a:ext cx="910917"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Seedtime</a:t>
                </a:r>
              </a:p>
            </p:txBody>
          </p:sp>
          <p:sp>
            <p:nvSpPr>
              <p:cNvPr id="116" name="TextBox 115"/>
              <p:cNvSpPr txBox="1"/>
              <p:nvPr/>
            </p:nvSpPr>
            <p:spPr>
              <a:xfrm rot="4543979">
                <a:off x="6120604" y="2677261"/>
                <a:ext cx="644373"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Wheat harvest</a:t>
                </a:r>
              </a:p>
            </p:txBody>
          </p:sp>
          <p:sp>
            <p:nvSpPr>
              <p:cNvPr id="133" name="TextBox 132"/>
              <p:cNvSpPr txBox="1"/>
              <p:nvPr/>
            </p:nvSpPr>
            <p:spPr>
              <a:xfrm rot="12469964">
                <a:off x="3167047" y="4981804"/>
                <a:ext cx="928431"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Ingathering</a:t>
                </a:r>
              </a:p>
            </p:txBody>
          </p:sp>
          <p:sp>
            <p:nvSpPr>
              <p:cNvPr id="134" name="TextBox 133"/>
              <p:cNvSpPr txBox="1"/>
              <p:nvPr/>
            </p:nvSpPr>
            <p:spPr>
              <a:xfrm rot="9928788">
                <a:off x="4720908" y="5044702"/>
                <a:ext cx="765835" cy="430887"/>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Summer fruits</a:t>
                </a:r>
              </a:p>
            </p:txBody>
          </p:sp>
          <p:sp>
            <p:nvSpPr>
              <p:cNvPr id="135" name="TextBox 134"/>
              <p:cNvSpPr txBox="1"/>
              <p:nvPr/>
            </p:nvSpPr>
            <p:spPr>
              <a:xfrm rot="7947899">
                <a:off x="5592460" y="4635446"/>
                <a:ext cx="765835"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sp>
            <p:nvSpPr>
              <p:cNvPr id="140" name="TextBox 139"/>
              <p:cNvSpPr txBox="1"/>
              <p:nvPr/>
            </p:nvSpPr>
            <p:spPr>
              <a:xfrm rot="6246131">
                <a:off x="6100774" y="3827256"/>
                <a:ext cx="692318" cy="215444"/>
              </a:xfrm>
              <a:prstGeom prst="rect">
                <a:avLst/>
              </a:prstGeom>
              <a:noFill/>
            </p:spPr>
            <p:txBody>
              <a:bodyPr wrap="square" lIns="0" tIns="0" rIns="0" bIns="0" rtlCol="0">
                <a:spAutoFit/>
              </a:bodyPr>
              <a:lstStyle/>
              <a:p>
                <a:pPr algn="ctr"/>
                <a:r>
                  <a:rPr lang="en-US" sz="1400" i="1" dirty="0">
                    <a:solidFill>
                      <a:srgbClr val="010000"/>
                    </a:solidFill>
                    <a:latin typeface="Calibri" panose="020F0502020204030204" pitchFamily="34" charset="0"/>
                    <a:cs typeface="Calibri" panose="020F0502020204030204" pitchFamily="34" charset="0"/>
                  </a:rPr>
                  <a:t>Pruning</a:t>
                </a:r>
              </a:p>
            </p:txBody>
          </p:sp>
        </p:grpSp>
        <p:grpSp>
          <p:nvGrpSpPr>
            <p:cNvPr id="145" name="Group 144"/>
            <p:cNvGrpSpPr/>
            <p:nvPr/>
          </p:nvGrpSpPr>
          <p:grpSpPr>
            <a:xfrm>
              <a:off x="1778121" y="615840"/>
              <a:ext cx="5618071" cy="5620730"/>
              <a:chOff x="1778121" y="615840"/>
              <a:chExt cx="5618071" cy="5620730"/>
            </a:xfrm>
          </p:grpSpPr>
          <p:sp>
            <p:nvSpPr>
              <p:cNvPr id="94" name="TextBox 93"/>
              <p:cNvSpPr txBox="1"/>
              <p:nvPr/>
            </p:nvSpPr>
            <p:spPr>
              <a:xfrm rot="19618975">
                <a:off x="2745062" y="995614"/>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February</a:t>
                </a:r>
              </a:p>
            </p:txBody>
          </p:sp>
          <p:sp>
            <p:nvSpPr>
              <p:cNvPr id="95" name="TextBox 94"/>
              <p:cNvSpPr txBox="1"/>
              <p:nvPr/>
            </p:nvSpPr>
            <p:spPr>
              <a:xfrm>
                <a:off x="4210050" y="615840"/>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March</a:t>
                </a:r>
              </a:p>
            </p:txBody>
          </p:sp>
          <p:sp>
            <p:nvSpPr>
              <p:cNvPr id="104" name="TextBox 103"/>
              <p:cNvSpPr txBox="1"/>
              <p:nvPr/>
            </p:nvSpPr>
            <p:spPr>
              <a:xfrm rot="1641402">
                <a:off x="5556750" y="927652"/>
                <a:ext cx="647700"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April</a:t>
                </a:r>
              </a:p>
            </p:txBody>
          </p:sp>
          <p:sp>
            <p:nvSpPr>
              <p:cNvPr id="105" name="TextBox 104"/>
              <p:cNvSpPr txBox="1"/>
              <p:nvPr/>
            </p:nvSpPr>
            <p:spPr>
              <a:xfrm rot="17963567">
                <a:off x="1770887" y="198423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January</a:t>
                </a:r>
              </a:p>
            </p:txBody>
          </p:sp>
          <p:sp>
            <p:nvSpPr>
              <p:cNvPr id="106" name="TextBox 105"/>
              <p:cNvSpPr txBox="1"/>
              <p:nvPr/>
            </p:nvSpPr>
            <p:spPr>
              <a:xfrm rot="16200000">
                <a:off x="1430384" y="3322429"/>
                <a:ext cx="910917"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December</a:t>
                </a:r>
              </a:p>
            </p:txBody>
          </p:sp>
          <p:sp>
            <p:nvSpPr>
              <p:cNvPr id="136" name="TextBox 135"/>
              <p:cNvSpPr txBox="1"/>
              <p:nvPr/>
            </p:nvSpPr>
            <p:spPr>
              <a:xfrm rot="8926755">
                <a:off x="5597369" y="5615224"/>
                <a:ext cx="765835"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August</a:t>
                </a:r>
              </a:p>
            </p:txBody>
          </p:sp>
          <p:sp>
            <p:nvSpPr>
              <p:cNvPr id="137" name="TextBox 136"/>
              <p:cNvSpPr txBox="1"/>
              <p:nvPr/>
            </p:nvSpPr>
            <p:spPr>
              <a:xfrm rot="10800000">
                <a:off x="4200321" y="6021126"/>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September</a:t>
                </a:r>
              </a:p>
            </p:txBody>
          </p:sp>
          <p:sp>
            <p:nvSpPr>
              <p:cNvPr id="138" name="TextBox 137"/>
              <p:cNvSpPr txBox="1"/>
              <p:nvPr/>
            </p:nvSpPr>
            <p:spPr>
              <a:xfrm rot="12612045">
                <a:off x="2823456" y="566410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October</a:t>
                </a:r>
              </a:p>
            </p:txBody>
          </p:sp>
          <p:sp>
            <p:nvSpPr>
              <p:cNvPr id="139" name="TextBox 138"/>
              <p:cNvSpPr txBox="1"/>
              <p:nvPr/>
            </p:nvSpPr>
            <p:spPr>
              <a:xfrm rot="14432490">
                <a:off x="1831774" y="4667388"/>
                <a:ext cx="8231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November</a:t>
                </a:r>
              </a:p>
            </p:txBody>
          </p:sp>
          <p:sp>
            <p:nvSpPr>
              <p:cNvPr id="141" name="TextBox 140"/>
              <p:cNvSpPr txBox="1"/>
              <p:nvPr/>
            </p:nvSpPr>
            <p:spPr>
              <a:xfrm rot="7080976">
                <a:off x="6744721" y="4618274"/>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July</a:t>
                </a:r>
              </a:p>
            </p:txBody>
          </p:sp>
          <p:sp>
            <p:nvSpPr>
              <p:cNvPr id="142" name="TextBox 141"/>
              <p:cNvSpPr txBox="1"/>
              <p:nvPr/>
            </p:nvSpPr>
            <p:spPr>
              <a:xfrm rot="5400000">
                <a:off x="7099162" y="330286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June</a:t>
                </a:r>
              </a:p>
            </p:txBody>
          </p:sp>
          <p:sp>
            <p:nvSpPr>
              <p:cNvPr id="143" name="TextBox 142"/>
              <p:cNvSpPr txBox="1"/>
              <p:nvPr/>
            </p:nvSpPr>
            <p:spPr>
              <a:xfrm rot="3566775">
                <a:off x="6728334" y="1922137"/>
                <a:ext cx="378616" cy="215444"/>
              </a:xfrm>
              <a:prstGeom prst="rect">
                <a:avLst/>
              </a:prstGeom>
              <a:noFill/>
            </p:spPr>
            <p:txBody>
              <a:bodyPr wrap="square" lIns="0" tIns="0" rIns="0" bIns="0" rtlCol="0">
                <a:spAutoFit/>
              </a:bodyPr>
              <a:lstStyle/>
              <a:p>
                <a:pPr algn="ctr"/>
                <a:r>
                  <a:rPr lang="en-US" sz="1400" b="1" dirty="0">
                    <a:solidFill>
                      <a:srgbClr val="010000"/>
                    </a:solidFill>
                    <a:latin typeface="Calibri" panose="020F0502020204030204" pitchFamily="34" charset="0"/>
                    <a:cs typeface="Calibri" panose="020F0502020204030204" pitchFamily="34" charset="0"/>
                  </a:rPr>
                  <a:t>May</a:t>
                </a:r>
              </a:p>
            </p:txBody>
          </p:sp>
        </p:grpSp>
        <p:sp>
          <p:nvSpPr>
            <p:cNvPr id="153" name="Oval 152"/>
            <p:cNvSpPr/>
            <p:nvPr/>
          </p:nvSpPr>
          <p:spPr>
            <a:xfrm>
              <a:off x="3452870" y="2299240"/>
              <a:ext cx="2246255" cy="2249424"/>
            </a:xfrm>
            <a:prstGeom prst="ellipse">
              <a:avLst/>
            </a:prstGeom>
            <a:solidFill>
              <a:srgbClr val="BEBFBF"/>
            </a:solidFill>
            <a:ln>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EFFFF"/>
                </a:solidFill>
              </a:endParaRPr>
            </a:p>
          </p:txBody>
        </p:sp>
        <p:cxnSp>
          <p:nvCxnSpPr>
            <p:cNvPr id="91" name="Straight Connector 90"/>
            <p:cNvCxnSpPr/>
            <p:nvPr/>
          </p:nvCxnSpPr>
          <p:spPr>
            <a:xfrm flipH="1">
              <a:off x="5246537" y="2929070"/>
              <a:ext cx="443063" cy="205846"/>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4088737" y="3139299"/>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6th: Shavuot (Pentecost)</a:t>
              </a:r>
            </a:p>
          </p:txBody>
        </p:sp>
        <p:sp>
          <p:nvSpPr>
            <p:cNvPr id="158" name="TextBox 157"/>
            <p:cNvSpPr txBox="1"/>
            <p:nvPr/>
          </p:nvSpPr>
          <p:spPr>
            <a:xfrm>
              <a:off x="4135939" y="2805711"/>
              <a:ext cx="1049100" cy="156068"/>
            </a:xfrm>
            <a:prstGeom prst="rect">
              <a:avLst/>
            </a:prstGeom>
            <a:noFill/>
          </p:spPr>
          <p:txBody>
            <a:bodyPr wrap="square" lIns="0" tIns="0" rIns="0" bIns="0" rtlCol="0">
              <a:spAutoFit/>
            </a:bodyPr>
            <a:lstStyle/>
            <a:p>
              <a:pPr>
                <a:lnSpc>
                  <a:spcPts val="1200"/>
                </a:lnSpc>
              </a:pPr>
              <a:r>
                <a:rPr lang="en-US" sz="1200" i="1" dirty="0">
                  <a:solidFill>
                    <a:srgbClr val="010000"/>
                  </a:solidFill>
                  <a:latin typeface="Calibri" panose="020F0502020204030204" pitchFamily="34" charset="0"/>
                  <a:cs typeface="Calibri" panose="020F0502020204030204" pitchFamily="34" charset="0"/>
                </a:rPr>
                <a:t>14th: Passover</a:t>
              </a:r>
            </a:p>
          </p:txBody>
        </p:sp>
        <p:sp>
          <p:nvSpPr>
            <p:cNvPr id="159" name="Oval 158"/>
            <p:cNvSpPr/>
            <p:nvPr/>
          </p:nvSpPr>
          <p:spPr>
            <a:xfrm>
              <a:off x="4712801" y="2145030"/>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Connector 161"/>
            <p:cNvCxnSpPr/>
            <p:nvPr/>
          </p:nvCxnSpPr>
          <p:spPr>
            <a:xfrm flipH="1">
              <a:off x="4679122" y="2236470"/>
              <a:ext cx="75996" cy="519594"/>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5663868" y="2867851"/>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TextBox 162"/>
            <p:cNvSpPr txBox="1"/>
            <p:nvPr/>
          </p:nvSpPr>
          <p:spPr>
            <a:xfrm>
              <a:off x="3820709" y="3729235"/>
              <a:ext cx="1378946" cy="307777"/>
            </a:xfrm>
            <a:prstGeom prst="rect">
              <a:avLst/>
            </a:prstGeom>
            <a:noFill/>
          </p:spPr>
          <p:txBody>
            <a:bodyPr wrap="square" lIns="0" tIns="0" rIns="0" bIns="0" rtlCol="0">
              <a:spAutoFit/>
            </a:bodyPr>
            <a:lstStyle/>
            <a:p>
              <a:pPr algn="ctr">
                <a:lnSpc>
                  <a:spcPts val="1200"/>
                </a:lnSpc>
              </a:pPr>
              <a:r>
                <a:rPr lang="en-US" sz="1200" i="1" dirty="0">
                  <a:solidFill>
                    <a:srgbClr val="010000"/>
                  </a:solidFill>
                  <a:latin typeface="Calibri" panose="020F0502020204030204" pitchFamily="34" charset="0"/>
                  <a:cs typeface="Calibri" panose="020F0502020204030204" pitchFamily="34" charset="0"/>
                </a:rPr>
                <a:t>15th: Sukkot (Tabernacles)</a:t>
              </a:r>
            </a:p>
          </p:txBody>
        </p:sp>
        <p:cxnSp>
          <p:nvCxnSpPr>
            <p:cNvPr id="166" name="Straight Connector 165"/>
            <p:cNvCxnSpPr/>
            <p:nvPr/>
          </p:nvCxnSpPr>
          <p:spPr>
            <a:xfrm flipH="1">
              <a:off x="4250251" y="4087018"/>
              <a:ext cx="99499" cy="467631"/>
            </a:xfrm>
            <a:prstGeom prst="line">
              <a:avLst/>
            </a:prstGeom>
            <a:ln w="12700">
              <a:solidFill>
                <a:srgbClr val="010000"/>
              </a:solidFill>
            </a:ln>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4193650" y="4551474"/>
              <a:ext cx="94151" cy="91440"/>
            </a:xfrm>
            <a:prstGeom prst="ellipse">
              <a:avLst/>
            </a:prstGeom>
            <a:solidFill>
              <a:srgbClr val="FEFF00"/>
            </a:solidFill>
            <a:ln w="12700">
              <a:solidFill>
                <a:srgbClr val="01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C:\Users\Kris\Downloads\Calendar Ezra 3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3604" y="369332"/>
            <a:ext cx="6156792"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Hebrew calendar with the three major festivals</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When the seventh month came</a:t>
            </a:r>
          </a:p>
        </p:txBody>
      </p:sp>
    </p:spTree>
    <p:extLst>
      <p:ext uri="{BB962C8B-B14F-4D97-AF65-F5344CB8AC3E}">
        <p14:creationId xmlns:p14="http://schemas.microsoft.com/office/powerpoint/2010/main" val="18063426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wnloads\Red_figure_bell_crater,_sacrificial_scene_at_Delphi,_420_BC,_AM_Agrigento,_120968.jpg"/>
          <p:cNvPicPr>
            <a:picLocks noChangeAspect="1" noChangeArrowheads="1"/>
          </p:cNvPicPr>
          <p:nvPr/>
        </p:nvPicPr>
        <p:blipFill rotWithShape="1">
          <a:blip r:embed="rId3">
            <a:extLst>
              <a:ext uri="{28A0092B-C50C-407E-A947-70E740481C1C}">
                <a14:useLocalDpi xmlns:a14="http://schemas.microsoft.com/office/drawing/2010/main" val="0"/>
              </a:ext>
            </a:extLst>
          </a:blip>
          <a:srcRect r="884"/>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35E4FB94-21DB-4CBB-B9DB-46ECE25164C1}"/>
              </a:ext>
            </a:extLst>
          </p:cNvPr>
          <p:cNvSpPr>
            <a:spLocks noGrp="1"/>
          </p:cNvSpPr>
          <p:nvPr>
            <p:ph type="body" sz="quarter" idx="10"/>
          </p:nvPr>
        </p:nvSpPr>
        <p:spPr/>
        <p:txBody>
          <a:bodyPr/>
          <a:lstStyle/>
          <a:p>
            <a:r>
              <a:rPr lang="en-US" dirty="0">
                <a:latin typeface="Calibri"/>
                <a:cs typeface="Calibri"/>
              </a:rPr>
              <a:t>Red-figure bell </a:t>
            </a:r>
            <a:r>
              <a:rPr lang="en-US" i="1" dirty="0">
                <a:latin typeface="Calibri"/>
                <a:cs typeface="Calibri"/>
              </a:rPr>
              <a:t>krater</a:t>
            </a:r>
            <a:r>
              <a:rPr lang="en-US" dirty="0">
                <a:latin typeface="Calibri"/>
                <a:cs typeface="Calibri"/>
              </a:rPr>
              <a:t> depicting a sacrificial scene at Delphi, circa 420 BC</a:t>
            </a:r>
            <a:endParaRPr lang="ja-JP" dirty="0"/>
          </a:p>
        </p:txBody>
      </p:sp>
      <p:sp>
        <p:nvSpPr>
          <p:cNvPr id="3" name="Text Placeholder 2">
            <a:extLst>
              <a:ext uri="{FF2B5EF4-FFF2-40B4-BE49-F238E27FC236}">
                <a16:creationId xmlns:a16="http://schemas.microsoft.com/office/drawing/2014/main" id="{B82D328D-D6D1-4623-83BF-4D8F54691205}"/>
              </a:ext>
            </a:extLst>
          </p:cNvPr>
          <p:cNvSpPr>
            <a:spLocks noGrp="1"/>
          </p:cNvSpPr>
          <p:nvPr>
            <p:ph type="body" sz="quarter" idx="12"/>
          </p:nvPr>
        </p:nvSpPr>
        <p:spPr/>
        <p:txBody>
          <a:bodyPr/>
          <a:lstStyle/>
          <a:p>
            <a:r>
              <a:rPr lang="en-US" dirty="0"/>
              <a:t>3:4</a:t>
            </a:r>
          </a:p>
        </p:txBody>
      </p:sp>
      <p:sp>
        <p:nvSpPr>
          <p:cNvPr id="4" name="Title 3">
            <a:extLst>
              <a:ext uri="{FF2B5EF4-FFF2-40B4-BE49-F238E27FC236}">
                <a16:creationId xmlns:a16="http://schemas.microsoft.com/office/drawing/2014/main" id="{DFF410A5-1A3B-405C-BC74-6F305B523CFA}"/>
              </a:ext>
            </a:extLst>
          </p:cNvPr>
          <p:cNvSpPr>
            <a:spLocks noGrp="1"/>
          </p:cNvSpPr>
          <p:nvPr>
            <p:ph type="title"/>
          </p:nvPr>
        </p:nvSpPr>
        <p:spPr/>
        <p:txBody>
          <a:bodyPr/>
          <a:lstStyle/>
          <a:p>
            <a:r>
              <a:rPr lang="en-US" dirty="0"/>
              <a:t>And they offered the daily burnt offerings as was required each day, according to the ordinance</a:t>
            </a:r>
            <a:endParaRPr lang="en-US" altLang="ja-JP" dirty="0"/>
          </a:p>
        </p:txBody>
      </p:sp>
    </p:spTree>
    <p:extLst>
      <p:ext uri="{BB962C8B-B14F-4D97-AF65-F5344CB8AC3E}">
        <p14:creationId xmlns:p14="http://schemas.microsoft.com/office/powerpoint/2010/main" val="3885694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Watering sheep before a sacrifice by the </a:t>
            </a:r>
            <a:r>
              <a:rPr lang="en-US" dirty="0" err="1"/>
              <a:t>Weli</a:t>
            </a:r>
            <a:r>
              <a:rPr lang="en-US" dirty="0"/>
              <a:t> of </a:t>
            </a:r>
            <a:r>
              <a:rPr lang="en-US" dirty="0" err="1"/>
              <a:t>Budrieh</a:t>
            </a:r>
            <a:r>
              <a:rPr lang="en-US" dirty="0"/>
              <a:t>, circa 1910</a:t>
            </a:r>
          </a:p>
        </p:txBody>
      </p:sp>
      <p:sp>
        <p:nvSpPr>
          <p:cNvPr id="3" name="Text Placeholder 2"/>
          <p:cNvSpPr>
            <a:spLocks noGrp="1"/>
          </p:cNvSpPr>
          <p:nvPr>
            <p:ph type="body" sz="quarter" idx="12"/>
          </p:nvPr>
        </p:nvSpPr>
        <p:spPr/>
        <p:txBody>
          <a:bodyPr/>
          <a:lstStyle/>
          <a:p>
            <a:r>
              <a:rPr lang="en-US" dirty="0"/>
              <a:t>3:4</a:t>
            </a:r>
          </a:p>
        </p:txBody>
      </p:sp>
      <p:sp>
        <p:nvSpPr>
          <p:cNvPr id="4" name="Title 3"/>
          <p:cNvSpPr>
            <a:spLocks noGrp="1"/>
          </p:cNvSpPr>
          <p:nvPr>
            <p:ph type="title"/>
          </p:nvPr>
        </p:nvSpPr>
        <p:spPr/>
        <p:txBody>
          <a:bodyPr/>
          <a:lstStyle/>
          <a:p>
            <a:r>
              <a:rPr lang="en-US" dirty="0"/>
              <a:t>And they offered the daily burnt offerings as was required each day, according to the ordinance</a:t>
            </a:r>
          </a:p>
        </p:txBody>
      </p:sp>
    </p:spTree>
    <p:extLst>
      <p:ext uri="{BB962C8B-B14F-4D97-AF65-F5344CB8AC3E}">
        <p14:creationId xmlns:p14="http://schemas.microsoft.com/office/powerpoint/2010/main" val="1807152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Weli of Budrieh with a sacrificed sheep, circa 1910</a:t>
            </a:r>
          </a:p>
        </p:txBody>
      </p:sp>
      <p:sp>
        <p:nvSpPr>
          <p:cNvPr id="3" name="Text Placeholder 2"/>
          <p:cNvSpPr>
            <a:spLocks noGrp="1"/>
          </p:cNvSpPr>
          <p:nvPr>
            <p:ph type="body" sz="quarter" idx="12"/>
          </p:nvPr>
        </p:nvSpPr>
        <p:spPr/>
        <p:txBody>
          <a:bodyPr/>
          <a:lstStyle/>
          <a:p>
            <a:r>
              <a:rPr lang="en-US"/>
              <a:t>3:4</a:t>
            </a:r>
          </a:p>
        </p:txBody>
      </p:sp>
      <p:sp>
        <p:nvSpPr>
          <p:cNvPr id="4" name="Title 3"/>
          <p:cNvSpPr>
            <a:spLocks noGrp="1"/>
          </p:cNvSpPr>
          <p:nvPr>
            <p:ph type="title"/>
          </p:nvPr>
        </p:nvSpPr>
        <p:spPr/>
        <p:txBody>
          <a:bodyPr/>
          <a:lstStyle/>
          <a:p>
            <a:r>
              <a:rPr lang="en-US" dirty="0"/>
              <a:t>And they offered the daily burnt offerings as was required each day, according to the ordinance</a:t>
            </a:r>
          </a:p>
        </p:txBody>
      </p:sp>
    </p:spTree>
    <p:extLst>
      <p:ext uri="{BB962C8B-B14F-4D97-AF65-F5344CB8AC3E}">
        <p14:creationId xmlns:p14="http://schemas.microsoft.com/office/powerpoint/2010/main" val="999777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2026"/>
          <a:stretch/>
        </p:blipFill>
        <p:spPr>
          <a:xfrm>
            <a:off x="965294" y="369332"/>
            <a:ext cx="7213412" cy="6488667"/>
          </a:xfrm>
          <a:prstGeom prst="rect">
            <a:avLst/>
          </a:prstGeom>
        </p:spPr>
      </p:pic>
      <p:sp>
        <p:nvSpPr>
          <p:cNvPr id="2" name="Text Placeholder 1"/>
          <p:cNvSpPr>
            <a:spLocks noGrp="1"/>
          </p:cNvSpPr>
          <p:nvPr>
            <p:ph type="body" sz="quarter" idx="10"/>
          </p:nvPr>
        </p:nvSpPr>
        <p:spPr/>
        <p:txBody>
          <a:bodyPr/>
          <a:lstStyle/>
          <a:p>
            <a:r>
              <a:rPr lang="en-US" altLang="en-US" dirty="0"/>
              <a:t>Oriental salutation after a sacrifice by the Weli of </a:t>
            </a:r>
            <a:r>
              <a:rPr lang="en-US" altLang="en-US" dirty="0" err="1"/>
              <a:t>Budrieh</a:t>
            </a:r>
            <a:r>
              <a:rPr lang="en-US" altLang="en-US" dirty="0"/>
              <a:t>, circa 1910</a:t>
            </a:r>
          </a:p>
        </p:txBody>
      </p:sp>
      <p:sp>
        <p:nvSpPr>
          <p:cNvPr id="3" name="Text Placeholder 2"/>
          <p:cNvSpPr>
            <a:spLocks noGrp="1"/>
          </p:cNvSpPr>
          <p:nvPr>
            <p:ph type="body" sz="quarter" idx="12"/>
          </p:nvPr>
        </p:nvSpPr>
        <p:spPr/>
        <p:txBody>
          <a:bodyPr/>
          <a:lstStyle/>
          <a:p>
            <a:r>
              <a:rPr lang="en-US"/>
              <a:t>3:4</a:t>
            </a:r>
          </a:p>
        </p:txBody>
      </p:sp>
      <p:sp>
        <p:nvSpPr>
          <p:cNvPr id="4" name="Title 3"/>
          <p:cNvSpPr>
            <a:spLocks noGrp="1"/>
          </p:cNvSpPr>
          <p:nvPr>
            <p:ph type="title"/>
          </p:nvPr>
        </p:nvSpPr>
        <p:spPr/>
        <p:txBody>
          <a:bodyPr/>
          <a:lstStyle/>
          <a:p>
            <a:r>
              <a:rPr lang="en-US" dirty="0"/>
              <a:t>And they offered the daily burnt offerings as was required each day, according to the ordinance</a:t>
            </a:r>
          </a:p>
        </p:txBody>
      </p:sp>
    </p:spTree>
    <p:extLst>
      <p:ext uri="{BB962C8B-B14F-4D97-AF65-F5344CB8AC3E}">
        <p14:creationId xmlns:p14="http://schemas.microsoft.com/office/powerpoint/2010/main" val="15266285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Roasting pit with fire at the Samaritan Passover celebration on Mount Gerizim</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Afterward there was a continual burnt offering</a:t>
            </a:r>
          </a:p>
        </p:txBody>
      </p:sp>
      <p:pic>
        <p:nvPicPr>
          <p:cNvPr id="5" name="Picture 4" descr="Samaritan Passover, roasting pit with fire, tb0411068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7200"/>
            <a:ext cx="9144000" cy="6080760"/>
          </a:xfrm>
          <a:prstGeom prst="rect">
            <a:avLst/>
          </a:prstGeom>
        </p:spPr>
      </p:pic>
    </p:spTree>
    <p:extLst>
      <p:ext uri="{BB962C8B-B14F-4D97-AF65-F5344CB8AC3E}">
        <p14:creationId xmlns:p14="http://schemas.microsoft.com/office/powerpoint/2010/main" val="5260494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CB28A9-2690-4AD9-8DA9-5FC527A95131}"/>
              </a:ext>
            </a:extLst>
          </p:cNvPr>
          <p:cNvPicPr>
            <a:picLocks noChangeAspect="1"/>
          </p:cNvPicPr>
          <p:nvPr/>
        </p:nvPicPr>
        <p:blipFill rotWithShape="1">
          <a:blip r:embed="rId3">
            <a:extLst>
              <a:ext uri="{28A0092B-C50C-407E-A947-70E740481C1C}">
                <a14:useLocalDpi xmlns:a14="http://schemas.microsoft.com/office/drawing/2010/main" val="0"/>
              </a:ext>
            </a:extLst>
          </a:blip>
          <a:srcRect b="6133"/>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Waxing crescent moon</a:t>
            </a:r>
          </a:p>
        </p:txBody>
      </p:sp>
      <p:sp>
        <p:nvSpPr>
          <p:cNvPr id="3" name="Text Placeholder 2"/>
          <p:cNvSpPr>
            <a:spLocks noGrp="1"/>
          </p:cNvSpPr>
          <p:nvPr>
            <p:ph type="body" sz="quarter" idx="12"/>
          </p:nvPr>
        </p:nvSpPr>
        <p:spPr/>
        <p:txBody>
          <a:bodyPr/>
          <a:lstStyle/>
          <a:p>
            <a:r>
              <a:rPr lang="en-US"/>
              <a:t>3:5</a:t>
            </a:r>
            <a:endParaRPr lang="en-US" dirty="0"/>
          </a:p>
        </p:txBody>
      </p:sp>
      <p:sp>
        <p:nvSpPr>
          <p:cNvPr id="4" name="Title 3"/>
          <p:cNvSpPr>
            <a:spLocks noGrp="1"/>
          </p:cNvSpPr>
          <p:nvPr>
            <p:ph type="title"/>
          </p:nvPr>
        </p:nvSpPr>
        <p:spPr/>
        <p:txBody>
          <a:bodyPr/>
          <a:lstStyle/>
          <a:p>
            <a:r>
              <a:rPr lang="en-US" dirty="0"/>
              <a:t>And also for the new moons</a:t>
            </a:r>
          </a:p>
        </p:txBody>
      </p:sp>
    </p:spTree>
    <p:extLst>
      <p:ext uri="{BB962C8B-B14F-4D97-AF65-F5344CB8AC3E}">
        <p14:creationId xmlns:p14="http://schemas.microsoft.com/office/powerpoint/2010/main" val="39340272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0BE9614-9BF3-4EF4-AA58-3FE9008F896A}"/>
              </a:ext>
            </a:extLst>
          </p:cNvPr>
          <p:cNvPicPr>
            <a:picLocks noChangeAspect="1"/>
          </p:cNvPicPr>
          <p:nvPr/>
        </p:nvPicPr>
        <p:blipFill rotWithShape="1">
          <a:blip r:embed="rId3">
            <a:extLst>
              <a:ext uri="{28A0092B-C50C-407E-A947-70E740481C1C}">
                <a14:useLocalDpi xmlns:a14="http://schemas.microsoft.com/office/drawing/2010/main" val="0"/>
              </a:ext>
            </a:extLst>
          </a:blip>
          <a:srcRect t="5516" b="5516"/>
          <a:stretch/>
        </p:blipFill>
        <p:spPr>
          <a:xfrm>
            <a:off x="0" y="-1"/>
            <a:ext cx="9143999" cy="6858001"/>
          </a:xfrm>
          <a:prstGeom prst="rect">
            <a:avLst/>
          </a:prstGeom>
        </p:spPr>
      </p:pic>
      <p:sp>
        <p:nvSpPr>
          <p:cNvPr id="2" name="Text Placeholder 1"/>
          <p:cNvSpPr>
            <a:spLocks noGrp="1"/>
          </p:cNvSpPr>
          <p:nvPr>
            <p:ph type="body" sz="quarter" idx="10"/>
          </p:nvPr>
        </p:nvSpPr>
        <p:spPr/>
        <p:txBody>
          <a:bodyPr/>
          <a:lstStyle/>
          <a:p>
            <a:r>
              <a:rPr lang="en-US" dirty="0"/>
              <a:t>Aramaic letter from Elephantine, mentioning Passover, 5th century BC</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571858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Slain lambs at the Samaritan Passover celebration on Mount Gerizim</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pic>
        <p:nvPicPr>
          <p:cNvPr id="6" name="Picture 5" descr="Samaritan Passover, slain lamb, tb0411067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357160133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Entrails on grill at the Samaritan Passover celebration on Mount Gerizim</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pic>
        <p:nvPicPr>
          <p:cNvPr id="5" name="Picture 4" descr="Samaritan Passover, entrails on grill, tb0411067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Tree>
    <p:extLst>
      <p:ext uri="{BB962C8B-B14F-4D97-AF65-F5344CB8AC3E}">
        <p14:creationId xmlns:p14="http://schemas.microsoft.com/office/powerpoint/2010/main" val="1073695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6100" y="0"/>
            <a:ext cx="5493258" cy="6858000"/>
          </a:xfrm>
          <a:prstGeom prst="rect">
            <a:avLst/>
          </a:prstGeom>
        </p:spPr>
      </p:pic>
      <p:sp>
        <p:nvSpPr>
          <p:cNvPr id="2" name="Text Placeholder 1"/>
          <p:cNvSpPr>
            <a:spLocks noGrp="1"/>
          </p:cNvSpPr>
          <p:nvPr>
            <p:ph type="body" sz="quarter" idx="10"/>
          </p:nvPr>
        </p:nvSpPr>
        <p:spPr/>
        <p:txBody>
          <a:bodyPr/>
          <a:lstStyle/>
          <a:p>
            <a:r>
              <a:rPr lang="en-US" dirty="0"/>
              <a:t>High priest leaning on his staff during the Samaritan Passover, circa 1910</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19471427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89120E-54AE-4189-99F0-7653E9992E4E}"/>
              </a:ext>
            </a:extLst>
          </p:cNvPr>
          <p:cNvSpPr>
            <a:spLocks noGrp="1"/>
          </p:cNvSpPr>
          <p:nvPr>
            <p:ph type="body" sz="quarter" idx="10"/>
          </p:nvPr>
        </p:nvSpPr>
        <p:spPr/>
        <p:txBody>
          <a:bodyPr/>
          <a:lstStyle/>
          <a:p>
            <a:r>
              <a:rPr lang="en-US" dirty="0"/>
              <a:t>Gezer Calendar, 10th century BC</a:t>
            </a:r>
          </a:p>
        </p:txBody>
      </p:sp>
      <p:sp>
        <p:nvSpPr>
          <p:cNvPr id="3" name="Text Placeholder 2">
            <a:extLst>
              <a:ext uri="{FF2B5EF4-FFF2-40B4-BE49-F238E27FC236}">
                <a16:creationId xmlns:a16="http://schemas.microsoft.com/office/drawing/2014/main" id="{470D007C-AFA7-4BC3-A22D-948E2271A950}"/>
              </a:ext>
            </a:extLst>
          </p:cNvPr>
          <p:cNvSpPr>
            <a:spLocks noGrp="1"/>
          </p:cNvSpPr>
          <p:nvPr>
            <p:ph type="body" sz="quarter" idx="12"/>
          </p:nvPr>
        </p:nvSpPr>
        <p:spPr/>
        <p:txBody>
          <a:bodyPr/>
          <a:lstStyle/>
          <a:p>
            <a:r>
              <a:rPr lang="en-US" dirty="0"/>
              <a:t>3:1</a:t>
            </a:r>
          </a:p>
        </p:txBody>
      </p:sp>
      <p:sp>
        <p:nvSpPr>
          <p:cNvPr id="4" name="Title 3">
            <a:extLst>
              <a:ext uri="{FF2B5EF4-FFF2-40B4-BE49-F238E27FC236}">
                <a16:creationId xmlns:a16="http://schemas.microsoft.com/office/drawing/2014/main" id="{AE5632E6-387C-444C-A383-1F914343ECBE}"/>
              </a:ext>
            </a:extLst>
          </p:cNvPr>
          <p:cNvSpPr>
            <a:spLocks noGrp="1"/>
          </p:cNvSpPr>
          <p:nvPr>
            <p:ph type="title"/>
          </p:nvPr>
        </p:nvSpPr>
        <p:spPr/>
        <p:txBody>
          <a:bodyPr/>
          <a:lstStyle/>
          <a:p>
            <a:r>
              <a:rPr lang="en-US" dirty="0"/>
              <a:t>When the seventh month came</a:t>
            </a:r>
          </a:p>
        </p:txBody>
      </p:sp>
      <p:pic>
        <p:nvPicPr>
          <p:cNvPr id="6" name="Picture 5" descr="Gezer Calendar, 10th c BC, tb041705445 bl.jpg"/>
          <p:cNvPicPr>
            <a:picLocks noChangeAspect="1"/>
          </p:cNvPicPr>
          <p:nvPr/>
        </p:nvPicPr>
        <p:blipFill rotWithShape="1">
          <a:blip r:embed="rId3" cstate="print">
            <a:extLst>
              <a:ext uri="{28A0092B-C50C-407E-A947-70E740481C1C}">
                <a14:useLocalDpi xmlns:a14="http://schemas.microsoft.com/office/drawing/2010/main" val="0"/>
              </a:ext>
            </a:extLst>
          </a:blip>
          <a:srcRect l="7131" t="5386" r="10011" b="4932"/>
          <a:stretch/>
        </p:blipFill>
        <p:spPr>
          <a:xfrm>
            <a:off x="0" y="369332"/>
            <a:ext cx="4648200" cy="6150340"/>
          </a:xfrm>
          <a:prstGeom prst="rect">
            <a:avLst/>
          </a:prstGeom>
        </p:spPr>
      </p:pic>
      <p:sp>
        <p:nvSpPr>
          <p:cNvPr id="8" name="Rectangle 7"/>
          <p:cNvSpPr/>
          <p:nvPr/>
        </p:nvSpPr>
        <p:spPr>
          <a:xfrm>
            <a:off x="4267200" y="1531888"/>
            <a:ext cx="4572000" cy="3385542"/>
          </a:xfrm>
          <a:prstGeom prst="rect">
            <a:avLst/>
          </a:prstGeom>
        </p:spPr>
        <p:txBody>
          <a:bodyPr>
            <a:spAutoFit/>
          </a:bodyPr>
          <a:lstStyle/>
          <a:p>
            <a:pPr>
              <a:spcBef>
                <a:spcPts val="1200"/>
              </a:spcBef>
            </a:pPr>
            <a:r>
              <a:rPr lang="en-US" dirty="0">
                <a:solidFill>
                  <a:srgbClr val="FEFFFF"/>
                </a:solidFill>
              </a:rPr>
              <a:t>Two months gathering (September, October) </a:t>
            </a:r>
          </a:p>
          <a:p>
            <a:pPr>
              <a:spcBef>
                <a:spcPts val="1200"/>
              </a:spcBef>
            </a:pPr>
            <a:r>
              <a:rPr lang="en-US" dirty="0">
                <a:solidFill>
                  <a:srgbClr val="FEFFFF"/>
                </a:solidFill>
              </a:rPr>
              <a:t>Two months planting (November, December) </a:t>
            </a:r>
          </a:p>
          <a:p>
            <a:pPr>
              <a:spcBef>
                <a:spcPts val="1200"/>
              </a:spcBef>
            </a:pPr>
            <a:r>
              <a:rPr lang="en-US" dirty="0">
                <a:solidFill>
                  <a:srgbClr val="FEFFFF"/>
                </a:solidFill>
              </a:rPr>
              <a:t>Two months late sowing (January, February) </a:t>
            </a:r>
          </a:p>
          <a:p>
            <a:pPr>
              <a:spcBef>
                <a:spcPts val="1200"/>
              </a:spcBef>
            </a:pPr>
            <a:r>
              <a:rPr lang="en-US" dirty="0">
                <a:solidFill>
                  <a:srgbClr val="FEFFFF"/>
                </a:solidFill>
              </a:rPr>
              <a:t>One month cutting flax (March) </a:t>
            </a:r>
          </a:p>
          <a:p>
            <a:pPr>
              <a:spcBef>
                <a:spcPts val="1200"/>
              </a:spcBef>
            </a:pPr>
            <a:r>
              <a:rPr lang="en-US" dirty="0">
                <a:solidFill>
                  <a:srgbClr val="FEFFFF"/>
                </a:solidFill>
              </a:rPr>
              <a:t>One month reaping barley (</a:t>
            </a:r>
            <a:r>
              <a:rPr lang="en-US" b="1" dirty="0">
                <a:solidFill>
                  <a:srgbClr val="FEFFFF"/>
                </a:solidFill>
              </a:rPr>
              <a:t>April</a:t>
            </a:r>
            <a:r>
              <a:rPr lang="en-US" dirty="0">
                <a:solidFill>
                  <a:srgbClr val="FEFFFF"/>
                </a:solidFill>
              </a:rPr>
              <a:t>) </a:t>
            </a:r>
          </a:p>
          <a:p>
            <a:pPr>
              <a:spcBef>
                <a:spcPts val="1200"/>
              </a:spcBef>
            </a:pPr>
            <a:r>
              <a:rPr lang="en-US" dirty="0">
                <a:solidFill>
                  <a:srgbClr val="FEFFFF"/>
                </a:solidFill>
              </a:rPr>
              <a:t>One month reaping and measuring grain (May) </a:t>
            </a:r>
          </a:p>
          <a:p>
            <a:pPr>
              <a:spcBef>
                <a:spcPts val="1200"/>
              </a:spcBef>
            </a:pPr>
            <a:r>
              <a:rPr lang="en-US" dirty="0">
                <a:solidFill>
                  <a:srgbClr val="FEFFFF"/>
                </a:solidFill>
              </a:rPr>
              <a:t>Two months pruning (June, July) </a:t>
            </a:r>
          </a:p>
          <a:p>
            <a:pPr>
              <a:spcBef>
                <a:spcPts val="1200"/>
              </a:spcBef>
            </a:pPr>
            <a:r>
              <a:rPr lang="en-US" dirty="0">
                <a:solidFill>
                  <a:srgbClr val="FEFFFF"/>
                </a:solidFill>
              </a:rPr>
              <a:t>One month summer fruit (August) </a:t>
            </a:r>
          </a:p>
        </p:txBody>
      </p:sp>
    </p:spTree>
    <p:extLst>
      <p:ext uri="{BB962C8B-B14F-4D97-AF65-F5344CB8AC3E}">
        <p14:creationId xmlns:p14="http://schemas.microsoft.com/office/powerpoint/2010/main" val="41814927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3527"/>
          <a:stretch/>
        </p:blipFill>
        <p:spPr>
          <a:xfrm>
            <a:off x="0" y="143435"/>
            <a:ext cx="9144000" cy="6624920"/>
          </a:xfrm>
          <a:prstGeom prst="rect">
            <a:avLst/>
          </a:prstGeom>
        </p:spPr>
      </p:pic>
      <p:sp>
        <p:nvSpPr>
          <p:cNvPr id="2" name="Text Placeholder 1"/>
          <p:cNvSpPr>
            <a:spLocks noGrp="1"/>
          </p:cNvSpPr>
          <p:nvPr>
            <p:ph type="body" sz="quarter" idx="10"/>
          </p:nvPr>
        </p:nvSpPr>
        <p:spPr/>
        <p:txBody>
          <a:bodyPr/>
          <a:lstStyle/>
          <a:p>
            <a:r>
              <a:rPr lang="en-US" dirty="0"/>
              <a:t>Baking unleavened bread for the Samaritan Passover, circa 1910</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1291781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Winnowing wheat during the Feast of Pentecost</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21386539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Harvesting wheat with sickle during the Feast of Pentecost</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1728230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34" r="1534"/>
          <a:stretch/>
        </p:blipFill>
        <p:spPr>
          <a:xfrm>
            <a:off x="2185861" y="315545"/>
            <a:ext cx="4772278" cy="6469618"/>
          </a:xfrm>
          <a:prstGeom prst="rect">
            <a:avLst/>
          </a:prstGeom>
        </p:spPr>
      </p:pic>
      <p:sp>
        <p:nvSpPr>
          <p:cNvPr id="2" name="Text Placeholder 1"/>
          <p:cNvSpPr>
            <a:spLocks noGrp="1"/>
          </p:cNvSpPr>
          <p:nvPr>
            <p:ph type="body" sz="quarter" idx="10"/>
          </p:nvPr>
        </p:nvSpPr>
        <p:spPr/>
        <p:txBody>
          <a:bodyPr/>
          <a:lstStyle/>
          <a:p>
            <a:r>
              <a:rPr lang="en-US" dirty="0"/>
              <a:t>Feast of Trumpets at the new moon</a:t>
            </a:r>
          </a:p>
        </p:txBody>
      </p:sp>
      <p:sp>
        <p:nvSpPr>
          <p:cNvPr id="3" name="Text Placeholder 2"/>
          <p:cNvSpPr>
            <a:spLocks noGrp="1"/>
          </p:cNvSpPr>
          <p:nvPr>
            <p:ph type="body" sz="quarter" idx="12"/>
          </p:nvPr>
        </p:nvSpPr>
        <p:spPr/>
        <p:txBody>
          <a:bodyPr/>
          <a:lstStyle/>
          <a:p>
            <a:r>
              <a:rPr lang="en-US"/>
              <a:t>3:5</a:t>
            </a:r>
            <a:endParaRPr lang="en-US" dirty="0"/>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1940071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Western Wall women's prayer area filled during Sukkot, tb10090696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5760"/>
            <a:ext cx="9144000" cy="6126480"/>
          </a:xfrm>
          <a:prstGeom prst="rect">
            <a:avLst/>
          </a:prstGeom>
        </p:spPr>
      </p:pic>
      <p:sp>
        <p:nvSpPr>
          <p:cNvPr id="2" name="Text Placeholder 1"/>
          <p:cNvSpPr>
            <a:spLocks noGrp="1"/>
          </p:cNvSpPr>
          <p:nvPr>
            <p:ph type="body" sz="quarter" idx="10"/>
          </p:nvPr>
        </p:nvSpPr>
        <p:spPr/>
        <p:txBody>
          <a:bodyPr/>
          <a:lstStyle/>
          <a:p>
            <a:r>
              <a:rPr lang="en-US" dirty="0"/>
              <a:t>Women’s prayer area at the Western Wall filled during the Feast of Tabernacles</a:t>
            </a:r>
          </a:p>
        </p:txBody>
      </p:sp>
      <p:sp>
        <p:nvSpPr>
          <p:cNvPr id="3" name="Text Placeholder 2"/>
          <p:cNvSpPr>
            <a:spLocks noGrp="1"/>
          </p:cNvSpPr>
          <p:nvPr>
            <p:ph type="body" sz="quarter" idx="12"/>
          </p:nvPr>
        </p:nvSpPr>
        <p:spPr/>
        <p:txBody>
          <a:bodyPr/>
          <a:lstStyle/>
          <a:p>
            <a:r>
              <a:rPr lang="en-US" dirty="0"/>
              <a:t>3:5</a:t>
            </a:r>
          </a:p>
        </p:txBody>
      </p:sp>
      <p:sp>
        <p:nvSpPr>
          <p:cNvPr id="4" name="Title 3"/>
          <p:cNvSpPr>
            <a:spLocks noGrp="1"/>
          </p:cNvSpPr>
          <p:nvPr>
            <p:ph type="title"/>
          </p:nvPr>
        </p:nvSpPr>
        <p:spPr/>
        <p:txBody>
          <a:bodyPr/>
          <a:lstStyle/>
          <a:p>
            <a:r>
              <a:rPr lang="en-US" dirty="0"/>
              <a:t>And at all the appointed feasts of Yahweh</a:t>
            </a:r>
          </a:p>
        </p:txBody>
      </p:sp>
    </p:spTree>
    <p:extLst>
      <p:ext uri="{BB962C8B-B14F-4D97-AF65-F5344CB8AC3E}">
        <p14:creationId xmlns:p14="http://schemas.microsoft.com/office/powerpoint/2010/main" val="85128145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27025"/>
          <a:stretch/>
        </p:blipFill>
        <p:spPr bwMode="auto">
          <a:xfrm>
            <a:off x="1" y="1"/>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 Placeholder 1"/>
          <p:cNvSpPr>
            <a:spLocks noGrp="1"/>
          </p:cNvSpPr>
          <p:nvPr>
            <p:ph type="body" sz="quarter" idx="10"/>
          </p:nvPr>
        </p:nvSpPr>
        <p:spPr/>
        <p:txBody>
          <a:bodyPr/>
          <a:lstStyle/>
          <a:p>
            <a:r>
              <a:rPr lang="en-US" dirty="0"/>
              <a:t>Ruins of Qasr </a:t>
            </a:r>
            <a:r>
              <a:rPr lang="en-US" dirty="0" err="1"/>
              <a:t>Antar</a:t>
            </a:r>
            <a:r>
              <a:rPr lang="en-US" dirty="0"/>
              <a:t>, on the summit of Mount Hermon, circa 1910</a:t>
            </a:r>
          </a:p>
        </p:txBody>
      </p:sp>
      <p:sp>
        <p:nvSpPr>
          <p:cNvPr id="3" name="Text Placeholder 2"/>
          <p:cNvSpPr>
            <a:spLocks noGrp="1"/>
          </p:cNvSpPr>
          <p:nvPr>
            <p:ph type="body" sz="quarter" idx="12"/>
          </p:nvPr>
        </p:nvSpPr>
        <p:spPr/>
        <p:txBody>
          <a:bodyPr/>
          <a:lstStyle/>
          <a:p>
            <a:r>
              <a:rPr lang="en-US" dirty="0"/>
              <a:t>3:6</a:t>
            </a:r>
          </a:p>
        </p:txBody>
      </p:sp>
      <p:sp>
        <p:nvSpPr>
          <p:cNvPr id="4" name="Title 3"/>
          <p:cNvSpPr>
            <a:spLocks noGrp="1"/>
          </p:cNvSpPr>
          <p:nvPr>
            <p:ph type="title"/>
          </p:nvPr>
        </p:nvSpPr>
        <p:spPr/>
        <p:txBody>
          <a:bodyPr/>
          <a:lstStyle/>
          <a:p>
            <a:r>
              <a:rPr lang="en-US" dirty="0"/>
              <a:t>But the foundation of the temple of Yahweh was not yet laid</a:t>
            </a:r>
          </a:p>
        </p:txBody>
      </p:sp>
    </p:spTree>
    <p:extLst>
      <p:ext uri="{BB962C8B-B14F-4D97-AF65-F5344CB8AC3E}">
        <p14:creationId xmlns:p14="http://schemas.microsoft.com/office/powerpoint/2010/main" val="31375404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PLBL\Israel Museums\Israel Museum\Iron Age\Silver hoards from Ekron, 7th c BC, tb032014405.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1686" r="1181"/>
          <a:stretch/>
        </p:blipFill>
        <p:spPr bwMode="auto">
          <a:xfrm>
            <a:off x="0" y="369332"/>
            <a:ext cx="9144000" cy="61503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Silver hoard from Ekron, 7th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42900331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3 Museums 2014\Israel Museums\Eretz Israel Museum\Weights\Scale with balancing weights, tb031114259.jpg"/>
          <p:cNvPicPr>
            <a:picLocks noChangeAspect="1" noChangeArrowheads="1"/>
          </p:cNvPicPr>
          <p:nvPr/>
        </p:nvPicPr>
        <p:blipFill rotWithShape="1">
          <a:blip r:embed="rId3">
            <a:extLst>
              <a:ext uri="{28A0092B-C50C-407E-A947-70E740481C1C}">
                <a14:useLocalDpi xmlns:a14="http://schemas.microsoft.com/office/drawing/2010/main" val="0"/>
              </a:ext>
            </a:extLst>
          </a:blip>
          <a:srcRect r="11667"/>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Scale with balancing weights</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32737036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Persian coins from the area of </a:t>
            </a:r>
            <a:r>
              <a:rPr lang="en-US" dirty="0" err="1"/>
              <a:t>Abar</a:t>
            </a:r>
            <a:r>
              <a:rPr lang="en-US" dirty="0"/>
              <a:t> </a:t>
            </a:r>
            <a:r>
              <a:rPr lang="en-US" dirty="0" err="1"/>
              <a:t>Nahara</a:t>
            </a:r>
            <a:r>
              <a:rPr lang="en-US" dirty="0"/>
              <a:t> (“Across the River”), 4th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pic>
        <p:nvPicPr>
          <p:cNvPr id="7" name="Picture 6">
            <a:extLst>
              <a:ext uri="{FF2B5EF4-FFF2-40B4-BE49-F238E27FC236}">
                <a16:creationId xmlns:a16="http://schemas.microsoft.com/office/drawing/2014/main" id="{62947E64-0D06-4671-A1BE-125760FCAB51}"/>
              </a:ext>
            </a:extLst>
          </p:cNvPr>
          <p:cNvPicPr>
            <a:picLocks noChangeAspect="1"/>
          </p:cNvPicPr>
          <p:nvPr/>
        </p:nvPicPr>
        <p:blipFill rotWithShape="1">
          <a:blip r:embed="rId3">
            <a:extLst>
              <a:ext uri="{28A0092B-C50C-407E-A947-70E740481C1C}">
                <a14:useLocalDpi xmlns:a14="http://schemas.microsoft.com/office/drawing/2010/main" val="0"/>
              </a:ext>
            </a:extLst>
          </a:blip>
          <a:srcRect l="7496" t="16761" b="31613"/>
          <a:stretch/>
        </p:blipFill>
        <p:spPr>
          <a:xfrm>
            <a:off x="0" y="2733675"/>
            <a:ext cx="9144000" cy="1390650"/>
          </a:xfrm>
          <a:prstGeom prst="rect">
            <a:avLst/>
          </a:prstGeom>
        </p:spPr>
      </p:pic>
    </p:spTree>
    <p:extLst>
      <p:ext uri="{BB962C8B-B14F-4D97-AF65-F5344CB8AC3E}">
        <p14:creationId xmlns:p14="http://schemas.microsoft.com/office/powerpoint/2010/main" val="11417365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Coins depicting Persian kings, 4th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1857" b="7246"/>
          <a:stretch/>
        </p:blipFill>
        <p:spPr>
          <a:xfrm>
            <a:off x="-2" y="672215"/>
            <a:ext cx="9144001" cy="5513570"/>
          </a:xfrm>
          <a:prstGeom prst="rect">
            <a:avLst/>
          </a:prstGeom>
        </p:spPr>
      </p:pic>
    </p:spTree>
    <p:extLst>
      <p:ext uri="{BB962C8B-B14F-4D97-AF65-F5344CB8AC3E}">
        <p14:creationId xmlns:p14="http://schemas.microsoft.com/office/powerpoint/2010/main" val="12506263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A87C08F-64AE-42B3-A728-9BE9B1CBA7E5}"/>
              </a:ext>
            </a:extLst>
          </p:cNvPr>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1" y="369332"/>
            <a:ext cx="9144001" cy="6150340"/>
          </a:xfrm>
          <a:prstGeom prst="rect">
            <a:avLst/>
          </a:prstGeom>
        </p:spPr>
      </p:pic>
      <p:sp>
        <p:nvSpPr>
          <p:cNvPr id="10" name="Text Placeholder 9">
            <a:extLst>
              <a:ext uri="{FF2B5EF4-FFF2-40B4-BE49-F238E27FC236}">
                <a16:creationId xmlns:a16="http://schemas.microsoft.com/office/drawing/2014/main" id="{CDDDABDB-162F-451B-8F60-565A5F4DDA9D}"/>
              </a:ext>
            </a:extLst>
          </p:cNvPr>
          <p:cNvSpPr>
            <a:spLocks noGrp="1"/>
          </p:cNvSpPr>
          <p:nvPr>
            <p:ph type="body" sz="quarter" idx="10"/>
          </p:nvPr>
        </p:nvSpPr>
        <p:spPr/>
        <p:txBody>
          <a:bodyPr/>
          <a:lstStyle/>
          <a:p>
            <a:r>
              <a:rPr lang="en-US" dirty="0"/>
              <a:t>Old buildings at Ramah</a:t>
            </a:r>
          </a:p>
        </p:txBody>
      </p:sp>
      <p:sp>
        <p:nvSpPr>
          <p:cNvPr id="11" name="Text Placeholder 10">
            <a:extLst>
              <a:ext uri="{FF2B5EF4-FFF2-40B4-BE49-F238E27FC236}">
                <a16:creationId xmlns:a16="http://schemas.microsoft.com/office/drawing/2014/main" id="{E9EACDF4-E7E6-42FE-ADA1-4F96FCBA9B7D}"/>
              </a:ext>
            </a:extLst>
          </p:cNvPr>
          <p:cNvSpPr>
            <a:spLocks noGrp="1"/>
          </p:cNvSpPr>
          <p:nvPr>
            <p:ph type="body" sz="quarter" idx="12"/>
          </p:nvPr>
        </p:nvSpPr>
        <p:spPr/>
        <p:txBody>
          <a:bodyPr/>
          <a:lstStyle/>
          <a:p>
            <a:r>
              <a:rPr lang="en-US" dirty="0"/>
              <a:t>3:1</a:t>
            </a:r>
          </a:p>
        </p:txBody>
      </p:sp>
      <p:sp>
        <p:nvSpPr>
          <p:cNvPr id="9" name="Title 8">
            <a:extLst>
              <a:ext uri="{FF2B5EF4-FFF2-40B4-BE49-F238E27FC236}">
                <a16:creationId xmlns:a16="http://schemas.microsoft.com/office/drawing/2014/main" id="{CC70F938-DCB4-41D2-9415-93FA95C021EF}"/>
              </a:ext>
            </a:extLst>
          </p:cNvPr>
          <p:cNvSpPr>
            <a:spLocks noGrp="1"/>
          </p:cNvSpPr>
          <p:nvPr>
            <p:ph type="title"/>
          </p:nvPr>
        </p:nvSpPr>
        <p:spPr/>
        <p:txBody>
          <a:bodyPr/>
          <a:lstStyle/>
          <a:p>
            <a:r>
              <a:rPr lang="en-US" dirty="0"/>
              <a:t>And the Israelites were settled in their cities</a:t>
            </a:r>
          </a:p>
        </p:txBody>
      </p:sp>
    </p:spTree>
    <p:extLst>
      <p:ext uri="{BB962C8B-B14F-4D97-AF65-F5344CB8AC3E}">
        <p14:creationId xmlns:p14="http://schemas.microsoft.com/office/powerpoint/2010/main" val="2834496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Kris\Documents\Bolen\04 0Adds 2012\19 Museum\US Museums\Brooklyn Museum-pcb\Egypt\6-Amarna Period\Karnak, shrine construction at Karnak, reign of Akhenaten, 18th dynasty, adr16060207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2075"/>
            <a:ext cx="9144000" cy="6483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Workers building a shrine, from Karnak, reign of Akhenaten, 14th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8830954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Kris\Downloads\Thebes, tomb of Rekhmire, stoneworkers sculpting granite colossal statues and sphinx, adr16031429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2880"/>
            <a:ext cx="9144000" cy="625224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Stoneworkers sculpting granite colossal statues and sphinx, from Thebes, 15th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20811382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A845AF-3654-491D-99E3-232A0135C9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26" y="0"/>
            <a:ext cx="7218947" cy="6858000"/>
          </a:xfrm>
          <a:prstGeom prst="rect">
            <a:avLst/>
          </a:prstGeom>
        </p:spPr>
      </p:pic>
      <p:sp>
        <p:nvSpPr>
          <p:cNvPr id="2" name="Text Placeholder 1"/>
          <p:cNvSpPr>
            <a:spLocks noGrp="1"/>
          </p:cNvSpPr>
          <p:nvPr>
            <p:ph type="body" sz="quarter" idx="10"/>
          </p:nvPr>
        </p:nvSpPr>
        <p:spPr/>
        <p:txBody>
          <a:bodyPr/>
          <a:lstStyle/>
          <a:p>
            <a:r>
              <a:rPr lang="en-US" dirty="0"/>
              <a:t>Jewish mason at work in Tel Aviv, circa 1925</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19720074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Kris\Documents\Bolen\01b PLBL, PCB size\06 Jordan\Gerasa\Stone mason at Gerasa, tb031701152.jpg"/>
          <p:cNvPicPr>
            <a:picLocks noChangeAspect="1" noChangeArrowheads="1"/>
          </p:cNvPicPr>
          <p:nvPr/>
        </p:nvPicPr>
        <p:blipFill rotWithShape="1">
          <a:blip r:embed="rId3">
            <a:extLst>
              <a:ext uri="{28A0092B-C50C-407E-A947-70E740481C1C}">
                <a14:useLocalDpi xmlns:a14="http://schemas.microsoft.com/office/drawing/2010/main" val="0"/>
              </a:ext>
            </a:extLst>
          </a:blip>
          <a:srcRect b="5330"/>
          <a:stretch/>
        </p:blipFill>
        <p:spPr bwMode="auto">
          <a:xfrm>
            <a:off x="0" y="209275"/>
            <a:ext cx="9144000" cy="6648725"/>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Stone mason at </a:t>
            </a:r>
            <a:r>
              <a:rPr lang="en-US" dirty="0" err="1"/>
              <a:t>Gerasa</a:t>
            </a:r>
            <a:endParaRPr lang="en-US" dirty="0"/>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6244604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Mason’s set square from ancient Egypt</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0700"/>
            <a:ext cx="9144000" cy="5806440"/>
          </a:xfrm>
          <a:prstGeom prst="rect">
            <a:avLst/>
          </a:prstGeom>
        </p:spPr>
      </p:pic>
    </p:spTree>
    <p:extLst>
      <p:ext uri="{BB962C8B-B14F-4D97-AF65-F5344CB8AC3E}">
        <p14:creationId xmlns:p14="http://schemas.microsoft.com/office/powerpoint/2010/main" val="9666745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Stone-working tools at </a:t>
            </a:r>
            <a:r>
              <a:rPr lang="en-US" dirty="0" err="1"/>
              <a:t>Qatzrin</a:t>
            </a:r>
            <a:endParaRPr lang="en-US" dirty="0"/>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1577"/>
          <a:stretch/>
        </p:blipFill>
        <p:spPr>
          <a:xfrm>
            <a:off x="0" y="369332"/>
            <a:ext cx="9144000" cy="6150340"/>
          </a:xfrm>
          <a:prstGeom prst="rect">
            <a:avLst/>
          </a:prstGeom>
        </p:spPr>
      </p:pic>
    </p:spTree>
    <p:extLst>
      <p:ext uri="{BB962C8B-B14F-4D97-AF65-F5344CB8AC3E}">
        <p14:creationId xmlns:p14="http://schemas.microsoft.com/office/powerpoint/2010/main" val="8708958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Multi-level house at </a:t>
            </a:r>
            <a:r>
              <a:rPr lang="en-US" dirty="0" err="1"/>
              <a:t>Qatzrin</a:t>
            </a:r>
            <a:r>
              <a:rPr lang="en-US" dirty="0"/>
              <a:t> with construction scaffolding</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77"/>
          <a:stretch/>
        </p:blipFill>
        <p:spPr>
          <a:xfrm>
            <a:off x="0" y="369332"/>
            <a:ext cx="9144000" cy="6150340"/>
          </a:xfrm>
          <a:prstGeom prst="rect">
            <a:avLst/>
          </a:prstGeom>
        </p:spPr>
      </p:pic>
    </p:spTree>
    <p:extLst>
      <p:ext uri="{BB962C8B-B14F-4D97-AF65-F5344CB8AC3E}">
        <p14:creationId xmlns:p14="http://schemas.microsoft.com/office/powerpoint/2010/main" val="185791431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Multi-level house at </a:t>
            </a:r>
            <a:r>
              <a:rPr lang="en-US" dirty="0" err="1"/>
              <a:t>Qatzrin</a:t>
            </a:r>
            <a:r>
              <a:rPr lang="en-US" dirty="0"/>
              <a:t> with construction scaffolding</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7"/>
          <a:stretch/>
        </p:blipFill>
        <p:spPr>
          <a:xfrm>
            <a:off x="0" y="369332"/>
            <a:ext cx="9144000" cy="6150340"/>
          </a:xfrm>
          <a:prstGeom prst="rect">
            <a:avLst/>
          </a:prstGeom>
        </p:spPr>
      </p:pic>
    </p:spTree>
    <p:extLst>
      <p:ext uri="{BB962C8B-B14F-4D97-AF65-F5344CB8AC3E}">
        <p14:creationId xmlns:p14="http://schemas.microsoft.com/office/powerpoint/2010/main" val="12512009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amat Rahel Israelite wall with ashlar masonry, tb11300256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Israelite wall with ashlar masonry at Ramat </a:t>
            </a:r>
            <a:r>
              <a:rPr lang="en-US" dirty="0" err="1"/>
              <a:t>Rahel</a:t>
            </a:r>
            <a:endParaRPr lang="en-US" dirty="0"/>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4524085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amaria Iron Age acropolis ashlar masonry, tb0501065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Ashlar masonry on the Samaria acropolis, 9th-8th centuries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10290709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ast Turkish celebration of Nebi Musa Feast, mat00757-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288"/>
            <a:ext cx="9144000" cy="6839712"/>
          </a:xfrm>
          <a:prstGeom prst="rect">
            <a:avLst/>
          </a:prstGeom>
        </p:spPr>
      </p:pic>
      <p:sp>
        <p:nvSpPr>
          <p:cNvPr id="2" name="Text Placeholder 1"/>
          <p:cNvSpPr>
            <a:spLocks noGrp="1"/>
          </p:cNvSpPr>
          <p:nvPr>
            <p:ph type="body" sz="quarter" idx="10"/>
          </p:nvPr>
        </p:nvSpPr>
        <p:spPr/>
        <p:txBody>
          <a:bodyPr/>
          <a:lstStyle/>
          <a:p>
            <a:r>
              <a:rPr lang="en-US" dirty="0"/>
              <a:t>Crowds gathered for the last Turkish celebration of Nebi Musa Feast, 1917</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spTree>
    <p:extLst>
      <p:ext uri="{BB962C8B-B14F-4D97-AF65-F5344CB8AC3E}">
        <p14:creationId xmlns:p14="http://schemas.microsoft.com/office/powerpoint/2010/main" val="3569642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an high place Israelite ashlar masonry, tb0115000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Ashlar masonry at the high place at Dan, from the time of Jeroboam I and Ahab</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10720628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Kris\Documents\Bolen\PCB size\British Museum 2019-pcb\Greco-Roman\Red-figured kylix with carpenter at work, Greek, from Athens, ca 510-500 BC, tb0929198028.jpg"/>
          <p:cNvPicPr>
            <a:picLocks noChangeAspect="1" noChangeArrowheads="1"/>
          </p:cNvPicPr>
          <p:nvPr/>
        </p:nvPicPr>
        <p:blipFill rotWithShape="1">
          <a:blip r:embed="rId3">
            <a:extLst>
              <a:ext uri="{28A0092B-C50C-407E-A947-70E740481C1C}">
                <a14:useLocalDpi xmlns:a14="http://schemas.microsoft.com/office/drawing/2010/main" val="0"/>
              </a:ext>
            </a:extLst>
          </a:blip>
          <a:srcRect t="4602" b="4602"/>
          <a:stretch/>
        </p:blipFill>
        <p:spPr bwMode="auto">
          <a:xfrm>
            <a:off x="0" y="-1"/>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A8FC621F-21FF-4E12-9642-79E3F78DD869}"/>
              </a:ext>
            </a:extLst>
          </p:cNvPr>
          <p:cNvSpPr>
            <a:spLocks noGrp="1"/>
          </p:cNvSpPr>
          <p:nvPr>
            <p:ph type="body" sz="quarter" idx="10"/>
          </p:nvPr>
        </p:nvSpPr>
        <p:spPr/>
        <p:txBody>
          <a:bodyPr/>
          <a:lstStyle/>
          <a:p>
            <a:r>
              <a:rPr lang="en-US" dirty="0"/>
              <a:t>Red-figure </a:t>
            </a:r>
            <a:r>
              <a:rPr lang="en-US" i="1" dirty="0"/>
              <a:t>kylix</a:t>
            </a:r>
            <a:r>
              <a:rPr lang="en-US" dirty="0"/>
              <a:t> with carpenter at work, repaired in antiquity, from Athens, circa 500 BC</a:t>
            </a:r>
          </a:p>
        </p:txBody>
      </p:sp>
      <p:sp>
        <p:nvSpPr>
          <p:cNvPr id="3" name="Text Placeholder 2">
            <a:extLst>
              <a:ext uri="{FF2B5EF4-FFF2-40B4-BE49-F238E27FC236}">
                <a16:creationId xmlns:a16="http://schemas.microsoft.com/office/drawing/2014/main" id="{25DA41D9-11E7-455A-905E-851371198B68}"/>
              </a:ext>
            </a:extLst>
          </p:cNvPr>
          <p:cNvSpPr>
            <a:spLocks noGrp="1"/>
          </p:cNvSpPr>
          <p:nvPr>
            <p:ph type="body" sz="quarter" idx="12"/>
          </p:nvPr>
        </p:nvSpPr>
        <p:spPr/>
        <p:txBody>
          <a:bodyPr/>
          <a:lstStyle/>
          <a:p>
            <a:r>
              <a:rPr lang="en-US" dirty="0"/>
              <a:t>3:7</a:t>
            </a:r>
          </a:p>
        </p:txBody>
      </p:sp>
      <p:sp>
        <p:nvSpPr>
          <p:cNvPr id="4" name="Title 3">
            <a:extLst>
              <a:ext uri="{FF2B5EF4-FFF2-40B4-BE49-F238E27FC236}">
                <a16:creationId xmlns:a16="http://schemas.microsoft.com/office/drawing/2014/main" id="{C6D2EB72-EF10-441B-B133-164384ECD754}"/>
              </a:ext>
            </a:extLst>
          </p:cNvPr>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1375325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book&#10;&#10;Description automatically generated">
            <a:extLst>
              <a:ext uri="{FF2B5EF4-FFF2-40B4-BE49-F238E27FC236}">
                <a16:creationId xmlns:a16="http://schemas.microsoft.com/office/drawing/2014/main" id="{D730D8BA-41AD-4F82-9BF9-AA46512FB6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8600"/>
            <a:ext cx="9144000" cy="6272784"/>
          </a:xfrm>
          <a:prstGeom prst="rect">
            <a:avLst/>
          </a:prstGeom>
        </p:spPr>
      </p:pic>
      <p:sp>
        <p:nvSpPr>
          <p:cNvPr id="2" name="Text Placeholder 1"/>
          <p:cNvSpPr>
            <a:spLocks noGrp="1"/>
          </p:cNvSpPr>
          <p:nvPr>
            <p:ph type="body" sz="quarter" idx="10"/>
          </p:nvPr>
        </p:nvSpPr>
        <p:spPr/>
        <p:txBody>
          <a:bodyPr/>
          <a:lstStyle/>
          <a:p>
            <a:r>
              <a:rPr lang="en-US" dirty="0"/>
              <a:t>Carpenters making a bed and wooden furniture, Thebes, 15th century BC (facsimile)</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397678142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indoor, sitting, sink, table&#10;&#10;Description automatically generated">
            <a:extLst>
              <a:ext uri="{FF2B5EF4-FFF2-40B4-BE49-F238E27FC236}">
                <a16:creationId xmlns:a16="http://schemas.microsoft.com/office/drawing/2014/main" id="{512C129C-E21E-47E5-A068-FD434985D3F9}"/>
              </a:ext>
            </a:extLst>
          </p:cNvPr>
          <p:cNvPicPr>
            <a:picLocks noChangeAspect="1"/>
          </p:cNvPicPr>
          <p:nvPr/>
        </p:nvPicPr>
        <p:blipFill rotWithShape="1">
          <a:blip r:embed="rId3">
            <a:extLst>
              <a:ext uri="{28A0092B-C50C-407E-A947-70E740481C1C}">
                <a14:useLocalDpi xmlns:a14="http://schemas.microsoft.com/office/drawing/2010/main" val="0"/>
              </a:ext>
            </a:extLst>
          </a:blip>
          <a:srcRect l="13596" t="5263" r="7456" b="15790"/>
          <a:stretch/>
        </p:blipFill>
        <p:spPr>
          <a:xfrm>
            <a:off x="-2" y="0"/>
            <a:ext cx="9144002" cy="6858000"/>
          </a:xfrm>
          <a:prstGeom prst="rect">
            <a:avLst/>
          </a:prstGeom>
        </p:spPr>
      </p:pic>
      <p:sp>
        <p:nvSpPr>
          <p:cNvPr id="2" name="Text Placeholder 1"/>
          <p:cNvSpPr>
            <a:spLocks noGrp="1"/>
          </p:cNvSpPr>
          <p:nvPr>
            <p:ph type="body" sz="quarter" idx="10"/>
          </p:nvPr>
        </p:nvSpPr>
        <p:spPr/>
        <p:txBody>
          <a:bodyPr/>
          <a:lstStyle/>
          <a:p>
            <a:r>
              <a:rPr lang="en-US" dirty="0"/>
              <a:t>Bronze saws from </a:t>
            </a:r>
            <a:r>
              <a:rPr lang="en-US" dirty="0" err="1"/>
              <a:t>Zakros</a:t>
            </a:r>
            <a:r>
              <a:rPr lang="en-US" dirty="0"/>
              <a:t>, 15th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2587235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8120" b="5764"/>
          <a:stretch/>
        </p:blipFill>
        <p:spPr bwMode="auto">
          <a:xfrm>
            <a:off x="0" y="3584448"/>
            <a:ext cx="9144000" cy="232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1828" b="21443"/>
          <a:stretch/>
        </p:blipFill>
        <p:spPr bwMode="auto">
          <a:xfrm>
            <a:off x="0" y="930895"/>
            <a:ext cx="9144000" cy="2342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0"/>
          </p:nvPr>
        </p:nvSpPr>
        <p:spPr/>
        <p:txBody>
          <a:bodyPr/>
          <a:lstStyle/>
          <a:p>
            <a:r>
              <a:rPr lang="en-US" dirty="0"/>
              <a:t>Model Egyptian pull saw for wood, 15th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2260851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Carpenters with bow drill and adze, tomb painting at Tuna el-Gebel, circa 300 BC</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6" name="Picture 5">
            <a:extLst>
              <a:ext uri="{FF2B5EF4-FFF2-40B4-BE49-F238E27FC236}">
                <a16:creationId xmlns:a16="http://schemas.microsoft.com/office/drawing/2014/main" id="{894EFBA4-70F8-4DE1-BF9F-4C367F142D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81348"/>
            <a:ext cx="9144000" cy="5295305"/>
          </a:xfrm>
          <a:prstGeom prst="rect">
            <a:avLst/>
          </a:prstGeom>
        </p:spPr>
      </p:pic>
    </p:spTree>
    <p:extLst>
      <p:ext uri="{BB962C8B-B14F-4D97-AF65-F5344CB8AC3E}">
        <p14:creationId xmlns:p14="http://schemas.microsoft.com/office/powerpoint/2010/main" val="12182930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1704"/>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Model of carpenters with tools, from Thebes, Middle Kingdom, 20th century BC</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14803959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747" r="14386"/>
          <a:stretch/>
        </p:blipFill>
        <p:spPr>
          <a:xfrm>
            <a:off x="-1" y="0"/>
            <a:ext cx="9144001" cy="6858000"/>
          </a:xfrm>
          <a:prstGeom prst="rect">
            <a:avLst/>
          </a:prstGeom>
        </p:spPr>
      </p:pic>
      <p:sp>
        <p:nvSpPr>
          <p:cNvPr id="2" name="Text Placeholder 1"/>
          <p:cNvSpPr>
            <a:spLocks noGrp="1"/>
          </p:cNvSpPr>
          <p:nvPr>
            <p:ph type="body" sz="quarter" idx="10"/>
          </p:nvPr>
        </p:nvSpPr>
        <p:spPr/>
        <p:txBody>
          <a:bodyPr/>
          <a:lstStyle/>
          <a:p>
            <a:r>
              <a:rPr lang="en-US" dirty="0"/>
              <a:t>Model of carpenters with tools, from Thebes, Middle Kingdom, 20th century BC</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spTree>
    <p:extLst>
      <p:ext uri="{BB962C8B-B14F-4D97-AF65-F5344CB8AC3E}">
        <p14:creationId xmlns:p14="http://schemas.microsoft.com/office/powerpoint/2010/main" val="12809914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Roof with wooden beams at the </a:t>
            </a:r>
            <a:r>
              <a:rPr lang="en-US" dirty="0" err="1"/>
              <a:t>Qatzrin</a:t>
            </a:r>
            <a:r>
              <a:rPr lang="en-US" dirty="0"/>
              <a:t> Talmudic Village</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77"/>
          <a:stretch/>
        </p:blipFill>
        <p:spPr>
          <a:xfrm>
            <a:off x="0" y="369332"/>
            <a:ext cx="9144000" cy="6150340"/>
          </a:xfrm>
          <a:prstGeom prst="rect">
            <a:avLst/>
          </a:prstGeom>
        </p:spPr>
      </p:pic>
    </p:spTree>
    <p:extLst>
      <p:ext uri="{BB962C8B-B14F-4D97-AF65-F5344CB8AC3E}">
        <p14:creationId xmlns:p14="http://schemas.microsoft.com/office/powerpoint/2010/main" val="20770020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Roof with wooden beams at the </a:t>
            </a:r>
            <a:r>
              <a:rPr lang="en-US" dirty="0" err="1"/>
              <a:t>Qatzrin</a:t>
            </a:r>
            <a:r>
              <a:rPr lang="en-US" dirty="0"/>
              <a:t> Talmudic Village</a:t>
            </a:r>
          </a:p>
        </p:txBody>
      </p:sp>
      <p:sp>
        <p:nvSpPr>
          <p:cNvPr id="3" name="Text Placeholder 2"/>
          <p:cNvSpPr>
            <a:spLocks noGrp="1"/>
          </p:cNvSpPr>
          <p:nvPr>
            <p:ph type="body" sz="quarter" idx="12"/>
          </p:nvPr>
        </p:nvSpPr>
        <p:spPr/>
        <p:txBody>
          <a:bodyPr/>
          <a:lstStyle/>
          <a:p>
            <a:r>
              <a:rPr lang="en-US"/>
              <a:t>3:7</a:t>
            </a:r>
            <a:endParaRPr lang="en-US" dirty="0"/>
          </a:p>
        </p:txBody>
      </p:sp>
      <p:sp>
        <p:nvSpPr>
          <p:cNvPr id="4" name="Title 3"/>
          <p:cNvSpPr>
            <a:spLocks noGrp="1"/>
          </p:cNvSpPr>
          <p:nvPr>
            <p:ph type="title"/>
          </p:nvPr>
        </p:nvSpPr>
        <p:spPr/>
        <p:txBody>
          <a:bodyPr/>
          <a:lstStyle/>
          <a:p>
            <a:r>
              <a:rPr lang="en-US" dirty="0"/>
              <a:t>Then they gave money to the masons and the carpenters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77"/>
          <a:stretch/>
        </p:blipFill>
        <p:spPr>
          <a:xfrm>
            <a:off x="0" y="369332"/>
            <a:ext cx="9144000" cy="6150340"/>
          </a:xfrm>
          <a:prstGeom prst="rect">
            <a:avLst/>
          </a:prstGeom>
        </p:spPr>
      </p:pic>
    </p:spTree>
    <p:extLst>
      <p:ext uri="{BB962C8B-B14F-4D97-AF65-F5344CB8AC3E}">
        <p14:creationId xmlns:p14="http://schemas.microsoft.com/office/powerpoint/2010/main" val="230306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Jews gathered at the Western Wall for the priestly blessing at the Feast of Tabernacles</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pic>
        <p:nvPicPr>
          <p:cNvPr id="8" name="Picture 7">
            <a:extLst>
              <a:ext uri="{FF2B5EF4-FFF2-40B4-BE49-F238E27FC236}">
                <a16:creationId xmlns:a16="http://schemas.microsoft.com/office/drawing/2014/main" id="{16DE737B-5F9F-493D-A293-5C88907E81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74520"/>
            <a:ext cx="9144000" cy="3108960"/>
          </a:xfrm>
          <a:prstGeom prst="rect">
            <a:avLst/>
          </a:prstGeom>
        </p:spPr>
      </p:pic>
    </p:spTree>
    <p:extLst>
      <p:ext uri="{BB962C8B-B14F-4D97-AF65-F5344CB8AC3E}">
        <p14:creationId xmlns:p14="http://schemas.microsoft.com/office/powerpoint/2010/main" val="2415567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631FA7-8478-4BEB-A5B4-2F70D0E459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Barley field near </a:t>
            </a:r>
            <a:r>
              <a:rPr lang="en-US" dirty="0" err="1"/>
              <a:t>Kiriath</a:t>
            </a:r>
            <a:r>
              <a:rPr lang="en-US" dirty="0"/>
              <a:t> Gat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377586970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Wheat field at harvest time by Bet Guvrin, tb050701101-0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Wheatfield at harvest time by Bet Guvrin</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9008637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easuring wheat, mat04166-001.jpg"/>
          <p:cNvPicPr>
            <a:picLocks noChangeAspect="1"/>
          </p:cNvPicPr>
          <p:nvPr/>
        </p:nvPicPr>
        <p:blipFill rotWithShape="1">
          <a:blip r:embed="rId3">
            <a:extLst>
              <a:ext uri="{28A0092B-C50C-407E-A947-70E740481C1C}">
                <a14:useLocalDpi xmlns:a14="http://schemas.microsoft.com/office/drawing/2010/main" val="0"/>
              </a:ext>
            </a:extLst>
          </a:blip>
          <a:srcRect t="11292" b="7072"/>
          <a:stretch/>
        </p:blipFill>
        <p:spPr>
          <a:xfrm>
            <a:off x="800100" y="0"/>
            <a:ext cx="7543800" cy="6858000"/>
          </a:xfrm>
          <a:prstGeom prst="rect">
            <a:avLst/>
          </a:prstGeom>
        </p:spPr>
      </p:pic>
      <p:sp>
        <p:nvSpPr>
          <p:cNvPr id="2" name="Text Placeholder 1"/>
          <p:cNvSpPr>
            <a:spLocks noGrp="1"/>
          </p:cNvSpPr>
          <p:nvPr>
            <p:ph type="body" sz="quarter" idx="10"/>
          </p:nvPr>
        </p:nvSpPr>
        <p:spPr/>
        <p:txBody>
          <a:bodyPr/>
          <a:lstStyle/>
          <a:p>
            <a:r>
              <a:rPr lang="en-US" dirty="0"/>
              <a:t>Measuring wheat after harvest, circa 1935</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53245655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easuring wheat, mat059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Measuring wheat after harvest, circa 1910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59181003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Treading grapes and filling </a:t>
            </a:r>
            <a:r>
              <a:rPr lang="en-US" i="1" dirty="0"/>
              <a:t>pithoi</a:t>
            </a:r>
            <a:r>
              <a:rPr lang="en-US" dirty="0"/>
              <a:t>, tomb painting at Tuna el-Gebel, circa 300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577"/>
          <a:stretch/>
        </p:blipFill>
        <p:spPr>
          <a:xfrm>
            <a:off x="0" y="369332"/>
            <a:ext cx="9144000" cy="6150340"/>
          </a:xfrm>
          <a:prstGeom prst="rect">
            <a:avLst/>
          </a:prstGeom>
        </p:spPr>
      </p:pic>
    </p:spTree>
    <p:extLst>
      <p:ext uri="{BB962C8B-B14F-4D97-AF65-F5344CB8AC3E}">
        <p14:creationId xmlns:p14="http://schemas.microsoft.com/office/powerpoint/2010/main" val="8958838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052"/>
          <a:stretch/>
        </p:blipFill>
        <p:spPr>
          <a:xfrm>
            <a:off x="-1" y="228600"/>
            <a:ext cx="9144001" cy="6291072"/>
          </a:xfrm>
          <a:prstGeom prst="rect">
            <a:avLst/>
          </a:prstGeom>
        </p:spPr>
      </p:pic>
      <p:sp>
        <p:nvSpPr>
          <p:cNvPr id="2" name="Text Placeholder 1"/>
          <p:cNvSpPr>
            <a:spLocks noGrp="1"/>
          </p:cNvSpPr>
          <p:nvPr>
            <p:ph type="body" sz="quarter" idx="10"/>
          </p:nvPr>
        </p:nvSpPr>
        <p:spPr/>
        <p:txBody>
          <a:bodyPr/>
          <a:lstStyle/>
          <a:p>
            <a:r>
              <a:rPr lang="en-US" dirty="0"/>
              <a:t>Recording vintage of </a:t>
            </a:r>
            <a:r>
              <a:rPr lang="en-US" i="1" dirty="0"/>
              <a:t>pithoi</a:t>
            </a:r>
            <a:r>
              <a:rPr lang="en-US" dirty="0"/>
              <a:t>, from a tomb at Tuna el-Gebel, circa 300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201432828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Ancient winepress in Ein </a:t>
            </a:r>
            <a:r>
              <a:rPr lang="en-US" dirty="0" err="1"/>
              <a:t>Kerem</a:t>
            </a:r>
            <a:r>
              <a:rPr lang="en-US" dirty="0"/>
              <a:t>, circa 1930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295962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Ancient winepress in Ein Kerem, with Middle Bronze jars, circa 1930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5314529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Collecting juice from a winepress</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5600"/>
            <a:ext cx="9144000" cy="6126480"/>
          </a:xfrm>
          <a:prstGeom prst="rect">
            <a:avLst/>
          </a:prstGeom>
        </p:spPr>
      </p:pic>
    </p:spTree>
    <p:extLst>
      <p:ext uri="{BB962C8B-B14F-4D97-AF65-F5344CB8AC3E}">
        <p14:creationId xmlns:p14="http://schemas.microsoft.com/office/powerpoint/2010/main" val="8797626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ris\Documents\Bolen\03 Museums 2014\Israel Museums\Israel Museum\Persian Period\Shiqmona, jar with Phoenician inscription Wine of Gath Carmel, 4th c BC, adr130621329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401" y="204705"/>
            <a:ext cx="4739199" cy="6314967"/>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0"/>
          </p:nvPr>
        </p:nvSpPr>
        <p:spPr/>
        <p:txBody>
          <a:bodyPr/>
          <a:lstStyle/>
          <a:p>
            <a:r>
              <a:rPr lang="en-US" dirty="0"/>
              <a:t>Jar from </a:t>
            </a:r>
            <a:r>
              <a:rPr lang="en-US" dirty="0" err="1"/>
              <a:t>Shiqmona</a:t>
            </a:r>
            <a:r>
              <a:rPr lang="en-US" dirty="0"/>
              <a:t> with Phoenician inscription, “Wine of Gath Carmel,” 4th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2066818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1025431-8A50-4D61-B4AD-072B525F1E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332"/>
            <a:ext cx="9144000" cy="6117336"/>
          </a:xfrm>
          <a:prstGeom prst="rect">
            <a:avLst/>
          </a:prstGeom>
        </p:spPr>
      </p:pic>
      <p:sp>
        <p:nvSpPr>
          <p:cNvPr id="2" name="Text Placeholder 1"/>
          <p:cNvSpPr>
            <a:spLocks noGrp="1"/>
          </p:cNvSpPr>
          <p:nvPr>
            <p:ph type="body" sz="quarter" idx="10"/>
          </p:nvPr>
        </p:nvSpPr>
        <p:spPr/>
        <p:txBody>
          <a:bodyPr/>
          <a:lstStyle/>
          <a:p>
            <a:r>
              <a:rPr lang="en-US" dirty="0"/>
              <a:t>Men praying at the Western Wall during the Feast of Tabernacles</a:t>
            </a:r>
          </a:p>
        </p:txBody>
      </p:sp>
      <p:sp>
        <p:nvSpPr>
          <p:cNvPr id="3" name="Text Placeholder 2"/>
          <p:cNvSpPr>
            <a:spLocks noGrp="1"/>
          </p:cNvSpPr>
          <p:nvPr>
            <p:ph type="body" sz="quarter" idx="12"/>
          </p:nvPr>
        </p:nvSpPr>
        <p:spPr/>
        <p:txBody>
          <a:bodyPr/>
          <a:lstStyle/>
          <a:p>
            <a:r>
              <a:rPr lang="en-US" dirty="0"/>
              <a:t>3:1</a:t>
            </a:r>
          </a:p>
        </p:txBody>
      </p:sp>
      <p:sp>
        <p:nvSpPr>
          <p:cNvPr id="4" name="Title 3"/>
          <p:cNvSpPr>
            <a:spLocks noGrp="1"/>
          </p:cNvSpPr>
          <p:nvPr>
            <p:ph type="title"/>
          </p:nvPr>
        </p:nvSpPr>
        <p:spPr/>
        <p:txBody>
          <a:bodyPr/>
          <a:lstStyle/>
          <a:p>
            <a:r>
              <a:rPr lang="en-US" dirty="0"/>
              <a:t>The people gathered together as one man to Jerusalem</a:t>
            </a:r>
          </a:p>
        </p:txBody>
      </p:sp>
    </p:spTree>
    <p:extLst>
      <p:ext uri="{BB962C8B-B14F-4D97-AF65-F5344CB8AC3E}">
        <p14:creationId xmlns:p14="http://schemas.microsoft.com/office/powerpoint/2010/main" val="80885293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ive press with mash, tb1128028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Olive press with mash</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68378361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live press, scooping mash into basket, tb1128028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Scooping mash into a basket at an olive press</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48580134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live screw press with baskets dripping oil, tb1128028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ext Placeholder 1"/>
          <p:cNvSpPr>
            <a:spLocks noGrp="1"/>
          </p:cNvSpPr>
          <p:nvPr>
            <p:ph type="body" sz="quarter" idx="10"/>
          </p:nvPr>
        </p:nvSpPr>
        <p:spPr/>
        <p:txBody>
          <a:bodyPr/>
          <a:lstStyle/>
          <a:p>
            <a:r>
              <a:rPr lang="en-US" dirty="0"/>
              <a:t>Olive screw press with baskets dripping oil</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451540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Olive oil press in a four-room Israelite house at Hazor, 8th century BC</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pic>
        <p:nvPicPr>
          <p:cNvPr id="5" name="Picture 4" descr="Hazor olive oil press in four-room house, 8th c BC, tb0530066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80760"/>
          </a:xfrm>
          <a:prstGeom prst="rect">
            <a:avLst/>
          </a:prstGeom>
        </p:spPr>
      </p:pic>
    </p:spTree>
    <p:extLst>
      <p:ext uri="{BB962C8B-B14F-4D97-AF65-F5344CB8AC3E}">
        <p14:creationId xmlns:p14="http://schemas.microsoft.com/office/powerpoint/2010/main" val="2529977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Users\Kris\Documents\Bolen\03 Museums 2014\Lebanon Museums\American University of Beirut Archaeology Museum\Iron Age\Beirut, ostracon with Phoenician inscription for olive oil, adr1307191341.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13000"/>
                    </a14:imgEffect>
                  </a14:imgLayer>
                </a14:imgProps>
              </a:ext>
              <a:ext uri="{28A0092B-C50C-407E-A947-70E740481C1C}">
                <a14:useLocalDpi xmlns:a14="http://schemas.microsoft.com/office/drawing/2010/main" val="0"/>
              </a:ext>
            </a:extLst>
          </a:blip>
          <a:srcRect b="2500"/>
          <a:stretch/>
        </p:blipFill>
        <p:spPr bwMode="auto">
          <a:xfrm>
            <a:off x="854927" y="171450"/>
            <a:ext cx="7434146" cy="6686550"/>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p:cNvSpPr>
            <a:spLocks noGrp="1"/>
          </p:cNvSpPr>
          <p:nvPr>
            <p:ph type="body" sz="quarter" idx="10"/>
          </p:nvPr>
        </p:nvSpPr>
        <p:spPr/>
        <p:txBody>
          <a:bodyPr/>
          <a:lstStyle/>
          <a:p>
            <a:r>
              <a:rPr lang="en-US" dirty="0"/>
              <a:t>“Olive oil” written on a Phoenician ostracon, circa 800 BC</a:t>
            </a:r>
          </a:p>
        </p:txBody>
      </p:sp>
      <p:sp>
        <p:nvSpPr>
          <p:cNvPr id="8" name="Text Placeholder 7"/>
          <p:cNvSpPr>
            <a:spLocks noGrp="1"/>
          </p:cNvSpPr>
          <p:nvPr>
            <p:ph type="body" sz="quarter" idx="12"/>
          </p:nvPr>
        </p:nvSpPr>
        <p:spPr/>
        <p:txBody>
          <a:bodyPr/>
          <a:lstStyle/>
          <a:p>
            <a:r>
              <a:rPr lang="en-US" dirty="0"/>
              <a:t>3:7</a:t>
            </a:r>
          </a:p>
        </p:txBody>
      </p:sp>
      <p:sp>
        <p:nvSpPr>
          <p:cNvPr id="3" name="Title 2"/>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21608623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Olives, olive oil, and lamp display at Moza Illit</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pic>
        <p:nvPicPr>
          <p:cNvPr id="6" name="Picture 5" descr="Olive oil and lamps, Moza Illit, gs080094c26.jpg"/>
          <p:cNvPicPr>
            <a:picLocks noChangeAspect="1"/>
          </p:cNvPicPr>
          <p:nvPr/>
        </p:nvPicPr>
        <p:blipFill rotWithShape="1">
          <a:blip r:embed="rId3">
            <a:extLst>
              <a:ext uri="{28A0092B-C50C-407E-A947-70E740481C1C}">
                <a14:useLocalDpi xmlns:a14="http://schemas.microsoft.com/office/drawing/2010/main" val="0"/>
              </a:ext>
            </a:extLst>
          </a:blip>
          <a:srcRect l="1429" r="2676"/>
          <a:stretch/>
        </p:blipFill>
        <p:spPr>
          <a:xfrm>
            <a:off x="0" y="369332"/>
            <a:ext cx="9144001" cy="6150340"/>
          </a:xfrm>
          <a:prstGeom prst="rect">
            <a:avLst/>
          </a:prstGeom>
        </p:spPr>
      </p:pic>
    </p:spTree>
    <p:extLst>
      <p:ext uri="{BB962C8B-B14F-4D97-AF65-F5344CB8AC3E}">
        <p14:creationId xmlns:p14="http://schemas.microsoft.com/office/powerpoint/2010/main" val="156957199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Projects\Dalman aerial photos\sr\058 Sidon with port and gardens.jpg"/>
          <p:cNvPicPr preferRelativeResize="0">
            <a:picLocks noChangeAspect="1" noChangeArrowheads="1"/>
          </p:cNvPicPr>
          <p:nvPr>
            <p:custDataLst>
              <p:tags r:id="rId1"/>
            </p:custDataLst>
          </p:nvPr>
        </p:nvPicPr>
        <p:blipFill rotWithShape="1">
          <a:blip r:embed="rId4">
            <a:extLst>
              <a:ext uri="{28A0092B-C50C-407E-A947-70E740481C1C}">
                <a14:useLocalDpi xmlns:a14="http://schemas.microsoft.com/office/drawing/2010/main" val="0"/>
              </a:ext>
            </a:extLst>
          </a:blip>
          <a:srcRect l="4231" t="4620" r="1716" b="2984"/>
          <a:stretch/>
        </p:blipFill>
        <p:spPr bwMode="auto">
          <a:xfrm>
            <a:off x="0" y="192186"/>
            <a:ext cx="9144000" cy="6473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Placeholder 1"/>
          <p:cNvSpPr>
            <a:spLocks noGrp="1"/>
          </p:cNvSpPr>
          <p:nvPr>
            <p:ph type="body" sz="quarter" idx="10"/>
          </p:nvPr>
        </p:nvSpPr>
        <p:spPr/>
        <p:txBody>
          <a:bodyPr/>
          <a:lstStyle/>
          <a:p>
            <a:r>
              <a:rPr lang="en-US" dirty="0"/>
              <a:t>Sidon with the harbor and gardens (aerial view from the southwest), circa 1910</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9522227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don, Sea Castle from south, adr0905086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620"/>
            <a:ext cx="9144000" cy="6080760"/>
          </a:xfrm>
          <a:prstGeom prst="rect">
            <a:avLst/>
          </a:prstGeom>
        </p:spPr>
      </p:pic>
      <p:sp>
        <p:nvSpPr>
          <p:cNvPr id="2" name="Text Placeholder 1"/>
          <p:cNvSpPr>
            <a:spLocks noGrp="1"/>
          </p:cNvSpPr>
          <p:nvPr>
            <p:ph type="body" sz="quarter" idx="10"/>
          </p:nvPr>
        </p:nvSpPr>
        <p:spPr/>
        <p:txBody>
          <a:bodyPr/>
          <a:lstStyle/>
          <a:p>
            <a:r>
              <a:rPr lang="en-US" dirty="0"/>
              <a:t>The Sea Castle at Sidon (from the south)</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1286472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idon, Castle of St Louis, maybe Roman theater cavea panorama, adr090508703.jpg"/>
          <p:cNvPicPr>
            <a:picLocks noChangeAspect="1"/>
          </p:cNvPicPr>
          <p:nvPr/>
        </p:nvPicPr>
        <p:blipFill rotWithShape="1">
          <a:blip r:embed="rId3">
            <a:extLst>
              <a:ext uri="{28A0092B-C50C-407E-A947-70E740481C1C}">
                <a14:useLocalDpi xmlns:a14="http://schemas.microsoft.com/office/drawing/2010/main" val="0"/>
              </a:ext>
            </a:extLst>
          </a:blip>
          <a:srcRect l="8270" r="10553"/>
          <a:stretch/>
        </p:blipFill>
        <p:spPr>
          <a:xfrm>
            <a:off x="0" y="353830"/>
            <a:ext cx="9144000" cy="6150340"/>
          </a:xfrm>
          <a:prstGeom prst="rect">
            <a:avLst/>
          </a:prstGeom>
        </p:spPr>
      </p:pic>
      <p:sp>
        <p:nvSpPr>
          <p:cNvPr id="2" name="Text Placeholder 1"/>
          <p:cNvSpPr>
            <a:spLocks noGrp="1"/>
          </p:cNvSpPr>
          <p:nvPr>
            <p:ph type="body" sz="quarter" idx="10"/>
          </p:nvPr>
        </p:nvSpPr>
        <p:spPr/>
        <p:txBody>
          <a:bodyPr/>
          <a:lstStyle/>
          <a:p>
            <a:r>
              <a:rPr lang="en-US" dirty="0"/>
              <a:t>Castle of St. Louis at Sidon, built over the ancient tell</a:t>
            </a:r>
          </a:p>
        </p:txBody>
      </p:sp>
      <p:sp>
        <p:nvSpPr>
          <p:cNvPr id="3" name="Text Placeholder 2"/>
          <p:cNvSpPr>
            <a:spLocks noGrp="1"/>
          </p:cNvSpPr>
          <p:nvPr>
            <p:ph type="body" sz="quarter" idx="12"/>
          </p:nvPr>
        </p:nvSpPr>
        <p:spPr/>
        <p:txBody>
          <a:bodyPr/>
          <a:lstStyle/>
          <a:p>
            <a:r>
              <a:rPr lang="en-US" dirty="0"/>
              <a:t>3:7</a:t>
            </a:r>
          </a:p>
        </p:txBody>
      </p:sp>
      <p:sp>
        <p:nvSpPr>
          <p:cNvPr id="4" name="Title 3"/>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2573433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PLBL\08 Lebanon\Sidon\Sidon, Fishing Harbor from Sea Castle, adr09050867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88451"/>
            <a:ext cx="9144741" cy="6081098"/>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sz="quarter" idx="10"/>
          </p:nvPr>
        </p:nvSpPr>
        <p:spPr/>
        <p:txBody>
          <a:bodyPr/>
          <a:lstStyle/>
          <a:p>
            <a:r>
              <a:rPr lang="en-US" dirty="0"/>
              <a:t>Fishing Harbor at Sidon from the Sea Castle</a:t>
            </a:r>
          </a:p>
        </p:txBody>
      </p:sp>
      <p:sp>
        <p:nvSpPr>
          <p:cNvPr id="4" name="Text Placeholder 3"/>
          <p:cNvSpPr>
            <a:spLocks noGrp="1"/>
          </p:cNvSpPr>
          <p:nvPr>
            <p:ph type="body" sz="quarter" idx="12"/>
          </p:nvPr>
        </p:nvSpPr>
        <p:spPr/>
        <p:txBody>
          <a:bodyPr/>
          <a:lstStyle/>
          <a:p>
            <a:r>
              <a:rPr lang="en-US" dirty="0"/>
              <a:t>3:7</a:t>
            </a:r>
          </a:p>
        </p:txBody>
      </p:sp>
      <p:sp>
        <p:nvSpPr>
          <p:cNvPr id="2" name="Title 1"/>
          <p:cNvSpPr>
            <a:spLocks noGrp="1"/>
          </p:cNvSpPr>
          <p:nvPr>
            <p:ph type="title"/>
          </p:nvPr>
        </p:nvSpPr>
        <p:spPr/>
        <p:txBody>
          <a:bodyPr/>
          <a:lstStyle/>
          <a:p>
            <a:r>
              <a:rPr lang="en-US" dirty="0"/>
              <a:t>And they gave food, drink, and oil to the men of Sidon and Tyre</a:t>
            </a:r>
          </a:p>
        </p:txBody>
      </p:sp>
    </p:spTree>
    <p:extLst>
      <p:ext uri="{BB962C8B-B14F-4D97-AF65-F5344CB8AC3E}">
        <p14:creationId xmlns:p14="http://schemas.microsoft.com/office/powerpoint/2010/main" val="209311204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58 Sidon with port and gardens.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E:\0Projects\Dalman aerial photos\sr\059 Tyre.jpg"/>
</p:tagLst>
</file>

<file path=ppt/theme/theme1.xml><?xml version="1.0" encoding="utf-8"?>
<a:theme xmlns:a="http://schemas.openxmlformats.org/drawingml/2006/main" name="PhotoCompan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hotoCompanion">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hotoCompanion.potx" id="{156FBC7D-6AC8-4052-8D38-BB651D9D29B5}" vid="{07EA9D4B-09B1-4793-8212-CF3BEBDEEA4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PhotoCompanion</Template>
  <TotalTime>1147</TotalTime>
  <Words>17726</Words>
  <Application>Microsoft Office PowerPoint</Application>
  <PresentationFormat>On-screen Show (4:3)</PresentationFormat>
  <Paragraphs>1446</Paragraphs>
  <Slides>180</Slides>
  <Notes>180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180</vt:i4>
      </vt:variant>
    </vt:vector>
  </HeadingPairs>
  <TitlesOfParts>
    <vt:vector size="184" baseType="lpstr">
      <vt:lpstr>Arial</vt:lpstr>
      <vt:lpstr>Calibri</vt:lpstr>
      <vt:lpstr>Times New Roman</vt:lpstr>
      <vt:lpstr>PhotoCompanion</vt:lpstr>
      <vt:lpstr>Ezra 3</vt:lpstr>
      <vt:lpstr>Ezra 3</vt:lpstr>
      <vt:lpstr>When the seventh month came</vt:lpstr>
      <vt:lpstr>When the seventh month came</vt:lpstr>
      <vt:lpstr>When the seventh month came</vt:lpstr>
      <vt:lpstr>And the Israelites were settled in their cities</vt:lpstr>
      <vt:lpstr>The people gathered together as one man to Jerusalem</vt:lpstr>
      <vt:lpstr>The people gathered together as one man to Jerusalem</vt:lpstr>
      <vt:lpstr>The people gathered together as one man to Jerusalem</vt:lpstr>
      <vt:lpstr>The people gathered together as one man to Jerusalem</vt:lpstr>
      <vt:lpstr>The people gathered together as one man to Jerusalem</vt:lpstr>
      <vt:lpstr>The people gathered together as one man to Jerusalem</vt:lpstr>
      <vt:lpstr>The people gathered together as one man to Jerusalem</vt:lpstr>
      <vt:lpstr>Then Jeshua the son of Jozadak and his brothers the priests . . . arose</vt:lpstr>
      <vt:lpstr>And Zerubbabel the son of Shealtiel and his brothers arose</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And they built the altar of the God of Israel to offer burnt offerings on it</vt:lpstr>
      <vt:lpstr>As it is written in the law of Moses the man of God</vt:lpstr>
      <vt:lpstr>As it is written in the law of Moses the man of God</vt:lpstr>
      <vt:lpstr>So they set up the altar on its foundation</vt:lpstr>
      <vt:lpstr>For they were terrified because of the peoples of the lands</vt:lpstr>
      <vt:lpstr>For they were terrified because of the peoples of the lands</vt:lpstr>
      <vt:lpstr>They offered burnt offerings on it to Yahweh morning and evening</vt:lpstr>
      <vt:lpstr>They offered burnt offerings on it to Yahweh morning and evening</vt:lpstr>
      <vt:lpstr>They offered burnt offerings on it to Yahweh morning and evening</vt:lpstr>
      <vt:lpstr>They offered burnt offerings on it to Yahweh morning and evening</vt:lpstr>
      <vt:lpstr>And they kept the Feast of Tabernacles, as it is written</vt:lpstr>
      <vt:lpstr>And they kept the Feast of Tabernacles, as it is written</vt:lpstr>
      <vt:lpstr>And they kept the Feast of Tabernacles, as it is written</vt:lpstr>
      <vt:lpstr>And they kept the Feast of Tabernacles, as it is written</vt:lpstr>
      <vt:lpstr>And they offered the daily burnt offerings as was required each day, according to the ordinance</vt:lpstr>
      <vt:lpstr>And they offered the daily burnt offerings as was required each day, according to the ordinance</vt:lpstr>
      <vt:lpstr>And they offered the daily burnt offerings as was required each day, according to the ordinance</vt:lpstr>
      <vt:lpstr>And they offered the daily burnt offerings as was required each day, according to the ordinance</vt:lpstr>
      <vt:lpstr>And they offered the daily burnt offerings as was required each day, according to the ordinance</vt:lpstr>
      <vt:lpstr>Afterward there was a continual burnt offering</vt:lpstr>
      <vt:lpstr>And also for the new moons</vt:lpstr>
      <vt:lpstr>And at all the appointed feasts of Yahweh</vt:lpstr>
      <vt:lpstr>And at all the appointed feasts of Yahweh</vt:lpstr>
      <vt:lpstr>And at all the appointed feasts of Yahweh</vt:lpstr>
      <vt:lpstr>And at all the appointed feasts of Yahweh</vt:lpstr>
      <vt:lpstr>And at all the appointed feasts of Yahweh</vt:lpstr>
      <vt:lpstr>And at all the appointed feasts of Yahweh</vt:lpstr>
      <vt:lpstr>And at all the appointed feasts of Yahweh</vt:lpstr>
      <vt:lpstr>And at all the appointed feasts of Yahweh</vt:lpstr>
      <vt:lpstr>And at all the appointed feasts of Yahweh</vt:lpstr>
      <vt:lpstr>But the foundation of the temple of Yahweh was not yet laid</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Then they gave money to the masons and the carpenters</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And they gave food, drink, and oil to the men of Sidon and Tyre</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To bring cedar trees from Lebanon to the sea, to Joppa</vt:lpstr>
      <vt:lpstr>According to the grant that they had from Cyrus king of Persia</vt:lpstr>
      <vt:lpstr>According to the grant that they had from Cyrus king of Persia</vt:lpstr>
      <vt:lpstr>According to the grant that they had from Cyrus king of Persia</vt:lpstr>
      <vt:lpstr>In the second year after their arrival at the house of God at Jerusalem</vt:lpstr>
      <vt:lpstr>In the second year after their arrival at the house of God at Jerusalem</vt:lpstr>
      <vt:lpstr>In the second month</vt:lpstr>
      <vt:lpstr>Zerubbabel . . . Jeshua . . . and all who had come from the captivity to Jerusalem</vt:lpstr>
      <vt:lpstr>Zerubbabel . . . Jeshua . . . the priests . . . the Levites, from twenty years old and upward </vt:lpstr>
      <vt:lpstr>Began the work and appointed Levites . . . to oversee the work of the house of Yahweh</vt:lpstr>
      <vt:lpstr>Then Jeshua with his sons and his brothers</vt:lpstr>
      <vt:lpstr>Then Jeshua with his sons and his brothers</vt:lpstr>
      <vt:lpstr>Then Jeshua with his sons and his brothers</vt:lpstr>
      <vt:lpstr>Then Jeshua with his sons and his brothers, Kadmiel and his sons</vt:lpstr>
      <vt:lpstr>Then Jeshua with his sons and his brothers, Kadmiel and his sons</vt:lpstr>
      <vt:lpstr>Then Jeshua with his sons and his brothers, Kadmiel and his sons</vt:lpstr>
      <vt:lpstr>The sons of Judah</vt:lpstr>
      <vt:lpstr>The sons of Judah</vt:lpstr>
      <vt:lpstr>The sons of Judah and the sons of Henadad</vt:lpstr>
      <vt:lpstr>The sons of Judah and the sons of Henadad with their sons and their brothers the Levites</vt:lpstr>
      <vt:lpstr>They began to oversee the workmen in the temple of God</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When the builders laid the foundation of the temple of Yahweh</vt:lpstr>
      <vt:lpstr>The priests stood in their apparel with trumpets</vt:lpstr>
      <vt:lpstr>The priests stood in their apparel with trumpets</vt:lpstr>
      <vt:lpstr>The priests stood in their apparel with trumpets</vt:lpstr>
      <vt:lpstr>The priests stood in their apparel with trumpets</vt:lpstr>
      <vt:lpstr>And the Levites, the sons of Asaph</vt:lpstr>
      <vt:lpstr>And the Levites, the sons of Asaph, with cymbals, to praise Yahweh</vt:lpstr>
      <vt:lpstr>And the Levites, the sons of Asaph, with cymbals, to praise Yahweh</vt:lpstr>
      <vt:lpstr>According to the directions of David king of Israel</vt:lpstr>
      <vt:lpstr>According to the directions of David king of Israel</vt:lpstr>
      <vt:lpstr>According to the directions of David king of Israel</vt:lpstr>
      <vt:lpstr>And they sang, praising and giving thanks to Yahweh</vt:lpstr>
      <vt:lpstr>And they sang, praising and giving thanks to Yahweh</vt:lpstr>
      <vt:lpstr>For He is good, for His lovingkindness endures forever toward Israel</vt:lpstr>
      <vt:lpstr>But many of the priests and Levites and heads of fathers’ houses, the old men . . . wept</vt:lpstr>
      <vt:lpstr>The old men who had seen the first house</vt:lpstr>
      <vt:lpstr>The old men who had seen the first house</vt:lpstr>
      <vt:lpstr>And many shouted aloud for joy</vt:lpstr>
      <vt:lpstr>The people could not distinguish the sound of the shout of joy from the sound of the weeping</vt:lpstr>
      <vt:lpstr>The people shouted with a loud shout, and the sound was heard far away</vt:lpstr>
      <vt:lpstr>The people shouted with a loud shout, and the sound was heard far away</vt:lpstr>
      <vt:lpstr>PowerPoint Presentation</vt:lpstr>
    </vt:vector>
  </TitlesOfParts>
  <Company>BiblePlaces.com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Ezra 3, Photo Companion to the Bible</dc:title>
  <dc:subject>Photo Companion to the Bible</dc:subject>
  <dc:creator>BiblePlaces.com</dc:creator>
  <cp:lastModifiedBy>Todd Bolen</cp:lastModifiedBy>
  <cp:revision>100</cp:revision>
  <dcterms:created xsi:type="dcterms:W3CDTF">2020-05-30T18:46:38Z</dcterms:created>
  <dcterms:modified xsi:type="dcterms:W3CDTF">2023-09-16T23:40:02Z</dcterms:modified>
</cp:coreProperties>
</file>