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6"/>
  </p:notesMasterIdLst>
  <p:sldIdLst>
    <p:sldId id="881" r:id="rId2"/>
    <p:sldId id="882" r:id="rId3"/>
    <p:sldId id="367" r:id="rId4"/>
    <p:sldId id="362" r:id="rId5"/>
    <p:sldId id="822" r:id="rId6"/>
    <p:sldId id="821" r:id="rId7"/>
    <p:sldId id="290" r:id="rId8"/>
    <p:sldId id="312" r:id="rId9"/>
    <p:sldId id="313" r:id="rId10"/>
    <p:sldId id="612" r:id="rId11"/>
    <p:sldId id="824" r:id="rId12"/>
    <p:sldId id="823" r:id="rId13"/>
    <p:sldId id="370" r:id="rId14"/>
    <p:sldId id="371" r:id="rId15"/>
    <p:sldId id="378" r:id="rId16"/>
    <p:sldId id="613" r:id="rId17"/>
    <p:sldId id="607" r:id="rId18"/>
    <p:sldId id="372" r:id="rId19"/>
    <p:sldId id="366" r:id="rId20"/>
    <p:sldId id="320" r:id="rId21"/>
    <p:sldId id="825" r:id="rId22"/>
    <p:sldId id="880" r:id="rId23"/>
    <p:sldId id="374" r:id="rId24"/>
    <p:sldId id="375" r:id="rId25"/>
    <p:sldId id="373" r:id="rId26"/>
    <p:sldId id="321" r:id="rId27"/>
    <p:sldId id="376" r:id="rId28"/>
    <p:sldId id="827" r:id="rId29"/>
    <p:sldId id="826" r:id="rId30"/>
    <p:sldId id="828" r:id="rId31"/>
    <p:sldId id="830" r:id="rId32"/>
    <p:sldId id="327" r:id="rId33"/>
    <p:sldId id="831" r:id="rId34"/>
    <p:sldId id="832" r:id="rId35"/>
    <p:sldId id="326" r:id="rId36"/>
    <p:sldId id="829" r:id="rId37"/>
    <p:sldId id="324" r:id="rId38"/>
    <p:sldId id="329" r:id="rId39"/>
    <p:sldId id="330" r:id="rId40"/>
    <p:sldId id="833" r:id="rId41"/>
    <p:sldId id="834" r:id="rId42"/>
    <p:sldId id="323" r:id="rId43"/>
    <p:sldId id="835" r:id="rId44"/>
    <p:sldId id="836" r:id="rId45"/>
    <p:sldId id="331" r:id="rId46"/>
    <p:sldId id="332" r:id="rId47"/>
    <p:sldId id="337" r:id="rId48"/>
    <p:sldId id="837" r:id="rId49"/>
    <p:sldId id="334" r:id="rId50"/>
    <p:sldId id="335" r:id="rId51"/>
    <p:sldId id="297" r:id="rId52"/>
    <p:sldId id="608" r:id="rId53"/>
    <p:sldId id="843" r:id="rId54"/>
    <p:sldId id="840" r:id="rId55"/>
    <p:sldId id="842" r:id="rId56"/>
    <p:sldId id="841" r:id="rId57"/>
    <p:sldId id="336" r:id="rId58"/>
    <p:sldId id="293" r:id="rId59"/>
    <p:sldId id="295" r:id="rId60"/>
    <p:sldId id="802" r:id="rId61"/>
    <p:sldId id="839" r:id="rId62"/>
    <p:sldId id="339" r:id="rId63"/>
    <p:sldId id="844" r:id="rId64"/>
    <p:sldId id="340" r:id="rId65"/>
    <p:sldId id="845" r:id="rId66"/>
    <p:sldId id="847" r:id="rId67"/>
    <p:sldId id="311" r:id="rId68"/>
    <p:sldId id="848" r:id="rId69"/>
    <p:sldId id="315" r:id="rId70"/>
    <p:sldId id="317" r:id="rId71"/>
    <p:sldId id="849" r:id="rId72"/>
    <p:sldId id="850" r:id="rId73"/>
    <p:sldId id="852" r:id="rId74"/>
    <p:sldId id="353" r:id="rId75"/>
    <p:sldId id="358" r:id="rId76"/>
    <p:sldId id="355" r:id="rId77"/>
    <p:sldId id="357" r:id="rId78"/>
    <p:sldId id="360" r:id="rId79"/>
    <p:sldId id="363" r:id="rId80"/>
    <p:sldId id="351" r:id="rId81"/>
    <p:sldId id="857" r:id="rId82"/>
    <p:sldId id="854" r:id="rId83"/>
    <p:sldId id="853" r:id="rId84"/>
    <p:sldId id="343" r:id="rId85"/>
    <p:sldId id="383" r:id="rId86"/>
    <p:sldId id="346" r:id="rId87"/>
    <p:sldId id="858" r:id="rId88"/>
    <p:sldId id="859" r:id="rId89"/>
    <p:sldId id="860" r:id="rId90"/>
    <p:sldId id="862" r:id="rId91"/>
    <p:sldId id="345" r:id="rId92"/>
    <p:sldId id="308" r:id="rId93"/>
    <p:sldId id="349" r:id="rId94"/>
    <p:sldId id="350" r:id="rId95"/>
    <p:sldId id="611" r:id="rId96"/>
    <p:sldId id="863" r:id="rId97"/>
    <p:sldId id="865" r:id="rId98"/>
    <p:sldId id="609" r:id="rId99"/>
    <p:sldId id="610" r:id="rId100"/>
    <p:sldId id="298" r:id="rId101"/>
    <p:sldId id="299" r:id="rId102"/>
    <p:sldId id="300" r:id="rId103"/>
    <p:sldId id="301" r:id="rId104"/>
    <p:sldId id="319" r:id="rId105"/>
    <p:sldId id="368" r:id="rId106"/>
    <p:sldId id="615" r:id="rId107"/>
    <p:sldId id="866" r:id="rId108"/>
    <p:sldId id="867" r:id="rId109"/>
    <p:sldId id="868" r:id="rId110"/>
    <p:sldId id="766" r:id="rId111"/>
    <p:sldId id="879" r:id="rId112"/>
    <p:sldId id="475" r:id="rId113"/>
    <p:sldId id="869" r:id="rId114"/>
    <p:sldId id="870" r:id="rId115"/>
    <p:sldId id="871" r:id="rId116"/>
    <p:sldId id="872" r:id="rId117"/>
    <p:sldId id="873" r:id="rId118"/>
    <p:sldId id="874" r:id="rId119"/>
    <p:sldId id="875" r:id="rId120"/>
    <p:sldId id="877" r:id="rId121"/>
    <p:sldId id="876" r:id="rId122"/>
    <p:sldId id="772" r:id="rId123"/>
    <p:sldId id="810" r:id="rId124"/>
    <p:sldId id="811" r:id="rId125"/>
    <p:sldId id="799" r:id="rId126"/>
    <p:sldId id="364" r:id="rId127"/>
    <p:sldId id="878" r:id="rId128"/>
    <p:sldId id="403" r:id="rId129"/>
    <p:sldId id="404" r:id="rId130"/>
    <p:sldId id="819" r:id="rId131"/>
    <p:sldId id="820" r:id="rId132"/>
    <p:sldId id="796" r:id="rId133"/>
    <p:sldId id="798" r:id="rId134"/>
    <p:sldId id="660"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4853" autoAdjust="0"/>
  </p:normalViewPr>
  <p:slideViewPr>
    <p:cSldViewPr snapToGrid="0" snapToObjects="1">
      <p:cViewPr varScale="1">
        <p:scale>
          <a:sx n="72" d="100"/>
          <a:sy n="72" d="100"/>
        </p:scale>
        <p:origin x="1962"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3468" y="-4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D907ED3B-B99E-4A98-A8BC-BAB9EECA78A0}"/>
    <pc:docChg chg="delSld">
      <pc:chgData name="Todd Bolen" userId="a511567d1bf03c50" providerId="LiveId" clId="{D907ED3B-B99E-4A98-A8BC-BAB9EECA78A0}" dt="2025-04-21T02:51:20.874" v="0" actId="2696"/>
      <pc:docMkLst>
        <pc:docMk/>
      </pc:docMkLst>
      <pc:sldChg chg="del">
        <pc:chgData name="Todd Bolen" userId="a511567d1bf03c50" providerId="LiveId" clId="{D907ED3B-B99E-4A98-A8BC-BAB9EECA78A0}" dt="2025-04-21T02:51:20.874" v="0" actId="2696"/>
        <pc:sldMkLst>
          <pc:docMk/>
          <pc:sldMk cId="756268193" sldId="851"/>
        </pc:sldMkLst>
      </pc:sldChg>
    </pc:docChg>
  </pc:docChgLst>
  <pc:docChgLst>
    <pc:chgData name="Kris Udd" userId="1177e061ad7f1e06" providerId="LiveId" clId="{0A86A4F2-CA07-4EED-B4B8-BEC2675A18D0}"/>
    <pc:docChg chg="custSel modSld">
      <pc:chgData name="Kris Udd" userId="1177e061ad7f1e06" providerId="LiveId" clId="{0A86A4F2-CA07-4EED-B4B8-BEC2675A18D0}" dt="2023-05-15T23:29:54.254" v="11" actId="313"/>
      <pc:docMkLst>
        <pc:docMk/>
      </pc:docMkLst>
      <pc:sldChg chg="modNotesTx">
        <pc:chgData name="Kris Udd" userId="1177e061ad7f1e06" providerId="LiveId" clId="{0A86A4F2-CA07-4EED-B4B8-BEC2675A18D0}" dt="2023-05-15T23:29:54.254" v="11" actId="313"/>
        <pc:sldMkLst>
          <pc:docMk/>
          <pc:sldMk cId="3768994242" sldId="858"/>
        </pc:sldMkLst>
      </pc:sldChg>
    </pc:docChg>
  </pc:docChgLst>
  <pc:docChgLst>
    <pc:chgData name="Kris Udd" userId="1177e061ad7f1e06" providerId="LiveId" clId="{44AD4A7D-E140-42EA-96F7-5DCBFBCB8224}"/>
    <pc:docChg chg="addSld delSld modSld">
      <pc:chgData name="Kris Udd" userId="1177e061ad7f1e06" providerId="LiveId" clId="{44AD4A7D-E140-42EA-96F7-5DCBFBCB8224}" dt="2024-01-13T22:11:33.586" v="9" actId="478"/>
      <pc:docMkLst>
        <pc:docMk/>
      </pc:docMkLst>
      <pc:sldChg chg="del">
        <pc:chgData name="Kris Udd" userId="1177e061ad7f1e06" providerId="LiveId" clId="{44AD4A7D-E140-42EA-96F7-5DCBFBCB8224}" dt="2024-01-13T22:07:23.395" v="3" actId="47"/>
        <pc:sldMkLst>
          <pc:docMk/>
          <pc:sldMk cId="3018196527" sldId="361"/>
        </pc:sldMkLst>
      </pc:sldChg>
      <pc:sldChg chg="addSp delSp modSp mod modNotesTx">
        <pc:chgData name="Kris Udd" userId="1177e061ad7f1e06" providerId="LiveId" clId="{44AD4A7D-E140-42EA-96F7-5DCBFBCB8224}" dt="2024-01-13T22:11:33.586" v="9" actId="478"/>
        <pc:sldMkLst>
          <pc:docMk/>
          <pc:sldMk cId="322655171" sldId="366"/>
        </pc:sldMkLst>
      </pc:sldChg>
      <pc:sldChg chg="modSp add mod">
        <pc:chgData name="Kris Udd" userId="1177e061ad7f1e06" providerId="LiveId" clId="{44AD4A7D-E140-42EA-96F7-5DCBFBCB8224}" dt="2024-01-13T22:07:13.691" v="2"/>
        <pc:sldMkLst>
          <pc:docMk/>
          <pc:sldMk cId="2578042632" sldId="880"/>
        </pc:sldMkLst>
      </pc:sldChg>
    </pc:docChg>
  </pc:docChgLst>
  <pc:docChgLst>
    <pc:chgData name="Chris McKinny" userId="f2809424c7d4fe15" providerId="LiveId" clId="{2ABC9F4B-DEEA-2742-9A07-611A8E6BFFD3}"/>
    <pc:docChg chg="custSel addSld delSld modSld">
      <pc:chgData name="Chris McKinny" userId="f2809424c7d4fe15" providerId="LiveId" clId="{2ABC9F4B-DEEA-2742-9A07-611A8E6BFFD3}" dt="2020-05-07T23:34:10.743" v="2913" actId="20577"/>
      <pc:docMkLst>
        <pc:docMk/>
      </pc:docMkLst>
      <pc:sldChg chg="modNotesTx">
        <pc:chgData name="Chris McKinny" userId="f2809424c7d4fe15" providerId="LiveId" clId="{2ABC9F4B-DEEA-2742-9A07-611A8E6BFFD3}" dt="2020-05-07T23:30:26.649" v="2775" actId="6549"/>
        <pc:sldMkLst>
          <pc:docMk/>
          <pc:sldMk cId="1641558796" sldId="297"/>
        </pc:sldMkLst>
      </pc:sldChg>
      <pc:sldChg chg="addSp modSp">
        <pc:chgData name="Chris McKinny" userId="f2809424c7d4fe15" providerId="LiveId" clId="{2ABC9F4B-DEEA-2742-9A07-611A8E6BFFD3}" dt="2020-05-07T23:34:10.743" v="2913" actId="20577"/>
        <pc:sldMkLst>
          <pc:docMk/>
          <pc:sldMk cId="72328161" sldId="308"/>
        </pc:sldMkLst>
      </pc:sldChg>
      <pc:sldChg chg="modNotesTx">
        <pc:chgData name="Chris McKinny" userId="f2809424c7d4fe15" providerId="LiveId" clId="{2ABC9F4B-DEEA-2742-9A07-611A8E6BFFD3}" dt="2020-05-07T20:16:25.903" v="479" actId="20577"/>
        <pc:sldMkLst>
          <pc:docMk/>
          <pc:sldMk cId="2813041369" sldId="314"/>
        </pc:sldMkLst>
      </pc:sldChg>
      <pc:sldChg chg="addSp delSp modSp">
        <pc:chgData name="Chris McKinny" userId="f2809424c7d4fe15" providerId="LiveId" clId="{2ABC9F4B-DEEA-2742-9A07-611A8E6BFFD3}" dt="2020-05-07T22:13:30.076" v="956"/>
        <pc:sldMkLst>
          <pc:docMk/>
          <pc:sldMk cId="3018196527" sldId="361"/>
        </pc:sldMkLst>
      </pc:sldChg>
      <pc:sldChg chg="addSp delSp modSp add modNotesTx">
        <pc:chgData name="Chris McKinny" userId="f2809424c7d4fe15" providerId="LiveId" clId="{2ABC9F4B-DEEA-2742-9A07-611A8E6BFFD3}" dt="2020-05-07T22:01:33.486" v="636" actId="20577"/>
        <pc:sldMkLst>
          <pc:docMk/>
          <pc:sldMk cId="3130353699" sldId="370"/>
        </pc:sldMkLst>
      </pc:sldChg>
      <pc:sldChg chg="addSp delSp modSp add">
        <pc:chgData name="Chris McKinny" userId="f2809424c7d4fe15" providerId="LiveId" clId="{2ABC9F4B-DEEA-2742-9A07-611A8E6BFFD3}" dt="2020-05-07T22:05:42.904" v="762" actId="20577"/>
        <pc:sldMkLst>
          <pc:docMk/>
          <pc:sldMk cId="3727067785" sldId="371"/>
        </pc:sldMkLst>
      </pc:sldChg>
      <pc:sldChg chg="addSp delSp modSp add">
        <pc:chgData name="Chris McKinny" userId="f2809424c7d4fe15" providerId="LiveId" clId="{2ABC9F4B-DEEA-2742-9A07-611A8E6BFFD3}" dt="2020-05-07T22:08:08.462" v="877" actId="20577"/>
        <pc:sldMkLst>
          <pc:docMk/>
          <pc:sldMk cId="2150645796" sldId="372"/>
        </pc:sldMkLst>
      </pc:sldChg>
      <pc:sldChg chg="addSp delSp modSp add modNotesTx">
        <pc:chgData name="Chris McKinny" userId="f2809424c7d4fe15" providerId="LiveId" clId="{2ABC9F4B-DEEA-2742-9A07-611A8E6BFFD3}" dt="2020-05-07T22:11:58.648" v="954" actId="20577"/>
        <pc:sldMkLst>
          <pc:docMk/>
          <pc:sldMk cId="2842843501" sldId="373"/>
        </pc:sldMkLst>
      </pc:sldChg>
      <pc:sldChg chg="addSp delSp modSp add">
        <pc:chgData name="Chris McKinny" userId="f2809424c7d4fe15" providerId="LiveId" clId="{2ABC9F4B-DEEA-2742-9A07-611A8E6BFFD3}" dt="2020-05-07T22:14:17.467" v="970" actId="20577"/>
        <pc:sldMkLst>
          <pc:docMk/>
          <pc:sldMk cId="2666197185" sldId="374"/>
        </pc:sldMkLst>
      </pc:sldChg>
      <pc:sldChg chg="addSp delSp modSp add">
        <pc:chgData name="Chris McKinny" userId="f2809424c7d4fe15" providerId="LiveId" clId="{2ABC9F4B-DEEA-2742-9A07-611A8E6BFFD3}" dt="2020-05-07T22:14:49.937" v="979" actId="20577"/>
        <pc:sldMkLst>
          <pc:docMk/>
          <pc:sldMk cId="1727537424" sldId="375"/>
        </pc:sldMkLst>
      </pc:sldChg>
      <pc:sldChg chg="addSp delSp modSp add modNotesTx">
        <pc:chgData name="Chris McKinny" userId="f2809424c7d4fe15" providerId="LiveId" clId="{2ABC9F4B-DEEA-2742-9A07-611A8E6BFFD3}" dt="2020-05-07T22:20:23.909" v="1135" actId="20577"/>
        <pc:sldMkLst>
          <pc:docMk/>
          <pc:sldMk cId="3451766684" sldId="376"/>
        </pc:sldMkLst>
      </pc:sldChg>
      <pc:sldChg chg="addSp delSp modSp add">
        <pc:chgData name="Chris McKinny" userId="f2809424c7d4fe15" providerId="LiveId" clId="{2ABC9F4B-DEEA-2742-9A07-611A8E6BFFD3}" dt="2020-05-07T22:35:24.152" v="1619" actId="20577"/>
        <pc:sldMkLst>
          <pc:docMk/>
          <pc:sldMk cId="2500544087" sldId="377"/>
        </pc:sldMkLst>
      </pc:sldChg>
      <pc:sldChg chg="addSp delSp modSp add modNotesTx">
        <pc:chgData name="Chris McKinny" userId="f2809424c7d4fe15" providerId="LiveId" clId="{2ABC9F4B-DEEA-2742-9A07-611A8E6BFFD3}" dt="2020-05-07T22:28:53.804" v="1463" actId="20577"/>
        <pc:sldMkLst>
          <pc:docMk/>
          <pc:sldMk cId="2006504818" sldId="378"/>
        </pc:sldMkLst>
      </pc:sldChg>
      <pc:sldChg chg="addSp delSp modSp add modNotesTx">
        <pc:chgData name="Chris McKinny" userId="f2809424c7d4fe15" providerId="LiveId" clId="{2ABC9F4B-DEEA-2742-9A07-611A8E6BFFD3}" dt="2020-05-07T22:31:50.264" v="1607" actId="20577"/>
        <pc:sldMkLst>
          <pc:docMk/>
          <pc:sldMk cId="1168125254" sldId="379"/>
        </pc:sldMkLst>
      </pc:sldChg>
      <pc:sldChg chg="addSp delSp modSp add">
        <pc:chgData name="Chris McKinny" userId="f2809424c7d4fe15" providerId="LiveId" clId="{2ABC9F4B-DEEA-2742-9A07-611A8E6BFFD3}" dt="2020-05-07T22:36:39.419" v="1633" actId="20577"/>
        <pc:sldMkLst>
          <pc:docMk/>
          <pc:sldMk cId="491381694" sldId="380"/>
        </pc:sldMkLst>
      </pc:sldChg>
      <pc:sldChg chg="addSp delSp modSp add">
        <pc:chgData name="Chris McKinny" userId="f2809424c7d4fe15" providerId="LiveId" clId="{2ABC9F4B-DEEA-2742-9A07-611A8E6BFFD3}" dt="2020-05-07T22:40:09.494" v="1647" actId="20577"/>
        <pc:sldMkLst>
          <pc:docMk/>
          <pc:sldMk cId="1544102162" sldId="381"/>
        </pc:sldMkLst>
      </pc:sldChg>
      <pc:sldChg chg="addSp delSp modSp add modNotesTx">
        <pc:chgData name="Chris McKinny" userId="f2809424c7d4fe15" providerId="LiveId" clId="{2ABC9F4B-DEEA-2742-9A07-611A8E6BFFD3}" dt="2020-05-07T22:44:16.600" v="1935" actId="20577"/>
        <pc:sldMkLst>
          <pc:docMk/>
          <pc:sldMk cId="3705680622" sldId="382"/>
        </pc:sldMkLst>
      </pc:sldChg>
      <pc:sldChg chg="addSp delSp modSp add">
        <pc:chgData name="Chris McKinny" userId="f2809424c7d4fe15" providerId="LiveId" clId="{2ABC9F4B-DEEA-2742-9A07-611A8E6BFFD3}" dt="2020-05-07T22:47:13.015" v="1949" actId="1036"/>
        <pc:sldMkLst>
          <pc:docMk/>
          <pc:sldMk cId="856051952" sldId="383"/>
        </pc:sldMkLst>
      </pc:sldChg>
      <pc:sldChg chg="addSp delSp modSp add">
        <pc:chgData name="Chris McKinny" userId="f2809424c7d4fe15" providerId="LiveId" clId="{2ABC9F4B-DEEA-2742-9A07-611A8E6BFFD3}" dt="2020-05-07T22:48:40.359" v="1962" actId="20577"/>
        <pc:sldMkLst>
          <pc:docMk/>
          <pc:sldMk cId="2232651276" sldId="384"/>
        </pc:sldMkLst>
      </pc:sldChg>
      <pc:sldChg chg="addSp modSp add modNotesTx">
        <pc:chgData name="Chris McKinny" userId="f2809424c7d4fe15" providerId="LiveId" clId="{2ABC9F4B-DEEA-2742-9A07-611A8E6BFFD3}" dt="2020-05-07T22:54:14.713" v="2154" actId="1076"/>
        <pc:sldMkLst>
          <pc:docMk/>
          <pc:sldMk cId="680494304" sldId="606"/>
        </pc:sldMkLst>
      </pc:sldChg>
      <pc:sldChg chg="delSp add del">
        <pc:chgData name="Chris McKinny" userId="f2809424c7d4fe15" providerId="LiveId" clId="{2ABC9F4B-DEEA-2742-9A07-611A8E6BFFD3}" dt="2020-05-07T23:14:09.906" v="2157" actId="2696"/>
        <pc:sldMkLst>
          <pc:docMk/>
          <pc:sldMk cId="2586434614" sldId="607"/>
        </pc:sldMkLst>
      </pc:sldChg>
    </pc:docChg>
  </pc:docChgLst>
  <pc:docChgLst>
    <pc:chgData name="Chris McKinny" userId="f2809424c7d4fe15" providerId="LiveId" clId="{B0DD4780-4DF9-5249-9E41-814E8D41B15B}"/>
    <pc:docChg chg="undo custSel addSld delSld modSld sldOrd">
      <pc:chgData name="Chris McKinny" userId="f2809424c7d4fe15" providerId="LiveId" clId="{B0DD4780-4DF9-5249-9E41-814E8D41B15B}" dt="2020-06-04T21:18:19.039" v="7291" actId="20577"/>
      <pc:docMkLst>
        <pc:docMk/>
      </pc:docMkLst>
      <pc:sldChg chg="modNotesTx">
        <pc:chgData name="Chris McKinny" userId="f2809424c7d4fe15" providerId="LiveId" clId="{B0DD4780-4DF9-5249-9E41-814E8D41B15B}" dt="2020-06-04T21:18:19.039" v="7291" actId="20577"/>
        <pc:sldMkLst>
          <pc:docMk/>
          <pc:sldMk cId="1641558796" sldId="297"/>
        </pc:sldMkLst>
      </pc:sldChg>
      <pc:sldChg chg="addSp modSp">
        <pc:chgData name="Chris McKinny" userId="f2809424c7d4fe15" providerId="LiveId" clId="{B0DD4780-4DF9-5249-9E41-814E8D41B15B}" dt="2020-05-27T04:02:35.707" v="3623" actId="14100"/>
        <pc:sldMkLst>
          <pc:docMk/>
          <pc:sldMk cId="467358840" sldId="298"/>
        </pc:sldMkLst>
      </pc:sldChg>
      <pc:sldChg chg="modSp">
        <pc:chgData name="Chris McKinny" userId="f2809424c7d4fe15" providerId="LiveId" clId="{B0DD4780-4DF9-5249-9E41-814E8D41B15B}" dt="2020-05-27T03:19:11.155" v="1510" actId="20577"/>
        <pc:sldMkLst>
          <pc:docMk/>
          <pc:sldMk cId="72328161" sldId="308"/>
        </pc:sldMkLst>
      </pc:sldChg>
      <pc:sldChg chg="addSp delSp modSp modNotesTx">
        <pc:chgData name="Chris McKinny" userId="f2809424c7d4fe15" providerId="LiveId" clId="{B0DD4780-4DF9-5249-9E41-814E8D41B15B}" dt="2020-05-27T04:14:12.695" v="3747" actId="113"/>
        <pc:sldMkLst>
          <pc:docMk/>
          <pc:sldMk cId="37360432" sldId="319"/>
        </pc:sldMkLst>
      </pc:sldChg>
      <pc:sldChg chg="modSp">
        <pc:chgData name="Chris McKinny" userId="f2809424c7d4fe15" providerId="LiveId" clId="{B0DD4780-4DF9-5249-9E41-814E8D41B15B}" dt="2020-05-27T20:46:16.731" v="7242"/>
        <pc:sldMkLst>
          <pc:docMk/>
          <pc:sldMk cId="205744574" sldId="364"/>
        </pc:sldMkLst>
      </pc:sldChg>
      <pc:sldChg chg="del">
        <pc:chgData name="Chris McKinny" userId="f2809424c7d4fe15" providerId="LiveId" clId="{B0DD4780-4DF9-5249-9E41-814E8D41B15B}" dt="2020-05-27T20:16:44.846" v="6426" actId="2696"/>
        <pc:sldMkLst>
          <pc:docMk/>
          <pc:sldMk cId="590795950" sldId="369"/>
        </pc:sldMkLst>
      </pc:sldChg>
      <pc:sldChg chg="modSp add">
        <pc:chgData name="Chris McKinny" userId="f2809424c7d4fe15" providerId="LiveId" clId="{B0DD4780-4DF9-5249-9E41-814E8D41B15B}" dt="2020-05-27T20:46:27.033" v="7248" actId="20577"/>
        <pc:sldMkLst>
          <pc:docMk/>
          <pc:sldMk cId="1467359793" sldId="403"/>
        </pc:sldMkLst>
      </pc:sldChg>
      <pc:sldChg chg="modSp add">
        <pc:chgData name="Chris McKinny" userId="f2809424c7d4fe15" providerId="LiveId" clId="{B0DD4780-4DF9-5249-9E41-814E8D41B15B}" dt="2020-05-27T20:46:36.061" v="7254" actId="20577"/>
        <pc:sldMkLst>
          <pc:docMk/>
          <pc:sldMk cId="1116553787" sldId="404"/>
        </pc:sldMkLst>
      </pc:sldChg>
      <pc:sldChg chg="modSp add modNotesTx">
        <pc:chgData name="Chris McKinny" userId="f2809424c7d4fe15" providerId="LiveId" clId="{B0DD4780-4DF9-5249-9E41-814E8D41B15B}" dt="2020-05-27T20:15:11.823" v="6253"/>
        <pc:sldMkLst>
          <pc:docMk/>
          <pc:sldMk cId="1135098864" sldId="431"/>
        </pc:sldMkLst>
      </pc:sldChg>
      <pc:sldChg chg="modSp add del modNotesTx">
        <pc:chgData name="Chris McKinny" userId="f2809424c7d4fe15" providerId="LiveId" clId="{B0DD4780-4DF9-5249-9E41-814E8D41B15B}" dt="2020-05-27T19:51:57.033" v="4413" actId="2696"/>
        <pc:sldMkLst>
          <pc:docMk/>
          <pc:sldMk cId="1831241912" sldId="475"/>
        </pc:sldMkLst>
      </pc:sldChg>
      <pc:sldChg chg="modSp add modNotesTx">
        <pc:chgData name="Chris McKinny" userId="f2809424c7d4fe15" providerId="LiveId" clId="{B0DD4780-4DF9-5249-9E41-814E8D41B15B}" dt="2020-05-27T20:14:45.728" v="6249" actId="20577"/>
        <pc:sldMkLst>
          <pc:docMk/>
          <pc:sldMk cId="3943628251" sldId="475"/>
        </pc:sldMkLst>
      </pc:sldChg>
      <pc:sldChg chg="modSp add">
        <pc:chgData name="Chris McKinny" userId="f2809424c7d4fe15" providerId="LiveId" clId="{B0DD4780-4DF9-5249-9E41-814E8D41B15B}" dt="2020-05-27T20:14:51.691" v="6251" actId="20577"/>
        <pc:sldMkLst>
          <pc:docMk/>
          <pc:sldMk cId="310570591" sldId="526"/>
        </pc:sldMkLst>
      </pc:sldChg>
      <pc:sldChg chg="addSp delSp modSp add modNotesTx">
        <pc:chgData name="Chris McKinny" userId="f2809424c7d4fe15" providerId="LiveId" clId="{B0DD4780-4DF9-5249-9E41-814E8D41B15B}" dt="2020-05-27T01:44:14.242" v="451" actId="313"/>
        <pc:sldMkLst>
          <pc:docMk/>
          <pc:sldMk cId="1880397087" sldId="607"/>
        </pc:sldMkLst>
      </pc:sldChg>
      <pc:sldChg chg="addSp delSp modSp add modNotesTx">
        <pc:chgData name="Chris McKinny" userId="f2809424c7d4fe15" providerId="LiveId" clId="{B0DD4780-4DF9-5249-9E41-814E8D41B15B}" dt="2020-05-27T02:59:52.689" v="764" actId="20577"/>
        <pc:sldMkLst>
          <pc:docMk/>
          <pc:sldMk cId="1003609395" sldId="608"/>
        </pc:sldMkLst>
      </pc:sldChg>
      <pc:sldChg chg="addSp delSp modSp add del modNotesTx">
        <pc:chgData name="Chris McKinny" userId="f2809424c7d4fe15" providerId="LiveId" clId="{B0DD4780-4DF9-5249-9E41-814E8D41B15B}" dt="2020-05-27T03:18:54.732" v="1493" actId="2696"/>
        <pc:sldMkLst>
          <pc:docMk/>
          <pc:sldMk cId="3598928029" sldId="609"/>
        </pc:sldMkLst>
      </pc:sldChg>
      <pc:sldChg chg="add">
        <pc:chgData name="Chris McKinny" userId="f2809424c7d4fe15" providerId="LiveId" clId="{B0DD4780-4DF9-5249-9E41-814E8D41B15B}" dt="2020-05-27T03:18:59.126" v="1495"/>
        <pc:sldMkLst>
          <pc:docMk/>
          <pc:sldMk cId="3795478640" sldId="609"/>
        </pc:sldMkLst>
      </pc:sldChg>
      <pc:sldChg chg="modSp add del modNotesTx">
        <pc:chgData name="Chris McKinny" userId="f2809424c7d4fe15" providerId="LiveId" clId="{B0DD4780-4DF9-5249-9E41-814E8D41B15B}" dt="2020-05-27T03:18:54.766" v="1494" actId="2696"/>
        <pc:sldMkLst>
          <pc:docMk/>
          <pc:sldMk cId="2334985656" sldId="610"/>
        </pc:sldMkLst>
      </pc:sldChg>
      <pc:sldChg chg="add modNotesTx">
        <pc:chgData name="Chris McKinny" userId="f2809424c7d4fe15" providerId="LiveId" clId="{B0DD4780-4DF9-5249-9E41-814E8D41B15B}" dt="2020-06-04T21:17:36.002" v="7289" actId="20577"/>
        <pc:sldMkLst>
          <pc:docMk/>
          <pc:sldMk cId="3380480855" sldId="610"/>
        </pc:sldMkLst>
      </pc:sldChg>
      <pc:sldChg chg="addSp delSp modSp add modNotesTx">
        <pc:chgData name="Chris McKinny" userId="f2809424c7d4fe15" providerId="LiveId" clId="{B0DD4780-4DF9-5249-9E41-814E8D41B15B}" dt="2020-05-27T03:23:59.406" v="1915" actId="20577"/>
        <pc:sldMkLst>
          <pc:docMk/>
          <pc:sldMk cId="4133428056" sldId="611"/>
        </pc:sldMkLst>
      </pc:sldChg>
      <pc:sldChg chg="addSp delSp modSp add modNotesTx">
        <pc:chgData name="Chris McKinny" userId="f2809424c7d4fe15" providerId="LiveId" clId="{B0DD4780-4DF9-5249-9E41-814E8D41B15B}" dt="2020-05-27T03:35:57.654" v="2486" actId="20577"/>
        <pc:sldMkLst>
          <pc:docMk/>
          <pc:sldMk cId="3168584893" sldId="612"/>
        </pc:sldMkLst>
      </pc:sldChg>
      <pc:sldChg chg="addSp delSp modSp add modNotesTx">
        <pc:chgData name="Chris McKinny" userId="f2809424c7d4fe15" providerId="LiveId" clId="{B0DD4780-4DF9-5249-9E41-814E8D41B15B}" dt="2020-05-27T03:54:42.143" v="3297" actId="20577"/>
        <pc:sldMkLst>
          <pc:docMk/>
          <pc:sldMk cId="3762650184" sldId="613"/>
        </pc:sldMkLst>
      </pc:sldChg>
      <pc:sldChg chg="addSp delSp modSp add">
        <pc:chgData name="Chris McKinny" userId="f2809424c7d4fe15" providerId="LiveId" clId="{B0DD4780-4DF9-5249-9E41-814E8D41B15B}" dt="2020-05-27T04:00:01.286" v="3314" actId="20577"/>
        <pc:sldMkLst>
          <pc:docMk/>
          <pc:sldMk cId="1603180840" sldId="614"/>
        </pc:sldMkLst>
      </pc:sldChg>
      <pc:sldChg chg="modSp add">
        <pc:chgData name="Chris McKinny" userId="f2809424c7d4fe15" providerId="LiveId" clId="{B0DD4780-4DF9-5249-9E41-814E8D41B15B}" dt="2020-05-27T04:04:05.359" v="3634" actId="20577"/>
        <pc:sldMkLst>
          <pc:docMk/>
          <pc:sldMk cId="3054409974" sldId="615"/>
        </pc:sldMkLst>
      </pc:sldChg>
      <pc:sldChg chg="addSp delSp modSp add del">
        <pc:chgData name="Chris McKinny" userId="f2809424c7d4fe15" providerId="LiveId" clId="{B0DD4780-4DF9-5249-9E41-814E8D41B15B}" dt="2020-05-27T04:09:57.862" v="3729" actId="2696"/>
        <pc:sldMkLst>
          <pc:docMk/>
          <pc:sldMk cId="1019960309" sldId="616"/>
        </pc:sldMkLst>
      </pc:sldChg>
      <pc:sldChg chg="addSp delSp modSp add">
        <pc:chgData name="Chris McKinny" userId="f2809424c7d4fe15" providerId="LiveId" clId="{B0DD4780-4DF9-5249-9E41-814E8D41B15B}" dt="2020-05-27T04:11:56.067" v="3742" actId="20577"/>
        <pc:sldMkLst>
          <pc:docMk/>
          <pc:sldMk cId="1795174010" sldId="616"/>
        </pc:sldMkLst>
      </pc:sldChg>
      <pc:sldChg chg="modSp add modNotesTx">
        <pc:chgData name="Chris McKinny" userId="f2809424c7d4fe15" providerId="LiveId" clId="{B0DD4780-4DF9-5249-9E41-814E8D41B15B}" dt="2020-05-27T20:16:17.607" v="6415" actId="20577"/>
        <pc:sldMkLst>
          <pc:docMk/>
          <pc:sldMk cId="4170369362" sldId="617"/>
        </pc:sldMkLst>
      </pc:sldChg>
      <pc:sldChg chg="modSp add ord modNotesTx">
        <pc:chgData name="Chris McKinny" userId="f2809424c7d4fe15" providerId="LiveId" clId="{B0DD4780-4DF9-5249-9E41-814E8D41B15B}" dt="2020-05-27T20:19:02.353" v="6685" actId="20577"/>
        <pc:sldMkLst>
          <pc:docMk/>
          <pc:sldMk cId="625247558" sldId="618"/>
        </pc:sldMkLst>
      </pc:sldChg>
      <pc:sldChg chg="addSp delSp modSp add del modNotesTx">
        <pc:chgData name="Chris McKinny" userId="f2809424c7d4fe15" providerId="LiveId" clId="{B0DD4780-4DF9-5249-9E41-814E8D41B15B}" dt="2020-05-27T20:41:13.513" v="7218" actId="20577"/>
        <pc:sldMkLst>
          <pc:docMk/>
          <pc:sldMk cId="1089522741" sldId="766"/>
        </pc:sldMkLst>
      </pc:sldChg>
      <pc:sldChg chg="modSp add del modNotesTx">
        <pc:chgData name="Chris McKinny" userId="f2809424c7d4fe15" providerId="LiveId" clId="{B0DD4780-4DF9-5249-9E41-814E8D41B15B}" dt="2020-05-27T19:51:32.127" v="4410" actId="2696"/>
        <pc:sldMkLst>
          <pc:docMk/>
          <pc:sldMk cId="2304450172" sldId="766"/>
        </pc:sldMkLst>
      </pc:sldChg>
      <pc:sldChg chg="modSp add ord">
        <pc:chgData name="Chris McKinny" userId="f2809424c7d4fe15" providerId="LiveId" clId="{B0DD4780-4DF9-5249-9E41-814E8D41B15B}" dt="2020-05-27T20:16:41.104" v="6425" actId="20577"/>
        <pc:sldMkLst>
          <pc:docMk/>
          <pc:sldMk cId="4174229071" sldId="767"/>
        </pc:sldMkLst>
      </pc:sldChg>
      <pc:sldChg chg="modSp add del">
        <pc:chgData name="Chris McKinny" userId="f2809424c7d4fe15" providerId="LiveId" clId="{B0DD4780-4DF9-5249-9E41-814E8D41B15B}" dt="2020-05-27T20:12:43.873" v="6223" actId="2696"/>
        <pc:sldMkLst>
          <pc:docMk/>
          <pc:sldMk cId="1661630451" sldId="768"/>
        </pc:sldMkLst>
      </pc:sldChg>
      <pc:sldChg chg="modSp add">
        <pc:chgData name="Chris McKinny" userId="f2809424c7d4fe15" providerId="LiveId" clId="{B0DD4780-4DF9-5249-9E41-814E8D41B15B}" dt="2020-05-27T20:15:04.401" v="6252"/>
        <pc:sldMkLst>
          <pc:docMk/>
          <pc:sldMk cId="2234496274" sldId="771"/>
        </pc:sldMkLst>
      </pc:sldChg>
      <pc:sldChg chg="addSp delSp modSp add modNotesTx">
        <pc:chgData name="Chris McKinny" userId="f2809424c7d4fe15" providerId="LiveId" clId="{B0DD4780-4DF9-5249-9E41-814E8D41B15B}" dt="2020-05-27T20:36:59.738" v="6904" actId="1076"/>
        <pc:sldMkLst>
          <pc:docMk/>
          <pc:sldMk cId="931895076" sldId="772"/>
        </pc:sldMkLst>
      </pc:sldChg>
      <pc:sldChg chg="modSp add">
        <pc:chgData name="Chris McKinny" userId="f2809424c7d4fe15" providerId="LiveId" clId="{B0DD4780-4DF9-5249-9E41-814E8D41B15B}" dt="2020-05-27T20:48:08.836" v="7282" actId="20577"/>
        <pc:sldMkLst>
          <pc:docMk/>
          <pc:sldMk cId="3258308005" sldId="796"/>
        </pc:sldMkLst>
      </pc:sldChg>
      <pc:sldChg chg="modSp add">
        <pc:chgData name="Chris McKinny" userId="f2809424c7d4fe15" providerId="LiveId" clId="{B0DD4780-4DF9-5249-9E41-814E8D41B15B}" dt="2020-05-27T20:48:16.121" v="7288" actId="20577"/>
        <pc:sldMkLst>
          <pc:docMk/>
          <pc:sldMk cId="3502369009" sldId="798"/>
        </pc:sldMkLst>
      </pc:sldChg>
      <pc:sldChg chg="modSp add">
        <pc:chgData name="Chris McKinny" userId="f2809424c7d4fe15" providerId="LiveId" clId="{B0DD4780-4DF9-5249-9E41-814E8D41B15B}" dt="2020-05-27T20:43:02.741" v="7226" actId="20577"/>
        <pc:sldMkLst>
          <pc:docMk/>
          <pc:sldMk cId="3938826230" sldId="799"/>
        </pc:sldMkLst>
      </pc:sldChg>
      <pc:sldChg chg="modSp add">
        <pc:chgData name="Chris McKinny" userId="f2809424c7d4fe15" providerId="LiveId" clId="{B0DD4780-4DF9-5249-9E41-814E8D41B15B}" dt="2020-05-27T20:44:05.820" v="7234" actId="20577"/>
        <pc:sldMkLst>
          <pc:docMk/>
          <pc:sldMk cId="2704989421" sldId="810"/>
        </pc:sldMkLst>
      </pc:sldChg>
      <pc:sldChg chg="modSp add">
        <pc:chgData name="Chris McKinny" userId="f2809424c7d4fe15" providerId="LiveId" clId="{B0DD4780-4DF9-5249-9E41-814E8D41B15B}" dt="2020-05-27T20:44:13.479" v="7240" actId="20577"/>
        <pc:sldMkLst>
          <pc:docMk/>
          <pc:sldMk cId="2736463123" sldId="811"/>
        </pc:sldMkLst>
      </pc:sldChg>
      <pc:sldChg chg="modSp add">
        <pc:chgData name="Chris McKinny" userId="f2809424c7d4fe15" providerId="LiveId" clId="{B0DD4780-4DF9-5249-9E41-814E8D41B15B}" dt="2020-05-27T20:46:45.646" v="7260" actId="20577"/>
        <pc:sldMkLst>
          <pc:docMk/>
          <pc:sldMk cId="1419946376" sldId="819"/>
        </pc:sldMkLst>
      </pc:sldChg>
      <pc:sldChg chg="modSp add">
        <pc:chgData name="Chris McKinny" userId="f2809424c7d4fe15" providerId="LiveId" clId="{B0DD4780-4DF9-5249-9E41-814E8D41B15B}" dt="2020-05-27T20:47:58.630" v="7276" actId="20577"/>
        <pc:sldMkLst>
          <pc:docMk/>
          <pc:sldMk cId="2883329107" sldId="820"/>
        </pc:sldMkLst>
      </pc:sldChg>
    </pc:docChg>
  </pc:docChgLst>
  <pc:docChgLst>
    <pc:chgData name="Todd Bolen" userId="a511567d1bf03c50" providerId="LiveId" clId="{9723DA20-7734-4BB1-B2F9-E0FC895E986B}"/>
    <pc:docChg chg="custSel addSld modSld">
      <pc:chgData name="Todd Bolen" userId="a511567d1bf03c50" providerId="LiveId" clId="{9723DA20-7734-4BB1-B2F9-E0FC895E986B}" dt="2024-03-02T23:18:00.958" v="49" actId="12788"/>
      <pc:docMkLst>
        <pc:docMk/>
      </pc:docMkLst>
      <pc:sldChg chg="addSp delSp modSp add mod modNotesTx">
        <pc:chgData name="Todd Bolen" userId="a511567d1bf03c50" providerId="LiveId" clId="{9723DA20-7734-4BB1-B2F9-E0FC895E986B}" dt="2024-03-02T23:18:00.958" v="49" actId="12788"/>
        <pc:sldMkLst>
          <pc:docMk/>
          <pc:sldMk cId="3177977928" sldId="660"/>
        </pc:sldMkLst>
      </pc:sldChg>
      <pc:sldChg chg="modNotesTx">
        <pc:chgData name="Todd Bolen" userId="a511567d1bf03c50" providerId="LiveId" clId="{9723DA20-7734-4BB1-B2F9-E0FC895E986B}" dt="2024-02-26T05:20:01.950" v="34" actId="20577"/>
        <pc:sldMkLst>
          <pc:docMk/>
          <pc:sldMk cId="4145075251" sldId="881"/>
        </pc:sldMkLst>
      </pc:sldChg>
      <pc:sldChg chg="addSp modSp add mod modNotesTx">
        <pc:chgData name="Todd Bolen" userId="a511567d1bf03c50" providerId="LiveId" clId="{9723DA20-7734-4BB1-B2F9-E0FC895E986B}" dt="2024-02-26T05:20:39.477" v="35"/>
        <pc:sldMkLst>
          <pc:docMk/>
          <pc:sldMk cId="576889118" sldId="882"/>
        </pc:sldMkLst>
      </pc:sldChg>
    </pc:docChg>
  </pc:docChgLst>
  <pc:docChgLst>
    <pc:chgData name="Todd Bolen" userId="a511567d1bf03c50" providerId="LiveId" clId="{D131A87C-6EC4-46B6-9748-6DF9D2BB8177}"/>
    <pc:docChg chg="custSel addSld delSld modSld">
      <pc:chgData name="Todd Bolen" userId="a511567d1bf03c50" providerId="LiveId" clId="{D131A87C-6EC4-46B6-9748-6DF9D2BB8177}" dt="2024-02-19T04:18:49.091" v="390" actId="179"/>
      <pc:docMkLst>
        <pc:docMk/>
      </pc:docMkLst>
      <pc:sldChg chg="del">
        <pc:chgData name="Todd Bolen" userId="a511567d1bf03c50" providerId="LiveId" clId="{D131A87C-6EC4-46B6-9748-6DF9D2BB8177}" dt="2024-01-20T05:46:11.770" v="386" actId="2696"/>
        <pc:sldMkLst>
          <pc:docMk/>
          <pc:sldMk cId="4103044077" sldId="289"/>
        </pc:sldMkLst>
      </pc:sldChg>
      <pc:sldChg chg="addSp delSp modSp mod modNotesTx">
        <pc:chgData name="Todd Bolen" userId="a511567d1bf03c50" providerId="LiveId" clId="{D131A87C-6EC4-46B6-9748-6DF9D2BB8177}" dt="2024-01-03T18:00:44.122" v="321" actId="478"/>
        <pc:sldMkLst>
          <pc:docMk/>
          <pc:sldMk cId="3130353699" sldId="370"/>
        </pc:sldMkLst>
      </pc:sldChg>
      <pc:sldChg chg="addSp delSp modSp mod modNotesTx">
        <pc:chgData name="Todd Bolen" userId="a511567d1bf03c50" providerId="LiveId" clId="{D131A87C-6EC4-46B6-9748-6DF9D2BB8177}" dt="2024-01-03T18:00:58.389" v="325" actId="478"/>
        <pc:sldMkLst>
          <pc:docMk/>
          <pc:sldMk cId="3451766684" sldId="376"/>
        </pc:sldMkLst>
      </pc:sldChg>
      <pc:sldChg chg="addSp delSp modSp mod modNotesTx">
        <pc:chgData name="Todd Bolen" userId="a511567d1bf03c50" providerId="LiveId" clId="{D131A87C-6EC4-46B6-9748-6DF9D2BB8177}" dt="2024-01-03T18:00:14.837" v="294" actId="478"/>
        <pc:sldMkLst>
          <pc:docMk/>
          <pc:sldMk cId="3168584893" sldId="612"/>
        </pc:sldMkLst>
      </pc:sldChg>
      <pc:sldChg chg="modNotes">
        <pc:chgData name="Todd Bolen" userId="a511567d1bf03c50" providerId="LiveId" clId="{D131A87C-6EC4-46B6-9748-6DF9D2BB8177}" dt="2024-02-19T04:18:49.091" v="390" actId="179"/>
        <pc:sldMkLst>
          <pc:docMk/>
          <pc:sldMk cId="3054409974" sldId="615"/>
        </pc:sldMkLst>
      </pc:sldChg>
      <pc:sldChg chg="delSp modSp del mod modNotesTx">
        <pc:chgData name="Todd Bolen" userId="a511567d1bf03c50" providerId="LiveId" clId="{D131A87C-6EC4-46B6-9748-6DF9D2BB8177}" dt="2024-01-03T18:07:11.235" v="384" actId="2696"/>
        <pc:sldMkLst>
          <pc:docMk/>
          <pc:sldMk cId="625247558" sldId="618"/>
        </pc:sldMkLst>
      </pc:sldChg>
      <pc:sldChg chg="modNotes">
        <pc:chgData name="Todd Bolen" userId="a511567d1bf03c50" providerId="LiveId" clId="{D131A87C-6EC4-46B6-9748-6DF9D2BB8177}" dt="2024-02-19T04:18:39.825" v="389"/>
        <pc:sldMkLst>
          <pc:docMk/>
          <pc:sldMk cId="1089522741" sldId="766"/>
        </pc:sldMkLst>
      </pc:sldChg>
      <pc:sldChg chg="addSp delSp modSp mod modNotesTx">
        <pc:chgData name="Todd Bolen" userId="a511567d1bf03c50" providerId="LiveId" clId="{D131A87C-6EC4-46B6-9748-6DF9D2BB8177}" dt="2024-01-03T18:00:23.650" v="298" actId="478"/>
        <pc:sldMkLst>
          <pc:docMk/>
          <pc:sldMk cId="1249280209" sldId="824"/>
        </pc:sldMkLst>
      </pc:sldChg>
      <pc:sldChg chg="addSp delSp modSp mod modNotesTx">
        <pc:chgData name="Todd Bolen" userId="a511567d1bf03c50" providerId="LiveId" clId="{D131A87C-6EC4-46B6-9748-6DF9D2BB8177}" dt="2024-01-03T18:01:15.409" v="333" actId="6549"/>
        <pc:sldMkLst>
          <pc:docMk/>
          <pc:sldMk cId="3341586766" sldId="826"/>
        </pc:sldMkLst>
      </pc:sldChg>
      <pc:sldChg chg="addSp delSp modSp mod modNotesTx">
        <pc:chgData name="Todd Bolen" userId="a511567d1bf03c50" providerId="LiveId" clId="{D131A87C-6EC4-46B6-9748-6DF9D2BB8177}" dt="2024-01-03T18:01:08.445" v="329" actId="478"/>
        <pc:sldMkLst>
          <pc:docMk/>
          <pc:sldMk cId="642593881" sldId="827"/>
        </pc:sldMkLst>
      </pc:sldChg>
      <pc:sldChg chg="addSp delSp modSp mod modNotesTx">
        <pc:chgData name="Todd Bolen" userId="a511567d1bf03c50" providerId="LiveId" clId="{D131A87C-6EC4-46B6-9748-6DF9D2BB8177}" dt="2024-01-03T18:01:50.002" v="341" actId="478"/>
        <pc:sldMkLst>
          <pc:docMk/>
          <pc:sldMk cId="4040279837" sldId="829"/>
        </pc:sldMkLst>
      </pc:sldChg>
      <pc:sldChg chg="addSp delSp modSp mod modNotesTx">
        <pc:chgData name="Todd Bolen" userId="a511567d1bf03c50" providerId="LiveId" clId="{D131A87C-6EC4-46B6-9748-6DF9D2BB8177}" dt="2024-01-03T18:01:39.155" v="337" actId="6549"/>
        <pc:sldMkLst>
          <pc:docMk/>
          <pc:sldMk cId="3202136618" sldId="831"/>
        </pc:sldMkLst>
      </pc:sldChg>
      <pc:sldChg chg="addSp delSp modSp mod modNotesTx">
        <pc:chgData name="Todd Bolen" userId="a511567d1bf03c50" providerId="LiveId" clId="{D131A87C-6EC4-46B6-9748-6DF9D2BB8177}" dt="2024-01-03T18:02:14.161" v="344" actId="478"/>
        <pc:sldMkLst>
          <pc:docMk/>
          <pc:sldMk cId="756268193" sldId="851"/>
        </pc:sldMkLst>
      </pc:sldChg>
      <pc:sldChg chg="addSp delSp modSp mod modNotesTx">
        <pc:chgData name="Todd Bolen" userId="a511567d1bf03c50" providerId="LiveId" clId="{D131A87C-6EC4-46B6-9748-6DF9D2BB8177}" dt="2024-01-03T18:02:33.241" v="345" actId="478"/>
        <pc:sldMkLst>
          <pc:docMk/>
          <pc:sldMk cId="3768994242" sldId="858"/>
        </pc:sldMkLst>
      </pc:sldChg>
      <pc:sldChg chg="addSp delSp modSp mod modNotesTx">
        <pc:chgData name="Todd Bolen" userId="a511567d1bf03c50" providerId="LiveId" clId="{D131A87C-6EC4-46B6-9748-6DF9D2BB8177}" dt="2024-01-03T18:02:51.538" v="348" actId="478"/>
        <pc:sldMkLst>
          <pc:docMk/>
          <pc:sldMk cId="1487650046" sldId="868"/>
        </pc:sldMkLst>
      </pc:sldChg>
      <pc:sldChg chg="modNotes">
        <pc:chgData name="Todd Bolen" userId="a511567d1bf03c50" providerId="LiveId" clId="{D131A87C-6EC4-46B6-9748-6DF9D2BB8177}" dt="2024-02-19T04:18:25.024" v="388"/>
        <pc:sldMkLst>
          <pc:docMk/>
          <pc:sldMk cId="2241686307" sldId="871"/>
        </pc:sldMkLst>
      </pc:sldChg>
      <pc:sldChg chg="addSp delSp modSp add mod">
        <pc:chgData name="Todd Bolen" userId="a511567d1bf03c50" providerId="LiveId" clId="{D131A87C-6EC4-46B6-9748-6DF9D2BB8177}" dt="2024-01-03T18:06:50.152" v="383" actId="27614"/>
        <pc:sldMkLst>
          <pc:docMk/>
          <pc:sldMk cId="2987070722" sldId="879"/>
        </pc:sldMkLst>
      </pc:sldChg>
      <pc:sldChg chg="modSp add mod">
        <pc:chgData name="Todd Bolen" userId="a511567d1bf03c50" providerId="LiveId" clId="{D131A87C-6EC4-46B6-9748-6DF9D2BB8177}" dt="2024-01-20T05:46:13.908" v="387" actId="20577"/>
        <pc:sldMkLst>
          <pc:docMk/>
          <pc:sldMk cId="4145075251" sldId="881"/>
        </pc:sldMkLst>
      </pc:sldChg>
    </pc:docChg>
  </pc:docChgLst>
  <pc:docChgLst>
    <pc:chgData name="Todd Bolen" userId="a511567d1bf03c50" providerId="LiveId" clId="{225556AD-AE3D-4CF7-9C30-C57108EDCDDE}"/>
    <pc:docChg chg="undo custSel delSld modSld">
      <pc:chgData name="Todd Bolen" userId="a511567d1bf03c50" providerId="LiveId" clId="{225556AD-AE3D-4CF7-9C30-C57108EDCDDE}" dt="2023-06-28T18:40:15.069" v="2403"/>
      <pc:docMkLst>
        <pc:docMk/>
      </pc:docMkLst>
      <pc:sldChg chg="delSp mod">
        <pc:chgData name="Todd Bolen" userId="a511567d1bf03c50" providerId="LiveId" clId="{225556AD-AE3D-4CF7-9C30-C57108EDCDDE}" dt="2023-06-27T22:33:40.388" v="0" actId="478"/>
        <pc:sldMkLst>
          <pc:docMk/>
          <pc:sldMk cId="4103044077" sldId="289"/>
        </pc:sldMkLst>
      </pc:sldChg>
      <pc:sldChg chg="modNotesTx">
        <pc:chgData name="Todd Bolen" userId="a511567d1bf03c50" providerId="LiveId" clId="{225556AD-AE3D-4CF7-9C30-C57108EDCDDE}" dt="2023-06-28T18:03:16.742" v="1740" actId="20577"/>
        <pc:sldMkLst>
          <pc:docMk/>
          <pc:sldMk cId="3317906294" sldId="293"/>
        </pc:sldMkLst>
      </pc:sldChg>
      <pc:sldChg chg="modNotes modNotesTx">
        <pc:chgData name="Todd Bolen" userId="a511567d1bf03c50" providerId="LiveId" clId="{225556AD-AE3D-4CF7-9C30-C57108EDCDDE}" dt="2023-06-28T18:01:13.030" v="1663" actId="20577"/>
        <pc:sldMkLst>
          <pc:docMk/>
          <pc:sldMk cId="1641558796" sldId="297"/>
        </pc:sldMkLst>
      </pc:sldChg>
      <pc:sldChg chg="modNotesTx">
        <pc:chgData name="Todd Bolen" userId="a511567d1bf03c50" providerId="LiveId" clId="{225556AD-AE3D-4CF7-9C30-C57108EDCDDE}" dt="2023-06-28T18:18:28.147" v="1810" actId="114"/>
        <pc:sldMkLst>
          <pc:docMk/>
          <pc:sldMk cId="72328161" sldId="308"/>
        </pc:sldMkLst>
      </pc:sldChg>
      <pc:sldChg chg="modSp modNotesTx">
        <pc:chgData name="Todd Bolen" userId="a511567d1bf03c50" providerId="LiveId" clId="{225556AD-AE3D-4CF7-9C30-C57108EDCDDE}" dt="2023-06-28T18:07:03.262" v="1766" actId="20577"/>
        <pc:sldMkLst>
          <pc:docMk/>
          <pc:sldMk cId="603923534" sldId="311"/>
        </pc:sldMkLst>
      </pc:sldChg>
      <pc:sldChg chg="modSp">
        <pc:chgData name="Todd Bolen" userId="a511567d1bf03c50" providerId="LiveId" clId="{225556AD-AE3D-4CF7-9C30-C57108EDCDDE}" dt="2023-06-27T22:42:00.573" v="48"/>
        <pc:sldMkLst>
          <pc:docMk/>
          <pc:sldMk cId="843678391" sldId="315"/>
        </pc:sldMkLst>
      </pc:sldChg>
      <pc:sldChg chg="modSp">
        <pc:chgData name="Todd Bolen" userId="a511567d1bf03c50" providerId="LiveId" clId="{225556AD-AE3D-4CF7-9C30-C57108EDCDDE}" dt="2023-06-27T22:42:00.573" v="48"/>
        <pc:sldMkLst>
          <pc:docMk/>
          <pc:sldMk cId="472340164" sldId="317"/>
        </pc:sldMkLst>
      </pc:sldChg>
      <pc:sldChg chg="delSp mod modNotesTx">
        <pc:chgData name="Todd Bolen" userId="a511567d1bf03c50" providerId="LiveId" clId="{225556AD-AE3D-4CF7-9C30-C57108EDCDDE}" dt="2023-06-27T23:03:02.770" v="130" actId="478"/>
        <pc:sldMkLst>
          <pc:docMk/>
          <pc:sldMk cId="37360432" sldId="319"/>
        </pc:sldMkLst>
      </pc:sldChg>
      <pc:sldChg chg="addSp delSp modSp mod">
        <pc:chgData name="Todd Bolen" userId="a511567d1bf03c50" providerId="LiveId" clId="{225556AD-AE3D-4CF7-9C30-C57108EDCDDE}" dt="2023-06-27T23:22:44.129" v="214" actId="478"/>
        <pc:sldMkLst>
          <pc:docMk/>
          <pc:sldMk cId="287945591" sldId="321"/>
        </pc:sldMkLst>
      </pc:sldChg>
      <pc:sldChg chg="modNotesTx">
        <pc:chgData name="Todd Bolen" userId="a511567d1bf03c50" providerId="LiveId" clId="{225556AD-AE3D-4CF7-9C30-C57108EDCDDE}" dt="2023-06-28T17:54:51.255" v="1588" actId="20577"/>
        <pc:sldMkLst>
          <pc:docMk/>
          <pc:sldMk cId="4097907173" sldId="324"/>
        </pc:sldMkLst>
      </pc:sldChg>
      <pc:sldChg chg="modNotesTx">
        <pc:chgData name="Todd Bolen" userId="a511567d1bf03c50" providerId="LiveId" clId="{225556AD-AE3D-4CF7-9C30-C57108EDCDDE}" dt="2023-06-28T17:51:43.912" v="1263" actId="6549"/>
        <pc:sldMkLst>
          <pc:docMk/>
          <pc:sldMk cId="2628204230" sldId="326"/>
        </pc:sldMkLst>
      </pc:sldChg>
      <pc:sldChg chg="delSp mod modNotesTx">
        <pc:chgData name="Todd Bolen" userId="a511567d1bf03c50" providerId="LiveId" clId="{225556AD-AE3D-4CF7-9C30-C57108EDCDDE}" dt="2023-06-28T17:49:16.311" v="1113" actId="6549"/>
        <pc:sldMkLst>
          <pc:docMk/>
          <pc:sldMk cId="4227071687" sldId="327"/>
        </pc:sldMkLst>
      </pc:sldChg>
      <pc:sldChg chg="modNotesTx">
        <pc:chgData name="Todd Bolen" userId="a511567d1bf03c50" providerId="LiveId" clId="{225556AD-AE3D-4CF7-9C30-C57108EDCDDE}" dt="2023-06-28T18:04:33.118" v="1744" actId="20577"/>
        <pc:sldMkLst>
          <pc:docMk/>
          <pc:sldMk cId="540236913" sldId="339"/>
        </pc:sldMkLst>
      </pc:sldChg>
      <pc:sldChg chg="delSp mod modNotesTx">
        <pc:chgData name="Todd Bolen" userId="a511567d1bf03c50" providerId="LiveId" clId="{225556AD-AE3D-4CF7-9C30-C57108EDCDDE}" dt="2023-06-28T18:11:10.862" v="1796" actId="20577"/>
        <pc:sldMkLst>
          <pc:docMk/>
          <pc:sldMk cId="430083964" sldId="343"/>
        </pc:sldMkLst>
      </pc:sldChg>
      <pc:sldChg chg="modSp mod">
        <pc:chgData name="Todd Bolen" userId="a511567d1bf03c50" providerId="LiveId" clId="{225556AD-AE3D-4CF7-9C30-C57108EDCDDE}" dt="2023-06-27T23:26:59.646" v="239" actId="6549"/>
        <pc:sldMkLst>
          <pc:docMk/>
          <pc:sldMk cId="293313201" sldId="345"/>
        </pc:sldMkLst>
      </pc:sldChg>
      <pc:sldChg chg="modSp mod">
        <pc:chgData name="Todd Bolen" userId="a511567d1bf03c50" providerId="LiveId" clId="{225556AD-AE3D-4CF7-9C30-C57108EDCDDE}" dt="2023-06-27T23:26:08.186" v="228" actId="313"/>
        <pc:sldMkLst>
          <pc:docMk/>
          <pc:sldMk cId="1298964586" sldId="346"/>
        </pc:sldMkLst>
      </pc:sldChg>
      <pc:sldChg chg="addSp delSp modSp mod">
        <pc:chgData name="Todd Bolen" userId="a511567d1bf03c50" providerId="LiveId" clId="{225556AD-AE3D-4CF7-9C30-C57108EDCDDE}" dt="2023-06-27T23:29:31.396" v="304" actId="478"/>
        <pc:sldMkLst>
          <pc:docMk/>
          <pc:sldMk cId="205744574" sldId="364"/>
        </pc:sldMkLst>
      </pc:sldChg>
      <pc:sldChg chg="modNotesTx">
        <pc:chgData name="Todd Bolen" userId="a511567d1bf03c50" providerId="LiveId" clId="{225556AD-AE3D-4CF7-9C30-C57108EDCDDE}" dt="2023-06-27T22:34:01.440" v="1" actId="6549"/>
        <pc:sldMkLst>
          <pc:docMk/>
          <pc:sldMk cId="419662730" sldId="367"/>
        </pc:sldMkLst>
      </pc:sldChg>
      <pc:sldChg chg="modNotesTx">
        <pc:chgData name="Todd Bolen" userId="a511567d1bf03c50" providerId="LiveId" clId="{225556AD-AE3D-4CF7-9C30-C57108EDCDDE}" dt="2023-06-28T18:23:13.621" v="1977" actId="20577"/>
        <pc:sldMkLst>
          <pc:docMk/>
          <pc:sldMk cId="4027695649" sldId="368"/>
        </pc:sldMkLst>
      </pc:sldChg>
      <pc:sldChg chg="addSp modSp">
        <pc:chgData name="Todd Bolen" userId="a511567d1bf03c50" providerId="LiveId" clId="{225556AD-AE3D-4CF7-9C30-C57108EDCDDE}" dt="2023-06-27T22:34:36.347" v="2"/>
        <pc:sldMkLst>
          <pc:docMk/>
          <pc:sldMk cId="3130353699" sldId="370"/>
        </pc:sldMkLst>
      </pc:sldChg>
      <pc:sldChg chg="modSp mod">
        <pc:chgData name="Todd Bolen" userId="a511567d1bf03c50" providerId="LiveId" clId="{225556AD-AE3D-4CF7-9C30-C57108EDCDDE}" dt="2023-06-28T17:38:09.451" v="552" actId="6549"/>
        <pc:sldMkLst>
          <pc:docMk/>
          <pc:sldMk cId="3727067785" sldId="371"/>
        </pc:sldMkLst>
      </pc:sldChg>
      <pc:sldChg chg="modSp mod modNotesTx">
        <pc:chgData name="Todd Bolen" userId="a511567d1bf03c50" providerId="LiveId" clId="{225556AD-AE3D-4CF7-9C30-C57108EDCDDE}" dt="2023-06-28T17:45:33.793" v="1085" actId="20577"/>
        <pc:sldMkLst>
          <pc:docMk/>
          <pc:sldMk cId="2842843501" sldId="373"/>
        </pc:sldMkLst>
      </pc:sldChg>
      <pc:sldChg chg="modSp mod">
        <pc:chgData name="Todd Bolen" userId="a511567d1bf03c50" providerId="LiveId" clId="{225556AD-AE3D-4CF7-9C30-C57108EDCDDE}" dt="2023-06-27T23:21:31.969" v="187" actId="6549"/>
        <pc:sldMkLst>
          <pc:docMk/>
          <pc:sldMk cId="2666197185" sldId="374"/>
        </pc:sldMkLst>
      </pc:sldChg>
      <pc:sldChg chg="addSp modSp modNotesTx">
        <pc:chgData name="Todd Bolen" userId="a511567d1bf03c50" providerId="LiveId" clId="{225556AD-AE3D-4CF7-9C30-C57108EDCDDE}" dt="2023-06-28T17:46:14.671" v="1087" actId="20577"/>
        <pc:sldMkLst>
          <pc:docMk/>
          <pc:sldMk cId="3451766684" sldId="376"/>
        </pc:sldMkLst>
      </pc:sldChg>
      <pc:sldChg chg="modSp mod modNotesTx">
        <pc:chgData name="Todd Bolen" userId="a511567d1bf03c50" providerId="LiveId" clId="{225556AD-AE3D-4CF7-9C30-C57108EDCDDE}" dt="2023-06-28T17:38:24.315" v="582" actId="20577"/>
        <pc:sldMkLst>
          <pc:docMk/>
          <pc:sldMk cId="2006504818" sldId="378"/>
        </pc:sldMkLst>
      </pc:sldChg>
      <pc:sldChg chg="modSp del mod">
        <pc:chgData name="Todd Bolen" userId="a511567d1bf03c50" providerId="LiveId" clId="{225556AD-AE3D-4CF7-9C30-C57108EDCDDE}" dt="2023-06-28T17:56:16.926" v="1661" actId="2696"/>
        <pc:sldMkLst>
          <pc:docMk/>
          <pc:sldMk cId="1168125254" sldId="379"/>
        </pc:sldMkLst>
      </pc:sldChg>
      <pc:sldChg chg="del">
        <pc:chgData name="Todd Bolen" userId="a511567d1bf03c50" providerId="LiveId" clId="{225556AD-AE3D-4CF7-9C30-C57108EDCDDE}" dt="2023-06-27T23:19:59.416" v="184" actId="2696"/>
        <pc:sldMkLst>
          <pc:docMk/>
          <pc:sldMk cId="3705680622" sldId="382"/>
        </pc:sldMkLst>
      </pc:sldChg>
      <pc:sldChg chg="modNotesTx">
        <pc:chgData name="Todd Bolen" userId="a511567d1bf03c50" providerId="LiveId" clId="{225556AD-AE3D-4CF7-9C30-C57108EDCDDE}" dt="2023-06-28T18:39:02.884" v="2399" actId="20577"/>
        <pc:sldMkLst>
          <pc:docMk/>
          <pc:sldMk cId="1467359793" sldId="403"/>
        </pc:sldMkLst>
      </pc:sldChg>
      <pc:sldChg chg="modNotesTx">
        <pc:chgData name="Todd Bolen" userId="a511567d1bf03c50" providerId="LiveId" clId="{225556AD-AE3D-4CF7-9C30-C57108EDCDDE}" dt="2023-06-28T18:39:14.200" v="2401" actId="20577"/>
        <pc:sldMkLst>
          <pc:docMk/>
          <pc:sldMk cId="1116553787" sldId="404"/>
        </pc:sldMkLst>
      </pc:sldChg>
      <pc:sldChg chg="modSp mod modNotes modNotesTx">
        <pc:chgData name="Todd Bolen" userId="a511567d1bf03c50" providerId="LiveId" clId="{225556AD-AE3D-4CF7-9C30-C57108EDCDDE}" dt="2023-06-28T17:40:24.083" v="619" actId="313"/>
        <pc:sldMkLst>
          <pc:docMk/>
          <pc:sldMk cId="1880397087" sldId="607"/>
        </pc:sldMkLst>
      </pc:sldChg>
      <pc:sldChg chg="modNotes">
        <pc:chgData name="Todd Bolen" userId="a511567d1bf03c50" providerId="LiveId" clId="{225556AD-AE3D-4CF7-9C30-C57108EDCDDE}" dt="2023-06-28T17:40:23.503" v="618"/>
        <pc:sldMkLst>
          <pc:docMk/>
          <pc:sldMk cId="1003609395" sldId="608"/>
        </pc:sldMkLst>
      </pc:sldChg>
      <pc:sldChg chg="modSp mod modNotes">
        <pc:chgData name="Todd Bolen" userId="a511567d1bf03c50" providerId="LiveId" clId="{225556AD-AE3D-4CF7-9C30-C57108EDCDDE}" dt="2023-06-28T17:40:23.503" v="618"/>
        <pc:sldMkLst>
          <pc:docMk/>
          <pc:sldMk cId="3795478640" sldId="609"/>
        </pc:sldMkLst>
      </pc:sldChg>
      <pc:sldChg chg="modNotes">
        <pc:chgData name="Todd Bolen" userId="a511567d1bf03c50" providerId="LiveId" clId="{225556AD-AE3D-4CF7-9C30-C57108EDCDDE}" dt="2023-06-28T17:40:23.503" v="618"/>
        <pc:sldMkLst>
          <pc:docMk/>
          <pc:sldMk cId="3380480855" sldId="610"/>
        </pc:sldMkLst>
      </pc:sldChg>
      <pc:sldChg chg="addSp modSp mod modNotes">
        <pc:chgData name="Todd Bolen" userId="a511567d1bf03c50" providerId="LiveId" clId="{225556AD-AE3D-4CF7-9C30-C57108EDCDDE}" dt="2023-06-28T17:40:23.503" v="618"/>
        <pc:sldMkLst>
          <pc:docMk/>
          <pc:sldMk cId="3168584893" sldId="612"/>
        </pc:sldMkLst>
      </pc:sldChg>
      <pc:sldChg chg="modSp mod modNotes modNotesTx">
        <pc:chgData name="Todd Bolen" userId="a511567d1bf03c50" providerId="LiveId" clId="{225556AD-AE3D-4CF7-9C30-C57108EDCDDE}" dt="2023-06-28T17:40:23.503" v="618"/>
        <pc:sldMkLst>
          <pc:docMk/>
          <pc:sldMk cId="3762650184" sldId="613"/>
        </pc:sldMkLst>
      </pc:sldChg>
      <pc:sldChg chg="modNotesTx">
        <pc:chgData name="Todd Bolen" userId="a511567d1bf03c50" providerId="LiveId" clId="{225556AD-AE3D-4CF7-9C30-C57108EDCDDE}" dt="2023-06-28T18:24:22.404" v="2180" actId="6549"/>
        <pc:sldMkLst>
          <pc:docMk/>
          <pc:sldMk cId="3054409974" sldId="615"/>
        </pc:sldMkLst>
      </pc:sldChg>
      <pc:sldChg chg="addSp modSp">
        <pc:chgData name="Todd Bolen" userId="a511567d1bf03c50" providerId="LiveId" clId="{225556AD-AE3D-4CF7-9C30-C57108EDCDDE}" dt="2023-06-27T22:45:02.100" v="52"/>
        <pc:sldMkLst>
          <pc:docMk/>
          <pc:sldMk cId="625247558" sldId="618"/>
        </pc:sldMkLst>
      </pc:sldChg>
      <pc:sldChg chg="delSp mod modNotesTx">
        <pc:chgData name="Todd Bolen" userId="a511567d1bf03c50" providerId="LiveId" clId="{225556AD-AE3D-4CF7-9C30-C57108EDCDDE}" dt="2023-06-28T18:26:07.622" v="2313" actId="6549"/>
        <pc:sldMkLst>
          <pc:docMk/>
          <pc:sldMk cId="1089522741" sldId="766"/>
        </pc:sldMkLst>
      </pc:sldChg>
      <pc:sldChg chg="modNotesTx">
        <pc:chgData name="Todd Bolen" userId="a511567d1bf03c50" providerId="LiveId" clId="{225556AD-AE3D-4CF7-9C30-C57108EDCDDE}" dt="2023-06-28T18:37:29.214" v="2386" actId="20577"/>
        <pc:sldMkLst>
          <pc:docMk/>
          <pc:sldMk cId="931895076" sldId="772"/>
        </pc:sldMkLst>
      </pc:sldChg>
      <pc:sldChg chg="modNotesTx">
        <pc:chgData name="Todd Bolen" userId="a511567d1bf03c50" providerId="LiveId" clId="{225556AD-AE3D-4CF7-9C30-C57108EDCDDE}" dt="2023-06-27T23:28:49.186" v="301" actId="20577"/>
        <pc:sldMkLst>
          <pc:docMk/>
          <pc:sldMk cId="2736463123" sldId="811"/>
        </pc:sldMkLst>
      </pc:sldChg>
      <pc:sldChg chg="modNotesTx">
        <pc:chgData name="Todd Bolen" userId="a511567d1bf03c50" providerId="LiveId" clId="{225556AD-AE3D-4CF7-9C30-C57108EDCDDE}" dt="2023-06-28T18:39:51.661" v="2402" actId="6549"/>
        <pc:sldMkLst>
          <pc:docMk/>
          <pc:sldMk cId="1419946376" sldId="819"/>
        </pc:sldMkLst>
      </pc:sldChg>
      <pc:sldChg chg="modNotesTx">
        <pc:chgData name="Todd Bolen" userId="a511567d1bf03c50" providerId="LiveId" clId="{225556AD-AE3D-4CF7-9C30-C57108EDCDDE}" dt="2023-06-28T18:40:15.069" v="2403"/>
        <pc:sldMkLst>
          <pc:docMk/>
          <pc:sldMk cId="2883329107" sldId="820"/>
        </pc:sldMkLst>
      </pc:sldChg>
      <pc:sldChg chg="modNotesTx">
        <pc:chgData name="Todd Bolen" userId="a511567d1bf03c50" providerId="LiveId" clId="{225556AD-AE3D-4CF7-9C30-C57108EDCDDE}" dt="2023-06-28T17:35:59.096" v="536" actId="6549"/>
        <pc:sldMkLst>
          <pc:docMk/>
          <pc:sldMk cId="1249280209" sldId="824"/>
        </pc:sldMkLst>
      </pc:sldChg>
      <pc:sldChg chg="addSp delSp modSp mod modNotesTx">
        <pc:chgData name="Todd Bolen" userId="a511567d1bf03c50" providerId="LiveId" clId="{225556AD-AE3D-4CF7-9C30-C57108EDCDDE}" dt="2023-06-28T17:40:52.527" v="624" actId="20577"/>
        <pc:sldMkLst>
          <pc:docMk/>
          <pc:sldMk cId="2592379765" sldId="825"/>
        </pc:sldMkLst>
      </pc:sldChg>
      <pc:sldChg chg="addSp modSp">
        <pc:chgData name="Todd Bolen" userId="a511567d1bf03c50" providerId="LiveId" clId="{225556AD-AE3D-4CF7-9C30-C57108EDCDDE}" dt="2023-06-27T22:39:09.554" v="45"/>
        <pc:sldMkLst>
          <pc:docMk/>
          <pc:sldMk cId="3341586766" sldId="826"/>
        </pc:sldMkLst>
      </pc:sldChg>
      <pc:sldChg chg="addSp modSp">
        <pc:chgData name="Todd Bolen" userId="a511567d1bf03c50" providerId="LiveId" clId="{225556AD-AE3D-4CF7-9C30-C57108EDCDDE}" dt="2023-06-27T22:39:08.929" v="44"/>
        <pc:sldMkLst>
          <pc:docMk/>
          <pc:sldMk cId="642593881" sldId="827"/>
        </pc:sldMkLst>
      </pc:sldChg>
      <pc:sldChg chg="addSp modSp">
        <pc:chgData name="Todd Bolen" userId="a511567d1bf03c50" providerId="LiveId" clId="{225556AD-AE3D-4CF7-9C30-C57108EDCDDE}" dt="2023-06-27T22:39:48.818" v="47"/>
        <pc:sldMkLst>
          <pc:docMk/>
          <pc:sldMk cId="4040279837" sldId="829"/>
        </pc:sldMkLst>
      </pc:sldChg>
      <pc:sldChg chg="addSp modSp mod">
        <pc:chgData name="Todd Bolen" userId="a511567d1bf03c50" providerId="LiveId" clId="{225556AD-AE3D-4CF7-9C30-C57108EDCDDE}" dt="2023-06-28T17:49:59.513" v="1147" actId="20577"/>
        <pc:sldMkLst>
          <pc:docMk/>
          <pc:sldMk cId="3202136618" sldId="831"/>
        </pc:sldMkLst>
      </pc:sldChg>
      <pc:sldChg chg="modSp mod modNotesTx">
        <pc:chgData name="Todd Bolen" userId="a511567d1bf03c50" providerId="LiveId" clId="{225556AD-AE3D-4CF7-9C30-C57108EDCDDE}" dt="2023-06-28T17:55:43.505" v="1660" actId="20577"/>
        <pc:sldMkLst>
          <pc:docMk/>
          <pc:sldMk cId="3441706685" sldId="834"/>
        </pc:sldMkLst>
      </pc:sldChg>
      <pc:sldChg chg="modNotesTx">
        <pc:chgData name="Todd Bolen" userId="a511567d1bf03c50" providerId="LiveId" clId="{225556AD-AE3D-4CF7-9C30-C57108EDCDDE}" dt="2023-06-28T18:04:58.008" v="1745" actId="20577"/>
        <pc:sldMkLst>
          <pc:docMk/>
          <pc:sldMk cId="324212202" sldId="847"/>
        </pc:sldMkLst>
      </pc:sldChg>
      <pc:sldChg chg="modSp">
        <pc:chgData name="Todd Bolen" userId="a511567d1bf03c50" providerId="LiveId" clId="{225556AD-AE3D-4CF7-9C30-C57108EDCDDE}" dt="2023-06-27T22:42:00.573" v="48"/>
        <pc:sldMkLst>
          <pc:docMk/>
          <pc:sldMk cId="1836756765" sldId="848"/>
        </pc:sldMkLst>
      </pc:sldChg>
      <pc:sldChg chg="modSp mod">
        <pc:chgData name="Todd Bolen" userId="a511567d1bf03c50" providerId="LiveId" clId="{225556AD-AE3D-4CF7-9C30-C57108EDCDDE}" dt="2023-06-27T23:25:33.738" v="225" actId="6549"/>
        <pc:sldMkLst>
          <pc:docMk/>
          <pc:sldMk cId="1954955165" sldId="849"/>
        </pc:sldMkLst>
      </pc:sldChg>
      <pc:sldChg chg="addSp modSp">
        <pc:chgData name="Todd Bolen" userId="a511567d1bf03c50" providerId="LiveId" clId="{225556AD-AE3D-4CF7-9C30-C57108EDCDDE}" dt="2023-06-27T22:42:25.264" v="49"/>
        <pc:sldMkLst>
          <pc:docMk/>
          <pc:sldMk cId="756268193" sldId="851"/>
        </pc:sldMkLst>
      </pc:sldChg>
      <pc:sldChg chg="delSp mod modNotesTx">
        <pc:chgData name="Todd Bolen" userId="a511567d1bf03c50" providerId="LiveId" clId="{225556AD-AE3D-4CF7-9C30-C57108EDCDDE}" dt="2023-06-27T23:10:37.517" v="182" actId="478"/>
        <pc:sldMkLst>
          <pc:docMk/>
          <pc:sldMk cId="2744552295" sldId="853"/>
        </pc:sldMkLst>
      </pc:sldChg>
      <pc:sldChg chg="addSp modSp modNotesTx">
        <pc:chgData name="Todd Bolen" userId="a511567d1bf03c50" providerId="LiveId" clId="{225556AD-AE3D-4CF7-9C30-C57108EDCDDE}" dt="2023-06-28T18:12:09.512" v="1797" actId="6549"/>
        <pc:sldMkLst>
          <pc:docMk/>
          <pc:sldMk cId="3768994242" sldId="858"/>
        </pc:sldMkLst>
      </pc:sldChg>
      <pc:sldChg chg="delSp modSp mod modNotesTx">
        <pc:chgData name="Todd Bolen" userId="a511567d1bf03c50" providerId="LiveId" clId="{225556AD-AE3D-4CF7-9C30-C57108EDCDDE}" dt="2023-06-28T18:16:35.822" v="1802" actId="478"/>
        <pc:sldMkLst>
          <pc:docMk/>
          <pc:sldMk cId="969454696" sldId="859"/>
        </pc:sldMkLst>
      </pc:sldChg>
      <pc:sldChg chg="modNotesTx">
        <pc:chgData name="Todd Bolen" userId="a511567d1bf03c50" providerId="LiveId" clId="{225556AD-AE3D-4CF7-9C30-C57108EDCDDE}" dt="2023-06-28T18:17:24.811" v="1809" actId="947"/>
        <pc:sldMkLst>
          <pc:docMk/>
          <pc:sldMk cId="182068040" sldId="860"/>
        </pc:sldMkLst>
      </pc:sldChg>
      <pc:sldChg chg="modNotesTx">
        <pc:chgData name="Todd Bolen" userId="a511567d1bf03c50" providerId="LiveId" clId="{225556AD-AE3D-4CF7-9C30-C57108EDCDDE}" dt="2023-06-28T18:19:11.105" v="1811" actId="6549"/>
        <pc:sldMkLst>
          <pc:docMk/>
          <pc:sldMk cId="2005942464" sldId="865"/>
        </pc:sldMkLst>
      </pc:sldChg>
      <pc:sldChg chg="addSp modSp">
        <pc:chgData name="Todd Bolen" userId="a511567d1bf03c50" providerId="LiveId" clId="{225556AD-AE3D-4CF7-9C30-C57108EDCDDE}" dt="2023-06-27T22:44:43.098" v="51"/>
        <pc:sldMkLst>
          <pc:docMk/>
          <pc:sldMk cId="1487650046" sldId="868"/>
        </pc:sldMkLst>
      </pc:sldChg>
      <pc:sldChg chg="modSp mod modNotesTx">
        <pc:chgData name="Todd Bolen" userId="a511567d1bf03c50" providerId="LiveId" clId="{225556AD-AE3D-4CF7-9C30-C57108EDCDDE}" dt="2023-06-27T23:28:07.907" v="295" actId="6549"/>
        <pc:sldMkLst>
          <pc:docMk/>
          <pc:sldMk cId="1808781800" sldId="869"/>
        </pc:sldMkLst>
      </pc:sldChg>
      <pc:sldChg chg="delSp mod">
        <pc:chgData name="Todd Bolen" userId="a511567d1bf03c50" providerId="LiveId" clId="{225556AD-AE3D-4CF7-9C30-C57108EDCDDE}" dt="2023-06-27T22:45:26.061" v="53" actId="478"/>
        <pc:sldMkLst>
          <pc:docMk/>
          <pc:sldMk cId="2241686307" sldId="871"/>
        </pc:sldMkLst>
      </pc:sldChg>
      <pc:sldChg chg="modNotesTx">
        <pc:chgData name="Todd Bolen" userId="a511567d1bf03c50" providerId="LiveId" clId="{225556AD-AE3D-4CF7-9C30-C57108EDCDDE}" dt="2023-06-28T18:28:17.634" v="2333" actId="20577"/>
        <pc:sldMkLst>
          <pc:docMk/>
          <pc:sldMk cId="488349538" sldId="872"/>
        </pc:sldMkLst>
      </pc:sldChg>
      <pc:sldChg chg="modNotesTx">
        <pc:chgData name="Todd Bolen" userId="a511567d1bf03c50" providerId="LiveId" clId="{225556AD-AE3D-4CF7-9C30-C57108EDCDDE}" dt="2023-06-28T18:28:34.484" v="2337" actId="20577"/>
        <pc:sldMkLst>
          <pc:docMk/>
          <pc:sldMk cId="1892526372" sldId="873"/>
        </pc:sldMkLst>
      </pc:sldChg>
      <pc:sldChg chg="modNotesTx">
        <pc:chgData name="Todd Bolen" userId="a511567d1bf03c50" providerId="LiveId" clId="{225556AD-AE3D-4CF7-9C30-C57108EDCDDE}" dt="2023-06-28T18:29:26.764" v="2349" actId="20577"/>
        <pc:sldMkLst>
          <pc:docMk/>
          <pc:sldMk cId="2391531299" sldId="874"/>
        </pc:sldMkLst>
      </pc:sldChg>
      <pc:sldChg chg="modNotesTx">
        <pc:chgData name="Todd Bolen" userId="a511567d1bf03c50" providerId="LiveId" clId="{225556AD-AE3D-4CF7-9C30-C57108EDCDDE}" dt="2023-06-28T18:30:01.196" v="2375" actId="20577"/>
        <pc:sldMkLst>
          <pc:docMk/>
          <pc:sldMk cId="3069910201" sldId="8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4/20/2025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dirty="0"/>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brief inscription mentions a king named Bir-</a:t>
            </a:r>
            <a:r>
              <a:rPr lang="en-US" dirty="0" err="1"/>
              <a:t>Hadad</a:t>
            </a:r>
            <a:r>
              <a:rPr lang="en-US" dirty="0"/>
              <a:t> who was a king of “Aram” (although it is not clear which Aram). The inscription indicates that </a:t>
            </a:r>
            <a:r>
              <a:rPr lang="en-US" dirty="0" err="1"/>
              <a:t>Bir</a:t>
            </a:r>
            <a:r>
              <a:rPr lang="en-US" dirty="0"/>
              <a:t>-Hadad made a vow to </a:t>
            </a:r>
            <a:r>
              <a:rPr lang="en-US" dirty="0" err="1"/>
              <a:t>Melqart</a:t>
            </a:r>
            <a:r>
              <a:rPr lang="en-US" dirty="0"/>
              <a:t> after hearing his voice, which is somewhat similar to Abram’s experience in Genesis 15. “</a:t>
            </a:r>
            <a:r>
              <a:rPr lang="en-US" kern="1200" dirty="0">
                <a:solidFill>
                  <a:schemeClr val="tx1"/>
                </a:solidFill>
                <a:effectLst/>
                <a:ea typeface="+mn-ea"/>
                <a:cs typeface="+mn-cs"/>
              </a:rPr>
              <a:t>The stela</a:t>
            </a:r>
            <a:r>
              <a:rPr lang="en-US" i="1" kern="1200" baseline="30000" dirty="0">
                <a:solidFill>
                  <a:schemeClr val="tx1"/>
                </a:solidFill>
                <a:effectLst/>
                <a:ea typeface="+mn-ea"/>
                <a:cs typeface="+mn-cs"/>
              </a:rPr>
              <a:t> </a:t>
            </a:r>
            <a:r>
              <a:rPr lang="en-US" kern="1200" dirty="0">
                <a:solidFill>
                  <a:schemeClr val="tx1"/>
                </a:solidFill>
                <a:effectLst/>
                <a:ea typeface="+mn-ea"/>
                <a:cs typeface="+mn-cs"/>
              </a:rPr>
              <a:t>which </a:t>
            </a:r>
            <a:r>
              <a:rPr lang="en-US" kern="1200" dirty="0" err="1">
                <a:solidFill>
                  <a:schemeClr val="tx1"/>
                </a:solidFill>
                <a:effectLst/>
                <a:ea typeface="+mn-ea"/>
                <a:cs typeface="+mn-cs"/>
              </a:rPr>
              <a:t>Bir</a:t>
            </a:r>
            <a:r>
              <a:rPr lang="en-US" kern="1200" dirty="0">
                <a:solidFill>
                  <a:schemeClr val="tx1"/>
                </a:solidFill>
                <a:effectLst/>
                <a:ea typeface="+mn-ea"/>
                <a:cs typeface="+mn-cs"/>
              </a:rPr>
              <a:t>-Hadad the son of Attar-</a:t>
            </a:r>
            <a:r>
              <a:rPr lang="en-US" kern="1200" dirty="0" err="1">
                <a:solidFill>
                  <a:schemeClr val="tx1"/>
                </a:solidFill>
                <a:effectLst/>
                <a:ea typeface="+mn-ea"/>
                <a:cs typeface="+mn-cs"/>
              </a:rPr>
              <a:t>hamek</a:t>
            </a:r>
            <a:r>
              <a:rPr lang="en-US" kern="1200" dirty="0">
                <a:solidFill>
                  <a:schemeClr val="tx1"/>
                </a:solidFill>
                <a:effectLst/>
                <a:ea typeface="+mn-ea"/>
                <a:cs typeface="+mn-cs"/>
              </a:rPr>
              <a:t>, [</a:t>
            </a:r>
            <a:r>
              <a:rPr lang="en-US" kern="1200" baseline="0" dirty="0">
                <a:solidFill>
                  <a:schemeClr val="tx1"/>
                </a:solidFill>
                <a:effectLst/>
                <a:ea typeface="+mn-ea"/>
                <a:cs typeface="+mn-cs"/>
              </a:rPr>
              <a:t> . . . </a:t>
            </a:r>
            <a:r>
              <a:rPr lang="en-US" kern="1200" dirty="0">
                <a:solidFill>
                  <a:schemeClr val="tx1"/>
                </a:solidFill>
                <a:effectLst/>
                <a:ea typeface="+mn-ea"/>
                <a:cs typeface="+mn-cs"/>
              </a:rPr>
              <a:t>] king of Aram, set up for his lord </a:t>
            </a:r>
            <a:r>
              <a:rPr lang="en-US" kern="1200" dirty="0" err="1">
                <a:solidFill>
                  <a:schemeClr val="tx1"/>
                </a:solidFill>
                <a:effectLst/>
                <a:ea typeface="+mn-ea"/>
                <a:cs typeface="+mn-cs"/>
              </a:rPr>
              <a:t>Melqart</a:t>
            </a:r>
            <a:r>
              <a:rPr lang="en-US" kern="1200" dirty="0">
                <a:solidFill>
                  <a:schemeClr val="tx1"/>
                </a:solidFill>
                <a:effectLst/>
                <a:ea typeface="+mn-ea"/>
                <a:cs typeface="+mn-cs"/>
              </a:rPr>
              <a:t>, to whom he made a vow and who heard his voice” (</a:t>
            </a:r>
            <a:r>
              <a:rPr lang="en-US" kern="1200" dirty="0" err="1">
                <a:solidFill>
                  <a:schemeClr val="tx1"/>
                </a:solidFill>
                <a:effectLst/>
                <a:ea typeface="+mn-ea"/>
                <a:cs typeface="+mn-cs"/>
              </a:rPr>
              <a:t>Pitard</a:t>
            </a:r>
            <a:r>
              <a:rPr lang="en-US" kern="1200" dirty="0">
                <a:solidFill>
                  <a:schemeClr val="tx1"/>
                </a:solidFill>
                <a:effectLst/>
                <a:ea typeface="+mn-ea"/>
                <a:cs typeface="+mn-cs"/>
              </a:rPr>
              <a:t> 2003: 152).</a:t>
            </a:r>
            <a:endParaRPr lang="en-US" dirty="0"/>
          </a:p>
          <a:p>
            <a:pPr rtl="0"/>
            <a:endParaRPr lang="en-US" dirty="0"/>
          </a:p>
          <a:p>
            <a:pPr rtl="0"/>
            <a:r>
              <a:rPr lang="en-US" dirty="0"/>
              <a:t>The stele was photographed at the Aleppo Museum. </a:t>
            </a:r>
            <a:r>
              <a:rPr lang="en-US" kern="100" dirty="0">
                <a:effectLst/>
                <a:ea typeface="Calibri" panose="020F0502020204030204" pitchFamily="34" charset="0"/>
              </a:rPr>
              <a:t>This image comes from Aleppo Museum and is in the public domain, via Wikimedia Commons: https://commons.wikimedia.org/wiki/</a:t>
            </a:r>
            <a:r>
              <a:rPr lang="en-US" kern="100" dirty="0" err="1">
                <a:effectLst/>
                <a:ea typeface="Calibri" panose="020F0502020204030204" pitchFamily="34" charset="0"/>
              </a:rPr>
              <a:t>File:Melqart_or_Bir_Hadad_stele.jpg</a:t>
            </a:r>
            <a:r>
              <a:rPr lang="en-US" kern="100" dirty="0">
                <a:effectLst/>
                <a:ea typeface="Calibri" panose="020F0502020204030204" pitchFamily="34" charset="0"/>
              </a:rPr>
              <a:t>.</a:t>
            </a:r>
            <a:r>
              <a:rPr lang="en-US" dirty="0"/>
              <a:t>. </a:t>
            </a:r>
          </a:p>
          <a:p>
            <a:pPr rt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Pitard</a:t>
            </a:r>
            <a:r>
              <a:rPr lang="en-US" dirty="0"/>
              <a:t>,</a:t>
            </a:r>
            <a:r>
              <a:rPr lang="en-US" baseline="0" dirty="0"/>
              <a:t> Wayne T</a:t>
            </a:r>
            <a:r>
              <a:rPr lang="en-US" dirty="0"/>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The </a:t>
            </a:r>
            <a:r>
              <a:rPr lang="en-US" dirty="0" err="1"/>
              <a:t>Melqart</a:t>
            </a:r>
            <a:r>
              <a:rPr lang="en-US" dirty="0"/>
              <a:t> Stele</a:t>
            </a:r>
            <a:r>
              <a:rPr lang="en-US" baseline="0" dirty="0"/>
              <a:t>. Pp. 152–53 in </a:t>
            </a:r>
            <a:r>
              <a:rPr lang="en-US" i="1" baseline="0" dirty="0"/>
              <a:t>The Context of Scripture</a:t>
            </a:r>
            <a:r>
              <a:rPr lang="en-US" dirty="0"/>
              <a:t>, v</a:t>
            </a:r>
            <a:r>
              <a:rPr lang="en-US" baseline="0" dirty="0"/>
              <a:t>ol. 2, ed. W. W. Hallo and K. Lawson Younger, Jr. Leiden: Brill.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wiki04042021341210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993859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The content of the covenant</a:t>
            </a:r>
            <a:r>
              <a:rPr lang="en-US" i="0" baseline="0" dirty="0"/>
              <a:t> Yahweh made with Abram was to give him a land. </a:t>
            </a:r>
            <a:r>
              <a:rPr lang="en-US" i="0" dirty="0"/>
              <a:t>A </a:t>
            </a:r>
            <a:r>
              <a:rPr lang="en-US" i="1" dirty="0"/>
              <a:t>kudurru</a:t>
            </a:r>
            <a:r>
              <a:rPr lang="en-US" i="0" dirty="0"/>
              <a:t> was a record of a land grant</a:t>
            </a:r>
            <a:r>
              <a:rPr lang="en-US" i="0" baseline="0" dirty="0"/>
              <a:t> made by a king to a favored individual. The original stone </a:t>
            </a:r>
            <a:r>
              <a:rPr lang="en-US" i="1" baseline="0" dirty="0" err="1"/>
              <a:t>kudurrus</a:t>
            </a:r>
            <a:r>
              <a:rPr lang="en-US" i="1" baseline="0" dirty="0"/>
              <a:t> </a:t>
            </a:r>
            <a:r>
              <a:rPr lang="en-US" i="0" baseline="0" dirty="0"/>
              <a:t>were stored in temples, while the landowners were given clay copies. The text of a </a:t>
            </a:r>
            <a:r>
              <a:rPr lang="en-US" i="1" baseline="0" dirty="0" err="1"/>
              <a:t>kudurru</a:t>
            </a:r>
            <a:r>
              <a:rPr lang="en-US" i="0" baseline="0" dirty="0"/>
              <a:t> recorded the clauses of the contract between the king and his vassal and a divine curse on anyone who would break the contract. </a:t>
            </a:r>
            <a:r>
              <a:rPr lang="en-US" i="1" baseline="0" dirty="0" err="1"/>
              <a:t>Kudurrus</a:t>
            </a:r>
            <a:r>
              <a:rPr lang="en-US" i="0" baseline="0" dirty="0"/>
              <a:t> were used by the </a:t>
            </a:r>
            <a:r>
              <a:rPr lang="en-US" i="0" baseline="0" dirty="0" err="1"/>
              <a:t>Kassites</a:t>
            </a:r>
            <a:r>
              <a:rPr lang="en-US" i="0" baseline="0" dirty="0"/>
              <a:t> in Babylonia from the 16th to the 12th centuries BC. The carving on the </a:t>
            </a:r>
            <a:r>
              <a:rPr lang="en-US" i="1" baseline="0" dirty="0"/>
              <a:t>kudurru</a:t>
            </a:r>
            <a:r>
              <a:rPr lang="en-US" i="0" baseline="0" dirty="0"/>
              <a:t> pictured here shows both the king and the deity under whose auspices the contract was made. In this case, the god is Shamash, represented by a sun disc above the table. </a:t>
            </a:r>
            <a:r>
              <a:rPr lang="en-US" dirty="0"/>
              <a:t>This </a:t>
            </a:r>
            <a:r>
              <a:rPr lang="en-US" i="1" dirty="0"/>
              <a:t>kudurru</a:t>
            </a:r>
            <a:r>
              <a:rPr lang="en-US" dirty="0"/>
              <a:t> was photographed at the British Museum. See the next slide for a close-up.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tb0929197380</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7017459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The content of the covenant</a:t>
            </a:r>
            <a:r>
              <a:rPr lang="en-US" i="0" baseline="0" dirty="0"/>
              <a:t> Yahweh made with Abram was to give him a land. </a:t>
            </a:r>
            <a:r>
              <a:rPr lang="en-US" i="0" dirty="0"/>
              <a:t>A </a:t>
            </a:r>
            <a:r>
              <a:rPr lang="en-US" i="1" dirty="0"/>
              <a:t>kudurru</a:t>
            </a:r>
            <a:r>
              <a:rPr lang="en-US" i="0" dirty="0"/>
              <a:t> was a record of a land grant</a:t>
            </a:r>
            <a:r>
              <a:rPr lang="en-US" i="0" baseline="0" dirty="0"/>
              <a:t> made by a king to a favored individual. The original stone </a:t>
            </a:r>
            <a:r>
              <a:rPr lang="en-US" i="1" baseline="0" dirty="0" err="1"/>
              <a:t>kudurrus</a:t>
            </a:r>
            <a:r>
              <a:rPr lang="en-US" i="1" baseline="0" dirty="0"/>
              <a:t> </a:t>
            </a:r>
            <a:r>
              <a:rPr lang="en-US" i="0" baseline="0" dirty="0"/>
              <a:t>were stored in temples, while the landowners were given clay copies. The text of a </a:t>
            </a:r>
            <a:r>
              <a:rPr lang="en-US" i="1" baseline="0" dirty="0"/>
              <a:t>kudurru</a:t>
            </a:r>
            <a:r>
              <a:rPr lang="en-US" i="0" baseline="0" dirty="0"/>
              <a:t> recorded the clauses of the contract between the king and his vassal and a divine curse on anyone who would break the contract. </a:t>
            </a:r>
            <a:r>
              <a:rPr lang="en-US" i="1" baseline="0" dirty="0" err="1"/>
              <a:t>Kudurrus</a:t>
            </a:r>
            <a:r>
              <a:rPr lang="en-US" i="0" baseline="0" dirty="0"/>
              <a:t> were used by the </a:t>
            </a:r>
            <a:r>
              <a:rPr lang="en-US" i="0" baseline="0" dirty="0" err="1"/>
              <a:t>Kassites</a:t>
            </a:r>
            <a:r>
              <a:rPr lang="en-US" i="0" baseline="0" dirty="0"/>
              <a:t> in Babylonia from the 16th to the 12th centuries BC. The carving on the </a:t>
            </a:r>
            <a:r>
              <a:rPr lang="en-US" i="1" baseline="0" dirty="0"/>
              <a:t>kudurru</a:t>
            </a:r>
            <a:r>
              <a:rPr lang="en-US" i="0" baseline="0" dirty="0"/>
              <a:t> pictured here shows both the king and the deity under whose auspices the contract was made. In this case, the god is Shamash, represented by a sun disc above the table. </a:t>
            </a:r>
            <a:r>
              <a:rPr lang="en-US" dirty="0"/>
              <a:t>This </a:t>
            </a:r>
            <a:r>
              <a:rPr lang="en-US" i="1" dirty="0"/>
              <a:t>kudurru</a:t>
            </a:r>
            <a:r>
              <a:rPr lang="en-US" dirty="0"/>
              <a:t>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tb0929197380</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4734574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i="1" dirty="0"/>
              <a:t>kudurru</a:t>
            </a:r>
            <a:r>
              <a:rPr lang="en-US" dirty="0"/>
              <a:t> was photographed at the Louvre Museum.</a:t>
            </a:r>
          </a:p>
          <a:p>
            <a:endParaRPr lang="en-US" dirty="0"/>
          </a:p>
          <a:p>
            <a:r>
              <a:rPr lang="en-US" dirty="0"/>
              <a:t>tb0927194565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102</a:t>
            </a:fld>
            <a:endParaRPr lang="en-US"/>
          </a:p>
        </p:txBody>
      </p:sp>
    </p:spTree>
    <p:extLst>
      <p:ext uri="{BB962C8B-B14F-4D97-AF65-F5344CB8AC3E}">
        <p14:creationId xmlns:p14="http://schemas.microsoft.com/office/powerpoint/2010/main" val="4318082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i="1" dirty="0"/>
              <a:t>kudurru</a:t>
            </a:r>
            <a:r>
              <a:rPr lang="en-US" i="0" dirty="0"/>
              <a:t> includes a description of the land that was granted to the recipient,</a:t>
            </a:r>
            <a:r>
              <a:rPr lang="en-US" i="0" baseline="0" dirty="0"/>
              <a:t> a man named </a:t>
            </a:r>
            <a:r>
              <a:rPr lang="en-US" i="0" baseline="0" dirty="0" err="1"/>
              <a:t>Gula-eresh</a:t>
            </a:r>
            <a:r>
              <a:rPr lang="en-US" i="0" baseline="0" dirty="0"/>
              <a:t>. It </a:t>
            </a:r>
            <a:r>
              <a:rPr lang="en-US" i="0" dirty="0"/>
              <a:t>was photographed at the British Museum. For more information about the iconography on this </a:t>
            </a:r>
            <a:r>
              <a:rPr lang="en-US" i="1" dirty="0"/>
              <a:t>kudurru</a:t>
            </a:r>
            <a:r>
              <a:rPr lang="en-US" i="0" dirty="0"/>
              <a:t>, see: </a:t>
            </a:r>
            <a:r>
              <a:rPr lang="en-US" dirty="0"/>
              <a:t>http://www.mazzaroth.com/ChapterFour/Kudurru.htm, or</a:t>
            </a:r>
          </a:p>
          <a:p>
            <a:r>
              <a:rPr lang="en-US" dirty="0"/>
              <a:t>https://www.britishmuseum.org/research/collection_online/collection_object_details.aspx?objectId=369354&amp;partId=1&amp;images=true&amp;museumno=102485&amp;page=1.</a:t>
            </a:r>
          </a:p>
          <a:p>
            <a:endParaRPr lang="en-US" dirty="0"/>
          </a:p>
          <a:p>
            <a:r>
              <a:rPr lang="pl-PL" dirty="0"/>
              <a:t>tb112004076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103</a:t>
            </a:fld>
            <a:endParaRPr lang="en-US"/>
          </a:p>
        </p:txBody>
      </p:sp>
    </p:spTree>
    <p:extLst>
      <p:ext uri="{BB962C8B-B14F-4D97-AF65-F5344CB8AC3E}">
        <p14:creationId xmlns:p14="http://schemas.microsoft.com/office/powerpoint/2010/main" val="10151438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“river</a:t>
            </a:r>
            <a:r>
              <a:rPr lang="en-US" baseline="0" dirty="0"/>
              <a:t> of Egypt” (Heb. </a:t>
            </a:r>
            <a:r>
              <a:rPr lang="en-US" i="1" baseline="0" dirty="0" err="1"/>
              <a:t>nahar</a:t>
            </a:r>
            <a:r>
              <a:rPr lang="en-US" i="1" baseline="0" dirty="0"/>
              <a:t> </a:t>
            </a:r>
            <a:r>
              <a:rPr lang="en-US" i="1" baseline="0" dirty="0" err="1"/>
              <a:t>mitzraim</a:t>
            </a:r>
            <a:r>
              <a:rPr lang="en-US" baseline="0" dirty="0"/>
              <a:t>, </a:t>
            </a:r>
            <a:r>
              <a:rPr lang="he-IL" sz="1200" b="0" i="0" u="none" strike="noStrike" kern="1200" baseline="0" dirty="0">
                <a:solidFill>
                  <a:schemeClr val="tx1"/>
                </a:solidFill>
                <a:ea typeface="+mn-ea"/>
                <a:cs typeface="+mn-cs"/>
              </a:rPr>
              <a:t>נָהָר מִצְרַיִם</a:t>
            </a:r>
            <a:r>
              <a:rPr lang="en-US" sz="1200" b="0" i="0" u="none" strike="noStrike" kern="1200" baseline="0" dirty="0">
                <a:solidFill>
                  <a:schemeClr val="tx1"/>
                </a:solidFill>
                <a:ea typeface="+mn-ea"/>
                <a:cs typeface="+mn-cs"/>
              </a:rPr>
              <a:t>) appears only here in the Hebrew Bible. It is almost certainly to be understood to be the same as the “brook of Egypt” (Heb. </a:t>
            </a:r>
            <a:r>
              <a:rPr lang="en-US" sz="1200" b="0" i="1" u="none" strike="noStrike" kern="1200" baseline="0" dirty="0" err="1">
                <a:solidFill>
                  <a:schemeClr val="tx1"/>
                </a:solidFill>
                <a:ea typeface="+mn-ea"/>
                <a:cs typeface="+mn-cs"/>
              </a:rPr>
              <a:t>nahal</a:t>
            </a:r>
            <a:r>
              <a:rPr lang="en-US" sz="1200" b="0" i="1" u="none" strike="noStrike" kern="1200" baseline="0" dirty="0">
                <a:solidFill>
                  <a:schemeClr val="tx1"/>
                </a:solidFill>
                <a:ea typeface="+mn-ea"/>
                <a:cs typeface="+mn-cs"/>
              </a:rPr>
              <a:t> </a:t>
            </a:r>
            <a:r>
              <a:rPr lang="en-US" sz="1200" b="0" i="1" u="none" strike="noStrike" kern="1200" baseline="0" dirty="0" err="1">
                <a:solidFill>
                  <a:schemeClr val="tx1"/>
                </a:solidFill>
                <a:ea typeface="+mn-ea"/>
                <a:cs typeface="+mn-cs"/>
              </a:rPr>
              <a:t>mitzraim</a:t>
            </a:r>
            <a:r>
              <a:rPr lang="en-US" sz="1200" b="0" i="0" u="none" strike="noStrike" kern="1200" baseline="0" dirty="0">
                <a:solidFill>
                  <a:schemeClr val="tx1"/>
                </a:solidFill>
                <a:ea typeface="+mn-ea"/>
                <a:cs typeface="+mn-cs"/>
              </a:rPr>
              <a:t>, </a:t>
            </a:r>
            <a:r>
              <a:rPr lang="he-IL" sz="1200" b="0" i="0" u="none" strike="noStrike" kern="1200" baseline="0" dirty="0">
                <a:solidFill>
                  <a:schemeClr val="tx1"/>
                </a:solidFill>
                <a:ea typeface="+mn-ea"/>
                <a:cs typeface="+mn-cs"/>
              </a:rPr>
              <a:t>נָהָל מִצְרַיִם</a:t>
            </a:r>
            <a:r>
              <a:rPr lang="en-US" sz="1200" b="0" i="0" u="none" strike="noStrike" kern="1200" baseline="0" dirty="0">
                <a:solidFill>
                  <a:schemeClr val="tx1"/>
                </a:solidFill>
                <a:ea typeface="+mn-ea"/>
                <a:cs typeface="+mn-cs"/>
              </a:rPr>
              <a:t>) that appears elsewhere (e.g., </a:t>
            </a:r>
            <a:r>
              <a:rPr lang="en-US" sz="1200" b="0" i="0" u="none" strike="noStrike" kern="1200" baseline="0" dirty="0" err="1">
                <a:solidFill>
                  <a:schemeClr val="tx1"/>
                </a:solidFill>
                <a:ea typeface="+mn-ea"/>
                <a:cs typeface="+mn-cs"/>
              </a:rPr>
              <a:t>Num</a:t>
            </a:r>
            <a:r>
              <a:rPr lang="en-US" sz="1200" b="0" i="0" u="none" strike="noStrike" kern="1200" baseline="0" dirty="0">
                <a:solidFill>
                  <a:schemeClr val="tx1"/>
                </a:solidFill>
                <a:ea typeface="+mn-ea"/>
                <a:cs typeface="+mn-cs"/>
              </a:rPr>
              <a:t> 34:5; Josh 15:4; 1 Kgs 8:65). This is the Wadi el-Arish, located about 45 miles (72 km) southwest of Gaza. Incidentally, Hebrew uses a different term for the Nile River (Heb. </a:t>
            </a:r>
            <a:r>
              <a:rPr lang="en-US" sz="1200" b="0" i="1" u="none" strike="noStrike" kern="1200" baseline="0" dirty="0" err="1">
                <a:solidFill>
                  <a:schemeClr val="tx1"/>
                </a:solidFill>
                <a:ea typeface="+mn-ea"/>
                <a:cs typeface="+mn-cs"/>
              </a:rPr>
              <a:t>yeor</a:t>
            </a:r>
            <a:r>
              <a:rPr lang="en-US" sz="1200" b="0" i="0" u="none" strike="noStrike" kern="1200" baseline="0" dirty="0">
                <a:solidFill>
                  <a:schemeClr val="tx1"/>
                </a:solidFill>
                <a:ea typeface="+mn-ea"/>
                <a:cs typeface="+mn-cs"/>
              </a:rPr>
              <a:t>, </a:t>
            </a:r>
            <a:r>
              <a:rPr lang="he-IL" sz="1200" b="0" i="0" u="none" strike="noStrike" kern="1200" baseline="0" dirty="0">
                <a:solidFill>
                  <a:schemeClr val="tx1"/>
                </a:solidFill>
                <a:ea typeface="+mn-ea"/>
                <a:cs typeface="+mn-cs"/>
              </a:rPr>
              <a:t>יְאֹר</a:t>
            </a:r>
            <a:r>
              <a:rPr lang="en-US" sz="1200" b="0" i="0" u="none" strike="noStrike" kern="1200" baseline="0" dirty="0">
                <a:solidFill>
                  <a:schemeClr val="tx1"/>
                </a:solidFill>
                <a:ea typeface="+mn-ea"/>
                <a:cs typeface="+mn-cs"/>
              </a:rPr>
              <a:t>; Gen 41:1; </a:t>
            </a:r>
            <a:r>
              <a:rPr lang="en-US" sz="1200" b="0" i="0" u="none" strike="noStrike" kern="1200" baseline="0" dirty="0" err="1">
                <a:solidFill>
                  <a:schemeClr val="tx1"/>
                </a:solidFill>
                <a:ea typeface="+mn-ea"/>
                <a:cs typeface="+mn-cs"/>
              </a:rPr>
              <a:t>Exod</a:t>
            </a:r>
            <a:r>
              <a:rPr lang="en-US" sz="1200" b="0" i="0" u="none" strike="noStrike" kern="1200" baseline="0" dirty="0">
                <a:solidFill>
                  <a:schemeClr val="tx1"/>
                </a:solidFill>
                <a:ea typeface="+mn-ea"/>
                <a:cs typeface="+mn-cs"/>
              </a:rPr>
              <a:t> 1:22; Isa 19:7).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“great river, the river Euphrates” (Heb. </a:t>
            </a:r>
            <a:r>
              <a:rPr lang="en-US" i="1" dirty="0" err="1"/>
              <a:t>hanahar</a:t>
            </a:r>
            <a:r>
              <a:rPr lang="en-US" i="1" baseline="0" dirty="0"/>
              <a:t> </a:t>
            </a:r>
            <a:r>
              <a:rPr lang="en-US" i="1" baseline="0" dirty="0" err="1"/>
              <a:t>hagadol</a:t>
            </a:r>
            <a:r>
              <a:rPr lang="en-US" i="1" baseline="0" dirty="0"/>
              <a:t> </a:t>
            </a:r>
            <a:r>
              <a:rPr lang="en-US" i="1" baseline="0" dirty="0" err="1"/>
              <a:t>nehar</a:t>
            </a:r>
            <a:r>
              <a:rPr lang="en-US" i="1" baseline="0" dirty="0"/>
              <a:t> </a:t>
            </a:r>
            <a:r>
              <a:rPr lang="en-US" i="1" baseline="0" dirty="0" err="1"/>
              <a:t>perath</a:t>
            </a:r>
            <a:r>
              <a:rPr lang="en-US" dirty="0"/>
              <a:t>, </a:t>
            </a:r>
            <a:r>
              <a:rPr lang="he-IL" sz="1200" b="0" i="0" u="none" strike="noStrike" kern="1200" baseline="0" dirty="0">
                <a:solidFill>
                  <a:schemeClr val="tx1"/>
                </a:solidFill>
                <a:ea typeface="+mn-ea"/>
                <a:cs typeface="+mn-cs"/>
              </a:rPr>
              <a:t>הַנָּהָ֥ר הַגָּדֹ֖ל נְהַר־פְּרָֽת</a:t>
            </a:r>
            <a:r>
              <a:rPr lang="en-US" sz="1200" b="0" i="0" u="none" strike="noStrike" kern="1200" baseline="0" dirty="0">
                <a:solidFill>
                  <a:schemeClr val="tx1"/>
                </a:solidFill>
                <a:ea typeface="+mn-ea"/>
                <a:cs typeface="+mn-cs"/>
              </a:rPr>
              <a:t>)</a:t>
            </a:r>
            <a:r>
              <a:rPr lang="en-US" dirty="0"/>
              <a:t> is located far to the north, functioning as the practical southern and western border of ancient Mesopotamia. The distance</a:t>
            </a:r>
            <a:r>
              <a:rPr lang="en-US" baseline="0" dirty="0"/>
              <a:t> between these two rivers, as the crow flies, is about 425 miles (684 km).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public domain image comes from NASA Visible Earth courtesy MODIS Rapid Response Team, Goddard Space Flight Center. </a:t>
            </a:r>
            <a:r>
              <a:rPr lang="en-US" sz="1200" kern="1200" dirty="0">
                <a:solidFill>
                  <a:schemeClr val="tx1"/>
                </a:solidFill>
                <a:effectLst/>
                <a:ea typeface="+mn-ea"/>
                <a:cs typeface="+mn-cs"/>
              </a:rPr>
              <a:t>Source: https://visibleearth.nasa.gov/images/51517/dust-over-iraq-syria-and-turkey.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nasa51517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5901256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Wadi </a:t>
            </a:r>
            <a:r>
              <a:rPr lang="en-US" dirty="0" err="1"/>
              <a:t>el</a:t>
            </a:r>
            <a:r>
              <a:rPr lang="en-US" dirty="0"/>
              <a:t>-Arish is a massive drainage system in northern Sinai, it is not easily visible today. It is broad and flat, and the wadi bed is planted with date palms in many places. The land promised to Abram extended as far as this river and did not include the land of Egypt.</a:t>
            </a:r>
          </a:p>
          <a:p>
            <a:endParaRPr lang="en-US" dirty="0"/>
          </a:p>
          <a:p>
            <a:r>
              <a:rPr lang="en-US" dirty="0"/>
              <a:t>tbs100169811</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983008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southern border description of Canaan in Numbers 34:5 ends on the eastern side with the “River of Egypt,” which should be identified with this same drainage system.</a:t>
            </a:r>
          </a:p>
          <a:p>
            <a:pPr marL="228600" indent="-228600" eaLnBrk="1" hangingPunct="1">
              <a:spcBef>
                <a:spcPct val="0"/>
              </a:spcBef>
            </a:pPr>
            <a:endParaRPr lang="en-US" dirty="0"/>
          </a:p>
          <a:p>
            <a:pPr marL="228600" indent="-228600" eaLnBrk="1" hangingPunct="1"/>
            <a:r>
              <a:rPr lang="en-US" dirty="0"/>
              <a:t>tbs100159811</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0215293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Deir</a:t>
            </a:r>
            <a:r>
              <a:rPr lang="en-US" dirty="0"/>
              <a:t> </a:t>
            </a:r>
            <a:r>
              <a:rPr lang="en-US" dirty="0" err="1"/>
              <a:t>ez-Zor</a:t>
            </a:r>
            <a:r>
              <a:rPr lang="en-US" dirty="0"/>
              <a:t> is situated along the banks of the Euphrates River at about the crossing point for the road through the desert to Palmyra. At this point, the river is about 260 yards (240 m) across. This image comes from </a:t>
            </a:r>
            <a:r>
              <a:rPr lang="en-US" dirty="0" err="1"/>
              <a:t>Dosseman</a:t>
            </a:r>
            <a:r>
              <a:rPr lang="en-US" dirty="0"/>
              <a:t> and is licensed under CC BY-SA 4.0, via Wikimedia Commons: https://commons.wikimedia.org/wiki/File:Deir_Ez-Zor_Euphrates_9910.jpg.</a:t>
            </a:r>
          </a:p>
          <a:p>
            <a:endParaRPr lang="en-US" dirty="0"/>
          </a:p>
          <a:p>
            <a:r>
              <a:rPr lang="en-US" dirty="0"/>
              <a:t>wiki041220091721084256</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3093232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view of the Euphrates River is at Dura Europos, about 52 miles (84 km) downstream from </a:t>
            </a:r>
            <a:r>
              <a:rPr lang="en-US" baseline="0" dirty="0" err="1"/>
              <a:t>Deir</a:t>
            </a:r>
            <a:r>
              <a:rPr lang="en-US" baseline="0" dirty="0"/>
              <a:t> </a:t>
            </a:r>
            <a:r>
              <a:rPr lang="en-US" baseline="0" dirty="0" err="1"/>
              <a:t>ez-Zor</a:t>
            </a:r>
            <a:r>
              <a:rPr lang="en-US" baseline="0" dirty="0"/>
              <a:t> on the previous photo. The river is approximately the same width here, as there is very little additional water that flows into the river between the two cities. </a:t>
            </a:r>
            <a:r>
              <a:rPr lang="en-US" dirty="0"/>
              <a:t>This image comes from Alen </a:t>
            </a:r>
            <a:r>
              <a:rPr lang="en-US" dirty="0" err="1"/>
              <a:t>Ištoković</a:t>
            </a:r>
            <a:r>
              <a:rPr lang="en-US" dirty="0"/>
              <a:t> and is licensed under CC BY 3.0, via Wikimedia Commons: https://commons.wikimedia.org/wiki/File:Euphrates_river_-_panoramio_(1).jpg.</a:t>
            </a:r>
          </a:p>
          <a:p>
            <a:endParaRPr lang="en-US" dirty="0"/>
          </a:p>
          <a:p>
            <a:r>
              <a:rPr lang="en-US" dirty="0"/>
              <a:t>wiki0925200929722762</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20912122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view of the Euphrates River is at </a:t>
            </a:r>
            <a:r>
              <a:rPr lang="en-US" baseline="0" dirty="0" err="1"/>
              <a:t>Zalabiyeh</a:t>
            </a:r>
            <a:r>
              <a:rPr lang="en-US" baseline="0" dirty="0"/>
              <a:t>, Syria, about 30 miles (48 km) upstream from Deir </a:t>
            </a:r>
            <a:r>
              <a:rPr lang="en-US" baseline="0" dirty="0" err="1"/>
              <a:t>ez-Zor</a:t>
            </a:r>
            <a:r>
              <a:rPr lang="en-US" baseline="0" dirty="0"/>
              <a:t>.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Bertramz</a:t>
            </a:r>
            <a:r>
              <a:rPr lang="en-US" kern="100" dirty="0">
                <a:effectLst/>
                <a:ea typeface="Calibri" panose="020F0502020204030204" pitchFamily="34" charset="0"/>
              </a:rPr>
              <a:t> and is licensed under CC BY-SA 3.0, via Wikimedia Commons: https://commons.wikimedia.org/wiki/File:Zalabiya,Euphrat.jpg.</a:t>
            </a:r>
            <a:endParaRPr lang="en-US" dirty="0"/>
          </a:p>
          <a:p>
            <a:endParaRPr lang="en-US" dirty="0"/>
          </a:p>
          <a:p>
            <a:r>
              <a:rPr lang="en-US" kern="100" dirty="0">
                <a:effectLst/>
                <a:ea typeface="Calibri" panose="020F0502020204030204" pitchFamily="34" charset="0"/>
              </a:rPr>
              <a:t>wiki100919201241190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09121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Abram observes that he and Sarai have not had</a:t>
            </a:r>
            <a:r>
              <a:rPr lang="en-US" baseline="0" dirty="0"/>
              <a:t> any children, and he is between 75 and 85 years old at this time (Gen 12:4; cf. Gen 16:3). The problem is that God’s promise to him cannot be fulfilled if Abram doesn’t have any seed to be multiplied in order to fill the land and bring blessing to all peoples. </a:t>
            </a:r>
            <a:r>
              <a:rPr lang="en-US" dirty="0"/>
              <a:t>This</a:t>
            </a:r>
            <a:r>
              <a:rPr lang="en-US" baseline="0" dirty="0"/>
              <a:t> beautifully rendered Greek vase depicts an old man with white hair and beard, leaning on a staff. </a:t>
            </a:r>
            <a:r>
              <a:rPr lang="en-US" dirty="0"/>
              <a:t>This vase was photographed at the State Collection</a:t>
            </a:r>
            <a:r>
              <a:rPr lang="en-US" baseline="0" dirty="0"/>
              <a:t> of Antiquities in Munich.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ArchaiOptix</a:t>
            </a:r>
            <a:r>
              <a:rPr lang="en-US" kern="100" dirty="0">
                <a:effectLst/>
                <a:ea typeface="Calibri" panose="020F0502020204030204" pitchFamily="34" charset="0"/>
              </a:rPr>
              <a:t> and is licensed under CC BY-SA 4.0, via Wikimedia Commons: https://commons.wikimedia.org/wiki/File:Kleophon_Painter_-_ARV_1143_2_-_warrior_leaving_home_-_three_draped_youths_-_M%C3%BCnchen_AS_2415_-_02.jpg.</a:t>
            </a:r>
            <a:endParaRPr lang="en-US" dirty="0"/>
          </a:p>
          <a:p>
            <a:endParaRPr lang="en-US" dirty="0"/>
          </a:p>
          <a:p>
            <a:r>
              <a:rPr lang="en-US" kern="100" dirty="0">
                <a:effectLst/>
                <a:ea typeface="Calibri" panose="020F0502020204030204" pitchFamily="34" charset="0"/>
              </a:rPr>
              <a:t>wiki062922193944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0452221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9E5907-82BC-F14E-88B2-1577D30EF71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Lord further described the land that He would give to Abram’s descendants by the names of the current occupants. Some scholars suggest that the first of the list is arranged from south to north with the Kenites, the </a:t>
            </a:r>
            <a:r>
              <a:rPr lang="en-US" dirty="0" err="1"/>
              <a:t>Kenizzites</a:t>
            </a:r>
            <a:r>
              <a:rPr lang="en-US" dirty="0"/>
              <a:t>, and the </a:t>
            </a:r>
            <a:r>
              <a:rPr lang="en-US" dirty="0" err="1"/>
              <a:t>Kadmonites</a:t>
            </a:r>
            <a:r>
              <a:rPr lang="en-US" dirty="0"/>
              <a:t> representing desert peoples of the south, the Hittites representing a southern hill-country people in the vicinity of Hebron (e.g., Gen 23), the Perizzites representing a central/northern hill-country people (Gen 13:7; 34:30—Bethel and Shechem), and the Rephaim referring to those living in northern Transjordan (cf. Gen 14:5). The Amorites and Canaanites are general terms that refer to the entire region. The </a:t>
            </a:r>
            <a:r>
              <a:rPr lang="en-US" dirty="0" err="1"/>
              <a:t>Girgashites</a:t>
            </a:r>
            <a:r>
              <a:rPr lang="en-US" dirty="0"/>
              <a:t> are largely unknown—but see subsequent slides. The Jebusites occupied Jerusalem.</a:t>
            </a:r>
          </a:p>
          <a:p>
            <a:endParaRPr lang="en-US" b="0" i="0" dirty="0"/>
          </a:p>
          <a:p>
            <a:r>
              <a:rPr lang="en-US" b="0" i="0" dirty="0"/>
              <a:t>Several of the peoples mentioned in Genesis 15:19-21 are mentioned in the Table of Nations in connection with Canaan son of Ham. For more details, see slides on Genesis 10:15.</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comes from </a:t>
            </a:r>
            <a:r>
              <a:rPr lang="en-US" b="0" i="0" dirty="0" err="1">
                <a:effectLst/>
              </a:rPr>
              <a:t>Sémhur</a:t>
            </a:r>
            <a:r>
              <a:rPr lang="en-US" b="0" i="0" dirty="0">
                <a:effectLst/>
              </a:rPr>
              <a:t> and </a:t>
            </a:r>
            <a:r>
              <a:rPr lang="en-US" dirty="0"/>
              <a:t>is licensed under CC BY-SA 4.0, via Wikimedia Commons: https://commons.wikimedia.org/wiki/File:Near_East_topographic_map-blank.svg.</a:t>
            </a:r>
          </a:p>
          <a:p>
            <a:endParaRPr lang="en-US" b="0" i="0" dirty="0"/>
          </a:p>
          <a:p>
            <a:r>
              <a:rPr lang="en-US" dirty="0"/>
              <a:t>wiki081720088439</a:t>
            </a:r>
            <a:endParaRPr lang="en-US" b="0" i="0" dirty="0"/>
          </a:p>
        </p:txBody>
      </p:sp>
      <p:sp>
        <p:nvSpPr>
          <p:cNvPr id="4" name="Slide Image Placeholder 3">
            <a:extLst>
              <a:ext uri="{FF2B5EF4-FFF2-40B4-BE49-F238E27FC236}">
                <a16:creationId xmlns:a16="http://schemas.microsoft.com/office/drawing/2014/main" id="{1C304469-E510-56B6-858A-469D9B553801}"/>
              </a:ext>
            </a:extLst>
          </p:cNvPr>
          <p:cNvSpPr>
            <a:spLocks noGrp="1" noRot="1" noChangeAspect="1"/>
          </p:cNvSpPr>
          <p:nvPr>
            <p:ph type="sldImg"/>
          </p:nvPr>
        </p:nvSpPr>
        <p:spPr/>
      </p:sp>
    </p:spTree>
    <p:extLst>
      <p:ext uri="{BB962C8B-B14F-4D97-AF65-F5344CB8AC3E}">
        <p14:creationId xmlns:p14="http://schemas.microsoft.com/office/powerpoint/2010/main" val="38527885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Kenites were a nomadic group associated with the region of Sinai (</a:t>
            </a:r>
            <a:r>
              <a:rPr lang="en-US" dirty="0" err="1"/>
              <a:t>Judg</a:t>
            </a:r>
            <a:r>
              <a:rPr lang="en-US" dirty="0"/>
              <a:t> 1:16) and later with the Negev and wilderness areas.</a:t>
            </a:r>
            <a:r>
              <a:rPr lang="en-US" baseline="0" dirty="0"/>
              <a:t> They had close ties to Israel (e.g., </a:t>
            </a:r>
            <a:r>
              <a:rPr lang="pt-BR" baseline="0" dirty="0"/>
              <a:t>Gen 15:19; Num 24:21; Judg 4:11, 17; 5:24; 1 Sam 15:6; 27:10; 30:29; 1 Chr 2:55</a:t>
            </a:r>
            <a:r>
              <a:rPr lang="en-US" baseline="0" dirty="0"/>
              <a:t>). Judges 1:16 indicates that they moved from the ”city of palms” (Jericho? Tamar? Zoar?) to Arad. This American Colony photo was taken </a:t>
            </a:r>
            <a:r>
              <a:rPr lang="en-US" dirty="0"/>
              <a:t>between 1920 and 1933.</a:t>
            </a:r>
            <a:endParaRPr lang="en-US" baseline="0" dirty="0"/>
          </a:p>
          <a:p>
            <a:endParaRPr lang="en-US" baseline="0" dirty="0"/>
          </a:p>
          <a:p>
            <a:r>
              <a:rPr lang="en-US" baseline="0" dirty="0"/>
              <a:t>mat15565</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4051492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typical southern and desert dwelling of the Kenites, Heber the Kenite and his wife Jael dwelled in Galilee (</a:t>
            </a:r>
            <a:r>
              <a:rPr lang="en-US" dirty="0" err="1"/>
              <a:t>Judg</a:t>
            </a:r>
            <a:r>
              <a:rPr lang="en-US" dirty="0"/>
              <a:t> 4). “Jael Street” is located in the Baka neighborhood, south of the Old City.</a:t>
            </a:r>
          </a:p>
          <a:p>
            <a:endParaRPr lang="en-US" dirty="0"/>
          </a:p>
          <a:p>
            <a:r>
              <a:rPr lang="en-US" dirty="0"/>
              <a:t>lbd102218316</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5438691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Kenizzites</a:t>
            </a:r>
            <a:r>
              <a:rPr lang="en-US" baseline="0" dirty="0"/>
              <a:t> may be associated with </a:t>
            </a:r>
            <a:r>
              <a:rPr lang="en-US" baseline="0" dirty="0" err="1"/>
              <a:t>Kenaz</a:t>
            </a:r>
            <a:r>
              <a:rPr lang="en-US" baseline="0" dirty="0"/>
              <a:t>, who is later mentioned as a “son” of Eliphaz and tribe of Edom (Gen 36:15). Caleb and Othniel were also connected with the </a:t>
            </a:r>
            <a:r>
              <a:rPr lang="en-US" baseline="0" dirty="0" err="1"/>
              <a:t>Kenizzites</a:t>
            </a:r>
            <a:r>
              <a:rPr lang="en-US" baseline="0" dirty="0"/>
              <a:t>, if the same group is intended (</a:t>
            </a:r>
            <a:r>
              <a:rPr lang="en-US" baseline="0" dirty="0" err="1"/>
              <a:t>Num</a:t>
            </a:r>
            <a:r>
              <a:rPr lang="en-US" baseline="0" dirty="0"/>
              <a:t> 32:12; Josh 14:6; 15:17). The northern Negev was later connected with Caleb and Othniel (Judg 1:15; 1 Sam 30:14). This photograph was taken by David Bivin in 1969.</a:t>
            </a:r>
          </a:p>
          <a:p>
            <a:r>
              <a:rPr lang="en-US" baseline="0" dirty="0"/>
              <a:t> </a:t>
            </a:r>
            <a:endParaRPr lang="en-US" dirty="0"/>
          </a:p>
          <a:p>
            <a:r>
              <a:rPr lang="en-US" dirty="0"/>
              <a:t>db6904196706</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2928976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term </a:t>
            </a:r>
            <a:r>
              <a:rPr lang="en-US" baseline="0" dirty="0" err="1"/>
              <a:t>Kadmonite</a:t>
            </a:r>
            <a:r>
              <a:rPr lang="en-US" baseline="0" dirty="0"/>
              <a:t> means “easterner,” and they are likely the same group that are </a:t>
            </a:r>
            <a:r>
              <a:rPr lang="en-US" i="0" baseline="0" dirty="0"/>
              <a:t>elsewhere referred to as the “people of the east” (</a:t>
            </a:r>
            <a:r>
              <a:rPr lang="en-US" sz="1200" i="0" kern="1200" dirty="0">
                <a:solidFill>
                  <a:schemeClr val="tx1"/>
                </a:solidFill>
                <a:effectLst/>
                <a:latin typeface="+mn-lt"/>
                <a:ea typeface="+mn-ea"/>
                <a:cs typeface="+mn-cs"/>
              </a:rPr>
              <a:t>Gen 29:1; </a:t>
            </a:r>
            <a:r>
              <a:rPr lang="en-US" sz="1200" i="0" kern="1200" dirty="0" err="1">
                <a:solidFill>
                  <a:schemeClr val="tx1"/>
                </a:solidFill>
                <a:effectLst/>
                <a:latin typeface="+mn-lt"/>
                <a:ea typeface="+mn-ea"/>
                <a:cs typeface="+mn-cs"/>
              </a:rPr>
              <a:t>Judg</a:t>
            </a:r>
            <a:r>
              <a:rPr lang="en-US" sz="1200" i="0" kern="1200" dirty="0">
                <a:solidFill>
                  <a:schemeClr val="tx1"/>
                </a:solidFill>
                <a:effectLst/>
                <a:latin typeface="+mn-lt"/>
                <a:ea typeface="+mn-ea"/>
                <a:cs typeface="+mn-cs"/>
              </a:rPr>
              <a:t> 6:3, 33; 7:12; 8:10; Isa 11:14; </a:t>
            </a:r>
            <a:r>
              <a:rPr lang="en-US" sz="1200" i="0" kern="1200" dirty="0" err="1">
                <a:solidFill>
                  <a:schemeClr val="tx1"/>
                </a:solidFill>
                <a:effectLst/>
                <a:latin typeface="+mn-lt"/>
                <a:ea typeface="+mn-ea"/>
                <a:cs typeface="+mn-cs"/>
              </a:rPr>
              <a:t>Jer</a:t>
            </a:r>
            <a:r>
              <a:rPr lang="en-US" sz="1200" i="0" kern="1200" dirty="0">
                <a:solidFill>
                  <a:schemeClr val="tx1"/>
                </a:solidFill>
                <a:effectLst/>
                <a:latin typeface="+mn-lt"/>
                <a:ea typeface="+mn-ea"/>
                <a:cs typeface="+mn-cs"/>
              </a:rPr>
              <a:t> 49:28; </a:t>
            </a:r>
            <a:r>
              <a:rPr lang="en-US" sz="1200" i="0" kern="1200" dirty="0" err="1">
                <a:solidFill>
                  <a:schemeClr val="tx1"/>
                </a:solidFill>
                <a:effectLst/>
                <a:latin typeface="+mn-lt"/>
                <a:ea typeface="+mn-ea"/>
                <a:cs typeface="+mn-cs"/>
              </a:rPr>
              <a:t>Ezek</a:t>
            </a:r>
            <a:r>
              <a:rPr lang="en-US" sz="1200" i="0" kern="1200" dirty="0">
                <a:solidFill>
                  <a:schemeClr val="tx1"/>
                </a:solidFill>
                <a:effectLst/>
                <a:latin typeface="+mn-lt"/>
                <a:ea typeface="+mn-ea"/>
                <a:cs typeface="+mn-cs"/>
              </a:rPr>
              <a:t> 25:4, 10; Job 1:3). They may also be related to “</a:t>
            </a:r>
            <a:r>
              <a:rPr lang="en-US" sz="1200" i="0" kern="1200" dirty="0" err="1">
                <a:solidFill>
                  <a:schemeClr val="tx1"/>
                </a:solidFill>
                <a:effectLst/>
                <a:latin typeface="+mn-lt"/>
                <a:ea typeface="+mn-ea"/>
                <a:cs typeface="+mn-cs"/>
              </a:rPr>
              <a:t>Kedemah</a:t>
            </a:r>
            <a:r>
              <a:rPr lang="en-US" sz="1200" i="0" kern="1200" dirty="0">
                <a:solidFill>
                  <a:schemeClr val="tx1"/>
                </a:solidFill>
                <a:effectLst/>
                <a:latin typeface="+mn-lt"/>
                <a:ea typeface="+mn-ea"/>
                <a:cs typeface="+mn-cs"/>
              </a:rPr>
              <a:t>”—a “son” of Ishmael (Gen 25:15). The </a:t>
            </a:r>
            <a:r>
              <a:rPr lang="en-US" sz="1200" i="0" kern="1200" dirty="0" err="1">
                <a:solidFill>
                  <a:schemeClr val="tx1"/>
                </a:solidFill>
                <a:effectLst/>
                <a:latin typeface="+mn-lt"/>
                <a:ea typeface="+mn-ea"/>
                <a:cs typeface="+mn-cs"/>
              </a:rPr>
              <a:t>Kadmonites</a:t>
            </a:r>
            <a:r>
              <a:rPr lang="en-US" sz="1200" i="0" kern="1200" dirty="0">
                <a:solidFill>
                  <a:schemeClr val="tx1"/>
                </a:solidFill>
                <a:effectLst/>
                <a:latin typeface="+mn-lt"/>
                <a:ea typeface="+mn-ea"/>
                <a:cs typeface="+mn-cs"/>
              </a:rPr>
              <a:t> were likely a nomadic group that that traveled over a wide area, including the Negev and Negev Highlands. </a:t>
            </a:r>
            <a:r>
              <a:rPr lang="en-US" noProof="0" dirty="0"/>
              <a:t>Wadi Dana is located in southern Jordan.</a:t>
            </a:r>
          </a:p>
          <a:p>
            <a:endParaRPr lang="en-US" noProof="0" dirty="0"/>
          </a:p>
          <a:p>
            <a:r>
              <a:rPr lang="en-US" noProof="0" dirty="0"/>
              <a:t>tb053108946</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26224984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26A4868-D9B6-F044-A4AD-17023B85695E}"/>
              </a:ext>
            </a:extLst>
          </p:cNvPr>
          <p:cNvSpPr>
            <a:spLocks noGrp="1"/>
          </p:cNvSpPr>
          <p:nvPr>
            <p:ph type="body" idx="1"/>
          </p:nvPr>
        </p:nvSpPr>
        <p:spPr/>
        <p:txBody>
          <a:bodyPr/>
          <a:lstStyle/>
          <a:p>
            <a:r>
              <a:rPr lang="en-US" dirty="0"/>
              <a:t>Bryant Wood</a:t>
            </a:r>
            <a:r>
              <a:rPr lang="en-US" baseline="0" dirty="0"/>
              <a:t> has suggested that the Hebrew Bible itself distinguishes between the local, Canaanite “Hittites” (whom he suggests calling “</a:t>
            </a:r>
            <a:r>
              <a:rPr lang="en-US" baseline="0" dirty="0" err="1"/>
              <a:t>Hethites</a:t>
            </a:r>
            <a:r>
              <a:rPr lang="en-US" baseline="0" dirty="0"/>
              <a:t>”) and the foreign, Indo-Europeans of Anatolia. The writers make this distinction by referring to the Canaanites using the singular forms, while the plural forms are used for the Anatolians. In the chart shown here, the singular forms are listed above (white) and the plural forms are listed below (yellow). </a:t>
            </a:r>
            <a:r>
              <a:rPr lang="en-US" dirty="0"/>
              <a:t>An editable version is included behind this chart.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lvl="0">
              <a:defRPr/>
            </a:pPr>
            <a:r>
              <a:rPr lang="en-US" dirty="0"/>
              <a:t>Wood, Bryant G. </a:t>
            </a:r>
          </a:p>
          <a:p>
            <a:pPr marL="685800" lvl="0" indent="-457200">
              <a:tabLst>
                <a:tab pos="685800" algn="l"/>
              </a:tabLst>
              <a:defRPr/>
            </a:pPr>
            <a:r>
              <a:rPr lang="en-US" dirty="0"/>
              <a:t>2011	Hittites and </a:t>
            </a:r>
            <a:r>
              <a:rPr lang="en-US" dirty="0" err="1"/>
              <a:t>Hethites</a:t>
            </a:r>
            <a:r>
              <a:rPr lang="en-US" dirty="0"/>
              <a:t>: A Proposed Solution to an Etymological Conundrum. </a:t>
            </a:r>
            <a:r>
              <a:rPr lang="en-US" i="1" dirty="0"/>
              <a:t>Journal of the Evangelical Theological Society </a:t>
            </a:r>
            <a:r>
              <a:rPr lang="en-US" dirty="0"/>
              <a:t>54: 239–50.</a:t>
            </a:r>
          </a:p>
          <a:p>
            <a:endParaRPr lang="en-US" dirty="0"/>
          </a:p>
          <a:p>
            <a:r>
              <a:rPr lang="en-US" dirty="0"/>
              <a:t>This chart was created by Chris McKinny.</a:t>
            </a:r>
          </a:p>
        </p:txBody>
      </p:sp>
      <p:sp>
        <p:nvSpPr>
          <p:cNvPr id="4" name="Slide Image Placeholder 3">
            <a:extLst>
              <a:ext uri="{FF2B5EF4-FFF2-40B4-BE49-F238E27FC236}">
                <a16:creationId xmlns:a16="http://schemas.microsoft.com/office/drawing/2014/main" id="{F6356845-6FD3-D744-3D3C-28CE56EC221B}"/>
              </a:ext>
            </a:extLst>
          </p:cNvPr>
          <p:cNvSpPr>
            <a:spLocks noGrp="1" noRot="1" noChangeAspect="1"/>
          </p:cNvSpPr>
          <p:nvPr>
            <p:ph type="sldImg"/>
          </p:nvPr>
        </p:nvSpPr>
        <p:spPr/>
      </p:sp>
    </p:spTree>
    <p:extLst>
      <p:ext uri="{BB962C8B-B14F-4D97-AF65-F5344CB8AC3E}">
        <p14:creationId xmlns:p14="http://schemas.microsoft.com/office/powerpoint/2010/main" val="3936664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a:t>
            </a:r>
            <a:r>
              <a:rPr lang="en-US" sz="1200" kern="1200" baseline="0" dirty="0">
                <a:solidFill>
                  <a:schemeClr val="tx1"/>
                </a:solidFill>
                <a:effectLst/>
                <a:latin typeface="+mn-lt"/>
                <a:ea typeface="+mn-ea"/>
                <a:cs typeface="+mn-cs"/>
              </a:rPr>
              <a:t> of Canaanite Hittites in the area of Hebron appears very early in the biblical tradition. Abraham interacted with them when he purchased a burial plot for Sarah. </a:t>
            </a:r>
            <a:r>
              <a:rPr lang="en-US" sz="1200" kern="1200" dirty="0">
                <a:solidFill>
                  <a:schemeClr val="tx1"/>
                </a:solidFill>
                <a:effectLst/>
                <a:latin typeface="+mn-lt"/>
                <a:ea typeface="+mn-ea"/>
                <a:cs typeface="+mn-cs"/>
              </a:rPr>
              <a:t>”Now Ephron was sitting in the midst of the </a:t>
            </a:r>
            <a:r>
              <a:rPr lang="en-US" sz="1200" b="1" kern="1200" dirty="0">
                <a:solidFill>
                  <a:schemeClr val="tx1"/>
                </a:solidFill>
                <a:effectLst/>
                <a:latin typeface="+mn-lt"/>
                <a:ea typeface="+mn-ea"/>
                <a:cs typeface="+mn-cs"/>
              </a:rPr>
              <a:t>children of </a:t>
            </a:r>
            <a:r>
              <a:rPr lang="en-US" sz="1200" b="1" kern="1200" dirty="0" err="1">
                <a:solidFill>
                  <a:schemeClr val="tx1"/>
                </a:solidFill>
                <a:effectLst/>
                <a:latin typeface="+mn-lt"/>
                <a:ea typeface="+mn-ea"/>
                <a:cs typeface="+mn-cs"/>
              </a:rPr>
              <a:t>Heth</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Ephron the Hittite </a:t>
            </a:r>
            <a:r>
              <a:rPr lang="en-US" sz="1200" kern="1200" dirty="0">
                <a:solidFill>
                  <a:schemeClr val="tx1"/>
                </a:solidFill>
                <a:effectLst/>
                <a:latin typeface="+mn-lt"/>
                <a:ea typeface="+mn-ea"/>
                <a:cs typeface="+mn-cs"/>
              </a:rPr>
              <a:t>answered Abraham in the audience of the </a:t>
            </a:r>
            <a:r>
              <a:rPr lang="en-US" sz="1200" b="1" kern="1200" dirty="0">
                <a:solidFill>
                  <a:schemeClr val="tx1"/>
                </a:solidFill>
                <a:effectLst/>
                <a:latin typeface="+mn-lt"/>
                <a:ea typeface="+mn-ea"/>
                <a:cs typeface="+mn-cs"/>
              </a:rPr>
              <a:t>children of </a:t>
            </a:r>
            <a:r>
              <a:rPr lang="en-US" sz="1200" b="1" kern="1200" dirty="0" err="1">
                <a:solidFill>
                  <a:schemeClr val="tx1"/>
                </a:solidFill>
                <a:effectLst/>
                <a:latin typeface="+mn-lt"/>
                <a:ea typeface="+mn-ea"/>
                <a:cs typeface="+mn-cs"/>
              </a:rPr>
              <a:t>Heth</a:t>
            </a:r>
            <a:r>
              <a:rPr lang="en-US" sz="1200" b="0" kern="1200" dirty="0">
                <a:solidFill>
                  <a:schemeClr val="tx1"/>
                </a:solidFill>
                <a:effectLst/>
                <a:latin typeface="+mn-lt"/>
                <a:ea typeface="+mn-ea"/>
                <a:cs typeface="+mn-cs"/>
              </a:rPr>
              <a:t>” (Gen 23:10). Interestingly, these same people are referred to as “the people of the land” (Gen 23:12), which serves to distinguish them from Abraham himself, who</a:t>
            </a:r>
            <a:r>
              <a:rPr lang="en-US" sz="1200" b="0" kern="1200" baseline="0" dirty="0">
                <a:solidFill>
                  <a:schemeClr val="tx1"/>
                </a:solidFill>
                <a:effectLst/>
                <a:latin typeface="+mn-lt"/>
                <a:ea typeface="+mn-ea"/>
                <a:cs typeface="+mn-cs"/>
              </a:rPr>
              <a:t> was a foreigner. </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American Colony photograph, taken between 1898 and 1946, shows the Arab city that grew up below the ancient tell and around the Machpelah, the Herodian monument in the distant center that was built over the traditional tomb of Abraham, Isaac, Jacob, and their wives.</a:t>
            </a:r>
          </a:p>
          <a:p>
            <a:endParaRPr lang="en-US" sz="1200" b="0" i="0" kern="1200" dirty="0">
              <a:solidFill>
                <a:schemeClr val="tx1"/>
              </a:solidFill>
              <a:effectLst/>
              <a:latin typeface="+mn-lt"/>
              <a:ea typeface="+mn-ea"/>
              <a:cs typeface="+mn-cs"/>
            </a:endParaRPr>
          </a:p>
          <a:p>
            <a:r>
              <a:rPr lang="en-US" dirty="0"/>
              <a:t>mat05912</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2880847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shows the area of the ancient city (Tell </a:t>
            </a:r>
            <a:r>
              <a:rPr lang="en-US" dirty="0" err="1"/>
              <a:t>er-Rumeida</a:t>
            </a:r>
            <a:r>
              <a:rPr lang="en-US" dirty="0"/>
              <a:t>), including some of the recent excavations. Much of the area excavated in the foreground of the aerial</a:t>
            </a:r>
            <a:r>
              <a:rPr lang="en-US" baseline="0" dirty="0"/>
              <a:t> photo is a wall from the Middle Bronze Age (2000–1500 BC). </a:t>
            </a:r>
            <a:r>
              <a:rPr lang="en-US" dirty="0"/>
              <a:t>See the next slide for a ground view of this wall.</a:t>
            </a:r>
          </a:p>
          <a:p>
            <a:endParaRPr lang="en-US" dirty="0"/>
          </a:p>
          <a:p>
            <a:r>
              <a:rPr lang="en-US" dirty="0"/>
              <a:t>ws120616749</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3043424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Hebron was fortified</a:t>
            </a:r>
            <a:r>
              <a:rPr lang="en-US" baseline="0" dirty="0"/>
              <a:t> during the Early Bronze Age (3000–2200 BC) with a massive wall that was twenty feet (6 m) thick. In the succeeding Middle Bronze Age (2000–1500 BC), an even larger wall was built, using cyclopean stones, some of which are as much as 6 feet (2 m) across. This wall is still 14 feet (4.3 m) high in places and is estimated to have been at least twice that originally. Many Late Bronze (1500–1200 BC) cities, if fortified, continued to use the Middle Bronze fortifications. Such massive fortifications would have been visible from quite a distance and would have been quite intimidating. </a:t>
            </a:r>
          </a:p>
          <a:p>
            <a:endParaRPr lang="en-US" baseline="0" dirty="0"/>
          </a:p>
          <a:p>
            <a:r>
              <a:rPr lang="en-US" baseline="0" dirty="0"/>
              <a:t>This wall has sometimes been called the “Wall of the Giants” because of the huge stones used in its construction. This is interesting in light of the references to giants (</a:t>
            </a:r>
            <a:r>
              <a:rPr lang="en-US" baseline="0" dirty="0" err="1"/>
              <a:t>Anakim</a:t>
            </a:r>
            <a:r>
              <a:rPr lang="en-US" baseline="0" dirty="0"/>
              <a:t>) living in the city in the generations before Joshua (</a:t>
            </a:r>
            <a:r>
              <a:rPr lang="en-US" sz="1200" kern="1200" dirty="0">
                <a:solidFill>
                  <a:schemeClr val="tx1"/>
                </a:solidFill>
                <a:effectLst/>
                <a:latin typeface="+mn-lt"/>
                <a:ea typeface="+mn-ea"/>
                <a:cs typeface="+mn-cs"/>
              </a:rPr>
              <a:t>Josh 11:21; 14:15; 15:13).</a:t>
            </a:r>
            <a:endParaRPr lang="en-US" dirty="0"/>
          </a:p>
          <a:p>
            <a:endParaRPr lang="en-US" dirty="0"/>
          </a:p>
          <a:p>
            <a:r>
              <a:rPr lang="en-US" dirty="0"/>
              <a:t>tb052816070</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35085622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Perizzites were one of the indigenous</a:t>
            </a:r>
            <a:r>
              <a:rPr lang="en-US" b="0" baseline="0" dirty="0"/>
              <a:t> peoples of Canaan and were often mentioned in the various lists of these nations (e.g., </a:t>
            </a:r>
            <a:r>
              <a:rPr lang="en-US" b="0" baseline="0" dirty="0" err="1"/>
              <a:t>Deut</a:t>
            </a:r>
            <a:r>
              <a:rPr lang="en-US" b="0" baseline="0" dirty="0"/>
              <a:t> 7:1). Their background is unknown, but some suggest a Hurrian origin. Statements such as those found in Genesis 13:7 (Bethel and Ai), Genesis 34:30 (Shechem), Joshua 11:3; 17:5 (Ephraim and Manasseh), and Judges 1:3-5 (Bezek in the territory of Manasseh) indicate that some of the Perizzites were located in the central hill country. This tablet was photographed at the Harvard Museum of the Ancient Near East.</a:t>
            </a:r>
          </a:p>
          <a:p>
            <a:endParaRPr lang="en-US" b="0" baseline="0" dirty="0"/>
          </a:p>
          <a:p>
            <a:r>
              <a:rPr lang="en-US" dirty="0"/>
              <a:t>adr081125010</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508562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is the first reference to Eliezer, although Damascus was mentioned in the previous chapter (Gen 14:15). It seems that since Eliezer was set</a:t>
            </a:r>
            <a:r>
              <a:rPr lang="en-US" baseline="0" dirty="0"/>
              <a:t> to be Abram’s heir, </a:t>
            </a:r>
            <a:r>
              <a:rPr lang="en-US" i="0" dirty="0"/>
              <a:t>Eliezer would have been serving Abram for a lengthy period of time. This is confirmed by the subsequent statement that Eliezer had been “born in my house” (Gen 15:3). This photochrom image was taken in the 1890s.</a:t>
            </a:r>
            <a:endParaRPr lang="en-US" dirty="0"/>
          </a:p>
          <a:p>
            <a:endParaRPr lang="en-US" dirty="0"/>
          </a:p>
          <a:p>
            <a:r>
              <a:rPr lang="en-US" dirty="0"/>
              <a:t>pcm02667</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547359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Rephaim were encountered in the previous chapter (Gen 14:5) where they are located in the region east of the Sea of Galilee, also known as Golan. This aerial view looks north across the Golan Heights toward Mount Hermon, visible as a snow-capped mountain on the horizon.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ws040416837</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21166059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Rephaim are associated elsewhere with the </a:t>
            </a:r>
            <a:r>
              <a:rPr lang="en-US" dirty="0" err="1"/>
              <a:t>Anakim</a:t>
            </a:r>
            <a:r>
              <a:rPr lang="en-US" dirty="0"/>
              <a:t> (</a:t>
            </a:r>
            <a:r>
              <a:rPr lang="en-US" dirty="0" err="1"/>
              <a:t>Deut</a:t>
            </a:r>
            <a:r>
              <a:rPr lang="en-US" dirty="0"/>
              <a:t> 2:11</a:t>
            </a:r>
            <a:r>
              <a:rPr lang="en-US" sz="1200" b="0" i="0" u="none" strike="noStrike" kern="1200" baseline="0" dirty="0">
                <a:solidFill>
                  <a:schemeClr val="tx1"/>
                </a:solidFill>
                <a:latin typeface="+mn-lt"/>
                <a:ea typeface="+mn-ea"/>
                <a:cs typeface="+mn-cs"/>
              </a:rPr>
              <a:t>, referred to by the Moabites as </a:t>
            </a:r>
            <a:r>
              <a:rPr lang="en-US" sz="1200" b="0" i="0" u="none" strike="noStrike" kern="1200" baseline="0" dirty="0" err="1">
                <a:solidFill>
                  <a:schemeClr val="tx1"/>
                </a:solidFill>
                <a:latin typeface="+mn-lt"/>
                <a:ea typeface="+mn-ea"/>
                <a:cs typeface="+mn-cs"/>
              </a:rPr>
              <a:t>Emim</a:t>
            </a:r>
            <a:r>
              <a:rPr lang="en-US" sz="1200" b="0" i="0" u="none" strike="noStrike" kern="1200" baseline="0" dirty="0">
                <a:solidFill>
                  <a:schemeClr val="tx1"/>
                </a:solidFill>
                <a:latin typeface="+mn-lt"/>
                <a:ea typeface="+mn-ea"/>
                <a:cs typeface="+mn-cs"/>
              </a:rPr>
              <a:t>) and one of the notable Rephaim was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king of Bashan, who slept in an iron bedstead that was 9 cubits (13 ft; 4 m) in length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3:11). The </a:t>
            </a:r>
            <a:r>
              <a:rPr lang="en-US" sz="1200" b="0" i="0" u="none" strike="noStrike" kern="1200" baseline="0" dirty="0" err="1">
                <a:solidFill>
                  <a:schemeClr val="tx1"/>
                </a:solidFill>
                <a:latin typeface="+mn-lt"/>
                <a:ea typeface="+mn-ea"/>
                <a:cs typeface="+mn-cs"/>
              </a:rPr>
              <a:t>Anakim</a:t>
            </a:r>
            <a:r>
              <a:rPr lang="en-US" sz="1200" b="0" i="0" u="none" strike="noStrike" kern="1200" baseline="0" dirty="0">
                <a:solidFill>
                  <a:schemeClr val="tx1"/>
                </a:solidFill>
                <a:latin typeface="+mn-lt"/>
                <a:ea typeface="+mn-ea"/>
                <a:cs typeface="+mn-cs"/>
              </a:rPr>
              <a:t> are also described as having been extraordinarily large (e.g.,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13:33;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9:2).</a:t>
            </a:r>
            <a:endParaRPr lang="en-US" dirty="0"/>
          </a:p>
          <a:p>
            <a:endParaRPr lang="en-US" dirty="0"/>
          </a:p>
          <a:p>
            <a:r>
              <a:rPr lang="en-US" dirty="0"/>
              <a:t>The mosaic shown here was probably intended to depict either Samson or Goliath. The Aramaic inscription at the bottom right mentions the donor: “. . . son of </a:t>
            </a:r>
            <a:r>
              <a:rPr lang="en-US" dirty="0" err="1"/>
              <a:t>Shimona</a:t>
            </a:r>
            <a:r>
              <a:rPr lang="en-US" dirty="0"/>
              <a:t> and . . . made this mosaic at their own expense.” Wadi </a:t>
            </a:r>
            <a:r>
              <a:rPr lang="en-US" dirty="0" err="1"/>
              <a:t>Hammam</a:t>
            </a:r>
            <a:r>
              <a:rPr lang="en-US" dirty="0"/>
              <a:t>, where this mosaic originates, is located west of the Sea of Galilee. This mosaic was photographed at</a:t>
            </a:r>
            <a:r>
              <a:rPr lang="en-US" baseline="0" dirty="0"/>
              <a:t> the Israel Museum.</a:t>
            </a:r>
          </a:p>
          <a:p>
            <a:endParaRPr lang="en-US" dirty="0"/>
          </a:p>
          <a:p>
            <a:r>
              <a:rPr lang="en-US" dirty="0"/>
              <a:t>tb032014761</a:t>
            </a:r>
          </a:p>
        </p:txBody>
      </p:sp>
    </p:spTree>
    <p:extLst>
      <p:ext uri="{BB962C8B-B14F-4D97-AF65-F5344CB8AC3E}">
        <p14:creationId xmlns:p14="http://schemas.microsoft.com/office/powerpoint/2010/main" val="41016487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A9035C-9DDB-8F4B-B0E9-50641CDC6C5E}"/>
              </a:ext>
            </a:extLst>
          </p:cNvPr>
          <p:cNvSpPr>
            <a:spLocks noGrp="1"/>
          </p:cNvSpPr>
          <p:nvPr>
            <p:ph type="body" idx="1"/>
          </p:nvPr>
        </p:nvSpPr>
        <p:spPr/>
        <p:txBody>
          <a:bodyPr/>
          <a:lstStyle/>
          <a:p>
            <a:r>
              <a:rPr lang="en-US" dirty="0"/>
              <a:t>This list includes several of the of the “seven nations” that Israel was to drive out (Deut 7:1).</a:t>
            </a:r>
          </a:p>
          <a:p>
            <a:endParaRPr lang="en-US" dirty="0"/>
          </a:p>
          <a:p>
            <a:r>
              <a:rPr lang="en-US" dirty="0"/>
              <a:t>This map is adapted from map 1-1 from the Satellite Bible Atlas, by William Schlegel. Used by permission.</a:t>
            </a:r>
          </a:p>
        </p:txBody>
      </p:sp>
      <p:sp>
        <p:nvSpPr>
          <p:cNvPr id="4" name="Slide Image Placeholder 3">
            <a:extLst>
              <a:ext uri="{FF2B5EF4-FFF2-40B4-BE49-F238E27FC236}">
                <a16:creationId xmlns:a16="http://schemas.microsoft.com/office/drawing/2014/main" id="{4475817C-1E17-B89A-9E58-EE205888C555}"/>
              </a:ext>
            </a:extLst>
          </p:cNvPr>
          <p:cNvSpPr>
            <a:spLocks noGrp="1" noRot="1" noChangeAspect="1"/>
          </p:cNvSpPr>
          <p:nvPr>
            <p:ph type="sldImg"/>
          </p:nvPr>
        </p:nvSpPr>
        <p:spPr/>
      </p:sp>
    </p:spTree>
    <p:extLst>
      <p:ext uri="{BB962C8B-B14F-4D97-AF65-F5344CB8AC3E}">
        <p14:creationId xmlns:p14="http://schemas.microsoft.com/office/powerpoint/2010/main" val="7333368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connects the Amorites with different regions of Canaan.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he had smitten </a:t>
            </a:r>
            <a:r>
              <a:rPr lang="en-US" sz="1200" kern="1200" dirty="0" err="1">
                <a:solidFill>
                  <a:schemeClr val="tx1"/>
                </a:solidFill>
                <a:effectLst/>
                <a:latin typeface="+mn-lt"/>
                <a:ea typeface="+mn-ea"/>
                <a:cs typeface="+mn-cs"/>
              </a:rPr>
              <a:t>Sihon</a:t>
            </a: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king of the Amorites</a:t>
            </a:r>
            <a:r>
              <a:rPr lang="en-US" sz="1200" kern="1200" dirty="0">
                <a:solidFill>
                  <a:schemeClr val="tx1"/>
                </a:solidFill>
                <a:effectLst/>
                <a:latin typeface="+mn-lt"/>
                <a:ea typeface="+mn-ea"/>
                <a:cs typeface="+mn-cs"/>
              </a:rPr>
              <a:t>, who dwelt in Heshbon, and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the king of Bashan, who dwelt in Ashtaroth, at </a:t>
            </a:r>
            <a:r>
              <a:rPr lang="en-US" sz="1200" kern="1200" dirty="0" err="1">
                <a:solidFill>
                  <a:schemeClr val="tx1"/>
                </a:solidFill>
                <a:effectLst/>
                <a:latin typeface="+mn-lt"/>
                <a:ea typeface="+mn-ea"/>
                <a:cs typeface="+mn-cs"/>
              </a:rPr>
              <a:t>Edrei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1:4, ASV)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Jehovah will do unto them as he did to </a:t>
            </a:r>
            <a:r>
              <a:rPr lang="en-US" sz="1200" kern="1200" dirty="0" err="1">
                <a:solidFill>
                  <a:schemeClr val="tx1"/>
                </a:solidFill>
                <a:effectLst/>
                <a:latin typeface="+mn-lt"/>
                <a:ea typeface="+mn-ea"/>
                <a:cs typeface="+mn-cs"/>
              </a:rPr>
              <a:t>Sihon</a:t>
            </a:r>
            <a:r>
              <a:rPr lang="en-US" sz="1200" kern="1200" dirty="0">
                <a:solidFill>
                  <a:schemeClr val="tx1"/>
                </a:solidFill>
                <a:effectLst/>
                <a:latin typeface="+mn-lt"/>
                <a:ea typeface="+mn-ea"/>
                <a:cs typeface="+mn-cs"/>
              </a:rPr>
              <a:t> and to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kings of the Amorites</a:t>
            </a:r>
            <a:r>
              <a:rPr lang="en-US" sz="1200" kern="1200" dirty="0">
                <a:solidFill>
                  <a:schemeClr val="tx1"/>
                </a:solidFill>
                <a:effectLst/>
                <a:latin typeface="+mn-lt"/>
                <a:ea typeface="+mn-ea"/>
                <a:cs typeface="+mn-cs"/>
              </a:rPr>
              <a:t>, and unto their land; whom he destroyed.”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31:4, ASV)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Heshbon was the</a:t>
            </a:r>
            <a:r>
              <a:rPr lang="en-US" baseline="0" dirty="0"/>
              <a:t> capital of </a:t>
            </a:r>
            <a:r>
              <a:rPr lang="en-US" baseline="0" dirty="0" err="1"/>
              <a:t>Sihon’s</a:t>
            </a:r>
            <a:r>
              <a:rPr lang="en-US" baseline="0" dirty="0"/>
              <a:t> kingdom (Num 21:26). The identification of that ancient city with Tell </a:t>
            </a:r>
            <a:r>
              <a:rPr lang="en-US" baseline="0" dirty="0" err="1"/>
              <a:t>Hesban</a:t>
            </a:r>
            <a:r>
              <a:rPr lang="en-US" baseline="0" dirty="0"/>
              <a:t> remains difficult. Little has been found at the site that predates the Iron Age, except for </a:t>
            </a:r>
            <a:r>
              <a:rPr lang="en-US" b="0" dirty="0"/>
              <a:t>scattered evidence of Egyptian presence during the 18th, 19th, and 22nd Dynasties. If Heshbon was located at another site, it could not have been far from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tb061304043</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15498902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Golan Heights are the region of ancient Bashan. It was a fertile and fairly flat land located east of the Sea of Galilee. Bashan was</a:t>
            </a:r>
            <a:r>
              <a:rPr lang="en-US" baseline="0" dirty="0"/>
              <a:t> the</a:t>
            </a:r>
            <a:r>
              <a:rPr lang="en-US" dirty="0"/>
              <a:t> area later ruled by the Amorite king </a:t>
            </a:r>
            <a:r>
              <a:rPr lang="en-US" dirty="0" err="1"/>
              <a:t>Og</a:t>
            </a:r>
            <a:r>
              <a:rPr lang="en-US" dirty="0"/>
              <a:t> (Deut 1:4). The</a:t>
            </a:r>
            <a:r>
              <a:rPr lang="en-US" baseline="0" dirty="0"/>
              <a:t> account of </a:t>
            </a:r>
            <a:r>
              <a:rPr lang="en-US" baseline="0" dirty="0" err="1"/>
              <a:t>Og’s</a:t>
            </a:r>
            <a:r>
              <a:rPr lang="en-US" baseline="0" dirty="0"/>
              <a:t> defeat by Israel appears in Numbers 21:33-35.</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tbs113300011</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8581236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early 2nd millennium BC, the Amorites (</a:t>
            </a:r>
            <a:r>
              <a:rPr lang="en-US" sz="1200" kern="1200" dirty="0" err="1">
                <a:solidFill>
                  <a:schemeClr val="tx1"/>
                </a:solidFill>
                <a:effectLst/>
                <a:latin typeface="+mn-lt"/>
                <a:ea typeface="+mn-ea"/>
                <a:cs typeface="+mn-cs"/>
              </a:rPr>
              <a:t>Amurru</a:t>
            </a:r>
            <a:r>
              <a:rPr lang="en-US" sz="1200" kern="1200" dirty="0">
                <a:solidFill>
                  <a:schemeClr val="tx1"/>
                </a:solidFill>
                <a:effectLst/>
                <a:latin typeface="+mn-lt"/>
                <a:ea typeface="+mn-ea"/>
                <a:cs typeface="+mn-cs"/>
              </a:rPr>
              <a:t>) had a very wide empire in the ancient Near East. There was a line of twelve Amorite kings who reigned in Babylon, of whom </a:t>
            </a:r>
            <a:r>
              <a:rPr lang="en-US" sz="1200" kern="1200" dirty="0" err="1">
                <a:solidFill>
                  <a:schemeClr val="tx1"/>
                </a:solidFill>
                <a:effectLst/>
                <a:latin typeface="+mn-lt"/>
                <a:ea typeface="+mn-ea"/>
                <a:cs typeface="+mn-cs"/>
              </a:rPr>
              <a:t>Hammurapi</a:t>
            </a:r>
            <a:r>
              <a:rPr lang="en-US" sz="1200" kern="1200" dirty="0">
                <a:solidFill>
                  <a:schemeClr val="tx1"/>
                </a:solidFill>
                <a:effectLst/>
                <a:latin typeface="+mn-lt"/>
                <a:ea typeface="+mn-ea"/>
                <a:cs typeface="+mn-cs"/>
              </a:rPr>
              <a:t> (Hammurabi) was the greatest. </a:t>
            </a:r>
            <a:r>
              <a:rPr lang="en-US" dirty="0"/>
              <a:t>This basalt stele was photographed at the Louvre Museum.</a:t>
            </a:r>
          </a:p>
          <a:p>
            <a:endParaRPr lang="en-US" dirty="0"/>
          </a:p>
          <a:p>
            <a:r>
              <a:rPr lang="en-US" dirty="0"/>
              <a:t>Left: tb0927194288</a:t>
            </a:r>
          </a:p>
          <a:p>
            <a:r>
              <a:rPr lang="en-US" dirty="0"/>
              <a:t>Right: tb0927194285</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19141983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Canaanite refers</a:t>
            </a:r>
            <a:r>
              <a:rPr lang="en-US" baseline="0" dirty="0"/>
              <a:t> to an indigenous inhabitant of Canaan, the region between the Jordan River and the Mediterranean Sea. The term is found in the Mari texts (19th century BC), at Ugarit (14th century BC), and in the Amarna letters (14th century BC), among others. It is illustrated here by a Canaanite temple that was excavated at Nahariya, on</a:t>
            </a:r>
            <a:r>
              <a:rPr lang="en-US" dirty="0"/>
              <a:t> the Plain of Asher in northwestern Israel.</a:t>
            </a:r>
          </a:p>
          <a:p>
            <a:endParaRPr lang="en-US" dirty="0"/>
          </a:p>
          <a:p>
            <a:r>
              <a:rPr lang="en-US" dirty="0"/>
              <a:t>mm101109040</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41634575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artifact was photographed at the Oriental Institute Museum at the University of Chicago.</a:t>
            </a:r>
          </a:p>
          <a:p>
            <a:endParaRPr lang="en-US" dirty="0"/>
          </a:p>
          <a:p>
            <a:r>
              <a:rPr lang="en-US" dirty="0"/>
              <a:t>adr1206169211b</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42888782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name </a:t>
            </a:r>
            <a:r>
              <a:rPr lang="en-US" baseline="0" dirty="0" err="1"/>
              <a:t>Girgashite</a:t>
            </a:r>
            <a:r>
              <a:rPr lang="en-US" baseline="0" dirty="0"/>
              <a:t> appears only a handful of times in the Hebrew Bible (Gen 10:16; 15:21; Josh 3:10; 24:11; Neh 9:8). </a:t>
            </a:r>
            <a:r>
              <a:rPr lang="en-US" sz="1200" b="0" i="0" u="none" strike="noStrike" kern="1200" baseline="0" dirty="0">
                <a:solidFill>
                  <a:schemeClr val="tx1"/>
                </a:solidFill>
                <a:latin typeface="+mn-lt"/>
                <a:ea typeface="+mn-ea"/>
                <a:cs typeface="+mn-cs"/>
              </a:rPr>
              <a:t>Baker notes that “reference to a similar name,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bn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“son of </a:t>
            </a:r>
            <a:r>
              <a:rPr lang="en-US" sz="1200" b="0" i="0" u="none" strike="noStrike" kern="1200" baseline="0" dirty="0" err="1">
                <a:solidFill>
                  <a:schemeClr val="tx1"/>
                </a:solidFill>
                <a:latin typeface="+mn-lt"/>
                <a:ea typeface="+mn-ea"/>
                <a:cs typeface="+mn-cs"/>
              </a:rPr>
              <a:t>Grgs</a:t>
            </a:r>
            <a:r>
              <a:rPr lang="en-US" sz="1200" b="0" i="0" u="none" strike="noStrike" kern="1200" baseline="0" dirty="0">
                <a:solidFill>
                  <a:schemeClr val="tx1"/>
                </a:solidFill>
                <a:latin typeface="+mn-lt"/>
                <a:ea typeface="+mn-ea"/>
                <a:cs typeface="+mn-cs"/>
              </a:rPr>
              <a:t>,” has been found in the Ugaritic texts (</a:t>
            </a:r>
            <a:r>
              <a:rPr lang="en-US" sz="1200" b="0" i="1" u="none" strike="noStrike" kern="1200" baseline="0" dirty="0">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3:381, no. 619), showing that the name form existed in Canaanite territory early in the period of the Israelites” (Baker 1992: 1029). </a:t>
            </a:r>
            <a:r>
              <a:rPr lang="en-US" b="0" baseline="0" dirty="0"/>
              <a:t>Some scholars connect the </a:t>
            </a:r>
            <a:r>
              <a:rPr lang="en-US" b="0" baseline="0" dirty="0" err="1"/>
              <a:t>Girgashites</a:t>
            </a:r>
            <a:r>
              <a:rPr lang="en-US" b="0" baseline="0" dirty="0"/>
              <a:t> with the later presumed settlement of the Gergesenes (Kursi) on the eastern shore of the Sea of Galilee. This location is sometimes identified with the place of Jesus’s miracle of the casting of the demons into the pigs (</a:t>
            </a:r>
            <a:r>
              <a:rPr lang="en-US" sz="1200" kern="1200" dirty="0">
                <a:solidFill>
                  <a:schemeClr val="tx1"/>
                </a:solidFill>
                <a:effectLst/>
                <a:latin typeface="+mn-lt"/>
                <a:ea typeface="+mn-ea"/>
                <a:cs typeface="+mn-cs"/>
              </a:rPr>
              <a:t>Matt 8:28; Mark 5:1; Luke 8:26, 37).</a:t>
            </a:r>
            <a:r>
              <a:rPr lang="en-US" baseline="0" dirty="0"/>
              <a:t> </a:t>
            </a:r>
            <a:r>
              <a:rPr lang="en-US" dirty="0"/>
              <a:t>See the next slide for</a:t>
            </a:r>
            <a:r>
              <a:rPr lang="en-US" baseline="0" dirty="0"/>
              <a:t> labels.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Baker, David W. </a:t>
            </a:r>
            <a:endParaRPr lang="en-US" dirty="0"/>
          </a:p>
          <a:p>
            <a:pPr marL="685800" indent="-457200">
              <a:tabLst>
                <a:tab pos="685800" algn="l"/>
              </a:tabLst>
            </a:pPr>
            <a:r>
              <a:rPr lang="en-US" dirty="0"/>
              <a:t>1992	</a:t>
            </a:r>
            <a:r>
              <a:rPr lang="en-US" baseline="0" dirty="0" err="1"/>
              <a:t>Girgashite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Anchor Bible Dictionary, </a:t>
            </a:r>
            <a:r>
              <a:rPr lang="en-US" sz="1200" kern="1200" dirty="0">
                <a:solidFill>
                  <a:schemeClr val="tx1"/>
                </a:solidFill>
                <a:effectLst/>
                <a:latin typeface="+mn-lt"/>
                <a:ea typeface="+mn-ea"/>
                <a:cs typeface="+mn-cs"/>
              </a:rPr>
              <a:t>vol. 2, ed. D. N. </a:t>
            </a:r>
            <a:r>
              <a:rPr lang="en-US" dirty="0"/>
              <a:t>Freedman. New York: Doubleday.</a:t>
            </a:r>
            <a:endParaRPr lang="en-US" sz="1200" kern="1200" dirty="0">
              <a:solidFill>
                <a:schemeClr val="tx1"/>
              </a:solidFill>
              <a:effectLst/>
              <a:latin typeface="+mn-lt"/>
              <a:ea typeface="+mn-ea"/>
              <a:cs typeface="+mn-cs"/>
            </a:endParaRPr>
          </a:p>
          <a:p>
            <a:endParaRPr lang="en-US" baseline="0" dirty="0"/>
          </a:p>
          <a:p>
            <a:r>
              <a:rPr lang="en-US" dirty="0"/>
              <a:t>ws012217047</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38010234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name </a:t>
            </a:r>
            <a:r>
              <a:rPr lang="en-US" baseline="0" dirty="0" err="1"/>
              <a:t>Girgashite</a:t>
            </a:r>
            <a:r>
              <a:rPr lang="en-US" baseline="0" dirty="0"/>
              <a:t> appears only a handful of times in the Hebrew Bible (Gen 10:16; 15:21; Josh 3:10; 24:11; </a:t>
            </a:r>
            <a:r>
              <a:rPr lang="en-US" baseline="0" dirty="0" err="1"/>
              <a:t>Neh</a:t>
            </a:r>
            <a:r>
              <a:rPr lang="en-US" baseline="0" dirty="0"/>
              <a:t> 9:8). </a:t>
            </a:r>
            <a:r>
              <a:rPr lang="en-US" sz="1200" b="0" i="0" u="none" strike="noStrike" kern="1200" baseline="0" dirty="0">
                <a:solidFill>
                  <a:schemeClr val="tx1"/>
                </a:solidFill>
                <a:latin typeface="+mn-lt"/>
                <a:ea typeface="+mn-ea"/>
                <a:cs typeface="+mn-cs"/>
              </a:rPr>
              <a:t>Baker notes that “reference to a similar name,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bn </a:t>
            </a:r>
            <a:r>
              <a:rPr lang="en-US" sz="1200" b="0" i="1" u="none" strike="noStrike" kern="1200" baseline="0" dirty="0" err="1">
                <a:solidFill>
                  <a:schemeClr val="tx1"/>
                </a:solidFill>
                <a:latin typeface="+mn-lt"/>
                <a:ea typeface="+mn-ea"/>
                <a:cs typeface="+mn-cs"/>
              </a:rPr>
              <a:t>grgs</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“son of </a:t>
            </a:r>
            <a:r>
              <a:rPr lang="en-US" sz="1200" b="0" i="0" u="none" strike="noStrike" kern="1200" baseline="0" dirty="0" err="1">
                <a:solidFill>
                  <a:schemeClr val="tx1"/>
                </a:solidFill>
                <a:latin typeface="+mn-lt"/>
                <a:ea typeface="+mn-ea"/>
                <a:cs typeface="+mn-cs"/>
              </a:rPr>
              <a:t>Grgs</a:t>
            </a:r>
            <a:r>
              <a:rPr lang="en-US" sz="1200" b="0" i="0" u="none" strike="noStrike" kern="1200" baseline="0" dirty="0">
                <a:solidFill>
                  <a:schemeClr val="tx1"/>
                </a:solidFill>
                <a:latin typeface="+mn-lt"/>
                <a:ea typeface="+mn-ea"/>
                <a:cs typeface="+mn-cs"/>
              </a:rPr>
              <a:t>,” has been found in the Ugaritic texts (</a:t>
            </a:r>
            <a:r>
              <a:rPr lang="en-US" sz="1200" b="0" i="1" u="none" strike="noStrike" kern="1200" baseline="0" dirty="0">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3:381, no. 619), showing that the name form existed in Canaanite territory early in the period of the Israelites” (Baker 1992: 1029). </a:t>
            </a:r>
            <a:r>
              <a:rPr lang="en-US" b="0" baseline="0" dirty="0"/>
              <a:t>Some scholars connect the </a:t>
            </a:r>
            <a:r>
              <a:rPr lang="en-US" b="0" baseline="0" dirty="0" err="1"/>
              <a:t>Girgashites</a:t>
            </a:r>
            <a:r>
              <a:rPr lang="en-US" b="0" baseline="0" dirty="0"/>
              <a:t> with the later presumed settlement of the Gergesenes (Kursi) on the eastern shore of the Sea of Galilee. This location is sometimes identified with the place of Jesus’s miracle of the casting of the demons into the pigs (</a:t>
            </a:r>
            <a:r>
              <a:rPr lang="en-US" sz="1200" kern="1200" dirty="0">
                <a:solidFill>
                  <a:schemeClr val="tx1"/>
                </a:solidFill>
                <a:effectLst/>
                <a:latin typeface="+mn-lt"/>
                <a:ea typeface="+mn-ea"/>
                <a:cs typeface="+mn-cs"/>
              </a:rPr>
              <a:t>Matt 8:28; Mark 5:1; Luke 8:26, 37).</a:t>
            </a:r>
            <a:r>
              <a:rPr lang="en-US" baseline="0" dirty="0"/>
              <a: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Baker, David W. </a:t>
            </a:r>
            <a:endParaRPr lang="en-US" dirty="0"/>
          </a:p>
          <a:p>
            <a:pPr marL="685800" indent="-457200">
              <a:tabLst>
                <a:tab pos="685800" algn="l"/>
              </a:tabLst>
            </a:pPr>
            <a:r>
              <a:rPr lang="en-US" dirty="0"/>
              <a:t>1992	</a:t>
            </a:r>
            <a:r>
              <a:rPr lang="en-US" baseline="0" dirty="0" err="1"/>
              <a:t>Girgashite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Anchor Bible Dictionary, </a:t>
            </a:r>
            <a:r>
              <a:rPr lang="en-US" sz="1200" kern="1200" dirty="0">
                <a:solidFill>
                  <a:schemeClr val="tx1"/>
                </a:solidFill>
                <a:effectLst/>
                <a:latin typeface="+mn-lt"/>
                <a:ea typeface="+mn-ea"/>
                <a:cs typeface="+mn-cs"/>
              </a:rPr>
              <a:t>vol. 2, ed. D. N. </a:t>
            </a:r>
            <a:r>
              <a:rPr lang="en-US" dirty="0"/>
              <a:t>Freedman. New York: Doubleday.</a:t>
            </a:r>
            <a:endParaRPr lang="en-US" sz="1200" kern="1200" dirty="0">
              <a:solidFill>
                <a:schemeClr val="tx1"/>
              </a:solidFill>
              <a:effectLst/>
              <a:latin typeface="+mn-lt"/>
              <a:ea typeface="+mn-ea"/>
              <a:cs typeface="+mn-cs"/>
            </a:endParaRPr>
          </a:p>
          <a:p>
            <a:endParaRPr lang="en-US" baseline="0" dirty="0"/>
          </a:p>
          <a:p>
            <a:r>
              <a:rPr lang="en-US" dirty="0"/>
              <a:t>ws012217047</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182807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archaeology of Damascus is largely unknown, primarily because it has been continuously inhabited since antiquity. This image comes from Aziz1005 and is in the public domain, via Wikimedia Commons: https://commons.wikimedia.org/wiki/File:Damascus_from_Qasiyon.JPG.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wiki0804200723451536</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41307815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Ancient </a:t>
            </a:r>
            <a:r>
              <a:rPr lang="en-US" dirty="0" err="1"/>
              <a:t>Gergesa</a:t>
            </a:r>
            <a:r>
              <a:rPr lang="en-US" dirty="0"/>
              <a:t> (Tel </a:t>
            </a:r>
            <a:r>
              <a:rPr lang="en-US" dirty="0" err="1"/>
              <a:t>Kursi</a:t>
            </a:r>
            <a:r>
              <a:rPr lang="en-US" dirty="0"/>
              <a:t>) was actually located directly on the shores of the Sea of Galilee due west of </a:t>
            </a:r>
            <a:r>
              <a:rPr lang="en-US" dirty="0" err="1"/>
              <a:t>Kursi</a:t>
            </a:r>
            <a:r>
              <a:rPr lang="en-US" dirty="0"/>
              <a:t>. Neither </a:t>
            </a:r>
            <a:r>
              <a:rPr lang="en-US" dirty="0" err="1"/>
              <a:t>Kursi</a:t>
            </a:r>
            <a:r>
              <a:rPr lang="en-US" dirty="0"/>
              <a:t> or Tel </a:t>
            </a:r>
            <a:r>
              <a:rPr lang="en-US" dirty="0" err="1"/>
              <a:t>Kursi</a:t>
            </a:r>
            <a:r>
              <a:rPr lang="en-US" dirty="0"/>
              <a:t> have remains that predate the Roman period (</a:t>
            </a:r>
            <a:r>
              <a:rPr lang="en-US" dirty="0" err="1"/>
              <a:t>Hartal</a:t>
            </a:r>
            <a:r>
              <a:rPr lang="en-US" dirty="0"/>
              <a:t> and Ben Efraim 2012b: sites 11, 14). On the other hand, the nearby tell known as “el-</a:t>
            </a:r>
            <a:r>
              <a:rPr lang="en-US" dirty="0" err="1"/>
              <a:t>Khashash</a:t>
            </a:r>
            <a:r>
              <a:rPr lang="en-US" dirty="0"/>
              <a:t>” is a significant site that was inhabited in the Intermediate Bronze, Late Bronze, Iron I, and Iron II (</a:t>
            </a:r>
            <a:r>
              <a:rPr lang="en-US" dirty="0" err="1"/>
              <a:t>Hartal</a:t>
            </a:r>
            <a:r>
              <a:rPr lang="en-US" dirty="0"/>
              <a:t> and Ben Efraim 2012b: site 15). In addition, a large </a:t>
            </a:r>
            <a:r>
              <a:rPr lang="en-US" dirty="0" err="1"/>
              <a:t>tel</a:t>
            </a:r>
            <a:r>
              <a:rPr lang="en-US" dirty="0"/>
              <a:t> (</a:t>
            </a:r>
            <a:r>
              <a:rPr lang="en-US" sz="1200" b="0" i="0" kern="1200" dirty="0" err="1">
                <a:solidFill>
                  <a:schemeClr val="tx1"/>
                </a:solidFill>
                <a:effectLst/>
                <a:latin typeface="+mn-lt"/>
                <a:ea typeface="+mn-ea"/>
                <a:cs typeface="+mn-cs"/>
              </a:rPr>
              <a:t>Shuqayyif</a:t>
            </a:r>
            <a:r>
              <a:rPr lang="en-US" dirty="0"/>
              <a:t>) is located further north with continuous remains from the Middle Bronze–Iron II over 17 acres (7 ha) (</a:t>
            </a:r>
            <a:r>
              <a:rPr lang="en-US" dirty="0" err="1"/>
              <a:t>Hartal</a:t>
            </a:r>
            <a:r>
              <a:rPr lang="en-US" dirty="0"/>
              <a:t> and Ben Efraim 2012a: site 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t>
            </a:r>
            <a:r>
              <a:rPr lang="en-US" dirty="0" err="1"/>
              <a:t>Girgashites</a:t>
            </a:r>
            <a:r>
              <a:rPr lang="en-US" dirty="0"/>
              <a:t> are to be connected with </a:t>
            </a:r>
            <a:r>
              <a:rPr lang="en-US" dirty="0" err="1"/>
              <a:t>Gergesa</a:t>
            </a:r>
            <a:r>
              <a:rPr lang="en-US" dirty="0"/>
              <a:t>, perhaps these sites represent the vicinity of the </a:t>
            </a:r>
            <a:r>
              <a:rPr lang="en-US" dirty="0" err="1"/>
              <a:t>Girgashites</a:t>
            </a:r>
            <a:r>
              <a:rPr lang="en-US" dirty="0"/>
              <a:t>. On the other hand, these places also overlap with the region of the Geshurites, and nearby Tel Hadar has also been connected with the Geshurites. The LXX of Deuteronomy 7:1 reads “</a:t>
            </a:r>
            <a:r>
              <a:rPr lang="el-GR" sz="1200" kern="1200" dirty="0" err="1">
                <a:solidFill>
                  <a:schemeClr val="tx1"/>
                </a:solidFill>
                <a:effectLst/>
                <a:latin typeface="+mn-lt"/>
                <a:ea typeface="+mn-ea"/>
                <a:cs typeface="+mn-cs"/>
              </a:rPr>
              <a:t>Γεργεσαῖον</a:t>
            </a:r>
            <a:r>
              <a:rPr lang="en-US" dirty="0"/>
              <a:t>”, which Eusebius connected with </a:t>
            </a:r>
            <a:r>
              <a:rPr lang="en-US" dirty="0" err="1"/>
              <a:t>Gergesa</a:t>
            </a:r>
            <a:r>
              <a:rPr lang="en-US" dirty="0"/>
              <a:t> (</a:t>
            </a:r>
            <a:r>
              <a:rPr lang="en-US" i="1" dirty="0" err="1"/>
              <a:t>Onom</a:t>
            </a:r>
            <a:r>
              <a:rPr lang="en-US" i="0" dirty="0"/>
              <a:t>. 64.1).</a:t>
            </a:r>
            <a:r>
              <a:rPr lang="en-US" dirty="0"/>
              <a:t> </a:t>
            </a:r>
            <a:r>
              <a:rPr lang="en-US" baseline="0" dirty="0"/>
              <a:t>See the next slide for labels.</a:t>
            </a:r>
            <a:endParaRPr lang="en-US" dirty="0"/>
          </a:p>
          <a:p>
            <a:endParaRPr lang="en-US" dirty="0"/>
          </a:p>
          <a:p>
            <a:r>
              <a:rPr lang="en-US" b="1" dirty="0"/>
              <a:t>References:</a:t>
            </a:r>
          </a:p>
          <a:p>
            <a:r>
              <a:rPr lang="en-US" dirty="0" err="1">
                <a:effectLst/>
              </a:rPr>
              <a:t>Hartal</a:t>
            </a:r>
            <a:r>
              <a:rPr lang="en-US" dirty="0">
                <a:effectLst/>
              </a:rPr>
              <a:t>, M. and Ben Efraim, Y.</a:t>
            </a:r>
          </a:p>
          <a:p>
            <a:pPr marL="685800" indent="-457200">
              <a:tabLst>
                <a:tab pos="685800" algn="l"/>
              </a:tabLst>
            </a:pPr>
            <a:r>
              <a:rPr lang="en-US" dirty="0">
                <a:effectLst/>
              </a:rPr>
              <a:t>2012a	</a:t>
            </a:r>
            <a:r>
              <a:rPr lang="en-US" i="1" dirty="0">
                <a:effectLst/>
              </a:rPr>
              <a:t>Map of </a:t>
            </a:r>
            <a:r>
              <a:rPr lang="en-US" i="1" dirty="0" err="1">
                <a:effectLst/>
              </a:rPr>
              <a:t>Maʿale</a:t>
            </a:r>
            <a:r>
              <a:rPr lang="en-US" i="1" dirty="0">
                <a:effectLst/>
              </a:rPr>
              <a:t> </a:t>
            </a:r>
            <a:r>
              <a:rPr lang="en-US" i="1" dirty="0" err="1">
                <a:effectLst/>
              </a:rPr>
              <a:t>Gamle</a:t>
            </a:r>
            <a:r>
              <a:rPr lang="en-US" dirty="0">
                <a:effectLst/>
              </a:rPr>
              <a:t>. Online. Jerusalem: Israel Antiquities Authority.</a:t>
            </a:r>
          </a:p>
          <a:p>
            <a:pPr marL="685800" indent="-457200">
              <a:tabLst>
                <a:tab pos="685800" algn="l"/>
              </a:tabLst>
            </a:pPr>
            <a:r>
              <a:rPr lang="en-US" dirty="0">
                <a:effectLst/>
              </a:rPr>
              <a:t>2012b	</a:t>
            </a:r>
            <a:r>
              <a:rPr lang="en-US" i="1" dirty="0">
                <a:effectLst/>
              </a:rPr>
              <a:t>Map of </a:t>
            </a:r>
            <a:r>
              <a:rPr lang="en-US" i="1" dirty="0" err="1">
                <a:effectLst/>
              </a:rPr>
              <a:t>ʿEin</a:t>
            </a:r>
            <a:r>
              <a:rPr lang="en-US" i="1" dirty="0">
                <a:effectLst/>
              </a:rPr>
              <a:t> </a:t>
            </a:r>
            <a:r>
              <a:rPr lang="en-US" i="1" dirty="0" err="1">
                <a:effectLst/>
              </a:rPr>
              <a:t>Gev</a:t>
            </a:r>
            <a:r>
              <a:rPr lang="en-US" dirty="0">
                <a:effectLst/>
              </a:rPr>
              <a:t>. Online. Jerusalem: Israel Antiquities Authority.</a:t>
            </a:r>
            <a:endParaRPr lang="en-US" b="0" dirty="0"/>
          </a:p>
          <a:p>
            <a:endParaRPr lang="en-US" b="0"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7943978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Ancient </a:t>
            </a:r>
            <a:r>
              <a:rPr lang="en-US" dirty="0" err="1"/>
              <a:t>Gergesa</a:t>
            </a:r>
            <a:r>
              <a:rPr lang="en-US" dirty="0"/>
              <a:t> (Tel Kursi) was actually located directly on the shores of the Sea of Galilee due west of Kursi. Neither Kursi or Tel Kursi have remains that predate the Roman period (Hartal and Ben Efraim 2012b: sites 11, 14). On the other hand, the nearby tell known as “</a:t>
            </a:r>
            <a:r>
              <a:rPr lang="en-US" dirty="0" err="1"/>
              <a:t>el-Khashash</a:t>
            </a:r>
            <a:r>
              <a:rPr lang="en-US" dirty="0"/>
              <a:t>” is a significant site that was inhabited in the Intermediate Bronze, Late Bronze, Iron I, and Iron II (Hartal and Ben Efraim 2012b: site 15). In addition, a large </a:t>
            </a:r>
            <a:r>
              <a:rPr lang="en-US" dirty="0" err="1"/>
              <a:t>tel</a:t>
            </a:r>
            <a:r>
              <a:rPr lang="en-US" dirty="0"/>
              <a:t> (</a:t>
            </a:r>
            <a:r>
              <a:rPr lang="en-US" sz="1200" b="0" i="0" kern="1200" dirty="0" err="1">
                <a:solidFill>
                  <a:schemeClr val="tx1"/>
                </a:solidFill>
                <a:effectLst/>
                <a:latin typeface="+mn-lt"/>
                <a:ea typeface="+mn-ea"/>
                <a:cs typeface="+mn-cs"/>
              </a:rPr>
              <a:t>Shuqayyif</a:t>
            </a:r>
            <a:r>
              <a:rPr lang="en-US" dirty="0"/>
              <a:t>) is located further north with continuous remains from the Middle Bronze–Iron II over 17 acres (7 ha) (Hartal and Ben Efraim 2012a: site 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t>
            </a:r>
            <a:r>
              <a:rPr lang="en-US" dirty="0" err="1"/>
              <a:t>Girgashites</a:t>
            </a:r>
            <a:r>
              <a:rPr lang="en-US" dirty="0"/>
              <a:t> are to be connected with </a:t>
            </a:r>
            <a:r>
              <a:rPr lang="en-US" dirty="0" err="1"/>
              <a:t>Gergesa</a:t>
            </a:r>
            <a:r>
              <a:rPr lang="en-US" dirty="0"/>
              <a:t>, perhaps these sites represent the vicinity of the </a:t>
            </a:r>
            <a:r>
              <a:rPr lang="en-US" dirty="0" err="1"/>
              <a:t>Girgashites</a:t>
            </a:r>
            <a:r>
              <a:rPr lang="en-US" dirty="0"/>
              <a:t>. On the other hand, these places also overlap with the region of the Geshurites, and nearby Tel Hadar has also been connected with the Geshurites. The LXX of Deuteronomy 7:1 reads “</a:t>
            </a:r>
            <a:r>
              <a:rPr lang="el-GR" sz="1200" kern="1200" dirty="0">
                <a:solidFill>
                  <a:schemeClr val="tx1"/>
                </a:solidFill>
                <a:effectLst/>
                <a:latin typeface="+mn-lt"/>
                <a:ea typeface="+mn-ea"/>
                <a:cs typeface="+mn-cs"/>
              </a:rPr>
              <a:t>Γεργεσαῖον</a:t>
            </a:r>
            <a:r>
              <a:rPr lang="en-US" dirty="0"/>
              <a:t>”, which Eusebius connected with </a:t>
            </a:r>
            <a:r>
              <a:rPr lang="en-US" dirty="0" err="1"/>
              <a:t>Gergesa</a:t>
            </a:r>
            <a:r>
              <a:rPr lang="en-US" dirty="0"/>
              <a:t> (</a:t>
            </a:r>
            <a:r>
              <a:rPr lang="en-US" i="1" dirty="0" err="1"/>
              <a:t>Onom</a:t>
            </a:r>
            <a:r>
              <a:rPr lang="en-US" i="0" dirty="0"/>
              <a:t>. 64.1).</a:t>
            </a:r>
            <a:r>
              <a:rPr lang="en-US" dirty="0"/>
              <a:t>  </a:t>
            </a:r>
          </a:p>
          <a:p>
            <a:pPr lvl="0">
              <a:defRPr/>
            </a:pPr>
            <a:endParaRPr lang="en-US" dirty="0"/>
          </a:p>
          <a:p>
            <a:r>
              <a:rPr lang="en-US" b="1" dirty="0"/>
              <a:t>References:</a:t>
            </a:r>
          </a:p>
          <a:p>
            <a:r>
              <a:rPr lang="en-US" dirty="0" err="1"/>
              <a:t>Hartal</a:t>
            </a:r>
            <a:r>
              <a:rPr lang="en-US" dirty="0"/>
              <a:t>, M. and Ben </a:t>
            </a:r>
            <a:r>
              <a:rPr lang="en-US" dirty="0" err="1"/>
              <a:t>Efraim</a:t>
            </a:r>
            <a:r>
              <a:rPr lang="en-US" dirty="0"/>
              <a:t>, Y.</a:t>
            </a:r>
          </a:p>
          <a:p>
            <a:pPr marL="685800" indent="-457200">
              <a:tabLst>
                <a:tab pos="685800" algn="l"/>
              </a:tabLst>
            </a:pPr>
            <a:r>
              <a:rPr lang="en-US" dirty="0"/>
              <a:t>2012a	</a:t>
            </a:r>
            <a:r>
              <a:rPr lang="en-US" i="1" dirty="0"/>
              <a:t>Map of </a:t>
            </a:r>
            <a:r>
              <a:rPr lang="en-US" i="1" dirty="0" err="1"/>
              <a:t>Maʿale</a:t>
            </a:r>
            <a:r>
              <a:rPr lang="en-US" i="1" dirty="0"/>
              <a:t> </a:t>
            </a:r>
            <a:r>
              <a:rPr lang="en-US" i="1" dirty="0" err="1"/>
              <a:t>Gamle</a:t>
            </a:r>
            <a:r>
              <a:rPr lang="en-US" dirty="0"/>
              <a:t>. Online. Jerusalem: Israel Antiquities Authority.</a:t>
            </a:r>
          </a:p>
          <a:p>
            <a:pPr marL="685800" indent="-457200">
              <a:tabLst>
                <a:tab pos="685800" algn="l"/>
              </a:tabLst>
            </a:pPr>
            <a:r>
              <a:rPr lang="en-US" dirty="0"/>
              <a:t>2012b	</a:t>
            </a:r>
            <a:r>
              <a:rPr lang="en-US" i="1" dirty="0"/>
              <a:t>Map of </a:t>
            </a:r>
            <a:r>
              <a:rPr lang="en-US" i="1" dirty="0" err="1"/>
              <a:t>ʿEin</a:t>
            </a:r>
            <a:r>
              <a:rPr lang="en-US" i="1" dirty="0"/>
              <a:t> </a:t>
            </a:r>
            <a:r>
              <a:rPr lang="en-US" i="1" dirty="0" err="1"/>
              <a:t>Gev</a:t>
            </a:r>
            <a:r>
              <a:rPr lang="en-US" dirty="0"/>
              <a:t>. Online. Jerusalem: Israel Antiquities Authority.</a:t>
            </a:r>
          </a:p>
          <a:p>
            <a:endParaRPr lang="en-US" dirty="0"/>
          </a:p>
          <a:p>
            <a:r>
              <a:rPr lang="en-US" dirty="0"/>
              <a:t>ws092816461</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15153567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Jebusite refers to an inhabitant of the</a:t>
            </a:r>
            <a:r>
              <a:rPr lang="en-US" baseline="0" dirty="0"/>
              <a:t> city of Jebus, another name for Jerusalem (</a:t>
            </a:r>
            <a:r>
              <a:rPr lang="en-US" baseline="0" dirty="0" err="1"/>
              <a:t>Judg</a:t>
            </a:r>
            <a:r>
              <a:rPr lang="en-US" baseline="0" dirty="0"/>
              <a:t> 19:10; 1 Chr 11:4). In the early periods, this city was located on the ridge south of the Temple Mount. In later times, it became known as the “City of David,” a term that is still used to differentiate this area from the modern city of Jerusalem. </a:t>
            </a:r>
            <a:r>
              <a:rPr lang="en-US" dirty="0"/>
              <a:t>The</a:t>
            </a:r>
            <a:r>
              <a:rPr lang="en-US" baseline="0" dirty="0"/>
              <a:t> next slide includes labels.</a:t>
            </a:r>
          </a:p>
          <a:p>
            <a:endParaRPr lang="en-US" dirty="0"/>
          </a:p>
          <a:p>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8400402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t>
            </a:r>
            <a:r>
              <a:rPr lang="en-US" dirty="0" err="1"/>
              <a:t>Jebusite</a:t>
            </a:r>
            <a:r>
              <a:rPr lang="en-US" dirty="0"/>
              <a:t> refers to an inhabitant of the</a:t>
            </a:r>
            <a:r>
              <a:rPr lang="en-US" baseline="0" dirty="0"/>
              <a:t> city of </a:t>
            </a:r>
            <a:r>
              <a:rPr lang="en-US" baseline="0" dirty="0" err="1"/>
              <a:t>Jebus</a:t>
            </a:r>
            <a:r>
              <a:rPr lang="en-US" baseline="0" dirty="0"/>
              <a:t>, another name for Jerusalem (</a:t>
            </a:r>
            <a:r>
              <a:rPr lang="en-US" baseline="0" dirty="0" err="1"/>
              <a:t>Judg</a:t>
            </a:r>
            <a:r>
              <a:rPr lang="en-US" baseline="0" dirty="0"/>
              <a:t> 19:10; 1 </a:t>
            </a:r>
            <a:r>
              <a:rPr lang="en-US" baseline="0" dirty="0" err="1"/>
              <a:t>Chr</a:t>
            </a:r>
            <a:r>
              <a:rPr lang="en-US" baseline="0" dirty="0"/>
              <a:t> 11:4). In the early periods, this city was located on the ridge south of the Temple Mount. In later times, it became known as the “City of David,” a term that is still used to differentiate this area from the modern city of Jerusalem.</a:t>
            </a:r>
          </a:p>
          <a:p>
            <a:endParaRPr lang="en-US" dirty="0"/>
          </a:p>
          <a:p>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15106383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164482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Abram’s assumption seems to be that he will need to adopt Eliezer, thus making him his son and granting him the inheritance that would otherwise have gone to Abram’s natural heir. The antiquity of this practice is illustrated here by a papyrus d</a:t>
            </a:r>
            <a:r>
              <a:rPr lang="en-US" dirty="0">
                <a:cs typeface="Calibri"/>
              </a:rPr>
              <a:t>ocument </a:t>
            </a:r>
            <a:r>
              <a:rPr lang="en-US" dirty="0"/>
              <a:t>from Thebes, dating to the reign of Ramesses XI. The document records the adoption of a son and provides</a:t>
            </a:r>
            <a:r>
              <a:rPr lang="en-US" baseline="0" dirty="0"/>
              <a:t> stipulations regarding his inheritance.</a:t>
            </a:r>
            <a:r>
              <a:rPr lang="en-US" dirty="0">
                <a:cs typeface="Calibri"/>
              </a:rPr>
              <a:t> This document was photographed at the Ashmolean</a:t>
            </a:r>
            <a:r>
              <a:rPr lang="en-US" baseline="0" dirty="0">
                <a:cs typeface="Calibri"/>
              </a:rPr>
              <a:t> Museum at the University of Oxford.</a:t>
            </a:r>
            <a:endParaRPr lang="en-US" dirty="0">
              <a:cs typeface="Calibri"/>
            </a:endParaRPr>
          </a:p>
          <a:p>
            <a:endParaRPr lang="en-US" baseline="0" dirty="0"/>
          </a:p>
          <a:p>
            <a:r>
              <a:rPr lang="en-US" dirty="0"/>
              <a:t>adr1805182789</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934383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 is not entirely clear whether Abram had already adopted Eliezer or whether he simply intended to do so if he had no son. Mesopotamian documents demonstrate the practice of adopting slaves/servants if a landowner did not have his own sons. This tablet was photographed at the Harvard Museum of the Ancient Near East.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adr081125079</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47107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 tablet from Late Bronze </a:t>
            </a:r>
            <a:r>
              <a:rPr lang="en-US" dirty="0" err="1"/>
              <a:t>Alalakh</a:t>
            </a:r>
            <a:r>
              <a:rPr lang="en-US" dirty="0"/>
              <a:t> (</a:t>
            </a:r>
            <a:r>
              <a:rPr lang="en-US" dirty="0" err="1"/>
              <a:t>Alalakh</a:t>
            </a:r>
            <a:r>
              <a:rPr lang="en-US" dirty="0"/>
              <a:t> Text 92; similar to the ones shown here) has been understood as a “pre-nuptial agreement” regarding several legal contexts for divorce. Hess argues that this allows for the legal transfer of the special inheritance of firstborn son rights to someone else—as seems to be the case with Eliezer of Damascus in these verses. The text mentions</a:t>
            </a:r>
            <a:r>
              <a:rPr lang="en-US" baseline="0" dirty="0"/>
              <a:t> a number of infractions that could constitute grounds for divorce, followed by a statement regarding barrenness. “</a:t>
            </a:r>
            <a:r>
              <a:rPr lang="en-US" sz="1200" b="0" i="0" u="none" strike="noStrike" kern="1200" baseline="0" dirty="0">
                <a:solidFill>
                  <a:schemeClr val="tx1"/>
                </a:solidFill>
                <a:latin typeface="+mn-lt"/>
                <a:ea typeface="+mn-ea"/>
                <a:cs typeface="+mn-cs"/>
              </a:rPr>
              <a:t>If Naidu has not given birth to an heir, then the daughter of her brother, </a:t>
            </a:r>
            <a:r>
              <a:rPr lang="en-US" sz="1200" b="0" i="0" u="none" strike="noStrike" kern="1200" baseline="0" dirty="0" err="1">
                <a:solidFill>
                  <a:schemeClr val="tx1"/>
                </a:solidFill>
                <a:latin typeface="+mn-lt"/>
                <a:ea typeface="+mn-ea"/>
                <a:cs typeface="+mn-cs"/>
              </a:rPr>
              <a:t>Iwaššura</a:t>
            </a:r>
            <a:r>
              <a:rPr lang="en-US" sz="1200" b="0" i="0" u="none" strike="noStrike" kern="1200" baseline="0" dirty="0">
                <a:solidFill>
                  <a:schemeClr val="tx1"/>
                </a:solidFill>
                <a:latin typeface="+mn-lt"/>
                <a:ea typeface="+mn-ea"/>
                <a:cs typeface="+mn-cs"/>
              </a:rPr>
              <a:t>, shall be given (to </a:t>
            </a:r>
            <a:r>
              <a:rPr lang="en-US" sz="1200" b="0" i="0" u="none" strike="noStrike" kern="1200" baseline="0" dirty="0" err="1">
                <a:solidFill>
                  <a:schemeClr val="tx1"/>
                </a:solidFill>
                <a:latin typeface="+mn-lt"/>
                <a:ea typeface="+mn-ea"/>
                <a:cs typeface="+mn-cs"/>
              </a:rPr>
              <a:t>Iriḫalpa</a:t>
            </a:r>
            <a:r>
              <a:rPr lang="en-US" sz="1200" b="0" i="0" u="none" strike="noStrike" kern="1200" baseline="0" dirty="0">
                <a:solidFill>
                  <a:schemeClr val="tx1"/>
                </a:solidFill>
                <a:latin typeface="+mn-lt"/>
                <a:ea typeface="+mn-ea"/>
                <a:cs typeface="+mn-cs"/>
              </a:rPr>
              <a:t>). If </a:t>
            </a:r>
            <a:r>
              <a:rPr lang="en-US" sz="1200" b="0" i="0" u="none" strike="noStrike" kern="1200" baseline="0" dirty="0" err="1">
                <a:solidFill>
                  <a:schemeClr val="tx1"/>
                </a:solidFill>
                <a:latin typeface="+mn-lt"/>
                <a:ea typeface="+mn-ea"/>
                <a:cs typeface="+mn-cs"/>
              </a:rPr>
              <a:t>Tatadu</a:t>
            </a:r>
            <a:r>
              <a:rPr lang="en-US" sz="1200" b="0" i="0" u="none" strike="noStrike" kern="1200" baseline="0" dirty="0">
                <a:solidFill>
                  <a:schemeClr val="tx1"/>
                </a:solidFill>
                <a:latin typeface="+mn-lt"/>
                <a:ea typeface="+mn-ea"/>
                <a:cs typeface="+mn-cs"/>
              </a:rPr>
              <a:t>(?) gives birth first for </a:t>
            </a:r>
            <a:r>
              <a:rPr lang="en-US" sz="1200" b="0" i="0" u="none" strike="noStrike" kern="1200" baseline="0" dirty="0" err="1">
                <a:solidFill>
                  <a:schemeClr val="tx1"/>
                </a:solidFill>
                <a:latin typeface="+mn-lt"/>
                <a:ea typeface="+mn-ea"/>
                <a:cs typeface="+mn-cs"/>
              </a:rPr>
              <a:t>Iri-ḫalpa</a:t>
            </a:r>
            <a:r>
              <a:rPr lang="en-US" sz="1200" b="0" i="0" u="none" strike="noStrike" kern="1200" baseline="0" dirty="0">
                <a:solidFill>
                  <a:schemeClr val="tx1"/>
                </a:solidFill>
                <a:latin typeface="+mn-lt"/>
                <a:ea typeface="+mn-ea"/>
                <a:cs typeface="+mn-cs"/>
              </a:rPr>
              <a:t>, and afterwards Naidu gives birth, then the older(?) woman shall not be given anything” (Hess 2003: 252).</a:t>
            </a:r>
            <a:r>
              <a:rPr lang="en-US" dirty="0"/>
              <a:t> This display</a:t>
            </a:r>
            <a:r>
              <a:rPr lang="en-US" baseline="0" dirty="0"/>
              <a:t> of tablets from </a:t>
            </a:r>
            <a:r>
              <a:rPr lang="en-US" baseline="0" dirty="0" err="1"/>
              <a:t>Alalakh</a:t>
            </a:r>
            <a:r>
              <a:rPr lang="en-US" baseline="0" dirty="0"/>
              <a:t> was photographed at the Ashmolean Museum at the University of Oxford.</a:t>
            </a:r>
            <a:endParaRPr lang="en-US" dirty="0"/>
          </a:p>
          <a:p>
            <a:pPr marL="0" indent="0">
              <a:buFont typeface="Arial" panose="020B0604020202020204" pitchFamily="34" charset="0"/>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Hess, Richard S.</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Marriage Customs</a:t>
            </a:r>
            <a:r>
              <a:rPr lang="en-US" baseline="0" dirty="0">
                <a:latin typeface="+mn-lt"/>
              </a:rPr>
              <a:t>. Pp. 251–52 in </a:t>
            </a:r>
            <a:r>
              <a:rPr lang="en-US" i="1" baseline="0" dirty="0">
                <a:latin typeface="+mn-lt"/>
              </a:rPr>
              <a:t>The Context of Scripture</a:t>
            </a:r>
            <a:r>
              <a:rPr lang="en-US" dirty="0"/>
              <a:t>, v</a:t>
            </a:r>
            <a:r>
              <a:rPr lang="en-US" baseline="0" dirty="0">
                <a:latin typeface="+mn-lt"/>
              </a:rPr>
              <a:t>ol. 3, ed. W. W. Hallo. Leiden: Brill.</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adr1305227310</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72187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Abram’s lack of children is reminiscent of the Hittite text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and His Two Sons,” which also has similarities to the story of Jacob and Esau. The tablet shown here is similar to the Hittite tablet that recorded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and His Two Sons.”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was a city named </a:t>
            </a:r>
            <a:r>
              <a:rPr lang="en-US" sz="1200" kern="1200" dirty="0" err="1">
                <a:solidFill>
                  <a:schemeClr val="tx1"/>
                </a:solidFill>
                <a:effectLst/>
                <a:latin typeface="+mn-lt"/>
                <a:ea typeface="+mn-ea"/>
                <a:cs typeface="+mn-cs"/>
              </a:rPr>
              <a:t>Šudul</a:t>
            </a:r>
            <a:r>
              <a:rPr lang="en-US" sz="1200" kern="1200" dirty="0">
                <a:solidFill>
                  <a:schemeClr val="tx1"/>
                </a:solidFill>
                <a:effectLst/>
                <a:latin typeface="+mn-lt"/>
                <a:ea typeface="+mn-ea"/>
                <a:cs typeface="+mn-cs"/>
              </a:rPr>
              <a:t>. It was situated on the seacoast in the land of </a:t>
            </a:r>
            <a:r>
              <a:rPr lang="en-US" sz="1200" kern="1200" dirty="0" err="1">
                <a:solidFill>
                  <a:schemeClr val="tx1"/>
                </a:solidFill>
                <a:effectLst/>
                <a:latin typeface="+mn-lt"/>
                <a:ea typeface="+mn-ea"/>
                <a:cs typeface="+mn-cs"/>
              </a:rPr>
              <a:t>Lulluwa</a:t>
            </a:r>
            <a:r>
              <a:rPr lang="en-US" sz="1200" kern="1200" dirty="0">
                <a:solidFill>
                  <a:schemeClr val="tx1"/>
                </a:solidFill>
                <a:effectLst/>
                <a:latin typeface="+mn-lt"/>
                <a:ea typeface="+mn-ea"/>
                <a:cs typeface="+mn-cs"/>
              </a:rPr>
              <a:t>. Up there lived a man named </a:t>
            </a:r>
            <a:r>
              <a:rPr lang="en-US" sz="1200" kern="1200" dirty="0" err="1">
                <a:solidFill>
                  <a:schemeClr val="tx1"/>
                </a:solidFill>
                <a:effectLst/>
                <a:latin typeface="+mn-lt"/>
                <a:ea typeface="+mn-ea"/>
                <a:cs typeface="+mn-cs"/>
              </a:rPr>
              <a:t>Appu</a:t>
            </a:r>
            <a:r>
              <a:rPr lang="en-US" sz="1200" kern="1200" dirty="0">
                <a:solidFill>
                  <a:schemeClr val="tx1"/>
                </a:solidFill>
                <a:effectLst/>
                <a:latin typeface="+mn-lt"/>
                <a:ea typeface="+mn-ea"/>
                <a:cs typeface="+mn-cs"/>
              </a:rPr>
              <a:t>. He was the richest man in all the land. He had many cattle and sheep. He had amassed silver, gold and lapis lazuli like a huge heap of threshed grain. There was nothing which he lacked but one thing: </a:t>
            </a:r>
            <a:r>
              <a:rPr lang="en-US" sz="1200" b="1" kern="1200" dirty="0">
                <a:solidFill>
                  <a:schemeClr val="tx1"/>
                </a:solidFill>
                <a:effectLst/>
                <a:latin typeface="+mn-lt"/>
                <a:ea typeface="+mn-ea"/>
                <a:cs typeface="+mn-cs"/>
              </a:rPr>
              <a:t>he had neither son nor daughter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Hoffner</a:t>
            </a:r>
            <a:r>
              <a:rPr lang="en-US" sz="1200" kern="1200" dirty="0">
                <a:solidFill>
                  <a:schemeClr val="tx1"/>
                </a:solidFill>
                <a:effectLst/>
                <a:latin typeface="+mn-lt"/>
                <a:ea typeface="+mn-ea"/>
                <a:cs typeface="+mn-cs"/>
              </a:rPr>
              <a:t> 2003: 153).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tablet was photographed at 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Corum</a:t>
            </a:r>
            <a:r>
              <a:rPr lang="en-US" sz="1200" kern="1200" baseline="0" dirty="0">
                <a:solidFill>
                  <a:schemeClr val="tx1"/>
                </a:solidFill>
                <a:effectLst/>
                <a:latin typeface="+mn-lt"/>
                <a:ea typeface="+mn-ea"/>
                <a:cs typeface="+mn-cs"/>
              </a:rPr>
              <a:t> Museum.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Hoffner</a:t>
            </a:r>
            <a:r>
              <a:rPr lang="en-US" dirty="0">
                <a:latin typeface="+mn-lt"/>
              </a:rPr>
              <a:t>, Harry A.,</a:t>
            </a:r>
            <a:r>
              <a:rPr lang="en-US" baseline="0" dirty="0">
                <a:latin typeface="+mn-lt"/>
              </a:rPr>
              <a:t> Jr</a:t>
            </a:r>
            <a:r>
              <a:rPr lang="en-US" dirty="0">
                <a:latin typeface="+mn-lt"/>
              </a:rPr>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a:t>
            </a:r>
            <a:r>
              <a:rPr lang="en-US" dirty="0" err="1">
                <a:latin typeface="+mn-lt"/>
              </a:rPr>
              <a:t>Appu</a:t>
            </a:r>
            <a:r>
              <a:rPr lang="en-US" dirty="0">
                <a:latin typeface="+mn-lt"/>
              </a:rPr>
              <a:t> and His Two Sons</a:t>
            </a:r>
            <a:r>
              <a:rPr lang="en-US" baseline="0" dirty="0">
                <a:latin typeface="+mn-lt"/>
              </a:rPr>
              <a:t>. Pp. 153–55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sz="1200" kern="1200" dirty="0">
              <a:solidFill>
                <a:schemeClr val="tx1"/>
              </a:solidFill>
              <a:effectLst/>
              <a:latin typeface="+mn-lt"/>
              <a:ea typeface="+mn-ea"/>
              <a:cs typeface="+mn-cs"/>
            </a:endParaRPr>
          </a:p>
          <a:p>
            <a:r>
              <a:rPr lang="en-US" dirty="0"/>
              <a:t>adr1006018027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420670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American Colony photograph was taken on February 9, 1940.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mat20039</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28925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adr1806220674c</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70501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EFCD-19B1-2188-31CE-B49812A4E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A5983-EC14-9D77-49A4-6D69591D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51A54-C919-B8AE-55B9-2E7471CA073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Genesis 15 presentation from the Photo Companion to the Bible. To purchase the full volume, visit https://www.bibleplaces.com/genesis/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Chris McKinny, Steven D. Anderson,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Genesis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68E9B69-1B8B-892D-38A6-83CB261D4D3D}"/>
              </a:ext>
            </a:extLst>
          </p:cNvPr>
          <p:cNvSpPr>
            <a:spLocks noGrp="1"/>
          </p:cNvSpPr>
          <p:nvPr>
            <p:ph type="sldNum" sz="quarter" idx="10"/>
          </p:nvPr>
        </p:nvSpPr>
        <p:spPr/>
        <p:txBody>
          <a:bodyPr/>
          <a:lstStyle/>
          <a:p>
            <a:fld id="{4E4946A3-FD68-4E77-9DEF-1E7536A4AD96}" type="slidenum">
              <a:rPr lang="en-US" smtClean="0"/>
              <a:t>2</a:t>
            </a:fld>
            <a:endParaRPr lang="en-US" dirty="0"/>
          </a:p>
        </p:txBody>
      </p:sp>
    </p:spTree>
    <p:extLst>
      <p:ext uri="{BB962C8B-B14F-4D97-AF65-F5344CB8AC3E}">
        <p14:creationId xmlns:p14="http://schemas.microsoft.com/office/powerpoint/2010/main" val="366214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stars in this photo seem to merge</a:t>
            </a:r>
            <a:r>
              <a:rPr lang="en-US" baseline="0" dirty="0"/>
              <a:t> with one another, with more stars lying behind the ones in the foreground.</a:t>
            </a:r>
            <a:endParaRPr lang="en-US" dirty="0"/>
          </a:p>
          <a:p>
            <a:endParaRPr lang="en-US" dirty="0"/>
          </a:p>
          <a:p>
            <a:r>
              <a:rPr lang="en-US" dirty="0"/>
              <a:t>mf140419194706</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92388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Telescopic</a:t>
            </a:r>
            <a:r>
              <a:rPr lang="en-US" baseline="0" dirty="0"/>
              <a:t> lenses and long exposure photographs have allowed modern man to see many more stars than would have been visible to Abram with the naked eye. Still, it would have been apparent to Abram that he could never count the visible stars. </a:t>
            </a:r>
            <a:r>
              <a:rPr lang="en-US" dirty="0"/>
              <a:t>This image comes from </a:t>
            </a:r>
            <a:r>
              <a:rPr lang="en-US" dirty="0" err="1"/>
              <a:t>Chrdoerr</a:t>
            </a:r>
            <a:r>
              <a:rPr lang="en-US" dirty="0"/>
              <a:t> and is licensed under CC BY-SA 4.0, via Wikimedia Commons: https://commons.wikimedia.org/wiki/File:Mesmerising_natural_beauty_-_the_milky_way_and_the_desert_at_Al_Quaa.jpg.</a:t>
            </a:r>
          </a:p>
          <a:p>
            <a:endParaRPr lang="en-US" dirty="0"/>
          </a:p>
          <a:p>
            <a:r>
              <a:rPr lang="en-US" dirty="0"/>
              <a:t>wiki05092021004452017</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3512594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Adolf </a:t>
            </a:r>
            <a:r>
              <a:rPr lang="en-US" dirty="0" err="1"/>
              <a:t>Hult</a:t>
            </a:r>
            <a:r>
              <a:rPr lang="en-US" dirty="0"/>
              <a:t>, </a:t>
            </a:r>
            <a:r>
              <a:rPr lang="en-US" i="1" dirty="0"/>
              <a:t>Bible Primer, Old Testament, For Use in the Primary Department of Sunday Schools</a:t>
            </a:r>
            <a:r>
              <a:rPr lang="en-US" dirty="0"/>
              <a:t> (1919). This image is in the public domain, via Wikimedia Commons: https://commons.wikimedia.org/wiki/File:Bible_primer,_Old_Testament,_for_use_in_the_primary_department_of_Sunday_schools_(1919)_(14779694194).jpg. Generative AI has been used to extend the edges of the image; the original photo is available behind this image.</a:t>
            </a:r>
          </a:p>
          <a:p>
            <a:endParaRPr lang="en-US" dirty="0"/>
          </a:p>
          <a:p>
            <a:r>
              <a:rPr lang="en-US" dirty="0"/>
              <a:t>wiki0730201419192834bpsai</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427362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cuneiform sky chart</a:t>
            </a:r>
            <a:r>
              <a:rPr lang="en-US" baseline="0" dirty="0"/>
              <a:t> </a:t>
            </a:r>
            <a:r>
              <a:rPr lang="en-US" dirty="0"/>
              <a:t>was photographed at the British Museum. </a:t>
            </a:r>
          </a:p>
          <a:p>
            <a:endParaRPr lang="en-US" dirty="0"/>
          </a:p>
          <a:p>
            <a:r>
              <a:rPr lang="en-US" dirty="0"/>
              <a:t>tb0929197242</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55216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adr1603101257</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27513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photograph taken by David Bivin in Jerusalem in 1968, the descendants of Abraham serving in the Israeli Air Force form a star in the sky with their planes. They form the shape of a “star of David” (</a:t>
            </a:r>
            <a:r>
              <a:rPr lang="en-US" dirty="0" err="1"/>
              <a:t>magen</a:t>
            </a:r>
            <a:r>
              <a:rPr lang="en-US" dirty="0"/>
              <a:t> David), a symbol of the Jewish people and the primary symbol on Israel’s national flag.</a:t>
            </a:r>
          </a:p>
          <a:p>
            <a:endParaRPr lang="en-US" dirty="0"/>
          </a:p>
          <a:p>
            <a:r>
              <a:rPr lang="en-US" dirty="0"/>
              <a:t>db6805024411</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7369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in this large crowd</a:t>
            </a:r>
            <a:r>
              <a:rPr lang="en-US" baseline="0" dirty="0"/>
              <a:t> of Jews look not unlike the dots of stars in the night sky.</a:t>
            </a:r>
            <a:endParaRPr lang="en-US" dirty="0"/>
          </a:p>
          <a:p>
            <a:endParaRPr lang="en-US" dirty="0"/>
          </a:p>
          <a:p>
            <a:r>
              <a:rPr lang="en-US" dirty="0"/>
              <a:t>df100301202</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837892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verb “to reckon” (Heb. </a:t>
            </a:r>
            <a:r>
              <a:rPr lang="en-US" i="1" dirty="0" err="1"/>
              <a:t>khashab</a:t>
            </a:r>
            <a:r>
              <a:rPr lang="en-US" dirty="0"/>
              <a:t>, </a:t>
            </a:r>
            <a:r>
              <a:rPr lang="he-IL" b="0" i="0" u="none" strike="noStrike" kern="1200" baseline="0" dirty="0">
                <a:solidFill>
                  <a:schemeClr val="tx1"/>
                </a:solidFill>
                <a:ea typeface="+mn-ea"/>
                <a:cs typeface="+mn-cs"/>
              </a:rPr>
              <a:t>חָשַׁב</a:t>
            </a:r>
            <a:r>
              <a:rPr lang="en-US" b="0" i="0" u="none" strike="noStrike" kern="1200" baseline="0" dirty="0">
                <a:solidFill>
                  <a:schemeClr val="tx1"/>
                </a:solidFill>
                <a:ea typeface="+mn-ea"/>
                <a:cs typeface="+mn-cs"/>
              </a:rPr>
              <a:t>) indicates that God regarded or counted Abram as righteous. The verb can also be used (in the </a:t>
            </a:r>
            <a:r>
              <a:rPr lang="en-US" b="0" i="0" u="none" strike="noStrike" kern="1200" baseline="0" dirty="0" err="1">
                <a:solidFill>
                  <a:schemeClr val="tx1"/>
                </a:solidFill>
                <a:ea typeface="+mn-ea"/>
                <a:cs typeface="+mn-cs"/>
              </a:rPr>
              <a:t>piel</a:t>
            </a:r>
            <a:r>
              <a:rPr lang="en-US" b="0" i="0" u="none" strike="noStrike" kern="1200" baseline="0" dirty="0">
                <a:solidFill>
                  <a:schemeClr val="tx1"/>
                </a:solidFill>
                <a:ea typeface="+mn-ea"/>
                <a:cs typeface="+mn-cs"/>
              </a:rPr>
              <a:t>) with reference to counting or calculating in the mathematical sense (e.g., Lev 25:27; 27:18). One of the earliest forms of counting, calculating, and recording numbers is thought to be preserved in the system of tokens wrapped in clay, like the example shown here. In this system, tokens of different shapes were created to represent either different items or different numbers of items (such as livestock), and were then wrapped in a clay ball as a record. The outside of the ball was impressed with a stamp seal to indicate ownership. This display was photographed at the Oriental Institute Museum of the University of Chicago.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Daderot</a:t>
            </a:r>
            <a:r>
              <a:rPr lang="en-US" kern="100" dirty="0">
                <a:effectLst/>
                <a:ea typeface="Calibri" panose="020F0502020204030204" pitchFamily="34" charset="0"/>
              </a:rPr>
              <a:t>; Derivative work: </a:t>
            </a:r>
            <a:r>
              <a:rPr lang="en-US" kern="100" dirty="0" err="1">
                <a:effectLst/>
                <a:ea typeface="Calibri" panose="020F0502020204030204" pitchFamily="34" charset="0"/>
              </a:rPr>
              <a:t>Zunkir</a:t>
            </a:r>
            <a:r>
              <a:rPr lang="en-US" kern="100" dirty="0">
                <a:effectLst/>
                <a:ea typeface="Calibri" panose="020F0502020204030204" pitchFamily="34" charset="0"/>
              </a:rPr>
              <a:t> and is licensed under CC BY-SA 4.0, via Wikimedia Commons: https://commons.wikimedia.org/wiki/File:Clay_bullae_OIM.jpg.</a:t>
            </a:r>
            <a:endParaRPr lang="en-US" dirty="0"/>
          </a:p>
          <a:p>
            <a:endParaRPr lang="en-US" dirty="0"/>
          </a:p>
          <a:p>
            <a:r>
              <a:rPr lang="en-US" kern="100" dirty="0">
                <a:effectLst/>
                <a:ea typeface="Calibri" panose="020F0502020204030204" pitchFamily="34" charset="0"/>
              </a:rPr>
              <a:t>wiki082214143151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dirty="0">
                <a:solidFill>
                  <a:schemeClr val="tx1"/>
                </a:solidFill>
                <a:ea typeface="+mn-ea"/>
                <a:cs typeface="+mn-cs"/>
              </a:rPr>
              <a:t>This clay ball and set of accounting tokens comes from the acropolis at Susa. This display was photographed at the Louvre Museum. </a:t>
            </a:r>
            <a:r>
              <a:rPr lang="en-US" kern="100" dirty="0">
                <a:effectLst/>
                <a:ea typeface="Calibri" panose="020F0502020204030204" pitchFamily="34" charset="0"/>
              </a:rPr>
              <a:t>This image comes from Marie-Lan Nguyen and is licensed under CC-BY 2.5, via Wikimedia Commons: https://commons.wikimedia.org/wiki/File:Accountancy_clay_envelope_Louvre_Sb1932.jpg.</a:t>
            </a:r>
            <a:endParaRPr lang="en-US" dirty="0"/>
          </a:p>
          <a:p>
            <a:endParaRPr lang="en-US" dirty="0"/>
          </a:p>
          <a:p>
            <a:r>
              <a:rPr lang="en-US" kern="100" dirty="0">
                <a:effectLst/>
                <a:ea typeface="Calibri" panose="020F0502020204030204" pitchFamily="34" charset="0"/>
              </a:rPr>
              <a:t>wiki1114092119126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dirty="0">
                <a:solidFill>
                  <a:schemeClr val="tx1"/>
                </a:solidFill>
                <a:ea typeface="+mn-ea"/>
                <a:cs typeface="+mn-cs"/>
              </a:rPr>
              <a:t>This display shows a variety of token shapes that were used for counting, calculating, and recording in the </a:t>
            </a:r>
            <a:r>
              <a:rPr lang="en-US" b="0" i="0" u="none" strike="noStrike" kern="1200" baseline="0" dirty="0" err="1">
                <a:solidFill>
                  <a:schemeClr val="tx1"/>
                </a:solidFill>
                <a:ea typeface="+mn-ea"/>
                <a:cs typeface="+mn-cs"/>
              </a:rPr>
              <a:t>Uruk</a:t>
            </a:r>
            <a:r>
              <a:rPr lang="en-US" b="0" i="0" u="none" strike="noStrike" kern="1200" baseline="0" dirty="0">
                <a:solidFill>
                  <a:schemeClr val="tx1"/>
                </a:solidFill>
                <a:ea typeface="+mn-ea"/>
                <a:cs typeface="+mn-cs"/>
              </a:rPr>
              <a:t> period. This display was photographed at the Louvre Museum.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Zunkir</a:t>
            </a:r>
            <a:r>
              <a:rPr lang="en-US" kern="100" dirty="0">
                <a:effectLst/>
                <a:ea typeface="Calibri" panose="020F0502020204030204" pitchFamily="34" charset="0"/>
              </a:rPr>
              <a:t> and is licensed under CC BY-SA 4.0, via Wikimedia Commons: https://commons.wikimedia.org/wiki/File:Jetons_comptabilite_Girsu_3500_2900_Louvre.jpg.</a:t>
            </a:r>
            <a:endParaRPr lang="en-US" dirty="0"/>
          </a:p>
          <a:p>
            <a:endParaRPr lang="en-US" dirty="0"/>
          </a:p>
          <a:p>
            <a:r>
              <a:rPr lang="en-US" kern="100" dirty="0">
                <a:effectLst/>
                <a:ea typeface="Calibri" panose="020F0502020204030204" pitchFamily="34" charset="0"/>
              </a:rPr>
              <a:t>wiki081520110432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81685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is a detail of a painting by James Tissot. It portrays Abram in a posture of reverence</a:t>
            </a:r>
            <a:r>
              <a:rPr lang="en-US" baseline="0" dirty="0"/>
              <a:t> and fear toward God. </a:t>
            </a:r>
            <a:r>
              <a:rPr lang="en-US" dirty="0"/>
              <a:t>This image is in the public domain, via the Jewish Museum: https://thejewishmuseum.org/collection/26695-god-renews-his-promises-to-abraham.</a:t>
            </a:r>
          </a:p>
          <a:p>
            <a:endParaRPr lang="en-US" dirty="0"/>
          </a:p>
          <a:p>
            <a:r>
              <a:rPr lang="en-US" dirty="0"/>
              <a:t>tjm83855162141351836</a:t>
            </a:r>
          </a:p>
        </p:txBody>
      </p:sp>
    </p:spTree>
    <p:extLst>
      <p:ext uri="{BB962C8B-B14F-4D97-AF65-F5344CB8AC3E}">
        <p14:creationId xmlns:p14="http://schemas.microsoft.com/office/powerpoint/2010/main" val="296812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reckoning of righteousness to Abram could</a:t>
            </a:r>
            <a:r>
              <a:rPr lang="en-US" baseline="0" dirty="0"/>
              <a:t> be taken to imply that a record was being kept (or changed; cf. </a:t>
            </a:r>
            <a:r>
              <a:rPr lang="en-US" baseline="0" dirty="0" err="1"/>
              <a:t>Exod</a:t>
            </a:r>
            <a:r>
              <a:rPr lang="en-US" baseline="0" dirty="0"/>
              <a:t> 32:32). </a:t>
            </a:r>
            <a:r>
              <a:rPr lang="en-US" dirty="0"/>
              <a:t>The model shown</a:t>
            </a:r>
            <a:r>
              <a:rPr lang="en-US" baseline="0" dirty="0"/>
              <a:t> here depicts four scribes on a podium counting cattle as they are driven past. Each scribe has a papyrus scroll on his lap and a set of pen and ink on a small table in front of him. This model is from the </a:t>
            </a:r>
            <a:r>
              <a:rPr lang="en-US" dirty="0"/>
              <a:t>late 11th</a:t>
            </a:r>
            <a:r>
              <a:rPr lang="en-US" baseline="0" dirty="0"/>
              <a:t> or </a:t>
            </a:r>
            <a:r>
              <a:rPr lang="en-US" dirty="0"/>
              <a:t>early 12th Dynasty.</a:t>
            </a:r>
            <a:r>
              <a:rPr lang="en-US" baseline="0" dirty="0"/>
              <a:t> It was photographed at the Egyptian Museum in Cairo.</a:t>
            </a:r>
            <a:endParaRPr lang="en-US" dirty="0"/>
          </a:p>
          <a:p>
            <a:endParaRPr lang="en-US" dirty="0"/>
          </a:p>
          <a:p>
            <a:r>
              <a:rPr lang="en-US" dirty="0"/>
              <a:t>adr1603195096</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t>The location and identification of “Ur of the Chaldeans” has been the object of considerable discussion. Leonard Woolley popularized the idea that Abram’s Ur was to be identified with the great Sumerian city of the same name (Tel </a:t>
            </a:r>
            <a:r>
              <a:rPr lang="en-US" baseline="0" dirty="0" err="1"/>
              <a:t>Muqayyar</a:t>
            </a:r>
            <a:r>
              <a:rPr lang="en-US" baseline="0" dirty="0"/>
              <a:t>/</a:t>
            </a:r>
            <a:r>
              <a:rPr lang="en-US" baseline="0" dirty="0" err="1"/>
              <a:t>Muqayir</a:t>
            </a:r>
            <a:r>
              <a:rPr lang="en-US" baseline="0" dirty="0"/>
              <a:t>) in southern Mesopotamia. This view was widely accepted for much of the 20th century and is frequently encountered in works from that period.</a:t>
            </a:r>
          </a:p>
          <a:p>
            <a:pPr eaLnBrk="1" hangingPunct="1"/>
            <a:endParaRPr lang="en-US" baseline="0" dirty="0"/>
          </a:p>
          <a:p>
            <a:pPr eaLnBrk="1" hangingPunct="1"/>
            <a:r>
              <a:rPr lang="en-US" baseline="0" dirty="0"/>
              <a:t>More recent scholarship has tended to favor identifying Abram’s Ur in the region of Haran, about 1,000 miles (1,600 km) northwest of the Sumerian city. Beitzel has noted that the title “Ur of the Chaldeans” is almost certainly intended to differentiate Abram’s Ur from another Ur that would have been known at that time. Also, the southern Ur is always associated with the Sumerians, and never with the Chaldeans before the 7th century BC. In fact, there are no certain references to Chaldeans in southern Mesopotamia prior to the 9th century BC; before that, they are found only in northern Mesopotamia (</a:t>
            </a:r>
            <a:r>
              <a:rPr lang="en-US" baseline="0" dirty="0" err="1"/>
              <a:t>Beitzel</a:t>
            </a:r>
            <a:r>
              <a:rPr lang="en-US" baseline="0" dirty="0"/>
              <a:t> 2009: 98). </a:t>
            </a:r>
          </a:p>
          <a:p>
            <a:pPr eaLnBrk="1" hangingPunct="1"/>
            <a:endParaRPr lang="en-US" baseline="0" dirty="0"/>
          </a:p>
          <a:p>
            <a:pPr eaLnBrk="1" hangingPunct="1"/>
            <a:r>
              <a:rPr lang="en-US" baseline="0" dirty="0"/>
              <a:t>To this may be added a few other observations. Haran is not on the route from the southern Ur to the land of Canaan, which begs the question of how or why </a:t>
            </a:r>
            <a:r>
              <a:rPr lang="en-US" baseline="0" dirty="0" err="1"/>
              <a:t>Terah</a:t>
            </a:r>
            <a:r>
              <a:rPr lang="en-US" baseline="0" dirty="0"/>
              <a:t> and Abram would have stopped there if their destination was Canaan. Also, when Abraham sent his servant to find a wife for his son Isaac, he sent him to “my country . . . my father’s house . . . the land of my birth” (Gen 24:4-7). The servant then went to Aram-</a:t>
            </a:r>
            <a:r>
              <a:rPr lang="en-US" baseline="0" dirty="0" err="1"/>
              <a:t>naharaim</a:t>
            </a:r>
            <a:r>
              <a:rPr lang="en-US" baseline="0" dirty="0"/>
              <a:t>, to the city of </a:t>
            </a:r>
            <a:r>
              <a:rPr lang="en-US" baseline="0" dirty="0" err="1"/>
              <a:t>Nahor</a:t>
            </a:r>
            <a:r>
              <a:rPr lang="en-US" baseline="0" dirty="0"/>
              <a:t>. A generation later, Jacob fled to this same area, to the house of Laban at Haran (Gen 29:4), from which it seems logical to deduce that all of these locations were in near proximity to one another.</a:t>
            </a:r>
            <a:endParaRPr lang="en-US" dirty="0"/>
          </a:p>
          <a:p>
            <a:pPr eaLnBrk="1" hangingPunct="1"/>
            <a:endParaRPr lang="en-US" dirty="0"/>
          </a:p>
          <a:p>
            <a:r>
              <a:rPr lang="en-US" b="1" dirty="0"/>
              <a:t>Reference:</a:t>
            </a:r>
          </a:p>
          <a:p>
            <a:r>
              <a:rPr lang="en-US" dirty="0"/>
              <a:t>Beitzel, Barry J.</a:t>
            </a:r>
          </a:p>
          <a:p>
            <a:pPr marL="685800" indent="-457200">
              <a:tabLst>
                <a:tab pos="685800" algn="l"/>
              </a:tabLst>
            </a:pPr>
            <a:r>
              <a:rPr lang="en-US" dirty="0"/>
              <a:t>2009	</a:t>
            </a:r>
            <a:r>
              <a:rPr lang="en-US" i="1" dirty="0"/>
              <a:t>The New Moody Atlas of the Bible</a:t>
            </a:r>
            <a:r>
              <a:rPr lang="en-US" dirty="0"/>
              <a:t>. Chicago: Moody.</a:t>
            </a:r>
          </a:p>
          <a:p>
            <a:pPr eaLnBrk="1" hangingPunct="1"/>
            <a:endParaRPr lang="en-US" dirty="0"/>
          </a:p>
          <a:p>
            <a:pPr eaLnBrk="1" hangingPunct="1"/>
            <a:r>
              <a:rPr lang="en-US" dirty="0"/>
              <a:t>This map is adapted from map 2-1 in the </a:t>
            </a:r>
            <a:r>
              <a:rPr lang="en-US" i="1" dirty="0"/>
              <a:t>Satellite Bible Atlas</a:t>
            </a:r>
            <a:r>
              <a:rPr lang="en-US" dirty="0"/>
              <a:t>, by William Schlegel. Used by permission</a:t>
            </a:r>
            <a:r>
              <a:rPr lang="en-US" dirty="0">
                <a:solidFill>
                  <a:srgbClr val="000000"/>
                </a:solidFill>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31</a:t>
            </a:fld>
            <a:endParaRPr lang="en-US"/>
          </a:p>
        </p:txBody>
      </p:sp>
    </p:spTree>
    <p:extLst>
      <p:ext uri="{BB962C8B-B14F-4D97-AF65-F5344CB8AC3E}">
        <p14:creationId xmlns:p14="http://schemas.microsoft.com/office/powerpoint/2010/main" val="1445268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effectLst/>
                <a:cs typeface="Times New Roman"/>
              </a:rPr>
              <a:t>Jewish, Christian, and Islamic tradition identifies </a:t>
            </a:r>
            <a:r>
              <a:rPr lang="en-US" dirty="0">
                <a:cs typeface="Times New Roman"/>
              </a:rPr>
              <a:t>Urfa/Sanliurfa</a:t>
            </a:r>
            <a:r>
              <a:rPr lang="en-US" sz="1200" kern="1200" baseline="0" dirty="0">
                <a:effectLst/>
                <a:cs typeface="Times New Roman"/>
              </a:rPr>
              <a:t> (Edessa) as the birthplace of Abram, and some scholars believe that this is a more suitable location for Ur of the Chaldeans than the city of Ur excavated by Leonard Woolley in southern Mesopotamia. </a:t>
            </a:r>
            <a:endParaRPr lang="en-US" sz="1200" dirty="0">
              <a:cs typeface="Times New Roman"/>
            </a:endParaRPr>
          </a:p>
          <a:p>
            <a:endParaRPr lang="en-US" sz="1200" kern="1200" baseline="0" dirty="0">
              <a:solidFill>
                <a:schemeClr val="tx1"/>
              </a:solidFill>
              <a:effectLst/>
              <a:ea typeface="+mn-ea"/>
              <a:cs typeface="+mn-cs"/>
            </a:endParaRPr>
          </a:p>
          <a:p>
            <a:r>
              <a:rPr lang="en-US" sz="1200" kern="1200" baseline="0" dirty="0" err="1">
                <a:solidFill>
                  <a:schemeClr val="tx1"/>
                </a:solidFill>
                <a:effectLst/>
                <a:ea typeface="+mn-ea"/>
                <a:cs typeface="+mn-cs"/>
              </a:rPr>
              <a:t>Sanliurfa</a:t>
            </a:r>
            <a:r>
              <a:rPr lang="en-US" sz="1200" kern="1200" baseline="0" dirty="0">
                <a:solidFill>
                  <a:schemeClr val="tx1"/>
                </a:solidFill>
                <a:effectLst/>
                <a:ea typeface="+mn-ea"/>
                <a:cs typeface="+mn-cs"/>
              </a:rPr>
              <a:t> (Edessa) sits along ancient routes midway between the crossing of the Euphrates at Zeugma and the crossing of the Tigris at Samosata. Jewish and Christian tradition identifies this as </a:t>
            </a:r>
            <a:r>
              <a:rPr lang="en-US" sz="1200" kern="1200" baseline="0" dirty="0" err="1">
                <a:solidFill>
                  <a:schemeClr val="tx1"/>
                </a:solidFill>
                <a:effectLst/>
                <a:ea typeface="+mn-ea"/>
                <a:cs typeface="+mn-cs"/>
              </a:rPr>
              <a:t>Urhai</a:t>
            </a:r>
            <a:r>
              <a:rPr lang="en-US" sz="1200" kern="1200" baseline="0" dirty="0">
                <a:solidFill>
                  <a:schemeClr val="tx1"/>
                </a:solidFill>
                <a:effectLst/>
                <a:ea typeface="+mn-ea"/>
                <a:cs typeface="+mn-cs"/>
              </a:rPr>
              <a:t>, a city founded by the biblical Nimrod. Some scholars today also believe that this is the biblical Ur of the Chaldeans from which Abram left to travel to Haran and Canaan. The city was re-founded circa 303 BC by Seleucus I </a:t>
            </a:r>
            <a:r>
              <a:rPr lang="en-US" sz="1200" kern="1200" baseline="0" dirty="0" err="1">
                <a:solidFill>
                  <a:schemeClr val="tx1"/>
                </a:solidFill>
                <a:effectLst/>
                <a:ea typeface="+mn-ea"/>
                <a:cs typeface="+mn-cs"/>
              </a:rPr>
              <a:t>Nicator</a:t>
            </a:r>
            <a:r>
              <a:rPr lang="en-US" sz="1200" kern="1200" baseline="0" dirty="0">
                <a:solidFill>
                  <a:schemeClr val="tx1"/>
                </a:solidFill>
                <a:effectLst/>
                <a:ea typeface="+mn-ea"/>
                <a:cs typeface="+mn-cs"/>
              </a:rPr>
              <a:t> and became known as Edessa. The city was home to a significant Jewish community and later became the center of Syriac Christianity.</a:t>
            </a:r>
            <a:endParaRPr lang="en-US" sz="1200" dirty="0"/>
          </a:p>
          <a:p>
            <a:endParaRPr lang="en-US" sz="1200" dirty="0"/>
          </a:p>
          <a:p>
            <a:r>
              <a:rPr lang="en-US" sz="1200" dirty="0"/>
              <a:t>adr1005201900c</a:t>
            </a:r>
            <a:endParaRPr lang="en-US" dirty="0"/>
          </a:p>
        </p:txBody>
      </p:sp>
    </p:spTree>
    <p:extLst>
      <p:ext uri="{BB962C8B-B14F-4D97-AF65-F5344CB8AC3E}">
        <p14:creationId xmlns:p14="http://schemas.microsoft.com/office/powerpoint/2010/main" val="3525456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“land of the Chaldeans” is mentioned by Isaiah (see</a:t>
            </a:r>
            <a:r>
              <a:rPr lang="en-US" baseline="0" dirty="0"/>
              <a:t> </a:t>
            </a:r>
            <a:r>
              <a:rPr lang="en-US" dirty="0"/>
              <a:t>Isa 23:13) in clear connection with northern Mesopotamia</a:t>
            </a:r>
            <a:r>
              <a:rPr lang="en-US" baseline="0" dirty="0"/>
              <a:t> or even the northern Levant. The chapter deals with places such as Canaan, Tyre, Sidon, and even the lands of Tarshish and the island of Cyprus. This has a western, not an eastern, orientation, which fits with the way the term “Chaldean” was used in the earlier periods. </a:t>
            </a:r>
            <a:r>
              <a:rPr lang="en-US" dirty="0"/>
              <a:t>This image comes from Anadolu and is in the public domain, via Wikimedia Commons: https://commons.wikimedia.org/wiki/File:Urfaskyline2.jpg.</a:t>
            </a:r>
          </a:p>
          <a:p>
            <a:endParaRPr lang="en-US" dirty="0"/>
          </a:p>
          <a:p>
            <a:r>
              <a:rPr lang="en-US" dirty="0"/>
              <a:t>wiki0203201312682592107</a:t>
            </a:r>
          </a:p>
        </p:txBody>
      </p:sp>
    </p:spTree>
    <p:extLst>
      <p:ext uri="{BB962C8B-B14F-4D97-AF65-F5344CB8AC3E}">
        <p14:creationId xmlns:p14="http://schemas.microsoft.com/office/powerpoint/2010/main" val="325070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point that may be considered to favor the northern Ur is the proximity of the ancient city of Haran, to which Abram and his family first journeyed. </a:t>
            </a:r>
            <a:r>
              <a:rPr lang="en-US" sz="1200" kern="1200" baseline="0" dirty="0">
                <a:solidFill>
                  <a:schemeClr val="tx1"/>
                </a:solidFill>
                <a:ea typeface="+mn-ea"/>
                <a:cs typeface="+mn-cs"/>
              </a:rPr>
              <a:t>It is about 24 miles (39 km) southeast of </a:t>
            </a:r>
            <a:r>
              <a:rPr lang="en-US" sz="1200" kern="1200" baseline="0" dirty="0" err="1">
                <a:solidFill>
                  <a:schemeClr val="tx1"/>
                </a:solidFill>
                <a:ea typeface="+mn-ea"/>
                <a:cs typeface="+mn-cs"/>
              </a:rPr>
              <a:t>Sanliurfa</a:t>
            </a:r>
            <a:r>
              <a:rPr lang="en-US" sz="1200" kern="1200" baseline="0" dirty="0">
                <a:solidFill>
                  <a:schemeClr val="tx1"/>
                </a:solidFill>
                <a:ea typeface="+mn-ea"/>
                <a:cs typeface="+mn-cs"/>
              </a:rPr>
              <a:t> (Edessa).</a:t>
            </a:r>
            <a:endParaRPr lang="en-US" baseline="0" dirty="0"/>
          </a:p>
          <a:p>
            <a:endParaRPr lang="en-US" dirty="0"/>
          </a:p>
          <a:p>
            <a:r>
              <a:rPr lang="en-US" dirty="0"/>
              <a:t>adr1005201963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354248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southern Ur continues to have proponents, and the ancient ruins here are quite impressive. A ziggurat (temple-tower) was the dominant feature</a:t>
            </a:r>
            <a:r>
              <a:rPr lang="en-US" sz="1200" kern="1200" baseline="0" dirty="0">
                <a:solidFill>
                  <a:schemeClr val="tx1"/>
                </a:solidFill>
                <a:effectLst/>
                <a:latin typeface="+mn-lt"/>
                <a:ea typeface="+mn-ea"/>
                <a:cs typeface="+mn-cs"/>
              </a:rPr>
              <a:t> of every major city in ancient Mesopotamia. </a:t>
            </a:r>
            <a:r>
              <a:rPr lang="en-US" sz="1200" kern="1200" dirty="0">
                <a:solidFill>
                  <a:schemeClr val="tx1"/>
                </a:solidFill>
                <a:effectLst/>
                <a:latin typeface="+mn-lt"/>
                <a:ea typeface="+mn-ea"/>
                <a:cs typeface="+mn-cs"/>
              </a:rPr>
              <a:t>This photograph shows the ziggurat of southern Ur, which is the best-preserved ziggurat in Mesopotamia. Archaeologists estimate that it was constructed</a:t>
            </a:r>
            <a:r>
              <a:rPr lang="en-US" sz="1200" kern="1200" baseline="0" dirty="0">
                <a:solidFill>
                  <a:schemeClr val="tx1"/>
                </a:solidFill>
                <a:effectLst/>
                <a:latin typeface="+mn-lt"/>
                <a:ea typeface="+mn-ea"/>
                <a:cs typeface="+mn-cs"/>
              </a:rPr>
              <a:t> in 2100 BC. The group of soldiers standing at the top of the ziggurat in this photo gives an idea of scale. </a:t>
            </a:r>
            <a:r>
              <a:rPr lang="en-US" sz="1200" kern="1200" dirty="0">
                <a:solidFill>
                  <a:schemeClr val="tx1"/>
                </a:solidFill>
                <a:effectLst/>
                <a:latin typeface="+mn-lt"/>
                <a:ea typeface="+mn-ea"/>
                <a:cs typeface="+mn-cs"/>
              </a:rPr>
              <a:t>This photo was taken by a member of the United States Armed Forces in 2005 and is licensed under CC-BY-3.0., via Wikimedia Commons, </a:t>
            </a:r>
            <a:r>
              <a:rPr lang="en-US" sz="1200" u="none" kern="1200" dirty="0">
                <a:solidFill>
                  <a:schemeClr val="tx1"/>
                </a:solidFill>
                <a:effectLst/>
                <a:latin typeface="+mn-lt"/>
                <a:ea typeface="+mn-ea"/>
                <a:cs typeface="+mn-cs"/>
              </a:rPr>
              <a:t>https://commons.wikimedia.org/wiki/File:Ancient_ziggurat_at_Ali_Air_Base_Iraq_2005.jpg.</a:t>
            </a:r>
          </a:p>
          <a:p>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wiki201220081613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45459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a:t>
            </a:r>
            <a:r>
              <a:rPr lang="en-US" baseline="0" dirty="0"/>
              <a:t> city of Sumerian </a:t>
            </a:r>
            <a:r>
              <a:rPr lang="en-US" dirty="0"/>
              <a:t>Ur had hot and cold running water, a sewer system, multistory buildings, paved roads, major temples, ornate furniture, and a variety of metal instruments. The Sumerians developed a </a:t>
            </a:r>
            <a:r>
              <a:rPr lang="en-US" dirty="0" err="1"/>
              <a:t>sexagesimal</a:t>
            </a:r>
            <a:r>
              <a:rPr lang="en-US" dirty="0"/>
              <a:t> system that divided the hour into 60 minutes, the minute into 60 seconds, and the circle into 360 degrees—a system that we still use today. There were well-developed law codes and a standard system of weights and measures. </a:t>
            </a:r>
            <a:r>
              <a:rPr lang="en-US" sz="1200" b="0" kern="1200" dirty="0">
                <a:solidFill>
                  <a:schemeClr val="tx1"/>
                </a:solidFill>
                <a:effectLst/>
                <a:latin typeface="+mn-lt"/>
                <a:ea typeface="+mn-ea"/>
                <a:cs typeface="+mn-cs"/>
              </a:rPr>
              <a:t>This image comes from </a:t>
            </a:r>
            <a:r>
              <a:rPr lang="en-US" sz="1200" b="0" kern="1200" dirty="0" err="1">
                <a:solidFill>
                  <a:schemeClr val="tx1"/>
                </a:solidFill>
                <a:effectLst/>
                <a:latin typeface="+mn-lt"/>
                <a:ea typeface="+mn-ea"/>
                <a:cs typeface="+mn-cs"/>
              </a:rPr>
              <a:t>M.Lubinski</a:t>
            </a:r>
            <a:r>
              <a:rPr lang="en-US" sz="1200" b="0" kern="1200" dirty="0">
                <a:solidFill>
                  <a:schemeClr val="tx1"/>
                </a:solidFill>
                <a:effectLst/>
                <a:latin typeface="+mn-lt"/>
                <a:ea typeface="+mn-ea"/>
                <a:cs typeface="+mn-cs"/>
              </a:rPr>
              <a:t> and is licensed under CC BY-SA 2.0, via Wikimedia Commons: </a:t>
            </a:r>
            <a:r>
              <a:rPr lang="en-US" dirty="0"/>
              <a:t>https://commons.wikimedia.org/wiki/File:Ur-Nassiriyah.jpg.</a:t>
            </a:r>
          </a:p>
          <a:p>
            <a:endParaRPr lang="en-US" b="0" baseline="0" dirty="0"/>
          </a:p>
          <a:p>
            <a:r>
              <a:rPr lang="en-US" b="0" baseline="0" dirty="0"/>
              <a:t>wiki06202006252244832</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405083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brought Abram to the land of Canaan and promised to give the land to his seed (Gen 12:7). Some photos of the promised land illustrate this divine gift, including the city of Tirzah, one of the </a:t>
            </a:r>
            <a:r>
              <a:rPr lang="en-US" baseline="0" dirty="0"/>
              <a:t>capitals of the northern kingdom (1 Kgs 15:33). Tirzah is located in central Israel, northeast of Shechem, and was noted in the Song of Songs as being particularly beautiful (Song 6:4).</a:t>
            </a:r>
            <a:endParaRPr lang="en-US" dirty="0"/>
          </a:p>
          <a:p>
            <a:endParaRPr lang="en-US" dirty="0"/>
          </a:p>
          <a:p>
            <a:r>
              <a:rPr lang="en-US" dirty="0"/>
              <a:t>ws052916191</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74650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a:t>
            </a:r>
            <a:r>
              <a:rPr lang="en-US" baseline="0" dirty="0"/>
              <a:t> shows a region in the southwestern area of the land promised to Abram.</a:t>
            </a:r>
            <a:endParaRPr lang="en-US" dirty="0"/>
          </a:p>
          <a:p>
            <a:endParaRPr lang="en-US" dirty="0"/>
          </a:p>
          <a:p>
            <a:r>
              <a:rPr lang="en-US" dirty="0"/>
              <a:t>tb030407749</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09412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a:t>
            </a:r>
            <a:r>
              <a:rPr lang="en-US" dirty="0"/>
              <a:t> is located along the coast, south of Mount Carmel</a:t>
            </a:r>
            <a:r>
              <a:rPr lang="en-US" baseline="0" dirty="0"/>
              <a:t>.</a:t>
            </a:r>
            <a:endParaRPr lang="en-US" dirty="0"/>
          </a:p>
          <a:p>
            <a:endParaRPr lang="en-US" dirty="0"/>
          </a:p>
          <a:p>
            <a:r>
              <a:rPr lang="en-US" dirty="0"/>
              <a:t>tb090506907</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The Metropolitan Museum of Art, public domain, Gift of Edward S. Harkness, 1917, accession number </a:t>
            </a:r>
            <a:r>
              <a:rPr lang="en-US" b="0" i="0" dirty="0">
                <a:effectLst/>
              </a:rPr>
              <a:t>17.9.3–.11-related, </a:t>
            </a:r>
            <a:r>
              <a:rPr lang="en-US" dirty="0"/>
              <a:t>http://metmuseum.org/art/collection/search/590949.</a:t>
            </a:r>
          </a:p>
          <a:p>
            <a:endParaRPr lang="en-US" dirty="0"/>
          </a:p>
          <a:p>
            <a:r>
              <a:rPr lang="en-US" dirty="0"/>
              <a:t>met590949</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507745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Carmel was</a:t>
            </a:r>
            <a:r>
              <a:rPr lang="en-US" baseline="0" dirty="0"/>
              <a:t> in the northeast section of the land allotted to the tribes of Israel by Joshua.</a:t>
            </a:r>
            <a:endParaRPr lang="en-US" dirty="0"/>
          </a:p>
          <a:p>
            <a:endParaRPr lang="en-US" dirty="0"/>
          </a:p>
          <a:p>
            <a:r>
              <a:rPr lang="en-US" dirty="0"/>
              <a:t>tb050403105</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promised</a:t>
            </a:r>
            <a:r>
              <a:rPr lang="en-US" baseline="0" dirty="0"/>
              <a:t> to Abram by God was a productive and good land, as Moses will later describe (Deut 7:7-9).</a:t>
            </a:r>
            <a:endParaRPr lang="en-US" dirty="0"/>
          </a:p>
          <a:p>
            <a:endParaRPr lang="en-US" dirty="0"/>
          </a:p>
          <a:p>
            <a:r>
              <a:rPr lang="en-US" dirty="0"/>
              <a:t>tb052816909</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594475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 of Galilee lies entirely within the territory promised to Abram. It is likely that Abram saw this lake at some</a:t>
            </a:r>
            <a:r>
              <a:rPr lang="en-US" baseline="0" dirty="0"/>
              <a:t> point in his travels about the land.</a:t>
            </a:r>
            <a:endParaRPr lang="en-US" dirty="0"/>
          </a:p>
          <a:p>
            <a:endParaRPr lang="en-US" dirty="0"/>
          </a:p>
          <a:p>
            <a:r>
              <a:rPr lang="en-US" dirty="0"/>
              <a:t>ws053016342</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df100902004</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mjb1903062331</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330655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tb033005864</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39215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tb060906117</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31537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ram is an adult male sheep.</a:t>
            </a:r>
          </a:p>
          <a:p>
            <a:endParaRPr lang="en-US" dirty="0"/>
          </a:p>
          <a:p>
            <a:r>
              <a:rPr lang="en-US" dirty="0"/>
              <a:t>tb011406548</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234319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model from ancient Ur depicts a male</a:t>
            </a:r>
            <a:r>
              <a:rPr lang="en-US" baseline="0" dirty="0"/>
              <a:t> goat with his forelimbs in a golden tree. It seems to be a very early version of the goat/sheep/ibex and tree motif that became so common in the following centuries. The excavator of Ur, Sir Leonard Woolley, dubbed this figurine “a ram caught in a thicket” to connect it to the biblical story of Abraham (Gen 22:13). Although this ram is not depicted as caught at all, the moniker stuck. This figurine was photographed at the Museum of Archaeology and Anthropology at the </a:t>
            </a:r>
            <a:r>
              <a:rPr lang="en-US" dirty="0"/>
              <a:t>University</a:t>
            </a:r>
            <a:r>
              <a:rPr lang="en-US" baseline="0" dirty="0"/>
              <a:t> of Pennsylvania.</a:t>
            </a:r>
          </a:p>
          <a:p>
            <a:endParaRPr lang="en-US" baseline="0" dirty="0"/>
          </a:p>
          <a:p>
            <a:r>
              <a:rPr lang="en-US" dirty="0"/>
              <a:t>Left: tb072311614</a:t>
            </a:r>
          </a:p>
          <a:p>
            <a:r>
              <a:rPr lang="en-US" dirty="0"/>
              <a:t>Right: tb072311615</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50474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turtledove (Heb. </a:t>
            </a:r>
            <a:r>
              <a:rPr lang="en-US" i="1" noProof="0" dirty="0"/>
              <a:t>tor</a:t>
            </a:r>
            <a:r>
              <a:rPr lang="en-US" noProof="0" dirty="0"/>
              <a:t>, </a:t>
            </a:r>
            <a:r>
              <a:rPr lang="he-IL" sz="1200" b="0" i="0" u="none" strike="noStrike" kern="1200" baseline="0" dirty="0">
                <a:solidFill>
                  <a:schemeClr val="tx1"/>
                </a:solidFill>
                <a:latin typeface="+mn-lt"/>
                <a:ea typeface="+mn-ea"/>
                <a:cs typeface="+mn-cs"/>
              </a:rPr>
              <a:t>תּוֹר</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תֹּר</a:t>
            </a:r>
            <a:r>
              <a:rPr lang="en-US" sz="1200" b="0" i="0" u="none" strike="noStrike" kern="1200" baseline="0" dirty="0">
                <a:solidFill>
                  <a:schemeClr val="tx1"/>
                </a:solidFill>
                <a:latin typeface="+mn-lt"/>
                <a:ea typeface="+mn-ea"/>
                <a:cs typeface="+mn-cs"/>
              </a:rPr>
              <a:t>) appears regularly as a sacrificial animal in the Mosaic law (e.g., Lev 1:14; 5:7;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6:10)</a:t>
            </a:r>
            <a:r>
              <a:rPr lang="en-US" noProof="0" dirty="0"/>
              <a:t>.</a:t>
            </a:r>
            <a:endParaRPr lang="en-US" baseline="0" noProof="0" dirty="0"/>
          </a:p>
          <a:p>
            <a:endParaRPr lang="de-DE" dirty="0"/>
          </a:p>
          <a:p>
            <a:r>
              <a:rPr lang="de-DE" dirty="0"/>
              <a:t>tb092603036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3911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model of Egyptian soldiers with battle</a:t>
            </a:r>
            <a:r>
              <a:rPr lang="en-US" sz="1200" kern="1200" baseline="0" dirty="0">
                <a:solidFill>
                  <a:schemeClr val="tx1"/>
                </a:solidFill>
                <a:effectLst/>
                <a:latin typeface="+mn-lt"/>
                <a:ea typeface="+mn-ea"/>
                <a:cs typeface="+mn-cs"/>
              </a:rPr>
              <a:t> shields was photographed at the </a:t>
            </a:r>
            <a:r>
              <a:rPr lang="en-US" sz="1200" kern="1200" dirty="0">
                <a:solidFill>
                  <a:schemeClr val="tx1"/>
                </a:solidFill>
                <a:effectLst/>
                <a:latin typeface="+mn-lt"/>
                <a:ea typeface="+mn-ea"/>
                <a:cs typeface="+mn-cs"/>
              </a:rPr>
              <a:t>Boston Museum of Fine Arts.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adr1711203098</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850729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precise identity</a:t>
            </a:r>
            <a:r>
              <a:rPr lang="en-US" baseline="0" dirty="0"/>
              <a:t> of the bird mentioned here as a “young pigeon” (Heb. </a:t>
            </a:r>
            <a:r>
              <a:rPr lang="en-US" i="1" baseline="0" dirty="0" err="1"/>
              <a:t>gozal</a:t>
            </a:r>
            <a:r>
              <a:rPr lang="en-US" baseline="0" dirty="0"/>
              <a:t>, </a:t>
            </a:r>
            <a:r>
              <a:rPr lang="he-IL" sz="1200" b="0" i="0" u="none" strike="noStrike" kern="1200" baseline="0" dirty="0">
                <a:solidFill>
                  <a:schemeClr val="tx1"/>
                </a:solidFill>
                <a:latin typeface="+mn-lt"/>
                <a:ea typeface="+mn-ea"/>
                <a:cs typeface="+mn-cs"/>
              </a:rPr>
              <a:t>גּוֹזָל</a:t>
            </a:r>
            <a:r>
              <a:rPr lang="en-US" sz="1200" b="0" i="0" u="none" strike="noStrike" kern="1200" baseline="0" dirty="0">
                <a:solidFill>
                  <a:schemeClr val="tx1"/>
                </a:solidFill>
                <a:latin typeface="+mn-lt"/>
                <a:ea typeface="+mn-ea"/>
                <a:cs typeface="+mn-cs"/>
              </a:rPr>
              <a:t>) is uncertain. The one other time it is used in the Hebrew Bible, it appears to refer to a young eagle, although that meaning does not seem to fit the context here.</a:t>
            </a:r>
            <a:endParaRPr lang="en-US" dirty="0"/>
          </a:p>
          <a:p>
            <a:endParaRPr lang="en-US" dirty="0"/>
          </a:p>
          <a:p>
            <a:r>
              <a:rPr lang="de-DE" dirty="0"/>
              <a:t>tb092603077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205364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elite iron knife</a:t>
            </a:r>
            <a:r>
              <a:rPr lang="en-US" sz="1200" baseline="0" dirty="0"/>
              <a:t> from Ekron is later than the time of Abram but illustrates how sacrifices were recognized as special and important events that could even require their own specialized equipment.</a:t>
            </a:r>
          </a:p>
          <a:p>
            <a:endParaRPr lang="en-US" sz="1200" baseline="0" dirty="0"/>
          </a:p>
          <a:p>
            <a:r>
              <a:rPr lang="en-US" dirty="0"/>
              <a:t>There is debate about possible ancient Near Eastern parallels to the ritual described in Genesis 15, but some scholars point to the </a:t>
            </a:r>
            <a:r>
              <a:rPr lang="en-US" dirty="0" err="1"/>
              <a:t>Sefire</a:t>
            </a:r>
            <a:r>
              <a:rPr lang="en-US" dirty="0"/>
              <a:t> treaty/loyalty oath of the 8th century BC as a possible parallel, at least in concept. Earlier in the text, </a:t>
            </a:r>
            <a:r>
              <a:rPr lang="en-US" dirty="0" err="1"/>
              <a:t>Bargaʿyah</a:t>
            </a:r>
            <a:r>
              <a:rPr lang="en-US" dirty="0"/>
              <a:t> king of KTK and </a:t>
            </a:r>
            <a:r>
              <a:rPr lang="en-US" dirty="0" err="1"/>
              <a:t>Matiʿel</a:t>
            </a:r>
            <a:r>
              <a:rPr lang="en-US" dirty="0"/>
              <a:t> king of Arpad “cut” a treaty (line 6), using the same term as in Genesis 15. </a:t>
            </a:r>
          </a:p>
          <a:p>
            <a:endParaRPr lang="en-US" dirty="0"/>
          </a:p>
          <a:p>
            <a:r>
              <a:rPr lang="en-US" sz="1200" kern="1200" dirty="0">
                <a:solidFill>
                  <a:schemeClr val="tx1"/>
                </a:solidFill>
                <a:effectLst/>
                <a:latin typeface="+mn-lt"/>
                <a:ea typeface="+mn-ea"/>
                <a:cs typeface="+mn-cs"/>
              </a:rPr>
              <a:t>“Just as this wax is burned by fire, so may Arpad be burned and [her gr]eat [daughter-cities]! May </a:t>
            </a:r>
            <a:r>
              <a:rPr lang="en-US" sz="1200" kern="1200" dirty="0" err="1">
                <a:solidFill>
                  <a:schemeClr val="tx1"/>
                </a:solidFill>
                <a:effectLst/>
                <a:latin typeface="+mn-lt"/>
                <a:ea typeface="+mn-ea"/>
                <a:cs typeface="+mn-cs"/>
              </a:rPr>
              <a:t>Hadad</a:t>
            </a:r>
            <a:r>
              <a:rPr lang="en-US" sz="1200" kern="1200" dirty="0">
                <a:solidFill>
                  <a:schemeClr val="tx1"/>
                </a:solidFill>
                <a:effectLst/>
                <a:latin typeface="+mn-lt"/>
                <a:ea typeface="+mn-ea"/>
                <a:cs typeface="+mn-cs"/>
              </a:rPr>
              <a:t> sow in them salt and weeds(?), and may it not be mentioned (again)! This </a:t>
            </a:r>
            <a:r>
              <a:rPr lang="en-US" sz="1200" kern="1200" dirty="0" err="1">
                <a:solidFill>
                  <a:schemeClr val="tx1"/>
                </a:solidFill>
                <a:effectLst/>
                <a:latin typeface="+mn-lt"/>
                <a:ea typeface="+mn-ea"/>
                <a:cs typeface="+mn-cs"/>
              </a:rPr>
              <a:t>GNBʾ</a:t>
            </a:r>
            <a:r>
              <a:rPr lang="en-US" sz="1200" kern="1200" dirty="0">
                <a:solidFill>
                  <a:schemeClr val="tx1"/>
                </a:solidFill>
                <a:effectLst/>
                <a:latin typeface="+mn-lt"/>
                <a:ea typeface="+mn-ea"/>
                <a:cs typeface="+mn-cs"/>
              </a:rPr>
              <a:t> and [      ] (are) </a:t>
            </a:r>
            <a:r>
              <a:rPr lang="en-US" sz="1200" kern="1200" dirty="0" err="1">
                <a:solidFill>
                  <a:schemeClr val="tx1"/>
                </a:solidFill>
                <a:effectLst/>
                <a:latin typeface="+mn-lt"/>
                <a:ea typeface="+mn-ea"/>
                <a:cs typeface="+mn-cs"/>
              </a:rPr>
              <a:t>Matiʿel</a:t>
            </a:r>
            <a:r>
              <a:rPr lang="en-US" sz="1200" kern="1200" dirty="0">
                <a:solidFill>
                  <a:schemeClr val="tx1"/>
                </a:solidFill>
                <a:effectLst/>
                <a:latin typeface="+mn-lt"/>
                <a:ea typeface="+mn-ea"/>
                <a:cs typeface="+mn-cs"/>
              </a:rPr>
              <a:t>; it is his person. Just as this wax is burned by fire, so may Mati[</a:t>
            </a:r>
            <a:r>
              <a:rPr lang="en-US" sz="1200" kern="1200" dirty="0" err="1">
                <a:solidFill>
                  <a:schemeClr val="tx1"/>
                </a:solidFill>
                <a:effectLst/>
                <a:latin typeface="+mn-lt"/>
                <a:ea typeface="+mn-ea"/>
                <a:cs typeface="+mn-cs"/>
              </a:rPr>
              <a:t>ʿel</a:t>
            </a:r>
            <a:r>
              <a:rPr lang="en-US" sz="1200" kern="1200" dirty="0">
                <a:solidFill>
                  <a:schemeClr val="tx1"/>
                </a:solidFill>
                <a:effectLst/>
                <a:latin typeface="+mn-lt"/>
                <a:ea typeface="+mn-ea"/>
                <a:cs typeface="+mn-cs"/>
              </a:rPr>
              <a:t> be burned by fi]re! Just as (this) bow and these arrows are broken, so may </a:t>
            </a:r>
            <a:r>
              <a:rPr lang="en-US" sz="1200" kern="1200" dirty="0" err="1">
                <a:solidFill>
                  <a:schemeClr val="tx1"/>
                </a:solidFill>
                <a:effectLst/>
                <a:latin typeface="+mn-lt"/>
                <a:ea typeface="+mn-ea"/>
                <a:cs typeface="+mn-cs"/>
              </a:rPr>
              <a:t>Inurta</a:t>
            </a:r>
            <a:r>
              <a:rPr lang="en-US" sz="1200" kern="1200" dirty="0">
                <a:solidFill>
                  <a:schemeClr val="tx1"/>
                </a:solidFill>
                <a:effectLst/>
                <a:latin typeface="+mn-lt"/>
                <a:ea typeface="+mn-ea"/>
                <a:cs typeface="+mn-cs"/>
              </a:rPr>
              <a:t> and Hadad break [the bow of </a:t>
            </a:r>
            <a:r>
              <a:rPr lang="en-US" sz="1200" kern="1200" dirty="0" err="1">
                <a:solidFill>
                  <a:schemeClr val="tx1"/>
                </a:solidFill>
                <a:effectLst/>
                <a:latin typeface="+mn-lt"/>
                <a:ea typeface="+mn-ea"/>
                <a:cs typeface="+mn-cs"/>
              </a:rPr>
              <a:t>Matiʿel</a:t>
            </a:r>
            <a:r>
              <a:rPr lang="en-US" sz="1200" kern="1200" dirty="0">
                <a:solidFill>
                  <a:schemeClr val="tx1"/>
                </a:solidFill>
                <a:effectLst/>
                <a:latin typeface="+mn-lt"/>
                <a:ea typeface="+mn-ea"/>
                <a:cs typeface="+mn-cs"/>
              </a:rPr>
              <a:t>], and the bow of his nobles! And just as the man of wax is blinded, so may Mati[</a:t>
            </a:r>
            <a:r>
              <a:rPr lang="en-US" sz="1200" kern="1200" dirty="0" err="1">
                <a:solidFill>
                  <a:schemeClr val="tx1"/>
                </a:solidFill>
                <a:effectLst/>
                <a:latin typeface="+mn-lt"/>
                <a:ea typeface="+mn-ea"/>
                <a:cs typeface="+mn-cs"/>
              </a:rPr>
              <a:t>ʿel</a:t>
            </a:r>
            <a:r>
              <a:rPr lang="en-US" sz="1200" kern="1200" dirty="0">
                <a:solidFill>
                  <a:schemeClr val="tx1"/>
                </a:solidFill>
                <a:effectLst/>
                <a:latin typeface="+mn-lt"/>
                <a:ea typeface="+mn-ea"/>
                <a:cs typeface="+mn-cs"/>
              </a:rPr>
              <a:t>] be blinded! [</a:t>
            </a:r>
            <a:r>
              <a:rPr lang="en-US" sz="1200" b="1" kern="1200" dirty="0">
                <a:solidFill>
                  <a:schemeClr val="tx1"/>
                </a:solidFill>
                <a:effectLst/>
                <a:latin typeface="+mn-lt"/>
                <a:ea typeface="+mn-ea"/>
                <a:cs typeface="+mn-cs"/>
              </a:rPr>
              <a:t>Just as] this calf is cut in two, so may </a:t>
            </a:r>
            <a:r>
              <a:rPr lang="en-US" sz="1200" b="1" kern="1200" dirty="0" err="1">
                <a:solidFill>
                  <a:schemeClr val="tx1"/>
                </a:solidFill>
                <a:effectLst/>
                <a:latin typeface="+mn-lt"/>
                <a:ea typeface="+mn-ea"/>
                <a:cs typeface="+mn-cs"/>
              </a:rPr>
              <a:t>Matiʿel</a:t>
            </a:r>
            <a:r>
              <a:rPr lang="en-US" sz="1200" b="1" kern="1200" dirty="0">
                <a:solidFill>
                  <a:schemeClr val="tx1"/>
                </a:solidFill>
                <a:effectLst/>
                <a:latin typeface="+mn-lt"/>
                <a:ea typeface="+mn-ea"/>
                <a:cs typeface="+mn-cs"/>
              </a:rPr>
              <a:t> be cut in two, and may his nobles be cut in two</a:t>
            </a:r>
            <a:r>
              <a:rPr lang="en-US" sz="1200" b="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Fitzmeyer</a:t>
            </a:r>
            <a:r>
              <a:rPr lang="en-US" sz="1200" b="0" kern="1200" dirty="0">
                <a:solidFill>
                  <a:schemeClr val="tx1"/>
                </a:solidFill>
                <a:effectLst/>
                <a:latin typeface="+mn-lt"/>
                <a:ea typeface="+mn-ea"/>
                <a:cs typeface="+mn-cs"/>
              </a:rPr>
              <a:t> 2003: 214).</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Another example that includes both a loyalty oath and a land grant comes from an 18th century BC document at </a:t>
            </a:r>
            <a:r>
              <a:rPr lang="en-US" sz="1200" b="0" kern="1200" dirty="0" err="1">
                <a:solidFill>
                  <a:schemeClr val="tx1"/>
                </a:solidFill>
                <a:effectLst/>
                <a:latin typeface="+mn-lt"/>
                <a:ea typeface="+mn-ea"/>
                <a:cs typeface="+mn-cs"/>
              </a:rPr>
              <a:t>Alalakh</a:t>
            </a:r>
            <a:r>
              <a:rPr lang="en-US" sz="1200" b="0" kern="1200" dirty="0">
                <a:solidFill>
                  <a:schemeClr val="tx1"/>
                </a:solidFill>
                <a:effectLst/>
                <a:latin typeface="+mn-lt"/>
                <a:ea typeface="+mn-ea"/>
                <a:cs typeface="+mn-cs"/>
              </a:rPr>
              <a:t>. In this text, the sacrificer swears by his own life. In the Abrahamic covenant, Yahweh swears by His own life. </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will give to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rimlim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town of </a:t>
            </a:r>
            <a:r>
              <a:rPr lang="en-US" sz="1200" kern="1200" dirty="0" err="1">
                <a:solidFill>
                  <a:schemeClr val="tx1"/>
                </a:solidFill>
                <a:effectLst/>
                <a:latin typeface="+mn-lt"/>
                <a:ea typeface="+mn-ea"/>
                <a:cs typeface="+mn-cs"/>
              </a:rPr>
              <a:t>Murar</a:t>
            </a:r>
            <a:r>
              <a:rPr lang="en-US" sz="1200" kern="1200" dirty="0">
                <a:solidFill>
                  <a:schemeClr val="tx1"/>
                </a:solidFill>
                <a:effectLst/>
                <a:latin typeface="+mn-lt"/>
                <a:ea typeface="+mn-ea"/>
                <a:cs typeface="+mn-cs"/>
              </a:rPr>
              <a:t>, in addition to [his shar]e,</a:t>
            </a:r>
          </a:p>
          <a:p>
            <a:r>
              <a:rPr lang="en-US" sz="1200" kern="1200" dirty="0">
                <a:solidFill>
                  <a:schemeClr val="tx1"/>
                </a:solidFill>
                <a:effectLst/>
                <a:latin typeface="+mn-lt"/>
                <a:ea typeface="+mn-ea"/>
                <a:cs typeface="+mn-cs"/>
              </a:rPr>
              <a:t>I will add to it.” </a:t>
            </a:r>
            <a:r>
              <a:rPr lang="en-US" sz="1200" kern="1200" dirty="0" err="1">
                <a:solidFill>
                  <a:schemeClr val="tx1"/>
                </a:solidFill>
                <a:effectLst/>
                <a:latin typeface="+mn-lt"/>
                <a:ea typeface="+mn-ea"/>
                <a:cs typeface="+mn-cs"/>
              </a:rPr>
              <a:t>Abbael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swore the oath to </a:t>
            </a:r>
            <a:r>
              <a:rPr lang="en-US" sz="1200" kern="1200" dirty="0" err="1">
                <a:solidFill>
                  <a:schemeClr val="tx1"/>
                </a:solidFill>
                <a:effectLst/>
                <a:latin typeface="+mn-lt"/>
                <a:ea typeface="+mn-ea"/>
                <a:cs typeface="+mn-cs"/>
              </a:rPr>
              <a:t>Yarimlim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cut the neck of a lamb, &lt;saying:&gt;</a:t>
            </a:r>
          </a:p>
          <a:p>
            <a:r>
              <a:rPr lang="en-US" sz="1200" kern="1200" dirty="0">
                <a:solidFill>
                  <a:schemeClr val="tx1"/>
                </a:solidFill>
                <a:effectLst/>
                <a:latin typeface="+mn-lt"/>
                <a:ea typeface="+mn-ea"/>
                <a:cs typeface="+mn-cs"/>
              </a:rPr>
              <a:t>“If I take back what I have given you &lt;may I be cursed.&gt;” (Hess</a:t>
            </a:r>
            <a:r>
              <a:rPr lang="en-US" sz="1200" kern="1200" baseline="0" dirty="0">
                <a:solidFill>
                  <a:schemeClr val="tx1"/>
                </a:solidFill>
                <a:effectLst/>
                <a:latin typeface="+mn-lt"/>
                <a:ea typeface="+mn-ea"/>
                <a:cs typeface="+mn-cs"/>
              </a:rPr>
              <a:t> 2003: 370</a:t>
            </a:r>
            <a:r>
              <a:rPr lang="en-US" sz="1200" kern="1200" dirty="0">
                <a:solidFill>
                  <a:schemeClr val="tx1"/>
                </a:solidFill>
                <a:effectLst/>
                <a:latin typeface="+mn-lt"/>
                <a:ea typeface="+mn-ea"/>
                <a:cs typeface="+mn-cs"/>
              </a:rPr>
              <a:t>).</a:t>
            </a:r>
          </a:p>
          <a:p>
            <a:endParaRPr lang="en-US" dirty="0"/>
          </a:p>
          <a:p>
            <a:r>
              <a:rPr lang="en-US" dirty="0"/>
              <a:t>This artifact was photographed at the Israel Museum.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Fitzmeyer</a:t>
            </a:r>
            <a:r>
              <a:rPr lang="en-US" dirty="0">
                <a:latin typeface="+mn-lt"/>
              </a:rPr>
              <a:t>, Joseph A., S.J.</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Inscriptions of Bar-</a:t>
            </a:r>
            <a:r>
              <a:rPr lang="en-US" dirty="0" err="1">
                <a:latin typeface="+mn-lt"/>
              </a:rPr>
              <a:t>Ga’yah</a:t>
            </a:r>
            <a:r>
              <a:rPr lang="en-US" dirty="0">
                <a:latin typeface="+mn-lt"/>
              </a:rPr>
              <a:t> and </a:t>
            </a:r>
            <a:r>
              <a:rPr lang="en-US" dirty="0" err="1">
                <a:latin typeface="+mn-lt"/>
              </a:rPr>
              <a:t>Mati’el</a:t>
            </a:r>
            <a:r>
              <a:rPr lang="en-US" dirty="0">
                <a:latin typeface="+mn-lt"/>
              </a:rPr>
              <a:t> from </a:t>
            </a:r>
            <a:r>
              <a:rPr lang="en-US" dirty="0" err="1">
                <a:latin typeface="+mn-lt"/>
              </a:rPr>
              <a:t>Sefire</a:t>
            </a:r>
            <a:r>
              <a:rPr lang="en-US" baseline="0" dirty="0">
                <a:latin typeface="+mn-lt"/>
              </a:rPr>
              <a:t>. Pp. 213–17 in </a:t>
            </a:r>
            <a:r>
              <a:rPr lang="en-US" i="1" baseline="0" dirty="0">
                <a:latin typeface="+mn-lt"/>
              </a:rPr>
              <a:t>The Context of Scripture</a:t>
            </a:r>
            <a:r>
              <a:rPr lang="en-US" dirty="0"/>
              <a:t>, v</a:t>
            </a:r>
            <a:r>
              <a:rPr lang="en-US" baseline="0" dirty="0">
                <a:latin typeface="+mn-lt"/>
              </a:rPr>
              <a:t>ol. 2, ed. W. W. Hallo. Leiden: Brill.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Hess, Richard S.</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Land Grant AT 456</a:t>
            </a:r>
            <a:r>
              <a:rPr lang="en-US" baseline="0" dirty="0">
                <a:latin typeface="+mn-lt"/>
              </a:rPr>
              <a:t>. Pp. 369–70 in </a:t>
            </a:r>
            <a:r>
              <a:rPr lang="en-US" i="1" baseline="0" dirty="0">
                <a:latin typeface="+mn-lt"/>
              </a:rPr>
              <a:t>The Context of Scripture</a:t>
            </a:r>
            <a:r>
              <a:rPr lang="en-US" dirty="0"/>
              <a:t>, v</a:t>
            </a:r>
            <a:r>
              <a:rPr lang="en-US" baseline="0" dirty="0">
                <a:latin typeface="+mn-lt"/>
              </a:rPr>
              <a:t>ol. 2, ed. W. W. Hallo. Leiden: Brill.</a:t>
            </a:r>
            <a:endParaRPr lang="en-US" dirty="0"/>
          </a:p>
          <a:p>
            <a:endParaRPr lang="en-US" dirty="0"/>
          </a:p>
          <a:p>
            <a:r>
              <a:rPr lang="en-US" dirty="0"/>
              <a:t>tb032014215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51</a:t>
            </a:fld>
            <a:endParaRPr lang="en-US"/>
          </a:p>
        </p:txBody>
      </p:sp>
    </p:spTree>
    <p:extLst>
      <p:ext uri="{BB962C8B-B14F-4D97-AF65-F5344CB8AC3E}">
        <p14:creationId xmlns:p14="http://schemas.microsoft.com/office/powerpoint/2010/main" val="2284945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later periods, the standard</a:t>
            </a:r>
            <a:r>
              <a:rPr lang="en-US" baseline="0" dirty="0"/>
              <a:t> idiom for making a treaty or covenant was to “cut a covenant” (Heb. </a:t>
            </a:r>
            <a:r>
              <a:rPr lang="en-US" i="1" baseline="0" dirty="0" err="1"/>
              <a:t>karath</a:t>
            </a:r>
            <a:r>
              <a:rPr lang="en-US" i="1" baseline="0" dirty="0"/>
              <a:t> </a:t>
            </a:r>
            <a:r>
              <a:rPr lang="en-US" i="1" baseline="0" dirty="0" err="1"/>
              <a:t>berith</a:t>
            </a:r>
            <a:r>
              <a:rPr lang="en-US" baseline="0" dirty="0"/>
              <a:t>, </a:t>
            </a:r>
            <a:r>
              <a:rPr lang="he-IL" sz="1200" b="0" i="0" u="none" strike="noStrike" kern="1200" baseline="0" dirty="0">
                <a:solidFill>
                  <a:schemeClr val="tx1"/>
                </a:solidFill>
                <a:latin typeface="+mn-lt"/>
                <a:ea typeface="+mn-ea"/>
                <a:cs typeface="+mn-cs"/>
              </a:rPr>
              <a:t>כָּרַת בְּרִית</a:t>
            </a:r>
            <a:r>
              <a:rPr lang="en-US" sz="1200" b="0" i="0" u="none" strike="noStrike" kern="1200" baseline="0" dirty="0">
                <a:solidFill>
                  <a:schemeClr val="tx1"/>
                </a:solidFill>
                <a:latin typeface="+mn-lt"/>
                <a:ea typeface="+mn-ea"/>
                <a:cs typeface="+mn-cs"/>
              </a:rPr>
              <a:t>; e.g., Gen 21:27; </a:t>
            </a:r>
            <a:r>
              <a:rPr lang="en-US" sz="1200" b="0" i="0" u="none" strike="noStrike" kern="1200" baseline="0" dirty="0" err="1">
                <a:solidFill>
                  <a:schemeClr val="tx1"/>
                </a:solidFill>
                <a:latin typeface="+mn-lt"/>
                <a:ea typeface="+mn-ea"/>
                <a:cs typeface="+mn-cs"/>
              </a:rPr>
              <a:t>Exod</a:t>
            </a:r>
            <a:r>
              <a:rPr lang="en-US" sz="1200" b="0" i="0" u="none" strike="noStrike" kern="1200" baseline="0" dirty="0">
                <a:solidFill>
                  <a:schemeClr val="tx1"/>
                </a:solidFill>
                <a:latin typeface="+mn-lt"/>
                <a:ea typeface="+mn-ea"/>
                <a:cs typeface="+mn-cs"/>
              </a:rPr>
              <a:t> 23:32; </a:t>
            </a:r>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7:2; 1 Sam 23:18; etc.), an idiom that may find its origin in ancient customs like the one described here.</a:t>
            </a:r>
            <a:endParaRPr lang="en-US" dirty="0"/>
          </a:p>
          <a:p>
            <a:endParaRPr lang="en-US" dirty="0"/>
          </a:p>
          <a:p>
            <a:r>
              <a:rPr lang="en-US" dirty="0"/>
              <a:t>Another example</a:t>
            </a:r>
            <a:r>
              <a:rPr lang="en-US" baseline="0" dirty="0"/>
              <a:t> of a similar ritual—</a:t>
            </a:r>
            <a:r>
              <a:rPr lang="en-US" dirty="0"/>
              <a:t>on a Hittite tablet similar to the one shown here—appears in connection with a military defeat. </a:t>
            </a:r>
          </a:p>
          <a:p>
            <a:endParaRPr lang="en-US" dirty="0"/>
          </a:p>
          <a:p>
            <a:r>
              <a:rPr lang="en-US" sz="1200" kern="1200" dirty="0">
                <a:solidFill>
                  <a:schemeClr val="tx1"/>
                </a:solidFill>
                <a:effectLst/>
                <a:latin typeface="+mn-lt"/>
                <a:ea typeface="+mn-ea"/>
                <a:cs typeface="+mn-cs"/>
              </a:rPr>
              <a:t>“If the troops are defeated by the enemy, then they prepare the ‘behind the river’ ritual as follows: Behind the river they sever a human, a </a:t>
            </a:r>
            <a:r>
              <a:rPr lang="en-US" sz="1200" kern="1200" dirty="0" err="1">
                <a:solidFill>
                  <a:schemeClr val="tx1"/>
                </a:solidFill>
                <a:effectLst/>
                <a:latin typeface="+mn-lt"/>
                <a:ea typeface="+mn-ea"/>
                <a:cs typeface="+mn-cs"/>
              </a:rPr>
              <a:t>billy</a:t>
            </a:r>
            <a:r>
              <a:rPr lang="en-US" sz="1200" kern="1200" dirty="0">
                <a:solidFill>
                  <a:schemeClr val="tx1"/>
                </a:solidFill>
                <a:effectLst/>
                <a:latin typeface="+mn-lt"/>
                <a:ea typeface="+mn-ea"/>
                <a:cs typeface="+mn-cs"/>
              </a:rPr>
              <a:t>-goat, a puppy (and) a piglet. </a:t>
            </a:r>
            <a:r>
              <a:rPr lang="en-US" sz="1200" b="1" kern="1200" dirty="0">
                <a:solidFill>
                  <a:schemeClr val="tx1"/>
                </a:solidFill>
                <a:effectLst/>
                <a:latin typeface="+mn-lt"/>
                <a:ea typeface="+mn-ea"/>
                <a:cs typeface="+mn-cs"/>
              </a:rPr>
              <a:t>On one side they set halves and on the other side they set the (other) halves</a:t>
            </a:r>
            <a:r>
              <a:rPr lang="en-US" sz="1200" kern="1200" dirty="0">
                <a:solidFill>
                  <a:schemeClr val="tx1"/>
                </a:solidFill>
                <a:effectLst/>
                <a:latin typeface="+mn-lt"/>
                <a:ea typeface="+mn-ea"/>
                <a:cs typeface="+mn-cs"/>
              </a:rPr>
              <a:t>. In front (of these) they make a gate of hawthorn and stretch a cord(?) up over (it). Then, before the gate, on </a:t>
            </a:r>
            <a:r>
              <a:rPr lang="en-US" sz="1200" b="1" kern="1200" dirty="0">
                <a:solidFill>
                  <a:schemeClr val="tx1"/>
                </a:solidFill>
                <a:effectLst/>
                <a:latin typeface="+mn-lt"/>
                <a:ea typeface="+mn-ea"/>
                <a:cs typeface="+mn-cs"/>
              </a:rPr>
              <a:t>one side they burn a fire and on the other side they burn a fire</a:t>
            </a:r>
            <a:r>
              <a:rPr lang="en-US" sz="1200" kern="1200" dirty="0">
                <a:solidFill>
                  <a:schemeClr val="tx1"/>
                </a:solidFill>
                <a:effectLst/>
                <a:latin typeface="+mn-lt"/>
                <a:ea typeface="+mn-ea"/>
                <a:cs typeface="+mn-cs"/>
              </a:rPr>
              <a:t>. The troops go through, but when they come alongside the river, they sprinkle water over them(selves). They perform the ritual again in the steppe. They celebrate the ritual of the steppe in the same way”</a:t>
            </a:r>
            <a:r>
              <a:rPr lang="en-US" sz="1200" kern="1200" baseline="300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(Collins 2003: 161). This tablet was photographed</a:t>
            </a:r>
            <a:r>
              <a:rPr lang="en-US" sz="1200" b="0" kern="1200" baseline="0" dirty="0">
                <a:solidFill>
                  <a:schemeClr val="tx1"/>
                </a:solidFill>
                <a:effectLst/>
                <a:latin typeface="+mn-lt"/>
                <a:ea typeface="+mn-ea"/>
                <a:cs typeface="+mn-cs"/>
              </a:rPr>
              <a:t> at the British Museum.</a:t>
            </a:r>
            <a:endParaRPr lang="en-US" sz="1200" b="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Collins, Billie Jean.</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“Ritual Between the Pieces</a:t>
            </a:r>
            <a:r>
              <a:rPr lang="en-US" baseline="0" dirty="0">
                <a:latin typeface="+mn-lt"/>
              </a:rPr>
              <a:t>.” Pp. 160–61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dirty="0"/>
          </a:p>
          <a:p>
            <a:r>
              <a:rPr lang="en-US" dirty="0"/>
              <a:t>tb0929197150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52</a:t>
            </a:fld>
            <a:endParaRPr lang="en-US"/>
          </a:p>
        </p:txBody>
      </p:sp>
    </p:spTree>
    <p:extLst>
      <p:ext uri="{BB962C8B-B14F-4D97-AF65-F5344CB8AC3E}">
        <p14:creationId xmlns:p14="http://schemas.microsoft.com/office/powerpoint/2010/main" val="1230338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shows three cattle that have been trussed in preparation for sacrifice. It also</a:t>
            </a:r>
            <a:r>
              <a:rPr lang="en-US" baseline="0" dirty="0"/>
              <a:t> depicts a number of tables or altars that have been piled with sacrifices, including cuts of meat. This relief</a:t>
            </a:r>
            <a:r>
              <a:rPr lang="en-US" dirty="0"/>
              <a:t> was photographed at the San</a:t>
            </a:r>
            <a:r>
              <a:rPr lang="en-US" baseline="0" dirty="0"/>
              <a:t> Antonio Museum of Art.</a:t>
            </a:r>
          </a:p>
          <a:p>
            <a:endParaRPr lang="en-US" dirty="0"/>
          </a:p>
          <a:p>
            <a:r>
              <a:rPr lang="en-US" dirty="0"/>
              <a:t>tb111716935</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139604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display includes a set of butchering knives and a small model of a cow. The cow is portrayed with two legs bound and its throat cut, the first step in the butchering process. </a:t>
            </a:r>
            <a:r>
              <a:rPr lang="en-US" dirty="0"/>
              <a:t>These items were photographed at the Berlin Egyptian Museum and Papyrus Collection.</a:t>
            </a:r>
          </a:p>
          <a:p>
            <a:endParaRPr lang="en-US" dirty="0"/>
          </a:p>
          <a:p>
            <a:r>
              <a:rPr lang="en-US" dirty="0"/>
              <a:t>adr070511480</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men in this relief are engaged in butchering a cow using knives. </a:t>
            </a:r>
            <a:r>
              <a:rPr lang="en-US" dirty="0"/>
              <a:t>This image comes from the Metropolitan Museum of Art and is in the public domain. Source: https://www.metmuseum.org/art/collection/search/577369.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met577369</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funerary model shows men butchering two cows. The feet of the cows have been bound, and one man is cutting the throat of a cow as the first</a:t>
            </a:r>
            <a:r>
              <a:rPr lang="en-US" baseline="0" dirty="0"/>
              <a:t> step in the butchering process. </a:t>
            </a:r>
            <a:r>
              <a:rPr lang="en-US" dirty="0"/>
              <a:t>This model was photographed at the Metropolitan Museum of Art in New York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adr1605231707</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281644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artifact was recovered</a:t>
            </a:r>
            <a:r>
              <a:rPr lang="en-US" baseline="0" dirty="0"/>
              <a:t> from the tomb of </a:t>
            </a:r>
            <a:r>
              <a:rPr lang="en-US" baseline="0" dirty="0" err="1"/>
              <a:t>Ny-kau-Inpu</a:t>
            </a:r>
            <a:r>
              <a:rPr lang="en-US" baseline="0" dirty="0"/>
              <a:t> at Giza. It dates to the </a:t>
            </a:r>
            <a:r>
              <a:rPr lang="en-US" dirty="0"/>
              <a:t>Old Kingdom, 5th Dynasty. It was photographed</a:t>
            </a:r>
            <a:r>
              <a:rPr lang="en-US" baseline="0" dirty="0"/>
              <a:t> at the </a:t>
            </a:r>
            <a:r>
              <a:rPr lang="en-US" dirty="0"/>
              <a:t>Oriental Institute Museum of the University of Chicago.</a:t>
            </a:r>
          </a:p>
          <a:p>
            <a:endParaRPr lang="en-US" dirty="0"/>
          </a:p>
          <a:p>
            <a:r>
              <a:rPr lang="en-US" dirty="0"/>
              <a:t>tb072705162bl</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57</a:t>
            </a:fld>
            <a:endParaRPr lang="en-US"/>
          </a:p>
        </p:txBody>
      </p:sp>
    </p:spTree>
    <p:extLst>
      <p:ext uri="{BB962C8B-B14F-4D97-AF65-F5344CB8AC3E}">
        <p14:creationId xmlns:p14="http://schemas.microsoft.com/office/powerpoint/2010/main" val="1879954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 photo almost certainly depicts the observance of </a:t>
            </a:r>
            <a:r>
              <a:rPr lang="en-GB" altLang="en-US" b="1" dirty="0"/>
              <a:t>Eid </a:t>
            </a:r>
            <a:r>
              <a:rPr lang="en-GB" altLang="en-US" b="1" dirty="0" err="1"/>
              <a:t>il-Adha</a:t>
            </a:r>
            <a:r>
              <a:rPr lang="en-GB" altLang="en-US" dirty="0"/>
              <a:t>, a four-day religious festival celebrated by Muslims worldwide to commemorate the willingness of Abraham to sacrifice his son. (In the Islamic version, however, that son is Ishmael and not Isaac as stated in the Hebrew Scriptures.) The feast falls approximately 70 days after the end of the month of Ramadan, and its traditional observance includes the ritual slaughter of a sheep or goat, as shown here. Herod’s Gate is one of two city gates giving direct access to the Old City’s Muslim Quarter, and it lies opposite the Arab </a:t>
            </a:r>
            <a:r>
              <a:rPr lang="en-GB" altLang="en-US" dirty="0" err="1"/>
              <a:t>neighborhoods</a:t>
            </a:r>
            <a:r>
              <a:rPr lang="en-GB" altLang="en-US" dirty="0"/>
              <a:t> of East Jerusalem outside the walls” (Note</a:t>
            </a:r>
            <a:r>
              <a:rPr lang="en-GB" altLang="en-US" baseline="0" dirty="0"/>
              <a:t> by Tom Powers, from the American Colony and Eric Matson Collection, volume 3: Jerusalem).</a:t>
            </a:r>
            <a:endParaRPr lang="en-US" altLang="en-US" dirty="0"/>
          </a:p>
          <a:p>
            <a:endParaRPr lang="en-US" altLang="en-US" dirty="0"/>
          </a:p>
          <a:p>
            <a:r>
              <a:rPr lang="en-US" altLang="en-US" dirty="0"/>
              <a:t>This American Colony photograph was taken between 1898 and 1946.</a:t>
            </a:r>
          </a:p>
          <a:p>
            <a:endParaRPr lang="en-US" altLang="en-US" dirty="0"/>
          </a:p>
          <a:p>
            <a:r>
              <a:rPr lang="en-US" altLang="en-US" dirty="0"/>
              <a:t>mat07355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58</a:t>
            </a:fld>
            <a:endParaRPr lang="en-US"/>
          </a:p>
        </p:txBody>
      </p:sp>
    </p:spTree>
    <p:extLst>
      <p:ext uri="{BB962C8B-B14F-4D97-AF65-F5344CB8AC3E}">
        <p14:creationId xmlns:p14="http://schemas.microsoft.com/office/powerpoint/2010/main" val="486990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a:t>
            </a:r>
            <a:r>
              <a:rPr lang="en-US" baseline="0" dirty="0"/>
              <a:t> photo was taken at Sharafat, an Arab neighborhood in east Jerusalem. </a:t>
            </a:r>
            <a:r>
              <a:rPr lang="en-US" dirty="0"/>
              <a:t>Sharafat was home to the Budrieh</a:t>
            </a:r>
            <a:r>
              <a:rPr lang="en-US" baseline="0" dirty="0"/>
              <a:t> (</a:t>
            </a:r>
            <a:r>
              <a:rPr lang="en-US" dirty="0" err="1"/>
              <a:t>Badriyya</a:t>
            </a:r>
            <a:r>
              <a:rPr lang="en-US" dirty="0"/>
              <a:t>), a renowned family of weli (</a:t>
            </a:r>
            <a:r>
              <a:rPr lang="en-US" i="1" dirty="0" err="1"/>
              <a:t>awliya</a:t>
            </a:r>
            <a:r>
              <a:rPr lang="en-US" i="0" baseline="0" dirty="0"/>
              <a:t>, </a:t>
            </a:r>
            <a:r>
              <a:rPr lang="en-US" dirty="0"/>
              <a:t>Muslim saints) to whom the village was dedicated as a </a:t>
            </a:r>
            <a:r>
              <a:rPr lang="en-US" i="1" dirty="0" err="1"/>
              <a:t>waqf</a:t>
            </a:r>
            <a:r>
              <a:rPr lang="en-US" i="0" baseline="0" dirty="0"/>
              <a:t> </a:t>
            </a:r>
            <a:r>
              <a:rPr lang="en-US" dirty="0"/>
              <a:t>(Islamic trust) by the viceroy of Damascus in the 14th century. The sheep shown here is being sacrificed in a custom that has similarities with the Jewish Passover. </a:t>
            </a:r>
            <a:r>
              <a:rPr lang="en-US" altLang="en-US" dirty="0"/>
              <a:t>This American Colony photograph was taken between 1900 and 1926.</a:t>
            </a:r>
          </a:p>
          <a:p>
            <a:endParaRPr lang="en-US" dirty="0"/>
          </a:p>
          <a:p>
            <a:r>
              <a:rPr lang="en-US" dirty="0"/>
              <a:t>mat01416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59</a:t>
            </a:fld>
            <a:endParaRPr lang="en-US"/>
          </a:p>
        </p:txBody>
      </p:sp>
    </p:spTree>
    <p:extLst>
      <p:ext uri="{BB962C8B-B14F-4D97-AF65-F5344CB8AC3E}">
        <p14:creationId xmlns:p14="http://schemas.microsoft.com/office/powerpoint/2010/main" val="407533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a:t>
            </a:r>
            <a:r>
              <a:rPr lang="en-US" baseline="0" dirty="0"/>
              <a:t> statuette was photographed at the Louvre Museum</a:t>
            </a:r>
            <a:r>
              <a:rPr lang="en-US" dirty="0"/>
              <a:t>.</a:t>
            </a:r>
          </a:p>
          <a:p>
            <a:endParaRPr lang="en-US" dirty="0"/>
          </a:p>
          <a:p>
            <a:r>
              <a:rPr lang="en-US" dirty="0"/>
              <a:t>tb0927195186c</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507745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rPr>
              <a:t>This illustration comes from Sir Austen Henry Layard, </a:t>
            </a:r>
            <a:r>
              <a:rPr lang="en-US" i="1" dirty="0">
                <a:latin typeface="Calibri"/>
              </a:rPr>
              <a:t>The Monuments of Nineveh</a:t>
            </a:r>
            <a:r>
              <a:rPr lang="en-US" dirty="0">
                <a:latin typeface="Calibri"/>
              </a:rPr>
              <a:t>, published in 1849. Public domain, from the New York Public Library, </a:t>
            </a:r>
            <a:r>
              <a:rPr lang="en-US" dirty="0"/>
              <a:t>https://digitalcollections.nypl.org/items/510d47dc-4777-a3d9-e040-e00a18064a99.</a:t>
            </a:r>
          </a:p>
          <a:p>
            <a:endParaRPr lang="en-US" dirty="0"/>
          </a:p>
          <a:p>
            <a:r>
              <a:rPr lang="en-US" dirty="0"/>
              <a:t>nypl494869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665751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shows a bird caught and held by its wings. </a:t>
            </a:r>
            <a:r>
              <a:rPr lang="en-US" baseline="0" dirty="0"/>
              <a:t>This relief was photographed at the British Museum. </a:t>
            </a:r>
            <a:r>
              <a:rPr lang="en-US" dirty="0"/>
              <a:t>This image comes from Osama </a:t>
            </a:r>
            <a:r>
              <a:rPr lang="en-US" dirty="0" err="1"/>
              <a:t>Shukir</a:t>
            </a:r>
            <a:r>
              <a:rPr lang="en-US" dirty="0"/>
              <a:t> Muhammed Amin and is licensed under CC BY-SA 4.0, via Wikimedia Commons: https://commons.wikimedia.org/wiki/File:Detail._Ashurbanipal_II%27s_men_after_returning_from_the_royal_lion-hunt,_carrying_a_bird._From_Room_R,_North_Palace_at_Nineveh,_Iraq._645-635_BCE._Alabaster-bas_relief._British_Museum,_London.jpg.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wiki0130201414141630316028</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858353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lappet-faced vulture is a large, powerful scavenger that is still seen in southern</a:t>
            </a:r>
            <a:r>
              <a:rPr lang="en-US" baseline="0" dirty="0"/>
              <a:t> Israel today.</a:t>
            </a:r>
            <a:endParaRPr lang="en-US" dirty="0"/>
          </a:p>
          <a:p>
            <a:endParaRPr lang="en-US" dirty="0"/>
          </a:p>
          <a:p>
            <a:r>
              <a:rPr lang="en-US" dirty="0"/>
              <a:t>tb010712137</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007808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depicts </a:t>
            </a:r>
            <a:r>
              <a:rPr lang="en-US" baseline="0" dirty="0"/>
              <a:t>a vulture flying away with the entrails of a soldier killed on the battlefield. </a:t>
            </a:r>
            <a:r>
              <a:rPr lang="en-US" dirty="0"/>
              <a:t>It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tb0929197002</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133469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Kibbutz </a:t>
            </a:r>
            <a:r>
              <a:rPr lang="en-US" dirty="0" err="1"/>
              <a:t>Revadim</a:t>
            </a:r>
            <a:r>
              <a:rPr lang="en-US" baseline="0" dirty="0"/>
              <a:t> is situated in Israel’s southern coastal plain.</a:t>
            </a:r>
            <a:endParaRPr lang="en-US" dirty="0"/>
          </a:p>
          <a:p>
            <a:endParaRPr lang="en-US" dirty="0"/>
          </a:p>
          <a:p>
            <a:r>
              <a:rPr lang="en-US" dirty="0"/>
              <a:t>adr0807293781</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151442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which likely comes from Tell</a:t>
            </a:r>
            <a:r>
              <a:rPr lang="en-US" baseline="0" dirty="0"/>
              <a:t> el-Amarna,</a:t>
            </a:r>
            <a:r>
              <a:rPr lang="en-US" dirty="0"/>
              <a:t> was photographed at the Brooklyn Museum in New York City.</a:t>
            </a:r>
          </a:p>
          <a:p>
            <a:endParaRPr lang="en-US" dirty="0"/>
          </a:p>
          <a:p>
            <a:r>
              <a:rPr lang="en-US" dirty="0"/>
              <a:t>adr1606020771</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9176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description</a:t>
            </a:r>
            <a:r>
              <a:rPr lang="en-US" baseline="0" dirty="0"/>
              <a:t> of Abram here is somewhat obscure. Translators differ on whether both dread and darkness fell on Abram (NASB, ESV, CSB), or if the words should be taken together to indicate a great and horrible darkness (NET, NIV, CEB).</a:t>
            </a:r>
            <a:endParaRPr lang="en-US" dirty="0"/>
          </a:p>
          <a:p>
            <a:endParaRPr lang="en-US" dirty="0"/>
          </a:p>
          <a:p>
            <a:r>
              <a:rPr lang="en-US" dirty="0"/>
              <a:t>Emotions were rarely expressed in the art of the ancient world prior to the Greek period,</a:t>
            </a:r>
            <a:r>
              <a:rPr lang="en-US" baseline="0" dirty="0"/>
              <a:t> but this later theater mask portrays a sense of fear that seems similar to what was experienced by Abram</a:t>
            </a:r>
            <a:r>
              <a:rPr lang="en-US" sz="1200" b="0" i="0" u="none" strike="noStrike" kern="1200" baseline="0" dirty="0">
                <a:solidFill>
                  <a:schemeClr val="tx1"/>
                </a:solidFill>
                <a:latin typeface="+mn-lt"/>
                <a:ea typeface="+mn-ea"/>
                <a:cs typeface="+mn-cs"/>
              </a:rPr>
              <a:t>. This phrase is repeated at the end of the chapter (1 Sam 15:35). This marble mask was photographed at the </a:t>
            </a:r>
            <a:r>
              <a:rPr lang="en-US" dirty="0"/>
              <a:t>National Archaeological</a:t>
            </a:r>
            <a:r>
              <a:rPr lang="en-US" baseline="0" dirty="0"/>
              <a:t> Museum in Athens.</a:t>
            </a:r>
            <a:endParaRPr lang="en-US" dirty="0"/>
          </a:p>
          <a:p>
            <a:endParaRPr lang="en-US" dirty="0"/>
          </a:p>
          <a:p>
            <a:r>
              <a:rPr lang="en-US" dirty="0"/>
              <a:t>tb011117501</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118332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a prophecy concerning the sojourn of the Israelites in Egypt. </a:t>
            </a:r>
            <a:r>
              <a:rPr lang="en-US" baseline="0" dirty="0"/>
              <a:t>The reference here to “four hundred years” should probably be taken as a round number. Exodus 12:41 provides a more exact number when it states that the Israelites came out of Egypt “at the end of four hundred and thirty years, to the very day.”</a:t>
            </a:r>
          </a:p>
          <a:p>
            <a:endParaRPr lang="en-US" baseline="0" dirty="0"/>
          </a:p>
          <a:p>
            <a:r>
              <a:rPr lang="en-US" baseline="0" dirty="0"/>
              <a:t>A number of English versions place the “four hundred years” at the end of the verse, without punctuation, which suggests that the four hundred years apply to the length of time the Israelites were enslaved and oppressed. While such a reading is possible, it is not certain. In fact, the quick pace of the narrative of Exodus 1–2 suggests that the oppression of the Israelites applied only to the last part of the sojourn and that the four hundred years describe the entire sojourn, not only the latter period of oppression. Another way to render the verse, preserving the Hebrew word order more closely, would be, “They will be strangers in a land that is not theirs, where they will be enslaved and oppressed, for four hundred years” (cf. NIV2011, CSB).</a:t>
            </a:r>
            <a:endParaRPr lang="en-US" dirty="0"/>
          </a:p>
          <a:p>
            <a:endParaRPr lang="en-US" dirty="0"/>
          </a:p>
          <a:p>
            <a:r>
              <a:rPr lang="en-US" dirty="0"/>
              <a:t>tb010805124</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61806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pyramids at Giza shown here were built during</a:t>
            </a:r>
            <a:r>
              <a:rPr lang="en-US" baseline="0" dirty="0"/>
              <a:t> the Egyptian 4th Dynasty (26th century BC) and were centuries old already by the time of Abram. They are one of the most recognizable symbols of Egypt, the land of which God speaks in this statement.</a:t>
            </a:r>
            <a:endParaRPr lang="en-US" dirty="0"/>
          </a:p>
          <a:p>
            <a:endParaRPr lang="en-US" dirty="0"/>
          </a:p>
          <a:p>
            <a:r>
              <a:rPr lang="en-US" dirty="0"/>
              <a:t>tbs89289701</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61806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tb011005758</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6603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shield was photographed at the British Museum.</a:t>
            </a:r>
          </a:p>
          <a:p>
            <a:endParaRPr lang="en-US" dirty="0"/>
          </a:p>
          <a:p>
            <a:r>
              <a:rPr lang="en-US" dirty="0"/>
              <a:t>adr1305251438</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tomb</a:t>
            </a:r>
            <a:r>
              <a:rPr lang="en-US" baseline="0" dirty="0"/>
              <a:t> painting depicts an Egyptian scribe (large figure at right) presenting a line of Asiatics who have come down to Egypt from the Levant. Their distinctive hair, beards, and colorful clothes set them apart from their Egyptian counterparts. This depiction is quite close in time to the actual arrival of Jacob and his clan in Egypt. This painting was photographed in the </a:t>
            </a:r>
            <a:r>
              <a:rPr lang="en-US" dirty="0"/>
              <a:t>tomb of </a:t>
            </a:r>
            <a:r>
              <a:rPr lang="en-US" dirty="0" err="1"/>
              <a:t>Khnumhotep</a:t>
            </a:r>
            <a:r>
              <a:rPr lang="en-US" dirty="0"/>
              <a:t> II at </a:t>
            </a:r>
            <a:r>
              <a:rPr lang="en-US" dirty="0" err="1"/>
              <a:t>Beni</a:t>
            </a:r>
            <a:r>
              <a:rPr lang="en-US" dirty="0"/>
              <a:t> Hasan.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adr1603247508</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783587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model shown here, servants or slaves are shown carrying jars and doing other menial tasks, illustrating the oppression of the Israelites in Egypt. </a:t>
            </a:r>
            <a:r>
              <a:rPr lang="en-US" dirty="0"/>
              <a:t>This image comes from the Metropolitan Museum of Art and is in the public domain. Source: https://www.metmuseum.org/art/collection/search/555948.</a:t>
            </a:r>
          </a:p>
          <a:p>
            <a:endParaRPr lang="en-US" dirty="0"/>
          </a:p>
          <a:p>
            <a:r>
              <a:rPr lang="en-US" dirty="0"/>
              <a:t>met555948</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705501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a:t>
            </a:r>
            <a:r>
              <a:rPr lang="en-US" baseline="0" dirty="0"/>
              <a:t> a man using a yoke to carry two water jars back and forth from the river to an irrigated garden, shown as a series of square plots. </a:t>
            </a:r>
            <a:r>
              <a:rPr lang="en-US" dirty="0"/>
              <a:t>This image comes from the Brooklyn Museum and is in the public domain. Source: https://www.brooklynmuseum.org/opencollection/objects/3738.</a:t>
            </a:r>
          </a:p>
          <a:p>
            <a:endParaRPr lang="en-US" dirty="0"/>
          </a:p>
          <a:p>
            <a:r>
              <a:rPr lang="en-US" dirty="0"/>
              <a:t>bmny3738</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705501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depicts</a:t>
            </a:r>
            <a:r>
              <a:rPr lang="en-US" baseline="0" dirty="0"/>
              <a:t> men who were foreigners to the Egyptians coming to pay homage to the Egyptian king Aye. It comes from the tomb of the next king, Horemheb, and was photographed at the </a:t>
            </a:r>
            <a:r>
              <a:rPr lang="en-US" dirty="0"/>
              <a:t>Oriental Institute Museum at the University of Chicago.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adr1401046135</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0688837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depicts a kneeling captive, who has his arms bound behind his back. This image comes from the Metropolitan</a:t>
            </a:r>
            <a:r>
              <a:rPr lang="en-US" baseline="0" dirty="0"/>
              <a:t> Museum of Art, public domain, Fletcher Fund, 1947, http://metmuseum.org/art/collection/search/543869.</a:t>
            </a:r>
          </a:p>
          <a:p>
            <a:endParaRPr lang="en-US" baseline="0" dirty="0"/>
          </a:p>
          <a:p>
            <a:r>
              <a:rPr lang="en-US" baseline="0" dirty="0"/>
              <a:t>met543869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74</a:t>
            </a:fld>
            <a:endParaRPr lang="en-US"/>
          </a:p>
        </p:txBody>
      </p:sp>
    </p:spTree>
    <p:extLst>
      <p:ext uri="{BB962C8B-B14F-4D97-AF65-F5344CB8AC3E}">
        <p14:creationId xmlns:p14="http://schemas.microsoft.com/office/powerpoint/2010/main" val="16310165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photographed at the Museum of Archaeology and Anthropology at the University of Pennsylvania.</a:t>
            </a:r>
          </a:p>
          <a:p>
            <a:endParaRPr lang="en-US" dirty="0"/>
          </a:p>
          <a:p>
            <a:r>
              <a:rPr lang="en-US" dirty="0"/>
              <a:t>tb072311798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35572568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relief shows an Egyptian slave being punished by a thrashing.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adr1603226680</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17185528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fallen statue of Ramses II measures 22 feet (7 m) wide and was once more than 55 feet (17 m) tall.</a:t>
            </a:r>
          </a:p>
          <a:p>
            <a:endParaRPr lang="en-US" dirty="0"/>
          </a:p>
          <a:p>
            <a:r>
              <a:rPr lang="en-US" dirty="0"/>
              <a:t>tbs90019701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77</a:t>
            </a:fld>
            <a:endParaRPr lang="en-US"/>
          </a:p>
        </p:txBody>
      </p:sp>
    </p:spTree>
    <p:extLst>
      <p:ext uri="{BB962C8B-B14F-4D97-AF65-F5344CB8AC3E}">
        <p14:creationId xmlns:p14="http://schemas.microsoft.com/office/powerpoint/2010/main" val="4282798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tb010605660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78</a:t>
            </a:fld>
            <a:endParaRPr lang="en-US"/>
          </a:p>
        </p:txBody>
      </p:sp>
    </p:spTree>
    <p:extLst>
      <p:ext uri="{BB962C8B-B14F-4D97-AF65-F5344CB8AC3E}">
        <p14:creationId xmlns:p14="http://schemas.microsoft.com/office/powerpoint/2010/main" val="30081271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adr1603153382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79</a:t>
            </a:fld>
            <a:endParaRPr lang="en-US"/>
          </a:p>
        </p:txBody>
      </p:sp>
    </p:spTree>
    <p:extLst>
      <p:ext uri="{BB962C8B-B14F-4D97-AF65-F5344CB8AC3E}">
        <p14:creationId xmlns:p14="http://schemas.microsoft.com/office/powerpoint/2010/main" val="32460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shield was photographed at the Van Museum.</a:t>
            </a:r>
            <a:r>
              <a:rPr lang="en-US" baseline="0" dirty="0"/>
              <a:t> The center boss depicts the Assyrian god Ahuramazda, standing on a bull. Of course, this is not the God whom Abraham worshiped, but the association of a deity with the shield fits with the metaphor used here by God.</a:t>
            </a:r>
            <a:endParaRPr lang="en-US" dirty="0"/>
          </a:p>
          <a:p>
            <a:endParaRPr lang="en-US" dirty="0"/>
          </a:p>
          <a:p>
            <a:r>
              <a:rPr lang="en-US" dirty="0"/>
              <a:t>adr1005232923</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617319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they finally left Egypt, t</a:t>
            </a:r>
            <a:r>
              <a:rPr lang="en-US" dirty="0"/>
              <a:t>he</a:t>
            </a:r>
            <a:r>
              <a:rPr lang="en-US" baseline="0" dirty="0"/>
              <a:t> Israelites asked their Egyptian neighbors for their silver, gold, and clothing (Exod 11:35-36). </a:t>
            </a:r>
            <a:r>
              <a:rPr lang="en-US" dirty="0"/>
              <a:t>This display of</a:t>
            </a:r>
            <a:r>
              <a:rPr lang="en-US" baseline="0" dirty="0"/>
              <a:t> Egyptian jewelry </a:t>
            </a:r>
            <a:r>
              <a:rPr lang="en-US" dirty="0"/>
              <a:t>was photographed at the Louvre Museum.</a:t>
            </a:r>
          </a:p>
          <a:p>
            <a:endParaRPr lang="en-US" dirty="0"/>
          </a:p>
          <a:p>
            <a:r>
              <a:rPr lang="en-US" dirty="0"/>
              <a:t>tb060408853c</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that the materials used to build the tabernacle in the wilderness likely came from the abundance of items given to the Israelites by the Egyptians as they left. This included</a:t>
            </a:r>
            <a:r>
              <a:rPr lang="en-US" baseline="0" dirty="0"/>
              <a:t> silver, gold, and cloth, and probably other items like bronze and wood. </a:t>
            </a:r>
            <a:r>
              <a:rPr lang="en-US" dirty="0"/>
              <a:t>The garments worn by the priests were to be made of linen (Exod</a:t>
            </a:r>
            <a:r>
              <a:rPr lang="en-US" baseline="0" dirty="0"/>
              <a:t> 39:27-28), the material shown here.</a:t>
            </a:r>
          </a:p>
          <a:p>
            <a:endParaRPr lang="en-US" baseline="0" dirty="0"/>
          </a:p>
          <a:p>
            <a:r>
              <a:rPr lang="en-US" dirty="0"/>
              <a:t>From the museum website: “This whitewashed chest was one of three found in </a:t>
            </a:r>
            <a:r>
              <a:rPr lang="en-US" dirty="0" err="1"/>
              <a:t>Hatnofer's</a:t>
            </a:r>
            <a:r>
              <a:rPr lang="en-US" dirty="0"/>
              <a:t> tomb. Two of the chests, including this one, were probably made especially for his burial. They were filled with linen sheets of various qualities and weaves. Shown here with the chest are a shirt of fine linen; a sheet of superfine weave, probably used as an outer garment; and a sheet of coarser weave more than seventeen yards long, which may have served as a mattress. After it was packed with linen, the chest was tied shut with a piece of linen cord that was secured with a mud seal.”</a:t>
            </a:r>
          </a:p>
          <a:p>
            <a:endParaRPr lang="en-US" baseline="0" dirty="0"/>
          </a:p>
          <a:p>
            <a:r>
              <a:rPr lang="en-US" dirty="0"/>
              <a:t>This image comes from the Metropolitan Museum of Art, public domain, Rogers Fund, 1936, accession number 36.3.56,.54,.111,.140-related, http://metmuseum.org/art/collection/search/688616. </a:t>
            </a:r>
          </a:p>
          <a:p>
            <a:endParaRPr lang="en-US" dirty="0"/>
          </a:p>
          <a:p>
            <a:r>
              <a:rPr lang="en-US" dirty="0"/>
              <a:t>met688616</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690582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that other luxury items were sent out with the Israelites when they left</a:t>
            </a:r>
            <a:r>
              <a:rPr lang="en-US" baseline="0" dirty="0"/>
              <a:t> Egypt. This ornate chest is about a century later than the time of the Exodus from Egypt but illustrates the materials and craftsmanship that characterized many of the luxury items from that period. This chest, which was recovered from the tomb of Tutankhamun in the Valley of the Kings, was photographed at the </a:t>
            </a:r>
            <a:r>
              <a:rPr lang="en-US" dirty="0"/>
              <a:t>Egyptian Museum in Cairo.</a:t>
            </a:r>
          </a:p>
          <a:p>
            <a:endParaRPr lang="en-US" dirty="0"/>
          </a:p>
          <a:p>
            <a:r>
              <a:rPr lang="en-US" dirty="0"/>
              <a:t>adr1603194779</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jumble of grave goods from the tomb of Tutankhamun includes several beds, stools, storage</a:t>
            </a:r>
            <a:r>
              <a:rPr lang="en-US" baseline="0" dirty="0"/>
              <a:t> chests, and a pile of mummified objects. It illustrates luxury items that were enjoyed by upper-class Egyptians around the time of the Exodus. </a:t>
            </a:r>
            <a:r>
              <a:rPr lang="en-US" dirty="0"/>
              <a:t>This replica, photographed by Alexander Schick, belongs to a traveling exhibition under the auspices of Semmel Concerts Entertainment (www.tut-ausstellung.com).</a:t>
            </a:r>
          </a:p>
          <a:p>
            <a:endParaRPr lang="en-US" dirty="0"/>
          </a:p>
          <a:p>
            <a:r>
              <a:rPr lang="en-US" dirty="0"/>
              <a:t>as121309801</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986377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a:t>
            </a:r>
            <a:r>
              <a:rPr lang="en-US" baseline="0" dirty="0"/>
              <a:t> in this photograph was built during the reign of King Herod in the 1st century BC. It was built over the traditional location of the tombs of the patriarchs. It has been modified since that time but the main structure that has pilasters (engaged columns) is original to the 1st century BC.</a:t>
            </a:r>
            <a:endParaRPr lang="en-US" dirty="0"/>
          </a:p>
          <a:p>
            <a:endParaRPr lang="en-US" dirty="0"/>
          </a:p>
          <a:p>
            <a:r>
              <a:rPr lang="en-US" dirty="0"/>
              <a:t>db6601060206</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867688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tb052816127</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39229183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cenotaph is an empty monument or tomb that is erected to honor the deceased, who may be buried elsewhere. In the case</a:t>
            </a:r>
            <a:r>
              <a:rPr lang="en-US" baseline="0" dirty="0"/>
              <a:t> of Abraham, this cenotaph marks the approximate location of his tomb, according to tradition, but the location of his actual remains is unknown.</a:t>
            </a:r>
            <a:endParaRPr lang="en-US" dirty="0"/>
          </a:p>
          <a:p>
            <a:endParaRPr lang="en-US" dirty="0"/>
          </a:p>
          <a:p>
            <a:r>
              <a:rPr lang="en-US" dirty="0"/>
              <a:t>tb021900338</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4077255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readers will sense a disparity between the mention of 400 years (Gen 15:13) and four generations (Gen 15:16), apparently with reference to the same time span. Mathews observes, “</a:t>
            </a:r>
            <a:r>
              <a:rPr lang="en-US" b="0" i="0" u="none" strike="noStrike" kern="1200" baseline="0" dirty="0">
                <a:solidFill>
                  <a:schemeClr val="tx1"/>
                </a:solidFill>
                <a:ea typeface="+mn-ea"/>
                <a:cs typeface="+mn-cs"/>
              </a:rPr>
              <a:t>Hebrew </a:t>
            </a:r>
            <a:r>
              <a:rPr lang="en-US" b="0" i="1" u="none" strike="noStrike" kern="1200" baseline="0" dirty="0" err="1">
                <a:solidFill>
                  <a:schemeClr val="tx1"/>
                </a:solidFill>
                <a:ea typeface="+mn-ea"/>
                <a:cs typeface="+mn-cs"/>
              </a:rPr>
              <a:t>dôr</a:t>
            </a:r>
            <a:r>
              <a:rPr lang="en-US" b="0" i="0" u="none" strike="noStrike" kern="1200" baseline="0" dirty="0">
                <a:solidFill>
                  <a:schemeClr val="tx1"/>
                </a:solidFill>
                <a:ea typeface="+mn-ea"/>
                <a:cs typeface="+mn-cs"/>
              </a:rPr>
              <a:t> (‘generation’) denotes a span of time, but not necessarily the same fixed number of years. The adult male population in Israel was counted at the age of twenty (e.g., Exod 38:26; Lev 27:3; </a:t>
            </a:r>
            <a:r>
              <a:rPr lang="en-US" b="0" i="0" u="none" strike="noStrike" kern="1200" baseline="0" dirty="0" err="1">
                <a:solidFill>
                  <a:schemeClr val="tx1"/>
                </a:solidFill>
                <a:ea typeface="+mn-ea"/>
                <a:cs typeface="+mn-cs"/>
              </a:rPr>
              <a:t>Num</a:t>
            </a:r>
            <a:r>
              <a:rPr lang="en-US" b="0" i="0" u="none" strike="noStrike" kern="1200" baseline="0" dirty="0">
                <a:solidFill>
                  <a:schemeClr val="tx1"/>
                </a:solidFill>
                <a:ea typeface="+mn-ea"/>
                <a:cs typeface="+mn-cs"/>
              </a:rPr>
              <a:t> 1:3; 14:29; 26:2; Ezra 3:28), yet forty years amounts to the wilderness “generation” (e.g., </a:t>
            </a:r>
            <a:r>
              <a:rPr lang="en-US" b="0" i="0" u="none" strike="noStrike" kern="1200" baseline="0" dirty="0" err="1">
                <a:solidFill>
                  <a:schemeClr val="tx1"/>
                </a:solidFill>
                <a:ea typeface="+mn-ea"/>
                <a:cs typeface="+mn-cs"/>
              </a:rPr>
              <a:t>Num</a:t>
            </a:r>
            <a:r>
              <a:rPr lang="en-US" b="0" i="0" u="none" strike="noStrike" kern="1200" baseline="0" dirty="0">
                <a:solidFill>
                  <a:schemeClr val="tx1"/>
                </a:solidFill>
                <a:ea typeface="+mn-ea"/>
                <a:cs typeface="+mn-cs"/>
              </a:rPr>
              <a:t> 32:13; 2 Kgs 10:30; 15:12; Ps 95:10). The reference to ‘four hundred years’ (v. 13) suggests that ‘generation’ should also equate to a hundred years. This is supported by Abram’s first generation (Isaac) who was born after a hundred years (21:5)” (Mathews 1996: 174–75). </a:t>
            </a:r>
          </a:p>
          <a:p>
            <a:endParaRPr lang="en-US" b="0" i="0" u="none" strike="noStrike" kern="1200" baseline="0" dirty="0">
              <a:solidFill>
                <a:schemeClr val="tx1"/>
              </a:solidFill>
              <a:ea typeface="+mn-ea"/>
              <a:cs typeface="+mn-cs"/>
            </a:endParaRPr>
          </a:p>
          <a:p>
            <a:r>
              <a:rPr lang="en-US" kern="100" dirty="0">
                <a:effectLst/>
                <a:ea typeface="Calibri" panose="020F0502020204030204" pitchFamily="34" charset="0"/>
              </a:rPr>
              <a:t>This image comes from Zoltan Kluger and is in the public domain, via Wikimedia Commons: https://commons.wikimedia.org/wiki/File:FOUR_GENERATION_OF_THE_ROSENFELD_FAMILY_AT_KIBBUTZ_DEGANIA_B._GRANDFATHER_YA%27ACOV,_SON_MOSHE_AND_WIFE_MIRIAM,_GRANDDAUGHTER_NEOMI_AND_GREAT_GRANDSON_YD15-009.jpg.</a:t>
            </a:r>
          </a:p>
          <a:p>
            <a:endParaRPr lang="en-US" b="0" i="0" u="none" strike="noStrike" kern="1200" baseline="0" dirty="0">
              <a:solidFill>
                <a:schemeClr val="tx1"/>
              </a:solidFill>
              <a:ea typeface="+mn-ea"/>
              <a:cs typeface="+mn-cs"/>
            </a:endParaRPr>
          </a:p>
          <a:p>
            <a:r>
              <a:rPr lang="en-US" b="1" dirty="0"/>
              <a:t>Reference:</a:t>
            </a:r>
          </a:p>
          <a:p>
            <a:r>
              <a:rPr lang="en-US" dirty="0"/>
              <a:t>Mathews, Kenneth A.</a:t>
            </a:r>
          </a:p>
          <a:p>
            <a:pPr marL="685800" indent="-457200">
              <a:tabLst>
                <a:tab pos="685800" algn="l"/>
              </a:tabLst>
            </a:pPr>
            <a:r>
              <a:rPr lang="en-US" dirty="0"/>
              <a:t>1996	</a:t>
            </a:r>
            <a:r>
              <a:rPr lang="en-US" i="1" dirty="0"/>
              <a:t>Genesis 1:1–11:26</a:t>
            </a:r>
            <a:r>
              <a:rPr lang="en-US" dirty="0"/>
              <a:t>. New American Commentary. Nashville: </a:t>
            </a:r>
            <a:r>
              <a:rPr lang="en-US" dirty="0" err="1"/>
              <a:t>Broadman</a:t>
            </a:r>
            <a:r>
              <a:rPr lang="en-US" dirty="0"/>
              <a:t> and Holman.</a:t>
            </a:r>
          </a:p>
          <a:p>
            <a:endParaRPr lang="en-US" dirty="0"/>
          </a:p>
          <a:p>
            <a:r>
              <a:rPr lang="en-US" kern="100" dirty="0">
                <a:effectLst/>
                <a:ea typeface="Calibri" panose="020F0502020204030204" pitchFamily="34" charset="0"/>
              </a:rPr>
              <a:t>wiki1001453072542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23949160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explanation is provided here for the chronological issues that lead scholars to identify different pharaohs of the Israelite Sojourn and Exodus. Important biblical texts in determining the chronology are Genesis 15:13-21, Exodus 12:40-41, Acts 7:6, and Galatians 3:17. Primarily, two specific time spans are debated: how long did the people of Israel live in Egypt (the Sojourn), and when were the Exodus and Conquest? It is possible to hold to either an Early or Late Conquest/Exodus viewpoint while holding to either a Long Sojourn (430 years) or Short Sojourn (215 years) position.</a:t>
            </a:r>
          </a:p>
          <a:p>
            <a:endParaRPr lang="en-US" dirty="0"/>
          </a:p>
          <a:p>
            <a:r>
              <a:rPr lang="en-US" dirty="0"/>
              <a:t>From a textual perspective, the evidence for a Long Sojourn in Egypt follows a straightforward reading of the Hebrew</a:t>
            </a:r>
            <a:r>
              <a:rPr lang="en-US" baseline="0" dirty="0"/>
              <a:t> Bible’s</a:t>
            </a:r>
            <a:r>
              <a:rPr lang="en-US" dirty="0"/>
              <a:t> “400 years” (Gen 15:13, and presumably the “4th generation” in Gen 15:16) and the Hebrew Bible’s reading of “430 years in Egypt” in Exodus 12:40-41. </a:t>
            </a:r>
          </a:p>
          <a:p>
            <a:endParaRPr lang="en-US" dirty="0"/>
          </a:p>
          <a:p>
            <a:r>
              <a:rPr lang="en-US" dirty="0"/>
              <a:t>The evidence for a Short Sojourn primarily comes from the LXX reading of Exodus 12:40, which adds “and in Canaan” after “430 years in Egypt,” which is then coupled with the 215 years between Abram’s call from Haran to Jacob’s arrival in Egypt to suggest that the 430 years refers to 215 years in Canaan and 215 years in Egypt (cf. Merrill 2008: 93–96). Complicating matters further, the much later writings of Josephus (</a:t>
            </a:r>
            <a:r>
              <a:rPr lang="en-US" i="1" dirty="0"/>
              <a:t>Ant. </a:t>
            </a:r>
            <a:r>
              <a:rPr lang="en-US" dirty="0"/>
              <a:t>2.315; although this reference is inconsistent with another of his statements about Gen 15:13-21 where he states that it was “400 years” </a:t>
            </a:r>
            <a:r>
              <a:rPr lang="en-US" i="1" dirty="0"/>
              <a:t>Ant</a:t>
            </a:r>
            <a:r>
              <a:rPr lang="en-US" dirty="0"/>
              <a:t>. 2.201; cf. </a:t>
            </a:r>
            <a:r>
              <a:rPr lang="en-US" i="1" dirty="0"/>
              <a:t>Ant</a:t>
            </a:r>
            <a:r>
              <a:rPr lang="en-US" dirty="0"/>
              <a:t>. 1.183) and the apostle Paul (Gal 3:17) seem to interpret these texts in light of the Short Sojourn view.</a:t>
            </a:r>
          </a:p>
          <a:p>
            <a:endParaRPr lang="en-US" dirty="0"/>
          </a:p>
          <a:p>
            <a:r>
              <a:rPr lang="en-US" dirty="0"/>
              <a:t>There are essentially three main theories among those who affirm the historicity of these events: (1) Early Date Exodus/Conquest (1446/1406 BC) + Long Sojourn (430 </a:t>
            </a:r>
            <a:r>
              <a:rPr lang="en-US" dirty="0" err="1"/>
              <a:t>yrs</a:t>
            </a:r>
            <a:r>
              <a:rPr lang="en-US" dirty="0"/>
              <a:t>) = </a:t>
            </a:r>
            <a:r>
              <a:rPr lang="en-US" b="1" dirty="0"/>
              <a:t>circa 1876 BC arrival of Israel in Egypt</a:t>
            </a:r>
            <a:r>
              <a:rPr lang="en-US" dirty="0"/>
              <a:t>; (2) Late Exodus/Conquest (ca. 1270/1230 BC) + Long Sojourn (430 </a:t>
            </a:r>
            <a:r>
              <a:rPr lang="en-US" dirty="0" err="1"/>
              <a:t>yrs</a:t>
            </a:r>
            <a:r>
              <a:rPr lang="en-US" dirty="0"/>
              <a:t>) = </a:t>
            </a:r>
            <a:r>
              <a:rPr lang="en-US" b="1" dirty="0"/>
              <a:t>circa 1700 BC arrival of Israel in Egypt</a:t>
            </a:r>
            <a:r>
              <a:rPr lang="en-US" dirty="0"/>
              <a:t>; (3) Late Exodus/Conquest (ca. 1270/1230BC) + Short Sojourn (215 </a:t>
            </a:r>
            <a:r>
              <a:rPr lang="en-US" dirty="0" err="1"/>
              <a:t>yrs</a:t>
            </a:r>
            <a:r>
              <a:rPr lang="en-US" dirty="0"/>
              <a:t>) = </a:t>
            </a:r>
            <a:r>
              <a:rPr lang="en-US" b="1" dirty="0"/>
              <a:t>circa 1450 BC arrival of Israel in Egypt</a:t>
            </a:r>
            <a:r>
              <a:rPr lang="en-US" dirty="0"/>
              <a:t>. We have provided illustrations depicting each of these viewpoints (all dates following Kitchen 1992: 328–29), and have briefly outlined these positions below.</a:t>
            </a:r>
          </a:p>
          <a:p>
            <a:endParaRPr lang="en-US" dirty="0"/>
          </a:p>
          <a:p>
            <a:pPr marL="228600" lvl="0" indent="-228600">
              <a:buFont typeface="+mj-lt"/>
              <a:buAutoNum type="arabicPeriod"/>
            </a:pPr>
            <a:r>
              <a:rPr lang="en-US" dirty="0"/>
              <a:t>If one holds to an Early Exodus/Conquest (1446/1406 BC) and a Long Sojourn of 430 (or 400) years, the Israelites entered Egypt circa 1876 BC (e.g., Merrill 2008). According to this view, Joseph would have presumably arrived during the reign of Amenemhat II (the absolute dates of the kings of this</a:t>
            </a:r>
            <a:r>
              <a:rPr lang="en-US" baseline="0" dirty="0"/>
              <a:t> period are subject to debate) </a:t>
            </a:r>
            <a:r>
              <a:rPr lang="en-US" dirty="0"/>
              <a:t>and would have been active during the reigns of </a:t>
            </a:r>
            <a:r>
              <a:rPr lang="en-US" dirty="0" err="1"/>
              <a:t>Senwosret</a:t>
            </a:r>
            <a:r>
              <a:rPr lang="en-US" dirty="0"/>
              <a:t> II (1845–1837 BC) and </a:t>
            </a:r>
            <a:r>
              <a:rPr lang="en-US" dirty="0" err="1"/>
              <a:t>Senwosret</a:t>
            </a:r>
            <a:r>
              <a:rPr lang="en-US" dirty="0"/>
              <a:t> III (1837–1819 BC). The new pharaoh “who knew not Joseph” (Exod 1:8) could have been </a:t>
            </a:r>
            <a:r>
              <a:rPr lang="en-US" b="1" dirty="0"/>
              <a:t>a Hyksos king</a:t>
            </a:r>
            <a:r>
              <a:rPr lang="en-US" dirty="0"/>
              <a:t> (17th century BC) or </a:t>
            </a:r>
            <a:r>
              <a:rPr lang="en-US" b="1" dirty="0"/>
              <a:t>Ahmose </a:t>
            </a:r>
            <a:r>
              <a:rPr lang="en-US" dirty="0"/>
              <a:t>(1539–1515 BC), the first king following the expulsion of the Hyksos. The pharaoh of the Exodus would have been either Thutmose III (ca. 1479–1425 BC) or Amenhotep II (ca. 1427–1400 BC). </a:t>
            </a:r>
          </a:p>
          <a:p>
            <a:pPr marL="228600" lvl="0" indent="-228600">
              <a:buFont typeface="+mj-lt"/>
              <a:buAutoNum type="arabicPeriod"/>
            </a:pPr>
            <a:r>
              <a:rPr lang="en-US" dirty="0"/>
              <a:t>If one holds to a Late Exodus/Conquest (ca. 1270/1230 BC) and a Long Sojourn (430 </a:t>
            </a:r>
            <a:r>
              <a:rPr lang="en-US" dirty="0" err="1"/>
              <a:t>yrs</a:t>
            </a:r>
            <a:r>
              <a:rPr lang="en-US" dirty="0"/>
              <a:t>), the Israelites entered Egypt circa 1700 BC. According to this view, Joseph and the Israelites came into Egypt during the era of the Semitic Hyksos. The identity of the Pharaoh “who did not know Joseph” is unknown but could have been a king such as </a:t>
            </a:r>
            <a:r>
              <a:rPr lang="en-US" b="1" dirty="0"/>
              <a:t>Horemheb </a:t>
            </a:r>
            <a:r>
              <a:rPr lang="en-US" b="0" dirty="0"/>
              <a:t>(1319–1292 BC</a:t>
            </a:r>
            <a:r>
              <a:rPr lang="en-US" dirty="0"/>
              <a:t>), who resumed work at Avaris/Pi-Ramses and preceded Ramesses I, the founder of the 19th dynasty (1292–1291 BC; see Kitchen 2003: 309–10). The pharaoh of the Exodus in this view would be Ramesses II (1279–1213 BC), with support from the occurrence of the name “Pi-Ramses” in Exodus 1:11 (see discussion in Hoffmeier 1997: 112–16; Merrill 2008: 93–96).</a:t>
            </a:r>
          </a:p>
          <a:p>
            <a:pPr marL="228600" lvl="0" indent="-228600">
              <a:buFont typeface="+mj-lt"/>
              <a:buAutoNum type="arabicPeriod"/>
            </a:pPr>
            <a:r>
              <a:rPr lang="en-US" dirty="0"/>
              <a:t>If one holds to a Late Exodus/Conquest (ca. 1270/1230) and a Short Sojourn of 215 years, the Israelites entered Egypt circa 1445 BC. According to this view, Joseph arrived during the reign of Thutmose III (1479–1425 BC). The pharaoh “who did not know Joseph” could have been </a:t>
            </a:r>
            <a:r>
              <a:rPr lang="en-US" b="1" dirty="0"/>
              <a:t>Horemheb </a:t>
            </a:r>
            <a:r>
              <a:rPr lang="en-US" b="0" dirty="0"/>
              <a:t>(1319–1292 BC),</a:t>
            </a:r>
            <a:r>
              <a:rPr lang="en-US" dirty="0"/>
              <a:t> with </a:t>
            </a:r>
            <a:r>
              <a:rPr lang="en-US" b="1" dirty="0"/>
              <a:t>Ramesses II </a:t>
            </a:r>
            <a:r>
              <a:rPr lang="en-US" dirty="0"/>
              <a:t>(1279–1213 BC) as the pharaoh of the Exodus (see discussion in Hoffmeier 1997: 112–16; Merrill 2008: 93–96).</a:t>
            </a:r>
          </a:p>
          <a:p>
            <a:endParaRPr lang="en-US" b="1" dirty="0"/>
          </a:p>
          <a:p>
            <a:r>
              <a:rPr lang="en-US" b="0" dirty="0"/>
              <a:t>An</a:t>
            </a:r>
            <a:r>
              <a:rPr lang="en-US" b="0" baseline="0" dirty="0"/>
              <a:t> editable version is included behind this graphic.</a:t>
            </a:r>
          </a:p>
          <a:p>
            <a:endParaRPr lang="en-US" b="0" dirty="0"/>
          </a:p>
          <a:p>
            <a:r>
              <a:rPr lang="en-US" b="1" dirty="0"/>
              <a:t>References:</a:t>
            </a:r>
            <a:endParaRPr lang="en-US" dirty="0"/>
          </a:p>
          <a:p>
            <a:r>
              <a:rPr lang="en-US" dirty="0" err="1"/>
              <a:t>Hoffmeier</a:t>
            </a:r>
            <a:r>
              <a:rPr lang="en-US" dirty="0"/>
              <a:t>, James K.</a:t>
            </a:r>
          </a:p>
          <a:p>
            <a:pPr marL="685800" indent="-457200">
              <a:tabLst>
                <a:tab pos="685800" algn="l"/>
              </a:tabLst>
            </a:pPr>
            <a:r>
              <a:rPr lang="en-US" dirty="0"/>
              <a:t>1997	</a:t>
            </a:r>
            <a:r>
              <a:rPr lang="en-US" i="1" dirty="0"/>
              <a:t>Israel in Egypt: The Evidence of the Authenticity of the Exodus Tradition</a:t>
            </a:r>
            <a:r>
              <a:rPr lang="en-US" dirty="0"/>
              <a:t>. New York and Oxford: Oxford.</a:t>
            </a:r>
          </a:p>
          <a:p>
            <a:r>
              <a:rPr lang="en-US" dirty="0"/>
              <a:t>Kitchen, Kenneth A.</a:t>
            </a:r>
          </a:p>
          <a:p>
            <a:pPr marL="685800" indent="-457200">
              <a:tabLst>
                <a:tab pos="685800" algn="l"/>
              </a:tabLst>
            </a:pPr>
            <a:r>
              <a:rPr lang="en-US" dirty="0"/>
              <a:t>1992	Egypt, History of (Chronology). </a:t>
            </a:r>
            <a:r>
              <a:rPr lang="en-US" i="1" dirty="0"/>
              <a:t>Anchor Bible Dictionary,</a:t>
            </a:r>
            <a:r>
              <a:rPr lang="en-US" dirty="0"/>
              <a:t> vol. 2, ed. D. N. Freedman. New York: Doubleday.</a:t>
            </a:r>
          </a:p>
          <a:p>
            <a:pPr marL="685800" indent="-457200">
              <a:tabLst>
                <a:tab pos="685800" algn="l"/>
              </a:tabLst>
            </a:pPr>
            <a:r>
              <a:rPr lang="en-US" dirty="0"/>
              <a:t>2003	</a:t>
            </a:r>
            <a:r>
              <a:rPr lang="en-US" i="1" dirty="0"/>
              <a:t>On the Reliability of the Old Testament</a:t>
            </a:r>
            <a:r>
              <a:rPr lang="en-US" dirty="0"/>
              <a:t>. Grand Rapids: Eerdmans. </a:t>
            </a:r>
          </a:p>
          <a:p>
            <a:r>
              <a:rPr lang="en-US" dirty="0"/>
              <a:t>Merrill, Eugene H.</a:t>
            </a:r>
          </a:p>
          <a:p>
            <a:pPr marL="685800" indent="-457200">
              <a:tabLst>
                <a:tab pos="685800" algn="l"/>
              </a:tabLst>
            </a:pPr>
            <a:r>
              <a:rPr lang="en-US" dirty="0"/>
              <a:t>2008	</a:t>
            </a:r>
            <a:r>
              <a:rPr lang="en-US" i="1" dirty="0"/>
              <a:t>Kingdom of Priests: A History of Old Testament Israel</a:t>
            </a:r>
            <a:r>
              <a:rPr lang="en-US" dirty="0"/>
              <a:t>. 2nd edition. Grand Rapids: Baker. </a:t>
            </a:r>
          </a:p>
          <a:p>
            <a:endParaRPr lang="en-US" dirty="0"/>
          </a:p>
          <a:p>
            <a:r>
              <a:rPr lang="en-US" dirty="0"/>
              <a:t>Graphic created by A.D. Riddle.</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3949160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nature</a:t>
            </a:r>
            <a:r>
              <a:rPr lang="en-US" baseline="0" dirty="0"/>
              <a:t> of the “iniquity” (Heb. </a:t>
            </a:r>
            <a:r>
              <a:rPr lang="en-US" i="1" baseline="0" dirty="0" err="1"/>
              <a:t>avon</a:t>
            </a:r>
            <a:r>
              <a:rPr lang="en-US" baseline="0" dirty="0"/>
              <a:t>, </a:t>
            </a:r>
            <a:r>
              <a:rPr lang="he-IL" sz="1200" b="0" i="0" u="none" strike="noStrike" kern="1200" baseline="0" dirty="0">
                <a:solidFill>
                  <a:schemeClr val="tx1"/>
                </a:solidFill>
                <a:latin typeface="+mn-lt"/>
                <a:ea typeface="+mn-ea"/>
                <a:cs typeface="+mn-cs"/>
              </a:rPr>
              <a:t>עָוֹן</a:t>
            </a:r>
            <a:r>
              <a:rPr lang="en-US" sz="1200" b="0" i="0" u="none" strike="noStrike" kern="1200" baseline="0" dirty="0">
                <a:solidFill>
                  <a:schemeClr val="tx1"/>
                </a:solidFill>
                <a:latin typeface="+mn-lt"/>
                <a:ea typeface="+mn-ea"/>
                <a:cs typeface="+mn-cs"/>
              </a:rPr>
              <a:t>) of the Amorites is not specified. One may compare, however, the judgment upon Ahab, who “acted very abominably in following idols, according to all that the Amorites had done, whom the L</a:t>
            </a:r>
            <a:r>
              <a:rPr lang="en-US" sz="1200" b="0" i="0" u="none" strike="noStrike" kern="1200" cap="small" baseline="0" dirty="0">
                <a:solidFill>
                  <a:schemeClr val="tx1"/>
                </a:solidFill>
                <a:latin typeface="+mn-lt"/>
                <a:ea typeface="+mn-ea"/>
                <a:cs typeface="+mn-cs"/>
              </a:rPr>
              <a:t>ord</a:t>
            </a:r>
            <a:r>
              <a:rPr lang="en-US" sz="1200" b="0" i="0" u="none" strike="noStrike" kern="1200" baseline="0" dirty="0">
                <a:solidFill>
                  <a:schemeClr val="tx1"/>
                </a:solidFill>
                <a:latin typeface="+mn-lt"/>
                <a:ea typeface="+mn-ea"/>
                <a:cs typeface="+mn-cs"/>
              </a:rPr>
              <a:t> cast out before the sons of Israel” (1 Kgs 21:26). </a:t>
            </a:r>
            <a:r>
              <a:rPr lang="en-US" dirty="0"/>
              <a:t>This bronze and silver statue was photographed at the Louvre Museum.</a:t>
            </a:r>
          </a:p>
          <a:p>
            <a:endParaRPr lang="en-US" dirty="0"/>
          </a:p>
          <a:p>
            <a:r>
              <a:rPr lang="en-US" dirty="0"/>
              <a:t>tb0927195188</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67166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word “reward” (Heb. </a:t>
            </a:r>
            <a:r>
              <a:rPr lang="en-US" i="1" dirty="0" err="1"/>
              <a:t>sakar</a:t>
            </a:r>
            <a:r>
              <a:rPr lang="en-US" dirty="0"/>
              <a:t>, </a:t>
            </a:r>
            <a:r>
              <a:rPr lang="he-IL" sz="1200" b="0" i="0" u="none" strike="noStrike" kern="1200" baseline="0" dirty="0">
                <a:solidFill>
                  <a:schemeClr val="tx1"/>
                </a:solidFill>
                <a:latin typeface="+mn-lt"/>
                <a:ea typeface="+mn-ea"/>
                <a:cs typeface="+mn-cs"/>
              </a:rPr>
              <a:t>שָׂכָר</a:t>
            </a:r>
            <a:r>
              <a:rPr lang="en-US" sz="1200" b="0" i="0" u="none" strike="noStrike" kern="1200" baseline="0" dirty="0">
                <a:solidFill>
                  <a:schemeClr val="tx1"/>
                </a:solidFill>
                <a:latin typeface="+mn-lt"/>
                <a:ea typeface="+mn-ea"/>
                <a:cs typeface="+mn-cs"/>
              </a:rPr>
              <a:t>) </a:t>
            </a:r>
            <a:r>
              <a:rPr lang="en-US" dirty="0"/>
              <a:t>could also be translated as “wages.” There was no coined money at the time of Abram, so wages</a:t>
            </a:r>
            <a:r>
              <a:rPr lang="en-US" baseline="0" dirty="0"/>
              <a:t> could be paid using irregular pieces of silver (hacksilver) that were weighed to produce the desired amount. The hoard of hacksilver shown here was photographed at the Ashmolean Museum at the University of Oxford.</a:t>
            </a:r>
            <a:endParaRPr lang="en-US" dirty="0"/>
          </a:p>
          <a:p>
            <a:endParaRPr lang="en-US" dirty="0"/>
          </a:p>
          <a:p>
            <a:r>
              <a:rPr lang="en-US" dirty="0"/>
              <a:t>adr1305227190</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9952746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worship of idols is often</a:t>
            </a:r>
            <a:r>
              <a:rPr lang="en-US" i="0" baseline="0" dirty="0"/>
              <a:t> associated in the Hebrew Bible with violence and bloodshed. </a:t>
            </a:r>
            <a:r>
              <a:rPr lang="en-US" i="0" dirty="0"/>
              <a:t>On this stele of the </a:t>
            </a:r>
            <a:r>
              <a:rPr lang="en-US" i="0" baseline="0" dirty="0"/>
              <a:t>Akkadian ruler </a:t>
            </a:r>
            <a:r>
              <a:rPr lang="en-US" i="0" baseline="0" dirty="0" err="1"/>
              <a:t>Naram</a:t>
            </a:r>
            <a:r>
              <a:rPr lang="en-US" i="0" baseline="0" dirty="0"/>
              <a:t>-Sin, he is depicted as a larger-than-life figure who ascends steps upward even as he vanquishes his enemies. The horned helmet he wears indicates a proclamation of his own divinity since it was an artifact regularly used in art to depict the gods. This stele was brought as spoil from Sippar to Susa in the 12th century BC. It was photographed at the </a:t>
            </a:r>
            <a:r>
              <a:rPr lang="en-US" sz="1200" i="0" kern="1200" dirty="0">
                <a:solidFill>
                  <a:schemeClr val="tx1"/>
                </a:solidFill>
                <a:effectLst/>
                <a:latin typeface="+mn-lt"/>
                <a:ea typeface="+mn-ea"/>
                <a:cs typeface="+mn-cs"/>
              </a:rPr>
              <a:t>Louvre Museum.</a:t>
            </a:r>
            <a:endParaRPr lang="en-US" i="0" dirty="0"/>
          </a:p>
          <a:p>
            <a:endParaRPr lang="en-US" dirty="0"/>
          </a:p>
          <a:p>
            <a:r>
              <a:rPr lang="en-US" dirty="0"/>
              <a:t>tb0927194856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90</a:t>
            </a:fld>
            <a:endParaRPr lang="en-US"/>
          </a:p>
        </p:txBody>
      </p:sp>
    </p:spTree>
    <p:extLst>
      <p:ext uri="{BB962C8B-B14F-4D97-AF65-F5344CB8AC3E}">
        <p14:creationId xmlns:p14="http://schemas.microsoft.com/office/powerpoint/2010/main" val="38432683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mf130806050820</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872798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scene described</a:t>
            </a:r>
            <a:r>
              <a:rPr lang="en-US" baseline="0" dirty="0"/>
              <a:t> in this verse can be understood in more than one way. Most English versions take the oven and torch to be two different items, with either one or both passing between the pieces. An alternative is to understand the conjunction (Heb. letter </a:t>
            </a:r>
            <a:r>
              <a:rPr lang="en-US" i="1" baseline="0" dirty="0" err="1"/>
              <a:t>vav</a:t>
            </a:r>
            <a:r>
              <a:rPr lang="en-US" baseline="0" dirty="0"/>
              <a:t>) in the explanatory sense, “a smoking oven, that is, a flaming torch” (cf. CEB “</a:t>
            </a:r>
            <a:r>
              <a:rPr lang="en-US" sz="1200" b="0" i="0" u="none" strike="noStrike" kern="1200" baseline="0" dirty="0">
                <a:solidFill>
                  <a:schemeClr val="tx1"/>
                </a:solidFill>
                <a:latin typeface="+mn-lt"/>
                <a:ea typeface="+mn-ea"/>
                <a:cs typeface="+mn-cs"/>
              </a:rPr>
              <a:t>a smoking vessel with a fiery flame”). There are numerous other places where the conjunction is used this way (</a:t>
            </a:r>
            <a:r>
              <a:rPr lang="en-US" sz="1200" b="0" i="1" u="none" strike="noStrike" kern="1200" baseline="0" dirty="0">
                <a:solidFill>
                  <a:schemeClr val="tx1"/>
                </a:solidFill>
                <a:latin typeface="+mn-lt"/>
                <a:ea typeface="+mn-ea"/>
                <a:cs typeface="+mn-cs"/>
              </a:rPr>
              <a:t>HALOT</a:t>
            </a:r>
            <a:r>
              <a:rPr lang="en-US" sz="1200" b="0" i="0" u="none" strike="noStrike" kern="1200" baseline="0" dirty="0">
                <a:solidFill>
                  <a:schemeClr val="tx1"/>
                </a:solidFill>
                <a:latin typeface="+mn-lt"/>
                <a:ea typeface="+mn-ea"/>
                <a:cs typeface="+mn-cs"/>
              </a:rPr>
              <a:t> entry 5; cf. 1 Sam 17:40; 28:3; etc.), and the fact that the verb “to pass” (Heb. </a:t>
            </a:r>
            <a:r>
              <a:rPr lang="en-US" sz="1200" b="0" i="1" u="none" strike="noStrike" kern="1200" baseline="0" dirty="0" err="1">
                <a:solidFill>
                  <a:schemeClr val="tx1"/>
                </a:solidFill>
                <a:latin typeface="+mn-lt"/>
                <a:ea typeface="+mn-ea"/>
                <a:cs typeface="+mn-cs"/>
              </a:rPr>
              <a:t>abar</a:t>
            </a:r>
            <a:r>
              <a:rPr lang="en-US" sz="1200" b="0" i="0" u="none" strike="noStrike" kern="1200" baseline="0" dirty="0">
                <a:solidFill>
                  <a:schemeClr val="tx1"/>
                </a:solidFill>
                <a:latin typeface="+mn-lt"/>
                <a:ea typeface="+mn-ea"/>
                <a:cs typeface="+mn-cs"/>
              </a:rPr>
              <a:t>, </a:t>
            </a:r>
            <a:r>
              <a:rPr lang="he-IL" sz="1200" b="0" i="0" u="none" strike="noStrike" kern="1200" baseline="0" dirty="0">
                <a:solidFill>
                  <a:schemeClr val="tx1"/>
                </a:solidFill>
                <a:latin typeface="+mn-lt"/>
                <a:ea typeface="+mn-ea"/>
                <a:cs typeface="+mn-cs"/>
              </a:rPr>
              <a:t>עָבַר</a:t>
            </a:r>
            <a:r>
              <a:rPr lang="en-US" sz="1200" b="0" i="0" u="none" strike="noStrike" kern="1200" baseline="0" dirty="0">
                <a:solidFill>
                  <a:schemeClr val="tx1"/>
                </a:solidFill>
                <a:latin typeface="+mn-lt"/>
                <a:ea typeface="+mn-ea"/>
                <a:cs typeface="+mn-cs"/>
              </a:rPr>
              <a:t>) is singular in this case lends support to this view. This would also be the more logical view if the fiery vessel is intended to represent Yahweh, as is usually assumed to be the case. Why Yahweh would be represented by two different vessels is more difficult to explain.</a:t>
            </a:r>
            <a:endParaRPr lang="en-US" dirty="0"/>
          </a:p>
          <a:p>
            <a:endParaRPr lang="en-US" dirty="0"/>
          </a:p>
          <a:p>
            <a:r>
              <a:rPr lang="en-US" dirty="0"/>
              <a:t>The word</a:t>
            </a:r>
            <a:r>
              <a:rPr lang="en-US" baseline="0" dirty="0"/>
              <a:t> “oven” (Heb. </a:t>
            </a:r>
            <a:r>
              <a:rPr lang="en-US" i="1" baseline="0" dirty="0" err="1"/>
              <a:t>tannur</a:t>
            </a:r>
            <a:r>
              <a:rPr lang="en-US" baseline="0" dirty="0"/>
              <a:t>, </a:t>
            </a:r>
            <a:r>
              <a:rPr lang="he-IL" sz="1200" b="0" i="0" u="none" strike="noStrike" kern="1200" baseline="0" dirty="0">
                <a:solidFill>
                  <a:schemeClr val="tx1"/>
                </a:solidFill>
                <a:latin typeface="+mn-lt"/>
                <a:ea typeface="+mn-ea"/>
                <a:cs typeface="+mn-cs"/>
              </a:rPr>
              <a:t>תָּנּוּר</a:t>
            </a:r>
            <a:r>
              <a:rPr lang="en-US" sz="1200" b="0" i="0" u="none" strike="noStrike" kern="1200" baseline="0" dirty="0">
                <a:solidFill>
                  <a:schemeClr val="tx1"/>
                </a:solidFill>
                <a:latin typeface="+mn-lt"/>
                <a:ea typeface="+mn-ea"/>
                <a:cs typeface="+mn-cs"/>
              </a:rPr>
              <a:t>) refers to a container that held burning charcoal, used for cooking food or even heating a room. Such containers were sometimes portable, like the example shown here. The holes that pierce the sides of this container were intended to supply air to keep the coals burning. </a:t>
            </a:r>
            <a:r>
              <a:rPr lang="en-US" dirty="0"/>
              <a:t>This ancient fire pot was photographed at the American University of Beirut Archaeology Museum.</a:t>
            </a:r>
          </a:p>
          <a:p>
            <a:endParaRPr lang="en-US" dirty="0"/>
          </a:p>
          <a:p>
            <a:r>
              <a:rPr lang="en-US" dirty="0"/>
              <a:t>adr1307191293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92</a:t>
            </a:fld>
            <a:endParaRPr lang="en-US"/>
          </a:p>
        </p:txBody>
      </p:sp>
    </p:spTree>
    <p:extLst>
      <p:ext uri="{BB962C8B-B14F-4D97-AF65-F5344CB8AC3E}">
        <p14:creationId xmlns:p14="http://schemas.microsoft.com/office/powerpoint/2010/main" val="4090177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brazier was photographed at the Petra Cave Museum.</a:t>
            </a:r>
          </a:p>
          <a:p>
            <a:endParaRPr lang="en-US" dirty="0"/>
          </a:p>
          <a:p>
            <a:r>
              <a:rPr lang="en-US" dirty="0"/>
              <a:t>df072007142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93</a:t>
            </a:fld>
            <a:endParaRPr lang="en-US"/>
          </a:p>
        </p:txBody>
      </p:sp>
    </p:spTree>
    <p:extLst>
      <p:ext uri="{BB962C8B-B14F-4D97-AF65-F5344CB8AC3E}">
        <p14:creationId xmlns:p14="http://schemas.microsoft.com/office/powerpoint/2010/main" val="19551249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ancient burner was photographed at</a:t>
            </a:r>
            <a:r>
              <a:rPr lang="en-US" baseline="0" dirty="0"/>
              <a:t> the Israel Museum.</a:t>
            </a:r>
            <a:endParaRPr lang="en-US" dirty="0"/>
          </a:p>
          <a:p>
            <a:endParaRPr lang="en-US" dirty="0"/>
          </a:p>
          <a:p>
            <a:r>
              <a:rPr lang="en-US" dirty="0"/>
              <a:t>adr1306213123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94</a:t>
            </a:fld>
            <a:endParaRPr lang="en-US"/>
          </a:p>
        </p:txBody>
      </p:sp>
    </p:spTree>
    <p:extLst>
      <p:ext uri="{BB962C8B-B14F-4D97-AF65-F5344CB8AC3E}">
        <p14:creationId xmlns:p14="http://schemas.microsoft.com/office/powerpoint/2010/main" val="20341639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larger clay oven is able to heat a full-sized cooking pot, while still being portable. This American Colony photograph</a:t>
            </a:r>
            <a:r>
              <a:rPr lang="en-US" baseline="0" dirty="0"/>
              <a:t> was taken between 1900 and 1920.</a:t>
            </a:r>
            <a:endParaRPr lang="en-US" dirty="0"/>
          </a:p>
          <a:p>
            <a:endParaRPr lang="en-US" dirty="0"/>
          </a:p>
          <a:p>
            <a:r>
              <a:rPr lang="en-US" dirty="0"/>
              <a:t>mat05924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95</a:t>
            </a:fld>
            <a:endParaRPr lang="en-US"/>
          </a:p>
        </p:txBody>
      </p:sp>
    </p:spTree>
    <p:extLst>
      <p:ext uri="{BB962C8B-B14F-4D97-AF65-F5344CB8AC3E}">
        <p14:creationId xmlns:p14="http://schemas.microsoft.com/office/powerpoint/2010/main" val="11458607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“torch” (Heb. </a:t>
            </a:r>
            <a:r>
              <a:rPr lang="en-US" sz="1200" i="1" kern="1200" dirty="0" err="1">
                <a:solidFill>
                  <a:schemeClr val="tx1"/>
                </a:solidFill>
                <a:effectLst/>
                <a:latin typeface="+mn-lt"/>
                <a:ea typeface="+mn-ea"/>
                <a:cs typeface="+mn-cs"/>
              </a:rPr>
              <a:t>lappid</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he-IL" sz="1200" b="0" i="0" u="none" strike="noStrike" kern="1200" baseline="0" dirty="0">
                <a:solidFill>
                  <a:schemeClr val="tx1"/>
                </a:solidFill>
                <a:latin typeface="+mn-lt"/>
                <a:ea typeface="+mn-ea"/>
                <a:cs typeface="+mn-cs"/>
              </a:rPr>
              <a:t>לַפִּיד</a:t>
            </a:r>
            <a:r>
              <a:rPr lang="en-US" sz="1200" b="0" i="0" u="none" strike="noStrike" kern="1200" baseline="0" dirty="0">
                <a:solidFill>
                  <a:schemeClr val="tx1"/>
                </a:solidFill>
                <a:latin typeface="+mn-lt"/>
                <a:ea typeface="+mn-ea"/>
                <a:cs typeface="+mn-cs"/>
              </a:rPr>
              <a:t>) refers most often to a hand-held bundle of flammable material (cf. </a:t>
            </a:r>
            <a:r>
              <a:rPr lang="en-US" sz="1200" b="0" i="0" u="none" strike="noStrike" kern="1200" baseline="0" dirty="0" err="1">
                <a:solidFill>
                  <a:schemeClr val="tx1"/>
                </a:solidFill>
                <a:latin typeface="+mn-lt"/>
                <a:ea typeface="+mn-ea"/>
                <a:cs typeface="+mn-cs"/>
              </a:rPr>
              <a:t>Judg</a:t>
            </a:r>
            <a:r>
              <a:rPr lang="en-US" sz="1200" b="0" i="0" u="none" strike="noStrike" kern="1200" baseline="0" dirty="0">
                <a:solidFill>
                  <a:schemeClr val="tx1"/>
                </a:solidFill>
                <a:latin typeface="+mn-lt"/>
                <a:ea typeface="+mn-ea"/>
                <a:cs typeface="+mn-cs"/>
              </a:rPr>
              <a:t> 7:16; 7:20; 15:4). </a:t>
            </a:r>
            <a:r>
              <a:rPr lang="en-US" sz="1200" kern="1200" dirty="0">
                <a:solidFill>
                  <a:schemeClr val="tx1"/>
                </a:solidFill>
                <a:effectLst/>
                <a:latin typeface="+mn-lt"/>
                <a:ea typeface="+mn-ea"/>
                <a:cs typeface="+mn-cs"/>
              </a:rPr>
              <a:t>This depiction of a burning city comes from the bronze bands that once decorated the city gates of Balawat. Soldiers approach the city from either side with burning torches, and the city is depicted with</a:t>
            </a:r>
            <a:r>
              <a:rPr lang="en-US" sz="1200" kern="1200" baseline="0" dirty="0">
                <a:solidFill>
                  <a:schemeClr val="tx1"/>
                </a:solidFill>
                <a:effectLst/>
                <a:latin typeface="+mn-lt"/>
                <a:ea typeface="+mn-ea"/>
                <a:cs typeface="+mn-cs"/>
              </a:rPr>
              <a:t> flames leaping up from the walls. </a:t>
            </a:r>
            <a:r>
              <a:rPr lang="en-US" sz="1200" kern="1200" dirty="0">
                <a:solidFill>
                  <a:schemeClr val="tx1"/>
                </a:solidFill>
                <a:effectLst/>
                <a:latin typeface="+mn-lt"/>
                <a:ea typeface="+mn-ea"/>
                <a:cs typeface="+mn-cs"/>
              </a:rPr>
              <a:t>This relief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adr1805194217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96</a:t>
            </a:fld>
            <a:endParaRPr lang="en-US"/>
          </a:p>
        </p:txBody>
      </p:sp>
    </p:spTree>
    <p:extLst>
      <p:ext uri="{BB962C8B-B14F-4D97-AF65-F5344CB8AC3E}">
        <p14:creationId xmlns:p14="http://schemas.microsoft.com/office/powerpoint/2010/main" val="20341639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relief depicts an</a:t>
            </a:r>
            <a:r>
              <a:rPr lang="en-US" sz="1200" kern="1200" baseline="0" dirty="0">
                <a:solidFill>
                  <a:schemeClr val="tx1"/>
                </a:solidFill>
                <a:effectLst/>
                <a:latin typeface="+mn-lt"/>
                <a:ea typeface="+mn-ea"/>
                <a:cs typeface="+mn-cs"/>
              </a:rPr>
              <a:t> Assyrian soldier with a long torch attempting to set fire to a city gate. It comes from </a:t>
            </a:r>
            <a:r>
              <a:rPr lang="en-US" sz="1200" kern="1200" dirty="0">
                <a:solidFill>
                  <a:schemeClr val="tx1"/>
                </a:solidFill>
                <a:effectLst/>
                <a:latin typeface="+mn-lt"/>
                <a:ea typeface="+mn-ea"/>
                <a:cs typeface="+mn-cs"/>
              </a:rPr>
              <a:t>the north palace of Tiglath-pileser</a:t>
            </a:r>
            <a:r>
              <a:rPr lang="en-US" sz="1200" kern="1200" baseline="0" dirty="0">
                <a:solidFill>
                  <a:schemeClr val="tx1"/>
                </a:solidFill>
                <a:effectLst/>
                <a:latin typeface="+mn-lt"/>
                <a:ea typeface="+mn-ea"/>
                <a:cs typeface="+mn-cs"/>
              </a:rPr>
              <a:t> III at Nineveh</a:t>
            </a:r>
            <a:r>
              <a:rPr lang="en-US" sz="1200" kern="1200" dirty="0">
                <a:solidFill>
                  <a:schemeClr val="tx1"/>
                </a:solidFill>
                <a:effectLst/>
                <a:latin typeface="+mn-lt"/>
                <a:ea typeface="+mn-ea"/>
                <a:cs typeface="+mn-cs"/>
              </a:rPr>
              <a:t> and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tb0929197314</a:t>
            </a:r>
          </a:p>
        </p:txBody>
      </p:sp>
    </p:spTree>
    <p:extLst>
      <p:ext uri="{BB962C8B-B14F-4D97-AF65-F5344CB8AC3E}">
        <p14:creationId xmlns:p14="http://schemas.microsoft.com/office/powerpoint/2010/main" val="207897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tablet from </a:t>
            </a:r>
            <a:r>
              <a:rPr lang="en-US" dirty="0" err="1"/>
              <a:t>Emar</a:t>
            </a:r>
            <a:r>
              <a:rPr lang="en-US" dirty="0"/>
              <a:t> (like the one shown here) records a similar ritual that also mentions animals to be sacrificed and a procession of priests that carry a torch with the high priestess to be. This tablet deals with the “Installation of the Storm God’s High Priestess”: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before evening, one ox, seven sheep, three lambs, along with a torch and the singers proceed in front of her, while the divine axe follows behind” (Fleming 2003: 430).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tablet was photographed at the Bible Lands Museum in Jerusalem.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Fleming,</a:t>
            </a:r>
            <a:r>
              <a:rPr lang="en-US" sz="1200" kern="1200" baseline="0" dirty="0">
                <a:solidFill>
                  <a:schemeClr val="tx1"/>
                </a:solidFill>
                <a:effectLst/>
                <a:latin typeface="+mn-lt"/>
                <a:ea typeface="+mn-ea"/>
                <a:cs typeface="+mn-cs"/>
              </a:rPr>
              <a:t> Daniel</a:t>
            </a:r>
            <a:r>
              <a:rPr lang="en-US" sz="1200" kern="1200" dirty="0">
                <a:solidFill>
                  <a:schemeClr val="tx1"/>
                </a:solidFill>
                <a:effectLst/>
                <a:latin typeface="+mn-lt"/>
                <a:ea typeface="+mn-ea"/>
                <a:cs typeface="+mn-cs"/>
              </a:rPr>
              <a:t>.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Installation of the Storm God’s High Priestess</a:t>
            </a:r>
            <a:r>
              <a:rPr lang="en-US" baseline="0" dirty="0">
                <a:latin typeface="+mn-lt"/>
              </a:rPr>
              <a:t>. Pp. 427–31 in </a:t>
            </a:r>
            <a:r>
              <a:rPr lang="en-US" i="1" baseline="0" dirty="0">
                <a:latin typeface="+mn-lt"/>
              </a:rPr>
              <a:t>The Context of Scripture</a:t>
            </a:r>
            <a:r>
              <a:rPr lang="en-US" dirty="0"/>
              <a:t>, v</a:t>
            </a:r>
            <a:r>
              <a:rPr lang="en-US" baseline="0" dirty="0">
                <a:latin typeface="+mn-lt"/>
              </a:rPr>
              <a:t>ol. 1, ed. W. W. Hallo. Leiden: Brill.</a:t>
            </a:r>
            <a:endParaRPr lang="en-US" dirty="0"/>
          </a:p>
          <a:p>
            <a:endParaRPr lang="en-US" dirty="0"/>
          </a:p>
          <a:p>
            <a:r>
              <a:rPr lang="en-US" dirty="0"/>
              <a:t>adr1806274436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98</a:t>
            </a:fld>
            <a:endParaRPr lang="en-US"/>
          </a:p>
        </p:txBody>
      </p:sp>
    </p:spTree>
    <p:extLst>
      <p:ext uri="{BB962C8B-B14F-4D97-AF65-F5344CB8AC3E}">
        <p14:creationId xmlns:p14="http://schemas.microsoft.com/office/powerpoint/2010/main" val="2478695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torch was sometimes equated with power and</a:t>
            </a:r>
            <a:r>
              <a:rPr lang="en-US" baseline="0" dirty="0"/>
              <a:t> authority in the ancient world. </a:t>
            </a:r>
            <a:r>
              <a:rPr lang="en-US" dirty="0"/>
              <a:t>In the “The Battle of </a:t>
            </a:r>
            <a:r>
              <a:rPr lang="en-US" dirty="0" err="1"/>
              <a:t>Qadesh</a:t>
            </a:r>
            <a:r>
              <a:rPr lang="en-US" dirty="0"/>
              <a:t>—the Poem, or Literary Record,” Ramesses II claimed that the ruler of Hatti (</a:t>
            </a:r>
            <a:r>
              <a:rPr lang="en-US" sz="1200" kern="1200" dirty="0" err="1">
                <a:solidFill>
                  <a:schemeClr val="tx1"/>
                </a:solidFill>
                <a:effectLst/>
                <a:latin typeface="+mn-lt"/>
                <a:ea typeface="+mn-ea"/>
                <a:cs typeface="+mn-cs"/>
              </a:rPr>
              <a:t>Muwatallis</a:t>
            </a:r>
            <a:r>
              <a:rPr lang="en-US" sz="1200" kern="1200" dirty="0">
                <a:solidFill>
                  <a:schemeClr val="tx1"/>
                </a:solidFill>
                <a:effectLst/>
                <a:latin typeface="+mn-lt"/>
                <a:ea typeface="+mn-ea"/>
                <a:cs typeface="+mn-cs"/>
              </a:rPr>
              <a:t> II</a:t>
            </a:r>
            <a:r>
              <a:rPr lang="en-US" dirty="0"/>
              <a:t>) made the following proclamation concerning the greatness of Ramesses:</a:t>
            </a:r>
          </a:p>
          <a:p>
            <a:endParaRPr lang="en-US" dirty="0"/>
          </a:p>
          <a:p>
            <a:r>
              <a:rPr lang="en-US" sz="1200" kern="1200" dirty="0">
                <a:solidFill>
                  <a:schemeClr val="tx1"/>
                </a:solidFill>
                <a:effectLst/>
                <a:latin typeface="+mn-lt"/>
                <a:ea typeface="+mn-ea"/>
                <a:cs typeface="+mn-cs"/>
              </a:rPr>
              <a:t>“Thereupon the despicable, defeated Ruler of Hatti sent (a message),</a:t>
            </a:r>
          </a:p>
          <a:p>
            <a:r>
              <a:rPr lang="en-US" sz="1200" kern="1200" dirty="0">
                <a:solidFill>
                  <a:schemeClr val="tx1"/>
                </a:solidFill>
                <a:effectLst/>
                <a:latin typeface="+mn-lt"/>
                <a:ea typeface="+mn-ea"/>
                <a:cs typeface="+mn-cs"/>
              </a:rPr>
              <a:t>honoring my name like (that of) Re, saying:</a:t>
            </a:r>
          </a:p>
          <a:p>
            <a:r>
              <a:rPr lang="en-US" sz="1200" kern="1200" dirty="0">
                <a:solidFill>
                  <a:schemeClr val="tx1"/>
                </a:solidFill>
                <a:effectLst/>
                <a:latin typeface="+mn-lt"/>
                <a:ea typeface="+mn-ea"/>
                <a:cs typeface="+mn-cs"/>
              </a:rPr>
              <a:t>‘You are (very) Sutekh, </a:t>
            </a:r>
            <a:r>
              <a:rPr lang="en-US" sz="1200" b="1" kern="1200" dirty="0">
                <a:solidFill>
                  <a:schemeClr val="tx1"/>
                </a:solidFill>
                <a:effectLst/>
                <a:latin typeface="+mn-lt"/>
                <a:ea typeface="+mn-ea"/>
                <a:cs typeface="+mn-cs"/>
              </a:rPr>
              <a:t>Baal in person,</a:t>
            </a:r>
          </a:p>
          <a:p>
            <a:r>
              <a:rPr lang="en-US" sz="1200" b="1" kern="1200" dirty="0">
                <a:solidFill>
                  <a:schemeClr val="tx1"/>
                </a:solidFill>
                <a:effectLst/>
                <a:latin typeface="+mn-lt"/>
                <a:ea typeface="+mn-ea"/>
                <a:cs typeface="+mn-cs"/>
              </a:rPr>
              <a:t>dread of you is like a torch-brand in the land of Hatti.</a:t>
            </a:r>
            <a:r>
              <a:rPr lang="en-US" sz="1200" b="0"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he </a:t>
            </a:r>
            <a:r>
              <a:rPr lang="en-US" sz="1200" kern="1200" dirty="0" err="1">
                <a:solidFill>
                  <a:schemeClr val="tx1"/>
                </a:solidFill>
                <a:effectLst/>
                <a:latin typeface="+mn-lt"/>
                <a:ea typeface="+mn-ea"/>
                <a:cs typeface="+mn-cs"/>
              </a:rPr>
              <a:t>despatched</a:t>
            </a:r>
            <a:r>
              <a:rPr lang="en-US" sz="1200" kern="1200" dirty="0">
                <a:solidFill>
                  <a:schemeClr val="tx1"/>
                </a:solidFill>
                <a:effectLst/>
                <a:latin typeface="+mn-lt"/>
                <a:ea typeface="+mn-ea"/>
                <a:cs typeface="+mn-cs"/>
              </a:rPr>
              <a:t> his envoy, bearing a letter in his hand, in the mighty name of My Majesty” (Kitchen 2003:</a:t>
            </a:r>
            <a:r>
              <a:rPr lang="en-US" sz="1200" kern="1200" baseline="0" dirty="0">
                <a:solidFill>
                  <a:schemeClr val="tx1"/>
                </a:solidFill>
                <a:effectLst/>
                <a:latin typeface="+mn-lt"/>
                <a:ea typeface="+mn-ea"/>
                <a:cs typeface="+mn-cs"/>
              </a:rPr>
              <a:t> 37</a:t>
            </a:r>
            <a:r>
              <a:rPr lang="en-US" sz="1200" kern="1200" dirty="0">
                <a:solidFill>
                  <a:schemeClr val="tx1"/>
                </a:solidFill>
                <a:effectLst/>
                <a:latin typeface="+mn-lt"/>
                <a:ea typeface="+mn-ea"/>
                <a:cs typeface="+mn-cs"/>
              </a:rPr>
              <a:t>).</a:t>
            </a:r>
          </a:p>
          <a:p>
            <a:endParaRPr lang="en-US" dirty="0"/>
          </a:p>
          <a:p>
            <a:r>
              <a:rPr lang="en-US" dirty="0"/>
              <a:t>The relief shown here was photographed at the</a:t>
            </a:r>
            <a:r>
              <a:rPr lang="en-US" baseline="0" dirty="0"/>
              <a:t> interior of the second pylon at the Ramesseum.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 </a:t>
            </a:r>
          </a:p>
          <a:p>
            <a:r>
              <a:rPr lang="en-US" sz="1200" kern="1200" dirty="0">
                <a:solidFill>
                  <a:schemeClr val="tx1"/>
                </a:solidFill>
                <a:effectLst/>
                <a:latin typeface="+mn-lt"/>
                <a:ea typeface="+mn-ea"/>
                <a:cs typeface="+mn-cs"/>
              </a:rPr>
              <a:t>Kitchen,</a:t>
            </a:r>
            <a:r>
              <a:rPr lang="en-US" sz="1200" kern="1200" baseline="0" dirty="0">
                <a:solidFill>
                  <a:schemeClr val="tx1"/>
                </a:solidFill>
                <a:effectLst/>
                <a:latin typeface="+mn-lt"/>
                <a:ea typeface="+mn-ea"/>
                <a:cs typeface="+mn-cs"/>
              </a:rPr>
              <a:t> Kenneth A</a:t>
            </a:r>
            <a:r>
              <a:rPr lang="en-US" sz="1200" kern="1200" dirty="0">
                <a:solidFill>
                  <a:schemeClr val="tx1"/>
                </a:solidFill>
                <a:effectLst/>
                <a:latin typeface="+mn-lt"/>
                <a:ea typeface="+mn-ea"/>
                <a:cs typeface="+mn-cs"/>
              </a:rPr>
              <a:t>.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Battle of </a:t>
            </a:r>
            <a:r>
              <a:rPr lang="en-US" dirty="0" err="1">
                <a:latin typeface="+mn-lt"/>
              </a:rPr>
              <a:t>Qadesh</a:t>
            </a:r>
            <a:r>
              <a:rPr lang="en-US" baseline="0" dirty="0">
                <a:latin typeface="+mn-lt"/>
              </a:rPr>
              <a:t>. Pp. 32–40 in </a:t>
            </a:r>
            <a:r>
              <a:rPr lang="en-US" i="1" baseline="0" dirty="0">
                <a:latin typeface="+mn-lt"/>
              </a:rPr>
              <a:t>The Context of Scripture</a:t>
            </a:r>
            <a:r>
              <a:rPr lang="en-US" dirty="0"/>
              <a:t>, v</a:t>
            </a:r>
            <a:r>
              <a:rPr lang="en-US" baseline="0" dirty="0">
                <a:latin typeface="+mn-lt"/>
              </a:rPr>
              <a:t>ol. 2, ed. W. W. Hallo. Leiden: Brill.</a:t>
            </a:r>
            <a:endParaRPr lang="en-US" dirty="0"/>
          </a:p>
          <a:p>
            <a:endParaRPr lang="en-US" dirty="0"/>
          </a:p>
          <a:p>
            <a:r>
              <a:rPr lang="en-US" dirty="0"/>
              <a:t>adr1603132791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99</a:t>
            </a:fld>
            <a:endParaRPr lang="en-US"/>
          </a:p>
        </p:txBody>
      </p:sp>
    </p:spTree>
    <p:extLst>
      <p:ext uri="{BB962C8B-B14F-4D97-AF65-F5344CB8AC3E}">
        <p14:creationId xmlns:p14="http://schemas.microsoft.com/office/powerpoint/2010/main" val="344012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84707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1758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4/20/2025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microsoft.com/office/2007/relationships/hdphoto" Target="../media/hdphoto3.wdp"/></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pictures&#10;&#10;Description automatically generated">
            <a:extLst>
              <a:ext uri="{FF2B5EF4-FFF2-40B4-BE49-F238E27FC236}">
                <a16:creationId xmlns:a16="http://schemas.microsoft.com/office/drawing/2014/main" id="{A9970DDD-42AC-9C47-B1E2-2E1271BBD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Genesis 15</a:t>
            </a:r>
            <a:endParaRPr lang="en-US" dirty="0"/>
          </a:p>
        </p:txBody>
      </p:sp>
      <p:pic>
        <p:nvPicPr>
          <p:cNvPr id="4" name="Picture 3">
            <a:extLst>
              <a:ext uri="{FF2B5EF4-FFF2-40B4-BE49-F238E27FC236}">
                <a16:creationId xmlns:a16="http://schemas.microsoft.com/office/drawing/2014/main" id="{368CC602-2555-1DAA-245D-C8F4711B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414507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Melqart_or_Bir_Hadad_ste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526" y="270391"/>
            <a:ext cx="2640948" cy="6317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Melqart</a:t>
            </a:r>
            <a:r>
              <a:rPr lang="en-US" dirty="0"/>
              <a:t> Stele, 9th–8th centuries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Your reward will be very great</a:t>
            </a:r>
          </a:p>
        </p:txBody>
      </p:sp>
    </p:spTree>
    <p:extLst>
      <p:ext uri="{BB962C8B-B14F-4D97-AF65-F5344CB8AC3E}">
        <p14:creationId xmlns:p14="http://schemas.microsoft.com/office/powerpoint/2010/main" val="31685848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PCB size\British Museum 2019-pcb\Mesopotamia\Sun God Tablet, Shamash statue in Sippar temple destroyed and replaced, from Sippar, ca 860-850 BC, tb09291973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794" y="200025"/>
            <a:ext cx="4792412"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known as the Sun God Tablet, from Sippar, circa 850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467358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Kris\Downloads\Sun God Tablet, Shamash statue in Sippar temple destroyed and replaced, from Sippar, ca 860-850 BC, tb0929197380.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8" b="3930"/>
          <a:stretch/>
        </p:blipFill>
        <p:spPr bwMode="auto">
          <a:xfrm>
            <a:off x="0" y="1"/>
            <a:ext cx="9143999" cy="66934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known as the Sun God Tablet, from Sippar, circa 850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39667626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Louvre-pcb\Mesopotamia\Kudurru of Meli-Shipak donating land to his son, taken as spoils to Susa in 12th c BC, tb09271945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369332"/>
            <a:ext cx="4126817" cy="6187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Kudurru</a:t>
            </a:r>
            <a:r>
              <a:rPr lang="en-US" dirty="0"/>
              <a:t> of </a:t>
            </a:r>
            <a:r>
              <a:rPr lang="en-US" dirty="0" err="1"/>
              <a:t>Meli-Shipak</a:t>
            </a:r>
            <a:r>
              <a:rPr lang="en-US" dirty="0"/>
              <a:t> donating land to his son, taken as spoils to Susa, 12th century BC</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4249404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417" b="11938"/>
          <a:stretch/>
        </p:blipFill>
        <p:spPr>
          <a:xfrm>
            <a:off x="1812855" y="0"/>
            <a:ext cx="5518290" cy="6858000"/>
          </a:xfrm>
          <a:prstGeom prst="rect">
            <a:avLst/>
          </a:prstGeom>
        </p:spPr>
      </p:pic>
      <p:sp>
        <p:nvSpPr>
          <p:cNvPr id="2" name="Text Placeholder 1"/>
          <p:cNvSpPr>
            <a:spLocks noGrp="1"/>
          </p:cNvSpPr>
          <p:nvPr>
            <p:ph type="body" sz="quarter" idx="10"/>
          </p:nvPr>
        </p:nvSpPr>
        <p:spPr/>
        <p:txBody>
          <a:bodyPr/>
          <a:lstStyle/>
          <a:p>
            <a:r>
              <a:rPr lang="pl-PL" i="1" dirty="0"/>
              <a:t>Kudurru</a:t>
            </a:r>
            <a:r>
              <a:rPr lang="pl-PL" dirty="0"/>
              <a:t> </a:t>
            </a:r>
            <a:r>
              <a:rPr lang="en-US" dirty="0"/>
              <a:t>from </a:t>
            </a:r>
            <a:r>
              <a:rPr lang="pl-PL" dirty="0"/>
              <a:t>Babylon, </a:t>
            </a:r>
            <a:r>
              <a:rPr lang="en-US" dirty="0"/>
              <a:t>circa </a:t>
            </a:r>
            <a:r>
              <a:rPr lang="pl-PL" dirty="0"/>
              <a:t>1100 BC</a:t>
            </a:r>
            <a:endParaRPr lang="en-US" dirty="0"/>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Yahweh made a covenant with Abram, saying, “To your seed I have given this land”</a:t>
            </a:r>
          </a:p>
        </p:txBody>
      </p:sp>
    </p:spTree>
    <p:extLst>
      <p:ext uri="{BB962C8B-B14F-4D97-AF65-F5344CB8AC3E}">
        <p14:creationId xmlns:p14="http://schemas.microsoft.com/office/powerpoint/2010/main" val="14628499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Visible earth Middle East, Gen 15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Satellite image of the Near East</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
        <p:nvSpPr>
          <p:cNvPr id="14" name="TextBox 13">
            <a:extLst>
              <a:ext uri="{FF2B5EF4-FFF2-40B4-BE49-F238E27FC236}">
                <a16:creationId xmlns:a16="http://schemas.microsoft.com/office/drawing/2014/main" id="{ACCFEFFB-EACD-2A47-B2B7-C3D6C2D556C2}"/>
              </a:ext>
            </a:extLst>
          </p:cNvPr>
          <p:cNvSpPr txBox="1"/>
          <p:nvPr/>
        </p:nvSpPr>
        <p:spPr>
          <a:xfrm>
            <a:off x="4972112" y="1760092"/>
            <a:ext cx="1791545" cy="707886"/>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Euphrates River</a:t>
            </a:r>
          </a:p>
        </p:txBody>
      </p:sp>
      <p:cxnSp>
        <p:nvCxnSpPr>
          <p:cNvPr id="15" name="Straight Arrow Connector 14">
            <a:extLst>
              <a:ext uri="{FF2B5EF4-FFF2-40B4-BE49-F238E27FC236}">
                <a16:creationId xmlns:a16="http://schemas.microsoft.com/office/drawing/2014/main" id="{317570E5-5098-CC4B-8CB2-A5F704E01D63}"/>
              </a:ext>
            </a:extLst>
          </p:cNvPr>
          <p:cNvCxnSpPr>
            <a:cxnSpLocks/>
          </p:cNvCxnSpPr>
          <p:nvPr/>
        </p:nvCxnSpPr>
        <p:spPr>
          <a:xfrm flipV="1">
            <a:off x="5947637" y="1185370"/>
            <a:ext cx="168222" cy="527097"/>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3C207B-8172-D548-89FE-920F6F33B375}"/>
              </a:ext>
            </a:extLst>
          </p:cNvPr>
          <p:cNvSpPr txBox="1"/>
          <p:nvPr/>
        </p:nvSpPr>
        <p:spPr>
          <a:xfrm>
            <a:off x="947836" y="4694099"/>
            <a:ext cx="1332931" cy="707886"/>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River of Egypt</a:t>
            </a:r>
          </a:p>
        </p:txBody>
      </p:sp>
      <p:cxnSp>
        <p:nvCxnSpPr>
          <p:cNvPr id="18" name="Straight Arrow Connector 17">
            <a:extLst>
              <a:ext uri="{FF2B5EF4-FFF2-40B4-BE49-F238E27FC236}">
                <a16:creationId xmlns:a16="http://schemas.microsoft.com/office/drawing/2014/main" id="{A3723A0F-9D76-AE40-8C43-EE0295F485A0}"/>
              </a:ext>
            </a:extLst>
          </p:cNvPr>
          <p:cNvCxnSpPr>
            <a:cxnSpLocks/>
          </p:cNvCxnSpPr>
          <p:nvPr/>
        </p:nvCxnSpPr>
        <p:spPr>
          <a:xfrm>
            <a:off x="1624538" y="5401985"/>
            <a:ext cx="113731" cy="303611"/>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BEBE7E-1ACD-784F-B1E2-AF81B7E66F24}"/>
              </a:ext>
            </a:extLst>
          </p:cNvPr>
          <p:cNvSpPr txBox="1"/>
          <p:nvPr/>
        </p:nvSpPr>
        <p:spPr>
          <a:xfrm>
            <a:off x="439912" y="5858277"/>
            <a:ext cx="666466" cy="400110"/>
          </a:xfrm>
          <a:prstGeom prst="rect">
            <a:avLst/>
          </a:prstGeom>
          <a:noFill/>
        </p:spPr>
        <p:txBody>
          <a:bodyPr wrap="square" rtlCol="0">
            <a:spAutoFit/>
          </a:bodyPr>
          <a:lstStyle/>
          <a:p>
            <a:pPr algn="ctr"/>
            <a:r>
              <a:rPr lang="en-US" sz="2000" dirty="0">
                <a:solidFill>
                  <a:srgbClr val="FEFFFF"/>
                </a:solidFill>
                <a:effectLst>
                  <a:glow rad="63500">
                    <a:srgbClr val="010000"/>
                  </a:glow>
                </a:effectLst>
                <a:cs typeface="Microsoft Sans Serif" panose="020B0604020202020204" pitchFamily="34" charset="0"/>
              </a:rPr>
              <a:t>Nile</a:t>
            </a:r>
          </a:p>
        </p:txBody>
      </p:sp>
      <p:cxnSp>
        <p:nvCxnSpPr>
          <p:cNvPr id="21" name="Straight Arrow Connector 20">
            <a:extLst>
              <a:ext uri="{FF2B5EF4-FFF2-40B4-BE49-F238E27FC236}">
                <a16:creationId xmlns:a16="http://schemas.microsoft.com/office/drawing/2014/main" id="{7C09676D-8B4D-3040-B274-82A8512F239C}"/>
              </a:ext>
            </a:extLst>
          </p:cNvPr>
          <p:cNvCxnSpPr>
            <a:cxnSpLocks/>
          </p:cNvCxnSpPr>
          <p:nvPr/>
        </p:nvCxnSpPr>
        <p:spPr>
          <a:xfrm flipH="1" flipV="1">
            <a:off x="66875" y="5714076"/>
            <a:ext cx="420805" cy="271970"/>
          </a:xfrm>
          <a:prstGeom prst="straightConnector1">
            <a:avLst/>
          </a:prstGeom>
          <a:ln w="19050">
            <a:solidFill>
              <a:srgbClr val="FEFFFF"/>
            </a:solidFill>
            <a:tailEnd type="triangle"/>
          </a:ln>
          <a:effectLst>
            <a:glow rad="38100">
              <a:srgbClr val="010000"/>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04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69BDD-AD12-4B54-9549-BCFDF2769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Wadi el-Arish (from the north)</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4027695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di el-Arish looking north, tbs10015981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04"/>
            <a:ext cx="9144000" cy="6108192"/>
          </a:xfrm>
          <a:prstGeom prst="rect">
            <a:avLst/>
          </a:prstGeom>
        </p:spPr>
      </p:pic>
      <p:sp>
        <p:nvSpPr>
          <p:cNvPr id="2" name="Text Placeholder 1"/>
          <p:cNvSpPr>
            <a:spLocks noGrp="1"/>
          </p:cNvSpPr>
          <p:nvPr>
            <p:ph type="body" sz="quarter" idx="10"/>
          </p:nvPr>
        </p:nvSpPr>
        <p:spPr/>
        <p:txBody>
          <a:bodyPr/>
          <a:lstStyle/>
          <a:p>
            <a:r>
              <a:rPr lang="en-US" dirty="0"/>
              <a:t>Wadi el-Arish (from the south)</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3054409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Euphrates River near Deir ez-Zor, wiki Ezra 4 1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8"/>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near Deir </a:t>
            </a:r>
            <a:r>
              <a:rPr lang="en-US" dirty="0" err="1"/>
              <a:t>ez</a:t>
            </a:r>
            <a:r>
              <a:rPr lang="en-US" dirty="0"/>
              <a:t>-Zor</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21640417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wnloads\Euphrates River at Dura Europos, wiki Alen Ištokovi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at Dura Europos</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437501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1280px-Zalabiya,Euphr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
            <a:ext cx="9144000" cy="6301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Euphrates River near </a:t>
            </a:r>
            <a:r>
              <a:rPr lang="en-US" dirty="0" err="1"/>
              <a:t>Zalabiyeh</a:t>
            </a:r>
            <a:r>
              <a:rPr lang="en-US" dirty="0"/>
              <a:t>, Syria</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From the river of Egypt to the great river, the river Euphrates</a:t>
            </a:r>
          </a:p>
        </p:txBody>
      </p:sp>
    </p:spTree>
    <p:extLst>
      <p:ext uri="{BB962C8B-B14F-4D97-AF65-F5344CB8AC3E}">
        <p14:creationId xmlns:p14="http://schemas.microsoft.com/office/powerpoint/2010/main" val="1487650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wnloads\White-haired 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
            <a:ext cx="9144000" cy="6614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Vase depicting an old man with a staff, from Athens, circa 430 BC</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Abram said, “O Lord Yahweh, what will You give me, since I am childless”</a:t>
            </a:r>
          </a:p>
        </p:txBody>
      </p:sp>
    </p:spTree>
    <p:extLst>
      <p:ext uri="{BB962C8B-B14F-4D97-AF65-F5344CB8AC3E}">
        <p14:creationId xmlns:p14="http://schemas.microsoft.com/office/powerpoint/2010/main" val="12492802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Topographic map of the Levant, marked with the sons of Canaan son of Ham</a:t>
            </a:r>
          </a:p>
        </p:txBody>
      </p:sp>
      <p:sp>
        <p:nvSpPr>
          <p:cNvPr id="3" name="Text Placeholder 2"/>
          <p:cNvSpPr>
            <a:spLocks noGrp="1"/>
          </p:cNvSpPr>
          <p:nvPr>
            <p:ph type="body" sz="quarter" idx="12"/>
          </p:nvPr>
        </p:nvSpPr>
        <p:spPr/>
        <p:txBody>
          <a:bodyPr/>
          <a:lstStyle/>
          <a:p>
            <a:r>
              <a:rPr lang="en-US" dirty="0"/>
              <a:t>15:18</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pic>
        <p:nvPicPr>
          <p:cNvPr id="34" name="Picture 33" descr="A close up of a map&#10;&#10;Description automatically generated">
            <a:extLst>
              <a:ext uri="{FF2B5EF4-FFF2-40B4-BE49-F238E27FC236}">
                <a16:creationId xmlns:a16="http://schemas.microsoft.com/office/drawing/2014/main" id="{954BB656-6050-694C-B05D-791FA28E77A8}"/>
              </a:ext>
            </a:extLst>
          </p:cNvPr>
          <p:cNvPicPr>
            <a:picLocks noChangeAspect="1"/>
          </p:cNvPicPr>
          <p:nvPr/>
        </p:nvPicPr>
        <p:blipFill rotWithShape="1">
          <a:blip r:embed="rId3">
            <a:extLst>
              <a:ext uri="{28A0092B-C50C-407E-A947-70E740481C1C}">
                <a14:useLocalDpi xmlns:a14="http://schemas.microsoft.com/office/drawing/2010/main" val="0"/>
              </a:ext>
            </a:extLst>
          </a:blip>
          <a:srcRect r="12373"/>
          <a:stretch/>
        </p:blipFill>
        <p:spPr>
          <a:xfrm>
            <a:off x="-1" y="369332"/>
            <a:ext cx="9144001" cy="6150340"/>
          </a:xfrm>
          <a:prstGeom prst="rect">
            <a:avLst/>
          </a:prstGeom>
        </p:spPr>
      </p:pic>
      <p:sp>
        <p:nvSpPr>
          <p:cNvPr id="35" name="TextBox 34">
            <a:extLst>
              <a:ext uri="{FF2B5EF4-FFF2-40B4-BE49-F238E27FC236}">
                <a16:creationId xmlns:a16="http://schemas.microsoft.com/office/drawing/2014/main" id="{F931E579-DC0E-E842-BC9B-413685DA5DD6}"/>
              </a:ext>
            </a:extLst>
          </p:cNvPr>
          <p:cNvSpPr txBox="1"/>
          <p:nvPr/>
        </p:nvSpPr>
        <p:spPr>
          <a:xfrm>
            <a:off x="3733093" y="4599889"/>
            <a:ext cx="913135"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Canaanites</a:t>
            </a:r>
          </a:p>
        </p:txBody>
      </p:sp>
      <p:sp>
        <p:nvSpPr>
          <p:cNvPr id="36" name="TextBox 35">
            <a:extLst>
              <a:ext uri="{FF2B5EF4-FFF2-40B4-BE49-F238E27FC236}">
                <a16:creationId xmlns:a16="http://schemas.microsoft.com/office/drawing/2014/main" id="{A2D08D7E-7716-7846-8A3D-4F89C0E4D162}"/>
              </a:ext>
            </a:extLst>
          </p:cNvPr>
          <p:cNvSpPr txBox="1"/>
          <p:nvPr/>
        </p:nvSpPr>
        <p:spPr>
          <a:xfrm>
            <a:off x="3383156" y="6202760"/>
            <a:ext cx="609654"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Kenites</a:t>
            </a:r>
          </a:p>
        </p:txBody>
      </p:sp>
      <p:sp>
        <p:nvSpPr>
          <p:cNvPr id="37" name="TextBox 36">
            <a:extLst>
              <a:ext uri="{FF2B5EF4-FFF2-40B4-BE49-F238E27FC236}">
                <a16:creationId xmlns:a16="http://schemas.microsoft.com/office/drawing/2014/main" id="{9C018938-FF72-8B4D-A165-75CFF1F6FADD}"/>
              </a:ext>
            </a:extLst>
          </p:cNvPr>
          <p:cNvSpPr txBox="1"/>
          <p:nvPr/>
        </p:nvSpPr>
        <p:spPr>
          <a:xfrm>
            <a:off x="3866323" y="5396639"/>
            <a:ext cx="605679"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Hittites</a:t>
            </a:r>
          </a:p>
        </p:txBody>
      </p:sp>
      <p:sp>
        <p:nvSpPr>
          <p:cNvPr id="42" name="TextBox 41">
            <a:extLst>
              <a:ext uri="{FF2B5EF4-FFF2-40B4-BE49-F238E27FC236}">
                <a16:creationId xmlns:a16="http://schemas.microsoft.com/office/drawing/2014/main" id="{25622636-740F-114B-B3AE-6FA88865CF7A}"/>
              </a:ext>
            </a:extLst>
          </p:cNvPr>
          <p:cNvSpPr txBox="1"/>
          <p:nvPr/>
        </p:nvSpPr>
        <p:spPr>
          <a:xfrm>
            <a:off x="4796087" y="4868117"/>
            <a:ext cx="759247" cy="246221"/>
          </a:xfrm>
          <a:prstGeom prst="rect">
            <a:avLst/>
          </a:prstGeom>
          <a:noFill/>
          <a:ln>
            <a:noFill/>
          </a:ln>
        </p:spPr>
        <p:txBody>
          <a:bodyPr wrap="none" lIns="0" tIns="0" rIns="0" bIns="0" rtlCol="0">
            <a:spAutoFit/>
          </a:bodyPr>
          <a:lstStyle/>
          <a:p>
            <a:pPr algn="ctr"/>
            <a:r>
              <a:rPr lang="en-US" sz="1600" dirty="0">
                <a:solidFill>
                  <a:srgbClr val="FFFF00"/>
                </a:solidFill>
                <a:effectLst>
                  <a:glow rad="50800">
                    <a:schemeClr val="bg1"/>
                  </a:glow>
                </a:effectLst>
                <a:cs typeface="Microsoft Sans Serif" panose="020B0604020202020204" pitchFamily="34" charset="0"/>
              </a:rPr>
              <a:t>Amorites</a:t>
            </a:r>
          </a:p>
        </p:txBody>
      </p:sp>
      <p:sp>
        <p:nvSpPr>
          <p:cNvPr id="43" name="TextBox 42">
            <a:extLst>
              <a:ext uri="{FF2B5EF4-FFF2-40B4-BE49-F238E27FC236}">
                <a16:creationId xmlns:a16="http://schemas.microsoft.com/office/drawing/2014/main" id="{16B8F42B-5BE8-FA48-80E2-BCEE971659D6}"/>
              </a:ext>
            </a:extLst>
          </p:cNvPr>
          <p:cNvSpPr txBox="1"/>
          <p:nvPr/>
        </p:nvSpPr>
        <p:spPr>
          <a:xfrm>
            <a:off x="4978213" y="5396640"/>
            <a:ext cx="985078"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Kadmonites</a:t>
            </a:r>
            <a:endParaRPr lang="en-US" sz="1600" dirty="0">
              <a:solidFill>
                <a:srgbClr val="FFFF00"/>
              </a:solidFill>
              <a:effectLst>
                <a:glow rad="50800">
                  <a:schemeClr val="bg1"/>
                </a:glow>
              </a:effectLst>
              <a:cs typeface="Microsoft Sans Serif" panose="020B0604020202020204" pitchFamily="34" charset="0"/>
            </a:endParaRPr>
          </a:p>
        </p:txBody>
      </p:sp>
      <p:sp>
        <p:nvSpPr>
          <p:cNvPr id="44" name="TextBox 43">
            <a:extLst>
              <a:ext uri="{FF2B5EF4-FFF2-40B4-BE49-F238E27FC236}">
                <a16:creationId xmlns:a16="http://schemas.microsoft.com/office/drawing/2014/main" id="{F7F797A8-B842-BD4A-B042-C9A522BBC84D}"/>
              </a:ext>
            </a:extLst>
          </p:cNvPr>
          <p:cNvSpPr txBox="1"/>
          <p:nvPr/>
        </p:nvSpPr>
        <p:spPr>
          <a:xfrm>
            <a:off x="4137918" y="3981368"/>
            <a:ext cx="1013932"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Girgashites</a:t>
            </a:r>
            <a:r>
              <a:rPr lang="en-US" sz="1600" dirty="0">
                <a:solidFill>
                  <a:srgbClr val="FFFF00"/>
                </a:solidFill>
                <a:effectLst>
                  <a:glow rad="50800">
                    <a:schemeClr val="bg1"/>
                  </a:glow>
                </a:effectLst>
                <a:cs typeface="Microsoft Sans Serif" panose="020B0604020202020204" pitchFamily="34" charset="0"/>
              </a:rPr>
              <a:t>?</a:t>
            </a:r>
          </a:p>
        </p:txBody>
      </p:sp>
      <p:sp>
        <p:nvSpPr>
          <p:cNvPr id="54" name="TextBox 53">
            <a:extLst>
              <a:ext uri="{FF2B5EF4-FFF2-40B4-BE49-F238E27FC236}">
                <a16:creationId xmlns:a16="http://schemas.microsoft.com/office/drawing/2014/main" id="{A0AC9025-1AC4-4342-9748-04A30658CCEE}"/>
              </a:ext>
            </a:extLst>
          </p:cNvPr>
          <p:cNvSpPr txBox="1"/>
          <p:nvPr/>
        </p:nvSpPr>
        <p:spPr>
          <a:xfrm>
            <a:off x="3443931" y="5102764"/>
            <a:ext cx="679097" cy="246221"/>
          </a:xfrm>
          <a:prstGeom prst="rect">
            <a:avLst/>
          </a:prstGeom>
          <a:noFill/>
          <a:ln>
            <a:noFill/>
          </a:ln>
        </p:spPr>
        <p:txBody>
          <a:bodyPr wrap="none" lIns="0" tIns="0" rIns="0" bIns="0" rtlCol="0">
            <a:spAutoFit/>
          </a:bodyPr>
          <a:lstStyle/>
          <a:p>
            <a:r>
              <a:rPr lang="en-US" sz="1600" dirty="0">
                <a:solidFill>
                  <a:srgbClr val="FFFF00"/>
                </a:solidFill>
                <a:effectLst>
                  <a:glow rad="50800">
                    <a:schemeClr val="bg1"/>
                  </a:glow>
                </a:effectLst>
                <a:cs typeface="Microsoft Sans Serif" panose="020B0604020202020204" pitchFamily="34" charset="0"/>
              </a:rPr>
              <a:t>Jebusite</a:t>
            </a:r>
          </a:p>
        </p:txBody>
      </p:sp>
      <p:cxnSp>
        <p:nvCxnSpPr>
          <p:cNvPr id="56" name="Straight Arrow Connector 55">
            <a:extLst>
              <a:ext uri="{FF2B5EF4-FFF2-40B4-BE49-F238E27FC236}">
                <a16:creationId xmlns:a16="http://schemas.microsoft.com/office/drawing/2014/main" id="{DA9E8CBA-C112-5A49-A796-8E452CF20198}"/>
              </a:ext>
            </a:extLst>
          </p:cNvPr>
          <p:cNvCxnSpPr>
            <a:cxnSpLocks/>
          </p:cNvCxnSpPr>
          <p:nvPr/>
        </p:nvCxnSpPr>
        <p:spPr>
          <a:xfrm flipV="1">
            <a:off x="4169162" y="5181600"/>
            <a:ext cx="302839" cy="32404"/>
          </a:xfrm>
          <a:prstGeom prst="straightConnector1">
            <a:avLst/>
          </a:prstGeom>
          <a:ln w="19050">
            <a:solidFill>
              <a:srgbClr val="FFFF00"/>
            </a:solidFill>
            <a:tailEnd type="stealth"/>
          </a:ln>
          <a:effectLst>
            <a:glow rad="38100">
              <a:schemeClr val="bg1">
                <a:alpha val="70000"/>
              </a:schemeClr>
            </a:glo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5D7091F-BDC3-2847-8131-74CE30C22F6E}"/>
              </a:ext>
            </a:extLst>
          </p:cNvPr>
          <p:cNvSpPr txBox="1"/>
          <p:nvPr/>
        </p:nvSpPr>
        <p:spPr>
          <a:xfrm>
            <a:off x="4812328" y="4483639"/>
            <a:ext cx="814012" cy="246221"/>
          </a:xfrm>
          <a:prstGeom prst="rect">
            <a:avLst/>
          </a:prstGeom>
          <a:noFill/>
          <a:ln>
            <a:noFill/>
          </a:ln>
        </p:spPr>
        <p:txBody>
          <a:bodyPr wrap="square" lIns="0" tIns="0" rIns="0" bIns="0" rtlCol="0">
            <a:spAutoFit/>
          </a:bodyPr>
          <a:lstStyle/>
          <a:p>
            <a:pPr algn="ctr"/>
            <a:r>
              <a:rPr lang="en-US" sz="1600" dirty="0">
                <a:solidFill>
                  <a:srgbClr val="FFFF00"/>
                </a:solidFill>
                <a:effectLst>
                  <a:glow rad="50800">
                    <a:schemeClr val="bg1"/>
                  </a:glow>
                </a:effectLst>
                <a:cs typeface="Microsoft Sans Serif" panose="020B0604020202020204" pitchFamily="34" charset="0"/>
              </a:rPr>
              <a:t>Rephaim</a:t>
            </a:r>
          </a:p>
        </p:txBody>
      </p:sp>
      <p:sp>
        <p:nvSpPr>
          <p:cNvPr id="74" name="TextBox 73">
            <a:extLst>
              <a:ext uri="{FF2B5EF4-FFF2-40B4-BE49-F238E27FC236}">
                <a16:creationId xmlns:a16="http://schemas.microsoft.com/office/drawing/2014/main" id="{1C04EB9E-5D10-9D47-ACCF-774096103C65}"/>
              </a:ext>
            </a:extLst>
          </p:cNvPr>
          <p:cNvSpPr txBox="1"/>
          <p:nvPr/>
        </p:nvSpPr>
        <p:spPr>
          <a:xfrm>
            <a:off x="3810283" y="4856543"/>
            <a:ext cx="796821"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Perizzite</a:t>
            </a:r>
            <a:r>
              <a:rPr lang="en-US" sz="1600" dirty="0">
                <a:solidFill>
                  <a:srgbClr val="FFFF00"/>
                </a:solidFill>
                <a:effectLst>
                  <a:glow rad="50800">
                    <a:schemeClr val="bg1"/>
                  </a:glow>
                </a:effectLst>
                <a:cs typeface="Microsoft Sans Serif" panose="020B0604020202020204" pitchFamily="34" charset="0"/>
              </a:rPr>
              <a:t>?</a:t>
            </a:r>
          </a:p>
        </p:txBody>
      </p:sp>
      <p:sp>
        <p:nvSpPr>
          <p:cNvPr id="76" name="TextBox 75">
            <a:extLst>
              <a:ext uri="{FF2B5EF4-FFF2-40B4-BE49-F238E27FC236}">
                <a16:creationId xmlns:a16="http://schemas.microsoft.com/office/drawing/2014/main" id="{A2D08D7E-7716-7846-8A3D-4F89C0E4D162}"/>
              </a:ext>
            </a:extLst>
          </p:cNvPr>
          <p:cNvSpPr txBox="1"/>
          <p:nvPr/>
        </p:nvSpPr>
        <p:spPr>
          <a:xfrm>
            <a:off x="4386263" y="5831285"/>
            <a:ext cx="819648" cy="246221"/>
          </a:xfrm>
          <a:prstGeom prst="rect">
            <a:avLst/>
          </a:prstGeom>
          <a:noFill/>
          <a:ln>
            <a:noFill/>
          </a:ln>
        </p:spPr>
        <p:txBody>
          <a:bodyPr wrap="none" lIns="0" tIns="0" rIns="0" bIns="0" rtlCol="0">
            <a:spAutoFit/>
          </a:bodyPr>
          <a:lstStyle/>
          <a:p>
            <a:r>
              <a:rPr lang="en-US" sz="1600" dirty="0" err="1">
                <a:solidFill>
                  <a:srgbClr val="FFFF00"/>
                </a:solidFill>
                <a:effectLst>
                  <a:glow rad="50800">
                    <a:schemeClr val="bg1"/>
                  </a:glow>
                </a:effectLst>
                <a:cs typeface="Microsoft Sans Serif" panose="020B0604020202020204" pitchFamily="34" charset="0"/>
              </a:rPr>
              <a:t>Kenizzites</a:t>
            </a:r>
            <a:endParaRPr lang="en-US" sz="1600" dirty="0">
              <a:solidFill>
                <a:srgbClr val="FFFF00"/>
              </a:solidFill>
              <a:effectLst>
                <a:glow rad="50800">
                  <a:schemeClr val="bg1"/>
                </a:glow>
              </a:effectLst>
              <a:cs typeface="Microsoft Sans Serif" panose="020B0604020202020204" pitchFamily="34" charset="0"/>
            </a:endParaRPr>
          </a:p>
        </p:txBody>
      </p:sp>
    </p:spTree>
    <p:extLst>
      <p:ext uri="{BB962C8B-B14F-4D97-AF65-F5344CB8AC3E}">
        <p14:creationId xmlns:p14="http://schemas.microsoft.com/office/powerpoint/2010/main" val="1089522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ith goats under a tree&#10;&#10;Description automatically generated">
            <a:extLst>
              <a:ext uri="{FF2B5EF4-FFF2-40B4-BE49-F238E27FC236}">
                <a16:creationId xmlns:a16="http://schemas.microsoft.com/office/drawing/2014/main" id="{6A66AE63-DDB0-BE81-5EE3-F3114A1CA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9144000" cy="6812280"/>
          </a:xfrm>
          <a:prstGeom prst="rect">
            <a:avLst/>
          </a:prstGeom>
        </p:spPr>
      </p:pic>
      <p:sp>
        <p:nvSpPr>
          <p:cNvPr id="2" name="Text Placeholder 1"/>
          <p:cNvSpPr>
            <a:spLocks noGrp="1"/>
          </p:cNvSpPr>
          <p:nvPr>
            <p:ph type="body" sz="quarter" idx="10"/>
          </p:nvPr>
        </p:nvSpPr>
        <p:spPr/>
        <p:txBody>
          <a:bodyPr/>
          <a:lstStyle/>
          <a:p>
            <a:r>
              <a:rPr lang="en-US" dirty="0"/>
              <a:t>Bedouin tents under acacia tree in the Sinai, circa 1925</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2987070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t>
            </a:r>
            <a:r>
              <a:rPr lang="en-US" dirty="0" err="1"/>
              <a:t>Jael</a:t>
            </a:r>
            <a:r>
              <a:rPr lang="en-US" dirty="0"/>
              <a:t> Street” sign in Jerusalem</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pic>
        <p:nvPicPr>
          <p:cNvPr id="6" name="Picture 5">
            <a:extLst>
              <a:ext uri="{FF2B5EF4-FFF2-40B4-BE49-F238E27FC236}">
                <a16:creationId xmlns:a16="http://schemas.microsoft.com/office/drawing/2014/main" id="{A43B69FC-3BC5-431C-86C5-CF806C959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9436282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Bedouin tents near Beersheba</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1808781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Bedouin tent in </a:t>
            </a:r>
            <a:r>
              <a:rPr lang="en-US" dirty="0" err="1"/>
              <a:t>Wadi</a:t>
            </a:r>
            <a:r>
              <a:rPr lang="en-US" dirty="0"/>
              <a:t> Dana</a:t>
            </a:r>
          </a:p>
        </p:txBody>
      </p:sp>
      <p:sp>
        <p:nvSpPr>
          <p:cNvPr id="3" name="Text Placeholder 2"/>
          <p:cNvSpPr>
            <a:spLocks noGrp="1"/>
          </p:cNvSpPr>
          <p:nvPr>
            <p:ph type="body" sz="quarter" idx="12"/>
          </p:nvPr>
        </p:nvSpPr>
        <p:spPr/>
        <p:txBody>
          <a:bodyPr/>
          <a:lstStyle/>
          <a:p>
            <a:r>
              <a:rPr lang="en-US" dirty="0"/>
              <a:t>15:19</a:t>
            </a:r>
          </a:p>
        </p:txBody>
      </p:sp>
      <p:sp>
        <p:nvSpPr>
          <p:cNvPr id="4" name="Title 3"/>
          <p:cNvSpPr>
            <a:spLocks noGrp="1"/>
          </p:cNvSpPr>
          <p:nvPr>
            <p:ph type="title"/>
          </p:nvPr>
        </p:nvSpPr>
        <p:spPr/>
        <p:txBody>
          <a:bodyPr/>
          <a:lstStyle/>
          <a:p>
            <a:r>
              <a:rPr lang="en-US" dirty="0"/>
              <a:t>The territory of the Kenites, the </a:t>
            </a:r>
            <a:r>
              <a:rPr lang="en-US" dirty="0" err="1"/>
              <a:t>Kenizzites</a:t>
            </a:r>
            <a:r>
              <a:rPr lang="en-US" dirty="0"/>
              <a:t>, the </a:t>
            </a:r>
            <a:r>
              <a:rPr lang="en-US" dirty="0" err="1"/>
              <a:t>Kadmonites</a:t>
            </a:r>
            <a:endParaRPr lang="en-US" dirty="0"/>
          </a:p>
        </p:txBody>
      </p:sp>
    </p:spTree>
    <p:extLst>
      <p:ext uri="{BB962C8B-B14F-4D97-AF65-F5344CB8AC3E}">
        <p14:creationId xmlns:p14="http://schemas.microsoft.com/office/powerpoint/2010/main" val="3993284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0DC8ABF5-4CB1-7048-9937-E52482FEE1FF}"/>
              </a:ext>
            </a:extLst>
          </p:cNvPr>
          <p:cNvGraphicFramePr>
            <a:graphicFrameLocks noGrp="1"/>
          </p:cNvGraphicFramePr>
          <p:nvPr>
            <p:extLst>
              <p:ext uri="{D42A27DB-BD31-4B8C-83A1-F6EECF244321}">
                <p14:modId xmlns:p14="http://schemas.microsoft.com/office/powerpoint/2010/main" val="3443895872"/>
              </p:ext>
            </p:extLst>
          </p:nvPr>
        </p:nvGraphicFramePr>
        <p:xfrm>
          <a:off x="87086" y="520417"/>
          <a:ext cx="8969828" cy="5817167"/>
        </p:xfrm>
        <a:graphic>
          <a:graphicData uri="http://schemas.openxmlformats.org/drawingml/2006/table">
            <a:tbl>
              <a:tblPr/>
              <a:tblGrid>
                <a:gridCol w="1608364">
                  <a:extLst>
                    <a:ext uri="{9D8B030D-6E8A-4147-A177-3AD203B41FA5}">
                      <a16:colId xmlns:a16="http://schemas.microsoft.com/office/drawing/2014/main" val="656632453"/>
                    </a:ext>
                  </a:extLst>
                </a:gridCol>
                <a:gridCol w="1105807">
                  <a:extLst>
                    <a:ext uri="{9D8B030D-6E8A-4147-A177-3AD203B41FA5}">
                      <a16:colId xmlns:a16="http://schemas.microsoft.com/office/drawing/2014/main" val="1375369436"/>
                    </a:ext>
                  </a:extLst>
                </a:gridCol>
                <a:gridCol w="1378857">
                  <a:extLst>
                    <a:ext uri="{9D8B030D-6E8A-4147-A177-3AD203B41FA5}">
                      <a16:colId xmlns:a16="http://schemas.microsoft.com/office/drawing/2014/main" val="1597085401"/>
                    </a:ext>
                  </a:extLst>
                </a:gridCol>
                <a:gridCol w="1494971">
                  <a:extLst>
                    <a:ext uri="{9D8B030D-6E8A-4147-A177-3AD203B41FA5}">
                      <a16:colId xmlns:a16="http://schemas.microsoft.com/office/drawing/2014/main" val="2335319718"/>
                    </a:ext>
                  </a:extLst>
                </a:gridCol>
                <a:gridCol w="2046514">
                  <a:extLst>
                    <a:ext uri="{9D8B030D-6E8A-4147-A177-3AD203B41FA5}">
                      <a16:colId xmlns:a16="http://schemas.microsoft.com/office/drawing/2014/main" val="3427619291"/>
                    </a:ext>
                  </a:extLst>
                </a:gridCol>
                <a:gridCol w="1335315">
                  <a:extLst>
                    <a:ext uri="{9D8B030D-6E8A-4147-A177-3AD203B41FA5}">
                      <a16:colId xmlns:a16="http://schemas.microsoft.com/office/drawing/2014/main" val="1725829685"/>
                    </a:ext>
                  </a:extLst>
                </a:gridCol>
              </a:tblGrid>
              <a:tr h="180552">
                <a:tc>
                  <a:txBody>
                    <a:bodyPr/>
                    <a:lstStyle/>
                    <a:p>
                      <a:pPr algn="l" fontAlgn="ctr"/>
                      <a:r>
                        <a:rPr lang="en-US" sz="1200" b="1" i="0" u="none" strike="noStrike" dirty="0">
                          <a:solidFill>
                            <a:schemeClr val="tx1"/>
                          </a:solidFill>
                          <a:effectLst/>
                          <a:latin typeface="+mn-lt"/>
                        </a:rPr>
                        <a:t>Translation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Hebrew</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Greek</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Description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a:solidFill>
                            <a:schemeClr val="tx1"/>
                          </a:solidFill>
                          <a:effectLst/>
                          <a:latin typeface="+mn-lt"/>
                        </a:rPr>
                        <a:t>Reference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i="0" u="none" strike="noStrike" dirty="0">
                          <a:solidFill>
                            <a:schemeClr val="tx1"/>
                          </a:solidFill>
                          <a:effectLst/>
                          <a:latin typeface="+mn-lt"/>
                        </a:rPr>
                        <a:t>Identification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614968"/>
                  </a:ext>
                </a:extLst>
              </a:tr>
              <a:tr h="352403">
                <a:tc>
                  <a:txBody>
                    <a:bodyPr/>
                    <a:lstStyle/>
                    <a:p>
                      <a:pPr algn="l" fontAlgn="ctr"/>
                      <a:r>
                        <a:rPr lang="en-US" sz="1100" b="0" i="0" u="none" strike="noStrike" dirty="0" err="1">
                          <a:solidFill>
                            <a:schemeClr val="tx1"/>
                          </a:solidFill>
                          <a:effectLst/>
                          <a:latin typeface="+mn-lt"/>
                        </a:rPr>
                        <a:t>Heth</a:t>
                      </a:r>
                      <a:endParaRPr lang="en-US" sz="1100" b="0" i="0" u="none" strike="noStrike" dirty="0">
                        <a:solidFill>
                          <a:schemeClr val="tx1"/>
                        </a:solidFill>
                        <a:effectLst/>
                        <a:latin typeface="+mn-lt"/>
                      </a:endParaRP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Χετταῖον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Table of nations - son of Canaan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10:15; 1 Chr 1:13</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952715"/>
                  </a:ext>
                </a:extLst>
              </a:tr>
              <a:tr h="352403">
                <a:tc>
                  <a:txBody>
                    <a:bodyPr/>
                    <a:lstStyle/>
                    <a:p>
                      <a:pPr algn="l" fontAlgn="ctr"/>
                      <a:r>
                        <a:rPr lang="en-US" sz="1100" b="0" i="0" u="none" strike="noStrike">
                          <a:solidFill>
                            <a:schemeClr val="tx1"/>
                          </a:solidFill>
                          <a:effectLst/>
                          <a:latin typeface="+mn-lt"/>
                        </a:rPr>
                        <a:t>Sons of Heth</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בְּנֵי־חֵת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τοῖς υἱοῖς Χετ</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Sons of Heth near Hebron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23:3, 5, 7, 10 (x2), 16, 18, 20; 25:10; 49:32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160729"/>
                  </a:ext>
                </a:extLst>
              </a:tr>
              <a:tr h="352403">
                <a:tc>
                  <a:txBody>
                    <a:bodyPr/>
                    <a:lstStyle/>
                    <a:p>
                      <a:pPr algn="l" fontAlgn="ctr"/>
                      <a:r>
                        <a:rPr lang="en-US" sz="1100" b="0" i="0" u="none" strike="noStrike">
                          <a:solidFill>
                            <a:schemeClr val="tx1"/>
                          </a:solidFill>
                          <a:effectLst/>
                          <a:latin typeface="+mn-lt"/>
                        </a:rPr>
                        <a:t>Ephron (the son of Zohar)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עֶפְרוֹן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Εφρων ὁ Χετταῖος</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Leader of Hittites near Hebron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Gen 23:10; 25:9; 410:15-169-30; 50:13</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3564112"/>
                  </a:ext>
                </a:extLst>
              </a:tr>
              <a:tr h="352403">
                <a:tc>
                  <a:txBody>
                    <a:bodyPr/>
                    <a:lstStyle/>
                    <a:p>
                      <a:pPr algn="l" fontAlgn="ctr"/>
                      <a:r>
                        <a:rPr lang="en-US" sz="1100" b="0" i="0" u="none" strike="noStrike" dirty="0">
                          <a:solidFill>
                            <a:schemeClr val="tx1"/>
                          </a:solidFill>
                          <a:effectLst/>
                          <a:latin typeface="+mn-lt"/>
                        </a:rPr>
                        <a:t>Judith the daughter of </a:t>
                      </a:r>
                      <a:r>
                        <a:rPr lang="en-US" sz="1100" b="0" i="0" u="none" strike="noStrike" dirty="0" err="1">
                          <a:solidFill>
                            <a:schemeClr val="tx1"/>
                          </a:solidFill>
                          <a:effectLst/>
                          <a:latin typeface="+mn-lt"/>
                        </a:rPr>
                        <a:t>Beeri</a:t>
                      </a:r>
                      <a:r>
                        <a:rPr lang="en-US" sz="1100" b="0" i="0" u="none" strike="noStrike" dirty="0">
                          <a:solidFill>
                            <a:schemeClr val="tx1"/>
                          </a:solidFill>
                          <a:effectLst/>
                          <a:latin typeface="+mn-lt"/>
                        </a:rPr>
                        <a:t>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בְּאֵרִי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Βεηρ τοῦ Χετταίου</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Wife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Gen 26:34</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161454"/>
                  </a:ext>
                </a:extLst>
              </a:tr>
              <a:tr h="435360">
                <a:tc>
                  <a:txBody>
                    <a:bodyPr/>
                    <a:lstStyle/>
                    <a:p>
                      <a:pPr algn="l" fontAlgn="ctr"/>
                      <a:r>
                        <a:rPr lang="en-US" sz="1100" b="0" i="0" u="none" strike="noStrike" dirty="0" err="1">
                          <a:solidFill>
                            <a:schemeClr val="tx1"/>
                          </a:solidFill>
                          <a:effectLst/>
                          <a:latin typeface="+mn-lt"/>
                        </a:rPr>
                        <a:t>Basemath</a:t>
                      </a:r>
                      <a:r>
                        <a:rPr lang="en-US" sz="1100" b="0" i="0" u="none" strike="noStrike" dirty="0">
                          <a:solidFill>
                            <a:schemeClr val="tx1"/>
                          </a:solidFill>
                          <a:effectLst/>
                          <a:latin typeface="+mn-lt"/>
                        </a:rPr>
                        <a:t> (or Adah) the daughter of Elon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אֵילֹן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Αιλων τοῦ Ευαίου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Wife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26:34; 36:2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035032"/>
                  </a:ext>
                </a:extLst>
              </a:tr>
              <a:tr h="352403">
                <a:tc>
                  <a:txBody>
                    <a:bodyPr/>
                    <a:lstStyle/>
                    <a:p>
                      <a:pPr algn="l" fontAlgn="ctr"/>
                      <a:r>
                        <a:rPr lang="en-US" sz="1100" b="0" i="0" u="none" strike="noStrike">
                          <a:solidFill>
                            <a:schemeClr val="tx1"/>
                          </a:solidFill>
                          <a:effectLst/>
                          <a:latin typeface="+mn-lt"/>
                        </a:rPr>
                        <a:t>Daughters of Heth</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בְּנוֹת חֵת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τὰς θυγατέρας τῶν υἱῶν Χετ</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Wives of Esau</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Gen 27:46 (x2)</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570380"/>
                  </a:ext>
                </a:extLst>
              </a:tr>
              <a:tr h="879502">
                <a:tc>
                  <a:txBody>
                    <a:bodyPr/>
                    <a:lstStyle/>
                    <a:p>
                      <a:pPr algn="l" fontAlgn="ctr"/>
                      <a:r>
                        <a:rPr lang="en-US" sz="1100" b="0" i="0" u="none" strike="noStrike" dirty="0">
                          <a:solidFill>
                            <a:schemeClr val="tx1"/>
                          </a:solidFill>
                          <a:effectLst/>
                          <a:latin typeface="+mn-lt"/>
                        </a:rPr>
                        <a:t>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Χετταίων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One of the seven nations Israel was to drive out</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chemeClr val="tx1"/>
                          </a:solidFill>
                          <a:effectLst/>
                          <a:latin typeface="+mn-lt"/>
                        </a:rPr>
                        <a:t>Exod</a:t>
                      </a:r>
                      <a:r>
                        <a:rPr lang="en-US" sz="1050" b="0" i="0" u="none" strike="noStrike" dirty="0">
                          <a:solidFill>
                            <a:schemeClr val="tx1"/>
                          </a:solidFill>
                          <a:effectLst/>
                          <a:latin typeface="+mn-lt"/>
                        </a:rPr>
                        <a:t> 3:8, 17; 13:5; 23:23, 28; 33:2; 34:11; Num 13:29; </a:t>
                      </a:r>
                      <a:r>
                        <a:rPr lang="en-US" sz="1050" b="0" i="0" u="none" strike="noStrike" dirty="0" err="1">
                          <a:solidFill>
                            <a:schemeClr val="tx1"/>
                          </a:solidFill>
                          <a:effectLst/>
                          <a:latin typeface="+mn-lt"/>
                        </a:rPr>
                        <a:t>Deut</a:t>
                      </a:r>
                      <a:r>
                        <a:rPr lang="en-US" sz="1050" b="0" i="0" u="none" strike="noStrike" dirty="0">
                          <a:solidFill>
                            <a:schemeClr val="tx1"/>
                          </a:solidFill>
                          <a:effectLst/>
                          <a:latin typeface="+mn-lt"/>
                        </a:rPr>
                        <a:t> 7:1; 20:17; Josh 3:10; 9:1; 11:3; 12:8; 24:11; Judg 3:5; 1 Kgs 10:15-160; 2 </a:t>
                      </a:r>
                      <a:r>
                        <a:rPr lang="en-US" sz="1050" b="0" i="0" u="none" strike="noStrike" dirty="0" err="1">
                          <a:solidFill>
                            <a:schemeClr val="tx1"/>
                          </a:solidFill>
                          <a:effectLst/>
                          <a:latin typeface="+mn-lt"/>
                        </a:rPr>
                        <a:t>Chr</a:t>
                      </a:r>
                      <a:r>
                        <a:rPr lang="en-US" sz="1050" b="0" i="0" u="none" strike="noStrike" dirty="0">
                          <a:solidFill>
                            <a:schemeClr val="tx1"/>
                          </a:solidFill>
                          <a:effectLst/>
                          <a:latin typeface="+mn-lt"/>
                        </a:rPr>
                        <a:t> 8:7; Ezra 9:1; </a:t>
                      </a:r>
                      <a:r>
                        <a:rPr lang="en-US" sz="1050" b="0" i="0" u="none" strike="noStrike" dirty="0" err="1">
                          <a:solidFill>
                            <a:schemeClr val="tx1"/>
                          </a:solidFill>
                          <a:effectLst/>
                          <a:latin typeface="+mn-lt"/>
                        </a:rPr>
                        <a:t>Neh</a:t>
                      </a:r>
                      <a:r>
                        <a:rPr lang="en-US" sz="1050" b="0" i="0" u="none" strike="noStrike" dirty="0">
                          <a:solidFill>
                            <a:schemeClr val="tx1"/>
                          </a:solidFill>
                          <a:effectLst/>
                          <a:latin typeface="+mn-lt"/>
                        </a:rPr>
                        <a:t> 9:8</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 (cf. </a:t>
                      </a:r>
                      <a:r>
                        <a:rPr lang="en-US" sz="1050" b="0" i="0" u="none" strike="noStrike" dirty="0" err="1">
                          <a:solidFill>
                            <a:schemeClr val="tx1"/>
                          </a:solidFill>
                          <a:effectLst/>
                          <a:latin typeface="+mn-lt"/>
                        </a:rPr>
                        <a:t>Num</a:t>
                      </a:r>
                      <a:r>
                        <a:rPr lang="en-US" sz="1050" b="0" i="0" u="none" strike="noStrike" dirty="0">
                          <a:solidFill>
                            <a:schemeClr val="tx1"/>
                          </a:solidFill>
                          <a:effectLst/>
                          <a:latin typeface="+mn-lt"/>
                        </a:rPr>
                        <a:t> 13:29)</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116630"/>
                  </a:ext>
                </a:extLst>
              </a:tr>
              <a:tr h="258781">
                <a:tc>
                  <a:txBody>
                    <a:bodyPr/>
                    <a:lstStyle/>
                    <a:p>
                      <a:pPr algn="l" fontAlgn="ctr"/>
                      <a:r>
                        <a:rPr lang="en-US" sz="1100" b="0" i="0" u="none" strike="noStrike" dirty="0">
                          <a:solidFill>
                            <a:schemeClr val="tx1"/>
                          </a:solidFill>
                          <a:effectLst/>
                          <a:latin typeface="+mn-lt"/>
                        </a:rPr>
                        <a:t>Ahimelech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אֲחִימֶלֶךְ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Αχιμελεχ τὸν Χετταῖον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Warrior for David</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chemeClr val="tx1"/>
                          </a:solidFill>
                          <a:effectLst/>
                          <a:latin typeface="+mn-lt"/>
                        </a:rPr>
                        <a:t>1 Sam 26:6</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900">
                <a:tc>
                  <a:txBody>
                    <a:bodyPr/>
                    <a:lstStyle/>
                    <a:p>
                      <a:pPr algn="l" fontAlgn="ctr"/>
                      <a:r>
                        <a:rPr lang="en-US" sz="1100" b="0" i="0" u="none" strike="noStrike" dirty="0">
                          <a:solidFill>
                            <a:schemeClr val="tx1"/>
                          </a:solidFill>
                          <a:effectLst/>
                          <a:latin typeface="+mn-lt"/>
                        </a:rPr>
                        <a:t>Uriah the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אוּרִיָּה הַחִתִּי</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Ουριου τοῦ Χετταίου</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Warrior for David; husband of Bathsheba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2 Sam 11:3, 6, 17, 21, 24; 12:9; 23:39; 2 Kgs 15:5; 1 Chr 11:4;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2403">
                <a:tc>
                  <a:txBody>
                    <a:bodyPr/>
                    <a:lstStyle/>
                    <a:p>
                      <a:pPr algn="l" fontAlgn="ctr"/>
                      <a:r>
                        <a:rPr lang="en-US" sz="1100" b="0" i="0" u="none" strike="noStrike" dirty="0">
                          <a:solidFill>
                            <a:schemeClr val="tx1"/>
                          </a:solidFill>
                          <a:effectLst/>
                          <a:latin typeface="+mn-lt"/>
                        </a:rPr>
                        <a:t>Your mother was a Hittite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chemeClr val="tx1"/>
                          </a:solidFill>
                          <a:effectLst/>
                          <a:latin typeface="SBL Hebrew" panose="02000000000000000000" pitchFamily="2" charset="-79"/>
                          <a:cs typeface="SBL Hebrew" panose="02000000000000000000" pitchFamily="2" charset="-79"/>
                        </a:rPr>
                        <a:t>וְאִמֵּךְ חִתִּית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chemeClr val="tx1"/>
                          </a:solidFill>
                          <a:effectLst/>
                          <a:latin typeface="SBL Greek" panose="02000000000000000000" pitchFamily="2" charset="0"/>
                        </a:rPr>
                        <a:t>καὶ ἡ μήτηρ σου Χετταία</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Birth of Israel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chemeClr val="tx1"/>
                          </a:solidFill>
                          <a:effectLst/>
                          <a:latin typeface="+mn-lt"/>
                        </a:rPr>
                        <a:t>Ezek</a:t>
                      </a:r>
                      <a:r>
                        <a:rPr lang="en-US" sz="1050" b="0" i="0" u="none" strike="noStrike" dirty="0">
                          <a:solidFill>
                            <a:schemeClr val="tx1"/>
                          </a:solidFill>
                          <a:effectLst/>
                          <a:latin typeface="+mn-lt"/>
                        </a:rPr>
                        <a:t> 16:3, 45</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chemeClr val="tx1"/>
                          </a:solidFill>
                          <a:effectLst/>
                          <a:latin typeface="+mn-lt"/>
                        </a:rPr>
                        <a:t>Hebron vicinity</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333534"/>
                  </a:ext>
                </a:extLst>
              </a:tr>
              <a:tr h="185586">
                <a:tc>
                  <a:txBody>
                    <a:bodyPr/>
                    <a:lstStyle/>
                    <a:p>
                      <a:pPr algn="l" fontAlgn="ctr"/>
                      <a:r>
                        <a:rPr lang="en-US" sz="1100" b="0" i="0" u="none" strike="noStrike" dirty="0">
                          <a:solidFill>
                            <a:srgbClr val="FFFF7D"/>
                          </a:solidFill>
                          <a:effectLst/>
                          <a:latin typeface="+mn-lt"/>
                        </a:rPr>
                        <a:t>The land of 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אֶרֶץ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FF7D"/>
                          </a:solidFill>
                          <a:effectLst/>
                          <a:latin typeface="Calibri" panose="020F0502020204030204" pitchFamily="34" charset="0"/>
                        </a:rPr>
                        <a:t>missing</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Regional term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Josh 1:4</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4773300"/>
                  </a:ext>
                </a:extLst>
              </a:tr>
              <a:tr h="352403">
                <a:tc>
                  <a:txBody>
                    <a:bodyPr/>
                    <a:lstStyle/>
                    <a:p>
                      <a:pPr algn="l" fontAlgn="ctr"/>
                      <a:r>
                        <a:rPr lang="en-US" sz="1100" b="0" i="0" u="none" strike="noStrike" dirty="0">
                          <a:solidFill>
                            <a:srgbClr val="FFFF7D"/>
                          </a:solidFill>
                          <a:effectLst/>
                          <a:latin typeface="+mn-lt"/>
                        </a:rPr>
                        <a:t>The land of the Hittites </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אֶרֶץ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γῆν Χεττιιμ</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Regional term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err="1">
                          <a:solidFill>
                            <a:srgbClr val="FFFF7D"/>
                          </a:solidFill>
                          <a:effectLst/>
                          <a:latin typeface="+mn-lt"/>
                        </a:rPr>
                        <a:t>Judg</a:t>
                      </a:r>
                      <a:r>
                        <a:rPr lang="en-US" sz="1050" b="0" i="0" u="none" strike="noStrike" dirty="0">
                          <a:solidFill>
                            <a:srgbClr val="FFFF7D"/>
                          </a:solidFill>
                          <a:effectLst/>
                          <a:latin typeface="+mn-lt"/>
                        </a:rPr>
                        <a:t> 1:26; cf. 2 Sam 24:6</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Either Hebron vicinity or 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080182"/>
                  </a:ext>
                </a:extLst>
              </a:tr>
              <a:tr h="352403">
                <a:tc>
                  <a:txBody>
                    <a:bodyPr/>
                    <a:lstStyle/>
                    <a:p>
                      <a:pPr algn="l" fontAlgn="ctr"/>
                      <a:r>
                        <a:rPr lang="en-US" sz="1100" b="0" i="0" u="none" strike="noStrike" dirty="0">
                          <a:solidFill>
                            <a:srgbClr val="FFFF7D"/>
                          </a:solidFill>
                          <a:effectLst/>
                          <a:latin typeface="+mn-lt"/>
                        </a:rPr>
                        <a:t>Kings of the Hittites</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מַלְכֵי הַחִתִּים</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τοῖς βασιλεῦσιν Χεττιιν</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Political group (cf. kings of Aram)</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a:solidFill>
                            <a:srgbClr val="FFFF7D"/>
                          </a:solidFill>
                          <a:effectLst/>
                          <a:latin typeface="+mn-lt"/>
                        </a:rPr>
                        <a:t>1 Kgs 10:29; 2 Kgs 7:6; 2 Chr 1:17</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031024"/>
                  </a:ext>
                </a:extLst>
              </a:tr>
              <a:tr h="352403">
                <a:tc>
                  <a:txBody>
                    <a:bodyPr/>
                    <a:lstStyle/>
                    <a:p>
                      <a:pPr algn="l" fontAlgn="ctr"/>
                      <a:r>
                        <a:rPr lang="en-US" sz="1100" b="0" i="0" u="none" strike="noStrike" dirty="0">
                          <a:solidFill>
                            <a:srgbClr val="FFFF7D"/>
                          </a:solidFill>
                          <a:effectLst/>
                          <a:latin typeface="+mn-lt"/>
                        </a:rPr>
                        <a:t>Hittite women</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r>
                        <a:rPr lang="he-IL" sz="1400" b="0" i="0" u="none" strike="noStrike" dirty="0">
                          <a:solidFill>
                            <a:srgbClr val="FFFF7D"/>
                          </a:solidFill>
                          <a:effectLst/>
                          <a:latin typeface="SBL Hebrew" panose="02000000000000000000" pitchFamily="2" charset="-79"/>
                          <a:cs typeface="SBL Hebrew" panose="02000000000000000000" pitchFamily="2" charset="-79"/>
                        </a:rPr>
                        <a:t>חִתִּיֹּת</a:t>
                      </a:r>
                    </a:p>
                  </a:txBody>
                  <a:tcPr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l-GR" sz="1100" b="0" i="0" u="none" strike="noStrike" dirty="0">
                          <a:solidFill>
                            <a:srgbClr val="FFFF7D"/>
                          </a:solidFill>
                          <a:effectLst/>
                          <a:latin typeface="SBL Greek" panose="02000000000000000000" pitchFamily="2" charset="0"/>
                        </a:rPr>
                        <a:t>Χετταίας</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Foreign wives of Solomon (LXX adds “Amorite”)</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1 Kgs 11:1</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050" b="0" i="0" u="none" strike="noStrike" dirty="0">
                          <a:solidFill>
                            <a:srgbClr val="FFFF7D"/>
                          </a:solidFill>
                          <a:effectLst/>
                          <a:latin typeface="+mn-lt"/>
                        </a:rPr>
                        <a:t>Northern Levant and eastern Anatolia</a:t>
                      </a:r>
                    </a:p>
                  </a:txBody>
                  <a:tcPr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4100567"/>
                  </a:ext>
                </a:extLst>
              </a:tr>
            </a:tbl>
          </a:graphicData>
        </a:graphic>
      </p:graphicFrame>
      <p:pic>
        <p:nvPicPr>
          <p:cNvPr id="2050" name="Picture 2" descr="C:\Users\Kris\Downloads\Chart Gen 10 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And the Hittites, the Perizzites, the Rephaim</a:t>
            </a:r>
          </a:p>
        </p:txBody>
      </p:sp>
      <p:sp>
        <p:nvSpPr>
          <p:cNvPr id="3" name="Text Placeholder 2"/>
          <p:cNvSpPr>
            <a:spLocks noGrp="1"/>
          </p:cNvSpPr>
          <p:nvPr>
            <p:ph type="body" sz="quarter" idx="12"/>
          </p:nvPr>
        </p:nvSpPr>
        <p:spPr/>
        <p:txBody>
          <a:bodyPr/>
          <a:lstStyle/>
          <a:p>
            <a:r>
              <a:rPr lang="en-US" dirty="0"/>
              <a:t>15:20</a:t>
            </a:r>
          </a:p>
        </p:txBody>
      </p:sp>
      <p:sp>
        <p:nvSpPr>
          <p:cNvPr id="2" name="Text Placeholder 1"/>
          <p:cNvSpPr>
            <a:spLocks noGrp="1"/>
          </p:cNvSpPr>
          <p:nvPr>
            <p:ph type="body" sz="quarter" idx="10"/>
          </p:nvPr>
        </p:nvSpPr>
        <p:spPr/>
        <p:txBody>
          <a:bodyPr/>
          <a:lstStyle/>
          <a:p>
            <a:r>
              <a:rPr lang="en-US" dirty="0"/>
              <a:t>Chart of biblical Hittites</a:t>
            </a:r>
          </a:p>
        </p:txBody>
      </p:sp>
    </p:spTree>
    <p:extLst>
      <p:ext uri="{BB962C8B-B14F-4D97-AF65-F5344CB8AC3E}">
        <p14:creationId xmlns:p14="http://schemas.microsoft.com/office/powerpoint/2010/main" val="2241686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ron from west, mat05912.jpg"/>
          <p:cNvPicPr>
            <a:picLocks noChangeAspect="1"/>
          </p:cNvPicPr>
          <p:nvPr/>
        </p:nvPicPr>
        <p:blipFill rotWithShape="1">
          <a:blip r:embed="rId3">
            <a:extLst>
              <a:ext uri="{28A0092B-C50C-407E-A947-70E740481C1C}">
                <a14:useLocalDpi xmlns:a14="http://schemas.microsoft.com/office/drawing/2010/main" val="0"/>
              </a:ext>
            </a:extLst>
          </a:blip>
          <a:srcRect l="2544" r="3048"/>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Hebron (from the west), circa 1925</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488349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canyon&#10;&#10;Description automatically generated">
            <a:extLst>
              <a:ext uri="{FF2B5EF4-FFF2-40B4-BE49-F238E27FC236}">
                <a16:creationId xmlns:a16="http://schemas.microsoft.com/office/drawing/2014/main" id="{457C2BA2-2C1D-428F-BFC3-54BDFCFD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715"/>
            <a:ext cx="9144000" cy="6184569"/>
          </a:xfrm>
          <a:prstGeom prst="rect">
            <a:avLst/>
          </a:prstGeom>
        </p:spPr>
      </p:pic>
      <p:sp>
        <p:nvSpPr>
          <p:cNvPr id="2" name="Text Placeholder 1"/>
          <p:cNvSpPr>
            <a:spLocks noGrp="1"/>
          </p:cNvSpPr>
          <p:nvPr>
            <p:ph type="body" sz="quarter" idx="10"/>
          </p:nvPr>
        </p:nvSpPr>
        <p:spPr/>
        <p:txBody>
          <a:bodyPr/>
          <a:lstStyle/>
          <a:p>
            <a:r>
              <a:rPr lang="en-US"/>
              <a:t>Hebron with Canaanite walls (aerial view from the south)</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8925263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10B36-9704-4D0E-A06E-310C75BCC377}"/>
              </a:ext>
            </a:extLst>
          </p:cNvPr>
          <p:cNvPicPr>
            <a:picLocks noChangeAspect="1"/>
          </p:cNvPicPr>
          <p:nvPr/>
        </p:nvPicPr>
        <p:blipFill rotWithShape="1">
          <a:blip r:embed="rId3">
            <a:extLst>
              <a:ext uri="{28A0092B-C50C-407E-A947-70E740481C1C}">
                <a14:useLocalDpi xmlns:a14="http://schemas.microsoft.com/office/drawing/2010/main" val="0"/>
              </a:ext>
            </a:extLst>
          </a:blip>
          <a:srcRect l="4348"/>
          <a:stretch/>
        </p:blipFill>
        <p:spPr>
          <a:xfrm>
            <a:off x="0" y="264761"/>
            <a:ext cx="9144000" cy="6328479"/>
          </a:xfrm>
          <a:prstGeom prst="rect">
            <a:avLst/>
          </a:prstGeom>
        </p:spPr>
      </p:pic>
      <p:sp>
        <p:nvSpPr>
          <p:cNvPr id="2" name="Text Placeholder 1"/>
          <p:cNvSpPr>
            <a:spLocks noGrp="1"/>
          </p:cNvSpPr>
          <p:nvPr>
            <p:ph type="body" sz="quarter" idx="10"/>
          </p:nvPr>
        </p:nvSpPr>
        <p:spPr/>
        <p:txBody>
          <a:bodyPr/>
          <a:lstStyle/>
          <a:p>
            <a:r>
              <a:rPr lang="en-US"/>
              <a:t>Canaanite wall in Hebron</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23915312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Hurrian stone tablet of Tish-atal king of Urkesh replica, adr081125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43" y="369332"/>
            <a:ext cx="8464983"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Hurrian stone tablet of Tish-</a:t>
            </a:r>
            <a:r>
              <a:rPr lang="en-US" dirty="0" err="1"/>
              <a:t>atal</a:t>
            </a:r>
            <a:r>
              <a:rPr lang="en-US" dirty="0"/>
              <a:t>, king of </a:t>
            </a:r>
            <a:r>
              <a:rPr lang="en-US" dirty="0" err="1"/>
              <a:t>Urkesh</a:t>
            </a:r>
            <a:r>
              <a:rPr lang="en-US" dirty="0"/>
              <a:t>, 21st century BC (replica)</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306991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
            <a:ext cx="9144000" cy="6748272"/>
          </a:xfrm>
          <a:prstGeom prst="rect">
            <a:avLst/>
          </a:prstGeom>
        </p:spPr>
      </p:pic>
      <p:sp>
        <p:nvSpPr>
          <p:cNvPr id="2" name="Text Placeholder 1"/>
          <p:cNvSpPr>
            <a:spLocks noGrp="1"/>
          </p:cNvSpPr>
          <p:nvPr>
            <p:ph type="body" sz="quarter" idx="10"/>
          </p:nvPr>
        </p:nvSpPr>
        <p:spPr/>
        <p:txBody>
          <a:bodyPr/>
          <a:lstStyle/>
          <a:p>
            <a:r>
              <a:rPr lang="en-US" dirty="0"/>
              <a:t>Damascus from </a:t>
            </a:r>
            <a:r>
              <a:rPr lang="en-US" dirty="0" err="1"/>
              <a:t>Sallah</a:t>
            </a:r>
            <a:r>
              <a:rPr lang="en-US" dirty="0"/>
              <a:t>, circa 1895</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The heir of my house is Eliezer of Damascus</a:t>
            </a:r>
          </a:p>
        </p:txBody>
      </p:sp>
    </p:spTree>
    <p:extLst>
      <p:ext uri="{BB962C8B-B14F-4D97-AF65-F5344CB8AC3E}">
        <p14:creationId xmlns:p14="http://schemas.microsoft.com/office/powerpoint/2010/main" val="31654966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12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343930"/>
            <a:ext cx="9144000" cy="617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Golan Heights and Mount Hermon (aerial view from the south)</a:t>
            </a:r>
          </a:p>
        </p:txBody>
      </p:sp>
      <p:sp>
        <p:nvSpPr>
          <p:cNvPr id="3" name="Text Placeholder 2"/>
          <p:cNvSpPr>
            <a:spLocks noGrp="1"/>
          </p:cNvSpPr>
          <p:nvPr>
            <p:ph type="body" sz="quarter" idx="12"/>
          </p:nvPr>
        </p:nvSpPr>
        <p:spPr/>
        <p:txBody>
          <a:bodyPr/>
          <a:lstStyle/>
          <a:p>
            <a:r>
              <a:rPr lang="en-US" dirty="0"/>
              <a:t>15:20</a:t>
            </a:r>
          </a:p>
        </p:txBody>
      </p:sp>
      <p:sp>
        <p:nvSpPr>
          <p:cNvPr id="4" name="Title 3"/>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688323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3D6865-D4FD-40C8-9A42-5CEBB8262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
            <a:ext cx="9144000" cy="6620256"/>
          </a:xfrm>
          <a:prstGeom prst="rect">
            <a:avLst/>
          </a:prstGeom>
        </p:spPr>
      </p:pic>
      <p:sp>
        <p:nvSpPr>
          <p:cNvPr id="3" name="Text Placeholder 2"/>
          <p:cNvSpPr>
            <a:spLocks noGrp="1"/>
          </p:cNvSpPr>
          <p:nvPr>
            <p:ph type="body" sz="quarter" idx="10"/>
          </p:nvPr>
        </p:nvSpPr>
        <p:spPr/>
        <p:txBody>
          <a:bodyPr/>
          <a:lstStyle/>
          <a:p>
            <a:r>
              <a:rPr lang="en-US" dirty="0"/>
              <a:t>Synagogue mosaic depicting Samson or Goliath, from Wadi Hammam, 3rd–4th centuries AD</a:t>
            </a:r>
          </a:p>
        </p:txBody>
      </p:sp>
      <p:sp>
        <p:nvSpPr>
          <p:cNvPr id="4" name="Text Placeholder 3"/>
          <p:cNvSpPr>
            <a:spLocks noGrp="1"/>
          </p:cNvSpPr>
          <p:nvPr>
            <p:ph type="body" sz="quarter" idx="12"/>
          </p:nvPr>
        </p:nvSpPr>
        <p:spPr/>
        <p:txBody>
          <a:bodyPr/>
          <a:lstStyle/>
          <a:p>
            <a:r>
              <a:rPr lang="en-US" dirty="0"/>
              <a:t>15:20</a:t>
            </a:r>
          </a:p>
        </p:txBody>
      </p:sp>
      <p:sp>
        <p:nvSpPr>
          <p:cNvPr id="2" name="Title 1"/>
          <p:cNvSpPr>
            <a:spLocks noGrp="1"/>
          </p:cNvSpPr>
          <p:nvPr>
            <p:ph type="title"/>
          </p:nvPr>
        </p:nvSpPr>
        <p:spPr/>
        <p:txBody>
          <a:bodyPr/>
          <a:lstStyle/>
          <a:p>
            <a:r>
              <a:rPr lang="en-US" dirty="0"/>
              <a:t>And the Hittites, the Perizzites, the Rephaim</a:t>
            </a:r>
          </a:p>
        </p:txBody>
      </p:sp>
    </p:spTree>
    <p:extLst>
      <p:ext uri="{BB962C8B-B14F-4D97-AF65-F5344CB8AC3E}">
        <p14:creationId xmlns:p14="http://schemas.microsoft.com/office/powerpoint/2010/main" val="11704120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1.1 Satellite Map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015" y="331048"/>
            <a:ext cx="4743744" cy="6299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Possible locations of Canaan’s various inhabitants </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6" name="Text Box 12"/>
          <p:cNvSpPr txBox="1">
            <a:spLocks noChangeArrowheads="1"/>
          </p:cNvSpPr>
          <p:nvPr/>
        </p:nvSpPr>
        <p:spPr bwMode="auto">
          <a:xfrm>
            <a:off x="3507102" y="4353648"/>
            <a:ext cx="114005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Jebusites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8" name="Text Box 12"/>
          <p:cNvSpPr txBox="1">
            <a:spLocks noChangeArrowheads="1"/>
          </p:cNvSpPr>
          <p:nvPr/>
        </p:nvSpPr>
        <p:spPr bwMode="auto">
          <a:xfrm>
            <a:off x="5405848" y="4427791"/>
            <a:ext cx="1138453"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Amorites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0" name="Text Box 12"/>
          <p:cNvSpPr txBox="1">
            <a:spLocks noChangeArrowheads="1"/>
          </p:cNvSpPr>
          <p:nvPr/>
        </p:nvSpPr>
        <p:spPr bwMode="auto">
          <a:xfrm rot="17488487">
            <a:off x="2532155" y="3734491"/>
            <a:ext cx="1335622"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Canaanites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Text Box 12"/>
          <p:cNvSpPr txBox="1">
            <a:spLocks noChangeArrowheads="1"/>
          </p:cNvSpPr>
          <p:nvPr/>
        </p:nvSpPr>
        <p:spPr bwMode="auto">
          <a:xfrm>
            <a:off x="5548303" y="540234"/>
            <a:ext cx="1237839" cy="707886"/>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Amorites/</a:t>
            </a:r>
            <a:br>
              <a:rPr lang="en-US" kern="0" dirty="0">
                <a:solidFill>
                  <a:srgbClr val="FFFFFF"/>
                </a:solidFill>
                <a:effectLst>
                  <a:glow rad="76200">
                    <a:srgbClr val="000000">
                      <a:alpha val="60000"/>
                    </a:srgbClr>
                  </a:glow>
                </a:effectLst>
              </a:rPr>
            </a:br>
            <a:r>
              <a:rPr lang="en-US" kern="0" dirty="0">
                <a:solidFill>
                  <a:srgbClr val="FFFFFF"/>
                </a:solidFill>
                <a:effectLst>
                  <a:glow rad="76200">
                    <a:srgbClr val="000000">
                      <a:alpha val="60000"/>
                    </a:srgbClr>
                  </a:glow>
                </a:effectLst>
              </a:rPr>
              <a:t>Rephaim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20" name="Text Box 12">
            <a:extLst>
              <a:ext uri="{FF2B5EF4-FFF2-40B4-BE49-F238E27FC236}">
                <a16:creationId xmlns:a16="http://schemas.microsoft.com/office/drawing/2014/main" id="{4B1801B6-9C5E-4F70-968B-6B70F88C0A77}"/>
              </a:ext>
            </a:extLst>
          </p:cNvPr>
          <p:cNvSpPr txBox="1">
            <a:spLocks noChangeArrowheads="1"/>
          </p:cNvSpPr>
          <p:nvPr/>
        </p:nvSpPr>
        <p:spPr bwMode="auto">
          <a:xfrm>
            <a:off x="5144978" y="1464756"/>
            <a:ext cx="1468672"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err="1">
                <a:solidFill>
                  <a:srgbClr val="FFFFFF"/>
                </a:solidFill>
                <a:effectLst>
                  <a:glow rad="76200">
                    <a:srgbClr val="000000">
                      <a:alpha val="60000"/>
                    </a:srgbClr>
                  </a:glow>
                </a:effectLst>
              </a:rPr>
              <a:t>Girgashites</a:t>
            </a:r>
            <a:r>
              <a:rPr lang="en-US" kern="0" dirty="0">
                <a:solidFill>
                  <a:srgbClr val="FFFFFF"/>
                </a:solidFill>
                <a:effectLst>
                  <a:glow rad="76200">
                    <a:srgbClr val="000000">
                      <a:alpha val="60000"/>
                    </a:srgbClr>
                  </a:glow>
                </a:effectLst>
              </a:rPr>
              <a:t>?</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5" name="Text Box 12">
            <a:extLst>
              <a:ext uri="{FF2B5EF4-FFF2-40B4-BE49-F238E27FC236}">
                <a16:creationId xmlns:a16="http://schemas.microsoft.com/office/drawing/2014/main" id="{00BADB84-F13C-1341-973E-A5430C269FD8}"/>
              </a:ext>
            </a:extLst>
          </p:cNvPr>
          <p:cNvSpPr txBox="1">
            <a:spLocks noChangeArrowheads="1"/>
          </p:cNvSpPr>
          <p:nvPr/>
        </p:nvSpPr>
        <p:spPr bwMode="auto">
          <a:xfrm>
            <a:off x="3199966" y="5355978"/>
            <a:ext cx="952505"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Hittites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6" name="Rectangle 15">
            <a:extLst>
              <a:ext uri="{FF2B5EF4-FFF2-40B4-BE49-F238E27FC236}">
                <a16:creationId xmlns:a16="http://schemas.microsoft.com/office/drawing/2014/main" id="{7759D5EB-3601-4442-969F-E0A2E9FEF390}"/>
              </a:ext>
            </a:extLst>
          </p:cNvPr>
          <p:cNvSpPr/>
          <p:nvPr/>
        </p:nvSpPr>
        <p:spPr>
          <a:xfrm>
            <a:off x="2005559" y="645666"/>
            <a:ext cx="1884947" cy="133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0" dirty="0">
                <a:solidFill>
                  <a:srgbClr val="FFFFFF"/>
                </a:solidFill>
                <a:effectLst>
                  <a:glow rad="76200">
                    <a:srgbClr val="000000">
                      <a:alpha val="60000"/>
                    </a:srgbClr>
                  </a:glow>
                </a:effectLst>
                <a:latin typeface="Calibri" pitchFamily="34" charset="0"/>
                <a:cs typeface="Calibri" pitchFamily="34" charset="0"/>
              </a:rPr>
              <a:t>Generic terms:</a:t>
            </a:r>
          </a:p>
          <a:p>
            <a:pPr algn="ctr"/>
            <a:r>
              <a:rPr lang="en-US" sz="1600" kern="0" dirty="0">
                <a:solidFill>
                  <a:srgbClr val="FFFFFF"/>
                </a:solidFill>
                <a:effectLst>
                  <a:glow rad="76200">
                    <a:srgbClr val="000000">
                      <a:alpha val="60000"/>
                    </a:srgbClr>
                  </a:glow>
                </a:effectLst>
                <a:latin typeface="Calibri" pitchFamily="34" charset="0"/>
                <a:cs typeface="Calibri" pitchFamily="34" charset="0"/>
              </a:rPr>
              <a:t>Amorites</a:t>
            </a:r>
          </a:p>
          <a:p>
            <a:pPr algn="ctr"/>
            <a:r>
              <a:rPr lang="en-US" sz="1600" kern="0" dirty="0">
                <a:solidFill>
                  <a:srgbClr val="FFFFFF"/>
                </a:solidFill>
                <a:effectLst>
                  <a:glow rad="76200">
                    <a:srgbClr val="000000">
                      <a:alpha val="60000"/>
                    </a:srgbClr>
                  </a:glow>
                </a:effectLst>
                <a:latin typeface="Calibri" pitchFamily="34" charset="0"/>
                <a:cs typeface="Calibri" pitchFamily="34" charset="0"/>
              </a:rPr>
              <a:t>Canaanites</a:t>
            </a:r>
          </a:p>
        </p:txBody>
      </p:sp>
      <p:sp>
        <p:nvSpPr>
          <p:cNvPr id="17" name="Text Box 12">
            <a:extLst>
              <a:ext uri="{FF2B5EF4-FFF2-40B4-BE49-F238E27FC236}">
                <a16:creationId xmlns:a16="http://schemas.microsoft.com/office/drawing/2014/main" id="{D74332EB-7CB7-8647-A109-63DBA275E0CF}"/>
              </a:ext>
            </a:extLst>
          </p:cNvPr>
          <p:cNvSpPr txBox="1">
            <a:spLocks noChangeArrowheads="1"/>
          </p:cNvSpPr>
          <p:nvPr/>
        </p:nvSpPr>
        <p:spPr bwMode="auto">
          <a:xfrm>
            <a:off x="3560252" y="2542068"/>
            <a:ext cx="129073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noProof="0" dirty="0">
                <a:solidFill>
                  <a:srgbClr val="FFFFFF"/>
                </a:solidFill>
                <a:effectLst>
                  <a:glow rad="76200">
                    <a:srgbClr val="000000">
                      <a:alpha val="60000"/>
                    </a:srgbClr>
                  </a:glow>
                </a:effectLst>
              </a:rPr>
              <a:t>Perizzites?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8" name="Text Box 12">
            <a:extLst>
              <a:ext uri="{FF2B5EF4-FFF2-40B4-BE49-F238E27FC236}">
                <a16:creationId xmlns:a16="http://schemas.microsoft.com/office/drawing/2014/main" id="{C079CA4E-2BB0-9B40-8033-1CA40A4F3FD7}"/>
              </a:ext>
            </a:extLst>
          </p:cNvPr>
          <p:cNvSpPr txBox="1">
            <a:spLocks noChangeArrowheads="1"/>
          </p:cNvSpPr>
          <p:nvPr/>
        </p:nvSpPr>
        <p:spPr bwMode="auto">
          <a:xfrm>
            <a:off x="2249908" y="6165030"/>
            <a:ext cx="359104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Kenites, </a:t>
            </a:r>
            <a:r>
              <a:rPr lang="en-US" kern="0" dirty="0" err="1">
                <a:solidFill>
                  <a:srgbClr val="FFFFFF"/>
                </a:solidFill>
                <a:effectLst>
                  <a:glow rad="76200">
                    <a:srgbClr val="000000">
                      <a:alpha val="60000"/>
                    </a:srgbClr>
                  </a:glow>
                </a:effectLst>
              </a:rPr>
              <a:t>Kenizzites</a:t>
            </a:r>
            <a:r>
              <a:rPr lang="en-US" kern="0" dirty="0">
                <a:solidFill>
                  <a:srgbClr val="FFFFFF"/>
                </a:solidFill>
                <a:effectLst>
                  <a:glow rad="76200">
                    <a:srgbClr val="000000">
                      <a:alpha val="60000"/>
                    </a:srgbClr>
                  </a:glow>
                </a:effectLst>
              </a:rPr>
              <a:t>, </a:t>
            </a:r>
            <a:r>
              <a:rPr lang="en-US" kern="0" dirty="0" err="1">
                <a:solidFill>
                  <a:srgbClr val="FFFFFF"/>
                </a:solidFill>
                <a:effectLst>
                  <a:glow rad="76200">
                    <a:srgbClr val="000000">
                      <a:alpha val="60000"/>
                    </a:srgbClr>
                  </a:glow>
                </a:effectLst>
              </a:rPr>
              <a:t>Kadmonites</a:t>
            </a:r>
            <a:r>
              <a:rPr lang="en-US" kern="0" dirty="0">
                <a:solidFill>
                  <a:srgbClr val="FFFFFF"/>
                </a:solidFill>
                <a:effectLst>
                  <a:glow rad="76200">
                    <a:srgbClr val="000000">
                      <a:alpha val="60000"/>
                    </a:srgbClr>
                  </a:glow>
                </a:effectLst>
              </a:rPr>
              <a:t>?</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Tree>
    <p:extLst>
      <p:ext uri="{BB962C8B-B14F-4D97-AF65-F5344CB8AC3E}">
        <p14:creationId xmlns:p14="http://schemas.microsoft.com/office/powerpoint/2010/main" val="9318950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ll Hesban from north, tb061304043-001.jpg"/>
          <p:cNvPicPr>
            <a:picLocks noChangeAspect="1"/>
          </p:cNvPicPr>
          <p:nvPr/>
        </p:nvPicPr>
        <p:blipFill rotWithShape="1">
          <a:blip r:embed="rId3">
            <a:extLst>
              <a:ext uri="{28A0092B-C50C-407E-A947-70E740481C1C}">
                <a14:useLocalDpi xmlns:a14="http://schemas.microsoft.com/office/drawing/2010/main" val="0"/>
              </a:ext>
            </a:extLst>
          </a:blip>
          <a:srcRect l="4021"/>
          <a:stretch/>
        </p:blipFill>
        <p:spPr>
          <a:xfrm>
            <a:off x="0" y="261246"/>
            <a:ext cx="9144000" cy="6335509"/>
          </a:xfrm>
          <a:prstGeom prst="rect">
            <a:avLst/>
          </a:prstGeom>
        </p:spPr>
      </p:pic>
      <p:sp>
        <p:nvSpPr>
          <p:cNvPr id="2" name="Text Placeholder 1"/>
          <p:cNvSpPr>
            <a:spLocks noGrp="1"/>
          </p:cNvSpPr>
          <p:nvPr>
            <p:ph type="body" sz="quarter" idx="10"/>
          </p:nvPr>
        </p:nvSpPr>
        <p:spPr/>
        <p:txBody>
          <a:bodyPr/>
          <a:lstStyle/>
          <a:p>
            <a:r>
              <a:rPr lang="en-US" dirty="0"/>
              <a:t>Tell Hesban, possible location of Heshbon, capital of Sihon (from the north)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7049894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lan Heights with cindercones aerial, tbs113300011.jpg"/>
          <p:cNvPicPr>
            <a:picLocks noChangeAspect="1"/>
          </p:cNvPicPr>
          <p:nvPr/>
        </p:nvPicPr>
        <p:blipFill rotWithShape="1">
          <a:blip r:embed="rId3">
            <a:extLst>
              <a:ext uri="{28A0092B-C50C-407E-A947-70E740481C1C}">
                <a14:useLocalDpi xmlns:a14="http://schemas.microsoft.com/office/drawing/2010/main" val="0"/>
              </a:ext>
            </a:extLst>
          </a:blip>
          <a:srcRect r="3846"/>
          <a:stretch/>
        </p:blipFill>
        <p:spPr>
          <a:xfrm>
            <a:off x="0" y="252740"/>
            <a:ext cx="9144000" cy="6352520"/>
          </a:xfrm>
          <a:prstGeom prst="rect">
            <a:avLst/>
          </a:prstGeom>
        </p:spPr>
      </p:pic>
      <p:sp>
        <p:nvSpPr>
          <p:cNvPr id="2" name="Text Placeholder 1"/>
          <p:cNvSpPr>
            <a:spLocks noGrp="1"/>
          </p:cNvSpPr>
          <p:nvPr>
            <p:ph type="body" sz="quarter" idx="10"/>
          </p:nvPr>
        </p:nvSpPr>
        <p:spPr/>
        <p:txBody>
          <a:bodyPr/>
          <a:lstStyle/>
          <a:p>
            <a:r>
              <a:rPr lang="en-US" dirty="0"/>
              <a:t>Golan Heights, ancient Bashan, home of </a:t>
            </a:r>
            <a:r>
              <a:rPr lang="en-US" dirty="0" err="1"/>
              <a:t>Og</a:t>
            </a:r>
            <a:r>
              <a:rPr lang="en-US" dirty="0"/>
              <a:t> (aerial view from the 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7364631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Louvre-pcb\Mesopotamia\Code of Hammurabi, basalt, brought from Elam to Susa in 12th c BC, 1792-1750 BC, tb0927194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655" y="311276"/>
            <a:ext cx="6077345" cy="6350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Basalt Code of Hammurabi, brought to Susa in 12th century BC, 1792–1750 BC</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pic>
        <p:nvPicPr>
          <p:cNvPr id="2051" name="Picture 3" descr="C:\Users\Kris\Documents\Bolen\PCB size\Louvre-pcb\Mesopotamia\Code of Hammurabi, basalt, brought from Elam to Susa in 12th c BC, 1792-1750 BC, tb0927194288.jpg"/>
          <p:cNvPicPr>
            <a:picLocks noChangeAspect="1" noChangeArrowheads="1"/>
          </p:cNvPicPr>
          <p:nvPr/>
        </p:nvPicPr>
        <p:blipFill rotWithShape="1">
          <a:blip r:embed="rId4">
            <a:extLst>
              <a:ext uri="{28A0092B-C50C-407E-A947-70E740481C1C}">
                <a14:useLocalDpi xmlns:a14="http://schemas.microsoft.com/office/drawing/2010/main" val="0"/>
              </a:ext>
            </a:extLst>
          </a:blip>
          <a:srcRect t="3434"/>
          <a:stretch/>
        </p:blipFill>
        <p:spPr bwMode="auto">
          <a:xfrm>
            <a:off x="-1" y="369332"/>
            <a:ext cx="2821861"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8262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ED04E-31F5-BA02-E8C8-74F6572E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Ruins of a Canaanite temple at </a:t>
            </a:r>
            <a:r>
              <a:rPr lang="en-US" dirty="0" err="1"/>
              <a:t>Nahariya</a:t>
            </a:r>
            <a:endParaRPr lang="en-US" dirty="0"/>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057445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Faience plaque of a Canaanite, from Medinet Habu, reign of Ramesses III, 12th century BC</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pic>
        <p:nvPicPr>
          <p:cNvPr id="6" name="Picture 2" descr="C:\Users\Kris\Documents\Bolen\Luxor, Medinet Habu, faience glaze plaque of Canaanite, reign of Ramesses III, adr120616921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914" y="369332"/>
            <a:ext cx="3116172"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78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Kursi aerial from south, ws012217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1467359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ris\Downloads\Kursi aerial from south, ws012217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Kursi</a:t>
            </a:r>
            <a:r>
              <a:rPr lang="en-US" dirty="0"/>
              <a:t> slope (aerial view from the south)</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6" name="Oval 6"/>
          <p:cNvSpPr>
            <a:spLocks noChangeArrowheads="1"/>
          </p:cNvSpPr>
          <p:nvPr/>
        </p:nvSpPr>
        <p:spPr bwMode="auto">
          <a:xfrm>
            <a:off x="4222748" y="2562136"/>
            <a:ext cx="207335" cy="21619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7" name="Text Box 10"/>
          <p:cNvSpPr txBox="1">
            <a:spLocks noChangeArrowheads="1"/>
          </p:cNvSpPr>
          <p:nvPr/>
        </p:nvSpPr>
        <p:spPr bwMode="auto">
          <a:xfrm>
            <a:off x="3596569" y="2162026"/>
            <a:ext cx="1459695"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Kursi church</a:t>
            </a:r>
          </a:p>
        </p:txBody>
      </p:sp>
      <p:sp>
        <p:nvSpPr>
          <p:cNvPr id="8" name="Text Box 10"/>
          <p:cNvSpPr txBox="1">
            <a:spLocks noChangeArrowheads="1"/>
          </p:cNvSpPr>
          <p:nvPr/>
        </p:nvSpPr>
        <p:spPr bwMode="auto">
          <a:xfrm>
            <a:off x="5767388" y="3788081"/>
            <a:ext cx="1309589"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Kursi slope</a:t>
            </a:r>
          </a:p>
        </p:txBody>
      </p:sp>
      <p:cxnSp>
        <p:nvCxnSpPr>
          <p:cNvPr id="9" name="Straight Arrow Connector 8"/>
          <p:cNvCxnSpPr/>
          <p:nvPr/>
        </p:nvCxnSpPr>
        <p:spPr>
          <a:xfrm flipH="1" flipV="1">
            <a:off x="5474483" y="3439443"/>
            <a:ext cx="369105" cy="348638"/>
          </a:xfrm>
          <a:prstGeom prst="straightConnector1">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Oval 6">
            <a:extLst>
              <a:ext uri="{FF2B5EF4-FFF2-40B4-BE49-F238E27FC236}">
                <a16:creationId xmlns:a16="http://schemas.microsoft.com/office/drawing/2014/main" id="{2D3C587B-F73A-B54D-9F4C-9FDC87A1BF20}"/>
              </a:ext>
            </a:extLst>
          </p:cNvPr>
          <p:cNvSpPr>
            <a:spLocks noChangeArrowheads="1"/>
          </p:cNvSpPr>
          <p:nvPr/>
        </p:nvSpPr>
        <p:spPr bwMode="auto">
          <a:xfrm>
            <a:off x="1746954" y="2698455"/>
            <a:ext cx="207335" cy="21619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1" name="Text Box 10">
            <a:extLst>
              <a:ext uri="{FF2B5EF4-FFF2-40B4-BE49-F238E27FC236}">
                <a16:creationId xmlns:a16="http://schemas.microsoft.com/office/drawing/2014/main" id="{AAADE521-59CA-6F43-B013-C2753C4E4EC7}"/>
              </a:ext>
            </a:extLst>
          </p:cNvPr>
          <p:cNvSpPr txBox="1">
            <a:spLocks noChangeArrowheads="1"/>
          </p:cNvSpPr>
          <p:nvPr/>
        </p:nvSpPr>
        <p:spPr bwMode="auto">
          <a:xfrm>
            <a:off x="906291" y="2914650"/>
            <a:ext cx="1888659" cy="400110"/>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dirty="0"/>
              <a:t>Ancient </a:t>
            </a:r>
            <a:r>
              <a:rPr lang="en-US" dirty="0" err="1"/>
              <a:t>Gergesa</a:t>
            </a:r>
            <a:endParaRPr lang="en-US" dirty="0"/>
          </a:p>
        </p:txBody>
      </p:sp>
    </p:spTree>
    <p:extLst>
      <p:ext uri="{BB962C8B-B14F-4D97-AF65-F5344CB8AC3E}">
        <p14:creationId xmlns:p14="http://schemas.microsoft.com/office/powerpoint/2010/main" val="1116553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city&#10;&#10;Description automatically generated">
            <a:extLst>
              <a:ext uri="{FF2B5EF4-FFF2-40B4-BE49-F238E27FC236}">
                <a16:creationId xmlns:a16="http://schemas.microsoft.com/office/drawing/2014/main" id="{16805ACB-EE57-914C-AECE-69F5A491A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Modern Damascus</a:t>
            </a:r>
          </a:p>
        </p:txBody>
      </p:sp>
      <p:sp>
        <p:nvSpPr>
          <p:cNvPr id="3" name="Text Placeholder 2"/>
          <p:cNvSpPr>
            <a:spLocks noGrp="1"/>
          </p:cNvSpPr>
          <p:nvPr>
            <p:ph type="body" sz="quarter" idx="12"/>
          </p:nvPr>
        </p:nvSpPr>
        <p:spPr/>
        <p:txBody>
          <a:bodyPr/>
          <a:lstStyle/>
          <a:p>
            <a:r>
              <a:rPr lang="en-US" dirty="0"/>
              <a:t>15:2</a:t>
            </a:r>
          </a:p>
        </p:txBody>
      </p:sp>
      <p:sp>
        <p:nvSpPr>
          <p:cNvPr id="4" name="Title 3"/>
          <p:cNvSpPr>
            <a:spLocks noGrp="1"/>
          </p:cNvSpPr>
          <p:nvPr>
            <p:ph type="title"/>
          </p:nvPr>
        </p:nvSpPr>
        <p:spPr/>
        <p:txBody>
          <a:bodyPr/>
          <a:lstStyle/>
          <a:p>
            <a:r>
              <a:rPr lang="en-US" dirty="0"/>
              <a:t>The heir of my house is Eliezer of Damascus</a:t>
            </a:r>
          </a:p>
        </p:txBody>
      </p:sp>
    </p:spTree>
    <p:extLst>
      <p:ext uri="{BB962C8B-B14F-4D97-AF65-F5344CB8AC3E}">
        <p14:creationId xmlns:p14="http://schemas.microsoft.com/office/powerpoint/2010/main" val="31303536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Nahal Samakh, Kursi church, Golan Heights aerial from southwest, ws092816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Area of </a:t>
            </a:r>
            <a:r>
              <a:rPr lang="en-US" dirty="0" err="1"/>
              <a:t>Kursi</a:t>
            </a:r>
            <a:r>
              <a:rPr lang="en-US" dirty="0"/>
              <a:t>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14199463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Kris\Downloads\Nahal Samakh, Kursi church, Golan Heights aerial from southwest, ws092816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a:spLocks noChangeArrowheads="1"/>
          </p:cNvSpPr>
          <p:nvPr/>
        </p:nvSpPr>
        <p:spPr bwMode="auto">
          <a:xfrm>
            <a:off x="5619750" y="3446166"/>
            <a:ext cx="414670" cy="432390"/>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4" name="Text Box 10"/>
          <p:cNvSpPr txBox="1">
            <a:spLocks noChangeArrowheads="1"/>
          </p:cNvSpPr>
          <p:nvPr/>
        </p:nvSpPr>
        <p:spPr bwMode="auto">
          <a:xfrm>
            <a:off x="4384961" y="3380393"/>
            <a:ext cx="1202444"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Kursi church</a:t>
            </a:r>
          </a:p>
        </p:txBody>
      </p:sp>
      <p:sp>
        <p:nvSpPr>
          <p:cNvPr id="25" name="Text Box 10"/>
          <p:cNvSpPr txBox="1">
            <a:spLocks noChangeArrowheads="1"/>
          </p:cNvSpPr>
          <p:nvPr/>
        </p:nvSpPr>
        <p:spPr bwMode="auto">
          <a:xfrm rot="20062586">
            <a:off x="6370854" y="3030674"/>
            <a:ext cx="1223412" cy="307777"/>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400" dirty="0"/>
              <a:t>Nahal </a:t>
            </a:r>
            <a:r>
              <a:rPr lang="en-US" sz="1400" dirty="0" err="1"/>
              <a:t>Samakh</a:t>
            </a:r>
            <a:endParaRPr lang="en-US" sz="1400" dirty="0"/>
          </a:p>
        </p:txBody>
      </p:sp>
      <p:sp>
        <p:nvSpPr>
          <p:cNvPr id="26" name="Text Box 10"/>
          <p:cNvSpPr txBox="1">
            <a:spLocks noChangeArrowheads="1"/>
          </p:cNvSpPr>
          <p:nvPr/>
        </p:nvSpPr>
        <p:spPr bwMode="auto">
          <a:xfrm>
            <a:off x="7422039" y="4686565"/>
            <a:ext cx="1083630"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Kursi slope</a:t>
            </a:r>
          </a:p>
        </p:txBody>
      </p:sp>
      <p:cxnSp>
        <p:nvCxnSpPr>
          <p:cNvPr id="27" name="Straight Arrow Connector 26"/>
          <p:cNvCxnSpPr/>
          <p:nvPr/>
        </p:nvCxnSpPr>
        <p:spPr>
          <a:xfrm>
            <a:off x="8392168" y="5025119"/>
            <a:ext cx="609600" cy="228600"/>
          </a:xfrm>
          <a:prstGeom prst="straightConnector1">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8" name="Oval 6">
            <a:extLst>
              <a:ext uri="{FF2B5EF4-FFF2-40B4-BE49-F238E27FC236}">
                <a16:creationId xmlns:a16="http://schemas.microsoft.com/office/drawing/2014/main" id="{CF548DD7-30CD-8340-B4E8-364E20E7C793}"/>
              </a:ext>
            </a:extLst>
          </p:cNvPr>
          <p:cNvSpPr>
            <a:spLocks noChangeArrowheads="1"/>
          </p:cNvSpPr>
          <p:nvPr/>
        </p:nvSpPr>
        <p:spPr bwMode="auto">
          <a:xfrm rot="754710">
            <a:off x="2984690" y="3781262"/>
            <a:ext cx="1307436" cy="524805"/>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29" name="Text Box 10">
            <a:extLst>
              <a:ext uri="{FF2B5EF4-FFF2-40B4-BE49-F238E27FC236}">
                <a16:creationId xmlns:a16="http://schemas.microsoft.com/office/drawing/2014/main" id="{84DBDD3B-EB14-4D44-B4AA-21E694A27EB0}"/>
              </a:ext>
            </a:extLst>
          </p:cNvPr>
          <p:cNvSpPr txBox="1">
            <a:spLocks noChangeArrowheads="1"/>
          </p:cNvSpPr>
          <p:nvPr/>
        </p:nvSpPr>
        <p:spPr bwMode="auto">
          <a:xfrm>
            <a:off x="2700422" y="4348011"/>
            <a:ext cx="1543948"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Ancient </a:t>
            </a:r>
            <a:r>
              <a:rPr lang="en-US" sz="1600" dirty="0" err="1"/>
              <a:t>Gergesa</a:t>
            </a:r>
            <a:endParaRPr lang="en-US" sz="1600" dirty="0"/>
          </a:p>
        </p:txBody>
      </p:sp>
      <p:sp>
        <p:nvSpPr>
          <p:cNvPr id="30" name="Oval 6">
            <a:extLst>
              <a:ext uri="{FF2B5EF4-FFF2-40B4-BE49-F238E27FC236}">
                <a16:creationId xmlns:a16="http://schemas.microsoft.com/office/drawing/2014/main" id="{7EA04B5E-F49A-214C-9620-DE36BC5CC674}"/>
              </a:ext>
            </a:extLst>
          </p:cNvPr>
          <p:cNvSpPr>
            <a:spLocks noChangeArrowheads="1"/>
          </p:cNvSpPr>
          <p:nvPr/>
        </p:nvSpPr>
        <p:spPr bwMode="auto">
          <a:xfrm>
            <a:off x="7828771" y="2781272"/>
            <a:ext cx="803103" cy="338554"/>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1" name="Text Box 10">
            <a:extLst>
              <a:ext uri="{FF2B5EF4-FFF2-40B4-BE49-F238E27FC236}">
                <a16:creationId xmlns:a16="http://schemas.microsoft.com/office/drawing/2014/main" id="{1741495E-B3D9-7C40-BF7D-2049BCFCA20D}"/>
              </a:ext>
            </a:extLst>
          </p:cNvPr>
          <p:cNvSpPr txBox="1">
            <a:spLocks noChangeArrowheads="1"/>
          </p:cNvSpPr>
          <p:nvPr/>
        </p:nvSpPr>
        <p:spPr bwMode="auto">
          <a:xfrm>
            <a:off x="7600658" y="2441621"/>
            <a:ext cx="1180130"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El-</a:t>
            </a:r>
            <a:r>
              <a:rPr lang="en-US" sz="1600" dirty="0" err="1"/>
              <a:t>Khashash</a:t>
            </a:r>
            <a:endParaRPr lang="en-US" sz="1600" dirty="0"/>
          </a:p>
        </p:txBody>
      </p:sp>
      <p:sp>
        <p:nvSpPr>
          <p:cNvPr id="32" name="Oval 6">
            <a:extLst>
              <a:ext uri="{FF2B5EF4-FFF2-40B4-BE49-F238E27FC236}">
                <a16:creationId xmlns:a16="http://schemas.microsoft.com/office/drawing/2014/main" id="{7C137A86-EA08-0341-973A-014F1E121D21}"/>
              </a:ext>
            </a:extLst>
          </p:cNvPr>
          <p:cNvSpPr>
            <a:spLocks noChangeArrowheads="1"/>
          </p:cNvSpPr>
          <p:nvPr/>
        </p:nvSpPr>
        <p:spPr bwMode="auto">
          <a:xfrm>
            <a:off x="5064475" y="2399513"/>
            <a:ext cx="522930" cy="297869"/>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3" name="Text Box 10">
            <a:extLst>
              <a:ext uri="{FF2B5EF4-FFF2-40B4-BE49-F238E27FC236}">
                <a16:creationId xmlns:a16="http://schemas.microsoft.com/office/drawing/2014/main" id="{D5EF8DF4-8B81-D745-848F-57B00DAA8C89}"/>
              </a:ext>
            </a:extLst>
          </p:cNvPr>
          <p:cNvSpPr txBox="1">
            <a:spLocks noChangeArrowheads="1"/>
          </p:cNvSpPr>
          <p:nvPr/>
        </p:nvSpPr>
        <p:spPr bwMode="auto">
          <a:xfrm>
            <a:off x="4702310" y="2060959"/>
            <a:ext cx="991425"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err="1"/>
              <a:t>Shuqayyif</a:t>
            </a:r>
            <a:endParaRPr lang="en-US" sz="1600" dirty="0"/>
          </a:p>
        </p:txBody>
      </p:sp>
      <p:sp>
        <p:nvSpPr>
          <p:cNvPr id="34" name="Oval 6">
            <a:extLst>
              <a:ext uri="{FF2B5EF4-FFF2-40B4-BE49-F238E27FC236}">
                <a16:creationId xmlns:a16="http://schemas.microsoft.com/office/drawing/2014/main" id="{9A434065-CF0A-084E-9713-2195D98A71D9}"/>
              </a:ext>
            </a:extLst>
          </p:cNvPr>
          <p:cNvSpPr>
            <a:spLocks noChangeArrowheads="1"/>
          </p:cNvSpPr>
          <p:nvPr/>
        </p:nvSpPr>
        <p:spPr bwMode="auto">
          <a:xfrm>
            <a:off x="1640499" y="2842364"/>
            <a:ext cx="275001" cy="216370"/>
          </a:xfrm>
          <a:prstGeom prst="ellipse">
            <a:avLst/>
          </a:prstGeom>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35" name="Text Box 10">
            <a:extLst>
              <a:ext uri="{FF2B5EF4-FFF2-40B4-BE49-F238E27FC236}">
                <a16:creationId xmlns:a16="http://schemas.microsoft.com/office/drawing/2014/main" id="{F33D1C30-75B0-1348-9653-7EC7C9A5CEB8}"/>
              </a:ext>
            </a:extLst>
          </p:cNvPr>
          <p:cNvSpPr txBox="1">
            <a:spLocks noChangeArrowheads="1"/>
          </p:cNvSpPr>
          <p:nvPr/>
        </p:nvSpPr>
        <p:spPr bwMode="auto">
          <a:xfrm>
            <a:off x="625923" y="2781272"/>
            <a:ext cx="964752" cy="338554"/>
          </a:xfrm>
          <a:prstGeom prst="rect">
            <a:avLst/>
          </a:prstGeom>
          <a:noFill/>
          <a:ln w="9525">
            <a:noFill/>
            <a:miter lim="800000"/>
            <a:headEnd/>
            <a:tailEnd/>
          </a:ln>
          <a:effectLst/>
        </p:spPr>
        <p:txBody>
          <a:bodyPr wrap="none">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1600" dirty="0"/>
              <a:t>Tel </a:t>
            </a:r>
            <a:r>
              <a:rPr lang="en-US" sz="1600" dirty="0" err="1"/>
              <a:t>Hadar</a:t>
            </a:r>
            <a:endParaRPr lang="en-US" sz="1600" dirty="0"/>
          </a:p>
        </p:txBody>
      </p:sp>
      <p:sp>
        <p:nvSpPr>
          <p:cNvPr id="2" name="Text Placeholder 1"/>
          <p:cNvSpPr>
            <a:spLocks noGrp="1"/>
          </p:cNvSpPr>
          <p:nvPr>
            <p:ph type="body" sz="quarter" idx="10"/>
          </p:nvPr>
        </p:nvSpPr>
        <p:spPr/>
        <p:txBody>
          <a:bodyPr/>
          <a:lstStyle/>
          <a:p>
            <a:r>
              <a:rPr lang="en-US" dirty="0"/>
              <a:t>Area of </a:t>
            </a:r>
            <a:r>
              <a:rPr lang="en-US" dirty="0" err="1"/>
              <a:t>Kursi</a:t>
            </a:r>
            <a:r>
              <a:rPr lang="en-US" dirty="0"/>
              <a:t>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28833291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e Mount and City of David aerial from southwest, tb010703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Jerusalem (aerial view from the southwest)</a:t>
            </a:r>
          </a:p>
        </p:txBody>
      </p:sp>
      <p:sp>
        <p:nvSpPr>
          <p:cNvPr id="3" name="Text Placeholder 2"/>
          <p:cNvSpPr>
            <a:spLocks noGrp="1"/>
          </p:cNvSpPr>
          <p:nvPr>
            <p:ph type="body" sz="quarter" idx="12"/>
          </p:nvPr>
        </p:nvSpPr>
        <p:spPr/>
        <p:txBody>
          <a:bodyPr/>
          <a:lstStyle/>
          <a:p>
            <a:r>
              <a:rPr lang="en-US" dirty="0"/>
              <a:t>15:21</a:t>
            </a:r>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Tree>
    <p:extLst>
      <p:ext uri="{BB962C8B-B14F-4D97-AF65-F5344CB8AC3E}">
        <p14:creationId xmlns:p14="http://schemas.microsoft.com/office/powerpoint/2010/main" val="32583080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e Mount and City of David aerial from southwest, tb010703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Jerusalem (aerial view from the southwest)</a:t>
            </a:r>
          </a:p>
        </p:txBody>
      </p:sp>
      <p:sp>
        <p:nvSpPr>
          <p:cNvPr id="3" name="Text Placeholder 2"/>
          <p:cNvSpPr>
            <a:spLocks noGrp="1"/>
          </p:cNvSpPr>
          <p:nvPr>
            <p:ph type="body" sz="quarter" idx="12"/>
          </p:nvPr>
        </p:nvSpPr>
        <p:spPr/>
        <p:txBody>
          <a:bodyPr/>
          <a:lstStyle/>
          <a:p>
            <a:r>
              <a:rPr lang="en-US"/>
              <a:t>15:21</a:t>
            </a:r>
            <a:endParaRPr lang="en-US" dirty="0"/>
          </a:p>
        </p:txBody>
      </p:sp>
      <p:sp>
        <p:nvSpPr>
          <p:cNvPr id="4" name="Title 3"/>
          <p:cNvSpPr>
            <a:spLocks noGrp="1"/>
          </p:cNvSpPr>
          <p:nvPr>
            <p:ph type="title"/>
          </p:nvPr>
        </p:nvSpPr>
        <p:spPr/>
        <p:txBody>
          <a:bodyPr/>
          <a:lstStyle/>
          <a:p>
            <a:r>
              <a:rPr lang="en-US" dirty="0"/>
              <a:t>The Amorites, the Canaanites, the </a:t>
            </a:r>
            <a:r>
              <a:rPr lang="en-US" dirty="0" err="1"/>
              <a:t>Girgashites</a:t>
            </a:r>
            <a:r>
              <a:rPr lang="en-US" dirty="0"/>
              <a:t>, and the Jebusites</a:t>
            </a:r>
          </a:p>
        </p:txBody>
      </p:sp>
      <p:sp>
        <p:nvSpPr>
          <p:cNvPr id="7" name="Text Box 10">
            <a:extLst>
              <a:ext uri="{FF2B5EF4-FFF2-40B4-BE49-F238E27FC236}">
                <a16:creationId xmlns:a16="http://schemas.microsoft.com/office/drawing/2014/main" id="{2032568D-B38B-0A4B-BDA3-5E93FEC93692}"/>
              </a:ext>
            </a:extLst>
          </p:cNvPr>
          <p:cNvSpPr txBox="1">
            <a:spLocks noChangeArrowheads="1"/>
          </p:cNvSpPr>
          <p:nvPr/>
        </p:nvSpPr>
        <p:spPr bwMode="auto">
          <a:xfrm rot="2034618">
            <a:off x="4939821" y="3740621"/>
            <a:ext cx="1236236"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a:solidFill>
                  <a:srgbClr val="FFFF00"/>
                </a:solidFill>
                <a:effectLst>
                  <a:glow rad="76200">
                    <a:prstClr val="black">
                      <a:alpha val="60000"/>
                    </a:prstClr>
                  </a:glow>
                </a:effectLst>
                <a:cs typeface="Calibri" pitchFamily="34" charset="0"/>
              </a:rPr>
              <a:t>Jerusalem</a:t>
            </a:r>
          </a:p>
        </p:txBody>
      </p:sp>
      <p:sp>
        <p:nvSpPr>
          <p:cNvPr id="8" name="Freeform 7">
            <a:extLst>
              <a:ext uri="{FF2B5EF4-FFF2-40B4-BE49-F238E27FC236}">
                <a16:creationId xmlns:a16="http://schemas.microsoft.com/office/drawing/2014/main" id="{FD11E605-A098-D747-8A6E-ADBCA8AE1987}"/>
              </a:ext>
            </a:extLst>
          </p:cNvPr>
          <p:cNvSpPr/>
          <p:nvPr/>
        </p:nvSpPr>
        <p:spPr>
          <a:xfrm>
            <a:off x="3989607" y="2657475"/>
            <a:ext cx="3136661" cy="2566402"/>
          </a:xfrm>
          <a:custGeom>
            <a:avLst/>
            <a:gdLst>
              <a:gd name="connsiteX0" fmla="*/ 1352550 w 3162300"/>
              <a:gd name="connsiteY0" fmla="*/ 0 h 2514600"/>
              <a:gd name="connsiteX1" fmla="*/ 0 w 3162300"/>
              <a:gd name="connsiteY1" fmla="*/ 304800 h 2514600"/>
              <a:gd name="connsiteX2" fmla="*/ 228600 w 3162300"/>
              <a:gd name="connsiteY2" fmla="*/ 1076325 h 2514600"/>
              <a:gd name="connsiteX3" fmla="*/ 1219200 w 3162300"/>
              <a:gd name="connsiteY3" fmla="*/ 1962150 h 2514600"/>
              <a:gd name="connsiteX4" fmla="*/ 2695575 w 3162300"/>
              <a:gd name="connsiteY4" fmla="*/ 2514600 h 2514600"/>
              <a:gd name="connsiteX5" fmla="*/ 3162300 w 3162300"/>
              <a:gd name="connsiteY5" fmla="*/ 2447925 h 2514600"/>
              <a:gd name="connsiteX6" fmla="*/ 2914650 w 3162300"/>
              <a:gd name="connsiteY6" fmla="*/ 1733550 h 2514600"/>
              <a:gd name="connsiteX7" fmla="*/ 2162175 w 3162300"/>
              <a:gd name="connsiteY7" fmla="*/ 1123950 h 2514600"/>
              <a:gd name="connsiteX8" fmla="*/ 1619250 w 3162300"/>
              <a:gd name="connsiteY8" fmla="*/ 628650 h 2514600"/>
              <a:gd name="connsiteX9" fmla="*/ 1352550 w 3162300"/>
              <a:gd name="connsiteY9" fmla="*/ 0 h 2514600"/>
              <a:gd name="connsiteX0" fmla="*/ 1352550 w 3168979"/>
              <a:gd name="connsiteY0" fmla="*/ 0 h 2563596"/>
              <a:gd name="connsiteX1" fmla="*/ 0 w 3168979"/>
              <a:gd name="connsiteY1" fmla="*/ 304800 h 2563596"/>
              <a:gd name="connsiteX2" fmla="*/ 228600 w 3168979"/>
              <a:gd name="connsiteY2" fmla="*/ 1076325 h 2563596"/>
              <a:gd name="connsiteX3" fmla="*/ 1219200 w 3168979"/>
              <a:gd name="connsiteY3" fmla="*/ 1962150 h 2563596"/>
              <a:gd name="connsiteX4" fmla="*/ 2695575 w 3168979"/>
              <a:gd name="connsiteY4" fmla="*/ 2514600 h 2563596"/>
              <a:gd name="connsiteX5" fmla="*/ 3162300 w 3168979"/>
              <a:gd name="connsiteY5" fmla="*/ 2447925 h 2563596"/>
              <a:gd name="connsiteX6" fmla="*/ 2914650 w 3168979"/>
              <a:gd name="connsiteY6" fmla="*/ 1733550 h 2563596"/>
              <a:gd name="connsiteX7" fmla="*/ 2162175 w 3168979"/>
              <a:gd name="connsiteY7" fmla="*/ 1123950 h 2563596"/>
              <a:gd name="connsiteX8" fmla="*/ 1619250 w 3168979"/>
              <a:gd name="connsiteY8" fmla="*/ 628650 h 2563596"/>
              <a:gd name="connsiteX9" fmla="*/ 1352550 w 3168979"/>
              <a:gd name="connsiteY9" fmla="*/ 0 h 2563596"/>
              <a:gd name="connsiteX0" fmla="*/ 1352550 w 3168979"/>
              <a:gd name="connsiteY0" fmla="*/ 0 h 2563596"/>
              <a:gd name="connsiteX1" fmla="*/ 0 w 3168979"/>
              <a:gd name="connsiteY1" fmla="*/ 304800 h 2563596"/>
              <a:gd name="connsiteX2" fmla="*/ 228600 w 3168979"/>
              <a:gd name="connsiteY2" fmla="*/ 1076325 h 2563596"/>
              <a:gd name="connsiteX3" fmla="*/ 1219200 w 3168979"/>
              <a:gd name="connsiteY3" fmla="*/ 1962150 h 2563596"/>
              <a:gd name="connsiteX4" fmla="*/ 2695575 w 3168979"/>
              <a:gd name="connsiteY4" fmla="*/ 2514600 h 2563596"/>
              <a:gd name="connsiteX5" fmla="*/ 3162300 w 3168979"/>
              <a:gd name="connsiteY5" fmla="*/ 2447925 h 2563596"/>
              <a:gd name="connsiteX6" fmla="*/ 2914650 w 3168979"/>
              <a:gd name="connsiteY6" fmla="*/ 1733550 h 2563596"/>
              <a:gd name="connsiteX7" fmla="*/ 2162175 w 3168979"/>
              <a:gd name="connsiteY7" fmla="*/ 1123950 h 2563596"/>
              <a:gd name="connsiteX8" fmla="*/ 1619250 w 3168979"/>
              <a:gd name="connsiteY8" fmla="*/ 628650 h 2563596"/>
              <a:gd name="connsiteX9" fmla="*/ 1352550 w 3168979"/>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1286"/>
              <a:gd name="connsiteY0" fmla="*/ 0 h 2563596"/>
              <a:gd name="connsiteX1" fmla="*/ 72307 w 3241286"/>
              <a:gd name="connsiteY1" fmla="*/ 304800 h 2563596"/>
              <a:gd name="connsiteX2" fmla="*/ 300907 w 3241286"/>
              <a:gd name="connsiteY2" fmla="*/ 1076325 h 2563596"/>
              <a:gd name="connsiteX3" fmla="*/ 1291507 w 3241286"/>
              <a:gd name="connsiteY3" fmla="*/ 1962150 h 2563596"/>
              <a:gd name="connsiteX4" fmla="*/ 2767882 w 3241286"/>
              <a:gd name="connsiteY4" fmla="*/ 2514600 h 2563596"/>
              <a:gd name="connsiteX5" fmla="*/ 3234607 w 3241286"/>
              <a:gd name="connsiteY5" fmla="*/ 2447925 h 2563596"/>
              <a:gd name="connsiteX6" fmla="*/ 2986957 w 3241286"/>
              <a:gd name="connsiteY6" fmla="*/ 1733550 h 2563596"/>
              <a:gd name="connsiteX7" fmla="*/ 2234482 w 3241286"/>
              <a:gd name="connsiteY7" fmla="*/ 1123950 h 2563596"/>
              <a:gd name="connsiteX8" fmla="*/ 1691557 w 3241286"/>
              <a:gd name="connsiteY8" fmla="*/ 628650 h 2563596"/>
              <a:gd name="connsiteX9" fmla="*/ 1424857 w 3241286"/>
              <a:gd name="connsiteY9" fmla="*/ 0 h 2563596"/>
              <a:gd name="connsiteX0" fmla="*/ 1424857 w 3243862"/>
              <a:gd name="connsiteY0" fmla="*/ 0 h 2563596"/>
              <a:gd name="connsiteX1" fmla="*/ 72307 w 3243862"/>
              <a:gd name="connsiteY1" fmla="*/ 304800 h 2563596"/>
              <a:gd name="connsiteX2" fmla="*/ 300907 w 3243862"/>
              <a:gd name="connsiteY2" fmla="*/ 1076325 h 2563596"/>
              <a:gd name="connsiteX3" fmla="*/ 1291507 w 3243862"/>
              <a:gd name="connsiteY3" fmla="*/ 1962150 h 2563596"/>
              <a:gd name="connsiteX4" fmla="*/ 2767882 w 3243862"/>
              <a:gd name="connsiteY4" fmla="*/ 2514600 h 2563596"/>
              <a:gd name="connsiteX5" fmla="*/ 3234607 w 3243862"/>
              <a:gd name="connsiteY5" fmla="*/ 2447925 h 2563596"/>
              <a:gd name="connsiteX6" fmla="*/ 2986957 w 3243862"/>
              <a:gd name="connsiteY6" fmla="*/ 1733550 h 2563596"/>
              <a:gd name="connsiteX7" fmla="*/ 2234482 w 3243862"/>
              <a:gd name="connsiteY7" fmla="*/ 1123950 h 2563596"/>
              <a:gd name="connsiteX8" fmla="*/ 1691557 w 3243862"/>
              <a:gd name="connsiteY8" fmla="*/ 628650 h 2563596"/>
              <a:gd name="connsiteX9" fmla="*/ 1424857 w 3243862"/>
              <a:gd name="connsiteY9" fmla="*/ 0 h 2563596"/>
              <a:gd name="connsiteX0" fmla="*/ 1424857 w 3236175"/>
              <a:gd name="connsiteY0" fmla="*/ 0 h 2566402"/>
              <a:gd name="connsiteX1" fmla="*/ 72307 w 3236175"/>
              <a:gd name="connsiteY1" fmla="*/ 304800 h 2566402"/>
              <a:gd name="connsiteX2" fmla="*/ 300907 w 3236175"/>
              <a:gd name="connsiteY2" fmla="*/ 1076325 h 2566402"/>
              <a:gd name="connsiteX3" fmla="*/ 1291507 w 3236175"/>
              <a:gd name="connsiteY3" fmla="*/ 1962150 h 2566402"/>
              <a:gd name="connsiteX4" fmla="*/ 2767882 w 3236175"/>
              <a:gd name="connsiteY4" fmla="*/ 2514600 h 2566402"/>
              <a:gd name="connsiteX5" fmla="*/ 3234607 w 3236175"/>
              <a:gd name="connsiteY5" fmla="*/ 2447925 h 2566402"/>
              <a:gd name="connsiteX6" fmla="*/ 2882182 w 3236175"/>
              <a:gd name="connsiteY6" fmla="*/ 1676400 h 2566402"/>
              <a:gd name="connsiteX7" fmla="*/ 2234482 w 3236175"/>
              <a:gd name="connsiteY7" fmla="*/ 1123950 h 2566402"/>
              <a:gd name="connsiteX8" fmla="*/ 1691557 w 3236175"/>
              <a:gd name="connsiteY8" fmla="*/ 628650 h 2566402"/>
              <a:gd name="connsiteX9" fmla="*/ 1424857 w 3236175"/>
              <a:gd name="connsiteY9" fmla="*/ 0 h 2566402"/>
              <a:gd name="connsiteX0" fmla="*/ 1424857 w 3236175"/>
              <a:gd name="connsiteY0" fmla="*/ 0 h 2566402"/>
              <a:gd name="connsiteX1" fmla="*/ 72307 w 3236175"/>
              <a:gd name="connsiteY1" fmla="*/ 304800 h 2566402"/>
              <a:gd name="connsiteX2" fmla="*/ 300907 w 3236175"/>
              <a:gd name="connsiteY2" fmla="*/ 1076325 h 2566402"/>
              <a:gd name="connsiteX3" fmla="*/ 1291507 w 3236175"/>
              <a:gd name="connsiteY3" fmla="*/ 1962150 h 2566402"/>
              <a:gd name="connsiteX4" fmla="*/ 2767882 w 3236175"/>
              <a:gd name="connsiteY4" fmla="*/ 2514600 h 2566402"/>
              <a:gd name="connsiteX5" fmla="*/ 3234607 w 3236175"/>
              <a:gd name="connsiteY5" fmla="*/ 2447925 h 2566402"/>
              <a:gd name="connsiteX6" fmla="*/ 2882182 w 3236175"/>
              <a:gd name="connsiteY6" fmla="*/ 1676400 h 2566402"/>
              <a:gd name="connsiteX7" fmla="*/ 2234482 w 3236175"/>
              <a:gd name="connsiteY7" fmla="*/ 1123950 h 2566402"/>
              <a:gd name="connsiteX8" fmla="*/ 1691557 w 3236175"/>
              <a:gd name="connsiteY8" fmla="*/ 628650 h 2566402"/>
              <a:gd name="connsiteX9" fmla="*/ 1424857 w 3236175"/>
              <a:gd name="connsiteY9" fmla="*/ 0 h 2566402"/>
              <a:gd name="connsiteX0" fmla="*/ 1353280 w 3164598"/>
              <a:gd name="connsiteY0" fmla="*/ 0 h 2566402"/>
              <a:gd name="connsiteX1" fmla="*/ 730 w 3164598"/>
              <a:gd name="connsiteY1" fmla="*/ 304800 h 2566402"/>
              <a:gd name="connsiteX2" fmla="*/ 229330 w 3164598"/>
              <a:gd name="connsiteY2" fmla="*/ 1076325 h 2566402"/>
              <a:gd name="connsiteX3" fmla="*/ 1219930 w 3164598"/>
              <a:gd name="connsiteY3" fmla="*/ 1962150 h 2566402"/>
              <a:gd name="connsiteX4" fmla="*/ 2696305 w 3164598"/>
              <a:gd name="connsiteY4" fmla="*/ 2514600 h 2566402"/>
              <a:gd name="connsiteX5" fmla="*/ 3163030 w 3164598"/>
              <a:gd name="connsiteY5" fmla="*/ 2447925 h 2566402"/>
              <a:gd name="connsiteX6" fmla="*/ 2810605 w 3164598"/>
              <a:gd name="connsiteY6" fmla="*/ 1676400 h 2566402"/>
              <a:gd name="connsiteX7" fmla="*/ 2162905 w 3164598"/>
              <a:gd name="connsiteY7" fmla="*/ 1123950 h 2566402"/>
              <a:gd name="connsiteX8" fmla="*/ 1619980 w 3164598"/>
              <a:gd name="connsiteY8" fmla="*/ 628650 h 2566402"/>
              <a:gd name="connsiteX9" fmla="*/ 1353280 w 3164598"/>
              <a:gd name="connsiteY9" fmla="*/ 0 h 2566402"/>
              <a:gd name="connsiteX0" fmla="*/ 1325343 w 3136661"/>
              <a:gd name="connsiteY0" fmla="*/ 0 h 2566402"/>
              <a:gd name="connsiteX1" fmla="*/ 1368 w 3136661"/>
              <a:gd name="connsiteY1" fmla="*/ 342900 h 2566402"/>
              <a:gd name="connsiteX2" fmla="*/ 201393 w 3136661"/>
              <a:gd name="connsiteY2" fmla="*/ 1076325 h 2566402"/>
              <a:gd name="connsiteX3" fmla="*/ 1191993 w 3136661"/>
              <a:gd name="connsiteY3" fmla="*/ 1962150 h 2566402"/>
              <a:gd name="connsiteX4" fmla="*/ 2668368 w 3136661"/>
              <a:gd name="connsiteY4" fmla="*/ 2514600 h 2566402"/>
              <a:gd name="connsiteX5" fmla="*/ 3135093 w 3136661"/>
              <a:gd name="connsiteY5" fmla="*/ 2447925 h 2566402"/>
              <a:gd name="connsiteX6" fmla="*/ 2782668 w 3136661"/>
              <a:gd name="connsiteY6" fmla="*/ 1676400 h 2566402"/>
              <a:gd name="connsiteX7" fmla="*/ 2134968 w 3136661"/>
              <a:gd name="connsiteY7" fmla="*/ 1123950 h 2566402"/>
              <a:gd name="connsiteX8" fmla="*/ 1592043 w 3136661"/>
              <a:gd name="connsiteY8" fmla="*/ 628650 h 2566402"/>
              <a:gd name="connsiteX9" fmla="*/ 1325343 w 3136661"/>
              <a:gd name="connsiteY9" fmla="*/ 0 h 25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661" h="2566402">
                <a:moveTo>
                  <a:pt x="1325343" y="0"/>
                </a:moveTo>
                <a:lnTo>
                  <a:pt x="1368" y="342900"/>
                </a:lnTo>
                <a:cubicBezTo>
                  <a:pt x="-4982" y="541337"/>
                  <a:pt x="2955" y="806450"/>
                  <a:pt x="201393" y="1076325"/>
                </a:cubicBezTo>
                <a:cubicBezTo>
                  <a:pt x="399831" y="1346200"/>
                  <a:pt x="780831" y="1722438"/>
                  <a:pt x="1191993" y="1962150"/>
                </a:cubicBezTo>
                <a:cubicBezTo>
                  <a:pt x="1603155" y="2201862"/>
                  <a:pt x="2344518" y="2433637"/>
                  <a:pt x="2668368" y="2514600"/>
                </a:cubicBezTo>
                <a:cubicBezTo>
                  <a:pt x="2992218" y="2595563"/>
                  <a:pt x="3116043" y="2587625"/>
                  <a:pt x="3135093" y="2447925"/>
                </a:cubicBezTo>
                <a:cubicBezTo>
                  <a:pt x="3154143" y="2308225"/>
                  <a:pt x="2997548" y="1850480"/>
                  <a:pt x="2782668" y="1676400"/>
                </a:cubicBezTo>
                <a:lnTo>
                  <a:pt x="2134968" y="1123950"/>
                </a:lnTo>
                <a:cubicBezTo>
                  <a:pt x="1919068" y="939800"/>
                  <a:pt x="1726981" y="815975"/>
                  <a:pt x="1592043" y="628650"/>
                </a:cubicBezTo>
                <a:cubicBezTo>
                  <a:pt x="1457106" y="441325"/>
                  <a:pt x="1357093" y="187325"/>
                  <a:pt x="1325343" y="0"/>
                </a:cubicBezTo>
                <a:close/>
              </a:path>
            </a:pathLst>
          </a:custGeom>
          <a:noFill/>
          <a:ln>
            <a:solidFill>
              <a:srgbClr val="FEFF00"/>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3690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with a photo companion to the bible&#10;&#10;Description automatically generated">
            <a:extLst>
              <a:ext uri="{FF2B5EF4-FFF2-40B4-BE49-F238E27FC236}">
                <a16:creationId xmlns:a16="http://schemas.microsoft.com/office/drawing/2014/main" id="{7E91A32F-54D7-544B-C1CE-BE7EC71CC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38" y="114325"/>
            <a:ext cx="6607524" cy="612022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6,800 slides in PowerPoint format. Available now from BiblePlaces.com.</a:t>
            </a:r>
          </a:p>
        </p:txBody>
      </p:sp>
    </p:spTree>
    <p:extLst>
      <p:ext uri="{BB962C8B-B14F-4D97-AF65-F5344CB8AC3E}">
        <p14:creationId xmlns:p14="http://schemas.microsoft.com/office/powerpoint/2010/main" val="317797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424004-0732-492B-8EA6-C9E89EDA9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14" y="136534"/>
            <a:ext cx="4522561" cy="6411949"/>
          </a:xfrm>
          <a:prstGeom prst="rect">
            <a:avLst/>
          </a:prstGeom>
        </p:spPr>
      </p:pic>
      <p:sp>
        <p:nvSpPr>
          <p:cNvPr id="2" name="Text Placeholder 1"/>
          <p:cNvSpPr>
            <a:spLocks noGrp="1"/>
          </p:cNvSpPr>
          <p:nvPr>
            <p:ph type="body" sz="quarter" idx="10"/>
          </p:nvPr>
        </p:nvSpPr>
        <p:spPr/>
        <p:txBody>
          <a:bodyPr/>
          <a:lstStyle/>
          <a:p>
            <a:r>
              <a:rPr lang="en-US" dirty="0"/>
              <a:t>Papyrus adoption and inheritance document, from Thebes, reign of Ramesses XI, circa 1080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372706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3 Museums 2014\US Museums\Harvard Semitic Museum\Nuzi\Nuzi tablet, adoption through land purchase, adr081125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517" y="250127"/>
            <a:ext cx="4330967" cy="63577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Nuzi tablet recording an adoption through land purchase, circa 1400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200650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3 Museums 2014\UK Museums\Ashmolean Museum\Ancient Near East\Alalakh, Tell Atchana, Level VII cuneiform tablets, 1650-1550 BC, adr1305227310.jpg"/>
          <p:cNvPicPr>
            <a:picLocks noChangeAspect="1" noChangeArrowheads="1"/>
          </p:cNvPicPr>
          <p:nvPr/>
        </p:nvPicPr>
        <p:blipFill rotWithShape="1">
          <a:blip r:embed="rId3">
            <a:extLst>
              <a:ext uri="{28A0092B-C50C-407E-A947-70E740481C1C}">
                <a14:useLocalDpi xmlns:a14="http://schemas.microsoft.com/office/drawing/2010/main" val="0"/>
              </a:ext>
            </a:extLst>
          </a:blip>
          <a:srcRect l="8157" r="4627" b="9020"/>
          <a:stretch/>
        </p:blipFill>
        <p:spPr bwMode="auto">
          <a:xfrm>
            <a:off x="1" y="228600"/>
            <a:ext cx="9144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Cuneiform tablets from Level VII of </a:t>
            </a:r>
            <a:r>
              <a:rPr lang="en-US" dirty="0" err="1"/>
              <a:t>Alalakh</a:t>
            </a:r>
            <a:r>
              <a:rPr lang="en-US" dirty="0"/>
              <a:t> (Tell </a:t>
            </a:r>
            <a:r>
              <a:rPr lang="en-US" dirty="0" err="1"/>
              <a:t>Atchana</a:t>
            </a:r>
            <a:r>
              <a:rPr lang="en-US" dirty="0"/>
              <a:t>), 1650–1550 BC</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376265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3 Museums 2014\Turkey Museums\Corum Museum\Hattusha, Bogazkoy, Hittite cuneiform tablet, adr1006018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0" y="0"/>
            <a:ext cx="5303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Hittite cuneiform tablet from </a:t>
            </a:r>
            <a:r>
              <a:rPr lang="en-US" dirty="0" err="1"/>
              <a:t>Hattusha</a:t>
            </a:r>
            <a:r>
              <a:rPr lang="en-US" dirty="0"/>
              <a:t> (</a:t>
            </a:r>
            <a:r>
              <a:rPr lang="en-US" dirty="0" err="1"/>
              <a:t>Bogazkoy</a:t>
            </a:r>
            <a:r>
              <a:rPr lang="en-US" dirty="0"/>
              <a:t>)</a:t>
            </a:r>
          </a:p>
        </p:txBody>
      </p:sp>
      <p:sp>
        <p:nvSpPr>
          <p:cNvPr id="3" name="Text Placeholder 2"/>
          <p:cNvSpPr>
            <a:spLocks noGrp="1"/>
          </p:cNvSpPr>
          <p:nvPr>
            <p:ph type="body" sz="quarter" idx="12"/>
          </p:nvPr>
        </p:nvSpPr>
        <p:spPr/>
        <p:txBody>
          <a:bodyPr/>
          <a:lstStyle/>
          <a:p>
            <a:r>
              <a:rPr lang="en-US" dirty="0"/>
              <a:t>15:3</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You have given me no seed, and so one born in my house will be my heir</a:t>
            </a:r>
          </a:p>
        </p:txBody>
      </p:sp>
    </p:spTree>
    <p:extLst>
      <p:ext uri="{BB962C8B-B14F-4D97-AF65-F5344CB8AC3E}">
        <p14:creationId xmlns:p14="http://schemas.microsoft.com/office/powerpoint/2010/main" val="188039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hoto of a person&#10;&#10;Description automatically generated">
            <a:extLst>
              <a:ext uri="{FF2B5EF4-FFF2-40B4-BE49-F238E27FC236}">
                <a16:creationId xmlns:a16="http://schemas.microsoft.com/office/drawing/2014/main" id="{ED1A3AEC-A508-6047-B228-C2785CE1F4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3" t="11297" r="7143"/>
          <a:stretch/>
        </p:blipFill>
        <p:spPr>
          <a:xfrm>
            <a:off x="0" y="0"/>
            <a:ext cx="9144000" cy="6634480"/>
          </a:xfrm>
          <a:prstGeom prst="rect">
            <a:avLst/>
          </a:prstGeom>
        </p:spPr>
      </p:pic>
      <p:sp>
        <p:nvSpPr>
          <p:cNvPr id="2" name="Text Placeholder 1"/>
          <p:cNvSpPr>
            <a:spLocks noGrp="1"/>
          </p:cNvSpPr>
          <p:nvPr>
            <p:ph type="body" sz="quarter" idx="10"/>
          </p:nvPr>
        </p:nvSpPr>
        <p:spPr/>
        <p:txBody>
          <a:bodyPr/>
          <a:lstStyle/>
          <a:p>
            <a:r>
              <a:rPr lang="en-US" dirty="0"/>
              <a:t>Village elder with his son and grandson in </a:t>
            </a:r>
            <a:r>
              <a:rPr lang="en-US" dirty="0" err="1"/>
              <a:t>Dahariyeh</a:t>
            </a:r>
            <a:r>
              <a:rPr lang="en-US" dirty="0"/>
              <a:t>, 1940</a:t>
            </a:r>
          </a:p>
        </p:txBody>
      </p:sp>
      <p:sp>
        <p:nvSpPr>
          <p:cNvPr id="3" name="Text Placeholder 2"/>
          <p:cNvSpPr>
            <a:spLocks noGrp="1"/>
          </p:cNvSpPr>
          <p:nvPr>
            <p:ph type="body" sz="quarter" idx="12"/>
          </p:nvPr>
        </p:nvSpPr>
        <p:spPr/>
        <p:txBody>
          <a:bodyPr/>
          <a:lstStyle/>
          <a:p>
            <a:r>
              <a:rPr lang="en-US" dirty="0"/>
              <a:t>15:4</a:t>
            </a:r>
          </a:p>
        </p:txBody>
      </p:sp>
      <p:sp>
        <p:nvSpPr>
          <p:cNvPr id="10" name="Title 9">
            <a:extLst>
              <a:ext uri="{FF2B5EF4-FFF2-40B4-BE49-F238E27FC236}">
                <a16:creationId xmlns:a16="http://schemas.microsoft.com/office/drawing/2014/main" id="{BE956B31-BC3A-1A41-B640-6E504D977738}"/>
              </a:ext>
            </a:extLst>
          </p:cNvPr>
          <p:cNvSpPr>
            <a:spLocks noGrp="1"/>
          </p:cNvSpPr>
          <p:nvPr>
            <p:ph type="title"/>
          </p:nvPr>
        </p:nvSpPr>
        <p:spPr/>
        <p:txBody>
          <a:bodyPr/>
          <a:lstStyle/>
          <a:p>
            <a:r>
              <a:rPr lang="en-US" dirty="0"/>
              <a:t>This man shall not be your heir, but your heir shall come forth out of your loins</a:t>
            </a:r>
          </a:p>
        </p:txBody>
      </p:sp>
    </p:spTree>
    <p:extLst>
      <p:ext uri="{BB962C8B-B14F-4D97-AF65-F5344CB8AC3E}">
        <p14:creationId xmlns:p14="http://schemas.microsoft.com/office/powerpoint/2010/main" val="215064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5BB37-CC92-F511-C9E2-5BFBD531A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416"/>
            <a:ext cx="9144000" cy="6081168"/>
          </a:xfrm>
          <a:prstGeom prst="rect">
            <a:avLst/>
          </a:prstGeom>
        </p:spPr>
      </p:pic>
      <p:sp>
        <p:nvSpPr>
          <p:cNvPr id="2" name="Text Placeholder 1">
            <a:extLst>
              <a:ext uri="{FF2B5EF4-FFF2-40B4-BE49-F238E27FC236}">
                <a16:creationId xmlns:a16="http://schemas.microsoft.com/office/drawing/2014/main" id="{49458177-3FB0-4A43-A9CF-44C072161B1B}"/>
              </a:ext>
            </a:extLst>
          </p:cNvPr>
          <p:cNvSpPr>
            <a:spLocks noGrp="1"/>
          </p:cNvSpPr>
          <p:nvPr>
            <p:ph type="body" sz="quarter" idx="10"/>
          </p:nvPr>
        </p:nvSpPr>
        <p:spPr/>
        <p:txBody>
          <a:bodyPr/>
          <a:lstStyle/>
          <a:p>
            <a:r>
              <a:rPr lang="en-US" dirty="0" err="1"/>
              <a:t>Har</a:t>
            </a:r>
            <a:r>
              <a:rPr lang="en-US" dirty="0"/>
              <a:t> </a:t>
            </a:r>
            <a:r>
              <a:rPr lang="en-US" dirty="0" err="1"/>
              <a:t>Karkom</a:t>
            </a:r>
            <a:r>
              <a:rPr lang="en-US" dirty="0"/>
              <a:t> western precipices at night (from the northwest)</a:t>
            </a:r>
          </a:p>
        </p:txBody>
      </p:sp>
      <p:sp>
        <p:nvSpPr>
          <p:cNvPr id="3" name="Text Placeholder 2">
            <a:extLst>
              <a:ext uri="{FF2B5EF4-FFF2-40B4-BE49-F238E27FC236}">
                <a16:creationId xmlns:a16="http://schemas.microsoft.com/office/drawing/2014/main" id="{D1E36958-2DEA-44C7-B481-667C28B40D58}"/>
              </a:ext>
            </a:extLst>
          </p:cNvPr>
          <p:cNvSpPr>
            <a:spLocks noGrp="1"/>
          </p:cNvSpPr>
          <p:nvPr>
            <p:ph type="body" sz="quarter" idx="12"/>
          </p:nvPr>
        </p:nvSpPr>
        <p:spPr/>
        <p:txBody>
          <a:bodyPr/>
          <a:lstStyle/>
          <a:p>
            <a:r>
              <a:rPr lang="en-US" dirty="0"/>
              <a:t>15:5</a:t>
            </a:r>
          </a:p>
        </p:txBody>
      </p:sp>
      <p:sp>
        <p:nvSpPr>
          <p:cNvPr id="4" name="Title 3">
            <a:extLst>
              <a:ext uri="{FF2B5EF4-FFF2-40B4-BE49-F238E27FC236}">
                <a16:creationId xmlns:a16="http://schemas.microsoft.com/office/drawing/2014/main" id="{9CB88AC4-0006-40D2-A8BA-D8C0443C10FC}"/>
              </a:ext>
            </a:extLst>
          </p:cNvPr>
          <p:cNvSpPr>
            <a:spLocks noGrp="1"/>
          </p:cNvSpPr>
          <p:nvPr>
            <p:ph type="title"/>
          </p:nvPr>
        </p:nvSpPr>
        <p:spPr/>
        <p:txBody>
          <a:bodyPr/>
          <a:lstStyle/>
          <a:p>
            <a:r>
              <a:rPr lang="en-US" dirty="0"/>
              <a:t>And He brought him outside</a:t>
            </a:r>
          </a:p>
        </p:txBody>
      </p:sp>
    </p:spTree>
    <p:extLst>
      <p:ext uri="{BB962C8B-B14F-4D97-AF65-F5344CB8AC3E}">
        <p14:creationId xmlns:p14="http://schemas.microsoft.com/office/powerpoint/2010/main" val="32265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6028-099C-C13B-21CC-098EC143EC7B}"/>
            </a:ext>
          </a:extLst>
        </p:cNvPr>
        <p:cNvGrpSpPr/>
        <p:nvPr/>
      </p:nvGrpSpPr>
      <p:grpSpPr>
        <a:xfrm>
          <a:off x="0" y="0"/>
          <a:ext cx="0" cy="0"/>
          <a:chOff x="0" y="0"/>
          <a:chExt cx="0" cy="0"/>
        </a:xfrm>
      </p:grpSpPr>
      <p:pic>
        <p:nvPicPr>
          <p:cNvPr id="3" name="Picture 2" descr="A collage of different pictures&#10;&#10;Description automatically generated">
            <a:extLst>
              <a:ext uri="{FF2B5EF4-FFF2-40B4-BE49-F238E27FC236}">
                <a16:creationId xmlns:a16="http://schemas.microsoft.com/office/drawing/2014/main" id="{9FFB9518-1874-8296-44EB-5AB378BC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937AE720-7C09-DCBF-5047-87D30D9B4A09}"/>
              </a:ext>
            </a:extLst>
          </p:cNvPr>
          <p:cNvSpPr>
            <a:spLocks noGrp="1"/>
          </p:cNvSpPr>
          <p:nvPr>
            <p:ph type="title"/>
          </p:nvPr>
        </p:nvSpPr>
        <p:spPr/>
        <p:txBody>
          <a:bodyPr/>
          <a:lstStyle/>
          <a:p>
            <a:r>
              <a:rPr lang="en-US"/>
              <a:t>Genesis 15</a:t>
            </a:r>
            <a:endParaRPr lang="en-US" dirty="0"/>
          </a:p>
        </p:txBody>
      </p:sp>
      <p:pic>
        <p:nvPicPr>
          <p:cNvPr id="4" name="Picture 3">
            <a:extLst>
              <a:ext uri="{FF2B5EF4-FFF2-40B4-BE49-F238E27FC236}">
                <a16:creationId xmlns:a16="http://schemas.microsoft.com/office/drawing/2014/main" id="{D1E50796-51E7-D95B-4032-194115DB4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6E9023EB-A816-9F1D-A082-5186F284B036}"/>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Genesis 15 presentation from the </a:t>
            </a:r>
            <a:r>
              <a:rPr lang="en-US" sz="2000" i="1" dirty="0"/>
              <a:t>Photo Companion to the Bible.</a:t>
            </a:r>
            <a:r>
              <a:rPr lang="en-US" sz="2000" dirty="0"/>
              <a:t> To purchase the full volume, visit https://www.bibleplaces.com/genesis/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6" name="Arrow: Right 5">
            <a:extLst>
              <a:ext uri="{FF2B5EF4-FFF2-40B4-BE49-F238E27FC236}">
                <a16:creationId xmlns:a16="http://schemas.microsoft.com/office/drawing/2014/main" id="{951AF6A2-5D44-62B2-B6CB-B490DF28EFA9}"/>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88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Starry sky</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106728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Milky Way over the desert at Al Quaa, south of Abu Dhabi, 2021, Neh 9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
            <a:ext cx="914400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3FB818B-7208-4B8C-8470-6DAC44AC10AE}"/>
              </a:ext>
            </a:extLst>
          </p:cNvPr>
          <p:cNvSpPr>
            <a:spLocks noGrp="1"/>
          </p:cNvSpPr>
          <p:nvPr>
            <p:ph type="body" sz="quarter" idx="10"/>
          </p:nvPr>
        </p:nvSpPr>
        <p:spPr/>
        <p:txBody>
          <a:bodyPr/>
          <a:lstStyle/>
          <a:p>
            <a:r>
              <a:rPr lang="en-US" dirty="0"/>
              <a:t>Milky Way over the desert at Al </a:t>
            </a:r>
            <a:r>
              <a:rPr lang="en-US" dirty="0" err="1"/>
              <a:t>Quaa</a:t>
            </a:r>
            <a:r>
              <a:rPr lang="en-US" dirty="0"/>
              <a:t>, south of Abu Dhabi</a:t>
            </a:r>
          </a:p>
        </p:txBody>
      </p:sp>
      <p:sp>
        <p:nvSpPr>
          <p:cNvPr id="3" name="Text Placeholder 2">
            <a:extLst>
              <a:ext uri="{FF2B5EF4-FFF2-40B4-BE49-F238E27FC236}">
                <a16:creationId xmlns:a16="http://schemas.microsoft.com/office/drawing/2014/main" id="{077A6C3C-54C8-4B59-9964-4DF5D58FE12B}"/>
              </a:ext>
            </a:extLst>
          </p:cNvPr>
          <p:cNvSpPr>
            <a:spLocks noGrp="1"/>
          </p:cNvSpPr>
          <p:nvPr>
            <p:ph type="body" sz="quarter" idx="12"/>
          </p:nvPr>
        </p:nvSpPr>
        <p:spPr/>
        <p:txBody>
          <a:bodyPr/>
          <a:lstStyle/>
          <a:p>
            <a:r>
              <a:rPr lang="en-US" dirty="0"/>
              <a:t>15:5</a:t>
            </a:r>
          </a:p>
        </p:txBody>
      </p:sp>
      <p:sp>
        <p:nvSpPr>
          <p:cNvPr id="4" name="Title 3">
            <a:extLst>
              <a:ext uri="{FF2B5EF4-FFF2-40B4-BE49-F238E27FC236}">
                <a16:creationId xmlns:a16="http://schemas.microsoft.com/office/drawing/2014/main" id="{35115815-1975-410B-84E0-C524F248FFCD}"/>
              </a:ext>
            </a:extLst>
          </p:cNvPr>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59237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45CA8-BC09-514F-A966-A682551DB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4800"/>
            <a:ext cx="5093164" cy="6214872"/>
          </a:xfrm>
          <a:prstGeom prst="rect">
            <a:avLst/>
          </a:prstGeom>
        </p:spPr>
      </p:pic>
      <p:pic>
        <p:nvPicPr>
          <p:cNvPr id="9" name="Picture 8">
            <a:extLst>
              <a:ext uri="{FF2B5EF4-FFF2-40B4-BE49-F238E27FC236}">
                <a16:creationId xmlns:a16="http://schemas.microsoft.com/office/drawing/2014/main" id="{17BD26B7-5E5B-9E95-9FD6-D84F27B3E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Depiction of Abram going out to look at the stars</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57804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Sophisticated map of stars and their alignment, from Ashurbanipal's library, tb0929197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99" y="140856"/>
            <a:ext cx="6247203" cy="6583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Sophisticated map of stars and their alignment, from Ashurbanipal’s library, 7th century BC</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66619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Stars on the ceiling of a burial chamber in the Pyramid of Teti at Saqqara, 3rd millennium BC</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pic>
        <p:nvPicPr>
          <p:cNvPr id="7" name="Picture 6" descr="A picture containing sitting, table, wooden, brown&#10;&#10;Description automatically generated">
            <a:extLst>
              <a:ext uri="{FF2B5EF4-FFF2-40B4-BE49-F238E27FC236}">
                <a16:creationId xmlns:a16="http://schemas.microsoft.com/office/drawing/2014/main" id="{5BE0D278-2C96-6946-89B5-40B475715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0"/>
          <a:stretch/>
        </p:blipFill>
        <p:spPr>
          <a:xfrm>
            <a:off x="0" y="369332"/>
            <a:ext cx="9144000" cy="6150340"/>
          </a:xfrm>
          <a:prstGeom prst="rect">
            <a:avLst/>
          </a:prstGeom>
        </p:spPr>
      </p:pic>
    </p:spTree>
    <p:extLst>
      <p:ext uri="{BB962C8B-B14F-4D97-AF65-F5344CB8AC3E}">
        <p14:creationId xmlns:p14="http://schemas.microsoft.com/office/powerpoint/2010/main" val="172753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table, blue, rain&#10;&#10;Description automatically generated">
            <a:extLst>
              <a:ext uri="{FF2B5EF4-FFF2-40B4-BE49-F238E27FC236}">
                <a16:creationId xmlns:a16="http://schemas.microsoft.com/office/drawing/2014/main" id="{3B6BE577-2EB4-0141-8A98-D62F4511E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Air Force maneuver during Israel’s Independence Day</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And He said, “Now look toward heaven and number the stars, if you are able to count them”</a:t>
            </a:r>
          </a:p>
        </p:txBody>
      </p:sp>
    </p:spTree>
    <p:extLst>
      <p:ext uri="{BB962C8B-B14F-4D97-AF65-F5344CB8AC3E}">
        <p14:creationId xmlns:p14="http://schemas.microsoft.com/office/powerpoint/2010/main" val="2842843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74E8A-852D-BAA1-788A-7F821636C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Jewish people gathered at the Western Wall for the Feast of Tabernacles</a:t>
            </a:r>
          </a:p>
        </p:txBody>
      </p:sp>
      <p:sp>
        <p:nvSpPr>
          <p:cNvPr id="3" name="Text Placeholder 2"/>
          <p:cNvSpPr>
            <a:spLocks noGrp="1"/>
          </p:cNvSpPr>
          <p:nvPr>
            <p:ph type="body" sz="quarter" idx="12"/>
          </p:nvPr>
        </p:nvSpPr>
        <p:spPr/>
        <p:txBody>
          <a:bodyPr/>
          <a:lstStyle/>
          <a:p>
            <a:r>
              <a:rPr lang="en-US" dirty="0"/>
              <a:t>15:5</a:t>
            </a:r>
          </a:p>
        </p:txBody>
      </p:sp>
      <p:sp>
        <p:nvSpPr>
          <p:cNvPr id="4" name="Title 3"/>
          <p:cNvSpPr>
            <a:spLocks noGrp="1"/>
          </p:cNvSpPr>
          <p:nvPr>
            <p:ph type="title"/>
          </p:nvPr>
        </p:nvSpPr>
        <p:spPr/>
        <p:txBody>
          <a:bodyPr/>
          <a:lstStyle/>
          <a:p>
            <a:r>
              <a:rPr lang="en-US" dirty="0"/>
              <a:t>So will your seed be</a:t>
            </a:r>
          </a:p>
        </p:txBody>
      </p:sp>
    </p:spTree>
    <p:extLst>
      <p:ext uri="{BB962C8B-B14F-4D97-AF65-F5344CB8AC3E}">
        <p14:creationId xmlns:p14="http://schemas.microsoft.com/office/powerpoint/2010/main" val="28794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Clay_bullae_O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518"/>
            <a:ext cx="9144001" cy="5232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Two clay balls with accounting tokens, </a:t>
            </a:r>
            <a:r>
              <a:rPr lang="en-US" dirty="0" err="1"/>
              <a:t>Uruk</a:t>
            </a:r>
            <a:r>
              <a:rPr lang="en-US" dirty="0"/>
              <a:t> period, circa 3000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3451766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Accountancy_clay_envelope_Louvre_Sb1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574" y="369332"/>
            <a:ext cx="367739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Globular envelope with accounting tokens, from Susa, circa 3000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64259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1280px-Jetons_comptabilite_Girsu_3500_2900_Lo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2357"/>
            <a:ext cx="9144001" cy="5253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Clay accounting tokens from </a:t>
            </a:r>
            <a:r>
              <a:rPr lang="en-US" dirty="0" err="1"/>
              <a:t>Tello</a:t>
            </a:r>
            <a:r>
              <a:rPr lang="en-US" dirty="0"/>
              <a:t> (ancient </a:t>
            </a:r>
            <a:r>
              <a:rPr lang="en-US" dirty="0" err="1"/>
              <a:t>Girsu</a:t>
            </a:r>
            <a:r>
              <a:rPr lang="en-US" dirty="0"/>
              <a:t>), circa 3100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334158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85" y="369332"/>
            <a:ext cx="7168031" cy="615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i="1" dirty="0"/>
              <a:t>God Renews His Promises to Abraham</a:t>
            </a:r>
            <a:r>
              <a:rPr lang="en-US" dirty="0"/>
              <a:t>, by James Tissot, circa 1898</a:t>
            </a:r>
          </a:p>
        </p:txBody>
      </p:sp>
      <p:sp>
        <p:nvSpPr>
          <p:cNvPr id="4" name="Text Placeholder 3"/>
          <p:cNvSpPr>
            <a:spLocks noGrp="1"/>
          </p:cNvSpPr>
          <p:nvPr>
            <p:ph type="body" sz="quarter" idx="12"/>
          </p:nvPr>
        </p:nvSpPr>
        <p:spPr/>
        <p:txBody>
          <a:bodyPr/>
          <a:lstStyle/>
          <a:p>
            <a:r>
              <a:rPr lang="en-US" dirty="0"/>
              <a:t>15:1</a:t>
            </a:r>
          </a:p>
        </p:txBody>
      </p:sp>
      <p:sp>
        <p:nvSpPr>
          <p:cNvPr id="2" name="Title 1"/>
          <p:cNvSpPr>
            <a:spLocks noGrp="1"/>
          </p:cNvSpPr>
          <p:nvPr>
            <p:ph type="title"/>
          </p:nvPr>
        </p:nvSpPr>
        <p:spPr/>
        <p:txBody>
          <a:bodyPr/>
          <a:lstStyle/>
          <a:p>
            <a:r>
              <a:rPr lang="en-US" dirty="0"/>
              <a:t>The word of Yahweh came to Abram in a vision</a:t>
            </a:r>
          </a:p>
        </p:txBody>
      </p:sp>
    </p:spTree>
    <p:extLst>
      <p:ext uri="{BB962C8B-B14F-4D97-AF65-F5344CB8AC3E}">
        <p14:creationId xmlns:p14="http://schemas.microsoft.com/office/powerpoint/2010/main" val="419662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og, indoor, cow, laying&#10;&#10;Description automatically generated">
            <a:extLst>
              <a:ext uri="{FF2B5EF4-FFF2-40B4-BE49-F238E27FC236}">
                <a16:creationId xmlns:a16="http://schemas.microsoft.com/office/drawing/2014/main" id="{9A9AD3BF-2C79-4A36-9893-66E6FD051C72}"/>
              </a:ext>
            </a:extLst>
          </p:cNvPr>
          <p:cNvPicPr>
            <a:picLocks noChangeAspect="1"/>
          </p:cNvPicPr>
          <p:nvPr/>
        </p:nvPicPr>
        <p:blipFill rotWithShape="1">
          <a:blip r:embed="rId3">
            <a:extLst>
              <a:ext uri="{28A0092B-C50C-407E-A947-70E740481C1C}">
                <a14:useLocalDpi xmlns:a14="http://schemas.microsoft.com/office/drawing/2010/main" val="0"/>
              </a:ext>
            </a:extLst>
          </a:blip>
          <a:srcRect l="3226"/>
          <a:stretch/>
        </p:blipFill>
        <p:spPr>
          <a:xfrm>
            <a:off x="-1" y="264567"/>
            <a:ext cx="9144001" cy="6255105"/>
          </a:xfrm>
          <a:prstGeom prst="rect">
            <a:avLst/>
          </a:prstGeom>
        </p:spPr>
      </p:pic>
      <p:sp>
        <p:nvSpPr>
          <p:cNvPr id="2" name="Text Placeholder 1"/>
          <p:cNvSpPr>
            <a:spLocks noGrp="1"/>
          </p:cNvSpPr>
          <p:nvPr>
            <p:ph type="body" sz="quarter" idx="10"/>
          </p:nvPr>
        </p:nvSpPr>
        <p:spPr/>
        <p:txBody>
          <a:bodyPr/>
          <a:lstStyle/>
          <a:p>
            <a:r>
              <a:rPr lang="en-US" dirty="0"/>
              <a:t>Scribes counting cattle, from Thebes, circa 2000–1900 BC</a:t>
            </a:r>
          </a:p>
        </p:txBody>
      </p:sp>
      <p:sp>
        <p:nvSpPr>
          <p:cNvPr id="3" name="Text Placeholder 2"/>
          <p:cNvSpPr>
            <a:spLocks noGrp="1"/>
          </p:cNvSpPr>
          <p:nvPr>
            <p:ph type="body" sz="quarter" idx="12"/>
          </p:nvPr>
        </p:nvSpPr>
        <p:spPr/>
        <p:txBody>
          <a:bodyPr/>
          <a:lstStyle/>
          <a:p>
            <a:r>
              <a:rPr lang="en-US" dirty="0"/>
              <a:t>15:6</a:t>
            </a:r>
          </a:p>
        </p:txBody>
      </p:sp>
      <p:sp>
        <p:nvSpPr>
          <p:cNvPr id="4" name="Title 3"/>
          <p:cNvSpPr>
            <a:spLocks noGrp="1"/>
          </p:cNvSpPr>
          <p:nvPr>
            <p:ph type="title"/>
          </p:nvPr>
        </p:nvSpPr>
        <p:spPr/>
        <p:txBody>
          <a:bodyPr/>
          <a:lstStyle/>
          <a:p>
            <a:r>
              <a:rPr lang="en-US" dirty="0"/>
              <a:t>And he believed Yahweh, and He reckoned it to him for righteousness</a:t>
            </a:r>
          </a:p>
        </p:txBody>
      </p:sp>
    </p:spTree>
    <p:extLst>
      <p:ext uri="{BB962C8B-B14F-4D97-AF65-F5344CB8AC3E}">
        <p14:creationId xmlns:p14="http://schemas.microsoft.com/office/powerpoint/2010/main" val="1380686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2.1 Origins of Patriarchs Gen 11 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
            <a:ext cx="9144000" cy="6507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showing Abram’s departure from Haran and possible locations for Ur</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107308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Shanliurfa Melvid-i Halil Mosque and Cave of Abraham birthplace, adr1005201900c.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 r="823"/>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err="1"/>
              <a:t>Melvid-i</a:t>
            </a:r>
            <a:r>
              <a:rPr lang="en-US" dirty="0"/>
              <a:t> </a:t>
            </a:r>
            <a:r>
              <a:rPr lang="en-US" dirty="0" err="1"/>
              <a:t>Halil</a:t>
            </a:r>
            <a:r>
              <a:rPr lang="en-US" dirty="0"/>
              <a:t> Mosque and Abram’s traditional birthplace at </a:t>
            </a:r>
            <a:r>
              <a:rPr lang="en-US" dirty="0" err="1"/>
              <a:t>Şanliurfa</a:t>
            </a:r>
            <a:r>
              <a:rPr lang="en-US" dirty="0"/>
              <a:t> (Edessa), Turkey</a:t>
            </a:r>
          </a:p>
        </p:txBody>
      </p:sp>
      <p:sp>
        <p:nvSpPr>
          <p:cNvPr id="4" name="Text Placeholder 3"/>
          <p:cNvSpPr>
            <a:spLocks noGrp="1"/>
          </p:cNvSpPr>
          <p:nvPr>
            <p:ph type="body" sz="quarter" idx="12"/>
          </p:nvPr>
        </p:nvSpPr>
        <p:spPr/>
        <p:txBody>
          <a:bodyPr/>
          <a:lstStyle/>
          <a:p>
            <a:r>
              <a:rPr lang="en-US" dirty="0"/>
              <a:t>15:7</a:t>
            </a:r>
          </a:p>
        </p:txBody>
      </p:sp>
      <p:sp>
        <p:nvSpPr>
          <p:cNvPr id="2" name="Title 1"/>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4227071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wnloads\Urfasky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1"/>
            <a:ext cx="9143999" cy="6248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Sanliurfa, possibly Ur of the Chaldeans</a:t>
            </a:r>
          </a:p>
        </p:txBody>
      </p:sp>
      <p:sp>
        <p:nvSpPr>
          <p:cNvPr id="4" name="Text Placeholder 3"/>
          <p:cNvSpPr>
            <a:spLocks noGrp="1"/>
          </p:cNvSpPr>
          <p:nvPr>
            <p:ph type="body" sz="quarter" idx="12"/>
          </p:nvPr>
        </p:nvSpPr>
        <p:spPr/>
        <p:txBody>
          <a:bodyPr/>
          <a:lstStyle/>
          <a:p>
            <a:r>
              <a:rPr lang="en-US" dirty="0"/>
              <a:t>15:7</a:t>
            </a:r>
          </a:p>
        </p:txBody>
      </p:sp>
      <p:sp>
        <p:nvSpPr>
          <p:cNvPr id="2" name="Title 1"/>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320213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Modern village of Haran from the ancient tell</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53830"/>
            <a:ext cx="9144001" cy="6150340"/>
          </a:xfrm>
          <a:prstGeom prst="rect">
            <a:avLst/>
          </a:prstGeom>
        </p:spPr>
      </p:pic>
    </p:spTree>
    <p:extLst>
      <p:ext uri="{BB962C8B-B14F-4D97-AF65-F5344CB8AC3E}">
        <p14:creationId xmlns:p14="http://schemas.microsoft.com/office/powerpoint/2010/main" val="212072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Great Ziggurat of Ur with a partially restored façade</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262820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Ur-Nassiriy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Ancient remains and the ziggurat at Sumerian Ur</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He said to him, “I am Yahweh who brought you out from Ur of the Chaldeans”</a:t>
            </a:r>
          </a:p>
        </p:txBody>
      </p:sp>
    </p:spTree>
    <p:extLst>
      <p:ext uri="{BB962C8B-B14F-4D97-AF65-F5344CB8AC3E}">
        <p14:creationId xmlns:p14="http://schemas.microsoft.com/office/powerpoint/2010/main" val="404027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Tirzah aerial from southwest, ws052916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Tirzah (aerial view from the southwest)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4097907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Shephelah</a:t>
            </a:r>
            <a:r>
              <a:rPr lang="en-US" dirty="0"/>
              <a:t> from the southern Judean Hills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Tree>
    <p:extLst>
      <p:ext uri="{BB962C8B-B14F-4D97-AF65-F5344CB8AC3E}">
        <p14:creationId xmlns:p14="http://schemas.microsoft.com/office/powerpoint/2010/main" val="3778951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Vineyard near </a:t>
            </a:r>
            <a:r>
              <a:rPr lang="en-US" dirty="0" err="1"/>
              <a:t>Dor</a:t>
            </a:r>
            <a:endParaRPr lang="en-US" dirty="0"/>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3074" name="Picture 2" descr="C:\Users\Kris\Documents\Bolen\01b PLBL, PCB size\16 Trees, Plants, and Flowers\01 Fruit Trees\Vine\Grapes on vine near Dor, tb0905069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888"/>
            <a:ext cx="9144000" cy="611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7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Text Placeholder 1"/>
          <p:cNvSpPr>
            <a:spLocks noGrp="1"/>
          </p:cNvSpPr>
          <p:nvPr>
            <p:ph type="body" sz="quarter" idx="10"/>
          </p:nvPr>
        </p:nvSpPr>
        <p:spPr/>
        <p:txBody>
          <a:bodyPr/>
          <a:lstStyle/>
          <a:p>
            <a:r>
              <a:rPr lang="en-US" dirty="0"/>
              <a:t>Model shield, spear case, and spears, from Egypt, circa 1950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2090987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Mount Carmel and the Mediterranean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92494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Wheatfield near Moresheth Gath</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4098" name="Picture 2" descr="C:\Users\Kris\Documents\Bolen\04 0Adds 2012\Israel2016\16 Flora\Wheat\Wheat field near Moresheth Gath, tb052816909.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706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Sea of Galilee aerial from east, ws053016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3421748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16 Trees, Plants, and Flowers\01 Fruit Trees\Pomegranate\Pomegranates on tree, Lachish, df1009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Pomegranates on tree near Lachish</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spTree>
    <p:extLst>
      <p:ext uri="{BB962C8B-B14F-4D97-AF65-F5344CB8AC3E}">
        <p14:creationId xmlns:p14="http://schemas.microsoft.com/office/powerpoint/2010/main" val="1154383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Flock of sheep at Maresha</a:t>
            </a:r>
          </a:p>
        </p:txBody>
      </p:sp>
      <p:sp>
        <p:nvSpPr>
          <p:cNvPr id="3" name="Text Placeholder 2"/>
          <p:cNvSpPr>
            <a:spLocks noGrp="1"/>
          </p:cNvSpPr>
          <p:nvPr>
            <p:ph type="body" sz="quarter" idx="12"/>
          </p:nvPr>
        </p:nvSpPr>
        <p:spPr/>
        <p:txBody>
          <a:bodyPr/>
          <a:lstStyle/>
          <a:p>
            <a:r>
              <a:rPr lang="en-US" dirty="0"/>
              <a:t>15:7</a:t>
            </a:r>
          </a:p>
        </p:txBody>
      </p:sp>
      <p:sp>
        <p:nvSpPr>
          <p:cNvPr id="4" name="Title 3"/>
          <p:cNvSpPr>
            <a:spLocks noGrp="1"/>
          </p:cNvSpPr>
          <p:nvPr>
            <p:ph type="title"/>
          </p:nvPr>
        </p:nvSpPr>
        <p:spPr/>
        <p:txBody>
          <a:bodyPr/>
          <a:lstStyle/>
          <a:p>
            <a:r>
              <a:rPr lang="en-US" dirty="0"/>
              <a:t>To give you this land to possess it</a:t>
            </a:r>
          </a:p>
        </p:txBody>
      </p:sp>
      <p:pic>
        <p:nvPicPr>
          <p:cNvPr id="6146" name="Picture 2" descr="C:\Users\Kris\Documents\Bolen\PCB size\Mark IBEX 2019-pcb\Sheep and shepherd\Sheep at Maresha, mjb1903062331.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042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Cows near the Sea of Galilee</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So He said to him, “Bring me a three year old heifer”</a:t>
            </a:r>
          </a:p>
        </p:txBody>
      </p:sp>
    </p:spTree>
    <p:extLst>
      <p:ext uri="{BB962C8B-B14F-4D97-AF65-F5344CB8AC3E}">
        <p14:creationId xmlns:p14="http://schemas.microsoft.com/office/powerpoint/2010/main" val="1987828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Goat at Gath</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female goat</a:t>
            </a:r>
          </a:p>
        </p:txBody>
      </p:sp>
    </p:spTree>
    <p:extLst>
      <p:ext uri="{BB962C8B-B14F-4D97-AF65-F5344CB8AC3E}">
        <p14:creationId xmlns:p14="http://schemas.microsoft.com/office/powerpoint/2010/main" val="3359847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945"/>
          <a:stretch/>
        </p:blipFill>
        <p:spPr>
          <a:xfrm>
            <a:off x="-1" y="369332"/>
            <a:ext cx="9144001" cy="6201394"/>
          </a:xfrm>
          <a:prstGeom prst="rect">
            <a:avLst/>
          </a:prstGeom>
        </p:spPr>
      </p:pic>
      <p:sp>
        <p:nvSpPr>
          <p:cNvPr id="2" name="Text Placeholder 1"/>
          <p:cNvSpPr>
            <a:spLocks noGrp="1"/>
          </p:cNvSpPr>
          <p:nvPr>
            <p:ph type="body" sz="quarter" idx="10"/>
          </p:nvPr>
        </p:nvSpPr>
        <p:spPr/>
        <p:txBody>
          <a:bodyPr/>
          <a:lstStyle/>
          <a:p>
            <a:r>
              <a:rPr lang="en-US" dirty="0"/>
              <a:t>Ram at Nazareth Village</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ram</a:t>
            </a:r>
          </a:p>
        </p:txBody>
      </p:sp>
    </p:spTree>
    <p:extLst>
      <p:ext uri="{BB962C8B-B14F-4D97-AF65-F5344CB8AC3E}">
        <p14:creationId xmlns:p14="http://schemas.microsoft.com/office/powerpoint/2010/main" val="5971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ris\Documents\Bolen\03 Museums 2014\US Museums\University of Pennsylvania\Iraq\Ram caught in a thicket, 2550-2450 BC, from Ur, tb0723116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69332"/>
            <a:ext cx="4953586" cy="6150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So-called “Ram caught in a thicket,” from Ur, circa 2500 BC</a:t>
            </a:r>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three year old ram</a:t>
            </a:r>
          </a:p>
        </p:txBody>
      </p:sp>
      <p:pic>
        <p:nvPicPr>
          <p:cNvPr id="1026" name="Picture 2" descr="C:\Users\Kris\Documents\Bolen\03 Museums 2014\US Museums\University of Pennsylvania\Iraq\Ram caught in a thicket, 2550-2450 BC, from Ur, tb0723116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445" y="369332"/>
            <a:ext cx="3811555"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51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de-DE" dirty="0"/>
              <a:t>Dove in the Western Wall in Jerusalem</a:t>
            </a:r>
            <a:endParaRPr lang="en-US" dirty="0"/>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turtledove</a:t>
            </a:r>
          </a:p>
        </p:txBody>
      </p:sp>
    </p:spTree>
    <p:extLst>
      <p:ext uri="{BB962C8B-B14F-4D97-AF65-F5344CB8AC3E}">
        <p14:creationId xmlns:p14="http://schemas.microsoft.com/office/powerpoint/2010/main" val="328343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4 0Adds 2012\19 Museum\US Museums\Boston MFA-pcb\Egypt\Deir el-Bersha, Governor Djehutynakht tomb, procession of soldiers, 11th-12th dynasty, adr1711203098.jpg"/>
          <p:cNvPicPr>
            <a:picLocks noChangeAspect="1" noChangeArrowheads="1"/>
          </p:cNvPicPr>
          <p:nvPr/>
        </p:nvPicPr>
        <p:blipFill rotWithShape="1">
          <a:blip r:embed="rId3">
            <a:extLst>
              <a:ext uri="{28A0092B-C50C-407E-A947-70E740481C1C}">
                <a14:useLocalDpi xmlns:a14="http://schemas.microsoft.com/office/drawing/2010/main" val="0"/>
              </a:ext>
            </a:extLst>
          </a:blip>
          <a:srcRect b="9612"/>
          <a:stretch/>
        </p:blipFill>
        <p:spPr bwMode="auto">
          <a:xfrm>
            <a:off x="0" y="80963"/>
            <a:ext cx="9144000" cy="6777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Procession of soldiers, from the tomb of </a:t>
            </a:r>
            <a:r>
              <a:rPr lang="en-US" dirty="0" err="1"/>
              <a:t>Djehutynakht</a:t>
            </a:r>
            <a:r>
              <a:rPr lang="en-US" dirty="0"/>
              <a:t> at </a:t>
            </a:r>
            <a:r>
              <a:rPr lang="en-US" dirty="0" err="1"/>
              <a:t>Deir</a:t>
            </a:r>
            <a:r>
              <a:rPr lang="en-US" dirty="0"/>
              <a:t> el-</a:t>
            </a:r>
            <a:r>
              <a:rPr lang="en-US" dirty="0" err="1"/>
              <a:t>Bersha</a:t>
            </a:r>
            <a:r>
              <a:rPr lang="en-US" dirty="0"/>
              <a:t>, circa 2000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3362248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01b PLBL, PCB size\03 Jerusalem\Western Wall\Pigeon in Western Wall, tb092603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de-DE" dirty="0"/>
              <a:t>Pigeon in the Western Wall in Jerusalem</a:t>
            </a:r>
            <a:endParaRPr lang="en-US" dirty="0"/>
          </a:p>
        </p:txBody>
      </p:sp>
      <p:sp>
        <p:nvSpPr>
          <p:cNvPr id="3" name="Text Placeholder 2"/>
          <p:cNvSpPr>
            <a:spLocks noGrp="1"/>
          </p:cNvSpPr>
          <p:nvPr>
            <p:ph type="body" sz="quarter" idx="12"/>
          </p:nvPr>
        </p:nvSpPr>
        <p:spPr/>
        <p:txBody>
          <a:bodyPr/>
          <a:lstStyle/>
          <a:p>
            <a:r>
              <a:rPr lang="en-US" dirty="0"/>
              <a:t>15:9</a:t>
            </a:r>
          </a:p>
        </p:txBody>
      </p:sp>
      <p:sp>
        <p:nvSpPr>
          <p:cNvPr id="4" name="Title 3"/>
          <p:cNvSpPr>
            <a:spLocks noGrp="1"/>
          </p:cNvSpPr>
          <p:nvPr>
            <p:ph type="title"/>
          </p:nvPr>
        </p:nvSpPr>
        <p:spPr/>
        <p:txBody>
          <a:bodyPr/>
          <a:lstStyle/>
          <a:p>
            <a:r>
              <a:rPr lang="en-US" dirty="0"/>
              <a:t>And a young pigeon</a:t>
            </a:r>
          </a:p>
        </p:txBody>
      </p:sp>
    </p:spTree>
    <p:extLst>
      <p:ext uri="{BB962C8B-B14F-4D97-AF65-F5344CB8AC3E}">
        <p14:creationId xmlns:p14="http://schemas.microsoft.com/office/powerpoint/2010/main" val="1442929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Israel Museum\Iron Age\Knife for animal sacrifice from Ekron, 11th c BC, tb03201421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1459231"/>
            <a:ext cx="9144000" cy="39395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Knife for animal sacrifice, from Ekron, 11th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164155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PCB size\British Museum 2019-pcb\Anatolia and Urartu\Aleppo Treaty, treaty in Akkadian about Hittite ownership of Aleppo, from Bogazkoy, ca 1300 BC, tb0929197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12" y="0"/>
            <a:ext cx="63019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Aleppo Treaty, regarding the Hittite ownership of Aleppo, from </a:t>
            </a:r>
            <a:r>
              <a:rPr lang="en-US" dirty="0" err="1"/>
              <a:t>Bogazkoy</a:t>
            </a:r>
            <a:r>
              <a:rPr lang="en-US" dirty="0"/>
              <a:t>, circa 1300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1003609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rick wall&#10;&#10;Description automatically generated">
            <a:extLst>
              <a:ext uri="{FF2B5EF4-FFF2-40B4-BE49-F238E27FC236}">
                <a16:creationId xmlns:a16="http://schemas.microsoft.com/office/drawing/2014/main" id="{28A8C149-CD06-430F-9ABC-C9BFFC416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9144000" cy="6638544"/>
          </a:xfrm>
          <a:prstGeom prst="rect">
            <a:avLst/>
          </a:prstGeom>
        </p:spPr>
      </p:pic>
      <p:sp>
        <p:nvSpPr>
          <p:cNvPr id="2" name="Text Placeholder 1"/>
          <p:cNvSpPr>
            <a:spLocks noGrp="1"/>
          </p:cNvSpPr>
          <p:nvPr>
            <p:ph type="body" sz="quarter" idx="10"/>
          </p:nvPr>
        </p:nvSpPr>
        <p:spPr/>
        <p:txBody>
          <a:bodyPr/>
          <a:lstStyle/>
          <a:p>
            <a:r>
              <a:rPr lang="en-US" dirty="0"/>
              <a:t>Relief of cattle trussed as offerings, from Heliopolis, reign of Akhenaten, 14th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3674090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int and bronze butcher knives, 18th-20th dynasties, adr070511480.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83" r="2386" b="4907"/>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Flint and bronze butcher knives, 16th–11th centuries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707775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Butchering scene from the Tomb Chapel of </a:t>
            </a:r>
            <a:r>
              <a:rPr lang="en-US" dirty="0" err="1"/>
              <a:t>Raemkai</a:t>
            </a:r>
            <a:r>
              <a:rPr lang="en-US" dirty="0"/>
              <a:t>, circa 2400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pic>
        <p:nvPicPr>
          <p:cNvPr id="4098" name="Picture 2" descr="C:\Users\Kris\Downloads\EG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687"/>
            <a:ext cx="9144000" cy="579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673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slaughterhouse, from tomb of </a:t>
            </a:r>
            <a:r>
              <a:rPr lang="en-US" dirty="0" err="1"/>
              <a:t>Meketre</a:t>
            </a:r>
            <a:r>
              <a:rPr lang="en-US" dirty="0"/>
              <a:t> in El-</a:t>
            </a:r>
            <a:r>
              <a:rPr lang="en-US" dirty="0" err="1"/>
              <a:t>Asasif</a:t>
            </a:r>
            <a:r>
              <a:rPr lang="en-US" dirty="0"/>
              <a:t>, circa 2000 BC </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pic>
        <p:nvPicPr>
          <p:cNvPr id="3074" name="Picture 2" descr="C:\Users\Kris\Documents\Bolen\04 0Adds 2012\19 Museum\US Museums\Metropolitan Museum-pcb\Egypt\3-Middle Kingdom\El-Asasif, tomb of Meketre, model slaughter house, 11th-12th dynasty, adr1605231707.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61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food, small, doughnut&#10;&#10;Description automatically generated">
            <a:extLst>
              <a:ext uri="{FF2B5EF4-FFF2-40B4-BE49-F238E27FC236}">
                <a16:creationId xmlns:a16="http://schemas.microsoft.com/office/drawing/2014/main" id="{C1463893-861F-4979-9B42-BEA4451C8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35" y="410284"/>
            <a:ext cx="7112130" cy="6037433"/>
          </a:xfrm>
          <a:prstGeom prst="rect">
            <a:avLst/>
          </a:prstGeom>
        </p:spPr>
      </p:pic>
      <p:sp>
        <p:nvSpPr>
          <p:cNvPr id="2" name="Text Placeholder 1"/>
          <p:cNvSpPr>
            <a:spLocks noGrp="1"/>
          </p:cNvSpPr>
          <p:nvPr>
            <p:ph type="body" sz="quarter" idx="10"/>
          </p:nvPr>
        </p:nvSpPr>
        <p:spPr/>
        <p:txBody>
          <a:bodyPr/>
          <a:lstStyle/>
          <a:p>
            <a:r>
              <a:rPr lang="en-US" dirty="0"/>
              <a:t>Man slaughtering a calf, from Giza, 25th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739409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
            <a:ext cx="9144000" cy="6867144"/>
          </a:xfrm>
          <a:prstGeom prst="rect">
            <a:avLst/>
          </a:prstGeom>
        </p:spPr>
      </p:pic>
      <p:sp>
        <p:nvSpPr>
          <p:cNvPr id="2" name="Text Placeholder 1"/>
          <p:cNvSpPr>
            <a:spLocks noGrp="1"/>
          </p:cNvSpPr>
          <p:nvPr>
            <p:ph type="body" sz="quarter" idx="10"/>
          </p:nvPr>
        </p:nvSpPr>
        <p:spPr/>
        <p:txBody>
          <a:bodyPr/>
          <a:lstStyle/>
          <a:p>
            <a:r>
              <a:rPr lang="en-US" dirty="0"/>
              <a:t>Sacrificial ceremony in front of Herod’s Gate, circa 1925</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3317906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1416uWeli of Budrieh, sacrifi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588"/>
            <a:ext cx="91376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Weli of Budrieh with a sacrificed sheep, circa 1914</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240542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statuette of a warrior god with sword and shield, from Syria, circa 1500–1250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pic>
        <p:nvPicPr>
          <p:cNvPr id="1026" name="Picture 2" descr="C:\Users\Kris\Documents\Bolen\Bronze statuette of warrior god with sword and shield, from Syria, ca 1500-1250 BC, tb092719518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607" y="369332"/>
            <a:ext cx="4292424"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87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712555-E483-451E-A30D-F88749169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324"/>
            <a:ext cx="9144000" cy="6245352"/>
          </a:xfrm>
          <a:prstGeom prst="rect">
            <a:avLst/>
          </a:prstGeom>
        </p:spPr>
      </p:pic>
      <p:sp>
        <p:nvSpPr>
          <p:cNvPr id="2" name="Text Placeholder 1">
            <a:extLst>
              <a:ext uri="{FF2B5EF4-FFF2-40B4-BE49-F238E27FC236}">
                <a16:creationId xmlns:a16="http://schemas.microsoft.com/office/drawing/2014/main" id="{B267802B-493A-4B73-963B-7CB6AB629A45}"/>
              </a:ext>
            </a:extLst>
          </p:cNvPr>
          <p:cNvSpPr>
            <a:spLocks noGrp="1"/>
          </p:cNvSpPr>
          <p:nvPr>
            <p:ph type="body" sz="quarter" idx="10"/>
          </p:nvPr>
        </p:nvSpPr>
        <p:spPr/>
        <p:txBody>
          <a:bodyPr/>
          <a:lstStyle/>
          <a:p>
            <a:r>
              <a:rPr lang="en-US" dirty="0"/>
              <a:t>Assyrian soldiers slaughtering sheep, circa 700 BC</a:t>
            </a:r>
          </a:p>
        </p:txBody>
      </p:sp>
      <p:sp>
        <p:nvSpPr>
          <p:cNvPr id="3" name="Text Placeholder 2">
            <a:extLst>
              <a:ext uri="{FF2B5EF4-FFF2-40B4-BE49-F238E27FC236}">
                <a16:creationId xmlns:a16="http://schemas.microsoft.com/office/drawing/2014/main" id="{7D2A4881-5C4A-4753-911D-28BFCD0A24C3}"/>
              </a:ext>
            </a:extLst>
          </p:cNvPr>
          <p:cNvSpPr>
            <a:spLocks noGrp="1"/>
          </p:cNvSpPr>
          <p:nvPr>
            <p:ph type="body" sz="quarter" idx="12"/>
          </p:nvPr>
        </p:nvSpPr>
        <p:spPr/>
        <p:txBody>
          <a:bodyPr/>
          <a:lstStyle/>
          <a:p>
            <a:r>
              <a:rPr lang="en-US" dirty="0"/>
              <a:t>15:10</a:t>
            </a:r>
          </a:p>
        </p:txBody>
      </p:sp>
      <p:sp>
        <p:nvSpPr>
          <p:cNvPr id="4" name="Title 3">
            <a:extLst>
              <a:ext uri="{FF2B5EF4-FFF2-40B4-BE49-F238E27FC236}">
                <a16:creationId xmlns:a16="http://schemas.microsoft.com/office/drawing/2014/main" id="{68B670AC-0AF9-44DA-8FF6-CA21E655CDD2}"/>
              </a:ext>
            </a:extLst>
          </p:cNvPr>
          <p:cNvSpPr>
            <a:spLocks noGrp="1"/>
          </p:cNvSpPr>
          <p:nvPr>
            <p:ph type="title"/>
          </p:nvPr>
        </p:nvSpPr>
        <p:spPr/>
        <p:txBody>
          <a:bodyPr/>
          <a:lstStyle/>
          <a:p>
            <a:r>
              <a:rPr lang="en-US" dirty="0"/>
              <a:t>He took all these and cut them in half and laid each half opposite the other</a:t>
            </a:r>
          </a:p>
        </p:txBody>
      </p:sp>
    </p:spTree>
    <p:extLst>
      <p:ext uri="{BB962C8B-B14F-4D97-AF65-F5344CB8AC3E}">
        <p14:creationId xmlns:p14="http://schemas.microsoft.com/office/powerpoint/2010/main" val="4093299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Bird in the hand, Ashurbanipal II, 7th c BC, wiki Osama Shukir Am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83" r="887"/>
          <a:stretch/>
        </p:blipFill>
        <p:spPr bwMode="auto">
          <a:xfrm>
            <a:off x="0" y="369331"/>
            <a:ext cx="9144000" cy="6150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Man carrying a captive bird, from Nineveh, reign of Ashurbanipal, 7th century BC</a:t>
            </a:r>
          </a:p>
        </p:txBody>
      </p:sp>
      <p:sp>
        <p:nvSpPr>
          <p:cNvPr id="3" name="Text Placeholder 2"/>
          <p:cNvSpPr>
            <a:spLocks noGrp="1"/>
          </p:cNvSpPr>
          <p:nvPr>
            <p:ph type="body" sz="quarter" idx="12"/>
          </p:nvPr>
        </p:nvSpPr>
        <p:spPr/>
        <p:txBody>
          <a:bodyPr/>
          <a:lstStyle/>
          <a:p>
            <a:r>
              <a:rPr lang="en-US" dirty="0"/>
              <a:t>15:10</a:t>
            </a:r>
          </a:p>
        </p:txBody>
      </p:sp>
      <p:sp>
        <p:nvSpPr>
          <p:cNvPr id="4" name="Title 3"/>
          <p:cNvSpPr>
            <a:spLocks noGrp="1"/>
          </p:cNvSpPr>
          <p:nvPr>
            <p:ph type="title"/>
          </p:nvPr>
        </p:nvSpPr>
        <p:spPr/>
        <p:txBody>
          <a:bodyPr/>
          <a:lstStyle/>
          <a:p>
            <a:r>
              <a:rPr lang="en-US" dirty="0"/>
              <a:t>But he did not cut the birds</a:t>
            </a:r>
          </a:p>
        </p:txBody>
      </p:sp>
    </p:spTree>
    <p:extLst>
      <p:ext uri="{BB962C8B-B14F-4D97-AF65-F5344CB8AC3E}">
        <p14:creationId xmlns:p14="http://schemas.microsoft.com/office/powerpoint/2010/main" val="3987520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1b PLBL, PCB size\17 Cultural Images of the Holy Land\Fauna-Birds and Bees\Lappet-faced vulture feeding at Haibar, tb010712137.jpg"/>
          <p:cNvPicPr>
            <a:picLocks noChangeAspect="1" noChangeArrowheads="1"/>
          </p:cNvPicPr>
          <p:nvPr/>
        </p:nvPicPr>
        <p:blipFill rotWithShape="1">
          <a:blip r:embed="rId3">
            <a:extLst>
              <a:ext uri="{28A0092B-C50C-407E-A947-70E740481C1C}">
                <a14:useLocalDpi xmlns:a14="http://schemas.microsoft.com/office/drawing/2010/main" val="0"/>
              </a:ext>
            </a:extLst>
          </a:blip>
          <a:srcRect r="547"/>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Lappet-faced vultures feeding at </a:t>
            </a:r>
            <a:r>
              <a:rPr lang="en-US" dirty="0" err="1"/>
              <a:t>Haibar</a:t>
            </a:r>
            <a:r>
              <a:rPr lang="en-US" dirty="0"/>
              <a:t> Nature Reserve</a:t>
            </a:r>
          </a:p>
        </p:txBody>
      </p:sp>
      <p:sp>
        <p:nvSpPr>
          <p:cNvPr id="3" name="Text Placeholder 2"/>
          <p:cNvSpPr>
            <a:spLocks noGrp="1"/>
          </p:cNvSpPr>
          <p:nvPr>
            <p:ph type="body" sz="quarter" idx="12"/>
          </p:nvPr>
        </p:nvSpPr>
        <p:spPr/>
        <p:txBody>
          <a:bodyPr/>
          <a:lstStyle/>
          <a:p>
            <a:r>
              <a:rPr lang="en-US" dirty="0"/>
              <a:t>15:11</a:t>
            </a:r>
          </a:p>
        </p:txBody>
      </p:sp>
      <p:sp>
        <p:nvSpPr>
          <p:cNvPr id="4" name="Title 3"/>
          <p:cNvSpPr>
            <a:spLocks noGrp="1"/>
          </p:cNvSpPr>
          <p:nvPr>
            <p:ph type="title"/>
          </p:nvPr>
        </p:nvSpPr>
        <p:spPr/>
        <p:txBody>
          <a:bodyPr/>
          <a:lstStyle/>
          <a:p>
            <a:r>
              <a:rPr lang="en-US" dirty="0"/>
              <a:t>The birds of prey came down on the carcasses, and Abram drove them away</a:t>
            </a:r>
          </a:p>
        </p:txBody>
      </p:sp>
    </p:spTree>
    <p:extLst>
      <p:ext uri="{BB962C8B-B14F-4D97-AF65-F5344CB8AC3E}">
        <p14:creationId xmlns:p14="http://schemas.microsoft.com/office/powerpoint/2010/main" val="540236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ritish Museum 2019-pcb\Assyria\Relief of battle scene, vulture with entrails, from Central Palace at Nimrud, ca 728 BC, tb0929197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13" y="0"/>
            <a:ext cx="79737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 vulture carrying off entrails, from the Central Palace at Nimrud, circa 728 BC</a:t>
            </a:r>
          </a:p>
        </p:txBody>
      </p:sp>
      <p:sp>
        <p:nvSpPr>
          <p:cNvPr id="3" name="Text Placeholder 2"/>
          <p:cNvSpPr>
            <a:spLocks noGrp="1"/>
          </p:cNvSpPr>
          <p:nvPr>
            <p:ph type="body" sz="quarter" idx="12"/>
          </p:nvPr>
        </p:nvSpPr>
        <p:spPr/>
        <p:txBody>
          <a:bodyPr/>
          <a:lstStyle/>
          <a:p>
            <a:r>
              <a:rPr lang="en-US" dirty="0"/>
              <a:t>15:11</a:t>
            </a:r>
          </a:p>
        </p:txBody>
      </p:sp>
      <p:sp>
        <p:nvSpPr>
          <p:cNvPr id="4" name="Title 3"/>
          <p:cNvSpPr>
            <a:spLocks noGrp="1"/>
          </p:cNvSpPr>
          <p:nvPr>
            <p:ph type="title"/>
          </p:nvPr>
        </p:nvSpPr>
        <p:spPr/>
        <p:txBody>
          <a:bodyPr/>
          <a:lstStyle/>
          <a:p>
            <a:r>
              <a:rPr lang="en-US" dirty="0"/>
              <a:t>The birds of prey came down on the carcasses, and Abram drove them away</a:t>
            </a:r>
          </a:p>
        </p:txBody>
      </p:sp>
    </p:spTree>
    <p:extLst>
      <p:ext uri="{BB962C8B-B14F-4D97-AF65-F5344CB8AC3E}">
        <p14:creationId xmlns:p14="http://schemas.microsoft.com/office/powerpoint/2010/main" val="794756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Sunset from near Kibbutz </a:t>
            </a:r>
            <a:r>
              <a:rPr lang="en-US" dirty="0" err="1"/>
              <a:t>Revadim</a:t>
            </a:r>
            <a:endParaRPr lang="en-US" dirty="0"/>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As the sun was going down, a deep sleep fell on Abram</a:t>
            </a:r>
          </a:p>
        </p:txBody>
      </p:sp>
    </p:spTree>
    <p:extLst>
      <p:ext uri="{BB962C8B-B14F-4D97-AF65-F5344CB8AC3E}">
        <p14:creationId xmlns:p14="http://schemas.microsoft.com/office/powerpoint/2010/main" val="1046223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men sleeping next to a campfire, reign of Akhenaten, 14th century BC</a:t>
            </a:r>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As the sun was going down, a deep sleep fell on Abram</a:t>
            </a:r>
          </a:p>
        </p:txBody>
      </p:sp>
      <p:pic>
        <p:nvPicPr>
          <p:cNvPr id="14338" name="Picture 2" descr="C:\Users\Kris\Documents\Bolen\04 0Adds 2012\19 Museum\US Museums\Brooklyn Museum-pcb\Egypt\6-Amarna Period\Tell el-Amarna probably, men sleeping next to campfire, reign of Akhenaten, 18th dynasty, adr1606020771.jpg"/>
          <p:cNvPicPr>
            <a:picLocks noChangeAspect="1" noChangeArrowheads="1"/>
          </p:cNvPicPr>
          <p:nvPr/>
        </p:nvPicPr>
        <p:blipFill rotWithShape="1">
          <a:blip r:embed="rId3">
            <a:extLst>
              <a:ext uri="{28A0092B-C50C-407E-A947-70E740481C1C}">
                <a14:useLocalDpi xmlns:a14="http://schemas.microsoft.com/office/drawing/2010/main" val="0"/>
              </a:ext>
            </a:extLst>
          </a:blip>
          <a:srcRect l="987"/>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9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4 0Adds 2012\19 Museum\Athens Archaeological Museum\Theater mask, middle-aged man, tragic mask, from Athens, marble, Late Hellenistic copy of 4th c BC type, tb0111175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785813" y="0"/>
            <a:ext cx="7570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Tragic theater mask, from Athens, late Hellenistic copy of 4th century BC type</a:t>
            </a:r>
          </a:p>
        </p:txBody>
      </p:sp>
      <p:sp>
        <p:nvSpPr>
          <p:cNvPr id="3" name="Text Placeholder 2"/>
          <p:cNvSpPr>
            <a:spLocks noGrp="1"/>
          </p:cNvSpPr>
          <p:nvPr>
            <p:ph type="body" sz="quarter" idx="12"/>
          </p:nvPr>
        </p:nvSpPr>
        <p:spPr/>
        <p:txBody>
          <a:bodyPr/>
          <a:lstStyle/>
          <a:p>
            <a:r>
              <a:rPr lang="en-US" dirty="0"/>
              <a:t>15:12</a:t>
            </a:r>
          </a:p>
        </p:txBody>
      </p:sp>
      <p:sp>
        <p:nvSpPr>
          <p:cNvPr id="4" name="Title 3"/>
          <p:cNvSpPr>
            <a:spLocks noGrp="1"/>
          </p:cNvSpPr>
          <p:nvPr>
            <p:ph type="title"/>
          </p:nvPr>
        </p:nvSpPr>
        <p:spPr/>
        <p:txBody>
          <a:bodyPr/>
          <a:lstStyle/>
          <a:p>
            <a:r>
              <a:rPr lang="en-US" dirty="0"/>
              <a:t>Then a terror and great darkness fell on him</a:t>
            </a:r>
          </a:p>
        </p:txBody>
      </p:sp>
    </p:spTree>
    <p:extLst>
      <p:ext uri="{BB962C8B-B14F-4D97-AF65-F5344CB8AC3E}">
        <p14:creationId xmlns:p14="http://schemas.microsoft.com/office/powerpoint/2010/main" val="324212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Nile River near the tombs at Beni Hasan (from the southeast)</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603923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Three great pyramids with smaller pyramids of queens</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pic>
        <p:nvPicPr>
          <p:cNvPr id="1026" name="Picture 2" descr="C:\Users\Kris\Documents\Bolen\01b PLBL, PCB size\07 Egypt\Giza Pyramids\Three great pyramids with smaller pyramids of queens, tbs892897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56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Temple Court of Ramses II at Luxor, circa 13th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84367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61" y="369331"/>
            <a:ext cx="7365679" cy="6150341"/>
          </a:xfrm>
          <a:prstGeom prst="rect">
            <a:avLst/>
          </a:prstGeom>
        </p:spPr>
      </p:pic>
      <p:sp>
        <p:nvSpPr>
          <p:cNvPr id="2" name="Text Placeholder 1"/>
          <p:cNvSpPr>
            <a:spLocks noGrp="1"/>
          </p:cNvSpPr>
          <p:nvPr>
            <p:ph type="body" sz="quarter" idx="10"/>
          </p:nvPr>
        </p:nvSpPr>
        <p:spPr/>
        <p:txBody>
          <a:bodyPr/>
          <a:lstStyle/>
          <a:p>
            <a:r>
              <a:rPr lang="en-US" dirty="0"/>
              <a:t>Urartian bronze shield from </a:t>
            </a:r>
            <a:r>
              <a:rPr lang="en-US" dirty="0" err="1"/>
              <a:t>Toprakkale</a:t>
            </a:r>
            <a:r>
              <a:rPr lang="en-US" dirty="0"/>
              <a:t>, with inscription of </a:t>
            </a:r>
            <a:r>
              <a:rPr lang="en-US" dirty="0" err="1"/>
              <a:t>Rusa</a:t>
            </a:r>
            <a:r>
              <a:rPr lang="en-US" dirty="0"/>
              <a:t> son of </a:t>
            </a:r>
            <a:r>
              <a:rPr lang="en-US" dirty="0" err="1"/>
              <a:t>Erimena</a:t>
            </a:r>
            <a:r>
              <a:rPr lang="en-US" dirty="0"/>
              <a:t>, circa 650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1380137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Egyptian scribe presenting Asiatic traders, from </a:t>
            </a:r>
            <a:r>
              <a:rPr lang="en-US" dirty="0" err="1"/>
              <a:t>Beni</a:t>
            </a:r>
            <a:r>
              <a:rPr lang="en-US" dirty="0"/>
              <a:t> Hasan, circa 1870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Your seed will be strangers in a land that is not theirs for four hundred years</a:t>
            </a:r>
          </a:p>
        </p:txBody>
      </p:sp>
    </p:spTree>
    <p:extLst>
      <p:ext uri="{BB962C8B-B14F-4D97-AF65-F5344CB8AC3E}">
        <p14:creationId xmlns:p14="http://schemas.microsoft.com/office/powerpoint/2010/main" val="472340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wnloads\11.150.7_view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16"/>
            <a:ext cx="9144000" cy="6499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farmyard and butchery with men using yokes, from Asyut, circa 1900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954955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Tell el-Amarna, shipbuilder and transporting water to fields, reign of Akhenaten, 18th dynas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170"/>
            <a:ext cx="9144000" cy="64236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Riverside scene with a man using a yoke to carry water, from Tell el-Amarna, 14th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3600994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US Museums\Oriental Institute University of Chicago\Egypt\Sakkara, tomb of Horemheb, limestone scene of foreigners pay homage, reign of Aye, 18th dynasty, adr1401046135.jpg"/>
          <p:cNvPicPr>
            <a:picLocks noChangeAspect="1" noChangeArrowheads="1"/>
          </p:cNvPicPr>
          <p:nvPr/>
        </p:nvPicPr>
        <p:blipFill rotWithShape="1">
          <a:blip r:embed="rId3">
            <a:extLst>
              <a:ext uri="{28A0092B-C50C-407E-A947-70E740481C1C}">
                <a14:useLocalDpi xmlns:a14="http://schemas.microsoft.com/office/drawing/2010/main" val="0"/>
              </a:ext>
            </a:extLst>
          </a:blip>
          <a:srcRect r="10721" b="4119"/>
          <a:stretch/>
        </p:blipFill>
        <p:spPr bwMode="auto">
          <a:xfrm>
            <a:off x="0" y="335755"/>
            <a:ext cx="9144000" cy="6522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Foreigners paying homage, from the tomb of Horemheb at Saqqara, circa 1320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947536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093" y="0"/>
            <a:ext cx="5369814" cy="6858000"/>
          </a:xfrm>
          <a:prstGeom prst="rect">
            <a:avLst/>
          </a:prstGeom>
        </p:spPr>
      </p:pic>
      <p:sp>
        <p:nvSpPr>
          <p:cNvPr id="2" name="Text Placeholder 1"/>
          <p:cNvSpPr>
            <a:spLocks noGrp="1"/>
          </p:cNvSpPr>
          <p:nvPr>
            <p:ph type="body" sz="quarter" idx="10"/>
          </p:nvPr>
        </p:nvSpPr>
        <p:spPr/>
        <p:txBody>
          <a:bodyPr/>
          <a:lstStyle/>
          <a:p>
            <a:r>
              <a:rPr lang="en-US" dirty="0"/>
              <a:t>Statue of a kneeling captive, from the reign of </a:t>
            </a:r>
            <a:r>
              <a:rPr lang="en-US" dirty="0" err="1"/>
              <a:t>Pepi</a:t>
            </a:r>
            <a:r>
              <a:rPr lang="en-US" dirty="0"/>
              <a:t> II, Dynasty 6, 23rd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1858801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US Museums\University of Pennsylvania\Egypt\Door jamb, palace of Merneptah, Memphis, pharaoh smiting enemies, tb072311798.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80" r="13081"/>
          <a:stretch/>
        </p:blipFill>
        <p:spPr bwMode="auto">
          <a:xfrm>
            <a:off x="2057399" y="-1"/>
            <a:ext cx="5029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Merneptah smiting his enemies, from Memphis, circa 1210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2832187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4 0Adds 2012\07 Egypt\El-Kab-pcb\El-Kab, tomb of Paheri, recording rings and bags of gold, punishment by beating, adr16032266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6659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Punishment of a slave by beating, from the tomb of </a:t>
            </a:r>
            <a:r>
              <a:rPr lang="en-US" dirty="0" err="1"/>
              <a:t>Paheri</a:t>
            </a:r>
            <a:r>
              <a:rPr lang="en-US" dirty="0"/>
              <a:t> at el-</a:t>
            </a:r>
            <a:r>
              <a:rPr lang="en-US" dirty="0" err="1"/>
              <a:t>Kab</a:t>
            </a:r>
            <a:r>
              <a:rPr lang="en-US" dirty="0"/>
              <a:t>, 15th century BC</a:t>
            </a:r>
          </a:p>
        </p:txBody>
      </p:sp>
      <p:sp>
        <p:nvSpPr>
          <p:cNvPr id="3" name="Text Placeholder 2"/>
          <p:cNvSpPr>
            <a:spLocks noGrp="1"/>
          </p:cNvSpPr>
          <p:nvPr>
            <p:ph type="body" sz="quarter" idx="12"/>
          </p:nvPr>
        </p:nvSpPr>
        <p:spPr/>
        <p:txBody>
          <a:bodyPr/>
          <a:lstStyle/>
          <a:p>
            <a:r>
              <a:rPr lang="en-US" dirty="0"/>
              <a:t>15:13</a:t>
            </a:r>
          </a:p>
        </p:txBody>
      </p:sp>
      <p:sp>
        <p:nvSpPr>
          <p:cNvPr id="4" name="Title 3"/>
          <p:cNvSpPr>
            <a:spLocks noGrp="1"/>
          </p:cNvSpPr>
          <p:nvPr>
            <p:ph type="title"/>
          </p:nvPr>
        </p:nvSpPr>
        <p:spPr/>
        <p:txBody>
          <a:bodyPr/>
          <a:lstStyle/>
          <a:p>
            <a:r>
              <a:rPr lang="en-US" dirty="0"/>
              <a:t>They will be enslaved and oppressed there</a:t>
            </a:r>
          </a:p>
        </p:txBody>
      </p:sp>
    </p:spTree>
    <p:extLst>
      <p:ext uri="{BB962C8B-B14F-4D97-AF65-F5344CB8AC3E}">
        <p14:creationId xmlns:p14="http://schemas.microsoft.com/office/powerpoint/2010/main" val="893627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sr\Ramesseum fallen colossal statue, tbs90019701.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Fallen colossal statue at the Ramesseum, 13th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691116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Broken statues of a pharaoh at Tanis (</a:t>
            </a:r>
            <a:r>
              <a:rPr lang="en-US" dirty="0" err="1"/>
              <a:t>Zoan</a:t>
            </a:r>
            <a:r>
              <a:rPr lang="en-US" dirty="0"/>
              <a:t>)</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245262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Abydos, Ramesses II temple, broken statue in front of second pylon, adr1603153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53"/>
            <a:ext cx="9144000" cy="6742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Broken statue at the temple of Ramesses II at Abydos, 13th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But I will judge the nation whom they serve</a:t>
            </a:r>
          </a:p>
        </p:txBody>
      </p:sp>
    </p:spTree>
    <p:extLst>
      <p:ext uri="{BB962C8B-B14F-4D97-AF65-F5344CB8AC3E}">
        <p14:creationId xmlns:p14="http://schemas.microsoft.com/office/powerpoint/2010/main" val="364518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6174"/>
            <a:ext cx="7315200" cy="6605626"/>
          </a:xfrm>
          <a:prstGeom prst="rect">
            <a:avLst/>
          </a:prstGeom>
        </p:spPr>
      </p:pic>
      <p:sp>
        <p:nvSpPr>
          <p:cNvPr id="2" name="Text Placeholder 1"/>
          <p:cNvSpPr>
            <a:spLocks noGrp="1"/>
          </p:cNvSpPr>
          <p:nvPr>
            <p:ph type="body" sz="quarter" idx="10"/>
          </p:nvPr>
        </p:nvSpPr>
        <p:spPr/>
        <p:txBody>
          <a:bodyPr/>
          <a:lstStyle/>
          <a:p>
            <a:r>
              <a:rPr lang="en-US" dirty="0"/>
              <a:t>Urartian bronze shield with a deity on a bull, circa 8th century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The word of Yahweh came to Abram in a vision, saying, “Fear not, Abram, for I am your shield”</a:t>
            </a:r>
          </a:p>
        </p:txBody>
      </p:sp>
    </p:spTree>
    <p:extLst>
      <p:ext uri="{BB962C8B-B14F-4D97-AF65-F5344CB8AC3E}">
        <p14:creationId xmlns:p14="http://schemas.microsoft.com/office/powerpoint/2010/main" val="396511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Jewelry, New Kingdom, tb06040885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Egyptian jewelry, New Kingdom period, circa 1500–1070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2037032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Gable-topped chest and linen cloth, met6886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74"/>
            <a:ext cx="9144000" cy="654645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Gable-topped chest and linens, from Thebes, 15th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883514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4 0Adds 2012\07 Egypt\Egyptian Museum in Cairo\Valley of the Kings, Tutankhamun box for scribal tools, gilded wood and ivory, adr1603194779.jpg"/>
          <p:cNvPicPr>
            <a:picLocks noChangeAspect="1" noChangeArrowheads="1"/>
          </p:cNvPicPr>
          <p:nvPr/>
        </p:nvPicPr>
        <p:blipFill rotWithShape="1">
          <a:blip r:embed="rId3">
            <a:extLst>
              <a:ext uri="{28A0092B-C50C-407E-A947-70E740481C1C}">
                <a14:useLocalDpi xmlns:a14="http://schemas.microsoft.com/office/drawing/2010/main" val="0"/>
              </a:ext>
            </a:extLst>
          </a:blip>
          <a:srcRect b="100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Box for scribal tools, of gilded wood and ivory, from the Valley of the Kings, 14th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31738073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Schick-pcb\Tut Exhibition replicas-pcb\Tutankhamun grave chamber, as121309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Replica of the grave chamber of Tutankhamun, 14th century BC</a:t>
            </a:r>
          </a:p>
        </p:txBody>
      </p:sp>
      <p:sp>
        <p:nvSpPr>
          <p:cNvPr id="3" name="Text Placeholder 2"/>
          <p:cNvSpPr>
            <a:spLocks noGrp="1"/>
          </p:cNvSpPr>
          <p:nvPr>
            <p:ph type="body" sz="quarter" idx="12"/>
          </p:nvPr>
        </p:nvSpPr>
        <p:spPr/>
        <p:txBody>
          <a:bodyPr/>
          <a:lstStyle/>
          <a:p>
            <a:r>
              <a:rPr lang="en-US" dirty="0"/>
              <a:t>15:14</a:t>
            </a:r>
          </a:p>
        </p:txBody>
      </p:sp>
      <p:sp>
        <p:nvSpPr>
          <p:cNvPr id="4" name="Title 3"/>
          <p:cNvSpPr>
            <a:spLocks noGrp="1"/>
          </p:cNvSpPr>
          <p:nvPr>
            <p:ph type="title"/>
          </p:nvPr>
        </p:nvSpPr>
        <p:spPr/>
        <p:txBody>
          <a:bodyPr/>
          <a:lstStyle/>
          <a:p>
            <a:r>
              <a:rPr lang="en-US" dirty="0"/>
              <a:t>And afterward they will come out with many possessions</a:t>
            </a:r>
          </a:p>
        </p:txBody>
      </p:sp>
    </p:spTree>
    <p:extLst>
      <p:ext uri="{BB962C8B-B14F-4D97-AF65-F5344CB8AC3E}">
        <p14:creationId xmlns:p14="http://schemas.microsoft.com/office/powerpoint/2010/main" val="2744552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ris\Downloads\Hebron Machpelah tomb of patriarchs, db660106020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25"/>
            <a:ext cx="9144000" cy="6583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Tomb of the patriarchs at Machpelah in Hebron</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4300839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city landscape&#10;&#10;Description automatically generated">
            <a:extLst>
              <a:ext uri="{FF2B5EF4-FFF2-40B4-BE49-F238E27FC236}">
                <a16:creationId xmlns:a16="http://schemas.microsoft.com/office/drawing/2014/main" id="{AF95D60F-732D-2D42-9924-D3C073168539}"/>
              </a:ext>
            </a:extLst>
          </p:cNvPr>
          <p:cNvPicPr>
            <a:picLocks noChangeAspect="1"/>
          </p:cNvPicPr>
          <p:nvPr/>
        </p:nvPicPr>
        <p:blipFill rotWithShape="1">
          <a:blip r:embed="rId3">
            <a:extLst>
              <a:ext uri="{28A0092B-C50C-407E-A947-70E740481C1C}">
                <a14:useLocalDpi xmlns:a14="http://schemas.microsoft.com/office/drawing/2010/main" val="0"/>
              </a:ext>
            </a:extLst>
          </a:blip>
          <a:srcRect l="5822"/>
          <a:stretch/>
        </p:blipFill>
        <p:spPr>
          <a:xfrm>
            <a:off x="0" y="224943"/>
            <a:ext cx="9144000" cy="6408115"/>
          </a:xfrm>
          <a:prstGeom prst="rect">
            <a:avLst/>
          </a:prstGeom>
        </p:spPr>
      </p:pic>
      <p:sp>
        <p:nvSpPr>
          <p:cNvPr id="2" name="Text Placeholder 1"/>
          <p:cNvSpPr>
            <a:spLocks noGrp="1"/>
          </p:cNvSpPr>
          <p:nvPr>
            <p:ph type="body" sz="quarter" idx="10"/>
          </p:nvPr>
        </p:nvSpPr>
        <p:spPr/>
        <p:txBody>
          <a:bodyPr/>
          <a:lstStyle/>
          <a:p>
            <a:r>
              <a:rPr lang="en-US" dirty="0"/>
              <a:t>Machpelah in Hebron (from the west)</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8560519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Abraham’s cenotaph in the Machpelah in Hebron</a:t>
            </a:r>
          </a:p>
        </p:txBody>
      </p:sp>
      <p:sp>
        <p:nvSpPr>
          <p:cNvPr id="3" name="Text Placeholder 2"/>
          <p:cNvSpPr>
            <a:spLocks noGrp="1"/>
          </p:cNvSpPr>
          <p:nvPr>
            <p:ph type="body" sz="quarter" idx="12"/>
          </p:nvPr>
        </p:nvSpPr>
        <p:spPr/>
        <p:txBody>
          <a:bodyPr/>
          <a:lstStyle/>
          <a:p>
            <a:r>
              <a:rPr lang="en-US" dirty="0"/>
              <a:t>15:15</a:t>
            </a:r>
          </a:p>
        </p:txBody>
      </p:sp>
      <p:sp>
        <p:nvSpPr>
          <p:cNvPr id="4" name="Title 3"/>
          <p:cNvSpPr>
            <a:spLocks noGrp="1"/>
          </p:cNvSpPr>
          <p:nvPr>
            <p:ph type="title"/>
          </p:nvPr>
        </p:nvSpPr>
        <p:spPr/>
        <p:txBody>
          <a:bodyPr/>
          <a:lstStyle/>
          <a:p>
            <a:r>
              <a:rPr lang="en-US" dirty="0"/>
              <a:t>As for you, you will go to your fathers in peace and be buried at a good old age</a:t>
            </a:r>
          </a:p>
        </p:txBody>
      </p:sp>
    </p:spTree>
    <p:extLst>
      <p:ext uri="{BB962C8B-B14F-4D97-AF65-F5344CB8AC3E}">
        <p14:creationId xmlns:p14="http://schemas.microsoft.com/office/powerpoint/2010/main" val="1298964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wnloads\FOUR_GENERATION_OF_THE_ROSENFELD_FAMILY_AT_KIBBUTZ_DEGANIA_B._GRANDFATHER_YA'ACOV,_SON_MOSHE_AND_WIFE_MIRIAM,_GRANDDAUGHTER_NEOMI_AND_GREAT_GRANDSON_YD15-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50"/>
            <a:ext cx="9144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Four generations of a Jewish family at Kibbutz </a:t>
            </a:r>
            <a:r>
              <a:rPr lang="en-US" dirty="0" err="1"/>
              <a:t>Degania</a:t>
            </a:r>
            <a:r>
              <a:rPr lang="en-US" dirty="0"/>
              <a:t>, 1945</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And in the fourth generation they shall return here</a:t>
            </a:r>
          </a:p>
        </p:txBody>
      </p:sp>
    </p:spTree>
    <p:extLst>
      <p:ext uri="{BB962C8B-B14F-4D97-AF65-F5344CB8AC3E}">
        <p14:creationId xmlns:p14="http://schemas.microsoft.com/office/powerpoint/2010/main" val="37689942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Three Views: Sojourn and Exodus </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And in the fourth generation they shall return here</a:t>
            </a:r>
          </a:p>
        </p:txBody>
      </p:sp>
      <p:sp>
        <p:nvSpPr>
          <p:cNvPr id="8" name="Rectangle 7"/>
          <p:cNvSpPr/>
          <p:nvPr/>
        </p:nvSpPr>
        <p:spPr>
          <a:xfrm>
            <a:off x="0" y="369332"/>
            <a:ext cx="9144000" cy="6150340"/>
          </a:xfrm>
          <a:prstGeom prst="rect">
            <a:avLst/>
          </a:prstGeom>
          <a:gradFill>
            <a:gsLst>
              <a:gs pos="0">
                <a:schemeClr val="bg1">
                  <a:lumMod val="85000"/>
                  <a:lumOff val="15000"/>
                </a:schemeClr>
              </a:gs>
              <a:gs pos="100000">
                <a:schemeClr val="bg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812332291"/>
              </p:ext>
            </p:extLst>
          </p:nvPr>
        </p:nvGraphicFramePr>
        <p:xfrm>
          <a:off x="323850" y="1137033"/>
          <a:ext cx="8458200" cy="4583934"/>
        </p:xfrm>
        <a:graphic>
          <a:graphicData uri="http://schemas.openxmlformats.org/drawingml/2006/table">
            <a:tbl>
              <a:tblPr firstRow="1" bandRow="1">
                <a:tableStyleId>{5C22544A-7EE6-4342-B048-85BDC9FD1C3A}</a:tableStyleId>
              </a:tblPr>
              <a:tblGrid>
                <a:gridCol w="112395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gridCol w="2114550">
                  <a:extLst>
                    <a:ext uri="{9D8B030D-6E8A-4147-A177-3AD203B41FA5}">
                      <a16:colId xmlns:a16="http://schemas.microsoft.com/office/drawing/2014/main" val="20004"/>
                    </a:ext>
                  </a:extLst>
                </a:gridCol>
              </a:tblGrid>
              <a:tr h="735932">
                <a:tc>
                  <a:txBody>
                    <a:bodyPr/>
                    <a:lstStyle/>
                    <a:p>
                      <a:endParaRPr lang="en-US" sz="2000" b="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b="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King over Joseph</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New King</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1" dirty="0">
                          <a:solidFill>
                            <a:schemeClr val="tx1"/>
                          </a:solidFill>
                        </a:rPr>
                        <a:t>Exodus King</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70239">
                <a:tc>
                  <a:txBody>
                    <a:bodyPr/>
                    <a:lstStyle/>
                    <a:p>
                      <a:r>
                        <a:rPr lang="en-US" sz="2000" b="0" dirty="0">
                          <a:solidFill>
                            <a:schemeClr val="tx1">
                              <a:lumMod val="65000"/>
                            </a:schemeClr>
                          </a:solidFill>
                        </a:rPr>
                        <a:t>Long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Early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Amenemhet II or </a:t>
                      </a:r>
                      <a:r>
                        <a:rPr lang="en-US" sz="2200" b="0" kern="1200" dirty="0" err="1">
                          <a:solidFill>
                            <a:schemeClr val="tx1"/>
                          </a:solidFill>
                          <a:effectLst>
                            <a:outerShdw blurRad="114300" dist="38100" dir="2700000" sx="101000" sy="101000" algn="tl" rotWithShape="0">
                              <a:srgbClr val="010000"/>
                            </a:outerShdw>
                          </a:effectLst>
                          <a:latin typeface="+mn-lt"/>
                          <a:ea typeface="+mn-ea"/>
                          <a:cs typeface="+mn-cs"/>
                        </a:rPr>
                        <a:t>Senwosret</a:t>
                      </a:r>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 II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Hyksos king or Ahmose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Thutmose III or Amenhotep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70239">
                <a:tc>
                  <a:txBody>
                    <a:bodyPr/>
                    <a:lstStyle/>
                    <a:p>
                      <a:r>
                        <a:rPr lang="en-US" sz="2000" b="0" dirty="0">
                          <a:solidFill>
                            <a:schemeClr val="tx1">
                              <a:lumMod val="65000"/>
                            </a:schemeClr>
                          </a:solidFill>
                        </a:rPr>
                        <a:t>Long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Late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Hyksos or </a:t>
                      </a:r>
                    </a:p>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Egyptian king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perhaps Horemheb</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Ramesses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07524">
                <a:tc>
                  <a:txBody>
                    <a:bodyPr/>
                    <a:lstStyle/>
                    <a:p>
                      <a:r>
                        <a:rPr lang="en-US" sz="2000" b="0" dirty="0">
                          <a:solidFill>
                            <a:schemeClr val="tx1">
                              <a:lumMod val="65000"/>
                            </a:schemeClr>
                          </a:solidFill>
                        </a:rPr>
                        <a:t>Short Sojourn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lumMod val="65000"/>
                            </a:schemeClr>
                          </a:solidFill>
                        </a:rPr>
                        <a:t>Late Exodus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Thutmose III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Horemheb</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200" b="0" kern="1200" dirty="0">
                          <a:solidFill>
                            <a:schemeClr val="tx1"/>
                          </a:solidFill>
                          <a:effectLst>
                            <a:outerShdw blurRad="114300" dist="38100" dir="2700000" sx="101000" sy="101000" algn="tl" rotWithShape="0">
                              <a:srgbClr val="010000"/>
                            </a:outerShdw>
                          </a:effectLst>
                          <a:latin typeface="+mn-lt"/>
                          <a:ea typeface="+mn-ea"/>
                          <a:cs typeface="+mn-cs"/>
                        </a:rPr>
                        <a:t>Ramesses II</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26" name="Picture 2" descr="C:\Users\Kris\Downloads\Chart Gen 15 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568"/>
            <a:ext cx="9144000" cy="615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54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Louvre-pcb\Levant\Statuette of storm god holding lightning, bronze and silver, from Tortosa, ca 1500-1250 BC, Baal  tb0927195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1"/>
            <a:ext cx="389572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Statuette of a storm god holding lightning, from </a:t>
            </a:r>
            <a:r>
              <a:rPr lang="en-US" dirty="0" err="1"/>
              <a:t>Tortosa</a:t>
            </a:r>
            <a:r>
              <a:rPr lang="en-US" dirty="0"/>
              <a:t>, circa 1500–1250 BC</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For the iniquity of the Amorite people is not yet complete</a:t>
            </a:r>
          </a:p>
        </p:txBody>
      </p:sp>
    </p:spTree>
    <p:extLst>
      <p:ext uri="{BB962C8B-B14F-4D97-AF65-F5344CB8AC3E}">
        <p14:creationId xmlns:p14="http://schemas.microsoft.com/office/powerpoint/2010/main" val="182068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ell Taya, silver hoard, ca 2200 BC, adr1305227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687"/>
            <a:ext cx="9144000" cy="6270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hoard from Tell Taya, circa 2200 BC</a:t>
            </a:r>
          </a:p>
        </p:txBody>
      </p:sp>
      <p:sp>
        <p:nvSpPr>
          <p:cNvPr id="3" name="Text Placeholder 2"/>
          <p:cNvSpPr>
            <a:spLocks noGrp="1"/>
          </p:cNvSpPr>
          <p:nvPr>
            <p:ph type="body" sz="quarter" idx="12"/>
          </p:nvPr>
        </p:nvSpPr>
        <p:spPr/>
        <p:txBody>
          <a:bodyPr/>
          <a:lstStyle/>
          <a:p>
            <a:r>
              <a:rPr lang="en-US" dirty="0"/>
              <a:t>15:1</a:t>
            </a:r>
          </a:p>
        </p:txBody>
      </p:sp>
      <p:sp>
        <p:nvSpPr>
          <p:cNvPr id="4" name="Title 3"/>
          <p:cNvSpPr>
            <a:spLocks noGrp="1"/>
          </p:cNvSpPr>
          <p:nvPr>
            <p:ph type="title"/>
          </p:nvPr>
        </p:nvSpPr>
        <p:spPr/>
        <p:txBody>
          <a:bodyPr/>
          <a:lstStyle/>
          <a:p>
            <a:r>
              <a:rPr lang="en-US" dirty="0"/>
              <a:t>Your reward will be very great</a:t>
            </a:r>
          </a:p>
        </p:txBody>
      </p:sp>
    </p:spTree>
    <p:extLst>
      <p:ext uri="{BB962C8B-B14F-4D97-AF65-F5344CB8AC3E}">
        <p14:creationId xmlns:p14="http://schemas.microsoft.com/office/powerpoint/2010/main" val="1679946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cuments\Bolen\PCB size\Louvre-pcb\Mesopotamia\Victory stela of Naram-Sin of Akkad, ca 2250 BC, brought as spoils from Sippar to Susa in 12th c BC, tb0927194856.jpg"/>
          <p:cNvPicPr>
            <a:picLocks noChangeAspect="1" noChangeArrowheads="1"/>
          </p:cNvPicPr>
          <p:nvPr/>
        </p:nvPicPr>
        <p:blipFill rotWithShape="1">
          <a:blip r:embed="rId3">
            <a:extLst>
              <a:ext uri="{28A0092B-C50C-407E-A947-70E740481C1C}">
                <a14:useLocalDpi xmlns:a14="http://schemas.microsoft.com/office/drawing/2010/main" val="0"/>
              </a:ext>
            </a:extLst>
          </a:blip>
          <a:srcRect t="594" b="3199"/>
          <a:stretch/>
        </p:blipFill>
        <p:spPr bwMode="auto">
          <a:xfrm>
            <a:off x="0" y="0"/>
            <a:ext cx="9144000" cy="6677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Victory stele of </a:t>
            </a:r>
            <a:r>
              <a:rPr lang="en-US" dirty="0" err="1"/>
              <a:t>Naram</a:t>
            </a:r>
            <a:r>
              <a:rPr lang="en-US" dirty="0"/>
              <a:t>-Sin of Akkad, circa 2230 BC</a:t>
            </a:r>
          </a:p>
        </p:txBody>
      </p:sp>
      <p:sp>
        <p:nvSpPr>
          <p:cNvPr id="3" name="Text Placeholder 2"/>
          <p:cNvSpPr>
            <a:spLocks noGrp="1"/>
          </p:cNvSpPr>
          <p:nvPr>
            <p:ph type="body" sz="quarter" idx="12"/>
          </p:nvPr>
        </p:nvSpPr>
        <p:spPr/>
        <p:txBody>
          <a:bodyPr/>
          <a:lstStyle/>
          <a:p>
            <a:r>
              <a:rPr lang="en-US" dirty="0"/>
              <a:t>15:16</a:t>
            </a:r>
          </a:p>
        </p:txBody>
      </p:sp>
      <p:sp>
        <p:nvSpPr>
          <p:cNvPr id="4" name="Title 3"/>
          <p:cNvSpPr>
            <a:spLocks noGrp="1"/>
          </p:cNvSpPr>
          <p:nvPr>
            <p:ph type="title"/>
          </p:nvPr>
        </p:nvSpPr>
        <p:spPr/>
        <p:txBody>
          <a:bodyPr/>
          <a:lstStyle/>
          <a:p>
            <a:r>
              <a:rPr lang="en-US" dirty="0"/>
              <a:t>For the iniquity of the Amorite people is not yet complete</a:t>
            </a:r>
          </a:p>
        </p:txBody>
      </p:sp>
    </p:spTree>
    <p:extLst>
      <p:ext uri="{BB962C8B-B14F-4D97-AF65-F5344CB8AC3E}">
        <p14:creationId xmlns:p14="http://schemas.microsoft.com/office/powerpoint/2010/main" val="306877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0145"/>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Twilight scene</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And it came about when the sun went down and it was dark</a:t>
            </a:r>
          </a:p>
        </p:txBody>
      </p:sp>
    </p:spTree>
    <p:extLst>
      <p:ext uri="{BB962C8B-B14F-4D97-AF65-F5344CB8AC3E}">
        <p14:creationId xmlns:p14="http://schemas.microsoft.com/office/powerpoint/2010/main" val="2933132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963"/>
          <a:stretch/>
        </p:blipFill>
        <p:spPr>
          <a:xfrm>
            <a:off x="1468755" y="0"/>
            <a:ext cx="6206490" cy="6654800"/>
          </a:xfrm>
          <a:prstGeom prst="rect">
            <a:avLst/>
          </a:prstGeom>
        </p:spPr>
      </p:pic>
      <p:sp>
        <p:nvSpPr>
          <p:cNvPr id="2" name="Text Placeholder 1"/>
          <p:cNvSpPr>
            <a:spLocks noGrp="1"/>
          </p:cNvSpPr>
          <p:nvPr>
            <p:ph type="body" sz="quarter" idx="10"/>
          </p:nvPr>
        </p:nvSpPr>
        <p:spPr/>
        <p:txBody>
          <a:bodyPr/>
          <a:lstStyle/>
          <a:p>
            <a:r>
              <a:rPr lang="en-US" dirty="0"/>
              <a:t>Tripod incense burner with painted metopes, from Tell el-</a:t>
            </a:r>
            <a:r>
              <a:rPr lang="en-US" dirty="0" err="1"/>
              <a:t>Ghassil</a:t>
            </a:r>
            <a:r>
              <a:rPr lang="en-US" dirty="0"/>
              <a:t>, circa 1200–900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72328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Incense burner from </a:t>
            </a:r>
            <a:r>
              <a:rPr lang="en-US" dirty="0" err="1"/>
              <a:t>Ghrarah</a:t>
            </a:r>
            <a:endParaRPr lang="en-US" dirty="0"/>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1931039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Iron Age\En Gev, pottery incense burner, 9th c BC, adr1306213123.jpg"/>
          <p:cNvPicPr>
            <a:picLocks noChangeAspect="1" noChangeArrowheads="1"/>
          </p:cNvPicPr>
          <p:nvPr/>
        </p:nvPicPr>
        <p:blipFill rotWithShape="1">
          <a:blip r:embed="rId3">
            <a:extLst>
              <a:ext uri="{28A0092B-C50C-407E-A947-70E740481C1C}">
                <a14:useLocalDpi xmlns:a14="http://schemas.microsoft.com/office/drawing/2010/main" val="0"/>
              </a:ext>
            </a:extLst>
          </a:blip>
          <a:srcRect t="5707"/>
          <a:stretch/>
        </p:blipFill>
        <p:spPr bwMode="auto">
          <a:xfrm>
            <a:off x="542925" y="255032"/>
            <a:ext cx="8058150" cy="63607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Incense burner from </a:t>
            </a:r>
            <a:r>
              <a:rPr lang="en-US" dirty="0" err="1"/>
              <a:t>En</a:t>
            </a:r>
            <a:r>
              <a:rPr lang="en-US" dirty="0"/>
              <a:t> </a:t>
            </a:r>
            <a:r>
              <a:rPr lang="en-US" dirty="0" err="1"/>
              <a:t>Gev</a:t>
            </a:r>
            <a:r>
              <a:rPr lang="en-US" dirty="0"/>
              <a:t>, 9th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8038739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large rock&#10;&#10;Description automatically generated">
            <a:extLst>
              <a:ext uri="{FF2B5EF4-FFF2-40B4-BE49-F238E27FC236}">
                <a16:creationId xmlns:a16="http://schemas.microsoft.com/office/drawing/2014/main" id="{71828E24-3FB0-2A46-9A5F-BD3569CCA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2"/>
            <a:ext cx="9144000" cy="6858000"/>
          </a:xfrm>
          <a:prstGeom prst="rect">
            <a:avLst/>
          </a:prstGeom>
        </p:spPr>
      </p:pic>
      <p:sp>
        <p:nvSpPr>
          <p:cNvPr id="2" name="Text Placeholder 1"/>
          <p:cNvSpPr>
            <a:spLocks noGrp="1"/>
          </p:cNvSpPr>
          <p:nvPr>
            <p:ph type="body" sz="quarter" idx="10"/>
          </p:nvPr>
        </p:nvSpPr>
        <p:spPr/>
        <p:txBody>
          <a:bodyPr/>
          <a:lstStyle/>
          <a:p>
            <a:r>
              <a:rPr lang="en-US" dirty="0"/>
              <a:t>Cooking pot over a thorn fire in a peasant home, circa 1910</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4133428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PCB size\British Museum-pcb\Assyria\Balawat, Assyrians besiege burning Urartian city on bronze gate bands of Shalmaneser III, fire,  adr1805194217.jpg"/>
          <p:cNvPicPr>
            <a:picLocks noChangeAspect="1" noChangeArrowheads="1"/>
          </p:cNvPicPr>
          <p:nvPr/>
        </p:nvPicPr>
        <p:blipFill rotWithShape="1">
          <a:blip r:embed="rId3">
            <a:extLst>
              <a:ext uri="{28A0092B-C50C-407E-A947-70E740481C1C}">
                <a14:useLocalDpi xmlns:a14="http://schemas.microsoft.com/office/drawing/2010/main" val="0"/>
              </a:ext>
            </a:extLst>
          </a:blip>
          <a:srcRect r="7982"/>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Assyrians besieging and burning an Urartian city, reign of Shalmaneser III, 9th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2276496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ritish Museum 2019-pcb\Assyria\Relief of Assyrians attacking Memphis, fire, burning city gate,  667 BC, from north palace at Nineveh, 645-635 BC, tb0929197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Assyrians setting fire to a city gate, from Nineveh, 7th century BC</a:t>
            </a:r>
          </a:p>
        </p:txBody>
      </p:sp>
      <p:sp>
        <p:nvSpPr>
          <p:cNvPr id="9" name="Text Placeholder 8"/>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2005942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food, cake, sitting&#10;&#10;Description automatically generated">
            <a:extLst>
              <a:ext uri="{FF2B5EF4-FFF2-40B4-BE49-F238E27FC236}">
                <a16:creationId xmlns:a16="http://schemas.microsoft.com/office/drawing/2014/main" id="{F6968FF7-089C-1841-B3DF-DAEE57A788EB}"/>
              </a:ext>
            </a:extLst>
          </p:cNvPr>
          <p:cNvPicPr>
            <a:picLocks noChangeAspect="1"/>
          </p:cNvPicPr>
          <p:nvPr/>
        </p:nvPicPr>
        <p:blipFill rotWithShape="1">
          <a:blip r:embed="rId3">
            <a:extLst>
              <a:ext uri="{28A0092B-C50C-407E-A947-70E740481C1C}">
                <a14:useLocalDpi xmlns:a14="http://schemas.microsoft.com/office/drawing/2010/main" val="0"/>
              </a:ext>
            </a:extLst>
          </a:blip>
          <a:srcRect t="3846"/>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Cuneiform tablet mentioning a blue wig dedicated to the god Ninurta, from </a:t>
            </a:r>
            <a:r>
              <a:rPr lang="en-US" dirty="0" err="1"/>
              <a:t>Emar</a:t>
            </a:r>
            <a:r>
              <a:rPr lang="en-US" dirty="0"/>
              <a:t>, ca. 1230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7954786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Ramesseum, second pylon interior, Battle of Kadesh king in chariot with lion, adr1603132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03"/>
            <a:ext cx="9144000" cy="6552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Ramesses II at the Battle of Kadesh, from the Ramesseum, 13th century BC</a:t>
            </a:r>
          </a:p>
        </p:txBody>
      </p:sp>
      <p:sp>
        <p:nvSpPr>
          <p:cNvPr id="3" name="Text Placeholder 2"/>
          <p:cNvSpPr>
            <a:spLocks noGrp="1"/>
          </p:cNvSpPr>
          <p:nvPr>
            <p:ph type="body" sz="quarter" idx="12"/>
          </p:nvPr>
        </p:nvSpPr>
        <p:spPr/>
        <p:txBody>
          <a:bodyPr/>
          <a:lstStyle/>
          <a:p>
            <a:r>
              <a:rPr lang="en-US" dirty="0"/>
              <a:t>15:17</a:t>
            </a:r>
          </a:p>
        </p:txBody>
      </p:sp>
      <p:sp>
        <p:nvSpPr>
          <p:cNvPr id="4" name="Title 3"/>
          <p:cNvSpPr>
            <a:spLocks noGrp="1"/>
          </p:cNvSpPr>
          <p:nvPr>
            <p:ph type="title"/>
          </p:nvPr>
        </p:nvSpPr>
        <p:spPr/>
        <p:txBody>
          <a:bodyPr/>
          <a:lstStyle/>
          <a:p>
            <a:r>
              <a:rPr lang="en-US" dirty="0"/>
              <a:t>There appeared a smoking oven and a flaming torch that passed between these pieces</a:t>
            </a:r>
          </a:p>
        </p:txBody>
      </p:sp>
    </p:spTree>
    <p:extLst>
      <p:ext uri="{BB962C8B-B14F-4D97-AF65-F5344CB8AC3E}">
        <p14:creationId xmlns:p14="http://schemas.microsoft.com/office/powerpoint/2010/main" val="3380480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Muslim Life\sr\01416uWeli of Budrieh, sacrifice.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4504</TotalTime>
  <Words>17011</Words>
  <Application>Microsoft Office PowerPoint</Application>
  <PresentationFormat>On-screen Show (4:3)</PresentationFormat>
  <Paragraphs>1241</Paragraphs>
  <Slides>134</Slides>
  <Notes>134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134</vt:i4>
      </vt:variant>
    </vt:vector>
  </HeadingPairs>
  <TitlesOfParts>
    <vt:vector size="141" baseType="lpstr">
      <vt:lpstr>Arial</vt:lpstr>
      <vt:lpstr>Calibri</vt:lpstr>
      <vt:lpstr>Microsoft Sans Serif</vt:lpstr>
      <vt:lpstr>SBL Greek</vt:lpstr>
      <vt:lpstr>SBL Hebrew</vt:lpstr>
      <vt:lpstr>Times New Roman</vt:lpstr>
      <vt:lpstr>PhotoCompanion</vt:lpstr>
      <vt:lpstr>Genesis 15</vt:lpstr>
      <vt:lpstr>Genesis 15</vt:lpstr>
      <vt:lpstr>The word of Yahweh came to Abram in a vision</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The word of Yahweh came to Abram in a vision, saying, “Fear not, Abram, for I am your shield”</vt:lpstr>
      <vt:lpstr>Your reward will be very great</vt:lpstr>
      <vt:lpstr>Your reward will be very great</vt:lpstr>
      <vt:lpstr>Abram said, “O Lord Yahweh, what will You give me, since I am childless”</vt:lpstr>
      <vt:lpstr>The heir of my house is Eliezer of Damascus</vt:lpstr>
      <vt:lpstr>The heir of my house is Eliezer of Damascus</vt:lpstr>
      <vt:lpstr>You have given me no seed, and so one born in my house will be my heir</vt:lpstr>
      <vt:lpstr>You have given me no seed, and so one born in my house will be my heir</vt:lpstr>
      <vt:lpstr>You have given me no seed, and so one born in my house will be my heir</vt:lpstr>
      <vt:lpstr>You have given me no seed, and so one born in my house will be my heir</vt:lpstr>
      <vt:lpstr>This man shall not be your heir, but your heir shall come forth out of your loins</vt:lpstr>
      <vt:lpstr>And He brought him outside</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And He said, “Now look toward heaven and number the stars, if you are able to count them”</vt:lpstr>
      <vt:lpstr>So will your seed be</vt:lpstr>
      <vt:lpstr>And he believed Yahweh, and He reckoned it to him for righteousness</vt:lpstr>
      <vt:lpstr>And he believed Yahweh, and He reckoned it to him for righteousness</vt:lpstr>
      <vt:lpstr>And he believed Yahweh, and He reckoned it to him for righteousness</vt:lpstr>
      <vt:lpstr>And he believed Yahweh, and He reckoned it to him for righteousness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He said to him, “I am Yahweh who brought you out from Ur of the Chaldeans”</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To give you this land to possess it</vt:lpstr>
      <vt:lpstr>So He said to him, “Bring me a three year old heifer”</vt:lpstr>
      <vt:lpstr>And a three year old female goat</vt:lpstr>
      <vt:lpstr>And a three year old ram</vt:lpstr>
      <vt:lpstr>And a three year old ram</vt:lpstr>
      <vt:lpstr>And a turtledove</vt:lpstr>
      <vt:lpstr>And a young pigeon</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He took all these and cut them in half and laid each half opposite the other</vt:lpstr>
      <vt:lpstr>But he did not cut the birds</vt:lpstr>
      <vt:lpstr>The birds of prey came down on the carcasses, and Abram drove them away</vt:lpstr>
      <vt:lpstr>The birds of prey came down on the carcasses, and Abram drove them away</vt:lpstr>
      <vt:lpstr>As the sun was going down, a deep sleep fell on Abram</vt:lpstr>
      <vt:lpstr>As the sun was going down, a deep sleep fell on Abram</vt:lpstr>
      <vt:lpstr>Then a terror and great darkness fell on him</vt:lpstr>
      <vt:lpstr>Your seed will be strangers in a land that is not theirs for four hundred years</vt:lpstr>
      <vt:lpstr>Your seed will be strangers in a land that is not theirs for four hundred years</vt:lpstr>
      <vt:lpstr>Your seed will be strangers in a land that is not theirs for four hundred years</vt:lpstr>
      <vt:lpstr>Your seed will be strangers in a land that is not theirs for four hundred years</vt:lpstr>
      <vt:lpstr>They will be enslaved and oppressed there</vt:lpstr>
      <vt:lpstr>They will be enslaved and oppressed there</vt:lpstr>
      <vt:lpstr>They will be enslaved and oppressed there</vt:lpstr>
      <vt:lpstr>They will be enslaved and oppressed there</vt:lpstr>
      <vt:lpstr>They will be enslaved and oppressed there</vt:lpstr>
      <vt:lpstr>They will be enslaved and oppressed there</vt:lpstr>
      <vt:lpstr>But I will judge the nation whom they serve</vt:lpstr>
      <vt:lpstr>But I will judge the nation whom they serve</vt:lpstr>
      <vt:lpstr>But I will judge the nation whom they serve</vt:lpstr>
      <vt:lpstr>And afterward they will come out with many possessions</vt:lpstr>
      <vt:lpstr>And afterward they will come out with many possessions</vt:lpstr>
      <vt:lpstr>And afterward they will come out with many possessions</vt:lpstr>
      <vt:lpstr>And afterward they will come out with many possessions</vt:lpstr>
      <vt:lpstr>As for you, you will go to your fathers in peace and be buried at a good old age</vt:lpstr>
      <vt:lpstr>As for you, you will go to your fathers in peace and be buried at a good old age</vt:lpstr>
      <vt:lpstr>As for you, you will go to your fathers in peace and be buried at a good old age</vt:lpstr>
      <vt:lpstr>And in the fourth generation they shall return here</vt:lpstr>
      <vt:lpstr>And in the fourth generation they shall return here</vt:lpstr>
      <vt:lpstr>For the iniquity of the Amorite people is not yet complete</vt:lpstr>
      <vt:lpstr>For the iniquity of the Amorite people is not yet complete</vt:lpstr>
      <vt:lpstr>And it came about when the sun went down and it was dark</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There appeared a smoking oven and a flaming torch that passed between these pieces</vt:lpstr>
      <vt:lpstr>Yahweh made a covenant with Abram, saying, “To your seed I have given this land”</vt:lpstr>
      <vt:lpstr>Yahweh made a covenant with Abram, saying, “To your seed I have given this land”</vt:lpstr>
      <vt:lpstr>Yahweh made a covenant with Abram, saying, “To your seed I have given this land”</vt:lpstr>
      <vt:lpstr>Yahweh made a covenant with Abram, saying, “To your seed I have given this land”</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From the river of Egypt to the great river, the river Euphrates</vt:lpstr>
      <vt:lpstr>The territory of the Kenites, the Kenizzites, the Kadmonites</vt:lpstr>
      <vt:lpstr>The territory of the Kenites, the Kenizzites, the Kadmonites</vt:lpstr>
      <vt:lpstr>The territory of the Kenites, the Kenizzites, the Kadmonites</vt:lpstr>
      <vt:lpstr>The territory of the Kenites, the Kenizzites, the Kadmonites</vt:lpstr>
      <vt:lpstr>The territory of the Kenites, the Kenizzites, the Kadmonites</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And the Hittites, the Perizzites, the Rephaim</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The Amorites, the Canaanites, the Girgashites, and the Jebusites</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 Photo Companion to the Bible</dc:title>
  <dc:subject>Photo Companion to the Bible</dc:subject>
  <dc:creator>BiblePlaces.com</dc:creator>
  <cp:lastModifiedBy>Todd Bolen</cp:lastModifiedBy>
  <cp:revision>112</cp:revision>
  <dcterms:created xsi:type="dcterms:W3CDTF">2019-11-28T19:15:21Z</dcterms:created>
  <dcterms:modified xsi:type="dcterms:W3CDTF">2025-04-21T02:51:29Z</dcterms:modified>
</cp:coreProperties>
</file>