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xml" ContentType="application/vnd.openxmlformats-officedocument.presentationml.tags+xml"/>
  <Override PartName="/ppt/notesSlides/notesSlide14.xml" ContentType="application/vnd.openxmlformats-officedocument.presentationml.notesSlide+xml"/>
  <Override PartName="/ppt/tags/tag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ags/tag3.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92"/>
  </p:notesMasterIdLst>
  <p:sldIdLst>
    <p:sldId id="1652" r:id="rId2"/>
    <p:sldId id="1667" r:id="rId3"/>
    <p:sldId id="1323" r:id="rId4"/>
    <p:sldId id="294" r:id="rId5"/>
    <p:sldId id="1324" r:id="rId6"/>
    <p:sldId id="1587" r:id="rId7"/>
    <p:sldId id="1588" r:id="rId8"/>
    <p:sldId id="327" r:id="rId9"/>
    <p:sldId id="297" r:id="rId10"/>
    <p:sldId id="1586" r:id="rId11"/>
    <p:sldId id="1344" r:id="rId12"/>
    <p:sldId id="914" r:id="rId13"/>
    <p:sldId id="1327" r:id="rId14"/>
    <p:sldId id="302" r:id="rId15"/>
    <p:sldId id="303" r:id="rId16"/>
    <p:sldId id="284" r:id="rId17"/>
    <p:sldId id="311" r:id="rId18"/>
    <p:sldId id="314" r:id="rId19"/>
    <p:sldId id="1326" r:id="rId20"/>
    <p:sldId id="320" r:id="rId21"/>
    <p:sldId id="318" r:id="rId22"/>
    <p:sldId id="324" r:id="rId23"/>
    <p:sldId id="1590" r:id="rId24"/>
    <p:sldId id="1591" r:id="rId25"/>
    <p:sldId id="1592" r:id="rId26"/>
    <p:sldId id="426" r:id="rId27"/>
    <p:sldId id="325" r:id="rId28"/>
    <p:sldId id="326" r:id="rId29"/>
    <p:sldId id="1345" r:id="rId30"/>
    <p:sldId id="594" r:id="rId31"/>
    <p:sldId id="1328" r:id="rId32"/>
    <p:sldId id="1593" r:id="rId33"/>
    <p:sldId id="1346" r:id="rId34"/>
    <p:sldId id="1618" r:id="rId35"/>
    <p:sldId id="1329" r:id="rId36"/>
    <p:sldId id="1619" r:id="rId37"/>
    <p:sldId id="862" r:id="rId38"/>
    <p:sldId id="1330" r:id="rId39"/>
    <p:sldId id="1621" r:id="rId40"/>
    <p:sldId id="1166" r:id="rId41"/>
    <p:sldId id="1067" r:id="rId42"/>
    <p:sldId id="332" r:id="rId43"/>
    <p:sldId id="1350" r:id="rId44"/>
    <p:sldId id="310" r:id="rId45"/>
    <p:sldId id="319" r:id="rId46"/>
    <p:sldId id="301" r:id="rId47"/>
    <p:sldId id="1532" r:id="rId48"/>
    <p:sldId id="343" r:id="rId49"/>
    <p:sldId id="612" r:id="rId50"/>
    <p:sldId id="338" r:id="rId51"/>
    <p:sldId id="339" r:id="rId52"/>
    <p:sldId id="342" r:id="rId53"/>
    <p:sldId id="532" r:id="rId54"/>
    <p:sldId id="533" r:id="rId55"/>
    <p:sldId id="1622" r:id="rId56"/>
    <p:sldId id="387" r:id="rId57"/>
    <p:sldId id="546" r:id="rId58"/>
    <p:sldId id="611" r:id="rId59"/>
    <p:sldId id="613" r:id="rId60"/>
    <p:sldId id="445" r:id="rId61"/>
    <p:sldId id="1623" r:id="rId62"/>
    <p:sldId id="1332" r:id="rId63"/>
    <p:sldId id="389" r:id="rId64"/>
    <p:sldId id="446" r:id="rId65"/>
    <p:sldId id="1624" r:id="rId66"/>
    <p:sldId id="1334" r:id="rId67"/>
    <p:sldId id="1333" r:id="rId68"/>
    <p:sldId id="1446" r:id="rId69"/>
    <p:sldId id="293" r:id="rId70"/>
    <p:sldId id="357" r:id="rId71"/>
    <p:sldId id="1353" r:id="rId72"/>
    <p:sldId id="1109" r:id="rId73"/>
    <p:sldId id="350" r:id="rId74"/>
    <p:sldId id="1625" r:id="rId75"/>
    <p:sldId id="359" r:id="rId76"/>
    <p:sldId id="1335" r:id="rId77"/>
    <p:sldId id="909" r:id="rId78"/>
    <p:sldId id="375" r:id="rId79"/>
    <p:sldId id="1336" r:id="rId80"/>
    <p:sldId id="1665" r:id="rId81"/>
    <p:sldId id="1626" r:id="rId82"/>
    <p:sldId id="1340" r:id="rId83"/>
    <p:sldId id="378" r:id="rId84"/>
    <p:sldId id="1582" r:id="rId85"/>
    <p:sldId id="1664" r:id="rId86"/>
    <p:sldId id="1666" r:id="rId87"/>
    <p:sldId id="421" r:id="rId88"/>
    <p:sldId id="875" r:id="rId89"/>
    <p:sldId id="1552" r:id="rId90"/>
    <p:sldId id="1669" r:id="rId9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0000"/>
    <a:srgbClr val="FEFF00"/>
    <a:srgbClr val="010000"/>
    <a:srgbClr val="FEFFFF"/>
    <a:srgbClr val="FFFFFF"/>
    <a:srgbClr val="000000"/>
    <a:srgbClr val="CC00CC"/>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98" autoAdjust="0"/>
    <p:restoredTop sz="75420" autoAdjust="0"/>
  </p:normalViewPr>
  <p:slideViewPr>
    <p:cSldViewPr>
      <p:cViewPr varScale="1">
        <p:scale>
          <a:sx n="80" d="100"/>
          <a:sy n="80" d="100"/>
        </p:scale>
        <p:origin x="2466"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6104"/>
    </p:cViewPr>
  </p:sorterViewPr>
  <p:notesViewPr>
    <p:cSldViewPr>
      <p:cViewPr>
        <p:scale>
          <a:sx n="100" d="100"/>
          <a:sy n="100" d="100"/>
        </p:scale>
        <p:origin x="3552" y="-4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 Udd" userId="1177e061ad7f1e06" providerId="LiveId" clId="{530FE6EB-1628-4A45-832E-18B844CB51BA}"/>
    <pc:docChg chg="undo custSel addSld modSld">
      <pc:chgData name="Kris Udd" userId="1177e061ad7f1e06" providerId="LiveId" clId="{530FE6EB-1628-4A45-832E-18B844CB51BA}" dt="2026-08-06T20:28:08.368" v="239" actId="478"/>
      <pc:docMkLst>
        <pc:docMk/>
      </pc:docMkLst>
      <pc:sldChg chg="addSp delSp modSp add mod">
        <pc:chgData name="Kris Udd" userId="1177e061ad7f1e06" providerId="LiveId" clId="{530FE6EB-1628-4A45-832E-18B844CB51BA}" dt="2026-08-06T20:28:08.368" v="239" actId="478"/>
        <pc:sldMkLst>
          <pc:docMk/>
          <pc:sldMk cId="3774245992" sldId="1666"/>
        </pc:sldMkLst>
        <pc:picChg chg="add mod ord">
          <ac:chgData name="Kris Udd" userId="1177e061ad7f1e06" providerId="LiveId" clId="{530FE6EB-1628-4A45-832E-18B844CB51BA}" dt="2026-08-06T20:27:37.101" v="199" actId="167"/>
          <ac:picMkLst>
            <pc:docMk/>
            <pc:sldMk cId="3774245992" sldId="1666"/>
            <ac:picMk id="7" creationId="{04657584-4A58-EED8-F862-92A2F3C343A5}"/>
          </ac:picMkLst>
        </pc:picChg>
      </pc:sldChg>
    </pc:docChg>
  </pc:docChgLst>
  <pc:docChgLst>
    <pc:chgData name="Todd Bolen" userId="a511567d1bf03c50" providerId="LiveId" clId="{56E58A90-0A9D-42D6-B5C8-892A6B8BC529}"/>
    <pc:docChg chg="undo custSel addSld delSld modSld">
      <pc:chgData name="Todd Bolen" userId="a511567d1bf03c50" providerId="LiveId" clId="{56E58A90-0A9D-42D6-B5C8-892A6B8BC529}" dt="2026-08-17T20:38:27.137" v="64" actId="478"/>
      <pc:docMkLst>
        <pc:docMk/>
      </pc:docMkLst>
      <pc:sldChg chg="modSp add mod modNotesTx">
        <pc:chgData name="Todd Bolen" userId="a511567d1bf03c50" providerId="LiveId" clId="{56E58A90-0A9D-42D6-B5C8-892A6B8BC529}" dt="2026-08-17T20:33:30.293" v="33" actId="20577"/>
        <pc:sldMkLst>
          <pc:docMk/>
          <pc:sldMk cId="882603079" sldId="1652"/>
        </pc:sldMkLst>
        <pc:spChg chg="mod">
          <ac:chgData name="Todd Bolen" userId="a511567d1bf03c50" providerId="LiveId" clId="{56E58A90-0A9D-42D6-B5C8-892A6B8BC529}" dt="2026-07-31T19:25:15.298" v="7" actId="20577"/>
          <ac:spMkLst>
            <pc:docMk/>
            <pc:sldMk cId="882603079" sldId="1652"/>
            <ac:spMk id="5" creationId="{4859A8FC-546B-D0EF-6F58-6BAFDAD17B5B}"/>
          </ac:spMkLst>
        </pc:spChg>
      </pc:sldChg>
      <pc:sldChg chg="addSp delSp mod">
        <pc:chgData name="Todd Bolen" userId="a511567d1bf03c50" providerId="LiveId" clId="{56E58A90-0A9D-42D6-B5C8-892A6B8BC529}" dt="2026-08-09T23:42:49.525" v="11" actId="478"/>
        <pc:sldMkLst>
          <pc:docMk/>
          <pc:sldMk cId="3774245992" sldId="1666"/>
        </pc:sldMkLst>
        <pc:picChg chg="add del">
          <ac:chgData name="Todd Bolen" userId="a511567d1bf03c50" providerId="LiveId" clId="{56E58A90-0A9D-42D6-B5C8-892A6B8BC529}" dt="2026-08-09T23:42:49.525" v="11" actId="478"/>
          <ac:picMkLst>
            <pc:docMk/>
            <pc:sldMk cId="3774245992" sldId="1666"/>
            <ac:picMk id="7" creationId="{04657584-4A58-EED8-F862-92A2F3C343A5}"/>
          </ac:picMkLst>
        </pc:picChg>
      </pc:sldChg>
      <pc:sldChg chg="addSp delSp modSp add mod">
        <pc:chgData name="Todd Bolen" userId="a511567d1bf03c50" providerId="LiveId" clId="{56E58A90-0A9D-42D6-B5C8-892A6B8BC529}" dt="2026-08-17T20:38:16.892" v="59"/>
        <pc:sldMkLst>
          <pc:docMk/>
          <pc:sldMk cId="1813601880" sldId="1667"/>
        </pc:sldMkLst>
        <pc:spChg chg="add mod">
          <ac:chgData name="Todd Bolen" userId="a511567d1bf03c50" providerId="LiveId" clId="{56E58A90-0A9D-42D6-B5C8-892A6B8BC529}" dt="2026-08-17T20:34:17.037" v="48" actId="20577"/>
          <ac:spMkLst>
            <pc:docMk/>
            <pc:sldMk cId="1813601880" sldId="1667"/>
            <ac:spMk id="4" creationId="{ED1FF27D-9CEA-4A43-F8D9-AF9052E1FB22}"/>
          </ac:spMkLst>
        </pc:spChg>
        <pc:spChg chg="add">
          <ac:chgData name="Todd Bolen" userId="a511567d1bf03c50" providerId="LiveId" clId="{56E58A90-0A9D-42D6-B5C8-892A6B8BC529}" dt="2026-08-17T20:34:03.729" v="35" actId="22"/>
          <ac:spMkLst>
            <pc:docMk/>
            <pc:sldMk cId="1813601880" sldId="1667"/>
            <ac:spMk id="8" creationId="{35780F77-3B62-FC51-5B0C-558D0BE185BF}"/>
          </ac:spMkLst>
        </pc:spChg>
        <pc:spChg chg="add del mod">
          <ac:chgData name="Todd Bolen" userId="a511567d1bf03c50" providerId="LiveId" clId="{56E58A90-0A9D-42D6-B5C8-892A6B8BC529}" dt="2026-08-17T20:38:16.892" v="59"/>
          <ac:spMkLst>
            <pc:docMk/>
            <pc:sldMk cId="1813601880" sldId="1667"/>
            <ac:spMk id="9" creationId="{7A0CA9EA-CE39-6561-1440-7F9D54D0BC95}"/>
          </ac:spMkLst>
        </pc:spChg>
      </pc:sldChg>
      <pc:sldChg chg="modSp add del mod">
        <pc:chgData name="Todd Bolen" userId="a511567d1bf03c50" providerId="LiveId" clId="{56E58A90-0A9D-42D6-B5C8-892A6B8BC529}" dt="2026-08-17T20:35:37.484" v="56" actId="2696"/>
        <pc:sldMkLst>
          <pc:docMk/>
          <pc:sldMk cId="1342023257" sldId="1668"/>
        </pc:sldMkLst>
        <pc:spChg chg="mod">
          <ac:chgData name="Todd Bolen" userId="a511567d1bf03c50" providerId="LiveId" clId="{56E58A90-0A9D-42D6-B5C8-892A6B8BC529}" dt="2026-08-17T20:34:52.100" v="51" actId="6549"/>
          <ac:spMkLst>
            <pc:docMk/>
            <pc:sldMk cId="1342023257" sldId="1668"/>
            <ac:spMk id="5" creationId="{AA9E3E57-A870-3405-033F-60F1663E75AB}"/>
          </ac:spMkLst>
        </pc:spChg>
      </pc:sldChg>
      <pc:sldChg chg="addSp delSp modSp add mod">
        <pc:chgData name="Todd Bolen" userId="a511567d1bf03c50" providerId="LiveId" clId="{56E58A90-0A9D-42D6-B5C8-892A6B8BC529}" dt="2026-08-17T20:38:27.137" v="64" actId="478"/>
        <pc:sldMkLst>
          <pc:docMk/>
          <pc:sldMk cId="298833388" sldId="1669"/>
        </pc:sldMkLst>
        <pc:spChg chg="del">
          <ac:chgData name="Todd Bolen" userId="a511567d1bf03c50" providerId="LiveId" clId="{56E58A90-0A9D-42D6-B5C8-892A6B8BC529}" dt="2026-08-17T20:38:24.498" v="63" actId="478"/>
          <ac:spMkLst>
            <pc:docMk/>
            <pc:sldMk cId="298833388" sldId="1669"/>
            <ac:spMk id="5" creationId="{911BC2D9-D79D-FD8D-76CF-330CCAD5B7F3}"/>
          </ac:spMkLst>
        </pc:spChg>
        <pc:spChg chg="add del mod">
          <ac:chgData name="Todd Bolen" userId="a511567d1bf03c50" providerId="LiveId" clId="{56E58A90-0A9D-42D6-B5C8-892A6B8BC529}" dt="2026-08-17T20:38:27.137" v="64" actId="478"/>
          <ac:spMkLst>
            <pc:docMk/>
            <pc:sldMk cId="298833388" sldId="1669"/>
            <ac:spMk id="8" creationId="{1096660D-3D51-EEBB-A778-86CBE73B31F5}"/>
          </ac:spMkLst>
        </pc:spChg>
        <pc:picChg chg="del">
          <ac:chgData name="Todd Bolen" userId="a511567d1bf03c50" providerId="LiveId" clId="{56E58A90-0A9D-42D6-B5C8-892A6B8BC529}" dt="2026-08-17T20:35:16.051" v="55" actId="478"/>
          <ac:picMkLst>
            <pc:docMk/>
            <pc:sldMk cId="298833388" sldId="1669"/>
            <ac:picMk id="3" creationId="{C3465A98-5E53-8994-94BC-1BCC2B178ADF}"/>
          </ac:picMkLst>
        </pc:picChg>
        <pc:picChg chg="add mod ord">
          <ac:chgData name="Todd Bolen" userId="a511567d1bf03c50" providerId="LiveId" clId="{56E58A90-0A9D-42D6-B5C8-892A6B8BC529}" dt="2026-08-17T20:38:21.753" v="62" actId="167"/>
          <ac:picMkLst>
            <pc:docMk/>
            <pc:sldMk cId="298833388" sldId="1669"/>
            <ac:picMk id="4" creationId="{ADCF7A6F-DDAB-0203-4C36-384DB22FB676}"/>
          </ac:picMkLst>
        </pc:picChg>
        <pc:picChg chg="del">
          <ac:chgData name="Todd Bolen" userId="a511567d1bf03c50" providerId="LiveId" clId="{56E58A90-0A9D-42D6-B5C8-892A6B8BC529}" dt="2026-08-17T20:38:24.498" v="63" actId="478"/>
          <ac:picMkLst>
            <pc:docMk/>
            <pc:sldMk cId="298833388" sldId="1669"/>
            <ac:picMk id="6" creationId="{0E1271AF-B171-1C68-D0F4-FAA8D51700D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ECCC14-810E-455D-A119-B200546DAE01}" type="datetimeFigureOut">
              <a:rPr lang="en-US" smtClean="0"/>
              <a:t>8/17/2026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4946A3-FD68-4E77-9DEF-1E7536A4AD96}" type="slidenum">
              <a:rPr lang="en-US" smtClean="0"/>
              <a:t>‹#›</a:t>
            </a:fld>
            <a:endParaRPr lang="en-US"/>
          </a:p>
        </p:txBody>
      </p:sp>
    </p:spTree>
    <p:extLst>
      <p:ext uri="{BB962C8B-B14F-4D97-AF65-F5344CB8AC3E}">
        <p14:creationId xmlns:p14="http://schemas.microsoft.com/office/powerpoint/2010/main" val="3137958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CDA87-12A9-E4F9-7354-581F346F76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DF7372-8FA5-8BF5-DA5B-F006842D10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9D9BA5-93A2-6ED1-F32D-8927B76797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 free sample of the Hosea 5 presentation from the Photo Companion to the Bible. To purchase the full volume, visit https://www.bibleplaces.com/hosea/</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is an image-rich resource for Bible students, teachers, and researchers. Just as a librarian stocks the shelves with as many relevant materials as possible, so we have tried to provide a broad selection of images. Our goal is that you will find in this “library” whatever it is you are looking for.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Credits:</a:t>
            </a:r>
            <a:r>
              <a:rPr lang="en-US" sz="1200" kern="1200" dirty="0">
                <a:solidFill>
                  <a:schemeClr val="tx1"/>
                </a:solidFill>
                <a:effectLst/>
                <a:latin typeface="+mn-lt"/>
                <a:ea typeface="+mn-ea"/>
                <a:cs typeface="+mn-cs"/>
              </a:rPr>
              <a:t> The primary creators of this presentation </a:t>
            </a:r>
            <a:r>
              <a:rPr lang="en-US" sz="1200" b="0" kern="1200" dirty="0">
                <a:solidFill>
                  <a:schemeClr val="tx1"/>
                </a:solidFill>
                <a:effectLst/>
                <a:latin typeface="+mn-lt"/>
                <a:ea typeface="+mn-ea"/>
                <a:cs typeface="+mn-cs"/>
              </a:rPr>
              <a:t>are Chris McKinny, Kris Udd, Steven D. Anderson, and Todd Bolen. The </a:t>
            </a:r>
            <a:r>
              <a:rPr lang="en-US" sz="1200" kern="1200" dirty="0">
                <a:solidFill>
                  <a:schemeClr val="tx1"/>
                </a:solidFill>
                <a:effectLst/>
                <a:latin typeface="+mn-lt"/>
                <a:ea typeface="+mn-ea"/>
                <a:cs typeface="+mn-cs"/>
              </a:rPr>
              <a:t>photographs have an individual file code which usually includes the initials of the photographer. Other images have additional credit or source information.</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Updates:</a:t>
            </a:r>
            <a:r>
              <a:rPr lang="en-US" sz="1200" kern="1200" dirty="0">
                <a:solidFill>
                  <a:schemeClr val="tx1"/>
                </a:solidFill>
                <a:effectLst/>
                <a:latin typeface="+mn-lt"/>
                <a:ea typeface="+mn-ea"/>
                <a:cs typeface="+mn-cs"/>
              </a:rPr>
              <a:t> We plan to update this collection as we are able. We welcome your suggestions for improving this resource (photocompanion@bibleplaces.com). Purchasers of the Hosea volume are provided free, lifetime updates to the volume.</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Copyright:</a:t>
            </a:r>
            <a:r>
              <a:rPr lang="en-US" sz="1200" kern="1200" dirty="0">
                <a:solidFill>
                  <a:schemeClr val="tx1"/>
                </a:solidFill>
                <a:effectLst/>
                <a:latin typeface="+mn-lt"/>
                <a:ea typeface="+mn-ea"/>
                <a:cs typeface="+mn-cs"/>
              </a:rPr>
              <a:t> This photo collection is protected by copyright law and may not be distributed without written permission from BiblePlaces.com. Slide notes should be treated as any other copyrighted written material, with credit given when quoting from these notes.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more information, see our complete “Introduction to 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online at https://www.BiblePlaces.com/Intro-Photo-Companion-Bible/. Here you will find more information about photo selection, explanatory notes, Bible translation, credit information, and copyright allowances. </a:t>
            </a:r>
          </a:p>
          <a:p>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606DA4C6-5BEF-975F-C6F7-6346772CD094}"/>
              </a:ext>
            </a:extLst>
          </p:cNvPr>
          <p:cNvSpPr>
            <a:spLocks noGrp="1"/>
          </p:cNvSpPr>
          <p:nvPr>
            <p:ph type="sldNum" sz="quarter" idx="10"/>
          </p:nvPr>
        </p:nvSpPr>
        <p:spPr/>
        <p:txBody>
          <a:bodyPr/>
          <a:lstStyle/>
          <a:p>
            <a:fld id="{4E4946A3-FD68-4E77-9DEF-1E7536A4AD96}" type="slidenum">
              <a:rPr lang="en-US" smtClean="0"/>
              <a:t>1</a:t>
            </a:fld>
            <a:endParaRPr lang="en-US"/>
          </a:p>
        </p:txBody>
      </p:sp>
    </p:spTree>
    <p:extLst>
      <p:ext uri="{BB962C8B-B14F-4D97-AF65-F5344CB8AC3E}">
        <p14:creationId xmlns:p14="http://schemas.microsoft.com/office/powerpoint/2010/main" val="2060363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62754-0F9E-E64D-90D8-A4D0312A0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DB94C0-616E-36A2-38AB-A97CD4BDCD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13F25B-4404-4DC0-A4D3-3742AE14B3FB}"/>
              </a:ext>
            </a:extLst>
          </p:cNvPr>
          <p:cNvSpPr>
            <a:spLocks noGrp="1"/>
          </p:cNvSpPr>
          <p:nvPr>
            <p:ph type="body" idx="1"/>
          </p:nvPr>
        </p:nvSpPr>
        <p:spPr/>
        <p:txBody>
          <a:bodyPr/>
          <a:lstStyle/>
          <a:p>
            <a:pPr marL="0" marR="0" indent="0" algn="l" defTabSz="914400" rtl="0" eaLnBrk="1" fontAlgn="auto" latinLnBrk="0" hangingPunct="1">
              <a:spcBef>
                <a:spcPts val="0"/>
              </a:spcBef>
              <a:spcAft>
                <a:spcPts val="0"/>
              </a:spcAft>
              <a:buClrTx/>
              <a:buSzTx/>
              <a:buFontTx/>
              <a:buNone/>
              <a:tabLst/>
              <a:defRPr/>
            </a:pPr>
            <a:r>
              <a:rPr lang="en-US" dirty="0">
                <a:effectLst/>
                <a:latin typeface="Calibri" panose="020F0502020204030204" pitchFamily="34" charset="0"/>
                <a:ea typeface="Calibri" panose="020F0502020204030204" pitchFamily="34" charset="0"/>
              </a:rPr>
              <a:t>This image comes from the Metropolitan Museum of Art, public domain, Purchase by subscription, 1896, accession number 96.18.73, https://www.metmuseum.org/art/collection/search/246588.</a:t>
            </a:r>
            <a:r>
              <a:rPr lang="en-US" dirty="0"/>
              <a:t> A removable graphic has been added to prevent surprise or offense. </a:t>
            </a:r>
            <a:endParaRPr lang="en-US" dirty="0">
              <a:effectLst/>
              <a:latin typeface="Calibri" panose="020F0502020204030204" pitchFamily="34" charset="0"/>
              <a:ea typeface="Calibri" panose="020F0502020204030204" pitchFamily="34" charset="0"/>
            </a:endParaRPr>
          </a:p>
          <a:p>
            <a:pPr marL="0" marR="0" indent="0" algn="l" defTabSz="914400" rtl="0" eaLnBrk="1" fontAlgn="auto" latinLnBrk="0" hangingPunct="1">
              <a:spcBef>
                <a:spcPts val="0"/>
              </a:spcBef>
              <a:spcAft>
                <a:spcPts val="0"/>
              </a:spcAft>
              <a:buClrTx/>
              <a:buSzTx/>
              <a:buFontTx/>
              <a:buNone/>
              <a:tabLst/>
              <a:defRPr/>
            </a:pPr>
            <a:endParaRPr lang="en-US" dirty="0">
              <a:effectLst/>
              <a:latin typeface="Calibri" panose="020F0502020204030204" pitchFamily="34" charset="0"/>
            </a:endParaRPr>
          </a:p>
          <a:p>
            <a:pPr marL="0" marR="0" indent="0" algn="l" defTabSz="914400" rtl="0" eaLnBrk="1" fontAlgn="auto" latinLnBrk="0" hangingPunct="1">
              <a:spcBef>
                <a:spcPts val="0"/>
              </a:spcBef>
              <a:spcAft>
                <a:spcPts val="0"/>
              </a:spcAft>
              <a:buClrTx/>
              <a:buSzTx/>
              <a:buFontTx/>
              <a:buNone/>
              <a:tabLst/>
              <a:defRPr/>
            </a:pPr>
            <a:r>
              <a:rPr lang="en-US" dirty="0">
                <a:effectLst/>
                <a:latin typeface="Calibri" panose="020F0502020204030204" pitchFamily="34" charset="0"/>
                <a:ea typeface="Calibri" panose="020F0502020204030204" pitchFamily="34" charset="0"/>
              </a:rPr>
              <a:t>met246588b</a:t>
            </a:r>
            <a:endParaRPr lang="en-US" dirty="0"/>
          </a:p>
        </p:txBody>
      </p:sp>
      <p:sp>
        <p:nvSpPr>
          <p:cNvPr id="4" name="Slide Number Placeholder 3">
            <a:extLst>
              <a:ext uri="{FF2B5EF4-FFF2-40B4-BE49-F238E27FC236}">
                <a16:creationId xmlns:a16="http://schemas.microsoft.com/office/drawing/2014/main" id="{B9A0D7A4-9F68-9609-020C-B2B3A5F6AADC}"/>
              </a:ext>
            </a:extLst>
          </p:cNvPr>
          <p:cNvSpPr>
            <a:spLocks noGrp="1"/>
          </p:cNvSpPr>
          <p:nvPr>
            <p:ph type="sldNum" sz="quarter" idx="10"/>
          </p:nvPr>
        </p:nvSpPr>
        <p:spPr/>
        <p:txBody>
          <a:bodyPr/>
          <a:lstStyle/>
          <a:p>
            <a:fld id="{4E4946A3-FD68-4E77-9DEF-1E7536A4AD96}" type="slidenum">
              <a:rPr lang="en-US" smtClean="0"/>
              <a:t>10</a:t>
            </a:fld>
            <a:endParaRPr lang="en-US"/>
          </a:p>
        </p:txBody>
      </p:sp>
    </p:spTree>
    <p:extLst>
      <p:ext uri="{BB962C8B-B14F-4D97-AF65-F5344CB8AC3E}">
        <p14:creationId xmlns:p14="http://schemas.microsoft.com/office/powerpoint/2010/main" val="310997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E087B-5653-ED67-670B-39558F55E3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6EF074-3362-020A-4A4E-024A09BE2A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A4BDE5-AC04-C4D4-54D7-A92E7BCDF759}"/>
              </a:ext>
            </a:extLst>
          </p:cNvPr>
          <p:cNvSpPr>
            <a:spLocks noGrp="1"/>
          </p:cNvSpPr>
          <p:nvPr>
            <p:ph type="body" idx="1"/>
          </p:nvPr>
        </p:nvSpPr>
        <p:spPr/>
        <p:txBody>
          <a:bodyPr/>
          <a:lstStyle/>
          <a:p>
            <a:r>
              <a:rPr lang="en-US" dirty="0"/>
              <a:t>Depictions of judges became more common in later periods, particularly in the art of the Greeks. This tomb painting depicts two judges, named </a:t>
            </a:r>
            <a:r>
              <a:rPr lang="en-US" dirty="0" err="1"/>
              <a:t>Aiakos</a:t>
            </a:r>
            <a:r>
              <a:rPr lang="en-US" dirty="0"/>
              <a:t> and </a:t>
            </a:r>
            <a:r>
              <a:rPr lang="en-US" dirty="0" err="1"/>
              <a:t>Rhadamanthys</a:t>
            </a:r>
            <a:r>
              <a:rPr lang="en-US" dirty="0"/>
              <a:t>, who are waiting for the deceased. They will decide whether he has been good enough to send him to the Isles of the Blessed, or whether his behavior has been bad, in which case he will be punished with eternal torture in </a:t>
            </a:r>
            <a:r>
              <a:rPr lang="en-US" dirty="0" err="1"/>
              <a:t>Tartara</a:t>
            </a:r>
            <a:r>
              <a:rPr lang="en-US" dirty="0"/>
              <a:t>.</a:t>
            </a:r>
          </a:p>
          <a:p>
            <a:endParaRPr lang="en-US" dirty="0"/>
          </a:p>
          <a:p>
            <a:r>
              <a:rPr lang="en-US" kern="100" dirty="0">
                <a:effectLst/>
                <a:ea typeface="Calibri" panose="020F0502020204030204" pitchFamily="34" charset="0"/>
              </a:rPr>
              <a:t>This image comes from </a:t>
            </a:r>
            <a:r>
              <a:rPr lang="en-US" kern="100" dirty="0" err="1">
                <a:effectLst/>
                <a:ea typeface="Calibri" panose="020F0502020204030204" pitchFamily="34" charset="0"/>
              </a:rPr>
              <a:t>Egisto</a:t>
            </a:r>
            <a:r>
              <a:rPr lang="en-US" kern="100" dirty="0">
                <a:effectLst/>
                <a:ea typeface="Calibri" panose="020F0502020204030204" pitchFamily="34" charset="0"/>
              </a:rPr>
              <a:t> Sani and is licensed under CC BY-SA 2.0, via Wikimedia Commons: https://commons.wikimedia.org/wiki/File:Lefkadia_The_Judgment_Tomb_%E2%80%93_VI_(37242295582).jpg.</a:t>
            </a:r>
          </a:p>
          <a:p>
            <a:endParaRPr lang="en-US" kern="100" dirty="0">
              <a:effectLst/>
            </a:endParaRPr>
          </a:p>
          <a:p>
            <a:r>
              <a:rPr lang="en-US" kern="100" dirty="0">
                <a:effectLst/>
                <a:ea typeface="Calibri" panose="020F0502020204030204" pitchFamily="34" charset="0"/>
              </a:rPr>
              <a:t>wiki083017616441141509c</a:t>
            </a:r>
            <a:endParaRPr lang="en-US" dirty="0"/>
          </a:p>
        </p:txBody>
      </p:sp>
      <p:sp>
        <p:nvSpPr>
          <p:cNvPr id="4" name="Slide Number Placeholder 3">
            <a:extLst>
              <a:ext uri="{FF2B5EF4-FFF2-40B4-BE49-F238E27FC236}">
                <a16:creationId xmlns:a16="http://schemas.microsoft.com/office/drawing/2014/main" id="{66B40431-DC66-74FD-5E6C-16328A3CE206}"/>
              </a:ext>
            </a:extLst>
          </p:cNvPr>
          <p:cNvSpPr>
            <a:spLocks noGrp="1"/>
          </p:cNvSpPr>
          <p:nvPr>
            <p:ph type="sldNum" sz="quarter" idx="10"/>
          </p:nvPr>
        </p:nvSpPr>
        <p:spPr/>
        <p:txBody>
          <a:bodyPr/>
          <a:lstStyle/>
          <a:p>
            <a:fld id="{4E4946A3-FD68-4E77-9DEF-1E7536A4AD96}" type="slidenum">
              <a:rPr lang="en-US" smtClean="0"/>
              <a:t>11</a:t>
            </a:fld>
            <a:endParaRPr lang="en-US"/>
          </a:p>
        </p:txBody>
      </p:sp>
    </p:spTree>
    <p:extLst>
      <p:ext uri="{BB962C8B-B14F-4D97-AF65-F5344CB8AC3E}">
        <p14:creationId xmlns:p14="http://schemas.microsoft.com/office/powerpoint/2010/main" val="2267448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word “snare” (Heb. </a:t>
            </a:r>
            <a:r>
              <a:rPr lang="en-US" i="1" dirty="0" err="1"/>
              <a:t>pa</a:t>
            </a:r>
            <a:r>
              <a:rPr lang="en-US" i="1" dirty="0" err="1">
                <a:latin typeface="Calibri" panose="020F0502020204030204" pitchFamily="34" charset="0"/>
                <a:ea typeface="Calibri" panose="020F0502020204030204" pitchFamily="34" charset="0"/>
                <a:cs typeface="Calibri" panose="020F0502020204030204" pitchFamily="34" charset="0"/>
              </a:rPr>
              <a:t>ḥ</a:t>
            </a:r>
            <a:r>
              <a:rPr lang="en-US" dirty="0">
                <a:latin typeface="Calibri" panose="020F0502020204030204" pitchFamily="34" charset="0"/>
                <a:ea typeface="Calibri" panose="020F0502020204030204" pitchFamily="34" charset="0"/>
                <a:cs typeface="Calibri" panose="020F0502020204030204" pitchFamily="34" charset="0"/>
              </a:rPr>
              <a:t>, </a:t>
            </a:r>
            <a:r>
              <a:rPr lang="he-IL" sz="1200" b="0" i="0" u="none" strike="noStrike" kern="1200" baseline="0" dirty="0">
                <a:solidFill>
                  <a:schemeClr val="tx1"/>
                </a:solidFill>
                <a:latin typeface="+mn-lt"/>
                <a:ea typeface="+mn-ea"/>
                <a:cs typeface="+mn-cs"/>
              </a:rPr>
              <a:t>פַּח</a:t>
            </a:r>
            <a:r>
              <a:rPr lang="en-US" dirty="0">
                <a:latin typeface="Calibri" panose="020F0502020204030204" pitchFamily="34" charset="0"/>
                <a:ea typeface="Calibri" panose="020F0502020204030204" pitchFamily="34" charset="0"/>
                <a:cs typeface="Calibri" panose="020F0502020204030204" pitchFamily="34" charset="0"/>
              </a:rPr>
              <a:t>) refers to a trap for birds. </a:t>
            </a:r>
            <a:r>
              <a:rPr lang="en-US" dirty="0"/>
              <a:t>This relief depicts men using a net to capture birds in a tree. Note the cage just to the right of center at the bottom, into which the birds</a:t>
            </a:r>
            <a:r>
              <a:rPr lang="en-US" baseline="0" dirty="0"/>
              <a:t> are being placed</a:t>
            </a:r>
            <a:r>
              <a:rPr lang="en-US" sz="1200" b="0" i="0" u="none" strike="noStrike" kern="1200" baseline="0" dirty="0">
                <a:solidFill>
                  <a:schemeClr val="tx1"/>
                </a:solidFill>
                <a:latin typeface="+mn-lt"/>
                <a:ea typeface="+mn-ea"/>
                <a:cs typeface="+mn-cs"/>
              </a:rPr>
              <a:t>. This relief was </a:t>
            </a:r>
            <a:r>
              <a:rPr lang="en-US" sz="1200" b="0" i="0" u="none" strike="noStrike" kern="1200" baseline="0">
                <a:solidFill>
                  <a:schemeClr val="tx1"/>
                </a:solidFill>
                <a:latin typeface="+mn-lt"/>
                <a:ea typeface="+mn-ea"/>
                <a:cs typeface="+mn-cs"/>
              </a:rPr>
              <a:t>photographed at the </a:t>
            </a:r>
            <a:r>
              <a:rPr lang="en-US" sz="1200" b="0" i="0" u="none" strike="noStrike" kern="1200" baseline="0" dirty="0">
                <a:solidFill>
                  <a:schemeClr val="tx1"/>
                </a:solidFill>
                <a:latin typeface="+mn-lt"/>
                <a:ea typeface="+mn-ea"/>
                <a:cs typeface="+mn-cs"/>
              </a:rPr>
              <a:t>National Museum of Antiquities in Leiden, Netherlands.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adr1805206159c</a:t>
            </a:r>
          </a:p>
        </p:txBody>
      </p:sp>
      <p:sp>
        <p:nvSpPr>
          <p:cNvPr id="4" name="Slide Number Placeholder 3"/>
          <p:cNvSpPr>
            <a:spLocks noGrp="1"/>
          </p:cNvSpPr>
          <p:nvPr>
            <p:ph type="sldNum" sz="quarter" idx="10"/>
          </p:nvPr>
        </p:nvSpPr>
        <p:spPr/>
        <p:txBody>
          <a:bodyPr/>
          <a:lstStyle/>
          <a:p>
            <a:fld id="{4E4946A3-FD68-4E77-9DEF-1E7536A4AD96}" type="slidenum">
              <a:rPr lang="en-US" smtClean="0"/>
              <a:t>12</a:t>
            </a:fld>
            <a:endParaRPr lang="en-US"/>
          </a:p>
        </p:txBody>
      </p:sp>
    </p:spTree>
    <p:extLst>
      <p:ext uri="{BB962C8B-B14F-4D97-AF65-F5344CB8AC3E}">
        <p14:creationId xmlns:p14="http://schemas.microsoft.com/office/powerpoint/2010/main" val="2041353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relief comes from the tomb of Ipi at Saqqara. It shows men behind a reed blind who are drawing a clap net closed to trap waterfowl. </a:t>
            </a:r>
          </a:p>
          <a:p>
            <a:endParaRPr lang="en-US" dirty="0"/>
          </a:p>
          <a:p>
            <a:r>
              <a:rPr lang="en-US" dirty="0"/>
              <a:t>This image comes from the Art Institute Chicago, </a:t>
            </a:r>
            <a:r>
              <a:rPr lang="en-US" sz="1200" b="0" i="0" kern="1200" dirty="0">
                <a:solidFill>
                  <a:schemeClr val="tx1"/>
                </a:solidFill>
                <a:effectLst/>
                <a:latin typeface="+mn-lt"/>
                <a:ea typeface="+mn-ea"/>
                <a:cs typeface="+mn-cs"/>
              </a:rPr>
              <a:t>W. Moses Willner Fund, accession number 1910.230, and is in the p</a:t>
            </a:r>
            <a:r>
              <a:rPr lang="en-US" dirty="0"/>
              <a:t>ublic domain: https://www.artic.edu/artworks/130065/relief-fragment-depicting-ipi-and-fowling-in-the-marshes.</a:t>
            </a:r>
          </a:p>
          <a:p>
            <a:endParaRPr lang="en-US" dirty="0"/>
          </a:p>
          <a:p>
            <a:r>
              <a:rPr lang="en-US" dirty="0"/>
              <a:t>artic130065</a:t>
            </a:r>
          </a:p>
        </p:txBody>
      </p:sp>
      <p:sp>
        <p:nvSpPr>
          <p:cNvPr id="4" name="Slide Number Placeholder 3"/>
          <p:cNvSpPr>
            <a:spLocks noGrp="1"/>
          </p:cNvSpPr>
          <p:nvPr>
            <p:ph type="sldNum" sz="quarter" idx="5"/>
          </p:nvPr>
        </p:nvSpPr>
        <p:spPr/>
        <p:txBody>
          <a:bodyPr/>
          <a:lstStyle/>
          <a:p>
            <a:fld id="{4E4946A3-FD68-4E77-9DEF-1E7536A4AD96}" type="slidenum">
              <a:rPr lang="en-US" smtClean="0"/>
              <a:t>13</a:t>
            </a:fld>
            <a:endParaRPr lang="en-US"/>
          </a:p>
        </p:txBody>
      </p:sp>
    </p:spTree>
    <p:extLst>
      <p:ext uri="{BB962C8B-B14F-4D97-AF65-F5344CB8AC3E}">
        <p14:creationId xmlns:p14="http://schemas.microsoft.com/office/powerpoint/2010/main" val="580327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The inclusion of </a:t>
            </a:r>
            <a:r>
              <a:rPr lang="en-US" dirty="0" err="1">
                <a:ea typeface="ＭＳ Ｐゴシック" pitchFamily="34" charset="-128"/>
              </a:rPr>
              <a:t>Mizpah</a:t>
            </a:r>
            <a:r>
              <a:rPr lang="en-US" dirty="0">
                <a:ea typeface="ＭＳ Ｐゴシック" pitchFamily="34" charset="-128"/>
              </a:rPr>
              <a:t> in a</a:t>
            </a:r>
            <a:r>
              <a:rPr lang="en-US" baseline="0" dirty="0">
                <a:ea typeface="ＭＳ Ｐゴシック" pitchFamily="34" charset="-128"/>
              </a:rPr>
              <a:t> statement against Israel </a:t>
            </a:r>
            <a:r>
              <a:rPr lang="en-US" dirty="0">
                <a:ea typeface="ＭＳ Ｐゴシック" pitchFamily="34" charset="-128"/>
              </a:rPr>
              <a:t>probably refers to the close</a:t>
            </a:r>
            <a:r>
              <a:rPr lang="en-US" baseline="0" dirty="0">
                <a:ea typeface="ＭＳ Ｐゴシック" pitchFamily="34" charset="-128"/>
              </a:rPr>
              <a:t> connection between </a:t>
            </a:r>
            <a:r>
              <a:rPr lang="en-US" baseline="0" dirty="0" err="1">
                <a:ea typeface="ＭＳ Ｐゴシック" pitchFamily="34" charset="-128"/>
              </a:rPr>
              <a:t>Mizpah</a:t>
            </a:r>
            <a:r>
              <a:rPr lang="en-US" baseline="0" dirty="0">
                <a:ea typeface="ＭＳ Ｐゴシック" pitchFamily="34" charset="-128"/>
              </a:rPr>
              <a:t> and Bethel. In other words, Mizpah could be drawn away from Judah and Jerusalem by the presence of the cult site at Bethel. The next slide includes labels.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ea typeface="ＭＳ Ｐゴシック"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tb010703103</a:t>
            </a:r>
          </a:p>
        </p:txBody>
      </p:sp>
      <p:sp>
        <p:nvSpPr>
          <p:cNvPr id="4" name="Slide Number Placeholder 3"/>
          <p:cNvSpPr>
            <a:spLocks noGrp="1"/>
          </p:cNvSpPr>
          <p:nvPr>
            <p:ph type="sldNum" sz="quarter" idx="10"/>
          </p:nvPr>
        </p:nvSpPr>
        <p:spPr/>
        <p:txBody>
          <a:bodyPr/>
          <a:lstStyle/>
          <a:p>
            <a:fld id="{4E4946A3-FD68-4E77-9DEF-1E7536A4AD96}" type="slidenum">
              <a:rPr lang="en-US" smtClean="0"/>
              <a:t>14</a:t>
            </a:fld>
            <a:endParaRPr lang="en-US"/>
          </a:p>
        </p:txBody>
      </p:sp>
    </p:spTree>
    <p:extLst>
      <p:ext uri="{BB962C8B-B14F-4D97-AF65-F5344CB8AC3E}">
        <p14:creationId xmlns:p14="http://schemas.microsoft.com/office/powerpoint/2010/main" val="378946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The inclusion of Mizpah in a</a:t>
            </a:r>
            <a:r>
              <a:rPr lang="en-US" baseline="0" dirty="0">
                <a:ea typeface="ＭＳ Ｐゴシック" pitchFamily="34" charset="-128"/>
              </a:rPr>
              <a:t> statement against Israel </a:t>
            </a:r>
            <a:r>
              <a:rPr lang="en-US" dirty="0">
                <a:ea typeface="ＭＳ Ｐゴシック" pitchFamily="34" charset="-128"/>
              </a:rPr>
              <a:t>probably refers to the close</a:t>
            </a:r>
            <a:r>
              <a:rPr lang="en-US" baseline="0" dirty="0">
                <a:ea typeface="ＭＳ Ｐゴシック" pitchFamily="34" charset="-128"/>
              </a:rPr>
              <a:t> connection between Mizpah and Bethel. In other words, Mizpah could be drawn away from Judah and Jerusalem by the presence of the cult site at Bethel.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ea typeface="ＭＳ Ｐゴシック"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tb010703103</a:t>
            </a:r>
          </a:p>
        </p:txBody>
      </p:sp>
      <p:sp>
        <p:nvSpPr>
          <p:cNvPr id="4" name="Slide Number Placeholder 3"/>
          <p:cNvSpPr>
            <a:spLocks noGrp="1"/>
          </p:cNvSpPr>
          <p:nvPr>
            <p:ph type="sldNum" sz="quarter" idx="10"/>
          </p:nvPr>
        </p:nvSpPr>
        <p:spPr/>
        <p:txBody>
          <a:bodyPr/>
          <a:lstStyle/>
          <a:p>
            <a:fld id="{4E4946A3-FD68-4E77-9DEF-1E7536A4AD96}" type="slidenum">
              <a:rPr lang="en-US" smtClean="0"/>
              <a:t>15</a:t>
            </a:fld>
            <a:endParaRPr lang="en-US"/>
          </a:p>
        </p:txBody>
      </p:sp>
    </p:spTree>
    <p:extLst>
      <p:ext uri="{BB962C8B-B14F-4D97-AF65-F5344CB8AC3E}">
        <p14:creationId xmlns:p14="http://schemas.microsoft.com/office/powerpoint/2010/main" val="12347971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16</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W. F. Bade excavated Tell en-Nasbeh from 1926 to 1935. </a:t>
            </a:r>
            <a:r>
              <a:rPr lang="en-US" sz="1200" dirty="0"/>
              <a:t>Much of the central part of the tell had been eroded</a:t>
            </a:r>
            <a:r>
              <a:rPr lang="en-US" sz="1200" baseline="0" dirty="0"/>
              <a:t> away already by the time of </a:t>
            </a:r>
            <a:r>
              <a:rPr lang="en-US" sz="1200" baseline="0" dirty="0" err="1"/>
              <a:t>Bade’s</a:t>
            </a:r>
            <a:r>
              <a:rPr lang="en-US" sz="1200" baseline="0" dirty="0"/>
              <a:t> excavations, as may be apparent in this photo. About two-thirds of the site’s 8 acres (3.2 ha) was excavated by Bade and his team.</a:t>
            </a:r>
          </a:p>
          <a:p>
            <a:endParaRPr lang="en-US" sz="1200" dirty="0"/>
          </a:p>
          <a:p>
            <a:r>
              <a:rPr lang="en-US" sz="1200" dirty="0"/>
              <a:t>ws010515939</a:t>
            </a:r>
            <a:endParaRPr lang="en-US" dirty="0"/>
          </a:p>
        </p:txBody>
      </p:sp>
    </p:spTree>
    <p:extLst>
      <p:ext uri="{BB962C8B-B14F-4D97-AF65-F5344CB8AC3E}">
        <p14:creationId xmlns:p14="http://schemas.microsoft.com/office/powerpoint/2010/main" val="27375411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Tx/>
              <a:buNone/>
            </a:pPr>
            <a:r>
              <a:rPr lang="en-US" dirty="0">
                <a:ea typeface="ＭＳ Ｐゴシック" pitchFamily="34" charset="-128"/>
              </a:rPr>
              <a:t>In accord with the biblical record, evidence was found at Tell </a:t>
            </a:r>
            <a:r>
              <a:rPr lang="en-US" dirty="0" err="1">
                <a:ea typeface="ＭＳ Ｐゴシック" pitchFamily="34" charset="-128"/>
              </a:rPr>
              <a:t>en-Nasbeh</a:t>
            </a:r>
            <a:r>
              <a:rPr lang="en-US" dirty="0">
                <a:ea typeface="ＭＳ Ｐゴシック" pitchFamily="34" charset="-128"/>
              </a:rPr>
              <a:t> of occupation during the Iron Age, Persian, and Hellenistic periods. Additionally, large Iron Age walls, </a:t>
            </a:r>
            <a:r>
              <a:rPr lang="en-US" i="1" dirty="0">
                <a:ea typeface="ＭＳ Ｐゴシック" pitchFamily="34" charset="-128"/>
              </a:rPr>
              <a:t>glacis</a:t>
            </a:r>
            <a:r>
              <a:rPr lang="en-US" dirty="0">
                <a:ea typeface="ＭＳ Ｐゴシック" pitchFamily="34" charset="-128"/>
              </a:rPr>
              <a:t> (earthen ramparts), and towers were found which correspond to the type of fortress construction that would be expected by King Asa’s building of Mizpah, recorded in 1 Kings 15:22.</a:t>
            </a:r>
          </a:p>
          <a:p>
            <a:pPr marL="228600" indent="-228600" eaLnBrk="1" hangingPunct="1"/>
            <a:endParaRPr lang="en-US" dirty="0">
              <a:ea typeface="ＭＳ Ｐゴシック" pitchFamily="34" charset="-128"/>
            </a:endParaRPr>
          </a:p>
          <a:p>
            <a:pPr marL="228600" indent="-228600"/>
            <a:r>
              <a:rPr lang="en-US" dirty="0">
                <a:ea typeface="ＭＳ Ｐゴシック" pitchFamily="34" charset="-128"/>
              </a:rPr>
              <a:t>tb051407509</a:t>
            </a:r>
          </a:p>
        </p:txBody>
      </p:sp>
      <p:sp>
        <p:nvSpPr>
          <p:cNvPr id="4" name="Slide Number Placeholder 3"/>
          <p:cNvSpPr>
            <a:spLocks noGrp="1"/>
          </p:cNvSpPr>
          <p:nvPr>
            <p:ph type="sldNum" sz="quarter" idx="10"/>
          </p:nvPr>
        </p:nvSpPr>
        <p:spPr/>
        <p:txBody>
          <a:bodyPr/>
          <a:lstStyle/>
          <a:p>
            <a:fld id="{4E4946A3-FD68-4E77-9DEF-1E7536A4AD96}" type="slidenum">
              <a:rPr lang="en-US" smtClean="0"/>
              <a:t>17</a:t>
            </a:fld>
            <a:endParaRPr lang="en-US"/>
          </a:p>
        </p:txBody>
      </p:sp>
    </p:spTree>
    <p:extLst>
      <p:ext uri="{BB962C8B-B14F-4D97-AF65-F5344CB8AC3E}">
        <p14:creationId xmlns:p14="http://schemas.microsoft.com/office/powerpoint/2010/main" val="171378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ＭＳ Ｐゴシック" pitchFamily="34" charset="-128"/>
              </a:rPr>
              <a:t>This offset-inset wall was constructed in the Iron II period and is believed by some to be associated with Asa’s fortification of the city (1 Kgs 15:22). The entire length of the wall was revealed in the excavations, a length of 2,100 feet (640 m), including eleven towers that were built along the exterior face of the wall. The wall is believed to have originally been 38–45 feet (11.6–13.7 m) tall. </a:t>
            </a:r>
          </a:p>
          <a:p>
            <a:endParaRPr lang="en-US" dirty="0">
              <a:ea typeface="ＭＳ Ｐゴシック" pitchFamily="34" charset="-128"/>
            </a:endParaRPr>
          </a:p>
          <a:p>
            <a:r>
              <a:rPr lang="en-US" dirty="0">
                <a:ea typeface="ＭＳ Ｐゴシック" pitchFamily="34" charset="-128"/>
              </a:rPr>
              <a:t>tb051407526</a:t>
            </a:r>
          </a:p>
        </p:txBody>
      </p:sp>
      <p:sp>
        <p:nvSpPr>
          <p:cNvPr id="4" name="Slide Number Placeholder 3"/>
          <p:cNvSpPr>
            <a:spLocks noGrp="1"/>
          </p:cNvSpPr>
          <p:nvPr>
            <p:ph type="sldNum" sz="quarter" idx="10"/>
          </p:nvPr>
        </p:nvSpPr>
        <p:spPr/>
        <p:txBody>
          <a:bodyPr/>
          <a:lstStyle/>
          <a:p>
            <a:fld id="{4E4946A3-FD68-4E77-9DEF-1E7536A4AD96}" type="slidenum">
              <a:rPr lang="en-US" smtClean="0"/>
              <a:t>18</a:t>
            </a:fld>
            <a:endParaRPr lang="en-US"/>
          </a:p>
        </p:txBody>
      </p:sp>
    </p:spTree>
    <p:extLst>
      <p:ext uri="{BB962C8B-B14F-4D97-AF65-F5344CB8AC3E}">
        <p14:creationId xmlns:p14="http://schemas.microsoft.com/office/powerpoint/2010/main" val="5269370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relief portrays hunters using a combination of deadly weapons (bow and arrow) and a large net to trap deer. </a:t>
            </a:r>
            <a:r>
              <a:rPr lang="en-US" baseline="0" dirty="0"/>
              <a:t>This relief </a:t>
            </a:r>
            <a:r>
              <a:rPr lang="en-US" dirty="0"/>
              <a:t>was photographed</a:t>
            </a:r>
            <a:r>
              <a:rPr lang="en-US" baseline="0" dirty="0"/>
              <a:t> at the British Museum.</a:t>
            </a:r>
            <a:r>
              <a:rPr lang="en-US" dirty="0">
                <a:effectLst/>
                <a:ea typeface="Calibri" panose="020F0502020204030204" pitchFamily="34" charset="0"/>
              </a:rPr>
              <a:t> This image comes from </a:t>
            </a:r>
            <a:r>
              <a:rPr lang="en-US" dirty="0" err="1">
                <a:effectLst/>
                <a:ea typeface="Calibri" panose="020F0502020204030204" pitchFamily="34" charset="0"/>
              </a:rPr>
              <a:t>Zunkir</a:t>
            </a:r>
            <a:r>
              <a:rPr lang="en-US" dirty="0">
                <a:effectLst/>
                <a:ea typeface="Calibri" panose="020F0502020204030204" pitchFamily="34" charset="0"/>
              </a:rPr>
              <a:t> and is licensed under CC BY-SA 4.0, via Wikimedia Commons: </a:t>
            </a:r>
            <a:r>
              <a:rPr lang="en-US" dirty="0"/>
              <a:t>https://commons.wikimedia.org/wiki/File:Hunt_of_Ashurbanipal_-_netting_deer.jpg.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effectLst/>
                <a:ea typeface="Calibri" panose="020F0502020204030204" pitchFamily="34" charset="0"/>
              </a:rPr>
              <a:t>wiki03092020163301</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19</a:t>
            </a:fld>
            <a:endParaRPr lang="en-US"/>
          </a:p>
        </p:txBody>
      </p:sp>
    </p:spTree>
    <p:extLst>
      <p:ext uri="{BB962C8B-B14F-4D97-AF65-F5344CB8AC3E}">
        <p14:creationId xmlns:p14="http://schemas.microsoft.com/office/powerpoint/2010/main" val="3253525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50DC1-EA5D-06C7-FD61-BCF9AB74EB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16816C-57E5-B0EE-BFEB-F7393E4054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082114-9088-2DED-D1A2-86E51EFED1E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 free sample of the Hosea 5 presentation from the Photo Companion to the Bible. To purchase the full volume, visit https://www.bibleplaces.com/hosea/</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is an image-rich resource for Bible students, teachers, and researchers. Just as a librarian stocks the shelves with as many relevant materials as possible, so we have tried to provide a broad selection of images. Our goal is that you will find in this “library” whatever it is you are looking for.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Credits:</a:t>
            </a:r>
            <a:r>
              <a:rPr lang="en-US" sz="1200" kern="1200" dirty="0">
                <a:solidFill>
                  <a:schemeClr val="tx1"/>
                </a:solidFill>
                <a:effectLst/>
                <a:latin typeface="+mn-lt"/>
                <a:ea typeface="+mn-ea"/>
                <a:cs typeface="+mn-cs"/>
              </a:rPr>
              <a:t> The primary creators of this presentation </a:t>
            </a:r>
            <a:r>
              <a:rPr lang="en-US" sz="1200" b="0" kern="1200" dirty="0">
                <a:solidFill>
                  <a:schemeClr val="tx1"/>
                </a:solidFill>
                <a:effectLst/>
                <a:latin typeface="+mn-lt"/>
                <a:ea typeface="+mn-ea"/>
                <a:cs typeface="+mn-cs"/>
              </a:rPr>
              <a:t>are Chris McKinny, Kris Udd, Steven D. Anderson, and Todd Bolen. The </a:t>
            </a:r>
            <a:r>
              <a:rPr lang="en-US" sz="1200" kern="1200" dirty="0">
                <a:solidFill>
                  <a:schemeClr val="tx1"/>
                </a:solidFill>
                <a:effectLst/>
                <a:latin typeface="+mn-lt"/>
                <a:ea typeface="+mn-ea"/>
                <a:cs typeface="+mn-cs"/>
              </a:rPr>
              <a:t>photographs have an individual file code which usually includes the initials of the photographer. Other images have additional credit or source information.</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Updates:</a:t>
            </a:r>
            <a:r>
              <a:rPr lang="en-US" sz="1200" kern="1200" dirty="0">
                <a:solidFill>
                  <a:schemeClr val="tx1"/>
                </a:solidFill>
                <a:effectLst/>
                <a:latin typeface="+mn-lt"/>
                <a:ea typeface="+mn-ea"/>
                <a:cs typeface="+mn-cs"/>
              </a:rPr>
              <a:t> We plan to update this collection as we are able. We welcome your suggestions for improving this resource (photocompanion@bibleplaces.com). Purchasers of the Hosea volume are provided free, lifetime updates to the volume.</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Copyright:</a:t>
            </a:r>
            <a:r>
              <a:rPr lang="en-US" sz="1200" kern="1200" dirty="0">
                <a:solidFill>
                  <a:schemeClr val="tx1"/>
                </a:solidFill>
                <a:effectLst/>
                <a:latin typeface="+mn-lt"/>
                <a:ea typeface="+mn-ea"/>
                <a:cs typeface="+mn-cs"/>
              </a:rPr>
              <a:t> This photo collection is protected by copyright law and may not be distributed without written permission from BiblePlaces.com. Slide notes should be treated as any other copyrighted written material, with credit given when quoting from these notes.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more information, see our complete “Introduction to 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online at https://www.BiblePlaces.com/Intro-Photo-Companion-Bible/. Here you will find more information about photo selection, explanatory notes, Bible translation, credit information, and copyright allowances. </a:t>
            </a:r>
          </a:p>
          <a:p>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51EB2921-BE2D-6386-E148-1D06094F8979}"/>
              </a:ext>
            </a:extLst>
          </p:cNvPr>
          <p:cNvSpPr>
            <a:spLocks noGrp="1"/>
          </p:cNvSpPr>
          <p:nvPr>
            <p:ph type="sldNum" sz="quarter" idx="10"/>
          </p:nvPr>
        </p:nvSpPr>
        <p:spPr/>
        <p:txBody>
          <a:bodyPr/>
          <a:lstStyle/>
          <a:p>
            <a:fld id="{4E4946A3-FD68-4E77-9DEF-1E7536A4AD96}" type="slidenum">
              <a:rPr lang="en-US" smtClean="0"/>
              <a:t>2</a:t>
            </a:fld>
            <a:endParaRPr lang="en-US"/>
          </a:p>
        </p:txBody>
      </p:sp>
    </p:spTree>
    <p:extLst>
      <p:ext uri="{BB962C8B-B14F-4D97-AF65-F5344CB8AC3E}">
        <p14:creationId xmlns:p14="http://schemas.microsoft.com/office/powerpoint/2010/main" val="10043982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Mount Tabor is located at the eastern end of the Jezreel Valley. It is a tall, isolated mountain. It does not appear often in the Hebrew Bible, and it is best known as the place where Barak gathered his troops prior to the battle with Sisera (</a:t>
            </a:r>
            <a:r>
              <a:rPr lang="en-US" dirty="0" err="1"/>
              <a:t>Judg</a:t>
            </a:r>
            <a:r>
              <a:rPr lang="en-US" dirty="0"/>
              <a:t> 4).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tbs121210011</a:t>
            </a:r>
          </a:p>
        </p:txBody>
      </p:sp>
      <p:sp>
        <p:nvSpPr>
          <p:cNvPr id="4" name="Slide Number Placeholder 3"/>
          <p:cNvSpPr>
            <a:spLocks noGrp="1"/>
          </p:cNvSpPr>
          <p:nvPr>
            <p:ph type="sldNum" sz="quarter" idx="10"/>
          </p:nvPr>
        </p:nvSpPr>
        <p:spPr/>
        <p:txBody>
          <a:bodyPr/>
          <a:lstStyle/>
          <a:p>
            <a:fld id="{4E4946A3-FD68-4E77-9DEF-1E7536A4AD96}" type="slidenum">
              <a:rPr lang="en-US" smtClean="0"/>
              <a:t>20</a:t>
            </a:fld>
            <a:endParaRPr lang="en-US"/>
          </a:p>
        </p:txBody>
      </p:sp>
    </p:spTree>
    <p:extLst>
      <p:ext uri="{BB962C8B-B14F-4D97-AF65-F5344CB8AC3E}">
        <p14:creationId xmlns:p14="http://schemas.microsoft.com/office/powerpoint/2010/main" val="15106147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Dearman suggests the possibility that Mount Tabor may have had a shrine to a Canaanite deity at its summit in Hosea’s day (Dearman 2010: 172). Although evidence is lacking, the idea is not implausible. Even today, a church stands on the summit.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Reference:</a:t>
            </a:r>
          </a:p>
          <a:p>
            <a:r>
              <a:rPr lang="en-US" kern="100" dirty="0">
                <a:effectLst/>
              </a:rPr>
              <a:t>Dearman, J. Andrew.</a:t>
            </a:r>
          </a:p>
          <a:p>
            <a:pPr marL="685800" indent="-457200">
              <a:tabLst>
                <a:tab pos="685800" algn="l"/>
              </a:tabLst>
            </a:pPr>
            <a:r>
              <a:rPr lang="en-US" kern="100" dirty="0">
                <a:effectLst/>
              </a:rPr>
              <a:t>2010	</a:t>
            </a:r>
            <a:r>
              <a:rPr lang="en-US" i="1" kern="100" dirty="0">
                <a:effectLst/>
              </a:rPr>
              <a:t>Hosea</a:t>
            </a:r>
            <a:r>
              <a:rPr lang="en-US" kern="100" dirty="0">
                <a:effectLst/>
              </a:rPr>
              <a:t>. New International Commentary on the Old Testament. Grand Rapids: Eerdmans.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tbs121280011</a:t>
            </a:r>
          </a:p>
        </p:txBody>
      </p:sp>
      <p:sp>
        <p:nvSpPr>
          <p:cNvPr id="4" name="Slide Number Placeholder 3"/>
          <p:cNvSpPr>
            <a:spLocks noGrp="1"/>
          </p:cNvSpPr>
          <p:nvPr>
            <p:ph type="sldNum" sz="quarter" idx="10"/>
          </p:nvPr>
        </p:nvSpPr>
        <p:spPr/>
        <p:txBody>
          <a:bodyPr/>
          <a:lstStyle/>
          <a:p>
            <a:fld id="{4E4946A3-FD68-4E77-9DEF-1E7536A4AD96}" type="slidenum">
              <a:rPr lang="en-US" smtClean="0"/>
              <a:t>21</a:t>
            </a:fld>
            <a:endParaRPr lang="en-US"/>
          </a:p>
        </p:txBody>
      </p:sp>
    </p:spTree>
    <p:extLst>
      <p:ext uri="{BB962C8B-B14F-4D97-AF65-F5344CB8AC3E}">
        <p14:creationId xmlns:p14="http://schemas.microsoft.com/office/powerpoint/2010/main" val="17264349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Hebrew text here is very difficult; Andersen and Freedman assert that it is “largely unintelligible in its present form” (1980: 386). English versions and biblical scholars are largely divided between two options: 1) “Those who revolt are deep in slaughter;” 2) “And a pit dug deep at Shittim.”</a:t>
            </a:r>
          </a:p>
          <a:p>
            <a:endParaRPr lang="en-US" dirty="0"/>
          </a:p>
          <a:p>
            <a:r>
              <a:rPr lang="en-US" dirty="0"/>
              <a:t>The first possibility, “Those who revolt are deep in slaughter,” retains the letters preserved in the MT, “</a:t>
            </a:r>
            <a:r>
              <a:rPr lang="en-US" sz="1200" b="0" i="0" u="none" strike="noStrike" kern="1200" baseline="0" dirty="0">
                <a:solidFill>
                  <a:schemeClr val="tx1"/>
                </a:solidFill>
                <a:latin typeface="+mn-lt"/>
                <a:ea typeface="+mn-ea"/>
                <a:cs typeface="+mn-cs"/>
              </a:rPr>
              <a:t>but depends heavily on hypothetical translations of some very unusual Hebrew” (Garrett 1997: 142). Most English versions take this approach. The second reading, “And a pit dug deep at </a:t>
            </a:r>
            <a:r>
              <a:rPr lang="en-US" sz="1200" b="0" i="0" u="none" strike="noStrike" kern="1200" baseline="0" dirty="0" err="1">
                <a:solidFill>
                  <a:schemeClr val="tx1"/>
                </a:solidFill>
                <a:latin typeface="+mn-lt"/>
                <a:ea typeface="+mn-ea"/>
                <a:cs typeface="+mn-cs"/>
              </a:rPr>
              <a:t>Shittim</a:t>
            </a:r>
            <a:r>
              <a:rPr lang="en-US" sz="1200" b="0" i="0" u="none" strike="noStrike" kern="1200" baseline="0" dirty="0">
                <a:solidFill>
                  <a:schemeClr val="tx1"/>
                </a:solidFill>
                <a:latin typeface="+mn-lt"/>
                <a:ea typeface="+mn-ea"/>
                <a:cs typeface="+mn-cs"/>
              </a:rPr>
              <a:t>,” requires two emendations, </a:t>
            </a:r>
            <a:r>
              <a:rPr lang="en-US" sz="1200" b="0" i="1" u="none" strike="noStrike" kern="1200" baseline="0" dirty="0" err="1">
                <a:solidFill>
                  <a:schemeClr val="tx1"/>
                </a:solidFill>
                <a:latin typeface="+mn-lt"/>
                <a:ea typeface="+mn-ea"/>
                <a:cs typeface="+mn-cs"/>
              </a:rPr>
              <a:t>šḥṭh</a:t>
            </a:r>
            <a:r>
              <a:rPr lang="en-US" sz="1200" b="0" i="0" u="none" strike="noStrike" kern="1200" baseline="0" dirty="0">
                <a:solidFill>
                  <a:schemeClr val="tx1"/>
                </a:solidFill>
                <a:latin typeface="+mn-lt"/>
                <a:ea typeface="+mn-ea"/>
                <a:cs typeface="+mn-cs"/>
              </a:rPr>
              <a:t> to </a:t>
            </a:r>
            <a:r>
              <a:rPr lang="en-US" sz="1200" b="0" i="1" u="none" strike="noStrike" kern="1200" baseline="0" dirty="0" err="1">
                <a:solidFill>
                  <a:schemeClr val="tx1"/>
                </a:solidFill>
                <a:latin typeface="+mn-lt"/>
                <a:ea typeface="+mn-ea"/>
                <a:cs typeface="+mn-cs"/>
              </a:rPr>
              <a:t>šḥt</a:t>
            </a:r>
            <a:r>
              <a:rPr lang="en-US" sz="1200" b="0" i="0" u="none" strike="noStrike" kern="1200" baseline="0" dirty="0">
                <a:solidFill>
                  <a:schemeClr val="tx1"/>
                </a:solidFill>
                <a:latin typeface="+mn-lt"/>
                <a:ea typeface="+mn-ea"/>
                <a:cs typeface="+mn-cs"/>
              </a:rPr>
              <a:t>, and </a:t>
            </a:r>
            <a:r>
              <a:rPr lang="en-US" sz="1200" b="0" i="1" u="none" strike="noStrike" kern="1200" baseline="0" dirty="0" err="1">
                <a:solidFill>
                  <a:schemeClr val="tx1"/>
                </a:solidFill>
                <a:latin typeface="+mn-lt"/>
                <a:ea typeface="+mn-ea"/>
                <a:cs typeface="+mn-cs"/>
              </a:rPr>
              <a:t>śēṭı̂m</a:t>
            </a:r>
            <a:r>
              <a:rPr lang="en-US" sz="1200" b="0" i="0" u="none" strike="noStrike" kern="1200" baseline="0" dirty="0">
                <a:solidFill>
                  <a:schemeClr val="tx1"/>
                </a:solidFill>
                <a:latin typeface="+mn-lt"/>
                <a:ea typeface="+mn-ea"/>
                <a:cs typeface="+mn-cs"/>
              </a:rPr>
              <a:t> to </a:t>
            </a:r>
            <a:r>
              <a:rPr lang="en-US" sz="1200" b="0" i="1" u="none" strike="noStrike" kern="1200" baseline="0" dirty="0" err="1">
                <a:solidFill>
                  <a:schemeClr val="tx1"/>
                </a:solidFill>
                <a:latin typeface="+mn-lt"/>
                <a:ea typeface="+mn-ea"/>
                <a:cs typeface="+mn-cs"/>
              </a:rPr>
              <a:t>šiṭṭı̂m</a:t>
            </a:r>
            <a:r>
              <a:rPr lang="en-US" sz="1200" b="0" i="0" u="none" strike="noStrike" kern="1200" baseline="0" dirty="0">
                <a:solidFill>
                  <a:schemeClr val="tx1"/>
                </a:solidFill>
                <a:latin typeface="+mn-lt"/>
                <a:ea typeface="+mn-ea"/>
                <a:cs typeface="+mn-cs"/>
              </a:rPr>
              <a:t>. The appeal to this approach is that it parallels the two preceding phrases (“You are a snare at Mizpah, and a net spread out on Tabor”). This approach is taken by the NRSV, REB, and NLT; it is also preferred by the authors of the four commentaries listed below.</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“pit” (Heb. </a:t>
            </a:r>
            <a:r>
              <a:rPr lang="en-US" i="1" dirty="0" err="1"/>
              <a:t>sha</a:t>
            </a:r>
            <a:r>
              <a:rPr lang="en-US" i="1" dirty="0" err="1">
                <a:latin typeface="Calibri" panose="020F0502020204030204" pitchFamily="34" charset="0"/>
                <a:ea typeface="Calibri" panose="020F0502020204030204" pitchFamily="34" charset="0"/>
                <a:cs typeface="Calibri" panose="020F0502020204030204" pitchFamily="34" charset="0"/>
              </a:rPr>
              <a:t>ḥat</a:t>
            </a:r>
            <a:r>
              <a:rPr lang="en-US" dirty="0"/>
              <a:t>, </a:t>
            </a:r>
            <a:r>
              <a:rPr lang="he-IL" sz="1200" b="0" i="0" u="none" strike="noStrike" kern="1200" baseline="0" dirty="0">
                <a:solidFill>
                  <a:schemeClr val="tx1"/>
                </a:solidFill>
                <a:latin typeface="+mn-lt"/>
                <a:ea typeface="+mn-ea"/>
                <a:cs typeface="+mn-cs"/>
              </a:rPr>
              <a:t>שַׁחַת</a:t>
            </a:r>
            <a:r>
              <a:rPr lang="en-US" dirty="0"/>
              <a:t>) was a deep hole dug in the ground, and it was likely covered over with a disguise that was intended to deceive and entrap the prey. The deep pit shown here was dug by looters looking for valuables, perhaps from an ancient tomb.</a:t>
            </a:r>
          </a:p>
          <a:p>
            <a:endParaRPr lang="en-US" sz="1200" b="0" i="0" u="none" strike="noStrike" kern="1200" baseline="0" dirty="0">
              <a:solidFill>
                <a:schemeClr val="tx1"/>
              </a:solidFill>
              <a:latin typeface="+mn-lt"/>
              <a:ea typeface="+mn-ea"/>
              <a:cs typeface="+mn-cs"/>
            </a:endParaRPr>
          </a:p>
          <a:p>
            <a:r>
              <a:rPr lang="en-US" b="1" baseline="0" dirty="0"/>
              <a:t>References:</a:t>
            </a:r>
          </a:p>
          <a:p>
            <a:r>
              <a:rPr lang="en-US" baseline="0" dirty="0"/>
              <a:t>Andersen, Francis I. and Freedman, David Noel.</a:t>
            </a:r>
          </a:p>
          <a:p>
            <a:pPr marL="685800" indent="-457200">
              <a:tabLst>
                <a:tab pos="685800" algn="l"/>
              </a:tabLst>
            </a:pPr>
            <a:r>
              <a:rPr lang="en-US" baseline="0" dirty="0"/>
              <a:t>1980	</a:t>
            </a:r>
            <a:r>
              <a:rPr lang="en-US" i="1" baseline="0" dirty="0"/>
              <a:t>Hosea</a:t>
            </a:r>
            <a:r>
              <a:rPr lang="en-US" baseline="0" dirty="0"/>
              <a:t>. The Anchor Bible. New York: Doubleday.</a:t>
            </a:r>
            <a:endParaRPr lang="en-US" kern="100" dirty="0">
              <a:effectLst/>
            </a:endParaRPr>
          </a:p>
          <a:p>
            <a:r>
              <a:rPr lang="en-US" kern="100" dirty="0">
                <a:effectLst/>
              </a:rPr>
              <a:t>Dearman, J. Andrew.</a:t>
            </a:r>
          </a:p>
          <a:p>
            <a:pPr marL="685800" indent="-457200">
              <a:tabLst>
                <a:tab pos="685800" algn="l"/>
              </a:tabLst>
            </a:pPr>
            <a:r>
              <a:rPr lang="en-US" kern="100" dirty="0">
                <a:effectLst/>
              </a:rPr>
              <a:t>2010	</a:t>
            </a:r>
            <a:r>
              <a:rPr lang="en-US" i="1" kern="100" dirty="0">
                <a:effectLst/>
              </a:rPr>
              <a:t>Hosea</a:t>
            </a:r>
            <a:r>
              <a:rPr lang="en-US" kern="100" dirty="0">
                <a:effectLst/>
              </a:rPr>
              <a:t>. New International Commentary on the Old Testament. Grand Rapids: Eerdmans.</a:t>
            </a:r>
          </a:p>
          <a:p>
            <a:r>
              <a:rPr lang="en-US" baseline="0" dirty="0"/>
              <a:t>Garrett, Duane A.</a:t>
            </a:r>
          </a:p>
          <a:p>
            <a:pPr marL="685800" indent="-457200">
              <a:tabLst>
                <a:tab pos="685800" algn="l"/>
              </a:tabLst>
            </a:pPr>
            <a:r>
              <a:rPr lang="en-US" baseline="0" dirty="0"/>
              <a:t>1997	</a:t>
            </a:r>
            <a:r>
              <a:rPr lang="en-US" i="1" baseline="0" dirty="0"/>
              <a:t>Hosea, Joel</a:t>
            </a:r>
            <a:r>
              <a:rPr lang="en-US" baseline="0" dirty="0"/>
              <a:t>. New American Commentary. Nashville: Broadman and Holman.</a:t>
            </a:r>
          </a:p>
          <a:p>
            <a:r>
              <a:rPr lang="en-US" b="0" dirty="0"/>
              <a:t>Stuart, Douglas.</a:t>
            </a:r>
          </a:p>
          <a:p>
            <a:pPr marL="685800" indent="-457200">
              <a:tabLst>
                <a:tab pos="685800" algn="l"/>
              </a:tabLst>
            </a:pPr>
            <a:r>
              <a:rPr lang="en-US" b="0" dirty="0"/>
              <a:t>1988	</a:t>
            </a:r>
            <a:r>
              <a:rPr lang="en-US" b="0" i="1" dirty="0"/>
              <a:t>Hosea–Jonah</a:t>
            </a:r>
            <a:r>
              <a:rPr lang="en-US" b="0" dirty="0"/>
              <a:t>. Word Biblical Commentary. Grand Rapids: Zondervan.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adr1806096157</a:t>
            </a:r>
          </a:p>
        </p:txBody>
      </p:sp>
      <p:sp>
        <p:nvSpPr>
          <p:cNvPr id="4" name="Slide Number Placeholder 3"/>
          <p:cNvSpPr>
            <a:spLocks noGrp="1"/>
          </p:cNvSpPr>
          <p:nvPr>
            <p:ph type="sldNum" sz="quarter" idx="10"/>
          </p:nvPr>
        </p:nvSpPr>
        <p:spPr/>
        <p:txBody>
          <a:bodyPr/>
          <a:lstStyle/>
          <a:p>
            <a:fld id="{4E4946A3-FD68-4E77-9DEF-1E7536A4AD96}" type="slidenum">
              <a:rPr lang="en-US" smtClean="0"/>
              <a:t>22</a:t>
            </a:fld>
            <a:endParaRPr lang="en-US"/>
          </a:p>
        </p:txBody>
      </p:sp>
    </p:spTree>
    <p:extLst>
      <p:ext uri="{BB962C8B-B14F-4D97-AF65-F5344CB8AC3E}">
        <p14:creationId xmlns:p14="http://schemas.microsoft.com/office/powerpoint/2010/main" val="3999483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13E1D-9AEB-E403-004B-A53CF87966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7F4886-AD71-C068-DBE0-DC094C4D1F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A0123A-473D-7A9C-5DF9-A0A1AB9B0648}"/>
              </a:ext>
            </a:extLst>
          </p:cNvPr>
          <p:cNvSpPr>
            <a:spLocks noGrp="1"/>
          </p:cNvSpPr>
          <p:nvPr>
            <p:ph type="body" idx="1"/>
          </p:nvPr>
        </p:nvSpPr>
        <p:spPr/>
        <p:txBody>
          <a:bodyPr/>
          <a:lstStyle/>
          <a:p>
            <a:r>
              <a:rPr lang="en-US" dirty="0"/>
              <a:t>Shittim was the last location where the Israelites camped before crossing the Jordan River into the Promised Land. It is notable as the place where they fell into the idolatrous and immoral practices of Baal-</a:t>
            </a:r>
            <a:r>
              <a:rPr lang="en-US" dirty="0" err="1"/>
              <a:t>peor</a:t>
            </a:r>
            <a:r>
              <a:rPr lang="en-US" dirty="0"/>
              <a:t> (Num 25). The location of Shittim is not known with certainty, but a good candidate is Tell </a:t>
            </a:r>
            <a:r>
              <a:rPr lang="en-US" dirty="0" err="1"/>
              <a:t>el</a:t>
            </a:r>
            <a:r>
              <a:rPr lang="en-US" dirty="0"/>
              <a:t>-Hammam, a large site on the eastern edge of the plain of Moab (Slayton 1992: 1,222; so also </a:t>
            </a:r>
            <a:r>
              <a:rPr lang="en-US" i="1" dirty="0"/>
              <a:t>HALOT</a:t>
            </a:r>
            <a:r>
              <a:rPr lang="en-US" dirty="0"/>
              <a:t>). The tell is visible as the long, low, barren hill in the middle of this photo.</a:t>
            </a:r>
          </a:p>
          <a:p>
            <a:endParaRPr lang="en-US" dirty="0"/>
          </a:p>
          <a:p>
            <a:r>
              <a:rPr lang="en-US" b="1" dirty="0"/>
              <a:t>Reference: </a:t>
            </a:r>
          </a:p>
          <a:p>
            <a:r>
              <a:rPr lang="en-US" dirty="0"/>
              <a:t>Slayton, Joel C.</a:t>
            </a:r>
          </a:p>
          <a:p>
            <a:pPr marL="690563" indent="-461963">
              <a:tabLst>
                <a:tab pos="685800" algn="l"/>
              </a:tabLst>
            </a:pPr>
            <a:r>
              <a:rPr lang="en-US" dirty="0"/>
              <a:t>1992	Shittim. </a:t>
            </a:r>
            <a:r>
              <a:rPr lang="en-US" i="1" dirty="0"/>
              <a:t>Anchor Bible Dictionary, </a:t>
            </a:r>
            <a:r>
              <a:rPr lang="en-US" dirty="0"/>
              <a:t>vol. 5, ed. D. N. Freedman. New York: Doubleday.</a:t>
            </a:r>
            <a:endParaRPr lang="en-US" b="1" dirty="0"/>
          </a:p>
          <a:p>
            <a:endParaRPr lang="en-US" dirty="0"/>
          </a:p>
          <a:p>
            <a:r>
              <a:rPr lang="en-US" dirty="0"/>
              <a:t>tb031315304</a:t>
            </a:r>
            <a:endParaRPr lang="en-US"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4F5B114B-39DB-250E-FDB7-E6AFECF20381}"/>
              </a:ext>
            </a:extLst>
          </p:cNvPr>
          <p:cNvSpPr>
            <a:spLocks noGrp="1"/>
          </p:cNvSpPr>
          <p:nvPr>
            <p:ph type="sldNum" sz="quarter" idx="10"/>
          </p:nvPr>
        </p:nvSpPr>
        <p:spPr/>
        <p:txBody>
          <a:bodyPr/>
          <a:lstStyle/>
          <a:p>
            <a:fld id="{4E4946A3-FD68-4E77-9DEF-1E7536A4AD96}" type="slidenum">
              <a:rPr lang="en-US" smtClean="0"/>
              <a:t>23</a:t>
            </a:fld>
            <a:endParaRPr lang="en-US"/>
          </a:p>
        </p:txBody>
      </p:sp>
    </p:spTree>
    <p:extLst>
      <p:ext uri="{BB962C8B-B14F-4D97-AF65-F5344CB8AC3E}">
        <p14:creationId xmlns:p14="http://schemas.microsoft.com/office/powerpoint/2010/main" val="22966917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1B683-ADAE-A58F-B26D-46E795F2C1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475B13-A34D-6C9E-F37D-CF99875CC1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091600-D07C-C9AD-BA6D-C366FA36281B}"/>
              </a:ext>
            </a:extLst>
          </p:cNvPr>
          <p:cNvSpPr>
            <a:spLocks noGrp="1"/>
          </p:cNvSpPr>
          <p:nvPr>
            <p:ph type="body" idx="1"/>
          </p:nvPr>
        </p:nvSpPr>
        <p:spPr/>
        <p:txBody>
          <a:bodyPr/>
          <a:lstStyle/>
          <a:p>
            <a:r>
              <a:rPr lang="en-US" dirty="0"/>
              <a:t>The acropolis at Tell </a:t>
            </a:r>
            <a:r>
              <a:rPr lang="en-US" dirty="0" err="1"/>
              <a:t>el</a:t>
            </a:r>
            <a:r>
              <a:rPr lang="en-US" dirty="0"/>
              <a:t>-Hammam is situated above the lower city, which spreads out to the west. This view shows the acropolis from the perspective of the lower city.</a:t>
            </a:r>
          </a:p>
          <a:p>
            <a:endParaRPr lang="en-US" dirty="0"/>
          </a:p>
          <a:p>
            <a:r>
              <a:rPr lang="en-US" dirty="0"/>
              <a:t>tb031315253</a:t>
            </a:r>
            <a:endParaRPr lang="en-US"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631EABAB-B527-11FC-47F3-FAB5D5D4E451}"/>
              </a:ext>
            </a:extLst>
          </p:cNvPr>
          <p:cNvSpPr>
            <a:spLocks noGrp="1"/>
          </p:cNvSpPr>
          <p:nvPr>
            <p:ph type="sldNum" sz="quarter" idx="10"/>
          </p:nvPr>
        </p:nvSpPr>
        <p:spPr/>
        <p:txBody>
          <a:bodyPr/>
          <a:lstStyle/>
          <a:p>
            <a:fld id="{4E4946A3-FD68-4E77-9DEF-1E7536A4AD96}" type="slidenum">
              <a:rPr lang="en-US" smtClean="0"/>
              <a:t>24</a:t>
            </a:fld>
            <a:endParaRPr lang="en-US"/>
          </a:p>
        </p:txBody>
      </p:sp>
    </p:spTree>
    <p:extLst>
      <p:ext uri="{BB962C8B-B14F-4D97-AF65-F5344CB8AC3E}">
        <p14:creationId xmlns:p14="http://schemas.microsoft.com/office/powerpoint/2010/main" val="37757863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3FD55-C7D6-184A-4063-877405048E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B5AB4D-BCDB-7846-A473-067CBAAB7C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CAF374-C858-8100-28EF-2E1A70678791}"/>
              </a:ext>
            </a:extLst>
          </p:cNvPr>
          <p:cNvSpPr>
            <a:spLocks noGrp="1"/>
          </p:cNvSpPr>
          <p:nvPr>
            <p:ph type="body" idx="1"/>
          </p:nvPr>
        </p:nvSpPr>
        <p:spPr/>
        <p:txBody>
          <a:bodyPr/>
          <a:lstStyle/>
          <a:p>
            <a:r>
              <a:rPr lang="en-US" dirty="0"/>
              <a:t>The excavator at Tell </a:t>
            </a:r>
            <a:r>
              <a:rPr lang="en-US" dirty="0" err="1"/>
              <a:t>el</a:t>
            </a:r>
            <a:r>
              <a:rPr lang="en-US" dirty="0"/>
              <a:t>-Hammam has advocated for identifying it as ancient Sodom. However, this identification conflicts with the chronology and the geographical description of the city as laid out in the Hebrew Bible.</a:t>
            </a:r>
          </a:p>
          <a:p>
            <a:endParaRPr lang="en-US" dirty="0"/>
          </a:p>
          <a:p>
            <a:r>
              <a:rPr lang="en-US" dirty="0"/>
              <a:t>tb031315201</a:t>
            </a:r>
            <a:endParaRPr lang="en-US"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AD341D37-96AF-FD24-7E90-E3A0CB814B55}"/>
              </a:ext>
            </a:extLst>
          </p:cNvPr>
          <p:cNvSpPr>
            <a:spLocks noGrp="1"/>
          </p:cNvSpPr>
          <p:nvPr>
            <p:ph type="sldNum" sz="quarter" idx="10"/>
          </p:nvPr>
        </p:nvSpPr>
        <p:spPr/>
        <p:txBody>
          <a:bodyPr/>
          <a:lstStyle/>
          <a:p>
            <a:fld id="{4E4946A3-FD68-4E77-9DEF-1E7536A4AD96}" type="slidenum">
              <a:rPr lang="en-US" smtClean="0"/>
              <a:t>25</a:t>
            </a:fld>
            <a:endParaRPr lang="en-US"/>
          </a:p>
        </p:txBody>
      </p:sp>
    </p:spTree>
    <p:extLst>
      <p:ext uri="{BB962C8B-B14F-4D97-AF65-F5344CB8AC3E}">
        <p14:creationId xmlns:p14="http://schemas.microsoft.com/office/powerpoint/2010/main" val="37084616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latin typeface="Calibri"/>
              </a:rPr>
              <a:t>This slide illustrates an alternative translation of Hosea 5:2. This relief was photographed at the Getty Villa in southern California while on loan from the British Museum.</a:t>
            </a:r>
            <a:endParaRPr lang="en-US" dirty="0"/>
          </a:p>
          <a:p>
            <a:endParaRPr lang="en-US" dirty="0">
              <a:solidFill>
                <a:srgbClr val="000000"/>
              </a:solidFill>
              <a:latin typeface="Calibri"/>
            </a:endParaRPr>
          </a:p>
          <a:p>
            <a:r>
              <a:rPr lang="en-US" dirty="0"/>
              <a:t>tb100919408</a:t>
            </a:r>
            <a:endParaRPr lang="en-US" dirty="0">
              <a:solidFill>
                <a:srgbClr val="000000"/>
              </a:solidFill>
              <a:latin typeface="Calibri"/>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26</a:t>
            </a:fld>
            <a:endParaRPr lang="en-US"/>
          </a:p>
        </p:txBody>
      </p:sp>
    </p:spTree>
    <p:extLst>
      <p:ext uri="{BB962C8B-B14F-4D97-AF65-F5344CB8AC3E}">
        <p14:creationId xmlns:p14="http://schemas.microsoft.com/office/powerpoint/2010/main" val="7596001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tb051106810</a:t>
            </a:r>
          </a:p>
        </p:txBody>
      </p:sp>
      <p:sp>
        <p:nvSpPr>
          <p:cNvPr id="4" name="Slide Number Placeholder 3"/>
          <p:cNvSpPr>
            <a:spLocks noGrp="1"/>
          </p:cNvSpPr>
          <p:nvPr>
            <p:ph type="sldNum" sz="quarter" idx="10"/>
          </p:nvPr>
        </p:nvSpPr>
        <p:spPr/>
        <p:txBody>
          <a:bodyPr/>
          <a:lstStyle/>
          <a:p>
            <a:fld id="{4E4946A3-FD68-4E77-9DEF-1E7536A4AD96}" type="slidenum">
              <a:rPr lang="en-US" smtClean="0"/>
              <a:t>27</a:t>
            </a:fld>
            <a:endParaRPr lang="en-US"/>
          </a:p>
        </p:txBody>
      </p:sp>
    </p:spTree>
    <p:extLst>
      <p:ext uri="{BB962C8B-B14F-4D97-AF65-F5344CB8AC3E}">
        <p14:creationId xmlns:p14="http://schemas.microsoft.com/office/powerpoint/2010/main" val="18975020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tb051106812</a:t>
            </a:r>
          </a:p>
        </p:txBody>
      </p:sp>
      <p:sp>
        <p:nvSpPr>
          <p:cNvPr id="4" name="Slide Number Placeholder 3"/>
          <p:cNvSpPr>
            <a:spLocks noGrp="1"/>
          </p:cNvSpPr>
          <p:nvPr>
            <p:ph type="sldNum" sz="quarter" idx="10"/>
          </p:nvPr>
        </p:nvSpPr>
        <p:spPr/>
        <p:txBody>
          <a:bodyPr/>
          <a:lstStyle/>
          <a:p>
            <a:fld id="{4E4946A3-FD68-4E77-9DEF-1E7536A4AD96}" type="slidenum">
              <a:rPr lang="en-US" smtClean="0"/>
              <a:t>28</a:t>
            </a:fld>
            <a:endParaRPr lang="en-US"/>
          </a:p>
        </p:txBody>
      </p:sp>
    </p:spTree>
    <p:extLst>
      <p:ext uri="{BB962C8B-B14F-4D97-AF65-F5344CB8AC3E}">
        <p14:creationId xmlns:p14="http://schemas.microsoft.com/office/powerpoint/2010/main" val="9554464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two-handled wine jar (</a:t>
            </a:r>
            <a:r>
              <a:rPr lang="en-US" i="1" dirty="0" err="1"/>
              <a:t>pelike</a:t>
            </a:r>
            <a:r>
              <a:rPr lang="en-US" dirty="0"/>
              <a:t>) depicts a man beating a youth</a:t>
            </a:r>
            <a:r>
              <a:rPr lang="en-US" baseline="0" dirty="0"/>
              <a:t> with a sandal, likely a form of discipline. It was photographed at the National Etruscan Museum at </a:t>
            </a:r>
            <a:r>
              <a:rPr lang="en-US" dirty="0"/>
              <a:t>Villa Giulia in Rome. This image comes from </a:t>
            </a:r>
            <a:r>
              <a:rPr lang="en-US" dirty="0" err="1"/>
              <a:t>ArchaiOptix</a:t>
            </a:r>
            <a:r>
              <a:rPr lang="en-US" dirty="0"/>
              <a:t> and is licensed under</a:t>
            </a:r>
            <a:r>
              <a:rPr lang="en-US" baseline="0" dirty="0"/>
              <a:t> </a:t>
            </a:r>
            <a:r>
              <a:rPr lang="en-US" dirty="0"/>
              <a:t>CC BY-SA 4.0, via Wikimedia Commons: https://commons.wikimedia.org/wiki/File:Euphronios_-_ARV_15_11_-_man_beating_youth_with_sandal_-_youth_leading_horse_-_Roma_MNEVG_121109_-_01.jpg. This image has been modified to avoid causing surprise</a:t>
            </a:r>
            <a:r>
              <a:rPr lang="en-US" baseline="0" dirty="0"/>
              <a:t> or offense.</a:t>
            </a:r>
            <a:endParaRPr lang="en-US" dirty="0"/>
          </a:p>
          <a:p>
            <a:endParaRPr lang="en-US" dirty="0"/>
          </a:p>
          <a:p>
            <a:r>
              <a:rPr lang="en-US" dirty="0"/>
              <a:t>wiki082520211609211211</a:t>
            </a:r>
          </a:p>
        </p:txBody>
      </p:sp>
      <p:sp>
        <p:nvSpPr>
          <p:cNvPr id="4" name="Slide Number Placeholder 3"/>
          <p:cNvSpPr>
            <a:spLocks noGrp="1"/>
          </p:cNvSpPr>
          <p:nvPr>
            <p:ph type="sldNum" sz="quarter" idx="5"/>
          </p:nvPr>
        </p:nvSpPr>
        <p:spPr/>
        <p:txBody>
          <a:bodyPr/>
          <a:lstStyle/>
          <a:p>
            <a:fld id="{4E4946A3-FD68-4E77-9DEF-1E7536A4AD96}" type="slidenum">
              <a:rPr lang="en-US" smtClean="0"/>
              <a:t>29</a:t>
            </a:fld>
            <a:endParaRPr lang="en-US"/>
          </a:p>
        </p:txBody>
      </p:sp>
    </p:spTree>
    <p:extLst>
      <p:ext uri="{BB962C8B-B14F-4D97-AF65-F5344CB8AC3E}">
        <p14:creationId xmlns:p14="http://schemas.microsoft.com/office/powerpoint/2010/main" val="1599789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model of the high priest was photographed at the full-size replica of the tabernacle in the Timna Valley in southern Israel. Generative AI was used to enhance the image; the original photo is available behind this image.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tb010710921psai</a:t>
            </a:r>
          </a:p>
        </p:txBody>
      </p:sp>
      <p:sp>
        <p:nvSpPr>
          <p:cNvPr id="4" name="Slide Number Placeholder 3"/>
          <p:cNvSpPr>
            <a:spLocks noGrp="1"/>
          </p:cNvSpPr>
          <p:nvPr>
            <p:ph type="sldNum" sz="quarter" idx="10"/>
          </p:nvPr>
        </p:nvSpPr>
        <p:spPr/>
        <p:txBody>
          <a:bodyPr/>
          <a:lstStyle/>
          <a:p>
            <a:fld id="{4E4946A3-FD68-4E77-9DEF-1E7536A4AD96}" type="slidenum">
              <a:rPr lang="en-US" smtClean="0"/>
              <a:t>3</a:t>
            </a:fld>
            <a:endParaRPr lang="en-US"/>
          </a:p>
        </p:txBody>
      </p:sp>
    </p:spTree>
    <p:extLst>
      <p:ext uri="{BB962C8B-B14F-4D97-AF65-F5344CB8AC3E}">
        <p14:creationId xmlns:p14="http://schemas.microsoft.com/office/powerpoint/2010/main" val="14358701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primary way in which God punished Israel was through their defeat and deportation by the Assyrians. </a:t>
            </a:r>
            <a:r>
              <a:rPr lang="en-US" baseline="0" dirty="0"/>
              <a:t>This relief portrays </a:t>
            </a:r>
            <a:r>
              <a:rPr lang="en-US" baseline="0" dirty="0">
                <a:solidFill>
                  <a:srgbClr val="000000"/>
                </a:solidFill>
                <a:latin typeface="Calibri"/>
              </a:rPr>
              <a:t>people who have been conquered by the Assyrian king Ashurbanipal and are being deported to live in a different land, a common Assyrian practice. As the line of refugees marches along, they are followed and harassed by a fully-armed Assyrian soldier who threatens them with an upraised stick. </a:t>
            </a:r>
          </a:p>
          <a:p>
            <a:endParaRPr lang="en-US" baseline="0" dirty="0">
              <a:solidFill>
                <a:srgbClr val="000000"/>
              </a:solidFill>
              <a:latin typeface="Calibri"/>
            </a:endParaRPr>
          </a:p>
          <a:p>
            <a:r>
              <a:rPr lang="en-US" baseline="0" dirty="0">
                <a:solidFill>
                  <a:srgbClr val="000000"/>
                </a:solidFill>
                <a:latin typeface="Calibri"/>
              </a:rPr>
              <a:t>This relief</a:t>
            </a:r>
            <a:r>
              <a:rPr lang="en-US" dirty="0">
                <a:solidFill>
                  <a:srgbClr val="000000"/>
                </a:solidFill>
                <a:latin typeface="Calibri"/>
              </a:rPr>
              <a:t> was photographed</a:t>
            </a:r>
            <a:r>
              <a:rPr lang="en-US" baseline="0" dirty="0">
                <a:solidFill>
                  <a:srgbClr val="000000"/>
                </a:solidFill>
                <a:latin typeface="Calibri"/>
              </a:rPr>
              <a:t> at the British Museum. This image comes from </a:t>
            </a:r>
            <a:r>
              <a:rPr lang="en-US" dirty="0"/>
              <a:t>Carole </a:t>
            </a:r>
            <a:r>
              <a:rPr lang="en-US" dirty="0" err="1"/>
              <a:t>Raddato</a:t>
            </a:r>
            <a:r>
              <a:rPr lang="en-US" dirty="0"/>
              <a:t> and is licensed under</a:t>
            </a:r>
            <a:r>
              <a:rPr lang="en-US" baseline="0" dirty="0"/>
              <a:t> </a:t>
            </a:r>
            <a:r>
              <a:rPr lang="en-US" dirty="0"/>
              <a:t>CC BY-SA 2.0, via Wikimedia Commons:</a:t>
            </a:r>
            <a:r>
              <a:rPr lang="en-US" baseline="0" dirty="0"/>
              <a:t> https://commons.wikimedia.org/wiki/File:Exhibition_I_am_Ashurbanipal_king_of_the_world,_king_of_Assyria,_British_Museum_(45924161812).jpg.</a:t>
            </a:r>
          </a:p>
          <a:p>
            <a:endParaRPr lang="en-US" baseline="0" dirty="0">
              <a:solidFill>
                <a:srgbClr val="000000"/>
              </a:solidFill>
              <a:latin typeface="Calibri"/>
            </a:endParaRPr>
          </a:p>
          <a:p>
            <a:r>
              <a:rPr lang="en-US" baseline="0" dirty="0">
                <a:solidFill>
                  <a:srgbClr val="000000"/>
                </a:solidFill>
                <a:latin typeface="Calibri"/>
              </a:rPr>
              <a:t>wiki4592416181214342018</a:t>
            </a:r>
            <a:endParaRPr lang="en-US" dirty="0">
              <a:solidFill>
                <a:srgbClr val="000000"/>
              </a:solidFill>
              <a:latin typeface="Calibri"/>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30</a:t>
            </a:fld>
            <a:endParaRPr lang="en-US"/>
          </a:p>
        </p:txBody>
      </p:sp>
    </p:spTree>
    <p:extLst>
      <p:ext uri="{BB962C8B-B14F-4D97-AF65-F5344CB8AC3E}">
        <p14:creationId xmlns:p14="http://schemas.microsoft.com/office/powerpoint/2010/main" val="20845276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Ephraim Street is located in the Baka neighborhood, southwest of the Old City.</a:t>
            </a:r>
          </a:p>
          <a:p>
            <a:endParaRPr lang="en-US" dirty="0"/>
          </a:p>
          <a:p>
            <a:r>
              <a:rPr lang="en-US" dirty="0"/>
              <a:t>lbd102318895</a:t>
            </a:r>
          </a:p>
        </p:txBody>
      </p:sp>
      <p:sp>
        <p:nvSpPr>
          <p:cNvPr id="4" name="Slide Number Placeholder 3"/>
          <p:cNvSpPr>
            <a:spLocks noGrp="1"/>
          </p:cNvSpPr>
          <p:nvPr>
            <p:ph type="sldNum" sz="quarter" idx="10"/>
          </p:nvPr>
        </p:nvSpPr>
        <p:spPr/>
        <p:txBody>
          <a:bodyPr/>
          <a:lstStyle/>
          <a:p>
            <a:fld id="{4E4946A3-FD68-4E77-9DEF-1E7536A4AD96}" type="slidenum">
              <a:rPr lang="en-US" smtClean="0"/>
              <a:t>31</a:t>
            </a:fld>
            <a:endParaRPr lang="en-US"/>
          </a:p>
        </p:txBody>
      </p:sp>
    </p:spTree>
    <p:extLst>
      <p:ext uri="{BB962C8B-B14F-4D97-AF65-F5344CB8AC3E}">
        <p14:creationId xmlns:p14="http://schemas.microsoft.com/office/powerpoint/2010/main" val="32561368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7B6BE-1DC2-0264-3EFC-43F43B98A5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3634B6-468B-62E7-B05C-F6ED6AF331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8D118B-ED92-CA49-03D4-9563B17B37E4}"/>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tribal territory of Ephraim was located in the heart of the Promised Land. When the kingdom split, it became the southernmost region of the northern kingdom (the territory of Benjamin was disputed, and the border between Israel in the north and Judah in the south shifted periodically). When Israel began to lose territory to the Assyrians, it was from the north, so that Ephraim was the last territory to fall. Note also the location of Shiloh in Ephraim. Shiloh was the home of the tabernacle for many centuries (in the Judges period). An editable version is included behind this image.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map shown here is a close-up from map</a:t>
            </a:r>
            <a:r>
              <a:rPr lang="en-US" baseline="0" dirty="0"/>
              <a:t> 4</a:t>
            </a:r>
            <a:r>
              <a:rPr lang="en-US" dirty="0"/>
              <a:t>-1 from the </a:t>
            </a:r>
            <a:r>
              <a:rPr lang="en-US" i="1" dirty="0"/>
              <a:t>Satellite Bible Atlas</a:t>
            </a:r>
            <a:r>
              <a:rPr lang="en-US" dirty="0"/>
              <a:t>, by William Schlegel. Used by permission.</a:t>
            </a:r>
            <a:endParaRPr lang="en-US" baseline="0" dirty="0"/>
          </a:p>
        </p:txBody>
      </p:sp>
      <p:sp>
        <p:nvSpPr>
          <p:cNvPr id="4" name="Slide Number Placeholder 3">
            <a:extLst>
              <a:ext uri="{FF2B5EF4-FFF2-40B4-BE49-F238E27FC236}">
                <a16:creationId xmlns:a16="http://schemas.microsoft.com/office/drawing/2014/main" id="{518B47BB-FA4D-AB83-86BE-8B735CF421EA}"/>
              </a:ext>
            </a:extLst>
          </p:cNvPr>
          <p:cNvSpPr>
            <a:spLocks noGrp="1"/>
          </p:cNvSpPr>
          <p:nvPr>
            <p:ph type="sldNum" sz="quarter" idx="10"/>
          </p:nvPr>
        </p:nvSpPr>
        <p:spPr/>
        <p:txBody>
          <a:bodyPr/>
          <a:lstStyle/>
          <a:p>
            <a:fld id="{4E4946A3-FD68-4E77-9DEF-1E7536A4AD96}" type="slidenum">
              <a:rPr lang="en-US" smtClean="0"/>
              <a:t>32</a:t>
            </a:fld>
            <a:endParaRPr lang="en-US"/>
          </a:p>
        </p:txBody>
      </p:sp>
    </p:spTree>
    <p:extLst>
      <p:ext uri="{BB962C8B-B14F-4D97-AF65-F5344CB8AC3E}">
        <p14:creationId xmlns:p14="http://schemas.microsoft.com/office/powerpoint/2010/main" val="7932445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image on this drinking cup (</a:t>
            </a:r>
            <a:r>
              <a:rPr lang="en-US" i="1" dirty="0"/>
              <a:t>kylix</a:t>
            </a:r>
            <a:r>
              <a:rPr lang="en-US" dirty="0"/>
              <a:t>) depicts a prostitute (</a:t>
            </a:r>
            <a:r>
              <a:rPr lang="en-US" i="1" dirty="0" err="1"/>
              <a:t>hetaira</a:t>
            </a:r>
            <a:r>
              <a:rPr lang="en-US" dirty="0"/>
              <a:t>) next to an altar, perhaps offering incense. It captures both the metaphor of Ephraim as a prostitute, and participation in a non-Yahwistic religion.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a:t>
            </a:r>
            <a:r>
              <a:rPr lang="en-US" i="1" dirty="0"/>
              <a:t>kylix</a:t>
            </a:r>
            <a:r>
              <a:rPr lang="en-US" dirty="0"/>
              <a:t> was photographed at the Ancient Agora Museum in Athens. T</a:t>
            </a:r>
            <a:r>
              <a:rPr lang="en-US" sz="1200" kern="1200" dirty="0">
                <a:solidFill>
                  <a:schemeClr val="tx1"/>
                </a:solidFill>
                <a:effectLst/>
                <a:latin typeface="+mn-lt"/>
                <a:ea typeface="+mn-ea"/>
                <a:cs typeface="+mn-cs"/>
              </a:rPr>
              <a:t>his image comes from Zde and is licensed under CC BY-SA 4.0, via Wikimedia Commons: https://commons.wikimedia.org/wiki/File:Red-figure_kylix,_Chairias,woman_kneeling_at_altar,_AGMA,225316.jpg.</a:t>
            </a:r>
            <a:r>
              <a:rPr lang="en-US" dirty="0"/>
              <a:t> A removable graphic has been added to this image to avoid causing surprise or offense.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wiki0610224031302362</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33</a:t>
            </a:fld>
            <a:endParaRPr lang="en-US"/>
          </a:p>
        </p:txBody>
      </p:sp>
    </p:spTree>
    <p:extLst>
      <p:ext uri="{BB962C8B-B14F-4D97-AF65-F5344CB8AC3E}">
        <p14:creationId xmlns:p14="http://schemas.microsoft.com/office/powerpoint/2010/main" val="368245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kylix was photographed at the British Museum. </a:t>
            </a:r>
            <a:r>
              <a:rPr lang="en-US" kern="100" dirty="0">
                <a:effectLst/>
                <a:ea typeface="Calibri" panose="020F0502020204030204" pitchFamily="34" charset="0"/>
              </a:rPr>
              <a:t>This image comes from </a:t>
            </a:r>
            <a:r>
              <a:rPr lang="en-US" kern="100" dirty="0" err="1">
                <a:effectLst/>
                <a:ea typeface="Calibri" panose="020F0502020204030204" pitchFamily="34" charset="0"/>
              </a:rPr>
              <a:t>ArchaiOptix</a:t>
            </a:r>
            <a:r>
              <a:rPr lang="en-US" kern="100" dirty="0">
                <a:effectLst/>
                <a:ea typeface="Calibri" panose="020F0502020204030204" pitchFamily="34" charset="0"/>
              </a:rPr>
              <a:t> and is licensed under CC BY-SA 4.0, via Wikimedia Commons: https://commons.wikimedia.org/wiki/File:Brygos_Painter_ARV_371_24_symposion_(02).jpg.</a:t>
            </a:r>
          </a:p>
          <a:p>
            <a:endParaRPr lang="en-US" kern="100" dirty="0">
              <a:effectLst/>
            </a:endParaRPr>
          </a:p>
          <a:p>
            <a:r>
              <a:rPr lang="en-US" kern="100" dirty="0">
                <a:effectLst/>
                <a:ea typeface="Calibri" panose="020F0502020204030204" pitchFamily="34" charset="0"/>
              </a:rPr>
              <a:t>wiki0212161611503476867c</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34</a:t>
            </a:fld>
            <a:endParaRPr lang="en-US"/>
          </a:p>
        </p:txBody>
      </p:sp>
    </p:spTree>
    <p:extLst>
      <p:ext uri="{BB962C8B-B14F-4D97-AF65-F5344CB8AC3E}">
        <p14:creationId xmlns:p14="http://schemas.microsoft.com/office/powerpoint/2010/main" val="41723404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a:t>
            </a:r>
            <a:r>
              <a:rPr lang="en-US" i="1" baseline="0" dirty="0"/>
              <a:t>kylix</a:t>
            </a:r>
            <a:r>
              <a:rPr lang="en-US" baseline="0" dirty="0"/>
              <a:t> was photographed at the Archaeological Museum of Milan. </a:t>
            </a:r>
            <a:r>
              <a:rPr lang="en-US" sz="1200" kern="1200" dirty="0">
                <a:solidFill>
                  <a:schemeClr val="tx1"/>
                </a:solidFill>
                <a:effectLst/>
                <a:latin typeface="+mn-lt"/>
                <a:ea typeface="+mn-ea"/>
                <a:cs typeface="+mn-cs"/>
              </a:rPr>
              <a:t>This image comes from </a:t>
            </a:r>
            <a:r>
              <a:rPr lang="en-US" sz="1200" kern="1200" dirty="0" err="1">
                <a:solidFill>
                  <a:schemeClr val="tx1"/>
                </a:solidFill>
                <a:effectLst/>
                <a:latin typeface="+mn-lt"/>
                <a:ea typeface="+mn-ea"/>
                <a:cs typeface="+mn-cs"/>
              </a:rPr>
              <a:t>ArchaiOptix</a:t>
            </a:r>
            <a:r>
              <a:rPr lang="en-US" sz="1200" kern="1200" dirty="0">
                <a:solidFill>
                  <a:schemeClr val="tx1"/>
                </a:solidFill>
                <a:effectLst/>
                <a:latin typeface="+mn-lt"/>
                <a:ea typeface="+mn-ea"/>
                <a:cs typeface="+mn-cs"/>
              </a:rPr>
              <a:t> and is licensed under CC BY-SA 4.0, via Wikimedia Commons: https://commons.wikimedia.org/wiki/File:Near_the_Chairias_Painter_ARV_176_2extra_hetaira_attacking_satyr_(01).jpg.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wiki08181537442848607</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35</a:t>
            </a:fld>
            <a:endParaRPr lang="en-US"/>
          </a:p>
        </p:txBody>
      </p:sp>
    </p:spTree>
    <p:extLst>
      <p:ext uri="{BB962C8B-B14F-4D97-AF65-F5344CB8AC3E}">
        <p14:creationId xmlns:p14="http://schemas.microsoft.com/office/powerpoint/2010/main" val="17083344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E9D60-4E13-0A2D-66C9-A8C7274E6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0F6817-AA85-DDBB-85BE-BBC6C28E76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A51958-9BB7-4F11-6572-A8DD34370E26}"/>
              </a:ext>
            </a:extLst>
          </p:cNvPr>
          <p:cNvSpPr>
            <a:spLocks noGrp="1"/>
          </p:cNvSpPr>
          <p:nvPr>
            <p:ph type="body" idx="1"/>
          </p:nvPr>
        </p:nvSpPr>
        <p:spPr/>
        <p:txBody>
          <a:bodyPr/>
          <a:lstStyle/>
          <a:p>
            <a:r>
              <a:rPr lang="en-US" baseline="0" dirty="0"/>
              <a:t>The small silver scrolls shown here contain portions of the priestly blessing which God told Aaron to use in blessing the Israelites. This mentions Yahweh by name. They date to about 600 BC and are the oldest Scripture discovered. Although fragmentary, they read, in part: </a:t>
            </a:r>
            <a:r>
              <a:rPr lang="en-US" dirty="0"/>
              <a:t>“. . . the </a:t>
            </a:r>
            <a:r>
              <a:rPr lang="en-US" dirty="0" err="1"/>
              <a:t>grea</a:t>
            </a:r>
            <a:r>
              <a:rPr lang="en-US" dirty="0"/>
              <a:t>[t who keeps] the covenant and [g]</a:t>
            </a:r>
            <a:r>
              <a:rPr lang="en-US" dirty="0" err="1"/>
              <a:t>raciousness</a:t>
            </a:r>
            <a:r>
              <a:rPr lang="en-US" dirty="0"/>
              <a:t> towards those who love [Him] and those who keep [His commandments] . . . For Yahweh is our restorer [and] rock. May Yahweh </a:t>
            </a:r>
            <a:r>
              <a:rPr lang="en-US" dirty="0" err="1"/>
              <a:t>bles</a:t>
            </a:r>
            <a:r>
              <a:rPr lang="en-US" dirty="0"/>
              <a:t>[s] you and keep you. [May] Yahweh make [His face] shine . . .” (see </a:t>
            </a:r>
            <a:r>
              <a:rPr lang="en-US" dirty="0" err="1"/>
              <a:t>Ahituv</a:t>
            </a:r>
            <a:r>
              <a:rPr lang="en-US" dirty="0"/>
              <a:t> 2008: 49ff).</a:t>
            </a:r>
            <a:endParaRPr lang="en-US" baseline="0" dirty="0"/>
          </a:p>
          <a:p>
            <a:endParaRPr lang="en-US" baseline="0" dirty="0"/>
          </a:p>
          <a:p>
            <a:r>
              <a:rPr lang="en-US" baseline="0" dirty="0"/>
              <a:t>These tiny scrolls were found in a tomb in Ketef Hinnom, on the south side of Jerusalem. They were photographed at the Israel Museum. This is a composite photo; the two scrolls, which are shown here to scale, are displayed separately.</a:t>
            </a:r>
            <a:endParaRPr lang="en-US" dirty="0"/>
          </a:p>
          <a:p>
            <a:endParaRPr lang="en-US" dirty="0"/>
          </a:p>
          <a:p>
            <a:r>
              <a:rPr lang="en-US" b="1" dirty="0"/>
              <a:t>Reference:</a:t>
            </a:r>
          </a:p>
          <a:p>
            <a:r>
              <a:rPr lang="en-US" dirty="0" err="1"/>
              <a:t>Ahituv</a:t>
            </a:r>
            <a:r>
              <a:rPr lang="en-US" dirty="0"/>
              <a:t>, Shmuel.</a:t>
            </a:r>
          </a:p>
          <a:p>
            <a:pPr marL="685800" indent="-457200">
              <a:tabLst>
                <a:tab pos="685800" algn="l"/>
              </a:tabLst>
            </a:pPr>
            <a:r>
              <a:rPr lang="en-US" dirty="0"/>
              <a:t>2008	</a:t>
            </a:r>
            <a:r>
              <a:rPr lang="en-US" i="1" dirty="0"/>
              <a:t>Echoes from the Past: Hebrew and Cognate Inscriptions</a:t>
            </a:r>
            <a:r>
              <a:rPr lang="en-US" i="1" baseline="0" dirty="0"/>
              <a:t> from the Biblical Period</a:t>
            </a:r>
            <a:r>
              <a:rPr lang="en-US" baseline="0" dirty="0"/>
              <a:t>. Jerusalem: Carta.</a:t>
            </a:r>
          </a:p>
          <a:p>
            <a:endParaRPr lang="en-US" dirty="0"/>
          </a:p>
          <a:p>
            <a:r>
              <a:rPr lang="en-US" dirty="0"/>
              <a:t>Left: ku0607231005485 </a:t>
            </a:r>
          </a:p>
          <a:p>
            <a:r>
              <a:rPr lang="en-US" dirty="0"/>
              <a:t>Right: ku0607231006100</a:t>
            </a:r>
          </a:p>
        </p:txBody>
      </p:sp>
      <p:sp>
        <p:nvSpPr>
          <p:cNvPr id="4" name="Slide Number Placeholder 3">
            <a:extLst>
              <a:ext uri="{FF2B5EF4-FFF2-40B4-BE49-F238E27FC236}">
                <a16:creationId xmlns:a16="http://schemas.microsoft.com/office/drawing/2014/main" id="{C13FCB0E-93F9-04F4-FC0A-6B717D92EA65}"/>
              </a:ext>
            </a:extLst>
          </p:cNvPr>
          <p:cNvSpPr>
            <a:spLocks noGrp="1"/>
          </p:cNvSpPr>
          <p:nvPr>
            <p:ph type="sldNum" sz="quarter" idx="10"/>
          </p:nvPr>
        </p:nvSpPr>
        <p:spPr/>
        <p:txBody>
          <a:bodyPr/>
          <a:lstStyle/>
          <a:p>
            <a:fld id="{4E4946A3-FD68-4E77-9DEF-1E7536A4AD96}" type="slidenum">
              <a:rPr lang="en-US" smtClean="0"/>
              <a:t>36</a:t>
            </a:fld>
            <a:endParaRPr lang="en-US"/>
          </a:p>
        </p:txBody>
      </p:sp>
    </p:spTree>
    <p:extLst>
      <p:ext uri="{BB962C8B-B14F-4D97-AF65-F5344CB8AC3E}">
        <p14:creationId xmlns:p14="http://schemas.microsoft.com/office/powerpoint/2010/main" val="21804568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The ideas of pride, arrogance, and evil are illustrated here by a stele that depicts the </a:t>
            </a:r>
            <a:r>
              <a:rPr lang="en-US" i="0" baseline="0" dirty="0"/>
              <a:t>Akkadian ruler Naram-Sin as a larger-than-life figure who ascends steps upward even as he vanquishes his enemies. The horned helmet he wears is a proclamation not only of strength, but even of his own divinity, since horned helmets were regularly used in Mesopotamian art to depict the gods. Notice that he approaches a speared enemy who crumples before him even as he walks on the fallen bodies of other vanquished enemies.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baseline="0" dirty="0"/>
              <a:t>This stele was brought as spoil from Sippar to Susa in the 12th century BC. It was photographed at the </a:t>
            </a:r>
            <a:r>
              <a:rPr lang="en-US" sz="1200" i="0" kern="1200" dirty="0">
                <a:solidFill>
                  <a:schemeClr val="tx1"/>
                </a:solidFill>
                <a:effectLst/>
                <a:latin typeface="+mn-lt"/>
                <a:ea typeface="+mn-ea"/>
                <a:cs typeface="+mn-cs"/>
              </a:rPr>
              <a:t>Louvre Museum.</a:t>
            </a:r>
            <a:endParaRPr lang="en-US" i="0" dirty="0"/>
          </a:p>
          <a:p>
            <a:endParaRPr lang="en-US" dirty="0"/>
          </a:p>
          <a:p>
            <a:r>
              <a:rPr lang="en-US" dirty="0"/>
              <a:t>tb0927194856c</a:t>
            </a:r>
          </a:p>
        </p:txBody>
      </p:sp>
      <p:sp>
        <p:nvSpPr>
          <p:cNvPr id="4" name="Slide Number Placeholder 3"/>
          <p:cNvSpPr>
            <a:spLocks noGrp="1"/>
          </p:cNvSpPr>
          <p:nvPr>
            <p:ph type="sldNum" sz="quarter" idx="10"/>
          </p:nvPr>
        </p:nvSpPr>
        <p:spPr/>
        <p:txBody>
          <a:bodyPr/>
          <a:lstStyle/>
          <a:p>
            <a:fld id="{4E4946A3-FD68-4E77-9DEF-1E7536A4AD96}" type="slidenum">
              <a:rPr lang="en-US" smtClean="0"/>
              <a:pPr/>
              <a:t>37</a:t>
            </a:fld>
            <a:endParaRPr lang="en-US"/>
          </a:p>
        </p:txBody>
      </p:sp>
    </p:spTree>
    <p:extLst>
      <p:ext uri="{BB962C8B-B14F-4D97-AF65-F5344CB8AC3E}">
        <p14:creationId xmlns:p14="http://schemas.microsoft.com/office/powerpoint/2010/main" val="38432683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verb “to stumble” (Heb. </a:t>
            </a:r>
            <a:r>
              <a:rPr lang="en-US" i="1" dirty="0" err="1"/>
              <a:t>kashal</a:t>
            </a:r>
            <a:r>
              <a:rPr lang="en-US" dirty="0"/>
              <a:t>, </a:t>
            </a:r>
            <a:r>
              <a:rPr lang="he-IL" sz="1200" b="0" i="0" u="none" strike="noStrike" kern="1200" baseline="0" dirty="0">
                <a:solidFill>
                  <a:schemeClr val="tx1"/>
                </a:solidFill>
                <a:latin typeface="+mn-lt"/>
                <a:ea typeface="+mn-ea"/>
                <a:cs typeface="+mn-cs"/>
              </a:rPr>
              <a:t>כָּשַׁל</a:t>
            </a:r>
            <a:r>
              <a:rPr lang="en-US" dirty="0"/>
              <a:t>) is to lose one’s footing or to fall down; it is often a metaphor for being defeated, overthrown, or even destroyed. In the relief shown here, a man is shown falling from the fortified walls of a city; pierced by an arrow, he is falling headlong to the ground.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relief comes from the central palace of Tiglath-</a:t>
            </a:r>
            <a:r>
              <a:rPr lang="en-US" dirty="0" err="1"/>
              <a:t>pileser</a:t>
            </a:r>
            <a:r>
              <a:rPr lang="en-US" dirty="0"/>
              <a:t> III at Nimrud. It was photographed at the Getty Villa in southern California.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tb100919395</a:t>
            </a:r>
          </a:p>
        </p:txBody>
      </p:sp>
      <p:sp>
        <p:nvSpPr>
          <p:cNvPr id="4" name="Slide Number Placeholder 3"/>
          <p:cNvSpPr>
            <a:spLocks noGrp="1"/>
          </p:cNvSpPr>
          <p:nvPr>
            <p:ph type="sldNum" sz="quarter" idx="10"/>
          </p:nvPr>
        </p:nvSpPr>
        <p:spPr/>
        <p:txBody>
          <a:bodyPr/>
          <a:lstStyle/>
          <a:p>
            <a:fld id="{4E4946A3-FD68-4E77-9DEF-1E7536A4AD96}" type="slidenum">
              <a:rPr lang="en-US" smtClean="0"/>
              <a:t>38</a:t>
            </a:fld>
            <a:endParaRPr lang="en-US"/>
          </a:p>
        </p:txBody>
      </p:sp>
    </p:spTree>
    <p:extLst>
      <p:ext uri="{BB962C8B-B14F-4D97-AF65-F5344CB8AC3E}">
        <p14:creationId xmlns:p14="http://schemas.microsoft.com/office/powerpoint/2010/main" val="12858066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statue was photographed at the Naples Archaeological Museum.</a:t>
            </a:r>
          </a:p>
          <a:p>
            <a:endParaRPr lang="en-US" b="0" dirty="0"/>
          </a:p>
          <a:p>
            <a:r>
              <a:rPr lang="en-US" dirty="0"/>
              <a:t>ku0622230924296c</a:t>
            </a:r>
            <a:endParaRPr lang="en-US" b="0" dirty="0"/>
          </a:p>
        </p:txBody>
      </p:sp>
      <p:sp>
        <p:nvSpPr>
          <p:cNvPr id="4" name="Slide Number Placeholder 3"/>
          <p:cNvSpPr>
            <a:spLocks noGrp="1"/>
          </p:cNvSpPr>
          <p:nvPr>
            <p:ph type="sldNum" sz="quarter" idx="10"/>
          </p:nvPr>
        </p:nvSpPr>
        <p:spPr/>
        <p:txBody>
          <a:bodyPr/>
          <a:lstStyle/>
          <a:p>
            <a:fld id="{4E4946A3-FD68-4E77-9DEF-1E7536A4AD96}" type="slidenum">
              <a:rPr lang="en-US" smtClean="0"/>
              <a:t>39</a:t>
            </a:fld>
            <a:endParaRPr lang="en-US"/>
          </a:p>
        </p:txBody>
      </p:sp>
    </p:spTree>
    <p:extLst>
      <p:ext uri="{BB962C8B-B14F-4D97-AF65-F5344CB8AC3E}">
        <p14:creationId xmlns:p14="http://schemas.microsoft.com/office/powerpoint/2010/main" val="2155134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photograph was taken at the tabernacle model at the Creation and Earth History Museum in Santee, California.</a:t>
            </a:r>
          </a:p>
          <a:p>
            <a:endParaRPr lang="en-US" dirty="0"/>
          </a:p>
          <a:p>
            <a:r>
              <a:rPr lang="en-US" dirty="0"/>
              <a:t>tb040816495</a:t>
            </a:r>
          </a:p>
        </p:txBody>
      </p:sp>
      <p:sp>
        <p:nvSpPr>
          <p:cNvPr id="4" name="Slide Number Placeholder 3"/>
          <p:cNvSpPr>
            <a:spLocks noGrp="1"/>
          </p:cNvSpPr>
          <p:nvPr>
            <p:ph type="sldNum" sz="quarter" idx="10"/>
          </p:nvPr>
        </p:nvSpPr>
        <p:spPr/>
        <p:txBody>
          <a:bodyPr/>
          <a:lstStyle/>
          <a:p>
            <a:fld id="{4E4946A3-FD68-4E77-9DEF-1E7536A4AD96}" type="slidenum">
              <a:rPr lang="en-US" smtClean="0"/>
              <a:t>4</a:t>
            </a:fld>
            <a:endParaRPr lang="en-US"/>
          </a:p>
        </p:txBody>
      </p:sp>
    </p:spTree>
    <p:extLst>
      <p:ext uri="{BB962C8B-B14F-4D97-AF65-F5344CB8AC3E}">
        <p14:creationId xmlns:p14="http://schemas.microsoft.com/office/powerpoint/2010/main" val="88661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Presumably the purpose of bringing the flocks and herds is for sacrifice. This image comes from the Brooklyn Museum, Creative Commons-BY, </a:t>
            </a:r>
            <a:r>
              <a:rPr lang="en-US" b="0" i="0" dirty="0">
                <a:effectLst/>
              </a:rPr>
              <a:t>Charles Edwin </a:t>
            </a:r>
            <a:r>
              <a:rPr lang="en-US" b="0" i="0" dirty="0" err="1">
                <a:effectLst/>
              </a:rPr>
              <a:t>Wilbour</a:t>
            </a:r>
            <a:r>
              <a:rPr lang="en-US" b="0" i="0" dirty="0">
                <a:effectLst/>
              </a:rPr>
              <a:t> Fund</a:t>
            </a:r>
            <a:r>
              <a:rPr lang="en-US" dirty="0"/>
              <a:t>, accession number </a:t>
            </a:r>
            <a:r>
              <a:rPr lang="en-US" b="0" i="0" dirty="0">
                <a:effectLst/>
              </a:rPr>
              <a:t>58.31</a:t>
            </a:r>
            <a:r>
              <a:rPr lang="en-US" dirty="0"/>
              <a:t>, https://www.brooklynmuseum.org/opencollection/objects/74423.</a:t>
            </a:r>
          </a:p>
          <a:p>
            <a:endParaRPr lang="en-US" dirty="0"/>
          </a:p>
          <a:p>
            <a:r>
              <a:rPr lang="en-US" dirty="0"/>
              <a:t>bmny74423</a:t>
            </a:r>
          </a:p>
        </p:txBody>
      </p:sp>
      <p:sp>
        <p:nvSpPr>
          <p:cNvPr id="4" name="Slide Number Placeholder 3"/>
          <p:cNvSpPr>
            <a:spLocks noGrp="1"/>
          </p:cNvSpPr>
          <p:nvPr>
            <p:ph type="sldNum" sz="quarter" idx="10"/>
          </p:nvPr>
        </p:nvSpPr>
        <p:spPr/>
        <p:txBody>
          <a:bodyPr/>
          <a:lstStyle/>
          <a:p>
            <a:fld id="{4E4946A3-FD68-4E77-9DEF-1E7536A4AD96}" type="slidenum">
              <a:rPr lang="en-US" smtClean="0"/>
              <a:t>40</a:t>
            </a:fld>
            <a:endParaRPr lang="en-US"/>
          </a:p>
        </p:txBody>
      </p:sp>
    </p:spTree>
    <p:extLst>
      <p:ext uri="{BB962C8B-B14F-4D97-AF65-F5344CB8AC3E}">
        <p14:creationId xmlns:p14="http://schemas.microsoft.com/office/powerpoint/2010/main" val="24714507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image comes from the Boston Museum of Fine Arts, public domain, </a:t>
            </a:r>
            <a:r>
              <a:rPr lang="en-US" b="0" i="0" dirty="0">
                <a:effectLst/>
              </a:rPr>
              <a:t>Harvard University—Boston Museum of Fine Arts Expedition</a:t>
            </a:r>
            <a:r>
              <a:rPr lang="en-US" baseline="0" dirty="0"/>
              <a:t>, accession number </a:t>
            </a:r>
            <a:r>
              <a:rPr lang="en-US" b="0" i="0" dirty="0">
                <a:effectLst/>
              </a:rPr>
              <a:t>21.831</a:t>
            </a:r>
            <a:r>
              <a:rPr lang="en-US" baseline="0" dirty="0"/>
              <a:t>, https://collections.mfa.org/objects/143832.</a:t>
            </a:r>
          </a:p>
          <a:p>
            <a:endParaRPr lang="en-US" baseline="0" dirty="0"/>
          </a:p>
          <a:p>
            <a:r>
              <a:rPr lang="en-US" baseline="0" dirty="0"/>
              <a:t>mfa143832</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41</a:t>
            </a:fld>
            <a:endParaRPr lang="en-US"/>
          </a:p>
        </p:txBody>
      </p:sp>
    </p:spTree>
    <p:extLst>
      <p:ext uri="{BB962C8B-B14F-4D97-AF65-F5344CB8AC3E}">
        <p14:creationId xmlns:p14="http://schemas.microsoft.com/office/powerpoint/2010/main" val="965168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tb010303828</a:t>
            </a:r>
          </a:p>
        </p:txBody>
      </p:sp>
      <p:sp>
        <p:nvSpPr>
          <p:cNvPr id="4" name="Slide Number Placeholder 3"/>
          <p:cNvSpPr>
            <a:spLocks noGrp="1"/>
          </p:cNvSpPr>
          <p:nvPr>
            <p:ph type="sldNum" sz="quarter" idx="10"/>
          </p:nvPr>
        </p:nvSpPr>
        <p:spPr/>
        <p:txBody>
          <a:bodyPr/>
          <a:lstStyle/>
          <a:p>
            <a:fld id="{4E4946A3-FD68-4E77-9DEF-1E7536A4AD96}" type="slidenum">
              <a:rPr lang="en-US" smtClean="0"/>
              <a:t>42</a:t>
            </a:fld>
            <a:endParaRPr lang="en-US"/>
          </a:p>
        </p:txBody>
      </p:sp>
    </p:spTree>
    <p:extLst>
      <p:ext uri="{BB962C8B-B14F-4D97-AF65-F5344CB8AC3E}">
        <p14:creationId xmlns:p14="http://schemas.microsoft.com/office/powerpoint/2010/main" val="10458756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idea of Israel being unable to find Yahweh because he has departed is illustrated here symbolically by an abandoned train station. This was originally a stop on the railroad between Haifa and Damascus.</a:t>
            </a:r>
          </a:p>
          <a:p>
            <a:endParaRPr lang="en-US" dirty="0"/>
          </a:p>
          <a:p>
            <a:r>
              <a:rPr lang="en-US" dirty="0"/>
              <a:t>tb033007202</a:t>
            </a:r>
          </a:p>
        </p:txBody>
      </p:sp>
      <p:sp>
        <p:nvSpPr>
          <p:cNvPr id="4" name="Slide Number Placeholder 3"/>
          <p:cNvSpPr>
            <a:spLocks noGrp="1"/>
          </p:cNvSpPr>
          <p:nvPr>
            <p:ph type="sldNum" sz="quarter" idx="10"/>
          </p:nvPr>
        </p:nvSpPr>
        <p:spPr/>
        <p:txBody>
          <a:bodyPr/>
          <a:lstStyle/>
          <a:p>
            <a:fld id="{4E4946A3-FD68-4E77-9DEF-1E7536A4AD96}" type="slidenum">
              <a:rPr lang="en-US" smtClean="0"/>
              <a:t>43</a:t>
            </a:fld>
            <a:endParaRPr lang="en-US"/>
          </a:p>
        </p:txBody>
      </p:sp>
    </p:spTree>
    <p:extLst>
      <p:ext uri="{BB962C8B-B14F-4D97-AF65-F5344CB8AC3E}">
        <p14:creationId xmlns:p14="http://schemas.microsoft.com/office/powerpoint/2010/main" val="14556056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D9B3E-C4A9-464A-8AC0-CCEB0FA5C2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C3006E-6831-1758-C919-35BE03A45C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E05513-0CD0-660E-B0F0-58DEEC533951}"/>
              </a:ext>
            </a:extLst>
          </p:cNvPr>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This figurine was photographed at the Boston Museum of Fine Arts. </a:t>
            </a:r>
            <a:r>
              <a:rPr lang="en-US" sz="1200" kern="1200" dirty="0">
                <a:solidFill>
                  <a:schemeClr val="tx1"/>
                </a:solidFill>
                <a:effectLst/>
                <a:latin typeface="+mn-lt"/>
                <a:ea typeface="+mn-ea"/>
                <a:cs typeface="+mn-cs"/>
              </a:rPr>
              <a:t>This image comes from Mark Landon and is licensed under CC BY 4.0, via Wikimedia Commons: https://commons.wikimedia.org/wiki/File:Terracotta_figurine_of_old_nurse_(Boston_MFA_01.7842).jpg.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wiki03062313842208129</a:t>
            </a:r>
            <a:endParaRPr lang="en-US" dirty="0">
              <a:ea typeface="Calibri"/>
              <a:cs typeface="Calibri"/>
            </a:endParaRPr>
          </a:p>
        </p:txBody>
      </p:sp>
      <p:sp>
        <p:nvSpPr>
          <p:cNvPr id="4" name="Slide Number Placeholder 3">
            <a:extLst>
              <a:ext uri="{FF2B5EF4-FFF2-40B4-BE49-F238E27FC236}">
                <a16:creationId xmlns:a16="http://schemas.microsoft.com/office/drawing/2014/main" id="{68D226B6-79B8-9519-E1D2-95B2E69AC725}"/>
              </a:ext>
            </a:extLst>
          </p:cNvPr>
          <p:cNvSpPr>
            <a:spLocks noGrp="1"/>
          </p:cNvSpPr>
          <p:nvPr>
            <p:ph type="sldNum" sz="quarter" idx="10"/>
          </p:nvPr>
        </p:nvSpPr>
        <p:spPr/>
        <p:txBody>
          <a:bodyPr/>
          <a:lstStyle/>
          <a:p>
            <a:fld id="{4E4946A3-FD68-4E77-9DEF-1E7536A4AD96}" type="slidenum">
              <a:rPr lang="en-US" smtClean="0"/>
              <a:t>44</a:t>
            </a:fld>
            <a:endParaRPr lang="en-US"/>
          </a:p>
        </p:txBody>
      </p:sp>
    </p:spTree>
    <p:extLst>
      <p:ext uri="{BB962C8B-B14F-4D97-AF65-F5344CB8AC3E}">
        <p14:creationId xmlns:p14="http://schemas.microsoft.com/office/powerpoint/2010/main" val="22714048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a:t>
            </a:r>
            <a:r>
              <a:rPr lang="en-US" i="1" baseline="0" dirty="0" err="1"/>
              <a:t>pelike</a:t>
            </a:r>
            <a:r>
              <a:rPr lang="en-US" baseline="0" dirty="0"/>
              <a:t> (a small, squat, two-handled amphora) depicts a bearded father with a walking stick, and an infant boy crawling toward his mother. It was photographed at the </a:t>
            </a:r>
            <a:r>
              <a:rPr lang="en-US" dirty="0"/>
              <a:t>British Museum. </a:t>
            </a:r>
            <a:r>
              <a:rPr lang="en-US" sz="1200" kern="100" dirty="0">
                <a:effectLst/>
                <a:ea typeface="Calibri" panose="020F0502020204030204" pitchFamily="34" charset="0"/>
              </a:rPr>
              <a:t>This image comes from </a:t>
            </a:r>
            <a:r>
              <a:rPr lang="en-US" sz="1200" kern="100" dirty="0" err="1">
                <a:effectLst/>
                <a:ea typeface="Calibri" panose="020F0502020204030204" pitchFamily="34" charset="0"/>
              </a:rPr>
              <a:t>ArchaiOptix</a:t>
            </a:r>
            <a:r>
              <a:rPr lang="en-US" sz="1200" kern="100" dirty="0">
                <a:effectLst/>
                <a:ea typeface="Calibri" panose="020F0502020204030204" pitchFamily="34" charset="0"/>
              </a:rPr>
              <a:t> and is licensed under CC BY-SA 4.0, via Wikimedia Commons: https://commons.wikimedia.org/wiki/File:Manner_of_the_Washing_Painter_ARV_1134_6_family_-_youth.jpg.</a:t>
            </a:r>
            <a:endParaRPr lang="en-US" dirty="0"/>
          </a:p>
          <a:p>
            <a:endParaRPr lang="en-US" dirty="0"/>
          </a:p>
          <a:p>
            <a:r>
              <a:rPr lang="en-US" sz="1200" kern="100" dirty="0">
                <a:effectLst/>
                <a:ea typeface="Calibri" panose="020F0502020204030204" pitchFamily="34" charset="0"/>
              </a:rPr>
              <a:t>wiki070718165414516</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45</a:t>
            </a:fld>
            <a:endParaRPr lang="en-US"/>
          </a:p>
        </p:txBody>
      </p:sp>
    </p:spTree>
    <p:extLst>
      <p:ext uri="{BB962C8B-B14F-4D97-AF65-F5344CB8AC3E}">
        <p14:creationId xmlns:p14="http://schemas.microsoft.com/office/powerpoint/2010/main" val="6789753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3FF5C-28CB-D42D-0D19-F8B4210A09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2FFC25-A593-D9B5-283D-517A361A32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243A22-A62D-09D0-D4CC-F01106A61C3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new moon (Heb. </a:t>
            </a:r>
            <a:r>
              <a:rPr lang="en-US" i="1" dirty="0" err="1">
                <a:latin typeface="Calibri" panose="020F0502020204030204" pitchFamily="34" charset="0"/>
                <a:ea typeface="Calibri" panose="020F0502020204030204" pitchFamily="34" charset="0"/>
                <a:cs typeface="Calibri" panose="020F0502020204030204" pitchFamily="34" charset="0"/>
              </a:rPr>
              <a:t>ḥodesh</a:t>
            </a:r>
            <a:r>
              <a:rPr lang="en-US" dirty="0">
                <a:latin typeface="Calibri" panose="020F0502020204030204" pitchFamily="34" charset="0"/>
                <a:ea typeface="Calibri" panose="020F0502020204030204" pitchFamily="34" charset="0"/>
                <a:cs typeface="Calibri" panose="020F0502020204030204" pitchFamily="34" charset="0"/>
              </a:rPr>
              <a:t>, </a:t>
            </a:r>
            <a:r>
              <a:rPr lang="he-IL" sz="1200" b="0" i="0" u="none" strike="noStrike" kern="1200" baseline="0" dirty="0">
                <a:solidFill>
                  <a:schemeClr val="tx1"/>
                </a:solidFill>
                <a:latin typeface="+mn-lt"/>
                <a:ea typeface="+mn-ea"/>
                <a:cs typeface="+mn-cs"/>
              </a:rPr>
              <a:t>חֹדֶשׁ</a:t>
            </a:r>
            <a:r>
              <a:rPr lang="en-US" dirty="0">
                <a:latin typeface="Calibri" panose="020F0502020204030204" pitchFamily="34" charset="0"/>
                <a:ea typeface="Calibri" panose="020F0502020204030204" pitchFamily="34" charset="0"/>
                <a:cs typeface="Calibri" panose="020F0502020204030204" pitchFamily="34" charset="0"/>
              </a:rPr>
              <a:t>) marked the beginning of the month in the Hebrew calendar. It was considered a minor holiday, but according to the Mosaic law was to be marked by the offering of a burnt sacrifice (Num 29:6; Neh 10:33). </a:t>
            </a:r>
            <a:r>
              <a:rPr lang="en-US" sz="1200" kern="1200" dirty="0">
                <a:solidFill>
                  <a:schemeClr val="tx1"/>
                </a:solidFill>
                <a:effectLst/>
                <a:latin typeface="+mn-lt"/>
                <a:ea typeface="+mn-ea"/>
                <a:cs typeface="+mn-cs"/>
              </a:rPr>
              <a:t>This image comes from Andrew McMillan and is in the public domain, via Wikimedia Commons: https://commons.wikimedia.org/wiki/File:New_Moon_at_sunset.jpg.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wiki03011339002613763</a:t>
            </a:r>
            <a:endParaRPr lang="en-US" dirty="0"/>
          </a:p>
        </p:txBody>
      </p:sp>
      <p:sp>
        <p:nvSpPr>
          <p:cNvPr id="4" name="Slide Number Placeholder 3">
            <a:extLst>
              <a:ext uri="{FF2B5EF4-FFF2-40B4-BE49-F238E27FC236}">
                <a16:creationId xmlns:a16="http://schemas.microsoft.com/office/drawing/2014/main" id="{3358FFF7-24AA-BD43-C912-8A303D92252E}"/>
              </a:ext>
            </a:extLst>
          </p:cNvPr>
          <p:cNvSpPr>
            <a:spLocks noGrp="1"/>
          </p:cNvSpPr>
          <p:nvPr>
            <p:ph type="sldNum" sz="quarter" idx="10"/>
          </p:nvPr>
        </p:nvSpPr>
        <p:spPr/>
        <p:txBody>
          <a:bodyPr/>
          <a:lstStyle/>
          <a:p>
            <a:fld id="{4E4946A3-FD68-4E77-9DEF-1E7536A4AD96}" type="slidenum">
              <a:rPr lang="en-US" smtClean="0"/>
              <a:t>46</a:t>
            </a:fld>
            <a:endParaRPr lang="en-US"/>
          </a:p>
        </p:txBody>
      </p:sp>
    </p:spTree>
    <p:extLst>
      <p:ext uri="{BB962C8B-B14F-4D97-AF65-F5344CB8AC3E}">
        <p14:creationId xmlns:p14="http://schemas.microsoft.com/office/powerpoint/2010/main" val="3295469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24050-DD5B-9EF1-CFF3-4E861E817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4086D9-90B8-DBA5-BDA3-0845EC153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62032E-422E-823D-62BA-58F3B3B4451A}"/>
              </a:ext>
            </a:extLst>
          </p:cNvPr>
          <p:cNvSpPr>
            <a:spLocks noGrp="1"/>
          </p:cNvSpPr>
          <p:nvPr>
            <p:ph type="body" idx="1"/>
          </p:nvPr>
        </p:nvSpPr>
        <p:spPr/>
        <p:txBody>
          <a:bodyPr/>
          <a:lstStyle/>
          <a:p>
            <a:r>
              <a:rPr lang="en-US" dirty="0"/>
              <a:t>In Canaanite religion, the crescent moon was worshiped as a symbol of a god, probably the Mesopotamian god Sin (also known as </a:t>
            </a:r>
            <a:r>
              <a:rPr lang="en-US" dirty="0" err="1"/>
              <a:t>Suen</a:t>
            </a:r>
            <a:r>
              <a:rPr lang="en-US" dirty="0"/>
              <a:t> or Nanna). The basalt stelae shown here are from the so-called Temple of the Stelae at Hazor. The stele in the center features a carving with a pair of hands raised toward a symbol of the crescent moon. </a:t>
            </a:r>
          </a:p>
          <a:p>
            <a:endParaRPr lang="en-US" dirty="0"/>
          </a:p>
          <a:p>
            <a:r>
              <a:rPr lang="en-US" dirty="0"/>
              <a:t>It was probably a perversion such as that that is addressed here by Hosea. “’</a:t>
            </a:r>
            <a:r>
              <a:rPr lang="en-US" sz="1200" b="0" i="0" u="none" strike="noStrike" kern="1200" baseline="0" dirty="0">
                <a:solidFill>
                  <a:schemeClr val="tx1"/>
                </a:solidFill>
                <a:latin typeface="+mn-lt"/>
                <a:ea typeface="+mn-ea"/>
                <a:cs typeface="+mn-cs"/>
              </a:rPr>
              <a:t>New moon’ connotes religious festivals, as in Isa 1:13: ‘New Moons, Sabbaths and convocations—I cannot bear your evil assemblies.’ This looks back to the corruption of the religious leadership and the fact that the shrines had become snares (5:1-2). By metonymy new moon could be taken to mean that the religious practices of Israel would be their downfall” (Garrett 1997: 147).</a:t>
            </a:r>
            <a:endParaRPr lang="en-US" dirty="0"/>
          </a:p>
          <a:p>
            <a:endParaRPr lang="en-US" dirty="0"/>
          </a:p>
          <a:p>
            <a:r>
              <a:rPr lang="en-US" dirty="0"/>
              <a:t>This display was photographed at the Israel Museum.</a:t>
            </a:r>
          </a:p>
          <a:p>
            <a:endParaRPr lang="en-US" dirty="0"/>
          </a:p>
          <a:p>
            <a:r>
              <a:rPr lang="en-US" b="1" baseline="0" dirty="0"/>
              <a:t>Reference:</a:t>
            </a:r>
          </a:p>
          <a:p>
            <a:r>
              <a:rPr lang="en-US" baseline="0" dirty="0"/>
              <a:t>Garrett, Duane A.</a:t>
            </a:r>
          </a:p>
          <a:p>
            <a:pPr marL="685800" indent="-457200">
              <a:tabLst>
                <a:tab pos="685800" algn="l"/>
              </a:tabLst>
            </a:pPr>
            <a:r>
              <a:rPr lang="en-US" baseline="0" dirty="0"/>
              <a:t>1997	</a:t>
            </a:r>
            <a:r>
              <a:rPr lang="en-US" i="1" baseline="0" dirty="0"/>
              <a:t>Hosea, Joel</a:t>
            </a:r>
            <a:r>
              <a:rPr lang="en-US" baseline="0" dirty="0"/>
              <a:t>. New American Commentary. Nashville: Broadman and Holman.</a:t>
            </a:r>
          </a:p>
          <a:p>
            <a:endParaRPr lang="en-US" dirty="0"/>
          </a:p>
          <a:p>
            <a:r>
              <a:rPr lang="en-US" dirty="0"/>
              <a:t>ku060723090838013</a:t>
            </a:r>
          </a:p>
        </p:txBody>
      </p:sp>
      <p:sp>
        <p:nvSpPr>
          <p:cNvPr id="4" name="Slide Number Placeholder 3">
            <a:extLst>
              <a:ext uri="{FF2B5EF4-FFF2-40B4-BE49-F238E27FC236}">
                <a16:creationId xmlns:a16="http://schemas.microsoft.com/office/drawing/2014/main" id="{4D1D7E59-6B38-1C3A-4305-C5740CFBCBBF}"/>
              </a:ext>
            </a:extLst>
          </p:cNvPr>
          <p:cNvSpPr>
            <a:spLocks noGrp="1"/>
          </p:cNvSpPr>
          <p:nvPr>
            <p:ph type="sldNum" sz="quarter" idx="10"/>
          </p:nvPr>
        </p:nvSpPr>
        <p:spPr/>
        <p:txBody>
          <a:bodyPr/>
          <a:lstStyle/>
          <a:p>
            <a:fld id="{4E4946A3-FD68-4E77-9DEF-1E7536A4AD96}" type="slidenum">
              <a:rPr lang="en-US" smtClean="0"/>
              <a:t>47</a:t>
            </a:fld>
            <a:endParaRPr lang="en-US"/>
          </a:p>
        </p:txBody>
      </p:sp>
    </p:spTree>
    <p:extLst>
      <p:ext uri="{BB962C8B-B14F-4D97-AF65-F5344CB8AC3E}">
        <p14:creationId xmlns:p14="http://schemas.microsoft.com/office/powerpoint/2010/main" val="30197743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horn (Heb. </a:t>
            </a:r>
            <a:r>
              <a:rPr lang="en-US" i="1" dirty="0"/>
              <a:t>shofar</a:t>
            </a:r>
            <a:r>
              <a:rPr lang="en-US" dirty="0"/>
              <a:t>, </a:t>
            </a:r>
            <a:r>
              <a:rPr lang="he-IL" sz="1200" b="0" i="0" u="none" strike="noStrike" kern="1200" baseline="0" dirty="0">
                <a:solidFill>
                  <a:schemeClr val="tx1"/>
                </a:solidFill>
                <a:latin typeface="+mn-lt"/>
                <a:ea typeface="+mn-ea"/>
                <a:cs typeface="+mn-cs"/>
              </a:rPr>
              <a:t>שׁוֹפָר</a:t>
            </a:r>
            <a:r>
              <a:rPr lang="en-US" dirty="0"/>
              <a:t>) is a wind instrument made from the hollowed-out horn of an animal. </a:t>
            </a:r>
            <a:r>
              <a:rPr lang="en-US" baseline="0" dirty="0"/>
              <a:t>Despite its sometimes diminutive size, a </a:t>
            </a:r>
            <a:r>
              <a:rPr lang="en-US" dirty="0"/>
              <a:t>shofar with normal acoustics and mouthpiece plays approximately</a:t>
            </a:r>
            <a:r>
              <a:rPr lang="en-US" dirty="0">
                <a:effectLst/>
              </a:rPr>
              <a:t> </a:t>
            </a:r>
            <a:r>
              <a:rPr lang="en-US" dirty="0"/>
              <a:t>90–95 decibels, a level at which sustained exposure may result in hearing loss. Horns were used in antiquity to mark ceremonial occasions and for celebration, but they were also used by a watchman to announce the approach of an enemy and to direct movements in battle. This photograph was taken at the tabernacle model at Timna Park in southern Israel.</a:t>
            </a:r>
          </a:p>
          <a:p>
            <a:endParaRPr lang="en-US" dirty="0"/>
          </a:p>
          <a:p>
            <a:r>
              <a:rPr lang="en-US" dirty="0"/>
              <a:t>tb052201370</a:t>
            </a:r>
          </a:p>
        </p:txBody>
      </p:sp>
      <p:sp>
        <p:nvSpPr>
          <p:cNvPr id="4" name="Slide Number Placeholder 3"/>
          <p:cNvSpPr>
            <a:spLocks noGrp="1"/>
          </p:cNvSpPr>
          <p:nvPr>
            <p:ph type="sldNum" sz="quarter" idx="10"/>
          </p:nvPr>
        </p:nvSpPr>
        <p:spPr/>
        <p:txBody>
          <a:bodyPr/>
          <a:lstStyle/>
          <a:p>
            <a:fld id="{4E4946A3-FD68-4E77-9DEF-1E7536A4AD96}" type="slidenum">
              <a:rPr lang="en-US" smtClean="0"/>
              <a:t>48</a:t>
            </a:fld>
            <a:endParaRPr lang="en-US"/>
          </a:p>
        </p:txBody>
      </p:sp>
    </p:spTree>
    <p:extLst>
      <p:ext uri="{BB962C8B-B14F-4D97-AF65-F5344CB8AC3E}">
        <p14:creationId xmlns:p14="http://schemas.microsoft.com/office/powerpoint/2010/main" val="10524951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r>
              <a:rPr lang="en-US" dirty="0"/>
              <a:t>The three sites listed here are all located along the central ridge route on the Benjamin Plateau</a:t>
            </a:r>
            <a:r>
              <a:rPr lang="en-US" baseline="0" dirty="0"/>
              <a:t>. At the southern edge of the heartland of Israel, the sounding of an alarm in this region would be an indication that the enemy has broken through any more distant defenses and is ready to overwhelm whatever may be left of the country.</a:t>
            </a:r>
          </a:p>
          <a:p>
            <a:pPr marL="0" indent="0" eaLnBrk="1" hangingPunct="1"/>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map shown here is a close-up from map</a:t>
            </a:r>
            <a:r>
              <a:rPr lang="en-US" baseline="0" dirty="0"/>
              <a:t> </a:t>
            </a:r>
            <a:r>
              <a:rPr lang="en-US" dirty="0"/>
              <a:t>1-9 from the </a:t>
            </a:r>
            <a:r>
              <a:rPr lang="en-US" i="1" dirty="0"/>
              <a:t>Satellite Bible Atlas</a:t>
            </a:r>
            <a:r>
              <a:rPr lang="en-US" dirty="0"/>
              <a:t>, by William Schlegel. Used by permission.</a:t>
            </a:r>
            <a:endParaRPr lang="en-US" baseline="0" dirty="0"/>
          </a:p>
        </p:txBody>
      </p:sp>
      <p:sp>
        <p:nvSpPr>
          <p:cNvPr id="4" name="Slide Number Placeholder 3"/>
          <p:cNvSpPr>
            <a:spLocks noGrp="1"/>
          </p:cNvSpPr>
          <p:nvPr>
            <p:ph type="sldNum" sz="quarter" idx="10"/>
          </p:nvPr>
        </p:nvSpPr>
        <p:spPr/>
        <p:txBody>
          <a:bodyPr/>
          <a:lstStyle/>
          <a:p>
            <a:fld id="{4E4946A3-FD68-4E77-9DEF-1E7536A4AD96}" type="slidenum">
              <a:rPr lang="en-US" smtClean="0"/>
              <a:t>49</a:t>
            </a:fld>
            <a:endParaRPr lang="en-US"/>
          </a:p>
        </p:txBody>
      </p:sp>
    </p:spTree>
    <p:extLst>
      <p:ext uri="{BB962C8B-B14F-4D97-AF65-F5344CB8AC3E}">
        <p14:creationId xmlns:p14="http://schemas.microsoft.com/office/powerpoint/2010/main" val="2958056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model of the priests serving in the tabernacle was photographed at the full-size model of the tabernacle in Timna Park in southern Israel. </a:t>
            </a:r>
            <a:r>
              <a:rPr lang="en-US" kern="100" dirty="0">
                <a:effectLst/>
                <a:ea typeface="Calibri" panose="020F0502020204030204" pitchFamily="34" charset="0"/>
              </a:rPr>
              <a:t>This image comes from </a:t>
            </a:r>
            <a:r>
              <a:rPr lang="en-US" kern="100" dirty="0" err="1">
                <a:effectLst/>
                <a:ea typeface="Calibri" panose="020F0502020204030204" pitchFamily="34" charset="0"/>
              </a:rPr>
              <a:t>Mboesch</a:t>
            </a:r>
            <a:r>
              <a:rPr lang="en-US" kern="100" dirty="0">
                <a:effectLst/>
                <a:ea typeface="Calibri" panose="020F0502020204030204" pitchFamily="34" charset="0"/>
              </a:rPr>
              <a:t> and is licensed under CC BY-SA 4.0, via Wikimedia Commons: https://commons.wikimedia.org/wiki/File:Timna-park-tabernacle-heiligtum.jpg.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kern="1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00" dirty="0">
                <a:effectLst/>
                <a:ea typeface="Calibri" panose="020F0502020204030204" pitchFamily="34" charset="0"/>
              </a:rPr>
              <a:t>wiki1106161120453672171</a:t>
            </a:r>
            <a:r>
              <a:rPr lang="en-US" kern="100" dirty="0">
                <a:effectLst/>
                <a:ea typeface="+mn-ea"/>
              </a:rPr>
              <a:t>c</a:t>
            </a:r>
            <a:endParaRPr lang="en-US" kern="100" dirty="0">
              <a:effectLst/>
              <a:ea typeface="Calibri" panose="020F0502020204030204" pitchFamily="34" charset="0"/>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5</a:t>
            </a:fld>
            <a:endParaRPr lang="en-US"/>
          </a:p>
        </p:txBody>
      </p:sp>
    </p:spTree>
    <p:extLst>
      <p:ext uri="{BB962C8B-B14F-4D97-AF65-F5344CB8AC3E}">
        <p14:creationId xmlns:p14="http://schemas.microsoft.com/office/powerpoint/2010/main" val="6063981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0" dirty="0">
                <a:ea typeface="ＭＳ Ｐゴシック" pitchFamily="34" charset="-128"/>
              </a:rPr>
              <a:t>Gibeah was the home of Israel’s first king, Saul, and served as the nation’s first capital.</a:t>
            </a:r>
          </a:p>
          <a:p>
            <a:pPr eaLnBrk="1" hangingPunct="1"/>
            <a:endParaRPr lang="en-US" b="1" dirty="0">
              <a:ea typeface="ＭＳ Ｐゴシック" pitchFamily="34" charset="-128"/>
            </a:endParaRPr>
          </a:p>
          <a:p>
            <a:pPr marL="228600" indent="-228600"/>
            <a:r>
              <a:rPr lang="en-US" dirty="0">
                <a:ea typeface="ＭＳ Ｐゴシック" pitchFamily="34" charset="-128"/>
              </a:rPr>
              <a:t>tb040304297</a:t>
            </a:r>
          </a:p>
        </p:txBody>
      </p:sp>
      <p:sp>
        <p:nvSpPr>
          <p:cNvPr id="4" name="Slide Number Placeholder 3"/>
          <p:cNvSpPr>
            <a:spLocks noGrp="1"/>
          </p:cNvSpPr>
          <p:nvPr>
            <p:ph type="sldNum" sz="quarter" idx="10"/>
          </p:nvPr>
        </p:nvSpPr>
        <p:spPr/>
        <p:txBody>
          <a:bodyPr/>
          <a:lstStyle/>
          <a:p>
            <a:fld id="{4E4946A3-FD68-4E77-9DEF-1E7536A4AD96}" type="slidenum">
              <a:rPr lang="en-US" smtClean="0"/>
              <a:t>50</a:t>
            </a:fld>
            <a:endParaRPr lang="en-US"/>
          </a:p>
        </p:txBody>
      </p:sp>
    </p:spTree>
    <p:extLst>
      <p:ext uri="{BB962C8B-B14F-4D97-AF65-F5344CB8AC3E}">
        <p14:creationId xmlns:p14="http://schemas.microsoft.com/office/powerpoint/2010/main" val="22453089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Tx/>
              <a:buNone/>
            </a:pPr>
            <a:r>
              <a:rPr lang="en-US" dirty="0">
                <a:ea typeface="ＭＳ Ｐゴシック" pitchFamily="34" charset="-128"/>
              </a:rPr>
              <a:t>The area of Gibeah was initially allotted to the tribe Benjamin. The city was close to the crossroads guarding east-west traffic from Gezer to Jericho.</a:t>
            </a:r>
          </a:p>
          <a:p>
            <a:pPr marL="0" indent="0" eaLnBrk="1" hangingPunct="1">
              <a:buFontTx/>
              <a:buNone/>
            </a:pPr>
            <a:endParaRPr lang="en-US" dirty="0">
              <a:ea typeface="ＭＳ Ｐゴシック" pitchFamily="34" charset="-128"/>
            </a:endParaRPr>
          </a:p>
          <a:p>
            <a:pPr marL="228600" indent="-228600" eaLnBrk="1" hangingPunct="1"/>
            <a:r>
              <a:rPr lang="en-US" dirty="0">
                <a:ea typeface="ＭＳ Ｐゴシック" pitchFamily="34" charset="-128"/>
              </a:rPr>
              <a:t>tb122201102</a:t>
            </a:r>
          </a:p>
        </p:txBody>
      </p:sp>
      <p:sp>
        <p:nvSpPr>
          <p:cNvPr id="4" name="Slide Number Placeholder 3"/>
          <p:cNvSpPr>
            <a:spLocks noGrp="1"/>
          </p:cNvSpPr>
          <p:nvPr>
            <p:ph type="sldNum" sz="quarter" idx="10"/>
          </p:nvPr>
        </p:nvSpPr>
        <p:spPr/>
        <p:txBody>
          <a:bodyPr/>
          <a:lstStyle/>
          <a:p>
            <a:fld id="{4E4946A3-FD68-4E77-9DEF-1E7536A4AD96}" type="slidenum">
              <a:rPr lang="en-US" smtClean="0"/>
              <a:t>51</a:t>
            </a:fld>
            <a:endParaRPr lang="en-US"/>
          </a:p>
        </p:txBody>
      </p:sp>
    </p:spTree>
    <p:extLst>
      <p:ext uri="{BB962C8B-B14F-4D97-AF65-F5344CB8AC3E}">
        <p14:creationId xmlns:p14="http://schemas.microsoft.com/office/powerpoint/2010/main" val="120512719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Gibeah has been conclusively identified with Tell </a:t>
            </a:r>
            <a:r>
              <a:rPr lang="en-US" sz="1200" kern="1200" dirty="0" err="1">
                <a:solidFill>
                  <a:schemeClr val="tx1"/>
                </a:solidFill>
                <a:effectLst/>
                <a:latin typeface="+mn-lt"/>
                <a:ea typeface="+mn-ea"/>
                <a:cs typeface="+mn-cs"/>
              </a:rPr>
              <a:t>el-Fûl</a:t>
            </a:r>
            <a:r>
              <a:rPr lang="en-US" sz="1200" kern="1200" dirty="0">
                <a:solidFill>
                  <a:schemeClr val="tx1"/>
                </a:solidFill>
                <a:effectLst/>
                <a:latin typeface="+mn-lt"/>
                <a:ea typeface="+mn-ea"/>
                <a:cs typeface="+mn-cs"/>
              </a:rPr>
              <a:t> (e.g., </a:t>
            </a:r>
            <a:r>
              <a:rPr lang="en-US" sz="1200" kern="1200" dirty="0" err="1">
                <a:solidFill>
                  <a:schemeClr val="tx1"/>
                </a:solidFill>
                <a:effectLst/>
                <a:latin typeface="+mn-lt"/>
                <a:ea typeface="+mn-ea"/>
                <a:cs typeface="+mn-cs"/>
              </a:rPr>
              <a:t>Schniedewind</a:t>
            </a:r>
            <a:r>
              <a:rPr lang="en-US" sz="1200" kern="1200" dirty="0">
                <a:solidFill>
                  <a:schemeClr val="tx1"/>
                </a:solidFill>
                <a:effectLst/>
                <a:latin typeface="+mn-lt"/>
                <a:ea typeface="+mn-ea"/>
                <a:cs typeface="+mn-cs"/>
              </a:rPr>
              <a:t> 2006; Harris 2014; contra Finkelstein 2011). Tell el-</a:t>
            </a:r>
            <a:r>
              <a:rPr lang="en-US" sz="1200" kern="1200" dirty="0" err="1">
                <a:solidFill>
                  <a:schemeClr val="tx1"/>
                </a:solidFill>
                <a:effectLst/>
                <a:latin typeface="+mn-lt"/>
                <a:ea typeface="+mn-ea"/>
                <a:cs typeface="+mn-cs"/>
              </a:rPr>
              <a:t>Fûl</a:t>
            </a:r>
            <a:r>
              <a:rPr lang="en-US" sz="1200" kern="1200" dirty="0">
                <a:solidFill>
                  <a:schemeClr val="tx1"/>
                </a:solidFill>
                <a:effectLst/>
                <a:latin typeface="+mn-lt"/>
                <a:ea typeface="+mn-ea"/>
                <a:cs typeface="+mn-cs"/>
              </a:rPr>
              <a:t> was excavated by Albright, Lapp, and Gibson who revealed remains from the Middle Bronze II, Iron I, Iron II (including Babylonian period), and Hellenistic-Byzantine periods (Gibson 1996; </a:t>
            </a:r>
            <a:r>
              <a:rPr lang="en-US" sz="1200" kern="1200" dirty="0" err="1">
                <a:solidFill>
                  <a:schemeClr val="tx1"/>
                </a:solidFill>
                <a:effectLst/>
                <a:latin typeface="+mn-lt"/>
                <a:ea typeface="+mn-ea"/>
                <a:cs typeface="+mn-cs"/>
              </a:rPr>
              <a:t>Kloner</a:t>
            </a:r>
            <a:r>
              <a:rPr lang="en-US" sz="1200" kern="1200" dirty="0">
                <a:solidFill>
                  <a:schemeClr val="tx1"/>
                </a:solidFill>
                <a:effectLst/>
                <a:latin typeface="+mn-lt"/>
                <a:ea typeface="+mn-ea"/>
                <a:cs typeface="+mn-cs"/>
              </a:rPr>
              <a:t> 2001: site 79; Albright 1924; Lapp 1976, 1978; cf. Sinclair 1954).</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References: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Albright, W. F.</a:t>
            </a:r>
          </a:p>
          <a:p>
            <a:pPr marL="685800" indent="-457200">
              <a:tabLst>
                <a:tab pos="685800" algn="l"/>
              </a:tabLst>
            </a:pPr>
            <a:r>
              <a:rPr lang="en-US" sz="1200" kern="1200" dirty="0">
                <a:solidFill>
                  <a:schemeClr val="tx1"/>
                </a:solidFill>
                <a:effectLst/>
                <a:latin typeface="+mn-lt"/>
                <a:ea typeface="+mn-ea"/>
                <a:cs typeface="+mn-cs"/>
              </a:rPr>
              <a:t>1924	Excavations and Results at Tell el-</a:t>
            </a:r>
            <a:r>
              <a:rPr lang="en-US" sz="1200" kern="1200" dirty="0" err="1">
                <a:solidFill>
                  <a:schemeClr val="tx1"/>
                </a:solidFill>
                <a:effectLst/>
                <a:latin typeface="+mn-lt"/>
                <a:ea typeface="+mn-ea"/>
                <a:cs typeface="+mn-cs"/>
              </a:rPr>
              <a:t>Fûl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Gibeah</a:t>
            </a:r>
            <a:r>
              <a:rPr lang="en-US" sz="1200" kern="1200" dirty="0">
                <a:solidFill>
                  <a:schemeClr val="tx1"/>
                </a:solidFill>
                <a:effectLst/>
                <a:latin typeface="+mn-lt"/>
                <a:ea typeface="+mn-ea"/>
                <a:cs typeface="+mn-cs"/>
              </a:rPr>
              <a:t> of Saul). </a:t>
            </a:r>
            <a:r>
              <a:rPr lang="en-US" sz="1200" i="1" kern="1200" dirty="0">
                <a:solidFill>
                  <a:schemeClr val="tx1"/>
                </a:solidFill>
                <a:effectLst/>
                <a:latin typeface="+mn-lt"/>
                <a:ea typeface="+mn-ea"/>
                <a:cs typeface="+mn-cs"/>
              </a:rPr>
              <a:t>The Annual of the American Schools of Oriental Research</a:t>
            </a:r>
            <a:r>
              <a:rPr lang="en-US" sz="1200" kern="1200" dirty="0">
                <a:solidFill>
                  <a:schemeClr val="tx1"/>
                </a:solidFill>
                <a:effectLst/>
                <a:latin typeface="+mn-lt"/>
                <a:ea typeface="+mn-ea"/>
                <a:cs typeface="+mn-cs"/>
              </a:rPr>
              <a:t> 4: iii–160.</a:t>
            </a:r>
          </a:p>
          <a:p>
            <a:r>
              <a:rPr lang="en-US" sz="1200" kern="1200" dirty="0">
                <a:solidFill>
                  <a:schemeClr val="tx1"/>
                </a:solidFill>
                <a:effectLst/>
                <a:latin typeface="+mn-lt"/>
                <a:ea typeface="+mn-ea"/>
                <a:cs typeface="+mn-cs"/>
              </a:rPr>
              <a:t>Feldstein, A.; </a:t>
            </a:r>
            <a:r>
              <a:rPr lang="en-US" sz="1200" kern="1200" dirty="0" err="1">
                <a:solidFill>
                  <a:schemeClr val="tx1"/>
                </a:solidFill>
                <a:effectLst/>
                <a:latin typeface="+mn-lt"/>
                <a:ea typeface="+mn-ea"/>
                <a:cs typeface="+mn-cs"/>
              </a:rPr>
              <a:t>Kidron</a:t>
            </a:r>
            <a:r>
              <a:rPr lang="en-US" sz="1200" kern="1200" dirty="0">
                <a:solidFill>
                  <a:schemeClr val="tx1"/>
                </a:solidFill>
                <a:effectLst/>
                <a:latin typeface="+mn-lt"/>
                <a:ea typeface="+mn-ea"/>
                <a:cs typeface="+mn-cs"/>
              </a:rPr>
              <a:t>, G.; </a:t>
            </a:r>
            <a:r>
              <a:rPr lang="en-US" sz="1200" kern="1200" dirty="0" err="1">
                <a:solidFill>
                  <a:schemeClr val="tx1"/>
                </a:solidFill>
                <a:effectLst/>
                <a:latin typeface="+mn-lt"/>
                <a:ea typeface="+mn-ea"/>
                <a:cs typeface="+mn-cs"/>
              </a:rPr>
              <a:t>Nitzan</a:t>
            </a:r>
            <a:r>
              <a:rPr lang="en-US" sz="1200" kern="1200" dirty="0">
                <a:solidFill>
                  <a:schemeClr val="tx1"/>
                </a:solidFill>
                <a:effectLst/>
                <a:latin typeface="+mn-lt"/>
                <a:ea typeface="+mn-ea"/>
                <a:cs typeface="+mn-cs"/>
              </a:rPr>
              <a:t>, M. K.; </a:t>
            </a:r>
            <a:r>
              <a:rPr lang="en-US" sz="1200" kern="1200" dirty="0" err="1">
                <a:solidFill>
                  <a:schemeClr val="tx1"/>
                </a:solidFill>
                <a:effectLst/>
                <a:latin typeface="+mn-lt"/>
                <a:ea typeface="+mn-ea"/>
                <a:cs typeface="+mn-cs"/>
              </a:rPr>
              <a:t>Kamaisky</a:t>
            </a:r>
            <a:r>
              <a:rPr lang="en-US" sz="1200" kern="1200" dirty="0">
                <a:solidFill>
                  <a:schemeClr val="tx1"/>
                </a:solidFill>
                <a:effectLst/>
                <a:latin typeface="+mn-lt"/>
                <a:ea typeface="+mn-ea"/>
                <a:cs typeface="+mn-cs"/>
              </a:rPr>
              <a:t>, Y.; and </a:t>
            </a:r>
            <a:r>
              <a:rPr lang="en-US" sz="1200" kern="1200" dirty="0" err="1">
                <a:solidFill>
                  <a:schemeClr val="tx1"/>
                </a:solidFill>
                <a:effectLst/>
                <a:latin typeface="+mn-lt"/>
                <a:ea typeface="+mn-ea"/>
                <a:cs typeface="+mn-cs"/>
              </a:rPr>
              <a:t>Eitam</a:t>
            </a:r>
            <a:r>
              <a:rPr lang="en-US" sz="1200" kern="1200" dirty="0">
                <a:solidFill>
                  <a:schemeClr val="tx1"/>
                </a:solidFill>
                <a:effectLst/>
                <a:latin typeface="+mn-lt"/>
                <a:ea typeface="+mn-ea"/>
                <a:cs typeface="+mn-cs"/>
              </a:rPr>
              <a:t>, D.</a:t>
            </a:r>
          </a:p>
          <a:p>
            <a:pPr marL="685800" indent="-457200">
              <a:tabLst>
                <a:tab pos="685800" algn="l"/>
              </a:tabLst>
            </a:pPr>
            <a:r>
              <a:rPr lang="en-US" sz="1200" kern="1200" dirty="0">
                <a:solidFill>
                  <a:schemeClr val="tx1"/>
                </a:solidFill>
                <a:effectLst/>
                <a:latin typeface="+mn-lt"/>
                <a:ea typeface="+mn-ea"/>
                <a:cs typeface="+mn-cs"/>
              </a:rPr>
              <a:t>2013	</a:t>
            </a:r>
            <a:r>
              <a:rPr lang="en-US" sz="1200" i="1" kern="1200" dirty="0">
                <a:solidFill>
                  <a:schemeClr val="tx1"/>
                </a:solidFill>
                <a:effectLst/>
                <a:latin typeface="+mn-lt"/>
                <a:ea typeface="+mn-ea"/>
                <a:cs typeface="+mn-cs"/>
              </a:rPr>
              <a:t>Map of El </a:t>
            </a:r>
            <a:r>
              <a:rPr lang="en-US" sz="1200" i="1" kern="1200" dirty="0" err="1">
                <a:solidFill>
                  <a:schemeClr val="tx1"/>
                </a:solidFill>
                <a:effectLst/>
                <a:latin typeface="+mn-lt"/>
                <a:ea typeface="+mn-ea"/>
                <a:cs typeface="+mn-cs"/>
              </a:rPr>
              <a:t>Bira</a:t>
            </a:r>
            <a:r>
              <a:rPr lang="en-US" i="1" dirty="0"/>
              <a:t>—</a:t>
            </a:r>
            <a:r>
              <a:rPr lang="en-US" sz="1200" i="1" kern="1200" dirty="0">
                <a:solidFill>
                  <a:schemeClr val="tx1"/>
                </a:solidFill>
                <a:effectLst/>
                <a:latin typeface="+mn-lt"/>
                <a:ea typeface="+mn-ea"/>
                <a:cs typeface="+mn-cs"/>
              </a:rPr>
              <a:t>Benjamin Survey</a:t>
            </a:r>
            <a:r>
              <a:rPr lang="en-US" sz="1200" kern="1200" dirty="0">
                <a:solidFill>
                  <a:schemeClr val="tx1"/>
                </a:solidFill>
                <a:effectLst/>
                <a:latin typeface="+mn-lt"/>
                <a:ea typeface="+mn-ea"/>
                <a:cs typeface="+mn-cs"/>
              </a:rPr>
              <a:t>. Eds. Y. Magen, I. Finkelstein, and R. </a:t>
            </a:r>
            <a:r>
              <a:rPr lang="en-US" sz="1200" kern="1200" dirty="0" err="1">
                <a:solidFill>
                  <a:schemeClr val="tx1"/>
                </a:solidFill>
                <a:effectLst/>
                <a:latin typeface="+mn-lt"/>
                <a:ea typeface="+mn-ea"/>
                <a:cs typeface="+mn-cs"/>
              </a:rPr>
              <a:t>Eshel</a:t>
            </a:r>
            <a:r>
              <a:rPr lang="en-US" sz="1200" kern="1200" dirty="0">
                <a:solidFill>
                  <a:schemeClr val="tx1"/>
                </a:solidFill>
                <a:effectLst/>
                <a:latin typeface="+mn-lt"/>
                <a:ea typeface="+mn-ea"/>
                <a:cs typeface="+mn-cs"/>
              </a:rPr>
              <a:t>. Online Edition. Archaeological Survey of Israel 101. Jerusalem: Israel Antiquities Authority.</a:t>
            </a:r>
          </a:p>
          <a:p>
            <a:r>
              <a:rPr lang="en-US" sz="1200" kern="1200" dirty="0">
                <a:solidFill>
                  <a:schemeClr val="tx1"/>
                </a:solidFill>
                <a:effectLst/>
                <a:latin typeface="+mn-lt"/>
                <a:ea typeface="+mn-ea"/>
                <a:cs typeface="+mn-cs"/>
              </a:rPr>
              <a:t>Finkelstein, I.</a:t>
            </a:r>
          </a:p>
          <a:p>
            <a:pPr marL="685800" indent="-457200">
              <a:tabLst>
                <a:tab pos="685800" algn="l"/>
              </a:tabLst>
            </a:pPr>
            <a:r>
              <a:rPr lang="en-US" sz="1200" kern="1200" dirty="0">
                <a:solidFill>
                  <a:schemeClr val="tx1"/>
                </a:solidFill>
                <a:effectLst/>
                <a:latin typeface="+mn-lt"/>
                <a:ea typeface="+mn-ea"/>
                <a:cs typeface="+mn-cs"/>
              </a:rPr>
              <a:t>2011	Tell el-</a:t>
            </a:r>
            <a:r>
              <a:rPr lang="en-US" sz="1200" kern="1200" dirty="0" err="1">
                <a:solidFill>
                  <a:schemeClr val="tx1"/>
                </a:solidFill>
                <a:effectLst/>
                <a:latin typeface="+mn-lt"/>
                <a:ea typeface="+mn-ea"/>
                <a:cs typeface="+mn-cs"/>
              </a:rPr>
              <a:t>Ful</a:t>
            </a:r>
            <a:r>
              <a:rPr lang="en-US" sz="1200" kern="1200" dirty="0">
                <a:solidFill>
                  <a:schemeClr val="tx1"/>
                </a:solidFill>
                <a:effectLst/>
                <a:latin typeface="+mn-lt"/>
                <a:ea typeface="+mn-ea"/>
                <a:cs typeface="+mn-cs"/>
              </a:rPr>
              <a:t> Revisited: The Assyrian and Hellenistic Periods (With a New Identification). </a:t>
            </a:r>
            <a:r>
              <a:rPr lang="en-US" sz="1200" i="1" kern="1200" dirty="0">
                <a:solidFill>
                  <a:schemeClr val="tx1"/>
                </a:solidFill>
                <a:effectLst/>
                <a:latin typeface="+mn-lt"/>
                <a:ea typeface="+mn-ea"/>
                <a:cs typeface="+mn-cs"/>
              </a:rPr>
              <a:t>Palestine Exploration Quarterly</a:t>
            </a:r>
            <a:r>
              <a:rPr lang="en-US" sz="1200" kern="1200" dirty="0">
                <a:solidFill>
                  <a:schemeClr val="tx1"/>
                </a:solidFill>
                <a:effectLst/>
                <a:latin typeface="+mn-lt"/>
                <a:ea typeface="+mn-ea"/>
                <a:cs typeface="+mn-cs"/>
              </a:rPr>
              <a:t> 143: 106–118.</a:t>
            </a:r>
          </a:p>
          <a:p>
            <a:r>
              <a:rPr lang="en-US" sz="1200" kern="1200" dirty="0">
                <a:solidFill>
                  <a:schemeClr val="tx1"/>
                </a:solidFill>
                <a:effectLst/>
                <a:latin typeface="+mn-lt"/>
                <a:ea typeface="+mn-ea"/>
                <a:cs typeface="+mn-cs"/>
              </a:rPr>
              <a:t>Gibson, S.</a:t>
            </a:r>
          </a:p>
          <a:p>
            <a:pPr marL="685800" indent="-457200">
              <a:tabLst>
                <a:tab pos="685800" algn="l"/>
              </a:tabLst>
            </a:pPr>
            <a:r>
              <a:rPr lang="en-US" sz="1200" kern="1200" dirty="0">
                <a:solidFill>
                  <a:schemeClr val="tx1"/>
                </a:solidFill>
                <a:effectLst/>
                <a:latin typeface="+mn-lt"/>
                <a:ea typeface="+mn-ea"/>
                <a:cs typeface="+mn-cs"/>
              </a:rPr>
              <a:t>1996	Tell el-</a:t>
            </a:r>
            <a:r>
              <a:rPr lang="en-US" sz="1200" kern="1200" dirty="0" err="1">
                <a:solidFill>
                  <a:schemeClr val="tx1"/>
                </a:solidFill>
                <a:effectLst/>
                <a:latin typeface="+mn-lt"/>
                <a:ea typeface="+mn-ea"/>
                <a:cs typeface="+mn-cs"/>
              </a:rPr>
              <a:t>Ful</a:t>
            </a:r>
            <a:r>
              <a:rPr lang="en-US" sz="1200" kern="1200" dirty="0">
                <a:solidFill>
                  <a:schemeClr val="tx1"/>
                </a:solidFill>
                <a:effectLst/>
                <a:latin typeface="+mn-lt"/>
                <a:ea typeface="+mn-ea"/>
                <a:cs typeface="+mn-cs"/>
              </a:rPr>
              <a:t> and the Results of the North-East Jerusalem survey. Pp. 9–23 in </a:t>
            </a:r>
            <a:r>
              <a:rPr lang="en-US" sz="1200" i="1" kern="1200" dirty="0">
                <a:solidFill>
                  <a:schemeClr val="tx1"/>
                </a:solidFill>
                <a:effectLst/>
                <a:latin typeface="+mn-lt"/>
                <a:ea typeface="+mn-ea"/>
                <a:cs typeface="+mn-cs"/>
              </a:rPr>
              <a:t>New Studies on Jerusalem</a:t>
            </a:r>
            <a:r>
              <a:rPr lang="en-US" dirty="0"/>
              <a:t>, vol. 2, ed. </a:t>
            </a:r>
            <a:r>
              <a:rPr lang="en-US" sz="1200" kern="1200" dirty="0">
                <a:solidFill>
                  <a:schemeClr val="tx1"/>
                </a:solidFill>
                <a:effectLst/>
                <a:latin typeface="+mn-lt"/>
                <a:ea typeface="+mn-ea"/>
                <a:cs typeface="+mn-cs"/>
              </a:rPr>
              <a:t>A. Faust. Ramat </a:t>
            </a:r>
            <a:r>
              <a:rPr lang="en-US" sz="1200" kern="1200" dirty="0" err="1">
                <a:solidFill>
                  <a:schemeClr val="tx1"/>
                </a:solidFill>
                <a:effectLst/>
                <a:latin typeface="+mn-lt"/>
                <a:ea typeface="+mn-ea"/>
                <a:cs typeface="+mn-cs"/>
              </a:rPr>
              <a:t>Gan</a:t>
            </a:r>
            <a:r>
              <a:rPr lang="en-US" sz="1200" kern="1200" dirty="0">
                <a:solidFill>
                  <a:schemeClr val="tx1"/>
                </a:solidFill>
                <a:effectLst/>
                <a:latin typeface="+mn-lt"/>
                <a:ea typeface="+mn-ea"/>
                <a:cs typeface="+mn-cs"/>
              </a:rPr>
              <a:t>: Ingeborg </a:t>
            </a:r>
            <a:r>
              <a:rPr lang="en-US" sz="1200" kern="1200" dirty="0" err="1">
                <a:solidFill>
                  <a:schemeClr val="tx1"/>
                </a:solidFill>
                <a:effectLst/>
                <a:latin typeface="+mn-lt"/>
                <a:ea typeface="+mn-ea"/>
                <a:cs typeface="+mn-cs"/>
              </a:rPr>
              <a:t>Rennert</a:t>
            </a:r>
            <a:r>
              <a:rPr lang="en-US" sz="1200" kern="1200" dirty="0">
                <a:solidFill>
                  <a:schemeClr val="tx1"/>
                </a:solidFill>
                <a:effectLst/>
                <a:latin typeface="+mn-lt"/>
                <a:ea typeface="+mn-ea"/>
                <a:cs typeface="+mn-cs"/>
              </a:rPr>
              <a:t> Center for Jerusalem Studies.</a:t>
            </a:r>
          </a:p>
          <a:p>
            <a:r>
              <a:rPr lang="en-US" sz="1200" kern="1200" dirty="0">
                <a:solidFill>
                  <a:schemeClr val="tx1"/>
                </a:solidFill>
                <a:effectLst/>
                <a:latin typeface="+mn-lt"/>
                <a:ea typeface="+mn-ea"/>
                <a:cs typeface="+mn-cs"/>
              </a:rPr>
              <a:t>Harris, H.</a:t>
            </a:r>
          </a:p>
          <a:p>
            <a:pPr marL="685800" indent="-457200">
              <a:tabLst>
                <a:tab pos="685800" algn="l"/>
              </a:tabLst>
            </a:pPr>
            <a:r>
              <a:rPr lang="en-US" sz="1200" kern="1200" dirty="0">
                <a:solidFill>
                  <a:schemeClr val="tx1"/>
                </a:solidFill>
                <a:effectLst/>
                <a:latin typeface="+mn-lt"/>
                <a:ea typeface="+mn-ea"/>
                <a:cs typeface="+mn-cs"/>
              </a:rPr>
              <a:t>2014	Albright’s Identification of </a:t>
            </a:r>
            <a:r>
              <a:rPr lang="en-US" sz="1200" kern="1200" dirty="0" err="1">
                <a:solidFill>
                  <a:schemeClr val="tx1"/>
                </a:solidFill>
                <a:effectLst/>
                <a:latin typeface="+mn-lt"/>
                <a:ea typeface="+mn-ea"/>
                <a:cs typeface="+mn-cs"/>
              </a:rPr>
              <a:t>Gibeah</a:t>
            </a:r>
            <a:r>
              <a:rPr lang="en-US" sz="1200" kern="1200" dirty="0">
                <a:solidFill>
                  <a:schemeClr val="tx1"/>
                </a:solidFill>
                <a:effectLst/>
                <a:latin typeface="+mn-lt"/>
                <a:ea typeface="+mn-ea"/>
                <a:cs typeface="+mn-cs"/>
              </a:rPr>
              <a:t> with Tell el-</a:t>
            </a:r>
            <a:r>
              <a:rPr lang="en-US" sz="1200" kern="1200" dirty="0" err="1">
                <a:solidFill>
                  <a:schemeClr val="tx1"/>
                </a:solidFill>
                <a:effectLst/>
                <a:latin typeface="+mn-lt"/>
                <a:ea typeface="+mn-ea"/>
                <a:cs typeface="+mn-cs"/>
              </a:rPr>
              <a:t>Ful</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Palestine Exploration Quarterly</a:t>
            </a:r>
            <a:r>
              <a:rPr lang="en-US" sz="1200" kern="1200" dirty="0">
                <a:solidFill>
                  <a:schemeClr val="tx1"/>
                </a:solidFill>
                <a:effectLst/>
                <a:latin typeface="+mn-lt"/>
                <a:ea typeface="+mn-ea"/>
                <a:cs typeface="+mn-cs"/>
              </a:rPr>
              <a:t> 146: 17–30.</a:t>
            </a:r>
          </a:p>
          <a:p>
            <a:r>
              <a:rPr lang="en-US" sz="1200" kern="1200" dirty="0" err="1">
                <a:solidFill>
                  <a:schemeClr val="tx1"/>
                </a:solidFill>
                <a:effectLst/>
                <a:latin typeface="+mn-lt"/>
                <a:ea typeface="+mn-ea"/>
                <a:cs typeface="+mn-cs"/>
              </a:rPr>
              <a:t>Kloner</a:t>
            </a:r>
            <a:r>
              <a:rPr lang="en-US" sz="1200" kern="1200" dirty="0">
                <a:solidFill>
                  <a:schemeClr val="tx1"/>
                </a:solidFill>
                <a:effectLst/>
                <a:latin typeface="+mn-lt"/>
                <a:ea typeface="+mn-ea"/>
                <a:cs typeface="+mn-cs"/>
              </a:rPr>
              <a:t>, A.</a:t>
            </a:r>
          </a:p>
          <a:p>
            <a:pPr marL="685800" indent="-457200">
              <a:tabLst>
                <a:tab pos="685800" algn="l"/>
              </a:tabLst>
            </a:pPr>
            <a:r>
              <a:rPr lang="en-US" sz="1200" kern="1200" dirty="0">
                <a:solidFill>
                  <a:schemeClr val="tx1"/>
                </a:solidFill>
                <a:effectLst/>
                <a:latin typeface="+mn-lt"/>
                <a:ea typeface="+mn-ea"/>
                <a:cs typeface="+mn-cs"/>
              </a:rPr>
              <a:t>2001	</a:t>
            </a:r>
            <a:r>
              <a:rPr lang="en-US" sz="1200" i="1" kern="1200" dirty="0">
                <a:solidFill>
                  <a:schemeClr val="tx1"/>
                </a:solidFill>
                <a:effectLst/>
                <a:latin typeface="+mn-lt"/>
                <a:ea typeface="+mn-ea"/>
                <a:cs typeface="+mn-cs"/>
              </a:rPr>
              <a:t>Survey of Jerusalem: The Northeastern Sector</a:t>
            </a:r>
            <a:r>
              <a:rPr lang="en-US" sz="1200" kern="1200" dirty="0">
                <a:solidFill>
                  <a:schemeClr val="tx1"/>
                </a:solidFill>
                <a:effectLst/>
                <a:latin typeface="+mn-lt"/>
                <a:ea typeface="+mn-ea"/>
                <a:cs typeface="+mn-cs"/>
              </a:rPr>
              <a:t>. Archaeological Survey of Israel 102. Jerusalem: Israel Antiquities Authority.</a:t>
            </a:r>
          </a:p>
          <a:p>
            <a:r>
              <a:rPr lang="en-US" sz="1200" kern="1200" dirty="0">
                <a:solidFill>
                  <a:schemeClr val="tx1"/>
                </a:solidFill>
                <a:effectLst/>
                <a:latin typeface="+mn-lt"/>
                <a:ea typeface="+mn-ea"/>
                <a:cs typeface="+mn-cs"/>
              </a:rPr>
              <a:t>Lapp, N. L.</a:t>
            </a:r>
          </a:p>
          <a:p>
            <a:pPr marL="685800" indent="-457200">
              <a:tabLst>
                <a:tab pos="685800" algn="l"/>
              </a:tabLst>
            </a:pPr>
            <a:r>
              <a:rPr lang="en-US" sz="1200" kern="1200" dirty="0">
                <a:solidFill>
                  <a:schemeClr val="tx1"/>
                </a:solidFill>
                <a:effectLst/>
                <a:latin typeface="+mn-lt"/>
                <a:ea typeface="+mn-ea"/>
                <a:cs typeface="+mn-cs"/>
              </a:rPr>
              <a:t>1976	Casemate Walls in Palestine and the Late Iron II Casemate at Tell el-</a:t>
            </a:r>
            <a:r>
              <a:rPr lang="en-US" sz="1200" kern="1200" dirty="0" err="1">
                <a:solidFill>
                  <a:schemeClr val="tx1"/>
                </a:solidFill>
                <a:effectLst/>
                <a:latin typeface="+mn-lt"/>
                <a:ea typeface="+mn-ea"/>
                <a:cs typeface="+mn-cs"/>
              </a:rPr>
              <a:t>Fûl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Gibeah</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Bulletin of the American Schools of Oriental Research</a:t>
            </a:r>
            <a:r>
              <a:rPr lang="en-US" dirty="0"/>
              <a:t> </a:t>
            </a:r>
            <a:r>
              <a:rPr lang="en-US" sz="1200" kern="1200" dirty="0">
                <a:solidFill>
                  <a:schemeClr val="tx1"/>
                </a:solidFill>
                <a:effectLst/>
                <a:latin typeface="+mn-lt"/>
                <a:ea typeface="+mn-ea"/>
                <a:cs typeface="+mn-cs"/>
              </a:rPr>
              <a:t>223: 25–42.</a:t>
            </a:r>
          </a:p>
          <a:p>
            <a:pPr marL="685800" indent="-457200">
              <a:tabLst>
                <a:tab pos="685800" algn="l"/>
              </a:tabLst>
            </a:pPr>
            <a:r>
              <a:rPr lang="en-US" sz="1200" kern="1200" dirty="0">
                <a:solidFill>
                  <a:schemeClr val="tx1"/>
                </a:solidFill>
                <a:effectLst/>
                <a:latin typeface="+mn-lt"/>
                <a:ea typeface="+mn-ea"/>
                <a:cs typeface="+mn-cs"/>
              </a:rPr>
              <a:t>1978	The Third Campaign at Tell el-</a:t>
            </a:r>
            <a:r>
              <a:rPr lang="en-US" sz="1200" kern="1200" dirty="0" err="1">
                <a:solidFill>
                  <a:schemeClr val="tx1"/>
                </a:solidFill>
                <a:effectLst/>
                <a:latin typeface="+mn-lt"/>
                <a:ea typeface="+mn-ea"/>
                <a:cs typeface="+mn-cs"/>
              </a:rPr>
              <a:t>Fûl</a:t>
            </a:r>
            <a:r>
              <a:rPr lang="en-US" sz="1200" kern="1200" dirty="0">
                <a:solidFill>
                  <a:schemeClr val="tx1"/>
                </a:solidFill>
                <a:effectLst/>
                <a:latin typeface="+mn-lt"/>
                <a:ea typeface="+mn-ea"/>
                <a:cs typeface="+mn-cs"/>
              </a:rPr>
              <a:t>: The Excavations of 1964. </a:t>
            </a:r>
            <a:r>
              <a:rPr lang="en-US" sz="1200" i="1" kern="1200" dirty="0">
                <a:solidFill>
                  <a:schemeClr val="tx1"/>
                </a:solidFill>
                <a:effectLst/>
                <a:latin typeface="+mn-lt"/>
                <a:ea typeface="+mn-ea"/>
                <a:cs typeface="+mn-cs"/>
              </a:rPr>
              <a:t>The Annual of the American Schools of Oriental Research</a:t>
            </a:r>
            <a:r>
              <a:rPr lang="en-US" sz="1200" kern="1200" dirty="0">
                <a:solidFill>
                  <a:schemeClr val="tx1"/>
                </a:solidFill>
                <a:effectLst/>
                <a:latin typeface="+mn-lt"/>
                <a:ea typeface="+mn-ea"/>
                <a:cs typeface="+mn-cs"/>
              </a:rPr>
              <a:t> 45: iii–313.</a:t>
            </a:r>
          </a:p>
          <a:p>
            <a:r>
              <a:rPr lang="en-US" sz="1200" kern="1200" dirty="0" err="1">
                <a:solidFill>
                  <a:schemeClr val="tx1"/>
                </a:solidFill>
                <a:effectLst/>
                <a:latin typeface="+mn-lt"/>
                <a:ea typeface="+mn-ea"/>
                <a:cs typeface="+mn-cs"/>
              </a:rPr>
              <a:t>Schniedewind</a:t>
            </a:r>
            <a:r>
              <a:rPr lang="en-US" sz="1200" kern="1200" dirty="0">
                <a:solidFill>
                  <a:schemeClr val="tx1"/>
                </a:solidFill>
                <a:effectLst/>
                <a:latin typeface="+mn-lt"/>
                <a:ea typeface="+mn-ea"/>
                <a:cs typeface="+mn-cs"/>
              </a:rPr>
              <a:t>, W. M.</a:t>
            </a:r>
          </a:p>
          <a:p>
            <a:pPr marL="685800" indent="-457200">
              <a:tabLst>
                <a:tab pos="685800" algn="l"/>
              </a:tabLst>
            </a:pPr>
            <a:r>
              <a:rPr lang="en-US" sz="1200" kern="1200" dirty="0">
                <a:solidFill>
                  <a:schemeClr val="tx1"/>
                </a:solidFill>
                <a:effectLst/>
                <a:latin typeface="+mn-lt"/>
                <a:ea typeface="+mn-ea"/>
                <a:cs typeface="+mn-cs"/>
              </a:rPr>
              <a:t>2006	In Search of </a:t>
            </a:r>
            <a:r>
              <a:rPr lang="en-US" sz="1200" kern="1200" dirty="0" err="1">
                <a:solidFill>
                  <a:schemeClr val="tx1"/>
                </a:solidFill>
                <a:effectLst/>
                <a:latin typeface="+mn-lt"/>
                <a:ea typeface="+mn-ea"/>
                <a:cs typeface="+mn-cs"/>
              </a:rPr>
              <a:t>Gibeah</a:t>
            </a:r>
            <a:r>
              <a:rPr lang="en-US" sz="1200" kern="1200" dirty="0">
                <a:solidFill>
                  <a:schemeClr val="tx1"/>
                </a:solidFill>
                <a:effectLst/>
                <a:latin typeface="+mn-lt"/>
                <a:ea typeface="+mn-ea"/>
                <a:cs typeface="+mn-cs"/>
              </a:rPr>
              <a:t> and Proper Method in Historical Geography. Pp. 711–22 in </a:t>
            </a:r>
            <a:r>
              <a:rPr lang="en-US" sz="1200" i="1" kern="1200" dirty="0">
                <a:solidFill>
                  <a:schemeClr val="tx1"/>
                </a:solidFill>
                <a:effectLst/>
                <a:latin typeface="+mn-lt"/>
                <a:ea typeface="+mn-ea"/>
                <a:cs typeface="+mn-cs"/>
              </a:rPr>
              <a:t>“I Will Speak the Riddles of Ancient Times”: Archaeological and Historical Studies in Honor of </a:t>
            </a:r>
            <a:r>
              <a:rPr lang="en-US" sz="1200" i="1" kern="1200" dirty="0" err="1">
                <a:solidFill>
                  <a:schemeClr val="tx1"/>
                </a:solidFill>
                <a:effectLst/>
                <a:latin typeface="+mn-lt"/>
                <a:ea typeface="+mn-ea"/>
                <a:cs typeface="+mn-cs"/>
              </a:rPr>
              <a:t>Amihai</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Mazar</a:t>
            </a:r>
            <a:r>
              <a:rPr lang="en-US" sz="1200" i="1" kern="1200" dirty="0">
                <a:solidFill>
                  <a:schemeClr val="tx1"/>
                </a:solidFill>
                <a:effectLst/>
                <a:latin typeface="+mn-lt"/>
                <a:ea typeface="+mn-ea"/>
                <a:cs typeface="+mn-cs"/>
              </a:rPr>
              <a:t> on the Occasion of His Sixtieth Birthday</a:t>
            </a:r>
            <a:r>
              <a:rPr lang="en-US" sz="1200" kern="1200" dirty="0">
                <a:solidFill>
                  <a:schemeClr val="tx1"/>
                </a:solidFill>
                <a:effectLst/>
                <a:latin typeface="+mn-lt"/>
                <a:ea typeface="+mn-ea"/>
                <a:cs typeface="+mn-cs"/>
              </a:rPr>
              <a:t>, vol. 2, eds. A. </a:t>
            </a:r>
            <a:r>
              <a:rPr lang="en-US" sz="1200" kern="1200" dirty="0" err="1">
                <a:solidFill>
                  <a:schemeClr val="tx1"/>
                </a:solidFill>
                <a:effectLst/>
                <a:latin typeface="+mn-lt"/>
                <a:ea typeface="+mn-ea"/>
                <a:cs typeface="+mn-cs"/>
              </a:rPr>
              <a:t>Maeir</a:t>
            </a:r>
            <a:r>
              <a:rPr lang="en-US" sz="1200" kern="1200" dirty="0">
                <a:solidFill>
                  <a:schemeClr val="tx1"/>
                </a:solidFill>
                <a:effectLst/>
                <a:latin typeface="+mn-lt"/>
                <a:ea typeface="+mn-ea"/>
                <a:cs typeface="+mn-cs"/>
              </a:rPr>
              <a:t> and P. D. </a:t>
            </a:r>
            <a:r>
              <a:rPr lang="en-US" sz="1200" kern="1200" dirty="0" err="1">
                <a:solidFill>
                  <a:schemeClr val="tx1"/>
                </a:solidFill>
                <a:effectLst/>
                <a:latin typeface="+mn-lt"/>
                <a:ea typeface="+mn-ea"/>
                <a:cs typeface="+mn-cs"/>
              </a:rPr>
              <a:t>Miroschedji</a:t>
            </a:r>
            <a:r>
              <a:rPr lang="en-US" sz="1200" kern="1200" dirty="0">
                <a:solidFill>
                  <a:schemeClr val="tx1"/>
                </a:solidFill>
                <a:effectLst/>
                <a:latin typeface="+mn-lt"/>
                <a:ea typeface="+mn-ea"/>
                <a:cs typeface="+mn-cs"/>
              </a:rPr>
              <a:t>. Winona Lake: </a:t>
            </a:r>
            <a:r>
              <a:rPr lang="en-US" sz="1200" kern="1200" dirty="0" err="1">
                <a:solidFill>
                  <a:schemeClr val="tx1"/>
                </a:solidFill>
                <a:effectLst/>
                <a:latin typeface="+mn-lt"/>
                <a:ea typeface="+mn-ea"/>
                <a:cs typeface="+mn-cs"/>
              </a:rPr>
              <a:t>Eisenbrauns</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Sinclair, L. A.</a:t>
            </a:r>
          </a:p>
          <a:p>
            <a:pPr marL="685800" indent="-457200">
              <a:tabLst>
                <a:tab pos="685800" algn="l"/>
              </a:tabLst>
            </a:pPr>
            <a:r>
              <a:rPr lang="en-US" sz="1200" kern="1200" dirty="0">
                <a:solidFill>
                  <a:schemeClr val="tx1"/>
                </a:solidFill>
                <a:effectLst/>
                <a:latin typeface="+mn-lt"/>
                <a:ea typeface="+mn-ea"/>
                <a:cs typeface="+mn-cs"/>
              </a:rPr>
              <a:t>1954	An Archaeological Study of </a:t>
            </a:r>
            <a:r>
              <a:rPr lang="en-US" sz="1200" kern="1200" dirty="0" err="1">
                <a:solidFill>
                  <a:schemeClr val="tx1"/>
                </a:solidFill>
                <a:effectLst/>
                <a:latin typeface="+mn-lt"/>
                <a:ea typeface="+mn-ea"/>
                <a:cs typeface="+mn-cs"/>
              </a:rPr>
              <a:t>Gibeah</a:t>
            </a:r>
            <a:r>
              <a:rPr lang="en-US" sz="1200" kern="1200" dirty="0">
                <a:solidFill>
                  <a:schemeClr val="tx1"/>
                </a:solidFill>
                <a:effectLst/>
                <a:latin typeface="+mn-lt"/>
                <a:ea typeface="+mn-ea"/>
                <a:cs typeface="+mn-cs"/>
              </a:rPr>
              <a:t> (Tell el-</a:t>
            </a:r>
            <a:r>
              <a:rPr lang="en-US" sz="1200" kern="1200" dirty="0" err="1">
                <a:solidFill>
                  <a:schemeClr val="tx1"/>
                </a:solidFill>
                <a:effectLst/>
                <a:latin typeface="+mn-lt"/>
                <a:ea typeface="+mn-ea"/>
                <a:cs typeface="+mn-cs"/>
              </a:rPr>
              <a:t>Fûl</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The Annual of the American Schools of Oriental Research</a:t>
            </a:r>
            <a:r>
              <a:rPr lang="en-US" sz="1200" kern="1200" dirty="0">
                <a:solidFill>
                  <a:schemeClr val="tx1"/>
                </a:solidFill>
                <a:effectLst/>
                <a:latin typeface="+mn-lt"/>
                <a:ea typeface="+mn-ea"/>
                <a:cs typeface="+mn-cs"/>
              </a:rPr>
              <a:t> 34/35: 1–52.</a:t>
            </a:r>
            <a:br>
              <a:rPr lang="en-US" sz="1200" kern="1200" dirty="0">
                <a:solidFill>
                  <a:schemeClr val="tx1"/>
                </a:solidFill>
                <a:effectLst/>
                <a:latin typeface="+mn-lt"/>
                <a:ea typeface="+mn-ea"/>
                <a:cs typeface="+mn-cs"/>
              </a:rPr>
            </a:br>
            <a:endParaRPr lang="en-US" sz="800" b="1" dirty="0"/>
          </a:p>
          <a:p>
            <a:pPr marL="228600" indent="-228600" eaLnBrk="1" hangingPunct="1">
              <a:lnSpc>
                <a:spcPct val="80000"/>
              </a:lnSpc>
            </a:pPr>
            <a:r>
              <a:rPr lang="en-US" dirty="0"/>
              <a:t>ws092414366</a:t>
            </a:r>
            <a:endParaRPr lang="en-US" dirty="0">
              <a:ea typeface="ＭＳ Ｐゴシック" pitchFamily="34" charset="-128"/>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52</a:t>
            </a:fld>
            <a:endParaRPr lang="en-US"/>
          </a:p>
        </p:txBody>
      </p:sp>
    </p:spTree>
    <p:extLst>
      <p:ext uri="{BB962C8B-B14F-4D97-AF65-F5344CB8AC3E}">
        <p14:creationId xmlns:p14="http://schemas.microsoft.com/office/powerpoint/2010/main" val="17611399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The trumpet (Heb. </a:t>
            </a:r>
            <a:r>
              <a:rPr lang="en-US" i="1" baseline="0" dirty="0" err="1">
                <a:latin typeface="Calibri" panose="020F0502020204030204" pitchFamily="34" charset="0"/>
                <a:ea typeface="Calibri" panose="020F0502020204030204" pitchFamily="34" charset="0"/>
                <a:cs typeface="Calibri" panose="020F0502020204030204" pitchFamily="34" charset="0"/>
              </a:rPr>
              <a:t>ḥatsotsrah</a:t>
            </a:r>
            <a:r>
              <a:rPr lang="en-US" baseline="0" dirty="0"/>
              <a:t>, </a:t>
            </a:r>
            <a:r>
              <a:rPr lang="he-IL" sz="1200" b="0" i="0" u="none" strike="noStrike" kern="1200" baseline="0" dirty="0">
                <a:solidFill>
                  <a:schemeClr val="tx1"/>
                </a:solidFill>
                <a:latin typeface="+mn-lt"/>
                <a:ea typeface="+mn-ea"/>
                <a:cs typeface="+mn-cs"/>
              </a:rPr>
              <a:t>חֲצֹצְרָה</a:t>
            </a:r>
            <a:r>
              <a:rPr lang="en-US" baseline="0" dirty="0"/>
              <a:t>) was also a wind instrument, but long and straight and made of metal. This display was photographed at the Exposition of Tutankhamun Treasure in Paris in 2019. This image comes from </a:t>
            </a:r>
            <a:r>
              <a:rPr lang="en-US" dirty="0" err="1"/>
              <a:t>Suaudeau</a:t>
            </a:r>
            <a:r>
              <a:rPr lang="en-US" dirty="0"/>
              <a:t> and is licensed under</a:t>
            </a:r>
            <a:r>
              <a:rPr lang="en-US" baseline="0" dirty="0"/>
              <a:t> </a:t>
            </a:r>
            <a:r>
              <a:rPr lang="en-US" dirty="0"/>
              <a:t>CC BY-SA 4.0, via Wikimedia Commons: https://commons.wikimedia.org/wiki/File:Trompette_d%27argent_et_sa_sourdine_en_bois_du_tombeau_de_Tout%C3%A2nkhamon.jpg.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wiki0429201919234413261336</a:t>
            </a:r>
          </a:p>
        </p:txBody>
      </p:sp>
      <p:sp>
        <p:nvSpPr>
          <p:cNvPr id="4" name="Slide Number Placeholder 3"/>
          <p:cNvSpPr>
            <a:spLocks noGrp="1"/>
          </p:cNvSpPr>
          <p:nvPr>
            <p:ph type="sldNum" sz="quarter" idx="10"/>
          </p:nvPr>
        </p:nvSpPr>
        <p:spPr/>
        <p:txBody>
          <a:bodyPr/>
          <a:lstStyle/>
          <a:p>
            <a:fld id="{4E4946A3-FD68-4E77-9DEF-1E7536A4AD96}" type="slidenum">
              <a:rPr lang="en-US" smtClean="0"/>
              <a:t>53</a:t>
            </a:fld>
            <a:endParaRPr lang="en-US"/>
          </a:p>
        </p:txBody>
      </p:sp>
    </p:spTree>
    <p:extLst>
      <p:ext uri="{BB962C8B-B14F-4D97-AF65-F5344CB8AC3E}">
        <p14:creationId xmlns:p14="http://schemas.microsoft.com/office/powerpoint/2010/main" val="330840980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relief</a:t>
            </a:r>
            <a:r>
              <a:rPr lang="en-US" baseline="0" dirty="0"/>
              <a:t> shows a similar type of straight metallic horn. </a:t>
            </a:r>
            <a:r>
              <a:rPr lang="en-US" sz="1200" kern="1200" dirty="0">
                <a:solidFill>
                  <a:schemeClr val="tx1"/>
                </a:solidFill>
                <a:effectLst/>
                <a:latin typeface="+mn-lt"/>
                <a:ea typeface="+mn-ea"/>
                <a:cs typeface="+mn-cs"/>
              </a:rPr>
              <a:t>This image comes from The Metropolitan Museum of Art, public domain, Purchase, Lila Acheson Wallace Gift and Louis V. Bell Fund, 1991, accession number 1991.240.14, https://www.metmuseum.org/art/collection/search/545020.</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met545020</a:t>
            </a:r>
          </a:p>
        </p:txBody>
      </p:sp>
      <p:sp>
        <p:nvSpPr>
          <p:cNvPr id="4" name="Slide Number Placeholder 3"/>
          <p:cNvSpPr>
            <a:spLocks noGrp="1"/>
          </p:cNvSpPr>
          <p:nvPr>
            <p:ph type="sldNum" sz="quarter" idx="10"/>
          </p:nvPr>
        </p:nvSpPr>
        <p:spPr/>
        <p:txBody>
          <a:bodyPr/>
          <a:lstStyle/>
          <a:p>
            <a:fld id="{4E4946A3-FD68-4E77-9DEF-1E7536A4AD96}" type="slidenum">
              <a:rPr lang="en-US" smtClean="0"/>
              <a:t>54</a:t>
            </a:fld>
            <a:endParaRPr lang="en-US"/>
          </a:p>
        </p:txBody>
      </p:sp>
    </p:spTree>
    <p:extLst>
      <p:ext uri="{BB962C8B-B14F-4D97-AF65-F5344CB8AC3E}">
        <p14:creationId xmlns:p14="http://schemas.microsoft.com/office/powerpoint/2010/main" val="38936140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Ramah was the hometown of the prophet Samuel, who lived and died there. Portions of the tell are now covered with apartment buildings and other construction, but some remnants</a:t>
            </a:r>
            <a:r>
              <a:rPr lang="en-US" baseline="0" dirty="0"/>
              <a:t> </a:t>
            </a:r>
            <a:r>
              <a:rPr lang="en-US" dirty="0"/>
              <a:t>of an earlier village remain at the top</a:t>
            </a:r>
            <a:r>
              <a:rPr lang="en-US" baseline="0" dirty="0"/>
              <a:t> of the hill</a:t>
            </a:r>
            <a:r>
              <a:rPr lang="en-US" dirty="0"/>
              <a:t>. This aerial photograph provides a wider view of the area, including the runway of the Jerusalem airport. The ancient “Road of the Patriarchs” ran below the tell on its west side, close to where the main road today travels north to Ramallah (to the right) and south to Jerusalem (to the left).</a:t>
            </a:r>
          </a:p>
          <a:p>
            <a:endParaRPr lang="en-US" dirty="0"/>
          </a:p>
          <a:p>
            <a:r>
              <a:rPr lang="en-US" dirty="0"/>
              <a:t>ws053017071</a:t>
            </a:r>
          </a:p>
        </p:txBody>
      </p:sp>
      <p:sp>
        <p:nvSpPr>
          <p:cNvPr id="4" name="Slide Number Placeholder 3"/>
          <p:cNvSpPr>
            <a:spLocks noGrp="1"/>
          </p:cNvSpPr>
          <p:nvPr>
            <p:ph type="sldNum" sz="quarter" idx="10"/>
          </p:nvPr>
        </p:nvSpPr>
        <p:spPr/>
        <p:txBody>
          <a:bodyPr/>
          <a:lstStyle/>
          <a:p>
            <a:fld id="{4E4946A3-FD68-4E77-9DEF-1E7536A4AD96}" type="slidenum">
              <a:rPr lang="en-US" smtClean="0"/>
              <a:t>55</a:t>
            </a:fld>
            <a:endParaRPr lang="en-US"/>
          </a:p>
        </p:txBody>
      </p:sp>
    </p:spTree>
    <p:extLst>
      <p:ext uri="{BB962C8B-B14F-4D97-AF65-F5344CB8AC3E}">
        <p14:creationId xmlns:p14="http://schemas.microsoft.com/office/powerpoint/2010/main" val="20410376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Though these buildings do not date to ancient times, they are more similar</a:t>
            </a:r>
            <a:r>
              <a:rPr lang="en-US" baseline="0" dirty="0"/>
              <a:t> to ancient buildings </a:t>
            </a:r>
            <a:r>
              <a:rPr lang="en-US" dirty="0"/>
              <a:t>than are the modern apartment buildings visible behind them.</a:t>
            </a:r>
          </a:p>
          <a:p>
            <a:endParaRPr lang="en-US" dirty="0"/>
          </a:p>
          <a:p>
            <a:r>
              <a:rPr lang="en-US" dirty="0"/>
              <a:t>tb060116449</a:t>
            </a:r>
          </a:p>
        </p:txBody>
      </p:sp>
      <p:sp>
        <p:nvSpPr>
          <p:cNvPr id="4" name="Slide Number Placeholder 3"/>
          <p:cNvSpPr>
            <a:spLocks noGrp="1"/>
          </p:cNvSpPr>
          <p:nvPr>
            <p:ph type="sldNum" sz="quarter" idx="10"/>
          </p:nvPr>
        </p:nvSpPr>
        <p:spPr/>
        <p:txBody>
          <a:bodyPr/>
          <a:lstStyle/>
          <a:p>
            <a:fld id="{4E4946A3-FD68-4E77-9DEF-1E7536A4AD96}" type="slidenum">
              <a:rPr lang="en-US" smtClean="0"/>
              <a:t>56</a:t>
            </a:fld>
            <a:endParaRPr lang="en-US"/>
          </a:p>
        </p:txBody>
      </p:sp>
    </p:spTree>
    <p:extLst>
      <p:ext uri="{BB962C8B-B14F-4D97-AF65-F5344CB8AC3E}">
        <p14:creationId xmlns:p14="http://schemas.microsoft.com/office/powerpoint/2010/main" val="35987941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The verb “to sound an alarm” (Heb. </a:t>
            </a:r>
            <a:r>
              <a:rPr lang="en-US" i="1" dirty="0" err="1"/>
              <a:t>rua</a:t>
            </a:r>
            <a:r>
              <a:rPr lang="en-US" dirty="0"/>
              <a:t>, </a:t>
            </a:r>
            <a:r>
              <a:rPr lang="he-IL" sz="1200" b="0" i="0" u="none" strike="noStrike" kern="1200" baseline="0" dirty="0">
                <a:solidFill>
                  <a:schemeClr val="tx1"/>
                </a:solidFill>
                <a:latin typeface="+mn-lt"/>
                <a:ea typeface="+mn-ea"/>
                <a:cs typeface="+mn-cs"/>
              </a:rPr>
              <a:t>רוּעַ</a:t>
            </a:r>
            <a:r>
              <a:rPr lang="en-US" dirty="0"/>
              <a:t>) provides a poetic parallel for the use of the horn and trumpet. The following phrase, “Behind you, Benjamin!” indicates that the setting is a battle, and a desperate one at that (as opposed to celebration or festivities, where shout or a trumpet blast might also have been heard). This American Colony photograph was taken between 1934 and 1939. Generative AI was used to extend the edges of this image; the original photo is available behind this image.</a:t>
            </a:r>
          </a:p>
          <a:p>
            <a:endParaRPr lang="en-US" dirty="0"/>
          </a:p>
          <a:p>
            <a:r>
              <a:rPr lang="en-US" dirty="0"/>
              <a:t>mat19320psai</a:t>
            </a:r>
          </a:p>
        </p:txBody>
      </p:sp>
    </p:spTree>
    <p:extLst>
      <p:ext uri="{BB962C8B-B14F-4D97-AF65-F5344CB8AC3E}">
        <p14:creationId xmlns:p14="http://schemas.microsoft.com/office/powerpoint/2010/main" val="17351394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dirty="0"/>
              <a:t>Beth-</a:t>
            </a:r>
            <a:r>
              <a:rPr lang="en-US" sz="1200" dirty="0" err="1"/>
              <a:t>aven</a:t>
            </a:r>
            <a:r>
              <a:rPr lang="en-US" sz="1200" dirty="0"/>
              <a:t> (“house of wickedness”) is</a:t>
            </a:r>
            <a:r>
              <a:rPr lang="en-US" sz="1200" baseline="0" dirty="0"/>
              <a:t> a site in the vicinity of Bethel (Josh 7:2). Earlier, Hosea may have used Beth-</a:t>
            </a:r>
            <a:r>
              <a:rPr lang="en-US" sz="1200" baseline="0" dirty="0" err="1"/>
              <a:t>aven</a:t>
            </a:r>
            <a:r>
              <a:rPr lang="en-US" sz="1200" baseline="0" dirty="0"/>
              <a:t> as a polemical name for Bethel (”house of God”), where the high place was set up by Jeroboam (along with another at Dan; 2 Kgs 12:28-29; see Hos 4:15). In Hosea 5:8, however, it is more likely that Beth-</a:t>
            </a:r>
            <a:r>
              <a:rPr lang="en-US" sz="1200" baseline="0" dirty="0" err="1"/>
              <a:t>aven</a:t>
            </a:r>
            <a:r>
              <a:rPr lang="en-US" sz="1200" baseline="0" dirty="0"/>
              <a:t> refers to the distinct site of Beth-</a:t>
            </a:r>
            <a:r>
              <a:rPr lang="en-US" sz="1200" baseline="0" dirty="0" err="1"/>
              <a:t>aven</a:t>
            </a:r>
            <a:r>
              <a:rPr lang="en-US" sz="1200" baseline="0" dirty="0"/>
              <a:t>, as opposed to a polemic for Bethel, because of the logical geographical itinerary of sites along the central ridge of Gibeah, Ramah and Beth-</a:t>
            </a:r>
            <a:r>
              <a:rPr lang="en-US" sz="1200" baseline="0" dirty="0" err="1"/>
              <a:t>aven</a:t>
            </a:r>
            <a:r>
              <a:rPr lang="en-US" sz="1200" baseline="0" dirty="0"/>
              <a:t>.</a:t>
            </a:r>
            <a:endParaRPr lang="en-US" dirty="0">
              <a:ea typeface="ＭＳ Ｐゴシック" pitchFamily="34" charset="-128"/>
            </a:endParaRPr>
          </a:p>
          <a:p>
            <a:pPr eaLnBrk="1" hangingPunct="1"/>
            <a:endParaRPr lang="en-US" dirty="0">
              <a:ea typeface="ＭＳ Ｐゴシック" pitchFamily="34" charset="-128"/>
            </a:endParaRPr>
          </a:p>
          <a:p>
            <a:pPr eaLnBrk="1" hangingPunct="1"/>
            <a:r>
              <a:rPr lang="en-US" dirty="0">
                <a:ea typeface="ＭＳ Ｐゴシック" pitchFamily="34" charset="-128"/>
              </a:rPr>
              <a:t>The general area of Beth-</a:t>
            </a:r>
            <a:r>
              <a:rPr lang="en-US" dirty="0" err="1">
                <a:ea typeface="ＭＳ Ｐゴシック" pitchFamily="34" charset="-128"/>
              </a:rPr>
              <a:t>aven</a:t>
            </a:r>
            <a:r>
              <a:rPr lang="en-US" dirty="0">
                <a:ea typeface="ＭＳ Ｐゴシック" pitchFamily="34" charset="-128"/>
              </a:rPr>
              <a:t> can</a:t>
            </a:r>
            <a:r>
              <a:rPr lang="en-US" baseline="0" dirty="0">
                <a:ea typeface="ＭＳ Ｐゴシック" pitchFamily="34" charset="-128"/>
              </a:rPr>
              <a:t> be determined from numerous descriptions in the Hebrew Bible, but the identification of the specific site is a point of controversy</a:t>
            </a:r>
            <a:r>
              <a:rPr lang="en-US" dirty="0">
                <a:ea typeface="ＭＳ Ｐゴシック" pitchFamily="34" charset="-128"/>
              </a:rPr>
              <a:t>.</a:t>
            </a:r>
            <a:r>
              <a:rPr lang="en-US" baseline="0" dirty="0">
                <a:ea typeface="ＭＳ Ｐゴシック" pitchFamily="34" charset="-128"/>
              </a:rPr>
              <a:t> One possibility is Beitin, about 5 miles (8 km) north of Ramah. </a:t>
            </a:r>
            <a:r>
              <a:rPr lang="en-US" dirty="0">
                <a:ea typeface="ＭＳ Ｐゴシック" pitchFamily="34" charset="-128"/>
              </a:rPr>
              <a:t>Although Beitin has been excavated a number of times, it was</a:t>
            </a:r>
            <a:r>
              <a:rPr lang="en-US" baseline="0" dirty="0">
                <a:ea typeface="ＭＳ Ｐゴシック" pitchFamily="34" charset="-128"/>
              </a:rPr>
              <a:t> poorly excavated and poorly published. Excavations did confirm, however, the existence of a small fortress at the site in both the Middle Bronze and Late Bronze Ages (ca. 2000–1200 BC). </a:t>
            </a:r>
            <a:endParaRPr lang="en-US" dirty="0">
              <a:ea typeface="ＭＳ Ｐゴシック" pitchFamily="34" charset="-128"/>
            </a:endParaRPr>
          </a:p>
          <a:p>
            <a:pPr marL="0" indent="0" eaLnBrk="1" hangingPunct="1">
              <a:buFontTx/>
              <a:buNone/>
            </a:pPr>
            <a:endParaRPr lang="en-US" dirty="0"/>
          </a:p>
          <a:p>
            <a:pPr marL="0" marR="0" indent="0" algn="l" defTabSz="914400" rtl="0" eaLnBrk="1" fontAlgn="auto" latinLnBrk="0" hangingPunct="1">
              <a:spcBef>
                <a:spcPts val="0"/>
              </a:spcBef>
              <a:spcAft>
                <a:spcPts val="0"/>
              </a:spcAft>
              <a:buClrTx/>
              <a:buSzTx/>
              <a:buFontTx/>
              <a:buNone/>
              <a:tabLst/>
              <a:defRPr/>
            </a:pPr>
            <a:r>
              <a:rPr lang="en-US" dirty="0">
                <a:ea typeface="ＭＳ Ｐゴシック" pitchFamily="34" charset="-128"/>
              </a:rPr>
              <a:t>ws071617275</a:t>
            </a:r>
          </a:p>
        </p:txBody>
      </p:sp>
      <p:sp>
        <p:nvSpPr>
          <p:cNvPr id="4" name="Slide Number Placeholder 3"/>
          <p:cNvSpPr>
            <a:spLocks noGrp="1"/>
          </p:cNvSpPr>
          <p:nvPr>
            <p:ph type="sldNum" sz="quarter" idx="10"/>
          </p:nvPr>
        </p:nvSpPr>
        <p:spPr/>
        <p:txBody>
          <a:bodyPr/>
          <a:lstStyle/>
          <a:p>
            <a:fld id="{4E4946A3-FD68-4E77-9DEF-1E7536A4AD96}" type="slidenum">
              <a:rPr lang="en-US" smtClean="0"/>
              <a:t>58</a:t>
            </a:fld>
            <a:endParaRPr lang="en-US"/>
          </a:p>
        </p:txBody>
      </p:sp>
    </p:spTree>
    <p:extLst>
      <p:ext uri="{BB962C8B-B14F-4D97-AF65-F5344CB8AC3E}">
        <p14:creationId xmlns:p14="http://schemas.microsoft.com/office/powerpoint/2010/main" val="87379060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lnSpc>
                <a:spcPct val="100000"/>
              </a:lnSpc>
            </a:pPr>
            <a:r>
              <a:rPr lang="en-US" dirty="0"/>
              <a:t>This is a ground view of the Arab village of Beitin, a possible location of ancient Beth-</a:t>
            </a:r>
            <a:r>
              <a:rPr lang="en-US" dirty="0" err="1"/>
              <a:t>aven</a:t>
            </a:r>
            <a:r>
              <a:rPr lang="en-US" dirty="0"/>
              <a:t>. The remains of a Roman reservoir are visible in the foreground.</a:t>
            </a:r>
          </a:p>
          <a:p>
            <a:pPr marL="0" indent="0" eaLnBrk="1" hangingPunct="1">
              <a:lnSpc>
                <a:spcPct val="100000"/>
              </a:lnSpc>
            </a:pPr>
            <a:endParaRPr lang="en-US" dirty="0"/>
          </a:p>
          <a:p>
            <a:pPr marL="0" indent="0" eaLnBrk="1" hangingPunct="1">
              <a:lnSpc>
                <a:spcPct val="100000"/>
              </a:lnSpc>
            </a:pPr>
            <a:r>
              <a:rPr lang="en-US" dirty="0"/>
              <a:t>tb051407595</a:t>
            </a:r>
          </a:p>
        </p:txBody>
      </p:sp>
      <p:sp>
        <p:nvSpPr>
          <p:cNvPr id="4" name="Slide Number Placeholder 3"/>
          <p:cNvSpPr>
            <a:spLocks noGrp="1"/>
          </p:cNvSpPr>
          <p:nvPr>
            <p:ph type="sldNum" sz="quarter" idx="10"/>
          </p:nvPr>
        </p:nvSpPr>
        <p:spPr/>
        <p:txBody>
          <a:bodyPr/>
          <a:lstStyle/>
          <a:p>
            <a:fld id="{4E4946A3-FD68-4E77-9DEF-1E7536A4AD96}" type="slidenum">
              <a:rPr lang="en-US" smtClean="0"/>
              <a:t>59</a:t>
            </a:fld>
            <a:endParaRPr lang="en-US"/>
          </a:p>
        </p:txBody>
      </p:sp>
    </p:spTree>
    <p:extLst>
      <p:ext uri="{BB962C8B-B14F-4D97-AF65-F5344CB8AC3E}">
        <p14:creationId xmlns:p14="http://schemas.microsoft.com/office/powerpoint/2010/main" val="553655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95FAF-EE55-9CC1-0104-35F4C71DB6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C6DB54-8FB7-3FAD-83F6-943D0D0D3D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70DFBB-B6BB-E74D-0BFF-6496608AE32B}"/>
              </a:ext>
            </a:extLst>
          </p:cNvPr>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identity of the “house of Israel” is not immediately clear. “This could be a reference to the common people in general, except that the thrust of this passage appears to be to bring charges against the leadership. A better solution . . . is to take ‘house of Israel’ to refer to the landed middle and upper classes. These were the men who thought of themselves as, and actually were, the social backbone of the country. They were not the political or religious elite, but neither were they the impoverished peasants and landless laborers. A parallel text is Jer 2:26” (Garrett 1997: 141). The small faience head shown here comes from northern Israel and is thought to represent an Israelite man of some standing, perhaps even a ruler or a king. It was photographed at the Israel Museum.</a:t>
            </a:r>
          </a:p>
          <a:p>
            <a:endParaRPr lang="en-US" sz="1200" b="0" i="0" u="none" strike="noStrike" kern="1200" baseline="0" dirty="0">
              <a:solidFill>
                <a:schemeClr val="tx1"/>
              </a:solidFill>
              <a:latin typeface="+mn-lt"/>
              <a:ea typeface="+mn-ea"/>
              <a:cs typeface="+mn-cs"/>
            </a:endParaRPr>
          </a:p>
          <a:p>
            <a:r>
              <a:rPr lang="en-US" b="1" baseline="0" dirty="0"/>
              <a:t>Reference:</a:t>
            </a:r>
          </a:p>
          <a:p>
            <a:r>
              <a:rPr lang="en-US" baseline="0" dirty="0"/>
              <a:t>Garrett, Duane A.</a:t>
            </a:r>
          </a:p>
          <a:p>
            <a:pPr marL="685800" indent="-457200">
              <a:tabLst>
                <a:tab pos="685800" algn="l"/>
              </a:tabLst>
            </a:pPr>
            <a:r>
              <a:rPr lang="en-US" baseline="0" dirty="0"/>
              <a:t>1997	</a:t>
            </a:r>
            <a:r>
              <a:rPr lang="en-US" i="1" baseline="0" dirty="0"/>
              <a:t>Hosea, Joel</a:t>
            </a:r>
            <a:r>
              <a:rPr lang="en-US" baseline="0" dirty="0"/>
              <a:t>. New American Commentary. Nashville: Broadman and Holman.</a:t>
            </a:r>
          </a:p>
          <a:p>
            <a:endParaRPr lang="en-US" dirty="0"/>
          </a:p>
          <a:p>
            <a:r>
              <a:rPr lang="en-US" dirty="0"/>
              <a:t>adr1806199382</a:t>
            </a:r>
          </a:p>
        </p:txBody>
      </p:sp>
      <p:sp>
        <p:nvSpPr>
          <p:cNvPr id="4" name="Slide Number Placeholder 3">
            <a:extLst>
              <a:ext uri="{FF2B5EF4-FFF2-40B4-BE49-F238E27FC236}">
                <a16:creationId xmlns:a16="http://schemas.microsoft.com/office/drawing/2014/main" id="{99CB8FB3-DEC5-5FC9-2E2C-00E8DB283208}"/>
              </a:ext>
            </a:extLst>
          </p:cNvPr>
          <p:cNvSpPr>
            <a:spLocks noGrp="1"/>
          </p:cNvSpPr>
          <p:nvPr>
            <p:ph type="sldNum" sz="quarter" idx="10"/>
          </p:nvPr>
        </p:nvSpPr>
        <p:spPr/>
        <p:txBody>
          <a:bodyPr/>
          <a:lstStyle/>
          <a:p>
            <a:fld id="{4E4946A3-FD68-4E77-9DEF-1E7536A4AD96}" type="slidenum">
              <a:rPr lang="en-US" smtClean="0"/>
              <a:t>6</a:t>
            </a:fld>
            <a:endParaRPr lang="en-US"/>
          </a:p>
        </p:txBody>
      </p:sp>
    </p:spTree>
    <p:extLst>
      <p:ext uri="{BB962C8B-B14F-4D97-AF65-F5344CB8AC3E}">
        <p14:creationId xmlns:p14="http://schemas.microsoft.com/office/powerpoint/2010/main" val="64396653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This relief depicts soldiers on the move, with one looking behind him. The warning “Behind you, O Benjamin!” has the ring of intense and desperate fighting. This relief was photographed at the </a:t>
            </a:r>
            <a:r>
              <a:rPr lang="en-US" dirty="0"/>
              <a:t>British Museum. This image comes from Anthony Huan and is licensed under</a:t>
            </a:r>
            <a:r>
              <a:rPr lang="en-US" baseline="0" dirty="0"/>
              <a:t> </a:t>
            </a:r>
            <a:r>
              <a:rPr lang="en-US" dirty="0"/>
              <a:t>CC BY-SA 2.0, via Wikimedia Commons</a:t>
            </a:r>
            <a:r>
              <a:rPr lang="en-US" b="0" dirty="0"/>
              <a:t>: https://commons.wikimedia.org/wiki/File:2018_Ashurbanipal_City_of_Nineveh.jpg.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t>wiki111020182135214896</a:t>
            </a:r>
          </a:p>
        </p:txBody>
      </p:sp>
      <p:sp>
        <p:nvSpPr>
          <p:cNvPr id="4" name="Slide Number Placeholder 3"/>
          <p:cNvSpPr>
            <a:spLocks noGrp="1"/>
          </p:cNvSpPr>
          <p:nvPr>
            <p:ph type="sldNum" sz="quarter" idx="10"/>
          </p:nvPr>
        </p:nvSpPr>
        <p:spPr/>
        <p:txBody>
          <a:bodyPr/>
          <a:lstStyle/>
          <a:p>
            <a:fld id="{4E4946A3-FD68-4E77-9DEF-1E7536A4AD96}" type="slidenum">
              <a:rPr lang="en-US" smtClean="0"/>
              <a:t>60</a:t>
            </a:fld>
            <a:endParaRPr lang="en-US"/>
          </a:p>
        </p:txBody>
      </p:sp>
    </p:spTree>
    <p:extLst>
      <p:ext uri="{BB962C8B-B14F-4D97-AF65-F5344CB8AC3E}">
        <p14:creationId xmlns:p14="http://schemas.microsoft.com/office/powerpoint/2010/main" val="31371855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relief carving was photographed at the British Museum.</a:t>
            </a:r>
          </a:p>
          <a:p>
            <a:endParaRPr lang="en-US" dirty="0"/>
          </a:p>
          <a:p>
            <a:r>
              <a:rPr lang="en-US" dirty="0"/>
              <a:t>tb112004747</a:t>
            </a:r>
          </a:p>
        </p:txBody>
      </p:sp>
      <p:sp>
        <p:nvSpPr>
          <p:cNvPr id="4" name="Slide Number Placeholder 3"/>
          <p:cNvSpPr>
            <a:spLocks noGrp="1"/>
          </p:cNvSpPr>
          <p:nvPr>
            <p:ph type="sldNum" sz="quarter" idx="10"/>
          </p:nvPr>
        </p:nvSpPr>
        <p:spPr/>
        <p:txBody>
          <a:bodyPr/>
          <a:lstStyle/>
          <a:p>
            <a:fld id="{4E4946A3-FD68-4E77-9DEF-1E7536A4AD96}" type="slidenum">
              <a:rPr lang="en-US" smtClean="0"/>
              <a:t>61</a:t>
            </a:fld>
            <a:endParaRPr lang="en-US"/>
          </a:p>
        </p:txBody>
      </p:sp>
    </p:spTree>
    <p:extLst>
      <p:ext uri="{BB962C8B-B14F-4D97-AF65-F5344CB8AC3E}">
        <p14:creationId xmlns:p14="http://schemas.microsoft.com/office/powerpoint/2010/main" val="378782585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baseline="0" dirty="0"/>
              <a:t>Traditionally Ephraim has been represented by a bull or ox (</a:t>
            </a:r>
            <a:r>
              <a:rPr lang="en-US" b="0" i="0" u="none" strike="noStrike" baseline="0" dirty="0" err="1"/>
              <a:t>Jer</a:t>
            </a:r>
            <a:r>
              <a:rPr lang="en-US" b="0" i="0" u="none" strike="noStrike" baseline="0" dirty="0"/>
              <a:t> 31:18), and Manasseh with the unicorn or wild ox (Deut 33:17).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medallion was photographed in the </a:t>
            </a:r>
            <a:r>
              <a:rPr lang="en-US" dirty="0" err="1"/>
              <a:t>Prinsenstraat</a:t>
            </a:r>
            <a:r>
              <a:rPr lang="en-US" dirty="0"/>
              <a:t> synagogue in Enschede, Netherlands. </a:t>
            </a:r>
            <a:r>
              <a:rPr lang="en-US" kern="100" dirty="0">
                <a:effectLst/>
                <a:ea typeface="Calibri" panose="020F0502020204030204" pitchFamily="34" charset="0"/>
              </a:rPr>
              <a:t>This image comes from </a:t>
            </a:r>
            <a:r>
              <a:rPr lang="en-US" kern="100" dirty="0" err="1">
                <a:effectLst/>
                <a:ea typeface="Calibri" panose="020F0502020204030204" pitchFamily="34" charset="0"/>
              </a:rPr>
              <a:t>Rijksdienst</a:t>
            </a:r>
            <a:r>
              <a:rPr lang="en-US" kern="100" dirty="0">
                <a:effectLst/>
                <a:ea typeface="Calibri" panose="020F0502020204030204" pitchFamily="34" charset="0"/>
              </a:rPr>
              <a:t> </a:t>
            </a:r>
            <a:r>
              <a:rPr lang="en-US" kern="100" dirty="0" err="1">
                <a:effectLst/>
                <a:ea typeface="Calibri" panose="020F0502020204030204" pitchFamily="34" charset="0"/>
              </a:rPr>
              <a:t>voor</a:t>
            </a:r>
            <a:r>
              <a:rPr lang="en-US" kern="100" dirty="0">
                <a:effectLst/>
                <a:ea typeface="Calibri" panose="020F0502020204030204" pitchFamily="34" charset="0"/>
              </a:rPr>
              <a:t> het </a:t>
            </a:r>
            <a:r>
              <a:rPr lang="en-US" kern="100" dirty="0" err="1">
                <a:effectLst/>
                <a:ea typeface="Calibri" panose="020F0502020204030204" pitchFamily="34" charset="0"/>
              </a:rPr>
              <a:t>Cultureel</a:t>
            </a:r>
            <a:r>
              <a:rPr lang="en-US" kern="100" dirty="0">
                <a:effectLst/>
                <a:ea typeface="Calibri" panose="020F0502020204030204" pitchFamily="34" charset="0"/>
              </a:rPr>
              <a:t> </a:t>
            </a:r>
            <a:r>
              <a:rPr lang="en-US" kern="100" dirty="0" err="1">
                <a:effectLst/>
                <a:ea typeface="Calibri" panose="020F0502020204030204" pitchFamily="34" charset="0"/>
              </a:rPr>
              <a:t>Erfgoed</a:t>
            </a:r>
            <a:r>
              <a:rPr lang="en-US" kern="100" dirty="0">
                <a:effectLst/>
                <a:ea typeface="Calibri" panose="020F0502020204030204" pitchFamily="34" charset="0"/>
              </a:rPr>
              <a:t> and is licensed under CC BY-SA 4.0, via Wikimedia Commons: https://commons.wikimedia.org/wiki/File:Koepel_van_de_synagoge_te_Enschede_met_een_close-up_van_een_mozai%C3%ABk,_waarin_de_stammen_Efraim_en_Menasje_zijn_afgebeeld_-_Enschede_-_20328556_-_RCE.jpg.</a:t>
            </a:r>
            <a:endParaRPr lang="en-US" dirty="0"/>
          </a:p>
          <a:p>
            <a:endParaRPr lang="en-US" dirty="0"/>
          </a:p>
          <a:p>
            <a:r>
              <a:rPr lang="en-US" kern="100" dirty="0">
                <a:effectLst/>
                <a:ea typeface="Calibri" panose="020F0502020204030204" pitchFamily="34" charset="0"/>
              </a:rPr>
              <a:t>wiki01191309171190547c</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62</a:t>
            </a:fld>
            <a:endParaRPr lang="en-US"/>
          </a:p>
        </p:txBody>
      </p:sp>
    </p:spTree>
    <p:extLst>
      <p:ext uri="{BB962C8B-B14F-4D97-AF65-F5344CB8AC3E}">
        <p14:creationId xmlns:p14="http://schemas.microsoft.com/office/powerpoint/2010/main" val="307224669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63</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dirty="0"/>
              <a:t>The bronze band shown on</a:t>
            </a:r>
            <a:r>
              <a:rPr lang="en-US" baseline="0" dirty="0"/>
              <a:t> this slide </a:t>
            </a:r>
            <a:r>
              <a:rPr lang="en-US" dirty="0"/>
              <a:t>was once part of the city gate at ancient Balawat. It depicts men cutting down trees with axes (numerous features in this depiction are not to scale). This was a common way of laying waste to a land that was under siege. This</a:t>
            </a:r>
            <a:r>
              <a:rPr lang="en-US" baseline="0" dirty="0"/>
              <a:t> relief</a:t>
            </a:r>
            <a:r>
              <a:rPr lang="en-US" dirty="0"/>
              <a:t> was photographed at the British Museum.</a:t>
            </a:r>
          </a:p>
          <a:p>
            <a:endParaRPr lang="en-US" dirty="0"/>
          </a:p>
          <a:p>
            <a:r>
              <a:rPr lang="en-US" dirty="0"/>
              <a:t>adr1805194244</a:t>
            </a:r>
          </a:p>
        </p:txBody>
      </p:sp>
    </p:spTree>
    <p:extLst>
      <p:ext uri="{BB962C8B-B14F-4D97-AF65-F5344CB8AC3E}">
        <p14:creationId xmlns:p14="http://schemas.microsoft.com/office/powerpoint/2010/main" val="237202615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64</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dirty="0"/>
              <a:t>The smoke in this American Colony photo comes from the village</a:t>
            </a:r>
            <a:r>
              <a:rPr lang="en-US" baseline="0" dirty="0"/>
              <a:t> of </a:t>
            </a:r>
            <a:r>
              <a:rPr lang="en-US" baseline="0" dirty="0" err="1"/>
              <a:t>Artuf</a:t>
            </a:r>
            <a:r>
              <a:rPr lang="en-US" baseline="0" dirty="0"/>
              <a:t>, as it burned during the </a:t>
            </a:r>
            <a:r>
              <a:rPr lang="en-US" dirty="0"/>
              <a:t>1929 riots. </a:t>
            </a:r>
            <a:r>
              <a:rPr lang="en-US" dirty="0" err="1"/>
              <a:t>Artuf</a:t>
            </a:r>
            <a:r>
              <a:rPr lang="en-US" dirty="0"/>
              <a:t> was located north of Beth-</a:t>
            </a:r>
            <a:r>
              <a:rPr lang="en-US" dirty="0" err="1"/>
              <a:t>shemesh</a:t>
            </a:r>
            <a:r>
              <a:rPr lang="en-US" dirty="0"/>
              <a:t>.</a:t>
            </a:r>
          </a:p>
          <a:p>
            <a:endParaRPr lang="en-US" dirty="0"/>
          </a:p>
          <a:p>
            <a:r>
              <a:rPr lang="en-US" dirty="0"/>
              <a:t>mat03043</a:t>
            </a:r>
          </a:p>
        </p:txBody>
      </p:sp>
    </p:spTree>
    <p:extLst>
      <p:ext uri="{BB962C8B-B14F-4D97-AF65-F5344CB8AC3E}">
        <p14:creationId xmlns:p14="http://schemas.microsoft.com/office/powerpoint/2010/main" val="147859733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1C5E2-ABF3-B936-E805-370C683DA9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39CF7F-5575-23E1-0F8C-764FA4C5E3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143888-1936-B4B9-E08E-CE68B6851C8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tb053123239</a:t>
            </a:r>
          </a:p>
        </p:txBody>
      </p:sp>
      <p:sp>
        <p:nvSpPr>
          <p:cNvPr id="4" name="Slide Number Placeholder 3">
            <a:extLst>
              <a:ext uri="{FF2B5EF4-FFF2-40B4-BE49-F238E27FC236}">
                <a16:creationId xmlns:a16="http://schemas.microsoft.com/office/drawing/2014/main" id="{CB5F3BA5-2430-8FB1-D837-318893E8E35B}"/>
              </a:ext>
            </a:extLst>
          </p:cNvPr>
          <p:cNvSpPr>
            <a:spLocks noGrp="1"/>
          </p:cNvSpPr>
          <p:nvPr>
            <p:ph type="sldNum" sz="quarter" idx="10"/>
          </p:nvPr>
        </p:nvSpPr>
        <p:spPr/>
        <p:txBody>
          <a:bodyPr/>
          <a:lstStyle/>
          <a:p>
            <a:fld id="{4E4946A3-FD68-4E77-9DEF-1E7536A4AD96}" type="slidenum">
              <a:rPr lang="en-US" smtClean="0"/>
              <a:t>65</a:t>
            </a:fld>
            <a:endParaRPr lang="en-US"/>
          </a:p>
        </p:txBody>
      </p:sp>
    </p:spTree>
    <p:extLst>
      <p:ext uri="{BB962C8B-B14F-4D97-AF65-F5344CB8AC3E}">
        <p14:creationId xmlns:p14="http://schemas.microsoft.com/office/powerpoint/2010/main" val="135901788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dirty="0" err="1"/>
              <a:t>Shivtei</a:t>
            </a:r>
            <a:r>
              <a:rPr lang="en-US" dirty="0"/>
              <a:t> Israel Street” is located in the </a:t>
            </a:r>
            <a:r>
              <a:rPr lang="en-US" dirty="0" err="1"/>
              <a:t>Musrara</a:t>
            </a:r>
            <a:r>
              <a:rPr lang="en-US" dirty="0"/>
              <a:t> neighborhood of Jerusalem.</a:t>
            </a:r>
          </a:p>
          <a:p>
            <a:endParaRPr lang="en-US" dirty="0"/>
          </a:p>
          <a:p>
            <a:r>
              <a:rPr lang="en-US" dirty="0"/>
              <a:t>lbd012119679</a:t>
            </a:r>
          </a:p>
        </p:txBody>
      </p:sp>
      <p:sp>
        <p:nvSpPr>
          <p:cNvPr id="4" name="Slide Number Placeholder 3"/>
          <p:cNvSpPr>
            <a:spLocks noGrp="1"/>
          </p:cNvSpPr>
          <p:nvPr>
            <p:ph type="sldNum" sz="quarter" idx="10"/>
          </p:nvPr>
        </p:nvSpPr>
        <p:spPr/>
        <p:txBody>
          <a:bodyPr/>
          <a:lstStyle/>
          <a:p>
            <a:fld id="{4E4946A3-FD68-4E77-9DEF-1E7536A4AD96}" type="slidenum">
              <a:rPr lang="en-US" smtClean="0"/>
              <a:t>66</a:t>
            </a:fld>
            <a:endParaRPr lang="en-US"/>
          </a:p>
        </p:txBody>
      </p:sp>
    </p:spTree>
    <p:extLst>
      <p:ext uri="{BB962C8B-B14F-4D97-AF65-F5344CB8AC3E}">
        <p14:creationId xmlns:p14="http://schemas.microsoft.com/office/powerpoint/2010/main" val="371749601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baseline="0" dirty="0"/>
              <a:t>In accordance with Israel’s blessing (Gen 49:9), Judah’s symbol has traditionally been the lion.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medallion was photographed in the </a:t>
            </a:r>
            <a:r>
              <a:rPr lang="en-US" dirty="0" err="1"/>
              <a:t>Prinsenstraat</a:t>
            </a:r>
            <a:r>
              <a:rPr lang="en-US" dirty="0"/>
              <a:t> synagogue in Enschede, Netherlands. </a:t>
            </a:r>
            <a:r>
              <a:rPr lang="en-US" kern="100" dirty="0">
                <a:effectLst/>
                <a:ea typeface="Calibri" panose="020F0502020204030204" pitchFamily="34" charset="0"/>
              </a:rPr>
              <a:t>This image comes from </a:t>
            </a:r>
            <a:r>
              <a:rPr lang="en-US" kern="100" dirty="0" err="1">
                <a:effectLst/>
                <a:ea typeface="Calibri" panose="020F0502020204030204" pitchFamily="34" charset="0"/>
              </a:rPr>
              <a:t>Rijksdienst</a:t>
            </a:r>
            <a:r>
              <a:rPr lang="en-US" kern="100" dirty="0">
                <a:effectLst/>
                <a:ea typeface="Calibri" panose="020F0502020204030204" pitchFamily="34" charset="0"/>
              </a:rPr>
              <a:t> </a:t>
            </a:r>
            <a:r>
              <a:rPr lang="en-US" kern="100" dirty="0" err="1">
                <a:effectLst/>
                <a:ea typeface="Calibri" panose="020F0502020204030204" pitchFamily="34" charset="0"/>
              </a:rPr>
              <a:t>voor</a:t>
            </a:r>
            <a:r>
              <a:rPr lang="en-US" kern="100" dirty="0">
                <a:effectLst/>
                <a:ea typeface="Calibri" panose="020F0502020204030204" pitchFamily="34" charset="0"/>
              </a:rPr>
              <a:t> het </a:t>
            </a:r>
            <a:r>
              <a:rPr lang="en-US" kern="100" dirty="0" err="1">
                <a:effectLst/>
                <a:ea typeface="Calibri" panose="020F0502020204030204" pitchFamily="34" charset="0"/>
              </a:rPr>
              <a:t>Cultureel</a:t>
            </a:r>
            <a:r>
              <a:rPr lang="en-US" kern="100" dirty="0">
                <a:effectLst/>
                <a:ea typeface="Calibri" panose="020F0502020204030204" pitchFamily="34" charset="0"/>
              </a:rPr>
              <a:t> </a:t>
            </a:r>
            <a:r>
              <a:rPr lang="en-US" kern="100" dirty="0" err="1">
                <a:effectLst/>
                <a:ea typeface="Calibri" panose="020F0502020204030204" pitchFamily="34" charset="0"/>
              </a:rPr>
              <a:t>Erfgoed</a:t>
            </a:r>
            <a:r>
              <a:rPr lang="en-US" kern="100" dirty="0">
                <a:effectLst/>
                <a:ea typeface="Calibri" panose="020F0502020204030204" pitchFamily="34" charset="0"/>
              </a:rPr>
              <a:t> and is licensed under CC BY-SA 4.0, via Wikimedia Commons: https://commons.wikimedia.org/wiki/File:Koepel_van_de_synagoge_te_Enschede_met_een_close-up_van_een_mozai%C3%ABk,_waarin_de_stam_Juda_(Jehoeda)_is_afgebeeld_-_Enschede_-_20328552_-_RCE.jpg.</a:t>
            </a:r>
            <a:endParaRPr lang="en-US" dirty="0"/>
          </a:p>
          <a:p>
            <a:endParaRPr lang="en-US" dirty="0"/>
          </a:p>
          <a:p>
            <a:r>
              <a:rPr lang="en-US" kern="100" dirty="0">
                <a:effectLst/>
                <a:ea typeface="Calibri" panose="020F0502020204030204" pitchFamily="34" charset="0"/>
              </a:rPr>
              <a:t>wiki01191309171190513</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67</a:t>
            </a:fld>
            <a:endParaRPr lang="en-US"/>
          </a:p>
        </p:txBody>
      </p:sp>
    </p:spTree>
    <p:extLst>
      <p:ext uri="{BB962C8B-B14F-4D97-AF65-F5344CB8AC3E}">
        <p14:creationId xmlns:p14="http://schemas.microsoft.com/office/powerpoint/2010/main" val="188733958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boundary stone (Heb. </a:t>
            </a:r>
            <a:r>
              <a:rPr lang="en-US" i="1" dirty="0" err="1"/>
              <a:t>gebul</a:t>
            </a:r>
            <a:r>
              <a:rPr lang="en-US" dirty="0"/>
              <a:t>, </a:t>
            </a:r>
            <a:r>
              <a:rPr lang="he-IL" sz="1800" b="0" i="0" u="none" strike="noStrike" baseline="0" dirty="0">
                <a:latin typeface="SBL Hebrew" panose="02000000000000000000" pitchFamily="2" charset="-79"/>
                <a:cs typeface="SBL Hebrew" panose="02000000000000000000" pitchFamily="2" charset="-79"/>
              </a:rPr>
              <a:t>גְּבוּל</a:t>
            </a:r>
            <a:r>
              <a:rPr lang="en-US" dirty="0"/>
              <a:t>) was intended as an official marker of property. Moving one was tantamount to theft and was prohibited in the Mosaic law (e.g., </a:t>
            </a:r>
            <a:r>
              <a:rPr lang="en-US" dirty="0" err="1"/>
              <a:t>Deut</a:t>
            </a:r>
            <a:r>
              <a:rPr lang="en-US" dirty="0"/>
              <a:t> 19:14; 27:17). It is probable that, in most cases, they were ordinary, uninscribed stones, although perhaps of unusual size or shape.</a:t>
            </a:r>
          </a:p>
          <a:p>
            <a:endParaRPr lang="en-US" dirty="0"/>
          </a:p>
          <a:p>
            <a:r>
              <a:rPr lang="en-US" dirty="0"/>
              <a:t>This wall painting from ancient Egypt depicts an old farmer standing in a grain field (his age is indicated by his partially bald head and his stooped posture). He holds a staff, and at his feet is a boundary marker that indicates the edge of the field. The chariot ahead of him has a youth or servant sitting in it, perhaps to take him wherever he wishes to go next. This wall painting comes from the tomb-chapel of </a:t>
            </a:r>
            <a:r>
              <a:rPr lang="en-US" dirty="0" err="1"/>
              <a:t>Nebamun</a:t>
            </a:r>
            <a:r>
              <a:rPr lang="en-US" dirty="0"/>
              <a:t> at Thebes and was photographed at the British Museum.</a:t>
            </a:r>
          </a:p>
          <a:p>
            <a:endParaRPr lang="en-US" dirty="0"/>
          </a:p>
          <a:p>
            <a:r>
              <a:rPr lang="en-US" dirty="0"/>
              <a:t>adr1805170174</a:t>
            </a:r>
          </a:p>
        </p:txBody>
      </p:sp>
      <p:sp>
        <p:nvSpPr>
          <p:cNvPr id="4" name="Slide Number Placeholder 3"/>
          <p:cNvSpPr>
            <a:spLocks noGrp="1"/>
          </p:cNvSpPr>
          <p:nvPr>
            <p:ph type="sldNum" sz="quarter" idx="10"/>
          </p:nvPr>
        </p:nvSpPr>
        <p:spPr/>
        <p:txBody>
          <a:bodyPr/>
          <a:lstStyle/>
          <a:p>
            <a:fld id="{4E4946A3-FD68-4E77-9DEF-1E7536A4AD96}" type="slidenum">
              <a:rPr lang="en-US" smtClean="0"/>
              <a:t>68</a:t>
            </a:fld>
            <a:endParaRPr lang="en-US"/>
          </a:p>
        </p:txBody>
      </p:sp>
    </p:spTree>
    <p:extLst>
      <p:ext uri="{BB962C8B-B14F-4D97-AF65-F5344CB8AC3E}">
        <p14:creationId xmlns:p14="http://schemas.microsoft.com/office/powerpoint/2010/main" val="310900188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Inscribed boundary markers are known from both ancient Egypt and ancient Mesopotamia. The marker shown here dates to the reign of Thutmose IV. It was photographed at the Ashmolean Museum at the University of Oxford.</a:t>
            </a:r>
          </a:p>
          <a:p>
            <a:endParaRPr lang="en-US" b="0" dirty="0"/>
          </a:p>
          <a:p>
            <a:r>
              <a:rPr lang="en-US" dirty="0"/>
              <a:t>adr1805183401c</a:t>
            </a:r>
            <a:endParaRPr lang="en-US" b="0" dirty="0"/>
          </a:p>
        </p:txBody>
      </p:sp>
      <p:sp>
        <p:nvSpPr>
          <p:cNvPr id="4" name="Slide Number Placeholder 3"/>
          <p:cNvSpPr>
            <a:spLocks noGrp="1"/>
          </p:cNvSpPr>
          <p:nvPr>
            <p:ph type="sldNum" sz="quarter" idx="10"/>
          </p:nvPr>
        </p:nvSpPr>
        <p:spPr/>
        <p:txBody>
          <a:bodyPr/>
          <a:lstStyle/>
          <a:p>
            <a:fld id="{4E4946A3-FD68-4E77-9DEF-1E7536A4AD96}" type="slidenum">
              <a:rPr lang="en-US" smtClean="0"/>
              <a:t>69</a:t>
            </a:fld>
            <a:endParaRPr lang="en-US"/>
          </a:p>
        </p:txBody>
      </p:sp>
    </p:spTree>
    <p:extLst>
      <p:ext uri="{BB962C8B-B14F-4D97-AF65-F5344CB8AC3E}">
        <p14:creationId xmlns:p14="http://schemas.microsoft.com/office/powerpoint/2010/main" val="1004680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CD3F8-6D2D-CE0F-4CDE-6B45168B58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EC4C31-7354-260E-0BDD-F0DBD642B6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1CEDF9-A098-9777-78CF-B920877B52DF}"/>
              </a:ext>
            </a:extLst>
          </p:cNvPr>
          <p:cNvSpPr>
            <a:spLocks noGrp="1"/>
          </p:cNvSpPr>
          <p:nvPr>
            <p:ph type="body" idx="1"/>
          </p:nvPr>
        </p:nvSpPr>
        <p:spPr/>
        <p:txBody>
          <a:bodyPr/>
          <a:lstStyle/>
          <a:p>
            <a:r>
              <a:rPr lang="en-US" dirty="0"/>
              <a:t>bjb090121889c</a:t>
            </a:r>
          </a:p>
        </p:txBody>
      </p:sp>
      <p:sp>
        <p:nvSpPr>
          <p:cNvPr id="4" name="Slide Number Placeholder 3">
            <a:extLst>
              <a:ext uri="{FF2B5EF4-FFF2-40B4-BE49-F238E27FC236}">
                <a16:creationId xmlns:a16="http://schemas.microsoft.com/office/drawing/2014/main" id="{5B9F3945-1186-1085-3B7A-1D1ED7E7FCDF}"/>
              </a:ext>
            </a:extLst>
          </p:cNvPr>
          <p:cNvSpPr>
            <a:spLocks noGrp="1"/>
          </p:cNvSpPr>
          <p:nvPr>
            <p:ph type="sldNum" sz="quarter" idx="10"/>
          </p:nvPr>
        </p:nvSpPr>
        <p:spPr/>
        <p:txBody>
          <a:bodyPr/>
          <a:lstStyle/>
          <a:p>
            <a:fld id="{4E4946A3-FD68-4E77-9DEF-1E7536A4AD96}" type="slidenum">
              <a:rPr lang="en-US" smtClean="0"/>
              <a:t>7</a:t>
            </a:fld>
            <a:endParaRPr lang="en-US"/>
          </a:p>
        </p:txBody>
      </p:sp>
    </p:spTree>
    <p:extLst>
      <p:ext uri="{BB962C8B-B14F-4D97-AF65-F5344CB8AC3E}">
        <p14:creationId xmlns:p14="http://schemas.microsoft.com/office/powerpoint/2010/main" val="348722363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Boundary markers can still be seen in agricultural</a:t>
            </a:r>
            <a:r>
              <a:rPr lang="en-US" baseline="0" dirty="0"/>
              <a:t> fields of Samaria and Judah.</a:t>
            </a:r>
          </a:p>
          <a:p>
            <a:endParaRPr lang="en-US" dirty="0"/>
          </a:p>
          <a:p>
            <a:r>
              <a:rPr lang="en-US" dirty="0"/>
              <a:t>tb031405420</a:t>
            </a:r>
          </a:p>
        </p:txBody>
      </p:sp>
      <p:sp>
        <p:nvSpPr>
          <p:cNvPr id="4" name="Slide Number Placeholder 3"/>
          <p:cNvSpPr>
            <a:spLocks noGrp="1"/>
          </p:cNvSpPr>
          <p:nvPr>
            <p:ph type="sldNum" sz="quarter" idx="10"/>
          </p:nvPr>
        </p:nvSpPr>
        <p:spPr/>
        <p:txBody>
          <a:bodyPr/>
          <a:lstStyle/>
          <a:p>
            <a:fld id="{4E4946A3-FD68-4E77-9DEF-1E7536A4AD96}" type="slidenum">
              <a:rPr lang="en-US" smtClean="0"/>
              <a:t>70</a:t>
            </a:fld>
            <a:endParaRPr lang="en-US"/>
          </a:p>
        </p:txBody>
      </p:sp>
    </p:spTree>
    <p:extLst>
      <p:ext uri="{BB962C8B-B14F-4D97-AF65-F5344CB8AC3E}">
        <p14:creationId xmlns:p14="http://schemas.microsoft.com/office/powerpoint/2010/main" val="208164473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The museum website suggests that this statue of a man pouring water from a vase has religious meaning. “</a:t>
            </a:r>
            <a:r>
              <a:rPr lang="en-US" dirty="0"/>
              <a:t>His short-cropped hair (or a skull cap covering it) suggests he is a priest in the act of pouring libation.” </a:t>
            </a:r>
            <a:r>
              <a:rPr lang="en-US" dirty="0">
                <a:effectLst/>
                <a:ea typeface="Calibri" panose="020F0502020204030204" pitchFamily="34" charset="0"/>
              </a:rPr>
              <a:t>This image comes from The Metropolitan Museum of Art, public domain, Bequest of Nanette B. Kelekian, 2020, accession number 2021.41.139, https://www.metmuseum.org/art/collection/search/329919.</a:t>
            </a:r>
          </a:p>
          <a:p>
            <a:endParaRPr lang="en-US" dirty="0">
              <a:effectLst/>
              <a:ea typeface="Calibri"/>
              <a:cs typeface="Calibri"/>
            </a:endParaRPr>
          </a:p>
          <a:p>
            <a:r>
              <a:rPr lang="en-US" dirty="0">
                <a:effectLst/>
                <a:ea typeface="Calibri" panose="020F0502020204030204" pitchFamily="34" charset="0"/>
              </a:rPr>
              <a:t>met329919d</a:t>
            </a:r>
            <a:endParaRPr lang="en-US" dirty="0">
              <a:ea typeface="Calibri"/>
              <a:cs typeface="Calibri"/>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71</a:t>
            </a:fld>
            <a:endParaRPr lang="en-US"/>
          </a:p>
        </p:txBody>
      </p:sp>
    </p:spTree>
    <p:extLst>
      <p:ext uri="{BB962C8B-B14F-4D97-AF65-F5344CB8AC3E}">
        <p14:creationId xmlns:p14="http://schemas.microsoft.com/office/powerpoint/2010/main" val="273269803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relief portrays the Assyrian king Ashurbanipal at the end of a royal lion hunt. He is pouring out a libation over several dead lions. This could indicate a celebration of his conquest of those beasts, or perhaps it is a dedication to the gods. This relief was photographed at the Getty Villa in southern California while on loan from the British Museum.</a:t>
            </a:r>
          </a:p>
          <a:p>
            <a:endParaRPr lang="en-US" b="0" dirty="0"/>
          </a:p>
          <a:p>
            <a:r>
              <a:rPr lang="en-US" dirty="0"/>
              <a:t>tb100919386</a:t>
            </a:r>
            <a:endParaRPr lang="en-US" b="0" dirty="0"/>
          </a:p>
        </p:txBody>
      </p:sp>
      <p:sp>
        <p:nvSpPr>
          <p:cNvPr id="4" name="Slide Number Placeholder 3"/>
          <p:cNvSpPr>
            <a:spLocks noGrp="1"/>
          </p:cNvSpPr>
          <p:nvPr>
            <p:ph type="sldNum" sz="quarter" idx="10"/>
          </p:nvPr>
        </p:nvSpPr>
        <p:spPr/>
        <p:txBody>
          <a:bodyPr/>
          <a:lstStyle/>
          <a:p>
            <a:fld id="{4E4946A3-FD68-4E77-9DEF-1E7536A4AD96}" type="slidenum">
              <a:rPr lang="en-US" smtClean="0"/>
              <a:t>72</a:t>
            </a:fld>
            <a:endParaRPr lang="en-US"/>
          </a:p>
        </p:txBody>
      </p:sp>
    </p:spTree>
    <p:extLst>
      <p:ext uri="{BB962C8B-B14F-4D97-AF65-F5344CB8AC3E}">
        <p14:creationId xmlns:p14="http://schemas.microsoft.com/office/powerpoint/2010/main" val="414514087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cs typeface="SBL Hebrew" panose="02000000000000000000" pitchFamily="2" charset="-79"/>
              </a:rPr>
              <a:t>It was ultimately the Assyrians who conquered the northern kingdom of Israel (referred to here by the tribal name of the last remaining territory, Ephraim). This relief depicts the Assyrian king Tiglath-</a:t>
            </a:r>
            <a:r>
              <a:rPr lang="en-US" sz="1200" b="0" i="0" u="none" strike="noStrike" baseline="0" dirty="0" err="1">
                <a:cs typeface="SBL Hebrew" panose="02000000000000000000" pitchFamily="2" charset="-79"/>
              </a:rPr>
              <a:t>pileser</a:t>
            </a:r>
            <a:r>
              <a:rPr lang="en-US" sz="1200" b="0" i="0" u="none" strike="noStrike" baseline="0" dirty="0">
                <a:cs typeface="SBL Hebrew" panose="02000000000000000000" pitchFamily="2" charset="-79"/>
              </a:rPr>
              <a:t> III with his foot on the neck of an enemy that he has overcome; the point of the king’s spear is visible not far above the shoulders of the prostrate enemy. </a:t>
            </a:r>
            <a:r>
              <a:rPr lang="en-US" baseline="0" dirty="0"/>
              <a:t>This relief was photographed at the </a:t>
            </a:r>
            <a:r>
              <a:rPr lang="en-US" dirty="0"/>
              <a:t>British Museum.</a:t>
            </a:r>
          </a:p>
          <a:p>
            <a:endParaRPr lang="en-US" dirty="0"/>
          </a:p>
          <a:p>
            <a:r>
              <a:rPr lang="en-US" dirty="0"/>
              <a:t>tb0929197010</a:t>
            </a:r>
          </a:p>
        </p:txBody>
      </p:sp>
      <p:sp>
        <p:nvSpPr>
          <p:cNvPr id="4" name="Slide Number Placeholder 3"/>
          <p:cNvSpPr>
            <a:spLocks noGrp="1"/>
          </p:cNvSpPr>
          <p:nvPr>
            <p:ph type="sldNum" sz="quarter" idx="10"/>
          </p:nvPr>
        </p:nvSpPr>
        <p:spPr/>
        <p:txBody>
          <a:bodyPr/>
          <a:lstStyle/>
          <a:p>
            <a:fld id="{4E4946A3-FD68-4E77-9DEF-1E7536A4AD96}" type="slidenum">
              <a:rPr lang="en-US" smtClean="0"/>
              <a:t>73</a:t>
            </a:fld>
            <a:endParaRPr lang="en-US"/>
          </a:p>
        </p:txBody>
      </p:sp>
    </p:spTree>
    <p:extLst>
      <p:ext uri="{BB962C8B-B14F-4D97-AF65-F5344CB8AC3E}">
        <p14:creationId xmlns:p14="http://schemas.microsoft.com/office/powerpoint/2010/main" val="51129843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B8F8B-C889-DC28-6DD6-A523163D94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0D6CD7-D560-4304-A72E-82041FE609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652C47-F2FD-3831-FCB0-A62163860181}"/>
              </a:ext>
            </a:extLst>
          </p:cNvPr>
          <p:cNvSpPr>
            <a:spLocks noGrp="1"/>
          </p:cNvSpPr>
          <p:nvPr>
            <p:ph type="body" idx="1"/>
          </p:nvPr>
        </p:nvSpPr>
        <p:spPr/>
        <p:txBody>
          <a:bodyPr/>
          <a:lstStyle/>
          <a:p>
            <a:r>
              <a:rPr lang="en-US" dirty="0">
                <a:ea typeface="Calibri"/>
                <a:cs typeface="Calibri"/>
              </a:rPr>
              <a:t>This phrase is very difficult. The main issue is the final word (Heb. </a:t>
            </a:r>
            <a:r>
              <a:rPr lang="en-US" i="1" dirty="0" err="1">
                <a:ea typeface="Calibri"/>
                <a:cs typeface="Calibri"/>
              </a:rPr>
              <a:t>tsav</a:t>
            </a:r>
            <a:r>
              <a:rPr lang="en-US" dirty="0">
                <a:ea typeface="Calibri"/>
                <a:cs typeface="Calibri"/>
              </a:rPr>
              <a:t>, </a:t>
            </a:r>
            <a:r>
              <a:rPr lang="he-IL" sz="1200" b="0" i="0" u="none" strike="noStrike" kern="1200" baseline="0" dirty="0">
                <a:solidFill>
                  <a:schemeClr val="tx1"/>
                </a:solidFill>
                <a:latin typeface="+mn-lt"/>
                <a:ea typeface="+mn-ea"/>
                <a:cs typeface="+mn-cs"/>
              </a:rPr>
              <a:t>צַו</a:t>
            </a:r>
            <a:r>
              <a:rPr lang="en-US" dirty="0">
                <a:ea typeface="Calibri"/>
                <a:cs typeface="Calibri"/>
              </a:rPr>
              <a:t>), which English versions render variously as “command [of man],” “filth,” “idols,” or “what is worthless,” several of which are dependent on emending the text. Andersen and Freedman discuss the possibility that it means “nothing, babble,” noting a comparison with the appearance of the same word in Isaiah 28:10, but in the end suggest that it is an idiom for excrement; “</a:t>
            </a:r>
            <a:r>
              <a:rPr lang="en-US" sz="1200" b="0" i="0" u="none" strike="noStrike" kern="1200" baseline="0" dirty="0">
                <a:solidFill>
                  <a:schemeClr val="tx1"/>
                </a:solidFill>
                <a:latin typeface="+mn-lt"/>
                <a:ea typeface="+mn-ea"/>
                <a:cs typeface="+mn-cs"/>
              </a:rPr>
              <a:t>The complete idiom means to join a cult by following a detestable god, called ‘Shit’” (Andersen and Freedman 1980: 410). Stuart renders it “a blah, nothing,” but is also tempted to emend the text by reconstructing “Rezin,” the Syrian king of Damascus, which would suggest an alliance with him (Stuart 1988: 105).</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translation given on this slide follows that suggested by Garrett, where the “command” is not a command of God, but of a human. “The ‘policy’ here is not a command of God but the stipulations laid down by the Assyrian government for its vassals. The complaint of v. 13, that Ephraim went (using the same as verb 5:11b, </a:t>
            </a:r>
            <a:r>
              <a:rPr lang="en-US" sz="1200" b="0" i="1" u="none" strike="noStrike" kern="1200" baseline="0" dirty="0" err="1">
                <a:solidFill>
                  <a:schemeClr val="tx1"/>
                </a:solidFill>
                <a:latin typeface="+mn-lt"/>
                <a:ea typeface="+mn-ea"/>
                <a:cs typeface="+mn-cs"/>
              </a:rPr>
              <a:t>hālak</a:t>
            </a:r>
            <a:r>
              <a:rPr lang="en-US" sz="1200" b="0" i="0" u="none" strike="noStrike" kern="1200" baseline="0" dirty="0">
                <a:solidFill>
                  <a:schemeClr val="tx1"/>
                </a:solidFill>
                <a:latin typeface="+mn-lt"/>
                <a:ea typeface="+mn-ea"/>
                <a:cs typeface="+mn-cs"/>
              </a:rPr>
              <a:t>) to Assyria for aid, is the only possible way to understand this otherwise enigmatic line. Thus the point of this verse is that Ephraim followed the policies that Assyria demanded that its client states follow. This most likely refers to Menahem’s submission to the Assyrian government in return for their support (2 Kgs 15:19-20)” (Garrett 1997: 152).</a:t>
            </a:r>
            <a:endParaRPr lang="en-US" dirty="0">
              <a:ea typeface="Calibri"/>
              <a:cs typeface="Calibri"/>
            </a:endParaRPr>
          </a:p>
          <a:p>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relief depicts the Assyrian king Tiglath-</a:t>
            </a:r>
            <a:r>
              <a:rPr lang="en-US" dirty="0" err="1"/>
              <a:t>pileser</a:t>
            </a:r>
            <a:r>
              <a:rPr lang="en-US" dirty="0"/>
              <a:t> III receiving homage from a helmeted soldier and several courtiers. This king, known as Pul in the Hebrew Bible (2 Kgs 15:19) collected tribute from the Israelite kings Menahem and Hoshea, and from the Judahite king Ahaz. </a:t>
            </a:r>
          </a:p>
          <a:p>
            <a:endParaRPr lang="en-US" dirty="0">
              <a:ea typeface="Calibri"/>
              <a:cs typeface="Calibri"/>
            </a:endParaRPr>
          </a:p>
          <a:p>
            <a:r>
              <a:rPr lang="en-US" dirty="0"/>
              <a:t>This image comes from the Detroit Institute of Arts, </a:t>
            </a:r>
            <a:r>
              <a:rPr lang="en-US" sz="1200" b="0" i="0" kern="1200" dirty="0">
                <a:solidFill>
                  <a:schemeClr val="tx1"/>
                </a:solidFill>
                <a:effectLst/>
                <a:latin typeface="+mn-lt"/>
                <a:ea typeface="+mn-ea"/>
                <a:cs typeface="+mn-cs"/>
              </a:rPr>
              <a:t>Founders Society Purchase, Ralph Harman Booth Bequest Fund, accession number 50.32, and is in the p</a:t>
            </a:r>
            <a:r>
              <a:rPr lang="en-US" dirty="0"/>
              <a:t>ublic domain: https://dia.org/collection/assyrian-king-tukul-apil-esharra-iii-also-called-tiglath-pileser-iii-receiving-homage-33256.</a:t>
            </a:r>
          </a:p>
          <a:p>
            <a:endParaRPr lang="en-US" dirty="0">
              <a:ea typeface="Calibri"/>
              <a:cs typeface="Calibri"/>
            </a:endParaRPr>
          </a:p>
          <a:p>
            <a:r>
              <a:rPr lang="en-US" b="1" baseline="0" dirty="0"/>
              <a:t>References:</a:t>
            </a:r>
          </a:p>
          <a:p>
            <a:r>
              <a:rPr lang="en-US" baseline="0" dirty="0"/>
              <a:t>Andersen, Francis I. and Freedman, David Noel.</a:t>
            </a:r>
          </a:p>
          <a:p>
            <a:pPr marL="685800" indent="-457200">
              <a:tabLst>
                <a:tab pos="685800" algn="l"/>
              </a:tabLst>
            </a:pPr>
            <a:r>
              <a:rPr lang="en-US" baseline="0" dirty="0"/>
              <a:t>1980	</a:t>
            </a:r>
            <a:r>
              <a:rPr lang="en-US" i="1" baseline="0" dirty="0"/>
              <a:t>Hosea</a:t>
            </a:r>
            <a:r>
              <a:rPr lang="en-US" baseline="0" dirty="0"/>
              <a:t>. The Anchor Bible. New York: Doubleday.</a:t>
            </a:r>
            <a:endParaRPr lang="en-US" kern="100" dirty="0">
              <a:effectLst/>
            </a:endParaRPr>
          </a:p>
          <a:p>
            <a:r>
              <a:rPr lang="en-US" baseline="0" dirty="0"/>
              <a:t>Garrett, Duane A.</a:t>
            </a:r>
          </a:p>
          <a:p>
            <a:pPr marL="685800" indent="-457200">
              <a:tabLst>
                <a:tab pos="685800" algn="l"/>
              </a:tabLst>
            </a:pPr>
            <a:r>
              <a:rPr lang="en-US" baseline="0" dirty="0"/>
              <a:t>1997	</a:t>
            </a:r>
            <a:r>
              <a:rPr lang="en-US" i="1" baseline="0" dirty="0"/>
              <a:t>Hosea, Joel</a:t>
            </a:r>
            <a:r>
              <a:rPr lang="en-US" baseline="0" dirty="0"/>
              <a:t>. New American Commentary. Nashville: Broadman and Holman.</a:t>
            </a:r>
          </a:p>
          <a:p>
            <a:r>
              <a:rPr lang="en-US" b="0" dirty="0"/>
              <a:t>Stuart, Douglas.</a:t>
            </a:r>
          </a:p>
          <a:p>
            <a:pPr marL="685800" indent="-457200">
              <a:tabLst>
                <a:tab pos="685800" algn="l"/>
              </a:tabLst>
            </a:pPr>
            <a:r>
              <a:rPr lang="en-US" b="0" dirty="0"/>
              <a:t>1988	</a:t>
            </a:r>
            <a:r>
              <a:rPr lang="en-US" b="0" i="1" dirty="0"/>
              <a:t>Hosea–Jonah</a:t>
            </a:r>
            <a:r>
              <a:rPr lang="en-US" b="0" dirty="0"/>
              <a:t>. Word Biblical Commentary. Grand Rapids: Zondervan.</a:t>
            </a:r>
          </a:p>
          <a:p>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dia33256</a:t>
            </a:r>
          </a:p>
        </p:txBody>
      </p:sp>
      <p:sp>
        <p:nvSpPr>
          <p:cNvPr id="4" name="Slide Number Placeholder 3">
            <a:extLst>
              <a:ext uri="{FF2B5EF4-FFF2-40B4-BE49-F238E27FC236}">
                <a16:creationId xmlns:a16="http://schemas.microsoft.com/office/drawing/2014/main" id="{3B237798-6DE9-3162-C9D0-DB459956BA3B}"/>
              </a:ext>
            </a:extLst>
          </p:cNvPr>
          <p:cNvSpPr>
            <a:spLocks noGrp="1"/>
          </p:cNvSpPr>
          <p:nvPr>
            <p:ph type="sldNum" sz="quarter" idx="10"/>
          </p:nvPr>
        </p:nvSpPr>
        <p:spPr/>
        <p:txBody>
          <a:bodyPr/>
          <a:lstStyle/>
          <a:p>
            <a:fld id="{4E4946A3-FD68-4E77-9DEF-1E7536A4AD96}" type="slidenum">
              <a:rPr lang="en-US" smtClean="0"/>
              <a:t>74</a:t>
            </a:fld>
            <a:endParaRPr lang="en-US"/>
          </a:p>
        </p:txBody>
      </p:sp>
    </p:spTree>
    <p:extLst>
      <p:ext uri="{BB962C8B-B14F-4D97-AF65-F5344CB8AC3E}">
        <p14:creationId xmlns:p14="http://schemas.microsoft.com/office/powerpoint/2010/main" val="258744211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Although the moth may not sound like a powerful adversary, it was capable of serious destruction. </a:t>
            </a:r>
            <a:r>
              <a:rPr lang="en-US" altLang="en-US" dirty="0"/>
              <a:t>The larvae of the common clothes</a:t>
            </a:r>
            <a:r>
              <a:rPr lang="en-US" altLang="en-US" baseline="0" dirty="0"/>
              <a:t> moth are known to eat </a:t>
            </a:r>
            <a:r>
              <a:rPr lang="en-US" dirty="0"/>
              <a:t>cotton, linen, silk and wool fabrics, as well as furs.</a:t>
            </a:r>
            <a:r>
              <a:rPr lang="en-US" baseline="0" dirty="0"/>
              <a:t> In addition to clothing, they are also known to feed on feathers, hair, and foodstuffs made of various kinds of flour. </a:t>
            </a:r>
            <a:r>
              <a:rPr lang="en-US" sz="1200" kern="1200" dirty="0">
                <a:solidFill>
                  <a:schemeClr val="tx1"/>
                </a:solidFill>
                <a:effectLst/>
                <a:latin typeface="+mn-lt"/>
                <a:ea typeface="+mn-ea"/>
                <a:cs typeface="+mn-cs"/>
              </a:rPr>
              <a:t>This image was taken by Olaf </a:t>
            </a:r>
            <a:r>
              <a:rPr lang="en-US" sz="1200" kern="1200" dirty="0" err="1">
                <a:solidFill>
                  <a:schemeClr val="tx1"/>
                </a:solidFill>
                <a:effectLst/>
                <a:latin typeface="+mn-lt"/>
                <a:ea typeface="+mn-ea"/>
                <a:cs typeface="+mn-cs"/>
              </a:rPr>
              <a:t>Leillinger</a:t>
            </a:r>
            <a:r>
              <a:rPr lang="en-US" sz="1200" kern="1200" dirty="0">
                <a:solidFill>
                  <a:schemeClr val="tx1"/>
                </a:solidFill>
                <a:effectLst/>
                <a:latin typeface="+mn-lt"/>
                <a:ea typeface="+mn-ea"/>
                <a:cs typeface="+mn-cs"/>
              </a:rPr>
              <a:t> and is licensed under CC-BY-SA-2.5, via Wikimedia Commons, </a:t>
            </a:r>
            <a:r>
              <a:rPr lang="en-US" sz="1200" u="none" kern="1200" dirty="0">
                <a:solidFill>
                  <a:schemeClr val="tx1"/>
                </a:solidFill>
                <a:effectLst/>
                <a:latin typeface="+mn-lt"/>
                <a:ea typeface="+mn-ea"/>
                <a:cs typeface="+mn-cs"/>
              </a:rPr>
              <a:t>https://commons.wikimedia.org/wiki/File:Tineola.bisselliella.7218.jpg.</a:t>
            </a:r>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wiki061320061857</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75</a:t>
            </a:fld>
            <a:endParaRPr lang="en-US"/>
          </a:p>
        </p:txBody>
      </p:sp>
    </p:spTree>
    <p:extLst>
      <p:ext uri="{BB962C8B-B14F-4D97-AF65-F5344CB8AC3E}">
        <p14:creationId xmlns:p14="http://schemas.microsoft.com/office/powerpoint/2010/main" val="10159254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kern="100" dirty="0">
                <a:effectLst/>
                <a:ea typeface="Calibri" panose="020F0502020204030204" pitchFamily="34" charset="0"/>
              </a:rPr>
              <a:t>This image comes from </a:t>
            </a:r>
            <a:r>
              <a:rPr lang="en-US" kern="100" dirty="0" err="1">
                <a:effectLst/>
                <a:ea typeface="Calibri" panose="020F0502020204030204" pitchFamily="34" charset="0"/>
              </a:rPr>
              <a:t>Frdel</a:t>
            </a:r>
            <a:r>
              <a:rPr lang="en-US" kern="100" dirty="0">
                <a:effectLst/>
                <a:ea typeface="Calibri" panose="020F0502020204030204" pitchFamily="34" charset="0"/>
              </a:rPr>
              <a:t> and is licensed under CC BY-SA 4.0, via Wikimedia Commons: https://commons.wikimedia.org/wiki/</a:t>
            </a:r>
            <a:r>
              <a:rPr lang="en-US" kern="100" dirty="0" err="1">
                <a:effectLst/>
                <a:ea typeface="Calibri" panose="020F0502020204030204" pitchFamily="34" charset="0"/>
              </a:rPr>
              <a:t>File:Polilla_de_la_Ropa..jpg</a:t>
            </a:r>
            <a:r>
              <a:rPr lang="en-US" kern="100" dirty="0">
                <a:effectLst/>
                <a:ea typeface="Calibri" panose="020F0502020204030204" pitchFamily="34" charset="0"/>
              </a:rPr>
              <a:t>.</a:t>
            </a:r>
          </a:p>
          <a:p>
            <a:endParaRPr lang="en-US" b="0" kern="100" dirty="0">
              <a:effectLst/>
            </a:endParaRPr>
          </a:p>
          <a:p>
            <a:r>
              <a:rPr lang="en-US" kern="100" dirty="0">
                <a:effectLst/>
                <a:ea typeface="Calibri" panose="020F0502020204030204" pitchFamily="34" charset="0"/>
              </a:rPr>
              <a:t>wiki052816631531155c</a:t>
            </a:r>
            <a:endParaRPr lang="en-US" b="0" dirty="0"/>
          </a:p>
        </p:txBody>
      </p:sp>
      <p:sp>
        <p:nvSpPr>
          <p:cNvPr id="4" name="Slide Number Placeholder 3"/>
          <p:cNvSpPr>
            <a:spLocks noGrp="1"/>
          </p:cNvSpPr>
          <p:nvPr>
            <p:ph type="sldNum" sz="quarter" idx="10"/>
          </p:nvPr>
        </p:nvSpPr>
        <p:spPr/>
        <p:txBody>
          <a:bodyPr/>
          <a:lstStyle/>
          <a:p>
            <a:fld id="{4E4946A3-FD68-4E77-9DEF-1E7536A4AD96}" type="slidenum">
              <a:rPr lang="en-US" smtClean="0"/>
              <a:t>76</a:t>
            </a:fld>
            <a:endParaRPr lang="en-US"/>
          </a:p>
        </p:txBody>
      </p:sp>
    </p:spTree>
    <p:extLst>
      <p:ext uri="{BB962C8B-B14F-4D97-AF65-F5344CB8AC3E}">
        <p14:creationId xmlns:p14="http://schemas.microsoft.com/office/powerpoint/2010/main" val="43092384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It may be noted that a similar parallel between what is rotten and what is moth-eaten appears in Job: “</a:t>
            </a:r>
            <a:r>
              <a:rPr lang="en-US" dirty="0"/>
              <a:t>I am decaying like something rotten, like a garment that is moth-eaten” (Job 13:28)</a:t>
            </a:r>
            <a:r>
              <a:rPr lang="en-US" baseline="0" dirty="0"/>
              <a:t>. </a:t>
            </a:r>
            <a:r>
              <a:rPr lang="en-US" kern="100" dirty="0">
                <a:effectLst/>
                <a:ea typeface="Calibri" panose="020F0502020204030204" pitchFamily="34" charset="0"/>
              </a:rPr>
              <a:t>This image comes from Clemson University - USDA Cooperative Extension Slide Series and is licensed under CC BY 3.0 US, via Wikimedia Commons: https://commons.wikimedia.org/wiki/File:MiteTineola_1233096.jpg.</a:t>
            </a:r>
          </a:p>
          <a:p>
            <a:pPr eaLnBrk="1" hangingPunct="1">
              <a:spcBef>
                <a:spcPct val="0"/>
              </a:spcBef>
            </a:pPr>
            <a:endParaRPr lang="en-US" altLang="en-US" b="0" kern="100" baseline="0" dirty="0">
              <a:effectLst/>
            </a:endParaRPr>
          </a:p>
          <a:p>
            <a:pPr eaLnBrk="1" hangingPunct="1">
              <a:spcBef>
                <a:spcPct val="0"/>
              </a:spcBef>
            </a:pPr>
            <a:r>
              <a:rPr lang="en-US" kern="100" dirty="0">
                <a:effectLst/>
                <a:ea typeface="Calibri" panose="020F0502020204030204" pitchFamily="34" charset="0"/>
              </a:rPr>
              <a:t>wiki04051030723072511</a:t>
            </a:r>
            <a:endParaRPr lang="en-US" altLang="en-US" b="0" baseline="0" dirty="0"/>
          </a:p>
        </p:txBody>
      </p:sp>
      <p:sp>
        <p:nvSpPr>
          <p:cNvPr id="4" name="Slide Number Placeholder 3"/>
          <p:cNvSpPr>
            <a:spLocks noGrp="1"/>
          </p:cNvSpPr>
          <p:nvPr>
            <p:ph type="sldNum" sz="quarter" idx="10"/>
          </p:nvPr>
        </p:nvSpPr>
        <p:spPr/>
        <p:txBody>
          <a:bodyPr/>
          <a:lstStyle/>
          <a:p>
            <a:fld id="{4E4946A3-FD68-4E77-9DEF-1E7536A4AD96}" type="slidenum">
              <a:rPr lang="en-US" smtClean="0"/>
              <a:t>77</a:t>
            </a:fld>
            <a:endParaRPr lang="en-US"/>
          </a:p>
        </p:txBody>
      </p:sp>
    </p:spTree>
    <p:extLst>
      <p:ext uri="{BB962C8B-B14F-4D97-AF65-F5344CB8AC3E}">
        <p14:creationId xmlns:p14="http://schemas.microsoft.com/office/powerpoint/2010/main" val="54345221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Israel and Judah refused to recognize that their difficulties (“sickness,” “wound”) were due to their infidelity to God. The idea of a wounded person is illustrated here by a somewhat later figurine representing a wounded </a:t>
            </a:r>
            <a:r>
              <a:rPr lang="en-US" dirty="0" err="1"/>
              <a:t>Gaulish</a:t>
            </a:r>
            <a:r>
              <a:rPr lang="en-US" dirty="0"/>
              <a:t> warrior. The Gauls were one of the traditional enemies of the Romans, and they were often depicted by the Romans in a wounded or subjugated state. This bronze figure is thought to have once been an ornament</a:t>
            </a:r>
            <a:r>
              <a:rPr lang="en-US" baseline="0" dirty="0"/>
              <a:t> on a </a:t>
            </a:r>
            <a:r>
              <a:rPr lang="en-US" i="1" baseline="0" dirty="0"/>
              <a:t>krater</a:t>
            </a:r>
            <a:r>
              <a:rPr lang="en-US" baseline="0" dirty="0"/>
              <a:t>. It was photographed at the </a:t>
            </a:r>
            <a:r>
              <a:rPr lang="en-US" dirty="0"/>
              <a:t>Nicopolis Museum.</a:t>
            </a:r>
          </a:p>
          <a:p>
            <a:endParaRPr lang="en-US" dirty="0"/>
          </a:p>
          <a:p>
            <a:r>
              <a:rPr lang="en-US" dirty="0"/>
              <a:t>tb051103219c</a:t>
            </a:r>
          </a:p>
        </p:txBody>
      </p:sp>
      <p:sp>
        <p:nvSpPr>
          <p:cNvPr id="4" name="Slide Number Placeholder 3"/>
          <p:cNvSpPr>
            <a:spLocks noGrp="1"/>
          </p:cNvSpPr>
          <p:nvPr>
            <p:ph type="sldNum" sz="quarter" idx="10"/>
          </p:nvPr>
        </p:nvSpPr>
        <p:spPr/>
        <p:txBody>
          <a:bodyPr/>
          <a:lstStyle/>
          <a:p>
            <a:fld id="{4E4946A3-FD68-4E77-9DEF-1E7536A4AD96}" type="slidenum">
              <a:rPr lang="en-US" smtClean="0"/>
              <a:t>78</a:t>
            </a:fld>
            <a:endParaRPr lang="en-US"/>
          </a:p>
        </p:txBody>
      </p:sp>
    </p:spTree>
    <p:extLst>
      <p:ext uri="{BB962C8B-B14F-4D97-AF65-F5344CB8AC3E}">
        <p14:creationId xmlns:p14="http://schemas.microsoft.com/office/powerpoint/2010/main" val="142021104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“great king” spoken of in this verse is apparently Tiglath-</a:t>
            </a:r>
            <a:r>
              <a:rPr lang="en-US" dirty="0" err="1"/>
              <a:t>pileser</a:t>
            </a:r>
            <a:r>
              <a:rPr lang="en-US" dirty="0"/>
              <a:t> III (r. 745–727 BC). Pul</a:t>
            </a:r>
            <a:r>
              <a:rPr lang="en-US" baseline="0" dirty="0"/>
              <a:t> is an alternate name for Tiglath-</a:t>
            </a:r>
            <a:r>
              <a:rPr lang="en-US" baseline="0" dirty="0" err="1"/>
              <a:t>pileser</a:t>
            </a:r>
            <a:r>
              <a:rPr lang="en-US" baseline="0" dirty="0"/>
              <a:t> III (cf. 2 Kgs 15:29; 1 Chr 5:26). </a:t>
            </a:r>
            <a:r>
              <a:rPr lang="en-US" sz="1200" kern="1200" dirty="0">
                <a:solidFill>
                  <a:schemeClr val="tx1"/>
                </a:solidFill>
                <a:effectLst/>
                <a:latin typeface="+mn-lt"/>
                <a:ea typeface="+mn-ea"/>
                <a:cs typeface="+mn-cs"/>
              </a:rPr>
              <a:t>According to 2 Kings 15:19-21, Menahem paid </a:t>
            </a:r>
            <a:r>
              <a:rPr lang="en-US" baseline="0" dirty="0" err="1"/>
              <a:t>Tiglath-pileser</a:t>
            </a:r>
            <a:r>
              <a:rPr lang="en-US" sz="1200" kern="1200" dirty="0">
                <a:solidFill>
                  <a:schemeClr val="tx1"/>
                </a:solidFill>
                <a:effectLst/>
                <a:latin typeface="+mn-lt"/>
                <a:ea typeface="+mn-ea"/>
                <a:cs typeface="+mn-cs"/>
              </a:rPr>
              <a:t> III 1,000 talents of silver and “the king of Assyria pulled back and did not remain in the land.” It is unclear if this tribute is identical to the tribute offered in the annal fragment or</a:t>
            </a:r>
            <a:r>
              <a:rPr lang="en-US" sz="1200" kern="1200" baseline="0" dirty="0">
                <a:solidFill>
                  <a:schemeClr val="tx1"/>
                </a:solidFill>
                <a:effectLst/>
                <a:latin typeface="+mn-lt"/>
                <a:ea typeface="+mn-ea"/>
                <a:cs typeface="+mn-cs"/>
              </a:rPr>
              <a:t> the Iran Stele </a:t>
            </a:r>
            <a:r>
              <a:rPr lang="en-US" sz="1200" kern="1200" dirty="0">
                <a:solidFill>
                  <a:schemeClr val="tx1"/>
                </a:solidFill>
                <a:effectLst/>
                <a:latin typeface="+mn-lt"/>
                <a:ea typeface="+mn-ea"/>
                <a:cs typeface="+mn-cs"/>
              </a:rPr>
              <a:t>(Cogan 2008: 52). “Menahem of Samaria” is mentioned in both of these texts</a:t>
            </a:r>
            <a:r>
              <a:rPr lang="en-US" sz="1200" kern="1200" baseline="0" dirty="0">
                <a:solidFill>
                  <a:schemeClr val="tx1"/>
                </a:solidFill>
                <a:effectLst/>
                <a:latin typeface="+mn-lt"/>
                <a:ea typeface="+mn-ea"/>
                <a:cs typeface="+mn-cs"/>
              </a:rPr>
              <a:t> as a tribute bearer. </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kern="1200" dirty="0">
                <a:solidFill>
                  <a:schemeClr val="tx1"/>
                </a:solidFill>
                <a:effectLst/>
                <a:latin typeface="+mn-lt"/>
                <a:ea typeface="+mn-ea"/>
                <a:cs typeface="+mn-cs"/>
              </a:rPr>
              <a:t>The reign of Tiglath-</a:t>
            </a:r>
            <a:r>
              <a:rPr lang="en-US" sz="1200" kern="1200" dirty="0" err="1">
                <a:solidFill>
                  <a:schemeClr val="tx1"/>
                </a:solidFill>
                <a:effectLst/>
                <a:latin typeface="+mn-lt"/>
                <a:ea typeface="+mn-ea"/>
                <a:cs typeface="+mn-cs"/>
              </a:rPr>
              <a:t>pileser</a:t>
            </a:r>
            <a:r>
              <a:rPr lang="en-US" sz="1200" kern="1200" dirty="0">
                <a:solidFill>
                  <a:schemeClr val="tx1"/>
                </a:solidFill>
                <a:effectLst/>
                <a:latin typeface="+mn-lt"/>
                <a:ea typeface="+mn-ea"/>
                <a:cs typeface="+mn-cs"/>
              </a:rPr>
              <a:t> III was marked by an unparalleled Neo-Assyrian expansion into the west and a fundamental shift in Neo-Assyrian involvement in the southern Levant that would pave the way for successive campaigns against Israel (Tiglath-</a:t>
            </a:r>
            <a:r>
              <a:rPr lang="en-US" sz="1200" kern="1200" dirty="0" err="1">
                <a:solidFill>
                  <a:schemeClr val="tx1"/>
                </a:solidFill>
                <a:effectLst/>
                <a:latin typeface="+mn-lt"/>
                <a:ea typeface="+mn-ea"/>
                <a:cs typeface="+mn-cs"/>
              </a:rPr>
              <a:t>pileser</a:t>
            </a:r>
            <a:r>
              <a:rPr lang="en-US" sz="1200" kern="1200" dirty="0">
                <a:solidFill>
                  <a:schemeClr val="tx1"/>
                </a:solidFill>
                <a:effectLst/>
                <a:latin typeface="+mn-lt"/>
                <a:ea typeface="+mn-ea"/>
                <a:cs typeface="+mn-cs"/>
              </a:rPr>
              <a:t> III, Shalmaneser V, Sargon II), Philistia (Tiglath-</a:t>
            </a:r>
            <a:r>
              <a:rPr lang="en-US" sz="1200" kern="1200" dirty="0" err="1">
                <a:solidFill>
                  <a:schemeClr val="tx1"/>
                </a:solidFill>
                <a:effectLst/>
                <a:latin typeface="+mn-lt"/>
                <a:ea typeface="+mn-ea"/>
                <a:cs typeface="+mn-cs"/>
              </a:rPr>
              <a:t>pileser</a:t>
            </a:r>
            <a:r>
              <a:rPr lang="en-US" sz="1200" kern="1200" dirty="0">
                <a:solidFill>
                  <a:schemeClr val="tx1"/>
                </a:solidFill>
                <a:effectLst/>
                <a:latin typeface="+mn-lt"/>
                <a:ea typeface="+mn-ea"/>
                <a:cs typeface="+mn-cs"/>
              </a:rPr>
              <a:t> III, Sargon II, Sennacherib), and Judah (Sargon II [?] and Sennacherib). From a historical perspective, it is clear that Assyria desired to control the entire Levant in order to gain access to the various trade routes (e.g., Stern 2001: 10–13; Bagg 2013: 119). Over the course of the reigns of Assyrian kings from Tiglath-</a:t>
            </a:r>
            <a:r>
              <a:rPr lang="en-US" sz="1200" kern="1200" dirty="0" err="1">
                <a:solidFill>
                  <a:schemeClr val="tx1"/>
                </a:solidFill>
                <a:effectLst/>
                <a:latin typeface="+mn-lt"/>
                <a:ea typeface="+mn-ea"/>
                <a:cs typeface="+mn-cs"/>
              </a:rPr>
              <a:t>pileser</a:t>
            </a:r>
            <a:r>
              <a:rPr lang="en-US" sz="1200" kern="1200" dirty="0">
                <a:solidFill>
                  <a:schemeClr val="tx1"/>
                </a:solidFill>
                <a:effectLst/>
                <a:latin typeface="+mn-lt"/>
                <a:ea typeface="+mn-ea"/>
                <a:cs typeface="+mn-cs"/>
              </a:rPr>
              <a:t> III until Ashurbanipal in the mid-7th century BC, the southern Levant witnessed a steady Assyrian territorial expansion that began with the conquering of Aram-Damascus and Transjordan (732 BC) and ended with the campaigns of Esarhaddon and Ashurbanipal that brought northern Egypt into the realm of Assyrian control. Significantly, Tiglath-</a:t>
            </a:r>
            <a:r>
              <a:rPr lang="en-US" sz="1200" kern="1200" dirty="0" err="1">
                <a:solidFill>
                  <a:schemeClr val="tx1"/>
                </a:solidFill>
                <a:effectLst/>
                <a:latin typeface="+mn-lt"/>
                <a:ea typeface="+mn-ea"/>
                <a:cs typeface="+mn-cs"/>
              </a:rPr>
              <a:t>pileser</a:t>
            </a:r>
            <a:r>
              <a:rPr lang="en-US" sz="1200" kern="1200" dirty="0">
                <a:solidFill>
                  <a:schemeClr val="tx1"/>
                </a:solidFill>
                <a:effectLst/>
                <a:latin typeface="+mn-lt"/>
                <a:ea typeface="+mn-ea"/>
                <a:cs typeface="+mn-cs"/>
              </a:rPr>
              <a:t> III reformed Neo-Assyrian policy regarding disloyal vassal states. This reformation had huge consequences for the nation-states of Israel and Aram-Damascus, which were both eventually conquered and turned into provinces.</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stele was photographed in the Israel Museum.</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References: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Bagg, Ariel M.</a:t>
            </a:r>
          </a:p>
          <a:p>
            <a:pPr marL="685800" marR="0" lvl="0" indent="-457200" algn="l" defTabSz="914400" rtl="0" eaLnBrk="1" fontAlgn="auto" latinLnBrk="0" hangingPunct="1">
              <a:lnSpc>
                <a:spcPct val="100000"/>
              </a:lnSpc>
              <a:spcBef>
                <a:spcPts val="0"/>
              </a:spcBef>
              <a:spcAft>
                <a:spcPts val="0"/>
              </a:spcAft>
              <a:buClrTx/>
              <a:buSzTx/>
              <a:buFontTx/>
              <a:buNone/>
              <a:tabLst>
                <a:tab pos="685800" algn="l"/>
              </a:tabLst>
              <a:defRPr/>
            </a:pPr>
            <a:r>
              <a:rPr lang="en-US" sz="1200" kern="1200" dirty="0">
                <a:solidFill>
                  <a:schemeClr val="tx1"/>
                </a:solidFill>
                <a:effectLst/>
                <a:latin typeface="+mn-lt"/>
                <a:ea typeface="+mn-ea"/>
                <a:cs typeface="+mn-cs"/>
              </a:rPr>
              <a:t>2013	Palestine under Assyrian Rule: A New Look at the Assyrian Imperial Policy in the West. </a:t>
            </a:r>
            <a:r>
              <a:rPr lang="en-US" sz="1200" i="1" kern="1200" dirty="0">
                <a:solidFill>
                  <a:schemeClr val="tx1"/>
                </a:solidFill>
                <a:effectLst/>
                <a:latin typeface="+mn-lt"/>
                <a:ea typeface="+mn-ea"/>
                <a:cs typeface="+mn-cs"/>
              </a:rPr>
              <a:t>Journal of the American Oriental Society</a:t>
            </a:r>
            <a:r>
              <a:rPr lang="en-US" sz="1200" kern="1200" dirty="0">
                <a:solidFill>
                  <a:schemeClr val="tx1"/>
                </a:solidFill>
                <a:effectLst/>
                <a:latin typeface="+mn-lt"/>
                <a:ea typeface="+mn-ea"/>
                <a:cs typeface="+mn-cs"/>
              </a:rPr>
              <a:t> 133: 119–144.</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Cogan, Mordechai.</a:t>
            </a:r>
          </a:p>
          <a:p>
            <a:pPr marL="685800" marR="0" indent="-457200" algn="l" defTabSz="914400" rtl="0" eaLnBrk="1" fontAlgn="auto" latinLnBrk="0" hangingPunct="1">
              <a:lnSpc>
                <a:spcPct val="100000"/>
              </a:lnSpc>
              <a:spcBef>
                <a:spcPts val="0"/>
              </a:spcBef>
              <a:spcAft>
                <a:spcPts val="0"/>
              </a:spcAft>
              <a:buClrTx/>
              <a:buSzTx/>
              <a:buFontTx/>
              <a:buNone/>
              <a:tabLst>
                <a:tab pos="685800" algn="l"/>
              </a:tabLst>
              <a:defRPr/>
            </a:pPr>
            <a:r>
              <a:rPr lang="en-US" sz="1200" kern="1200" dirty="0">
                <a:solidFill>
                  <a:schemeClr val="tx1"/>
                </a:solidFill>
                <a:effectLst/>
                <a:latin typeface="+mn-lt"/>
                <a:ea typeface="+mn-ea"/>
                <a:cs typeface="+mn-cs"/>
              </a:rPr>
              <a:t>2008	</a:t>
            </a:r>
            <a:r>
              <a:rPr lang="en-US" sz="1200" i="1" kern="1200" dirty="0">
                <a:solidFill>
                  <a:schemeClr val="tx1"/>
                </a:solidFill>
                <a:effectLst/>
                <a:latin typeface="+mn-lt"/>
                <a:ea typeface="+mn-ea"/>
                <a:cs typeface="+mn-cs"/>
              </a:rPr>
              <a:t>The Raging Torrent: Historical Inscriptions from Assyria and Babylonia Relating to Ancient Israel</a:t>
            </a:r>
            <a:r>
              <a:rPr lang="en-US" sz="1200" kern="1200" dirty="0">
                <a:solidFill>
                  <a:schemeClr val="tx1"/>
                </a:solidFill>
                <a:effectLst/>
                <a:latin typeface="+mn-lt"/>
                <a:ea typeface="+mn-ea"/>
                <a:cs typeface="+mn-cs"/>
              </a:rPr>
              <a:t>. Jerusalem: Carta.</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Stern, Ephraim.</a:t>
            </a:r>
          </a:p>
          <a:p>
            <a:pPr marL="685800" marR="0" indent="-457200" algn="l" defTabSz="914400" rtl="0" eaLnBrk="1" fontAlgn="auto" latinLnBrk="0" hangingPunct="1">
              <a:lnSpc>
                <a:spcPct val="100000"/>
              </a:lnSpc>
              <a:spcBef>
                <a:spcPts val="0"/>
              </a:spcBef>
              <a:spcAft>
                <a:spcPts val="0"/>
              </a:spcAft>
              <a:buClrTx/>
              <a:buSzTx/>
              <a:buFontTx/>
              <a:buNone/>
              <a:tabLst>
                <a:tab pos="685800" algn="l"/>
              </a:tabLst>
              <a:defRPr/>
            </a:pPr>
            <a:r>
              <a:rPr lang="en-US" sz="1200" kern="1200" dirty="0">
                <a:solidFill>
                  <a:schemeClr val="tx1"/>
                </a:solidFill>
                <a:effectLst/>
                <a:latin typeface="+mn-lt"/>
                <a:ea typeface="+mn-ea"/>
                <a:cs typeface="+mn-cs"/>
              </a:rPr>
              <a:t>2001	</a:t>
            </a:r>
            <a:r>
              <a:rPr lang="en-US" sz="1200" i="1" kern="1200" dirty="0">
                <a:solidFill>
                  <a:schemeClr val="tx1"/>
                </a:solidFill>
                <a:effectLst/>
                <a:latin typeface="+mn-lt"/>
                <a:ea typeface="+mn-ea"/>
                <a:cs typeface="+mn-cs"/>
              </a:rPr>
              <a:t>Archaeology of the Land of the Bible, Volume II: The Assyrian, Babylonian, and Persian Periods (732–332 B.C.E.)</a:t>
            </a:r>
            <a:r>
              <a:rPr lang="en-US" sz="1200" kern="1200" dirty="0">
                <a:solidFill>
                  <a:schemeClr val="tx1"/>
                </a:solidFill>
                <a:effectLst/>
                <a:latin typeface="+mn-lt"/>
                <a:ea typeface="+mn-ea"/>
                <a:cs typeface="+mn-cs"/>
              </a:rPr>
              <a:t>. New York: Yale University Press.</a:t>
            </a:r>
          </a:p>
          <a:p>
            <a:endParaRPr lang="en-US" dirty="0"/>
          </a:p>
          <a:p>
            <a:r>
              <a:rPr lang="en-US" dirty="0"/>
              <a:t>tb052723389c</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E4946A3-FD68-4E77-9DEF-1E7536A4AD96}" type="slidenum">
              <a:rPr lang="en-US" smtClean="0"/>
              <a:t>79</a:t>
            </a:fld>
            <a:endParaRPr lang="en-US"/>
          </a:p>
        </p:txBody>
      </p:sp>
    </p:spTree>
    <p:extLst>
      <p:ext uri="{BB962C8B-B14F-4D97-AF65-F5344CB8AC3E}">
        <p14:creationId xmlns:p14="http://schemas.microsoft.com/office/powerpoint/2010/main" val="4159768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“house of the king” refers to the royal household, which in Hosea’s day was ruled by Jeroboam II (Hos 1:1). This relief depicts a contemporary Assyrian king, Tiglath-pileser</a:t>
            </a:r>
            <a:r>
              <a:rPr lang="en-US" baseline="0" dirty="0"/>
              <a:t> III (r. 745–727), sitting on his throne. He grasps a scepter in his right hand and holds a lotus flower in his left. </a:t>
            </a:r>
          </a:p>
          <a:p>
            <a:endParaRPr lang="en-US" baseline="0" dirty="0"/>
          </a:p>
          <a:p>
            <a:r>
              <a:rPr lang="en-US" baseline="0" dirty="0"/>
              <a:t>This relief was photographed at the </a:t>
            </a:r>
            <a:r>
              <a:rPr lang="en-US" dirty="0"/>
              <a:t>National Museum of Antiquities (Rijksmuseum van Oudheden) in Leiden. </a:t>
            </a:r>
            <a:r>
              <a:rPr lang="en-US" dirty="0">
                <a:effectLst/>
                <a:ea typeface="Calibri" panose="020F0502020204030204" pitchFamily="34" charset="0"/>
              </a:rPr>
              <a:t>This image comes from the Dutch National Museum of Antiquities, </a:t>
            </a:r>
            <a:r>
              <a:rPr lang="en-US" b="0" i="0" dirty="0">
                <a:solidFill>
                  <a:srgbClr val="666666"/>
                </a:solidFill>
                <a:effectLst/>
              </a:rPr>
              <a:t>A 1934/6.1</a:t>
            </a:r>
            <a:r>
              <a:rPr lang="en-US" dirty="0">
                <a:effectLst/>
                <a:ea typeface="Calibri" panose="020F0502020204030204" pitchFamily="34" charset="0"/>
              </a:rPr>
              <a:t>, Creative Commons-BY. </a:t>
            </a:r>
            <a:r>
              <a:rPr lang="fr-FR" dirty="0">
                <a:effectLst/>
                <a:ea typeface="Calibri" panose="020F0502020204030204" pitchFamily="34" charset="0"/>
              </a:rPr>
              <a:t>Source: </a:t>
            </a:r>
            <a:r>
              <a:rPr lang="en-US" dirty="0"/>
              <a:t>https://www.rmo.nl/collectie/collectiezoeker/collectiestuk/?object=33876.</a:t>
            </a:r>
          </a:p>
          <a:p>
            <a:endParaRPr lang="en-US" dirty="0"/>
          </a:p>
          <a:p>
            <a:r>
              <a:rPr lang="en-US" dirty="0"/>
              <a:t>rmo33876</a:t>
            </a:r>
          </a:p>
        </p:txBody>
      </p:sp>
      <p:sp>
        <p:nvSpPr>
          <p:cNvPr id="4" name="Slide Number Placeholder 3"/>
          <p:cNvSpPr>
            <a:spLocks noGrp="1"/>
          </p:cNvSpPr>
          <p:nvPr>
            <p:ph type="sldNum" sz="quarter" idx="10"/>
          </p:nvPr>
        </p:nvSpPr>
        <p:spPr/>
        <p:txBody>
          <a:bodyPr/>
          <a:lstStyle/>
          <a:p>
            <a:fld id="{4E4946A3-FD68-4E77-9DEF-1E7536A4AD96}" type="slidenum">
              <a:rPr lang="en-US" smtClean="0"/>
              <a:t>8</a:t>
            </a:fld>
            <a:endParaRPr lang="en-US"/>
          </a:p>
        </p:txBody>
      </p:sp>
    </p:spTree>
    <p:extLst>
      <p:ext uri="{BB962C8B-B14F-4D97-AF65-F5344CB8AC3E}">
        <p14:creationId xmlns:p14="http://schemas.microsoft.com/office/powerpoint/2010/main" val="303429571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4D5F3-0F63-DAB0-F07C-59B8B4DC25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97AB10-F987-8A82-01DC-8ECEDC78561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E0C101C-B67E-13C8-1F64-DB726168C20B}"/>
              </a:ext>
            </a:extLst>
          </p:cNvPr>
          <p:cNvSpPr>
            <a:spLocks noGrp="1"/>
          </p:cNvSpPr>
          <p:nvPr>
            <p:ph type="body" idx="1"/>
          </p:nvPr>
        </p:nvSpPr>
        <p:spPr/>
        <p:txBody>
          <a:bodyPr/>
          <a:lstStyle/>
          <a:p>
            <a:r>
              <a:rPr lang="en-US" dirty="0"/>
              <a:t>This statue depicts a </a:t>
            </a:r>
            <a:r>
              <a:rPr lang="en-US" dirty="0" err="1"/>
              <a:t>Gaulish</a:t>
            </a:r>
            <a:r>
              <a:rPr lang="en-US" dirty="0"/>
              <a:t> soldier who has received a mortal chest wound and is dying on the battlefield. The statue was erected by </a:t>
            </a:r>
            <a:r>
              <a:rPr lang="en-US" dirty="0" err="1"/>
              <a:t>Attalus</a:t>
            </a:r>
            <a:r>
              <a:rPr lang="en-US" dirty="0"/>
              <a:t> I and was recovered from the Gardens of Sallust in Rome. It is considered to be a 1st century BC copy of an original from about 230 BC. It photographed at the Capitoline Museums in Rome</a:t>
            </a:r>
            <a:r>
              <a:rPr lang="en-US" baseline="0" dirty="0"/>
              <a:t>. A removable graphic has been added to avoid causing surprise or offense.</a:t>
            </a:r>
          </a:p>
          <a:p>
            <a:endParaRPr lang="en-US" dirty="0"/>
          </a:p>
          <a:p>
            <a:r>
              <a:rPr lang="en-US" dirty="0"/>
              <a:t>tb0514179917c</a:t>
            </a:r>
          </a:p>
        </p:txBody>
      </p:sp>
      <p:sp>
        <p:nvSpPr>
          <p:cNvPr id="4" name="Slide Number Placeholder 3">
            <a:extLst>
              <a:ext uri="{FF2B5EF4-FFF2-40B4-BE49-F238E27FC236}">
                <a16:creationId xmlns:a16="http://schemas.microsoft.com/office/drawing/2014/main" id="{3F1278E9-9E11-A6F3-826D-18705C412BEC}"/>
              </a:ext>
            </a:extLst>
          </p:cNvPr>
          <p:cNvSpPr>
            <a:spLocks noGrp="1"/>
          </p:cNvSpPr>
          <p:nvPr>
            <p:ph type="sldNum" sz="quarter" idx="5"/>
          </p:nvPr>
        </p:nvSpPr>
        <p:spPr/>
        <p:txBody>
          <a:bodyPr/>
          <a:lstStyle/>
          <a:p>
            <a:fld id="{4E4946A3-FD68-4E77-9DEF-1E7536A4AD96}" type="slidenum">
              <a:rPr lang="en-US" smtClean="0"/>
              <a:t>80</a:t>
            </a:fld>
            <a:endParaRPr lang="en-US"/>
          </a:p>
        </p:txBody>
      </p:sp>
    </p:spTree>
    <p:extLst>
      <p:ext uri="{BB962C8B-B14F-4D97-AF65-F5344CB8AC3E}">
        <p14:creationId xmlns:p14="http://schemas.microsoft.com/office/powerpoint/2010/main" val="309620112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4ED41-73AE-02F0-5504-0338F50A1B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B181DA-E2D7-714C-4B62-914057CD28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B10588-8CC7-5477-572B-BB19150426B5}"/>
              </a:ext>
            </a:extLst>
          </p:cNvPr>
          <p:cNvSpPr>
            <a:spLocks noGrp="1"/>
          </p:cNvSpPr>
          <p:nvPr>
            <p:ph type="body" idx="1"/>
          </p:nvPr>
        </p:nvSpPr>
        <p:spPr/>
        <p:txBody>
          <a:bodyPr/>
          <a:lstStyle/>
          <a:p>
            <a:r>
              <a:rPr lang="en-US" dirty="0"/>
              <a:t>This display of ancient medical</a:t>
            </a:r>
            <a:r>
              <a:rPr lang="en-US" baseline="0" dirty="0"/>
              <a:t> tools was photographed in the Athens Archaeological Museum.</a:t>
            </a:r>
          </a:p>
          <a:p>
            <a:endParaRPr lang="en-US" dirty="0"/>
          </a:p>
          <a:p>
            <a:r>
              <a:rPr lang="en-US" dirty="0"/>
              <a:t>tb030806018</a:t>
            </a:r>
          </a:p>
        </p:txBody>
      </p:sp>
      <p:sp>
        <p:nvSpPr>
          <p:cNvPr id="4" name="Slide Number Placeholder 3">
            <a:extLst>
              <a:ext uri="{FF2B5EF4-FFF2-40B4-BE49-F238E27FC236}">
                <a16:creationId xmlns:a16="http://schemas.microsoft.com/office/drawing/2014/main" id="{22C86391-357C-AB74-2DAD-19D840EE7FB9}"/>
              </a:ext>
            </a:extLst>
          </p:cNvPr>
          <p:cNvSpPr>
            <a:spLocks noGrp="1"/>
          </p:cNvSpPr>
          <p:nvPr>
            <p:ph type="sldNum" sz="quarter" idx="10"/>
          </p:nvPr>
        </p:nvSpPr>
        <p:spPr/>
        <p:txBody>
          <a:bodyPr/>
          <a:lstStyle/>
          <a:p>
            <a:fld id="{4E4946A3-FD68-4E77-9DEF-1E7536A4AD96}" type="slidenum">
              <a:rPr lang="en-US" smtClean="0"/>
              <a:pPr/>
              <a:t>81</a:t>
            </a:fld>
            <a:endParaRPr lang="en-US"/>
          </a:p>
        </p:txBody>
      </p:sp>
    </p:spTree>
    <p:extLst>
      <p:ext uri="{BB962C8B-B14F-4D97-AF65-F5344CB8AC3E}">
        <p14:creationId xmlns:p14="http://schemas.microsoft.com/office/powerpoint/2010/main" val="396893232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A71DFB-4943-4537-842F-CAE432A7283D}"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this fresco, the physician </a:t>
            </a:r>
            <a:r>
              <a:rPr lang="en-US" dirty="0" err="1"/>
              <a:t>Japix</a:t>
            </a:r>
            <a:r>
              <a:rPr lang="en-US" dirty="0"/>
              <a:t> is shown removing an arrowhead from the leg of Aeneas. His son Julius Ascanius stands beside him crying, and his mother, the goddess Aphrodite/Venus, is visible to the left.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fresco was photographed at the Naples Archaeological Museum. This image comes from Michael </a:t>
            </a:r>
            <a:r>
              <a:rPr lang="en-US" dirty="0" err="1"/>
              <a:t>Lahanis</a:t>
            </a:r>
            <a:r>
              <a:rPr lang="en-US" dirty="0"/>
              <a:t> and is in the public domain, via Wikimedia Commons: https://commons.wikimedia.org/wiki/File:Iapyx_removing_arrowhead_from_Aeneas.jpg.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wiki0905202116352320123</a:t>
            </a:r>
          </a:p>
        </p:txBody>
      </p:sp>
    </p:spTree>
    <p:extLst>
      <p:ext uri="{BB962C8B-B14F-4D97-AF65-F5344CB8AC3E}">
        <p14:creationId xmlns:p14="http://schemas.microsoft.com/office/powerpoint/2010/main" val="369144469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tb011005628c</a:t>
            </a:r>
          </a:p>
        </p:txBody>
      </p:sp>
      <p:sp>
        <p:nvSpPr>
          <p:cNvPr id="4" name="Slide Number Placeholder 3"/>
          <p:cNvSpPr>
            <a:spLocks noGrp="1"/>
          </p:cNvSpPr>
          <p:nvPr>
            <p:ph type="sldNum" sz="quarter" idx="10"/>
          </p:nvPr>
        </p:nvSpPr>
        <p:spPr/>
        <p:txBody>
          <a:bodyPr/>
          <a:lstStyle/>
          <a:p>
            <a:fld id="{4E4946A3-FD68-4E77-9DEF-1E7536A4AD96}" type="slidenum">
              <a:rPr lang="en-US" smtClean="0"/>
              <a:t>83</a:t>
            </a:fld>
            <a:endParaRPr lang="en-US"/>
          </a:p>
        </p:txBody>
      </p:sp>
    </p:spTree>
    <p:extLst>
      <p:ext uri="{BB962C8B-B14F-4D97-AF65-F5344CB8AC3E}">
        <p14:creationId xmlns:p14="http://schemas.microsoft.com/office/powerpoint/2010/main" val="103439935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E5108-5C2C-4F52-6CD3-31222441D3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511540-F3C2-5B9E-6449-43D54612BB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4B6917-16EE-AC99-4700-3311B14B2B5E}"/>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Asiatic lion (</a:t>
            </a:r>
            <a:r>
              <a:rPr lang="en-US" i="1" dirty="0"/>
              <a:t>Panthera </a:t>
            </a:r>
            <a:r>
              <a:rPr lang="en-US" i="1" dirty="0" err="1"/>
              <a:t>leo</a:t>
            </a:r>
            <a:r>
              <a:rPr lang="en-US" i="1" dirty="0"/>
              <a:t> </a:t>
            </a:r>
            <a:r>
              <a:rPr lang="en-US" i="1" dirty="0" err="1"/>
              <a:t>leo</a:t>
            </a:r>
            <a:r>
              <a:rPr lang="en-US" dirty="0"/>
              <a:t>), also known as the Persian lion, once lived throughout this region. Today the wild population is restricted to a few small places in India. Males stand about 4 feet (122 cm) at the shoulder and average about 350 pounds (160 kg) in weight. This glazed brick representation of a roaring lion comes from the Processional Way at Babylon. This relief was photographed at the Pergamon Museum in Berlin. </a:t>
            </a:r>
            <a:r>
              <a:rPr lang="en-US" sz="1200" kern="1200" dirty="0">
                <a:solidFill>
                  <a:schemeClr val="tx1"/>
                </a:solidFill>
                <a:effectLst/>
                <a:latin typeface="+mn-lt"/>
                <a:ea typeface="+mn-ea"/>
                <a:cs typeface="+mn-cs"/>
              </a:rPr>
              <a:t>This image comes from Richard Mortel and is licensed under CC BY 2.0, via Wikimedia Commons: https://commons.wikimedia.org/wiki/File:Processional_Way,_Babylon,_ca._575_BCE,_built_by_Nebuchadnezzar_II,_detail;_Pergamon_Museum,_Berlin_(9)_(39344357515).jpg.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wiki011618586237821248c</a:t>
            </a:r>
            <a:endParaRPr lang="en-US" dirty="0"/>
          </a:p>
        </p:txBody>
      </p:sp>
      <p:sp>
        <p:nvSpPr>
          <p:cNvPr id="4" name="Slide Number Placeholder 3">
            <a:extLst>
              <a:ext uri="{FF2B5EF4-FFF2-40B4-BE49-F238E27FC236}">
                <a16:creationId xmlns:a16="http://schemas.microsoft.com/office/drawing/2014/main" id="{6A013552-649A-A1F7-C210-8D4B397ACC23}"/>
              </a:ext>
            </a:extLst>
          </p:cNvPr>
          <p:cNvSpPr>
            <a:spLocks noGrp="1"/>
          </p:cNvSpPr>
          <p:nvPr>
            <p:ph type="sldNum" sz="quarter" idx="10"/>
          </p:nvPr>
        </p:nvSpPr>
        <p:spPr/>
        <p:txBody>
          <a:bodyPr/>
          <a:lstStyle/>
          <a:p>
            <a:fld id="{4E4946A3-FD68-4E77-9DEF-1E7536A4AD96}" type="slidenum">
              <a:rPr lang="en-US" smtClean="0"/>
              <a:t>84</a:t>
            </a:fld>
            <a:endParaRPr lang="en-US"/>
          </a:p>
        </p:txBody>
      </p:sp>
    </p:spTree>
    <p:extLst>
      <p:ext uri="{BB962C8B-B14F-4D97-AF65-F5344CB8AC3E}">
        <p14:creationId xmlns:p14="http://schemas.microsoft.com/office/powerpoint/2010/main" val="299911415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17475-C4CE-C074-5ACE-55FC8A2583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6B14FD-8876-9B9D-DD97-6E875A4222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3A624D-87DF-BCBE-7B2D-ACD268E77A35}"/>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ivory lion was photographed at the Samos Museum.</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tb061606058c</a:t>
            </a:r>
          </a:p>
        </p:txBody>
      </p:sp>
      <p:sp>
        <p:nvSpPr>
          <p:cNvPr id="4" name="Slide Number Placeholder 3">
            <a:extLst>
              <a:ext uri="{FF2B5EF4-FFF2-40B4-BE49-F238E27FC236}">
                <a16:creationId xmlns:a16="http://schemas.microsoft.com/office/drawing/2014/main" id="{AD785031-C4E3-5C5E-89F1-C3305B2842B9}"/>
              </a:ext>
            </a:extLst>
          </p:cNvPr>
          <p:cNvSpPr>
            <a:spLocks noGrp="1"/>
          </p:cNvSpPr>
          <p:nvPr>
            <p:ph type="sldNum" sz="quarter" idx="10"/>
          </p:nvPr>
        </p:nvSpPr>
        <p:spPr/>
        <p:txBody>
          <a:bodyPr/>
          <a:lstStyle/>
          <a:p>
            <a:fld id="{4E4946A3-FD68-4E77-9DEF-1E7536A4AD96}" type="slidenum">
              <a:rPr lang="en-US" smtClean="0"/>
              <a:t>85</a:t>
            </a:fld>
            <a:endParaRPr lang="en-US"/>
          </a:p>
        </p:txBody>
      </p:sp>
    </p:spTree>
    <p:extLst>
      <p:ext uri="{BB962C8B-B14F-4D97-AF65-F5344CB8AC3E}">
        <p14:creationId xmlns:p14="http://schemas.microsoft.com/office/powerpoint/2010/main" val="352815797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0C927-70F8-01E6-D261-4AF751E324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619758-2E64-E2F2-60C0-3C1EFF6F95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F44DA0-20EB-93DB-3636-34DA3F058F58}"/>
              </a:ext>
            </a:extLst>
          </p:cNvPr>
          <p:cNvSpPr>
            <a:spLocks noGrp="1"/>
          </p:cNvSpPr>
          <p:nvPr>
            <p:ph type="body" idx="1"/>
          </p:nvPr>
        </p:nvSpPr>
        <p:spPr/>
        <p:txBody>
          <a:bodyPr/>
          <a:lstStyle/>
          <a:p>
            <a:r>
              <a:rPr lang="en-US" dirty="0"/>
              <a:t>This ivory object depicts a lioness killing a man. It was photographed</a:t>
            </a:r>
            <a:r>
              <a:rPr lang="en-US" baseline="0" dirty="0"/>
              <a:t> at the British </a:t>
            </a:r>
            <a:r>
              <a:rPr lang="en-US" dirty="0"/>
              <a:t>Museum. The background of this image has been modified using generative AI.</a:t>
            </a:r>
            <a:endParaRPr lang="en-US" dirty="0">
              <a:ea typeface="Calibri"/>
              <a:cs typeface="Calibri"/>
            </a:endParaRPr>
          </a:p>
          <a:p>
            <a:endParaRPr lang="en-US" dirty="0">
              <a:ea typeface="Calibri"/>
              <a:cs typeface="Calibri"/>
            </a:endParaRPr>
          </a:p>
          <a:p>
            <a:r>
              <a:rPr lang="en-US" dirty="0">
                <a:ea typeface="Calibri"/>
                <a:cs typeface="Calibri"/>
              </a:rPr>
              <a:t>tb112004014psai</a:t>
            </a:r>
          </a:p>
        </p:txBody>
      </p:sp>
      <p:sp>
        <p:nvSpPr>
          <p:cNvPr id="4" name="Slide Number Placeholder 3">
            <a:extLst>
              <a:ext uri="{FF2B5EF4-FFF2-40B4-BE49-F238E27FC236}">
                <a16:creationId xmlns:a16="http://schemas.microsoft.com/office/drawing/2014/main" id="{D6BC9C0E-D524-8553-8FB0-143DDF1F39F9}"/>
              </a:ext>
            </a:extLst>
          </p:cNvPr>
          <p:cNvSpPr>
            <a:spLocks noGrp="1"/>
          </p:cNvSpPr>
          <p:nvPr>
            <p:ph type="sldNum" sz="quarter" idx="10"/>
          </p:nvPr>
        </p:nvSpPr>
        <p:spPr/>
        <p:txBody>
          <a:bodyPr/>
          <a:lstStyle/>
          <a:p>
            <a:fld id="{4E4946A3-FD68-4E77-9DEF-1E7536A4AD96}" type="slidenum">
              <a:rPr lang="en-US" smtClean="0"/>
              <a:t>86</a:t>
            </a:fld>
            <a:endParaRPr lang="en-US"/>
          </a:p>
        </p:txBody>
      </p:sp>
    </p:spTree>
    <p:extLst>
      <p:ext uri="{BB962C8B-B14F-4D97-AF65-F5344CB8AC3E}">
        <p14:creationId xmlns:p14="http://schemas.microsoft.com/office/powerpoint/2010/main" val="35011360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A71DFB-4943-4537-842F-CAE432A7283D}" type="slidenum">
              <a:rPr lang="en-US"/>
              <a:pPr/>
              <a:t>87</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dirty="0"/>
              <a:t>This American Colony photograph was taken between 1934 and 1939.</a:t>
            </a:r>
          </a:p>
          <a:p>
            <a:endParaRPr lang="en-US" dirty="0"/>
          </a:p>
          <a:p>
            <a:r>
              <a:rPr lang="en-US" dirty="0"/>
              <a:t>mat16343</a:t>
            </a:r>
          </a:p>
        </p:txBody>
      </p:sp>
    </p:spTree>
    <p:extLst>
      <p:ext uri="{BB962C8B-B14F-4D97-AF65-F5344CB8AC3E}">
        <p14:creationId xmlns:p14="http://schemas.microsoft.com/office/powerpoint/2010/main" val="99670012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quartzite statue shows an Egyptian kneeling in prayer. It was</a:t>
            </a:r>
            <a:r>
              <a:rPr lang="en-US" baseline="0" dirty="0"/>
              <a:t> photographed at the </a:t>
            </a:r>
            <a:r>
              <a:rPr lang="en-US" dirty="0"/>
              <a:t>Louvre Museum.</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tb0928196362c</a:t>
            </a:r>
          </a:p>
        </p:txBody>
      </p:sp>
      <p:sp>
        <p:nvSpPr>
          <p:cNvPr id="4" name="Slide Number Placeholder 3"/>
          <p:cNvSpPr>
            <a:spLocks noGrp="1"/>
          </p:cNvSpPr>
          <p:nvPr>
            <p:ph type="sldNum" sz="quarter" idx="10"/>
          </p:nvPr>
        </p:nvSpPr>
        <p:spPr/>
        <p:txBody>
          <a:bodyPr/>
          <a:lstStyle/>
          <a:p>
            <a:fld id="{4E4946A3-FD68-4E77-9DEF-1E7536A4AD96}" type="slidenum">
              <a:rPr lang="en-US" smtClean="0"/>
              <a:t>88</a:t>
            </a:fld>
            <a:endParaRPr lang="en-US"/>
          </a:p>
        </p:txBody>
      </p:sp>
    </p:spTree>
    <p:extLst>
      <p:ext uri="{BB962C8B-B14F-4D97-AF65-F5344CB8AC3E}">
        <p14:creationId xmlns:p14="http://schemas.microsoft.com/office/powerpoint/2010/main" val="39003631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figurine portrays an Egyptian man praying. His stance, with his hand to his head, shows humility and deference before the god. This figurine was photographed at the Louvre Museum.</a:t>
            </a:r>
            <a:r>
              <a:rPr lang="en-US" baseline="0" dirty="0"/>
              <a:t> </a:t>
            </a:r>
            <a:r>
              <a:rPr lang="en-US" kern="100" dirty="0">
                <a:effectLst/>
                <a:ea typeface="Calibri" panose="020F0502020204030204" pitchFamily="34" charset="0"/>
              </a:rPr>
              <a:t>This image comes from Rama and is in the public domain, via Wikimedia Commons: https://commons.wikimedia.org/wiki/File:Man_praying-N_1593-IMG_2196.JPG. Generative AI was used to extend the edges of this image; the original photo is available behind this image.</a:t>
            </a:r>
          </a:p>
          <a:p>
            <a:endParaRPr lang="en-US" kern="100" dirty="0">
              <a:effectLst/>
            </a:endParaRPr>
          </a:p>
          <a:p>
            <a:r>
              <a:rPr lang="en-US" kern="100" dirty="0">
                <a:effectLst/>
                <a:ea typeface="Calibri" panose="020F0502020204030204" pitchFamily="34" charset="0"/>
              </a:rPr>
              <a:t>wiki07111911481230212psai</a:t>
            </a:r>
            <a:endParaRPr lang="en-US" dirty="0"/>
          </a:p>
        </p:txBody>
      </p:sp>
      <p:sp>
        <p:nvSpPr>
          <p:cNvPr id="4" name="Slide Number Placeholder 3"/>
          <p:cNvSpPr>
            <a:spLocks noGrp="1"/>
          </p:cNvSpPr>
          <p:nvPr>
            <p:ph type="sldNum" sz="quarter" idx="10"/>
          </p:nvPr>
        </p:nvSpPr>
        <p:spPr/>
        <p:txBody>
          <a:bodyPr/>
          <a:lstStyle/>
          <a:p>
            <a:fld id="{4E4946A3-FD68-4E77-9DEF-1E7536A4AD96}" type="slidenum">
              <a:rPr lang="en-US" smtClean="0"/>
              <a:t>89</a:t>
            </a:fld>
            <a:endParaRPr lang="en-US"/>
          </a:p>
        </p:txBody>
      </p:sp>
    </p:spTree>
    <p:extLst>
      <p:ext uri="{BB962C8B-B14F-4D97-AF65-F5344CB8AC3E}">
        <p14:creationId xmlns:p14="http://schemas.microsoft.com/office/powerpoint/2010/main" val="2891363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5800" indent="-685800" eaLnBrk="1" hangingPunct="1">
              <a:tabLst>
                <a:tab pos="228600" algn="l"/>
              </a:tabLst>
              <a:defRPr/>
            </a:pPr>
            <a:r>
              <a:rPr lang="en-US" sz="1200" dirty="0">
                <a:cs typeface="Times New Roman" pitchFamily="18" charset="0"/>
              </a:rPr>
              <a:t>Israel’s royal house ruled from the palace at Samaria, where it had been established by Omri and his son Ahab in the 9th century BC.</a:t>
            </a:r>
          </a:p>
          <a:p>
            <a:pPr marL="685800" indent="-685800" eaLnBrk="1" hangingPunct="1">
              <a:tabLst>
                <a:tab pos="228600" algn="l"/>
              </a:tabLst>
              <a:defRPr/>
            </a:pPr>
            <a:endParaRPr lang="en-US" sz="1200" dirty="0">
              <a:cs typeface="Times New Roman" pitchFamily="18" charset="0"/>
            </a:endParaRPr>
          </a:p>
          <a:p>
            <a:pPr marL="685800" indent="-685800" eaLnBrk="1" hangingPunct="1">
              <a:tabLst>
                <a:tab pos="228600" algn="l"/>
              </a:tabLst>
              <a:defRPr/>
            </a:pPr>
            <a:r>
              <a:rPr lang="en-US" dirty="0"/>
              <a:t>ws030515594</a:t>
            </a:r>
          </a:p>
        </p:txBody>
      </p:sp>
      <p:sp>
        <p:nvSpPr>
          <p:cNvPr id="4" name="Slide Number Placeholder 3"/>
          <p:cNvSpPr>
            <a:spLocks noGrp="1"/>
          </p:cNvSpPr>
          <p:nvPr>
            <p:ph type="sldNum" sz="quarter" idx="10"/>
          </p:nvPr>
        </p:nvSpPr>
        <p:spPr/>
        <p:txBody>
          <a:bodyPr/>
          <a:lstStyle/>
          <a:p>
            <a:fld id="{4E4946A3-FD68-4E77-9DEF-1E7536A4AD96}" type="slidenum">
              <a:rPr lang="en-US" smtClean="0"/>
              <a:t>9</a:t>
            </a:fld>
            <a:endParaRPr lang="en-US"/>
          </a:p>
        </p:txBody>
      </p:sp>
    </p:spTree>
    <p:extLst>
      <p:ext uri="{BB962C8B-B14F-4D97-AF65-F5344CB8AC3E}">
        <p14:creationId xmlns:p14="http://schemas.microsoft.com/office/powerpoint/2010/main" val="75122930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1E66C-4BAF-651A-4873-BB81FDBE8B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944E64-F388-A520-F6DB-7F8F13FDC6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CFEEB7-61F2-157B-3E0E-AB13C3CBBD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a free sample of the Hosea 5 presentation from the Photo Companion to the Bible. To purchase the full volume, visit https://www.bibleplaces.com/hosea/</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is an image-rich resource for Bible students, teachers, and researchers. Just as a librarian stocks the shelves with as many relevant materials as possible, so we have tried to provide a broad selection of images. Our goal is that you will find in this “library” whatever it is you are looking for.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Credits:</a:t>
            </a:r>
            <a:r>
              <a:rPr lang="en-US" sz="1200" kern="1200" dirty="0">
                <a:solidFill>
                  <a:schemeClr val="tx1"/>
                </a:solidFill>
                <a:effectLst/>
                <a:latin typeface="+mn-lt"/>
                <a:ea typeface="+mn-ea"/>
                <a:cs typeface="+mn-cs"/>
              </a:rPr>
              <a:t> The primary creators of this presentation </a:t>
            </a:r>
            <a:r>
              <a:rPr lang="en-US" sz="1200" b="0" kern="1200" dirty="0">
                <a:solidFill>
                  <a:schemeClr val="tx1"/>
                </a:solidFill>
                <a:effectLst/>
                <a:latin typeface="+mn-lt"/>
                <a:ea typeface="+mn-ea"/>
                <a:cs typeface="+mn-cs"/>
              </a:rPr>
              <a:t>are Chris McKinny, Kris Udd, Steven D. Anderson, and Todd Bolen. The </a:t>
            </a:r>
            <a:r>
              <a:rPr lang="en-US" sz="1200" kern="1200" dirty="0">
                <a:solidFill>
                  <a:schemeClr val="tx1"/>
                </a:solidFill>
                <a:effectLst/>
                <a:latin typeface="+mn-lt"/>
                <a:ea typeface="+mn-ea"/>
                <a:cs typeface="+mn-cs"/>
              </a:rPr>
              <a:t>photographs have an individual file code which usually includes the initials of the photographer. Other images have additional credit or source information.</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Updates:</a:t>
            </a:r>
            <a:r>
              <a:rPr lang="en-US" sz="1200" kern="1200" dirty="0">
                <a:solidFill>
                  <a:schemeClr val="tx1"/>
                </a:solidFill>
                <a:effectLst/>
                <a:latin typeface="+mn-lt"/>
                <a:ea typeface="+mn-ea"/>
                <a:cs typeface="+mn-cs"/>
              </a:rPr>
              <a:t> We plan to update this collection as we are able. We welcome your suggestions for improving this resource (photocompanion@bibleplaces.com). Purchasers of the Hosea volume are provided free, lifetime updates to the volume.</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Copyright:</a:t>
            </a:r>
            <a:r>
              <a:rPr lang="en-US" sz="1200" kern="1200" dirty="0">
                <a:solidFill>
                  <a:schemeClr val="tx1"/>
                </a:solidFill>
                <a:effectLst/>
                <a:latin typeface="+mn-lt"/>
                <a:ea typeface="+mn-ea"/>
                <a:cs typeface="+mn-cs"/>
              </a:rPr>
              <a:t> This photo collection is protected by copyright law and may not be distributed without written permission from BiblePlaces.com. Slide notes should be treated as any other copyrighted written material, with credit given when quoting from these notes.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more information, see our complete “Introduction to the </a:t>
            </a:r>
            <a:r>
              <a:rPr lang="en-US" sz="1200" i="1" kern="1200" dirty="0">
                <a:solidFill>
                  <a:schemeClr val="tx1"/>
                </a:solidFill>
                <a:effectLst/>
                <a:latin typeface="+mn-lt"/>
                <a:ea typeface="+mn-ea"/>
                <a:cs typeface="+mn-cs"/>
              </a:rPr>
              <a:t>Photo Companion to the Bible</a:t>
            </a:r>
            <a:r>
              <a:rPr lang="en-US" sz="1200" kern="1200" dirty="0">
                <a:solidFill>
                  <a:schemeClr val="tx1"/>
                </a:solidFill>
                <a:effectLst/>
                <a:latin typeface="+mn-lt"/>
                <a:ea typeface="+mn-ea"/>
                <a:cs typeface="+mn-cs"/>
              </a:rPr>
              <a:t>” online at https://www.BiblePlaces.com/Intro-Photo-Companion-Bible/. Here you will find more information about photo selection, explanatory notes, Bible translation, credit information, and copyright allowances. </a:t>
            </a:r>
          </a:p>
          <a:p>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4FFB476C-526B-725B-BAAC-2921E7DC080D}"/>
              </a:ext>
            </a:extLst>
          </p:cNvPr>
          <p:cNvSpPr>
            <a:spLocks noGrp="1"/>
          </p:cNvSpPr>
          <p:nvPr>
            <p:ph type="sldNum" sz="quarter" idx="10"/>
          </p:nvPr>
        </p:nvSpPr>
        <p:spPr/>
        <p:txBody>
          <a:bodyPr/>
          <a:lstStyle/>
          <a:p>
            <a:fld id="{4E4946A3-FD68-4E77-9DEF-1E7536A4AD96}" type="slidenum">
              <a:rPr lang="en-US" smtClean="0"/>
              <a:t>90</a:t>
            </a:fld>
            <a:endParaRPr lang="en-US"/>
          </a:p>
        </p:txBody>
      </p:sp>
    </p:spTree>
    <p:extLst>
      <p:ext uri="{BB962C8B-B14F-4D97-AF65-F5344CB8AC3E}">
        <p14:creationId xmlns:p14="http://schemas.microsoft.com/office/powerpoint/2010/main" val="3362367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754077-4F67-407A-91D1-C0F87332270D}"/>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7">
            <a:extLst>
              <a:ext uri="{FF2B5EF4-FFF2-40B4-BE49-F238E27FC236}">
                <a16:creationId xmlns:a16="http://schemas.microsoft.com/office/drawing/2014/main" id="{946CDFF6-DC76-4CE0-8A46-71F5DB7AC7D6}"/>
              </a:ext>
            </a:extLst>
          </p:cNvPr>
          <p:cNvSpPr>
            <a:spLocks noGrp="1"/>
          </p:cNvSpPr>
          <p:nvPr>
            <p:ph type="title" hasCustomPrompt="1"/>
          </p:nvPr>
        </p:nvSpPr>
        <p:spPr>
          <a:xfrm>
            <a:off x="0" y="3227832"/>
            <a:ext cx="9144000" cy="585216"/>
          </a:xfrm>
          <a:noFill/>
        </p:spPr>
        <p:txBody>
          <a:bodyPr anchor="ctr" anchorCtr="0">
            <a:noAutofit/>
          </a:bodyPr>
          <a:lstStyle>
            <a:lvl1pPr marL="0" algn="ctr" defTabSz="914400" rtl="0" eaLnBrk="1" fontAlgn="base" latinLnBrk="0" hangingPunct="1">
              <a:spcBef>
                <a:spcPct val="0"/>
              </a:spcBef>
              <a:spcAft>
                <a:spcPct val="0"/>
              </a:spcAft>
              <a:defRPr lang="en-US" sz="2800" b="1" i="0" cap="all" spc="300" baseline="0" dirty="0">
                <a:solidFill>
                  <a:srgbClr val="FEFFFF"/>
                </a:solidFill>
                <a:latin typeface="+mj-lt"/>
                <a:cs typeface="Calibri" panose="020F0502020204030204" pitchFamily="34" charset="0"/>
              </a:defRPr>
            </a:lvl1pPr>
          </a:lstStyle>
          <a:p>
            <a:r>
              <a:rPr lang="en-US" dirty="0"/>
              <a:t>Chapter</a:t>
            </a:r>
          </a:p>
        </p:txBody>
      </p:sp>
    </p:spTree>
    <p:extLst>
      <p:ext uri="{BB962C8B-B14F-4D97-AF65-F5344CB8AC3E}">
        <p14:creationId xmlns:p14="http://schemas.microsoft.com/office/powerpoint/2010/main" val="278794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21C66B-4871-4E97-8C98-4AB1B90A13EB}"/>
              </a:ext>
            </a:extLst>
          </p:cNvPr>
          <p:cNvSpPr/>
          <p:nvPr userDrawn="1"/>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hasCustomPrompt="1"/>
          </p:nvPr>
        </p:nvSpPr>
        <p:spPr>
          <a:xfrm>
            <a:off x="0" y="6519672"/>
            <a:ext cx="8074152" cy="338328"/>
          </a:xfrm>
          <a:solidFill>
            <a:srgbClr val="010000"/>
          </a:solidFill>
        </p:spPr>
        <p:txBody>
          <a:bodyPr anchor="b" anchorCtr="0">
            <a:noAutofit/>
          </a:bodyPr>
          <a:lstStyle>
            <a:lvl1pPr marL="0" indent="0">
              <a:spcBef>
                <a:spcPts val="0"/>
              </a:spcBef>
              <a:buNone/>
              <a:defRPr sz="1600" i="0">
                <a:solidFill>
                  <a:srgbClr val="FEFFFF"/>
                </a:solidFill>
                <a:latin typeface="Calibri" panose="020F0502020204030204" pitchFamily="34" charset="0"/>
                <a:cs typeface="Calibri" panose="020F0502020204030204" pitchFamily="34" charset="0"/>
              </a:defRPr>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rgbClr val="010000"/>
          </a:solidFill>
        </p:spPr>
        <p:txBody>
          <a:bodyPr anchor="b" anchorCtr="0">
            <a:noAutofit/>
          </a:bodyPr>
          <a:lstStyle>
            <a:lvl1pPr marL="342900" indent="-342900" algn="r">
              <a:spcBef>
                <a:spcPts val="0"/>
              </a:spcBef>
              <a:buFont typeface="+mj-lt"/>
              <a:buNone/>
              <a:defRPr lang="en-US" sz="1600" kern="1200" dirty="0">
                <a:solidFill>
                  <a:srgbClr val="FEFFFF"/>
                </a:solidFill>
                <a:latin typeface="Calibri" panose="020F0502020204030204" pitchFamily="34" charset="0"/>
                <a:ea typeface="+mn-ea"/>
                <a:cs typeface="Calibri" panose="020F0502020204030204" pitchFamily="34" charset="0"/>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9332"/>
          </a:xfrm>
          <a:solidFill>
            <a:srgbClr val="000000"/>
          </a:solidFill>
        </p:spPr>
        <p:txBody>
          <a:bodyPr anchor="ctr" anchorCtr="0">
            <a:noAutofit/>
          </a:bodyPr>
          <a:lstStyle>
            <a:lvl1pPr marL="0" algn="l" defTabSz="914400" rtl="0" eaLnBrk="1" fontAlgn="base" latinLnBrk="0" hangingPunct="1">
              <a:spcBef>
                <a:spcPct val="0"/>
              </a:spcBef>
              <a:spcAft>
                <a:spcPct val="0"/>
              </a:spcAft>
              <a:defRPr lang="en-US" sz="1800" i="1" dirty="0">
                <a:solidFill>
                  <a:srgbClr val="FE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282436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5643A83-CC93-44D9-BC3E-EFDFB76602A7}"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036866-7909-4FA5-8D06-7EA27414A1CE}" type="slidenum">
              <a:rPr lang="en-US" smtClean="0"/>
              <a:t>‹#›</a:t>
            </a:fld>
            <a:endParaRPr lang="en-US"/>
          </a:p>
        </p:txBody>
      </p:sp>
    </p:spTree>
    <p:extLst>
      <p:ext uri="{BB962C8B-B14F-4D97-AF65-F5344CB8AC3E}">
        <p14:creationId xmlns:p14="http://schemas.microsoft.com/office/powerpoint/2010/main" val="35369624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643A83-CC93-44D9-BC3E-EFDFB76602A7}" type="datetimeFigureOut">
              <a:rPr lang="en-US" smtClean="0"/>
              <a:t>8/17/2026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036866-7909-4FA5-8D06-7EA27414A1CE}" type="slidenum">
              <a:rPr lang="en-US" smtClean="0"/>
              <a:t>‹#›</a:t>
            </a:fld>
            <a:endParaRPr lang="en-US"/>
          </a:p>
        </p:txBody>
      </p:sp>
    </p:spTree>
    <p:extLst>
      <p:ext uri="{BB962C8B-B14F-4D97-AF65-F5344CB8AC3E}">
        <p14:creationId xmlns:p14="http://schemas.microsoft.com/office/powerpoint/2010/main" val="3670653478"/>
      </p:ext>
    </p:extLst>
  </p:cSld>
  <p:clrMap bg1="dk1" tx1="lt1" bg2="dk2" tx2="lt2" accent1="accent1" accent2="accent2" accent3="accent3" accent4="accent4" accent5="accent5" accent6="accent6" hlink="hlink" folHlink="folHlink"/>
  <p:sldLayoutIdLst>
    <p:sldLayoutId id="2147483703" r:id="rId1"/>
    <p:sldLayoutId id="2147483702" r:id="rId2"/>
    <p:sldLayoutId id="2147483704"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3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7.jpg"/></Relationships>
</file>

<file path=ppt/slides/_rels/slide3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55.jpeg"/></Relationships>
</file>

<file path=ppt/slides/_rels/slide52.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62.jpg"/></Relationships>
</file>

<file path=ppt/slides/_rels/slide58.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microsoft.com/office/2007/relationships/hdphoto" Target="../media/hdphoto1.wdp"/></Relationships>
</file>

<file path=ppt/slides/_rels/slide6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microsoft.com/office/2007/relationships/hdphoto" Target="../media/hdphoto2.wdp"/></Relationships>
</file>

<file path=ppt/slides/_rels/slide68.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85.jp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87.jpg"/></Relationships>
</file>

<file path=ppt/slides/_rels/slide81.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97.jp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2BF67-DAFB-9A4D-97CE-2FC1BDB3137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941B60A-660B-EC23-5E28-8D3F8AD6C9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4">
            <a:extLst>
              <a:ext uri="{FF2B5EF4-FFF2-40B4-BE49-F238E27FC236}">
                <a16:creationId xmlns:a16="http://schemas.microsoft.com/office/drawing/2014/main" id="{4859A8FC-546B-D0EF-6F58-6BAFDAD17B5B}"/>
              </a:ext>
            </a:extLst>
          </p:cNvPr>
          <p:cNvSpPr>
            <a:spLocks noGrp="1"/>
          </p:cNvSpPr>
          <p:nvPr>
            <p:ph type="title"/>
          </p:nvPr>
        </p:nvSpPr>
        <p:spPr/>
        <p:txBody>
          <a:bodyPr/>
          <a:lstStyle/>
          <a:p>
            <a:r>
              <a:rPr lang="en-US"/>
              <a:t>Hosea 5</a:t>
            </a:r>
            <a:endParaRPr lang="en-US" dirty="0"/>
          </a:p>
        </p:txBody>
      </p:sp>
      <p:pic>
        <p:nvPicPr>
          <p:cNvPr id="6" name="Picture 5">
            <a:extLst>
              <a:ext uri="{FF2B5EF4-FFF2-40B4-BE49-F238E27FC236}">
                <a16:creationId xmlns:a16="http://schemas.microsoft.com/office/drawing/2014/main" id="{384DB4A6-A797-C4A1-1512-0A3C12F150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8840" y="4022778"/>
            <a:ext cx="4846320" cy="272505"/>
          </a:xfrm>
          <a:prstGeom prst="rect">
            <a:avLst/>
          </a:prstGeom>
        </p:spPr>
      </p:pic>
    </p:spTree>
    <p:extLst>
      <p:ext uri="{BB962C8B-B14F-4D97-AF65-F5344CB8AC3E}">
        <p14:creationId xmlns:p14="http://schemas.microsoft.com/office/powerpoint/2010/main" val="882603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D9245-6D63-4D5A-C5A2-9E73A3BFB2BC}"/>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57CBA294-EF09-43BE-0057-C2163835EE8A}"/>
              </a:ext>
            </a:extLst>
          </p:cNvPr>
          <p:cNvGrpSpPr/>
          <p:nvPr/>
        </p:nvGrpSpPr>
        <p:grpSpPr>
          <a:xfrm>
            <a:off x="0" y="152400"/>
            <a:ext cx="9144000" cy="6553200"/>
            <a:chOff x="0" y="152400"/>
            <a:chExt cx="9144000" cy="6553200"/>
          </a:xfrm>
        </p:grpSpPr>
        <p:pic>
          <p:nvPicPr>
            <p:cNvPr id="6" name="Picture 5">
              <a:extLst>
                <a:ext uri="{FF2B5EF4-FFF2-40B4-BE49-F238E27FC236}">
                  <a16:creationId xmlns:a16="http://schemas.microsoft.com/office/drawing/2014/main" id="{B980302E-9F9E-5861-35FA-3E620F4AC5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400"/>
              <a:ext cx="9144000" cy="6553200"/>
            </a:xfrm>
            <a:prstGeom prst="rect">
              <a:avLst/>
            </a:prstGeom>
          </p:spPr>
        </p:pic>
        <p:pic>
          <p:nvPicPr>
            <p:cNvPr id="9" name="Picture 8">
              <a:extLst>
                <a:ext uri="{FF2B5EF4-FFF2-40B4-BE49-F238E27FC236}">
                  <a16:creationId xmlns:a16="http://schemas.microsoft.com/office/drawing/2014/main" id="{9C880CFC-EBD4-83C5-27BC-4878662946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64205"/>
              <a:ext cx="9144000" cy="685800"/>
            </a:xfrm>
            <a:prstGeom prst="rect">
              <a:avLst/>
            </a:prstGeom>
          </p:spPr>
        </p:pic>
      </p:grpSp>
      <p:sp>
        <p:nvSpPr>
          <p:cNvPr id="2" name="Text Placeholder 1">
            <a:extLst>
              <a:ext uri="{FF2B5EF4-FFF2-40B4-BE49-F238E27FC236}">
                <a16:creationId xmlns:a16="http://schemas.microsoft.com/office/drawing/2014/main" id="{261869C9-36BF-0026-2D45-95B1914F4F3F}"/>
              </a:ext>
            </a:extLst>
          </p:cNvPr>
          <p:cNvSpPr>
            <a:spLocks noGrp="1"/>
          </p:cNvSpPr>
          <p:nvPr>
            <p:ph type="body" sz="quarter" idx="10"/>
          </p:nvPr>
        </p:nvSpPr>
        <p:spPr/>
        <p:txBody>
          <a:bodyPr/>
          <a:lstStyle/>
          <a:p>
            <a:r>
              <a:rPr lang="en-US" i="1" dirty="0"/>
              <a:t>Skyphos</a:t>
            </a:r>
            <a:r>
              <a:rPr lang="en-US" dirty="0"/>
              <a:t> with a youth and a man in conversation, circa 450 BC</a:t>
            </a:r>
          </a:p>
        </p:txBody>
      </p:sp>
      <p:sp>
        <p:nvSpPr>
          <p:cNvPr id="3" name="Text Placeholder 2">
            <a:extLst>
              <a:ext uri="{FF2B5EF4-FFF2-40B4-BE49-F238E27FC236}">
                <a16:creationId xmlns:a16="http://schemas.microsoft.com/office/drawing/2014/main" id="{10602E65-0CD5-D00A-9D23-5A8DA71FD32F}"/>
              </a:ext>
            </a:extLst>
          </p:cNvPr>
          <p:cNvSpPr>
            <a:spLocks noGrp="1"/>
          </p:cNvSpPr>
          <p:nvPr>
            <p:ph type="body" sz="quarter" idx="12"/>
          </p:nvPr>
        </p:nvSpPr>
        <p:spPr/>
        <p:txBody>
          <a:bodyPr/>
          <a:lstStyle/>
          <a:p>
            <a:r>
              <a:rPr lang="en-US" dirty="0"/>
              <a:t>5:1</a:t>
            </a:r>
          </a:p>
        </p:txBody>
      </p:sp>
      <p:sp>
        <p:nvSpPr>
          <p:cNvPr id="4" name="Title 3">
            <a:extLst>
              <a:ext uri="{FF2B5EF4-FFF2-40B4-BE49-F238E27FC236}">
                <a16:creationId xmlns:a16="http://schemas.microsoft.com/office/drawing/2014/main" id="{085CD34F-FA1D-B4DA-697C-DF634D470906}"/>
              </a:ext>
            </a:extLst>
          </p:cNvPr>
          <p:cNvSpPr>
            <a:spLocks noGrp="1"/>
          </p:cNvSpPr>
          <p:nvPr>
            <p:ph type="title"/>
          </p:nvPr>
        </p:nvSpPr>
        <p:spPr/>
        <p:txBody>
          <a:bodyPr/>
          <a:lstStyle/>
          <a:p>
            <a:r>
              <a:rPr lang="en-US" dirty="0"/>
              <a:t>For this judgment pertains to you</a:t>
            </a:r>
          </a:p>
        </p:txBody>
      </p:sp>
    </p:spTree>
    <p:extLst>
      <p:ext uri="{BB962C8B-B14F-4D97-AF65-F5344CB8AC3E}">
        <p14:creationId xmlns:p14="http://schemas.microsoft.com/office/powerpoint/2010/main" val="81455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4DC61-27D7-0994-BA39-8D6F1F43F4B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AD9D11A-9D01-689F-FBEA-B649F3ADBE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2420"/>
            <a:ext cx="9144000" cy="6233160"/>
          </a:xfrm>
          <a:prstGeom prst="rect">
            <a:avLst/>
          </a:prstGeom>
        </p:spPr>
      </p:pic>
      <p:sp>
        <p:nvSpPr>
          <p:cNvPr id="2" name="Text Placeholder 1">
            <a:extLst>
              <a:ext uri="{FF2B5EF4-FFF2-40B4-BE49-F238E27FC236}">
                <a16:creationId xmlns:a16="http://schemas.microsoft.com/office/drawing/2014/main" id="{6ADD44F7-FDC9-5FA9-69DA-470070B62725}"/>
              </a:ext>
            </a:extLst>
          </p:cNvPr>
          <p:cNvSpPr>
            <a:spLocks noGrp="1"/>
          </p:cNvSpPr>
          <p:nvPr>
            <p:ph type="body" sz="quarter" idx="10"/>
          </p:nvPr>
        </p:nvSpPr>
        <p:spPr/>
        <p:txBody>
          <a:bodyPr/>
          <a:lstStyle/>
          <a:p>
            <a:r>
              <a:rPr lang="en-US" dirty="0"/>
              <a:t>Depiction of two judges in a tomb in </a:t>
            </a:r>
            <a:r>
              <a:rPr lang="en-US" dirty="0" err="1"/>
              <a:t>Lefkadia</a:t>
            </a:r>
            <a:r>
              <a:rPr lang="en-US" dirty="0"/>
              <a:t>, circa 325 BC</a:t>
            </a:r>
          </a:p>
        </p:txBody>
      </p:sp>
      <p:sp>
        <p:nvSpPr>
          <p:cNvPr id="3" name="Text Placeholder 2">
            <a:extLst>
              <a:ext uri="{FF2B5EF4-FFF2-40B4-BE49-F238E27FC236}">
                <a16:creationId xmlns:a16="http://schemas.microsoft.com/office/drawing/2014/main" id="{DFDF0CB2-E951-70CE-9CC1-57D5207A8A5A}"/>
              </a:ext>
            </a:extLst>
          </p:cNvPr>
          <p:cNvSpPr>
            <a:spLocks noGrp="1"/>
          </p:cNvSpPr>
          <p:nvPr>
            <p:ph type="body" sz="quarter" idx="12"/>
          </p:nvPr>
        </p:nvSpPr>
        <p:spPr/>
        <p:txBody>
          <a:bodyPr/>
          <a:lstStyle/>
          <a:p>
            <a:r>
              <a:rPr lang="en-US" dirty="0"/>
              <a:t>5:1</a:t>
            </a:r>
          </a:p>
        </p:txBody>
      </p:sp>
      <p:sp>
        <p:nvSpPr>
          <p:cNvPr id="4" name="Title 3">
            <a:extLst>
              <a:ext uri="{FF2B5EF4-FFF2-40B4-BE49-F238E27FC236}">
                <a16:creationId xmlns:a16="http://schemas.microsoft.com/office/drawing/2014/main" id="{D3242F1A-4791-B4E9-40E3-F09C4545EEDE}"/>
              </a:ext>
            </a:extLst>
          </p:cNvPr>
          <p:cNvSpPr>
            <a:spLocks noGrp="1"/>
          </p:cNvSpPr>
          <p:nvPr>
            <p:ph type="title"/>
          </p:nvPr>
        </p:nvSpPr>
        <p:spPr/>
        <p:txBody>
          <a:bodyPr/>
          <a:lstStyle/>
          <a:p>
            <a:r>
              <a:rPr lang="en-US" dirty="0"/>
              <a:t>For this judgment pertains to you</a:t>
            </a:r>
          </a:p>
        </p:txBody>
      </p:sp>
    </p:spTree>
    <p:extLst>
      <p:ext uri="{BB962C8B-B14F-4D97-AF65-F5344CB8AC3E}">
        <p14:creationId xmlns:p14="http://schemas.microsoft.com/office/powerpoint/2010/main" val="2858344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A19E99-FC22-FB64-E60C-107925CCF0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04799"/>
            <a:ext cx="9143999" cy="6248399"/>
          </a:xfrm>
          <a:prstGeom prst="rect">
            <a:avLst/>
          </a:prstGeom>
        </p:spPr>
      </p:pic>
      <p:sp>
        <p:nvSpPr>
          <p:cNvPr id="2" name="Text Placeholder 1"/>
          <p:cNvSpPr>
            <a:spLocks noGrp="1"/>
          </p:cNvSpPr>
          <p:nvPr>
            <p:ph type="body" sz="quarter" idx="10"/>
          </p:nvPr>
        </p:nvSpPr>
        <p:spPr/>
        <p:txBody>
          <a:bodyPr/>
          <a:lstStyle/>
          <a:p>
            <a:r>
              <a:rPr lang="en-US" dirty="0"/>
              <a:t>Men snaring birds in a tree, from the tomb chapel of </a:t>
            </a:r>
            <a:r>
              <a:rPr lang="en-US" dirty="0" err="1"/>
              <a:t>Hetepherakhty</a:t>
            </a:r>
            <a:r>
              <a:rPr lang="en-US" dirty="0"/>
              <a:t> at Saqqara, circa 2500 BC</a:t>
            </a:r>
          </a:p>
        </p:txBody>
      </p:sp>
      <p:sp>
        <p:nvSpPr>
          <p:cNvPr id="3" name="Text Placeholder 2"/>
          <p:cNvSpPr>
            <a:spLocks noGrp="1"/>
          </p:cNvSpPr>
          <p:nvPr>
            <p:ph type="body" sz="quarter" idx="12"/>
          </p:nvPr>
        </p:nvSpPr>
        <p:spPr/>
        <p:txBody>
          <a:bodyPr/>
          <a:lstStyle/>
          <a:p>
            <a:r>
              <a:rPr lang="en-US" dirty="0">
                <a:latin typeface="Calibri"/>
                <a:ea typeface="Calibri"/>
                <a:cs typeface="Calibri"/>
              </a:rPr>
              <a:t>5:1</a:t>
            </a:r>
            <a:endParaRPr lang="en-US" dirty="0"/>
          </a:p>
        </p:txBody>
      </p:sp>
      <p:sp>
        <p:nvSpPr>
          <p:cNvPr id="4" name="Title 3"/>
          <p:cNvSpPr>
            <a:spLocks noGrp="1"/>
          </p:cNvSpPr>
          <p:nvPr>
            <p:ph type="title"/>
          </p:nvPr>
        </p:nvSpPr>
        <p:spPr/>
        <p:txBody>
          <a:bodyPr/>
          <a:lstStyle/>
          <a:p>
            <a:r>
              <a:rPr lang="en-US" dirty="0"/>
              <a:t>For you have been a snare at Mizpah</a:t>
            </a:r>
          </a:p>
        </p:txBody>
      </p:sp>
    </p:spTree>
    <p:extLst>
      <p:ext uri="{BB962C8B-B14F-4D97-AF65-F5344CB8AC3E}">
        <p14:creationId xmlns:p14="http://schemas.microsoft.com/office/powerpoint/2010/main" val="2815506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FE351-A698-8B93-07FC-A161D32D7C0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85779C9-AD4F-0D99-78CE-F815BF13B9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9A19A385-03ED-9D30-D2E8-B9A1249AB866}"/>
              </a:ext>
            </a:extLst>
          </p:cNvPr>
          <p:cNvSpPr>
            <a:spLocks noGrp="1"/>
          </p:cNvSpPr>
          <p:nvPr>
            <p:ph type="body" sz="quarter" idx="10"/>
          </p:nvPr>
        </p:nvSpPr>
        <p:spPr/>
        <p:txBody>
          <a:bodyPr/>
          <a:lstStyle/>
          <a:p>
            <a:r>
              <a:rPr lang="en-US" dirty="0"/>
              <a:t>Relief fragment depicting men trapping waterfowl, from Saqqara, circa 2050 BC</a:t>
            </a:r>
          </a:p>
        </p:txBody>
      </p:sp>
      <p:sp>
        <p:nvSpPr>
          <p:cNvPr id="3" name="Text Placeholder 2">
            <a:extLst>
              <a:ext uri="{FF2B5EF4-FFF2-40B4-BE49-F238E27FC236}">
                <a16:creationId xmlns:a16="http://schemas.microsoft.com/office/drawing/2014/main" id="{02D29A0B-2676-27DF-6D8E-A95DB38A61BA}"/>
              </a:ext>
            </a:extLst>
          </p:cNvPr>
          <p:cNvSpPr>
            <a:spLocks noGrp="1"/>
          </p:cNvSpPr>
          <p:nvPr>
            <p:ph type="body" sz="quarter" idx="12"/>
          </p:nvPr>
        </p:nvSpPr>
        <p:spPr/>
        <p:txBody>
          <a:bodyPr/>
          <a:lstStyle/>
          <a:p>
            <a:r>
              <a:rPr lang="en-US" dirty="0">
                <a:latin typeface="Calibri"/>
                <a:ea typeface="Calibri"/>
                <a:cs typeface="Calibri"/>
              </a:rPr>
              <a:t>5:1</a:t>
            </a:r>
            <a:endParaRPr lang="en-US" dirty="0"/>
          </a:p>
        </p:txBody>
      </p:sp>
      <p:sp>
        <p:nvSpPr>
          <p:cNvPr id="4" name="Title 3">
            <a:extLst>
              <a:ext uri="{FF2B5EF4-FFF2-40B4-BE49-F238E27FC236}">
                <a16:creationId xmlns:a16="http://schemas.microsoft.com/office/drawing/2014/main" id="{C2BE980F-EA2D-A821-54CD-84BA70A3E394}"/>
              </a:ext>
            </a:extLst>
          </p:cNvPr>
          <p:cNvSpPr>
            <a:spLocks noGrp="1"/>
          </p:cNvSpPr>
          <p:nvPr>
            <p:ph type="title"/>
          </p:nvPr>
        </p:nvSpPr>
        <p:spPr/>
        <p:txBody>
          <a:bodyPr/>
          <a:lstStyle/>
          <a:p>
            <a:r>
              <a:rPr lang="en-US" dirty="0"/>
              <a:t>For you have been a snare at Mizpah</a:t>
            </a:r>
          </a:p>
        </p:txBody>
      </p:sp>
    </p:spTree>
    <p:extLst>
      <p:ext uri="{BB962C8B-B14F-4D97-AF65-F5344CB8AC3E}">
        <p14:creationId xmlns:p14="http://schemas.microsoft.com/office/powerpoint/2010/main" val="3817336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027" descr="Central Benjamin Plateau aerial from south"/>
          <p:cNvPicPr preferRelativeResize="0">
            <a:picLocks noChangeAspect="1" noChangeArrowheads="1"/>
          </p:cNvPicPr>
          <p:nvPr>
            <p:custDataLst>
              <p:tags r:id="rId1"/>
            </p:custDataLst>
          </p:nvPr>
        </p:nvPicPr>
        <p:blipFill>
          <a:blip r:embed="rId4" cstate="print"/>
          <a:srcRect/>
          <a:stretch>
            <a:fillRect/>
          </a:stretch>
        </p:blipFill>
        <p:spPr bwMode="auto">
          <a:xfrm>
            <a:off x="0" y="-1588"/>
            <a:ext cx="9144000" cy="6861176"/>
          </a:xfrm>
          <a:prstGeom prst="rect">
            <a:avLst/>
          </a:prstGeom>
          <a:noFill/>
          <a:ln w="9525">
            <a:noFill/>
            <a:miter lim="800000"/>
            <a:headEnd/>
            <a:tailEnd/>
          </a:ln>
        </p:spPr>
      </p:pic>
      <p:sp>
        <p:nvSpPr>
          <p:cNvPr id="2" name="Text Placeholder 1"/>
          <p:cNvSpPr>
            <a:spLocks noGrp="1"/>
          </p:cNvSpPr>
          <p:nvPr>
            <p:ph type="body" sz="quarter" idx="10"/>
          </p:nvPr>
        </p:nvSpPr>
        <p:spPr/>
        <p:txBody>
          <a:bodyPr/>
          <a:lstStyle/>
          <a:p>
            <a:r>
              <a:rPr lang="en-US" dirty="0"/>
              <a:t>Central Benjamin Plateau (aerial view from the south)</a:t>
            </a:r>
          </a:p>
        </p:txBody>
      </p:sp>
      <p:sp>
        <p:nvSpPr>
          <p:cNvPr id="3" name="Text Placeholder 2"/>
          <p:cNvSpPr>
            <a:spLocks noGrp="1"/>
          </p:cNvSpPr>
          <p:nvPr>
            <p:ph type="body" sz="quarter" idx="12"/>
          </p:nvPr>
        </p:nvSpPr>
        <p:spPr/>
        <p:txBody>
          <a:bodyPr/>
          <a:lstStyle/>
          <a:p>
            <a:r>
              <a:rPr lang="en-US"/>
              <a:t>5:1</a:t>
            </a:r>
          </a:p>
        </p:txBody>
      </p:sp>
      <p:sp>
        <p:nvSpPr>
          <p:cNvPr id="4" name="Title 3"/>
          <p:cNvSpPr>
            <a:spLocks noGrp="1"/>
          </p:cNvSpPr>
          <p:nvPr>
            <p:ph type="title"/>
          </p:nvPr>
        </p:nvSpPr>
        <p:spPr/>
        <p:txBody>
          <a:bodyPr/>
          <a:lstStyle/>
          <a:p>
            <a:r>
              <a:rPr lang="en-US" dirty="0"/>
              <a:t>For you have been a snare at Mizpah</a:t>
            </a:r>
          </a:p>
        </p:txBody>
      </p:sp>
    </p:spTree>
    <p:extLst>
      <p:ext uri="{BB962C8B-B14F-4D97-AF65-F5344CB8AC3E}">
        <p14:creationId xmlns:p14="http://schemas.microsoft.com/office/powerpoint/2010/main" val="1416240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027" descr="Central Benjamin Plateau aerial from south"/>
          <p:cNvPicPr preferRelativeResize="0">
            <a:picLocks noChangeAspect="1" noChangeArrowheads="1"/>
          </p:cNvPicPr>
          <p:nvPr>
            <p:custDataLst>
              <p:tags r:id="rId1"/>
            </p:custDataLst>
          </p:nvPr>
        </p:nvPicPr>
        <p:blipFill>
          <a:blip r:embed="rId4" cstate="print"/>
          <a:srcRect/>
          <a:stretch>
            <a:fillRect/>
          </a:stretch>
        </p:blipFill>
        <p:spPr bwMode="auto">
          <a:xfrm>
            <a:off x="0" y="-1588"/>
            <a:ext cx="9144000" cy="6861176"/>
          </a:xfrm>
          <a:prstGeom prst="rect">
            <a:avLst/>
          </a:prstGeom>
          <a:noFill/>
          <a:ln w="9525">
            <a:noFill/>
            <a:miter lim="800000"/>
            <a:headEnd/>
            <a:tailEnd/>
          </a:ln>
        </p:spPr>
      </p:pic>
      <p:sp>
        <p:nvSpPr>
          <p:cNvPr id="2" name="Text Placeholder 1"/>
          <p:cNvSpPr>
            <a:spLocks noGrp="1"/>
          </p:cNvSpPr>
          <p:nvPr>
            <p:ph type="body" sz="quarter" idx="10"/>
          </p:nvPr>
        </p:nvSpPr>
        <p:spPr/>
        <p:txBody>
          <a:bodyPr/>
          <a:lstStyle/>
          <a:p>
            <a:r>
              <a:rPr lang="en-US" dirty="0"/>
              <a:t>Central Benjamin Plateau (aerial view from the south)</a:t>
            </a:r>
          </a:p>
        </p:txBody>
      </p:sp>
      <p:sp>
        <p:nvSpPr>
          <p:cNvPr id="3" name="Text Placeholder 2"/>
          <p:cNvSpPr>
            <a:spLocks noGrp="1"/>
          </p:cNvSpPr>
          <p:nvPr>
            <p:ph type="body" sz="quarter" idx="12"/>
          </p:nvPr>
        </p:nvSpPr>
        <p:spPr/>
        <p:txBody>
          <a:bodyPr/>
          <a:lstStyle/>
          <a:p>
            <a:r>
              <a:rPr lang="en-US"/>
              <a:t>5:1</a:t>
            </a:r>
          </a:p>
        </p:txBody>
      </p:sp>
      <p:sp>
        <p:nvSpPr>
          <p:cNvPr id="4" name="Title 3"/>
          <p:cNvSpPr>
            <a:spLocks noGrp="1"/>
          </p:cNvSpPr>
          <p:nvPr>
            <p:ph type="title"/>
          </p:nvPr>
        </p:nvSpPr>
        <p:spPr/>
        <p:txBody>
          <a:bodyPr/>
          <a:lstStyle/>
          <a:p>
            <a:r>
              <a:rPr lang="en-US" dirty="0"/>
              <a:t>For you have been a snare at Mizpah</a:t>
            </a:r>
          </a:p>
        </p:txBody>
      </p:sp>
      <p:sp>
        <p:nvSpPr>
          <p:cNvPr id="46" name="Text Box 1030"/>
          <p:cNvSpPr txBox="1">
            <a:spLocks noChangeArrowheads="1"/>
          </p:cNvSpPr>
          <p:nvPr/>
        </p:nvSpPr>
        <p:spPr bwMode="auto">
          <a:xfrm>
            <a:off x="4114800" y="3714690"/>
            <a:ext cx="938077" cy="400110"/>
          </a:xfrm>
          <a:prstGeom prst="rect">
            <a:avLst/>
          </a:prstGeom>
          <a:noFill/>
          <a:ln w="9525">
            <a:noFill/>
            <a:miter lim="800000"/>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srgbClr val="FFFFFF"/>
                </a:solidFill>
                <a:effectLst>
                  <a:glow rad="76200">
                    <a:srgbClr val="000000">
                      <a:alpha val="60000"/>
                    </a:srgbClr>
                  </a:glow>
                </a:effectLst>
                <a:uLnTx/>
                <a:uFillTx/>
                <a:latin typeface="Calibri" pitchFamily="34" charset="0"/>
                <a:cs typeface="Calibri" pitchFamily="34" charset="0"/>
              </a:rPr>
              <a:t>Gibeon</a:t>
            </a:r>
          </a:p>
        </p:txBody>
      </p:sp>
      <p:sp>
        <p:nvSpPr>
          <p:cNvPr id="47" name="Text Box 1032"/>
          <p:cNvSpPr txBox="1">
            <a:spLocks noChangeArrowheads="1"/>
          </p:cNvSpPr>
          <p:nvPr/>
        </p:nvSpPr>
        <p:spPr bwMode="auto">
          <a:xfrm>
            <a:off x="6358713" y="2362200"/>
            <a:ext cx="957313" cy="400110"/>
          </a:xfrm>
          <a:prstGeom prst="rect">
            <a:avLst/>
          </a:prstGeom>
          <a:noFill/>
          <a:ln w="9525">
            <a:noFill/>
            <a:miter lim="800000"/>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EFF00"/>
                </a:solidFill>
                <a:effectLst>
                  <a:glow rad="76200">
                    <a:srgbClr val="000000">
                      <a:alpha val="60000"/>
                    </a:srgbClr>
                  </a:glow>
                </a:effectLst>
                <a:uLnTx/>
                <a:uFillTx/>
                <a:latin typeface="Calibri" pitchFamily="34" charset="0"/>
                <a:cs typeface="Calibri" pitchFamily="34" charset="0"/>
              </a:rPr>
              <a:t>Mizpah</a:t>
            </a:r>
          </a:p>
        </p:txBody>
      </p:sp>
      <p:sp>
        <p:nvSpPr>
          <p:cNvPr id="48" name="Line 1033"/>
          <p:cNvSpPr>
            <a:spLocks noChangeShapeType="1"/>
          </p:cNvSpPr>
          <p:nvPr/>
        </p:nvSpPr>
        <p:spPr bwMode="auto">
          <a:xfrm>
            <a:off x="8610600" y="2438400"/>
            <a:ext cx="457200" cy="457200"/>
          </a:xfrm>
          <a:prstGeom prst="line">
            <a:avLst/>
          </a:prstGeom>
          <a:noFill/>
          <a:ln w="22225" cap="flat" cmpd="sng" algn="ctr">
            <a:solidFill>
              <a:srgbClr val="FFFFFF"/>
            </a:solidFill>
            <a:prstDash val="solid"/>
            <a:round/>
            <a:headEnd type="none" w="med" len="med"/>
            <a:tailEnd type="triangle" w="med" len="med"/>
          </a:ln>
          <a:effectLst>
            <a:glow rad="50800">
              <a:srgbClr val="000000">
                <a:alpha val="60000"/>
              </a:srgbClr>
            </a:glo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pitchFamily="34" charset="0"/>
              <a:cs typeface="+mn-cs"/>
            </a:endParaRPr>
          </a:p>
        </p:txBody>
      </p:sp>
      <p:sp>
        <p:nvSpPr>
          <p:cNvPr id="49" name="Text Box 1034"/>
          <p:cNvSpPr txBox="1">
            <a:spLocks noChangeArrowheads="1"/>
          </p:cNvSpPr>
          <p:nvPr/>
        </p:nvSpPr>
        <p:spPr bwMode="auto">
          <a:xfrm>
            <a:off x="7924800" y="2057400"/>
            <a:ext cx="910827" cy="400110"/>
          </a:xfrm>
          <a:prstGeom prst="rect">
            <a:avLst/>
          </a:prstGeom>
          <a:noFill/>
          <a:ln w="9525">
            <a:noFill/>
            <a:miter lim="800000"/>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srgbClr val="FFFFFF"/>
                </a:solidFill>
                <a:effectLst>
                  <a:glow rad="76200">
                    <a:srgbClr val="000000">
                      <a:alpha val="60000"/>
                    </a:srgbClr>
                  </a:glow>
                </a:effectLst>
                <a:uLnTx/>
                <a:uFillTx/>
                <a:latin typeface="Calibri" pitchFamily="34" charset="0"/>
                <a:cs typeface="Calibri" pitchFamily="34" charset="0"/>
              </a:rPr>
              <a:t>Ramah</a:t>
            </a:r>
          </a:p>
        </p:txBody>
      </p:sp>
      <p:sp>
        <p:nvSpPr>
          <p:cNvPr id="50" name="Line 1035"/>
          <p:cNvSpPr>
            <a:spLocks noChangeShapeType="1"/>
          </p:cNvSpPr>
          <p:nvPr/>
        </p:nvSpPr>
        <p:spPr bwMode="auto">
          <a:xfrm flipH="1">
            <a:off x="76200" y="2819400"/>
            <a:ext cx="762000" cy="381000"/>
          </a:xfrm>
          <a:prstGeom prst="line">
            <a:avLst/>
          </a:prstGeom>
          <a:noFill/>
          <a:ln w="22225" cap="flat" cmpd="sng" algn="ctr">
            <a:solidFill>
              <a:srgbClr val="FFFFFF"/>
            </a:solidFill>
            <a:prstDash val="solid"/>
            <a:round/>
            <a:headEnd type="none" w="med" len="med"/>
            <a:tailEnd type="triangle" w="med" len="med"/>
          </a:ln>
          <a:effectLst>
            <a:glow rad="50800">
              <a:srgbClr val="000000">
                <a:alpha val="60000"/>
              </a:srgbClr>
            </a:glo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pitchFamily="34" charset="0"/>
              <a:cs typeface="+mn-cs"/>
            </a:endParaRPr>
          </a:p>
        </p:txBody>
      </p:sp>
      <p:sp>
        <p:nvSpPr>
          <p:cNvPr id="51" name="Text Box 1036"/>
          <p:cNvSpPr txBox="1">
            <a:spLocks noChangeArrowheads="1"/>
          </p:cNvSpPr>
          <p:nvPr/>
        </p:nvSpPr>
        <p:spPr bwMode="auto">
          <a:xfrm>
            <a:off x="228049" y="2133600"/>
            <a:ext cx="1380506" cy="707886"/>
          </a:xfrm>
          <a:prstGeom prst="rect">
            <a:avLst/>
          </a:prstGeom>
          <a:noFill/>
          <a:ln w="9525">
            <a:noFill/>
            <a:miter lim="800000"/>
            <a:headEnd/>
            <a:tailEnd/>
          </a:ln>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Beth-</a:t>
            </a:r>
            <a:r>
              <a:rPr kumimoji="0" lang="en-US" sz="2000" b="0" i="0" u="none" strike="noStrike" kern="0" cap="none" spc="0" normalizeH="0" baseline="0" noProof="0" dirty="0" err="1">
                <a:ln>
                  <a:noFill/>
                </a:ln>
                <a:solidFill>
                  <a:srgbClr val="FFFFFF"/>
                </a:solidFill>
                <a:effectLst>
                  <a:glow rad="76200">
                    <a:srgbClr val="000000">
                      <a:alpha val="60000"/>
                    </a:srgbClr>
                  </a:glow>
                </a:effectLst>
                <a:uLnTx/>
                <a:uFillTx/>
                <a:latin typeface="Calibri" pitchFamily="34" charset="0"/>
                <a:cs typeface="Calibri" pitchFamily="34" charset="0"/>
              </a:rPr>
              <a:t>horon</a:t>
            </a:r>
            <a:endPar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Ridge</a:t>
            </a:r>
          </a:p>
        </p:txBody>
      </p:sp>
      <p:sp>
        <p:nvSpPr>
          <p:cNvPr id="52" name="Line 1037"/>
          <p:cNvSpPr>
            <a:spLocks noChangeShapeType="1"/>
          </p:cNvSpPr>
          <p:nvPr/>
        </p:nvSpPr>
        <p:spPr bwMode="auto">
          <a:xfrm>
            <a:off x="4114800" y="1600200"/>
            <a:ext cx="609600" cy="228600"/>
          </a:xfrm>
          <a:prstGeom prst="line">
            <a:avLst/>
          </a:prstGeom>
          <a:noFill/>
          <a:ln w="22225" cap="flat" cmpd="sng" algn="ctr">
            <a:solidFill>
              <a:srgbClr val="FFFFFF"/>
            </a:solidFill>
            <a:prstDash val="solid"/>
            <a:round/>
            <a:headEnd type="none" w="med" len="med"/>
            <a:tailEnd type="triangle" w="med" len="med"/>
          </a:ln>
          <a:effectLst>
            <a:glow rad="50800">
              <a:srgbClr val="000000">
                <a:alpha val="60000"/>
              </a:srgbClr>
            </a:glo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pitchFamily="34" charset="0"/>
              <a:cs typeface="+mn-cs"/>
            </a:endParaRPr>
          </a:p>
        </p:txBody>
      </p:sp>
      <p:sp>
        <p:nvSpPr>
          <p:cNvPr id="53" name="Text Box 1038"/>
          <p:cNvSpPr txBox="1">
            <a:spLocks noChangeArrowheads="1"/>
          </p:cNvSpPr>
          <p:nvPr/>
        </p:nvSpPr>
        <p:spPr bwMode="auto">
          <a:xfrm>
            <a:off x="2133600" y="914400"/>
            <a:ext cx="2220543" cy="707886"/>
          </a:xfrm>
          <a:prstGeom prst="rect">
            <a:avLst/>
          </a:prstGeom>
          <a:noFill/>
          <a:ln w="9525">
            <a:noFill/>
            <a:miter lim="800000"/>
            <a:headEnd/>
            <a:tailEnd/>
          </a:ln>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err="1">
                <a:ln>
                  <a:noFill/>
                </a:ln>
                <a:solidFill>
                  <a:srgbClr val="FFFFFF"/>
                </a:solidFill>
                <a:effectLst>
                  <a:glow rad="76200">
                    <a:srgbClr val="000000">
                      <a:alpha val="60000"/>
                    </a:srgbClr>
                  </a:glow>
                </a:effectLst>
                <a:uLnTx/>
                <a:uFillTx/>
                <a:latin typeface="Calibri" pitchFamily="34" charset="0"/>
                <a:cs typeface="Calibri" pitchFamily="34" charset="0"/>
              </a:rPr>
              <a:t>Ramallah</a:t>
            </a:r>
            <a:r>
              <a:rPr kumimoji="0" lang="en-US" sz="2000" b="0" i="0" u="none" strike="noStrike" kern="0" cap="none" spc="0" normalizeH="0" baseline="0" noProof="0">
                <a:ln>
                  <a:noFill/>
                </a:ln>
                <a:solidFill>
                  <a:srgbClr val="FFFFFF"/>
                </a:solidFill>
                <a:effectLst>
                  <a:glow rad="76200">
                    <a:srgbClr val="000000">
                      <a:alpha val="60000"/>
                    </a:srgbClr>
                  </a:glow>
                </a:effectLst>
                <a:uLnTx/>
                <a:uFillTx/>
                <a:latin typeface="Calibri" pitchFamily="34" charset="0"/>
                <a:cs typeface="Calibri" pitchFamily="34" charset="0"/>
              </a:rPr>
              <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srgbClr val="FFFFFF"/>
                </a:solidFill>
                <a:effectLst>
                  <a:glow rad="76200">
                    <a:srgbClr val="000000">
                      <a:alpha val="60000"/>
                    </a:srgbClr>
                  </a:glow>
                </a:effectLst>
                <a:uLnTx/>
                <a:uFillTx/>
                <a:latin typeface="Calibri" pitchFamily="34" charset="0"/>
                <a:cs typeface="Calibri" pitchFamily="34" charset="0"/>
              </a:rPr>
              <a:t>El-</a:t>
            </a:r>
            <a:r>
              <a:rPr kumimoji="0" lang="en-US" sz="2000" b="0" i="0" u="none" strike="noStrike" kern="0" cap="none" spc="0" normalizeH="0" baseline="0" noProof="0" err="1">
                <a:ln>
                  <a:noFill/>
                </a:ln>
                <a:solidFill>
                  <a:srgbClr val="FFFFFF"/>
                </a:solidFill>
                <a:effectLst>
                  <a:glow rad="76200">
                    <a:srgbClr val="000000">
                      <a:alpha val="60000"/>
                    </a:srgbClr>
                  </a:glow>
                </a:effectLst>
                <a:uLnTx/>
                <a:uFillTx/>
                <a:latin typeface="Calibri" pitchFamily="34" charset="0"/>
                <a:cs typeface="Calibri" pitchFamily="34" charset="0"/>
              </a:rPr>
              <a:t>Bireh</a:t>
            </a:r>
            <a:r>
              <a:rPr kumimoji="0" lang="en-US" sz="2000" b="0" i="0" u="none" strike="noStrike" kern="0" cap="none" spc="0" normalizeH="0" baseline="0" noProof="0">
                <a:ln>
                  <a:noFill/>
                </a:ln>
                <a:solidFill>
                  <a:srgbClr val="FFFFFF"/>
                </a:solidFill>
                <a:effectLst>
                  <a:glow rad="76200">
                    <a:srgbClr val="000000">
                      <a:alpha val="60000"/>
                    </a:srgbClr>
                  </a:glow>
                </a:effectLst>
                <a:uLnTx/>
                <a:uFillTx/>
                <a:latin typeface="Calibri" pitchFamily="34" charset="0"/>
                <a:cs typeface="Calibri" pitchFamily="34" charset="0"/>
              </a:rPr>
              <a:t> (= Bethel?)</a:t>
            </a:r>
          </a:p>
        </p:txBody>
      </p:sp>
      <p:sp>
        <p:nvSpPr>
          <p:cNvPr id="55" name="Oval 54"/>
          <p:cNvSpPr/>
          <p:nvPr/>
        </p:nvSpPr>
        <p:spPr>
          <a:xfrm>
            <a:off x="2590800" y="3733800"/>
            <a:ext cx="1676400" cy="1371600"/>
          </a:xfrm>
          <a:prstGeom prst="ellipse">
            <a:avLst/>
          </a:prstGeom>
          <a:noFill/>
          <a:ln w="22225" cap="flat" cmpd="sng" algn="ctr">
            <a:solidFill>
              <a:srgbClr val="FFFFFF"/>
            </a:solidFill>
            <a:prstDash val="solid"/>
            <a:round/>
            <a:headEnd type="none" w="med" len="med"/>
            <a:tailEnd type="none" w="med" len="med"/>
          </a:ln>
          <a:effectLst>
            <a:glow rad="50800">
              <a:srgbClr val="000000">
                <a:alpha val="60000"/>
              </a:srgbClr>
            </a:glow>
            <a:outerShdw blurRad="40000" dist="23000" dir="5400000" rotWithShape="0">
              <a:srgbClr val="000000">
                <a:alpha val="35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itchFamily="34" charset="0"/>
              <a:ea typeface="+mn-ea"/>
              <a:cs typeface="+mn-cs"/>
            </a:endParaRPr>
          </a:p>
        </p:txBody>
      </p:sp>
      <p:sp>
        <p:nvSpPr>
          <p:cNvPr id="57" name="Oval 56"/>
          <p:cNvSpPr/>
          <p:nvPr/>
        </p:nvSpPr>
        <p:spPr>
          <a:xfrm>
            <a:off x="5715000" y="1981200"/>
            <a:ext cx="685800" cy="609600"/>
          </a:xfrm>
          <a:prstGeom prst="ellipse">
            <a:avLst/>
          </a:prstGeom>
          <a:noFill/>
          <a:ln w="22225" cap="flat" cmpd="sng" algn="ctr">
            <a:solidFill>
              <a:srgbClr val="FEFF00"/>
            </a:solidFill>
            <a:prstDash val="solid"/>
            <a:round/>
            <a:headEnd type="none" w="med" len="med"/>
            <a:tailEnd type="none" w="med" len="med"/>
          </a:ln>
          <a:effectLst>
            <a:glow rad="50800">
              <a:srgbClr val="000000">
                <a:alpha val="60000"/>
              </a:srgbClr>
            </a:glow>
            <a:outerShdw blurRad="40000" dist="23000" dir="5400000" rotWithShape="0">
              <a:srgbClr val="000000">
                <a:alpha val="35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itchFamily="34" charset="0"/>
              <a:ea typeface="+mn-ea"/>
              <a:cs typeface="+mn-cs"/>
            </a:endParaRPr>
          </a:p>
        </p:txBody>
      </p:sp>
      <p:sp>
        <p:nvSpPr>
          <p:cNvPr id="58" name="Oval 57"/>
          <p:cNvSpPr/>
          <p:nvPr/>
        </p:nvSpPr>
        <p:spPr>
          <a:xfrm>
            <a:off x="7391400" y="1524000"/>
            <a:ext cx="381000" cy="381000"/>
          </a:xfrm>
          <a:prstGeom prst="ellipse">
            <a:avLst/>
          </a:prstGeom>
          <a:noFill/>
          <a:ln w="22225" cap="flat" cmpd="sng" algn="ctr">
            <a:solidFill>
              <a:srgbClr val="FFFFFF"/>
            </a:solidFill>
            <a:prstDash val="solid"/>
            <a:round/>
            <a:headEnd type="none" w="med" len="med"/>
            <a:tailEnd type="none" w="med" len="med"/>
          </a:ln>
          <a:effectLst>
            <a:glow rad="50800">
              <a:srgbClr val="000000">
                <a:alpha val="60000"/>
              </a:srgbClr>
            </a:glow>
            <a:outerShdw blurRad="40000" dist="23000" dir="5400000" rotWithShape="0">
              <a:srgbClr val="000000">
                <a:alpha val="35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itchFamily="34" charset="0"/>
              <a:ea typeface="+mn-ea"/>
              <a:cs typeface="+mn-cs"/>
            </a:endParaRPr>
          </a:p>
        </p:txBody>
      </p:sp>
      <p:sp>
        <p:nvSpPr>
          <p:cNvPr id="59" name="Oval 58"/>
          <p:cNvSpPr/>
          <p:nvPr/>
        </p:nvSpPr>
        <p:spPr>
          <a:xfrm>
            <a:off x="5715000" y="1447800"/>
            <a:ext cx="381000" cy="381000"/>
          </a:xfrm>
          <a:prstGeom prst="ellipse">
            <a:avLst/>
          </a:prstGeom>
          <a:noFill/>
          <a:ln w="22225" cap="flat" cmpd="sng" algn="ctr">
            <a:solidFill>
              <a:srgbClr val="FFFFFF"/>
            </a:solidFill>
            <a:prstDash val="solid"/>
            <a:round/>
            <a:headEnd type="none" w="med" len="med"/>
            <a:tailEnd type="none" w="med" len="med"/>
          </a:ln>
          <a:effectLst>
            <a:glow rad="50800">
              <a:srgbClr val="000000">
                <a:alpha val="60000"/>
              </a:srgbClr>
            </a:glow>
            <a:outerShdw blurRad="40000" dist="23000" dir="5400000" rotWithShape="0">
              <a:srgbClr val="000000">
                <a:alpha val="35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itchFamily="34" charset="0"/>
              <a:ea typeface="+mn-ea"/>
              <a:cs typeface="+mn-cs"/>
            </a:endParaRPr>
          </a:p>
        </p:txBody>
      </p:sp>
      <p:sp>
        <p:nvSpPr>
          <p:cNvPr id="60" name="Text Box 1032"/>
          <p:cNvSpPr txBox="1">
            <a:spLocks noChangeArrowheads="1"/>
          </p:cNvSpPr>
          <p:nvPr/>
        </p:nvSpPr>
        <p:spPr bwMode="auto">
          <a:xfrm>
            <a:off x="7772400" y="1314390"/>
            <a:ext cx="849913" cy="400110"/>
          </a:xfrm>
          <a:prstGeom prst="rect">
            <a:avLst/>
          </a:prstGeom>
          <a:noFill/>
          <a:ln w="9525">
            <a:noFill/>
            <a:miter lim="800000"/>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et-Tell</a:t>
            </a:r>
          </a:p>
        </p:txBody>
      </p:sp>
      <p:sp>
        <p:nvSpPr>
          <p:cNvPr id="61" name="Text Box 1032"/>
          <p:cNvSpPr txBox="1">
            <a:spLocks noChangeArrowheads="1"/>
          </p:cNvSpPr>
          <p:nvPr/>
        </p:nvSpPr>
        <p:spPr bwMode="auto">
          <a:xfrm>
            <a:off x="4872588" y="738326"/>
            <a:ext cx="1223412" cy="707886"/>
          </a:xfrm>
          <a:prstGeom prst="rect">
            <a:avLst/>
          </a:prstGeom>
          <a:noFill/>
          <a:ln w="9525">
            <a:noFill/>
            <a:miter lim="800000"/>
            <a:headEnd/>
            <a:tailEnd/>
          </a:ln>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a:ln>
                  <a:noFill/>
                </a:ln>
                <a:solidFill>
                  <a:srgbClr val="FFFFFF"/>
                </a:solidFill>
                <a:effectLst>
                  <a:glow rad="76200">
                    <a:srgbClr val="000000">
                      <a:alpha val="60000"/>
                    </a:srgbClr>
                  </a:glow>
                </a:effectLst>
                <a:uLnTx/>
                <a:uFillTx/>
                <a:latin typeface="Calibri" pitchFamily="34" charset="0"/>
                <a:cs typeface="Calibri" pitchFamily="34" charset="0"/>
              </a:rPr>
              <a:t>Beitin</a:t>
            </a: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 </a:t>
            </a:r>
            <a:b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br>
            <a:r>
              <a:rPr kumimoji="0" lang="en-US" sz="2000" b="0" i="0" u="none" strike="noStrike" kern="0" cap="none" spc="0" normalizeH="0" baseline="0" noProof="0" dirty="0">
                <a:ln>
                  <a:noFill/>
                </a:ln>
                <a:solidFill>
                  <a:srgbClr val="FFFFFF"/>
                </a:solidFill>
                <a:effectLst>
                  <a:glow rad="76200">
                    <a:srgbClr val="000000">
                      <a:alpha val="60000"/>
                    </a:srgbClr>
                  </a:glow>
                </a:effectLst>
                <a:uLnTx/>
                <a:uFillTx/>
                <a:latin typeface="Calibri" pitchFamily="34" charset="0"/>
                <a:cs typeface="Calibri" pitchFamily="34" charset="0"/>
              </a:rPr>
              <a:t> = Bethel?</a:t>
            </a:r>
          </a:p>
        </p:txBody>
      </p:sp>
      <p:sp>
        <p:nvSpPr>
          <p:cNvPr id="62" name="Oval 61"/>
          <p:cNvSpPr/>
          <p:nvPr/>
        </p:nvSpPr>
        <p:spPr>
          <a:xfrm>
            <a:off x="6400800" y="1219200"/>
            <a:ext cx="304800" cy="304800"/>
          </a:xfrm>
          <a:prstGeom prst="ellipse">
            <a:avLst/>
          </a:prstGeom>
          <a:noFill/>
          <a:ln w="22225" cap="flat" cmpd="sng" algn="ctr">
            <a:solidFill>
              <a:srgbClr val="FFFFFF"/>
            </a:solidFill>
            <a:prstDash val="solid"/>
            <a:round/>
            <a:headEnd type="none" w="med" len="med"/>
            <a:tailEnd type="none" w="med" len="med"/>
          </a:ln>
          <a:effectLst>
            <a:glow rad="50800">
              <a:srgbClr val="000000">
                <a:alpha val="60000"/>
              </a:srgbClr>
            </a:glow>
            <a:outerShdw blurRad="40000" dist="23000" dir="5400000" rotWithShape="0">
              <a:srgbClr val="000000">
                <a:alpha val="35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itchFamily="34" charset="0"/>
              <a:ea typeface="+mn-ea"/>
              <a:cs typeface="+mn-cs"/>
            </a:endParaRPr>
          </a:p>
        </p:txBody>
      </p:sp>
      <p:sp>
        <p:nvSpPr>
          <p:cNvPr id="63" name="Text Box 1040"/>
          <p:cNvSpPr txBox="1">
            <a:spLocks noChangeArrowheads="1"/>
          </p:cNvSpPr>
          <p:nvPr/>
        </p:nvSpPr>
        <p:spPr bwMode="auto">
          <a:xfrm>
            <a:off x="6553200" y="866745"/>
            <a:ext cx="1291507" cy="400110"/>
          </a:xfrm>
          <a:prstGeom prst="rect">
            <a:avLst/>
          </a:prstGeom>
          <a:noFill/>
          <a:ln w="9525">
            <a:noFill/>
            <a:miter lim="800000"/>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srgbClr val="FFFFFF"/>
                </a:solidFill>
                <a:effectLst>
                  <a:glow rad="76200">
                    <a:srgbClr val="000000">
                      <a:alpha val="60000"/>
                    </a:srgbClr>
                  </a:glow>
                </a:effectLst>
                <a:uLnTx/>
                <a:uFillTx/>
                <a:latin typeface="Calibri" pitchFamily="34" charset="0"/>
                <a:cs typeface="Calibri" pitchFamily="34" charset="0"/>
              </a:rPr>
              <a:t>Baal </a:t>
            </a:r>
            <a:r>
              <a:rPr kumimoji="0" lang="en-US" sz="2000" b="0" i="0" u="none" strike="noStrike" kern="0" cap="none" spc="0" normalizeH="0" baseline="0" noProof="0" err="1">
                <a:ln>
                  <a:noFill/>
                </a:ln>
                <a:solidFill>
                  <a:srgbClr val="FFFFFF"/>
                </a:solidFill>
                <a:effectLst>
                  <a:glow rad="76200">
                    <a:srgbClr val="000000">
                      <a:alpha val="60000"/>
                    </a:srgbClr>
                  </a:glow>
                </a:effectLst>
                <a:uLnTx/>
                <a:uFillTx/>
                <a:latin typeface="Calibri" pitchFamily="34" charset="0"/>
                <a:cs typeface="Calibri" pitchFamily="34" charset="0"/>
              </a:rPr>
              <a:t>Hazor</a:t>
            </a:r>
            <a:endParaRPr kumimoji="0" lang="en-US" sz="2000" b="0" i="0" u="none" strike="noStrike" kern="0" cap="none" spc="0" normalizeH="0" baseline="0" noProof="0">
              <a:ln>
                <a:noFill/>
              </a:ln>
              <a:solidFill>
                <a:srgbClr val="FFFFFF"/>
              </a:solidFill>
              <a:effectLst>
                <a:glow rad="76200">
                  <a:srgbClr val="000000">
                    <a:alpha val="60000"/>
                  </a:srgbClr>
                </a:glow>
              </a:effectLst>
              <a:uLnTx/>
              <a:uFillTx/>
              <a:latin typeface="Calibri" pitchFamily="34" charset="0"/>
              <a:cs typeface="Calibri" pitchFamily="34" charset="0"/>
            </a:endParaRPr>
          </a:p>
        </p:txBody>
      </p:sp>
    </p:spTree>
    <p:extLst>
      <p:ext uri="{BB962C8B-B14F-4D97-AF65-F5344CB8AC3E}">
        <p14:creationId xmlns:p14="http://schemas.microsoft.com/office/powerpoint/2010/main" val="1240239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2900"/>
            <a:ext cx="9144000" cy="6172200"/>
          </a:xfrm>
          <a:prstGeom prst="rect">
            <a:avLst/>
          </a:prstGeom>
        </p:spPr>
      </p:pic>
      <p:sp>
        <p:nvSpPr>
          <p:cNvPr id="4" name="Text Placeholder 3"/>
          <p:cNvSpPr>
            <a:spLocks noGrp="1"/>
          </p:cNvSpPr>
          <p:nvPr>
            <p:ph type="body" sz="quarter" idx="10"/>
          </p:nvPr>
        </p:nvSpPr>
        <p:spPr/>
        <p:txBody>
          <a:bodyPr/>
          <a:lstStyle/>
          <a:p>
            <a:r>
              <a:rPr lang="en-US" dirty="0"/>
              <a:t>Mizpah, modern Tell </a:t>
            </a:r>
            <a:r>
              <a:rPr lang="en-US" dirty="0" err="1"/>
              <a:t>en-Nasbeh</a:t>
            </a:r>
            <a:r>
              <a:rPr lang="en-US" dirty="0"/>
              <a:t> (aerial view from the south)</a:t>
            </a:r>
          </a:p>
        </p:txBody>
      </p:sp>
      <p:sp>
        <p:nvSpPr>
          <p:cNvPr id="8" name="Text Placeholder 7"/>
          <p:cNvSpPr>
            <a:spLocks noGrp="1"/>
          </p:cNvSpPr>
          <p:nvPr>
            <p:ph type="body" sz="quarter" idx="12"/>
          </p:nvPr>
        </p:nvSpPr>
        <p:spPr/>
        <p:txBody>
          <a:bodyPr/>
          <a:lstStyle/>
          <a:p>
            <a:pPr>
              <a:defRPr/>
            </a:pPr>
            <a:r>
              <a:rPr lang="en-US" dirty="0">
                <a:latin typeface="Calibri"/>
                <a:ea typeface="Calibri"/>
                <a:cs typeface="Calibri"/>
              </a:rPr>
              <a:t>5:1</a:t>
            </a:r>
            <a:endParaRPr lang="en-US" kern="0" dirty="0"/>
          </a:p>
        </p:txBody>
      </p:sp>
      <p:sp>
        <p:nvSpPr>
          <p:cNvPr id="3" name="Title 2"/>
          <p:cNvSpPr>
            <a:spLocks noGrp="1"/>
          </p:cNvSpPr>
          <p:nvPr>
            <p:ph type="title"/>
          </p:nvPr>
        </p:nvSpPr>
        <p:spPr/>
        <p:txBody>
          <a:bodyPr/>
          <a:lstStyle/>
          <a:p>
            <a:r>
              <a:rPr lang="en-US" dirty="0"/>
              <a:t>For you have been a snare at Mizpah</a:t>
            </a:r>
          </a:p>
        </p:txBody>
      </p:sp>
    </p:spTree>
    <p:extLst>
      <p:ext uri="{BB962C8B-B14F-4D97-AF65-F5344CB8AC3E}">
        <p14:creationId xmlns:p14="http://schemas.microsoft.com/office/powerpoint/2010/main" val="3568471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izpah, Tell en-Nasbeh, from north, tb051407509-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5760"/>
            <a:ext cx="9144000" cy="6126480"/>
          </a:xfrm>
          <a:prstGeom prst="rect">
            <a:avLst/>
          </a:prstGeom>
        </p:spPr>
      </p:pic>
      <p:sp>
        <p:nvSpPr>
          <p:cNvPr id="2" name="Text Placeholder 1"/>
          <p:cNvSpPr>
            <a:spLocks noGrp="1"/>
          </p:cNvSpPr>
          <p:nvPr>
            <p:ph type="body" sz="quarter" idx="10"/>
          </p:nvPr>
        </p:nvSpPr>
        <p:spPr/>
        <p:txBody>
          <a:bodyPr/>
          <a:lstStyle/>
          <a:p>
            <a:r>
              <a:rPr lang="en-US" dirty="0"/>
              <a:t>Mizpah, Tell </a:t>
            </a:r>
            <a:r>
              <a:rPr lang="en-US" dirty="0" err="1"/>
              <a:t>en-Nasbeh</a:t>
            </a:r>
            <a:r>
              <a:rPr lang="en-US" dirty="0"/>
              <a:t> (from the north)</a:t>
            </a:r>
          </a:p>
        </p:txBody>
      </p:sp>
      <p:sp>
        <p:nvSpPr>
          <p:cNvPr id="3" name="Text Placeholder 2"/>
          <p:cNvSpPr>
            <a:spLocks noGrp="1"/>
          </p:cNvSpPr>
          <p:nvPr>
            <p:ph type="body" sz="quarter" idx="12"/>
          </p:nvPr>
        </p:nvSpPr>
        <p:spPr/>
        <p:txBody>
          <a:bodyPr/>
          <a:lstStyle/>
          <a:p>
            <a:r>
              <a:rPr lang="en-US"/>
              <a:t>5:1</a:t>
            </a:r>
          </a:p>
        </p:txBody>
      </p:sp>
      <p:sp>
        <p:nvSpPr>
          <p:cNvPr id="4" name="Title 3"/>
          <p:cNvSpPr>
            <a:spLocks noGrp="1"/>
          </p:cNvSpPr>
          <p:nvPr>
            <p:ph type="title"/>
          </p:nvPr>
        </p:nvSpPr>
        <p:spPr/>
        <p:txBody>
          <a:bodyPr/>
          <a:lstStyle/>
          <a:p>
            <a:r>
              <a:rPr lang="en-US" dirty="0"/>
              <a:t>For you have been a snare at Mizpah</a:t>
            </a:r>
          </a:p>
        </p:txBody>
      </p:sp>
    </p:spTree>
    <p:extLst>
      <p:ext uri="{BB962C8B-B14F-4D97-AF65-F5344CB8AC3E}">
        <p14:creationId xmlns:p14="http://schemas.microsoft.com/office/powerpoint/2010/main" val="1457007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Iron Age offset-inset wall at </a:t>
            </a:r>
            <a:r>
              <a:rPr lang="en-US" dirty="0" err="1"/>
              <a:t>Mizpah</a:t>
            </a:r>
            <a:r>
              <a:rPr lang="en-US" dirty="0"/>
              <a:t>, Tell </a:t>
            </a:r>
            <a:r>
              <a:rPr lang="en-US" dirty="0" err="1"/>
              <a:t>en-Nasbeh</a:t>
            </a:r>
            <a:endParaRPr lang="en-US" dirty="0"/>
          </a:p>
        </p:txBody>
      </p:sp>
      <p:sp>
        <p:nvSpPr>
          <p:cNvPr id="3" name="Text Placeholder 2"/>
          <p:cNvSpPr>
            <a:spLocks noGrp="1"/>
          </p:cNvSpPr>
          <p:nvPr>
            <p:ph type="body" sz="quarter" idx="12"/>
          </p:nvPr>
        </p:nvSpPr>
        <p:spPr/>
        <p:txBody>
          <a:bodyPr/>
          <a:lstStyle/>
          <a:p>
            <a:r>
              <a:rPr lang="en-US"/>
              <a:t>5:1</a:t>
            </a:r>
          </a:p>
        </p:txBody>
      </p:sp>
      <p:sp>
        <p:nvSpPr>
          <p:cNvPr id="4" name="Title 3"/>
          <p:cNvSpPr>
            <a:spLocks noGrp="1"/>
          </p:cNvSpPr>
          <p:nvPr>
            <p:ph type="title"/>
          </p:nvPr>
        </p:nvSpPr>
        <p:spPr/>
        <p:txBody>
          <a:bodyPr/>
          <a:lstStyle/>
          <a:p>
            <a:r>
              <a:rPr lang="en-US" dirty="0"/>
              <a:t>For you have been a snare at Mizpah</a:t>
            </a:r>
          </a:p>
        </p:txBody>
      </p:sp>
      <p:pic>
        <p:nvPicPr>
          <p:cNvPr id="6" name="Picture 5" descr="Mizpah, Tell en-Nasbeh, Iron Age offset-inset wall, tb051407526-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5760"/>
            <a:ext cx="9144000" cy="6126480"/>
          </a:xfrm>
          <a:prstGeom prst="rect">
            <a:avLst/>
          </a:prstGeom>
        </p:spPr>
      </p:pic>
    </p:spTree>
    <p:extLst>
      <p:ext uri="{BB962C8B-B14F-4D97-AF65-F5344CB8AC3E}">
        <p14:creationId xmlns:p14="http://schemas.microsoft.com/office/powerpoint/2010/main" val="7048281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8581A1E-A3C7-17A3-3240-85FBF80B0A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Capturing deer with nets, from the palace of Ashurbanipal at Nineveh, 7th century BC</a:t>
            </a:r>
          </a:p>
        </p:txBody>
      </p:sp>
      <p:sp>
        <p:nvSpPr>
          <p:cNvPr id="3" name="Text Placeholder 2"/>
          <p:cNvSpPr>
            <a:spLocks noGrp="1"/>
          </p:cNvSpPr>
          <p:nvPr>
            <p:ph type="body" sz="quarter" idx="12"/>
          </p:nvPr>
        </p:nvSpPr>
        <p:spPr/>
        <p:txBody>
          <a:bodyPr/>
          <a:lstStyle/>
          <a:p>
            <a:r>
              <a:rPr lang="en-US" dirty="0">
                <a:latin typeface="Calibri"/>
                <a:ea typeface="Calibri"/>
                <a:cs typeface="Calibri"/>
              </a:rPr>
              <a:t>5:1</a:t>
            </a:r>
            <a:endParaRPr lang="en-US" dirty="0"/>
          </a:p>
        </p:txBody>
      </p:sp>
      <p:sp>
        <p:nvSpPr>
          <p:cNvPr id="4" name="Title 3"/>
          <p:cNvSpPr>
            <a:spLocks noGrp="1"/>
          </p:cNvSpPr>
          <p:nvPr>
            <p:ph type="title"/>
          </p:nvPr>
        </p:nvSpPr>
        <p:spPr/>
        <p:txBody>
          <a:bodyPr/>
          <a:lstStyle/>
          <a:p>
            <a:r>
              <a:rPr lang="en-US" dirty="0"/>
              <a:t>And you have been a net spread out on Tabor</a:t>
            </a:r>
          </a:p>
        </p:txBody>
      </p:sp>
    </p:spTree>
    <p:extLst>
      <p:ext uri="{BB962C8B-B14F-4D97-AF65-F5344CB8AC3E}">
        <p14:creationId xmlns:p14="http://schemas.microsoft.com/office/powerpoint/2010/main" val="1401509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ABBB3-E5F9-81C0-E558-168E5A9F7F2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976A6B5-64F0-4B14-01CE-C35478B32D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4">
            <a:extLst>
              <a:ext uri="{FF2B5EF4-FFF2-40B4-BE49-F238E27FC236}">
                <a16:creationId xmlns:a16="http://schemas.microsoft.com/office/drawing/2014/main" id="{DD4C9745-E846-5EC6-C1AB-7B8C13F47C7E}"/>
              </a:ext>
            </a:extLst>
          </p:cNvPr>
          <p:cNvSpPr>
            <a:spLocks noGrp="1"/>
          </p:cNvSpPr>
          <p:nvPr>
            <p:ph type="title"/>
          </p:nvPr>
        </p:nvSpPr>
        <p:spPr/>
        <p:txBody>
          <a:bodyPr/>
          <a:lstStyle/>
          <a:p>
            <a:r>
              <a:rPr lang="en-US"/>
              <a:t>Hosea 5</a:t>
            </a:r>
            <a:endParaRPr lang="en-US" dirty="0"/>
          </a:p>
        </p:txBody>
      </p:sp>
      <p:pic>
        <p:nvPicPr>
          <p:cNvPr id="6" name="Picture 5">
            <a:extLst>
              <a:ext uri="{FF2B5EF4-FFF2-40B4-BE49-F238E27FC236}">
                <a16:creationId xmlns:a16="http://schemas.microsoft.com/office/drawing/2014/main" id="{7F993D73-A287-5FF3-9007-5F7EDF6761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8840" y="4022778"/>
            <a:ext cx="4846320" cy="272505"/>
          </a:xfrm>
          <a:prstGeom prst="rect">
            <a:avLst/>
          </a:prstGeom>
        </p:spPr>
      </p:pic>
      <p:sp>
        <p:nvSpPr>
          <p:cNvPr id="4" name="Title 4">
            <a:extLst>
              <a:ext uri="{FF2B5EF4-FFF2-40B4-BE49-F238E27FC236}">
                <a16:creationId xmlns:a16="http://schemas.microsoft.com/office/drawing/2014/main" id="{ED1FF27D-9CEA-4A43-F8D9-AF9052E1FB22}"/>
              </a:ext>
            </a:extLst>
          </p:cNvPr>
          <p:cNvSpPr txBox="1">
            <a:spLocks/>
          </p:cNvSpPr>
          <p:nvPr/>
        </p:nvSpPr>
        <p:spPr>
          <a:xfrm>
            <a:off x="975360" y="1301112"/>
            <a:ext cx="7193280" cy="4551048"/>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t>This is a free sample of the Hosea 5 presentation from the </a:t>
            </a:r>
            <a:r>
              <a:rPr lang="en-US" sz="2000" i="1" dirty="0"/>
              <a:t>Photo Companion to the Bible.</a:t>
            </a:r>
            <a:r>
              <a:rPr lang="en-US" sz="2000" dirty="0"/>
              <a:t> To purchase the full volume, visit www.bibleplaces.com/hosea/</a:t>
            </a:r>
            <a:br>
              <a:rPr lang="en-US" sz="2000" dirty="0"/>
            </a:br>
            <a:br>
              <a:rPr lang="en-US" sz="2000" dirty="0"/>
            </a:br>
            <a:r>
              <a:rPr lang="en-US" sz="2000" dirty="0"/>
              <a:t>The </a:t>
            </a:r>
            <a:r>
              <a:rPr lang="en-US" sz="2000" i="1" dirty="0"/>
              <a:t>Photo Companion to the Bible</a:t>
            </a:r>
            <a:r>
              <a:rPr lang="en-US" sz="2000" dirty="0"/>
              <a:t> is an image-rich resource for Bible students, teachers, and researchers. Just as a librarian stocks the shelves with as many relevant materials as possible, so we have tried to provide a broad selection of images. Our goal is that you will find in this “library” whatever it is you are looking for. </a:t>
            </a:r>
            <a:br>
              <a:rPr lang="en-US" sz="2000" dirty="0"/>
            </a:br>
            <a:br>
              <a:rPr lang="en-US" sz="2000" dirty="0"/>
            </a:br>
            <a:r>
              <a:rPr lang="en-US" sz="2000" dirty="0"/>
              <a:t>For more details (for this and every slide), see the Notes section below.</a:t>
            </a:r>
            <a:br>
              <a:rPr lang="en-US" sz="2000" dirty="0"/>
            </a:br>
            <a:br>
              <a:rPr lang="en-US" sz="2000" dirty="0"/>
            </a:br>
            <a:endParaRPr lang="en-US" sz="2000" dirty="0"/>
          </a:p>
        </p:txBody>
      </p:sp>
      <p:sp>
        <p:nvSpPr>
          <p:cNvPr id="8" name="Arrow: Right 7">
            <a:extLst>
              <a:ext uri="{FF2B5EF4-FFF2-40B4-BE49-F238E27FC236}">
                <a16:creationId xmlns:a16="http://schemas.microsoft.com/office/drawing/2014/main" id="{35780F77-3B62-FC51-5B0C-558D0BE185BF}"/>
              </a:ext>
            </a:extLst>
          </p:cNvPr>
          <p:cNvSpPr/>
          <p:nvPr/>
        </p:nvSpPr>
        <p:spPr>
          <a:xfrm rot="5400000">
            <a:off x="4277360" y="5228661"/>
            <a:ext cx="589280" cy="454518"/>
          </a:xfrm>
          <a:prstGeom prst="rightArrow">
            <a:avLst/>
          </a:prstGeom>
          <a:noFill/>
          <a:ln>
            <a:solidFill>
              <a:srgbClr val="416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3601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Mount Tabor (aerial view from the northwest)</a:t>
            </a:r>
          </a:p>
        </p:txBody>
      </p:sp>
      <p:sp>
        <p:nvSpPr>
          <p:cNvPr id="3" name="Text Placeholder 2"/>
          <p:cNvSpPr>
            <a:spLocks noGrp="1"/>
          </p:cNvSpPr>
          <p:nvPr>
            <p:ph type="body" sz="quarter" idx="12"/>
          </p:nvPr>
        </p:nvSpPr>
        <p:spPr/>
        <p:txBody>
          <a:bodyPr/>
          <a:lstStyle/>
          <a:p>
            <a:r>
              <a:rPr lang="en-US"/>
              <a:t>5:1</a:t>
            </a:r>
          </a:p>
        </p:txBody>
      </p:sp>
      <p:sp>
        <p:nvSpPr>
          <p:cNvPr id="4" name="Title 3"/>
          <p:cNvSpPr>
            <a:spLocks noGrp="1"/>
          </p:cNvSpPr>
          <p:nvPr>
            <p:ph type="title"/>
          </p:nvPr>
        </p:nvSpPr>
        <p:spPr/>
        <p:txBody>
          <a:bodyPr/>
          <a:lstStyle/>
          <a:p>
            <a:r>
              <a:rPr lang="en-US" dirty="0"/>
              <a:t>And you have been a net spread out on Tabor</a:t>
            </a:r>
          </a:p>
        </p:txBody>
      </p:sp>
      <p:pic>
        <p:nvPicPr>
          <p:cNvPr id="7" name="Picture 6">
            <a:extLst>
              <a:ext uri="{FF2B5EF4-FFF2-40B4-BE49-F238E27FC236}">
                <a16:creationId xmlns:a16="http://schemas.microsoft.com/office/drawing/2014/main" id="{74B6595A-501D-3C32-65E5-E1CF4095BF7B}"/>
              </a:ext>
            </a:extLst>
          </p:cNvPr>
          <p:cNvPicPr>
            <a:picLocks noChangeAspect="1"/>
          </p:cNvPicPr>
          <p:nvPr/>
        </p:nvPicPr>
        <p:blipFill>
          <a:blip r:embed="rId3">
            <a:extLst>
              <a:ext uri="{28A0092B-C50C-407E-A947-70E740481C1C}">
                <a14:useLocalDpi xmlns:a14="http://schemas.microsoft.com/office/drawing/2010/main" val="0"/>
              </a:ext>
            </a:extLst>
          </a:blip>
          <a:srcRect l="833"/>
          <a:stretch>
            <a:fillRect/>
          </a:stretch>
        </p:blipFill>
        <p:spPr>
          <a:xfrm>
            <a:off x="0" y="369332"/>
            <a:ext cx="9144000" cy="6150340"/>
          </a:xfrm>
          <a:prstGeom prst="rect">
            <a:avLst/>
          </a:prstGeom>
        </p:spPr>
      </p:pic>
    </p:spTree>
    <p:extLst>
      <p:ext uri="{BB962C8B-B14F-4D97-AF65-F5344CB8AC3E}">
        <p14:creationId xmlns:p14="http://schemas.microsoft.com/office/powerpoint/2010/main" val="1196430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Summit of Mount Tabor (aerial view from the east)</a:t>
            </a:r>
          </a:p>
        </p:txBody>
      </p:sp>
      <p:sp>
        <p:nvSpPr>
          <p:cNvPr id="3" name="Text Placeholder 2"/>
          <p:cNvSpPr>
            <a:spLocks noGrp="1"/>
          </p:cNvSpPr>
          <p:nvPr>
            <p:ph type="body" sz="quarter" idx="12"/>
          </p:nvPr>
        </p:nvSpPr>
        <p:spPr/>
        <p:txBody>
          <a:bodyPr/>
          <a:lstStyle/>
          <a:p>
            <a:r>
              <a:rPr lang="en-US"/>
              <a:t>5:1</a:t>
            </a:r>
          </a:p>
        </p:txBody>
      </p:sp>
      <p:sp>
        <p:nvSpPr>
          <p:cNvPr id="4" name="Title 3"/>
          <p:cNvSpPr>
            <a:spLocks noGrp="1"/>
          </p:cNvSpPr>
          <p:nvPr>
            <p:ph type="title"/>
          </p:nvPr>
        </p:nvSpPr>
        <p:spPr/>
        <p:txBody>
          <a:bodyPr/>
          <a:lstStyle/>
          <a:p>
            <a:r>
              <a:rPr lang="en-US" dirty="0"/>
              <a:t>And you have been a net spread out on Tabor</a:t>
            </a:r>
          </a:p>
        </p:txBody>
      </p:sp>
      <p:pic>
        <p:nvPicPr>
          <p:cNvPr id="7" name="Picture 6">
            <a:extLst>
              <a:ext uri="{FF2B5EF4-FFF2-40B4-BE49-F238E27FC236}">
                <a16:creationId xmlns:a16="http://schemas.microsoft.com/office/drawing/2014/main" id="{77C42A09-B8E9-3EB4-4472-BF94218D1362}"/>
              </a:ext>
            </a:extLst>
          </p:cNvPr>
          <p:cNvPicPr>
            <a:picLocks noChangeAspect="1"/>
          </p:cNvPicPr>
          <p:nvPr/>
        </p:nvPicPr>
        <p:blipFill>
          <a:blip r:embed="rId3">
            <a:extLst>
              <a:ext uri="{28A0092B-C50C-407E-A947-70E740481C1C}">
                <a14:useLocalDpi xmlns:a14="http://schemas.microsoft.com/office/drawing/2010/main" val="0"/>
              </a:ext>
            </a:extLst>
          </a:blip>
          <a:srcRect l="833"/>
          <a:stretch>
            <a:fillRect/>
          </a:stretch>
        </p:blipFill>
        <p:spPr>
          <a:xfrm>
            <a:off x="0" y="369332"/>
            <a:ext cx="9144000" cy="6150340"/>
          </a:xfrm>
          <a:prstGeom prst="rect">
            <a:avLst/>
          </a:prstGeom>
        </p:spPr>
      </p:pic>
    </p:spTree>
    <p:extLst>
      <p:ext uri="{BB962C8B-B14F-4D97-AF65-F5344CB8AC3E}">
        <p14:creationId xmlns:p14="http://schemas.microsoft.com/office/powerpoint/2010/main" val="296792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556A40F-D8E6-79A9-EEA4-FE410B92FF03}"/>
              </a:ext>
            </a:extLst>
          </p:cNvPr>
          <p:cNvPicPr>
            <a:picLocks noChangeAspect="1"/>
          </p:cNvPicPr>
          <p:nvPr/>
        </p:nvPicPr>
        <p:blipFill rotWithShape="1">
          <a:blip r:embed="rId3">
            <a:extLst>
              <a:ext uri="{28A0092B-C50C-407E-A947-70E740481C1C}">
                <a14:useLocalDpi xmlns:a14="http://schemas.microsoft.com/office/drawing/2010/main" val="0"/>
              </a:ext>
            </a:extLst>
          </a:blip>
          <a:srcRect r="1131"/>
          <a:stretch/>
        </p:blipFill>
        <p:spPr>
          <a:xfrm>
            <a:off x="-1" y="369332"/>
            <a:ext cx="9144000" cy="6150340"/>
          </a:xfrm>
          <a:prstGeom prst="rect">
            <a:avLst/>
          </a:prstGeom>
        </p:spPr>
      </p:pic>
      <p:sp>
        <p:nvSpPr>
          <p:cNvPr id="2" name="Text Placeholder 1"/>
          <p:cNvSpPr>
            <a:spLocks noGrp="1"/>
          </p:cNvSpPr>
          <p:nvPr>
            <p:ph type="body" sz="quarter" idx="10"/>
          </p:nvPr>
        </p:nvSpPr>
        <p:spPr/>
        <p:txBody>
          <a:bodyPr/>
          <a:lstStyle/>
          <a:p>
            <a:r>
              <a:rPr lang="en-US" dirty="0"/>
              <a:t>Looters’ pit on Tell al-</a:t>
            </a:r>
            <a:r>
              <a:rPr lang="en-US" dirty="0" err="1"/>
              <a:t>Birah</a:t>
            </a:r>
            <a:endParaRPr lang="en-US" dirty="0"/>
          </a:p>
        </p:txBody>
      </p:sp>
      <p:sp>
        <p:nvSpPr>
          <p:cNvPr id="3" name="Text Placeholder 2"/>
          <p:cNvSpPr>
            <a:spLocks noGrp="1"/>
          </p:cNvSpPr>
          <p:nvPr>
            <p:ph type="body" sz="quarter" idx="12"/>
          </p:nvPr>
        </p:nvSpPr>
        <p:spPr/>
        <p:txBody>
          <a:bodyPr/>
          <a:lstStyle/>
          <a:p>
            <a:r>
              <a:rPr lang="en-US"/>
              <a:t>5:2</a:t>
            </a:r>
          </a:p>
        </p:txBody>
      </p:sp>
      <p:sp>
        <p:nvSpPr>
          <p:cNvPr id="4" name="Title 3"/>
          <p:cNvSpPr>
            <a:spLocks noGrp="1"/>
          </p:cNvSpPr>
          <p:nvPr>
            <p:ph type="title"/>
          </p:nvPr>
        </p:nvSpPr>
        <p:spPr/>
        <p:txBody>
          <a:bodyPr/>
          <a:lstStyle/>
          <a:p>
            <a:r>
              <a:rPr lang="en-US" dirty="0"/>
              <a:t>And a pit dug deep at Shittim</a:t>
            </a:r>
          </a:p>
        </p:txBody>
      </p:sp>
    </p:spTree>
    <p:extLst>
      <p:ext uri="{BB962C8B-B14F-4D97-AF65-F5344CB8AC3E}">
        <p14:creationId xmlns:p14="http://schemas.microsoft.com/office/powerpoint/2010/main" val="18782893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6B18D-1803-A472-D3DA-C5C38647026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D1B1E47-B0D4-3153-5019-387456672885}"/>
              </a:ext>
            </a:extLst>
          </p:cNvPr>
          <p:cNvSpPr>
            <a:spLocks noGrp="1"/>
          </p:cNvSpPr>
          <p:nvPr>
            <p:ph type="body" sz="quarter" idx="10"/>
          </p:nvPr>
        </p:nvSpPr>
        <p:spPr/>
        <p:txBody>
          <a:bodyPr/>
          <a:lstStyle/>
          <a:p>
            <a:r>
              <a:rPr lang="en-US" dirty="0"/>
              <a:t>Tell </a:t>
            </a:r>
            <a:r>
              <a:rPr lang="en-US" dirty="0" err="1"/>
              <a:t>el</a:t>
            </a:r>
            <a:r>
              <a:rPr lang="en-US" dirty="0"/>
              <a:t>-Hammam, possible Shittim (from the southeast)</a:t>
            </a:r>
          </a:p>
        </p:txBody>
      </p:sp>
      <p:sp>
        <p:nvSpPr>
          <p:cNvPr id="3" name="Text Placeholder 2">
            <a:extLst>
              <a:ext uri="{FF2B5EF4-FFF2-40B4-BE49-F238E27FC236}">
                <a16:creationId xmlns:a16="http://schemas.microsoft.com/office/drawing/2014/main" id="{4A4BCBD5-2A4E-1988-5D60-B06660906FFB}"/>
              </a:ext>
            </a:extLst>
          </p:cNvPr>
          <p:cNvSpPr>
            <a:spLocks noGrp="1"/>
          </p:cNvSpPr>
          <p:nvPr>
            <p:ph type="body" sz="quarter" idx="12"/>
          </p:nvPr>
        </p:nvSpPr>
        <p:spPr/>
        <p:txBody>
          <a:bodyPr/>
          <a:lstStyle/>
          <a:p>
            <a:r>
              <a:rPr lang="en-US"/>
              <a:t>5:2</a:t>
            </a:r>
          </a:p>
        </p:txBody>
      </p:sp>
      <p:sp>
        <p:nvSpPr>
          <p:cNvPr id="4" name="Title 3">
            <a:extLst>
              <a:ext uri="{FF2B5EF4-FFF2-40B4-BE49-F238E27FC236}">
                <a16:creationId xmlns:a16="http://schemas.microsoft.com/office/drawing/2014/main" id="{C427966B-F43E-832D-91E2-4D9C8F18CF0C}"/>
              </a:ext>
            </a:extLst>
          </p:cNvPr>
          <p:cNvSpPr>
            <a:spLocks noGrp="1"/>
          </p:cNvSpPr>
          <p:nvPr>
            <p:ph type="title"/>
          </p:nvPr>
        </p:nvSpPr>
        <p:spPr/>
        <p:txBody>
          <a:bodyPr/>
          <a:lstStyle/>
          <a:p>
            <a:r>
              <a:rPr lang="en-US" dirty="0"/>
              <a:t>And a pit dug deep at Shittim</a:t>
            </a:r>
          </a:p>
        </p:txBody>
      </p:sp>
      <p:pic>
        <p:nvPicPr>
          <p:cNvPr id="7" name="Picture 6">
            <a:extLst>
              <a:ext uri="{FF2B5EF4-FFF2-40B4-BE49-F238E27FC236}">
                <a16:creationId xmlns:a16="http://schemas.microsoft.com/office/drawing/2014/main" id="{27DC3E18-71B1-4E77-EE78-D14D4A91B890}"/>
              </a:ext>
            </a:extLst>
          </p:cNvPr>
          <p:cNvPicPr>
            <a:picLocks noChangeAspect="1"/>
          </p:cNvPicPr>
          <p:nvPr/>
        </p:nvPicPr>
        <p:blipFill>
          <a:blip r:embed="rId3">
            <a:extLst>
              <a:ext uri="{28A0092B-C50C-407E-A947-70E740481C1C}">
                <a14:useLocalDpi xmlns:a14="http://schemas.microsoft.com/office/drawing/2010/main" val="0"/>
              </a:ext>
            </a:extLst>
          </a:blip>
          <a:srcRect l="1577"/>
          <a:stretch>
            <a:fillRect/>
          </a:stretch>
        </p:blipFill>
        <p:spPr>
          <a:xfrm>
            <a:off x="-1" y="369332"/>
            <a:ext cx="9144001" cy="6150340"/>
          </a:xfrm>
          <a:prstGeom prst="rect">
            <a:avLst/>
          </a:prstGeom>
        </p:spPr>
      </p:pic>
    </p:spTree>
    <p:extLst>
      <p:ext uri="{BB962C8B-B14F-4D97-AF65-F5344CB8AC3E}">
        <p14:creationId xmlns:p14="http://schemas.microsoft.com/office/powerpoint/2010/main" val="3746463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642B3-6AE6-1840-0A0D-3544BE5711E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68F3919-9AEB-44C0-54A0-76D9415A5536}"/>
              </a:ext>
            </a:extLst>
          </p:cNvPr>
          <p:cNvPicPr>
            <a:picLocks noChangeAspect="1"/>
          </p:cNvPicPr>
          <p:nvPr/>
        </p:nvPicPr>
        <p:blipFill>
          <a:blip r:embed="rId3">
            <a:extLst>
              <a:ext uri="{28A0092B-C50C-407E-A947-70E740481C1C}">
                <a14:useLocalDpi xmlns:a14="http://schemas.microsoft.com/office/drawing/2010/main" val="0"/>
              </a:ext>
            </a:extLst>
          </a:blip>
          <a:srcRect l="1577"/>
          <a:stretch>
            <a:fillRect/>
          </a:stretch>
        </p:blipFill>
        <p:spPr>
          <a:xfrm>
            <a:off x="-1" y="369332"/>
            <a:ext cx="9144001" cy="6150340"/>
          </a:xfrm>
          <a:prstGeom prst="rect">
            <a:avLst/>
          </a:prstGeom>
        </p:spPr>
      </p:pic>
      <p:sp>
        <p:nvSpPr>
          <p:cNvPr id="2" name="Text Placeholder 1">
            <a:extLst>
              <a:ext uri="{FF2B5EF4-FFF2-40B4-BE49-F238E27FC236}">
                <a16:creationId xmlns:a16="http://schemas.microsoft.com/office/drawing/2014/main" id="{DB4BD23E-BA65-DD1A-084C-48AB3D888C02}"/>
              </a:ext>
            </a:extLst>
          </p:cNvPr>
          <p:cNvSpPr>
            <a:spLocks noGrp="1"/>
          </p:cNvSpPr>
          <p:nvPr>
            <p:ph type="body" sz="quarter" idx="10"/>
          </p:nvPr>
        </p:nvSpPr>
        <p:spPr/>
        <p:txBody>
          <a:bodyPr/>
          <a:lstStyle/>
          <a:p>
            <a:r>
              <a:rPr lang="en-US" dirty="0"/>
              <a:t>The acropolis of Tell </a:t>
            </a:r>
            <a:r>
              <a:rPr lang="en-US" dirty="0" err="1"/>
              <a:t>el</a:t>
            </a:r>
            <a:r>
              <a:rPr lang="en-US" dirty="0"/>
              <a:t>-Hammam, possible Shittim, from the lower city</a:t>
            </a:r>
          </a:p>
        </p:txBody>
      </p:sp>
      <p:sp>
        <p:nvSpPr>
          <p:cNvPr id="3" name="Text Placeholder 2">
            <a:extLst>
              <a:ext uri="{FF2B5EF4-FFF2-40B4-BE49-F238E27FC236}">
                <a16:creationId xmlns:a16="http://schemas.microsoft.com/office/drawing/2014/main" id="{51382906-ADC7-AE7A-8438-0E2A5C08EC44}"/>
              </a:ext>
            </a:extLst>
          </p:cNvPr>
          <p:cNvSpPr>
            <a:spLocks noGrp="1"/>
          </p:cNvSpPr>
          <p:nvPr>
            <p:ph type="body" sz="quarter" idx="12"/>
          </p:nvPr>
        </p:nvSpPr>
        <p:spPr/>
        <p:txBody>
          <a:bodyPr/>
          <a:lstStyle/>
          <a:p>
            <a:r>
              <a:rPr lang="en-US"/>
              <a:t>5:2</a:t>
            </a:r>
          </a:p>
        </p:txBody>
      </p:sp>
      <p:sp>
        <p:nvSpPr>
          <p:cNvPr id="4" name="Title 3">
            <a:extLst>
              <a:ext uri="{FF2B5EF4-FFF2-40B4-BE49-F238E27FC236}">
                <a16:creationId xmlns:a16="http://schemas.microsoft.com/office/drawing/2014/main" id="{7E0BC567-A652-C78C-2D9C-F844F0BFBDF4}"/>
              </a:ext>
            </a:extLst>
          </p:cNvPr>
          <p:cNvSpPr>
            <a:spLocks noGrp="1"/>
          </p:cNvSpPr>
          <p:nvPr>
            <p:ph type="title"/>
          </p:nvPr>
        </p:nvSpPr>
        <p:spPr/>
        <p:txBody>
          <a:bodyPr/>
          <a:lstStyle/>
          <a:p>
            <a:r>
              <a:rPr lang="en-US" dirty="0"/>
              <a:t>And a pit dug deep at Shittim</a:t>
            </a:r>
          </a:p>
        </p:txBody>
      </p:sp>
    </p:spTree>
    <p:extLst>
      <p:ext uri="{BB962C8B-B14F-4D97-AF65-F5344CB8AC3E}">
        <p14:creationId xmlns:p14="http://schemas.microsoft.com/office/powerpoint/2010/main" val="4093265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C7A45-E21D-A32F-8FDF-967A68997008}"/>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8AE0B1A-DEFA-3DE8-E2A9-944E6DC6092E}"/>
              </a:ext>
            </a:extLst>
          </p:cNvPr>
          <p:cNvPicPr>
            <a:picLocks noChangeAspect="1"/>
          </p:cNvPicPr>
          <p:nvPr/>
        </p:nvPicPr>
        <p:blipFill>
          <a:blip r:embed="rId3">
            <a:extLst>
              <a:ext uri="{28A0092B-C50C-407E-A947-70E740481C1C}">
                <a14:useLocalDpi xmlns:a14="http://schemas.microsoft.com/office/drawing/2010/main" val="0"/>
              </a:ext>
            </a:extLst>
          </a:blip>
          <a:srcRect l="1639"/>
          <a:stretch>
            <a:fillRect/>
          </a:stretch>
        </p:blipFill>
        <p:spPr>
          <a:xfrm>
            <a:off x="-1" y="365455"/>
            <a:ext cx="9144001" cy="6154217"/>
          </a:xfrm>
          <a:prstGeom prst="rect">
            <a:avLst/>
          </a:prstGeom>
        </p:spPr>
      </p:pic>
      <p:sp>
        <p:nvSpPr>
          <p:cNvPr id="2" name="Text Placeholder 1">
            <a:extLst>
              <a:ext uri="{FF2B5EF4-FFF2-40B4-BE49-F238E27FC236}">
                <a16:creationId xmlns:a16="http://schemas.microsoft.com/office/drawing/2014/main" id="{E08A26F2-62AE-0868-F453-9C07878BFD21}"/>
              </a:ext>
            </a:extLst>
          </p:cNvPr>
          <p:cNvSpPr>
            <a:spLocks noGrp="1"/>
          </p:cNvSpPr>
          <p:nvPr>
            <p:ph type="body" sz="quarter" idx="10"/>
          </p:nvPr>
        </p:nvSpPr>
        <p:spPr/>
        <p:txBody>
          <a:bodyPr/>
          <a:lstStyle/>
          <a:p>
            <a:r>
              <a:rPr lang="en-US" dirty="0"/>
              <a:t>Tell </a:t>
            </a:r>
            <a:r>
              <a:rPr lang="en-US" dirty="0" err="1"/>
              <a:t>el</a:t>
            </a:r>
            <a:r>
              <a:rPr lang="en-US" dirty="0"/>
              <a:t>-Hammam acropolis excavations</a:t>
            </a:r>
          </a:p>
        </p:txBody>
      </p:sp>
      <p:sp>
        <p:nvSpPr>
          <p:cNvPr id="3" name="Text Placeholder 2">
            <a:extLst>
              <a:ext uri="{FF2B5EF4-FFF2-40B4-BE49-F238E27FC236}">
                <a16:creationId xmlns:a16="http://schemas.microsoft.com/office/drawing/2014/main" id="{E44F08FD-FED5-46EC-162B-2C4DC4FCCAF5}"/>
              </a:ext>
            </a:extLst>
          </p:cNvPr>
          <p:cNvSpPr>
            <a:spLocks noGrp="1"/>
          </p:cNvSpPr>
          <p:nvPr>
            <p:ph type="body" sz="quarter" idx="12"/>
          </p:nvPr>
        </p:nvSpPr>
        <p:spPr/>
        <p:txBody>
          <a:bodyPr/>
          <a:lstStyle/>
          <a:p>
            <a:r>
              <a:rPr lang="en-US"/>
              <a:t>5:2</a:t>
            </a:r>
          </a:p>
        </p:txBody>
      </p:sp>
      <p:sp>
        <p:nvSpPr>
          <p:cNvPr id="4" name="Title 3">
            <a:extLst>
              <a:ext uri="{FF2B5EF4-FFF2-40B4-BE49-F238E27FC236}">
                <a16:creationId xmlns:a16="http://schemas.microsoft.com/office/drawing/2014/main" id="{71E17738-67E4-F751-395A-185722CE974E}"/>
              </a:ext>
            </a:extLst>
          </p:cNvPr>
          <p:cNvSpPr>
            <a:spLocks noGrp="1"/>
          </p:cNvSpPr>
          <p:nvPr>
            <p:ph type="title"/>
          </p:nvPr>
        </p:nvSpPr>
        <p:spPr/>
        <p:txBody>
          <a:bodyPr/>
          <a:lstStyle/>
          <a:p>
            <a:r>
              <a:rPr lang="en-US" dirty="0"/>
              <a:t>And a pit dug deep at Shittim</a:t>
            </a:r>
          </a:p>
        </p:txBody>
      </p:sp>
    </p:spTree>
    <p:extLst>
      <p:ext uri="{BB962C8B-B14F-4D97-AF65-F5344CB8AC3E}">
        <p14:creationId xmlns:p14="http://schemas.microsoft.com/office/powerpoint/2010/main" val="643611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Assyrian soldier killing enemy prisoners, from the central palace at Nimrud, 730–727 BC</a:t>
            </a:r>
          </a:p>
        </p:txBody>
      </p:sp>
      <p:sp>
        <p:nvSpPr>
          <p:cNvPr id="3" name="Text Placeholder 2"/>
          <p:cNvSpPr>
            <a:spLocks noGrp="1"/>
          </p:cNvSpPr>
          <p:nvPr>
            <p:ph type="body" sz="quarter" idx="12"/>
          </p:nvPr>
        </p:nvSpPr>
        <p:spPr/>
        <p:txBody>
          <a:bodyPr/>
          <a:lstStyle/>
          <a:p>
            <a:r>
              <a:rPr lang="en-US" dirty="0"/>
              <a:t>5:2</a:t>
            </a:r>
          </a:p>
        </p:txBody>
      </p:sp>
      <p:sp>
        <p:nvSpPr>
          <p:cNvPr id="4" name="Title 3"/>
          <p:cNvSpPr>
            <a:spLocks noGrp="1"/>
          </p:cNvSpPr>
          <p:nvPr>
            <p:ph type="title"/>
          </p:nvPr>
        </p:nvSpPr>
        <p:spPr/>
        <p:txBody>
          <a:bodyPr/>
          <a:lstStyle/>
          <a:p>
            <a:r>
              <a:rPr lang="en-US" dirty="0"/>
              <a:t>Those who revolt are knee-deep in slaughter</a:t>
            </a:r>
          </a:p>
        </p:txBody>
      </p:sp>
      <p:pic>
        <p:nvPicPr>
          <p:cNvPr id="3074" name="Picture 2" descr="C:\Users\Kris\Documents\Bolen\PCB size\Getty Villa\Assyrian reliefs\Relief of attack on enemy town, Assyrian, from central palace at Nimrud, 730-727 BC, tb100919408.jpg"/>
          <p:cNvPicPr>
            <a:picLocks noChangeAspect="1" noChangeArrowheads="1"/>
          </p:cNvPicPr>
          <p:nvPr/>
        </p:nvPicPr>
        <p:blipFill rotWithShape="1">
          <a:blip r:embed="rId3">
            <a:extLst>
              <a:ext uri="{28A0092B-C50C-407E-A947-70E740481C1C}">
                <a14:useLocalDpi xmlns:a14="http://schemas.microsoft.com/office/drawing/2010/main" val="0"/>
              </a:ext>
            </a:extLst>
          </a:blip>
          <a:srcRect r="1580"/>
          <a:stretch/>
        </p:blipFill>
        <p:spPr bwMode="auto">
          <a:xfrm>
            <a:off x="0" y="353830"/>
            <a:ext cx="9144000" cy="6150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9532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t>Skinning and gutting sheep in Jericho</a:t>
            </a:r>
          </a:p>
        </p:txBody>
      </p:sp>
      <p:sp>
        <p:nvSpPr>
          <p:cNvPr id="3" name="Text Placeholder 2"/>
          <p:cNvSpPr>
            <a:spLocks noGrp="1"/>
          </p:cNvSpPr>
          <p:nvPr>
            <p:ph type="body" sz="quarter" idx="12"/>
          </p:nvPr>
        </p:nvSpPr>
        <p:spPr/>
        <p:txBody>
          <a:bodyPr/>
          <a:lstStyle/>
          <a:p>
            <a:r>
              <a:rPr lang="en-US"/>
              <a:t>5:2</a:t>
            </a:r>
          </a:p>
        </p:txBody>
      </p:sp>
      <p:sp>
        <p:nvSpPr>
          <p:cNvPr id="4" name="Title 3"/>
          <p:cNvSpPr>
            <a:spLocks noGrp="1"/>
          </p:cNvSpPr>
          <p:nvPr>
            <p:ph type="title"/>
          </p:nvPr>
        </p:nvSpPr>
        <p:spPr/>
        <p:txBody>
          <a:bodyPr/>
          <a:lstStyle/>
          <a:p>
            <a:r>
              <a:rPr lang="en-US" dirty="0"/>
              <a:t>Those who revolt are knee-deep in slaughter</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8620"/>
            <a:ext cx="9144000" cy="6080760"/>
          </a:xfrm>
          <a:prstGeom prst="rect">
            <a:avLst/>
          </a:prstGeom>
        </p:spPr>
      </p:pic>
    </p:spTree>
    <p:extLst>
      <p:ext uri="{BB962C8B-B14F-4D97-AF65-F5344CB8AC3E}">
        <p14:creationId xmlns:p14="http://schemas.microsoft.com/office/powerpoint/2010/main" val="307918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t>Skinning sheep in Jericho</a:t>
            </a:r>
          </a:p>
        </p:txBody>
      </p:sp>
      <p:sp>
        <p:nvSpPr>
          <p:cNvPr id="3" name="Text Placeholder 2"/>
          <p:cNvSpPr>
            <a:spLocks noGrp="1"/>
          </p:cNvSpPr>
          <p:nvPr>
            <p:ph type="body" sz="quarter" idx="12"/>
          </p:nvPr>
        </p:nvSpPr>
        <p:spPr/>
        <p:txBody>
          <a:bodyPr/>
          <a:lstStyle/>
          <a:p>
            <a:r>
              <a:rPr lang="en-US"/>
              <a:t>5:2</a:t>
            </a:r>
          </a:p>
        </p:txBody>
      </p:sp>
      <p:sp>
        <p:nvSpPr>
          <p:cNvPr id="4" name="Title 3"/>
          <p:cNvSpPr>
            <a:spLocks noGrp="1"/>
          </p:cNvSpPr>
          <p:nvPr>
            <p:ph type="title"/>
          </p:nvPr>
        </p:nvSpPr>
        <p:spPr/>
        <p:txBody>
          <a:bodyPr/>
          <a:lstStyle/>
          <a:p>
            <a:r>
              <a:rPr lang="en-US" dirty="0"/>
              <a:t>Those who revolt are knee-deep in slaughter</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8620"/>
            <a:ext cx="9144000" cy="6080760"/>
          </a:xfrm>
          <a:prstGeom prst="rect">
            <a:avLst/>
          </a:prstGeom>
        </p:spPr>
      </p:pic>
    </p:spTree>
    <p:extLst>
      <p:ext uri="{BB962C8B-B14F-4D97-AF65-F5344CB8AC3E}">
        <p14:creationId xmlns:p14="http://schemas.microsoft.com/office/powerpoint/2010/main" val="11842585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Kris\Downloads\Euphronios_-_ARV_15_11_-_man_beating_youth_with_sandal_-_youth_leading_horse_-_Roma_MNEVG_121109_-_01 rev2.jpg"/>
          <p:cNvPicPr>
            <a:picLocks noChangeAspect="1" noChangeArrowheads="1"/>
          </p:cNvPicPr>
          <p:nvPr/>
        </p:nvPicPr>
        <p:blipFill rotWithShape="1">
          <a:blip r:embed="rId3">
            <a:extLst>
              <a:ext uri="{28A0092B-C50C-407E-A947-70E740481C1C}">
                <a14:useLocalDpi xmlns:a14="http://schemas.microsoft.com/office/drawing/2010/main" val="0"/>
              </a:ext>
            </a:extLst>
          </a:blip>
          <a:srcRect l="5216" r="10416" b="1949"/>
          <a:stretch/>
        </p:blipFill>
        <p:spPr bwMode="auto">
          <a:xfrm>
            <a:off x="3993501" y="148342"/>
            <a:ext cx="5150499" cy="6709658"/>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Kris\Downloads\Euphronios_-_ARV_15_11_-_man_beating_youth_with_sandal_-_youth_leading_horse_-_Roma_MNEVG_121109_-_01 rev.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69332"/>
            <a:ext cx="3724373" cy="615034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97969A29-94E3-9F4D-BF4E-1D71E3734236}"/>
              </a:ext>
            </a:extLst>
          </p:cNvPr>
          <p:cNvSpPr>
            <a:spLocks noGrp="1"/>
          </p:cNvSpPr>
          <p:nvPr>
            <p:ph type="body" sz="quarter" idx="10"/>
          </p:nvPr>
        </p:nvSpPr>
        <p:spPr/>
        <p:txBody>
          <a:bodyPr/>
          <a:lstStyle/>
          <a:p>
            <a:r>
              <a:rPr lang="en-US" dirty="0">
                <a:latin typeface="Calibri"/>
                <a:cs typeface="Calibri"/>
              </a:rPr>
              <a:t>Red-figure </a:t>
            </a:r>
            <a:r>
              <a:rPr lang="en-US" i="1" dirty="0" err="1">
                <a:latin typeface="Calibri"/>
                <a:cs typeface="Calibri"/>
              </a:rPr>
              <a:t>pelike</a:t>
            </a:r>
            <a:r>
              <a:rPr lang="en-US" dirty="0">
                <a:latin typeface="Calibri"/>
                <a:cs typeface="Calibri"/>
              </a:rPr>
              <a:t> with a man beating a youth with a sandal, from Athens, circa 520 BC</a:t>
            </a:r>
            <a:endParaRPr lang="ja-JP" altLang="en-US" dirty="0"/>
          </a:p>
        </p:txBody>
      </p:sp>
      <p:sp>
        <p:nvSpPr>
          <p:cNvPr id="3" name="Text Placeholder 2">
            <a:extLst>
              <a:ext uri="{FF2B5EF4-FFF2-40B4-BE49-F238E27FC236}">
                <a16:creationId xmlns:a16="http://schemas.microsoft.com/office/drawing/2014/main" id="{D3060B5A-2292-4A4D-A349-24862DBCF523}"/>
              </a:ext>
            </a:extLst>
          </p:cNvPr>
          <p:cNvSpPr>
            <a:spLocks noGrp="1"/>
          </p:cNvSpPr>
          <p:nvPr>
            <p:ph type="body" sz="quarter" idx="12"/>
          </p:nvPr>
        </p:nvSpPr>
        <p:spPr/>
        <p:txBody>
          <a:bodyPr/>
          <a:lstStyle/>
          <a:p>
            <a:r>
              <a:rPr lang="en-US" dirty="0">
                <a:latin typeface="Calibri"/>
                <a:ea typeface="Calibri"/>
                <a:cs typeface="Calibri"/>
              </a:rPr>
              <a:t>5:2</a:t>
            </a:r>
            <a:endParaRPr lang="en-US" dirty="0"/>
          </a:p>
        </p:txBody>
      </p:sp>
      <p:sp>
        <p:nvSpPr>
          <p:cNvPr id="4" name="Title 3">
            <a:extLst>
              <a:ext uri="{FF2B5EF4-FFF2-40B4-BE49-F238E27FC236}">
                <a16:creationId xmlns:a16="http://schemas.microsoft.com/office/drawing/2014/main" id="{A8C56D28-5CC5-5E49-A621-030E501E44EE}"/>
              </a:ext>
            </a:extLst>
          </p:cNvPr>
          <p:cNvSpPr>
            <a:spLocks noGrp="1"/>
          </p:cNvSpPr>
          <p:nvPr>
            <p:ph type="title"/>
          </p:nvPr>
        </p:nvSpPr>
        <p:spPr/>
        <p:txBody>
          <a:bodyPr/>
          <a:lstStyle/>
          <a:p>
            <a:r>
              <a:rPr lang="en-US" dirty="0"/>
              <a:t>But I will punish all of them</a:t>
            </a:r>
          </a:p>
        </p:txBody>
      </p:sp>
    </p:spTree>
    <p:extLst>
      <p:ext uri="{BB962C8B-B14F-4D97-AF65-F5344CB8AC3E}">
        <p14:creationId xmlns:p14="http://schemas.microsoft.com/office/powerpoint/2010/main" val="3303707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PLBLsr\priestlygarments\Tabernacle high priest, tb010710922.jpg"/>
          <p:cNvPicPr>
            <a:picLocks noChangeAspect="1" noChangeArrowheads="1"/>
          </p:cNvPicPr>
          <p:nvPr/>
        </p:nvPicPr>
        <p:blipFill rotWithShape="1">
          <a:blip r:embed="rId3">
            <a:extLst>
              <a:ext uri="{28A0092B-C50C-407E-A947-70E740481C1C}">
                <a14:useLocalDpi xmlns:a14="http://schemas.microsoft.com/office/drawing/2010/main" val="0"/>
              </a:ext>
            </a:extLst>
          </a:blip>
          <a:srcRect t="6467" b="13729"/>
          <a:stretch/>
        </p:blipFill>
        <p:spPr bwMode="auto">
          <a:xfrm>
            <a:off x="1668440" y="382981"/>
            <a:ext cx="5237487" cy="624839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D86E7575-E147-2B30-8CC3-3CADF19E2D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The high priest in a tabernacle model</a:t>
            </a:r>
          </a:p>
        </p:txBody>
      </p:sp>
      <p:sp>
        <p:nvSpPr>
          <p:cNvPr id="3" name="Text Placeholder 2"/>
          <p:cNvSpPr>
            <a:spLocks noGrp="1"/>
          </p:cNvSpPr>
          <p:nvPr>
            <p:ph type="body" sz="quarter" idx="12"/>
          </p:nvPr>
        </p:nvSpPr>
        <p:spPr/>
        <p:txBody>
          <a:bodyPr/>
          <a:lstStyle/>
          <a:p>
            <a:r>
              <a:rPr lang="en-US" dirty="0"/>
              <a:t>5:1</a:t>
            </a:r>
          </a:p>
        </p:txBody>
      </p:sp>
      <p:sp>
        <p:nvSpPr>
          <p:cNvPr id="4" name="Title 3"/>
          <p:cNvSpPr>
            <a:spLocks noGrp="1"/>
          </p:cNvSpPr>
          <p:nvPr>
            <p:ph type="title"/>
          </p:nvPr>
        </p:nvSpPr>
        <p:spPr/>
        <p:txBody>
          <a:bodyPr/>
          <a:lstStyle/>
          <a:p>
            <a:r>
              <a:rPr lang="en-US" dirty="0"/>
              <a:t>Hear this, O priests</a:t>
            </a:r>
          </a:p>
        </p:txBody>
      </p:sp>
    </p:spTree>
    <p:extLst>
      <p:ext uri="{BB962C8B-B14F-4D97-AF65-F5344CB8AC3E}">
        <p14:creationId xmlns:p14="http://schemas.microsoft.com/office/powerpoint/2010/main" val="34600963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8757F8D-7AF4-95E1-EA3F-75D37FF7AC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Relief of refugees or captives, from the reign of Ashurbanipal, 7th century BC</a:t>
            </a:r>
          </a:p>
        </p:txBody>
      </p:sp>
      <p:sp>
        <p:nvSpPr>
          <p:cNvPr id="3" name="Text Placeholder 2"/>
          <p:cNvSpPr>
            <a:spLocks noGrp="1"/>
          </p:cNvSpPr>
          <p:nvPr>
            <p:ph type="body" sz="quarter" idx="12"/>
          </p:nvPr>
        </p:nvSpPr>
        <p:spPr/>
        <p:txBody>
          <a:bodyPr/>
          <a:lstStyle/>
          <a:p>
            <a:r>
              <a:rPr lang="en-US" dirty="0">
                <a:latin typeface="Calibri"/>
                <a:ea typeface="Calibri"/>
                <a:cs typeface="Calibri"/>
              </a:rPr>
              <a:t>5:2</a:t>
            </a:r>
            <a:endParaRPr lang="en-US" dirty="0"/>
          </a:p>
        </p:txBody>
      </p:sp>
      <p:sp>
        <p:nvSpPr>
          <p:cNvPr id="4" name="Title 3"/>
          <p:cNvSpPr>
            <a:spLocks noGrp="1"/>
          </p:cNvSpPr>
          <p:nvPr>
            <p:ph type="title"/>
          </p:nvPr>
        </p:nvSpPr>
        <p:spPr/>
        <p:txBody>
          <a:bodyPr/>
          <a:lstStyle/>
          <a:p>
            <a:r>
              <a:rPr lang="en-US" dirty="0"/>
              <a:t>But I will punish all of them</a:t>
            </a:r>
          </a:p>
        </p:txBody>
      </p:sp>
    </p:spTree>
    <p:extLst>
      <p:ext uri="{BB962C8B-B14F-4D97-AF65-F5344CB8AC3E}">
        <p14:creationId xmlns:p14="http://schemas.microsoft.com/office/powerpoint/2010/main" val="2698785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9937A22-873D-4A58-B75E-AE20254C451A}"/>
              </a:ext>
            </a:extLst>
          </p:cNvPr>
          <p:cNvPicPr>
            <a:picLocks noChangeAspect="1"/>
          </p:cNvPicPr>
          <p:nvPr/>
        </p:nvPicPr>
        <p:blipFill rotWithShape="1">
          <a:blip r:embed="rId3">
            <a:extLst>
              <a:ext uri="{28A0092B-C50C-407E-A947-70E740481C1C}">
                <a14:useLocalDpi xmlns:a14="http://schemas.microsoft.com/office/drawing/2010/main" val="0"/>
              </a:ext>
            </a:extLst>
          </a:blip>
          <a:srcRect r="4762"/>
          <a:stretch/>
        </p:blipFill>
        <p:spPr>
          <a:xfrm>
            <a:off x="0" y="227000"/>
            <a:ext cx="9144000" cy="6404000"/>
          </a:xfrm>
          <a:prstGeom prst="rect">
            <a:avLst/>
          </a:prstGeom>
        </p:spPr>
      </p:pic>
      <p:sp>
        <p:nvSpPr>
          <p:cNvPr id="2" name="Text Placeholder 1"/>
          <p:cNvSpPr>
            <a:spLocks noGrp="1"/>
          </p:cNvSpPr>
          <p:nvPr>
            <p:ph type="body" sz="quarter" idx="10"/>
          </p:nvPr>
        </p:nvSpPr>
        <p:spPr/>
        <p:txBody>
          <a:bodyPr/>
          <a:lstStyle/>
          <a:p>
            <a:r>
              <a:rPr lang="en-US" dirty="0"/>
              <a:t>“Ephraim Street” sign in Jerusalem</a:t>
            </a:r>
          </a:p>
        </p:txBody>
      </p:sp>
      <p:sp>
        <p:nvSpPr>
          <p:cNvPr id="3" name="Text Placeholder 2"/>
          <p:cNvSpPr>
            <a:spLocks noGrp="1"/>
          </p:cNvSpPr>
          <p:nvPr>
            <p:ph type="body" sz="quarter" idx="12"/>
          </p:nvPr>
        </p:nvSpPr>
        <p:spPr/>
        <p:txBody>
          <a:bodyPr/>
          <a:lstStyle/>
          <a:p>
            <a:r>
              <a:rPr lang="en-US" dirty="0"/>
              <a:t>5:3</a:t>
            </a:r>
          </a:p>
        </p:txBody>
      </p:sp>
      <p:sp>
        <p:nvSpPr>
          <p:cNvPr id="10" name="Title 9">
            <a:extLst>
              <a:ext uri="{FF2B5EF4-FFF2-40B4-BE49-F238E27FC236}">
                <a16:creationId xmlns:a16="http://schemas.microsoft.com/office/drawing/2014/main" id="{8153C5B6-EB36-4274-92D4-FDD2D932E926}"/>
              </a:ext>
            </a:extLst>
          </p:cNvPr>
          <p:cNvSpPr>
            <a:spLocks noGrp="1"/>
          </p:cNvSpPr>
          <p:nvPr>
            <p:ph type="title"/>
          </p:nvPr>
        </p:nvSpPr>
        <p:spPr/>
        <p:txBody>
          <a:bodyPr/>
          <a:lstStyle/>
          <a:p>
            <a:r>
              <a:rPr lang="en-US" dirty="0"/>
              <a:t>I know Ephraim, and Israel is not hidden from Me</a:t>
            </a:r>
          </a:p>
        </p:txBody>
      </p:sp>
    </p:spTree>
    <p:extLst>
      <p:ext uri="{BB962C8B-B14F-4D97-AF65-F5344CB8AC3E}">
        <p14:creationId xmlns:p14="http://schemas.microsoft.com/office/powerpoint/2010/main" val="7040578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6D119-28E1-FFCB-8866-08A7624F9FE1}"/>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2E5E0495-5A0B-80A1-5E18-03206FD35086}"/>
              </a:ext>
            </a:extLst>
          </p:cNvPr>
          <p:cNvGrpSpPr/>
          <p:nvPr/>
        </p:nvGrpSpPr>
        <p:grpSpPr>
          <a:xfrm>
            <a:off x="0" y="304800"/>
            <a:ext cx="9144000" cy="6248400"/>
            <a:chOff x="0" y="304800"/>
            <a:chExt cx="9144000" cy="6248400"/>
          </a:xfrm>
        </p:grpSpPr>
        <p:pic>
          <p:nvPicPr>
            <p:cNvPr id="5" name="Picture 4">
              <a:extLst>
                <a:ext uri="{FF2B5EF4-FFF2-40B4-BE49-F238E27FC236}">
                  <a16:creationId xmlns:a16="http://schemas.microsoft.com/office/drawing/2014/main" id="{4F9509DB-F856-D188-40B3-97D9F511B9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7" name="Freeform: Shape 6">
              <a:extLst>
                <a:ext uri="{FF2B5EF4-FFF2-40B4-BE49-F238E27FC236}">
                  <a16:creationId xmlns:a16="http://schemas.microsoft.com/office/drawing/2014/main" id="{DC99B2C8-6EC3-7072-0BDB-1CC3D3EB8866}"/>
                </a:ext>
              </a:extLst>
            </p:cNvPr>
            <p:cNvSpPr/>
            <p:nvPr/>
          </p:nvSpPr>
          <p:spPr>
            <a:xfrm>
              <a:off x="1854200" y="2712720"/>
              <a:ext cx="3413760" cy="2225040"/>
            </a:xfrm>
            <a:custGeom>
              <a:avLst/>
              <a:gdLst>
                <a:gd name="connsiteX0" fmla="*/ 0 w 3413760"/>
                <a:gd name="connsiteY0" fmla="*/ 538480 h 2225040"/>
                <a:gd name="connsiteX1" fmla="*/ 248920 w 3413760"/>
                <a:gd name="connsiteY1" fmla="*/ 594360 h 2225040"/>
                <a:gd name="connsiteX2" fmla="*/ 365760 w 3413760"/>
                <a:gd name="connsiteY2" fmla="*/ 706120 h 2225040"/>
                <a:gd name="connsiteX3" fmla="*/ 441960 w 3413760"/>
                <a:gd name="connsiteY3" fmla="*/ 822960 h 2225040"/>
                <a:gd name="connsiteX4" fmla="*/ 462280 w 3413760"/>
                <a:gd name="connsiteY4" fmla="*/ 965200 h 2225040"/>
                <a:gd name="connsiteX5" fmla="*/ 513080 w 3413760"/>
                <a:gd name="connsiteY5" fmla="*/ 980440 h 2225040"/>
                <a:gd name="connsiteX6" fmla="*/ 513080 w 3413760"/>
                <a:gd name="connsiteY6" fmla="*/ 1005840 h 2225040"/>
                <a:gd name="connsiteX7" fmla="*/ 462280 w 3413760"/>
                <a:gd name="connsiteY7" fmla="*/ 1036320 h 2225040"/>
                <a:gd name="connsiteX8" fmla="*/ 472440 w 3413760"/>
                <a:gd name="connsiteY8" fmla="*/ 1249680 h 2225040"/>
                <a:gd name="connsiteX9" fmla="*/ 457200 w 3413760"/>
                <a:gd name="connsiteY9" fmla="*/ 1391920 h 2225040"/>
                <a:gd name="connsiteX10" fmla="*/ 497840 w 3413760"/>
                <a:gd name="connsiteY10" fmla="*/ 1412240 h 2225040"/>
                <a:gd name="connsiteX11" fmla="*/ 513080 w 3413760"/>
                <a:gd name="connsiteY11" fmla="*/ 1442720 h 2225040"/>
                <a:gd name="connsiteX12" fmla="*/ 462280 w 3413760"/>
                <a:gd name="connsiteY12" fmla="*/ 1478280 h 2225040"/>
                <a:gd name="connsiteX13" fmla="*/ 396240 w 3413760"/>
                <a:gd name="connsiteY13" fmla="*/ 1676400 h 2225040"/>
                <a:gd name="connsiteX14" fmla="*/ 411480 w 3413760"/>
                <a:gd name="connsiteY14" fmla="*/ 1971040 h 2225040"/>
                <a:gd name="connsiteX15" fmla="*/ 472440 w 3413760"/>
                <a:gd name="connsiteY15" fmla="*/ 2098040 h 2225040"/>
                <a:gd name="connsiteX16" fmla="*/ 579120 w 3413760"/>
                <a:gd name="connsiteY16" fmla="*/ 2214880 h 2225040"/>
                <a:gd name="connsiteX17" fmla="*/ 675640 w 3413760"/>
                <a:gd name="connsiteY17" fmla="*/ 2225040 h 2225040"/>
                <a:gd name="connsiteX18" fmla="*/ 751840 w 3413760"/>
                <a:gd name="connsiteY18" fmla="*/ 2174240 h 2225040"/>
                <a:gd name="connsiteX19" fmla="*/ 787400 w 3413760"/>
                <a:gd name="connsiteY19" fmla="*/ 2077720 h 2225040"/>
                <a:gd name="connsiteX20" fmla="*/ 853440 w 3413760"/>
                <a:gd name="connsiteY20" fmla="*/ 1910080 h 2225040"/>
                <a:gd name="connsiteX21" fmla="*/ 919480 w 3413760"/>
                <a:gd name="connsiteY21" fmla="*/ 1823720 h 2225040"/>
                <a:gd name="connsiteX22" fmla="*/ 1041400 w 3413760"/>
                <a:gd name="connsiteY22" fmla="*/ 1747520 h 2225040"/>
                <a:gd name="connsiteX23" fmla="*/ 1203960 w 3413760"/>
                <a:gd name="connsiteY23" fmla="*/ 1732280 h 2225040"/>
                <a:gd name="connsiteX24" fmla="*/ 1457960 w 3413760"/>
                <a:gd name="connsiteY24" fmla="*/ 1854200 h 2225040"/>
                <a:gd name="connsiteX25" fmla="*/ 1625600 w 3413760"/>
                <a:gd name="connsiteY25" fmla="*/ 1884680 h 2225040"/>
                <a:gd name="connsiteX26" fmla="*/ 1808480 w 3413760"/>
                <a:gd name="connsiteY26" fmla="*/ 1884680 h 2225040"/>
                <a:gd name="connsiteX27" fmla="*/ 2026920 w 3413760"/>
                <a:gd name="connsiteY27" fmla="*/ 1823720 h 2225040"/>
                <a:gd name="connsiteX28" fmla="*/ 2184400 w 3413760"/>
                <a:gd name="connsiteY28" fmla="*/ 1696720 h 2225040"/>
                <a:gd name="connsiteX29" fmla="*/ 2255520 w 3413760"/>
                <a:gd name="connsiteY29" fmla="*/ 1635760 h 2225040"/>
                <a:gd name="connsiteX30" fmla="*/ 2352040 w 3413760"/>
                <a:gd name="connsiteY30" fmla="*/ 1584960 h 2225040"/>
                <a:gd name="connsiteX31" fmla="*/ 2504440 w 3413760"/>
                <a:gd name="connsiteY31" fmla="*/ 1620520 h 2225040"/>
                <a:gd name="connsiteX32" fmla="*/ 2707640 w 3413760"/>
                <a:gd name="connsiteY32" fmla="*/ 1737360 h 2225040"/>
                <a:gd name="connsiteX33" fmla="*/ 2931160 w 3413760"/>
                <a:gd name="connsiteY33" fmla="*/ 1767840 h 2225040"/>
                <a:gd name="connsiteX34" fmla="*/ 3078480 w 3413760"/>
                <a:gd name="connsiteY34" fmla="*/ 1813560 h 2225040"/>
                <a:gd name="connsiteX35" fmla="*/ 3225800 w 3413760"/>
                <a:gd name="connsiteY35" fmla="*/ 1838960 h 2225040"/>
                <a:gd name="connsiteX36" fmla="*/ 3383280 w 3413760"/>
                <a:gd name="connsiteY36" fmla="*/ 1849120 h 2225040"/>
                <a:gd name="connsiteX37" fmla="*/ 3408680 w 3413760"/>
                <a:gd name="connsiteY37" fmla="*/ 1381760 h 2225040"/>
                <a:gd name="connsiteX38" fmla="*/ 3403600 w 3413760"/>
                <a:gd name="connsiteY38" fmla="*/ 1188720 h 2225040"/>
                <a:gd name="connsiteX39" fmla="*/ 3378200 w 3413760"/>
                <a:gd name="connsiteY39" fmla="*/ 1076960 h 2225040"/>
                <a:gd name="connsiteX40" fmla="*/ 3388360 w 3413760"/>
                <a:gd name="connsiteY40" fmla="*/ 924560 h 2225040"/>
                <a:gd name="connsiteX41" fmla="*/ 3413760 w 3413760"/>
                <a:gd name="connsiteY41" fmla="*/ 782320 h 2225040"/>
                <a:gd name="connsiteX42" fmla="*/ 3403600 w 3413760"/>
                <a:gd name="connsiteY42" fmla="*/ 594360 h 2225040"/>
                <a:gd name="connsiteX43" fmla="*/ 3327400 w 3413760"/>
                <a:gd name="connsiteY43" fmla="*/ 441960 h 2225040"/>
                <a:gd name="connsiteX44" fmla="*/ 3169920 w 3413760"/>
                <a:gd name="connsiteY44" fmla="*/ 223520 h 2225040"/>
                <a:gd name="connsiteX45" fmla="*/ 3042920 w 3413760"/>
                <a:gd name="connsiteY45" fmla="*/ 55880 h 2225040"/>
                <a:gd name="connsiteX46" fmla="*/ 2860040 w 3413760"/>
                <a:gd name="connsiteY46" fmla="*/ 0 h 2225040"/>
                <a:gd name="connsiteX47" fmla="*/ 2616200 w 3413760"/>
                <a:gd name="connsiteY47" fmla="*/ 50800 h 2225040"/>
                <a:gd name="connsiteX48" fmla="*/ 2453640 w 3413760"/>
                <a:gd name="connsiteY48" fmla="*/ 116840 h 2225040"/>
                <a:gd name="connsiteX49" fmla="*/ 2433320 w 3413760"/>
                <a:gd name="connsiteY49" fmla="*/ 147320 h 2225040"/>
                <a:gd name="connsiteX50" fmla="*/ 2407920 w 3413760"/>
                <a:gd name="connsiteY50" fmla="*/ 152400 h 2225040"/>
                <a:gd name="connsiteX51" fmla="*/ 2392680 w 3413760"/>
                <a:gd name="connsiteY51" fmla="*/ 142240 h 2225040"/>
                <a:gd name="connsiteX52" fmla="*/ 2275840 w 3413760"/>
                <a:gd name="connsiteY52" fmla="*/ 162560 h 2225040"/>
                <a:gd name="connsiteX53" fmla="*/ 2057400 w 3413760"/>
                <a:gd name="connsiteY53" fmla="*/ 162560 h 2225040"/>
                <a:gd name="connsiteX54" fmla="*/ 1793240 w 3413760"/>
                <a:gd name="connsiteY54" fmla="*/ 142240 h 2225040"/>
                <a:gd name="connsiteX55" fmla="*/ 1595120 w 3413760"/>
                <a:gd name="connsiteY55" fmla="*/ 91440 h 2225040"/>
                <a:gd name="connsiteX56" fmla="*/ 1473200 w 3413760"/>
                <a:gd name="connsiteY56" fmla="*/ 111760 h 2225040"/>
                <a:gd name="connsiteX57" fmla="*/ 1310640 w 3413760"/>
                <a:gd name="connsiteY57" fmla="*/ 213360 h 2225040"/>
                <a:gd name="connsiteX58" fmla="*/ 1143000 w 3413760"/>
                <a:gd name="connsiteY58" fmla="*/ 274320 h 2225040"/>
                <a:gd name="connsiteX59" fmla="*/ 985520 w 3413760"/>
                <a:gd name="connsiteY59" fmla="*/ 309880 h 2225040"/>
                <a:gd name="connsiteX60" fmla="*/ 828040 w 3413760"/>
                <a:gd name="connsiteY60" fmla="*/ 289560 h 2225040"/>
                <a:gd name="connsiteX61" fmla="*/ 614680 w 3413760"/>
                <a:gd name="connsiteY61" fmla="*/ 289560 h 2225040"/>
                <a:gd name="connsiteX62" fmla="*/ 411480 w 3413760"/>
                <a:gd name="connsiteY62" fmla="*/ 330200 h 2225040"/>
                <a:gd name="connsiteX63" fmla="*/ 213360 w 3413760"/>
                <a:gd name="connsiteY63" fmla="*/ 421640 h 2225040"/>
                <a:gd name="connsiteX64" fmla="*/ 111760 w 3413760"/>
                <a:gd name="connsiteY64" fmla="*/ 467360 h 2225040"/>
                <a:gd name="connsiteX65" fmla="*/ 0 w 3413760"/>
                <a:gd name="connsiteY65" fmla="*/ 538480 h 222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413760" h="2225040">
                  <a:moveTo>
                    <a:pt x="0" y="538480"/>
                  </a:moveTo>
                  <a:lnTo>
                    <a:pt x="248920" y="594360"/>
                  </a:lnTo>
                  <a:lnTo>
                    <a:pt x="365760" y="706120"/>
                  </a:lnTo>
                  <a:lnTo>
                    <a:pt x="441960" y="822960"/>
                  </a:lnTo>
                  <a:lnTo>
                    <a:pt x="462280" y="965200"/>
                  </a:lnTo>
                  <a:lnTo>
                    <a:pt x="513080" y="980440"/>
                  </a:lnTo>
                  <a:lnTo>
                    <a:pt x="513080" y="1005840"/>
                  </a:lnTo>
                  <a:lnTo>
                    <a:pt x="462280" y="1036320"/>
                  </a:lnTo>
                  <a:lnTo>
                    <a:pt x="472440" y="1249680"/>
                  </a:lnTo>
                  <a:lnTo>
                    <a:pt x="457200" y="1391920"/>
                  </a:lnTo>
                  <a:lnTo>
                    <a:pt x="497840" y="1412240"/>
                  </a:lnTo>
                  <a:lnTo>
                    <a:pt x="513080" y="1442720"/>
                  </a:lnTo>
                  <a:lnTo>
                    <a:pt x="462280" y="1478280"/>
                  </a:lnTo>
                  <a:lnTo>
                    <a:pt x="396240" y="1676400"/>
                  </a:lnTo>
                  <a:lnTo>
                    <a:pt x="411480" y="1971040"/>
                  </a:lnTo>
                  <a:lnTo>
                    <a:pt x="472440" y="2098040"/>
                  </a:lnTo>
                  <a:lnTo>
                    <a:pt x="579120" y="2214880"/>
                  </a:lnTo>
                  <a:lnTo>
                    <a:pt x="675640" y="2225040"/>
                  </a:lnTo>
                  <a:lnTo>
                    <a:pt x="751840" y="2174240"/>
                  </a:lnTo>
                  <a:lnTo>
                    <a:pt x="787400" y="2077720"/>
                  </a:lnTo>
                  <a:lnTo>
                    <a:pt x="853440" y="1910080"/>
                  </a:lnTo>
                  <a:lnTo>
                    <a:pt x="919480" y="1823720"/>
                  </a:lnTo>
                  <a:lnTo>
                    <a:pt x="1041400" y="1747520"/>
                  </a:lnTo>
                  <a:lnTo>
                    <a:pt x="1203960" y="1732280"/>
                  </a:lnTo>
                  <a:lnTo>
                    <a:pt x="1457960" y="1854200"/>
                  </a:lnTo>
                  <a:lnTo>
                    <a:pt x="1625600" y="1884680"/>
                  </a:lnTo>
                  <a:lnTo>
                    <a:pt x="1808480" y="1884680"/>
                  </a:lnTo>
                  <a:lnTo>
                    <a:pt x="2026920" y="1823720"/>
                  </a:lnTo>
                  <a:lnTo>
                    <a:pt x="2184400" y="1696720"/>
                  </a:lnTo>
                  <a:lnTo>
                    <a:pt x="2255520" y="1635760"/>
                  </a:lnTo>
                  <a:lnTo>
                    <a:pt x="2352040" y="1584960"/>
                  </a:lnTo>
                  <a:lnTo>
                    <a:pt x="2504440" y="1620520"/>
                  </a:lnTo>
                  <a:lnTo>
                    <a:pt x="2707640" y="1737360"/>
                  </a:lnTo>
                  <a:lnTo>
                    <a:pt x="2931160" y="1767840"/>
                  </a:lnTo>
                  <a:lnTo>
                    <a:pt x="3078480" y="1813560"/>
                  </a:lnTo>
                  <a:lnTo>
                    <a:pt x="3225800" y="1838960"/>
                  </a:lnTo>
                  <a:lnTo>
                    <a:pt x="3383280" y="1849120"/>
                  </a:lnTo>
                  <a:lnTo>
                    <a:pt x="3408680" y="1381760"/>
                  </a:lnTo>
                  <a:lnTo>
                    <a:pt x="3403600" y="1188720"/>
                  </a:lnTo>
                  <a:lnTo>
                    <a:pt x="3378200" y="1076960"/>
                  </a:lnTo>
                  <a:lnTo>
                    <a:pt x="3388360" y="924560"/>
                  </a:lnTo>
                  <a:lnTo>
                    <a:pt x="3413760" y="782320"/>
                  </a:lnTo>
                  <a:lnTo>
                    <a:pt x="3403600" y="594360"/>
                  </a:lnTo>
                  <a:lnTo>
                    <a:pt x="3327400" y="441960"/>
                  </a:lnTo>
                  <a:lnTo>
                    <a:pt x="3169920" y="223520"/>
                  </a:lnTo>
                  <a:lnTo>
                    <a:pt x="3042920" y="55880"/>
                  </a:lnTo>
                  <a:lnTo>
                    <a:pt x="2860040" y="0"/>
                  </a:lnTo>
                  <a:lnTo>
                    <a:pt x="2616200" y="50800"/>
                  </a:lnTo>
                  <a:lnTo>
                    <a:pt x="2453640" y="116840"/>
                  </a:lnTo>
                  <a:lnTo>
                    <a:pt x="2433320" y="147320"/>
                  </a:lnTo>
                  <a:lnTo>
                    <a:pt x="2407920" y="152400"/>
                  </a:lnTo>
                  <a:lnTo>
                    <a:pt x="2392680" y="142240"/>
                  </a:lnTo>
                  <a:lnTo>
                    <a:pt x="2275840" y="162560"/>
                  </a:lnTo>
                  <a:lnTo>
                    <a:pt x="2057400" y="162560"/>
                  </a:lnTo>
                  <a:lnTo>
                    <a:pt x="1793240" y="142240"/>
                  </a:lnTo>
                  <a:lnTo>
                    <a:pt x="1595120" y="91440"/>
                  </a:lnTo>
                  <a:lnTo>
                    <a:pt x="1473200" y="111760"/>
                  </a:lnTo>
                  <a:lnTo>
                    <a:pt x="1310640" y="213360"/>
                  </a:lnTo>
                  <a:lnTo>
                    <a:pt x="1143000" y="274320"/>
                  </a:lnTo>
                  <a:lnTo>
                    <a:pt x="985520" y="309880"/>
                  </a:lnTo>
                  <a:lnTo>
                    <a:pt x="828040" y="289560"/>
                  </a:lnTo>
                  <a:lnTo>
                    <a:pt x="614680" y="289560"/>
                  </a:lnTo>
                  <a:lnTo>
                    <a:pt x="411480" y="330200"/>
                  </a:lnTo>
                  <a:lnTo>
                    <a:pt x="213360" y="421640"/>
                  </a:lnTo>
                  <a:lnTo>
                    <a:pt x="111760" y="467360"/>
                  </a:lnTo>
                  <a:lnTo>
                    <a:pt x="0" y="538480"/>
                  </a:lnTo>
                  <a:close/>
                </a:path>
              </a:pathLst>
            </a:custGeom>
            <a:solidFill>
              <a:srgbClr val="FE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a:extLst>
              <a:ext uri="{FF2B5EF4-FFF2-40B4-BE49-F238E27FC236}">
                <a16:creationId xmlns:a16="http://schemas.microsoft.com/office/drawing/2014/main" id="{3E65E6CE-92C9-799F-3A16-FA6504006D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D1E3C0A4-0B92-0952-31F3-627A5B1F01F4}"/>
              </a:ext>
            </a:extLst>
          </p:cNvPr>
          <p:cNvSpPr>
            <a:spLocks noGrp="1"/>
          </p:cNvSpPr>
          <p:nvPr>
            <p:ph type="body" sz="quarter" idx="10"/>
          </p:nvPr>
        </p:nvSpPr>
        <p:spPr/>
        <p:txBody>
          <a:bodyPr/>
          <a:lstStyle/>
          <a:p>
            <a:r>
              <a:rPr lang="en-US" dirty="0"/>
              <a:t>Satellite map of the territory of Ephraim</a:t>
            </a:r>
          </a:p>
        </p:txBody>
      </p:sp>
      <p:sp>
        <p:nvSpPr>
          <p:cNvPr id="3" name="Text Placeholder 2">
            <a:extLst>
              <a:ext uri="{FF2B5EF4-FFF2-40B4-BE49-F238E27FC236}">
                <a16:creationId xmlns:a16="http://schemas.microsoft.com/office/drawing/2014/main" id="{D8539F83-DFA7-1CBA-39AB-1BEA5A59B889}"/>
              </a:ext>
            </a:extLst>
          </p:cNvPr>
          <p:cNvSpPr>
            <a:spLocks noGrp="1"/>
          </p:cNvSpPr>
          <p:nvPr>
            <p:ph type="body" sz="quarter" idx="12"/>
          </p:nvPr>
        </p:nvSpPr>
        <p:spPr/>
        <p:txBody>
          <a:bodyPr/>
          <a:lstStyle/>
          <a:p>
            <a:r>
              <a:rPr lang="en-US" dirty="0"/>
              <a:t>5:3</a:t>
            </a:r>
          </a:p>
        </p:txBody>
      </p:sp>
      <p:sp>
        <p:nvSpPr>
          <p:cNvPr id="10" name="Title 9">
            <a:extLst>
              <a:ext uri="{FF2B5EF4-FFF2-40B4-BE49-F238E27FC236}">
                <a16:creationId xmlns:a16="http://schemas.microsoft.com/office/drawing/2014/main" id="{A262D5E2-16FF-B072-C9C7-6EB45294210D}"/>
              </a:ext>
            </a:extLst>
          </p:cNvPr>
          <p:cNvSpPr>
            <a:spLocks noGrp="1"/>
          </p:cNvSpPr>
          <p:nvPr>
            <p:ph type="title"/>
          </p:nvPr>
        </p:nvSpPr>
        <p:spPr/>
        <p:txBody>
          <a:bodyPr/>
          <a:lstStyle/>
          <a:p>
            <a:r>
              <a:rPr lang="en-US" dirty="0"/>
              <a:t>I know Ephraim, and Israel is not hidden from Me</a:t>
            </a:r>
          </a:p>
        </p:txBody>
      </p:sp>
    </p:spTree>
    <p:extLst>
      <p:ext uri="{BB962C8B-B14F-4D97-AF65-F5344CB8AC3E}">
        <p14:creationId xmlns:p14="http://schemas.microsoft.com/office/powerpoint/2010/main" val="31969314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0F9AFED-DDFA-E1E1-9F23-68BB300514E0}"/>
              </a:ext>
            </a:extLst>
          </p:cNvPr>
          <p:cNvGrpSpPr/>
          <p:nvPr/>
        </p:nvGrpSpPr>
        <p:grpSpPr>
          <a:xfrm>
            <a:off x="0" y="0"/>
            <a:ext cx="9144000" cy="6858001"/>
            <a:chOff x="0" y="0"/>
            <a:chExt cx="9144000" cy="6858001"/>
          </a:xfrm>
        </p:grpSpPr>
        <p:pic>
          <p:nvPicPr>
            <p:cNvPr id="6" name="Picture 5">
              <a:extLst>
                <a:ext uri="{FF2B5EF4-FFF2-40B4-BE49-F238E27FC236}">
                  <a16:creationId xmlns:a16="http://schemas.microsoft.com/office/drawing/2014/main" id="{E9937A22-873D-4A58-B75E-AE20254C45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1"/>
            </a:xfrm>
            <a:prstGeom prst="rect">
              <a:avLst/>
            </a:prstGeom>
          </p:spPr>
        </p:pic>
        <p:pic>
          <p:nvPicPr>
            <p:cNvPr id="8" name="Picture 7">
              <a:extLst>
                <a:ext uri="{FF2B5EF4-FFF2-40B4-BE49-F238E27FC236}">
                  <a16:creationId xmlns:a16="http://schemas.microsoft.com/office/drawing/2014/main" id="{34CFD3EA-2926-45A4-A893-1A625431AD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872740"/>
              <a:ext cx="9144000" cy="521494"/>
            </a:xfrm>
            <a:prstGeom prst="rect">
              <a:avLst/>
            </a:prstGeom>
          </p:spPr>
        </p:pic>
      </p:grpSp>
      <p:sp>
        <p:nvSpPr>
          <p:cNvPr id="2" name="Text Placeholder 1"/>
          <p:cNvSpPr>
            <a:spLocks noGrp="1"/>
          </p:cNvSpPr>
          <p:nvPr>
            <p:ph type="body" sz="quarter" idx="10"/>
          </p:nvPr>
        </p:nvSpPr>
        <p:spPr/>
        <p:txBody>
          <a:bodyPr/>
          <a:lstStyle/>
          <a:p>
            <a:r>
              <a:rPr lang="en-US" i="1" dirty="0"/>
              <a:t>Kylix</a:t>
            </a:r>
            <a:r>
              <a:rPr lang="en-US" dirty="0"/>
              <a:t> with a prostitute (</a:t>
            </a:r>
            <a:r>
              <a:rPr lang="en-US" i="1" dirty="0" err="1"/>
              <a:t>hetaira</a:t>
            </a:r>
            <a:r>
              <a:rPr lang="en-US" dirty="0"/>
              <a:t>) at an altar, circa 500 BC</a:t>
            </a:r>
          </a:p>
        </p:txBody>
      </p:sp>
      <p:sp>
        <p:nvSpPr>
          <p:cNvPr id="3" name="Text Placeholder 2"/>
          <p:cNvSpPr>
            <a:spLocks noGrp="1"/>
          </p:cNvSpPr>
          <p:nvPr>
            <p:ph type="body" sz="quarter" idx="12"/>
          </p:nvPr>
        </p:nvSpPr>
        <p:spPr/>
        <p:txBody>
          <a:bodyPr/>
          <a:lstStyle/>
          <a:p>
            <a:r>
              <a:rPr lang="en-US" dirty="0"/>
              <a:t>5:3</a:t>
            </a:r>
          </a:p>
        </p:txBody>
      </p:sp>
      <p:sp>
        <p:nvSpPr>
          <p:cNvPr id="10" name="Title 9">
            <a:extLst>
              <a:ext uri="{FF2B5EF4-FFF2-40B4-BE49-F238E27FC236}">
                <a16:creationId xmlns:a16="http://schemas.microsoft.com/office/drawing/2014/main" id="{8153C5B6-EB36-4274-92D4-FDD2D932E926}"/>
              </a:ext>
            </a:extLst>
          </p:cNvPr>
          <p:cNvSpPr>
            <a:spLocks noGrp="1"/>
          </p:cNvSpPr>
          <p:nvPr>
            <p:ph type="title"/>
          </p:nvPr>
        </p:nvSpPr>
        <p:spPr/>
        <p:txBody>
          <a:bodyPr/>
          <a:lstStyle/>
          <a:p>
            <a:r>
              <a:rPr lang="en-US" dirty="0"/>
              <a:t>For now, Ephraim has played the harlot, and Isarel has defiled herself</a:t>
            </a:r>
          </a:p>
        </p:txBody>
      </p:sp>
    </p:spTree>
    <p:extLst>
      <p:ext uri="{BB962C8B-B14F-4D97-AF65-F5344CB8AC3E}">
        <p14:creationId xmlns:p14="http://schemas.microsoft.com/office/powerpoint/2010/main" val="16356460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D4A4D2C-2A74-CF81-AD73-02F21B0678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0020"/>
            <a:ext cx="9144000" cy="6537960"/>
          </a:xfrm>
          <a:prstGeom prst="rect">
            <a:avLst/>
          </a:prstGeom>
        </p:spPr>
      </p:pic>
      <p:sp>
        <p:nvSpPr>
          <p:cNvPr id="2" name="Text Placeholder 1">
            <a:extLst>
              <a:ext uri="{FF2B5EF4-FFF2-40B4-BE49-F238E27FC236}">
                <a16:creationId xmlns:a16="http://schemas.microsoft.com/office/drawing/2014/main" id="{1366AB01-7973-4D97-961F-3565E8A5F074}"/>
              </a:ext>
            </a:extLst>
          </p:cNvPr>
          <p:cNvSpPr>
            <a:spLocks noGrp="1"/>
          </p:cNvSpPr>
          <p:nvPr>
            <p:ph type="body" sz="quarter" idx="10"/>
          </p:nvPr>
        </p:nvSpPr>
        <p:spPr/>
        <p:txBody>
          <a:bodyPr/>
          <a:lstStyle/>
          <a:p>
            <a:r>
              <a:rPr lang="en-US" i="1" dirty="0"/>
              <a:t>Kylix</a:t>
            </a:r>
            <a:r>
              <a:rPr lang="en-US" dirty="0"/>
              <a:t> with a man holding out the palm of his hand, from Athens, circa 490 BC</a:t>
            </a:r>
          </a:p>
        </p:txBody>
      </p:sp>
      <p:sp>
        <p:nvSpPr>
          <p:cNvPr id="3" name="Text Placeholder 2">
            <a:extLst>
              <a:ext uri="{FF2B5EF4-FFF2-40B4-BE49-F238E27FC236}">
                <a16:creationId xmlns:a16="http://schemas.microsoft.com/office/drawing/2014/main" id="{F5D70831-8435-462F-8B0F-84F65E78F75A}"/>
              </a:ext>
            </a:extLst>
          </p:cNvPr>
          <p:cNvSpPr>
            <a:spLocks noGrp="1"/>
          </p:cNvSpPr>
          <p:nvPr>
            <p:ph type="body" sz="quarter" idx="12"/>
          </p:nvPr>
        </p:nvSpPr>
        <p:spPr/>
        <p:txBody>
          <a:bodyPr/>
          <a:lstStyle/>
          <a:p>
            <a:r>
              <a:rPr lang="en-US" dirty="0"/>
              <a:t>5:4</a:t>
            </a:r>
          </a:p>
        </p:txBody>
      </p:sp>
      <p:sp>
        <p:nvSpPr>
          <p:cNvPr id="4" name="Title 3">
            <a:extLst>
              <a:ext uri="{FF2B5EF4-FFF2-40B4-BE49-F238E27FC236}">
                <a16:creationId xmlns:a16="http://schemas.microsoft.com/office/drawing/2014/main" id="{FAD96E52-B823-4750-A8F3-A6307C546499}"/>
              </a:ext>
            </a:extLst>
          </p:cNvPr>
          <p:cNvSpPr>
            <a:spLocks noGrp="1"/>
          </p:cNvSpPr>
          <p:nvPr>
            <p:ph type="title"/>
          </p:nvPr>
        </p:nvSpPr>
        <p:spPr/>
        <p:txBody>
          <a:bodyPr/>
          <a:lstStyle/>
          <a:p>
            <a:r>
              <a:rPr lang="en-US" dirty="0"/>
              <a:t>Their deeds will not allow them to return to their God</a:t>
            </a:r>
          </a:p>
        </p:txBody>
      </p:sp>
    </p:spTree>
    <p:extLst>
      <p:ext uri="{BB962C8B-B14F-4D97-AF65-F5344CB8AC3E}">
        <p14:creationId xmlns:p14="http://schemas.microsoft.com/office/powerpoint/2010/main" val="3417937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2746274-1EE6-D689-8D3B-6BFAD1980D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i="1" dirty="0"/>
              <a:t>Kylix</a:t>
            </a:r>
            <a:r>
              <a:rPr lang="en-US" dirty="0"/>
              <a:t> with a prostitute approaching a satyr, from Athens, circa 500 BC</a:t>
            </a:r>
          </a:p>
        </p:txBody>
      </p:sp>
      <p:sp>
        <p:nvSpPr>
          <p:cNvPr id="3" name="Text Placeholder 2"/>
          <p:cNvSpPr>
            <a:spLocks noGrp="1"/>
          </p:cNvSpPr>
          <p:nvPr>
            <p:ph type="body" sz="quarter" idx="12"/>
          </p:nvPr>
        </p:nvSpPr>
        <p:spPr/>
        <p:txBody>
          <a:bodyPr/>
          <a:lstStyle/>
          <a:p>
            <a:r>
              <a:rPr lang="en-US" dirty="0"/>
              <a:t>5:4</a:t>
            </a:r>
          </a:p>
        </p:txBody>
      </p:sp>
      <p:sp>
        <p:nvSpPr>
          <p:cNvPr id="4" name="Title 3"/>
          <p:cNvSpPr>
            <a:spLocks noGrp="1"/>
          </p:cNvSpPr>
          <p:nvPr>
            <p:ph type="title"/>
          </p:nvPr>
        </p:nvSpPr>
        <p:spPr/>
        <p:txBody>
          <a:bodyPr/>
          <a:lstStyle/>
          <a:p>
            <a:r>
              <a:rPr lang="en-US" dirty="0"/>
              <a:t>For a spirit of prostitution is in them</a:t>
            </a:r>
          </a:p>
        </p:txBody>
      </p:sp>
    </p:spTree>
    <p:extLst>
      <p:ext uri="{BB962C8B-B14F-4D97-AF65-F5344CB8AC3E}">
        <p14:creationId xmlns:p14="http://schemas.microsoft.com/office/powerpoint/2010/main" val="42766122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E6CCD-D7ED-B9F9-6572-C64D6FB8215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43267B3-01B9-57B7-0B33-2E56FEB8B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248400"/>
          </a:xfrm>
          <a:prstGeom prst="rect">
            <a:avLst/>
          </a:prstGeom>
        </p:spPr>
      </p:pic>
      <p:sp>
        <p:nvSpPr>
          <p:cNvPr id="2" name="Text Placeholder 1">
            <a:extLst>
              <a:ext uri="{FF2B5EF4-FFF2-40B4-BE49-F238E27FC236}">
                <a16:creationId xmlns:a16="http://schemas.microsoft.com/office/drawing/2014/main" id="{024054EE-0C3C-C3CE-C4C8-B0F42345B10F}"/>
              </a:ext>
            </a:extLst>
          </p:cNvPr>
          <p:cNvSpPr>
            <a:spLocks noGrp="1"/>
          </p:cNvSpPr>
          <p:nvPr>
            <p:ph type="body" sz="quarter" idx="10"/>
          </p:nvPr>
        </p:nvSpPr>
        <p:spPr/>
        <p:txBody>
          <a:bodyPr/>
          <a:lstStyle/>
          <a:p>
            <a:r>
              <a:rPr lang="en-US" dirty="0"/>
              <a:t>Priestly blessing on the Ketef Hinnom silver scrolls, circa 600 BC</a:t>
            </a:r>
          </a:p>
        </p:txBody>
      </p:sp>
      <p:sp>
        <p:nvSpPr>
          <p:cNvPr id="3" name="Text Placeholder 2">
            <a:extLst>
              <a:ext uri="{FF2B5EF4-FFF2-40B4-BE49-F238E27FC236}">
                <a16:creationId xmlns:a16="http://schemas.microsoft.com/office/drawing/2014/main" id="{32E972C6-3939-1A13-F71A-09CFF4FA918D}"/>
              </a:ext>
            </a:extLst>
          </p:cNvPr>
          <p:cNvSpPr>
            <a:spLocks noGrp="1"/>
          </p:cNvSpPr>
          <p:nvPr>
            <p:ph type="body" sz="quarter" idx="12"/>
          </p:nvPr>
        </p:nvSpPr>
        <p:spPr/>
        <p:txBody>
          <a:bodyPr/>
          <a:lstStyle/>
          <a:p>
            <a:r>
              <a:rPr lang="en-US" dirty="0"/>
              <a:t>5:4</a:t>
            </a:r>
          </a:p>
        </p:txBody>
      </p:sp>
      <p:sp>
        <p:nvSpPr>
          <p:cNvPr id="4" name="Title 3">
            <a:extLst>
              <a:ext uri="{FF2B5EF4-FFF2-40B4-BE49-F238E27FC236}">
                <a16:creationId xmlns:a16="http://schemas.microsoft.com/office/drawing/2014/main" id="{EC95AB9A-9B26-9418-FF92-CCEF4C267FFC}"/>
              </a:ext>
            </a:extLst>
          </p:cNvPr>
          <p:cNvSpPr>
            <a:spLocks noGrp="1"/>
          </p:cNvSpPr>
          <p:nvPr>
            <p:ph type="title"/>
          </p:nvPr>
        </p:nvSpPr>
        <p:spPr/>
        <p:txBody>
          <a:bodyPr/>
          <a:lstStyle/>
          <a:p>
            <a:r>
              <a:rPr lang="en-US" dirty="0"/>
              <a:t>And they do not know Yahweh</a:t>
            </a:r>
          </a:p>
        </p:txBody>
      </p:sp>
    </p:spTree>
    <p:extLst>
      <p:ext uri="{BB962C8B-B14F-4D97-AF65-F5344CB8AC3E}">
        <p14:creationId xmlns:p14="http://schemas.microsoft.com/office/powerpoint/2010/main" val="12654932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07AFE1-91B8-E6F3-B30B-7012857CB9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0510"/>
            <a:ext cx="9144000" cy="6316980"/>
          </a:xfrm>
          <a:prstGeom prst="rect">
            <a:avLst/>
          </a:prstGeom>
        </p:spPr>
      </p:pic>
      <p:sp>
        <p:nvSpPr>
          <p:cNvPr id="2" name="Text Placeholder 1"/>
          <p:cNvSpPr>
            <a:spLocks noGrp="1"/>
          </p:cNvSpPr>
          <p:nvPr>
            <p:ph type="body" sz="quarter" idx="10"/>
          </p:nvPr>
        </p:nvSpPr>
        <p:spPr/>
        <p:txBody>
          <a:bodyPr/>
          <a:lstStyle/>
          <a:p>
            <a:r>
              <a:rPr lang="en-US" dirty="0"/>
              <a:t>Victory stele of </a:t>
            </a:r>
            <a:r>
              <a:rPr lang="en-US" dirty="0" err="1"/>
              <a:t>Naram</a:t>
            </a:r>
            <a:r>
              <a:rPr lang="en-US" dirty="0"/>
              <a:t>-Sin of Akkad, circa 2230 BC</a:t>
            </a:r>
          </a:p>
        </p:txBody>
      </p:sp>
      <p:sp>
        <p:nvSpPr>
          <p:cNvPr id="3" name="Text Placeholder 2"/>
          <p:cNvSpPr>
            <a:spLocks noGrp="1"/>
          </p:cNvSpPr>
          <p:nvPr>
            <p:ph type="body" sz="quarter" idx="12"/>
          </p:nvPr>
        </p:nvSpPr>
        <p:spPr/>
        <p:txBody>
          <a:bodyPr/>
          <a:lstStyle/>
          <a:p>
            <a:r>
              <a:rPr lang="en-US" dirty="0"/>
              <a:t>5:5</a:t>
            </a:r>
          </a:p>
        </p:txBody>
      </p:sp>
      <p:sp>
        <p:nvSpPr>
          <p:cNvPr id="4" name="Title 3"/>
          <p:cNvSpPr>
            <a:spLocks noGrp="1"/>
          </p:cNvSpPr>
          <p:nvPr>
            <p:ph type="title"/>
          </p:nvPr>
        </p:nvSpPr>
        <p:spPr/>
        <p:txBody>
          <a:bodyPr/>
          <a:lstStyle/>
          <a:p>
            <a:r>
              <a:rPr lang="en-US" dirty="0"/>
              <a:t>Moreover, Israel’s arrogance testifies against him</a:t>
            </a:r>
          </a:p>
        </p:txBody>
      </p:sp>
    </p:spTree>
    <p:extLst>
      <p:ext uri="{BB962C8B-B14F-4D97-AF65-F5344CB8AC3E}">
        <p14:creationId xmlns:p14="http://schemas.microsoft.com/office/powerpoint/2010/main" val="3068777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C525E3-72CC-A9FB-1BAE-1203B6CF37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Relief a man falling headlong from a tower during an Assyrian attack, from Nimrud</a:t>
            </a:r>
            <a:r>
              <a:rPr lang="en-US"/>
              <a:t>, circa </a:t>
            </a:r>
            <a:r>
              <a:rPr lang="en-US" dirty="0"/>
              <a:t>730 BC</a:t>
            </a:r>
          </a:p>
        </p:txBody>
      </p:sp>
      <p:sp>
        <p:nvSpPr>
          <p:cNvPr id="3" name="Text Placeholder 2"/>
          <p:cNvSpPr>
            <a:spLocks noGrp="1"/>
          </p:cNvSpPr>
          <p:nvPr>
            <p:ph type="body" sz="quarter" idx="12"/>
          </p:nvPr>
        </p:nvSpPr>
        <p:spPr/>
        <p:txBody>
          <a:bodyPr/>
          <a:lstStyle/>
          <a:p>
            <a:r>
              <a:rPr lang="en-US" dirty="0"/>
              <a:t>5:5</a:t>
            </a:r>
          </a:p>
        </p:txBody>
      </p:sp>
      <p:sp>
        <p:nvSpPr>
          <p:cNvPr id="4" name="Title 3"/>
          <p:cNvSpPr>
            <a:spLocks noGrp="1"/>
          </p:cNvSpPr>
          <p:nvPr>
            <p:ph type="title"/>
          </p:nvPr>
        </p:nvSpPr>
        <p:spPr/>
        <p:txBody>
          <a:bodyPr/>
          <a:lstStyle/>
          <a:p>
            <a:r>
              <a:rPr lang="en-US" dirty="0"/>
              <a:t>Both Israel and Ephraim will stumble in their iniquity</a:t>
            </a:r>
          </a:p>
        </p:txBody>
      </p:sp>
    </p:spTree>
    <p:extLst>
      <p:ext uri="{BB962C8B-B14F-4D97-AF65-F5344CB8AC3E}">
        <p14:creationId xmlns:p14="http://schemas.microsoft.com/office/powerpoint/2010/main" val="2472141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4DD8D91-B68A-8FA0-C8B3-A3DAB318F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6700"/>
            <a:ext cx="9144000" cy="6324600"/>
          </a:xfrm>
          <a:prstGeom prst="rect">
            <a:avLst/>
          </a:prstGeom>
        </p:spPr>
      </p:pic>
      <p:sp>
        <p:nvSpPr>
          <p:cNvPr id="2" name="Text Placeholder 1"/>
          <p:cNvSpPr>
            <a:spLocks noGrp="1"/>
          </p:cNvSpPr>
          <p:nvPr>
            <p:ph type="body" sz="quarter" idx="10"/>
          </p:nvPr>
        </p:nvSpPr>
        <p:spPr/>
        <p:txBody>
          <a:bodyPr/>
          <a:lstStyle/>
          <a:p>
            <a:r>
              <a:rPr lang="en-US" dirty="0"/>
              <a:t>Statue of a fallen soldier in the Pergamene votive offering, 2nd century AD</a:t>
            </a:r>
          </a:p>
        </p:txBody>
      </p:sp>
      <p:sp>
        <p:nvSpPr>
          <p:cNvPr id="3" name="Text Placeholder 2"/>
          <p:cNvSpPr>
            <a:spLocks noGrp="1"/>
          </p:cNvSpPr>
          <p:nvPr>
            <p:ph type="body" sz="quarter" idx="12"/>
          </p:nvPr>
        </p:nvSpPr>
        <p:spPr/>
        <p:txBody>
          <a:bodyPr/>
          <a:lstStyle/>
          <a:p>
            <a:r>
              <a:rPr lang="en-US" dirty="0"/>
              <a:t>5:5</a:t>
            </a:r>
          </a:p>
        </p:txBody>
      </p:sp>
      <p:sp>
        <p:nvSpPr>
          <p:cNvPr id="4" name="Title 3"/>
          <p:cNvSpPr>
            <a:spLocks noGrp="1"/>
          </p:cNvSpPr>
          <p:nvPr>
            <p:ph type="title"/>
          </p:nvPr>
        </p:nvSpPr>
        <p:spPr/>
        <p:txBody>
          <a:bodyPr/>
          <a:lstStyle/>
          <a:p>
            <a:r>
              <a:rPr lang="en-US" dirty="0"/>
              <a:t>Judah also will stumble with them</a:t>
            </a:r>
          </a:p>
        </p:txBody>
      </p:sp>
    </p:spTree>
    <p:extLst>
      <p:ext uri="{BB962C8B-B14F-4D97-AF65-F5344CB8AC3E}">
        <p14:creationId xmlns:p14="http://schemas.microsoft.com/office/powerpoint/2010/main" val="3512796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4000"/>
          <a:stretch/>
        </p:blipFill>
        <p:spPr>
          <a:xfrm>
            <a:off x="0" y="276225"/>
            <a:ext cx="9144000" cy="6305550"/>
          </a:xfrm>
          <a:prstGeom prst="rect">
            <a:avLst/>
          </a:prstGeom>
        </p:spPr>
      </p:pic>
      <p:sp>
        <p:nvSpPr>
          <p:cNvPr id="2" name="Text Placeholder 1"/>
          <p:cNvSpPr>
            <a:spLocks noGrp="1"/>
          </p:cNvSpPr>
          <p:nvPr>
            <p:ph type="body" sz="quarter" idx="10"/>
          </p:nvPr>
        </p:nvSpPr>
        <p:spPr/>
        <p:txBody>
          <a:bodyPr/>
          <a:lstStyle/>
          <a:p>
            <a:r>
              <a:rPr lang="en-US" dirty="0"/>
              <a:t>The high priest beside the menorah in a tabernacle model</a:t>
            </a:r>
          </a:p>
        </p:txBody>
      </p:sp>
      <p:sp>
        <p:nvSpPr>
          <p:cNvPr id="3" name="Text Placeholder 2"/>
          <p:cNvSpPr>
            <a:spLocks noGrp="1"/>
          </p:cNvSpPr>
          <p:nvPr>
            <p:ph type="body" sz="quarter" idx="12"/>
          </p:nvPr>
        </p:nvSpPr>
        <p:spPr/>
        <p:txBody>
          <a:bodyPr/>
          <a:lstStyle/>
          <a:p>
            <a:r>
              <a:rPr lang="en-US"/>
              <a:t>5:1</a:t>
            </a:r>
          </a:p>
        </p:txBody>
      </p:sp>
      <p:sp>
        <p:nvSpPr>
          <p:cNvPr id="4" name="Title 3"/>
          <p:cNvSpPr>
            <a:spLocks noGrp="1"/>
          </p:cNvSpPr>
          <p:nvPr>
            <p:ph type="title"/>
          </p:nvPr>
        </p:nvSpPr>
        <p:spPr/>
        <p:txBody>
          <a:bodyPr/>
          <a:lstStyle/>
          <a:p>
            <a:r>
              <a:rPr lang="en-US" dirty="0"/>
              <a:t>Hear this, O priests</a:t>
            </a:r>
          </a:p>
        </p:txBody>
      </p:sp>
    </p:spTree>
    <p:extLst>
      <p:ext uri="{BB962C8B-B14F-4D97-AF65-F5344CB8AC3E}">
        <p14:creationId xmlns:p14="http://schemas.microsoft.com/office/powerpoint/2010/main" val="13239861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9AF1019-96D3-E60F-36D1-63E621C383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1450"/>
            <a:ext cx="9144000" cy="6515100"/>
          </a:xfrm>
          <a:prstGeom prst="rect">
            <a:avLst/>
          </a:prstGeom>
        </p:spPr>
      </p:pic>
      <p:sp>
        <p:nvSpPr>
          <p:cNvPr id="2" name="Text Placeholder 1"/>
          <p:cNvSpPr>
            <a:spLocks noGrp="1"/>
          </p:cNvSpPr>
          <p:nvPr>
            <p:ph type="body" sz="quarter" idx="10"/>
          </p:nvPr>
        </p:nvSpPr>
        <p:spPr/>
        <p:txBody>
          <a:bodyPr/>
          <a:lstStyle/>
          <a:p>
            <a:r>
              <a:rPr lang="en-US" dirty="0"/>
              <a:t>Herdsman leading a flock of goats, from </a:t>
            </a:r>
            <a:r>
              <a:rPr lang="en-US" dirty="0" err="1"/>
              <a:t>el-Asasif</a:t>
            </a:r>
            <a:r>
              <a:rPr lang="en-US" dirty="0"/>
              <a:t>, circa 650 BC</a:t>
            </a:r>
          </a:p>
        </p:txBody>
      </p:sp>
      <p:sp>
        <p:nvSpPr>
          <p:cNvPr id="3" name="Text Placeholder 2"/>
          <p:cNvSpPr>
            <a:spLocks noGrp="1"/>
          </p:cNvSpPr>
          <p:nvPr>
            <p:ph type="body" sz="quarter" idx="12"/>
          </p:nvPr>
        </p:nvSpPr>
        <p:spPr/>
        <p:txBody>
          <a:bodyPr/>
          <a:lstStyle/>
          <a:p>
            <a:r>
              <a:rPr lang="en-US" dirty="0"/>
              <a:t>5:6</a:t>
            </a:r>
          </a:p>
        </p:txBody>
      </p:sp>
      <p:sp>
        <p:nvSpPr>
          <p:cNvPr id="4" name="Title 3"/>
          <p:cNvSpPr>
            <a:spLocks noGrp="1"/>
          </p:cNvSpPr>
          <p:nvPr>
            <p:ph type="title"/>
          </p:nvPr>
        </p:nvSpPr>
        <p:spPr/>
        <p:txBody>
          <a:bodyPr/>
          <a:lstStyle/>
          <a:p>
            <a:r>
              <a:rPr lang="en-US" dirty="0"/>
              <a:t>They will go with their flocks and herds to seek Yahweh</a:t>
            </a:r>
          </a:p>
        </p:txBody>
      </p:sp>
    </p:spTree>
    <p:extLst>
      <p:ext uri="{BB962C8B-B14F-4D97-AF65-F5344CB8AC3E}">
        <p14:creationId xmlns:p14="http://schemas.microsoft.com/office/powerpoint/2010/main" val="20528961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C:\Users\Kris\Downloads\Model of men herding cattle, c 2000 BC, Gen 21 2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1950"/>
            <a:ext cx="9144000" cy="62484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Model of men herding cattle, from Deir </a:t>
            </a:r>
            <a:r>
              <a:rPr lang="en-US" dirty="0" err="1"/>
              <a:t>el-Bersha</a:t>
            </a:r>
            <a:r>
              <a:rPr lang="en-US" dirty="0"/>
              <a:t>, circa 2000 BC</a:t>
            </a:r>
          </a:p>
        </p:txBody>
      </p:sp>
      <p:sp>
        <p:nvSpPr>
          <p:cNvPr id="3" name="Text Placeholder 2"/>
          <p:cNvSpPr>
            <a:spLocks noGrp="1"/>
          </p:cNvSpPr>
          <p:nvPr>
            <p:ph type="body" sz="quarter" idx="12"/>
          </p:nvPr>
        </p:nvSpPr>
        <p:spPr/>
        <p:txBody>
          <a:bodyPr/>
          <a:lstStyle/>
          <a:p>
            <a:r>
              <a:rPr lang="en-US" dirty="0"/>
              <a:t>5:6</a:t>
            </a:r>
          </a:p>
        </p:txBody>
      </p:sp>
      <p:sp>
        <p:nvSpPr>
          <p:cNvPr id="4" name="Title 3"/>
          <p:cNvSpPr>
            <a:spLocks noGrp="1"/>
          </p:cNvSpPr>
          <p:nvPr>
            <p:ph type="title"/>
          </p:nvPr>
        </p:nvSpPr>
        <p:spPr/>
        <p:txBody>
          <a:bodyPr/>
          <a:lstStyle/>
          <a:p>
            <a:r>
              <a:rPr lang="en-US" dirty="0"/>
              <a:t>They will go with their flocks and herds to seek Yahweh</a:t>
            </a:r>
          </a:p>
        </p:txBody>
      </p:sp>
    </p:spTree>
    <p:extLst>
      <p:ext uri="{BB962C8B-B14F-4D97-AF65-F5344CB8AC3E}">
        <p14:creationId xmlns:p14="http://schemas.microsoft.com/office/powerpoint/2010/main" val="31029343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heep with baby lambs, tb01030382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Sheep with lambs in a Negev riverbed</a:t>
            </a:r>
          </a:p>
        </p:txBody>
      </p:sp>
      <p:sp>
        <p:nvSpPr>
          <p:cNvPr id="3" name="Text Placeholder 2"/>
          <p:cNvSpPr>
            <a:spLocks noGrp="1"/>
          </p:cNvSpPr>
          <p:nvPr>
            <p:ph type="body" sz="quarter" idx="12"/>
          </p:nvPr>
        </p:nvSpPr>
        <p:spPr/>
        <p:txBody>
          <a:bodyPr/>
          <a:lstStyle/>
          <a:p>
            <a:r>
              <a:rPr lang="en-US" dirty="0"/>
              <a:t>5:6</a:t>
            </a:r>
          </a:p>
        </p:txBody>
      </p:sp>
      <p:sp>
        <p:nvSpPr>
          <p:cNvPr id="4" name="Title 3"/>
          <p:cNvSpPr>
            <a:spLocks noGrp="1"/>
          </p:cNvSpPr>
          <p:nvPr>
            <p:ph type="title"/>
          </p:nvPr>
        </p:nvSpPr>
        <p:spPr/>
        <p:txBody>
          <a:bodyPr/>
          <a:lstStyle/>
          <a:p>
            <a:r>
              <a:rPr lang="en-US" dirty="0"/>
              <a:t>They will go with their flocks and herds to seek Yahweh</a:t>
            </a:r>
          </a:p>
        </p:txBody>
      </p:sp>
    </p:spTree>
    <p:extLst>
      <p:ext uri="{BB962C8B-B14F-4D97-AF65-F5344CB8AC3E}">
        <p14:creationId xmlns:p14="http://schemas.microsoft.com/office/powerpoint/2010/main" val="6016183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Abandoned train station at Peace Island</a:t>
            </a:r>
          </a:p>
        </p:txBody>
      </p:sp>
      <p:sp>
        <p:nvSpPr>
          <p:cNvPr id="3" name="Text Placeholder 2"/>
          <p:cNvSpPr>
            <a:spLocks noGrp="1"/>
          </p:cNvSpPr>
          <p:nvPr>
            <p:ph type="body" sz="quarter" idx="12"/>
          </p:nvPr>
        </p:nvSpPr>
        <p:spPr/>
        <p:txBody>
          <a:bodyPr/>
          <a:lstStyle/>
          <a:p>
            <a:r>
              <a:rPr lang="en-US"/>
              <a:t>5:6</a:t>
            </a:r>
          </a:p>
        </p:txBody>
      </p:sp>
      <p:sp>
        <p:nvSpPr>
          <p:cNvPr id="4" name="Title 3"/>
          <p:cNvSpPr>
            <a:spLocks noGrp="1"/>
          </p:cNvSpPr>
          <p:nvPr>
            <p:ph type="title"/>
          </p:nvPr>
        </p:nvSpPr>
        <p:spPr/>
        <p:txBody>
          <a:bodyPr/>
          <a:lstStyle/>
          <a:p>
            <a:r>
              <a:rPr lang="en-US" dirty="0"/>
              <a:t>But they will not find Him, for He has withdrawn from them</a:t>
            </a:r>
          </a:p>
        </p:txBody>
      </p:sp>
      <p:pic>
        <p:nvPicPr>
          <p:cNvPr id="6" name="Picture 5">
            <a:extLst>
              <a:ext uri="{FF2B5EF4-FFF2-40B4-BE49-F238E27FC236}">
                <a16:creationId xmlns:a16="http://schemas.microsoft.com/office/drawing/2014/main" id="{E6BD48C2-929F-01F3-70BE-3E13E2E316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0332"/>
            <a:ext cx="9144000" cy="6117336"/>
          </a:xfrm>
          <a:prstGeom prst="rect">
            <a:avLst/>
          </a:prstGeom>
        </p:spPr>
      </p:pic>
    </p:spTree>
    <p:extLst>
      <p:ext uri="{BB962C8B-B14F-4D97-AF65-F5344CB8AC3E}">
        <p14:creationId xmlns:p14="http://schemas.microsoft.com/office/powerpoint/2010/main" val="18033615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1E5F3-5813-B2E8-1619-DDB81DC2634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C2CD481-FD45-A2F3-9359-96400DDFA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F667EAC6-2D60-4043-3FAF-6747B5C6A8B1}"/>
              </a:ext>
            </a:extLst>
          </p:cNvPr>
          <p:cNvSpPr>
            <a:spLocks noGrp="1"/>
          </p:cNvSpPr>
          <p:nvPr>
            <p:ph type="body" sz="quarter" idx="10"/>
          </p:nvPr>
        </p:nvSpPr>
        <p:spPr/>
        <p:txBody>
          <a:bodyPr/>
          <a:lstStyle/>
          <a:p>
            <a:r>
              <a:rPr lang="en-US" dirty="0">
                <a:ea typeface="Calibri"/>
              </a:rPr>
              <a:t>Figurine of an old nurse with a child, 4th century BC</a:t>
            </a:r>
          </a:p>
        </p:txBody>
      </p:sp>
      <p:sp>
        <p:nvSpPr>
          <p:cNvPr id="3" name="Text Placeholder 2">
            <a:extLst>
              <a:ext uri="{FF2B5EF4-FFF2-40B4-BE49-F238E27FC236}">
                <a16:creationId xmlns:a16="http://schemas.microsoft.com/office/drawing/2014/main" id="{BDFBA2A4-33EF-6C70-9900-B46F152FCC63}"/>
              </a:ext>
            </a:extLst>
          </p:cNvPr>
          <p:cNvSpPr>
            <a:spLocks noGrp="1"/>
          </p:cNvSpPr>
          <p:nvPr>
            <p:ph type="body" sz="quarter" idx="12"/>
          </p:nvPr>
        </p:nvSpPr>
        <p:spPr/>
        <p:txBody>
          <a:bodyPr/>
          <a:lstStyle/>
          <a:p>
            <a:r>
              <a:rPr lang="en-US" dirty="0"/>
              <a:t>5:7</a:t>
            </a:r>
          </a:p>
        </p:txBody>
      </p:sp>
      <p:sp>
        <p:nvSpPr>
          <p:cNvPr id="4" name="Title 3">
            <a:extLst>
              <a:ext uri="{FF2B5EF4-FFF2-40B4-BE49-F238E27FC236}">
                <a16:creationId xmlns:a16="http://schemas.microsoft.com/office/drawing/2014/main" id="{5882942D-B5FC-D65B-3AC5-8B832BC4D434}"/>
              </a:ext>
            </a:extLst>
          </p:cNvPr>
          <p:cNvSpPr>
            <a:spLocks noGrp="1"/>
          </p:cNvSpPr>
          <p:nvPr>
            <p:ph type="title"/>
          </p:nvPr>
        </p:nvSpPr>
        <p:spPr/>
        <p:txBody>
          <a:bodyPr/>
          <a:lstStyle/>
          <a:p>
            <a:r>
              <a:rPr lang="en-US" dirty="0"/>
              <a:t>They have dealt treacherously against Yahweh, for they have borne illegitimate children</a:t>
            </a:r>
            <a:endParaRPr lang="en-US" dirty="0">
              <a:ea typeface="Calibri"/>
            </a:endParaRPr>
          </a:p>
        </p:txBody>
      </p:sp>
    </p:spTree>
    <p:extLst>
      <p:ext uri="{BB962C8B-B14F-4D97-AF65-F5344CB8AC3E}">
        <p14:creationId xmlns:p14="http://schemas.microsoft.com/office/powerpoint/2010/main" val="18017298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Kris\Downloads\Manner_of_the_Washing_Painter_ARV_1134_6_family_-_you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04800"/>
            <a:ext cx="9144000" cy="6248401"/>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i="1" dirty="0" err="1"/>
              <a:t>Pelike</a:t>
            </a:r>
            <a:r>
              <a:rPr lang="en-US" dirty="0"/>
              <a:t> with a father, mother, and infant, from Athens, circa 430 BC</a:t>
            </a:r>
          </a:p>
        </p:txBody>
      </p:sp>
      <p:sp>
        <p:nvSpPr>
          <p:cNvPr id="3" name="Text Placeholder 2"/>
          <p:cNvSpPr>
            <a:spLocks noGrp="1"/>
          </p:cNvSpPr>
          <p:nvPr>
            <p:ph type="body" sz="quarter" idx="12"/>
          </p:nvPr>
        </p:nvSpPr>
        <p:spPr/>
        <p:txBody>
          <a:bodyPr/>
          <a:lstStyle/>
          <a:p>
            <a:r>
              <a:rPr lang="en-US" dirty="0"/>
              <a:t>5:7</a:t>
            </a:r>
          </a:p>
        </p:txBody>
      </p:sp>
      <p:sp>
        <p:nvSpPr>
          <p:cNvPr id="4" name="Title 3"/>
          <p:cNvSpPr>
            <a:spLocks noGrp="1"/>
          </p:cNvSpPr>
          <p:nvPr>
            <p:ph type="title"/>
          </p:nvPr>
        </p:nvSpPr>
        <p:spPr/>
        <p:txBody>
          <a:bodyPr/>
          <a:lstStyle/>
          <a:p>
            <a:r>
              <a:rPr lang="en-US" dirty="0"/>
              <a:t>They have dealt treacherously against Yahweh, for they have borne illegitimate children</a:t>
            </a:r>
          </a:p>
        </p:txBody>
      </p:sp>
    </p:spTree>
    <p:extLst>
      <p:ext uri="{BB962C8B-B14F-4D97-AF65-F5344CB8AC3E}">
        <p14:creationId xmlns:p14="http://schemas.microsoft.com/office/powerpoint/2010/main" val="6440137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ECA6F-F791-EA8B-2540-5768D291014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FE1E55D-A8AA-DAFD-817B-4C61D05F80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0020"/>
            <a:ext cx="9144000" cy="6537960"/>
          </a:xfrm>
          <a:prstGeom prst="rect">
            <a:avLst/>
          </a:prstGeom>
        </p:spPr>
      </p:pic>
      <p:sp>
        <p:nvSpPr>
          <p:cNvPr id="2" name="Text Placeholder 1">
            <a:extLst>
              <a:ext uri="{FF2B5EF4-FFF2-40B4-BE49-F238E27FC236}">
                <a16:creationId xmlns:a16="http://schemas.microsoft.com/office/drawing/2014/main" id="{657C7C9D-8406-E76B-3B67-1E408AC909B0}"/>
              </a:ext>
            </a:extLst>
          </p:cNvPr>
          <p:cNvSpPr>
            <a:spLocks noGrp="1"/>
          </p:cNvSpPr>
          <p:nvPr>
            <p:ph type="body" sz="quarter" idx="10"/>
          </p:nvPr>
        </p:nvSpPr>
        <p:spPr/>
        <p:txBody>
          <a:bodyPr/>
          <a:lstStyle/>
          <a:p>
            <a:r>
              <a:rPr lang="en-US" dirty="0"/>
              <a:t>New moon at sunset</a:t>
            </a:r>
          </a:p>
        </p:txBody>
      </p:sp>
      <p:sp>
        <p:nvSpPr>
          <p:cNvPr id="3" name="Text Placeholder 2">
            <a:extLst>
              <a:ext uri="{FF2B5EF4-FFF2-40B4-BE49-F238E27FC236}">
                <a16:creationId xmlns:a16="http://schemas.microsoft.com/office/drawing/2014/main" id="{B53B2ED9-67BC-49FC-646A-FB2485B32DB5}"/>
              </a:ext>
            </a:extLst>
          </p:cNvPr>
          <p:cNvSpPr>
            <a:spLocks noGrp="1"/>
          </p:cNvSpPr>
          <p:nvPr>
            <p:ph type="body" sz="quarter" idx="12"/>
          </p:nvPr>
        </p:nvSpPr>
        <p:spPr/>
        <p:txBody>
          <a:bodyPr/>
          <a:lstStyle/>
          <a:p>
            <a:r>
              <a:rPr lang="en-US" dirty="0"/>
              <a:t>5:7</a:t>
            </a:r>
          </a:p>
        </p:txBody>
      </p:sp>
      <p:sp>
        <p:nvSpPr>
          <p:cNvPr id="4" name="Title 3">
            <a:extLst>
              <a:ext uri="{FF2B5EF4-FFF2-40B4-BE49-F238E27FC236}">
                <a16:creationId xmlns:a16="http://schemas.microsoft.com/office/drawing/2014/main" id="{624E0EAE-EE9C-980D-F11C-222144B16B64}"/>
              </a:ext>
            </a:extLst>
          </p:cNvPr>
          <p:cNvSpPr>
            <a:spLocks noGrp="1"/>
          </p:cNvSpPr>
          <p:nvPr>
            <p:ph type="title"/>
          </p:nvPr>
        </p:nvSpPr>
        <p:spPr/>
        <p:txBody>
          <a:bodyPr/>
          <a:lstStyle/>
          <a:p>
            <a:r>
              <a:rPr lang="en-US" dirty="0"/>
              <a:t>Now the new moon will devour them with their fields</a:t>
            </a:r>
          </a:p>
        </p:txBody>
      </p:sp>
    </p:spTree>
    <p:extLst>
      <p:ext uri="{BB962C8B-B14F-4D97-AF65-F5344CB8AC3E}">
        <p14:creationId xmlns:p14="http://schemas.microsoft.com/office/powerpoint/2010/main" val="41561808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96812-94A0-7041-6B93-A1F37DB258C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2CD93A3-372C-1058-4C02-553332D31F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906DFA7F-0263-20F8-68F7-1F3BCEA1C9AD}"/>
              </a:ext>
            </a:extLst>
          </p:cNvPr>
          <p:cNvSpPr>
            <a:spLocks noGrp="1"/>
          </p:cNvSpPr>
          <p:nvPr>
            <p:ph type="body" sz="quarter" idx="10"/>
          </p:nvPr>
        </p:nvSpPr>
        <p:spPr/>
        <p:txBody>
          <a:bodyPr/>
          <a:lstStyle/>
          <a:p>
            <a:r>
              <a:rPr lang="en-US" dirty="0"/>
              <a:t>Collection of standing stones, from a Late Bronze temple at Hazor, 15th–13th centuries BC</a:t>
            </a:r>
          </a:p>
        </p:txBody>
      </p:sp>
      <p:sp>
        <p:nvSpPr>
          <p:cNvPr id="3" name="Text Placeholder 2">
            <a:extLst>
              <a:ext uri="{FF2B5EF4-FFF2-40B4-BE49-F238E27FC236}">
                <a16:creationId xmlns:a16="http://schemas.microsoft.com/office/drawing/2014/main" id="{7D1C0B42-D383-F53C-4D05-F5634C63AAD4}"/>
              </a:ext>
            </a:extLst>
          </p:cNvPr>
          <p:cNvSpPr>
            <a:spLocks noGrp="1"/>
          </p:cNvSpPr>
          <p:nvPr>
            <p:ph type="body" sz="quarter" idx="12"/>
          </p:nvPr>
        </p:nvSpPr>
        <p:spPr/>
        <p:txBody>
          <a:bodyPr/>
          <a:lstStyle/>
          <a:p>
            <a:r>
              <a:rPr lang="en-US" dirty="0"/>
              <a:t>5:7</a:t>
            </a:r>
          </a:p>
        </p:txBody>
      </p:sp>
      <p:sp>
        <p:nvSpPr>
          <p:cNvPr id="4" name="Title 3">
            <a:extLst>
              <a:ext uri="{FF2B5EF4-FFF2-40B4-BE49-F238E27FC236}">
                <a16:creationId xmlns:a16="http://schemas.microsoft.com/office/drawing/2014/main" id="{C00E702E-E80A-ED2C-69A9-C41E4A3C2DE6}"/>
              </a:ext>
            </a:extLst>
          </p:cNvPr>
          <p:cNvSpPr>
            <a:spLocks noGrp="1"/>
          </p:cNvSpPr>
          <p:nvPr>
            <p:ph type="title"/>
          </p:nvPr>
        </p:nvSpPr>
        <p:spPr/>
        <p:txBody>
          <a:bodyPr/>
          <a:lstStyle/>
          <a:p>
            <a:r>
              <a:rPr lang="en-US" dirty="0"/>
              <a:t>Now the new moon will devour them with their fields</a:t>
            </a:r>
          </a:p>
        </p:txBody>
      </p:sp>
    </p:spTree>
    <p:extLst>
      <p:ext uri="{BB962C8B-B14F-4D97-AF65-F5344CB8AC3E}">
        <p14:creationId xmlns:p14="http://schemas.microsoft.com/office/powerpoint/2010/main" val="26076903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rcRect t="3333"/>
          <a:stretch>
            <a:fillRect/>
          </a:stretch>
        </p:blipFill>
        <p:spPr>
          <a:xfrm>
            <a:off x="0" y="0"/>
            <a:ext cx="9144000" cy="6629400"/>
          </a:xfrm>
          <a:prstGeom prst="rect">
            <a:avLst/>
          </a:prstGeom>
        </p:spPr>
      </p:pic>
      <p:sp>
        <p:nvSpPr>
          <p:cNvPr id="2" name="Text Placeholder 1"/>
          <p:cNvSpPr>
            <a:spLocks noGrp="1"/>
          </p:cNvSpPr>
          <p:nvPr>
            <p:ph type="body" sz="quarter" idx="10"/>
          </p:nvPr>
        </p:nvSpPr>
        <p:spPr/>
        <p:txBody>
          <a:bodyPr/>
          <a:lstStyle/>
          <a:p>
            <a:r>
              <a:rPr lang="en-US" dirty="0"/>
              <a:t>Reenactment of a priest blowing a shofar</a:t>
            </a:r>
          </a:p>
        </p:txBody>
      </p:sp>
      <p:sp>
        <p:nvSpPr>
          <p:cNvPr id="3" name="Text Placeholder 2"/>
          <p:cNvSpPr>
            <a:spLocks noGrp="1"/>
          </p:cNvSpPr>
          <p:nvPr>
            <p:ph type="body" sz="quarter" idx="12"/>
          </p:nvPr>
        </p:nvSpPr>
        <p:spPr/>
        <p:txBody>
          <a:bodyPr/>
          <a:lstStyle/>
          <a:p>
            <a:r>
              <a:rPr lang="en-US"/>
              <a:t>5:8</a:t>
            </a:r>
          </a:p>
        </p:txBody>
      </p:sp>
      <p:sp>
        <p:nvSpPr>
          <p:cNvPr id="4" name="Title 3"/>
          <p:cNvSpPr>
            <a:spLocks noGrp="1"/>
          </p:cNvSpPr>
          <p:nvPr>
            <p:ph type="title"/>
          </p:nvPr>
        </p:nvSpPr>
        <p:spPr/>
        <p:txBody>
          <a:bodyPr/>
          <a:lstStyle/>
          <a:p>
            <a:r>
              <a:rPr lang="en-US" dirty="0"/>
              <a:t>Blow the horn in Gibeah, and the trumpet in Ramah; sound the alarm at Beth-</a:t>
            </a:r>
            <a:r>
              <a:rPr lang="en-US" dirty="0" err="1"/>
              <a:t>aven</a:t>
            </a:r>
            <a:endParaRPr lang="en-US" dirty="0"/>
          </a:p>
        </p:txBody>
      </p:sp>
    </p:spTree>
    <p:extLst>
      <p:ext uri="{BB962C8B-B14F-4D97-AF65-F5344CB8AC3E}">
        <p14:creationId xmlns:p14="http://schemas.microsoft.com/office/powerpoint/2010/main" val="18718195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Kris\Downloads\1.9 Benjamin East 2 Kgs 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1950"/>
            <a:ext cx="9144000" cy="6477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Map of proposed locations for Bethel</a:t>
            </a:r>
          </a:p>
        </p:txBody>
      </p:sp>
      <p:sp>
        <p:nvSpPr>
          <p:cNvPr id="3" name="Text Placeholder 2"/>
          <p:cNvSpPr>
            <a:spLocks noGrp="1"/>
          </p:cNvSpPr>
          <p:nvPr>
            <p:ph type="body" sz="quarter" idx="12"/>
          </p:nvPr>
        </p:nvSpPr>
        <p:spPr/>
        <p:txBody>
          <a:bodyPr/>
          <a:lstStyle/>
          <a:p>
            <a:r>
              <a:rPr lang="en-US" dirty="0"/>
              <a:t>5:8</a:t>
            </a:r>
          </a:p>
        </p:txBody>
      </p:sp>
      <p:sp>
        <p:nvSpPr>
          <p:cNvPr id="4" name="Title 3"/>
          <p:cNvSpPr>
            <a:spLocks noGrp="1"/>
          </p:cNvSpPr>
          <p:nvPr>
            <p:ph type="title"/>
          </p:nvPr>
        </p:nvSpPr>
        <p:spPr/>
        <p:txBody>
          <a:bodyPr/>
          <a:lstStyle/>
          <a:p>
            <a:r>
              <a:rPr lang="en-US" dirty="0"/>
              <a:t>Blow the horn in </a:t>
            </a:r>
            <a:r>
              <a:rPr lang="en-US" dirty="0" err="1"/>
              <a:t>Gibeah</a:t>
            </a:r>
            <a:r>
              <a:rPr lang="en-US" dirty="0"/>
              <a:t>, and the trumpet in Ramah; sound the alarm at Beth-</a:t>
            </a:r>
            <a:r>
              <a:rPr lang="en-US" dirty="0" err="1"/>
              <a:t>aven</a:t>
            </a:r>
            <a:endParaRPr lang="en-US" dirty="0"/>
          </a:p>
        </p:txBody>
      </p:sp>
      <p:sp>
        <p:nvSpPr>
          <p:cNvPr id="14" name="Oval 13"/>
          <p:cNvSpPr/>
          <p:nvPr/>
        </p:nvSpPr>
        <p:spPr>
          <a:xfrm>
            <a:off x="2933700" y="3152863"/>
            <a:ext cx="787401" cy="401828"/>
          </a:xfrm>
          <a:prstGeom prst="ellipse">
            <a:avLst/>
          </a:prstGeom>
          <a:noFill/>
          <a:ln w="22225" cap="flat" cmpd="sng" algn="ctr">
            <a:solidFill>
              <a:srgbClr val="FEFF00"/>
            </a:solidFill>
            <a:prstDash val="solid"/>
            <a:round/>
            <a:headEnd type="none" w="med" len="med"/>
            <a:tailEnd type="triangle" w="med" len="med"/>
          </a:ln>
          <a:effectLst>
            <a:glow rad="50800">
              <a:sysClr val="windowText" lastClr="000000">
                <a:alpha val="60000"/>
              </a:sysClr>
            </a:glow>
            <a:outerShdw blurRad="40000" dist="20000" dir="5400000" rotWithShape="0">
              <a:srgbClr val="000000">
                <a:alpha val="38000"/>
              </a:srgbClr>
            </a:outerShdw>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7" name="Oval 16"/>
          <p:cNvSpPr/>
          <p:nvPr/>
        </p:nvSpPr>
        <p:spPr>
          <a:xfrm>
            <a:off x="3111500" y="969772"/>
            <a:ext cx="914400" cy="401828"/>
          </a:xfrm>
          <a:prstGeom prst="ellipse">
            <a:avLst/>
          </a:prstGeom>
          <a:noFill/>
          <a:ln w="22225" cap="flat" cmpd="sng" algn="ctr">
            <a:solidFill>
              <a:srgbClr val="FEFF00"/>
            </a:solidFill>
            <a:prstDash val="solid"/>
            <a:round/>
            <a:headEnd type="none" w="med" len="med"/>
            <a:tailEnd type="triangle" w="med" len="med"/>
          </a:ln>
          <a:effectLst>
            <a:glow rad="50800">
              <a:sysClr val="windowText" lastClr="000000">
                <a:alpha val="60000"/>
              </a:sysClr>
            </a:glow>
            <a:outerShdw blurRad="40000" dist="20000" dir="5400000" rotWithShape="0">
              <a:srgbClr val="000000">
                <a:alpha val="38000"/>
              </a:srgbClr>
            </a:outerShdw>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8" name="Oval 17"/>
          <p:cNvSpPr/>
          <p:nvPr/>
        </p:nvSpPr>
        <p:spPr>
          <a:xfrm>
            <a:off x="3048000" y="4246880"/>
            <a:ext cx="787401" cy="401828"/>
          </a:xfrm>
          <a:prstGeom prst="ellipse">
            <a:avLst/>
          </a:prstGeom>
          <a:noFill/>
          <a:ln w="22225" cap="flat" cmpd="sng" algn="ctr">
            <a:solidFill>
              <a:srgbClr val="FEFF00"/>
            </a:solidFill>
            <a:prstDash val="solid"/>
            <a:round/>
            <a:headEnd type="none" w="med" len="med"/>
            <a:tailEnd type="triangle" w="med" len="med"/>
          </a:ln>
          <a:effectLst>
            <a:glow rad="50800">
              <a:sysClr val="windowText" lastClr="000000">
                <a:alpha val="60000"/>
              </a:sysClr>
            </a:glow>
            <a:outerShdw blurRad="40000" dist="20000" dir="5400000" rotWithShape="0">
              <a:srgbClr val="000000">
                <a:alpha val="38000"/>
              </a:srgbClr>
            </a:outerShdw>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391409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7D21528-964D-1ECC-04B2-11B9FD7C9F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0030"/>
            <a:ext cx="9144000" cy="6377940"/>
          </a:xfrm>
          <a:prstGeom prst="rect">
            <a:avLst/>
          </a:prstGeom>
        </p:spPr>
      </p:pic>
      <p:sp>
        <p:nvSpPr>
          <p:cNvPr id="2" name="Text Placeholder 1"/>
          <p:cNvSpPr>
            <a:spLocks noGrp="1"/>
          </p:cNvSpPr>
          <p:nvPr>
            <p:ph type="body" sz="quarter" idx="10"/>
          </p:nvPr>
        </p:nvSpPr>
        <p:spPr/>
        <p:txBody>
          <a:bodyPr/>
          <a:lstStyle/>
          <a:p>
            <a:r>
              <a:rPr lang="en-US" dirty="0"/>
              <a:t>Priests in a model of the tabernacle</a:t>
            </a:r>
          </a:p>
        </p:txBody>
      </p:sp>
      <p:sp>
        <p:nvSpPr>
          <p:cNvPr id="3" name="Text Placeholder 2"/>
          <p:cNvSpPr>
            <a:spLocks noGrp="1"/>
          </p:cNvSpPr>
          <p:nvPr>
            <p:ph type="body" sz="quarter" idx="12"/>
          </p:nvPr>
        </p:nvSpPr>
        <p:spPr/>
        <p:txBody>
          <a:bodyPr/>
          <a:lstStyle/>
          <a:p>
            <a:r>
              <a:rPr lang="en-US" dirty="0"/>
              <a:t>5:1</a:t>
            </a:r>
          </a:p>
        </p:txBody>
      </p:sp>
      <p:sp>
        <p:nvSpPr>
          <p:cNvPr id="4" name="Title 3"/>
          <p:cNvSpPr>
            <a:spLocks noGrp="1"/>
          </p:cNvSpPr>
          <p:nvPr>
            <p:ph type="title"/>
          </p:nvPr>
        </p:nvSpPr>
        <p:spPr/>
        <p:txBody>
          <a:bodyPr/>
          <a:lstStyle/>
          <a:p>
            <a:r>
              <a:rPr lang="en-US" dirty="0"/>
              <a:t>Hear this, O priests</a:t>
            </a:r>
          </a:p>
        </p:txBody>
      </p:sp>
    </p:spTree>
    <p:extLst>
      <p:ext uri="{BB962C8B-B14F-4D97-AF65-F5344CB8AC3E}">
        <p14:creationId xmlns:p14="http://schemas.microsoft.com/office/powerpoint/2010/main" val="10588859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Gibeah of Saul (from the west)</a:t>
            </a:r>
          </a:p>
        </p:txBody>
      </p:sp>
      <p:sp>
        <p:nvSpPr>
          <p:cNvPr id="3" name="Text Placeholder 2"/>
          <p:cNvSpPr>
            <a:spLocks noGrp="1"/>
          </p:cNvSpPr>
          <p:nvPr>
            <p:ph type="body" sz="quarter" idx="12"/>
          </p:nvPr>
        </p:nvSpPr>
        <p:spPr/>
        <p:txBody>
          <a:bodyPr/>
          <a:lstStyle/>
          <a:p>
            <a:r>
              <a:rPr lang="en-US"/>
              <a:t>5:8</a:t>
            </a:r>
          </a:p>
        </p:txBody>
      </p:sp>
      <p:sp>
        <p:nvSpPr>
          <p:cNvPr id="4" name="Title 3"/>
          <p:cNvSpPr>
            <a:spLocks noGrp="1"/>
          </p:cNvSpPr>
          <p:nvPr>
            <p:ph type="title"/>
          </p:nvPr>
        </p:nvSpPr>
        <p:spPr/>
        <p:txBody>
          <a:bodyPr/>
          <a:lstStyle/>
          <a:p>
            <a:r>
              <a:rPr lang="en-US" dirty="0"/>
              <a:t>Blow the horn in </a:t>
            </a:r>
            <a:r>
              <a:rPr lang="en-US" dirty="0" err="1"/>
              <a:t>Gibeah</a:t>
            </a:r>
            <a:r>
              <a:rPr lang="en-US" dirty="0"/>
              <a:t>, and the trumpet in Ramah; sound the alarm at Beth-</a:t>
            </a:r>
            <a:r>
              <a:rPr lang="en-US" dirty="0" err="1"/>
              <a:t>aven</a:t>
            </a:r>
            <a:endParaRPr lang="en-US" dirty="0"/>
          </a:p>
        </p:txBody>
      </p:sp>
    </p:spTree>
    <p:extLst>
      <p:ext uri="{BB962C8B-B14F-4D97-AF65-F5344CB8AC3E}">
        <p14:creationId xmlns:p14="http://schemas.microsoft.com/office/powerpoint/2010/main" val="13233600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27" descr="Gibeah of Saul from southeast2, tb n122201"/>
          <p:cNvPicPr preferRelativeResize="0">
            <a:picLocks noChangeAspect="1" noChangeArrowheads="1"/>
          </p:cNvPicPr>
          <p:nvPr>
            <p:custDataLst>
              <p:tags r:id="rId1"/>
            </p:custDataLst>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2" name="Text Placeholder 1"/>
          <p:cNvSpPr>
            <a:spLocks noGrp="1"/>
          </p:cNvSpPr>
          <p:nvPr>
            <p:ph type="body" sz="quarter" idx="10"/>
          </p:nvPr>
        </p:nvSpPr>
        <p:spPr/>
        <p:txBody>
          <a:bodyPr/>
          <a:lstStyle/>
          <a:p>
            <a:r>
              <a:rPr lang="en-US" dirty="0"/>
              <a:t>Gibeah of Saul (from the southeast)</a:t>
            </a:r>
          </a:p>
        </p:txBody>
      </p:sp>
      <p:sp>
        <p:nvSpPr>
          <p:cNvPr id="3" name="Text Placeholder 2"/>
          <p:cNvSpPr>
            <a:spLocks noGrp="1"/>
          </p:cNvSpPr>
          <p:nvPr>
            <p:ph type="body" sz="quarter" idx="12"/>
          </p:nvPr>
        </p:nvSpPr>
        <p:spPr/>
        <p:txBody>
          <a:bodyPr/>
          <a:lstStyle/>
          <a:p>
            <a:r>
              <a:rPr lang="en-US"/>
              <a:t>5:8</a:t>
            </a:r>
          </a:p>
        </p:txBody>
      </p:sp>
      <p:sp>
        <p:nvSpPr>
          <p:cNvPr id="4" name="Title 3"/>
          <p:cNvSpPr>
            <a:spLocks noGrp="1"/>
          </p:cNvSpPr>
          <p:nvPr>
            <p:ph type="title"/>
          </p:nvPr>
        </p:nvSpPr>
        <p:spPr/>
        <p:txBody>
          <a:bodyPr/>
          <a:lstStyle/>
          <a:p>
            <a:r>
              <a:rPr lang="en-US" dirty="0"/>
              <a:t>Blow the horn in </a:t>
            </a:r>
            <a:r>
              <a:rPr lang="en-US" dirty="0" err="1"/>
              <a:t>Gibeah</a:t>
            </a:r>
            <a:r>
              <a:rPr lang="en-US" dirty="0"/>
              <a:t>, and the trumpet in Ramah; sound the alarm at Beth-</a:t>
            </a:r>
            <a:r>
              <a:rPr lang="en-US" dirty="0" err="1"/>
              <a:t>aven</a:t>
            </a:r>
            <a:endParaRPr lang="en-US" dirty="0"/>
          </a:p>
        </p:txBody>
      </p:sp>
    </p:spTree>
    <p:extLst>
      <p:ext uri="{BB962C8B-B14F-4D97-AF65-F5344CB8AC3E}">
        <p14:creationId xmlns:p14="http://schemas.microsoft.com/office/powerpoint/2010/main" val="5620181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Gibeah (aerial view from the west)</a:t>
            </a:r>
          </a:p>
        </p:txBody>
      </p:sp>
      <p:sp>
        <p:nvSpPr>
          <p:cNvPr id="3" name="Text Placeholder 2"/>
          <p:cNvSpPr>
            <a:spLocks noGrp="1"/>
          </p:cNvSpPr>
          <p:nvPr>
            <p:ph type="body" sz="quarter" idx="12"/>
          </p:nvPr>
        </p:nvSpPr>
        <p:spPr/>
        <p:txBody>
          <a:bodyPr/>
          <a:lstStyle/>
          <a:p>
            <a:r>
              <a:rPr lang="en-US" dirty="0"/>
              <a:t>5:8</a:t>
            </a:r>
          </a:p>
        </p:txBody>
      </p:sp>
      <p:sp>
        <p:nvSpPr>
          <p:cNvPr id="4" name="Title 3"/>
          <p:cNvSpPr>
            <a:spLocks noGrp="1"/>
          </p:cNvSpPr>
          <p:nvPr>
            <p:ph type="title"/>
          </p:nvPr>
        </p:nvSpPr>
        <p:spPr/>
        <p:txBody>
          <a:bodyPr/>
          <a:lstStyle/>
          <a:p>
            <a:r>
              <a:rPr lang="en-US" dirty="0"/>
              <a:t>Blow the horn in </a:t>
            </a:r>
            <a:r>
              <a:rPr lang="en-US" dirty="0" err="1"/>
              <a:t>Gibeah</a:t>
            </a:r>
            <a:r>
              <a:rPr lang="en-US" dirty="0"/>
              <a:t>, and the trumpet in Ramah; sound the alarm at Beth-</a:t>
            </a:r>
            <a:r>
              <a:rPr lang="en-US" dirty="0" err="1"/>
              <a:t>aven</a:t>
            </a:r>
            <a:endParaRPr lang="en-US" dirty="0"/>
          </a:p>
        </p:txBody>
      </p:sp>
    </p:spTree>
    <p:extLst>
      <p:ext uri="{BB962C8B-B14F-4D97-AF65-F5344CB8AC3E}">
        <p14:creationId xmlns:p14="http://schemas.microsoft.com/office/powerpoint/2010/main" val="18847590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ris\Downloads\1280px-Trompette_d'argent_et_sa_sourdine_en_bois_du_tombeau_de_Toutânkham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2410"/>
            <a:ext cx="9144000" cy="650748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Silver- and gold-plated trumpet and wooden mute, from Egypt, 14th century BC</a:t>
            </a:r>
          </a:p>
        </p:txBody>
      </p:sp>
      <p:sp>
        <p:nvSpPr>
          <p:cNvPr id="3" name="Text Placeholder 2"/>
          <p:cNvSpPr>
            <a:spLocks noGrp="1"/>
          </p:cNvSpPr>
          <p:nvPr>
            <p:ph type="body" sz="quarter" idx="12"/>
          </p:nvPr>
        </p:nvSpPr>
        <p:spPr/>
        <p:txBody>
          <a:bodyPr/>
          <a:lstStyle/>
          <a:p>
            <a:r>
              <a:rPr lang="en-US" dirty="0"/>
              <a:t>5:8</a:t>
            </a:r>
          </a:p>
        </p:txBody>
      </p:sp>
      <p:sp>
        <p:nvSpPr>
          <p:cNvPr id="4" name="Title 3"/>
          <p:cNvSpPr>
            <a:spLocks noGrp="1"/>
          </p:cNvSpPr>
          <p:nvPr>
            <p:ph type="title"/>
          </p:nvPr>
        </p:nvSpPr>
        <p:spPr/>
        <p:txBody>
          <a:bodyPr/>
          <a:lstStyle/>
          <a:p>
            <a:r>
              <a:rPr lang="en-US" dirty="0"/>
              <a:t>Blow the horn in </a:t>
            </a:r>
            <a:r>
              <a:rPr lang="en-US" dirty="0" err="1"/>
              <a:t>Gibeah</a:t>
            </a:r>
            <a:r>
              <a:rPr lang="en-US" dirty="0"/>
              <a:t>, and the trumpet in Ramah; sound the alarm at Beth-</a:t>
            </a:r>
            <a:r>
              <a:rPr lang="en-US" dirty="0" err="1"/>
              <a:t>aven</a:t>
            </a:r>
            <a:endParaRPr lang="en-US" dirty="0"/>
          </a:p>
        </p:txBody>
      </p:sp>
    </p:spTree>
    <p:extLst>
      <p:ext uri="{BB962C8B-B14F-4D97-AF65-F5344CB8AC3E}">
        <p14:creationId xmlns:p14="http://schemas.microsoft.com/office/powerpoint/2010/main" val="6536091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Kris\Documents\Bolen\PCB size\Public domain or CC-pcb\Public1-pcb\Relief with trumpeter, from Amarna, reign of Akhenaten, Dynasty 18, ca. 1353–1336 BC, met5450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6388"/>
            <a:ext cx="9144000" cy="62452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Relief with a trumpeter, from Egypt, 14th century BC</a:t>
            </a:r>
          </a:p>
        </p:txBody>
      </p:sp>
      <p:sp>
        <p:nvSpPr>
          <p:cNvPr id="3" name="Text Placeholder 2"/>
          <p:cNvSpPr>
            <a:spLocks noGrp="1"/>
          </p:cNvSpPr>
          <p:nvPr>
            <p:ph type="body" sz="quarter" idx="12"/>
          </p:nvPr>
        </p:nvSpPr>
        <p:spPr/>
        <p:txBody>
          <a:bodyPr/>
          <a:lstStyle/>
          <a:p>
            <a:r>
              <a:rPr lang="en-US" dirty="0"/>
              <a:t>5:8</a:t>
            </a:r>
          </a:p>
        </p:txBody>
      </p:sp>
      <p:sp>
        <p:nvSpPr>
          <p:cNvPr id="4" name="Title 3"/>
          <p:cNvSpPr>
            <a:spLocks noGrp="1"/>
          </p:cNvSpPr>
          <p:nvPr>
            <p:ph type="title"/>
          </p:nvPr>
        </p:nvSpPr>
        <p:spPr/>
        <p:txBody>
          <a:bodyPr/>
          <a:lstStyle/>
          <a:p>
            <a:r>
              <a:rPr lang="en-US" dirty="0"/>
              <a:t>Blow the horn in </a:t>
            </a:r>
            <a:r>
              <a:rPr lang="en-US" dirty="0" err="1"/>
              <a:t>Gibeah</a:t>
            </a:r>
            <a:r>
              <a:rPr lang="en-US" dirty="0"/>
              <a:t>, and the trumpet in Ramah; sound the alarm at Beth-</a:t>
            </a:r>
            <a:r>
              <a:rPr lang="en-US" dirty="0" err="1"/>
              <a:t>aven</a:t>
            </a:r>
            <a:endParaRPr lang="en-US" dirty="0"/>
          </a:p>
        </p:txBody>
      </p:sp>
    </p:spTree>
    <p:extLst>
      <p:ext uri="{BB962C8B-B14F-4D97-AF65-F5344CB8AC3E}">
        <p14:creationId xmlns:p14="http://schemas.microsoft.com/office/powerpoint/2010/main" val="37727858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A0C70E-65EE-A123-C0D8-1FE9F30F09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FBE7D28E-8D4D-437E-8223-CB1569313B93}"/>
              </a:ext>
            </a:extLst>
          </p:cNvPr>
          <p:cNvSpPr>
            <a:spLocks noGrp="1"/>
          </p:cNvSpPr>
          <p:nvPr>
            <p:ph type="body" sz="quarter" idx="10"/>
          </p:nvPr>
        </p:nvSpPr>
        <p:spPr/>
        <p:txBody>
          <a:bodyPr/>
          <a:lstStyle/>
          <a:p>
            <a:r>
              <a:rPr lang="en-US" dirty="0"/>
              <a:t>Ramah (aerial view from the southeast)</a:t>
            </a:r>
          </a:p>
        </p:txBody>
      </p:sp>
      <p:sp>
        <p:nvSpPr>
          <p:cNvPr id="3" name="Text Placeholder 2">
            <a:extLst>
              <a:ext uri="{FF2B5EF4-FFF2-40B4-BE49-F238E27FC236}">
                <a16:creationId xmlns:a16="http://schemas.microsoft.com/office/drawing/2014/main" id="{834D7968-CF90-4EE8-BAAC-581E8CB2F511}"/>
              </a:ext>
            </a:extLst>
          </p:cNvPr>
          <p:cNvSpPr>
            <a:spLocks noGrp="1"/>
          </p:cNvSpPr>
          <p:nvPr>
            <p:ph type="body" sz="quarter" idx="12"/>
          </p:nvPr>
        </p:nvSpPr>
        <p:spPr/>
        <p:txBody>
          <a:bodyPr/>
          <a:lstStyle/>
          <a:p>
            <a:r>
              <a:rPr lang="en-US" dirty="0"/>
              <a:t>5:8</a:t>
            </a:r>
          </a:p>
        </p:txBody>
      </p:sp>
      <p:sp>
        <p:nvSpPr>
          <p:cNvPr id="4" name="Title 3">
            <a:extLst>
              <a:ext uri="{FF2B5EF4-FFF2-40B4-BE49-F238E27FC236}">
                <a16:creationId xmlns:a16="http://schemas.microsoft.com/office/drawing/2014/main" id="{07DEB3FE-1846-491B-B9BA-82697204483E}"/>
              </a:ext>
            </a:extLst>
          </p:cNvPr>
          <p:cNvSpPr>
            <a:spLocks noGrp="1"/>
          </p:cNvSpPr>
          <p:nvPr>
            <p:ph type="title"/>
          </p:nvPr>
        </p:nvSpPr>
        <p:spPr/>
        <p:txBody>
          <a:bodyPr/>
          <a:lstStyle/>
          <a:p>
            <a:r>
              <a:rPr lang="en-US" dirty="0"/>
              <a:t>Blow the horn in </a:t>
            </a:r>
            <a:r>
              <a:rPr lang="en-US" dirty="0" err="1"/>
              <a:t>Gibeah</a:t>
            </a:r>
            <a:r>
              <a:rPr lang="en-US" dirty="0"/>
              <a:t>, and the trumpet in Ramah; sound the alarm at Beth-</a:t>
            </a:r>
            <a:r>
              <a:rPr lang="en-US" dirty="0" err="1"/>
              <a:t>aven</a:t>
            </a:r>
            <a:endParaRPr lang="en-US" dirty="0"/>
          </a:p>
        </p:txBody>
      </p:sp>
    </p:spTree>
    <p:extLst>
      <p:ext uri="{BB962C8B-B14F-4D97-AF65-F5344CB8AC3E}">
        <p14:creationId xmlns:p14="http://schemas.microsoft.com/office/powerpoint/2010/main" val="34833241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astle on a hill&#10;&#10;Description generated with very high confidence">
            <a:extLst>
              <a:ext uri="{FF2B5EF4-FFF2-40B4-BE49-F238E27FC236}">
                <a16:creationId xmlns:a16="http://schemas.microsoft.com/office/drawing/2014/main" id="{B01FF754-7351-45E0-95A9-D45128841A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2336"/>
            <a:ext cx="9144000" cy="6053328"/>
          </a:xfrm>
          <a:prstGeom prst="rect">
            <a:avLst/>
          </a:prstGeom>
        </p:spPr>
      </p:pic>
      <p:sp>
        <p:nvSpPr>
          <p:cNvPr id="2" name="Text Placeholder 1">
            <a:extLst>
              <a:ext uri="{FF2B5EF4-FFF2-40B4-BE49-F238E27FC236}">
                <a16:creationId xmlns:a16="http://schemas.microsoft.com/office/drawing/2014/main" id="{1524216A-ED5B-4405-8A4A-5F057B661056}"/>
              </a:ext>
            </a:extLst>
          </p:cNvPr>
          <p:cNvSpPr>
            <a:spLocks noGrp="1"/>
          </p:cNvSpPr>
          <p:nvPr>
            <p:ph type="body" sz="quarter" idx="10"/>
          </p:nvPr>
        </p:nvSpPr>
        <p:spPr/>
        <p:txBody>
          <a:bodyPr/>
          <a:lstStyle/>
          <a:p>
            <a:r>
              <a:rPr lang="en-US" dirty="0"/>
              <a:t>Old buildings atop the ruins of ancient Ramah</a:t>
            </a:r>
          </a:p>
        </p:txBody>
      </p:sp>
      <p:sp>
        <p:nvSpPr>
          <p:cNvPr id="3" name="Text Placeholder 2">
            <a:extLst>
              <a:ext uri="{FF2B5EF4-FFF2-40B4-BE49-F238E27FC236}">
                <a16:creationId xmlns:a16="http://schemas.microsoft.com/office/drawing/2014/main" id="{2990013F-814F-420D-8070-CF68B0709D2D}"/>
              </a:ext>
            </a:extLst>
          </p:cNvPr>
          <p:cNvSpPr>
            <a:spLocks noGrp="1"/>
          </p:cNvSpPr>
          <p:nvPr>
            <p:ph type="body" sz="quarter" idx="12"/>
          </p:nvPr>
        </p:nvSpPr>
        <p:spPr/>
        <p:txBody>
          <a:bodyPr/>
          <a:lstStyle/>
          <a:p>
            <a:r>
              <a:rPr lang="en-US" dirty="0"/>
              <a:t>5:8</a:t>
            </a:r>
          </a:p>
        </p:txBody>
      </p:sp>
      <p:sp>
        <p:nvSpPr>
          <p:cNvPr id="4" name="Title 3">
            <a:extLst>
              <a:ext uri="{FF2B5EF4-FFF2-40B4-BE49-F238E27FC236}">
                <a16:creationId xmlns:a16="http://schemas.microsoft.com/office/drawing/2014/main" id="{49043B8C-A815-41C7-A348-4479876642A3}"/>
              </a:ext>
            </a:extLst>
          </p:cNvPr>
          <p:cNvSpPr>
            <a:spLocks noGrp="1"/>
          </p:cNvSpPr>
          <p:nvPr>
            <p:ph type="title"/>
          </p:nvPr>
        </p:nvSpPr>
        <p:spPr/>
        <p:txBody>
          <a:bodyPr/>
          <a:lstStyle/>
          <a:p>
            <a:r>
              <a:rPr lang="en-US" dirty="0"/>
              <a:t>Blow the horn in </a:t>
            </a:r>
            <a:r>
              <a:rPr lang="en-US" dirty="0" err="1"/>
              <a:t>Gibeah</a:t>
            </a:r>
            <a:r>
              <a:rPr lang="en-US" dirty="0"/>
              <a:t>, and the trumpet in Ramah; sound the alarm at Beth-</a:t>
            </a:r>
            <a:r>
              <a:rPr lang="en-US" dirty="0" err="1"/>
              <a:t>aven</a:t>
            </a:r>
            <a:endParaRPr lang="en-US" dirty="0"/>
          </a:p>
        </p:txBody>
      </p:sp>
    </p:spTree>
    <p:extLst>
      <p:ext uri="{BB962C8B-B14F-4D97-AF65-F5344CB8AC3E}">
        <p14:creationId xmlns:p14="http://schemas.microsoft.com/office/powerpoint/2010/main" val="40734986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B88EE9-0315-F041-8DBF-5360A254F0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7422" y="238212"/>
            <a:ext cx="4881578" cy="6425478"/>
          </a:xfrm>
          <a:prstGeom prst="rect">
            <a:avLst/>
          </a:prstGeom>
        </p:spPr>
      </p:pic>
      <p:pic>
        <p:nvPicPr>
          <p:cNvPr id="7" name="Picture 6">
            <a:extLst>
              <a:ext uri="{FF2B5EF4-FFF2-40B4-BE49-F238E27FC236}">
                <a16:creationId xmlns:a16="http://schemas.microsoft.com/office/drawing/2014/main" id="{DD73BB94-E878-A842-5F10-F57F6CF00B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4310"/>
            <a:ext cx="9144000" cy="6469380"/>
          </a:xfrm>
          <a:prstGeom prst="rect">
            <a:avLst/>
          </a:prstGeom>
        </p:spPr>
      </p:pic>
      <p:sp>
        <p:nvSpPr>
          <p:cNvPr id="2" name="Text Placeholder 1"/>
          <p:cNvSpPr>
            <a:spLocks noGrp="1"/>
          </p:cNvSpPr>
          <p:nvPr>
            <p:ph type="body" sz="quarter" idx="10"/>
          </p:nvPr>
        </p:nvSpPr>
        <p:spPr/>
        <p:txBody>
          <a:bodyPr/>
          <a:lstStyle/>
          <a:p>
            <a:r>
              <a:rPr lang="en-US" dirty="0"/>
              <a:t>Jewish man blowing a shofar, circa 1935</a:t>
            </a:r>
          </a:p>
        </p:txBody>
      </p:sp>
      <p:sp>
        <p:nvSpPr>
          <p:cNvPr id="3" name="Text Placeholder 2"/>
          <p:cNvSpPr>
            <a:spLocks noGrp="1"/>
          </p:cNvSpPr>
          <p:nvPr>
            <p:ph type="body" sz="quarter" idx="12"/>
          </p:nvPr>
        </p:nvSpPr>
        <p:spPr/>
        <p:txBody>
          <a:bodyPr/>
          <a:lstStyle/>
          <a:p>
            <a:r>
              <a:rPr lang="en-US" dirty="0"/>
              <a:t>5:8</a:t>
            </a:r>
          </a:p>
        </p:txBody>
      </p:sp>
      <p:sp>
        <p:nvSpPr>
          <p:cNvPr id="4" name="Title 3"/>
          <p:cNvSpPr>
            <a:spLocks noGrp="1"/>
          </p:cNvSpPr>
          <p:nvPr>
            <p:ph type="title"/>
          </p:nvPr>
        </p:nvSpPr>
        <p:spPr/>
        <p:txBody>
          <a:bodyPr/>
          <a:lstStyle/>
          <a:p>
            <a:r>
              <a:rPr lang="en-US" dirty="0"/>
              <a:t>Blow the horn in </a:t>
            </a:r>
            <a:r>
              <a:rPr lang="en-US" dirty="0" err="1"/>
              <a:t>Gibeah</a:t>
            </a:r>
            <a:r>
              <a:rPr lang="en-US" dirty="0"/>
              <a:t>, and the trumpet in Ramah; sound the alarm at Beth-</a:t>
            </a:r>
            <a:r>
              <a:rPr lang="en-US" dirty="0" err="1"/>
              <a:t>aven</a:t>
            </a:r>
            <a:endParaRPr lang="en-US" dirty="0"/>
          </a:p>
        </p:txBody>
      </p:sp>
    </p:spTree>
    <p:extLst>
      <p:ext uri="{BB962C8B-B14F-4D97-AF65-F5344CB8AC3E}">
        <p14:creationId xmlns:p14="http://schemas.microsoft.com/office/powerpoint/2010/main" val="12405835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outdoor, sheep, nature, grass&#10;&#10;Description automatically generated">
            <a:extLst>
              <a:ext uri="{FF2B5EF4-FFF2-40B4-BE49-F238E27FC236}">
                <a16:creationId xmlns:a16="http://schemas.microsoft.com/office/drawing/2014/main" id="{4860E504-DA49-4333-AC70-E8EE3E732F67}"/>
              </a:ext>
            </a:extLst>
          </p:cNvPr>
          <p:cNvPicPr>
            <a:picLocks noChangeAspect="1"/>
          </p:cNvPicPr>
          <p:nvPr/>
        </p:nvPicPr>
        <p:blipFill rotWithShape="1">
          <a:blip r:embed="rId3">
            <a:extLst>
              <a:ext uri="{28A0092B-C50C-407E-A947-70E740481C1C}">
                <a14:useLocalDpi xmlns:a14="http://schemas.microsoft.com/office/drawing/2010/main" val="0"/>
              </a:ext>
            </a:extLst>
          </a:blip>
          <a:srcRect l="5774" r="10469"/>
          <a:stretch/>
        </p:blipFill>
        <p:spPr>
          <a:xfrm>
            <a:off x="0" y="371399"/>
            <a:ext cx="9144000" cy="6146444"/>
          </a:xfrm>
          <a:prstGeom prst="rect">
            <a:avLst/>
          </a:prstGeom>
        </p:spPr>
      </p:pic>
      <p:sp>
        <p:nvSpPr>
          <p:cNvPr id="2" name="Text Placeholder 1"/>
          <p:cNvSpPr>
            <a:spLocks noGrp="1"/>
          </p:cNvSpPr>
          <p:nvPr>
            <p:ph type="body" sz="quarter" idx="10"/>
          </p:nvPr>
        </p:nvSpPr>
        <p:spPr/>
        <p:txBody>
          <a:bodyPr/>
          <a:lstStyle/>
          <a:p>
            <a:r>
              <a:rPr lang="en-US" dirty="0"/>
              <a:t>Beitin, a possible location of Beth-</a:t>
            </a:r>
            <a:r>
              <a:rPr lang="en-US" dirty="0" err="1"/>
              <a:t>aven</a:t>
            </a:r>
            <a:r>
              <a:rPr lang="en-US" dirty="0"/>
              <a:t> (aerial view from the northwest)</a:t>
            </a:r>
          </a:p>
        </p:txBody>
      </p:sp>
      <p:sp>
        <p:nvSpPr>
          <p:cNvPr id="3" name="Text Placeholder 2"/>
          <p:cNvSpPr>
            <a:spLocks noGrp="1"/>
          </p:cNvSpPr>
          <p:nvPr>
            <p:ph type="body" sz="quarter" idx="12"/>
          </p:nvPr>
        </p:nvSpPr>
        <p:spPr/>
        <p:txBody>
          <a:bodyPr/>
          <a:lstStyle/>
          <a:p>
            <a:r>
              <a:rPr lang="en-US" dirty="0"/>
              <a:t>5:8</a:t>
            </a:r>
          </a:p>
        </p:txBody>
      </p:sp>
      <p:sp>
        <p:nvSpPr>
          <p:cNvPr id="4" name="Title 3"/>
          <p:cNvSpPr>
            <a:spLocks noGrp="1"/>
          </p:cNvSpPr>
          <p:nvPr>
            <p:ph type="title"/>
          </p:nvPr>
        </p:nvSpPr>
        <p:spPr/>
        <p:txBody>
          <a:bodyPr/>
          <a:lstStyle/>
          <a:p>
            <a:r>
              <a:rPr lang="en-US" dirty="0"/>
              <a:t>Blow the horn in </a:t>
            </a:r>
            <a:r>
              <a:rPr lang="en-US" dirty="0" err="1"/>
              <a:t>Gibeah</a:t>
            </a:r>
            <a:r>
              <a:rPr lang="en-US" dirty="0"/>
              <a:t>, and the trumpet in Ramah; sound the alarm at Beth-</a:t>
            </a:r>
            <a:r>
              <a:rPr lang="en-US" dirty="0" err="1"/>
              <a:t>aven</a:t>
            </a:r>
            <a:endParaRPr lang="en-US" dirty="0"/>
          </a:p>
        </p:txBody>
      </p:sp>
    </p:spTree>
    <p:extLst>
      <p:ext uri="{BB962C8B-B14F-4D97-AF65-F5344CB8AC3E}">
        <p14:creationId xmlns:p14="http://schemas.microsoft.com/office/powerpoint/2010/main" val="22287417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Beitin, a possible location of Beth-</a:t>
            </a:r>
            <a:r>
              <a:rPr lang="en-US" dirty="0" err="1"/>
              <a:t>aven</a:t>
            </a:r>
            <a:r>
              <a:rPr lang="en-US" dirty="0"/>
              <a:t> (from the south)</a:t>
            </a:r>
          </a:p>
        </p:txBody>
      </p:sp>
      <p:sp>
        <p:nvSpPr>
          <p:cNvPr id="3" name="Text Placeholder 2"/>
          <p:cNvSpPr>
            <a:spLocks noGrp="1"/>
          </p:cNvSpPr>
          <p:nvPr>
            <p:ph type="body" sz="quarter" idx="12"/>
          </p:nvPr>
        </p:nvSpPr>
        <p:spPr/>
        <p:txBody>
          <a:bodyPr/>
          <a:lstStyle/>
          <a:p>
            <a:r>
              <a:rPr lang="en-US" dirty="0"/>
              <a:t>5:8</a:t>
            </a:r>
          </a:p>
        </p:txBody>
      </p:sp>
      <p:sp>
        <p:nvSpPr>
          <p:cNvPr id="4" name="Title 3"/>
          <p:cNvSpPr>
            <a:spLocks noGrp="1"/>
          </p:cNvSpPr>
          <p:nvPr>
            <p:ph type="title"/>
          </p:nvPr>
        </p:nvSpPr>
        <p:spPr/>
        <p:txBody>
          <a:bodyPr/>
          <a:lstStyle/>
          <a:p>
            <a:r>
              <a:rPr lang="en-US" dirty="0"/>
              <a:t>Blow the horn in </a:t>
            </a:r>
            <a:r>
              <a:rPr lang="en-US" dirty="0" err="1"/>
              <a:t>Gibeah</a:t>
            </a:r>
            <a:r>
              <a:rPr lang="en-US" dirty="0"/>
              <a:t>, and the trumpet in Ramah; sound the alarm at Beth-</a:t>
            </a:r>
            <a:r>
              <a:rPr lang="en-US" dirty="0" err="1"/>
              <a:t>aven</a:t>
            </a:r>
            <a:endParaRPr lang="en-US" dirty="0"/>
          </a:p>
        </p:txBody>
      </p:sp>
      <p:pic>
        <p:nvPicPr>
          <p:cNvPr id="5" name="Picture 4" descr="Beitin Roman reservoir with view north, tb05140759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5760"/>
            <a:ext cx="9144000" cy="6126480"/>
          </a:xfrm>
          <a:prstGeom prst="rect">
            <a:avLst/>
          </a:prstGeom>
        </p:spPr>
      </p:pic>
    </p:spTree>
    <p:extLst>
      <p:ext uri="{BB962C8B-B14F-4D97-AF65-F5344CB8AC3E}">
        <p14:creationId xmlns:p14="http://schemas.microsoft.com/office/powerpoint/2010/main" val="1626585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B4F04-EAE9-1313-F6FF-DC15EB183FD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881A0E5-116F-36F3-BA8D-3853C99178E7}"/>
              </a:ext>
            </a:extLst>
          </p:cNvPr>
          <p:cNvPicPr>
            <a:picLocks noChangeAspect="1"/>
          </p:cNvPicPr>
          <p:nvPr/>
        </p:nvPicPr>
        <p:blipFill>
          <a:blip r:embed="rId3">
            <a:extLst>
              <a:ext uri="{28A0092B-C50C-407E-A947-70E740481C1C}">
                <a14:useLocalDpi xmlns:a14="http://schemas.microsoft.com/office/drawing/2010/main" val="0"/>
              </a:ext>
            </a:extLst>
          </a:blip>
          <a:srcRect t="14136" b="9807"/>
          <a:stretch>
            <a:fillRect/>
          </a:stretch>
        </p:blipFill>
        <p:spPr>
          <a:xfrm>
            <a:off x="0" y="369332"/>
            <a:ext cx="9144000" cy="6488668"/>
          </a:xfrm>
          <a:prstGeom prst="rect">
            <a:avLst/>
          </a:prstGeom>
        </p:spPr>
      </p:pic>
      <p:sp>
        <p:nvSpPr>
          <p:cNvPr id="2" name="Text Placeholder 1">
            <a:extLst>
              <a:ext uri="{FF2B5EF4-FFF2-40B4-BE49-F238E27FC236}">
                <a16:creationId xmlns:a16="http://schemas.microsoft.com/office/drawing/2014/main" id="{79B80857-B62A-EBCC-EF1A-F8E19F1A856C}"/>
              </a:ext>
            </a:extLst>
          </p:cNvPr>
          <p:cNvSpPr>
            <a:spLocks noGrp="1"/>
          </p:cNvSpPr>
          <p:nvPr>
            <p:ph type="body" sz="quarter" idx="10"/>
          </p:nvPr>
        </p:nvSpPr>
        <p:spPr/>
        <p:txBody>
          <a:bodyPr/>
          <a:lstStyle/>
          <a:p>
            <a:r>
              <a:rPr lang="en-US" dirty="0"/>
              <a:t>Faience statue head of an elite man or ruler, from Abel-</a:t>
            </a:r>
            <a:r>
              <a:rPr lang="en-US" dirty="0" err="1"/>
              <a:t>beth</a:t>
            </a:r>
            <a:r>
              <a:rPr lang="en-US" dirty="0"/>
              <a:t>-</a:t>
            </a:r>
            <a:r>
              <a:rPr lang="en-US" dirty="0" err="1"/>
              <a:t>maacah</a:t>
            </a:r>
            <a:r>
              <a:rPr lang="en-US" dirty="0"/>
              <a:t>, 9th century BC</a:t>
            </a:r>
          </a:p>
        </p:txBody>
      </p:sp>
      <p:sp>
        <p:nvSpPr>
          <p:cNvPr id="3" name="Text Placeholder 2">
            <a:extLst>
              <a:ext uri="{FF2B5EF4-FFF2-40B4-BE49-F238E27FC236}">
                <a16:creationId xmlns:a16="http://schemas.microsoft.com/office/drawing/2014/main" id="{95BBF6CB-E135-F9C6-5E40-C3A0A5D3E900}"/>
              </a:ext>
            </a:extLst>
          </p:cNvPr>
          <p:cNvSpPr>
            <a:spLocks noGrp="1"/>
          </p:cNvSpPr>
          <p:nvPr>
            <p:ph type="body" sz="quarter" idx="12"/>
          </p:nvPr>
        </p:nvSpPr>
        <p:spPr/>
        <p:txBody>
          <a:bodyPr/>
          <a:lstStyle/>
          <a:p>
            <a:r>
              <a:rPr lang="en-US" dirty="0"/>
              <a:t>5:1</a:t>
            </a:r>
          </a:p>
        </p:txBody>
      </p:sp>
      <p:sp>
        <p:nvSpPr>
          <p:cNvPr id="4" name="Title 3">
            <a:extLst>
              <a:ext uri="{FF2B5EF4-FFF2-40B4-BE49-F238E27FC236}">
                <a16:creationId xmlns:a16="http://schemas.microsoft.com/office/drawing/2014/main" id="{809105D9-6BCD-8261-BC09-7B5312082D41}"/>
              </a:ext>
            </a:extLst>
          </p:cNvPr>
          <p:cNvSpPr>
            <a:spLocks noGrp="1"/>
          </p:cNvSpPr>
          <p:nvPr>
            <p:ph type="title"/>
          </p:nvPr>
        </p:nvSpPr>
        <p:spPr/>
        <p:txBody>
          <a:bodyPr/>
          <a:lstStyle/>
          <a:p>
            <a:r>
              <a:rPr lang="en-US" dirty="0"/>
              <a:t>Hear this, O priests, and listen, O house of Israel</a:t>
            </a:r>
          </a:p>
        </p:txBody>
      </p:sp>
    </p:spTree>
    <p:extLst>
      <p:ext uri="{BB962C8B-B14F-4D97-AF65-F5344CB8AC3E}">
        <p14:creationId xmlns:p14="http://schemas.microsoft.com/office/powerpoint/2010/main" val="14427498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stone building&#10;&#10;Description automatically generated">
            <a:extLst>
              <a:ext uri="{FF2B5EF4-FFF2-40B4-BE49-F238E27FC236}">
                <a16:creationId xmlns:a16="http://schemas.microsoft.com/office/drawing/2014/main" id="{5921C18B-D4EE-4083-AEF4-9106703A90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9184"/>
            <a:ext cx="9144000" cy="6199632"/>
          </a:xfrm>
          <a:prstGeom prst="rect">
            <a:avLst/>
          </a:prstGeom>
        </p:spPr>
      </p:pic>
      <p:sp>
        <p:nvSpPr>
          <p:cNvPr id="2" name="Text Placeholder 1"/>
          <p:cNvSpPr>
            <a:spLocks noGrp="1"/>
          </p:cNvSpPr>
          <p:nvPr>
            <p:ph type="body" sz="quarter" idx="10"/>
          </p:nvPr>
        </p:nvSpPr>
        <p:spPr/>
        <p:txBody>
          <a:bodyPr/>
          <a:lstStyle/>
          <a:p>
            <a:r>
              <a:rPr lang="en-US" dirty="0"/>
              <a:t>Moving soldiers with one looking back, from Nineveh, reign of Ashurbanipal, 7th century BC</a:t>
            </a:r>
          </a:p>
        </p:txBody>
      </p:sp>
      <p:sp>
        <p:nvSpPr>
          <p:cNvPr id="3" name="Text Placeholder 2"/>
          <p:cNvSpPr>
            <a:spLocks noGrp="1"/>
          </p:cNvSpPr>
          <p:nvPr>
            <p:ph type="body" sz="quarter" idx="12"/>
          </p:nvPr>
        </p:nvSpPr>
        <p:spPr/>
        <p:txBody>
          <a:bodyPr/>
          <a:lstStyle/>
          <a:p>
            <a:r>
              <a:rPr lang="en-US" dirty="0"/>
              <a:t>5:8</a:t>
            </a:r>
          </a:p>
        </p:txBody>
      </p:sp>
      <p:sp>
        <p:nvSpPr>
          <p:cNvPr id="4" name="Title 3"/>
          <p:cNvSpPr>
            <a:spLocks noGrp="1"/>
          </p:cNvSpPr>
          <p:nvPr>
            <p:ph type="title"/>
          </p:nvPr>
        </p:nvSpPr>
        <p:spPr/>
        <p:txBody>
          <a:bodyPr/>
          <a:lstStyle/>
          <a:p>
            <a:r>
              <a:rPr lang="en-US" dirty="0"/>
              <a:t>Behind you, O Benjamin!</a:t>
            </a:r>
          </a:p>
        </p:txBody>
      </p:sp>
    </p:spTree>
    <p:extLst>
      <p:ext uri="{BB962C8B-B14F-4D97-AF65-F5344CB8AC3E}">
        <p14:creationId xmlns:p14="http://schemas.microsoft.com/office/powerpoint/2010/main" val="24681830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rcRect l="1131"/>
          <a:stretch>
            <a:fillRect/>
          </a:stretch>
        </p:blipFill>
        <p:spPr>
          <a:xfrm>
            <a:off x="-1" y="369332"/>
            <a:ext cx="9144001" cy="6150340"/>
          </a:xfrm>
          <a:prstGeom prst="rect">
            <a:avLst/>
          </a:prstGeom>
        </p:spPr>
      </p:pic>
      <p:sp>
        <p:nvSpPr>
          <p:cNvPr id="2" name="Text Placeholder 1"/>
          <p:cNvSpPr>
            <a:spLocks noGrp="1"/>
          </p:cNvSpPr>
          <p:nvPr>
            <p:ph type="body" sz="quarter" idx="10"/>
          </p:nvPr>
        </p:nvSpPr>
        <p:spPr/>
        <p:txBody>
          <a:bodyPr/>
          <a:lstStyle/>
          <a:p>
            <a:r>
              <a:rPr lang="en-US" dirty="0"/>
              <a:t>Assyrian soldiers pursuing Arabs, from the north palace of Ashurbanipal, in Nineveh, 640 BC</a:t>
            </a:r>
          </a:p>
        </p:txBody>
      </p:sp>
      <p:sp>
        <p:nvSpPr>
          <p:cNvPr id="3" name="Text Placeholder 2"/>
          <p:cNvSpPr>
            <a:spLocks noGrp="1"/>
          </p:cNvSpPr>
          <p:nvPr>
            <p:ph type="body" sz="quarter" idx="12"/>
          </p:nvPr>
        </p:nvSpPr>
        <p:spPr/>
        <p:txBody>
          <a:bodyPr/>
          <a:lstStyle/>
          <a:p>
            <a:r>
              <a:rPr lang="en-US" dirty="0"/>
              <a:t>5:8</a:t>
            </a:r>
          </a:p>
        </p:txBody>
      </p:sp>
      <p:sp>
        <p:nvSpPr>
          <p:cNvPr id="4" name="Title 3"/>
          <p:cNvSpPr>
            <a:spLocks noGrp="1"/>
          </p:cNvSpPr>
          <p:nvPr>
            <p:ph type="title"/>
          </p:nvPr>
        </p:nvSpPr>
        <p:spPr/>
        <p:txBody>
          <a:bodyPr/>
          <a:lstStyle/>
          <a:p>
            <a:r>
              <a:rPr lang="en-US" dirty="0"/>
              <a:t>Behind you, O Benjamin!</a:t>
            </a:r>
          </a:p>
        </p:txBody>
      </p:sp>
    </p:spTree>
    <p:extLst>
      <p:ext uri="{BB962C8B-B14F-4D97-AF65-F5344CB8AC3E}">
        <p14:creationId xmlns:p14="http://schemas.microsoft.com/office/powerpoint/2010/main" val="834836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DA690EC-CF2B-D702-83F2-ACCD8C15D11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76200"/>
            <a:ext cx="9144000" cy="6569849"/>
          </a:xfrm>
          <a:prstGeom prst="rect">
            <a:avLst/>
          </a:prstGeom>
        </p:spPr>
      </p:pic>
      <p:sp>
        <p:nvSpPr>
          <p:cNvPr id="2" name="Text Placeholder 1"/>
          <p:cNvSpPr>
            <a:spLocks noGrp="1"/>
          </p:cNvSpPr>
          <p:nvPr>
            <p:ph type="body" sz="quarter" idx="10"/>
          </p:nvPr>
        </p:nvSpPr>
        <p:spPr/>
        <p:txBody>
          <a:bodyPr/>
          <a:lstStyle/>
          <a:p>
            <a:r>
              <a:rPr lang="en-US" dirty="0"/>
              <a:t>Mosaic for the tribes of Ephraim and Manasseh</a:t>
            </a:r>
          </a:p>
        </p:txBody>
      </p:sp>
      <p:sp>
        <p:nvSpPr>
          <p:cNvPr id="3" name="Text Placeholder 2"/>
          <p:cNvSpPr>
            <a:spLocks noGrp="1"/>
          </p:cNvSpPr>
          <p:nvPr>
            <p:ph type="body" sz="quarter" idx="12"/>
          </p:nvPr>
        </p:nvSpPr>
        <p:spPr/>
        <p:txBody>
          <a:bodyPr/>
          <a:lstStyle/>
          <a:p>
            <a:r>
              <a:rPr lang="en-US" dirty="0"/>
              <a:t>5:9</a:t>
            </a:r>
          </a:p>
        </p:txBody>
      </p:sp>
      <p:sp>
        <p:nvSpPr>
          <p:cNvPr id="4" name="Title 3"/>
          <p:cNvSpPr>
            <a:spLocks noGrp="1"/>
          </p:cNvSpPr>
          <p:nvPr>
            <p:ph type="title"/>
          </p:nvPr>
        </p:nvSpPr>
        <p:spPr/>
        <p:txBody>
          <a:bodyPr/>
          <a:lstStyle/>
          <a:p>
            <a:r>
              <a:rPr lang="en-US" dirty="0"/>
              <a:t>Ephraim will become a desolation in the day of rebuke</a:t>
            </a:r>
          </a:p>
        </p:txBody>
      </p:sp>
    </p:spTree>
    <p:extLst>
      <p:ext uri="{BB962C8B-B14F-4D97-AF65-F5344CB8AC3E}">
        <p14:creationId xmlns:p14="http://schemas.microsoft.com/office/powerpoint/2010/main" val="19801686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38F4B9C-3DB2-5578-0316-83DDB7B8AF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730"/>
            <a:ext cx="9144000" cy="6606540"/>
          </a:xfrm>
          <a:prstGeom prst="rect">
            <a:avLst/>
          </a:prstGeom>
        </p:spPr>
      </p:pic>
      <p:sp>
        <p:nvSpPr>
          <p:cNvPr id="3" name="Text Placeholder 2"/>
          <p:cNvSpPr>
            <a:spLocks noGrp="1"/>
          </p:cNvSpPr>
          <p:nvPr>
            <p:ph type="body" sz="quarter" idx="10"/>
          </p:nvPr>
        </p:nvSpPr>
        <p:spPr>
          <a:xfrm>
            <a:off x="0" y="6519672"/>
            <a:ext cx="8074152" cy="338554"/>
          </a:xfrm>
        </p:spPr>
        <p:txBody>
          <a:bodyPr/>
          <a:lstStyle/>
          <a:p>
            <a:r>
              <a:rPr lang="en-US" dirty="0"/>
              <a:t>Assyrian soldiers cutting down trees next to a city, reign of Shalmaneser III, 9th century BC</a:t>
            </a:r>
          </a:p>
        </p:txBody>
      </p:sp>
      <p:sp>
        <p:nvSpPr>
          <p:cNvPr id="4" name="Text Placeholder 3"/>
          <p:cNvSpPr>
            <a:spLocks noGrp="1"/>
          </p:cNvSpPr>
          <p:nvPr>
            <p:ph type="body" sz="quarter" idx="12"/>
          </p:nvPr>
        </p:nvSpPr>
        <p:spPr/>
        <p:txBody>
          <a:bodyPr/>
          <a:lstStyle/>
          <a:p>
            <a:pPr>
              <a:defRPr/>
            </a:pPr>
            <a:r>
              <a:rPr lang="en-US" dirty="0"/>
              <a:t>5:9</a:t>
            </a:r>
            <a:endParaRPr lang="en-US" kern="0" dirty="0"/>
          </a:p>
        </p:txBody>
      </p:sp>
      <p:sp>
        <p:nvSpPr>
          <p:cNvPr id="2" name="Title 1"/>
          <p:cNvSpPr>
            <a:spLocks noGrp="1"/>
          </p:cNvSpPr>
          <p:nvPr>
            <p:ph type="title"/>
          </p:nvPr>
        </p:nvSpPr>
        <p:spPr/>
        <p:txBody>
          <a:bodyPr/>
          <a:lstStyle/>
          <a:p>
            <a:pPr>
              <a:defRPr/>
            </a:pPr>
            <a:r>
              <a:rPr lang="en-US" dirty="0"/>
              <a:t>Ephraim will become a desolation in the day of rebuke</a:t>
            </a:r>
          </a:p>
        </p:txBody>
      </p:sp>
    </p:spTree>
    <p:extLst>
      <p:ext uri="{BB962C8B-B14F-4D97-AF65-F5344CB8AC3E}">
        <p14:creationId xmlns:p14="http://schemas.microsoft.com/office/powerpoint/2010/main" val="39155470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ris\Documents\Bolen\02 HVHL\47 Early 20th Century History\1929 Arab Riots and Aftermath\1929 riots, Artuf burning, Jewish colony, mat03043.jpg"/>
          <p:cNvPicPr>
            <a:picLocks noChangeAspect="1" noChangeArrowheads="1"/>
          </p:cNvPicPr>
          <p:nvPr/>
        </p:nvPicPr>
        <p:blipFill rotWithShape="1">
          <a:blip r:embed="rId3">
            <a:extLst>
              <a:ext uri="{28A0092B-C50C-407E-A947-70E740481C1C}">
                <a14:useLocalDpi xmlns:a14="http://schemas.microsoft.com/office/drawing/2010/main" val="0"/>
              </a:ext>
            </a:extLst>
          </a:blip>
          <a:srcRect l="3226"/>
          <a:stretch/>
        </p:blipFill>
        <p:spPr bwMode="auto">
          <a:xfrm>
            <a:off x="0" y="291704"/>
            <a:ext cx="9144000" cy="6274593"/>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quarter" idx="10"/>
          </p:nvPr>
        </p:nvSpPr>
        <p:spPr/>
        <p:txBody>
          <a:bodyPr/>
          <a:lstStyle/>
          <a:p>
            <a:r>
              <a:rPr lang="en-US" dirty="0"/>
              <a:t>Burning village in the Shephelah of Judah, 1929</a:t>
            </a:r>
          </a:p>
        </p:txBody>
      </p:sp>
      <p:sp>
        <p:nvSpPr>
          <p:cNvPr id="4" name="Text Placeholder 3"/>
          <p:cNvSpPr>
            <a:spLocks noGrp="1"/>
          </p:cNvSpPr>
          <p:nvPr>
            <p:ph type="body" sz="quarter" idx="12"/>
          </p:nvPr>
        </p:nvSpPr>
        <p:spPr/>
        <p:txBody>
          <a:bodyPr/>
          <a:lstStyle/>
          <a:p>
            <a:r>
              <a:rPr lang="en-US" dirty="0"/>
              <a:t>5:9</a:t>
            </a:r>
          </a:p>
        </p:txBody>
      </p:sp>
      <p:sp>
        <p:nvSpPr>
          <p:cNvPr id="2" name="Title 1"/>
          <p:cNvSpPr>
            <a:spLocks noGrp="1"/>
          </p:cNvSpPr>
          <p:nvPr>
            <p:ph type="title"/>
          </p:nvPr>
        </p:nvSpPr>
        <p:spPr/>
        <p:txBody>
          <a:bodyPr/>
          <a:lstStyle/>
          <a:p>
            <a:r>
              <a:rPr lang="en-US" dirty="0"/>
              <a:t>Ephraim will become a desolation in the day of rebuke</a:t>
            </a:r>
          </a:p>
        </p:txBody>
      </p:sp>
    </p:spTree>
    <p:extLst>
      <p:ext uri="{BB962C8B-B14F-4D97-AF65-F5344CB8AC3E}">
        <p14:creationId xmlns:p14="http://schemas.microsoft.com/office/powerpoint/2010/main" val="22862586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B3A4B-4A8E-A5DE-77A5-F8DDBBACDDD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222D1A6-B229-03E9-F57D-5C2A77E9AFC3}"/>
              </a:ext>
            </a:extLst>
          </p:cNvPr>
          <p:cNvSpPr>
            <a:spLocks noGrp="1"/>
          </p:cNvSpPr>
          <p:nvPr>
            <p:ph type="body" sz="quarter" idx="10"/>
          </p:nvPr>
        </p:nvSpPr>
        <p:spPr/>
        <p:txBody>
          <a:bodyPr/>
          <a:lstStyle/>
          <a:p>
            <a:r>
              <a:rPr lang="en-US" dirty="0"/>
              <a:t>Burned field on the Plain of Bethsaida</a:t>
            </a:r>
          </a:p>
        </p:txBody>
      </p:sp>
      <p:sp>
        <p:nvSpPr>
          <p:cNvPr id="3" name="Text Placeholder 2">
            <a:extLst>
              <a:ext uri="{FF2B5EF4-FFF2-40B4-BE49-F238E27FC236}">
                <a16:creationId xmlns:a16="http://schemas.microsoft.com/office/drawing/2014/main" id="{4D8C78E1-E9CA-8717-F472-1B0ACC85BFFA}"/>
              </a:ext>
            </a:extLst>
          </p:cNvPr>
          <p:cNvSpPr>
            <a:spLocks noGrp="1"/>
          </p:cNvSpPr>
          <p:nvPr>
            <p:ph type="body" sz="quarter" idx="12"/>
          </p:nvPr>
        </p:nvSpPr>
        <p:spPr/>
        <p:txBody>
          <a:bodyPr/>
          <a:lstStyle/>
          <a:p>
            <a:r>
              <a:rPr lang="en-US" dirty="0"/>
              <a:t>5:9</a:t>
            </a:r>
          </a:p>
        </p:txBody>
      </p:sp>
      <p:sp>
        <p:nvSpPr>
          <p:cNvPr id="4" name="Title 3">
            <a:extLst>
              <a:ext uri="{FF2B5EF4-FFF2-40B4-BE49-F238E27FC236}">
                <a16:creationId xmlns:a16="http://schemas.microsoft.com/office/drawing/2014/main" id="{A3852F27-EC4E-41D5-D348-3C944A67A37A}"/>
              </a:ext>
            </a:extLst>
          </p:cNvPr>
          <p:cNvSpPr>
            <a:spLocks noGrp="1"/>
          </p:cNvSpPr>
          <p:nvPr>
            <p:ph type="title"/>
          </p:nvPr>
        </p:nvSpPr>
        <p:spPr/>
        <p:txBody>
          <a:bodyPr/>
          <a:lstStyle/>
          <a:p>
            <a:r>
              <a:rPr lang="en-US" dirty="0"/>
              <a:t>Ephraim will become a desolation in the day of rebuke</a:t>
            </a:r>
          </a:p>
        </p:txBody>
      </p:sp>
      <p:pic>
        <p:nvPicPr>
          <p:cNvPr id="6" name="Picture 5">
            <a:extLst>
              <a:ext uri="{FF2B5EF4-FFF2-40B4-BE49-F238E27FC236}">
                <a16:creationId xmlns:a16="http://schemas.microsoft.com/office/drawing/2014/main" id="{4298196E-513D-78B3-41FA-BBD13D7AE6FF}"/>
              </a:ext>
            </a:extLst>
          </p:cNvPr>
          <p:cNvPicPr>
            <a:picLocks noChangeAspect="1"/>
          </p:cNvPicPr>
          <p:nvPr/>
        </p:nvPicPr>
        <p:blipFill>
          <a:blip r:embed="rId3">
            <a:extLst>
              <a:ext uri="{28A0092B-C50C-407E-A947-70E740481C1C}">
                <a14:useLocalDpi xmlns:a14="http://schemas.microsoft.com/office/drawing/2010/main" val="0"/>
              </a:ext>
            </a:extLst>
          </a:blip>
          <a:srcRect l="685"/>
          <a:stretch>
            <a:fillRect/>
          </a:stretch>
        </p:blipFill>
        <p:spPr>
          <a:xfrm>
            <a:off x="0" y="369332"/>
            <a:ext cx="9144000" cy="6150340"/>
          </a:xfrm>
          <a:prstGeom prst="rect">
            <a:avLst/>
          </a:prstGeom>
        </p:spPr>
      </p:pic>
    </p:spTree>
    <p:extLst>
      <p:ext uri="{BB962C8B-B14F-4D97-AF65-F5344CB8AC3E}">
        <p14:creationId xmlns:p14="http://schemas.microsoft.com/office/powerpoint/2010/main" val="35229376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3226"/>
          <a:stretch/>
        </p:blipFill>
        <p:spPr>
          <a:xfrm>
            <a:off x="0" y="277825"/>
            <a:ext cx="9144000" cy="6302350"/>
          </a:xfrm>
          <a:prstGeom prst="rect">
            <a:avLst/>
          </a:prstGeom>
        </p:spPr>
      </p:pic>
      <p:sp>
        <p:nvSpPr>
          <p:cNvPr id="2" name="Text Placeholder 1"/>
          <p:cNvSpPr>
            <a:spLocks noGrp="1"/>
          </p:cNvSpPr>
          <p:nvPr>
            <p:ph type="body" sz="quarter" idx="10"/>
          </p:nvPr>
        </p:nvSpPr>
        <p:spPr/>
        <p:txBody>
          <a:bodyPr/>
          <a:lstStyle/>
          <a:p>
            <a:r>
              <a:rPr lang="en-US" dirty="0"/>
              <a:t>“Tribes of Israel Street” sign in Jerusalem</a:t>
            </a:r>
          </a:p>
        </p:txBody>
      </p:sp>
      <p:sp>
        <p:nvSpPr>
          <p:cNvPr id="3" name="Text Placeholder 2"/>
          <p:cNvSpPr>
            <a:spLocks noGrp="1"/>
          </p:cNvSpPr>
          <p:nvPr>
            <p:ph type="body" sz="quarter" idx="12"/>
          </p:nvPr>
        </p:nvSpPr>
        <p:spPr/>
        <p:txBody>
          <a:bodyPr/>
          <a:lstStyle/>
          <a:p>
            <a:r>
              <a:rPr lang="en-US" dirty="0"/>
              <a:t>5:9</a:t>
            </a:r>
          </a:p>
        </p:txBody>
      </p:sp>
      <p:sp>
        <p:nvSpPr>
          <p:cNvPr id="4" name="Title 3"/>
          <p:cNvSpPr>
            <a:spLocks noGrp="1"/>
          </p:cNvSpPr>
          <p:nvPr>
            <p:ph type="title"/>
          </p:nvPr>
        </p:nvSpPr>
        <p:spPr/>
        <p:txBody>
          <a:bodyPr/>
          <a:lstStyle/>
          <a:p>
            <a:r>
              <a:rPr lang="en-US" dirty="0"/>
              <a:t>Among the tribes of Israel have I made known that which shall surely be</a:t>
            </a:r>
          </a:p>
        </p:txBody>
      </p:sp>
    </p:spTree>
    <p:extLst>
      <p:ext uri="{BB962C8B-B14F-4D97-AF65-F5344CB8AC3E}">
        <p14:creationId xmlns:p14="http://schemas.microsoft.com/office/powerpoint/2010/main" val="33950885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20F1FF0-ED1A-F5FF-444D-DDE3EBA5C6A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152400"/>
            <a:ext cx="9144000" cy="6553200"/>
          </a:xfrm>
          <a:prstGeom prst="rect">
            <a:avLst/>
          </a:prstGeom>
        </p:spPr>
      </p:pic>
      <p:sp>
        <p:nvSpPr>
          <p:cNvPr id="2" name="Text Placeholder 1"/>
          <p:cNvSpPr>
            <a:spLocks noGrp="1"/>
          </p:cNvSpPr>
          <p:nvPr>
            <p:ph type="body" sz="quarter" idx="10"/>
          </p:nvPr>
        </p:nvSpPr>
        <p:spPr/>
        <p:txBody>
          <a:bodyPr/>
          <a:lstStyle/>
          <a:p>
            <a:r>
              <a:rPr lang="en-US" dirty="0"/>
              <a:t>Mosaic for the tribe of Judah</a:t>
            </a:r>
          </a:p>
        </p:txBody>
      </p:sp>
      <p:sp>
        <p:nvSpPr>
          <p:cNvPr id="3" name="Text Placeholder 2"/>
          <p:cNvSpPr>
            <a:spLocks noGrp="1"/>
          </p:cNvSpPr>
          <p:nvPr>
            <p:ph type="body" sz="quarter" idx="12"/>
          </p:nvPr>
        </p:nvSpPr>
        <p:spPr/>
        <p:txBody>
          <a:bodyPr/>
          <a:lstStyle/>
          <a:p>
            <a:r>
              <a:rPr lang="en-US" dirty="0"/>
              <a:t>5:10</a:t>
            </a:r>
          </a:p>
        </p:txBody>
      </p:sp>
      <p:sp>
        <p:nvSpPr>
          <p:cNvPr id="4" name="Title 3"/>
          <p:cNvSpPr>
            <a:spLocks noGrp="1"/>
          </p:cNvSpPr>
          <p:nvPr>
            <p:ph type="title"/>
          </p:nvPr>
        </p:nvSpPr>
        <p:spPr/>
        <p:txBody>
          <a:bodyPr/>
          <a:lstStyle/>
          <a:p>
            <a:r>
              <a:rPr lang="en-US" dirty="0"/>
              <a:t>The princes of Judah have become like those who move a boundary stone</a:t>
            </a:r>
          </a:p>
        </p:txBody>
      </p:sp>
    </p:spTree>
    <p:extLst>
      <p:ext uri="{BB962C8B-B14F-4D97-AF65-F5344CB8AC3E}">
        <p14:creationId xmlns:p14="http://schemas.microsoft.com/office/powerpoint/2010/main" val="41801888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CBE490D-9249-82B0-F8E3-9B2BC6C5B7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Painting of an old farmer checking his field, from Thebes, circa 1350 BC</a:t>
            </a:r>
          </a:p>
        </p:txBody>
      </p:sp>
      <p:sp>
        <p:nvSpPr>
          <p:cNvPr id="3" name="Text Placeholder 2"/>
          <p:cNvSpPr>
            <a:spLocks noGrp="1"/>
          </p:cNvSpPr>
          <p:nvPr>
            <p:ph type="body" sz="quarter" idx="12"/>
          </p:nvPr>
        </p:nvSpPr>
        <p:spPr/>
        <p:txBody>
          <a:bodyPr/>
          <a:lstStyle/>
          <a:p>
            <a:r>
              <a:rPr lang="en-US" dirty="0"/>
              <a:t>5:10</a:t>
            </a:r>
          </a:p>
        </p:txBody>
      </p:sp>
      <p:sp>
        <p:nvSpPr>
          <p:cNvPr id="4" name="Title 3"/>
          <p:cNvSpPr>
            <a:spLocks noGrp="1"/>
          </p:cNvSpPr>
          <p:nvPr>
            <p:ph type="title"/>
          </p:nvPr>
        </p:nvSpPr>
        <p:spPr/>
        <p:txBody>
          <a:bodyPr/>
          <a:lstStyle/>
          <a:p>
            <a:r>
              <a:rPr lang="en-US" dirty="0"/>
              <a:t>The princes of Judah have become like those who move a boundary stone</a:t>
            </a:r>
          </a:p>
        </p:txBody>
      </p:sp>
    </p:spTree>
    <p:extLst>
      <p:ext uri="{BB962C8B-B14F-4D97-AF65-F5344CB8AC3E}">
        <p14:creationId xmlns:p14="http://schemas.microsoft.com/office/powerpoint/2010/main" val="25232064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5FBF5A1-42AA-8EDC-AE0B-39E7F59D69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Boundary stele marking the land of the Chief Priest of Horus, from </a:t>
            </a:r>
            <a:r>
              <a:rPr lang="en-US" dirty="0" err="1"/>
              <a:t>Buhen</a:t>
            </a:r>
            <a:r>
              <a:rPr lang="en-US" dirty="0"/>
              <a:t>, circa 1400 BC</a:t>
            </a:r>
          </a:p>
        </p:txBody>
      </p:sp>
      <p:sp>
        <p:nvSpPr>
          <p:cNvPr id="3" name="Text Placeholder 2"/>
          <p:cNvSpPr>
            <a:spLocks noGrp="1"/>
          </p:cNvSpPr>
          <p:nvPr>
            <p:ph type="body" sz="quarter" idx="12"/>
          </p:nvPr>
        </p:nvSpPr>
        <p:spPr/>
        <p:txBody>
          <a:bodyPr/>
          <a:lstStyle/>
          <a:p>
            <a:r>
              <a:rPr lang="en-US" dirty="0"/>
              <a:t>5:10</a:t>
            </a:r>
          </a:p>
        </p:txBody>
      </p:sp>
      <p:sp>
        <p:nvSpPr>
          <p:cNvPr id="4" name="Title 3"/>
          <p:cNvSpPr>
            <a:spLocks noGrp="1"/>
          </p:cNvSpPr>
          <p:nvPr>
            <p:ph type="title"/>
          </p:nvPr>
        </p:nvSpPr>
        <p:spPr/>
        <p:txBody>
          <a:bodyPr/>
          <a:lstStyle/>
          <a:p>
            <a:r>
              <a:rPr lang="en-US" dirty="0"/>
              <a:t>The princes of Judah have become like those who move a boundary stone</a:t>
            </a:r>
          </a:p>
        </p:txBody>
      </p:sp>
    </p:spTree>
    <p:extLst>
      <p:ext uri="{BB962C8B-B14F-4D97-AF65-F5344CB8AC3E}">
        <p14:creationId xmlns:p14="http://schemas.microsoft.com/office/powerpoint/2010/main" val="412743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7402E-134B-578F-AB4D-5844B05E338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13F5A2D-275D-37A5-308F-FB949E9DF5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74319"/>
            <a:ext cx="9143999" cy="6309359"/>
          </a:xfrm>
          <a:prstGeom prst="rect">
            <a:avLst/>
          </a:prstGeom>
        </p:spPr>
      </p:pic>
      <p:sp>
        <p:nvSpPr>
          <p:cNvPr id="2" name="Text Placeholder 1">
            <a:extLst>
              <a:ext uri="{FF2B5EF4-FFF2-40B4-BE49-F238E27FC236}">
                <a16:creationId xmlns:a16="http://schemas.microsoft.com/office/drawing/2014/main" id="{D490C82F-E897-ABEF-85CA-3FF6A1A5D7B3}"/>
              </a:ext>
            </a:extLst>
          </p:cNvPr>
          <p:cNvSpPr>
            <a:spLocks noGrp="1"/>
          </p:cNvSpPr>
          <p:nvPr>
            <p:ph type="body" sz="quarter" idx="10"/>
          </p:nvPr>
        </p:nvSpPr>
        <p:spPr/>
        <p:txBody>
          <a:bodyPr/>
          <a:lstStyle/>
          <a:p>
            <a:r>
              <a:rPr lang="en-US" dirty="0"/>
              <a:t>Orthodox men walking in the Jewish Quarter of Jerusalem</a:t>
            </a:r>
          </a:p>
        </p:txBody>
      </p:sp>
      <p:sp>
        <p:nvSpPr>
          <p:cNvPr id="3" name="Text Placeholder 2">
            <a:extLst>
              <a:ext uri="{FF2B5EF4-FFF2-40B4-BE49-F238E27FC236}">
                <a16:creationId xmlns:a16="http://schemas.microsoft.com/office/drawing/2014/main" id="{5960C54D-C73A-AD9B-5F44-F2BC91C5C490}"/>
              </a:ext>
            </a:extLst>
          </p:cNvPr>
          <p:cNvSpPr>
            <a:spLocks noGrp="1"/>
          </p:cNvSpPr>
          <p:nvPr>
            <p:ph type="body" sz="quarter" idx="12"/>
          </p:nvPr>
        </p:nvSpPr>
        <p:spPr/>
        <p:txBody>
          <a:bodyPr/>
          <a:lstStyle/>
          <a:p>
            <a:r>
              <a:rPr lang="en-US" dirty="0"/>
              <a:t>5:1</a:t>
            </a:r>
          </a:p>
        </p:txBody>
      </p:sp>
      <p:sp>
        <p:nvSpPr>
          <p:cNvPr id="4" name="Title 3">
            <a:extLst>
              <a:ext uri="{FF2B5EF4-FFF2-40B4-BE49-F238E27FC236}">
                <a16:creationId xmlns:a16="http://schemas.microsoft.com/office/drawing/2014/main" id="{99909EB0-5A87-07C0-4F3F-C87A8E785461}"/>
              </a:ext>
            </a:extLst>
          </p:cNvPr>
          <p:cNvSpPr>
            <a:spLocks noGrp="1"/>
          </p:cNvSpPr>
          <p:nvPr>
            <p:ph type="title"/>
          </p:nvPr>
        </p:nvSpPr>
        <p:spPr/>
        <p:txBody>
          <a:bodyPr/>
          <a:lstStyle/>
          <a:p>
            <a:r>
              <a:rPr lang="en-US" dirty="0"/>
              <a:t>Hear this, O priests, and listen, O house of Israel</a:t>
            </a:r>
          </a:p>
        </p:txBody>
      </p:sp>
    </p:spTree>
    <p:extLst>
      <p:ext uri="{BB962C8B-B14F-4D97-AF65-F5344CB8AC3E}">
        <p14:creationId xmlns:p14="http://schemas.microsoft.com/office/powerpoint/2010/main" val="29698153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t>Man plowing with horse in eastern Samaria</a:t>
            </a:r>
          </a:p>
        </p:txBody>
      </p:sp>
      <p:sp>
        <p:nvSpPr>
          <p:cNvPr id="3" name="Text Placeholder 2"/>
          <p:cNvSpPr>
            <a:spLocks noGrp="1"/>
          </p:cNvSpPr>
          <p:nvPr>
            <p:ph type="body" sz="quarter" idx="12"/>
          </p:nvPr>
        </p:nvSpPr>
        <p:spPr/>
        <p:txBody>
          <a:bodyPr/>
          <a:lstStyle/>
          <a:p>
            <a:r>
              <a:rPr lang="en-US" dirty="0"/>
              <a:t>5:10</a:t>
            </a:r>
          </a:p>
        </p:txBody>
      </p:sp>
      <p:sp>
        <p:nvSpPr>
          <p:cNvPr id="4" name="Title 3"/>
          <p:cNvSpPr>
            <a:spLocks noGrp="1"/>
          </p:cNvSpPr>
          <p:nvPr>
            <p:ph type="title"/>
          </p:nvPr>
        </p:nvSpPr>
        <p:spPr/>
        <p:txBody>
          <a:bodyPr/>
          <a:lstStyle/>
          <a:p>
            <a:r>
              <a:rPr lang="en-US" dirty="0"/>
              <a:t>The princes of Judah have become like those who move a boundary stone</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rcRect l="1131"/>
          <a:stretch>
            <a:fillRect/>
          </a:stretch>
        </p:blipFill>
        <p:spPr>
          <a:xfrm>
            <a:off x="0" y="369332"/>
            <a:ext cx="9144000" cy="6150340"/>
          </a:xfrm>
          <a:prstGeom prst="rect">
            <a:avLst/>
          </a:prstGeom>
        </p:spPr>
      </p:pic>
    </p:spTree>
    <p:extLst>
      <p:ext uri="{BB962C8B-B14F-4D97-AF65-F5344CB8AC3E}">
        <p14:creationId xmlns:p14="http://schemas.microsoft.com/office/powerpoint/2010/main" val="176837673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B6255DB-B9E2-9F23-3ACE-970C030F39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ea typeface="Calibri"/>
              </a:rPr>
              <a:t>Bronze statue of a kneeling man pouring water from a vase, circa 650–200 BC</a:t>
            </a:r>
          </a:p>
        </p:txBody>
      </p:sp>
      <p:sp>
        <p:nvSpPr>
          <p:cNvPr id="3" name="Text Placeholder 2"/>
          <p:cNvSpPr>
            <a:spLocks noGrp="1"/>
          </p:cNvSpPr>
          <p:nvPr>
            <p:ph type="body" sz="quarter" idx="12"/>
          </p:nvPr>
        </p:nvSpPr>
        <p:spPr/>
        <p:txBody>
          <a:bodyPr/>
          <a:lstStyle/>
          <a:p>
            <a:r>
              <a:rPr lang="en-US" dirty="0">
                <a:latin typeface="Calibri"/>
                <a:ea typeface="Calibri"/>
                <a:cs typeface="Calibri"/>
              </a:rPr>
              <a:t>5:10</a:t>
            </a:r>
            <a:endParaRPr lang="en-US" dirty="0"/>
          </a:p>
        </p:txBody>
      </p:sp>
      <p:sp>
        <p:nvSpPr>
          <p:cNvPr id="4" name="Title 3"/>
          <p:cNvSpPr>
            <a:spLocks noGrp="1"/>
          </p:cNvSpPr>
          <p:nvPr>
            <p:ph type="title"/>
          </p:nvPr>
        </p:nvSpPr>
        <p:spPr/>
        <p:txBody>
          <a:bodyPr/>
          <a:lstStyle/>
          <a:p>
            <a:r>
              <a:rPr lang="en-US" dirty="0"/>
              <a:t>Therefore I will pour out My wrath on them like water</a:t>
            </a:r>
            <a:endParaRPr lang="en-US" dirty="0">
              <a:ea typeface="Calibri"/>
            </a:endParaRPr>
          </a:p>
        </p:txBody>
      </p:sp>
    </p:spTree>
    <p:extLst>
      <p:ext uri="{BB962C8B-B14F-4D97-AF65-F5344CB8AC3E}">
        <p14:creationId xmlns:p14="http://schemas.microsoft.com/office/powerpoint/2010/main" val="125928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A3D3AD-6BB8-0DBE-3790-B04EA9A39B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Relief of a king dressed in royal robes, from the north palace at Nineveh, circa 640 BC</a:t>
            </a:r>
          </a:p>
        </p:txBody>
      </p:sp>
      <p:sp>
        <p:nvSpPr>
          <p:cNvPr id="3" name="Text Placeholder 2"/>
          <p:cNvSpPr>
            <a:spLocks noGrp="1"/>
          </p:cNvSpPr>
          <p:nvPr>
            <p:ph type="body" sz="quarter" idx="12"/>
          </p:nvPr>
        </p:nvSpPr>
        <p:spPr/>
        <p:txBody>
          <a:bodyPr/>
          <a:lstStyle/>
          <a:p>
            <a:r>
              <a:rPr lang="en-US" dirty="0">
                <a:latin typeface="Calibri"/>
                <a:ea typeface="Calibri"/>
                <a:cs typeface="Calibri"/>
              </a:rPr>
              <a:t>5:10</a:t>
            </a:r>
            <a:endParaRPr lang="en-US" dirty="0"/>
          </a:p>
        </p:txBody>
      </p:sp>
      <p:sp>
        <p:nvSpPr>
          <p:cNvPr id="4" name="Title 3"/>
          <p:cNvSpPr>
            <a:spLocks noGrp="1"/>
          </p:cNvSpPr>
          <p:nvPr>
            <p:ph type="title"/>
          </p:nvPr>
        </p:nvSpPr>
        <p:spPr/>
        <p:txBody>
          <a:bodyPr/>
          <a:lstStyle/>
          <a:p>
            <a:r>
              <a:rPr lang="en-US" dirty="0"/>
              <a:t>Therefore I will pour out My wrath on them like water</a:t>
            </a:r>
          </a:p>
        </p:txBody>
      </p:sp>
    </p:spTree>
    <p:extLst>
      <p:ext uri="{BB962C8B-B14F-4D97-AF65-F5344CB8AC3E}">
        <p14:creationId xmlns:p14="http://schemas.microsoft.com/office/powerpoint/2010/main" val="10620635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C49A27C-A684-A27A-939D-F5277C8F73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248400"/>
          </a:xfrm>
          <a:prstGeom prst="rect">
            <a:avLst/>
          </a:prstGeom>
        </p:spPr>
      </p:pic>
      <p:sp>
        <p:nvSpPr>
          <p:cNvPr id="2" name="Text Placeholder 1"/>
          <p:cNvSpPr>
            <a:spLocks noGrp="1"/>
          </p:cNvSpPr>
          <p:nvPr>
            <p:ph type="body" sz="quarter" idx="10"/>
          </p:nvPr>
        </p:nvSpPr>
        <p:spPr/>
        <p:txBody>
          <a:bodyPr/>
          <a:lstStyle/>
          <a:p>
            <a:r>
              <a:rPr lang="en-US" dirty="0"/>
              <a:t>Relief of Tiglath-</a:t>
            </a:r>
            <a:r>
              <a:rPr lang="en-US" dirty="0" err="1"/>
              <a:t>pileser</a:t>
            </a:r>
            <a:r>
              <a:rPr lang="en-US" dirty="0"/>
              <a:t> III with his foot on the neck of an enemy, from Nineveh, circa 728 BC</a:t>
            </a:r>
          </a:p>
        </p:txBody>
      </p:sp>
      <p:sp>
        <p:nvSpPr>
          <p:cNvPr id="3" name="Text Placeholder 2"/>
          <p:cNvSpPr>
            <a:spLocks noGrp="1"/>
          </p:cNvSpPr>
          <p:nvPr>
            <p:ph type="body" sz="quarter" idx="12"/>
          </p:nvPr>
        </p:nvSpPr>
        <p:spPr/>
        <p:txBody>
          <a:bodyPr/>
          <a:lstStyle/>
          <a:p>
            <a:r>
              <a:rPr lang="en-US" dirty="0">
                <a:latin typeface="Calibri"/>
                <a:ea typeface="Calibri"/>
                <a:cs typeface="Calibri"/>
              </a:rPr>
              <a:t>5:11</a:t>
            </a:r>
            <a:endParaRPr lang="en-US" dirty="0"/>
          </a:p>
        </p:txBody>
      </p:sp>
      <p:sp>
        <p:nvSpPr>
          <p:cNvPr id="4" name="Title 3"/>
          <p:cNvSpPr>
            <a:spLocks noGrp="1"/>
          </p:cNvSpPr>
          <p:nvPr>
            <p:ph type="title"/>
          </p:nvPr>
        </p:nvSpPr>
        <p:spPr/>
        <p:txBody>
          <a:bodyPr/>
          <a:lstStyle/>
          <a:p>
            <a:r>
              <a:rPr lang="en-US" dirty="0"/>
              <a:t>Ephraim is oppressed, crushed in judgment</a:t>
            </a:r>
          </a:p>
        </p:txBody>
      </p:sp>
    </p:spTree>
    <p:extLst>
      <p:ext uri="{BB962C8B-B14F-4D97-AF65-F5344CB8AC3E}">
        <p14:creationId xmlns:p14="http://schemas.microsoft.com/office/powerpoint/2010/main" val="15173929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43BBD-F317-29B1-8F20-55A9B1C340F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137DE1D-2B6E-D8D2-2DB5-EE2BE49EDF60}"/>
              </a:ext>
            </a:extLst>
          </p:cNvPr>
          <p:cNvPicPr>
            <a:picLocks noChangeAspect="1"/>
          </p:cNvPicPr>
          <p:nvPr/>
        </p:nvPicPr>
        <p:blipFill>
          <a:blip r:embed="rId3">
            <a:extLst>
              <a:ext uri="{28A0092B-C50C-407E-A947-70E740481C1C}">
                <a14:useLocalDpi xmlns:a14="http://schemas.microsoft.com/office/drawing/2010/main" val="0"/>
              </a:ext>
            </a:extLst>
          </a:blip>
          <a:srcRect r="556"/>
          <a:stretch/>
        </p:blipFill>
        <p:spPr>
          <a:xfrm>
            <a:off x="0" y="369332"/>
            <a:ext cx="9144000" cy="6150340"/>
          </a:xfrm>
          <a:prstGeom prst="rect">
            <a:avLst/>
          </a:prstGeom>
        </p:spPr>
      </p:pic>
      <p:sp>
        <p:nvSpPr>
          <p:cNvPr id="2" name="Text Placeholder 1">
            <a:extLst>
              <a:ext uri="{FF2B5EF4-FFF2-40B4-BE49-F238E27FC236}">
                <a16:creationId xmlns:a16="http://schemas.microsoft.com/office/drawing/2014/main" id="{A7AF61DB-2B51-D721-DEB1-0A96F787A9D2}"/>
              </a:ext>
            </a:extLst>
          </p:cNvPr>
          <p:cNvSpPr>
            <a:spLocks noGrp="1"/>
          </p:cNvSpPr>
          <p:nvPr>
            <p:ph type="body" sz="quarter" idx="10"/>
          </p:nvPr>
        </p:nvSpPr>
        <p:spPr/>
        <p:txBody>
          <a:bodyPr/>
          <a:lstStyle/>
          <a:p>
            <a:r>
              <a:rPr lang="en-US" dirty="0"/>
              <a:t>Tiglath-</a:t>
            </a:r>
            <a:r>
              <a:rPr lang="en-US" dirty="0" err="1"/>
              <a:t>pileser</a:t>
            </a:r>
            <a:r>
              <a:rPr lang="en-US" dirty="0"/>
              <a:t> III receiving homage, probably from Nimrud, circa 745–727 BC</a:t>
            </a:r>
          </a:p>
        </p:txBody>
      </p:sp>
      <p:sp>
        <p:nvSpPr>
          <p:cNvPr id="3" name="Text Placeholder 2">
            <a:extLst>
              <a:ext uri="{FF2B5EF4-FFF2-40B4-BE49-F238E27FC236}">
                <a16:creationId xmlns:a16="http://schemas.microsoft.com/office/drawing/2014/main" id="{AE2BEBB8-6DE6-9217-7A06-C478F15C8E34}"/>
              </a:ext>
            </a:extLst>
          </p:cNvPr>
          <p:cNvSpPr>
            <a:spLocks noGrp="1"/>
          </p:cNvSpPr>
          <p:nvPr>
            <p:ph type="body" sz="quarter" idx="12"/>
          </p:nvPr>
        </p:nvSpPr>
        <p:spPr/>
        <p:txBody>
          <a:bodyPr/>
          <a:lstStyle/>
          <a:p>
            <a:r>
              <a:rPr lang="en-US" dirty="0">
                <a:latin typeface="Calibri"/>
                <a:ea typeface="Calibri"/>
                <a:cs typeface="Calibri"/>
              </a:rPr>
              <a:t>5:11</a:t>
            </a:r>
            <a:endParaRPr lang="en-US" dirty="0"/>
          </a:p>
        </p:txBody>
      </p:sp>
      <p:sp>
        <p:nvSpPr>
          <p:cNvPr id="4" name="Title 3">
            <a:extLst>
              <a:ext uri="{FF2B5EF4-FFF2-40B4-BE49-F238E27FC236}">
                <a16:creationId xmlns:a16="http://schemas.microsoft.com/office/drawing/2014/main" id="{70079252-B9C2-67ED-8FD6-54029A41FD25}"/>
              </a:ext>
            </a:extLst>
          </p:cNvPr>
          <p:cNvSpPr>
            <a:spLocks noGrp="1"/>
          </p:cNvSpPr>
          <p:nvPr>
            <p:ph type="title"/>
          </p:nvPr>
        </p:nvSpPr>
        <p:spPr/>
        <p:txBody>
          <a:bodyPr/>
          <a:lstStyle/>
          <a:p>
            <a:r>
              <a:rPr lang="en-US" dirty="0"/>
              <a:t>Because he willingly went with the policy</a:t>
            </a:r>
            <a:endParaRPr lang="en-US" dirty="0">
              <a:ea typeface="Calibri"/>
            </a:endParaRPr>
          </a:p>
        </p:txBody>
      </p:sp>
    </p:spTree>
    <p:extLst>
      <p:ext uri="{BB962C8B-B14F-4D97-AF65-F5344CB8AC3E}">
        <p14:creationId xmlns:p14="http://schemas.microsoft.com/office/powerpoint/2010/main" val="9910579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t>Moth</a:t>
            </a:r>
          </a:p>
        </p:txBody>
      </p:sp>
      <p:sp>
        <p:nvSpPr>
          <p:cNvPr id="3" name="Text Placeholder 2"/>
          <p:cNvSpPr>
            <a:spLocks noGrp="1"/>
          </p:cNvSpPr>
          <p:nvPr>
            <p:ph type="body" sz="quarter" idx="12"/>
          </p:nvPr>
        </p:nvSpPr>
        <p:spPr/>
        <p:txBody>
          <a:bodyPr/>
          <a:lstStyle/>
          <a:p>
            <a:r>
              <a:rPr lang="en-US"/>
              <a:t>5:12</a:t>
            </a:r>
          </a:p>
        </p:txBody>
      </p:sp>
      <p:sp>
        <p:nvSpPr>
          <p:cNvPr id="4" name="Title 3"/>
          <p:cNvSpPr>
            <a:spLocks noGrp="1"/>
          </p:cNvSpPr>
          <p:nvPr>
            <p:ph type="title"/>
          </p:nvPr>
        </p:nvSpPr>
        <p:spPr/>
        <p:txBody>
          <a:bodyPr/>
          <a:lstStyle/>
          <a:p>
            <a:r>
              <a:rPr lang="en-US" dirty="0"/>
              <a:t>Therefore I am like a moth to Ephraim, and like rottenness to the house of Judah</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9601966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89F41E5-B08A-367B-AA16-E668618BA9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a:t>Two clothes moths (</a:t>
            </a:r>
            <a:r>
              <a:rPr lang="en-US" i="1" err="1"/>
              <a:t>Tineola</a:t>
            </a:r>
            <a:r>
              <a:rPr lang="en-US" i="1"/>
              <a:t> </a:t>
            </a:r>
            <a:r>
              <a:rPr lang="en-US" i="1" err="1"/>
              <a:t>bisselliella</a:t>
            </a:r>
            <a:r>
              <a:rPr lang="en-US"/>
              <a:t>) beside a moth-eaten hole</a:t>
            </a:r>
          </a:p>
        </p:txBody>
      </p:sp>
      <p:sp>
        <p:nvSpPr>
          <p:cNvPr id="3" name="Text Placeholder 2"/>
          <p:cNvSpPr>
            <a:spLocks noGrp="1"/>
          </p:cNvSpPr>
          <p:nvPr>
            <p:ph type="body" sz="quarter" idx="12"/>
          </p:nvPr>
        </p:nvSpPr>
        <p:spPr/>
        <p:txBody>
          <a:bodyPr/>
          <a:lstStyle/>
          <a:p>
            <a:r>
              <a:rPr lang="en-US" dirty="0"/>
              <a:t>5:12</a:t>
            </a:r>
          </a:p>
        </p:txBody>
      </p:sp>
      <p:sp>
        <p:nvSpPr>
          <p:cNvPr id="4" name="Title 3"/>
          <p:cNvSpPr>
            <a:spLocks noGrp="1"/>
          </p:cNvSpPr>
          <p:nvPr>
            <p:ph type="title"/>
          </p:nvPr>
        </p:nvSpPr>
        <p:spPr/>
        <p:txBody>
          <a:bodyPr/>
          <a:lstStyle/>
          <a:p>
            <a:r>
              <a:rPr lang="en-US" dirty="0"/>
              <a:t>Therefore I am like a moth to Ephraim, and like rottenness to the house of Judah</a:t>
            </a:r>
          </a:p>
        </p:txBody>
      </p:sp>
    </p:spTree>
    <p:extLst>
      <p:ext uri="{BB962C8B-B14F-4D97-AF65-F5344CB8AC3E}">
        <p14:creationId xmlns:p14="http://schemas.microsoft.com/office/powerpoint/2010/main" val="2992837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04F3222-2CDA-D1D0-D226-05F5B0A95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a:t>Common clothes moth (</a:t>
            </a:r>
            <a:r>
              <a:rPr lang="en-US" i="1" err="1"/>
              <a:t>Tineola</a:t>
            </a:r>
            <a:r>
              <a:rPr lang="en-US" i="1"/>
              <a:t> </a:t>
            </a:r>
            <a:r>
              <a:rPr lang="en-US" i="1" err="1"/>
              <a:t>bisselliella</a:t>
            </a:r>
            <a:r>
              <a:rPr lang="en-US"/>
              <a:t>) and larva</a:t>
            </a:r>
          </a:p>
        </p:txBody>
      </p:sp>
      <p:sp>
        <p:nvSpPr>
          <p:cNvPr id="3" name="Text Placeholder 2"/>
          <p:cNvSpPr>
            <a:spLocks noGrp="1"/>
          </p:cNvSpPr>
          <p:nvPr>
            <p:ph type="body" sz="quarter" idx="12"/>
          </p:nvPr>
        </p:nvSpPr>
        <p:spPr/>
        <p:txBody>
          <a:bodyPr/>
          <a:lstStyle/>
          <a:p>
            <a:r>
              <a:rPr lang="en-US" dirty="0"/>
              <a:t>5:12</a:t>
            </a:r>
          </a:p>
        </p:txBody>
      </p:sp>
      <p:sp>
        <p:nvSpPr>
          <p:cNvPr id="4" name="Title 3"/>
          <p:cNvSpPr>
            <a:spLocks noGrp="1"/>
          </p:cNvSpPr>
          <p:nvPr>
            <p:ph type="title"/>
          </p:nvPr>
        </p:nvSpPr>
        <p:spPr/>
        <p:txBody>
          <a:bodyPr/>
          <a:lstStyle/>
          <a:p>
            <a:r>
              <a:rPr lang="en-US" dirty="0"/>
              <a:t>Therefore I am like a moth to Ephraim, and like rottenness to the house of Judah</a:t>
            </a:r>
          </a:p>
        </p:txBody>
      </p:sp>
    </p:spTree>
    <p:extLst>
      <p:ext uri="{BB962C8B-B14F-4D97-AF65-F5344CB8AC3E}">
        <p14:creationId xmlns:p14="http://schemas.microsoft.com/office/powerpoint/2010/main" val="217005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DC301F-4BE5-7C9D-F2DA-E4C7182DA3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Bronze figure of a dying Gaul ornament on a </a:t>
            </a:r>
            <a:r>
              <a:rPr lang="en-US" i="1" dirty="0"/>
              <a:t>krater</a:t>
            </a:r>
            <a:r>
              <a:rPr lang="en-US" dirty="0"/>
              <a:t>, Roman period</a:t>
            </a:r>
          </a:p>
        </p:txBody>
      </p:sp>
      <p:sp>
        <p:nvSpPr>
          <p:cNvPr id="3" name="Text Placeholder 2"/>
          <p:cNvSpPr>
            <a:spLocks noGrp="1"/>
          </p:cNvSpPr>
          <p:nvPr>
            <p:ph type="body" sz="quarter" idx="12"/>
          </p:nvPr>
        </p:nvSpPr>
        <p:spPr/>
        <p:txBody>
          <a:bodyPr/>
          <a:lstStyle/>
          <a:p>
            <a:r>
              <a:rPr lang="en-US" dirty="0"/>
              <a:t>5:13</a:t>
            </a:r>
          </a:p>
        </p:txBody>
      </p:sp>
      <p:sp>
        <p:nvSpPr>
          <p:cNvPr id="4" name="Title 3"/>
          <p:cNvSpPr>
            <a:spLocks noGrp="1"/>
          </p:cNvSpPr>
          <p:nvPr>
            <p:ph type="title"/>
          </p:nvPr>
        </p:nvSpPr>
        <p:spPr/>
        <p:txBody>
          <a:bodyPr/>
          <a:lstStyle/>
          <a:p>
            <a:r>
              <a:rPr lang="en-US" dirty="0"/>
              <a:t>When Ephraim realized his sickness, and Judah saw his wound</a:t>
            </a:r>
          </a:p>
        </p:txBody>
      </p:sp>
    </p:spTree>
    <p:extLst>
      <p:ext uri="{BB962C8B-B14F-4D97-AF65-F5344CB8AC3E}">
        <p14:creationId xmlns:p14="http://schemas.microsoft.com/office/powerpoint/2010/main" val="35313459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7C01-7AD7-B7FF-FB09-5502A5D95E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369332"/>
            <a:ext cx="2275139" cy="6167546"/>
          </a:xfrm>
          <a:prstGeom prst="rect">
            <a:avLst/>
          </a:prstGeom>
        </p:spPr>
      </p:pic>
      <p:pic>
        <p:nvPicPr>
          <p:cNvPr id="6" name="Picture 5">
            <a:extLst>
              <a:ext uri="{FF2B5EF4-FFF2-40B4-BE49-F238E27FC236}">
                <a16:creationId xmlns:a16="http://schemas.microsoft.com/office/drawing/2014/main" id="{E1FDBDAA-1FB4-D443-9589-79EB4E113C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1128" y="369332"/>
            <a:ext cx="6712872" cy="6150340"/>
          </a:xfrm>
          <a:prstGeom prst="rect">
            <a:avLst/>
          </a:prstGeom>
        </p:spPr>
      </p:pic>
      <p:sp>
        <p:nvSpPr>
          <p:cNvPr id="2" name="Text Placeholder 1"/>
          <p:cNvSpPr>
            <a:spLocks noGrp="1"/>
          </p:cNvSpPr>
          <p:nvPr>
            <p:ph type="body" sz="quarter" idx="10"/>
          </p:nvPr>
        </p:nvSpPr>
        <p:spPr/>
        <p:txBody>
          <a:bodyPr/>
          <a:lstStyle/>
          <a:p>
            <a:r>
              <a:rPr lang="en-US" dirty="0"/>
              <a:t>Dolomite stele of Tiglath-pileser III, from the Zagros Mountains in Iran, circa 740–739 BC</a:t>
            </a:r>
          </a:p>
        </p:txBody>
      </p:sp>
      <p:sp>
        <p:nvSpPr>
          <p:cNvPr id="3" name="Text Placeholder 2"/>
          <p:cNvSpPr>
            <a:spLocks noGrp="1"/>
          </p:cNvSpPr>
          <p:nvPr>
            <p:ph type="body" sz="quarter" idx="12"/>
          </p:nvPr>
        </p:nvSpPr>
        <p:spPr/>
        <p:txBody>
          <a:bodyPr/>
          <a:lstStyle/>
          <a:p>
            <a:r>
              <a:rPr lang="en-US" dirty="0"/>
              <a:t>5:13</a:t>
            </a:r>
          </a:p>
        </p:txBody>
      </p:sp>
      <p:sp>
        <p:nvSpPr>
          <p:cNvPr id="4" name="Title 3"/>
          <p:cNvSpPr>
            <a:spLocks noGrp="1"/>
          </p:cNvSpPr>
          <p:nvPr>
            <p:ph type="title"/>
          </p:nvPr>
        </p:nvSpPr>
        <p:spPr/>
        <p:txBody>
          <a:bodyPr/>
          <a:lstStyle/>
          <a:p>
            <a:r>
              <a:rPr lang="en-US" dirty="0"/>
              <a:t>Then Ephraim went to Assyria, and sent to the great king</a:t>
            </a:r>
          </a:p>
        </p:txBody>
      </p:sp>
    </p:spTree>
    <p:extLst>
      <p:ext uri="{BB962C8B-B14F-4D97-AF65-F5344CB8AC3E}">
        <p14:creationId xmlns:p14="http://schemas.microsoft.com/office/powerpoint/2010/main" val="3897059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Kris\Downloads\King Tiglath-pileser III on his throne with scepter and crown, RMO 3387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490" y="369332"/>
            <a:ext cx="8749021" cy="6408658"/>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US" dirty="0"/>
              <a:t>Relief of the Assyrian king Tiglath-pileser III on his throne, 8th century BC</a:t>
            </a:r>
          </a:p>
        </p:txBody>
      </p:sp>
      <p:sp>
        <p:nvSpPr>
          <p:cNvPr id="3" name="Text Placeholder 2"/>
          <p:cNvSpPr>
            <a:spLocks noGrp="1"/>
          </p:cNvSpPr>
          <p:nvPr>
            <p:ph type="body" sz="quarter" idx="12"/>
          </p:nvPr>
        </p:nvSpPr>
        <p:spPr/>
        <p:txBody>
          <a:bodyPr/>
          <a:lstStyle/>
          <a:p>
            <a:r>
              <a:rPr lang="en-US" dirty="0"/>
              <a:t>5:1</a:t>
            </a:r>
          </a:p>
        </p:txBody>
      </p:sp>
      <p:sp>
        <p:nvSpPr>
          <p:cNvPr id="4" name="Title 3"/>
          <p:cNvSpPr>
            <a:spLocks noGrp="1"/>
          </p:cNvSpPr>
          <p:nvPr>
            <p:ph type="title"/>
          </p:nvPr>
        </p:nvSpPr>
        <p:spPr/>
        <p:txBody>
          <a:bodyPr/>
          <a:lstStyle/>
          <a:p>
            <a:r>
              <a:rPr lang="en-US" dirty="0"/>
              <a:t>Hear this, O priests, and listen, O house of Israel, and give ear, O house of the king</a:t>
            </a:r>
          </a:p>
        </p:txBody>
      </p:sp>
    </p:spTree>
    <p:extLst>
      <p:ext uri="{BB962C8B-B14F-4D97-AF65-F5344CB8AC3E}">
        <p14:creationId xmlns:p14="http://schemas.microsoft.com/office/powerpoint/2010/main" val="142796067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929AF-792E-BDCB-04B0-31E1D0CFCE5A}"/>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CD097ECE-5D8E-A5D0-A138-F5F3C7C6946B}"/>
              </a:ext>
            </a:extLst>
          </p:cNvPr>
          <p:cNvGrpSpPr/>
          <p:nvPr/>
        </p:nvGrpSpPr>
        <p:grpSpPr>
          <a:xfrm>
            <a:off x="0" y="102870"/>
            <a:ext cx="9144000" cy="6652260"/>
            <a:chOff x="0" y="102870"/>
            <a:chExt cx="9144000" cy="6652260"/>
          </a:xfrm>
        </p:grpSpPr>
        <p:pic>
          <p:nvPicPr>
            <p:cNvPr id="9" name="Picture 8">
              <a:extLst>
                <a:ext uri="{FF2B5EF4-FFF2-40B4-BE49-F238E27FC236}">
                  <a16:creationId xmlns:a16="http://schemas.microsoft.com/office/drawing/2014/main" id="{C8FAD430-2459-7761-7430-76ED9D7D12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2870"/>
              <a:ext cx="9144000" cy="6652260"/>
            </a:xfrm>
            <a:prstGeom prst="rect">
              <a:avLst/>
            </a:prstGeom>
          </p:spPr>
        </p:pic>
        <p:pic>
          <p:nvPicPr>
            <p:cNvPr id="11" name="Picture 10">
              <a:extLst>
                <a:ext uri="{FF2B5EF4-FFF2-40B4-BE49-F238E27FC236}">
                  <a16:creationId xmlns:a16="http://schemas.microsoft.com/office/drawing/2014/main" id="{761BD002-393C-5164-1115-66E7400C2B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4605" y="102870"/>
              <a:ext cx="2590800" cy="6652260"/>
            </a:xfrm>
            <a:prstGeom prst="rect">
              <a:avLst/>
            </a:prstGeom>
          </p:spPr>
        </p:pic>
      </p:grpSp>
      <p:sp>
        <p:nvSpPr>
          <p:cNvPr id="2" name="Text Placeholder 1">
            <a:extLst>
              <a:ext uri="{FF2B5EF4-FFF2-40B4-BE49-F238E27FC236}">
                <a16:creationId xmlns:a16="http://schemas.microsoft.com/office/drawing/2014/main" id="{BC688495-D0F5-9E6E-CE4D-8E256D4BF9AD}"/>
              </a:ext>
            </a:extLst>
          </p:cNvPr>
          <p:cNvSpPr>
            <a:spLocks noGrp="1"/>
          </p:cNvSpPr>
          <p:nvPr>
            <p:ph type="body" sz="quarter" idx="10"/>
          </p:nvPr>
        </p:nvSpPr>
        <p:spPr/>
        <p:txBody>
          <a:bodyPr/>
          <a:lstStyle/>
          <a:p>
            <a:r>
              <a:rPr lang="en-US" dirty="0"/>
              <a:t>Statue of a wounded Galatian warrior, known as the Dying Gaul, from Rome, 1st century BC</a:t>
            </a:r>
          </a:p>
        </p:txBody>
      </p:sp>
      <p:sp>
        <p:nvSpPr>
          <p:cNvPr id="3" name="Text Placeholder 2">
            <a:extLst>
              <a:ext uri="{FF2B5EF4-FFF2-40B4-BE49-F238E27FC236}">
                <a16:creationId xmlns:a16="http://schemas.microsoft.com/office/drawing/2014/main" id="{81C55B7D-DC10-9BC3-45E6-04E45AE164F4}"/>
              </a:ext>
            </a:extLst>
          </p:cNvPr>
          <p:cNvSpPr>
            <a:spLocks noGrp="1"/>
          </p:cNvSpPr>
          <p:nvPr>
            <p:ph type="body" sz="quarter" idx="12"/>
          </p:nvPr>
        </p:nvSpPr>
        <p:spPr/>
        <p:txBody>
          <a:bodyPr/>
          <a:lstStyle/>
          <a:p>
            <a:r>
              <a:rPr lang="en-US" dirty="0"/>
              <a:t>5:13</a:t>
            </a:r>
          </a:p>
        </p:txBody>
      </p:sp>
      <p:sp>
        <p:nvSpPr>
          <p:cNvPr id="4" name="Title 3">
            <a:extLst>
              <a:ext uri="{FF2B5EF4-FFF2-40B4-BE49-F238E27FC236}">
                <a16:creationId xmlns:a16="http://schemas.microsoft.com/office/drawing/2014/main" id="{E0D0B64C-333B-88C0-BDE4-CBB56AD0B4C9}"/>
              </a:ext>
            </a:extLst>
          </p:cNvPr>
          <p:cNvSpPr>
            <a:spLocks noGrp="1"/>
          </p:cNvSpPr>
          <p:nvPr>
            <p:ph type="title"/>
          </p:nvPr>
        </p:nvSpPr>
        <p:spPr/>
        <p:txBody>
          <a:bodyPr/>
          <a:lstStyle/>
          <a:p>
            <a:r>
              <a:rPr lang="en-US" dirty="0"/>
              <a:t>But he is not able to heal you or to cure your wound</a:t>
            </a:r>
          </a:p>
        </p:txBody>
      </p:sp>
    </p:spTree>
    <p:extLst>
      <p:ext uri="{BB962C8B-B14F-4D97-AF65-F5344CB8AC3E}">
        <p14:creationId xmlns:p14="http://schemas.microsoft.com/office/powerpoint/2010/main" val="380278537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1797A-C7C9-21F7-7EAC-9C84C47F071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B2400DF-987E-F0F0-A178-DD35897B0A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6CA14678-4002-8E38-6B56-2813FA665A43}"/>
              </a:ext>
            </a:extLst>
          </p:cNvPr>
          <p:cNvSpPr>
            <a:spLocks noGrp="1"/>
          </p:cNvSpPr>
          <p:nvPr>
            <p:ph type="body" sz="quarter" idx="10"/>
          </p:nvPr>
        </p:nvSpPr>
        <p:spPr/>
        <p:txBody>
          <a:bodyPr/>
          <a:lstStyle/>
          <a:p>
            <a:r>
              <a:rPr lang="en-US" dirty="0"/>
              <a:t>Medical instruments from the ancient world</a:t>
            </a:r>
          </a:p>
        </p:txBody>
      </p:sp>
      <p:sp>
        <p:nvSpPr>
          <p:cNvPr id="5" name="Text Placeholder 2">
            <a:extLst>
              <a:ext uri="{FF2B5EF4-FFF2-40B4-BE49-F238E27FC236}">
                <a16:creationId xmlns:a16="http://schemas.microsoft.com/office/drawing/2014/main" id="{8A2C8A47-5202-2125-97DA-88D0E73D9A82}"/>
              </a:ext>
            </a:extLst>
          </p:cNvPr>
          <p:cNvSpPr>
            <a:spLocks noGrp="1"/>
          </p:cNvSpPr>
          <p:nvPr>
            <p:ph type="body" sz="quarter" idx="12"/>
          </p:nvPr>
        </p:nvSpPr>
        <p:spPr/>
        <p:txBody>
          <a:bodyPr/>
          <a:lstStyle/>
          <a:p>
            <a:r>
              <a:rPr lang="en-US" dirty="0"/>
              <a:t>5:13</a:t>
            </a:r>
          </a:p>
        </p:txBody>
      </p:sp>
      <p:sp>
        <p:nvSpPr>
          <p:cNvPr id="6" name="Title 3">
            <a:extLst>
              <a:ext uri="{FF2B5EF4-FFF2-40B4-BE49-F238E27FC236}">
                <a16:creationId xmlns:a16="http://schemas.microsoft.com/office/drawing/2014/main" id="{94A165A1-AF93-0577-9A6F-EB8CB6A91089}"/>
              </a:ext>
            </a:extLst>
          </p:cNvPr>
          <p:cNvSpPr>
            <a:spLocks noGrp="1"/>
          </p:cNvSpPr>
          <p:nvPr>
            <p:ph type="title"/>
          </p:nvPr>
        </p:nvSpPr>
        <p:spPr/>
        <p:txBody>
          <a:bodyPr/>
          <a:lstStyle/>
          <a:p>
            <a:r>
              <a:rPr lang="en-US" dirty="0"/>
              <a:t>But he is not able to heal you or to cure your wound</a:t>
            </a:r>
          </a:p>
        </p:txBody>
      </p:sp>
    </p:spTree>
    <p:extLst>
      <p:ext uri="{BB962C8B-B14F-4D97-AF65-F5344CB8AC3E}">
        <p14:creationId xmlns:p14="http://schemas.microsoft.com/office/powerpoint/2010/main" val="28199085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758157D-0909-5F15-C502-198DE2147488}"/>
              </a:ext>
            </a:extLst>
          </p:cNvPr>
          <p:cNvPicPr>
            <a:picLocks noChangeAspect="1"/>
          </p:cNvPicPr>
          <p:nvPr/>
        </p:nvPicPr>
        <p:blipFill rotWithShape="1">
          <a:blip r:embed="rId3">
            <a:extLst>
              <a:ext uri="{28A0092B-C50C-407E-A947-70E740481C1C}">
                <a14:useLocalDpi xmlns:a14="http://schemas.microsoft.com/office/drawing/2010/main" val="0"/>
              </a:ext>
            </a:extLst>
          </a:blip>
          <a:srcRect b="1666"/>
          <a:stretch/>
        </p:blipFill>
        <p:spPr>
          <a:xfrm>
            <a:off x="1739056" y="24492"/>
            <a:ext cx="5665887" cy="6743701"/>
          </a:xfrm>
          <a:prstGeom prst="rect">
            <a:avLst/>
          </a:prstGeom>
        </p:spPr>
      </p:pic>
      <p:sp>
        <p:nvSpPr>
          <p:cNvPr id="3" name="Text Placeholder 2"/>
          <p:cNvSpPr>
            <a:spLocks noGrp="1"/>
          </p:cNvSpPr>
          <p:nvPr>
            <p:ph type="body" sz="quarter" idx="10"/>
          </p:nvPr>
        </p:nvSpPr>
        <p:spPr/>
        <p:txBody>
          <a:bodyPr/>
          <a:lstStyle/>
          <a:p>
            <a:r>
              <a:rPr lang="en-US" dirty="0"/>
              <a:t>Fresco of </a:t>
            </a:r>
            <a:r>
              <a:rPr lang="en-US" dirty="0" err="1"/>
              <a:t>Japix</a:t>
            </a:r>
            <a:r>
              <a:rPr lang="en-US" dirty="0"/>
              <a:t> removing an arrowhead from the leg of Aeneas, from Pompeii, 1st century AD</a:t>
            </a:r>
          </a:p>
        </p:txBody>
      </p:sp>
      <p:sp>
        <p:nvSpPr>
          <p:cNvPr id="4" name="Text Placeholder 3"/>
          <p:cNvSpPr>
            <a:spLocks noGrp="1"/>
          </p:cNvSpPr>
          <p:nvPr>
            <p:ph type="body" sz="quarter" idx="12"/>
          </p:nvPr>
        </p:nvSpPr>
        <p:spPr/>
        <p:txBody>
          <a:bodyPr/>
          <a:lstStyle/>
          <a:p>
            <a:r>
              <a:rPr lang="en-US" dirty="0"/>
              <a:t>5:13</a:t>
            </a:r>
          </a:p>
        </p:txBody>
      </p:sp>
      <p:sp>
        <p:nvSpPr>
          <p:cNvPr id="2" name="Title 1"/>
          <p:cNvSpPr>
            <a:spLocks noGrp="1"/>
          </p:cNvSpPr>
          <p:nvPr>
            <p:ph type="title"/>
          </p:nvPr>
        </p:nvSpPr>
        <p:spPr/>
        <p:txBody>
          <a:bodyPr/>
          <a:lstStyle/>
          <a:p>
            <a:r>
              <a:rPr lang="en-US" dirty="0"/>
              <a:t>But he is not able to heal you or to cure your wound</a:t>
            </a:r>
          </a:p>
        </p:txBody>
      </p:sp>
    </p:spTree>
    <p:extLst>
      <p:ext uri="{BB962C8B-B14F-4D97-AF65-F5344CB8AC3E}">
        <p14:creationId xmlns:p14="http://schemas.microsoft.com/office/powerpoint/2010/main" val="301867341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3478DF-C1B3-6B11-F324-A48D311061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400"/>
            <a:ext cx="9144000" cy="6553200"/>
          </a:xfrm>
          <a:prstGeom prst="rect">
            <a:avLst/>
          </a:prstGeom>
        </p:spPr>
      </p:pic>
      <p:sp>
        <p:nvSpPr>
          <p:cNvPr id="2" name="Text Placeholder 1"/>
          <p:cNvSpPr>
            <a:spLocks noGrp="1"/>
          </p:cNvSpPr>
          <p:nvPr>
            <p:ph type="body" sz="quarter" idx="10"/>
          </p:nvPr>
        </p:nvSpPr>
        <p:spPr/>
        <p:txBody>
          <a:bodyPr/>
          <a:lstStyle/>
          <a:p>
            <a:r>
              <a:rPr lang="en-US" dirty="0"/>
              <a:t>Relief depicting medical instruments, on the temple at Kom Ombo, circa 180–50 BC</a:t>
            </a:r>
          </a:p>
        </p:txBody>
      </p:sp>
      <p:sp>
        <p:nvSpPr>
          <p:cNvPr id="3" name="Text Placeholder 2"/>
          <p:cNvSpPr>
            <a:spLocks noGrp="1"/>
          </p:cNvSpPr>
          <p:nvPr>
            <p:ph type="body" sz="quarter" idx="12"/>
          </p:nvPr>
        </p:nvSpPr>
        <p:spPr/>
        <p:txBody>
          <a:bodyPr/>
          <a:lstStyle/>
          <a:p>
            <a:r>
              <a:rPr lang="en-US"/>
              <a:t>5:13</a:t>
            </a:r>
          </a:p>
        </p:txBody>
      </p:sp>
      <p:sp>
        <p:nvSpPr>
          <p:cNvPr id="4" name="Title 3"/>
          <p:cNvSpPr>
            <a:spLocks noGrp="1"/>
          </p:cNvSpPr>
          <p:nvPr>
            <p:ph type="title"/>
          </p:nvPr>
        </p:nvSpPr>
        <p:spPr/>
        <p:txBody>
          <a:bodyPr/>
          <a:lstStyle/>
          <a:p>
            <a:r>
              <a:rPr lang="en-US" dirty="0"/>
              <a:t>But he is not able to heal you or to cure your wound</a:t>
            </a:r>
          </a:p>
        </p:txBody>
      </p:sp>
    </p:spTree>
    <p:extLst>
      <p:ext uri="{BB962C8B-B14F-4D97-AF65-F5344CB8AC3E}">
        <p14:creationId xmlns:p14="http://schemas.microsoft.com/office/powerpoint/2010/main" val="136174020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9672E-7C6D-AC95-58FA-394D8445446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98EF40F-BF89-ADCD-274A-1EA4BECEF0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A22DF849-EC64-99B2-4274-50D5B4589A97}"/>
              </a:ext>
            </a:extLst>
          </p:cNvPr>
          <p:cNvSpPr>
            <a:spLocks noGrp="1"/>
          </p:cNvSpPr>
          <p:nvPr>
            <p:ph type="body" sz="quarter" idx="10"/>
          </p:nvPr>
        </p:nvSpPr>
        <p:spPr/>
        <p:txBody>
          <a:bodyPr/>
          <a:lstStyle/>
          <a:p>
            <a:r>
              <a:rPr lang="en-US" dirty="0"/>
              <a:t>Lion from the processional way in Babylon, circa 600 BC</a:t>
            </a:r>
          </a:p>
        </p:txBody>
      </p:sp>
      <p:sp>
        <p:nvSpPr>
          <p:cNvPr id="3" name="Text Placeholder 2">
            <a:extLst>
              <a:ext uri="{FF2B5EF4-FFF2-40B4-BE49-F238E27FC236}">
                <a16:creationId xmlns:a16="http://schemas.microsoft.com/office/drawing/2014/main" id="{99B7BBF0-F865-967B-881D-AD3C5CD35BB5}"/>
              </a:ext>
            </a:extLst>
          </p:cNvPr>
          <p:cNvSpPr>
            <a:spLocks noGrp="1"/>
          </p:cNvSpPr>
          <p:nvPr>
            <p:ph type="body" sz="quarter" idx="12"/>
          </p:nvPr>
        </p:nvSpPr>
        <p:spPr/>
        <p:txBody>
          <a:bodyPr/>
          <a:lstStyle/>
          <a:p>
            <a:r>
              <a:rPr lang="en-US" dirty="0"/>
              <a:t>5:14</a:t>
            </a:r>
          </a:p>
        </p:txBody>
      </p:sp>
      <p:sp>
        <p:nvSpPr>
          <p:cNvPr id="4" name="Title 3">
            <a:extLst>
              <a:ext uri="{FF2B5EF4-FFF2-40B4-BE49-F238E27FC236}">
                <a16:creationId xmlns:a16="http://schemas.microsoft.com/office/drawing/2014/main" id="{2C4ADBA4-3043-0A37-BA23-B6F08DF82799}"/>
              </a:ext>
            </a:extLst>
          </p:cNvPr>
          <p:cNvSpPr>
            <a:spLocks noGrp="1"/>
          </p:cNvSpPr>
          <p:nvPr>
            <p:ph type="title"/>
          </p:nvPr>
        </p:nvSpPr>
        <p:spPr/>
        <p:txBody>
          <a:bodyPr/>
          <a:lstStyle/>
          <a:p>
            <a:r>
              <a:rPr lang="en-US" dirty="0"/>
              <a:t>For I will be like a lion to Ephraim, and like a young lion to the house of Judah</a:t>
            </a:r>
          </a:p>
        </p:txBody>
      </p:sp>
    </p:spTree>
    <p:extLst>
      <p:ext uri="{BB962C8B-B14F-4D97-AF65-F5344CB8AC3E}">
        <p14:creationId xmlns:p14="http://schemas.microsoft.com/office/powerpoint/2010/main" val="13655310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AD801-B610-D5ED-61AB-C3953EFCB54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9D7A57D-DF64-3F44-E074-92E65EDA51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EB4F5C7F-20FB-91D3-2B96-8FB07BFDBC5C}"/>
              </a:ext>
            </a:extLst>
          </p:cNvPr>
          <p:cNvSpPr>
            <a:spLocks noGrp="1"/>
          </p:cNvSpPr>
          <p:nvPr>
            <p:ph type="body" sz="quarter" idx="10"/>
          </p:nvPr>
        </p:nvSpPr>
        <p:spPr/>
        <p:txBody>
          <a:bodyPr/>
          <a:lstStyle/>
          <a:p>
            <a:r>
              <a:rPr lang="en-US" dirty="0"/>
              <a:t>Lion carved from ivory, from Samos, circa 6th century BC </a:t>
            </a:r>
          </a:p>
        </p:txBody>
      </p:sp>
      <p:sp>
        <p:nvSpPr>
          <p:cNvPr id="3" name="Text Placeholder 2">
            <a:extLst>
              <a:ext uri="{FF2B5EF4-FFF2-40B4-BE49-F238E27FC236}">
                <a16:creationId xmlns:a16="http://schemas.microsoft.com/office/drawing/2014/main" id="{1FF64E36-D0C6-EBB2-0EC7-A632D61F02A0}"/>
              </a:ext>
            </a:extLst>
          </p:cNvPr>
          <p:cNvSpPr>
            <a:spLocks noGrp="1"/>
          </p:cNvSpPr>
          <p:nvPr>
            <p:ph type="body" sz="quarter" idx="12"/>
          </p:nvPr>
        </p:nvSpPr>
        <p:spPr/>
        <p:txBody>
          <a:bodyPr/>
          <a:lstStyle/>
          <a:p>
            <a:r>
              <a:rPr lang="en-US" dirty="0"/>
              <a:t>5:14</a:t>
            </a:r>
          </a:p>
        </p:txBody>
      </p:sp>
      <p:sp>
        <p:nvSpPr>
          <p:cNvPr id="4" name="Title 3">
            <a:extLst>
              <a:ext uri="{FF2B5EF4-FFF2-40B4-BE49-F238E27FC236}">
                <a16:creationId xmlns:a16="http://schemas.microsoft.com/office/drawing/2014/main" id="{376B0505-E25E-7D8F-7A27-81C4D1BF226D}"/>
              </a:ext>
            </a:extLst>
          </p:cNvPr>
          <p:cNvSpPr>
            <a:spLocks noGrp="1"/>
          </p:cNvSpPr>
          <p:nvPr>
            <p:ph type="title"/>
          </p:nvPr>
        </p:nvSpPr>
        <p:spPr/>
        <p:txBody>
          <a:bodyPr/>
          <a:lstStyle/>
          <a:p>
            <a:r>
              <a:rPr lang="en-US" dirty="0"/>
              <a:t>For I will be like a lion to Ephraim, and like a young lion to the house of Judah</a:t>
            </a:r>
          </a:p>
        </p:txBody>
      </p:sp>
    </p:spTree>
    <p:extLst>
      <p:ext uri="{BB962C8B-B14F-4D97-AF65-F5344CB8AC3E}">
        <p14:creationId xmlns:p14="http://schemas.microsoft.com/office/powerpoint/2010/main" val="293600622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174A0-5698-377F-84E2-BBB84316080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04657584-4A58-EED8-F862-92A2F3C343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a:extLst>
              <a:ext uri="{FF2B5EF4-FFF2-40B4-BE49-F238E27FC236}">
                <a16:creationId xmlns:a16="http://schemas.microsoft.com/office/drawing/2014/main" id="{7219335F-BBEA-F111-F039-398B277B1DD5}"/>
              </a:ext>
            </a:extLst>
          </p:cNvPr>
          <p:cNvSpPr>
            <a:spLocks noGrp="1"/>
          </p:cNvSpPr>
          <p:nvPr>
            <p:ph type="body" sz="quarter" idx="10"/>
          </p:nvPr>
        </p:nvSpPr>
        <p:spPr/>
        <p:txBody>
          <a:bodyPr/>
          <a:lstStyle/>
          <a:p>
            <a:r>
              <a:rPr lang="en-US" dirty="0"/>
              <a:t>Ivory lioness devouring a man, with gold leaf and inlays, from Nimrud, 9th‒8th centuries BC</a:t>
            </a:r>
          </a:p>
        </p:txBody>
      </p:sp>
      <p:sp>
        <p:nvSpPr>
          <p:cNvPr id="3" name="Text Placeholder 2">
            <a:extLst>
              <a:ext uri="{FF2B5EF4-FFF2-40B4-BE49-F238E27FC236}">
                <a16:creationId xmlns:a16="http://schemas.microsoft.com/office/drawing/2014/main" id="{F5D67069-7614-F1D3-657A-D02D73154A85}"/>
              </a:ext>
            </a:extLst>
          </p:cNvPr>
          <p:cNvSpPr>
            <a:spLocks noGrp="1"/>
          </p:cNvSpPr>
          <p:nvPr>
            <p:ph type="body" sz="quarter" idx="12"/>
          </p:nvPr>
        </p:nvSpPr>
        <p:spPr/>
        <p:txBody>
          <a:bodyPr/>
          <a:lstStyle/>
          <a:p>
            <a:r>
              <a:rPr lang="en-US" dirty="0"/>
              <a:t>5:14</a:t>
            </a:r>
          </a:p>
        </p:txBody>
      </p:sp>
      <p:sp>
        <p:nvSpPr>
          <p:cNvPr id="4" name="Title 3">
            <a:extLst>
              <a:ext uri="{FF2B5EF4-FFF2-40B4-BE49-F238E27FC236}">
                <a16:creationId xmlns:a16="http://schemas.microsoft.com/office/drawing/2014/main" id="{8A8B1FE8-CCD7-95B6-9BB6-1B6756DDF1B2}"/>
              </a:ext>
            </a:extLst>
          </p:cNvPr>
          <p:cNvSpPr>
            <a:spLocks noGrp="1"/>
          </p:cNvSpPr>
          <p:nvPr>
            <p:ph type="title"/>
          </p:nvPr>
        </p:nvSpPr>
        <p:spPr/>
        <p:txBody>
          <a:bodyPr/>
          <a:lstStyle/>
          <a:p>
            <a:r>
              <a:rPr lang="en-US" dirty="0"/>
              <a:t>For I will be like a lion to Ephraim, and like a young lion to the house of Judah</a:t>
            </a:r>
            <a:endParaRPr lang="en-US" dirty="0">
              <a:ea typeface="Calibri"/>
            </a:endParaRPr>
          </a:p>
        </p:txBody>
      </p:sp>
    </p:spTree>
    <p:extLst>
      <p:ext uri="{BB962C8B-B14F-4D97-AF65-F5344CB8AC3E}">
        <p14:creationId xmlns:p14="http://schemas.microsoft.com/office/powerpoint/2010/main" val="37742459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5A386F-A4B1-057A-A698-790B184456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400"/>
            <a:ext cx="9144000" cy="6553200"/>
          </a:xfrm>
          <a:prstGeom prst="rect">
            <a:avLst/>
          </a:prstGeom>
        </p:spPr>
      </p:pic>
      <p:sp>
        <p:nvSpPr>
          <p:cNvPr id="3" name="Text Placeholder 2"/>
          <p:cNvSpPr>
            <a:spLocks noGrp="1"/>
          </p:cNvSpPr>
          <p:nvPr>
            <p:ph type="body" sz="quarter" idx="10"/>
          </p:nvPr>
        </p:nvSpPr>
        <p:spPr/>
        <p:txBody>
          <a:bodyPr/>
          <a:lstStyle/>
          <a:p>
            <a:r>
              <a:rPr lang="en-US" dirty="0"/>
              <a:t>Man traveling the path over the Mount of Olives toward Bethany, circa 1935 </a:t>
            </a:r>
          </a:p>
        </p:txBody>
      </p:sp>
      <p:sp>
        <p:nvSpPr>
          <p:cNvPr id="4" name="Text Placeholder 3"/>
          <p:cNvSpPr>
            <a:spLocks noGrp="1"/>
          </p:cNvSpPr>
          <p:nvPr>
            <p:ph type="body" sz="quarter" idx="12"/>
          </p:nvPr>
        </p:nvSpPr>
        <p:spPr/>
        <p:txBody>
          <a:bodyPr/>
          <a:lstStyle/>
          <a:p>
            <a:r>
              <a:rPr lang="en-US" dirty="0"/>
              <a:t>5:15</a:t>
            </a:r>
          </a:p>
        </p:txBody>
      </p:sp>
      <p:sp>
        <p:nvSpPr>
          <p:cNvPr id="2" name="Title 1"/>
          <p:cNvSpPr>
            <a:spLocks noGrp="1"/>
          </p:cNvSpPr>
          <p:nvPr>
            <p:ph type="title"/>
          </p:nvPr>
        </p:nvSpPr>
        <p:spPr/>
        <p:txBody>
          <a:bodyPr/>
          <a:lstStyle/>
          <a:p>
            <a:r>
              <a:rPr lang="en-US" dirty="0"/>
              <a:t>I will go away and return to My place, until they recognize their guilt and seek My face</a:t>
            </a:r>
          </a:p>
        </p:txBody>
      </p:sp>
    </p:spTree>
    <p:extLst>
      <p:ext uri="{BB962C8B-B14F-4D97-AF65-F5344CB8AC3E}">
        <p14:creationId xmlns:p14="http://schemas.microsoft.com/office/powerpoint/2010/main" val="42732924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9F66D9-1E25-460A-2AA5-3D746F71A4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248400"/>
          </a:xfrm>
          <a:prstGeom prst="rect">
            <a:avLst/>
          </a:prstGeom>
        </p:spPr>
      </p:pic>
      <p:sp>
        <p:nvSpPr>
          <p:cNvPr id="2" name="Text Placeholder 1"/>
          <p:cNvSpPr>
            <a:spLocks noGrp="1"/>
          </p:cNvSpPr>
          <p:nvPr>
            <p:ph type="body" sz="quarter" idx="10"/>
          </p:nvPr>
        </p:nvSpPr>
        <p:spPr/>
        <p:txBody>
          <a:bodyPr/>
          <a:lstStyle/>
          <a:p>
            <a:r>
              <a:rPr lang="en-US" dirty="0"/>
              <a:t>Statue of </a:t>
            </a:r>
            <a:r>
              <a:rPr lang="en-US" dirty="0" err="1"/>
              <a:t>Nakhtorheb</a:t>
            </a:r>
            <a:r>
              <a:rPr lang="en-US" dirty="0"/>
              <a:t> in prayer, from Egypt, early 6th century BC</a:t>
            </a:r>
          </a:p>
        </p:txBody>
      </p:sp>
      <p:sp>
        <p:nvSpPr>
          <p:cNvPr id="3" name="Text Placeholder 2"/>
          <p:cNvSpPr>
            <a:spLocks noGrp="1"/>
          </p:cNvSpPr>
          <p:nvPr>
            <p:ph type="body" sz="quarter" idx="12"/>
          </p:nvPr>
        </p:nvSpPr>
        <p:spPr/>
        <p:txBody>
          <a:bodyPr/>
          <a:lstStyle/>
          <a:p>
            <a:r>
              <a:rPr lang="en-US" dirty="0"/>
              <a:t>5:15</a:t>
            </a:r>
          </a:p>
        </p:txBody>
      </p:sp>
      <p:sp>
        <p:nvSpPr>
          <p:cNvPr id="4" name="Title 3"/>
          <p:cNvSpPr>
            <a:spLocks noGrp="1"/>
          </p:cNvSpPr>
          <p:nvPr>
            <p:ph type="title"/>
          </p:nvPr>
        </p:nvSpPr>
        <p:spPr/>
        <p:txBody>
          <a:bodyPr/>
          <a:lstStyle/>
          <a:p>
            <a:r>
              <a:rPr lang="en-US" dirty="0"/>
              <a:t>In their distress they will seek Me earnestly</a:t>
            </a:r>
          </a:p>
        </p:txBody>
      </p:sp>
    </p:spTree>
    <p:extLst>
      <p:ext uri="{BB962C8B-B14F-4D97-AF65-F5344CB8AC3E}">
        <p14:creationId xmlns:p14="http://schemas.microsoft.com/office/powerpoint/2010/main" val="800903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2495C66-AB0A-D25F-D6BC-616C883C8E14}"/>
              </a:ext>
            </a:extLst>
          </p:cNvPr>
          <p:cNvPicPr>
            <a:picLocks noChangeAspect="1"/>
          </p:cNvPicPr>
          <p:nvPr/>
        </p:nvPicPr>
        <p:blipFill rotWithShape="1">
          <a:blip r:embed="rId3">
            <a:extLst>
              <a:ext uri="{28A0092B-C50C-407E-A947-70E740481C1C}">
                <a14:useLocalDpi xmlns:a14="http://schemas.microsoft.com/office/drawing/2010/main" val="0"/>
              </a:ext>
            </a:extLst>
          </a:blip>
          <a:srcRect b="7182"/>
          <a:stretch/>
        </p:blipFill>
        <p:spPr>
          <a:xfrm>
            <a:off x="1828800" y="155637"/>
            <a:ext cx="4953000" cy="6485175"/>
          </a:xfrm>
          <a:prstGeom prst="rect">
            <a:avLst/>
          </a:prstGeom>
        </p:spPr>
      </p:pic>
      <p:pic>
        <p:nvPicPr>
          <p:cNvPr id="6" name="Picture 5">
            <a:extLst>
              <a:ext uri="{FF2B5EF4-FFF2-40B4-BE49-F238E27FC236}">
                <a16:creationId xmlns:a16="http://schemas.microsoft.com/office/drawing/2014/main" id="{EA43C876-623C-DFF6-D33D-7491375A699A}"/>
              </a:ext>
            </a:extLst>
          </p:cNvPr>
          <p:cNvPicPr>
            <a:picLocks noChangeAspect="1"/>
          </p:cNvPicPr>
          <p:nvPr/>
        </p:nvPicPr>
        <p:blipFill rotWithShape="1">
          <a:blip r:embed="rId4"/>
          <a:srcRect b="6511"/>
          <a:stretch/>
        </p:blipFill>
        <p:spPr>
          <a:xfrm>
            <a:off x="0" y="240012"/>
            <a:ext cx="9144000" cy="6400800"/>
          </a:xfrm>
          <a:prstGeom prst="rect">
            <a:avLst/>
          </a:prstGeom>
        </p:spPr>
      </p:pic>
      <p:sp>
        <p:nvSpPr>
          <p:cNvPr id="2" name="Text Placeholder 1"/>
          <p:cNvSpPr>
            <a:spLocks noGrp="1"/>
          </p:cNvSpPr>
          <p:nvPr>
            <p:ph type="body" sz="quarter" idx="10"/>
          </p:nvPr>
        </p:nvSpPr>
        <p:spPr/>
        <p:txBody>
          <a:bodyPr/>
          <a:lstStyle/>
          <a:p>
            <a:r>
              <a:rPr lang="en-US" dirty="0"/>
              <a:t>Bronze figurine of an Egyptian man praying, circa 330–30 BC</a:t>
            </a:r>
          </a:p>
        </p:txBody>
      </p:sp>
      <p:sp>
        <p:nvSpPr>
          <p:cNvPr id="3" name="Text Placeholder 2"/>
          <p:cNvSpPr>
            <a:spLocks noGrp="1"/>
          </p:cNvSpPr>
          <p:nvPr>
            <p:ph type="body" sz="quarter" idx="12"/>
          </p:nvPr>
        </p:nvSpPr>
        <p:spPr/>
        <p:txBody>
          <a:bodyPr/>
          <a:lstStyle/>
          <a:p>
            <a:r>
              <a:rPr lang="en-US" dirty="0"/>
              <a:t>5:15</a:t>
            </a:r>
          </a:p>
        </p:txBody>
      </p:sp>
      <p:sp>
        <p:nvSpPr>
          <p:cNvPr id="4" name="Title 3"/>
          <p:cNvSpPr>
            <a:spLocks noGrp="1"/>
          </p:cNvSpPr>
          <p:nvPr>
            <p:ph type="title"/>
          </p:nvPr>
        </p:nvSpPr>
        <p:spPr/>
        <p:txBody>
          <a:bodyPr/>
          <a:lstStyle/>
          <a:p>
            <a:r>
              <a:rPr lang="en-US" dirty="0"/>
              <a:t>In their distress they will seek Me earnestly</a:t>
            </a:r>
          </a:p>
        </p:txBody>
      </p:sp>
    </p:spTree>
    <p:extLst>
      <p:ext uri="{BB962C8B-B14F-4D97-AF65-F5344CB8AC3E}">
        <p14:creationId xmlns:p14="http://schemas.microsoft.com/office/powerpoint/2010/main" val="1784012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amaria acropolis aerial from southwest, ws030515594-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sz="quarter" idx="10"/>
          </p:nvPr>
        </p:nvSpPr>
        <p:spPr/>
        <p:txBody>
          <a:bodyPr/>
          <a:lstStyle/>
          <a:p>
            <a:r>
              <a:rPr lang="en-US" dirty="0"/>
              <a:t>Samaria acropolis (aerial view from the southwest)</a:t>
            </a:r>
          </a:p>
        </p:txBody>
      </p:sp>
      <p:sp>
        <p:nvSpPr>
          <p:cNvPr id="3" name="Text Placeholder 2"/>
          <p:cNvSpPr>
            <a:spLocks noGrp="1"/>
          </p:cNvSpPr>
          <p:nvPr>
            <p:ph type="body" sz="quarter" idx="12"/>
          </p:nvPr>
        </p:nvSpPr>
        <p:spPr/>
        <p:txBody>
          <a:bodyPr/>
          <a:lstStyle/>
          <a:p>
            <a:r>
              <a:rPr lang="en-US" dirty="0"/>
              <a:t>5:1</a:t>
            </a:r>
          </a:p>
        </p:txBody>
      </p:sp>
      <p:sp>
        <p:nvSpPr>
          <p:cNvPr id="4" name="Title 3"/>
          <p:cNvSpPr>
            <a:spLocks noGrp="1"/>
          </p:cNvSpPr>
          <p:nvPr>
            <p:ph type="title"/>
          </p:nvPr>
        </p:nvSpPr>
        <p:spPr/>
        <p:txBody>
          <a:bodyPr/>
          <a:lstStyle/>
          <a:p>
            <a:r>
              <a:rPr lang="en-US" dirty="0"/>
              <a:t>Hear this, O priests, and listen, O house of Israel, and give ear, O house of the king</a:t>
            </a:r>
          </a:p>
        </p:txBody>
      </p:sp>
    </p:spTree>
    <p:extLst>
      <p:ext uri="{BB962C8B-B14F-4D97-AF65-F5344CB8AC3E}">
        <p14:creationId xmlns:p14="http://schemas.microsoft.com/office/powerpoint/2010/main" val="96141001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D9315-69B6-4C70-9010-4EB0D1DBB3E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DCF7A6F-DDAB-0203-4C36-384DB22FB6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Tree>
    <p:extLst>
      <p:ext uri="{BB962C8B-B14F-4D97-AF65-F5344CB8AC3E}">
        <p14:creationId xmlns:p14="http://schemas.microsoft.com/office/powerpoint/2010/main" val="2988333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FILENAME" val="E:\0Adds 2002\04 Judah\010703 Beersheba flight\Benjamin\sr\Central Benjamin Plateau aerial from south.jpg"/>
  <p:tag name="PHOTO" val="TRUE"/>
</p:tagLst>
</file>

<file path=ppt/tags/tag2.xml><?xml version="1.0" encoding="utf-8"?>
<p:tagLst xmlns:a="http://schemas.openxmlformats.org/drawingml/2006/main" xmlns:r="http://schemas.openxmlformats.org/officeDocument/2006/relationships" xmlns:p="http://schemas.openxmlformats.org/presentationml/2006/main">
  <p:tag name="FILENAME" val="E:\0Adds 2002\04 Judah\010703 Beersheba flight\Benjamin\sr\Central Benjamin Plateau aerial from south.jpg"/>
  <p:tag name="PHOTO" val="TRUE"/>
</p:tagLst>
</file>

<file path=ppt/tags/tag3.xml><?xml version="1.0" encoding="utf-8"?>
<p:tagLst xmlns:a="http://schemas.openxmlformats.org/drawingml/2006/main" xmlns:r="http://schemas.openxmlformats.org/officeDocument/2006/relationships" xmlns:p="http://schemas.openxmlformats.org/presentationml/2006/main">
  <p:tag name="PHOTO" val="TRUE"/>
  <p:tag name="FILENAME" val="E:\Todd Sites\0 Adds\2 Samaria\122201 Benjamin\sr\Gibeah of Saul from southeast2, tb n122201.jpg"/>
</p:tagLst>
</file>

<file path=ppt/theme/theme1.xml><?xml version="1.0" encoding="utf-8"?>
<a:theme xmlns:a="http://schemas.openxmlformats.org/drawingml/2006/main" name="PhotoCompan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hotoCompanio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hotoCompanion.potx" id="{156FBC7D-6AC8-4052-8D38-BB651D9D29B5}" vid="{07EA9D4B-09B1-4793-8212-CF3BEBDEEA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PhotoCompanion</Template>
  <TotalTime>1514</TotalTime>
  <Words>10648</Words>
  <Application>Microsoft Office PowerPoint</Application>
  <PresentationFormat>On-screen Show (4:3)</PresentationFormat>
  <Paragraphs>754</Paragraphs>
  <Slides>90</Slides>
  <Notes>90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90</vt:i4>
      </vt:variant>
    </vt:vector>
  </HeadingPairs>
  <TitlesOfParts>
    <vt:vector size="96" baseType="lpstr">
      <vt:lpstr>ＭＳ Ｐゴシック</vt:lpstr>
      <vt:lpstr>Arial</vt:lpstr>
      <vt:lpstr>Calibri</vt:lpstr>
      <vt:lpstr>SBL Hebrew</vt:lpstr>
      <vt:lpstr>Times New Roman</vt:lpstr>
      <vt:lpstr>PhotoCompanion</vt:lpstr>
      <vt:lpstr>Hosea 5</vt:lpstr>
      <vt:lpstr>Hosea 5</vt:lpstr>
      <vt:lpstr>Hear this, O priests</vt:lpstr>
      <vt:lpstr>Hear this, O priests</vt:lpstr>
      <vt:lpstr>Hear this, O priests</vt:lpstr>
      <vt:lpstr>Hear this, O priests, and listen, O house of Israel</vt:lpstr>
      <vt:lpstr>Hear this, O priests, and listen, O house of Israel</vt:lpstr>
      <vt:lpstr>Hear this, O priests, and listen, O house of Israel, and give ear, O house of the king</vt:lpstr>
      <vt:lpstr>Hear this, O priests, and listen, O house of Israel, and give ear, O house of the king</vt:lpstr>
      <vt:lpstr>For this judgment pertains to you</vt:lpstr>
      <vt:lpstr>For this judgment pertains to you</vt:lpstr>
      <vt:lpstr>For you have been a snare at Mizpah</vt:lpstr>
      <vt:lpstr>For you have been a snare at Mizpah</vt:lpstr>
      <vt:lpstr>For you have been a snare at Mizpah</vt:lpstr>
      <vt:lpstr>For you have been a snare at Mizpah</vt:lpstr>
      <vt:lpstr>For you have been a snare at Mizpah</vt:lpstr>
      <vt:lpstr>For you have been a snare at Mizpah</vt:lpstr>
      <vt:lpstr>For you have been a snare at Mizpah</vt:lpstr>
      <vt:lpstr>And you have been a net spread out on Tabor</vt:lpstr>
      <vt:lpstr>And you have been a net spread out on Tabor</vt:lpstr>
      <vt:lpstr>And you have been a net spread out on Tabor</vt:lpstr>
      <vt:lpstr>And a pit dug deep at Shittim</vt:lpstr>
      <vt:lpstr>And a pit dug deep at Shittim</vt:lpstr>
      <vt:lpstr>And a pit dug deep at Shittim</vt:lpstr>
      <vt:lpstr>And a pit dug deep at Shittim</vt:lpstr>
      <vt:lpstr>Those who revolt are knee-deep in slaughter</vt:lpstr>
      <vt:lpstr>Those who revolt are knee-deep in slaughter</vt:lpstr>
      <vt:lpstr>Those who revolt are knee-deep in slaughter</vt:lpstr>
      <vt:lpstr>But I will punish all of them</vt:lpstr>
      <vt:lpstr>But I will punish all of them</vt:lpstr>
      <vt:lpstr>I know Ephraim, and Israel is not hidden from Me</vt:lpstr>
      <vt:lpstr>I know Ephraim, and Israel is not hidden from Me</vt:lpstr>
      <vt:lpstr>For now, Ephraim has played the harlot, and Isarel has defiled herself</vt:lpstr>
      <vt:lpstr>Their deeds will not allow them to return to their God</vt:lpstr>
      <vt:lpstr>For a spirit of prostitution is in them</vt:lpstr>
      <vt:lpstr>And they do not know Yahweh</vt:lpstr>
      <vt:lpstr>Moreover, Israel’s arrogance testifies against him</vt:lpstr>
      <vt:lpstr>Both Israel and Ephraim will stumble in their iniquity</vt:lpstr>
      <vt:lpstr>Judah also will stumble with them</vt:lpstr>
      <vt:lpstr>They will go with their flocks and herds to seek Yahweh</vt:lpstr>
      <vt:lpstr>They will go with their flocks and herds to seek Yahweh</vt:lpstr>
      <vt:lpstr>They will go with their flocks and herds to seek Yahweh</vt:lpstr>
      <vt:lpstr>But they will not find Him, for He has withdrawn from them</vt:lpstr>
      <vt:lpstr>They have dealt treacherously against Yahweh, for they have borne illegitimate children</vt:lpstr>
      <vt:lpstr>They have dealt treacherously against Yahweh, for they have borne illegitimate children</vt:lpstr>
      <vt:lpstr>Now the new moon will devour them with their fields</vt:lpstr>
      <vt:lpstr>Now the new moon will devour them with their fields</vt:lpstr>
      <vt:lpstr>Blow the horn in Gibeah, and the trumpet in Ramah; sound the alarm at Beth-aven</vt:lpstr>
      <vt:lpstr>Blow the horn in Gibeah, and the trumpet in Ramah; sound the alarm at Beth-aven</vt:lpstr>
      <vt:lpstr>Blow the horn in Gibeah, and the trumpet in Ramah; sound the alarm at Beth-aven</vt:lpstr>
      <vt:lpstr>Blow the horn in Gibeah, and the trumpet in Ramah; sound the alarm at Beth-aven</vt:lpstr>
      <vt:lpstr>Blow the horn in Gibeah, and the trumpet in Ramah; sound the alarm at Beth-aven</vt:lpstr>
      <vt:lpstr>Blow the horn in Gibeah, and the trumpet in Ramah; sound the alarm at Beth-aven</vt:lpstr>
      <vt:lpstr>Blow the horn in Gibeah, and the trumpet in Ramah; sound the alarm at Beth-aven</vt:lpstr>
      <vt:lpstr>Blow the horn in Gibeah, and the trumpet in Ramah; sound the alarm at Beth-aven</vt:lpstr>
      <vt:lpstr>Blow the horn in Gibeah, and the trumpet in Ramah; sound the alarm at Beth-aven</vt:lpstr>
      <vt:lpstr>Blow the horn in Gibeah, and the trumpet in Ramah; sound the alarm at Beth-aven</vt:lpstr>
      <vt:lpstr>Blow the horn in Gibeah, and the trumpet in Ramah; sound the alarm at Beth-aven</vt:lpstr>
      <vt:lpstr>Blow the horn in Gibeah, and the trumpet in Ramah; sound the alarm at Beth-aven</vt:lpstr>
      <vt:lpstr>Behind you, O Benjamin!</vt:lpstr>
      <vt:lpstr>Behind you, O Benjamin!</vt:lpstr>
      <vt:lpstr>Ephraim will become a desolation in the day of rebuke</vt:lpstr>
      <vt:lpstr>Ephraim will become a desolation in the day of rebuke</vt:lpstr>
      <vt:lpstr>Ephraim will become a desolation in the day of rebuke</vt:lpstr>
      <vt:lpstr>Ephraim will become a desolation in the day of rebuke</vt:lpstr>
      <vt:lpstr>Among the tribes of Israel have I made known that which shall surely be</vt:lpstr>
      <vt:lpstr>The princes of Judah have become like those who move a boundary stone</vt:lpstr>
      <vt:lpstr>The princes of Judah have become like those who move a boundary stone</vt:lpstr>
      <vt:lpstr>The princes of Judah have become like those who move a boundary stone</vt:lpstr>
      <vt:lpstr>The princes of Judah have become like those who move a boundary stone</vt:lpstr>
      <vt:lpstr>Therefore I will pour out My wrath on them like water</vt:lpstr>
      <vt:lpstr>Therefore I will pour out My wrath on them like water</vt:lpstr>
      <vt:lpstr>Ephraim is oppressed, crushed in judgment</vt:lpstr>
      <vt:lpstr>Because he willingly went with the policy</vt:lpstr>
      <vt:lpstr>Therefore I am like a moth to Ephraim, and like rottenness to the house of Judah</vt:lpstr>
      <vt:lpstr>Therefore I am like a moth to Ephraim, and like rottenness to the house of Judah</vt:lpstr>
      <vt:lpstr>Therefore I am like a moth to Ephraim, and like rottenness to the house of Judah</vt:lpstr>
      <vt:lpstr>When Ephraim realized his sickness, and Judah saw his wound</vt:lpstr>
      <vt:lpstr>Then Ephraim went to Assyria, and sent to the great king</vt:lpstr>
      <vt:lpstr>But he is not able to heal you or to cure your wound</vt:lpstr>
      <vt:lpstr>But he is not able to heal you or to cure your wound</vt:lpstr>
      <vt:lpstr>But he is not able to heal you or to cure your wound</vt:lpstr>
      <vt:lpstr>But he is not able to heal you or to cure your wound</vt:lpstr>
      <vt:lpstr>For I will be like a lion to Ephraim, and like a young lion to the house of Judah</vt:lpstr>
      <vt:lpstr>For I will be like a lion to Ephraim, and like a young lion to the house of Judah</vt:lpstr>
      <vt:lpstr>For I will be like a lion to Ephraim, and like a young lion to the house of Judah</vt:lpstr>
      <vt:lpstr>I will go away and return to My place, until they recognize their guilt and seek My face</vt:lpstr>
      <vt:lpstr>In their distress they will seek Me earnestly</vt:lpstr>
      <vt:lpstr>In their distress they will seek Me earnestly</vt:lpstr>
      <vt:lpstr>PowerPoint Presentation</vt:lpstr>
    </vt:vector>
  </TitlesOfParts>
  <Company>BiblePlaces.com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5, Photo Companion to the Bible</dc:title>
  <dc:subject>Photo Companion to the Bible</dc:subject>
  <dc:creator>BiblePlaces.com</dc:creator>
  <cp:lastModifiedBy>Todd Bolen</cp:lastModifiedBy>
  <cp:revision>28</cp:revision>
  <dcterms:created xsi:type="dcterms:W3CDTF">2020-06-06T21:07:02Z</dcterms:created>
  <dcterms:modified xsi:type="dcterms:W3CDTF">2026-08-17T20:43:01Z</dcterms:modified>
</cp:coreProperties>
</file>