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45"/>
  </p:notesMasterIdLst>
  <p:sldIdLst>
    <p:sldId id="1561" r:id="rId2"/>
    <p:sldId id="1564" r:id="rId3"/>
    <p:sldId id="293" r:id="rId4"/>
    <p:sldId id="527" r:id="rId5"/>
    <p:sldId id="526" r:id="rId6"/>
    <p:sldId id="425" r:id="rId7"/>
    <p:sldId id="295" r:id="rId8"/>
    <p:sldId id="300" r:id="rId9"/>
    <p:sldId id="470" r:id="rId10"/>
    <p:sldId id="369" r:id="rId11"/>
    <p:sldId id="528" r:id="rId12"/>
    <p:sldId id="296" r:id="rId13"/>
    <p:sldId id="1553" r:id="rId14"/>
    <p:sldId id="297" r:id="rId15"/>
    <p:sldId id="298" r:id="rId16"/>
    <p:sldId id="452" r:id="rId17"/>
    <p:sldId id="532" r:id="rId18"/>
    <p:sldId id="1167" r:id="rId19"/>
    <p:sldId id="441" r:id="rId20"/>
    <p:sldId id="404" r:id="rId21"/>
    <p:sldId id="487" r:id="rId22"/>
    <p:sldId id="531" r:id="rId23"/>
    <p:sldId id="533" r:id="rId24"/>
    <p:sldId id="299" r:id="rId25"/>
    <p:sldId id="534" r:id="rId26"/>
    <p:sldId id="509" r:id="rId27"/>
    <p:sldId id="1562" r:id="rId28"/>
    <p:sldId id="535" r:id="rId29"/>
    <p:sldId id="538" r:id="rId30"/>
    <p:sldId id="1164" r:id="rId31"/>
    <p:sldId id="1166" r:id="rId32"/>
    <p:sldId id="1165" r:id="rId33"/>
    <p:sldId id="1095" r:id="rId34"/>
    <p:sldId id="658" r:id="rId35"/>
    <p:sldId id="1160" r:id="rId36"/>
    <p:sldId id="536" r:id="rId37"/>
    <p:sldId id="537" r:id="rId38"/>
    <p:sldId id="992" r:id="rId39"/>
    <p:sldId id="788" r:id="rId40"/>
    <p:sldId id="1552" r:id="rId41"/>
    <p:sldId id="502" r:id="rId42"/>
    <p:sldId id="1563" r:id="rId43"/>
    <p:sldId id="660" r:id="rId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0000"/>
    <a:srgbClr val="FEFFFF"/>
    <a:srgbClr val="FEFF00"/>
    <a:srgbClr val="FFFFFF"/>
    <a:srgbClr val="000000"/>
    <a:srgbClr val="CC00CC"/>
    <a:srgbClr val="0808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15" autoAdjust="0"/>
    <p:restoredTop sz="75300" autoAdjust="0"/>
  </p:normalViewPr>
  <p:slideViewPr>
    <p:cSldViewPr>
      <p:cViewPr varScale="1">
        <p:scale>
          <a:sx n="72" d="100"/>
          <a:sy n="72" d="100"/>
        </p:scale>
        <p:origin x="2016" y="29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p:scale>
          <a:sx n="100" d="100"/>
          <a:sy n="100" d="100"/>
        </p:scale>
        <p:origin x="3552" y="-82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dd Bolen" userId="a511567d1bf03c50" providerId="LiveId" clId="{E4C65E0A-D31C-4171-8C7B-BA30F8D9057B}"/>
    <pc:docChg chg="custSel modSld">
      <pc:chgData name="Todd Bolen" userId="a511567d1bf03c50" providerId="LiveId" clId="{E4C65E0A-D31C-4171-8C7B-BA30F8D9057B}" dt="2024-12-18T21:38:22.803" v="1" actId="478"/>
      <pc:docMkLst>
        <pc:docMk/>
      </pc:docMkLst>
      <pc:sldChg chg="delSp mod">
        <pc:chgData name="Todd Bolen" userId="a511567d1bf03c50" providerId="LiveId" clId="{E4C65E0A-D31C-4171-8C7B-BA30F8D9057B}" dt="2024-12-18T21:38:15.228" v="0" actId="478"/>
        <pc:sldMkLst>
          <pc:docMk/>
          <pc:sldMk cId="1825933357" sldId="531"/>
        </pc:sldMkLst>
      </pc:sldChg>
      <pc:sldChg chg="delSp mod">
        <pc:chgData name="Todd Bolen" userId="a511567d1bf03c50" providerId="LiveId" clId="{E4C65E0A-D31C-4171-8C7B-BA30F8D9057B}" dt="2024-12-18T21:38:22.803" v="1" actId="478"/>
        <pc:sldMkLst>
          <pc:docMk/>
          <pc:sldMk cId="2692327355" sldId="538"/>
        </pc:sldMkLst>
      </pc:sldChg>
    </pc:docChg>
  </pc:docChgLst>
  <pc:docChgLst>
    <pc:chgData name="Kris Udd" userId="1177e061ad7f1e06" providerId="LiveId" clId="{29323285-A9D8-4A0D-9D6A-CBEC1FAF3F47}"/>
    <pc:docChg chg="custSel modSld">
      <pc:chgData name="Kris Udd" userId="1177e061ad7f1e06" providerId="LiveId" clId="{29323285-A9D8-4A0D-9D6A-CBEC1FAF3F47}" dt="2025-03-17T14:47:31.179" v="4" actId="478"/>
      <pc:docMkLst>
        <pc:docMk/>
      </pc:docMkLst>
      <pc:sldChg chg="addSp delSp modSp mod">
        <pc:chgData name="Kris Udd" userId="1177e061ad7f1e06" providerId="LiveId" clId="{29323285-A9D8-4A0D-9D6A-CBEC1FAF3F47}" dt="2025-03-17T14:47:31.179" v="4" actId="478"/>
        <pc:sldMkLst>
          <pc:docMk/>
          <pc:sldMk cId="502432654" sldId="992"/>
        </pc:sldMkLst>
        <pc:picChg chg="add mod ord">
          <ac:chgData name="Kris Udd" userId="1177e061ad7f1e06" providerId="LiveId" clId="{29323285-A9D8-4A0D-9D6A-CBEC1FAF3F47}" dt="2025-03-17T14:47:28.944" v="3" actId="167"/>
          <ac:picMkLst>
            <pc:docMk/>
            <pc:sldMk cId="502432654" sldId="992"/>
            <ac:picMk id="5" creationId="{9085BAD6-335A-803F-436E-90114462DF64}"/>
          </ac:picMkLst>
        </pc:picChg>
      </pc:sldChg>
    </pc:docChg>
  </pc:docChgLst>
  <pc:docChgLst>
    <pc:chgData name="Todd Bolen" userId="a511567d1bf03c50" providerId="LiveId" clId="{975E28BC-2BDC-4F52-9253-95858D51F53B}"/>
    <pc:docChg chg="undo custSel addSld modSld">
      <pc:chgData name="Todd Bolen" userId="a511567d1bf03c50" providerId="LiveId" clId="{975E28BC-2BDC-4F52-9253-95858D51F53B}" dt="2024-09-08T14:35:58.598" v="632" actId="962"/>
      <pc:docMkLst>
        <pc:docMk/>
      </pc:docMkLst>
      <pc:sldChg chg="delSp modSp mod modNotesTx">
        <pc:chgData name="Todd Bolen" userId="a511567d1bf03c50" providerId="LiveId" clId="{975E28BC-2BDC-4F52-9253-95858D51F53B}" dt="2024-09-07T15:31:09.869" v="493" actId="478"/>
        <pc:sldMkLst>
          <pc:docMk/>
          <pc:sldMk cId="412743849" sldId="293"/>
        </pc:sldMkLst>
      </pc:sldChg>
      <pc:sldChg chg="modSp mod modNotesTx">
        <pc:chgData name="Todd Bolen" userId="a511567d1bf03c50" providerId="LiveId" clId="{975E28BC-2BDC-4F52-9253-95858D51F53B}" dt="2024-09-07T15:59:33.051" v="561" actId="6549"/>
        <pc:sldMkLst>
          <pc:docMk/>
          <pc:sldMk cId="1277236326" sldId="296"/>
        </pc:sldMkLst>
      </pc:sldChg>
      <pc:sldChg chg="modNotesTx">
        <pc:chgData name="Todd Bolen" userId="a511567d1bf03c50" providerId="LiveId" clId="{975E28BC-2BDC-4F52-9253-95858D51F53B}" dt="2024-09-07T16:04:26.499" v="596" actId="6549"/>
        <pc:sldMkLst>
          <pc:docMk/>
          <pc:sldMk cId="648657338" sldId="441"/>
        </pc:sldMkLst>
      </pc:sldChg>
      <pc:sldChg chg="modNotesTx">
        <pc:chgData name="Todd Bolen" userId="a511567d1bf03c50" providerId="LiveId" clId="{975E28BC-2BDC-4F52-9253-95858D51F53B}" dt="2024-09-07T16:03:47.706" v="595" actId="6549"/>
        <pc:sldMkLst>
          <pc:docMk/>
          <pc:sldMk cId="2405215397" sldId="452"/>
        </pc:sldMkLst>
      </pc:sldChg>
      <pc:sldChg chg="modNotesTx">
        <pc:chgData name="Todd Bolen" userId="a511567d1bf03c50" providerId="LiveId" clId="{975E28BC-2BDC-4F52-9253-95858D51F53B}" dt="2024-09-07T16:01:41.870" v="570" actId="6549"/>
        <pc:sldMkLst>
          <pc:docMk/>
          <pc:sldMk cId="1051135633" sldId="502"/>
        </pc:sldMkLst>
      </pc:sldChg>
      <pc:sldChg chg="modNotesTx">
        <pc:chgData name="Todd Bolen" userId="a511567d1bf03c50" providerId="LiveId" clId="{975E28BC-2BDC-4F52-9253-95858D51F53B}" dt="2024-09-07T16:02:16.139" v="583" actId="6549"/>
        <pc:sldMkLst>
          <pc:docMk/>
          <pc:sldMk cId="2716808699" sldId="526"/>
        </pc:sldMkLst>
      </pc:sldChg>
      <pc:sldChg chg="modNotesTx">
        <pc:chgData name="Todd Bolen" userId="a511567d1bf03c50" providerId="LiveId" clId="{975E28BC-2BDC-4F52-9253-95858D51F53B}" dt="2024-09-07T16:01:59.187" v="582" actId="20577"/>
        <pc:sldMkLst>
          <pc:docMk/>
          <pc:sldMk cId="2908932677" sldId="527"/>
        </pc:sldMkLst>
      </pc:sldChg>
      <pc:sldChg chg="modNotesTx">
        <pc:chgData name="Todd Bolen" userId="a511567d1bf03c50" providerId="LiveId" clId="{975E28BC-2BDC-4F52-9253-95858D51F53B}" dt="2024-09-07T16:03:17.596" v="589" actId="6549"/>
        <pc:sldMkLst>
          <pc:docMk/>
          <pc:sldMk cId="1131658003" sldId="528"/>
        </pc:sldMkLst>
      </pc:sldChg>
      <pc:sldChg chg="addSp modSp mod">
        <pc:chgData name="Todd Bolen" userId="a511567d1bf03c50" providerId="LiveId" clId="{975E28BC-2BDC-4F52-9253-95858D51F53B}" dt="2024-09-07T15:32:18.804" v="552" actId="20577"/>
        <pc:sldMkLst>
          <pc:docMk/>
          <pc:sldMk cId="1825933357" sldId="531"/>
        </pc:sldMkLst>
      </pc:sldChg>
      <pc:sldChg chg="delSp modSp mod modNotesTx">
        <pc:chgData name="Todd Bolen" userId="a511567d1bf03c50" providerId="LiveId" clId="{975E28BC-2BDC-4F52-9253-95858D51F53B}" dt="2024-09-07T15:31:53.334" v="541" actId="478"/>
        <pc:sldMkLst>
          <pc:docMk/>
          <pc:sldMk cId="3648630996" sldId="532"/>
        </pc:sldMkLst>
      </pc:sldChg>
      <pc:sldChg chg="modNotesTx">
        <pc:chgData name="Todd Bolen" userId="a511567d1bf03c50" providerId="LiveId" clId="{975E28BC-2BDC-4F52-9253-95858D51F53B}" dt="2024-09-07T16:04:53.949" v="606" actId="20577"/>
        <pc:sldMkLst>
          <pc:docMk/>
          <pc:sldMk cId="3339087069" sldId="533"/>
        </pc:sldMkLst>
      </pc:sldChg>
      <pc:sldChg chg="addSp delSp modSp mod modNotesTx">
        <pc:chgData name="Todd Bolen" userId="a511567d1bf03c50" providerId="LiveId" clId="{975E28BC-2BDC-4F52-9253-95858D51F53B}" dt="2024-09-07T16:05:32.058" v="615" actId="20577"/>
        <pc:sldMkLst>
          <pc:docMk/>
          <pc:sldMk cId="1439512050" sldId="535"/>
        </pc:sldMkLst>
      </pc:sldChg>
      <pc:sldChg chg="addSp modSp">
        <pc:chgData name="Todd Bolen" userId="a511567d1bf03c50" providerId="LiveId" clId="{975E28BC-2BDC-4F52-9253-95858D51F53B}" dt="2024-09-07T15:32:40.187" v="553"/>
        <pc:sldMkLst>
          <pc:docMk/>
          <pc:sldMk cId="2692327355" sldId="538"/>
        </pc:sldMkLst>
      </pc:sldChg>
      <pc:sldChg chg="modNotesTx">
        <pc:chgData name="Todd Bolen" userId="a511567d1bf03c50" providerId="LiveId" clId="{975E28BC-2BDC-4F52-9253-95858D51F53B}" dt="2024-09-07T16:08:21.147" v="622" actId="6549"/>
        <pc:sldMkLst>
          <pc:docMk/>
          <pc:sldMk cId="502432654" sldId="992"/>
        </pc:sldMkLst>
      </pc:sldChg>
      <pc:sldChg chg="modNotesTx">
        <pc:chgData name="Todd Bolen" userId="a511567d1bf03c50" providerId="LiveId" clId="{975E28BC-2BDC-4F52-9253-95858D51F53B}" dt="2024-09-07T16:07:12.888" v="618" actId="6549"/>
        <pc:sldMkLst>
          <pc:docMk/>
          <pc:sldMk cId="1348361266" sldId="1095"/>
        </pc:sldMkLst>
      </pc:sldChg>
      <pc:sldChg chg="addSp delSp modSp add mod modNotesTx">
        <pc:chgData name="Todd Bolen" userId="a511567d1bf03c50" providerId="LiveId" clId="{975E28BC-2BDC-4F52-9253-95858D51F53B}" dt="2024-09-08T14:35:58.598" v="632" actId="962"/>
        <pc:sldMkLst>
          <pc:docMk/>
          <pc:sldMk cId="3728209696" sldId="1553"/>
        </pc:sldMkLst>
      </pc:sldChg>
    </pc:docChg>
  </pc:docChgLst>
  <pc:docChgLst>
    <pc:chgData name="Kris Udd" userId="1177e061ad7f1e06" providerId="LiveId" clId="{5036A79D-AAEB-40C3-A10D-F7B3C03264D0}"/>
    <pc:docChg chg="undo custSel addSld delSld modSld sldOrd">
      <pc:chgData name="Kris Udd" userId="1177e061ad7f1e06" providerId="LiveId" clId="{5036A79D-AAEB-40C3-A10D-F7B3C03264D0}" dt="2024-08-18T02:24:14.180" v="4493" actId="1076"/>
      <pc:docMkLst>
        <pc:docMk/>
      </pc:docMkLst>
      <pc:sldChg chg="addSp delSp modSp mod modNotesTx">
        <pc:chgData name="Kris Udd" userId="1177e061ad7f1e06" providerId="LiveId" clId="{5036A79D-AAEB-40C3-A10D-F7B3C03264D0}" dt="2024-08-13T20:12:34.624" v="2272" actId="21"/>
        <pc:sldMkLst>
          <pc:docMk/>
          <pc:sldMk cId="412743849" sldId="293"/>
        </pc:sldMkLst>
      </pc:sldChg>
      <pc:sldChg chg="modSp add del mod">
        <pc:chgData name="Kris Udd" userId="1177e061ad7f1e06" providerId="LiveId" clId="{5036A79D-AAEB-40C3-A10D-F7B3C03264D0}" dt="2024-08-13T19:06:14.156" v="380" actId="47"/>
        <pc:sldMkLst>
          <pc:docMk/>
          <pc:sldMk cId="2843608609" sldId="294"/>
        </pc:sldMkLst>
      </pc:sldChg>
      <pc:sldChg chg="addSp modSp add mod modNotesTx">
        <pc:chgData name="Kris Udd" userId="1177e061ad7f1e06" providerId="LiveId" clId="{5036A79D-AAEB-40C3-A10D-F7B3C03264D0}" dt="2024-08-13T19:09:18.357" v="695" actId="20577"/>
        <pc:sldMkLst>
          <pc:docMk/>
          <pc:sldMk cId="1416254291" sldId="295"/>
        </pc:sldMkLst>
      </pc:sldChg>
      <pc:sldChg chg="addSp modSp add mod modNotesTx">
        <pc:chgData name="Kris Udd" userId="1177e061ad7f1e06" providerId="LiveId" clId="{5036A79D-AAEB-40C3-A10D-F7B3C03264D0}" dt="2024-08-13T19:57:19.858" v="2064" actId="20577"/>
        <pc:sldMkLst>
          <pc:docMk/>
          <pc:sldMk cId="1277236326" sldId="296"/>
        </pc:sldMkLst>
      </pc:sldChg>
      <pc:sldChg chg="addSp modSp add mod modNotesTx">
        <pc:chgData name="Kris Udd" userId="1177e061ad7f1e06" providerId="LiveId" clId="{5036A79D-AAEB-40C3-A10D-F7B3C03264D0}" dt="2024-08-13T19:54:46.586" v="1745" actId="20577"/>
        <pc:sldMkLst>
          <pc:docMk/>
          <pc:sldMk cId="2953733508" sldId="297"/>
        </pc:sldMkLst>
      </pc:sldChg>
      <pc:sldChg chg="addSp modSp add mod modNotesTx">
        <pc:chgData name="Kris Udd" userId="1177e061ad7f1e06" providerId="LiveId" clId="{5036A79D-AAEB-40C3-A10D-F7B3C03264D0}" dt="2024-08-13T20:08:33.010" v="2217" actId="20577"/>
        <pc:sldMkLst>
          <pc:docMk/>
          <pc:sldMk cId="3953001487" sldId="298"/>
        </pc:sldMkLst>
      </pc:sldChg>
      <pc:sldChg chg="add">
        <pc:chgData name="Kris Udd" userId="1177e061ad7f1e06" providerId="LiveId" clId="{5036A79D-AAEB-40C3-A10D-F7B3C03264D0}" dt="2024-08-13T18:55:25.308" v="182" actId="2890"/>
        <pc:sldMkLst>
          <pc:docMk/>
          <pc:sldMk cId="2440892160" sldId="299"/>
        </pc:sldMkLst>
      </pc:sldChg>
      <pc:sldChg chg="addSp delSp modSp add mod modNotesTx">
        <pc:chgData name="Kris Udd" userId="1177e061ad7f1e06" providerId="LiveId" clId="{5036A79D-AAEB-40C3-A10D-F7B3C03264D0}" dt="2024-08-13T19:09:23.705" v="697" actId="20577"/>
        <pc:sldMkLst>
          <pc:docMk/>
          <pc:sldMk cId="1571605657" sldId="300"/>
        </pc:sldMkLst>
      </pc:sldChg>
      <pc:sldChg chg="add del">
        <pc:chgData name="Kris Udd" userId="1177e061ad7f1e06" providerId="LiveId" clId="{5036A79D-AAEB-40C3-A10D-F7B3C03264D0}" dt="2024-08-13T19:00:05.294" v="274" actId="2890"/>
        <pc:sldMkLst>
          <pc:docMk/>
          <pc:sldMk cId="2450025918" sldId="300"/>
        </pc:sldMkLst>
      </pc:sldChg>
      <pc:sldChg chg="modSp add mod">
        <pc:chgData name="Kris Udd" userId="1177e061ad7f1e06" providerId="LiveId" clId="{5036A79D-AAEB-40C3-A10D-F7B3C03264D0}" dt="2024-08-13T19:33:53.257" v="1371"/>
        <pc:sldMkLst>
          <pc:docMk/>
          <pc:sldMk cId="3178749162" sldId="369"/>
        </pc:sldMkLst>
      </pc:sldChg>
      <pc:sldChg chg="modSp add mod modNotesTx">
        <pc:chgData name="Kris Udd" userId="1177e061ad7f1e06" providerId="LiveId" clId="{5036A79D-AAEB-40C3-A10D-F7B3C03264D0}" dt="2024-08-14T20:44:26.323" v="3211" actId="6549"/>
        <pc:sldMkLst>
          <pc:docMk/>
          <pc:sldMk cId="657945672" sldId="404"/>
        </pc:sldMkLst>
      </pc:sldChg>
      <pc:sldChg chg="modSp add mod modNotesTx">
        <pc:chgData name="Kris Udd" userId="1177e061ad7f1e06" providerId="LiveId" clId="{5036A79D-AAEB-40C3-A10D-F7B3C03264D0}" dt="2024-08-13T19:08:54.333" v="693" actId="20577"/>
        <pc:sldMkLst>
          <pc:docMk/>
          <pc:sldMk cId="4046695083" sldId="425"/>
        </pc:sldMkLst>
      </pc:sldChg>
      <pc:sldChg chg="addSp delSp modSp add mod modNotesTx">
        <pc:chgData name="Kris Udd" userId="1177e061ad7f1e06" providerId="LiveId" clId="{5036A79D-AAEB-40C3-A10D-F7B3C03264D0}" dt="2024-08-14T20:34:37.206" v="3100" actId="20577"/>
        <pc:sldMkLst>
          <pc:docMk/>
          <pc:sldMk cId="648657338" sldId="441"/>
        </pc:sldMkLst>
      </pc:sldChg>
      <pc:sldChg chg="modSp add mod">
        <pc:chgData name="Kris Udd" userId="1177e061ad7f1e06" providerId="LiveId" clId="{5036A79D-AAEB-40C3-A10D-F7B3C03264D0}" dt="2024-08-13T20:10:40.460" v="2222"/>
        <pc:sldMkLst>
          <pc:docMk/>
          <pc:sldMk cId="2405215397" sldId="452"/>
        </pc:sldMkLst>
      </pc:sldChg>
      <pc:sldChg chg="modSp add mod">
        <pc:chgData name="Kris Udd" userId="1177e061ad7f1e06" providerId="LiveId" clId="{5036A79D-AAEB-40C3-A10D-F7B3C03264D0}" dt="2024-08-13T19:11:07.455" v="778" actId="20577"/>
        <pc:sldMkLst>
          <pc:docMk/>
          <pc:sldMk cId="3083947569" sldId="470"/>
        </pc:sldMkLst>
      </pc:sldChg>
      <pc:sldChg chg="modSp mod">
        <pc:chgData name="Kris Udd" userId="1177e061ad7f1e06" providerId="LiveId" clId="{5036A79D-AAEB-40C3-A10D-F7B3C03264D0}" dt="2024-08-14T20:45:01.601" v="3219" actId="20577"/>
        <pc:sldMkLst>
          <pc:docMk/>
          <pc:sldMk cId="1402049470" sldId="487"/>
        </pc:sldMkLst>
      </pc:sldChg>
      <pc:sldChg chg="addSp delSp modSp add mod modNotesTx">
        <pc:chgData name="Kris Udd" userId="1177e061ad7f1e06" providerId="LiveId" clId="{5036A79D-AAEB-40C3-A10D-F7B3C03264D0}" dt="2024-08-14T23:20:22.070" v="4209" actId="20577"/>
        <pc:sldMkLst>
          <pc:docMk/>
          <pc:sldMk cId="1051135633" sldId="502"/>
        </pc:sldMkLst>
      </pc:sldChg>
      <pc:sldChg chg="modSp add mod modNotesTx">
        <pc:chgData name="Kris Udd" userId="1177e061ad7f1e06" providerId="LiveId" clId="{5036A79D-AAEB-40C3-A10D-F7B3C03264D0}" dt="2024-08-13T19:07:43.421" v="605" actId="20577"/>
        <pc:sldMkLst>
          <pc:docMk/>
          <pc:sldMk cId="2716808699" sldId="526"/>
        </pc:sldMkLst>
      </pc:sldChg>
      <pc:sldChg chg="addSp modSp add mod modNotesTx">
        <pc:chgData name="Kris Udd" userId="1177e061ad7f1e06" providerId="LiveId" clId="{5036A79D-AAEB-40C3-A10D-F7B3C03264D0}" dt="2024-08-13T19:07:55.228" v="607" actId="20577"/>
        <pc:sldMkLst>
          <pc:docMk/>
          <pc:sldMk cId="2908932677" sldId="527"/>
        </pc:sldMkLst>
      </pc:sldChg>
      <pc:sldChg chg="add del">
        <pc:chgData name="Kris Udd" userId="1177e061ad7f1e06" providerId="LiveId" clId="{5036A79D-AAEB-40C3-A10D-F7B3C03264D0}" dt="2024-08-13T19:02:44.032" v="309" actId="2890"/>
        <pc:sldMkLst>
          <pc:docMk/>
          <pc:sldMk cId="3049788487" sldId="527"/>
        </pc:sldMkLst>
      </pc:sldChg>
      <pc:sldChg chg="addSp delSp modSp add mod modNotesTx">
        <pc:chgData name="Kris Udd" userId="1177e061ad7f1e06" providerId="LiveId" clId="{5036A79D-AAEB-40C3-A10D-F7B3C03264D0}" dt="2024-08-15T00:24:50.684" v="4330" actId="20577"/>
        <pc:sldMkLst>
          <pc:docMk/>
          <pc:sldMk cId="1131658003" sldId="528"/>
        </pc:sldMkLst>
      </pc:sldChg>
      <pc:sldChg chg="addSp delSp modSp add del mod ord">
        <pc:chgData name="Kris Udd" userId="1177e061ad7f1e06" providerId="LiveId" clId="{5036A79D-AAEB-40C3-A10D-F7B3C03264D0}" dt="2024-08-14T20:44:45.442" v="3212" actId="47"/>
        <pc:sldMkLst>
          <pc:docMk/>
          <pc:sldMk cId="360975618" sldId="529"/>
        </pc:sldMkLst>
      </pc:sldChg>
      <pc:sldChg chg="add del">
        <pc:chgData name="Kris Udd" userId="1177e061ad7f1e06" providerId="LiveId" clId="{5036A79D-AAEB-40C3-A10D-F7B3C03264D0}" dt="2024-08-14T20:44:49.019" v="3213" actId="47"/>
        <pc:sldMkLst>
          <pc:docMk/>
          <pc:sldMk cId="1045545205" sldId="530"/>
        </pc:sldMkLst>
      </pc:sldChg>
      <pc:sldChg chg="add">
        <pc:chgData name="Kris Udd" userId="1177e061ad7f1e06" providerId="LiveId" clId="{5036A79D-AAEB-40C3-A10D-F7B3C03264D0}" dt="2024-08-13T19:57:24.752" v="2067" actId="2890"/>
        <pc:sldMkLst>
          <pc:docMk/>
          <pc:sldMk cId="1825933357" sldId="531"/>
        </pc:sldMkLst>
      </pc:sldChg>
      <pc:sldChg chg="addSp delSp modSp add mod modNotesTx">
        <pc:chgData name="Kris Udd" userId="1177e061ad7f1e06" providerId="LiveId" clId="{5036A79D-AAEB-40C3-A10D-F7B3C03264D0}" dt="2024-08-13T20:12:04.944" v="2271" actId="6549"/>
        <pc:sldMkLst>
          <pc:docMk/>
          <pc:sldMk cId="3648630996" sldId="532"/>
        </pc:sldMkLst>
      </pc:sldChg>
      <pc:sldChg chg="addSp modSp mod">
        <pc:chgData name="Kris Udd" userId="1177e061ad7f1e06" providerId="LiveId" clId="{5036A79D-AAEB-40C3-A10D-F7B3C03264D0}" dt="2024-08-18T02:24:14.180" v="4493" actId="1076"/>
        <pc:sldMkLst>
          <pc:docMk/>
          <pc:sldMk cId="1439512050" sldId="535"/>
        </pc:sldMkLst>
      </pc:sldChg>
      <pc:sldChg chg="addSp modSp mod modNotesTx">
        <pc:chgData name="Kris Udd" userId="1177e061ad7f1e06" providerId="LiveId" clId="{5036A79D-AAEB-40C3-A10D-F7B3C03264D0}" dt="2024-08-14T20:53:43.279" v="3445" actId="20577"/>
        <pc:sldMkLst>
          <pc:docMk/>
          <pc:sldMk cId="1790267466" sldId="536"/>
        </pc:sldMkLst>
      </pc:sldChg>
      <pc:sldChg chg="addSp modSp mod modNotesTx">
        <pc:chgData name="Kris Udd" userId="1177e061ad7f1e06" providerId="LiveId" clId="{5036A79D-AAEB-40C3-A10D-F7B3C03264D0}" dt="2024-08-15T00:33:42.925" v="4366" actId="20577"/>
        <pc:sldMkLst>
          <pc:docMk/>
          <pc:sldMk cId="1939389506" sldId="537"/>
        </pc:sldMkLst>
      </pc:sldChg>
      <pc:sldChg chg="addSp modSp mod modNotesTx">
        <pc:chgData name="Kris Udd" userId="1177e061ad7f1e06" providerId="LiveId" clId="{5036A79D-AAEB-40C3-A10D-F7B3C03264D0}" dt="2024-08-14T20:36:54.797" v="3138" actId="20577"/>
        <pc:sldMkLst>
          <pc:docMk/>
          <pc:sldMk cId="2692327355" sldId="538"/>
        </pc:sldMkLst>
      </pc:sldChg>
      <pc:sldChg chg="modSp add mod modNotesTx">
        <pc:chgData name="Kris Udd" userId="1177e061ad7f1e06" providerId="LiveId" clId="{5036A79D-AAEB-40C3-A10D-F7B3C03264D0}" dt="2024-08-15T00:32:37.539" v="4354" actId="20577"/>
        <pc:sldMkLst>
          <pc:docMk/>
          <pc:sldMk cId="1969315905" sldId="658"/>
        </pc:sldMkLst>
      </pc:sldChg>
      <pc:sldChg chg="addSp delSp modSp add mod modNotesTx">
        <pc:chgData name="Kris Udd" userId="1177e061ad7f1e06" providerId="LiveId" clId="{5036A79D-AAEB-40C3-A10D-F7B3C03264D0}" dt="2024-08-15T00:23:06.674" v="4329" actId="21"/>
        <pc:sldMkLst>
          <pc:docMk/>
          <pc:sldMk cId="4221281712" sldId="788"/>
        </pc:sldMkLst>
      </pc:sldChg>
      <pc:sldChg chg="addSp delSp modSp add mod modNotesTx">
        <pc:chgData name="Kris Udd" userId="1177e061ad7f1e06" providerId="LiveId" clId="{5036A79D-AAEB-40C3-A10D-F7B3C03264D0}" dt="2024-08-14T21:37:12.941" v="3955" actId="20577"/>
        <pc:sldMkLst>
          <pc:docMk/>
          <pc:sldMk cId="502432654" sldId="992"/>
        </pc:sldMkLst>
      </pc:sldChg>
      <pc:sldChg chg="modSp add mod">
        <pc:chgData name="Kris Udd" userId="1177e061ad7f1e06" providerId="LiveId" clId="{5036A79D-AAEB-40C3-A10D-F7B3C03264D0}" dt="2024-08-14T20:13:13.096" v="2772"/>
        <pc:sldMkLst>
          <pc:docMk/>
          <pc:sldMk cId="1348361266" sldId="1095"/>
        </pc:sldMkLst>
      </pc:sldChg>
      <pc:sldChg chg="modSp add mod">
        <pc:chgData name="Kris Udd" userId="1177e061ad7f1e06" providerId="LiveId" clId="{5036A79D-AAEB-40C3-A10D-F7B3C03264D0}" dt="2024-08-14T20:13:19.745" v="2774"/>
        <pc:sldMkLst>
          <pc:docMk/>
          <pc:sldMk cId="672558528" sldId="1160"/>
        </pc:sldMkLst>
      </pc:sldChg>
      <pc:sldChg chg="addSp modSp add mod">
        <pc:chgData name="Kris Udd" userId="1177e061ad7f1e06" providerId="LiveId" clId="{5036A79D-AAEB-40C3-A10D-F7B3C03264D0}" dt="2024-08-14T20:13:57.751" v="2785" actId="20577"/>
        <pc:sldMkLst>
          <pc:docMk/>
          <pc:sldMk cId="2695016359" sldId="1164"/>
        </pc:sldMkLst>
      </pc:sldChg>
      <pc:sldChg chg="modSp add mod">
        <pc:chgData name="Kris Udd" userId="1177e061ad7f1e06" providerId="LiveId" clId="{5036A79D-AAEB-40C3-A10D-F7B3C03264D0}" dt="2024-08-14T20:13:10.135" v="2771"/>
        <pc:sldMkLst>
          <pc:docMk/>
          <pc:sldMk cId="2261511025" sldId="1165"/>
        </pc:sldMkLst>
      </pc:sldChg>
      <pc:sldChg chg="modSp add mod">
        <pc:chgData name="Kris Udd" userId="1177e061ad7f1e06" providerId="LiveId" clId="{5036A79D-AAEB-40C3-A10D-F7B3C03264D0}" dt="2024-08-14T20:13:06.560" v="2770"/>
        <pc:sldMkLst>
          <pc:docMk/>
          <pc:sldMk cId="4258385170" sldId="1166"/>
        </pc:sldMkLst>
      </pc:sldChg>
      <pc:sldChg chg="addSp delSp modSp add mod modNotesTx">
        <pc:chgData name="Kris Udd" userId="1177e061ad7f1e06" providerId="LiveId" clId="{5036A79D-AAEB-40C3-A10D-F7B3C03264D0}" dt="2024-08-14T21:37:37.015" v="3956" actId="21"/>
        <pc:sldMkLst>
          <pc:docMk/>
          <pc:sldMk cId="2471740676" sldId="1167"/>
        </pc:sldMkLst>
      </pc:sldChg>
      <pc:sldChg chg="addSp delSp modSp add del mod">
        <pc:chgData name="Kris Udd" userId="1177e061ad7f1e06" providerId="LiveId" clId="{5036A79D-AAEB-40C3-A10D-F7B3C03264D0}" dt="2024-08-14T22:31:15.708" v="3966" actId="47"/>
        <pc:sldMkLst>
          <pc:docMk/>
          <pc:sldMk cId="647625526" sldId="1168"/>
        </pc:sldMkLst>
      </pc:sldChg>
      <pc:sldChg chg="modSp add del mod">
        <pc:chgData name="Kris Udd" userId="1177e061ad7f1e06" providerId="LiveId" clId="{5036A79D-AAEB-40C3-A10D-F7B3C03264D0}" dt="2024-08-15T00:22:43.190" v="4328" actId="47"/>
        <pc:sldMkLst>
          <pc:docMk/>
          <pc:sldMk cId="475841858" sldId="1169"/>
        </pc:sldMkLst>
      </pc:sldChg>
      <pc:sldChg chg="modSp add mod">
        <pc:chgData name="Kris Udd" userId="1177e061ad7f1e06" providerId="LiveId" clId="{5036A79D-AAEB-40C3-A10D-F7B3C03264D0}" dt="2024-08-15T00:22:37.611" v="4327"/>
        <pc:sldMkLst>
          <pc:docMk/>
          <pc:sldMk cId="1784012637" sldId="1552"/>
        </pc:sldMkLst>
      </pc:sldChg>
    </pc:docChg>
  </pc:docChgLst>
  <pc:docChgLst>
    <pc:chgData name="Todd Bolen" userId="a511567d1bf03c50" providerId="LiveId" clId="{770ACCE1-4B97-4D04-855F-D01FCE11DB60}"/>
    <pc:docChg chg="addSld modSld">
      <pc:chgData name="Todd Bolen" userId="a511567d1bf03c50" providerId="LiveId" clId="{770ACCE1-4B97-4D04-855F-D01FCE11DB60}" dt="2025-06-09T23:20:22.225" v="123" actId="962"/>
      <pc:docMkLst>
        <pc:docMk/>
      </pc:docMkLst>
      <pc:sldChg chg="modNotesTx">
        <pc:chgData name="Todd Bolen" userId="a511567d1bf03c50" providerId="LiveId" clId="{770ACCE1-4B97-4D04-855F-D01FCE11DB60}" dt="2025-06-09T23:20:15.535" v="119" actId="20577"/>
        <pc:sldMkLst>
          <pc:docMk/>
          <pc:sldMk cId="1796129834" sldId="509"/>
        </pc:sldMkLst>
      </pc:sldChg>
      <pc:sldChg chg="modNotesTx">
        <pc:chgData name="Todd Bolen" userId="a511567d1bf03c50" providerId="LiveId" clId="{770ACCE1-4B97-4D04-855F-D01FCE11DB60}" dt="2025-05-19T22:40:48.409" v="0" actId="20577"/>
        <pc:sldMkLst>
          <pc:docMk/>
          <pc:sldMk cId="2692327355" sldId="538"/>
        </pc:sldMkLst>
      </pc:sldChg>
      <pc:sldChg chg="addSp delSp modSp add mod modNotesTx">
        <pc:chgData name="Todd Bolen" userId="a511567d1bf03c50" providerId="LiveId" clId="{770ACCE1-4B97-4D04-855F-D01FCE11DB60}" dt="2025-06-09T23:20:22.225" v="123" actId="962"/>
        <pc:sldMkLst>
          <pc:docMk/>
          <pc:sldMk cId="1285566025" sldId="1562"/>
        </pc:sldMkLst>
        <pc:picChg chg="add mod ord">
          <ac:chgData name="Todd Bolen" userId="a511567d1bf03c50" providerId="LiveId" clId="{770ACCE1-4B97-4D04-855F-D01FCE11DB60}" dt="2025-06-09T23:20:22.225" v="123" actId="962"/>
          <ac:picMkLst>
            <pc:docMk/>
            <pc:sldMk cId="1285566025" sldId="1562"/>
            <ac:picMk id="6" creationId="{8814B0DD-A993-E8B6-9B19-41542695555C}"/>
          </ac:picMkLst>
        </pc:picChg>
        <pc:picChg chg="del">
          <ac:chgData name="Todd Bolen" userId="a511567d1bf03c50" providerId="LiveId" clId="{770ACCE1-4B97-4D04-855F-D01FCE11DB60}" dt="2025-06-09T23:20:11.873" v="56" actId="478"/>
          <ac:picMkLst>
            <pc:docMk/>
            <pc:sldMk cId="1285566025" sldId="1562"/>
            <ac:picMk id="5122" creationId="{67E41861-FB2D-9F7B-772E-4ACD9C8BE758}"/>
          </ac:picMkLst>
        </pc:picChg>
      </pc:sldChg>
    </pc:docChg>
  </pc:docChgLst>
  <pc:docChgLst>
    <pc:chgData name="Todd Bolen" userId="a511567d1bf03c50" providerId="LiveId" clId="{E4748EAA-E351-4188-913E-E2AA798312DC}"/>
    <pc:docChg chg="modSld">
      <pc:chgData name="Todd Bolen" userId="a511567d1bf03c50" providerId="LiveId" clId="{E4748EAA-E351-4188-913E-E2AA798312DC}" dt="2024-10-23T19:46:53.102" v="38" actId="20577"/>
      <pc:docMkLst>
        <pc:docMk/>
      </pc:docMkLst>
      <pc:sldChg chg="addSp modSp mod modNotesTx">
        <pc:chgData name="Todd Bolen" userId="a511567d1bf03c50" providerId="LiveId" clId="{E4748EAA-E351-4188-913E-E2AA798312DC}" dt="2024-10-22T17:37:18.085" v="24" actId="20577"/>
        <pc:sldMkLst>
          <pc:docMk/>
          <pc:sldMk cId="1825933357" sldId="531"/>
        </pc:sldMkLst>
      </pc:sldChg>
      <pc:sldChg chg="addSp modSp mod modNotesTx">
        <pc:chgData name="Todd Bolen" userId="a511567d1bf03c50" providerId="LiveId" clId="{E4748EAA-E351-4188-913E-E2AA798312DC}" dt="2024-10-23T19:46:53.102" v="38" actId="20577"/>
        <pc:sldMkLst>
          <pc:docMk/>
          <pc:sldMk cId="2692327355" sldId="538"/>
        </pc:sldMkLst>
      </pc:sldChg>
    </pc:docChg>
  </pc:docChgLst>
  <pc:docChgLst>
    <pc:chgData name="Todd Bolen" userId="a511567d1bf03c50" providerId="LiveId" clId="{64D2995B-1E91-421C-A309-591EC6AD2D22}"/>
    <pc:docChg chg="addSld delSld modSld">
      <pc:chgData name="Todd Bolen" userId="a511567d1bf03c50" providerId="LiveId" clId="{64D2995B-1E91-421C-A309-591EC6AD2D22}" dt="2025-04-07T01:15:46.550" v="3" actId="20577"/>
      <pc:docMkLst>
        <pc:docMk/>
      </pc:docMkLst>
      <pc:sldChg chg="del">
        <pc:chgData name="Todd Bolen" userId="a511567d1bf03c50" providerId="LiveId" clId="{64D2995B-1E91-421C-A309-591EC6AD2D22}" dt="2025-04-07T01:15:43.818" v="1" actId="2696"/>
        <pc:sldMkLst>
          <pc:docMk/>
          <pc:sldMk cId="4103044077" sldId="289"/>
        </pc:sldMkLst>
      </pc:sldChg>
      <pc:sldChg chg="modSp add mod">
        <pc:chgData name="Todd Bolen" userId="a511567d1bf03c50" providerId="LiveId" clId="{64D2995B-1E91-421C-A309-591EC6AD2D22}" dt="2025-04-07T01:15:46.550" v="3" actId="20577"/>
        <pc:sldMkLst>
          <pc:docMk/>
          <pc:sldMk cId="2402302674" sldId="1561"/>
        </pc:sldMkLst>
        <pc:spChg chg="mod">
          <ac:chgData name="Todd Bolen" userId="a511567d1bf03c50" providerId="LiveId" clId="{64D2995B-1E91-421C-A309-591EC6AD2D22}" dt="2025-04-07T01:15:46.550" v="3" actId="20577"/>
          <ac:spMkLst>
            <pc:docMk/>
            <pc:sldMk cId="2402302674" sldId="1561"/>
            <ac:spMk id="5"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AECCC14-810E-455D-A119-B200546DAE01}" type="datetimeFigureOut">
              <a:rPr lang="en-US" smtClean="0"/>
              <a:t>8/24/2025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E4946A3-FD68-4E77-9DEF-1E7536A4AD96}" type="slidenum">
              <a:rPr lang="en-US" smtClean="0"/>
              <a:t>‹#›</a:t>
            </a:fld>
            <a:endParaRPr lang="en-US"/>
          </a:p>
        </p:txBody>
      </p:sp>
    </p:spTree>
    <p:extLst>
      <p:ext uri="{BB962C8B-B14F-4D97-AF65-F5344CB8AC3E}">
        <p14:creationId xmlns:p14="http://schemas.microsoft.com/office/powerpoint/2010/main" val="31379587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is a free sample of the Job 6 presentation from the Photo Companion to the Bible. To purchase the full volume, visit https://www.bibleplaces.com/job/</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a:t>
            </a:r>
            <a:r>
              <a:rPr lang="en-US" sz="1200" i="1" kern="1200" dirty="0">
                <a:solidFill>
                  <a:schemeClr val="tx1"/>
                </a:solidFill>
                <a:effectLst/>
                <a:latin typeface="+mn-lt"/>
                <a:ea typeface="+mn-ea"/>
                <a:cs typeface="+mn-cs"/>
              </a:rPr>
              <a:t>Photo Companion to the Bible</a:t>
            </a:r>
            <a:r>
              <a:rPr lang="en-US" sz="1200" kern="1200" dirty="0">
                <a:solidFill>
                  <a:schemeClr val="tx1"/>
                </a:solidFill>
                <a:effectLst/>
                <a:latin typeface="+mn-lt"/>
                <a:ea typeface="+mn-ea"/>
                <a:cs typeface="+mn-cs"/>
              </a:rPr>
              <a:t> is an image-rich resource for Bible students, teachers, and researchers. Just as a librarian stocks the shelves with as many relevant materials as possible, so we have tried to provide a broad selection of images. Our goal is that you will find in this “library” whatever it is you are looking for.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Credits:</a:t>
            </a:r>
            <a:r>
              <a:rPr lang="en-US" sz="1200" kern="1200" dirty="0">
                <a:solidFill>
                  <a:schemeClr val="tx1"/>
                </a:solidFill>
                <a:effectLst/>
                <a:latin typeface="+mn-lt"/>
                <a:ea typeface="+mn-ea"/>
                <a:cs typeface="+mn-cs"/>
              </a:rPr>
              <a:t> The primary creators of this presentation are Kris Udd and Todd Bolen. The photographs have an individual file code which usually includes the initials of the photographer. Other images have additional credit or source information.</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Updates:</a:t>
            </a:r>
            <a:r>
              <a:rPr lang="en-US" sz="1200" kern="1200" dirty="0">
                <a:solidFill>
                  <a:schemeClr val="tx1"/>
                </a:solidFill>
                <a:effectLst/>
                <a:latin typeface="+mn-lt"/>
                <a:ea typeface="+mn-ea"/>
                <a:cs typeface="+mn-cs"/>
              </a:rPr>
              <a:t> We plan to update this collection as we are able. We welcome your suggestions for improving this resource (photocompanion@bibleplaces.com). Purchasers of the Job volume are provided free, lifetime updates to the volume.</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Copyright:</a:t>
            </a:r>
            <a:r>
              <a:rPr lang="en-US" sz="1200" kern="1200" dirty="0">
                <a:solidFill>
                  <a:schemeClr val="tx1"/>
                </a:solidFill>
                <a:effectLst/>
                <a:latin typeface="+mn-lt"/>
                <a:ea typeface="+mn-ea"/>
                <a:cs typeface="+mn-cs"/>
              </a:rPr>
              <a:t> This photo collection is protected by copyright law and may not be distributed without written permission from BiblePlaces.com. Slide notes should be treated as any other copyrighted written material, with credit given when quoting from these notes.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more information, see our complete “Introduction to the </a:t>
            </a:r>
            <a:r>
              <a:rPr lang="en-US" sz="1200" i="1" kern="1200" dirty="0">
                <a:solidFill>
                  <a:schemeClr val="tx1"/>
                </a:solidFill>
                <a:effectLst/>
                <a:latin typeface="+mn-lt"/>
                <a:ea typeface="+mn-ea"/>
                <a:cs typeface="+mn-cs"/>
              </a:rPr>
              <a:t>Photo Companion to the Bible</a:t>
            </a:r>
            <a:r>
              <a:rPr lang="en-US" sz="1200" kern="1200" dirty="0">
                <a:solidFill>
                  <a:schemeClr val="tx1"/>
                </a:solidFill>
                <a:effectLst/>
                <a:latin typeface="+mn-lt"/>
                <a:ea typeface="+mn-ea"/>
                <a:cs typeface="+mn-cs"/>
              </a:rPr>
              <a:t>” online at https://www.BiblePlaces.com/Intro-Photo-Companion-Bible/. Here you will find more information about photo selection, explanatory notes, Bible translation, credit information, and copyright allowances. </a:t>
            </a:r>
          </a:p>
        </p:txBody>
      </p:sp>
      <p:sp>
        <p:nvSpPr>
          <p:cNvPr id="4" name="Slide Number Placeholder 3"/>
          <p:cNvSpPr>
            <a:spLocks noGrp="1"/>
          </p:cNvSpPr>
          <p:nvPr>
            <p:ph type="sldNum" sz="quarter" idx="10"/>
          </p:nvPr>
        </p:nvSpPr>
        <p:spPr/>
        <p:txBody>
          <a:bodyPr/>
          <a:lstStyle/>
          <a:p>
            <a:fld id="{4E4946A3-FD68-4E77-9DEF-1E7536A4AD96}" type="slidenum">
              <a:rPr lang="en-US" smtClean="0"/>
              <a:t>1</a:t>
            </a:fld>
            <a:endParaRPr lang="en-US"/>
          </a:p>
        </p:txBody>
      </p:sp>
    </p:spTree>
    <p:extLst>
      <p:ext uri="{BB962C8B-B14F-4D97-AF65-F5344CB8AC3E}">
        <p14:creationId xmlns:p14="http://schemas.microsoft.com/office/powerpoint/2010/main" val="40104399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Assyrian relief shows an enemy soldier who has been pierced</a:t>
            </a:r>
            <a:r>
              <a:rPr lang="en-US" baseline="0" dirty="0"/>
              <a:t> by arrows. He sits on the ground and holds the end of an arrow shaft in each hand, presumably desiring to pull them out. This relief dates to the reign of Ashurnasirpal II (</a:t>
            </a:r>
            <a:r>
              <a:rPr lang="en-US" dirty="0"/>
              <a:t>883–859 BC</a:t>
            </a:r>
            <a:r>
              <a:rPr lang="en-US" baseline="0" dirty="0"/>
              <a:t>) and was discovered at Nimrud. It was photographed at the British Museum.</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adr1805194541</a:t>
            </a:r>
          </a:p>
        </p:txBody>
      </p:sp>
      <p:sp>
        <p:nvSpPr>
          <p:cNvPr id="4" name="Slide Number Placeholder 3"/>
          <p:cNvSpPr>
            <a:spLocks noGrp="1"/>
          </p:cNvSpPr>
          <p:nvPr>
            <p:ph type="sldNum" sz="quarter" idx="10"/>
          </p:nvPr>
        </p:nvSpPr>
        <p:spPr/>
        <p:txBody>
          <a:bodyPr/>
          <a:lstStyle/>
          <a:p>
            <a:fld id="{4E4946A3-FD68-4E77-9DEF-1E7536A4AD96}" type="slidenum">
              <a:rPr lang="en-US" smtClean="0"/>
              <a:t>10</a:t>
            </a:fld>
            <a:endParaRPr lang="en-US"/>
          </a:p>
        </p:txBody>
      </p:sp>
    </p:spTree>
    <p:extLst>
      <p:ext uri="{BB962C8B-B14F-4D97-AF65-F5344CB8AC3E}">
        <p14:creationId xmlns:p14="http://schemas.microsoft.com/office/powerpoint/2010/main" val="20434842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type of leaf-shaped arrow shown here is typical of arrow shapes in the Levant in the 3rd and 2nd millennia BC. This bronze arrowhead is inscribed “arrow of </a:t>
            </a:r>
            <a:r>
              <a:rPr lang="en-US" dirty="0" err="1"/>
              <a:t>Zekarba’al</a:t>
            </a:r>
            <a:r>
              <a:rPr lang="en-US" dirty="0"/>
              <a:t>” (Heb. </a:t>
            </a:r>
            <a:r>
              <a:rPr lang="x-none" dirty="0"/>
              <a:t>חץ זכרבעל</a:t>
            </a:r>
            <a:r>
              <a:rPr lang="en-US" dirty="0"/>
              <a:t>). The personal name means “Baal remembers,” similar to the name Zechariah (Heb. </a:t>
            </a:r>
            <a:r>
              <a:rPr lang="he-IL" b="0" i="0" u="none" strike="noStrike" baseline="0" dirty="0">
                <a:latin typeface="SBL Hebrew" panose="02000000000000000000" pitchFamily="2" charset="-79"/>
                <a:cs typeface="SBL Hebrew" panose="02000000000000000000" pitchFamily="2" charset="-79"/>
              </a:rPr>
              <a:t>זְכַרְיָהוּ</a:t>
            </a:r>
            <a:r>
              <a:rPr lang="en-US" dirty="0"/>
              <a:t>, “Yahweh remembers”). For an arrowhead with a similar but incomplete inscription, see </a:t>
            </a:r>
            <a:r>
              <a:rPr lang="en-US" dirty="0" err="1"/>
              <a:t>Naveh</a:t>
            </a:r>
            <a:r>
              <a:rPr lang="en-US" dirty="0"/>
              <a:t> (1982: 40).</a:t>
            </a:r>
          </a:p>
          <a:p>
            <a:endParaRPr lang="en-US" dirty="0"/>
          </a:p>
          <a:p>
            <a:r>
              <a:rPr lang="en-US" b="1" dirty="0"/>
              <a:t>Reference:</a:t>
            </a:r>
          </a:p>
          <a:p>
            <a:pPr marL="0" marR="0" indent="0" algn="l" defTabSz="914400" rtl="0" eaLnBrk="1" fontAlgn="auto" latinLnBrk="0" hangingPunct="1">
              <a:lnSpc>
                <a:spcPct val="100000"/>
              </a:lnSpc>
              <a:spcBef>
                <a:spcPts val="0"/>
              </a:spcBef>
              <a:spcAft>
                <a:spcPts val="0"/>
              </a:spcAft>
              <a:buClrTx/>
              <a:buSzTx/>
              <a:buFontTx/>
              <a:buNone/>
              <a:tabLst/>
              <a:defRPr/>
            </a:pPr>
            <a:r>
              <a:rPr lang="en-US" kern="1200" baseline="0" dirty="0" err="1">
                <a:solidFill>
                  <a:schemeClr val="tx1"/>
                </a:solidFill>
                <a:effectLst/>
                <a:latin typeface="+mn-lt"/>
                <a:ea typeface="+mn-ea"/>
                <a:cs typeface="+mn-cs"/>
              </a:rPr>
              <a:t>Naveh</a:t>
            </a:r>
            <a:r>
              <a:rPr lang="en-US" kern="1200" baseline="0" dirty="0">
                <a:solidFill>
                  <a:schemeClr val="tx1"/>
                </a:solidFill>
                <a:effectLst/>
                <a:latin typeface="+mn-lt"/>
                <a:ea typeface="+mn-ea"/>
                <a:cs typeface="+mn-cs"/>
              </a:rPr>
              <a:t>, Joseph.</a:t>
            </a:r>
          </a:p>
          <a:p>
            <a:pPr marL="685800" marR="0" indent="-457200" algn="l" defTabSz="914400" rtl="0" eaLnBrk="1" fontAlgn="auto" latinLnBrk="0" hangingPunct="1">
              <a:lnSpc>
                <a:spcPct val="100000"/>
              </a:lnSpc>
              <a:spcBef>
                <a:spcPts val="0"/>
              </a:spcBef>
              <a:spcAft>
                <a:spcPts val="0"/>
              </a:spcAft>
              <a:buClrTx/>
              <a:buSzTx/>
              <a:buFontTx/>
              <a:buNone/>
              <a:tabLst>
                <a:tab pos="685800" algn="l"/>
              </a:tabLst>
              <a:defRPr/>
            </a:pPr>
            <a:r>
              <a:rPr lang="en-US" dirty="0"/>
              <a:t>1982	</a:t>
            </a:r>
            <a:r>
              <a:rPr lang="en-US" i="1" dirty="0"/>
              <a:t>Early History of the Alphabet: an Introduction to West Semitic Epigraphy and </a:t>
            </a:r>
            <a:r>
              <a:rPr lang="en-US" i="1" dirty="0" err="1"/>
              <a:t>Palaeography</a:t>
            </a:r>
            <a:r>
              <a:rPr lang="en-US" i="1" dirty="0"/>
              <a:t>. </a:t>
            </a:r>
            <a:r>
              <a:rPr lang="en-US" dirty="0"/>
              <a:t>Leiden: Brill. </a:t>
            </a:r>
          </a:p>
          <a:p>
            <a:endParaRPr lang="en-US" dirty="0"/>
          </a:p>
          <a:p>
            <a:r>
              <a:rPr lang="en-US" dirty="0"/>
              <a:t>as021706500c</a:t>
            </a:r>
          </a:p>
        </p:txBody>
      </p:sp>
      <p:sp>
        <p:nvSpPr>
          <p:cNvPr id="4" name="Slide Number Placeholder 3"/>
          <p:cNvSpPr>
            <a:spLocks noGrp="1"/>
          </p:cNvSpPr>
          <p:nvPr>
            <p:ph type="sldNum" sz="quarter" idx="10"/>
          </p:nvPr>
        </p:nvSpPr>
        <p:spPr/>
        <p:txBody>
          <a:bodyPr/>
          <a:lstStyle/>
          <a:p>
            <a:fld id="{4E4946A3-FD68-4E77-9DEF-1E7536A4AD96}" type="slidenum">
              <a:rPr lang="en-US" smtClean="0"/>
              <a:t>11</a:t>
            </a:fld>
            <a:endParaRPr lang="en-US"/>
          </a:p>
        </p:txBody>
      </p:sp>
    </p:spTree>
    <p:extLst>
      <p:ext uri="{BB962C8B-B14F-4D97-AF65-F5344CB8AC3E}">
        <p14:creationId xmlns:p14="http://schemas.microsoft.com/office/powerpoint/2010/main" val="7123223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answer to this set of rhetorical questions is “no.” Animals are generally quiet when they have plenty to eat and drink. The implication is that Job’s own complaint comes from the crisis he is facing, having lost his family, fortune, and health. </a:t>
            </a:r>
            <a:r>
              <a:rPr lang="en-US" dirty="0" err="1"/>
              <a:t>Haibar</a:t>
            </a:r>
            <a:r>
              <a:rPr lang="en-US" dirty="0"/>
              <a:t> Nature Reserve is located in the southern Arabah Valley.</a:t>
            </a:r>
          </a:p>
          <a:p>
            <a:endParaRPr lang="en-US" dirty="0"/>
          </a:p>
          <a:p>
            <a:r>
              <a:rPr lang="en-US" dirty="0"/>
              <a:t>tb010712012</a:t>
            </a:r>
            <a:endParaRPr lang="en-US" b="0" dirty="0"/>
          </a:p>
        </p:txBody>
      </p:sp>
      <p:sp>
        <p:nvSpPr>
          <p:cNvPr id="4" name="Slide Number Placeholder 3"/>
          <p:cNvSpPr>
            <a:spLocks noGrp="1"/>
          </p:cNvSpPr>
          <p:nvPr>
            <p:ph type="sldNum" sz="quarter" idx="10"/>
          </p:nvPr>
        </p:nvSpPr>
        <p:spPr/>
        <p:txBody>
          <a:bodyPr/>
          <a:lstStyle/>
          <a:p>
            <a:fld id="{4E4946A3-FD68-4E77-9DEF-1E7536A4AD96}" type="slidenum">
              <a:rPr lang="en-US" smtClean="0"/>
              <a:t>12</a:t>
            </a:fld>
            <a:endParaRPr lang="en-US"/>
          </a:p>
        </p:txBody>
      </p:sp>
    </p:spTree>
    <p:extLst>
      <p:ext uri="{BB962C8B-B14F-4D97-AF65-F5344CB8AC3E}">
        <p14:creationId xmlns:p14="http://schemas.microsoft.com/office/powerpoint/2010/main" val="20286733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tb112406331</a:t>
            </a:r>
            <a:endParaRPr lang="en-US" b="0" dirty="0"/>
          </a:p>
        </p:txBody>
      </p:sp>
      <p:sp>
        <p:nvSpPr>
          <p:cNvPr id="4" name="Slide Number Placeholder 3"/>
          <p:cNvSpPr>
            <a:spLocks noGrp="1"/>
          </p:cNvSpPr>
          <p:nvPr>
            <p:ph type="sldNum" sz="quarter" idx="10"/>
          </p:nvPr>
        </p:nvSpPr>
        <p:spPr/>
        <p:txBody>
          <a:bodyPr/>
          <a:lstStyle/>
          <a:p>
            <a:fld id="{4E4946A3-FD68-4E77-9DEF-1E7536A4AD96}" type="slidenum">
              <a:rPr lang="en-US" smtClean="0"/>
              <a:t>13</a:t>
            </a:fld>
            <a:endParaRPr lang="en-US"/>
          </a:p>
        </p:txBody>
      </p:sp>
    </p:spTree>
    <p:extLst>
      <p:ext uri="{BB962C8B-B14F-4D97-AF65-F5344CB8AC3E}">
        <p14:creationId xmlns:p14="http://schemas.microsoft.com/office/powerpoint/2010/main" val="28820036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model comes from the tomb of </a:t>
            </a:r>
            <a:r>
              <a:rPr lang="en-US" dirty="0" err="1"/>
              <a:t>Meketre</a:t>
            </a:r>
            <a:r>
              <a:rPr lang="en-US" dirty="0"/>
              <a:t> at el-</a:t>
            </a:r>
            <a:r>
              <a:rPr lang="en-US" dirty="0" err="1"/>
              <a:t>Asasif</a:t>
            </a:r>
            <a:r>
              <a:rPr lang="en-US" dirty="0"/>
              <a:t>. It was photographed at the Metropolitan Museum of Art</a:t>
            </a:r>
            <a:r>
              <a:rPr lang="en-US" baseline="0" dirty="0"/>
              <a:t> in New York City.</a:t>
            </a:r>
            <a:endParaRPr lang="en-US" dirty="0"/>
          </a:p>
          <a:p>
            <a:endParaRPr lang="en-US" dirty="0"/>
          </a:p>
          <a:p>
            <a:r>
              <a:rPr lang="en-US" dirty="0"/>
              <a:t>adr1711140441</a:t>
            </a:r>
            <a:endParaRPr lang="en-US" b="0" dirty="0"/>
          </a:p>
        </p:txBody>
      </p:sp>
      <p:sp>
        <p:nvSpPr>
          <p:cNvPr id="4" name="Slide Number Placeholder 3"/>
          <p:cNvSpPr>
            <a:spLocks noGrp="1"/>
          </p:cNvSpPr>
          <p:nvPr>
            <p:ph type="sldNum" sz="quarter" idx="10"/>
          </p:nvPr>
        </p:nvSpPr>
        <p:spPr/>
        <p:txBody>
          <a:bodyPr/>
          <a:lstStyle/>
          <a:p>
            <a:fld id="{4E4946A3-FD68-4E77-9DEF-1E7536A4AD96}" type="slidenum">
              <a:rPr lang="en-US" smtClean="0"/>
              <a:t>14</a:t>
            </a:fld>
            <a:endParaRPr lang="en-US"/>
          </a:p>
        </p:txBody>
      </p:sp>
    </p:spTree>
    <p:extLst>
      <p:ext uri="{BB962C8B-B14F-4D97-AF65-F5344CB8AC3E}">
        <p14:creationId xmlns:p14="http://schemas.microsoft.com/office/powerpoint/2010/main" val="25039045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display was photographed at the British Museum.</a:t>
            </a:r>
          </a:p>
          <a:p>
            <a:endParaRPr lang="en-US" b="0" dirty="0"/>
          </a:p>
          <a:p>
            <a:r>
              <a:rPr lang="en-US" dirty="0"/>
              <a:t>adr1805171655</a:t>
            </a:r>
            <a:endParaRPr lang="en-US" b="0" dirty="0"/>
          </a:p>
        </p:txBody>
      </p:sp>
      <p:sp>
        <p:nvSpPr>
          <p:cNvPr id="4" name="Slide Number Placeholder 3"/>
          <p:cNvSpPr>
            <a:spLocks noGrp="1"/>
          </p:cNvSpPr>
          <p:nvPr>
            <p:ph type="sldNum" sz="quarter" idx="10"/>
          </p:nvPr>
        </p:nvSpPr>
        <p:spPr/>
        <p:txBody>
          <a:bodyPr/>
          <a:lstStyle/>
          <a:p>
            <a:fld id="{4E4946A3-FD68-4E77-9DEF-1E7536A4AD96}" type="slidenum">
              <a:rPr lang="en-US" smtClean="0"/>
              <a:t>15</a:t>
            </a:fld>
            <a:endParaRPr lang="en-US"/>
          </a:p>
        </p:txBody>
      </p:sp>
    </p:spTree>
    <p:extLst>
      <p:ext uri="{BB962C8B-B14F-4D97-AF65-F5344CB8AC3E}">
        <p14:creationId xmlns:p14="http://schemas.microsoft.com/office/powerpoint/2010/main" val="35958159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Food items were</a:t>
            </a:r>
            <a:r>
              <a:rPr lang="en-US" baseline="0" dirty="0"/>
              <a:t> a commonly portrayed subject in the frescoes of the 1st century. Some of these murals, like the one shown here, depict ordinary food items that might be found in almost any house, although the silver dishes shown here suggest wealth. Other murals depict more expensive or exotic foods, like high quality wine, </a:t>
            </a:r>
            <a:r>
              <a:rPr lang="en-US" baseline="0" dirty="0" err="1"/>
              <a:t>garum</a:t>
            </a:r>
            <a:r>
              <a:rPr lang="en-US" baseline="0" dirty="0"/>
              <a:t>, imported fruits, or seafood like eels or prawns. </a:t>
            </a:r>
            <a:r>
              <a:rPr lang="en-US" dirty="0"/>
              <a:t>This fresco</a:t>
            </a:r>
            <a:r>
              <a:rPr lang="en-US" baseline="0" dirty="0"/>
              <a:t> comes from the e</a:t>
            </a:r>
            <a:r>
              <a:rPr lang="en-US" dirty="0"/>
              <a:t>state of Julia Felix at Pompeii and </a:t>
            </a:r>
            <a:r>
              <a:rPr lang="en-US" sz="1200" kern="1200" dirty="0">
                <a:solidFill>
                  <a:schemeClr val="tx1"/>
                </a:solidFill>
                <a:effectLst/>
                <a:latin typeface="+mn-lt"/>
                <a:ea typeface="+mn-ea"/>
                <a:cs typeface="+mn-cs"/>
              </a:rPr>
              <a:t>was photographed at the Naples Archaeological Museum.</a:t>
            </a:r>
          </a:p>
          <a:p>
            <a:endParaRPr lang="en-US" dirty="0"/>
          </a:p>
          <a:p>
            <a:r>
              <a:rPr lang="en-US" dirty="0"/>
              <a:t>tb0515170274c</a:t>
            </a:r>
          </a:p>
        </p:txBody>
      </p:sp>
      <p:sp>
        <p:nvSpPr>
          <p:cNvPr id="4" name="Slide Number Placeholder 3"/>
          <p:cNvSpPr>
            <a:spLocks noGrp="1"/>
          </p:cNvSpPr>
          <p:nvPr>
            <p:ph type="sldNum" sz="quarter" idx="5"/>
          </p:nvPr>
        </p:nvSpPr>
        <p:spPr/>
        <p:txBody>
          <a:bodyPr/>
          <a:lstStyle/>
          <a:p>
            <a:fld id="{4E4946A3-FD68-4E77-9DEF-1E7536A4AD96}" type="slidenum">
              <a:rPr lang="en-US" smtClean="0"/>
              <a:t>16</a:t>
            </a:fld>
            <a:endParaRPr lang="en-US"/>
          </a:p>
        </p:txBody>
      </p:sp>
    </p:spTree>
    <p:extLst>
      <p:ext uri="{BB962C8B-B14F-4D97-AF65-F5344CB8AC3E}">
        <p14:creationId xmlns:p14="http://schemas.microsoft.com/office/powerpoint/2010/main" val="4873138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tb052208439c</a:t>
            </a:r>
            <a:endParaRPr lang="en-US" b="0" dirty="0"/>
          </a:p>
        </p:txBody>
      </p:sp>
      <p:sp>
        <p:nvSpPr>
          <p:cNvPr id="4" name="Slide Number Placeholder 3"/>
          <p:cNvSpPr>
            <a:spLocks noGrp="1"/>
          </p:cNvSpPr>
          <p:nvPr>
            <p:ph type="sldNum" sz="quarter" idx="10"/>
          </p:nvPr>
        </p:nvSpPr>
        <p:spPr/>
        <p:txBody>
          <a:bodyPr/>
          <a:lstStyle/>
          <a:p>
            <a:fld id="{4E4946A3-FD68-4E77-9DEF-1E7536A4AD96}" type="slidenum">
              <a:rPr lang="en-US" smtClean="0"/>
              <a:t>17</a:t>
            </a:fld>
            <a:endParaRPr lang="en-US"/>
          </a:p>
        </p:txBody>
      </p:sp>
    </p:spTree>
    <p:extLst>
      <p:ext uri="{BB962C8B-B14F-4D97-AF65-F5344CB8AC3E}">
        <p14:creationId xmlns:p14="http://schemas.microsoft.com/office/powerpoint/2010/main" val="361933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This statue portrays a dead man who had accompanied the legendary Odysseus and was killed while trying to escape from the cyclops Polyphemus. It was photographed in the </a:t>
            </a:r>
            <a:r>
              <a:rPr lang="en-US" dirty="0"/>
              <a:t>Ephesus Museum.</a:t>
            </a:r>
          </a:p>
          <a:p>
            <a:endParaRPr lang="en-US" sz="1200" b="0" i="0" kern="1200" dirty="0">
              <a:solidFill>
                <a:schemeClr val="tx1"/>
              </a:solidFill>
              <a:effectLst/>
              <a:latin typeface="+mn-lt"/>
              <a:ea typeface="+mn-ea"/>
              <a:cs typeface="+mn-cs"/>
            </a:endParaRPr>
          </a:p>
          <a:p>
            <a:r>
              <a:rPr lang="en-US" dirty="0"/>
              <a:t>shs031315639c</a:t>
            </a:r>
          </a:p>
        </p:txBody>
      </p:sp>
      <p:sp>
        <p:nvSpPr>
          <p:cNvPr id="4" name="Slide Number Placeholder 3"/>
          <p:cNvSpPr>
            <a:spLocks noGrp="1"/>
          </p:cNvSpPr>
          <p:nvPr>
            <p:ph type="sldNum" sz="quarter" idx="10"/>
          </p:nvPr>
        </p:nvSpPr>
        <p:spPr/>
        <p:txBody>
          <a:bodyPr/>
          <a:lstStyle/>
          <a:p>
            <a:fld id="{4E4946A3-FD68-4E77-9DEF-1E7536A4AD96}" type="slidenum">
              <a:rPr lang="en-US" smtClean="0"/>
              <a:t>18</a:t>
            </a:fld>
            <a:endParaRPr lang="en-US"/>
          </a:p>
        </p:txBody>
      </p:sp>
    </p:spTree>
    <p:extLst>
      <p:ext uri="{BB962C8B-B14F-4D97-AF65-F5344CB8AC3E}">
        <p14:creationId xmlns:p14="http://schemas.microsoft.com/office/powerpoint/2010/main" val="956864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bronze statue portrays</a:t>
            </a:r>
            <a:r>
              <a:rPr lang="en-US" baseline="0" dirty="0"/>
              <a:t> a strong, well-muscled man in the prime of life. Portrayed as a boxer, he is stripped for competition but wears boxing gloves on his hands. This statue comes from the V</a:t>
            </a:r>
            <a:r>
              <a:rPr lang="en-US" dirty="0"/>
              <a:t>ia IV </a:t>
            </a:r>
            <a:r>
              <a:rPr lang="en-US" dirty="0" err="1"/>
              <a:t>Novembre</a:t>
            </a:r>
            <a:r>
              <a:rPr lang="en-US" dirty="0"/>
              <a:t> on the Quirinal slopes in Rome</a:t>
            </a:r>
            <a:r>
              <a:rPr lang="en-US" baseline="0" dirty="0"/>
              <a:t>. It was photographed at the </a:t>
            </a:r>
            <a:r>
              <a:rPr lang="en-US" dirty="0"/>
              <a:t>National Museum of Rome.</a:t>
            </a:r>
          </a:p>
          <a:p>
            <a:endParaRPr lang="en-US" dirty="0"/>
          </a:p>
          <a:p>
            <a:r>
              <a:rPr lang="en-US" dirty="0"/>
              <a:t>tb0513177296c</a:t>
            </a:r>
          </a:p>
        </p:txBody>
      </p:sp>
      <p:sp>
        <p:nvSpPr>
          <p:cNvPr id="4" name="Slide Number Placeholder 3"/>
          <p:cNvSpPr>
            <a:spLocks noGrp="1"/>
          </p:cNvSpPr>
          <p:nvPr>
            <p:ph type="sldNum" sz="quarter" idx="5"/>
          </p:nvPr>
        </p:nvSpPr>
        <p:spPr/>
        <p:txBody>
          <a:bodyPr/>
          <a:lstStyle/>
          <a:p>
            <a:fld id="{4E4946A3-FD68-4E77-9DEF-1E7536A4AD96}" type="slidenum">
              <a:rPr lang="en-US" smtClean="0"/>
              <a:t>19</a:t>
            </a:fld>
            <a:endParaRPr lang="en-US"/>
          </a:p>
        </p:txBody>
      </p:sp>
    </p:spTree>
    <p:extLst>
      <p:ext uri="{BB962C8B-B14F-4D97-AF65-F5344CB8AC3E}">
        <p14:creationId xmlns:p14="http://schemas.microsoft.com/office/powerpoint/2010/main" val="38281407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4FD8D5-5250-28CB-A579-BF17B640C0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3E606C-D479-3CA9-E5A9-0E1D62AFC0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95E97C-C854-DCDD-FA46-D6C1891530A1}"/>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This is a free sample of the Job 6 presentation from the Photo Companion to the Bible. To purchase the full volume, visit https://www.bibleplaces.com/job/</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a:t>
            </a:r>
            <a:r>
              <a:rPr lang="en-US" sz="1200" i="1" kern="1200" dirty="0">
                <a:solidFill>
                  <a:schemeClr val="tx1"/>
                </a:solidFill>
                <a:effectLst/>
                <a:latin typeface="+mn-lt"/>
                <a:ea typeface="+mn-ea"/>
                <a:cs typeface="+mn-cs"/>
              </a:rPr>
              <a:t>Photo Companion to the Bible</a:t>
            </a:r>
            <a:r>
              <a:rPr lang="en-US" sz="1200" kern="1200" dirty="0">
                <a:solidFill>
                  <a:schemeClr val="tx1"/>
                </a:solidFill>
                <a:effectLst/>
                <a:latin typeface="+mn-lt"/>
                <a:ea typeface="+mn-ea"/>
                <a:cs typeface="+mn-cs"/>
              </a:rPr>
              <a:t> is an image-rich resource for Bible students, teachers, and researchers. Just as a librarian stocks the shelves with as many relevant materials as possible, so we have tried to provide a broad selection of images. Our goal is that you will find in this “library” whatever it is you are looking for.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Credits:</a:t>
            </a:r>
            <a:r>
              <a:rPr lang="en-US" sz="1200" kern="1200" dirty="0">
                <a:solidFill>
                  <a:schemeClr val="tx1"/>
                </a:solidFill>
                <a:effectLst/>
                <a:latin typeface="+mn-lt"/>
                <a:ea typeface="+mn-ea"/>
                <a:cs typeface="+mn-cs"/>
              </a:rPr>
              <a:t> The primary creators of this presentation are Kris Udd and Todd Bolen. The photographs have an individual file code which usually includes the initials of the photographer. Other images have additional credit or source information.</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Updates:</a:t>
            </a:r>
            <a:r>
              <a:rPr lang="en-US" sz="1200" kern="1200" dirty="0">
                <a:solidFill>
                  <a:schemeClr val="tx1"/>
                </a:solidFill>
                <a:effectLst/>
                <a:latin typeface="+mn-lt"/>
                <a:ea typeface="+mn-ea"/>
                <a:cs typeface="+mn-cs"/>
              </a:rPr>
              <a:t> We plan to update this collection as we are able. We welcome your suggestions for improving this resource (photocompanion@bibleplaces.com). Purchasers of the Job volume are provided free, lifetime updates to the volume.</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Copyright:</a:t>
            </a:r>
            <a:r>
              <a:rPr lang="en-US" sz="1200" kern="1200" dirty="0">
                <a:solidFill>
                  <a:schemeClr val="tx1"/>
                </a:solidFill>
                <a:effectLst/>
                <a:latin typeface="+mn-lt"/>
                <a:ea typeface="+mn-ea"/>
                <a:cs typeface="+mn-cs"/>
              </a:rPr>
              <a:t> This photo collection is protected by copyright law and may not be distributed without written permission from BiblePlaces.com. Slide notes should be treated as any other copyrighted written material, with credit given when quoting from these notes.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more information, see our complete “Introduction to the </a:t>
            </a:r>
            <a:r>
              <a:rPr lang="en-US" sz="1200" i="1" kern="1200" dirty="0">
                <a:solidFill>
                  <a:schemeClr val="tx1"/>
                </a:solidFill>
                <a:effectLst/>
                <a:latin typeface="+mn-lt"/>
                <a:ea typeface="+mn-ea"/>
                <a:cs typeface="+mn-cs"/>
              </a:rPr>
              <a:t>Photo Companion to the Bible</a:t>
            </a:r>
            <a:r>
              <a:rPr lang="en-US" sz="1200" kern="1200" dirty="0">
                <a:solidFill>
                  <a:schemeClr val="tx1"/>
                </a:solidFill>
                <a:effectLst/>
                <a:latin typeface="+mn-lt"/>
                <a:ea typeface="+mn-ea"/>
                <a:cs typeface="+mn-cs"/>
              </a:rPr>
              <a:t>” online at https://www.BiblePlaces.com/Intro-Photo-Companion-Bible/. Here you will find more information about photo selection, explanatory notes, Bible translation, credit information, and copyright allowances. </a:t>
            </a:r>
          </a:p>
        </p:txBody>
      </p:sp>
      <p:sp>
        <p:nvSpPr>
          <p:cNvPr id="4" name="Slide Number Placeholder 3">
            <a:extLst>
              <a:ext uri="{FF2B5EF4-FFF2-40B4-BE49-F238E27FC236}">
                <a16:creationId xmlns:a16="http://schemas.microsoft.com/office/drawing/2014/main" id="{4F0F3976-2F48-CE82-F5C0-93EE057119DB}"/>
              </a:ext>
            </a:extLst>
          </p:cNvPr>
          <p:cNvSpPr>
            <a:spLocks noGrp="1"/>
          </p:cNvSpPr>
          <p:nvPr>
            <p:ph type="sldNum" sz="quarter" idx="10"/>
          </p:nvPr>
        </p:nvSpPr>
        <p:spPr/>
        <p:txBody>
          <a:bodyPr/>
          <a:lstStyle/>
          <a:p>
            <a:fld id="{4E4946A3-FD68-4E77-9DEF-1E7536A4AD96}" type="slidenum">
              <a:rPr lang="en-US" smtClean="0"/>
              <a:t>2</a:t>
            </a:fld>
            <a:endParaRPr lang="en-US"/>
          </a:p>
        </p:txBody>
      </p:sp>
    </p:spTree>
    <p:extLst>
      <p:ext uri="{BB962C8B-B14F-4D97-AF65-F5344CB8AC3E}">
        <p14:creationId xmlns:p14="http://schemas.microsoft.com/office/powerpoint/2010/main" val="42708287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This relief shows two Greek men, younger and older, shaking hands. This gesture was used as a sign of agreement and concord at least as early as the 9th century BC. This relief was photographed at the </a:t>
            </a:r>
            <a:r>
              <a:rPr lang="en-US" dirty="0"/>
              <a:t>National Archaeological Museum in Athens.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tb011117659</a:t>
            </a:r>
          </a:p>
        </p:txBody>
      </p:sp>
      <p:sp>
        <p:nvSpPr>
          <p:cNvPr id="4" name="Slide Number Placeholder 3"/>
          <p:cNvSpPr>
            <a:spLocks noGrp="1"/>
          </p:cNvSpPr>
          <p:nvPr>
            <p:ph type="sldNum" sz="quarter" idx="10"/>
          </p:nvPr>
        </p:nvSpPr>
        <p:spPr/>
        <p:txBody>
          <a:bodyPr/>
          <a:lstStyle/>
          <a:p>
            <a:fld id="{4E4946A3-FD68-4E77-9DEF-1E7536A4AD96}" type="slidenum">
              <a:rPr lang="en-US" smtClean="0"/>
              <a:t>20</a:t>
            </a:fld>
            <a:endParaRPr lang="en-US"/>
          </a:p>
        </p:txBody>
      </p:sp>
    </p:spTree>
    <p:extLst>
      <p:ext uri="{BB962C8B-B14F-4D97-AF65-F5344CB8AC3E}">
        <p14:creationId xmlns:p14="http://schemas.microsoft.com/office/powerpoint/2010/main" val="3643239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fj040206101</a:t>
            </a:r>
          </a:p>
        </p:txBody>
      </p:sp>
      <p:sp>
        <p:nvSpPr>
          <p:cNvPr id="4" name="Slide Number Placeholder 3"/>
          <p:cNvSpPr>
            <a:spLocks noGrp="1"/>
          </p:cNvSpPr>
          <p:nvPr>
            <p:ph type="sldNum" sz="quarter" idx="10"/>
          </p:nvPr>
        </p:nvSpPr>
        <p:spPr/>
        <p:txBody>
          <a:bodyPr/>
          <a:lstStyle/>
          <a:p>
            <a:fld id="{4E4946A3-FD68-4E77-9DEF-1E7536A4AD96}" type="slidenum">
              <a:rPr lang="en-US" smtClean="0"/>
              <a:t>21</a:t>
            </a:fld>
            <a:endParaRPr lang="en-US"/>
          </a:p>
        </p:txBody>
      </p:sp>
    </p:spTree>
    <p:extLst>
      <p:ext uri="{BB962C8B-B14F-4D97-AF65-F5344CB8AC3E}">
        <p14:creationId xmlns:p14="http://schemas.microsoft.com/office/powerpoint/2010/main" val="2766937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100" dirty="0">
                <a:effectLst/>
                <a:ea typeface="Calibri" panose="020F0502020204030204" pitchFamily="34" charset="0"/>
              </a:rPr>
              <a:t>This image comes from</a:t>
            </a:r>
            <a:r>
              <a:rPr lang="he-IL" kern="100" dirty="0">
                <a:effectLst/>
                <a:ea typeface="Calibri" panose="020F0502020204030204" pitchFamily="34" charset="0"/>
                <a:cs typeface="Times New Roman" panose="02020603050405020304" pitchFamily="18" charset="0"/>
              </a:rPr>
              <a:t>יהודית קירשבאום </a:t>
            </a:r>
            <a:r>
              <a:rPr lang="en-US" kern="100" dirty="0">
                <a:effectLst/>
                <a:ea typeface="Calibri" panose="020F0502020204030204" pitchFamily="34" charset="0"/>
                <a:cs typeface="Times New Roman" panose="02020603050405020304" pitchFamily="18" charset="0"/>
              </a:rPr>
              <a:t> </a:t>
            </a:r>
            <a:r>
              <a:rPr lang="en-US" kern="100" dirty="0">
                <a:effectLst/>
                <a:ea typeface="Calibri" panose="020F0502020204030204" pitchFamily="34" charset="0"/>
              </a:rPr>
              <a:t>and is licensed under CC BY 2.5, via Wikimedia Commons: https://commons.wikimedia.org/wiki/File:PikiWiki_Israel_52085_the_flood_in_the_arava.jpg.</a:t>
            </a:r>
          </a:p>
          <a:p>
            <a:endParaRPr lang="en-US" b="0" kern="100" dirty="0">
              <a:effectLst/>
            </a:endParaRPr>
          </a:p>
          <a:p>
            <a:r>
              <a:rPr lang="en-US" kern="100" dirty="0">
                <a:effectLst/>
                <a:ea typeface="Calibri" panose="020F0502020204030204" pitchFamily="34" charset="0"/>
              </a:rPr>
              <a:t>wiki051840323024386</a:t>
            </a:r>
            <a:endParaRPr lang="en-US" b="0" dirty="0"/>
          </a:p>
        </p:txBody>
      </p:sp>
      <p:sp>
        <p:nvSpPr>
          <p:cNvPr id="4" name="Slide Number Placeholder 3"/>
          <p:cNvSpPr>
            <a:spLocks noGrp="1"/>
          </p:cNvSpPr>
          <p:nvPr>
            <p:ph type="sldNum" sz="quarter" idx="10"/>
          </p:nvPr>
        </p:nvSpPr>
        <p:spPr/>
        <p:txBody>
          <a:bodyPr/>
          <a:lstStyle/>
          <a:p>
            <a:fld id="{4E4946A3-FD68-4E77-9DEF-1E7536A4AD96}" type="slidenum">
              <a:rPr lang="en-US" smtClean="0"/>
              <a:t>22</a:t>
            </a:fld>
            <a:endParaRPr lang="en-US"/>
          </a:p>
        </p:txBody>
      </p:sp>
    </p:spTree>
    <p:extLst>
      <p:ext uri="{BB962C8B-B14F-4D97-AF65-F5344CB8AC3E}">
        <p14:creationId xmlns:p14="http://schemas.microsoft.com/office/powerpoint/2010/main" val="24287609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most regions of Israel, water quickly runs off and disappears. This is particularly true in the Judean wilderness, which sees occasional rainfall that produces streams, but those streams quickly disappear. This waterfall was photographed during a flash flood in Wadi </a:t>
            </a:r>
            <a:r>
              <a:rPr lang="en-US" dirty="0" err="1"/>
              <a:t>Qilt</a:t>
            </a:r>
            <a:r>
              <a:rPr lang="en-US" dirty="0"/>
              <a:t>. Most days of the year, this wadi is completely dry. Generative AI was used to extend the sides of this image; the original photo is available behind this image.</a:t>
            </a:r>
          </a:p>
          <a:p>
            <a:endParaRPr lang="en-US" dirty="0"/>
          </a:p>
          <a:p>
            <a:r>
              <a:rPr lang="en-US" dirty="0"/>
              <a:t>fj040206102psai</a:t>
            </a:r>
          </a:p>
        </p:txBody>
      </p:sp>
      <p:sp>
        <p:nvSpPr>
          <p:cNvPr id="4" name="Slide Number Placeholder 3"/>
          <p:cNvSpPr>
            <a:spLocks noGrp="1"/>
          </p:cNvSpPr>
          <p:nvPr>
            <p:ph type="sldNum" sz="quarter" idx="10"/>
          </p:nvPr>
        </p:nvSpPr>
        <p:spPr/>
        <p:txBody>
          <a:bodyPr/>
          <a:lstStyle/>
          <a:p>
            <a:fld id="{4E4946A3-FD68-4E77-9DEF-1E7536A4AD96}" type="slidenum">
              <a:rPr lang="en-US" smtClean="0"/>
              <a:t>23</a:t>
            </a:fld>
            <a:endParaRPr lang="en-US"/>
          </a:p>
        </p:txBody>
      </p:sp>
    </p:spTree>
    <p:extLst>
      <p:ext uri="{BB962C8B-B14F-4D97-AF65-F5344CB8AC3E}">
        <p14:creationId xmlns:p14="http://schemas.microsoft.com/office/powerpoint/2010/main" val="8189112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tb051106978</a:t>
            </a:r>
            <a:endParaRPr lang="en-US" b="0" dirty="0"/>
          </a:p>
        </p:txBody>
      </p:sp>
      <p:sp>
        <p:nvSpPr>
          <p:cNvPr id="4" name="Slide Number Placeholder 3"/>
          <p:cNvSpPr>
            <a:spLocks noGrp="1"/>
          </p:cNvSpPr>
          <p:nvPr>
            <p:ph type="sldNum" sz="quarter" idx="10"/>
          </p:nvPr>
        </p:nvSpPr>
        <p:spPr/>
        <p:txBody>
          <a:bodyPr/>
          <a:lstStyle/>
          <a:p>
            <a:fld id="{4E4946A3-FD68-4E77-9DEF-1E7536A4AD96}" type="slidenum">
              <a:rPr lang="en-US" smtClean="0"/>
              <a:t>24</a:t>
            </a:fld>
            <a:endParaRPr lang="en-US"/>
          </a:p>
        </p:txBody>
      </p:sp>
    </p:spTree>
    <p:extLst>
      <p:ext uri="{BB962C8B-B14F-4D97-AF65-F5344CB8AC3E}">
        <p14:creationId xmlns:p14="http://schemas.microsoft.com/office/powerpoint/2010/main" val="39038784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tb100106521</a:t>
            </a:r>
            <a:endParaRPr lang="en-US" b="0" dirty="0"/>
          </a:p>
        </p:txBody>
      </p:sp>
      <p:sp>
        <p:nvSpPr>
          <p:cNvPr id="4" name="Slide Number Placeholder 3"/>
          <p:cNvSpPr>
            <a:spLocks noGrp="1"/>
          </p:cNvSpPr>
          <p:nvPr>
            <p:ph type="sldNum" sz="quarter" idx="10"/>
          </p:nvPr>
        </p:nvSpPr>
        <p:spPr/>
        <p:txBody>
          <a:bodyPr/>
          <a:lstStyle/>
          <a:p>
            <a:fld id="{4E4946A3-FD68-4E77-9DEF-1E7536A4AD96}" type="slidenum">
              <a:rPr lang="en-US" smtClean="0"/>
              <a:t>25</a:t>
            </a:fld>
            <a:endParaRPr lang="en-US"/>
          </a:p>
        </p:txBody>
      </p:sp>
    </p:spTree>
    <p:extLst>
      <p:ext uri="{BB962C8B-B14F-4D97-AF65-F5344CB8AC3E}">
        <p14:creationId xmlns:p14="http://schemas.microsoft.com/office/powerpoint/2010/main" val="10798532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This American Colony photo was taken </a:t>
            </a:r>
            <a:r>
              <a:rPr lang="en-US" dirty="0"/>
              <a:t>between 1898 and 1946. The next slide includes a colorized version of this photo.</a:t>
            </a: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mat06361</a:t>
            </a:r>
          </a:p>
        </p:txBody>
      </p:sp>
      <p:sp>
        <p:nvSpPr>
          <p:cNvPr id="4" name="Slide Number Placeholder 3"/>
          <p:cNvSpPr>
            <a:spLocks noGrp="1"/>
          </p:cNvSpPr>
          <p:nvPr>
            <p:ph type="sldNum" sz="quarter" idx="10"/>
          </p:nvPr>
        </p:nvSpPr>
        <p:spPr/>
        <p:txBody>
          <a:bodyPr/>
          <a:lstStyle/>
          <a:p>
            <a:fld id="{4E4946A3-FD68-4E77-9DEF-1E7536A4AD96}" type="slidenum">
              <a:rPr lang="en-US" smtClean="0"/>
              <a:t>26</a:t>
            </a:fld>
            <a:endParaRPr lang="en-US"/>
          </a:p>
        </p:txBody>
      </p:sp>
    </p:spTree>
    <p:extLst>
      <p:ext uri="{BB962C8B-B14F-4D97-AF65-F5344CB8AC3E}">
        <p14:creationId xmlns:p14="http://schemas.microsoft.com/office/powerpoint/2010/main" val="1785345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73A471-D8E8-5792-AF4C-9D8BA2AE3B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699312-1E35-FF62-E41D-C4B52B2009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CE675C-A80A-7F9A-3E36-70A2209BE37C}"/>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This American Colony photo was taken </a:t>
            </a:r>
            <a:r>
              <a:rPr lang="en-US" dirty="0"/>
              <a:t>between 1898 and 1946. Generative AI was used to colorize this photo.</a:t>
            </a: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mat06361col</a:t>
            </a:r>
          </a:p>
        </p:txBody>
      </p:sp>
      <p:sp>
        <p:nvSpPr>
          <p:cNvPr id="4" name="Slide Number Placeholder 3">
            <a:extLst>
              <a:ext uri="{FF2B5EF4-FFF2-40B4-BE49-F238E27FC236}">
                <a16:creationId xmlns:a16="http://schemas.microsoft.com/office/drawing/2014/main" id="{BBA15FFC-F9E1-2758-650B-1DFE82C73EC9}"/>
              </a:ext>
            </a:extLst>
          </p:cNvPr>
          <p:cNvSpPr>
            <a:spLocks noGrp="1"/>
          </p:cNvSpPr>
          <p:nvPr>
            <p:ph type="sldNum" sz="quarter" idx="10"/>
          </p:nvPr>
        </p:nvSpPr>
        <p:spPr/>
        <p:txBody>
          <a:bodyPr/>
          <a:lstStyle/>
          <a:p>
            <a:fld id="{4E4946A3-FD68-4E77-9DEF-1E7536A4AD96}" type="slidenum">
              <a:rPr lang="en-US" smtClean="0"/>
              <a:t>27</a:t>
            </a:fld>
            <a:endParaRPr lang="en-US"/>
          </a:p>
        </p:txBody>
      </p:sp>
    </p:spTree>
    <p:extLst>
      <p:ext uri="{BB962C8B-B14F-4D97-AF65-F5344CB8AC3E}">
        <p14:creationId xmlns:p14="http://schemas.microsoft.com/office/powerpoint/2010/main" val="1679242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photograph was taken by American Colony photographers in the early 1900s. </a:t>
            </a:r>
            <a:r>
              <a:rPr lang="en-US" baseline="0" dirty="0"/>
              <a:t>This version has been colorized by AI; </a:t>
            </a:r>
            <a:r>
              <a:rPr lang="en-US" dirty="0"/>
              <a:t>the photo that was </a:t>
            </a:r>
            <a:r>
              <a:rPr lang="en-US" dirty="0" err="1"/>
              <a:t>handcolored</a:t>
            </a:r>
            <a:r>
              <a:rPr lang="en-US" dirty="0"/>
              <a:t> by the American Colony is available behind this image.</a:t>
            </a:r>
            <a:endParaRPr lang="en-US" baseline="0" dirty="0"/>
          </a:p>
          <a:p>
            <a:endParaRPr lang="en-US" dirty="0"/>
          </a:p>
          <a:p>
            <a:r>
              <a:rPr lang="en-US" dirty="0"/>
              <a:t>According to notes on the Library of Congress website, this photograph was “taken from Wadi El Sheikh above the junction with Wadi El </a:t>
            </a:r>
            <a:r>
              <a:rPr lang="en-US" dirty="0" err="1"/>
              <a:t>Dier</a:t>
            </a:r>
            <a:r>
              <a:rPr lang="en-US" dirty="0"/>
              <a:t> (Biblical Holy Valley) in upper-right and Wadi </a:t>
            </a:r>
            <a:r>
              <a:rPr lang="en-US" dirty="0" err="1"/>
              <a:t>Sharig</a:t>
            </a:r>
            <a:r>
              <a:rPr lang="en-US" dirty="0"/>
              <a:t>, looking northeast and showing the upstream area of the Wadi El Sheikh and the summits of Gebel </a:t>
            </a:r>
            <a:r>
              <a:rPr lang="en-US" dirty="0" err="1"/>
              <a:t>Ghabghab</a:t>
            </a:r>
            <a:r>
              <a:rPr lang="en-US" dirty="0"/>
              <a:t> and Gebel </a:t>
            </a:r>
            <a:r>
              <a:rPr lang="en-US" dirty="0" err="1"/>
              <a:t>Hamami</a:t>
            </a:r>
            <a:r>
              <a:rPr lang="en-US" dirty="0"/>
              <a:t> to the right and left of the camel’s head respectively, from a 5.5km distance” (https://www.loc.gov/pictures/collection/matpc/item/2019705678/).</a:t>
            </a:r>
          </a:p>
          <a:p>
            <a:endParaRPr lang="en-US" dirty="0"/>
          </a:p>
          <a:p>
            <a:r>
              <a:rPr lang="en-US" dirty="0"/>
              <a:t>mat23018</a:t>
            </a:r>
            <a:endParaRPr lang="en-US" b="0" dirty="0"/>
          </a:p>
        </p:txBody>
      </p:sp>
      <p:sp>
        <p:nvSpPr>
          <p:cNvPr id="4" name="Slide Number Placeholder 3"/>
          <p:cNvSpPr>
            <a:spLocks noGrp="1"/>
          </p:cNvSpPr>
          <p:nvPr>
            <p:ph type="sldNum" sz="quarter" idx="10"/>
          </p:nvPr>
        </p:nvSpPr>
        <p:spPr/>
        <p:txBody>
          <a:bodyPr/>
          <a:lstStyle/>
          <a:p>
            <a:fld id="{4E4946A3-FD68-4E77-9DEF-1E7536A4AD96}" type="slidenum">
              <a:rPr lang="en-US" smtClean="0"/>
              <a:t>28</a:t>
            </a:fld>
            <a:endParaRPr lang="en-US"/>
          </a:p>
        </p:txBody>
      </p:sp>
    </p:spTree>
    <p:extLst>
      <p:ext uri="{BB962C8B-B14F-4D97-AF65-F5344CB8AC3E}">
        <p14:creationId xmlns:p14="http://schemas.microsoft.com/office/powerpoint/2010/main" val="35755242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 Tema and Sheba were located along the trade route that brought goods, especially incense, up the northeastern side of the Red Sea, for trade with Egypt and the Fertile Crescent. These were desert routes, and the presence of reliable water sources (and knowledge of where they were to be found) were critical for making the journey. </a:t>
            </a:r>
            <a:r>
              <a:rPr lang="en-US" kern="1200" dirty="0">
                <a:solidFill>
                  <a:schemeClr val="tx1"/>
                </a:solidFill>
                <a:effectLst/>
                <a:ea typeface="+mn-ea"/>
                <a:cs typeface="+mn-cs"/>
              </a:rPr>
              <a:t>Tema is identical to </a:t>
            </a:r>
            <a:r>
              <a:rPr lang="en-US" kern="1200" dirty="0" err="1">
                <a:solidFill>
                  <a:schemeClr val="tx1"/>
                </a:solidFill>
                <a:effectLst/>
                <a:ea typeface="+mn-ea"/>
                <a:cs typeface="+mn-cs"/>
              </a:rPr>
              <a:t>Tayma</a:t>
            </a:r>
            <a:r>
              <a:rPr lang="en-US" kern="1200" dirty="0">
                <a:solidFill>
                  <a:schemeClr val="tx1"/>
                </a:solidFill>
                <a:effectLst/>
                <a:ea typeface="+mn-ea"/>
                <a:cs typeface="+mn-cs"/>
              </a:rPr>
              <a:t>, a major caravan oasis situated in northern Saudi Arabia about 78 miles (126 km) to the northeast of </a:t>
            </a:r>
            <a:r>
              <a:rPr lang="en-US" kern="1200" dirty="0" err="1">
                <a:solidFill>
                  <a:schemeClr val="tx1"/>
                </a:solidFill>
                <a:effectLst/>
                <a:ea typeface="+mn-ea"/>
                <a:cs typeface="+mn-cs"/>
              </a:rPr>
              <a:t>Dedan</a:t>
            </a:r>
            <a:r>
              <a:rPr lang="en-US" kern="1200" dirty="0">
                <a:solidFill>
                  <a:schemeClr val="tx1"/>
                </a:solidFill>
                <a:effectLst/>
                <a:ea typeface="+mn-ea"/>
                <a:cs typeface="+mn-cs"/>
              </a:rPr>
              <a:t> (al-</a:t>
            </a:r>
            <a:r>
              <a:rPr lang="en-US" kern="1200" dirty="0" err="1">
                <a:solidFill>
                  <a:schemeClr val="tx1"/>
                </a:solidFill>
                <a:effectLst/>
                <a:ea typeface="+mn-ea"/>
                <a:cs typeface="+mn-cs"/>
              </a:rPr>
              <a:t>ʿUla</a:t>
            </a:r>
            <a:r>
              <a:rPr lang="en-US" kern="1200" dirty="0">
                <a:solidFill>
                  <a:schemeClr val="tx1"/>
                </a:solidFill>
                <a:effectLst/>
                <a:ea typeface="+mn-ea"/>
                <a:cs typeface="+mn-cs"/>
              </a:rPr>
              <a:t>) and roughly </a:t>
            </a:r>
            <a:r>
              <a:rPr lang="en-US" kern="1200" baseline="0" dirty="0">
                <a:solidFill>
                  <a:schemeClr val="tx1"/>
                </a:solidFill>
                <a:effectLst/>
                <a:ea typeface="+mn-ea"/>
                <a:cs typeface="+mn-cs"/>
              </a:rPr>
              <a:t>250 miles (</a:t>
            </a:r>
            <a:r>
              <a:rPr lang="en-US" kern="1200" dirty="0">
                <a:solidFill>
                  <a:schemeClr val="tx1"/>
                </a:solidFill>
                <a:effectLst/>
                <a:ea typeface="+mn-ea"/>
                <a:cs typeface="+mn-cs"/>
              </a:rPr>
              <a:t>400 km) to the southeast of Edom</a:t>
            </a:r>
            <a:r>
              <a:rPr lang="en-US" kern="1200" baseline="0" dirty="0">
                <a:solidFill>
                  <a:schemeClr val="tx1"/>
                </a:solidFill>
                <a:effectLst/>
                <a:ea typeface="+mn-ea"/>
                <a:cs typeface="+mn-cs"/>
              </a:rPr>
              <a:t>. </a:t>
            </a:r>
            <a:r>
              <a:rPr lang="en-US" kern="1200" dirty="0">
                <a:solidFill>
                  <a:schemeClr val="tx1"/>
                </a:solidFill>
                <a:effectLst/>
                <a:ea typeface="+mn-ea"/>
                <a:cs typeface="+mn-cs"/>
              </a:rPr>
              <a:t>Sheba, also</a:t>
            </a:r>
            <a:r>
              <a:rPr lang="en-US" kern="1200" baseline="0" dirty="0">
                <a:solidFill>
                  <a:schemeClr val="tx1"/>
                </a:solidFill>
                <a:effectLst/>
                <a:ea typeface="+mn-ea"/>
                <a:cs typeface="+mn-cs"/>
              </a:rPr>
              <a:t> known as t</a:t>
            </a:r>
            <a:r>
              <a:rPr lang="en-US" kern="1200" dirty="0">
                <a:solidFill>
                  <a:schemeClr val="tx1"/>
                </a:solidFill>
                <a:effectLst/>
                <a:ea typeface="+mn-ea"/>
                <a:cs typeface="+mn-cs"/>
              </a:rPr>
              <a:t>he Sabean kingdom, was famous for its long-distance trade with camels (cf. Isa 60:6; </a:t>
            </a:r>
            <a:r>
              <a:rPr lang="en-US" kern="1200" dirty="0" err="1">
                <a:solidFill>
                  <a:schemeClr val="tx1"/>
                </a:solidFill>
                <a:effectLst/>
                <a:ea typeface="+mn-ea"/>
                <a:cs typeface="+mn-cs"/>
              </a:rPr>
              <a:t>Jer</a:t>
            </a:r>
            <a:r>
              <a:rPr lang="en-US" kern="1200" dirty="0">
                <a:solidFill>
                  <a:schemeClr val="tx1"/>
                </a:solidFill>
                <a:effectLst/>
                <a:ea typeface="+mn-ea"/>
                <a:cs typeface="+mn-cs"/>
              </a:rPr>
              <a:t> 6:20; </a:t>
            </a:r>
            <a:r>
              <a:rPr lang="en-US" kern="1200" dirty="0" err="1">
                <a:solidFill>
                  <a:schemeClr val="tx1"/>
                </a:solidFill>
                <a:effectLst/>
                <a:ea typeface="+mn-ea"/>
                <a:cs typeface="+mn-cs"/>
              </a:rPr>
              <a:t>Ezek</a:t>
            </a:r>
            <a:r>
              <a:rPr lang="en-US" kern="1200" dirty="0">
                <a:solidFill>
                  <a:schemeClr val="tx1"/>
                </a:solidFill>
                <a:effectLst/>
                <a:ea typeface="+mn-ea"/>
                <a:cs typeface="+mn-cs"/>
              </a:rPr>
              <a:t> 27:22), and may be connected with the queen of Sheba who visited Solomon (1 Kgs 10:1-13). “As early as Strabo, the famous Sabean kingdom has</a:t>
            </a:r>
            <a:r>
              <a:rPr lang="en-US" kern="1200" baseline="0" dirty="0">
                <a:solidFill>
                  <a:schemeClr val="tx1"/>
                </a:solidFill>
                <a:effectLst/>
                <a:ea typeface="+mn-ea"/>
                <a:cs typeface="+mn-cs"/>
              </a:rPr>
              <a:t> been known to center at </a:t>
            </a:r>
            <a:r>
              <a:rPr lang="en-US" kern="1200" baseline="0" dirty="0" err="1">
                <a:solidFill>
                  <a:schemeClr val="tx1"/>
                </a:solidFill>
                <a:effectLst/>
                <a:ea typeface="+mn-ea"/>
                <a:cs typeface="+mn-cs"/>
              </a:rPr>
              <a:t>Ma’rib</a:t>
            </a:r>
            <a:r>
              <a:rPr lang="en-US" kern="1200" baseline="0" dirty="0">
                <a:solidFill>
                  <a:schemeClr val="tx1"/>
                </a:solidFill>
                <a:effectLst/>
                <a:ea typeface="+mn-ea"/>
                <a:cs typeface="+mn-cs"/>
              </a:rPr>
              <a:t>, in eastern Yemen, and it is here that one should locate Sheba”</a:t>
            </a:r>
            <a:r>
              <a:rPr lang="en-US" kern="1200" dirty="0">
                <a:solidFill>
                  <a:schemeClr val="tx1"/>
                </a:solidFill>
                <a:effectLst/>
                <a:ea typeface="+mn-ea"/>
                <a:cs typeface="+mn-cs"/>
              </a:rPr>
              <a:t> (</a:t>
            </a:r>
            <a:r>
              <a:rPr lang="en-US" kern="1200" dirty="0" err="1">
                <a:solidFill>
                  <a:schemeClr val="tx1"/>
                </a:solidFill>
                <a:effectLst/>
                <a:ea typeface="+mn-ea"/>
                <a:cs typeface="+mn-cs"/>
              </a:rPr>
              <a:t>Beitzel</a:t>
            </a:r>
            <a:r>
              <a:rPr lang="en-US" kern="1200" dirty="0">
                <a:solidFill>
                  <a:schemeClr val="tx1"/>
                </a:solidFill>
                <a:effectLst/>
                <a:ea typeface="+mn-ea"/>
                <a:cs typeface="+mn-cs"/>
              </a:rPr>
              <a:t> 2009: 93). Sheba was approximately 1,200 miles (1,930 km) from Edom.</a:t>
            </a:r>
          </a:p>
          <a:p>
            <a:endParaRPr lang="en-US" kern="1200" dirty="0">
              <a:solidFill>
                <a:schemeClr val="tx1"/>
              </a:solidFill>
              <a:effectLst/>
              <a:ea typeface="+mn-ea"/>
              <a:cs typeface="+mn-cs"/>
            </a:endParaRPr>
          </a:p>
          <a:p>
            <a:r>
              <a:rPr lang="en-US" kern="100" dirty="0">
                <a:effectLst/>
                <a:ea typeface="Calibri" panose="020F0502020204030204" pitchFamily="34" charset="0"/>
              </a:rPr>
              <a:t>This image comes from NASA Goddard Space Flight Center and is licensed under CC BY 2.0, via Wikimedia Commons: https://commons.wikimedia.org/wiki/File:Blue_Marble_-_2005_(Blue_Marble-_Next_Generation)_(8245544980).jpg.</a:t>
            </a:r>
          </a:p>
          <a:p>
            <a:endParaRPr lang="en-US" kern="1200" dirty="0">
              <a:solidFill>
                <a:schemeClr val="tx1"/>
              </a:solidFill>
              <a:effectLst/>
              <a:ea typeface="+mn-ea"/>
              <a:cs typeface="+mn-cs"/>
            </a:endParaRPr>
          </a:p>
          <a:p>
            <a:r>
              <a:rPr lang="en-US" b="1" kern="1200" dirty="0">
                <a:solidFill>
                  <a:schemeClr val="tx1"/>
                </a:solidFill>
                <a:effectLst/>
                <a:ea typeface="+mn-ea"/>
                <a:cs typeface="+mn-cs"/>
              </a:rPr>
              <a:t>Reference:</a:t>
            </a:r>
            <a:br>
              <a:rPr lang="en-US" kern="1200" dirty="0">
                <a:solidFill>
                  <a:schemeClr val="tx1"/>
                </a:solidFill>
                <a:effectLst/>
                <a:ea typeface="+mn-ea"/>
                <a:cs typeface="+mn-cs"/>
              </a:rPr>
            </a:br>
            <a:r>
              <a:rPr lang="en-US" kern="1200" dirty="0" err="1">
                <a:solidFill>
                  <a:schemeClr val="tx1"/>
                </a:solidFill>
                <a:effectLst/>
                <a:ea typeface="+mn-ea"/>
                <a:cs typeface="+mn-cs"/>
              </a:rPr>
              <a:t>Beitzel</a:t>
            </a:r>
            <a:r>
              <a:rPr lang="en-US" kern="1200" dirty="0">
                <a:solidFill>
                  <a:schemeClr val="tx1"/>
                </a:solidFill>
                <a:effectLst/>
                <a:ea typeface="+mn-ea"/>
                <a:cs typeface="+mn-cs"/>
              </a:rPr>
              <a:t>, Barry</a:t>
            </a:r>
            <a:r>
              <a:rPr lang="en-US" kern="1200" baseline="0" dirty="0">
                <a:solidFill>
                  <a:schemeClr val="tx1"/>
                </a:solidFill>
                <a:effectLst/>
                <a:ea typeface="+mn-ea"/>
                <a:cs typeface="+mn-cs"/>
              </a:rPr>
              <a:t> J.</a:t>
            </a:r>
            <a:endParaRPr lang="en-US" kern="1200" dirty="0">
              <a:solidFill>
                <a:schemeClr val="tx1"/>
              </a:solidFill>
              <a:effectLst/>
              <a:ea typeface="+mn-ea"/>
              <a:cs typeface="+mn-cs"/>
            </a:endParaRPr>
          </a:p>
          <a:p>
            <a:pPr marL="685800" indent="-457200">
              <a:tabLst>
                <a:tab pos="685800" algn="l"/>
              </a:tabLst>
            </a:pPr>
            <a:r>
              <a:rPr lang="en-US" kern="1200" dirty="0">
                <a:solidFill>
                  <a:schemeClr val="tx1"/>
                </a:solidFill>
                <a:effectLst/>
                <a:ea typeface="+mn-ea"/>
                <a:cs typeface="+mn-cs"/>
              </a:rPr>
              <a:t>2009	</a:t>
            </a:r>
            <a:r>
              <a:rPr lang="en-US" i="1" kern="1200" dirty="0">
                <a:solidFill>
                  <a:schemeClr val="tx1"/>
                </a:solidFill>
                <a:effectLst/>
                <a:ea typeface="+mn-ea"/>
                <a:cs typeface="+mn-cs"/>
              </a:rPr>
              <a:t>New Moody Bible Atlas</a:t>
            </a:r>
            <a:r>
              <a:rPr lang="en-US" kern="1200" dirty="0">
                <a:solidFill>
                  <a:schemeClr val="tx1"/>
                </a:solidFill>
                <a:effectLst/>
                <a:ea typeface="+mn-ea"/>
                <a:cs typeface="+mn-cs"/>
              </a:rPr>
              <a:t>.</a:t>
            </a:r>
            <a:r>
              <a:rPr lang="en-US" kern="1200" baseline="0" dirty="0">
                <a:solidFill>
                  <a:schemeClr val="tx1"/>
                </a:solidFill>
                <a:effectLst/>
                <a:ea typeface="+mn-ea"/>
                <a:cs typeface="+mn-cs"/>
              </a:rPr>
              <a:t> Chicago: Moody.</a:t>
            </a:r>
          </a:p>
          <a:p>
            <a:endParaRPr lang="en-US" dirty="0"/>
          </a:p>
          <a:p>
            <a:r>
              <a:rPr lang="en-US" kern="100" dirty="0">
                <a:effectLst/>
                <a:ea typeface="Calibri" panose="020F0502020204030204" pitchFamily="34" charset="0"/>
              </a:rPr>
              <a:t>wiki10120521214096608c</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29</a:t>
            </a:fld>
            <a:endParaRPr lang="en-US"/>
          </a:p>
        </p:txBody>
      </p:sp>
    </p:spTree>
    <p:extLst>
      <p:ext uri="{BB962C8B-B14F-4D97-AF65-F5344CB8AC3E}">
        <p14:creationId xmlns:p14="http://schemas.microsoft.com/office/powerpoint/2010/main" val="14649615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image was created using generative AI.</a:t>
            </a:r>
          </a:p>
          <a:p>
            <a:endParaRPr lang="en-US" b="0" dirty="0"/>
          </a:p>
          <a:p>
            <a:r>
              <a:rPr lang="en-US" b="0" dirty="0"/>
              <a:t>job0601psai</a:t>
            </a:r>
          </a:p>
        </p:txBody>
      </p:sp>
      <p:sp>
        <p:nvSpPr>
          <p:cNvPr id="4" name="Slide Number Placeholder 3"/>
          <p:cNvSpPr>
            <a:spLocks noGrp="1"/>
          </p:cNvSpPr>
          <p:nvPr>
            <p:ph type="sldNum" sz="quarter" idx="10"/>
          </p:nvPr>
        </p:nvSpPr>
        <p:spPr/>
        <p:txBody>
          <a:bodyPr/>
          <a:lstStyle/>
          <a:p>
            <a:fld id="{4E4946A3-FD68-4E77-9DEF-1E7536A4AD96}" type="slidenum">
              <a:rPr lang="en-US" smtClean="0"/>
              <a:t>3</a:t>
            </a:fld>
            <a:endParaRPr lang="en-US"/>
          </a:p>
        </p:txBody>
      </p:sp>
    </p:spTree>
    <p:extLst>
      <p:ext uri="{BB962C8B-B14F-4D97-AF65-F5344CB8AC3E}">
        <p14:creationId xmlns:p14="http://schemas.microsoft.com/office/powerpoint/2010/main" val="10046809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1200" dirty="0">
                <a:solidFill>
                  <a:schemeClr val="tx1"/>
                </a:solidFill>
                <a:effectLst/>
                <a:ea typeface="+mn-ea"/>
                <a:cs typeface="+mn-cs"/>
              </a:rPr>
              <a:t>This satellite view of the Tayma oasis was taken from the International Space Station in September 2004. </a:t>
            </a:r>
            <a:r>
              <a:rPr lang="en-US" kern="100" dirty="0">
                <a:effectLst/>
                <a:ea typeface="Calibri" panose="020F0502020204030204" pitchFamily="34" charset="0"/>
              </a:rPr>
              <a:t>This image comes from Earth Science and Remote Sensing Unit, Lyndon B. Johnson Space Center and is in the public domain, via Wikimedia Commons: https://commons.wikimedia.org/wiki/File:ISS009-E-24533_-_View_of_Saudi_Arabia.jpg.</a:t>
            </a:r>
            <a:endParaRPr lang="en-US" kern="1200" dirty="0">
              <a:solidFill>
                <a:schemeClr val="tx1"/>
              </a:solidFill>
              <a:effectLst/>
              <a:ea typeface="+mn-ea"/>
              <a:cs typeface="+mn-cs"/>
            </a:endParaRPr>
          </a:p>
          <a:p>
            <a:endParaRPr lang="en-US" kern="1200" dirty="0">
              <a:solidFill>
                <a:schemeClr val="tx1"/>
              </a:solidFill>
              <a:effectLst/>
              <a:ea typeface="+mn-ea"/>
              <a:cs typeface="+mn-cs"/>
            </a:endParaRPr>
          </a:p>
          <a:p>
            <a:r>
              <a:rPr lang="en-US" kern="100" dirty="0">
                <a:effectLst/>
                <a:ea typeface="Calibri" panose="020F0502020204030204" pitchFamily="34" charset="0"/>
              </a:rPr>
              <a:t>wiki092404104533706</a:t>
            </a:r>
            <a:endParaRPr lang="en-US" kern="1200" dirty="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fld id="{4E4946A3-FD68-4E77-9DEF-1E7536A4AD96}" type="slidenum">
              <a:rPr lang="en-US" smtClean="0"/>
              <a:t>30</a:t>
            </a:fld>
            <a:endParaRPr lang="en-US"/>
          </a:p>
        </p:txBody>
      </p:sp>
    </p:spTree>
    <p:extLst>
      <p:ext uri="{BB962C8B-B14F-4D97-AF65-F5344CB8AC3E}">
        <p14:creationId xmlns:p14="http://schemas.microsoft.com/office/powerpoint/2010/main" val="35191235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ancient remains are located near the oasis of </a:t>
            </a:r>
            <a:r>
              <a:rPr lang="en-US" dirty="0" err="1"/>
              <a:t>Tayma</a:t>
            </a:r>
            <a:r>
              <a:rPr lang="en-US" dirty="0"/>
              <a:t>. </a:t>
            </a:r>
            <a:r>
              <a:rPr lang="en-US" kern="100" dirty="0">
                <a:effectLst/>
                <a:ea typeface="Calibri" panose="020F0502020204030204" pitchFamily="34" charset="0"/>
              </a:rPr>
              <a:t>This image comes from Heritage Commission and is licensed under CC BY-SA 4.0, via Wikimedia Commons: https://commons.wikimedia.org/wiki/File:%D8%AC%D8%A7%D9%86%D8%A8_%D9%85%D9%86_%D8%B3%D9%88%D8%B1_%D8%AA%D9%8A%D9%85%D8%A7%D8%A1.jpg.</a:t>
            </a:r>
            <a:endParaRPr lang="en-US" kern="1200" dirty="0">
              <a:solidFill>
                <a:schemeClr val="tx1"/>
              </a:solidFill>
              <a:effectLst/>
              <a:ea typeface="+mn-ea"/>
              <a:cs typeface="+mn-cs"/>
            </a:endParaRPr>
          </a:p>
          <a:p>
            <a:endParaRPr lang="en-US" kern="1200" dirty="0">
              <a:solidFill>
                <a:schemeClr val="tx1"/>
              </a:solidFill>
              <a:effectLst/>
              <a:ea typeface="+mn-ea"/>
              <a:cs typeface="+mn-cs"/>
            </a:endParaRPr>
          </a:p>
          <a:p>
            <a:r>
              <a:rPr lang="en-US" kern="100" dirty="0">
                <a:effectLst/>
                <a:ea typeface="Calibri" panose="020F0502020204030204" pitchFamily="34" charset="0"/>
              </a:rPr>
              <a:t>wiki070120804571124</a:t>
            </a:r>
            <a:endParaRPr lang="en-US" kern="1200" dirty="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fld id="{4E4946A3-FD68-4E77-9DEF-1E7536A4AD96}" type="slidenum">
              <a:rPr lang="en-US" smtClean="0"/>
              <a:t>31</a:t>
            </a:fld>
            <a:endParaRPr lang="en-US"/>
          </a:p>
        </p:txBody>
      </p:sp>
    </p:spTree>
    <p:extLst>
      <p:ext uri="{BB962C8B-B14F-4D97-AF65-F5344CB8AC3E}">
        <p14:creationId xmlns:p14="http://schemas.microsoft.com/office/powerpoint/2010/main" val="26858659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Hadaj</a:t>
            </a:r>
            <a:r>
              <a:rPr lang="en-US" dirty="0"/>
              <a:t> Well is one of the most famous wells in the Arabian Peninsula. It is located in northwest Saudi Arabia in the city of </a:t>
            </a:r>
            <a:r>
              <a:rPr lang="en-US" dirty="0" err="1"/>
              <a:t>Tayma</a:t>
            </a:r>
            <a:r>
              <a:rPr lang="en-US" dirty="0"/>
              <a:t>. </a:t>
            </a:r>
            <a:r>
              <a:rPr lang="en-US" kern="100" dirty="0">
                <a:effectLst/>
                <a:ea typeface="Calibri" panose="020F0502020204030204" pitchFamily="34" charset="0"/>
              </a:rPr>
              <a:t>This image comes from X1700 and is licensed under CC BY-SA 4.0, via Wikimedia Commons: https://commons.wikimedia.org/wiki/File:%D8%A8%D8%A6%D8%B1_%D9%87%D8%AF%D8%A7%D8%AC.png.</a:t>
            </a:r>
            <a:endParaRPr lang="en-US" kern="1200" dirty="0">
              <a:solidFill>
                <a:schemeClr val="tx1"/>
              </a:solidFill>
              <a:effectLst/>
              <a:ea typeface="+mn-ea"/>
              <a:cs typeface="+mn-cs"/>
            </a:endParaRPr>
          </a:p>
          <a:p>
            <a:endParaRPr lang="en-US" kern="1200" dirty="0">
              <a:solidFill>
                <a:schemeClr val="tx1"/>
              </a:solidFill>
              <a:effectLst/>
              <a:ea typeface="+mn-ea"/>
              <a:cs typeface="+mn-cs"/>
            </a:endParaRPr>
          </a:p>
          <a:p>
            <a:r>
              <a:rPr lang="en-US" kern="100" dirty="0">
                <a:effectLst/>
                <a:ea typeface="Calibri" panose="020F0502020204030204" pitchFamily="34" charset="0"/>
              </a:rPr>
              <a:t>wiki090217552378438</a:t>
            </a:r>
            <a:endParaRPr lang="en-US" kern="1200" dirty="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fld id="{4E4946A3-FD68-4E77-9DEF-1E7536A4AD96}" type="slidenum">
              <a:rPr lang="en-US" smtClean="0"/>
              <a:t>32</a:t>
            </a:fld>
            <a:endParaRPr lang="en-US"/>
          </a:p>
        </p:txBody>
      </p:sp>
    </p:spTree>
    <p:extLst>
      <p:ext uri="{BB962C8B-B14F-4D97-AF65-F5344CB8AC3E}">
        <p14:creationId xmlns:p14="http://schemas.microsoft.com/office/powerpoint/2010/main" val="38592099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Sheba is consistently located in Arabia, and is not to be confused with </a:t>
            </a:r>
            <a:r>
              <a:rPr lang="en-US" sz="1200" kern="1200" dirty="0" err="1">
                <a:solidFill>
                  <a:schemeClr val="tx1"/>
                </a:solidFill>
                <a:effectLst/>
                <a:latin typeface="+mn-lt"/>
                <a:ea typeface="+mn-ea"/>
                <a:cs typeface="+mn-cs"/>
              </a:rPr>
              <a:t>Seba</a:t>
            </a:r>
            <a:r>
              <a:rPr lang="en-US" sz="1200" kern="1200" dirty="0">
                <a:solidFill>
                  <a:schemeClr val="tx1"/>
                </a:solidFill>
                <a:effectLst/>
                <a:latin typeface="+mn-lt"/>
                <a:ea typeface="+mn-ea"/>
                <a:cs typeface="+mn-cs"/>
              </a:rPr>
              <a:t>, which is associated with Egypt and Ethiopia/Cush. The two are clearly distinguished in Psalm 72:10. The kingdom of Sheba, also</a:t>
            </a:r>
            <a:r>
              <a:rPr lang="en-US" sz="1200" kern="1200" baseline="0" dirty="0">
                <a:solidFill>
                  <a:schemeClr val="tx1"/>
                </a:solidFill>
                <a:effectLst/>
                <a:latin typeface="+mn-lt"/>
                <a:ea typeface="+mn-ea"/>
                <a:cs typeface="+mn-cs"/>
              </a:rPr>
              <a:t> known as t</a:t>
            </a:r>
            <a:r>
              <a:rPr lang="en-US" sz="1200" kern="1200" dirty="0">
                <a:solidFill>
                  <a:schemeClr val="tx1"/>
                </a:solidFill>
                <a:effectLst/>
                <a:latin typeface="+mn-lt"/>
                <a:ea typeface="+mn-ea"/>
                <a:cs typeface="+mn-cs"/>
              </a:rPr>
              <a:t>he </a:t>
            </a:r>
            <a:r>
              <a:rPr lang="en-US" sz="1200" kern="1200" dirty="0" err="1">
                <a:solidFill>
                  <a:schemeClr val="tx1"/>
                </a:solidFill>
                <a:effectLst/>
                <a:latin typeface="+mn-lt"/>
                <a:ea typeface="+mn-ea"/>
                <a:cs typeface="+mn-cs"/>
              </a:rPr>
              <a:t>Sabean</a:t>
            </a:r>
            <a:r>
              <a:rPr lang="en-US" sz="1200" kern="1200" dirty="0">
                <a:solidFill>
                  <a:schemeClr val="tx1"/>
                </a:solidFill>
                <a:effectLst/>
                <a:latin typeface="+mn-lt"/>
                <a:ea typeface="+mn-ea"/>
                <a:cs typeface="+mn-cs"/>
              </a:rPr>
              <a:t> kingdom, was famous for its long-distance trade with camels (cf. Isa 60:6; </a:t>
            </a:r>
            <a:r>
              <a:rPr lang="en-US" sz="1200" kern="1200" dirty="0" err="1">
                <a:solidFill>
                  <a:schemeClr val="tx1"/>
                </a:solidFill>
                <a:effectLst/>
                <a:latin typeface="+mn-lt"/>
                <a:ea typeface="+mn-ea"/>
                <a:cs typeface="+mn-cs"/>
              </a:rPr>
              <a:t>Jer</a:t>
            </a:r>
            <a:r>
              <a:rPr lang="en-US" sz="1200" kern="1200" dirty="0">
                <a:solidFill>
                  <a:schemeClr val="tx1"/>
                </a:solidFill>
                <a:effectLst/>
                <a:latin typeface="+mn-lt"/>
                <a:ea typeface="+mn-ea"/>
                <a:cs typeface="+mn-cs"/>
              </a:rPr>
              <a:t> 6:20; </a:t>
            </a:r>
            <a:r>
              <a:rPr lang="en-US" sz="1200" kern="1200" dirty="0" err="1">
                <a:solidFill>
                  <a:schemeClr val="tx1"/>
                </a:solidFill>
                <a:effectLst/>
                <a:latin typeface="+mn-lt"/>
                <a:ea typeface="+mn-ea"/>
                <a:cs typeface="+mn-cs"/>
              </a:rPr>
              <a:t>Ezek</a:t>
            </a:r>
            <a:r>
              <a:rPr lang="en-US" sz="1200" kern="1200" dirty="0">
                <a:solidFill>
                  <a:schemeClr val="tx1"/>
                </a:solidFill>
                <a:effectLst/>
                <a:latin typeface="+mn-lt"/>
                <a:ea typeface="+mn-ea"/>
                <a:cs typeface="+mn-cs"/>
              </a:rPr>
              <a:t> 27:22), and may be connected with the queen of Sheba who visited Solomon (1 Kgs 10:1-13). </a:t>
            </a:r>
          </a:p>
          <a:p>
            <a:endParaRPr lang="en-US" sz="1200" kern="1200" dirty="0">
              <a:solidFill>
                <a:schemeClr val="tx1"/>
              </a:solidFill>
              <a:effectLst/>
              <a:latin typeface="+mn-lt"/>
              <a:ea typeface="+mn-ea"/>
              <a:cs typeface="+mn-cs"/>
            </a:endParaRPr>
          </a:p>
          <a:p>
            <a:pPr>
              <a:defRPr/>
            </a:pPr>
            <a:r>
              <a:rPr lang="en-US" dirty="0"/>
              <a:t>This image comes from Norman </a:t>
            </a:r>
            <a:r>
              <a:rPr lang="en-US" dirty="0" err="1"/>
              <a:t>Kuring</a:t>
            </a:r>
            <a:r>
              <a:rPr lang="en-US" dirty="0"/>
              <a:t>/NASA and is in the public domain. Source: https://earthobservatory.nasa.gov/images/91937/bloom-in-the-gulf-of-aden</a:t>
            </a:r>
          </a:p>
          <a:p>
            <a:endParaRPr lang="en-US" sz="1200" kern="1200" dirty="0">
              <a:solidFill>
                <a:schemeClr val="tx1"/>
              </a:solidFill>
              <a:effectLst/>
              <a:latin typeface="+mn-lt"/>
              <a:ea typeface="+mn-ea"/>
              <a:cs typeface="+mn-cs"/>
            </a:endParaRPr>
          </a:p>
          <a:p>
            <a:r>
              <a:rPr lang="en-US" dirty="0"/>
              <a:t>nasa91937</a:t>
            </a:r>
          </a:p>
        </p:txBody>
      </p:sp>
      <p:sp>
        <p:nvSpPr>
          <p:cNvPr id="4" name="Slide Number Placeholder 3"/>
          <p:cNvSpPr>
            <a:spLocks noGrp="1"/>
          </p:cNvSpPr>
          <p:nvPr>
            <p:ph type="sldNum" sz="quarter" idx="5"/>
          </p:nvPr>
        </p:nvSpPr>
        <p:spPr/>
        <p:txBody>
          <a:bodyPr/>
          <a:lstStyle/>
          <a:p>
            <a:fld id="{4E4946A3-FD68-4E77-9DEF-1E7536A4AD96}" type="slidenum">
              <a:rPr lang="en-US" smtClean="0"/>
              <a:t>33</a:t>
            </a:fld>
            <a:endParaRPr lang="en-US"/>
          </a:p>
        </p:txBody>
      </p:sp>
    </p:spTree>
    <p:extLst>
      <p:ext uri="{BB962C8B-B14F-4D97-AF65-F5344CB8AC3E}">
        <p14:creationId xmlns:p14="http://schemas.microsoft.com/office/powerpoint/2010/main" val="31166479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There appears to have been at least two groups of Sabeans (alternately spelled with a </a:t>
            </a:r>
            <a:r>
              <a:rPr lang="he-IL" sz="1200" kern="1200" dirty="0">
                <a:solidFill>
                  <a:schemeClr val="tx1"/>
                </a:solidFill>
                <a:effectLst/>
                <a:latin typeface="+mn-lt"/>
                <a:ea typeface="+mn-ea"/>
                <a:cs typeface="+mn-cs"/>
              </a:rPr>
              <a:t>ס</a:t>
            </a:r>
            <a:r>
              <a:rPr lang="en-US" sz="1200" kern="1200" dirty="0">
                <a:solidFill>
                  <a:schemeClr val="tx1"/>
                </a:solidFill>
                <a:effectLst/>
                <a:latin typeface="+mn-lt"/>
                <a:ea typeface="+mn-ea"/>
                <a:cs typeface="+mn-cs"/>
              </a:rPr>
              <a:t> or ש)—one in southern Arabia (Yemen) and another in Nubia, although these two groups may be related (Müller 1992: 1064). This photo and the next are from the Arabian “Sheba” (i.e., the Sabeans—Gen 10:7, 28; 35:3), which may have been functioning as a trade merchant as early as the 12th century BC (Kitchen 2003: 116–18). </a:t>
            </a:r>
            <a:r>
              <a:rPr lang="en-US" dirty="0"/>
              <a:t>This image comes from </a:t>
            </a:r>
            <a:r>
              <a:rPr lang="en-US" dirty="0" err="1"/>
              <a:t>Tapatio</a:t>
            </a:r>
            <a:r>
              <a:rPr lang="en-US" dirty="0"/>
              <a:t> and is licensed under CC BY-SA 3.0, via Wikimedia Commons: https://commons.wikimedia.org/wiki/File:Old_Marib.JPG.</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References: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Kitchen, K. A.</a:t>
            </a:r>
          </a:p>
          <a:p>
            <a:pPr marL="685800" indent="-457200">
              <a:tabLst>
                <a:tab pos="685800" algn="l"/>
              </a:tabLst>
            </a:pPr>
            <a:r>
              <a:rPr lang="en-US" sz="1200" kern="1200" dirty="0">
                <a:solidFill>
                  <a:schemeClr val="tx1"/>
                </a:solidFill>
                <a:effectLst/>
                <a:latin typeface="+mn-lt"/>
                <a:ea typeface="+mn-ea"/>
                <a:cs typeface="+mn-cs"/>
              </a:rPr>
              <a:t>2003	</a:t>
            </a:r>
            <a:r>
              <a:rPr lang="en-US" sz="1200" i="1" kern="1200" dirty="0">
                <a:solidFill>
                  <a:schemeClr val="tx1"/>
                </a:solidFill>
                <a:effectLst/>
                <a:latin typeface="+mn-lt"/>
                <a:ea typeface="+mn-ea"/>
                <a:cs typeface="+mn-cs"/>
              </a:rPr>
              <a:t>On the Reliability of the Old Testament</a:t>
            </a:r>
            <a:r>
              <a:rPr lang="en-US" sz="1200" kern="1200" dirty="0">
                <a:solidFill>
                  <a:schemeClr val="tx1"/>
                </a:solidFill>
                <a:effectLst/>
                <a:latin typeface="+mn-lt"/>
                <a:ea typeface="+mn-ea"/>
                <a:cs typeface="+mn-cs"/>
              </a:rPr>
              <a:t>. Grand Rapids: Eerdmans.</a:t>
            </a:r>
          </a:p>
          <a:p>
            <a:r>
              <a:rPr lang="en-US" sz="1200" kern="1200" dirty="0">
                <a:solidFill>
                  <a:schemeClr val="tx1"/>
                </a:solidFill>
                <a:effectLst/>
                <a:latin typeface="+mn-lt"/>
                <a:ea typeface="+mn-ea"/>
                <a:cs typeface="+mn-cs"/>
              </a:rPr>
              <a:t>Müller, W. W.</a:t>
            </a:r>
          </a:p>
          <a:p>
            <a:pPr marL="685800" indent="-457200">
              <a:tabLst>
                <a:tab pos="685800" algn="l"/>
              </a:tabLst>
            </a:pPr>
            <a:r>
              <a:rPr lang="en-US" sz="1200" kern="1200" dirty="0">
                <a:solidFill>
                  <a:schemeClr val="tx1"/>
                </a:solidFill>
                <a:effectLst/>
                <a:latin typeface="+mn-lt"/>
                <a:ea typeface="+mn-ea"/>
                <a:cs typeface="+mn-cs"/>
              </a:rPr>
              <a:t>1992	</a:t>
            </a:r>
            <a:r>
              <a:rPr lang="en-US" sz="1200" kern="1200" dirty="0" err="1">
                <a:solidFill>
                  <a:schemeClr val="tx1"/>
                </a:solidFill>
                <a:effectLst/>
                <a:latin typeface="+mn-lt"/>
                <a:ea typeface="+mn-ea"/>
                <a:cs typeface="+mn-cs"/>
              </a:rPr>
              <a:t>Seba</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Anchor Bible Dictionary, </a:t>
            </a:r>
            <a:r>
              <a:rPr lang="en-US" dirty="0"/>
              <a:t>v</a:t>
            </a:r>
            <a:r>
              <a:rPr lang="en-US" sz="1200" kern="1200" dirty="0">
                <a:solidFill>
                  <a:schemeClr val="tx1"/>
                </a:solidFill>
                <a:effectLst/>
                <a:latin typeface="+mn-lt"/>
                <a:ea typeface="+mn-ea"/>
                <a:cs typeface="+mn-cs"/>
              </a:rPr>
              <a:t>ol. 5, ed. D. N. Freedman. New York: Doubleday.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wiki02272008638</a:t>
            </a:r>
          </a:p>
        </p:txBody>
      </p:sp>
      <p:sp>
        <p:nvSpPr>
          <p:cNvPr id="4" name="Slide Number Placeholder 3"/>
          <p:cNvSpPr>
            <a:spLocks noGrp="1"/>
          </p:cNvSpPr>
          <p:nvPr>
            <p:ph type="sldNum" sz="quarter" idx="10"/>
          </p:nvPr>
        </p:nvSpPr>
        <p:spPr/>
        <p:txBody>
          <a:bodyPr/>
          <a:lstStyle/>
          <a:p>
            <a:fld id="{4E4946A3-FD68-4E77-9DEF-1E7536A4AD96}" type="slidenum">
              <a:rPr lang="en-US" smtClean="0"/>
              <a:t>34</a:t>
            </a:fld>
            <a:endParaRPr lang="en-US"/>
          </a:p>
        </p:txBody>
      </p:sp>
    </p:spTree>
    <p:extLst>
      <p:ext uri="{BB962C8B-B14F-4D97-AF65-F5344CB8AC3E}">
        <p14:creationId xmlns:p14="http://schemas.microsoft.com/office/powerpoint/2010/main" val="3546877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image comes from H. </a:t>
            </a:r>
            <a:r>
              <a:rPr lang="en-US" dirty="0" err="1"/>
              <a:t>Grobe</a:t>
            </a:r>
            <a:r>
              <a:rPr lang="en-US" dirty="0"/>
              <a:t> and is licensed under CC BY-SA 3.0, via Wikimedia Commons: https://commons.wikimedia.org/wiki/File:Jemen1988-022_hg.jpg. Generative AI has been used to extend the edges of this image; the original photo is available behind this image.</a:t>
            </a:r>
          </a:p>
          <a:p>
            <a:endParaRPr lang="en-US" dirty="0"/>
          </a:p>
          <a:p>
            <a:r>
              <a:rPr lang="en-US" dirty="0"/>
              <a:t>wiki1988021220112041psai</a:t>
            </a:r>
          </a:p>
        </p:txBody>
      </p:sp>
      <p:sp>
        <p:nvSpPr>
          <p:cNvPr id="4" name="Slide Number Placeholder 3"/>
          <p:cNvSpPr>
            <a:spLocks noGrp="1"/>
          </p:cNvSpPr>
          <p:nvPr>
            <p:ph type="sldNum" sz="quarter" idx="10"/>
          </p:nvPr>
        </p:nvSpPr>
        <p:spPr/>
        <p:txBody>
          <a:bodyPr/>
          <a:lstStyle/>
          <a:p>
            <a:fld id="{4E4946A3-FD68-4E77-9DEF-1E7536A4AD96}" type="slidenum">
              <a:rPr lang="en-US" smtClean="0"/>
              <a:t>35</a:t>
            </a:fld>
            <a:endParaRPr lang="en-US"/>
          </a:p>
        </p:txBody>
      </p:sp>
    </p:spTree>
    <p:extLst>
      <p:ext uri="{BB962C8B-B14F-4D97-AF65-F5344CB8AC3E}">
        <p14:creationId xmlns:p14="http://schemas.microsoft.com/office/powerpoint/2010/main" val="25394553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Nahal </a:t>
            </a:r>
            <a:r>
              <a:rPr lang="en-US" dirty="0" err="1"/>
              <a:t>Qetura</a:t>
            </a:r>
            <a:r>
              <a:rPr lang="en-US" dirty="0"/>
              <a:t> is a wadi located on the west side of the Arabah, a few miles north of the Timna Valley.</a:t>
            </a:r>
          </a:p>
          <a:p>
            <a:endParaRPr lang="en-US" dirty="0"/>
          </a:p>
          <a:p>
            <a:r>
              <a:rPr lang="en-US" dirty="0"/>
              <a:t>adr1805304272</a:t>
            </a:r>
            <a:endParaRPr lang="en-US" b="0" dirty="0"/>
          </a:p>
        </p:txBody>
      </p:sp>
      <p:sp>
        <p:nvSpPr>
          <p:cNvPr id="4" name="Slide Number Placeholder 3"/>
          <p:cNvSpPr>
            <a:spLocks noGrp="1"/>
          </p:cNvSpPr>
          <p:nvPr>
            <p:ph type="sldNum" sz="quarter" idx="10"/>
          </p:nvPr>
        </p:nvSpPr>
        <p:spPr/>
        <p:txBody>
          <a:bodyPr/>
          <a:lstStyle/>
          <a:p>
            <a:fld id="{4E4946A3-FD68-4E77-9DEF-1E7536A4AD96}" type="slidenum">
              <a:rPr lang="en-US" smtClean="0"/>
              <a:t>36</a:t>
            </a:fld>
            <a:endParaRPr lang="en-US"/>
          </a:p>
        </p:txBody>
      </p:sp>
    </p:spTree>
    <p:extLst>
      <p:ext uri="{BB962C8B-B14F-4D97-AF65-F5344CB8AC3E}">
        <p14:creationId xmlns:p14="http://schemas.microsoft.com/office/powerpoint/2010/main" val="12460722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Job’s hope had been that his friends would encourage and support him. Instead, they seemed frightened themselves, perhaps fearful for their own prosperity, and they were quick to blame Job for the tragedy that had come upon him. This fresco was photographed at the Naples Archaeological Museum.</a:t>
            </a:r>
          </a:p>
          <a:p>
            <a:endParaRPr lang="en-US" b="0" dirty="0"/>
          </a:p>
          <a:p>
            <a:r>
              <a:rPr lang="en-US" dirty="0"/>
              <a:t>ku0622230844286c</a:t>
            </a:r>
            <a:endParaRPr lang="en-US" b="0" dirty="0"/>
          </a:p>
        </p:txBody>
      </p:sp>
      <p:sp>
        <p:nvSpPr>
          <p:cNvPr id="4" name="Slide Number Placeholder 3"/>
          <p:cNvSpPr>
            <a:spLocks noGrp="1"/>
          </p:cNvSpPr>
          <p:nvPr>
            <p:ph type="sldNum" sz="quarter" idx="10"/>
          </p:nvPr>
        </p:nvSpPr>
        <p:spPr/>
        <p:txBody>
          <a:bodyPr/>
          <a:lstStyle/>
          <a:p>
            <a:fld id="{4E4946A3-FD68-4E77-9DEF-1E7536A4AD96}" type="slidenum">
              <a:rPr lang="en-US" smtClean="0"/>
              <a:t>37</a:t>
            </a:fld>
            <a:endParaRPr lang="en-US"/>
          </a:p>
        </p:txBody>
      </p:sp>
    </p:spTree>
    <p:extLst>
      <p:ext uri="{BB962C8B-B14F-4D97-AF65-F5344CB8AC3E}">
        <p14:creationId xmlns:p14="http://schemas.microsoft.com/office/powerpoint/2010/main" val="37409160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sandstone relief depicts a teacher and three of his students; two are seated</a:t>
            </a:r>
            <a:r>
              <a:rPr lang="en-US" baseline="0" dirty="0"/>
              <a:t> on either side of the teacher, holding open scrolls. The third student approaches from the right, holding a set of wax tablets bound together with a leather strap. He lifts his hand in greeting but does not look particularly happy to be there.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This relief </a:t>
            </a:r>
            <a:r>
              <a:rPr lang="en-US" dirty="0"/>
              <a:t>was found in </a:t>
            </a:r>
            <a:r>
              <a:rPr lang="en-US" dirty="0" err="1"/>
              <a:t>Neumagen</a:t>
            </a:r>
            <a:r>
              <a:rPr lang="en-US" dirty="0"/>
              <a:t> near Trier, and was photographed at the </a:t>
            </a:r>
            <a:r>
              <a:rPr lang="en-US" dirty="0" err="1"/>
              <a:t>Rheinisches</a:t>
            </a:r>
            <a:r>
              <a:rPr lang="en-US" dirty="0"/>
              <a:t> </a:t>
            </a:r>
            <a:r>
              <a:rPr lang="en-US" dirty="0" err="1"/>
              <a:t>Landesmuseum</a:t>
            </a:r>
            <a:r>
              <a:rPr lang="en-US" dirty="0"/>
              <a:t> Trier, Germany. This image comes from Carole </a:t>
            </a:r>
            <a:r>
              <a:rPr lang="en-US" dirty="0" err="1"/>
              <a:t>Raddato</a:t>
            </a:r>
            <a:r>
              <a:rPr lang="en-US" dirty="0"/>
              <a:t> and is licensed under CC BY-SA 2.0, via Wikimedia Commons</a:t>
            </a:r>
            <a:r>
              <a:rPr lang="en-US" baseline="0" dirty="0"/>
              <a:t>: https://commons.wikimedia.org/wiki/File:Funerary_relief_found_in_Neumagen_near_Trier,_a_teacher_with_three_discipuli,_around_180-185_AD,_Rheinisches_Landesmuseum_Trier,_Germany_(29656302165).jpg.</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wiki296563021651636c</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38</a:t>
            </a:fld>
            <a:endParaRPr lang="en-US"/>
          </a:p>
        </p:txBody>
      </p:sp>
    </p:spTree>
    <p:extLst>
      <p:ext uri="{BB962C8B-B14F-4D97-AF65-F5344CB8AC3E}">
        <p14:creationId xmlns:p14="http://schemas.microsoft.com/office/powerpoint/2010/main" val="3281025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statue depicts a girl playing knucklebones, a game of chance that may have been similar to casting lots, although it was often only played for sport</a:t>
            </a:r>
            <a:r>
              <a:rPr lang="en-US" baseline="0" dirty="0"/>
              <a:t>. The statue</a:t>
            </a:r>
            <a:r>
              <a:rPr lang="en-US" dirty="0"/>
              <a:t> was photographed at the British </a:t>
            </a:r>
            <a:r>
              <a:rPr lang="en-US" baseline="0" dirty="0"/>
              <a:t>Museum.</a:t>
            </a:r>
          </a:p>
          <a:p>
            <a:endParaRPr lang="en-US" dirty="0"/>
          </a:p>
          <a:p>
            <a:r>
              <a:rPr lang="en-US" dirty="0"/>
              <a:t>tb0929197120</a:t>
            </a:r>
          </a:p>
        </p:txBody>
      </p:sp>
      <p:sp>
        <p:nvSpPr>
          <p:cNvPr id="4" name="Slide Number Placeholder 3"/>
          <p:cNvSpPr>
            <a:spLocks noGrp="1"/>
          </p:cNvSpPr>
          <p:nvPr>
            <p:ph type="sldNum" sz="quarter" idx="5"/>
          </p:nvPr>
        </p:nvSpPr>
        <p:spPr/>
        <p:txBody>
          <a:bodyPr/>
          <a:lstStyle/>
          <a:p>
            <a:fld id="{4E4946A3-FD68-4E77-9DEF-1E7536A4AD96}" type="slidenum">
              <a:rPr lang="en-US" smtClean="0"/>
              <a:t>39</a:t>
            </a:fld>
            <a:endParaRPr lang="en-US"/>
          </a:p>
        </p:txBody>
      </p:sp>
    </p:spTree>
    <p:extLst>
      <p:ext uri="{BB962C8B-B14F-4D97-AF65-F5344CB8AC3E}">
        <p14:creationId xmlns:p14="http://schemas.microsoft.com/office/powerpoint/2010/main" val="19194871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display was photographed at the Eretz Israel Museum in Tel Aviv.</a:t>
            </a:r>
          </a:p>
          <a:p>
            <a:endParaRPr lang="en-US" dirty="0"/>
          </a:p>
          <a:p>
            <a:r>
              <a:rPr lang="en-US" dirty="0"/>
              <a:t>ku0617231028025</a:t>
            </a:r>
            <a:endParaRPr lang="en-US" b="0" dirty="0"/>
          </a:p>
        </p:txBody>
      </p:sp>
      <p:sp>
        <p:nvSpPr>
          <p:cNvPr id="4" name="Slide Number Placeholder 3"/>
          <p:cNvSpPr>
            <a:spLocks noGrp="1"/>
          </p:cNvSpPr>
          <p:nvPr>
            <p:ph type="sldNum" sz="quarter" idx="10"/>
          </p:nvPr>
        </p:nvSpPr>
        <p:spPr/>
        <p:txBody>
          <a:bodyPr/>
          <a:lstStyle/>
          <a:p>
            <a:fld id="{4E4946A3-FD68-4E77-9DEF-1E7536A4AD96}" type="slidenum">
              <a:rPr lang="en-US" smtClean="0"/>
              <a:t>4</a:t>
            </a:fld>
            <a:endParaRPr lang="en-US"/>
          </a:p>
        </p:txBody>
      </p:sp>
    </p:spTree>
    <p:extLst>
      <p:ext uri="{BB962C8B-B14F-4D97-AF65-F5344CB8AC3E}">
        <p14:creationId xmlns:p14="http://schemas.microsoft.com/office/powerpoint/2010/main" val="12520736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figurine portrays an Egyptian man praying. His stance, with his hand to his head, shows humility and deference before the god. This figurine was photographed at the Louvre Museum.</a:t>
            </a:r>
            <a:r>
              <a:rPr lang="en-US" baseline="0" dirty="0"/>
              <a:t> </a:t>
            </a:r>
            <a:r>
              <a:rPr lang="en-US" kern="100" dirty="0">
                <a:effectLst/>
                <a:ea typeface="Calibri" panose="020F0502020204030204" pitchFamily="34" charset="0"/>
              </a:rPr>
              <a:t>This image comes from Rama and is in the public domain, via Wikimedia Commons: https://commons.wikimedia.org/wiki/File:Man_praying-N_1593-IMG_2196.JPG. Generative AI was used to extend the edges of this image; the original photo is available behind this image.</a:t>
            </a:r>
          </a:p>
          <a:p>
            <a:endParaRPr lang="en-US" kern="100" dirty="0">
              <a:effectLst/>
            </a:endParaRPr>
          </a:p>
          <a:p>
            <a:r>
              <a:rPr lang="en-US" kern="100" dirty="0">
                <a:effectLst/>
                <a:ea typeface="Calibri" panose="020F0502020204030204" pitchFamily="34" charset="0"/>
              </a:rPr>
              <a:t>wiki07111911481230212psai</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40</a:t>
            </a:fld>
            <a:endParaRPr lang="en-US"/>
          </a:p>
        </p:txBody>
      </p:sp>
    </p:spTree>
    <p:extLst>
      <p:ext uri="{BB962C8B-B14F-4D97-AF65-F5344CB8AC3E}">
        <p14:creationId xmlns:p14="http://schemas.microsoft.com/office/powerpoint/2010/main" val="28913637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Kibbutz Ein </a:t>
            </a:r>
            <a:r>
              <a:rPr lang="en-US" dirty="0" err="1"/>
              <a:t>Hahoresh</a:t>
            </a:r>
            <a:r>
              <a:rPr lang="en-US" dirty="0"/>
              <a:t> </a:t>
            </a:r>
            <a:r>
              <a:rPr lang="en-US" baseline="0" dirty="0"/>
              <a:t>is located north of Netanya in central Israel. </a:t>
            </a:r>
            <a:r>
              <a:rPr lang="en-US" dirty="0"/>
              <a:t>This image, taken between 1940 and 1950, comes from Ein </a:t>
            </a:r>
            <a:r>
              <a:rPr lang="en-US" dirty="0" err="1"/>
              <a:t>Hahoresh</a:t>
            </a:r>
            <a:r>
              <a:rPr lang="en-US" dirty="0"/>
              <a:t> Archive and is in the public domain, via Wikimedia Commons</a:t>
            </a:r>
            <a:r>
              <a:rPr lang="en-US" baseline="0" dirty="0"/>
              <a:t>: </a:t>
            </a:r>
            <a:r>
              <a:rPr lang="en-US" dirty="0"/>
              <a:t>https://commons.wikimedia.org/wiki/File:PikiWiki_Israel_3228_Ein_Hahoresh.jpg</a:t>
            </a:r>
            <a:r>
              <a:rPr lang="en-US" baseline="0" dirty="0"/>
              <a:t>. The next slide includes a colorized version of this photo.</a:t>
            </a:r>
          </a:p>
          <a:p>
            <a:endParaRPr lang="en-US" baseline="0" dirty="0"/>
          </a:p>
          <a:p>
            <a:r>
              <a:rPr lang="en-US" baseline="0" dirty="0"/>
              <a:t>wiki0630200912021940c</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41</a:t>
            </a:fld>
            <a:endParaRPr lang="en-US"/>
          </a:p>
        </p:txBody>
      </p:sp>
    </p:spTree>
    <p:extLst>
      <p:ext uri="{BB962C8B-B14F-4D97-AF65-F5344CB8AC3E}">
        <p14:creationId xmlns:p14="http://schemas.microsoft.com/office/powerpoint/2010/main" val="5224502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012897-07BD-6D3C-A9BD-F535D4CBDA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046BFC-45E5-1D77-B5C8-726A6DAA5E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5719B6-CF98-1E1C-929C-5D6C4A759B55}"/>
              </a:ext>
            </a:extLst>
          </p:cNvPr>
          <p:cNvSpPr>
            <a:spLocks noGrp="1"/>
          </p:cNvSpPr>
          <p:nvPr>
            <p:ph type="body" idx="1"/>
          </p:nvPr>
        </p:nvSpPr>
        <p:spPr/>
        <p:txBody>
          <a:bodyPr/>
          <a:lstStyle/>
          <a:p>
            <a:r>
              <a:rPr lang="en-US" dirty="0"/>
              <a:t>Kibbutz Ein </a:t>
            </a:r>
            <a:r>
              <a:rPr lang="en-US" dirty="0" err="1"/>
              <a:t>Hahoresh</a:t>
            </a:r>
            <a:r>
              <a:rPr lang="en-US" dirty="0"/>
              <a:t> </a:t>
            </a:r>
            <a:r>
              <a:rPr lang="en-US" baseline="0" dirty="0"/>
              <a:t>is located north of Netanya in central Israel. </a:t>
            </a:r>
            <a:r>
              <a:rPr lang="en-US" dirty="0"/>
              <a:t>This image, taken between 1940 and 1950, comes from Ein </a:t>
            </a:r>
            <a:r>
              <a:rPr lang="en-US" dirty="0" err="1"/>
              <a:t>Hahoresh</a:t>
            </a:r>
            <a:r>
              <a:rPr lang="en-US" dirty="0"/>
              <a:t> Archive and is in the public domain, via Wikimedia Commons</a:t>
            </a:r>
            <a:r>
              <a:rPr lang="en-US" baseline="0" dirty="0"/>
              <a:t>: </a:t>
            </a:r>
            <a:r>
              <a:rPr lang="en-US" dirty="0"/>
              <a:t>https://commons.wikimedia.org/wiki/File:PikiWiki_Israel_3228_Ein_Hahoresh.jpg</a:t>
            </a:r>
            <a:r>
              <a:rPr lang="en-US" baseline="0" dirty="0"/>
              <a:t>. Generative AI was used to colorize this photo.</a:t>
            </a:r>
          </a:p>
          <a:p>
            <a:endParaRPr lang="en-US" baseline="0" dirty="0"/>
          </a:p>
          <a:p>
            <a:r>
              <a:rPr lang="en-US" baseline="0" dirty="0"/>
              <a:t>wiki0630200912021940ccol</a:t>
            </a:r>
            <a:endParaRPr lang="en-US" dirty="0"/>
          </a:p>
        </p:txBody>
      </p:sp>
      <p:sp>
        <p:nvSpPr>
          <p:cNvPr id="4" name="Slide Number Placeholder 3">
            <a:extLst>
              <a:ext uri="{FF2B5EF4-FFF2-40B4-BE49-F238E27FC236}">
                <a16:creationId xmlns:a16="http://schemas.microsoft.com/office/drawing/2014/main" id="{5A1A32F0-3312-B70C-DC22-C32179FA0BAE}"/>
              </a:ext>
            </a:extLst>
          </p:cNvPr>
          <p:cNvSpPr>
            <a:spLocks noGrp="1"/>
          </p:cNvSpPr>
          <p:nvPr>
            <p:ph type="sldNum" sz="quarter" idx="10"/>
          </p:nvPr>
        </p:nvSpPr>
        <p:spPr/>
        <p:txBody>
          <a:bodyPr/>
          <a:lstStyle/>
          <a:p>
            <a:fld id="{4E4946A3-FD68-4E77-9DEF-1E7536A4AD96}" type="slidenum">
              <a:rPr lang="en-US" smtClean="0"/>
              <a:t>42</a:t>
            </a:fld>
            <a:endParaRPr lang="en-US"/>
          </a:p>
        </p:txBody>
      </p:sp>
    </p:spTree>
    <p:extLst>
      <p:ext uri="{BB962C8B-B14F-4D97-AF65-F5344CB8AC3E}">
        <p14:creationId xmlns:p14="http://schemas.microsoft.com/office/powerpoint/2010/main" val="4819800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kern="1200" dirty="0">
                <a:solidFill>
                  <a:schemeClr val="tx1"/>
                </a:solidFill>
                <a:effectLst/>
                <a:latin typeface="+mn-lt"/>
                <a:ea typeface="+mn-ea"/>
                <a:cs typeface="+mn-cs"/>
              </a:rPr>
              <a:t>This is a free sample of the Job 6 presentation from the Photo Companion to the Bible. To purchase the full volume, visit https://www.bibleplaces.com/job/</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is an image-rich resource for Bible students, teachers, and researchers. Just as a librarian stocks the shelves with as many relevant materials as possible, so we have tried to provide a broad selection of images. Our goal is that you will find in this “library” whatever it is you are looking for. </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Credits:</a:t>
            </a:r>
            <a:r>
              <a:rPr lang="en-US" sz="1100" kern="1200" dirty="0">
                <a:solidFill>
                  <a:schemeClr val="tx1"/>
                </a:solidFill>
                <a:effectLst/>
                <a:latin typeface="+mn-lt"/>
                <a:ea typeface="+mn-ea"/>
                <a:cs typeface="+mn-cs"/>
              </a:rPr>
              <a:t> The primary creators of this presentation are Kris Udd and Todd Bolen. The photographs have an individual file code which usually includes the initials of the photographer. Other images have additional credit or source information.</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Updates:</a:t>
            </a:r>
            <a:r>
              <a:rPr lang="en-US" sz="1100" kern="1200" dirty="0">
                <a:solidFill>
                  <a:schemeClr val="tx1"/>
                </a:solidFill>
                <a:effectLst/>
                <a:latin typeface="+mn-lt"/>
                <a:ea typeface="+mn-ea"/>
                <a:cs typeface="+mn-cs"/>
              </a:rPr>
              <a:t> We plan to update this collection as we are able. We welcome your suggestions for improving this resource (photocompanion@bibleplaces.com). Purchasers of the Job volume are provided free, lifetime updates to the volume.</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Copyright:</a:t>
            </a:r>
            <a:r>
              <a:rPr lang="en-US" sz="1100" kern="1200" dirty="0">
                <a:solidFill>
                  <a:schemeClr val="tx1"/>
                </a:solidFill>
                <a:effectLst/>
                <a:latin typeface="+mn-lt"/>
                <a:ea typeface="+mn-ea"/>
                <a:cs typeface="+mn-cs"/>
              </a:rPr>
              <a:t> This photo collection is protected by copyright law and may not be distributed without written permission from BiblePlaces.com. Slide notes should be treated as any other copyrighted written material, with credit given when quoting from these notes.</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For more information, see our complete “Introduction to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online at https://www.BiblePlaces.com/Intro-Photo-Companion-Bible/. Here you will find more information about photo selection, explanatory notes, Bible translation, credit information, and copyright allowances. </a:t>
            </a:r>
          </a:p>
        </p:txBody>
      </p:sp>
      <p:sp>
        <p:nvSpPr>
          <p:cNvPr id="4" name="Slide Number Placeholder 3"/>
          <p:cNvSpPr>
            <a:spLocks noGrp="1"/>
          </p:cNvSpPr>
          <p:nvPr>
            <p:ph type="sldNum" sz="quarter" idx="10"/>
          </p:nvPr>
        </p:nvSpPr>
        <p:spPr/>
        <p:txBody>
          <a:bodyPr/>
          <a:lstStyle/>
          <a:p>
            <a:fld id="{4E4946A3-FD68-4E77-9DEF-1E7536A4AD96}" type="slidenum">
              <a:rPr lang="en-US" smtClean="0"/>
              <a:t>43</a:t>
            </a:fld>
            <a:endParaRPr lang="en-US"/>
          </a:p>
        </p:txBody>
      </p:sp>
    </p:spTree>
    <p:extLst>
      <p:ext uri="{BB962C8B-B14F-4D97-AF65-F5344CB8AC3E}">
        <p14:creationId xmlns:p14="http://schemas.microsoft.com/office/powerpoint/2010/main" val="26785454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tomb painting depicts men weighing out rings of gold on a balance scale. In this case, the rings are weighed on the right, and the weights (shaped like various animals) are in the pan on the left. Note also the scribe at the right, recording the weights and amounts. This painting dates to Egypt’s Dynasty 18</a:t>
            </a:r>
            <a:r>
              <a:rPr lang="en-US" baseline="0" dirty="0"/>
              <a:t> and was photographed in the tomb of </a:t>
            </a:r>
            <a:r>
              <a:rPr lang="en-US" baseline="0" dirty="0" err="1"/>
              <a:t>Rekhmire</a:t>
            </a:r>
            <a:r>
              <a:rPr lang="en-US" baseline="0" dirty="0"/>
              <a:t> at Thebes.</a:t>
            </a:r>
            <a:endParaRPr lang="en-US" dirty="0"/>
          </a:p>
          <a:p>
            <a:endParaRPr lang="en-US" dirty="0"/>
          </a:p>
          <a:p>
            <a:r>
              <a:rPr lang="en-US" dirty="0"/>
              <a:t>adr1603142969c</a:t>
            </a:r>
          </a:p>
        </p:txBody>
      </p:sp>
      <p:sp>
        <p:nvSpPr>
          <p:cNvPr id="4" name="Slide Number Placeholder 3"/>
          <p:cNvSpPr>
            <a:spLocks noGrp="1"/>
          </p:cNvSpPr>
          <p:nvPr>
            <p:ph type="sldNum" sz="quarter" idx="10"/>
          </p:nvPr>
        </p:nvSpPr>
        <p:spPr/>
        <p:txBody>
          <a:bodyPr/>
          <a:lstStyle/>
          <a:p>
            <a:fld id="{4E4946A3-FD68-4E77-9DEF-1E7536A4AD96}" type="slidenum">
              <a:rPr lang="en-US" smtClean="0"/>
              <a:t>5</a:t>
            </a:fld>
            <a:endParaRPr lang="en-US"/>
          </a:p>
        </p:txBody>
      </p:sp>
    </p:spTree>
    <p:extLst>
      <p:ext uri="{BB962C8B-B14F-4D97-AF65-F5344CB8AC3E}">
        <p14:creationId xmlns:p14="http://schemas.microsoft.com/office/powerpoint/2010/main" val="4887752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Job speaks figuratively of the weighing of non-physical entities, grief and disaster. This </a:t>
            </a:r>
            <a:r>
              <a:rPr lang="en-US" i="1" dirty="0"/>
              <a:t>lekythos</a:t>
            </a:r>
            <a:r>
              <a:rPr lang="en-US" dirty="0"/>
              <a:t> is decorated with a scene representing</a:t>
            </a:r>
            <a:r>
              <a:rPr lang="en-US" baseline="0" dirty="0"/>
              <a:t> the Greco-Roman perception of the afterlife, in which souls are weighed on a scale. As is typical, the souls are depicted as small, wispy characters with a generally human shape. The scale consists of a balance beam held suspended by one hand, with a plate or dish on each end in which the items to be weighed were placed. This </a:t>
            </a:r>
            <a:r>
              <a:rPr lang="en-US" i="1" baseline="0" dirty="0"/>
              <a:t>lekythos</a:t>
            </a:r>
            <a:r>
              <a:rPr lang="en-US" baseline="0" dirty="0"/>
              <a:t> was photographed at the </a:t>
            </a:r>
            <a:r>
              <a:rPr lang="en-US" dirty="0"/>
              <a:t>British Museum.</a:t>
            </a:r>
          </a:p>
          <a:p>
            <a:endParaRPr lang="en-US" dirty="0"/>
          </a:p>
          <a:p>
            <a:r>
              <a:rPr lang="en-US" dirty="0"/>
              <a:t>tb0929198092c</a:t>
            </a:r>
          </a:p>
        </p:txBody>
      </p:sp>
      <p:sp>
        <p:nvSpPr>
          <p:cNvPr id="4" name="Slide Number Placeholder 3"/>
          <p:cNvSpPr>
            <a:spLocks noGrp="1"/>
          </p:cNvSpPr>
          <p:nvPr>
            <p:ph type="sldNum" sz="quarter" idx="10"/>
          </p:nvPr>
        </p:nvSpPr>
        <p:spPr/>
        <p:txBody>
          <a:bodyPr/>
          <a:lstStyle/>
          <a:p>
            <a:fld id="{4E4946A3-FD68-4E77-9DEF-1E7536A4AD96}" type="slidenum">
              <a:rPr lang="en-US" smtClean="0"/>
              <a:t>6</a:t>
            </a:fld>
            <a:endParaRPr lang="en-US"/>
          </a:p>
        </p:txBody>
      </p:sp>
    </p:spTree>
    <p:extLst>
      <p:ext uri="{BB962C8B-B14F-4D97-AF65-F5344CB8AC3E}">
        <p14:creationId xmlns:p14="http://schemas.microsoft.com/office/powerpoint/2010/main" val="33687281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bjb092121940</a:t>
            </a:r>
            <a:endParaRPr lang="en-US" b="0" dirty="0"/>
          </a:p>
        </p:txBody>
      </p:sp>
      <p:sp>
        <p:nvSpPr>
          <p:cNvPr id="4" name="Slide Number Placeholder 3"/>
          <p:cNvSpPr>
            <a:spLocks noGrp="1"/>
          </p:cNvSpPr>
          <p:nvPr>
            <p:ph type="sldNum" sz="quarter" idx="10"/>
          </p:nvPr>
        </p:nvSpPr>
        <p:spPr/>
        <p:txBody>
          <a:bodyPr/>
          <a:lstStyle/>
          <a:p>
            <a:fld id="{4E4946A3-FD68-4E77-9DEF-1E7536A4AD96}" type="slidenum">
              <a:rPr lang="en-US" smtClean="0"/>
              <a:t>7</a:t>
            </a:fld>
            <a:endParaRPr lang="en-US"/>
          </a:p>
        </p:txBody>
      </p:sp>
    </p:spTree>
    <p:extLst>
      <p:ext uri="{BB962C8B-B14F-4D97-AF65-F5344CB8AC3E}">
        <p14:creationId xmlns:p14="http://schemas.microsoft.com/office/powerpoint/2010/main" val="2961720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tb083006551</a:t>
            </a:r>
            <a:endParaRPr lang="en-US" b="0" dirty="0"/>
          </a:p>
        </p:txBody>
      </p:sp>
      <p:sp>
        <p:nvSpPr>
          <p:cNvPr id="4" name="Slide Number Placeholder 3"/>
          <p:cNvSpPr>
            <a:spLocks noGrp="1"/>
          </p:cNvSpPr>
          <p:nvPr>
            <p:ph type="sldNum" sz="quarter" idx="10"/>
          </p:nvPr>
        </p:nvSpPr>
        <p:spPr/>
        <p:txBody>
          <a:bodyPr/>
          <a:lstStyle/>
          <a:p>
            <a:fld id="{4E4946A3-FD68-4E77-9DEF-1E7536A4AD96}" type="slidenum">
              <a:rPr lang="en-US" smtClean="0"/>
              <a:t>8</a:t>
            </a:fld>
            <a:endParaRPr lang="en-US"/>
          </a:p>
        </p:txBody>
      </p:sp>
    </p:spTree>
    <p:extLst>
      <p:ext uri="{BB962C8B-B14F-4D97-AF65-F5344CB8AC3E}">
        <p14:creationId xmlns:p14="http://schemas.microsoft.com/office/powerpoint/2010/main" val="28358936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Egyptian painted relief shows Asiatic soldiers who are being struck down by the forces of the Egyptian king. This image comes from the Metropolitan Museum of Art and is in the public domain. Source: https://www.metmuseum.org/art/collection/search/544720.</a:t>
            </a:r>
          </a:p>
          <a:p>
            <a:endParaRPr lang="en-US" dirty="0"/>
          </a:p>
          <a:p>
            <a:r>
              <a:rPr lang="en-US" dirty="0"/>
              <a:t>met544720</a:t>
            </a:r>
          </a:p>
        </p:txBody>
      </p:sp>
      <p:sp>
        <p:nvSpPr>
          <p:cNvPr id="4" name="Slide Number Placeholder 3"/>
          <p:cNvSpPr>
            <a:spLocks noGrp="1"/>
          </p:cNvSpPr>
          <p:nvPr>
            <p:ph type="sldNum" sz="quarter" idx="10"/>
          </p:nvPr>
        </p:nvSpPr>
        <p:spPr/>
        <p:txBody>
          <a:bodyPr/>
          <a:lstStyle/>
          <a:p>
            <a:fld id="{4E4946A3-FD68-4E77-9DEF-1E7536A4AD96}" type="slidenum">
              <a:rPr lang="en-US" smtClean="0"/>
              <a:t>9</a:t>
            </a:fld>
            <a:endParaRPr lang="en-US"/>
          </a:p>
        </p:txBody>
      </p:sp>
    </p:spTree>
    <p:extLst>
      <p:ext uri="{BB962C8B-B14F-4D97-AF65-F5344CB8AC3E}">
        <p14:creationId xmlns:p14="http://schemas.microsoft.com/office/powerpoint/2010/main" val="17651006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C754077-4F67-407A-91D1-C0F87332270D}"/>
              </a:ext>
            </a:extLst>
          </p:cNvPr>
          <p:cNvSpPr/>
          <p:nvPr userDrawn="1"/>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7">
            <a:extLst>
              <a:ext uri="{FF2B5EF4-FFF2-40B4-BE49-F238E27FC236}">
                <a16:creationId xmlns:a16="http://schemas.microsoft.com/office/drawing/2014/main" id="{946CDFF6-DC76-4CE0-8A46-71F5DB7AC7D6}"/>
              </a:ext>
            </a:extLst>
          </p:cNvPr>
          <p:cNvSpPr>
            <a:spLocks noGrp="1"/>
          </p:cNvSpPr>
          <p:nvPr>
            <p:ph type="title" hasCustomPrompt="1"/>
          </p:nvPr>
        </p:nvSpPr>
        <p:spPr>
          <a:xfrm>
            <a:off x="0" y="3227832"/>
            <a:ext cx="9144000" cy="585216"/>
          </a:xfrm>
          <a:noFill/>
        </p:spPr>
        <p:txBody>
          <a:bodyPr anchor="ctr" anchorCtr="0">
            <a:noAutofit/>
          </a:bodyPr>
          <a:lstStyle>
            <a:lvl1pPr marL="0" algn="ctr" defTabSz="914400" rtl="0" eaLnBrk="1" fontAlgn="base" latinLnBrk="0" hangingPunct="1">
              <a:spcBef>
                <a:spcPct val="0"/>
              </a:spcBef>
              <a:spcAft>
                <a:spcPct val="0"/>
              </a:spcAft>
              <a:defRPr lang="en-US" sz="2800" b="1" i="0" cap="all" spc="300" baseline="0" dirty="0">
                <a:solidFill>
                  <a:srgbClr val="FEFFFF"/>
                </a:solidFill>
                <a:latin typeface="+mj-lt"/>
                <a:cs typeface="Calibri" panose="020F0502020204030204" pitchFamily="34" charset="0"/>
              </a:defRPr>
            </a:lvl1pPr>
          </a:lstStyle>
          <a:p>
            <a:r>
              <a:rPr lang="en-US" dirty="0"/>
              <a:t>Chapter</a:t>
            </a:r>
          </a:p>
        </p:txBody>
      </p:sp>
    </p:spTree>
    <p:extLst>
      <p:ext uri="{BB962C8B-B14F-4D97-AF65-F5344CB8AC3E}">
        <p14:creationId xmlns:p14="http://schemas.microsoft.com/office/powerpoint/2010/main" val="2787945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21C66B-4871-4E97-8C98-4AB1B90A13EB}"/>
              </a:ext>
            </a:extLst>
          </p:cNvPr>
          <p:cNvSpPr/>
          <p:nvPr userDrawn="1"/>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p:cNvSpPr>
            <a:spLocks noGrp="1"/>
          </p:cNvSpPr>
          <p:nvPr>
            <p:ph type="body" sz="quarter" idx="10" hasCustomPrompt="1"/>
          </p:nvPr>
        </p:nvSpPr>
        <p:spPr>
          <a:xfrm>
            <a:off x="0" y="6519672"/>
            <a:ext cx="8074152" cy="338328"/>
          </a:xfrm>
          <a:solidFill>
            <a:srgbClr val="010000"/>
          </a:solidFill>
        </p:spPr>
        <p:txBody>
          <a:bodyPr anchor="b" anchorCtr="0">
            <a:noAutofit/>
          </a:bodyPr>
          <a:lstStyle>
            <a:lvl1pPr marL="0" indent="0">
              <a:spcBef>
                <a:spcPts val="0"/>
              </a:spcBef>
              <a:buNone/>
              <a:defRPr sz="1600" i="0">
                <a:solidFill>
                  <a:srgbClr val="FEFFFF"/>
                </a:solidFill>
                <a:latin typeface="Calibri" panose="020F0502020204030204" pitchFamily="34" charset="0"/>
                <a:cs typeface="Calibri" panose="020F0502020204030204" pitchFamily="34" charset="0"/>
              </a:defRPr>
            </a:lvl1pPr>
          </a:lstStyle>
          <a:p>
            <a:pPr lvl="0"/>
            <a:r>
              <a:rPr lang="en-US" dirty="0"/>
              <a:t>Description</a:t>
            </a:r>
          </a:p>
        </p:txBody>
      </p:sp>
      <p:sp>
        <p:nvSpPr>
          <p:cNvPr id="15" name="Text Placeholder 14"/>
          <p:cNvSpPr>
            <a:spLocks noGrp="1"/>
          </p:cNvSpPr>
          <p:nvPr>
            <p:ph type="body" sz="quarter" idx="12" hasCustomPrompt="1"/>
          </p:nvPr>
        </p:nvSpPr>
        <p:spPr>
          <a:xfrm>
            <a:off x="8074152" y="6519672"/>
            <a:ext cx="1069848" cy="338328"/>
          </a:xfrm>
          <a:solidFill>
            <a:srgbClr val="010000"/>
          </a:solidFill>
        </p:spPr>
        <p:txBody>
          <a:bodyPr anchor="b" anchorCtr="0">
            <a:noAutofit/>
          </a:bodyPr>
          <a:lstStyle>
            <a:lvl1pPr marL="342900" indent="-342900" algn="r">
              <a:spcBef>
                <a:spcPts val="0"/>
              </a:spcBef>
              <a:buFont typeface="+mj-lt"/>
              <a:buNone/>
              <a:defRPr lang="en-US" sz="1600" kern="1200" dirty="0">
                <a:solidFill>
                  <a:srgbClr val="FEFFFF"/>
                </a:solidFill>
                <a:latin typeface="Calibri" panose="020F0502020204030204" pitchFamily="34" charset="0"/>
                <a:ea typeface="+mn-ea"/>
                <a:cs typeface="Calibri" panose="020F0502020204030204" pitchFamily="34" charset="0"/>
              </a:defRPr>
            </a:lvl1pPr>
          </a:lstStyle>
          <a:p>
            <a:pPr marL="0" lvl="0" indent="0" algn="r" defTabSz="914400" rtl="0" eaLnBrk="1" latinLnBrk="0" hangingPunct="1">
              <a:spcBef>
                <a:spcPct val="20000"/>
              </a:spcBef>
            </a:pPr>
            <a:r>
              <a:rPr lang="en-US" dirty="0"/>
              <a:t>1:1</a:t>
            </a:r>
          </a:p>
        </p:txBody>
      </p:sp>
      <p:sp>
        <p:nvSpPr>
          <p:cNvPr id="18" name="Title 17"/>
          <p:cNvSpPr>
            <a:spLocks noGrp="1"/>
          </p:cNvSpPr>
          <p:nvPr>
            <p:ph type="title"/>
          </p:nvPr>
        </p:nvSpPr>
        <p:spPr>
          <a:xfrm>
            <a:off x="0" y="0"/>
            <a:ext cx="9144000" cy="369332"/>
          </a:xfrm>
          <a:solidFill>
            <a:srgbClr val="000000"/>
          </a:solidFill>
        </p:spPr>
        <p:txBody>
          <a:bodyPr anchor="ctr" anchorCtr="0">
            <a:noAutofit/>
          </a:bodyPr>
          <a:lstStyle>
            <a:lvl1pPr marL="0" algn="l" defTabSz="914400" rtl="0" eaLnBrk="1" fontAlgn="base" latinLnBrk="0" hangingPunct="1">
              <a:spcBef>
                <a:spcPct val="0"/>
              </a:spcBef>
              <a:spcAft>
                <a:spcPct val="0"/>
              </a:spcAft>
              <a:defRPr lang="en-US" sz="1800" i="1" dirty="0">
                <a:solidFill>
                  <a:srgbClr val="FEFFFF"/>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282436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5643A83-CC93-44D9-BC3E-EFDFB76602A7}" type="datetimeFigureOut">
              <a:rPr lang="en-US" smtClean="0"/>
              <a:t>8/24/2025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036866-7909-4FA5-8D06-7EA27414A1CE}" type="slidenum">
              <a:rPr lang="en-US" smtClean="0"/>
              <a:t>‹#›</a:t>
            </a:fld>
            <a:endParaRPr lang="en-US"/>
          </a:p>
        </p:txBody>
      </p:sp>
    </p:spTree>
    <p:extLst>
      <p:ext uri="{BB962C8B-B14F-4D97-AF65-F5344CB8AC3E}">
        <p14:creationId xmlns:p14="http://schemas.microsoft.com/office/powerpoint/2010/main" val="213592891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643A83-CC93-44D9-BC3E-EFDFB76602A7}" type="datetimeFigureOut">
              <a:rPr lang="en-US" smtClean="0"/>
              <a:t>8/24/2025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036866-7909-4FA5-8D06-7EA27414A1CE}" type="slidenum">
              <a:rPr lang="en-US" smtClean="0"/>
              <a:t>‹#›</a:t>
            </a:fld>
            <a:endParaRPr lang="en-US"/>
          </a:p>
        </p:txBody>
      </p:sp>
    </p:spTree>
    <p:extLst>
      <p:ext uri="{BB962C8B-B14F-4D97-AF65-F5344CB8AC3E}">
        <p14:creationId xmlns:p14="http://schemas.microsoft.com/office/powerpoint/2010/main" val="3670653478"/>
      </p:ext>
    </p:extLst>
  </p:cSld>
  <p:clrMap bg1="dk1" tx1="lt1" bg2="dk2" tx2="lt2" accent1="accent1" accent2="accent2" accent3="accent3" accent4="accent4" accent5="accent5" accent6="accent6" hlink="hlink" folHlink="folHlink"/>
  <p:sldLayoutIdLst>
    <p:sldLayoutId id="2147483703" r:id="rId1"/>
    <p:sldLayoutId id="2147483702" r:id="rId2"/>
    <p:sldLayoutId id="2147483704"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2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3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44.jpg"/></Relationships>
</file>

<file path=ppt/slides/_rels/slide4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llage of different images of ancient people&#10;&#10;AI-generated content may be incorrect.">
            <a:extLst>
              <a:ext uri="{FF2B5EF4-FFF2-40B4-BE49-F238E27FC236}">
                <a16:creationId xmlns:a16="http://schemas.microsoft.com/office/drawing/2014/main" id="{98C560E4-26BB-AADD-20E7-417390B4F2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4"/>
          <p:cNvSpPr>
            <a:spLocks noGrp="1"/>
          </p:cNvSpPr>
          <p:nvPr>
            <p:ph type="title"/>
          </p:nvPr>
        </p:nvSpPr>
        <p:spPr/>
        <p:txBody>
          <a:bodyPr/>
          <a:lstStyle/>
          <a:p>
            <a:r>
              <a:rPr lang="en-US" dirty="0"/>
              <a:t>Job 6</a:t>
            </a:r>
          </a:p>
        </p:txBody>
      </p:sp>
      <p:pic>
        <p:nvPicPr>
          <p:cNvPr id="4" name="Picture 3">
            <a:extLst>
              <a:ext uri="{FF2B5EF4-FFF2-40B4-BE49-F238E27FC236}">
                <a16:creationId xmlns:a16="http://schemas.microsoft.com/office/drawing/2014/main" id="{54E3300A-4AA3-3D7B-2CF3-4B5BA7E3FF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8840" y="4022778"/>
            <a:ext cx="4846320" cy="272505"/>
          </a:xfrm>
          <a:prstGeom prst="rect">
            <a:avLst/>
          </a:prstGeom>
        </p:spPr>
      </p:pic>
    </p:spTree>
    <p:extLst>
      <p:ext uri="{BB962C8B-B14F-4D97-AF65-F5344CB8AC3E}">
        <p14:creationId xmlns:p14="http://schemas.microsoft.com/office/powerpoint/2010/main" val="24023026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ris\Documents\Bolen\PCB size\British Museum-pcb\Assyria\Nimrud, enemy wearing turban pierced by arrow, reign of Ashurnasirpal II, adr18051945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7800"/>
            <a:ext cx="9144000" cy="6500813"/>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Enemy pierced by arrows, from Nimrud, reign of Ashurnasirpal II, circa 860 BC</a:t>
            </a:r>
          </a:p>
        </p:txBody>
      </p:sp>
      <p:sp>
        <p:nvSpPr>
          <p:cNvPr id="3" name="Text Placeholder 2"/>
          <p:cNvSpPr>
            <a:spLocks noGrp="1"/>
          </p:cNvSpPr>
          <p:nvPr>
            <p:ph type="body" sz="quarter" idx="12"/>
          </p:nvPr>
        </p:nvSpPr>
        <p:spPr/>
        <p:txBody>
          <a:bodyPr/>
          <a:lstStyle/>
          <a:p>
            <a:r>
              <a:rPr lang="en-US" dirty="0"/>
              <a:t>6:4</a:t>
            </a:r>
          </a:p>
        </p:txBody>
      </p:sp>
      <p:sp>
        <p:nvSpPr>
          <p:cNvPr id="4" name="Title 3"/>
          <p:cNvSpPr>
            <a:spLocks noGrp="1"/>
          </p:cNvSpPr>
          <p:nvPr>
            <p:ph type="title"/>
          </p:nvPr>
        </p:nvSpPr>
        <p:spPr/>
        <p:txBody>
          <a:bodyPr/>
          <a:lstStyle/>
          <a:p>
            <a:r>
              <a:rPr lang="en-US" dirty="0"/>
              <a:t>For I have been pierced by the arrows of the Almighty</a:t>
            </a:r>
          </a:p>
        </p:txBody>
      </p:sp>
    </p:spTree>
    <p:extLst>
      <p:ext uri="{BB962C8B-B14F-4D97-AF65-F5344CB8AC3E}">
        <p14:creationId xmlns:p14="http://schemas.microsoft.com/office/powerpoint/2010/main" val="31787491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4F17E14-2373-B3E8-0404-F8B131484352}"/>
              </a:ext>
            </a:extLst>
          </p:cNvPr>
          <p:cNvPicPr>
            <a:picLocks noChangeAspect="1"/>
          </p:cNvPicPr>
          <p:nvPr/>
        </p:nvPicPr>
        <p:blipFill>
          <a:blip r:embed="rId3"/>
          <a:stretch>
            <a:fillRect/>
          </a:stretch>
        </p:blipFill>
        <p:spPr>
          <a:xfrm>
            <a:off x="0" y="231588"/>
            <a:ext cx="9144000" cy="6394824"/>
          </a:xfrm>
          <a:prstGeom prst="rect">
            <a:avLst/>
          </a:prstGeom>
        </p:spPr>
      </p:pic>
      <p:sp>
        <p:nvSpPr>
          <p:cNvPr id="2" name="Text Placeholder 1"/>
          <p:cNvSpPr>
            <a:spLocks noGrp="1"/>
          </p:cNvSpPr>
          <p:nvPr>
            <p:ph type="body" sz="quarter" idx="10"/>
          </p:nvPr>
        </p:nvSpPr>
        <p:spPr/>
        <p:txBody>
          <a:bodyPr/>
          <a:lstStyle/>
          <a:p>
            <a:r>
              <a:rPr lang="en-US" dirty="0"/>
              <a:t>Arrowhead inscribed “arrow of </a:t>
            </a:r>
            <a:r>
              <a:rPr lang="en-US" dirty="0" err="1"/>
              <a:t>Zekarba’al</a:t>
            </a:r>
            <a:r>
              <a:rPr lang="en-US" dirty="0"/>
              <a:t>,” 11th century BC </a:t>
            </a:r>
          </a:p>
        </p:txBody>
      </p:sp>
      <p:sp>
        <p:nvSpPr>
          <p:cNvPr id="3" name="Text Placeholder 2"/>
          <p:cNvSpPr>
            <a:spLocks noGrp="1"/>
          </p:cNvSpPr>
          <p:nvPr>
            <p:ph type="body" sz="quarter" idx="12"/>
          </p:nvPr>
        </p:nvSpPr>
        <p:spPr/>
        <p:txBody>
          <a:bodyPr/>
          <a:lstStyle/>
          <a:p>
            <a:r>
              <a:rPr lang="en-US" dirty="0"/>
              <a:t>6:4</a:t>
            </a:r>
          </a:p>
        </p:txBody>
      </p:sp>
      <p:sp>
        <p:nvSpPr>
          <p:cNvPr id="4" name="Title 3"/>
          <p:cNvSpPr>
            <a:spLocks noGrp="1"/>
          </p:cNvSpPr>
          <p:nvPr>
            <p:ph type="title"/>
          </p:nvPr>
        </p:nvSpPr>
        <p:spPr/>
        <p:txBody>
          <a:bodyPr/>
          <a:lstStyle/>
          <a:p>
            <a:r>
              <a:rPr lang="en-US" dirty="0"/>
              <a:t>For I have been pierced by the arrows of the Almighty</a:t>
            </a:r>
          </a:p>
        </p:txBody>
      </p:sp>
    </p:spTree>
    <p:extLst>
      <p:ext uri="{BB962C8B-B14F-4D97-AF65-F5344CB8AC3E}">
        <p14:creationId xmlns:p14="http://schemas.microsoft.com/office/powerpoint/2010/main" val="11316580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A20EDD3-73BB-ADCA-BB57-FC82FD708D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00"/>
            <a:ext cx="9144000" cy="6248400"/>
          </a:xfrm>
          <a:prstGeom prst="rect">
            <a:avLst/>
          </a:prstGeom>
        </p:spPr>
      </p:pic>
      <p:sp>
        <p:nvSpPr>
          <p:cNvPr id="2" name="Text Placeholder 1"/>
          <p:cNvSpPr>
            <a:spLocks noGrp="1"/>
          </p:cNvSpPr>
          <p:nvPr>
            <p:ph type="body" sz="quarter" idx="10"/>
          </p:nvPr>
        </p:nvSpPr>
        <p:spPr/>
        <p:txBody>
          <a:bodyPr/>
          <a:lstStyle/>
          <a:p>
            <a:r>
              <a:rPr lang="en-US" dirty="0"/>
              <a:t>Somali wild donkey at </a:t>
            </a:r>
            <a:r>
              <a:rPr lang="en-US" dirty="0" err="1"/>
              <a:t>Haibar</a:t>
            </a:r>
            <a:r>
              <a:rPr lang="en-US" dirty="0"/>
              <a:t> Nature Reserve</a:t>
            </a:r>
          </a:p>
        </p:txBody>
      </p:sp>
      <p:sp>
        <p:nvSpPr>
          <p:cNvPr id="3" name="Text Placeholder 2"/>
          <p:cNvSpPr>
            <a:spLocks noGrp="1"/>
          </p:cNvSpPr>
          <p:nvPr>
            <p:ph type="body" sz="quarter" idx="12"/>
          </p:nvPr>
        </p:nvSpPr>
        <p:spPr/>
        <p:txBody>
          <a:bodyPr/>
          <a:lstStyle/>
          <a:p>
            <a:r>
              <a:rPr lang="en-US" dirty="0"/>
              <a:t>6:5</a:t>
            </a:r>
          </a:p>
        </p:txBody>
      </p:sp>
      <p:sp>
        <p:nvSpPr>
          <p:cNvPr id="4" name="Title 3"/>
          <p:cNvSpPr>
            <a:spLocks noGrp="1"/>
          </p:cNvSpPr>
          <p:nvPr>
            <p:ph type="title"/>
          </p:nvPr>
        </p:nvSpPr>
        <p:spPr/>
        <p:txBody>
          <a:bodyPr/>
          <a:lstStyle/>
          <a:p>
            <a:r>
              <a:rPr lang="en-US" dirty="0"/>
              <a:t>Does the wild donkey bray when he has grass?</a:t>
            </a:r>
          </a:p>
        </p:txBody>
      </p:sp>
    </p:spTree>
    <p:extLst>
      <p:ext uri="{BB962C8B-B14F-4D97-AF65-F5344CB8AC3E}">
        <p14:creationId xmlns:p14="http://schemas.microsoft.com/office/powerpoint/2010/main" val="12772363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donkeys on a dirt road&#10;&#10;Description automatically generated">
            <a:extLst>
              <a:ext uri="{FF2B5EF4-FFF2-40B4-BE49-F238E27FC236}">
                <a16:creationId xmlns:a16="http://schemas.microsoft.com/office/drawing/2014/main" id="{368CCA97-82E2-304B-B132-9A618D4031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0332"/>
            <a:ext cx="9144000" cy="6117336"/>
          </a:xfrm>
          <a:prstGeom prst="rect">
            <a:avLst/>
          </a:prstGeom>
        </p:spPr>
      </p:pic>
      <p:sp>
        <p:nvSpPr>
          <p:cNvPr id="2" name="Text Placeholder 1"/>
          <p:cNvSpPr>
            <a:spLocks noGrp="1"/>
          </p:cNvSpPr>
          <p:nvPr>
            <p:ph type="body" sz="quarter" idx="10"/>
          </p:nvPr>
        </p:nvSpPr>
        <p:spPr/>
        <p:txBody>
          <a:bodyPr/>
          <a:lstStyle/>
          <a:p>
            <a:r>
              <a:rPr lang="en-US" dirty="0"/>
              <a:t>Donkey on path in Wadi </a:t>
            </a:r>
            <a:r>
              <a:rPr lang="en-US" dirty="0" err="1"/>
              <a:t>Biyar</a:t>
            </a:r>
            <a:endParaRPr lang="en-US" dirty="0"/>
          </a:p>
        </p:txBody>
      </p:sp>
      <p:sp>
        <p:nvSpPr>
          <p:cNvPr id="3" name="Text Placeholder 2"/>
          <p:cNvSpPr>
            <a:spLocks noGrp="1"/>
          </p:cNvSpPr>
          <p:nvPr>
            <p:ph type="body" sz="quarter" idx="12"/>
          </p:nvPr>
        </p:nvSpPr>
        <p:spPr/>
        <p:txBody>
          <a:bodyPr/>
          <a:lstStyle/>
          <a:p>
            <a:r>
              <a:rPr lang="en-US" dirty="0"/>
              <a:t>6:5</a:t>
            </a:r>
          </a:p>
        </p:txBody>
      </p:sp>
      <p:sp>
        <p:nvSpPr>
          <p:cNvPr id="4" name="Title 3"/>
          <p:cNvSpPr>
            <a:spLocks noGrp="1"/>
          </p:cNvSpPr>
          <p:nvPr>
            <p:ph type="title"/>
          </p:nvPr>
        </p:nvSpPr>
        <p:spPr/>
        <p:txBody>
          <a:bodyPr/>
          <a:lstStyle/>
          <a:p>
            <a:r>
              <a:rPr lang="en-US" dirty="0"/>
              <a:t>Does the wild donkey bray when he has grass?</a:t>
            </a:r>
          </a:p>
        </p:txBody>
      </p:sp>
    </p:spTree>
    <p:extLst>
      <p:ext uri="{BB962C8B-B14F-4D97-AF65-F5344CB8AC3E}">
        <p14:creationId xmlns:p14="http://schemas.microsoft.com/office/powerpoint/2010/main" val="37282096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Cattle feeding at a trough, from el-</a:t>
            </a:r>
            <a:r>
              <a:rPr lang="en-US" dirty="0" err="1"/>
              <a:t>Asasif</a:t>
            </a:r>
            <a:r>
              <a:rPr lang="en-US" dirty="0"/>
              <a:t>, circa 1900 BC</a:t>
            </a:r>
          </a:p>
        </p:txBody>
      </p:sp>
      <p:sp>
        <p:nvSpPr>
          <p:cNvPr id="3" name="Text Placeholder 2"/>
          <p:cNvSpPr>
            <a:spLocks noGrp="1"/>
          </p:cNvSpPr>
          <p:nvPr>
            <p:ph type="body" sz="quarter" idx="12"/>
          </p:nvPr>
        </p:nvSpPr>
        <p:spPr/>
        <p:txBody>
          <a:bodyPr/>
          <a:lstStyle/>
          <a:p>
            <a:r>
              <a:rPr lang="en-US" dirty="0"/>
              <a:t>6:5</a:t>
            </a:r>
          </a:p>
        </p:txBody>
      </p:sp>
      <p:sp>
        <p:nvSpPr>
          <p:cNvPr id="4" name="Title 3"/>
          <p:cNvSpPr>
            <a:spLocks noGrp="1"/>
          </p:cNvSpPr>
          <p:nvPr>
            <p:ph type="title"/>
          </p:nvPr>
        </p:nvSpPr>
        <p:spPr/>
        <p:txBody>
          <a:bodyPr/>
          <a:lstStyle/>
          <a:p>
            <a:r>
              <a:rPr lang="en-US" dirty="0"/>
              <a:t>Or does the ox low when he has fodder?</a:t>
            </a:r>
          </a:p>
        </p:txBody>
      </p:sp>
      <p:pic>
        <p:nvPicPr>
          <p:cNvPr id="6" name="Picture 5">
            <a:extLst>
              <a:ext uri="{FF2B5EF4-FFF2-40B4-BE49-F238E27FC236}">
                <a16:creationId xmlns:a16="http://schemas.microsoft.com/office/drawing/2014/main" id="{DD7D36AF-CBDB-8F7C-4483-79CEC92CA5BE}"/>
              </a:ext>
            </a:extLst>
          </p:cNvPr>
          <p:cNvPicPr>
            <a:picLocks noChangeAspect="1"/>
          </p:cNvPicPr>
          <p:nvPr/>
        </p:nvPicPr>
        <p:blipFill rotWithShape="1">
          <a:blip r:embed="rId3">
            <a:extLst>
              <a:ext uri="{28A0092B-C50C-407E-A947-70E740481C1C}">
                <a14:useLocalDpi xmlns:a14="http://schemas.microsoft.com/office/drawing/2010/main" val="0"/>
              </a:ext>
            </a:extLst>
          </a:blip>
          <a:srcRect r="1577"/>
          <a:stretch/>
        </p:blipFill>
        <p:spPr>
          <a:xfrm>
            <a:off x="-1" y="369332"/>
            <a:ext cx="9144001" cy="6150340"/>
          </a:xfrm>
          <a:prstGeom prst="rect">
            <a:avLst/>
          </a:prstGeom>
        </p:spPr>
      </p:pic>
    </p:spTree>
    <p:extLst>
      <p:ext uri="{BB962C8B-B14F-4D97-AF65-F5344CB8AC3E}">
        <p14:creationId xmlns:p14="http://schemas.microsoft.com/office/powerpoint/2010/main" val="29537335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E25688C-943D-C49B-D8DE-BC7A20855E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1460"/>
            <a:ext cx="9144000" cy="6355080"/>
          </a:xfrm>
          <a:prstGeom prst="rect">
            <a:avLst/>
          </a:prstGeom>
        </p:spPr>
      </p:pic>
      <p:sp>
        <p:nvSpPr>
          <p:cNvPr id="2" name="Text Placeholder 1"/>
          <p:cNvSpPr>
            <a:spLocks noGrp="1"/>
          </p:cNvSpPr>
          <p:nvPr>
            <p:ph type="body" sz="quarter" idx="10"/>
          </p:nvPr>
        </p:nvSpPr>
        <p:spPr/>
        <p:txBody>
          <a:bodyPr/>
          <a:lstStyle/>
          <a:p>
            <a:r>
              <a:rPr lang="en-US" dirty="0"/>
              <a:t>Hen eggs in a terracotta cup, found in a tomb on Rhodes, 5th century BC</a:t>
            </a:r>
          </a:p>
        </p:txBody>
      </p:sp>
      <p:sp>
        <p:nvSpPr>
          <p:cNvPr id="3" name="Text Placeholder 2"/>
          <p:cNvSpPr>
            <a:spLocks noGrp="1"/>
          </p:cNvSpPr>
          <p:nvPr>
            <p:ph type="body" sz="quarter" idx="12"/>
          </p:nvPr>
        </p:nvSpPr>
        <p:spPr/>
        <p:txBody>
          <a:bodyPr/>
          <a:lstStyle/>
          <a:p>
            <a:r>
              <a:rPr lang="en-US" dirty="0"/>
              <a:t>6:6</a:t>
            </a:r>
          </a:p>
        </p:txBody>
      </p:sp>
      <p:sp>
        <p:nvSpPr>
          <p:cNvPr id="4" name="Title 3"/>
          <p:cNvSpPr>
            <a:spLocks noGrp="1"/>
          </p:cNvSpPr>
          <p:nvPr>
            <p:ph type="title"/>
          </p:nvPr>
        </p:nvSpPr>
        <p:spPr/>
        <p:txBody>
          <a:bodyPr/>
          <a:lstStyle/>
          <a:p>
            <a:r>
              <a:rPr lang="en-US" dirty="0"/>
              <a:t>Is there any flavor in the white of an egg?</a:t>
            </a:r>
          </a:p>
        </p:txBody>
      </p:sp>
    </p:spTree>
    <p:extLst>
      <p:ext uri="{BB962C8B-B14F-4D97-AF65-F5344CB8AC3E}">
        <p14:creationId xmlns:p14="http://schemas.microsoft.com/office/powerpoint/2010/main" val="39530014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building, old, sitting, stone&#10;&#10;Description automatically generated">
            <a:extLst>
              <a:ext uri="{FF2B5EF4-FFF2-40B4-BE49-F238E27FC236}">
                <a16:creationId xmlns:a16="http://schemas.microsoft.com/office/drawing/2014/main" id="{A499AB49-2A62-4BB2-A12C-0FF7462918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7473"/>
            <a:ext cx="9144000" cy="6391656"/>
          </a:xfrm>
          <a:prstGeom prst="rect">
            <a:avLst/>
          </a:prstGeom>
        </p:spPr>
      </p:pic>
      <p:sp>
        <p:nvSpPr>
          <p:cNvPr id="2" name="Text Placeholder 1">
            <a:extLst>
              <a:ext uri="{FF2B5EF4-FFF2-40B4-BE49-F238E27FC236}">
                <a16:creationId xmlns:a16="http://schemas.microsoft.com/office/drawing/2014/main" id="{D01F8CD8-F7DE-4C98-951A-E14C74E46429}"/>
              </a:ext>
            </a:extLst>
          </p:cNvPr>
          <p:cNvSpPr>
            <a:spLocks noGrp="1"/>
          </p:cNvSpPr>
          <p:nvPr>
            <p:ph type="body" sz="quarter" idx="10"/>
          </p:nvPr>
        </p:nvSpPr>
        <p:spPr/>
        <p:txBody>
          <a:bodyPr/>
          <a:lstStyle/>
          <a:p>
            <a:r>
              <a:rPr lang="en-US" dirty="0"/>
              <a:t>Fresco with partridges, eggs, and wine, from Pompeii, 1st century AD</a:t>
            </a:r>
          </a:p>
        </p:txBody>
      </p:sp>
      <p:sp>
        <p:nvSpPr>
          <p:cNvPr id="3" name="Text Placeholder 2">
            <a:extLst>
              <a:ext uri="{FF2B5EF4-FFF2-40B4-BE49-F238E27FC236}">
                <a16:creationId xmlns:a16="http://schemas.microsoft.com/office/drawing/2014/main" id="{1D29B034-F6C5-4026-B982-701B5B87AAA5}"/>
              </a:ext>
            </a:extLst>
          </p:cNvPr>
          <p:cNvSpPr>
            <a:spLocks noGrp="1"/>
          </p:cNvSpPr>
          <p:nvPr>
            <p:ph type="body" sz="quarter" idx="12"/>
          </p:nvPr>
        </p:nvSpPr>
        <p:spPr/>
        <p:txBody>
          <a:bodyPr/>
          <a:lstStyle/>
          <a:p>
            <a:r>
              <a:rPr lang="en-US" dirty="0"/>
              <a:t>6:6</a:t>
            </a:r>
          </a:p>
        </p:txBody>
      </p:sp>
      <p:sp>
        <p:nvSpPr>
          <p:cNvPr id="4" name="Title 3">
            <a:extLst>
              <a:ext uri="{FF2B5EF4-FFF2-40B4-BE49-F238E27FC236}">
                <a16:creationId xmlns:a16="http://schemas.microsoft.com/office/drawing/2014/main" id="{8AF132F1-5EE0-4F5A-B089-3E055CABAF08}"/>
              </a:ext>
            </a:extLst>
          </p:cNvPr>
          <p:cNvSpPr>
            <a:spLocks noGrp="1"/>
          </p:cNvSpPr>
          <p:nvPr>
            <p:ph type="title"/>
          </p:nvPr>
        </p:nvSpPr>
        <p:spPr/>
        <p:txBody>
          <a:bodyPr/>
          <a:lstStyle/>
          <a:p>
            <a:r>
              <a:rPr lang="en-US" dirty="0"/>
              <a:t>Is there any flavor in the white of an egg?</a:t>
            </a:r>
          </a:p>
        </p:txBody>
      </p:sp>
    </p:spTree>
    <p:extLst>
      <p:ext uri="{BB962C8B-B14F-4D97-AF65-F5344CB8AC3E}">
        <p14:creationId xmlns:p14="http://schemas.microsoft.com/office/powerpoint/2010/main" val="24052153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72E33AA-6704-588E-5133-F82AFF1A70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00"/>
            <a:ext cx="9144000" cy="6248400"/>
          </a:xfrm>
          <a:prstGeom prst="rect">
            <a:avLst/>
          </a:prstGeom>
        </p:spPr>
      </p:pic>
      <p:sp>
        <p:nvSpPr>
          <p:cNvPr id="2" name="Text Placeholder 1"/>
          <p:cNvSpPr>
            <a:spLocks noGrp="1"/>
          </p:cNvSpPr>
          <p:nvPr>
            <p:ph type="body" sz="quarter" idx="10"/>
          </p:nvPr>
        </p:nvSpPr>
        <p:spPr/>
        <p:txBody>
          <a:bodyPr/>
          <a:lstStyle/>
          <a:p>
            <a:r>
              <a:rPr lang="de-DE" dirty="0"/>
              <a:t>Ostrich eggs in the sand at Haibar Nature Reserve</a:t>
            </a:r>
            <a:endParaRPr lang="en-US" dirty="0"/>
          </a:p>
        </p:txBody>
      </p:sp>
      <p:sp>
        <p:nvSpPr>
          <p:cNvPr id="3" name="Text Placeholder 2"/>
          <p:cNvSpPr>
            <a:spLocks noGrp="1"/>
          </p:cNvSpPr>
          <p:nvPr>
            <p:ph type="body" sz="quarter" idx="12"/>
          </p:nvPr>
        </p:nvSpPr>
        <p:spPr/>
        <p:txBody>
          <a:bodyPr/>
          <a:lstStyle/>
          <a:p>
            <a:r>
              <a:rPr lang="en-US" dirty="0"/>
              <a:t>6:6</a:t>
            </a:r>
          </a:p>
        </p:txBody>
      </p:sp>
      <p:sp>
        <p:nvSpPr>
          <p:cNvPr id="4" name="Title 3"/>
          <p:cNvSpPr>
            <a:spLocks noGrp="1"/>
          </p:cNvSpPr>
          <p:nvPr>
            <p:ph type="title"/>
          </p:nvPr>
        </p:nvSpPr>
        <p:spPr/>
        <p:txBody>
          <a:bodyPr/>
          <a:lstStyle/>
          <a:p>
            <a:r>
              <a:rPr lang="en-US" dirty="0"/>
              <a:t>Is there any flavor in the white of an egg?</a:t>
            </a:r>
          </a:p>
        </p:txBody>
      </p:sp>
    </p:spTree>
    <p:extLst>
      <p:ext uri="{BB962C8B-B14F-4D97-AF65-F5344CB8AC3E}">
        <p14:creationId xmlns:p14="http://schemas.microsoft.com/office/powerpoint/2010/main" val="36486309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2501C07-D8FF-FA4F-9E23-ECD3FFCDC9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5750"/>
            <a:ext cx="9144000" cy="6286500"/>
          </a:xfrm>
          <a:prstGeom prst="rect">
            <a:avLst/>
          </a:prstGeom>
        </p:spPr>
      </p:pic>
      <p:sp>
        <p:nvSpPr>
          <p:cNvPr id="2" name="Text Placeholder 1"/>
          <p:cNvSpPr>
            <a:spLocks noGrp="1"/>
          </p:cNvSpPr>
          <p:nvPr>
            <p:ph type="body" sz="quarter" idx="10"/>
          </p:nvPr>
        </p:nvSpPr>
        <p:spPr/>
        <p:txBody>
          <a:bodyPr/>
          <a:lstStyle/>
          <a:p>
            <a:r>
              <a:rPr lang="en-US" dirty="0"/>
              <a:t>Dead companion of Odysseus, from the Odysseus-Polyphemus Group, 1st century BC</a:t>
            </a:r>
          </a:p>
        </p:txBody>
      </p:sp>
      <p:sp>
        <p:nvSpPr>
          <p:cNvPr id="3" name="Text Placeholder 2"/>
          <p:cNvSpPr>
            <a:spLocks noGrp="1"/>
          </p:cNvSpPr>
          <p:nvPr>
            <p:ph type="body" sz="quarter" idx="12"/>
          </p:nvPr>
        </p:nvSpPr>
        <p:spPr/>
        <p:txBody>
          <a:bodyPr/>
          <a:lstStyle/>
          <a:p>
            <a:r>
              <a:rPr lang="en-US" dirty="0"/>
              <a:t>6:9</a:t>
            </a:r>
          </a:p>
        </p:txBody>
      </p:sp>
      <p:sp>
        <p:nvSpPr>
          <p:cNvPr id="4" name="Title 3"/>
          <p:cNvSpPr>
            <a:spLocks noGrp="1"/>
          </p:cNvSpPr>
          <p:nvPr>
            <p:ph type="title"/>
          </p:nvPr>
        </p:nvSpPr>
        <p:spPr/>
        <p:txBody>
          <a:bodyPr/>
          <a:lstStyle/>
          <a:p>
            <a:r>
              <a:rPr lang="en-US" dirty="0"/>
              <a:t>I wish that God was willing to crush me, to unleash His power and cut me off!</a:t>
            </a:r>
          </a:p>
        </p:txBody>
      </p:sp>
    </p:spTree>
    <p:extLst>
      <p:ext uri="{BB962C8B-B14F-4D97-AF65-F5344CB8AC3E}">
        <p14:creationId xmlns:p14="http://schemas.microsoft.com/office/powerpoint/2010/main" val="24717406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B406CE9-3B46-8806-BCE0-A38E41A070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4310"/>
            <a:ext cx="9144000" cy="6469380"/>
          </a:xfrm>
          <a:prstGeom prst="rect">
            <a:avLst/>
          </a:prstGeom>
        </p:spPr>
      </p:pic>
      <p:sp>
        <p:nvSpPr>
          <p:cNvPr id="2" name="Text Placeholder 1">
            <a:extLst>
              <a:ext uri="{FF2B5EF4-FFF2-40B4-BE49-F238E27FC236}">
                <a16:creationId xmlns:a16="http://schemas.microsoft.com/office/drawing/2014/main" id="{1595E270-ABC9-4837-B29D-D884CF919AD6}"/>
              </a:ext>
            </a:extLst>
          </p:cNvPr>
          <p:cNvSpPr>
            <a:spLocks noGrp="1"/>
          </p:cNvSpPr>
          <p:nvPr>
            <p:ph type="body" sz="quarter" idx="10"/>
          </p:nvPr>
        </p:nvSpPr>
        <p:spPr/>
        <p:txBody>
          <a:bodyPr/>
          <a:lstStyle/>
          <a:p>
            <a:r>
              <a:rPr lang="en-US" dirty="0"/>
              <a:t>Statue of a boxer made of bronze, on a stone base, from Rome, circa 100 BC </a:t>
            </a:r>
          </a:p>
        </p:txBody>
      </p:sp>
      <p:sp>
        <p:nvSpPr>
          <p:cNvPr id="3" name="Text Placeholder 2">
            <a:extLst>
              <a:ext uri="{FF2B5EF4-FFF2-40B4-BE49-F238E27FC236}">
                <a16:creationId xmlns:a16="http://schemas.microsoft.com/office/drawing/2014/main" id="{4981DA63-F1E4-4964-AE46-5193F7790999}"/>
              </a:ext>
            </a:extLst>
          </p:cNvPr>
          <p:cNvSpPr>
            <a:spLocks noGrp="1"/>
          </p:cNvSpPr>
          <p:nvPr>
            <p:ph type="body" sz="quarter" idx="12"/>
          </p:nvPr>
        </p:nvSpPr>
        <p:spPr/>
        <p:txBody>
          <a:bodyPr/>
          <a:lstStyle/>
          <a:p>
            <a:r>
              <a:rPr lang="en-US" dirty="0"/>
              <a:t>6:12</a:t>
            </a:r>
          </a:p>
        </p:txBody>
      </p:sp>
      <p:sp>
        <p:nvSpPr>
          <p:cNvPr id="4" name="Title 3">
            <a:extLst>
              <a:ext uri="{FF2B5EF4-FFF2-40B4-BE49-F238E27FC236}">
                <a16:creationId xmlns:a16="http://schemas.microsoft.com/office/drawing/2014/main" id="{AB342A8E-F283-4F49-812B-EF640154A6ED}"/>
              </a:ext>
            </a:extLst>
          </p:cNvPr>
          <p:cNvSpPr>
            <a:spLocks noGrp="1"/>
          </p:cNvSpPr>
          <p:nvPr>
            <p:ph type="title"/>
          </p:nvPr>
        </p:nvSpPr>
        <p:spPr/>
        <p:txBody>
          <a:bodyPr/>
          <a:lstStyle/>
          <a:p>
            <a:r>
              <a:rPr lang="en-US" dirty="0"/>
              <a:t>Is my strength like that of stone, or is my flesh as strong as bronze?</a:t>
            </a:r>
          </a:p>
        </p:txBody>
      </p:sp>
    </p:spTree>
    <p:extLst>
      <p:ext uri="{BB962C8B-B14F-4D97-AF65-F5344CB8AC3E}">
        <p14:creationId xmlns:p14="http://schemas.microsoft.com/office/powerpoint/2010/main" val="6486573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5E0B40-FFDC-D90F-3F7F-444660485B7F}"/>
            </a:ext>
          </a:extLst>
        </p:cNvPr>
        <p:cNvGrpSpPr/>
        <p:nvPr/>
      </p:nvGrpSpPr>
      <p:grpSpPr>
        <a:xfrm>
          <a:off x="0" y="0"/>
          <a:ext cx="0" cy="0"/>
          <a:chOff x="0" y="0"/>
          <a:chExt cx="0" cy="0"/>
        </a:xfrm>
      </p:grpSpPr>
      <p:pic>
        <p:nvPicPr>
          <p:cNvPr id="3" name="Picture 2" descr="A collage of different images of ancient people&#10;&#10;AI-generated content may be incorrect.">
            <a:extLst>
              <a:ext uri="{FF2B5EF4-FFF2-40B4-BE49-F238E27FC236}">
                <a16:creationId xmlns:a16="http://schemas.microsoft.com/office/drawing/2014/main" id="{399FA8F7-60CC-F403-D4FC-44847375E5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4">
            <a:extLst>
              <a:ext uri="{FF2B5EF4-FFF2-40B4-BE49-F238E27FC236}">
                <a16:creationId xmlns:a16="http://schemas.microsoft.com/office/drawing/2014/main" id="{1612EA27-22F8-1952-5DD0-AABFD4AA14D2}"/>
              </a:ext>
            </a:extLst>
          </p:cNvPr>
          <p:cNvSpPr>
            <a:spLocks noGrp="1"/>
          </p:cNvSpPr>
          <p:nvPr>
            <p:ph type="title"/>
          </p:nvPr>
        </p:nvSpPr>
        <p:spPr/>
        <p:txBody>
          <a:bodyPr/>
          <a:lstStyle/>
          <a:p>
            <a:r>
              <a:rPr lang="en-US" dirty="0"/>
              <a:t>Job 6</a:t>
            </a:r>
          </a:p>
        </p:txBody>
      </p:sp>
      <p:pic>
        <p:nvPicPr>
          <p:cNvPr id="4" name="Picture 3">
            <a:extLst>
              <a:ext uri="{FF2B5EF4-FFF2-40B4-BE49-F238E27FC236}">
                <a16:creationId xmlns:a16="http://schemas.microsoft.com/office/drawing/2014/main" id="{CFE7785D-40BA-CF88-091C-B45457EFDD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8840" y="4022778"/>
            <a:ext cx="4846320" cy="272505"/>
          </a:xfrm>
          <a:prstGeom prst="rect">
            <a:avLst/>
          </a:prstGeom>
        </p:spPr>
      </p:pic>
      <p:sp>
        <p:nvSpPr>
          <p:cNvPr id="2" name="Title 4">
            <a:extLst>
              <a:ext uri="{FF2B5EF4-FFF2-40B4-BE49-F238E27FC236}">
                <a16:creationId xmlns:a16="http://schemas.microsoft.com/office/drawing/2014/main" id="{5DEF365E-49D2-5070-F074-184B581A09B2}"/>
              </a:ext>
            </a:extLst>
          </p:cNvPr>
          <p:cNvSpPr txBox="1">
            <a:spLocks/>
          </p:cNvSpPr>
          <p:nvPr/>
        </p:nvSpPr>
        <p:spPr>
          <a:xfrm>
            <a:off x="0" y="3227832"/>
            <a:ext cx="9144000" cy="585216"/>
          </a:xfrm>
          <a:prstGeom prst="rect">
            <a:avLst/>
          </a:prstGeom>
          <a:noFill/>
        </p:spPr>
        <p:txBody>
          <a:bodyPr vert="horz" lIns="91440" tIns="45720" rIns="91440" bIns="45720" rtlCol="0" anchor="ctr" anchorCtr="0">
            <a:noAutofit/>
          </a:bodyPr>
          <a:lstStyle>
            <a:lvl1pPr marL="0" algn="ctr" defTabSz="914400" rtl="0" eaLnBrk="1" fontAlgn="base" latinLnBrk="0" hangingPunct="1">
              <a:spcBef>
                <a:spcPct val="0"/>
              </a:spcBef>
              <a:spcAft>
                <a:spcPct val="0"/>
              </a:spcAft>
              <a:buNone/>
              <a:defRPr lang="en-US" sz="2800" b="1" i="0" kern="1200" cap="all" spc="300" baseline="0" dirty="0">
                <a:solidFill>
                  <a:srgbClr val="FEFFFF"/>
                </a:solidFill>
                <a:latin typeface="+mj-lt"/>
                <a:ea typeface="+mj-ea"/>
                <a:cs typeface="Calibri" panose="020F0502020204030204" pitchFamily="34" charset="0"/>
              </a:defRPr>
            </a:lvl1pPr>
          </a:lstStyle>
          <a:p>
            <a:r>
              <a:rPr lang="en-US"/>
              <a:t>Ecclesiastes 2</a:t>
            </a:r>
          </a:p>
        </p:txBody>
      </p:sp>
      <p:pic>
        <p:nvPicPr>
          <p:cNvPr id="6" name="Picture 5">
            <a:extLst>
              <a:ext uri="{FF2B5EF4-FFF2-40B4-BE49-F238E27FC236}">
                <a16:creationId xmlns:a16="http://schemas.microsoft.com/office/drawing/2014/main" id="{3020D1F2-9C03-1E86-C42D-DBCBB2951F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8840" y="4022778"/>
            <a:ext cx="4846320" cy="272505"/>
          </a:xfrm>
          <a:prstGeom prst="rect">
            <a:avLst/>
          </a:prstGeom>
        </p:spPr>
      </p:pic>
      <p:sp>
        <p:nvSpPr>
          <p:cNvPr id="7" name="Title 4">
            <a:extLst>
              <a:ext uri="{FF2B5EF4-FFF2-40B4-BE49-F238E27FC236}">
                <a16:creationId xmlns:a16="http://schemas.microsoft.com/office/drawing/2014/main" id="{A8556EFC-36BC-845F-47C8-C43809EEC177}"/>
              </a:ext>
            </a:extLst>
          </p:cNvPr>
          <p:cNvSpPr txBox="1">
            <a:spLocks/>
          </p:cNvSpPr>
          <p:nvPr/>
        </p:nvSpPr>
        <p:spPr>
          <a:xfrm>
            <a:off x="975360" y="1301112"/>
            <a:ext cx="7193280" cy="4551048"/>
          </a:xfrm>
          <a:prstGeom prst="rect">
            <a:avLst/>
          </a:prstGeom>
          <a:solidFill>
            <a:schemeClr val="bg1"/>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dirty="0"/>
              <a:t>This is a free sample of the Job 6 presentation from the </a:t>
            </a:r>
            <a:r>
              <a:rPr lang="en-US" sz="2000" i="1" dirty="0"/>
              <a:t>Photo Companion to the Bible.</a:t>
            </a:r>
            <a:r>
              <a:rPr lang="en-US" sz="2000" dirty="0"/>
              <a:t> To purchase the full volume, visit www.bibleplaces.com/job/</a:t>
            </a:r>
            <a:br>
              <a:rPr lang="en-US" sz="2000" dirty="0"/>
            </a:br>
            <a:br>
              <a:rPr lang="en-US" sz="2000" dirty="0"/>
            </a:br>
            <a:r>
              <a:rPr lang="en-US" sz="2000" dirty="0"/>
              <a:t>The </a:t>
            </a:r>
            <a:r>
              <a:rPr lang="en-US" sz="2000" i="1" dirty="0"/>
              <a:t>Photo Companion to the Bible</a:t>
            </a:r>
            <a:r>
              <a:rPr lang="en-US" sz="2000" dirty="0"/>
              <a:t> is an image-rich resource for Bible students, teachers, and researchers. Just as a librarian stocks the shelves with as many relevant materials as possible, so we have tried to provide a broad selection of images. Our goal is that you will find in this “library” whatever it is you are looking for. </a:t>
            </a:r>
            <a:br>
              <a:rPr lang="en-US" sz="2000" dirty="0"/>
            </a:br>
            <a:br>
              <a:rPr lang="en-US" sz="2000" dirty="0"/>
            </a:br>
            <a:r>
              <a:rPr lang="en-US" sz="2000" dirty="0"/>
              <a:t>For more details (for this and every slide), see the Notes section below.</a:t>
            </a:r>
            <a:br>
              <a:rPr lang="en-US" sz="2000" dirty="0"/>
            </a:br>
            <a:br>
              <a:rPr lang="en-US" sz="2000" dirty="0"/>
            </a:br>
            <a:endParaRPr lang="en-US" sz="2000" dirty="0"/>
          </a:p>
        </p:txBody>
      </p:sp>
      <p:sp>
        <p:nvSpPr>
          <p:cNvPr id="8" name="Arrow: Right 7">
            <a:extLst>
              <a:ext uri="{FF2B5EF4-FFF2-40B4-BE49-F238E27FC236}">
                <a16:creationId xmlns:a16="http://schemas.microsoft.com/office/drawing/2014/main" id="{20D972BB-4844-D3BB-97AD-43B253858BDF}"/>
              </a:ext>
            </a:extLst>
          </p:cNvPr>
          <p:cNvSpPr/>
          <p:nvPr/>
        </p:nvSpPr>
        <p:spPr>
          <a:xfrm rot="5400000">
            <a:off x="4277360" y="5228661"/>
            <a:ext cx="589280" cy="454518"/>
          </a:xfrm>
          <a:prstGeom prst="rightArrow">
            <a:avLst/>
          </a:prstGeom>
          <a:noFill/>
          <a:ln>
            <a:solidFill>
              <a:srgbClr val="4161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82606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Kris\Documents\Bolen\04 0Adds 2012\19 Museum\Athens Archaeological Museum\Grave stele with bearded man and youth with dog, marble, from Athens, ca 400 BC, tb011117659.jpg"/>
          <p:cNvPicPr>
            <a:picLocks noChangeAspect="1" noChangeArrowheads="1"/>
          </p:cNvPicPr>
          <p:nvPr/>
        </p:nvPicPr>
        <p:blipFill rotWithShape="1">
          <a:blip r:embed="rId3">
            <a:extLst>
              <a:ext uri="{28A0092B-C50C-407E-A947-70E740481C1C}">
                <a14:useLocalDpi xmlns:a14="http://schemas.microsoft.com/office/drawing/2010/main" val="0"/>
              </a:ext>
            </a:extLst>
          </a:blip>
          <a:srcRect t="16890" b="3170"/>
          <a:stretch/>
        </p:blipFill>
        <p:spPr bwMode="auto">
          <a:xfrm>
            <a:off x="0" y="-1"/>
            <a:ext cx="9144000" cy="6724651"/>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Marble grave stele with bearded man and youth shaking hands, from Athens, circa 400 BC</a:t>
            </a:r>
          </a:p>
        </p:txBody>
      </p:sp>
      <p:sp>
        <p:nvSpPr>
          <p:cNvPr id="3" name="Text Placeholder 2"/>
          <p:cNvSpPr>
            <a:spLocks noGrp="1"/>
          </p:cNvSpPr>
          <p:nvPr>
            <p:ph type="body" sz="quarter" idx="12"/>
          </p:nvPr>
        </p:nvSpPr>
        <p:spPr/>
        <p:txBody>
          <a:bodyPr/>
          <a:lstStyle/>
          <a:p>
            <a:r>
              <a:rPr lang="en-US" dirty="0"/>
              <a:t>6:14</a:t>
            </a:r>
          </a:p>
        </p:txBody>
      </p:sp>
      <p:sp>
        <p:nvSpPr>
          <p:cNvPr id="4" name="Title 3"/>
          <p:cNvSpPr>
            <a:spLocks noGrp="1"/>
          </p:cNvSpPr>
          <p:nvPr>
            <p:ph type="title"/>
          </p:nvPr>
        </p:nvSpPr>
        <p:spPr/>
        <p:txBody>
          <a:bodyPr/>
          <a:lstStyle/>
          <a:p>
            <a:r>
              <a:rPr lang="en-US" dirty="0"/>
              <a:t>Should not a despairing man expect kindness from his friend?</a:t>
            </a:r>
          </a:p>
        </p:txBody>
      </p:sp>
    </p:spTree>
    <p:extLst>
      <p:ext uri="{BB962C8B-B14F-4D97-AF65-F5344CB8AC3E}">
        <p14:creationId xmlns:p14="http://schemas.microsoft.com/office/powerpoint/2010/main" val="6579456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Flash flood in the Wadi </a:t>
            </a:r>
            <a:r>
              <a:rPr lang="en-US" dirty="0" err="1"/>
              <a:t>Qilt</a:t>
            </a:r>
            <a:r>
              <a:rPr lang="en-US" dirty="0"/>
              <a:t> at Jericho</a:t>
            </a:r>
          </a:p>
        </p:txBody>
      </p:sp>
      <p:sp>
        <p:nvSpPr>
          <p:cNvPr id="3" name="Text Placeholder 2"/>
          <p:cNvSpPr>
            <a:spLocks noGrp="1"/>
          </p:cNvSpPr>
          <p:nvPr>
            <p:ph type="body" sz="quarter" idx="12"/>
          </p:nvPr>
        </p:nvSpPr>
        <p:spPr/>
        <p:txBody>
          <a:bodyPr/>
          <a:lstStyle/>
          <a:p>
            <a:r>
              <a:rPr lang="en-US" dirty="0"/>
              <a:t>6:15</a:t>
            </a:r>
          </a:p>
        </p:txBody>
      </p:sp>
      <p:sp>
        <p:nvSpPr>
          <p:cNvPr id="4" name="Title 3"/>
          <p:cNvSpPr>
            <a:spLocks noGrp="1"/>
          </p:cNvSpPr>
          <p:nvPr>
            <p:ph type="title"/>
          </p:nvPr>
        </p:nvSpPr>
        <p:spPr/>
        <p:txBody>
          <a:bodyPr/>
          <a:lstStyle/>
          <a:p>
            <a:r>
              <a:rPr lang="en-US" dirty="0"/>
              <a:t>But my brothers have been like a treacherous wadi, like streams that overflow</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131"/>
          <a:stretch/>
        </p:blipFill>
        <p:spPr>
          <a:xfrm>
            <a:off x="-1" y="369332"/>
            <a:ext cx="9144001" cy="6150340"/>
          </a:xfrm>
          <a:prstGeom prst="rect">
            <a:avLst/>
          </a:prstGeom>
        </p:spPr>
      </p:pic>
    </p:spTree>
    <p:extLst>
      <p:ext uri="{BB962C8B-B14F-4D97-AF65-F5344CB8AC3E}">
        <p14:creationId xmlns:p14="http://schemas.microsoft.com/office/powerpoint/2010/main" val="14020494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4EB135E-48D3-41FD-0471-9DD9278A31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Flood waters in the Arabah Valley</a:t>
            </a:r>
          </a:p>
        </p:txBody>
      </p:sp>
      <p:sp>
        <p:nvSpPr>
          <p:cNvPr id="3" name="Text Placeholder 2"/>
          <p:cNvSpPr>
            <a:spLocks noGrp="1"/>
          </p:cNvSpPr>
          <p:nvPr>
            <p:ph type="body" sz="quarter" idx="12"/>
          </p:nvPr>
        </p:nvSpPr>
        <p:spPr/>
        <p:txBody>
          <a:bodyPr/>
          <a:lstStyle/>
          <a:p>
            <a:r>
              <a:rPr lang="en-US" dirty="0"/>
              <a:t>6:16</a:t>
            </a:r>
          </a:p>
        </p:txBody>
      </p:sp>
      <p:sp>
        <p:nvSpPr>
          <p:cNvPr id="4" name="Title 3"/>
          <p:cNvSpPr>
            <a:spLocks noGrp="1"/>
          </p:cNvSpPr>
          <p:nvPr>
            <p:ph type="title"/>
          </p:nvPr>
        </p:nvSpPr>
        <p:spPr/>
        <p:txBody>
          <a:bodyPr/>
          <a:lstStyle/>
          <a:p>
            <a:r>
              <a:rPr lang="en-US" dirty="0"/>
              <a:t>They run dark with ice, they are swollen with melting snow</a:t>
            </a:r>
          </a:p>
        </p:txBody>
      </p:sp>
    </p:spTree>
    <p:extLst>
      <p:ext uri="{BB962C8B-B14F-4D97-AF65-F5344CB8AC3E}">
        <p14:creationId xmlns:p14="http://schemas.microsoft.com/office/powerpoint/2010/main" val="18259333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E78EBE7-778A-4C52-2D9B-4CE753A693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5144" y="0"/>
            <a:ext cx="4553712" cy="6858000"/>
          </a:xfrm>
          <a:prstGeom prst="rect">
            <a:avLst/>
          </a:prstGeom>
        </p:spPr>
      </p:pic>
      <p:pic>
        <p:nvPicPr>
          <p:cNvPr id="5" name="Picture 4">
            <a:extLst>
              <a:ext uri="{FF2B5EF4-FFF2-40B4-BE49-F238E27FC236}">
                <a16:creationId xmlns:a16="http://schemas.microsoft.com/office/drawing/2014/main" id="{C528D0AB-406D-E1F3-5F3D-56D1B70281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Placeholder 8">
            <a:extLst>
              <a:ext uri="{FF2B5EF4-FFF2-40B4-BE49-F238E27FC236}">
                <a16:creationId xmlns:a16="http://schemas.microsoft.com/office/drawing/2014/main" id="{5ACFE4A2-8931-4861-BE6C-B38647E6EC1B}"/>
              </a:ext>
            </a:extLst>
          </p:cNvPr>
          <p:cNvSpPr>
            <a:spLocks noGrp="1"/>
          </p:cNvSpPr>
          <p:nvPr>
            <p:ph type="body" sz="quarter" idx="10"/>
          </p:nvPr>
        </p:nvSpPr>
        <p:spPr/>
        <p:txBody>
          <a:bodyPr/>
          <a:lstStyle/>
          <a:p>
            <a:r>
              <a:rPr lang="en-US" dirty="0"/>
              <a:t>Waterfall from a brief rain in the Wadi </a:t>
            </a:r>
            <a:r>
              <a:rPr lang="en-US" dirty="0" err="1"/>
              <a:t>Qilt</a:t>
            </a:r>
            <a:endParaRPr lang="en-US" dirty="0"/>
          </a:p>
        </p:txBody>
      </p:sp>
      <p:sp>
        <p:nvSpPr>
          <p:cNvPr id="10" name="Text Placeholder 9">
            <a:extLst>
              <a:ext uri="{FF2B5EF4-FFF2-40B4-BE49-F238E27FC236}">
                <a16:creationId xmlns:a16="http://schemas.microsoft.com/office/drawing/2014/main" id="{4D13DF15-6F20-4341-9A04-C9170132BA76}"/>
              </a:ext>
            </a:extLst>
          </p:cNvPr>
          <p:cNvSpPr>
            <a:spLocks noGrp="1"/>
          </p:cNvSpPr>
          <p:nvPr>
            <p:ph type="body" sz="quarter" idx="12"/>
          </p:nvPr>
        </p:nvSpPr>
        <p:spPr/>
        <p:txBody>
          <a:bodyPr/>
          <a:lstStyle/>
          <a:p>
            <a:r>
              <a:rPr lang="en-US" dirty="0"/>
              <a:t>6:16</a:t>
            </a:r>
          </a:p>
        </p:txBody>
      </p:sp>
      <p:sp>
        <p:nvSpPr>
          <p:cNvPr id="8" name="Title 7">
            <a:extLst>
              <a:ext uri="{FF2B5EF4-FFF2-40B4-BE49-F238E27FC236}">
                <a16:creationId xmlns:a16="http://schemas.microsoft.com/office/drawing/2014/main" id="{F819A8BC-B369-4F67-8840-34928534EB21}"/>
              </a:ext>
            </a:extLst>
          </p:cNvPr>
          <p:cNvSpPr>
            <a:spLocks noGrp="1"/>
          </p:cNvSpPr>
          <p:nvPr>
            <p:ph type="title"/>
          </p:nvPr>
        </p:nvSpPr>
        <p:spPr/>
        <p:txBody>
          <a:bodyPr/>
          <a:lstStyle/>
          <a:p>
            <a:r>
              <a:rPr lang="en-US" dirty="0"/>
              <a:t>They run dark with ice, they are swollen with melting snow</a:t>
            </a:r>
          </a:p>
        </p:txBody>
      </p:sp>
    </p:spTree>
    <p:extLst>
      <p:ext uri="{BB962C8B-B14F-4D97-AF65-F5344CB8AC3E}">
        <p14:creationId xmlns:p14="http://schemas.microsoft.com/office/powerpoint/2010/main" val="33390870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38B90AA-F222-95E6-64B8-E3241049A827}"/>
              </a:ext>
            </a:extLst>
          </p:cNvPr>
          <p:cNvPicPr>
            <a:picLocks noChangeAspect="1"/>
          </p:cNvPicPr>
          <p:nvPr/>
        </p:nvPicPr>
        <p:blipFill rotWithShape="1">
          <a:blip r:embed="rId3">
            <a:extLst>
              <a:ext uri="{28A0092B-C50C-407E-A947-70E740481C1C}">
                <a14:useLocalDpi xmlns:a14="http://schemas.microsoft.com/office/drawing/2010/main" val="0"/>
              </a:ext>
            </a:extLst>
          </a:blip>
          <a:srcRect r="1639"/>
          <a:stretch/>
        </p:blipFill>
        <p:spPr>
          <a:xfrm>
            <a:off x="-1" y="337565"/>
            <a:ext cx="9144001" cy="6182107"/>
          </a:xfrm>
          <a:prstGeom prst="rect">
            <a:avLst/>
          </a:prstGeom>
        </p:spPr>
      </p:pic>
      <p:sp>
        <p:nvSpPr>
          <p:cNvPr id="2" name="Text Placeholder 1"/>
          <p:cNvSpPr>
            <a:spLocks noGrp="1"/>
          </p:cNvSpPr>
          <p:nvPr>
            <p:ph type="body" sz="quarter" idx="10"/>
          </p:nvPr>
        </p:nvSpPr>
        <p:spPr/>
        <p:txBody>
          <a:bodyPr/>
          <a:lstStyle/>
          <a:p>
            <a:r>
              <a:rPr lang="en-US" dirty="0"/>
              <a:t>Dry riverbed from the </a:t>
            </a:r>
            <a:r>
              <a:rPr lang="en-US" dirty="0" err="1"/>
              <a:t>Wadi</a:t>
            </a:r>
            <a:r>
              <a:rPr lang="en-US" dirty="0"/>
              <a:t> </a:t>
            </a:r>
            <a:r>
              <a:rPr lang="en-US" dirty="0" err="1"/>
              <a:t>Qilt</a:t>
            </a:r>
            <a:r>
              <a:rPr lang="en-US" dirty="0"/>
              <a:t> near Jericho</a:t>
            </a:r>
          </a:p>
        </p:txBody>
      </p:sp>
      <p:sp>
        <p:nvSpPr>
          <p:cNvPr id="3" name="Text Placeholder 2"/>
          <p:cNvSpPr>
            <a:spLocks noGrp="1"/>
          </p:cNvSpPr>
          <p:nvPr>
            <p:ph type="body" sz="quarter" idx="12"/>
          </p:nvPr>
        </p:nvSpPr>
        <p:spPr/>
        <p:txBody>
          <a:bodyPr/>
          <a:lstStyle/>
          <a:p>
            <a:r>
              <a:rPr lang="en-US" dirty="0"/>
              <a:t>6:17</a:t>
            </a:r>
          </a:p>
        </p:txBody>
      </p:sp>
      <p:sp>
        <p:nvSpPr>
          <p:cNvPr id="4" name="Title 3"/>
          <p:cNvSpPr>
            <a:spLocks noGrp="1"/>
          </p:cNvSpPr>
          <p:nvPr>
            <p:ph type="title"/>
          </p:nvPr>
        </p:nvSpPr>
        <p:spPr/>
        <p:txBody>
          <a:bodyPr/>
          <a:lstStyle/>
          <a:p>
            <a:r>
              <a:rPr lang="en-US" dirty="0"/>
              <a:t>When it turns warm they disappear, and they vanish when it becomes hot</a:t>
            </a:r>
          </a:p>
        </p:txBody>
      </p:sp>
    </p:spTree>
    <p:extLst>
      <p:ext uri="{BB962C8B-B14F-4D97-AF65-F5344CB8AC3E}">
        <p14:creationId xmlns:p14="http://schemas.microsoft.com/office/powerpoint/2010/main" val="24408921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Dry bed of Nahal David, above En Gedi</a:t>
            </a:r>
          </a:p>
        </p:txBody>
      </p:sp>
      <p:sp>
        <p:nvSpPr>
          <p:cNvPr id="3" name="Text Placeholder 2"/>
          <p:cNvSpPr>
            <a:spLocks noGrp="1"/>
          </p:cNvSpPr>
          <p:nvPr>
            <p:ph type="body" sz="quarter" idx="12"/>
          </p:nvPr>
        </p:nvSpPr>
        <p:spPr/>
        <p:txBody>
          <a:bodyPr/>
          <a:lstStyle/>
          <a:p>
            <a:r>
              <a:rPr lang="en-US" dirty="0"/>
              <a:t>6:18</a:t>
            </a:r>
          </a:p>
        </p:txBody>
      </p:sp>
      <p:sp>
        <p:nvSpPr>
          <p:cNvPr id="4" name="Title 3"/>
          <p:cNvSpPr>
            <a:spLocks noGrp="1"/>
          </p:cNvSpPr>
          <p:nvPr>
            <p:ph type="title"/>
          </p:nvPr>
        </p:nvSpPr>
        <p:spPr/>
        <p:txBody>
          <a:bodyPr/>
          <a:lstStyle/>
          <a:p>
            <a:r>
              <a:rPr lang="en-US" dirty="0"/>
              <a:t>Their courses wind along, they go up into nothing and vanish</a:t>
            </a:r>
          </a:p>
        </p:txBody>
      </p:sp>
      <p:pic>
        <p:nvPicPr>
          <p:cNvPr id="6" name="Picture 5">
            <a:extLst>
              <a:ext uri="{FF2B5EF4-FFF2-40B4-BE49-F238E27FC236}">
                <a16:creationId xmlns:a16="http://schemas.microsoft.com/office/drawing/2014/main" id="{1076F503-26DC-A852-3F30-AAE788DBFFB1}"/>
              </a:ext>
            </a:extLst>
          </p:cNvPr>
          <p:cNvPicPr>
            <a:picLocks noChangeAspect="1"/>
          </p:cNvPicPr>
          <p:nvPr/>
        </p:nvPicPr>
        <p:blipFill rotWithShape="1">
          <a:blip r:embed="rId3">
            <a:extLst>
              <a:ext uri="{28A0092B-C50C-407E-A947-70E740481C1C}">
                <a14:useLocalDpi xmlns:a14="http://schemas.microsoft.com/office/drawing/2010/main" val="0"/>
              </a:ext>
            </a:extLst>
          </a:blip>
          <a:srcRect r="537"/>
          <a:stretch/>
        </p:blipFill>
        <p:spPr>
          <a:xfrm>
            <a:off x="-1" y="369332"/>
            <a:ext cx="9144000" cy="6150340"/>
          </a:xfrm>
          <a:prstGeom prst="rect">
            <a:avLst/>
          </a:prstGeom>
        </p:spPr>
      </p:pic>
    </p:spTree>
    <p:extLst>
      <p:ext uri="{BB962C8B-B14F-4D97-AF65-F5344CB8AC3E}">
        <p14:creationId xmlns:p14="http://schemas.microsoft.com/office/powerpoint/2010/main" val="39551345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Kris\Documents\Bolen\02 HVHL\46 Traditional Life and Customs\Travel\Camel caravan, mat0636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Camel caravan, circa 1920</a:t>
            </a:r>
          </a:p>
        </p:txBody>
      </p:sp>
      <p:sp>
        <p:nvSpPr>
          <p:cNvPr id="3" name="Text Placeholder 2"/>
          <p:cNvSpPr>
            <a:spLocks noGrp="1"/>
          </p:cNvSpPr>
          <p:nvPr>
            <p:ph type="body" sz="quarter" idx="12"/>
          </p:nvPr>
        </p:nvSpPr>
        <p:spPr/>
        <p:txBody>
          <a:bodyPr/>
          <a:lstStyle/>
          <a:p>
            <a:r>
              <a:rPr lang="en-US" dirty="0"/>
              <a:t>6:19</a:t>
            </a:r>
          </a:p>
        </p:txBody>
      </p:sp>
      <p:sp>
        <p:nvSpPr>
          <p:cNvPr id="4" name="Title 3"/>
          <p:cNvSpPr>
            <a:spLocks noGrp="1"/>
          </p:cNvSpPr>
          <p:nvPr>
            <p:ph type="title"/>
          </p:nvPr>
        </p:nvSpPr>
        <p:spPr/>
        <p:txBody>
          <a:bodyPr/>
          <a:lstStyle/>
          <a:p>
            <a:r>
              <a:rPr lang="en-US" dirty="0"/>
              <a:t>The caravans of Tema looked for them, and travelers from Sheba hoped for them</a:t>
            </a:r>
          </a:p>
        </p:txBody>
      </p:sp>
    </p:spTree>
    <p:extLst>
      <p:ext uri="{BB962C8B-B14F-4D97-AF65-F5344CB8AC3E}">
        <p14:creationId xmlns:p14="http://schemas.microsoft.com/office/powerpoint/2010/main" val="17961298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C7EEDC-F5F8-7E2A-2B72-B95DB687A7AE}"/>
            </a:ext>
          </a:extLst>
        </p:cNvPr>
        <p:cNvGrpSpPr/>
        <p:nvPr/>
      </p:nvGrpSpPr>
      <p:grpSpPr>
        <a:xfrm>
          <a:off x="0" y="0"/>
          <a:ext cx="0" cy="0"/>
          <a:chOff x="0" y="0"/>
          <a:chExt cx="0" cy="0"/>
        </a:xfrm>
      </p:grpSpPr>
      <p:pic>
        <p:nvPicPr>
          <p:cNvPr id="6" name="Picture 5" descr="A group of camels walking on a dirt path&#10;&#10;AI-generated content may be incorrect.">
            <a:extLst>
              <a:ext uri="{FF2B5EF4-FFF2-40B4-BE49-F238E27FC236}">
                <a16:creationId xmlns:a16="http://schemas.microsoft.com/office/drawing/2014/main" id="{8814B0DD-A993-E8B6-9B19-4154269555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a:extLst>
              <a:ext uri="{FF2B5EF4-FFF2-40B4-BE49-F238E27FC236}">
                <a16:creationId xmlns:a16="http://schemas.microsoft.com/office/drawing/2014/main" id="{6C1CFA9E-850F-B745-F5B6-E00E37A18A8E}"/>
              </a:ext>
            </a:extLst>
          </p:cNvPr>
          <p:cNvSpPr>
            <a:spLocks noGrp="1"/>
          </p:cNvSpPr>
          <p:nvPr>
            <p:ph type="body" sz="quarter" idx="10"/>
          </p:nvPr>
        </p:nvSpPr>
        <p:spPr/>
        <p:txBody>
          <a:bodyPr/>
          <a:lstStyle/>
          <a:p>
            <a:r>
              <a:rPr lang="en-US" dirty="0"/>
              <a:t>Camel caravan, circa 1920</a:t>
            </a:r>
          </a:p>
        </p:txBody>
      </p:sp>
      <p:sp>
        <p:nvSpPr>
          <p:cNvPr id="3" name="Text Placeholder 2">
            <a:extLst>
              <a:ext uri="{FF2B5EF4-FFF2-40B4-BE49-F238E27FC236}">
                <a16:creationId xmlns:a16="http://schemas.microsoft.com/office/drawing/2014/main" id="{F2D3B04E-D316-9449-B8DD-899B9AE58AD8}"/>
              </a:ext>
            </a:extLst>
          </p:cNvPr>
          <p:cNvSpPr>
            <a:spLocks noGrp="1"/>
          </p:cNvSpPr>
          <p:nvPr>
            <p:ph type="body" sz="quarter" idx="12"/>
          </p:nvPr>
        </p:nvSpPr>
        <p:spPr/>
        <p:txBody>
          <a:bodyPr/>
          <a:lstStyle/>
          <a:p>
            <a:r>
              <a:rPr lang="en-US" dirty="0"/>
              <a:t>6:19</a:t>
            </a:r>
          </a:p>
        </p:txBody>
      </p:sp>
      <p:sp>
        <p:nvSpPr>
          <p:cNvPr id="4" name="Title 3">
            <a:extLst>
              <a:ext uri="{FF2B5EF4-FFF2-40B4-BE49-F238E27FC236}">
                <a16:creationId xmlns:a16="http://schemas.microsoft.com/office/drawing/2014/main" id="{4826DE74-0057-9273-5819-E5B61C8AB8F3}"/>
              </a:ext>
            </a:extLst>
          </p:cNvPr>
          <p:cNvSpPr>
            <a:spLocks noGrp="1"/>
          </p:cNvSpPr>
          <p:nvPr>
            <p:ph type="title"/>
          </p:nvPr>
        </p:nvSpPr>
        <p:spPr/>
        <p:txBody>
          <a:bodyPr/>
          <a:lstStyle/>
          <a:p>
            <a:r>
              <a:rPr lang="en-US" dirty="0"/>
              <a:t>The caravans of Tema looked for them, and travelers from Sheba hoped for them</a:t>
            </a:r>
          </a:p>
        </p:txBody>
      </p:sp>
    </p:spTree>
    <p:extLst>
      <p:ext uri="{BB962C8B-B14F-4D97-AF65-F5344CB8AC3E}">
        <p14:creationId xmlns:p14="http://schemas.microsoft.com/office/powerpoint/2010/main" val="12855660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4D99E03-AA0B-3A84-7378-0E4680D84F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0332"/>
            <a:ext cx="9144000" cy="6117336"/>
          </a:xfrm>
          <a:prstGeom prst="rect">
            <a:avLst/>
          </a:prstGeom>
        </p:spPr>
      </p:pic>
      <p:pic>
        <p:nvPicPr>
          <p:cNvPr id="8" name="Picture 7">
            <a:extLst>
              <a:ext uri="{FF2B5EF4-FFF2-40B4-BE49-F238E27FC236}">
                <a16:creationId xmlns:a16="http://schemas.microsoft.com/office/drawing/2014/main" id="{434A82CC-8DFD-4488-5381-A778AAC5B5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04800"/>
            <a:ext cx="9144000" cy="6248400"/>
          </a:xfrm>
          <a:prstGeom prst="rect">
            <a:avLst/>
          </a:prstGeom>
        </p:spPr>
      </p:pic>
      <p:sp>
        <p:nvSpPr>
          <p:cNvPr id="2" name="Text Placeholder 1"/>
          <p:cNvSpPr>
            <a:spLocks noGrp="1"/>
          </p:cNvSpPr>
          <p:nvPr>
            <p:ph type="body" sz="quarter" idx="10"/>
          </p:nvPr>
        </p:nvSpPr>
        <p:spPr/>
        <p:txBody>
          <a:bodyPr/>
          <a:lstStyle/>
          <a:p>
            <a:r>
              <a:rPr lang="en-US" dirty="0"/>
              <a:t>Bedouin with camel at Wadi es-Sheikh</a:t>
            </a:r>
          </a:p>
        </p:txBody>
      </p:sp>
      <p:sp>
        <p:nvSpPr>
          <p:cNvPr id="3" name="Text Placeholder 2"/>
          <p:cNvSpPr>
            <a:spLocks noGrp="1"/>
          </p:cNvSpPr>
          <p:nvPr>
            <p:ph type="body" sz="quarter" idx="12"/>
          </p:nvPr>
        </p:nvSpPr>
        <p:spPr/>
        <p:txBody>
          <a:bodyPr/>
          <a:lstStyle/>
          <a:p>
            <a:r>
              <a:rPr lang="en-US" dirty="0"/>
              <a:t>6:19</a:t>
            </a:r>
          </a:p>
        </p:txBody>
      </p:sp>
      <p:sp>
        <p:nvSpPr>
          <p:cNvPr id="4" name="Title 3"/>
          <p:cNvSpPr>
            <a:spLocks noGrp="1"/>
          </p:cNvSpPr>
          <p:nvPr>
            <p:ph type="title"/>
          </p:nvPr>
        </p:nvSpPr>
        <p:spPr/>
        <p:txBody>
          <a:bodyPr/>
          <a:lstStyle/>
          <a:p>
            <a:r>
              <a:rPr lang="en-US" dirty="0"/>
              <a:t>The caravans of Tema looked for them, and travelers from Sheba hoped for them</a:t>
            </a:r>
          </a:p>
        </p:txBody>
      </p:sp>
    </p:spTree>
    <p:extLst>
      <p:ext uri="{BB962C8B-B14F-4D97-AF65-F5344CB8AC3E}">
        <p14:creationId xmlns:p14="http://schemas.microsoft.com/office/powerpoint/2010/main" val="14395120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E5F6F8A-06A5-C247-3ADC-FF29DC74C7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Satellite view of the Red Sea, with approximate locations of Tema and Sheba</a:t>
            </a:r>
          </a:p>
        </p:txBody>
      </p:sp>
      <p:sp>
        <p:nvSpPr>
          <p:cNvPr id="3" name="Text Placeholder 2"/>
          <p:cNvSpPr>
            <a:spLocks noGrp="1"/>
          </p:cNvSpPr>
          <p:nvPr>
            <p:ph type="body" sz="quarter" idx="12"/>
          </p:nvPr>
        </p:nvSpPr>
        <p:spPr/>
        <p:txBody>
          <a:bodyPr/>
          <a:lstStyle/>
          <a:p>
            <a:r>
              <a:rPr lang="en-US" dirty="0"/>
              <a:t>6:19</a:t>
            </a:r>
          </a:p>
        </p:txBody>
      </p:sp>
      <p:sp>
        <p:nvSpPr>
          <p:cNvPr id="4" name="Title 3"/>
          <p:cNvSpPr>
            <a:spLocks noGrp="1"/>
          </p:cNvSpPr>
          <p:nvPr>
            <p:ph type="title"/>
          </p:nvPr>
        </p:nvSpPr>
        <p:spPr/>
        <p:txBody>
          <a:bodyPr/>
          <a:lstStyle/>
          <a:p>
            <a:r>
              <a:rPr lang="en-US" dirty="0"/>
              <a:t>The caravans of Tema looked for them, and travelers from Sheba hoped for them</a:t>
            </a:r>
          </a:p>
        </p:txBody>
      </p:sp>
      <p:sp>
        <p:nvSpPr>
          <p:cNvPr id="8" name="Oval 7">
            <a:extLst>
              <a:ext uri="{FF2B5EF4-FFF2-40B4-BE49-F238E27FC236}">
                <a16:creationId xmlns:a16="http://schemas.microsoft.com/office/drawing/2014/main" id="{9AF0ABB9-D625-5884-086B-7D3210950EF2}"/>
              </a:ext>
            </a:extLst>
          </p:cNvPr>
          <p:cNvSpPr/>
          <p:nvPr/>
        </p:nvSpPr>
        <p:spPr>
          <a:xfrm>
            <a:off x="6629400" y="5410200"/>
            <a:ext cx="91440" cy="87868"/>
          </a:xfrm>
          <a:prstGeom prst="ellipse">
            <a:avLst/>
          </a:prstGeom>
          <a:solidFill>
            <a:srgbClr val="FFFFFF"/>
          </a:solidFill>
          <a:ln>
            <a:noFill/>
          </a:ln>
          <a:effectLst>
            <a:glow rad="381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algn="ctr"/>
            <a:endParaRPr lang="en-US">
              <a:solidFill>
                <a:srgbClr val="FFFFFF"/>
              </a:solidFill>
            </a:endParaRPr>
          </a:p>
        </p:txBody>
      </p:sp>
      <p:sp>
        <p:nvSpPr>
          <p:cNvPr id="9" name="TextBox 8">
            <a:extLst>
              <a:ext uri="{FF2B5EF4-FFF2-40B4-BE49-F238E27FC236}">
                <a16:creationId xmlns:a16="http://schemas.microsoft.com/office/drawing/2014/main" id="{4D0F178A-7966-35CE-294F-63F42B597C30}"/>
              </a:ext>
            </a:extLst>
          </p:cNvPr>
          <p:cNvSpPr txBox="1"/>
          <p:nvPr/>
        </p:nvSpPr>
        <p:spPr>
          <a:xfrm>
            <a:off x="6797040" y="5296584"/>
            <a:ext cx="575479" cy="276999"/>
          </a:xfrm>
          <a:prstGeom prst="rect">
            <a:avLst/>
          </a:prstGeom>
          <a:noFill/>
          <a:ln>
            <a:noFill/>
          </a:ln>
        </p:spPr>
        <p:txBody>
          <a:bodyPr wrap="none" lIns="0" tIns="0" rIns="0" bIns="0" rtlCol="0">
            <a:spAutoFit/>
          </a:bodyPr>
          <a:lstStyle/>
          <a:p>
            <a:pPr algn="ctr"/>
            <a:r>
              <a:rPr lang="en-US" dirty="0">
                <a:solidFill>
                  <a:srgbClr val="FFFFFF"/>
                </a:solidFill>
                <a:effectLst>
                  <a:glow rad="63500">
                    <a:schemeClr val="bg1"/>
                  </a:glow>
                </a:effectLst>
                <a:cs typeface="Microsoft Sans Serif" panose="020B0604020202020204" pitchFamily="34" charset="0"/>
              </a:rPr>
              <a:t>Sheba</a:t>
            </a:r>
          </a:p>
        </p:txBody>
      </p:sp>
      <p:sp>
        <p:nvSpPr>
          <p:cNvPr id="10" name="Oval 9">
            <a:extLst>
              <a:ext uri="{FF2B5EF4-FFF2-40B4-BE49-F238E27FC236}">
                <a16:creationId xmlns:a16="http://schemas.microsoft.com/office/drawing/2014/main" id="{E4E114D6-BBCA-7596-EBEB-7625E1368B3A}"/>
              </a:ext>
            </a:extLst>
          </p:cNvPr>
          <p:cNvSpPr/>
          <p:nvPr/>
        </p:nvSpPr>
        <p:spPr>
          <a:xfrm>
            <a:off x="4175760" y="1790016"/>
            <a:ext cx="91440" cy="87868"/>
          </a:xfrm>
          <a:prstGeom prst="ellipse">
            <a:avLst/>
          </a:prstGeom>
          <a:solidFill>
            <a:srgbClr val="FFFFFF"/>
          </a:solidFill>
          <a:ln>
            <a:noFill/>
          </a:ln>
          <a:effectLst>
            <a:glow rad="381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algn="ctr"/>
            <a:endParaRPr lang="en-US">
              <a:solidFill>
                <a:srgbClr val="FFFFFF"/>
              </a:solidFill>
            </a:endParaRPr>
          </a:p>
        </p:txBody>
      </p:sp>
      <p:sp>
        <p:nvSpPr>
          <p:cNvPr id="11" name="TextBox 10">
            <a:extLst>
              <a:ext uri="{FF2B5EF4-FFF2-40B4-BE49-F238E27FC236}">
                <a16:creationId xmlns:a16="http://schemas.microsoft.com/office/drawing/2014/main" id="{55FE80A4-A6E7-50C7-0EFF-BECCEDBD4391}"/>
              </a:ext>
            </a:extLst>
          </p:cNvPr>
          <p:cNvSpPr txBox="1"/>
          <p:nvPr/>
        </p:nvSpPr>
        <p:spPr>
          <a:xfrm>
            <a:off x="4362732" y="1676400"/>
            <a:ext cx="536815" cy="276999"/>
          </a:xfrm>
          <a:prstGeom prst="rect">
            <a:avLst/>
          </a:prstGeom>
          <a:noFill/>
          <a:ln>
            <a:noFill/>
          </a:ln>
        </p:spPr>
        <p:txBody>
          <a:bodyPr wrap="none" lIns="0" tIns="0" rIns="0" bIns="0" rtlCol="0">
            <a:spAutoFit/>
          </a:bodyPr>
          <a:lstStyle/>
          <a:p>
            <a:pPr algn="ctr"/>
            <a:r>
              <a:rPr lang="en-US" dirty="0">
                <a:solidFill>
                  <a:srgbClr val="FFFFFF"/>
                </a:solidFill>
                <a:effectLst>
                  <a:glow rad="63500">
                    <a:schemeClr val="bg1"/>
                  </a:glow>
                </a:effectLst>
                <a:cs typeface="Microsoft Sans Serif" panose="020B0604020202020204" pitchFamily="34" charset="0"/>
              </a:rPr>
              <a:t>Edom</a:t>
            </a:r>
          </a:p>
        </p:txBody>
      </p:sp>
      <p:sp>
        <p:nvSpPr>
          <p:cNvPr id="12" name="Oval 11">
            <a:extLst>
              <a:ext uri="{FF2B5EF4-FFF2-40B4-BE49-F238E27FC236}">
                <a16:creationId xmlns:a16="http://schemas.microsoft.com/office/drawing/2014/main" id="{F3E2971C-1B48-0D2A-3641-BF91D1E75C71}"/>
              </a:ext>
            </a:extLst>
          </p:cNvPr>
          <p:cNvSpPr/>
          <p:nvPr/>
        </p:nvSpPr>
        <p:spPr>
          <a:xfrm>
            <a:off x="4800600" y="2383089"/>
            <a:ext cx="91440" cy="87868"/>
          </a:xfrm>
          <a:prstGeom prst="ellipse">
            <a:avLst/>
          </a:prstGeom>
          <a:solidFill>
            <a:srgbClr val="FFFFFF"/>
          </a:solidFill>
          <a:ln>
            <a:noFill/>
          </a:ln>
          <a:effectLst>
            <a:glow rad="381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algn="ctr"/>
            <a:endParaRPr lang="en-US">
              <a:solidFill>
                <a:srgbClr val="FFFFFF"/>
              </a:solidFill>
            </a:endParaRPr>
          </a:p>
        </p:txBody>
      </p:sp>
      <p:sp>
        <p:nvSpPr>
          <p:cNvPr id="13" name="TextBox 12">
            <a:extLst>
              <a:ext uri="{FF2B5EF4-FFF2-40B4-BE49-F238E27FC236}">
                <a16:creationId xmlns:a16="http://schemas.microsoft.com/office/drawing/2014/main" id="{CC9732AC-522A-DD96-D9BF-4633914C6A97}"/>
              </a:ext>
            </a:extLst>
          </p:cNvPr>
          <p:cNvSpPr txBox="1"/>
          <p:nvPr/>
        </p:nvSpPr>
        <p:spPr>
          <a:xfrm>
            <a:off x="4953000" y="2193958"/>
            <a:ext cx="502061" cy="276999"/>
          </a:xfrm>
          <a:prstGeom prst="rect">
            <a:avLst/>
          </a:prstGeom>
          <a:noFill/>
          <a:ln>
            <a:noFill/>
          </a:ln>
        </p:spPr>
        <p:txBody>
          <a:bodyPr wrap="none" lIns="0" tIns="0" rIns="0" bIns="0" rtlCol="0">
            <a:spAutoFit/>
          </a:bodyPr>
          <a:lstStyle/>
          <a:p>
            <a:pPr algn="ctr"/>
            <a:r>
              <a:rPr lang="en-US" dirty="0">
                <a:solidFill>
                  <a:srgbClr val="FFFFFF"/>
                </a:solidFill>
                <a:effectLst>
                  <a:glow rad="63500">
                    <a:schemeClr val="bg1"/>
                  </a:glow>
                </a:effectLst>
                <a:cs typeface="Microsoft Sans Serif" panose="020B0604020202020204" pitchFamily="34" charset="0"/>
              </a:rPr>
              <a:t>Tema</a:t>
            </a:r>
          </a:p>
        </p:txBody>
      </p:sp>
    </p:spTree>
    <p:extLst>
      <p:ext uri="{BB962C8B-B14F-4D97-AF65-F5344CB8AC3E}">
        <p14:creationId xmlns:p14="http://schemas.microsoft.com/office/powerpoint/2010/main" val="26923273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31ED6FE-4AF8-09D2-1B79-C3E0E7425B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Illustration of Job</a:t>
            </a:r>
          </a:p>
        </p:txBody>
      </p:sp>
      <p:sp>
        <p:nvSpPr>
          <p:cNvPr id="3" name="Text Placeholder 2"/>
          <p:cNvSpPr>
            <a:spLocks noGrp="1"/>
          </p:cNvSpPr>
          <p:nvPr>
            <p:ph type="body" sz="quarter" idx="12"/>
          </p:nvPr>
        </p:nvSpPr>
        <p:spPr/>
        <p:txBody>
          <a:bodyPr/>
          <a:lstStyle/>
          <a:p>
            <a:r>
              <a:rPr lang="en-US" dirty="0"/>
              <a:t>6</a:t>
            </a:r>
            <a:r>
              <a:rPr lang="en-US"/>
              <a:t>:1</a:t>
            </a:r>
            <a:endParaRPr lang="en-US" dirty="0"/>
          </a:p>
        </p:txBody>
      </p:sp>
      <p:sp>
        <p:nvSpPr>
          <p:cNvPr id="4" name="Title 3"/>
          <p:cNvSpPr>
            <a:spLocks noGrp="1"/>
          </p:cNvSpPr>
          <p:nvPr>
            <p:ph type="title"/>
          </p:nvPr>
        </p:nvSpPr>
        <p:spPr/>
        <p:txBody>
          <a:bodyPr/>
          <a:lstStyle/>
          <a:p>
            <a:r>
              <a:rPr lang="en-US" dirty="0"/>
              <a:t>Then Job answered and said</a:t>
            </a:r>
          </a:p>
        </p:txBody>
      </p:sp>
    </p:spTree>
    <p:extLst>
      <p:ext uri="{BB962C8B-B14F-4D97-AF65-F5344CB8AC3E}">
        <p14:creationId xmlns:p14="http://schemas.microsoft.com/office/powerpoint/2010/main" val="4127438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7BBB1135-5E7D-E8CE-6D94-62104DF0CB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00"/>
            <a:ext cx="9144000" cy="6248400"/>
          </a:xfrm>
          <a:prstGeom prst="rect">
            <a:avLst/>
          </a:prstGeom>
        </p:spPr>
      </p:pic>
      <p:sp>
        <p:nvSpPr>
          <p:cNvPr id="2" name="Text Placeholder 1"/>
          <p:cNvSpPr>
            <a:spLocks noGrp="1"/>
          </p:cNvSpPr>
          <p:nvPr>
            <p:ph type="body" sz="quarter" idx="10"/>
          </p:nvPr>
        </p:nvSpPr>
        <p:spPr/>
        <p:txBody>
          <a:bodyPr/>
          <a:lstStyle/>
          <a:p>
            <a:r>
              <a:rPr lang="en-US" dirty="0"/>
              <a:t>Satellite view of the </a:t>
            </a:r>
            <a:r>
              <a:rPr lang="en-US" dirty="0" err="1"/>
              <a:t>Tayma</a:t>
            </a:r>
            <a:r>
              <a:rPr lang="en-US" dirty="0"/>
              <a:t> oasis</a:t>
            </a:r>
          </a:p>
        </p:txBody>
      </p:sp>
      <p:sp>
        <p:nvSpPr>
          <p:cNvPr id="3" name="Text Placeholder 2"/>
          <p:cNvSpPr>
            <a:spLocks noGrp="1"/>
          </p:cNvSpPr>
          <p:nvPr>
            <p:ph type="body" sz="quarter" idx="12"/>
          </p:nvPr>
        </p:nvSpPr>
        <p:spPr/>
        <p:txBody>
          <a:bodyPr/>
          <a:lstStyle/>
          <a:p>
            <a:r>
              <a:rPr lang="en-US" dirty="0"/>
              <a:t>6:19</a:t>
            </a:r>
          </a:p>
        </p:txBody>
      </p:sp>
      <p:sp>
        <p:nvSpPr>
          <p:cNvPr id="4" name="Title 3"/>
          <p:cNvSpPr>
            <a:spLocks noGrp="1"/>
          </p:cNvSpPr>
          <p:nvPr>
            <p:ph type="title"/>
          </p:nvPr>
        </p:nvSpPr>
        <p:spPr/>
        <p:txBody>
          <a:bodyPr/>
          <a:lstStyle/>
          <a:p>
            <a:r>
              <a:rPr lang="en-US" dirty="0"/>
              <a:t>The caravans of Tema looked for them, and travelers from Sheba hoped for them</a:t>
            </a:r>
          </a:p>
        </p:txBody>
      </p:sp>
      <p:sp>
        <p:nvSpPr>
          <p:cNvPr id="5" name="TextBox 4">
            <a:extLst>
              <a:ext uri="{FF2B5EF4-FFF2-40B4-BE49-F238E27FC236}">
                <a16:creationId xmlns:a16="http://schemas.microsoft.com/office/drawing/2014/main" id="{B20DE8CE-3CD4-33DA-719E-1375277D565B}"/>
              </a:ext>
            </a:extLst>
          </p:cNvPr>
          <p:cNvSpPr txBox="1"/>
          <p:nvPr/>
        </p:nvSpPr>
        <p:spPr>
          <a:xfrm>
            <a:off x="4172502" y="2286000"/>
            <a:ext cx="740716" cy="553998"/>
          </a:xfrm>
          <a:prstGeom prst="rect">
            <a:avLst/>
          </a:prstGeom>
          <a:noFill/>
          <a:ln>
            <a:noFill/>
          </a:ln>
        </p:spPr>
        <p:txBody>
          <a:bodyPr wrap="none" lIns="0" tIns="0" rIns="0" bIns="0" rtlCol="0">
            <a:spAutoFit/>
          </a:bodyPr>
          <a:lstStyle/>
          <a:p>
            <a:pPr algn="ctr"/>
            <a:r>
              <a:rPr lang="en-US" dirty="0">
                <a:solidFill>
                  <a:srgbClr val="FEFF00"/>
                </a:solidFill>
                <a:effectLst>
                  <a:glow rad="63500">
                    <a:schemeClr val="bg1"/>
                  </a:glow>
                </a:effectLst>
                <a:cs typeface="Microsoft Sans Serif" panose="020B0604020202020204" pitchFamily="34" charset="0"/>
              </a:rPr>
              <a:t>Tema </a:t>
            </a:r>
          </a:p>
          <a:p>
            <a:pPr algn="ctr"/>
            <a:r>
              <a:rPr lang="en-US" dirty="0">
                <a:solidFill>
                  <a:srgbClr val="FEFF00"/>
                </a:solidFill>
                <a:effectLst>
                  <a:glow rad="63500">
                    <a:schemeClr val="bg1"/>
                  </a:glow>
                </a:effectLst>
                <a:cs typeface="Microsoft Sans Serif" panose="020B0604020202020204" pitchFamily="34" charset="0"/>
              </a:rPr>
              <a:t>(</a:t>
            </a:r>
            <a:r>
              <a:rPr lang="en-US" dirty="0" err="1">
                <a:solidFill>
                  <a:srgbClr val="FEFF00"/>
                </a:solidFill>
                <a:effectLst>
                  <a:glow rad="63500">
                    <a:schemeClr val="bg1"/>
                  </a:glow>
                </a:effectLst>
                <a:cs typeface="Microsoft Sans Serif" panose="020B0604020202020204" pitchFamily="34" charset="0"/>
              </a:rPr>
              <a:t>Tayma</a:t>
            </a:r>
            <a:r>
              <a:rPr lang="en-US" dirty="0">
                <a:solidFill>
                  <a:srgbClr val="FEFF00"/>
                </a:solidFill>
                <a:effectLst>
                  <a:glow rad="63500">
                    <a:schemeClr val="bg1"/>
                  </a:glow>
                </a:effectLst>
                <a:cs typeface="Microsoft Sans Serif" panose="020B0604020202020204" pitchFamily="34" charset="0"/>
              </a:rPr>
              <a:t>)</a:t>
            </a:r>
          </a:p>
        </p:txBody>
      </p:sp>
      <p:sp>
        <p:nvSpPr>
          <p:cNvPr id="6" name="Oval 5">
            <a:extLst>
              <a:ext uri="{FF2B5EF4-FFF2-40B4-BE49-F238E27FC236}">
                <a16:creationId xmlns:a16="http://schemas.microsoft.com/office/drawing/2014/main" id="{D32B485E-2B79-FD97-D28F-4AE68980CA3D}"/>
              </a:ext>
            </a:extLst>
          </p:cNvPr>
          <p:cNvSpPr/>
          <p:nvPr/>
        </p:nvSpPr>
        <p:spPr>
          <a:xfrm>
            <a:off x="4542859" y="2993845"/>
            <a:ext cx="91440" cy="91440"/>
          </a:xfrm>
          <a:prstGeom prst="ellipse">
            <a:avLst/>
          </a:prstGeom>
          <a:solidFill>
            <a:srgbClr val="FEFF00"/>
          </a:solidFill>
          <a:ln>
            <a:noFill/>
          </a:ln>
          <a:effectLst>
            <a:glow rad="381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algn="ctr"/>
            <a:endParaRPr lang="en-US"/>
          </a:p>
        </p:txBody>
      </p:sp>
    </p:spTree>
    <p:extLst>
      <p:ext uri="{BB962C8B-B14F-4D97-AF65-F5344CB8AC3E}">
        <p14:creationId xmlns:p14="http://schemas.microsoft.com/office/powerpoint/2010/main" val="26950163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6F6CADA-E7F8-96C2-3F79-A7360FEA20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5270"/>
            <a:ext cx="9144000" cy="6526530"/>
          </a:xfrm>
          <a:prstGeom prst="rect">
            <a:avLst/>
          </a:prstGeom>
        </p:spPr>
      </p:pic>
      <p:sp>
        <p:nvSpPr>
          <p:cNvPr id="2" name="Text Placeholder 1"/>
          <p:cNvSpPr>
            <a:spLocks noGrp="1"/>
          </p:cNvSpPr>
          <p:nvPr>
            <p:ph type="body" sz="quarter" idx="10"/>
          </p:nvPr>
        </p:nvSpPr>
        <p:spPr/>
        <p:txBody>
          <a:bodyPr/>
          <a:lstStyle/>
          <a:p>
            <a:r>
              <a:rPr lang="en-US" dirty="0"/>
              <a:t>Ancient remains at </a:t>
            </a:r>
            <a:r>
              <a:rPr lang="en-US" dirty="0" err="1"/>
              <a:t>Tayma</a:t>
            </a:r>
            <a:endParaRPr lang="en-US" dirty="0"/>
          </a:p>
        </p:txBody>
      </p:sp>
      <p:sp>
        <p:nvSpPr>
          <p:cNvPr id="3" name="Text Placeholder 2"/>
          <p:cNvSpPr>
            <a:spLocks noGrp="1"/>
          </p:cNvSpPr>
          <p:nvPr>
            <p:ph type="body" sz="quarter" idx="12"/>
          </p:nvPr>
        </p:nvSpPr>
        <p:spPr/>
        <p:txBody>
          <a:bodyPr/>
          <a:lstStyle/>
          <a:p>
            <a:r>
              <a:rPr lang="en-US" dirty="0"/>
              <a:t>6:19</a:t>
            </a:r>
          </a:p>
        </p:txBody>
      </p:sp>
      <p:sp>
        <p:nvSpPr>
          <p:cNvPr id="4" name="Title 3"/>
          <p:cNvSpPr>
            <a:spLocks noGrp="1"/>
          </p:cNvSpPr>
          <p:nvPr>
            <p:ph type="title"/>
          </p:nvPr>
        </p:nvSpPr>
        <p:spPr/>
        <p:txBody>
          <a:bodyPr/>
          <a:lstStyle/>
          <a:p>
            <a:r>
              <a:rPr lang="en-US" dirty="0"/>
              <a:t>The caravans of Tema looked for them, and travelers from Sheba hoped for them</a:t>
            </a:r>
          </a:p>
        </p:txBody>
      </p:sp>
    </p:spTree>
    <p:extLst>
      <p:ext uri="{BB962C8B-B14F-4D97-AF65-F5344CB8AC3E}">
        <p14:creationId xmlns:p14="http://schemas.microsoft.com/office/powerpoint/2010/main" val="42583851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D6EB43A-070B-BE3F-C7E9-F59F256ED8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8173"/>
            <a:ext cx="9144000" cy="6261653"/>
          </a:xfrm>
          <a:prstGeom prst="rect">
            <a:avLst/>
          </a:prstGeom>
        </p:spPr>
      </p:pic>
      <p:sp>
        <p:nvSpPr>
          <p:cNvPr id="2" name="Text Placeholder 1"/>
          <p:cNvSpPr>
            <a:spLocks noGrp="1"/>
          </p:cNvSpPr>
          <p:nvPr>
            <p:ph type="body" sz="quarter" idx="10"/>
          </p:nvPr>
        </p:nvSpPr>
        <p:spPr/>
        <p:txBody>
          <a:bodyPr/>
          <a:lstStyle/>
          <a:p>
            <a:r>
              <a:rPr lang="en-US" dirty="0" err="1"/>
              <a:t>Hadaj</a:t>
            </a:r>
            <a:r>
              <a:rPr lang="en-US" dirty="0"/>
              <a:t> Well, in the city of </a:t>
            </a:r>
            <a:r>
              <a:rPr lang="en-US" dirty="0" err="1"/>
              <a:t>Tayma</a:t>
            </a:r>
            <a:endParaRPr lang="en-US" dirty="0"/>
          </a:p>
        </p:txBody>
      </p:sp>
      <p:sp>
        <p:nvSpPr>
          <p:cNvPr id="3" name="Text Placeholder 2"/>
          <p:cNvSpPr>
            <a:spLocks noGrp="1"/>
          </p:cNvSpPr>
          <p:nvPr>
            <p:ph type="body" sz="quarter" idx="12"/>
          </p:nvPr>
        </p:nvSpPr>
        <p:spPr/>
        <p:txBody>
          <a:bodyPr/>
          <a:lstStyle/>
          <a:p>
            <a:r>
              <a:rPr lang="en-US" dirty="0"/>
              <a:t>6:19</a:t>
            </a:r>
          </a:p>
        </p:txBody>
      </p:sp>
      <p:sp>
        <p:nvSpPr>
          <p:cNvPr id="4" name="Title 3"/>
          <p:cNvSpPr>
            <a:spLocks noGrp="1"/>
          </p:cNvSpPr>
          <p:nvPr>
            <p:ph type="title"/>
          </p:nvPr>
        </p:nvSpPr>
        <p:spPr/>
        <p:txBody>
          <a:bodyPr/>
          <a:lstStyle/>
          <a:p>
            <a:r>
              <a:rPr lang="en-US" dirty="0"/>
              <a:t>The caravans of Tema looked for them, and travelers from Sheba hoped for them</a:t>
            </a:r>
          </a:p>
        </p:txBody>
      </p:sp>
    </p:spTree>
    <p:extLst>
      <p:ext uri="{BB962C8B-B14F-4D97-AF65-F5344CB8AC3E}">
        <p14:creationId xmlns:p14="http://schemas.microsoft.com/office/powerpoint/2010/main" val="22615110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E1455A0-1D20-C143-8561-A8393C9700E8}"/>
              </a:ext>
            </a:extLst>
          </p:cNvPr>
          <p:cNvSpPr>
            <a:spLocks noGrp="1"/>
          </p:cNvSpPr>
          <p:nvPr>
            <p:ph type="body" sz="quarter" idx="10"/>
          </p:nvPr>
        </p:nvSpPr>
        <p:spPr/>
        <p:txBody>
          <a:bodyPr/>
          <a:lstStyle/>
          <a:p>
            <a:r>
              <a:rPr lang="en-US" dirty="0"/>
              <a:t>Satellite image of the Gulf of Aden and Yemen, with a phytoplankton bloom</a:t>
            </a:r>
          </a:p>
        </p:txBody>
      </p:sp>
      <p:sp>
        <p:nvSpPr>
          <p:cNvPr id="3" name="Text Placeholder 2">
            <a:extLst>
              <a:ext uri="{FF2B5EF4-FFF2-40B4-BE49-F238E27FC236}">
                <a16:creationId xmlns:a16="http://schemas.microsoft.com/office/drawing/2014/main" id="{968C8073-56DD-2F46-BF44-57002F6206DC}"/>
              </a:ext>
            </a:extLst>
          </p:cNvPr>
          <p:cNvSpPr>
            <a:spLocks noGrp="1"/>
          </p:cNvSpPr>
          <p:nvPr>
            <p:ph type="body" sz="quarter" idx="12"/>
          </p:nvPr>
        </p:nvSpPr>
        <p:spPr/>
        <p:txBody>
          <a:bodyPr/>
          <a:lstStyle/>
          <a:p>
            <a:pPr marL="342900" indent="-342900" defTabSz="914400" rtl="0" eaLnBrk="1" latinLnBrk="0" hangingPunct="1">
              <a:spcBef>
                <a:spcPts val="0"/>
              </a:spcBef>
              <a:buFont typeface="+mj-lt"/>
              <a:buNone/>
            </a:pPr>
            <a:r>
              <a:rPr lang="en-US" dirty="0"/>
              <a:t>6:19</a:t>
            </a:r>
          </a:p>
        </p:txBody>
      </p:sp>
      <p:sp>
        <p:nvSpPr>
          <p:cNvPr id="4" name="Title 3">
            <a:extLst>
              <a:ext uri="{FF2B5EF4-FFF2-40B4-BE49-F238E27FC236}">
                <a16:creationId xmlns:a16="http://schemas.microsoft.com/office/drawing/2014/main" id="{60299BB4-BDA2-5047-80B9-F262CB5F131C}"/>
              </a:ext>
            </a:extLst>
          </p:cNvPr>
          <p:cNvSpPr>
            <a:spLocks noGrp="1"/>
          </p:cNvSpPr>
          <p:nvPr>
            <p:ph type="title"/>
          </p:nvPr>
        </p:nvSpPr>
        <p:spPr/>
        <p:txBody>
          <a:bodyPr/>
          <a:lstStyle/>
          <a:p>
            <a:r>
              <a:rPr lang="en-US" dirty="0"/>
              <a:t>The caravans of Tema looked for them, and travelers from Sheba hoped for them</a:t>
            </a:r>
          </a:p>
        </p:txBody>
      </p:sp>
      <p:pic>
        <p:nvPicPr>
          <p:cNvPr id="6" name="Picture 5" descr="A close up of a coral&#10;&#10;Description automatically generated">
            <a:extLst>
              <a:ext uri="{FF2B5EF4-FFF2-40B4-BE49-F238E27FC236}">
                <a16:creationId xmlns:a16="http://schemas.microsoft.com/office/drawing/2014/main" id="{A531DC5E-DE37-094D-9EC5-1D970903B33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9981"/>
          <a:stretch/>
        </p:blipFill>
        <p:spPr>
          <a:xfrm>
            <a:off x="-1" y="369332"/>
            <a:ext cx="9144001" cy="6150340"/>
          </a:xfrm>
          <a:prstGeom prst="rect">
            <a:avLst/>
          </a:prstGeom>
        </p:spPr>
      </p:pic>
      <p:sp>
        <p:nvSpPr>
          <p:cNvPr id="7" name="TextBox 6">
            <a:extLst>
              <a:ext uri="{FF2B5EF4-FFF2-40B4-BE49-F238E27FC236}">
                <a16:creationId xmlns:a16="http://schemas.microsoft.com/office/drawing/2014/main" id="{E76156DA-C50E-B34F-8330-0E29B95EA956}"/>
              </a:ext>
            </a:extLst>
          </p:cNvPr>
          <p:cNvSpPr txBox="1"/>
          <p:nvPr/>
        </p:nvSpPr>
        <p:spPr>
          <a:xfrm>
            <a:off x="3088723" y="1029012"/>
            <a:ext cx="1102353" cy="553998"/>
          </a:xfrm>
          <a:prstGeom prst="rect">
            <a:avLst/>
          </a:prstGeom>
          <a:noFill/>
          <a:ln>
            <a:noFill/>
          </a:ln>
        </p:spPr>
        <p:txBody>
          <a:bodyPr wrap="none" lIns="0" tIns="0" rIns="0" bIns="0" rtlCol="0">
            <a:spAutoFit/>
          </a:bodyPr>
          <a:lstStyle/>
          <a:p>
            <a:pPr algn="ctr"/>
            <a:r>
              <a:rPr lang="en-US" dirty="0" err="1">
                <a:solidFill>
                  <a:srgbClr val="FFFFFF"/>
                </a:solidFill>
                <a:effectLst>
                  <a:glow rad="63500">
                    <a:schemeClr val="bg1"/>
                  </a:glow>
                </a:effectLst>
                <a:cs typeface="Microsoft Sans Serif" panose="020B0604020202020204" pitchFamily="34" charset="0"/>
              </a:rPr>
              <a:t>Sabtah</a:t>
            </a:r>
            <a:endParaRPr lang="en-US" dirty="0">
              <a:solidFill>
                <a:srgbClr val="FFFFFF"/>
              </a:solidFill>
              <a:effectLst>
                <a:glow rad="63500">
                  <a:schemeClr val="bg1"/>
                </a:glow>
              </a:effectLst>
              <a:cs typeface="Microsoft Sans Serif" panose="020B0604020202020204" pitchFamily="34" charset="0"/>
            </a:endParaRPr>
          </a:p>
          <a:p>
            <a:pPr algn="ctr"/>
            <a:r>
              <a:rPr lang="en-US" dirty="0">
                <a:solidFill>
                  <a:srgbClr val="FFFFFF"/>
                </a:solidFill>
                <a:effectLst>
                  <a:glow rad="63500">
                    <a:schemeClr val="bg1"/>
                  </a:glow>
                </a:effectLst>
                <a:cs typeface="Microsoft Sans Serif" panose="020B0604020202020204" pitchFamily="34" charset="0"/>
              </a:rPr>
              <a:t>(</a:t>
            </a:r>
            <a:r>
              <a:rPr lang="en-US" dirty="0" err="1">
                <a:solidFill>
                  <a:srgbClr val="FFFFFF"/>
                </a:solidFill>
                <a:effectLst>
                  <a:glow rad="63500">
                    <a:schemeClr val="bg1"/>
                  </a:glow>
                </a:effectLst>
                <a:cs typeface="Microsoft Sans Serif" panose="020B0604020202020204" pitchFamily="34" charset="0"/>
              </a:rPr>
              <a:t>Shabwah</a:t>
            </a:r>
            <a:r>
              <a:rPr lang="en-US" dirty="0">
                <a:solidFill>
                  <a:srgbClr val="FFFFFF"/>
                </a:solidFill>
                <a:effectLst>
                  <a:glow rad="63500">
                    <a:schemeClr val="bg1"/>
                  </a:glow>
                </a:effectLst>
                <a:cs typeface="Microsoft Sans Serif" panose="020B0604020202020204" pitchFamily="34" charset="0"/>
              </a:rPr>
              <a:t>?)</a:t>
            </a:r>
          </a:p>
        </p:txBody>
      </p:sp>
      <p:sp>
        <p:nvSpPr>
          <p:cNvPr id="8" name="Oval 7">
            <a:extLst>
              <a:ext uri="{FF2B5EF4-FFF2-40B4-BE49-F238E27FC236}">
                <a16:creationId xmlns:a16="http://schemas.microsoft.com/office/drawing/2014/main" id="{C5A15E58-BFE1-4D46-8227-F6FF86097FC5}"/>
              </a:ext>
            </a:extLst>
          </p:cNvPr>
          <p:cNvSpPr/>
          <p:nvPr/>
        </p:nvSpPr>
        <p:spPr>
          <a:xfrm>
            <a:off x="3555250" y="1738564"/>
            <a:ext cx="91440" cy="91440"/>
          </a:xfrm>
          <a:prstGeom prst="ellipse">
            <a:avLst/>
          </a:prstGeom>
          <a:solidFill>
            <a:srgbClr val="FFFFFF"/>
          </a:solidFill>
          <a:ln>
            <a:noFill/>
          </a:ln>
          <a:effectLst>
            <a:glow rad="381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algn="ctr"/>
            <a:endParaRPr lang="en-US"/>
          </a:p>
        </p:txBody>
      </p:sp>
      <p:sp>
        <p:nvSpPr>
          <p:cNvPr id="9" name="TextBox 8">
            <a:extLst>
              <a:ext uri="{FF2B5EF4-FFF2-40B4-BE49-F238E27FC236}">
                <a16:creationId xmlns:a16="http://schemas.microsoft.com/office/drawing/2014/main" id="{568A9BAD-4F2C-B74C-833F-B9F0680E3693}"/>
              </a:ext>
            </a:extLst>
          </p:cNvPr>
          <p:cNvSpPr txBox="1"/>
          <p:nvPr/>
        </p:nvSpPr>
        <p:spPr>
          <a:xfrm>
            <a:off x="2072493" y="1005822"/>
            <a:ext cx="703719" cy="553998"/>
          </a:xfrm>
          <a:prstGeom prst="rect">
            <a:avLst/>
          </a:prstGeom>
          <a:noFill/>
          <a:ln>
            <a:noFill/>
          </a:ln>
        </p:spPr>
        <p:txBody>
          <a:bodyPr wrap="none" lIns="0" tIns="0" rIns="0" bIns="0" rtlCol="0">
            <a:spAutoFit/>
          </a:bodyPr>
          <a:lstStyle/>
          <a:p>
            <a:pPr algn="ctr"/>
            <a:r>
              <a:rPr lang="en-US" dirty="0">
                <a:solidFill>
                  <a:srgbClr val="FEFF00"/>
                </a:solidFill>
                <a:effectLst>
                  <a:glow rad="63500">
                    <a:schemeClr val="bg1"/>
                  </a:glow>
                </a:effectLst>
                <a:cs typeface="Microsoft Sans Serif" panose="020B0604020202020204" pitchFamily="34" charset="0"/>
              </a:rPr>
              <a:t>Sheba </a:t>
            </a:r>
          </a:p>
          <a:p>
            <a:pPr algn="ctr"/>
            <a:r>
              <a:rPr lang="en-US" dirty="0">
                <a:solidFill>
                  <a:srgbClr val="FEFF00"/>
                </a:solidFill>
                <a:effectLst>
                  <a:glow rad="63500">
                    <a:schemeClr val="bg1"/>
                  </a:glow>
                </a:effectLst>
                <a:cs typeface="Microsoft Sans Serif" panose="020B0604020202020204" pitchFamily="34" charset="0"/>
              </a:rPr>
              <a:t>(</a:t>
            </a:r>
            <a:r>
              <a:rPr lang="en-US" dirty="0" err="1">
                <a:solidFill>
                  <a:srgbClr val="FEFF00"/>
                </a:solidFill>
                <a:effectLst>
                  <a:glow rad="63500">
                    <a:schemeClr val="bg1"/>
                  </a:glow>
                </a:effectLst>
                <a:cs typeface="Microsoft Sans Serif" panose="020B0604020202020204" pitchFamily="34" charset="0"/>
              </a:rPr>
              <a:t>Marib</a:t>
            </a:r>
            <a:r>
              <a:rPr lang="en-US" dirty="0">
                <a:solidFill>
                  <a:srgbClr val="FEFF00"/>
                </a:solidFill>
                <a:effectLst>
                  <a:glow rad="63500">
                    <a:schemeClr val="bg1"/>
                  </a:glow>
                </a:effectLst>
                <a:cs typeface="Microsoft Sans Serif" panose="020B0604020202020204" pitchFamily="34" charset="0"/>
              </a:rPr>
              <a:t>)</a:t>
            </a:r>
          </a:p>
        </p:txBody>
      </p:sp>
      <p:sp>
        <p:nvSpPr>
          <p:cNvPr id="10" name="Oval 9">
            <a:extLst>
              <a:ext uri="{FF2B5EF4-FFF2-40B4-BE49-F238E27FC236}">
                <a16:creationId xmlns:a16="http://schemas.microsoft.com/office/drawing/2014/main" id="{8160DB2B-FE7E-1A49-9A94-B4985A9A3D8C}"/>
              </a:ext>
            </a:extLst>
          </p:cNvPr>
          <p:cNvSpPr/>
          <p:nvPr/>
        </p:nvSpPr>
        <p:spPr>
          <a:xfrm>
            <a:off x="2424352" y="1713667"/>
            <a:ext cx="91440" cy="91440"/>
          </a:xfrm>
          <a:prstGeom prst="ellipse">
            <a:avLst/>
          </a:prstGeom>
          <a:solidFill>
            <a:srgbClr val="FEFF00"/>
          </a:solidFill>
          <a:ln>
            <a:noFill/>
          </a:ln>
          <a:effectLst>
            <a:glow rad="381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algn="ctr"/>
            <a:endParaRPr lang="en-US"/>
          </a:p>
        </p:txBody>
      </p:sp>
      <p:sp>
        <p:nvSpPr>
          <p:cNvPr id="11" name="TextBox 10">
            <a:extLst>
              <a:ext uri="{FF2B5EF4-FFF2-40B4-BE49-F238E27FC236}">
                <a16:creationId xmlns:a16="http://schemas.microsoft.com/office/drawing/2014/main" id="{16373A53-906C-1E4F-8FC1-D3EC291505A4}"/>
              </a:ext>
            </a:extLst>
          </p:cNvPr>
          <p:cNvSpPr txBox="1"/>
          <p:nvPr/>
        </p:nvSpPr>
        <p:spPr>
          <a:xfrm>
            <a:off x="2824203" y="4045134"/>
            <a:ext cx="1181414" cy="276999"/>
          </a:xfrm>
          <a:prstGeom prst="rect">
            <a:avLst/>
          </a:prstGeom>
          <a:noFill/>
          <a:ln>
            <a:noFill/>
          </a:ln>
        </p:spPr>
        <p:txBody>
          <a:bodyPr wrap="none" lIns="0" tIns="0" rIns="0" bIns="0" rtlCol="0">
            <a:spAutoFit/>
          </a:bodyPr>
          <a:lstStyle/>
          <a:p>
            <a:pPr algn="ctr"/>
            <a:r>
              <a:rPr lang="en-US" dirty="0">
                <a:solidFill>
                  <a:srgbClr val="FFFFFF"/>
                </a:solidFill>
                <a:effectLst>
                  <a:glow rad="63500">
                    <a:schemeClr val="bg1"/>
                  </a:glow>
                </a:effectLst>
                <a:cs typeface="Microsoft Sans Serif" panose="020B0604020202020204" pitchFamily="34" charset="0"/>
              </a:rPr>
              <a:t>Gulf of Aden</a:t>
            </a:r>
          </a:p>
        </p:txBody>
      </p:sp>
      <p:sp>
        <p:nvSpPr>
          <p:cNvPr id="12" name="TextBox 11">
            <a:extLst>
              <a:ext uri="{FF2B5EF4-FFF2-40B4-BE49-F238E27FC236}">
                <a16:creationId xmlns:a16="http://schemas.microsoft.com/office/drawing/2014/main" id="{AAE4378E-C5CC-4946-B164-B148647C1AF8}"/>
              </a:ext>
            </a:extLst>
          </p:cNvPr>
          <p:cNvSpPr txBox="1"/>
          <p:nvPr/>
        </p:nvSpPr>
        <p:spPr>
          <a:xfrm>
            <a:off x="4004249" y="2116241"/>
            <a:ext cx="840936" cy="276999"/>
          </a:xfrm>
          <a:prstGeom prst="rect">
            <a:avLst/>
          </a:prstGeom>
          <a:noFill/>
          <a:ln>
            <a:noFill/>
          </a:ln>
        </p:spPr>
        <p:txBody>
          <a:bodyPr wrap="none" lIns="0" tIns="0" rIns="0" bIns="0" rtlCol="0">
            <a:spAutoFit/>
          </a:bodyPr>
          <a:lstStyle/>
          <a:p>
            <a:pPr algn="ctr"/>
            <a:r>
              <a:rPr lang="en-US" dirty="0" err="1">
                <a:solidFill>
                  <a:srgbClr val="FFFFFF"/>
                </a:solidFill>
                <a:effectLst>
                  <a:glow rad="63500">
                    <a:schemeClr val="bg1"/>
                  </a:glow>
                </a:effectLst>
                <a:cs typeface="Microsoft Sans Serif" panose="020B0604020202020204" pitchFamily="34" charset="0"/>
              </a:rPr>
              <a:t>Sabteca</a:t>
            </a:r>
            <a:r>
              <a:rPr lang="en-US" dirty="0">
                <a:solidFill>
                  <a:srgbClr val="FFFFFF"/>
                </a:solidFill>
                <a:effectLst>
                  <a:glow rad="63500">
                    <a:schemeClr val="bg1"/>
                  </a:glow>
                </a:effectLst>
                <a:cs typeface="Microsoft Sans Serif" panose="020B0604020202020204" pitchFamily="34" charset="0"/>
              </a:rPr>
              <a:t>?</a:t>
            </a:r>
          </a:p>
        </p:txBody>
      </p:sp>
    </p:spTree>
    <p:extLst>
      <p:ext uri="{BB962C8B-B14F-4D97-AF65-F5344CB8AC3E}">
        <p14:creationId xmlns:p14="http://schemas.microsoft.com/office/powerpoint/2010/main" val="13483612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 field, standing, grass&#10;&#10;Description automatically generated">
            <a:extLst>
              <a:ext uri="{FF2B5EF4-FFF2-40B4-BE49-F238E27FC236}">
                <a16:creationId xmlns:a16="http://schemas.microsoft.com/office/drawing/2014/main" id="{FEFD943B-4002-C447-B524-E5DAC07C3C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a:xfrm>
            <a:off x="0" y="6519672"/>
            <a:ext cx="8305800" cy="338328"/>
          </a:xfrm>
        </p:spPr>
        <p:txBody>
          <a:bodyPr/>
          <a:lstStyle/>
          <a:p>
            <a:r>
              <a:rPr lang="en-US" dirty="0"/>
              <a:t>Ancient </a:t>
            </a:r>
            <a:r>
              <a:rPr lang="en-US" dirty="0" err="1"/>
              <a:t>Maʿrib</a:t>
            </a:r>
            <a:r>
              <a:rPr lang="en-US" dirty="0"/>
              <a:t>, capital of the Sabeans</a:t>
            </a:r>
          </a:p>
        </p:txBody>
      </p:sp>
      <p:sp>
        <p:nvSpPr>
          <p:cNvPr id="3" name="Text Placeholder 2"/>
          <p:cNvSpPr>
            <a:spLocks noGrp="1"/>
          </p:cNvSpPr>
          <p:nvPr>
            <p:ph type="body" sz="quarter" idx="12"/>
          </p:nvPr>
        </p:nvSpPr>
        <p:spPr/>
        <p:txBody>
          <a:bodyPr/>
          <a:lstStyle/>
          <a:p>
            <a:pPr marL="342900" indent="-342900" defTabSz="914400" rtl="0" eaLnBrk="1" latinLnBrk="0" hangingPunct="1">
              <a:spcBef>
                <a:spcPts val="0"/>
              </a:spcBef>
              <a:buFont typeface="+mj-lt"/>
              <a:buNone/>
            </a:pPr>
            <a:r>
              <a:rPr lang="en-US" dirty="0"/>
              <a:t>6:19</a:t>
            </a:r>
          </a:p>
        </p:txBody>
      </p:sp>
      <p:sp>
        <p:nvSpPr>
          <p:cNvPr id="4" name="Title 3"/>
          <p:cNvSpPr>
            <a:spLocks noGrp="1"/>
          </p:cNvSpPr>
          <p:nvPr>
            <p:ph type="title"/>
          </p:nvPr>
        </p:nvSpPr>
        <p:spPr>
          <a:xfrm>
            <a:off x="0" y="0"/>
            <a:ext cx="9144000" cy="369332"/>
          </a:xfrm>
        </p:spPr>
        <p:txBody>
          <a:bodyPr/>
          <a:lstStyle/>
          <a:p>
            <a:r>
              <a:rPr lang="en-US" dirty="0"/>
              <a:t>The caravans of Tema looked for them, and travelers from Sheba hoped for them</a:t>
            </a:r>
          </a:p>
        </p:txBody>
      </p:sp>
    </p:spTree>
    <p:extLst>
      <p:ext uri="{BB962C8B-B14F-4D97-AF65-F5344CB8AC3E}">
        <p14:creationId xmlns:p14="http://schemas.microsoft.com/office/powerpoint/2010/main" val="19693159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uilding with a mountain in the background&#10;&#10;Description automatically generated">
            <a:extLst>
              <a:ext uri="{FF2B5EF4-FFF2-40B4-BE49-F238E27FC236}">
                <a16:creationId xmlns:a16="http://schemas.microsoft.com/office/drawing/2014/main" id="{5354D965-7005-A04D-B3AD-93B997DAD9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39802"/>
            <a:ext cx="9144000" cy="4378397"/>
          </a:xfrm>
          <a:prstGeom prst="rect">
            <a:avLst/>
          </a:prstGeom>
        </p:spPr>
      </p:pic>
      <p:pic>
        <p:nvPicPr>
          <p:cNvPr id="6" name="Picture 5">
            <a:extLst>
              <a:ext uri="{FF2B5EF4-FFF2-40B4-BE49-F238E27FC236}">
                <a16:creationId xmlns:a16="http://schemas.microsoft.com/office/drawing/2014/main" id="{667FA843-9CED-8B23-90E6-F3FE0A6EA5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9060"/>
            <a:ext cx="9144000" cy="6659880"/>
          </a:xfrm>
          <a:prstGeom prst="rect">
            <a:avLst/>
          </a:prstGeom>
        </p:spPr>
      </p:pic>
      <p:sp>
        <p:nvSpPr>
          <p:cNvPr id="2" name="Text Placeholder 1"/>
          <p:cNvSpPr>
            <a:spLocks noGrp="1"/>
          </p:cNvSpPr>
          <p:nvPr>
            <p:ph type="body" sz="quarter" idx="10"/>
          </p:nvPr>
        </p:nvSpPr>
        <p:spPr>
          <a:xfrm>
            <a:off x="0" y="6519672"/>
            <a:ext cx="8074152" cy="338554"/>
          </a:xfrm>
        </p:spPr>
        <p:txBody>
          <a:bodyPr/>
          <a:lstStyle/>
          <a:p>
            <a:r>
              <a:rPr lang="en-US" dirty="0"/>
              <a:t>Dam at </a:t>
            </a:r>
            <a:r>
              <a:rPr lang="en-US" dirty="0" err="1"/>
              <a:t>Maʿrib</a:t>
            </a:r>
            <a:r>
              <a:rPr lang="en-US" dirty="0"/>
              <a:t>, built in the 8th century BC and rebuilt until modern times</a:t>
            </a:r>
          </a:p>
        </p:txBody>
      </p:sp>
      <p:sp>
        <p:nvSpPr>
          <p:cNvPr id="3" name="Text Placeholder 2"/>
          <p:cNvSpPr>
            <a:spLocks noGrp="1"/>
          </p:cNvSpPr>
          <p:nvPr>
            <p:ph type="body" sz="quarter" idx="12"/>
          </p:nvPr>
        </p:nvSpPr>
        <p:spPr/>
        <p:txBody>
          <a:bodyPr/>
          <a:lstStyle/>
          <a:p>
            <a:pPr marL="342900" indent="-342900" defTabSz="914400" rtl="0" eaLnBrk="1" latinLnBrk="0" hangingPunct="1">
              <a:spcBef>
                <a:spcPts val="0"/>
              </a:spcBef>
              <a:buFont typeface="+mj-lt"/>
              <a:buNone/>
            </a:pPr>
            <a:r>
              <a:rPr lang="en-US" dirty="0"/>
              <a:t>6:19</a:t>
            </a:r>
          </a:p>
        </p:txBody>
      </p:sp>
      <p:sp>
        <p:nvSpPr>
          <p:cNvPr id="4" name="Title 3"/>
          <p:cNvSpPr>
            <a:spLocks noGrp="1"/>
          </p:cNvSpPr>
          <p:nvPr>
            <p:ph type="title"/>
          </p:nvPr>
        </p:nvSpPr>
        <p:spPr>
          <a:xfrm>
            <a:off x="0" y="0"/>
            <a:ext cx="9144000" cy="369332"/>
          </a:xfrm>
        </p:spPr>
        <p:txBody>
          <a:bodyPr/>
          <a:lstStyle/>
          <a:p>
            <a:r>
              <a:rPr lang="en-US" dirty="0"/>
              <a:t>The caravans of Tema looked for them, and travelers from Sheba hoped for them</a:t>
            </a:r>
          </a:p>
        </p:txBody>
      </p:sp>
    </p:spTree>
    <p:extLst>
      <p:ext uri="{BB962C8B-B14F-4D97-AF65-F5344CB8AC3E}">
        <p14:creationId xmlns:p14="http://schemas.microsoft.com/office/powerpoint/2010/main" val="6725585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Dry pool above a dry waterfall in Nahal </a:t>
            </a:r>
            <a:r>
              <a:rPr lang="en-US" dirty="0" err="1"/>
              <a:t>Qetura</a:t>
            </a:r>
            <a:r>
              <a:rPr lang="en-US" dirty="0"/>
              <a:t> </a:t>
            </a:r>
          </a:p>
        </p:txBody>
      </p:sp>
      <p:sp>
        <p:nvSpPr>
          <p:cNvPr id="3" name="Text Placeholder 2"/>
          <p:cNvSpPr>
            <a:spLocks noGrp="1"/>
          </p:cNvSpPr>
          <p:nvPr>
            <p:ph type="body" sz="quarter" idx="12"/>
          </p:nvPr>
        </p:nvSpPr>
        <p:spPr/>
        <p:txBody>
          <a:bodyPr/>
          <a:lstStyle/>
          <a:p>
            <a:r>
              <a:rPr lang="en-US" dirty="0"/>
              <a:t>6:20</a:t>
            </a:r>
          </a:p>
        </p:txBody>
      </p:sp>
      <p:sp>
        <p:nvSpPr>
          <p:cNvPr id="4" name="Title 3"/>
          <p:cNvSpPr>
            <a:spLocks noGrp="1"/>
          </p:cNvSpPr>
          <p:nvPr>
            <p:ph type="title"/>
          </p:nvPr>
        </p:nvSpPr>
        <p:spPr/>
        <p:txBody>
          <a:bodyPr/>
          <a:lstStyle/>
          <a:p>
            <a:r>
              <a:rPr lang="en-US" dirty="0"/>
              <a:t>They were disappointed, because they had been confident; they arrived only to be frustrated</a:t>
            </a:r>
          </a:p>
        </p:txBody>
      </p:sp>
      <p:pic>
        <p:nvPicPr>
          <p:cNvPr id="6" name="Picture 5">
            <a:extLst>
              <a:ext uri="{FF2B5EF4-FFF2-40B4-BE49-F238E27FC236}">
                <a16:creationId xmlns:a16="http://schemas.microsoft.com/office/drawing/2014/main" id="{3531719D-D0FE-9F31-BCBC-CBD02EBF561A}"/>
              </a:ext>
            </a:extLst>
          </p:cNvPr>
          <p:cNvPicPr>
            <a:picLocks noChangeAspect="1"/>
          </p:cNvPicPr>
          <p:nvPr/>
        </p:nvPicPr>
        <p:blipFill rotWithShape="1">
          <a:blip r:embed="rId3">
            <a:extLst>
              <a:ext uri="{28A0092B-C50C-407E-A947-70E740481C1C}">
                <a14:useLocalDpi xmlns:a14="http://schemas.microsoft.com/office/drawing/2010/main" val="0"/>
              </a:ext>
            </a:extLst>
          </a:blip>
          <a:srcRect r="1131"/>
          <a:stretch/>
        </p:blipFill>
        <p:spPr>
          <a:xfrm>
            <a:off x="-1" y="369332"/>
            <a:ext cx="9144000" cy="6150340"/>
          </a:xfrm>
          <a:prstGeom prst="rect">
            <a:avLst/>
          </a:prstGeom>
        </p:spPr>
      </p:pic>
    </p:spTree>
    <p:extLst>
      <p:ext uri="{BB962C8B-B14F-4D97-AF65-F5344CB8AC3E}">
        <p14:creationId xmlns:p14="http://schemas.microsoft.com/office/powerpoint/2010/main" val="17902674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CF42E90-E7DA-7F12-5C9B-AD0D7C2F46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8610"/>
            <a:ext cx="9144000" cy="6240780"/>
          </a:xfrm>
          <a:prstGeom prst="rect">
            <a:avLst/>
          </a:prstGeom>
        </p:spPr>
      </p:pic>
      <p:sp>
        <p:nvSpPr>
          <p:cNvPr id="2" name="Text Placeholder 1"/>
          <p:cNvSpPr>
            <a:spLocks noGrp="1"/>
          </p:cNvSpPr>
          <p:nvPr>
            <p:ph type="body" sz="quarter" idx="10"/>
          </p:nvPr>
        </p:nvSpPr>
        <p:spPr/>
        <p:txBody>
          <a:bodyPr/>
          <a:lstStyle/>
          <a:p>
            <a:r>
              <a:rPr lang="en-US" dirty="0"/>
              <a:t>Fresco of a tragic theater scene, from the House of the </a:t>
            </a:r>
            <a:r>
              <a:rPr lang="en-US" dirty="0" err="1"/>
              <a:t>Dioscurs</a:t>
            </a:r>
            <a:r>
              <a:rPr lang="en-US" dirty="0"/>
              <a:t> in Pompeii, circa AD 62–79</a:t>
            </a:r>
          </a:p>
        </p:txBody>
      </p:sp>
      <p:sp>
        <p:nvSpPr>
          <p:cNvPr id="3" name="Text Placeholder 2"/>
          <p:cNvSpPr>
            <a:spLocks noGrp="1"/>
          </p:cNvSpPr>
          <p:nvPr>
            <p:ph type="body" sz="quarter" idx="12"/>
          </p:nvPr>
        </p:nvSpPr>
        <p:spPr/>
        <p:txBody>
          <a:bodyPr/>
          <a:lstStyle/>
          <a:p>
            <a:r>
              <a:rPr lang="en-US" dirty="0"/>
              <a:t>6:21</a:t>
            </a:r>
          </a:p>
        </p:txBody>
      </p:sp>
      <p:sp>
        <p:nvSpPr>
          <p:cNvPr id="4" name="Title 3"/>
          <p:cNvSpPr>
            <a:spLocks noGrp="1"/>
          </p:cNvSpPr>
          <p:nvPr>
            <p:ph type="title"/>
          </p:nvPr>
        </p:nvSpPr>
        <p:spPr/>
        <p:txBody>
          <a:bodyPr/>
          <a:lstStyle/>
          <a:p>
            <a:r>
              <a:rPr lang="en-US" dirty="0"/>
              <a:t>Surely this is what you have become, for you see my calamity and are afraid</a:t>
            </a:r>
          </a:p>
        </p:txBody>
      </p:sp>
    </p:spTree>
    <p:extLst>
      <p:ext uri="{BB962C8B-B14F-4D97-AF65-F5344CB8AC3E}">
        <p14:creationId xmlns:p14="http://schemas.microsoft.com/office/powerpoint/2010/main" val="19393895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085BAD6-335A-803F-436E-90114462DF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1910"/>
            <a:ext cx="9144000" cy="6774180"/>
          </a:xfrm>
          <a:prstGeom prst="rect">
            <a:avLst/>
          </a:prstGeom>
        </p:spPr>
      </p:pic>
      <p:sp>
        <p:nvSpPr>
          <p:cNvPr id="2" name="Text Placeholder 1"/>
          <p:cNvSpPr>
            <a:spLocks noGrp="1"/>
          </p:cNvSpPr>
          <p:nvPr>
            <p:ph type="body" sz="quarter" idx="10"/>
          </p:nvPr>
        </p:nvSpPr>
        <p:spPr/>
        <p:txBody>
          <a:bodyPr/>
          <a:lstStyle/>
          <a:p>
            <a:r>
              <a:rPr lang="en-US" dirty="0"/>
              <a:t>Relief depicting a teacher with three disciples, circa AD 180–185</a:t>
            </a:r>
          </a:p>
        </p:txBody>
      </p:sp>
      <p:sp>
        <p:nvSpPr>
          <p:cNvPr id="3" name="Text Placeholder 2"/>
          <p:cNvSpPr>
            <a:spLocks noGrp="1"/>
          </p:cNvSpPr>
          <p:nvPr>
            <p:ph type="body" sz="quarter" idx="12"/>
          </p:nvPr>
        </p:nvSpPr>
        <p:spPr/>
        <p:txBody>
          <a:bodyPr/>
          <a:lstStyle/>
          <a:p>
            <a:r>
              <a:rPr lang="en-US" dirty="0"/>
              <a:t>6:24</a:t>
            </a:r>
          </a:p>
        </p:txBody>
      </p:sp>
      <p:sp>
        <p:nvSpPr>
          <p:cNvPr id="4" name="Title 3"/>
          <p:cNvSpPr>
            <a:spLocks noGrp="1"/>
          </p:cNvSpPr>
          <p:nvPr>
            <p:ph type="title"/>
          </p:nvPr>
        </p:nvSpPr>
        <p:spPr/>
        <p:txBody>
          <a:bodyPr/>
          <a:lstStyle/>
          <a:p>
            <a:r>
              <a:rPr lang="en-US" dirty="0"/>
              <a:t>Teach me and I will listen; show me where I have gone wrong</a:t>
            </a:r>
          </a:p>
        </p:txBody>
      </p:sp>
    </p:spTree>
    <p:extLst>
      <p:ext uri="{BB962C8B-B14F-4D97-AF65-F5344CB8AC3E}">
        <p14:creationId xmlns:p14="http://schemas.microsoft.com/office/powerpoint/2010/main" val="5024326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Kris\Documents\Bolen\PCB size\British Museum 2019-pcb\Greco-Roman\Statue of girl playing knucklebones, Roman, 1st-2nd c AD, tb0929197120.jpg"/>
          <p:cNvPicPr>
            <a:picLocks noChangeAspect="1" noChangeArrowheads="1"/>
          </p:cNvPicPr>
          <p:nvPr/>
        </p:nvPicPr>
        <p:blipFill rotWithShape="1">
          <a:blip r:embed="rId3">
            <a:extLst>
              <a:ext uri="{28A0092B-C50C-407E-A947-70E740481C1C}">
                <a14:useLocalDpi xmlns:a14="http://schemas.microsoft.com/office/drawing/2010/main" val="0"/>
              </a:ext>
            </a:extLst>
          </a:blip>
          <a:srcRect b="7829"/>
          <a:stretch/>
        </p:blipFill>
        <p:spPr bwMode="auto">
          <a:xfrm>
            <a:off x="628650" y="55007"/>
            <a:ext cx="7810702" cy="6802993"/>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752EC5E8-0FBD-4904-A731-04EDAF2A16DF}"/>
              </a:ext>
            </a:extLst>
          </p:cNvPr>
          <p:cNvSpPr>
            <a:spLocks noGrp="1"/>
          </p:cNvSpPr>
          <p:nvPr>
            <p:ph type="body" sz="quarter" idx="10"/>
          </p:nvPr>
        </p:nvSpPr>
        <p:spPr/>
        <p:txBody>
          <a:bodyPr/>
          <a:lstStyle/>
          <a:p>
            <a:r>
              <a:rPr lang="en-US" dirty="0"/>
              <a:t>Statue of a girl playing knucklebones, 1st–2nd centuries AD</a:t>
            </a:r>
          </a:p>
        </p:txBody>
      </p:sp>
      <p:sp>
        <p:nvSpPr>
          <p:cNvPr id="3" name="Text Placeholder 2">
            <a:extLst>
              <a:ext uri="{FF2B5EF4-FFF2-40B4-BE49-F238E27FC236}">
                <a16:creationId xmlns:a16="http://schemas.microsoft.com/office/drawing/2014/main" id="{C8DA0CB2-A357-4C11-9164-295A0A55FF08}"/>
              </a:ext>
            </a:extLst>
          </p:cNvPr>
          <p:cNvSpPr>
            <a:spLocks noGrp="1"/>
          </p:cNvSpPr>
          <p:nvPr>
            <p:ph type="body" sz="quarter" idx="12"/>
          </p:nvPr>
        </p:nvSpPr>
        <p:spPr/>
        <p:txBody>
          <a:bodyPr/>
          <a:lstStyle/>
          <a:p>
            <a:r>
              <a:rPr lang="en-US" dirty="0"/>
              <a:t>6:27</a:t>
            </a:r>
          </a:p>
        </p:txBody>
      </p:sp>
      <p:sp>
        <p:nvSpPr>
          <p:cNvPr id="4" name="Title 3">
            <a:extLst>
              <a:ext uri="{FF2B5EF4-FFF2-40B4-BE49-F238E27FC236}">
                <a16:creationId xmlns:a16="http://schemas.microsoft.com/office/drawing/2014/main" id="{0D2F4809-22AC-4EB0-84BB-FAA786C8D5BF}"/>
              </a:ext>
            </a:extLst>
          </p:cNvPr>
          <p:cNvSpPr>
            <a:spLocks noGrp="1"/>
          </p:cNvSpPr>
          <p:nvPr>
            <p:ph type="title"/>
          </p:nvPr>
        </p:nvSpPr>
        <p:spPr/>
        <p:txBody>
          <a:bodyPr/>
          <a:lstStyle/>
          <a:p>
            <a:r>
              <a:rPr lang="en-US" dirty="0"/>
              <a:t>You would cast lots for orphans, or barter over your friends</a:t>
            </a:r>
          </a:p>
        </p:txBody>
      </p:sp>
    </p:spTree>
    <p:extLst>
      <p:ext uri="{BB962C8B-B14F-4D97-AF65-F5344CB8AC3E}">
        <p14:creationId xmlns:p14="http://schemas.microsoft.com/office/powerpoint/2010/main" val="42212817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D3DB6CF-4C08-130E-5C57-715AE98062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3360"/>
            <a:ext cx="9144000" cy="6431280"/>
          </a:xfrm>
          <a:prstGeom prst="rect">
            <a:avLst/>
          </a:prstGeom>
        </p:spPr>
      </p:pic>
      <p:sp>
        <p:nvSpPr>
          <p:cNvPr id="2" name="Text Placeholder 1"/>
          <p:cNvSpPr>
            <a:spLocks noGrp="1"/>
          </p:cNvSpPr>
          <p:nvPr>
            <p:ph type="body" sz="quarter" idx="10"/>
          </p:nvPr>
        </p:nvSpPr>
        <p:spPr/>
        <p:txBody>
          <a:bodyPr/>
          <a:lstStyle/>
          <a:p>
            <a:r>
              <a:rPr lang="en-US" dirty="0"/>
              <a:t>Balance beam scales with hacksilver and cattle-shaped weights</a:t>
            </a:r>
          </a:p>
        </p:txBody>
      </p:sp>
      <p:sp>
        <p:nvSpPr>
          <p:cNvPr id="3" name="Text Placeholder 2"/>
          <p:cNvSpPr>
            <a:spLocks noGrp="1"/>
          </p:cNvSpPr>
          <p:nvPr>
            <p:ph type="body" sz="quarter" idx="12"/>
          </p:nvPr>
        </p:nvSpPr>
        <p:spPr/>
        <p:txBody>
          <a:bodyPr/>
          <a:lstStyle/>
          <a:p>
            <a:r>
              <a:rPr lang="en-US" dirty="0"/>
              <a:t>6:2</a:t>
            </a:r>
          </a:p>
        </p:txBody>
      </p:sp>
      <p:sp>
        <p:nvSpPr>
          <p:cNvPr id="4" name="Title 3"/>
          <p:cNvSpPr>
            <a:spLocks noGrp="1"/>
          </p:cNvSpPr>
          <p:nvPr>
            <p:ph type="title"/>
          </p:nvPr>
        </p:nvSpPr>
        <p:spPr/>
        <p:txBody>
          <a:bodyPr/>
          <a:lstStyle/>
          <a:p>
            <a:r>
              <a:rPr lang="en-US" dirty="0"/>
              <a:t>How I wish that my grief were weighed, placed in the balance with my calamity!</a:t>
            </a:r>
          </a:p>
        </p:txBody>
      </p:sp>
    </p:spTree>
    <p:extLst>
      <p:ext uri="{BB962C8B-B14F-4D97-AF65-F5344CB8AC3E}">
        <p14:creationId xmlns:p14="http://schemas.microsoft.com/office/powerpoint/2010/main" val="29089326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2495C66-AB0A-D25F-D6BC-616C883C8E14}"/>
              </a:ext>
            </a:extLst>
          </p:cNvPr>
          <p:cNvPicPr>
            <a:picLocks noChangeAspect="1"/>
          </p:cNvPicPr>
          <p:nvPr/>
        </p:nvPicPr>
        <p:blipFill rotWithShape="1">
          <a:blip r:embed="rId3">
            <a:extLst>
              <a:ext uri="{28A0092B-C50C-407E-A947-70E740481C1C}">
                <a14:useLocalDpi xmlns:a14="http://schemas.microsoft.com/office/drawing/2010/main" val="0"/>
              </a:ext>
            </a:extLst>
          </a:blip>
          <a:srcRect b="7182"/>
          <a:stretch/>
        </p:blipFill>
        <p:spPr>
          <a:xfrm>
            <a:off x="1828800" y="155637"/>
            <a:ext cx="4953000" cy="6485175"/>
          </a:xfrm>
          <a:prstGeom prst="rect">
            <a:avLst/>
          </a:prstGeom>
        </p:spPr>
      </p:pic>
      <p:pic>
        <p:nvPicPr>
          <p:cNvPr id="6" name="Picture 5">
            <a:extLst>
              <a:ext uri="{FF2B5EF4-FFF2-40B4-BE49-F238E27FC236}">
                <a16:creationId xmlns:a16="http://schemas.microsoft.com/office/drawing/2014/main" id="{EA43C876-623C-DFF6-D33D-7491375A699A}"/>
              </a:ext>
            </a:extLst>
          </p:cNvPr>
          <p:cNvPicPr>
            <a:picLocks noChangeAspect="1"/>
          </p:cNvPicPr>
          <p:nvPr/>
        </p:nvPicPr>
        <p:blipFill rotWithShape="1">
          <a:blip r:embed="rId4"/>
          <a:srcRect b="6511"/>
          <a:stretch/>
        </p:blipFill>
        <p:spPr>
          <a:xfrm>
            <a:off x="0" y="240012"/>
            <a:ext cx="9144000" cy="6400800"/>
          </a:xfrm>
          <a:prstGeom prst="rect">
            <a:avLst/>
          </a:prstGeom>
        </p:spPr>
      </p:pic>
      <p:sp>
        <p:nvSpPr>
          <p:cNvPr id="2" name="Text Placeholder 1"/>
          <p:cNvSpPr>
            <a:spLocks noGrp="1"/>
          </p:cNvSpPr>
          <p:nvPr>
            <p:ph type="body" sz="quarter" idx="10"/>
          </p:nvPr>
        </p:nvSpPr>
        <p:spPr/>
        <p:txBody>
          <a:bodyPr/>
          <a:lstStyle/>
          <a:p>
            <a:r>
              <a:rPr lang="en-US" dirty="0"/>
              <a:t>Bronze figurine of an Egyptian man praying, circa 330–30 BC</a:t>
            </a:r>
          </a:p>
        </p:txBody>
      </p:sp>
      <p:sp>
        <p:nvSpPr>
          <p:cNvPr id="3" name="Text Placeholder 2"/>
          <p:cNvSpPr>
            <a:spLocks noGrp="1"/>
          </p:cNvSpPr>
          <p:nvPr>
            <p:ph type="body" sz="quarter" idx="12"/>
          </p:nvPr>
        </p:nvSpPr>
        <p:spPr/>
        <p:txBody>
          <a:bodyPr/>
          <a:lstStyle/>
          <a:p>
            <a:r>
              <a:rPr lang="en-US" dirty="0"/>
              <a:t>6:29</a:t>
            </a:r>
          </a:p>
        </p:txBody>
      </p:sp>
      <p:sp>
        <p:nvSpPr>
          <p:cNvPr id="4" name="Title 3"/>
          <p:cNvSpPr>
            <a:spLocks noGrp="1"/>
          </p:cNvSpPr>
          <p:nvPr>
            <p:ph type="title"/>
          </p:nvPr>
        </p:nvSpPr>
        <p:spPr/>
        <p:txBody>
          <a:bodyPr/>
          <a:lstStyle/>
          <a:p>
            <a:r>
              <a:rPr lang="en-US" dirty="0"/>
              <a:t>Please relent, and do not be unjust, for my integrity is at stake</a:t>
            </a:r>
          </a:p>
        </p:txBody>
      </p:sp>
    </p:spTree>
    <p:extLst>
      <p:ext uri="{BB962C8B-B14F-4D97-AF65-F5344CB8AC3E}">
        <p14:creationId xmlns:p14="http://schemas.microsoft.com/office/powerpoint/2010/main" val="17840126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86FC160-F6D3-CF82-8E46-2DACA8086E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0970"/>
            <a:ext cx="9144000" cy="6576060"/>
          </a:xfrm>
          <a:prstGeom prst="rect">
            <a:avLst/>
          </a:prstGeom>
        </p:spPr>
      </p:pic>
      <p:sp>
        <p:nvSpPr>
          <p:cNvPr id="2" name="Text Placeholder 1"/>
          <p:cNvSpPr>
            <a:spLocks noGrp="1"/>
          </p:cNvSpPr>
          <p:nvPr>
            <p:ph type="body" sz="quarter" idx="10"/>
          </p:nvPr>
        </p:nvSpPr>
        <p:spPr/>
        <p:txBody>
          <a:bodyPr/>
          <a:lstStyle/>
          <a:p>
            <a:r>
              <a:rPr lang="en-US" dirty="0"/>
              <a:t>Two women tasting honey at the Ein </a:t>
            </a:r>
            <a:r>
              <a:rPr lang="en-US" dirty="0" err="1"/>
              <a:t>Hahoresh</a:t>
            </a:r>
            <a:r>
              <a:rPr lang="en-US" dirty="0"/>
              <a:t> kibbutz, circa 1945</a:t>
            </a:r>
          </a:p>
        </p:txBody>
      </p:sp>
      <p:sp>
        <p:nvSpPr>
          <p:cNvPr id="3" name="Text Placeholder 2"/>
          <p:cNvSpPr>
            <a:spLocks noGrp="1"/>
          </p:cNvSpPr>
          <p:nvPr>
            <p:ph type="body" sz="quarter" idx="12"/>
          </p:nvPr>
        </p:nvSpPr>
        <p:spPr/>
        <p:txBody>
          <a:bodyPr/>
          <a:lstStyle/>
          <a:p>
            <a:r>
              <a:rPr lang="en-US" dirty="0"/>
              <a:t>6:30</a:t>
            </a:r>
          </a:p>
        </p:txBody>
      </p:sp>
      <p:sp>
        <p:nvSpPr>
          <p:cNvPr id="4" name="Title 3"/>
          <p:cNvSpPr>
            <a:spLocks noGrp="1"/>
          </p:cNvSpPr>
          <p:nvPr>
            <p:ph type="title"/>
          </p:nvPr>
        </p:nvSpPr>
        <p:spPr/>
        <p:txBody>
          <a:bodyPr/>
          <a:lstStyle/>
          <a:p>
            <a:r>
              <a:rPr lang="en-US" dirty="0"/>
              <a:t>Is there something wrong with my tongue? Can my palate not discern disaster?</a:t>
            </a:r>
          </a:p>
        </p:txBody>
      </p:sp>
    </p:spTree>
    <p:extLst>
      <p:ext uri="{BB962C8B-B14F-4D97-AF65-F5344CB8AC3E}">
        <p14:creationId xmlns:p14="http://schemas.microsoft.com/office/powerpoint/2010/main" val="10511356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11D3E3-4197-4A15-6503-349D919330C1}"/>
            </a:ext>
          </a:extLst>
        </p:cNvPr>
        <p:cNvGrpSpPr/>
        <p:nvPr/>
      </p:nvGrpSpPr>
      <p:grpSpPr>
        <a:xfrm>
          <a:off x="0" y="0"/>
          <a:ext cx="0" cy="0"/>
          <a:chOff x="0" y="0"/>
          <a:chExt cx="0" cy="0"/>
        </a:xfrm>
      </p:grpSpPr>
      <p:pic>
        <p:nvPicPr>
          <p:cNvPr id="7" name="Picture 6" descr="A person touching a beehive&#10;&#10;AI-generated content may be incorrect.">
            <a:extLst>
              <a:ext uri="{FF2B5EF4-FFF2-40B4-BE49-F238E27FC236}">
                <a16:creationId xmlns:a16="http://schemas.microsoft.com/office/drawing/2014/main" id="{4065BD76-35DD-DD13-4DD4-CFBB889657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7160"/>
            <a:ext cx="9144000" cy="6583680"/>
          </a:xfrm>
          <a:prstGeom prst="rect">
            <a:avLst/>
          </a:prstGeom>
        </p:spPr>
      </p:pic>
      <p:sp>
        <p:nvSpPr>
          <p:cNvPr id="2" name="Text Placeholder 1">
            <a:extLst>
              <a:ext uri="{FF2B5EF4-FFF2-40B4-BE49-F238E27FC236}">
                <a16:creationId xmlns:a16="http://schemas.microsoft.com/office/drawing/2014/main" id="{21430FC2-13A4-755D-48B2-5CBB822ED727}"/>
              </a:ext>
            </a:extLst>
          </p:cNvPr>
          <p:cNvSpPr>
            <a:spLocks noGrp="1"/>
          </p:cNvSpPr>
          <p:nvPr>
            <p:ph type="body" sz="quarter" idx="10"/>
          </p:nvPr>
        </p:nvSpPr>
        <p:spPr/>
        <p:txBody>
          <a:bodyPr/>
          <a:lstStyle/>
          <a:p>
            <a:r>
              <a:rPr lang="en-US" dirty="0"/>
              <a:t>Two women tasting honey at the Ein </a:t>
            </a:r>
            <a:r>
              <a:rPr lang="en-US" dirty="0" err="1"/>
              <a:t>Hahoresh</a:t>
            </a:r>
            <a:r>
              <a:rPr lang="en-US" dirty="0"/>
              <a:t> kibbutz, circa 1945</a:t>
            </a:r>
          </a:p>
        </p:txBody>
      </p:sp>
      <p:sp>
        <p:nvSpPr>
          <p:cNvPr id="3" name="Text Placeholder 2">
            <a:extLst>
              <a:ext uri="{FF2B5EF4-FFF2-40B4-BE49-F238E27FC236}">
                <a16:creationId xmlns:a16="http://schemas.microsoft.com/office/drawing/2014/main" id="{63135946-D3A4-5AD4-5E90-EBE121336E15}"/>
              </a:ext>
            </a:extLst>
          </p:cNvPr>
          <p:cNvSpPr>
            <a:spLocks noGrp="1"/>
          </p:cNvSpPr>
          <p:nvPr>
            <p:ph type="body" sz="quarter" idx="12"/>
          </p:nvPr>
        </p:nvSpPr>
        <p:spPr/>
        <p:txBody>
          <a:bodyPr/>
          <a:lstStyle/>
          <a:p>
            <a:r>
              <a:rPr lang="en-US" dirty="0"/>
              <a:t>6:30</a:t>
            </a:r>
          </a:p>
        </p:txBody>
      </p:sp>
      <p:sp>
        <p:nvSpPr>
          <p:cNvPr id="4" name="Title 3">
            <a:extLst>
              <a:ext uri="{FF2B5EF4-FFF2-40B4-BE49-F238E27FC236}">
                <a16:creationId xmlns:a16="http://schemas.microsoft.com/office/drawing/2014/main" id="{2C504F1D-6F97-FC61-08B7-81588160BBFB}"/>
              </a:ext>
            </a:extLst>
          </p:cNvPr>
          <p:cNvSpPr>
            <a:spLocks noGrp="1"/>
          </p:cNvSpPr>
          <p:nvPr>
            <p:ph type="title"/>
          </p:nvPr>
        </p:nvSpPr>
        <p:spPr/>
        <p:txBody>
          <a:bodyPr/>
          <a:lstStyle/>
          <a:p>
            <a:r>
              <a:rPr lang="en-US" dirty="0"/>
              <a:t>Is there something wrong with my tongue? Can my palate not discern disaster?</a:t>
            </a:r>
          </a:p>
        </p:txBody>
      </p:sp>
    </p:spTree>
    <p:extLst>
      <p:ext uri="{BB962C8B-B14F-4D97-AF65-F5344CB8AC3E}">
        <p14:creationId xmlns:p14="http://schemas.microsoft.com/office/powerpoint/2010/main" val="17835658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ook with pictures of animals and a photo of a person&#10;&#10;AI-generated content may be incorrect.">
            <a:extLst>
              <a:ext uri="{FF2B5EF4-FFF2-40B4-BE49-F238E27FC236}">
                <a16:creationId xmlns:a16="http://schemas.microsoft.com/office/drawing/2014/main" id="{C11CA7B7-6945-C3CE-E8ED-4D8AC53FCF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5049" y="169626"/>
            <a:ext cx="6065290" cy="5966729"/>
          </a:xfrm>
          <a:prstGeom prst="rect">
            <a:avLst/>
          </a:prstGeom>
        </p:spPr>
      </p:pic>
      <p:sp>
        <p:nvSpPr>
          <p:cNvPr id="7" name="Rectangle 6">
            <a:extLst>
              <a:ext uri="{FF2B5EF4-FFF2-40B4-BE49-F238E27FC236}">
                <a16:creationId xmlns:a16="http://schemas.microsoft.com/office/drawing/2014/main" id="{66CA1FA2-DF22-4C3E-82A3-9B007EF1222B}"/>
              </a:ext>
            </a:extLst>
          </p:cNvPr>
          <p:cNvSpPr/>
          <p:nvPr/>
        </p:nvSpPr>
        <p:spPr>
          <a:xfrm>
            <a:off x="685800" y="6019800"/>
            <a:ext cx="8039100" cy="56949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More than 1,600 slides in PowerPoint format. Available now from BiblePlaces.com.</a:t>
            </a:r>
          </a:p>
        </p:txBody>
      </p:sp>
    </p:spTree>
    <p:extLst>
      <p:ext uri="{BB962C8B-B14F-4D97-AF65-F5344CB8AC3E}">
        <p14:creationId xmlns:p14="http://schemas.microsoft.com/office/powerpoint/2010/main" val="26303794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1CBAAA0-EB8F-425B-76AC-F9BB6F694F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00"/>
            <a:ext cx="9144000" cy="6248400"/>
          </a:xfrm>
          <a:prstGeom prst="rect">
            <a:avLst/>
          </a:prstGeom>
        </p:spPr>
      </p:pic>
      <p:sp>
        <p:nvSpPr>
          <p:cNvPr id="2" name="Text Placeholder 1"/>
          <p:cNvSpPr>
            <a:spLocks noGrp="1"/>
          </p:cNvSpPr>
          <p:nvPr>
            <p:ph type="body" sz="quarter" idx="10"/>
          </p:nvPr>
        </p:nvSpPr>
        <p:spPr/>
        <p:txBody>
          <a:bodyPr/>
          <a:lstStyle/>
          <a:p>
            <a:r>
              <a:rPr lang="en-US" dirty="0"/>
              <a:t>Metalworkers weighing gold and silver on scales, from Thebes, 15th century BC</a:t>
            </a:r>
          </a:p>
        </p:txBody>
      </p:sp>
      <p:sp>
        <p:nvSpPr>
          <p:cNvPr id="3" name="Text Placeholder 2"/>
          <p:cNvSpPr>
            <a:spLocks noGrp="1"/>
          </p:cNvSpPr>
          <p:nvPr>
            <p:ph type="body" sz="quarter" idx="12"/>
          </p:nvPr>
        </p:nvSpPr>
        <p:spPr/>
        <p:txBody>
          <a:bodyPr/>
          <a:lstStyle/>
          <a:p>
            <a:r>
              <a:rPr lang="en-US" dirty="0"/>
              <a:t>6:2</a:t>
            </a:r>
          </a:p>
        </p:txBody>
      </p:sp>
      <p:sp>
        <p:nvSpPr>
          <p:cNvPr id="4" name="Title 3"/>
          <p:cNvSpPr>
            <a:spLocks noGrp="1"/>
          </p:cNvSpPr>
          <p:nvPr>
            <p:ph type="title"/>
          </p:nvPr>
        </p:nvSpPr>
        <p:spPr/>
        <p:txBody>
          <a:bodyPr/>
          <a:lstStyle/>
          <a:p>
            <a:r>
              <a:rPr lang="en-US" dirty="0"/>
              <a:t>How I wish that my grief were weighed, placed in the balance with my calamity!</a:t>
            </a:r>
          </a:p>
        </p:txBody>
      </p:sp>
    </p:spTree>
    <p:extLst>
      <p:ext uri="{BB962C8B-B14F-4D97-AF65-F5344CB8AC3E}">
        <p14:creationId xmlns:p14="http://schemas.microsoft.com/office/powerpoint/2010/main" val="27168086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Kris\Downloads\Black-figured oil flask with Weighing of Souls, from Athens, ca 490-480 BC, tb0929198092c clos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9070"/>
            <a:ext cx="9144000" cy="649986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vert="horz" lIns="91440" tIns="45720" rIns="91440" bIns="45720" rtlCol="0" anchor="t">
            <a:spAutoFit/>
          </a:bodyPr>
          <a:lstStyle/>
          <a:p>
            <a:r>
              <a:rPr lang="en-US" dirty="0"/>
              <a:t>Black-figured oil flask with Weighing of Souls, from Athens, circa 480 BC</a:t>
            </a:r>
          </a:p>
        </p:txBody>
      </p:sp>
      <p:sp>
        <p:nvSpPr>
          <p:cNvPr id="3" name="Text Placeholder 2"/>
          <p:cNvSpPr>
            <a:spLocks noGrp="1"/>
          </p:cNvSpPr>
          <p:nvPr>
            <p:ph type="body" sz="quarter" idx="12"/>
          </p:nvPr>
        </p:nvSpPr>
        <p:spPr/>
        <p:txBody>
          <a:bodyPr/>
          <a:lstStyle/>
          <a:p>
            <a:r>
              <a:rPr lang="en-US" dirty="0"/>
              <a:t>6:2</a:t>
            </a:r>
          </a:p>
        </p:txBody>
      </p:sp>
      <p:sp>
        <p:nvSpPr>
          <p:cNvPr id="4" name="Title 3"/>
          <p:cNvSpPr>
            <a:spLocks noGrp="1"/>
          </p:cNvSpPr>
          <p:nvPr>
            <p:ph type="title"/>
          </p:nvPr>
        </p:nvSpPr>
        <p:spPr>
          <a:xfrm>
            <a:off x="0" y="0"/>
            <a:ext cx="9144000" cy="369332"/>
          </a:xfrm>
        </p:spPr>
        <p:txBody>
          <a:bodyPr/>
          <a:lstStyle/>
          <a:p>
            <a:r>
              <a:rPr lang="en-US" dirty="0"/>
              <a:t>How I wish that my grief were weighed, placed in the balance with my calamity!</a:t>
            </a:r>
          </a:p>
        </p:txBody>
      </p:sp>
    </p:spTree>
    <p:extLst>
      <p:ext uri="{BB962C8B-B14F-4D97-AF65-F5344CB8AC3E}">
        <p14:creationId xmlns:p14="http://schemas.microsoft.com/office/powerpoint/2010/main" val="40466950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Sand along the beach at Palmachim</a:t>
            </a:r>
          </a:p>
        </p:txBody>
      </p:sp>
      <p:sp>
        <p:nvSpPr>
          <p:cNvPr id="3" name="Text Placeholder 2"/>
          <p:cNvSpPr>
            <a:spLocks noGrp="1"/>
          </p:cNvSpPr>
          <p:nvPr>
            <p:ph type="body" sz="quarter" idx="12"/>
          </p:nvPr>
        </p:nvSpPr>
        <p:spPr/>
        <p:txBody>
          <a:bodyPr/>
          <a:lstStyle/>
          <a:p>
            <a:r>
              <a:rPr lang="en-US" dirty="0"/>
              <a:t>6:3</a:t>
            </a:r>
          </a:p>
        </p:txBody>
      </p:sp>
      <p:sp>
        <p:nvSpPr>
          <p:cNvPr id="4" name="Title 3"/>
          <p:cNvSpPr>
            <a:spLocks noGrp="1"/>
          </p:cNvSpPr>
          <p:nvPr>
            <p:ph type="title"/>
          </p:nvPr>
        </p:nvSpPr>
        <p:spPr/>
        <p:txBody>
          <a:bodyPr/>
          <a:lstStyle/>
          <a:p>
            <a:r>
              <a:rPr lang="en-US" dirty="0"/>
              <a:t>For it would be heavier than the sand of the oceans</a:t>
            </a:r>
          </a:p>
        </p:txBody>
      </p:sp>
      <p:pic>
        <p:nvPicPr>
          <p:cNvPr id="6" name="Picture 5">
            <a:extLst>
              <a:ext uri="{FF2B5EF4-FFF2-40B4-BE49-F238E27FC236}">
                <a16:creationId xmlns:a16="http://schemas.microsoft.com/office/drawing/2014/main" id="{22E822DC-39A7-18E3-900C-A241FD7FD656}"/>
              </a:ext>
            </a:extLst>
          </p:cNvPr>
          <p:cNvPicPr>
            <a:picLocks noChangeAspect="1"/>
          </p:cNvPicPr>
          <p:nvPr/>
        </p:nvPicPr>
        <p:blipFill rotWithShape="1">
          <a:blip r:embed="rId3">
            <a:extLst>
              <a:ext uri="{28A0092B-C50C-407E-A947-70E740481C1C}">
                <a14:useLocalDpi xmlns:a14="http://schemas.microsoft.com/office/drawing/2010/main" val="0"/>
              </a:ext>
            </a:extLst>
          </a:blip>
          <a:srcRect r="1577"/>
          <a:stretch/>
        </p:blipFill>
        <p:spPr>
          <a:xfrm>
            <a:off x="-1" y="369332"/>
            <a:ext cx="9144000" cy="6150340"/>
          </a:xfrm>
          <a:prstGeom prst="rect">
            <a:avLst/>
          </a:prstGeom>
        </p:spPr>
      </p:pic>
    </p:spTree>
    <p:extLst>
      <p:ext uri="{BB962C8B-B14F-4D97-AF65-F5344CB8AC3E}">
        <p14:creationId xmlns:p14="http://schemas.microsoft.com/office/powerpoint/2010/main" val="14162542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Sandy beach at Ashkelon</a:t>
            </a:r>
          </a:p>
        </p:txBody>
      </p:sp>
      <p:sp>
        <p:nvSpPr>
          <p:cNvPr id="3" name="Text Placeholder 2"/>
          <p:cNvSpPr>
            <a:spLocks noGrp="1"/>
          </p:cNvSpPr>
          <p:nvPr>
            <p:ph type="body" sz="quarter" idx="12"/>
          </p:nvPr>
        </p:nvSpPr>
        <p:spPr/>
        <p:txBody>
          <a:bodyPr/>
          <a:lstStyle/>
          <a:p>
            <a:r>
              <a:rPr lang="en-US" dirty="0"/>
              <a:t>6:3</a:t>
            </a:r>
          </a:p>
        </p:txBody>
      </p:sp>
      <p:sp>
        <p:nvSpPr>
          <p:cNvPr id="4" name="Title 3"/>
          <p:cNvSpPr>
            <a:spLocks noGrp="1"/>
          </p:cNvSpPr>
          <p:nvPr>
            <p:ph type="title"/>
          </p:nvPr>
        </p:nvSpPr>
        <p:spPr/>
        <p:txBody>
          <a:bodyPr/>
          <a:lstStyle/>
          <a:p>
            <a:r>
              <a:rPr lang="en-US" dirty="0"/>
              <a:t>For it would be heavier than the sand of the oceans</a:t>
            </a:r>
          </a:p>
        </p:txBody>
      </p:sp>
      <p:pic>
        <p:nvPicPr>
          <p:cNvPr id="7" name="Picture 6">
            <a:extLst>
              <a:ext uri="{FF2B5EF4-FFF2-40B4-BE49-F238E27FC236}">
                <a16:creationId xmlns:a16="http://schemas.microsoft.com/office/drawing/2014/main" id="{507E8BEB-5125-3ED0-1F61-D0ADB1A506BB}"/>
              </a:ext>
            </a:extLst>
          </p:cNvPr>
          <p:cNvPicPr>
            <a:picLocks noChangeAspect="1"/>
          </p:cNvPicPr>
          <p:nvPr/>
        </p:nvPicPr>
        <p:blipFill rotWithShape="1">
          <a:blip r:embed="rId3">
            <a:extLst>
              <a:ext uri="{28A0092B-C50C-407E-A947-70E740481C1C}">
                <a14:useLocalDpi xmlns:a14="http://schemas.microsoft.com/office/drawing/2010/main" val="0"/>
              </a:ext>
            </a:extLst>
          </a:blip>
          <a:srcRect r="537"/>
          <a:stretch/>
        </p:blipFill>
        <p:spPr>
          <a:xfrm>
            <a:off x="-1" y="369332"/>
            <a:ext cx="9144000" cy="6150340"/>
          </a:xfrm>
          <a:prstGeom prst="rect">
            <a:avLst/>
          </a:prstGeom>
        </p:spPr>
      </p:pic>
    </p:spTree>
    <p:extLst>
      <p:ext uri="{BB962C8B-B14F-4D97-AF65-F5344CB8AC3E}">
        <p14:creationId xmlns:p14="http://schemas.microsoft.com/office/powerpoint/2010/main" val="15716056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able, cake, food, photo&#10;&#10;Description automatically generated">
            <a:extLst>
              <a:ext uri="{FF2B5EF4-FFF2-40B4-BE49-F238E27FC236}">
                <a16:creationId xmlns:a16="http://schemas.microsoft.com/office/drawing/2014/main" id="{18201F25-3B85-4AA2-A306-73B46B507E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41832"/>
            <a:ext cx="9144000" cy="4974336"/>
          </a:xfrm>
          <a:prstGeom prst="rect">
            <a:avLst/>
          </a:prstGeom>
        </p:spPr>
      </p:pic>
      <p:sp>
        <p:nvSpPr>
          <p:cNvPr id="2" name="Text Placeholder 1"/>
          <p:cNvSpPr>
            <a:spLocks noGrp="1"/>
          </p:cNvSpPr>
          <p:nvPr>
            <p:ph type="body" sz="quarter" idx="10"/>
          </p:nvPr>
        </p:nvSpPr>
        <p:spPr/>
        <p:txBody>
          <a:bodyPr/>
          <a:lstStyle/>
          <a:p>
            <a:r>
              <a:rPr lang="en-US" dirty="0"/>
              <a:t>Asiatic soldiers trampled by royal chariot and pierced by arrows, from </a:t>
            </a:r>
            <a:r>
              <a:rPr lang="en-US" dirty="0" err="1"/>
              <a:t>el-Asasif</a:t>
            </a:r>
            <a:r>
              <a:rPr lang="en-US" dirty="0"/>
              <a:t>, 15th century BC</a:t>
            </a:r>
          </a:p>
        </p:txBody>
      </p:sp>
      <p:sp>
        <p:nvSpPr>
          <p:cNvPr id="3" name="Text Placeholder 2"/>
          <p:cNvSpPr>
            <a:spLocks noGrp="1"/>
          </p:cNvSpPr>
          <p:nvPr>
            <p:ph type="body" sz="quarter" idx="12"/>
          </p:nvPr>
        </p:nvSpPr>
        <p:spPr/>
        <p:txBody>
          <a:bodyPr/>
          <a:lstStyle/>
          <a:p>
            <a:r>
              <a:rPr lang="en-US" dirty="0"/>
              <a:t>6:4</a:t>
            </a:r>
          </a:p>
        </p:txBody>
      </p:sp>
      <p:sp>
        <p:nvSpPr>
          <p:cNvPr id="4" name="Title 3"/>
          <p:cNvSpPr>
            <a:spLocks noGrp="1"/>
          </p:cNvSpPr>
          <p:nvPr>
            <p:ph type="title"/>
          </p:nvPr>
        </p:nvSpPr>
        <p:spPr/>
        <p:txBody>
          <a:bodyPr/>
          <a:lstStyle/>
          <a:p>
            <a:r>
              <a:rPr lang="en-US" dirty="0"/>
              <a:t>For I have been pierced by the arrows of the Almighty</a:t>
            </a:r>
          </a:p>
        </p:txBody>
      </p:sp>
    </p:spTree>
    <p:extLst>
      <p:ext uri="{BB962C8B-B14F-4D97-AF65-F5344CB8AC3E}">
        <p14:creationId xmlns:p14="http://schemas.microsoft.com/office/powerpoint/2010/main" val="3083947569"/>
      </p:ext>
    </p:extLst>
  </p:cSld>
  <p:clrMapOvr>
    <a:masterClrMapping/>
  </p:clrMapOvr>
</p:sld>
</file>

<file path=ppt/theme/theme1.xml><?xml version="1.0" encoding="utf-8"?>
<a:theme xmlns:a="http://schemas.openxmlformats.org/drawingml/2006/main" name="PhotoCompan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hotoCompanion">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hotoCompanion.potx" id="{156FBC7D-6AC8-4052-8D38-BB651D9D29B5}" vid="{07EA9D4B-09B1-4793-8212-CF3BEBDEEA4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PhotoCompanion</Template>
  <TotalTime>605</TotalTime>
  <Words>4503</Words>
  <Application>Microsoft Office PowerPoint</Application>
  <PresentationFormat>On-screen Show (4:3)</PresentationFormat>
  <Paragraphs>338</Paragraphs>
  <Slides>43</Slides>
  <Notes>43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43</vt:i4>
      </vt:variant>
    </vt:vector>
  </HeadingPairs>
  <TitlesOfParts>
    <vt:vector size="48" baseType="lpstr">
      <vt:lpstr>Arial</vt:lpstr>
      <vt:lpstr>Calibri</vt:lpstr>
      <vt:lpstr>Microsoft Sans Serif</vt:lpstr>
      <vt:lpstr>SBL Hebrew</vt:lpstr>
      <vt:lpstr>PhotoCompanion</vt:lpstr>
      <vt:lpstr>Job 6</vt:lpstr>
      <vt:lpstr>Job 6</vt:lpstr>
      <vt:lpstr>Then Job answered and said</vt:lpstr>
      <vt:lpstr>How I wish that my grief were weighed, placed in the balance with my calamity!</vt:lpstr>
      <vt:lpstr>How I wish that my grief were weighed, placed in the balance with my calamity!</vt:lpstr>
      <vt:lpstr>How I wish that my grief were weighed, placed in the balance with my calamity!</vt:lpstr>
      <vt:lpstr>For it would be heavier than the sand of the oceans</vt:lpstr>
      <vt:lpstr>For it would be heavier than the sand of the oceans</vt:lpstr>
      <vt:lpstr>For I have been pierced by the arrows of the Almighty</vt:lpstr>
      <vt:lpstr>For I have been pierced by the arrows of the Almighty</vt:lpstr>
      <vt:lpstr>For I have been pierced by the arrows of the Almighty</vt:lpstr>
      <vt:lpstr>Does the wild donkey bray when he has grass?</vt:lpstr>
      <vt:lpstr>Does the wild donkey bray when he has grass?</vt:lpstr>
      <vt:lpstr>Or does the ox low when he has fodder?</vt:lpstr>
      <vt:lpstr>Is there any flavor in the white of an egg?</vt:lpstr>
      <vt:lpstr>Is there any flavor in the white of an egg?</vt:lpstr>
      <vt:lpstr>Is there any flavor in the white of an egg?</vt:lpstr>
      <vt:lpstr>I wish that God was willing to crush me, to unleash His power and cut me off!</vt:lpstr>
      <vt:lpstr>Is my strength like that of stone, or is my flesh as strong as bronze?</vt:lpstr>
      <vt:lpstr>Should not a despairing man expect kindness from his friend?</vt:lpstr>
      <vt:lpstr>But my brothers have been like a treacherous wadi, like streams that overflow</vt:lpstr>
      <vt:lpstr>They run dark with ice, they are swollen with melting snow</vt:lpstr>
      <vt:lpstr>They run dark with ice, they are swollen with melting snow</vt:lpstr>
      <vt:lpstr>When it turns warm they disappear, and they vanish when it becomes hot</vt:lpstr>
      <vt:lpstr>Their courses wind along, they go up into nothing and vanish</vt:lpstr>
      <vt:lpstr>The caravans of Tema looked for them, and travelers from Sheba hoped for them</vt:lpstr>
      <vt:lpstr>The caravans of Tema looked for them, and travelers from Sheba hoped for them</vt:lpstr>
      <vt:lpstr>The caravans of Tema looked for them, and travelers from Sheba hoped for them</vt:lpstr>
      <vt:lpstr>The caravans of Tema looked for them, and travelers from Sheba hoped for them</vt:lpstr>
      <vt:lpstr>The caravans of Tema looked for them, and travelers from Sheba hoped for them</vt:lpstr>
      <vt:lpstr>The caravans of Tema looked for them, and travelers from Sheba hoped for them</vt:lpstr>
      <vt:lpstr>The caravans of Tema looked for them, and travelers from Sheba hoped for them</vt:lpstr>
      <vt:lpstr>The caravans of Tema looked for them, and travelers from Sheba hoped for them</vt:lpstr>
      <vt:lpstr>The caravans of Tema looked for them, and travelers from Sheba hoped for them</vt:lpstr>
      <vt:lpstr>The caravans of Tema looked for them, and travelers from Sheba hoped for them</vt:lpstr>
      <vt:lpstr>They were disappointed, because they had been confident; they arrived only to be frustrated</vt:lpstr>
      <vt:lpstr>Surely this is what you have become, for you see my calamity and are afraid</vt:lpstr>
      <vt:lpstr>Teach me and I will listen; show me where I have gone wrong</vt:lpstr>
      <vt:lpstr>You would cast lots for orphans, or barter over your friends</vt:lpstr>
      <vt:lpstr>Please relent, and do not be unjust, for my integrity is at stake</vt:lpstr>
      <vt:lpstr>Is there something wrong with my tongue? Can my palate not discern disaster?</vt:lpstr>
      <vt:lpstr>Is there something wrong with my tongue? Can my palate not discern disaster?</vt:lpstr>
      <vt:lpstr>PowerPoint Presentation</vt:lpstr>
    </vt:vector>
  </TitlesOfParts>
  <Company>BiblePlaces.com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Job 6, Photo Companion to the Bible</dc:title>
  <dc:subject>Photo Companion to the Bible</dc:subject>
  <dc:creator>BiblePlaces.com</dc:creator>
  <cp:lastModifiedBy>Todd Bolen</cp:lastModifiedBy>
  <cp:revision>14</cp:revision>
  <dcterms:created xsi:type="dcterms:W3CDTF">2020-08-14T22:19:35Z</dcterms:created>
  <dcterms:modified xsi:type="dcterms:W3CDTF">2025-08-24T21:54:03Z</dcterms:modified>
</cp:coreProperties>
</file>